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77" r:id="rId2"/>
  </p:sldMasterIdLst>
  <p:notesMasterIdLst>
    <p:notesMasterId r:id="rId27"/>
  </p:notesMasterIdLst>
  <p:handoutMasterIdLst>
    <p:handoutMasterId r:id="rId28"/>
  </p:handoutMasterIdLst>
  <p:sldIdLst>
    <p:sldId id="406" r:id="rId3"/>
    <p:sldId id="405" r:id="rId4"/>
    <p:sldId id="407" r:id="rId5"/>
    <p:sldId id="442" r:id="rId6"/>
    <p:sldId id="443" r:id="rId7"/>
    <p:sldId id="408" r:id="rId8"/>
    <p:sldId id="409" r:id="rId9"/>
    <p:sldId id="412" r:id="rId10"/>
    <p:sldId id="444" r:id="rId11"/>
    <p:sldId id="420" r:id="rId12"/>
    <p:sldId id="447" r:id="rId13"/>
    <p:sldId id="455" r:id="rId14"/>
    <p:sldId id="448" r:id="rId15"/>
    <p:sldId id="421" r:id="rId16"/>
    <p:sldId id="456" r:id="rId17"/>
    <p:sldId id="457" r:id="rId18"/>
    <p:sldId id="422" r:id="rId19"/>
    <p:sldId id="445" r:id="rId20"/>
    <p:sldId id="458" r:id="rId21"/>
    <p:sldId id="460" r:id="rId22"/>
    <p:sldId id="461" r:id="rId23"/>
    <p:sldId id="462" r:id="rId24"/>
    <p:sldId id="463" r:id="rId25"/>
    <p:sldId id="446" r:id="rId26"/>
  </p:sldIdLst>
  <p:sldSz cx="9144000" cy="6858000" type="screen4x3"/>
  <p:notesSz cx="7099300" cy="10234613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7C80"/>
    <a:srgbClr val="9999FF"/>
    <a:srgbClr val="6600FF"/>
    <a:srgbClr val="FF5050"/>
    <a:srgbClr val="0099CC"/>
    <a:srgbClr val="FFCC00"/>
    <a:srgbClr val="EAC00C"/>
    <a:srgbClr val="00A1DA"/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2" autoAdjust="0"/>
    <p:restoredTop sz="97257" autoAdjust="0"/>
  </p:normalViewPr>
  <p:slideViewPr>
    <p:cSldViewPr snapToGrid="0" snapToObjects="1">
      <p:cViewPr varScale="1">
        <p:scale>
          <a:sx n="110" d="100"/>
          <a:sy n="110" d="100"/>
        </p:scale>
        <p:origin x="-1548" y="-84"/>
      </p:cViewPr>
      <p:guideLst>
        <p:guide orient="horz" pos="1232"/>
        <p:guide orient="horz" pos="908"/>
        <p:guide pos="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5A3AE58-0CB7-2B49-BC2B-99543F812727}" type="datetimeFigureOut">
              <a:rPr lang="sv-SE" smtClean="0"/>
              <a:t>2017-10-16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600A657-9475-004C-BDED-BB6C61EC94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41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4441830-0E87-9D46-A15F-C0C0B780FA23}" type="datetimeFigureOut">
              <a:rPr lang="sv-SE" smtClean="0"/>
              <a:t>2017-10-16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DE0035E-6164-C447-BCFF-46EC70F740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439-0DD2-43E8-BE09-B200FCD1C310}" type="datetime1">
              <a:rPr lang="sv-SE" smtClean="0"/>
              <a:t>2017-10-16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D2C4-700E-4B0F-91F5-80175C314244}" type="datetime1">
              <a:rPr lang="sv-SE" smtClean="0"/>
              <a:t>2017-10-16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624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7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765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38ED-D3B7-4BF0-BE70-0FCE2EE3DF8C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37" y="336618"/>
            <a:ext cx="1532263" cy="8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85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67294-43D1-46DD-A49E-4729BFC4C523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37" y="336618"/>
            <a:ext cx="1532263" cy="8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83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FF3D-4FEE-4087-8A3E-E30952D840FE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617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65E1-C2D7-4431-AEC4-674C47FE4918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34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5CFBC-DF2E-4551-B12C-70F7CAEAFEE8}" type="datetime1">
              <a:rPr lang="sv-SE" smtClean="0"/>
              <a:t>2017-10-16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57200" y="6515100"/>
            <a:ext cx="1046285" cy="281354"/>
          </a:xfrm>
        </p:spPr>
        <p:txBody>
          <a:bodyPr/>
          <a:lstStyle/>
          <a:p>
            <a:fld id="{94EB8A26-6178-4857-8684-2CBF389E151C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2655277" y="6515100"/>
            <a:ext cx="3897923" cy="281354"/>
          </a:xfrm>
        </p:spPr>
        <p:txBody>
          <a:bodyPr/>
          <a:lstStyle>
            <a:lvl1pPr>
              <a:defRPr i="1"/>
            </a:lvl1pPr>
          </a:lstStyle>
          <a:p>
            <a:r>
              <a:rPr lang="en-US" smtClean="0"/>
              <a:t>Confidential: For ESS internal restricted usage only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036168" y="6515100"/>
            <a:ext cx="650631" cy="281354"/>
          </a:xfrm>
        </p:spPr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61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ECAE-C2FA-458F-8351-AD168B3E954A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869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BAF71-671B-4F2E-BCA4-38320226DF9D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938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894A-E9B6-46A3-88E8-02CFB72E49C5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344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B18F-8E38-4525-8A3C-B77E0B4858C2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48" y="367500"/>
            <a:ext cx="1390552" cy="74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5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A6117-9BFF-47C6-B228-0126FD96310D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46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5C03-F45B-4061-8B70-DB5477323C44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5892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974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D07C-11EF-4070-8807-7135D5F2BBBE}" type="datetime1">
              <a:rPr lang="sv-SE" smtClean="0"/>
              <a:t>2017-10-16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51C1-E13F-490C-AC70-22834EED0884}" type="datetime1">
              <a:rPr lang="sv-SE" smtClean="0"/>
              <a:t>2017-10-16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58C4-F24B-4DC9-8456-9E84449F78C3}" type="datetime1">
              <a:rPr lang="sv-SE" smtClean="0"/>
              <a:t>2017-10-16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2BE8-75AF-40A0-9505-832AA59FA97E}" type="datetime1">
              <a:rPr lang="sv-SE" smtClean="0"/>
              <a:t>2017-10-16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3929-11DB-473D-BFA4-FBBC47C6FC8B}" type="datetime1">
              <a:rPr lang="sv-SE" smtClean="0"/>
              <a:t>2017-10-16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86D3-2EAC-4A4F-93A0-7B3EF29E7051}" type="datetime1">
              <a:rPr lang="sv-SE" smtClean="0"/>
              <a:t>2017-10-16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89289-E4E1-4A79-BEDA-2D78E374BDF4}" type="datetime1">
              <a:rPr lang="sv-SE" smtClean="0"/>
              <a:t>2017-10-16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D855D-34CE-469B-9C86-03F6EC203530}" type="datetime1">
              <a:rPr lang="sv-SE" smtClean="0"/>
              <a:t>2017-10-16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D2927EB3-FA7F-4000-A47E-2110E3FA59F3}" type="datetime1">
              <a:rPr lang="sv-SE" smtClean="0">
                <a:latin typeface="Calibri"/>
              </a:rPr>
              <a:t>2017-10-16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734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36.emf"/><Relationship Id="rId12" Type="http://schemas.openxmlformats.org/officeDocument/2006/relationships/image" Target="../media/image38.jp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jpeg"/><Relationship Id="rId11" Type="http://schemas.openxmlformats.org/officeDocument/2006/relationships/image" Target="../media/image37.jpeg"/><Relationship Id="rId5" Type="http://schemas.openxmlformats.org/officeDocument/2006/relationships/image" Target="../media/image33.emf"/><Relationship Id="rId10" Type="http://schemas.openxmlformats.org/officeDocument/2006/relationships/image" Target="../media/image34.emf"/><Relationship Id="rId4" Type="http://schemas.openxmlformats.org/officeDocument/2006/relationships/package" Target="../embeddings/Microsoft_Visio_Drawing1.vsdx"/><Relationship Id="rId9" Type="http://schemas.openxmlformats.org/officeDocument/2006/relationships/package" Target="../embeddings/Microsoft_Visio_Drawing2.vsd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w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jpeg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2777"/>
            <a:ext cx="9144000" cy="5445224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ruta 3"/>
          <p:cNvSpPr txBox="1"/>
          <p:nvPr/>
        </p:nvSpPr>
        <p:spPr>
          <a:xfrm>
            <a:off x="0" y="5136334"/>
            <a:ext cx="91440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Carlos A. Martins</a:t>
            </a:r>
          </a:p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ESS – Accelerator Division - RF Electrical Power Systems</a:t>
            </a:r>
          </a:p>
          <a:p>
            <a:pPr algn="ctr">
              <a:lnSpc>
                <a:spcPct val="120000"/>
              </a:lnSpc>
            </a:pPr>
            <a:r>
              <a:rPr lang="en-GB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600" dirty="0" smtClean="0">
                <a:solidFill>
                  <a:srgbClr val="FFFFFF"/>
                </a:solidFill>
              </a:rPr>
              <a:t>Oct 12</a:t>
            </a:r>
            <a:r>
              <a:rPr lang="en-GB" sz="1600" baseline="30000" dirty="0" smtClean="0">
                <a:solidFill>
                  <a:srgbClr val="FFFFFF"/>
                </a:solidFill>
              </a:rPr>
              <a:t>nd</a:t>
            </a:r>
            <a:r>
              <a:rPr lang="en-GB" sz="1600" dirty="0" smtClean="0">
                <a:solidFill>
                  <a:srgbClr val="FFFFFF"/>
                </a:solidFill>
              </a:rPr>
              <a:t> 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46617"/>
            <a:ext cx="5706219" cy="3801533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245534" y="4285217"/>
            <a:ext cx="8619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algn="ctr"/>
            <a:r>
              <a:rPr lang="en-US" sz="26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Power Converters for Particle Accelerators</a:t>
            </a:r>
          </a:p>
          <a:p>
            <a:pPr marL="57150" algn="ctr"/>
            <a:r>
              <a:rPr lang="en-US" sz="26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– ESS Examples</a:t>
            </a:r>
          </a:p>
        </p:txBody>
      </p:sp>
      <p:pic>
        <p:nvPicPr>
          <p:cNvPr id="9" name="Bildobjekt 5" descr="ESS-vit-log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12" y="161950"/>
            <a:ext cx="2082800" cy="1114297"/>
          </a:xfrm>
          <a:prstGeom prst="rect">
            <a:avLst/>
          </a:prstGeom>
          <a:solidFill>
            <a:srgbClr val="00A1DA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12" y="164778"/>
            <a:ext cx="2319330" cy="12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33076" y="313581"/>
            <a:ext cx="7391932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Modulators (i.e. High Voltage Power Supplies):</a:t>
            </a:r>
          </a:p>
          <a:p>
            <a:pPr marL="342900" indent="-342900" algn="l">
              <a:buFontTx/>
              <a:buChar char="-"/>
            </a:pPr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CW (Continuous Wave) modulators</a:t>
            </a:r>
          </a:p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conventional topology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10</a:t>
            </a:fld>
            <a:endParaRPr lang="sv-SE"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906" y="1660229"/>
            <a:ext cx="1447475" cy="493981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A CW modulator is generally just a High Voltage power supply that feeds:- the Anode of tetrodes or the Cathode of klystrons, </a:t>
            </a:r>
            <a:r>
              <a:rPr lang="en-GB" sz="1500" dirty="0" err="1" smtClean="0"/>
              <a:t>etc</a:t>
            </a:r>
            <a:r>
              <a:rPr lang="en-GB" sz="1500" dirty="0" smtClean="0"/>
              <a:t>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Depending on the type of HV power supply a CROWBAR might be needed to bypass the current in case an arc occurs in the RF amplifier tube</a:t>
            </a:r>
          </a:p>
        </p:txBody>
      </p: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6206598" y="1741383"/>
            <a:ext cx="2843213" cy="2855913"/>
            <a:chOff x="3360" y="816"/>
            <a:chExt cx="1791" cy="1799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3" b="6194"/>
            <a:stretch>
              <a:fillRect/>
            </a:stretch>
          </p:blipFill>
          <p:spPr bwMode="auto">
            <a:xfrm>
              <a:off x="3360" y="816"/>
              <a:ext cx="1791" cy="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4464" y="1121"/>
              <a:ext cx="576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500" dirty="0">
                  <a:solidFill>
                    <a:srgbClr val="000000"/>
                  </a:solidFill>
                  <a:latin typeface="Times New Roman" pitchFamily="18" charset="0"/>
                </a:rPr>
                <a:t>Klystron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552" y="1121"/>
              <a:ext cx="720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763" indent="4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500" dirty="0">
                  <a:solidFill>
                    <a:srgbClr val="000000"/>
                  </a:solidFill>
                  <a:latin typeface="Times New Roman" pitchFamily="18" charset="0"/>
                </a:rPr>
                <a:t>100 kV crowbar (</a:t>
              </a:r>
              <a:r>
                <a:rPr lang="en-US" sz="1500" dirty="0" err="1">
                  <a:solidFill>
                    <a:srgbClr val="000000"/>
                  </a:solidFill>
                  <a:latin typeface="Times New Roman" pitchFamily="18" charset="0"/>
                </a:rPr>
                <a:t>Thyratron</a:t>
              </a:r>
              <a:r>
                <a:rPr lang="en-US" sz="150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</p:grpSp>
      <p:pic>
        <p:nvPicPr>
          <p:cNvPr id="12" name="Picture 3" descr="100kV40ACVS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7877"/>
          <a:stretch>
            <a:fillRect/>
          </a:stretch>
        </p:blipFill>
        <p:spPr bwMode="auto">
          <a:xfrm>
            <a:off x="1710798" y="1844571"/>
            <a:ext cx="41910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98" y="4649933"/>
            <a:ext cx="13858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5749398" y="2073171"/>
            <a:ext cx="1905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CA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773211" y="4448071"/>
            <a:ext cx="1855787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CA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936963" y="6213956"/>
            <a:ext cx="212939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763" indent="4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500" b="1" dirty="0" err="1">
                <a:solidFill>
                  <a:srgbClr val="FF0000"/>
                </a:solidFill>
                <a:latin typeface="Times New Roman" pitchFamily="18" charset="0"/>
              </a:rPr>
              <a:t>Thyratron</a:t>
            </a:r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</a:rPr>
              <a:t> CROWBAR</a:t>
            </a:r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 flipH="1">
            <a:off x="2699792" y="4179783"/>
            <a:ext cx="154006" cy="4969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CA"/>
          </a:p>
        </p:txBody>
      </p:sp>
      <p:sp>
        <p:nvSpPr>
          <p:cNvPr id="19" name="Line 39"/>
          <p:cNvSpPr>
            <a:spLocks noChangeShapeType="1"/>
          </p:cNvSpPr>
          <p:nvPr/>
        </p:nvSpPr>
        <p:spPr bwMode="auto">
          <a:xfrm>
            <a:off x="4530198" y="4332182"/>
            <a:ext cx="257826" cy="5605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CA"/>
          </a:p>
        </p:txBody>
      </p:sp>
      <p:sp>
        <p:nvSpPr>
          <p:cNvPr id="20" name="Line 40"/>
          <p:cNvSpPr>
            <a:spLocks noChangeShapeType="1"/>
          </p:cNvSpPr>
          <p:nvPr/>
        </p:nvSpPr>
        <p:spPr bwMode="auto">
          <a:xfrm flipH="1">
            <a:off x="4860032" y="4332182"/>
            <a:ext cx="127366" cy="5605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CA"/>
          </a:p>
        </p:txBody>
      </p:sp>
      <p:pic>
        <p:nvPicPr>
          <p:cNvPr id="21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98" y="4649933"/>
            <a:ext cx="19050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98" y="5183333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98" y="4878533"/>
            <a:ext cx="2057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3691998" y="4484583"/>
            <a:ext cx="87914" cy="6962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CA"/>
          </a:p>
        </p:txBody>
      </p:sp>
      <p:sp>
        <p:nvSpPr>
          <p:cNvPr id="25" name="Line 46"/>
          <p:cNvSpPr>
            <a:spLocks noChangeShapeType="1"/>
          </p:cNvSpPr>
          <p:nvPr/>
        </p:nvSpPr>
        <p:spPr bwMode="auto">
          <a:xfrm>
            <a:off x="6587598" y="4179783"/>
            <a:ext cx="609600" cy="4969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1561381" y="1440741"/>
            <a:ext cx="1143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smtClean="0"/>
              <a:t>AC electrical network</a:t>
            </a:r>
            <a:endParaRPr lang="en-GB" sz="1500" dirty="0"/>
          </a:p>
        </p:txBody>
      </p:sp>
      <p:sp>
        <p:nvSpPr>
          <p:cNvPr id="26" name="Line 37"/>
          <p:cNvSpPr>
            <a:spLocks noChangeShapeType="1"/>
          </p:cNvSpPr>
          <p:nvPr/>
        </p:nvSpPr>
        <p:spPr bwMode="auto">
          <a:xfrm>
            <a:off x="1691680" y="3717032"/>
            <a:ext cx="275143" cy="268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CA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710798" y="1942980"/>
            <a:ext cx="90577" cy="18008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2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5" y="313581"/>
            <a:ext cx="6819821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Modulators:</a:t>
            </a:r>
          </a:p>
          <a:p>
            <a:pPr marL="342900" indent="-342900" algn="l">
              <a:buFontTx/>
              <a:buChar char="-"/>
            </a:pPr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CW (Continuous Wave) modulators</a:t>
            </a:r>
          </a:p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modern switch mode based topology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11</a:t>
            </a:fld>
            <a:endParaRPr lang="sv-SE"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906" y="1660229"/>
            <a:ext cx="1447475" cy="470898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The parallel CROWBAR can be avoided since the Power Converter can be switched off very quickly by acting on the H-bridge inverter and the stored energy in the output filter and HF transformer is very small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More compact, higher stability, lower voltage ripple solution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65" y="1480240"/>
            <a:ext cx="7134335" cy="256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813" y="4279900"/>
            <a:ext cx="69056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087534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Modulators:</a:t>
            </a:r>
          </a:p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 Pulsed modulators for klystrons:- two main topologies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12</a:t>
            </a:fld>
            <a:endParaRPr lang="sv-SE">
              <a:latin typeface="Calibri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2823" y="1487975"/>
            <a:ext cx="3434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1500" dirty="0" smtClean="0"/>
              <a:t>Topology 1: Pulse Transformer based</a:t>
            </a:r>
            <a:endParaRPr lang="en-US" altLang="en-US" sz="15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897673"/>
              </p:ext>
            </p:extLst>
          </p:nvPr>
        </p:nvGraphicFramePr>
        <p:xfrm>
          <a:off x="132438" y="2739078"/>
          <a:ext cx="2697657" cy="282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6" name="Visio" r:id="rId4" imgW="3390979" imgH="3552930" progId="Visio.Drawing.15">
                  <p:embed/>
                </p:oleObj>
              </mc:Choice>
              <mc:Fallback>
                <p:oleObj name="Visio" r:id="rId4" imgW="3390979" imgH="355293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438" y="2739078"/>
                        <a:ext cx="2697657" cy="2820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C:\Users\carlosmartins\Documents\CERN\KlysMod_TestStand\Photos\Stangenes Pulse Transformer\IMG_039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95" y="1875615"/>
            <a:ext cx="2112839" cy="271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7" t="6315" r="22205" b="36192"/>
          <a:stretch/>
        </p:blipFill>
        <p:spPr bwMode="auto">
          <a:xfrm>
            <a:off x="2942720" y="4773124"/>
            <a:ext cx="1368425" cy="19405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677310"/>
              </p:ext>
            </p:extLst>
          </p:nvPr>
        </p:nvGraphicFramePr>
        <p:xfrm>
          <a:off x="5175837" y="2620734"/>
          <a:ext cx="2409825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7" name="Visio" r:id="rId9" imgW="3990944" imgH="5067360" progId="Visio.Drawing.15">
                  <p:embed/>
                </p:oleObj>
              </mc:Choice>
              <mc:Fallback>
                <p:oleObj name="Visio" r:id="rId9" imgW="3990944" imgH="5067360" progId="Visio.Drawing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837" y="2620734"/>
                        <a:ext cx="2409825" cy="305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C:\Users\carlosmartins\Documents\KLYS_MOD - Proto Develop\Photos\HV module\IMG_0922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7500" r="4064" b="3334"/>
          <a:stretch/>
        </p:blipFill>
        <p:spPr bwMode="auto">
          <a:xfrm>
            <a:off x="7712015" y="1811140"/>
            <a:ext cx="1301745" cy="1491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5" t="6855" r="10503" b="7610"/>
          <a:stretch/>
        </p:blipFill>
        <p:spPr>
          <a:xfrm>
            <a:off x="7718864" y="3562257"/>
            <a:ext cx="1407883" cy="178612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072332" y="1552755"/>
            <a:ext cx="0" cy="5168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252692" y="1487974"/>
            <a:ext cx="317011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1500" dirty="0" smtClean="0"/>
              <a:t>Topology 2: HF transformer based</a:t>
            </a:r>
            <a:endParaRPr lang="en-US" altLang="en-US" sz="1500" dirty="0"/>
          </a:p>
        </p:txBody>
      </p:sp>
      <p:sp>
        <p:nvSpPr>
          <p:cNvPr id="25" name="TextBox 24"/>
          <p:cNvSpPr txBox="1"/>
          <p:nvPr/>
        </p:nvSpPr>
        <p:spPr>
          <a:xfrm>
            <a:off x="3912395" y="4769338"/>
            <a:ext cx="1030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HV switch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83009" y="1583227"/>
            <a:ext cx="128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HV pulse transformer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54475" y="1789737"/>
            <a:ext cx="1448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HV HF transformer + AC/DC + filter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02754" y="5267528"/>
            <a:ext cx="102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LV DC/AC Inverter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087534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Pulsed modulators for klystrons:- Topology based on pulse transformers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13</a:t>
            </a:fld>
            <a:endParaRPr lang="sv-SE">
              <a:latin typeface="Calibri"/>
            </a:endParaRPr>
          </a:p>
        </p:txBody>
      </p:sp>
      <p:grpSp>
        <p:nvGrpSpPr>
          <p:cNvPr id="4" name="Groupe 27"/>
          <p:cNvGrpSpPr/>
          <p:nvPr/>
        </p:nvGrpSpPr>
        <p:grpSpPr>
          <a:xfrm>
            <a:off x="234609" y="1125248"/>
            <a:ext cx="8504328" cy="5676517"/>
            <a:chOff x="234609" y="1125248"/>
            <a:chExt cx="8504328" cy="5676517"/>
          </a:xfrm>
        </p:grpSpPr>
        <p:sp>
          <p:nvSpPr>
            <p:cNvPr id="5" name="Rectangle 4"/>
            <p:cNvSpPr/>
            <p:nvPr/>
          </p:nvSpPr>
          <p:spPr>
            <a:xfrm>
              <a:off x="2879323" y="1125248"/>
              <a:ext cx="41473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H" b="1" dirty="0" smtClean="0">
                  <a:solidFill>
                    <a:srgbClr val="FF0000"/>
                  </a:solidFill>
                </a:rPr>
                <a:t>Pulse Transformer </a:t>
              </a:r>
              <a:r>
                <a:rPr lang="fr-CH" b="1" dirty="0" err="1" smtClean="0">
                  <a:solidFill>
                    <a:srgbClr val="FF0000"/>
                  </a:solidFill>
                </a:rPr>
                <a:t>Based</a:t>
              </a:r>
              <a:r>
                <a:rPr lang="fr-CH" b="1" dirty="0" smtClean="0">
                  <a:solidFill>
                    <a:srgbClr val="FF0000"/>
                  </a:solidFill>
                </a:rPr>
                <a:t> </a:t>
              </a:r>
              <a:r>
                <a:rPr lang="fr-CH" b="1" dirty="0" err="1" smtClean="0">
                  <a:solidFill>
                    <a:srgbClr val="FF0000"/>
                  </a:solidFill>
                </a:rPr>
                <a:t>Modulator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609" y="3893276"/>
              <a:ext cx="3629818" cy="2908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b="1" dirty="0" smtClean="0">
                  <a:solidFill>
                    <a:srgbClr val="FF0000"/>
                  </a:solidFill>
                </a:rPr>
                <a:t>Modulator main </a:t>
              </a:r>
              <a:r>
                <a:rPr lang="fr-CH" b="1" dirty="0" err="1" smtClean="0">
                  <a:solidFill>
                    <a:srgbClr val="FF0000"/>
                  </a:solidFill>
                </a:rPr>
                <a:t>requirements</a:t>
              </a:r>
              <a:r>
                <a:rPr lang="fr-CH" b="1" dirty="0" smtClean="0">
                  <a:solidFill>
                    <a:srgbClr val="FF0000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err="1" smtClean="0">
                  <a:solidFill>
                    <a:srgbClr val="FF0000"/>
                  </a:solidFill>
                </a:rPr>
                <a:t>Vp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– Pulse voltage;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err="1" smtClean="0">
                  <a:solidFill>
                    <a:srgbClr val="FF0000"/>
                  </a:solidFill>
                </a:rPr>
                <a:t>Ip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– Pulse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current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err="1" smtClean="0">
                  <a:solidFill>
                    <a:srgbClr val="FF0000"/>
                  </a:solidFill>
                </a:rPr>
                <a:t>fp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– Pulse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repetition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rate;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err="1" smtClean="0">
                  <a:solidFill>
                    <a:srgbClr val="FF0000"/>
                  </a:solidFill>
                </a:rPr>
                <a:t>Tp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– Pulse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width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smtClean="0">
                  <a:solidFill>
                    <a:srgbClr val="FF0000"/>
                  </a:solidFill>
                </a:rPr>
                <a:t>Tr – Max.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rise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time;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smtClean="0">
                  <a:solidFill>
                    <a:srgbClr val="FF0000"/>
                  </a:solidFill>
                </a:rPr>
                <a:t>os – Max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overshoot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err="1" smtClean="0">
                  <a:solidFill>
                    <a:srgbClr val="FF0000"/>
                  </a:solidFill>
                </a:rPr>
                <a:t>Drp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– Max pulse flat-top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droop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err="1" smtClean="0">
                  <a:solidFill>
                    <a:srgbClr val="FF0000"/>
                  </a:solidFill>
                </a:rPr>
                <a:t>PPr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– Pulse to pulse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reproducibility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err="1" smtClean="0">
                  <a:solidFill>
                    <a:srgbClr val="FF0000"/>
                  </a:solidFill>
                </a:rPr>
                <a:t>Pripp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– Max voltage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ripple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on flat-top;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500" b="1" dirty="0" err="1" smtClean="0">
                  <a:solidFill>
                    <a:srgbClr val="FF0000"/>
                  </a:solidFill>
                </a:rPr>
                <a:t>Earc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– Max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energy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</a:t>
              </a:r>
              <a:r>
                <a:rPr lang="fr-CH" sz="1500" b="1" dirty="0" err="1" smtClean="0">
                  <a:solidFill>
                    <a:srgbClr val="FF0000"/>
                  </a:solidFill>
                </a:rPr>
                <a:t>deposed</a:t>
              </a:r>
              <a:r>
                <a:rPr lang="fr-CH" sz="1500" b="1" dirty="0" smtClean="0">
                  <a:solidFill>
                    <a:srgbClr val="FF0000"/>
                  </a:solidFill>
                </a:rPr>
                <a:t> in case of    klystron arc</a:t>
              </a:r>
            </a:p>
          </p:txBody>
        </p:sp>
        <p:graphicFrame>
          <p:nvGraphicFramePr>
            <p:cNvPr id="8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0842501"/>
                </p:ext>
              </p:extLst>
            </p:nvPr>
          </p:nvGraphicFramePr>
          <p:xfrm>
            <a:off x="234609" y="1393372"/>
            <a:ext cx="7385391" cy="26610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3" name="Visio" r:id="rId3" imgW="7393021" imgH="2421057" progId="Visio.Drawing.11">
                    <p:embed/>
                  </p:oleObj>
                </mc:Choice>
                <mc:Fallback>
                  <p:oleObj name="Visio" r:id="rId3" imgW="7393021" imgH="2421057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609" y="1393372"/>
                          <a:ext cx="7385391" cy="2661044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Groupe 326"/>
            <p:cNvGrpSpPr/>
            <p:nvPr/>
          </p:nvGrpSpPr>
          <p:grpSpPr>
            <a:xfrm>
              <a:off x="3864427" y="4054554"/>
              <a:ext cx="4874510" cy="2496792"/>
              <a:chOff x="3864427" y="4054554"/>
              <a:chExt cx="4874510" cy="2496792"/>
            </a:xfrm>
          </p:grpSpPr>
          <p:grpSp>
            <p:nvGrpSpPr>
              <p:cNvPr id="10" name="Group 24"/>
              <p:cNvGrpSpPr>
                <a:grpSpLocks/>
              </p:cNvGrpSpPr>
              <p:nvPr/>
            </p:nvGrpSpPr>
            <p:grpSpPr bwMode="auto">
              <a:xfrm>
                <a:off x="3864427" y="4054554"/>
                <a:ext cx="4874510" cy="2496792"/>
                <a:chOff x="551" y="1178"/>
                <a:chExt cx="6941" cy="3843"/>
              </a:xfrm>
            </p:grpSpPr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551" y="1178"/>
                  <a:ext cx="6941" cy="3843"/>
                  <a:chOff x="396" y="657"/>
                  <a:chExt cx="6941" cy="3843"/>
                </a:xfrm>
              </p:grpSpPr>
              <p:pic>
                <p:nvPicPr>
                  <p:cNvPr id="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96" y="657"/>
                    <a:ext cx="6941" cy="3778"/>
                  </a:xfrm>
                  <a:prstGeom prst="rect">
                    <a:avLst/>
                  </a:prstGeom>
                  <a:noFill/>
                  <a:ln w="12700" cap="sq" algn="ctr">
                    <a:noFill/>
                    <a:miter lim="800000"/>
                    <a:headEnd type="none" w="sm" len="sm"/>
                    <a:tailEnd type="none" w="sm" len="sm"/>
                  </a:ln>
                </p:spPr>
              </p:pic>
              <p:sp>
                <p:nvSpPr>
                  <p:cNvPr id="16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46" y="1866"/>
                    <a:ext cx="455" cy="49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sq" algn="ctr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957341" eaLnBrk="0" hangingPunct="0"/>
                    <a:r>
                      <a:rPr lang="en-US" sz="1500" b="1" dirty="0" err="1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t</a:t>
                    </a:r>
                    <a:r>
                      <a:rPr lang="en-US" sz="1500" b="1" baseline="-25000" dirty="0" err="1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p</a:t>
                    </a:r>
                    <a:endParaRPr lang="en-US" sz="1500" b="1" baseline="-25000" dirty="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0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22" y="2527"/>
                    <a:ext cx="755" cy="45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sq" algn="ctr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>
                    <a:spAutoFit/>
                  </a:bodyPr>
                  <a:lstStyle/>
                  <a:p>
                    <a:pPr defTabSz="957341" eaLnBrk="0" hangingPunct="0"/>
                    <a:r>
                      <a:rPr lang="en-US" sz="1300" b="1" dirty="0" err="1" smtClean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Vp</a:t>
                    </a:r>
                    <a:endParaRPr lang="en-US" sz="1300" b="1" baseline="-25000" dirty="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1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67" y="2178"/>
                    <a:ext cx="761" cy="37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sq" algn="ctr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957341" eaLnBrk="0" hangingPunct="0"/>
                    <a:r>
                      <a:rPr lang="en-US" sz="1000" b="1" dirty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Droop</a:t>
                    </a:r>
                    <a:endParaRPr lang="en-US" sz="1000" b="1" baseline="-25000" dirty="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2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4780" y="3073"/>
                    <a:ext cx="2075" cy="49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sq" algn="ctr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endParaRPr lang="fr-CA" sz="1500" dirty="0"/>
                  </a:p>
                </p:txBody>
              </p:sp>
              <p:sp>
                <p:nvSpPr>
                  <p:cNvPr id="23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5413" y="1772"/>
                    <a:ext cx="263" cy="49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sq" algn="ctr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pPr eaLnBrk="0" hangingPunct="0"/>
                    <a:endParaRPr lang="fr-CA" sz="1500" dirty="0"/>
                  </a:p>
                </p:txBody>
              </p:sp>
              <p:sp>
                <p:nvSpPr>
                  <p:cNvPr id="24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591" y="3998"/>
                    <a:ext cx="719" cy="49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sq" algn="ctr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anchor="ctr">
                    <a:spAutoFit/>
                  </a:bodyPr>
                  <a:lstStyle/>
                  <a:p>
                    <a:pPr eaLnBrk="0" hangingPunct="0"/>
                    <a:endParaRPr lang="fr-CA" sz="1500" dirty="0"/>
                  </a:p>
                </p:txBody>
              </p:sp>
              <p:sp>
                <p:nvSpPr>
                  <p:cNvPr id="25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37" y="3122"/>
                    <a:ext cx="1133" cy="379"/>
                  </a:xfrm>
                  <a:prstGeom prst="rect">
                    <a:avLst/>
                  </a:prstGeom>
                  <a:noFill/>
                  <a:ln w="12700" cap="sq" algn="ctr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957341" eaLnBrk="0" hangingPunct="0"/>
                    <a:r>
                      <a:rPr lang="en-US" sz="1000" b="1" dirty="0" err="1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t</a:t>
                    </a:r>
                    <a:r>
                      <a:rPr lang="en-US" sz="1000" b="1" baseline="-25000" dirty="0" err="1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r</a:t>
                    </a:r>
                    <a:r>
                      <a:rPr lang="en-US" sz="1000" b="1" baseline="-25000" dirty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 </a:t>
                    </a:r>
                    <a:r>
                      <a:rPr lang="en-US" sz="1000" b="1" dirty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rise time </a:t>
                    </a:r>
                    <a:endParaRPr lang="en-US" sz="1000" b="1" baseline="-25000" dirty="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2" y="4003"/>
                    <a:ext cx="1210" cy="497"/>
                  </a:xfrm>
                  <a:prstGeom prst="rect">
                    <a:avLst/>
                  </a:prstGeom>
                  <a:noFill/>
                  <a:ln w="12700" cap="sq" algn="ctr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957341" eaLnBrk="0" hangingPunct="0"/>
                    <a:r>
                      <a:rPr lang="en-US" sz="1500" b="1" dirty="0" err="1" smtClean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Tp</a:t>
                    </a:r>
                    <a:r>
                      <a:rPr lang="en-US" sz="1500" b="1" dirty="0" smtClean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=1/</a:t>
                    </a:r>
                    <a:r>
                      <a:rPr lang="en-US" sz="1500" b="1" dirty="0" err="1" smtClean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fp</a:t>
                    </a:r>
                    <a:endParaRPr lang="en-US" sz="1500" b="1" dirty="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3" name="Rectangle 21"/>
                <p:cNvSpPr>
                  <a:spLocks noChangeArrowheads="1"/>
                </p:cNvSpPr>
                <p:nvPr/>
              </p:nvSpPr>
              <p:spPr bwMode="auto">
                <a:xfrm>
                  <a:off x="5663" y="3195"/>
                  <a:ext cx="1076" cy="379"/>
                </a:xfrm>
                <a:prstGeom prst="rect">
                  <a:avLst/>
                </a:prstGeom>
                <a:noFill/>
                <a:ln w="12700" cap="sq" algn="ctr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defTabSz="957341" eaLnBrk="0" hangingPunct="0"/>
                  <a:r>
                    <a:rPr lang="en-US" sz="10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Overshoot</a:t>
                  </a:r>
                </a:p>
              </p:txBody>
            </p:sp>
            <p:sp>
              <p:nvSpPr>
                <p:cNvPr id="14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5541" y="3063"/>
                  <a:ext cx="165" cy="210"/>
                </a:xfrm>
                <a:prstGeom prst="line">
                  <a:avLst/>
                </a:prstGeom>
                <a:noFill/>
                <a:ln w="12700" cap="sq">
                  <a:solidFill>
                    <a:srgbClr val="FF5050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Line 22"/>
              <p:cNvSpPr>
                <a:spLocks noChangeShapeType="1"/>
              </p:cNvSpPr>
              <p:nvPr/>
            </p:nvSpPr>
            <p:spPr bwMode="auto">
              <a:xfrm flipH="1">
                <a:off x="8102600" y="5131253"/>
                <a:ext cx="209550" cy="42862"/>
              </a:xfrm>
              <a:prstGeom prst="line">
                <a:avLst/>
              </a:prstGeom>
              <a:noFill/>
              <a:ln w="12700" cap="sq">
                <a:solidFill>
                  <a:srgbClr val="FF5050"/>
                </a:solidFill>
                <a:round/>
                <a:headEnd type="none" w="sm" len="sm"/>
                <a:tailEnd type="triangle" w="sm" len="sm"/>
              </a:ln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7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14</a:t>
            </a:fld>
            <a:endParaRPr lang="sv-SE"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58" y="1253831"/>
            <a:ext cx="2650516" cy="331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62465" y="1099578"/>
            <a:ext cx="5198055" cy="3436900"/>
            <a:chOff x="96" y="1526"/>
            <a:chExt cx="3744" cy="260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526"/>
              <a:ext cx="3744" cy="2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96" y="1773"/>
              <a:ext cx="3134" cy="2355"/>
              <a:chOff x="96" y="1773"/>
              <a:chExt cx="3134" cy="2355"/>
            </a:xfrm>
          </p:grpSpPr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96" y="2400"/>
                <a:ext cx="2160" cy="1728"/>
              </a:xfrm>
              <a:prstGeom prst="rect">
                <a:avLst/>
              </a:prstGeom>
              <a:noFill/>
              <a:ln w="38100" cap="sq" algn="ctr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fr-FR" alt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2377" y="1776"/>
                <a:ext cx="410" cy="912"/>
              </a:xfrm>
              <a:prstGeom prst="rect">
                <a:avLst/>
              </a:prstGeom>
              <a:noFill/>
              <a:ln w="38100" cap="sq" algn="ctr">
                <a:solidFill>
                  <a:srgbClr val="0070C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fr-FR" alt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2820" y="1773"/>
                <a:ext cx="410" cy="912"/>
              </a:xfrm>
              <a:prstGeom prst="rect">
                <a:avLst/>
              </a:prstGeom>
              <a:noFill/>
              <a:ln w="38100" cap="sq" algn="ctr">
                <a:solidFill>
                  <a:srgbClr val="00CC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fr-FR" altLang="en-US"/>
              </a:p>
            </p:txBody>
          </p:sp>
        </p:grpSp>
      </p:grp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454258" y="1189558"/>
            <a:ext cx="2392001" cy="3231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</a:rPr>
              <a:t>100 kV, 20A, 0.8ms, 2 Hz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2824" y="1959205"/>
            <a:ext cx="204141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1500" dirty="0"/>
              <a:t>Simplified schematics</a:t>
            </a:r>
            <a:endParaRPr lang="en-US" altLang="en-US" sz="1500" dirty="0"/>
          </a:p>
        </p:txBody>
      </p:sp>
      <p:sp>
        <p:nvSpPr>
          <p:cNvPr id="14" name="Rectangle 13"/>
          <p:cNvSpPr/>
          <p:nvPr/>
        </p:nvSpPr>
        <p:spPr>
          <a:xfrm>
            <a:off x="51760" y="4630654"/>
            <a:ext cx="9040484" cy="216982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The power absorbed by the klystron during the pulse cannot be delivered by the electrical network;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A capacitor bank is required to store the energy that will be given to the klystron during the pulse (buffer);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A capacitor charger charges the capacitor bank before the pulse is generated. It is fed from the AC network;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The pulse is formed by switching “on” and “off” the main solid state switch, therefore connecting/disconnecting the capacitor </a:t>
            </a:r>
            <a:r>
              <a:rPr lang="en-GB" sz="1500" dirty="0"/>
              <a:t>b</a:t>
            </a:r>
            <a:r>
              <a:rPr lang="en-GB" sz="1500" dirty="0" smtClean="0"/>
              <a:t>ank to the primary side of the pulse transformer;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The pulse transformer steps-up the voltage to the value required by the klystron cathode;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A droop compensation system is required to keep the voltage flat over the entire duration of the pulse despite the fact that the voltage across the capacitor </a:t>
            </a:r>
            <a:r>
              <a:rPr lang="en-GB" sz="1500" dirty="0"/>
              <a:t>b</a:t>
            </a:r>
            <a:r>
              <a:rPr lang="en-GB" sz="1500" dirty="0" smtClean="0"/>
              <a:t>ank droops down by 5 to 15% (discharge during the pulse);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No HV crowbar is needed. In case of arcing in the klystron, the main solid state switch is opened in less than 10µs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1319" y="313581"/>
            <a:ext cx="7233889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Pulsed modulators for klystrons:- </a:t>
            </a:r>
            <a:r>
              <a:rPr lang="en-US" sz="2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Topology based on pulse transformer. Example of CERN Linac4</a:t>
            </a:r>
          </a:p>
        </p:txBody>
      </p:sp>
    </p:spTree>
    <p:extLst>
      <p:ext uri="{BB962C8B-B14F-4D97-AF65-F5344CB8AC3E}">
        <p14:creationId xmlns:p14="http://schemas.microsoft.com/office/powerpoint/2010/main" val="359833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082802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Pulsed modulators for klystrons:- Topology based on High Frequency transformers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15</a:t>
            </a:fld>
            <a:endParaRPr lang="sv-SE">
              <a:latin typeface="Calibri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99" y="1444335"/>
            <a:ext cx="7333745" cy="519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13906" y="1660229"/>
            <a:ext cx="1447475" cy="493981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Modular topology, scalable to higher power levels;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Compact and cost effective;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High efficiency (92%);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Good pulse quality (low ripple, low rise-time);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Excellent grid power quality due to AFE’s (low flicker, low current THD);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High reliability (MTBF ~ 70’000 hours)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/>
          <a:stretch/>
        </p:blipFill>
        <p:spPr>
          <a:xfrm>
            <a:off x="6345267" y="243985"/>
            <a:ext cx="804333" cy="9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3567" y="201443"/>
            <a:ext cx="6410060" cy="97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Pulsed modulators for klystrons:</a:t>
            </a:r>
          </a:p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en-US" sz="2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Topology based on High Frequency    transformers.           Example of ESS accelerator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16</a:t>
            </a:fld>
            <a:endParaRPr lang="sv-SE">
              <a:latin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2" y="1462807"/>
            <a:ext cx="31575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stCxn id="9" idx="1"/>
          </p:cNvCxnSpPr>
          <p:nvPr/>
        </p:nvCxnSpPr>
        <p:spPr>
          <a:xfrm flipH="1">
            <a:off x="1431393" y="1858286"/>
            <a:ext cx="2057398" cy="2540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>
            <a:off x="2269593" y="1858286"/>
            <a:ext cx="1219198" cy="826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88791" y="1535120"/>
            <a:ext cx="2046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Part I – Low voltage power converter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6780" y="2322330"/>
            <a:ext cx="2188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Part II – HV modules in oil tank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541463" y="2645496"/>
            <a:ext cx="1876951" cy="5133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11795" y="2766334"/>
            <a:ext cx="1144760" cy="3453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" y="4611066"/>
            <a:ext cx="2330320" cy="175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89" y="4169104"/>
            <a:ext cx="2573871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GB" sz="1600" dirty="0" smtClean="0">
                <a:solidFill>
                  <a:srgbClr val="FF0000"/>
                </a:solidFill>
              </a:rPr>
              <a:t>HV module prototype in assembly workshop at LTH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24" name="Picture 3" descr="C:\Users\carlosmartins\Documents\KLYS_MOD - Proto Develop\Specs\HV oil tank assembly 2\3D Illustrations\(2) Tank Frame Assembly\illustration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4"/>
          <a:stretch/>
        </p:blipFill>
        <p:spPr bwMode="auto">
          <a:xfrm>
            <a:off x="2743809" y="4179874"/>
            <a:ext cx="3036571" cy="2354138"/>
          </a:xfrm>
          <a:prstGeom prst="rect">
            <a:avLst/>
          </a:prstGeom>
          <a:noFill/>
          <a:ln w="38100">
            <a:solidFill>
              <a:srgbClr val="CC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carlosmartins\Documents\KLYS_MOD - Proto Develop\Specs\HV oil tank assembly 2\3D Illustrations\(2) Tank Frame Assembly\illustration_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r="12760"/>
          <a:stretch/>
        </p:blipFill>
        <p:spPr bwMode="auto">
          <a:xfrm>
            <a:off x="5865733" y="4179874"/>
            <a:ext cx="3170669" cy="2354138"/>
          </a:xfrm>
          <a:prstGeom prst="rect">
            <a:avLst/>
          </a:prstGeom>
          <a:noFill/>
          <a:ln w="38100">
            <a:solidFill>
              <a:srgbClr val="CC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5666670" y="1447407"/>
            <a:ext cx="3363670" cy="2637855"/>
            <a:chOff x="121155" y="1356772"/>
            <a:chExt cx="3919610" cy="3017733"/>
          </a:xfrm>
        </p:grpSpPr>
        <p:pic>
          <p:nvPicPr>
            <p:cNvPr id="27" name="Picture 2" descr="C:\Users\carlosmartins\Documents\KLYS_MOD - Proto Develop\Specs\HV oil tank assembly 2\3D Illustrations\(1) Global System\illustration_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8" t="3685"/>
            <a:stretch/>
          </p:blipFill>
          <p:spPr bwMode="auto">
            <a:xfrm>
              <a:off x="226531" y="1356772"/>
              <a:ext cx="3814234" cy="3017733"/>
            </a:xfrm>
            <a:prstGeom prst="rect">
              <a:avLst/>
            </a:prstGeom>
            <a:noFill/>
            <a:ln w="38100">
              <a:solidFill>
                <a:srgbClr val="CC00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94735" y="1736650"/>
              <a:ext cx="983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Silica gel breather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16467" y="2234006"/>
              <a:ext cx="245533" cy="2139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707049">
              <a:off x="2157108" y="1690483"/>
              <a:ext cx="7561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Tank lid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852042">
              <a:off x="1076414" y="2508346"/>
              <a:ext cx="1188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Inspection lid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852042">
              <a:off x="121155" y="3929473"/>
              <a:ext cx="17453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HV output connector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971600" y="3750367"/>
              <a:ext cx="0" cy="3267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 rot="19202601">
              <a:off x="1992458" y="3625877"/>
              <a:ext cx="1252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Water cooling serpentine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2417209" y="3636985"/>
              <a:ext cx="29115" cy="2505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>
            <a:endCxn id="24" idx="0"/>
          </p:cNvCxnSpPr>
          <p:nvPr/>
        </p:nvCxnSpPr>
        <p:spPr>
          <a:xfrm flipH="1">
            <a:off x="4262095" y="2766334"/>
            <a:ext cx="249700" cy="14135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/>
          <a:stretch/>
        </p:blipFill>
        <p:spPr>
          <a:xfrm>
            <a:off x="6345267" y="243985"/>
            <a:ext cx="804333" cy="9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9945" y="103517"/>
            <a:ext cx="7442679" cy="987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Pulsed modulators for Tetrodes</a:t>
            </a:r>
          </a:p>
          <a:p>
            <a:pPr marL="342900" indent="-342900" algn="l">
              <a:buFontTx/>
              <a:buChar char="-"/>
            </a:pPr>
            <a:r>
              <a:rPr lang="en-US" sz="2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 ESS Tetrode modulators for spoke cavities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17</a:t>
            </a:fld>
            <a:endParaRPr lang="sv-SE"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635" y="4174754"/>
            <a:ext cx="9030869" cy="240065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Tetrodes are gridded tubes, therefore the pulsed power can be generated by pulsing the grid terminal using the RF input driver 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In that case, the Anode can be permanently connected to a HV source formed by a HV capacitor charger and a capacitor bank (C1 and C2);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The </a:t>
            </a:r>
            <a:r>
              <a:rPr lang="en-GB" sz="1500" dirty="0"/>
              <a:t>series switch, Sw1, is always </a:t>
            </a:r>
            <a:r>
              <a:rPr lang="en-GB" sz="1500" dirty="0" smtClean="0"/>
              <a:t>at “on” state </a:t>
            </a:r>
            <a:r>
              <a:rPr lang="en-GB" sz="1500" dirty="0"/>
              <a:t>in normal operation. </a:t>
            </a:r>
            <a:r>
              <a:rPr lang="en-GB" sz="1500" dirty="0" smtClean="0"/>
              <a:t>Only in </a:t>
            </a:r>
            <a:r>
              <a:rPr lang="en-GB" sz="1500" dirty="0"/>
              <a:t>case of an arc in the </a:t>
            </a:r>
            <a:r>
              <a:rPr lang="en-GB" sz="1500" dirty="0" smtClean="0"/>
              <a:t>tetrode Sw1 </a:t>
            </a:r>
            <a:r>
              <a:rPr lang="en-GB" sz="1500" dirty="0"/>
              <a:t>is switched “off</a:t>
            </a:r>
            <a:r>
              <a:rPr lang="en-GB" sz="1500" dirty="0" smtClean="0"/>
              <a:t>”, </a:t>
            </a:r>
            <a:r>
              <a:rPr lang="en-GB" sz="1500" dirty="0"/>
              <a:t>therefore lowering the voltage across the Anode down to </a:t>
            </a:r>
            <a:r>
              <a:rPr lang="en-GB" sz="1500" dirty="0" smtClean="0"/>
              <a:t>zero clearing the arc.</a:t>
            </a:r>
            <a:endParaRPr lang="en-GB" sz="1500" dirty="0"/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When the RF input driver is switched “on”, the current starts flowing from Anode to Cathode, initiating the pulse;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During the pulse, the energy flows from the capacitor bank to the tetrode, discharging partially the capacitor bank (by ~5%);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The capacitor </a:t>
            </a:r>
            <a:r>
              <a:rPr lang="en-GB" sz="1500" dirty="0"/>
              <a:t>b</a:t>
            </a:r>
            <a:r>
              <a:rPr lang="en-GB" sz="1500" dirty="0" smtClean="0"/>
              <a:t>ank is recharged after the pulse has finished and before the next pulse starts;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0" y="1185208"/>
            <a:ext cx="6590581" cy="295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901152" y="2036420"/>
            <a:ext cx="1150949" cy="1601017"/>
            <a:chOff x="7306574" y="2036420"/>
            <a:chExt cx="1150949" cy="1601017"/>
          </a:xfrm>
        </p:grpSpPr>
        <p:sp>
          <p:nvSpPr>
            <p:cNvPr id="2" name="Rounded Rectangle 1"/>
            <p:cNvSpPr/>
            <p:nvPr/>
          </p:nvSpPr>
          <p:spPr>
            <a:xfrm>
              <a:off x="7893170" y="2363639"/>
              <a:ext cx="198408" cy="500331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306574" y="2268746"/>
              <a:ext cx="696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" idx="0"/>
            </p:cNvCxnSpPr>
            <p:nvPr/>
          </p:nvCxnSpPr>
          <p:spPr>
            <a:xfrm flipV="1">
              <a:off x="7992374" y="2268746"/>
              <a:ext cx="0" cy="948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06574" y="2924944"/>
              <a:ext cx="68580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 rot="16200000">
              <a:off x="7605710" y="3090516"/>
              <a:ext cx="773467" cy="320376"/>
              <a:chOff x="-32392" y="1474256"/>
              <a:chExt cx="773467" cy="320376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-79425" y="1634444"/>
                <a:ext cx="32037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6200000" flipH="1">
                <a:off x="-52706" y="1623998"/>
                <a:ext cx="16018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6200000" flipH="1">
                <a:off x="-61702" y="1616093"/>
                <a:ext cx="5861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2" idx="2"/>
              </p:cNvCxnSpPr>
              <p:nvPr/>
            </p:nvCxnSpPr>
            <p:spPr>
              <a:xfrm rot="5400000">
                <a:off x="410919" y="1304218"/>
                <a:ext cx="0" cy="6603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7855847" y="2036420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A</a:t>
              </a:r>
              <a:r>
                <a:rPr lang="en-GB" sz="1200" dirty="0" smtClean="0"/>
                <a:t>node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38650" y="3055626"/>
              <a:ext cx="709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C</a:t>
              </a:r>
              <a:r>
                <a:rPr lang="en-GB" sz="1200" dirty="0" smtClean="0"/>
                <a:t>athode</a:t>
              </a:r>
              <a:endParaRPr lang="en-GB" sz="12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924093" y="2759286"/>
              <a:ext cx="167485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10567" y="2759286"/>
              <a:ext cx="167485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006759" y="2512195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Grid</a:t>
              </a:r>
              <a:endParaRPr lang="en-GB" sz="1200" dirty="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7065054" y="1801693"/>
            <a:ext cx="927200" cy="2123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6975332" y="1479545"/>
            <a:ext cx="90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Tetrode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3415287" y="1479545"/>
            <a:ext cx="11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Modulator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3232049" y="1801693"/>
            <a:ext cx="3669103" cy="2123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7925632" y="1477636"/>
            <a:ext cx="130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Grid bias PS</a:t>
            </a:r>
            <a:endParaRPr lang="en-GB" dirty="0"/>
          </a:p>
        </p:txBody>
      </p:sp>
      <p:grpSp>
        <p:nvGrpSpPr>
          <p:cNvPr id="53" name="Group 52"/>
          <p:cNvGrpSpPr/>
          <p:nvPr/>
        </p:nvGrpSpPr>
        <p:grpSpPr>
          <a:xfrm>
            <a:off x="7576576" y="1801693"/>
            <a:ext cx="1126506" cy="2123326"/>
            <a:chOff x="7981998" y="1801693"/>
            <a:chExt cx="1126506" cy="2123326"/>
          </a:xfrm>
        </p:grpSpPr>
        <p:sp>
          <p:nvSpPr>
            <p:cNvPr id="6" name="Oval 5"/>
            <p:cNvSpPr/>
            <p:nvPr/>
          </p:nvSpPr>
          <p:spPr>
            <a:xfrm>
              <a:off x="8531853" y="2924943"/>
              <a:ext cx="229211" cy="227339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8264813" y="2760181"/>
              <a:ext cx="3827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6" idx="0"/>
            </p:cNvCxnSpPr>
            <p:nvPr/>
          </p:nvCxnSpPr>
          <p:spPr>
            <a:xfrm>
              <a:off x="8646458" y="2759286"/>
              <a:ext cx="1" cy="1656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646457" y="3152282"/>
              <a:ext cx="2" cy="2375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981998" y="3389878"/>
              <a:ext cx="665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8483406" y="1801693"/>
              <a:ext cx="625098" cy="212332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516781" y="2881935"/>
              <a:ext cx="261610" cy="357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GB" sz="1200" dirty="0" smtClean="0"/>
                <a:t>+</a:t>
              </a:r>
            </a:p>
            <a:p>
              <a:pPr>
                <a:lnSpc>
                  <a:spcPts val="1000"/>
                </a:lnSpc>
              </a:pPr>
              <a:r>
                <a:rPr lang="en-GB" sz="1200" dirty="0"/>
                <a:t>-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8734245" y="3194126"/>
              <a:ext cx="305446" cy="165658"/>
              <a:chOff x="9272183" y="2924942"/>
              <a:chExt cx="305446" cy="16565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9344745" y="2924943"/>
                <a:ext cx="1" cy="16565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9417178" y="2924942"/>
                <a:ext cx="1" cy="16565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9412711" y="3077343"/>
                <a:ext cx="16491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9272183" y="3077343"/>
                <a:ext cx="8245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9334720" y="2924942"/>
                <a:ext cx="8245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8927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087534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Power converters for magnets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18</a:t>
            </a:fld>
            <a:endParaRPr lang="sv-SE">
              <a:latin typeface="Calibri"/>
            </a:endParaRPr>
          </a:p>
        </p:txBody>
      </p:sp>
      <p:sp>
        <p:nvSpPr>
          <p:cNvPr id="44" name="ZoneTexte 3"/>
          <p:cNvSpPr txBox="1"/>
          <p:nvPr/>
        </p:nvSpPr>
        <p:spPr>
          <a:xfrm>
            <a:off x="96954" y="1478603"/>
            <a:ext cx="5104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 smtClean="0"/>
              <a:t>Types of magnets and their function in accelerators:</a:t>
            </a:r>
            <a:endParaRPr lang="en-US" dirty="0" smtClean="0"/>
          </a:p>
        </p:txBody>
      </p:sp>
      <p:pic>
        <p:nvPicPr>
          <p:cNvPr id="4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" y="2484022"/>
            <a:ext cx="1811546" cy="1811546"/>
          </a:xfrm>
          <a:prstGeom prst="rect">
            <a:avLst/>
          </a:prstGeom>
        </p:spPr>
      </p:pic>
      <p:pic>
        <p:nvPicPr>
          <p:cNvPr id="51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" y="4943201"/>
            <a:ext cx="1811546" cy="1811546"/>
          </a:xfrm>
          <a:prstGeom prst="rect">
            <a:avLst/>
          </a:prstGeom>
        </p:spPr>
      </p:pic>
      <p:pic>
        <p:nvPicPr>
          <p:cNvPr id="54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35" y="2830084"/>
            <a:ext cx="2459329" cy="1229665"/>
          </a:xfrm>
          <a:prstGeom prst="rect">
            <a:avLst/>
          </a:prstGeom>
        </p:spPr>
      </p:pic>
      <p:pic>
        <p:nvPicPr>
          <p:cNvPr id="55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67" y="5006549"/>
            <a:ext cx="2122095" cy="1458940"/>
          </a:xfrm>
          <a:prstGeom prst="rect">
            <a:avLst/>
          </a:prstGeom>
        </p:spPr>
      </p:pic>
      <p:pic>
        <p:nvPicPr>
          <p:cNvPr id="56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50" y="5006549"/>
            <a:ext cx="1933095" cy="1458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8890" y="1894911"/>
            <a:ext cx="3423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1.- Bending dipoles:</a:t>
            </a:r>
          </a:p>
          <a:p>
            <a:r>
              <a:rPr lang="en-US" dirty="0"/>
              <a:t>-</a:t>
            </a:r>
            <a:r>
              <a:rPr lang="en-US" dirty="0" smtClean="0"/>
              <a:t> bend the trajectory of the beam</a:t>
            </a:r>
            <a:endParaRPr lang="en-GB" dirty="0"/>
          </a:p>
        </p:txBody>
      </p:sp>
      <p:sp>
        <p:nvSpPr>
          <p:cNvPr id="62" name="Rectangle 61"/>
          <p:cNvSpPr/>
          <p:nvPr/>
        </p:nvSpPr>
        <p:spPr>
          <a:xfrm>
            <a:off x="268890" y="4295568"/>
            <a:ext cx="3147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.- Quadrupoles and solenoids:</a:t>
            </a:r>
          </a:p>
          <a:p>
            <a:r>
              <a:rPr lang="en-US" dirty="0"/>
              <a:t>-</a:t>
            </a:r>
            <a:r>
              <a:rPr lang="en-US" dirty="0" smtClean="0"/>
              <a:t> Focalize the beam</a:t>
            </a:r>
            <a:endParaRPr lang="en-GB" dirty="0"/>
          </a:p>
        </p:txBody>
      </p:sp>
      <p:sp>
        <p:nvSpPr>
          <p:cNvPr id="63" name="Rectangle 62"/>
          <p:cNvSpPr/>
          <p:nvPr/>
        </p:nvSpPr>
        <p:spPr>
          <a:xfrm>
            <a:off x="4321834" y="1906755"/>
            <a:ext cx="4364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.- Steering/corrector dipoles:</a:t>
            </a:r>
          </a:p>
          <a:p>
            <a:r>
              <a:rPr lang="en-US" dirty="0"/>
              <a:t>-</a:t>
            </a:r>
            <a:r>
              <a:rPr lang="en-US" dirty="0" smtClean="0"/>
              <a:t> Correct the trajectory of the beam in horizontal and vertical planes</a:t>
            </a:r>
            <a:endParaRPr lang="en-GB" dirty="0"/>
          </a:p>
        </p:txBody>
      </p:sp>
      <p:sp>
        <p:nvSpPr>
          <p:cNvPr id="64" name="Rectangle 63"/>
          <p:cNvSpPr/>
          <p:nvPr/>
        </p:nvSpPr>
        <p:spPr>
          <a:xfrm>
            <a:off x="4321834" y="4157068"/>
            <a:ext cx="4433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4.- Kickers and Septa:</a:t>
            </a:r>
          </a:p>
          <a:p>
            <a:r>
              <a:rPr lang="en-US" dirty="0"/>
              <a:t>-</a:t>
            </a:r>
            <a:r>
              <a:rPr lang="en-US" dirty="0" smtClean="0"/>
              <a:t> “kick-in” or “kick-out” the beam from a straight beam line to a circular trajectory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649341" y="2859420"/>
            <a:ext cx="1750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These types of magnets are used in the ESS accelerator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99472" y="6386329"/>
            <a:ext cx="170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Not used at ESS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581107" y="6012765"/>
            <a:ext cx="181636" cy="4527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4198669" y="3157268"/>
            <a:ext cx="674866" cy="2722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51" idx="0"/>
          </p:cNvCxnSpPr>
          <p:nvPr/>
        </p:nvCxnSpPr>
        <p:spPr>
          <a:xfrm flipH="1">
            <a:off x="1380226" y="3987354"/>
            <a:ext cx="1806747" cy="9558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18" idx="1"/>
          </p:cNvCxnSpPr>
          <p:nvPr/>
        </p:nvCxnSpPr>
        <p:spPr>
          <a:xfrm flipH="1" flipV="1">
            <a:off x="2285999" y="3157268"/>
            <a:ext cx="363342" cy="3023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186973" y="3987354"/>
            <a:ext cx="229086" cy="9545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47" y="4943200"/>
            <a:ext cx="1855821" cy="123920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2"/>
          <a:stretch/>
        </p:blipFill>
        <p:spPr>
          <a:xfrm>
            <a:off x="2915019" y="5795460"/>
            <a:ext cx="1406815" cy="1030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750052" y="1350837"/>
                <a:ext cx="3005759" cy="573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2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sz="2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6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6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</m:acc>
                          <m:r>
                            <a:rPr lang="en-US" sz="26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en-US" sz="26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26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𝑩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6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052" y="1350837"/>
                <a:ext cx="3005759" cy="5731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2325594" y="1014303"/>
            <a:ext cx="480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Coming back to the 2</a:t>
            </a:r>
            <a:r>
              <a:rPr lang="en-GB" b="1" u="sng" baseline="30000" dirty="0" smtClean="0"/>
              <a:t>nd</a:t>
            </a:r>
            <a:r>
              <a:rPr lang="en-GB" b="1" u="sng" dirty="0" smtClean="0"/>
              <a:t> term of Lorentz equation</a:t>
            </a:r>
            <a:endParaRPr lang="en-GB" b="1" u="sng" dirty="0"/>
          </a:p>
        </p:txBody>
      </p:sp>
      <p:sp>
        <p:nvSpPr>
          <p:cNvPr id="26" name="Rounded Rectangle 25"/>
          <p:cNvSpPr/>
          <p:nvPr/>
        </p:nvSpPr>
        <p:spPr>
          <a:xfrm>
            <a:off x="7317376" y="1397055"/>
            <a:ext cx="1315181" cy="52695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45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" y="235947"/>
            <a:ext cx="7410091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Power converters for magnets</a:t>
            </a:r>
          </a:p>
          <a:p>
            <a:pPr algn="l"/>
            <a:r>
              <a:rPr lang="en-US" sz="2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 steering/correction magnets of CERN Proton Synchrotron; similar for ESS dogleg bending dipoles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19</a:t>
            </a:fld>
            <a:endParaRPr lang="sv-SE">
              <a:latin typeface="Calibri"/>
            </a:endParaRPr>
          </a:p>
        </p:txBody>
      </p:sp>
      <p:pic>
        <p:nvPicPr>
          <p:cNvPr id="4" name="Picture 6" descr="PFW_final_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93" y="4153964"/>
            <a:ext cx="2387974" cy="241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" y="1248022"/>
            <a:ext cx="4542448" cy="25867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7" y="3929678"/>
            <a:ext cx="6215184" cy="286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3B2C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DDDD"/>
                  </a:outerShdw>
                </a:effectLst>
              </a14:hiddenEffects>
            </a:ext>
          </a:extLst>
        </p:spPr>
      </p:pic>
      <p:pic>
        <p:nvPicPr>
          <p:cNvPr id="8" name="Picture 7" descr="IMG_02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92" y="1342913"/>
            <a:ext cx="2387975" cy="270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723605" y="1342913"/>
            <a:ext cx="13407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tabLst>
                <a:tab pos="217488" algn="l"/>
              </a:tabLst>
            </a:pPr>
            <a:r>
              <a:rPr lang="fr-FR" b="1" dirty="0" smtClean="0">
                <a:solidFill>
                  <a:srgbClr val="FF0000"/>
                </a:solidFill>
              </a:rPr>
              <a:t>4-Quadrant</a:t>
            </a:r>
          </a:p>
          <a:p>
            <a:pPr>
              <a:spcBef>
                <a:spcPts val="600"/>
              </a:spcBef>
              <a:tabLst>
                <a:tab pos="217488" algn="l"/>
              </a:tabLst>
            </a:pPr>
            <a:r>
              <a:rPr lang="fr-FR" b="1" dirty="0" smtClean="0">
                <a:solidFill>
                  <a:srgbClr val="FF0000"/>
                </a:solidFill>
              </a:rPr>
              <a:t>( +/-</a:t>
            </a:r>
            <a:r>
              <a:rPr lang="fr-FR" b="1" dirty="0">
                <a:solidFill>
                  <a:srgbClr val="FF0000"/>
                </a:solidFill>
              </a:rPr>
              <a:t>1200V</a:t>
            </a:r>
            <a:r>
              <a:rPr lang="fr-FR" b="1" dirty="0" smtClean="0">
                <a:solidFill>
                  <a:srgbClr val="FF0000"/>
                </a:solidFill>
              </a:rPr>
              <a:t>,</a:t>
            </a:r>
          </a:p>
          <a:p>
            <a:pPr>
              <a:spcBef>
                <a:spcPts val="600"/>
              </a:spcBef>
              <a:tabLst>
                <a:tab pos="217488" algn="l"/>
              </a:tabLst>
            </a:pPr>
            <a:r>
              <a:rPr lang="fr-FR" b="1" dirty="0" smtClean="0">
                <a:solidFill>
                  <a:srgbClr val="FF0000"/>
                </a:solidFill>
              </a:rPr>
              <a:t>+/-250A )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7" y="313581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133" y="1491090"/>
            <a:ext cx="86502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Principle of particle acceleration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Lorentz law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Linear acceleration and centripetal acceleration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Main powering equipment required for Linear </a:t>
            </a:r>
            <a:r>
              <a:rPr lang="en-US" b="1" dirty="0"/>
              <a:t>a</a:t>
            </a:r>
            <a:r>
              <a:rPr lang="en-US" b="1" dirty="0" smtClean="0"/>
              <a:t>cceleration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RF cavities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RF amplifiers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Klystrons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Tetrodes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modulators (i.e. High Voltage Power Supplies)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CW modulators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Pulsed modulators for klystrons and tetrodes – The example of ESS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Main powering equipment required for Centripetal acceleration (beam focusing, steering and bending)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Various types of magnets and their role;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Power converters for:- quadrupole magnets; steering/corrector magnets; bending dipole magnets;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Impact on the AC power distribution grid and compensation techniques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Power Electronics as the main discipline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0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9216" r="8236" b="10261"/>
          <a:stretch/>
        </p:blipFill>
        <p:spPr bwMode="auto">
          <a:xfrm>
            <a:off x="3705044" y="5160510"/>
            <a:ext cx="3937459" cy="148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20</a:t>
            </a:fld>
            <a:endParaRPr lang="sv-SE">
              <a:latin typeface="Calibri"/>
            </a:endParaRP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>
          <a:xfrm>
            <a:off x="7249608" y="6608921"/>
            <a:ext cx="1437192" cy="112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457200" rtl="0" eaLnBrk="1" latinLnBrk="0" hangingPunct="1">
              <a:defRPr sz="12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6F1023-AA4E-2B45-B51C-4CCBD6A47FA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-1" y="235947"/>
            <a:ext cx="7410091" cy="971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Power converters for magnets</a:t>
            </a:r>
          </a:p>
          <a:p>
            <a:pPr algn="l"/>
            <a:r>
              <a:rPr lang="en-US" sz="2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 ESS Power Converters for corrector and quadrupole magnets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8"/>
          <a:stretch/>
        </p:blipFill>
        <p:spPr bwMode="auto">
          <a:xfrm>
            <a:off x="4572000" y="2575410"/>
            <a:ext cx="4243691" cy="215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46882" y="1453124"/>
            <a:ext cx="4712989" cy="402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200" b="1" dirty="0" smtClean="0">
                <a:solidFill>
                  <a:srgbClr val="FF0000"/>
                </a:solidFill>
              </a:rPr>
              <a:t>ESS Power Converters for corrector magnets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</a:rPr>
              <a:t>144 power supplies rated for 1kVA:</a:t>
            </a:r>
          </a:p>
          <a:p>
            <a:pPr lvl="1">
              <a:spcBef>
                <a:spcPts val="1000"/>
              </a:spcBef>
            </a:pPr>
            <a:r>
              <a:rPr lang="en-US" b="1" dirty="0" smtClean="0">
                <a:solidFill>
                  <a:srgbClr val="0066FF"/>
                </a:solidFill>
              </a:rPr>
              <a:t>+/-50V; +/-20A</a:t>
            </a:r>
          </a:p>
          <a:p>
            <a:r>
              <a:rPr lang="en-US" b="1" dirty="0">
                <a:solidFill>
                  <a:srgbClr val="0066FF"/>
                </a:solidFill>
              </a:rPr>
              <a:t>	</a:t>
            </a:r>
            <a:r>
              <a:rPr lang="en-US" b="1" dirty="0" smtClean="0">
                <a:solidFill>
                  <a:srgbClr val="0066FF"/>
                </a:solidFill>
              </a:rPr>
              <a:t>(bipolar in voltage; bipolar in current</a:t>
            </a:r>
            <a:r>
              <a:rPr lang="en-GB" b="1" dirty="0" smtClean="0">
                <a:solidFill>
                  <a:srgbClr val="0066FF"/>
                </a:solidFill>
              </a:rPr>
              <a:t>)</a:t>
            </a:r>
          </a:p>
          <a:p>
            <a:pPr lvl="1"/>
            <a:endParaRPr lang="en-GB" b="1" dirty="0">
              <a:solidFill>
                <a:srgbClr val="0066FF"/>
              </a:solidFill>
            </a:endParaRPr>
          </a:p>
          <a:p>
            <a:pPr>
              <a:spcBef>
                <a:spcPts val="1000"/>
              </a:spcBef>
            </a:pPr>
            <a:r>
              <a:rPr lang="en-US" sz="2200" b="1" dirty="0" smtClean="0">
                <a:solidFill>
                  <a:srgbClr val="FF0000"/>
                </a:solidFill>
              </a:rPr>
              <a:t>ESS Power </a:t>
            </a:r>
            <a:r>
              <a:rPr lang="en-US" sz="2200" b="1" dirty="0">
                <a:solidFill>
                  <a:srgbClr val="FF0000"/>
                </a:solidFill>
              </a:rPr>
              <a:t>Converters for </a:t>
            </a:r>
            <a:r>
              <a:rPr lang="en-US" sz="2200" b="1" dirty="0" smtClean="0">
                <a:solidFill>
                  <a:srgbClr val="FF0000"/>
                </a:solidFill>
              </a:rPr>
              <a:t>quadrupoles &amp; </a:t>
            </a:r>
            <a:r>
              <a:rPr lang="en-US" sz="2200" b="1" dirty="0" err="1" smtClean="0">
                <a:solidFill>
                  <a:srgbClr val="FF0000"/>
                </a:solidFill>
              </a:rPr>
              <a:t>DogLeg</a:t>
            </a:r>
            <a:r>
              <a:rPr lang="en-US" sz="2200" b="1" dirty="0" smtClean="0">
                <a:solidFill>
                  <a:srgbClr val="FF0000"/>
                </a:solidFill>
              </a:rPr>
              <a:t> Dipole magnets</a:t>
            </a:r>
            <a:endParaRPr lang="en-US" sz="22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</a:rPr>
              <a:t>142 </a:t>
            </a:r>
            <a:r>
              <a:rPr lang="en-US" b="1" dirty="0">
                <a:solidFill>
                  <a:srgbClr val="0066FF"/>
                </a:solidFill>
              </a:rPr>
              <a:t>power supplies rated for </a:t>
            </a:r>
            <a:r>
              <a:rPr lang="en-US" b="1" dirty="0" smtClean="0">
                <a:solidFill>
                  <a:srgbClr val="0066FF"/>
                </a:solidFill>
              </a:rPr>
              <a:t>10kVA:</a:t>
            </a:r>
          </a:p>
          <a:p>
            <a:pPr lvl="1">
              <a:spcBef>
                <a:spcPts val="1000"/>
              </a:spcBef>
            </a:pPr>
            <a:r>
              <a:rPr lang="en-US" b="1" dirty="0" smtClean="0">
                <a:solidFill>
                  <a:srgbClr val="0066FF"/>
                </a:solidFill>
              </a:rPr>
              <a:t>+50V</a:t>
            </a:r>
            <a:r>
              <a:rPr lang="en-US" b="1" dirty="0">
                <a:solidFill>
                  <a:srgbClr val="0066FF"/>
                </a:solidFill>
              </a:rPr>
              <a:t>; </a:t>
            </a:r>
            <a:r>
              <a:rPr lang="en-US" b="1" dirty="0" smtClean="0">
                <a:solidFill>
                  <a:srgbClr val="0066FF"/>
                </a:solidFill>
              </a:rPr>
              <a:t>+200A</a:t>
            </a:r>
            <a:endParaRPr lang="en-US" b="1" dirty="0">
              <a:solidFill>
                <a:srgbClr val="0066FF"/>
              </a:solidFill>
            </a:endParaRPr>
          </a:p>
          <a:p>
            <a:r>
              <a:rPr lang="en-US" b="1" dirty="0">
                <a:solidFill>
                  <a:srgbClr val="0066FF"/>
                </a:solidFill>
              </a:rPr>
              <a:t>	</a:t>
            </a:r>
            <a:r>
              <a:rPr lang="en-US" b="1" dirty="0" smtClean="0">
                <a:solidFill>
                  <a:srgbClr val="0066FF"/>
                </a:solidFill>
              </a:rPr>
              <a:t>(unipolar in voltage; unipolar in current</a:t>
            </a:r>
            <a:r>
              <a:rPr lang="en-GB" b="1" dirty="0" smtClean="0">
                <a:solidFill>
                  <a:srgbClr val="0066FF"/>
                </a:solidFill>
              </a:rPr>
              <a:t>)</a:t>
            </a:r>
            <a:endParaRPr lang="en-GB" b="1" dirty="0">
              <a:solidFill>
                <a:srgbClr val="0066FF"/>
              </a:solidFill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55181" r="27420"/>
          <a:stretch/>
        </p:blipFill>
        <p:spPr bwMode="auto">
          <a:xfrm>
            <a:off x="7704665" y="4531210"/>
            <a:ext cx="1439335" cy="141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859871" y="1487666"/>
            <a:ext cx="4086451" cy="12413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200" b="1" dirty="0" smtClean="0">
                <a:solidFill>
                  <a:srgbClr val="FF0000"/>
                </a:solidFill>
              </a:rPr>
              <a:t>Required expertise:</a:t>
            </a:r>
          </a:p>
          <a:p>
            <a:pPr marL="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</a:rPr>
              <a:t> </a:t>
            </a:r>
            <a:r>
              <a:rPr lang="en-GB" b="1" dirty="0" smtClean="0">
                <a:solidFill>
                  <a:srgbClr val="0066FF"/>
                </a:solidFill>
              </a:rPr>
              <a:t>Power Electronics;</a:t>
            </a:r>
          </a:p>
          <a:p>
            <a:pPr marL="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66FF"/>
                </a:solidFill>
              </a:rPr>
              <a:t> Digital Control Systems / Programming;</a:t>
            </a:r>
          </a:p>
        </p:txBody>
      </p:sp>
    </p:spTree>
    <p:extLst>
      <p:ext uri="{BB962C8B-B14F-4D97-AF65-F5344CB8AC3E}">
        <p14:creationId xmlns:p14="http://schemas.microsoft.com/office/powerpoint/2010/main" val="3727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5" y="313581"/>
            <a:ext cx="6921337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Impact on the power distribution grid:</a:t>
            </a:r>
          </a:p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 Power quality issues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21</a:t>
            </a:fld>
            <a:endParaRPr lang="sv-SE">
              <a:latin typeface="Calibri"/>
            </a:endParaRPr>
          </a:p>
        </p:txBody>
      </p:sp>
      <p:grpSp>
        <p:nvGrpSpPr>
          <p:cNvPr id="6" name="Groupe 4"/>
          <p:cNvGrpSpPr/>
          <p:nvPr/>
        </p:nvGrpSpPr>
        <p:grpSpPr>
          <a:xfrm>
            <a:off x="66554" y="2903101"/>
            <a:ext cx="8807570" cy="3882846"/>
            <a:chOff x="627745" y="1322027"/>
            <a:chExt cx="9063944" cy="4221258"/>
          </a:xfrm>
        </p:grpSpPr>
        <p:sp>
          <p:nvSpPr>
            <p:cNvPr id="8" name="Rectangle 57"/>
            <p:cNvSpPr>
              <a:spLocks noChangeArrowheads="1"/>
            </p:cNvSpPr>
            <p:nvPr/>
          </p:nvSpPr>
          <p:spPr bwMode="auto">
            <a:xfrm>
              <a:off x="5486399" y="1666875"/>
              <a:ext cx="1959429" cy="3514725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57"/>
            <p:cNvSpPr>
              <a:spLocks noChangeArrowheads="1"/>
            </p:cNvSpPr>
            <p:nvPr/>
          </p:nvSpPr>
          <p:spPr bwMode="auto">
            <a:xfrm>
              <a:off x="7781925" y="1671638"/>
              <a:ext cx="1909764" cy="170021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47"/>
            <p:cNvSpPr>
              <a:spLocks noChangeArrowheads="1"/>
            </p:cNvSpPr>
            <p:nvPr/>
          </p:nvSpPr>
          <p:spPr bwMode="auto">
            <a:xfrm>
              <a:off x="2408010" y="4420132"/>
              <a:ext cx="1800000" cy="72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rgbClr val="1F011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CA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Grid </a:t>
              </a:r>
            </a:p>
            <a:p>
              <a:pPr algn="ctr"/>
              <a:r>
                <a:rPr lang="en-CA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Compensators</a:t>
              </a:r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e 8"/>
            <p:cNvGrpSpPr/>
            <p:nvPr/>
          </p:nvGrpSpPr>
          <p:grpSpPr>
            <a:xfrm>
              <a:off x="5566228" y="1717867"/>
              <a:ext cx="4071486" cy="3422265"/>
              <a:chOff x="5551714" y="1844562"/>
              <a:chExt cx="4071486" cy="3422265"/>
            </a:xfrm>
          </p:grpSpPr>
          <p:grpSp>
            <p:nvGrpSpPr>
              <p:cNvPr id="35" name="Groupe 32"/>
              <p:cNvGrpSpPr/>
              <p:nvPr/>
            </p:nvGrpSpPr>
            <p:grpSpPr>
              <a:xfrm>
                <a:off x="7823200" y="1844562"/>
                <a:ext cx="1800000" cy="3422265"/>
                <a:chOff x="7823200" y="1880848"/>
                <a:chExt cx="1800000" cy="3422265"/>
              </a:xfrm>
            </p:grpSpPr>
            <p:sp>
              <p:nvSpPr>
                <p:cNvPr id="45" name="Rectangle 47"/>
                <p:cNvSpPr>
                  <a:spLocks noChangeArrowheads="1"/>
                </p:cNvSpPr>
                <p:nvPr/>
              </p:nvSpPr>
              <p:spPr bwMode="auto">
                <a:xfrm>
                  <a:off x="7823200" y="2781603"/>
                  <a:ext cx="1800000" cy="720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rgbClr val="1F011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fr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RF Tube </a:t>
                  </a:r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#N</a:t>
                  </a:r>
                  <a:endPara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6" name="Rectangle 48"/>
                <p:cNvSpPr>
                  <a:spLocks noChangeArrowheads="1"/>
                </p:cNvSpPr>
                <p:nvPr/>
              </p:nvSpPr>
              <p:spPr bwMode="auto">
                <a:xfrm>
                  <a:off x="7823200" y="3682358"/>
                  <a:ext cx="1800000" cy="720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rgbClr val="1F011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fr-CA" dirty="0" err="1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Magnet</a:t>
                  </a:r>
                  <a:r>
                    <a:rPr lang="fr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 String </a:t>
                  </a:r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#1</a:t>
                  </a:r>
                  <a:endPara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7" name="Rectangle 49"/>
                <p:cNvSpPr>
                  <a:spLocks noChangeArrowheads="1"/>
                </p:cNvSpPr>
                <p:nvPr/>
              </p:nvSpPr>
              <p:spPr bwMode="auto">
                <a:xfrm>
                  <a:off x="7823200" y="4583113"/>
                  <a:ext cx="1800000" cy="720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rgbClr val="1F011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fr-CA" dirty="0" err="1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Magnet</a:t>
                  </a:r>
                  <a:r>
                    <a:rPr lang="fr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 String </a:t>
                  </a:r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#N</a:t>
                  </a:r>
                  <a:endPara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8" name="Rectangle 47"/>
                <p:cNvSpPr>
                  <a:spLocks noChangeArrowheads="1"/>
                </p:cNvSpPr>
                <p:nvPr/>
              </p:nvSpPr>
              <p:spPr bwMode="auto">
                <a:xfrm>
                  <a:off x="7823200" y="1880848"/>
                  <a:ext cx="1800000" cy="720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rgbClr val="1F011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fr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RF Tube </a:t>
                  </a:r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#1</a:t>
                  </a:r>
                  <a:endPara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6" name="Groupe 33"/>
              <p:cNvGrpSpPr/>
              <p:nvPr/>
            </p:nvGrpSpPr>
            <p:grpSpPr>
              <a:xfrm>
                <a:off x="5551714" y="1844562"/>
                <a:ext cx="1800000" cy="3422265"/>
                <a:chOff x="5551714" y="1844562"/>
                <a:chExt cx="1800000" cy="3422265"/>
              </a:xfrm>
            </p:grpSpPr>
            <p:sp>
              <p:nvSpPr>
                <p:cNvPr id="41" name="Rectangle 47"/>
                <p:cNvSpPr>
                  <a:spLocks noChangeArrowheads="1"/>
                </p:cNvSpPr>
                <p:nvPr/>
              </p:nvSpPr>
              <p:spPr bwMode="auto">
                <a:xfrm>
                  <a:off x="5551714" y="2745317"/>
                  <a:ext cx="1800000" cy="72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rgbClr val="1F011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Power</a:t>
                  </a:r>
                </a:p>
                <a:p>
                  <a:pPr algn="ctr"/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Converter</a:t>
                  </a:r>
                  <a:endPara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Rectangle 48"/>
                <p:cNvSpPr>
                  <a:spLocks noChangeArrowheads="1"/>
                </p:cNvSpPr>
                <p:nvPr/>
              </p:nvSpPr>
              <p:spPr bwMode="auto">
                <a:xfrm>
                  <a:off x="5551714" y="3646072"/>
                  <a:ext cx="1800000" cy="72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rgbClr val="1F011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Power</a:t>
                  </a:r>
                </a:p>
                <a:p>
                  <a:pPr algn="ctr"/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Converter</a:t>
                  </a:r>
                  <a:endPara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Rectangle 49"/>
                <p:cNvSpPr>
                  <a:spLocks noChangeArrowheads="1"/>
                </p:cNvSpPr>
                <p:nvPr/>
              </p:nvSpPr>
              <p:spPr bwMode="auto">
                <a:xfrm>
                  <a:off x="5551714" y="4546827"/>
                  <a:ext cx="1800000" cy="72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rgbClr val="1F011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Power</a:t>
                  </a:r>
                </a:p>
                <a:p>
                  <a:pPr algn="ctr"/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Converter</a:t>
                  </a:r>
                  <a:endPara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" name="Rectangle 47"/>
                <p:cNvSpPr>
                  <a:spLocks noChangeArrowheads="1"/>
                </p:cNvSpPr>
                <p:nvPr/>
              </p:nvSpPr>
              <p:spPr bwMode="auto">
                <a:xfrm>
                  <a:off x="5551714" y="1844562"/>
                  <a:ext cx="1800000" cy="72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rgbClr val="1F011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Power</a:t>
                  </a:r>
                </a:p>
                <a:p>
                  <a:pPr algn="ctr"/>
                  <a:r>
                    <a:rPr lang="en-CA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Converter</a:t>
                  </a:r>
                  <a:endPara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7" name="Connecteur droit avec flèche 34"/>
              <p:cNvCxnSpPr>
                <a:stCxn id="44" idx="3"/>
                <a:endCxn id="48" idx="1"/>
              </p:cNvCxnSpPr>
              <p:nvPr/>
            </p:nvCxnSpPr>
            <p:spPr>
              <a:xfrm>
                <a:off x="7351714" y="2204562"/>
                <a:ext cx="468000" cy="0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5"/>
              <p:cNvCxnSpPr>
                <a:stCxn id="41" idx="3"/>
                <a:endCxn id="45" idx="1"/>
              </p:cNvCxnSpPr>
              <p:nvPr/>
            </p:nvCxnSpPr>
            <p:spPr>
              <a:xfrm>
                <a:off x="7351714" y="3105317"/>
                <a:ext cx="471486" cy="0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6"/>
              <p:cNvCxnSpPr>
                <a:stCxn id="42" idx="3"/>
                <a:endCxn id="46" idx="1"/>
              </p:cNvCxnSpPr>
              <p:nvPr/>
            </p:nvCxnSpPr>
            <p:spPr>
              <a:xfrm>
                <a:off x="7351714" y="4006072"/>
                <a:ext cx="471486" cy="0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avec flèche 37"/>
              <p:cNvCxnSpPr>
                <a:stCxn id="43" idx="3"/>
                <a:endCxn id="47" idx="1"/>
              </p:cNvCxnSpPr>
              <p:nvPr/>
            </p:nvCxnSpPr>
            <p:spPr>
              <a:xfrm>
                <a:off x="7351714" y="4906827"/>
                <a:ext cx="471486" cy="0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Forme 59"/>
            <p:cNvCxnSpPr/>
            <p:nvPr/>
          </p:nvCxnSpPr>
          <p:spPr>
            <a:xfrm rot="5400000" flipH="1" flipV="1">
              <a:off x="4513150" y="2688432"/>
              <a:ext cx="889906" cy="591231"/>
            </a:xfrm>
            <a:prstGeom prst="bentConnector3">
              <a:avLst>
                <a:gd name="adj1" fmla="val 101376"/>
              </a:avLst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Forme 60"/>
            <p:cNvCxnSpPr>
              <a:endCxn id="44" idx="1"/>
            </p:cNvCxnSpPr>
            <p:nvPr/>
          </p:nvCxnSpPr>
          <p:spPr>
            <a:xfrm rot="5400000" flipH="1" flipV="1">
              <a:off x="5193647" y="2152907"/>
              <a:ext cx="447620" cy="297541"/>
            </a:xfrm>
            <a:prstGeom prst="bentConnector2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Forme 72"/>
            <p:cNvCxnSpPr>
              <a:endCxn id="41" idx="1"/>
            </p:cNvCxnSpPr>
            <p:nvPr/>
          </p:nvCxnSpPr>
          <p:spPr>
            <a:xfrm rot="16200000" flipH="1">
              <a:off x="5176375" y="2588769"/>
              <a:ext cx="482166" cy="297539"/>
            </a:xfrm>
            <a:prstGeom prst="bentConnector2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Forme 59"/>
            <p:cNvCxnSpPr/>
            <p:nvPr/>
          </p:nvCxnSpPr>
          <p:spPr>
            <a:xfrm rot="16200000" flipH="1">
              <a:off x="4509918" y="3581574"/>
              <a:ext cx="891268" cy="586123"/>
            </a:xfrm>
            <a:prstGeom prst="bentConnector3">
              <a:avLst>
                <a:gd name="adj1" fmla="val 99695"/>
              </a:avLst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Forme 90"/>
            <p:cNvCxnSpPr/>
            <p:nvPr/>
          </p:nvCxnSpPr>
          <p:spPr>
            <a:xfrm rot="5400000" flipH="1" flipV="1">
              <a:off x="5188545" y="3934081"/>
              <a:ext cx="447619" cy="297542"/>
            </a:xfrm>
            <a:prstGeom prst="bentConnector2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Forme 91"/>
            <p:cNvCxnSpPr/>
            <p:nvPr/>
          </p:nvCxnSpPr>
          <p:spPr>
            <a:xfrm rot="16200000" flipH="1">
              <a:off x="5171273" y="4369944"/>
              <a:ext cx="482165" cy="297540"/>
            </a:xfrm>
            <a:prstGeom prst="bentConnector2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5"/>
            <p:cNvCxnSpPr>
              <a:stCxn id="33" idx="6"/>
            </p:cNvCxnSpPr>
            <p:nvPr/>
          </p:nvCxnSpPr>
          <p:spPr>
            <a:xfrm>
              <a:off x="2522764" y="3429000"/>
              <a:ext cx="2134961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6"/>
            <p:cNvCxnSpPr>
              <a:stCxn id="10" idx="0"/>
            </p:cNvCxnSpPr>
            <p:nvPr/>
          </p:nvCxnSpPr>
          <p:spPr>
            <a:xfrm flipV="1">
              <a:off x="3308010" y="3429000"/>
              <a:ext cx="12587" cy="991132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e 17"/>
            <p:cNvGrpSpPr/>
            <p:nvPr/>
          </p:nvGrpSpPr>
          <p:grpSpPr>
            <a:xfrm>
              <a:off x="1889352" y="3207544"/>
              <a:ext cx="633412" cy="442912"/>
              <a:chOff x="1511980" y="3207544"/>
              <a:chExt cx="633412" cy="442912"/>
            </a:xfrm>
          </p:grpSpPr>
          <p:sp>
            <p:nvSpPr>
              <p:cNvPr id="33" name="Ellipse 30"/>
              <p:cNvSpPr/>
              <p:nvPr/>
            </p:nvSpPr>
            <p:spPr>
              <a:xfrm>
                <a:off x="1702480" y="3207544"/>
                <a:ext cx="442912" cy="442912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llipse 31"/>
              <p:cNvSpPr/>
              <p:nvPr/>
            </p:nvSpPr>
            <p:spPr>
              <a:xfrm>
                <a:off x="1511980" y="3207544"/>
                <a:ext cx="442912" cy="442912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Connecteur droit avec flèche 18"/>
            <p:cNvCxnSpPr/>
            <p:nvPr/>
          </p:nvCxnSpPr>
          <p:spPr>
            <a:xfrm>
              <a:off x="1066800" y="3429000"/>
              <a:ext cx="805542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19"/>
            <p:cNvCxnSpPr/>
            <p:nvPr/>
          </p:nvCxnSpPr>
          <p:spPr>
            <a:xfrm flipV="1">
              <a:off x="1070430" y="1988457"/>
              <a:ext cx="0" cy="285931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e 20"/>
            <p:cNvGrpSpPr/>
            <p:nvPr/>
          </p:nvGrpSpPr>
          <p:grpSpPr>
            <a:xfrm>
              <a:off x="961573" y="2607584"/>
              <a:ext cx="217714" cy="258889"/>
              <a:chOff x="554377" y="2607584"/>
              <a:chExt cx="217714" cy="258889"/>
            </a:xfrm>
          </p:grpSpPr>
          <p:cxnSp>
            <p:nvCxnSpPr>
              <p:cNvPr id="30" name="Connecteur droit 27"/>
              <p:cNvCxnSpPr>
                <a:cxnSpLocks noChangeAspect="1"/>
              </p:cNvCxnSpPr>
              <p:nvPr/>
            </p:nvCxnSpPr>
            <p:spPr>
              <a:xfrm flipV="1">
                <a:off x="554377" y="2607584"/>
                <a:ext cx="217714" cy="7315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28"/>
              <p:cNvCxnSpPr>
                <a:cxnSpLocks noChangeAspect="1"/>
              </p:cNvCxnSpPr>
              <p:nvPr/>
            </p:nvCxnSpPr>
            <p:spPr>
              <a:xfrm flipV="1">
                <a:off x="554377" y="2700452"/>
                <a:ext cx="217714" cy="7315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29"/>
              <p:cNvCxnSpPr>
                <a:cxnSpLocks noChangeAspect="1"/>
              </p:cNvCxnSpPr>
              <p:nvPr/>
            </p:nvCxnSpPr>
            <p:spPr>
              <a:xfrm flipV="1">
                <a:off x="554377" y="2793321"/>
                <a:ext cx="217714" cy="7315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angle 57"/>
            <p:cNvSpPr>
              <a:spLocks noChangeArrowheads="1"/>
            </p:cNvSpPr>
            <p:nvPr/>
          </p:nvSpPr>
          <p:spPr bwMode="auto">
            <a:xfrm>
              <a:off x="7781925" y="3486150"/>
              <a:ext cx="1909764" cy="170021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54"/>
            <p:cNvSpPr>
              <a:spLocks noChangeArrowheads="1"/>
            </p:cNvSpPr>
            <p:nvPr/>
          </p:nvSpPr>
          <p:spPr bwMode="auto">
            <a:xfrm>
              <a:off x="8305801" y="1322027"/>
              <a:ext cx="8853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CA" altLang="ko-KR" sz="1600" dirty="0" smtClean="0">
                  <a:solidFill>
                    <a:srgbClr val="000000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LOAD</a:t>
              </a:r>
              <a:endPara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54"/>
            <p:cNvSpPr>
              <a:spLocks noChangeArrowheads="1"/>
            </p:cNvSpPr>
            <p:nvPr/>
          </p:nvSpPr>
          <p:spPr bwMode="auto">
            <a:xfrm>
              <a:off x="8305801" y="5204731"/>
              <a:ext cx="8853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CA" altLang="ko-KR" sz="1600" dirty="0" smtClean="0">
                  <a:solidFill>
                    <a:srgbClr val="000000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LOAD</a:t>
              </a:r>
              <a:endPara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54"/>
            <p:cNvSpPr>
              <a:spLocks noChangeArrowheads="1"/>
            </p:cNvSpPr>
            <p:nvPr/>
          </p:nvSpPr>
          <p:spPr bwMode="auto">
            <a:xfrm>
              <a:off x="5181601" y="1322181"/>
              <a:ext cx="2569025" cy="36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CA" altLang="ko-KR" sz="1600" dirty="0" smtClean="0">
                  <a:solidFill>
                    <a:srgbClr val="000000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POWER CONVERTERS</a:t>
              </a: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>
              <a:off x="2333173" y="2882447"/>
              <a:ext cx="8853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CA" altLang="ko-KR" dirty="0" smtClean="0">
                  <a:solidFill>
                    <a:srgbClr val="000000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MV</a:t>
              </a:r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54"/>
            <p:cNvSpPr>
              <a:spLocks noChangeArrowheads="1"/>
            </p:cNvSpPr>
            <p:nvPr/>
          </p:nvSpPr>
          <p:spPr bwMode="auto">
            <a:xfrm>
              <a:off x="627745" y="1554256"/>
              <a:ext cx="8853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CA" altLang="ko-KR" dirty="0" smtClean="0">
                  <a:solidFill>
                    <a:srgbClr val="000000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HV</a:t>
              </a:r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ZoneTexte 7"/>
          <p:cNvSpPr txBox="1"/>
          <p:nvPr/>
        </p:nvSpPr>
        <p:spPr>
          <a:xfrm>
            <a:off x="212746" y="1425915"/>
            <a:ext cx="86613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Power converters typically generate disturbances in the power distribution grid that can affect other sensitive equipment connected to the same grid: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smtClean="0"/>
              <a:t>Current harmonic distortions (low frequency harmonics);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smtClean="0"/>
              <a:t>Electro-Magnetic Interferences (EMI, high frequency noise up-to 30MHz)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smtClean="0"/>
              <a:t>Flicker (slow fluctuation of absorbed power, below 20Hz)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9481" y="3481048"/>
            <a:ext cx="319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Can be mitigated by using grid compensators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0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087534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Classical grid compensator topology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22</a:t>
            </a:fld>
            <a:endParaRPr lang="sv-SE">
              <a:latin typeface="Calibri"/>
            </a:endParaRP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9007"/>
          <a:stretch/>
        </p:blipFill>
        <p:spPr bwMode="auto">
          <a:xfrm>
            <a:off x="5612369" y="4155480"/>
            <a:ext cx="3420702" cy="256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ZoneTexte 23"/>
          <p:cNvSpPr txBox="1"/>
          <p:nvPr/>
        </p:nvSpPr>
        <p:spPr>
          <a:xfrm>
            <a:off x="466713" y="4561314"/>
            <a:ext cx="4864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23CDC"/>
                </a:solidFill>
              </a:rPr>
              <a:t>Static VAR Compensators (SVC’s):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Reactive power compensation;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Voltage stabilization of the common LV or MV grid </a:t>
            </a:r>
            <a:r>
              <a:rPr lang="en-US" dirty="0" err="1" smtClean="0"/>
              <a:t>busbar</a:t>
            </a:r>
            <a:r>
              <a:rPr lang="en-US" dirty="0" smtClean="0"/>
              <a:t> (flicker mitigation);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Current harmonic filtering (compliance with Energy Quality standards)</a:t>
            </a:r>
            <a:endParaRPr lang="en-US" dirty="0"/>
          </a:p>
        </p:txBody>
      </p:sp>
      <p:grpSp>
        <p:nvGrpSpPr>
          <p:cNvPr id="52" name="Groupe 45"/>
          <p:cNvGrpSpPr/>
          <p:nvPr/>
        </p:nvGrpSpPr>
        <p:grpSpPr>
          <a:xfrm>
            <a:off x="325873" y="1642158"/>
            <a:ext cx="7877795" cy="2630145"/>
            <a:chOff x="347663" y="980728"/>
            <a:chExt cx="9334942" cy="2952328"/>
          </a:xfrm>
        </p:grpSpPr>
        <p:grpSp>
          <p:nvGrpSpPr>
            <p:cNvPr id="53" name="Groupe 12"/>
            <p:cNvGrpSpPr/>
            <p:nvPr/>
          </p:nvGrpSpPr>
          <p:grpSpPr>
            <a:xfrm>
              <a:off x="7956892" y="1135459"/>
              <a:ext cx="612067" cy="723275"/>
              <a:chOff x="7740868" y="1135459"/>
              <a:chExt cx="612067" cy="72327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7833320" y="1196752"/>
                <a:ext cx="432048" cy="6480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73" name="Connecteur droit 5"/>
              <p:cNvCxnSpPr/>
              <p:nvPr/>
            </p:nvCxnSpPr>
            <p:spPr>
              <a:xfrm flipV="1">
                <a:off x="7833320" y="1196752"/>
                <a:ext cx="432048" cy="648072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ZoneTexte 11"/>
              <p:cNvSpPr txBox="1"/>
              <p:nvPr/>
            </p:nvSpPr>
            <p:spPr>
              <a:xfrm>
                <a:off x="7740868" y="1135459"/>
                <a:ext cx="612067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500" dirty="0" smtClean="0"/>
                  <a:t>AC</a:t>
                </a:r>
              </a:p>
              <a:p>
                <a:endParaRPr lang="fr-CA" sz="800" dirty="0" smtClean="0"/>
              </a:p>
              <a:p>
                <a:r>
                  <a:rPr lang="fr-CA" dirty="0" smtClean="0"/>
                  <a:t>  </a:t>
                </a:r>
                <a:r>
                  <a:rPr lang="fr-CA" sz="1500" dirty="0" smtClean="0"/>
                  <a:t>DC</a:t>
                </a:r>
                <a:endParaRPr lang="en-CA" sz="1500" dirty="0"/>
              </a:p>
            </p:txBody>
          </p:sp>
        </p:grpSp>
        <p:grpSp>
          <p:nvGrpSpPr>
            <p:cNvPr id="54" name="Groupe 15"/>
            <p:cNvGrpSpPr/>
            <p:nvPr/>
          </p:nvGrpSpPr>
          <p:grpSpPr>
            <a:xfrm>
              <a:off x="8481392" y="1557824"/>
              <a:ext cx="612067" cy="723275"/>
              <a:chOff x="7761312" y="1125776"/>
              <a:chExt cx="612067" cy="723275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7833320" y="1196752"/>
                <a:ext cx="432048" cy="6480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70" name="Connecteur droit 17"/>
              <p:cNvCxnSpPr/>
              <p:nvPr/>
            </p:nvCxnSpPr>
            <p:spPr>
              <a:xfrm flipV="1">
                <a:off x="7833320" y="1196752"/>
                <a:ext cx="432048" cy="648072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ZoneTexte 18"/>
              <p:cNvSpPr txBox="1"/>
              <p:nvPr/>
            </p:nvSpPr>
            <p:spPr>
              <a:xfrm>
                <a:off x="7761312" y="1125776"/>
                <a:ext cx="612067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500" dirty="0" smtClean="0"/>
                  <a:t>AC</a:t>
                </a:r>
              </a:p>
              <a:p>
                <a:endParaRPr lang="fr-CA" sz="800" dirty="0" smtClean="0"/>
              </a:p>
              <a:p>
                <a:r>
                  <a:rPr lang="fr-CA" dirty="0" smtClean="0"/>
                  <a:t>  </a:t>
                </a:r>
                <a:r>
                  <a:rPr lang="fr-CA" sz="1500" dirty="0" smtClean="0"/>
                  <a:t>DC</a:t>
                </a:r>
                <a:endParaRPr lang="en-CA" sz="1500" dirty="0"/>
              </a:p>
            </p:txBody>
          </p:sp>
        </p:grpSp>
        <p:grpSp>
          <p:nvGrpSpPr>
            <p:cNvPr id="55" name="Groupe 19"/>
            <p:cNvGrpSpPr/>
            <p:nvPr/>
          </p:nvGrpSpPr>
          <p:grpSpPr>
            <a:xfrm>
              <a:off x="9070538" y="2173087"/>
              <a:ext cx="612067" cy="723275"/>
              <a:chOff x="7751090" y="1125776"/>
              <a:chExt cx="612067" cy="723275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7833320" y="1196752"/>
                <a:ext cx="432048" cy="6480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67" name="Connecteur droit 21"/>
              <p:cNvCxnSpPr/>
              <p:nvPr/>
            </p:nvCxnSpPr>
            <p:spPr>
              <a:xfrm flipV="1">
                <a:off x="7833320" y="1196752"/>
                <a:ext cx="432048" cy="648072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ZoneTexte 22"/>
              <p:cNvSpPr txBox="1"/>
              <p:nvPr/>
            </p:nvSpPr>
            <p:spPr>
              <a:xfrm>
                <a:off x="7751090" y="1125776"/>
                <a:ext cx="612067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500" dirty="0" smtClean="0"/>
                  <a:t>AC</a:t>
                </a:r>
              </a:p>
              <a:p>
                <a:endParaRPr lang="fr-CA" sz="800" dirty="0" smtClean="0"/>
              </a:p>
              <a:p>
                <a:r>
                  <a:rPr lang="fr-CA" dirty="0" smtClean="0"/>
                  <a:t>  </a:t>
                </a:r>
                <a:r>
                  <a:rPr lang="fr-CA" sz="1500" dirty="0" smtClean="0"/>
                  <a:t>DC</a:t>
                </a:r>
                <a:endParaRPr lang="en-CA" sz="1500" dirty="0"/>
              </a:p>
            </p:txBody>
          </p:sp>
        </p:grpSp>
        <p:pic>
          <p:nvPicPr>
            <p:cNvPr id="5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7663" y="980728"/>
              <a:ext cx="6052273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57" name="Connecteur droit 14"/>
            <p:cNvCxnSpPr/>
            <p:nvPr/>
          </p:nvCxnSpPr>
          <p:spPr>
            <a:xfrm>
              <a:off x="4816088" y="1772816"/>
              <a:ext cx="26022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26"/>
            <p:cNvCxnSpPr/>
            <p:nvPr/>
          </p:nvCxnSpPr>
          <p:spPr>
            <a:xfrm>
              <a:off x="7418362" y="1520788"/>
              <a:ext cx="6523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29"/>
            <p:cNvCxnSpPr/>
            <p:nvPr/>
          </p:nvCxnSpPr>
          <p:spPr>
            <a:xfrm>
              <a:off x="7418362" y="1978506"/>
              <a:ext cx="11350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30"/>
            <p:cNvCxnSpPr/>
            <p:nvPr/>
          </p:nvCxnSpPr>
          <p:spPr>
            <a:xfrm>
              <a:off x="7423348" y="2568099"/>
              <a:ext cx="1729420" cy="15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31"/>
            <p:cNvCxnSpPr/>
            <p:nvPr/>
          </p:nvCxnSpPr>
          <p:spPr>
            <a:xfrm>
              <a:off x="7418362" y="1520788"/>
              <a:ext cx="0" cy="612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42"/>
            <p:cNvCxnSpPr/>
            <p:nvPr/>
          </p:nvCxnSpPr>
          <p:spPr>
            <a:xfrm>
              <a:off x="7411034" y="2150858"/>
              <a:ext cx="7328" cy="41724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44"/>
            <p:cNvCxnSpPr>
              <a:stCxn id="71" idx="3"/>
            </p:cNvCxnSpPr>
            <p:nvPr/>
          </p:nvCxnSpPr>
          <p:spPr>
            <a:xfrm>
              <a:off x="9093459" y="1919465"/>
              <a:ext cx="300662" cy="17261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43"/>
            <p:cNvSpPr txBox="1"/>
            <p:nvPr/>
          </p:nvSpPr>
          <p:spPr>
            <a:xfrm>
              <a:off x="3656856" y="2924123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TCR</a:t>
              </a:r>
              <a:endParaRPr lang="en-CA" dirty="0"/>
            </a:p>
          </p:txBody>
        </p:sp>
        <p:sp>
          <p:nvSpPr>
            <p:cNvPr id="65" name="ZoneTexte 47"/>
            <p:cNvSpPr txBox="1"/>
            <p:nvPr/>
          </p:nvSpPr>
          <p:spPr>
            <a:xfrm>
              <a:off x="5104991" y="296414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TSC</a:t>
              </a:r>
              <a:endParaRPr lang="en-CA" dirty="0"/>
            </a:p>
          </p:txBody>
        </p:sp>
      </p:grp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1087394" y="1311894"/>
            <a:ext cx="5918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ts val="600"/>
              </a:spcBef>
              <a:tabLst>
                <a:tab pos="217488" algn="l"/>
              </a:tabLst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Centralized compensation scheme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871932" y="2411956"/>
            <a:ext cx="3897036" cy="1957573"/>
          </a:xfrm>
          <a:prstGeom prst="rect">
            <a:avLst/>
          </a:prstGeom>
          <a:solidFill>
            <a:srgbClr val="FF7C80">
              <a:alpha val="27000"/>
            </a:srgbClr>
          </a:solidFill>
          <a:ln>
            <a:solidFill>
              <a:srgbClr val="F23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7" name="ZoneTexte 6"/>
          <p:cNvSpPr txBox="1"/>
          <p:nvPr/>
        </p:nvSpPr>
        <p:spPr>
          <a:xfrm>
            <a:off x="2193920" y="2491674"/>
            <a:ext cx="55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rgbClr val="F23CDC"/>
                </a:solidFill>
              </a:rPr>
              <a:t>SVC</a:t>
            </a:r>
            <a:endParaRPr lang="en-CA" b="1" dirty="0">
              <a:solidFill>
                <a:srgbClr val="F23CD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9215" y="1566875"/>
            <a:ext cx="1823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Power converters (distorted load)</a:t>
            </a:r>
            <a:endParaRPr lang="en-GB" dirty="0"/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2193920" y="6244207"/>
            <a:ext cx="32626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ts val="600"/>
              </a:spcBef>
              <a:tabLst>
                <a:tab pos="217488" algn="l"/>
              </a:tabLst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Bulky and expensive solution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290732"/>
            <a:ext cx="7000976" cy="938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Grid Friendly Power Converter Topologies using Active Front End’s </a:t>
            </a:r>
            <a:r>
              <a:rPr lang="en-US" sz="2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AFE’s) AC/DC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23</a:t>
            </a:fld>
            <a:endParaRPr lang="sv-SE">
              <a:latin typeface="Calibri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252499" y="1365375"/>
            <a:ext cx="8587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ts val="600"/>
              </a:spcBef>
              <a:tabLst>
                <a:tab pos="217488" algn="l"/>
              </a:tabLst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Integrating compensation functionalities in the Power Converter structure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ZoneTexte 105"/>
          <p:cNvSpPr txBox="1"/>
          <p:nvPr/>
        </p:nvSpPr>
        <p:spPr>
          <a:xfrm>
            <a:off x="235081" y="3808498"/>
            <a:ext cx="4843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u="sng" dirty="0" err="1" smtClean="0"/>
              <a:t>Example</a:t>
            </a:r>
            <a:r>
              <a:rPr lang="fr-CA" b="1" u="sng" dirty="0" smtClean="0"/>
              <a:t>:</a:t>
            </a:r>
          </a:p>
          <a:p>
            <a:r>
              <a:rPr lang="fr-CA" dirty="0" smtClean="0"/>
              <a:t>- ESS klystron </a:t>
            </a:r>
            <a:r>
              <a:rPr lang="fr-CA" dirty="0" err="1" smtClean="0"/>
              <a:t>modulators</a:t>
            </a:r>
            <a:r>
              <a:rPr lang="fr-CA" dirty="0" smtClean="0"/>
              <a:t>’ AC </a:t>
            </a:r>
            <a:r>
              <a:rPr lang="fr-CA" dirty="0" err="1" smtClean="0"/>
              <a:t>grid</a:t>
            </a:r>
            <a:r>
              <a:rPr lang="fr-CA" dirty="0" smtClean="0"/>
              <a:t> front end stage</a:t>
            </a:r>
          </a:p>
        </p:txBody>
      </p:sp>
      <p:sp>
        <p:nvSpPr>
          <p:cNvPr id="40" name="ZoneTexte 107"/>
          <p:cNvSpPr txBox="1"/>
          <p:nvPr/>
        </p:nvSpPr>
        <p:spPr>
          <a:xfrm>
            <a:off x="6079250" y="4775865"/>
            <a:ext cx="24593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3675" indent="-193675">
              <a:buFont typeface="Arial" pitchFamily="34" charset="0"/>
              <a:buChar char="•"/>
            </a:pPr>
            <a:r>
              <a:rPr lang="en-US" dirty="0" smtClean="0"/>
              <a:t>Unitary power factor;</a:t>
            </a:r>
          </a:p>
          <a:p>
            <a:pPr marL="193675" indent="-193675">
              <a:buFont typeface="Arial" pitchFamily="34" charset="0"/>
              <a:buChar char="•"/>
            </a:pPr>
            <a:r>
              <a:rPr lang="en-US" dirty="0" smtClean="0"/>
              <a:t>Nearly zero harmonic distortion (sinusoidal current absorption)</a:t>
            </a:r>
          </a:p>
          <a:p>
            <a:pPr marL="193675" indent="-193675">
              <a:buFont typeface="Arial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nergy recovery to the grid, if required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197554" y="1816401"/>
            <a:ext cx="5731316" cy="2340260"/>
            <a:chOff x="2197554" y="1894035"/>
            <a:chExt cx="5731316" cy="234026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479" y="2151133"/>
              <a:ext cx="599087" cy="551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1" name="Groupe 51"/>
            <p:cNvGrpSpPr/>
            <p:nvPr/>
          </p:nvGrpSpPr>
          <p:grpSpPr>
            <a:xfrm>
              <a:off x="4800426" y="1928442"/>
              <a:ext cx="612067" cy="723275"/>
              <a:chOff x="7761312" y="1193557"/>
              <a:chExt cx="612067" cy="723275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7833320" y="1196752"/>
                <a:ext cx="432048" cy="6480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83" name="Connecteur droit 72"/>
              <p:cNvCxnSpPr/>
              <p:nvPr/>
            </p:nvCxnSpPr>
            <p:spPr>
              <a:xfrm flipV="1">
                <a:off x="7833320" y="1196752"/>
                <a:ext cx="432048" cy="648072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ZoneTexte 73"/>
              <p:cNvSpPr txBox="1"/>
              <p:nvPr/>
            </p:nvSpPr>
            <p:spPr>
              <a:xfrm>
                <a:off x="7761312" y="1193557"/>
                <a:ext cx="612067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500" dirty="0"/>
                  <a:t>D</a:t>
                </a:r>
                <a:r>
                  <a:rPr lang="fr-CA" sz="1500" dirty="0" smtClean="0"/>
                  <a:t>C</a:t>
                </a:r>
              </a:p>
              <a:p>
                <a:endParaRPr lang="fr-CA" sz="800" dirty="0" smtClean="0"/>
              </a:p>
              <a:p>
                <a:r>
                  <a:rPr lang="fr-CA" dirty="0" smtClean="0"/>
                  <a:t>  </a:t>
                </a:r>
                <a:r>
                  <a:rPr lang="fr-CA" sz="1500" dirty="0" smtClean="0"/>
                  <a:t>DC</a:t>
                </a:r>
                <a:endParaRPr lang="en-CA" sz="1500" dirty="0"/>
              </a:p>
            </p:txBody>
          </p:sp>
        </p:grpSp>
        <p:grpSp>
          <p:nvGrpSpPr>
            <p:cNvPr id="85" name="Groupe 52"/>
            <p:cNvGrpSpPr/>
            <p:nvPr/>
          </p:nvGrpSpPr>
          <p:grpSpPr>
            <a:xfrm>
              <a:off x="5421416" y="2717334"/>
              <a:ext cx="612067" cy="723275"/>
              <a:chOff x="7761312" y="1193557"/>
              <a:chExt cx="612067" cy="723275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7833320" y="1196752"/>
                <a:ext cx="432048" cy="6480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87" name="Connecteur droit 69"/>
              <p:cNvCxnSpPr/>
              <p:nvPr/>
            </p:nvCxnSpPr>
            <p:spPr>
              <a:xfrm flipV="1">
                <a:off x="7833320" y="1196752"/>
                <a:ext cx="432048" cy="648072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ZoneTexte 70"/>
              <p:cNvSpPr txBox="1"/>
              <p:nvPr/>
            </p:nvSpPr>
            <p:spPr>
              <a:xfrm>
                <a:off x="7761312" y="1193557"/>
                <a:ext cx="612067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500" dirty="0"/>
                  <a:t>D</a:t>
                </a:r>
                <a:r>
                  <a:rPr lang="fr-CA" sz="1500" dirty="0" smtClean="0"/>
                  <a:t>C</a:t>
                </a:r>
              </a:p>
              <a:p>
                <a:endParaRPr lang="fr-CA" sz="800" dirty="0" smtClean="0"/>
              </a:p>
              <a:p>
                <a:r>
                  <a:rPr lang="fr-CA" dirty="0" smtClean="0"/>
                  <a:t>  </a:t>
                </a:r>
                <a:r>
                  <a:rPr lang="fr-CA" sz="1500" dirty="0" smtClean="0"/>
                  <a:t>DC</a:t>
                </a:r>
                <a:endParaRPr lang="en-CA" sz="1500" dirty="0"/>
              </a:p>
            </p:txBody>
          </p:sp>
        </p:grpSp>
        <p:grpSp>
          <p:nvGrpSpPr>
            <p:cNvPr id="89" name="Groupe 53"/>
            <p:cNvGrpSpPr/>
            <p:nvPr/>
          </p:nvGrpSpPr>
          <p:grpSpPr>
            <a:xfrm>
              <a:off x="6020784" y="3511020"/>
              <a:ext cx="612067" cy="723275"/>
              <a:chOff x="7761312" y="1193557"/>
              <a:chExt cx="612067" cy="723275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7833320" y="1196752"/>
                <a:ext cx="432048" cy="6480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91" name="Connecteur droit 65"/>
              <p:cNvCxnSpPr/>
              <p:nvPr/>
            </p:nvCxnSpPr>
            <p:spPr>
              <a:xfrm flipV="1">
                <a:off x="7833320" y="1196752"/>
                <a:ext cx="432048" cy="648072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ZoneTexte 66"/>
              <p:cNvSpPr txBox="1"/>
              <p:nvPr/>
            </p:nvSpPr>
            <p:spPr>
              <a:xfrm>
                <a:off x="7761312" y="1193557"/>
                <a:ext cx="612067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500" dirty="0"/>
                  <a:t>D</a:t>
                </a:r>
                <a:r>
                  <a:rPr lang="fr-CA" sz="1500" dirty="0" smtClean="0"/>
                  <a:t>C</a:t>
                </a:r>
              </a:p>
              <a:p>
                <a:endParaRPr lang="fr-CA" sz="800" dirty="0" smtClean="0"/>
              </a:p>
              <a:p>
                <a:r>
                  <a:rPr lang="fr-CA" dirty="0" smtClean="0"/>
                  <a:t>  </a:t>
                </a:r>
                <a:r>
                  <a:rPr lang="fr-CA" sz="1500" dirty="0" smtClean="0"/>
                  <a:t>DC</a:t>
                </a:r>
                <a:endParaRPr lang="en-CA" sz="1500" dirty="0"/>
              </a:p>
            </p:txBody>
          </p:sp>
        </p:grpSp>
        <p:cxnSp>
          <p:nvCxnSpPr>
            <p:cNvPr id="93" name="Connecteur droit 55"/>
            <p:cNvCxnSpPr>
              <a:stCxn id="33" idx="2"/>
            </p:cNvCxnSpPr>
            <p:nvPr/>
          </p:nvCxnSpPr>
          <p:spPr>
            <a:xfrm flipV="1">
              <a:off x="2725023" y="2686123"/>
              <a:ext cx="912691" cy="16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56"/>
            <p:cNvCxnSpPr/>
            <p:nvPr/>
          </p:nvCxnSpPr>
          <p:spPr>
            <a:xfrm>
              <a:off x="3637714" y="2255673"/>
              <a:ext cx="6484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57"/>
            <p:cNvCxnSpPr/>
            <p:nvPr/>
          </p:nvCxnSpPr>
          <p:spPr>
            <a:xfrm>
              <a:off x="3632728" y="3872657"/>
              <a:ext cx="1898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58"/>
            <p:cNvCxnSpPr/>
            <p:nvPr/>
          </p:nvCxnSpPr>
          <p:spPr>
            <a:xfrm>
              <a:off x="3632728" y="3070632"/>
              <a:ext cx="12884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59"/>
            <p:cNvCxnSpPr/>
            <p:nvPr/>
          </p:nvCxnSpPr>
          <p:spPr>
            <a:xfrm>
              <a:off x="3632728" y="2255673"/>
              <a:ext cx="0" cy="8149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60"/>
            <p:cNvCxnSpPr/>
            <p:nvPr/>
          </p:nvCxnSpPr>
          <p:spPr>
            <a:xfrm>
              <a:off x="3632728" y="3078972"/>
              <a:ext cx="0" cy="75927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61"/>
            <p:cNvCxnSpPr/>
            <p:nvPr/>
          </p:nvCxnSpPr>
          <p:spPr>
            <a:xfrm>
              <a:off x="6105014" y="3078972"/>
              <a:ext cx="275333" cy="32728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4311896" y="1928442"/>
              <a:ext cx="560538" cy="651267"/>
            </a:xfrm>
            <a:prstGeom prst="rect">
              <a:avLst/>
            </a:pr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1" name="ZoneTexte 76"/>
            <p:cNvSpPr txBox="1"/>
            <p:nvPr/>
          </p:nvSpPr>
          <p:spPr>
            <a:xfrm>
              <a:off x="4286131" y="1894035"/>
              <a:ext cx="612067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500" dirty="0" smtClean="0"/>
                <a:t>AC</a:t>
              </a:r>
            </a:p>
            <a:p>
              <a:endParaRPr lang="fr-CA" sz="800" dirty="0" smtClean="0"/>
            </a:p>
            <a:p>
              <a:r>
                <a:rPr lang="fr-CA" dirty="0" smtClean="0"/>
                <a:t>  </a:t>
              </a:r>
              <a:r>
                <a:rPr lang="fr-CA" sz="1500" dirty="0" smtClean="0"/>
                <a:t>DC</a:t>
              </a:r>
              <a:endParaRPr lang="en-CA" sz="1500" dirty="0"/>
            </a:p>
          </p:txBody>
        </p:sp>
        <p:cxnSp>
          <p:nvCxnSpPr>
            <p:cNvPr id="102" name="Connecteur droit 77"/>
            <p:cNvCxnSpPr/>
            <p:nvPr/>
          </p:nvCxnSpPr>
          <p:spPr>
            <a:xfrm flipV="1">
              <a:off x="4311896" y="1931638"/>
              <a:ext cx="560538" cy="630069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/>
            <p:cNvSpPr/>
            <p:nvPr/>
          </p:nvSpPr>
          <p:spPr>
            <a:xfrm>
              <a:off x="4921503" y="2717387"/>
              <a:ext cx="560538" cy="651267"/>
            </a:xfrm>
            <a:prstGeom prst="rect">
              <a:avLst/>
            </a:pr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4" name="ZoneTexte 81"/>
            <p:cNvSpPr txBox="1"/>
            <p:nvPr/>
          </p:nvSpPr>
          <p:spPr>
            <a:xfrm>
              <a:off x="4895738" y="2682980"/>
              <a:ext cx="612067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500" dirty="0" smtClean="0"/>
                <a:t>AC</a:t>
              </a:r>
            </a:p>
            <a:p>
              <a:endParaRPr lang="fr-CA" sz="800" dirty="0" smtClean="0"/>
            </a:p>
            <a:p>
              <a:r>
                <a:rPr lang="fr-CA" dirty="0" smtClean="0"/>
                <a:t>  </a:t>
              </a:r>
              <a:r>
                <a:rPr lang="fr-CA" sz="1500" dirty="0" smtClean="0"/>
                <a:t>DC</a:t>
              </a:r>
              <a:endParaRPr lang="en-CA" sz="1500" dirty="0"/>
            </a:p>
          </p:txBody>
        </p:sp>
        <p:cxnSp>
          <p:nvCxnSpPr>
            <p:cNvPr id="105" name="Connecteur droit 82"/>
            <p:cNvCxnSpPr/>
            <p:nvPr/>
          </p:nvCxnSpPr>
          <p:spPr>
            <a:xfrm flipV="1">
              <a:off x="4921503" y="2720583"/>
              <a:ext cx="560538" cy="630069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/>
            <p:cNvSpPr/>
            <p:nvPr/>
          </p:nvSpPr>
          <p:spPr>
            <a:xfrm>
              <a:off x="5518712" y="3520020"/>
              <a:ext cx="560538" cy="651267"/>
            </a:xfrm>
            <a:prstGeom prst="rect">
              <a:avLst/>
            </a:pr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7" name="ZoneTexte 84"/>
            <p:cNvSpPr txBox="1"/>
            <p:nvPr/>
          </p:nvSpPr>
          <p:spPr>
            <a:xfrm>
              <a:off x="5492947" y="3485613"/>
              <a:ext cx="612067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500" dirty="0" smtClean="0"/>
                <a:t>AC</a:t>
              </a:r>
            </a:p>
            <a:p>
              <a:endParaRPr lang="fr-CA" sz="800" dirty="0" smtClean="0"/>
            </a:p>
            <a:p>
              <a:r>
                <a:rPr lang="fr-CA" dirty="0" smtClean="0"/>
                <a:t>  </a:t>
              </a:r>
              <a:r>
                <a:rPr lang="fr-CA" sz="1500" dirty="0" smtClean="0"/>
                <a:t>DC</a:t>
              </a:r>
              <a:endParaRPr lang="en-CA" sz="1500" dirty="0"/>
            </a:p>
          </p:txBody>
        </p:sp>
        <p:cxnSp>
          <p:nvCxnSpPr>
            <p:cNvPr id="108" name="Connecteur droit 85"/>
            <p:cNvCxnSpPr/>
            <p:nvPr/>
          </p:nvCxnSpPr>
          <p:spPr>
            <a:xfrm flipV="1">
              <a:off x="5518712" y="3523216"/>
              <a:ext cx="560538" cy="630069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e 22"/>
            <p:cNvGrpSpPr/>
            <p:nvPr/>
          </p:nvGrpSpPr>
          <p:grpSpPr>
            <a:xfrm>
              <a:off x="2475538" y="3035617"/>
              <a:ext cx="916327" cy="802633"/>
              <a:chOff x="420301" y="2708769"/>
              <a:chExt cx="916327" cy="802633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498279" y="2869394"/>
                <a:ext cx="782313" cy="4875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1" name="ZoneTexte 75"/>
              <p:cNvSpPr txBox="1"/>
              <p:nvPr/>
            </p:nvSpPr>
            <p:spPr>
              <a:xfrm>
                <a:off x="578514" y="2978428"/>
                <a:ext cx="61206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500" dirty="0" smtClean="0"/>
                  <a:t>SVC</a:t>
                </a:r>
                <a:endParaRPr lang="en-CA" sz="1500" dirty="0"/>
              </a:p>
            </p:txBody>
          </p:sp>
          <p:cxnSp>
            <p:nvCxnSpPr>
              <p:cNvPr id="112" name="Connecteur droit 7"/>
              <p:cNvCxnSpPr/>
              <p:nvPr/>
            </p:nvCxnSpPr>
            <p:spPr>
              <a:xfrm>
                <a:off x="498279" y="2708769"/>
                <a:ext cx="838349" cy="80263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86"/>
              <p:cNvCxnSpPr/>
              <p:nvPr/>
            </p:nvCxnSpPr>
            <p:spPr>
              <a:xfrm flipH="1">
                <a:off x="420301" y="2708769"/>
                <a:ext cx="860291" cy="80263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Connecteur droit 91"/>
            <p:cNvCxnSpPr/>
            <p:nvPr/>
          </p:nvCxnSpPr>
          <p:spPr>
            <a:xfrm flipV="1">
              <a:off x="2737613" y="1894035"/>
              <a:ext cx="0" cy="2570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93"/>
            <p:cNvCxnSpPr/>
            <p:nvPr/>
          </p:nvCxnSpPr>
          <p:spPr>
            <a:xfrm>
              <a:off x="2197554" y="1894035"/>
              <a:ext cx="13662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04"/>
            <p:cNvCxnSpPr/>
            <p:nvPr/>
          </p:nvCxnSpPr>
          <p:spPr>
            <a:xfrm flipV="1">
              <a:off x="2933702" y="2720584"/>
              <a:ext cx="0" cy="4592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>
              <a:off x="6105014" y="2328551"/>
              <a:ext cx="18238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Power converters (“pure” load)</a:t>
              </a:r>
              <a:endParaRPr lang="en-GB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76946" y="1894035"/>
              <a:ext cx="1144470" cy="723275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888263" y="2673979"/>
              <a:ext cx="1144470" cy="723275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482041" y="3487115"/>
              <a:ext cx="1144470" cy="723275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3683" y="4420325"/>
            <a:ext cx="5667101" cy="2409788"/>
            <a:chOff x="353683" y="4316813"/>
            <a:chExt cx="5667101" cy="2409788"/>
          </a:xfrm>
        </p:grpSpPr>
        <p:grpSp>
          <p:nvGrpSpPr>
            <p:cNvPr id="42" name="Groupe 123"/>
            <p:cNvGrpSpPr/>
            <p:nvPr/>
          </p:nvGrpSpPr>
          <p:grpSpPr>
            <a:xfrm>
              <a:off x="353683" y="4471125"/>
              <a:ext cx="5512279" cy="2100886"/>
              <a:chOff x="6416464" y="4572412"/>
              <a:chExt cx="2857016" cy="103304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416464" y="4572412"/>
                <a:ext cx="552760" cy="1033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44" name="Picture 1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62" t="13828" r="13212" b="47165"/>
              <a:stretch/>
            </p:blipFill>
            <p:spPr bwMode="auto">
              <a:xfrm>
                <a:off x="7905328" y="4572412"/>
                <a:ext cx="1368152" cy="10330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1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226" t="13919" r="23136" b="47074"/>
              <a:stretch/>
            </p:blipFill>
            <p:spPr bwMode="auto">
              <a:xfrm flipH="1">
                <a:off x="6969224" y="4572412"/>
                <a:ext cx="671272" cy="10330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1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49" t="13828" r="30450" b="47165"/>
              <a:stretch/>
            </p:blipFill>
            <p:spPr bwMode="auto">
              <a:xfrm flipH="1">
                <a:off x="7593992" y="4572412"/>
                <a:ext cx="383344" cy="10330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7" name="Connecteur droit 108"/>
              <p:cNvCxnSpPr/>
              <p:nvPr/>
            </p:nvCxnSpPr>
            <p:spPr>
              <a:xfrm>
                <a:off x="6969224" y="4881511"/>
                <a:ext cx="62476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112"/>
              <p:cNvCxnSpPr/>
              <p:nvPr/>
            </p:nvCxnSpPr>
            <p:spPr>
              <a:xfrm>
                <a:off x="7593992" y="4880193"/>
                <a:ext cx="0" cy="7718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ZoneTexte 122"/>
              <p:cNvSpPr txBox="1"/>
              <p:nvPr/>
            </p:nvSpPr>
            <p:spPr>
              <a:xfrm>
                <a:off x="6656292" y="4885185"/>
                <a:ext cx="265735" cy="151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b="1" dirty="0" err="1" smtClean="0"/>
                  <a:t>grid</a:t>
                </a:r>
                <a:endParaRPr lang="en-CA" sz="1400" b="1" dirty="0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463748" y="4399473"/>
              <a:ext cx="1901456" cy="1956878"/>
            </a:xfrm>
            <a:prstGeom prst="rect">
              <a:avLst/>
            </a:prstGeom>
            <a:solidFill>
              <a:srgbClr val="FF7C80">
                <a:alpha val="38000"/>
              </a:srgb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692107" y="4399474"/>
              <a:ext cx="1311214" cy="1956878"/>
            </a:xfrm>
            <a:prstGeom prst="rect">
              <a:avLst/>
            </a:prstGeom>
            <a:solidFill>
              <a:schemeClr val="bg1">
                <a:lumMod val="50000"/>
                <a:alpha val="38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9304" y="6357269"/>
              <a:ext cx="2496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b="1" dirty="0">
                  <a:solidFill>
                    <a:srgbClr val="FF7C80"/>
                  </a:solidFill>
                </a:rPr>
                <a:t>AC/DC: </a:t>
              </a:r>
              <a:r>
                <a:rPr lang="fr-CA" b="1" dirty="0" smtClean="0">
                  <a:solidFill>
                    <a:srgbClr val="FF7C80"/>
                  </a:solidFill>
                </a:rPr>
                <a:t>Active Front End</a:t>
              </a:r>
              <a:endParaRPr lang="fr-CA" b="1" dirty="0">
                <a:solidFill>
                  <a:srgbClr val="FF7C8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39577" y="6352143"/>
              <a:ext cx="2241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DC/DC: IGBT H bridge</a:t>
              </a:r>
              <a:endParaRPr lang="en-GB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364122" y="4316813"/>
              <a:ext cx="4656662" cy="2109866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9665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630040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Power Electronics as the main discipline</a:t>
            </a:r>
          </a:p>
          <a:p>
            <a:pPr algn="l"/>
            <a:r>
              <a:rPr lang="en-US" sz="2000" i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learn about power converters/power supplies</a:t>
            </a:r>
            <a:endParaRPr lang="en-US" sz="2000" i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24</a:t>
            </a:fld>
            <a:endParaRPr lang="sv-SE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233" y="1889184"/>
            <a:ext cx="837956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 smtClean="0"/>
              <a:t>Electrical circuits theory;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 smtClean="0"/>
              <a:t>Main electronic components;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 smtClean="0"/>
              <a:t>Main power electronic conversion structures (i.e. building blocks using the electronic components to perform basic functions: AC/DC; DC/DC; DC/AC; AC/AC;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 smtClean="0"/>
              <a:t>Thermal design and cooling (basics of);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 smtClean="0"/>
              <a:t>Packaging (i.e. mechanical assembling);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 smtClean="0"/>
              <a:t>Digital and analogue control systems (i.e. microprocessors, FPGA’s, filters, signal conditioning);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Control theory</a:t>
            </a:r>
            <a:r>
              <a:rPr lang="en-GB" sz="2500" dirty="0" smtClean="0"/>
              <a:t>;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70812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5" y="313581"/>
            <a:ext cx="7035801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Principle of particle acceleration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3</a:t>
            </a:fld>
            <a:endParaRPr lang="sv-SE">
              <a:latin typeface="Calibri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7799" y="2597604"/>
            <a:ext cx="324010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763" indent="4763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1800" dirty="0" smtClean="0">
                <a:latin typeface="+mn-lt"/>
              </a:rPr>
              <a:t>The electrical field applied between both electrode plates by the voltage generator accelerates the charged particle in the direction of the field lines</a:t>
            </a:r>
            <a:endParaRPr lang="en-GB" altLang="en-US" sz="1800" dirty="0">
              <a:latin typeface="+mn-lt"/>
            </a:endParaRPr>
          </a:p>
        </p:txBody>
      </p:sp>
      <p:pic>
        <p:nvPicPr>
          <p:cNvPr id="43" name="Picture 71" descr="Hendrik_loren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86" y="71044"/>
            <a:ext cx="971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184035" y="4074932"/>
            <a:ext cx="3113103" cy="2684749"/>
            <a:chOff x="192" y="2064"/>
            <a:chExt cx="1920" cy="1794"/>
          </a:xfrm>
        </p:grpSpPr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7" r="7442"/>
            <a:stretch>
              <a:fillRect/>
            </a:stretch>
          </p:blipFill>
          <p:spPr bwMode="auto">
            <a:xfrm>
              <a:off x="192" y="2064"/>
              <a:ext cx="1920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768" y="3312"/>
              <a:ext cx="769" cy="546"/>
              <a:chOff x="768" y="3198"/>
              <a:chExt cx="769" cy="546"/>
            </a:xfrm>
          </p:grpSpPr>
          <p:sp>
            <p:nvSpPr>
              <p:cNvPr id="21" name="Rectangle 13"/>
              <p:cNvSpPr>
                <a:spLocks noChangeArrowheads="1"/>
              </p:cNvSpPr>
              <p:nvPr/>
            </p:nvSpPr>
            <p:spPr bwMode="auto">
              <a:xfrm>
                <a:off x="768" y="3360"/>
                <a:ext cx="720" cy="384"/>
              </a:xfrm>
              <a:prstGeom prst="rect">
                <a:avLst/>
              </a:prstGeom>
              <a:solidFill>
                <a:srgbClr val="FFC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816" y="3264"/>
                <a:ext cx="96" cy="96"/>
              </a:xfrm>
              <a:prstGeom prst="rect">
                <a:avLst/>
              </a:prstGeom>
              <a:solidFill>
                <a:srgbClr val="00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23" name="Rectangle 15"/>
              <p:cNvSpPr>
                <a:spLocks noChangeArrowheads="1"/>
              </p:cNvSpPr>
              <p:nvPr/>
            </p:nvSpPr>
            <p:spPr bwMode="auto">
              <a:xfrm>
                <a:off x="1332" y="3264"/>
                <a:ext cx="96" cy="96"/>
              </a:xfrm>
              <a:prstGeom prst="rect">
                <a:avLst/>
              </a:prstGeom>
              <a:solidFill>
                <a:srgbClr val="00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24" name="Text Box 17"/>
              <p:cNvSpPr txBox="1">
                <a:spLocks noChangeArrowheads="1"/>
              </p:cNvSpPr>
              <p:nvPr/>
            </p:nvSpPr>
            <p:spPr bwMode="auto">
              <a:xfrm>
                <a:off x="816" y="3393"/>
                <a:ext cx="721" cy="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fr-CH" altLang="en-US" sz="1400" dirty="0" smtClean="0"/>
                  <a:t>Voltage </a:t>
                </a:r>
                <a:r>
                  <a:rPr lang="fr-CH" altLang="en-US" sz="1400" dirty="0" err="1" smtClean="0"/>
                  <a:t>generator</a:t>
                </a:r>
                <a:r>
                  <a:rPr lang="fr-CH" altLang="en-US" sz="1400" dirty="0" smtClean="0"/>
                  <a:t>, </a:t>
                </a:r>
                <a:r>
                  <a:rPr lang="fr-CH" altLang="en-US" sz="1400" dirty="0" err="1" smtClean="0"/>
                  <a:t>Vg</a:t>
                </a:r>
                <a:endParaRPr lang="fr-CH" altLang="en-US" sz="1400" dirty="0"/>
              </a:p>
            </p:txBody>
          </p:sp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210"/>
                <a:ext cx="14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fr-CH" altLang="en-US" sz="1400" b="1"/>
                  <a:t>+</a:t>
                </a:r>
              </a:p>
            </p:txBody>
          </p:sp>
          <p:sp>
            <p:nvSpPr>
              <p:cNvPr id="26" name="Text Box 19"/>
              <p:cNvSpPr txBox="1">
                <a:spLocks noChangeArrowheads="1"/>
              </p:cNvSpPr>
              <p:nvPr/>
            </p:nvSpPr>
            <p:spPr bwMode="auto">
              <a:xfrm>
                <a:off x="786" y="3198"/>
                <a:ext cx="14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fr-CH" altLang="en-US" sz="1400" dirty="0"/>
                  <a:t>-</a:t>
                </a:r>
              </a:p>
            </p:txBody>
          </p:sp>
        </p:grp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579" y="2988"/>
              <a:ext cx="276" cy="390"/>
            </a:xfrm>
            <a:custGeom>
              <a:avLst/>
              <a:gdLst>
                <a:gd name="T0" fmla="*/ 276 w 276"/>
                <a:gd name="T1" fmla="*/ 390 h 390"/>
                <a:gd name="T2" fmla="*/ 228 w 276"/>
                <a:gd name="T3" fmla="*/ 372 h 390"/>
                <a:gd name="T4" fmla="*/ 168 w 276"/>
                <a:gd name="T5" fmla="*/ 345 h 390"/>
                <a:gd name="T6" fmla="*/ 156 w 276"/>
                <a:gd name="T7" fmla="*/ 330 h 390"/>
                <a:gd name="T8" fmla="*/ 126 w 276"/>
                <a:gd name="T9" fmla="*/ 288 h 390"/>
                <a:gd name="T10" fmla="*/ 111 w 276"/>
                <a:gd name="T11" fmla="*/ 264 h 390"/>
                <a:gd name="T12" fmla="*/ 90 w 276"/>
                <a:gd name="T13" fmla="*/ 240 h 390"/>
                <a:gd name="T14" fmla="*/ 51 w 276"/>
                <a:gd name="T15" fmla="*/ 174 h 390"/>
                <a:gd name="T16" fmla="*/ 33 w 276"/>
                <a:gd name="T17" fmla="*/ 120 h 390"/>
                <a:gd name="T18" fmla="*/ 21 w 276"/>
                <a:gd name="T19" fmla="*/ 75 h 390"/>
                <a:gd name="T20" fmla="*/ 12 w 276"/>
                <a:gd name="T21" fmla="*/ 27 h 390"/>
                <a:gd name="T22" fmla="*/ 6 w 276"/>
                <a:gd name="T23" fmla="*/ 9 h 390"/>
                <a:gd name="T24" fmla="*/ 0 w 276"/>
                <a:gd name="T25" fmla="*/ 0 h 3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6" h="390">
                  <a:moveTo>
                    <a:pt x="276" y="390"/>
                  </a:moveTo>
                  <a:cubicBezTo>
                    <a:pt x="261" y="380"/>
                    <a:pt x="246" y="376"/>
                    <a:pt x="228" y="372"/>
                  </a:cubicBezTo>
                  <a:cubicBezTo>
                    <a:pt x="209" y="360"/>
                    <a:pt x="187" y="357"/>
                    <a:pt x="168" y="345"/>
                  </a:cubicBezTo>
                  <a:cubicBezTo>
                    <a:pt x="160" y="322"/>
                    <a:pt x="172" y="349"/>
                    <a:pt x="156" y="330"/>
                  </a:cubicBezTo>
                  <a:cubicBezTo>
                    <a:pt x="145" y="316"/>
                    <a:pt x="142" y="299"/>
                    <a:pt x="126" y="288"/>
                  </a:cubicBezTo>
                  <a:cubicBezTo>
                    <a:pt x="119" y="267"/>
                    <a:pt x="125" y="274"/>
                    <a:pt x="111" y="264"/>
                  </a:cubicBezTo>
                  <a:cubicBezTo>
                    <a:pt x="102" y="251"/>
                    <a:pt x="105" y="247"/>
                    <a:pt x="90" y="240"/>
                  </a:cubicBezTo>
                  <a:cubicBezTo>
                    <a:pt x="82" y="215"/>
                    <a:pt x="62" y="198"/>
                    <a:pt x="51" y="174"/>
                  </a:cubicBezTo>
                  <a:cubicBezTo>
                    <a:pt x="43" y="156"/>
                    <a:pt x="44" y="137"/>
                    <a:pt x="33" y="120"/>
                  </a:cubicBezTo>
                  <a:cubicBezTo>
                    <a:pt x="29" y="105"/>
                    <a:pt x="26" y="90"/>
                    <a:pt x="21" y="75"/>
                  </a:cubicBezTo>
                  <a:cubicBezTo>
                    <a:pt x="17" y="39"/>
                    <a:pt x="21" y="55"/>
                    <a:pt x="12" y="27"/>
                  </a:cubicBezTo>
                  <a:cubicBezTo>
                    <a:pt x="10" y="21"/>
                    <a:pt x="10" y="14"/>
                    <a:pt x="6" y="9"/>
                  </a:cubicBezTo>
                  <a:cubicBezTo>
                    <a:pt x="4" y="6"/>
                    <a:pt x="0" y="0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 flipH="1">
              <a:off x="1392" y="2976"/>
              <a:ext cx="291" cy="390"/>
            </a:xfrm>
            <a:custGeom>
              <a:avLst/>
              <a:gdLst>
                <a:gd name="T0" fmla="*/ 324 w 276"/>
                <a:gd name="T1" fmla="*/ 390 h 390"/>
                <a:gd name="T2" fmla="*/ 267 w 276"/>
                <a:gd name="T3" fmla="*/ 372 h 390"/>
                <a:gd name="T4" fmla="*/ 197 w 276"/>
                <a:gd name="T5" fmla="*/ 345 h 390"/>
                <a:gd name="T6" fmla="*/ 182 w 276"/>
                <a:gd name="T7" fmla="*/ 330 h 390"/>
                <a:gd name="T8" fmla="*/ 148 w 276"/>
                <a:gd name="T9" fmla="*/ 288 h 390"/>
                <a:gd name="T10" fmla="*/ 130 w 276"/>
                <a:gd name="T11" fmla="*/ 264 h 390"/>
                <a:gd name="T12" fmla="*/ 105 w 276"/>
                <a:gd name="T13" fmla="*/ 240 h 390"/>
                <a:gd name="T14" fmla="*/ 60 w 276"/>
                <a:gd name="T15" fmla="*/ 174 h 390"/>
                <a:gd name="T16" fmla="*/ 39 w 276"/>
                <a:gd name="T17" fmla="*/ 120 h 390"/>
                <a:gd name="T18" fmla="*/ 24 w 276"/>
                <a:gd name="T19" fmla="*/ 75 h 390"/>
                <a:gd name="T20" fmla="*/ 15 w 276"/>
                <a:gd name="T21" fmla="*/ 27 h 390"/>
                <a:gd name="T22" fmla="*/ 6 w 276"/>
                <a:gd name="T23" fmla="*/ 9 h 390"/>
                <a:gd name="T24" fmla="*/ 0 w 276"/>
                <a:gd name="T25" fmla="*/ 0 h 3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6" h="390">
                  <a:moveTo>
                    <a:pt x="276" y="390"/>
                  </a:moveTo>
                  <a:cubicBezTo>
                    <a:pt x="261" y="380"/>
                    <a:pt x="246" y="376"/>
                    <a:pt x="228" y="372"/>
                  </a:cubicBezTo>
                  <a:cubicBezTo>
                    <a:pt x="209" y="360"/>
                    <a:pt x="187" y="357"/>
                    <a:pt x="168" y="345"/>
                  </a:cubicBezTo>
                  <a:cubicBezTo>
                    <a:pt x="160" y="322"/>
                    <a:pt x="172" y="349"/>
                    <a:pt x="156" y="330"/>
                  </a:cubicBezTo>
                  <a:cubicBezTo>
                    <a:pt x="145" y="316"/>
                    <a:pt x="142" y="299"/>
                    <a:pt x="126" y="288"/>
                  </a:cubicBezTo>
                  <a:cubicBezTo>
                    <a:pt x="119" y="267"/>
                    <a:pt x="125" y="274"/>
                    <a:pt x="111" y="264"/>
                  </a:cubicBezTo>
                  <a:cubicBezTo>
                    <a:pt x="102" y="251"/>
                    <a:pt x="105" y="247"/>
                    <a:pt x="90" y="240"/>
                  </a:cubicBezTo>
                  <a:cubicBezTo>
                    <a:pt x="82" y="215"/>
                    <a:pt x="62" y="198"/>
                    <a:pt x="51" y="174"/>
                  </a:cubicBezTo>
                  <a:cubicBezTo>
                    <a:pt x="43" y="156"/>
                    <a:pt x="44" y="137"/>
                    <a:pt x="33" y="120"/>
                  </a:cubicBezTo>
                  <a:cubicBezTo>
                    <a:pt x="29" y="105"/>
                    <a:pt x="26" y="90"/>
                    <a:pt x="21" y="75"/>
                  </a:cubicBezTo>
                  <a:cubicBezTo>
                    <a:pt x="17" y="39"/>
                    <a:pt x="21" y="55"/>
                    <a:pt x="12" y="27"/>
                  </a:cubicBezTo>
                  <a:cubicBezTo>
                    <a:pt x="10" y="21"/>
                    <a:pt x="10" y="14"/>
                    <a:pt x="6" y="9"/>
                  </a:cubicBezTo>
                  <a:cubicBezTo>
                    <a:pt x="4" y="6"/>
                    <a:pt x="0" y="0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315" y="2640"/>
              <a:ext cx="47" cy="16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15" name="Oval 25"/>
            <p:cNvSpPr>
              <a:spLocks noChangeArrowheads="1"/>
            </p:cNvSpPr>
            <p:nvPr/>
          </p:nvSpPr>
          <p:spPr bwMode="auto">
            <a:xfrm>
              <a:off x="1407" y="2640"/>
              <a:ext cx="47" cy="16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 flipH="1" flipV="1">
              <a:off x="804" y="2364"/>
              <a:ext cx="210" cy="2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 flipV="1">
              <a:off x="1329" y="2409"/>
              <a:ext cx="27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4" name="Text Box 72"/>
          <p:cNvSpPr txBox="1">
            <a:spLocks noChangeArrowheads="1"/>
          </p:cNvSpPr>
          <p:nvPr/>
        </p:nvSpPr>
        <p:spPr bwMode="auto">
          <a:xfrm>
            <a:off x="6222836" y="421805"/>
            <a:ext cx="120466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CH" altLang="en-US" sz="1200" dirty="0"/>
          </a:p>
          <a:p>
            <a:r>
              <a:rPr lang="fr-CH" altLang="en-US" sz="1600" i="1" dirty="0" smtClean="0"/>
              <a:t>Hendrik</a:t>
            </a:r>
          </a:p>
          <a:p>
            <a:r>
              <a:rPr lang="fr-CH" altLang="en-US" sz="1600" i="1" dirty="0" smtClean="0"/>
              <a:t>Lorentz</a:t>
            </a:r>
          </a:p>
          <a:p>
            <a:r>
              <a:rPr lang="fr-CH" altLang="en-US" sz="1600" i="1" dirty="0" smtClean="0"/>
              <a:t>(1853-1928</a:t>
            </a:r>
            <a:r>
              <a:rPr lang="fr-CH" altLang="en-US" sz="1600" i="1" dirty="0"/>
              <a:t>)</a:t>
            </a:r>
            <a:endParaRPr lang="en-US" alt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6265" y="1689558"/>
                <a:ext cx="3005759" cy="573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acc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𝒒</m:t>
                      </m:r>
                      <m:acc>
                        <m:accPr>
                          <m:chr m:val="⃗"/>
                          <m:ctrlP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</m:acc>
                      <m:r>
                        <a:rPr lang="en-US" sz="2600" b="0" i="1" smtClean="0">
                          <a:latin typeface="Cambria Math"/>
                        </a:rPr>
                        <m:t>+</m:t>
                      </m:r>
                      <m:r>
                        <a:rPr lang="en-US" sz="2600" b="0" i="1" smtClean="0"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US" sz="260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6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26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65" y="1689558"/>
                <a:ext cx="3005759" cy="5731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44039" y="1366444"/>
            <a:ext cx="285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1</a:t>
            </a:r>
            <a:r>
              <a:rPr lang="en-GB" b="1" u="sng" baseline="30000" dirty="0" smtClean="0"/>
              <a:t>st</a:t>
            </a:r>
            <a:r>
              <a:rPr lang="en-GB" b="1" u="sng" dirty="0" smtClean="0"/>
              <a:t> term of Lorentz equation</a:t>
            </a:r>
            <a:endParaRPr lang="en-GB" b="1" u="sng" dirty="0"/>
          </a:p>
        </p:txBody>
      </p:sp>
      <p:sp>
        <p:nvSpPr>
          <p:cNvPr id="16" name="Rounded Rectangle 15"/>
          <p:cNvSpPr/>
          <p:nvPr/>
        </p:nvSpPr>
        <p:spPr>
          <a:xfrm>
            <a:off x="344039" y="1735776"/>
            <a:ext cx="1193677" cy="52695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827157" y="2257510"/>
            <a:ext cx="200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b="1" dirty="0" smtClean="0">
                <a:solidFill>
                  <a:srgbClr val="FF0000"/>
                </a:solidFill>
              </a:rPr>
              <a:t>inear acceleration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8" name="Bent-Up Arrow 17"/>
          <p:cNvSpPr/>
          <p:nvPr/>
        </p:nvSpPr>
        <p:spPr>
          <a:xfrm rot="5400000">
            <a:off x="585118" y="2192538"/>
            <a:ext cx="233559" cy="36350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4011277" y="1704874"/>
            <a:ext cx="0" cy="4918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682870" y="1691306"/>
                <a:ext cx="3005759" cy="573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2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sz="2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6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6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</m:acc>
                          <m:r>
                            <a:rPr lang="en-US" sz="26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en-US" sz="26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26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𝑩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600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870" y="1691306"/>
                <a:ext cx="3005759" cy="5731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930416" y="1368192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2</a:t>
            </a:r>
            <a:r>
              <a:rPr lang="en-GB" b="1" u="sng" baseline="30000" dirty="0" smtClean="0"/>
              <a:t>nd</a:t>
            </a:r>
            <a:r>
              <a:rPr lang="en-GB" b="1" u="sng" dirty="0" smtClean="0"/>
              <a:t> term of Lorentz equation</a:t>
            </a:r>
            <a:endParaRPr lang="en-GB" b="1" u="sng" dirty="0"/>
          </a:p>
        </p:txBody>
      </p:sp>
      <p:sp>
        <p:nvSpPr>
          <p:cNvPr id="41" name="Rounded Rectangle 40"/>
          <p:cNvSpPr/>
          <p:nvPr/>
        </p:nvSpPr>
        <p:spPr>
          <a:xfrm>
            <a:off x="6250194" y="1737524"/>
            <a:ext cx="1315181" cy="52695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6681555" y="2259258"/>
            <a:ext cx="246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Centripetal acceleration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48" name="Bent-Up Arrow 47"/>
          <p:cNvSpPr/>
          <p:nvPr/>
        </p:nvSpPr>
        <p:spPr>
          <a:xfrm rot="5400000">
            <a:off x="6422265" y="2194286"/>
            <a:ext cx="233559" cy="36350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2317940" y="5882794"/>
            <a:ext cx="1684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Energy gain, for 1 electron:</a:t>
            </a:r>
          </a:p>
          <a:p>
            <a:r>
              <a:rPr lang="el-GR" b="1" dirty="0" smtClean="0"/>
              <a:t>Δ</a:t>
            </a:r>
            <a:r>
              <a:rPr lang="en-GB" b="1" dirty="0" smtClean="0"/>
              <a:t>W = Vg [eV]</a:t>
            </a:r>
            <a:endParaRPr lang="en-GB" b="1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281145" y="5942583"/>
            <a:ext cx="76368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462471" y="5594360"/>
            <a:ext cx="42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Vg</a:t>
            </a:r>
            <a:endParaRPr lang="en-GB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38196" y="5882794"/>
            <a:ext cx="1684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Energy gain, for 1 electron:</a:t>
            </a:r>
          </a:p>
          <a:p>
            <a:r>
              <a:rPr lang="el-GR" b="1" dirty="0" smtClean="0"/>
              <a:t>Δ</a:t>
            </a:r>
            <a:r>
              <a:rPr lang="en-GB" b="1" dirty="0" smtClean="0"/>
              <a:t>W = 0</a:t>
            </a:r>
            <a:endParaRPr lang="en-GB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4131361" y="2600964"/>
            <a:ext cx="4843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magnetic field created by the dipole magnet introduces a deviation on the particle trajectory by an angle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Ɵ</a:t>
            </a:r>
            <a:r>
              <a:rPr lang="en-GB" dirty="0" smtClean="0"/>
              <a:t>, which depends on the magnetic field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dirty="0" smtClean="0"/>
              <a:t> (which in turn is proportional to the current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dirty="0" smtClean="0"/>
              <a:t>), the length of the magnet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dirty="0" smtClean="0"/>
              <a:t> and the particle speed (momentum)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4390176" y="4355290"/>
            <a:ext cx="4366433" cy="1592415"/>
            <a:chOff x="4390176" y="4355290"/>
            <a:chExt cx="4366433" cy="159241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176" y="4355290"/>
              <a:ext cx="4095577" cy="1592415"/>
            </a:xfrm>
            <a:prstGeom prst="rect">
              <a:avLst/>
            </a:prstGeom>
          </p:spPr>
        </p:pic>
        <p:sp>
          <p:nvSpPr>
            <p:cNvPr id="52" name="Text Box 17"/>
            <p:cNvSpPr txBox="1">
              <a:spLocks noChangeArrowheads="1"/>
            </p:cNvSpPr>
            <p:nvPr/>
          </p:nvSpPr>
          <p:spPr bwMode="auto">
            <a:xfrm>
              <a:off x="7587574" y="4459974"/>
              <a:ext cx="1169035" cy="523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fr-CH" altLang="en-US" sz="1400" dirty="0" err="1" smtClean="0"/>
                <a:t>Current</a:t>
              </a:r>
              <a:r>
                <a:rPr lang="fr-CH" altLang="en-US" sz="1400" dirty="0" smtClean="0"/>
                <a:t> </a:t>
              </a:r>
              <a:r>
                <a:rPr lang="fr-CH" altLang="en-US" sz="1400" dirty="0" err="1" smtClean="0"/>
                <a:t>generator</a:t>
              </a:r>
              <a:r>
                <a:rPr lang="fr-CH" altLang="en-US" sz="1400" dirty="0" smtClean="0"/>
                <a:t>, </a:t>
              </a:r>
              <a:r>
                <a:rPr lang="fr-CH" altLang="en-US" sz="1400" i="1" dirty="0" err="1" smtClean="0"/>
                <a:t>I</a:t>
              </a:r>
              <a:r>
                <a:rPr lang="fr-CH" altLang="en-US" sz="1400" i="1" baseline="-25000" dirty="0" err="1" smtClean="0"/>
                <a:t>g</a:t>
              </a:r>
              <a:endParaRPr lang="fr-CH" altLang="en-US" sz="1400" i="1" baseline="-25000" dirty="0"/>
            </a:p>
          </p:txBody>
        </p:sp>
        <p:sp>
          <p:nvSpPr>
            <p:cNvPr id="54" name="Arc 53"/>
            <p:cNvSpPr/>
            <p:nvPr/>
          </p:nvSpPr>
          <p:spPr>
            <a:xfrm rot="3420215">
              <a:off x="7047459" y="5103729"/>
              <a:ext cx="520062" cy="528786"/>
            </a:xfrm>
            <a:prstGeom prst="arc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495159" y="5238350"/>
              <a:ext cx="351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Ɵ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5457126" y="5539326"/>
              <a:ext cx="728623" cy="265938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5522338" y="5546908"/>
              <a:ext cx="3593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i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GB" i="1" baseline="-25000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GB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6250194" y="4913248"/>
              <a:ext cx="1067308" cy="113168"/>
              <a:chOff x="6250194" y="5115208"/>
              <a:chExt cx="1067308" cy="113168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6250194" y="5115208"/>
                <a:ext cx="774515" cy="1131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7024709" y="5228376"/>
                <a:ext cx="29279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6250194" y="4989745"/>
              <a:ext cx="997105" cy="113168"/>
              <a:chOff x="6250194" y="5115208"/>
              <a:chExt cx="997105" cy="113168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6250194" y="5115208"/>
                <a:ext cx="774515" cy="1131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7024709" y="5228376"/>
                <a:ext cx="2225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 flipV="1">
                <a:off x="7174871" y="5188340"/>
                <a:ext cx="72428" cy="200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255578" y="5051556"/>
              <a:ext cx="1239581" cy="113168"/>
              <a:chOff x="6250194" y="5115208"/>
              <a:chExt cx="1239581" cy="113168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6250194" y="5115208"/>
                <a:ext cx="774515" cy="1131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7024709" y="5228376"/>
                <a:ext cx="46506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/>
            <p:cNvCxnSpPr/>
            <p:nvPr/>
          </p:nvCxnSpPr>
          <p:spPr>
            <a:xfrm flipV="1">
              <a:off x="7318707" y="4535446"/>
              <a:ext cx="0" cy="4909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7495159" y="4926829"/>
              <a:ext cx="0" cy="2449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7383082" y="4694490"/>
              <a:ext cx="224154" cy="235390"/>
            </a:xfrm>
            <a:prstGeom prst="ellipse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4" name="Straight Connector 93"/>
            <p:cNvCxnSpPr/>
            <p:nvPr/>
          </p:nvCxnSpPr>
          <p:spPr>
            <a:xfrm flipV="1">
              <a:off x="7495159" y="4535446"/>
              <a:ext cx="0" cy="1590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7307374" y="4541096"/>
              <a:ext cx="1877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7495160" y="4735965"/>
              <a:ext cx="0" cy="1548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H="1">
              <a:off x="7316327" y="4608211"/>
              <a:ext cx="2347" cy="316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9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5" y="313581"/>
            <a:ext cx="7035801" cy="980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Principle of particle acceleration</a:t>
            </a:r>
          </a:p>
          <a:p>
            <a:pPr marL="342900" indent="-342900" algn="l">
              <a:buFontTx/>
              <a:buChar char="-"/>
            </a:pPr>
            <a:r>
              <a:rPr lang="en-US" sz="2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to reach high acceleration energies ?</a:t>
            </a:r>
          </a:p>
          <a:p>
            <a:pPr algn="l"/>
            <a:r>
              <a:rPr lang="en-US" sz="2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	Method 1: The electrostatic accelerator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4</a:t>
            </a:fld>
            <a:endParaRPr lang="sv-SE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2371" y="1689558"/>
                <a:ext cx="3005759" cy="573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acc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𝒒</m:t>
                      </m:r>
                      <m:acc>
                        <m:accPr>
                          <m:chr m:val="⃗"/>
                          <m:ctrlP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</m:acc>
                      <m:r>
                        <a:rPr lang="en-US" sz="2600" b="0" i="1" smtClean="0">
                          <a:latin typeface="Cambria Math"/>
                        </a:rPr>
                        <m:t>+</m:t>
                      </m:r>
                      <m:r>
                        <a:rPr lang="en-US" sz="2600" b="0" i="1" smtClean="0"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US" sz="260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6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26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1" y="1689558"/>
                <a:ext cx="3005759" cy="5731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80145" y="1366444"/>
            <a:ext cx="285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1</a:t>
            </a:r>
            <a:r>
              <a:rPr lang="en-GB" b="1" u="sng" baseline="30000" dirty="0" smtClean="0"/>
              <a:t>st</a:t>
            </a:r>
            <a:r>
              <a:rPr lang="en-GB" b="1" u="sng" dirty="0" smtClean="0"/>
              <a:t> term of Lorentz equation</a:t>
            </a:r>
            <a:endParaRPr lang="en-GB" b="1" u="sng" dirty="0"/>
          </a:p>
        </p:txBody>
      </p:sp>
      <p:sp>
        <p:nvSpPr>
          <p:cNvPr id="16" name="Rounded Rectangle 15"/>
          <p:cNvSpPr/>
          <p:nvPr/>
        </p:nvSpPr>
        <p:spPr>
          <a:xfrm>
            <a:off x="180145" y="1735776"/>
            <a:ext cx="1193677" cy="52695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63263" y="2257510"/>
            <a:ext cx="200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b="1" dirty="0" smtClean="0">
                <a:solidFill>
                  <a:srgbClr val="FF0000"/>
                </a:solidFill>
              </a:rPr>
              <a:t>inear acceleration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8" name="Bent-Up Arrow 17"/>
          <p:cNvSpPr/>
          <p:nvPr/>
        </p:nvSpPr>
        <p:spPr>
          <a:xfrm rot="5400000">
            <a:off x="421224" y="2192538"/>
            <a:ext cx="233559" cy="36350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137688" y="2345368"/>
            <a:ext cx="2554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Energy gain, for 1 electron:</a:t>
            </a:r>
          </a:p>
          <a:p>
            <a:r>
              <a:rPr lang="el-GR" sz="1600" b="1" dirty="0" smtClean="0"/>
              <a:t>Δ</a:t>
            </a:r>
            <a:r>
              <a:rPr lang="en-GB" sz="1600" b="1" dirty="0" smtClean="0"/>
              <a:t>W = Vg [eV]</a:t>
            </a:r>
            <a:endParaRPr lang="en-GB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9452" y="2562045"/>
            <a:ext cx="39838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Problematic: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High Electric fields require high voltages, Vg;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Voltage generator construction limitations;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Limitations on electrical insulation of the system;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r>
              <a:rPr lang="en-GB" b="1" u="sng" dirty="0" smtClean="0"/>
              <a:t>Example: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To reach an energy of 1MeV, a voltage generator rated for 1MV is required -&gt; very difficult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Most of accelerators today can reach energies in the range of several GeV !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5838346" y="1473358"/>
            <a:ext cx="3248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i</a:t>
            </a:r>
            <a:r>
              <a:rPr lang="en-GB" u="sng" dirty="0" smtClean="0"/>
              <a:t>dea 1</a:t>
            </a:r>
            <a:r>
              <a:rPr lang="en-GB" dirty="0" smtClean="0"/>
              <a:t>: works but the generator and insulation is a strong limiting factor</a:t>
            </a:r>
            <a:endParaRPr lang="en-GB" dirty="0"/>
          </a:p>
        </p:txBody>
      </p:sp>
      <p:sp>
        <p:nvSpPr>
          <p:cNvPr id="127" name="TextBox 126"/>
          <p:cNvSpPr txBox="1"/>
          <p:nvPr/>
        </p:nvSpPr>
        <p:spPr>
          <a:xfrm>
            <a:off x="7066122" y="3021431"/>
            <a:ext cx="1967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i</a:t>
            </a:r>
            <a:r>
              <a:rPr lang="en-GB" u="sng" dirty="0" smtClean="0"/>
              <a:t>dea 2</a:t>
            </a:r>
            <a:r>
              <a:rPr lang="en-GB" dirty="0" smtClean="0"/>
              <a:t>: works but insulation is still a strong limiting factor</a:t>
            </a:r>
            <a:endParaRPr lang="en-GB" dirty="0"/>
          </a:p>
        </p:txBody>
      </p:sp>
      <p:sp>
        <p:nvSpPr>
          <p:cNvPr id="128" name="TextBox 127"/>
          <p:cNvSpPr txBox="1"/>
          <p:nvPr/>
        </p:nvSpPr>
        <p:spPr>
          <a:xfrm>
            <a:off x="7071779" y="5030469"/>
            <a:ext cx="1967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i</a:t>
            </a:r>
            <a:r>
              <a:rPr lang="en-GB" u="sng" dirty="0" smtClean="0"/>
              <a:t>dea 3</a:t>
            </a:r>
            <a:r>
              <a:rPr lang="en-GB" dirty="0" smtClean="0"/>
              <a:t>: does not work (total energy gain is still </a:t>
            </a:r>
            <a:r>
              <a:rPr lang="el-GR" b="1" dirty="0"/>
              <a:t>Δ</a:t>
            </a:r>
            <a:r>
              <a:rPr lang="en-GB" b="1" dirty="0"/>
              <a:t>W = Vg [eV</a:t>
            </a:r>
            <a:r>
              <a:rPr lang="en-GB" b="1" dirty="0" smtClean="0"/>
              <a:t>]</a:t>
            </a:r>
            <a:r>
              <a:rPr lang="en-GB" dirty="0" smtClean="0"/>
              <a:t>, due to decelerating field)</a:t>
            </a:r>
            <a:endParaRPr lang="en-GB" dirty="0"/>
          </a:p>
        </p:txBody>
      </p:sp>
      <p:sp>
        <p:nvSpPr>
          <p:cNvPr id="129" name="TextBox 128"/>
          <p:cNvSpPr txBox="1"/>
          <p:nvPr/>
        </p:nvSpPr>
        <p:spPr>
          <a:xfrm>
            <a:off x="7106072" y="4134660"/>
            <a:ext cx="198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Energy gain, for 1 electron:</a:t>
            </a:r>
          </a:p>
          <a:p>
            <a:r>
              <a:rPr lang="el-GR" sz="1600" b="1" dirty="0" smtClean="0"/>
              <a:t>Δ</a:t>
            </a:r>
            <a:r>
              <a:rPr lang="en-GB" sz="1600" b="1" dirty="0" smtClean="0"/>
              <a:t>W = 3 x Vg [eV]</a:t>
            </a:r>
            <a:endParaRPr lang="en-GB" sz="1600" b="1" dirty="0"/>
          </a:p>
        </p:txBody>
      </p:sp>
      <p:grpSp>
        <p:nvGrpSpPr>
          <p:cNvPr id="158" name="Group 157"/>
          <p:cNvGrpSpPr/>
          <p:nvPr/>
        </p:nvGrpSpPr>
        <p:grpSpPr>
          <a:xfrm>
            <a:off x="4271235" y="1430879"/>
            <a:ext cx="1565559" cy="1562488"/>
            <a:chOff x="4271235" y="1430879"/>
            <a:chExt cx="1565559" cy="1562488"/>
          </a:xfrm>
        </p:grpSpPr>
        <p:grpSp>
          <p:nvGrpSpPr>
            <p:cNvPr id="37" name="Group 33"/>
            <p:cNvGrpSpPr>
              <a:grpSpLocks/>
            </p:cNvGrpSpPr>
            <p:nvPr/>
          </p:nvGrpSpPr>
          <p:grpSpPr bwMode="auto">
            <a:xfrm>
              <a:off x="4725203" y="1430879"/>
              <a:ext cx="935797" cy="1410305"/>
              <a:chOff x="192" y="2364"/>
              <a:chExt cx="1920" cy="1494"/>
            </a:xfrm>
          </p:grpSpPr>
          <p:pic>
            <p:nvPicPr>
              <p:cNvPr id="38" name="Picture 1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647" r="7442"/>
              <a:stretch/>
            </p:blipFill>
            <p:spPr bwMode="auto">
              <a:xfrm>
                <a:off x="192" y="2409"/>
                <a:ext cx="1920" cy="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5" name="Group 20"/>
              <p:cNvGrpSpPr>
                <a:grpSpLocks/>
              </p:cNvGrpSpPr>
              <p:nvPr/>
            </p:nvGrpSpPr>
            <p:grpSpPr bwMode="auto">
              <a:xfrm>
                <a:off x="717" y="3378"/>
                <a:ext cx="966" cy="480"/>
                <a:chOff x="717" y="3264"/>
                <a:chExt cx="966" cy="480"/>
              </a:xfrm>
            </p:grpSpPr>
            <p:sp>
              <p:nvSpPr>
                <p:cNvPr id="54" name="Rectangle 13"/>
                <p:cNvSpPr>
                  <a:spLocks noChangeArrowheads="1"/>
                </p:cNvSpPr>
                <p:nvPr/>
              </p:nvSpPr>
              <p:spPr bwMode="auto">
                <a:xfrm>
                  <a:off x="768" y="3360"/>
                  <a:ext cx="720" cy="384"/>
                </a:xfrm>
                <a:prstGeom prst="rect">
                  <a:avLst/>
                </a:prstGeom>
                <a:solidFill>
                  <a:srgbClr val="FFC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55" name="Rectangle 14"/>
                <p:cNvSpPr>
                  <a:spLocks noChangeArrowheads="1"/>
                </p:cNvSpPr>
                <p:nvPr/>
              </p:nvSpPr>
              <p:spPr bwMode="auto">
                <a:xfrm>
                  <a:off x="816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56" name="Rectangle 15"/>
                <p:cNvSpPr>
                  <a:spLocks noChangeArrowheads="1"/>
                </p:cNvSpPr>
                <p:nvPr/>
              </p:nvSpPr>
              <p:spPr bwMode="auto">
                <a:xfrm>
                  <a:off x="1332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5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17" y="3393"/>
                  <a:ext cx="966" cy="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fr-CH" altLang="en-US" sz="1400" dirty="0" err="1" smtClean="0"/>
                    <a:t>Vg</a:t>
                  </a:r>
                  <a:endParaRPr lang="fr-CH" altLang="en-US" sz="1400" dirty="0"/>
                </a:p>
              </p:txBody>
            </p:sp>
          </p:grpSp>
          <p:sp>
            <p:nvSpPr>
              <p:cNvPr id="46" name="Freeform 22"/>
              <p:cNvSpPr>
                <a:spLocks/>
              </p:cNvSpPr>
              <p:nvPr/>
            </p:nvSpPr>
            <p:spPr bwMode="auto">
              <a:xfrm>
                <a:off x="579" y="2988"/>
                <a:ext cx="276" cy="390"/>
              </a:xfrm>
              <a:custGeom>
                <a:avLst/>
                <a:gdLst>
                  <a:gd name="T0" fmla="*/ 276 w 276"/>
                  <a:gd name="T1" fmla="*/ 390 h 390"/>
                  <a:gd name="T2" fmla="*/ 228 w 276"/>
                  <a:gd name="T3" fmla="*/ 372 h 390"/>
                  <a:gd name="T4" fmla="*/ 168 w 276"/>
                  <a:gd name="T5" fmla="*/ 345 h 390"/>
                  <a:gd name="T6" fmla="*/ 156 w 276"/>
                  <a:gd name="T7" fmla="*/ 330 h 390"/>
                  <a:gd name="T8" fmla="*/ 126 w 276"/>
                  <a:gd name="T9" fmla="*/ 288 h 390"/>
                  <a:gd name="T10" fmla="*/ 111 w 276"/>
                  <a:gd name="T11" fmla="*/ 264 h 390"/>
                  <a:gd name="T12" fmla="*/ 90 w 276"/>
                  <a:gd name="T13" fmla="*/ 240 h 390"/>
                  <a:gd name="T14" fmla="*/ 51 w 276"/>
                  <a:gd name="T15" fmla="*/ 174 h 390"/>
                  <a:gd name="T16" fmla="*/ 33 w 276"/>
                  <a:gd name="T17" fmla="*/ 120 h 390"/>
                  <a:gd name="T18" fmla="*/ 21 w 276"/>
                  <a:gd name="T19" fmla="*/ 75 h 390"/>
                  <a:gd name="T20" fmla="*/ 12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" name="Freeform 23"/>
              <p:cNvSpPr>
                <a:spLocks/>
              </p:cNvSpPr>
              <p:nvPr/>
            </p:nvSpPr>
            <p:spPr bwMode="auto">
              <a:xfrm flipH="1">
                <a:off x="1392" y="2976"/>
                <a:ext cx="291" cy="390"/>
              </a:xfrm>
              <a:custGeom>
                <a:avLst/>
                <a:gdLst>
                  <a:gd name="T0" fmla="*/ 324 w 276"/>
                  <a:gd name="T1" fmla="*/ 390 h 390"/>
                  <a:gd name="T2" fmla="*/ 267 w 276"/>
                  <a:gd name="T3" fmla="*/ 372 h 390"/>
                  <a:gd name="T4" fmla="*/ 197 w 276"/>
                  <a:gd name="T5" fmla="*/ 345 h 390"/>
                  <a:gd name="T6" fmla="*/ 182 w 276"/>
                  <a:gd name="T7" fmla="*/ 330 h 390"/>
                  <a:gd name="T8" fmla="*/ 148 w 276"/>
                  <a:gd name="T9" fmla="*/ 288 h 390"/>
                  <a:gd name="T10" fmla="*/ 130 w 276"/>
                  <a:gd name="T11" fmla="*/ 264 h 390"/>
                  <a:gd name="T12" fmla="*/ 105 w 276"/>
                  <a:gd name="T13" fmla="*/ 240 h 390"/>
                  <a:gd name="T14" fmla="*/ 60 w 276"/>
                  <a:gd name="T15" fmla="*/ 174 h 390"/>
                  <a:gd name="T16" fmla="*/ 39 w 276"/>
                  <a:gd name="T17" fmla="*/ 120 h 390"/>
                  <a:gd name="T18" fmla="*/ 24 w 276"/>
                  <a:gd name="T19" fmla="*/ 75 h 390"/>
                  <a:gd name="T20" fmla="*/ 15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" name="Oval 24"/>
              <p:cNvSpPr>
                <a:spLocks noChangeArrowheads="1"/>
              </p:cNvSpPr>
              <p:nvPr/>
            </p:nvSpPr>
            <p:spPr bwMode="auto">
              <a:xfrm>
                <a:off x="315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51" name="Oval 25"/>
              <p:cNvSpPr>
                <a:spLocks noChangeArrowheads="1"/>
              </p:cNvSpPr>
              <p:nvPr/>
            </p:nvSpPr>
            <p:spPr bwMode="auto">
              <a:xfrm>
                <a:off x="1407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52" name="Line 30"/>
              <p:cNvSpPr>
                <a:spLocks noChangeShapeType="1"/>
              </p:cNvSpPr>
              <p:nvPr/>
            </p:nvSpPr>
            <p:spPr bwMode="auto">
              <a:xfrm flipH="1" flipV="1">
                <a:off x="804" y="2364"/>
                <a:ext cx="210" cy="2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" name="Line 31"/>
              <p:cNvSpPr>
                <a:spLocks noChangeShapeType="1"/>
              </p:cNvSpPr>
              <p:nvPr/>
            </p:nvSpPr>
            <p:spPr bwMode="auto">
              <a:xfrm flipV="1">
                <a:off x="1329" y="2409"/>
                <a:ext cx="27" cy="1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546121" y="1430879"/>
              <a:ext cx="1290673" cy="156248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2" name="Group 141"/>
            <p:cNvGrpSpPr/>
            <p:nvPr/>
          </p:nvGrpSpPr>
          <p:grpSpPr>
            <a:xfrm rot="5400000">
              <a:off x="4262196" y="2017634"/>
              <a:ext cx="292964" cy="274885"/>
              <a:chOff x="3577701" y="1850006"/>
              <a:chExt cx="355107" cy="548875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3577701" y="2192670"/>
                <a:ext cx="355107" cy="206211"/>
                <a:chOff x="3577701" y="2192670"/>
                <a:chExt cx="355107" cy="206211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3577701" y="2192670"/>
                  <a:ext cx="35510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3647200" y="2300030"/>
                  <a:ext cx="223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3701946" y="2398881"/>
                  <a:ext cx="11173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1" name="Straight Connector 140"/>
              <p:cNvCxnSpPr/>
              <p:nvPr/>
            </p:nvCxnSpPr>
            <p:spPr>
              <a:xfrm flipV="1">
                <a:off x="3758932" y="1850006"/>
                <a:ext cx="0" cy="342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Straight Connector 145"/>
            <p:cNvCxnSpPr/>
            <p:nvPr/>
          </p:nvCxnSpPr>
          <p:spPr>
            <a:xfrm flipV="1">
              <a:off x="4546121" y="2019922"/>
              <a:ext cx="373553" cy="138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4279199" y="3152482"/>
            <a:ext cx="2742702" cy="1715479"/>
            <a:chOff x="4279199" y="3152482"/>
            <a:chExt cx="2742702" cy="1715479"/>
          </a:xfrm>
        </p:grpSpPr>
        <p:grpSp>
          <p:nvGrpSpPr>
            <p:cNvPr id="60" name="Group 33"/>
            <p:cNvGrpSpPr>
              <a:grpSpLocks/>
            </p:cNvGrpSpPr>
            <p:nvPr/>
          </p:nvGrpSpPr>
          <p:grpSpPr bwMode="auto">
            <a:xfrm>
              <a:off x="4748596" y="3152482"/>
              <a:ext cx="935797" cy="1606517"/>
              <a:chOff x="192" y="2364"/>
              <a:chExt cx="1920" cy="1494"/>
            </a:xfrm>
          </p:grpSpPr>
          <p:pic>
            <p:nvPicPr>
              <p:cNvPr id="61" name="Picture 1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647" r="7442"/>
              <a:stretch/>
            </p:blipFill>
            <p:spPr bwMode="auto">
              <a:xfrm>
                <a:off x="192" y="2409"/>
                <a:ext cx="1920" cy="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2" name="Group 20"/>
              <p:cNvGrpSpPr>
                <a:grpSpLocks/>
              </p:cNvGrpSpPr>
              <p:nvPr/>
            </p:nvGrpSpPr>
            <p:grpSpPr bwMode="auto">
              <a:xfrm>
                <a:off x="717" y="3378"/>
                <a:ext cx="966" cy="480"/>
                <a:chOff x="717" y="3264"/>
                <a:chExt cx="966" cy="480"/>
              </a:xfrm>
            </p:grpSpPr>
            <p:sp>
              <p:nvSpPr>
                <p:cNvPr id="69" name="Rectangle 13"/>
                <p:cNvSpPr>
                  <a:spLocks noChangeArrowheads="1"/>
                </p:cNvSpPr>
                <p:nvPr/>
              </p:nvSpPr>
              <p:spPr bwMode="auto">
                <a:xfrm>
                  <a:off x="768" y="3360"/>
                  <a:ext cx="720" cy="384"/>
                </a:xfrm>
                <a:prstGeom prst="rect">
                  <a:avLst/>
                </a:prstGeom>
                <a:solidFill>
                  <a:srgbClr val="FFC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70" name="Rectangle 14"/>
                <p:cNvSpPr>
                  <a:spLocks noChangeArrowheads="1"/>
                </p:cNvSpPr>
                <p:nvPr/>
              </p:nvSpPr>
              <p:spPr bwMode="auto">
                <a:xfrm>
                  <a:off x="816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71" name="Rectangle 15"/>
                <p:cNvSpPr>
                  <a:spLocks noChangeArrowheads="1"/>
                </p:cNvSpPr>
                <p:nvPr/>
              </p:nvSpPr>
              <p:spPr bwMode="auto">
                <a:xfrm>
                  <a:off x="1332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7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17" y="3393"/>
                  <a:ext cx="966" cy="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fr-CH" altLang="en-US" sz="1400" dirty="0" err="1" smtClean="0"/>
                    <a:t>Vg</a:t>
                  </a:r>
                  <a:endParaRPr lang="fr-CH" altLang="en-US" sz="1400" dirty="0"/>
                </a:p>
              </p:txBody>
            </p:sp>
          </p:grpSp>
          <p:sp>
            <p:nvSpPr>
              <p:cNvPr id="63" name="Freeform 22"/>
              <p:cNvSpPr>
                <a:spLocks/>
              </p:cNvSpPr>
              <p:nvPr/>
            </p:nvSpPr>
            <p:spPr bwMode="auto">
              <a:xfrm>
                <a:off x="579" y="2988"/>
                <a:ext cx="276" cy="390"/>
              </a:xfrm>
              <a:custGeom>
                <a:avLst/>
                <a:gdLst>
                  <a:gd name="T0" fmla="*/ 276 w 276"/>
                  <a:gd name="T1" fmla="*/ 390 h 390"/>
                  <a:gd name="T2" fmla="*/ 228 w 276"/>
                  <a:gd name="T3" fmla="*/ 372 h 390"/>
                  <a:gd name="T4" fmla="*/ 168 w 276"/>
                  <a:gd name="T5" fmla="*/ 345 h 390"/>
                  <a:gd name="T6" fmla="*/ 156 w 276"/>
                  <a:gd name="T7" fmla="*/ 330 h 390"/>
                  <a:gd name="T8" fmla="*/ 126 w 276"/>
                  <a:gd name="T9" fmla="*/ 288 h 390"/>
                  <a:gd name="T10" fmla="*/ 111 w 276"/>
                  <a:gd name="T11" fmla="*/ 264 h 390"/>
                  <a:gd name="T12" fmla="*/ 90 w 276"/>
                  <a:gd name="T13" fmla="*/ 240 h 390"/>
                  <a:gd name="T14" fmla="*/ 51 w 276"/>
                  <a:gd name="T15" fmla="*/ 174 h 390"/>
                  <a:gd name="T16" fmla="*/ 33 w 276"/>
                  <a:gd name="T17" fmla="*/ 120 h 390"/>
                  <a:gd name="T18" fmla="*/ 21 w 276"/>
                  <a:gd name="T19" fmla="*/ 75 h 390"/>
                  <a:gd name="T20" fmla="*/ 12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4" name="Freeform 23"/>
              <p:cNvSpPr>
                <a:spLocks/>
              </p:cNvSpPr>
              <p:nvPr/>
            </p:nvSpPr>
            <p:spPr bwMode="auto">
              <a:xfrm flipH="1">
                <a:off x="1392" y="2976"/>
                <a:ext cx="291" cy="390"/>
              </a:xfrm>
              <a:custGeom>
                <a:avLst/>
                <a:gdLst>
                  <a:gd name="T0" fmla="*/ 324 w 276"/>
                  <a:gd name="T1" fmla="*/ 390 h 390"/>
                  <a:gd name="T2" fmla="*/ 267 w 276"/>
                  <a:gd name="T3" fmla="*/ 372 h 390"/>
                  <a:gd name="T4" fmla="*/ 197 w 276"/>
                  <a:gd name="T5" fmla="*/ 345 h 390"/>
                  <a:gd name="T6" fmla="*/ 182 w 276"/>
                  <a:gd name="T7" fmla="*/ 330 h 390"/>
                  <a:gd name="T8" fmla="*/ 148 w 276"/>
                  <a:gd name="T9" fmla="*/ 288 h 390"/>
                  <a:gd name="T10" fmla="*/ 130 w 276"/>
                  <a:gd name="T11" fmla="*/ 264 h 390"/>
                  <a:gd name="T12" fmla="*/ 105 w 276"/>
                  <a:gd name="T13" fmla="*/ 240 h 390"/>
                  <a:gd name="T14" fmla="*/ 60 w 276"/>
                  <a:gd name="T15" fmla="*/ 174 h 390"/>
                  <a:gd name="T16" fmla="*/ 39 w 276"/>
                  <a:gd name="T17" fmla="*/ 120 h 390"/>
                  <a:gd name="T18" fmla="*/ 24 w 276"/>
                  <a:gd name="T19" fmla="*/ 75 h 390"/>
                  <a:gd name="T20" fmla="*/ 15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5" name="Oval 24"/>
              <p:cNvSpPr>
                <a:spLocks noChangeArrowheads="1"/>
              </p:cNvSpPr>
              <p:nvPr/>
            </p:nvSpPr>
            <p:spPr bwMode="auto">
              <a:xfrm>
                <a:off x="315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66" name="Oval 25"/>
              <p:cNvSpPr>
                <a:spLocks noChangeArrowheads="1"/>
              </p:cNvSpPr>
              <p:nvPr/>
            </p:nvSpPr>
            <p:spPr bwMode="auto">
              <a:xfrm>
                <a:off x="1407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67" name="Line 30"/>
              <p:cNvSpPr>
                <a:spLocks noChangeShapeType="1"/>
              </p:cNvSpPr>
              <p:nvPr/>
            </p:nvSpPr>
            <p:spPr bwMode="auto">
              <a:xfrm flipH="1" flipV="1">
                <a:off x="804" y="2364"/>
                <a:ext cx="210" cy="2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8" name="Line 31"/>
              <p:cNvSpPr>
                <a:spLocks noChangeShapeType="1"/>
              </p:cNvSpPr>
              <p:nvPr/>
            </p:nvSpPr>
            <p:spPr bwMode="auto">
              <a:xfrm flipV="1">
                <a:off x="1329" y="2409"/>
                <a:ext cx="27" cy="1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3" name="Group 33"/>
            <p:cNvGrpSpPr>
              <a:grpSpLocks/>
            </p:cNvGrpSpPr>
            <p:nvPr/>
          </p:nvGrpSpPr>
          <p:grpSpPr bwMode="auto">
            <a:xfrm>
              <a:off x="5293234" y="3152482"/>
              <a:ext cx="935797" cy="1606517"/>
              <a:chOff x="192" y="2364"/>
              <a:chExt cx="1920" cy="1494"/>
            </a:xfrm>
          </p:grpSpPr>
          <p:pic>
            <p:nvPicPr>
              <p:cNvPr id="74" name="Picture 1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647" r="7442"/>
              <a:stretch/>
            </p:blipFill>
            <p:spPr bwMode="auto">
              <a:xfrm>
                <a:off x="192" y="2409"/>
                <a:ext cx="1920" cy="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5" name="Group 20"/>
              <p:cNvGrpSpPr>
                <a:grpSpLocks/>
              </p:cNvGrpSpPr>
              <p:nvPr/>
            </p:nvGrpSpPr>
            <p:grpSpPr bwMode="auto">
              <a:xfrm>
                <a:off x="717" y="3378"/>
                <a:ext cx="966" cy="480"/>
                <a:chOff x="717" y="3264"/>
                <a:chExt cx="966" cy="480"/>
              </a:xfrm>
            </p:grpSpPr>
            <p:sp>
              <p:nvSpPr>
                <p:cNvPr id="82" name="Rectangle 13"/>
                <p:cNvSpPr>
                  <a:spLocks noChangeArrowheads="1"/>
                </p:cNvSpPr>
                <p:nvPr/>
              </p:nvSpPr>
              <p:spPr bwMode="auto">
                <a:xfrm>
                  <a:off x="768" y="3360"/>
                  <a:ext cx="720" cy="384"/>
                </a:xfrm>
                <a:prstGeom prst="rect">
                  <a:avLst/>
                </a:prstGeom>
                <a:solidFill>
                  <a:srgbClr val="FFC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83" name="Rectangle 14"/>
                <p:cNvSpPr>
                  <a:spLocks noChangeArrowheads="1"/>
                </p:cNvSpPr>
                <p:nvPr/>
              </p:nvSpPr>
              <p:spPr bwMode="auto">
                <a:xfrm>
                  <a:off x="816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84" name="Rectangle 15"/>
                <p:cNvSpPr>
                  <a:spLocks noChangeArrowheads="1"/>
                </p:cNvSpPr>
                <p:nvPr/>
              </p:nvSpPr>
              <p:spPr bwMode="auto">
                <a:xfrm>
                  <a:off x="1332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8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17" y="3393"/>
                  <a:ext cx="966" cy="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fr-CH" altLang="en-US" sz="1400" dirty="0" err="1" smtClean="0"/>
                    <a:t>Vg</a:t>
                  </a:r>
                  <a:endParaRPr lang="fr-CH" altLang="en-US" sz="1400" dirty="0"/>
                </a:p>
              </p:txBody>
            </p:sp>
          </p:grpSp>
          <p:sp>
            <p:nvSpPr>
              <p:cNvPr id="76" name="Freeform 22"/>
              <p:cNvSpPr>
                <a:spLocks/>
              </p:cNvSpPr>
              <p:nvPr/>
            </p:nvSpPr>
            <p:spPr bwMode="auto">
              <a:xfrm>
                <a:off x="579" y="2988"/>
                <a:ext cx="276" cy="390"/>
              </a:xfrm>
              <a:custGeom>
                <a:avLst/>
                <a:gdLst>
                  <a:gd name="T0" fmla="*/ 276 w 276"/>
                  <a:gd name="T1" fmla="*/ 390 h 390"/>
                  <a:gd name="T2" fmla="*/ 228 w 276"/>
                  <a:gd name="T3" fmla="*/ 372 h 390"/>
                  <a:gd name="T4" fmla="*/ 168 w 276"/>
                  <a:gd name="T5" fmla="*/ 345 h 390"/>
                  <a:gd name="T6" fmla="*/ 156 w 276"/>
                  <a:gd name="T7" fmla="*/ 330 h 390"/>
                  <a:gd name="T8" fmla="*/ 126 w 276"/>
                  <a:gd name="T9" fmla="*/ 288 h 390"/>
                  <a:gd name="T10" fmla="*/ 111 w 276"/>
                  <a:gd name="T11" fmla="*/ 264 h 390"/>
                  <a:gd name="T12" fmla="*/ 90 w 276"/>
                  <a:gd name="T13" fmla="*/ 240 h 390"/>
                  <a:gd name="T14" fmla="*/ 51 w 276"/>
                  <a:gd name="T15" fmla="*/ 174 h 390"/>
                  <a:gd name="T16" fmla="*/ 33 w 276"/>
                  <a:gd name="T17" fmla="*/ 120 h 390"/>
                  <a:gd name="T18" fmla="*/ 21 w 276"/>
                  <a:gd name="T19" fmla="*/ 75 h 390"/>
                  <a:gd name="T20" fmla="*/ 12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" name="Freeform 23"/>
              <p:cNvSpPr>
                <a:spLocks/>
              </p:cNvSpPr>
              <p:nvPr/>
            </p:nvSpPr>
            <p:spPr bwMode="auto">
              <a:xfrm flipH="1">
                <a:off x="1392" y="2976"/>
                <a:ext cx="291" cy="390"/>
              </a:xfrm>
              <a:custGeom>
                <a:avLst/>
                <a:gdLst>
                  <a:gd name="T0" fmla="*/ 324 w 276"/>
                  <a:gd name="T1" fmla="*/ 390 h 390"/>
                  <a:gd name="T2" fmla="*/ 267 w 276"/>
                  <a:gd name="T3" fmla="*/ 372 h 390"/>
                  <a:gd name="T4" fmla="*/ 197 w 276"/>
                  <a:gd name="T5" fmla="*/ 345 h 390"/>
                  <a:gd name="T6" fmla="*/ 182 w 276"/>
                  <a:gd name="T7" fmla="*/ 330 h 390"/>
                  <a:gd name="T8" fmla="*/ 148 w 276"/>
                  <a:gd name="T9" fmla="*/ 288 h 390"/>
                  <a:gd name="T10" fmla="*/ 130 w 276"/>
                  <a:gd name="T11" fmla="*/ 264 h 390"/>
                  <a:gd name="T12" fmla="*/ 105 w 276"/>
                  <a:gd name="T13" fmla="*/ 240 h 390"/>
                  <a:gd name="T14" fmla="*/ 60 w 276"/>
                  <a:gd name="T15" fmla="*/ 174 h 390"/>
                  <a:gd name="T16" fmla="*/ 39 w 276"/>
                  <a:gd name="T17" fmla="*/ 120 h 390"/>
                  <a:gd name="T18" fmla="*/ 24 w 276"/>
                  <a:gd name="T19" fmla="*/ 75 h 390"/>
                  <a:gd name="T20" fmla="*/ 15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8" name="Oval 24"/>
              <p:cNvSpPr>
                <a:spLocks noChangeArrowheads="1"/>
              </p:cNvSpPr>
              <p:nvPr/>
            </p:nvSpPr>
            <p:spPr bwMode="auto">
              <a:xfrm>
                <a:off x="315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79" name="Oval 25"/>
              <p:cNvSpPr>
                <a:spLocks noChangeArrowheads="1"/>
              </p:cNvSpPr>
              <p:nvPr/>
            </p:nvSpPr>
            <p:spPr bwMode="auto">
              <a:xfrm>
                <a:off x="1407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80" name="Line 30"/>
              <p:cNvSpPr>
                <a:spLocks noChangeShapeType="1"/>
              </p:cNvSpPr>
              <p:nvPr/>
            </p:nvSpPr>
            <p:spPr bwMode="auto">
              <a:xfrm flipH="1" flipV="1">
                <a:off x="804" y="2364"/>
                <a:ext cx="210" cy="2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" name="Line 31"/>
              <p:cNvSpPr>
                <a:spLocks noChangeShapeType="1"/>
              </p:cNvSpPr>
              <p:nvPr/>
            </p:nvSpPr>
            <p:spPr bwMode="auto">
              <a:xfrm flipV="1">
                <a:off x="1329" y="2409"/>
                <a:ext cx="27" cy="1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6" name="Group 33"/>
            <p:cNvGrpSpPr>
              <a:grpSpLocks/>
            </p:cNvGrpSpPr>
            <p:nvPr/>
          </p:nvGrpSpPr>
          <p:grpSpPr bwMode="auto">
            <a:xfrm>
              <a:off x="5836793" y="3152482"/>
              <a:ext cx="935797" cy="1606517"/>
              <a:chOff x="192" y="2364"/>
              <a:chExt cx="1920" cy="1494"/>
            </a:xfrm>
          </p:grpSpPr>
          <p:pic>
            <p:nvPicPr>
              <p:cNvPr id="87" name="Picture 1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647" r="7442"/>
              <a:stretch/>
            </p:blipFill>
            <p:spPr bwMode="auto">
              <a:xfrm>
                <a:off x="192" y="2409"/>
                <a:ext cx="1920" cy="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8" name="Group 20"/>
              <p:cNvGrpSpPr>
                <a:grpSpLocks/>
              </p:cNvGrpSpPr>
              <p:nvPr/>
            </p:nvGrpSpPr>
            <p:grpSpPr bwMode="auto">
              <a:xfrm>
                <a:off x="717" y="3378"/>
                <a:ext cx="966" cy="480"/>
                <a:chOff x="717" y="3264"/>
                <a:chExt cx="966" cy="480"/>
              </a:xfrm>
            </p:grpSpPr>
            <p:sp>
              <p:nvSpPr>
                <p:cNvPr id="95" name="Rectangle 13"/>
                <p:cNvSpPr>
                  <a:spLocks noChangeArrowheads="1"/>
                </p:cNvSpPr>
                <p:nvPr/>
              </p:nvSpPr>
              <p:spPr bwMode="auto">
                <a:xfrm>
                  <a:off x="768" y="3360"/>
                  <a:ext cx="720" cy="384"/>
                </a:xfrm>
                <a:prstGeom prst="rect">
                  <a:avLst/>
                </a:prstGeom>
                <a:solidFill>
                  <a:srgbClr val="FFC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96" name="Rectangle 14"/>
                <p:cNvSpPr>
                  <a:spLocks noChangeArrowheads="1"/>
                </p:cNvSpPr>
                <p:nvPr/>
              </p:nvSpPr>
              <p:spPr bwMode="auto">
                <a:xfrm>
                  <a:off x="816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97" name="Rectangle 15"/>
                <p:cNvSpPr>
                  <a:spLocks noChangeArrowheads="1"/>
                </p:cNvSpPr>
                <p:nvPr/>
              </p:nvSpPr>
              <p:spPr bwMode="auto">
                <a:xfrm>
                  <a:off x="1332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9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17" y="3393"/>
                  <a:ext cx="966" cy="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fr-CH" altLang="en-US" sz="1400" dirty="0" err="1" smtClean="0"/>
                    <a:t>Vg</a:t>
                  </a:r>
                  <a:endParaRPr lang="fr-CH" altLang="en-US" sz="1400" dirty="0"/>
                </a:p>
              </p:txBody>
            </p:sp>
          </p:grpSp>
          <p:sp>
            <p:nvSpPr>
              <p:cNvPr id="89" name="Freeform 22"/>
              <p:cNvSpPr>
                <a:spLocks/>
              </p:cNvSpPr>
              <p:nvPr/>
            </p:nvSpPr>
            <p:spPr bwMode="auto">
              <a:xfrm>
                <a:off x="579" y="2988"/>
                <a:ext cx="276" cy="390"/>
              </a:xfrm>
              <a:custGeom>
                <a:avLst/>
                <a:gdLst>
                  <a:gd name="T0" fmla="*/ 276 w 276"/>
                  <a:gd name="T1" fmla="*/ 390 h 390"/>
                  <a:gd name="T2" fmla="*/ 228 w 276"/>
                  <a:gd name="T3" fmla="*/ 372 h 390"/>
                  <a:gd name="T4" fmla="*/ 168 w 276"/>
                  <a:gd name="T5" fmla="*/ 345 h 390"/>
                  <a:gd name="T6" fmla="*/ 156 w 276"/>
                  <a:gd name="T7" fmla="*/ 330 h 390"/>
                  <a:gd name="T8" fmla="*/ 126 w 276"/>
                  <a:gd name="T9" fmla="*/ 288 h 390"/>
                  <a:gd name="T10" fmla="*/ 111 w 276"/>
                  <a:gd name="T11" fmla="*/ 264 h 390"/>
                  <a:gd name="T12" fmla="*/ 90 w 276"/>
                  <a:gd name="T13" fmla="*/ 240 h 390"/>
                  <a:gd name="T14" fmla="*/ 51 w 276"/>
                  <a:gd name="T15" fmla="*/ 174 h 390"/>
                  <a:gd name="T16" fmla="*/ 33 w 276"/>
                  <a:gd name="T17" fmla="*/ 120 h 390"/>
                  <a:gd name="T18" fmla="*/ 21 w 276"/>
                  <a:gd name="T19" fmla="*/ 75 h 390"/>
                  <a:gd name="T20" fmla="*/ 12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0" name="Freeform 23"/>
              <p:cNvSpPr>
                <a:spLocks/>
              </p:cNvSpPr>
              <p:nvPr/>
            </p:nvSpPr>
            <p:spPr bwMode="auto">
              <a:xfrm flipH="1">
                <a:off x="1392" y="2976"/>
                <a:ext cx="291" cy="390"/>
              </a:xfrm>
              <a:custGeom>
                <a:avLst/>
                <a:gdLst>
                  <a:gd name="T0" fmla="*/ 324 w 276"/>
                  <a:gd name="T1" fmla="*/ 390 h 390"/>
                  <a:gd name="T2" fmla="*/ 267 w 276"/>
                  <a:gd name="T3" fmla="*/ 372 h 390"/>
                  <a:gd name="T4" fmla="*/ 197 w 276"/>
                  <a:gd name="T5" fmla="*/ 345 h 390"/>
                  <a:gd name="T6" fmla="*/ 182 w 276"/>
                  <a:gd name="T7" fmla="*/ 330 h 390"/>
                  <a:gd name="T8" fmla="*/ 148 w 276"/>
                  <a:gd name="T9" fmla="*/ 288 h 390"/>
                  <a:gd name="T10" fmla="*/ 130 w 276"/>
                  <a:gd name="T11" fmla="*/ 264 h 390"/>
                  <a:gd name="T12" fmla="*/ 105 w 276"/>
                  <a:gd name="T13" fmla="*/ 240 h 390"/>
                  <a:gd name="T14" fmla="*/ 60 w 276"/>
                  <a:gd name="T15" fmla="*/ 174 h 390"/>
                  <a:gd name="T16" fmla="*/ 39 w 276"/>
                  <a:gd name="T17" fmla="*/ 120 h 390"/>
                  <a:gd name="T18" fmla="*/ 24 w 276"/>
                  <a:gd name="T19" fmla="*/ 75 h 390"/>
                  <a:gd name="T20" fmla="*/ 15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Oval 24"/>
              <p:cNvSpPr>
                <a:spLocks noChangeArrowheads="1"/>
              </p:cNvSpPr>
              <p:nvPr/>
            </p:nvSpPr>
            <p:spPr bwMode="auto">
              <a:xfrm>
                <a:off x="315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92" name="Oval 25"/>
              <p:cNvSpPr>
                <a:spLocks noChangeArrowheads="1"/>
              </p:cNvSpPr>
              <p:nvPr/>
            </p:nvSpPr>
            <p:spPr bwMode="auto">
              <a:xfrm>
                <a:off x="1407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93" name="Line 30"/>
              <p:cNvSpPr>
                <a:spLocks noChangeShapeType="1"/>
              </p:cNvSpPr>
              <p:nvPr/>
            </p:nvSpPr>
            <p:spPr bwMode="auto">
              <a:xfrm flipH="1" flipV="1">
                <a:off x="804" y="2364"/>
                <a:ext cx="210" cy="2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" name="Line 31"/>
              <p:cNvSpPr>
                <a:spLocks noChangeShapeType="1"/>
              </p:cNvSpPr>
              <p:nvPr/>
            </p:nvSpPr>
            <p:spPr bwMode="auto">
              <a:xfrm flipV="1">
                <a:off x="1329" y="2409"/>
                <a:ext cx="27" cy="1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9" name="Rectangle 98"/>
            <p:cNvSpPr/>
            <p:nvPr/>
          </p:nvSpPr>
          <p:spPr>
            <a:xfrm>
              <a:off x="4546121" y="3152482"/>
              <a:ext cx="2475780" cy="171547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22663" y="3438348"/>
              <a:ext cx="168856" cy="180652"/>
            </a:xfrm>
            <a:prstGeom prst="rect">
              <a:avLst/>
            </a:prstGeom>
            <a:solidFill>
              <a:srgbClr val="9999FF"/>
            </a:solidFill>
            <a:ln>
              <a:solidFill>
                <a:srgbClr val="9999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966386" y="3467549"/>
              <a:ext cx="168856" cy="180652"/>
            </a:xfrm>
            <a:prstGeom prst="rect">
              <a:avLst/>
            </a:prstGeom>
            <a:solidFill>
              <a:srgbClr val="9999FF"/>
            </a:solidFill>
            <a:ln>
              <a:solidFill>
                <a:srgbClr val="9999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1" name="Group 150"/>
            <p:cNvGrpSpPr/>
            <p:nvPr/>
          </p:nvGrpSpPr>
          <p:grpSpPr>
            <a:xfrm rot="5400000">
              <a:off x="4270160" y="3830154"/>
              <a:ext cx="292964" cy="274885"/>
              <a:chOff x="3577701" y="1850006"/>
              <a:chExt cx="355107" cy="548875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3577701" y="2192670"/>
                <a:ext cx="355107" cy="206211"/>
                <a:chOff x="3577701" y="2192670"/>
                <a:chExt cx="355107" cy="206211"/>
              </a:xfrm>
            </p:grpSpPr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3577701" y="2192670"/>
                  <a:ext cx="35510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3647200" y="2300030"/>
                  <a:ext cx="223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3701946" y="2398881"/>
                  <a:ext cx="11173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3" name="Straight Connector 152"/>
              <p:cNvCxnSpPr/>
              <p:nvPr/>
            </p:nvCxnSpPr>
            <p:spPr>
              <a:xfrm flipV="1">
                <a:off x="3758932" y="1850006"/>
                <a:ext cx="0" cy="342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/>
            <p:cNvCxnSpPr/>
            <p:nvPr/>
          </p:nvCxnSpPr>
          <p:spPr>
            <a:xfrm flipV="1">
              <a:off x="4554085" y="3832442"/>
              <a:ext cx="373553" cy="138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1" name="Group 190"/>
          <p:cNvGrpSpPr/>
          <p:nvPr/>
        </p:nvGrpSpPr>
        <p:grpSpPr>
          <a:xfrm>
            <a:off x="4257901" y="4965657"/>
            <a:ext cx="3040365" cy="1755004"/>
            <a:chOff x="4257901" y="4965657"/>
            <a:chExt cx="3040365" cy="1755004"/>
          </a:xfrm>
        </p:grpSpPr>
        <p:grpSp>
          <p:nvGrpSpPr>
            <p:cNvPr id="100" name="Group 33"/>
            <p:cNvGrpSpPr>
              <a:grpSpLocks/>
            </p:cNvGrpSpPr>
            <p:nvPr/>
          </p:nvGrpSpPr>
          <p:grpSpPr bwMode="auto">
            <a:xfrm>
              <a:off x="4703984" y="5083038"/>
              <a:ext cx="935797" cy="1452568"/>
              <a:chOff x="192" y="2364"/>
              <a:chExt cx="1920" cy="1494"/>
            </a:xfrm>
          </p:grpSpPr>
          <p:pic>
            <p:nvPicPr>
              <p:cNvPr id="101" name="Picture 1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647" r="7442"/>
              <a:stretch/>
            </p:blipFill>
            <p:spPr bwMode="auto">
              <a:xfrm>
                <a:off x="192" y="2409"/>
                <a:ext cx="1920" cy="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2" name="Group 20"/>
              <p:cNvGrpSpPr>
                <a:grpSpLocks/>
              </p:cNvGrpSpPr>
              <p:nvPr/>
            </p:nvGrpSpPr>
            <p:grpSpPr bwMode="auto">
              <a:xfrm>
                <a:off x="717" y="3378"/>
                <a:ext cx="966" cy="480"/>
                <a:chOff x="717" y="3264"/>
                <a:chExt cx="966" cy="480"/>
              </a:xfrm>
            </p:grpSpPr>
            <p:sp>
              <p:nvSpPr>
                <p:cNvPr id="109" name="Rectangle 13"/>
                <p:cNvSpPr>
                  <a:spLocks noChangeArrowheads="1"/>
                </p:cNvSpPr>
                <p:nvPr/>
              </p:nvSpPr>
              <p:spPr bwMode="auto">
                <a:xfrm>
                  <a:off x="768" y="3360"/>
                  <a:ext cx="720" cy="384"/>
                </a:xfrm>
                <a:prstGeom prst="rect">
                  <a:avLst/>
                </a:prstGeom>
                <a:solidFill>
                  <a:srgbClr val="FFC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110" name="Rectangle 14"/>
                <p:cNvSpPr>
                  <a:spLocks noChangeArrowheads="1"/>
                </p:cNvSpPr>
                <p:nvPr/>
              </p:nvSpPr>
              <p:spPr bwMode="auto">
                <a:xfrm>
                  <a:off x="816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111" name="Rectangle 15"/>
                <p:cNvSpPr>
                  <a:spLocks noChangeArrowheads="1"/>
                </p:cNvSpPr>
                <p:nvPr/>
              </p:nvSpPr>
              <p:spPr bwMode="auto">
                <a:xfrm>
                  <a:off x="1332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11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17" y="3393"/>
                  <a:ext cx="966" cy="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fr-CH" altLang="en-US" sz="1400" dirty="0" err="1" smtClean="0"/>
                    <a:t>Vg</a:t>
                  </a:r>
                  <a:endParaRPr lang="fr-CH" altLang="en-US" sz="1400" dirty="0"/>
                </a:p>
              </p:txBody>
            </p:sp>
          </p:grpSp>
          <p:sp>
            <p:nvSpPr>
              <p:cNvPr id="103" name="Freeform 22"/>
              <p:cNvSpPr>
                <a:spLocks/>
              </p:cNvSpPr>
              <p:nvPr/>
            </p:nvSpPr>
            <p:spPr bwMode="auto">
              <a:xfrm>
                <a:off x="579" y="2988"/>
                <a:ext cx="276" cy="390"/>
              </a:xfrm>
              <a:custGeom>
                <a:avLst/>
                <a:gdLst>
                  <a:gd name="T0" fmla="*/ 276 w 276"/>
                  <a:gd name="T1" fmla="*/ 390 h 390"/>
                  <a:gd name="T2" fmla="*/ 228 w 276"/>
                  <a:gd name="T3" fmla="*/ 372 h 390"/>
                  <a:gd name="T4" fmla="*/ 168 w 276"/>
                  <a:gd name="T5" fmla="*/ 345 h 390"/>
                  <a:gd name="T6" fmla="*/ 156 w 276"/>
                  <a:gd name="T7" fmla="*/ 330 h 390"/>
                  <a:gd name="T8" fmla="*/ 126 w 276"/>
                  <a:gd name="T9" fmla="*/ 288 h 390"/>
                  <a:gd name="T10" fmla="*/ 111 w 276"/>
                  <a:gd name="T11" fmla="*/ 264 h 390"/>
                  <a:gd name="T12" fmla="*/ 90 w 276"/>
                  <a:gd name="T13" fmla="*/ 240 h 390"/>
                  <a:gd name="T14" fmla="*/ 51 w 276"/>
                  <a:gd name="T15" fmla="*/ 174 h 390"/>
                  <a:gd name="T16" fmla="*/ 33 w 276"/>
                  <a:gd name="T17" fmla="*/ 120 h 390"/>
                  <a:gd name="T18" fmla="*/ 21 w 276"/>
                  <a:gd name="T19" fmla="*/ 75 h 390"/>
                  <a:gd name="T20" fmla="*/ 12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4" name="Freeform 23"/>
              <p:cNvSpPr>
                <a:spLocks/>
              </p:cNvSpPr>
              <p:nvPr/>
            </p:nvSpPr>
            <p:spPr bwMode="auto">
              <a:xfrm flipH="1">
                <a:off x="1392" y="2976"/>
                <a:ext cx="291" cy="390"/>
              </a:xfrm>
              <a:custGeom>
                <a:avLst/>
                <a:gdLst>
                  <a:gd name="T0" fmla="*/ 324 w 276"/>
                  <a:gd name="T1" fmla="*/ 390 h 390"/>
                  <a:gd name="T2" fmla="*/ 267 w 276"/>
                  <a:gd name="T3" fmla="*/ 372 h 390"/>
                  <a:gd name="T4" fmla="*/ 197 w 276"/>
                  <a:gd name="T5" fmla="*/ 345 h 390"/>
                  <a:gd name="T6" fmla="*/ 182 w 276"/>
                  <a:gd name="T7" fmla="*/ 330 h 390"/>
                  <a:gd name="T8" fmla="*/ 148 w 276"/>
                  <a:gd name="T9" fmla="*/ 288 h 390"/>
                  <a:gd name="T10" fmla="*/ 130 w 276"/>
                  <a:gd name="T11" fmla="*/ 264 h 390"/>
                  <a:gd name="T12" fmla="*/ 105 w 276"/>
                  <a:gd name="T13" fmla="*/ 240 h 390"/>
                  <a:gd name="T14" fmla="*/ 60 w 276"/>
                  <a:gd name="T15" fmla="*/ 174 h 390"/>
                  <a:gd name="T16" fmla="*/ 39 w 276"/>
                  <a:gd name="T17" fmla="*/ 120 h 390"/>
                  <a:gd name="T18" fmla="*/ 24 w 276"/>
                  <a:gd name="T19" fmla="*/ 75 h 390"/>
                  <a:gd name="T20" fmla="*/ 15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5" name="Oval 24"/>
              <p:cNvSpPr>
                <a:spLocks noChangeArrowheads="1"/>
              </p:cNvSpPr>
              <p:nvPr/>
            </p:nvSpPr>
            <p:spPr bwMode="auto">
              <a:xfrm>
                <a:off x="315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106" name="Oval 25"/>
              <p:cNvSpPr>
                <a:spLocks noChangeArrowheads="1"/>
              </p:cNvSpPr>
              <p:nvPr/>
            </p:nvSpPr>
            <p:spPr bwMode="auto">
              <a:xfrm>
                <a:off x="1407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107" name="Line 30"/>
              <p:cNvSpPr>
                <a:spLocks noChangeShapeType="1"/>
              </p:cNvSpPr>
              <p:nvPr/>
            </p:nvSpPr>
            <p:spPr bwMode="auto">
              <a:xfrm flipH="1" flipV="1">
                <a:off x="804" y="2364"/>
                <a:ext cx="210" cy="2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" name="Line 31"/>
              <p:cNvSpPr>
                <a:spLocks noChangeShapeType="1"/>
              </p:cNvSpPr>
              <p:nvPr/>
            </p:nvSpPr>
            <p:spPr bwMode="auto">
              <a:xfrm flipV="1">
                <a:off x="1329" y="2409"/>
                <a:ext cx="27" cy="1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3" name="Rectangle 112"/>
            <p:cNvSpPr/>
            <p:nvPr/>
          </p:nvSpPr>
          <p:spPr>
            <a:xfrm>
              <a:off x="4546121" y="5037988"/>
              <a:ext cx="2475779" cy="168267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4" name="Group 33"/>
            <p:cNvGrpSpPr>
              <a:grpSpLocks/>
            </p:cNvGrpSpPr>
            <p:nvPr/>
          </p:nvGrpSpPr>
          <p:grpSpPr bwMode="auto">
            <a:xfrm>
              <a:off x="5872259" y="5079795"/>
              <a:ext cx="935797" cy="1452568"/>
              <a:chOff x="192" y="2364"/>
              <a:chExt cx="1920" cy="1494"/>
            </a:xfrm>
          </p:grpSpPr>
          <p:pic>
            <p:nvPicPr>
              <p:cNvPr id="115" name="Picture 1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647" r="7442"/>
              <a:stretch/>
            </p:blipFill>
            <p:spPr bwMode="auto">
              <a:xfrm>
                <a:off x="192" y="2409"/>
                <a:ext cx="1920" cy="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6" name="Group 20"/>
              <p:cNvGrpSpPr>
                <a:grpSpLocks/>
              </p:cNvGrpSpPr>
              <p:nvPr/>
            </p:nvGrpSpPr>
            <p:grpSpPr bwMode="auto">
              <a:xfrm>
                <a:off x="717" y="3378"/>
                <a:ext cx="966" cy="480"/>
                <a:chOff x="717" y="3264"/>
                <a:chExt cx="966" cy="480"/>
              </a:xfrm>
            </p:grpSpPr>
            <p:sp>
              <p:nvSpPr>
                <p:cNvPr id="123" name="Rectangle 13"/>
                <p:cNvSpPr>
                  <a:spLocks noChangeArrowheads="1"/>
                </p:cNvSpPr>
                <p:nvPr/>
              </p:nvSpPr>
              <p:spPr bwMode="auto">
                <a:xfrm>
                  <a:off x="768" y="3360"/>
                  <a:ext cx="720" cy="384"/>
                </a:xfrm>
                <a:prstGeom prst="rect">
                  <a:avLst/>
                </a:prstGeom>
                <a:solidFill>
                  <a:srgbClr val="FFC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124" name="Rectangle 14"/>
                <p:cNvSpPr>
                  <a:spLocks noChangeArrowheads="1"/>
                </p:cNvSpPr>
                <p:nvPr/>
              </p:nvSpPr>
              <p:spPr bwMode="auto">
                <a:xfrm>
                  <a:off x="816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125" name="Rectangle 15"/>
                <p:cNvSpPr>
                  <a:spLocks noChangeArrowheads="1"/>
                </p:cNvSpPr>
                <p:nvPr/>
              </p:nvSpPr>
              <p:spPr bwMode="auto">
                <a:xfrm>
                  <a:off x="1332" y="3264"/>
                  <a:ext cx="96" cy="96"/>
                </a:xfrm>
                <a:prstGeom prst="rect">
                  <a:avLst/>
                </a:prstGeom>
                <a:solidFill>
                  <a:srgbClr val="000000"/>
                </a:solidFill>
                <a:ln w="9525" algn="ctr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CA" altLang="en-US"/>
                </a:p>
              </p:txBody>
            </p:sp>
            <p:sp>
              <p:nvSpPr>
                <p:cNvPr id="12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17" y="3393"/>
                  <a:ext cx="966" cy="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fr-CH" altLang="en-US" sz="1400" dirty="0" err="1" smtClean="0"/>
                    <a:t>Vg</a:t>
                  </a:r>
                  <a:endParaRPr lang="fr-CH" altLang="en-US" sz="1400" dirty="0"/>
                </a:p>
              </p:txBody>
            </p:sp>
          </p:grpSp>
          <p:sp>
            <p:nvSpPr>
              <p:cNvPr id="117" name="Freeform 22"/>
              <p:cNvSpPr>
                <a:spLocks/>
              </p:cNvSpPr>
              <p:nvPr/>
            </p:nvSpPr>
            <p:spPr bwMode="auto">
              <a:xfrm>
                <a:off x="579" y="2988"/>
                <a:ext cx="276" cy="390"/>
              </a:xfrm>
              <a:custGeom>
                <a:avLst/>
                <a:gdLst>
                  <a:gd name="T0" fmla="*/ 276 w 276"/>
                  <a:gd name="T1" fmla="*/ 390 h 390"/>
                  <a:gd name="T2" fmla="*/ 228 w 276"/>
                  <a:gd name="T3" fmla="*/ 372 h 390"/>
                  <a:gd name="T4" fmla="*/ 168 w 276"/>
                  <a:gd name="T5" fmla="*/ 345 h 390"/>
                  <a:gd name="T6" fmla="*/ 156 w 276"/>
                  <a:gd name="T7" fmla="*/ 330 h 390"/>
                  <a:gd name="T8" fmla="*/ 126 w 276"/>
                  <a:gd name="T9" fmla="*/ 288 h 390"/>
                  <a:gd name="T10" fmla="*/ 111 w 276"/>
                  <a:gd name="T11" fmla="*/ 264 h 390"/>
                  <a:gd name="T12" fmla="*/ 90 w 276"/>
                  <a:gd name="T13" fmla="*/ 240 h 390"/>
                  <a:gd name="T14" fmla="*/ 51 w 276"/>
                  <a:gd name="T15" fmla="*/ 174 h 390"/>
                  <a:gd name="T16" fmla="*/ 33 w 276"/>
                  <a:gd name="T17" fmla="*/ 120 h 390"/>
                  <a:gd name="T18" fmla="*/ 21 w 276"/>
                  <a:gd name="T19" fmla="*/ 75 h 390"/>
                  <a:gd name="T20" fmla="*/ 12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8" name="Freeform 23"/>
              <p:cNvSpPr>
                <a:spLocks/>
              </p:cNvSpPr>
              <p:nvPr/>
            </p:nvSpPr>
            <p:spPr bwMode="auto">
              <a:xfrm flipH="1">
                <a:off x="1392" y="2976"/>
                <a:ext cx="291" cy="390"/>
              </a:xfrm>
              <a:custGeom>
                <a:avLst/>
                <a:gdLst>
                  <a:gd name="T0" fmla="*/ 324 w 276"/>
                  <a:gd name="T1" fmla="*/ 390 h 390"/>
                  <a:gd name="T2" fmla="*/ 267 w 276"/>
                  <a:gd name="T3" fmla="*/ 372 h 390"/>
                  <a:gd name="T4" fmla="*/ 197 w 276"/>
                  <a:gd name="T5" fmla="*/ 345 h 390"/>
                  <a:gd name="T6" fmla="*/ 182 w 276"/>
                  <a:gd name="T7" fmla="*/ 330 h 390"/>
                  <a:gd name="T8" fmla="*/ 148 w 276"/>
                  <a:gd name="T9" fmla="*/ 288 h 390"/>
                  <a:gd name="T10" fmla="*/ 130 w 276"/>
                  <a:gd name="T11" fmla="*/ 264 h 390"/>
                  <a:gd name="T12" fmla="*/ 105 w 276"/>
                  <a:gd name="T13" fmla="*/ 240 h 390"/>
                  <a:gd name="T14" fmla="*/ 60 w 276"/>
                  <a:gd name="T15" fmla="*/ 174 h 390"/>
                  <a:gd name="T16" fmla="*/ 39 w 276"/>
                  <a:gd name="T17" fmla="*/ 120 h 390"/>
                  <a:gd name="T18" fmla="*/ 24 w 276"/>
                  <a:gd name="T19" fmla="*/ 75 h 390"/>
                  <a:gd name="T20" fmla="*/ 15 w 276"/>
                  <a:gd name="T21" fmla="*/ 27 h 390"/>
                  <a:gd name="T22" fmla="*/ 6 w 276"/>
                  <a:gd name="T23" fmla="*/ 9 h 390"/>
                  <a:gd name="T24" fmla="*/ 0 w 276"/>
                  <a:gd name="T25" fmla="*/ 0 h 3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6" h="390">
                    <a:moveTo>
                      <a:pt x="276" y="390"/>
                    </a:moveTo>
                    <a:cubicBezTo>
                      <a:pt x="261" y="380"/>
                      <a:pt x="246" y="376"/>
                      <a:pt x="228" y="372"/>
                    </a:cubicBezTo>
                    <a:cubicBezTo>
                      <a:pt x="209" y="360"/>
                      <a:pt x="187" y="357"/>
                      <a:pt x="168" y="345"/>
                    </a:cubicBezTo>
                    <a:cubicBezTo>
                      <a:pt x="160" y="322"/>
                      <a:pt x="172" y="349"/>
                      <a:pt x="156" y="330"/>
                    </a:cubicBezTo>
                    <a:cubicBezTo>
                      <a:pt x="145" y="316"/>
                      <a:pt x="142" y="299"/>
                      <a:pt x="126" y="288"/>
                    </a:cubicBezTo>
                    <a:cubicBezTo>
                      <a:pt x="119" y="267"/>
                      <a:pt x="125" y="274"/>
                      <a:pt x="111" y="264"/>
                    </a:cubicBezTo>
                    <a:cubicBezTo>
                      <a:pt x="102" y="251"/>
                      <a:pt x="105" y="247"/>
                      <a:pt x="90" y="240"/>
                    </a:cubicBezTo>
                    <a:cubicBezTo>
                      <a:pt x="82" y="215"/>
                      <a:pt x="62" y="198"/>
                      <a:pt x="51" y="174"/>
                    </a:cubicBezTo>
                    <a:cubicBezTo>
                      <a:pt x="43" y="156"/>
                      <a:pt x="44" y="137"/>
                      <a:pt x="33" y="120"/>
                    </a:cubicBezTo>
                    <a:cubicBezTo>
                      <a:pt x="29" y="105"/>
                      <a:pt x="26" y="90"/>
                      <a:pt x="21" y="75"/>
                    </a:cubicBezTo>
                    <a:cubicBezTo>
                      <a:pt x="17" y="39"/>
                      <a:pt x="21" y="55"/>
                      <a:pt x="12" y="27"/>
                    </a:cubicBezTo>
                    <a:cubicBezTo>
                      <a:pt x="10" y="21"/>
                      <a:pt x="10" y="14"/>
                      <a:pt x="6" y="9"/>
                    </a:cubicBezTo>
                    <a:cubicBezTo>
                      <a:pt x="4" y="6"/>
                      <a:pt x="0" y="0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9" name="Oval 24"/>
              <p:cNvSpPr>
                <a:spLocks noChangeArrowheads="1"/>
              </p:cNvSpPr>
              <p:nvPr/>
            </p:nvSpPr>
            <p:spPr bwMode="auto">
              <a:xfrm>
                <a:off x="315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120" name="Oval 25"/>
              <p:cNvSpPr>
                <a:spLocks noChangeArrowheads="1"/>
              </p:cNvSpPr>
              <p:nvPr/>
            </p:nvSpPr>
            <p:spPr bwMode="auto">
              <a:xfrm>
                <a:off x="1407" y="2640"/>
                <a:ext cx="47" cy="168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121" name="Line 30"/>
              <p:cNvSpPr>
                <a:spLocks noChangeShapeType="1"/>
              </p:cNvSpPr>
              <p:nvPr/>
            </p:nvSpPr>
            <p:spPr bwMode="auto">
              <a:xfrm flipH="1" flipV="1">
                <a:off x="804" y="2364"/>
                <a:ext cx="210" cy="2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2" name="Line 31"/>
              <p:cNvSpPr>
                <a:spLocks noChangeShapeType="1"/>
              </p:cNvSpPr>
              <p:nvPr/>
            </p:nvSpPr>
            <p:spPr bwMode="auto">
              <a:xfrm flipV="1">
                <a:off x="1329" y="2409"/>
                <a:ext cx="27" cy="1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4320741" y="4965657"/>
              <a:ext cx="2977525" cy="1755004"/>
              <a:chOff x="4320741" y="4965657"/>
              <a:chExt cx="2977525" cy="1755004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>
                <a:off x="4320741" y="4965657"/>
                <a:ext cx="2977525" cy="175500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4328706" y="4965657"/>
                <a:ext cx="2879962" cy="175500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7" name="Straight Arrow Connector 166"/>
            <p:cNvCxnSpPr>
              <a:stCxn id="168" idx="0"/>
            </p:cNvCxnSpPr>
            <p:nvPr/>
          </p:nvCxnSpPr>
          <p:spPr>
            <a:xfrm flipV="1">
              <a:off x="5747357" y="5449583"/>
              <a:ext cx="0" cy="66460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5329307" y="6114187"/>
              <a:ext cx="8361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err="1"/>
                <a:t>d</a:t>
              </a:r>
              <a:r>
                <a:rPr lang="en-GB" sz="1300" dirty="0" err="1" smtClean="0"/>
                <a:t>ecelera</a:t>
              </a:r>
              <a:r>
                <a:rPr lang="en-GB" sz="1300" dirty="0" smtClean="0"/>
                <a:t>-ting field</a:t>
              </a:r>
              <a:endParaRPr lang="en-GB" sz="1300" dirty="0"/>
            </a:p>
          </p:txBody>
        </p:sp>
        <p:cxnSp>
          <p:nvCxnSpPr>
            <p:cNvPr id="172" name="Straight Connector 171"/>
            <p:cNvCxnSpPr>
              <a:stCxn id="113" idx="1"/>
            </p:cNvCxnSpPr>
            <p:nvPr/>
          </p:nvCxnSpPr>
          <p:spPr>
            <a:xfrm flipV="1">
              <a:off x="4546121" y="5700039"/>
              <a:ext cx="339608" cy="179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/>
            <p:cNvGrpSpPr/>
            <p:nvPr/>
          </p:nvGrpSpPr>
          <p:grpSpPr>
            <a:xfrm rot="5400000">
              <a:off x="4248862" y="5726973"/>
              <a:ext cx="292964" cy="274885"/>
              <a:chOff x="3577701" y="1850006"/>
              <a:chExt cx="355107" cy="548875"/>
            </a:xfrm>
          </p:grpSpPr>
          <p:grpSp>
            <p:nvGrpSpPr>
              <p:cNvPr id="175" name="Group 174"/>
              <p:cNvGrpSpPr/>
              <p:nvPr/>
            </p:nvGrpSpPr>
            <p:grpSpPr>
              <a:xfrm>
                <a:off x="3577701" y="2192670"/>
                <a:ext cx="355107" cy="206211"/>
                <a:chOff x="3577701" y="2192670"/>
                <a:chExt cx="355107" cy="206211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3577701" y="2192670"/>
                  <a:ext cx="35510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3647200" y="2300030"/>
                  <a:ext cx="223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3701946" y="2398881"/>
                  <a:ext cx="11173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6" name="Straight Connector 175"/>
              <p:cNvCxnSpPr/>
              <p:nvPr/>
            </p:nvCxnSpPr>
            <p:spPr>
              <a:xfrm flipV="1">
                <a:off x="3758932" y="1850006"/>
                <a:ext cx="0" cy="342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Straight Connector 186"/>
            <p:cNvCxnSpPr/>
            <p:nvPr/>
          </p:nvCxnSpPr>
          <p:spPr>
            <a:xfrm flipV="1">
              <a:off x="5878107" y="5700039"/>
              <a:ext cx="188569" cy="3108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 flipV="1">
              <a:off x="5882441" y="6011981"/>
              <a:ext cx="25885" cy="7086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11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5" y="313581"/>
            <a:ext cx="7035801" cy="980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Principle of particle acceleration</a:t>
            </a:r>
          </a:p>
          <a:p>
            <a:pPr marL="342900" indent="-342900" algn="l">
              <a:buFontTx/>
              <a:buChar char="-"/>
            </a:pPr>
            <a:r>
              <a:rPr lang="en-US" sz="2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to reach high acceleration energies ?</a:t>
            </a:r>
          </a:p>
          <a:p>
            <a:pPr algn="l"/>
            <a:r>
              <a:rPr lang="en-US" sz="2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	Method 2: AC / RF accelerator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5</a:t>
            </a:fld>
            <a:endParaRPr lang="sv-SE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2371" y="1689558"/>
                <a:ext cx="3005759" cy="573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acc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𝒒</m:t>
                      </m:r>
                      <m:acc>
                        <m:accPr>
                          <m:chr m:val="⃗"/>
                          <m:ctrlP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</m:acc>
                      <m:r>
                        <a:rPr lang="en-US" sz="2600" b="0" i="1" smtClean="0">
                          <a:latin typeface="Cambria Math"/>
                        </a:rPr>
                        <m:t>+</m:t>
                      </m:r>
                      <m:r>
                        <a:rPr lang="en-US" sz="2600" b="0" i="1" smtClean="0"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US" sz="260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6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26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1" y="1689558"/>
                <a:ext cx="3005759" cy="5731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80145" y="1366444"/>
            <a:ext cx="285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1</a:t>
            </a:r>
            <a:r>
              <a:rPr lang="en-GB" b="1" u="sng" baseline="30000" dirty="0" smtClean="0"/>
              <a:t>st</a:t>
            </a:r>
            <a:r>
              <a:rPr lang="en-GB" b="1" u="sng" dirty="0" smtClean="0"/>
              <a:t> term of Lorentz equation</a:t>
            </a:r>
            <a:endParaRPr lang="en-GB" b="1" u="sng" dirty="0"/>
          </a:p>
        </p:txBody>
      </p:sp>
      <p:sp>
        <p:nvSpPr>
          <p:cNvPr id="16" name="Rounded Rectangle 15"/>
          <p:cNvSpPr/>
          <p:nvPr/>
        </p:nvSpPr>
        <p:spPr>
          <a:xfrm>
            <a:off x="180145" y="1735776"/>
            <a:ext cx="1193677" cy="52695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63263" y="2257510"/>
            <a:ext cx="200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b="1" dirty="0" smtClean="0">
                <a:solidFill>
                  <a:srgbClr val="FF0000"/>
                </a:solidFill>
              </a:rPr>
              <a:t>inear acceleration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8" name="Bent-Up Arrow 17"/>
          <p:cNvSpPr/>
          <p:nvPr/>
        </p:nvSpPr>
        <p:spPr>
          <a:xfrm rot="5400000">
            <a:off x="421224" y="2192538"/>
            <a:ext cx="233559" cy="36350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9452" y="2471086"/>
            <a:ext cx="364822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u="sng" dirty="0" smtClean="0"/>
              <a:t>Principle:</a:t>
            </a:r>
          </a:p>
          <a:p>
            <a:pPr marL="285750" indent="-285750">
              <a:buFontTx/>
              <a:buChar char="-"/>
            </a:pPr>
            <a:r>
              <a:rPr lang="en-GB" altLang="en-US" sz="1700" dirty="0" smtClean="0"/>
              <a:t>The AC voltage applied </a:t>
            </a:r>
            <a:r>
              <a:rPr lang="en-GB" altLang="en-US" sz="1700" dirty="0"/>
              <a:t>between </a:t>
            </a:r>
            <a:r>
              <a:rPr lang="en-GB" altLang="en-US" sz="1700" dirty="0" smtClean="0"/>
              <a:t>multiple electrodes by a single generator creates electrical fields with the right polarity in those gaps where particles are to be accelerated;</a:t>
            </a:r>
          </a:p>
          <a:p>
            <a:pPr marL="285750" indent="-285750">
              <a:buFontTx/>
              <a:buChar char="-"/>
            </a:pPr>
            <a:r>
              <a:rPr lang="en-GB" altLang="en-US" sz="1700" dirty="0" smtClean="0"/>
              <a:t>The generator reverses polarity when the particles are inside the drift tubes (i.e. subject to zero electric field)</a:t>
            </a:r>
            <a:endParaRPr lang="en-GB" altLang="en-US" sz="17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624407" y="1480543"/>
            <a:ext cx="5415330" cy="4114800"/>
            <a:chOff x="3624407" y="1480543"/>
            <a:chExt cx="5415330" cy="4114800"/>
          </a:xfrm>
        </p:grpSpPr>
        <p:grpSp>
          <p:nvGrpSpPr>
            <p:cNvPr id="133" name="Group 132"/>
            <p:cNvGrpSpPr/>
            <p:nvPr/>
          </p:nvGrpSpPr>
          <p:grpSpPr>
            <a:xfrm>
              <a:off x="3858137" y="1480543"/>
              <a:ext cx="5181600" cy="4114800"/>
              <a:chOff x="3810000" y="2523070"/>
              <a:chExt cx="5181600" cy="4114800"/>
            </a:xfrm>
          </p:grpSpPr>
          <p:pic>
            <p:nvPicPr>
              <p:cNvPr id="134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2" t="9740" r="7097" b="61336"/>
              <a:stretch>
                <a:fillRect/>
              </a:stretch>
            </p:blipFill>
            <p:spPr bwMode="auto">
              <a:xfrm>
                <a:off x="3810000" y="2523070"/>
                <a:ext cx="5181600" cy="1420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5" name="Picture 5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2" t="39763" r="7097" b="34901"/>
              <a:stretch>
                <a:fillRect/>
              </a:stretch>
            </p:blipFill>
            <p:spPr bwMode="auto">
              <a:xfrm>
                <a:off x="3810000" y="3997858"/>
                <a:ext cx="5181600" cy="124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6" name="Picture 5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2" t="66393" r="7097" b="6494"/>
              <a:stretch>
                <a:fillRect/>
              </a:stretch>
            </p:blipFill>
            <p:spPr bwMode="auto">
              <a:xfrm>
                <a:off x="3810000" y="5305958"/>
                <a:ext cx="5181600" cy="1331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3911599" y="1551110"/>
              <a:ext cx="5051245" cy="13018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Connector 144"/>
            <p:cNvCxnSpPr/>
            <p:nvPr/>
          </p:nvCxnSpPr>
          <p:spPr>
            <a:xfrm flipV="1">
              <a:off x="3911599" y="1882258"/>
              <a:ext cx="186776" cy="53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Group 143"/>
            <p:cNvGrpSpPr/>
            <p:nvPr/>
          </p:nvGrpSpPr>
          <p:grpSpPr>
            <a:xfrm rot="5400000">
              <a:off x="3621719" y="1795615"/>
              <a:ext cx="292964" cy="274885"/>
              <a:chOff x="3577701" y="1850006"/>
              <a:chExt cx="355107" cy="548875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3577701" y="2192670"/>
                <a:ext cx="355107" cy="206211"/>
                <a:chOff x="3577701" y="2192670"/>
                <a:chExt cx="355107" cy="206211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3577701" y="2192670"/>
                  <a:ext cx="35510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3647200" y="2300030"/>
                  <a:ext cx="223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3701946" y="2398881"/>
                  <a:ext cx="11173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8" name="Straight Connector 147"/>
              <p:cNvCxnSpPr/>
              <p:nvPr/>
            </p:nvCxnSpPr>
            <p:spPr>
              <a:xfrm flipV="1">
                <a:off x="3758932" y="1850006"/>
                <a:ext cx="0" cy="342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6" name="Rectangle 185"/>
            <p:cNvSpPr/>
            <p:nvPr/>
          </p:nvSpPr>
          <p:spPr>
            <a:xfrm>
              <a:off x="3905248" y="2926718"/>
              <a:ext cx="5051245" cy="13018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8" name="Group 187"/>
            <p:cNvGrpSpPr/>
            <p:nvPr/>
          </p:nvGrpSpPr>
          <p:grpSpPr>
            <a:xfrm rot="5400000">
              <a:off x="3615368" y="3120423"/>
              <a:ext cx="292964" cy="274885"/>
              <a:chOff x="3577701" y="1850006"/>
              <a:chExt cx="355107" cy="548875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577701" y="2192670"/>
                <a:ext cx="355107" cy="206211"/>
                <a:chOff x="3577701" y="2192670"/>
                <a:chExt cx="355107" cy="206211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3577701" y="2192670"/>
                  <a:ext cx="35510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3647200" y="2300030"/>
                  <a:ext cx="223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3701946" y="2398881"/>
                  <a:ext cx="11173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2" name="Straight Connector 191"/>
              <p:cNvCxnSpPr/>
              <p:nvPr/>
            </p:nvCxnSpPr>
            <p:spPr>
              <a:xfrm flipV="1">
                <a:off x="3758932" y="1850006"/>
                <a:ext cx="0" cy="342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6" name="Rectangle 195"/>
            <p:cNvSpPr/>
            <p:nvPr/>
          </p:nvSpPr>
          <p:spPr>
            <a:xfrm>
              <a:off x="3905248" y="4293517"/>
              <a:ext cx="5051245" cy="13018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7" name="Group 196"/>
            <p:cNvGrpSpPr/>
            <p:nvPr/>
          </p:nvGrpSpPr>
          <p:grpSpPr>
            <a:xfrm rot="5400000">
              <a:off x="3615368" y="4423722"/>
              <a:ext cx="292964" cy="274885"/>
              <a:chOff x="3577701" y="1850006"/>
              <a:chExt cx="355107" cy="548875"/>
            </a:xfrm>
          </p:grpSpPr>
          <p:grpSp>
            <p:nvGrpSpPr>
              <p:cNvPr id="198" name="Group 197"/>
              <p:cNvGrpSpPr/>
              <p:nvPr/>
            </p:nvGrpSpPr>
            <p:grpSpPr>
              <a:xfrm>
                <a:off x="3577701" y="2192670"/>
                <a:ext cx="355107" cy="206211"/>
                <a:chOff x="3577701" y="2192670"/>
                <a:chExt cx="355107" cy="206211"/>
              </a:xfrm>
            </p:grpSpPr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3577701" y="2192670"/>
                  <a:ext cx="35510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3647200" y="2300030"/>
                  <a:ext cx="223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>
                  <a:off x="3701946" y="2398881"/>
                  <a:ext cx="11173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9" name="Straight Connector 198"/>
              <p:cNvCxnSpPr/>
              <p:nvPr/>
            </p:nvCxnSpPr>
            <p:spPr>
              <a:xfrm flipV="1">
                <a:off x="3758932" y="1850006"/>
                <a:ext cx="0" cy="342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3" name="Straight Connector 202"/>
            <p:cNvCxnSpPr/>
            <p:nvPr/>
          </p:nvCxnSpPr>
          <p:spPr>
            <a:xfrm flipV="1">
              <a:off x="3911599" y="3213886"/>
              <a:ext cx="139701" cy="53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V="1">
              <a:off x="3905248" y="4508949"/>
              <a:ext cx="158751" cy="5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90621" y="5479187"/>
            <a:ext cx="855807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00" b="1" u="sng" dirty="0" smtClean="0"/>
              <a:t>Limitations:</a:t>
            </a:r>
            <a:endParaRPr lang="en-GB" sz="1700" b="1" u="sng" dirty="0"/>
          </a:p>
          <a:p>
            <a:pPr marL="285750" indent="-285750">
              <a:buFontTx/>
              <a:buChar char="-"/>
            </a:pPr>
            <a:r>
              <a:rPr lang="en-GB" altLang="en-US" sz="1700" dirty="0" smtClean="0"/>
              <a:t>For higher speeds, the frequency of the generator must increase;</a:t>
            </a:r>
          </a:p>
          <a:p>
            <a:pPr marL="285750" indent="-285750">
              <a:buFontTx/>
              <a:buChar char="-"/>
            </a:pPr>
            <a:r>
              <a:rPr lang="en-GB" sz="1700" dirty="0" smtClean="0"/>
              <a:t>For high acceleration power, the power of the generator must increase.</a:t>
            </a:r>
          </a:p>
          <a:p>
            <a:pPr marL="285750" indent="-285750">
              <a:buFontTx/>
              <a:buChar char="-"/>
            </a:pPr>
            <a:r>
              <a:rPr lang="en-GB" sz="1700" b="1" dirty="0" smtClean="0"/>
              <a:t>How to generate intense AC fields (tens MV/m) at high frequencies (tens/hundreds MHz)?</a:t>
            </a:r>
          </a:p>
        </p:txBody>
      </p:sp>
    </p:spTree>
    <p:extLst>
      <p:ext uri="{BB962C8B-B14F-4D97-AF65-F5344CB8AC3E}">
        <p14:creationId xmlns:p14="http://schemas.microsoft.com/office/powerpoint/2010/main" val="32386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rlosmartins\Documents\Presentations\Nordic accelerator school\RF cavities &amp; accelerator principles\sinewav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28" y="2252526"/>
            <a:ext cx="2901771" cy="236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83303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RF cavities and RF sources as key elements of modern particle accelerators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6</a:t>
            </a:fld>
            <a:endParaRPr lang="sv-SE">
              <a:latin typeface="Calibri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5694341" y="3083263"/>
            <a:ext cx="3097670" cy="3507317"/>
            <a:chOff x="2832" y="1008"/>
            <a:chExt cx="2304" cy="2976"/>
          </a:xfrm>
        </p:grpSpPr>
        <p:pic>
          <p:nvPicPr>
            <p:cNvPr id="6" name="Picture 4" descr="416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008"/>
              <a:ext cx="2304" cy="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ELEC_Linear_Colllider_l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256"/>
              <a:ext cx="230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7" descr="pet5_h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4" y="1468895"/>
            <a:ext cx="1786724" cy="26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2823" y="4477153"/>
            <a:ext cx="5467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763" indent="4763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90513" indent="-285750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latin typeface="+mn-lt"/>
              </a:rPr>
              <a:t>Radio Frequency (RF) cavities, once excited by RF power,  produce high intensity AC electric fields that accelerate the particle beam bunches longitudinally</a:t>
            </a:r>
          </a:p>
          <a:p>
            <a:pPr marL="290513" indent="-285750">
              <a:buFont typeface="Arial" panose="020B0604020202020204" pitchFamily="34" charset="0"/>
              <a:buChar char="•"/>
            </a:pPr>
            <a:endParaRPr lang="en-GB" altLang="en-US" sz="1800" dirty="0">
              <a:latin typeface="+mn-lt"/>
            </a:endParaRPr>
          </a:p>
          <a:p>
            <a:pPr marL="290513" indent="-285750"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+mn-lt"/>
              </a:rPr>
              <a:t>RF sources are systems that generate the required RF power and transmit this power down into the RF cavities where the particle beam </a:t>
            </a:r>
            <a:r>
              <a:rPr lang="en-GB" altLang="en-US" sz="1800" dirty="0" smtClean="0">
                <a:latin typeface="+mn-lt"/>
              </a:rPr>
              <a:t>circulates and will be accelerated</a:t>
            </a:r>
            <a:endParaRPr lang="en-GB" altLang="en-US" sz="18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946" y="4046454"/>
            <a:ext cx="228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 smtClean="0">
                <a:solidFill>
                  <a:srgbClr val="FF0000"/>
                </a:solidFill>
              </a:rPr>
              <a:t>Drift Tube </a:t>
            </a:r>
            <a:r>
              <a:rPr lang="en-GB" altLang="en-US" b="1" dirty="0" err="1" smtClean="0">
                <a:solidFill>
                  <a:srgbClr val="FF0000"/>
                </a:solidFill>
              </a:rPr>
              <a:t>Linac</a:t>
            </a:r>
            <a:r>
              <a:rPr lang="en-GB" altLang="en-US" b="1" dirty="0" smtClean="0">
                <a:solidFill>
                  <a:srgbClr val="FF0000"/>
                </a:solidFill>
              </a:rPr>
              <a:t> (DTL) 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295199" y="1519118"/>
            <a:ext cx="6746160" cy="1593399"/>
            <a:chOff x="2295199" y="1519118"/>
            <a:chExt cx="6746160" cy="1593399"/>
          </a:xfrm>
        </p:grpSpPr>
        <p:sp>
          <p:nvSpPr>
            <p:cNvPr id="13" name="Rectangle 12"/>
            <p:cNvSpPr/>
            <p:nvPr/>
          </p:nvSpPr>
          <p:spPr>
            <a:xfrm>
              <a:off x="6240403" y="2743185"/>
              <a:ext cx="2043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b="1" dirty="0" smtClean="0">
                  <a:solidFill>
                    <a:srgbClr val="FF0000"/>
                  </a:solidFill>
                </a:rPr>
                <a:t>Elliptical RF cavities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9169" y="1536530"/>
              <a:ext cx="5812190" cy="1237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4318001" y="2458205"/>
              <a:ext cx="226267" cy="4314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4431134" y="2773963"/>
              <a:ext cx="14747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smtClean="0"/>
                <a:t>electric field lines</a:t>
              </a:r>
              <a:endParaRPr lang="en-GB" sz="14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323089" y="2038234"/>
              <a:ext cx="137869" cy="110634"/>
              <a:chOff x="2747569" y="2934547"/>
              <a:chExt cx="137869" cy="11063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794000" y="293454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793288" y="299946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839719" y="297660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747569" y="297287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544268" y="2036088"/>
              <a:ext cx="137869" cy="110634"/>
              <a:chOff x="2747569" y="2934547"/>
              <a:chExt cx="137869" cy="110634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2794000" y="293454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793288" y="299946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839719" y="297660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747569" y="297287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790856" y="2047832"/>
              <a:ext cx="137869" cy="110634"/>
              <a:chOff x="2747569" y="2934547"/>
              <a:chExt cx="137869" cy="11063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794000" y="293454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793288" y="299946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839719" y="297660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747569" y="297287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026211" y="2030845"/>
              <a:ext cx="137869" cy="110634"/>
              <a:chOff x="2747569" y="2934547"/>
              <a:chExt cx="137869" cy="110634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2794000" y="293454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793288" y="299946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839719" y="297660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47569" y="297287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8261245" y="2047832"/>
              <a:ext cx="137869" cy="110634"/>
              <a:chOff x="2747569" y="2934547"/>
              <a:chExt cx="137869" cy="110634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2794000" y="293454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793288" y="299946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839719" y="297660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747569" y="297287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>
              <a:off x="2876790" y="2030845"/>
              <a:ext cx="446299" cy="1579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2295199" y="1519118"/>
              <a:ext cx="9432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smtClean="0"/>
                <a:t>Bunch of particles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09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087534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General architecture of a RF source</a:t>
            </a:r>
          </a:p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 Schematics and main components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7</a:t>
            </a:fld>
            <a:endParaRPr lang="sv-SE">
              <a:latin typeface="Calibri"/>
            </a:endParaRPr>
          </a:p>
        </p:txBody>
      </p:sp>
      <p:pic>
        <p:nvPicPr>
          <p:cNvPr id="4" name="Picture 4" descr="416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94039" flipH="1">
            <a:off x="7525336" y="3040919"/>
            <a:ext cx="1838369" cy="80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444520" y="1835624"/>
            <a:ext cx="0" cy="2694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7929774" y="1793163"/>
            <a:ext cx="13097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smtClean="0">
                <a:solidFill>
                  <a:srgbClr val="FF0000"/>
                </a:solidFill>
              </a:rPr>
              <a:t>Particle beam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78091" y="3911590"/>
            <a:ext cx="524933" cy="186267"/>
          </a:xfrm>
          <a:prstGeom prst="rect">
            <a:avLst/>
          </a:prstGeom>
          <a:solidFill>
            <a:srgbClr val="FFCC00"/>
          </a:solidFill>
          <a:ln w="57150">
            <a:solidFill>
              <a:srgbClr val="EAC0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36600" y="2997196"/>
            <a:ext cx="1049867" cy="11599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 smtClean="0"/>
              <a:t>1</a:t>
            </a:r>
            <a:endParaRPr lang="en-GB" sz="1500" b="1" dirty="0"/>
          </a:p>
        </p:txBody>
      </p:sp>
      <p:sp>
        <p:nvSpPr>
          <p:cNvPr id="11" name="Rectangle 10"/>
          <p:cNvSpPr/>
          <p:nvPr/>
        </p:nvSpPr>
        <p:spPr>
          <a:xfrm>
            <a:off x="2336799" y="2997196"/>
            <a:ext cx="406400" cy="11599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 cap="flat"/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786583" y="3191929"/>
            <a:ext cx="921321" cy="304800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319516" y="3191929"/>
            <a:ext cx="1429351" cy="304800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469467" y="3496728"/>
            <a:ext cx="279400" cy="355601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5469467" y="3852329"/>
            <a:ext cx="2208624" cy="304800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GB" dirty="0"/>
          </a:p>
        </p:txBody>
      </p:sp>
      <p:cxnSp>
        <p:nvCxnSpPr>
          <p:cNvPr id="22" name="Straight Connector 21"/>
          <p:cNvCxnSpPr>
            <a:stCxn id="10" idx="1"/>
          </p:cNvCxnSpPr>
          <p:nvPr/>
        </p:nvCxnSpPr>
        <p:spPr>
          <a:xfrm flipH="1" flipV="1">
            <a:off x="262466" y="3577162"/>
            <a:ext cx="47413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786467" y="2819397"/>
            <a:ext cx="753532" cy="287870"/>
            <a:chOff x="1786467" y="2819397"/>
            <a:chExt cx="753532" cy="28787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786467" y="3107267"/>
              <a:ext cx="304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091267" y="2819397"/>
              <a:ext cx="4487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11" idx="0"/>
            </p:cNvCxnSpPr>
            <p:nvPr/>
          </p:nvCxnSpPr>
          <p:spPr>
            <a:xfrm>
              <a:off x="2539999" y="2819397"/>
              <a:ext cx="0" cy="1777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091267" y="2827863"/>
              <a:ext cx="0" cy="279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flipV="1">
            <a:off x="1786467" y="4025898"/>
            <a:ext cx="753532" cy="287870"/>
            <a:chOff x="1786467" y="2819397"/>
            <a:chExt cx="753532" cy="28787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1786467" y="3107267"/>
              <a:ext cx="304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091267" y="2819397"/>
              <a:ext cx="4487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539999" y="2819397"/>
              <a:ext cx="0" cy="1777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091267" y="2827863"/>
              <a:ext cx="0" cy="279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091267" y="40047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+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2113709" y="272363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-</a:t>
            </a:r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2490250" y="4191538"/>
            <a:ext cx="296333" cy="240639"/>
            <a:chOff x="2904067" y="5300133"/>
            <a:chExt cx="296333" cy="337862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2904067" y="5469467"/>
              <a:ext cx="18626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90333" y="5300133"/>
              <a:ext cx="0" cy="28786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090333" y="5300133"/>
              <a:ext cx="110067" cy="931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090333" y="5393266"/>
              <a:ext cx="110067" cy="762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90332" y="5478081"/>
              <a:ext cx="110067" cy="762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090331" y="5561794"/>
              <a:ext cx="110067" cy="762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870278" y="2384174"/>
            <a:ext cx="279400" cy="660400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3643604" y="3005467"/>
            <a:ext cx="726807" cy="728643"/>
          </a:xfrm>
          <a:prstGeom prst="ellipse">
            <a:avLst/>
          </a:prstGeom>
          <a:solidFill>
            <a:srgbClr val="FF5050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GB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262466" y="2654490"/>
            <a:ext cx="0" cy="17469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48017" y="3462856"/>
            <a:ext cx="302525" cy="221914"/>
            <a:chOff x="395785" y="3462856"/>
            <a:chExt cx="302525" cy="221914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395785" y="3462857"/>
              <a:ext cx="103748" cy="2152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499533" y="3462856"/>
              <a:ext cx="103748" cy="2152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594562" y="3469555"/>
              <a:ext cx="103748" cy="2152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 rot="16200000">
            <a:off x="737320" y="1823713"/>
            <a:ext cx="933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Electrical network</a:t>
            </a:r>
            <a:endParaRPr lang="en-GB" sz="1500" b="1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6200000">
            <a:off x="7635297" y="2377042"/>
            <a:ext cx="933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RF cavity</a:t>
            </a:r>
            <a:endParaRPr lang="en-GB" sz="15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" y="4445828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1- Modulator (HV power supply)</a:t>
            </a:r>
          </a:p>
          <a:p>
            <a:r>
              <a:rPr lang="en-US" sz="1500" dirty="0" smtClean="0"/>
              <a:t>- Converts the electric power from a standard AC network into High Voltage (HV), either DC (Direct Current) or pulsed, depending on the accelerator duty-cycle (i.e. beam “on” versus beam “off” time) ;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2- RF amplifier (generator)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Converts electrical power into RF power, by amplifying a low power input RF signal (RF signal in) into a large power electromagnetic wave (RF power out);</a:t>
            </a: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3- Waveguides;   </a:t>
            </a:r>
            <a:r>
              <a:rPr lang="en-US" b="1" dirty="0" smtClean="0">
                <a:solidFill>
                  <a:srgbClr val="FF0000"/>
                </a:solidFill>
              </a:rPr>
              <a:t>4- circulator;</a:t>
            </a:r>
            <a:r>
              <a:rPr lang="en-US" dirty="0" smtClean="0"/>
              <a:t>    </a:t>
            </a:r>
            <a:r>
              <a:rPr lang="en-US" b="1" dirty="0" smtClean="0">
                <a:solidFill>
                  <a:srgbClr val="7030A0"/>
                </a:solidFill>
              </a:rPr>
              <a:t>5- RF load;</a:t>
            </a:r>
            <a:r>
              <a:rPr lang="en-US" dirty="0" smtClean="0"/>
              <a:t>     </a:t>
            </a:r>
            <a:r>
              <a:rPr lang="en-US" b="1" dirty="0" smtClean="0">
                <a:solidFill>
                  <a:srgbClr val="FFC000"/>
                </a:solidFill>
              </a:rPr>
              <a:t>6- power coupler;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91267" y="2496232"/>
            <a:ext cx="4138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HV</a:t>
            </a:r>
            <a:endParaRPr lang="en-GB" sz="1500" dirty="0"/>
          </a:p>
        </p:txBody>
      </p:sp>
      <p:sp>
        <p:nvSpPr>
          <p:cNvPr id="71" name="TextBox 70"/>
          <p:cNvSpPr txBox="1"/>
          <p:nvPr/>
        </p:nvSpPr>
        <p:spPr>
          <a:xfrm>
            <a:off x="2743199" y="2259744"/>
            <a:ext cx="6869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RF power out</a:t>
            </a:r>
            <a:endParaRPr lang="en-GB" sz="1500" dirty="0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2610597" y="3344329"/>
            <a:ext cx="39334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932420" y="3608589"/>
            <a:ext cx="6676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RF signal in</a:t>
            </a:r>
            <a:endParaRPr lang="en-GB" sz="1500" dirty="0"/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2583383" y="4002926"/>
            <a:ext cx="374054" cy="7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3568" y="2674031"/>
            <a:ext cx="3964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AC</a:t>
            </a:r>
            <a:endParaRPr lang="en-GB" sz="1500" dirty="0"/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3370997" y="3344329"/>
            <a:ext cx="229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4599295" y="3347231"/>
            <a:ext cx="229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020937" y="4008328"/>
            <a:ext cx="229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8082406" y="3998411"/>
            <a:ext cx="229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602280" y="3395262"/>
            <a:ext cx="0" cy="2133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7210566" y="3998411"/>
            <a:ext cx="229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3993360" y="2414056"/>
            <a:ext cx="0" cy="195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Freeform 93"/>
          <p:cNvSpPr/>
          <p:nvPr/>
        </p:nvSpPr>
        <p:spPr>
          <a:xfrm flipV="1">
            <a:off x="3778620" y="3401342"/>
            <a:ext cx="429480" cy="199932"/>
          </a:xfrm>
          <a:custGeom>
            <a:avLst/>
            <a:gdLst>
              <a:gd name="connsiteX0" fmla="*/ 0 w 716508"/>
              <a:gd name="connsiteY0" fmla="*/ 389093 h 399864"/>
              <a:gd name="connsiteX1" fmla="*/ 68239 w 716508"/>
              <a:gd name="connsiteY1" fmla="*/ 204848 h 399864"/>
              <a:gd name="connsiteX2" fmla="*/ 177421 w 716508"/>
              <a:gd name="connsiteY2" fmla="*/ 68371 h 399864"/>
              <a:gd name="connsiteX3" fmla="*/ 334371 w 716508"/>
              <a:gd name="connsiteY3" fmla="*/ 132 h 399864"/>
              <a:gd name="connsiteX4" fmla="*/ 532263 w 716508"/>
              <a:gd name="connsiteY4" fmla="*/ 54723 h 399864"/>
              <a:gd name="connsiteX5" fmla="*/ 634621 w 716508"/>
              <a:gd name="connsiteY5" fmla="*/ 177553 h 399864"/>
              <a:gd name="connsiteX6" fmla="*/ 702860 w 716508"/>
              <a:gd name="connsiteY6" fmla="*/ 382269 h 399864"/>
              <a:gd name="connsiteX7" fmla="*/ 716508 w 716508"/>
              <a:gd name="connsiteY7" fmla="*/ 375445 h 39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508" h="399864">
                <a:moveTo>
                  <a:pt x="0" y="389093"/>
                </a:moveTo>
                <a:cubicBezTo>
                  <a:pt x="19334" y="323697"/>
                  <a:pt x="38669" y="258302"/>
                  <a:pt x="68239" y="204848"/>
                </a:cubicBezTo>
                <a:cubicBezTo>
                  <a:pt x="97809" y="151394"/>
                  <a:pt x="133066" y="102490"/>
                  <a:pt x="177421" y="68371"/>
                </a:cubicBezTo>
                <a:cubicBezTo>
                  <a:pt x="221776" y="34252"/>
                  <a:pt x="275231" y="2407"/>
                  <a:pt x="334371" y="132"/>
                </a:cubicBezTo>
                <a:cubicBezTo>
                  <a:pt x="393511" y="-2143"/>
                  <a:pt x="482221" y="25153"/>
                  <a:pt x="532263" y="54723"/>
                </a:cubicBezTo>
                <a:cubicBezTo>
                  <a:pt x="582305" y="84293"/>
                  <a:pt x="606188" y="122962"/>
                  <a:pt x="634621" y="177553"/>
                </a:cubicBezTo>
                <a:cubicBezTo>
                  <a:pt x="663054" y="232144"/>
                  <a:pt x="689212" y="349287"/>
                  <a:pt x="702860" y="382269"/>
                </a:cubicBezTo>
                <a:cubicBezTo>
                  <a:pt x="716508" y="415251"/>
                  <a:pt x="716508" y="395348"/>
                  <a:pt x="716508" y="375445"/>
                </a:cubicBezTo>
              </a:path>
            </a:pathLst>
          </a:custGeom>
          <a:noFill/>
          <a:ln w="381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2676516" y="2967565"/>
            <a:ext cx="255905" cy="37676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4"/>
          <a:stretch/>
        </p:blipFill>
        <p:spPr>
          <a:xfrm>
            <a:off x="80977" y="1601325"/>
            <a:ext cx="867542" cy="998777"/>
          </a:xfrm>
          <a:prstGeom prst="rect">
            <a:avLst/>
          </a:prstGeom>
        </p:spPr>
      </p:pic>
      <p:sp>
        <p:nvSpPr>
          <p:cNvPr id="101" name="Isosceles Triangle 100"/>
          <p:cNvSpPr/>
          <p:nvPr/>
        </p:nvSpPr>
        <p:spPr>
          <a:xfrm>
            <a:off x="3640697" y="1498865"/>
            <a:ext cx="772995" cy="856218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GB" dirty="0"/>
          </a:p>
        </p:txBody>
      </p:sp>
      <p:sp>
        <p:nvSpPr>
          <p:cNvPr id="61" name="TextBox 60"/>
          <p:cNvSpPr txBox="1"/>
          <p:nvPr/>
        </p:nvSpPr>
        <p:spPr>
          <a:xfrm>
            <a:off x="4549903" y="1498865"/>
            <a:ext cx="3545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Modulators are HV power supplies that feed the RF amplifiers.</a:t>
            </a:r>
          </a:p>
          <a:p>
            <a:r>
              <a:rPr lang="en-GB" b="1" dirty="0" smtClean="0"/>
              <a:t>- RF amplifiers are therefore the loads of modulators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945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087534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RF Amplifiers:</a:t>
            </a:r>
          </a:p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 The klystron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8</a:t>
            </a:fld>
            <a:endParaRPr lang="sv-SE"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91926" y="4532451"/>
            <a:ext cx="3246801" cy="1926387"/>
            <a:chOff x="171158" y="3850400"/>
            <a:chExt cx="3246801" cy="1926387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58" y="3944181"/>
              <a:ext cx="3246800" cy="164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71158" y="5284344"/>
              <a:ext cx="324680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00" dirty="0" smtClean="0"/>
                <a:t>Solenoid magnet focalizes the beam all along the klystron tube</a:t>
              </a:r>
              <a:endParaRPr lang="en-GB" sz="1300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979098" y="4975353"/>
              <a:ext cx="116457" cy="4140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2754336" y="4122728"/>
              <a:ext cx="179144" cy="2219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694392" y="3850400"/>
              <a:ext cx="1621149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300" dirty="0" smtClean="0"/>
                <a:t>RF output waveguide</a:t>
              </a:r>
              <a:endParaRPr lang="en-GB" sz="13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91926" y="2007460"/>
            <a:ext cx="3144383" cy="1976319"/>
            <a:chOff x="171158" y="1618693"/>
            <a:chExt cx="3144383" cy="1976319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06" b="24330"/>
            <a:stretch/>
          </p:blipFill>
          <p:spPr bwMode="auto">
            <a:xfrm>
              <a:off x="171158" y="2134626"/>
              <a:ext cx="3144383" cy="139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51766" y="1618693"/>
              <a:ext cx="148322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 smtClean="0"/>
                <a:t>Cathode + filament</a:t>
              </a:r>
            </a:p>
            <a:p>
              <a:r>
                <a:rPr lang="en-US" sz="1300" dirty="0" smtClean="0"/>
                <a:t>(= electron gun)</a:t>
              </a:r>
              <a:endParaRPr lang="en-GB" sz="13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385530" y="2092456"/>
              <a:ext cx="365273" cy="3168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18648" y="3081440"/>
              <a:ext cx="1537582" cy="1057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 rot="1066715">
              <a:off x="262466" y="3081439"/>
              <a:ext cx="1355499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/>
                <a:t>b</a:t>
              </a:r>
              <a:r>
                <a:rPr lang="en-US" sz="1300" dirty="0" smtClean="0"/>
                <a:t>unching cavities</a:t>
              </a:r>
              <a:endParaRPr lang="en-GB" sz="13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718648" y="2695630"/>
              <a:ext cx="32155" cy="3858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18648" y="2840168"/>
              <a:ext cx="252952" cy="2412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18648" y="3081440"/>
              <a:ext cx="107591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 rot="945847">
              <a:off x="1709945" y="3302624"/>
              <a:ext cx="1284967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/>
                <a:t>o</a:t>
              </a:r>
              <a:r>
                <a:rPr lang="en-US" sz="1300" dirty="0" smtClean="0"/>
                <a:t>utput RF cavity</a:t>
              </a:r>
              <a:endParaRPr lang="en-GB" sz="1300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2313626" y="3233840"/>
              <a:ext cx="126476" cy="120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915109" y="2409329"/>
              <a:ext cx="0" cy="6545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2504966" y="2112867"/>
              <a:ext cx="773160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 smtClean="0"/>
                <a:t>collector</a:t>
              </a:r>
              <a:endParaRPr lang="en-GB" sz="13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754080" y="2060966"/>
            <a:ext cx="5278468" cy="2233296"/>
            <a:chOff x="3754080" y="2026462"/>
            <a:chExt cx="5278468" cy="2233296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403" y="2098438"/>
              <a:ext cx="3600864" cy="216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7779183" y="2490417"/>
              <a:ext cx="125336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00" dirty="0"/>
                <a:t>c</a:t>
              </a:r>
              <a:r>
                <a:rPr lang="en-US" sz="1300" dirty="0" smtClean="0"/>
                <a:t>ollector jacket (water cooled)</a:t>
              </a:r>
              <a:endParaRPr lang="en-GB" sz="1300" dirty="0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7541099" y="2970616"/>
              <a:ext cx="476168" cy="4721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641691" y="3629678"/>
              <a:ext cx="337060" cy="1187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 rot="813429">
              <a:off x="5000338" y="3709250"/>
              <a:ext cx="1149157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00" dirty="0" smtClean="0"/>
                <a:t>support frame</a:t>
              </a:r>
              <a:endParaRPr lang="en-GB" sz="1300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4508096" y="2256922"/>
              <a:ext cx="473982" cy="379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3754080" y="2026462"/>
              <a:ext cx="3231471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00" dirty="0"/>
                <a:t>g</a:t>
              </a:r>
              <a:r>
                <a:rPr lang="en-US" sz="1300" dirty="0" smtClean="0"/>
                <a:t>un oil tank (contains filament power supply)</a:t>
              </a:r>
              <a:endParaRPr lang="en-GB" sz="13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438419" y="4397774"/>
            <a:ext cx="3578848" cy="2006868"/>
            <a:chOff x="4438419" y="4259758"/>
            <a:chExt cx="3578848" cy="2006868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419" y="4259758"/>
              <a:ext cx="3578848" cy="2006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" name="Straight Arrow Connector 59"/>
            <p:cNvCxnSpPr/>
            <p:nvPr/>
          </p:nvCxnSpPr>
          <p:spPr>
            <a:xfrm flipH="1">
              <a:off x="6216835" y="4557881"/>
              <a:ext cx="245374" cy="2703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5563502" y="4265493"/>
              <a:ext cx="2215681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00" dirty="0" smtClean="0"/>
                <a:t>Lead cage for X-rays’ shielding</a:t>
              </a:r>
              <a:endParaRPr lang="en-GB" sz="1300" dirty="0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4717341" y="6410312"/>
            <a:ext cx="3265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Courtesy Thales Electron Devices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62466" y="1366766"/>
            <a:ext cx="866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Klystron is a “non gridded” tube:- current is drawn whenever cathode voltage is applied</a:t>
            </a:r>
          </a:p>
          <a:p>
            <a:r>
              <a:rPr lang="en-GB" b="1" dirty="0" smtClean="0"/>
              <a:t>				(diode I/V characteristics)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087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6" y="313581"/>
            <a:ext cx="6087534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RF Amplifiers:</a:t>
            </a:r>
          </a:p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 The Tetrode as a RF amplifier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73602"/>
            <a:ext cx="2133600" cy="365125"/>
          </a:xfrm>
        </p:spPr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9</a:t>
            </a:fld>
            <a:endParaRPr lang="sv-SE">
              <a:latin typeface="Calibri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8" t="15443" b="7878"/>
          <a:stretch>
            <a:fillRect/>
          </a:stretch>
        </p:blipFill>
        <p:spPr bwMode="auto">
          <a:xfrm>
            <a:off x="6286500" y="1450976"/>
            <a:ext cx="28575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886150" y="1565661"/>
            <a:ext cx="1055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 smtClean="0"/>
              <a:t>RF output cavity</a:t>
            </a:r>
            <a:endParaRPr lang="en-GB" sz="1500" dirty="0"/>
          </a:p>
        </p:txBody>
      </p:sp>
      <p:grpSp>
        <p:nvGrpSpPr>
          <p:cNvPr id="159" name="Group 158"/>
          <p:cNvGrpSpPr/>
          <p:nvPr/>
        </p:nvGrpSpPr>
        <p:grpSpPr>
          <a:xfrm>
            <a:off x="42722" y="1710000"/>
            <a:ext cx="8463161" cy="3055591"/>
            <a:chOff x="42722" y="1692748"/>
            <a:chExt cx="8463161" cy="3055591"/>
          </a:xfrm>
        </p:grpSpPr>
        <p:pic>
          <p:nvPicPr>
            <p:cNvPr id="15" name="Picture 8" descr="C:\Users\carlosmartins\Documents\Presentations\Nordic accelerator school\Tetrodes\03326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4" t="36262" b="1556"/>
            <a:stretch/>
          </p:blipFill>
          <p:spPr bwMode="auto">
            <a:xfrm>
              <a:off x="1719647" y="2532691"/>
              <a:ext cx="1946426" cy="1590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786967" y="3417348"/>
              <a:ext cx="2664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k</a:t>
              </a:r>
              <a:endParaRPr lang="en-GB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1141" y="3332819"/>
              <a:ext cx="3738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f  </a:t>
              </a:r>
              <a:r>
                <a:rPr lang="en-US" sz="1400" dirty="0" err="1" smtClean="0"/>
                <a:t>f</a:t>
              </a:r>
              <a:endParaRPr lang="en-GB" sz="1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96137" y="2826541"/>
              <a:ext cx="3609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g1</a:t>
              </a:r>
              <a:endParaRPr lang="en-GB" sz="14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455833" y="2730236"/>
              <a:ext cx="3609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g2</a:t>
              </a:r>
              <a:endParaRPr lang="en-GB" sz="1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38355" y="2487413"/>
              <a:ext cx="2712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a</a:t>
              </a:r>
              <a:endParaRPr lang="en-GB" sz="1400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053387" y="3464185"/>
              <a:ext cx="0" cy="4458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2038355" y="388718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267241" y="3725716"/>
              <a:ext cx="269271" cy="89166"/>
              <a:chOff x="4369167" y="3416969"/>
              <a:chExt cx="269271" cy="89166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369167" y="3416969"/>
                <a:ext cx="26927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454193" y="3506135"/>
                <a:ext cx="897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/>
            <p:cNvCxnSpPr/>
            <p:nvPr/>
          </p:nvCxnSpPr>
          <p:spPr>
            <a:xfrm>
              <a:off x="2397145" y="3814882"/>
              <a:ext cx="0" cy="951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399836" y="3570857"/>
              <a:ext cx="0" cy="1548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162749" y="3473129"/>
              <a:ext cx="0" cy="977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2160650" y="3570857"/>
              <a:ext cx="23918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30286" y="1813553"/>
              <a:ext cx="4810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5" name="Straight Connector 44"/>
            <p:cNvCxnSpPr/>
            <p:nvPr/>
          </p:nvCxnSpPr>
          <p:spPr>
            <a:xfrm flipH="1">
              <a:off x="2115776" y="1694082"/>
              <a:ext cx="140157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517354" y="1694082"/>
              <a:ext cx="0" cy="8399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1362606" y="1813553"/>
              <a:ext cx="1121163" cy="1603795"/>
            </a:xfrm>
            <a:prstGeom prst="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111102" y="1692748"/>
              <a:ext cx="4674" cy="1499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46" idx="3"/>
            </p:cNvCxnSpPr>
            <p:nvPr/>
          </p:nvCxnSpPr>
          <p:spPr>
            <a:xfrm>
              <a:off x="5941730" y="1842660"/>
              <a:ext cx="1773520" cy="124834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413940" y="2292285"/>
              <a:ext cx="852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500" dirty="0" smtClean="0"/>
                <a:t>tetrode</a:t>
              </a:r>
              <a:endParaRPr lang="en-GB" sz="1500" dirty="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6142748" y="2367342"/>
              <a:ext cx="1620887" cy="8652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450303" y="4425174"/>
              <a:ext cx="10555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500" dirty="0" smtClean="0"/>
                <a:t>waveguide</a:t>
              </a:r>
              <a:endParaRPr lang="en-GB" sz="1500" dirty="0"/>
            </a:p>
          </p:txBody>
        </p:sp>
        <p:cxnSp>
          <p:nvCxnSpPr>
            <p:cNvPr id="62" name="Straight Arrow Connector 61"/>
            <p:cNvCxnSpPr>
              <a:stCxn id="61" idx="0"/>
            </p:cNvCxnSpPr>
            <p:nvPr/>
          </p:nvCxnSpPr>
          <p:spPr>
            <a:xfrm flipV="1">
              <a:off x="7978093" y="3826632"/>
              <a:ext cx="475724" cy="59854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46" idx="1"/>
            </p:cNvCxnSpPr>
            <p:nvPr/>
          </p:nvCxnSpPr>
          <p:spPr>
            <a:xfrm flipH="1">
              <a:off x="2483769" y="1842660"/>
              <a:ext cx="2402381" cy="37321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2339753" y="2487413"/>
              <a:ext cx="3157867" cy="36552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262467" y="1912947"/>
              <a:ext cx="1333180" cy="497657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4660" y="1845057"/>
              <a:ext cx="10555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500" dirty="0" smtClean="0"/>
                <a:t>waveguide</a:t>
              </a:r>
              <a:endParaRPr lang="en-GB" sz="1500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 flipV="1">
              <a:off x="518077" y="2157002"/>
              <a:ext cx="735359" cy="4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98229" y="2130702"/>
              <a:ext cx="126455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500" dirty="0" smtClean="0"/>
                <a:t>RF power out</a:t>
              </a:r>
              <a:endParaRPr lang="en-GB" sz="1500" dirty="0"/>
            </a:p>
          </p:txBody>
        </p:sp>
        <p:grpSp>
          <p:nvGrpSpPr>
            <p:cNvPr id="81" name="Group 80"/>
            <p:cNvGrpSpPr/>
            <p:nvPr/>
          </p:nvGrpSpPr>
          <p:grpSpPr>
            <a:xfrm rot="5400000">
              <a:off x="1380706" y="3076219"/>
              <a:ext cx="189453" cy="45719"/>
              <a:chOff x="4353219" y="3416969"/>
              <a:chExt cx="272914" cy="89166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4353219" y="3416969"/>
                <a:ext cx="26927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16200000">
                <a:off x="4489677" y="3369678"/>
                <a:ext cx="0" cy="2729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/>
            <p:cNvCxnSpPr/>
            <p:nvPr/>
          </p:nvCxnSpPr>
          <p:spPr>
            <a:xfrm flipH="1">
              <a:off x="1498292" y="3100568"/>
              <a:ext cx="260203" cy="63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1159933" y="3100568"/>
              <a:ext cx="2926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725011" y="1936525"/>
              <a:ext cx="0" cy="2325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1253436" y="2157002"/>
              <a:ext cx="471575" cy="47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1595646" y="2371000"/>
              <a:ext cx="1346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280" y="3118991"/>
              <a:ext cx="136159" cy="277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5" name="Straight Connector 94"/>
            <p:cNvCxnSpPr>
              <a:stCxn id="5123" idx="0"/>
              <a:endCxn id="5123" idx="0"/>
            </p:cNvCxnSpPr>
            <p:nvPr/>
          </p:nvCxnSpPr>
          <p:spPr>
            <a:xfrm>
              <a:off x="1670360" y="3118991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1662584" y="3100682"/>
              <a:ext cx="1" cy="369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1662584" y="3388979"/>
              <a:ext cx="0" cy="161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/>
            <p:cNvGrpSpPr/>
            <p:nvPr/>
          </p:nvGrpSpPr>
          <p:grpSpPr>
            <a:xfrm>
              <a:off x="1457813" y="3711969"/>
              <a:ext cx="269271" cy="89166"/>
              <a:chOff x="4369167" y="3416969"/>
              <a:chExt cx="269271" cy="89166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4369167" y="3416969"/>
                <a:ext cx="26927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4454193" y="3506135"/>
                <a:ext cx="897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7" name="Straight Connector 116"/>
            <p:cNvCxnSpPr/>
            <p:nvPr/>
          </p:nvCxnSpPr>
          <p:spPr>
            <a:xfrm>
              <a:off x="1587554" y="3557598"/>
              <a:ext cx="0" cy="1548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1587554" y="3550499"/>
              <a:ext cx="829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587554" y="3815953"/>
              <a:ext cx="0" cy="951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H="1">
              <a:off x="1579642" y="3910042"/>
              <a:ext cx="15879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1271319" y="3432756"/>
              <a:ext cx="3978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U</a:t>
              </a:r>
              <a:r>
                <a:rPr lang="en-US" sz="1200" dirty="0" smtClean="0"/>
                <a:t>B</a:t>
              </a:r>
              <a:endParaRPr lang="en-GB" sz="1200" dirty="0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V="1">
              <a:off x="1426353" y="3571237"/>
              <a:ext cx="332142" cy="29122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979927" y="2993880"/>
              <a:ext cx="211474" cy="2133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~</a:t>
              </a:r>
              <a:endParaRPr lang="en-GB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34987" y="2941756"/>
              <a:ext cx="8337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500" dirty="0" smtClean="0"/>
                <a:t>RF signal in</a:t>
              </a:r>
              <a:endParaRPr lang="en-GB" sz="1500" dirty="0"/>
            </a:p>
          </p:txBody>
        </p:sp>
        <p:cxnSp>
          <p:nvCxnSpPr>
            <p:cNvPr id="132" name="Straight Arrow Connector 131"/>
            <p:cNvCxnSpPr/>
            <p:nvPr/>
          </p:nvCxnSpPr>
          <p:spPr>
            <a:xfrm>
              <a:off x="1187787" y="3100600"/>
              <a:ext cx="132712" cy="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4033770" y="2745171"/>
              <a:ext cx="13801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500" dirty="0" smtClean="0"/>
                <a:t>Anode power supply</a:t>
              </a:r>
              <a:endParaRPr lang="en-GB" sz="1500" dirty="0"/>
            </a:p>
          </p:txBody>
        </p:sp>
        <p:cxnSp>
          <p:nvCxnSpPr>
            <p:cNvPr id="139" name="Straight Arrow Connector 138"/>
            <p:cNvCxnSpPr/>
            <p:nvPr/>
          </p:nvCxnSpPr>
          <p:spPr>
            <a:xfrm flipH="1">
              <a:off x="3684960" y="2980429"/>
              <a:ext cx="340003" cy="86456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H="1">
              <a:off x="2550039" y="3469739"/>
              <a:ext cx="1368647" cy="249721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/>
            <p:cNvSpPr txBox="1"/>
            <p:nvPr/>
          </p:nvSpPr>
          <p:spPr>
            <a:xfrm>
              <a:off x="3854961" y="3282415"/>
              <a:ext cx="20867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500" dirty="0" smtClean="0"/>
                <a:t>Filament power supply</a:t>
              </a:r>
              <a:endParaRPr lang="en-GB" sz="1500" dirty="0"/>
            </a:p>
          </p:txBody>
        </p:sp>
        <p:cxnSp>
          <p:nvCxnSpPr>
            <p:cNvPr id="146" name="Straight Arrow Connector 145"/>
            <p:cNvCxnSpPr/>
            <p:nvPr/>
          </p:nvCxnSpPr>
          <p:spPr>
            <a:xfrm>
              <a:off x="955940" y="3740533"/>
              <a:ext cx="435416" cy="2484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42722" y="3488764"/>
              <a:ext cx="1130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500" dirty="0" smtClean="0"/>
                <a:t>Grid bias power suply</a:t>
              </a:r>
              <a:endParaRPr lang="en-GB" sz="1500" dirty="0"/>
            </a:p>
          </p:txBody>
        </p:sp>
      </p:grpSp>
      <p:pic>
        <p:nvPicPr>
          <p:cNvPr id="14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0"/>
          <a:stretch/>
        </p:blipFill>
        <p:spPr bwMode="auto">
          <a:xfrm>
            <a:off x="5989502" y="4399295"/>
            <a:ext cx="2692813" cy="247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" name="Rectangle 170"/>
          <p:cNvSpPr/>
          <p:nvPr/>
        </p:nvSpPr>
        <p:spPr>
          <a:xfrm>
            <a:off x="7782823" y="6009802"/>
            <a:ext cx="433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U</a:t>
            </a:r>
            <a:r>
              <a:rPr lang="en-US" sz="1000" dirty="0" smtClean="0"/>
              <a:t>B</a:t>
            </a:r>
            <a:r>
              <a:rPr lang="en-US" sz="1200" dirty="0" smtClean="0"/>
              <a:t>2</a:t>
            </a:r>
            <a:endParaRPr lang="en-GB" sz="1200" dirty="0"/>
          </a:p>
        </p:txBody>
      </p:sp>
      <p:sp>
        <p:nvSpPr>
          <p:cNvPr id="172" name="Rectangle 171"/>
          <p:cNvSpPr/>
          <p:nvPr/>
        </p:nvSpPr>
        <p:spPr>
          <a:xfrm>
            <a:off x="7774936" y="5579144"/>
            <a:ext cx="433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U</a:t>
            </a:r>
            <a:r>
              <a:rPr lang="en-US" sz="1000" dirty="0" smtClean="0"/>
              <a:t>B</a:t>
            </a:r>
            <a:r>
              <a:rPr lang="en-US" sz="1200" dirty="0" smtClean="0"/>
              <a:t>1</a:t>
            </a:r>
            <a:endParaRPr lang="en-GB" sz="1200" dirty="0"/>
          </a:p>
        </p:txBody>
      </p:sp>
      <p:grpSp>
        <p:nvGrpSpPr>
          <p:cNvPr id="158" name="Group 157"/>
          <p:cNvGrpSpPr/>
          <p:nvPr/>
        </p:nvGrpSpPr>
        <p:grpSpPr>
          <a:xfrm>
            <a:off x="2783825" y="5531884"/>
            <a:ext cx="3067668" cy="1262752"/>
            <a:chOff x="2688939" y="5436998"/>
            <a:chExt cx="3067668" cy="1262752"/>
          </a:xfrm>
        </p:grpSpPr>
        <p:graphicFrame>
          <p:nvGraphicFramePr>
            <p:cNvPr id="150" name="Object 2"/>
            <p:cNvGraphicFramePr>
              <a:graphicFrameLocks noGrp="1" noChangeAspect="1"/>
            </p:cNvGraphicFramePr>
            <p:nvPr>
              <p:ph idx="1"/>
              <p:extLst>
                <p:ext uri="{D42A27DB-BD31-4B8C-83A1-F6EECF244321}">
                  <p14:modId xmlns:p14="http://schemas.microsoft.com/office/powerpoint/2010/main" val="1545093185"/>
                </p:ext>
              </p:extLst>
            </p:nvPr>
          </p:nvGraphicFramePr>
          <p:xfrm>
            <a:off x="2923235" y="5590908"/>
            <a:ext cx="2792412" cy="1079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3" name="Bitmap Image" r:id="rId8" imgW="4067743" imgH="1676634" progId="Paint.Picture">
                    <p:embed/>
                  </p:oleObj>
                </mc:Choice>
                <mc:Fallback>
                  <p:oleObj name="Bitmap Image" r:id="rId8" imgW="4067743" imgH="1676634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3235" y="5590908"/>
                          <a:ext cx="2792412" cy="1079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" name="Text Box 7"/>
            <p:cNvSpPr txBox="1">
              <a:spLocks noChangeArrowheads="1"/>
            </p:cNvSpPr>
            <p:nvPr/>
          </p:nvSpPr>
          <p:spPr bwMode="auto">
            <a:xfrm>
              <a:off x="3480110" y="5612692"/>
              <a:ext cx="152285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1300" dirty="0">
                  <a:solidFill>
                    <a:srgbClr val="FF3300"/>
                  </a:solidFill>
                  <a:cs typeface="Arial" charset="0"/>
                </a:rPr>
                <a:t>Electron bunches</a:t>
              </a:r>
            </a:p>
          </p:txBody>
        </p:sp>
        <p:sp>
          <p:nvSpPr>
            <p:cNvPr id="152" name="Line 8"/>
            <p:cNvSpPr>
              <a:spLocks noChangeShapeType="1"/>
            </p:cNvSpPr>
            <p:nvPr/>
          </p:nvSpPr>
          <p:spPr bwMode="auto">
            <a:xfrm flipH="1">
              <a:off x="3201259" y="5856143"/>
              <a:ext cx="485234" cy="138862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" name="Line 9"/>
            <p:cNvSpPr>
              <a:spLocks noChangeShapeType="1"/>
            </p:cNvSpPr>
            <p:nvPr/>
          </p:nvSpPr>
          <p:spPr bwMode="auto">
            <a:xfrm>
              <a:off x="3885275" y="5856144"/>
              <a:ext cx="22380" cy="138862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4" name="Line 10"/>
            <p:cNvSpPr>
              <a:spLocks noChangeShapeType="1"/>
            </p:cNvSpPr>
            <p:nvPr/>
          </p:nvSpPr>
          <p:spPr bwMode="auto">
            <a:xfrm>
              <a:off x="4284001" y="5856145"/>
              <a:ext cx="275895" cy="13886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5" name="Line 11"/>
            <p:cNvSpPr>
              <a:spLocks noChangeShapeType="1"/>
            </p:cNvSpPr>
            <p:nvPr/>
          </p:nvSpPr>
          <p:spPr bwMode="auto">
            <a:xfrm>
              <a:off x="4826687" y="5856145"/>
              <a:ext cx="417533" cy="154881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6" name="Text Box 12"/>
            <p:cNvSpPr txBox="1">
              <a:spLocks noChangeArrowheads="1"/>
            </p:cNvSpPr>
            <p:nvPr/>
          </p:nvSpPr>
          <p:spPr bwMode="auto">
            <a:xfrm rot="16200000">
              <a:off x="2268252" y="5857685"/>
              <a:ext cx="111601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1200" dirty="0">
                  <a:cs typeface="Arial" charset="0"/>
                </a:rPr>
                <a:t>Grid voltage</a:t>
              </a:r>
            </a:p>
          </p:txBody>
        </p:sp>
        <p:sp>
          <p:nvSpPr>
            <p:cNvPr id="157" name="Text Box 13"/>
            <p:cNvSpPr txBox="1">
              <a:spLocks noChangeArrowheads="1"/>
            </p:cNvSpPr>
            <p:nvPr/>
          </p:nvSpPr>
          <p:spPr bwMode="auto">
            <a:xfrm>
              <a:off x="5297817" y="6316203"/>
              <a:ext cx="4587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1200" dirty="0">
                  <a:cs typeface="Arial" charset="0"/>
                </a:rPr>
                <a:t>t</a:t>
              </a:r>
              <a:r>
                <a:rPr lang="en-GB" altLang="en-US" sz="1200" dirty="0" smtClean="0">
                  <a:cs typeface="Arial" charset="0"/>
                </a:rPr>
                <a:t>(s)</a:t>
              </a:r>
              <a:endParaRPr lang="en-GB" altLang="en-US" sz="1200" dirty="0">
                <a:cs typeface="Arial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2994598" y="6029012"/>
              <a:ext cx="2660027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>
              <a:off x="2994598" y="6156290"/>
              <a:ext cx="2660027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/>
            <p:cNvSpPr/>
            <p:nvPr/>
          </p:nvSpPr>
          <p:spPr>
            <a:xfrm>
              <a:off x="4061024" y="6088765"/>
              <a:ext cx="4459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U</a:t>
              </a:r>
              <a:r>
                <a:rPr lang="en-US" sz="1000" dirty="0" smtClean="0"/>
                <a:t>B</a:t>
              </a:r>
              <a:r>
                <a:rPr lang="en-US" sz="1200" dirty="0" smtClean="0"/>
                <a:t>1</a:t>
              </a:r>
              <a:endParaRPr lang="en-GB" sz="1200" dirty="0"/>
            </a:p>
          </p:txBody>
        </p:sp>
        <p:cxnSp>
          <p:nvCxnSpPr>
            <p:cNvPr id="140" name="Straight Arrow Connector 139"/>
            <p:cNvCxnSpPr/>
            <p:nvPr/>
          </p:nvCxnSpPr>
          <p:spPr>
            <a:xfrm flipV="1">
              <a:off x="4105539" y="6156290"/>
              <a:ext cx="0" cy="144525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med" len="sm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66"/>
            <p:cNvSpPr/>
            <p:nvPr/>
          </p:nvSpPr>
          <p:spPr>
            <a:xfrm>
              <a:off x="4742477" y="6011025"/>
              <a:ext cx="4459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U</a:t>
              </a:r>
              <a:r>
                <a:rPr lang="en-US" sz="1000" dirty="0" smtClean="0"/>
                <a:t>B</a:t>
              </a:r>
              <a:r>
                <a:rPr lang="en-US" sz="1200" dirty="0" smtClean="0"/>
                <a:t>2</a:t>
              </a:r>
              <a:endParaRPr lang="en-GB" sz="1200" dirty="0"/>
            </a:p>
          </p:txBody>
        </p:sp>
        <p:cxnSp>
          <p:nvCxnSpPr>
            <p:cNvPr id="168" name="Straight Arrow Connector 167"/>
            <p:cNvCxnSpPr/>
            <p:nvPr/>
          </p:nvCxnSpPr>
          <p:spPr>
            <a:xfrm flipV="1">
              <a:off x="4816490" y="6029012"/>
              <a:ext cx="0" cy="271804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med" len="sm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tangle 146"/>
            <p:cNvSpPr/>
            <p:nvPr/>
          </p:nvSpPr>
          <p:spPr>
            <a:xfrm>
              <a:off x="3591804" y="6330418"/>
              <a:ext cx="6431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/>
                <a:t>RF </a:t>
              </a:r>
              <a:r>
                <a:rPr lang="sv-SE" dirty="0" smtClean="0"/>
                <a:t>in</a:t>
              </a:r>
              <a:endParaRPr lang="en-GB" dirty="0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44418" y="4194204"/>
            <a:ext cx="5581190" cy="147732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588" indent="-1588"/>
            <a:r>
              <a:rPr lang="sv-SE" sz="1500" dirty="0"/>
              <a:t>-</a:t>
            </a:r>
            <a:r>
              <a:rPr lang="sv-SE" sz="1500" dirty="0" smtClean="0"/>
              <a:t> The anode-plate serves as an antena that radiates RF power into the RF output cavity</a:t>
            </a:r>
          </a:p>
          <a:p>
            <a:pPr marL="1588" indent="-1588">
              <a:buFontTx/>
              <a:buChar char="-"/>
            </a:pPr>
            <a:r>
              <a:rPr lang="sv-SE" sz="1500" dirty="0" smtClean="0"/>
              <a:t>The waveguide collects and transmits the RF power to the load (accelerator RF cavities)</a:t>
            </a:r>
          </a:p>
          <a:p>
            <a:pPr marL="1588" indent="-1588">
              <a:buFontTx/>
              <a:buChar char="-"/>
            </a:pPr>
            <a:r>
              <a:rPr lang="sv-SE" sz="1500" dirty="0" smtClean="0"/>
              <a:t>The control grid g1 is polarised with a DC voltage equal to U</a:t>
            </a:r>
            <a:r>
              <a:rPr lang="sv-SE" sz="1200" dirty="0" smtClean="0"/>
              <a:t>B</a:t>
            </a:r>
            <a:r>
              <a:rPr lang="sv-SE" sz="1500" dirty="0" smtClean="0"/>
              <a:t>. The RF input signal is coupled to the control grid via the capacitor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34771" y="1086094"/>
            <a:ext cx="773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Tetrode is a “gridded” tube:- current can be controlled by the </a:t>
            </a:r>
            <a:r>
              <a:rPr lang="en-GB" b="1" dirty="0" err="1" smtClean="0"/>
              <a:t>the</a:t>
            </a:r>
            <a:r>
              <a:rPr lang="en-GB" b="1" dirty="0" smtClean="0"/>
              <a:t> grid potential independently on the anode voltage applied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019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37735</TotalTime>
  <Words>2398</Words>
  <Application>Microsoft Office PowerPoint</Application>
  <PresentationFormat>On-screen Show (4:3)</PresentationFormat>
  <Paragraphs>397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Anpassad formgivning</vt:lpstr>
      <vt:lpstr>1_Office-tema</vt:lpstr>
      <vt:lpstr>Bitmap Image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Ola Grahm</dc:creator>
  <cp:lastModifiedBy>Carlos Martins</cp:lastModifiedBy>
  <cp:revision>1248</cp:revision>
  <cp:lastPrinted>2015-08-19T07:22:45Z</cp:lastPrinted>
  <dcterms:created xsi:type="dcterms:W3CDTF">2013-09-21T18:00:17Z</dcterms:created>
  <dcterms:modified xsi:type="dcterms:W3CDTF">2017-10-16T06:45:19Z</dcterms:modified>
</cp:coreProperties>
</file>