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90" r:id="rId4"/>
    <p:sldId id="297" r:id="rId5"/>
    <p:sldId id="296" r:id="rId6"/>
    <p:sldId id="288" r:id="rId7"/>
    <p:sldId id="287" r:id="rId8"/>
    <p:sldId id="312" r:id="rId9"/>
    <p:sldId id="292" r:id="rId10"/>
    <p:sldId id="291" r:id="rId11"/>
    <p:sldId id="293" r:id="rId12"/>
    <p:sldId id="294" r:id="rId13"/>
    <p:sldId id="295" r:id="rId14"/>
    <p:sldId id="299" r:id="rId15"/>
    <p:sldId id="300" r:id="rId16"/>
    <p:sldId id="301" r:id="rId17"/>
    <p:sldId id="302" r:id="rId18"/>
    <p:sldId id="311" r:id="rId19"/>
    <p:sldId id="303" r:id="rId20"/>
    <p:sldId id="304" r:id="rId21"/>
    <p:sldId id="284" r:id="rId22"/>
    <p:sldId id="285" r:id="rId23"/>
    <p:sldId id="305" r:id="rId24"/>
    <p:sldId id="306" r:id="rId25"/>
    <p:sldId id="314" r:id="rId26"/>
    <p:sldId id="307" r:id="rId27"/>
    <p:sldId id="308" r:id="rId28"/>
    <p:sldId id="313" r:id="rId29"/>
    <p:sldId id="309" r:id="rId30"/>
    <p:sldId id="310" r:id="rId3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FFCC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62" autoAdjust="0"/>
    <p:restoredTop sz="93241" autoAdjust="0"/>
  </p:normalViewPr>
  <p:slideViewPr>
    <p:cSldViewPr>
      <p:cViewPr>
        <p:scale>
          <a:sx n="94" d="100"/>
          <a:sy n="94" d="100"/>
        </p:scale>
        <p:origin x="-1848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26/10/17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26/10/17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26/10/17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26/10/17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26/10/17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26/10/17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Control System of the European Spallation Source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Timo Korhonen</a:t>
            </a:r>
            <a:endParaRPr lang="en-GB" sz="2000" noProof="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Chief Engineer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Integrated Control System Division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26 October 2017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Functions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Connect </a:t>
            </a:r>
            <a:r>
              <a:rPr lang="en-US" dirty="0"/>
              <a:t>components </a:t>
            </a:r>
            <a:r>
              <a:rPr lang="en-US" dirty="0" smtClean="0"/>
              <a:t>together</a:t>
            </a:r>
          </a:p>
          <a:p>
            <a:pPr marL="742950" lvl="2" indent="-342900"/>
            <a:r>
              <a:rPr lang="en-US" dirty="0" smtClean="0"/>
              <a:t>A lot of things to connect!</a:t>
            </a:r>
          </a:p>
          <a:p>
            <a:pPr marL="1200150" lvl="3" indent="-342900"/>
            <a:r>
              <a:rPr lang="en-US" dirty="0" smtClean="0"/>
              <a:t>Management of complexity</a:t>
            </a:r>
          </a:p>
          <a:p>
            <a:pPr marL="1200150" lvl="3" indent="-342900"/>
            <a:r>
              <a:rPr lang="en-US" dirty="0" smtClean="0"/>
              <a:t>Ideally, one button in the control room: Switch beam on or off</a:t>
            </a:r>
          </a:p>
          <a:p>
            <a:pPr marL="1200150" lvl="3" indent="-342900"/>
            <a:r>
              <a:rPr lang="en-US" dirty="0" smtClean="0"/>
              <a:t>Reality is not quite that simple -</a:t>
            </a:r>
            <a:endParaRPr lang="en-US" dirty="0" smtClean="0"/>
          </a:p>
          <a:p>
            <a:pPr marL="742950" lvl="2" indent="-342900"/>
            <a:r>
              <a:rPr lang="en-US" dirty="0" smtClean="0"/>
              <a:t>Each subsystem may (usually does) have its local control </a:t>
            </a:r>
            <a:r>
              <a:rPr lang="en-US" dirty="0" smtClean="0"/>
              <a:t>system</a:t>
            </a:r>
          </a:p>
          <a:p>
            <a:pPr marL="1200150" lvl="3" indent="-342900"/>
            <a:r>
              <a:rPr lang="en-US" dirty="0" smtClean="0"/>
              <a:t>Subsystems may interact with each other directly (via control system)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437112"/>
            <a:ext cx="3504071" cy="1584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4149080"/>
            <a:ext cx="4032448" cy="20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2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Functions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Collect, display and store information</a:t>
            </a:r>
          </a:p>
          <a:p>
            <a:pPr marL="742950" lvl="2" indent="-342900"/>
            <a:r>
              <a:rPr lang="en-US" dirty="0" smtClean="0"/>
              <a:t>Device status &amp; control displays in the control room</a:t>
            </a:r>
          </a:p>
          <a:p>
            <a:pPr marL="742950" lvl="2" indent="-342900"/>
            <a:r>
              <a:rPr lang="en-US" dirty="0" smtClean="0"/>
              <a:t>Store status data into archive to be analyzed later</a:t>
            </a:r>
          </a:p>
          <a:p>
            <a:pPr marL="1200150" lvl="3" indent="-342900"/>
            <a:r>
              <a:rPr lang="en-US" dirty="0" smtClean="0"/>
              <a:t>How did the system perform last night? What happened on beam pulse # 102364?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068960"/>
            <a:ext cx="3960440" cy="1639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" r="50791"/>
          <a:stretch/>
        </p:blipFill>
        <p:spPr>
          <a:xfrm>
            <a:off x="3923928" y="4869160"/>
            <a:ext cx="2267968" cy="1728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5013176"/>
            <a:ext cx="1872208" cy="1244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80" y="4221088"/>
            <a:ext cx="3166770" cy="2088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52" y="4221088"/>
            <a:ext cx="369956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4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Functions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4133056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Send commands to actuators</a:t>
            </a:r>
          </a:p>
          <a:p>
            <a:pPr marL="742950" lvl="2" indent="-342900"/>
            <a:r>
              <a:rPr lang="en-US" dirty="0" smtClean="0"/>
              <a:t>Switch on/off, set current, chop beam, etc.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Synchronized – 14 Hz operation</a:t>
            </a:r>
          </a:p>
          <a:p>
            <a:pPr marL="742950" lvl="2" indent="-342900"/>
            <a:r>
              <a:rPr lang="en-US" dirty="0" smtClean="0"/>
              <a:t>Send the protons going</a:t>
            </a:r>
            <a:endParaRPr lang="en-US" dirty="0" smtClean="0"/>
          </a:p>
          <a:p>
            <a:pPr marL="742950" lvl="2" indent="-342900"/>
            <a:r>
              <a:rPr lang="en-US" dirty="0" smtClean="0"/>
              <a:t>RF pulses have to be there when the beam comes</a:t>
            </a:r>
          </a:p>
          <a:p>
            <a:pPr marL="742950" lvl="2" indent="-342900"/>
            <a:r>
              <a:rPr lang="en-US" dirty="0" smtClean="0"/>
              <a:t>Monitors have to be triggered when the beam is </a:t>
            </a:r>
            <a:r>
              <a:rPr lang="en-US" dirty="0" smtClean="0"/>
              <a:t>there</a:t>
            </a:r>
          </a:p>
          <a:p>
            <a:pPr marL="742950" lvl="2" indent="-342900"/>
            <a:r>
              <a:rPr lang="en-US" dirty="0" smtClean="0"/>
              <a:t>Accelerated beam has to hit the target at the right place</a:t>
            </a:r>
            <a:endParaRPr lang="en-US" dirty="0" smtClean="0"/>
          </a:p>
          <a:p>
            <a:pPr marL="342900" lvl="1" indent="-342900"/>
            <a:r>
              <a:rPr lang="en-US" dirty="0" smtClean="0"/>
              <a:t>Timing system</a:t>
            </a:r>
          </a:p>
          <a:p>
            <a:pPr marL="742950" lvl="2" indent="-342900"/>
            <a:r>
              <a:rPr lang="en-US" dirty="0" smtClean="0"/>
              <a:t>Synchronizes actions</a:t>
            </a:r>
          </a:p>
          <a:p>
            <a:pPr marL="742950" lvl="2" indent="-342900"/>
            <a:r>
              <a:rPr lang="en-US" dirty="0" smtClean="0"/>
              <a:t>Distributes time for the whole facility</a:t>
            </a:r>
          </a:p>
          <a:p>
            <a:pPr marL="742950" lvl="2" indent="-342900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638" y="5085184"/>
            <a:ext cx="3221802" cy="144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1556792"/>
            <a:ext cx="1944216" cy="1458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805264"/>
            <a:ext cx="3635896" cy="624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5417840"/>
            <a:ext cx="1243602" cy="144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3284984"/>
            <a:ext cx="196581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1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Functions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997152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React to dangers: Machine Protection</a:t>
            </a:r>
          </a:p>
          <a:p>
            <a:pPr marL="742950" lvl="2" indent="-342900"/>
            <a:r>
              <a:rPr lang="en-US" dirty="0" smtClean="0"/>
              <a:t>Remember: 5 </a:t>
            </a:r>
            <a:r>
              <a:rPr lang="en-US" dirty="0" err="1" smtClean="0"/>
              <a:t>MegaWatts</a:t>
            </a:r>
            <a:r>
              <a:rPr lang="en-US" dirty="0" smtClean="0"/>
              <a:t> of average beam power!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Beam can damage accelerator components</a:t>
            </a:r>
          </a:p>
          <a:p>
            <a:pPr marL="742950" lvl="2" indent="-342900"/>
            <a:r>
              <a:rPr lang="en-US" dirty="0" smtClean="0"/>
              <a:t>Much faster than a human can react – in microseconds!</a:t>
            </a:r>
          </a:p>
          <a:p>
            <a:pPr marL="342900" lvl="1" indent="-342900"/>
            <a:r>
              <a:rPr lang="en-US" dirty="0" smtClean="0"/>
              <a:t>The accelerator has to be protected against itself</a:t>
            </a:r>
          </a:p>
          <a:p>
            <a:pPr marL="342900" lvl="1" indent="-342900"/>
            <a:r>
              <a:rPr lang="en-US" dirty="0" smtClean="0"/>
              <a:t>Task of a Machine Protection System</a:t>
            </a:r>
          </a:p>
          <a:p>
            <a:pPr marL="342900" lvl="1" indent="-342900"/>
            <a:r>
              <a:rPr lang="en-US" dirty="0" smtClean="0"/>
              <a:t>Consisting of </a:t>
            </a:r>
          </a:p>
          <a:p>
            <a:pPr marL="742950" lvl="2" indent="-342900"/>
            <a:r>
              <a:rPr lang="en-US" dirty="0" smtClean="0"/>
              <a:t>sensors to detect dangerous situations (beam loss)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sz="2000" dirty="0" smtClean="0"/>
              <a:t>Beam Interlock </a:t>
            </a:r>
            <a:r>
              <a:rPr lang="en-US" sz="2000" dirty="0"/>
              <a:t>S</a:t>
            </a:r>
            <a:r>
              <a:rPr lang="en-US" sz="2000" dirty="0" smtClean="0"/>
              <a:t>ystem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Actuators to stop the beam</a:t>
            </a:r>
          </a:p>
          <a:p>
            <a:pPr>
              <a:buFont typeface="Arial"/>
              <a:buChar char="•"/>
            </a:pPr>
            <a:r>
              <a:rPr lang="en-US" sz="2500" dirty="0" smtClean="0"/>
              <a:t>Fast logic in hardware (FPGA)</a:t>
            </a:r>
          </a:p>
          <a:p>
            <a:pPr lvl="1">
              <a:buFont typeface="Arial"/>
              <a:buChar char="•"/>
            </a:pPr>
            <a:r>
              <a:rPr lang="en-US" sz="2100" dirty="0" smtClean="0"/>
              <a:t>Autonomous, but close relation to equipment control</a:t>
            </a:r>
          </a:p>
          <a:p>
            <a:pPr lvl="1">
              <a:buFont typeface="Arial"/>
              <a:buChar char="•"/>
            </a:pPr>
            <a:r>
              <a:rPr lang="en-US" sz="2100" dirty="0" smtClean="0"/>
              <a:t>Configuration and operation via software</a:t>
            </a:r>
          </a:p>
          <a:p>
            <a:pPr lvl="1">
              <a:buFont typeface="Arial"/>
              <a:buChar char="•"/>
            </a:pPr>
            <a:r>
              <a:rPr lang="en-US" sz="2100" dirty="0" smtClean="0"/>
              <a:t>Rigorous development and testing</a:t>
            </a:r>
          </a:p>
          <a:p>
            <a:pPr lvl="1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678" y="1988841"/>
            <a:ext cx="3852826" cy="2088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437112"/>
            <a:ext cx="3528392" cy="153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3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Hardware (Electronics)</a:t>
            </a:r>
          </a:p>
          <a:p>
            <a:r>
              <a:rPr lang="en-US" dirty="0" smtClean="0"/>
              <a:t>Level 1: Industrial </a:t>
            </a:r>
            <a:r>
              <a:rPr lang="en-US" dirty="0" smtClean="0"/>
              <a:t>control electronics</a:t>
            </a:r>
          </a:p>
          <a:p>
            <a:pPr lvl="1"/>
            <a:r>
              <a:rPr lang="en-US" dirty="0" smtClean="0"/>
              <a:t>PLCs: robust, reliable, well proven</a:t>
            </a:r>
          </a:p>
          <a:p>
            <a:r>
              <a:rPr lang="en-US" dirty="0" smtClean="0"/>
              <a:t>Level 2: Highly synchronized</a:t>
            </a:r>
            <a:endParaRPr lang="en-US" dirty="0" smtClean="0"/>
          </a:p>
          <a:p>
            <a:pPr lvl="1"/>
            <a:r>
              <a:rPr lang="en-US" dirty="0" smtClean="0"/>
              <a:t>React within one pulse (14 Hz, 71 milliseconds)</a:t>
            </a:r>
          </a:p>
          <a:p>
            <a:r>
              <a:rPr lang="en-US" dirty="0" smtClean="0"/>
              <a:t>Level 3: (as) fast (as possible)</a:t>
            </a:r>
            <a:endParaRPr lang="en-US" dirty="0" smtClean="0"/>
          </a:p>
          <a:p>
            <a:pPr lvl="1"/>
            <a:r>
              <a:rPr lang="en-US" dirty="0" smtClean="0"/>
              <a:t>Fast measurements and reactions (microseconds, nanoseconds)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290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HW Technologies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PLCs for distributed control</a:t>
            </a:r>
          </a:p>
          <a:p>
            <a:pPr marL="0" indent="0">
              <a:buNone/>
            </a:pPr>
            <a:r>
              <a:rPr lang="en-US" dirty="0" smtClean="0"/>
              <a:t>(Programmable Logic Controller)</a:t>
            </a:r>
          </a:p>
          <a:p>
            <a:r>
              <a:rPr lang="en-US" dirty="0" smtClean="0"/>
              <a:t>Vacuum systems</a:t>
            </a:r>
          </a:p>
          <a:p>
            <a:pPr lvl="1"/>
            <a:r>
              <a:rPr lang="en-US" dirty="0" smtClean="0"/>
              <a:t>pumps, gauges </a:t>
            </a:r>
          </a:p>
          <a:p>
            <a:r>
              <a:rPr lang="en-US" dirty="0" smtClean="0"/>
              <a:t>Cryogenics control</a:t>
            </a:r>
          </a:p>
          <a:p>
            <a:pPr lvl="1"/>
            <a:r>
              <a:rPr lang="en-US" dirty="0" smtClean="0"/>
              <a:t>Cooling down helium to 2 Kelvin</a:t>
            </a:r>
          </a:p>
          <a:p>
            <a:pPr lvl="1"/>
            <a:r>
              <a:rPr lang="en-US" dirty="0" smtClean="0"/>
              <a:t>Takes two weeks from room temperature to cool down a </a:t>
            </a:r>
            <a:r>
              <a:rPr lang="en-US" dirty="0" err="1" smtClean="0"/>
              <a:t>cryomodule</a:t>
            </a:r>
            <a:r>
              <a:rPr lang="en-US" dirty="0" smtClean="0"/>
              <a:t> for operation</a:t>
            </a:r>
          </a:p>
          <a:p>
            <a:pPr lvl="2"/>
            <a:r>
              <a:rPr lang="en-US" dirty="0" smtClean="0"/>
              <a:t>Reliability is essential – speed (as far as sufficient) secondary</a:t>
            </a:r>
          </a:p>
          <a:p>
            <a:r>
              <a:rPr lang="en-US" dirty="0" smtClean="0"/>
              <a:t>Building (aka Site Infrastructure, or Conventional Facilities)</a:t>
            </a:r>
          </a:p>
          <a:p>
            <a:pPr lvl="1"/>
            <a:r>
              <a:rPr lang="en-US" dirty="0" smtClean="0"/>
              <a:t>Is an important part for operation of the facility</a:t>
            </a:r>
          </a:p>
          <a:p>
            <a:pPr lvl="2"/>
            <a:r>
              <a:rPr lang="en-US" dirty="0" smtClean="0"/>
              <a:t>Cooling, electric power, etc.</a:t>
            </a:r>
          </a:p>
          <a:p>
            <a:r>
              <a:rPr lang="en-US" dirty="0" smtClean="0"/>
              <a:t>Target systems</a:t>
            </a:r>
          </a:p>
          <a:p>
            <a:pPr lvl="1"/>
            <a:r>
              <a:rPr lang="en-US" dirty="0" smtClean="0"/>
              <a:t>Cooling, gas and liquid flows,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844824"/>
            <a:ext cx="3192016" cy="15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4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</a:t>
            </a:r>
            <a:r>
              <a:rPr lang="en-US" dirty="0"/>
              <a:t>HW Technologies </a:t>
            </a:r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Event-synchronized real-time systems</a:t>
            </a:r>
          </a:p>
          <a:p>
            <a:pPr lvl="1"/>
            <a:r>
              <a:rPr lang="en-US" dirty="0" smtClean="0"/>
              <a:t>Need to react within one pulse (14 Hz, 71 milliseconds)</a:t>
            </a:r>
          </a:p>
          <a:p>
            <a:pPr lvl="1"/>
            <a:r>
              <a:rPr lang="en-US" dirty="0" smtClean="0"/>
              <a:t>Use the </a:t>
            </a:r>
            <a:r>
              <a:rPr lang="en-US" dirty="0" err="1" smtClean="0"/>
              <a:t>EtherCAT</a:t>
            </a:r>
            <a:r>
              <a:rPr lang="en-US" dirty="0" smtClean="0"/>
              <a:t> </a:t>
            </a:r>
            <a:r>
              <a:rPr lang="en-US" dirty="0"/>
              <a:t>standard (https://</a:t>
            </a:r>
            <a:r>
              <a:rPr lang="en-US" dirty="0" err="1" smtClean="0"/>
              <a:t>www.ethercat.org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Real-time capable Ethernet protocol</a:t>
            </a:r>
          </a:p>
          <a:p>
            <a:pPr lvl="2"/>
            <a:r>
              <a:rPr lang="en-US" dirty="0" smtClean="0"/>
              <a:t>Widely used in industry</a:t>
            </a:r>
          </a:p>
          <a:p>
            <a:pPr lvl="1"/>
            <a:r>
              <a:rPr lang="en-US" dirty="0" smtClean="0"/>
              <a:t>Use with an open-source driver on a regular </a:t>
            </a:r>
            <a:r>
              <a:rPr lang="en-US" dirty="0" smtClean="0"/>
              <a:t>computer (or with PLCs)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37112"/>
            <a:ext cx="3744416" cy="2106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509120"/>
            <a:ext cx="2614816" cy="1872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5517232"/>
            <a:ext cx="1176660" cy="4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5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</a:t>
            </a:r>
            <a:r>
              <a:rPr lang="en-US" dirty="0"/>
              <a:t>HW Technologies </a:t>
            </a:r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Ultrafast systems </a:t>
            </a:r>
            <a:r>
              <a:rPr lang="en-US" dirty="0"/>
              <a:t>(by today’s standards) </a:t>
            </a:r>
            <a:endParaRPr lang="en-US" dirty="0" smtClean="0"/>
          </a:p>
          <a:p>
            <a:pPr lvl="1"/>
            <a:r>
              <a:rPr lang="en-US" dirty="0" smtClean="0"/>
              <a:t>Need to measure/react in nanoseconds</a:t>
            </a:r>
          </a:p>
          <a:p>
            <a:pPr lvl="1"/>
            <a:r>
              <a:rPr lang="en-US" dirty="0" smtClean="0"/>
              <a:t>Implemented in direct logic (FPGA, Field Programmable Gate Array)</a:t>
            </a:r>
          </a:p>
          <a:p>
            <a:r>
              <a:rPr lang="en-US" dirty="0" smtClean="0"/>
              <a:t>Large amounts of data to handle</a:t>
            </a:r>
          </a:p>
          <a:p>
            <a:pPr lvl="1"/>
            <a:r>
              <a:rPr lang="en-US" dirty="0" smtClean="0"/>
              <a:t>Analog-to-digital converters in 100 MSPS range</a:t>
            </a:r>
          </a:p>
          <a:p>
            <a:pPr lvl="1"/>
            <a:r>
              <a:rPr lang="en-US" dirty="0" smtClean="0"/>
              <a:t>Sometimes needs to be stored for analysis</a:t>
            </a:r>
          </a:p>
          <a:p>
            <a:r>
              <a:rPr lang="en-US" dirty="0" smtClean="0"/>
              <a:t>Fastest industrial systems of today</a:t>
            </a:r>
          </a:p>
          <a:p>
            <a:pPr lvl="1"/>
            <a:r>
              <a:rPr lang="en-US" dirty="0" smtClean="0"/>
              <a:t>Telecommunication : MTCA (Micro </a:t>
            </a:r>
            <a:r>
              <a:rPr lang="en-US" dirty="0" err="1" smtClean="0"/>
              <a:t>TeleCommunications</a:t>
            </a:r>
            <a:r>
              <a:rPr lang="en-US" dirty="0" smtClean="0"/>
              <a:t> Architecture)</a:t>
            </a:r>
          </a:p>
          <a:p>
            <a:pPr lvl="1"/>
            <a:r>
              <a:rPr lang="en-US" dirty="0" smtClean="0"/>
              <a:t>Adapted for physics applications: MTCA.4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96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MicroTCA.4 systems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4896" b="14896"/>
          <a:stretch>
            <a:fillRect/>
          </a:stretch>
        </p:blipFill>
        <p:spPr>
          <a:xfrm>
            <a:off x="4788024" y="4005064"/>
            <a:ext cx="3826768" cy="21045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4906888" cy="4853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Modular (multi)computer system</a:t>
            </a:r>
          </a:p>
          <a:p>
            <a:pPr lvl="1"/>
            <a:r>
              <a:rPr lang="en-US" dirty="0" smtClean="0"/>
              <a:t>Plug-in modules (I/O, CPU)</a:t>
            </a:r>
          </a:p>
          <a:p>
            <a:pPr lvl="1"/>
            <a:r>
              <a:rPr lang="en-US" dirty="0" smtClean="0"/>
              <a:t>Based on PCI Express (MTCA.4)</a:t>
            </a:r>
          </a:p>
          <a:p>
            <a:pPr lvl="1"/>
            <a:r>
              <a:rPr lang="en-US" dirty="0" smtClean="0"/>
              <a:t>High data bandwidth</a:t>
            </a:r>
          </a:p>
          <a:p>
            <a:pPr lvl="1"/>
            <a:r>
              <a:rPr lang="en-US" dirty="0" smtClean="0"/>
              <a:t>Multi-CPU systems</a:t>
            </a:r>
          </a:p>
          <a:p>
            <a:pPr lvl="1"/>
            <a:r>
              <a:rPr lang="en-US" dirty="0" smtClean="0"/>
              <a:t>High-performance electronics, FPGA (Field Programmable Gate Array), fast I/O</a:t>
            </a:r>
          </a:p>
          <a:p>
            <a:pPr lvl="1"/>
            <a:r>
              <a:rPr lang="en-US" dirty="0" smtClean="0"/>
              <a:t>Extensive platform management</a:t>
            </a:r>
          </a:p>
          <a:p>
            <a:r>
              <a:rPr lang="en-US" dirty="0" smtClean="0"/>
              <a:t>Rather expensive</a:t>
            </a:r>
          </a:p>
          <a:p>
            <a:pPr lvl="1"/>
            <a:r>
              <a:rPr lang="en-US" dirty="0" smtClean="0"/>
              <a:t>Used </a:t>
            </a:r>
            <a:r>
              <a:rPr lang="en-US" dirty="0" smtClean="0"/>
              <a:t>where justified by performance </a:t>
            </a:r>
            <a:r>
              <a:rPr lang="en-US" dirty="0" smtClean="0"/>
              <a:t>needs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628800"/>
            <a:ext cx="2636657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(HW) Technologies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91064" cy="470912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Networking</a:t>
            </a:r>
          </a:p>
          <a:p>
            <a:pPr lvl="1"/>
            <a:r>
              <a:rPr lang="en-US" dirty="0" smtClean="0"/>
              <a:t>Thousands of computing nodes in one network</a:t>
            </a:r>
          </a:p>
          <a:p>
            <a:pPr lvl="2"/>
            <a:r>
              <a:rPr lang="en-US" dirty="0" smtClean="0"/>
              <a:t>Reliability, flexibility, management</a:t>
            </a:r>
            <a:endParaRPr lang="en-US" dirty="0" smtClean="0"/>
          </a:p>
          <a:p>
            <a:pPr lvl="1"/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 smtClean="0"/>
              <a:t>traffic volumes</a:t>
            </a:r>
          </a:p>
          <a:p>
            <a:pPr lvl="2"/>
            <a:r>
              <a:rPr lang="en-US" dirty="0" smtClean="0"/>
              <a:t>Archiving millions of process variables, detector data, images, etc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Several petabytes/week traffic (recent similar facilities)</a:t>
            </a:r>
            <a:endParaRPr lang="en-US" dirty="0" smtClean="0"/>
          </a:p>
          <a:p>
            <a:pPr lvl="1"/>
            <a:r>
              <a:rPr lang="en-US" dirty="0" smtClean="0"/>
              <a:t>Flexibility required</a:t>
            </a:r>
          </a:p>
          <a:p>
            <a:pPr lvl="2"/>
            <a:r>
              <a:rPr lang="en-US" dirty="0" smtClean="0"/>
              <a:t>Computers and controllers may come and go</a:t>
            </a:r>
          </a:p>
          <a:p>
            <a:pPr lvl="2"/>
            <a:r>
              <a:rPr lang="en-US" dirty="0" smtClean="0"/>
              <a:t>Traffic may need segmentation (not all data interests everybody)</a:t>
            </a:r>
          </a:p>
          <a:p>
            <a:pPr lvl="2"/>
            <a:r>
              <a:rPr lang="en-US" dirty="0" smtClean="0"/>
              <a:t>But some data may be needed by anybody/everybody</a:t>
            </a:r>
          </a:p>
          <a:p>
            <a:r>
              <a:rPr lang="en-US" dirty="0" smtClean="0"/>
              <a:t>Servers and storage</a:t>
            </a:r>
          </a:p>
          <a:p>
            <a:pPr lvl="1"/>
            <a:r>
              <a:rPr lang="en-US" dirty="0" smtClean="0"/>
              <a:t>Virtualization (reduce number of PC boxes)</a:t>
            </a:r>
          </a:p>
          <a:p>
            <a:pPr lvl="2"/>
            <a:r>
              <a:rPr lang="en-US" dirty="0" smtClean="0"/>
              <a:t>High availability</a:t>
            </a:r>
          </a:p>
          <a:p>
            <a:pPr lvl="1"/>
            <a:r>
              <a:rPr lang="en-US" dirty="0" smtClean="0"/>
              <a:t>High-speed storage</a:t>
            </a:r>
          </a:p>
          <a:p>
            <a:pPr lvl="2"/>
            <a:r>
              <a:rPr lang="en-US" dirty="0" smtClean="0"/>
              <a:t>Big volumes, data retention requirements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628800"/>
            <a:ext cx="2154312" cy="1195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2852936"/>
            <a:ext cx="1152128" cy="1969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4941168"/>
            <a:ext cx="151216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2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recap of the ESS</a:t>
            </a:r>
          </a:p>
          <a:p>
            <a:r>
              <a:rPr lang="en-US" dirty="0" smtClean="0"/>
              <a:t>Functions of a control system</a:t>
            </a:r>
          </a:p>
          <a:p>
            <a:r>
              <a:rPr lang="en-US" dirty="0" smtClean="0"/>
              <a:t>Technologies</a:t>
            </a:r>
          </a:p>
          <a:p>
            <a:pPr lvl="1"/>
            <a:r>
              <a:rPr lang="en-US" dirty="0" smtClean="0"/>
              <a:t>Hardware (Electronics)</a:t>
            </a:r>
          </a:p>
          <a:p>
            <a:pPr lvl="1"/>
            <a:r>
              <a:rPr lang="en-US" dirty="0" smtClean="0"/>
              <a:t>Software</a:t>
            </a:r>
          </a:p>
          <a:p>
            <a:r>
              <a:rPr lang="en-US" dirty="0" smtClean="0"/>
              <a:t>System structures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Control System Toolbox: EPICS</a:t>
            </a:r>
          </a:p>
          <a:p>
            <a:pPr lvl="1"/>
            <a:r>
              <a:rPr lang="en-US" b="1" dirty="0" smtClean="0"/>
              <a:t>E</a:t>
            </a:r>
            <a:r>
              <a:rPr lang="en-US" dirty="0" smtClean="0"/>
              <a:t>xperimental </a:t>
            </a:r>
            <a:r>
              <a:rPr lang="en-US" b="1" dirty="0" smtClean="0"/>
              <a:t>P</a:t>
            </a:r>
            <a:r>
              <a:rPr lang="en-US" dirty="0" smtClean="0"/>
              <a:t>hysics and </a:t>
            </a:r>
            <a:r>
              <a:rPr lang="en-US" b="1" u="sng" dirty="0" smtClean="0"/>
              <a:t>I</a:t>
            </a:r>
            <a:r>
              <a:rPr lang="en-US" u="sng" dirty="0" smtClean="0"/>
              <a:t>ndustrial</a:t>
            </a:r>
            <a:r>
              <a:rPr lang="en-US" dirty="0" smtClean="0"/>
              <a:t> </a:t>
            </a:r>
            <a:r>
              <a:rPr lang="en-US" b="1" dirty="0" smtClean="0"/>
              <a:t>C</a:t>
            </a:r>
            <a:r>
              <a:rPr lang="en-US" dirty="0" smtClean="0"/>
              <a:t>ontrol </a:t>
            </a:r>
            <a:r>
              <a:rPr lang="en-US" b="1" dirty="0" smtClean="0"/>
              <a:t>S</a:t>
            </a:r>
            <a:r>
              <a:rPr lang="en-US" dirty="0" smtClean="0"/>
              <a:t>ystem</a:t>
            </a:r>
          </a:p>
          <a:p>
            <a:pPr lvl="1"/>
            <a:r>
              <a:rPr lang="en-US" dirty="0" smtClean="0"/>
              <a:t>One of a few </a:t>
            </a:r>
            <a:r>
              <a:rPr lang="en-US" b="1" dirty="0" smtClean="0"/>
              <a:t>software packages</a:t>
            </a:r>
            <a:r>
              <a:rPr lang="en-US" dirty="0" smtClean="0"/>
              <a:t> specialized for accelerator and experimental systems</a:t>
            </a:r>
          </a:p>
          <a:p>
            <a:pPr lvl="2"/>
            <a:r>
              <a:rPr lang="en-US" dirty="0" smtClean="0"/>
              <a:t>Others: TANGO (ESRF, </a:t>
            </a:r>
            <a:r>
              <a:rPr lang="en-US" dirty="0" err="1" smtClean="0"/>
              <a:t>MaxIV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), DOOCS (DESY), FESA (CERN), etc.</a:t>
            </a:r>
          </a:p>
          <a:p>
            <a:pPr lvl="1"/>
            <a:r>
              <a:rPr lang="en-US" dirty="0" smtClean="0"/>
              <a:t>Open source, collaborative effort</a:t>
            </a:r>
          </a:p>
          <a:p>
            <a:pPr lvl="2"/>
            <a:r>
              <a:rPr lang="en-US" dirty="0" smtClean="0"/>
              <a:t>Not precisely known, but over 100 labs and installations use EPICS</a:t>
            </a:r>
          </a:p>
          <a:p>
            <a:pPr lvl="3"/>
            <a:r>
              <a:rPr lang="en-US" dirty="0" smtClean="0"/>
              <a:t>From huge scientific installations to beer brewing (really!)</a:t>
            </a:r>
          </a:p>
          <a:p>
            <a:r>
              <a:rPr lang="en-US" dirty="0" smtClean="0"/>
              <a:t>EPICS allows us to connect to the signals in the field</a:t>
            </a:r>
          </a:p>
          <a:p>
            <a:pPr lvl="1"/>
            <a:r>
              <a:rPr lang="en-US" dirty="0" smtClean="0"/>
              <a:t>Read, write, monitor over network</a:t>
            </a:r>
          </a:p>
          <a:p>
            <a:pPr lvl="1"/>
            <a:r>
              <a:rPr lang="en-US" dirty="0" smtClean="0"/>
              <a:t>Scales from a few signals up to millions of signals</a:t>
            </a:r>
          </a:p>
          <a:p>
            <a:r>
              <a:rPr lang="en-US" dirty="0" smtClean="0"/>
              <a:t>Server-client model</a:t>
            </a:r>
          </a:p>
          <a:p>
            <a:pPr lvl="1"/>
            <a:r>
              <a:rPr lang="en-US" dirty="0" smtClean="0"/>
              <a:t>Like a small-scale Internet of Things </a:t>
            </a:r>
            <a:r>
              <a:rPr lang="en-US" dirty="0" smtClean="0"/>
              <a:t>(</a:t>
            </a:r>
            <a:r>
              <a:rPr lang="en-US" dirty="0" smtClean="0"/>
              <a:t>or </a:t>
            </a:r>
            <a:r>
              <a:rPr lang="en-US" dirty="0" smtClean="0"/>
              <a:t>Intranet </a:t>
            </a:r>
            <a:r>
              <a:rPr lang="en-US" dirty="0" smtClean="0"/>
              <a:t>of Things)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957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quick overview of EPICS (recap)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21</a:t>
            </a:fld>
            <a:endParaRPr lang="sv-SE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336" y="1556792"/>
            <a:ext cx="122810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608881" y="3889094"/>
            <a:ext cx="598411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2" idx="0"/>
          </p:cNvCxnSpPr>
          <p:nvPr/>
        </p:nvCxnSpPr>
        <p:spPr>
          <a:xfrm>
            <a:off x="5486400" y="3889094"/>
            <a:ext cx="0" cy="462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06387" y="4352082"/>
            <a:ext cx="1360026" cy="1307939"/>
          </a:xfrm>
          <a:prstGeom prst="rect">
            <a:avLst/>
          </a:prstGeom>
          <a:solidFill>
            <a:srgbClr val="00E100"/>
          </a:solidFill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5" name="Straight Connector 14"/>
          <p:cNvCxnSpPr>
            <a:endCxn id="16" idx="0"/>
          </p:cNvCxnSpPr>
          <p:nvPr/>
        </p:nvCxnSpPr>
        <p:spPr>
          <a:xfrm>
            <a:off x="7233213" y="3889093"/>
            <a:ext cx="0" cy="462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553200" y="4352081"/>
            <a:ext cx="1360026" cy="1307939"/>
          </a:xfrm>
          <a:prstGeom prst="rect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7" name="Straight Connector 16"/>
          <p:cNvCxnSpPr>
            <a:stCxn id="18" idx="2"/>
          </p:cNvCxnSpPr>
          <p:nvPr/>
        </p:nvCxnSpPr>
        <p:spPr>
          <a:xfrm>
            <a:off x="2590800" y="3497484"/>
            <a:ext cx="0" cy="3916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910787" y="2189545"/>
            <a:ext cx="1360026" cy="1307939"/>
          </a:xfrm>
          <a:prstGeom prst="rect">
            <a:avLst/>
          </a:prstGeom>
          <a:solidFill>
            <a:srgbClr val="0303BD"/>
          </a:solidFill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1" name="Straight Connector 20"/>
          <p:cNvCxnSpPr>
            <a:stCxn id="22" idx="2"/>
          </p:cNvCxnSpPr>
          <p:nvPr/>
        </p:nvCxnSpPr>
        <p:spPr>
          <a:xfrm>
            <a:off x="4294208" y="3497483"/>
            <a:ext cx="0" cy="3916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614195" y="2189544"/>
            <a:ext cx="1360026" cy="1307939"/>
          </a:xfrm>
          <a:prstGeom prst="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Oval Callout 22"/>
          <p:cNvSpPr/>
          <p:nvPr/>
        </p:nvSpPr>
        <p:spPr>
          <a:xfrm>
            <a:off x="578911" y="4735250"/>
            <a:ext cx="3541675" cy="924769"/>
          </a:xfrm>
          <a:prstGeom prst="wedgeEllipseCallout">
            <a:avLst>
              <a:gd name="adj1" fmla="val 44287"/>
              <a:gd name="adj2" fmla="val -142444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Network protocol:</a:t>
            </a:r>
            <a:endParaRPr lang="sv-SE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PV Access 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4387" y="16056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sv-SE" dirty="0" smtClean="0"/>
              <a:t>EPICS is a network-based </a:t>
            </a:r>
            <a:r>
              <a:rPr lang="en-US" altLang="sv-SE" dirty="0"/>
              <a:t>“client/server” model (hence the EPICS logo)</a:t>
            </a:r>
          </a:p>
        </p:txBody>
      </p:sp>
      <p:sp>
        <p:nvSpPr>
          <p:cNvPr id="24" name="Oval Callout 23"/>
          <p:cNvSpPr/>
          <p:nvPr/>
        </p:nvSpPr>
        <p:spPr>
          <a:xfrm>
            <a:off x="5328334" y="584200"/>
            <a:ext cx="2427133" cy="1003569"/>
          </a:xfrm>
          <a:prstGeom prst="wedgeEllipseCallout">
            <a:avLst>
              <a:gd name="adj1" fmla="val -40033"/>
              <a:gd name="adj2" fmla="val 279067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sv-SE" sz="1600" dirty="0" smtClean="0">
                <a:solidFill>
                  <a:schemeClr val="tx1"/>
                </a:solidFill>
              </a:rPr>
              <a:t>Signal: </a:t>
            </a:r>
          </a:p>
          <a:p>
            <a:pPr marL="0" lvl="1" algn="ctr"/>
            <a:r>
              <a:rPr lang="en-US" altLang="sv-SE" sz="1600" dirty="0" smtClean="0">
                <a:solidFill>
                  <a:srgbClr val="FF0000"/>
                </a:solidFill>
              </a:rPr>
              <a:t>Process Variable (PV)</a:t>
            </a:r>
            <a:endParaRPr lang="en-US" altLang="sv-SE" sz="1100" dirty="0">
              <a:solidFill>
                <a:schemeClr val="tx1"/>
              </a:solidFill>
            </a:endParaRPr>
          </a:p>
        </p:txBody>
      </p:sp>
      <p:sp>
        <p:nvSpPr>
          <p:cNvPr id="32" name="AutoShape 87"/>
          <p:cNvSpPr>
            <a:spLocks noChangeArrowheads="1"/>
          </p:cNvSpPr>
          <p:nvPr/>
        </p:nvSpPr>
        <p:spPr bwMode="auto">
          <a:xfrm>
            <a:off x="5328335" y="5479608"/>
            <a:ext cx="3271656" cy="735998"/>
          </a:xfrm>
          <a:prstGeom prst="wedgeRoundRectCallout">
            <a:avLst>
              <a:gd name="adj1" fmla="val -48916"/>
              <a:gd name="adj2" fmla="val -14309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sv-SE" sz="1600" dirty="0" smtClean="0">
                <a:solidFill>
                  <a:srgbClr val="FF0000"/>
                </a:solidFill>
                <a:latin typeface="Times New Roman" pitchFamily="18" charset="0"/>
              </a:rPr>
              <a:t>IOC</a:t>
            </a:r>
            <a:r>
              <a:rPr lang="en-US" altLang="sv-SE" sz="1600" dirty="0" smtClean="0">
                <a:latin typeface="Times New Roman" pitchFamily="18" charset="0"/>
              </a:rPr>
              <a:t> (Input Output Controller)</a:t>
            </a:r>
            <a:endParaRPr lang="en-US" altLang="sv-SE" sz="16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sv-SE" sz="1400" dirty="0" smtClean="0">
                <a:latin typeface="Times New Roman" pitchFamily="18" charset="0"/>
              </a:rPr>
              <a:t>A list of  </a:t>
            </a:r>
            <a:r>
              <a:rPr lang="en-US" altLang="sv-SE" sz="1400" dirty="0" smtClean="0">
                <a:solidFill>
                  <a:srgbClr val="FF0000"/>
                </a:solidFill>
                <a:latin typeface="Times New Roman" pitchFamily="18" charset="0"/>
              </a:rPr>
              <a:t>Process Variables</a:t>
            </a:r>
            <a:endParaRPr lang="en-US" altLang="sv-SE" sz="1400" dirty="0"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44000" y="-1871676"/>
            <a:ext cx="437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en-US" altLang="sv-SE" dirty="0"/>
              <a:t>LINAC:BPM4:xPosition </a:t>
            </a:r>
            <a:r>
              <a:rPr lang="en-US" altLang="sv-SE" dirty="0">
                <a:solidFill>
                  <a:srgbClr val="C28500"/>
                </a:solidFill>
              </a:rPr>
              <a:t>  -0.323 mm</a:t>
            </a:r>
            <a:endParaRPr lang="en-US" altLang="sv-SE" dirty="0"/>
          </a:p>
        </p:txBody>
      </p:sp>
      <p:sp>
        <p:nvSpPr>
          <p:cNvPr id="26" name="Oval Callout 25"/>
          <p:cNvSpPr/>
          <p:nvPr/>
        </p:nvSpPr>
        <p:spPr>
          <a:xfrm>
            <a:off x="72884" y="1077652"/>
            <a:ext cx="3541311" cy="924769"/>
          </a:xfrm>
          <a:prstGeom prst="wedgeEllipseCallout">
            <a:avLst>
              <a:gd name="adj1" fmla="val 64425"/>
              <a:gd name="adj2" fmla="val 135418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PV Access Clients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PVA Client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2159000" y="274639"/>
            <a:ext cx="3615267" cy="811346"/>
          </a:xfrm>
          <a:prstGeom prst="wedgeEllipseCallout">
            <a:avLst>
              <a:gd name="adj1" fmla="val 49266"/>
              <a:gd name="adj2" fmla="val 50421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altLang="sv-SE" sz="1100" dirty="0" smtClean="0">
                <a:solidFill>
                  <a:schemeClr val="tx1"/>
                </a:solidFill>
              </a:rPr>
              <a:t>NAME: </a:t>
            </a:r>
            <a:r>
              <a:rPr lang="sv-SE" sz="1100" dirty="0" smtClean="0">
                <a:solidFill>
                  <a:srgbClr val="FF0000"/>
                </a:solidFill>
              </a:rPr>
              <a:t>SPK-020LWU:PWRC-PS-010.Curr</a:t>
            </a:r>
            <a:endParaRPr lang="sv-SE" sz="1100" dirty="0">
              <a:solidFill>
                <a:srgbClr val="FF0000"/>
              </a:solidFill>
            </a:endParaRPr>
          </a:p>
          <a:p>
            <a:pPr marL="0" lvl="1"/>
            <a:r>
              <a:rPr lang="en-US" altLang="sv-SE" sz="1100" dirty="0" smtClean="0">
                <a:solidFill>
                  <a:schemeClr val="tx1"/>
                </a:solidFill>
              </a:rPr>
              <a:t> VALUE: </a:t>
            </a:r>
            <a:r>
              <a:rPr lang="sv-SE" sz="1100" dirty="0">
                <a:solidFill>
                  <a:srgbClr val="FF0000"/>
                </a:solidFill>
              </a:rPr>
              <a:t>18 </a:t>
            </a:r>
            <a:r>
              <a:rPr lang="sv-SE" sz="1100" dirty="0" smtClean="0">
                <a:solidFill>
                  <a:srgbClr val="FF0000"/>
                </a:solidFill>
              </a:rPr>
              <a:t>A</a:t>
            </a:r>
            <a:endParaRPr lang="en-US" altLang="sv-SE" sz="1100" dirty="0">
              <a:solidFill>
                <a:srgbClr val="FF0000"/>
              </a:solidFill>
            </a:endParaRPr>
          </a:p>
        </p:txBody>
      </p:sp>
      <p:sp>
        <p:nvSpPr>
          <p:cNvPr id="31" name="Oval Callout 30"/>
          <p:cNvSpPr/>
          <p:nvPr/>
        </p:nvSpPr>
        <p:spPr>
          <a:xfrm>
            <a:off x="5528239" y="2583885"/>
            <a:ext cx="3324720" cy="924769"/>
          </a:xfrm>
          <a:prstGeom prst="wedgeEllipseCallout">
            <a:avLst>
              <a:gd name="adj1" fmla="val -55362"/>
              <a:gd name="adj2" fmla="val 189237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PV Access Servers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CA Server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32" grpId="0" animBg="1"/>
      <p:bldP spid="26" grpId="0" animBg="1"/>
      <p:bldP spid="25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012825"/>
            <a:ext cx="1790700" cy="166687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9ACFC-FDA8-4F50-99E0-77D031D818BC}" type="slidenum">
              <a:rPr lang="en-US" altLang="sv-SE"/>
              <a:pPr/>
              <a:t>22</a:t>
            </a:fld>
            <a:endParaRPr lang="en-US" altLang="sv-SE" dirty="0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sv-SE" dirty="0" smtClean="0"/>
              <a:t>Connect to I/O via EPICS PV Access</a:t>
            </a:r>
            <a:endParaRPr lang="en-US" altLang="sv-SE" dirty="0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71575" y="3089275"/>
            <a:ext cx="1390650" cy="366713"/>
          </a:xfrm>
        </p:spPr>
        <p:txBody>
          <a:bodyPr/>
          <a:lstStyle/>
          <a:p>
            <a:pPr algn="ctr">
              <a:buFont typeface="Times" pitchFamily="18" charset="0"/>
              <a:buNone/>
            </a:pPr>
            <a:r>
              <a:rPr lang="en-US" altLang="sv-SE" sz="1800"/>
              <a:t>CA Server</a:t>
            </a:r>
          </a:p>
        </p:txBody>
      </p:sp>
      <p:sp>
        <p:nvSpPr>
          <p:cNvPr id="15155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171575" y="2679700"/>
            <a:ext cx="1371600" cy="366713"/>
          </a:xfrm>
        </p:spPr>
        <p:txBody>
          <a:bodyPr/>
          <a:lstStyle/>
          <a:p>
            <a:pPr algn="ctr">
              <a:buFont typeface="Times" pitchFamily="18" charset="0"/>
              <a:buNone/>
            </a:pPr>
            <a:r>
              <a:rPr lang="en-US" altLang="sv-SE" sz="1800"/>
              <a:t>CA Client</a:t>
            </a:r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314325" y="3752848"/>
            <a:ext cx="2411941" cy="1185863"/>
          </a:xfrm>
          <a:prstGeom prst="rect">
            <a:avLst/>
          </a:prstGeom>
          <a:solidFill>
            <a:srgbClr val="00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sv-SE"/>
          </a:p>
        </p:txBody>
      </p:sp>
      <p:sp>
        <p:nvSpPr>
          <p:cNvPr id="151560" name="Rectangle 8"/>
          <p:cNvSpPr>
            <a:spLocks noChangeArrowheads="1"/>
          </p:cNvSpPr>
          <p:nvPr/>
        </p:nvSpPr>
        <p:spPr bwMode="auto">
          <a:xfrm>
            <a:off x="304800" y="3522663"/>
            <a:ext cx="2421466" cy="230187"/>
          </a:xfrm>
          <a:prstGeom prst="rect">
            <a:avLst/>
          </a:prstGeom>
          <a:solidFill>
            <a:srgbClr val="C0C0C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sv-SE"/>
          </a:p>
        </p:txBody>
      </p:sp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304800" y="3852863"/>
            <a:ext cx="1790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sv-SE" sz="1400" b="1" dirty="0"/>
              <a:t>Process Variables:</a:t>
            </a:r>
          </a:p>
        </p:txBody>
      </p:sp>
      <p:sp>
        <p:nvSpPr>
          <p:cNvPr id="151562" name="Rectangle 10"/>
          <p:cNvSpPr>
            <a:spLocks noChangeArrowheads="1"/>
          </p:cNvSpPr>
          <p:nvPr/>
        </p:nvSpPr>
        <p:spPr bwMode="auto">
          <a:xfrm>
            <a:off x="352424" y="3471003"/>
            <a:ext cx="18573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sv-SE" sz="1400" b="1" dirty="0"/>
              <a:t>Channel Access Server</a:t>
            </a:r>
          </a:p>
        </p:txBody>
      </p:sp>
      <p:sp>
        <p:nvSpPr>
          <p:cNvPr id="151563" name="Rectangle 11"/>
          <p:cNvSpPr>
            <a:spLocks noChangeArrowheads="1"/>
          </p:cNvSpPr>
          <p:nvPr/>
        </p:nvSpPr>
        <p:spPr bwMode="auto">
          <a:xfrm>
            <a:off x="377825" y="4098815"/>
            <a:ext cx="23151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lvl="1"/>
            <a:r>
              <a:rPr lang="sv-SE" sz="1200" b="1" dirty="0" smtClean="0"/>
              <a:t>SPK-020LWU:PWRC-PS-010:Curr</a:t>
            </a:r>
            <a:endParaRPr lang="sv-SE" sz="1200" b="1" dirty="0"/>
          </a:p>
          <a:p>
            <a:r>
              <a:rPr lang="sv-SE" sz="1200" b="1" dirty="0" smtClean="0"/>
              <a:t>SPK-020LWU:PWRC-PS-010:</a:t>
            </a:r>
            <a:r>
              <a:rPr lang="en-US" altLang="sv-SE" sz="1200" b="1" dirty="0" smtClean="0"/>
              <a:t>x</a:t>
            </a:r>
            <a:endParaRPr lang="en-US" altLang="sv-SE" sz="1200" b="1" dirty="0"/>
          </a:p>
          <a:p>
            <a:r>
              <a:rPr lang="sv-SE" sz="1200" b="1" dirty="0" smtClean="0"/>
              <a:t>SPK-020LWU:PWRC-PS-010:</a:t>
            </a:r>
            <a:r>
              <a:rPr lang="en-US" altLang="sv-SE" sz="1200" b="1" dirty="0" smtClean="0"/>
              <a:t>y</a:t>
            </a:r>
            <a:endParaRPr lang="en-US" altLang="sv-SE" sz="1200" b="1" dirty="0"/>
          </a:p>
        </p:txBody>
      </p:sp>
      <p:pic>
        <p:nvPicPr>
          <p:cNvPr id="151564" name="Picture 12" descr="Pr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085850"/>
            <a:ext cx="1673225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65" name="Rectangle 13"/>
          <p:cNvSpPr>
            <a:spLocks noChangeArrowheads="1"/>
          </p:cNvSpPr>
          <p:nvPr/>
        </p:nvSpPr>
        <p:spPr bwMode="auto">
          <a:xfrm>
            <a:off x="377824" y="2397375"/>
            <a:ext cx="1673225" cy="253916"/>
          </a:xfrm>
          <a:prstGeom prst="rect">
            <a:avLst/>
          </a:prstGeom>
          <a:solidFill>
            <a:srgbClr val="C0C0C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sv-SE" sz="1050" b="1"/>
              <a:t>Channel Access Client</a:t>
            </a:r>
          </a:p>
        </p:txBody>
      </p:sp>
      <p:sp>
        <p:nvSpPr>
          <p:cNvPr id="151566" name="Line 14"/>
          <p:cNvSpPr>
            <a:spLocks noChangeShapeType="1"/>
          </p:cNvSpPr>
          <p:nvPr/>
        </p:nvSpPr>
        <p:spPr bwMode="auto">
          <a:xfrm>
            <a:off x="314325" y="3062288"/>
            <a:ext cx="844391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sv-SE"/>
          </a:p>
        </p:txBody>
      </p:sp>
      <p:sp>
        <p:nvSpPr>
          <p:cNvPr id="151567" name="Line 15"/>
          <p:cNvSpPr>
            <a:spLocks noChangeShapeType="1"/>
          </p:cNvSpPr>
          <p:nvPr/>
        </p:nvSpPr>
        <p:spPr bwMode="auto">
          <a:xfrm>
            <a:off x="1173163" y="2608263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sv-SE"/>
          </a:p>
        </p:txBody>
      </p:sp>
      <p:sp>
        <p:nvSpPr>
          <p:cNvPr id="151568" name="AutoShape 16"/>
          <p:cNvSpPr>
            <a:spLocks noChangeArrowheads="1"/>
          </p:cNvSpPr>
          <p:nvPr/>
        </p:nvSpPr>
        <p:spPr bwMode="auto">
          <a:xfrm>
            <a:off x="2137832" y="1608137"/>
            <a:ext cx="2563285" cy="466725"/>
          </a:xfrm>
          <a:prstGeom prst="wedgeRectCallout">
            <a:avLst>
              <a:gd name="adj1" fmla="val -35507"/>
              <a:gd name="adj2" fmla="val 262908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lvl="1"/>
            <a:r>
              <a:rPr lang="en-US" altLang="sv-SE" sz="1200" b="1" dirty="0"/>
              <a:t>Who has a PV named </a:t>
            </a:r>
            <a:r>
              <a:rPr lang="en-US" altLang="sv-SE" sz="1200" b="1" dirty="0" smtClean="0"/>
              <a:t/>
            </a:r>
            <a:br>
              <a:rPr lang="en-US" altLang="sv-SE" sz="1200" b="1" dirty="0" smtClean="0"/>
            </a:br>
            <a:r>
              <a:rPr lang="en-US" altLang="sv-SE" sz="1200" b="1" dirty="0" smtClean="0"/>
              <a:t>“</a:t>
            </a:r>
            <a:r>
              <a:rPr lang="sv-SE" sz="1200" b="1" dirty="0" smtClean="0"/>
              <a:t>SPK-020LWU:PWRC-PS-010:Curr</a:t>
            </a:r>
            <a:r>
              <a:rPr lang="en-US" altLang="sv-SE" sz="1200" b="1" dirty="0" smtClean="0"/>
              <a:t>”?</a:t>
            </a:r>
            <a:endParaRPr lang="en-US" altLang="sv-SE" sz="1200" b="1" dirty="0"/>
          </a:p>
        </p:txBody>
      </p:sp>
      <p:sp>
        <p:nvSpPr>
          <p:cNvPr id="151569" name="AutoShape 17"/>
          <p:cNvSpPr>
            <a:spLocks noChangeArrowheads="1"/>
          </p:cNvSpPr>
          <p:nvPr/>
        </p:nvSpPr>
        <p:spPr bwMode="auto">
          <a:xfrm>
            <a:off x="2790825" y="3590925"/>
            <a:ext cx="628650" cy="323850"/>
          </a:xfrm>
          <a:prstGeom prst="wedgeRectCallout">
            <a:avLst>
              <a:gd name="adj1" fmla="val 14394"/>
              <a:gd name="adj2" fmla="val -188727"/>
            </a:avLst>
          </a:prstGeom>
          <a:solidFill>
            <a:srgbClr val="00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sv-SE" sz="1200" b="1"/>
              <a:t>I do.</a:t>
            </a:r>
          </a:p>
        </p:txBody>
      </p:sp>
      <p:sp>
        <p:nvSpPr>
          <p:cNvPr id="151570" name="AutoShape 18"/>
          <p:cNvSpPr>
            <a:spLocks noChangeArrowheads="1"/>
          </p:cNvSpPr>
          <p:nvPr/>
        </p:nvSpPr>
        <p:spPr bwMode="auto">
          <a:xfrm>
            <a:off x="3571875" y="2209800"/>
            <a:ext cx="1114425" cy="466725"/>
          </a:xfrm>
          <a:prstGeom prst="wedgeRectCallout">
            <a:avLst>
              <a:gd name="adj1" fmla="val -21854"/>
              <a:gd name="adj2" fmla="val 133204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en-US" altLang="sv-SE" sz="1200" b="1"/>
              <a:t>What is its value?</a:t>
            </a:r>
          </a:p>
        </p:txBody>
      </p:sp>
      <p:sp>
        <p:nvSpPr>
          <p:cNvPr id="151571" name="AutoShape 19"/>
          <p:cNvSpPr>
            <a:spLocks noChangeArrowheads="1"/>
          </p:cNvSpPr>
          <p:nvPr/>
        </p:nvSpPr>
        <p:spPr bwMode="auto">
          <a:xfrm>
            <a:off x="3629025" y="3590925"/>
            <a:ext cx="723900" cy="495300"/>
          </a:xfrm>
          <a:prstGeom prst="wedgeRectCallout">
            <a:avLst>
              <a:gd name="adj1" fmla="val 5921"/>
              <a:gd name="adj2" fmla="val -159935"/>
            </a:avLst>
          </a:prstGeom>
          <a:solidFill>
            <a:srgbClr val="00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sv-SE" sz="1200" b="1" dirty="0" smtClean="0"/>
              <a:t>18.5 </a:t>
            </a:r>
            <a:r>
              <a:rPr lang="en-US" altLang="sv-SE" sz="1200" b="1" dirty="0"/>
              <a:t>AMPS</a:t>
            </a:r>
          </a:p>
        </p:txBody>
      </p:sp>
      <p:sp>
        <p:nvSpPr>
          <p:cNvPr id="151572" name="AutoShape 20"/>
          <p:cNvSpPr>
            <a:spLocks noChangeArrowheads="1"/>
          </p:cNvSpPr>
          <p:nvPr/>
        </p:nvSpPr>
        <p:spPr bwMode="auto">
          <a:xfrm>
            <a:off x="4781550" y="1676400"/>
            <a:ext cx="1114425" cy="533400"/>
          </a:xfrm>
          <a:prstGeom prst="wedgeRectCallout">
            <a:avLst>
              <a:gd name="adj1" fmla="val -52503"/>
              <a:gd name="adj2" fmla="val 20533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en-US" altLang="sv-SE" sz="1200" b="1"/>
              <a:t>Change its value to 30.5</a:t>
            </a:r>
          </a:p>
        </p:txBody>
      </p:sp>
      <p:sp>
        <p:nvSpPr>
          <p:cNvPr id="151573" name="Rectangle 21"/>
          <p:cNvSpPr>
            <a:spLocks noChangeArrowheads="1"/>
          </p:cNvSpPr>
          <p:nvPr/>
        </p:nvSpPr>
        <p:spPr bwMode="auto">
          <a:xfrm>
            <a:off x="2108200" y="1012825"/>
            <a:ext cx="1781175" cy="4667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  <a:buFont typeface="Times" pitchFamily="18" charset="0"/>
              <a:buChar char="•"/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Arial" charset="0"/>
              </a:defRPr>
            </a:lvl2pPr>
            <a:lvl3pPr marL="10858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 i="1">
                <a:solidFill>
                  <a:schemeClr val="tx1"/>
                </a:solidFill>
                <a:latin typeface="Arial" charset="0"/>
              </a:defRPr>
            </a:lvl3pPr>
            <a:lvl4pPr marL="14287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>
                <a:solidFill>
                  <a:schemeClr val="tx1"/>
                </a:solidFill>
                <a:latin typeface="Arial" charset="0"/>
              </a:defRPr>
            </a:lvl4pPr>
            <a:lvl5pPr marL="17716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2288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6860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1432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6004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Times" pitchFamily="18" charset="0"/>
              <a:buNone/>
            </a:pPr>
            <a:r>
              <a:rPr lang="en-US" altLang="sv-SE" sz="1200"/>
              <a:t>“connection request” or “search request”</a:t>
            </a:r>
          </a:p>
        </p:txBody>
      </p:sp>
      <p:sp>
        <p:nvSpPr>
          <p:cNvPr id="151574" name="AutoShape 22"/>
          <p:cNvSpPr>
            <a:spLocks noChangeArrowheads="1"/>
          </p:cNvSpPr>
          <p:nvPr/>
        </p:nvSpPr>
        <p:spPr bwMode="auto">
          <a:xfrm>
            <a:off x="4524375" y="3590925"/>
            <a:ext cx="733425" cy="628650"/>
          </a:xfrm>
          <a:prstGeom prst="wedgeRectCallout">
            <a:avLst>
              <a:gd name="adj1" fmla="val 5194"/>
              <a:gd name="adj2" fmla="val -136616"/>
            </a:avLst>
          </a:prstGeom>
          <a:solidFill>
            <a:srgbClr val="00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sv-SE" sz="1200" b="1"/>
              <a:t>OK, it is now 30.5</a:t>
            </a:r>
          </a:p>
        </p:txBody>
      </p:sp>
      <p:sp>
        <p:nvSpPr>
          <p:cNvPr id="151575" name="AutoShape 23"/>
          <p:cNvSpPr>
            <a:spLocks noChangeArrowheads="1"/>
          </p:cNvSpPr>
          <p:nvPr/>
        </p:nvSpPr>
        <p:spPr bwMode="auto">
          <a:xfrm>
            <a:off x="4171950" y="4657725"/>
            <a:ext cx="1466850" cy="771525"/>
          </a:xfrm>
          <a:prstGeom prst="wedgeRectCallout">
            <a:avLst>
              <a:gd name="adj1" fmla="val -16560"/>
              <a:gd name="adj2" fmla="val -37861"/>
            </a:avLst>
          </a:prstGeom>
          <a:solidFill>
            <a:srgbClr val="00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sv-SE" sz="1200" b="1"/>
              <a:t>30.5 is too high. It is now set to the maximum value of 27.5.</a:t>
            </a:r>
          </a:p>
        </p:txBody>
      </p:sp>
      <p:sp>
        <p:nvSpPr>
          <p:cNvPr id="151576" name="AutoShape 24"/>
          <p:cNvSpPr>
            <a:spLocks noChangeArrowheads="1"/>
          </p:cNvSpPr>
          <p:nvPr/>
        </p:nvSpPr>
        <p:spPr bwMode="auto">
          <a:xfrm>
            <a:off x="4171950" y="5505450"/>
            <a:ext cx="1504950" cy="628650"/>
          </a:xfrm>
          <a:prstGeom prst="wedgeRectCallout">
            <a:avLst>
              <a:gd name="adj1" fmla="val 8546"/>
              <a:gd name="adj2" fmla="val -41162"/>
            </a:avLst>
          </a:prstGeom>
          <a:solidFill>
            <a:srgbClr val="00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sv-SE" sz="1200" b="1"/>
              <a:t>You are not authorized to change this value</a:t>
            </a:r>
          </a:p>
        </p:txBody>
      </p:sp>
      <p:sp>
        <p:nvSpPr>
          <p:cNvPr id="151577" name="AutoShape 25"/>
          <p:cNvSpPr>
            <a:spLocks noChangeArrowheads="1"/>
          </p:cNvSpPr>
          <p:nvPr/>
        </p:nvSpPr>
        <p:spPr bwMode="auto">
          <a:xfrm>
            <a:off x="6057900" y="1676400"/>
            <a:ext cx="1095375" cy="847725"/>
          </a:xfrm>
          <a:prstGeom prst="wedgeRectCallout">
            <a:avLst>
              <a:gd name="adj1" fmla="val -73233"/>
              <a:gd name="adj2" fmla="val 113303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en-US" altLang="sv-SE" sz="1200" b="1" dirty="0"/>
              <a:t>Notify me when the value changes</a:t>
            </a:r>
          </a:p>
        </p:txBody>
      </p:sp>
      <p:sp>
        <p:nvSpPr>
          <p:cNvPr id="151578" name="AutoShape 26"/>
          <p:cNvSpPr>
            <a:spLocks noChangeArrowheads="1"/>
          </p:cNvSpPr>
          <p:nvPr/>
        </p:nvSpPr>
        <p:spPr bwMode="auto">
          <a:xfrm>
            <a:off x="5753100" y="3590925"/>
            <a:ext cx="914400" cy="717550"/>
          </a:xfrm>
          <a:prstGeom prst="wedgeRectCallout">
            <a:avLst>
              <a:gd name="adj1" fmla="val 511"/>
              <a:gd name="adj2" fmla="val -121501"/>
            </a:avLst>
          </a:prstGeom>
          <a:solidFill>
            <a:srgbClr val="00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sv-SE" sz="1200" b="1" dirty="0"/>
              <a:t>It is now 20.5 AMPS</a:t>
            </a:r>
          </a:p>
        </p:txBody>
      </p:sp>
      <p:sp>
        <p:nvSpPr>
          <p:cNvPr id="151579" name="AutoShape 27"/>
          <p:cNvSpPr>
            <a:spLocks noChangeArrowheads="1"/>
          </p:cNvSpPr>
          <p:nvPr/>
        </p:nvSpPr>
        <p:spPr bwMode="auto">
          <a:xfrm>
            <a:off x="6743700" y="3605192"/>
            <a:ext cx="914400" cy="717550"/>
          </a:xfrm>
          <a:prstGeom prst="wedgeRectCallout">
            <a:avLst>
              <a:gd name="adj1" fmla="val 6202"/>
              <a:gd name="adj2" fmla="val -120705"/>
            </a:avLst>
          </a:prstGeom>
          <a:solidFill>
            <a:srgbClr val="00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sv-SE" sz="1200" b="1" dirty="0"/>
              <a:t>It is now 10.5 AMPS</a:t>
            </a:r>
          </a:p>
        </p:txBody>
      </p:sp>
      <p:sp>
        <p:nvSpPr>
          <p:cNvPr id="151581" name="AutoShape 29"/>
          <p:cNvSpPr>
            <a:spLocks noChangeArrowheads="1"/>
          </p:cNvSpPr>
          <p:nvPr/>
        </p:nvSpPr>
        <p:spPr bwMode="auto">
          <a:xfrm>
            <a:off x="7762875" y="3590925"/>
            <a:ext cx="1047750" cy="717550"/>
          </a:xfrm>
          <a:prstGeom prst="wedgeRectCallout">
            <a:avLst>
              <a:gd name="adj1" fmla="val 1258"/>
              <a:gd name="adj2" fmla="val -117254"/>
            </a:avLst>
          </a:prstGeom>
          <a:solidFill>
            <a:srgbClr val="00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sv-SE" sz="1200" b="1" dirty="0"/>
              <a:t>It is now     -0.0023 AMPS</a:t>
            </a:r>
          </a:p>
        </p:txBody>
      </p:sp>
      <p:sp>
        <p:nvSpPr>
          <p:cNvPr id="151582" name="Rectangle 30"/>
          <p:cNvSpPr>
            <a:spLocks noChangeArrowheads="1"/>
          </p:cNvSpPr>
          <p:nvPr/>
        </p:nvSpPr>
        <p:spPr bwMode="auto">
          <a:xfrm>
            <a:off x="4965700" y="1012825"/>
            <a:ext cx="828675" cy="5048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  <a:buFont typeface="Times" pitchFamily="18" charset="0"/>
              <a:buChar char="•"/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Arial" charset="0"/>
              </a:defRPr>
            </a:lvl2pPr>
            <a:lvl3pPr marL="10858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 i="1">
                <a:solidFill>
                  <a:schemeClr val="tx1"/>
                </a:solidFill>
                <a:latin typeface="Arial" charset="0"/>
              </a:defRPr>
            </a:lvl3pPr>
            <a:lvl4pPr marL="14287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>
                <a:solidFill>
                  <a:schemeClr val="tx1"/>
                </a:solidFill>
                <a:latin typeface="Arial" charset="0"/>
              </a:defRPr>
            </a:lvl4pPr>
            <a:lvl5pPr marL="17716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2288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6860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1432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6004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Times" pitchFamily="18" charset="0"/>
              <a:buNone/>
            </a:pPr>
            <a:r>
              <a:rPr lang="en-US" altLang="sv-SE" sz="1200"/>
              <a:t>“put” or </a:t>
            </a:r>
          </a:p>
          <a:p>
            <a:pPr algn="ctr">
              <a:buFont typeface="Times" pitchFamily="18" charset="0"/>
              <a:buNone/>
            </a:pPr>
            <a:r>
              <a:rPr lang="en-US" altLang="sv-SE" sz="1200"/>
              <a:t>“caPut”</a:t>
            </a:r>
          </a:p>
        </p:txBody>
      </p:sp>
      <p:sp>
        <p:nvSpPr>
          <p:cNvPr id="151583" name="Rectangle 31"/>
          <p:cNvSpPr>
            <a:spLocks noChangeArrowheads="1"/>
          </p:cNvSpPr>
          <p:nvPr/>
        </p:nvSpPr>
        <p:spPr bwMode="auto">
          <a:xfrm>
            <a:off x="4022725" y="1012825"/>
            <a:ext cx="828675" cy="5048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  <a:buFont typeface="Times" pitchFamily="18" charset="0"/>
              <a:buChar char="•"/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Arial" charset="0"/>
              </a:defRPr>
            </a:lvl2pPr>
            <a:lvl3pPr marL="10858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 i="1">
                <a:solidFill>
                  <a:schemeClr val="tx1"/>
                </a:solidFill>
                <a:latin typeface="Arial" charset="0"/>
              </a:defRPr>
            </a:lvl3pPr>
            <a:lvl4pPr marL="14287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>
                <a:solidFill>
                  <a:schemeClr val="tx1"/>
                </a:solidFill>
                <a:latin typeface="Arial" charset="0"/>
              </a:defRPr>
            </a:lvl4pPr>
            <a:lvl5pPr marL="17716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2288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6860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1432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6004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Times" pitchFamily="18" charset="0"/>
              <a:buNone/>
            </a:pPr>
            <a:r>
              <a:rPr lang="en-US" altLang="sv-SE" sz="1200"/>
              <a:t>“get” or </a:t>
            </a:r>
          </a:p>
          <a:p>
            <a:pPr algn="ctr">
              <a:buFont typeface="Times" pitchFamily="18" charset="0"/>
              <a:buNone/>
            </a:pPr>
            <a:r>
              <a:rPr lang="en-US" altLang="sv-SE" sz="1200"/>
              <a:t>“caGet”</a:t>
            </a:r>
          </a:p>
        </p:txBody>
      </p:sp>
      <p:sp>
        <p:nvSpPr>
          <p:cNvPr id="151584" name="Rectangle 32"/>
          <p:cNvSpPr>
            <a:spLocks noChangeArrowheads="1"/>
          </p:cNvSpPr>
          <p:nvPr/>
        </p:nvSpPr>
        <p:spPr bwMode="auto">
          <a:xfrm>
            <a:off x="6108700" y="1012825"/>
            <a:ext cx="904875" cy="4667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  <a:buFont typeface="Times" pitchFamily="18" charset="0"/>
              <a:buChar char="•"/>
              <a:defRPr b="1">
                <a:solidFill>
                  <a:schemeClr val="tx1"/>
                </a:solidFill>
                <a:latin typeface="Arial" charset="0"/>
              </a:defRPr>
            </a:lvl1pPr>
            <a:lvl2pPr marL="800100" indent="-28575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 i="1">
                <a:solidFill>
                  <a:schemeClr val="tx1"/>
                </a:solidFill>
                <a:latin typeface="Arial" charset="0"/>
              </a:defRPr>
            </a:lvl3pPr>
            <a:lvl4pPr marL="148590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>
                <a:solidFill>
                  <a:schemeClr val="tx1"/>
                </a:solidFill>
                <a:latin typeface="Arial" charset="0"/>
              </a:defRPr>
            </a:lvl4pPr>
            <a:lvl5pPr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Times" pitchFamily="18" charset="0"/>
              <a:buNone/>
            </a:pPr>
            <a:r>
              <a:rPr lang="en-US" altLang="sv-SE" sz="1200"/>
              <a:t>“set a monitor”</a:t>
            </a:r>
          </a:p>
        </p:txBody>
      </p:sp>
      <p:sp>
        <p:nvSpPr>
          <p:cNvPr id="151585" name="Rectangle 33"/>
          <p:cNvSpPr>
            <a:spLocks noChangeArrowheads="1"/>
          </p:cNvSpPr>
          <p:nvPr/>
        </p:nvSpPr>
        <p:spPr bwMode="auto">
          <a:xfrm>
            <a:off x="6477482" y="4575968"/>
            <a:ext cx="1885950" cy="7254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  <a:buFont typeface="Times" pitchFamily="18" charset="0"/>
              <a:buChar char="•"/>
              <a:defRPr b="1">
                <a:solidFill>
                  <a:schemeClr val="tx1"/>
                </a:solidFill>
                <a:latin typeface="Arial" charset="0"/>
              </a:defRPr>
            </a:lvl1pPr>
            <a:lvl2pPr marL="800100" indent="-28575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 i="1">
                <a:solidFill>
                  <a:schemeClr val="tx1"/>
                </a:solidFill>
                <a:latin typeface="Arial" charset="0"/>
              </a:defRPr>
            </a:lvl3pPr>
            <a:lvl4pPr marL="148590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>
                <a:solidFill>
                  <a:schemeClr val="tx1"/>
                </a:solidFill>
                <a:latin typeface="Arial" charset="0"/>
              </a:defRPr>
            </a:lvl4pPr>
            <a:lvl5pPr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Times" pitchFamily="18" charset="0"/>
              <a:buNone/>
            </a:pPr>
            <a:r>
              <a:rPr lang="en-US" altLang="sv-SE" sz="1200"/>
              <a:t>“post an event”</a:t>
            </a:r>
          </a:p>
          <a:p>
            <a:pPr algn="ctr">
              <a:buFont typeface="Times" pitchFamily="18" charset="0"/>
              <a:buNone/>
            </a:pPr>
            <a:r>
              <a:rPr lang="en-US" altLang="sv-SE" sz="1200"/>
              <a:t>or </a:t>
            </a:r>
          </a:p>
          <a:p>
            <a:pPr algn="ctr">
              <a:buFont typeface="Times" pitchFamily="18" charset="0"/>
              <a:buNone/>
            </a:pPr>
            <a:r>
              <a:rPr lang="en-US" altLang="sv-SE" sz="1200"/>
              <a:t>“post a monitor”</a:t>
            </a:r>
          </a:p>
        </p:txBody>
      </p:sp>
      <p:sp>
        <p:nvSpPr>
          <p:cNvPr id="151586" name="Rectangle 34"/>
          <p:cNvSpPr>
            <a:spLocks noChangeArrowheads="1"/>
          </p:cNvSpPr>
          <p:nvPr/>
        </p:nvSpPr>
        <p:spPr bwMode="auto">
          <a:xfrm>
            <a:off x="4213225" y="4279900"/>
            <a:ext cx="1400175" cy="284163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  <a:buFont typeface="Times" pitchFamily="18" charset="0"/>
              <a:buChar char="•"/>
              <a:defRPr b="1">
                <a:solidFill>
                  <a:schemeClr val="tx1"/>
                </a:solidFill>
                <a:latin typeface="Arial" charset="0"/>
              </a:defRPr>
            </a:lvl1pPr>
            <a:lvl2pPr marL="800100" indent="-28575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 i="1">
                <a:solidFill>
                  <a:schemeClr val="tx1"/>
                </a:solidFill>
                <a:latin typeface="Arial" charset="0"/>
              </a:defRPr>
            </a:lvl3pPr>
            <a:lvl4pPr marL="148590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>
                <a:solidFill>
                  <a:schemeClr val="tx1"/>
                </a:solidFill>
                <a:latin typeface="Arial" charset="0"/>
              </a:defRPr>
            </a:lvl4pPr>
            <a:lvl5pPr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Times" pitchFamily="18" charset="0"/>
              <a:buNone/>
            </a:pPr>
            <a:r>
              <a:rPr lang="en-US" altLang="sv-SE" sz="1200"/>
              <a:t>“put complete”</a:t>
            </a:r>
          </a:p>
        </p:txBody>
      </p:sp>
      <p:sp>
        <p:nvSpPr>
          <p:cNvPr id="151587" name="Rectangle 35"/>
          <p:cNvSpPr>
            <a:spLocks noChangeArrowheads="1"/>
          </p:cNvSpPr>
          <p:nvPr/>
        </p:nvSpPr>
        <p:spPr bwMode="auto">
          <a:xfrm>
            <a:off x="3686175" y="4813300"/>
            <a:ext cx="485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  <a:buFont typeface="Times" pitchFamily="18" charset="0"/>
              <a:buChar char="•"/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Arial" charset="0"/>
              </a:defRPr>
            </a:lvl2pPr>
            <a:lvl3pPr marL="10858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 i="1">
                <a:solidFill>
                  <a:schemeClr val="tx1"/>
                </a:solidFill>
                <a:latin typeface="Arial" charset="0"/>
              </a:defRPr>
            </a:lvl3pPr>
            <a:lvl4pPr marL="14287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>
                <a:solidFill>
                  <a:schemeClr val="tx1"/>
                </a:solidFill>
                <a:latin typeface="Arial" charset="0"/>
              </a:defRPr>
            </a:lvl4pPr>
            <a:lvl5pPr marL="17716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2288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6860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1432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6004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Times" pitchFamily="18" charset="0"/>
              <a:buNone/>
            </a:pPr>
            <a:r>
              <a:rPr lang="en-US" altLang="sv-SE" sz="1800"/>
              <a:t>or</a:t>
            </a:r>
          </a:p>
        </p:txBody>
      </p:sp>
      <p:sp>
        <p:nvSpPr>
          <p:cNvPr id="151588" name="Rectangle 36"/>
          <p:cNvSpPr>
            <a:spLocks noChangeArrowheads="1"/>
          </p:cNvSpPr>
          <p:nvPr/>
        </p:nvSpPr>
        <p:spPr bwMode="auto">
          <a:xfrm>
            <a:off x="3686175" y="5670550"/>
            <a:ext cx="485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  <a:buFont typeface="Times" pitchFamily="18" charset="0"/>
              <a:buChar char="•"/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Arial" charset="0"/>
              </a:defRPr>
            </a:lvl2pPr>
            <a:lvl3pPr marL="10858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 i="1">
                <a:solidFill>
                  <a:schemeClr val="tx1"/>
                </a:solidFill>
                <a:latin typeface="Arial" charset="0"/>
              </a:defRPr>
            </a:lvl3pPr>
            <a:lvl4pPr marL="14287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Times" pitchFamily="18" charset="0"/>
              <a:buChar char="-"/>
              <a:defRPr>
                <a:solidFill>
                  <a:schemeClr val="tx1"/>
                </a:solidFill>
                <a:latin typeface="Arial" charset="0"/>
              </a:defRPr>
            </a:lvl4pPr>
            <a:lvl5pPr marL="1771650" indent="-228600" algn="l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2288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6860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1432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60045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Times" pitchFamily="18" charset="0"/>
              <a:buNone/>
            </a:pPr>
            <a:r>
              <a:rPr lang="en-US" altLang="sv-SE" sz="1800"/>
              <a:t>or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8707809" y="160333"/>
            <a:ext cx="205632" cy="22861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530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51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5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5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5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5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5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5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8" grpId="0" animBg="1"/>
      <p:bldP spid="151569" grpId="0" animBg="1"/>
      <p:bldP spid="151570" grpId="0" animBg="1"/>
      <p:bldP spid="151571" grpId="0" animBg="1"/>
      <p:bldP spid="151572" grpId="0" animBg="1"/>
      <p:bldP spid="151573" grpId="0" animBg="1"/>
      <p:bldP spid="151574" grpId="0" animBg="1"/>
      <p:bldP spid="151575" grpId="0" animBg="1"/>
      <p:bldP spid="151576" grpId="0" animBg="1"/>
      <p:bldP spid="151577" grpId="0" animBg="1"/>
      <p:bldP spid="151578" grpId="0" animBg="1"/>
      <p:bldP spid="151579" grpId="0" animBg="1"/>
      <p:bldP spid="151581" grpId="0" animBg="1"/>
      <p:bldP spid="151582" grpId="0" animBg="1"/>
      <p:bldP spid="151583" grpId="0" animBg="1"/>
      <p:bldP spid="151584" grpId="0" animBg="1"/>
      <p:bldP spid="151585" grpId="0" animBg="1"/>
      <p:bldP spid="151586" grpId="0" animBg="1"/>
      <p:bldP spid="151587" grpId="0"/>
      <p:bldP spid="151588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EPICS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Programming languages</a:t>
            </a:r>
          </a:p>
          <a:p>
            <a:pPr lvl="1"/>
            <a:r>
              <a:rPr lang="en-US" dirty="0" smtClean="0"/>
              <a:t>C, C++ (most of the low-level layer, also client code)</a:t>
            </a:r>
          </a:p>
          <a:p>
            <a:pPr lvl="1"/>
            <a:r>
              <a:rPr lang="en-US" dirty="0" smtClean="0"/>
              <a:t>Java (Client software, associated services)</a:t>
            </a:r>
          </a:p>
          <a:p>
            <a:pPr lvl="1"/>
            <a:r>
              <a:rPr lang="en-US" dirty="0" smtClean="0"/>
              <a:t>Python is a popular scripting language, many others are supported</a:t>
            </a:r>
          </a:p>
          <a:p>
            <a:r>
              <a:rPr lang="en-US" dirty="0" smtClean="0"/>
              <a:t>Operating systems</a:t>
            </a:r>
          </a:p>
          <a:p>
            <a:pPr lvl="1"/>
            <a:r>
              <a:rPr lang="en-US" dirty="0" smtClean="0"/>
              <a:t>EPICS runs on many operating systems</a:t>
            </a:r>
          </a:p>
          <a:p>
            <a:pPr lvl="2"/>
            <a:r>
              <a:rPr lang="en-US" dirty="0" smtClean="0"/>
              <a:t>Linux, Windows, </a:t>
            </a:r>
            <a:r>
              <a:rPr lang="en-US" dirty="0" err="1" smtClean="0"/>
              <a:t>MacOS</a:t>
            </a:r>
            <a:endParaRPr lang="en-US" dirty="0" smtClean="0"/>
          </a:p>
          <a:p>
            <a:pPr lvl="2"/>
            <a:r>
              <a:rPr lang="en-US" dirty="0" smtClean="0"/>
              <a:t>Real-time operating systems (usually I/O layer only)</a:t>
            </a:r>
          </a:p>
          <a:p>
            <a:pPr lvl="3"/>
            <a:r>
              <a:rPr lang="en-US" dirty="0" smtClean="0"/>
              <a:t>Embedded Linux RT, </a:t>
            </a:r>
            <a:r>
              <a:rPr lang="en-US" dirty="0" err="1" smtClean="0"/>
              <a:t>vxWorks</a:t>
            </a:r>
            <a:r>
              <a:rPr lang="en-US" dirty="0" smtClean="0"/>
              <a:t>, RTEMS,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Platforms</a:t>
            </a:r>
          </a:p>
          <a:p>
            <a:pPr lvl="1"/>
            <a:r>
              <a:rPr lang="en-US" dirty="0" smtClean="0"/>
              <a:t>From big to small</a:t>
            </a:r>
          </a:p>
          <a:p>
            <a:pPr lvl="2"/>
            <a:r>
              <a:rPr lang="en-US" dirty="0" smtClean="0"/>
              <a:t>From Raspberry </a:t>
            </a:r>
            <a:r>
              <a:rPr lang="en-US" dirty="0" smtClean="0"/>
              <a:t>PI to large server machines</a:t>
            </a:r>
          </a:p>
          <a:p>
            <a:pPr lvl="2"/>
            <a:r>
              <a:rPr lang="en-US" dirty="0" smtClean="0"/>
              <a:t>On a toaster – almost.</a:t>
            </a:r>
          </a:p>
          <a:p>
            <a:pPr lvl="1"/>
            <a:r>
              <a:rPr lang="en-US" dirty="0" smtClean="0"/>
              <a:t>A lot of I/O devices supported</a:t>
            </a:r>
          </a:p>
          <a:p>
            <a:pPr lvl="2"/>
            <a:r>
              <a:rPr lang="en-US" dirty="0" smtClean="0"/>
              <a:t>And (relatively) easy to write your own support.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111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and GUI/HMI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tools available from the community</a:t>
            </a:r>
          </a:p>
          <a:p>
            <a:pPr lvl="1"/>
            <a:r>
              <a:rPr lang="en-US" dirty="0" smtClean="0"/>
              <a:t>GUI (graphical User Interface) builders</a:t>
            </a:r>
          </a:p>
          <a:p>
            <a:pPr lvl="1"/>
            <a:r>
              <a:rPr lang="en-US" dirty="0" smtClean="0"/>
              <a:t>Tools for data archiving, alarm management, etc.</a:t>
            </a:r>
          </a:p>
          <a:p>
            <a:r>
              <a:rPr lang="en-US" dirty="0" smtClean="0"/>
              <a:t>Control </a:t>
            </a:r>
            <a:r>
              <a:rPr lang="en-US" dirty="0" smtClean="0"/>
              <a:t>Systems Studio as a standard tool</a:t>
            </a:r>
          </a:p>
          <a:p>
            <a:pPr lvl="1"/>
            <a:r>
              <a:rPr lang="en-US" dirty="0" smtClean="0"/>
              <a:t>Java-based </a:t>
            </a:r>
            <a:r>
              <a:rPr lang="en-US" dirty="0" smtClean="0"/>
              <a:t>plug-in architecture</a:t>
            </a:r>
          </a:p>
          <a:p>
            <a:pPr lvl="2"/>
            <a:r>
              <a:rPr lang="en-US" dirty="0" smtClean="0"/>
              <a:t>Can be configured to user’s needs and extended</a:t>
            </a:r>
          </a:p>
          <a:p>
            <a:pPr lvl="1"/>
            <a:r>
              <a:rPr lang="en-US" dirty="0" smtClean="0"/>
              <a:t>Several tools available as plug-ins:</a:t>
            </a:r>
          </a:p>
          <a:p>
            <a:pPr lvl="2"/>
            <a:r>
              <a:rPr lang="en-US" dirty="0" smtClean="0"/>
              <a:t>Display</a:t>
            </a:r>
            <a:r>
              <a:rPr lang="en-US" dirty="0" smtClean="0"/>
              <a:t> Builder (GUI tool), </a:t>
            </a:r>
            <a:r>
              <a:rPr lang="en-US" dirty="0" smtClean="0"/>
              <a:t>(Archive) Data Browser, Alarm </a:t>
            </a:r>
            <a:r>
              <a:rPr lang="en-US" dirty="0" smtClean="0"/>
              <a:t>Handler</a:t>
            </a:r>
          </a:p>
          <a:p>
            <a:pPr lvl="1"/>
            <a:r>
              <a:rPr lang="en-US" dirty="0" smtClean="0"/>
              <a:t>System integrator does not need to write code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916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Studio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4" y="1772816"/>
            <a:ext cx="4905240" cy="3698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3140968"/>
            <a:ext cx="4104456" cy="3294322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1003282">
            <a:off x="4930360" y="2399767"/>
            <a:ext cx="871379" cy="1163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9632" y="5805264"/>
            <a:ext cx="50673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Figures: </a:t>
            </a:r>
            <a:r>
              <a:rPr lang="en-US" i="1" dirty="0" smtClean="0"/>
              <a:t> </a:t>
            </a:r>
            <a:r>
              <a:rPr lang="en-US" i="1" dirty="0" smtClean="0"/>
              <a:t>CS-Studio screenshots showing an </a:t>
            </a:r>
            <a:r>
              <a:rPr lang="en-US" i="1" dirty="0" smtClean="0"/>
              <a:t>EPICS </a:t>
            </a:r>
            <a:r>
              <a:rPr lang="en-US" i="1" dirty="0" smtClean="0"/>
              <a:t>PV of the type for </a:t>
            </a:r>
            <a:r>
              <a:rPr lang="en-US" i="1" dirty="0" err="1" smtClean="0"/>
              <a:t>areaDetector</a:t>
            </a:r>
            <a:r>
              <a:rPr lang="en-US" i="1" dirty="0" smtClean="0"/>
              <a:t> </a:t>
            </a:r>
            <a:r>
              <a:rPr lang="en-US" i="1" dirty="0" smtClean="0"/>
              <a:t>images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2204864"/>
            <a:ext cx="2319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“</a:t>
            </a:r>
            <a:r>
              <a:rPr lang="en-US" dirty="0" smtClean="0"/>
              <a:t>Process Variable”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“Eiger1M:pva1:Image” </a:t>
            </a:r>
          </a:p>
        </p:txBody>
      </p:sp>
    </p:spTree>
    <p:extLst>
      <p:ext uri="{BB962C8B-B14F-4D97-AF65-F5344CB8AC3E}">
        <p14:creationId xmlns:p14="http://schemas.microsoft.com/office/powerpoint/2010/main" val="365565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of the Control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3320" y="5285682"/>
            <a:ext cx="1052126" cy="4299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i="1">
                <a:solidFill>
                  <a:srgbClr val="000000"/>
                </a:solidFill>
              </a:rPr>
              <a:t>Distributed  Front-Ends</a:t>
            </a: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655871" y="1488381"/>
            <a:ext cx="1251476" cy="618618"/>
          </a:xfrm>
          <a:prstGeom prst="rect">
            <a:avLst/>
          </a:prstGeom>
          <a:solidFill>
            <a:srgbClr val="FFFFCC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Feedback application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11095" y="3175894"/>
            <a:ext cx="1143891" cy="4299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i="1" dirty="0">
                <a:solidFill>
                  <a:srgbClr val="000000"/>
                </a:solidFill>
              </a:rPr>
              <a:t>Middle Layer Servers</a:t>
            </a:r>
          </a:p>
        </p:txBody>
      </p:sp>
      <p:sp>
        <p:nvSpPr>
          <p:cNvPr id="8" name="Line 48"/>
          <p:cNvSpPr>
            <a:spLocks noChangeShapeType="1"/>
          </p:cNvSpPr>
          <p:nvPr/>
        </p:nvSpPr>
        <p:spPr bwMode="auto">
          <a:xfrm>
            <a:off x="3263884" y="2350393"/>
            <a:ext cx="1582" cy="272190"/>
          </a:xfrm>
          <a:prstGeom prst="line">
            <a:avLst/>
          </a:prstGeom>
          <a:noFill/>
          <a:ln w="3670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92183" y="4901505"/>
            <a:ext cx="6864193" cy="45719"/>
          </a:xfrm>
          <a:prstGeom prst="rect">
            <a:avLst/>
          </a:prstGeom>
          <a:solidFill>
            <a:srgbClr val="FF0000"/>
          </a:solidFill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973411" y="5849243"/>
            <a:ext cx="1275208" cy="272129"/>
          </a:xfrm>
          <a:prstGeom prst="rect">
            <a:avLst/>
          </a:prstGeom>
          <a:solidFill>
            <a:srgbClr val="00FFFF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Physical Device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947720" y="2610743"/>
            <a:ext cx="7296688" cy="45719"/>
          </a:xfrm>
          <a:prstGeom prst="rect">
            <a:avLst/>
          </a:prstGeom>
          <a:solidFill>
            <a:srgbClr val="FF0000"/>
          </a:solidFill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</a:pPr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Line 48"/>
          <p:cNvSpPr>
            <a:spLocks noChangeShapeType="1"/>
          </p:cNvSpPr>
          <p:nvPr/>
        </p:nvSpPr>
        <p:spPr bwMode="auto">
          <a:xfrm>
            <a:off x="1089007" y="2615506"/>
            <a:ext cx="26609" cy="2325661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49"/>
          <p:cNvSpPr txBox="1">
            <a:spLocks noChangeArrowheads="1"/>
          </p:cNvSpPr>
          <p:nvPr/>
        </p:nvSpPr>
        <p:spPr bwMode="auto">
          <a:xfrm>
            <a:off x="866759" y="2398019"/>
            <a:ext cx="976182" cy="3085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>
                <a:solidFill>
                  <a:srgbClr val="000000"/>
                </a:solidFill>
              </a:rPr>
              <a:t>Ethernet</a:t>
            </a:r>
          </a:p>
        </p:txBody>
      </p:sp>
      <p:sp>
        <p:nvSpPr>
          <p:cNvPr id="14" name="Line 48"/>
          <p:cNvSpPr>
            <a:spLocks noChangeShapeType="1"/>
          </p:cNvSpPr>
          <p:nvPr/>
        </p:nvSpPr>
        <p:spPr bwMode="auto">
          <a:xfrm>
            <a:off x="1586186" y="4952307"/>
            <a:ext cx="1582" cy="27377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48"/>
          <p:cNvSpPr>
            <a:spLocks noChangeShapeType="1"/>
          </p:cNvSpPr>
          <p:nvPr/>
        </p:nvSpPr>
        <p:spPr bwMode="auto">
          <a:xfrm>
            <a:off x="1716070" y="2639318"/>
            <a:ext cx="1583" cy="27219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48"/>
          <p:cNvSpPr>
            <a:spLocks noChangeShapeType="1"/>
          </p:cNvSpPr>
          <p:nvPr/>
        </p:nvSpPr>
        <p:spPr bwMode="auto">
          <a:xfrm>
            <a:off x="4140184" y="2658368"/>
            <a:ext cx="1582" cy="27377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198545" y="2874268"/>
            <a:ext cx="1075858" cy="299026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PVAccess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198545" y="3174307"/>
            <a:ext cx="1075858" cy="376550"/>
          </a:xfrm>
          <a:prstGeom prst="rect">
            <a:avLst/>
          </a:prstGeom>
          <a:solidFill>
            <a:srgbClr val="FFCC99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Model Server</a:t>
            </a: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1292208" y="1497906"/>
            <a:ext cx="1259387" cy="589787"/>
          </a:xfrm>
          <a:prstGeom prst="rect">
            <a:avLst/>
          </a:prstGeom>
          <a:solidFill>
            <a:srgbClr val="FFFFCC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Physics application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Line 48"/>
          <p:cNvSpPr>
            <a:spLocks noChangeShapeType="1"/>
          </p:cNvSpPr>
          <p:nvPr/>
        </p:nvSpPr>
        <p:spPr bwMode="auto">
          <a:xfrm>
            <a:off x="1912409" y="2340685"/>
            <a:ext cx="1583" cy="27263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1292208" y="2094018"/>
            <a:ext cx="1259387" cy="268804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PVAccess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2655870" y="2086868"/>
            <a:ext cx="1260969" cy="254726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PVAccess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5757845" y="1497906"/>
            <a:ext cx="1465065" cy="589787"/>
          </a:xfrm>
          <a:prstGeom prst="rect">
            <a:avLst/>
          </a:prstGeom>
          <a:solidFill>
            <a:srgbClr val="FFFFCC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Control System Studio</a:t>
            </a:r>
          </a:p>
        </p:txBody>
      </p:sp>
      <p:sp>
        <p:nvSpPr>
          <p:cNvPr id="26" name="Line 48"/>
          <p:cNvSpPr>
            <a:spLocks noChangeShapeType="1"/>
          </p:cNvSpPr>
          <p:nvPr/>
        </p:nvSpPr>
        <p:spPr bwMode="auto">
          <a:xfrm>
            <a:off x="6479334" y="2340685"/>
            <a:ext cx="1841" cy="27263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5757845" y="2094018"/>
            <a:ext cx="1465065" cy="268804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PVAccess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1048022" y="5219006"/>
            <a:ext cx="1075858" cy="492046"/>
          </a:xfrm>
          <a:prstGeom prst="rect">
            <a:avLst/>
          </a:prstGeom>
          <a:solidFill>
            <a:srgbClr val="00FFFF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0" anchor="b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000000"/>
                </a:solidFill>
              </a:rPr>
              <a:t>Diagnostics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1043261" y="5214244"/>
            <a:ext cx="1071678" cy="268964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0" anchor="b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PVAccess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1200133" y="3541019"/>
            <a:ext cx="1074275" cy="401864"/>
          </a:xfrm>
          <a:prstGeom prst="rect">
            <a:avLst/>
          </a:prstGeom>
          <a:solidFill>
            <a:srgbClr val="FFCC99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err="1" smtClean="0">
                <a:solidFill>
                  <a:srgbClr val="000000"/>
                </a:solidFill>
              </a:rPr>
              <a:t>OpenXAL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2" name="Line 73"/>
          <p:cNvSpPr>
            <a:spLocks noChangeShapeType="1"/>
          </p:cNvSpPr>
          <p:nvPr/>
        </p:nvSpPr>
        <p:spPr bwMode="auto">
          <a:xfrm>
            <a:off x="1578246" y="5707956"/>
            <a:ext cx="1" cy="9532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3551220" y="2872681"/>
            <a:ext cx="1075858" cy="299025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PVAccess/REST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3551220" y="3172719"/>
            <a:ext cx="1075858" cy="376550"/>
          </a:xfrm>
          <a:prstGeom prst="rect">
            <a:avLst/>
          </a:prstGeom>
          <a:solidFill>
            <a:srgbClr val="FFCC99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>
                <a:solidFill>
                  <a:srgbClr val="000000"/>
                </a:solidFill>
              </a:rPr>
              <a:t>Channel Finder Svr</a:t>
            </a: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3552808" y="3539432"/>
            <a:ext cx="1074275" cy="401864"/>
          </a:xfrm>
          <a:prstGeom prst="rect">
            <a:avLst/>
          </a:prstGeom>
          <a:solidFill>
            <a:srgbClr val="FFCC99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SQL</a:t>
            </a:r>
          </a:p>
        </p:txBody>
      </p:sp>
      <p:sp>
        <p:nvSpPr>
          <p:cNvPr id="36" name="Line 77"/>
          <p:cNvSpPr>
            <a:spLocks noChangeShapeType="1"/>
          </p:cNvSpPr>
          <p:nvPr/>
        </p:nvSpPr>
        <p:spPr bwMode="auto">
          <a:xfrm>
            <a:off x="4067944" y="3933056"/>
            <a:ext cx="1" cy="167336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AutoShape 78"/>
          <p:cNvSpPr>
            <a:spLocks noChangeArrowheads="1"/>
          </p:cNvSpPr>
          <p:nvPr/>
        </p:nvSpPr>
        <p:spPr bwMode="auto">
          <a:xfrm>
            <a:off x="3749225" y="4093468"/>
            <a:ext cx="606751" cy="703684"/>
          </a:xfrm>
          <a:prstGeom prst="can">
            <a:avLst>
              <a:gd name="adj" fmla="val 250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 Box 79"/>
          <p:cNvSpPr txBox="1">
            <a:spLocks noChangeArrowheads="1"/>
          </p:cNvSpPr>
          <p:nvPr/>
        </p:nvSpPr>
        <p:spPr bwMode="auto">
          <a:xfrm>
            <a:off x="3779912" y="4283804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RDB</a:t>
            </a:r>
          </a:p>
        </p:txBody>
      </p:sp>
      <p:sp>
        <p:nvSpPr>
          <p:cNvPr id="39" name="Line 48"/>
          <p:cNvSpPr>
            <a:spLocks noChangeShapeType="1"/>
          </p:cNvSpPr>
          <p:nvPr/>
        </p:nvSpPr>
        <p:spPr bwMode="auto">
          <a:xfrm>
            <a:off x="5257784" y="2639318"/>
            <a:ext cx="1582" cy="27377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Rectangle 14"/>
          <p:cNvSpPr>
            <a:spLocks noChangeArrowheads="1"/>
          </p:cNvSpPr>
          <p:nvPr/>
        </p:nvSpPr>
        <p:spPr bwMode="auto">
          <a:xfrm>
            <a:off x="4724383" y="2861568"/>
            <a:ext cx="1075858" cy="299026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PVAccess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1" name="Rectangle 15"/>
          <p:cNvSpPr>
            <a:spLocks noChangeArrowheads="1"/>
          </p:cNvSpPr>
          <p:nvPr/>
        </p:nvSpPr>
        <p:spPr bwMode="auto">
          <a:xfrm>
            <a:off x="4724383" y="3161606"/>
            <a:ext cx="1075858" cy="555425"/>
          </a:xfrm>
          <a:prstGeom prst="rect">
            <a:avLst/>
          </a:prstGeom>
          <a:solidFill>
            <a:srgbClr val="FFCC99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000000"/>
                </a:solidFill>
              </a:rPr>
              <a:t>Archive Data Server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2308498" y="5850831"/>
            <a:ext cx="1275208" cy="272129"/>
          </a:xfrm>
          <a:prstGeom prst="rect">
            <a:avLst/>
          </a:prstGeom>
          <a:solidFill>
            <a:srgbClr val="00FFFF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Physical Device</a:t>
            </a:r>
          </a:p>
        </p:txBody>
      </p:sp>
      <p:sp>
        <p:nvSpPr>
          <p:cNvPr id="43" name="Line 48"/>
          <p:cNvSpPr>
            <a:spLocks noChangeShapeType="1"/>
          </p:cNvSpPr>
          <p:nvPr/>
        </p:nvSpPr>
        <p:spPr bwMode="auto">
          <a:xfrm>
            <a:off x="2921272" y="4953893"/>
            <a:ext cx="1583" cy="27377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Rectangle 12"/>
          <p:cNvSpPr>
            <a:spLocks noChangeArrowheads="1"/>
          </p:cNvSpPr>
          <p:nvPr/>
        </p:nvSpPr>
        <p:spPr bwMode="auto">
          <a:xfrm>
            <a:off x="2383110" y="5220593"/>
            <a:ext cx="1075858" cy="492047"/>
          </a:xfrm>
          <a:prstGeom prst="rect">
            <a:avLst/>
          </a:prstGeom>
          <a:solidFill>
            <a:srgbClr val="00FFFF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0" anchor="b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Power Supplies</a:t>
            </a:r>
          </a:p>
        </p:txBody>
      </p:sp>
      <p:sp>
        <p:nvSpPr>
          <p:cNvPr id="46" name="Rectangle 12"/>
          <p:cNvSpPr>
            <a:spLocks noChangeArrowheads="1"/>
          </p:cNvSpPr>
          <p:nvPr/>
        </p:nvSpPr>
        <p:spPr bwMode="auto">
          <a:xfrm>
            <a:off x="2378347" y="5215832"/>
            <a:ext cx="1104743" cy="268964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0" anchor="b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PVAccess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7" name="Line 94"/>
          <p:cNvSpPr>
            <a:spLocks noChangeShapeType="1"/>
          </p:cNvSpPr>
          <p:nvPr/>
        </p:nvSpPr>
        <p:spPr bwMode="auto">
          <a:xfrm>
            <a:off x="2913334" y="5709543"/>
            <a:ext cx="1" cy="95329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ectangle 11"/>
          <p:cNvSpPr>
            <a:spLocks noChangeArrowheads="1"/>
          </p:cNvSpPr>
          <p:nvPr/>
        </p:nvSpPr>
        <p:spPr bwMode="auto">
          <a:xfrm>
            <a:off x="3675336" y="5849243"/>
            <a:ext cx="1275208" cy="272129"/>
          </a:xfrm>
          <a:prstGeom prst="rect">
            <a:avLst/>
          </a:prstGeom>
          <a:solidFill>
            <a:srgbClr val="00FFFF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Physical Device</a:t>
            </a: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>
            <a:off x="4288111" y="4952307"/>
            <a:ext cx="1582" cy="27377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Rectangle 12"/>
          <p:cNvSpPr>
            <a:spLocks noChangeArrowheads="1"/>
          </p:cNvSpPr>
          <p:nvPr/>
        </p:nvSpPr>
        <p:spPr bwMode="auto">
          <a:xfrm>
            <a:off x="3749947" y="5219006"/>
            <a:ext cx="1075858" cy="492046"/>
          </a:xfrm>
          <a:prstGeom prst="rect">
            <a:avLst/>
          </a:prstGeom>
          <a:solidFill>
            <a:srgbClr val="00FFFF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0" anchor="b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000000"/>
                </a:solidFill>
              </a:rPr>
              <a:t>RF</a:t>
            </a:r>
          </a:p>
        </p:txBody>
      </p:sp>
      <p:sp>
        <p:nvSpPr>
          <p:cNvPr id="52" name="Rectangle 12"/>
          <p:cNvSpPr>
            <a:spLocks noChangeArrowheads="1"/>
          </p:cNvSpPr>
          <p:nvPr/>
        </p:nvSpPr>
        <p:spPr bwMode="auto">
          <a:xfrm>
            <a:off x="3745185" y="5214244"/>
            <a:ext cx="1106057" cy="268964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0" anchor="b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/>
              <a:t>PVAccess</a:t>
            </a:r>
            <a:endParaRPr lang="en-US" sz="1400" dirty="0"/>
          </a:p>
        </p:txBody>
      </p:sp>
      <p:sp>
        <p:nvSpPr>
          <p:cNvPr id="53" name="Line 100"/>
          <p:cNvSpPr>
            <a:spLocks noChangeShapeType="1"/>
          </p:cNvSpPr>
          <p:nvPr/>
        </p:nvSpPr>
        <p:spPr bwMode="auto">
          <a:xfrm>
            <a:off x="4280171" y="5707956"/>
            <a:ext cx="1" cy="9532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5026298" y="5850831"/>
            <a:ext cx="1275208" cy="272129"/>
          </a:xfrm>
          <a:prstGeom prst="rect">
            <a:avLst/>
          </a:prstGeom>
          <a:solidFill>
            <a:srgbClr val="00FFFF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Physical Device</a:t>
            </a:r>
          </a:p>
        </p:txBody>
      </p:sp>
      <p:sp>
        <p:nvSpPr>
          <p:cNvPr id="55" name="Line 48"/>
          <p:cNvSpPr>
            <a:spLocks noChangeShapeType="1"/>
          </p:cNvSpPr>
          <p:nvPr/>
        </p:nvSpPr>
        <p:spPr bwMode="auto">
          <a:xfrm>
            <a:off x="5639072" y="4953893"/>
            <a:ext cx="1583" cy="27377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5100910" y="5220593"/>
            <a:ext cx="1075858" cy="492047"/>
          </a:xfrm>
          <a:prstGeom prst="rect">
            <a:avLst/>
          </a:prstGeom>
          <a:solidFill>
            <a:srgbClr val="00FFFF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0" anchor="b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000000"/>
                </a:solidFill>
              </a:rPr>
              <a:t>Vacuum</a:t>
            </a:r>
          </a:p>
        </p:txBody>
      </p:sp>
      <p:sp>
        <p:nvSpPr>
          <p:cNvPr id="58" name="Rectangle 12"/>
          <p:cNvSpPr>
            <a:spLocks noChangeArrowheads="1"/>
          </p:cNvSpPr>
          <p:nvPr/>
        </p:nvSpPr>
        <p:spPr bwMode="auto">
          <a:xfrm>
            <a:off x="5096146" y="5215832"/>
            <a:ext cx="1060029" cy="268964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0" anchor="b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/>
              <a:t>PVAccess</a:t>
            </a:r>
            <a:endParaRPr lang="en-US" sz="1400" dirty="0"/>
          </a:p>
        </p:txBody>
      </p:sp>
      <p:sp>
        <p:nvSpPr>
          <p:cNvPr id="59" name="Line 106"/>
          <p:cNvSpPr>
            <a:spLocks noChangeShapeType="1"/>
          </p:cNvSpPr>
          <p:nvPr/>
        </p:nvSpPr>
        <p:spPr bwMode="auto">
          <a:xfrm>
            <a:off x="5631134" y="5709543"/>
            <a:ext cx="1" cy="95329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6393136" y="5844481"/>
            <a:ext cx="1275208" cy="272129"/>
          </a:xfrm>
          <a:prstGeom prst="rect">
            <a:avLst/>
          </a:prstGeom>
          <a:solidFill>
            <a:srgbClr val="00FFFF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Physical Device</a:t>
            </a:r>
          </a:p>
        </p:txBody>
      </p:sp>
      <p:sp>
        <p:nvSpPr>
          <p:cNvPr id="61" name="Line 48"/>
          <p:cNvSpPr>
            <a:spLocks noChangeShapeType="1"/>
          </p:cNvSpPr>
          <p:nvPr/>
        </p:nvSpPr>
        <p:spPr bwMode="auto">
          <a:xfrm>
            <a:off x="7005911" y="4947543"/>
            <a:ext cx="1582" cy="27377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Rectangle 12"/>
          <p:cNvSpPr>
            <a:spLocks noChangeArrowheads="1"/>
          </p:cNvSpPr>
          <p:nvPr/>
        </p:nvSpPr>
        <p:spPr bwMode="auto">
          <a:xfrm>
            <a:off x="6467747" y="5214243"/>
            <a:ext cx="1075858" cy="492047"/>
          </a:xfrm>
          <a:prstGeom prst="rect">
            <a:avLst/>
          </a:prstGeom>
          <a:solidFill>
            <a:srgbClr val="00FFFF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0" anchor="b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000000"/>
                </a:solidFill>
              </a:rPr>
              <a:t>Utilities etc..,</a:t>
            </a:r>
          </a:p>
        </p:txBody>
      </p:sp>
      <p:sp>
        <p:nvSpPr>
          <p:cNvPr id="64" name="Rectangle 12"/>
          <p:cNvSpPr>
            <a:spLocks noChangeArrowheads="1"/>
          </p:cNvSpPr>
          <p:nvPr/>
        </p:nvSpPr>
        <p:spPr bwMode="auto">
          <a:xfrm>
            <a:off x="6462985" y="5209482"/>
            <a:ext cx="1061343" cy="268964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0" anchor="b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/>
              <a:t>PVAccess</a:t>
            </a:r>
            <a:endParaRPr lang="en-US" sz="1400" dirty="0"/>
          </a:p>
        </p:txBody>
      </p:sp>
      <p:sp>
        <p:nvSpPr>
          <p:cNvPr id="65" name="Line 112"/>
          <p:cNvSpPr>
            <a:spLocks noChangeShapeType="1"/>
          </p:cNvSpPr>
          <p:nvPr/>
        </p:nvSpPr>
        <p:spPr bwMode="auto">
          <a:xfrm>
            <a:off x="6997971" y="5703193"/>
            <a:ext cx="1" cy="95329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Rectangle 14"/>
          <p:cNvSpPr>
            <a:spLocks noChangeArrowheads="1"/>
          </p:cNvSpPr>
          <p:nvPr/>
        </p:nvSpPr>
        <p:spPr bwMode="auto">
          <a:xfrm>
            <a:off x="5905483" y="2866331"/>
            <a:ext cx="1075858" cy="299025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PVAccess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7" name="Rectangle 15"/>
          <p:cNvSpPr>
            <a:spLocks noChangeArrowheads="1"/>
          </p:cNvSpPr>
          <p:nvPr/>
        </p:nvSpPr>
        <p:spPr bwMode="auto">
          <a:xfrm>
            <a:off x="5905483" y="3166368"/>
            <a:ext cx="1075858" cy="550663"/>
          </a:xfrm>
          <a:prstGeom prst="rect">
            <a:avLst/>
          </a:prstGeom>
          <a:solidFill>
            <a:srgbClr val="FFCC99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>
                <a:solidFill>
                  <a:srgbClr val="000000"/>
                </a:solidFill>
              </a:rPr>
              <a:t>Save/Compare Restore </a:t>
            </a:r>
            <a:r>
              <a:rPr lang="en-US" sz="1200" b="1" dirty="0" err="1">
                <a:solidFill>
                  <a:srgbClr val="000000"/>
                </a:solidFill>
              </a:rPr>
              <a:t>Svr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68" name="Rectangle 15"/>
          <p:cNvSpPr>
            <a:spLocks noChangeArrowheads="1"/>
          </p:cNvSpPr>
          <p:nvPr/>
        </p:nvSpPr>
        <p:spPr bwMode="auto">
          <a:xfrm>
            <a:off x="5899133" y="3717031"/>
            <a:ext cx="1082186" cy="225851"/>
          </a:xfrm>
          <a:prstGeom prst="rect">
            <a:avLst/>
          </a:prstGeom>
          <a:solidFill>
            <a:srgbClr val="FFCC99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0" rIns="90000" bIns="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SQL</a:t>
            </a:r>
          </a:p>
        </p:txBody>
      </p:sp>
      <p:sp>
        <p:nvSpPr>
          <p:cNvPr id="69" name="Line 119"/>
          <p:cNvSpPr>
            <a:spLocks noChangeShapeType="1"/>
          </p:cNvSpPr>
          <p:nvPr/>
        </p:nvSpPr>
        <p:spPr bwMode="auto">
          <a:xfrm>
            <a:off x="6442057" y="3937893"/>
            <a:ext cx="2151" cy="139179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AutoShape 120"/>
          <p:cNvSpPr>
            <a:spLocks noChangeArrowheads="1"/>
          </p:cNvSpPr>
          <p:nvPr/>
        </p:nvSpPr>
        <p:spPr bwMode="auto">
          <a:xfrm>
            <a:off x="6138845" y="4087119"/>
            <a:ext cx="590140" cy="726204"/>
          </a:xfrm>
          <a:prstGeom prst="can">
            <a:avLst>
              <a:gd name="adj" fmla="val 30764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Line 48"/>
          <p:cNvSpPr>
            <a:spLocks noChangeShapeType="1"/>
          </p:cNvSpPr>
          <p:nvPr/>
        </p:nvSpPr>
        <p:spPr bwMode="auto">
          <a:xfrm>
            <a:off x="6434120" y="2601218"/>
            <a:ext cx="1583" cy="27377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" name="Rectangle 25"/>
          <p:cNvSpPr>
            <a:spLocks noChangeArrowheads="1"/>
          </p:cNvSpPr>
          <p:nvPr/>
        </p:nvSpPr>
        <p:spPr bwMode="auto">
          <a:xfrm>
            <a:off x="4038583" y="1489968"/>
            <a:ext cx="1251475" cy="618619"/>
          </a:xfrm>
          <a:prstGeom prst="rect">
            <a:avLst/>
          </a:prstGeom>
          <a:solidFill>
            <a:srgbClr val="FFFFCC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000000"/>
                </a:solidFill>
              </a:rPr>
              <a:t>Scripting </a:t>
            </a:r>
            <a:r>
              <a:rPr lang="en-US" dirty="0" smtClean="0">
                <a:solidFill>
                  <a:srgbClr val="000000"/>
                </a:solidFill>
              </a:rPr>
              <a:t>Client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3" name="Line 48"/>
          <p:cNvSpPr>
            <a:spLocks noChangeShapeType="1"/>
          </p:cNvSpPr>
          <p:nvPr/>
        </p:nvSpPr>
        <p:spPr bwMode="auto">
          <a:xfrm>
            <a:off x="4646595" y="2351981"/>
            <a:ext cx="1583" cy="27219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Rectangle 26"/>
          <p:cNvSpPr>
            <a:spLocks noChangeArrowheads="1"/>
          </p:cNvSpPr>
          <p:nvPr/>
        </p:nvSpPr>
        <p:spPr bwMode="auto">
          <a:xfrm>
            <a:off x="4038584" y="2088456"/>
            <a:ext cx="1260968" cy="254725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PVAccess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5" name="Text Box 128"/>
          <p:cNvSpPr txBox="1">
            <a:spLocks noChangeArrowheads="1"/>
          </p:cNvSpPr>
          <p:nvPr/>
        </p:nvSpPr>
        <p:spPr bwMode="auto">
          <a:xfrm>
            <a:off x="6086458" y="4293494"/>
            <a:ext cx="702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RDB</a:t>
            </a:r>
            <a:endParaRPr lang="en-US" dirty="0"/>
          </a:p>
        </p:txBody>
      </p:sp>
      <p:sp>
        <p:nvSpPr>
          <p:cNvPr id="76" name="Rectangle 14"/>
          <p:cNvSpPr>
            <a:spLocks noChangeArrowheads="1"/>
          </p:cNvSpPr>
          <p:nvPr/>
        </p:nvSpPr>
        <p:spPr bwMode="auto">
          <a:xfrm>
            <a:off x="2381233" y="2874268"/>
            <a:ext cx="1075858" cy="299026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PVAccess/REST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7" name="Rectangle 15"/>
          <p:cNvSpPr>
            <a:spLocks noChangeArrowheads="1"/>
          </p:cNvSpPr>
          <p:nvPr/>
        </p:nvSpPr>
        <p:spPr bwMode="auto">
          <a:xfrm>
            <a:off x="2381233" y="3174307"/>
            <a:ext cx="1075858" cy="376550"/>
          </a:xfrm>
          <a:prstGeom prst="rect">
            <a:avLst/>
          </a:prstGeom>
          <a:solidFill>
            <a:srgbClr val="FFCC99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>
                <a:solidFill>
                  <a:srgbClr val="000000"/>
                </a:solidFill>
              </a:rPr>
              <a:t>Lattice Server</a:t>
            </a:r>
          </a:p>
        </p:txBody>
      </p:sp>
      <p:sp>
        <p:nvSpPr>
          <p:cNvPr id="78" name="Rectangle 15"/>
          <p:cNvSpPr>
            <a:spLocks noChangeArrowheads="1"/>
          </p:cNvSpPr>
          <p:nvPr/>
        </p:nvSpPr>
        <p:spPr bwMode="auto">
          <a:xfrm>
            <a:off x="2374883" y="3548957"/>
            <a:ext cx="1082186" cy="401864"/>
          </a:xfrm>
          <a:prstGeom prst="rect">
            <a:avLst/>
          </a:prstGeom>
          <a:solidFill>
            <a:srgbClr val="FFCC99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0" rIns="90000" bIns="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SQL</a:t>
            </a:r>
          </a:p>
        </p:txBody>
      </p:sp>
      <p:sp>
        <p:nvSpPr>
          <p:cNvPr id="79" name="Line 132"/>
          <p:cNvSpPr>
            <a:spLocks noChangeShapeType="1"/>
          </p:cNvSpPr>
          <p:nvPr/>
        </p:nvSpPr>
        <p:spPr bwMode="auto">
          <a:xfrm flipH="1">
            <a:off x="2915816" y="3945830"/>
            <a:ext cx="1991" cy="203249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133"/>
          <p:cNvSpPr>
            <a:spLocks noChangeArrowheads="1"/>
          </p:cNvSpPr>
          <p:nvPr/>
        </p:nvSpPr>
        <p:spPr bwMode="auto">
          <a:xfrm>
            <a:off x="2614595" y="4095056"/>
            <a:ext cx="590140" cy="726203"/>
          </a:xfrm>
          <a:prstGeom prst="can">
            <a:avLst>
              <a:gd name="adj" fmla="val 30764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Text Box 134"/>
          <p:cNvSpPr txBox="1">
            <a:spLocks noChangeArrowheads="1"/>
          </p:cNvSpPr>
          <p:nvPr/>
        </p:nvSpPr>
        <p:spPr bwMode="auto">
          <a:xfrm>
            <a:off x="2627784" y="4293096"/>
            <a:ext cx="641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RDB</a:t>
            </a:r>
            <a:endParaRPr lang="en-US" dirty="0"/>
          </a:p>
        </p:txBody>
      </p:sp>
      <p:sp>
        <p:nvSpPr>
          <p:cNvPr id="82" name="Rectangle 14"/>
          <p:cNvSpPr>
            <a:spLocks noChangeArrowheads="1"/>
          </p:cNvSpPr>
          <p:nvPr/>
        </p:nvSpPr>
        <p:spPr bwMode="auto">
          <a:xfrm>
            <a:off x="7073883" y="2840931"/>
            <a:ext cx="1075858" cy="299025"/>
          </a:xfrm>
          <a:prstGeom prst="rect">
            <a:avLst/>
          </a:prstGeom>
          <a:solidFill>
            <a:srgbClr val="FFFF00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PVAccess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3" name="Rectangle 15"/>
          <p:cNvSpPr>
            <a:spLocks noChangeArrowheads="1"/>
          </p:cNvSpPr>
          <p:nvPr/>
        </p:nvSpPr>
        <p:spPr bwMode="auto">
          <a:xfrm>
            <a:off x="7073883" y="3140968"/>
            <a:ext cx="1075858" cy="874926"/>
          </a:xfrm>
          <a:prstGeom prst="rect">
            <a:avLst/>
          </a:prstGeom>
          <a:solidFill>
            <a:srgbClr val="FFCC99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>
                <a:solidFill>
                  <a:srgbClr val="000000"/>
                </a:solidFill>
              </a:rPr>
              <a:t>Magnet Conv, Response Matrix, Dispersion, etc….</a:t>
            </a:r>
          </a:p>
        </p:txBody>
      </p:sp>
      <p:sp>
        <p:nvSpPr>
          <p:cNvPr id="84" name="Line 48"/>
          <p:cNvSpPr>
            <a:spLocks noChangeShapeType="1"/>
          </p:cNvSpPr>
          <p:nvPr/>
        </p:nvSpPr>
        <p:spPr bwMode="auto">
          <a:xfrm flipH="1">
            <a:off x="7604108" y="2601218"/>
            <a:ext cx="6329" cy="25632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" name="Line 48"/>
          <p:cNvSpPr>
            <a:spLocks noChangeShapeType="1"/>
          </p:cNvSpPr>
          <p:nvPr/>
        </p:nvSpPr>
        <p:spPr bwMode="auto">
          <a:xfrm>
            <a:off x="2925745" y="2605981"/>
            <a:ext cx="1583" cy="27219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" name="AutoShape 120"/>
          <p:cNvSpPr>
            <a:spLocks noChangeArrowheads="1"/>
          </p:cNvSpPr>
          <p:nvPr/>
        </p:nvSpPr>
        <p:spPr bwMode="auto">
          <a:xfrm>
            <a:off x="4932040" y="4067557"/>
            <a:ext cx="720080" cy="726204"/>
          </a:xfrm>
          <a:prstGeom prst="can">
            <a:avLst>
              <a:gd name="adj" fmla="val 30764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Text Box 128"/>
          <p:cNvSpPr txBox="1">
            <a:spLocks noChangeArrowheads="1"/>
          </p:cNvSpPr>
          <p:nvPr/>
        </p:nvSpPr>
        <p:spPr bwMode="auto">
          <a:xfrm>
            <a:off x="4879652" y="4273932"/>
            <a:ext cx="844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Data backend</a:t>
            </a:r>
            <a:endParaRPr lang="en-US" sz="1400" dirty="0"/>
          </a:p>
        </p:txBody>
      </p:sp>
      <p:sp>
        <p:nvSpPr>
          <p:cNvPr id="102" name="Rectangle 15"/>
          <p:cNvSpPr>
            <a:spLocks noChangeArrowheads="1"/>
          </p:cNvSpPr>
          <p:nvPr/>
        </p:nvSpPr>
        <p:spPr bwMode="auto">
          <a:xfrm>
            <a:off x="4716016" y="3717032"/>
            <a:ext cx="1082186" cy="225851"/>
          </a:xfrm>
          <a:prstGeom prst="rect">
            <a:avLst/>
          </a:prstGeom>
          <a:solidFill>
            <a:srgbClr val="FFCC99"/>
          </a:solidFill>
          <a:ln w="25527">
            <a:solidFill>
              <a:srgbClr val="00006F"/>
            </a:solidFill>
            <a:miter lim="800000"/>
            <a:headEnd/>
            <a:tailEnd/>
          </a:ln>
        </p:spPr>
        <p:txBody>
          <a:bodyPr wrap="none" lIns="90000" tIns="0" rIns="90000" bIns="0" anchor="ctr"/>
          <a:lstStyle/>
          <a:p>
            <a:pPr algn="ctr"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data handler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3" name="Line 77"/>
          <p:cNvSpPr>
            <a:spLocks noChangeShapeType="1"/>
          </p:cNvSpPr>
          <p:nvPr/>
        </p:nvSpPr>
        <p:spPr bwMode="auto">
          <a:xfrm>
            <a:off x="5292080" y="3933056"/>
            <a:ext cx="1" cy="167336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" name="AutoShape 120"/>
          <p:cNvSpPr>
            <a:spLocks noChangeArrowheads="1"/>
          </p:cNvSpPr>
          <p:nvPr/>
        </p:nvSpPr>
        <p:spPr bwMode="auto">
          <a:xfrm>
            <a:off x="7308304" y="4077072"/>
            <a:ext cx="590140" cy="726204"/>
          </a:xfrm>
          <a:prstGeom prst="can">
            <a:avLst>
              <a:gd name="adj" fmla="val 30764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Text Box 128"/>
          <p:cNvSpPr txBox="1">
            <a:spLocks noChangeArrowheads="1"/>
          </p:cNvSpPr>
          <p:nvPr/>
        </p:nvSpPr>
        <p:spPr bwMode="auto">
          <a:xfrm>
            <a:off x="7255917" y="4283447"/>
            <a:ext cx="702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RDB</a:t>
            </a:r>
            <a:endParaRPr lang="en-US" dirty="0"/>
          </a:p>
        </p:txBody>
      </p:sp>
      <p:sp>
        <p:nvSpPr>
          <p:cNvPr id="106" name="Text Box 32"/>
          <p:cNvSpPr txBox="1">
            <a:spLocks noChangeArrowheads="1"/>
          </p:cNvSpPr>
          <p:nvPr/>
        </p:nvSpPr>
        <p:spPr bwMode="auto">
          <a:xfrm>
            <a:off x="107504" y="1772816"/>
            <a:ext cx="1143891" cy="5961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57200" eaLnBrk="0" hangingPunct="0">
              <a:lnSpc>
                <a:spcPct val="90000"/>
              </a:lnSpc>
              <a:spcBef>
                <a:spcPts val="1125"/>
              </a:spcBef>
              <a:buClr>
                <a:srgbClr val="FF0000"/>
              </a:buClr>
              <a:buSzPct val="135000"/>
              <a:buFont typeface="Arial Narrow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i="1" dirty="0" smtClean="0">
                <a:solidFill>
                  <a:srgbClr val="000000"/>
                </a:solidFill>
              </a:rPr>
              <a:t>Client/Application software</a:t>
            </a:r>
            <a:endParaRPr lang="en-US" sz="1200" i="1" dirty="0">
              <a:solidFill>
                <a:srgbClr val="000000"/>
              </a:solidFill>
            </a:endParaRPr>
          </a:p>
        </p:txBody>
      </p:sp>
      <p:pic>
        <p:nvPicPr>
          <p:cNvPr id="8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336" y="1844824"/>
            <a:ext cx="122810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86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General-purpose services</a:t>
            </a:r>
          </a:p>
          <a:p>
            <a:pPr lvl="1"/>
            <a:r>
              <a:rPr lang="en-US" dirty="0" smtClean="0"/>
              <a:t>Process variable archiving for analyzing what happened</a:t>
            </a:r>
          </a:p>
          <a:p>
            <a:pPr lvl="2"/>
            <a:r>
              <a:rPr lang="en-US" dirty="0" smtClean="0"/>
              <a:t>Continuous or “post mortem”</a:t>
            </a:r>
          </a:p>
          <a:p>
            <a:pPr lvl="1"/>
            <a:r>
              <a:rPr lang="en-US" dirty="0" smtClean="0"/>
              <a:t>Handling alarms</a:t>
            </a:r>
          </a:p>
          <a:p>
            <a:pPr lvl="2"/>
            <a:r>
              <a:rPr lang="en-US" dirty="0" smtClean="0"/>
              <a:t>Notify operators or engineers if something is going wrong</a:t>
            </a:r>
          </a:p>
          <a:p>
            <a:r>
              <a:rPr lang="en-US" dirty="0" smtClean="0"/>
              <a:t>Sub-system controls</a:t>
            </a:r>
          </a:p>
          <a:p>
            <a:pPr lvl="1"/>
            <a:r>
              <a:rPr lang="en-US" dirty="0" smtClean="0"/>
              <a:t>Starting up and tuning the RF (or magnet, vacuum, </a:t>
            </a:r>
            <a:r>
              <a:rPr lang="en-US" dirty="0" err="1" smtClean="0"/>
              <a:t>etc</a:t>
            </a:r>
            <a:r>
              <a:rPr lang="en-US" dirty="0" smtClean="0"/>
              <a:t>) systems for operation</a:t>
            </a:r>
          </a:p>
          <a:p>
            <a:r>
              <a:rPr lang="en-US" dirty="0" smtClean="0"/>
              <a:t>Accelerator Physics applications</a:t>
            </a:r>
          </a:p>
          <a:p>
            <a:pPr lvl="1"/>
            <a:r>
              <a:rPr lang="en-US" dirty="0" smtClean="0"/>
              <a:t>Use control system facilities to steer and shape the beam</a:t>
            </a:r>
          </a:p>
          <a:p>
            <a:pPr lvl="1"/>
            <a:r>
              <a:rPr lang="en-US" dirty="0" smtClean="0"/>
              <a:t>Optimize </a:t>
            </a:r>
            <a:r>
              <a:rPr lang="en-US" dirty="0" smtClean="0"/>
              <a:t>beam quality and </a:t>
            </a:r>
            <a:r>
              <a:rPr lang="en-US" dirty="0" smtClean="0"/>
              <a:t>behavior</a:t>
            </a:r>
            <a:endParaRPr lang="en-US" dirty="0" smtClean="0"/>
          </a:p>
          <a:p>
            <a:r>
              <a:rPr lang="en-US" dirty="0" smtClean="0"/>
              <a:t>Operation Sequencer</a:t>
            </a:r>
          </a:p>
          <a:p>
            <a:pPr lvl="1"/>
            <a:r>
              <a:rPr lang="en-US" dirty="0" smtClean="0"/>
              <a:t>Steer the accelerator (and target) from low power beam to full power in a controlled way  </a:t>
            </a:r>
          </a:p>
          <a:p>
            <a:r>
              <a:rPr lang="en-US" dirty="0" smtClean="0"/>
              <a:t>Support applications</a:t>
            </a:r>
          </a:p>
          <a:p>
            <a:pPr lvl="1"/>
            <a:r>
              <a:rPr lang="en-US" dirty="0" smtClean="0"/>
              <a:t>Properties of the equipment, status displays, operation logbook, error and event logging,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895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476672"/>
            <a:ext cx="8229600" cy="543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EPICS for beam dynamics modeling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58369"/>
            <a:ext cx="3231169" cy="1899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843" y="1472263"/>
            <a:ext cx="932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Transverse </a:t>
            </a:r>
          </a:p>
          <a:p>
            <a:r>
              <a:rPr lang="en-US" sz="1200" dirty="0" smtClean="0"/>
              <a:t>beam </a:t>
            </a:r>
            <a:r>
              <a:rPr lang="en-US" sz="1200" dirty="0"/>
              <a:t>o</a:t>
            </a:r>
            <a:r>
              <a:rPr lang="en-US" sz="1200" dirty="0" smtClean="0"/>
              <a:t>ffset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523394" y="227386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Z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006775" y="1883958"/>
            <a:ext cx="438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“A”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724956" y="1888751"/>
            <a:ext cx="432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“B” </a:t>
            </a:r>
            <a:endParaRPr lang="en-US" sz="1400" dirty="0"/>
          </a:p>
        </p:txBody>
      </p:sp>
      <p:sp>
        <p:nvSpPr>
          <p:cNvPr id="11" name="Isosceles Triangle 10"/>
          <p:cNvSpPr/>
          <p:nvPr/>
        </p:nvSpPr>
        <p:spPr>
          <a:xfrm rot="10800000" flipH="1">
            <a:off x="2129163" y="2310537"/>
            <a:ext cx="190762" cy="184666"/>
          </a:xfrm>
          <a:prstGeom prst="triangl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561" y="1729319"/>
            <a:ext cx="2392426" cy="28196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8971" y="4385114"/>
            <a:ext cx="6002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dirty="0" smtClean="0">
                <a:latin typeface="Courier"/>
                <a:cs typeface="Courier"/>
              </a:rPr>
              <a:t>$ </a:t>
            </a:r>
            <a:r>
              <a:rPr lang="da-DK" sz="900" b="1" dirty="0" smtClean="0">
                <a:latin typeface="Courier"/>
                <a:cs typeface="Courier"/>
              </a:rPr>
              <a:t>eget </a:t>
            </a:r>
            <a:r>
              <a:rPr lang="da-DK" sz="900" b="1" dirty="0">
                <a:latin typeface="Courier"/>
                <a:cs typeface="Courier"/>
              </a:rPr>
              <a:t>-s XCOR:IN20:491:RMAT -a b BPMS:IN20:525</a:t>
            </a:r>
          </a:p>
          <a:p>
            <a:r>
              <a:rPr lang="da-DK" sz="900" dirty="0">
                <a:latin typeface="Courier"/>
                <a:cs typeface="Courier"/>
              </a:rPr>
              <a:t>      0.669591      0.694604             0             0  -3.08532e-19   2.41325e-19</a:t>
            </a:r>
          </a:p>
          <a:p>
            <a:r>
              <a:rPr lang="da-DK" sz="900" dirty="0">
                <a:latin typeface="Courier"/>
                <a:cs typeface="Courier"/>
              </a:rPr>
              <a:t>     -0.570851      0.901275             0             0  -1.23627e-19   1.45491e-19</a:t>
            </a:r>
          </a:p>
          <a:p>
            <a:r>
              <a:rPr lang="da-DK" sz="900" dirty="0">
                <a:latin typeface="Courier"/>
                <a:cs typeface="Courier"/>
              </a:rPr>
              <a:t>             0             0       1.33379      0.966896             0             0</a:t>
            </a:r>
          </a:p>
          <a:p>
            <a:r>
              <a:rPr lang="da-DK" sz="900" dirty="0">
                <a:latin typeface="Courier"/>
                <a:cs typeface="Courier"/>
              </a:rPr>
              <a:t>             0             0      0.358415       1.00957             0             0</a:t>
            </a:r>
          </a:p>
          <a:p>
            <a:r>
              <a:rPr lang="da-DK" sz="900" dirty="0">
                <a:latin typeface="Courier"/>
                <a:cs typeface="Courier"/>
              </a:rPr>
              <a:t>  -2.29302e-24   8.92892e-20             0             0             1   1.20724e-05</a:t>
            </a:r>
          </a:p>
          <a:p>
            <a:r>
              <a:rPr lang="da-DK" sz="900" dirty="0">
                <a:latin typeface="Courier"/>
                <a:cs typeface="Courier"/>
              </a:rPr>
              <a:t>   1.00974e-28             0             0             0             0             1</a:t>
            </a:r>
          </a:p>
          <a:p>
            <a:endParaRPr lang="en-US" sz="900" dirty="0">
              <a:latin typeface="Courier"/>
              <a:cs typeface="Couri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64787" y="4665936"/>
            <a:ext cx="2054713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latin typeface="Courier"/>
                <a:cs typeface="Courier"/>
              </a:rPr>
              <a:t>$ </a:t>
            </a:r>
            <a:r>
              <a:rPr lang="fr-FR" sz="900" b="1" dirty="0" err="1">
                <a:latin typeface="Courier"/>
                <a:cs typeface="Courier"/>
              </a:rPr>
              <a:t>eget</a:t>
            </a:r>
            <a:r>
              <a:rPr lang="fr-FR" sz="900" b="1" dirty="0">
                <a:latin typeface="Courier"/>
                <a:cs typeface="Courier"/>
              </a:rPr>
              <a:t> </a:t>
            </a:r>
            <a:r>
              <a:rPr lang="fr-FR" sz="900" b="1" dirty="0" smtClean="0">
                <a:latin typeface="Courier"/>
                <a:cs typeface="Courier"/>
              </a:rPr>
              <a:t>XCOR:LI24</a:t>
            </a:r>
            <a:r>
              <a:rPr lang="fr-FR" sz="900" b="1" dirty="0">
                <a:latin typeface="Courier"/>
                <a:cs typeface="Courier"/>
              </a:rPr>
              <a:t>:900:</a:t>
            </a:r>
            <a:r>
              <a:rPr lang="fr-FR" sz="900" b="1" dirty="0" smtClean="0">
                <a:latin typeface="Courier"/>
                <a:cs typeface="Courier"/>
              </a:rPr>
              <a:t>TWISS</a:t>
            </a:r>
            <a:endParaRPr lang="fr-FR" sz="900" b="1" dirty="0">
              <a:latin typeface="Courier"/>
              <a:cs typeface="Courier"/>
            </a:endParaRP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err="1" smtClean="0">
                <a:latin typeface="Courier"/>
                <a:cs typeface="Courier"/>
              </a:rPr>
              <a:t>energy</a:t>
            </a:r>
            <a:r>
              <a:rPr lang="fr-FR" sz="900" dirty="0" smtClean="0">
                <a:latin typeface="Courier"/>
                <a:cs typeface="Courier"/>
              </a:rPr>
              <a:t> </a:t>
            </a:r>
            <a:r>
              <a:rPr lang="fr-FR" sz="900" dirty="0">
                <a:latin typeface="Courier"/>
                <a:cs typeface="Courier"/>
              </a:rPr>
              <a:t>5.00512</a:t>
            </a: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err="1" smtClean="0">
                <a:latin typeface="Courier"/>
                <a:cs typeface="Courier"/>
              </a:rPr>
              <a:t>psix</a:t>
            </a:r>
            <a:r>
              <a:rPr lang="fr-FR" sz="900" dirty="0" smtClean="0">
                <a:latin typeface="Courier"/>
                <a:cs typeface="Courier"/>
              </a:rPr>
              <a:t> </a:t>
            </a:r>
            <a:r>
              <a:rPr lang="fr-FR" sz="900" dirty="0">
                <a:latin typeface="Courier"/>
                <a:cs typeface="Courier"/>
              </a:rPr>
              <a:t>37.7625</a:t>
            </a: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err="1" smtClean="0">
                <a:latin typeface="Courier"/>
                <a:cs typeface="Courier"/>
              </a:rPr>
              <a:t>alphax</a:t>
            </a:r>
            <a:r>
              <a:rPr lang="fr-FR" sz="900" dirty="0" smtClean="0">
                <a:latin typeface="Courier"/>
                <a:cs typeface="Courier"/>
              </a:rPr>
              <a:t> </a:t>
            </a:r>
            <a:r>
              <a:rPr lang="fr-FR" sz="900" dirty="0">
                <a:latin typeface="Courier"/>
                <a:cs typeface="Courier"/>
              </a:rPr>
              <a:t>13.6562</a:t>
            </a: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err="1" smtClean="0">
                <a:latin typeface="Courier"/>
                <a:cs typeface="Courier"/>
              </a:rPr>
              <a:t>betax</a:t>
            </a:r>
            <a:r>
              <a:rPr lang="fr-FR" sz="900" dirty="0" smtClean="0">
                <a:latin typeface="Courier"/>
                <a:cs typeface="Courier"/>
              </a:rPr>
              <a:t> </a:t>
            </a:r>
            <a:r>
              <a:rPr lang="fr-FR" sz="900" dirty="0">
                <a:latin typeface="Courier"/>
                <a:cs typeface="Courier"/>
              </a:rPr>
              <a:t>-2.78671</a:t>
            </a: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err="1" smtClean="0">
                <a:latin typeface="Courier"/>
                <a:cs typeface="Courier"/>
              </a:rPr>
              <a:t>etax</a:t>
            </a:r>
            <a:r>
              <a:rPr lang="fr-FR" sz="900" dirty="0" smtClean="0">
                <a:latin typeface="Courier"/>
                <a:cs typeface="Courier"/>
              </a:rPr>
              <a:t> </a:t>
            </a:r>
            <a:r>
              <a:rPr lang="fr-FR" sz="900" dirty="0">
                <a:latin typeface="Courier"/>
                <a:cs typeface="Courier"/>
              </a:rPr>
              <a:t>-0.00698294</a:t>
            </a: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err="1" smtClean="0">
                <a:latin typeface="Courier"/>
                <a:cs typeface="Courier"/>
              </a:rPr>
              <a:t>etaxp</a:t>
            </a:r>
            <a:r>
              <a:rPr lang="fr-FR" sz="900" dirty="0" smtClean="0">
                <a:latin typeface="Courier"/>
                <a:cs typeface="Courier"/>
              </a:rPr>
              <a:t> </a:t>
            </a:r>
            <a:r>
              <a:rPr lang="fr-FR" sz="900" dirty="0">
                <a:latin typeface="Courier"/>
                <a:cs typeface="Courier"/>
              </a:rPr>
              <a:t>0.00107115</a:t>
            </a: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err="1" smtClean="0">
                <a:latin typeface="Courier"/>
                <a:cs typeface="Courier"/>
              </a:rPr>
              <a:t>psiy</a:t>
            </a:r>
            <a:r>
              <a:rPr lang="fr-FR" sz="900" dirty="0" smtClean="0">
                <a:latin typeface="Courier"/>
                <a:cs typeface="Courier"/>
              </a:rPr>
              <a:t> </a:t>
            </a:r>
            <a:r>
              <a:rPr lang="fr-FR" sz="900" dirty="0">
                <a:latin typeface="Courier"/>
                <a:cs typeface="Courier"/>
              </a:rPr>
              <a:t>31.9488</a:t>
            </a: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err="1" smtClean="0">
                <a:latin typeface="Courier"/>
                <a:cs typeface="Courier"/>
              </a:rPr>
              <a:t>alphay</a:t>
            </a:r>
            <a:r>
              <a:rPr lang="fr-FR" sz="900" dirty="0" smtClean="0">
                <a:latin typeface="Courier"/>
                <a:cs typeface="Courier"/>
              </a:rPr>
              <a:t> </a:t>
            </a:r>
            <a:r>
              <a:rPr lang="fr-FR" sz="900" dirty="0">
                <a:latin typeface="Courier"/>
                <a:cs typeface="Courier"/>
              </a:rPr>
              <a:t>116.762</a:t>
            </a: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err="1" smtClean="0">
                <a:latin typeface="Courier"/>
                <a:cs typeface="Courier"/>
              </a:rPr>
              <a:t>betay</a:t>
            </a:r>
            <a:r>
              <a:rPr lang="fr-FR" sz="900" dirty="0" smtClean="0">
                <a:latin typeface="Courier"/>
                <a:cs typeface="Courier"/>
              </a:rPr>
              <a:t> </a:t>
            </a:r>
            <a:r>
              <a:rPr lang="fr-FR" sz="900" dirty="0">
                <a:latin typeface="Courier"/>
                <a:cs typeface="Courier"/>
              </a:rPr>
              <a:t>5.2592</a:t>
            </a: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err="1" smtClean="0">
                <a:latin typeface="Courier"/>
                <a:cs typeface="Courier"/>
              </a:rPr>
              <a:t>etay</a:t>
            </a:r>
            <a:r>
              <a:rPr lang="fr-FR" sz="900" dirty="0" smtClean="0">
                <a:latin typeface="Courier"/>
                <a:cs typeface="Courier"/>
              </a:rPr>
              <a:t> </a:t>
            </a:r>
            <a:r>
              <a:rPr lang="fr-FR" sz="900" dirty="0">
                <a:latin typeface="Courier"/>
                <a:cs typeface="Courier"/>
              </a:rPr>
              <a:t>0</a:t>
            </a: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err="1" smtClean="0">
                <a:latin typeface="Courier"/>
                <a:cs typeface="Courier"/>
              </a:rPr>
              <a:t>etayp</a:t>
            </a:r>
            <a:r>
              <a:rPr lang="fr-FR" sz="900" dirty="0" smtClean="0">
                <a:latin typeface="Courier"/>
                <a:cs typeface="Courier"/>
              </a:rPr>
              <a:t> </a:t>
            </a:r>
            <a:r>
              <a:rPr lang="fr-FR" sz="900" dirty="0">
                <a:latin typeface="Courier"/>
                <a:cs typeface="Courier"/>
              </a:rPr>
              <a:t>0</a:t>
            </a:r>
          </a:p>
          <a:p>
            <a:r>
              <a:rPr lang="fr-FR" sz="900" dirty="0">
                <a:latin typeface="Courier"/>
                <a:cs typeface="Courier"/>
              </a:rPr>
              <a:t>    </a:t>
            </a:r>
            <a:r>
              <a:rPr lang="fr-FR" sz="900" dirty="0" smtClean="0">
                <a:latin typeface="Courier"/>
                <a:cs typeface="Courier"/>
              </a:rPr>
              <a:t>z 2438.72</a:t>
            </a:r>
            <a:endParaRPr lang="fr-FR" sz="900" dirty="0">
              <a:latin typeface="Courier"/>
              <a:cs typeface="Courier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098850" y="2550867"/>
            <a:ext cx="1030312" cy="1819978"/>
          </a:xfrm>
          <a:prstGeom prst="straightConnector1">
            <a:avLst/>
          </a:prstGeom>
          <a:ln w="3175" cmpd="sng">
            <a:solidFill>
              <a:schemeClr val="accent1">
                <a:alpha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724956" y="2495204"/>
            <a:ext cx="229096" cy="1875641"/>
          </a:xfrm>
          <a:prstGeom prst="straightConnector1">
            <a:avLst/>
          </a:prstGeom>
          <a:ln w="3175" cmpd="sng">
            <a:solidFill>
              <a:schemeClr val="accent1">
                <a:alpha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0800000" flipH="1">
            <a:off x="420223" y="3800847"/>
            <a:ext cx="436026" cy="1212971"/>
          </a:xfrm>
          <a:prstGeom prst="curvedConnector4">
            <a:avLst>
              <a:gd name="adj1" fmla="val -52428"/>
              <a:gd name="adj2" fmla="val 74739"/>
            </a:avLst>
          </a:prstGeom>
          <a:ln w="3175" cmpd="sng">
            <a:solidFill>
              <a:schemeClr val="accent1">
                <a:alpha val="3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8971" y="5629965"/>
            <a:ext cx="6186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Figure: </a:t>
            </a:r>
            <a:r>
              <a:rPr lang="en-US" sz="1600" i="1" dirty="0" smtClean="0"/>
              <a:t>EPICS </a:t>
            </a:r>
            <a:r>
              <a:rPr lang="en-US" sz="1600" i="1" dirty="0" smtClean="0"/>
              <a:t>modelling service giving orbit response matrices</a:t>
            </a:r>
            <a:br>
              <a:rPr lang="en-US" sz="1600" i="1" dirty="0" smtClean="0"/>
            </a:br>
            <a:r>
              <a:rPr lang="en-US" sz="1600" i="1" dirty="0" smtClean="0"/>
              <a:t>and Twiss parameters for given devices. These are the basis of 95%</a:t>
            </a:r>
            <a:br>
              <a:rPr lang="en-US" sz="1600" i="1" dirty="0" smtClean="0"/>
            </a:br>
            <a:r>
              <a:rPr lang="en-US" sz="1600" i="1" dirty="0" smtClean="0"/>
              <a:t>of emittance minimization applications – feedback, steering, bumps, </a:t>
            </a:r>
            <a:r>
              <a:rPr lang="en-US" sz="1600" i="1" dirty="0" smtClean="0"/>
              <a:t>etc.</a:t>
            </a:r>
            <a:endParaRPr lang="en-US" sz="16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7624119" y="4385114"/>
            <a:ext cx="14929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From  N. </a:t>
            </a:r>
            <a:r>
              <a:rPr lang="en-US" sz="800" dirty="0" err="1" smtClean="0"/>
              <a:t>Delerue</a:t>
            </a:r>
            <a:r>
              <a:rPr lang="en-US" sz="800" dirty="0" smtClean="0"/>
              <a:t>,  Oxford Univ.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0277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Control system touches almost every aspect of the ESS facility – thus: Integrated Control System</a:t>
            </a:r>
          </a:p>
          <a:p>
            <a:r>
              <a:rPr lang="en-US" dirty="0" smtClean="0"/>
              <a:t>Enables the operation of the (very complex) facility as a single entity</a:t>
            </a:r>
          </a:p>
          <a:p>
            <a:r>
              <a:rPr lang="en-US" dirty="0" smtClean="0"/>
              <a:t>Technology spectrum is very wide</a:t>
            </a:r>
          </a:p>
          <a:p>
            <a:pPr lvl="1"/>
            <a:r>
              <a:rPr lang="en-US" dirty="0" smtClean="0"/>
              <a:t>9 orders of magnitude in </a:t>
            </a:r>
            <a:r>
              <a:rPr lang="en-US" dirty="0" smtClean="0"/>
              <a:t>controlling timespan </a:t>
            </a:r>
            <a:r>
              <a:rPr lang="en-US" dirty="0" smtClean="0"/>
              <a:t>(nanoseconds to </a:t>
            </a:r>
            <a:r>
              <a:rPr lang="en-US" dirty="0" smtClean="0"/>
              <a:t>weeks, cryogenics processes to beam manipulation)</a:t>
            </a:r>
            <a:endParaRPr lang="en-US" dirty="0" smtClean="0"/>
          </a:p>
          <a:p>
            <a:pPr lvl="1"/>
            <a:r>
              <a:rPr lang="en-US" dirty="0" smtClean="0"/>
              <a:t>Networking, servers, datacenter</a:t>
            </a:r>
          </a:p>
          <a:p>
            <a:pPr lvl="1"/>
            <a:r>
              <a:rPr lang="en-US" dirty="0" smtClean="0"/>
              <a:t>from</a:t>
            </a:r>
            <a:r>
              <a:rPr lang="en-US" dirty="0" smtClean="0"/>
              <a:t> </a:t>
            </a:r>
            <a:r>
              <a:rPr lang="en-US" dirty="0" smtClean="0"/>
              <a:t>Gigabytes/sec data handling to high reliability (and safety) systems</a:t>
            </a:r>
          </a:p>
          <a:p>
            <a:pPr lvl="1"/>
            <a:r>
              <a:rPr lang="en-US" dirty="0" smtClean="0"/>
              <a:t>Software ranging from databases to accelerator physics, from GUIs to low-level kernel drivers</a:t>
            </a:r>
          </a:p>
          <a:p>
            <a:pPr lvl="1"/>
            <a:r>
              <a:rPr lang="en-US" dirty="0" smtClean="0"/>
              <a:t>Electronics h</a:t>
            </a:r>
            <a:r>
              <a:rPr lang="en-US" dirty="0" smtClean="0"/>
              <a:t>ard</a:t>
            </a:r>
            <a:r>
              <a:rPr lang="en-US" dirty="0" smtClean="0"/>
              <a:t>- and firmware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633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European Spallation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European Spallation Source (ESS</a:t>
            </a:r>
            <a:r>
              <a:rPr lang="en-US" dirty="0" smtClean="0"/>
              <a:t>) consists </a:t>
            </a:r>
            <a:r>
              <a:rPr lang="en-US" dirty="0"/>
              <a:t>of </a:t>
            </a:r>
            <a:r>
              <a:rPr lang="en-US" dirty="0" smtClean="0"/>
              <a:t>: </a:t>
            </a:r>
            <a:endParaRPr lang="en-US" dirty="0"/>
          </a:p>
          <a:p>
            <a:pPr lvl="1"/>
            <a:r>
              <a:rPr lang="en-US" dirty="0" smtClean="0"/>
              <a:t>a</a:t>
            </a:r>
            <a:r>
              <a:rPr lang="en-US" dirty="0"/>
              <a:t> pulsed accelerator that shoots protons </a:t>
            </a:r>
            <a:r>
              <a:rPr lang="en-US" dirty="0" smtClean="0"/>
              <a:t>into </a:t>
            </a:r>
            <a:endParaRPr lang="en-US" sz="3200" dirty="0"/>
          </a:p>
          <a:p>
            <a:pPr lvl="1"/>
            <a:r>
              <a:rPr lang="en-US" dirty="0" smtClean="0"/>
              <a:t>a rotating metal (tungsten) target </a:t>
            </a:r>
            <a:r>
              <a:rPr lang="en-US" dirty="0"/>
              <a:t>to produce </a:t>
            </a:r>
            <a:r>
              <a:rPr lang="en-US" dirty="0" smtClean="0"/>
              <a:t>neutrons</a:t>
            </a:r>
          </a:p>
          <a:p>
            <a:pPr lvl="1"/>
            <a:r>
              <a:rPr lang="en-US" dirty="0" smtClean="0"/>
              <a:t>(up to ) 22 neutron instruments for various experiments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789040"/>
            <a:ext cx="6192688" cy="2571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861048"/>
            <a:ext cx="2016224" cy="23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1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high reliability and availability requirements</a:t>
            </a:r>
          </a:p>
          <a:p>
            <a:pPr lvl="1"/>
            <a:r>
              <a:rPr lang="en-US" dirty="0" smtClean="0"/>
              <a:t>Datacenter level, 24/7 operation, 99.99xx availability</a:t>
            </a:r>
          </a:p>
          <a:p>
            <a:r>
              <a:rPr lang="en-US" dirty="0" smtClean="0"/>
              <a:t>Handling of millions of Process Variables</a:t>
            </a:r>
          </a:p>
          <a:p>
            <a:pPr lvl="1"/>
            <a:r>
              <a:rPr lang="en-US" dirty="0" smtClean="0"/>
              <a:t>Offer different abstractions to different users</a:t>
            </a:r>
          </a:p>
          <a:p>
            <a:pPr lvl="2"/>
            <a:r>
              <a:rPr lang="en-US" dirty="0" smtClean="0"/>
              <a:t>Subsystem engineer, accelerator physicist, neutron scientist, manager,…</a:t>
            </a:r>
          </a:p>
          <a:p>
            <a:pPr lvl="2"/>
            <a:r>
              <a:rPr lang="en-US" dirty="0" smtClean="0"/>
              <a:t>Ease of use</a:t>
            </a:r>
          </a:p>
          <a:p>
            <a:pPr lvl="1"/>
            <a:r>
              <a:rPr lang="en-US" dirty="0" smtClean="0"/>
              <a:t>Storage and manipulation of data</a:t>
            </a:r>
          </a:p>
          <a:p>
            <a:pPr lvl="2"/>
            <a:r>
              <a:rPr lang="en-US" dirty="0" smtClean="0"/>
              <a:t>How to find and access the required </a:t>
            </a:r>
            <a:r>
              <a:rPr lang="en-US" dirty="0" smtClean="0"/>
              <a:t>data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777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European Spallation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ESS </a:t>
            </a:r>
            <a:r>
              <a:rPr lang="en-US" dirty="0"/>
              <a:t>is a neutron spallation source for neutron scattering measurements</a:t>
            </a:r>
            <a:r>
              <a:rPr lang="en-US" dirty="0" smtClean="0"/>
              <a:t>.</a:t>
            </a:r>
          </a:p>
          <a:p>
            <a:r>
              <a:rPr lang="en-US" dirty="0"/>
              <a:t>Neutron scattering can reveal the molecular and magnetic structure and behavior of </a:t>
            </a:r>
            <a:r>
              <a:rPr lang="en-US" dirty="0" smtClean="0"/>
              <a:t>materials: </a:t>
            </a:r>
            <a:endParaRPr lang="en-US" dirty="0"/>
          </a:p>
          <a:p>
            <a:pPr lvl="1"/>
            <a:r>
              <a:rPr lang="en-US" sz="1800" dirty="0" smtClean="0"/>
              <a:t>Structural </a:t>
            </a:r>
            <a:r>
              <a:rPr lang="en-US" sz="1800" dirty="0"/>
              <a:t>biology and biotechnology, magnetism and superconductivity, chemical and engineering materials, nanotechnology, complex fluids</a:t>
            </a:r>
            <a:r>
              <a:rPr lang="en-US" sz="1800" dirty="0" smtClean="0"/>
              <a:t>, etc.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077072"/>
            <a:ext cx="6048672" cy="25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5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European Spallation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European Spallation Source (ESS) will house the most powerful proton </a:t>
            </a:r>
            <a:r>
              <a:rPr lang="en-US" dirty="0" err="1"/>
              <a:t>linac</a:t>
            </a:r>
            <a:r>
              <a:rPr lang="en-US" dirty="0"/>
              <a:t> ever built.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average beam power will be 5 </a:t>
            </a:r>
            <a:r>
              <a:rPr lang="en-US" dirty="0" smtClean="0"/>
              <a:t>MW. </a:t>
            </a:r>
            <a:endParaRPr lang="en-US" sz="3200" dirty="0"/>
          </a:p>
          <a:p>
            <a:pPr lvl="1"/>
            <a:r>
              <a:rPr lang="en-US" dirty="0" smtClean="0"/>
              <a:t>The </a:t>
            </a:r>
            <a:r>
              <a:rPr lang="en-US" u="sng" dirty="0"/>
              <a:t>peak</a:t>
            </a:r>
            <a:r>
              <a:rPr lang="en-US" dirty="0"/>
              <a:t> beam power will be 125 </a:t>
            </a:r>
            <a:r>
              <a:rPr lang="en-US" dirty="0" smtClean="0"/>
              <a:t>MW</a:t>
            </a:r>
          </a:p>
          <a:p>
            <a:r>
              <a:rPr lang="en-US" dirty="0"/>
              <a:t>At 5 </a:t>
            </a:r>
            <a:r>
              <a:rPr lang="en-US" dirty="0" err="1"/>
              <a:t>MegaWatts</a:t>
            </a:r>
            <a:r>
              <a:rPr lang="en-US" dirty="0"/>
              <a:t>, </a:t>
            </a:r>
            <a:r>
              <a:rPr lang="en-US" dirty="0" smtClean="0"/>
              <a:t>one </a:t>
            </a:r>
            <a:r>
              <a:rPr lang="en-US" dirty="0"/>
              <a:t>beam pulse </a:t>
            </a:r>
          </a:p>
          <a:p>
            <a:pPr lvl="1"/>
            <a:r>
              <a:rPr lang="en-US" sz="2000" dirty="0" smtClean="0"/>
              <a:t>has </a:t>
            </a:r>
            <a:r>
              <a:rPr lang="en-US" sz="2000" dirty="0"/>
              <a:t>the same energy as a </a:t>
            </a:r>
            <a:r>
              <a:rPr lang="en-US" sz="2000" dirty="0" smtClean="0"/>
              <a:t>7.2kg </a:t>
            </a:r>
            <a:r>
              <a:rPr lang="en-US" sz="2000" dirty="0"/>
              <a:t>shot traveling at </a:t>
            </a:r>
            <a:r>
              <a:rPr lang="en-US" sz="2000" dirty="0" smtClean="0"/>
              <a:t>1100 </a:t>
            </a:r>
            <a:r>
              <a:rPr lang="en-US" sz="2000" dirty="0"/>
              <a:t>km/</a:t>
            </a:r>
            <a:r>
              <a:rPr lang="en-US" sz="2000" dirty="0" smtClean="0"/>
              <a:t>hour (Mach 0.93)</a:t>
            </a:r>
            <a:endParaRPr lang="en-US" sz="2000" dirty="0"/>
          </a:p>
          <a:p>
            <a:pPr lvl="1"/>
            <a:r>
              <a:rPr lang="en-US" sz="2000" dirty="0" smtClean="0"/>
              <a:t>Has </a:t>
            </a:r>
            <a:r>
              <a:rPr lang="en-US" sz="2000" dirty="0"/>
              <a:t>the same energy as a 1000 kg car traveling at 96 km/hour </a:t>
            </a:r>
          </a:p>
          <a:p>
            <a:pPr lvl="1"/>
            <a:r>
              <a:rPr lang="en-US" sz="2000" dirty="0" smtClean="0"/>
              <a:t>Happens </a:t>
            </a:r>
            <a:r>
              <a:rPr lang="en-US" sz="2000" dirty="0"/>
              <a:t>14 x per second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5085184"/>
            <a:ext cx="3577084" cy="13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86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Integrated Control System (ICS)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84784"/>
            <a:ext cx="6696744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8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the control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 good analogy: central nervous system of a human being</a:t>
            </a:r>
          </a:p>
          <a:p>
            <a:pPr lvl="1"/>
            <a:r>
              <a:rPr lang="en-US" b="1" dirty="0" smtClean="0"/>
              <a:t>Connects</a:t>
            </a:r>
            <a:r>
              <a:rPr lang="en-US" dirty="0" smtClean="0"/>
              <a:t> components together</a:t>
            </a:r>
          </a:p>
          <a:p>
            <a:pPr lvl="1"/>
            <a:r>
              <a:rPr lang="en-US" b="1" dirty="0" smtClean="0"/>
              <a:t>Collects and stores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Sends </a:t>
            </a:r>
            <a:r>
              <a:rPr lang="en-US" b="1" dirty="0" smtClean="0"/>
              <a:t>commands</a:t>
            </a:r>
            <a:r>
              <a:rPr lang="en-US" dirty="0" smtClean="0"/>
              <a:t> to “actuators”</a:t>
            </a:r>
          </a:p>
          <a:p>
            <a:pPr lvl="1"/>
            <a:r>
              <a:rPr lang="en-US" dirty="0" smtClean="0"/>
              <a:t>Some autonomous functions like in the brain: </a:t>
            </a:r>
            <a:r>
              <a:rPr lang="en-US" b="1" dirty="0" smtClean="0"/>
              <a:t>react to dangers</a:t>
            </a:r>
          </a:p>
          <a:p>
            <a:r>
              <a:rPr lang="en-US" dirty="0" smtClean="0"/>
              <a:t>Enables the operation of the facility</a:t>
            </a:r>
          </a:p>
          <a:p>
            <a:pPr lvl="1"/>
            <a:r>
              <a:rPr lang="en-US" dirty="0" smtClean="0"/>
              <a:t>Thousands of devices, millions of control points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700808"/>
            <a:ext cx="2765565" cy="46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5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the control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Enable operation </a:t>
            </a:r>
            <a:r>
              <a:rPr lang="en-US" dirty="0" smtClean="0"/>
              <a:t>of ESS </a:t>
            </a:r>
            <a:r>
              <a:rPr lang="en-US" dirty="0" smtClean="0"/>
              <a:t>from a single control room</a:t>
            </a:r>
          </a:p>
          <a:p>
            <a:r>
              <a:rPr lang="en-US" dirty="0" smtClean="0"/>
              <a:t>High reliability: 95% for the whole ESS, 99.99 for ICS (exact numbers for ICS to be defined, high in any case)</a:t>
            </a:r>
          </a:p>
          <a:p>
            <a:r>
              <a:rPr lang="en-US" dirty="0" smtClean="0"/>
              <a:t>24 hours, 7 days a week operation</a:t>
            </a:r>
          </a:p>
          <a:p>
            <a:r>
              <a:rPr lang="en-US" dirty="0" smtClean="0"/>
              <a:t>Long lifetime </a:t>
            </a:r>
            <a:r>
              <a:rPr lang="en-US" dirty="0" smtClean="0"/>
              <a:t>(planned </a:t>
            </a:r>
            <a:r>
              <a:rPr lang="en-US" dirty="0" smtClean="0"/>
              <a:t>lifetime 40 years)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pgrades will happen in </a:t>
            </a:r>
            <a:r>
              <a:rPr lang="en-US" dirty="0" smtClean="0"/>
              <a:t>between, though</a:t>
            </a:r>
            <a:endParaRPr lang="en-US" dirty="0" smtClean="0"/>
          </a:p>
          <a:p>
            <a:pPr lvl="1"/>
            <a:r>
              <a:rPr lang="en-US" dirty="0" smtClean="0"/>
              <a:t>High maintainability</a:t>
            </a:r>
          </a:p>
          <a:p>
            <a:r>
              <a:rPr lang="en-US" dirty="0" smtClean="0"/>
              <a:t>Support (up to) 14 Hz operation of ESS</a:t>
            </a:r>
          </a:p>
          <a:p>
            <a:r>
              <a:rPr lang="en-US" dirty="0" smtClean="0"/>
              <a:t>Provide controls for the Accelerator, Target, Site infrastructure, Neutron Instruments (excl. data handling)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068960"/>
            <a:ext cx="259765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8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3501008"/>
            <a:ext cx="1224136" cy="748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Functions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525963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Connect</a:t>
            </a:r>
            <a:r>
              <a:rPr lang="en-US" dirty="0" smtClean="0"/>
              <a:t> </a:t>
            </a:r>
            <a:r>
              <a:rPr lang="en-US" dirty="0"/>
              <a:t>components </a:t>
            </a:r>
            <a:r>
              <a:rPr lang="en-US" dirty="0" smtClean="0"/>
              <a:t>together</a:t>
            </a:r>
          </a:p>
          <a:p>
            <a:pPr marL="742950" lvl="2" indent="-342900"/>
            <a:r>
              <a:rPr lang="en-US" dirty="0" smtClean="0"/>
              <a:t>Distributed control system, connected over a computer network</a:t>
            </a:r>
          </a:p>
          <a:p>
            <a:pPr marL="1200150" lvl="3" indent="-342900"/>
            <a:r>
              <a:rPr lang="en-US" dirty="0" smtClean="0"/>
              <a:t>(Ethernet)</a:t>
            </a:r>
          </a:p>
          <a:p>
            <a:pPr marL="742950" lvl="2" indent="-342900"/>
            <a:r>
              <a:rPr lang="en-US" dirty="0"/>
              <a:t>Computers on the field are the neurons, with I/O cards as </a:t>
            </a:r>
            <a:r>
              <a:rPr lang="en-US" dirty="0" smtClean="0"/>
              <a:t>synapses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1700808"/>
            <a:ext cx="1728192" cy="1254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9" y="3909054"/>
            <a:ext cx="3357029" cy="2688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59" y="3933056"/>
            <a:ext cx="3552395" cy="266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4437112"/>
            <a:ext cx="2696375" cy="1944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4802" r="11132"/>
          <a:stretch/>
        </p:blipFill>
        <p:spPr>
          <a:xfrm>
            <a:off x="5436096" y="3645024"/>
            <a:ext cx="720000" cy="648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176" y="3068960"/>
            <a:ext cx="1507108" cy="12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6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14181</TotalTime>
  <Words>2244</Words>
  <Application>Microsoft Macintosh PowerPoint</Application>
  <PresentationFormat>On-screen Show (4:3)</PresentationFormat>
  <Paragraphs>390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ESS Core Powerpoint</vt:lpstr>
      <vt:lpstr>Control System of the European Spallation Source</vt:lpstr>
      <vt:lpstr>Outline</vt:lpstr>
      <vt:lpstr>The European Spallation Source</vt:lpstr>
      <vt:lpstr>The European Spallation Source</vt:lpstr>
      <vt:lpstr>The European Spallation Source</vt:lpstr>
      <vt:lpstr>The Integrated Control System (ICS)</vt:lpstr>
      <vt:lpstr>Functions of the control system</vt:lpstr>
      <vt:lpstr>Requirements for the control system</vt:lpstr>
      <vt:lpstr>Control system Functions #1</vt:lpstr>
      <vt:lpstr>Control system Functions #1</vt:lpstr>
      <vt:lpstr>Control system Functions #2</vt:lpstr>
      <vt:lpstr>Control system Functions #3</vt:lpstr>
      <vt:lpstr>Control system Functions #4</vt:lpstr>
      <vt:lpstr>Control System Technologies</vt:lpstr>
      <vt:lpstr>Control System HW Technologies #1</vt:lpstr>
      <vt:lpstr>Control System HW Technologies #2</vt:lpstr>
      <vt:lpstr>Control System HW Technologies #3</vt:lpstr>
      <vt:lpstr>MicroTCA.4 systems</vt:lpstr>
      <vt:lpstr>Control System (HW) Technologies #4</vt:lpstr>
      <vt:lpstr>Software technologies</vt:lpstr>
      <vt:lpstr>Very quick overview of EPICS (recap)</vt:lpstr>
      <vt:lpstr>Connect to I/O via EPICS PV Access</vt:lpstr>
      <vt:lpstr>EPICS Technologies</vt:lpstr>
      <vt:lpstr>Application and GUI/HMI development</vt:lpstr>
      <vt:lpstr>Control System Studio examples</vt:lpstr>
      <vt:lpstr>Composition of the Control System</vt:lpstr>
      <vt:lpstr>Control System Applications</vt:lpstr>
      <vt:lpstr>PowerPoint Presentation</vt:lpstr>
      <vt:lpstr>Summary</vt:lpstr>
      <vt:lpstr>Summary (cont)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Timo Korhonen</cp:lastModifiedBy>
  <cp:revision>91</cp:revision>
  <dcterms:created xsi:type="dcterms:W3CDTF">2013-10-29T16:05:10Z</dcterms:created>
  <dcterms:modified xsi:type="dcterms:W3CDTF">2017-11-02T02:08:29Z</dcterms:modified>
</cp:coreProperties>
</file>