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Lst>
  <p:notesMasterIdLst>
    <p:notesMasterId r:id="rId40"/>
  </p:notesMasterIdLst>
  <p:sldIdLst>
    <p:sldId id="256" r:id="rId5"/>
    <p:sldId id="258" r:id="rId6"/>
    <p:sldId id="259" r:id="rId7"/>
    <p:sldId id="260" r:id="rId8"/>
    <p:sldId id="294" r:id="rId9"/>
    <p:sldId id="261" r:id="rId10"/>
    <p:sldId id="262" r:id="rId11"/>
    <p:sldId id="263" r:id="rId12"/>
    <p:sldId id="264" r:id="rId13"/>
    <p:sldId id="285" r:id="rId14"/>
    <p:sldId id="257" r:id="rId15"/>
    <p:sldId id="266" r:id="rId16"/>
    <p:sldId id="295" r:id="rId17"/>
    <p:sldId id="272" r:id="rId18"/>
    <p:sldId id="278" r:id="rId19"/>
    <p:sldId id="288" r:id="rId20"/>
    <p:sldId id="290" r:id="rId21"/>
    <p:sldId id="284" r:id="rId22"/>
    <p:sldId id="279" r:id="rId23"/>
    <p:sldId id="280" r:id="rId24"/>
    <p:sldId id="281" r:id="rId25"/>
    <p:sldId id="274" r:id="rId26"/>
    <p:sldId id="282" r:id="rId27"/>
    <p:sldId id="283" r:id="rId28"/>
    <p:sldId id="273" r:id="rId29"/>
    <p:sldId id="287" r:id="rId30"/>
    <p:sldId id="277" r:id="rId31"/>
    <p:sldId id="291" r:id="rId32"/>
    <p:sldId id="292" r:id="rId33"/>
    <p:sldId id="293" r:id="rId34"/>
    <p:sldId id="296" r:id="rId35"/>
    <p:sldId id="297" r:id="rId36"/>
    <p:sldId id="271" r:id="rId37"/>
    <p:sldId id="289" r:id="rId38"/>
    <p:sldId id="270" r:id="rId39"/>
  </p:sldIdLst>
  <p:sldSz cx="9144000" cy="5716588"/>
  <p:notesSz cx="6858000" cy="91440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128"/>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128"/>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128"/>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128"/>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128"/>
        <a:cs typeface="+mn-cs"/>
      </a:defRPr>
    </a:lvl5pPr>
    <a:lvl6pPr marL="2286000" algn="l" defTabSz="914400" rtl="0" eaLnBrk="1" latinLnBrk="0" hangingPunct="1">
      <a:defRPr kern="1200">
        <a:solidFill>
          <a:schemeClr val="bg1"/>
        </a:solidFill>
        <a:latin typeface="Arial" charset="0"/>
        <a:ea typeface="ＭＳ Ｐゴシック" charset="-128"/>
        <a:cs typeface="+mn-cs"/>
      </a:defRPr>
    </a:lvl6pPr>
    <a:lvl7pPr marL="2743200" algn="l" defTabSz="914400" rtl="0" eaLnBrk="1" latinLnBrk="0" hangingPunct="1">
      <a:defRPr kern="1200">
        <a:solidFill>
          <a:schemeClr val="bg1"/>
        </a:solidFill>
        <a:latin typeface="Arial" charset="0"/>
        <a:ea typeface="ＭＳ Ｐゴシック" charset="-128"/>
        <a:cs typeface="+mn-cs"/>
      </a:defRPr>
    </a:lvl7pPr>
    <a:lvl8pPr marL="3200400" algn="l" defTabSz="914400" rtl="0" eaLnBrk="1" latinLnBrk="0" hangingPunct="1">
      <a:defRPr kern="1200">
        <a:solidFill>
          <a:schemeClr val="bg1"/>
        </a:solidFill>
        <a:latin typeface="Arial" charset="0"/>
        <a:ea typeface="ＭＳ Ｐゴシック" charset="-128"/>
        <a:cs typeface="+mn-cs"/>
      </a:defRPr>
    </a:lvl8pPr>
    <a:lvl9pPr marL="3657600" algn="l" defTabSz="914400" rtl="0" eaLnBrk="1" latinLnBrk="0" hangingPunct="1">
      <a:defRPr kern="1200">
        <a:solidFill>
          <a:schemeClr val="bg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S User"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79"/>
    <p:restoredTop sz="94659"/>
  </p:normalViewPr>
  <p:slideViewPr>
    <p:cSldViewPr>
      <p:cViewPr varScale="1">
        <p:scale>
          <a:sx n="153" d="100"/>
          <a:sy n="153" d="100"/>
        </p:scale>
        <p:origin x="184" y="5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1-27T11:37:32.831"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11-27T11:43:17.609" idx="2">
    <p:pos x="1606" y="1128"/>
    <p:text>Plot Pressure x time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cs typeface="Microsoft YaHei" charset="0"/>
            </a:endParaRPr>
          </a:p>
        </p:txBody>
      </p:sp>
      <p:sp>
        <p:nvSpPr>
          <p:cNvPr id="5127" name="Rectangle 7"/>
          <p:cNvSpPr>
            <a:spLocks noGrp="1" noRot="1" noChangeAspect="1" noChangeArrowheads="1"/>
          </p:cNvSpPr>
          <p:nvPr>
            <p:ph type="sldImg"/>
          </p:nvPr>
        </p:nvSpPr>
        <p:spPr bwMode="auto">
          <a:xfrm>
            <a:off x="1371600" y="763588"/>
            <a:ext cx="5018088" cy="37607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p>
      <p:sp>
        <p:nvSpPr>
          <p:cNvPr id="5128" name="Rectangle 8"/>
          <p:cNvSpPr>
            <a:spLocks noGrp="1" noChangeArrowheads="1"/>
          </p:cNvSpPr>
          <p:nvPr>
            <p:ph type="body"/>
          </p:nvPr>
        </p:nvSpPr>
        <p:spPr bwMode="auto">
          <a:xfrm>
            <a:off x="777875" y="4776788"/>
            <a:ext cx="6207125" cy="45148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endParaRPr lang="en-GB" noProof="0" smtClean="0"/>
          </a:p>
        </p:txBody>
      </p:sp>
      <p:sp>
        <p:nvSpPr>
          <p:cNvPr id="5129" name="Rectangle 9"/>
          <p:cNvSpPr>
            <a:spLocks noGrp="1" noChangeArrowheads="1"/>
          </p:cNvSpPr>
          <p:nvPr>
            <p:ph type="hdr"/>
          </p:nvPr>
        </p:nvSpPr>
        <p:spPr bwMode="auto">
          <a:xfrm>
            <a:off x="0" y="0"/>
            <a:ext cx="3362325" cy="4921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723900" algn="l"/>
                <a:tab pos="1447800" algn="l"/>
                <a:tab pos="2171700" algn="l"/>
                <a:tab pos="2895600" algn="l"/>
              </a:tabLst>
              <a:defRPr sz="1400">
                <a:solidFill>
                  <a:srgbClr val="000000"/>
                </a:solidFill>
                <a:latin typeface="Times New Roman" charset="0"/>
                <a:ea typeface="ＭＳ Ｐゴシック" charset="0"/>
                <a:cs typeface="Lucida Sans Unicode" charset="0"/>
              </a:defRPr>
            </a:lvl1pPr>
          </a:lstStyle>
          <a:p>
            <a:pPr>
              <a:defRPr/>
            </a:pPr>
            <a:endParaRPr lang="en-US"/>
          </a:p>
        </p:txBody>
      </p:sp>
      <p:sp>
        <p:nvSpPr>
          <p:cNvPr id="5130" name="Rectangle 10"/>
          <p:cNvSpPr>
            <a:spLocks noGrp="1" noChangeArrowheads="1"/>
          </p:cNvSpPr>
          <p:nvPr>
            <p:ph type="dt"/>
          </p:nvPr>
        </p:nvSpPr>
        <p:spPr bwMode="auto">
          <a:xfrm>
            <a:off x="4398963" y="0"/>
            <a:ext cx="3362325" cy="4921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a:solidFill>
                  <a:srgbClr val="000000"/>
                </a:solidFill>
                <a:latin typeface="Times New Roman" charset="0"/>
                <a:ea typeface="ＭＳ Ｐゴシック" charset="0"/>
                <a:cs typeface="Lucida Sans Unicode" charset="0"/>
              </a:defRPr>
            </a:lvl1pPr>
          </a:lstStyle>
          <a:p>
            <a:pPr>
              <a:defRPr/>
            </a:pPr>
            <a:endParaRPr lang="en-US"/>
          </a:p>
        </p:txBody>
      </p:sp>
      <p:sp>
        <p:nvSpPr>
          <p:cNvPr id="5131" name="Rectangle 11"/>
          <p:cNvSpPr>
            <a:spLocks noGrp="1" noChangeArrowheads="1"/>
          </p:cNvSpPr>
          <p:nvPr>
            <p:ph type="ftr"/>
          </p:nvPr>
        </p:nvSpPr>
        <p:spPr bwMode="auto">
          <a:xfrm>
            <a:off x="0" y="9555163"/>
            <a:ext cx="3362325" cy="4921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723900" algn="l"/>
                <a:tab pos="1447800" algn="l"/>
                <a:tab pos="2171700" algn="l"/>
                <a:tab pos="2895600" algn="l"/>
              </a:tabLst>
              <a:defRPr sz="1400">
                <a:solidFill>
                  <a:srgbClr val="000000"/>
                </a:solidFill>
                <a:latin typeface="Times New Roman" charset="0"/>
                <a:ea typeface="ＭＳ Ｐゴシック" charset="0"/>
                <a:cs typeface="Lucida Sans Unicode" charset="0"/>
              </a:defRPr>
            </a:lvl1pPr>
          </a:lstStyle>
          <a:p>
            <a:pPr>
              <a:defRPr/>
            </a:pPr>
            <a:endParaRPr lang="en-US"/>
          </a:p>
        </p:txBody>
      </p:sp>
      <p:sp>
        <p:nvSpPr>
          <p:cNvPr id="5132" name="Rectangle 12"/>
          <p:cNvSpPr>
            <a:spLocks noGrp="1" noChangeArrowheads="1"/>
          </p:cNvSpPr>
          <p:nvPr>
            <p:ph type="sldNum"/>
          </p:nvPr>
        </p:nvSpPr>
        <p:spPr bwMode="auto">
          <a:xfrm>
            <a:off x="4398963" y="9555163"/>
            <a:ext cx="3362325" cy="4921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a:solidFill>
                  <a:srgbClr val="000000"/>
                </a:solidFill>
                <a:latin typeface="Times New Roman" charset="0"/>
              </a:defRPr>
            </a:lvl1pPr>
          </a:lstStyle>
          <a:p>
            <a:fld id="{A42E5F3C-A009-4B45-831F-0C65AAACF48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D7178673-C3AF-A84B-9C32-4879F3654F14}" type="slidenum">
              <a:rPr lang="en-US" altLang="en-US" sz="1400">
                <a:solidFill>
                  <a:srgbClr val="000000"/>
                </a:solidFill>
                <a:latin typeface="Times New Roman" charset="0"/>
              </a:rPr>
              <a:pPr eaLnBrk="1"/>
              <a:t>1</a:t>
            </a:fld>
            <a:endParaRPr lang="en-US" altLang="en-US" sz="1400">
              <a:solidFill>
                <a:srgbClr val="000000"/>
              </a:solidFill>
              <a:latin typeface="Times New Roman" charset="0"/>
            </a:endParaRPr>
          </a:p>
        </p:txBody>
      </p:sp>
      <p:sp>
        <p:nvSpPr>
          <p:cNvPr id="21505" name="Text Box 1"/>
          <p:cNvSpPr txBox="1">
            <a:spLocks noGrp="1" noRot="1" noChangeAspect="1" noChangeArrowheads="1"/>
          </p:cNvSpPr>
          <p:nvPr>
            <p:ph type="sldImg"/>
          </p:nvPr>
        </p:nvSpPr>
        <p:spPr>
          <a:xfrm>
            <a:off x="869950" y="763588"/>
            <a:ext cx="60325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2578BB85-57A8-B24C-A890-44FBDDAD3F48}" type="slidenum">
              <a:rPr lang="en-US" altLang="en-US" sz="1400">
                <a:solidFill>
                  <a:srgbClr val="000000"/>
                </a:solidFill>
                <a:latin typeface="Times New Roman" charset="0"/>
              </a:rPr>
              <a:pPr eaLnBrk="1"/>
              <a:t>12</a:t>
            </a:fld>
            <a:endParaRPr lang="en-US" altLang="en-US" sz="1400">
              <a:solidFill>
                <a:srgbClr val="000000"/>
              </a:solidFill>
              <a:latin typeface="Times New Roman" charset="0"/>
            </a:endParaRPr>
          </a:p>
        </p:txBody>
      </p:sp>
      <p:sp>
        <p:nvSpPr>
          <p:cNvPr id="31745" name="Text Box 1"/>
          <p:cNvSpPr txBox="1">
            <a:spLocks noGrp="1" noRot="1" noChangeAspect="1" noChangeArrowheads="1"/>
          </p:cNvSpPr>
          <p:nvPr>
            <p:ph type="sldImg"/>
          </p:nvPr>
        </p:nvSpPr>
        <p:spPr>
          <a:xfrm>
            <a:off x="873125" y="763588"/>
            <a:ext cx="6016625" cy="376237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777875" y="4776788"/>
            <a:ext cx="6208713" cy="4516437"/>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91971A08-834C-804A-B9AC-80B2C261D5BE}" type="slidenum">
              <a:rPr lang="en-US" altLang="en-US" sz="1400">
                <a:solidFill>
                  <a:srgbClr val="000000"/>
                </a:solidFill>
                <a:latin typeface="Times New Roman" charset="0"/>
              </a:rPr>
              <a:pPr eaLnBrk="1"/>
              <a:t>35</a:t>
            </a:fld>
            <a:endParaRPr lang="en-US" altLang="en-US" sz="1400">
              <a:solidFill>
                <a:srgbClr val="000000"/>
              </a:solidFill>
              <a:latin typeface="Times New Roman" charset="0"/>
            </a:endParaRPr>
          </a:p>
        </p:txBody>
      </p:sp>
      <p:sp>
        <p:nvSpPr>
          <p:cNvPr id="35841" name="Text Box 1"/>
          <p:cNvSpPr txBox="1">
            <a:spLocks noGrp="1" noRot="1" noChangeAspect="1" noChangeArrowheads="1"/>
          </p:cNvSpPr>
          <p:nvPr>
            <p:ph type="sldImg"/>
          </p:nvPr>
        </p:nvSpPr>
        <p:spPr>
          <a:xfrm>
            <a:off x="868363" y="763588"/>
            <a:ext cx="603408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69109F48-046B-1C47-A68D-A435FF9B6673}" type="slidenum">
              <a:rPr lang="en-US" altLang="en-US" sz="1400">
                <a:solidFill>
                  <a:srgbClr val="000000"/>
                </a:solidFill>
                <a:latin typeface="Times New Roman" charset="0"/>
              </a:rPr>
              <a:pPr eaLnBrk="1"/>
              <a:t>2</a:t>
            </a:fld>
            <a:endParaRPr lang="en-US" altLang="en-US" sz="1400">
              <a:solidFill>
                <a:srgbClr val="000000"/>
              </a:solidFill>
              <a:latin typeface="Times New Roman" charset="0"/>
            </a:endParaRPr>
          </a:p>
        </p:txBody>
      </p:sp>
      <p:sp>
        <p:nvSpPr>
          <p:cNvPr id="23553" name="Text Box 1"/>
          <p:cNvSpPr txBox="1">
            <a:spLocks noGrp="1" noRot="1" noChangeAspect="1" noChangeArrowheads="1"/>
          </p:cNvSpPr>
          <p:nvPr>
            <p:ph type="sldImg"/>
          </p:nvPr>
        </p:nvSpPr>
        <p:spPr>
          <a:xfrm>
            <a:off x="868363" y="763588"/>
            <a:ext cx="603408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0350A128-906E-E445-AECD-B3DB6E47738B}" type="slidenum">
              <a:rPr lang="en-US" altLang="en-US" sz="1400">
                <a:solidFill>
                  <a:srgbClr val="000000"/>
                </a:solidFill>
                <a:latin typeface="Times New Roman" charset="0"/>
              </a:rPr>
              <a:pPr eaLnBrk="1"/>
              <a:t>3</a:t>
            </a:fld>
            <a:endParaRPr lang="en-US" altLang="en-US" sz="1400">
              <a:solidFill>
                <a:srgbClr val="000000"/>
              </a:solidFill>
              <a:latin typeface="Times New Roman" charset="0"/>
            </a:endParaRPr>
          </a:p>
        </p:txBody>
      </p:sp>
      <p:sp>
        <p:nvSpPr>
          <p:cNvPr id="24577" name="Text Box 1"/>
          <p:cNvSpPr txBox="1">
            <a:spLocks noGrp="1" noRot="1" noChangeAspect="1" noChangeArrowheads="1"/>
          </p:cNvSpPr>
          <p:nvPr>
            <p:ph type="sldImg"/>
          </p:nvPr>
        </p:nvSpPr>
        <p:spPr>
          <a:xfrm>
            <a:off x="868363" y="763588"/>
            <a:ext cx="6034087"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9DD93BED-D016-E145-81EC-8BD94E916C77}" type="slidenum">
              <a:rPr lang="en-US" altLang="en-US" sz="1400">
                <a:solidFill>
                  <a:srgbClr val="000000"/>
                </a:solidFill>
                <a:latin typeface="Times New Roman" charset="0"/>
              </a:rPr>
              <a:pPr eaLnBrk="1"/>
              <a:t>4</a:t>
            </a:fld>
            <a:endParaRPr lang="en-US" altLang="en-US" sz="1400">
              <a:solidFill>
                <a:srgbClr val="000000"/>
              </a:solidFill>
              <a:latin typeface="Times New Roman" charset="0"/>
            </a:endParaRPr>
          </a:p>
        </p:txBody>
      </p:sp>
      <p:sp>
        <p:nvSpPr>
          <p:cNvPr id="25601" name="Text Box 1"/>
          <p:cNvSpPr txBox="1">
            <a:spLocks noGrp="1" noRot="1" noChangeAspect="1" noChangeArrowheads="1"/>
          </p:cNvSpPr>
          <p:nvPr>
            <p:ph type="sldImg"/>
          </p:nvPr>
        </p:nvSpPr>
        <p:spPr>
          <a:xfrm>
            <a:off x="871538" y="763588"/>
            <a:ext cx="6022975" cy="37655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777875" y="4776788"/>
            <a:ext cx="6211888" cy="451961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37610266-E276-C041-BBF9-BDF8B206DDBE}" type="slidenum">
              <a:rPr lang="en-US" altLang="en-US" sz="1400">
                <a:solidFill>
                  <a:srgbClr val="000000"/>
                </a:solidFill>
                <a:latin typeface="Times New Roman" charset="0"/>
              </a:rPr>
              <a:pPr eaLnBrk="1"/>
              <a:t>6</a:t>
            </a:fld>
            <a:endParaRPr lang="en-US" altLang="en-US" sz="1400">
              <a:solidFill>
                <a:srgbClr val="000000"/>
              </a:solidFill>
              <a:latin typeface="Times New Roman" charset="0"/>
            </a:endParaRPr>
          </a:p>
        </p:txBody>
      </p:sp>
      <p:sp>
        <p:nvSpPr>
          <p:cNvPr id="26625" name="Text Box 1"/>
          <p:cNvSpPr txBox="1">
            <a:spLocks noGrp="1" noRot="1" noChangeAspect="1" noChangeArrowheads="1"/>
          </p:cNvSpPr>
          <p:nvPr>
            <p:ph type="sldImg"/>
          </p:nvPr>
        </p:nvSpPr>
        <p:spPr>
          <a:xfrm>
            <a:off x="873125" y="763588"/>
            <a:ext cx="6018213" cy="37639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777875" y="4776788"/>
            <a:ext cx="6210300" cy="45180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CEFE3F53-8E9F-8245-A8D0-66D9CD9748C9}" type="slidenum">
              <a:rPr lang="en-US" altLang="en-US" sz="1400">
                <a:solidFill>
                  <a:srgbClr val="000000"/>
                </a:solidFill>
                <a:latin typeface="Times New Roman" charset="0"/>
              </a:rPr>
              <a:pPr eaLnBrk="1"/>
              <a:t>7</a:t>
            </a:fld>
            <a:endParaRPr lang="en-US" altLang="en-US" sz="1400">
              <a:solidFill>
                <a:srgbClr val="000000"/>
              </a:solidFill>
              <a:latin typeface="Times New Roman" charset="0"/>
            </a:endParaRPr>
          </a:p>
        </p:txBody>
      </p:sp>
      <p:sp>
        <p:nvSpPr>
          <p:cNvPr id="27649" name="Text Box 1"/>
          <p:cNvSpPr txBox="1">
            <a:spLocks noGrp="1" noRot="1" noChangeAspect="1" noChangeArrowheads="1"/>
          </p:cNvSpPr>
          <p:nvPr>
            <p:ph type="sldImg"/>
          </p:nvPr>
        </p:nvSpPr>
        <p:spPr>
          <a:xfrm>
            <a:off x="871538" y="763588"/>
            <a:ext cx="6022975" cy="37655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777875" y="4776788"/>
            <a:ext cx="6211888" cy="451961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A679B3AA-666E-A04E-9C51-8A1646FFED3D}" type="slidenum">
              <a:rPr lang="en-US" altLang="en-US" sz="1400">
                <a:solidFill>
                  <a:srgbClr val="000000"/>
                </a:solidFill>
                <a:latin typeface="Times New Roman" charset="0"/>
              </a:rPr>
              <a:pPr eaLnBrk="1"/>
              <a:t>8</a:t>
            </a:fld>
            <a:endParaRPr lang="en-US" altLang="en-US" sz="1400">
              <a:solidFill>
                <a:srgbClr val="000000"/>
              </a:solidFill>
              <a:latin typeface="Times New Roman" charset="0"/>
            </a:endParaRPr>
          </a:p>
        </p:txBody>
      </p:sp>
      <p:sp>
        <p:nvSpPr>
          <p:cNvPr id="28673" name="Text Box 1"/>
          <p:cNvSpPr txBox="1">
            <a:spLocks noGrp="1" noRot="1" noChangeAspect="1" noChangeArrowheads="1"/>
          </p:cNvSpPr>
          <p:nvPr>
            <p:ph type="sldImg"/>
          </p:nvPr>
        </p:nvSpPr>
        <p:spPr>
          <a:xfrm>
            <a:off x="873125" y="763588"/>
            <a:ext cx="6018213" cy="37639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777875" y="4776788"/>
            <a:ext cx="6210300" cy="45180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5ED09F4A-1CDC-D846-9256-D05156383827}" type="slidenum">
              <a:rPr lang="en-US" altLang="en-US" sz="1400">
                <a:solidFill>
                  <a:srgbClr val="000000"/>
                </a:solidFill>
                <a:latin typeface="Times New Roman" charset="0"/>
              </a:rPr>
              <a:pPr eaLnBrk="1"/>
              <a:t>9</a:t>
            </a:fld>
            <a:endParaRPr lang="en-US" altLang="en-US" sz="1400">
              <a:solidFill>
                <a:srgbClr val="000000"/>
              </a:solidFill>
              <a:latin typeface="Times New Roman" charset="0"/>
            </a:endParaRPr>
          </a:p>
        </p:txBody>
      </p:sp>
      <p:sp>
        <p:nvSpPr>
          <p:cNvPr id="29697" name="Text Box 1"/>
          <p:cNvSpPr txBox="1">
            <a:spLocks noGrp="1" noRot="1" noChangeAspect="1" noChangeArrowheads="1"/>
          </p:cNvSpPr>
          <p:nvPr>
            <p:ph type="sldImg"/>
          </p:nvPr>
        </p:nvSpPr>
        <p:spPr>
          <a:xfrm>
            <a:off x="873125" y="763588"/>
            <a:ext cx="6018213" cy="37639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777875" y="4776788"/>
            <a:ext cx="6210300" cy="45180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charset="0"/>
                <a:ea typeface="ＭＳ Ｐゴシック" charset="-128"/>
              </a:defRPr>
            </a:lvl1pPr>
            <a:lvl2pPr eaLnBrk="0">
              <a:tabLst>
                <a:tab pos="723900" algn="l"/>
                <a:tab pos="1447800" algn="l"/>
                <a:tab pos="2171700" algn="l"/>
                <a:tab pos="2895600" algn="l"/>
              </a:tabLst>
              <a:defRPr sz="2400">
                <a:solidFill>
                  <a:schemeClr val="bg1"/>
                </a:solidFill>
                <a:latin typeface="Arial" charset="0"/>
                <a:ea typeface="ＭＳ Ｐゴシック" charset="-128"/>
              </a:defRPr>
            </a:lvl2pPr>
            <a:lvl3pPr eaLnBrk="0">
              <a:tabLst>
                <a:tab pos="723900" algn="l"/>
                <a:tab pos="1447800" algn="l"/>
                <a:tab pos="2171700" algn="l"/>
                <a:tab pos="2895600" algn="l"/>
              </a:tabLst>
              <a:defRPr sz="2400">
                <a:solidFill>
                  <a:schemeClr val="bg1"/>
                </a:solidFill>
                <a:latin typeface="Arial" charset="0"/>
                <a:ea typeface="ＭＳ Ｐゴシック" charset="-128"/>
              </a:defRPr>
            </a:lvl3pPr>
            <a:lvl4pPr eaLnBrk="0">
              <a:tabLst>
                <a:tab pos="723900" algn="l"/>
                <a:tab pos="1447800" algn="l"/>
                <a:tab pos="2171700" algn="l"/>
                <a:tab pos="2895600" algn="l"/>
              </a:tabLst>
              <a:defRPr sz="2400">
                <a:solidFill>
                  <a:schemeClr val="bg1"/>
                </a:solidFill>
                <a:latin typeface="Arial" charset="0"/>
                <a:ea typeface="ＭＳ Ｐゴシック" charset="-128"/>
              </a:defRPr>
            </a:lvl4pPr>
            <a:lvl5pPr eaLnBrk="0">
              <a:tabLst>
                <a:tab pos="723900" algn="l"/>
                <a:tab pos="1447800" algn="l"/>
                <a:tab pos="2171700" algn="l"/>
                <a:tab pos="28956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Arial" charset="0"/>
                <a:ea typeface="ＭＳ Ｐゴシック" charset="-128"/>
              </a:defRPr>
            </a:lvl9pPr>
          </a:lstStyle>
          <a:p>
            <a:pPr eaLnBrk="1"/>
            <a:fld id="{C914B9BE-212D-EA4F-8037-C855E7F42D96}" type="slidenum">
              <a:rPr lang="en-US" altLang="en-US" sz="1400">
                <a:solidFill>
                  <a:srgbClr val="000000"/>
                </a:solidFill>
                <a:latin typeface="Times New Roman" charset="0"/>
              </a:rPr>
              <a:pPr eaLnBrk="1"/>
              <a:t>11</a:t>
            </a:fld>
            <a:endParaRPr lang="en-US" altLang="en-US" sz="1400">
              <a:solidFill>
                <a:srgbClr val="000000"/>
              </a:solidFill>
              <a:latin typeface="Times New Roman" charset="0"/>
            </a:endParaRPr>
          </a:p>
        </p:txBody>
      </p:sp>
      <p:sp>
        <p:nvSpPr>
          <p:cNvPr id="22529" name="Text Box 1"/>
          <p:cNvSpPr txBox="1">
            <a:spLocks noGrp="1" noRot="1" noChangeAspect="1" noChangeArrowheads="1"/>
          </p:cNvSpPr>
          <p:nvPr>
            <p:ph type="sldImg"/>
          </p:nvPr>
        </p:nvSpPr>
        <p:spPr>
          <a:xfrm>
            <a:off x="873125" y="763588"/>
            <a:ext cx="6018213" cy="3763962"/>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777875" y="4776788"/>
            <a:ext cx="6210300" cy="45180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6413"/>
            <a:ext cx="7772400" cy="1225550"/>
          </a:xfrm>
        </p:spPr>
        <p:txBody>
          <a:bodyPr/>
          <a:lstStyle/>
          <a:p>
            <a:r>
              <a:rPr lang="pt-BR" smtClean="0"/>
              <a:t>Click to edit Master title style</a:t>
            </a:r>
            <a:endParaRPr lang="en-GB"/>
          </a:p>
        </p:txBody>
      </p:sp>
      <p:sp>
        <p:nvSpPr>
          <p:cNvPr id="3" name="Subtitle 2"/>
          <p:cNvSpPr>
            <a:spLocks noGrp="1"/>
          </p:cNvSpPr>
          <p:nvPr>
            <p:ph type="subTitle" idx="1"/>
          </p:nvPr>
        </p:nvSpPr>
        <p:spPr>
          <a:xfrm>
            <a:off x="1371600" y="3240088"/>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Click to edit Master subtitle style</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0364FBC6-B486-E347-91BD-D6C5975684A8}" type="slidenum">
              <a:rPr lang="en-US" altLang="en-US"/>
              <a:pPr/>
              <a:t>‹#›</a:t>
            </a:fld>
            <a:endParaRPr lang="en-US" altLang="en-US"/>
          </a:p>
        </p:txBody>
      </p:sp>
    </p:spTree>
    <p:extLst>
      <p:ext uri="{BB962C8B-B14F-4D97-AF65-F5344CB8AC3E}">
        <p14:creationId xmlns:p14="http://schemas.microsoft.com/office/powerpoint/2010/main" val="74629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E7E73E28-5429-FD46-9205-7E688C311544}" type="slidenum">
              <a:rPr lang="en-US" altLang="en-US"/>
              <a:pPr/>
              <a:t>‹#›</a:t>
            </a:fld>
            <a:endParaRPr lang="en-US" altLang="en-US"/>
          </a:p>
        </p:txBody>
      </p:sp>
    </p:spTree>
    <p:extLst>
      <p:ext uri="{BB962C8B-B14F-4D97-AF65-F5344CB8AC3E}">
        <p14:creationId xmlns:p14="http://schemas.microsoft.com/office/powerpoint/2010/main" val="106718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36675"/>
            <a:ext cx="2054225" cy="3760788"/>
          </a:xfrm>
        </p:spPr>
        <p:txBody>
          <a:bodyPr vert="eaVert"/>
          <a:lstStyle/>
          <a:p>
            <a:r>
              <a:rPr lang="pt-BR" smtClean="0"/>
              <a:t>Click to edit Master title style</a:t>
            </a:r>
            <a:endParaRPr lang="en-GB"/>
          </a:p>
        </p:txBody>
      </p:sp>
      <p:sp>
        <p:nvSpPr>
          <p:cNvPr id="3" name="Vertical Text Placeholder 2"/>
          <p:cNvSpPr>
            <a:spLocks noGrp="1"/>
          </p:cNvSpPr>
          <p:nvPr>
            <p:ph type="body" orient="vert" idx="1"/>
          </p:nvPr>
        </p:nvSpPr>
        <p:spPr>
          <a:xfrm>
            <a:off x="457200" y="1336675"/>
            <a:ext cx="6011863" cy="3760788"/>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615686C1-424A-D045-AD87-C662746BADCF}" type="slidenum">
              <a:rPr lang="en-US" altLang="en-US"/>
              <a:pPr/>
              <a:t>‹#›</a:t>
            </a:fld>
            <a:endParaRPr lang="en-US" altLang="en-US"/>
          </a:p>
        </p:txBody>
      </p:sp>
    </p:spTree>
    <p:extLst>
      <p:ext uri="{BB962C8B-B14F-4D97-AF65-F5344CB8AC3E}">
        <p14:creationId xmlns:p14="http://schemas.microsoft.com/office/powerpoint/2010/main" val="44837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1774825"/>
            <a:ext cx="7761288" cy="1212850"/>
          </a:xfrm>
        </p:spPr>
        <p:txBody>
          <a:bodyPr/>
          <a:lstStyle/>
          <a:p>
            <a:r>
              <a:rPr lang="pt-BR" smtClean="0"/>
              <a:t>Click to edit Master title style</a:t>
            </a:r>
            <a:endParaRPr lang="en-GB"/>
          </a:p>
        </p:txBody>
      </p:sp>
      <p:sp>
        <p:nvSpPr>
          <p:cNvPr id="3" name="Rectangle 2"/>
          <p:cNvSpPr>
            <a:spLocks noGrp="1" noChangeArrowheads="1"/>
          </p:cNvSpPr>
          <p:nvPr>
            <p:ph type="dt" idx="10"/>
          </p:nvPr>
        </p:nvSpPr>
        <p:spPr>
          <a:ln/>
        </p:spPr>
        <p:txBody>
          <a:bodyPr/>
          <a:lstStyle>
            <a:lvl1pPr>
              <a:defRPr/>
            </a:lvl1pPr>
          </a:lstStyle>
          <a:p>
            <a:pPr>
              <a:defRPr/>
            </a:pPr>
            <a:r>
              <a:rPr lang="en-US"/>
              <a:t>1/6/16</a:t>
            </a:r>
          </a:p>
        </p:txBody>
      </p:sp>
      <p:sp>
        <p:nvSpPr>
          <p:cNvPr id="4" name="Rectangle 4"/>
          <p:cNvSpPr>
            <a:spLocks noGrp="1" noChangeArrowheads="1"/>
          </p:cNvSpPr>
          <p:nvPr>
            <p:ph type="sldNum" idx="11"/>
          </p:nvPr>
        </p:nvSpPr>
        <p:spPr>
          <a:ln/>
        </p:spPr>
        <p:txBody>
          <a:bodyPr/>
          <a:lstStyle>
            <a:lvl1pPr>
              <a:defRPr/>
            </a:lvl1pPr>
          </a:lstStyle>
          <a:p>
            <a:fld id="{FDDF04E2-EEF5-C840-B875-9ECC41CB4236}" type="slidenum">
              <a:rPr lang="en-US" altLang="en-US"/>
              <a:pPr/>
              <a:t>‹#›</a:t>
            </a:fld>
            <a:endParaRPr lang="en-US" altLang="en-US"/>
          </a:p>
        </p:txBody>
      </p:sp>
    </p:spTree>
    <p:extLst>
      <p:ext uri="{BB962C8B-B14F-4D97-AF65-F5344CB8AC3E}">
        <p14:creationId xmlns:p14="http://schemas.microsoft.com/office/powerpoint/2010/main" val="26702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6413"/>
            <a:ext cx="7772400" cy="1225550"/>
          </a:xfrm>
        </p:spPr>
        <p:txBody>
          <a:bodyPr/>
          <a:lstStyle/>
          <a:p>
            <a:r>
              <a:rPr lang="pt-BR" smtClean="0"/>
              <a:t>Click to edit Master title style</a:t>
            </a:r>
            <a:endParaRPr lang="en-GB"/>
          </a:p>
        </p:txBody>
      </p:sp>
      <p:sp>
        <p:nvSpPr>
          <p:cNvPr id="3" name="Subtitle 2"/>
          <p:cNvSpPr>
            <a:spLocks noGrp="1"/>
          </p:cNvSpPr>
          <p:nvPr>
            <p:ph type="subTitle" idx="1"/>
          </p:nvPr>
        </p:nvSpPr>
        <p:spPr>
          <a:xfrm>
            <a:off x="1371600" y="3240088"/>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Click to edit Master subtitle style</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4DAB5A20-5284-5544-B309-4F81A95A6574}" type="slidenum">
              <a:rPr lang="en-US" altLang="en-US"/>
              <a:pPr/>
              <a:t>‹#›</a:t>
            </a:fld>
            <a:endParaRPr lang="en-US" altLang="en-US"/>
          </a:p>
        </p:txBody>
      </p:sp>
    </p:spTree>
    <p:extLst>
      <p:ext uri="{BB962C8B-B14F-4D97-AF65-F5344CB8AC3E}">
        <p14:creationId xmlns:p14="http://schemas.microsoft.com/office/powerpoint/2010/main" val="184350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2BD8F99B-2E0E-0F49-A338-057609DDF4C2}" type="slidenum">
              <a:rPr lang="en-US" altLang="en-US"/>
              <a:pPr/>
              <a:t>‹#›</a:t>
            </a:fld>
            <a:endParaRPr lang="en-US" altLang="en-US"/>
          </a:p>
        </p:txBody>
      </p:sp>
    </p:spTree>
    <p:extLst>
      <p:ext uri="{BB962C8B-B14F-4D97-AF65-F5344CB8AC3E}">
        <p14:creationId xmlns:p14="http://schemas.microsoft.com/office/powerpoint/2010/main" val="197589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3475"/>
            <a:ext cx="7772400" cy="1135063"/>
          </a:xfrm>
        </p:spPr>
        <p:txBody>
          <a:bodyPr/>
          <a:lstStyle>
            <a:lvl1pPr algn="l">
              <a:defRPr sz="4000" b="1" cap="all"/>
            </a:lvl1pPr>
          </a:lstStyle>
          <a:p>
            <a:r>
              <a:rPr lang="pt-BR" smtClean="0"/>
              <a:t>Click to edit Master title style</a:t>
            </a:r>
            <a:endParaRPr lang="en-GB"/>
          </a:p>
        </p:txBody>
      </p:sp>
      <p:sp>
        <p:nvSpPr>
          <p:cNvPr id="3" name="Text Placeholder 2"/>
          <p:cNvSpPr>
            <a:spLocks noGrp="1"/>
          </p:cNvSpPr>
          <p:nvPr>
            <p:ph type="body" idx="1"/>
          </p:nvPr>
        </p:nvSpPr>
        <p:spPr>
          <a:xfrm>
            <a:off x="722313" y="2422525"/>
            <a:ext cx="7772400" cy="1250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30E7E3E7-0521-F14F-A5BD-EFE08DE6FAD8}" type="slidenum">
              <a:rPr lang="en-US" altLang="en-US"/>
              <a:pPr/>
              <a:t>‹#›</a:t>
            </a:fld>
            <a:endParaRPr lang="en-US" altLang="en-US"/>
          </a:p>
        </p:txBody>
      </p:sp>
    </p:spTree>
    <p:extLst>
      <p:ext uri="{BB962C8B-B14F-4D97-AF65-F5344CB8AC3E}">
        <p14:creationId xmlns:p14="http://schemas.microsoft.com/office/powerpoint/2010/main" val="11987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sz="half" idx="1"/>
          </p:nvPr>
        </p:nvSpPr>
        <p:spPr>
          <a:xfrm>
            <a:off x="457200" y="1333500"/>
            <a:ext cx="4032250"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Content Placeholder 3"/>
          <p:cNvSpPr>
            <a:spLocks noGrp="1"/>
          </p:cNvSpPr>
          <p:nvPr>
            <p:ph sz="half" idx="2"/>
          </p:nvPr>
        </p:nvSpPr>
        <p:spPr>
          <a:xfrm>
            <a:off x="4641850" y="1333500"/>
            <a:ext cx="4033838"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8C603847-21E6-4C44-B731-B042B997BF42}" type="slidenum">
              <a:rPr lang="en-US" altLang="en-US"/>
              <a:pPr/>
              <a:t>‹#›</a:t>
            </a:fld>
            <a:endParaRPr lang="en-US" altLang="en-US"/>
          </a:p>
        </p:txBody>
      </p:sp>
    </p:spTree>
    <p:extLst>
      <p:ext uri="{BB962C8B-B14F-4D97-AF65-F5344CB8AC3E}">
        <p14:creationId xmlns:p14="http://schemas.microsoft.com/office/powerpoint/2010/main" val="448036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p:spPr>
        <p:txBody>
          <a:bodyPr/>
          <a:lstStyle>
            <a:lvl1pPr>
              <a:defRPr/>
            </a:lvl1pPr>
          </a:lstStyle>
          <a:p>
            <a:r>
              <a:rPr lang="pt-BR" smtClean="0"/>
              <a:t>Click to edit Master title style</a:t>
            </a:r>
            <a:endParaRPr lang="en-GB"/>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457200" y="1812925"/>
            <a:ext cx="4040188"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4645025" y="1812925"/>
            <a:ext cx="4041775"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7" name="Rectangle 4"/>
          <p:cNvSpPr>
            <a:spLocks noGrp="1" noChangeArrowheads="1"/>
          </p:cNvSpPr>
          <p:nvPr>
            <p:ph type="dt" idx="10"/>
          </p:nvPr>
        </p:nvSpPr>
        <p:spPr>
          <a:ln/>
        </p:spPr>
        <p:txBody>
          <a:bodyPr/>
          <a:lstStyle>
            <a:lvl1pPr>
              <a:defRPr/>
            </a:lvl1pPr>
          </a:lstStyle>
          <a:p>
            <a:pPr>
              <a:defRPr/>
            </a:pPr>
            <a:r>
              <a:rPr lang="en-US"/>
              <a:t>1/6/16</a:t>
            </a:r>
          </a:p>
        </p:txBody>
      </p:sp>
      <p:sp>
        <p:nvSpPr>
          <p:cNvPr id="8" name="Rectangle 6"/>
          <p:cNvSpPr>
            <a:spLocks noGrp="1" noChangeArrowheads="1"/>
          </p:cNvSpPr>
          <p:nvPr>
            <p:ph type="sldNum" idx="11"/>
          </p:nvPr>
        </p:nvSpPr>
        <p:spPr>
          <a:ln/>
        </p:spPr>
        <p:txBody>
          <a:bodyPr/>
          <a:lstStyle>
            <a:lvl1pPr>
              <a:defRPr/>
            </a:lvl1pPr>
          </a:lstStyle>
          <a:p>
            <a:fld id="{595041D5-249D-5E49-8F77-45B303C60D4B}" type="slidenum">
              <a:rPr lang="en-US" altLang="en-US"/>
              <a:pPr/>
              <a:t>‹#›</a:t>
            </a:fld>
            <a:endParaRPr lang="en-US" altLang="en-US"/>
          </a:p>
        </p:txBody>
      </p:sp>
    </p:spTree>
    <p:extLst>
      <p:ext uri="{BB962C8B-B14F-4D97-AF65-F5344CB8AC3E}">
        <p14:creationId xmlns:p14="http://schemas.microsoft.com/office/powerpoint/2010/main" val="106916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Rectangle 4"/>
          <p:cNvSpPr>
            <a:spLocks noGrp="1" noChangeArrowheads="1"/>
          </p:cNvSpPr>
          <p:nvPr>
            <p:ph type="dt" idx="10"/>
          </p:nvPr>
        </p:nvSpPr>
        <p:spPr>
          <a:ln/>
        </p:spPr>
        <p:txBody>
          <a:bodyPr/>
          <a:lstStyle>
            <a:lvl1pPr>
              <a:defRPr/>
            </a:lvl1pPr>
          </a:lstStyle>
          <a:p>
            <a:pPr>
              <a:defRPr/>
            </a:pPr>
            <a:r>
              <a:rPr lang="en-US"/>
              <a:t>1/6/16</a:t>
            </a:r>
          </a:p>
        </p:txBody>
      </p:sp>
      <p:sp>
        <p:nvSpPr>
          <p:cNvPr id="4" name="Rectangle 6"/>
          <p:cNvSpPr>
            <a:spLocks noGrp="1" noChangeArrowheads="1"/>
          </p:cNvSpPr>
          <p:nvPr>
            <p:ph type="sldNum" idx="11"/>
          </p:nvPr>
        </p:nvSpPr>
        <p:spPr>
          <a:ln/>
        </p:spPr>
        <p:txBody>
          <a:bodyPr/>
          <a:lstStyle>
            <a:lvl1pPr>
              <a:defRPr/>
            </a:lvl1pPr>
          </a:lstStyle>
          <a:p>
            <a:fld id="{24EA0BF2-83D4-B849-A6E7-8F29242CFAA2}" type="slidenum">
              <a:rPr lang="en-US" altLang="en-US"/>
              <a:pPr/>
              <a:t>‹#›</a:t>
            </a:fld>
            <a:endParaRPr lang="en-US" altLang="en-US"/>
          </a:p>
        </p:txBody>
      </p:sp>
    </p:spTree>
    <p:extLst>
      <p:ext uri="{BB962C8B-B14F-4D97-AF65-F5344CB8AC3E}">
        <p14:creationId xmlns:p14="http://schemas.microsoft.com/office/powerpoint/2010/main" val="1497892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1/6/16</a:t>
            </a:r>
          </a:p>
        </p:txBody>
      </p:sp>
      <p:sp>
        <p:nvSpPr>
          <p:cNvPr id="3" name="Rectangle 6"/>
          <p:cNvSpPr>
            <a:spLocks noGrp="1" noChangeArrowheads="1"/>
          </p:cNvSpPr>
          <p:nvPr>
            <p:ph type="sldNum" idx="11"/>
          </p:nvPr>
        </p:nvSpPr>
        <p:spPr>
          <a:ln/>
        </p:spPr>
        <p:txBody>
          <a:bodyPr/>
          <a:lstStyle>
            <a:lvl1pPr>
              <a:defRPr/>
            </a:lvl1pPr>
          </a:lstStyle>
          <a:p>
            <a:fld id="{51A3CE19-AE9C-664F-BD8F-AA0182030546}" type="slidenum">
              <a:rPr lang="en-US" altLang="en-US"/>
              <a:pPr/>
              <a:t>‹#›</a:t>
            </a:fld>
            <a:endParaRPr lang="en-US" altLang="en-US"/>
          </a:p>
        </p:txBody>
      </p:sp>
    </p:spTree>
    <p:extLst>
      <p:ext uri="{BB962C8B-B14F-4D97-AF65-F5344CB8AC3E}">
        <p14:creationId xmlns:p14="http://schemas.microsoft.com/office/powerpoint/2010/main" val="13573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153A0300-C3CA-3B4D-93A7-0EBE06B0D7A7}" type="slidenum">
              <a:rPr lang="en-US" altLang="en-US"/>
              <a:pPr/>
              <a:t>‹#›</a:t>
            </a:fld>
            <a:endParaRPr lang="en-US" altLang="en-US"/>
          </a:p>
        </p:txBody>
      </p:sp>
    </p:spTree>
    <p:extLst>
      <p:ext uri="{BB962C8B-B14F-4D97-AF65-F5344CB8AC3E}">
        <p14:creationId xmlns:p14="http://schemas.microsoft.com/office/powerpoint/2010/main" val="1675969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9962"/>
          </a:xfrm>
        </p:spPr>
        <p:txBody>
          <a:bodyPr anchor="b"/>
          <a:lstStyle>
            <a:lvl1pPr algn="l">
              <a:defRPr sz="2000" b="1"/>
            </a:lvl1pPr>
          </a:lstStyle>
          <a:p>
            <a:r>
              <a:rPr lang="pt-BR" smtClean="0"/>
              <a:t>Click to edit Master title style</a:t>
            </a:r>
            <a:endParaRPr lang="en-GB"/>
          </a:p>
        </p:txBody>
      </p:sp>
      <p:sp>
        <p:nvSpPr>
          <p:cNvPr id="3" name="Content Placeholder 2"/>
          <p:cNvSpPr>
            <a:spLocks noGrp="1"/>
          </p:cNvSpPr>
          <p:nvPr>
            <p:ph idx="1"/>
          </p:nvPr>
        </p:nvSpPr>
        <p:spPr>
          <a:xfrm>
            <a:off x="3575050" y="227013"/>
            <a:ext cx="5111750" cy="4879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Text Placeholder 3"/>
          <p:cNvSpPr>
            <a:spLocks noGrp="1"/>
          </p:cNvSpPr>
          <p:nvPr>
            <p:ph type="body" sz="half" idx="2"/>
          </p:nvPr>
        </p:nvSpPr>
        <p:spPr>
          <a:xfrm>
            <a:off x="457200" y="1196975"/>
            <a:ext cx="3008313" cy="3910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3B0C8F8C-47E8-D244-BB9C-D91B8240A745}" type="slidenum">
              <a:rPr lang="en-US" altLang="en-US"/>
              <a:pPr/>
              <a:t>‹#›</a:t>
            </a:fld>
            <a:endParaRPr lang="en-US" altLang="en-US"/>
          </a:p>
        </p:txBody>
      </p:sp>
    </p:spTree>
    <p:extLst>
      <p:ext uri="{BB962C8B-B14F-4D97-AF65-F5344CB8AC3E}">
        <p14:creationId xmlns:p14="http://schemas.microsoft.com/office/powerpoint/2010/main" val="605804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2088"/>
            <a:ext cx="5486400" cy="471487"/>
          </a:xfrm>
        </p:spPr>
        <p:txBody>
          <a:bodyPr anchor="b"/>
          <a:lstStyle>
            <a:lvl1pPr algn="l">
              <a:defRPr sz="2000" b="1"/>
            </a:lvl1pPr>
          </a:lstStyle>
          <a:p>
            <a:r>
              <a:rPr lang="pt-BR" smtClean="0"/>
              <a:t>Click to edit Master title style</a:t>
            </a:r>
            <a:endParaRPr lang="en-GB"/>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4473575"/>
            <a:ext cx="5486400" cy="671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3308CE32-59AE-7543-8F2D-157C5ABEA68C}" type="slidenum">
              <a:rPr lang="en-US" altLang="en-US"/>
              <a:pPr/>
              <a:t>‹#›</a:t>
            </a:fld>
            <a:endParaRPr lang="en-US" altLang="en-US"/>
          </a:p>
        </p:txBody>
      </p:sp>
    </p:spTree>
    <p:extLst>
      <p:ext uri="{BB962C8B-B14F-4D97-AF65-F5344CB8AC3E}">
        <p14:creationId xmlns:p14="http://schemas.microsoft.com/office/powerpoint/2010/main" val="543588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EDCCD2BA-567B-7D4E-A429-212987DD041A}" type="slidenum">
              <a:rPr lang="en-US" altLang="en-US"/>
              <a:pPr/>
              <a:t>‹#›</a:t>
            </a:fld>
            <a:endParaRPr lang="en-US" altLang="en-US"/>
          </a:p>
        </p:txBody>
      </p:sp>
    </p:spTree>
    <p:extLst>
      <p:ext uri="{BB962C8B-B14F-4D97-AF65-F5344CB8AC3E}">
        <p14:creationId xmlns:p14="http://schemas.microsoft.com/office/powerpoint/2010/main" val="70362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228600"/>
            <a:ext cx="2054225" cy="4865688"/>
          </a:xfrm>
        </p:spPr>
        <p:txBody>
          <a:bodyPr vert="eaVert"/>
          <a:lstStyle/>
          <a:p>
            <a:r>
              <a:rPr lang="pt-BR" smtClean="0"/>
              <a:t>Click to edit Master title style</a:t>
            </a:r>
            <a:endParaRPr lang="en-GB"/>
          </a:p>
        </p:txBody>
      </p:sp>
      <p:sp>
        <p:nvSpPr>
          <p:cNvPr id="3" name="Vertical Text Placeholder 2"/>
          <p:cNvSpPr>
            <a:spLocks noGrp="1"/>
          </p:cNvSpPr>
          <p:nvPr>
            <p:ph type="body" orient="vert" idx="1"/>
          </p:nvPr>
        </p:nvSpPr>
        <p:spPr>
          <a:xfrm>
            <a:off x="457200" y="228600"/>
            <a:ext cx="6011863" cy="4865688"/>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12AFCF10-BF33-E74B-8755-0F20F5F7A1A7}" type="slidenum">
              <a:rPr lang="en-US" altLang="en-US"/>
              <a:pPr/>
              <a:t>‹#›</a:t>
            </a:fld>
            <a:endParaRPr lang="en-US" altLang="en-US"/>
          </a:p>
        </p:txBody>
      </p:sp>
    </p:spTree>
    <p:extLst>
      <p:ext uri="{BB962C8B-B14F-4D97-AF65-F5344CB8AC3E}">
        <p14:creationId xmlns:p14="http://schemas.microsoft.com/office/powerpoint/2010/main" val="183313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6413"/>
            <a:ext cx="7772400" cy="1225550"/>
          </a:xfrm>
        </p:spPr>
        <p:txBody>
          <a:bodyPr/>
          <a:lstStyle/>
          <a:p>
            <a:r>
              <a:rPr lang="pt-BR" smtClean="0"/>
              <a:t>Click to edit Master title style</a:t>
            </a:r>
            <a:endParaRPr lang="en-GB"/>
          </a:p>
        </p:txBody>
      </p:sp>
      <p:sp>
        <p:nvSpPr>
          <p:cNvPr id="3" name="Subtitle 2"/>
          <p:cNvSpPr>
            <a:spLocks noGrp="1"/>
          </p:cNvSpPr>
          <p:nvPr>
            <p:ph type="subTitle" idx="1"/>
          </p:nvPr>
        </p:nvSpPr>
        <p:spPr>
          <a:xfrm>
            <a:off x="1371600" y="3240088"/>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Click to edit Master subtitle style</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C22B29B3-809F-164B-A345-0ACC448BAC1F}" type="slidenum">
              <a:rPr lang="en-US" altLang="en-US"/>
              <a:pPr/>
              <a:t>‹#›</a:t>
            </a:fld>
            <a:endParaRPr lang="en-US" altLang="en-US"/>
          </a:p>
        </p:txBody>
      </p:sp>
    </p:spTree>
    <p:extLst>
      <p:ext uri="{BB962C8B-B14F-4D97-AF65-F5344CB8AC3E}">
        <p14:creationId xmlns:p14="http://schemas.microsoft.com/office/powerpoint/2010/main" val="1752940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D49A52FA-3062-A743-92C6-41765AF2A5A3}" type="slidenum">
              <a:rPr lang="en-US" altLang="en-US"/>
              <a:pPr/>
              <a:t>‹#›</a:t>
            </a:fld>
            <a:endParaRPr lang="en-US" altLang="en-US"/>
          </a:p>
        </p:txBody>
      </p:sp>
    </p:spTree>
    <p:extLst>
      <p:ext uri="{BB962C8B-B14F-4D97-AF65-F5344CB8AC3E}">
        <p14:creationId xmlns:p14="http://schemas.microsoft.com/office/powerpoint/2010/main" val="350847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3475"/>
            <a:ext cx="7772400" cy="1135063"/>
          </a:xfrm>
        </p:spPr>
        <p:txBody>
          <a:bodyPr/>
          <a:lstStyle>
            <a:lvl1pPr algn="l">
              <a:defRPr sz="4000" b="1" cap="all"/>
            </a:lvl1pPr>
          </a:lstStyle>
          <a:p>
            <a:r>
              <a:rPr lang="pt-BR" smtClean="0"/>
              <a:t>Click to edit Master title style</a:t>
            </a:r>
            <a:endParaRPr lang="en-GB"/>
          </a:p>
        </p:txBody>
      </p:sp>
      <p:sp>
        <p:nvSpPr>
          <p:cNvPr id="3" name="Text Placeholder 2"/>
          <p:cNvSpPr>
            <a:spLocks noGrp="1"/>
          </p:cNvSpPr>
          <p:nvPr>
            <p:ph type="body" idx="1"/>
          </p:nvPr>
        </p:nvSpPr>
        <p:spPr>
          <a:xfrm>
            <a:off x="722313" y="2422525"/>
            <a:ext cx="7772400" cy="1250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1A773F6C-0BEF-B349-8281-337590306596}" type="slidenum">
              <a:rPr lang="en-US" altLang="en-US"/>
              <a:pPr/>
              <a:t>‹#›</a:t>
            </a:fld>
            <a:endParaRPr lang="en-US" altLang="en-US"/>
          </a:p>
        </p:txBody>
      </p:sp>
    </p:spTree>
    <p:extLst>
      <p:ext uri="{BB962C8B-B14F-4D97-AF65-F5344CB8AC3E}">
        <p14:creationId xmlns:p14="http://schemas.microsoft.com/office/powerpoint/2010/main" val="1847052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sz="half" idx="1"/>
          </p:nvPr>
        </p:nvSpPr>
        <p:spPr>
          <a:xfrm>
            <a:off x="457200" y="1336675"/>
            <a:ext cx="4032250"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Content Placeholder 3"/>
          <p:cNvSpPr>
            <a:spLocks noGrp="1"/>
          </p:cNvSpPr>
          <p:nvPr>
            <p:ph sz="half" idx="2"/>
          </p:nvPr>
        </p:nvSpPr>
        <p:spPr>
          <a:xfrm>
            <a:off x="4641850" y="1336675"/>
            <a:ext cx="4033838"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6567C7A7-8A2E-8848-B89A-216A708D9540}" type="slidenum">
              <a:rPr lang="en-US" altLang="en-US"/>
              <a:pPr/>
              <a:t>‹#›</a:t>
            </a:fld>
            <a:endParaRPr lang="en-US" altLang="en-US"/>
          </a:p>
        </p:txBody>
      </p:sp>
    </p:spTree>
    <p:extLst>
      <p:ext uri="{BB962C8B-B14F-4D97-AF65-F5344CB8AC3E}">
        <p14:creationId xmlns:p14="http://schemas.microsoft.com/office/powerpoint/2010/main" val="1535367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p:spPr>
        <p:txBody>
          <a:bodyPr/>
          <a:lstStyle>
            <a:lvl1pPr>
              <a:defRPr/>
            </a:lvl1pPr>
          </a:lstStyle>
          <a:p>
            <a:r>
              <a:rPr lang="pt-BR" smtClean="0"/>
              <a:t>Click to edit Master title style</a:t>
            </a:r>
            <a:endParaRPr lang="en-GB"/>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457200" y="1812925"/>
            <a:ext cx="4040188"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4645025" y="1812925"/>
            <a:ext cx="4041775"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7" name="Rectangle 2"/>
          <p:cNvSpPr>
            <a:spLocks noGrp="1" noChangeArrowheads="1"/>
          </p:cNvSpPr>
          <p:nvPr>
            <p:ph type="dt" idx="10"/>
          </p:nvPr>
        </p:nvSpPr>
        <p:spPr>
          <a:ln/>
        </p:spPr>
        <p:txBody>
          <a:bodyPr/>
          <a:lstStyle>
            <a:lvl1pPr>
              <a:defRPr/>
            </a:lvl1pPr>
          </a:lstStyle>
          <a:p>
            <a:pPr>
              <a:defRPr/>
            </a:pPr>
            <a:r>
              <a:rPr lang="en-US"/>
              <a:t>1/6/16</a:t>
            </a:r>
          </a:p>
        </p:txBody>
      </p:sp>
      <p:sp>
        <p:nvSpPr>
          <p:cNvPr id="8" name="Rectangle 4"/>
          <p:cNvSpPr>
            <a:spLocks noGrp="1" noChangeArrowheads="1"/>
          </p:cNvSpPr>
          <p:nvPr>
            <p:ph type="sldNum" idx="11"/>
          </p:nvPr>
        </p:nvSpPr>
        <p:spPr>
          <a:ln/>
        </p:spPr>
        <p:txBody>
          <a:bodyPr/>
          <a:lstStyle>
            <a:lvl1pPr>
              <a:defRPr/>
            </a:lvl1pPr>
          </a:lstStyle>
          <a:p>
            <a:fld id="{674034CB-955E-F149-9818-93AB2CA81E27}" type="slidenum">
              <a:rPr lang="en-US" altLang="en-US"/>
              <a:pPr/>
              <a:t>‹#›</a:t>
            </a:fld>
            <a:endParaRPr lang="en-US" altLang="en-US"/>
          </a:p>
        </p:txBody>
      </p:sp>
    </p:spTree>
    <p:extLst>
      <p:ext uri="{BB962C8B-B14F-4D97-AF65-F5344CB8AC3E}">
        <p14:creationId xmlns:p14="http://schemas.microsoft.com/office/powerpoint/2010/main" val="762507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Rectangle 2"/>
          <p:cNvSpPr>
            <a:spLocks noGrp="1" noChangeArrowheads="1"/>
          </p:cNvSpPr>
          <p:nvPr>
            <p:ph type="dt" idx="10"/>
          </p:nvPr>
        </p:nvSpPr>
        <p:spPr>
          <a:ln/>
        </p:spPr>
        <p:txBody>
          <a:bodyPr/>
          <a:lstStyle>
            <a:lvl1pPr>
              <a:defRPr/>
            </a:lvl1pPr>
          </a:lstStyle>
          <a:p>
            <a:pPr>
              <a:defRPr/>
            </a:pPr>
            <a:r>
              <a:rPr lang="en-US"/>
              <a:t>1/6/16</a:t>
            </a:r>
          </a:p>
        </p:txBody>
      </p:sp>
      <p:sp>
        <p:nvSpPr>
          <p:cNvPr id="4" name="Rectangle 4"/>
          <p:cNvSpPr>
            <a:spLocks noGrp="1" noChangeArrowheads="1"/>
          </p:cNvSpPr>
          <p:nvPr>
            <p:ph type="sldNum" idx="11"/>
          </p:nvPr>
        </p:nvSpPr>
        <p:spPr>
          <a:ln/>
        </p:spPr>
        <p:txBody>
          <a:bodyPr/>
          <a:lstStyle>
            <a:lvl1pPr>
              <a:defRPr/>
            </a:lvl1pPr>
          </a:lstStyle>
          <a:p>
            <a:fld id="{552C696A-E2F3-7447-B6EF-A191EB91D551}" type="slidenum">
              <a:rPr lang="en-US" altLang="en-US"/>
              <a:pPr/>
              <a:t>‹#›</a:t>
            </a:fld>
            <a:endParaRPr lang="en-US" altLang="en-US"/>
          </a:p>
        </p:txBody>
      </p:sp>
    </p:spTree>
    <p:extLst>
      <p:ext uri="{BB962C8B-B14F-4D97-AF65-F5344CB8AC3E}">
        <p14:creationId xmlns:p14="http://schemas.microsoft.com/office/powerpoint/2010/main" val="142352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3475"/>
            <a:ext cx="7772400" cy="1135063"/>
          </a:xfrm>
        </p:spPr>
        <p:txBody>
          <a:bodyPr/>
          <a:lstStyle>
            <a:lvl1pPr algn="l">
              <a:defRPr sz="4000" b="1" cap="all"/>
            </a:lvl1pPr>
          </a:lstStyle>
          <a:p>
            <a:r>
              <a:rPr lang="pt-BR" smtClean="0"/>
              <a:t>Click to edit Master title style</a:t>
            </a:r>
            <a:endParaRPr lang="en-GB"/>
          </a:p>
        </p:txBody>
      </p:sp>
      <p:sp>
        <p:nvSpPr>
          <p:cNvPr id="3" name="Text Placeholder 2"/>
          <p:cNvSpPr>
            <a:spLocks noGrp="1"/>
          </p:cNvSpPr>
          <p:nvPr>
            <p:ph type="body" idx="1"/>
          </p:nvPr>
        </p:nvSpPr>
        <p:spPr>
          <a:xfrm>
            <a:off x="722313" y="2422525"/>
            <a:ext cx="7772400" cy="1250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9955F303-4C6C-8342-B021-628C42940499}" type="slidenum">
              <a:rPr lang="en-US" altLang="en-US"/>
              <a:pPr/>
              <a:t>‹#›</a:t>
            </a:fld>
            <a:endParaRPr lang="en-US" altLang="en-US"/>
          </a:p>
        </p:txBody>
      </p:sp>
    </p:spTree>
    <p:extLst>
      <p:ext uri="{BB962C8B-B14F-4D97-AF65-F5344CB8AC3E}">
        <p14:creationId xmlns:p14="http://schemas.microsoft.com/office/powerpoint/2010/main" val="1630393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en-US"/>
              <a:t>1/6/16</a:t>
            </a:r>
          </a:p>
        </p:txBody>
      </p:sp>
      <p:sp>
        <p:nvSpPr>
          <p:cNvPr id="3" name="Rectangle 4"/>
          <p:cNvSpPr>
            <a:spLocks noGrp="1" noChangeArrowheads="1"/>
          </p:cNvSpPr>
          <p:nvPr>
            <p:ph type="sldNum" idx="11"/>
          </p:nvPr>
        </p:nvSpPr>
        <p:spPr>
          <a:ln/>
        </p:spPr>
        <p:txBody>
          <a:bodyPr/>
          <a:lstStyle>
            <a:lvl1pPr>
              <a:defRPr/>
            </a:lvl1pPr>
          </a:lstStyle>
          <a:p>
            <a:fld id="{FE33E65D-C6C5-5D43-9C35-23C31B02D465}" type="slidenum">
              <a:rPr lang="en-US" altLang="en-US"/>
              <a:pPr/>
              <a:t>‹#›</a:t>
            </a:fld>
            <a:endParaRPr lang="en-US" altLang="en-US"/>
          </a:p>
        </p:txBody>
      </p:sp>
    </p:spTree>
    <p:extLst>
      <p:ext uri="{BB962C8B-B14F-4D97-AF65-F5344CB8AC3E}">
        <p14:creationId xmlns:p14="http://schemas.microsoft.com/office/powerpoint/2010/main" val="1092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9962"/>
          </a:xfrm>
        </p:spPr>
        <p:txBody>
          <a:bodyPr anchor="b"/>
          <a:lstStyle>
            <a:lvl1pPr algn="l">
              <a:defRPr sz="2000" b="1"/>
            </a:lvl1pPr>
          </a:lstStyle>
          <a:p>
            <a:r>
              <a:rPr lang="pt-BR" smtClean="0"/>
              <a:t>Click to edit Master title style</a:t>
            </a:r>
            <a:endParaRPr lang="en-GB"/>
          </a:p>
        </p:txBody>
      </p:sp>
      <p:sp>
        <p:nvSpPr>
          <p:cNvPr id="3" name="Content Placeholder 2"/>
          <p:cNvSpPr>
            <a:spLocks noGrp="1"/>
          </p:cNvSpPr>
          <p:nvPr>
            <p:ph idx="1"/>
          </p:nvPr>
        </p:nvSpPr>
        <p:spPr>
          <a:xfrm>
            <a:off x="3575050" y="227013"/>
            <a:ext cx="5111750" cy="4879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Text Placeholder 3"/>
          <p:cNvSpPr>
            <a:spLocks noGrp="1"/>
          </p:cNvSpPr>
          <p:nvPr>
            <p:ph type="body" sz="half" idx="2"/>
          </p:nvPr>
        </p:nvSpPr>
        <p:spPr>
          <a:xfrm>
            <a:off x="457200" y="1196975"/>
            <a:ext cx="3008313" cy="3910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77ED1946-69D6-794B-8BC0-E6146A1AFD8F}" type="slidenum">
              <a:rPr lang="en-US" altLang="en-US"/>
              <a:pPr/>
              <a:t>‹#›</a:t>
            </a:fld>
            <a:endParaRPr lang="en-US" altLang="en-US"/>
          </a:p>
        </p:txBody>
      </p:sp>
    </p:spTree>
    <p:extLst>
      <p:ext uri="{BB962C8B-B14F-4D97-AF65-F5344CB8AC3E}">
        <p14:creationId xmlns:p14="http://schemas.microsoft.com/office/powerpoint/2010/main" val="109438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2088"/>
            <a:ext cx="5486400" cy="471487"/>
          </a:xfrm>
        </p:spPr>
        <p:txBody>
          <a:bodyPr anchor="b"/>
          <a:lstStyle>
            <a:lvl1pPr algn="l">
              <a:defRPr sz="2000" b="1"/>
            </a:lvl1pPr>
          </a:lstStyle>
          <a:p>
            <a:r>
              <a:rPr lang="pt-BR" smtClean="0"/>
              <a:t>Click to edit Master title style</a:t>
            </a:r>
            <a:endParaRPr lang="en-GB"/>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4473575"/>
            <a:ext cx="5486400" cy="671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887DA67B-7FA6-8444-A608-DDE70AD732E5}" type="slidenum">
              <a:rPr lang="en-US" altLang="en-US"/>
              <a:pPr/>
              <a:t>‹#›</a:t>
            </a:fld>
            <a:endParaRPr lang="en-US" altLang="en-US"/>
          </a:p>
        </p:txBody>
      </p:sp>
    </p:spTree>
    <p:extLst>
      <p:ext uri="{BB962C8B-B14F-4D97-AF65-F5344CB8AC3E}">
        <p14:creationId xmlns:p14="http://schemas.microsoft.com/office/powerpoint/2010/main" val="81560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1EDD48F0-DF78-F54E-AC82-B35586675EF2}" type="slidenum">
              <a:rPr lang="en-US" altLang="en-US"/>
              <a:pPr/>
              <a:t>‹#›</a:t>
            </a:fld>
            <a:endParaRPr lang="en-US" altLang="en-US"/>
          </a:p>
        </p:txBody>
      </p:sp>
    </p:spTree>
    <p:extLst>
      <p:ext uri="{BB962C8B-B14F-4D97-AF65-F5344CB8AC3E}">
        <p14:creationId xmlns:p14="http://schemas.microsoft.com/office/powerpoint/2010/main" val="686807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36675"/>
            <a:ext cx="2054225" cy="3760788"/>
          </a:xfrm>
        </p:spPr>
        <p:txBody>
          <a:bodyPr vert="eaVert"/>
          <a:lstStyle/>
          <a:p>
            <a:r>
              <a:rPr lang="pt-BR" smtClean="0"/>
              <a:t>Click to edit Master title style</a:t>
            </a:r>
            <a:endParaRPr lang="en-GB"/>
          </a:p>
        </p:txBody>
      </p:sp>
      <p:sp>
        <p:nvSpPr>
          <p:cNvPr id="3" name="Vertical Text Placeholder 2"/>
          <p:cNvSpPr>
            <a:spLocks noGrp="1"/>
          </p:cNvSpPr>
          <p:nvPr>
            <p:ph type="body" orient="vert" idx="1"/>
          </p:nvPr>
        </p:nvSpPr>
        <p:spPr>
          <a:xfrm>
            <a:off x="457200" y="1336675"/>
            <a:ext cx="6011863" cy="3760788"/>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Rectangle 2"/>
          <p:cNvSpPr>
            <a:spLocks noGrp="1" noChangeArrowheads="1"/>
          </p:cNvSpPr>
          <p:nvPr>
            <p:ph type="dt" idx="10"/>
          </p:nvPr>
        </p:nvSpPr>
        <p:spPr>
          <a:ln/>
        </p:spPr>
        <p:txBody>
          <a:bodyPr/>
          <a:lstStyle>
            <a:lvl1pPr>
              <a:defRPr/>
            </a:lvl1pPr>
          </a:lstStyle>
          <a:p>
            <a:pPr>
              <a:defRPr/>
            </a:pPr>
            <a:r>
              <a:rPr lang="en-US"/>
              <a:t>1/6/16</a:t>
            </a:r>
          </a:p>
        </p:txBody>
      </p:sp>
      <p:sp>
        <p:nvSpPr>
          <p:cNvPr id="5" name="Rectangle 4"/>
          <p:cNvSpPr>
            <a:spLocks noGrp="1" noChangeArrowheads="1"/>
          </p:cNvSpPr>
          <p:nvPr>
            <p:ph type="sldNum" idx="11"/>
          </p:nvPr>
        </p:nvSpPr>
        <p:spPr>
          <a:ln/>
        </p:spPr>
        <p:txBody>
          <a:bodyPr/>
          <a:lstStyle>
            <a:lvl1pPr>
              <a:defRPr/>
            </a:lvl1pPr>
          </a:lstStyle>
          <a:p>
            <a:fld id="{F0080192-B17D-D444-ABE3-F5925BB98EAF}" type="slidenum">
              <a:rPr lang="en-US" altLang="en-US"/>
              <a:pPr/>
              <a:t>‹#›</a:t>
            </a:fld>
            <a:endParaRPr lang="en-US" altLang="en-US"/>
          </a:p>
        </p:txBody>
      </p:sp>
    </p:spTree>
    <p:extLst>
      <p:ext uri="{BB962C8B-B14F-4D97-AF65-F5344CB8AC3E}">
        <p14:creationId xmlns:p14="http://schemas.microsoft.com/office/powerpoint/2010/main" val="441251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6413"/>
            <a:ext cx="7772400" cy="1225550"/>
          </a:xfrm>
        </p:spPr>
        <p:txBody>
          <a:bodyPr/>
          <a:lstStyle/>
          <a:p>
            <a:r>
              <a:rPr lang="pt-BR" smtClean="0"/>
              <a:t>Click to edit Master title style</a:t>
            </a:r>
            <a:endParaRPr lang="en-GB"/>
          </a:p>
        </p:txBody>
      </p:sp>
      <p:sp>
        <p:nvSpPr>
          <p:cNvPr id="3" name="Subtitle 2"/>
          <p:cNvSpPr>
            <a:spLocks noGrp="1"/>
          </p:cNvSpPr>
          <p:nvPr>
            <p:ph type="subTitle" idx="1"/>
          </p:nvPr>
        </p:nvSpPr>
        <p:spPr>
          <a:xfrm>
            <a:off x="1371600" y="3240088"/>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Click to edit Master subtitle style</a:t>
            </a:r>
            <a:endParaRPr lang="en-GB"/>
          </a:p>
        </p:txBody>
      </p:sp>
    </p:spTree>
    <p:extLst>
      <p:ext uri="{BB962C8B-B14F-4D97-AF65-F5344CB8AC3E}">
        <p14:creationId xmlns:p14="http://schemas.microsoft.com/office/powerpoint/2010/main" val="851700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Tree>
    <p:extLst>
      <p:ext uri="{BB962C8B-B14F-4D97-AF65-F5344CB8AC3E}">
        <p14:creationId xmlns:p14="http://schemas.microsoft.com/office/powerpoint/2010/main" val="1551762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3475"/>
            <a:ext cx="7772400" cy="1135063"/>
          </a:xfrm>
        </p:spPr>
        <p:txBody>
          <a:bodyPr/>
          <a:lstStyle>
            <a:lvl1pPr algn="l">
              <a:defRPr sz="4000" b="1" cap="all"/>
            </a:lvl1pPr>
          </a:lstStyle>
          <a:p>
            <a:r>
              <a:rPr lang="pt-BR" smtClean="0"/>
              <a:t>Click to edit Master title style</a:t>
            </a:r>
            <a:endParaRPr lang="en-GB"/>
          </a:p>
        </p:txBody>
      </p:sp>
      <p:sp>
        <p:nvSpPr>
          <p:cNvPr id="3" name="Text Placeholder 2"/>
          <p:cNvSpPr>
            <a:spLocks noGrp="1"/>
          </p:cNvSpPr>
          <p:nvPr>
            <p:ph type="body" idx="1"/>
          </p:nvPr>
        </p:nvSpPr>
        <p:spPr>
          <a:xfrm>
            <a:off x="722313" y="2422525"/>
            <a:ext cx="7772400" cy="12509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Click to edit Master text styles</a:t>
            </a:r>
          </a:p>
        </p:txBody>
      </p:sp>
    </p:spTree>
    <p:extLst>
      <p:ext uri="{BB962C8B-B14F-4D97-AF65-F5344CB8AC3E}">
        <p14:creationId xmlns:p14="http://schemas.microsoft.com/office/powerpoint/2010/main" val="1433130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sz="half" idx="1"/>
          </p:nvPr>
        </p:nvSpPr>
        <p:spPr>
          <a:xfrm>
            <a:off x="457200" y="1336675"/>
            <a:ext cx="4032250"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Content Placeholder 3"/>
          <p:cNvSpPr>
            <a:spLocks noGrp="1"/>
          </p:cNvSpPr>
          <p:nvPr>
            <p:ph sz="half" idx="2"/>
          </p:nvPr>
        </p:nvSpPr>
        <p:spPr>
          <a:xfrm>
            <a:off x="4641850" y="1336675"/>
            <a:ext cx="4033838"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Tree>
    <p:extLst>
      <p:ext uri="{BB962C8B-B14F-4D97-AF65-F5344CB8AC3E}">
        <p14:creationId xmlns:p14="http://schemas.microsoft.com/office/powerpoint/2010/main" val="440148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p:spPr>
        <p:txBody>
          <a:bodyPr/>
          <a:lstStyle>
            <a:lvl1pPr>
              <a:defRPr/>
            </a:lvl1pPr>
          </a:lstStyle>
          <a:p>
            <a:r>
              <a:rPr lang="pt-BR" smtClean="0"/>
              <a:t>Click to edit Master title style</a:t>
            </a:r>
            <a:endParaRPr lang="en-GB"/>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457200" y="1812925"/>
            <a:ext cx="4040188"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4645025" y="1812925"/>
            <a:ext cx="4041775"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Tree>
    <p:extLst>
      <p:ext uri="{BB962C8B-B14F-4D97-AF65-F5344CB8AC3E}">
        <p14:creationId xmlns:p14="http://schemas.microsoft.com/office/powerpoint/2010/main" val="164705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Content Placeholder 2"/>
          <p:cNvSpPr>
            <a:spLocks noGrp="1"/>
          </p:cNvSpPr>
          <p:nvPr>
            <p:ph sz="half" idx="1"/>
          </p:nvPr>
        </p:nvSpPr>
        <p:spPr>
          <a:xfrm>
            <a:off x="457200" y="1336675"/>
            <a:ext cx="4032250"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Content Placeholder 3"/>
          <p:cNvSpPr>
            <a:spLocks noGrp="1"/>
          </p:cNvSpPr>
          <p:nvPr>
            <p:ph sz="half" idx="2"/>
          </p:nvPr>
        </p:nvSpPr>
        <p:spPr>
          <a:xfrm>
            <a:off x="4641850" y="1336675"/>
            <a:ext cx="4033838" cy="3760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9C6464BB-D43A-1247-AA6E-9554A8C6B19F}" type="slidenum">
              <a:rPr lang="en-US" altLang="en-US"/>
              <a:pPr/>
              <a:t>‹#›</a:t>
            </a:fld>
            <a:endParaRPr lang="en-US" altLang="en-US"/>
          </a:p>
        </p:txBody>
      </p:sp>
    </p:spTree>
    <p:extLst>
      <p:ext uri="{BB962C8B-B14F-4D97-AF65-F5344CB8AC3E}">
        <p14:creationId xmlns:p14="http://schemas.microsoft.com/office/powerpoint/2010/main" val="133294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Tree>
    <p:extLst>
      <p:ext uri="{BB962C8B-B14F-4D97-AF65-F5344CB8AC3E}">
        <p14:creationId xmlns:p14="http://schemas.microsoft.com/office/powerpoint/2010/main" val="906299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21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9962"/>
          </a:xfrm>
        </p:spPr>
        <p:txBody>
          <a:bodyPr anchor="b"/>
          <a:lstStyle>
            <a:lvl1pPr algn="l">
              <a:defRPr sz="2000" b="1"/>
            </a:lvl1pPr>
          </a:lstStyle>
          <a:p>
            <a:r>
              <a:rPr lang="pt-BR" smtClean="0"/>
              <a:t>Click to edit Master title style</a:t>
            </a:r>
            <a:endParaRPr lang="en-GB"/>
          </a:p>
        </p:txBody>
      </p:sp>
      <p:sp>
        <p:nvSpPr>
          <p:cNvPr id="3" name="Content Placeholder 2"/>
          <p:cNvSpPr>
            <a:spLocks noGrp="1"/>
          </p:cNvSpPr>
          <p:nvPr>
            <p:ph idx="1"/>
          </p:nvPr>
        </p:nvSpPr>
        <p:spPr>
          <a:xfrm>
            <a:off x="3575050" y="227013"/>
            <a:ext cx="5111750" cy="4879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Text Placeholder 3"/>
          <p:cNvSpPr>
            <a:spLocks noGrp="1"/>
          </p:cNvSpPr>
          <p:nvPr>
            <p:ph type="body" sz="half" idx="2"/>
          </p:nvPr>
        </p:nvSpPr>
        <p:spPr>
          <a:xfrm>
            <a:off x="457200" y="1196975"/>
            <a:ext cx="3008313" cy="3910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Tree>
    <p:extLst>
      <p:ext uri="{BB962C8B-B14F-4D97-AF65-F5344CB8AC3E}">
        <p14:creationId xmlns:p14="http://schemas.microsoft.com/office/powerpoint/2010/main" val="124761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2088"/>
            <a:ext cx="5486400" cy="471487"/>
          </a:xfrm>
        </p:spPr>
        <p:txBody>
          <a:bodyPr anchor="b"/>
          <a:lstStyle>
            <a:lvl1pPr algn="l">
              <a:defRPr sz="2000" b="1"/>
            </a:lvl1pPr>
          </a:lstStyle>
          <a:p>
            <a:r>
              <a:rPr lang="pt-BR" smtClean="0"/>
              <a:t>Click to edit Master title style</a:t>
            </a:r>
            <a:endParaRPr lang="en-GB"/>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4473575"/>
            <a:ext cx="5486400" cy="671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Tree>
    <p:extLst>
      <p:ext uri="{BB962C8B-B14F-4D97-AF65-F5344CB8AC3E}">
        <p14:creationId xmlns:p14="http://schemas.microsoft.com/office/powerpoint/2010/main" val="926373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Tree>
    <p:extLst>
      <p:ext uri="{BB962C8B-B14F-4D97-AF65-F5344CB8AC3E}">
        <p14:creationId xmlns:p14="http://schemas.microsoft.com/office/powerpoint/2010/main" val="302049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0"/>
            <a:ext cx="2054225" cy="5097463"/>
          </a:xfrm>
        </p:spPr>
        <p:txBody>
          <a:bodyPr vert="eaVert"/>
          <a:lstStyle/>
          <a:p>
            <a:r>
              <a:rPr lang="pt-BR" smtClean="0"/>
              <a:t>Click to edit Master title style</a:t>
            </a:r>
            <a:endParaRPr lang="en-GB"/>
          </a:p>
        </p:txBody>
      </p:sp>
      <p:sp>
        <p:nvSpPr>
          <p:cNvPr id="3" name="Vertical Text Placeholder 2"/>
          <p:cNvSpPr>
            <a:spLocks noGrp="1"/>
          </p:cNvSpPr>
          <p:nvPr>
            <p:ph type="body" orient="vert" idx="1"/>
          </p:nvPr>
        </p:nvSpPr>
        <p:spPr>
          <a:xfrm>
            <a:off x="457200" y="0"/>
            <a:ext cx="6011863" cy="5097463"/>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Tree>
    <p:extLst>
      <p:ext uri="{BB962C8B-B14F-4D97-AF65-F5344CB8AC3E}">
        <p14:creationId xmlns:p14="http://schemas.microsoft.com/office/powerpoint/2010/main" val="203981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52500"/>
          </a:xfrm>
        </p:spPr>
        <p:txBody>
          <a:bodyPr/>
          <a:lstStyle>
            <a:lvl1pPr>
              <a:defRPr/>
            </a:lvl1pPr>
          </a:lstStyle>
          <a:p>
            <a:r>
              <a:rPr lang="pt-BR" smtClean="0"/>
              <a:t>Click to edit Master title style</a:t>
            </a:r>
            <a:endParaRPr lang="en-GB"/>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457200" y="1812925"/>
            <a:ext cx="4040188"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4645025" y="1812925"/>
            <a:ext cx="4041775" cy="3294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7" name="Rectangle 2"/>
          <p:cNvSpPr>
            <a:spLocks noGrp="1" noChangeArrowheads="1"/>
          </p:cNvSpPr>
          <p:nvPr>
            <p:ph type="dt" idx="10"/>
          </p:nvPr>
        </p:nvSpPr>
        <p:spPr>
          <a:ln/>
        </p:spPr>
        <p:txBody>
          <a:bodyPr/>
          <a:lstStyle>
            <a:lvl1pPr>
              <a:defRPr/>
            </a:lvl1pPr>
          </a:lstStyle>
          <a:p>
            <a:pPr>
              <a:defRPr/>
            </a:pPr>
            <a:r>
              <a:rPr lang="en-US"/>
              <a:t>1/6/16</a:t>
            </a:r>
          </a:p>
        </p:txBody>
      </p:sp>
      <p:sp>
        <p:nvSpPr>
          <p:cNvPr id="8" name="Rectangle 4"/>
          <p:cNvSpPr>
            <a:spLocks noGrp="1" noChangeArrowheads="1"/>
          </p:cNvSpPr>
          <p:nvPr>
            <p:ph type="sldNum" idx="11"/>
          </p:nvPr>
        </p:nvSpPr>
        <p:spPr>
          <a:ln/>
        </p:spPr>
        <p:txBody>
          <a:bodyPr/>
          <a:lstStyle>
            <a:lvl1pPr>
              <a:defRPr/>
            </a:lvl1pPr>
          </a:lstStyle>
          <a:p>
            <a:fld id="{D146C426-5874-CE48-B328-EA07DF750373}" type="slidenum">
              <a:rPr lang="en-US" altLang="en-US"/>
              <a:pPr/>
              <a:t>‹#›</a:t>
            </a:fld>
            <a:endParaRPr lang="en-US" altLang="en-US"/>
          </a:p>
        </p:txBody>
      </p:sp>
    </p:spTree>
    <p:extLst>
      <p:ext uri="{BB962C8B-B14F-4D97-AF65-F5344CB8AC3E}">
        <p14:creationId xmlns:p14="http://schemas.microsoft.com/office/powerpoint/2010/main" val="45400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GB"/>
          </a:p>
        </p:txBody>
      </p:sp>
      <p:sp>
        <p:nvSpPr>
          <p:cNvPr id="3" name="Rectangle 2"/>
          <p:cNvSpPr>
            <a:spLocks noGrp="1" noChangeArrowheads="1"/>
          </p:cNvSpPr>
          <p:nvPr>
            <p:ph type="dt" idx="10"/>
          </p:nvPr>
        </p:nvSpPr>
        <p:spPr>
          <a:ln/>
        </p:spPr>
        <p:txBody>
          <a:bodyPr/>
          <a:lstStyle>
            <a:lvl1pPr>
              <a:defRPr/>
            </a:lvl1pPr>
          </a:lstStyle>
          <a:p>
            <a:pPr>
              <a:defRPr/>
            </a:pPr>
            <a:r>
              <a:rPr lang="en-US"/>
              <a:t>1/6/16</a:t>
            </a:r>
          </a:p>
        </p:txBody>
      </p:sp>
      <p:sp>
        <p:nvSpPr>
          <p:cNvPr id="4" name="Rectangle 4"/>
          <p:cNvSpPr>
            <a:spLocks noGrp="1" noChangeArrowheads="1"/>
          </p:cNvSpPr>
          <p:nvPr>
            <p:ph type="sldNum" idx="11"/>
          </p:nvPr>
        </p:nvSpPr>
        <p:spPr>
          <a:ln/>
        </p:spPr>
        <p:txBody>
          <a:bodyPr/>
          <a:lstStyle>
            <a:lvl1pPr>
              <a:defRPr/>
            </a:lvl1pPr>
          </a:lstStyle>
          <a:p>
            <a:fld id="{974D002A-D92A-EE49-8C16-E8A5870824E0}" type="slidenum">
              <a:rPr lang="en-US" altLang="en-US"/>
              <a:pPr/>
              <a:t>‹#›</a:t>
            </a:fld>
            <a:endParaRPr lang="en-US" altLang="en-US"/>
          </a:p>
        </p:txBody>
      </p:sp>
    </p:spTree>
    <p:extLst>
      <p:ext uri="{BB962C8B-B14F-4D97-AF65-F5344CB8AC3E}">
        <p14:creationId xmlns:p14="http://schemas.microsoft.com/office/powerpoint/2010/main" val="49591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en-US"/>
              <a:t>1/6/16</a:t>
            </a:r>
          </a:p>
        </p:txBody>
      </p:sp>
      <p:sp>
        <p:nvSpPr>
          <p:cNvPr id="3" name="Rectangle 4"/>
          <p:cNvSpPr>
            <a:spLocks noGrp="1" noChangeArrowheads="1"/>
          </p:cNvSpPr>
          <p:nvPr>
            <p:ph type="sldNum" idx="11"/>
          </p:nvPr>
        </p:nvSpPr>
        <p:spPr>
          <a:ln/>
        </p:spPr>
        <p:txBody>
          <a:bodyPr/>
          <a:lstStyle>
            <a:lvl1pPr>
              <a:defRPr/>
            </a:lvl1pPr>
          </a:lstStyle>
          <a:p>
            <a:fld id="{7881C6D0-7EFE-1F4B-B852-7D58AA54C7C8}" type="slidenum">
              <a:rPr lang="en-US" altLang="en-US"/>
              <a:pPr/>
              <a:t>‹#›</a:t>
            </a:fld>
            <a:endParaRPr lang="en-US" altLang="en-US"/>
          </a:p>
        </p:txBody>
      </p:sp>
    </p:spTree>
    <p:extLst>
      <p:ext uri="{BB962C8B-B14F-4D97-AF65-F5344CB8AC3E}">
        <p14:creationId xmlns:p14="http://schemas.microsoft.com/office/powerpoint/2010/main" val="46330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9962"/>
          </a:xfrm>
        </p:spPr>
        <p:txBody>
          <a:bodyPr anchor="b"/>
          <a:lstStyle>
            <a:lvl1pPr algn="l">
              <a:defRPr sz="2000" b="1"/>
            </a:lvl1pPr>
          </a:lstStyle>
          <a:p>
            <a:r>
              <a:rPr lang="pt-BR" smtClean="0"/>
              <a:t>Click to edit Master title style</a:t>
            </a:r>
            <a:endParaRPr lang="en-GB"/>
          </a:p>
        </p:txBody>
      </p:sp>
      <p:sp>
        <p:nvSpPr>
          <p:cNvPr id="3" name="Content Placeholder 2"/>
          <p:cNvSpPr>
            <a:spLocks noGrp="1"/>
          </p:cNvSpPr>
          <p:nvPr>
            <p:ph idx="1"/>
          </p:nvPr>
        </p:nvSpPr>
        <p:spPr>
          <a:xfrm>
            <a:off x="3575050" y="227013"/>
            <a:ext cx="5111750" cy="4879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GB"/>
          </a:p>
        </p:txBody>
      </p:sp>
      <p:sp>
        <p:nvSpPr>
          <p:cNvPr id="4" name="Text Placeholder 3"/>
          <p:cNvSpPr>
            <a:spLocks noGrp="1"/>
          </p:cNvSpPr>
          <p:nvPr>
            <p:ph type="body" sz="half" idx="2"/>
          </p:nvPr>
        </p:nvSpPr>
        <p:spPr>
          <a:xfrm>
            <a:off x="457200" y="1196975"/>
            <a:ext cx="3008313" cy="3910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32B11DDC-58C2-184C-8C32-BBA7674E00E6}" type="slidenum">
              <a:rPr lang="en-US" altLang="en-US"/>
              <a:pPr/>
              <a:t>‹#›</a:t>
            </a:fld>
            <a:endParaRPr lang="en-US" altLang="en-US"/>
          </a:p>
        </p:txBody>
      </p:sp>
    </p:spTree>
    <p:extLst>
      <p:ext uri="{BB962C8B-B14F-4D97-AF65-F5344CB8AC3E}">
        <p14:creationId xmlns:p14="http://schemas.microsoft.com/office/powerpoint/2010/main" val="211926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2088"/>
            <a:ext cx="5486400" cy="471487"/>
          </a:xfrm>
        </p:spPr>
        <p:txBody>
          <a:bodyPr anchor="b"/>
          <a:lstStyle>
            <a:lvl1pPr algn="l">
              <a:defRPr sz="2000" b="1"/>
            </a:lvl1pPr>
          </a:lstStyle>
          <a:p>
            <a:r>
              <a:rPr lang="pt-BR" smtClean="0"/>
              <a:t>Click to edit Master title style</a:t>
            </a:r>
            <a:endParaRPr lang="en-GB"/>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4473575"/>
            <a:ext cx="5486400" cy="671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1/6/16</a:t>
            </a:r>
          </a:p>
        </p:txBody>
      </p:sp>
      <p:sp>
        <p:nvSpPr>
          <p:cNvPr id="6" name="Rectangle 4"/>
          <p:cNvSpPr>
            <a:spLocks noGrp="1" noChangeArrowheads="1"/>
          </p:cNvSpPr>
          <p:nvPr>
            <p:ph type="sldNum" idx="11"/>
          </p:nvPr>
        </p:nvSpPr>
        <p:spPr>
          <a:ln/>
        </p:spPr>
        <p:txBody>
          <a:bodyPr/>
          <a:lstStyle>
            <a:lvl1pPr>
              <a:defRPr/>
            </a:lvl1pPr>
          </a:lstStyle>
          <a:p>
            <a:fld id="{3B5EEDAD-2D47-CC49-845A-7336CB77D7F6}" type="slidenum">
              <a:rPr lang="en-US" altLang="en-US"/>
              <a:pPr/>
              <a:t>‹#›</a:t>
            </a:fld>
            <a:endParaRPr lang="en-US" altLang="en-US"/>
          </a:p>
        </p:txBody>
      </p:sp>
    </p:spTree>
    <p:extLst>
      <p:ext uri="{BB962C8B-B14F-4D97-AF65-F5344CB8AC3E}">
        <p14:creationId xmlns:p14="http://schemas.microsoft.com/office/powerpoint/2010/main" val="3607671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1774825"/>
            <a:ext cx="7761288" cy="12128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dt"/>
          </p:nvPr>
        </p:nvSpPr>
        <p:spPr bwMode="auto">
          <a:xfrm>
            <a:off x="457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ＭＳ Ｐゴシック" charset="0"/>
                <a:cs typeface="Microsoft YaHei" charset="0"/>
              </a:defRPr>
            </a:lvl1pPr>
          </a:lstStyle>
          <a:p>
            <a:pPr>
              <a:defRPr/>
            </a:pPr>
            <a:r>
              <a:rPr lang="en-US"/>
              <a:t>1/6/16</a:t>
            </a:r>
          </a:p>
        </p:txBody>
      </p:sp>
      <p:sp>
        <p:nvSpPr>
          <p:cNvPr id="1027" name="Text Box 3"/>
          <p:cNvSpPr txBox="1">
            <a:spLocks noChangeArrowheads="1"/>
          </p:cNvSpPr>
          <p:nvPr/>
        </p:nvSpPr>
        <p:spPr bwMode="auto">
          <a:xfrm>
            <a:off x="3124200" y="5297488"/>
            <a:ext cx="2895600" cy="303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endParaRPr>
          </a:p>
        </p:txBody>
      </p:sp>
      <p:sp>
        <p:nvSpPr>
          <p:cNvPr id="1028" name="Rectangle 4"/>
          <p:cNvSpPr>
            <a:spLocks noGrp="1" noChangeArrowheads="1"/>
          </p:cNvSpPr>
          <p:nvPr>
            <p:ph type="sldNum"/>
          </p:nvPr>
        </p:nvSpPr>
        <p:spPr bwMode="auto">
          <a:xfrm>
            <a:off x="6553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A10DBCDA-135C-2043-8348-9F588BE24595}" type="slidenum">
              <a:rPr lang="en-US" altLang="en-US"/>
              <a:pPr/>
              <a:t>‹#›</a:t>
            </a:fld>
            <a:endParaRPr lang="en-US" altLang="en-US"/>
          </a:p>
        </p:txBody>
      </p:sp>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4750" y="217488"/>
            <a:ext cx="1439863" cy="73818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457200" y="1336675"/>
            <a:ext cx="8218488" cy="37607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p:txStyles>
    <p:titleStyle>
      <a:lvl1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2pPr>
      <a:lvl3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3pPr>
      <a:lvl4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4pPr>
      <a:lvl5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5pPr>
      <a:lvl6pPr marL="25146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6pPr>
      <a:lvl7pPr marL="29718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7pPr>
      <a:lvl8pPr marL="34290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8pPr>
      <a:lvl9pPr marL="38862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2800">
          <a:solidFill>
            <a:srgbClr val="808080"/>
          </a:solidFill>
          <a:latin typeface="+mn-lt"/>
          <a:ea typeface="+mn-ea"/>
          <a:cs typeface="+mn-cs"/>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000">
          <a:solidFill>
            <a:srgbClr val="808080"/>
          </a:solidFill>
          <a:latin typeface="+mn-lt"/>
          <a:ea typeface="+mn-ea"/>
          <a:cs typeface="+mn-cs"/>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a:solidFill>
            <a:srgbClr val="808080"/>
          </a:solidFill>
          <a:latin typeface="+mn-lt"/>
          <a:ea typeface="+mn-ea"/>
          <a:cs typeface="+mn-cs"/>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9144000" cy="1195388"/>
          </a:xfrm>
          <a:prstGeom prst="rect">
            <a:avLst/>
          </a:prstGeom>
          <a:solidFill>
            <a:srgbClr val="0094CA"/>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endParaRPr>
          </a:p>
        </p:txBody>
      </p:sp>
      <p:sp>
        <p:nvSpPr>
          <p:cNvPr id="2050" name="Rectangle 2"/>
          <p:cNvSpPr>
            <a:spLocks noGrp="1" noChangeArrowheads="1"/>
          </p:cNvSpPr>
          <p:nvPr>
            <p:ph type="title"/>
          </p:nvPr>
        </p:nvSpPr>
        <p:spPr bwMode="auto">
          <a:xfrm>
            <a:off x="457200" y="228600"/>
            <a:ext cx="7127875" cy="9413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2051" name="Rectangle 3"/>
          <p:cNvSpPr>
            <a:spLocks noGrp="1" noChangeArrowheads="1"/>
          </p:cNvSpPr>
          <p:nvPr>
            <p:ph type="body" idx="1"/>
          </p:nvPr>
        </p:nvSpPr>
        <p:spPr bwMode="auto">
          <a:xfrm>
            <a:off x="457200" y="1333500"/>
            <a:ext cx="8218488" cy="37607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2" name="Rectangle 4"/>
          <p:cNvSpPr>
            <a:spLocks noGrp="1" noChangeArrowheads="1"/>
          </p:cNvSpPr>
          <p:nvPr>
            <p:ph type="dt"/>
          </p:nvPr>
        </p:nvSpPr>
        <p:spPr bwMode="auto">
          <a:xfrm>
            <a:off x="457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ea typeface="ＭＳ Ｐゴシック" charset="0"/>
                <a:cs typeface="Lucida Sans Unicode" charset="0"/>
              </a:defRPr>
            </a:lvl1pPr>
          </a:lstStyle>
          <a:p>
            <a:pPr>
              <a:defRPr/>
            </a:pPr>
            <a:r>
              <a:rPr lang="en-US"/>
              <a:t>1/6/16</a:t>
            </a:r>
          </a:p>
        </p:txBody>
      </p:sp>
      <p:sp>
        <p:nvSpPr>
          <p:cNvPr id="2053" name="Text Box 5"/>
          <p:cNvSpPr txBox="1">
            <a:spLocks noChangeArrowheads="1"/>
          </p:cNvSpPr>
          <p:nvPr/>
        </p:nvSpPr>
        <p:spPr bwMode="auto">
          <a:xfrm>
            <a:off x="3124200" y="5297488"/>
            <a:ext cx="2895600" cy="303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endParaRPr>
          </a:p>
        </p:txBody>
      </p:sp>
      <p:sp>
        <p:nvSpPr>
          <p:cNvPr id="2054" name="Rectangle 6"/>
          <p:cNvSpPr>
            <a:spLocks noGrp="1" noChangeArrowheads="1"/>
          </p:cNvSpPr>
          <p:nvPr>
            <p:ph type="sldNum"/>
          </p:nvPr>
        </p:nvSpPr>
        <p:spPr bwMode="auto">
          <a:xfrm>
            <a:off x="6553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defRPr>
            </a:lvl1pPr>
          </a:lstStyle>
          <a:p>
            <a:fld id="{37F321C5-E86F-3D4F-8F12-A745A7F0DA12}" type="slidenum">
              <a:rPr lang="en-US" altLang="en-US"/>
              <a:pPr/>
              <a:t>‹#›</a:t>
            </a:fld>
            <a:endParaRPr lang="en-US" altLang="en-US"/>
          </a:p>
        </p:txBody>
      </p:sp>
      <p:pic>
        <p:nvPicPr>
          <p:cNvPr id="205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750" y="217488"/>
            <a:ext cx="1439863" cy="73818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p:txStyles>
    <p:titleStyle>
      <a:lvl1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2pPr>
      <a:lvl3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3pPr>
      <a:lvl4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4pPr>
      <a:lvl5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5pPr>
      <a:lvl6pPr marL="25146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6pPr>
      <a:lvl7pPr marL="29718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7pPr>
      <a:lvl8pPr marL="34290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8pPr>
      <a:lvl9pPr marL="38862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2800">
          <a:solidFill>
            <a:srgbClr val="808080"/>
          </a:solidFill>
          <a:latin typeface="+mn-lt"/>
          <a:ea typeface="+mn-ea"/>
          <a:cs typeface="+mn-cs"/>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000">
          <a:solidFill>
            <a:srgbClr val="808080"/>
          </a:solidFill>
          <a:latin typeface="+mn-lt"/>
          <a:ea typeface="+mn-ea"/>
          <a:cs typeface="+mn-cs"/>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a:solidFill>
            <a:srgbClr val="808080"/>
          </a:solidFill>
          <a:latin typeface="+mn-lt"/>
          <a:ea typeface="+mn-ea"/>
          <a:cs typeface="+mn-cs"/>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85800" y="1774825"/>
            <a:ext cx="7761288" cy="12128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3074" name="Rectangle 2"/>
          <p:cNvSpPr>
            <a:spLocks noGrp="1" noChangeArrowheads="1"/>
          </p:cNvSpPr>
          <p:nvPr>
            <p:ph type="dt"/>
          </p:nvPr>
        </p:nvSpPr>
        <p:spPr bwMode="auto">
          <a:xfrm>
            <a:off x="457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ea typeface="ＭＳ Ｐゴシック" charset="0"/>
                <a:cs typeface="Lucida Sans Unicode" charset="0"/>
              </a:defRPr>
            </a:lvl1pPr>
          </a:lstStyle>
          <a:p>
            <a:pPr>
              <a:defRPr/>
            </a:pPr>
            <a:r>
              <a:rPr lang="en-US"/>
              <a:t>1/6/16</a:t>
            </a:r>
          </a:p>
        </p:txBody>
      </p:sp>
      <p:sp>
        <p:nvSpPr>
          <p:cNvPr id="3075" name="Text Box 3"/>
          <p:cNvSpPr txBox="1">
            <a:spLocks noChangeArrowheads="1"/>
          </p:cNvSpPr>
          <p:nvPr/>
        </p:nvSpPr>
        <p:spPr bwMode="auto">
          <a:xfrm>
            <a:off x="3124200" y="5297488"/>
            <a:ext cx="2895600" cy="303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GB">
              <a:ea typeface="ＭＳ Ｐゴシック" charset="0"/>
            </a:endParaRPr>
          </a:p>
        </p:txBody>
      </p:sp>
      <p:sp>
        <p:nvSpPr>
          <p:cNvPr id="3076" name="Rectangle 4"/>
          <p:cNvSpPr>
            <a:spLocks noGrp="1" noChangeArrowheads="1"/>
          </p:cNvSpPr>
          <p:nvPr>
            <p:ph type="sldNum"/>
          </p:nvPr>
        </p:nvSpPr>
        <p:spPr bwMode="auto">
          <a:xfrm>
            <a:off x="6553200" y="5297488"/>
            <a:ext cx="2122488"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defRPr>
            </a:lvl1pPr>
          </a:lstStyle>
          <a:p>
            <a:fld id="{41A1A382-F6C2-4D4E-8CA7-3438A5A244A9}" type="slidenum">
              <a:rPr lang="en-US" altLang="en-US"/>
              <a:pPr/>
              <a:t>‹#›</a:t>
            </a:fld>
            <a:endParaRPr lang="en-US" altLang="en-US"/>
          </a:p>
        </p:txBody>
      </p:sp>
      <p:pic>
        <p:nvPicPr>
          <p:cNvPr id="307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8088" y="217488"/>
            <a:ext cx="1371600" cy="73818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8" name="Rectangle 6"/>
          <p:cNvSpPr>
            <a:spLocks noGrp="1" noChangeArrowheads="1"/>
          </p:cNvSpPr>
          <p:nvPr>
            <p:ph type="body" idx="1"/>
          </p:nvPr>
        </p:nvSpPr>
        <p:spPr bwMode="auto">
          <a:xfrm>
            <a:off x="457200" y="1336675"/>
            <a:ext cx="8218488" cy="37607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2pPr>
      <a:lvl3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3pPr>
      <a:lvl4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4pPr>
      <a:lvl5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5pPr>
      <a:lvl6pPr marL="25146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6pPr>
      <a:lvl7pPr marL="29718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7pPr>
      <a:lvl8pPr marL="34290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8pPr>
      <a:lvl9pPr marL="38862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2800">
          <a:solidFill>
            <a:srgbClr val="808080"/>
          </a:solidFill>
          <a:latin typeface="+mn-lt"/>
          <a:ea typeface="+mn-ea"/>
          <a:cs typeface="+mn-cs"/>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000">
          <a:solidFill>
            <a:srgbClr val="808080"/>
          </a:solidFill>
          <a:latin typeface="+mn-lt"/>
          <a:ea typeface="+mn-ea"/>
          <a:cs typeface="+mn-cs"/>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a:solidFill>
            <a:srgbClr val="808080"/>
          </a:solidFill>
          <a:latin typeface="+mn-lt"/>
          <a:ea typeface="+mn-ea"/>
          <a:cs typeface="+mn-cs"/>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93725" y="0"/>
            <a:ext cx="5751513" cy="11906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4098" name="Line 2"/>
          <p:cNvSpPr>
            <a:spLocks noChangeShapeType="1"/>
          </p:cNvSpPr>
          <p:nvPr/>
        </p:nvSpPr>
        <p:spPr bwMode="auto">
          <a:xfrm>
            <a:off x="-325438" y="1209675"/>
            <a:ext cx="9696451" cy="1588"/>
          </a:xfrm>
          <a:prstGeom prst="line">
            <a:avLst/>
          </a:prstGeom>
          <a:noFill/>
          <a:ln w="6480" cap="flat">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GB">
              <a:ea typeface="ＭＳ Ｐゴシック" charset="0"/>
            </a:endParaRPr>
          </a:p>
        </p:txBody>
      </p:sp>
      <p:sp>
        <p:nvSpPr>
          <p:cNvPr id="4099" name="Rectangle 3"/>
          <p:cNvSpPr>
            <a:spLocks noGrp="1" noChangeArrowheads="1"/>
          </p:cNvSpPr>
          <p:nvPr>
            <p:ph type="body" idx="1"/>
          </p:nvPr>
        </p:nvSpPr>
        <p:spPr bwMode="auto">
          <a:xfrm>
            <a:off x="457200" y="1336675"/>
            <a:ext cx="8218488" cy="37607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2pPr>
      <a:lvl3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3pPr>
      <a:lvl4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4pPr>
      <a:lvl5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5pPr>
      <a:lvl6pPr marL="25146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6pPr>
      <a:lvl7pPr marL="29718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7pPr>
      <a:lvl8pPr marL="34290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8pPr>
      <a:lvl9pPr marL="38862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2800">
          <a:solidFill>
            <a:srgbClr val="808080"/>
          </a:solidFill>
          <a:latin typeface="+mn-lt"/>
          <a:ea typeface="+mn-ea"/>
          <a:cs typeface="+mn-cs"/>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000">
          <a:solidFill>
            <a:srgbClr val="808080"/>
          </a:solidFill>
          <a:latin typeface="+mn-lt"/>
          <a:ea typeface="+mn-ea"/>
          <a:cs typeface="+mn-cs"/>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a:solidFill>
            <a:srgbClr val="808080"/>
          </a:solidFill>
          <a:latin typeface="+mn-lt"/>
          <a:ea typeface="+mn-ea"/>
          <a:cs typeface="+mn-cs"/>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europeanspallationsource.se/accelerator-documents" TargetMode="External"/><Relationship Id="rId4"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emf"/><Relationship Id="rId3"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emf"/><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4.xml"/><Relationship Id="rId2"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png"/><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tiff"/><Relationship Id="rId5" Type="http://schemas.openxmlformats.org/officeDocument/2006/relationships/image" Target="../media/image49.tiff"/><Relationship Id="rId1" Type="http://schemas.openxmlformats.org/officeDocument/2006/relationships/slideLayout" Target="../slideLayouts/slideLayout17.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png"/><Relationship Id="rId1" Type="http://schemas.openxmlformats.org/officeDocument/2006/relationships/slideLayout" Target="../slideLayouts/slideLayout41.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639763" y="1336675"/>
            <a:ext cx="7680325" cy="1223963"/>
          </a:xfrm>
        </p:spPr>
        <p:txBody>
          <a:bodyPr/>
          <a:lstStyle/>
          <a:p>
            <a:pPr algn="ctr" eaLnBrk="1"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sv-SE" altLang="en-US" sz="3600" b="1" dirty="0">
                <a:solidFill>
                  <a:srgbClr val="FFFFFF"/>
                </a:solidFill>
                <a:latin typeface="Times New Roman" charset="0"/>
              </a:rPr>
              <a:t>Vacuum </a:t>
            </a:r>
            <a:r>
              <a:rPr lang="sv-SE" altLang="en-US" sz="3600" b="1" dirty="0" err="1">
                <a:solidFill>
                  <a:srgbClr val="FFFFFF"/>
                </a:solidFill>
                <a:latin typeface="Times New Roman" charset="0"/>
              </a:rPr>
              <a:t>Seminar</a:t>
            </a:r>
            <a:r>
              <a:rPr lang="sv-SE" altLang="en-US" sz="3600" b="1">
                <a:solidFill>
                  <a:srgbClr val="FFFFFF"/>
                </a:solidFill>
                <a:latin typeface="Times New Roman" charset="0"/>
              </a:rPr>
              <a:t>: </a:t>
            </a:r>
            <a:br>
              <a:rPr lang="sv-SE" altLang="en-US" sz="3600" b="1">
                <a:solidFill>
                  <a:srgbClr val="FFFFFF"/>
                </a:solidFill>
                <a:latin typeface="Times New Roman" charset="0"/>
              </a:rPr>
            </a:br>
            <a:r>
              <a:rPr lang="sv-SE" altLang="en-US" sz="3600" b="1">
                <a:solidFill>
                  <a:srgbClr val="FFFFFF"/>
                </a:solidFill>
                <a:latin typeface="Times New Roman" charset="0"/>
              </a:rPr>
              <a:t>introduction to vacuum technology and engineering</a:t>
            </a:r>
            <a:r>
              <a:rPr lang="sv-SE" altLang="en-US" sz="3200" b="1">
                <a:solidFill>
                  <a:srgbClr val="FFFFFF"/>
                </a:solidFill>
                <a:latin typeface="Times New Roman" charset="0"/>
              </a:rPr>
              <a:t/>
            </a:r>
            <a:br>
              <a:rPr lang="sv-SE" altLang="en-US" sz="3200" b="1">
                <a:solidFill>
                  <a:srgbClr val="FFFFFF"/>
                </a:solidFill>
                <a:latin typeface="Times New Roman" charset="0"/>
              </a:rPr>
            </a:br>
            <a:endParaRPr lang="sv-SE" altLang="en-US" sz="3200" b="1">
              <a:solidFill>
                <a:srgbClr val="FFFFFF"/>
              </a:solidFill>
              <a:latin typeface="Times New Roman" charset="0"/>
            </a:endParaRPr>
          </a:p>
        </p:txBody>
      </p:sp>
      <p:sp>
        <p:nvSpPr>
          <p:cNvPr id="6146" name="Rectangle 2"/>
          <p:cNvSpPr>
            <a:spLocks noGrp="1" noChangeArrowheads="1"/>
          </p:cNvSpPr>
          <p:nvPr>
            <p:ph type="subTitle" idx="4294967295"/>
          </p:nvPr>
        </p:nvSpPr>
        <p:spPr>
          <a:xfrm>
            <a:off x="2652713" y="3930650"/>
            <a:ext cx="4022725" cy="1281113"/>
          </a:xfrm>
        </p:spPr>
        <p:txBody>
          <a:bodyPr lIns="90000" tIns="45000" rIns="90000" bIns="45000"/>
          <a:lstStyle/>
          <a:p>
            <a:pPr marL="0" indent="0" algn="ctr" eaLnBrk="1" hangingPunct="1">
              <a:lnSpc>
                <a:spcPct val="100000"/>
              </a:lnSpc>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000" b="1" smtClean="0">
                <a:solidFill>
                  <a:srgbClr val="FFFFFF"/>
                </a:solidFill>
                <a:latin typeface="Times New Roman" charset="0"/>
              </a:rPr>
              <a:t>Dr. Marcelo Juni Ferreira</a:t>
            </a:r>
          </a:p>
          <a:p>
            <a:pPr marL="0" indent="0" algn="ctr" eaLnBrk="1" hangingPunct="1">
              <a:lnSpc>
                <a:spcPct val="100000"/>
              </a:lnSpc>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000" smtClean="0">
                <a:solidFill>
                  <a:srgbClr val="FFFFFF"/>
                </a:solidFill>
                <a:latin typeface="Times New Roman" charset="0"/>
              </a:rPr>
              <a:t>Vacuum System Section Leader</a:t>
            </a:r>
          </a:p>
          <a:p>
            <a:pPr marL="0" indent="0" algn="ctr" eaLnBrk="1" hangingPunct="1">
              <a:lnSpc>
                <a:spcPct val="100000"/>
              </a:lnSpc>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000" smtClean="0">
                <a:solidFill>
                  <a:srgbClr val="FFFFFF"/>
                </a:solidFill>
                <a:latin typeface="Times New Roman" charset="0"/>
              </a:rPr>
              <a:t>European Spallation Source ERIC</a:t>
            </a:r>
          </a:p>
          <a:p>
            <a:pPr marL="0" indent="0" algn="ctr" eaLnBrk="1" hangingPunct="1">
              <a:lnSpc>
                <a:spcPct val="100000"/>
              </a:lnSpc>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1600" smtClean="0">
              <a:solidFill>
                <a:srgbClr val="FFFFFF"/>
              </a:solidFill>
            </a:endParaRPr>
          </a:p>
          <a:p>
            <a:pPr marL="0" indent="0" eaLnBrk="1" hangingPunct="1">
              <a:lnSpc>
                <a:spcPct val="100000"/>
              </a:lnSpc>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1600" smtClean="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79388" y="122238"/>
            <a:ext cx="7129462"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Vacuum for accelerators: </a:t>
            </a:r>
          </a:p>
          <a:p>
            <a:pPr hangingPunct="1">
              <a:lnSpc>
                <a:spcPct val="102000"/>
              </a:lnSpc>
              <a:buClrTx/>
              <a:buFontTx/>
              <a:buNone/>
              <a:defRPr/>
            </a:pPr>
            <a:r>
              <a:rPr lang="en-US" sz="3200" b="1" smtClean="0">
                <a:solidFill>
                  <a:srgbClr val="FFFFFF"/>
                </a:solidFill>
                <a:latin typeface="Times New Roman" charset="0"/>
              </a:rPr>
              <a:t>Gas-beam interaction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4930"/>
            <a:ext cx="5211792"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62150"/>
            <a:ext cx="4320480" cy="413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CAS  CERN-2007</a:t>
            </a:r>
          </a:p>
          <a:p>
            <a:pPr algn="ctr" eaLnBrk="1">
              <a:buClrTx/>
              <a:buFontTx/>
              <a:buNone/>
            </a:pPr>
            <a:r>
              <a:rPr lang="en-US" altLang="en-US" sz="1800">
                <a:solidFill>
                  <a:srgbClr val="FF0000"/>
                </a:solidFill>
                <a:latin typeface="Calibri" charset="0"/>
              </a:rPr>
              <a:t>P. Grafström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31F38BCC-508F-B84C-BDDC-08457CEDAB24}" type="slidenum">
              <a:rPr lang="en-US" altLang="en-US" sz="1800">
                <a:solidFill>
                  <a:srgbClr val="000000"/>
                </a:solidFill>
                <a:latin typeface="Calibri" charset="0"/>
              </a:rPr>
              <a:pPr eaLnBrk="1" hangingPunct="1">
                <a:lnSpc>
                  <a:spcPct val="100000"/>
                </a:lnSpc>
                <a:buClrTx/>
                <a:buFontTx/>
                <a:buNone/>
              </a:pPr>
              <a:t>11</a:t>
            </a:fld>
            <a:endParaRPr lang="en-US" altLang="en-US" sz="1800">
              <a:solidFill>
                <a:srgbClr val="000000"/>
              </a:solidFill>
              <a:latin typeface="Calibri" charset="0"/>
            </a:endParaRPr>
          </a:p>
        </p:txBody>
      </p:sp>
      <p:sp>
        <p:nvSpPr>
          <p:cNvPr id="7171" name="Text Box 3"/>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Regimes and simulations </a:t>
            </a:r>
          </a:p>
        </p:txBody>
      </p:sp>
      <p:sp>
        <p:nvSpPr>
          <p:cNvPr id="7172" name="Rectangle 4"/>
          <p:cNvSpPr>
            <a:spLocks noChangeArrowheads="1"/>
          </p:cNvSpPr>
          <p:nvPr/>
        </p:nvSpPr>
        <p:spPr bwMode="auto">
          <a:xfrm>
            <a:off x="182563" y="1343025"/>
            <a:ext cx="8778875" cy="768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000000"/>
                </a:solidFill>
                <a:latin typeface="Times New Roman" charset="0"/>
                <a:ea typeface="ＭＳ Ｐゴシック" charset="0"/>
              </a:rPr>
              <a:t>Knudsen number (</a:t>
            </a:r>
            <a:r>
              <a:rPr lang="en-US" sz="2200" b="1" err="1">
                <a:solidFill>
                  <a:srgbClr val="000000"/>
                </a:solidFill>
                <a:latin typeface="Times New Roman" charset="0"/>
                <a:ea typeface="ＭＳ Ｐゴシック" charset="0"/>
              </a:rPr>
              <a:t>Kn</a:t>
            </a:r>
            <a:r>
              <a:rPr lang="en-US" sz="2200" b="1">
                <a:solidFill>
                  <a:srgbClr val="000000"/>
                </a:solidFill>
                <a:latin typeface="Times New Roman" charset="0"/>
                <a:ea typeface="ＭＳ Ｐゴシック" charset="0"/>
              </a:rPr>
              <a:t>)</a:t>
            </a:r>
            <a:r>
              <a:rPr lang="en-US" sz="2200">
                <a:solidFill>
                  <a:srgbClr val="000000"/>
                </a:solidFill>
                <a:latin typeface="Times New Roman" charset="0"/>
                <a:ea typeface="ＭＳ Ｐゴシック" charset="0"/>
              </a:rPr>
              <a:t>:  is a dimensionless number defined as the ratio of the molecular mean free path length to a representative physical length scale </a:t>
            </a:r>
          </a:p>
        </p:txBody>
      </p:sp>
      <p:sp>
        <p:nvSpPr>
          <p:cNvPr id="7173" name="Rectangle 5"/>
          <p:cNvSpPr>
            <a:spLocks noChangeArrowheads="1"/>
          </p:cNvSpPr>
          <p:nvPr/>
        </p:nvSpPr>
        <p:spPr bwMode="auto">
          <a:xfrm>
            <a:off x="395288" y="2354263"/>
            <a:ext cx="1512887"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00000"/>
              </a:lnSpc>
            </a:pPr>
            <a:r>
              <a:rPr lang="en-US" altLang="en-US" sz="2800" b="1">
                <a:solidFill>
                  <a:srgbClr val="000000"/>
                </a:solidFill>
                <a:latin typeface="Times New Roman" charset="0"/>
              </a:rPr>
              <a:t>Kn =</a:t>
            </a:r>
            <a:r>
              <a:rPr lang="en-US" altLang="en-US" sz="2800" b="1" u="sng">
                <a:solidFill>
                  <a:srgbClr val="000000"/>
                </a:solidFill>
                <a:latin typeface="Times New Roman" charset="0"/>
              </a:rPr>
              <a:t> λ </a:t>
            </a:r>
          </a:p>
          <a:p>
            <a:pPr eaLnBrk="1">
              <a:lnSpc>
                <a:spcPct val="100000"/>
              </a:lnSpc>
            </a:pPr>
            <a:r>
              <a:rPr lang="en-US" altLang="en-US" sz="2800" b="1">
                <a:solidFill>
                  <a:srgbClr val="000000"/>
                </a:solidFill>
                <a:latin typeface="Times New Roman" charset="0"/>
              </a:rPr>
              <a:t>         L</a:t>
            </a:r>
          </a:p>
        </p:txBody>
      </p:sp>
      <p:sp>
        <p:nvSpPr>
          <p:cNvPr id="7174" name="Rectangle 6"/>
          <p:cNvSpPr>
            <a:spLocks noChangeArrowheads="1"/>
          </p:cNvSpPr>
          <p:nvPr/>
        </p:nvSpPr>
        <p:spPr bwMode="auto">
          <a:xfrm>
            <a:off x="2195513" y="2425700"/>
            <a:ext cx="6769100" cy="768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00000"/>
              </a:lnSpc>
            </a:pPr>
            <a:r>
              <a:rPr lang="en-US" altLang="en-US" sz="2200" b="1">
                <a:solidFill>
                  <a:srgbClr val="000000"/>
                </a:solidFill>
                <a:latin typeface="Times New Roman" charset="0"/>
              </a:rPr>
              <a:t>λ</a:t>
            </a:r>
            <a:r>
              <a:rPr lang="en-US" altLang="en-US" sz="2200">
                <a:solidFill>
                  <a:srgbClr val="000000"/>
                </a:solidFill>
                <a:latin typeface="Times New Roman" charset="0"/>
              </a:rPr>
              <a:t> = mean free path (average distance in between gas-gas </a:t>
            </a:r>
          </a:p>
          <a:p>
            <a:pPr eaLnBrk="1">
              <a:lnSpc>
                <a:spcPct val="100000"/>
              </a:lnSpc>
            </a:pPr>
            <a:r>
              <a:rPr lang="en-US" altLang="en-US" sz="2200">
                <a:solidFill>
                  <a:srgbClr val="000000"/>
                </a:solidFill>
                <a:latin typeface="Times New Roman" charset="0"/>
              </a:rPr>
              <a:t>L= representative physical length (Ex: diameter of a pipe) </a:t>
            </a:r>
          </a:p>
        </p:txBody>
      </p:sp>
      <p:sp>
        <p:nvSpPr>
          <p:cNvPr id="7175" name="Rectangle 7"/>
          <p:cNvSpPr>
            <a:spLocks noChangeArrowheads="1"/>
          </p:cNvSpPr>
          <p:nvPr/>
        </p:nvSpPr>
        <p:spPr bwMode="auto">
          <a:xfrm>
            <a:off x="94900" y="3459446"/>
            <a:ext cx="8982075" cy="2122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00000"/>
              </a:lnSpc>
            </a:pPr>
            <a:r>
              <a:rPr lang="en-US" altLang="en-US" sz="2200" b="1" dirty="0" err="1">
                <a:solidFill>
                  <a:srgbClr val="000000"/>
                </a:solidFill>
                <a:latin typeface="Times New Roman" charset="0"/>
              </a:rPr>
              <a:t>Kn</a:t>
            </a:r>
            <a:r>
              <a:rPr lang="en-US" altLang="en-US" sz="2200" b="1" dirty="0">
                <a:solidFill>
                  <a:srgbClr val="000000"/>
                </a:solidFill>
                <a:latin typeface="Times New Roman" charset="0"/>
              </a:rPr>
              <a:t> &gt;&gt; 1   </a:t>
            </a:r>
            <a:r>
              <a:rPr lang="en-US" altLang="en-US" sz="2200" dirty="0">
                <a:solidFill>
                  <a:srgbClr val="000000"/>
                </a:solidFill>
                <a:latin typeface="Times New Roman" charset="0"/>
              </a:rPr>
              <a:t>hydrodynamics regime (</a:t>
            </a:r>
            <a:r>
              <a:rPr lang="en-US" altLang="en-US" sz="2200" dirty="0" smtClean="0">
                <a:solidFill>
                  <a:srgbClr val="000000"/>
                </a:solidFill>
                <a:latin typeface="Times New Roman" charset="0"/>
              </a:rPr>
              <a:t>Navies-Stokes, ANSYS </a:t>
            </a:r>
            <a:r>
              <a:rPr lang="en-US" altLang="en-US" sz="2200" dirty="0">
                <a:solidFill>
                  <a:srgbClr val="000000"/>
                </a:solidFill>
                <a:latin typeface="Times New Roman" charset="0"/>
              </a:rPr>
              <a:t>commercial </a:t>
            </a:r>
            <a:r>
              <a:rPr lang="en-US" altLang="en-US" sz="2200" dirty="0" smtClean="0">
                <a:solidFill>
                  <a:srgbClr val="000000"/>
                </a:solidFill>
                <a:latin typeface="Times New Roman" charset="0"/>
              </a:rPr>
              <a:t>software)</a:t>
            </a:r>
            <a:endParaRPr lang="en-US" altLang="en-US" sz="2200" dirty="0">
              <a:solidFill>
                <a:srgbClr val="000000"/>
              </a:solidFill>
              <a:latin typeface="Times New Roman" charset="0"/>
            </a:endParaRPr>
          </a:p>
          <a:p>
            <a:pPr eaLnBrk="1">
              <a:lnSpc>
                <a:spcPct val="100000"/>
              </a:lnSpc>
            </a:pPr>
            <a:r>
              <a:rPr lang="en-US" altLang="en-US" sz="2200" b="1" dirty="0" err="1">
                <a:solidFill>
                  <a:srgbClr val="000000"/>
                </a:solidFill>
                <a:latin typeface="Times New Roman" charset="0"/>
              </a:rPr>
              <a:t>Kn</a:t>
            </a:r>
            <a:r>
              <a:rPr lang="en-US" altLang="en-US" sz="2200" b="1" dirty="0">
                <a:solidFill>
                  <a:srgbClr val="000000"/>
                </a:solidFill>
                <a:latin typeface="Times New Roman" charset="0"/>
              </a:rPr>
              <a:t> &lt;&lt; 1   </a:t>
            </a:r>
            <a:r>
              <a:rPr lang="en-US" altLang="en-US" sz="2200" dirty="0">
                <a:solidFill>
                  <a:srgbClr val="000000"/>
                </a:solidFill>
                <a:latin typeface="Times New Roman" charset="0"/>
              </a:rPr>
              <a:t>free molecular regime (Monte Carlo </a:t>
            </a:r>
            <a:r>
              <a:rPr lang="en-US" altLang="en-US" sz="2200" dirty="0" smtClean="0">
                <a:solidFill>
                  <a:srgbClr val="000000"/>
                </a:solidFill>
                <a:latin typeface="Times New Roman" charset="0"/>
              </a:rPr>
              <a:t>MOLFLOW, </a:t>
            </a:r>
            <a:r>
              <a:rPr lang="en-US" altLang="en-US" sz="2200" dirty="0">
                <a:solidFill>
                  <a:srgbClr val="000000"/>
                </a:solidFill>
                <a:latin typeface="Times New Roman" charset="0"/>
              </a:rPr>
              <a:t>a</a:t>
            </a:r>
            <a:r>
              <a:rPr lang="en-US" altLang="en-US" sz="2200" dirty="0" smtClean="0">
                <a:solidFill>
                  <a:srgbClr val="000000"/>
                </a:solidFill>
                <a:latin typeface="Times New Roman" charset="0"/>
              </a:rPr>
              <a:t>ngular coefficient COMSOL)</a:t>
            </a:r>
            <a:endParaRPr lang="en-US" altLang="en-US" sz="2200" dirty="0">
              <a:solidFill>
                <a:srgbClr val="000000"/>
              </a:solidFill>
              <a:latin typeface="Times New Roman" charset="0"/>
            </a:endParaRPr>
          </a:p>
          <a:p>
            <a:pPr eaLnBrk="1">
              <a:lnSpc>
                <a:spcPct val="100000"/>
              </a:lnSpc>
            </a:pPr>
            <a:r>
              <a:rPr lang="en-US" altLang="en-US" sz="2200" b="1" dirty="0" err="1">
                <a:solidFill>
                  <a:srgbClr val="000000"/>
                </a:solidFill>
                <a:latin typeface="Times New Roman" charset="0"/>
              </a:rPr>
              <a:t>Kn</a:t>
            </a:r>
            <a:r>
              <a:rPr lang="en-US" altLang="en-US" sz="2200" b="1" dirty="0">
                <a:solidFill>
                  <a:srgbClr val="000000"/>
                </a:solidFill>
                <a:latin typeface="Times New Roman" charset="0"/>
              </a:rPr>
              <a:t>  ≈  1</a:t>
            </a:r>
            <a:r>
              <a:rPr lang="en-US" altLang="en-US" sz="2200" dirty="0">
                <a:solidFill>
                  <a:srgbClr val="000000"/>
                </a:solidFill>
                <a:latin typeface="Times New Roman" charset="0"/>
              </a:rPr>
              <a:t>   transitional  regime (no commercial or academic software), every </a:t>
            </a:r>
            <a:r>
              <a:rPr lang="en-US" altLang="en-US" sz="2200" dirty="0" smtClean="0">
                <a:solidFill>
                  <a:srgbClr val="000000"/>
                </a:solidFill>
                <a:latin typeface="Times New Roman" charset="0"/>
              </a:rPr>
              <a:t>application </a:t>
            </a:r>
            <a:r>
              <a:rPr lang="en-US" altLang="en-US" sz="2200" dirty="0">
                <a:solidFill>
                  <a:srgbClr val="000000"/>
                </a:solidFill>
                <a:latin typeface="Times New Roman" charset="0"/>
              </a:rPr>
              <a:t>requires a new </a:t>
            </a:r>
            <a:r>
              <a:rPr lang="en-US" altLang="en-US" sz="2200" dirty="0" smtClean="0">
                <a:solidFill>
                  <a:srgbClr val="000000"/>
                </a:solidFill>
                <a:latin typeface="Times New Roman" charset="0"/>
              </a:rPr>
              <a:t>model.</a:t>
            </a:r>
            <a:endParaRPr lang="en-US" altLang="en-US" sz="2200" dirty="0">
              <a:solidFill>
                <a:srgbClr val="000000"/>
              </a:solidFill>
              <a:latin typeface="Times New Roman" charset="0"/>
            </a:endParaRPr>
          </a:p>
        </p:txBody>
      </p:sp>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p:bldP spid="71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MOLFLOW + </a:t>
            </a:r>
          </a:p>
        </p:txBody>
      </p:sp>
      <p:sp>
        <p:nvSpPr>
          <p:cNvPr id="16386" name="Rectangle 2"/>
          <p:cNvSpPr>
            <a:spLocks noChangeArrowheads="1"/>
          </p:cNvSpPr>
          <p:nvPr/>
        </p:nvSpPr>
        <p:spPr bwMode="auto">
          <a:xfrm>
            <a:off x="182562" y="1386905"/>
            <a:ext cx="8778875" cy="767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By Roberto </a:t>
            </a:r>
            <a:r>
              <a:rPr lang="en-US" sz="2200" dirty="0" err="1">
                <a:solidFill>
                  <a:srgbClr val="000000"/>
                </a:solidFill>
                <a:latin typeface="Times New Roman" charset="0"/>
                <a:ea typeface="ＭＳ Ｐゴシック" charset="0"/>
              </a:rPr>
              <a:t>Kersevan</a:t>
            </a:r>
            <a:r>
              <a:rPr lang="en-US" sz="2200" dirty="0">
                <a:solidFill>
                  <a:srgbClr val="000000"/>
                </a:solidFill>
                <a:latin typeface="Times New Roman" charset="0"/>
                <a:ea typeface="ＭＳ Ｐゴシック" charset="0"/>
              </a:rPr>
              <a:t> (CERN), more than 20 years of </a:t>
            </a:r>
            <a:r>
              <a:rPr lang="en-US" sz="2200" dirty="0" smtClean="0">
                <a:solidFill>
                  <a:srgbClr val="000000"/>
                </a:solidFill>
                <a:latin typeface="Times New Roman" charset="0"/>
                <a:ea typeface="ＭＳ Ｐゴシック" charset="0"/>
              </a:rPr>
              <a:t>development for synchrotron accelerators.</a:t>
            </a:r>
            <a:endParaRPr lang="en-US" sz="2200" dirty="0">
              <a:solidFill>
                <a:srgbClr val="000000"/>
              </a:solidFill>
              <a:latin typeface="Times New Roman" charset="0"/>
              <a:ea typeface="ＭＳ Ｐゴシック"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138363"/>
            <a:ext cx="4208462" cy="250348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388" name="Rectangle 4"/>
          <p:cNvSpPr>
            <a:spLocks noChangeArrowheads="1"/>
          </p:cNvSpPr>
          <p:nvPr/>
        </p:nvSpPr>
        <p:spPr bwMode="auto">
          <a:xfrm>
            <a:off x="4572000" y="2282825"/>
            <a:ext cx="4297363" cy="212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steady state and transient,</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only molecular regime,</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temperature,</a:t>
            </a:r>
          </a:p>
          <a:p>
            <a:pPr>
              <a:lnSpc>
                <a:spcPct val="100000"/>
              </a:lnSpc>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accept external files STL,</a:t>
            </a:r>
          </a:p>
          <a:p>
            <a:pPr>
              <a:lnSpc>
                <a:spcPct val="100000"/>
              </a:lnSpc>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possible to couple synchrotron radiation,</a:t>
            </a:r>
          </a:p>
        </p:txBody>
      </p:sp>
      <p:sp>
        <p:nvSpPr>
          <p:cNvPr id="7" name="Text Box 1"/>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10A0D6D9-0FBD-A843-8F97-49E505A86A2A}" type="slidenum">
              <a:rPr lang="en-US" altLang="en-US" sz="1800">
                <a:solidFill>
                  <a:srgbClr val="000000"/>
                </a:solidFill>
                <a:latin typeface="Calibri" charset="0"/>
              </a:rPr>
              <a:pPr eaLnBrk="1" hangingPunct="1">
                <a:lnSpc>
                  <a:spcPct val="100000"/>
                </a:lnSpc>
                <a:buClrTx/>
                <a:buFontTx/>
                <a:buNone/>
              </a:pPr>
              <a:t>12</a:t>
            </a:fld>
            <a:endParaRPr lang="en-US" altLang="en-US" sz="1800">
              <a:solidFill>
                <a:srgbClr val="000000"/>
              </a:solidFill>
              <a:latin typeface="Calibri" charset="0"/>
            </a:endParaRPr>
          </a:p>
        </p:txBody>
      </p:sp>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1625"/>
            <a:ext cx="4541147" cy="3024336"/>
          </a:xfrm>
          <a:prstGeom prst="rect">
            <a:avLst/>
          </a:prstGeom>
        </p:spPr>
      </p:pic>
      <p:sp>
        <p:nvSpPr>
          <p:cNvPr id="6" name="Text Box 1"/>
          <p:cNvSpPr txBox="1">
            <a:spLocks noChangeArrowheads="1"/>
          </p:cNvSpPr>
          <p:nvPr/>
        </p:nvSpPr>
        <p:spPr bwMode="auto">
          <a:xfrm>
            <a:off x="395536" y="12199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dirty="0" smtClean="0">
                <a:solidFill>
                  <a:srgbClr val="FFFFFF"/>
                </a:solidFill>
                <a:latin typeface="Times New Roman" charset="0"/>
              </a:rPr>
              <a:t>MOLFLOW + </a:t>
            </a:r>
            <a:endParaRPr lang="en-US" sz="3200" b="1" dirty="0" smtClean="0">
              <a:solidFill>
                <a:srgbClr val="FFFFFF"/>
              </a:solidFill>
              <a:latin typeface="Times New Roman" charset="0"/>
            </a:endParaRPr>
          </a:p>
          <a:p>
            <a:pPr hangingPunct="1">
              <a:lnSpc>
                <a:spcPct val="102000"/>
              </a:lnSpc>
              <a:buClrTx/>
              <a:buFontTx/>
              <a:buNone/>
              <a:defRPr/>
            </a:pPr>
            <a:r>
              <a:rPr lang="en-US" sz="3200" b="1" dirty="0" smtClean="0">
                <a:solidFill>
                  <a:srgbClr val="FFFFFF"/>
                </a:solidFill>
                <a:latin typeface="Times New Roman" charset="0"/>
              </a:rPr>
              <a:t>Ex: Target monolith vessel and RFQ</a:t>
            </a:r>
            <a:endParaRPr lang="en-US" sz="3200" b="1" dirty="0" smtClean="0">
              <a:solidFill>
                <a:srgbClr val="FFFFFF"/>
              </a:solidFill>
              <a:latin typeface="Times New Roman" charset="0"/>
            </a:endParaRPr>
          </a:p>
        </p:txBody>
      </p:sp>
      <p:pic>
        <p:nvPicPr>
          <p:cNvPr id="7" name="Picture 6"/>
          <p:cNvPicPr>
            <a:picLocks noChangeAspect="1"/>
          </p:cNvPicPr>
          <p:nvPr/>
        </p:nvPicPr>
        <p:blipFill>
          <a:blip r:embed="rId3"/>
          <a:stretch>
            <a:fillRect/>
          </a:stretch>
        </p:blipFill>
        <p:spPr>
          <a:xfrm>
            <a:off x="4636750" y="2713793"/>
            <a:ext cx="4507250" cy="3002795"/>
          </a:xfrm>
          <a:prstGeom prst="rect">
            <a:avLst/>
          </a:prstGeom>
        </p:spPr>
      </p:pic>
      <p:sp>
        <p:nvSpPr>
          <p:cNvPr id="8" name="TextBox 7"/>
          <p:cNvSpPr txBox="1"/>
          <p:nvPr/>
        </p:nvSpPr>
        <p:spPr>
          <a:xfrm>
            <a:off x="5292080" y="1458316"/>
            <a:ext cx="3600400" cy="435825"/>
          </a:xfrm>
          <a:prstGeom prst="rect">
            <a:avLst/>
          </a:prstGeom>
          <a:noFill/>
        </p:spPr>
        <p:txBody>
          <a:bodyPr wrap="square" rtlCol="0">
            <a:spAutoFit/>
          </a:bodyPr>
          <a:lstStyle/>
          <a:p>
            <a:r>
              <a:rPr lang="en-GB" sz="2400" dirty="0" smtClean="0">
                <a:solidFill>
                  <a:schemeClr val="tx1"/>
                </a:solidFill>
              </a:rPr>
              <a:t>Target monolith vessel</a:t>
            </a:r>
            <a:endParaRPr lang="en-GB" sz="2400" dirty="0">
              <a:solidFill>
                <a:schemeClr val="tx1"/>
              </a:solidFill>
            </a:endParaRPr>
          </a:p>
        </p:txBody>
      </p:sp>
      <p:sp>
        <p:nvSpPr>
          <p:cNvPr id="9" name="TextBox 8"/>
          <p:cNvSpPr txBox="1"/>
          <p:nvPr/>
        </p:nvSpPr>
        <p:spPr>
          <a:xfrm>
            <a:off x="1187624" y="4802510"/>
            <a:ext cx="2448272" cy="435825"/>
          </a:xfrm>
          <a:prstGeom prst="rect">
            <a:avLst/>
          </a:prstGeom>
          <a:noFill/>
        </p:spPr>
        <p:txBody>
          <a:bodyPr wrap="square" rtlCol="0">
            <a:spAutoFit/>
          </a:bodyPr>
          <a:lstStyle/>
          <a:p>
            <a:r>
              <a:rPr lang="en-GB" sz="2400" smtClean="0">
                <a:solidFill>
                  <a:schemeClr val="tx1"/>
                </a:solidFill>
              </a:rPr>
              <a:t>RF Quadrupole</a:t>
            </a:r>
            <a:endParaRPr lang="en-GB" sz="2400" dirty="0">
              <a:solidFill>
                <a:schemeClr val="tx1"/>
              </a:solidFill>
            </a:endParaRPr>
          </a:p>
        </p:txBody>
      </p:sp>
      <p:sp>
        <p:nvSpPr>
          <p:cNvPr id="10" name="Left Arrow 9"/>
          <p:cNvSpPr/>
          <p:nvPr/>
        </p:nvSpPr>
        <p:spPr bwMode="auto">
          <a:xfrm>
            <a:off x="4753004" y="1546236"/>
            <a:ext cx="539075" cy="259983"/>
          </a:xfrm>
          <a:prstGeom prst="leftArrow">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pt-BR"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11" name="Left Arrow 10"/>
          <p:cNvSpPr/>
          <p:nvPr/>
        </p:nvSpPr>
        <p:spPr bwMode="auto">
          <a:xfrm rot="10800000">
            <a:off x="3743957" y="4890430"/>
            <a:ext cx="539075" cy="259983"/>
          </a:xfrm>
          <a:prstGeom prst="leftArrow">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pt-BR" sz="1800" b="0" i="0" u="none" strike="noStrike" cap="none" normalizeH="0" baseline="0">
              <a:ln>
                <a:noFill/>
              </a:ln>
              <a:solidFill>
                <a:schemeClr val="bg1"/>
              </a:solidFill>
              <a:effectLst/>
              <a:latin typeface="Arial" charset="0"/>
              <a:ea typeface="ＭＳ Ｐゴシック" charset="0"/>
              <a:cs typeface="Microsoft YaHei" charset="0"/>
            </a:endParaRPr>
          </a:p>
        </p:txBody>
      </p:sp>
    </p:spTree>
    <p:extLst>
      <p:ext uri="{BB962C8B-B14F-4D97-AF65-F5344CB8AC3E}">
        <p14:creationId xmlns:p14="http://schemas.microsoft.com/office/powerpoint/2010/main" val="1655390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0E8F8C49-3807-264A-B713-521586FB9976}" type="slidenum">
              <a:rPr lang="sv-SE" altLang="en-US" sz="1800">
                <a:solidFill>
                  <a:srgbClr val="000000"/>
                </a:solidFill>
              </a:rPr>
              <a:pPr eaLnBrk="1"/>
              <a:t>14</a:t>
            </a:fld>
            <a:endParaRPr lang="sv-SE" altLang="en-US" sz="1800">
              <a:solidFill>
                <a:srgbClr val="000000"/>
              </a:solidFill>
            </a:endParaRPr>
          </a:p>
        </p:txBody>
      </p:sp>
      <p:pic>
        <p:nvPicPr>
          <p:cNvPr id="6246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4200" y="2773363"/>
            <a:ext cx="3556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2773363"/>
            <a:ext cx="3556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957388"/>
            <a:ext cx="734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55926">
            <a:off x="6775450" y="1581150"/>
            <a:ext cx="2601913"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Brace 11"/>
          <p:cNvSpPr>
            <a:spLocks/>
          </p:cNvSpPr>
          <p:nvPr/>
        </p:nvSpPr>
        <p:spPr bwMode="auto">
          <a:xfrm rot="5400000">
            <a:off x="1500187" y="446088"/>
            <a:ext cx="239713" cy="3024188"/>
          </a:xfrm>
          <a:prstGeom prst="leftBrace">
            <a:avLst>
              <a:gd name="adj1" fmla="val 8352"/>
              <a:gd name="adj2" fmla="val 44403"/>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chemeClr val="tx1"/>
              </a:solidFill>
              <a:latin typeface="Calibri" charset="0"/>
            </a:endParaRPr>
          </a:p>
        </p:txBody>
      </p:sp>
      <p:sp>
        <p:nvSpPr>
          <p:cNvPr id="16" name="Left Brace 15"/>
          <p:cNvSpPr>
            <a:spLocks/>
          </p:cNvSpPr>
          <p:nvPr/>
        </p:nvSpPr>
        <p:spPr bwMode="auto">
          <a:xfrm rot="5400000">
            <a:off x="4884737" y="230188"/>
            <a:ext cx="239713" cy="3455988"/>
          </a:xfrm>
          <a:prstGeom prst="leftBrace">
            <a:avLst>
              <a:gd name="adj1" fmla="val 8343"/>
              <a:gd name="adj2" fmla="val 44403"/>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chemeClr val="tx1"/>
              </a:solidFill>
              <a:latin typeface="Calibri" charset="0"/>
            </a:endParaRPr>
          </a:p>
        </p:txBody>
      </p:sp>
      <p:sp>
        <p:nvSpPr>
          <p:cNvPr id="14" name="Oval 13"/>
          <p:cNvSpPr>
            <a:spLocks noChangeArrowheads="1"/>
          </p:cNvSpPr>
          <p:nvPr/>
        </p:nvSpPr>
        <p:spPr bwMode="auto">
          <a:xfrm>
            <a:off x="7667625" y="2138363"/>
            <a:ext cx="288925" cy="239712"/>
          </a:xfrm>
          <a:prstGeom prst="ellipse">
            <a:avLst/>
          </a:prstGeom>
          <a:solidFill>
            <a:srgbClr val="2D2DB9">
              <a:alpha val="54117"/>
            </a:srgbClr>
          </a:solidFill>
          <a:ln w="9525">
            <a:solidFill>
              <a:srgbClr val="2D2DB9"/>
            </a:solidFill>
            <a:round/>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62473" name="TextBox 16"/>
          <p:cNvSpPr txBox="1">
            <a:spLocks noChangeArrowheads="1"/>
          </p:cNvSpPr>
          <p:nvPr/>
        </p:nvSpPr>
        <p:spPr bwMode="auto">
          <a:xfrm>
            <a:off x="1042988" y="1490663"/>
            <a:ext cx="1657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tx1"/>
                </a:solidFill>
              </a:rPr>
              <a:t>Warm LINAC</a:t>
            </a:r>
          </a:p>
        </p:txBody>
      </p:sp>
      <p:sp>
        <p:nvSpPr>
          <p:cNvPr id="62474" name="TextBox 17"/>
          <p:cNvSpPr txBox="1">
            <a:spLocks noChangeArrowheads="1"/>
          </p:cNvSpPr>
          <p:nvPr/>
        </p:nvSpPr>
        <p:spPr bwMode="auto">
          <a:xfrm>
            <a:off x="4572000" y="1477963"/>
            <a:ext cx="14398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tx1"/>
                </a:solidFill>
              </a:rPr>
              <a:t>Cold LINAC</a:t>
            </a:r>
          </a:p>
        </p:txBody>
      </p:sp>
      <p:cxnSp>
        <p:nvCxnSpPr>
          <p:cNvPr id="20" name="Straight Arrow Connector 19"/>
          <p:cNvCxnSpPr>
            <a:cxnSpLocks noChangeShapeType="1"/>
            <a:endCxn id="14" idx="2"/>
          </p:cNvCxnSpPr>
          <p:nvPr/>
        </p:nvCxnSpPr>
        <p:spPr bwMode="auto">
          <a:xfrm>
            <a:off x="6443663" y="1538288"/>
            <a:ext cx="1223962" cy="719137"/>
          </a:xfrm>
          <a:prstGeom prst="straightConnector1">
            <a:avLst/>
          </a:prstGeom>
          <a:noFill/>
          <a:ln w="25400">
            <a:solidFill>
              <a:srgbClr val="2D2DB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4"/>
          <p:cNvSpPr txBox="1"/>
          <p:nvPr/>
        </p:nvSpPr>
        <p:spPr>
          <a:xfrm>
            <a:off x="6084888" y="1238250"/>
            <a:ext cx="1295400" cy="352425"/>
          </a:xfrm>
          <a:prstGeom prst="rect">
            <a:avLst/>
          </a:prstGeom>
          <a:noFill/>
        </p:spPr>
        <p:txBody>
          <a:bodyPr>
            <a:spAutoFit/>
          </a:bodyPr>
          <a:lstStyle/>
          <a:p>
            <a:pPr>
              <a:defRPr/>
            </a:pPr>
            <a:r>
              <a:rPr lang="en-US">
                <a:solidFill>
                  <a:schemeClr val="accent6"/>
                </a:solidFill>
                <a:ea typeface="ＭＳ Ｐゴシック" charset="0"/>
              </a:rPr>
              <a:t>Target</a:t>
            </a:r>
          </a:p>
        </p:txBody>
      </p:sp>
      <p:sp>
        <p:nvSpPr>
          <p:cNvPr id="28" name="Oval 27"/>
          <p:cNvSpPr>
            <a:spLocks noChangeArrowheads="1"/>
          </p:cNvSpPr>
          <p:nvPr/>
        </p:nvSpPr>
        <p:spPr bwMode="auto">
          <a:xfrm rot="-1728490">
            <a:off x="7923213" y="2978150"/>
            <a:ext cx="1325562" cy="481013"/>
          </a:xfrm>
          <a:prstGeom prst="ellipse">
            <a:avLst/>
          </a:prstGeom>
          <a:noFill/>
          <a:ln w="41275">
            <a:solidFill>
              <a:srgbClr val="A5A5E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29" name="Oval 28"/>
          <p:cNvSpPr>
            <a:spLocks noChangeArrowheads="1"/>
          </p:cNvSpPr>
          <p:nvPr/>
        </p:nvSpPr>
        <p:spPr bwMode="auto">
          <a:xfrm>
            <a:off x="7380288" y="1838325"/>
            <a:ext cx="504825" cy="300038"/>
          </a:xfrm>
          <a:prstGeom prst="ellipse">
            <a:avLst/>
          </a:prstGeom>
          <a:noFill/>
          <a:ln w="41275">
            <a:solidFill>
              <a:srgbClr val="A5A5E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30" name="Oval 29"/>
          <p:cNvSpPr>
            <a:spLocks noChangeArrowheads="1"/>
          </p:cNvSpPr>
          <p:nvPr/>
        </p:nvSpPr>
        <p:spPr bwMode="auto">
          <a:xfrm>
            <a:off x="8101013" y="1717675"/>
            <a:ext cx="503237" cy="360363"/>
          </a:xfrm>
          <a:prstGeom prst="ellipse">
            <a:avLst/>
          </a:prstGeom>
          <a:noFill/>
          <a:ln w="41275">
            <a:solidFill>
              <a:srgbClr val="A5A5E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31" name="Oval 30"/>
          <p:cNvSpPr>
            <a:spLocks noChangeArrowheads="1"/>
          </p:cNvSpPr>
          <p:nvPr/>
        </p:nvSpPr>
        <p:spPr bwMode="auto">
          <a:xfrm>
            <a:off x="7308850" y="2317750"/>
            <a:ext cx="431800" cy="300038"/>
          </a:xfrm>
          <a:prstGeom prst="ellipse">
            <a:avLst/>
          </a:prstGeom>
          <a:noFill/>
          <a:ln w="41275">
            <a:solidFill>
              <a:srgbClr val="A5A5E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cxnSp>
        <p:nvCxnSpPr>
          <p:cNvPr id="32" name="Straight Arrow Connector 31"/>
          <p:cNvCxnSpPr>
            <a:cxnSpLocks noChangeShapeType="1"/>
          </p:cNvCxnSpPr>
          <p:nvPr/>
        </p:nvCxnSpPr>
        <p:spPr bwMode="auto">
          <a:xfrm>
            <a:off x="6875463" y="3217863"/>
            <a:ext cx="1081087" cy="241300"/>
          </a:xfrm>
          <a:prstGeom prst="straightConnector1">
            <a:avLst/>
          </a:prstGeom>
          <a:noFill/>
          <a:ln w="25400">
            <a:solidFill>
              <a:srgbClr val="A5A5E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a:endCxn id="31" idx="3"/>
          </p:cNvCxnSpPr>
          <p:nvPr/>
        </p:nvCxnSpPr>
        <p:spPr bwMode="auto">
          <a:xfrm flipV="1">
            <a:off x="6875463" y="2574925"/>
            <a:ext cx="496887" cy="642938"/>
          </a:xfrm>
          <a:prstGeom prst="straightConnector1">
            <a:avLst/>
          </a:prstGeom>
          <a:noFill/>
          <a:ln w="25400">
            <a:solidFill>
              <a:srgbClr val="A5A5E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V="1">
            <a:off x="6875463" y="2078038"/>
            <a:ext cx="1368425" cy="1139825"/>
          </a:xfrm>
          <a:prstGeom prst="straightConnector1">
            <a:avLst/>
          </a:prstGeom>
          <a:noFill/>
          <a:ln w="25400">
            <a:solidFill>
              <a:srgbClr val="A5A5E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V="1">
            <a:off x="6875463" y="2138363"/>
            <a:ext cx="576262" cy="1079500"/>
          </a:xfrm>
          <a:prstGeom prst="straightConnector1">
            <a:avLst/>
          </a:prstGeom>
          <a:noFill/>
          <a:ln w="25400">
            <a:solidFill>
              <a:srgbClr val="A5A5E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0" name="TextBox 49"/>
          <p:cNvSpPr txBox="1"/>
          <p:nvPr/>
        </p:nvSpPr>
        <p:spPr>
          <a:xfrm>
            <a:off x="5580063" y="2930525"/>
            <a:ext cx="1584325" cy="611188"/>
          </a:xfrm>
          <a:prstGeom prst="rect">
            <a:avLst/>
          </a:prstGeom>
          <a:noFill/>
        </p:spPr>
        <p:txBody>
          <a:bodyPr>
            <a:spAutoFit/>
          </a:bodyPr>
          <a:lstStyle/>
          <a:p>
            <a:pPr>
              <a:defRPr/>
            </a:pPr>
            <a:r>
              <a:rPr lang="en-US">
                <a:solidFill>
                  <a:schemeClr val="accent6">
                    <a:lumMod val="40000"/>
                    <a:lumOff val="60000"/>
                  </a:schemeClr>
                </a:solidFill>
                <a:ea typeface="ＭＳ Ｐゴシック" charset="0"/>
              </a:rPr>
              <a:t>Neutron instruments</a:t>
            </a:r>
          </a:p>
        </p:txBody>
      </p:sp>
      <p:sp>
        <p:nvSpPr>
          <p:cNvPr id="62486" name="Rectangle 6"/>
          <p:cNvSpPr>
            <a:spLocks noChangeArrowheads="1"/>
          </p:cNvSpPr>
          <p:nvPr/>
        </p:nvSpPr>
        <p:spPr bwMode="auto">
          <a:xfrm>
            <a:off x="179388" y="2917825"/>
            <a:ext cx="51847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a:solidFill>
                  <a:srgbClr val="000000"/>
                </a:solidFill>
              </a:rPr>
              <a:t>The ESS organization charges the ESS Vacuum Group (VG) with the responsibility for all ESS vacuum systems including not only the Accelerator, but also Instruments and Neutron Beam Lines and the Target.</a:t>
            </a:r>
          </a:p>
          <a:p>
            <a:pPr algn="just"/>
            <a:r>
              <a:rPr lang="en-US" altLang="en-US">
                <a:solidFill>
                  <a:srgbClr val="000000"/>
                </a:solidFill>
              </a:rPr>
              <a:t>The main task of the ESS VG is to support the in kind contributions on the vacuum system and the </a:t>
            </a:r>
            <a:r>
              <a:rPr lang="en-US" altLang="en-US" b="1">
                <a:solidFill>
                  <a:srgbClr val="000000"/>
                </a:solidFill>
              </a:rPr>
              <a:t>integrated vacuum design </a:t>
            </a:r>
            <a:r>
              <a:rPr lang="en-US" altLang="en-US">
                <a:solidFill>
                  <a:srgbClr val="000000"/>
                </a:solidFill>
              </a:rPr>
              <a:t>of the ESS complex.</a:t>
            </a:r>
          </a:p>
        </p:txBody>
      </p:sp>
      <p:sp>
        <p:nvSpPr>
          <p:cNvPr id="37" name="Text Box 1"/>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smtClean="0">
                <a:solidFill>
                  <a:schemeClr val="bg1"/>
                </a:solidFill>
              </a:rPr>
              <a:t>ESS Vacuum system </a:t>
            </a:r>
            <a:r>
              <a:rPr lang="en-US" sz="3200" b="1" smtClean="0">
                <a:solidFill>
                  <a:schemeClr val="bg1"/>
                </a:solidFill>
                <a:latin typeface="Times New Roman" charset="0"/>
              </a:rPr>
              <a:t> </a:t>
            </a:r>
          </a:p>
        </p:txBody>
      </p:sp>
      <p:sp>
        <p:nvSpPr>
          <p:cNvPr id="26"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22238"/>
            <a:ext cx="8229600" cy="952500"/>
          </a:xfrm>
        </p:spPr>
        <p:txBody>
          <a:bodyPr/>
          <a:lstStyle/>
          <a:p>
            <a:pPr eaLnBrk="1" hangingPunct="1">
              <a:defRPr/>
            </a:pPr>
            <a:r>
              <a:rPr lang="en-US" sz="3200">
                <a:solidFill>
                  <a:srgbClr val="FFFFFF"/>
                </a:solidFill>
                <a:latin typeface="Arial"/>
                <a:cs typeface="Arial"/>
              </a:rPr>
              <a:t>Vacuum </a:t>
            </a:r>
            <a:r>
              <a:rPr lang="en-US" sz="3200" smtClean="0">
                <a:solidFill>
                  <a:srgbClr val="FFFFFF"/>
                </a:solidFill>
                <a:latin typeface="Arial"/>
                <a:cs typeface="Arial"/>
              </a:rPr>
              <a:t>Standardization, an </a:t>
            </a:r>
            <a:r>
              <a:rPr lang="en-US" sz="3200">
                <a:solidFill>
                  <a:srgbClr val="FFFFFF"/>
                </a:solidFill>
                <a:latin typeface="Arial"/>
                <a:cs typeface="Arial"/>
              </a:rPr>
              <a:t>Integrated Approach</a:t>
            </a:r>
            <a:endParaRPr lang="en-GB" sz="3200">
              <a:solidFill>
                <a:srgbClr val="FFFFFF"/>
              </a:solidFill>
              <a:latin typeface="Arial"/>
              <a:cs typeface="Arial"/>
            </a:endParaRPr>
          </a:p>
        </p:txBody>
      </p:sp>
      <p:sp>
        <p:nvSpPr>
          <p:cNvPr id="4" name="Content Placeholder 3"/>
          <p:cNvSpPr>
            <a:spLocks noGrp="1"/>
          </p:cNvSpPr>
          <p:nvPr>
            <p:ph sz="half" idx="2"/>
          </p:nvPr>
        </p:nvSpPr>
        <p:spPr>
          <a:xfrm>
            <a:off x="0" y="1274763"/>
            <a:ext cx="4792663" cy="3779837"/>
          </a:xfrm>
        </p:spPr>
        <p:txBody>
          <a:bodyPr>
            <a:normAutofit/>
          </a:bodyPr>
          <a:lstStyle/>
          <a:p>
            <a:pPr marL="0" indent="0" eaLnBrk="1" hangingPunct="1">
              <a:lnSpc>
                <a:spcPct val="82000"/>
              </a:lnSpc>
            </a:pPr>
            <a:r>
              <a:rPr lang="en-US" altLang="en-US" sz="1700">
                <a:solidFill>
                  <a:srgbClr val="000000"/>
                </a:solidFill>
              </a:rPr>
              <a:t>Working closely with our partners across the project one of our primary goals was to promote the use of common vacuum equipment and standards. As a result a Vacuum Standardization meeting was held in February 2014 where equipment suitable for Standardization was agreed and reflected in the ESS Vacuum Handbook.</a:t>
            </a:r>
          </a:p>
          <a:p>
            <a:pPr marL="0" indent="0" eaLnBrk="1" hangingPunct="1">
              <a:lnSpc>
                <a:spcPct val="82000"/>
              </a:lnSpc>
            </a:pPr>
            <a:r>
              <a:rPr lang="en-US" altLang="en-US" sz="1700">
                <a:solidFill>
                  <a:srgbClr val="000000"/>
                </a:solidFill>
              </a:rPr>
              <a:t>An important element of this Standardization is the </a:t>
            </a:r>
            <a:r>
              <a:rPr lang="en-US" altLang="en-US" sz="1700">
                <a:solidFill>
                  <a:schemeClr val="tx1"/>
                </a:solidFill>
              </a:rPr>
              <a:t>Procurement Policy applied for the procurement of all </a:t>
            </a:r>
            <a:r>
              <a:rPr lang="en-US" altLang="en-GB" sz="1700">
                <a:solidFill>
                  <a:schemeClr val="tx1"/>
                </a:solidFill>
              </a:rPr>
              <a:t>“</a:t>
            </a:r>
            <a:r>
              <a:rPr lang="en-US" altLang="en-US" sz="1700">
                <a:solidFill>
                  <a:schemeClr val="tx1"/>
                </a:solidFill>
              </a:rPr>
              <a:t>major</a:t>
            </a:r>
            <a:r>
              <a:rPr lang="en-US" altLang="en-GB" sz="1700">
                <a:solidFill>
                  <a:schemeClr val="tx1"/>
                </a:solidFill>
              </a:rPr>
              <a:t>”</a:t>
            </a:r>
            <a:r>
              <a:rPr lang="en-US" altLang="en-US" sz="1700">
                <a:solidFill>
                  <a:schemeClr val="tx1"/>
                </a:solidFill>
              </a:rPr>
              <a:t> vacuum equipment. The primary objective of the program is to develop a list of standard vacuum equipment for use project wide to minimize project costs, reduce spares holdings, training and achieve other benefits of standardization.</a:t>
            </a:r>
          </a:p>
        </p:txBody>
      </p:sp>
      <p:sp>
        <p:nvSpPr>
          <p:cNvPr id="7" name="Slide Number Placeholder 6"/>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6475F0CA-FADE-EC4B-B685-BFB239F89424}" type="slidenum">
              <a:rPr lang="sv-SE" altLang="en-US" sz="1800">
                <a:solidFill>
                  <a:srgbClr val="000000"/>
                </a:solidFill>
              </a:rPr>
              <a:pPr eaLnBrk="1"/>
              <a:t>15</a:t>
            </a:fld>
            <a:endParaRPr lang="sv-SE" altLang="en-US" sz="1800">
              <a:solidFill>
                <a:srgbClr val="000000"/>
              </a:solidFill>
            </a:endParaRPr>
          </a:p>
        </p:txBody>
      </p:sp>
      <p:pic>
        <p:nvPicPr>
          <p:cNvPr id="8" name="Content Placeholder 7"/>
          <p:cNvPicPr>
            <a:picLocks noGrp="1" noChangeAspect="1"/>
          </p:cNvPicPr>
          <p:nvPr>
            <p:ph sz="quarter" idx="4"/>
          </p:nvPr>
        </p:nvPicPr>
        <p:blipFill>
          <a:blip r:embed="rId2"/>
          <a:srcRect l="2691" r="2691"/>
          <a:stretch>
            <a:fillRect/>
          </a:stretch>
        </p:blipFill>
        <p:spPr>
          <a:xfrm>
            <a:off x="4859338" y="1274763"/>
            <a:ext cx="4105275" cy="3762375"/>
          </a:xfrm>
        </p:spPr>
      </p:pic>
      <p:sp>
        <p:nvSpPr>
          <p:cNvPr id="63493" name="Rectangle 9"/>
          <p:cNvSpPr>
            <a:spLocks noChangeArrowheads="1"/>
          </p:cNvSpPr>
          <p:nvPr/>
        </p:nvSpPr>
        <p:spPr bwMode="auto">
          <a:xfrm>
            <a:off x="107950" y="5233988"/>
            <a:ext cx="4895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hlinkClick r:id="rId3"/>
              </a:rPr>
              <a:t>http://europeanspallationsource.se/accelerator-documents</a:t>
            </a:r>
            <a:endParaRPr lang="en-US" altLang="en-US" sz="1400"/>
          </a:p>
        </p:txBody>
      </p:sp>
      <p:pic>
        <p:nvPicPr>
          <p:cNvPr id="6349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277813"/>
            <a:ext cx="14398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Box 2"/>
          <p:cNvSpPr txBox="1">
            <a:spLocks noChangeArrowheads="1"/>
          </p:cNvSpPr>
          <p:nvPr/>
        </p:nvSpPr>
        <p:spPr bwMode="auto">
          <a:xfrm>
            <a:off x="3214688" y="88900"/>
            <a:ext cx="1857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p>
        </p:txBody>
      </p:sp>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smtClean="0">
                <a:solidFill>
                  <a:schemeClr val="bg1"/>
                </a:solidFill>
                <a:latin typeface="Arial"/>
                <a:cs typeface="Arial"/>
              </a:rPr>
              <a:t>Vacuum Control System</a:t>
            </a:r>
            <a:endParaRPr lang="en-US" sz="3200">
              <a:solidFill>
                <a:schemeClr val="bg1"/>
              </a:solidFill>
              <a:latin typeface="Arial"/>
              <a:cs typeface="Arial"/>
            </a:endParaRPr>
          </a:p>
        </p:txBody>
      </p:sp>
      <p:sp>
        <p:nvSpPr>
          <p:cNvPr id="6" name="Slide Number Placeholder 5"/>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F49DEB80-D7D8-FF45-9F46-663AC3599945}" type="slidenum">
              <a:rPr lang="sv-SE" altLang="en-US" sz="1800">
                <a:solidFill>
                  <a:srgbClr val="000000"/>
                </a:solidFill>
              </a:rPr>
              <a:pPr eaLnBrk="1"/>
              <a:t>16</a:t>
            </a:fld>
            <a:endParaRPr lang="sv-SE" altLang="en-US" sz="1800">
              <a:solidFill>
                <a:srgbClr val="000000"/>
              </a:solidFill>
            </a:endParaRPr>
          </a:p>
        </p:txBody>
      </p:sp>
      <p:pic>
        <p:nvPicPr>
          <p:cNvPr id="645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1357313"/>
            <a:ext cx="5329237"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306513" y="1238250"/>
            <a:ext cx="6480175" cy="227965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sl-SI"/>
          </a:p>
        </p:txBody>
      </p:sp>
      <p:sp>
        <p:nvSpPr>
          <p:cNvPr id="9" name="TextBox 8"/>
          <p:cNvSpPr txBox="1"/>
          <p:nvPr/>
        </p:nvSpPr>
        <p:spPr>
          <a:xfrm>
            <a:off x="6202363" y="3217863"/>
            <a:ext cx="1584325" cy="611187"/>
          </a:xfrm>
          <a:prstGeom prst="rect">
            <a:avLst/>
          </a:prstGeom>
          <a:noFill/>
        </p:spPr>
        <p:txBody>
          <a:bodyPr>
            <a:spAutoFit/>
          </a:bodyPr>
          <a:lstStyle/>
          <a:p>
            <a:pPr>
              <a:defRPr/>
            </a:pPr>
            <a:r>
              <a:rPr lang="sl-SI">
                <a:solidFill>
                  <a:schemeClr val="accent6"/>
                </a:solidFill>
                <a:ea typeface="ＭＳ Ｐゴシック" charset="0"/>
              </a:rPr>
              <a:t>Epics Domain</a:t>
            </a:r>
          </a:p>
        </p:txBody>
      </p:sp>
      <p:cxnSp>
        <p:nvCxnSpPr>
          <p:cNvPr id="10" name="Straight Connector 9"/>
          <p:cNvCxnSpPr>
            <a:cxnSpLocks noChangeShapeType="1"/>
          </p:cNvCxnSpPr>
          <p:nvPr/>
        </p:nvCxnSpPr>
        <p:spPr bwMode="auto">
          <a:xfrm>
            <a:off x="209550" y="4413250"/>
            <a:ext cx="8815388" cy="14288"/>
          </a:xfrm>
          <a:prstGeom prst="line">
            <a:avLst/>
          </a:prstGeom>
          <a:noFill/>
          <a:ln w="25400">
            <a:solidFill>
              <a:schemeClr val="tx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519" name="TextBox 10"/>
          <p:cNvSpPr txBox="1">
            <a:spLocks noChangeArrowheads="1"/>
          </p:cNvSpPr>
          <p:nvPr/>
        </p:nvSpPr>
        <p:spPr bwMode="auto">
          <a:xfrm>
            <a:off x="7096125" y="4483100"/>
            <a:ext cx="20193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Vacuum team responsibility</a:t>
            </a:r>
          </a:p>
        </p:txBody>
      </p:sp>
      <p:sp>
        <p:nvSpPr>
          <p:cNvPr id="64520" name="TextBox 11"/>
          <p:cNvSpPr txBox="1">
            <a:spLocks noChangeArrowheads="1"/>
          </p:cNvSpPr>
          <p:nvPr/>
        </p:nvSpPr>
        <p:spPr bwMode="auto">
          <a:xfrm>
            <a:off x="6923088" y="3721100"/>
            <a:ext cx="20193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tx1"/>
                </a:solidFill>
              </a:rPr>
              <a:t>ICS team responsibility</a:t>
            </a:r>
          </a:p>
        </p:txBody>
      </p:sp>
      <p:cxnSp>
        <p:nvCxnSpPr>
          <p:cNvPr id="13" name="Straight Arrow Connector 12"/>
          <p:cNvCxnSpPr>
            <a:cxnSpLocks noChangeShapeType="1"/>
          </p:cNvCxnSpPr>
          <p:nvPr/>
        </p:nvCxnSpPr>
        <p:spPr bwMode="auto">
          <a:xfrm flipH="1" flipV="1">
            <a:off x="6881813" y="3721100"/>
            <a:ext cx="0" cy="6238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7034213" y="4473575"/>
            <a:ext cx="0" cy="49053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22238"/>
            <a:ext cx="7127875" cy="941387"/>
          </a:xfrm>
        </p:spPr>
        <p:txBody>
          <a:bodyPr>
            <a:noAutofit/>
          </a:bodyPr>
          <a:lstStyle/>
          <a:p>
            <a:pPr eaLnBrk="1" hangingPunct="1">
              <a:defRPr/>
            </a:pPr>
            <a:r>
              <a:rPr lang="en-US" sz="3200">
                <a:solidFill>
                  <a:schemeClr val="bg1"/>
                </a:solidFill>
                <a:latin typeface="Arial"/>
                <a:cs typeface="Arial"/>
              </a:rPr>
              <a:t>Vacuum Requirements: warm LINAC</a:t>
            </a:r>
            <a:br>
              <a:rPr lang="en-US" sz="3200">
                <a:solidFill>
                  <a:schemeClr val="bg1"/>
                </a:solidFill>
                <a:latin typeface="Arial"/>
                <a:cs typeface="Arial"/>
              </a:rPr>
            </a:br>
            <a:r>
              <a:rPr lang="en-US" sz="3200" b="1" smtClean="0">
                <a:solidFill>
                  <a:schemeClr val="bg1"/>
                </a:solidFill>
                <a:latin typeface="Arial"/>
                <a:cs typeface="Arial"/>
              </a:rPr>
              <a:t>R</a:t>
            </a:r>
            <a:r>
              <a:rPr lang="en-US" sz="3200" smtClean="0">
                <a:solidFill>
                  <a:schemeClr val="bg1"/>
                </a:solidFill>
                <a:latin typeface="Arial"/>
                <a:cs typeface="Arial"/>
              </a:rPr>
              <a:t>adio </a:t>
            </a:r>
            <a:r>
              <a:rPr lang="en-US" sz="3200" b="1" smtClean="0">
                <a:solidFill>
                  <a:schemeClr val="bg1"/>
                </a:solidFill>
                <a:latin typeface="Arial"/>
                <a:cs typeface="Arial"/>
              </a:rPr>
              <a:t>F</a:t>
            </a:r>
            <a:r>
              <a:rPr lang="en-US" sz="3200" smtClean="0">
                <a:solidFill>
                  <a:schemeClr val="bg1"/>
                </a:solidFill>
                <a:latin typeface="Arial"/>
                <a:cs typeface="Arial"/>
              </a:rPr>
              <a:t>requency</a:t>
            </a:r>
            <a:r>
              <a:rPr lang="en-US" sz="3200" b="1" smtClean="0">
                <a:solidFill>
                  <a:schemeClr val="bg1"/>
                </a:solidFill>
                <a:latin typeface="Arial"/>
                <a:cs typeface="Arial"/>
              </a:rPr>
              <a:t> Q</a:t>
            </a:r>
            <a:r>
              <a:rPr lang="en-US" sz="3200" smtClean="0">
                <a:solidFill>
                  <a:schemeClr val="bg1"/>
                </a:solidFill>
                <a:latin typeface="Arial"/>
                <a:cs typeface="Arial"/>
              </a:rPr>
              <a:t>uadrupole (</a:t>
            </a:r>
            <a:r>
              <a:rPr lang="en-US" sz="3200" b="1" smtClean="0">
                <a:solidFill>
                  <a:schemeClr val="bg1"/>
                </a:solidFill>
                <a:latin typeface="Arial"/>
                <a:cs typeface="Arial"/>
              </a:rPr>
              <a:t>RFQ</a:t>
            </a:r>
            <a:r>
              <a:rPr lang="en-US" sz="3200" smtClean="0">
                <a:solidFill>
                  <a:schemeClr val="bg1"/>
                </a:solidFill>
                <a:latin typeface="Arial"/>
                <a:cs typeface="Arial"/>
              </a:rPr>
              <a:t>)</a:t>
            </a:r>
            <a:endParaRPr lang="en-US" sz="3200">
              <a:solidFill>
                <a:schemeClr val="bg1"/>
              </a:solidFill>
              <a:latin typeface="Arial"/>
              <a:cs typeface="Arial"/>
            </a:endParaRPr>
          </a:p>
        </p:txBody>
      </p:sp>
      <p:sp>
        <p:nvSpPr>
          <p:cNvPr id="6" name="Slide Number Placeholder 5"/>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EA41E20C-CC74-734C-B245-BEA1028EDA71}" type="slidenum">
              <a:rPr lang="sv-SE" altLang="en-US" sz="1800">
                <a:solidFill>
                  <a:schemeClr val="tx1"/>
                </a:solidFill>
              </a:rPr>
              <a:pPr eaLnBrk="1"/>
              <a:t>17</a:t>
            </a:fld>
            <a:endParaRPr lang="sv-SE" altLang="en-US" sz="1800">
              <a:solidFill>
                <a:schemeClr val="tx1"/>
              </a:solidFill>
            </a:endParaRPr>
          </a:p>
        </p:txBody>
      </p:sp>
      <p:pic>
        <p:nvPicPr>
          <p:cNvPr id="65539"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4083050"/>
            <a:ext cx="997426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5138" y="1238250"/>
            <a:ext cx="7408862"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107950" y="3998913"/>
            <a:ext cx="1943100" cy="1139825"/>
          </a:xfrm>
          <a:prstGeom prst="ellipse">
            <a:avLst/>
          </a:prstGeom>
          <a:noFill/>
          <a:ln w="66675">
            <a:solidFill>
              <a:srgbClr val="00CC98"/>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chemeClr val="tx1"/>
              </a:solidFill>
              <a:latin typeface="Calibri" charset="0"/>
            </a:endParaRPr>
          </a:p>
        </p:txBody>
      </p:sp>
      <p:sp>
        <p:nvSpPr>
          <p:cNvPr id="10" name="Oval 9"/>
          <p:cNvSpPr>
            <a:spLocks noChangeArrowheads="1"/>
          </p:cNvSpPr>
          <p:nvPr/>
        </p:nvSpPr>
        <p:spPr bwMode="auto">
          <a:xfrm rot="-1360936">
            <a:off x="4284663" y="1898650"/>
            <a:ext cx="3816350" cy="1319213"/>
          </a:xfrm>
          <a:prstGeom prst="ellipse">
            <a:avLst/>
          </a:prstGeom>
          <a:noFill/>
          <a:ln w="66675">
            <a:solidFill>
              <a:srgbClr val="00CC98"/>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chemeClr val="tx1"/>
              </a:solidFill>
              <a:latin typeface="Calibri" charset="0"/>
            </a:endParaRPr>
          </a:p>
        </p:txBody>
      </p:sp>
      <p:cxnSp>
        <p:nvCxnSpPr>
          <p:cNvPr id="11" name="Straight Arrow Connector 10"/>
          <p:cNvCxnSpPr>
            <a:cxnSpLocks noChangeShapeType="1"/>
          </p:cNvCxnSpPr>
          <p:nvPr/>
        </p:nvCxnSpPr>
        <p:spPr bwMode="auto">
          <a:xfrm flipV="1">
            <a:off x="1908175" y="3398838"/>
            <a:ext cx="2663825" cy="900112"/>
          </a:xfrm>
          <a:prstGeom prst="straightConnector1">
            <a:avLst/>
          </a:prstGeom>
          <a:noFill/>
          <a:ln w="4445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5544" name="TextBox 2"/>
          <p:cNvSpPr txBox="1">
            <a:spLocks noChangeArrowheads="1"/>
          </p:cNvSpPr>
          <p:nvPr/>
        </p:nvSpPr>
        <p:spPr bwMode="auto">
          <a:xfrm>
            <a:off x="1381125" y="4445000"/>
            <a:ext cx="184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solidFill>
                <a:schemeClr val="tx1"/>
              </a:solidFill>
            </a:endParaRPr>
          </a:p>
        </p:txBody>
      </p:sp>
      <p:sp>
        <p:nvSpPr>
          <p:cNvPr id="12"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274763"/>
            <a:ext cx="63373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5"/>
          <p:cNvSpPr>
            <a:spLocks noChangeArrowheads="1"/>
          </p:cNvSpPr>
          <p:nvPr/>
        </p:nvSpPr>
        <p:spPr bwMode="auto">
          <a:xfrm>
            <a:off x="250825" y="122238"/>
            <a:ext cx="68421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a:t>ESS RFQ case:</a:t>
            </a:r>
            <a:br>
              <a:rPr lang="en-US" altLang="en-US" sz="3200"/>
            </a:br>
            <a:r>
              <a:rPr lang="en-US" altLang="en-US" sz="3200"/>
              <a:t>Requirement and simulations</a:t>
            </a:r>
            <a:endParaRPr lang="en-GB" altLang="en-US" sz="3200"/>
          </a:p>
        </p:txBody>
      </p:sp>
      <p:sp>
        <p:nvSpPr>
          <p:cNvPr id="66563" name="TextBox 6"/>
          <p:cNvSpPr txBox="1">
            <a:spLocks noChangeArrowheads="1"/>
          </p:cNvSpPr>
          <p:nvPr/>
        </p:nvSpPr>
        <p:spPr bwMode="auto">
          <a:xfrm>
            <a:off x="107950" y="1201738"/>
            <a:ext cx="20875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a:solidFill>
                  <a:srgbClr val="000000"/>
                </a:solidFill>
              </a:rPr>
              <a:t>Vacuum diagram</a:t>
            </a:r>
          </a:p>
        </p:txBody>
      </p:sp>
      <p:sp>
        <p:nvSpPr>
          <p:cNvPr id="8"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dirty="0">
                <a:solidFill>
                  <a:srgbClr val="FF0000"/>
                </a:solidFill>
                <a:latin typeface="Calibri" charset="0"/>
              </a:rPr>
              <a:t>H. </a:t>
            </a:r>
            <a:r>
              <a:rPr lang="en-US" altLang="en-US" sz="1800" dirty="0" err="1">
                <a:solidFill>
                  <a:srgbClr val="FF0000"/>
                </a:solidFill>
                <a:latin typeface="Calibri" charset="0"/>
              </a:rPr>
              <a:t>Spoelstra</a:t>
            </a:r>
            <a:r>
              <a:rPr lang="en-US" altLang="en-US" sz="1800" dirty="0">
                <a:solidFill>
                  <a:srgbClr val="FF0000"/>
                </a:solidFill>
                <a:latin typeface="Calibri"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a:spLocks noChangeArrowheads="1"/>
          </p:cNvSpPr>
          <p:nvPr/>
        </p:nvSpPr>
        <p:spPr bwMode="auto">
          <a:xfrm>
            <a:off x="179388" y="2354263"/>
            <a:ext cx="3168650" cy="3095625"/>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nSpc>
                <a:spcPct val="90000"/>
              </a:lnSpc>
              <a:spcAft>
                <a:spcPts val="600"/>
              </a:spcAft>
            </a:pPr>
            <a:r>
              <a:rPr lang="en-US" altLang="en-US" sz="1400">
                <a:solidFill>
                  <a:schemeClr val="tx1"/>
                </a:solidFill>
              </a:rPr>
              <a:t>Used Software: VacTran</a:t>
            </a:r>
          </a:p>
          <a:p>
            <a:pPr>
              <a:lnSpc>
                <a:spcPct val="90000"/>
              </a:lnSpc>
              <a:spcAft>
                <a:spcPts val="600"/>
              </a:spcAft>
            </a:pPr>
            <a:r>
              <a:rPr lang="en-US" altLang="en-US" sz="1400">
                <a:solidFill>
                  <a:schemeClr val="tx1"/>
                </a:solidFill>
              </a:rPr>
              <a:t>Starting pressure: 1000 mbar</a:t>
            </a:r>
            <a:endParaRPr lang="en-US" altLang="en-US" sz="1400" baseline="30000">
              <a:solidFill>
                <a:schemeClr val="tx1"/>
              </a:solidFill>
            </a:endParaRPr>
          </a:p>
          <a:p>
            <a:pPr>
              <a:lnSpc>
                <a:spcPct val="90000"/>
              </a:lnSpc>
              <a:spcAft>
                <a:spcPts val="600"/>
              </a:spcAft>
            </a:pPr>
            <a:r>
              <a:rPr lang="en-US" altLang="en-US" sz="1400">
                <a:solidFill>
                  <a:schemeClr val="tx1"/>
                </a:solidFill>
              </a:rPr>
              <a:t>Target pressure: 10</a:t>
            </a:r>
            <a:r>
              <a:rPr lang="en-US" altLang="en-US" sz="1400" baseline="30000">
                <a:solidFill>
                  <a:schemeClr val="tx1"/>
                </a:solidFill>
              </a:rPr>
              <a:t>-2</a:t>
            </a:r>
            <a:r>
              <a:rPr lang="en-US" altLang="en-US" sz="1400">
                <a:solidFill>
                  <a:schemeClr val="tx1"/>
                </a:solidFill>
              </a:rPr>
              <a:t> mbar</a:t>
            </a:r>
          </a:p>
          <a:p>
            <a:pPr>
              <a:lnSpc>
                <a:spcPct val="90000"/>
              </a:lnSpc>
              <a:spcAft>
                <a:spcPts val="600"/>
              </a:spcAft>
            </a:pPr>
            <a:r>
              <a:rPr lang="en-US" altLang="en-US" sz="1400">
                <a:solidFill>
                  <a:schemeClr val="tx1"/>
                </a:solidFill>
              </a:rPr>
              <a:t>Gas composition: Air</a:t>
            </a:r>
          </a:p>
          <a:p>
            <a:pPr>
              <a:lnSpc>
                <a:spcPct val="90000"/>
              </a:lnSpc>
              <a:spcAft>
                <a:spcPts val="600"/>
              </a:spcAft>
            </a:pPr>
            <a:r>
              <a:rPr lang="en-US" altLang="en-US" sz="1400">
                <a:solidFill>
                  <a:schemeClr val="tx1"/>
                </a:solidFill>
              </a:rPr>
              <a:t>Pump: NeoDry 36E </a:t>
            </a:r>
          </a:p>
          <a:p>
            <a:pPr>
              <a:lnSpc>
                <a:spcPct val="90000"/>
              </a:lnSpc>
              <a:spcAft>
                <a:spcPts val="600"/>
              </a:spcAft>
            </a:pPr>
            <a:r>
              <a:rPr lang="en-US" altLang="en-US" sz="1400">
                <a:solidFill>
                  <a:schemeClr val="tx1"/>
                </a:solidFill>
              </a:rPr>
              <a:t>            (30 m</a:t>
            </a:r>
            <a:r>
              <a:rPr lang="en-US" altLang="en-US" sz="1400" baseline="30000">
                <a:solidFill>
                  <a:schemeClr val="tx1"/>
                </a:solidFill>
              </a:rPr>
              <a:t>3</a:t>
            </a:r>
            <a:r>
              <a:rPr lang="en-US" altLang="en-US" sz="1400">
                <a:solidFill>
                  <a:schemeClr val="tx1"/>
                </a:solidFill>
              </a:rPr>
              <a:t>/h @50Hz)</a:t>
            </a:r>
          </a:p>
          <a:p>
            <a:endParaRPr lang="en-US" altLang="en-US" sz="1600">
              <a:solidFill>
                <a:schemeClr val="tx1"/>
              </a:solidFill>
            </a:endParaRPr>
          </a:p>
          <a:p>
            <a:endParaRPr lang="en-US" altLang="en-US" sz="1600">
              <a:solidFill>
                <a:schemeClr val="tx1"/>
              </a:solidFill>
            </a:endParaRPr>
          </a:p>
          <a:p>
            <a:endParaRPr lang="en-US" altLang="en-US" sz="1600">
              <a:solidFill>
                <a:schemeClr val="tx1"/>
              </a:solidFill>
            </a:endParaRPr>
          </a:p>
          <a:p>
            <a:endParaRPr lang="en-US" altLang="en-US" sz="1600">
              <a:solidFill>
                <a:schemeClr val="tx1"/>
              </a:solidFill>
            </a:endParaRPr>
          </a:p>
          <a:p>
            <a:endParaRPr lang="en-US" altLang="en-US" sz="1200">
              <a:solidFill>
                <a:schemeClr val="tx1"/>
              </a:solidFill>
            </a:endParaRPr>
          </a:p>
          <a:p>
            <a:endParaRPr lang="en-US" altLang="en-US" sz="1600">
              <a:solidFill>
                <a:schemeClr val="tx1"/>
              </a:solidFill>
            </a:endParaRPr>
          </a:p>
        </p:txBody>
      </p:sp>
      <p:sp>
        <p:nvSpPr>
          <p:cNvPr id="2" name="Title 1"/>
          <p:cNvSpPr>
            <a:spLocks noGrp="1"/>
          </p:cNvSpPr>
          <p:nvPr>
            <p:ph type="title"/>
          </p:nvPr>
        </p:nvSpPr>
        <p:spPr>
          <a:xfrm>
            <a:off x="323850" y="122238"/>
            <a:ext cx="8229600" cy="1008062"/>
          </a:xfrm>
        </p:spPr>
        <p:txBody>
          <a:bodyPr>
            <a:normAutofit fontScale="90000"/>
          </a:bodyPr>
          <a:lstStyle/>
          <a:p>
            <a:pPr eaLnBrk="1" hangingPunct="1">
              <a:defRPr/>
            </a:pPr>
            <a:r>
              <a:rPr lang="en-US" sz="3200" smtClean="0">
                <a:solidFill>
                  <a:schemeClr val="bg1"/>
                </a:solidFill>
                <a:latin typeface="Arial"/>
                <a:cs typeface="Arial"/>
              </a:rPr>
              <a:t>ESS RFQ case:</a:t>
            </a:r>
            <a:br>
              <a:rPr lang="en-US" sz="3200" smtClean="0">
                <a:solidFill>
                  <a:schemeClr val="bg1"/>
                </a:solidFill>
                <a:latin typeface="Arial"/>
                <a:cs typeface="Arial"/>
              </a:rPr>
            </a:br>
            <a:r>
              <a:rPr lang="en-US" sz="3200" smtClean="0">
                <a:solidFill>
                  <a:schemeClr val="bg1"/>
                </a:solidFill>
                <a:latin typeface="Arial"/>
                <a:cs typeface="Arial"/>
              </a:rPr>
              <a:t>Requirement and simulations</a:t>
            </a:r>
            <a:endParaRPr lang="en-US" sz="3200">
              <a:solidFill>
                <a:schemeClr val="bg1"/>
              </a:solidFill>
              <a:latin typeface="Arial"/>
              <a:cs typeface="Arial"/>
            </a:endParaRPr>
          </a:p>
        </p:txBody>
      </p:sp>
      <p:sp>
        <p:nvSpPr>
          <p:cNvPr id="9" name="TextBox 8"/>
          <p:cNvSpPr txBox="1">
            <a:spLocks noChangeArrowheads="1"/>
          </p:cNvSpPr>
          <p:nvPr/>
        </p:nvSpPr>
        <p:spPr bwMode="auto">
          <a:xfrm>
            <a:off x="107950" y="1201738"/>
            <a:ext cx="89646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chemeClr val="tx1"/>
                </a:solidFill>
              </a:rPr>
              <a:t>Operating pressure requirement RFQ.SyR-32 (DOORS Level 3):</a:t>
            </a:r>
            <a:r>
              <a:rPr lang="en-US" altLang="en-US" sz="1400">
                <a:solidFill>
                  <a:schemeClr val="tx1"/>
                </a:solidFill>
              </a:rPr>
              <a:t>  The maximum operating pressure over 75% of the length of the RFQ shall not exceed 5E-7 mbar for the defined gas throughput from the LEBT to the RFQ.</a:t>
            </a:r>
          </a:p>
          <a:p>
            <a:r>
              <a:rPr lang="en-US" altLang="en-US" sz="1400" b="1">
                <a:solidFill>
                  <a:schemeClr val="tx1"/>
                </a:solidFill>
              </a:rPr>
              <a:t>Interlock requirement (CEA, level 4):  </a:t>
            </a:r>
            <a:r>
              <a:rPr lang="en-US" altLang="en-US" sz="1400">
                <a:solidFill>
                  <a:schemeClr val="tx1"/>
                </a:solidFill>
              </a:rPr>
              <a:t>P &lt;  2E-6 mbar.</a:t>
            </a:r>
          </a:p>
        </p:txBody>
      </p:sp>
      <p:sp>
        <p:nvSpPr>
          <p:cNvPr id="46" name="TextBox 45"/>
          <p:cNvSpPr txBox="1">
            <a:spLocks noChangeArrowheads="1"/>
          </p:cNvSpPr>
          <p:nvPr/>
        </p:nvSpPr>
        <p:spPr bwMode="auto">
          <a:xfrm>
            <a:off x="3492500" y="2617788"/>
            <a:ext cx="2530475" cy="2298700"/>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1400">
                <a:solidFill>
                  <a:schemeClr val="tx1"/>
                </a:solidFill>
              </a:rPr>
              <a:t>Inlet pressure: 6 . 10</a:t>
            </a:r>
            <a:r>
              <a:rPr lang="en-US" altLang="en-US" sz="1400" baseline="30000">
                <a:solidFill>
                  <a:schemeClr val="tx1"/>
                </a:solidFill>
              </a:rPr>
              <a:t>-5 </a:t>
            </a:r>
            <a:r>
              <a:rPr lang="en-US" altLang="en-US" sz="1400">
                <a:solidFill>
                  <a:schemeClr val="tx1"/>
                </a:solidFill>
              </a:rPr>
              <a:t>mbar</a:t>
            </a:r>
          </a:p>
          <a:p>
            <a:endParaRPr lang="en-US" altLang="en-US" sz="1400">
              <a:solidFill>
                <a:schemeClr val="tx1"/>
              </a:solidFill>
            </a:endParaRPr>
          </a:p>
          <a:p>
            <a:r>
              <a:rPr lang="en-US" altLang="en-US" sz="1400">
                <a:solidFill>
                  <a:schemeClr val="tx1"/>
                </a:solidFill>
              </a:rPr>
              <a:t>Outlet pressure: 5 . 10</a:t>
            </a:r>
            <a:r>
              <a:rPr lang="en-US" altLang="en-US" sz="1400" baseline="30000">
                <a:solidFill>
                  <a:schemeClr val="tx1"/>
                </a:solidFill>
              </a:rPr>
              <a:t>-8</a:t>
            </a:r>
            <a:r>
              <a:rPr lang="en-US" altLang="en-US" sz="1400">
                <a:solidFill>
                  <a:schemeClr val="tx1"/>
                </a:solidFill>
              </a:rPr>
              <a:t> mbar</a:t>
            </a:r>
          </a:p>
          <a:p>
            <a:endParaRPr lang="en-US" altLang="en-US" sz="1400">
              <a:solidFill>
                <a:schemeClr val="tx1"/>
              </a:solidFill>
            </a:endParaRPr>
          </a:p>
          <a:p>
            <a:r>
              <a:rPr lang="en-US" altLang="en-US" sz="1400">
                <a:solidFill>
                  <a:schemeClr val="tx1"/>
                </a:solidFill>
              </a:rPr>
              <a:t> OGV</a:t>
            </a:r>
            <a:r>
              <a:rPr lang="en-US" altLang="en-US" sz="1400" baseline="30000">
                <a:solidFill>
                  <a:schemeClr val="tx1"/>
                </a:solidFill>
              </a:rPr>
              <a:t>*</a:t>
            </a:r>
            <a:r>
              <a:rPr lang="en-US" altLang="en-US" sz="1400">
                <a:solidFill>
                  <a:schemeClr val="tx1"/>
                </a:solidFill>
              </a:rPr>
              <a:t> : 5 . 10</a:t>
            </a:r>
            <a:r>
              <a:rPr lang="en-US" altLang="en-US" sz="1400" baseline="30000">
                <a:solidFill>
                  <a:schemeClr val="tx1"/>
                </a:solidFill>
              </a:rPr>
              <a:t>-10 </a:t>
            </a:r>
            <a:r>
              <a:rPr lang="en-US" altLang="en-US" sz="1400">
                <a:solidFill>
                  <a:schemeClr val="tx1"/>
                </a:solidFill>
              </a:rPr>
              <a:t>mbar</a:t>
            </a:r>
            <a:r>
              <a:rPr lang="en-US" altLang="en-US" sz="1400">
                <a:solidFill>
                  <a:schemeClr val="tx1"/>
                </a:solidFill>
                <a:latin typeface="Wingdings" charset="2"/>
                <a:sym typeface="Wingdings" charset="2"/>
              </a:rPr>
              <a:t></a:t>
            </a:r>
            <a:r>
              <a:rPr lang="en-US" altLang="en-US" sz="1400">
                <a:solidFill>
                  <a:schemeClr val="tx1"/>
                </a:solidFill>
              </a:rPr>
              <a:t>l/s/cm</a:t>
            </a:r>
            <a:r>
              <a:rPr lang="en-US" altLang="en-US" sz="1400" baseline="30000">
                <a:solidFill>
                  <a:schemeClr val="tx1"/>
                </a:solidFill>
              </a:rPr>
              <a:t>2</a:t>
            </a:r>
          </a:p>
          <a:p>
            <a:endParaRPr lang="en-US" altLang="en-US" sz="1400">
              <a:solidFill>
                <a:schemeClr val="tx1"/>
              </a:solidFill>
            </a:endParaRPr>
          </a:p>
          <a:p>
            <a:r>
              <a:rPr lang="en-US" altLang="en-US" sz="1400">
                <a:solidFill>
                  <a:schemeClr val="tx1"/>
                </a:solidFill>
              </a:rPr>
              <a:t>Gas</a:t>
            </a:r>
            <a:r>
              <a:rPr lang="en-US" altLang="en-US" sz="1400" baseline="30000">
                <a:solidFill>
                  <a:schemeClr val="tx1"/>
                </a:solidFill>
              </a:rPr>
              <a:t>**</a:t>
            </a:r>
            <a:r>
              <a:rPr lang="en-US" altLang="en-US" sz="1400">
                <a:solidFill>
                  <a:schemeClr val="tx1"/>
                </a:solidFill>
              </a:rPr>
              <a:t>: 50% N</a:t>
            </a:r>
            <a:r>
              <a:rPr lang="en-US" altLang="en-US" sz="1400" baseline="-25000">
                <a:solidFill>
                  <a:schemeClr val="tx1"/>
                </a:solidFill>
              </a:rPr>
              <a:t>2</a:t>
            </a:r>
            <a:r>
              <a:rPr lang="en-US" altLang="en-US" sz="1400">
                <a:solidFill>
                  <a:schemeClr val="tx1"/>
                </a:solidFill>
              </a:rPr>
              <a:t> and 50% H</a:t>
            </a:r>
            <a:r>
              <a:rPr lang="en-US" altLang="en-US" sz="1400" baseline="-25000">
                <a:solidFill>
                  <a:schemeClr val="tx1"/>
                </a:solidFill>
              </a:rPr>
              <a:t>2</a:t>
            </a:r>
          </a:p>
          <a:p>
            <a:endParaRPr lang="en-US" altLang="en-US" sz="1400">
              <a:solidFill>
                <a:schemeClr val="tx1"/>
              </a:solidFill>
            </a:endParaRPr>
          </a:p>
          <a:p>
            <a:r>
              <a:rPr lang="en-US" altLang="en-US" sz="1400">
                <a:solidFill>
                  <a:schemeClr val="tx1"/>
                </a:solidFill>
              </a:rPr>
              <a:t>TMP used: Leybold 361   </a:t>
            </a:r>
          </a:p>
          <a:p>
            <a:endParaRPr lang="en-US" altLang="en-US" sz="1400">
              <a:solidFill>
                <a:schemeClr val="tx1"/>
              </a:solidFill>
            </a:endParaRPr>
          </a:p>
          <a:p>
            <a:r>
              <a:rPr lang="en-US" altLang="en-US" sz="1400">
                <a:solidFill>
                  <a:schemeClr val="tx1"/>
                </a:solidFill>
              </a:rPr>
              <a:t>S</a:t>
            </a:r>
            <a:r>
              <a:rPr lang="en-US" altLang="en-US" sz="1400" baseline="30000">
                <a:solidFill>
                  <a:schemeClr val="tx1"/>
                </a:solidFill>
              </a:rPr>
              <a:t>***</a:t>
            </a:r>
            <a:r>
              <a:rPr lang="en-US" altLang="en-US" sz="1400">
                <a:solidFill>
                  <a:schemeClr val="tx1"/>
                </a:solidFill>
              </a:rPr>
              <a:t>: 231 l/s (N</a:t>
            </a:r>
            <a:r>
              <a:rPr lang="en-US" altLang="en-US" sz="1400" baseline="-25000">
                <a:solidFill>
                  <a:schemeClr val="tx1"/>
                </a:solidFill>
              </a:rPr>
              <a:t>2</a:t>
            </a:r>
            <a:r>
              <a:rPr lang="en-US" altLang="en-US" sz="1400">
                <a:solidFill>
                  <a:schemeClr val="tx1"/>
                </a:solidFill>
              </a:rPr>
              <a:t>)</a:t>
            </a:r>
            <a:r>
              <a:rPr lang="en-US" altLang="en-US" sz="1400" baseline="-25000">
                <a:solidFill>
                  <a:schemeClr val="tx1"/>
                </a:solidFill>
              </a:rPr>
              <a:t>   </a:t>
            </a:r>
            <a:r>
              <a:rPr lang="en-US" altLang="en-US" sz="1400">
                <a:solidFill>
                  <a:schemeClr val="tx1"/>
                </a:solidFill>
              </a:rPr>
              <a:t>229 l/s (H</a:t>
            </a:r>
            <a:r>
              <a:rPr lang="en-US" altLang="en-US" sz="1400" baseline="-25000">
                <a:solidFill>
                  <a:schemeClr val="tx1"/>
                </a:solidFill>
              </a:rPr>
              <a:t>2</a:t>
            </a:r>
            <a:r>
              <a:rPr lang="en-US" altLang="en-US" sz="1400">
                <a:solidFill>
                  <a:schemeClr val="tx1"/>
                </a:solidFill>
              </a:rPr>
              <a:t>)</a:t>
            </a:r>
            <a:r>
              <a:rPr lang="en-US" altLang="en-US" sz="1400" baseline="-25000">
                <a:solidFill>
                  <a:schemeClr val="tx1"/>
                </a:solidFill>
              </a:rPr>
              <a:t> </a:t>
            </a:r>
            <a:endParaRPr lang="en-US" altLang="en-US" sz="1400">
              <a:solidFill>
                <a:schemeClr val="tx1"/>
              </a:solidFill>
            </a:endParaRPr>
          </a:p>
        </p:txBody>
      </p:sp>
      <p:sp>
        <p:nvSpPr>
          <p:cNvPr id="58" name="TextBox 57"/>
          <p:cNvSpPr txBox="1">
            <a:spLocks noChangeArrowheads="1"/>
          </p:cNvSpPr>
          <p:nvPr/>
        </p:nvSpPr>
        <p:spPr bwMode="auto">
          <a:xfrm>
            <a:off x="4932363" y="1993900"/>
            <a:ext cx="36004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chemeClr val="tx1"/>
                </a:solidFill>
              </a:rPr>
              <a:t>High vacuum simulation (MOLFLOW +) </a:t>
            </a:r>
          </a:p>
        </p:txBody>
      </p:sp>
      <p:sp>
        <p:nvSpPr>
          <p:cNvPr id="59" name="TextBox 58"/>
          <p:cNvSpPr txBox="1">
            <a:spLocks noChangeArrowheads="1"/>
          </p:cNvSpPr>
          <p:nvPr/>
        </p:nvSpPr>
        <p:spPr bwMode="auto">
          <a:xfrm>
            <a:off x="3348038" y="4946650"/>
            <a:ext cx="55451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baseline="30000">
                <a:solidFill>
                  <a:schemeClr val="tx1"/>
                </a:solidFill>
              </a:rPr>
              <a:t>*</a:t>
            </a:r>
            <a:r>
              <a:rPr lang="en-US" altLang="en-US" sz="1100">
                <a:solidFill>
                  <a:schemeClr val="tx1"/>
                </a:solidFill>
              </a:rPr>
              <a:t>OGV = Outgassing Gas in High Vacuum</a:t>
            </a:r>
          </a:p>
          <a:p>
            <a:r>
              <a:rPr lang="en-US" altLang="en-US" sz="1100" baseline="30000">
                <a:solidFill>
                  <a:schemeClr val="tx1"/>
                </a:solidFill>
              </a:rPr>
              <a:t>**</a:t>
            </a:r>
            <a:r>
              <a:rPr lang="en-US" altLang="en-US" sz="1100">
                <a:solidFill>
                  <a:schemeClr val="tx1"/>
                </a:solidFill>
              </a:rPr>
              <a:t>Gas composition coming from LEBT</a:t>
            </a:r>
          </a:p>
          <a:p>
            <a:r>
              <a:rPr lang="en-US" altLang="en-US" sz="1100" baseline="30000">
                <a:solidFill>
                  <a:schemeClr val="tx1"/>
                </a:solidFill>
              </a:rPr>
              <a:t>***</a:t>
            </a:r>
            <a:r>
              <a:rPr lang="en-US" altLang="en-US" sz="1100">
                <a:solidFill>
                  <a:schemeClr val="tx1"/>
                </a:solidFill>
              </a:rPr>
              <a:t> Effective pumping speed including the gate valve. Leybold 361 pumping speed are: 345 l/s for N</a:t>
            </a:r>
            <a:r>
              <a:rPr lang="en-US" altLang="en-US" sz="1100" baseline="-25000">
                <a:solidFill>
                  <a:schemeClr val="tx1"/>
                </a:solidFill>
              </a:rPr>
              <a:t>2   </a:t>
            </a:r>
            <a:r>
              <a:rPr lang="en-US" altLang="en-US" sz="1100" i="1">
                <a:solidFill>
                  <a:schemeClr val="tx1"/>
                </a:solidFill>
              </a:rPr>
              <a:t>and</a:t>
            </a:r>
            <a:r>
              <a:rPr lang="en-US" altLang="en-US" sz="1100" baseline="-25000">
                <a:solidFill>
                  <a:schemeClr val="tx1"/>
                </a:solidFill>
              </a:rPr>
              <a:t>    </a:t>
            </a:r>
            <a:r>
              <a:rPr lang="en-US" altLang="en-US" sz="1100">
                <a:solidFill>
                  <a:schemeClr val="tx1"/>
                </a:solidFill>
              </a:rPr>
              <a:t>340 l/s for H</a:t>
            </a:r>
            <a:r>
              <a:rPr lang="en-US" altLang="en-US" sz="1100" baseline="-25000">
                <a:solidFill>
                  <a:schemeClr val="tx1"/>
                </a:solidFill>
              </a:rPr>
              <a:t>2</a:t>
            </a:r>
            <a:r>
              <a:rPr lang="en-US" altLang="en-US" sz="1100">
                <a:solidFill>
                  <a:schemeClr val="tx1"/>
                </a:solidFill>
              </a:rPr>
              <a:t> </a:t>
            </a:r>
          </a:p>
        </p:txBody>
      </p:sp>
      <p:sp>
        <p:nvSpPr>
          <p:cNvPr id="13" name="TextBox 12"/>
          <p:cNvSpPr txBox="1">
            <a:spLocks noChangeArrowheads="1"/>
          </p:cNvSpPr>
          <p:nvPr/>
        </p:nvSpPr>
        <p:spPr bwMode="auto">
          <a:xfrm>
            <a:off x="179388" y="2035175"/>
            <a:ext cx="32400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chemeClr val="tx1"/>
                </a:solidFill>
              </a:rPr>
              <a:t>Pump-down simulation (1-2 pumps)</a:t>
            </a:r>
          </a:p>
        </p:txBody>
      </p:sp>
      <p:pic>
        <p:nvPicPr>
          <p:cNvPr id="3" name="Picture 2" descr="Screen Shot 2015-11-26 at 11.46.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154488"/>
            <a:ext cx="309721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563938" y="2317750"/>
            <a:ext cx="25923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chemeClr val="tx1"/>
                </a:solidFill>
              </a:rPr>
              <a:t>Operation (8 and 10 TMPs)</a:t>
            </a:r>
          </a:p>
        </p:txBody>
      </p:sp>
      <p:sp>
        <p:nvSpPr>
          <p:cNvPr id="16" name="TextBox 15"/>
          <p:cNvSpPr txBox="1">
            <a:spLocks noChangeArrowheads="1"/>
          </p:cNvSpPr>
          <p:nvPr/>
        </p:nvSpPr>
        <p:spPr bwMode="auto">
          <a:xfrm>
            <a:off x="6669088" y="2354263"/>
            <a:ext cx="24749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chemeClr val="tx1"/>
                </a:solidFill>
              </a:rPr>
              <a:t>Acceptance cases (TMP)</a:t>
            </a:r>
          </a:p>
        </p:txBody>
      </p:sp>
      <p:sp>
        <p:nvSpPr>
          <p:cNvPr id="17" name="TextBox 16"/>
          <p:cNvSpPr txBox="1">
            <a:spLocks noChangeArrowheads="1"/>
          </p:cNvSpPr>
          <p:nvPr/>
        </p:nvSpPr>
        <p:spPr bwMode="auto">
          <a:xfrm>
            <a:off x="6372225" y="2641600"/>
            <a:ext cx="2497138" cy="2300288"/>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1400">
                <a:solidFill>
                  <a:schemeClr val="tx1"/>
                </a:solidFill>
              </a:rPr>
              <a:t>Inlet: Flanged</a:t>
            </a:r>
          </a:p>
          <a:p>
            <a:endParaRPr lang="en-US" altLang="en-US" sz="1400">
              <a:solidFill>
                <a:schemeClr val="tx1"/>
              </a:solidFill>
            </a:endParaRPr>
          </a:p>
          <a:p>
            <a:r>
              <a:rPr lang="en-US" altLang="en-US" sz="1400">
                <a:solidFill>
                  <a:schemeClr val="tx1"/>
                </a:solidFill>
              </a:rPr>
              <a:t>Outlet: Flanged</a:t>
            </a:r>
          </a:p>
          <a:p>
            <a:endParaRPr lang="en-US" altLang="en-US" sz="1400">
              <a:solidFill>
                <a:schemeClr val="tx1"/>
              </a:solidFill>
            </a:endParaRPr>
          </a:p>
          <a:p>
            <a:r>
              <a:rPr lang="en-US" altLang="en-US" sz="1400">
                <a:solidFill>
                  <a:schemeClr val="tx1"/>
                </a:solidFill>
              </a:rPr>
              <a:t>4 different OGV** considered</a:t>
            </a:r>
          </a:p>
          <a:p>
            <a:endParaRPr lang="en-US" altLang="en-US" sz="1400">
              <a:solidFill>
                <a:schemeClr val="tx1"/>
              </a:solidFill>
            </a:endParaRPr>
          </a:p>
          <a:p>
            <a:r>
              <a:rPr lang="en-US" altLang="en-US" sz="1400">
                <a:solidFill>
                  <a:schemeClr val="tx1"/>
                </a:solidFill>
              </a:rPr>
              <a:t>Gas: 100% N</a:t>
            </a:r>
            <a:r>
              <a:rPr lang="en-US" altLang="en-US" sz="1400" baseline="-25000">
                <a:solidFill>
                  <a:schemeClr val="tx1"/>
                </a:solidFill>
              </a:rPr>
              <a:t>2</a:t>
            </a:r>
          </a:p>
          <a:p>
            <a:endParaRPr lang="en-US" altLang="en-US" sz="1400">
              <a:solidFill>
                <a:schemeClr val="tx1"/>
              </a:solidFill>
            </a:endParaRPr>
          </a:p>
          <a:p>
            <a:r>
              <a:rPr lang="en-US" altLang="en-US" sz="1400">
                <a:solidFill>
                  <a:schemeClr val="tx1"/>
                </a:solidFill>
              </a:rPr>
              <a:t>TMP used: Leybold 361   </a:t>
            </a:r>
          </a:p>
          <a:p>
            <a:endParaRPr lang="en-US" altLang="en-US" sz="1400">
              <a:solidFill>
                <a:schemeClr val="tx1"/>
              </a:solidFill>
            </a:endParaRPr>
          </a:p>
          <a:p>
            <a:r>
              <a:rPr lang="en-US" altLang="en-US" sz="1400">
                <a:solidFill>
                  <a:schemeClr val="tx1"/>
                </a:solidFill>
              </a:rPr>
              <a:t>S</a:t>
            </a:r>
            <a:r>
              <a:rPr lang="en-US" altLang="en-US" sz="1400" baseline="30000">
                <a:solidFill>
                  <a:schemeClr val="tx1"/>
                </a:solidFill>
              </a:rPr>
              <a:t>***</a:t>
            </a:r>
            <a:r>
              <a:rPr lang="en-US" altLang="en-US" sz="1400">
                <a:solidFill>
                  <a:schemeClr val="tx1"/>
                </a:solidFill>
              </a:rPr>
              <a:t>: 231 l/s</a:t>
            </a:r>
          </a:p>
        </p:txBody>
      </p:sp>
      <p:sp>
        <p:nvSpPr>
          <p:cNvPr id="14" name="Rectangle 5"/>
          <p:cNvSpPr>
            <a:spLocks noChangeArrowheads="1"/>
          </p:cNvSpPr>
          <p:nvPr/>
        </p:nvSpPr>
        <p:spPr bwMode="auto">
          <a:xfrm rot="780000">
            <a:off x="7497763" y="1609725"/>
            <a:ext cx="1778000" cy="609600"/>
          </a:xfrm>
          <a:prstGeom prst="rect">
            <a:avLst/>
          </a:prstGeom>
          <a:solidFill>
            <a:srgbClr val="FFFF66">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a:solidFill>
                  <a:srgbClr val="FF0000"/>
                </a:solidFill>
                <a:latin typeface="Calibri" charset="0"/>
              </a:rPr>
              <a:t>S. Scollari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 grpId="0"/>
      <p:bldP spid="46" grpId="0" animBg="1"/>
      <p:bldP spid="58" grpId="0"/>
      <p:bldP spid="59" grpId="0"/>
      <p:bldP spid="13" grpId="0"/>
      <p:bldP spid="15" grpId="0"/>
      <p:bldP spid="16" grpId="0"/>
      <p:bldP spid="17"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28600"/>
            <a:ext cx="7138988" cy="952500"/>
          </a:xfrm>
        </p:spPr>
        <p:txBody>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smtClean="0">
                <a:solidFill>
                  <a:srgbClr val="FFFFFF"/>
                </a:solidFill>
                <a:latin typeface="Times New Roman" charset="0"/>
              </a:rPr>
              <a:t>Outline</a:t>
            </a:r>
          </a:p>
        </p:txBody>
      </p:sp>
      <p:sp>
        <p:nvSpPr>
          <p:cNvPr id="8194" name="Rectangle 2"/>
          <p:cNvSpPr>
            <a:spLocks noChangeArrowheads="1"/>
          </p:cNvSpPr>
          <p:nvPr/>
        </p:nvSpPr>
        <p:spPr bwMode="auto">
          <a:xfrm>
            <a:off x="323850" y="1274763"/>
            <a:ext cx="8315325" cy="416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00000"/>
              </a:lnSpc>
              <a:spcAft>
                <a:spcPts val="600"/>
              </a:spcAft>
              <a:buClrTx/>
              <a:buFontTx/>
              <a:buNone/>
            </a:pPr>
            <a:r>
              <a:rPr lang="en-US" altLang="en-US" sz="2200">
                <a:solidFill>
                  <a:srgbClr val="000000"/>
                </a:solidFill>
                <a:latin typeface="Times New Roman" charset="0"/>
              </a:rPr>
              <a:t>- Introduction,</a:t>
            </a:r>
          </a:p>
          <a:p>
            <a:pPr eaLnBrk="1">
              <a:lnSpc>
                <a:spcPct val="100000"/>
              </a:lnSpc>
              <a:spcAft>
                <a:spcPts val="600"/>
              </a:spcAft>
              <a:buClrTx/>
              <a:buFontTx/>
              <a:buNone/>
            </a:pPr>
            <a:r>
              <a:rPr lang="en-US" altLang="en-US" sz="2200">
                <a:solidFill>
                  <a:srgbClr val="000000"/>
                </a:solidFill>
                <a:latin typeface="Times New Roman" charset="0"/>
              </a:rPr>
              <a:t>- Class </a:t>
            </a:r>
            <a:r>
              <a:rPr lang="en-US" altLang="en-GB" sz="2200">
                <a:solidFill>
                  <a:srgbClr val="000000"/>
                </a:solidFill>
                <a:latin typeface="Times New Roman" charset="0"/>
              </a:rPr>
              <a:t>“</a:t>
            </a:r>
            <a:r>
              <a:rPr lang="en-US" altLang="en-US" sz="2200">
                <a:solidFill>
                  <a:srgbClr val="000000"/>
                </a:solidFill>
                <a:latin typeface="Times New Roman" charset="0"/>
              </a:rPr>
              <a:t>0</a:t>
            </a:r>
            <a:r>
              <a:rPr lang="en-US" altLang="en-GB" sz="2200">
                <a:solidFill>
                  <a:srgbClr val="000000"/>
                </a:solidFill>
                <a:latin typeface="Times New Roman" charset="0"/>
              </a:rPr>
              <a:t>”</a:t>
            </a:r>
            <a:r>
              <a:rPr lang="en-US" altLang="en-US" sz="2200">
                <a:solidFill>
                  <a:srgbClr val="000000"/>
                </a:solidFill>
                <a:latin typeface="Times New Roman" charset="0"/>
              </a:rPr>
              <a:t> of vacuum: </a:t>
            </a:r>
            <a:r>
              <a:rPr lang="en-US" altLang="en-US" sz="2200" smtClean="0">
                <a:solidFill>
                  <a:srgbClr val="000000"/>
                </a:solidFill>
                <a:latin typeface="Times New Roman" charset="0"/>
              </a:rPr>
              <a:t>surface/material science </a:t>
            </a:r>
            <a:r>
              <a:rPr lang="en-US" altLang="en-US" sz="2200">
                <a:solidFill>
                  <a:srgbClr val="000000"/>
                </a:solidFill>
                <a:latin typeface="Times New Roman" charset="0"/>
              </a:rPr>
              <a:t>perspective, </a:t>
            </a:r>
          </a:p>
          <a:p>
            <a:pPr eaLnBrk="1">
              <a:lnSpc>
                <a:spcPct val="100000"/>
              </a:lnSpc>
              <a:spcAft>
                <a:spcPts val="600"/>
              </a:spcAft>
              <a:buClrTx/>
            </a:pPr>
            <a:r>
              <a:rPr lang="en-US" altLang="en-US" sz="2200">
                <a:solidFill>
                  <a:srgbClr val="000000"/>
                </a:solidFill>
                <a:latin typeface="Times New Roman" charset="0"/>
              </a:rPr>
              <a:t>- Vacuum for accelerators, </a:t>
            </a:r>
            <a:r>
              <a:rPr lang="en-US" altLang="en-US" sz="2200" smtClean="0">
                <a:solidFill>
                  <a:srgbClr val="000000"/>
                </a:solidFill>
                <a:latin typeface="Times New Roman" charset="0"/>
              </a:rPr>
              <a:t>gas </a:t>
            </a:r>
            <a:r>
              <a:rPr lang="en-US" altLang="en-US" sz="2200">
                <a:solidFill>
                  <a:srgbClr val="000000"/>
                </a:solidFill>
                <a:latin typeface="Times New Roman" charset="0"/>
              </a:rPr>
              <a:t>regimes and simulations,</a:t>
            </a:r>
          </a:p>
          <a:p>
            <a:pPr eaLnBrk="1">
              <a:lnSpc>
                <a:spcPct val="100000"/>
              </a:lnSpc>
              <a:spcAft>
                <a:spcPts val="600"/>
              </a:spcAft>
              <a:buClrTx/>
              <a:buSzTx/>
            </a:pPr>
            <a:r>
              <a:rPr lang="en-US" altLang="en-US" sz="2200">
                <a:solidFill>
                  <a:srgbClr val="000000"/>
                </a:solidFill>
                <a:latin typeface="Times New Roman" charset="0"/>
              </a:rPr>
              <a:t>- ESS Vacuum System: </a:t>
            </a:r>
            <a:r>
              <a:rPr lang="en-US" altLang="en-US" sz="2200" smtClean="0">
                <a:solidFill>
                  <a:srgbClr val="000000"/>
                </a:solidFill>
                <a:latin typeface="Times New Roman" charset="0"/>
              </a:rPr>
              <a:t>standardize solution, </a:t>
            </a:r>
            <a:r>
              <a:rPr lang="en-US" altLang="en-US" sz="2200">
                <a:solidFill>
                  <a:srgbClr val="000000"/>
                </a:solidFill>
                <a:latin typeface="Times New Roman" charset="0"/>
              </a:rPr>
              <a:t>control system,</a:t>
            </a:r>
          </a:p>
          <a:p>
            <a:pPr eaLnBrk="1">
              <a:lnSpc>
                <a:spcPct val="100000"/>
              </a:lnSpc>
              <a:spcAft>
                <a:spcPts val="600"/>
              </a:spcAft>
              <a:buClrTx/>
              <a:buSzTx/>
            </a:pPr>
            <a:r>
              <a:rPr lang="en-US" altLang="en-US" sz="2200">
                <a:solidFill>
                  <a:srgbClr val="000000"/>
                </a:solidFill>
                <a:latin typeface="Times New Roman" charset="0"/>
              </a:rPr>
              <a:t>- ESS examples: RFQ (simulation) and ion source (control system),</a:t>
            </a:r>
          </a:p>
          <a:p>
            <a:pPr eaLnBrk="1">
              <a:lnSpc>
                <a:spcPct val="100000"/>
              </a:lnSpc>
              <a:spcAft>
                <a:spcPts val="600"/>
              </a:spcAft>
              <a:buClrTx/>
            </a:pPr>
            <a:r>
              <a:rPr lang="en-US" altLang="en-US" sz="2200">
                <a:solidFill>
                  <a:srgbClr val="000000"/>
                </a:solidFill>
                <a:latin typeface="Times New Roman" charset="0"/>
              </a:rPr>
              <a:t>- Target vacuum,</a:t>
            </a:r>
          </a:p>
          <a:p>
            <a:pPr eaLnBrk="1">
              <a:lnSpc>
                <a:spcPct val="100000"/>
              </a:lnSpc>
              <a:spcAft>
                <a:spcPts val="600"/>
              </a:spcAft>
              <a:buClrTx/>
            </a:pPr>
            <a:r>
              <a:rPr lang="en-US" altLang="en-US" sz="2200">
                <a:solidFill>
                  <a:srgbClr val="000000"/>
                </a:solidFill>
                <a:latin typeface="Times New Roman" charset="0"/>
              </a:rPr>
              <a:t>- LOKI – instruments,</a:t>
            </a:r>
          </a:p>
          <a:p>
            <a:pPr eaLnBrk="1">
              <a:lnSpc>
                <a:spcPct val="100000"/>
              </a:lnSpc>
              <a:spcAft>
                <a:spcPts val="600"/>
              </a:spcAft>
              <a:buClrTx/>
              <a:buFontTx/>
              <a:buNone/>
            </a:pPr>
            <a:r>
              <a:rPr lang="en-US" altLang="en-US" sz="2200">
                <a:solidFill>
                  <a:srgbClr val="000000"/>
                </a:solidFill>
                <a:latin typeface="Times New Roman" charset="0"/>
              </a:rPr>
              <a:t>- Vacuum Laboratory,</a:t>
            </a:r>
          </a:p>
          <a:p>
            <a:pPr eaLnBrk="1">
              <a:lnSpc>
                <a:spcPct val="100000"/>
              </a:lnSpc>
              <a:spcAft>
                <a:spcPts val="600"/>
              </a:spcAft>
              <a:buClrTx/>
              <a:buFontTx/>
              <a:buNone/>
            </a:pPr>
            <a:r>
              <a:rPr lang="en-US" altLang="en-US" sz="2200">
                <a:solidFill>
                  <a:srgbClr val="000000"/>
                </a:solidFill>
                <a:latin typeface="Times New Roman" charset="0"/>
              </a:rPr>
              <a:t>- References,</a:t>
            </a:r>
          </a:p>
          <a:p>
            <a:pPr eaLnBrk="1">
              <a:lnSpc>
                <a:spcPct val="100000"/>
              </a:lnSpc>
              <a:spcAft>
                <a:spcPts val="600"/>
              </a:spcAft>
              <a:buClrTx/>
              <a:buFontTx/>
              <a:buNone/>
            </a:pPr>
            <a:r>
              <a:rPr lang="en-US" altLang="en-US" sz="2200">
                <a:solidFill>
                  <a:srgbClr val="000000"/>
                </a:solidFill>
                <a:latin typeface="Times New Roman" charset="0"/>
              </a:rPr>
              <a:t>- Conclusions,</a:t>
            </a:r>
          </a:p>
        </p:txBody>
      </p:sp>
      <p:sp>
        <p:nvSpPr>
          <p:cNvPr id="8195" name="Text Box 3"/>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2A3986A8-B795-8E49-9009-EE414897B779}" type="slidenum">
              <a:rPr lang="en-US" altLang="en-US" sz="1800">
                <a:solidFill>
                  <a:srgbClr val="000000"/>
                </a:solidFill>
                <a:latin typeface="Calibri" charset="0"/>
              </a:rPr>
              <a:pPr eaLnBrk="1" hangingPunct="1">
                <a:lnSpc>
                  <a:spcPct val="100000"/>
                </a:lnSpc>
                <a:buClrTx/>
                <a:buFontTx/>
                <a:buNone/>
              </a:pPr>
              <a:t>2</a:t>
            </a:fld>
            <a:endParaRPr lang="en-US" altLang="en-US" sz="1800">
              <a:solidFill>
                <a:srgbClr val="000000"/>
              </a:solidFill>
              <a:latin typeface="Calibri" charset="0"/>
            </a:endParaRPr>
          </a:p>
        </p:txBody>
      </p:sp>
      <p:sp>
        <p:nvSpPr>
          <p:cNvPr id="8196"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396875"/>
            <a:ext cx="7761288" cy="633413"/>
          </a:xfrm>
        </p:spPr>
        <p:txBody>
          <a:bodyPr/>
          <a:lstStyle/>
          <a:p>
            <a:pPr eaLnBrk="1" hangingPunct="1">
              <a:defRPr/>
            </a:pPr>
            <a:r>
              <a:rPr lang="en-GB" sz="3200" smtClean="0">
                <a:solidFill>
                  <a:srgbClr val="FFFFFF"/>
                </a:solidFill>
                <a:latin typeface="Arial"/>
                <a:cs typeface="Arial"/>
              </a:rPr>
              <a:t>Pump down time (1 and 2 pumps)</a:t>
            </a:r>
            <a:endParaRPr lang="en-GB" sz="3200">
              <a:solidFill>
                <a:srgbClr val="FFFFFF"/>
              </a:solidFill>
              <a:latin typeface="Arial"/>
              <a:cs typeface="Arial"/>
            </a:endParaRPr>
          </a:p>
        </p:txBody>
      </p:sp>
      <p:sp>
        <p:nvSpPr>
          <p:cNvPr id="68610" name="TextBox 5"/>
          <p:cNvSpPr txBox="1">
            <a:spLocks noChangeArrowheads="1"/>
          </p:cNvSpPr>
          <p:nvPr/>
        </p:nvSpPr>
        <p:spPr bwMode="auto">
          <a:xfrm>
            <a:off x="187325" y="1828800"/>
            <a:ext cx="2224088"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sz="2400">
                <a:solidFill>
                  <a:schemeClr val="bg1"/>
                </a:solidFill>
                <a:latin typeface="Arial" charset="0"/>
                <a:ea typeface="ＭＳ Ｐゴシック" charset="-128"/>
              </a:defRPr>
            </a:lvl1pPr>
            <a:lvl2pPr eaLnBrk="0">
              <a:defRPr sz="2400">
                <a:solidFill>
                  <a:schemeClr val="bg1"/>
                </a:solidFill>
                <a:latin typeface="Arial" charset="0"/>
                <a:ea typeface="ＭＳ Ｐゴシック" charset="-128"/>
              </a:defRPr>
            </a:lvl2pPr>
            <a:lvl3pPr eaLnBrk="0">
              <a:defRPr sz="2400">
                <a:solidFill>
                  <a:schemeClr val="bg1"/>
                </a:solidFill>
                <a:latin typeface="Arial" charset="0"/>
                <a:ea typeface="ＭＳ Ｐゴシック" charset="-128"/>
              </a:defRPr>
            </a:lvl3pPr>
            <a:lvl4pPr eaLnBrk="0">
              <a:defRPr sz="2400">
                <a:solidFill>
                  <a:schemeClr val="bg1"/>
                </a:solidFill>
                <a:latin typeface="Arial" charset="0"/>
                <a:ea typeface="ＭＳ Ｐゴシック" charset="-128"/>
              </a:defRPr>
            </a:lvl4pPr>
            <a:lvl5pPr eaLnBrk="0">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128"/>
              </a:defRPr>
            </a:lvl9pPr>
          </a:lstStyle>
          <a:p>
            <a:pPr algn="just" eaLnBrk="1">
              <a:buFont typeface="Arial" charset="0"/>
              <a:buChar char="•"/>
            </a:pPr>
            <a:r>
              <a:rPr lang="en-US" altLang="en-US" sz="1400">
                <a:solidFill>
                  <a:srgbClr val="000000"/>
                </a:solidFill>
              </a:rPr>
              <a:t>Simulations with one and two primary pump has been carried out.</a:t>
            </a:r>
          </a:p>
          <a:p>
            <a:pPr algn="just" eaLnBrk="1">
              <a:buFont typeface="Arial" charset="0"/>
              <a:buChar char="•"/>
            </a:pPr>
            <a:endParaRPr lang="en-US" altLang="en-US" sz="1400">
              <a:solidFill>
                <a:srgbClr val="000000"/>
              </a:solidFill>
            </a:endParaRPr>
          </a:p>
          <a:p>
            <a:pPr algn="just" eaLnBrk="1">
              <a:buFont typeface="Arial" charset="0"/>
              <a:buChar char="•"/>
            </a:pPr>
            <a:r>
              <a:rPr lang="en-US" altLang="en-US" sz="1400">
                <a:solidFill>
                  <a:srgbClr val="000000"/>
                </a:solidFill>
              </a:rPr>
              <a:t>The conductance between each pump and the RFQ has been assumed composed of: the TMP, a DN40 elbow and 4 meters of DN40 bellow.</a:t>
            </a:r>
          </a:p>
          <a:p>
            <a:pPr algn="just" eaLnBrk="1">
              <a:buFont typeface="Arial" charset="0"/>
              <a:buChar char="•"/>
            </a:pPr>
            <a:endParaRPr lang="en-US" altLang="en-US" sz="1400">
              <a:solidFill>
                <a:srgbClr val="000000"/>
              </a:solidFill>
            </a:endParaRPr>
          </a:p>
          <a:p>
            <a:pPr algn="just" eaLnBrk="1">
              <a:buFont typeface="Arial" charset="0"/>
              <a:buChar char="•"/>
            </a:pPr>
            <a:r>
              <a:rPr lang="en-US" altLang="en-US" sz="1400">
                <a:solidFill>
                  <a:srgbClr val="000000"/>
                </a:solidFill>
              </a:rPr>
              <a:t>The pump down time, in both the cases is </a:t>
            </a:r>
            <a:br>
              <a:rPr lang="en-US" altLang="en-US" sz="1400">
                <a:solidFill>
                  <a:srgbClr val="000000"/>
                </a:solidFill>
              </a:rPr>
            </a:br>
            <a:r>
              <a:rPr lang="en-US" altLang="en-US" sz="1400">
                <a:solidFill>
                  <a:srgbClr val="000000"/>
                </a:solidFill>
              </a:rPr>
              <a:t>&lt; 20 min.</a:t>
            </a:r>
          </a:p>
        </p:txBody>
      </p:sp>
      <p:pic>
        <p:nvPicPr>
          <p:cNvPr id="686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657350"/>
            <a:ext cx="63722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C40CEF2E-7934-1E42-A284-B1BC0CE2AFA3}" type="slidenum">
              <a:rPr lang="en-US" altLang="en-US" sz="1800">
                <a:solidFill>
                  <a:srgbClr val="000000"/>
                </a:solidFill>
                <a:latin typeface="Calibri" charset="0"/>
              </a:rPr>
              <a:pPr eaLnBrk="1" hangingPunct="1">
                <a:lnSpc>
                  <a:spcPct val="100000"/>
                </a:lnSpc>
                <a:buClrTx/>
                <a:buFontTx/>
                <a:buNone/>
              </a:pPr>
              <a:t>20</a:t>
            </a:fld>
            <a:endParaRPr lang="en-US" altLang="en-US" sz="1800">
              <a:solidFill>
                <a:srgbClr val="000000"/>
              </a:solidFill>
              <a:latin typeface="Calibri" charset="0"/>
            </a:endParaRPr>
          </a:p>
        </p:txBody>
      </p:sp>
      <p:sp>
        <p:nvSpPr>
          <p:cNvPr id="8"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
        <p:nvSpPr>
          <p:cNvPr id="9" name="Rectangle 5"/>
          <p:cNvSpPr>
            <a:spLocks noChangeArrowheads="1"/>
          </p:cNvSpPr>
          <p:nvPr/>
        </p:nvSpPr>
        <p:spPr bwMode="auto">
          <a:xfrm rot="780000">
            <a:off x="7497763" y="1609725"/>
            <a:ext cx="1778000" cy="609600"/>
          </a:xfrm>
          <a:prstGeom prst="rect">
            <a:avLst/>
          </a:prstGeom>
          <a:solidFill>
            <a:srgbClr val="FFFF66">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a:solidFill>
                  <a:srgbClr val="FF0000"/>
                </a:solidFill>
                <a:latin typeface="Calibri" charset="0"/>
              </a:rPr>
              <a:t>S. Scollari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396875"/>
            <a:ext cx="7761288" cy="633413"/>
          </a:xfrm>
        </p:spPr>
        <p:txBody>
          <a:bodyPr>
            <a:normAutofit/>
          </a:bodyPr>
          <a:lstStyle/>
          <a:p>
            <a:pPr eaLnBrk="1" hangingPunct="1">
              <a:defRPr/>
            </a:pPr>
            <a:r>
              <a:rPr lang="en-GB" smtClean="0">
                <a:solidFill>
                  <a:srgbClr val="FFFFFF"/>
                </a:solidFill>
              </a:rPr>
              <a:t>Nominal (10 pumps) </a:t>
            </a:r>
            <a:r>
              <a:rPr lang="en-GB" err="1" smtClean="0">
                <a:solidFill>
                  <a:srgbClr val="FFFFFF"/>
                </a:solidFill>
              </a:rPr>
              <a:t>vs</a:t>
            </a:r>
            <a:r>
              <a:rPr lang="en-GB" smtClean="0">
                <a:solidFill>
                  <a:srgbClr val="FFFFFF"/>
                </a:solidFill>
              </a:rPr>
              <a:t> Failure (8 pumps) case</a:t>
            </a:r>
            <a:endParaRPr lang="en-GB">
              <a:solidFill>
                <a:srgbClr val="FFFFFF"/>
              </a:solidFill>
            </a:endParaRPr>
          </a:p>
        </p:txBody>
      </p:sp>
      <p:grpSp>
        <p:nvGrpSpPr>
          <p:cNvPr id="69634" name="Group 8"/>
          <p:cNvGrpSpPr>
            <a:grpSpLocks/>
          </p:cNvGrpSpPr>
          <p:nvPr/>
        </p:nvGrpSpPr>
        <p:grpSpPr bwMode="auto">
          <a:xfrm>
            <a:off x="2233613" y="1335088"/>
            <a:ext cx="6750050" cy="4249737"/>
            <a:chOff x="2233576" y="1602340"/>
            <a:chExt cx="6750000" cy="5096882"/>
          </a:xfrm>
        </p:grpSpPr>
        <p:pic>
          <p:nvPicPr>
            <p:cNvPr id="69636" name="Picture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33576" y="1602340"/>
              <a:ext cx="6750000" cy="413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descr="Screen Shot 2015-11-25 at 13.35.42.png"/>
            <p:cNvPicPr>
              <a:picLocks noChangeAspect="1"/>
            </p:cNvPicPr>
            <p:nvPr/>
          </p:nvPicPr>
          <p:blipFill>
            <a:blip r:embed="rId3">
              <a:extLst>
                <a:ext uri="{28A0092B-C50C-407E-A947-70E740481C1C}">
                  <a14:useLocalDpi xmlns:a14="http://schemas.microsoft.com/office/drawing/2010/main" val="0"/>
                </a:ext>
              </a:extLst>
            </a:blip>
            <a:srcRect l="249" r="583"/>
            <a:stretch>
              <a:fillRect/>
            </a:stretch>
          </p:blipFill>
          <p:spPr bwMode="auto">
            <a:xfrm>
              <a:off x="2771800" y="5805264"/>
              <a:ext cx="5871581" cy="89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a:off x="3008270" y="2398192"/>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930600" y="2398192"/>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4852932" y="2413424"/>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5789550" y="2421040"/>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6718230" y="2424848"/>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a:off x="7608811" y="2413424"/>
              <a:ext cx="0" cy="2975878"/>
            </a:xfrm>
            <a:prstGeom prst="line">
              <a:avLst/>
            </a:prstGeom>
            <a:noFill/>
            <a:ln w="3175">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9644" name="TextBox 20"/>
            <p:cNvSpPr txBox="1">
              <a:spLocks noChangeArrowheads="1"/>
            </p:cNvSpPr>
            <p:nvPr/>
          </p:nvSpPr>
          <p:spPr bwMode="auto">
            <a:xfrm>
              <a:off x="3164915" y="2731942"/>
              <a:ext cx="576064"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Section 1</a:t>
              </a:r>
            </a:p>
          </p:txBody>
        </p:sp>
        <p:sp>
          <p:nvSpPr>
            <p:cNvPr id="69645" name="TextBox 21"/>
            <p:cNvSpPr txBox="1">
              <a:spLocks noChangeArrowheads="1"/>
            </p:cNvSpPr>
            <p:nvPr/>
          </p:nvSpPr>
          <p:spPr bwMode="auto">
            <a:xfrm>
              <a:off x="4133337" y="2728765"/>
              <a:ext cx="576064"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Section 2</a:t>
              </a:r>
            </a:p>
          </p:txBody>
        </p:sp>
        <p:sp>
          <p:nvSpPr>
            <p:cNvPr id="69646" name="TextBox 22"/>
            <p:cNvSpPr txBox="1">
              <a:spLocks noChangeArrowheads="1"/>
            </p:cNvSpPr>
            <p:nvPr/>
          </p:nvSpPr>
          <p:spPr bwMode="auto">
            <a:xfrm>
              <a:off x="5037123" y="2722150"/>
              <a:ext cx="576064"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Section 3</a:t>
              </a:r>
            </a:p>
          </p:txBody>
        </p:sp>
        <p:sp>
          <p:nvSpPr>
            <p:cNvPr id="69647" name="TextBox 23"/>
            <p:cNvSpPr txBox="1">
              <a:spLocks noChangeArrowheads="1"/>
            </p:cNvSpPr>
            <p:nvPr/>
          </p:nvSpPr>
          <p:spPr bwMode="auto">
            <a:xfrm>
              <a:off x="5966612" y="2715535"/>
              <a:ext cx="576064"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Section 4</a:t>
              </a:r>
            </a:p>
          </p:txBody>
        </p:sp>
        <p:sp>
          <p:nvSpPr>
            <p:cNvPr id="69648" name="TextBox 24"/>
            <p:cNvSpPr txBox="1">
              <a:spLocks noChangeArrowheads="1"/>
            </p:cNvSpPr>
            <p:nvPr/>
          </p:nvSpPr>
          <p:spPr bwMode="auto">
            <a:xfrm>
              <a:off x="6869641" y="2708920"/>
              <a:ext cx="576064"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Section 5</a:t>
              </a:r>
            </a:p>
          </p:txBody>
        </p:sp>
        <p:sp>
          <p:nvSpPr>
            <p:cNvPr id="69649" name="TextBox 25"/>
            <p:cNvSpPr txBox="1">
              <a:spLocks noChangeArrowheads="1"/>
            </p:cNvSpPr>
            <p:nvPr/>
          </p:nvSpPr>
          <p:spPr bwMode="auto">
            <a:xfrm>
              <a:off x="7949761" y="2708920"/>
              <a:ext cx="432048" cy="3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t>MEBT</a:t>
              </a:r>
            </a:p>
          </p:txBody>
        </p:sp>
        <p:sp>
          <p:nvSpPr>
            <p:cNvPr id="69650" name="TextBox 26"/>
            <p:cNvSpPr txBox="1">
              <a:spLocks noChangeArrowheads="1"/>
            </p:cNvSpPr>
            <p:nvPr/>
          </p:nvSpPr>
          <p:spPr bwMode="auto">
            <a:xfrm>
              <a:off x="2732110" y="2750888"/>
              <a:ext cx="360040" cy="19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500"/>
                <a:t>LEBT</a:t>
              </a:r>
            </a:p>
          </p:txBody>
        </p:sp>
        <p:sp>
          <p:nvSpPr>
            <p:cNvPr id="28" name="Rectangle 27"/>
            <p:cNvSpPr>
              <a:spLocks noChangeArrowheads="1"/>
            </p:cNvSpPr>
            <p:nvPr/>
          </p:nvSpPr>
          <p:spPr bwMode="auto">
            <a:xfrm>
              <a:off x="3519441" y="5956680"/>
              <a:ext cx="161924" cy="554051"/>
            </a:xfrm>
            <a:prstGeom prst="rect">
              <a:avLst/>
            </a:prstGeom>
            <a:noFill/>
            <a:ln w="9525">
              <a:solidFill>
                <a:srgbClr val="FF0000"/>
              </a:solidFill>
              <a:prstDash val="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69652" name="TextBox 28"/>
            <p:cNvSpPr txBox="1">
              <a:spLocks noChangeArrowheads="1"/>
            </p:cNvSpPr>
            <p:nvPr/>
          </p:nvSpPr>
          <p:spPr bwMode="auto">
            <a:xfrm>
              <a:off x="3360337" y="5808622"/>
              <a:ext cx="576064" cy="19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500">
                  <a:solidFill>
                    <a:srgbClr val="FF0000"/>
                  </a:solidFill>
                </a:rPr>
                <a:t>Failed pumps</a:t>
              </a:r>
            </a:p>
          </p:txBody>
        </p:sp>
      </p:grpSp>
      <p:sp>
        <p:nvSpPr>
          <p:cNvPr id="4" name="TextBox 3"/>
          <p:cNvSpPr txBox="1"/>
          <p:nvPr/>
        </p:nvSpPr>
        <p:spPr>
          <a:xfrm>
            <a:off x="7938" y="1346200"/>
            <a:ext cx="2160587" cy="4102100"/>
          </a:xfrm>
          <a:prstGeom prst="rect">
            <a:avLst/>
          </a:prstGeom>
          <a:noFill/>
        </p:spPr>
        <p:txBody>
          <a:bodyPr>
            <a:spAutoFit/>
          </a:bodyPr>
          <a:lstStyle/>
          <a:p>
            <a:pPr marL="285750" indent="-285750" algn="just">
              <a:buFont typeface="Arial"/>
              <a:buChar char="•"/>
              <a:defRPr/>
            </a:pPr>
            <a:r>
              <a:rPr lang="en-US" sz="1400">
                <a:solidFill>
                  <a:schemeClr val="tx1"/>
                </a:solidFill>
                <a:ea typeface="ＭＳ Ｐゴシック" charset="0"/>
              </a:rPr>
              <a:t>A nominal (10 pumps) and a failure (8 pumps) cases have been considered.</a:t>
            </a:r>
          </a:p>
          <a:p>
            <a:pPr marL="285750" indent="-285750" algn="just">
              <a:buFont typeface="Arial"/>
              <a:buChar char="•"/>
              <a:defRPr/>
            </a:pPr>
            <a:endParaRPr lang="en-US" sz="1400">
              <a:solidFill>
                <a:schemeClr val="tx1"/>
              </a:solidFill>
              <a:ea typeface="ＭＳ Ｐゴシック" charset="0"/>
            </a:endParaRPr>
          </a:p>
          <a:p>
            <a:pPr marL="285750" indent="-285750" algn="just">
              <a:buFont typeface="Arial"/>
              <a:buChar char="•"/>
              <a:defRPr/>
            </a:pPr>
            <a:r>
              <a:rPr lang="en-US" sz="1400">
                <a:solidFill>
                  <a:schemeClr val="tx1"/>
                </a:solidFill>
                <a:ea typeface="ＭＳ Ｐゴシック" charset="0"/>
              </a:rPr>
              <a:t>As worst case, the two failed pump have been considered in the first section.</a:t>
            </a:r>
          </a:p>
          <a:p>
            <a:pPr marL="285750" indent="-285750" algn="just">
              <a:buFont typeface="Arial"/>
              <a:buChar char="•"/>
              <a:defRPr/>
            </a:pPr>
            <a:endParaRPr lang="en-US" sz="1400">
              <a:solidFill>
                <a:schemeClr val="tx1"/>
              </a:solidFill>
              <a:ea typeface="ＭＳ Ｐゴシック" charset="0"/>
            </a:endParaRPr>
          </a:p>
          <a:p>
            <a:pPr marL="285750" indent="-285750" algn="just">
              <a:buFont typeface="Arial"/>
              <a:buChar char="•"/>
              <a:defRPr/>
            </a:pPr>
            <a:r>
              <a:rPr lang="en-US" sz="1400">
                <a:solidFill>
                  <a:schemeClr val="tx1"/>
                </a:solidFill>
                <a:ea typeface="ＭＳ Ｐゴシック" charset="0"/>
              </a:rPr>
              <a:t>The operational and interlock requirements are fulfilled in both cases.</a:t>
            </a:r>
          </a:p>
          <a:p>
            <a:pPr algn="just">
              <a:defRPr/>
            </a:pPr>
            <a:endParaRPr lang="en-US" sz="1400">
              <a:solidFill>
                <a:schemeClr val="tx1"/>
              </a:solidFill>
              <a:ea typeface="ＭＳ Ｐゴシック" charset="0"/>
            </a:endParaRPr>
          </a:p>
          <a:p>
            <a:pPr marL="285750" indent="-285750" algn="just">
              <a:buFont typeface="Arial"/>
              <a:buChar char="•"/>
              <a:defRPr/>
            </a:pPr>
            <a:r>
              <a:rPr lang="en-US" sz="1400">
                <a:solidFill>
                  <a:schemeClr val="tx1"/>
                </a:solidFill>
                <a:ea typeface="ＭＳ Ｐゴシック" charset="0"/>
              </a:rPr>
              <a:t>The system is failure tolerant in case of two TMP stops.</a:t>
            </a:r>
          </a:p>
        </p:txBody>
      </p:sp>
      <p:sp>
        <p:nvSpPr>
          <p:cNvPr id="22" name="Rectangle 5"/>
          <p:cNvSpPr>
            <a:spLocks noChangeArrowheads="1"/>
          </p:cNvSpPr>
          <p:nvPr/>
        </p:nvSpPr>
        <p:spPr bwMode="auto">
          <a:xfrm rot="780000">
            <a:off x="7497763" y="1609725"/>
            <a:ext cx="1778000" cy="609600"/>
          </a:xfrm>
          <a:prstGeom prst="rect">
            <a:avLst/>
          </a:prstGeom>
          <a:solidFill>
            <a:srgbClr val="FFFF66">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a:solidFill>
                  <a:srgbClr val="FF0000"/>
                </a:solidFill>
                <a:latin typeface="Calibri" charset="0"/>
              </a:rPr>
              <a:t>S. Scollari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122238"/>
            <a:ext cx="7570787" cy="952500"/>
          </a:xfrm>
        </p:spPr>
        <p:txBody>
          <a:bodyPr>
            <a:noAutofit/>
          </a:bodyPr>
          <a:lstStyle/>
          <a:p>
            <a:pPr eaLnBrk="1" hangingPunct="1">
              <a:defRPr/>
            </a:pPr>
            <a:r>
              <a:rPr lang="en-US" sz="3200" smtClean="0">
                <a:solidFill>
                  <a:srgbClr val="FFFFFF"/>
                </a:solidFill>
                <a:latin typeface="Arial"/>
                <a:cs typeface="Arial"/>
              </a:rPr>
              <a:t>Vacuum Requirements: warm LINAC</a:t>
            </a:r>
            <a:br>
              <a:rPr lang="en-US" sz="3200" smtClean="0">
                <a:solidFill>
                  <a:srgbClr val="FFFFFF"/>
                </a:solidFill>
                <a:latin typeface="Arial"/>
                <a:cs typeface="Arial"/>
              </a:rPr>
            </a:br>
            <a:r>
              <a:rPr lang="en-US" sz="3200" b="1">
                <a:solidFill>
                  <a:srgbClr val="FFFFFF"/>
                </a:solidFill>
                <a:latin typeface="Arial"/>
                <a:cs typeface="Arial"/>
              </a:rPr>
              <a:t>P</a:t>
            </a:r>
            <a:r>
              <a:rPr lang="en-US" sz="3200">
                <a:solidFill>
                  <a:srgbClr val="FFFFFF"/>
                </a:solidFill>
                <a:latin typeface="Arial"/>
                <a:cs typeface="Arial"/>
              </a:rPr>
              <a:t>roton </a:t>
            </a:r>
            <a:r>
              <a:rPr lang="en-US" sz="3200" b="1">
                <a:solidFill>
                  <a:srgbClr val="FFFFFF"/>
                </a:solidFill>
                <a:latin typeface="Arial"/>
                <a:cs typeface="Arial"/>
              </a:rPr>
              <a:t>S</a:t>
            </a:r>
            <a:r>
              <a:rPr lang="en-US" sz="3200">
                <a:solidFill>
                  <a:srgbClr val="FFFFFF"/>
                </a:solidFill>
                <a:latin typeface="Arial"/>
                <a:cs typeface="Arial"/>
              </a:rPr>
              <a:t>ource (</a:t>
            </a:r>
            <a:r>
              <a:rPr lang="en-US" sz="3200" b="1">
                <a:solidFill>
                  <a:srgbClr val="FFFFFF"/>
                </a:solidFill>
                <a:latin typeface="Arial"/>
                <a:cs typeface="Arial"/>
              </a:rPr>
              <a:t>PS</a:t>
            </a:r>
            <a:r>
              <a:rPr lang="en-US" sz="3200">
                <a:solidFill>
                  <a:srgbClr val="FFFFFF"/>
                </a:solidFill>
                <a:latin typeface="Arial"/>
                <a:cs typeface="Arial"/>
              </a:rPr>
              <a:t>) and </a:t>
            </a:r>
            <a:r>
              <a:rPr lang="en-US" sz="3200" b="1">
                <a:solidFill>
                  <a:srgbClr val="FFFFFF"/>
                </a:solidFill>
                <a:latin typeface="Arial"/>
                <a:cs typeface="Arial"/>
              </a:rPr>
              <a:t>L</a:t>
            </a:r>
            <a:r>
              <a:rPr lang="en-US" sz="3200">
                <a:solidFill>
                  <a:srgbClr val="FFFFFF"/>
                </a:solidFill>
                <a:latin typeface="Arial"/>
                <a:cs typeface="Arial"/>
              </a:rPr>
              <a:t>ow </a:t>
            </a:r>
            <a:r>
              <a:rPr lang="en-US" sz="3200" b="1">
                <a:solidFill>
                  <a:srgbClr val="FFFFFF"/>
                </a:solidFill>
                <a:latin typeface="Arial"/>
                <a:cs typeface="Arial"/>
              </a:rPr>
              <a:t>E</a:t>
            </a:r>
            <a:r>
              <a:rPr lang="en-US" sz="3200">
                <a:solidFill>
                  <a:srgbClr val="FFFFFF"/>
                </a:solidFill>
                <a:latin typeface="Arial"/>
                <a:cs typeface="Arial"/>
              </a:rPr>
              <a:t>nergy </a:t>
            </a:r>
            <a:r>
              <a:rPr lang="en-US" sz="3200" b="1">
                <a:solidFill>
                  <a:srgbClr val="FFFFFF"/>
                </a:solidFill>
                <a:latin typeface="Arial"/>
                <a:cs typeface="Arial"/>
              </a:rPr>
              <a:t>B</a:t>
            </a:r>
            <a:r>
              <a:rPr lang="en-US" sz="3200">
                <a:solidFill>
                  <a:srgbClr val="FFFFFF"/>
                </a:solidFill>
                <a:latin typeface="Arial"/>
                <a:cs typeface="Arial"/>
              </a:rPr>
              <a:t>eam </a:t>
            </a:r>
            <a:r>
              <a:rPr lang="en-US" sz="3200" b="1">
                <a:solidFill>
                  <a:srgbClr val="FFFFFF"/>
                </a:solidFill>
                <a:latin typeface="Arial"/>
                <a:cs typeface="Arial"/>
              </a:rPr>
              <a:t>T</a:t>
            </a:r>
            <a:r>
              <a:rPr lang="en-US" sz="3200">
                <a:solidFill>
                  <a:srgbClr val="FFFFFF"/>
                </a:solidFill>
                <a:latin typeface="Arial"/>
                <a:cs typeface="Arial"/>
              </a:rPr>
              <a:t>ransport (</a:t>
            </a:r>
            <a:r>
              <a:rPr lang="en-US" sz="3200" b="1">
                <a:solidFill>
                  <a:srgbClr val="FFFFFF"/>
                </a:solidFill>
                <a:latin typeface="Arial"/>
                <a:cs typeface="Arial"/>
              </a:rPr>
              <a:t>LEBT</a:t>
            </a:r>
            <a:r>
              <a:rPr lang="en-US" sz="3200">
                <a:solidFill>
                  <a:srgbClr val="FFFFFF"/>
                </a:solidFill>
                <a:latin typeface="Arial"/>
                <a:cs typeface="Arial"/>
              </a:rPr>
              <a:t>)</a:t>
            </a:r>
            <a:br>
              <a:rPr lang="en-US" sz="3200">
                <a:solidFill>
                  <a:srgbClr val="FFFFFF"/>
                </a:solidFill>
                <a:latin typeface="Arial"/>
                <a:cs typeface="Arial"/>
              </a:rPr>
            </a:br>
            <a:endParaRPr lang="en-US" sz="3200">
              <a:solidFill>
                <a:srgbClr val="FFFFFF"/>
              </a:solidFill>
              <a:latin typeface="Arial"/>
              <a:cs typeface="Arial"/>
            </a:endParaRPr>
          </a:p>
        </p:txBody>
      </p:sp>
      <p:pic>
        <p:nvPicPr>
          <p:cNvPr id="70658"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77925"/>
            <a:ext cx="7129462"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98950"/>
            <a:ext cx="597693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a:spLocks noChangeArrowheads="1"/>
          </p:cNvSpPr>
          <p:nvPr/>
        </p:nvSpPr>
        <p:spPr bwMode="auto">
          <a:xfrm>
            <a:off x="4284663" y="2138363"/>
            <a:ext cx="4608512" cy="1800225"/>
          </a:xfrm>
          <a:prstGeom prst="ellipse">
            <a:avLst/>
          </a:prstGeom>
          <a:noFill/>
          <a:ln w="66675">
            <a:solidFill>
              <a:srgbClr val="00CC98"/>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21" name="Oval 20"/>
          <p:cNvSpPr>
            <a:spLocks noChangeArrowheads="1"/>
          </p:cNvSpPr>
          <p:nvPr/>
        </p:nvSpPr>
        <p:spPr bwMode="auto">
          <a:xfrm>
            <a:off x="107950" y="3998913"/>
            <a:ext cx="2232025" cy="1320800"/>
          </a:xfrm>
          <a:prstGeom prst="ellipse">
            <a:avLst/>
          </a:prstGeom>
          <a:noFill/>
          <a:ln w="66675">
            <a:solidFill>
              <a:srgbClr val="00CC98"/>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cxnSp>
        <p:nvCxnSpPr>
          <p:cNvPr id="24" name="Straight Arrow Connector 23"/>
          <p:cNvCxnSpPr>
            <a:cxnSpLocks noChangeShapeType="1"/>
            <a:endCxn id="22" idx="3"/>
          </p:cNvCxnSpPr>
          <p:nvPr/>
        </p:nvCxnSpPr>
        <p:spPr bwMode="auto">
          <a:xfrm flipV="1">
            <a:off x="2339975" y="3675063"/>
            <a:ext cx="2619375" cy="684212"/>
          </a:xfrm>
          <a:prstGeom prst="straightConnector1">
            <a:avLst/>
          </a:prstGeom>
          <a:noFill/>
          <a:ln w="4445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 name="Rectangle 26"/>
          <p:cNvSpPr/>
          <p:nvPr/>
        </p:nvSpPr>
        <p:spPr>
          <a:xfrm>
            <a:off x="2339975" y="4419600"/>
            <a:ext cx="3671888" cy="900113"/>
          </a:xfrm>
          <a:prstGeom prst="rect">
            <a:avLst/>
          </a:prstGeom>
          <a:solidFill>
            <a:schemeClr val="bg1">
              <a:alpha val="7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066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238625"/>
            <a:ext cx="1185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ChangeArrowheads="1"/>
          </p:cNvSpPr>
          <p:nvPr/>
        </p:nvSpPr>
        <p:spPr bwMode="auto">
          <a:xfrm>
            <a:off x="395288" y="193675"/>
            <a:ext cx="6985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a:solidFill>
                  <a:srgbClr val="FFFFFF"/>
                </a:solidFill>
              </a:rPr>
              <a:t>Vacuum Requirements: warm LINAC</a:t>
            </a:r>
            <a:br>
              <a:rPr lang="en-US" altLang="en-US" sz="3200">
                <a:solidFill>
                  <a:srgbClr val="FFFFFF"/>
                </a:solidFill>
              </a:rPr>
            </a:br>
            <a:r>
              <a:rPr lang="en-US" altLang="en-US" sz="3200" b="1">
                <a:solidFill>
                  <a:srgbClr val="FFFFFF"/>
                </a:solidFill>
              </a:rPr>
              <a:t>P</a:t>
            </a:r>
            <a:r>
              <a:rPr lang="en-US" altLang="en-US" sz="3200">
                <a:solidFill>
                  <a:srgbClr val="FFFFFF"/>
                </a:solidFill>
              </a:rPr>
              <a:t>roton </a:t>
            </a:r>
            <a:r>
              <a:rPr lang="en-US" altLang="en-US" sz="3200" b="1">
                <a:solidFill>
                  <a:srgbClr val="FFFFFF"/>
                </a:solidFill>
              </a:rPr>
              <a:t>S</a:t>
            </a:r>
            <a:r>
              <a:rPr lang="en-US" altLang="en-US" sz="3200">
                <a:solidFill>
                  <a:srgbClr val="FFFFFF"/>
                </a:solidFill>
              </a:rPr>
              <a:t>ource (</a:t>
            </a:r>
            <a:r>
              <a:rPr lang="en-US" altLang="en-US" sz="3200" b="1">
                <a:solidFill>
                  <a:srgbClr val="FFFFFF"/>
                </a:solidFill>
              </a:rPr>
              <a:t>PS</a:t>
            </a:r>
            <a:r>
              <a:rPr lang="en-US" altLang="en-US" sz="3200">
                <a:solidFill>
                  <a:srgbClr val="FFFFFF"/>
                </a:solidFill>
              </a:rPr>
              <a:t>) and </a:t>
            </a:r>
            <a:r>
              <a:rPr lang="en-US" altLang="en-US" sz="3200" b="1">
                <a:solidFill>
                  <a:srgbClr val="FFFFFF"/>
                </a:solidFill>
              </a:rPr>
              <a:t>L</a:t>
            </a:r>
            <a:r>
              <a:rPr lang="en-US" altLang="en-US" sz="3200">
                <a:solidFill>
                  <a:srgbClr val="FFFFFF"/>
                </a:solidFill>
              </a:rPr>
              <a:t>ow </a:t>
            </a:r>
            <a:r>
              <a:rPr lang="en-US" altLang="en-US" sz="3200" b="1">
                <a:solidFill>
                  <a:srgbClr val="FFFFFF"/>
                </a:solidFill>
              </a:rPr>
              <a:t>E</a:t>
            </a:r>
            <a:r>
              <a:rPr lang="en-US" altLang="en-US" sz="3200">
                <a:solidFill>
                  <a:srgbClr val="FFFFFF"/>
                </a:solidFill>
              </a:rPr>
              <a:t>nergy </a:t>
            </a:r>
            <a:endParaRPr lang="en-GB" altLang="en-US" sz="3200"/>
          </a:p>
        </p:txBody>
      </p:sp>
      <p:sp>
        <p:nvSpPr>
          <p:cNvPr id="71682" name="TextBox 8"/>
          <p:cNvSpPr txBox="1">
            <a:spLocks noChangeArrowheads="1"/>
          </p:cNvSpPr>
          <p:nvPr/>
        </p:nvSpPr>
        <p:spPr bwMode="auto">
          <a:xfrm>
            <a:off x="107950" y="1201738"/>
            <a:ext cx="20161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a:solidFill>
                  <a:srgbClr val="000000"/>
                </a:solidFill>
              </a:rPr>
              <a:t>Vacuum diagram</a:t>
            </a:r>
          </a:p>
        </p:txBody>
      </p:sp>
      <p:pic>
        <p:nvPicPr>
          <p:cNvPr id="7168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346200"/>
            <a:ext cx="604996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a:solidFill>
                  <a:srgbClr val="FF0000"/>
                </a:solidFill>
                <a:latin typeface="Calibri" charset="0"/>
              </a:rPr>
              <a:t>H. Spoelstra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74763"/>
            <a:ext cx="6265863"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395288" y="193675"/>
            <a:ext cx="6985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a:solidFill>
                  <a:srgbClr val="FFFFFF"/>
                </a:solidFill>
              </a:rPr>
              <a:t>Vacuum Requirements: warm LINAC</a:t>
            </a:r>
            <a:br>
              <a:rPr lang="en-US" altLang="en-US" sz="3200">
                <a:solidFill>
                  <a:srgbClr val="FFFFFF"/>
                </a:solidFill>
              </a:rPr>
            </a:br>
            <a:r>
              <a:rPr lang="en-US" altLang="en-US" sz="3200" b="1">
                <a:solidFill>
                  <a:srgbClr val="FFFFFF"/>
                </a:solidFill>
              </a:rPr>
              <a:t>P</a:t>
            </a:r>
            <a:r>
              <a:rPr lang="en-US" altLang="en-US" sz="3200">
                <a:solidFill>
                  <a:srgbClr val="FFFFFF"/>
                </a:solidFill>
              </a:rPr>
              <a:t>roton </a:t>
            </a:r>
            <a:r>
              <a:rPr lang="en-US" altLang="en-US" sz="3200" b="1">
                <a:solidFill>
                  <a:srgbClr val="FFFFFF"/>
                </a:solidFill>
              </a:rPr>
              <a:t>S</a:t>
            </a:r>
            <a:r>
              <a:rPr lang="en-US" altLang="en-US" sz="3200">
                <a:solidFill>
                  <a:srgbClr val="FFFFFF"/>
                </a:solidFill>
              </a:rPr>
              <a:t>ource (</a:t>
            </a:r>
            <a:r>
              <a:rPr lang="en-US" altLang="en-US" sz="3200" b="1">
                <a:solidFill>
                  <a:srgbClr val="FFFFFF"/>
                </a:solidFill>
              </a:rPr>
              <a:t>PS</a:t>
            </a:r>
            <a:r>
              <a:rPr lang="en-US" altLang="en-US" sz="3200">
                <a:solidFill>
                  <a:srgbClr val="FFFFFF"/>
                </a:solidFill>
              </a:rPr>
              <a:t>) and </a:t>
            </a:r>
            <a:r>
              <a:rPr lang="en-US" altLang="en-US" sz="3200" b="1">
                <a:solidFill>
                  <a:srgbClr val="FFFFFF"/>
                </a:solidFill>
              </a:rPr>
              <a:t>L</a:t>
            </a:r>
            <a:r>
              <a:rPr lang="en-US" altLang="en-US" sz="3200">
                <a:solidFill>
                  <a:srgbClr val="FFFFFF"/>
                </a:solidFill>
              </a:rPr>
              <a:t>ow </a:t>
            </a:r>
            <a:r>
              <a:rPr lang="en-US" altLang="en-US" sz="3200" b="1">
                <a:solidFill>
                  <a:srgbClr val="FFFFFF"/>
                </a:solidFill>
              </a:rPr>
              <a:t>E</a:t>
            </a:r>
            <a:r>
              <a:rPr lang="en-US" altLang="en-US" sz="3200">
                <a:solidFill>
                  <a:srgbClr val="FFFFFF"/>
                </a:solidFill>
              </a:rPr>
              <a:t>nergy </a:t>
            </a:r>
            <a:endParaRPr lang="en-GB" altLang="en-US" sz="3200"/>
          </a:p>
        </p:txBody>
      </p:sp>
      <p:sp>
        <p:nvSpPr>
          <p:cNvPr id="72707" name="TextBox 6"/>
          <p:cNvSpPr txBox="1">
            <a:spLocks noChangeArrowheads="1"/>
          </p:cNvSpPr>
          <p:nvPr/>
        </p:nvSpPr>
        <p:spPr bwMode="auto">
          <a:xfrm>
            <a:off x="107950" y="1346200"/>
            <a:ext cx="201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a:solidFill>
                  <a:srgbClr val="000000"/>
                </a:solidFill>
              </a:rPr>
              <a:t>Vacuum wiring diagram and logic (interlock system)</a:t>
            </a:r>
          </a:p>
        </p:txBody>
      </p:sp>
      <p:sp>
        <p:nvSpPr>
          <p:cNvPr id="5"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a:solidFill>
                  <a:srgbClr val="FF0000"/>
                </a:solidFill>
                <a:latin typeface="Calibri" charset="0"/>
              </a:rPr>
              <a:t>ESS – Vacuum</a:t>
            </a:r>
          </a:p>
          <a:p>
            <a:pPr algn="ctr" eaLnBrk="1">
              <a:buClrTx/>
              <a:buFontTx/>
              <a:buNone/>
            </a:pPr>
            <a:r>
              <a:rPr lang="en-US" altLang="en-US" sz="1800">
                <a:solidFill>
                  <a:srgbClr val="FF0000"/>
                </a:solidFill>
                <a:latin typeface="Calibri" charset="0"/>
              </a:rPr>
              <a:t>H. Spoelstra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22238"/>
            <a:ext cx="7127875" cy="941387"/>
          </a:xfrm>
        </p:spPr>
        <p:txBody>
          <a:bodyPr>
            <a:noAutofit/>
          </a:bodyPr>
          <a:lstStyle/>
          <a:p>
            <a:pPr eaLnBrk="1" hangingPunct="1">
              <a:defRPr/>
            </a:pPr>
            <a:r>
              <a:rPr lang="en-US" sz="3200" b="1">
                <a:solidFill>
                  <a:schemeClr val="bg1"/>
                </a:solidFill>
                <a:latin typeface="Arial"/>
                <a:cs typeface="Arial"/>
              </a:rPr>
              <a:t>P</a:t>
            </a:r>
            <a:r>
              <a:rPr lang="en-US" sz="3200">
                <a:solidFill>
                  <a:schemeClr val="bg1"/>
                </a:solidFill>
                <a:latin typeface="Arial"/>
                <a:cs typeface="Arial"/>
              </a:rPr>
              <a:t>roton </a:t>
            </a:r>
            <a:r>
              <a:rPr lang="en-US" sz="3200" b="1">
                <a:solidFill>
                  <a:schemeClr val="bg1"/>
                </a:solidFill>
                <a:latin typeface="Arial"/>
                <a:cs typeface="Arial"/>
              </a:rPr>
              <a:t>S</a:t>
            </a:r>
            <a:r>
              <a:rPr lang="en-US" sz="3200">
                <a:solidFill>
                  <a:schemeClr val="bg1"/>
                </a:solidFill>
                <a:latin typeface="Arial"/>
                <a:cs typeface="Arial"/>
              </a:rPr>
              <a:t>ource (</a:t>
            </a:r>
            <a:r>
              <a:rPr lang="en-US" sz="3200" b="1">
                <a:solidFill>
                  <a:schemeClr val="bg1"/>
                </a:solidFill>
                <a:latin typeface="Arial"/>
                <a:cs typeface="Arial"/>
              </a:rPr>
              <a:t>PS</a:t>
            </a:r>
            <a:r>
              <a:rPr lang="en-US" sz="3200">
                <a:solidFill>
                  <a:schemeClr val="bg1"/>
                </a:solidFill>
                <a:latin typeface="Arial"/>
                <a:cs typeface="Arial"/>
              </a:rPr>
              <a:t>) and </a:t>
            </a:r>
            <a:r>
              <a:rPr lang="en-US" sz="3200" b="1">
                <a:solidFill>
                  <a:schemeClr val="bg1"/>
                </a:solidFill>
                <a:latin typeface="Arial"/>
                <a:cs typeface="Arial"/>
              </a:rPr>
              <a:t>L</a:t>
            </a:r>
            <a:r>
              <a:rPr lang="en-US" sz="3200">
                <a:solidFill>
                  <a:schemeClr val="bg1"/>
                </a:solidFill>
                <a:latin typeface="Arial"/>
                <a:cs typeface="Arial"/>
              </a:rPr>
              <a:t>ow </a:t>
            </a:r>
            <a:r>
              <a:rPr lang="en-US" sz="3200" b="1">
                <a:solidFill>
                  <a:schemeClr val="bg1"/>
                </a:solidFill>
                <a:latin typeface="Arial"/>
                <a:cs typeface="Arial"/>
              </a:rPr>
              <a:t>E</a:t>
            </a:r>
            <a:r>
              <a:rPr lang="en-US" sz="3200">
                <a:solidFill>
                  <a:schemeClr val="bg1"/>
                </a:solidFill>
                <a:latin typeface="Arial"/>
                <a:cs typeface="Arial"/>
              </a:rPr>
              <a:t>nergy </a:t>
            </a:r>
            <a:r>
              <a:rPr lang="en-US" sz="3200" b="1">
                <a:solidFill>
                  <a:schemeClr val="bg1"/>
                </a:solidFill>
                <a:latin typeface="Arial"/>
                <a:cs typeface="Arial"/>
              </a:rPr>
              <a:t>B</a:t>
            </a:r>
            <a:r>
              <a:rPr lang="en-US" sz="3200">
                <a:solidFill>
                  <a:schemeClr val="bg1"/>
                </a:solidFill>
                <a:latin typeface="Arial"/>
                <a:cs typeface="Arial"/>
              </a:rPr>
              <a:t>eam </a:t>
            </a:r>
            <a:r>
              <a:rPr lang="en-US" sz="3200" b="1">
                <a:solidFill>
                  <a:schemeClr val="bg1"/>
                </a:solidFill>
                <a:latin typeface="Arial"/>
                <a:cs typeface="Arial"/>
              </a:rPr>
              <a:t>T</a:t>
            </a:r>
            <a:r>
              <a:rPr lang="en-US" sz="3200">
                <a:solidFill>
                  <a:schemeClr val="bg1"/>
                </a:solidFill>
                <a:latin typeface="Arial"/>
                <a:cs typeface="Arial"/>
              </a:rPr>
              <a:t>ransport (</a:t>
            </a:r>
            <a:r>
              <a:rPr lang="en-US" sz="3200" b="1">
                <a:solidFill>
                  <a:schemeClr val="bg1"/>
                </a:solidFill>
                <a:latin typeface="Arial"/>
                <a:cs typeface="Arial"/>
              </a:rPr>
              <a:t>LEBT</a:t>
            </a:r>
            <a:r>
              <a:rPr lang="en-US" sz="3200">
                <a:solidFill>
                  <a:schemeClr val="bg1"/>
                </a:solidFill>
                <a:latin typeface="Arial"/>
                <a:cs typeface="Arial"/>
              </a:rPr>
              <a:t>)</a:t>
            </a:r>
            <a:br>
              <a:rPr lang="en-US" sz="3200">
                <a:solidFill>
                  <a:schemeClr val="bg1"/>
                </a:solidFill>
                <a:latin typeface="Arial"/>
                <a:cs typeface="Arial"/>
              </a:rPr>
            </a:br>
            <a:endParaRPr lang="en-GB" sz="3200">
              <a:solidFill>
                <a:schemeClr val="bg1"/>
              </a:solidFill>
              <a:latin typeface="Arial"/>
              <a:cs typeface="Arial"/>
            </a:endParaRPr>
          </a:p>
        </p:txBody>
      </p:sp>
      <p:pic>
        <p:nvPicPr>
          <p:cNvPr id="73730" name="Picture 4" descr="fig.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238250"/>
            <a:ext cx="590391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77925"/>
            <a:ext cx="20796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2978150"/>
            <a:ext cx="2592388"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098800"/>
            <a:ext cx="324008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321175"/>
            <a:ext cx="297021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938588"/>
            <a:ext cx="36004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a:spLocks noChangeArrowheads="1"/>
          </p:cNvSpPr>
          <p:nvPr/>
        </p:nvSpPr>
        <p:spPr bwMode="auto">
          <a:xfrm>
            <a:off x="2771775" y="2017713"/>
            <a:ext cx="1223963" cy="1020762"/>
          </a:xfrm>
          <a:prstGeom prst="ellipse">
            <a:avLst/>
          </a:prstGeom>
          <a:solidFill>
            <a:schemeClr val="accent1">
              <a:alpha val="16862"/>
            </a:schemeClr>
          </a:solidFill>
          <a:ln w="22225">
            <a:solidFill>
              <a:srgbClr val="00CC98"/>
            </a:solidFill>
            <a:round/>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3" name="Oval 12"/>
          <p:cNvSpPr>
            <a:spLocks noChangeArrowheads="1"/>
          </p:cNvSpPr>
          <p:nvPr/>
        </p:nvSpPr>
        <p:spPr bwMode="auto">
          <a:xfrm>
            <a:off x="3779838" y="2078038"/>
            <a:ext cx="863600" cy="960437"/>
          </a:xfrm>
          <a:prstGeom prst="ellipse">
            <a:avLst/>
          </a:prstGeom>
          <a:solidFill>
            <a:srgbClr val="FFFFFF">
              <a:alpha val="16862"/>
            </a:srgbClr>
          </a:solidFill>
          <a:ln w="22225">
            <a:solidFill>
              <a:srgbClr val="FFFFFF"/>
            </a:solidFill>
            <a:round/>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4" name="Oval 13"/>
          <p:cNvSpPr>
            <a:spLocks noChangeArrowheads="1"/>
          </p:cNvSpPr>
          <p:nvPr/>
        </p:nvSpPr>
        <p:spPr bwMode="auto">
          <a:xfrm>
            <a:off x="5292725" y="2017713"/>
            <a:ext cx="792163" cy="1020762"/>
          </a:xfrm>
          <a:prstGeom prst="ellipse">
            <a:avLst/>
          </a:prstGeom>
          <a:solidFill>
            <a:schemeClr val="accent2">
              <a:alpha val="16862"/>
            </a:schemeClr>
          </a:solidFill>
          <a:ln w="22225">
            <a:solidFill>
              <a:schemeClr val="accent2"/>
            </a:solidFill>
            <a:round/>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5" name="Oval 14"/>
          <p:cNvSpPr>
            <a:spLocks noChangeArrowheads="1"/>
          </p:cNvSpPr>
          <p:nvPr/>
        </p:nvSpPr>
        <p:spPr bwMode="auto">
          <a:xfrm>
            <a:off x="6084888" y="2017713"/>
            <a:ext cx="1008062" cy="1020762"/>
          </a:xfrm>
          <a:prstGeom prst="ellipse">
            <a:avLst/>
          </a:prstGeom>
          <a:solidFill>
            <a:srgbClr val="2D2DB9">
              <a:alpha val="16862"/>
            </a:srgbClr>
          </a:solidFill>
          <a:ln w="22225">
            <a:solidFill>
              <a:srgbClr val="2D2DB9"/>
            </a:solidFill>
            <a:round/>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cxnSp>
        <p:nvCxnSpPr>
          <p:cNvPr id="17" name="Straight Arrow Connector 16"/>
          <p:cNvCxnSpPr>
            <a:cxnSpLocks noChangeShapeType="1"/>
          </p:cNvCxnSpPr>
          <p:nvPr/>
        </p:nvCxnSpPr>
        <p:spPr bwMode="auto">
          <a:xfrm flipH="1">
            <a:off x="2051050" y="2798763"/>
            <a:ext cx="936625" cy="6000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H="1">
            <a:off x="2700338" y="2917825"/>
            <a:ext cx="1366837" cy="1620838"/>
          </a:xfrm>
          <a:prstGeom prst="straightConnector1">
            <a:avLst/>
          </a:prstGeom>
          <a:noFill/>
          <a:ln w="25400">
            <a:solidFill>
              <a:srgbClr val="FFFF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H="1">
            <a:off x="4859338" y="2859088"/>
            <a:ext cx="792162" cy="479425"/>
          </a:xfrm>
          <a:prstGeom prst="straightConnector1">
            <a:avLst/>
          </a:prstGeom>
          <a:noFill/>
          <a:ln w="25400">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a:off x="6732588" y="2917825"/>
            <a:ext cx="503237" cy="1141413"/>
          </a:xfrm>
          <a:prstGeom prst="straightConnector1">
            <a:avLst/>
          </a:prstGeom>
          <a:noFill/>
          <a:ln w="25400">
            <a:solidFill>
              <a:srgbClr val="2D2DB9"/>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dirty="0">
                <a:solidFill>
                  <a:schemeClr val="bg1"/>
                </a:solidFill>
                <a:latin typeface="Arial"/>
                <a:cs typeface="Arial"/>
              </a:rPr>
              <a:t>Vacuum Requirements: </a:t>
            </a:r>
            <a:r>
              <a:rPr lang="en-US" sz="3200" dirty="0" smtClean="0">
                <a:solidFill>
                  <a:schemeClr val="bg1"/>
                </a:solidFill>
                <a:latin typeface="Arial"/>
                <a:cs typeface="Arial"/>
              </a:rPr>
              <a:t>Target</a:t>
            </a:r>
            <a:r>
              <a:rPr lang="en-US" sz="3200" dirty="0">
                <a:solidFill>
                  <a:schemeClr val="bg1"/>
                </a:solidFill>
                <a:latin typeface="Arial"/>
                <a:cs typeface="Arial"/>
              </a:rPr>
              <a:t/>
            </a:r>
            <a:br>
              <a:rPr lang="en-US" sz="3200" dirty="0">
                <a:solidFill>
                  <a:schemeClr val="bg1"/>
                </a:solidFill>
                <a:latin typeface="Arial"/>
                <a:cs typeface="Arial"/>
              </a:rPr>
            </a:br>
            <a:endParaRPr lang="en-US" sz="3200" dirty="0">
              <a:solidFill>
                <a:schemeClr val="bg1"/>
              </a:solidFill>
              <a:latin typeface="Arial"/>
              <a:cs typeface="Arial"/>
            </a:endParaRPr>
          </a:p>
        </p:txBody>
      </p:sp>
      <p:sp>
        <p:nvSpPr>
          <p:cNvPr id="6" name="Slide Number Placeholder 5"/>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CE746070-D522-4F41-8C48-0A2C60705D8C}" type="slidenum">
              <a:rPr lang="sv-SE" altLang="en-US" sz="1800">
                <a:solidFill>
                  <a:srgbClr val="000000"/>
                </a:solidFill>
              </a:rPr>
              <a:pPr eaLnBrk="1"/>
              <a:t>26</a:t>
            </a:fld>
            <a:endParaRPr lang="sv-SE" altLang="en-US" sz="1800">
              <a:solidFill>
                <a:srgbClr val="000000"/>
              </a:solidFill>
            </a:endParaRPr>
          </a:p>
        </p:txBody>
      </p:sp>
      <p:grpSp>
        <p:nvGrpSpPr>
          <p:cNvPr id="74755" name="Group 13"/>
          <p:cNvGrpSpPr>
            <a:grpSpLocks noChangeAspect="1"/>
          </p:cNvGrpSpPr>
          <p:nvPr/>
        </p:nvGrpSpPr>
        <p:grpSpPr bwMode="auto">
          <a:xfrm>
            <a:off x="4643438" y="1357313"/>
            <a:ext cx="4530725" cy="3481387"/>
            <a:chOff x="2154872" y="1255866"/>
            <a:chExt cx="4965739" cy="4577658"/>
          </a:xfrm>
        </p:grpSpPr>
        <p:pic>
          <p:nvPicPr>
            <p:cNvPr id="74762" name="Content Placeholder 7" descr="3D Cut monolit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4872" y="1255866"/>
              <a:ext cx="4815722" cy="457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3" name="Group 15"/>
            <p:cNvGrpSpPr>
              <a:grpSpLocks/>
            </p:cNvGrpSpPr>
            <p:nvPr/>
          </p:nvGrpSpPr>
          <p:grpSpPr bwMode="auto">
            <a:xfrm>
              <a:off x="2429090" y="4282590"/>
              <a:ext cx="2184288" cy="817213"/>
              <a:chOff x="3265776" y="4613667"/>
              <a:chExt cx="2184288" cy="817213"/>
            </a:xfrm>
          </p:grpSpPr>
          <p:cxnSp>
            <p:nvCxnSpPr>
              <p:cNvPr id="32" name="Straight Arrow Connector 31"/>
              <p:cNvCxnSpPr>
                <a:cxnSpLocks noChangeShapeType="1"/>
              </p:cNvCxnSpPr>
              <p:nvPr/>
            </p:nvCxnSpPr>
            <p:spPr bwMode="auto">
              <a:xfrm flipH="1" flipV="1">
                <a:off x="4016372" y="4613667"/>
                <a:ext cx="0" cy="461313"/>
              </a:xfrm>
              <a:prstGeom prst="straightConnector1">
                <a:avLst/>
              </a:prstGeom>
              <a:noFill/>
              <a:ln w="25400">
                <a:solidFill>
                  <a:schemeClr val="bg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80" name="TextBox 32"/>
              <p:cNvSpPr txBox="1">
                <a:spLocks noChangeArrowheads="1"/>
              </p:cNvSpPr>
              <p:nvPr/>
            </p:nvSpPr>
            <p:spPr bwMode="auto">
              <a:xfrm>
                <a:off x="3265776" y="5042706"/>
                <a:ext cx="2184288" cy="38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400" b="1" dirty="0"/>
                  <a:t>Proton beam window</a:t>
                </a:r>
              </a:p>
            </p:txBody>
          </p:sp>
        </p:grpSp>
        <p:grpSp>
          <p:nvGrpSpPr>
            <p:cNvPr id="74764" name="Group 16"/>
            <p:cNvGrpSpPr>
              <a:grpSpLocks/>
            </p:cNvGrpSpPr>
            <p:nvPr/>
          </p:nvGrpSpPr>
          <p:grpSpPr bwMode="auto">
            <a:xfrm>
              <a:off x="2846469" y="4282590"/>
              <a:ext cx="2881071" cy="1095833"/>
              <a:chOff x="2380334" y="4154292"/>
              <a:chExt cx="2881071" cy="1095833"/>
            </a:xfrm>
          </p:grpSpPr>
          <p:cxnSp>
            <p:nvCxnSpPr>
              <p:cNvPr id="30" name="Straight Arrow Connector 29"/>
              <p:cNvCxnSpPr>
                <a:cxnSpLocks noChangeShapeType="1"/>
              </p:cNvCxnSpPr>
              <p:nvPr/>
            </p:nvCxnSpPr>
            <p:spPr bwMode="auto">
              <a:xfrm flipV="1">
                <a:off x="4244683" y="4154292"/>
                <a:ext cx="0" cy="738938"/>
              </a:xfrm>
              <a:prstGeom prst="straightConnector1">
                <a:avLst/>
              </a:prstGeom>
              <a:noFill/>
              <a:ln w="25400">
                <a:solidFill>
                  <a:schemeClr val="bg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78" name="TextBox 30"/>
              <p:cNvSpPr txBox="1">
                <a:spLocks noChangeArrowheads="1"/>
              </p:cNvSpPr>
              <p:nvPr/>
            </p:nvSpPr>
            <p:spPr bwMode="auto">
              <a:xfrm>
                <a:off x="2380334" y="4861952"/>
                <a:ext cx="2881071" cy="38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400" b="1"/>
                  <a:t>Moderator and reflector plug</a:t>
                </a:r>
              </a:p>
            </p:txBody>
          </p:sp>
        </p:grpSp>
        <p:grpSp>
          <p:nvGrpSpPr>
            <p:cNvPr id="74765" name="Group 17"/>
            <p:cNvGrpSpPr>
              <a:grpSpLocks/>
            </p:cNvGrpSpPr>
            <p:nvPr/>
          </p:nvGrpSpPr>
          <p:grpSpPr bwMode="auto">
            <a:xfrm>
              <a:off x="4759400" y="3968950"/>
              <a:ext cx="1390691" cy="1163159"/>
              <a:chOff x="3291503" y="4206054"/>
              <a:chExt cx="1390691" cy="1163159"/>
            </a:xfrm>
          </p:grpSpPr>
          <p:cxnSp>
            <p:nvCxnSpPr>
              <p:cNvPr id="28" name="Straight Arrow Connector 27"/>
              <p:cNvCxnSpPr>
                <a:cxnSpLocks noChangeShapeType="1"/>
              </p:cNvCxnSpPr>
              <p:nvPr/>
            </p:nvCxnSpPr>
            <p:spPr bwMode="auto">
              <a:xfrm flipH="1" flipV="1">
                <a:off x="3594385" y="4206584"/>
                <a:ext cx="92216" cy="774423"/>
              </a:xfrm>
              <a:prstGeom prst="straightConnector1">
                <a:avLst/>
              </a:prstGeom>
              <a:noFill/>
              <a:ln w="25400">
                <a:solidFill>
                  <a:schemeClr val="bg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76" name="TextBox 28"/>
              <p:cNvSpPr txBox="1">
                <a:spLocks noChangeArrowheads="1"/>
              </p:cNvSpPr>
              <p:nvPr/>
            </p:nvSpPr>
            <p:spPr bwMode="auto">
              <a:xfrm>
                <a:off x="3291503" y="4981041"/>
                <a:ext cx="1390691" cy="38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400" b="1" dirty="0"/>
                  <a:t>Target wheel</a:t>
                </a:r>
              </a:p>
            </p:txBody>
          </p:sp>
        </p:grpSp>
        <p:grpSp>
          <p:nvGrpSpPr>
            <p:cNvPr id="74766" name="Group 18"/>
            <p:cNvGrpSpPr>
              <a:grpSpLocks/>
            </p:cNvGrpSpPr>
            <p:nvPr/>
          </p:nvGrpSpPr>
          <p:grpSpPr bwMode="auto">
            <a:xfrm>
              <a:off x="5232950" y="3967578"/>
              <a:ext cx="1688902" cy="954570"/>
              <a:chOff x="3300376" y="4474285"/>
              <a:chExt cx="1688902" cy="954570"/>
            </a:xfrm>
          </p:grpSpPr>
          <p:cxnSp>
            <p:nvCxnSpPr>
              <p:cNvPr id="26" name="Straight Arrow Connector 25"/>
              <p:cNvCxnSpPr>
                <a:cxnSpLocks noChangeShapeType="1"/>
                <a:stCxn id="74774" idx="0"/>
              </p:cNvCxnSpPr>
              <p:nvPr/>
            </p:nvCxnSpPr>
            <p:spPr bwMode="auto">
              <a:xfrm flipV="1">
                <a:off x="4145823" y="4474100"/>
                <a:ext cx="224451" cy="302673"/>
              </a:xfrm>
              <a:prstGeom prst="straightConnector1">
                <a:avLst/>
              </a:prstGeom>
              <a:noFill/>
              <a:ln w="25400">
                <a:solidFill>
                  <a:schemeClr val="bg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74" name="TextBox 26"/>
              <p:cNvSpPr txBox="1">
                <a:spLocks noChangeArrowheads="1"/>
              </p:cNvSpPr>
              <p:nvPr/>
            </p:nvSpPr>
            <p:spPr bwMode="auto">
              <a:xfrm>
                <a:off x="3300376" y="4777224"/>
                <a:ext cx="1688902" cy="65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400" b="1"/>
                  <a:t>Neutron beam extraction</a:t>
                </a:r>
              </a:p>
            </p:txBody>
          </p:sp>
        </p:grpSp>
        <p:grpSp>
          <p:nvGrpSpPr>
            <p:cNvPr id="74767" name="Group 19"/>
            <p:cNvGrpSpPr>
              <a:grpSpLocks/>
            </p:cNvGrpSpPr>
            <p:nvPr/>
          </p:nvGrpSpPr>
          <p:grpSpPr bwMode="auto">
            <a:xfrm>
              <a:off x="2233797" y="1255866"/>
              <a:ext cx="2296159" cy="524564"/>
              <a:chOff x="-52216" y="4367106"/>
              <a:chExt cx="2296159" cy="524564"/>
            </a:xfrm>
          </p:grpSpPr>
          <p:cxnSp>
            <p:nvCxnSpPr>
              <p:cNvPr id="24" name="Straight Arrow Connector 23"/>
              <p:cNvCxnSpPr>
                <a:cxnSpLocks noChangeShapeType="1"/>
              </p:cNvCxnSpPr>
              <p:nvPr/>
            </p:nvCxnSpPr>
            <p:spPr bwMode="auto">
              <a:xfrm>
                <a:off x="1502646" y="4653078"/>
                <a:ext cx="741207" cy="23796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72" name="TextBox 24"/>
              <p:cNvSpPr txBox="1">
                <a:spLocks noChangeArrowheads="1"/>
              </p:cNvSpPr>
              <p:nvPr/>
            </p:nvSpPr>
            <p:spPr bwMode="auto">
              <a:xfrm>
                <a:off x="-52216" y="4367106"/>
                <a:ext cx="2134008" cy="38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400" b="1"/>
                  <a:t>Target drive housing</a:t>
                </a:r>
              </a:p>
            </p:txBody>
          </p:sp>
        </p:grpSp>
        <p:grpSp>
          <p:nvGrpSpPr>
            <p:cNvPr id="74768" name="Group 20"/>
            <p:cNvGrpSpPr>
              <a:grpSpLocks/>
            </p:cNvGrpSpPr>
            <p:nvPr/>
          </p:nvGrpSpPr>
          <p:grpSpPr bwMode="auto">
            <a:xfrm>
              <a:off x="4819127" y="4040662"/>
              <a:ext cx="2301484" cy="1773511"/>
              <a:chOff x="2491684" y="3649627"/>
              <a:chExt cx="2301484" cy="1773511"/>
            </a:xfrm>
          </p:grpSpPr>
          <p:cxnSp>
            <p:nvCxnSpPr>
              <p:cNvPr id="22" name="Straight Arrow Connector 21"/>
              <p:cNvCxnSpPr>
                <a:cxnSpLocks noChangeShapeType="1"/>
              </p:cNvCxnSpPr>
              <p:nvPr/>
            </p:nvCxnSpPr>
            <p:spPr bwMode="auto">
              <a:xfrm flipV="1">
                <a:off x="3959745" y="3649417"/>
                <a:ext cx="525457" cy="1386031"/>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70" name="TextBox 22"/>
              <p:cNvSpPr txBox="1">
                <a:spLocks noChangeArrowheads="1"/>
              </p:cNvSpPr>
              <p:nvPr/>
            </p:nvSpPr>
            <p:spPr bwMode="auto">
              <a:xfrm>
                <a:off x="2491684" y="5034966"/>
                <a:ext cx="2301484" cy="38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400" b="1">
                    <a:solidFill>
                      <a:srgbClr val="000000"/>
                    </a:solidFill>
                  </a:rPr>
                  <a:t>Neutron beam window</a:t>
                </a:r>
              </a:p>
            </p:txBody>
          </p:sp>
        </p:grpSp>
      </p:grpSp>
      <p:cxnSp>
        <p:nvCxnSpPr>
          <p:cNvPr id="13" name="Straight Arrow Connector 12"/>
          <p:cNvCxnSpPr>
            <a:cxnSpLocks noChangeShapeType="1"/>
          </p:cNvCxnSpPr>
          <p:nvPr/>
        </p:nvCxnSpPr>
        <p:spPr bwMode="auto">
          <a:xfrm flipV="1">
            <a:off x="2916238" y="3459163"/>
            <a:ext cx="3600450" cy="1379537"/>
          </a:xfrm>
          <a:prstGeom prst="straightConnector1">
            <a:avLst/>
          </a:prstGeom>
          <a:noFill/>
          <a:ln w="4445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Oval 11"/>
          <p:cNvSpPr>
            <a:spLocks noChangeArrowheads="1"/>
          </p:cNvSpPr>
          <p:nvPr/>
        </p:nvSpPr>
        <p:spPr bwMode="auto">
          <a:xfrm>
            <a:off x="5724525" y="1357313"/>
            <a:ext cx="2808288" cy="3721100"/>
          </a:xfrm>
          <a:prstGeom prst="ellipse">
            <a:avLst/>
          </a:prstGeom>
          <a:noFill/>
          <a:ln w="66675">
            <a:solidFill>
              <a:srgbClr val="00CC98">
                <a:alpha val="50195"/>
              </a:srgbClr>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pic>
        <p:nvPicPr>
          <p:cNvPr id="74758" name="Picture 34"/>
          <p:cNvPicPr>
            <a:picLocks noChangeAspect="1" noChangeArrowheads="1"/>
          </p:cNvPicPr>
          <p:nvPr/>
        </p:nvPicPr>
        <p:blipFill>
          <a:blip r:embed="rId3">
            <a:extLst>
              <a:ext uri="{28A0092B-C50C-407E-A947-70E740481C1C}">
                <a14:useLocalDpi xmlns:a14="http://schemas.microsoft.com/office/drawing/2010/main" val="0"/>
              </a:ext>
            </a:extLst>
          </a:blip>
          <a:srcRect l="68980" t="-2" b="-18904"/>
          <a:stretch>
            <a:fillRect/>
          </a:stretch>
        </p:blipFill>
        <p:spPr bwMode="auto">
          <a:xfrm>
            <a:off x="539750" y="4719638"/>
            <a:ext cx="21336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1835150" y="4538663"/>
            <a:ext cx="1152525" cy="841375"/>
          </a:xfrm>
          <a:prstGeom prst="ellipse">
            <a:avLst/>
          </a:prstGeom>
          <a:noFill/>
          <a:ln w="66675">
            <a:solidFill>
              <a:srgbClr val="00CC98"/>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34" name="Text Placeholder 3"/>
          <p:cNvSpPr txBox="1">
            <a:spLocks/>
          </p:cNvSpPr>
          <p:nvPr/>
        </p:nvSpPr>
        <p:spPr>
          <a:xfrm>
            <a:off x="34925" y="1201738"/>
            <a:ext cx="4824545" cy="2664296"/>
          </a:xfrm>
          <a:prstGeom prst="rect">
            <a:avLst/>
          </a:prstGeom>
          <a:solidFill>
            <a:schemeClr val="bg1"/>
          </a:solidFill>
        </p:spPr>
        <p:txBody>
          <a:bodyPr/>
          <a:lstStyle/>
          <a:p>
            <a:pPr hangingPunct="1">
              <a:spcBef>
                <a:spcPct val="20000"/>
              </a:spcBef>
              <a:buFont typeface="Arial" charset="0"/>
              <a:buNone/>
            </a:pPr>
            <a:r>
              <a:rPr lang="en-US" altLang="en-US" sz="1600" dirty="0">
                <a:solidFill>
                  <a:schemeClr val="tx1"/>
                </a:solidFill>
                <a:latin typeface="+mj-lt"/>
              </a:rPr>
              <a:t>The </a:t>
            </a:r>
            <a:r>
              <a:rPr lang="en-US" altLang="en-US" sz="1600" dirty="0" smtClean="0">
                <a:solidFill>
                  <a:schemeClr val="tx1"/>
                </a:solidFill>
                <a:latin typeface="+mj-lt"/>
              </a:rPr>
              <a:t>monolith vessel will </a:t>
            </a:r>
            <a:r>
              <a:rPr lang="en-US" altLang="en-US" sz="1600" dirty="0">
                <a:solidFill>
                  <a:schemeClr val="tx1"/>
                </a:solidFill>
                <a:latin typeface="+mj-lt"/>
              </a:rPr>
              <a:t>operate in </a:t>
            </a:r>
            <a:r>
              <a:rPr lang="en-US" altLang="en-US" sz="1600" dirty="0" smtClean="0">
                <a:solidFill>
                  <a:schemeClr val="tx1"/>
                </a:solidFill>
                <a:latin typeface="+mj-lt"/>
              </a:rPr>
              <a:t>vacuum</a:t>
            </a:r>
            <a:r>
              <a:rPr lang="en-US" altLang="en-US" sz="1600" dirty="0">
                <a:solidFill>
                  <a:schemeClr val="tx1"/>
                </a:solidFill>
                <a:latin typeface="+mj-lt"/>
              </a:rPr>
              <a:t>. </a:t>
            </a:r>
            <a:r>
              <a:rPr lang="en-US" altLang="en-US" sz="1600" dirty="0" smtClean="0">
                <a:solidFill>
                  <a:schemeClr val="tx1"/>
                </a:solidFill>
                <a:latin typeface="+mj-lt"/>
              </a:rPr>
              <a:t>In between the accelerator and the monolith vessel will have a Proton Beam Window (PBW) to separate both environments. </a:t>
            </a:r>
            <a:r>
              <a:rPr lang="en-US" altLang="en-US" sz="1600" dirty="0">
                <a:solidFill>
                  <a:schemeClr val="tx1"/>
                </a:solidFill>
                <a:latin typeface="+mj-lt"/>
              </a:rPr>
              <a:t>The monolith will be designed and built to high vacuum standards to ensure that the operation </a:t>
            </a:r>
            <a:r>
              <a:rPr lang="en-US" altLang="en-US" sz="1600" dirty="0" smtClean="0">
                <a:solidFill>
                  <a:schemeClr val="tx1"/>
                </a:solidFill>
                <a:latin typeface="+mj-lt"/>
              </a:rPr>
              <a:t>of the Target for the life of the facility, corrosion inside the vessel is the major question. </a:t>
            </a:r>
            <a:r>
              <a:rPr lang="en-US" altLang="en-US" sz="1600" dirty="0">
                <a:solidFill>
                  <a:schemeClr val="tx1"/>
                </a:solidFill>
                <a:latin typeface="+mj-lt"/>
              </a:rPr>
              <a:t>Operating pressure will be </a:t>
            </a:r>
            <a:r>
              <a:rPr lang="en-US" altLang="en-US" sz="1600" dirty="0" smtClean="0">
                <a:solidFill>
                  <a:schemeClr val="tx1"/>
                </a:solidFill>
                <a:latin typeface="+mj-lt"/>
              </a:rPr>
              <a:t>&lt; 10</a:t>
            </a:r>
            <a:r>
              <a:rPr lang="en-US" altLang="en-US" sz="1600" baseline="30000" dirty="0" smtClean="0">
                <a:solidFill>
                  <a:schemeClr val="tx1"/>
                </a:solidFill>
                <a:latin typeface="+mj-lt"/>
              </a:rPr>
              <a:t>-1</a:t>
            </a:r>
            <a:r>
              <a:rPr lang="en-US" altLang="en-US" sz="1600" dirty="0" smtClean="0">
                <a:solidFill>
                  <a:schemeClr val="tx1"/>
                </a:solidFill>
                <a:latin typeface="+mj-lt"/>
              </a:rPr>
              <a:t> </a:t>
            </a:r>
            <a:r>
              <a:rPr lang="en-US" altLang="en-US" sz="1600" dirty="0">
                <a:solidFill>
                  <a:schemeClr val="tx1"/>
                </a:solidFill>
                <a:latin typeface="+mj-lt"/>
              </a:rPr>
              <a:t>Pa. </a:t>
            </a:r>
            <a:endParaRPr lang="en-US" altLang="en-US" sz="1600" dirty="0">
              <a:solidFill>
                <a:srgbClr val="000000"/>
              </a:solidFill>
              <a:latin typeface="+mj-lt"/>
            </a:endParaRPr>
          </a:p>
          <a:p>
            <a:pPr hangingPunct="1">
              <a:spcBef>
                <a:spcPct val="20000"/>
              </a:spcBef>
              <a:buFont typeface="Arial" charset="0"/>
              <a:buNone/>
            </a:pPr>
            <a:r>
              <a:rPr lang="en-US" altLang="en-US" sz="1600" dirty="0">
                <a:solidFill>
                  <a:srgbClr val="000000"/>
                </a:solidFill>
                <a:latin typeface="+mj-lt"/>
              </a:rPr>
              <a:t>The </a:t>
            </a:r>
            <a:r>
              <a:rPr lang="en-US" altLang="en-US" sz="1600" dirty="0" smtClean="0">
                <a:solidFill>
                  <a:srgbClr val="000000"/>
                </a:solidFill>
                <a:latin typeface="+mj-lt"/>
              </a:rPr>
              <a:t>moderator and reflector will have vacuum insulation for the cryogenic temperatures of the hydrogen used on the cooling.</a:t>
            </a:r>
            <a:endParaRPr lang="en-GB" altLang="en-US" sz="1600" dirty="0">
              <a:solidFill>
                <a:srgbClr val="000000"/>
              </a:solidFill>
              <a:latin typeface="+mj-lt"/>
            </a:endParaRPr>
          </a:p>
        </p:txBody>
      </p:sp>
      <p:cxnSp>
        <p:nvCxnSpPr>
          <p:cNvPr id="4" name="Straight Arrow Connector 3"/>
          <p:cNvCxnSpPr/>
          <p:nvPr/>
        </p:nvCxnSpPr>
        <p:spPr bwMode="auto">
          <a:xfrm flipV="1">
            <a:off x="4311696" y="3700918"/>
            <a:ext cx="438899" cy="53457"/>
          </a:xfrm>
          <a:prstGeom prst="straightConnector1">
            <a:avLst/>
          </a:prstGeom>
          <a:solidFill>
            <a:srgbClr val="00B8FF"/>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3175932" y="3778999"/>
            <a:ext cx="1779642" cy="493084"/>
          </a:xfrm>
          <a:prstGeom prst="rect">
            <a:avLst/>
          </a:prstGeom>
          <a:noFill/>
        </p:spPr>
        <p:txBody>
          <a:bodyPr wrap="square" rtlCol="0">
            <a:spAutoFit/>
          </a:bodyPr>
          <a:lstStyle/>
          <a:p>
            <a:r>
              <a:rPr lang="pt-BR" sz="1400" dirty="0" err="1" smtClean="0">
                <a:solidFill>
                  <a:schemeClr val="tx1"/>
                </a:solidFill>
              </a:rPr>
              <a:t>Proton</a:t>
            </a:r>
            <a:r>
              <a:rPr lang="pt-BR" sz="1400" dirty="0" smtClean="0">
                <a:solidFill>
                  <a:schemeClr val="tx1"/>
                </a:solidFill>
              </a:rPr>
              <a:t> </a:t>
            </a:r>
            <a:r>
              <a:rPr lang="pt-BR" sz="1400" dirty="0" err="1" smtClean="0">
                <a:solidFill>
                  <a:schemeClr val="tx1"/>
                </a:solidFill>
              </a:rPr>
              <a:t>beam</a:t>
            </a:r>
            <a:r>
              <a:rPr lang="pt-BR" sz="1400" dirty="0" smtClean="0">
                <a:solidFill>
                  <a:schemeClr val="tx1"/>
                </a:solidFill>
              </a:rPr>
              <a:t> </a:t>
            </a:r>
            <a:r>
              <a:rPr lang="pt-BR" sz="1400" dirty="0" err="1" smtClean="0">
                <a:solidFill>
                  <a:schemeClr val="tx1"/>
                </a:solidFill>
              </a:rPr>
              <a:t>from</a:t>
            </a:r>
            <a:r>
              <a:rPr lang="pt-BR" sz="1400" dirty="0" smtClean="0">
                <a:solidFill>
                  <a:schemeClr val="tx1"/>
                </a:solidFill>
              </a:rPr>
              <a:t> </a:t>
            </a:r>
            <a:r>
              <a:rPr lang="pt-BR" sz="1400" dirty="0" err="1" smtClean="0">
                <a:solidFill>
                  <a:schemeClr val="tx1"/>
                </a:solidFill>
              </a:rPr>
              <a:t>accelerator</a:t>
            </a:r>
            <a:r>
              <a:rPr lang="pt-BR" sz="1400" dirty="0" smtClean="0">
                <a:solidFill>
                  <a:schemeClr val="tx1"/>
                </a:solidFill>
              </a:rPr>
              <a:t> </a:t>
            </a:r>
            <a:endParaRPr lang="pt-BR" sz="1400" dirty="0">
              <a:solidFill>
                <a:schemeClr val="tx1"/>
              </a:solidFill>
            </a:endParaRPr>
          </a:p>
        </p:txBody>
      </p:sp>
      <p:sp>
        <p:nvSpPr>
          <p:cNvPr id="35"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38250"/>
            <a:ext cx="4824413" cy="187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296988"/>
            <a:ext cx="2389187" cy="206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
            <a:ext cx="5410200" cy="941388"/>
          </a:xfrm>
        </p:spPr>
        <p:txBody>
          <a:bodyPr/>
          <a:lstStyle/>
          <a:p>
            <a:pPr eaLnBrk="1" hangingPunct="1"/>
            <a:r>
              <a:rPr lang="en-GB" altLang="en-US" sz="3200">
                <a:solidFill>
                  <a:schemeClr val="bg1"/>
                </a:solidFill>
                <a:latin typeface="Arial" charset="0"/>
              </a:rPr>
              <a:t>LoKI – SANS Instrument </a:t>
            </a:r>
          </a:p>
        </p:txBody>
      </p:sp>
      <p:sp>
        <p:nvSpPr>
          <p:cNvPr id="4" name="Slide Number Placeholder 3"/>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29153005-2E31-7943-BAC2-6C10B4C65B99}" type="slidenum">
              <a:rPr lang="en-GB" altLang="en-US" sz="1800">
                <a:solidFill>
                  <a:srgbClr val="000000"/>
                </a:solidFill>
              </a:rPr>
              <a:pPr eaLnBrk="1"/>
              <a:t>27</a:t>
            </a:fld>
            <a:endParaRPr lang="en-GB" altLang="en-US" sz="1800">
              <a:solidFill>
                <a:srgbClr val="000000"/>
              </a:solidFill>
            </a:endParaRPr>
          </a:p>
        </p:txBody>
      </p:sp>
      <p:grpSp>
        <p:nvGrpSpPr>
          <p:cNvPr id="75781" name="Group 5"/>
          <p:cNvGrpSpPr>
            <a:grpSpLocks/>
          </p:cNvGrpSpPr>
          <p:nvPr/>
        </p:nvGrpSpPr>
        <p:grpSpPr bwMode="auto">
          <a:xfrm>
            <a:off x="-682625" y="2798763"/>
            <a:ext cx="9826625" cy="2959100"/>
            <a:chOff x="-327635" y="2122775"/>
            <a:chExt cx="12913532" cy="5804931"/>
          </a:xfrm>
        </p:grpSpPr>
        <p:cxnSp>
          <p:nvCxnSpPr>
            <p:cNvPr id="18" name="Straight Connector 17"/>
            <p:cNvCxnSpPr>
              <a:cxnSpLocks noChangeShapeType="1"/>
            </p:cNvCxnSpPr>
            <p:nvPr/>
          </p:nvCxnSpPr>
          <p:spPr bwMode="auto">
            <a:xfrm>
              <a:off x="7514364" y="4801016"/>
              <a:ext cx="0" cy="109932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V="1">
              <a:off x="12529570" y="4763645"/>
              <a:ext cx="0" cy="117718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flipV="1">
              <a:off x="7514364" y="4763645"/>
              <a:ext cx="5015207" cy="37371"/>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a:off x="7514364" y="5915911"/>
              <a:ext cx="5015207" cy="1868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02" name="TextBox 21"/>
            <p:cNvSpPr txBox="1">
              <a:spLocks noChangeArrowheads="1"/>
            </p:cNvSpPr>
            <p:nvPr/>
          </p:nvSpPr>
          <p:spPr bwMode="auto">
            <a:xfrm>
              <a:off x="4117178" y="2122775"/>
              <a:ext cx="1285676" cy="102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Second shutter</a:t>
              </a:r>
            </a:p>
          </p:txBody>
        </p:sp>
        <p:cxnSp>
          <p:nvCxnSpPr>
            <p:cNvPr id="23" name="Straight Arrow Connector 22"/>
            <p:cNvCxnSpPr>
              <a:cxnSpLocks noChangeShapeType="1"/>
            </p:cNvCxnSpPr>
            <p:nvPr/>
          </p:nvCxnSpPr>
          <p:spPr bwMode="auto">
            <a:xfrm>
              <a:off x="4873244" y="3063273"/>
              <a:ext cx="87620" cy="2195534"/>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5804" name="Group 23"/>
            <p:cNvGrpSpPr>
              <a:grpSpLocks/>
            </p:cNvGrpSpPr>
            <p:nvPr/>
          </p:nvGrpSpPr>
          <p:grpSpPr bwMode="auto">
            <a:xfrm>
              <a:off x="-327635" y="2122775"/>
              <a:ext cx="12913532" cy="5804931"/>
              <a:chOff x="-327635" y="2122775"/>
              <a:chExt cx="12913532" cy="5804931"/>
            </a:xfrm>
          </p:grpSpPr>
          <p:cxnSp>
            <p:nvCxnSpPr>
              <p:cNvPr id="25" name="Straight Connector 24"/>
              <p:cNvCxnSpPr>
                <a:cxnSpLocks noChangeShapeType="1"/>
              </p:cNvCxnSpPr>
              <p:nvPr/>
            </p:nvCxnSpPr>
            <p:spPr bwMode="auto">
              <a:xfrm flipH="1">
                <a:off x="5474067" y="5514174"/>
                <a:ext cx="12517" cy="1784457"/>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p:cNvCxnSpPr>
              <p:nvPr/>
            </p:nvCxnSpPr>
            <p:spPr bwMode="auto">
              <a:xfrm flipH="1">
                <a:off x="7639535" y="5551545"/>
                <a:ext cx="25034" cy="1747086"/>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1" idx="2"/>
              </p:cNvCxnSpPr>
              <p:nvPr/>
            </p:nvCxnSpPr>
            <p:spPr bwMode="auto">
              <a:xfrm>
                <a:off x="1366353" y="5461233"/>
                <a:ext cx="10334998" cy="24914"/>
              </a:xfrm>
              <a:prstGeom prst="line">
                <a:avLst/>
              </a:prstGeom>
              <a:noFill/>
              <a:ln w="25400">
                <a:solidFill>
                  <a:schemeClr val="accent1"/>
                </a:solidFill>
                <a:prstDash val="lgDashDot"/>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80" idx="1"/>
              </p:cNvCxnSpPr>
              <p:nvPr/>
            </p:nvCxnSpPr>
            <p:spPr bwMode="auto">
              <a:xfrm flipH="1">
                <a:off x="1979694" y="5448776"/>
                <a:ext cx="0" cy="1849855"/>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Straight Connector 28"/>
              <p:cNvCxnSpPr>
                <a:cxnSpLocks noChangeShapeType="1"/>
                <a:stCxn id="81" idx="3"/>
              </p:cNvCxnSpPr>
              <p:nvPr/>
            </p:nvCxnSpPr>
            <p:spPr bwMode="auto">
              <a:xfrm flipH="1">
                <a:off x="3527649" y="5448776"/>
                <a:ext cx="0" cy="1849855"/>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flipH="1">
                <a:off x="1362181" y="5448776"/>
                <a:ext cx="4172" cy="1849855"/>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5811" name="Group 30"/>
              <p:cNvGrpSpPr>
                <a:grpSpLocks/>
              </p:cNvGrpSpPr>
              <p:nvPr/>
            </p:nvGrpSpPr>
            <p:grpSpPr bwMode="auto">
              <a:xfrm>
                <a:off x="-327635" y="3621658"/>
                <a:ext cx="11947902" cy="3676161"/>
                <a:chOff x="-1079802" y="4509817"/>
                <a:chExt cx="9365455" cy="3249685"/>
              </a:xfrm>
            </p:grpSpPr>
            <p:grpSp>
              <p:nvGrpSpPr>
                <p:cNvPr id="75848" name="Group 81"/>
                <p:cNvGrpSpPr>
                  <a:grpSpLocks/>
                </p:cNvGrpSpPr>
                <p:nvPr/>
              </p:nvGrpSpPr>
              <p:grpSpPr bwMode="auto">
                <a:xfrm>
                  <a:off x="-1079802" y="4509817"/>
                  <a:ext cx="3021461" cy="3249685"/>
                  <a:chOff x="-1079802" y="4509817"/>
                  <a:chExt cx="3021461" cy="3249685"/>
                </a:xfrm>
              </p:grpSpPr>
              <p:sp>
                <p:nvSpPr>
                  <p:cNvPr id="130" name="Block Arc 129"/>
                  <p:cNvSpPr>
                    <a:spLocks/>
                  </p:cNvSpPr>
                  <p:nvPr/>
                </p:nvSpPr>
                <p:spPr bwMode="auto">
                  <a:xfrm rot="5400000">
                    <a:off x="-1194421" y="4623607"/>
                    <a:ext cx="3251232" cy="3021995"/>
                  </a:xfrm>
                  <a:custGeom>
                    <a:avLst/>
                    <a:gdLst>
                      <a:gd name="T0" fmla="*/ 432162 w 3251232"/>
                      <a:gd name="T1" fmla="*/ 485057 h 3021995"/>
                      <a:gd name="T2" fmla="*/ 1685889 w 3251232"/>
                      <a:gd name="T3" fmla="*/ 1038 h 3021995"/>
                      <a:gd name="T4" fmla="*/ 2904391 w 3251232"/>
                      <a:gd name="T5" fmla="*/ 578090 h 3021995"/>
                      <a:gd name="T6" fmla="*/ 1863492 w 3251232"/>
                      <a:gd name="T7" fmla="*/ 1337460 h 3021995"/>
                      <a:gd name="T8" fmla="*/ 1635039 w 3251232"/>
                      <a:gd name="T9" fmla="*/ 1274944 h 3021995"/>
                      <a:gd name="T10" fmla="*/ 1409349 w 3251232"/>
                      <a:gd name="T11" fmla="*/ 1325086 h 3021995"/>
                      <a:gd name="T12" fmla="*/ 432162 w 3251232"/>
                      <a:gd name="T13" fmla="*/ 485057 h 3021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51232" h="3021995">
                        <a:moveTo>
                          <a:pt x="432162" y="485057"/>
                        </a:moveTo>
                        <a:cubicBezTo>
                          <a:pt x="754122" y="161480"/>
                          <a:pt x="1212034" y="-15303"/>
                          <a:pt x="1685889" y="1038"/>
                        </a:cubicBezTo>
                        <a:cubicBezTo>
                          <a:pt x="2163579" y="17512"/>
                          <a:pt x="2609257" y="228574"/>
                          <a:pt x="2904391" y="578090"/>
                        </a:cubicBezTo>
                        <a:lnTo>
                          <a:pt x="1863492" y="1337460"/>
                        </a:lnTo>
                        <a:cubicBezTo>
                          <a:pt x="1801091" y="1298692"/>
                          <a:pt x="1719919" y="1276480"/>
                          <a:pt x="1635039" y="1274944"/>
                        </a:cubicBezTo>
                        <a:cubicBezTo>
                          <a:pt x="1553434" y="1273468"/>
                          <a:pt x="1473620" y="1291200"/>
                          <a:pt x="1409349" y="1325086"/>
                        </a:cubicBezTo>
                        <a:lnTo>
                          <a:pt x="432162" y="485057"/>
                        </a:lnTo>
                        <a:close/>
                      </a:path>
                    </a:pathLst>
                  </a:custGeom>
                  <a:pattFill prst="ltDnDiag">
                    <a:fgClr>
                      <a:srgbClr val="7F7F7F"/>
                    </a:fgClr>
                    <a:bgClr>
                      <a:srgbClr val="FFFFFF"/>
                    </a:bgClr>
                  </a:pattFill>
                  <a:ln w="9525" cap="flat" cmpd="sng">
                    <a:solidFill>
                      <a:srgbClr val="00CC98"/>
                    </a:solidFill>
                    <a:prstDash val="solid"/>
                    <a:round/>
                    <a:headEnd/>
                    <a:tailEnd/>
                  </a:ln>
                  <a:effectLst>
                    <a:outerShdw blurRad="40000" dist="23000" dir="5400000" rotWithShape="0">
                      <a:srgbClr val="000000">
                        <a:alpha val="34999"/>
                      </a:srgbClr>
                    </a:outerShdw>
                  </a:effectLst>
                </p:spPr>
                <p:txBody>
                  <a:bodyPr anchor="ctr"/>
                  <a:lstStyle/>
                  <a:p>
                    <a:endParaRPr lang="pt-BR"/>
                  </a:p>
                </p:txBody>
              </p:sp>
              <p:sp>
                <p:nvSpPr>
                  <p:cNvPr id="131" name="Chord 130"/>
                  <p:cNvSpPr>
                    <a:spLocks/>
                  </p:cNvSpPr>
                  <p:nvPr/>
                </p:nvSpPr>
                <p:spPr bwMode="auto">
                  <a:xfrm rot="10800000" flipV="1">
                    <a:off x="59988" y="5935015"/>
                    <a:ext cx="374478" cy="399178"/>
                  </a:xfrm>
                  <a:custGeom>
                    <a:avLst/>
                    <a:gdLst>
                      <a:gd name="T0" fmla="*/ 187224 w 374478"/>
                      <a:gd name="T1" fmla="*/ 399178 h 399178"/>
                      <a:gd name="T2" fmla="*/ 0 w 374478"/>
                      <a:gd name="T3" fmla="*/ 199582 h 399178"/>
                      <a:gd name="T4" fmla="*/ 187239 w 374478"/>
                      <a:gd name="T5" fmla="*/ 0 h 399178"/>
                      <a:gd name="T6" fmla="*/ 187224 w 374478"/>
                      <a:gd name="T7" fmla="*/ 399178 h 399178"/>
                      <a:gd name="T8" fmla="*/ 0 60000 65536"/>
                      <a:gd name="T9" fmla="*/ 0 60000 65536"/>
                      <a:gd name="T10" fmla="*/ 0 60000 65536"/>
                      <a:gd name="T11" fmla="*/ 0 60000 65536"/>
                      <a:gd name="T12" fmla="*/ 0 w 374478"/>
                      <a:gd name="T13" fmla="*/ 0 h 399178"/>
                      <a:gd name="T14" fmla="*/ 374478 w 374478"/>
                      <a:gd name="T15" fmla="*/ 399178 h 399178"/>
                    </a:gdLst>
                    <a:ahLst/>
                    <a:cxnLst>
                      <a:cxn ang="T8">
                        <a:pos x="T0" y="T1"/>
                      </a:cxn>
                      <a:cxn ang="T9">
                        <a:pos x="T2" y="T3"/>
                      </a:cxn>
                      <a:cxn ang="T10">
                        <a:pos x="T4" y="T5"/>
                      </a:cxn>
                      <a:cxn ang="T11">
                        <a:pos x="T6" y="T7"/>
                      </a:cxn>
                    </a:cxnLst>
                    <a:rect l="T12" t="T13" r="T14" b="T15"/>
                    <a:pathLst>
                      <a:path w="374478" h="399178">
                        <a:moveTo>
                          <a:pt x="187224" y="399178"/>
                        </a:moveTo>
                        <a:cubicBezTo>
                          <a:pt x="83818" y="399169"/>
                          <a:pt x="-3" y="309808"/>
                          <a:pt x="0" y="199582"/>
                        </a:cubicBezTo>
                        <a:cubicBezTo>
                          <a:pt x="4" y="89355"/>
                          <a:pt x="83832" y="0"/>
                          <a:pt x="187239" y="0"/>
                        </a:cubicBezTo>
                        <a:cubicBezTo>
                          <a:pt x="187234" y="133059"/>
                          <a:pt x="187229" y="266119"/>
                          <a:pt x="187224" y="399178"/>
                        </a:cubicBezTo>
                        <a:close/>
                      </a:path>
                    </a:pathLst>
                  </a:cu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a:p>
                    <a:pPr algn="ctr"/>
                    <a:endParaRPr lang="en-US" altLang="en-US">
                      <a:solidFill>
                        <a:srgbClr val="FFFFFF"/>
                      </a:solidFill>
                      <a:latin typeface="Calibri" charset="0"/>
                    </a:endParaRPr>
                  </a:p>
                </p:txBody>
              </p:sp>
              <p:grpSp>
                <p:nvGrpSpPr>
                  <p:cNvPr id="75888" name="Group 131"/>
                  <p:cNvGrpSpPr>
                    <a:grpSpLocks/>
                  </p:cNvGrpSpPr>
                  <p:nvPr/>
                </p:nvGrpSpPr>
                <p:grpSpPr bwMode="auto">
                  <a:xfrm>
                    <a:off x="728614" y="5979135"/>
                    <a:ext cx="1213045" cy="311051"/>
                    <a:chOff x="1159648" y="6133388"/>
                    <a:chExt cx="1145922" cy="266503"/>
                  </a:xfrm>
                </p:grpSpPr>
                <p:sp>
                  <p:nvSpPr>
                    <p:cNvPr id="133" name="Rectangle 132"/>
                    <p:cNvSpPr>
                      <a:spLocks noChangeArrowheads="1"/>
                    </p:cNvSpPr>
                    <p:nvPr/>
                  </p:nvSpPr>
                  <p:spPr bwMode="auto">
                    <a:xfrm>
                      <a:off x="1159839" y="6192293"/>
                      <a:ext cx="877442" cy="146238"/>
                    </a:xfrm>
                    <a:prstGeom prst="rect">
                      <a:avLst/>
                    </a:prstGeom>
                    <a:solidFill>
                      <a:srgbClr val="009973"/>
                    </a:solidFill>
                    <a:ln w="9525">
                      <a:solidFill>
                        <a:srgbClr val="00CC98"/>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34" name="Rectangle 133"/>
                    <p:cNvSpPr>
                      <a:spLocks noChangeArrowheads="1"/>
                    </p:cNvSpPr>
                    <p:nvPr/>
                  </p:nvSpPr>
                  <p:spPr bwMode="auto">
                    <a:xfrm>
                      <a:off x="2037280" y="6133326"/>
                      <a:ext cx="268794" cy="266531"/>
                    </a:xfrm>
                    <a:prstGeom prst="rect">
                      <a:avLst/>
                    </a:prstGeom>
                    <a:solidFill>
                      <a:srgbClr val="009973"/>
                    </a:solidFill>
                    <a:ln w="9525">
                      <a:solidFill>
                        <a:srgbClr val="00CC98"/>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grpSp>
              <p:nvGrpSpPr>
                <p:cNvPr id="75849" name="Group 82"/>
                <p:cNvGrpSpPr>
                  <a:grpSpLocks/>
                </p:cNvGrpSpPr>
                <p:nvPr/>
              </p:nvGrpSpPr>
              <p:grpSpPr bwMode="auto">
                <a:xfrm>
                  <a:off x="1964016" y="5778724"/>
                  <a:ext cx="6321637" cy="665079"/>
                  <a:chOff x="1964016" y="5778724"/>
                  <a:chExt cx="6321637" cy="665079"/>
                </a:xfrm>
              </p:grpSpPr>
              <p:sp>
                <p:nvSpPr>
                  <p:cNvPr id="84" name="Rectangle 83"/>
                  <p:cNvSpPr>
                    <a:spLocks noChangeArrowheads="1"/>
                  </p:cNvSpPr>
                  <p:nvPr/>
                </p:nvSpPr>
                <p:spPr bwMode="auto">
                  <a:xfrm>
                    <a:off x="2427870" y="6097440"/>
                    <a:ext cx="451337" cy="60565"/>
                  </a:xfrm>
                  <a:prstGeom prst="rect">
                    <a:avLst/>
                  </a:prstGeom>
                  <a:solidFill>
                    <a:srgbClr val="999999"/>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86" name="Rectangle 85"/>
                  <p:cNvSpPr>
                    <a:spLocks noChangeArrowheads="1"/>
                  </p:cNvSpPr>
                  <p:nvPr/>
                </p:nvSpPr>
                <p:spPr bwMode="auto">
                  <a:xfrm>
                    <a:off x="1963452" y="6105698"/>
                    <a:ext cx="150446" cy="46801"/>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87" name="Rectangle 86"/>
                  <p:cNvSpPr>
                    <a:spLocks noChangeArrowheads="1"/>
                  </p:cNvSpPr>
                  <p:nvPr/>
                </p:nvSpPr>
                <p:spPr bwMode="auto">
                  <a:xfrm>
                    <a:off x="2208743" y="6105698"/>
                    <a:ext cx="93210" cy="44047"/>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88" name="Rectangle 87"/>
                  <p:cNvSpPr>
                    <a:spLocks noChangeArrowheads="1"/>
                  </p:cNvSpPr>
                  <p:nvPr/>
                </p:nvSpPr>
                <p:spPr bwMode="auto">
                  <a:xfrm>
                    <a:off x="1963452" y="6061651"/>
                    <a:ext cx="448066" cy="123883"/>
                  </a:xfrm>
                  <a:prstGeom prst="rect">
                    <a:avLst/>
                  </a:prstGeom>
                  <a:noFill/>
                  <a:ln w="9525">
                    <a:solidFill>
                      <a:schemeClr val="tx1"/>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grpSp>
                <p:nvGrpSpPr>
                  <p:cNvPr id="75854" name="Group 88"/>
                  <p:cNvGrpSpPr>
                    <a:grpSpLocks/>
                  </p:cNvGrpSpPr>
                  <p:nvPr/>
                </p:nvGrpSpPr>
                <p:grpSpPr bwMode="auto">
                  <a:xfrm>
                    <a:off x="2051050" y="5778724"/>
                    <a:ext cx="224960" cy="400822"/>
                    <a:chOff x="3161047" y="5788036"/>
                    <a:chExt cx="382330" cy="490593"/>
                  </a:xfrm>
                </p:grpSpPr>
                <p:grpSp>
                  <p:nvGrpSpPr>
                    <p:cNvPr id="75880" name="Group 121"/>
                    <p:cNvGrpSpPr>
                      <a:grpSpLocks/>
                    </p:cNvGrpSpPr>
                    <p:nvPr/>
                  </p:nvGrpSpPr>
                  <p:grpSpPr bwMode="auto">
                    <a:xfrm>
                      <a:off x="3161047" y="5788036"/>
                      <a:ext cx="171315" cy="490593"/>
                      <a:chOff x="8285816" y="4574563"/>
                      <a:chExt cx="235884" cy="490593"/>
                    </a:xfrm>
                  </p:grpSpPr>
                  <p:sp>
                    <p:nvSpPr>
                      <p:cNvPr id="126" name="Rectangle 125"/>
                      <p:cNvSpPr>
                        <a:spLocks noChangeArrowheads="1"/>
                      </p:cNvSpPr>
                      <p:nvPr/>
                    </p:nvSpPr>
                    <p:spPr bwMode="auto">
                      <a:xfrm>
                        <a:off x="8455846" y="4573797"/>
                        <a:ext cx="65053" cy="491949"/>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27" name="Rectangle 126"/>
                      <p:cNvSpPr>
                        <a:spLocks noChangeArrowheads="1"/>
                      </p:cNvSpPr>
                      <p:nvPr/>
                    </p:nvSpPr>
                    <p:spPr bwMode="auto">
                      <a:xfrm>
                        <a:off x="8283642" y="4772597"/>
                        <a:ext cx="172205" cy="77500"/>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nvGrpSpPr>
                    <p:cNvPr id="75881" name="Group 122"/>
                    <p:cNvGrpSpPr>
                      <a:grpSpLocks/>
                    </p:cNvGrpSpPr>
                    <p:nvPr/>
                  </p:nvGrpSpPr>
                  <p:grpSpPr bwMode="auto">
                    <a:xfrm flipH="1">
                      <a:off x="3372062" y="5788036"/>
                      <a:ext cx="171315" cy="490593"/>
                      <a:chOff x="8285816" y="4574563"/>
                      <a:chExt cx="235884" cy="490593"/>
                    </a:xfrm>
                  </p:grpSpPr>
                  <p:sp>
                    <p:nvSpPr>
                      <p:cNvPr id="124" name="Rectangle 123"/>
                      <p:cNvSpPr>
                        <a:spLocks noChangeArrowheads="1"/>
                      </p:cNvSpPr>
                      <p:nvPr/>
                    </p:nvSpPr>
                    <p:spPr bwMode="auto">
                      <a:xfrm>
                        <a:off x="8458534" y="4573797"/>
                        <a:ext cx="65056" cy="491949"/>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25" name="Rectangle 124"/>
                      <p:cNvSpPr>
                        <a:spLocks noChangeArrowheads="1"/>
                      </p:cNvSpPr>
                      <p:nvPr/>
                    </p:nvSpPr>
                    <p:spPr bwMode="auto">
                      <a:xfrm>
                        <a:off x="8286332" y="4772597"/>
                        <a:ext cx="172202" cy="77500"/>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sp>
                <p:nvSpPr>
                  <p:cNvPr id="90" name="Rectangle 89"/>
                  <p:cNvSpPr>
                    <a:spLocks noChangeArrowheads="1"/>
                  </p:cNvSpPr>
                  <p:nvPr/>
                </p:nvSpPr>
                <p:spPr bwMode="auto">
                  <a:xfrm>
                    <a:off x="2301954" y="6108452"/>
                    <a:ext cx="109564" cy="44047"/>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nvGrpSpPr>
                  <p:cNvPr id="75856" name="Group 90"/>
                  <p:cNvGrpSpPr>
                    <a:grpSpLocks/>
                  </p:cNvGrpSpPr>
                  <p:nvPr/>
                </p:nvGrpSpPr>
                <p:grpSpPr bwMode="auto">
                  <a:xfrm>
                    <a:off x="2880604" y="5782202"/>
                    <a:ext cx="5405049" cy="661601"/>
                    <a:chOff x="2880604" y="5782202"/>
                    <a:chExt cx="5405049" cy="661601"/>
                  </a:xfrm>
                </p:grpSpPr>
                <p:grpSp>
                  <p:nvGrpSpPr>
                    <p:cNvPr id="75857" name="Group 91"/>
                    <p:cNvGrpSpPr>
                      <a:grpSpLocks/>
                    </p:cNvGrpSpPr>
                    <p:nvPr/>
                  </p:nvGrpSpPr>
                  <p:grpSpPr bwMode="auto">
                    <a:xfrm>
                      <a:off x="2880604" y="5782202"/>
                      <a:ext cx="685494" cy="400822"/>
                      <a:chOff x="2880604" y="5782202"/>
                      <a:chExt cx="685494" cy="400822"/>
                    </a:xfrm>
                  </p:grpSpPr>
                  <p:sp>
                    <p:nvSpPr>
                      <p:cNvPr id="111" name="Rectangle 110"/>
                      <p:cNvSpPr>
                        <a:spLocks noChangeArrowheads="1"/>
                      </p:cNvSpPr>
                      <p:nvPr/>
                    </p:nvSpPr>
                    <p:spPr bwMode="auto">
                      <a:xfrm>
                        <a:off x="2880842" y="6108451"/>
                        <a:ext cx="134093" cy="41293"/>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12" name="Rectangle 111"/>
                      <p:cNvSpPr>
                        <a:spLocks noChangeArrowheads="1"/>
                      </p:cNvSpPr>
                      <p:nvPr/>
                    </p:nvSpPr>
                    <p:spPr bwMode="auto">
                      <a:xfrm>
                        <a:off x="2880842" y="6061650"/>
                        <a:ext cx="685182" cy="118378"/>
                      </a:xfrm>
                      <a:prstGeom prst="rect">
                        <a:avLst/>
                      </a:prstGeom>
                      <a:noFill/>
                      <a:ln w="9525">
                        <a:solidFill>
                          <a:schemeClr val="tx1"/>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grpSp>
                    <p:nvGrpSpPr>
                      <p:cNvPr id="75871" name="Group 112"/>
                      <p:cNvGrpSpPr>
                        <a:grpSpLocks/>
                      </p:cNvGrpSpPr>
                      <p:nvPr/>
                    </p:nvGrpSpPr>
                    <p:grpSpPr bwMode="auto">
                      <a:xfrm>
                        <a:off x="3147479" y="5782202"/>
                        <a:ext cx="221495" cy="400822"/>
                        <a:chOff x="3235237" y="5788036"/>
                        <a:chExt cx="376439" cy="490593"/>
                      </a:xfrm>
                    </p:grpSpPr>
                    <p:grpSp>
                      <p:nvGrpSpPr>
                        <p:cNvPr id="75874" name="Group 115"/>
                        <p:cNvGrpSpPr>
                          <a:grpSpLocks/>
                        </p:cNvGrpSpPr>
                        <p:nvPr/>
                      </p:nvGrpSpPr>
                      <p:grpSpPr bwMode="auto">
                        <a:xfrm>
                          <a:off x="3235237" y="5788036"/>
                          <a:ext cx="171314" cy="490593"/>
                          <a:chOff x="8387988" y="4574563"/>
                          <a:chExt cx="235883" cy="490593"/>
                        </a:xfrm>
                      </p:grpSpPr>
                      <p:sp>
                        <p:nvSpPr>
                          <p:cNvPr id="120" name="Rectangle 119"/>
                          <p:cNvSpPr>
                            <a:spLocks noChangeArrowheads="1"/>
                          </p:cNvSpPr>
                          <p:nvPr/>
                        </p:nvSpPr>
                        <p:spPr bwMode="auto">
                          <a:xfrm>
                            <a:off x="8559987" y="4572907"/>
                            <a:ext cx="65056" cy="491949"/>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21" name="Rectangle 120"/>
                          <p:cNvSpPr>
                            <a:spLocks noChangeArrowheads="1"/>
                          </p:cNvSpPr>
                          <p:nvPr/>
                        </p:nvSpPr>
                        <p:spPr bwMode="auto">
                          <a:xfrm>
                            <a:off x="8387786" y="4771710"/>
                            <a:ext cx="172201" cy="77498"/>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nvGrpSpPr>
                        <p:cNvPr id="75875" name="Group 116"/>
                        <p:cNvGrpSpPr>
                          <a:grpSpLocks/>
                        </p:cNvGrpSpPr>
                        <p:nvPr/>
                      </p:nvGrpSpPr>
                      <p:grpSpPr bwMode="auto">
                        <a:xfrm flipH="1">
                          <a:off x="3440362" y="5788036"/>
                          <a:ext cx="171314" cy="490593"/>
                          <a:chOff x="8191818" y="4574563"/>
                          <a:chExt cx="235884" cy="490593"/>
                        </a:xfrm>
                      </p:grpSpPr>
                      <p:sp>
                        <p:nvSpPr>
                          <p:cNvPr id="118" name="Rectangle 117"/>
                          <p:cNvSpPr>
                            <a:spLocks noChangeArrowheads="1"/>
                          </p:cNvSpPr>
                          <p:nvPr/>
                        </p:nvSpPr>
                        <p:spPr bwMode="auto">
                          <a:xfrm>
                            <a:off x="8362113" y="4572907"/>
                            <a:ext cx="65053" cy="491949"/>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19" name="Rectangle 118"/>
                          <p:cNvSpPr>
                            <a:spLocks noChangeArrowheads="1"/>
                          </p:cNvSpPr>
                          <p:nvPr/>
                        </p:nvSpPr>
                        <p:spPr bwMode="auto">
                          <a:xfrm>
                            <a:off x="8189909" y="4771710"/>
                            <a:ext cx="172205" cy="77498"/>
                          </a:xfrm>
                          <a:prstGeom prst="rect">
                            <a:avLst/>
                          </a:prstGeom>
                          <a:solidFill>
                            <a:srgbClr val="BFBFBF"/>
                          </a:solidFill>
                          <a:ln w="9525">
                            <a:solidFill>
                              <a:srgbClr val="20202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sp>
                    <p:nvSpPr>
                      <p:cNvPr id="114" name="Rectangle 113"/>
                      <p:cNvSpPr>
                        <a:spLocks noChangeArrowheads="1"/>
                      </p:cNvSpPr>
                      <p:nvPr/>
                    </p:nvSpPr>
                    <p:spPr bwMode="auto">
                      <a:xfrm>
                        <a:off x="3304379" y="6097439"/>
                        <a:ext cx="52329" cy="44047"/>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15" name="Rectangle 114"/>
                      <p:cNvSpPr>
                        <a:spLocks noChangeArrowheads="1"/>
                      </p:cNvSpPr>
                      <p:nvPr/>
                    </p:nvSpPr>
                    <p:spPr bwMode="auto">
                      <a:xfrm>
                        <a:off x="3363249" y="6097439"/>
                        <a:ext cx="202774" cy="44047"/>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grpSp>
                  <p:nvGrpSpPr>
                    <p:cNvPr id="75858" name="Group 94"/>
                    <p:cNvGrpSpPr>
                      <a:grpSpLocks/>
                    </p:cNvGrpSpPr>
                    <p:nvPr/>
                  </p:nvGrpSpPr>
                  <p:grpSpPr bwMode="auto">
                    <a:xfrm>
                      <a:off x="3485644" y="5833053"/>
                      <a:ext cx="4800009" cy="610750"/>
                      <a:chOff x="3485644" y="5833052"/>
                      <a:chExt cx="4800009" cy="610751"/>
                    </a:xfrm>
                  </p:grpSpPr>
                  <p:sp>
                    <p:nvSpPr>
                      <p:cNvPr id="96" name="Rectangle 95"/>
                      <p:cNvSpPr>
                        <a:spLocks noChangeArrowheads="1"/>
                      </p:cNvSpPr>
                      <p:nvPr/>
                    </p:nvSpPr>
                    <p:spPr bwMode="auto">
                      <a:xfrm>
                        <a:off x="3485895" y="5935014"/>
                        <a:ext cx="45788" cy="247766"/>
                      </a:xfrm>
                      <a:prstGeom prst="rect">
                        <a:avLst/>
                      </a:prstGeom>
                      <a:solidFill>
                        <a:srgbClr val="8585E0"/>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97" name="Rectangle 96"/>
                      <p:cNvSpPr>
                        <a:spLocks noChangeArrowheads="1"/>
                      </p:cNvSpPr>
                      <p:nvPr/>
                    </p:nvSpPr>
                    <p:spPr bwMode="auto">
                      <a:xfrm>
                        <a:off x="3536589" y="6023109"/>
                        <a:ext cx="466054" cy="162425"/>
                      </a:xfrm>
                      <a:prstGeom prst="rect">
                        <a:avLst/>
                      </a:prstGeom>
                      <a:solidFill>
                        <a:srgbClr val="999999"/>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98" name="Rectangle 97"/>
                      <p:cNvSpPr>
                        <a:spLocks noChangeArrowheads="1"/>
                      </p:cNvSpPr>
                      <p:nvPr/>
                    </p:nvSpPr>
                    <p:spPr bwMode="auto">
                      <a:xfrm>
                        <a:off x="4007550" y="5937768"/>
                        <a:ext cx="45788" cy="250518"/>
                      </a:xfrm>
                      <a:prstGeom prst="rect">
                        <a:avLst/>
                      </a:prstGeom>
                      <a:solidFill>
                        <a:srgbClr val="8585E0"/>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99" name="Rectangle 98"/>
                      <p:cNvSpPr>
                        <a:spLocks noChangeArrowheads="1"/>
                      </p:cNvSpPr>
                      <p:nvPr/>
                    </p:nvSpPr>
                    <p:spPr bwMode="auto">
                      <a:xfrm>
                        <a:off x="4059878" y="6025863"/>
                        <a:ext cx="505300" cy="159671"/>
                      </a:xfrm>
                      <a:prstGeom prst="rect">
                        <a:avLst/>
                      </a:prstGeom>
                      <a:solidFill>
                        <a:srgbClr val="666666"/>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00" name="Rectangle 99"/>
                      <p:cNvSpPr>
                        <a:spLocks noChangeArrowheads="1"/>
                      </p:cNvSpPr>
                      <p:nvPr/>
                    </p:nvSpPr>
                    <p:spPr bwMode="auto">
                      <a:xfrm>
                        <a:off x="4625685" y="6025863"/>
                        <a:ext cx="547818" cy="159671"/>
                      </a:xfrm>
                      <a:prstGeom prst="rect">
                        <a:avLst/>
                      </a:prstGeom>
                      <a:solidFill>
                        <a:srgbClr val="666666"/>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01" name="Rectangle 100"/>
                      <p:cNvSpPr>
                        <a:spLocks noChangeArrowheads="1"/>
                      </p:cNvSpPr>
                      <p:nvPr/>
                    </p:nvSpPr>
                    <p:spPr bwMode="auto">
                      <a:xfrm>
                        <a:off x="4573356" y="5937768"/>
                        <a:ext cx="45788" cy="250518"/>
                      </a:xfrm>
                      <a:prstGeom prst="rect">
                        <a:avLst/>
                      </a:prstGeom>
                      <a:solidFill>
                        <a:srgbClr val="8585E0"/>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02" name="Rectangle 101"/>
                      <p:cNvSpPr>
                        <a:spLocks noChangeArrowheads="1"/>
                      </p:cNvSpPr>
                      <p:nvPr/>
                    </p:nvSpPr>
                    <p:spPr bwMode="auto">
                      <a:xfrm>
                        <a:off x="5165326" y="5937768"/>
                        <a:ext cx="45788" cy="247766"/>
                      </a:xfrm>
                      <a:prstGeom prst="rect">
                        <a:avLst/>
                      </a:prstGeom>
                      <a:solidFill>
                        <a:srgbClr val="8585E0"/>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103" name="Rectangle 102"/>
                      <p:cNvSpPr/>
                      <p:nvPr/>
                    </p:nvSpPr>
                    <p:spPr>
                      <a:xfrm>
                        <a:off x="5216019" y="6108451"/>
                        <a:ext cx="659018" cy="66071"/>
                      </a:xfrm>
                      <a:prstGeom prst="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04" name="Rectangle 103"/>
                      <p:cNvSpPr/>
                      <p:nvPr/>
                    </p:nvSpPr>
                    <p:spPr>
                      <a:xfrm>
                        <a:off x="6159575" y="5833156"/>
                        <a:ext cx="2125861" cy="611155"/>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05" name="Isosceles Triangle 104"/>
                      <p:cNvSpPr/>
                      <p:nvPr/>
                    </p:nvSpPr>
                    <p:spPr>
                      <a:xfrm rot="16200000">
                        <a:off x="5955616" y="6080681"/>
                        <a:ext cx="291813" cy="116105"/>
                      </a:xfrm>
                      <a:prstGeom prst="triangl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grpSp>
            </p:grpSp>
          </p:grpSp>
          <p:grpSp>
            <p:nvGrpSpPr>
              <p:cNvPr id="75812" name="Group 31"/>
              <p:cNvGrpSpPr>
                <a:grpSpLocks/>
              </p:cNvGrpSpPr>
              <p:nvPr/>
            </p:nvGrpSpPr>
            <p:grpSpPr bwMode="auto">
              <a:xfrm>
                <a:off x="1979438" y="5416789"/>
                <a:ext cx="1547532" cy="64561"/>
                <a:chOff x="687328" y="6104817"/>
                <a:chExt cx="1350187" cy="46256"/>
              </a:xfrm>
            </p:grpSpPr>
            <p:sp>
              <p:nvSpPr>
                <p:cNvPr id="80" name="Rectangle 79"/>
                <p:cNvSpPr>
                  <a:spLocks noChangeArrowheads="1"/>
                </p:cNvSpPr>
                <p:nvPr/>
              </p:nvSpPr>
              <p:spPr bwMode="auto">
                <a:xfrm>
                  <a:off x="687552" y="6105423"/>
                  <a:ext cx="970144" cy="44626"/>
                </a:xfrm>
                <a:prstGeom prst="rect">
                  <a:avLst/>
                </a:prstGeom>
                <a:solidFill>
                  <a:srgbClr val="0D0D0D"/>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81" name="Rectangle 80"/>
                <p:cNvSpPr>
                  <a:spLocks noChangeArrowheads="1"/>
                </p:cNvSpPr>
                <p:nvPr/>
              </p:nvSpPr>
              <p:spPr bwMode="auto">
                <a:xfrm>
                  <a:off x="1657696" y="6105423"/>
                  <a:ext cx="380412" cy="44626"/>
                </a:xfrm>
                <a:prstGeom prst="rect">
                  <a:avLst/>
                </a:prstGeom>
                <a:solidFill>
                  <a:srgbClr val="202020"/>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cxnSp>
            <p:nvCxnSpPr>
              <p:cNvPr id="33" name="Straight Connector 32"/>
              <p:cNvCxnSpPr>
                <a:cxnSpLocks noChangeShapeType="1"/>
              </p:cNvCxnSpPr>
              <p:nvPr/>
            </p:nvCxnSpPr>
            <p:spPr bwMode="auto">
              <a:xfrm flipH="1">
                <a:off x="4128472" y="5598259"/>
                <a:ext cx="10432" cy="1700371"/>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p:cNvCxnSpPr>
              <p:nvPr/>
            </p:nvCxnSpPr>
            <p:spPr bwMode="auto">
              <a:xfrm flipH="1">
                <a:off x="4691744" y="5598259"/>
                <a:ext cx="10432" cy="1700371"/>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15" name="TextBox 34"/>
              <p:cNvSpPr txBox="1">
                <a:spLocks noChangeArrowheads="1"/>
              </p:cNvSpPr>
              <p:nvPr/>
            </p:nvSpPr>
            <p:spPr bwMode="auto">
              <a:xfrm>
                <a:off x="1171076" y="7297819"/>
                <a:ext cx="383272"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0</a:t>
                </a:r>
              </a:p>
            </p:txBody>
          </p:sp>
          <p:sp>
            <p:nvSpPr>
              <p:cNvPr id="75816" name="TextBox 35"/>
              <p:cNvSpPr txBox="1">
                <a:spLocks noChangeArrowheads="1"/>
              </p:cNvSpPr>
              <p:nvPr/>
            </p:nvSpPr>
            <p:spPr bwMode="auto">
              <a:xfrm>
                <a:off x="1805351" y="7297819"/>
                <a:ext cx="383272"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2</a:t>
                </a:r>
              </a:p>
            </p:txBody>
          </p:sp>
          <p:sp>
            <p:nvSpPr>
              <p:cNvPr id="75817" name="TextBox 36"/>
              <p:cNvSpPr txBox="1">
                <a:spLocks noChangeArrowheads="1"/>
              </p:cNvSpPr>
              <p:nvPr/>
            </p:nvSpPr>
            <p:spPr bwMode="auto">
              <a:xfrm>
                <a:off x="3398887" y="7297819"/>
                <a:ext cx="383272"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6</a:t>
                </a:r>
              </a:p>
            </p:txBody>
          </p:sp>
          <p:sp>
            <p:nvSpPr>
              <p:cNvPr id="75818" name="TextBox 37"/>
              <p:cNvSpPr txBox="1">
                <a:spLocks noChangeArrowheads="1"/>
              </p:cNvSpPr>
              <p:nvPr/>
            </p:nvSpPr>
            <p:spPr bwMode="auto">
              <a:xfrm>
                <a:off x="3892291" y="7305683"/>
                <a:ext cx="594096"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7.5</a:t>
                </a:r>
              </a:p>
            </p:txBody>
          </p:sp>
          <p:sp>
            <p:nvSpPr>
              <p:cNvPr id="75819" name="TextBox 38"/>
              <p:cNvSpPr txBox="1">
                <a:spLocks noChangeArrowheads="1"/>
              </p:cNvSpPr>
              <p:nvPr/>
            </p:nvSpPr>
            <p:spPr bwMode="auto">
              <a:xfrm>
                <a:off x="4289485" y="7305683"/>
                <a:ext cx="594096"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9.7</a:t>
                </a:r>
              </a:p>
            </p:txBody>
          </p:sp>
          <p:sp>
            <p:nvSpPr>
              <p:cNvPr id="75820" name="TextBox 40"/>
              <p:cNvSpPr txBox="1">
                <a:spLocks noChangeArrowheads="1"/>
              </p:cNvSpPr>
              <p:nvPr/>
            </p:nvSpPr>
            <p:spPr bwMode="auto">
              <a:xfrm>
                <a:off x="7448166" y="7320364"/>
                <a:ext cx="734688"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20.5</a:t>
                </a:r>
              </a:p>
            </p:txBody>
          </p:sp>
          <p:sp>
            <p:nvSpPr>
              <p:cNvPr id="75821" name="TextBox 41"/>
              <p:cNvSpPr txBox="1">
                <a:spLocks noChangeArrowheads="1"/>
              </p:cNvSpPr>
              <p:nvPr/>
            </p:nvSpPr>
            <p:spPr bwMode="auto">
              <a:xfrm>
                <a:off x="5264031" y="7315581"/>
                <a:ext cx="734688"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12.5</a:t>
                </a:r>
              </a:p>
            </p:txBody>
          </p:sp>
          <p:cxnSp>
            <p:nvCxnSpPr>
              <p:cNvPr id="43" name="Straight Connector 42"/>
              <p:cNvCxnSpPr>
                <a:cxnSpLocks noChangeShapeType="1"/>
              </p:cNvCxnSpPr>
              <p:nvPr/>
            </p:nvCxnSpPr>
            <p:spPr bwMode="auto">
              <a:xfrm flipH="1">
                <a:off x="4858640" y="5551545"/>
                <a:ext cx="0" cy="1747086"/>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23" name="TextBox 43"/>
              <p:cNvSpPr txBox="1">
                <a:spLocks noChangeArrowheads="1"/>
              </p:cNvSpPr>
              <p:nvPr/>
            </p:nvSpPr>
            <p:spPr bwMode="auto">
              <a:xfrm>
                <a:off x="4617614" y="7294739"/>
                <a:ext cx="734688"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10.3</a:t>
                </a:r>
              </a:p>
            </p:txBody>
          </p:sp>
          <p:cxnSp>
            <p:nvCxnSpPr>
              <p:cNvPr id="46" name="Straight Connector 45"/>
              <p:cNvCxnSpPr>
                <a:cxnSpLocks noChangeShapeType="1"/>
              </p:cNvCxnSpPr>
              <p:nvPr/>
            </p:nvCxnSpPr>
            <p:spPr bwMode="auto">
              <a:xfrm>
                <a:off x="8661769" y="5551545"/>
                <a:ext cx="0" cy="1747086"/>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25" name="TextBox 46"/>
              <p:cNvSpPr txBox="1">
                <a:spLocks noChangeArrowheads="1"/>
              </p:cNvSpPr>
              <p:nvPr/>
            </p:nvSpPr>
            <p:spPr bwMode="auto">
              <a:xfrm>
                <a:off x="8444577" y="7320364"/>
                <a:ext cx="734688"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22.5</a:t>
                </a:r>
              </a:p>
            </p:txBody>
          </p:sp>
          <p:cxnSp>
            <p:nvCxnSpPr>
              <p:cNvPr id="48" name="Straight Connector 47"/>
              <p:cNvCxnSpPr>
                <a:cxnSpLocks noChangeShapeType="1"/>
              </p:cNvCxnSpPr>
              <p:nvPr/>
            </p:nvCxnSpPr>
            <p:spPr bwMode="auto">
              <a:xfrm>
                <a:off x="11619990" y="5554660"/>
                <a:ext cx="0" cy="1743971"/>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27" name="TextBox 48"/>
              <p:cNvSpPr txBox="1">
                <a:spLocks noChangeArrowheads="1"/>
              </p:cNvSpPr>
              <p:nvPr/>
            </p:nvSpPr>
            <p:spPr bwMode="auto">
              <a:xfrm>
                <a:off x="11456437" y="7315581"/>
                <a:ext cx="523862"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t>38</a:t>
                </a:r>
              </a:p>
            </p:txBody>
          </p:sp>
          <p:sp>
            <p:nvSpPr>
              <p:cNvPr id="51" name="TextBox 50"/>
              <p:cNvSpPr txBox="1"/>
              <p:nvPr/>
            </p:nvSpPr>
            <p:spPr>
              <a:xfrm>
                <a:off x="569428" y="2122775"/>
                <a:ext cx="1285095" cy="1027697"/>
              </a:xfrm>
              <a:prstGeom prst="rect">
                <a:avLst/>
              </a:prstGeom>
              <a:noFill/>
            </p:spPr>
            <p:txBody>
              <a:bodyPr>
                <a:spAutoFit/>
              </a:bodyPr>
              <a:lstStyle/>
              <a:p>
                <a:pPr algn="ctr">
                  <a:defRPr/>
                </a:pPr>
                <a:r>
                  <a:rPr lang="en-US" sz="1500">
                    <a:solidFill>
                      <a:schemeClr val="tx2">
                        <a:lumMod val="60000"/>
                        <a:lumOff val="40000"/>
                      </a:schemeClr>
                    </a:solidFill>
                    <a:ea typeface="ＭＳ Ｐゴシック" charset="0"/>
                  </a:rPr>
                  <a:t>Chopper Pit 1</a:t>
                </a:r>
              </a:p>
            </p:txBody>
          </p:sp>
          <p:cxnSp>
            <p:nvCxnSpPr>
              <p:cNvPr id="52" name="Straight Arrow Connector 51"/>
              <p:cNvCxnSpPr>
                <a:cxnSpLocks noChangeShapeType="1"/>
                <a:stCxn id="51" idx="2"/>
                <a:endCxn id="127" idx="0"/>
              </p:cNvCxnSpPr>
              <p:nvPr/>
            </p:nvCxnSpPr>
            <p:spPr bwMode="auto">
              <a:xfrm>
                <a:off x="1211975" y="3150472"/>
                <a:ext cx="2501346" cy="20896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30" name="TextBox 52"/>
              <p:cNvSpPr txBox="1">
                <a:spLocks noChangeArrowheads="1"/>
              </p:cNvSpPr>
              <p:nvPr/>
            </p:nvSpPr>
            <p:spPr bwMode="auto">
              <a:xfrm>
                <a:off x="3076247" y="2711324"/>
                <a:ext cx="1186779" cy="10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Chopper Pit 2</a:t>
                </a:r>
              </a:p>
            </p:txBody>
          </p:sp>
          <p:cxnSp>
            <p:nvCxnSpPr>
              <p:cNvPr id="54" name="Straight Arrow Connector 53"/>
              <p:cNvCxnSpPr>
                <a:cxnSpLocks noChangeShapeType="1"/>
                <a:stCxn id="75830" idx="2"/>
                <a:endCxn id="112" idx="1"/>
              </p:cNvCxnSpPr>
              <p:nvPr/>
            </p:nvCxnSpPr>
            <p:spPr bwMode="auto">
              <a:xfrm>
                <a:off x="3669510" y="3739061"/>
                <a:ext cx="1055613" cy="1706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32" name="TextBox 54"/>
              <p:cNvSpPr txBox="1">
                <a:spLocks noChangeArrowheads="1"/>
              </p:cNvSpPr>
              <p:nvPr/>
            </p:nvSpPr>
            <p:spPr bwMode="auto">
              <a:xfrm>
                <a:off x="4874218" y="3417582"/>
                <a:ext cx="1135560" cy="10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Chopper</a:t>
                </a:r>
              </a:p>
            </p:txBody>
          </p:sp>
          <p:cxnSp>
            <p:nvCxnSpPr>
              <p:cNvPr id="56" name="Straight Arrow Connector 55"/>
              <p:cNvCxnSpPr>
                <a:cxnSpLocks noChangeShapeType="1"/>
                <a:endCxn id="118" idx="0"/>
              </p:cNvCxnSpPr>
              <p:nvPr/>
            </p:nvCxnSpPr>
            <p:spPr bwMode="auto">
              <a:xfrm flipH="1">
                <a:off x="5236241" y="3888544"/>
                <a:ext cx="244084" cy="117095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34" name="TextBox 56"/>
              <p:cNvSpPr txBox="1">
                <a:spLocks noChangeArrowheads="1"/>
              </p:cNvSpPr>
              <p:nvPr/>
            </p:nvSpPr>
            <p:spPr bwMode="auto">
              <a:xfrm>
                <a:off x="5820518" y="3299871"/>
                <a:ext cx="2175759"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Collimators</a:t>
                </a:r>
              </a:p>
            </p:txBody>
          </p:sp>
          <p:cxnSp>
            <p:nvCxnSpPr>
              <p:cNvPr id="58" name="Straight Arrow Connector 57"/>
              <p:cNvCxnSpPr>
                <a:cxnSpLocks noChangeShapeType="1"/>
                <a:endCxn id="98" idx="0"/>
              </p:cNvCxnSpPr>
              <p:nvPr/>
            </p:nvCxnSpPr>
            <p:spPr bwMode="auto">
              <a:xfrm flipH="1">
                <a:off x="6191717" y="3888544"/>
                <a:ext cx="479824" cy="1348464"/>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36" name="TextBox 60"/>
              <p:cNvSpPr txBox="1">
                <a:spLocks noChangeArrowheads="1"/>
              </p:cNvSpPr>
              <p:nvPr/>
            </p:nvSpPr>
            <p:spPr bwMode="auto">
              <a:xfrm>
                <a:off x="426606" y="4359258"/>
                <a:ext cx="1858214" cy="60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Monolith</a:t>
                </a:r>
              </a:p>
            </p:txBody>
          </p:sp>
          <p:cxnSp>
            <p:nvCxnSpPr>
              <p:cNvPr id="62" name="Straight Arrow Connector 61"/>
              <p:cNvCxnSpPr>
                <a:cxnSpLocks noChangeShapeType="1"/>
                <a:stCxn id="75836" idx="2"/>
              </p:cNvCxnSpPr>
              <p:nvPr/>
            </p:nvCxnSpPr>
            <p:spPr bwMode="auto">
              <a:xfrm>
                <a:off x="1355923" y="4966069"/>
                <a:ext cx="807356" cy="46402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 name="TextBox 62"/>
              <p:cNvSpPr txBox="1"/>
              <p:nvPr/>
            </p:nvSpPr>
            <p:spPr>
              <a:xfrm>
                <a:off x="10174258" y="3181614"/>
                <a:ext cx="1418611" cy="1451233"/>
              </a:xfrm>
              <a:prstGeom prst="rect">
                <a:avLst/>
              </a:prstGeom>
              <a:noFill/>
            </p:spPr>
            <p:txBody>
              <a:bodyPr>
                <a:spAutoFit/>
              </a:bodyPr>
              <a:lstStyle/>
              <a:p>
                <a:pPr algn="ctr"/>
                <a:r>
                  <a:rPr lang="en-US" altLang="en-US" sz="1500">
                    <a:solidFill>
                      <a:srgbClr val="0094CA"/>
                    </a:solidFill>
                    <a:effectLst>
                      <a:outerShdw blurRad="38100" dist="38100" dir="2700000" algn="tl">
                        <a:srgbClr val="C0C0C0"/>
                      </a:outerShdw>
                    </a:effectLst>
                  </a:rPr>
                  <a:t>Sample positioning</a:t>
                </a:r>
              </a:p>
            </p:txBody>
          </p:sp>
          <p:cxnSp>
            <p:nvCxnSpPr>
              <p:cNvPr id="64" name="Straight Arrow Connector 63"/>
              <p:cNvCxnSpPr>
                <a:cxnSpLocks noChangeShapeType="1"/>
                <a:stCxn id="63" idx="1"/>
                <a:endCxn id="105" idx="0"/>
              </p:cNvCxnSpPr>
              <p:nvPr/>
            </p:nvCxnSpPr>
            <p:spPr bwMode="auto">
              <a:xfrm flipH="1">
                <a:off x="8759820" y="3907230"/>
                <a:ext cx="1414439" cy="155711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840" name="TextBox 64"/>
              <p:cNvSpPr txBox="1">
                <a:spLocks noChangeArrowheads="1"/>
              </p:cNvSpPr>
              <p:nvPr/>
            </p:nvSpPr>
            <p:spPr bwMode="auto">
              <a:xfrm>
                <a:off x="10741278" y="4006129"/>
                <a:ext cx="1844619" cy="10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558ED5"/>
                    </a:solidFill>
                  </a:rPr>
                  <a:t>Detectors tank</a:t>
                </a:r>
              </a:p>
            </p:txBody>
          </p:sp>
          <p:cxnSp>
            <p:nvCxnSpPr>
              <p:cNvPr id="66" name="Straight Arrow Connector 65"/>
              <p:cNvCxnSpPr>
                <a:cxnSpLocks noChangeShapeType="1"/>
                <a:stCxn id="75840" idx="2"/>
              </p:cNvCxnSpPr>
              <p:nvPr/>
            </p:nvCxnSpPr>
            <p:spPr bwMode="auto">
              <a:xfrm flipH="1">
                <a:off x="10931547" y="5034582"/>
                <a:ext cx="732253" cy="8408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5842" name="Group 66"/>
              <p:cNvGrpSpPr>
                <a:grpSpLocks/>
              </p:cNvGrpSpPr>
              <p:nvPr/>
            </p:nvGrpSpPr>
            <p:grpSpPr bwMode="auto">
              <a:xfrm>
                <a:off x="4836927" y="5257567"/>
                <a:ext cx="135123" cy="219308"/>
                <a:chOff x="4836927" y="5262023"/>
                <a:chExt cx="135123" cy="219308"/>
              </a:xfrm>
            </p:grpSpPr>
            <p:sp>
              <p:nvSpPr>
                <p:cNvPr id="69" name="Rectangle 68"/>
                <p:cNvSpPr>
                  <a:spLocks noChangeArrowheads="1"/>
                </p:cNvSpPr>
                <p:nvPr/>
              </p:nvSpPr>
              <p:spPr bwMode="auto">
                <a:xfrm>
                  <a:off x="4837777" y="5425202"/>
                  <a:ext cx="133516" cy="56056"/>
                </a:xfrm>
                <a:prstGeom prst="rect">
                  <a:avLst/>
                </a:prstGeom>
                <a:solidFill>
                  <a:srgbClr val="FF0000"/>
                </a:solidFill>
                <a:ln w="9525">
                  <a:solidFill>
                    <a:schemeClr val="tx1"/>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sp>
              <p:nvSpPr>
                <p:cNvPr id="70" name="Rectangle 69"/>
                <p:cNvSpPr>
                  <a:spLocks noChangeArrowheads="1"/>
                </p:cNvSpPr>
                <p:nvPr/>
              </p:nvSpPr>
              <p:spPr bwMode="auto">
                <a:xfrm>
                  <a:off x="4919139" y="5263263"/>
                  <a:ext cx="45896" cy="158826"/>
                </a:xfrm>
                <a:prstGeom prst="rect">
                  <a:avLst/>
                </a:prstGeom>
                <a:solidFill>
                  <a:srgbClr val="FF0000"/>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p>
                  <a:pPr algn="ctr"/>
                  <a:endParaRPr lang="en-US" altLang="en-US">
                    <a:solidFill>
                      <a:srgbClr val="FFFFFF"/>
                    </a:solidFill>
                    <a:latin typeface="Calibri" charset="0"/>
                  </a:endParaRPr>
                </a:p>
              </p:txBody>
            </p:sp>
          </p:grpSp>
          <p:sp>
            <p:nvSpPr>
              <p:cNvPr id="68" name="Rectangle 67"/>
              <p:cNvSpPr>
                <a:spLocks noChangeArrowheads="1"/>
              </p:cNvSpPr>
              <p:nvPr/>
            </p:nvSpPr>
            <p:spPr bwMode="auto">
              <a:xfrm>
                <a:off x="5027622" y="5423862"/>
                <a:ext cx="91792" cy="49828"/>
              </a:xfrm>
              <a:prstGeom prst="rect">
                <a:avLst/>
              </a:prstGeom>
              <a:solidFill>
                <a:srgbClr val="0D0D0D"/>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ltLang="en-US">
                  <a:solidFill>
                    <a:srgbClr val="FFFFFF"/>
                  </a:solidFill>
                  <a:latin typeface="Calibri" charset="0"/>
                </a:endParaRPr>
              </a:p>
            </p:txBody>
          </p:sp>
        </p:grpSp>
      </p:grpSp>
      <p:sp>
        <p:nvSpPr>
          <p:cNvPr id="75782" name="TextBox 134"/>
          <p:cNvSpPr txBox="1">
            <a:spLocks noChangeArrowheads="1"/>
          </p:cNvSpPr>
          <p:nvPr/>
        </p:nvSpPr>
        <p:spPr bwMode="auto">
          <a:xfrm>
            <a:off x="-107950" y="3278188"/>
            <a:ext cx="1008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Window Target</a:t>
            </a:r>
          </a:p>
        </p:txBody>
      </p:sp>
      <p:cxnSp>
        <p:nvCxnSpPr>
          <p:cNvPr id="136" name="Straight Arrow Connector 135"/>
          <p:cNvCxnSpPr>
            <a:cxnSpLocks noChangeShapeType="1"/>
            <a:stCxn id="75782" idx="2"/>
            <a:endCxn id="88" idx="1"/>
          </p:cNvCxnSpPr>
          <p:nvPr/>
        </p:nvCxnSpPr>
        <p:spPr bwMode="auto">
          <a:xfrm>
            <a:off x="395288" y="3802063"/>
            <a:ext cx="1876425" cy="692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784" name="TextBox 143"/>
          <p:cNvSpPr txBox="1">
            <a:spLocks noChangeArrowheads="1"/>
          </p:cNvSpPr>
          <p:nvPr/>
        </p:nvSpPr>
        <p:spPr bwMode="auto">
          <a:xfrm>
            <a:off x="971550" y="2917825"/>
            <a:ext cx="10080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Gate valve Chopper</a:t>
            </a:r>
          </a:p>
        </p:txBody>
      </p:sp>
      <p:cxnSp>
        <p:nvCxnSpPr>
          <p:cNvPr id="145" name="Straight Arrow Connector 144"/>
          <p:cNvCxnSpPr>
            <a:cxnSpLocks noChangeShapeType="1"/>
            <a:stCxn id="75784" idx="2"/>
            <a:endCxn id="90" idx="3"/>
          </p:cNvCxnSpPr>
          <p:nvPr/>
        </p:nvCxnSpPr>
        <p:spPr bwMode="auto">
          <a:xfrm>
            <a:off x="1474788" y="3657600"/>
            <a:ext cx="1233487" cy="839788"/>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786" name="TextBox 147"/>
          <p:cNvSpPr txBox="1">
            <a:spLocks noChangeArrowheads="1"/>
          </p:cNvSpPr>
          <p:nvPr/>
        </p:nvSpPr>
        <p:spPr bwMode="auto">
          <a:xfrm>
            <a:off x="3708400" y="2859088"/>
            <a:ext cx="1008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Window Target</a:t>
            </a:r>
          </a:p>
        </p:txBody>
      </p:sp>
      <p:cxnSp>
        <p:nvCxnSpPr>
          <p:cNvPr id="149" name="Straight Arrow Connector 148"/>
          <p:cNvCxnSpPr>
            <a:cxnSpLocks noChangeShapeType="1"/>
            <a:stCxn id="75786" idx="2"/>
            <a:endCxn id="96" idx="1"/>
          </p:cNvCxnSpPr>
          <p:nvPr/>
        </p:nvCxnSpPr>
        <p:spPr bwMode="auto">
          <a:xfrm flipH="1">
            <a:off x="3749675" y="3382963"/>
            <a:ext cx="461963" cy="1073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8" name="Rectangle 157"/>
          <p:cNvSpPr>
            <a:spLocks noChangeArrowheads="1"/>
          </p:cNvSpPr>
          <p:nvPr/>
        </p:nvSpPr>
        <p:spPr bwMode="auto">
          <a:xfrm>
            <a:off x="4787900" y="4178300"/>
            <a:ext cx="360363" cy="180975"/>
          </a:xfrm>
          <a:prstGeom prst="rect">
            <a:avLst/>
          </a:prstGeom>
          <a:noFill/>
          <a:ln w="22225">
            <a:solidFill>
              <a:srgbClr val="FF0000"/>
            </a:solidFill>
            <a:prstDash val="dashDot"/>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ltLang="en-US">
              <a:solidFill>
                <a:srgbClr val="FFFFFF"/>
              </a:solidFill>
              <a:latin typeface="Calibri" charset="0"/>
            </a:endParaRPr>
          </a:p>
        </p:txBody>
      </p:sp>
      <p:sp>
        <p:nvSpPr>
          <p:cNvPr id="75789" name="TextBox 158"/>
          <p:cNvSpPr txBox="1">
            <a:spLocks noChangeArrowheads="1"/>
          </p:cNvSpPr>
          <p:nvPr/>
        </p:nvSpPr>
        <p:spPr bwMode="auto">
          <a:xfrm>
            <a:off x="5003800" y="2859088"/>
            <a:ext cx="10080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Gate valve at sample</a:t>
            </a:r>
          </a:p>
        </p:txBody>
      </p:sp>
      <p:cxnSp>
        <p:nvCxnSpPr>
          <p:cNvPr id="160" name="Straight Arrow Connector 159"/>
          <p:cNvCxnSpPr>
            <a:cxnSpLocks noChangeShapeType="1"/>
            <a:stCxn id="75789" idx="2"/>
            <a:endCxn id="103" idx="1"/>
          </p:cNvCxnSpPr>
          <p:nvPr/>
        </p:nvCxnSpPr>
        <p:spPr bwMode="auto">
          <a:xfrm flipH="1">
            <a:off x="5429250" y="3597275"/>
            <a:ext cx="79375" cy="906463"/>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791" name="TextBox 163"/>
          <p:cNvSpPr txBox="1">
            <a:spLocks noChangeArrowheads="1"/>
          </p:cNvSpPr>
          <p:nvPr/>
        </p:nvSpPr>
        <p:spPr bwMode="auto">
          <a:xfrm>
            <a:off x="5508625" y="3459163"/>
            <a:ext cx="10080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Sapphire window Sample</a:t>
            </a:r>
          </a:p>
        </p:txBody>
      </p:sp>
      <p:cxnSp>
        <p:nvCxnSpPr>
          <p:cNvPr id="165" name="Straight Arrow Connector 164"/>
          <p:cNvCxnSpPr>
            <a:cxnSpLocks noChangeShapeType="1"/>
            <a:stCxn id="75791" idx="2"/>
            <a:endCxn id="103" idx="3"/>
          </p:cNvCxnSpPr>
          <p:nvPr/>
        </p:nvCxnSpPr>
        <p:spPr bwMode="auto">
          <a:xfrm>
            <a:off x="6011863" y="4197350"/>
            <a:ext cx="57150" cy="306388"/>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5793" name="TextBox 172"/>
          <p:cNvSpPr txBox="1">
            <a:spLocks noChangeArrowheads="1"/>
          </p:cNvSpPr>
          <p:nvPr/>
        </p:nvSpPr>
        <p:spPr bwMode="auto">
          <a:xfrm>
            <a:off x="6804025" y="3878263"/>
            <a:ext cx="10080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500">
                <a:solidFill>
                  <a:srgbClr val="FF0000"/>
                </a:solidFill>
              </a:rPr>
              <a:t>Gate valve</a:t>
            </a:r>
          </a:p>
        </p:txBody>
      </p:sp>
      <p:cxnSp>
        <p:nvCxnSpPr>
          <p:cNvPr id="174" name="Straight Arrow Connector 173"/>
          <p:cNvCxnSpPr>
            <a:cxnSpLocks noChangeShapeType="1"/>
            <a:stCxn id="75793" idx="2"/>
            <a:endCxn id="104" idx="1"/>
          </p:cNvCxnSpPr>
          <p:nvPr/>
        </p:nvCxnSpPr>
        <p:spPr bwMode="auto">
          <a:xfrm flipH="1">
            <a:off x="6345238" y="4403725"/>
            <a:ext cx="963612" cy="984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3" name="Straight Arrow Connector 182"/>
          <p:cNvCxnSpPr>
            <a:cxnSpLocks noChangeShapeType="1"/>
            <a:stCxn id="63" idx="1"/>
          </p:cNvCxnSpPr>
          <p:nvPr/>
        </p:nvCxnSpPr>
        <p:spPr bwMode="auto">
          <a:xfrm flipH="1" flipV="1">
            <a:off x="7092950" y="2917825"/>
            <a:ext cx="215900" cy="7905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8" name="Straight Arrow Connector 207"/>
          <p:cNvCxnSpPr>
            <a:cxnSpLocks noChangeShapeType="1"/>
          </p:cNvCxnSpPr>
          <p:nvPr/>
        </p:nvCxnSpPr>
        <p:spPr bwMode="auto">
          <a:xfrm flipV="1">
            <a:off x="5867400" y="2282825"/>
            <a:ext cx="2449513" cy="6477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8" name="Content Placeholder 2"/>
          <p:cNvSpPr>
            <a:spLocks noGrp="1"/>
          </p:cNvSpPr>
          <p:nvPr>
            <p:ph idx="1"/>
          </p:nvPr>
        </p:nvSpPr>
        <p:spPr>
          <a:xfrm>
            <a:off x="4859338" y="1238250"/>
            <a:ext cx="1944687" cy="1620838"/>
          </a:xfrm>
        </p:spPr>
        <p:txBody>
          <a:bodyPr>
            <a:normAutofit fontScale="85000" lnSpcReduction="20000"/>
          </a:bodyPr>
          <a:lstStyle/>
          <a:p>
            <a:pPr eaLnBrk="1" hangingPunct="1">
              <a:buFontTx/>
              <a:buChar char="-"/>
              <a:defRPr/>
            </a:pPr>
            <a:r>
              <a:rPr lang="en-US" sz="1800" smtClean="0"/>
              <a:t>Interface document for Instruments already in discussion,</a:t>
            </a:r>
          </a:p>
          <a:p>
            <a:pPr eaLnBrk="1" hangingPunct="1">
              <a:buFontTx/>
              <a:buChar char="-"/>
              <a:defRPr/>
            </a:pPr>
            <a:r>
              <a:rPr lang="en-US" sz="1800" smtClean="0"/>
              <a:t>Standardization model in place.</a:t>
            </a:r>
          </a:p>
        </p:txBody>
      </p:sp>
      <p:sp>
        <p:nvSpPr>
          <p:cNvPr id="116"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rcRect l="5949" r="5949"/>
          <a:stretch>
            <a:fillRect/>
          </a:stretch>
        </p:blipFill>
        <p:spPr>
          <a:xfrm>
            <a:off x="250825" y="1657350"/>
            <a:ext cx="4040188" cy="3294063"/>
          </a:xfrm>
        </p:spPr>
      </p:pic>
      <p:sp>
        <p:nvSpPr>
          <p:cNvPr id="5" name="Text Placeholder 4"/>
          <p:cNvSpPr>
            <a:spLocks noGrp="1"/>
          </p:cNvSpPr>
          <p:nvPr>
            <p:ph type="body" sz="quarter" idx="3"/>
          </p:nvPr>
        </p:nvSpPr>
        <p:spPr>
          <a:xfrm>
            <a:off x="4376738" y="1238250"/>
            <a:ext cx="4752975" cy="358775"/>
          </a:xfrm>
        </p:spPr>
        <p:txBody>
          <a:bodyPr>
            <a:normAutofit fontScale="85000" lnSpcReduction="20000"/>
          </a:bodyPr>
          <a:lstStyle/>
          <a:p>
            <a:pPr eaLnBrk="1" hangingPunct="1">
              <a:defRPr/>
            </a:pPr>
            <a:r>
              <a:rPr lang="en-US" i="1">
                <a:solidFill>
                  <a:srgbClr val="000000"/>
                </a:solidFill>
              </a:rPr>
              <a:t>Vacuum Integration Test </a:t>
            </a:r>
            <a:r>
              <a:rPr lang="en-US" i="1" smtClean="0">
                <a:solidFill>
                  <a:srgbClr val="000000"/>
                </a:solidFill>
              </a:rPr>
              <a:t>Facility (</a:t>
            </a:r>
            <a:r>
              <a:rPr lang="en-US" i="1">
                <a:solidFill>
                  <a:srgbClr val="000000"/>
                </a:solidFill>
              </a:rPr>
              <a:t>VITF</a:t>
            </a:r>
            <a:r>
              <a:rPr lang="en-US" i="1" smtClean="0">
                <a:solidFill>
                  <a:srgbClr val="000000"/>
                </a:solidFill>
              </a:rPr>
              <a:t>)</a:t>
            </a:r>
            <a:endParaRPr lang="en-GB">
              <a:solidFill>
                <a:srgbClr val="000000"/>
              </a:solidFill>
            </a:endParaRPr>
          </a:p>
        </p:txBody>
      </p:sp>
      <p:sp>
        <p:nvSpPr>
          <p:cNvPr id="6" name="Content Placeholder 5"/>
          <p:cNvSpPr>
            <a:spLocks noGrp="1"/>
          </p:cNvSpPr>
          <p:nvPr>
            <p:ph sz="quarter" idx="4"/>
          </p:nvPr>
        </p:nvSpPr>
        <p:spPr>
          <a:xfrm>
            <a:off x="4427538" y="1778000"/>
            <a:ext cx="4537075" cy="3105150"/>
          </a:xfrm>
        </p:spPr>
        <p:txBody>
          <a:bodyPr>
            <a:normAutofit/>
          </a:bodyPr>
          <a:lstStyle/>
          <a:p>
            <a:pPr marL="0" indent="0" algn="just" eaLnBrk="1" hangingPunct="1">
              <a:lnSpc>
                <a:spcPct val="82000"/>
              </a:lnSpc>
            </a:pPr>
            <a:r>
              <a:rPr lang="en-US" altLang="en-US" sz="2000" dirty="0">
                <a:solidFill>
                  <a:srgbClr val="000000"/>
                </a:solidFill>
              </a:rPr>
              <a:t>This facility will provide the capability for seamless integration of all vacuum systems used on the accelerator, target and neutron instruments with the ICS (ESS Integrated Control System). This allows control logic to be </a:t>
            </a:r>
            <a:r>
              <a:rPr lang="en-US" altLang="en-US" sz="2000" dirty="0" smtClean="0">
                <a:solidFill>
                  <a:srgbClr val="000000"/>
                </a:solidFill>
              </a:rPr>
              <a:t>developed together ICS </a:t>
            </a:r>
            <a:r>
              <a:rPr lang="en-US" altLang="en-US" sz="2000" dirty="0">
                <a:solidFill>
                  <a:srgbClr val="000000"/>
                </a:solidFill>
              </a:rPr>
              <a:t>and interlocks checked before implementation on the actual systems for which they are designed. EPICS control screens will also be developed together with data acquisition functions using this facility</a:t>
            </a:r>
            <a:r>
              <a:rPr lang="en-US" altLang="en-US" sz="2000" dirty="0" smtClean="0">
                <a:solidFill>
                  <a:srgbClr val="000000"/>
                </a:solidFill>
              </a:rPr>
              <a:t>.</a:t>
            </a:r>
            <a:endParaRPr lang="en-US" altLang="en-US" sz="2000" dirty="0">
              <a:solidFill>
                <a:srgbClr val="000000"/>
              </a:solidFill>
            </a:endParaRPr>
          </a:p>
        </p:txBody>
      </p:sp>
      <p:sp>
        <p:nvSpPr>
          <p:cNvPr id="7" name="Slide Number Placeholder 6"/>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32AB64A5-E532-864B-9587-D5F32B85C621}" type="slidenum">
              <a:rPr lang="sv-SE" altLang="en-US" sz="1800">
                <a:solidFill>
                  <a:srgbClr val="000000"/>
                </a:solidFill>
              </a:rPr>
              <a:pPr eaLnBrk="1"/>
              <a:t>28</a:t>
            </a:fld>
            <a:endParaRPr lang="sv-SE" altLang="en-US" sz="1800">
              <a:solidFill>
                <a:srgbClr val="000000"/>
              </a:solidFill>
            </a:endParaRPr>
          </a:p>
        </p:txBody>
      </p:sp>
      <p:pic>
        <p:nvPicPr>
          <p:cNvPr id="7680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217488"/>
            <a:ext cx="14398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p:txBody>
          <a:bodyPr/>
          <a:lstStyle/>
          <a:p>
            <a:pPr eaLnBrk="1" hangingPunct="1">
              <a:defRPr/>
            </a:pPr>
            <a:r>
              <a:rPr lang="en-GB" sz="3200" smtClean="0">
                <a:solidFill>
                  <a:srgbClr val="FFFFFF"/>
                </a:solidFill>
                <a:latin typeface="Arial"/>
                <a:cs typeface="Arial"/>
              </a:rPr>
              <a:t>Vacuum Laboratory</a:t>
            </a:r>
            <a:endParaRPr lang="en-GB" sz="3200">
              <a:solidFill>
                <a:srgbClr val="FFFFFF"/>
              </a:solidFill>
              <a:latin typeface="Arial"/>
              <a:cs typeface="Arial"/>
            </a:endParaRPr>
          </a:p>
        </p:txBody>
      </p:sp>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4645025" y="1279525"/>
            <a:ext cx="4041775" cy="438150"/>
          </a:xfrm>
        </p:spPr>
        <p:txBody>
          <a:bodyPr>
            <a:normAutofit lnSpcReduction="10000"/>
          </a:bodyPr>
          <a:lstStyle/>
          <a:p>
            <a:pPr eaLnBrk="1" hangingPunct="1">
              <a:defRPr/>
            </a:pPr>
            <a:r>
              <a:rPr lang="en-US" sz="2200" i="1">
                <a:solidFill>
                  <a:srgbClr val="000000"/>
                </a:solidFill>
              </a:rPr>
              <a:t>Gauge Calibration Faci</a:t>
            </a:r>
            <a:r>
              <a:rPr lang="en-US" i="1">
                <a:solidFill>
                  <a:srgbClr val="000000"/>
                </a:solidFill>
              </a:rPr>
              <a:t>lity (GCF</a:t>
            </a:r>
            <a:r>
              <a:rPr lang="en-US" i="1" smtClean="0">
                <a:solidFill>
                  <a:srgbClr val="000000"/>
                </a:solidFill>
              </a:rPr>
              <a:t>)</a:t>
            </a:r>
            <a:endParaRPr lang="en-US">
              <a:solidFill>
                <a:srgbClr val="000000"/>
              </a:solidFill>
            </a:endParaRPr>
          </a:p>
        </p:txBody>
      </p:sp>
      <p:sp>
        <p:nvSpPr>
          <p:cNvPr id="8" name="Content Placeholder 7"/>
          <p:cNvSpPr>
            <a:spLocks noGrp="1"/>
          </p:cNvSpPr>
          <p:nvPr>
            <p:ph sz="quarter" idx="4"/>
          </p:nvPr>
        </p:nvSpPr>
        <p:spPr/>
        <p:txBody>
          <a:bodyPr>
            <a:normAutofit lnSpcReduction="10000"/>
          </a:bodyPr>
          <a:lstStyle/>
          <a:p>
            <a:pPr marL="0" indent="0" algn="just" eaLnBrk="1" hangingPunct="1"/>
            <a:r>
              <a:rPr lang="en-US" altLang="en-US" sz="1800" dirty="0">
                <a:solidFill>
                  <a:srgbClr val="000000"/>
                </a:solidFill>
              </a:rPr>
              <a:t>The GCF will be used to confirm the operation and calibration of all vacuum gauges prior to installation with calibration performed against a secondary standard. All vacuum gauges installed on the accelerator, target and neutron instruments will use this facility. Gauge accuracy is important since gauge readings will be used for set point control and the interlocking and sequencing of the various vacuum system operations.</a:t>
            </a:r>
            <a:endParaRPr lang="en-GB" altLang="en-US" sz="1800" dirty="0">
              <a:solidFill>
                <a:srgbClr val="000000"/>
              </a:solidFill>
            </a:endParaRPr>
          </a:p>
        </p:txBody>
      </p:sp>
      <p:sp>
        <p:nvSpPr>
          <p:cNvPr id="4" name="Slide Number Placeholder 3"/>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FE9E84F3-1BD6-564B-AC7F-14C71DB16814}" type="slidenum">
              <a:rPr lang="sv-SE" altLang="en-US" sz="1800">
                <a:solidFill>
                  <a:srgbClr val="000000"/>
                </a:solidFill>
              </a:rPr>
              <a:pPr eaLnBrk="1"/>
              <a:t>29</a:t>
            </a:fld>
            <a:endParaRPr lang="sv-SE" altLang="en-US" sz="1800">
              <a:solidFill>
                <a:srgbClr val="000000"/>
              </a:solidFill>
            </a:endParaRPr>
          </a:p>
        </p:txBody>
      </p:sp>
      <p:pic>
        <p:nvPicPr>
          <p:cNvPr id="5" name="Content Placeholder 4"/>
          <p:cNvPicPr>
            <a:picLocks noGrp="1" noChangeAspect="1"/>
          </p:cNvPicPr>
          <p:nvPr>
            <p:ph sz="half" idx="2"/>
          </p:nvPr>
        </p:nvPicPr>
        <p:blipFill>
          <a:blip r:embed="rId2"/>
          <a:srcRect l="7003" r="7003"/>
          <a:stretch>
            <a:fillRect/>
          </a:stretch>
        </p:blipFill>
        <p:spPr/>
      </p:pic>
      <p:pic>
        <p:nvPicPr>
          <p:cNvPr id="7782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77813"/>
            <a:ext cx="14398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p:txBody>
          <a:bodyPr/>
          <a:lstStyle/>
          <a:p>
            <a:pPr eaLnBrk="1" hangingPunct="1">
              <a:defRPr/>
            </a:pPr>
            <a:r>
              <a:rPr lang="en-GB" sz="3200" smtClean="0">
                <a:solidFill>
                  <a:srgbClr val="FFFFFF"/>
                </a:solidFill>
                <a:latin typeface="Arial"/>
                <a:cs typeface="Arial"/>
              </a:rPr>
              <a:t>Vacuum Laboratory</a:t>
            </a:r>
            <a:endParaRPr lang="en-GB" sz="3200">
              <a:solidFill>
                <a:srgbClr val="FFFFFF"/>
              </a:solidFill>
              <a:latin typeface="Arial"/>
              <a:cs typeface="Arial"/>
            </a:endParaRPr>
          </a:p>
        </p:txBody>
      </p:sp>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Introduction</a:t>
            </a:r>
          </a:p>
        </p:txBody>
      </p:sp>
      <p:sp>
        <p:nvSpPr>
          <p:cNvPr id="9219" name="Rectangle 3"/>
          <p:cNvSpPr>
            <a:spLocks noChangeArrowheads="1"/>
          </p:cNvSpPr>
          <p:nvPr/>
        </p:nvSpPr>
        <p:spPr bwMode="auto">
          <a:xfrm>
            <a:off x="457200" y="1436687"/>
            <a:ext cx="8315325" cy="10640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000000"/>
                </a:solidFill>
                <a:latin typeface="Times New Roman" charset="0"/>
                <a:ea typeface="ＭＳ Ｐゴシック" charset="0"/>
              </a:rPr>
              <a:t>Goal: </a:t>
            </a:r>
            <a:r>
              <a:rPr lang="en-US" sz="2200">
                <a:solidFill>
                  <a:srgbClr val="000000"/>
                </a:solidFill>
                <a:latin typeface="Times New Roman" charset="0"/>
                <a:ea typeface="ＭＳ Ｐゴシック" charset="0"/>
              </a:rPr>
              <a:t>short introduction on the vacuum field (surface science, gas dynamics, simulations, </a:t>
            </a:r>
            <a:r>
              <a:rPr lang="en-US" sz="2200" smtClean="0">
                <a:solidFill>
                  <a:srgbClr val="000000"/>
                </a:solidFill>
                <a:latin typeface="Times New Roman" charset="0"/>
                <a:ea typeface="ＭＳ Ｐゴシック" charset="0"/>
              </a:rPr>
              <a:t>vacuum instrumentation</a:t>
            </a:r>
            <a:r>
              <a:rPr lang="en-US" sz="2200">
                <a:solidFill>
                  <a:srgbClr val="000000"/>
                </a:solidFill>
                <a:latin typeface="Times New Roman" charset="0"/>
                <a:ea typeface="ＭＳ Ｐゴシック" charset="0"/>
              </a:rPr>
              <a:t>...) and the science and engineering for a larger </a:t>
            </a:r>
            <a:r>
              <a:rPr lang="en-US" sz="2200" smtClean="0">
                <a:solidFill>
                  <a:srgbClr val="000000"/>
                </a:solidFill>
                <a:latin typeface="Times New Roman" charset="0"/>
                <a:ea typeface="ＭＳ Ｐゴシック" charset="0"/>
              </a:rPr>
              <a:t>“user </a:t>
            </a:r>
            <a:r>
              <a:rPr lang="en-US" sz="2200">
                <a:solidFill>
                  <a:srgbClr val="000000"/>
                </a:solidFill>
                <a:latin typeface="Times New Roman" charset="0"/>
                <a:ea typeface="ＭＳ Ｐゴシック" charset="0"/>
              </a:rPr>
              <a:t>facility</a:t>
            </a:r>
            <a:r>
              <a:rPr lang="en-US" sz="2200" smtClean="0">
                <a:solidFill>
                  <a:srgbClr val="000000"/>
                </a:solidFill>
                <a:latin typeface="Times New Roman" charset="0"/>
                <a:ea typeface="ＭＳ Ｐゴシック" charset="0"/>
              </a:rPr>
              <a:t>.”</a:t>
            </a:r>
            <a:endParaRPr lang="en-US" sz="2200">
              <a:solidFill>
                <a:srgbClr val="000000"/>
              </a:solidFill>
              <a:latin typeface="Times New Roman" charset="0"/>
              <a:ea typeface="ＭＳ Ｐゴシック" charset="0"/>
            </a:endParaRPr>
          </a:p>
        </p:txBody>
      </p:sp>
      <p:sp>
        <p:nvSpPr>
          <p:cNvPr id="9220" name="Rectangle 4"/>
          <p:cNvSpPr>
            <a:spLocks noChangeArrowheads="1"/>
          </p:cNvSpPr>
          <p:nvPr/>
        </p:nvSpPr>
        <p:spPr bwMode="auto">
          <a:xfrm>
            <a:off x="365125" y="3382963"/>
            <a:ext cx="8315325" cy="1665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buClrTx/>
              <a:buFontTx/>
              <a:buNone/>
            </a:pPr>
            <a:r>
              <a:rPr lang="en-US" altLang="en-US" sz="2200">
                <a:solidFill>
                  <a:srgbClr val="000000"/>
                </a:solidFill>
                <a:latin typeface="Times New Roman" charset="0"/>
              </a:rPr>
              <a:t> </a:t>
            </a:r>
            <a:r>
              <a:rPr lang="en-US" altLang="en-GB" sz="2200">
                <a:solidFill>
                  <a:srgbClr val="000000"/>
                </a:solidFill>
                <a:latin typeface="Times New Roman" charset="0"/>
              </a:rPr>
              <a:t>“</a:t>
            </a:r>
            <a:r>
              <a:rPr lang="en-US" altLang="en-US" sz="2200">
                <a:solidFill>
                  <a:srgbClr val="000000"/>
                </a:solidFill>
                <a:latin typeface="Times New Roman" charset="0"/>
              </a:rPr>
              <a:t>the </a:t>
            </a:r>
            <a:r>
              <a:rPr lang="en-US" altLang="en-US" sz="2200" b="1">
                <a:solidFill>
                  <a:srgbClr val="000000"/>
                </a:solidFill>
                <a:latin typeface="Times New Roman" charset="0"/>
              </a:rPr>
              <a:t>surrounding gas </a:t>
            </a:r>
            <a:r>
              <a:rPr lang="en-US" altLang="en-US" sz="2200">
                <a:solidFill>
                  <a:srgbClr val="000000"/>
                </a:solidFill>
                <a:latin typeface="Times New Roman" charset="0"/>
              </a:rPr>
              <a:t>can </a:t>
            </a:r>
            <a:r>
              <a:rPr lang="en-US" altLang="en-US" sz="2200" b="1">
                <a:solidFill>
                  <a:srgbClr val="000000"/>
                </a:solidFill>
                <a:latin typeface="Times New Roman" charset="0"/>
              </a:rPr>
              <a:t>interfere </a:t>
            </a:r>
            <a:r>
              <a:rPr lang="en-US" altLang="en-US" sz="2200">
                <a:solidFill>
                  <a:srgbClr val="000000"/>
                </a:solidFill>
                <a:latin typeface="Times New Roman" charset="0"/>
              </a:rPr>
              <a:t>on the </a:t>
            </a:r>
            <a:r>
              <a:rPr lang="en-US" altLang="en-US" sz="2200" b="1">
                <a:solidFill>
                  <a:srgbClr val="000000"/>
                </a:solidFill>
                <a:latin typeface="Times New Roman" charset="0"/>
              </a:rPr>
              <a:t>desirable process</a:t>
            </a:r>
            <a:r>
              <a:rPr lang="en-US" altLang="en-US" sz="2200">
                <a:solidFill>
                  <a:srgbClr val="000000"/>
                </a:solidFill>
                <a:latin typeface="Times New Roman" charset="0"/>
              </a:rPr>
              <a:t>, it means, it is a requisite part of the process or/and an integral part of a product</a:t>
            </a:r>
            <a:r>
              <a:rPr lang="en-US" altLang="en-GB" sz="2200">
                <a:solidFill>
                  <a:srgbClr val="000000"/>
                </a:solidFill>
                <a:latin typeface="Times New Roman" charset="0"/>
              </a:rPr>
              <a:t>”</a:t>
            </a:r>
            <a:endParaRPr lang="en-US" altLang="en-US" sz="2200">
              <a:solidFill>
                <a:srgbClr val="000000"/>
              </a:solidFill>
              <a:latin typeface="Times New Roman" charset="0"/>
            </a:endParaRPr>
          </a:p>
          <a:p>
            <a:pPr eaLnBrk="1">
              <a:buClrTx/>
              <a:buFontTx/>
              <a:buNone/>
            </a:pPr>
            <a:endParaRPr lang="en-US" altLang="en-US" sz="2200">
              <a:solidFill>
                <a:srgbClr val="000000"/>
              </a:solidFill>
              <a:latin typeface="Times New Roman" charset="0"/>
            </a:endParaRPr>
          </a:p>
          <a:p>
            <a:pPr eaLnBrk="1">
              <a:buClrTx/>
              <a:buFontTx/>
              <a:buNone/>
            </a:pPr>
            <a:r>
              <a:rPr lang="en-US" altLang="en-US" sz="2200">
                <a:solidFill>
                  <a:srgbClr val="000000"/>
                </a:solidFill>
                <a:latin typeface="Times New Roman" charset="0"/>
              </a:rPr>
              <a:t>Ex</a:t>
            </a:r>
            <a:r>
              <a:rPr lang="en-US" altLang="en-US" sz="2200" smtClean="0">
                <a:solidFill>
                  <a:srgbClr val="000000"/>
                </a:solidFill>
                <a:latin typeface="Times New Roman" charset="0"/>
              </a:rPr>
              <a:t>: </a:t>
            </a:r>
            <a:r>
              <a:rPr lang="en-US" altLang="en-US" sz="2200">
                <a:solidFill>
                  <a:srgbClr val="000000"/>
                </a:solidFill>
                <a:latin typeface="Times New Roman" charset="0"/>
              </a:rPr>
              <a:t>heat transfer, vaporization, chemical/physical reactions or effects, protection...</a:t>
            </a:r>
          </a:p>
        </p:txBody>
      </p:sp>
      <p:sp>
        <p:nvSpPr>
          <p:cNvPr id="9221" name="Text Box 5"/>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B78D624D-3FE9-A84E-8041-239EA92A0560}" type="slidenum">
              <a:rPr lang="en-US" altLang="en-US" sz="1800">
                <a:solidFill>
                  <a:srgbClr val="000000"/>
                </a:solidFill>
                <a:latin typeface="Calibri" charset="0"/>
              </a:rPr>
              <a:pPr eaLnBrk="1" hangingPunct="1">
                <a:lnSpc>
                  <a:spcPct val="100000"/>
                </a:lnSpc>
                <a:buClrTx/>
                <a:buFontTx/>
                <a:buNone/>
              </a:pPr>
              <a:t>3</a:t>
            </a:fld>
            <a:endParaRPr lang="en-US" altLang="en-US" sz="1800">
              <a:solidFill>
                <a:srgbClr val="000000"/>
              </a:solidFill>
              <a:latin typeface="Calibri" charset="0"/>
            </a:endParaRPr>
          </a:p>
        </p:txBody>
      </p:sp>
      <p:sp>
        <p:nvSpPr>
          <p:cNvPr id="2" name="Rectangle 1"/>
          <p:cNvSpPr>
            <a:spLocks noChangeArrowheads="1"/>
          </p:cNvSpPr>
          <p:nvPr/>
        </p:nvSpPr>
        <p:spPr bwMode="auto">
          <a:xfrm>
            <a:off x="468313" y="2641600"/>
            <a:ext cx="4916731"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buClrTx/>
              <a:buFontTx/>
              <a:buNone/>
            </a:pPr>
            <a:r>
              <a:rPr lang="en-US" altLang="en-US" b="1">
                <a:solidFill>
                  <a:srgbClr val="000000"/>
                </a:solidFill>
                <a:latin typeface="Times New Roman" charset="0"/>
              </a:rPr>
              <a:t>Justification:</a:t>
            </a:r>
            <a:r>
              <a:rPr lang="en-US" altLang="en-US">
                <a:solidFill>
                  <a:srgbClr val="000000"/>
                </a:solidFill>
                <a:latin typeface="Times New Roman" charset="0"/>
              </a:rPr>
              <a:t> </a:t>
            </a:r>
            <a:r>
              <a:rPr lang="en-US" altLang="en-US" sz="2200">
                <a:solidFill>
                  <a:srgbClr val="000000"/>
                </a:solidFill>
                <a:latin typeface="Times New Roman" charset="0"/>
              </a:rPr>
              <a:t>why do we need vacuum?</a:t>
            </a:r>
          </a:p>
        </p:txBody>
      </p:sp>
      <p:sp>
        <p:nvSpPr>
          <p:cNvPr id="8"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sz="3200" smtClean="0">
                <a:solidFill>
                  <a:srgbClr val="FFFFFF"/>
                </a:solidFill>
                <a:latin typeface="Arial"/>
                <a:cs typeface="Arial"/>
              </a:rPr>
              <a:t>Vacuum Laboratory</a:t>
            </a:r>
            <a:endParaRPr lang="en-GB" sz="3200">
              <a:solidFill>
                <a:srgbClr val="FFFFFF"/>
              </a:solidFill>
              <a:latin typeface="Arial"/>
              <a:cs typeface="Arial"/>
            </a:endParaRPr>
          </a:p>
        </p:txBody>
      </p:sp>
      <p:pic>
        <p:nvPicPr>
          <p:cNvPr id="8" name="Content Placeholder 7"/>
          <p:cNvPicPr>
            <a:picLocks noGrp="1" noChangeAspect="1"/>
          </p:cNvPicPr>
          <p:nvPr>
            <p:ph sz="half" idx="2"/>
          </p:nvPr>
        </p:nvPicPr>
        <p:blipFill rotWithShape="1">
          <a:blip r:embed="rId2"/>
          <a:srcRect l="16476" t="97" r="6875"/>
          <a:stretch/>
        </p:blipFill>
        <p:spPr>
          <a:xfrm>
            <a:off x="179388" y="1538288"/>
            <a:ext cx="3494087" cy="3178175"/>
          </a:xfrm>
        </p:spPr>
      </p:pic>
      <p:sp>
        <p:nvSpPr>
          <p:cNvPr id="5" name="Text Placeholder 4"/>
          <p:cNvSpPr>
            <a:spLocks noGrp="1"/>
          </p:cNvSpPr>
          <p:nvPr>
            <p:ph type="body" sz="quarter" idx="3"/>
          </p:nvPr>
        </p:nvSpPr>
        <p:spPr>
          <a:xfrm>
            <a:off x="3924300" y="1201738"/>
            <a:ext cx="4176713" cy="431800"/>
          </a:xfrm>
        </p:spPr>
        <p:txBody>
          <a:bodyPr>
            <a:normAutofit/>
          </a:bodyPr>
          <a:lstStyle/>
          <a:p>
            <a:pPr eaLnBrk="1" hangingPunct="1">
              <a:defRPr/>
            </a:pPr>
            <a:r>
              <a:rPr lang="en-US" sz="2000" i="1" smtClean="0">
                <a:solidFill>
                  <a:srgbClr val="000000"/>
                </a:solidFill>
              </a:rPr>
              <a:t>Outgassing </a:t>
            </a:r>
            <a:r>
              <a:rPr lang="en-US" sz="2000" i="1">
                <a:solidFill>
                  <a:srgbClr val="000000"/>
                </a:solidFill>
              </a:rPr>
              <a:t>Test Facility (MTF</a:t>
            </a:r>
            <a:r>
              <a:rPr lang="en-US" sz="2000" i="1" smtClean="0">
                <a:solidFill>
                  <a:srgbClr val="000000"/>
                </a:solidFill>
              </a:rPr>
              <a:t>)</a:t>
            </a:r>
            <a:endParaRPr lang="en-GB" sz="2000">
              <a:solidFill>
                <a:srgbClr val="000000"/>
              </a:solidFill>
            </a:endParaRPr>
          </a:p>
        </p:txBody>
      </p:sp>
      <p:sp>
        <p:nvSpPr>
          <p:cNvPr id="6" name="Content Placeholder 5"/>
          <p:cNvSpPr>
            <a:spLocks noGrp="1"/>
          </p:cNvSpPr>
          <p:nvPr>
            <p:ph sz="quarter" idx="4"/>
          </p:nvPr>
        </p:nvSpPr>
        <p:spPr>
          <a:xfrm>
            <a:off x="3779838" y="1633539"/>
            <a:ext cx="5364162" cy="3082924"/>
          </a:xfrm>
        </p:spPr>
        <p:txBody>
          <a:bodyPr>
            <a:noAutofit/>
          </a:bodyPr>
          <a:lstStyle/>
          <a:p>
            <a:pPr marL="0" indent="0" algn="just" eaLnBrk="1" hangingPunct="1"/>
            <a:r>
              <a:rPr lang="en-US" altLang="en-US" sz="1800" dirty="0">
                <a:solidFill>
                  <a:srgbClr val="000000"/>
                </a:solidFill>
              </a:rPr>
              <a:t>This facility is designed to support the selection and approval of materials for use in a vacuum environment in accordance with the requirements of the ESS Vacuum Design Handbook (VDH) where materials having vacuum compatible characteristics are listed. </a:t>
            </a:r>
            <a:r>
              <a:rPr lang="en-US" altLang="en-US" sz="1800" dirty="0" smtClean="0">
                <a:solidFill>
                  <a:srgbClr val="000000"/>
                </a:solidFill>
              </a:rPr>
              <a:t>The </a:t>
            </a:r>
            <a:r>
              <a:rPr lang="en-US" altLang="en-US" sz="1800" dirty="0">
                <a:solidFill>
                  <a:srgbClr val="000000"/>
                </a:solidFill>
              </a:rPr>
              <a:t>selection of vacuum compatible cabling, to minimize the contamination of vacuum spaces from the outgassing of hydrocarbons from plasticizers inherent in cable insulation, will be made using this facility. </a:t>
            </a:r>
            <a:endParaRPr lang="en-GB" altLang="en-US" sz="1800" dirty="0">
              <a:solidFill>
                <a:srgbClr val="000000"/>
              </a:solidFill>
            </a:endParaRPr>
          </a:p>
        </p:txBody>
      </p:sp>
      <p:sp>
        <p:nvSpPr>
          <p:cNvPr id="7" name="Slide Number Placeholder 6"/>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974A3CC2-CA9A-334D-AAF1-AE0A5F67E15D}" type="slidenum">
              <a:rPr lang="sv-SE" altLang="en-US" sz="1800">
                <a:solidFill>
                  <a:srgbClr val="000000"/>
                </a:solidFill>
              </a:rPr>
              <a:pPr eaLnBrk="1"/>
              <a:t>30</a:t>
            </a:fld>
            <a:endParaRPr lang="sv-SE" altLang="en-US" sz="1800">
              <a:solidFill>
                <a:srgbClr val="000000"/>
              </a:solidFill>
            </a:endParaRPr>
          </a:p>
        </p:txBody>
      </p:sp>
      <p:pic>
        <p:nvPicPr>
          <p:cNvPr id="788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77813"/>
            <a:ext cx="14398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28600"/>
            <a:ext cx="8229600" cy="952500"/>
          </a:xfrm>
        </p:spPr>
        <p:txBody>
          <a:bodyPr/>
          <a:lstStyle/>
          <a:p>
            <a:pPr eaLnBrk="1" hangingPunct="1">
              <a:defRPr/>
            </a:pPr>
            <a:r>
              <a:rPr lang="en-GB" sz="3200" dirty="0" smtClean="0">
                <a:solidFill>
                  <a:srgbClr val="FFFFFF"/>
                </a:solidFill>
                <a:latin typeface="Arial"/>
                <a:cs typeface="Arial"/>
              </a:rPr>
              <a:t>Report for Outgassing Test</a:t>
            </a:r>
            <a:endParaRPr lang="en-GB" sz="3200" dirty="0">
              <a:solidFill>
                <a:srgbClr val="FFFFFF"/>
              </a:solidFill>
              <a:latin typeface="Arial"/>
              <a:cs typeface="Arial"/>
            </a:endParaRPr>
          </a:p>
        </p:txBody>
      </p:sp>
      <p:pic>
        <p:nvPicPr>
          <p:cNvPr id="9" name="Picture 8"/>
          <p:cNvPicPr>
            <a:picLocks noChangeAspect="1"/>
          </p:cNvPicPr>
          <p:nvPr/>
        </p:nvPicPr>
        <p:blipFill>
          <a:blip r:embed="rId2"/>
          <a:stretch>
            <a:fillRect/>
          </a:stretch>
        </p:blipFill>
        <p:spPr>
          <a:xfrm>
            <a:off x="107504" y="1238648"/>
            <a:ext cx="3198512" cy="4355950"/>
          </a:xfrm>
          <a:prstGeom prst="rect">
            <a:avLst/>
          </a:prstGeom>
        </p:spPr>
      </p:pic>
      <p:pic>
        <p:nvPicPr>
          <p:cNvPr id="10" name="Picture 9"/>
          <p:cNvPicPr>
            <a:picLocks noChangeAspect="1"/>
          </p:cNvPicPr>
          <p:nvPr/>
        </p:nvPicPr>
        <p:blipFill>
          <a:blip r:embed="rId3"/>
          <a:stretch>
            <a:fillRect/>
          </a:stretch>
        </p:blipFill>
        <p:spPr>
          <a:xfrm rot="5400000">
            <a:off x="4125516" y="388988"/>
            <a:ext cx="2288312" cy="3987633"/>
          </a:xfrm>
          <a:prstGeom prst="rect">
            <a:avLst/>
          </a:prstGeom>
        </p:spPr>
      </p:pic>
      <p:pic>
        <p:nvPicPr>
          <p:cNvPr id="11" name="Picture 10"/>
          <p:cNvPicPr>
            <a:picLocks noChangeAspect="1"/>
          </p:cNvPicPr>
          <p:nvPr/>
        </p:nvPicPr>
        <p:blipFill>
          <a:blip r:embed="rId4"/>
          <a:stretch>
            <a:fillRect/>
          </a:stretch>
        </p:blipFill>
        <p:spPr>
          <a:xfrm rot="5400000">
            <a:off x="5498582" y="2744395"/>
            <a:ext cx="2189627" cy="3754760"/>
          </a:xfrm>
          <a:prstGeom prst="rect">
            <a:avLst/>
          </a:prstGeom>
        </p:spPr>
      </p:pic>
      <p:sp>
        <p:nvSpPr>
          <p:cNvPr id="12"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algn="ctr" eaLnBrk="1">
              <a:buClrTx/>
              <a:buFontTx/>
              <a:buNone/>
            </a:pPr>
            <a:r>
              <a:rPr lang="en-US" altLang="en-US" sz="1800" dirty="0">
                <a:solidFill>
                  <a:srgbClr val="FF0000"/>
                </a:solidFill>
                <a:latin typeface="Calibri" charset="0"/>
              </a:rPr>
              <a:t>ESS – Vacuum</a:t>
            </a:r>
          </a:p>
          <a:p>
            <a:pPr algn="ctr" eaLnBrk="1">
              <a:buClrTx/>
              <a:buFontTx/>
              <a:buNone/>
            </a:pPr>
            <a:r>
              <a:rPr lang="en-US" altLang="en-US" sz="1800" dirty="0" smtClean="0">
                <a:solidFill>
                  <a:srgbClr val="FF0000"/>
                </a:solidFill>
                <a:latin typeface="Calibri" charset="0"/>
              </a:rPr>
              <a:t>K. </a:t>
            </a:r>
            <a:r>
              <a:rPr lang="en-US" altLang="en-US" sz="1800" dirty="0" err="1" smtClean="0">
                <a:solidFill>
                  <a:srgbClr val="FF0000"/>
                </a:solidFill>
                <a:latin typeface="Calibri" charset="0"/>
              </a:rPr>
              <a:t>Barthelemy</a:t>
            </a:r>
            <a:endParaRPr lang="en-US" altLang="en-US" sz="1800" dirty="0">
              <a:solidFill>
                <a:srgbClr val="FF0000"/>
              </a:solidFill>
              <a:latin typeface="Calibri" charset="0"/>
            </a:endParaRPr>
          </a:p>
        </p:txBody>
      </p:sp>
    </p:spTree>
    <p:extLst>
      <p:ext uri="{BB962C8B-B14F-4D97-AF65-F5344CB8AC3E}">
        <p14:creationId xmlns:p14="http://schemas.microsoft.com/office/powerpoint/2010/main" val="16186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28600"/>
            <a:ext cx="8229600" cy="952500"/>
          </a:xfrm>
        </p:spPr>
        <p:txBody>
          <a:bodyPr/>
          <a:lstStyle/>
          <a:p>
            <a:pPr eaLnBrk="1" hangingPunct="1">
              <a:defRPr/>
            </a:pPr>
            <a:r>
              <a:rPr lang="en-GB" sz="3200" dirty="0" smtClean="0">
                <a:solidFill>
                  <a:srgbClr val="FFFFFF"/>
                </a:solidFill>
                <a:latin typeface="Arial"/>
                <a:cs typeface="Arial"/>
              </a:rPr>
              <a:t>RATS Facility</a:t>
            </a:r>
            <a:endParaRPr lang="en-GB" sz="3200" dirty="0">
              <a:solidFill>
                <a:srgbClr val="FFFFFF"/>
              </a:solidFill>
              <a:latin typeface="Arial"/>
              <a:cs typeface="Arial"/>
            </a:endParaRPr>
          </a:p>
        </p:txBody>
      </p:sp>
      <p:pic>
        <p:nvPicPr>
          <p:cNvPr id="9" name="Picture 8" descr="Picre1.jpg"/>
          <p:cNvPicPr/>
          <p:nvPr/>
        </p:nvPicPr>
        <p:blipFill>
          <a:blip r:embed="rId2">
            <a:extLst>
              <a:ext uri="{28A0092B-C50C-407E-A947-70E740481C1C}">
                <a14:useLocalDpi xmlns:a14="http://schemas.microsoft.com/office/drawing/2010/main" val="0"/>
              </a:ext>
            </a:extLst>
          </a:blip>
          <a:srcRect/>
          <a:stretch>
            <a:fillRect/>
          </a:stretch>
        </p:blipFill>
        <p:spPr bwMode="auto">
          <a:xfrm>
            <a:off x="131507" y="1220202"/>
            <a:ext cx="3888432" cy="2448272"/>
          </a:xfrm>
          <a:prstGeom prst="rect">
            <a:avLst/>
          </a:prstGeom>
          <a:noFill/>
          <a:ln>
            <a:noFill/>
          </a:ln>
        </p:spPr>
      </p:pic>
      <p:pic>
        <p:nvPicPr>
          <p:cNvPr id="10" name="Picture 9"/>
          <p:cNvPicPr>
            <a:picLocks noChangeAspect="1"/>
          </p:cNvPicPr>
          <p:nvPr/>
        </p:nvPicPr>
        <p:blipFill>
          <a:blip r:embed="rId3"/>
          <a:stretch>
            <a:fillRect/>
          </a:stretch>
        </p:blipFill>
        <p:spPr>
          <a:xfrm>
            <a:off x="6444208" y="1220202"/>
            <a:ext cx="2592288" cy="2677621"/>
          </a:xfrm>
          <a:prstGeom prst="rect">
            <a:avLst/>
          </a:prstGeom>
        </p:spPr>
      </p:pic>
      <p:pic>
        <p:nvPicPr>
          <p:cNvPr id="12" name="Picture 11"/>
          <p:cNvPicPr>
            <a:picLocks noChangeAspect="1"/>
          </p:cNvPicPr>
          <p:nvPr/>
        </p:nvPicPr>
        <p:blipFill>
          <a:blip r:embed="rId4"/>
          <a:stretch>
            <a:fillRect/>
          </a:stretch>
        </p:blipFill>
        <p:spPr>
          <a:xfrm>
            <a:off x="4211960" y="3002310"/>
            <a:ext cx="2688299" cy="2016224"/>
          </a:xfrm>
          <a:prstGeom prst="rect">
            <a:avLst/>
          </a:prstGeom>
        </p:spPr>
      </p:pic>
      <p:pic>
        <p:nvPicPr>
          <p:cNvPr id="13" name="Picture 12"/>
          <p:cNvPicPr>
            <a:picLocks noChangeAspect="1"/>
          </p:cNvPicPr>
          <p:nvPr/>
        </p:nvPicPr>
        <p:blipFill>
          <a:blip r:embed="rId5"/>
          <a:stretch>
            <a:fillRect/>
          </a:stretch>
        </p:blipFill>
        <p:spPr>
          <a:xfrm>
            <a:off x="1753988" y="3578374"/>
            <a:ext cx="2730939" cy="2048204"/>
          </a:xfrm>
          <a:prstGeom prst="rect">
            <a:avLst/>
          </a:prstGeom>
        </p:spPr>
      </p:pic>
    </p:spTree>
    <p:extLst>
      <p:ext uri="{BB962C8B-B14F-4D97-AF65-F5344CB8AC3E}">
        <p14:creationId xmlns:p14="http://schemas.microsoft.com/office/powerpoint/2010/main" val="625099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458788" y="228600"/>
            <a:ext cx="7138987"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References</a:t>
            </a:r>
          </a:p>
        </p:txBody>
      </p:sp>
      <p:sp>
        <p:nvSpPr>
          <p:cNvPr id="6" name="Rectangle 4"/>
          <p:cNvSpPr>
            <a:spLocks noChangeArrowheads="1"/>
          </p:cNvSpPr>
          <p:nvPr/>
        </p:nvSpPr>
        <p:spPr bwMode="auto">
          <a:xfrm>
            <a:off x="250825" y="1417638"/>
            <a:ext cx="8424863" cy="3414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marL="342900" indent="-342900"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00000"/>
              </a:lnSpc>
              <a:spcAft>
                <a:spcPts val="1200"/>
              </a:spcAft>
              <a:buClrTx/>
              <a:buFontTx/>
              <a:buChar char="-"/>
            </a:pPr>
            <a:r>
              <a:rPr lang="en-US" altLang="en-US" sz="1600">
                <a:solidFill>
                  <a:srgbClr val="000000"/>
                </a:solidFill>
              </a:rPr>
              <a:t>MatheWson, A.G. Vacuum System Design. In: TURNER, S. (ed.). Proceedings, CERN Accelerator School: 5</a:t>
            </a:r>
            <a:r>
              <a:rPr lang="en-US" altLang="en-US" sz="1600" baseline="30000">
                <a:solidFill>
                  <a:srgbClr val="000000"/>
                </a:solidFill>
              </a:rPr>
              <a:t>th</a:t>
            </a:r>
            <a:r>
              <a:rPr lang="en-US" altLang="en-US" sz="1600">
                <a:solidFill>
                  <a:srgbClr val="000000"/>
                </a:solidFill>
              </a:rPr>
              <a:t> General Accelerator Physics Course. CERN - 94. v. 2. p.717-729. </a:t>
            </a:r>
          </a:p>
          <a:p>
            <a:pPr eaLnBrk="1">
              <a:lnSpc>
                <a:spcPct val="100000"/>
              </a:lnSpc>
              <a:spcAft>
                <a:spcPts val="1200"/>
              </a:spcAft>
              <a:buClrTx/>
              <a:buFontTx/>
              <a:buChar char="-"/>
            </a:pPr>
            <a:r>
              <a:rPr lang="en-US" altLang="en-US" sz="1600">
                <a:solidFill>
                  <a:srgbClr val="000000"/>
                </a:solidFill>
              </a:rPr>
              <a:t>Proceedings, CAS – CERN Accelerator School: Vacuum in Accelerators, CERN-2007-003, Geneva, 2007. </a:t>
            </a:r>
          </a:p>
          <a:p>
            <a:pPr eaLnBrk="1">
              <a:lnSpc>
                <a:spcPct val="100000"/>
              </a:lnSpc>
              <a:spcAft>
                <a:spcPts val="1200"/>
              </a:spcAft>
              <a:buClrTx/>
              <a:buFontTx/>
              <a:buChar char="-"/>
            </a:pPr>
            <a:r>
              <a:rPr lang="en-US" altLang="en-US" sz="1600">
                <a:solidFill>
                  <a:schemeClr val="tx1"/>
                </a:solidFill>
              </a:rPr>
              <a:t>INTERNATIONAL ORGANIZATION FOR STANDARDIZATION. ISO 3529-1:1981 - Vacuum technology – Vocabulary – Part 1: General terms. Genebra, Suíça, 1981. </a:t>
            </a:r>
          </a:p>
          <a:p>
            <a:pPr eaLnBrk="1">
              <a:lnSpc>
                <a:spcPct val="100000"/>
              </a:lnSpc>
              <a:spcAft>
                <a:spcPts val="1200"/>
              </a:spcAft>
              <a:buClrTx/>
              <a:buFontTx/>
              <a:buChar char="-"/>
            </a:pPr>
            <a:r>
              <a:rPr lang="en-US" altLang="en-US" sz="1600">
                <a:solidFill>
                  <a:srgbClr val="000000"/>
                </a:solidFill>
              </a:rPr>
              <a:t>WUTZ, M.; ADAM, H.; WALCHER, W. Theory and Practice of Vacuum Technology. Braunschweig, Germany: </a:t>
            </a:r>
            <a:r>
              <a:rPr lang="pt-BR" altLang="en-US" sz="1600">
                <a:solidFill>
                  <a:srgbClr val="000000"/>
                </a:solidFill>
              </a:rPr>
              <a:t>Friedrich Vieweg &amp; Sohn</a:t>
            </a:r>
            <a:r>
              <a:rPr lang="en-US" altLang="en-US" sz="1600">
                <a:solidFill>
                  <a:srgbClr val="000000"/>
                </a:solidFill>
              </a:rPr>
              <a:t>, 1989, 686p. ISBN </a:t>
            </a:r>
            <a:r>
              <a:rPr lang="pt-BR" altLang="en-US" sz="1600">
                <a:solidFill>
                  <a:srgbClr val="000000"/>
                </a:solidFill>
              </a:rPr>
              <a:t>3-528-08908-3</a:t>
            </a:r>
          </a:p>
          <a:p>
            <a:pPr eaLnBrk="1">
              <a:lnSpc>
                <a:spcPct val="100000"/>
              </a:lnSpc>
              <a:spcAft>
                <a:spcPts val="1200"/>
              </a:spcAft>
              <a:buClrTx/>
              <a:buFontTx/>
              <a:buChar char="-"/>
            </a:pPr>
            <a:r>
              <a:rPr lang="en-US" altLang="en-US" sz="1600">
                <a:solidFill>
                  <a:srgbClr val="000000"/>
                </a:solidFill>
              </a:rPr>
              <a:t>Jousten, K (ed.). Handbook of Vacuum Technology. Weinheim, Germany: Wiley-VCH, 2008. 1002p. ISBN </a:t>
            </a:r>
            <a:r>
              <a:rPr lang="pt-BR" altLang="en-US" sz="1600">
                <a:solidFill>
                  <a:srgbClr val="000000"/>
                </a:solidFill>
              </a:rPr>
              <a:t>3-527-40723</a:t>
            </a:r>
            <a:r>
              <a:rPr lang="pt-BR" altLang="en-US" sz="1600">
                <a:solidFill>
                  <a:srgbClr val="000000"/>
                </a:solidFill>
                <a:latin typeface="Times New Roman" charset="0"/>
              </a:rPr>
              <a:t>-5.</a:t>
            </a:r>
            <a:endParaRPr lang="en-US" altLang="en-US" sz="1600">
              <a:solidFill>
                <a:srgbClr val="000000"/>
              </a:solidFill>
              <a:latin typeface="Times New Roman"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smtClean="0">
                <a:solidFill>
                  <a:schemeClr val="bg1"/>
                </a:solidFill>
                <a:latin typeface="Arial"/>
                <a:cs typeface="Arial"/>
              </a:rPr>
              <a:t>Conclusion</a:t>
            </a:r>
            <a:endParaRPr lang="en-US" sz="3200">
              <a:solidFill>
                <a:schemeClr val="bg1"/>
              </a:solidFill>
              <a:latin typeface="Arial"/>
              <a:cs typeface="Arial"/>
            </a:endParaRPr>
          </a:p>
        </p:txBody>
      </p:sp>
      <p:sp>
        <p:nvSpPr>
          <p:cNvPr id="4" name="Slide Number Placeholder 3"/>
          <p:cNvSpPr>
            <a:spLocks noGrp="1"/>
          </p:cNvSpPr>
          <p:nvPr>
            <p:ph type="sldNum" sz="quarter" idx="11"/>
          </p:nvPr>
        </p:nvSpPr>
        <p:spPr>
          <a:xfrm>
            <a:off x="6553200" y="5299075"/>
            <a:ext cx="2133600" cy="3032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Lst>
              <a:defRPr sz="2400">
                <a:solidFill>
                  <a:schemeClr val="bg1"/>
                </a:solidFill>
                <a:latin typeface="Arial" charset="0"/>
                <a:ea typeface="ＭＳ Ｐゴシック" charset="-128"/>
              </a:defRPr>
            </a:lvl1pPr>
            <a:lvl2pPr eaLnBrk="0">
              <a:tabLst>
                <a:tab pos="723900" algn="l"/>
                <a:tab pos="1447800" algn="l"/>
              </a:tabLst>
              <a:defRPr sz="2400">
                <a:solidFill>
                  <a:schemeClr val="bg1"/>
                </a:solidFill>
                <a:latin typeface="Arial" charset="0"/>
                <a:ea typeface="ＭＳ Ｐゴシック" charset="-128"/>
              </a:defRPr>
            </a:lvl2pPr>
            <a:lvl3pPr eaLnBrk="0">
              <a:tabLst>
                <a:tab pos="723900" algn="l"/>
                <a:tab pos="1447800" algn="l"/>
              </a:tabLst>
              <a:defRPr sz="2400">
                <a:solidFill>
                  <a:schemeClr val="bg1"/>
                </a:solidFill>
                <a:latin typeface="Arial" charset="0"/>
                <a:ea typeface="ＭＳ Ｐゴシック" charset="-128"/>
              </a:defRPr>
            </a:lvl3pPr>
            <a:lvl4pPr eaLnBrk="0">
              <a:tabLst>
                <a:tab pos="723900" algn="l"/>
                <a:tab pos="1447800" algn="l"/>
              </a:tabLst>
              <a:defRPr sz="2400">
                <a:solidFill>
                  <a:schemeClr val="bg1"/>
                </a:solidFill>
                <a:latin typeface="Arial" charset="0"/>
                <a:ea typeface="ＭＳ Ｐゴシック" charset="-128"/>
              </a:defRPr>
            </a:lvl4pPr>
            <a:lvl5pPr eaLnBrk="0">
              <a:tabLst>
                <a:tab pos="723900" algn="l"/>
                <a:tab pos="14478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sz="2400">
                <a:solidFill>
                  <a:schemeClr val="bg1"/>
                </a:solidFill>
                <a:latin typeface="Arial" charset="0"/>
                <a:ea typeface="ＭＳ Ｐゴシック" charset="-128"/>
              </a:defRPr>
            </a:lvl9pPr>
          </a:lstStyle>
          <a:p>
            <a:pPr eaLnBrk="1"/>
            <a:fld id="{8B9EF736-CA7D-0D49-8E8B-E6FD8C76F11A}" type="slidenum">
              <a:rPr lang="sv-SE" altLang="en-US" sz="1800">
                <a:solidFill>
                  <a:srgbClr val="000000"/>
                </a:solidFill>
              </a:rPr>
              <a:pPr eaLnBrk="1"/>
              <a:t>34</a:t>
            </a:fld>
            <a:endParaRPr lang="sv-SE" altLang="en-US" sz="1800">
              <a:solidFill>
                <a:srgbClr val="000000"/>
              </a:solidFill>
            </a:endParaRPr>
          </a:p>
        </p:txBody>
      </p:sp>
      <p:sp>
        <p:nvSpPr>
          <p:cNvPr id="5" name="Content Placeholder 2"/>
          <p:cNvSpPr txBox="1">
            <a:spLocks/>
          </p:cNvSpPr>
          <p:nvPr/>
        </p:nvSpPr>
        <p:spPr>
          <a:xfrm>
            <a:off x="395288" y="1538288"/>
            <a:ext cx="8229600" cy="3527425"/>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mtClean="0"/>
              <a:t>Vacuum group is responsible for the vacuum requirements of the machine,</a:t>
            </a:r>
          </a:p>
          <a:p>
            <a:pPr>
              <a:defRPr/>
            </a:pPr>
            <a:r>
              <a:rPr lang="en-US" smtClean="0"/>
              <a:t>Vacuum Group responsible to over see all related aspect of the vacuum for ESS (including the in kind contributions),</a:t>
            </a:r>
          </a:p>
          <a:p>
            <a:pPr>
              <a:defRPr/>
            </a:pPr>
            <a:r>
              <a:rPr lang="en-US" smtClean="0"/>
              <a:t>ESS Vacuum Handbook main point of interface,</a:t>
            </a:r>
          </a:p>
          <a:p>
            <a:pPr>
              <a:defRPr/>
            </a:pPr>
            <a:r>
              <a:rPr lang="en-US" smtClean="0"/>
              <a:t>Interface all other subsystem to provide the vacuum signals and logic to the machine control system.</a:t>
            </a:r>
          </a:p>
          <a:p>
            <a:pPr>
              <a:defRPr/>
            </a:pPr>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482" name="Text Box 2"/>
          <p:cNvSpPr txBox="1">
            <a:spLocks noChangeArrowheads="1"/>
          </p:cNvSpPr>
          <p:nvPr/>
        </p:nvSpPr>
        <p:spPr bwMode="auto">
          <a:xfrm>
            <a:off x="-33465" y="554038"/>
            <a:ext cx="9144000" cy="3300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ctr" hangingPunct="1">
              <a:lnSpc>
                <a:spcPct val="150000"/>
              </a:lnSpc>
              <a:buClrTx/>
              <a:buFontTx/>
              <a:buNone/>
              <a:defRPr/>
            </a:pPr>
            <a:r>
              <a:rPr lang="sv-SE" sz="4000" dirty="0" err="1" smtClean="0">
                <a:solidFill>
                  <a:srgbClr val="FFFFFF"/>
                </a:solidFill>
              </a:rPr>
              <a:t>Thank</a:t>
            </a:r>
            <a:r>
              <a:rPr lang="sv-SE" sz="4000" dirty="0" smtClean="0">
                <a:solidFill>
                  <a:srgbClr val="FFFFFF"/>
                </a:solidFill>
              </a:rPr>
              <a:t> </a:t>
            </a:r>
            <a:r>
              <a:rPr lang="sv-SE" sz="4000" dirty="0" err="1" smtClean="0">
                <a:solidFill>
                  <a:srgbClr val="FFFFFF"/>
                </a:solidFill>
              </a:rPr>
              <a:t>you</a:t>
            </a:r>
            <a:r>
              <a:rPr lang="sv-SE" sz="4000" dirty="0" smtClean="0">
                <a:solidFill>
                  <a:srgbClr val="FFFFFF"/>
                </a:solidFill>
              </a:rPr>
              <a:t>!</a:t>
            </a:r>
          </a:p>
          <a:p>
            <a:pPr algn="ctr" hangingPunct="1">
              <a:lnSpc>
                <a:spcPct val="150000"/>
              </a:lnSpc>
              <a:buClrTx/>
              <a:buFontTx/>
              <a:buNone/>
              <a:defRPr/>
            </a:pPr>
            <a:r>
              <a:rPr lang="sv-SE" sz="4000" dirty="0" smtClean="0">
                <a:solidFill>
                  <a:srgbClr val="FFFFFF"/>
                </a:solidFill>
              </a:rPr>
              <a:t>Tack</a:t>
            </a:r>
            <a:r>
              <a:rPr lang="sv-SE" sz="4000" dirty="0" smtClean="0">
                <a:solidFill>
                  <a:srgbClr val="FFFFFF"/>
                </a:solidFill>
              </a:rPr>
              <a:t>!</a:t>
            </a:r>
            <a:endParaRPr lang="sv-SE" sz="4000" dirty="0" smtClean="0">
              <a:solidFill>
                <a:srgbClr val="FFFFFF"/>
              </a:solidFill>
            </a:endParaRP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802188"/>
            <a:ext cx="1439862" cy="73818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95288" y="122238"/>
            <a:ext cx="7138987"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Introduction:</a:t>
            </a:r>
          </a:p>
          <a:p>
            <a:pPr hangingPunct="1">
              <a:lnSpc>
                <a:spcPct val="102000"/>
              </a:lnSpc>
              <a:buClrTx/>
              <a:buFontTx/>
              <a:buNone/>
              <a:defRPr/>
            </a:pPr>
            <a:r>
              <a:rPr lang="en-US" sz="3200" b="1" smtClean="0">
                <a:solidFill>
                  <a:srgbClr val="FFFFFF"/>
                </a:solidFill>
                <a:latin typeface="Times New Roman" charset="0"/>
              </a:rPr>
              <a:t>Vacuum Terms (ISO 3529/1) </a:t>
            </a:r>
          </a:p>
        </p:txBody>
      </p:sp>
      <p:graphicFrame>
        <p:nvGraphicFramePr>
          <p:cNvPr id="10242" name="Group 2"/>
          <p:cNvGraphicFramePr>
            <a:graphicFrameLocks noGrp="1"/>
          </p:cNvGraphicFramePr>
          <p:nvPr/>
        </p:nvGraphicFramePr>
        <p:xfrm>
          <a:off x="212725" y="1582738"/>
          <a:ext cx="5954713" cy="2427289"/>
        </p:xfrm>
        <a:graphic>
          <a:graphicData uri="http://schemas.openxmlformats.org/drawingml/2006/table">
            <a:tbl>
              <a:tblPr/>
              <a:tblGrid>
                <a:gridCol w="3535363"/>
                <a:gridCol w="2419350"/>
              </a:tblGrid>
              <a:tr h="379413">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600" b="1" i="0" u="none" strike="noStrike" cap="none" normalizeH="0" baseline="0">
                          <a:ln>
                            <a:noFill/>
                          </a:ln>
                          <a:solidFill>
                            <a:srgbClr val="000000"/>
                          </a:solidFill>
                          <a:effectLst/>
                          <a:latin typeface="Arial" charset="0"/>
                          <a:ea typeface="ＭＳ Ｐゴシック" charset="-128"/>
                        </a:rPr>
                        <a:t>Vacuum range   Pa [N/m</a:t>
                      </a:r>
                      <a:r>
                        <a:rPr kumimoji="0" lang="en-US" altLang="en-US" sz="1600" b="1" i="0" u="none" strike="noStrike" cap="none" normalizeH="0" baseline="33000">
                          <a:ln>
                            <a:noFill/>
                          </a:ln>
                          <a:solidFill>
                            <a:srgbClr val="000000"/>
                          </a:solidFill>
                          <a:effectLst/>
                          <a:latin typeface="Arial" charset="0"/>
                          <a:ea typeface="ＭＳ Ｐゴシック" charset="-128"/>
                        </a:rPr>
                        <a:t>2</a:t>
                      </a:r>
                      <a:r>
                        <a:rPr kumimoji="0" lang="en-US" altLang="en-US" sz="1600" b="1" i="0" u="none" strike="noStrike" cap="none" normalizeH="0" baseline="0">
                          <a:ln>
                            <a:noFill/>
                          </a:ln>
                          <a:solidFill>
                            <a:srgbClr val="000000"/>
                          </a:solidFill>
                          <a:effectLst/>
                          <a:latin typeface="Arial" charset="0"/>
                          <a:ea typeface="ＭＳ Ｐゴシック" charset="-128"/>
                        </a:rPr>
                        <a:t>]</a:t>
                      </a:r>
                    </a:p>
                  </a:txBody>
                  <a:tcPr marL="90000" marR="90000" marT="87048"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ctr"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600" b="1" i="0" u="none" strike="noStrike" cap="none" normalizeH="0" baseline="0">
                          <a:ln>
                            <a:noFill/>
                          </a:ln>
                          <a:solidFill>
                            <a:srgbClr val="000000"/>
                          </a:solidFill>
                          <a:effectLst/>
                          <a:latin typeface="Arial" charset="0"/>
                          <a:ea typeface="ＭＳ Ｐゴシック" charset="-128"/>
                        </a:rPr>
                        <a:t>Naming </a:t>
                      </a:r>
                    </a:p>
                  </a:txBody>
                  <a:tcPr marL="90000" marR="90000" marT="87048"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66CC"/>
                    </a:solidFill>
                  </a:tcPr>
                </a:tc>
              </a:tr>
              <a:tr h="371475">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100 kPa - 100 Pa (1000 mbar - 1 mbar)</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low (rought) vacuum</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r>
              <a:tr h="376238">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100 Pa - 0,1 Pa (1 mbar - 10</a:t>
                      </a:r>
                      <a:r>
                        <a:rPr kumimoji="0" lang="en-US" altLang="en-US" sz="1500" b="1" i="0" u="none" strike="noStrike" cap="none" normalizeH="0" baseline="33000">
                          <a:ln>
                            <a:noFill/>
                          </a:ln>
                          <a:solidFill>
                            <a:srgbClr val="000000"/>
                          </a:solidFill>
                          <a:effectLst/>
                          <a:latin typeface="Arial" charset="0"/>
                          <a:ea typeface="ＭＳ Ｐゴシック" charset="-128"/>
                        </a:rPr>
                        <a:t>-3</a:t>
                      </a:r>
                      <a:r>
                        <a:rPr kumimoji="0" lang="en-US" altLang="en-US" sz="1500" b="0" i="0" u="none" strike="noStrike" cap="none" normalizeH="0" baseline="0">
                          <a:ln>
                            <a:noFill/>
                          </a:ln>
                          <a:solidFill>
                            <a:srgbClr val="000000"/>
                          </a:solidFill>
                          <a:effectLst/>
                          <a:latin typeface="Arial" charset="0"/>
                          <a:ea typeface="ＭＳ Ｐゴシック" charset="-128"/>
                        </a:rPr>
                        <a:t> mbar)</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medium vacuum</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99CCFF"/>
                    </a:solidFill>
                  </a:tcPr>
                </a:tc>
              </a:tr>
              <a:tr h="409575">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0,1 Pa 10 µPa (10</a:t>
                      </a:r>
                      <a:r>
                        <a:rPr kumimoji="0" lang="en-US" altLang="en-US" sz="1500" b="1" i="0" u="none" strike="noStrike" cap="none" normalizeH="0" baseline="33000">
                          <a:ln>
                            <a:noFill/>
                          </a:ln>
                          <a:solidFill>
                            <a:srgbClr val="000000"/>
                          </a:solidFill>
                          <a:effectLst/>
                          <a:latin typeface="Arial" charset="0"/>
                          <a:ea typeface="ＭＳ Ｐゴシック" charset="-128"/>
                        </a:rPr>
                        <a:t>-3</a:t>
                      </a:r>
                      <a:r>
                        <a:rPr kumimoji="0" lang="en-US" altLang="en-US" sz="1500" b="0" i="0" u="none" strike="noStrike" cap="none" normalizeH="0" baseline="0">
                          <a:ln>
                            <a:noFill/>
                          </a:ln>
                          <a:solidFill>
                            <a:srgbClr val="000000"/>
                          </a:solidFill>
                          <a:effectLst/>
                          <a:latin typeface="Arial" charset="0"/>
                          <a:ea typeface="ＭＳ Ｐゴシック" charset="-128"/>
                        </a:rPr>
                        <a:t> mbar - 10</a:t>
                      </a:r>
                      <a:r>
                        <a:rPr kumimoji="0" lang="en-US" altLang="en-US" sz="1500" b="1" i="0" u="none" strike="noStrike" cap="none" normalizeH="0" baseline="33000">
                          <a:ln>
                            <a:noFill/>
                          </a:ln>
                          <a:solidFill>
                            <a:srgbClr val="000000"/>
                          </a:solidFill>
                          <a:effectLst/>
                          <a:latin typeface="Arial" charset="0"/>
                          <a:ea typeface="ＭＳ Ｐゴシック" charset="-128"/>
                        </a:rPr>
                        <a:t>-7</a:t>
                      </a:r>
                      <a:r>
                        <a:rPr kumimoji="0" lang="en-US" altLang="en-US" sz="1500" b="0" i="0" u="none" strike="noStrike" cap="none" normalizeH="0" baseline="0">
                          <a:ln>
                            <a:noFill/>
                          </a:ln>
                          <a:solidFill>
                            <a:srgbClr val="000000"/>
                          </a:solidFill>
                          <a:effectLst/>
                          <a:latin typeface="Arial" charset="0"/>
                          <a:ea typeface="ＭＳ Ｐゴシック" charset="-128"/>
                        </a:rPr>
                        <a:t> mbar)</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high vacuum (HV)</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r>
              <a:tr h="358775">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&lt; 10 µPa (abaixo de 10</a:t>
                      </a:r>
                      <a:r>
                        <a:rPr kumimoji="0" lang="en-US" altLang="en-US" sz="1500" b="1" i="0" u="none" strike="noStrike" cap="none" normalizeH="0" baseline="33000">
                          <a:ln>
                            <a:noFill/>
                          </a:ln>
                          <a:solidFill>
                            <a:srgbClr val="000000"/>
                          </a:solidFill>
                          <a:effectLst/>
                          <a:latin typeface="Arial" charset="0"/>
                          <a:ea typeface="ＭＳ Ｐゴシック" charset="-128"/>
                        </a:rPr>
                        <a:t>-7</a:t>
                      </a:r>
                      <a:r>
                        <a:rPr kumimoji="0" lang="en-US" altLang="en-US" sz="1500" b="0" i="0" u="none" strike="noStrike" cap="none" normalizeH="0" baseline="0">
                          <a:ln>
                            <a:noFill/>
                          </a:ln>
                          <a:solidFill>
                            <a:srgbClr val="000000"/>
                          </a:solidFill>
                          <a:effectLst/>
                          <a:latin typeface="Arial" charset="0"/>
                          <a:ea typeface="ＭＳ Ｐゴシック" charset="-128"/>
                        </a:rPr>
                        <a:t> mbar)</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ultra-high vacuum (UHV)</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99CCFF"/>
                    </a:solidFill>
                  </a:tcPr>
                </a:tc>
              </a:tr>
              <a:tr h="531813">
                <a:tc>
                  <a:txBody>
                    <a:bodyPr/>
                    <a:lstStyle>
                      <a:lvl1pPr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0"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&lt; 10</a:t>
                      </a:r>
                      <a:r>
                        <a:rPr kumimoji="0" lang="en-US" altLang="en-US" sz="1500" b="1" i="0" u="none" strike="noStrike" cap="none" normalizeH="0" baseline="33000">
                          <a:ln>
                            <a:noFill/>
                          </a:ln>
                          <a:solidFill>
                            <a:srgbClr val="000000"/>
                          </a:solidFill>
                          <a:effectLst/>
                          <a:latin typeface="Arial" charset="0"/>
                          <a:ea typeface="ＭＳ Ｐゴシック" charset="-128"/>
                        </a:rPr>
                        <a:t>-10</a:t>
                      </a:r>
                      <a:r>
                        <a:rPr kumimoji="0" lang="en-US" altLang="en-US" sz="1500" b="0" i="0" u="none" strike="noStrike" cap="none" normalizeH="0" baseline="0">
                          <a:ln>
                            <a:noFill/>
                          </a:ln>
                          <a:solidFill>
                            <a:srgbClr val="000000"/>
                          </a:solidFill>
                          <a:effectLst/>
                          <a:latin typeface="Arial" charset="0"/>
                          <a:ea typeface="ＭＳ Ｐゴシック" charset="-128"/>
                        </a:rPr>
                        <a:t> Pa (abaixo de 10</a:t>
                      </a:r>
                      <a:r>
                        <a:rPr kumimoji="0" lang="en-US" altLang="en-US" sz="1500" b="1" i="0" u="none" strike="noStrike" cap="none" normalizeH="0" baseline="33000">
                          <a:ln>
                            <a:noFill/>
                          </a:ln>
                          <a:solidFill>
                            <a:srgbClr val="000000"/>
                          </a:solidFill>
                          <a:effectLst/>
                          <a:latin typeface="Arial" charset="0"/>
                          <a:ea typeface="ＭＳ Ｐゴシック" charset="-128"/>
                        </a:rPr>
                        <a:t>-12</a:t>
                      </a:r>
                      <a:r>
                        <a:rPr kumimoji="0" lang="en-US" altLang="en-US" sz="1500" b="0" i="0" u="none" strike="noStrike" cap="none" normalizeH="0" baseline="0">
                          <a:ln>
                            <a:noFill/>
                          </a:ln>
                          <a:solidFill>
                            <a:srgbClr val="000000"/>
                          </a:solidFill>
                          <a:effectLst/>
                          <a:latin typeface="Arial" charset="0"/>
                          <a:ea typeface="ＭＳ Ｐゴシック" charset="-128"/>
                        </a:rPr>
                        <a:t> mbar)</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indent="9525" eaLnBrk="0">
                        <a:lnSpc>
                          <a:spcPct val="102000"/>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Calibri" charset="0"/>
                          <a:ea typeface="ＭＳ Ｐゴシック" charset="-128"/>
                        </a:defRPr>
                      </a:lvl1pPr>
                      <a:lvl2pPr eaLnBrk="0">
                        <a:lnSpc>
                          <a:spcPct val="102000"/>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808080"/>
                          </a:solidFill>
                          <a:latin typeface="Calibri" charset="0"/>
                          <a:ea typeface="ＭＳ Ｐゴシック" charset="-128"/>
                        </a:defRPr>
                      </a:lvl2pPr>
                      <a:lvl3pPr eaLnBrk="0">
                        <a:lnSpc>
                          <a:spcPct val="10200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808080"/>
                          </a:solidFill>
                          <a:latin typeface="Calibri" charset="0"/>
                          <a:ea typeface="ＭＳ Ｐゴシック" charset="-128"/>
                        </a:defRPr>
                      </a:lvl3pPr>
                      <a:lvl4pPr eaLnBrk="0">
                        <a:lnSpc>
                          <a:spcPct val="1020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eaLnBrk="0">
                        <a:lnSpc>
                          <a:spcPct val="1020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57200" eaLnBrk="0" fontAlgn="base" hangingPunct="0">
                        <a:lnSpc>
                          <a:spcPct val="102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marL="0" marR="0" lvl="0" indent="9525" algn="l" defTabSz="457200" rtl="0" eaLnBrk="1" fontAlgn="base" latinLnBrk="0" hangingPunct="0">
                        <a:lnSpc>
                          <a:spcPct val="87000"/>
                        </a:lnSpc>
                        <a:spcBef>
                          <a:spcPts val="88"/>
                        </a:spcBef>
                        <a:spcAft>
                          <a:spcPts val="288"/>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500" b="0" i="0" u="none" strike="noStrike" cap="none" normalizeH="0" baseline="0">
                          <a:ln>
                            <a:noFill/>
                          </a:ln>
                          <a:solidFill>
                            <a:srgbClr val="000000"/>
                          </a:solidFill>
                          <a:effectLst/>
                          <a:latin typeface="Arial" charset="0"/>
                          <a:ea typeface="ＭＳ Ｐゴシック" charset="-128"/>
                        </a:rPr>
                        <a:t>extreme high vacuum (XHV)*</a:t>
                      </a:r>
                    </a:p>
                  </a:txBody>
                  <a:tcPr marL="90000" marR="90000" marT="84690"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0099FF"/>
                    </a:solidFill>
                  </a:tcPr>
                </a:tc>
              </a:tr>
            </a:tbl>
          </a:graphicData>
        </a:graphic>
      </p:graphicFrame>
      <p:sp>
        <p:nvSpPr>
          <p:cNvPr id="10287" name="Rectangle 47"/>
          <p:cNvSpPr>
            <a:spLocks noChangeArrowheads="1"/>
          </p:cNvSpPr>
          <p:nvPr/>
        </p:nvSpPr>
        <p:spPr bwMode="auto">
          <a:xfrm>
            <a:off x="188913" y="4006850"/>
            <a:ext cx="5205412" cy="1263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lnSpc>
                <a:spcPct val="150000"/>
              </a:lnSpc>
              <a:buClrTx/>
              <a:buFontTx/>
              <a:buNone/>
            </a:pPr>
            <a:r>
              <a:rPr lang="en-US" altLang="en-US" sz="2200">
                <a:solidFill>
                  <a:srgbClr val="000000"/>
                </a:solidFill>
                <a:latin typeface="Times New Roman" charset="0"/>
              </a:rPr>
              <a:t>Standard references conditions for gases :</a:t>
            </a:r>
          </a:p>
          <a:p>
            <a:pPr eaLnBrk="1">
              <a:lnSpc>
                <a:spcPct val="100000"/>
              </a:lnSpc>
              <a:buClrTx/>
              <a:buFontTx/>
              <a:buNone/>
            </a:pPr>
            <a:r>
              <a:rPr lang="en-US" altLang="en-US" sz="2200">
                <a:solidFill>
                  <a:srgbClr val="000000"/>
                </a:solidFill>
                <a:latin typeface="Times New Roman" charset="0"/>
              </a:rPr>
              <a:t>Temperature : 0 °C</a:t>
            </a:r>
          </a:p>
          <a:p>
            <a:pPr eaLnBrk="1">
              <a:lnSpc>
                <a:spcPct val="100000"/>
              </a:lnSpc>
              <a:buClrTx/>
              <a:buFontTx/>
              <a:buNone/>
            </a:pPr>
            <a:r>
              <a:rPr lang="en-US" altLang="en-US" sz="2200">
                <a:solidFill>
                  <a:srgbClr val="000000"/>
                </a:solidFill>
                <a:latin typeface="Times New Roman" charset="0"/>
              </a:rPr>
              <a:t>Pressure : 101,325 Pa (= 1,013.25 mbar)</a:t>
            </a:r>
          </a:p>
        </p:txBody>
      </p:sp>
      <p:sp>
        <p:nvSpPr>
          <p:cNvPr id="10288" name="Rectangle 48"/>
          <p:cNvSpPr>
            <a:spLocks noChangeArrowheads="1"/>
          </p:cNvSpPr>
          <p:nvPr/>
        </p:nvSpPr>
        <p:spPr bwMode="auto">
          <a:xfrm>
            <a:off x="6218238" y="1444625"/>
            <a:ext cx="2835275" cy="35540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buClrTx/>
              <a:buFontTx/>
              <a:buNone/>
            </a:pPr>
            <a:r>
              <a:rPr lang="en-US" altLang="en-GB" sz="2200" smtClean="0">
                <a:solidFill>
                  <a:srgbClr val="000000"/>
                </a:solidFill>
                <a:latin typeface="Times New Roman" charset="0"/>
              </a:rPr>
              <a:t>ISO definition:</a:t>
            </a:r>
          </a:p>
          <a:p>
            <a:pPr eaLnBrk="1">
              <a:buClrTx/>
              <a:buFontTx/>
              <a:buNone/>
            </a:pPr>
            <a:r>
              <a:rPr lang="en-US" altLang="en-US" sz="2200" smtClean="0">
                <a:solidFill>
                  <a:srgbClr val="000000"/>
                </a:solidFill>
                <a:latin typeface="Times New Roman" charset="0"/>
              </a:rPr>
              <a:t>“A </a:t>
            </a:r>
            <a:r>
              <a:rPr lang="en-US" altLang="en-US" sz="2200">
                <a:solidFill>
                  <a:srgbClr val="000000"/>
                </a:solidFill>
                <a:latin typeface="Times New Roman" charset="0"/>
              </a:rPr>
              <a:t>commonly used term to describe the state of a rarefied gas or the environment corresponding to such a state, associated with a pressure or a mass density below the prevailing atmospheric level</a:t>
            </a:r>
            <a:r>
              <a:rPr lang="en-US" altLang="en-GB" sz="2200">
                <a:solidFill>
                  <a:srgbClr val="000000"/>
                </a:solidFill>
                <a:latin typeface="Times New Roman" charset="0"/>
              </a:rPr>
              <a:t>”</a:t>
            </a:r>
            <a:endParaRPr lang="en-US" altLang="en-US" sz="2200">
              <a:solidFill>
                <a:srgbClr val="000000"/>
              </a:solidFill>
              <a:latin typeface="Times New Roman" charset="0"/>
            </a:endParaRPr>
          </a:p>
        </p:txBody>
      </p:sp>
      <p:sp>
        <p:nvSpPr>
          <p:cNvPr id="10289" name="Text Box 49"/>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332C0EDB-85C8-D44A-AF88-0A7C9F9C301E}" type="slidenum">
              <a:rPr lang="en-US" altLang="en-US" sz="1800">
                <a:solidFill>
                  <a:srgbClr val="000000"/>
                </a:solidFill>
                <a:latin typeface="Calibri" charset="0"/>
              </a:rPr>
              <a:pPr eaLnBrk="1" hangingPunct="1">
                <a:lnSpc>
                  <a:spcPct val="100000"/>
                </a:lnSpc>
                <a:buClrTx/>
                <a:buFontTx/>
                <a:buNone/>
              </a:pPr>
              <a:t>4</a:t>
            </a:fld>
            <a:endParaRPr lang="en-US" altLang="en-US" sz="1800">
              <a:solidFill>
                <a:srgbClr val="000000"/>
              </a:solidFill>
              <a:latin typeface="Calibri" charset="0"/>
            </a:endParaRPr>
          </a:p>
        </p:txBody>
      </p:sp>
      <p:sp>
        <p:nvSpPr>
          <p:cNvPr id="10"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395288" y="122238"/>
            <a:ext cx="7138987"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Introduction:</a:t>
            </a:r>
          </a:p>
          <a:p>
            <a:pPr hangingPunct="1">
              <a:lnSpc>
                <a:spcPct val="102000"/>
              </a:lnSpc>
              <a:buClrTx/>
              <a:buFontTx/>
              <a:buNone/>
              <a:defRPr/>
            </a:pPr>
            <a:r>
              <a:rPr lang="en-US" sz="3200" b="1" smtClean="0">
                <a:solidFill>
                  <a:srgbClr val="FFFFFF"/>
                </a:solidFill>
                <a:latin typeface="Times New Roman" charset="0"/>
              </a:rPr>
              <a:t>Pressure range of earth’s atmosphere</a:t>
            </a:r>
          </a:p>
        </p:txBody>
      </p:sp>
      <p:pic>
        <p:nvPicPr>
          <p:cNvPr id="7" name="Picture 6"/>
          <p:cNvPicPr>
            <a:picLocks noChangeAspect="1"/>
          </p:cNvPicPr>
          <p:nvPr/>
        </p:nvPicPr>
        <p:blipFill>
          <a:blip r:embed="rId2"/>
          <a:stretch>
            <a:fillRect/>
          </a:stretch>
        </p:blipFill>
        <p:spPr>
          <a:xfrm>
            <a:off x="179512" y="1274118"/>
            <a:ext cx="6663712" cy="4298094"/>
          </a:xfrm>
          <a:prstGeom prst="rect">
            <a:avLst/>
          </a:prstGeom>
        </p:spPr>
      </p:pic>
      <p:sp>
        <p:nvSpPr>
          <p:cNvPr id="9" name="TextBox 8"/>
          <p:cNvSpPr txBox="1"/>
          <p:nvPr/>
        </p:nvSpPr>
        <p:spPr>
          <a:xfrm>
            <a:off x="6697880" y="2412267"/>
            <a:ext cx="2261198" cy="1466299"/>
          </a:xfrm>
          <a:prstGeom prst="rect">
            <a:avLst/>
          </a:prstGeom>
          <a:noFill/>
        </p:spPr>
        <p:txBody>
          <a:bodyPr wrap="square" rtlCol="0">
            <a:spAutoFit/>
          </a:bodyPr>
          <a:lstStyle/>
          <a:p>
            <a:r>
              <a:rPr lang="pt-BR" sz="2400" err="1" smtClean="0">
                <a:solidFill>
                  <a:schemeClr val="tx1"/>
                </a:solidFill>
              </a:rPr>
              <a:t>Moon’s</a:t>
            </a:r>
            <a:r>
              <a:rPr lang="pt-BR" sz="2400" dirty="0" smtClean="0">
                <a:solidFill>
                  <a:schemeClr val="tx1"/>
                </a:solidFill>
              </a:rPr>
              <a:t> </a:t>
            </a:r>
            <a:r>
              <a:rPr lang="pt-BR" sz="2400" dirty="0" err="1" smtClean="0">
                <a:solidFill>
                  <a:schemeClr val="tx1"/>
                </a:solidFill>
              </a:rPr>
              <a:t>surface</a:t>
            </a:r>
            <a:r>
              <a:rPr lang="pt-BR" sz="2400" dirty="0" smtClean="0">
                <a:solidFill>
                  <a:schemeClr val="tx1"/>
                </a:solidFill>
              </a:rPr>
              <a:t> </a:t>
            </a:r>
            <a:r>
              <a:rPr lang="pt-BR" sz="2400" dirty="0" err="1" smtClean="0">
                <a:solidFill>
                  <a:schemeClr val="tx1"/>
                </a:solidFill>
              </a:rPr>
              <a:t>atmospheric</a:t>
            </a:r>
            <a:r>
              <a:rPr lang="pt-BR" sz="2400" dirty="0" smtClean="0">
                <a:solidFill>
                  <a:schemeClr val="tx1"/>
                </a:solidFill>
              </a:rPr>
              <a:t> </a:t>
            </a:r>
            <a:r>
              <a:rPr lang="pt-BR" sz="2400" dirty="0" err="1" smtClean="0">
                <a:solidFill>
                  <a:schemeClr val="tx1"/>
                </a:solidFill>
              </a:rPr>
              <a:t>pressure</a:t>
            </a:r>
            <a:r>
              <a:rPr lang="pt-BR" sz="2400" dirty="0" smtClean="0">
                <a:solidFill>
                  <a:schemeClr val="tx1"/>
                </a:solidFill>
              </a:rPr>
              <a:t>:</a:t>
            </a:r>
          </a:p>
          <a:p>
            <a:r>
              <a:rPr lang="pt-BR" sz="2400" dirty="0" smtClean="0">
                <a:solidFill>
                  <a:schemeClr val="tx1"/>
                </a:solidFill>
              </a:rPr>
              <a:t>3 </a:t>
            </a:r>
            <a:r>
              <a:rPr lang="pt-BR" sz="2400" dirty="0" err="1" smtClean="0">
                <a:solidFill>
                  <a:schemeClr val="tx1"/>
                </a:solidFill>
              </a:rPr>
              <a:t>x</a:t>
            </a:r>
            <a:r>
              <a:rPr lang="pt-BR" sz="2400" dirty="0" smtClean="0">
                <a:solidFill>
                  <a:schemeClr val="tx1"/>
                </a:solidFill>
              </a:rPr>
              <a:t> 10</a:t>
            </a:r>
            <a:r>
              <a:rPr lang="pt-BR" sz="2400" baseline="30000" dirty="0" smtClean="0">
                <a:solidFill>
                  <a:schemeClr val="tx1"/>
                </a:solidFill>
              </a:rPr>
              <a:t>-10</a:t>
            </a:r>
            <a:r>
              <a:rPr lang="pt-BR" sz="2400" dirty="0" smtClean="0">
                <a:solidFill>
                  <a:schemeClr val="tx1"/>
                </a:solidFill>
              </a:rPr>
              <a:t> </a:t>
            </a:r>
            <a:r>
              <a:rPr lang="pt-BR" sz="2400" dirty="0" err="1" smtClean="0">
                <a:solidFill>
                  <a:schemeClr val="tx1"/>
                </a:solidFill>
              </a:rPr>
              <a:t>Pa</a:t>
            </a:r>
            <a:endParaRPr lang="pt-BR" sz="2400" dirty="0">
              <a:solidFill>
                <a:schemeClr val="tx1"/>
              </a:solidFill>
            </a:endParaRPr>
          </a:p>
        </p:txBody>
      </p:sp>
      <p:sp>
        <p:nvSpPr>
          <p:cNvPr id="10" name="Rectangle 9"/>
          <p:cNvSpPr/>
          <p:nvPr/>
        </p:nvSpPr>
        <p:spPr bwMode="auto">
          <a:xfrm>
            <a:off x="3341619" y="4190441"/>
            <a:ext cx="3096344" cy="50405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pt-BR" sz="1800" b="0" i="0" u="none" strike="noStrike" cap="none" normalizeH="0" baseline="0">
              <a:ln>
                <a:noFill/>
              </a:ln>
              <a:solidFill>
                <a:schemeClr val="bg1"/>
              </a:solidFill>
              <a:effectLst/>
              <a:latin typeface="Arial" charset="0"/>
              <a:ea typeface="ＭＳ Ｐゴシック" charset="0"/>
              <a:cs typeface="Microsoft YaHei" charset="0"/>
            </a:endParaRPr>
          </a:p>
        </p:txBody>
      </p:sp>
      <p:sp>
        <p:nvSpPr>
          <p:cNvPr id="12" name="Triangle 11"/>
          <p:cNvSpPr/>
          <p:nvPr/>
        </p:nvSpPr>
        <p:spPr bwMode="auto">
          <a:xfrm rot="10800000">
            <a:off x="1979712" y="4226445"/>
            <a:ext cx="1382826" cy="432046"/>
          </a:xfrm>
          <a:prstGeom prst="triangle">
            <a:avLst>
              <a:gd name="adj" fmla="val 511"/>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pt-BR" sz="1800" b="0" i="0" u="none" strike="noStrike" cap="none" normalizeH="0" baseline="0">
              <a:ln>
                <a:noFill/>
              </a:ln>
              <a:solidFill>
                <a:schemeClr val="bg1"/>
              </a:solidFill>
              <a:effectLst/>
              <a:latin typeface="Arial" charset="0"/>
              <a:ea typeface="ＭＳ Ｐゴシック" charset="0"/>
              <a:cs typeface="Microsoft YaHei" charset="0"/>
            </a:endParaRPr>
          </a:p>
        </p:txBody>
      </p:sp>
      <p:cxnSp>
        <p:nvCxnSpPr>
          <p:cNvPr id="14" name="Straight Connector 13"/>
          <p:cNvCxnSpPr/>
          <p:nvPr/>
        </p:nvCxnSpPr>
        <p:spPr bwMode="auto">
          <a:xfrm>
            <a:off x="2123728" y="4298454"/>
            <a:ext cx="936104" cy="288032"/>
          </a:xfrm>
          <a:prstGeom prst="line">
            <a:avLst/>
          </a:prstGeom>
          <a:solidFill>
            <a:srgbClr val="00B8FF"/>
          </a:solidFill>
          <a:ln w="412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 name="Picture 14"/>
          <p:cNvPicPr>
            <a:picLocks noChangeAspect="1"/>
          </p:cNvPicPr>
          <p:nvPr/>
        </p:nvPicPr>
        <p:blipFill>
          <a:blip r:embed="rId3"/>
          <a:stretch>
            <a:fillRect/>
          </a:stretch>
        </p:blipFill>
        <p:spPr>
          <a:xfrm>
            <a:off x="5914616" y="4384999"/>
            <a:ext cx="928608" cy="390944"/>
          </a:xfrm>
          <a:prstGeom prst="rect">
            <a:avLst/>
          </a:prstGeom>
        </p:spPr>
      </p:pic>
      <p:sp>
        <p:nvSpPr>
          <p:cNvPr id="16" name="TextBox 15"/>
          <p:cNvSpPr txBox="1"/>
          <p:nvPr/>
        </p:nvSpPr>
        <p:spPr>
          <a:xfrm>
            <a:off x="3341619" y="4448448"/>
            <a:ext cx="2160240" cy="264047"/>
          </a:xfrm>
          <a:prstGeom prst="rect">
            <a:avLst/>
          </a:prstGeom>
          <a:noFill/>
        </p:spPr>
        <p:txBody>
          <a:bodyPr wrap="square" rtlCol="0">
            <a:spAutoFit/>
          </a:bodyPr>
          <a:lstStyle/>
          <a:p>
            <a:r>
              <a:rPr lang="pt-BR" sz="1200" dirty="0" smtClean="0">
                <a:solidFill>
                  <a:schemeClr val="tx1"/>
                </a:solidFill>
              </a:rPr>
              <a:t>13 km </a:t>
            </a:r>
            <a:r>
              <a:rPr lang="pt-BR" sz="1200" dirty="0" err="1" smtClean="0">
                <a:solidFill>
                  <a:schemeClr val="tx1"/>
                </a:solidFill>
              </a:rPr>
              <a:t>commercial</a:t>
            </a:r>
            <a:r>
              <a:rPr lang="pt-BR" sz="1200" dirty="0" smtClean="0">
                <a:solidFill>
                  <a:schemeClr val="tx1"/>
                </a:solidFill>
              </a:rPr>
              <a:t> </a:t>
            </a:r>
            <a:r>
              <a:rPr lang="pt-BR" sz="1200" dirty="0" err="1" smtClean="0">
                <a:solidFill>
                  <a:schemeClr val="tx1"/>
                </a:solidFill>
              </a:rPr>
              <a:t>flight</a:t>
            </a:r>
            <a:r>
              <a:rPr lang="pt-BR" sz="1200" dirty="0" smtClean="0">
                <a:solidFill>
                  <a:schemeClr val="tx1"/>
                </a:solidFill>
              </a:rPr>
              <a:t> </a:t>
            </a:r>
            <a:r>
              <a:rPr lang="pt-BR" sz="1200" dirty="0" err="1" smtClean="0">
                <a:solidFill>
                  <a:schemeClr val="tx1"/>
                </a:solidFill>
              </a:rPr>
              <a:t>limit</a:t>
            </a:r>
            <a:endParaRPr lang="pt-BR" sz="1200" dirty="0">
              <a:solidFill>
                <a:schemeClr val="tx1"/>
              </a:solidFill>
            </a:endParaRPr>
          </a:p>
        </p:txBody>
      </p:sp>
      <p:sp>
        <p:nvSpPr>
          <p:cNvPr id="18" name="TextBox 17"/>
          <p:cNvSpPr txBox="1"/>
          <p:nvPr/>
        </p:nvSpPr>
        <p:spPr>
          <a:xfrm>
            <a:off x="7736114" y="1524000"/>
            <a:ext cx="184731" cy="349968"/>
          </a:xfrm>
          <a:prstGeom prst="rect">
            <a:avLst/>
          </a:prstGeom>
          <a:noFill/>
        </p:spPr>
        <p:txBody>
          <a:bodyPr wrap="none" rtlCol="0">
            <a:spAutoFit/>
          </a:bodyPr>
          <a:lstStyle/>
          <a:p>
            <a:endParaRPr lang="pt-BR"/>
          </a:p>
        </p:txBody>
      </p:sp>
      <p:pic>
        <p:nvPicPr>
          <p:cNvPr id="19" name="Picture 18"/>
          <p:cNvPicPr>
            <a:picLocks noChangeAspect="1"/>
          </p:cNvPicPr>
          <p:nvPr/>
        </p:nvPicPr>
        <p:blipFill>
          <a:blip r:embed="rId4"/>
          <a:stretch>
            <a:fillRect/>
          </a:stretch>
        </p:blipFill>
        <p:spPr>
          <a:xfrm>
            <a:off x="5724128" y="2131475"/>
            <a:ext cx="554608" cy="503526"/>
          </a:xfrm>
          <a:prstGeom prst="rect">
            <a:avLst/>
          </a:prstGeom>
        </p:spPr>
      </p:pic>
      <p:sp>
        <p:nvSpPr>
          <p:cNvPr id="20"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extLst>
      <p:ext uri="{BB962C8B-B14F-4D97-AF65-F5344CB8AC3E}">
        <p14:creationId xmlns:p14="http://schemas.microsoft.com/office/powerpoint/2010/main" val="32860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hangingPunct="1">
              <a:lnSpc>
                <a:spcPct val="102000"/>
              </a:lnSpc>
              <a:buClrTx/>
              <a:buFontTx/>
              <a:buNone/>
              <a:defRPr/>
            </a:pPr>
            <a:r>
              <a:rPr lang="en-US" sz="3200" b="1" smtClean="0">
                <a:solidFill>
                  <a:srgbClr val="FFFFFF"/>
                </a:solidFill>
                <a:latin typeface="Times New Roman" charset="0"/>
              </a:rPr>
              <a:t>Introduction: Ideal Gas Law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25" y="1371600"/>
            <a:ext cx="4022725" cy="2378075"/>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7" name="Rectangle 3"/>
          <p:cNvSpPr>
            <a:spLocks noChangeArrowheads="1"/>
          </p:cNvSpPr>
          <p:nvPr/>
        </p:nvSpPr>
        <p:spPr bwMode="auto">
          <a:xfrm>
            <a:off x="457200" y="1554163"/>
            <a:ext cx="3749675" cy="600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a:solidFill>
                  <a:srgbClr val="000000"/>
                </a:solidFill>
                <a:latin typeface="Times New Roman" charset="0"/>
                <a:ea typeface="ＭＳ Ｐゴシック" charset="0"/>
              </a:rPr>
              <a:t>P . V = N. R. T</a:t>
            </a:r>
          </a:p>
        </p:txBody>
      </p:sp>
      <p:sp>
        <p:nvSpPr>
          <p:cNvPr id="11268" name="Rectangle 4"/>
          <p:cNvSpPr>
            <a:spLocks noChangeArrowheads="1"/>
          </p:cNvSpPr>
          <p:nvPr/>
        </p:nvSpPr>
        <p:spPr bwMode="auto">
          <a:xfrm>
            <a:off x="365125" y="2286000"/>
            <a:ext cx="7315200" cy="294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5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a:solidFill>
                  <a:srgbClr val="000000"/>
                </a:solidFill>
                <a:latin typeface="Times New Roman" charset="0"/>
                <a:ea typeface="ＭＳ Ｐゴシック" charset="0"/>
              </a:rPr>
              <a:t>P = pressure [Pa]</a:t>
            </a:r>
          </a:p>
          <a:p>
            <a:pPr>
              <a:lnSpc>
                <a:spcPct val="15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a:solidFill>
                  <a:srgbClr val="000000"/>
                </a:solidFill>
                <a:latin typeface="Times New Roman" charset="0"/>
                <a:ea typeface="ＭＳ Ｐゴシック" charset="0"/>
              </a:rPr>
              <a:t>V = vomule [m</a:t>
            </a:r>
            <a:r>
              <a:rPr lang="en-US" sz="2400" baseline="33000">
                <a:solidFill>
                  <a:srgbClr val="000000"/>
                </a:solidFill>
                <a:latin typeface="Times New Roman" charset="0"/>
                <a:ea typeface="ＭＳ Ｐゴシック" charset="0"/>
              </a:rPr>
              <a:t>3</a:t>
            </a:r>
            <a:r>
              <a:rPr lang="en-US" sz="2400">
                <a:solidFill>
                  <a:srgbClr val="000000"/>
                </a:solidFill>
                <a:latin typeface="Times New Roman" charset="0"/>
                <a:ea typeface="ＭＳ Ｐゴシック" charset="0"/>
              </a:rPr>
              <a:t>] </a:t>
            </a:r>
          </a:p>
          <a:p>
            <a:pPr>
              <a:lnSpc>
                <a:spcPct val="15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a:solidFill>
                  <a:srgbClr val="000000"/>
                </a:solidFill>
                <a:latin typeface="Times New Roman" charset="0"/>
                <a:ea typeface="ＭＳ Ｐゴシック" charset="0"/>
              </a:rPr>
              <a:t>N = amount of substance [mol]</a:t>
            </a:r>
          </a:p>
          <a:p>
            <a:pPr>
              <a:lnSpc>
                <a:spcPct val="15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a:solidFill>
                  <a:srgbClr val="000000"/>
                </a:solidFill>
                <a:latin typeface="Times New Roman" charset="0"/>
                <a:ea typeface="ＭＳ Ｐゴシック" charset="0"/>
              </a:rPr>
              <a:t>R = universal gas constant (</a:t>
            </a:r>
            <a:r>
              <a:rPr lang="en-US" sz="2400" i="1">
                <a:solidFill>
                  <a:srgbClr val="000000"/>
                </a:solidFill>
                <a:latin typeface="Times New Roman" charset="0"/>
                <a:ea typeface="ＭＳ Ｐゴシック" charset="0"/>
              </a:rPr>
              <a:t>k </a:t>
            </a:r>
            <a:r>
              <a:rPr lang="en-US" sz="2400">
                <a:solidFill>
                  <a:srgbClr val="000000"/>
                </a:solidFill>
                <a:latin typeface="Times New Roman" charset="0"/>
                <a:ea typeface="ＭＳ Ｐゴシック" charset="0"/>
              </a:rPr>
              <a:t>. N</a:t>
            </a:r>
            <a:r>
              <a:rPr lang="en-US" sz="2400" baseline="-33000">
                <a:solidFill>
                  <a:srgbClr val="000000"/>
                </a:solidFill>
                <a:latin typeface="Times New Roman" charset="0"/>
                <a:ea typeface="ＭＳ Ｐゴシック" charset="0"/>
              </a:rPr>
              <a:t>A</a:t>
            </a:r>
            <a:r>
              <a:rPr lang="en-US" sz="2400">
                <a:solidFill>
                  <a:srgbClr val="000000"/>
                </a:solidFill>
                <a:latin typeface="Times New Roman" charset="0"/>
                <a:ea typeface="ＭＳ Ｐゴシック" charset="0"/>
              </a:rPr>
              <a:t>) [8.314 J. K</a:t>
            </a:r>
            <a:r>
              <a:rPr lang="en-US" sz="2400" baseline="33000">
                <a:solidFill>
                  <a:srgbClr val="000000"/>
                </a:solidFill>
                <a:latin typeface="Times New Roman" charset="0"/>
                <a:ea typeface="ＭＳ Ｐゴシック" charset="0"/>
              </a:rPr>
              <a:t>-1</a:t>
            </a:r>
            <a:r>
              <a:rPr lang="en-US" sz="2400">
                <a:solidFill>
                  <a:srgbClr val="000000"/>
                </a:solidFill>
                <a:latin typeface="Times New Roman" charset="0"/>
                <a:ea typeface="ＭＳ Ｐゴシック" charset="0"/>
              </a:rPr>
              <a:t>mol</a:t>
            </a:r>
            <a:r>
              <a:rPr lang="en-US" sz="2400" baseline="33000">
                <a:solidFill>
                  <a:srgbClr val="000000"/>
                </a:solidFill>
                <a:latin typeface="Times New Roman" charset="0"/>
                <a:ea typeface="ＭＳ Ｐゴシック" charset="0"/>
              </a:rPr>
              <a:t>-1</a:t>
            </a:r>
            <a:r>
              <a:rPr lang="en-US" sz="2400">
                <a:solidFill>
                  <a:srgbClr val="000000"/>
                </a:solidFill>
                <a:latin typeface="Times New Roman" charset="0"/>
                <a:ea typeface="ＭＳ Ｐゴシック" charset="0"/>
              </a:rPr>
              <a:t>]</a:t>
            </a:r>
          </a:p>
          <a:p>
            <a:pPr>
              <a:lnSpc>
                <a:spcPct val="15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a:solidFill>
                  <a:srgbClr val="000000"/>
                </a:solidFill>
                <a:latin typeface="Times New Roman" charset="0"/>
                <a:ea typeface="ＭＳ Ｐゴシック" charset="0"/>
              </a:rPr>
              <a:t>T = temperature [K] </a:t>
            </a:r>
          </a:p>
        </p:txBody>
      </p:sp>
      <p:sp>
        <p:nvSpPr>
          <p:cNvPr id="11269" name="Text Box 5"/>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3AE3E1CA-692D-F542-83F3-A3395D011BFF}" type="slidenum">
              <a:rPr lang="en-US" altLang="en-US" sz="1800">
                <a:solidFill>
                  <a:srgbClr val="000000"/>
                </a:solidFill>
                <a:latin typeface="Calibri" charset="0"/>
              </a:rPr>
              <a:pPr eaLnBrk="1" hangingPunct="1">
                <a:lnSpc>
                  <a:spcPct val="100000"/>
                </a:lnSpc>
                <a:buClrTx/>
                <a:buFontTx/>
                <a:buNone/>
              </a:pPr>
              <a:t>6</a:t>
            </a:fld>
            <a:endParaRPr lang="en-US" altLang="en-US" sz="1800">
              <a:solidFill>
                <a:srgbClr val="000000"/>
              </a:solidFill>
              <a:latin typeface="Calibri" charset="0"/>
            </a:endParaRPr>
          </a:p>
        </p:txBody>
      </p:sp>
      <p:sp>
        <p:nvSpPr>
          <p:cNvPr id="8"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28600"/>
            <a:ext cx="713898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2000"/>
              </a:lnSpc>
              <a:buClrTx/>
              <a:buFontTx/>
              <a:buNone/>
            </a:pPr>
            <a:r>
              <a:rPr lang="en-US" altLang="en-US" sz="3200" b="1">
                <a:solidFill>
                  <a:srgbClr val="FFFFFF"/>
                </a:solidFill>
                <a:latin typeface="Times New Roman" charset="0"/>
              </a:rPr>
              <a:t>Class </a:t>
            </a:r>
            <a:r>
              <a:rPr lang="en-US" altLang="en-GB" sz="3200" b="1">
                <a:solidFill>
                  <a:srgbClr val="FFFFFF"/>
                </a:solidFill>
                <a:latin typeface="Times New Roman" charset="0"/>
              </a:rPr>
              <a:t>“</a:t>
            </a:r>
            <a:r>
              <a:rPr lang="en-US" altLang="en-US" sz="3200" b="1">
                <a:solidFill>
                  <a:srgbClr val="FFFFFF"/>
                </a:solidFill>
                <a:latin typeface="Times New Roman" charset="0"/>
              </a:rPr>
              <a:t>0</a:t>
            </a:r>
            <a:r>
              <a:rPr lang="en-US" altLang="en-GB" sz="3200" b="1">
                <a:solidFill>
                  <a:srgbClr val="FFFFFF"/>
                </a:solidFill>
                <a:latin typeface="Times New Roman" charset="0"/>
              </a:rPr>
              <a:t>”</a:t>
            </a:r>
            <a:r>
              <a:rPr lang="en-US" altLang="en-US" sz="3200" b="1">
                <a:solidFill>
                  <a:srgbClr val="FFFFFF"/>
                </a:solidFill>
                <a:latin typeface="Times New Roman" charset="0"/>
              </a:rPr>
              <a:t> of vacuum : monolayer </a:t>
            </a:r>
          </a:p>
        </p:txBody>
      </p:sp>
      <p:sp>
        <p:nvSpPr>
          <p:cNvPr id="12290" name="Text Box 2"/>
          <p:cNvSpPr txBox="1">
            <a:spLocks noChangeArrowheads="1"/>
          </p:cNvSpPr>
          <p:nvPr/>
        </p:nvSpPr>
        <p:spPr bwMode="auto">
          <a:xfrm>
            <a:off x="365125" y="4937125"/>
            <a:ext cx="7223125" cy="639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buClrTx/>
              <a:buFontTx/>
              <a:buNone/>
            </a:pPr>
            <a:r>
              <a:rPr lang="en-US" altLang="en-US" sz="1600">
                <a:solidFill>
                  <a:srgbClr val="000000"/>
                </a:solidFill>
              </a:rPr>
              <a:t>The molecular diameters are measured in Ångström (1 Å=10</a:t>
            </a:r>
            <a:r>
              <a:rPr lang="en-US" altLang="en-US" sz="1600" baseline="33000">
                <a:solidFill>
                  <a:srgbClr val="000000"/>
                </a:solidFill>
              </a:rPr>
              <a:t>-10</a:t>
            </a:r>
            <a:r>
              <a:rPr lang="en-US" altLang="en-US" sz="1600">
                <a:solidFill>
                  <a:srgbClr val="000000"/>
                </a:solidFill>
              </a:rPr>
              <a:t> m).</a:t>
            </a:r>
          </a:p>
          <a:p>
            <a:pPr eaLnBrk="1">
              <a:buClrTx/>
              <a:buFontTx/>
              <a:buNone/>
            </a:pPr>
            <a:r>
              <a:rPr lang="en-US" altLang="en-US" sz="1600">
                <a:solidFill>
                  <a:srgbClr val="000000"/>
                </a:solidFill>
              </a:rPr>
              <a:t>Diameter of nitrogen molecule :  3.7 Å</a:t>
            </a:r>
            <a:r>
              <a:rPr lang="en-US" altLang="en-US" sz="1800">
                <a:solidFill>
                  <a:srgbClr val="000000"/>
                </a:solidFill>
              </a:rPr>
              <a:t> </a:t>
            </a:r>
          </a:p>
        </p:txBody>
      </p:sp>
      <p:sp>
        <p:nvSpPr>
          <p:cNvPr id="12291" name="Text Box 3"/>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EC4375B8-6598-244A-A44D-A16446AA8722}" type="slidenum">
              <a:rPr lang="en-US" altLang="en-US" sz="1800">
                <a:solidFill>
                  <a:srgbClr val="000000"/>
                </a:solidFill>
                <a:latin typeface="Calibri" charset="0"/>
              </a:rPr>
              <a:pPr eaLnBrk="1" hangingPunct="1">
                <a:lnSpc>
                  <a:spcPct val="100000"/>
                </a:lnSpc>
                <a:buClrTx/>
                <a:buFontTx/>
                <a:buNone/>
              </a:pPr>
              <a:t>7</a:t>
            </a:fld>
            <a:endParaRPr lang="en-US" altLang="en-US" sz="1800">
              <a:solidFill>
                <a:srgbClr val="000000"/>
              </a:solidFill>
              <a:latin typeface="Calibri" charset="0"/>
            </a:endParaRPr>
          </a:p>
        </p:txBody>
      </p:sp>
      <p:sp>
        <p:nvSpPr>
          <p:cNvPr id="12292" name="Rectangle 4"/>
          <p:cNvSpPr>
            <a:spLocks noChangeArrowheads="1"/>
          </p:cNvSpPr>
          <p:nvPr/>
        </p:nvSpPr>
        <p:spPr bwMode="auto">
          <a:xfrm>
            <a:off x="0" y="1189038"/>
            <a:ext cx="7497763" cy="40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i="1">
                <a:solidFill>
                  <a:srgbClr val="000000"/>
                </a:solidFill>
                <a:latin typeface="Times New Roman" charset="0"/>
                <a:ea typeface="ＭＳ Ｐゴシック" charset="0"/>
              </a:rPr>
              <a:t>How many molecules we have at the surface of a cube of 1 liter?</a:t>
            </a:r>
          </a:p>
        </p:txBody>
      </p:sp>
      <p:sp>
        <p:nvSpPr>
          <p:cNvPr id="12293" name="Rectangle 5"/>
          <p:cNvSpPr>
            <a:spLocks noChangeArrowheads="1"/>
          </p:cNvSpPr>
          <p:nvPr/>
        </p:nvSpPr>
        <p:spPr bwMode="auto">
          <a:xfrm rot="780000">
            <a:off x="7392988" y="1187450"/>
            <a:ext cx="1776412" cy="609600"/>
          </a:xfrm>
          <a:prstGeom prst="rect">
            <a:avLst/>
          </a:prstGeom>
          <a:solidFill>
            <a:srgbClr val="FFFF66"/>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0000"/>
                </a:solidFill>
                <a:latin typeface="Calibri" charset="0"/>
                <a:ea typeface="ＭＳ Ｐゴシック" charset="0"/>
              </a:rPr>
              <a:t>CAS  CERN-94</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0000"/>
                </a:solidFill>
                <a:latin typeface="Calibri" charset="0"/>
                <a:ea typeface="ＭＳ Ｐゴシック" charset="0"/>
              </a:rPr>
              <a:t>A.G. Mathewson</a:t>
            </a:r>
          </a:p>
        </p:txBody>
      </p:sp>
      <p:sp>
        <p:nvSpPr>
          <p:cNvPr id="12294" name="Rectangle 6"/>
          <p:cNvSpPr>
            <a:spLocks noChangeArrowheads="1"/>
          </p:cNvSpPr>
          <p:nvPr/>
        </p:nvSpPr>
        <p:spPr bwMode="auto">
          <a:xfrm>
            <a:off x="3292475" y="2266950"/>
            <a:ext cx="4479925" cy="401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a:solidFill>
                  <a:srgbClr val="000000"/>
                </a:solidFill>
                <a:latin typeface="Times New Roman" charset="0"/>
                <a:ea typeface="ＭＳ Ｐゴシック" charset="0"/>
              </a:rPr>
              <a:t> 6 side = 0.010 x 0.010 x 6 = 0.06 m</a:t>
            </a:r>
            <a:r>
              <a:rPr lang="en-US" sz="2200" baseline="33000">
                <a:solidFill>
                  <a:srgbClr val="000000"/>
                </a:solidFill>
                <a:latin typeface="Times New Roman" charset="0"/>
                <a:ea typeface="ＭＳ Ｐゴシック" charset="0"/>
              </a:rPr>
              <a:t>2</a:t>
            </a:r>
          </a:p>
        </p:txBody>
      </p:sp>
      <p:sp>
        <p:nvSpPr>
          <p:cNvPr id="12295" name="Rectangle 7"/>
          <p:cNvSpPr>
            <a:spLocks noChangeArrowheads="1"/>
          </p:cNvSpPr>
          <p:nvPr/>
        </p:nvSpPr>
        <p:spPr bwMode="auto">
          <a:xfrm>
            <a:off x="3292475" y="2743200"/>
            <a:ext cx="5668963" cy="996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a:solidFill>
                  <a:srgbClr val="000000"/>
                </a:solidFill>
                <a:latin typeface="Times New Roman" charset="0"/>
                <a:ea typeface="ＭＳ Ｐゴシック" charset="0"/>
              </a:rPr>
              <a:t> </a:t>
            </a:r>
            <a:r>
              <a:rPr lang="en-US" sz="2200" u="sng">
                <a:solidFill>
                  <a:srgbClr val="000000"/>
                </a:solidFill>
                <a:latin typeface="Times New Roman" charset="0"/>
                <a:ea typeface="ＭＳ Ｐゴシック" charset="0"/>
              </a:rPr>
              <a:t>                  1               </a:t>
            </a:r>
            <a:r>
              <a:rPr lang="en-US" sz="2200">
                <a:solidFill>
                  <a:srgbClr val="000000"/>
                </a:solidFill>
                <a:latin typeface="Times New Roman" charset="0"/>
                <a:ea typeface="ＭＳ Ｐゴシック" charset="0"/>
              </a:rPr>
              <a:t> = 7.3 </a:t>
            </a:r>
            <a:r>
              <a:rPr lang="en-US" sz="3200">
                <a:solidFill>
                  <a:srgbClr val="000000"/>
                </a:solidFill>
                <a:latin typeface="Times New Roman" charset="0"/>
                <a:ea typeface="ＭＳ Ｐゴシック" charset="0"/>
              </a:rPr>
              <a:t>.</a:t>
            </a:r>
            <a:r>
              <a:rPr lang="en-US" sz="2200">
                <a:solidFill>
                  <a:srgbClr val="000000"/>
                </a:solidFill>
                <a:latin typeface="Times New Roman" charset="0"/>
                <a:ea typeface="ＭＳ Ｐゴシック" charset="0"/>
              </a:rPr>
              <a:t> 10</a:t>
            </a:r>
            <a:r>
              <a:rPr lang="en-US" sz="2200" baseline="33000">
                <a:solidFill>
                  <a:srgbClr val="000000"/>
                </a:solidFill>
                <a:latin typeface="Times New Roman" charset="0"/>
                <a:ea typeface="ＭＳ Ｐゴシック" charset="0"/>
              </a:rPr>
              <a:t>18</a:t>
            </a:r>
            <a:r>
              <a:rPr lang="en-US" sz="2200">
                <a:solidFill>
                  <a:srgbClr val="000000"/>
                </a:solidFill>
                <a:latin typeface="Times New Roman" charset="0"/>
                <a:ea typeface="ＭＳ Ｐゴシック" charset="0"/>
              </a:rPr>
              <a:t> molecule/m</a:t>
            </a:r>
            <a:r>
              <a:rPr lang="en-US" sz="2200" baseline="33000">
                <a:solidFill>
                  <a:srgbClr val="000000"/>
                </a:solidFill>
                <a:latin typeface="Times New Roman" charset="0"/>
                <a:ea typeface="ＭＳ Ｐゴシック" charset="0"/>
              </a:rPr>
              <a:t>2</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aseline="33000">
                <a:solidFill>
                  <a:srgbClr val="000000"/>
                </a:solidFill>
                <a:latin typeface="Times New Roman" charset="0"/>
                <a:ea typeface="ＭＳ Ｐゴシック" charset="0"/>
              </a:rPr>
              <a:t> </a:t>
            </a:r>
            <a:r>
              <a:rPr lang="en-US" sz="2200">
                <a:solidFill>
                  <a:srgbClr val="000000"/>
                </a:solidFill>
                <a:latin typeface="Times New Roman" charset="0"/>
                <a:ea typeface="ＭＳ Ｐゴシック" charset="0"/>
              </a:rPr>
              <a:t> 3.7 </a:t>
            </a:r>
            <a:r>
              <a:rPr lang="en-US" sz="3200">
                <a:solidFill>
                  <a:srgbClr val="000000"/>
                </a:solidFill>
                <a:latin typeface="Times New Roman" charset="0"/>
                <a:ea typeface="ＭＳ Ｐゴシック" charset="0"/>
              </a:rPr>
              <a:t>. </a:t>
            </a:r>
            <a:r>
              <a:rPr lang="en-US" sz="2200">
                <a:solidFill>
                  <a:srgbClr val="000000"/>
                </a:solidFill>
                <a:latin typeface="Times New Roman" charset="0"/>
                <a:ea typeface="ＭＳ Ｐゴシック" charset="0"/>
              </a:rPr>
              <a:t>10</a:t>
            </a:r>
            <a:r>
              <a:rPr lang="en-US" sz="2200" baseline="33000">
                <a:solidFill>
                  <a:srgbClr val="000000"/>
                </a:solidFill>
                <a:latin typeface="Times New Roman" charset="0"/>
                <a:ea typeface="ＭＳ Ｐゴシック" charset="0"/>
              </a:rPr>
              <a:t>-10</a:t>
            </a:r>
            <a:r>
              <a:rPr lang="en-US" sz="2200">
                <a:solidFill>
                  <a:srgbClr val="000000"/>
                </a:solidFill>
                <a:latin typeface="Times New Roman" charset="0"/>
                <a:ea typeface="ＭＳ Ｐゴシック" charset="0"/>
              </a:rPr>
              <a:t> x 3.7 </a:t>
            </a:r>
            <a:r>
              <a:rPr lang="en-US" sz="3200">
                <a:solidFill>
                  <a:srgbClr val="000000"/>
                </a:solidFill>
                <a:latin typeface="Times New Roman" charset="0"/>
                <a:ea typeface="ＭＳ Ｐゴシック" charset="0"/>
              </a:rPr>
              <a:t>. </a:t>
            </a:r>
            <a:r>
              <a:rPr lang="en-US" sz="2200">
                <a:solidFill>
                  <a:srgbClr val="000000"/>
                </a:solidFill>
                <a:latin typeface="Times New Roman" charset="0"/>
                <a:ea typeface="ＭＳ Ｐゴシック" charset="0"/>
              </a:rPr>
              <a:t>10</a:t>
            </a:r>
            <a:r>
              <a:rPr lang="en-US" sz="2200" baseline="33000">
                <a:solidFill>
                  <a:srgbClr val="000000"/>
                </a:solidFill>
                <a:latin typeface="Times New Roman" charset="0"/>
                <a:ea typeface="ＭＳ Ｐゴシック" charset="0"/>
              </a:rPr>
              <a:t>-10</a:t>
            </a:r>
          </a:p>
        </p:txBody>
      </p:sp>
      <p:sp>
        <p:nvSpPr>
          <p:cNvPr id="12296" name="Rectangle 8"/>
          <p:cNvSpPr>
            <a:spLocks noChangeArrowheads="1"/>
          </p:cNvSpPr>
          <p:nvPr/>
        </p:nvSpPr>
        <p:spPr bwMode="auto">
          <a:xfrm>
            <a:off x="3382963" y="4022725"/>
            <a:ext cx="5668962" cy="548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a:solidFill>
                  <a:srgbClr val="000000"/>
                </a:solidFill>
                <a:latin typeface="Times New Roman" charset="0"/>
                <a:ea typeface="ＭＳ Ｐゴシック" charset="0"/>
              </a:rPr>
              <a:t>0.06 x 7.3 </a:t>
            </a:r>
            <a:r>
              <a:rPr lang="en-US" sz="3200">
                <a:solidFill>
                  <a:srgbClr val="000000"/>
                </a:solidFill>
                <a:latin typeface="Times New Roman" charset="0"/>
                <a:ea typeface="ＭＳ Ｐゴシック" charset="0"/>
              </a:rPr>
              <a:t>.</a:t>
            </a:r>
            <a:r>
              <a:rPr lang="en-US" sz="2200">
                <a:solidFill>
                  <a:srgbClr val="000000"/>
                </a:solidFill>
                <a:latin typeface="Times New Roman" charset="0"/>
                <a:ea typeface="ＭＳ Ｐゴシック" charset="0"/>
              </a:rPr>
              <a:t> 10</a:t>
            </a:r>
            <a:r>
              <a:rPr lang="en-US" sz="2200" baseline="33000">
                <a:solidFill>
                  <a:srgbClr val="000000"/>
                </a:solidFill>
                <a:latin typeface="Times New Roman" charset="0"/>
                <a:ea typeface="ＭＳ Ｐゴシック" charset="0"/>
              </a:rPr>
              <a:t>18</a:t>
            </a:r>
            <a:r>
              <a:rPr lang="en-US" sz="2200">
                <a:solidFill>
                  <a:srgbClr val="000000"/>
                </a:solidFill>
                <a:latin typeface="Times New Roman" charset="0"/>
                <a:ea typeface="ＭＳ Ｐゴシック" charset="0"/>
              </a:rPr>
              <a:t> = </a:t>
            </a:r>
            <a:r>
              <a:rPr lang="en-US" sz="2200" b="1" smtClean="0">
                <a:solidFill>
                  <a:srgbClr val="000000"/>
                </a:solidFill>
                <a:latin typeface="Times New Roman" charset="0"/>
                <a:ea typeface="ＭＳ Ｐゴシック" charset="0"/>
              </a:rPr>
              <a:t>4.4 </a:t>
            </a:r>
            <a:r>
              <a:rPr lang="en-US" sz="3200" b="1">
                <a:solidFill>
                  <a:srgbClr val="000000"/>
                </a:solidFill>
                <a:latin typeface="Times New Roman" charset="0"/>
                <a:ea typeface="ＭＳ Ｐゴシック" charset="0"/>
              </a:rPr>
              <a:t>.</a:t>
            </a:r>
            <a:r>
              <a:rPr lang="en-US" sz="2200" b="1">
                <a:solidFill>
                  <a:srgbClr val="000000"/>
                </a:solidFill>
                <a:latin typeface="Times New Roman" charset="0"/>
                <a:ea typeface="ＭＳ Ｐゴシック" charset="0"/>
              </a:rPr>
              <a:t> 10</a:t>
            </a:r>
            <a:r>
              <a:rPr lang="en-US" sz="2200" b="1" baseline="33000">
                <a:solidFill>
                  <a:srgbClr val="000000"/>
                </a:solidFill>
                <a:latin typeface="Times New Roman" charset="0"/>
                <a:ea typeface="ＭＳ Ｐゴシック" charset="0"/>
              </a:rPr>
              <a:t>17</a:t>
            </a:r>
            <a:r>
              <a:rPr lang="en-US" sz="2200" b="1">
                <a:solidFill>
                  <a:srgbClr val="000000"/>
                </a:solidFill>
                <a:latin typeface="Times New Roman" charset="0"/>
                <a:ea typeface="ＭＳ Ｐゴシック" charset="0"/>
              </a:rPr>
              <a:t> molecules</a:t>
            </a:r>
            <a:r>
              <a:rPr lang="en-US" sz="2200">
                <a:solidFill>
                  <a:srgbClr val="000000"/>
                </a:solidFill>
                <a:latin typeface="Times New Roman" charset="0"/>
                <a:ea typeface="ＭＳ Ｐゴシック" charset="0"/>
              </a:rPr>
              <a:t>  </a:t>
            </a:r>
          </a:p>
        </p:txBody>
      </p:sp>
      <p:pic>
        <p:nvPicPr>
          <p:cNvPr id="122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193925"/>
            <a:ext cx="2808288" cy="269875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8" name="Rectangle 10"/>
          <p:cNvSpPr>
            <a:spLocks noChangeArrowheads="1"/>
          </p:cNvSpPr>
          <p:nvPr/>
        </p:nvSpPr>
        <p:spPr bwMode="auto">
          <a:xfrm>
            <a:off x="6350" y="1554163"/>
            <a:ext cx="8315325" cy="71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a:solidFill>
                  <a:srgbClr val="000000"/>
                </a:solidFill>
                <a:latin typeface="Times New Roman" charset="0"/>
                <a:ea typeface="ＭＳ Ｐゴシック" charset="0"/>
              </a:rPr>
              <a:t>Place one molecule of nitrogem by side another over the cube surface (definition of monolayers).</a:t>
            </a:r>
          </a:p>
        </p:txBody>
      </p:sp>
      <p:sp>
        <p:nvSpPr>
          <p:cNvPr id="14"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22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22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22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22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22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6675438"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FBE3854F-BF8D-5040-A7AE-29A7553B31AE}" type="slidenum">
              <a:rPr lang="en-US" altLang="en-US" sz="1800">
                <a:solidFill>
                  <a:srgbClr val="000000"/>
                </a:solidFill>
                <a:latin typeface="Calibri" charset="0"/>
              </a:rPr>
              <a:pPr eaLnBrk="1" hangingPunct="1">
                <a:lnSpc>
                  <a:spcPct val="100000"/>
                </a:lnSpc>
                <a:buClrTx/>
                <a:buFontTx/>
                <a:buNone/>
              </a:pPr>
              <a:t>8</a:t>
            </a:fld>
            <a:endParaRPr lang="en-US" altLang="en-US" sz="1800">
              <a:solidFill>
                <a:srgbClr val="000000"/>
              </a:solidFill>
              <a:latin typeface="Calibri" charset="0"/>
            </a:endParaRPr>
          </a:p>
        </p:txBody>
      </p:sp>
      <p:sp>
        <p:nvSpPr>
          <p:cNvPr id="13314" name="Text Box 2"/>
          <p:cNvSpPr txBox="1">
            <a:spLocks noChangeArrowheads="1"/>
          </p:cNvSpPr>
          <p:nvPr/>
        </p:nvSpPr>
        <p:spPr bwMode="auto">
          <a:xfrm>
            <a:off x="0" y="182563"/>
            <a:ext cx="758983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2000"/>
              </a:lnSpc>
              <a:buClrTx/>
              <a:buFontTx/>
              <a:buNone/>
            </a:pPr>
            <a:r>
              <a:rPr lang="en-US" altLang="en-US" sz="3200" b="1">
                <a:solidFill>
                  <a:srgbClr val="FFFFFF"/>
                </a:solidFill>
                <a:latin typeface="Times New Roman" charset="0"/>
              </a:rPr>
              <a:t>Class </a:t>
            </a:r>
            <a:r>
              <a:rPr lang="en-US" altLang="en-GB" sz="3200" b="1">
                <a:solidFill>
                  <a:srgbClr val="FFFFFF"/>
                </a:solidFill>
                <a:latin typeface="Times New Roman" charset="0"/>
              </a:rPr>
              <a:t>“</a:t>
            </a:r>
            <a:r>
              <a:rPr lang="en-US" altLang="en-US" sz="3200" b="1">
                <a:solidFill>
                  <a:srgbClr val="FFFFFF"/>
                </a:solidFill>
                <a:latin typeface="Times New Roman" charset="0"/>
              </a:rPr>
              <a:t>0</a:t>
            </a:r>
            <a:r>
              <a:rPr lang="en-US" altLang="en-GB" sz="3200" b="1">
                <a:solidFill>
                  <a:srgbClr val="FFFFFF"/>
                </a:solidFill>
                <a:latin typeface="Times New Roman" charset="0"/>
              </a:rPr>
              <a:t>”</a:t>
            </a:r>
            <a:r>
              <a:rPr lang="en-US" altLang="en-US" sz="3200" b="1">
                <a:solidFill>
                  <a:srgbClr val="FFFFFF"/>
                </a:solidFill>
                <a:latin typeface="Times New Roman" charset="0"/>
              </a:rPr>
              <a:t> of vacuum : pressure equivalent </a:t>
            </a:r>
          </a:p>
        </p:txBody>
      </p:sp>
      <p:sp>
        <p:nvSpPr>
          <p:cNvPr id="13315" name="Rectangle 3"/>
          <p:cNvSpPr>
            <a:spLocks noChangeArrowheads="1"/>
          </p:cNvSpPr>
          <p:nvPr/>
        </p:nvSpPr>
        <p:spPr bwMode="auto">
          <a:xfrm>
            <a:off x="279400" y="1371600"/>
            <a:ext cx="6578600" cy="401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i="1">
                <a:solidFill>
                  <a:srgbClr val="000000"/>
                </a:solidFill>
                <a:latin typeface="Times New Roman" charset="0"/>
                <a:ea typeface="ＭＳ Ｐゴシック" charset="0"/>
              </a:rPr>
              <a:t>What is one monolayer of gas as pressure equivalent? </a:t>
            </a:r>
          </a:p>
        </p:txBody>
      </p:sp>
      <p:sp>
        <p:nvSpPr>
          <p:cNvPr id="13317" name="Rectangle 5"/>
          <p:cNvSpPr>
            <a:spLocks noChangeArrowheads="1"/>
          </p:cNvSpPr>
          <p:nvPr/>
        </p:nvSpPr>
        <p:spPr bwMode="auto">
          <a:xfrm>
            <a:off x="251296" y="1884363"/>
            <a:ext cx="8397056" cy="1665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Using the ideal gas law at standard </a:t>
            </a:r>
            <a:r>
              <a:rPr lang="en-US" sz="2200" dirty="0" smtClean="0">
                <a:solidFill>
                  <a:srgbClr val="000000"/>
                </a:solidFill>
                <a:latin typeface="Times New Roman" charset="0"/>
                <a:ea typeface="ＭＳ Ｐゴシック" charset="0"/>
              </a:rPr>
              <a:t>conditions for temperature and pressure (STP): </a:t>
            </a:r>
            <a:endParaRPr lang="en-US" sz="2200" dirty="0">
              <a:solidFill>
                <a:srgbClr val="000000"/>
              </a:solidFill>
              <a:latin typeface="Times New Roman" charset="0"/>
              <a:ea typeface="ＭＳ Ｐゴシック"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smtClean="0">
                <a:solidFill>
                  <a:srgbClr val="000000"/>
                </a:solidFill>
                <a:latin typeface="Times New Roman" charset="0"/>
                <a:ea typeface="ＭＳ Ｐゴシック" charset="0"/>
              </a:rPr>
              <a:t>10</a:t>
            </a:r>
            <a:r>
              <a:rPr lang="en-US" sz="2200" baseline="30000" dirty="0" smtClean="0">
                <a:solidFill>
                  <a:srgbClr val="000000"/>
                </a:solidFill>
                <a:latin typeface="Times New Roman" charset="0"/>
                <a:ea typeface="ＭＳ Ｐゴシック" charset="0"/>
              </a:rPr>
              <a:t>5</a:t>
            </a:r>
            <a:r>
              <a:rPr lang="en-US" sz="2200" dirty="0" smtClean="0">
                <a:solidFill>
                  <a:srgbClr val="000000"/>
                </a:solidFill>
                <a:latin typeface="Times New Roman" charset="0"/>
                <a:ea typeface="ＭＳ Ｐゴシック" charset="0"/>
              </a:rPr>
              <a:t> Pa (1 </a:t>
            </a:r>
            <a:r>
              <a:rPr lang="en-US" sz="2200" dirty="0" err="1" smtClean="0">
                <a:solidFill>
                  <a:srgbClr val="000000"/>
                </a:solidFill>
                <a:latin typeface="Times New Roman" charset="0"/>
                <a:ea typeface="ＭＳ Ｐゴシック" charset="0"/>
              </a:rPr>
              <a:t>atm</a:t>
            </a:r>
            <a:r>
              <a:rPr lang="en-US" sz="2200" dirty="0" smtClean="0">
                <a:solidFill>
                  <a:srgbClr val="000000"/>
                </a:solidFill>
                <a:latin typeface="Times New Roman" charset="0"/>
                <a:ea typeface="ＭＳ Ｐゴシック" charset="0"/>
              </a:rPr>
              <a:t>) at 273.15 K (0º C)</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dirty="0">
              <a:solidFill>
                <a:srgbClr val="000000"/>
              </a:solidFill>
              <a:latin typeface="Times New Roman" charset="0"/>
              <a:ea typeface="ＭＳ Ｐゴシック"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dirty="0">
                <a:solidFill>
                  <a:srgbClr val="000000"/>
                </a:solidFill>
                <a:latin typeface="Times New Roman" charset="0"/>
                <a:ea typeface="ＭＳ Ｐゴシック" charset="0"/>
              </a:rPr>
              <a:t>2.69 . 10</a:t>
            </a:r>
            <a:r>
              <a:rPr lang="en-US" sz="2200" b="1" baseline="33000" dirty="0">
                <a:solidFill>
                  <a:srgbClr val="000000"/>
                </a:solidFill>
                <a:latin typeface="Times New Roman" charset="0"/>
                <a:ea typeface="ＭＳ Ｐゴシック" charset="0"/>
              </a:rPr>
              <a:t>22</a:t>
            </a:r>
            <a:r>
              <a:rPr lang="en-US" sz="2200" b="1" dirty="0">
                <a:solidFill>
                  <a:srgbClr val="000000"/>
                </a:solidFill>
                <a:latin typeface="Times New Roman" charset="0"/>
                <a:ea typeface="ＭＳ Ｐゴシック" charset="0"/>
              </a:rPr>
              <a:t> molecules in 1 liter.</a:t>
            </a:r>
          </a:p>
        </p:txBody>
      </p:sp>
      <p:sp>
        <p:nvSpPr>
          <p:cNvPr id="13318" name="Rectangle 6"/>
          <p:cNvSpPr>
            <a:spLocks noChangeArrowheads="1"/>
          </p:cNvSpPr>
          <p:nvPr/>
        </p:nvSpPr>
        <p:spPr bwMode="auto">
          <a:xfrm>
            <a:off x="673398" y="3866406"/>
            <a:ext cx="7680325" cy="712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u="sng">
                <a:solidFill>
                  <a:srgbClr val="000000"/>
                </a:solidFill>
                <a:latin typeface="Times New Roman" charset="0"/>
                <a:ea typeface="ＭＳ Ｐゴシック" charset="0"/>
              </a:rPr>
              <a:t> 4.38 . </a:t>
            </a:r>
            <a:r>
              <a:rPr lang="en-US" sz="2200" u="sng" dirty="0">
                <a:solidFill>
                  <a:srgbClr val="000000"/>
                </a:solidFill>
                <a:latin typeface="Times New Roman" charset="0"/>
                <a:ea typeface="ＭＳ Ｐゴシック" charset="0"/>
              </a:rPr>
              <a:t>10</a:t>
            </a:r>
            <a:r>
              <a:rPr lang="en-US" sz="2200" u="sng" baseline="33000" dirty="0">
                <a:solidFill>
                  <a:srgbClr val="000000"/>
                </a:solidFill>
                <a:latin typeface="Times New Roman" charset="0"/>
                <a:ea typeface="ＭＳ Ｐゴシック" charset="0"/>
              </a:rPr>
              <a:t>17</a:t>
            </a:r>
            <a:r>
              <a:rPr lang="en-US" sz="2200" u="sng" dirty="0">
                <a:solidFill>
                  <a:srgbClr val="000000"/>
                </a:solidFill>
                <a:latin typeface="Times New Roman" charset="0"/>
                <a:ea typeface="ＭＳ Ｐゴシック" charset="0"/>
              </a:rPr>
              <a:t> x 101325 </a:t>
            </a:r>
            <a:r>
              <a:rPr lang="en-US" sz="2200" dirty="0">
                <a:solidFill>
                  <a:srgbClr val="000000"/>
                </a:solidFill>
                <a:latin typeface="Times New Roman" charset="0"/>
                <a:ea typeface="ＭＳ Ｐゴシック" charset="0"/>
              </a:rPr>
              <a:t> = </a:t>
            </a:r>
            <a:r>
              <a:rPr lang="en-US" sz="2200" b="1" dirty="0">
                <a:solidFill>
                  <a:srgbClr val="000000"/>
                </a:solidFill>
                <a:latin typeface="Times New Roman" charset="0"/>
                <a:ea typeface="ＭＳ Ｐゴシック" charset="0"/>
              </a:rPr>
              <a:t>1.65 Pa (1.65 mbar) medium vacuum!!!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2.69 . 10</a:t>
            </a:r>
            <a:r>
              <a:rPr lang="en-US" sz="2200" baseline="33000" dirty="0">
                <a:solidFill>
                  <a:srgbClr val="000000"/>
                </a:solidFill>
                <a:latin typeface="Times New Roman" charset="0"/>
                <a:ea typeface="ＭＳ Ｐゴシック" charset="0"/>
              </a:rPr>
              <a:t>22</a:t>
            </a:r>
          </a:p>
        </p:txBody>
      </p:sp>
      <p:sp>
        <p:nvSpPr>
          <p:cNvPr id="8"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765925" y="5211763"/>
            <a:ext cx="11461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0000"/>
              </a:lnSpc>
              <a:buClrTx/>
              <a:buFontTx/>
              <a:buNone/>
            </a:pPr>
            <a:fld id="{9BB05B2E-8834-4445-B9CD-2967145A09C1}" type="slidenum">
              <a:rPr lang="en-US" altLang="en-US" sz="1800">
                <a:solidFill>
                  <a:srgbClr val="000000"/>
                </a:solidFill>
                <a:latin typeface="Calibri" charset="0"/>
              </a:rPr>
              <a:pPr eaLnBrk="1" hangingPunct="1">
                <a:lnSpc>
                  <a:spcPct val="100000"/>
                </a:lnSpc>
                <a:buClrTx/>
                <a:buFontTx/>
                <a:buNone/>
              </a:pPr>
              <a:t>9</a:t>
            </a:fld>
            <a:endParaRPr lang="en-US" altLang="en-US" sz="1800">
              <a:solidFill>
                <a:srgbClr val="000000"/>
              </a:solidFill>
              <a:latin typeface="Calibri" charset="0"/>
            </a:endParaRPr>
          </a:p>
        </p:txBody>
      </p:sp>
      <p:sp>
        <p:nvSpPr>
          <p:cNvPr id="14339" name="Text Box 3"/>
          <p:cNvSpPr txBox="1">
            <a:spLocks noChangeArrowheads="1"/>
          </p:cNvSpPr>
          <p:nvPr/>
        </p:nvSpPr>
        <p:spPr bwMode="auto">
          <a:xfrm>
            <a:off x="0" y="182563"/>
            <a:ext cx="7589838"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hangingPunct="1">
              <a:lnSpc>
                <a:spcPct val="102000"/>
              </a:lnSpc>
              <a:buClrTx/>
              <a:buFontTx/>
              <a:buNone/>
            </a:pPr>
            <a:r>
              <a:rPr lang="en-US" altLang="en-US" sz="3200" b="1">
                <a:solidFill>
                  <a:srgbClr val="FFFFFF"/>
                </a:solidFill>
                <a:latin typeface="Times New Roman" charset="0"/>
              </a:rPr>
              <a:t>Class </a:t>
            </a:r>
            <a:r>
              <a:rPr lang="en-US" altLang="en-GB" sz="3200" b="1">
                <a:solidFill>
                  <a:srgbClr val="FFFFFF"/>
                </a:solidFill>
                <a:latin typeface="Times New Roman" charset="0"/>
              </a:rPr>
              <a:t>“</a:t>
            </a:r>
            <a:r>
              <a:rPr lang="en-US" altLang="en-US" sz="3200" b="1">
                <a:solidFill>
                  <a:srgbClr val="FFFFFF"/>
                </a:solidFill>
                <a:latin typeface="Times New Roman" charset="0"/>
              </a:rPr>
              <a:t>0</a:t>
            </a:r>
            <a:r>
              <a:rPr lang="en-US" altLang="en-GB" sz="3200" b="1">
                <a:solidFill>
                  <a:srgbClr val="FFFFFF"/>
                </a:solidFill>
                <a:latin typeface="Times New Roman" charset="0"/>
              </a:rPr>
              <a:t>”</a:t>
            </a:r>
            <a:r>
              <a:rPr lang="en-US" altLang="en-US" sz="3200" b="1">
                <a:solidFill>
                  <a:srgbClr val="FFFFFF"/>
                </a:solidFill>
                <a:latin typeface="Times New Roman" charset="0"/>
              </a:rPr>
              <a:t> of vacuum : gas in solid solution</a:t>
            </a:r>
          </a:p>
        </p:txBody>
      </p:sp>
      <p:sp>
        <p:nvSpPr>
          <p:cNvPr id="14340" name="Rectangle 4"/>
          <p:cNvSpPr>
            <a:spLocks noChangeArrowheads="1"/>
          </p:cNvSpPr>
          <p:nvPr/>
        </p:nvSpPr>
        <p:spPr bwMode="auto">
          <a:xfrm>
            <a:off x="179388" y="1274763"/>
            <a:ext cx="8929687" cy="409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i="1">
                <a:solidFill>
                  <a:srgbClr val="000000"/>
                </a:solidFill>
                <a:latin typeface="Times New Roman" charset="0"/>
                <a:ea typeface="ＭＳ Ｐゴシック" charset="0"/>
              </a:rPr>
              <a:t>How much gas we have in solid solution (1 liter) on stainless steel (SS) 304?</a:t>
            </a:r>
          </a:p>
        </p:txBody>
      </p:sp>
      <p:sp>
        <p:nvSpPr>
          <p:cNvPr id="14341" name="Rectangle 5"/>
          <p:cNvSpPr>
            <a:spLocks noChangeArrowheads="1"/>
          </p:cNvSpPr>
          <p:nvPr/>
        </p:nvSpPr>
        <p:spPr bwMode="auto">
          <a:xfrm>
            <a:off x="179388" y="1778000"/>
            <a:ext cx="8929687" cy="768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a:solidFill>
                  <a:srgbClr val="000000"/>
                </a:solidFill>
                <a:latin typeface="Times New Roman" charset="0"/>
                <a:ea typeface="ＭＳ Ｐゴシック" charset="0"/>
              </a:rPr>
              <a:t>Typical value (ASTM handbook) for nitrogen on austenitic phase is 150 ppm in weight.    SS304 density: 8 . 10</a:t>
            </a:r>
            <a:r>
              <a:rPr lang="en-US" sz="2200" baseline="33000">
                <a:solidFill>
                  <a:srgbClr val="000000"/>
                </a:solidFill>
                <a:latin typeface="Times New Roman" charset="0"/>
                <a:ea typeface="ＭＳ Ｐゴシック" charset="0"/>
              </a:rPr>
              <a:t>3</a:t>
            </a:r>
            <a:r>
              <a:rPr lang="en-US" sz="2200">
                <a:solidFill>
                  <a:srgbClr val="000000"/>
                </a:solidFill>
                <a:latin typeface="Times New Roman" charset="0"/>
                <a:ea typeface="ＭＳ Ｐゴシック" charset="0"/>
              </a:rPr>
              <a:t> g/liter</a:t>
            </a:r>
          </a:p>
        </p:txBody>
      </p:sp>
      <p:sp>
        <p:nvSpPr>
          <p:cNvPr id="14342" name="Rectangle 6"/>
          <p:cNvSpPr>
            <a:spLocks noChangeArrowheads="1"/>
          </p:cNvSpPr>
          <p:nvPr/>
        </p:nvSpPr>
        <p:spPr bwMode="auto">
          <a:xfrm>
            <a:off x="179388" y="3362325"/>
            <a:ext cx="8772525" cy="767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Using the ideal gas law at </a:t>
            </a:r>
            <a:r>
              <a:rPr lang="en-US" sz="2200" dirty="0" smtClean="0">
                <a:solidFill>
                  <a:srgbClr val="000000"/>
                </a:solidFill>
                <a:latin typeface="Times New Roman" charset="0"/>
                <a:ea typeface="ＭＳ Ｐゴシック" charset="0"/>
              </a:rPr>
              <a:t>STP : </a:t>
            </a:r>
            <a:endParaRPr lang="en-US" sz="2200" dirty="0">
              <a:solidFill>
                <a:srgbClr val="000000"/>
              </a:solidFill>
              <a:latin typeface="Times New Roman" charset="0"/>
              <a:ea typeface="ＭＳ Ｐゴシック" charset="0"/>
            </a:endParaRPr>
          </a:p>
          <a:p>
            <a:pPr>
              <a:lnSpc>
                <a:spcPct val="100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2.69 . 10</a:t>
            </a:r>
            <a:r>
              <a:rPr lang="en-US" sz="2200" baseline="33000" dirty="0">
                <a:solidFill>
                  <a:srgbClr val="000000"/>
                </a:solidFill>
                <a:latin typeface="Times New Roman" charset="0"/>
                <a:ea typeface="ＭＳ Ｐゴシック" charset="0"/>
              </a:rPr>
              <a:t>22</a:t>
            </a:r>
            <a:r>
              <a:rPr lang="en-US" sz="2200" dirty="0">
                <a:solidFill>
                  <a:srgbClr val="000000"/>
                </a:solidFill>
                <a:latin typeface="Times New Roman" charset="0"/>
                <a:ea typeface="ＭＳ Ｐゴシック" charset="0"/>
              </a:rPr>
              <a:t> molecules in 1 liter =&gt;  4.77 . 10</a:t>
            </a:r>
            <a:r>
              <a:rPr lang="en-US" sz="2200" baseline="33000" dirty="0">
                <a:solidFill>
                  <a:srgbClr val="000000"/>
                </a:solidFill>
                <a:latin typeface="Times New Roman" charset="0"/>
                <a:ea typeface="ＭＳ Ｐゴシック" charset="0"/>
              </a:rPr>
              <a:t>-23</a:t>
            </a:r>
            <a:r>
              <a:rPr lang="en-US" sz="2200" dirty="0">
                <a:solidFill>
                  <a:srgbClr val="000000"/>
                </a:solidFill>
                <a:latin typeface="Times New Roman" charset="0"/>
                <a:ea typeface="ＭＳ Ｐゴシック" charset="0"/>
              </a:rPr>
              <a:t> * 2.69 . 10</a:t>
            </a:r>
            <a:r>
              <a:rPr lang="en-US" sz="2200" baseline="33000" dirty="0">
                <a:solidFill>
                  <a:srgbClr val="000000"/>
                </a:solidFill>
                <a:latin typeface="Times New Roman" charset="0"/>
                <a:ea typeface="ＭＳ Ｐゴシック" charset="0"/>
              </a:rPr>
              <a:t>22</a:t>
            </a:r>
            <a:r>
              <a:rPr lang="en-US" sz="2200" dirty="0">
                <a:solidFill>
                  <a:srgbClr val="000000"/>
                </a:solidFill>
                <a:latin typeface="Times New Roman" charset="0"/>
                <a:ea typeface="ＭＳ Ｐゴシック" charset="0"/>
              </a:rPr>
              <a:t> = </a:t>
            </a:r>
            <a:r>
              <a:rPr lang="en-US" sz="2200" b="1" dirty="0">
                <a:solidFill>
                  <a:srgbClr val="000000"/>
                </a:solidFill>
                <a:latin typeface="Times New Roman" charset="0"/>
                <a:ea typeface="ＭＳ Ｐゴシック" charset="0"/>
              </a:rPr>
              <a:t>1.28 g</a:t>
            </a:r>
            <a:r>
              <a:rPr lang="en-US" sz="2200" dirty="0" smtClean="0">
                <a:solidFill>
                  <a:srgbClr val="000000"/>
                </a:solidFill>
                <a:latin typeface="Times New Roman" charset="0"/>
                <a:ea typeface="ＭＳ Ｐゴシック" charset="0"/>
              </a:rPr>
              <a:t>  </a:t>
            </a:r>
            <a:endParaRPr lang="en-US" sz="2200" dirty="0">
              <a:solidFill>
                <a:srgbClr val="000000"/>
              </a:solidFill>
              <a:latin typeface="Times New Roman" charset="0"/>
              <a:ea typeface="ＭＳ Ｐゴシック" charset="0"/>
            </a:endParaRPr>
          </a:p>
        </p:txBody>
      </p:sp>
      <p:sp>
        <p:nvSpPr>
          <p:cNvPr id="14343" name="Rectangle 7"/>
          <p:cNvSpPr>
            <a:spLocks noChangeArrowheads="1"/>
          </p:cNvSpPr>
          <p:nvPr/>
        </p:nvSpPr>
        <p:spPr bwMode="auto">
          <a:xfrm>
            <a:off x="107950" y="4370388"/>
            <a:ext cx="8961438" cy="4057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128"/>
              </a:defRPr>
            </a:lvl9pPr>
          </a:lstStyle>
          <a:p>
            <a:pPr eaLnBrk="1"/>
            <a:r>
              <a:rPr lang="en-US" altLang="en-US" sz="2200" b="1" dirty="0" smtClean="0">
                <a:solidFill>
                  <a:srgbClr val="000000"/>
                </a:solidFill>
                <a:latin typeface="Times New Roman" charset="0"/>
              </a:rPr>
              <a:t>≈ 150 </a:t>
            </a:r>
            <a:r>
              <a:rPr lang="en-US" altLang="en-US" sz="2200" b="1" dirty="0">
                <a:solidFill>
                  <a:srgbClr val="000000"/>
                </a:solidFill>
                <a:latin typeface="Times New Roman" charset="0"/>
              </a:rPr>
              <a:t>ppm of nitrogen in </a:t>
            </a:r>
            <a:r>
              <a:rPr lang="en-US" altLang="en-US" sz="2200" b="1" dirty="0" smtClean="0">
                <a:solidFill>
                  <a:srgbClr val="000000"/>
                </a:solidFill>
                <a:latin typeface="Times New Roman" charset="0"/>
              </a:rPr>
              <a:t>SS304 is equivalent of 1 bar atmosphere!!</a:t>
            </a:r>
            <a:endParaRPr lang="en-US" altLang="en-US" sz="2200" b="1" dirty="0">
              <a:solidFill>
                <a:srgbClr val="000000"/>
              </a:solidFill>
              <a:latin typeface="Times New Roman" charset="0"/>
            </a:endParaRPr>
          </a:p>
        </p:txBody>
      </p:sp>
      <p:sp>
        <p:nvSpPr>
          <p:cNvPr id="14344" name="Rectangle 8"/>
          <p:cNvSpPr>
            <a:spLocks noChangeArrowheads="1"/>
          </p:cNvSpPr>
          <p:nvPr/>
        </p:nvSpPr>
        <p:spPr bwMode="auto">
          <a:xfrm>
            <a:off x="179388" y="2641600"/>
            <a:ext cx="8772525" cy="720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150 ppm =</a:t>
            </a:r>
            <a:r>
              <a:rPr lang="en-US" sz="2200" u="sng" dirty="0">
                <a:solidFill>
                  <a:srgbClr val="000000"/>
                </a:solidFill>
                <a:latin typeface="Times New Roman" charset="0"/>
                <a:ea typeface="ＭＳ Ｐゴシック" charset="0"/>
              </a:rPr>
              <a:t> 150 </a:t>
            </a:r>
            <a:r>
              <a:rPr lang="en-US" sz="2200" dirty="0">
                <a:solidFill>
                  <a:srgbClr val="000000"/>
                </a:solidFill>
                <a:latin typeface="Times New Roman" charset="0"/>
                <a:ea typeface="ＭＳ Ｐゴシック" charset="0"/>
              </a:rPr>
              <a:t>x 8 . 10</a:t>
            </a:r>
            <a:r>
              <a:rPr lang="en-US" sz="2200" baseline="33000" dirty="0">
                <a:solidFill>
                  <a:srgbClr val="000000"/>
                </a:solidFill>
                <a:latin typeface="Times New Roman" charset="0"/>
                <a:ea typeface="ＭＳ Ｐゴシック" charset="0"/>
              </a:rPr>
              <a:t>3</a:t>
            </a:r>
            <a:r>
              <a:rPr lang="en-US" sz="2200" dirty="0">
                <a:solidFill>
                  <a:srgbClr val="000000"/>
                </a:solidFill>
                <a:latin typeface="Times New Roman" charset="0"/>
                <a:ea typeface="ＭＳ Ｐゴシック" charset="0"/>
              </a:rPr>
              <a:t>  = </a:t>
            </a:r>
            <a:r>
              <a:rPr lang="en-US" sz="2200" b="1" dirty="0">
                <a:solidFill>
                  <a:srgbClr val="000000"/>
                </a:solidFill>
                <a:latin typeface="Times New Roman" charset="0"/>
                <a:ea typeface="ＭＳ Ｐゴシック" charset="0"/>
              </a:rPr>
              <a:t>1.20 g/liter</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dirty="0">
                <a:solidFill>
                  <a:srgbClr val="000000"/>
                </a:solidFill>
                <a:latin typeface="Times New Roman" charset="0"/>
                <a:ea typeface="ＭＳ Ｐゴシック" charset="0"/>
              </a:rPr>
              <a:t>                   10</a:t>
            </a:r>
            <a:r>
              <a:rPr lang="en-US" sz="2200" baseline="33000" dirty="0">
                <a:solidFill>
                  <a:srgbClr val="000000"/>
                </a:solidFill>
                <a:latin typeface="Times New Roman" charset="0"/>
                <a:ea typeface="ＭＳ Ｐゴシック" charset="0"/>
              </a:rPr>
              <a:t>6</a:t>
            </a:r>
          </a:p>
        </p:txBody>
      </p:sp>
      <p:sp>
        <p:nvSpPr>
          <p:cNvPr id="14345" name="Text Box 9"/>
          <p:cNvSpPr txBox="1">
            <a:spLocks noChangeArrowheads="1"/>
          </p:cNvSpPr>
          <p:nvPr/>
        </p:nvSpPr>
        <p:spPr bwMode="auto">
          <a:xfrm>
            <a:off x="179388" y="5162550"/>
            <a:ext cx="4392612"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defRPr/>
            </a:pPr>
            <a:r>
              <a:rPr lang="en-US" sz="1600" smtClean="0"/>
              <a:t>1 molecule of </a:t>
            </a:r>
            <a:r>
              <a:rPr lang="en-US" sz="1600" err="1" smtClean="0"/>
              <a:t>nitrogem</a:t>
            </a:r>
            <a:r>
              <a:rPr lang="en-US" sz="1600" smtClean="0"/>
              <a:t> weight = 4.77 . 10</a:t>
            </a:r>
            <a:r>
              <a:rPr lang="en-US" sz="1600" baseline="33000" smtClean="0"/>
              <a:t>-23</a:t>
            </a:r>
            <a:r>
              <a:rPr lang="en-US" sz="1600" smtClean="0"/>
              <a:t> g    </a:t>
            </a:r>
          </a:p>
        </p:txBody>
      </p:sp>
      <p:sp>
        <p:nvSpPr>
          <p:cNvPr id="12" name="Text Box 4"/>
          <p:cNvSpPr txBox="1">
            <a:spLocks noChangeArrowheads="1"/>
          </p:cNvSpPr>
          <p:nvPr/>
        </p:nvSpPr>
        <p:spPr bwMode="auto">
          <a:xfrm>
            <a:off x="7654925" y="5211763"/>
            <a:ext cx="1398588" cy="433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defRPr/>
            </a:pPr>
            <a:r>
              <a:rPr lang="en-US" smtClean="0"/>
              <a:t>Nov 2, 2017</a:t>
            </a:r>
            <a:endParaRPr lang="en-US" smtClean="0"/>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4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43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43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143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Microsoft YaHei"/>
      </a:majorFont>
      <a:minorFont>
        <a:latin typeface="Calibri"/>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Microsoft YaHei"/>
      </a:majorFont>
      <a:minorFont>
        <a:latin typeface="Calibri"/>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Microsoft YaHei"/>
      </a:majorFont>
      <a:minorFont>
        <a:latin typeface="Calibri"/>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Microsoft YaHei"/>
      </a:majorFont>
      <a:minorFont>
        <a:latin typeface="Calibri"/>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38015</TotalTime>
  <Words>2243</Words>
  <Application>Microsoft Macintosh PowerPoint</Application>
  <PresentationFormat>Custom</PresentationFormat>
  <Paragraphs>319</Paragraphs>
  <Slides>35</Slides>
  <Notes>11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35</vt:i4>
      </vt:variant>
    </vt:vector>
  </HeadingPairs>
  <TitlesOfParts>
    <vt:vector size="44" baseType="lpstr">
      <vt:lpstr>Arial</vt:lpstr>
      <vt:lpstr>ＭＳ Ｐゴシック</vt:lpstr>
      <vt:lpstr>Times New Roman</vt:lpstr>
      <vt:lpstr>Calibri</vt:lpstr>
      <vt:lpstr>Wingdings</vt:lpstr>
      <vt:lpstr>Office Theme</vt:lpstr>
      <vt:lpstr>1_Office Theme</vt:lpstr>
      <vt:lpstr>2_Office Theme</vt:lpstr>
      <vt:lpstr>3_Office Theme</vt:lpstr>
      <vt:lpstr>Vacuum Seminar:  introduction to vacuum technology and engineering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Vacuum Standardization, an Integrated Approach</vt:lpstr>
      <vt:lpstr>Vacuum Control System</vt:lpstr>
      <vt:lpstr>Vacuum Requirements: warm LINAC Radio Frequency Quadrupole (RFQ)</vt:lpstr>
      <vt:lpstr>PowerPoint Presentation</vt:lpstr>
      <vt:lpstr>ESS RFQ case: Requirement and simulations</vt:lpstr>
      <vt:lpstr>Pump down time (1 and 2 pumps)</vt:lpstr>
      <vt:lpstr>Nominal (10 pumps) vs Failure (8 pumps) case</vt:lpstr>
      <vt:lpstr>Vacuum Requirements: warm LINAC Proton Source (PS) and Low Energy Beam Transport (LEBT) </vt:lpstr>
      <vt:lpstr>PowerPoint Presentation</vt:lpstr>
      <vt:lpstr>PowerPoint Presentation</vt:lpstr>
      <vt:lpstr>Proton Source (PS) and Low Energy Beam Transport (LEBT) </vt:lpstr>
      <vt:lpstr>Vacuum Requirements: Target </vt:lpstr>
      <vt:lpstr>LoKI – SANS Instrument </vt:lpstr>
      <vt:lpstr>Vacuum Laboratory</vt:lpstr>
      <vt:lpstr>Vacuum Laboratory</vt:lpstr>
      <vt:lpstr>Vacuum Laboratory</vt:lpstr>
      <vt:lpstr>Report for Outgassing Test</vt:lpstr>
      <vt:lpstr>RATS Facility</vt:lpstr>
      <vt:lpstr>PowerPoint Presentation</vt:lpstr>
      <vt:lpstr>Conclusion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Vaccum Seminar:  introduction to vacuum technology and engineering </dc:title>
  <cp:lastModifiedBy>Microsoft Office User</cp:lastModifiedBy>
  <cp:revision>53</cp:revision>
  <cp:lastPrinted>1601-01-01T00:00:00Z</cp:lastPrinted>
  <dcterms:created xsi:type="dcterms:W3CDTF">1601-01-01T00:00:00Z</dcterms:created>
  <dcterms:modified xsi:type="dcterms:W3CDTF">2017-11-01T17:54:22Z</dcterms:modified>
</cp:coreProperties>
</file>