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bin" ContentType="application/vnd.openxmlformats-officedocument.oleObject"/>
  <Default Extension="vml" ContentType="application/vnd.openxmlformats-officedocument.vmlDrawing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m4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302" r:id="rId3"/>
    <p:sldId id="298" r:id="rId4"/>
    <p:sldId id="300" r:id="rId5"/>
    <p:sldId id="310" r:id="rId6"/>
    <p:sldId id="299" r:id="rId7"/>
    <p:sldId id="311" r:id="rId8"/>
    <p:sldId id="261" r:id="rId9"/>
    <p:sldId id="301" r:id="rId10"/>
    <p:sldId id="288" r:id="rId11"/>
    <p:sldId id="284" r:id="rId12"/>
    <p:sldId id="265" r:id="rId13"/>
    <p:sldId id="268" r:id="rId14"/>
    <p:sldId id="267" r:id="rId15"/>
    <p:sldId id="303" r:id="rId16"/>
    <p:sldId id="304" r:id="rId17"/>
    <p:sldId id="306" r:id="rId18"/>
    <p:sldId id="309" r:id="rId19"/>
    <p:sldId id="305" r:id="rId20"/>
    <p:sldId id="307" r:id="rId21"/>
    <p:sldId id="289" r:id="rId22"/>
    <p:sldId id="308" r:id="rId23"/>
    <p:sldId id="312" r:id="rId24"/>
    <p:sldId id="295" r:id="rId25"/>
    <p:sldId id="286" r:id="rId26"/>
    <p:sldId id="293" r:id="rId27"/>
    <p:sldId id="275" r:id="rId28"/>
    <p:sldId id="276" r:id="rId29"/>
    <p:sldId id="313" r:id="rId30"/>
    <p:sldId id="29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90"/>
    <p:restoredTop sz="96018"/>
  </p:normalViewPr>
  <p:slideViewPr>
    <p:cSldViewPr snapToGrid="0" snapToObjects="1">
      <p:cViewPr>
        <p:scale>
          <a:sx n="110" d="100"/>
          <a:sy n="110" d="100"/>
        </p:scale>
        <p:origin x="36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wmf"/><Relationship Id="rId12" Type="http://schemas.openxmlformats.org/officeDocument/2006/relationships/image" Target="../media/image48.wmf"/><Relationship Id="rId13" Type="http://schemas.openxmlformats.org/officeDocument/2006/relationships/image" Target="../media/image49.wmf"/><Relationship Id="rId14" Type="http://schemas.openxmlformats.org/officeDocument/2006/relationships/image" Target="../media/image50.wmf"/><Relationship Id="rId1" Type="http://schemas.openxmlformats.org/officeDocument/2006/relationships/image" Target="../media/image37.wmf"/><Relationship Id="rId2" Type="http://schemas.openxmlformats.org/officeDocument/2006/relationships/image" Target="../media/image38.wmf"/><Relationship Id="rId3" Type="http://schemas.openxmlformats.org/officeDocument/2006/relationships/image" Target="../media/image39.wmf"/><Relationship Id="rId4" Type="http://schemas.openxmlformats.org/officeDocument/2006/relationships/image" Target="../media/image40.wmf"/><Relationship Id="rId5" Type="http://schemas.openxmlformats.org/officeDocument/2006/relationships/image" Target="../media/image41.wmf"/><Relationship Id="rId6" Type="http://schemas.openxmlformats.org/officeDocument/2006/relationships/image" Target="../media/image42.wmf"/><Relationship Id="rId7" Type="http://schemas.openxmlformats.org/officeDocument/2006/relationships/image" Target="../media/image43.wmf"/><Relationship Id="rId8" Type="http://schemas.openxmlformats.org/officeDocument/2006/relationships/image" Target="../media/image44.wmf"/><Relationship Id="rId9" Type="http://schemas.openxmlformats.org/officeDocument/2006/relationships/image" Target="../media/image45.wmf"/><Relationship Id="rId10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Gill Sans Light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Gill Sans Light" charset="0"/>
              </a:defRPr>
            </a:lvl1pPr>
          </a:lstStyle>
          <a:p>
            <a:fld id="{8B9F8045-17D6-F143-942B-77B451556090}" type="datetimeFigureOut">
              <a:rPr lang="en-US" smtClean="0"/>
              <a:pPr/>
              <a:t>11/1/17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Gill Sans Light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Gill Sans Light" charset="0"/>
              </a:defRPr>
            </a:lvl1pPr>
          </a:lstStyle>
          <a:p>
            <a:fld id="{6F326B52-9386-5548-A525-0183B09B6E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553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Gill Sans Light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Gill Sans Light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Gill Sans Light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Gill Sans Light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Gill Sans Light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7734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those most relevant for MPS</a:t>
            </a:r>
          </a:p>
          <a:p>
            <a:r>
              <a:rPr lang="en-US" dirty="0" smtClean="0"/>
              <a:t>Also include optional out of band </a:t>
            </a:r>
            <a:r>
              <a:rPr lang="en-US" dirty="0" err="1" smtClean="0"/>
              <a:t>config</a:t>
            </a:r>
            <a:r>
              <a:rPr lang="en-US" dirty="0" smtClean="0"/>
              <a:t> for thresholds and direct MPS</a:t>
            </a:r>
            <a:r>
              <a:rPr lang="en-US" baseline="0" dirty="0" smtClean="0"/>
              <a:t> link to </a:t>
            </a:r>
            <a:r>
              <a:rPr lang="en-US" baseline="0" dirty="0" err="1" smtClean="0"/>
              <a:t>beamline</a:t>
            </a:r>
            <a:r>
              <a:rPr lang="en-US" baseline="0" dirty="0" smtClean="0"/>
              <a:t> device state (like SNS)</a:t>
            </a:r>
            <a:endParaRPr lang="en-US" dirty="0" smtClean="0"/>
          </a:p>
          <a:p>
            <a:r>
              <a:rPr lang="en-US" dirty="0" smtClean="0"/>
              <a:t>also, environmental considerations: electromagnetic interference, radiation, cryogenic environment, ultra-high vacuum, etc.</a:t>
            </a:r>
          </a:p>
          <a:p>
            <a:r>
              <a:rPr lang="en-US" dirty="0" smtClean="0"/>
              <a:t>Reference: </a:t>
            </a:r>
            <a:r>
              <a:rPr lang="en-US" dirty="0" err="1" smtClean="0"/>
              <a:t>Forck</a:t>
            </a:r>
            <a:r>
              <a:rPr lang="en-US" dirty="0" smtClean="0"/>
              <a:t> lecture notes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6576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2257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fld id="{3261F208-AAD4-C546-9146-D48C858FA762}" type="datetimeFigureOut">
              <a:rPr lang="en-US" smtClean="0"/>
              <a:pPr/>
              <a:t>11/1/17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fld id="{27BDCE8E-6DA3-044D-BE20-52B84C3C08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4715" y="696198"/>
            <a:ext cx="902569" cy="88019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</p:pic>
    </p:spTree>
    <p:extLst>
      <p:ext uri="{BB962C8B-B14F-4D97-AF65-F5344CB8AC3E}">
        <p14:creationId xmlns:p14="http://schemas.microsoft.com/office/powerpoint/2010/main" val="254895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  <a:lvl2pPr>
              <a:defRPr b="0" i="0">
                <a:latin typeface="Gill Sans Light" charset="0"/>
                <a:ea typeface="Gill Sans Light" charset="0"/>
                <a:cs typeface="Gill Sans Light" charset="0"/>
              </a:defRPr>
            </a:lvl2pPr>
            <a:lvl3pPr>
              <a:defRPr b="0" i="0">
                <a:latin typeface="Gill Sans Light" charset="0"/>
                <a:ea typeface="Gill Sans Light" charset="0"/>
                <a:cs typeface="Gill Sans Light" charset="0"/>
              </a:defRPr>
            </a:lvl3pPr>
            <a:lvl4pPr>
              <a:defRPr b="0" i="0">
                <a:latin typeface="Gill Sans Light" charset="0"/>
                <a:ea typeface="Gill Sans Light" charset="0"/>
                <a:cs typeface="Gill Sans Light" charset="0"/>
              </a:defRPr>
            </a:lvl4pPr>
            <a:lvl5pPr>
              <a:defRPr b="0" i="0">
                <a:latin typeface="Gill Sans Light" charset="0"/>
                <a:ea typeface="Gill Sans Light" charset="0"/>
                <a:cs typeface="Gill Sans Light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fld id="{3261F208-AAD4-C546-9146-D48C858FA762}" type="datetimeFigureOut">
              <a:rPr lang="en-US" smtClean="0"/>
              <a:pPr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fld id="{27BDCE8E-6DA3-044D-BE20-52B84C3C08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15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  <a:lvl2pPr>
              <a:defRPr b="0" i="0">
                <a:latin typeface="Gill Sans Light" charset="0"/>
                <a:ea typeface="Gill Sans Light" charset="0"/>
                <a:cs typeface="Gill Sans Light" charset="0"/>
              </a:defRPr>
            </a:lvl2pPr>
            <a:lvl3pPr>
              <a:defRPr b="0" i="0">
                <a:latin typeface="Gill Sans Light" charset="0"/>
                <a:ea typeface="Gill Sans Light" charset="0"/>
                <a:cs typeface="Gill Sans Light" charset="0"/>
              </a:defRPr>
            </a:lvl3pPr>
            <a:lvl4pPr>
              <a:defRPr b="0" i="0">
                <a:latin typeface="Gill Sans Light" charset="0"/>
                <a:ea typeface="Gill Sans Light" charset="0"/>
                <a:cs typeface="Gill Sans Light" charset="0"/>
              </a:defRPr>
            </a:lvl4pPr>
            <a:lvl5pPr>
              <a:defRPr b="0" i="0">
                <a:latin typeface="Gill Sans Light" charset="0"/>
                <a:ea typeface="Gill Sans Light" charset="0"/>
                <a:cs typeface="Gill Sans Light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fld id="{3261F208-AAD4-C546-9146-D48C858FA762}" type="datetimeFigureOut">
              <a:rPr lang="en-US" smtClean="0"/>
              <a:pPr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fld id="{27BDCE8E-6DA3-044D-BE20-52B84C3C08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64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2017-11-02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10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520" y="27498"/>
            <a:ext cx="10614076" cy="1325563"/>
          </a:xfrm>
          <a:prstGeom prst="rect">
            <a:avLst/>
          </a:prstGeom>
        </p:spPr>
        <p:txBody>
          <a:bodyPr anchor="t"/>
          <a:lstStyle>
            <a:lvl1pPr>
              <a:defRPr sz="4000"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  <a:lvl2pPr>
              <a:defRPr b="0" i="0">
                <a:latin typeface="Gill Sans Light" charset="0"/>
                <a:ea typeface="Gill Sans Light" charset="0"/>
                <a:cs typeface="Gill Sans Light" charset="0"/>
              </a:defRPr>
            </a:lvl2pPr>
            <a:lvl3pPr>
              <a:defRPr b="0" i="0">
                <a:latin typeface="Gill Sans Light" charset="0"/>
                <a:ea typeface="Gill Sans Light" charset="0"/>
                <a:cs typeface="Gill Sans Light" charset="0"/>
              </a:defRPr>
            </a:lvl3pPr>
            <a:lvl4pPr>
              <a:defRPr b="0" i="0">
                <a:latin typeface="Gill Sans Light" charset="0"/>
                <a:ea typeface="Gill Sans Light" charset="0"/>
                <a:cs typeface="Gill Sans Light" charset="0"/>
              </a:defRPr>
            </a:lvl4pPr>
            <a:lvl5pPr>
              <a:defRPr b="0" i="0">
                <a:latin typeface="Gill Sans Light" charset="0"/>
                <a:ea typeface="Gill Sans Light" charset="0"/>
                <a:cs typeface="Gill Sans Light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F208-AAD4-C546-9146-D48C858FA762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CE8E-6DA3-044D-BE20-52B84C3C08E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74" y="42715"/>
            <a:ext cx="598639" cy="58379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</p:pic>
    </p:spTree>
    <p:extLst>
      <p:ext uri="{BB962C8B-B14F-4D97-AF65-F5344CB8AC3E}">
        <p14:creationId xmlns:p14="http://schemas.microsoft.com/office/powerpoint/2010/main" val="1952226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2434519"/>
            <a:ext cx="10515600" cy="2127956"/>
          </a:xfrm>
          <a:prstGeom prst="rect">
            <a:avLst/>
          </a:prstGeom>
        </p:spPr>
        <p:txBody>
          <a:bodyPr anchor="b"/>
          <a:lstStyle>
            <a:lvl1pPr algn="ctr">
              <a:defRPr sz="6000"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F208-AAD4-C546-9146-D48C858FA762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CE8E-6DA3-044D-BE20-52B84C3C08E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4715" y="1554329"/>
            <a:ext cx="902569" cy="88019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</p:pic>
    </p:spTree>
    <p:extLst>
      <p:ext uri="{BB962C8B-B14F-4D97-AF65-F5344CB8AC3E}">
        <p14:creationId xmlns:p14="http://schemas.microsoft.com/office/powerpoint/2010/main" val="1808231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F208-AAD4-C546-9146-D48C858FA762}" type="datetimeFigureOut">
              <a:rPr lang="en-US" smtClean="0"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CE8E-6DA3-044D-BE20-52B84C3C0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3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Gill Sans SemiBold" charset="0"/>
                <a:ea typeface="Gill Sans SemiBold" charset="0"/>
                <a:cs typeface="Gill Sans SemiBold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  <a:lvl2pPr>
              <a:defRPr b="0" i="0">
                <a:latin typeface="Gill Sans Light" charset="0"/>
                <a:ea typeface="Gill Sans Light" charset="0"/>
                <a:cs typeface="Gill Sans Light" charset="0"/>
              </a:defRPr>
            </a:lvl2pPr>
            <a:lvl3pPr>
              <a:defRPr b="0" i="0">
                <a:latin typeface="Gill Sans Light" charset="0"/>
                <a:ea typeface="Gill Sans Light" charset="0"/>
                <a:cs typeface="Gill Sans Light" charset="0"/>
              </a:defRPr>
            </a:lvl3pPr>
            <a:lvl4pPr>
              <a:defRPr b="0" i="0">
                <a:latin typeface="Gill Sans Light" charset="0"/>
                <a:ea typeface="Gill Sans Light" charset="0"/>
                <a:cs typeface="Gill Sans Light" charset="0"/>
              </a:defRPr>
            </a:lvl4pPr>
            <a:lvl5pPr>
              <a:defRPr b="0" i="0">
                <a:latin typeface="Gill Sans Light" charset="0"/>
                <a:ea typeface="Gill Sans Light" charset="0"/>
                <a:cs typeface="Gill Sans Light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Gill Sans SemiBold" charset="0"/>
                <a:ea typeface="Gill Sans SemiBold" charset="0"/>
                <a:cs typeface="Gill Sans SemiBold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  <a:lvl2pPr>
              <a:defRPr b="0" i="0">
                <a:latin typeface="Gill Sans Light" charset="0"/>
                <a:ea typeface="Gill Sans Light" charset="0"/>
                <a:cs typeface="Gill Sans Light" charset="0"/>
              </a:defRPr>
            </a:lvl2pPr>
            <a:lvl3pPr>
              <a:defRPr b="0" i="0">
                <a:latin typeface="Gill Sans Light" charset="0"/>
                <a:ea typeface="Gill Sans Light" charset="0"/>
                <a:cs typeface="Gill Sans Light" charset="0"/>
              </a:defRPr>
            </a:lvl3pPr>
            <a:lvl4pPr>
              <a:defRPr b="0" i="0">
                <a:latin typeface="Gill Sans Light" charset="0"/>
                <a:ea typeface="Gill Sans Light" charset="0"/>
                <a:cs typeface="Gill Sans Light" charset="0"/>
              </a:defRPr>
            </a:lvl4pPr>
            <a:lvl5pPr>
              <a:defRPr b="0" i="0">
                <a:latin typeface="Gill Sans Light" charset="0"/>
                <a:ea typeface="Gill Sans Light" charset="0"/>
                <a:cs typeface="Gill Sans Light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F208-AAD4-C546-9146-D48C858FA762}" type="datetimeFigureOut">
              <a:rPr lang="en-US" smtClean="0"/>
              <a:t>11/1/17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CE8E-6DA3-044D-BE20-52B84C3C08E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97520" y="27498"/>
            <a:ext cx="10614076" cy="1325563"/>
          </a:xfrm>
          <a:prstGeom prst="rect">
            <a:avLst/>
          </a:prstGeom>
        </p:spPr>
        <p:txBody>
          <a:bodyPr anchor="t"/>
          <a:lstStyle>
            <a:lvl1pPr>
              <a:defRPr sz="4000"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74" y="42715"/>
            <a:ext cx="598639" cy="58379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</p:pic>
    </p:spTree>
    <p:extLst>
      <p:ext uri="{BB962C8B-B14F-4D97-AF65-F5344CB8AC3E}">
        <p14:creationId xmlns:p14="http://schemas.microsoft.com/office/powerpoint/2010/main" val="137095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F208-AAD4-C546-9146-D48C858FA762}" type="datetimeFigureOut">
              <a:rPr lang="en-US" smtClean="0"/>
              <a:t>11/1/17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CE8E-6DA3-044D-BE20-52B84C3C08E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97520" y="27498"/>
            <a:ext cx="10614076" cy="1325563"/>
          </a:xfrm>
          <a:prstGeom prst="rect">
            <a:avLst/>
          </a:prstGeom>
        </p:spPr>
        <p:txBody>
          <a:bodyPr anchor="t"/>
          <a:lstStyle>
            <a:lvl1pPr>
              <a:defRPr sz="4000"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74" y="42715"/>
            <a:ext cx="598639" cy="58379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</p:pic>
    </p:spTree>
    <p:extLst>
      <p:ext uri="{BB962C8B-B14F-4D97-AF65-F5344CB8AC3E}">
        <p14:creationId xmlns:p14="http://schemas.microsoft.com/office/powerpoint/2010/main" val="2068876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F208-AAD4-C546-9146-D48C858FA762}" type="datetimeFigureOut">
              <a:rPr lang="en-US" smtClean="0"/>
              <a:t>11/1/17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CE8E-6DA3-044D-BE20-52B84C3C0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35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Gill Sans Light" charset="0"/>
                <a:ea typeface="Gill Sans Light" charset="0"/>
                <a:cs typeface="Gill Sans Light" charset="0"/>
              </a:defRPr>
            </a:lvl1pPr>
            <a:lvl2pPr>
              <a:defRPr sz="2800" b="0" i="0">
                <a:latin typeface="Gill Sans Light" charset="0"/>
                <a:ea typeface="Gill Sans Light" charset="0"/>
                <a:cs typeface="Gill Sans Light" charset="0"/>
              </a:defRPr>
            </a:lvl2pPr>
            <a:lvl3pPr>
              <a:defRPr sz="2400" b="0" i="0">
                <a:latin typeface="Gill Sans Light" charset="0"/>
                <a:ea typeface="Gill Sans Light" charset="0"/>
                <a:cs typeface="Gill Sans Light" charset="0"/>
              </a:defRPr>
            </a:lvl3pPr>
            <a:lvl4pPr>
              <a:defRPr sz="2000" b="0" i="0">
                <a:latin typeface="Gill Sans Light" charset="0"/>
                <a:ea typeface="Gill Sans Light" charset="0"/>
                <a:cs typeface="Gill Sans Light" charset="0"/>
              </a:defRPr>
            </a:lvl4pPr>
            <a:lvl5pPr>
              <a:defRPr sz="2000" b="0" i="0">
                <a:latin typeface="Gill Sans Light" charset="0"/>
                <a:ea typeface="Gill Sans Light" charset="0"/>
                <a:cs typeface="Gill Sans Light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fld id="{3261F208-AAD4-C546-9146-D48C858FA762}" type="datetimeFigureOut">
              <a:rPr lang="en-US" smtClean="0"/>
              <a:pPr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fld id="{27BDCE8E-6DA3-044D-BE20-52B84C3C08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25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fld id="{3261F208-AAD4-C546-9146-D48C858FA762}" type="datetimeFigureOut">
              <a:rPr lang="en-US" smtClean="0"/>
              <a:pPr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fld id="{27BDCE8E-6DA3-044D-BE20-52B84C3C08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25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fld id="{3261F208-AAD4-C546-9146-D48C858FA762}" type="datetimeFigureOut">
              <a:rPr lang="en-US" smtClean="0"/>
              <a:pPr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fld id="{27BDCE8E-6DA3-044D-BE20-52B84C3C08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4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1" Type="http://schemas.microsoft.com/office/2007/relationships/hdphoto" Target="../media/hdphoto3.wdp"/><Relationship Id="rId1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Relationship Id="rId4" Type="http://schemas.microsoft.com/office/2007/relationships/hdphoto" Target="../media/hdphoto2.wdp"/><Relationship Id="rId5" Type="http://schemas.openxmlformats.org/officeDocument/2006/relationships/image" Target="../media/image23.jpe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oleObject" Target="../embeddings/oleObject10.bin"/><Relationship Id="rId21" Type="http://schemas.openxmlformats.org/officeDocument/2006/relationships/image" Target="../media/image45.wmf"/><Relationship Id="rId22" Type="http://schemas.openxmlformats.org/officeDocument/2006/relationships/oleObject" Target="../embeddings/oleObject11.bin"/><Relationship Id="rId23" Type="http://schemas.openxmlformats.org/officeDocument/2006/relationships/image" Target="../media/image46.wmf"/><Relationship Id="rId24" Type="http://schemas.openxmlformats.org/officeDocument/2006/relationships/oleObject" Target="../embeddings/oleObject12.bin"/><Relationship Id="rId25" Type="http://schemas.openxmlformats.org/officeDocument/2006/relationships/image" Target="../media/image47.wmf"/><Relationship Id="rId26" Type="http://schemas.openxmlformats.org/officeDocument/2006/relationships/oleObject" Target="../embeddings/oleObject13.bin"/><Relationship Id="rId27" Type="http://schemas.openxmlformats.org/officeDocument/2006/relationships/image" Target="../media/image48.wmf"/><Relationship Id="rId28" Type="http://schemas.openxmlformats.org/officeDocument/2006/relationships/oleObject" Target="../embeddings/oleObject14.bin"/><Relationship Id="rId29" Type="http://schemas.openxmlformats.org/officeDocument/2006/relationships/image" Target="../media/image49.wmf"/><Relationship Id="rId30" Type="http://schemas.openxmlformats.org/officeDocument/2006/relationships/oleObject" Target="../embeddings/oleObject15.bin"/><Relationship Id="rId31" Type="http://schemas.openxmlformats.org/officeDocument/2006/relationships/image" Target="../media/image50.wmf"/><Relationship Id="rId10" Type="http://schemas.openxmlformats.org/officeDocument/2006/relationships/image" Target="../media/image40.w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41.w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42.w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43.wmf"/><Relationship Id="rId17" Type="http://schemas.openxmlformats.org/officeDocument/2006/relationships/oleObject" Target="../embeddings/oleObject8.bin"/><Relationship Id="rId18" Type="http://schemas.openxmlformats.org/officeDocument/2006/relationships/oleObject" Target="../embeddings/oleObject9.bin"/><Relationship Id="rId19" Type="http://schemas.openxmlformats.org/officeDocument/2006/relationships/image" Target="../media/image4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37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8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oleObject" Target="../embeddings/oleObject16.bin"/><Relationship Id="rId5" Type="http://schemas.openxmlformats.org/officeDocument/2006/relationships/image" Target="../media/image51.wmf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G"/><Relationship Id="rId5" Type="http://schemas.openxmlformats.org/officeDocument/2006/relationships/image" Target="../media/image61.jpe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jpeg"/><Relationship Id="rId6" Type="http://schemas.openxmlformats.org/officeDocument/2006/relationships/image" Target="../media/image77.png"/><Relationship Id="rId7" Type="http://schemas.openxmlformats.org/officeDocument/2006/relationships/image" Target="../media/image78.tiff"/><Relationship Id="rId8" Type="http://schemas.openxmlformats.org/officeDocument/2006/relationships/image" Target="../media/image79.jpeg"/><Relationship Id="rId9" Type="http://schemas.openxmlformats.org/officeDocument/2006/relationships/image" Target="../media/image8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gif"/><Relationship Id="rId3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1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rPr>
              <a:t>BEAM INSTRUMENTATION</a:t>
            </a:r>
            <a:endParaRPr lang="en-US" sz="4600" dirty="0">
              <a:solidFill>
                <a:schemeClr val="tx1">
                  <a:lumMod val="85000"/>
                  <a:lumOff val="15000"/>
                </a:schemeClr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rPr>
              <a:t>Tom Shea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rPr>
              <a:t>and the ESS Beam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rPr>
              <a:t>Instrumentation Team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58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latin typeface="Gill Sans Light" charset="0"/>
                <a:ea typeface="Gill Sans Light" charset="0"/>
                <a:cs typeface="Gill Sans Light" charset="0"/>
              </a:rPr>
              <a:t>10</a:t>
            </a:fld>
            <a:endParaRPr lang="sv-SE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Beam Accounting: </a:t>
            </a:r>
            <a:b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Beam Loss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4" name="Picture 3" descr="sim2-1_dtl1-det2:_incoming_hitmap_zy_neutr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014" y="3083443"/>
            <a:ext cx="2400000" cy="18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7854" y="5961947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F7F7F"/>
                </a:solidFill>
                <a:latin typeface="Gill Sans Light" charset="0"/>
                <a:ea typeface="Gill Sans Light" charset="0"/>
                <a:cs typeface="Gill Sans Light" charset="0"/>
              </a:rPr>
              <a:t>det2 “detector” volume</a:t>
            </a:r>
            <a:endParaRPr lang="en-US" dirty="0">
              <a:solidFill>
                <a:srgbClr val="7F7F7F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656046" y="5385883"/>
            <a:ext cx="648072" cy="648072"/>
          </a:xfrm>
          <a:prstGeom prst="line">
            <a:avLst/>
          </a:prstGeom>
          <a:ln cap="flat">
            <a:solidFill>
              <a:schemeClr val="bg1">
                <a:lumMod val="50000"/>
              </a:schemeClr>
            </a:solidFill>
            <a:round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im2-2_dtl1-det1:_incoming_hitmap_zx_neutr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8" y="4116643"/>
            <a:ext cx="2400000" cy="1800000"/>
          </a:xfrm>
          <a:prstGeom prst="rect">
            <a:avLst/>
          </a:prstGeom>
        </p:spPr>
      </p:pic>
      <p:pic>
        <p:nvPicPr>
          <p:cNvPr id="12" name="Picture 11" descr="sim2-0_dtl1-det2:_incoming_hitmap_zy_neutro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74" y="3504643"/>
            <a:ext cx="2400000" cy="1800000"/>
          </a:xfrm>
          <a:prstGeom prst="rect">
            <a:avLst/>
          </a:prstGeom>
        </p:spPr>
      </p:pic>
      <p:pic>
        <p:nvPicPr>
          <p:cNvPr id="13" name="Content Placeholder 4" descr="dtl1-det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" b="235"/>
          <a:stretch>
            <a:fillRect/>
          </a:stretch>
        </p:blipFill>
        <p:spPr>
          <a:xfrm>
            <a:off x="3304118" y="4808313"/>
            <a:ext cx="2592288" cy="142565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024198" y="5734890"/>
            <a:ext cx="1008112" cy="585356"/>
            <a:chOff x="6516216" y="5147900"/>
            <a:chExt cx="1008112" cy="585356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7092280" y="5157192"/>
              <a:ext cx="0" cy="567680"/>
            </a:xfrm>
            <a:prstGeom prst="line">
              <a:avLst/>
            </a:prstGeom>
            <a:ln cap="flat">
              <a:solidFill>
                <a:schemeClr val="tx1"/>
              </a:solidFill>
              <a:round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6516216" y="5733256"/>
              <a:ext cx="584448" cy="0"/>
            </a:xfrm>
            <a:prstGeom prst="line">
              <a:avLst/>
            </a:prstGeom>
            <a:ln cap="flat">
              <a:solidFill>
                <a:schemeClr val="tx1"/>
              </a:solidFill>
              <a:round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7092280" y="5229200"/>
              <a:ext cx="360040" cy="495672"/>
            </a:xfrm>
            <a:prstGeom prst="line">
              <a:avLst/>
            </a:prstGeom>
            <a:ln cap="flat">
              <a:solidFill>
                <a:schemeClr val="tx1"/>
              </a:solidFill>
              <a:round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588224" y="5363924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Gill Sans Light" charset="0"/>
                  <a:ea typeface="Gill Sans Light" charset="0"/>
                  <a:cs typeface="Gill Sans Light" charset="0"/>
                </a:rPr>
                <a:t>x</a:t>
              </a:r>
              <a:endParaRPr lang="en-US" dirty="0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04248" y="5147900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Gill Sans Light" charset="0"/>
                  <a:ea typeface="Gill Sans Light" charset="0"/>
                  <a:cs typeface="Gill Sans Light" charset="0"/>
                </a:rPr>
                <a:t>y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36296" y="5301208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Gill Sans Light" charset="0"/>
                  <a:ea typeface="Gill Sans Light" charset="0"/>
                  <a:cs typeface="Gill Sans Light" charset="0"/>
                </a:rPr>
                <a:t>z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104318" y="6024663"/>
            <a:ext cx="792088" cy="37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F7F7F"/>
                </a:solidFill>
                <a:latin typeface="Gill Sans Light" charset="0"/>
                <a:ea typeface="Gill Sans Light" charset="0"/>
                <a:cs typeface="Gill Sans Light" charset="0"/>
              </a:rPr>
              <a:t>det1</a:t>
            </a:r>
            <a:endParaRPr lang="en-US" dirty="0">
              <a:solidFill>
                <a:srgbClr val="7F7F7F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4096206" y="5025844"/>
            <a:ext cx="1368152" cy="1080119"/>
          </a:xfrm>
          <a:prstGeom prst="line">
            <a:avLst/>
          </a:prstGeom>
          <a:ln cap="flat">
            <a:solidFill>
              <a:schemeClr val="bg1">
                <a:lumMod val="50000"/>
              </a:schemeClr>
            </a:solidFill>
            <a:round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744278" y="559261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F7F7F"/>
                </a:solidFill>
                <a:latin typeface="Gill Sans Light" charset="0"/>
                <a:ea typeface="Gill Sans Light" charset="0"/>
                <a:cs typeface="Gill Sans Light" charset="0"/>
              </a:rPr>
              <a:t>det0</a:t>
            </a:r>
            <a:endParaRPr lang="en-US" dirty="0">
              <a:solidFill>
                <a:srgbClr val="7F7F7F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5536366" y="5313875"/>
            <a:ext cx="0" cy="360040"/>
          </a:xfrm>
          <a:prstGeom prst="line">
            <a:avLst/>
          </a:prstGeom>
          <a:ln cap="flat">
            <a:solidFill>
              <a:schemeClr val="bg1">
                <a:lumMod val="50000"/>
              </a:schemeClr>
            </a:solidFill>
            <a:round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2368014" y="5529899"/>
            <a:ext cx="288032" cy="504056"/>
          </a:xfrm>
          <a:prstGeom prst="line">
            <a:avLst/>
          </a:prstGeom>
          <a:ln cap="flat">
            <a:solidFill>
              <a:schemeClr val="bg1">
                <a:lumMod val="50000"/>
              </a:schemeClr>
            </a:solidFill>
            <a:round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5731" y="6503234"/>
            <a:ext cx="1037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 Light" charset="0"/>
                <a:ea typeface="Gill Sans Light" charset="0"/>
                <a:cs typeface="Gill Sans Light" charset="0"/>
              </a:rPr>
              <a:t>I. </a:t>
            </a:r>
            <a:r>
              <a:rPr lang="en-US" sz="1400" dirty="0" err="1" smtClean="0">
                <a:latin typeface="Gill Sans Light" charset="0"/>
                <a:ea typeface="Gill Sans Light" charset="0"/>
                <a:cs typeface="Gill Sans Light" charset="0"/>
              </a:rPr>
              <a:t>Kittelmann</a:t>
            </a:r>
            <a:endParaRPr lang="en-US" sz="1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8518" y="2585761"/>
            <a:ext cx="3921286" cy="39633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951091" y="1581940"/>
            <a:ext cx="4227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Absorbed dose map, all particles, </a:t>
            </a:r>
            <a:b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from point loss @ </a:t>
            </a:r>
            <a:r>
              <a:rPr lang="en-US" sz="2400" dirty="0">
                <a:latin typeface="Gill Sans Light" charset="0"/>
                <a:ea typeface="Gill Sans Light" charset="0"/>
                <a:cs typeface="Gill Sans Light" charset="0"/>
              </a:rPr>
              <a:t>2 GeV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28872" y="158194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Neutron </a:t>
            </a:r>
            <a:r>
              <a:rPr lang="en-US" sz="2400" dirty="0">
                <a:latin typeface="Gill Sans Light" charset="0"/>
                <a:ea typeface="Gill Sans Light" charset="0"/>
                <a:cs typeface="Gill Sans Light" charset="0"/>
              </a:rPr>
              <a:t>hit maps for 3 different localized loss locations along the DTL tank1: </a:t>
            </a:r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possible </a:t>
            </a:r>
            <a:r>
              <a:rPr lang="en-US" sz="2400" dirty="0">
                <a:latin typeface="Gill Sans Light" charset="0"/>
                <a:ea typeface="Gill Sans Light" charset="0"/>
                <a:cs typeface="Gill Sans Light" charset="0"/>
              </a:rPr>
              <a:t>correlation of the distribution peak position with the loss </a:t>
            </a:r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location</a:t>
            </a:r>
            <a:endParaRPr lang="en-US" sz="2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274068" y="6567586"/>
            <a:ext cx="797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 Light" charset="0"/>
                <a:ea typeface="Gill Sans Light" charset="0"/>
                <a:cs typeface="Gill Sans Light" charset="0"/>
              </a:rPr>
              <a:t>M. </a:t>
            </a:r>
            <a:r>
              <a:rPr lang="en-US" sz="1400" dirty="0" err="1" smtClean="0">
                <a:latin typeface="Gill Sans Light" charset="0"/>
                <a:ea typeface="Gill Sans Light" charset="0"/>
                <a:cs typeface="Gill Sans Light" charset="0"/>
              </a:rPr>
              <a:t>Jarosz</a:t>
            </a:r>
            <a:endParaRPr lang="en-US" sz="1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2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653164" y="1032202"/>
            <a:ext cx="152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Gill Sans Light" charset="0"/>
                <a:ea typeface="Gill Sans Light" charset="0"/>
                <a:cs typeface="Gill Sans Light" charset="0"/>
              </a:rPr>
              <a:t>SLOW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462328" y="1032202"/>
            <a:ext cx="152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Gill Sans Light" charset="0"/>
                <a:ea typeface="Gill Sans Light" charset="0"/>
                <a:cs typeface="Gill Sans Light" charset="0"/>
              </a:rPr>
              <a:t>FAST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153589" y="1416267"/>
            <a:ext cx="5304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Recoil protons produced by neutrons in polypropylene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High flux high energy n's (&gt;0.1 MeV)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 err="1">
                <a:latin typeface="Gill Sans Light" charset="0"/>
                <a:ea typeface="Gill Sans Light" charset="0"/>
                <a:cs typeface="Gill Sans Light" charset="0"/>
              </a:rPr>
              <a:t>Faster</a:t>
            </a:r>
            <a:r>
              <a:rPr lang="fr-FR" sz="20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fr-FR" sz="2000" dirty="0" err="1">
                <a:latin typeface="Gill Sans Light" charset="0"/>
                <a:ea typeface="Gill Sans Light" charset="0"/>
                <a:cs typeface="Gill Sans Light" charset="0"/>
              </a:rPr>
              <a:t>response</a:t>
            </a:r>
            <a:endParaRPr lang="fr-FR" sz="2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48745" y="2500597"/>
            <a:ext cx="1088355" cy="21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6251" y="2843149"/>
            <a:ext cx="1827060" cy="180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977" y="5286579"/>
            <a:ext cx="1402720" cy="1116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9851" y="3707149"/>
            <a:ext cx="913551" cy="1044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650" y="3026568"/>
            <a:ext cx="1681834" cy="1584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4650" y="4606828"/>
            <a:ext cx="2138100" cy="46190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172" y="5136465"/>
            <a:ext cx="1312365" cy="972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3450" y="6170304"/>
            <a:ext cx="2138100" cy="46190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10346" y="5092061"/>
            <a:ext cx="1648592" cy="126000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5885384" y="5373419"/>
            <a:ext cx="2124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Gill Sans Light" charset="0"/>
                <a:ea typeface="Gill Sans Light" charset="0"/>
                <a:cs typeface="Gill Sans Light" charset="0"/>
              </a:rPr>
              <a:t>Detector size</a:t>
            </a:r>
          </a:p>
          <a:p>
            <a:r>
              <a:rPr lang="en-GB" dirty="0">
                <a:solidFill>
                  <a:srgbClr val="0070C0"/>
                </a:solidFill>
                <a:latin typeface="Gill Sans Light" charset="0"/>
                <a:ea typeface="Gill Sans Light" charset="0"/>
                <a:cs typeface="Gill Sans Light" charset="0"/>
              </a:rPr>
              <a:t>~30x30x30cm3</a:t>
            </a:r>
          </a:p>
          <a:p>
            <a:r>
              <a:rPr lang="en-GB" dirty="0">
                <a:solidFill>
                  <a:srgbClr val="0070C0"/>
                </a:solidFill>
                <a:latin typeface="Gill Sans Light" charset="0"/>
                <a:ea typeface="Gill Sans Light" charset="0"/>
                <a:cs typeface="Gill Sans Light" charset="0"/>
              </a:rPr>
              <a:t>~3kg</a:t>
            </a:r>
          </a:p>
          <a:p>
            <a:r>
              <a:rPr lang="en-GB" dirty="0">
                <a:solidFill>
                  <a:srgbClr val="0070C0"/>
                </a:solidFill>
                <a:latin typeface="Gill Sans Light" charset="0"/>
                <a:ea typeface="Gill Sans Light" charset="0"/>
                <a:cs typeface="Gill Sans Light" charset="0"/>
              </a:rPr>
              <a:t>Easy to transport</a:t>
            </a:r>
            <a:endParaRPr lang="fr-FR" dirty="0">
              <a:solidFill>
                <a:srgbClr val="0070C0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425" y="2745181"/>
            <a:ext cx="2234937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ZoneTexte 21"/>
          <p:cNvSpPr txBox="1"/>
          <p:nvPr/>
        </p:nvSpPr>
        <p:spPr>
          <a:xfrm>
            <a:off x="4472254" y="4247571"/>
            <a:ext cx="1040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rgbClr val="0070C0"/>
                </a:solidFill>
                <a:latin typeface="Gill Sans Light" charset="0"/>
                <a:ea typeface="Gill Sans Light" charset="0"/>
                <a:cs typeface="Gill Sans Light" charset="0"/>
              </a:rPr>
              <a:t>Gas</a:t>
            </a:r>
            <a:r>
              <a:rPr lang="fr-FR" sz="1400" dirty="0">
                <a:solidFill>
                  <a:srgbClr val="0070C0"/>
                </a:solidFill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fr-FR" sz="1400" dirty="0" err="1">
                <a:solidFill>
                  <a:srgbClr val="0070C0"/>
                </a:solidFill>
                <a:latin typeface="Gill Sans Light" charset="0"/>
                <a:ea typeface="Gill Sans Light" charset="0"/>
                <a:cs typeface="Gill Sans Light" charset="0"/>
              </a:rPr>
              <a:t>chamber</a:t>
            </a:r>
            <a:endParaRPr lang="fr-FR" sz="1400" dirty="0">
              <a:solidFill>
                <a:srgbClr val="0070C0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3064592" y="3707149"/>
            <a:ext cx="1557463" cy="3806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549679" y="4548725"/>
            <a:ext cx="3054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  <a:latin typeface="Gill Sans Light" charset="0"/>
                <a:ea typeface="Gill Sans Light" charset="0"/>
                <a:cs typeface="Gill Sans Light" charset="0"/>
              </a:rPr>
              <a:t>Different</a:t>
            </a:r>
            <a:r>
              <a:rPr lang="fr-FR" dirty="0">
                <a:solidFill>
                  <a:srgbClr val="0070C0"/>
                </a:solidFill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Gill Sans Light" charset="0"/>
                <a:ea typeface="Gill Sans Light" charset="0"/>
                <a:cs typeface="Gill Sans Light" charset="0"/>
              </a:rPr>
              <a:t>thickness</a:t>
            </a:r>
            <a:r>
              <a:rPr lang="fr-FR" dirty="0">
                <a:solidFill>
                  <a:srgbClr val="0070C0"/>
                </a:solidFill>
                <a:latin typeface="Gill Sans Light" charset="0"/>
                <a:ea typeface="Gill Sans Light" charset="0"/>
                <a:cs typeface="Gill Sans Light" charset="0"/>
              </a:rPr>
              <a:t> of </a:t>
            </a:r>
            <a:r>
              <a:rPr lang="fr-FR" dirty="0" err="1">
                <a:solidFill>
                  <a:srgbClr val="0070C0"/>
                </a:solidFill>
                <a:latin typeface="Gill Sans Light" charset="0"/>
                <a:ea typeface="Gill Sans Light" charset="0"/>
                <a:cs typeface="Gill Sans Light" charset="0"/>
              </a:rPr>
              <a:t>polyethylene</a:t>
            </a:r>
            <a:r>
              <a:rPr lang="fr-FR" dirty="0">
                <a:solidFill>
                  <a:srgbClr val="0070C0"/>
                </a:solidFill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Gill Sans Light" charset="0"/>
                <a:ea typeface="Gill Sans Light" charset="0"/>
                <a:cs typeface="Gill Sans Light" charset="0"/>
              </a:rPr>
              <a:t>can</a:t>
            </a:r>
            <a:r>
              <a:rPr lang="fr-FR" dirty="0">
                <a:solidFill>
                  <a:srgbClr val="0070C0"/>
                </a:solidFill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Gill Sans Light" charset="0"/>
                <a:ea typeface="Gill Sans Light" charset="0"/>
                <a:cs typeface="Gill Sans Light" charset="0"/>
              </a:rPr>
              <a:t>be</a:t>
            </a:r>
            <a:r>
              <a:rPr lang="fr-FR" dirty="0">
                <a:solidFill>
                  <a:srgbClr val="0070C0"/>
                </a:solidFill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Gill Sans Light" charset="0"/>
                <a:ea typeface="Gill Sans Light" charset="0"/>
                <a:cs typeface="Gill Sans Light" charset="0"/>
              </a:rPr>
              <a:t>added</a:t>
            </a:r>
            <a:endParaRPr lang="fr-FR" dirty="0">
              <a:solidFill>
                <a:srgbClr val="0070C0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6244743" y="3395056"/>
            <a:ext cx="2194783" cy="1771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H="1" flipV="1">
            <a:off x="3521698" y="3395056"/>
            <a:ext cx="2760479" cy="8941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1354667" y="1423379"/>
            <a:ext cx="4639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>
                <a:latin typeface="Gill Sans Light" charset="0"/>
                <a:ea typeface="Gill Sans Light" charset="0"/>
                <a:cs typeface="Gill Sans Light" charset="0"/>
              </a:rPr>
              <a:t>(n, </a:t>
            </a:r>
            <a:r>
              <a:rPr lang="el-GR" sz="2000" dirty="0">
                <a:latin typeface="Gill Sans Light" charset="0"/>
                <a:ea typeface="Gill Sans Light" charset="0"/>
                <a:cs typeface="Gill Sans Light" charset="0"/>
              </a:rPr>
              <a:t>α</a:t>
            </a:r>
            <a:r>
              <a:rPr lang="fr-FR" sz="2000" dirty="0">
                <a:latin typeface="Gill Sans Light" charset="0"/>
                <a:ea typeface="Gill Sans Light" charset="0"/>
                <a:cs typeface="Gill Sans Light" charset="0"/>
              </a:rPr>
              <a:t>) </a:t>
            </a:r>
            <a:r>
              <a:rPr lang="fr-FR" sz="2000" baseline="30000" dirty="0">
                <a:latin typeface="Gill Sans Light" charset="0"/>
                <a:ea typeface="Gill Sans Light" charset="0"/>
                <a:cs typeface="Gill Sans Light" charset="0"/>
              </a:rPr>
              <a:t>10</a:t>
            </a:r>
            <a:r>
              <a:rPr lang="fr-FR" sz="2000" dirty="0">
                <a:latin typeface="Gill Sans Light" charset="0"/>
                <a:ea typeface="Gill Sans Light" charset="0"/>
                <a:cs typeface="Gill Sans Light" charset="0"/>
              </a:rPr>
              <a:t>B </a:t>
            </a:r>
            <a:r>
              <a:rPr lang="fr-FR" sz="2000" dirty="0" err="1">
                <a:latin typeface="Gill Sans Light" charset="0"/>
                <a:ea typeface="Gill Sans Light" charset="0"/>
                <a:cs typeface="Gill Sans Light" charset="0"/>
              </a:rPr>
              <a:t>reaction</a:t>
            </a:r>
            <a:r>
              <a:rPr lang="fr-FR" sz="20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 err="1">
                <a:latin typeface="Gill Sans Light" charset="0"/>
                <a:ea typeface="Gill Sans Light" charset="0"/>
                <a:cs typeface="Gill Sans Light" charset="0"/>
              </a:rPr>
              <a:t>Detection</a:t>
            </a:r>
            <a:r>
              <a:rPr lang="fr-FR" sz="2000" dirty="0">
                <a:latin typeface="Gill Sans Light" charset="0"/>
                <a:ea typeface="Gill Sans Light" charset="0"/>
                <a:cs typeface="Gill Sans Light" charset="0"/>
              </a:rPr>
              <a:t> of </a:t>
            </a:r>
            <a:r>
              <a:rPr lang="fr-FR" sz="2000" dirty="0" err="1">
                <a:latin typeface="Gill Sans Light" charset="0"/>
                <a:ea typeface="Gill Sans Light" charset="0"/>
                <a:cs typeface="Gill Sans Light" charset="0"/>
              </a:rPr>
              <a:t>fast</a:t>
            </a:r>
            <a:r>
              <a:rPr lang="fr-FR" sz="2000" dirty="0">
                <a:latin typeface="Gill Sans Light" charset="0"/>
                <a:ea typeface="Gill Sans Light" charset="0"/>
                <a:cs typeface="Gill Sans Light" charset="0"/>
              </a:rPr>
              <a:t> neutrons </a:t>
            </a:r>
            <a:r>
              <a:rPr lang="fr-FR" sz="2000" dirty="0" err="1">
                <a:latin typeface="Gill Sans Light" charset="0"/>
                <a:ea typeface="Gill Sans Light" charset="0"/>
                <a:cs typeface="Gill Sans Light" charset="0"/>
              </a:rPr>
              <a:t>after</a:t>
            </a:r>
            <a:r>
              <a:rPr lang="fr-FR" sz="20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fr-FR" sz="2000" dirty="0" err="1">
                <a:latin typeface="Gill Sans Light" charset="0"/>
                <a:ea typeface="Gill Sans Light" charset="0"/>
                <a:cs typeface="Gill Sans Light" charset="0"/>
              </a:rPr>
              <a:t>moderation</a:t>
            </a:r>
            <a:r>
              <a:rPr lang="fr-FR" sz="2000" dirty="0">
                <a:latin typeface="Gill Sans Light" charset="0"/>
                <a:ea typeface="Gill Sans Light" charset="0"/>
                <a:cs typeface="Gill Sans Light" charset="0"/>
              </a:rPr>
              <a:t> in </a:t>
            </a:r>
            <a:r>
              <a:rPr lang="fr-FR" sz="2000" dirty="0" err="1">
                <a:latin typeface="Gill Sans Light" charset="0"/>
                <a:ea typeface="Gill Sans Light" charset="0"/>
                <a:cs typeface="Gill Sans Light" charset="0"/>
              </a:rPr>
              <a:t>polyethylene</a:t>
            </a:r>
            <a:r>
              <a:rPr lang="fr-FR" sz="2000" dirty="0">
                <a:latin typeface="Gill Sans Light" charset="0"/>
                <a:ea typeface="Gill Sans Light" charset="0"/>
                <a:cs typeface="Gill Sans Light" charset="0"/>
              </a:rPr>
              <a:t> (~4cm)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>
                <a:latin typeface="Gill Sans Light" charset="0"/>
                <a:ea typeface="Gill Sans Light" charset="0"/>
                <a:cs typeface="Gill Sans Light" charset="0"/>
              </a:rPr>
              <a:t>More efficient, 4</a:t>
            </a:r>
            <a:r>
              <a:rPr lang="el-GR" sz="2000" dirty="0">
                <a:latin typeface="Gill Sans Light" charset="0"/>
                <a:ea typeface="Gill Sans Light" charset="0"/>
                <a:cs typeface="Gill Sans Light" charset="0"/>
              </a:rPr>
              <a:t>π</a:t>
            </a:r>
            <a:r>
              <a:rPr lang="fr-FR" sz="2000" dirty="0">
                <a:latin typeface="Gill Sans Light" charset="0"/>
                <a:ea typeface="Gill Sans Light" charset="0"/>
                <a:cs typeface="Gill Sans Light" charset="0"/>
              </a:rPr>
              <a:t>, but </a:t>
            </a:r>
            <a:r>
              <a:rPr lang="fr-FR" sz="2000" dirty="0" err="1">
                <a:latin typeface="Gill Sans Light" charset="0"/>
                <a:ea typeface="Gill Sans Light" charset="0"/>
                <a:cs typeface="Gill Sans Light" charset="0"/>
              </a:rPr>
              <a:t>slower</a:t>
            </a:r>
            <a:r>
              <a:rPr lang="fr-FR" sz="20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fr-FR" sz="2000" dirty="0" err="1">
                <a:latin typeface="Gill Sans Light" charset="0"/>
                <a:ea typeface="Gill Sans Light" charset="0"/>
                <a:cs typeface="Gill Sans Light" charset="0"/>
              </a:rPr>
              <a:t>response</a:t>
            </a:r>
            <a:endParaRPr lang="fr-FR" sz="2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4000" y="6502401"/>
            <a:ext cx="1208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CEA </a:t>
            </a:r>
            <a:r>
              <a:rPr lang="en-US" dirty="0" err="1" smtClean="0">
                <a:latin typeface="Gill Sans Light" charset="0"/>
                <a:ea typeface="Gill Sans Light" charset="0"/>
                <a:cs typeface="Gill Sans Light" charset="0"/>
              </a:rPr>
              <a:t>Saclay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Accounting: </a:t>
            </a:r>
            <a:r>
              <a:rPr lang="en-US" dirty="0" smtClean="0"/>
              <a:t>neutron Beam Loss Monitors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30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Beam Accounting:</a:t>
            </a:r>
            <a:b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Ion Chamber Beam Loss Monitors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291054"/>
            <a:ext cx="9215748" cy="4351338"/>
          </a:xfrm>
        </p:spPr>
        <p:txBody>
          <a:bodyPr/>
          <a:lstStyle/>
          <a:p>
            <a:r>
              <a:rPr lang="en-US" dirty="0" smtClean="0"/>
              <a:t>Particle shower from lost beam ionizes gas in the Ion Chamber</a:t>
            </a:r>
            <a:endParaRPr lang="en-US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r>
              <a:rPr lang="en-US" dirty="0" smtClean="0"/>
              <a:t>Electric field sweeps charge to electrodes</a:t>
            </a:r>
            <a:endParaRPr lang="en-US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Resulting current is measured</a:t>
            </a:r>
            <a:endParaRPr lang="en-US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4" t="6928" r="13332" b="6783"/>
          <a:stretch/>
        </p:blipFill>
        <p:spPr>
          <a:xfrm>
            <a:off x="3272276" y="2966073"/>
            <a:ext cx="3718630" cy="37547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74353" y="3339427"/>
            <a:ext cx="442803" cy="238881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68172" y="2954797"/>
            <a:ext cx="285894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Gill Sans SemiBold" charset="0"/>
                <a:ea typeface="Gill Sans SemiBold" charset="0"/>
                <a:cs typeface="Gill Sans SemiBold" charset="0"/>
              </a:rPr>
              <a:t>Current sensitive digitizer</a:t>
            </a:r>
            <a:endParaRPr lang="en-US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pic>
        <p:nvPicPr>
          <p:cNvPr id="11" name="Content Placeholder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189" y="2966073"/>
            <a:ext cx="5030688" cy="37730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2956" y="2187923"/>
            <a:ext cx="382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Shortest pulse (5 us):</a:t>
            </a:r>
            <a:endParaRPr lang="en-US" sz="2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2956" y="2587582"/>
            <a:ext cx="382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  <a:sym typeface="Wingdings"/>
              </a:rPr>
              <a:t> </a:t>
            </a:r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1% of 1 </a:t>
            </a:r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W/m beam loss</a:t>
            </a:r>
            <a:endParaRPr lang="en-US" sz="2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33" y="3049247"/>
            <a:ext cx="1239459" cy="361232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1875099" y="4699322"/>
            <a:ext cx="130793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70330" y="4869189"/>
            <a:ext cx="1154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Pico Amps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6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Beam Accounting:</a:t>
            </a:r>
            <a:b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Aperture Monitors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143" y="0"/>
            <a:ext cx="518885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26" y="4727706"/>
            <a:ext cx="3065502" cy="1984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122" y="3156343"/>
            <a:ext cx="1658285" cy="36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425" y="3443811"/>
            <a:ext cx="28087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smtClean="0">
                <a:latin typeface="Gill Sans Light" charset="0"/>
                <a:ea typeface="Gill Sans Light" charset="0"/>
                <a:cs typeface="Gill Sans Light" charset="0"/>
              </a:rPr>
              <a:t>Aperture Monitor concept</a:t>
            </a:r>
            <a:r>
              <a:rPr lang="en-GB" sz="2000" dirty="0" smtClean="0">
                <a:latin typeface="Gill Sans Light" charset="0"/>
                <a:ea typeface="Gill Sans Light" charset="0"/>
                <a:cs typeface="Gill Sans Light" charset="0"/>
              </a:rPr>
              <a:t>:</a:t>
            </a:r>
          </a:p>
          <a:p>
            <a:r>
              <a:rPr lang="en-GB" sz="2000" dirty="0" smtClean="0">
                <a:latin typeface="Gill Sans Light" charset="0"/>
                <a:ea typeface="Gill Sans Light" charset="0"/>
                <a:cs typeface="Gill Sans Light" charset="0"/>
              </a:rPr>
              <a:t>Nickel blades and K-type thermocouples</a:t>
            </a:r>
            <a:endParaRPr lang="en-GB" sz="2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184" y="1312230"/>
            <a:ext cx="1243019" cy="54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07746" y="2421869"/>
            <a:ext cx="1617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mtClean="0">
                <a:latin typeface="Gill Sans Light" charset="0"/>
                <a:ea typeface="Gill Sans Light" charset="0"/>
                <a:cs typeface="Gill Sans Light" charset="0"/>
              </a:rPr>
              <a:t>Instrumentation</a:t>
            </a:r>
            <a:br>
              <a:rPr lang="en-GB" smtClean="0"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en-GB" smtClean="0">
                <a:latin typeface="Gill Sans Light" charset="0"/>
                <a:ea typeface="Gill Sans Light" charset="0"/>
                <a:cs typeface="Gill Sans Light" charset="0"/>
              </a:rPr>
              <a:t>Plug</a:t>
            </a:r>
            <a:endParaRPr lang="en-GB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56187" y="3241246"/>
            <a:ext cx="103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Gill Sans Light" charset="0"/>
                <a:ea typeface="Gill Sans Light" charset="0"/>
                <a:cs typeface="Gill Sans Light" charset="0"/>
              </a:rPr>
              <a:t>Aperture</a:t>
            </a:r>
            <a:endParaRPr lang="en-GB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383507" y="3576198"/>
            <a:ext cx="505357" cy="353695"/>
          </a:xfrm>
          <a:prstGeom prst="line">
            <a:avLst/>
          </a:prstGeom>
          <a:ln w="508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68812" y="3823141"/>
            <a:ext cx="59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Gill Sans Light" charset="0"/>
                <a:ea typeface="Gill Sans Light" charset="0"/>
                <a:cs typeface="Gill Sans Light" charset="0"/>
              </a:rPr>
              <a:t>Grid</a:t>
            </a:r>
            <a:endParaRPr lang="en-GB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508197" y="4102673"/>
            <a:ext cx="505357" cy="353695"/>
          </a:xfrm>
          <a:prstGeom prst="line">
            <a:avLst/>
          </a:prstGeom>
          <a:ln w="508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35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Centroid Measurements:</a:t>
            </a:r>
            <a:b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Beam Position and Phase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39382" y="1878512"/>
            <a:ext cx="8869490" cy="4687716"/>
          </a:xfrm>
        </p:spPr>
        <p:txBody>
          <a:bodyPr>
            <a:normAutofit/>
          </a:bodyPr>
          <a:lstStyle/>
          <a:p>
            <a:r>
              <a:rPr lang="en-US" dirty="0" smtClean="0"/>
              <a:t>Centroid is p</a:t>
            </a: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rimarily measured by </a:t>
            </a: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the Beam Position Monitor (BPM) </a:t>
            </a: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system</a:t>
            </a:r>
          </a:p>
          <a:p>
            <a:pPr lvl="1"/>
            <a:r>
              <a:rPr lang="en-US" dirty="0" smtClean="0"/>
              <a:t>In most accelerators, transverse position is the most important measurement</a:t>
            </a:r>
            <a:endParaRPr lang="en-US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pPr lvl="1"/>
            <a:r>
              <a:rPr lang="en-US" dirty="0" smtClean="0"/>
              <a:t>In a </a:t>
            </a:r>
            <a:r>
              <a:rPr lang="en-US" dirty="0" err="1" smtClean="0"/>
              <a:t>linac</a:t>
            </a:r>
            <a:r>
              <a:rPr lang="en-US" dirty="0" smtClean="0"/>
              <a:t> like at ESS, longitudinal position (phase) is also very important</a:t>
            </a:r>
            <a:endParaRPr lang="en-US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r>
              <a:rPr lang="en-US" dirty="0" smtClean="0"/>
              <a:t>Additional </a:t>
            </a:r>
            <a:r>
              <a:rPr lang="en-US" dirty="0" smtClean="0"/>
              <a:t>systems at ESS</a:t>
            </a:r>
            <a:endParaRPr lang="en-US" dirty="0" smtClean="0"/>
          </a:p>
          <a:p>
            <a:pPr lvl="1"/>
            <a:r>
              <a:rPr lang="en-US" dirty="0" smtClean="0"/>
              <a:t>Profile monitor measures position </a:t>
            </a:r>
            <a:r>
              <a:rPr lang="en-US" dirty="0" smtClean="0"/>
              <a:t>after ion source</a:t>
            </a:r>
            <a:r>
              <a:rPr lang="en-US" dirty="0" smtClean="0"/>
              <a:t> </a:t>
            </a:r>
            <a:r>
              <a:rPr lang="en-US" dirty="0" smtClean="0"/>
              <a:t>(no </a:t>
            </a:r>
            <a:r>
              <a:rPr lang="en-US" dirty="0" smtClean="0"/>
              <a:t>appropriate signal for BPMs</a:t>
            </a:r>
            <a:r>
              <a:rPr lang="en-US" dirty="0" smtClean="0"/>
              <a:t>)</a:t>
            </a:r>
            <a:endParaRPr lang="en-US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pPr lvl="1"/>
            <a:r>
              <a:rPr lang="en-US" dirty="0" smtClean="0"/>
              <a:t>Imaging </a:t>
            </a:r>
            <a:r>
              <a:rPr lang="en-US" dirty="0"/>
              <a:t>and </a:t>
            </a:r>
            <a:r>
              <a:rPr lang="en-US" dirty="0" smtClean="0"/>
              <a:t>grid systems measure c</a:t>
            </a: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entroid on target, dump</a:t>
            </a:r>
          </a:p>
          <a:p>
            <a:pPr lvl="1"/>
            <a:r>
              <a:rPr lang="en-US" dirty="0" smtClean="0"/>
              <a:t>Bunch Shape Monitor also reports phase centroid vs. RF reference</a:t>
            </a:r>
            <a:endParaRPr lang="en-US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pPr lvl="1"/>
            <a:endParaRPr lang="en-US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endParaRPr lang="en-US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77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520" y="27498"/>
            <a:ext cx="11351726" cy="1325563"/>
          </a:xfrm>
        </p:spPr>
        <p:txBody>
          <a:bodyPr/>
          <a:lstStyle/>
          <a:p>
            <a:r>
              <a:rPr lang="en-US" dirty="0" smtClean="0"/>
              <a:t>Centroid Measurement: Measure </a:t>
            </a:r>
            <a:r>
              <a:rPr lang="en-US" dirty="0" smtClean="0"/>
              <a:t>Position of Beam </a:t>
            </a:r>
            <a:r>
              <a:rPr lang="en-US" dirty="0" smtClean="0"/>
              <a:t>with </a:t>
            </a:r>
            <a:r>
              <a:rPr lang="en-US" dirty="0" smtClean="0"/>
              <a:t>Electromagnetic </a:t>
            </a:r>
            <a:r>
              <a:rPr lang="en-US" dirty="0" smtClean="0"/>
              <a:t>Beam Position Monitors</a:t>
            </a:r>
          </a:p>
        </p:txBody>
      </p:sp>
      <p:grpSp>
        <p:nvGrpSpPr>
          <p:cNvPr id="33225" name="Group 457"/>
          <p:cNvGrpSpPr>
            <a:grpSpLocks/>
          </p:cNvGrpSpPr>
          <p:nvPr/>
        </p:nvGrpSpPr>
        <p:grpSpPr bwMode="auto">
          <a:xfrm>
            <a:off x="7484492" y="1427187"/>
            <a:ext cx="3148012" cy="3810000"/>
            <a:chOff x="3120" y="809"/>
            <a:chExt cx="2223" cy="2661"/>
          </a:xfrm>
        </p:grpSpPr>
        <p:sp>
          <p:nvSpPr>
            <p:cNvPr id="33049" name="Oval 281"/>
            <p:cNvSpPr>
              <a:spLocks noChangeArrowheads="1"/>
            </p:cNvSpPr>
            <p:nvPr/>
          </p:nvSpPr>
          <p:spPr bwMode="auto">
            <a:xfrm>
              <a:off x="4215" y="1856"/>
              <a:ext cx="70" cy="65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052" name="Freeform 284"/>
            <p:cNvSpPr>
              <a:spLocks/>
            </p:cNvSpPr>
            <p:nvPr/>
          </p:nvSpPr>
          <p:spPr bwMode="auto">
            <a:xfrm>
              <a:off x="3252" y="1052"/>
              <a:ext cx="2007" cy="2192"/>
            </a:xfrm>
            <a:custGeom>
              <a:avLst/>
              <a:gdLst>
                <a:gd name="T0" fmla="*/ 0 w 1458"/>
                <a:gd name="T1" fmla="*/ 3 h 1563"/>
                <a:gd name="T2" fmla="*/ 0 w 1458"/>
                <a:gd name="T3" fmla="*/ 1563 h 1563"/>
                <a:gd name="T4" fmla="*/ 1458 w 1458"/>
                <a:gd name="T5" fmla="*/ 1563 h 1563"/>
                <a:gd name="T6" fmla="*/ 1458 w 1458"/>
                <a:gd name="T7" fmla="*/ 0 h 1563"/>
                <a:gd name="T8" fmla="*/ 726 w 1458"/>
                <a:gd name="T9" fmla="*/ 0 h 1563"/>
                <a:gd name="T10" fmla="*/ 726 w 1458"/>
                <a:gd name="T11" fmla="*/ 333 h 1563"/>
                <a:gd name="T12" fmla="*/ 687 w 1458"/>
                <a:gd name="T13" fmla="*/ 336 h 1563"/>
                <a:gd name="T14" fmla="*/ 669 w 1458"/>
                <a:gd name="T15" fmla="*/ 342 h 1563"/>
                <a:gd name="T16" fmla="*/ 588 w 1458"/>
                <a:gd name="T17" fmla="*/ 345 h 1563"/>
                <a:gd name="T18" fmla="*/ 537 w 1458"/>
                <a:gd name="T19" fmla="*/ 366 h 1563"/>
                <a:gd name="T20" fmla="*/ 483 w 1458"/>
                <a:gd name="T21" fmla="*/ 405 h 1563"/>
                <a:gd name="T22" fmla="*/ 441 w 1458"/>
                <a:gd name="T23" fmla="*/ 423 h 1563"/>
                <a:gd name="T24" fmla="*/ 417 w 1458"/>
                <a:gd name="T25" fmla="*/ 447 h 1563"/>
                <a:gd name="T26" fmla="*/ 387 w 1458"/>
                <a:gd name="T27" fmla="*/ 483 h 1563"/>
                <a:gd name="T28" fmla="*/ 339 w 1458"/>
                <a:gd name="T29" fmla="*/ 537 h 1563"/>
                <a:gd name="T30" fmla="*/ 294 w 1458"/>
                <a:gd name="T31" fmla="*/ 627 h 1563"/>
                <a:gd name="T32" fmla="*/ 279 w 1458"/>
                <a:gd name="T33" fmla="*/ 663 h 1563"/>
                <a:gd name="T34" fmla="*/ 276 w 1458"/>
                <a:gd name="T35" fmla="*/ 672 h 1563"/>
                <a:gd name="T36" fmla="*/ 273 w 1458"/>
                <a:gd name="T37" fmla="*/ 879 h 1563"/>
                <a:gd name="T38" fmla="*/ 291 w 1458"/>
                <a:gd name="T39" fmla="*/ 894 h 1563"/>
                <a:gd name="T40" fmla="*/ 315 w 1458"/>
                <a:gd name="T41" fmla="*/ 954 h 1563"/>
                <a:gd name="T42" fmla="*/ 324 w 1458"/>
                <a:gd name="T43" fmla="*/ 987 h 1563"/>
                <a:gd name="T44" fmla="*/ 336 w 1458"/>
                <a:gd name="T45" fmla="*/ 1005 h 1563"/>
                <a:gd name="T46" fmla="*/ 396 w 1458"/>
                <a:gd name="T47" fmla="*/ 1080 h 1563"/>
                <a:gd name="T48" fmla="*/ 447 w 1458"/>
                <a:gd name="T49" fmla="*/ 1128 h 1563"/>
                <a:gd name="T50" fmla="*/ 471 w 1458"/>
                <a:gd name="T51" fmla="*/ 1149 h 1563"/>
                <a:gd name="T52" fmla="*/ 492 w 1458"/>
                <a:gd name="T53" fmla="*/ 1161 h 1563"/>
                <a:gd name="T54" fmla="*/ 507 w 1458"/>
                <a:gd name="T55" fmla="*/ 1179 h 1563"/>
                <a:gd name="T56" fmla="*/ 537 w 1458"/>
                <a:gd name="T57" fmla="*/ 1185 h 1563"/>
                <a:gd name="T58" fmla="*/ 585 w 1458"/>
                <a:gd name="T59" fmla="*/ 1197 h 1563"/>
                <a:gd name="T60" fmla="*/ 654 w 1458"/>
                <a:gd name="T61" fmla="*/ 1221 h 1563"/>
                <a:gd name="T62" fmla="*/ 687 w 1458"/>
                <a:gd name="T63" fmla="*/ 1233 h 1563"/>
                <a:gd name="T64" fmla="*/ 855 w 1458"/>
                <a:gd name="T65" fmla="*/ 1218 h 1563"/>
                <a:gd name="T66" fmla="*/ 879 w 1458"/>
                <a:gd name="T67" fmla="*/ 1200 h 1563"/>
                <a:gd name="T68" fmla="*/ 915 w 1458"/>
                <a:gd name="T69" fmla="*/ 1194 h 1563"/>
                <a:gd name="T70" fmla="*/ 972 w 1458"/>
                <a:gd name="T71" fmla="*/ 1161 h 1563"/>
                <a:gd name="T72" fmla="*/ 1032 w 1458"/>
                <a:gd name="T73" fmla="*/ 1116 h 1563"/>
                <a:gd name="T74" fmla="*/ 1062 w 1458"/>
                <a:gd name="T75" fmla="*/ 1080 h 1563"/>
                <a:gd name="T76" fmla="*/ 1116 w 1458"/>
                <a:gd name="T77" fmla="*/ 1017 h 1563"/>
                <a:gd name="T78" fmla="*/ 1137 w 1458"/>
                <a:gd name="T79" fmla="*/ 972 h 1563"/>
                <a:gd name="T80" fmla="*/ 1149 w 1458"/>
                <a:gd name="T81" fmla="*/ 921 h 1563"/>
                <a:gd name="T82" fmla="*/ 1167 w 1458"/>
                <a:gd name="T83" fmla="*/ 903 h 1563"/>
                <a:gd name="T84" fmla="*/ 1179 w 1458"/>
                <a:gd name="T85" fmla="*/ 798 h 1563"/>
                <a:gd name="T86" fmla="*/ 1149 w 1458"/>
                <a:gd name="T87" fmla="*/ 618 h 1563"/>
                <a:gd name="T88" fmla="*/ 1113 w 1458"/>
                <a:gd name="T89" fmla="*/ 549 h 1563"/>
                <a:gd name="T90" fmla="*/ 1092 w 1458"/>
                <a:gd name="T91" fmla="*/ 522 h 1563"/>
                <a:gd name="T92" fmla="*/ 1038 w 1458"/>
                <a:gd name="T93" fmla="*/ 459 h 1563"/>
                <a:gd name="T94" fmla="*/ 963 w 1458"/>
                <a:gd name="T95" fmla="*/ 402 h 1563"/>
                <a:gd name="T96" fmla="*/ 909 w 1458"/>
                <a:gd name="T97" fmla="*/ 372 h 1563"/>
                <a:gd name="T98" fmla="*/ 882 w 1458"/>
                <a:gd name="T99" fmla="*/ 363 h 1563"/>
                <a:gd name="T100" fmla="*/ 720 w 1458"/>
                <a:gd name="T101" fmla="*/ 324 h 1563"/>
                <a:gd name="T102" fmla="*/ 726 w 1458"/>
                <a:gd name="T103" fmla="*/ 3 h 1563"/>
                <a:gd name="T104" fmla="*/ 0 w 1458"/>
                <a:gd name="T105" fmla="*/ 3 h 1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58" h="1563">
                  <a:moveTo>
                    <a:pt x="0" y="3"/>
                  </a:moveTo>
                  <a:lnTo>
                    <a:pt x="0" y="1563"/>
                  </a:lnTo>
                  <a:lnTo>
                    <a:pt x="1458" y="1563"/>
                  </a:lnTo>
                  <a:lnTo>
                    <a:pt x="1458" y="0"/>
                  </a:lnTo>
                  <a:lnTo>
                    <a:pt x="726" y="0"/>
                  </a:lnTo>
                  <a:lnTo>
                    <a:pt x="726" y="333"/>
                  </a:lnTo>
                  <a:cubicBezTo>
                    <a:pt x="713" y="334"/>
                    <a:pt x="700" y="334"/>
                    <a:pt x="687" y="336"/>
                  </a:cubicBezTo>
                  <a:cubicBezTo>
                    <a:pt x="681" y="337"/>
                    <a:pt x="669" y="342"/>
                    <a:pt x="669" y="342"/>
                  </a:cubicBezTo>
                  <a:cubicBezTo>
                    <a:pt x="641" y="336"/>
                    <a:pt x="617" y="338"/>
                    <a:pt x="588" y="345"/>
                  </a:cubicBezTo>
                  <a:cubicBezTo>
                    <a:pt x="562" y="371"/>
                    <a:pt x="578" y="362"/>
                    <a:pt x="537" y="366"/>
                  </a:cubicBezTo>
                  <a:cubicBezTo>
                    <a:pt x="513" y="372"/>
                    <a:pt x="507" y="397"/>
                    <a:pt x="483" y="405"/>
                  </a:cubicBezTo>
                  <a:cubicBezTo>
                    <a:pt x="473" y="420"/>
                    <a:pt x="458" y="420"/>
                    <a:pt x="441" y="423"/>
                  </a:cubicBezTo>
                  <a:cubicBezTo>
                    <a:pt x="431" y="430"/>
                    <a:pt x="426" y="438"/>
                    <a:pt x="417" y="447"/>
                  </a:cubicBezTo>
                  <a:cubicBezTo>
                    <a:pt x="412" y="463"/>
                    <a:pt x="398" y="472"/>
                    <a:pt x="387" y="483"/>
                  </a:cubicBezTo>
                  <a:cubicBezTo>
                    <a:pt x="370" y="500"/>
                    <a:pt x="356" y="520"/>
                    <a:pt x="339" y="537"/>
                  </a:cubicBezTo>
                  <a:cubicBezTo>
                    <a:pt x="314" y="562"/>
                    <a:pt x="319" y="602"/>
                    <a:pt x="294" y="627"/>
                  </a:cubicBezTo>
                  <a:cubicBezTo>
                    <a:pt x="290" y="640"/>
                    <a:pt x="283" y="650"/>
                    <a:pt x="279" y="663"/>
                  </a:cubicBezTo>
                  <a:cubicBezTo>
                    <a:pt x="278" y="666"/>
                    <a:pt x="276" y="672"/>
                    <a:pt x="276" y="672"/>
                  </a:cubicBezTo>
                  <a:cubicBezTo>
                    <a:pt x="275" y="706"/>
                    <a:pt x="264" y="829"/>
                    <a:pt x="273" y="879"/>
                  </a:cubicBezTo>
                  <a:cubicBezTo>
                    <a:pt x="274" y="887"/>
                    <a:pt x="285" y="888"/>
                    <a:pt x="291" y="894"/>
                  </a:cubicBezTo>
                  <a:cubicBezTo>
                    <a:pt x="294" y="918"/>
                    <a:pt x="288" y="945"/>
                    <a:pt x="315" y="954"/>
                  </a:cubicBezTo>
                  <a:cubicBezTo>
                    <a:pt x="332" y="979"/>
                    <a:pt x="307" y="939"/>
                    <a:pt x="324" y="987"/>
                  </a:cubicBezTo>
                  <a:cubicBezTo>
                    <a:pt x="326" y="994"/>
                    <a:pt x="334" y="998"/>
                    <a:pt x="336" y="1005"/>
                  </a:cubicBezTo>
                  <a:cubicBezTo>
                    <a:pt x="346" y="1036"/>
                    <a:pt x="367" y="1066"/>
                    <a:pt x="396" y="1080"/>
                  </a:cubicBezTo>
                  <a:cubicBezTo>
                    <a:pt x="409" y="1099"/>
                    <a:pt x="429" y="1113"/>
                    <a:pt x="447" y="1128"/>
                  </a:cubicBezTo>
                  <a:cubicBezTo>
                    <a:pt x="457" y="1136"/>
                    <a:pt x="458" y="1145"/>
                    <a:pt x="471" y="1149"/>
                  </a:cubicBezTo>
                  <a:cubicBezTo>
                    <a:pt x="477" y="1154"/>
                    <a:pt x="486" y="1156"/>
                    <a:pt x="492" y="1161"/>
                  </a:cubicBezTo>
                  <a:cubicBezTo>
                    <a:pt x="500" y="1167"/>
                    <a:pt x="496" y="1175"/>
                    <a:pt x="507" y="1179"/>
                  </a:cubicBezTo>
                  <a:cubicBezTo>
                    <a:pt x="517" y="1183"/>
                    <a:pt x="537" y="1185"/>
                    <a:pt x="537" y="1185"/>
                  </a:cubicBezTo>
                  <a:cubicBezTo>
                    <a:pt x="552" y="1195"/>
                    <a:pt x="568" y="1195"/>
                    <a:pt x="585" y="1197"/>
                  </a:cubicBezTo>
                  <a:cubicBezTo>
                    <a:pt x="608" y="1212"/>
                    <a:pt x="627" y="1216"/>
                    <a:pt x="654" y="1221"/>
                  </a:cubicBezTo>
                  <a:cubicBezTo>
                    <a:pt x="665" y="1227"/>
                    <a:pt x="675" y="1230"/>
                    <a:pt x="687" y="1233"/>
                  </a:cubicBezTo>
                  <a:cubicBezTo>
                    <a:pt x="750" y="1230"/>
                    <a:pt x="789" y="1220"/>
                    <a:pt x="855" y="1218"/>
                  </a:cubicBezTo>
                  <a:cubicBezTo>
                    <a:pt x="868" y="1214"/>
                    <a:pt x="869" y="1208"/>
                    <a:pt x="879" y="1200"/>
                  </a:cubicBezTo>
                  <a:cubicBezTo>
                    <a:pt x="888" y="1192"/>
                    <a:pt x="903" y="1195"/>
                    <a:pt x="915" y="1194"/>
                  </a:cubicBezTo>
                  <a:cubicBezTo>
                    <a:pt x="938" y="1186"/>
                    <a:pt x="948" y="1166"/>
                    <a:pt x="972" y="1161"/>
                  </a:cubicBezTo>
                  <a:cubicBezTo>
                    <a:pt x="996" y="1145"/>
                    <a:pt x="1005" y="1125"/>
                    <a:pt x="1032" y="1116"/>
                  </a:cubicBezTo>
                  <a:cubicBezTo>
                    <a:pt x="1043" y="1105"/>
                    <a:pt x="1051" y="1091"/>
                    <a:pt x="1062" y="1080"/>
                  </a:cubicBezTo>
                  <a:cubicBezTo>
                    <a:pt x="1072" y="1050"/>
                    <a:pt x="1106" y="1048"/>
                    <a:pt x="1116" y="1017"/>
                  </a:cubicBezTo>
                  <a:cubicBezTo>
                    <a:pt x="1119" y="988"/>
                    <a:pt x="1116" y="986"/>
                    <a:pt x="1137" y="972"/>
                  </a:cubicBezTo>
                  <a:cubicBezTo>
                    <a:pt x="1150" y="952"/>
                    <a:pt x="1139" y="946"/>
                    <a:pt x="1149" y="921"/>
                  </a:cubicBezTo>
                  <a:cubicBezTo>
                    <a:pt x="1152" y="913"/>
                    <a:pt x="1167" y="903"/>
                    <a:pt x="1167" y="903"/>
                  </a:cubicBezTo>
                  <a:cubicBezTo>
                    <a:pt x="1168" y="879"/>
                    <a:pt x="1164" y="821"/>
                    <a:pt x="1179" y="798"/>
                  </a:cubicBezTo>
                  <a:cubicBezTo>
                    <a:pt x="1177" y="706"/>
                    <a:pt x="1183" y="685"/>
                    <a:pt x="1149" y="618"/>
                  </a:cubicBezTo>
                  <a:cubicBezTo>
                    <a:pt x="1140" y="599"/>
                    <a:pt x="1127" y="563"/>
                    <a:pt x="1113" y="549"/>
                  </a:cubicBezTo>
                  <a:cubicBezTo>
                    <a:pt x="1105" y="541"/>
                    <a:pt x="1092" y="522"/>
                    <a:pt x="1092" y="522"/>
                  </a:cubicBezTo>
                  <a:cubicBezTo>
                    <a:pt x="1085" y="494"/>
                    <a:pt x="1060" y="476"/>
                    <a:pt x="1038" y="459"/>
                  </a:cubicBezTo>
                  <a:cubicBezTo>
                    <a:pt x="1033" y="444"/>
                    <a:pt x="981" y="408"/>
                    <a:pt x="963" y="402"/>
                  </a:cubicBezTo>
                  <a:cubicBezTo>
                    <a:pt x="948" y="391"/>
                    <a:pt x="927" y="379"/>
                    <a:pt x="909" y="372"/>
                  </a:cubicBezTo>
                  <a:cubicBezTo>
                    <a:pt x="900" y="368"/>
                    <a:pt x="890" y="368"/>
                    <a:pt x="882" y="363"/>
                  </a:cubicBezTo>
                  <a:cubicBezTo>
                    <a:pt x="841" y="335"/>
                    <a:pt x="768" y="324"/>
                    <a:pt x="720" y="324"/>
                  </a:cubicBezTo>
                  <a:lnTo>
                    <a:pt x="726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053" name="Oval 285"/>
            <p:cNvSpPr>
              <a:spLocks noChangeArrowheads="1"/>
            </p:cNvSpPr>
            <p:nvPr/>
          </p:nvSpPr>
          <p:spPr bwMode="auto">
            <a:xfrm>
              <a:off x="3604" y="1527"/>
              <a:ext cx="1287" cy="124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054" name="Rectangle 286"/>
            <p:cNvSpPr>
              <a:spLocks noChangeArrowheads="1"/>
            </p:cNvSpPr>
            <p:nvPr/>
          </p:nvSpPr>
          <p:spPr bwMode="auto">
            <a:xfrm rot="-1383240">
              <a:off x="3943" y="1557"/>
              <a:ext cx="80" cy="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055" name="Rectangle 287"/>
            <p:cNvSpPr>
              <a:spLocks noChangeArrowheads="1"/>
            </p:cNvSpPr>
            <p:nvPr/>
          </p:nvSpPr>
          <p:spPr bwMode="auto">
            <a:xfrm rot="-1383240">
              <a:off x="4469" y="2691"/>
              <a:ext cx="73" cy="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056" name="Rectangle 288"/>
            <p:cNvSpPr>
              <a:spLocks noChangeArrowheads="1"/>
            </p:cNvSpPr>
            <p:nvPr/>
          </p:nvSpPr>
          <p:spPr bwMode="auto">
            <a:xfrm rot="1383240" flipH="1">
              <a:off x="3933" y="2676"/>
              <a:ext cx="76" cy="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057" name="Rectangle 289"/>
            <p:cNvSpPr>
              <a:spLocks noChangeArrowheads="1"/>
            </p:cNvSpPr>
            <p:nvPr/>
          </p:nvSpPr>
          <p:spPr bwMode="auto">
            <a:xfrm rot="1383240" flipH="1">
              <a:off x="4465" y="1553"/>
              <a:ext cx="83" cy="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058" name="Line 290"/>
            <p:cNvSpPr>
              <a:spLocks noChangeShapeType="1"/>
            </p:cNvSpPr>
            <p:nvPr/>
          </p:nvSpPr>
          <p:spPr bwMode="auto">
            <a:xfrm>
              <a:off x="4247" y="1045"/>
              <a:ext cx="0" cy="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059" name="Line 291"/>
            <p:cNvSpPr>
              <a:spLocks noChangeShapeType="1"/>
            </p:cNvSpPr>
            <p:nvPr/>
          </p:nvSpPr>
          <p:spPr bwMode="auto">
            <a:xfrm>
              <a:off x="4247" y="2780"/>
              <a:ext cx="0" cy="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060" name="Line 292"/>
            <p:cNvSpPr>
              <a:spLocks noChangeShapeType="1"/>
            </p:cNvSpPr>
            <p:nvPr/>
          </p:nvSpPr>
          <p:spPr bwMode="auto">
            <a:xfrm rot="5400000">
              <a:off x="5119" y="1937"/>
              <a:ext cx="0" cy="4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061" name="Line 293"/>
            <p:cNvSpPr>
              <a:spLocks noChangeShapeType="1"/>
            </p:cNvSpPr>
            <p:nvPr/>
          </p:nvSpPr>
          <p:spPr bwMode="auto">
            <a:xfrm rot="5400000">
              <a:off x="4228" y="1058"/>
              <a:ext cx="18" cy="2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070" name="Line 302"/>
            <p:cNvSpPr>
              <a:spLocks noChangeShapeType="1"/>
            </p:cNvSpPr>
            <p:nvPr/>
          </p:nvSpPr>
          <p:spPr bwMode="auto">
            <a:xfrm flipV="1">
              <a:off x="4260" y="1058"/>
              <a:ext cx="0" cy="4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074" name="Line 306"/>
            <p:cNvSpPr>
              <a:spLocks noChangeShapeType="1"/>
            </p:cNvSpPr>
            <p:nvPr/>
          </p:nvSpPr>
          <p:spPr bwMode="auto">
            <a:xfrm>
              <a:off x="4250" y="2755"/>
              <a:ext cx="0" cy="4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02" name="Line 434"/>
            <p:cNvSpPr>
              <a:spLocks noChangeShapeType="1"/>
            </p:cNvSpPr>
            <p:nvPr/>
          </p:nvSpPr>
          <p:spPr bwMode="auto">
            <a:xfrm flipH="1">
              <a:off x="3120" y="1510"/>
              <a:ext cx="11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03" name="Line 435"/>
            <p:cNvSpPr>
              <a:spLocks noChangeShapeType="1"/>
            </p:cNvSpPr>
            <p:nvPr/>
          </p:nvSpPr>
          <p:spPr bwMode="auto">
            <a:xfrm flipH="1">
              <a:off x="3337" y="1509"/>
              <a:ext cx="0" cy="6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04" name="Line 436"/>
            <p:cNvSpPr>
              <a:spLocks noChangeShapeType="1"/>
            </p:cNvSpPr>
            <p:nvPr/>
          </p:nvSpPr>
          <p:spPr bwMode="auto">
            <a:xfrm flipV="1">
              <a:off x="4287" y="1888"/>
              <a:ext cx="9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07" name="Line 439"/>
            <p:cNvSpPr>
              <a:spLocks noChangeShapeType="1"/>
            </p:cNvSpPr>
            <p:nvPr/>
          </p:nvSpPr>
          <p:spPr bwMode="auto">
            <a:xfrm>
              <a:off x="5134" y="1873"/>
              <a:ext cx="0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aphicFrame>
          <p:nvGraphicFramePr>
            <p:cNvPr id="7201" name="Object 441"/>
            <p:cNvGraphicFramePr>
              <a:graphicFrameLocks noChangeAspect="1"/>
            </p:cNvGraphicFramePr>
            <p:nvPr/>
          </p:nvGraphicFramePr>
          <p:xfrm>
            <a:off x="3208" y="1774"/>
            <a:ext cx="124" cy="1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0" name="Equation" r:id="rId3" imgW="126835" imgH="139518" progId="Equation.3">
                    <p:embed/>
                  </p:oleObj>
                </mc:Choice>
                <mc:Fallback>
                  <p:oleObj name="Equation" r:id="rId3" imgW="126835" imgH="13951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8" y="1774"/>
                          <a:ext cx="124" cy="1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02" name="Object 442"/>
            <p:cNvGraphicFramePr>
              <a:graphicFrameLocks noChangeAspect="1"/>
            </p:cNvGraphicFramePr>
            <p:nvPr/>
          </p:nvGraphicFramePr>
          <p:xfrm>
            <a:off x="5132" y="1917"/>
            <a:ext cx="211" cy="1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1" name="Equation" r:id="rId5" imgW="215713" imgH="203024" progId="Equation.3">
                    <p:embed/>
                  </p:oleObj>
                </mc:Choice>
                <mc:Fallback>
                  <p:oleObj name="Equation" r:id="rId5" imgW="215713" imgH="20302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32" y="1917"/>
                          <a:ext cx="211" cy="1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03" name="Object 443"/>
            <p:cNvGraphicFramePr>
              <a:graphicFrameLocks noChangeAspect="1"/>
            </p:cNvGraphicFramePr>
            <p:nvPr/>
          </p:nvGraphicFramePr>
          <p:xfrm>
            <a:off x="4142" y="809"/>
            <a:ext cx="220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2" name="Equation" r:id="rId7" imgW="190335" imgH="215713" progId="Equation.3">
                    <p:embed/>
                  </p:oleObj>
                </mc:Choice>
                <mc:Fallback>
                  <p:oleObj name="Equation" r:id="rId7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2" y="809"/>
                          <a:ext cx="220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04" name="Object 444"/>
            <p:cNvGraphicFramePr>
              <a:graphicFrameLocks noChangeAspect="1"/>
            </p:cNvGraphicFramePr>
            <p:nvPr/>
          </p:nvGraphicFramePr>
          <p:xfrm>
            <a:off x="4148" y="3231"/>
            <a:ext cx="212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3" name="Equation" r:id="rId9" imgW="190335" imgH="215713" progId="Equation.3">
                    <p:embed/>
                  </p:oleObj>
                </mc:Choice>
                <mc:Fallback>
                  <p:oleObj name="Equation" r:id="rId9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8" y="3231"/>
                          <a:ext cx="212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215" name="Line 447"/>
            <p:cNvSpPr>
              <a:spLocks noChangeShapeType="1"/>
            </p:cNvSpPr>
            <p:nvPr/>
          </p:nvSpPr>
          <p:spPr bwMode="auto">
            <a:xfrm>
              <a:off x="4012" y="1568"/>
              <a:ext cx="240" cy="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16" name="Line 448"/>
            <p:cNvSpPr>
              <a:spLocks noChangeShapeType="1"/>
            </p:cNvSpPr>
            <p:nvPr/>
          </p:nvSpPr>
          <p:spPr bwMode="auto">
            <a:xfrm flipH="1">
              <a:off x="4252" y="1568"/>
              <a:ext cx="220" cy="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17" name="Freeform 449"/>
            <p:cNvSpPr>
              <a:spLocks/>
            </p:cNvSpPr>
            <p:nvPr/>
          </p:nvSpPr>
          <p:spPr bwMode="auto">
            <a:xfrm>
              <a:off x="4176" y="1768"/>
              <a:ext cx="140" cy="32"/>
            </a:xfrm>
            <a:custGeom>
              <a:avLst/>
              <a:gdLst>
                <a:gd name="T0" fmla="*/ 0 w 96"/>
                <a:gd name="T1" fmla="*/ 16 h 16"/>
                <a:gd name="T2" fmla="*/ 48 w 96"/>
                <a:gd name="T3" fmla="*/ 0 h 16"/>
                <a:gd name="T4" fmla="*/ 96 w 96"/>
                <a:gd name="T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16">
                  <a:moveTo>
                    <a:pt x="0" y="16"/>
                  </a:moveTo>
                  <a:cubicBezTo>
                    <a:pt x="16" y="8"/>
                    <a:pt x="32" y="0"/>
                    <a:pt x="48" y="0"/>
                  </a:cubicBezTo>
                  <a:cubicBezTo>
                    <a:pt x="64" y="0"/>
                    <a:pt x="80" y="8"/>
                    <a:pt x="96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18" name="Line 450"/>
            <p:cNvSpPr>
              <a:spLocks noChangeShapeType="1"/>
            </p:cNvSpPr>
            <p:nvPr/>
          </p:nvSpPr>
          <p:spPr bwMode="auto">
            <a:xfrm flipV="1">
              <a:off x="4000" y="1888"/>
              <a:ext cx="252" cy="8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19" name="Line 451"/>
            <p:cNvSpPr>
              <a:spLocks noChangeShapeType="1"/>
            </p:cNvSpPr>
            <p:nvPr/>
          </p:nvSpPr>
          <p:spPr bwMode="auto">
            <a:xfrm>
              <a:off x="4252" y="1892"/>
              <a:ext cx="215" cy="8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20" name="Freeform 452"/>
            <p:cNvSpPr>
              <a:spLocks/>
            </p:cNvSpPr>
            <p:nvPr/>
          </p:nvSpPr>
          <p:spPr bwMode="auto">
            <a:xfrm>
              <a:off x="4108" y="2340"/>
              <a:ext cx="260" cy="53"/>
            </a:xfrm>
            <a:custGeom>
              <a:avLst/>
              <a:gdLst>
                <a:gd name="T0" fmla="*/ 0 w 260"/>
                <a:gd name="T1" fmla="*/ 0 h 53"/>
                <a:gd name="T2" fmla="*/ 136 w 260"/>
                <a:gd name="T3" fmla="*/ 52 h 53"/>
                <a:gd name="T4" fmla="*/ 260 w 260"/>
                <a:gd name="T5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0" h="53">
                  <a:moveTo>
                    <a:pt x="0" y="0"/>
                  </a:moveTo>
                  <a:cubicBezTo>
                    <a:pt x="46" y="25"/>
                    <a:pt x="93" y="51"/>
                    <a:pt x="136" y="52"/>
                  </a:cubicBezTo>
                  <a:cubicBezTo>
                    <a:pt x="179" y="53"/>
                    <a:pt x="239" y="15"/>
                    <a:pt x="260" y="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aphicFrame>
          <p:nvGraphicFramePr>
            <p:cNvPr id="7211" name="Object 453"/>
            <p:cNvGraphicFramePr>
              <a:graphicFrameLocks noChangeAspect="1"/>
            </p:cNvGraphicFramePr>
            <p:nvPr/>
          </p:nvGraphicFramePr>
          <p:xfrm>
            <a:off x="4168" y="1639"/>
            <a:ext cx="149" cy="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4" name="Equation" r:id="rId11" imgW="152334" imgH="139639" progId="Equation.3">
                    <p:embed/>
                  </p:oleObj>
                </mc:Choice>
                <mc:Fallback>
                  <p:oleObj name="Equation" r:id="rId11" imgW="152334" imgH="13963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8" y="1639"/>
                          <a:ext cx="149" cy="1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12" name="Object 454"/>
            <p:cNvGraphicFramePr>
              <a:graphicFrameLocks noChangeAspect="1"/>
            </p:cNvGraphicFramePr>
            <p:nvPr/>
          </p:nvGraphicFramePr>
          <p:xfrm>
            <a:off x="4164" y="2368"/>
            <a:ext cx="149" cy="1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5" name="Equation" r:id="rId13" imgW="152268" imgH="203024" progId="Equation.3">
                    <p:embed/>
                  </p:oleObj>
                </mc:Choice>
                <mc:Fallback>
                  <p:oleObj name="Equation" r:id="rId13" imgW="152268" imgH="20302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4" y="2368"/>
                          <a:ext cx="149" cy="1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13" name="Object 455"/>
            <p:cNvGraphicFramePr>
              <a:graphicFrameLocks noChangeAspect="1"/>
            </p:cNvGraphicFramePr>
            <p:nvPr/>
          </p:nvGraphicFramePr>
          <p:xfrm>
            <a:off x="4284" y="1352"/>
            <a:ext cx="149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6" name="Equation" r:id="rId15" imgW="152202" imgH="177569" progId="Equation.3">
                    <p:embed/>
                  </p:oleObj>
                </mc:Choice>
                <mc:Fallback>
                  <p:oleObj name="Equation" r:id="rId15" imgW="152202" imgH="17756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84" y="1352"/>
                          <a:ext cx="149" cy="1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14" name="Object 456"/>
            <p:cNvGraphicFramePr>
              <a:graphicFrameLocks noChangeAspect="1"/>
            </p:cNvGraphicFramePr>
            <p:nvPr/>
          </p:nvGraphicFramePr>
          <p:xfrm>
            <a:off x="4084" y="2760"/>
            <a:ext cx="149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7" name="Equation" r:id="rId17" imgW="152202" imgH="177569" progId="Equation.3">
                    <p:embed/>
                  </p:oleObj>
                </mc:Choice>
                <mc:Fallback>
                  <p:oleObj name="Equation" r:id="rId17" imgW="152202" imgH="17756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4" y="2760"/>
                          <a:ext cx="149" cy="1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2808" name="Text Box 40"/>
          <p:cNvSpPr txBox="1">
            <a:spLocks noChangeArrowheads="1"/>
          </p:cNvSpPr>
          <p:nvPr/>
        </p:nvSpPr>
        <p:spPr bwMode="auto">
          <a:xfrm>
            <a:off x="1497013" y="1379384"/>
            <a:ext cx="6361113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 dirty="0">
                <a:latin typeface="Calibri Light"/>
                <a:cs typeface="Calibri Light"/>
              </a:rPr>
              <a:t>Simplified model: image </a:t>
            </a:r>
            <a:r>
              <a:rPr lang="en-US" sz="1900" dirty="0">
                <a:latin typeface="Calibri Light"/>
                <a:cs typeface="Calibri Light"/>
              </a:rPr>
              <a:t>charge in an electrode is proportional to the beam current and to the angle included between the beam and the electrode extremes:</a:t>
            </a:r>
          </a:p>
        </p:txBody>
      </p:sp>
      <p:graphicFrame>
        <p:nvGraphicFramePr>
          <p:cNvPr id="33029" name="Object 261"/>
          <p:cNvGraphicFramePr>
            <a:graphicFrameLocks noChangeAspect="1"/>
          </p:cNvGraphicFramePr>
          <p:nvPr>
            <p:extLst/>
          </p:nvPr>
        </p:nvGraphicFramePr>
        <p:xfrm>
          <a:off x="2111376" y="2353816"/>
          <a:ext cx="116046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" name="Equation" r:id="rId18" imgW="698500" imgH="457200" progId="Equation.3">
                  <p:embed/>
                </p:oleObj>
              </mc:Choice>
              <mc:Fallback>
                <p:oleObj name="Equation" r:id="rId18" imgW="6985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1376" y="2353816"/>
                        <a:ext cx="1160463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214" name="Object 446"/>
          <p:cNvGraphicFramePr>
            <a:graphicFrameLocks noChangeAspect="1"/>
          </p:cNvGraphicFramePr>
          <p:nvPr>
            <p:extLst/>
          </p:nvPr>
        </p:nvGraphicFramePr>
        <p:xfrm>
          <a:off x="3694114" y="2587180"/>
          <a:ext cx="3316287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" name="Equation" r:id="rId20" imgW="1981200" imgH="203200" progId="Equation.3">
                  <p:embed/>
                </p:oleObj>
              </mc:Choice>
              <mc:Fallback>
                <p:oleObj name="Equation" r:id="rId20" imgW="1981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4114" y="2587180"/>
                        <a:ext cx="3316287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226" name="Object 458"/>
          <p:cNvGraphicFramePr>
            <a:graphicFrameLocks noChangeAspect="1"/>
          </p:cNvGraphicFramePr>
          <p:nvPr>
            <p:extLst/>
          </p:nvPr>
        </p:nvGraphicFramePr>
        <p:xfrm>
          <a:off x="2393951" y="3120580"/>
          <a:ext cx="1687513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" name="Equation" r:id="rId22" imgW="1016000" imgH="863600" progId="Equation.3">
                  <p:embed/>
                </p:oleObj>
              </mc:Choice>
              <mc:Fallback>
                <p:oleObj name="Equation" r:id="rId22" imgW="1016000" imgH="86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3951" y="3120580"/>
                        <a:ext cx="1687513" cy="143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227" name="Object 459"/>
          <p:cNvGraphicFramePr>
            <a:graphicFrameLocks noChangeAspect="1"/>
          </p:cNvGraphicFramePr>
          <p:nvPr>
            <p:extLst/>
          </p:nvPr>
        </p:nvGraphicFramePr>
        <p:xfrm>
          <a:off x="5095875" y="3115816"/>
          <a:ext cx="2509838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" name="Equation" r:id="rId24" imgW="1511300" imgH="431800" progId="Equation.3">
                  <p:embed/>
                </p:oleObj>
              </mc:Choice>
              <mc:Fallback>
                <p:oleObj name="Equation" r:id="rId24" imgW="1511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75" y="3115816"/>
                        <a:ext cx="2509838" cy="71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228" name="Object 460"/>
          <p:cNvGraphicFramePr>
            <a:graphicFrameLocks noChangeAspect="1"/>
          </p:cNvGraphicFramePr>
          <p:nvPr>
            <p:extLst/>
          </p:nvPr>
        </p:nvGraphicFramePr>
        <p:xfrm>
          <a:off x="2362200" y="5173217"/>
          <a:ext cx="1455738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" name="Equation" r:id="rId26" imgW="875920" imgH="444307" progId="Equation.3">
                  <p:embed/>
                </p:oleObj>
              </mc:Choice>
              <mc:Fallback>
                <p:oleObj name="Equation" r:id="rId26" imgW="875920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5173217"/>
                        <a:ext cx="1455738" cy="73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229" name="Object 461"/>
          <p:cNvGraphicFramePr>
            <a:graphicFrameLocks noChangeAspect="1"/>
          </p:cNvGraphicFramePr>
          <p:nvPr>
            <p:extLst/>
          </p:nvPr>
        </p:nvGraphicFramePr>
        <p:xfrm>
          <a:off x="8498904" y="5389588"/>
          <a:ext cx="1957388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" name="Equation" r:id="rId28" imgW="1028254" imgH="444307" progId="Equation.3">
                  <p:embed/>
                </p:oleObj>
              </mc:Choice>
              <mc:Fallback>
                <p:oleObj name="Equation" r:id="rId28" imgW="1028254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8904" y="5389588"/>
                        <a:ext cx="1957388" cy="8477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230" name="AutoShape 462"/>
          <p:cNvSpPr>
            <a:spLocks noChangeArrowheads="1"/>
          </p:cNvSpPr>
          <p:nvPr/>
        </p:nvSpPr>
        <p:spPr bwMode="auto">
          <a:xfrm>
            <a:off x="1792288" y="3239642"/>
            <a:ext cx="404812" cy="1103313"/>
          </a:xfrm>
          <a:prstGeom prst="rightArrow">
            <a:avLst>
              <a:gd name="adj1" fmla="val 54824"/>
              <a:gd name="adj2" fmla="val 54458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231" name="AutoShape 463"/>
          <p:cNvSpPr>
            <a:spLocks noChangeArrowheads="1"/>
          </p:cNvSpPr>
          <p:nvPr/>
        </p:nvSpPr>
        <p:spPr bwMode="auto">
          <a:xfrm>
            <a:off x="4378326" y="3245992"/>
            <a:ext cx="404813" cy="1103313"/>
          </a:xfrm>
          <a:prstGeom prst="rightArrow">
            <a:avLst>
              <a:gd name="adj1" fmla="val 54824"/>
              <a:gd name="adj2" fmla="val 54458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232" name="AutoShape 464"/>
          <p:cNvSpPr>
            <a:spLocks noChangeArrowheads="1"/>
          </p:cNvSpPr>
          <p:nvPr/>
        </p:nvSpPr>
        <p:spPr bwMode="auto">
          <a:xfrm>
            <a:off x="1676401" y="4944617"/>
            <a:ext cx="404813" cy="1103313"/>
          </a:xfrm>
          <a:prstGeom prst="rightArrow">
            <a:avLst>
              <a:gd name="adj1" fmla="val 54824"/>
              <a:gd name="adj2" fmla="val 54458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233" name="AutoShape 465"/>
          <p:cNvSpPr>
            <a:spLocks noChangeArrowheads="1"/>
          </p:cNvSpPr>
          <p:nvPr/>
        </p:nvSpPr>
        <p:spPr bwMode="auto">
          <a:xfrm>
            <a:off x="4038601" y="4944617"/>
            <a:ext cx="404813" cy="1103313"/>
          </a:xfrm>
          <a:prstGeom prst="rightArrow">
            <a:avLst>
              <a:gd name="adj1" fmla="val 54824"/>
              <a:gd name="adj2" fmla="val 54458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33234" name="Object 466"/>
          <p:cNvGraphicFramePr>
            <a:graphicFrameLocks noChangeAspect="1"/>
          </p:cNvGraphicFramePr>
          <p:nvPr>
            <p:extLst/>
          </p:nvPr>
        </p:nvGraphicFramePr>
        <p:xfrm>
          <a:off x="5111751" y="3831780"/>
          <a:ext cx="2405063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" name="Equation" r:id="rId30" imgW="1447800" imgH="431800" progId="Equation.3">
                  <p:embed/>
                </p:oleObj>
              </mc:Choice>
              <mc:Fallback>
                <p:oleObj name="Equation" r:id="rId30" imgW="1447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751" y="3831780"/>
                        <a:ext cx="2405063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236" name="Rectangle 468"/>
          <p:cNvSpPr>
            <a:spLocks noChangeArrowheads="1"/>
          </p:cNvSpPr>
          <p:nvPr/>
        </p:nvSpPr>
        <p:spPr bwMode="auto">
          <a:xfrm>
            <a:off x="4495800" y="4563617"/>
            <a:ext cx="3962400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 Light"/>
                <a:cs typeface="Calibri Light"/>
              </a:rPr>
              <a:t>In addition to this geometric effect, the field lines tend to cluster closely in the region of the nearest electrode (the E field must be perpendicular to the walls). For this geometry, this gives an additional factor </a:t>
            </a:r>
            <a:r>
              <a:rPr lang="en-US" sz="19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 Light"/>
                <a:cs typeface="Calibri Light"/>
              </a:rPr>
              <a:t>two.</a:t>
            </a:r>
            <a:endParaRPr lang="en-US" sz="1900" dirty="0">
              <a:effectLst>
                <a:outerShdw blurRad="38100" dist="38100" dir="2700000" algn="tl">
                  <a:srgbClr val="DDDDDD"/>
                </a:outerShdw>
              </a:effectLst>
              <a:latin typeface="Calibri Light"/>
              <a:cs typeface="Calibri Light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624393" y="6577608"/>
            <a:ext cx="649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  <a:latin typeface="Calibri Light"/>
                <a:cs typeface="Calibri Light"/>
              </a:rPr>
              <a:t>J. Byrd</a:t>
            </a: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31504" y="6444044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/>
                <a:cs typeface="Calibri Light"/>
              </a:rPr>
              <a:t>Pro Tip: Analytical approximations for concept development, FEM for detailed design </a:t>
            </a:r>
            <a:endParaRPr lang="en-US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00727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08" grpId="0"/>
      <p:bldP spid="33230" grpId="0" animBg="1"/>
      <p:bldP spid="33231" grpId="0" animBg="1"/>
      <p:bldP spid="33232" grpId="0" animBg="1"/>
      <p:bldP spid="33233" grpId="0" animBg="1"/>
      <p:bldP spid="332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Centroid Measurement: Position </a:t>
            </a:r>
            <a:r>
              <a:rPr lang="en-US" dirty="0" smtClean="0"/>
              <a:t>monitor styles</a:t>
            </a:r>
            <a:br>
              <a:rPr lang="en-US" dirty="0" smtClean="0"/>
            </a:br>
            <a:r>
              <a:rPr lang="en-US" dirty="0" smtClean="0"/>
              <a:t>They also measure time of beam arrival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3600904" y="1625009"/>
            <a:ext cx="2617787" cy="2154238"/>
            <a:chOff x="799" y="2683"/>
            <a:chExt cx="1649" cy="1357"/>
          </a:xfrm>
        </p:grpSpPr>
        <p:pic>
          <p:nvPicPr>
            <p:cNvPr id="6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" y="2683"/>
              <a:ext cx="1606" cy="1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Text Box 29"/>
            <p:cNvSpPr txBox="1">
              <a:spLocks noChangeArrowheads="1"/>
            </p:cNvSpPr>
            <p:nvPr/>
          </p:nvSpPr>
          <p:spPr bwMode="auto">
            <a:xfrm>
              <a:off x="799" y="2683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</p:grp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6937879" y="1553573"/>
            <a:ext cx="2874963" cy="2225675"/>
            <a:chOff x="1776" y="1296"/>
            <a:chExt cx="1488" cy="1406"/>
          </a:xfrm>
        </p:grpSpPr>
        <p:graphicFrame>
          <p:nvGraphicFramePr>
            <p:cNvPr id="9" name="Object 10"/>
            <p:cNvGraphicFramePr>
              <a:graphicFrameLocks noChangeAspect="1"/>
            </p:cNvGraphicFramePr>
            <p:nvPr/>
          </p:nvGraphicFramePr>
          <p:xfrm>
            <a:off x="2400" y="2208"/>
            <a:ext cx="672" cy="1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2" name="Equation" r:id="rId4" imgW="761669" imgH="177723" progId="Equation.3">
                    <p:embed/>
                  </p:oleObj>
                </mc:Choice>
                <mc:Fallback>
                  <p:oleObj name="Equation" r:id="rId4" imgW="761669" imgH="17772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2208"/>
                          <a:ext cx="672" cy="1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296"/>
              <a:ext cx="1488" cy="1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1824" y="2496"/>
              <a:ext cx="667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 b="1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SOR-Ring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9116" y="4096835"/>
            <a:ext cx="2669622" cy="2415789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0620" y="4158929"/>
            <a:ext cx="3025821" cy="2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135561" y="2420888"/>
            <a:ext cx="91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Buttons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135560" y="5120062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Striplines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552384" y="6577608"/>
            <a:ext cx="11632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  <a:latin typeface="Calibri Light"/>
                <a:cs typeface="Calibri Light"/>
              </a:rPr>
              <a:t>Byrd, </a:t>
            </a:r>
            <a:r>
              <a:rPr lang="en-US" sz="1400" dirty="0" err="1">
                <a:solidFill>
                  <a:srgbClr val="7F7F7F"/>
                </a:solidFill>
                <a:latin typeface="Calibri Light"/>
                <a:cs typeface="Calibri Light"/>
              </a:rPr>
              <a:t>Musson</a:t>
            </a:r>
            <a:endParaRPr lang="en-US" sz="1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3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Centroid Measurements:</a:t>
            </a:r>
            <a:b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Beam Position and </a:t>
            </a: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Phase</a:t>
            </a:r>
            <a:b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Electronics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90534" y="2170284"/>
            <a:ext cx="4296514" cy="468771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 smtClean="0">
                <a:latin typeface="Gill Sans Light" charset="0"/>
                <a:ea typeface="Gill Sans Light" charset="0"/>
                <a:cs typeface="Gill Sans Light" charset="0"/>
              </a:rPr>
              <a:t>Vector receiver</a:t>
            </a:r>
          </a:p>
          <a:p>
            <a:pPr lvl="1"/>
            <a:r>
              <a:rPr lang="en-US" sz="2800" dirty="0" smtClean="0"/>
              <a:t>352 MHz and 704 MHz</a:t>
            </a:r>
            <a:endParaRPr lang="en-US" sz="2800" dirty="0" smtClean="0"/>
          </a:p>
          <a:p>
            <a:pPr lvl="1"/>
            <a:r>
              <a:rPr lang="en-US" sz="2800" dirty="0" smtClean="0">
                <a:latin typeface="Gill Sans Light" charset="0"/>
                <a:ea typeface="Gill Sans Light" charset="0"/>
                <a:cs typeface="Gill Sans Light" charset="0"/>
              </a:rPr>
              <a:t>non-IQ </a:t>
            </a:r>
            <a:r>
              <a:rPr lang="en-US" sz="2800" dirty="0" smtClean="0">
                <a:latin typeface="Gill Sans Light" charset="0"/>
                <a:ea typeface="Gill Sans Light" charset="0"/>
                <a:cs typeface="Gill Sans Light" charset="0"/>
              </a:rPr>
              <a:t>receiver design coordinated with </a:t>
            </a:r>
            <a:r>
              <a:rPr lang="en-US" sz="2800" dirty="0" smtClean="0">
                <a:latin typeface="Gill Sans Light" charset="0"/>
                <a:ea typeface="Gill Sans Light" charset="0"/>
                <a:cs typeface="Gill Sans Light" charset="0"/>
              </a:rPr>
              <a:t>Radio Frequency (RF) team</a:t>
            </a:r>
            <a:endParaRPr lang="en-US" sz="2800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pPr lvl="1"/>
            <a:endParaRPr lang="en-US" sz="2800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endParaRPr lang="en-US" sz="3200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endParaRPr lang="en-US" sz="32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345" y="198865"/>
            <a:ext cx="5170196" cy="230562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600135" y="3311800"/>
            <a:ext cx="7435406" cy="3421802"/>
            <a:chOff x="457200" y="2089387"/>
            <a:chExt cx="8229475" cy="3787236"/>
          </a:xfrm>
        </p:grpSpPr>
        <p:pic>
          <p:nvPicPr>
            <p:cNvPr id="20" name="Shape 112" descr="bokeh_plot(21).png"/>
            <p:cNvPicPr preferRelativeResize="0"/>
            <p:nvPr/>
          </p:nvPicPr>
          <p:blipFill rotWithShape="1">
            <a:blip r:embed="rId3">
              <a:alphaModFix/>
            </a:blip>
            <a:srcRect l="3449" r="3449"/>
            <a:stretch/>
          </p:blipFill>
          <p:spPr>
            <a:xfrm>
              <a:off x="457200" y="2089387"/>
              <a:ext cx="8229475" cy="37872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Shape 113"/>
            <p:cNvSpPr txBox="1"/>
            <p:nvPr/>
          </p:nvSpPr>
          <p:spPr>
            <a:xfrm>
              <a:off x="5825500" y="3348917"/>
              <a:ext cx="2196675" cy="483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GB" sz="1600" dirty="0">
                  <a:latin typeface="Gill Sans" charset="0"/>
                  <a:ea typeface="Gill Sans" charset="0"/>
                  <a:cs typeface="Gill Sans" charset="0"/>
                </a:rPr>
                <a:t>Approximately 1 mA of beam</a:t>
              </a:r>
            </a:p>
          </p:txBody>
        </p:sp>
        <p:cxnSp>
          <p:nvCxnSpPr>
            <p:cNvPr id="22" name="Shape 114"/>
            <p:cNvCxnSpPr/>
            <p:nvPr/>
          </p:nvCxnSpPr>
          <p:spPr>
            <a:xfrm rot="10800000">
              <a:off x="4865125" y="3888875"/>
              <a:ext cx="0" cy="7647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23" name="Shape 115"/>
            <p:cNvSpPr txBox="1"/>
            <p:nvPr/>
          </p:nvSpPr>
          <p:spPr>
            <a:xfrm>
              <a:off x="3674252" y="4577374"/>
              <a:ext cx="2381747" cy="483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GB" sz="1600" dirty="0">
                  <a:latin typeface="Gill Sans" charset="0"/>
                  <a:ea typeface="Gill Sans" charset="0"/>
                  <a:cs typeface="Gill Sans" charset="0"/>
                </a:rPr>
                <a:t>Approximately 0.1 mA of beam</a:t>
              </a:r>
            </a:p>
          </p:txBody>
        </p:sp>
        <p:cxnSp>
          <p:nvCxnSpPr>
            <p:cNvPr id="24" name="Shape 116"/>
            <p:cNvCxnSpPr/>
            <p:nvPr/>
          </p:nvCxnSpPr>
          <p:spPr>
            <a:xfrm>
              <a:off x="6842050" y="3812675"/>
              <a:ext cx="0" cy="7647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sp>
        <p:nvSpPr>
          <p:cNvPr id="25" name="TextBox 24"/>
          <p:cNvSpPr txBox="1"/>
          <p:nvPr/>
        </p:nvSpPr>
        <p:spPr>
          <a:xfrm>
            <a:off x="3995770" y="6488668"/>
            <a:ext cx="1891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Gill Sans Light" charset="0"/>
                <a:ea typeface="Gill Sans Light" charset="0"/>
                <a:cs typeface="Gill Sans Light" charset="0"/>
              </a:rPr>
              <a:t>S. Molloy, R. Baron, ESS Lund</a:t>
            </a:r>
            <a:endParaRPr lang="en-US" sz="12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09339" y="2465176"/>
            <a:ext cx="48226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Analog transition 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module, Digitizer 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with 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FPGA</a:t>
            </a:r>
            <a:endParaRPr lang="en-US" sz="2000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Also, custom RF front end</a:t>
            </a:r>
            <a:endParaRPr lang="en-US" sz="2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81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Distribution Measurements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39382" y="1392375"/>
            <a:ext cx="8869490" cy="46877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Peer into the the beam and measure with more detail</a:t>
            </a:r>
          </a:p>
          <a:p>
            <a:pPr lvl="1"/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Transverse Phase Space</a:t>
            </a:r>
          </a:p>
          <a:p>
            <a:pPr lvl="1"/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Transverse Profile</a:t>
            </a:r>
          </a:p>
          <a:p>
            <a:pPr lvl="1"/>
            <a:r>
              <a:rPr lang="en-US" dirty="0" smtClean="0"/>
              <a:t>2-dimensional map of transverse distribution</a:t>
            </a:r>
            <a:endParaRPr lang="en-US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pPr lvl="1"/>
            <a:r>
              <a:rPr lang="en-US" dirty="0" smtClean="0"/>
              <a:t>Longitudinal Profile (of the short </a:t>
            </a:r>
            <a:r>
              <a:rPr lang="en-US" dirty="0" err="1" smtClean="0"/>
              <a:t>microbunches</a:t>
            </a:r>
            <a:r>
              <a:rPr lang="en-US" dirty="0" smtClean="0"/>
              <a:t>)</a:t>
            </a:r>
            <a:endParaRPr lang="en-US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r>
              <a:rPr lang="en-US" dirty="0" smtClean="0"/>
              <a:t>Systems</a:t>
            </a:r>
          </a:p>
          <a:p>
            <a:pPr lvl="1"/>
            <a:r>
              <a:rPr lang="en-US" dirty="0" smtClean="0"/>
              <a:t>Emittance Measurement Units</a:t>
            </a:r>
          </a:p>
          <a:p>
            <a:pPr lvl="1"/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Wire Scanners</a:t>
            </a:r>
          </a:p>
          <a:p>
            <a:pPr lvl="1"/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Bunch Shape Monitors</a:t>
            </a:r>
          </a:p>
          <a:p>
            <a:pPr lvl="1"/>
            <a:r>
              <a:rPr lang="en-US" dirty="0" smtClean="0"/>
              <a:t>Non-invasive Profile Monitors</a:t>
            </a:r>
          </a:p>
          <a:p>
            <a:pPr lvl="1"/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Grids</a:t>
            </a:r>
          </a:p>
          <a:p>
            <a:pPr lvl="1"/>
            <a:r>
              <a:rPr lang="en-US" dirty="0" smtClean="0"/>
              <a:t>Imaging Systems</a:t>
            </a:r>
            <a:endParaRPr lang="en-US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pPr lvl="1"/>
            <a:endParaRPr lang="en-US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endParaRPr lang="en-US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35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s_princi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639" y="1484785"/>
            <a:ext cx="4674744" cy="3069219"/>
          </a:xfrm>
          <a:prstGeom prst="rect">
            <a:avLst/>
          </a:prstGeom>
        </p:spPr>
      </p:pic>
      <p:pic>
        <p:nvPicPr>
          <p:cNvPr id="9" name="Picture 8" descr="EM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44" y="2261296"/>
            <a:ext cx="2608595" cy="36934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Distribution Measurement:</a:t>
            </a:r>
            <a:br>
              <a:rPr lang="en-GB" dirty="0" smtClean="0"/>
            </a:br>
            <a:r>
              <a:rPr lang="en-GB" dirty="0" smtClean="0"/>
              <a:t>Emittance </a:t>
            </a:r>
            <a:r>
              <a:rPr lang="en-GB" dirty="0" smtClean="0"/>
              <a:t>measurement of </a:t>
            </a:r>
            <a:r>
              <a:rPr lang="en-GB" dirty="0" smtClean="0"/>
              <a:t>beam </a:t>
            </a:r>
            <a:r>
              <a:rPr lang="en-GB" dirty="0" smtClean="0"/>
              <a:t>at low energy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1216" y="6356351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t>19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306024" y="5602014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latin typeface="Gill Sans Light" charset="0"/>
                <a:ea typeface="Gill Sans Light" charset="0"/>
                <a:cs typeface="Gill Sans Light" charset="0"/>
              </a:rPr>
              <a:t>Allison </a:t>
            </a:r>
            <a:r>
              <a:rPr lang="en-GB" dirty="0">
                <a:latin typeface="Gill Sans Light" charset="0"/>
                <a:ea typeface="Gill Sans Light" charset="0"/>
                <a:cs typeface="Gill Sans Light" charset="0"/>
              </a:rPr>
              <a:t>scanner </a:t>
            </a:r>
            <a:r>
              <a:rPr lang="en-GB" dirty="0">
                <a:latin typeface="Gill Sans Light" charset="0"/>
                <a:ea typeface="Gill Sans Light" charset="0"/>
                <a:cs typeface="Gill Sans Light" charset="0"/>
              </a:rPr>
              <a:t>developed at CEA for </a:t>
            </a:r>
            <a:r>
              <a:rPr lang="en-GB" dirty="0">
                <a:latin typeface="Gill Sans Light" charset="0"/>
                <a:ea typeface="Gill Sans Light" charset="0"/>
                <a:cs typeface="Gill Sans Light" charset="0"/>
              </a:rPr>
              <a:t>the ESS LEBT. </a:t>
            </a:r>
            <a:r>
              <a:rPr lang="en-GB" dirty="0">
                <a:latin typeface="Gill Sans Light" charset="0"/>
                <a:ea typeface="Gill Sans Light" charset="0"/>
                <a:cs typeface="Gill Sans Light" charset="0"/>
              </a:rPr>
              <a:t>Full power capable.</a:t>
            </a:r>
            <a:endParaRPr lang="en-GB" sz="2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15880" y="6611780"/>
            <a:ext cx="25394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Schematic view of Allison scanner (CEA/IRFU)</a:t>
            </a:r>
            <a:endParaRPr lang="en-GB" sz="1000" dirty="0"/>
          </a:p>
        </p:txBody>
      </p:sp>
      <p:pic>
        <p:nvPicPr>
          <p:cNvPr id="10" name="Picture 9" descr="semgri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5" y="4777988"/>
            <a:ext cx="1781843" cy="12241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7" r="12343" b="11176"/>
          <a:stretch/>
        </p:blipFill>
        <p:spPr>
          <a:xfrm rot="5400000">
            <a:off x="8605585" y="2844469"/>
            <a:ext cx="2304257" cy="12747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60295" y="6002124"/>
            <a:ext cx="266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ill Sans Light" charset="0"/>
                <a:ea typeface="Gill Sans Light" charset="0"/>
                <a:cs typeface="Gill Sans Light" charset="0"/>
              </a:rPr>
              <a:t>LINAC4 </a:t>
            </a:r>
            <a:r>
              <a:rPr lang="en-GB" dirty="0" err="1">
                <a:latin typeface="Gill Sans Light" charset="0"/>
                <a:ea typeface="Gill Sans Light" charset="0"/>
                <a:cs typeface="Gill Sans Light" charset="0"/>
              </a:rPr>
              <a:t>emittance</a:t>
            </a:r>
            <a:r>
              <a:rPr lang="en-GB" dirty="0">
                <a:latin typeface="Gill Sans Light" charset="0"/>
                <a:ea typeface="Gill Sans Light" charset="0"/>
                <a:cs typeface="Gill Sans Light" charset="0"/>
              </a:rPr>
              <a:t> meter slit and grid (CERN)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6080" y="4750162"/>
            <a:ext cx="3298783" cy="12046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18136" y="1688374"/>
            <a:ext cx="1072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75 </a:t>
            </a:r>
            <a:r>
              <a:rPr lang="en-US" dirty="0" err="1"/>
              <a:t>keV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165274" y="1688374"/>
            <a:ext cx="1230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At </a:t>
            </a:r>
            <a:r>
              <a:rPr lang="en-US" dirty="0"/>
              <a:t>3.6 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9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3061"/>
            <a:ext cx="10515600" cy="4823902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Gill Sans Light" charset="0"/>
                <a:ea typeface="Gill Sans Light" charset="0"/>
                <a:cs typeface="Gill Sans Light" charset="0"/>
              </a:rPr>
              <a:t>Accelerator and its Beam</a:t>
            </a:r>
          </a:p>
          <a:p>
            <a:r>
              <a:rPr lang="en-US" sz="3200" dirty="0" smtClean="0">
                <a:latin typeface="Gill Sans Light" charset="0"/>
                <a:ea typeface="Gill Sans Light" charset="0"/>
                <a:cs typeface="Gill Sans Light" charset="0"/>
              </a:rPr>
              <a:t>Beam Instrumentation by Function</a:t>
            </a:r>
          </a:p>
          <a:p>
            <a:pPr lvl="1"/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Measurements</a:t>
            </a:r>
            <a:endParaRPr lang="en-US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pPr lvl="1"/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Protection</a:t>
            </a:r>
            <a:endParaRPr lang="en-US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r>
              <a:rPr lang="en-US" sz="3200" dirty="0" smtClean="0"/>
              <a:t>Summary</a:t>
            </a:r>
            <a:endParaRPr lang="en-US" sz="32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7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Distribution Measurement: </a:t>
            </a:r>
            <a:r>
              <a:rPr lang="en-US" dirty="0" smtClean="0"/>
              <a:t>Measure </a:t>
            </a:r>
            <a:r>
              <a:rPr lang="en-US" dirty="0" smtClean="0"/>
              <a:t>Transverse Profile</a:t>
            </a:r>
            <a:r>
              <a:rPr lang="en-US" dirty="0"/>
              <a:t> </a:t>
            </a:r>
            <a:r>
              <a:rPr lang="en-US" dirty="0" smtClean="0"/>
              <a:t>of </a:t>
            </a:r>
            <a:br>
              <a:rPr lang="en-US" dirty="0" smtClean="0"/>
            </a:br>
            <a:r>
              <a:rPr lang="en-US" dirty="0" smtClean="0"/>
              <a:t>Short Beam Pulses with</a:t>
            </a:r>
            <a:r>
              <a:rPr lang="en-US" dirty="0"/>
              <a:t> </a:t>
            </a:r>
            <a:r>
              <a:rPr lang="en-US" dirty="0" smtClean="0"/>
              <a:t>Wire Scanners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411" y="2056228"/>
            <a:ext cx="3828463" cy="4757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048" y="1636388"/>
            <a:ext cx="2736304" cy="2652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332" y="4584451"/>
            <a:ext cx="4740597" cy="2271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2490" y="1523048"/>
            <a:ext cx="3778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Light" charset="0"/>
                <a:ea typeface="Gill Sans Light" charset="0"/>
                <a:cs typeface="Gill Sans Light" charset="0"/>
              </a:rPr>
              <a:t>DTL example shown</a:t>
            </a:r>
            <a:br>
              <a:rPr lang="en-US" dirty="0"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en-US" dirty="0">
                <a:latin typeface="Gill Sans Light" charset="0"/>
                <a:ea typeface="Gill Sans Light" charset="0"/>
                <a:cs typeface="Gill Sans Light" charset="0"/>
              </a:rPr>
              <a:t>Wires located all along the accelerator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5864" y="1338381"/>
            <a:ext cx="3976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Light" charset="0"/>
                <a:ea typeface="Gill Sans Light" charset="0"/>
                <a:cs typeface="Gill Sans Light" charset="0"/>
              </a:rPr>
              <a:t>Current induced in wire vs. wire position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75786" y="4293096"/>
            <a:ext cx="367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Light" charset="0"/>
                <a:ea typeface="Gill Sans Light" charset="0"/>
                <a:cs typeface="Gill Sans Light" charset="0"/>
              </a:rPr>
              <a:t>Temperature </a:t>
            </a:r>
            <a:r>
              <a:rPr lang="en-US">
                <a:latin typeface="Gill Sans Light" charset="0"/>
                <a:ea typeface="Gill Sans Light" charset="0"/>
                <a:cs typeface="Gill Sans Light" charset="0"/>
              </a:rPr>
              <a:t>of wire </a:t>
            </a:r>
            <a:r>
              <a:rPr lang="en-US" dirty="0">
                <a:latin typeface="Gill Sans Light" charset="0"/>
                <a:ea typeface="Gill Sans Light" charset="0"/>
                <a:cs typeface="Gill Sans Light" charset="0"/>
              </a:rPr>
              <a:t>vs. wire position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24393" y="6577608"/>
            <a:ext cx="9950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  <a:latin typeface="Gill Sans Light" charset="0"/>
                <a:ea typeface="Gill Sans Light" charset="0"/>
                <a:cs typeface="Gill Sans Light" charset="0"/>
              </a:rPr>
              <a:t>B. </a:t>
            </a:r>
            <a:r>
              <a:rPr lang="en-US" sz="1400" dirty="0" err="1">
                <a:solidFill>
                  <a:srgbClr val="7F7F7F"/>
                </a:solidFill>
                <a:latin typeface="Gill Sans Light" charset="0"/>
                <a:ea typeface="Gill Sans Light" charset="0"/>
                <a:cs typeface="Gill Sans Light" charset="0"/>
              </a:rPr>
              <a:t>Cheymol</a:t>
            </a:r>
            <a:endParaRPr lang="en-US" sz="1400" dirty="0">
              <a:solidFill>
                <a:srgbClr val="7F7F7F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359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Distribution Measurements:</a:t>
            </a:r>
            <a:b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Invasive Profile and Shape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581" y="2497393"/>
            <a:ext cx="6715147" cy="3224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32396" y="6573120"/>
            <a:ext cx="1371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ill Sans Light" charset="0"/>
                <a:ea typeface="Gill Sans Light" charset="0"/>
                <a:cs typeface="Gill Sans Light" charset="0"/>
              </a:rPr>
              <a:t>analysis: B. </a:t>
            </a:r>
            <a:r>
              <a:rPr lang="en-US" sz="1200" dirty="0" err="1">
                <a:latin typeface="Gill Sans Light" charset="0"/>
                <a:ea typeface="Gill Sans Light" charset="0"/>
                <a:cs typeface="Gill Sans Light" charset="0"/>
              </a:rPr>
              <a:t>Cheymol</a:t>
            </a:r>
            <a:endParaRPr lang="en-US" sz="12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11" y="2791695"/>
            <a:ext cx="1070202" cy="36475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1437" y="1819127"/>
            <a:ext cx="27933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Linear wire 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scanners (as previous slide) 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and Bunch Shape 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Monitors</a:t>
            </a:r>
            <a:endParaRPr lang="en-US" sz="2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19184" y="2128061"/>
            <a:ext cx="5697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Fast CERN wire scanners in High energy transport line</a:t>
            </a:r>
            <a:endParaRPr lang="en-US" sz="2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6519" y="2657767"/>
            <a:ext cx="1800000" cy="28029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06519" y="1851062"/>
            <a:ext cx="180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Multi-wire grid in target station</a:t>
            </a:r>
            <a:endParaRPr lang="en-US" sz="2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0157" y="5649790"/>
            <a:ext cx="2211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Like a wire scanner, but a grid of stationary wires</a:t>
            </a:r>
            <a:endParaRPr lang="en-US" sz="2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550504" y="1649946"/>
            <a:ext cx="938253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46706" y="1416107"/>
            <a:ext cx="367119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Increasing beam </a:t>
            </a:r>
            <a:r>
              <a:rPr lang="en-US" sz="2000" smtClean="0">
                <a:latin typeface="Gill Sans Light" charset="0"/>
                <a:ea typeface="Gill Sans Light" charset="0"/>
                <a:cs typeface="Gill Sans Light" charset="0"/>
              </a:rPr>
              <a:t>handling capability</a:t>
            </a:r>
            <a:endParaRPr lang="en-US" sz="200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1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519" y="27498"/>
            <a:ext cx="11235979" cy="1325563"/>
          </a:xfrm>
        </p:spPr>
        <p:txBody>
          <a:bodyPr/>
          <a:lstStyle/>
          <a:p>
            <a:r>
              <a:rPr lang="en-GB" dirty="0"/>
              <a:t>Distribution Measurement: </a:t>
            </a:r>
            <a:r>
              <a:rPr lang="en-US" dirty="0" smtClean="0"/>
              <a:t>Measure </a:t>
            </a:r>
            <a:r>
              <a:rPr lang="en-US" dirty="0" smtClean="0"/>
              <a:t>Long Beam Pulses with </a:t>
            </a:r>
            <a:r>
              <a:rPr lang="en-US" dirty="0" smtClean="0"/>
              <a:t>Non-invasive </a:t>
            </a:r>
            <a:r>
              <a:rPr lang="en-US" dirty="0" smtClean="0"/>
              <a:t>Profile Monitors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 dirty="0"/>
          </a:p>
        </p:txBody>
      </p:sp>
      <p:pic>
        <p:nvPicPr>
          <p:cNvPr id="6" name="Picture 5" descr="schematic_LEBT_N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1700808"/>
            <a:ext cx="4248472" cy="3204836"/>
          </a:xfrm>
          <a:prstGeom prst="rect">
            <a:avLst/>
          </a:prstGeom>
        </p:spPr>
      </p:pic>
      <p:pic>
        <p:nvPicPr>
          <p:cNvPr id="7" name="Picture 6" descr="sketch drawing imaging sytem LEBT N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18" y="2445636"/>
            <a:ext cx="3510186" cy="27835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75644" y="1968172"/>
            <a:ext cx="3490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Gill Sans Light" charset="0"/>
                <a:ea typeface="Gill Sans Light" charset="0"/>
                <a:cs typeface="Gill Sans Light" charset="0"/>
              </a:rPr>
              <a:t>Gas Luminescence </a:t>
            </a:r>
            <a:r>
              <a:rPr lang="en-US" sz="2400" dirty="0">
                <a:latin typeface="Gill Sans Light" charset="0"/>
                <a:ea typeface="Gill Sans Light" charset="0"/>
                <a:cs typeface="Gill Sans Light" charset="0"/>
              </a:rPr>
              <a:t>monitor</a:t>
            </a:r>
            <a:endParaRPr lang="en-US" sz="2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75644" y="6075144"/>
            <a:ext cx="787674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Very little gas in cold part of accelerator, so there, we use more efficient, but complicated method of collecting ions inside the vacuum chamber</a:t>
            </a:r>
            <a:endParaRPr lang="en-US" sz="2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064" y="4745470"/>
            <a:ext cx="3800996" cy="10597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624393" y="6577608"/>
            <a:ext cx="9332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  <a:latin typeface="Calibri Light"/>
                <a:cs typeface="Calibri Light"/>
              </a:rPr>
              <a:t>C. Thomas</a:t>
            </a:r>
            <a:endParaRPr lang="en-US" sz="1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8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Measurement:</a:t>
            </a:r>
            <a:r>
              <a:rPr lang="en-US" dirty="0"/>
              <a:t> </a:t>
            </a:r>
            <a:r>
              <a:rPr lang="en-US" dirty="0" smtClean="0"/>
              <a:t>Measure 2-D Map of Beam Current with Imaging Systems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24" y="1628800"/>
            <a:ext cx="8887972" cy="49994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83833" y="5792776"/>
            <a:ext cx="3384375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Luminescent coating on target provides image; transported through </a:t>
            </a:r>
            <a:r>
              <a:rPr lang="en-US"/>
              <a:t>complex optics to camera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83833" y="1259468"/>
            <a:ext cx="4162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Light" charset="0"/>
                <a:ea typeface="Gill Sans Light" charset="0"/>
                <a:cs typeface="Gill Sans Light" charset="0"/>
              </a:rPr>
              <a:t>Mockup of D</a:t>
            </a: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esired Beam-on-Target Display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9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691" y="2116484"/>
            <a:ext cx="2049966" cy="1529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691" y="549745"/>
            <a:ext cx="2049966" cy="15295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54472" y="108820"/>
            <a:ext cx="2975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Gill Sans Light" charset="0"/>
              </a:rPr>
              <a:t>Retroreflector for </a:t>
            </a:r>
            <a:r>
              <a:rPr lang="en-GB" smtClean="0">
                <a:latin typeface="Gill Sans Light" charset="0"/>
              </a:rPr>
              <a:t>the fiducials</a:t>
            </a:r>
            <a:endParaRPr lang="en-GB" dirty="0">
              <a:latin typeface="Gill Sans Ligh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263" y="1902274"/>
            <a:ext cx="1662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ill Sans SemiBold" charset="0"/>
                <a:ea typeface="Gill Sans SemiBold" charset="0"/>
                <a:cs typeface="Gill Sans SemiBold" charset="0"/>
              </a:rPr>
              <a:t>Optics</a:t>
            </a:r>
          </a:p>
          <a:p>
            <a:r>
              <a:rPr lang="en-GB" dirty="0" smtClean="0">
                <a:latin typeface="Gill Sans SemiBold" charset="0"/>
                <a:ea typeface="Gill Sans SemiBold" charset="0"/>
                <a:cs typeface="Gill Sans SemiBold" charset="0"/>
              </a:rPr>
              <a:t>Development</a:t>
            </a:r>
            <a:endParaRPr lang="en-GB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738" y="1454528"/>
            <a:ext cx="2520000" cy="18926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60303" y="3287123"/>
            <a:ext cx="1822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Gill Sans Light" charset="0"/>
              </a:rPr>
              <a:t>Ray Tracing results</a:t>
            </a:r>
            <a:endParaRPr lang="en-GB" dirty="0">
              <a:latin typeface="Gill Sans Light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1812" y="1595523"/>
            <a:ext cx="2969069" cy="22268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213" y="1408618"/>
            <a:ext cx="2520000" cy="1891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</a:t>
            </a:r>
            <a:r>
              <a:rPr lang="en-US" dirty="0" smtClean="0"/>
              <a:t>Measurement: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ESS </a:t>
            </a:r>
            <a:r>
              <a:rPr lang="en-GB" dirty="0" smtClean="0"/>
              <a:t>Imaging </a:t>
            </a:r>
            <a:r>
              <a:rPr lang="en-GB" dirty="0" smtClean="0"/>
              <a:t>Systems </a:t>
            </a:r>
            <a:r>
              <a:rPr lang="en-GB" dirty="0" smtClean="0"/>
              <a:t>Technologies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343907" y="3361330"/>
            <a:ext cx="3228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ill Sans Light" charset="0"/>
              </a:rPr>
              <a:t>Target Design (simpler </a:t>
            </a:r>
            <a:r>
              <a:rPr lang="en-GB" smtClean="0">
                <a:latin typeface="Gill Sans Light" charset="0"/>
              </a:rPr>
              <a:t>for dump)</a:t>
            </a:r>
            <a:endParaRPr lang="en-GB" dirty="0">
              <a:latin typeface="Gill Sans Light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07180" y="3361330"/>
            <a:ext cx="180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ill Sans Light" charset="0"/>
              </a:rPr>
              <a:t>Prototype @Oslo</a:t>
            </a:r>
            <a:endParaRPr lang="en-GB" dirty="0">
              <a:latin typeface="Gill Sans Ligh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7637" y="4618102"/>
            <a:ext cx="24423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Gill Sans SemiBold" charset="0"/>
                <a:ea typeface="Gill Sans SemiBold" charset="0"/>
                <a:cs typeface="Gill Sans SemiBold" charset="0"/>
              </a:rPr>
              <a:t>Luminescent </a:t>
            </a:r>
            <a:r>
              <a:rPr lang="en-GB" b="1" dirty="0">
                <a:latin typeface="Gill Sans SemiBold" charset="0"/>
                <a:ea typeface="Gill Sans SemiBold" charset="0"/>
                <a:cs typeface="Gill Sans SemiBold" charset="0"/>
              </a:rPr>
              <a:t>Material </a:t>
            </a:r>
            <a:r>
              <a:rPr lang="en-GB" b="1" dirty="0" smtClean="0">
                <a:latin typeface="Gill Sans SemiBold" charset="0"/>
                <a:ea typeface="Gill Sans SemiBold" charset="0"/>
                <a:cs typeface="Gill Sans SemiBold" charset="0"/>
              </a:rPr>
              <a:t>Development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latin typeface="Gill Sans Light" charset="0"/>
              </a:rPr>
              <a:t>Spectrum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latin typeface="Gill Sans Light" charset="0"/>
              </a:rPr>
              <a:t>Yield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latin typeface="Gill Sans Light" charset="0"/>
              </a:rPr>
              <a:t>Decay time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latin typeface="Gill Sans Light" charset="0"/>
              </a:rPr>
              <a:t>Temperature and Radiation </a:t>
            </a:r>
            <a:r>
              <a:rPr lang="en-GB" dirty="0" smtClean="0">
                <a:latin typeface="Gill Sans Light" charset="0"/>
              </a:rPr>
              <a:t>Tolerance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4910" y="4915036"/>
            <a:ext cx="2520000" cy="1407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 rot="16200000">
            <a:off x="1909596" y="5428191"/>
            <a:ext cx="138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Gill Sans Light" charset="0"/>
              </a:rPr>
              <a:t>Temperature</a:t>
            </a:r>
            <a:endParaRPr lang="en-GB" dirty="0">
              <a:latin typeface="Gill Sans Light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69546" y="6175916"/>
            <a:ext cx="1258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Gill Sans Light" charset="0"/>
              </a:rPr>
              <a:t>Wavelength</a:t>
            </a:r>
            <a:endParaRPr lang="en-GB" dirty="0">
              <a:latin typeface="Gill Sans Light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96735" y="5724950"/>
            <a:ext cx="107593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Gill Sans Light" charset="0"/>
              </a:rPr>
              <a:t>Al2O3:Cr</a:t>
            </a:r>
            <a:endParaRPr lang="en-GB" dirty="0">
              <a:latin typeface="Gill Sans Light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93085" y="4464224"/>
            <a:ext cx="16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Gill Sans Light" charset="0"/>
              </a:rPr>
              <a:t>Irradiation tests:</a:t>
            </a:r>
            <a:endParaRPr lang="en-GB" dirty="0">
              <a:latin typeface="Gill Sans Light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9888" y="4882090"/>
            <a:ext cx="1440000" cy="138369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2634" y="4965220"/>
            <a:ext cx="2520000" cy="14000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311697" y="5084940"/>
            <a:ext cx="1295932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Gill Sans Light" charset="0"/>
              </a:rPr>
              <a:t>Y2WO6:Sm</a:t>
            </a:r>
            <a:endParaRPr lang="en-GB" dirty="0">
              <a:latin typeface="Gill Sans Light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03125" y="6217476"/>
            <a:ext cx="1692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Gill Sans Light" charset="0"/>
              </a:rPr>
              <a:t>Spectrum,   Yield</a:t>
            </a:r>
            <a:endParaRPr lang="en-GB" dirty="0">
              <a:latin typeface="Gill Sans Ligh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68758" y="6225051"/>
            <a:ext cx="156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Capsule @BNL</a:t>
            </a:r>
          </a:p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Also @DTU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49068" y="4516843"/>
            <a:ext cx="1910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Gill Sans Light" charset="0"/>
              </a:rPr>
              <a:t>Several alternatives</a:t>
            </a:r>
            <a:endParaRPr lang="en-GB" dirty="0">
              <a:latin typeface="Gill Sans Light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41099" y="4500898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Gill Sans Light" charset="0"/>
              </a:rPr>
              <a:t>Baseline</a:t>
            </a:r>
            <a:endParaRPr lang="en-GB" dirty="0">
              <a:latin typeface="Gill Sans Light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435038" y="4715608"/>
            <a:ext cx="2938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ill Sans Light" charset="0"/>
              </a:rPr>
              <a:t>Additional Development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latin typeface="Gill Sans Light" charset="0"/>
              </a:rPr>
              <a:t>Beam tests: @ORNL, LANL, Oslo, CERN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latin typeface="Gill Sans Light" charset="0"/>
              </a:rPr>
              <a:t>XRD, </a:t>
            </a:r>
            <a:r>
              <a:rPr lang="en-GB" dirty="0">
                <a:latin typeface="Gill Sans Light" charset="0"/>
              </a:rPr>
              <a:t>XANES / </a:t>
            </a:r>
            <a:r>
              <a:rPr lang="en-GB" dirty="0" smtClean="0">
                <a:latin typeface="Gill Sans Light" charset="0"/>
              </a:rPr>
              <a:t>XAS,TEM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latin typeface="Gill Sans Light" charset="0"/>
              </a:rPr>
              <a:t>Coating technology: </a:t>
            </a:r>
            <a:br>
              <a:rPr lang="en-GB" dirty="0" smtClean="0">
                <a:latin typeface="Gill Sans Light" charset="0"/>
              </a:rPr>
            </a:br>
            <a:r>
              <a:rPr lang="en-GB" dirty="0" smtClean="0">
                <a:latin typeface="Gill Sans Light" charset="0"/>
              </a:rPr>
              <a:t>HV, Stony Brook</a:t>
            </a:r>
            <a:endParaRPr lang="en-GB" dirty="0">
              <a:latin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61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2240" y="5087409"/>
            <a:ext cx="11637929" cy="1657414"/>
            <a:chOff x="217410" y="5200586"/>
            <a:chExt cx="11637929" cy="165741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410" y="5200586"/>
              <a:ext cx="11637929" cy="165741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258322" y="5242157"/>
              <a:ext cx="6984151" cy="302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Gill Sans Light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Protection: from Beam Loss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97520" y="929016"/>
            <a:ext cx="10515600" cy="4351338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Total beam loss, </a:t>
            </a:r>
            <a:r>
              <a:rPr lang="en-US" sz="1800" dirty="0" smtClean="0"/>
              <a:t>microsecond </a:t>
            </a:r>
            <a:r>
              <a:rPr lang="en-US" sz="1800" dirty="0" smtClean="0">
                <a:latin typeface="Gill Sans Light" charset="0"/>
                <a:ea typeface="Gill Sans Light" charset="0"/>
                <a:cs typeface="Gill Sans Light" charset="0"/>
              </a:rPr>
              <a:t>measurement </a:t>
            </a:r>
            <a:r>
              <a:rPr lang="en-US" sz="1800" dirty="0">
                <a:latin typeface="Gill Sans Light" charset="0"/>
                <a:ea typeface="Gill Sans Light" charset="0"/>
                <a:cs typeface="Gill Sans Light" charset="0"/>
              </a:rPr>
              <a:t>latency required for </a:t>
            </a:r>
            <a:r>
              <a:rPr lang="en-US" sz="1800" dirty="0" smtClean="0">
                <a:latin typeface="Gill Sans Light" charset="0"/>
                <a:ea typeface="Gill Sans Light" charset="0"/>
                <a:cs typeface="Gill Sans Light" charset="0"/>
              </a:rPr>
              <a:t>protection</a:t>
            </a:r>
            <a:endParaRPr lang="en-US" sz="2000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pPr lvl="1"/>
            <a:r>
              <a:rPr lang="en-US" sz="1800" dirty="0" smtClean="0">
                <a:latin typeface="Gill Sans Light" charset="0"/>
                <a:ea typeface="Gill Sans Light" charset="0"/>
                <a:cs typeface="Gill Sans Light" charset="0"/>
              </a:rPr>
              <a:t>BCM</a:t>
            </a:r>
            <a:r>
              <a:rPr lang="en-US" sz="1800" dirty="0">
                <a:latin typeface="Gill Sans Light" charset="0"/>
                <a:ea typeface="Gill Sans Light" charset="0"/>
                <a:cs typeface="Gill Sans Light" charset="0"/>
              </a:rPr>
              <a:t>, </a:t>
            </a:r>
            <a:r>
              <a:rPr lang="en-US" sz="1800" dirty="0" err="1" smtClean="0">
                <a:latin typeface="Gill Sans Light" charset="0"/>
                <a:ea typeface="Gill Sans Light" charset="0"/>
                <a:cs typeface="Gill Sans Light" charset="0"/>
              </a:rPr>
              <a:t>icBLM</a:t>
            </a:r>
            <a:r>
              <a:rPr lang="en-US" sz="1800" dirty="0" smtClean="0">
                <a:latin typeface="Gill Sans Light" charset="0"/>
                <a:ea typeface="Gill Sans Light" charset="0"/>
                <a:cs typeface="Gill Sans Light" charset="0"/>
              </a:rPr>
              <a:t> (saturation, </a:t>
            </a:r>
            <a:r>
              <a:rPr lang="en-US" sz="1800" dirty="0" err="1">
                <a:latin typeface="Gill Sans Light" charset="0"/>
                <a:ea typeface="Gill Sans Light" charset="0"/>
                <a:cs typeface="Gill Sans Light" charset="0"/>
              </a:rPr>
              <a:t>nBLM</a:t>
            </a:r>
            <a:r>
              <a:rPr lang="en-US" sz="1800" dirty="0">
                <a:latin typeface="Gill Sans Light" charset="0"/>
                <a:ea typeface="Gill Sans Light" charset="0"/>
                <a:cs typeface="Gill Sans Light" charset="0"/>
              </a:rPr>
              <a:t> (current </a:t>
            </a:r>
            <a:r>
              <a:rPr lang="en-US" sz="1800" dirty="0" smtClean="0">
                <a:latin typeface="Gill Sans Light" charset="0"/>
                <a:ea typeface="Gill Sans Light" charset="0"/>
                <a:cs typeface="Gill Sans Light" charset="0"/>
              </a:rPr>
              <a:t>mode) -&gt; Interlock; Threshold/derivative term for fast protection</a:t>
            </a:r>
          </a:p>
          <a:p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&gt; 1.6 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milliamp lost 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for up to 200 µs</a:t>
            </a:r>
          </a:p>
          <a:p>
            <a:pPr lvl="1"/>
            <a:r>
              <a:rPr lang="en-US" sz="1800" dirty="0" smtClean="0">
                <a:latin typeface="Gill Sans Light" charset="0"/>
                <a:ea typeface="Gill Sans Light" charset="0"/>
                <a:cs typeface="Gill Sans Light" charset="0"/>
              </a:rPr>
              <a:t>BCM, </a:t>
            </a:r>
            <a:r>
              <a:rPr lang="en-US" sz="1800" dirty="0" err="1" smtClean="0">
                <a:latin typeface="Gill Sans Light" charset="0"/>
                <a:ea typeface="Gill Sans Light" charset="0"/>
                <a:cs typeface="Gill Sans Light" charset="0"/>
              </a:rPr>
              <a:t>icBLM</a:t>
            </a:r>
            <a:r>
              <a:rPr lang="en-US" sz="1800" dirty="0">
                <a:latin typeface="Gill Sans Light" charset="0"/>
                <a:ea typeface="Gill Sans Light" charset="0"/>
                <a:cs typeface="Gill Sans Light" charset="0"/>
              </a:rPr>
              <a:t>, </a:t>
            </a:r>
            <a:r>
              <a:rPr lang="en-US" sz="1800" dirty="0" err="1">
                <a:latin typeface="Gill Sans Light" charset="0"/>
                <a:ea typeface="Gill Sans Light" charset="0"/>
                <a:cs typeface="Gill Sans Light" charset="0"/>
              </a:rPr>
              <a:t>nBLM</a:t>
            </a:r>
            <a:r>
              <a:rPr lang="en-US" sz="1800" dirty="0">
                <a:latin typeface="Gill Sans Light" charset="0"/>
                <a:ea typeface="Gill Sans Light" charset="0"/>
                <a:cs typeface="Gill Sans Light" charset="0"/>
              </a:rPr>
              <a:t> -&gt; </a:t>
            </a:r>
            <a:r>
              <a:rPr lang="en-US" sz="1800" dirty="0" smtClean="0">
                <a:latin typeface="Gill Sans Light" charset="0"/>
                <a:ea typeface="Gill Sans Light" charset="0"/>
                <a:cs typeface="Gill Sans Light" charset="0"/>
              </a:rPr>
              <a:t>Interlock; Damage model for protection</a:t>
            </a:r>
            <a:endParaRPr lang="en-US" sz="1800" dirty="0">
              <a:latin typeface="Gill Sans Light" charset="0"/>
              <a:ea typeface="Gill Sans Light" charset="0"/>
              <a:cs typeface="Gill Sans Light" charset="0"/>
            </a:endParaRPr>
          </a:p>
          <a:p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~ </a:t>
            </a:r>
            <a:r>
              <a:rPr lang="en-US" sz="2000" dirty="0" err="1" smtClean="0"/>
              <a:t>micro</a:t>
            </a:r>
            <a:r>
              <a:rPr lang="en-US" sz="2000" dirty="0" err="1" smtClean="0">
                <a:latin typeface="Gill Sans Light" charset="0"/>
                <a:ea typeface="Gill Sans Light" charset="0"/>
                <a:cs typeface="Gill Sans Light" charset="0"/>
              </a:rPr>
              <a:t>Coulomb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lost over 200 µs 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to many 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seconds (diffusion time)</a:t>
            </a:r>
          </a:p>
          <a:p>
            <a:pPr lvl="1"/>
            <a:r>
              <a:rPr lang="en-US" sz="1800" dirty="0" err="1" smtClean="0">
                <a:latin typeface="Gill Sans Light" charset="0"/>
                <a:ea typeface="Gill Sans Light" charset="0"/>
                <a:cs typeface="Gill Sans Light" charset="0"/>
              </a:rPr>
              <a:t>icBLM</a:t>
            </a:r>
            <a:r>
              <a:rPr lang="en-US" sz="1800" dirty="0" smtClean="0">
                <a:latin typeface="Gill Sans Light" charset="0"/>
                <a:ea typeface="Gill Sans Light" charset="0"/>
                <a:cs typeface="Gill Sans Light" charset="0"/>
              </a:rPr>
              <a:t>, </a:t>
            </a:r>
            <a:r>
              <a:rPr lang="en-US" sz="1800" dirty="0" err="1" smtClean="0">
                <a:latin typeface="Gill Sans Light" charset="0"/>
                <a:ea typeface="Gill Sans Light" charset="0"/>
                <a:cs typeface="Gill Sans Light" charset="0"/>
              </a:rPr>
              <a:t>nBLM</a:t>
            </a:r>
            <a:r>
              <a:rPr lang="en-US" sz="18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sz="1800" dirty="0">
                <a:latin typeface="Gill Sans Light" charset="0"/>
                <a:ea typeface="Gill Sans Light" charset="0"/>
                <a:cs typeface="Gill Sans Light" charset="0"/>
              </a:rPr>
              <a:t>-&gt; </a:t>
            </a:r>
            <a:r>
              <a:rPr lang="en-US" sz="1800" dirty="0" smtClean="0">
                <a:latin typeface="Gill Sans Light" charset="0"/>
                <a:ea typeface="Gill Sans Light" charset="0"/>
                <a:cs typeface="Gill Sans Light" charset="0"/>
              </a:rPr>
              <a:t>Interlock; Damage </a:t>
            </a:r>
            <a:r>
              <a:rPr lang="en-US" sz="1800" dirty="0">
                <a:latin typeface="Gill Sans Light" charset="0"/>
                <a:ea typeface="Gill Sans Light" charset="0"/>
                <a:cs typeface="Gill Sans Light" charset="0"/>
              </a:rPr>
              <a:t>model for </a:t>
            </a:r>
            <a:r>
              <a:rPr lang="en-US" sz="1800" dirty="0" smtClean="0">
                <a:latin typeface="Gill Sans Light" charset="0"/>
                <a:ea typeface="Gill Sans Light" charset="0"/>
                <a:cs typeface="Gill Sans Light" charset="0"/>
              </a:rPr>
              <a:t>protection</a:t>
            </a:r>
          </a:p>
          <a:p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~ 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“1 Watt/meter” radiation dose 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management</a:t>
            </a:r>
          </a:p>
          <a:p>
            <a:pPr lvl="1"/>
            <a:r>
              <a:rPr lang="en-US" sz="1800" dirty="0" err="1">
                <a:latin typeface="Gill Sans Light" charset="0"/>
                <a:ea typeface="Gill Sans Light" charset="0"/>
                <a:cs typeface="Gill Sans Light" charset="0"/>
              </a:rPr>
              <a:t>icBLM</a:t>
            </a:r>
            <a:r>
              <a:rPr lang="en-US" sz="1800" dirty="0">
                <a:latin typeface="Gill Sans Light" charset="0"/>
                <a:ea typeface="Gill Sans Light" charset="0"/>
                <a:cs typeface="Gill Sans Light" charset="0"/>
              </a:rPr>
              <a:t>, </a:t>
            </a:r>
            <a:r>
              <a:rPr lang="en-US" sz="1800" dirty="0" err="1">
                <a:latin typeface="Gill Sans Light" charset="0"/>
                <a:ea typeface="Gill Sans Light" charset="0"/>
                <a:cs typeface="Gill Sans Light" charset="0"/>
              </a:rPr>
              <a:t>nBLM</a:t>
            </a:r>
            <a:r>
              <a:rPr lang="en-US" sz="1800" dirty="0">
                <a:latin typeface="Gill Sans Light" charset="0"/>
                <a:ea typeface="Gill Sans Light" charset="0"/>
                <a:cs typeface="Gill Sans Light" charset="0"/>
              </a:rPr>
              <a:t> -&gt; </a:t>
            </a:r>
            <a:r>
              <a:rPr lang="en-US" sz="1800" dirty="0" smtClean="0">
                <a:latin typeface="Gill Sans Light" charset="0"/>
                <a:ea typeface="Gill Sans Light" charset="0"/>
                <a:cs typeface="Gill Sans Light" charset="0"/>
              </a:rPr>
              <a:t>alarm based on dose/activation plan</a:t>
            </a:r>
          </a:p>
          <a:p>
            <a:pPr lvl="1"/>
            <a:endParaRPr lang="en-US" sz="1800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endParaRPr lang="en-US" sz="2000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pPr lvl="1"/>
            <a:endParaRPr lang="en-US" sz="1800" dirty="0">
              <a:latin typeface="Gill Sans Light" charset="0"/>
              <a:ea typeface="Gill Sans Light" charset="0"/>
              <a:cs typeface="Gill Sans Light" charset="0"/>
            </a:endParaRPr>
          </a:p>
          <a:p>
            <a:pPr lvl="1"/>
            <a:endParaRPr lang="en-US" sz="1800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pPr lvl="1"/>
            <a:endParaRPr lang="en-US" sz="18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096086" y="4256656"/>
            <a:ext cx="8637563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53911" y="4055640"/>
            <a:ext cx="399096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Sparse coverage by 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Current Monitors</a:t>
            </a:r>
            <a:endParaRPr lang="en-US" sz="2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54880" y="4741632"/>
            <a:ext cx="597876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66368" y="4535284"/>
            <a:ext cx="289733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coverage by 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Ion Chambers</a:t>
            </a:r>
            <a:endParaRPr lang="en-US" sz="2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924886" y="5203484"/>
            <a:ext cx="2901273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72723" y="4977125"/>
            <a:ext cx="215058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Gill Sans Light" charset="0"/>
                <a:ea typeface="Gill Sans Light" charset="0"/>
                <a:cs typeface="Gill Sans Light" charset="0"/>
              </a:rPr>
              <a:t>Neutron 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Detectors</a:t>
            </a:r>
            <a:endParaRPr lang="en-US" sz="2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58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Protection:</a:t>
            </a:r>
            <a:b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from Damaging Beam Conditions @Target/Dump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66" y="1904477"/>
            <a:ext cx="300388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Candidate interlock inputs</a:t>
            </a:r>
          </a:p>
          <a:p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BPM (target)</a:t>
            </a:r>
          </a:p>
          <a:p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Aperture</a:t>
            </a:r>
          </a:p>
          <a:p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Grid</a:t>
            </a:r>
          </a:p>
          <a:p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Imaging</a:t>
            </a:r>
          </a:p>
          <a:p>
            <a:endParaRPr lang="en-US" sz="2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65" y="1751013"/>
            <a:ext cx="8840788" cy="4689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8355" y="3381439"/>
            <a:ext cx="3212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chemeClr val="tx2"/>
                </a:solidFill>
                <a:latin typeface="Gill Sans Light" charset="0"/>
              </a:rPr>
              <a:t>B</a:t>
            </a:r>
            <a:r>
              <a:rPr lang="da-DK" sz="2000" baseline="-25000" dirty="0" smtClean="0">
                <a:solidFill>
                  <a:schemeClr val="tx2"/>
                </a:solidFill>
                <a:latin typeface="Gill Sans Light" charset="0"/>
              </a:rPr>
              <a:t>y</a:t>
            </a:r>
            <a:r>
              <a:rPr lang="da-DK" sz="2000" dirty="0" smtClean="0">
                <a:solidFill>
                  <a:schemeClr val="tx2"/>
                </a:solidFill>
                <a:latin typeface="Gill Sans Light" charset="0"/>
              </a:rPr>
              <a:t> B</a:t>
            </a:r>
            <a:r>
              <a:rPr lang="da-DK" sz="2000" baseline="-25000" dirty="0" smtClean="0">
                <a:solidFill>
                  <a:schemeClr val="tx2"/>
                </a:solidFill>
                <a:latin typeface="Gill Sans Light" charset="0"/>
              </a:rPr>
              <a:t>y</a:t>
            </a:r>
            <a:r>
              <a:rPr lang="da-DK" sz="2000" dirty="0" smtClean="0">
                <a:solidFill>
                  <a:schemeClr val="tx2"/>
                </a:solidFill>
                <a:latin typeface="Gill Sans Light" charset="0"/>
              </a:rPr>
              <a:t> </a:t>
            </a:r>
            <a:r>
              <a:rPr lang="da-DK" sz="2000" dirty="0" smtClean="0">
                <a:solidFill>
                  <a:srgbClr val="FF0000"/>
                </a:solidFill>
                <a:latin typeface="Gill Sans Light" charset="0"/>
              </a:rPr>
              <a:t>B</a:t>
            </a:r>
            <a:r>
              <a:rPr lang="da-DK" sz="2000" baseline="-25000" dirty="0" smtClean="0">
                <a:solidFill>
                  <a:srgbClr val="FF0000"/>
                </a:solidFill>
                <a:latin typeface="Gill Sans Light" charset="0"/>
              </a:rPr>
              <a:t>x</a:t>
            </a:r>
            <a:r>
              <a:rPr lang="da-DK" sz="2000" dirty="0" smtClean="0">
                <a:solidFill>
                  <a:srgbClr val="FF0000"/>
                </a:solidFill>
                <a:latin typeface="Gill Sans Light" charset="0"/>
              </a:rPr>
              <a:t> B</a:t>
            </a:r>
            <a:r>
              <a:rPr lang="da-DK" sz="2000" baseline="-25000" dirty="0" smtClean="0">
                <a:solidFill>
                  <a:srgbClr val="FF0000"/>
                </a:solidFill>
                <a:latin typeface="Gill Sans Light" charset="0"/>
              </a:rPr>
              <a:t>x</a:t>
            </a:r>
            <a:r>
              <a:rPr lang="da-DK" sz="2000" dirty="0" smtClean="0">
                <a:solidFill>
                  <a:srgbClr val="03428E"/>
                </a:solidFill>
                <a:latin typeface="Gill Sans Light" charset="0"/>
              </a:rPr>
              <a:t> </a:t>
            </a:r>
            <a:r>
              <a:rPr lang="da-DK" sz="2000" dirty="0" smtClean="0">
                <a:latin typeface="Gill Sans Light" charset="0"/>
              </a:rPr>
              <a:t>|</a:t>
            </a:r>
            <a:r>
              <a:rPr lang="da-DK" sz="2000" dirty="0">
                <a:solidFill>
                  <a:srgbClr val="FF0000"/>
                </a:solidFill>
                <a:latin typeface="Gill Sans Light" charset="0"/>
              </a:rPr>
              <a:t> B</a:t>
            </a:r>
            <a:r>
              <a:rPr lang="da-DK" sz="2000" baseline="-25000" dirty="0">
                <a:solidFill>
                  <a:srgbClr val="FF0000"/>
                </a:solidFill>
                <a:latin typeface="Gill Sans Light" charset="0"/>
              </a:rPr>
              <a:t>x</a:t>
            </a:r>
            <a:r>
              <a:rPr lang="da-DK" sz="2000" dirty="0">
                <a:solidFill>
                  <a:srgbClr val="FF0000"/>
                </a:solidFill>
                <a:latin typeface="Gill Sans Light" charset="0"/>
              </a:rPr>
              <a:t> B</a:t>
            </a:r>
            <a:r>
              <a:rPr lang="da-DK" sz="2000" baseline="-25000" dirty="0">
                <a:solidFill>
                  <a:srgbClr val="FF0000"/>
                </a:solidFill>
                <a:latin typeface="Gill Sans Light" charset="0"/>
              </a:rPr>
              <a:t>x</a:t>
            </a:r>
            <a:r>
              <a:rPr lang="da-DK" sz="2000" dirty="0" smtClean="0">
                <a:solidFill>
                  <a:srgbClr val="FF0000"/>
                </a:solidFill>
                <a:latin typeface="Gill Sans Light" charset="0"/>
              </a:rPr>
              <a:t> </a:t>
            </a:r>
            <a:r>
              <a:rPr lang="da-DK" sz="2000" dirty="0" smtClean="0">
                <a:solidFill>
                  <a:srgbClr val="03428E"/>
                </a:solidFill>
                <a:latin typeface="Gill Sans Light" charset="0"/>
              </a:rPr>
              <a:t>B</a:t>
            </a:r>
            <a:r>
              <a:rPr lang="da-DK" sz="2000" baseline="-25000" dirty="0" smtClean="0">
                <a:solidFill>
                  <a:srgbClr val="03428E"/>
                </a:solidFill>
                <a:latin typeface="Gill Sans Light" charset="0"/>
              </a:rPr>
              <a:t>y</a:t>
            </a:r>
            <a:r>
              <a:rPr lang="da-DK" sz="2000" dirty="0" smtClean="0">
                <a:solidFill>
                  <a:srgbClr val="03428E"/>
                </a:solidFill>
                <a:latin typeface="Gill Sans Light" charset="0"/>
              </a:rPr>
              <a:t> B</a:t>
            </a:r>
            <a:r>
              <a:rPr lang="da-DK" sz="2000" baseline="-25000" dirty="0" smtClean="0">
                <a:solidFill>
                  <a:srgbClr val="03428E"/>
                </a:solidFill>
                <a:latin typeface="Gill Sans Light" charset="0"/>
              </a:rPr>
              <a:t>y</a:t>
            </a:r>
            <a:endParaRPr lang="da-DK" sz="2000" baseline="-25000" dirty="0">
              <a:solidFill>
                <a:srgbClr val="FF0000"/>
              </a:solidFill>
              <a:latin typeface="Gill Sans Light" charset="0"/>
            </a:endParaRPr>
          </a:p>
        </p:txBody>
      </p:sp>
      <p:sp>
        <p:nvSpPr>
          <p:cNvPr id="7" name="Trapezoid 6"/>
          <p:cNvSpPr/>
          <p:nvPr/>
        </p:nvSpPr>
        <p:spPr bwMode="auto">
          <a:xfrm>
            <a:off x="4502131" y="3043060"/>
            <a:ext cx="2855821" cy="429660"/>
          </a:xfrm>
          <a:prstGeom prst="trapezoid">
            <a:avLst>
              <a:gd name="adj" fmla="val 257022"/>
            </a:avLst>
          </a:prstGeom>
          <a:noFill/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5036" y="1504367"/>
            <a:ext cx="2015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err="1" smtClean="0">
                <a:solidFill>
                  <a:srgbClr val="000000"/>
                </a:solidFill>
                <a:latin typeface="Gill Sans Light" charset="0"/>
              </a:rPr>
              <a:t>Quads</a:t>
            </a:r>
            <a:r>
              <a:rPr lang="da-DK" sz="2000" dirty="0" smtClean="0">
                <a:solidFill>
                  <a:srgbClr val="000000"/>
                </a:solidFill>
                <a:latin typeface="Gill Sans Light" charset="0"/>
              </a:rPr>
              <a:t> 1-4</a:t>
            </a:r>
            <a:endParaRPr lang="da-DK" sz="2000" dirty="0">
              <a:solidFill>
                <a:srgbClr val="000000"/>
              </a:solidFill>
              <a:latin typeface="Gill Sans Light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026337" y="1996378"/>
            <a:ext cx="1144629" cy="699929"/>
            <a:chOff x="1050345" y="1859853"/>
            <a:chExt cx="1144629" cy="699929"/>
          </a:xfrm>
        </p:grpSpPr>
        <p:cxnSp>
          <p:nvCxnSpPr>
            <p:cNvPr id="10" name="Straight Arrow Connector 9"/>
            <p:cNvCxnSpPr>
              <a:stCxn id="10" idx="2"/>
            </p:cNvCxnSpPr>
            <p:nvPr/>
          </p:nvCxnSpPr>
          <p:spPr bwMode="auto">
            <a:xfrm flipH="1">
              <a:off x="1050345" y="1859853"/>
              <a:ext cx="706558" cy="692006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Straight Arrow Connector 10"/>
            <p:cNvCxnSpPr>
              <a:stCxn id="10" idx="2"/>
            </p:cNvCxnSpPr>
            <p:nvPr/>
          </p:nvCxnSpPr>
          <p:spPr bwMode="auto">
            <a:xfrm flipH="1">
              <a:off x="1302637" y="1859853"/>
              <a:ext cx="454266" cy="699929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>
              <a:stCxn id="10" idx="2"/>
            </p:cNvCxnSpPr>
            <p:nvPr/>
          </p:nvCxnSpPr>
          <p:spPr bwMode="auto">
            <a:xfrm>
              <a:off x="1756903" y="1859853"/>
              <a:ext cx="203388" cy="694705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/>
            <p:cNvCxnSpPr>
              <a:stCxn id="10" idx="2"/>
            </p:cNvCxnSpPr>
            <p:nvPr/>
          </p:nvCxnSpPr>
          <p:spPr bwMode="auto">
            <a:xfrm>
              <a:off x="1756903" y="1859853"/>
              <a:ext cx="438071" cy="694705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4" name="Group 13"/>
          <p:cNvGrpSpPr/>
          <p:nvPr/>
        </p:nvGrpSpPr>
        <p:grpSpPr>
          <a:xfrm>
            <a:off x="6470607" y="1445668"/>
            <a:ext cx="1492469" cy="1142494"/>
            <a:chOff x="4495312" y="1332172"/>
            <a:chExt cx="1492469" cy="1142494"/>
          </a:xfrm>
        </p:grpSpPr>
        <p:sp>
          <p:nvSpPr>
            <p:cNvPr id="15" name="TextBox 14"/>
            <p:cNvSpPr txBox="1"/>
            <p:nvPr/>
          </p:nvSpPr>
          <p:spPr>
            <a:xfrm>
              <a:off x="4495312" y="1332172"/>
              <a:ext cx="14924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000" dirty="0" err="1" smtClean="0">
                  <a:solidFill>
                    <a:srgbClr val="000000"/>
                  </a:solidFill>
                  <a:latin typeface="Gill Sans Light" charset="0"/>
                </a:rPr>
                <a:t>Quads</a:t>
              </a:r>
              <a:r>
                <a:rPr lang="da-DK" sz="2000" dirty="0" smtClean="0">
                  <a:solidFill>
                    <a:srgbClr val="000000"/>
                  </a:solidFill>
                  <a:latin typeface="Gill Sans Light" charset="0"/>
                </a:rPr>
                <a:t> 5,6</a:t>
              </a:r>
              <a:endParaRPr lang="da-DK" sz="2000" dirty="0">
                <a:solidFill>
                  <a:srgbClr val="000000"/>
                </a:solidFill>
                <a:latin typeface="Gill Sans Light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826025" y="1710635"/>
              <a:ext cx="427202" cy="764031"/>
              <a:chOff x="4826025" y="1710635"/>
              <a:chExt cx="427202" cy="764031"/>
            </a:xfrm>
          </p:grpSpPr>
          <p:cxnSp>
            <p:nvCxnSpPr>
              <p:cNvPr id="17" name="Straight Arrow Connector 16"/>
              <p:cNvCxnSpPr/>
              <p:nvPr/>
            </p:nvCxnSpPr>
            <p:spPr bwMode="auto">
              <a:xfrm>
                <a:off x="5042017" y="1777739"/>
                <a:ext cx="211210" cy="696927"/>
              </a:xfrm>
              <a:prstGeom prst="straightConnector1">
                <a:avLst/>
              </a:prstGeom>
              <a:solidFill>
                <a:schemeClr val="accent2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8" name="Straight Arrow Connector 17"/>
              <p:cNvCxnSpPr/>
              <p:nvPr/>
            </p:nvCxnSpPr>
            <p:spPr bwMode="auto">
              <a:xfrm flipH="1">
                <a:off x="4826025" y="1710635"/>
                <a:ext cx="155802" cy="696927"/>
              </a:xfrm>
              <a:prstGeom prst="straightConnector1">
                <a:avLst/>
              </a:prstGeom>
              <a:solidFill>
                <a:schemeClr val="accent2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9" name="TextBox 18"/>
          <p:cNvSpPr txBox="1"/>
          <p:nvPr/>
        </p:nvSpPr>
        <p:spPr>
          <a:xfrm>
            <a:off x="10068272" y="1632342"/>
            <a:ext cx="187635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endParaRPr lang="da-DK" sz="1200" dirty="0">
              <a:solidFill>
                <a:srgbClr val="000000"/>
              </a:solidFill>
              <a:latin typeface="Gill Sans Ligh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43166" y="1457400"/>
            <a:ext cx="1848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err="1" smtClean="0">
                <a:solidFill>
                  <a:srgbClr val="000000"/>
                </a:solidFill>
                <a:latin typeface="Gill Sans Light" charset="0"/>
              </a:rPr>
              <a:t>Beam</a:t>
            </a:r>
            <a:r>
              <a:rPr lang="da-DK" sz="2000" dirty="0" smtClean="0">
                <a:solidFill>
                  <a:srgbClr val="000000"/>
                </a:solidFill>
                <a:latin typeface="Gill Sans Light" charset="0"/>
              </a:rPr>
              <a:t> on Target</a:t>
            </a:r>
            <a:endParaRPr lang="da-DK" dirty="0">
              <a:solidFill>
                <a:srgbClr val="000000"/>
              </a:solidFill>
              <a:latin typeface="Gill Sans Light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11868472" y="1857510"/>
            <a:ext cx="0" cy="1328082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4893436" y="1561495"/>
            <a:ext cx="201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rgbClr val="000000"/>
                </a:solidFill>
                <a:latin typeface="Gill Sans Light" charset="0"/>
              </a:rPr>
              <a:t>Raster</a:t>
            </a:r>
            <a:br>
              <a:rPr lang="da-DK" sz="2000" dirty="0" smtClean="0">
                <a:solidFill>
                  <a:srgbClr val="000000"/>
                </a:solidFill>
                <a:latin typeface="Gill Sans Light" charset="0"/>
              </a:rPr>
            </a:br>
            <a:r>
              <a:rPr lang="da-DK" sz="2000" dirty="0" smtClean="0">
                <a:solidFill>
                  <a:srgbClr val="000000"/>
                </a:solidFill>
                <a:latin typeface="Gill Sans Light" charset="0"/>
              </a:rPr>
              <a:t>magnets</a:t>
            </a:r>
            <a:endParaRPr lang="da-DK" sz="2000" dirty="0">
              <a:solidFill>
                <a:srgbClr val="000000"/>
              </a:solidFill>
              <a:latin typeface="Gill Sans Light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922259" y="4903837"/>
            <a:ext cx="2537274" cy="437445"/>
            <a:chOff x="946267" y="4767312"/>
            <a:chExt cx="2537274" cy="437445"/>
          </a:xfrm>
        </p:grpSpPr>
        <p:sp>
          <p:nvSpPr>
            <p:cNvPr id="24" name="Rectangle 23"/>
            <p:cNvSpPr/>
            <p:nvPr/>
          </p:nvSpPr>
          <p:spPr bwMode="auto">
            <a:xfrm>
              <a:off x="239440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42709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158724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94626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920355" y="2617177"/>
            <a:ext cx="2537274" cy="437445"/>
            <a:chOff x="946267" y="4767312"/>
            <a:chExt cx="2537274" cy="437445"/>
          </a:xfrm>
        </p:grpSpPr>
        <p:sp>
          <p:nvSpPr>
            <p:cNvPr id="29" name="Rectangle 28"/>
            <p:cNvSpPr/>
            <p:nvPr/>
          </p:nvSpPr>
          <p:spPr bwMode="auto">
            <a:xfrm>
              <a:off x="239440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342709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158724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94626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984065" y="5445853"/>
            <a:ext cx="2172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409D9"/>
                </a:solidFill>
                <a:latin typeface="Gill Sans Light" charset="0"/>
              </a:rPr>
              <a:t>Magenta line: beam centroid</a:t>
            </a:r>
            <a:r>
              <a:rPr lang="en-US" sz="1400" dirty="0" smtClean="0">
                <a:latin typeface="Gill Sans Light" charset="0"/>
              </a:rPr>
              <a:t/>
            </a:r>
            <a:br>
              <a:rPr lang="en-US" sz="1400" dirty="0" smtClean="0">
                <a:latin typeface="Gill Sans Light" charset="0"/>
              </a:rPr>
            </a:br>
            <a:r>
              <a:rPr lang="en-US" sz="1400" dirty="0" smtClean="0">
                <a:solidFill>
                  <a:srgbClr val="0000FF"/>
                </a:solidFill>
                <a:latin typeface="Gill Sans Light" charset="0"/>
              </a:rPr>
              <a:t>Blue line: 10 </a:t>
            </a:r>
            <a:r>
              <a:rPr lang="en-US" sz="1400" dirty="0" err="1" smtClean="0">
                <a:solidFill>
                  <a:srgbClr val="0000FF"/>
                </a:solidFill>
                <a:latin typeface="Gill Sans Light" charset="0"/>
              </a:rPr>
              <a:t>rms</a:t>
            </a:r>
            <a:endParaRPr lang="en-US" sz="1400" dirty="0">
              <a:solidFill>
                <a:srgbClr val="0000FF"/>
              </a:solidFill>
              <a:latin typeface="Gill Sans Light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41593" y="6075133"/>
            <a:ext cx="128528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a-DK" sz="2000" dirty="0" smtClean="0">
                <a:latin typeface="Gill Sans Light" charset="0"/>
              </a:rPr>
              <a:t>Neutron </a:t>
            </a:r>
            <a:br>
              <a:rPr lang="da-DK" sz="2000" dirty="0" smtClean="0">
                <a:latin typeface="Gill Sans Light" charset="0"/>
              </a:rPr>
            </a:br>
            <a:r>
              <a:rPr lang="da-DK" sz="2000" dirty="0" err="1" smtClean="0">
                <a:latin typeface="Gill Sans Light" charset="0"/>
              </a:rPr>
              <a:t>Shield</a:t>
            </a:r>
            <a:r>
              <a:rPr lang="da-DK" sz="2000" dirty="0" smtClean="0">
                <a:latin typeface="Gill Sans Light" charset="0"/>
              </a:rPr>
              <a:t> </a:t>
            </a:r>
            <a:r>
              <a:rPr lang="da-DK" sz="2000" dirty="0" err="1">
                <a:latin typeface="Gill Sans Light" charset="0"/>
              </a:rPr>
              <a:t>W</a:t>
            </a:r>
            <a:r>
              <a:rPr lang="da-DK" sz="2000" dirty="0" err="1" smtClean="0">
                <a:latin typeface="Gill Sans Light" charset="0"/>
              </a:rPr>
              <a:t>all</a:t>
            </a:r>
            <a:endParaRPr lang="da-DK" sz="2000" dirty="0">
              <a:latin typeface="Gill Sans Light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608179" y="5306156"/>
            <a:ext cx="360040" cy="72008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07294" y="4228325"/>
            <a:ext cx="360040" cy="72008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609452" y="3015872"/>
            <a:ext cx="360040" cy="72008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608567" y="1938041"/>
            <a:ext cx="360040" cy="72008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7238877" y="5787101"/>
            <a:ext cx="1080080" cy="0"/>
            <a:chOff x="5518777" y="5589240"/>
            <a:chExt cx="1080080" cy="0"/>
          </a:xfrm>
        </p:grpSpPr>
        <p:cxnSp>
          <p:nvCxnSpPr>
            <p:cNvPr id="40" name="Straight Arrow Connector 39"/>
            <p:cNvCxnSpPr/>
            <p:nvPr/>
          </p:nvCxnSpPr>
          <p:spPr>
            <a:xfrm>
              <a:off x="5518777" y="558924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>
              <a:off x="6238857" y="558924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8308324" y="5561785"/>
            <a:ext cx="53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 charset="0"/>
              </a:rPr>
              <a:t>2 m</a:t>
            </a:r>
            <a:endParaRPr lang="en-US" dirty="0">
              <a:latin typeface="Gill Sans Light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 rot="16200000">
            <a:off x="7263201" y="5124350"/>
            <a:ext cx="1080080" cy="0"/>
            <a:chOff x="5671177" y="5741640"/>
            <a:chExt cx="1080080" cy="0"/>
          </a:xfrm>
        </p:grpSpPr>
        <p:cxnSp>
          <p:nvCxnSpPr>
            <p:cNvPr id="44" name="Straight Arrow Connector 43"/>
            <p:cNvCxnSpPr/>
            <p:nvPr/>
          </p:nvCxnSpPr>
          <p:spPr>
            <a:xfrm>
              <a:off x="5671177" y="574164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>
              <a:off x="6391257" y="574164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7483400" y="4265641"/>
            <a:ext cx="638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 charset="0"/>
              </a:rPr>
              <a:t>4 cm</a:t>
            </a:r>
            <a:endParaRPr lang="en-US" dirty="0">
              <a:latin typeface="Gill Sans Light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3"/>
          <a:stretch/>
        </p:blipFill>
        <p:spPr bwMode="auto">
          <a:xfrm>
            <a:off x="10171284" y="3305675"/>
            <a:ext cx="1840578" cy="12017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90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42" grpId="0"/>
      <p:bldP spid="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ESS Diagnostics </a:t>
            </a:r>
            <a:r>
              <a:rPr lang="en-US" dirty="0" smtClean="0"/>
              <a:t>Partners</a:t>
            </a:r>
            <a:br>
              <a:rPr lang="en-US" dirty="0" smtClean="0"/>
            </a:br>
            <a:r>
              <a:rPr lang="en-US" dirty="0" smtClean="0"/>
              <a:t>and Collaborators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90" y="68628"/>
            <a:ext cx="6203367" cy="678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8833" y="2335559"/>
            <a:ext cx="422666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Aarhus University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CEA </a:t>
            </a:r>
            <a:r>
              <a:rPr lang="en-US" dirty="0" err="1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Saclay</a:t>
            </a:r>
            <a:r>
              <a:rPr lang="en-US" dirty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, </a:t>
            </a:r>
            <a:r>
              <a:rPr lang="en-US" dirty="0" smtClean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Paris</a:t>
            </a:r>
            <a:endParaRPr lang="en-US" dirty="0">
              <a:solidFill>
                <a:srgbClr val="535353"/>
              </a:solidFill>
              <a:latin typeface="Gill Sans Light" charset="0"/>
              <a:ea typeface="Gill Sans Light" charset="0"/>
              <a:cs typeface="Gill Sans Ligh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CERN, Geneva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Cockcroft </a:t>
            </a:r>
            <a:r>
              <a:rPr lang="en-US" dirty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Institute, Daresbury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DESY, Hamburg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Elettra</a:t>
            </a:r>
            <a:r>
              <a:rPr lang="en-US" dirty="0" smtClean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dirty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– </a:t>
            </a:r>
            <a:r>
              <a:rPr lang="en-US" dirty="0" err="1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Sincrotrone</a:t>
            </a:r>
            <a:r>
              <a:rPr lang="en-US" dirty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 Trieste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ESS Bilbao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INFN</a:t>
            </a:r>
            <a:r>
              <a:rPr lang="en-US" dirty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, Catania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INFN, </a:t>
            </a:r>
            <a:r>
              <a:rPr lang="en-US" dirty="0" err="1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Legnaro</a:t>
            </a:r>
            <a:endParaRPr lang="en-US" dirty="0">
              <a:solidFill>
                <a:srgbClr val="535353"/>
              </a:solidFill>
              <a:latin typeface="Gill Sans Light" charset="0"/>
              <a:ea typeface="Gill Sans Light" charset="0"/>
              <a:cs typeface="Gill Sans Ligh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Lund </a:t>
            </a:r>
            <a:r>
              <a:rPr lang="en-US" dirty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University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University of </a:t>
            </a:r>
            <a:r>
              <a:rPr lang="en-US" dirty="0" smtClean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Oslo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Technical </a:t>
            </a:r>
            <a:r>
              <a:rPr lang="en-US" dirty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University of Denmark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Science </a:t>
            </a:r>
            <a:r>
              <a:rPr lang="en-US" dirty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and Technology Facilities </a:t>
            </a:r>
            <a:r>
              <a:rPr lang="en-US" dirty="0" smtClean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Council, Daresbury</a:t>
            </a:r>
            <a:endParaRPr lang="en-US" dirty="0">
              <a:solidFill>
                <a:srgbClr val="535353"/>
              </a:solidFill>
              <a:latin typeface="Gill Sans Light" charset="0"/>
              <a:ea typeface="Gill Sans Light" charset="0"/>
              <a:cs typeface="Gill Sans Ligh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Warsaw </a:t>
            </a:r>
            <a:r>
              <a:rPr lang="en-US" dirty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University of </a:t>
            </a:r>
            <a:r>
              <a:rPr lang="en-US" dirty="0" smtClean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Technology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420" y="68629"/>
            <a:ext cx="1826980" cy="17653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97251" y="2335558"/>
            <a:ext cx="38385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Chinese ADS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J-PARC, Japan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Oak Ridge National Laboratory</a:t>
            </a:r>
            <a:endParaRPr lang="en-US" dirty="0">
              <a:solidFill>
                <a:srgbClr val="535353"/>
              </a:solidFill>
              <a:latin typeface="Gill Sans Light" charset="0"/>
              <a:ea typeface="Gill Sans Light" charset="0"/>
              <a:cs typeface="Gill Sans Ligh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Los Alamos National Laboratory</a:t>
            </a:r>
            <a:endParaRPr lang="en-US" dirty="0">
              <a:solidFill>
                <a:srgbClr val="535353"/>
              </a:solidFill>
              <a:latin typeface="Gill Sans Light" charset="0"/>
              <a:ea typeface="Gill Sans Light" charset="0"/>
              <a:cs typeface="Gill Sans Ligh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INR, Moscow</a:t>
            </a:r>
            <a:endParaRPr lang="en-US" dirty="0">
              <a:solidFill>
                <a:srgbClr val="535353"/>
              </a:solidFill>
              <a:latin typeface="Gill Sans Light" charset="0"/>
              <a:ea typeface="Gill Sans Light" charset="0"/>
              <a:cs typeface="Gill Sans Ligh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err="1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Högskola</a:t>
            </a:r>
            <a:r>
              <a:rPr lang="en-US" dirty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dirty="0" err="1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Väst</a:t>
            </a:r>
            <a:r>
              <a:rPr lang="en-US" dirty="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, </a:t>
            </a:r>
            <a:r>
              <a:rPr lang="en-US" dirty="0" err="1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</a:rPr>
              <a:t>Trollhättan</a:t>
            </a:r>
            <a:endParaRPr lang="en-US" dirty="0">
              <a:solidFill>
                <a:srgbClr val="535353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01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"/>
            <a:ext cx="12193339" cy="685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047" y="801330"/>
            <a:ext cx="528345" cy="3588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4677" y="1305640"/>
            <a:ext cx="502213" cy="355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4341" y="2335776"/>
            <a:ext cx="580871" cy="383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9330" y="5387873"/>
            <a:ext cx="606527" cy="41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1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</a:t>
            </a:r>
            <a:r>
              <a:rPr lang="en-US" dirty="0" smtClean="0"/>
              <a:t>ample from SNS </a:t>
            </a:r>
            <a:r>
              <a:rPr lang="en-US" dirty="0" smtClean="0"/>
              <a:t>in the US: First Beam on Target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D4 video compress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4178" y="961467"/>
            <a:ext cx="6840760" cy="485270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/>
          </a:p>
        </p:txBody>
      </p:sp>
      <p:sp>
        <p:nvSpPr>
          <p:cNvPr id="3" name="Rectangle 2"/>
          <p:cNvSpPr/>
          <p:nvPr/>
        </p:nvSpPr>
        <p:spPr>
          <a:xfrm>
            <a:off x="1237716" y="6125517"/>
            <a:ext cx="8982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Light" charset="0"/>
                <a:ea typeface="Gill Sans Light" charset="0"/>
                <a:cs typeface="Gill Sans Light" charset="0"/>
              </a:rPr>
              <a:t>ESS in Sweden</a:t>
            </a:r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: First beam next year, beam on target in a </a:t>
            </a:r>
            <a:r>
              <a:rPr lang="en-US" sz="2400" smtClean="0">
                <a:latin typeface="Gill Sans Light" charset="0"/>
                <a:ea typeface="Gill Sans Light" charset="0"/>
                <a:cs typeface="Gill Sans Light" charset="0"/>
              </a:rPr>
              <a:t>few short years</a:t>
            </a:r>
            <a:endParaRPr lang="en-US" sz="240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628800"/>
            <a:ext cx="9144000" cy="46394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5520" y="5404176"/>
            <a:ext cx="4752528" cy="73364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562427">
            <a:off x="7818963" y="5295516"/>
            <a:ext cx="836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Spokes</a:t>
            </a:r>
          </a:p>
          <a:p>
            <a:pPr algn="ctr"/>
            <a:r>
              <a:rPr lang="en-US" dirty="0"/>
              <a:t>0.4 µs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588398">
            <a:off x="6205862" y="4651272"/>
            <a:ext cx="1455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Medium Beta</a:t>
            </a:r>
          </a:p>
          <a:p>
            <a:pPr algn="ctr"/>
            <a:r>
              <a:rPr lang="en-US" dirty="0"/>
              <a:t>0.4 µs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588398">
            <a:off x="4589623" y="3851798"/>
            <a:ext cx="1263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 Beta</a:t>
            </a:r>
          </a:p>
          <a:p>
            <a:pPr algn="ctr"/>
            <a:r>
              <a:rPr lang="en-US" dirty="0"/>
              <a:t>0.7 µs</a:t>
            </a:r>
            <a:endParaRPr lang="en-US" dirty="0"/>
          </a:p>
        </p:txBody>
      </p:sp>
      <p:cxnSp>
        <p:nvCxnSpPr>
          <p:cNvPr id="70" name="Straight Arrow Connector 69"/>
          <p:cNvCxnSpPr/>
          <p:nvPr/>
        </p:nvCxnSpPr>
        <p:spPr>
          <a:xfrm flipH="1" flipV="1">
            <a:off x="3575721" y="3746266"/>
            <a:ext cx="6141459" cy="29540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 rot="1562427">
            <a:off x="9679435" y="6163613"/>
            <a:ext cx="7259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MEBT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 rot="1615631">
            <a:off x="2972417" y="338623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 rot="1562427">
            <a:off x="8838399" y="5776217"/>
            <a:ext cx="745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DTL</a:t>
            </a:r>
          </a:p>
          <a:p>
            <a:pPr algn="ctr"/>
            <a:r>
              <a:rPr lang="en-US" dirty="0"/>
              <a:t>0.5 </a:t>
            </a:r>
            <a:r>
              <a:rPr lang="en-US" dirty="0"/>
              <a:t>µs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Layout</a:t>
            </a:r>
            <a:endParaRPr lang="en-US" dirty="0"/>
          </a:p>
        </p:txBody>
      </p:sp>
      <p:sp>
        <p:nvSpPr>
          <p:cNvPr id="58" name="Content Placeholder 2"/>
          <p:cNvSpPr>
            <a:spLocks noGrp="1"/>
          </p:cNvSpPr>
          <p:nvPr>
            <p:ph idx="1"/>
          </p:nvPr>
        </p:nvSpPr>
        <p:spPr>
          <a:xfrm>
            <a:off x="6758781" y="463003"/>
            <a:ext cx="4904951" cy="26392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300" smtClean="0"/>
              <a:t>The Beam</a:t>
            </a:r>
          </a:p>
          <a:p>
            <a:r>
              <a:rPr lang="en-GB" sz="2300" dirty="0" smtClean="0"/>
              <a:t>Long </a:t>
            </a:r>
            <a:r>
              <a:rPr lang="en-GB" sz="2300" dirty="0"/>
              <a:t>pulse proton beam 2,86 </a:t>
            </a:r>
            <a:r>
              <a:rPr lang="en-GB" sz="2300" dirty="0" err="1"/>
              <a:t>ms</a:t>
            </a:r>
            <a:endParaRPr lang="en-GB" sz="2300" dirty="0"/>
          </a:p>
          <a:p>
            <a:r>
              <a:rPr lang="en-GB" sz="2300" dirty="0"/>
              <a:t>Pulse frequency 14 Hz</a:t>
            </a:r>
          </a:p>
          <a:p>
            <a:r>
              <a:rPr lang="en-GB" sz="2300" dirty="0"/>
              <a:t>Proton energy 2 </a:t>
            </a:r>
            <a:r>
              <a:rPr lang="en-GB" sz="2300" dirty="0" err="1"/>
              <a:t>GeV</a:t>
            </a:r>
            <a:endParaRPr lang="en-GB" sz="2300" dirty="0"/>
          </a:p>
          <a:p>
            <a:r>
              <a:rPr lang="en-GB" sz="2300" dirty="0"/>
              <a:t>Beam power, time averaged 5 MW, within pulse 125 MW</a:t>
            </a:r>
          </a:p>
          <a:p>
            <a:r>
              <a:rPr lang="en-GB" sz="2300" dirty="0"/>
              <a:t>Beam current 62,5 mA</a:t>
            </a:r>
          </a:p>
          <a:p>
            <a:pPr lvl="1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98915" y="4207900"/>
            <a:ext cx="5689175" cy="265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300" dirty="0" smtClean="0"/>
              <a:t>Beam Instrumentation</a:t>
            </a:r>
          </a:p>
          <a:p>
            <a:r>
              <a:rPr lang="en-GB" sz="2300" dirty="0"/>
              <a:t>S</a:t>
            </a:r>
            <a:r>
              <a:rPr lang="en-GB" sz="2300" dirty="0" smtClean="0"/>
              <a:t>ensory system</a:t>
            </a:r>
          </a:p>
          <a:p>
            <a:r>
              <a:rPr lang="en-GB" sz="2300" dirty="0" smtClean="0"/>
              <a:t>Distributed throughout the accelerator</a:t>
            </a:r>
          </a:p>
          <a:p>
            <a:r>
              <a:rPr lang="en-GB" sz="2300" dirty="0" smtClean="0"/>
              <a:t>Measures beam beam properties</a:t>
            </a:r>
          </a:p>
          <a:p>
            <a:r>
              <a:rPr lang="en-GB" sz="2300" dirty="0" smtClean="0"/>
              <a:t>Delivers measurements to the control system</a:t>
            </a:r>
          </a:p>
          <a:p>
            <a:pPr lvl="1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0" y="5618681"/>
            <a:ext cx="845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Ion Source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7039" y="1377026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Target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673037" y="5202315"/>
            <a:ext cx="815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75 </a:t>
            </a:r>
            <a:r>
              <a:rPr lang="en-US" dirty="0" err="1" smtClean="0"/>
              <a:t>keV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218934" y="4853961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3.6 MeV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357857" y="437661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 MeV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232199" y="3948536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216 MeV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595078" y="3276443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571 MeV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248227" y="1746358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GeV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21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0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Beam: Phase Space, Emittance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70" y="807460"/>
            <a:ext cx="7998536" cy="6005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468" y="1204399"/>
            <a:ext cx="291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Transverse: x </a:t>
            </a:r>
            <a:r>
              <a:rPr lang="en-US" dirty="0"/>
              <a:t>(mm), x’ (</a:t>
            </a:r>
            <a:r>
              <a:rPr lang="en-US" dirty="0" err="1"/>
              <a:t>mrad</a:t>
            </a:r>
            <a:r>
              <a:rPr lang="en-US" dirty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90708" y="4192256"/>
            <a:ext cx="1911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Longitudinal: z, z’</a:t>
            </a:r>
          </a:p>
          <a:p>
            <a:r>
              <a:rPr lang="en-US" dirty="0"/>
              <a:t>(also: eV, seconds)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15874" y="1201803"/>
            <a:ext cx="292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Transverse: y </a:t>
            </a:r>
            <a:r>
              <a:rPr lang="en-US" dirty="0"/>
              <a:t>(mm), y’ (</a:t>
            </a:r>
            <a:r>
              <a:rPr lang="en-US" dirty="0" err="1"/>
              <a:t>mrad</a:t>
            </a:r>
            <a:r>
              <a:rPr lang="en-US" dirty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06659" y="4007590"/>
            <a:ext cx="2783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Transverse: x (mm),  y (mm)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624392" y="6577608"/>
            <a:ext cx="711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7F7F7F"/>
                </a:solidFill>
                <a:latin typeface="Calibri Light"/>
                <a:cs typeface="Calibri Light"/>
              </a:rPr>
              <a:t>Eshraqi</a:t>
            </a:r>
            <a:endParaRPr lang="en-US" sz="1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96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Beam Parameters </a:t>
            </a:r>
            <a:r>
              <a:rPr lang="en-US" dirty="0"/>
              <a:t>at Target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904411"/>
              </p:ext>
            </p:extLst>
          </p:nvPr>
        </p:nvGraphicFramePr>
        <p:xfrm>
          <a:off x="2075835" y="995939"/>
          <a:ext cx="8356922" cy="366225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37812"/>
                <a:gridCol w="2419110"/>
              </a:tblGrid>
              <a:tr h="754492">
                <a:tc>
                  <a:txBody>
                    <a:bodyPr/>
                    <a:lstStyle/>
                    <a:p>
                      <a:r>
                        <a:rPr lang="en-US" sz="2000" b="0" i="0" dirty="0" smtClean="0">
                          <a:solidFill>
                            <a:schemeClr val="tx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Beam footprint enclosing 97.5% beam fraction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 smtClean="0">
                          <a:solidFill>
                            <a:schemeClr val="tx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180 mm (horizontal)</a:t>
                      </a:r>
                      <a:br>
                        <a:rPr lang="en-US" sz="2000" b="0" i="0" dirty="0" smtClean="0">
                          <a:solidFill>
                            <a:schemeClr val="tx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</a:br>
                      <a:r>
                        <a:rPr lang="en-US" sz="2000" b="0" i="0" dirty="0" smtClean="0">
                          <a:solidFill>
                            <a:schemeClr val="tx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60 mm (vertical)</a:t>
                      </a:r>
                    </a:p>
                  </a:txBody>
                  <a:tcPr/>
                </a:tc>
              </a:tr>
              <a:tr h="470658">
                <a:tc>
                  <a:txBody>
                    <a:bodyPr/>
                    <a:lstStyle/>
                    <a:p>
                      <a:r>
                        <a:rPr lang="en-US" sz="2000" b="0" i="0" dirty="0" smtClean="0">
                          <a:solidFill>
                            <a:schemeClr val="tx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Nominal time-averaged peak current density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 smtClean="0">
                          <a:solidFill>
                            <a:schemeClr val="tx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56 µA/cm^2</a:t>
                      </a:r>
                    </a:p>
                  </a:txBody>
                  <a:tcPr/>
                </a:tc>
              </a:tr>
              <a:tr h="812368">
                <a:tc>
                  <a:txBody>
                    <a:bodyPr/>
                    <a:lstStyle/>
                    <a:p>
                      <a:r>
                        <a:rPr lang="en-US" sz="2000" b="0" i="0" dirty="0" smtClean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Max displacement of footprint from nominal position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 smtClean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±5 mm (horizontal), </a:t>
                      </a:r>
                      <a:br>
                        <a:rPr lang="en-US" sz="2000" b="0" i="0" dirty="0" smtClean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</a:br>
                      <a:r>
                        <a:rPr lang="en-US" sz="2000" b="0" i="0" dirty="0" smtClean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±3 mm (vertical)</a:t>
                      </a:r>
                    </a:p>
                  </a:txBody>
                  <a:tcPr/>
                </a:tc>
              </a:tr>
              <a:tr h="812368">
                <a:tc>
                  <a:txBody>
                    <a:bodyPr/>
                    <a:lstStyle/>
                    <a:p>
                      <a:r>
                        <a:rPr lang="en-US" sz="2000" b="0" i="0" dirty="0" smtClean="0">
                          <a:solidFill>
                            <a:schemeClr val="tx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Nominal RMS</a:t>
                      </a:r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size of Gaussian </a:t>
                      </a:r>
                      <a:r>
                        <a:rPr lang="en-US" sz="2000" b="0" i="0" baseline="0" dirty="0" err="1" smtClean="0">
                          <a:solidFill>
                            <a:schemeClr val="tx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beamlet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 smtClean="0">
                          <a:solidFill>
                            <a:schemeClr val="tx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16 mm (horizontal)</a:t>
                      </a:r>
                      <a:br>
                        <a:rPr lang="en-US" sz="2000" b="0" i="0" dirty="0" smtClean="0">
                          <a:solidFill>
                            <a:schemeClr val="tx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</a:br>
                      <a:r>
                        <a:rPr lang="en-US" sz="2000" b="0" i="0" dirty="0" smtClean="0">
                          <a:solidFill>
                            <a:schemeClr val="tx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5.3 mm (vertical)</a:t>
                      </a:r>
                    </a:p>
                  </a:txBody>
                  <a:tcPr/>
                </a:tc>
              </a:tr>
              <a:tr h="812368">
                <a:tc>
                  <a:txBody>
                    <a:bodyPr/>
                    <a:lstStyle/>
                    <a:p>
                      <a:r>
                        <a:rPr lang="en-US" sz="2000" b="0" i="0" dirty="0" smtClean="0">
                          <a:solidFill>
                            <a:schemeClr val="tx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Raster</a:t>
                      </a:r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frequencies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 smtClean="0">
                          <a:solidFill>
                            <a:schemeClr val="tx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40 kHz (horizontal)</a:t>
                      </a:r>
                      <a:br>
                        <a:rPr lang="en-US" sz="2000" b="0" i="0" dirty="0" smtClean="0">
                          <a:solidFill>
                            <a:schemeClr val="tx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</a:br>
                      <a:r>
                        <a:rPr lang="en-US" sz="2000" b="0" i="0" dirty="0" smtClean="0">
                          <a:solidFill>
                            <a:schemeClr val="tx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29 kHz (vertical)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9974" y="5019030"/>
            <a:ext cx="2320725" cy="136815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2930004" y="4826078"/>
            <a:ext cx="4572508" cy="1803600"/>
            <a:chOff x="1727684" y="3861048"/>
            <a:chExt cx="6480720" cy="2556284"/>
          </a:xfrm>
        </p:grpSpPr>
        <p:sp>
          <p:nvSpPr>
            <p:cNvPr id="9" name="Rectangle 8"/>
            <p:cNvSpPr/>
            <p:nvPr/>
          </p:nvSpPr>
          <p:spPr>
            <a:xfrm>
              <a:off x="1727684" y="3933056"/>
              <a:ext cx="6480720" cy="2484276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28112" y="3861048"/>
              <a:ext cx="3387331" cy="5670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  <a:latin typeface="Gill Sans Light" charset="0"/>
                  <a:ea typeface="Gill Sans Light" charset="0"/>
                  <a:cs typeface="Gill Sans Light" charset="0"/>
                </a:rPr>
                <a:t>Sector of Target </a:t>
              </a:r>
              <a:r>
                <a:rPr lang="en-US" sz="2000" dirty="0">
                  <a:solidFill>
                    <a:schemeClr val="tx2"/>
                  </a:solidFill>
                  <a:latin typeface="Gill Sans Light" charset="0"/>
                  <a:ea typeface="Gill Sans Light" charset="0"/>
                  <a:cs typeface="Gill Sans Light" charset="0"/>
                </a:rPr>
                <a:t>Wheel</a:t>
              </a:r>
              <a:endParaRPr lang="en-US" dirty="0">
                <a:solidFill>
                  <a:schemeClr val="tx2"/>
                </a:solidFill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3728" y="4365104"/>
              <a:ext cx="5651474" cy="178426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5696" y="5733256"/>
              <a:ext cx="1584176" cy="504056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1585156" y="5622511"/>
            <a:ext cx="10679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Gaussian</a:t>
            </a:r>
            <a:b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en-US" sz="2000" dirty="0" err="1">
                <a:latin typeface="Gill Sans Light" charset="0"/>
                <a:ea typeface="Gill Sans Light" charset="0"/>
                <a:cs typeface="Gill Sans Light" charset="0"/>
              </a:rPr>
              <a:t>beamlet</a:t>
            </a:r>
            <a:endParaRPr lang="en-US" sz="2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593417" y="6003615"/>
            <a:ext cx="616018" cy="2652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901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Straight Connector 77"/>
          <p:cNvCxnSpPr/>
          <p:nvPr/>
        </p:nvCxnSpPr>
        <p:spPr>
          <a:xfrm flipV="1">
            <a:off x="8443213" y="4293096"/>
            <a:ext cx="0" cy="16561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n 26"/>
          <p:cNvSpPr/>
          <p:nvPr/>
        </p:nvSpPr>
        <p:spPr>
          <a:xfrm rot="5400000">
            <a:off x="7831145" y="5265204"/>
            <a:ext cx="432048" cy="1800200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147069" y="5939988"/>
            <a:ext cx="1699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Gill Sans Light" charset="0"/>
                <a:ea typeface="Gill Sans Light" charset="0"/>
                <a:cs typeface="Gill Sans Light" charset="0"/>
              </a:rPr>
              <a:t>Beamline</a:t>
            </a:r>
            <a:r>
              <a:rPr lang="en-US" dirty="0">
                <a:latin typeface="Gill Sans Light" charset="0"/>
                <a:ea typeface="Gill Sans Light" charset="0"/>
                <a:cs typeface="Gill Sans Light" charset="0"/>
              </a:rPr>
              <a:t> device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Beam </a:t>
            </a:r>
            <a:r>
              <a:rPr lang="en-US" dirty="0" smtClean="0"/>
              <a:t>Instrumentation </a:t>
            </a:r>
            <a:r>
              <a:rPr lang="en-US" dirty="0" smtClean="0"/>
              <a:t>Devices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291085" y="3068960"/>
            <a:ext cx="1512168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Signal Processing</a:t>
            </a:r>
            <a:endParaRPr lang="en-US" dirty="0">
              <a:solidFill>
                <a:srgbClr val="000000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63093" y="2132856"/>
            <a:ext cx="1368152" cy="576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Buffering</a:t>
            </a:r>
            <a:endParaRPr lang="en-US" dirty="0">
              <a:solidFill>
                <a:srgbClr val="000000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16" name="Straight Arrow Connector 15"/>
          <p:cNvCxnSpPr>
            <a:stCxn id="11" idx="2"/>
            <a:endCxn id="27" idx="2"/>
          </p:cNvCxnSpPr>
          <p:nvPr/>
        </p:nvCxnSpPr>
        <p:spPr>
          <a:xfrm>
            <a:off x="8047169" y="4005064"/>
            <a:ext cx="0" cy="1944216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2"/>
            <a:endCxn id="11" idx="0"/>
          </p:cNvCxnSpPr>
          <p:nvPr/>
        </p:nvCxnSpPr>
        <p:spPr>
          <a:xfrm>
            <a:off x="8047169" y="2708920"/>
            <a:ext cx="0" cy="36004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715021" y="4653136"/>
            <a:ext cx="2592288" cy="360040"/>
          </a:xfrm>
          <a:prstGeom prst="rect">
            <a:avLst/>
          </a:prstGeom>
          <a:pattFill prst="horzBrick">
            <a:fgClr>
              <a:schemeClr val="accent1">
                <a:lumMod val="40000"/>
                <a:lumOff val="60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Shielding</a:t>
            </a:r>
            <a:endParaRPr lang="en-US" dirty="0">
              <a:solidFill>
                <a:srgbClr val="000000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883373" y="3356992"/>
            <a:ext cx="1357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configuration</a:t>
            </a:r>
            <a:endParaRPr lang="en-US" dirty="0">
              <a:solidFill>
                <a:srgbClr val="000000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888972" y="3645024"/>
            <a:ext cx="15639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b</a:t>
            </a:r>
            <a:r>
              <a:rPr lang="en-US" dirty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eam </a:t>
            </a:r>
            <a:r>
              <a:rPr lang="en-US" dirty="0" smtClean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interlock</a:t>
            </a:r>
            <a:endParaRPr lang="en-US" dirty="0">
              <a:solidFill>
                <a:srgbClr val="000000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211359" y="1145960"/>
            <a:ext cx="25924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Machine Protection System Interfaces:</a:t>
            </a:r>
            <a:endParaRPr lang="en-US" sz="2400" dirty="0">
              <a:solidFill>
                <a:srgbClr val="000000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811366" y="2204864"/>
            <a:ext cx="1392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post mortem</a:t>
            </a:r>
            <a:endParaRPr lang="en-US" dirty="0">
              <a:solidFill>
                <a:srgbClr val="000000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8443213" y="4293096"/>
            <a:ext cx="1440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7243993" y="5301208"/>
            <a:ext cx="790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cabling</a:t>
            </a:r>
            <a:endParaRPr lang="en-US" dirty="0">
              <a:solidFill>
                <a:srgbClr val="000000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9883373" y="4077072"/>
            <a:ext cx="1428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d</a:t>
            </a:r>
            <a:r>
              <a:rPr lang="en-US" dirty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evice state</a:t>
            </a:r>
            <a:endParaRPr lang="en-US" dirty="0">
              <a:solidFill>
                <a:srgbClr val="000000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9883373" y="3068960"/>
            <a:ext cx="1544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d</a:t>
            </a:r>
            <a:r>
              <a:rPr lang="en-US" dirty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evice health</a:t>
            </a:r>
            <a:endParaRPr lang="en-US" dirty="0">
              <a:solidFill>
                <a:srgbClr val="000000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8803253" y="3284984"/>
            <a:ext cx="10801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8803253" y="3573016"/>
            <a:ext cx="10801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8803253" y="3861048"/>
            <a:ext cx="10801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8731245" y="2420888"/>
            <a:ext cx="10801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4400943" y="1145960"/>
            <a:ext cx="20501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Accelerator Interfaces:</a:t>
            </a:r>
            <a:endParaRPr lang="en-US" sz="2400" dirty="0">
              <a:solidFill>
                <a:srgbClr val="000000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4697543" y="2204864"/>
            <a:ext cx="1801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Controls network</a:t>
            </a:r>
            <a:endParaRPr lang="en-US" dirty="0">
              <a:solidFill>
                <a:srgbClr val="000000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5120584" y="3059668"/>
            <a:ext cx="1356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Timing/event</a:t>
            </a:r>
            <a:endParaRPr lang="en-US" dirty="0">
              <a:solidFill>
                <a:srgbClr val="000000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5130846" y="3356992"/>
            <a:ext cx="135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RF reference</a:t>
            </a:r>
            <a:endParaRPr lang="en-US" dirty="0">
              <a:solidFill>
                <a:srgbClr val="000000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4747309" y="3645024"/>
            <a:ext cx="1751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  <a:latin typeface="Gill Sans Light" charset="0"/>
                <a:ea typeface="Gill Sans Light" charset="0"/>
                <a:cs typeface="Gill Sans Light" charset="0"/>
              </a:rPr>
              <a:t>Low-latency data</a:t>
            </a:r>
            <a:endParaRPr lang="en-US" dirty="0">
              <a:solidFill>
                <a:srgbClr val="000000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cxnSp>
        <p:nvCxnSpPr>
          <p:cNvPr id="117" name="Straight Connector 116"/>
          <p:cNvCxnSpPr/>
          <p:nvPr/>
        </p:nvCxnSpPr>
        <p:spPr>
          <a:xfrm>
            <a:off x="6571005" y="3284984"/>
            <a:ext cx="7200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6571005" y="3573016"/>
            <a:ext cx="7200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6571005" y="3861048"/>
            <a:ext cx="7200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endCxn id="12" idx="1"/>
          </p:cNvCxnSpPr>
          <p:nvPr/>
        </p:nvCxnSpPr>
        <p:spPr>
          <a:xfrm>
            <a:off x="6571005" y="2420888"/>
            <a:ext cx="7920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695818" y="1665121"/>
            <a:ext cx="3517607" cy="48239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Possible Functions:</a:t>
            </a:r>
          </a:p>
          <a:p>
            <a:r>
              <a:rPr lang="en-US" dirty="0" smtClean="0"/>
              <a:t>Measurements</a:t>
            </a:r>
            <a:endParaRPr lang="en-US" dirty="0" smtClean="0"/>
          </a:p>
          <a:p>
            <a:pPr lvl="1"/>
            <a:r>
              <a:rPr lang="en-US" dirty="0" smtClean="0"/>
              <a:t>Beam Accounting</a:t>
            </a:r>
          </a:p>
          <a:p>
            <a:pPr lvl="1"/>
            <a:r>
              <a:rPr lang="en-US" dirty="0" smtClean="0"/>
              <a:t>Measurement of Beam Centroid</a:t>
            </a:r>
          </a:p>
          <a:p>
            <a:pPr lvl="1"/>
            <a:r>
              <a:rPr lang="en-US" dirty="0" smtClean="0"/>
              <a:t>Measurement of Beam Distribution</a:t>
            </a:r>
          </a:p>
          <a:p>
            <a:r>
              <a:rPr lang="en-US" dirty="0" smtClean="0"/>
              <a:t>Protection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18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Beam Accounting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3061"/>
            <a:ext cx="10515600" cy="4823902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Measuring beam current </a:t>
            </a:r>
            <a:r>
              <a:rPr lang="en-US" dirty="0">
                <a:latin typeface="Gill Sans Light" charset="0"/>
                <a:ea typeface="Gill Sans Light" charset="0"/>
                <a:cs typeface="Gill Sans Light" charset="0"/>
              </a:rPr>
              <a:t>and where it is </a:t>
            </a: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lost</a:t>
            </a:r>
          </a:p>
          <a:p>
            <a:pPr lvl="1"/>
            <a:r>
              <a:rPr lang="en-US" dirty="0">
                <a:latin typeface="Gill Sans Light" charset="0"/>
                <a:ea typeface="Gill Sans Light" charset="0"/>
                <a:cs typeface="Gill Sans Light" charset="0"/>
              </a:rPr>
              <a:t>C</a:t>
            </a: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onstituents of beam </a:t>
            </a:r>
            <a:r>
              <a:rPr lang="en-US" dirty="0">
                <a:latin typeface="Gill Sans Light" charset="0"/>
                <a:ea typeface="Gill Sans Light" charset="0"/>
                <a:cs typeface="Gill Sans Light" charset="0"/>
              </a:rPr>
              <a:t>extracted from ion </a:t>
            </a: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source (what fraction is protons?)</a:t>
            </a:r>
            <a:endParaRPr lang="en-US" dirty="0" smtClean="0">
              <a:latin typeface="Gill Sans Light" charset="0"/>
              <a:ea typeface="Gill Sans Light" charset="0"/>
              <a:cs typeface="Gill Sans Light" charset="0"/>
            </a:endParaRPr>
          </a:p>
          <a:p>
            <a:pPr lvl="1"/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Lost protons </a:t>
            </a: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that</a:t>
            </a:r>
            <a:r>
              <a:rPr lang="en-US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damage </a:t>
            </a:r>
            <a:r>
              <a:rPr lang="en-US" dirty="0">
                <a:latin typeface="Gill Sans Light" charset="0"/>
                <a:ea typeface="Gill Sans Light" charset="0"/>
                <a:cs typeface="Gill Sans Light" charset="0"/>
              </a:rPr>
              <a:t>or activate </a:t>
            </a: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accelerator</a:t>
            </a:r>
          </a:p>
          <a:p>
            <a:pPr lvl="1"/>
            <a:r>
              <a:rPr lang="en-US" dirty="0">
                <a:latin typeface="Gill Sans Light" charset="0"/>
                <a:ea typeface="Gill Sans Light" charset="0"/>
                <a:cs typeface="Gill Sans Light" charset="0"/>
              </a:rPr>
              <a:t>B</a:t>
            </a: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eam leaving aperture </a:t>
            </a:r>
            <a:r>
              <a:rPr lang="en-US" dirty="0">
                <a:latin typeface="Gill Sans Light" charset="0"/>
                <a:ea typeface="Gill Sans Light" charset="0"/>
                <a:cs typeface="Gill Sans Light" charset="0"/>
              </a:rPr>
              <a:t>and overheating </a:t>
            </a:r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target/dump components</a:t>
            </a:r>
          </a:p>
          <a:p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Systems</a:t>
            </a:r>
          </a:p>
          <a:p>
            <a:pPr lvl="1"/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Doppler</a:t>
            </a:r>
          </a:p>
          <a:p>
            <a:pPr lvl="1"/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Faraday Cups</a:t>
            </a:r>
          </a:p>
          <a:p>
            <a:pPr lvl="1"/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Beam Current Monitors</a:t>
            </a:r>
          </a:p>
          <a:p>
            <a:pPr lvl="1"/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Beam Loss Monitors</a:t>
            </a:r>
          </a:p>
          <a:p>
            <a:pPr lvl="2"/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Neutron detectors</a:t>
            </a:r>
          </a:p>
          <a:p>
            <a:pPr lvl="2"/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Ion chambers</a:t>
            </a:r>
          </a:p>
          <a:p>
            <a:pPr lvl="1"/>
            <a:r>
              <a:rPr lang="en-US" dirty="0" smtClean="0">
                <a:latin typeface="Gill Sans Light" charset="0"/>
                <a:ea typeface="Gill Sans Light" charset="0"/>
                <a:cs typeface="Gill Sans Light" charset="0"/>
              </a:rPr>
              <a:t>Aperture Monitors</a:t>
            </a:r>
            <a:endParaRPr lang="en-US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7448" y="4237971"/>
            <a:ext cx="4084687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Beam pulse parameters for diagnostics measurements extend from </a:t>
            </a:r>
            <a:r>
              <a:rPr lang="en-US" sz="2400" b="1" dirty="0" smtClean="0">
                <a:latin typeface="Gill Sans SemiBold" charset="0"/>
                <a:ea typeface="Gill Sans SemiBold" charset="0"/>
                <a:cs typeface="Gill Sans SemiBold" charset="0"/>
              </a:rPr>
              <a:t>a few mA </a:t>
            </a:r>
            <a:r>
              <a:rPr lang="en-US" sz="2400" b="1" smtClean="0">
                <a:latin typeface="Gill Sans SemiBold" charset="0"/>
                <a:ea typeface="Gill Sans SemiBold" charset="0"/>
                <a:cs typeface="Gill Sans SemiBold" charset="0"/>
              </a:rPr>
              <a:t>for a </a:t>
            </a:r>
            <a:r>
              <a:rPr lang="en-US" sz="2400" b="1" dirty="0" smtClean="0">
                <a:latin typeface="Gill Sans SemiBold" charset="0"/>
                <a:ea typeface="Gill Sans SemiBold" charset="0"/>
                <a:cs typeface="Gill Sans SemiBold" charset="0"/>
              </a:rPr>
              <a:t>few µs at low repetition rate</a:t>
            </a:r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 up to </a:t>
            </a:r>
            <a:r>
              <a:rPr lang="en-US" sz="2400" b="1" dirty="0" smtClean="0">
                <a:latin typeface="Gill Sans SemiBold" charset="0"/>
                <a:ea typeface="Gill Sans SemiBold" charset="0"/>
                <a:cs typeface="Gill Sans SemiBold" charset="0"/>
              </a:rPr>
              <a:t>full duty factor</a:t>
            </a:r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.</a:t>
            </a:r>
            <a:endParaRPr lang="en-US" sz="2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81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latin typeface="Gill Sans Light" charset="0"/>
                <a:ea typeface="Gill Sans Light" charset="0"/>
                <a:cs typeface="Gill Sans Light" charset="0"/>
              </a:rPr>
              <a:t>Beam </a:t>
            </a:r>
            <a:r>
              <a:rPr lang="en-US" sz="4000" dirty="0" smtClean="0">
                <a:latin typeface="Gill Sans Light" charset="0"/>
                <a:ea typeface="Gill Sans Light" charset="0"/>
                <a:cs typeface="Gill Sans Light" charset="0"/>
              </a:rPr>
              <a:t>Accounting: </a:t>
            </a:r>
            <a:br>
              <a:rPr lang="en-US" sz="4000" dirty="0" smtClean="0"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en-US" sz="4000" dirty="0" smtClean="0">
                <a:latin typeface="Gill Sans Light" charset="0"/>
                <a:ea typeface="Gill Sans Light" charset="0"/>
                <a:cs typeface="Gill Sans Light" charset="0"/>
              </a:rPr>
              <a:t>Doppler and Faraday </a:t>
            </a:r>
            <a:r>
              <a:rPr lang="en-US" sz="4000" dirty="0" smtClean="0">
                <a:latin typeface="Gill Sans Light" charset="0"/>
                <a:ea typeface="Gill Sans Light" charset="0"/>
                <a:cs typeface="Gill Sans Light" charset="0"/>
              </a:rPr>
              <a:t>Cup</a:t>
            </a:r>
            <a:endParaRPr lang="en-US" sz="4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967" y="3823321"/>
            <a:ext cx="4056629" cy="2897592"/>
          </a:xfrm>
        </p:spPr>
      </p:pic>
      <p:pic>
        <p:nvPicPr>
          <p:cNvPr id="7" name="Picture 6" descr="IMG-20170605-WA000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3659" y="151185"/>
            <a:ext cx="3163565" cy="2403752"/>
          </a:xfrm>
          <a:prstGeom prst="rect">
            <a:avLst/>
          </a:prstGeom>
          <a:noFill/>
        </p:spPr>
      </p:pic>
      <p:pic>
        <p:nvPicPr>
          <p:cNvPr id="8" name="Content Placeholder 3" descr="../Desktop/FC.jp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0" t="10624" r="36448"/>
          <a:stretch/>
        </p:blipFill>
        <p:spPr bwMode="auto">
          <a:xfrm>
            <a:off x="3045304" y="2170011"/>
            <a:ext cx="2857674" cy="262097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7453109" y="2955491"/>
            <a:ext cx="4095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Doppler 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system: optical spectrometer measures </a:t>
            </a:r>
            <a:r>
              <a:rPr lang="en-US" sz="2000" dirty="0" err="1" smtClean="0">
                <a:latin typeface="Gill Sans Light" charset="0"/>
                <a:ea typeface="Gill Sans Light" charset="0"/>
                <a:cs typeface="Gill Sans Light" charset="0"/>
              </a:rPr>
              <a:t>doppler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 shifted visible light emission and reports ion species</a:t>
            </a:r>
            <a:endParaRPr lang="en-US" sz="2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3330" y="1752726"/>
            <a:ext cx="4000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Faraday </a:t>
            </a:r>
            <a:r>
              <a:rPr lang="en-US" sz="2000" smtClean="0">
                <a:latin typeface="Gill Sans Light" charset="0"/>
                <a:ea typeface="Gill Sans Light" charset="0"/>
                <a:cs typeface="Gill Sans Light" charset="0"/>
              </a:rPr>
              <a:t>cup </a:t>
            </a:r>
            <a:r>
              <a:rPr lang="en-US" sz="2000" smtClean="0">
                <a:latin typeface="Gill Sans Light" charset="0"/>
                <a:ea typeface="Gill Sans Light" charset="0"/>
                <a:cs typeface="Gill Sans Light" charset="0"/>
              </a:rPr>
              <a:t>measuring 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75 </a:t>
            </a:r>
            <a:r>
              <a:rPr lang="en-US" sz="2000" dirty="0" err="1" smtClean="0">
                <a:latin typeface="Gill Sans Light" charset="0"/>
                <a:ea typeface="Gill Sans Light" charset="0"/>
                <a:cs typeface="Gill Sans Light" charset="0"/>
              </a:rPr>
              <a:t>keV</a:t>
            </a:r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 beam</a:t>
            </a:r>
            <a:endParaRPr lang="en-US" sz="2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11544" y="182445"/>
            <a:ext cx="2707793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latin typeface="Gill Sans Light" charset="0"/>
                <a:ea typeface="Gill Sans Light" charset="0"/>
                <a:cs typeface="Gill Sans Light" charset="0"/>
              </a:rPr>
              <a:t>as </a:t>
            </a:r>
            <a:r>
              <a:rPr lang="en-US" sz="2400" dirty="0" smtClean="0">
                <a:latin typeface="Gill Sans Light" charset="0"/>
                <a:ea typeface="Gill Sans Light" charset="0"/>
                <a:cs typeface="Gill Sans Light" charset="0"/>
              </a:rPr>
              <a:t>installed @Catania</a:t>
            </a:r>
            <a:endParaRPr lang="en-US" sz="2400" dirty="0">
              <a:latin typeface="Gill Sans Light" charset="0"/>
            </a:endParaRPr>
          </a:p>
        </p:txBody>
      </p:sp>
      <p:pic>
        <p:nvPicPr>
          <p:cNvPr id="13" name="Picture 12" descr="Macintosh HD:Users:benjamincheymol:Desktop:LEBT_FC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81105" y="3262845"/>
            <a:ext cx="4426369" cy="17761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18203" y="4623493"/>
            <a:ext cx="197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Gill Sans Light" charset="0"/>
                <a:ea typeface="Gill Sans Light" charset="0"/>
                <a:cs typeface="Gill Sans Light" charset="0"/>
              </a:rPr>
              <a:t>Several milliseconds</a:t>
            </a:r>
            <a:endParaRPr lang="en-US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31378" y="3093991"/>
            <a:ext cx="168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Current vs. time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025571" y="5951154"/>
            <a:ext cx="499248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06519" y="5979991"/>
            <a:ext cx="2810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 charset="0"/>
                <a:ea typeface="Gill Sans Light" charset="0"/>
                <a:cs typeface="Gill Sans Light" charset="0"/>
              </a:rPr>
              <a:t>Beam into conducting cup</a:t>
            </a:r>
            <a:endParaRPr lang="en-US" sz="2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5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Beam Accounting: </a:t>
            </a:r>
            <a:r>
              <a:rPr lang="en-US" sz="3600" dirty="0" smtClean="0"/>
              <a:t>Beam </a:t>
            </a:r>
            <a:r>
              <a:rPr lang="en-US" sz="3600" dirty="0"/>
              <a:t>Current </a:t>
            </a:r>
            <a:r>
              <a:rPr lang="en-US" sz="3600" dirty="0" smtClean="0"/>
              <a:t>Monitor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59871" y="6492875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  <p:grpSp>
        <p:nvGrpSpPr>
          <p:cNvPr id="33" name="Group 32"/>
          <p:cNvGrpSpPr/>
          <p:nvPr/>
        </p:nvGrpSpPr>
        <p:grpSpPr>
          <a:xfrm>
            <a:off x="5085107" y="3243787"/>
            <a:ext cx="1938556" cy="3151479"/>
            <a:chOff x="11547531" y="5637641"/>
            <a:chExt cx="2802652" cy="4556226"/>
          </a:xfrm>
        </p:grpSpPr>
        <p:grpSp>
          <p:nvGrpSpPr>
            <p:cNvPr id="40" name="Group 39"/>
            <p:cNvGrpSpPr/>
            <p:nvPr/>
          </p:nvGrpSpPr>
          <p:grpSpPr>
            <a:xfrm>
              <a:off x="11547531" y="5767005"/>
              <a:ext cx="2802652" cy="4119762"/>
              <a:chOff x="257181" y="2132856"/>
              <a:chExt cx="2802652" cy="4119762"/>
            </a:xfrm>
          </p:grpSpPr>
          <p:pic>
            <p:nvPicPr>
              <p:cNvPr id="42" name="Picture 41" descr="BLM Locations_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181" y="4140006"/>
                <a:ext cx="2802652" cy="2112612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1098" y="2132856"/>
                <a:ext cx="2658890" cy="2016474"/>
              </a:xfrm>
              <a:prstGeom prst="rect">
                <a:avLst/>
              </a:prstGeom>
            </p:spPr>
          </p:pic>
          <p:sp>
            <p:nvSpPr>
              <p:cNvPr id="44" name="Oval 43"/>
              <p:cNvSpPr/>
              <p:nvPr/>
            </p:nvSpPr>
            <p:spPr>
              <a:xfrm>
                <a:off x="659826" y="2488684"/>
                <a:ext cx="1237165" cy="1398302"/>
              </a:xfrm>
              <a:prstGeom prst="ellipse">
                <a:avLst/>
              </a:pr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543187" rtl="0" eaLnBrk="1" latinLnBrk="0" hangingPunct="1">
                  <a:defRPr sz="6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1297846" y="5109438"/>
                <a:ext cx="249818" cy="370620"/>
              </a:xfrm>
              <a:prstGeom prst="ellipse">
                <a:avLst/>
              </a:pr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543187" rtl="0" eaLnBrk="1" latinLnBrk="0" hangingPunct="1">
                  <a:defRPr sz="6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/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 flipH="1" flipV="1">
                <a:off x="659827" y="3463834"/>
                <a:ext cx="612939" cy="1869936"/>
              </a:xfrm>
              <a:prstGeom prst="straightConnector1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V="1">
                <a:off x="1593182" y="3463834"/>
                <a:ext cx="303809" cy="1800200"/>
              </a:xfrm>
              <a:prstGeom prst="straightConnector1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11547531" y="5637641"/>
              <a:ext cx="2802652" cy="4556226"/>
            </a:xfrm>
            <a:prstGeom prst="rect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43187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86374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29561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72749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715936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59123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802310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345497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32594" y="1026065"/>
            <a:ext cx="374851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543187" rtl="0" eaLnBrk="1" latinLnBrk="0" hangingPunct="1">
              <a:defRPr sz="6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43187" algn="l" defTabSz="1543187" rtl="0" eaLnBrk="1" latinLnBrk="0" hangingPunct="1">
              <a:defRPr sz="6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86374" algn="l" defTabSz="1543187" rtl="0" eaLnBrk="1" latinLnBrk="0" hangingPunct="1">
              <a:defRPr sz="6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29561" algn="l" defTabSz="1543187" rtl="0" eaLnBrk="1" latinLnBrk="0" hangingPunct="1">
              <a:defRPr sz="6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749" algn="l" defTabSz="1543187" rtl="0" eaLnBrk="1" latinLnBrk="0" hangingPunct="1">
              <a:defRPr sz="6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715936" algn="l" defTabSz="1543187" rtl="0" eaLnBrk="1" latinLnBrk="0" hangingPunct="1">
              <a:defRPr sz="6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259123" algn="l" defTabSz="1543187" rtl="0" eaLnBrk="1" latinLnBrk="0" hangingPunct="1">
              <a:defRPr sz="6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2310" algn="l" defTabSz="1543187" rtl="0" eaLnBrk="1" latinLnBrk="0" hangingPunct="1">
              <a:defRPr sz="6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345497" algn="l" defTabSz="1543187" rtl="0" eaLnBrk="1" latinLnBrk="0" hangingPunct="1">
              <a:defRPr sz="6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Single channel measurements: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1% accuracy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&lt;1 µs response to measure current and remove </a:t>
            </a:r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beam permit </a:t>
            </a:r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on</a:t>
            </a:r>
          </a:p>
          <a:p>
            <a:pPr marL="685800" lvl="1" indent="-342900" defTabSz="457200">
              <a:buFont typeface="Arial" charset="0"/>
              <a:buChar char="•"/>
            </a:pPr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W</a:t>
            </a:r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rong pulse parameters</a:t>
            </a:r>
          </a:p>
          <a:p>
            <a:pPr marL="685800" lvl="1" indent="-342900" defTabSz="457200">
              <a:buFont typeface="Arial" charset="0"/>
              <a:buChar char="•"/>
            </a:pPr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Difference from previous pulse </a:t>
            </a:r>
          </a:p>
          <a:p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Difference measurements between two devices: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Digital optical link and processing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Minimum threshold: ~2% current loss.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&lt;</a:t>
            </a:r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few µs typical to </a:t>
            </a:r>
            <a:r>
              <a:rPr lang="en-US" sz="2000" dirty="0">
                <a:latin typeface="Gill Sans Light" charset="0"/>
                <a:ea typeface="Gill Sans Light" charset="0"/>
                <a:cs typeface="Gill Sans Light" charset="0"/>
              </a:rPr>
              <a:t>calculate current difference and remove beam permit on fast loss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/>
          <a:srcRect t="4145"/>
          <a:stretch/>
        </p:blipFill>
        <p:spPr>
          <a:xfrm>
            <a:off x="4776900" y="803993"/>
            <a:ext cx="6083700" cy="19438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573016" y="6521548"/>
            <a:ext cx="23545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7F7F7F"/>
                </a:solidFill>
                <a:latin typeface="Calibri Light"/>
                <a:cs typeface="Calibri Light"/>
              </a:rPr>
              <a:t>Forck</a:t>
            </a:r>
            <a:r>
              <a:rPr lang="en-US" sz="1400" dirty="0">
                <a:solidFill>
                  <a:srgbClr val="7F7F7F"/>
                </a:solidFill>
                <a:latin typeface="Calibri Light"/>
                <a:cs typeface="Calibri Light"/>
              </a:rPr>
              <a:t>, </a:t>
            </a:r>
            <a:r>
              <a:rPr lang="en-US" sz="1400" dirty="0" err="1">
                <a:solidFill>
                  <a:srgbClr val="7F7F7F"/>
                </a:solidFill>
                <a:latin typeface="Calibri Light"/>
                <a:cs typeface="Calibri Light"/>
              </a:rPr>
              <a:t>Grishin</a:t>
            </a:r>
            <a:r>
              <a:rPr lang="en-US" sz="1400" dirty="0">
                <a:solidFill>
                  <a:srgbClr val="7F7F7F"/>
                </a:solidFill>
                <a:latin typeface="Calibri Light"/>
                <a:cs typeface="Calibri Light"/>
              </a:rPr>
              <a:t>, </a:t>
            </a:r>
            <a:r>
              <a:rPr lang="en-US" sz="1400" dirty="0" err="1">
                <a:solidFill>
                  <a:srgbClr val="7F7F7F"/>
                </a:solidFill>
                <a:latin typeface="Calibri Light"/>
                <a:cs typeface="Calibri Light"/>
              </a:rPr>
              <a:t>Hassanzadegan</a:t>
            </a:r>
            <a:endParaRPr lang="en-US" sz="1400" dirty="0">
              <a:solidFill>
                <a:srgbClr val="7F7F7F"/>
              </a:solidFill>
            </a:endParaRPr>
          </a:p>
        </p:txBody>
      </p:sp>
      <p:pic>
        <p:nvPicPr>
          <p:cNvPr id="19" name="Content Placeholder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1"/>
          <a:stretch/>
        </p:blipFill>
        <p:spPr>
          <a:xfrm>
            <a:off x="7688250" y="3110927"/>
            <a:ext cx="3705886" cy="3378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41193" y="3808445"/>
            <a:ext cx="168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vs. time</a:t>
            </a:r>
          </a:p>
        </p:txBody>
      </p:sp>
    </p:spTree>
    <p:extLst>
      <p:ext uri="{BB962C8B-B14F-4D97-AF65-F5344CB8AC3E}">
        <p14:creationId xmlns:p14="http://schemas.microsoft.com/office/powerpoint/2010/main" val="1162499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14199</TotalTime>
  <Words>1478</Words>
  <Application>Microsoft Macintosh PowerPoint</Application>
  <PresentationFormat>Widescreen</PresentationFormat>
  <Paragraphs>322</Paragraphs>
  <Slides>30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AU Passata</vt:lpstr>
      <vt:lpstr>Calibri</vt:lpstr>
      <vt:lpstr>Calibri Light</vt:lpstr>
      <vt:lpstr>Gill Sans</vt:lpstr>
      <vt:lpstr>Gill Sans Light</vt:lpstr>
      <vt:lpstr>Gill Sans SemiBold</vt:lpstr>
      <vt:lpstr>Wingdings</vt:lpstr>
      <vt:lpstr>Arial</vt:lpstr>
      <vt:lpstr>Office Theme</vt:lpstr>
      <vt:lpstr>Equation</vt:lpstr>
      <vt:lpstr>BEAM INSTRUMENTATION</vt:lpstr>
      <vt:lpstr>Outline</vt:lpstr>
      <vt:lpstr>Accelerator Layout</vt:lpstr>
      <vt:lpstr>Beam: Phase Space, Emittance</vt:lpstr>
      <vt:lpstr>ESS Beam Parameters at Target </vt:lpstr>
      <vt:lpstr>Beam Instrumentation Devices</vt:lpstr>
      <vt:lpstr>Beam Accounting</vt:lpstr>
      <vt:lpstr>Beam Accounting:  Doppler and Faraday Cup</vt:lpstr>
      <vt:lpstr>Beam Accounting: Beam Current Monitor</vt:lpstr>
      <vt:lpstr>Beam Accounting:  Beam Loss</vt:lpstr>
      <vt:lpstr>Beam Accounting: neutron Beam Loss Monitors </vt:lpstr>
      <vt:lpstr>Beam Accounting: Ion Chamber Beam Loss Monitors</vt:lpstr>
      <vt:lpstr>Beam Accounting: Aperture Monitors</vt:lpstr>
      <vt:lpstr>Centroid Measurements: Beam Position and Phase</vt:lpstr>
      <vt:lpstr>Centroid Measurement: Measure Position of Beam with Electromagnetic Beam Position Monitors</vt:lpstr>
      <vt:lpstr>Centroid Measurement: Position monitor styles They also measure time of beam arrival</vt:lpstr>
      <vt:lpstr>Centroid Measurements: Beam Position and Phase Electronics</vt:lpstr>
      <vt:lpstr>Distribution Measurements</vt:lpstr>
      <vt:lpstr>Distribution Measurement: Emittance measurement of beam at low energy</vt:lpstr>
      <vt:lpstr>Distribution Measurement: Measure Transverse Profile of  Short Beam Pulses with Wire Scanners</vt:lpstr>
      <vt:lpstr>Distribution Measurements: Invasive Profile and Shape</vt:lpstr>
      <vt:lpstr>Distribution Measurement: Measure Long Beam Pulses with Non-invasive Profile Monitors</vt:lpstr>
      <vt:lpstr>Distribution Measurement: Measure 2-D Map of Beam Current with Imaging Systems</vt:lpstr>
      <vt:lpstr>Distribution Measurement:  ESS Imaging Systems Technologies </vt:lpstr>
      <vt:lpstr>Protection: from Beam Loss</vt:lpstr>
      <vt:lpstr>Protection: from Damaging Beam Conditions @Target/Dump</vt:lpstr>
      <vt:lpstr>ESS Diagnostics Partners and Collaborators</vt:lpstr>
      <vt:lpstr>PowerPoint Presentation</vt:lpstr>
      <vt:lpstr>Example from SNS in the US: First Beam on Target  </vt:lpstr>
      <vt:lpstr>Thank you</vt:lpstr>
    </vt:vector>
  </TitlesOfParts>
  <Manager/>
  <Company/>
  <LinksUpToDate>false</LinksUpToDate>
  <SharedDoc>false</SharedDoc>
  <HyperlinkBase/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AND STATUS OF DIAGNOSTICS FOR THE ESS PROJECT</dc:title>
  <dc:subject/>
  <dc:creator>Tom Shea</dc:creator>
  <cp:keywords/>
  <dc:description/>
  <cp:lastModifiedBy>Tom Shea</cp:lastModifiedBy>
  <cp:revision>164</cp:revision>
  <dcterms:created xsi:type="dcterms:W3CDTF">2017-08-13T17:06:27Z</dcterms:created>
  <dcterms:modified xsi:type="dcterms:W3CDTF">2017-11-02T10:28:20Z</dcterms:modified>
  <cp:category/>
</cp:coreProperties>
</file>