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notesSlides/notesSlide10.xml" ContentType="application/vnd.openxmlformats-officedocument.presentationml.notesSlide+xml"/>
  <Override PartName="/ppt/embeddings/oleObject22.bin" ContentType="application/vnd.openxmlformats-officedocument.oleObject"/>
  <Override PartName="/ppt/embeddings/oleObject23.bin" ContentType="application/vnd.openxmlformats-officedocument.oleObject"/>
  <Override PartName="/ppt/notesSlides/notesSlide11.xml" ContentType="application/vnd.openxmlformats-officedocument.presentationml.notesSlide+xml"/>
  <Override PartName="/ppt/embeddings/oleObject24.bin" ContentType="application/vnd.openxmlformats-officedocument.oleObject"/>
  <Override PartName="/ppt/embeddings/oleObject25.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26.bin" ContentType="application/vnd.openxmlformats-officedocument.oleObject"/>
  <Override PartName="/ppt/notesSlides/notesSlide14.xml" ContentType="application/vnd.openxmlformats-officedocument.presentationml.notesSlide+xml"/>
  <Override PartName="/ppt/embeddings/oleObject27.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4" r:id="rId2"/>
    <p:sldMasterId id="2147483663" r:id="rId3"/>
  </p:sldMasterIdLst>
  <p:notesMasterIdLst>
    <p:notesMasterId r:id="rId106"/>
  </p:notesMasterIdLst>
  <p:sldIdLst>
    <p:sldId id="256" r:id="rId4"/>
    <p:sldId id="257" r:id="rId5"/>
    <p:sldId id="260" r:id="rId6"/>
    <p:sldId id="261" r:id="rId7"/>
    <p:sldId id="305" r:id="rId8"/>
    <p:sldId id="263" r:id="rId9"/>
    <p:sldId id="264" r:id="rId10"/>
    <p:sldId id="265" r:id="rId11"/>
    <p:sldId id="268" r:id="rId12"/>
    <p:sldId id="266" r:id="rId13"/>
    <p:sldId id="267" r:id="rId14"/>
    <p:sldId id="269" r:id="rId15"/>
    <p:sldId id="270" r:id="rId16"/>
    <p:sldId id="271" r:id="rId17"/>
    <p:sldId id="272" r:id="rId18"/>
    <p:sldId id="273" r:id="rId19"/>
    <p:sldId id="274" r:id="rId20"/>
    <p:sldId id="275" r:id="rId21"/>
    <p:sldId id="304" r:id="rId22"/>
    <p:sldId id="282" r:id="rId23"/>
    <p:sldId id="283" r:id="rId24"/>
    <p:sldId id="284" r:id="rId25"/>
    <p:sldId id="285" r:id="rId26"/>
    <p:sldId id="286" r:id="rId27"/>
    <p:sldId id="302" r:id="rId28"/>
    <p:sldId id="303" r:id="rId29"/>
    <p:sldId id="384" r:id="rId30"/>
    <p:sldId id="327" r:id="rId31"/>
    <p:sldId id="328" r:id="rId32"/>
    <p:sldId id="329" r:id="rId33"/>
    <p:sldId id="330" r:id="rId34"/>
    <p:sldId id="331" r:id="rId35"/>
    <p:sldId id="332" r:id="rId36"/>
    <p:sldId id="333" r:id="rId37"/>
    <p:sldId id="334" r:id="rId38"/>
    <p:sldId id="335" r:id="rId39"/>
    <p:sldId id="337" r:id="rId40"/>
    <p:sldId id="338" r:id="rId41"/>
    <p:sldId id="339" r:id="rId42"/>
    <p:sldId id="340" r:id="rId43"/>
    <p:sldId id="341" r:id="rId44"/>
    <p:sldId id="342" r:id="rId45"/>
    <p:sldId id="343" r:id="rId46"/>
    <p:sldId id="344" r:id="rId47"/>
    <p:sldId id="402" r:id="rId48"/>
    <p:sldId id="403" r:id="rId49"/>
    <p:sldId id="404" r:id="rId50"/>
    <p:sldId id="356" r:id="rId51"/>
    <p:sldId id="405" r:id="rId52"/>
    <p:sldId id="357" r:id="rId53"/>
    <p:sldId id="361" r:id="rId54"/>
    <p:sldId id="362" r:id="rId55"/>
    <p:sldId id="364" r:id="rId56"/>
    <p:sldId id="365" r:id="rId57"/>
    <p:sldId id="366" r:id="rId58"/>
    <p:sldId id="367" r:id="rId59"/>
    <p:sldId id="369" r:id="rId60"/>
    <p:sldId id="370" r:id="rId61"/>
    <p:sldId id="371" r:id="rId62"/>
    <p:sldId id="373" r:id="rId63"/>
    <p:sldId id="406" r:id="rId64"/>
    <p:sldId id="407" r:id="rId65"/>
    <p:sldId id="408" r:id="rId66"/>
    <p:sldId id="377" r:id="rId67"/>
    <p:sldId id="306" r:id="rId68"/>
    <p:sldId id="307" r:id="rId69"/>
    <p:sldId id="308" r:id="rId70"/>
    <p:sldId id="309" r:id="rId71"/>
    <p:sldId id="310" r:id="rId72"/>
    <p:sldId id="311" r:id="rId73"/>
    <p:sldId id="312" r:id="rId74"/>
    <p:sldId id="313" r:id="rId75"/>
    <p:sldId id="314" r:id="rId76"/>
    <p:sldId id="315" r:id="rId77"/>
    <p:sldId id="316" r:id="rId78"/>
    <p:sldId id="317" r:id="rId79"/>
    <p:sldId id="318" r:id="rId80"/>
    <p:sldId id="319" r:id="rId81"/>
    <p:sldId id="320" r:id="rId82"/>
    <p:sldId id="321" r:id="rId83"/>
    <p:sldId id="322" r:id="rId84"/>
    <p:sldId id="323" r:id="rId85"/>
    <p:sldId id="324" r:id="rId86"/>
    <p:sldId id="325" r:id="rId87"/>
    <p:sldId id="326" r:id="rId88"/>
    <p:sldId id="385" r:id="rId89"/>
    <p:sldId id="397" r:id="rId90"/>
    <p:sldId id="398" r:id="rId91"/>
    <p:sldId id="399" r:id="rId92"/>
    <p:sldId id="400" r:id="rId93"/>
    <p:sldId id="401" r:id="rId94"/>
    <p:sldId id="386" r:id="rId95"/>
    <p:sldId id="387" r:id="rId96"/>
    <p:sldId id="388" r:id="rId97"/>
    <p:sldId id="389" r:id="rId98"/>
    <p:sldId id="390" r:id="rId99"/>
    <p:sldId id="391" r:id="rId100"/>
    <p:sldId id="392" r:id="rId101"/>
    <p:sldId id="393" r:id="rId102"/>
    <p:sldId id="394" r:id="rId103"/>
    <p:sldId id="395" r:id="rId104"/>
    <p:sldId id="396" r:id="rId105"/>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8" autoAdjust="0"/>
    <p:restoredTop sz="94656" autoAdjust="0"/>
  </p:normalViewPr>
  <p:slideViewPr>
    <p:cSldViewPr>
      <p:cViewPr varScale="1">
        <p:scale>
          <a:sx n="113" d="100"/>
          <a:sy n="113" d="100"/>
        </p:scale>
        <p:origin x="-400" y="-11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notesMaster" Target="notesMasters/notesMaster1.xml"/><Relationship Id="rId107"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8" Type="http://schemas.openxmlformats.org/officeDocument/2006/relationships/presProps" Target="presProps.xml"/><Relationship Id="rId109" Type="http://schemas.openxmlformats.org/officeDocument/2006/relationships/viewProps" Target="viewProp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110" Type="http://schemas.openxmlformats.org/officeDocument/2006/relationships/theme" Target="theme/theme1.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111"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00" Type="http://schemas.openxmlformats.org/officeDocument/2006/relationships/slide" Target="slides/slide97.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 Id="rId2" Type="http://schemas.openxmlformats.org/officeDocument/2006/relationships/image" Target="../media/image1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3.wmf"/><Relationship Id="rId2" Type="http://schemas.openxmlformats.org/officeDocument/2006/relationships/image" Target="../media/image54.wmf"/><Relationship Id="rId3" Type="http://schemas.openxmlformats.org/officeDocument/2006/relationships/image" Target="../media/image5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7.wmf"/><Relationship Id="rId2" Type="http://schemas.openxmlformats.org/officeDocument/2006/relationships/image" Target="../media/image5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3.wmf"/><Relationship Id="rId2" Type="http://schemas.openxmlformats.org/officeDocument/2006/relationships/image" Target="../media/image6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9.wmf"/><Relationship Id="rId2" Type="http://schemas.openxmlformats.org/officeDocument/2006/relationships/image" Target="../media/image2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1.wmf"/><Relationship Id="rId2" Type="http://schemas.openxmlformats.org/officeDocument/2006/relationships/image" Target="../media/image7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wmf"/><Relationship Id="rId2" Type="http://schemas.openxmlformats.org/officeDocument/2006/relationships/image" Target="../media/image2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wmf"/><Relationship Id="rId2" Type="http://schemas.openxmlformats.org/officeDocument/2006/relationships/image" Target="../media/image2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01/11/17</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latin typeface="Gill Sans" charset="0"/>
                <a:ea typeface="ＭＳ Ｐゴシック" charset="0"/>
                <a:cs typeface="ＭＳ Ｐゴシック" charset="0"/>
              </a:rPr>
              <a:t>ACCP: 3kW @ 2K, 11kW @ 40K, 270 l/h Liquefaction </a:t>
            </a:r>
            <a:r>
              <a:rPr lang="en-US" dirty="0" smtClean="0">
                <a:latin typeface="Gill Sans" charset="0"/>
                <a:ea typeface="ＭＳ Ｐゴシック" charset="0"/>
                <a:cs typeface="ＭＳ Ｐゴシック" charset="0"/>
                <a:sym typeface="Wingdings"/>
              </a:rPr>
              <a:t> special plant,</a:t>
            </a:r>
            <a:r>
              <a:rPr lang="en-US" baseline="0" dirty="0" smtClean="0">
                <a:latin typeface="Gill Sans" charset="0"/>
                <a:ea typeface="ＭＳ Ｐゴシック" charset="0"/>
                <a:cs typeface="ＭＳ Ｐゴシック" charset="0"/>
                <a:sym typeface="Wingdings"/>
              </a:rPr>
              <a:t> power consumption in MW range, big industrial compressors, sophisticated CC system</a:t>
            </a:r>
          </a:p>
          <a:p>
            <a:pPr marL="171450" indent="-171450">
              <a:buFontTx/>
              <a:buChar char="-"/>
            </a:pPr>
            <a:r>
              <a:rPr lang="en-US" baseline="0" dirty="0" smtClean="0">
                <a:latin typeface="Gill Sans" charset="0"/>
                <a:ea typeface="ＭＳ Ｐゴシック" charset="0"/>
                <a:cs typeface="ＭＳ Ｐゴシック" charset="0"/>
                <a:sym typeface="Wingdings"/>
              </a:rPr>
              <a:t>TICP: 76W @ 2K, 420W @ 40K, 6 l/h Liquefaction  plant well in the standard range</a:t>
            </a:r>
          </a:p>
          <a:p>
            <a:pPr marL="171450" indent="-171450">
              <a:buFontTx/>
              <a:buChar char="-"/>
            </a:pPr>
            <a:r>
              <a:rPr lang="en-US" baseline="0" dirty="0" smtClean="0">
                <a:latin typeface="Gill Sans" charset="0"/>
                <a:ea typeface="ＭＳ Ｐゴシック" charset="0"/>
                <a:cs typeface="ＭＳ Ｐゴシック" charset="0"/>
                <a:sym typeface="Wingdings"/>
              </a:rPr>
              <a:t>TMCP: 32kW @ 15-20K  very large again, some challenges but not terribly sophisticated process, compared to ACCP</a:t>
            </a:r>
          </a:p>
          <a:p>
            <a:pPr marL="171450" indent="-171450">
              <a:buFontTx/>
              <a:buChar char="-"/>
            </a:pPr>
            <a:r>
              <a:rPr lang="en-US" baseline="0" dirty="0" smtClean="0">
                <a:latin typeface="Gill Sans" charset="0"/>
                <a:ea typeface="ＭＳ Ｐゴシック" charset="0"/>
                <a:cs typeface="ＭＳ Ｐゴシック" charset="0"/>
                <a:sym typeface="Wingdings"/>
              </a:rPr>
              <a:t>Large and sophisticated </a:t>
            </a:r>
            <a:r>
              <a:rPr lang="en-US" baseline="0" dirty="0" err="1" smtClean="0">
                <a:latin typeface="Gill Sans" charset="0"/>
                <a:ea typeface="ＭＳ Ｐゴシック" charset="0"/>
                <a:cs typeface="ＭＳ Ｐゴシック" charset="0"/>
                <a:sym typeface="Wingdings"/>
              </a:rPr>
              <a:t>cryo</a:t>
            </a:r>
            <a:r>
              <a:rPr lang="en-US" baseline="0" dirty="0" smtClean="0">
                <a:latin typeface="Gill Sans" charset="0"/>
                <a:ea typeface="ＭＳ Ｐゴシック" charset="0"/>
                <a:cs typeface="ＭＳ Ｐゴシック" charset="0"/>
                <a:sym typeface="Wingdings"/>
              </a:rPr>
              <a:t>-distribution system for all plants and their consumers</a:t>
            </a:r>
            <a:endParaRPr lang="en-US" dirty="0" smtClean="0">
              <a:latin typeface="Gill Sans"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49</a:t>
            </a:fld>
            <a:endParaRPr lang="sv-SE">
              <a:solidFill>
                <a:prstClr val="black"/>
              </a:solidFill>
              <a:latin typeface="Calibri"/>
            </a:endParaRPr>
          </a:p>
        </p:txBody>
      </p:sp>
    </p:spTree>
    <p:extLst>
      <p:ext uri="{BB962C8B-B14F-4D97-AF65-F5344CB8AC3E}">
        <p14:creationId xmlns:p14="http://schemas.microsoft.com/office/powerpoint/2010/main" val="3639188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78A87A-3DD1-2E40-891D-D12370C9ADCD}" type="slidenum">
              <a:rPr lang="en-US" sz="1200">
                <a:solidFill>
                  <a:prstClr val="black"/>
                </a:solidFill>
              </a:rPr>
              <a:pPr eaLnBrk="1" hangingPunct="1"/>
              <a:t>87</a:t>
            </a:fld>
            <a:endParaRPr lang="en-US" sz="1200">
              <a:solidFill>
                <a:prstClr val="black"/>
              </a:solidFill>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A34F9D-397B-7C42-9565-ADA5C3B60088}" type="slidenum">
              <a:rPr lang="en-US" sz="1200">
                <a:solidFill>
                  <a:prstClr val="black"/>
                </a:solidFill>
              </a:rPr>
              <a:pPr eaLnBrk="1" hangingPunct="1"/>
              <a:t>88</a:t>
            </a:fld>
            <a:endParaRPr lang="en-US" sz="1200">
              <a:solidFill>
                <a:prstClr val="black"/>
              </a:solidFill>
            </a:endParaRPr>
          </a:p>
        </p:txBody>
      </p:sp>
      <p:sp>
        <p:nvSpPr>
          <p:cNvPr id="31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CC9BC1-980F-504E-B359-584AF278CE8F}" type="slidenum">
              <a:rPr lang="en-US" sz="1200">
                <a:solidFill>
                  <a:prstClr val="black"/>
                </a:solidFill>
              </a:rPr>
              <a:pPr eaLnBrk="1" hangingPunct="1"/>
              <a:t>89</a:t>
            </a:fld>
            <a:endParaRPr lang="en-US" sz="1200">
              <a:solidFill>
                <a:prstClr val="black"/>
              </a:solidFill>
            </a:endParaRPr>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3AC450-A045-D342-B5BE-275E34A409F4}" type="slidenum">
              <a:rPr lang="en-US" sz="1200">
                <a:solidFill>
                  <a:prstClr val="black"/>
                </a:solidFill>
              </a:rPr>
              <a:pPr eaLnBrk="1" hangingPunct="1"/>
              <a:t>90</a:t>
            </a:fld>
            <a:endParaRPr lang="en-US" sz="1200">
              <a:solidFill>
                <a:prstClr val="black"/>
              </a:solidFill>
            </a:endParaRPr>
          </a:p>
        </p:txBody>
      </p:sp>
      <p:sp>
        <p:nvSpPr>
          <p:cNvPr id="358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4E2AB7-07BF-7041-A50D-38401A3BFC46}" type="slidenum">
              <a:rPr lang="en-US" sz="1200">
                <a:solidFill>
                  <a:prstClr val="black"/>
                </a:solidFill>
              </a:rPr>
              <a:pPr eaLnBrk="1" hangingPunct="1"/>
              <a:t>91</a:t>
            </a:fld>
            <a:endParaRPr lang="en-US" sz="1200">
              <a:solidFill>
                <a:prstClr val="black"/>
              </a:solidFill>
            </a:endParaRPr>
          </a:p>
        </p:txBody>
      </p:sp>
      <p:sp>
        <p:nvSpPr>
          <p:cNvPr id="37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51</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52</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Contract</a:t>
            </a:r>
            <a:r>
              <a:rPr lang="en-US" baseline="0" dirty="0" smtClean="0"/>
              <a:t> signature pending (expected March 2015), contract value &lt; 20 million EUR (excluding installation, </a:t>
            </a:r>
            <a:r>
              <a:rPr lang="en-US" baseline="0" dirty="0" err="1" smtClean="0"/>
              <a:t>LHe</a:t>
            </a:r>
            <a:r>
              <a:rPr lang="en-US" baseline="0" dirty="0" smtClean="0"/>
              <a:t> Dewar, warm gas storage etc.)</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53</a:t>
            </a:fld>
            <a:endParaRPr lang="sv-SE"/>
          </a:p>
        </p:txBody>
      </p:sp>
    </p:spTree>
    <p:extLst>
      <p:ext uri="{BB962C8B-B14F-4D97-AF65-F5344CB8AC3E}">
        <p14:creationId xmlns:p14="http://schemas.microsoft.com/office/powerpoint/2010/main" val="2198821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54</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57</a:t>
            </a:fld>
            <a:endParaRPr lang="sv-SE"/>
          </a:p>
        </p:txBody>
      </p:sp>
    </p:spTree>
    <p:extLst>
      <p:ext uri="{BB962C8B-B14F-4D97-AF65-F5344CB8AC3E}">
        <p14:creationId xmlns:p14="http://schemas.microsoft.com/office/powerpoint/2010/main" val="996715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58</a:t>
            </a:fld>
            <a:endParaRPr lang="sv-SE"/>
          </a:p>
        </p:txBody>
      </p:sp>
    </p:spTree>
    <p:extLst>
      <p:ext uri="{BB962C8B-B14F-4D97-AF65-F5344CB8AC3E}">
        <p14:creationId xmlns:p14="http://schemas.microsoft.com/office/powerpoint/2010/main" val="99671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60</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64</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2.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t>01/11/17</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pic>
        <p:nvPicPr>
          <p:cNvPr id="5" name="Picture 6" descr="FRIB_ppt_to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fontAlgn="base" hangingPunct="0">
              <a:lnSpc>
                <a:spcPct val="90000"/>
              </a:lnSpc>
              <a:spcBef>
                <a:spcPct val="0"/>
              </a:spcBef>
              <a:spcAft>
                <a:spcPct val="0"/>
              </a:spcAft>
              <a:defRPr/>
            </a:pPr>
            <a:endParaRPr lang="en-US" dirty="0">
              <a:solidFill>
                <a:prstClr val="black"/>
              </a:solidFill>
              <a:latin typeface="Helvetica" pitchFamily="-65" charset="0"/>
              <a:ea typeface="Arial" pitchFamily="-65" charset="0"/>
              <a:cs typeface="Arial" pitchFamily="-65" charset="0"/>
            </a:endParaRPr>
          </a:p>
        </p:txBody>
      </p:sp>
      <p:sp>
        <p:nvSpPr>
          <p:cNvPr id="7" name="Rectangle 6"/>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fontAlgn="base">
              <a:spcBef>
                <a:spcPct val="0"/>
              </a:spcBef>
              <a:spcAft>
                <a:spcPct val="0"/>
              </a:spcAft>
              <a:defRPr/>
            </a:pPr>
            <a:endParaRPr lang="en-US">
              <a:solidFill>
                <a:prstClr val="black"/>
              </a:solidFill>
              <a:latin typeface="Arial" pitchFamily="-65" charset="0"/>
              <a:ea typeface="Arial" pitchFamily="-65" charset="0"/>
              <a:cs typeface="Arial" pitchFamily="-65" charset="0"/>
            </a:endParaRPr>
          </a:p>
        </p:txBody>
      </p:sp>
      <p:sp>
        <p:nvSpPr>
          <p:cNvPr id="2" name="Title 1"/>
          <p:cNvSpPr>
            <a:spLocks noGrp="1"/>
          </p:cNvSpPr>
          <p:nvPr>
            <p:ph type="title"/>
          </p:nvPr>
        </p:nvSpPr>
        <p:spPr>
          <a:xfrm>
            <a:off x="76200" y="0"/>
            <a:ext cx="8991600" cy="1003300"/>
          </a:xfr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76200" y="1067099"/>
            <a:ext cx="8991604"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76200" y="3581400"/>
            <a:ext cx="8991604"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a:t>Slide </a:t>
            </a:r>
            <a:fld id="{78DEE2C4-57A7-F549-9851-CEFD6693DDB1}" type="slidenum">
              <a:rPr lang="en-US"/>
              <a:pPr>
                <a:defRPr/>
              </a:pPr>
              <a:t>‹#›</a:t>
            </a:fld>
            <a:endParaRPr lang="en-US"/>
          </a:p>
        </p:txBody>
      </p:sp>
    </p:spTree>
    <p:extLst>
      <p:ext uri="{BB962C8B-B14F-4D97-AF65-F5344CB8AC3E}">
        <p14:creationId xmlns:p14="http://schemas.microsoft.com/office/powerpoint/2010/main" val="570808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pic>
        <p:nvPicPr>
          <p:cNvPr id="7" name="Picture 4" descr="FRIB_ppt_to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fontAlgn="base" hangingPunct="0">
              <a:lnSpc>
                <a:spcPct val="90000"/>
              </a:lnSpc>
              <a:spcBef>
                <a:spcPct val="0"/>
              </a:spcBef>
              <a:spcAft>
                <a:spcPct val="0"/>
              </a:spcAft>
              <a:defRPr/>
            </a:pPr>
            <a:endParaRPr lang="en-US" dirty="0">
              <a:solidFill>
                <a:prstClr val="black"/>
              </a:solidFill>
              <a:latin typeface="Helvetica" pitchFamily="-65" charset="0"/>
              <a:ea typeface="Arial" pitchFamily="-65" charset="0"/>
              <a:cs typeface="Arial" pitchFamily="-65" charset="0"/>
            </a:endParaRPr>
          </a:p>
        </p:txBody>
      </p:sp>
      <p:sp>
        <p:nvSpPr>
          <p:cNvPr id="9" name="Rectangle 8"/>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fontAlgn="base">
              <a:spcBef>
                <a:spcPct val="0"/>
              </a:spcBef>
              <a:spcAft>
                <a:spcPct val="0"/>
              </a:spcAft>
              <a:defRPr/>
            </a:pPr>
            <a:endParaRPr lang="en-US">
              <a:solidFill>
                <a:prstClr val="black"/>
              </a:solidFill>
              <a:latin typeface="Arial" pitchFamily="-65" charset="0"/>
              <a:ea typeface="Arial" pitchFamily="-65" charset="0"/>
              <a:cs typeface="Arial" pitchFamily="-65" charset="0"/>
            </a:endParaRPr>
          </a:p>
        </p:txBody>
      </p:sp>
      <p:pic>
        <p:nvPicPr>
          <p:cNvPr id="10" name="Picture 9" descr="FRIB_ppt_top.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1" y="0"/>
            <a:ext cx="8991598" cy="1003300"/>
          </a:xfr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76201" y="1067099"/>
            <a:ext cx="4419600"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1"/>
          </p:nvPr>
        </p:nvSpPr>
        <p:spPr>
          <a:xfrm>
            <a:off x="4625525" y="1067099"/>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2"/>
          </p:nvPr>
        </p:nvSpPr>
        <p:spPr>
          <a:xfrm>
            <a:off x="76201" y="3581400"/>
            <a:ext cx="4419599"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p:cNvSpPr>
            <a:spLocks noGrp="1"/>
          </p:cNvSpPr>
          <p:nvPr>
            <p:ph idx="13"/>
          </p:nvPr>
        </p:nvSpPr>
        <p:spPr>
          <a:xfrm>
            <a:off x="4625525" y="3581400"/>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Slide Number Placeholder 4"/>
          <p:cNvSpPr>
            <a:spLocks noGrp="1"/>
          </p:cNvSpPr>
          <p:nvPr>
            <p:ph type="sldNum" sz="quarter" idx="15"/>
          </p:nvPr>
        </p:nvSpPr>
        <p:spPr/>
        <p:txBody>
          <a:bodyPr/>
          <a:lstStyle>
            <a:lvl1pPr>
              <a:defRPr/>
            </a:lvl1pPr>
          </a:lstStyle>
          <a:p>
            <a:pPr>
              <a:defRPr/>
            </a:pPr>
            <a:r>
              <a:rPr lang="en-US"/>
              <a:t>Slide </a:t>
            </a:r>
            <a:fld id="{3E2134A0-B095-5346-8BCF-1B9E4BD81E26}" type="slidenum">
              <a:rPr lang="en-US"/>
              <a:pPr>
                <a:defRPr/>
              </a:pPr>
              <a:t>‹#›</a:t>
            </a:fld>
            <a:endParaRPr lang="en-US"/>
          </a:p>
        </p:txBody>
      </p:sp>
    </p:spTree>
    <p:extLst>
      <p:ext uri="{BB962C8B-B14F-4D97-AF65-F5344CB8AC3E}">
        <p14:creationId xmlns:p14="http://schemas.microsoft.com/office/powerpoint/2010/main" val="2993008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3" name="Picture 5" descr="FRIB_ppt_to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fontAlgn="base" hangingPunct="0">
              <a:lnSpc>
                <a:spcPct val="90000"/>
              </a:lnSpc>
              <a:spcBef>
                <a:spcPct val="0"/>
              </a:spcBef>
              <a:spcAft>
                <a:spcPct val="0"/>
              </a:spcAft>
              <a:defRPr/>
            </a:pPr>
            <a:endParaRPr lang="en-US" dirty="0">
              <a:solidFill>
                <a:prstClr val="black"/>
              </a:solidFill>
              <a:latin typeface="Helvetica" pitchFamily="-65" charset="0"/>
              <a:ea typeface="Arial" pitchFamily="-65" charset="0"/>
              <a:cs typeface="Arial" pitchFamily="-65" charset="0"/>
            </a:endParaRPr>
          </a:p>
        </p:txBody>
      </p:sp>
      <p:sp>
        <p:nvSpPr>
          <p:cNvPr id="5" name="Rectangle 7"/>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fontAlgn="base">
              <a:spcBef>
                <a:spcPct val="0"/>
              </a:spcBef>
              <a:spcAft>
                <a:spcPct val="0"/>
              </a:spcAft>
              <a:defRPr/>
            </a:pPr>
            <a:endParaRPr lang="en-US">
              <a:solidFill>
                <a:prstClr val="black"/>
              </a:solidFill>
              <a:latin typeface="Arial" pitchFamily="-65" charset="0"/>
              <a:ea typeface="Arial" pitchFamily="-65" charset="0"/>
              <a:cs typeface="Arial" pitchFamily="-65" charset="0"/>
            </a:endParaRPr>
          </a:p>
        </p:txBody>
      </p:sp>
      <p:sp>
        <p:nvSpPr>
          <p:cNvPr id="2" name="Title 1"/>
          <p:cNvSpPr>
            <a:spLocks noGrp="1"/>
          </p:cNvSpPr>
          <p:nvPr>
            <p:ph type="title"/>
          </p:nvPr>
        </p:nvSpPr>
        <p:spPr>
          <a:xfrm>
            <a:off x="76200" y="0"/>
            <a:ext cx="8991600" cy="1003300"/>
          </a:xfrm>
        </p:spPr>
        <p:txBody>
          <a:bodyPr anchor="ctr"/>
          <a:lstStyle/>
          <a:p>
            <a:r>
              <a:rPr lang="en-US" smtClean="0"/>
              <a:t>Click to edit Master title style</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Slide </a:t>
            </a:r>
            <a:fld id="{90C0402E-CFA7-BF43-A7B6-8911668F1871}" type="slidenum">
              <a:rPr lang="en-US"/>
              <a:pPr>
                <a:defRPr/>
              </a:pPr>
              <a:t>‹#›</a:t>
            </a:fld>
            <a:endParaRPr lang="en-US"/>
          </a:p>
        </p:txBody>
      </p:sp>
    </p:spTree>
    <p:extLst>
      <p:ext uri="{BB962C8B-B14F-4D97-AF65-F5344CB8AC3E}">
        <p14:creationId xmlns:p14="http://schemas.microsoft.com/office/powerpoint/2010/main" val="2756558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fontAlgn="base" hangingPunct="0">
              <a:lnSpc>
                <a:spcPct val="90000"/>
              </a:lnSpc>
              <a:spcBef>
                <a:spcPct val="0"/>
              </a:spcBef>
              <a:spcAft>
                <a:spcPct val="0"/>
              </a:spcAft>
              <a:defRPr/>
            </a:pPr>
            <a:endParaRPr lang="en-US" dirty="0">
              <a:solidFill>
                <a:prstClr val="black"/>
              </a:solidFill>
              <a:latin typeface="Helvetica" pitchFamily="-65" charset="0"/>
              <a:ea typeface="Arial" pitchFamily="-65" charset="0"/>
              <a:cs typeface="Arial" pitchFamily="-65" charset="0"/>
            </a:endParaRPr>
          </a:p>
        </p:txBody>
      </p:sp>
      <p:sp>
        <p:nvSpPr>
          <p:cNvPr id="6" name="Rectangle 5"/>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fontAlgn="base">
              <a:spcBef>
                <a:spcPct val="0"/>
              </a:spcBef>
              <a:spcAft>
                <a:spcPct val="0"/>
              </a:spcAft>
              <a:defRPr/>
            </a:pPr>
            <a:endParaRPr lang="en-US">
              <a:solidFill>
                <a:prstClr val="black"/>
              </a:solidFill>
              <a:latin typeface="Arial" pitchFamily="-65" charset="0"/>
              <a:ea typeface="Arial" pitchFamily="-65" charset="0"/>
              <a:cs typeface="Arial" pitchFamily="-65" charset="0"/>
            </a:endParaRPr>
          </a:p>
        </p:txBody>
      </p:sp>
      <p:sp>
        <p:nvSpPr>
          <p:cNvPr id="2" name="Title 1"/>
          <p:cNvSpPr>
            <a:spLocks noGrp="1"/>
          </p:cNvSpPr>
          <p:nvPr>
            <p:ph type="title"/>
          </p:nvPr>
        </p:nvSpPr>
        <p:spPr>
          <a:xfrm>
            <a:off x="76200" y="0"/>
            <a:ext cx="8991600" cy="1003300"/>
          </a:xfr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76200" y="1067099"/>
            <a:ext cx="8991604" cy="500955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10"/>
          <p:cNvSpPr>
            <a:spLocks noGrp="1"/>
          </p:cNvSpPr>
          <p:nvPr>
            <p:ph type="ftr" sz="quarter" idx="10"/>
          </p:nvPr>
        </p:nvSpPr>
        <p:spPr/>
        <p:txBody>
          <a:bodyPr/>
          <a:lstStyle>
            <a:lvl1pPr algn="r" rtl="0" eaLnBrk="0" fontAlgn="base" hangingPunct="0">
              <a:lnSpc>
                <a:spcPct val="90000"/>
              </a:lnSpc>
              <a:spcBef>
                <a:spcPct val="0"/>
              </a:spcBef>
              <a:spcAft>
                <a:spcPct val="0"/>
              </a:spcAft>
              <a:defRPr lang="fr-FR" sz="1000" kern="1200">
                <a:solidFill>
                  <a:srgbClr val="064308"/>
                </a:solidFill>
                <a:latin typeface="Arial" pitchFamily="34" charset="0"/>
                <a:ea typeface="+mn-ea"/>
                <a:cs typeface="Arial" pitchFamily="34" charset="0"/>
              </a:defRPr>
            </a:lvl1pPr>
          </a:lstStyle>
          <a:p>
            <a:pPr>
              <a:defRPr/>
            </a:pPr>
            <a:r>
              <a:t>Lecture 6 | Refrigeration &amp; Liquefaction - J. G. Weisend II</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Slide </a:t>
            </a:r>
            <a:fld id="{5EB99DFE-4B9D-4046-BD60-F1C57BD53E19}" type="slidenum">
              <a:rPr lang="en-US"/>
              <a:pPr>
                <a:defRPr/>
              </a:pPr>
              <a:t>‹#›</a:t>
            </a:fld>
            <a:endParaRPr lang="en-US"/>
          </a:p>
        </p:txBody>
      </p:sp>
      <p:sp>
        <p:nvSpPr>
          <p:cNvPr id="9" name="Date Placeholder 3"/>
          <p:cNvSpPr>
            <a:spLocks noGrp="1"/>
          </p:cNvSpPr>
          <p:nvPr>
            <p:ph type="dt" sz="half" idx="12"/>
          </p:nvPr>
        </p:nvSpPr>
        <p:spPr/>
        <p:txBody>
          <a:bodyPr/>
          <a:lstStyle>
            <a:lvl1pPr algn="r" rtl="0" eaLnBrk="0" fontAlgn="base" hangingPunct="0">
              <a:lnSpc>
                <a:spcPct val="90000"/>
              </a:lnSpc>
              <a:spcBef>
                <a:spcPct val="0"/>
              </a:spcBef>
              <a:spcAft>
                <a:spcPct val="0"/>
              </a:spcAft>
              <a:defRPr lang="en-US" sz="1000" kern="1200">
                <a:solidFill>
                  <a:srgbClr val="064308"/>
                </a:solidFill>
                <a:latin typeface="Arial" pitchFamily="34" charset="0"/>
                <a:ea typeface="+mn-ea"/>
                <a:cs typeface="Arial" pitchFamily="34" charset="0"/>
              </a:defRPr>
            </a:lvl1pPr>
          </a:lstStyle>
          <a:p>
            <a:pPr>
              <a:defRPr/>
            </a:pPr>
            <a:r>
              <a:t>Jan 2015</a:t>
            </a:r>
          </a:p>
        </p:txBody>
      </p:sp>
    </p:spTree>
    <p:extLst>
      <p:ext uri="{BB962C8B-B14F-4D97-AF65-F5344CB8AC3E}">
        <p14:creationId xmlns:p14="http://schemas.microsoft.com/office/powerpoint/2010/main" val="1269613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fontAlgn="base" hangingPunct="0">
              <a:lnSpc>
                <a:spcPct val="90000"/>
              </a:lnSpc>
              <a:spcBef>
                <a:spcPct val="0"/>
              </a:spcBef>
              <a:spcAft>
                <a:spcPct val="0"/>
              </a:spcAft>
              <a:defRPr/>
            </a:pPr>
            <a:endParaRPr lang="en-US" dirty="0">
              <a:solidFill>
                <a:prstClr val="black"/>
              </a:solidFill>
              <a:latin typeface="Helvetica" pitchFamily="-65" charset="0"/>
              <a:ea typeface="Arial" pitchFamily="-65" charset="0"/>
              <a:cs typeface="Arial" pitchFamily="-65" charset="0"/>
            </a:endParaRPr>
          </a:p>
        </p:txBody>
      </p:sp>
      <p:sp>
        <p:nvSpPr>
          <p:cNvPr id="3" name="Rectangle 2"/>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fontAlgn="base">
              <a:spcBef>
                <a:spcPct val="0"/>
              </a:spcBef>
              <a:spcAft>
                <a:spcPct val="0"/>
              </a:spcAft>
              <a:defRPr/>
            </a:pPr>
            <a:endParaRPr lang="en-US">
              <a:solidFill>
                <a:prstClr val="black"/>
              </a:solidFill>
              <a:latin typeface="Arial" pitchFamily="-65" charset="0"/>
              <a:ea typeface="Arial" pitchFamily="-65" charset="0"/>
              <a:cs typeface="Arial" pitchFamily="-65" charset="0"/>
            </a:endParaRPr>
          </a:p>
        </p:txBody>
      </p:sp>
      <p:sp>
        <p:nvSpPr>
          <p:cNvPr id="4" name="Footer Placeholder 10"/>
          <p:cNvSpPr>
            <a:spLocks noGrp="1"/>
          </p:cNvSpPr>
          <p:nvPr>
            <p:ph type="ftr" sz="quarter" idx="10"/>
          </p:nvPr>
        </p:nvSpPr>
        <p:spPr/>
        <p:txBody>
          <a:bodyPr/>
          <a:lstStyle>
            <a:lvl1pPr algn="r" rtl="0" eaLnBrk="0" fontAlgn="base" hangingPunct="0">
              <a:lnSpc>
                <a:spcPct val="90000"/>
              </a:lnSpc>
              <a:spcBef>
                <a:spcPct val="0"/>
              </a:spcBef>
              <a:spcAft>
                <a:spcPct val="0"/>
              </a:spcAft>
              <a:defRPr lang="fr-FR" sz="1000" kern="1200">
                <a:solidFill>
                  <a:srgbClr val="064308"/>
                </a:solidFill>
                <a:latin typeface="Arial" pitchFamily="34" charset="0"/>
                <a:ea typeface="+mn-ea"/>
                <a:cs typeface="Arial" pitchFamily="34" charset="0"/>
              </a:defRPr>
            </a:lvl1pPr>
          </a:lstStyle>
          <a:p>
            <a:pPr>
              <a:defRPr/>
            </a:pPr>
            <a:r>
              <a:t>Lecture 6 | Refrigeration &amp; Liquefaction - J. G. Weisend II</a:t>
            </a:r>
            <a:endParaRPr lang="en-US" dirty="0"/>
          </a:p>
        </p:txBody>
      </p:sp>
      <p:sp>
        <p:nvSpPr>
          <p:cNvPr id="5" name="Slide Number Placeholder 4"/>
          <p:cNvSpPr>
            <a:spLocks noGrp="1"/>
          </p:cNvSpPr>
          <p:nvPr>
            <p:ph type="sldNum" sz="quarter" idx="11"/>
          </p:nvPr>
        </p:nvSpPr>
        <p:spPr/>
        <p:txBody>
          <a:bodyPr/>
          <a:lstStyle>
            <a:lvl1pPr>
              <a:defRPr/>
            </a:lvl1pPr>
          </a:lstStyle>
          <a:p>
            <a:pPr>
              <a:defRPr/>
            </a:pPr>
            <a:r>
              <a:rPr lang="en-US"/>
              <a:t>Slide </a:t>
            </a:r>
            <a:fld id="{62E31D7D-0B8D-F348-81EE-472C2B414801}" type="slidenum">
              <a:rPr lang="en-US"/>
              <a:pPr>
                <a:defRPr/>
              </a:pPr>
              <a:t>‹#›</a:t>
            </a:fld>
            <a:endParaRPr lang="en-US"/>
          </a:p>
        </p:txBody>
      </p:sp>
      <p:sp>
        <p:nvSpPr>
          <p:cNvPr id="6" name="Date Placeholder 3"/>
          <p:cNvSpPr>
            <a:spLocks noGrp="1"/>
          </p:cNvSpPr>
          <p:nvPr>
            <p:ph type="dt" sz="half" idx="12"/>
          </p:nvPr>
        </p:nvSpPr>
        <p:spPr/>
        <p:txBody>
          <a:bodyPr/>
          <a:lstStyle>
            <a:lvl1pPr algn="r" rtl="0" eaLnBrk="0" fontAlgn="base" hangingPunct="0">
              <a:lnSpc>
                <a:spcPct val="90000"/>
              </a:lnSpc>
              <a:spcBef>
                <a:spcPct val="0"/>
              </a:spcBef>
              <a:spcAft>
                <a:spcPct val="0"/>
              </a:spcAft>
              <a:defRPr lang="en-US" sz="1000" kern="1200">
                <a:solidFill>
                  <a:srgbClr val="064308"/>
                </a:solidFill>
                <a:latin typeface="Arial" pitchFamily="34" charset="0"/>
                <a:ea typeface="+mn-ea"/>
                <a:cs typeface="Arial" pitchFamily="34" charset="0"/>
              </a:defRPr>
            </a:lvl1pPr>
          </a:lstStyle>
          <a:p>
            <a:pPr>
              <a:defRPr/>
            </a:pPr>
            <a:r>
              <a:t>Jan 2015</a:t>
            </a:r>
          </a:p>
        </p:txBody>
      </p:sp>
    </p:spTree>
    <p:extLst>
      <p:ext uri="{BB962C8B-B14F-4D97-AF65-F5344CB8AC3E}">
        <p14:creationId xmlns:p14="http://schemas.microsoft.com/office/powerpoint/2010/main" val="15315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638175" y="1238250"/>
            <a:ext cx="7489825" cy="44608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86" tIns="43243" rIns="86486" bIns="43243">
            <a:spAutoFit/>
          </a:bodyPr>
          <a:lstStyle/>
          <a:p>
            <a:pPr eaLnBrk="0" fontAlgn="base" hangingPunct="0">
              <a:lnSpc>
                <a:spcPct val="90000"/>
              </a:lnSpc>
              <a:spcBef>
                <a:spcPct val="0"/>
              </a:spcBef>
              <a:spcAft>
                <a:spcPct val="0"/>
              </a:spcAft>
              <a:defRPr/>
            </a:pPr>
            <a:endParaRPr lang="en-US" sz="2600" dirty="0">
              <a:solidFill>
                <a:srgbClr val="B81414"/>
              </a:solidFill>
              <a:latin typeface="Helvetica" pitchFamily="49" charset="0"/>
              <a:ea typeface="Arial" pitchFamily="49" charset="0"/>
              <a:cs typeface="Arial" pitchFamily="49" charset="0"/>
            </a:endParaRPr>
          </a:p>
        </p:txBody>
      </p:sp>
      <p:pic>
        <p:nvPicPr>
          <p:cNvPr id="5" name="Picture 7" descr="FRIB_ppt_top.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FRIB_ppt_top.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a:spLocks noGrp="1"/>
          </p:cNvSpPr>
          <p:nvPr>
            <p:ph type="subTitle" idx="1"/>
          </p:nvPr>
        </p:nvSpPr>
        <p:spPr>
          <a:xfrm>
            <a:off x="1524000" y="4071938"/>
            <a:ext cx="6096000" cy="1143000"/>
          </a:xfrm>
        </p:spPr>
        <p:txBody>
          <a:bodyPr/>
          <a:lstStyle>
            <a:lvl1pPr marL="0" indent="0" algn="ctr">
              <a:buNone/>
              <a:defRPr/>
            </a:lvl1pPr>
            <a:lvl2pPr marL="432427" indent="0" algn="ctr">
              <a:buNone/>
              <a:defRPr/>
            </a:lvl2pPr>
            <a:lvl3pPr marL="864854" indent="0" algn="ctr">
              <a:buNone/>
              <a:defRPr/>
            </a:lvl3pPr>
            <a:lvl4pPr marL="1297280" indent="0" algn="ctr">
              <a:buNone/>
              <a:defRPr/>
            </a:lvl4pPr>
            <a:lvl5pPr marL="1729708" indent="0" algn="ctr">
              <a:buNone/>
              <a:defRPr/>
            </a:lvl5pPr>
            <a:lvl6pPr marL="2162134" indent="0" algn="ctr">
              <a:buNone/>
              <a:defRPr/>
            </a:lvl6pPr>
            <a:lvl7pPr marL="2594562" indent="0" algn="ctr">
              <a:buNone/>
              <a:defRPr/>
            </a:lvl7pPr>
            <a:lvl8pPr marL="3026988" indent="0" algn="ctr">
              <a:buNone/>
              <a:defRPr/>
            </a:lvl8pPr>
            <a:lvl9pPr marL="3459415" indent="0" algn="ctr">
              <a:buNone/>
              <a:defRPr/>
            </a:lvl9pPr>
          </a:lstStyle>
          <a:p>
            <a:r>
              <a:rPr lang="en-US" smtClean="0"/>
              <a:t>Click to edit Master subtitle style</a:t>
            </a:r>
            <a:endParaRPr lang="en-US" dirty="0"/>
          </a:p>
        </p:txBody>
      </p:sp>
      <p:sp>
        <p:nvSpPr>
          <p:cNvPr id="7" name="Rectangle 2"/>
          <p:cNvSpPr>
            <a:spLocks noGrp="1" noChangeArrowheads="1"/>
          </p:cNvSpPr>
          <p:nvPr>
            <p:ph type="title"/>
          </p:nvPr>
        </p:nvSpPr>
        <p:spPr bwMode="auto">
          <a:xfrm>
            <a:off x="71438" y="3143251"/>
            <a:ext cx="9001124" cy="486668"/>
          </a:xfrm>
          <a:prstGeom prst="rect">
            <a:avLst/>
          </a:prstGeom>
          <a:noFill/>
          <a:ln w="12700">
            <a:noFill/>
            <a:miter lim="800000"/>
            <a:headEnd/>
            <a:tailEnd/>
          </a:ln>
        </p:spPr>
        <p:txBody>
          <a:bodyPr lIns="56086" tIns="22435" rIns="56086" bIns="22435" anchor="ctr"/>
          <a:lstStyle/>
          <a:p>
            <a:pPr lvl="0"/>
            <a:r>
              <a:rPr lang="en-US" smtClean="0"/>
              <a:t>Click to edit Master title style</a:t>
            </a:r>
            <a:endParaRPr lang="en-US" dirty="0"/>
          </a:p>
        </p:txBody>
      </p:sp>
    </p:spTree>
    <p:extLst>
      <p:ext uri="{BB962C8B-B14F-4D97-AF65-F5344CB8AC3E}">
        <p14:creationId xmlns:p14="http://schemas.microsoft.com/office/powerpoint/2010/main" val="3019834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fontAlgn="base" hangingPunct="0">
              <a:lnSpc>
                <a:spcPct val="90000"/>
              </a:lnSpc>
              <a:spcBef>
                <a:spcPct val="0"/>
              </a:spcBef>
              <a:spcAft>
                <a:spcPct val="0"/>
              </a:spcAft>
              <a:defRPr/>
            </a:pPr>
            <a:endParaRPr lang="en-US" dirty="0">
              <a:solidFill>
                <a:prstClr val="black"/>
              </a:solidFill>
              <a:latin typeface="Helvetica" pitchFamily="-65" charset="0"/>
              <a:ea typeface="Arial" pitchFamily="-65" charset="0"/>
              <a:cs typeface="Arial" pitchFamily="-65" charset="0"/>
            </a:endParaRPr>
          </a:p>
        </p:txBody>
      </p:sp>
      <p:sp>
        <p:nvSpPr>
          <p:cNvPr id="7" name="Rectangle 6"/>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fontAlgn="base">
              <a:spcBef>
                <a:spcPct val="0"/>
              </a:spcBef>
              <a:spcAft>
                <a:spcPct val="0"/>
              </a:spcAft>
              <a:defRPr/>
            </a:pPr>
            <a:endParaRPr lang="en-US">
              <a:solidFill>
                <a:prstClr val="black"/>
              </a:solidFill>
              <a:latin typeface="Arial" pitchFamily="-65" charset="0"/>
              <a:ea typeface="Arial" pitchFamily="-65" charset="0"/>
              <a:cs typeface="Arial" pitchFamily="-65" charset="0"/>
            </a:endParaRPr>
          </a:p>
        </p:txBody>
      </p:sp>
      <p:pic>
        <p:nvPicPr>
          <p:cNvPr id="8" name="Picture 10"/>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200" y="34925"/>
            <a:ext cx="9556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543800" y="31750"/>
            <a:ext cx="15240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6200" y="1067100"/>
            <a:ext cx="8990922" cy="50274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0"/>
            <a:ext cx="8991600" cy="1003300"/>
          </a:xfrm>
        </p:spPr>
        <p:txBody>
          <a:bodyPr anchor="ctr"/>
          <a:lstStyle/>
          <a:p>
            <a:r>
              <a:rPr lang="en-US" smtClean="0"/>
              <a:t>Click to edit Master title style</a:t>
            </a:r>
            <a:endParaRPr lang="en-US" dirty="0"/>
          </a:p>
        </p:txBody>
      </p:sp>
      <p:sp>
        <p:nvSpPr>
          <p:cNvPr id="12" name="Slide Number Placeholder 4"/>
          <p:cNvSpPr>
            <a:spLocks noGrp="1"/>
          </p:cNvSpPr>
          <p:nvPr>
            <p:ph type="sldNum" sz="quarter" idx="11"/>
          </p:nvPr>
        </p:nvSpPr>
        <p:spPr/>
        <p:txBody>
          <a:bodyPr/>
          <a:lstStyle>
            <a:lvl1pPr>
              <a:defRPr smtClean="0"/>
            </a:lvl1pPr>
          </a:lstStyle>
          <a:p>
            <a:pPr>
              <a:defRPr/>
            </a:pPr>
            <a:r>
              <a:rPr lang="en-US"/>
              <a:t>Slide </a:t>
            </a:r>
            <a:fld id="{15680A5E-2EFC-344F-9711-89B8F9D7BA32}" type="slidenum">
              <a:rPr lang="en-US"/>
              <a:pPr>
                <a:defRPr/>
              </a:pPr>
              <a:t>‹#›</a:t>
            </a:fld>
            <a:endParaRPr lang="en-US"/>
          </a:p>
        </p:txBody>
      </p:sp>
    </p:spTree>
    <p:extLst>
      <p:ext uri="{BB962C8B-B14F-4D97-AF65-F5344CB8AC3E}">
        <p14:creationId xmlns:p14="http://schemas.microsoft.com/office/powerpoint/2010/main" val="179647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pic>
        <p:nvPicPr>
          <p:cNvPr id="5" name="Picture 6" descr="FRIB_ppt_to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fontAlgn="base" hangingPunct="0">
              <a:lnSpc>
                <a:spcPct val="90000"/>
              </a:lnSpc>
              <a:spcBef>
                <a:spcPct val="0"/>
              </a:spcBef>
              <a:spcAft>
                <a:spcPct val="0"/>
              </a:spcAft>
              <a:defRPr/>
            </a:pPr>
            <a:endParaRPr lang="en-US" dirty="0">
              <a:solidFill>
                <a:prstClr val="black"/>
              </a:solidFill>
              <a:latin typeface="Helvetica" pitchFamily="-65" charset="0"/>
              <a:ea typeface="Arial" pitchFamily="-65" charset="0"/>
              <a:cs typeface="Arial" pitchFamily="-65" charset="0"/>
            </a:endParaRPr>
          </a:p>
        </p:txBody>
      </p:sp>
      <p:sp>
        <p:nvSpPr>
          <p:cNvPr id="7" name="Rectangle 6"/>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fontAlgn="base">
              <a:spcBef>
                <a:spcPct val="0"/>
              </a:spcBef>
              <a:spcAft>
                <a:spcPct val="0"/>
              </a:spcAft>
              <a:defRPr/>
            </a:pPr>
            <a:endParaRPr lang="en-US">
              <a:solidFill>
                <a:prstClr val="black"/>
              </a:solidFill>
              <a:latin typeface="Arial" pitchFamily="-65" charset="0"/>
              <a:ea typeface="Arial" pitchFamily="-65" charset="0"/>
              <a:cs typeface="Arial" pitchFamily="-65" charset="0"/>
            </a:endParaRPr>
          </a:p>
        </p:txBody>
      </p:sp>
      <p:pic>
        <p:nvPicPr>
          <p:cNvPr id="10" name="Picture 10"/>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200" y="34925"/>
            <a:ext cx="9556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543800" y="31750"/>
            <a:ext cx="15240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1" y="0"/>
            <a:ext cx="8991598" cy="1003300"/>
          </a:xfr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76201" y="1067100"/>
            <a:ext cx="4423230" cy="50274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4644573" y="1071564"/>
            <a:ext cx="4423227" cy="50274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Slide Number Placeholder 4"/>
          <p:cNvSpPr>
            <a:spLocks noGrp="1"/>
          </p:cNvSpPr>
          <p:nvPr>
            <p:ph type="sldNum" sz="quarter" idx="12"/>
          </p:nvPr>
        </p:nvSpPr>
        <p:spPr/>
        <p:txBody>
          <a:bodyPr/>
          <a:lstStyle>
            <a:lvl1pPr>
              <a:defRPr smtClean="0"/>
            </a:lvl1pPr>
          </a:lstStyle>
          <a:p>
            <a:pPr>
              <a:defRPr/>
            </a:pPr>
            <a:r>
              <a:rPr lang="en-US"/>
              <a:t>Slide </a:t>
            </a:r>
            <a:fld id="{4DD4E37E-8F8C-1044-9083-0505953F1F3D}" type="slidenum">
              <a:rPr lang="en-US"/>
              <a:pPr>
                <a:defRPr/>
              </a:pPr>
              <a:t>‹#›</a:t>
            </a:fld>
            <a:endParaRPr lang="en-US"/>
          </a:p>
        </p:txBody>
      </p:sp>
    </p:spTree>
    <p:extLst>
      <p:ext uri="{BB962C8B-B14F-4D97-AF65-F5344CB8AC3E}">
        <p14:creationId xmlns:p14="http://schemas.microsoft.com/office/powerpoint/2010/main" val="2190329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pic>
        <p:nvPicPr>
          <p:cNvPr id="5" name="Picture 6" descr="FRIB_ppt_to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fontAlgn="base" hangingPunct="0">
              <a:lnSpc>
                <a:spcPct val="90000"/>
              </a:lnSpc>
              <a:spcBef>
                <a:spcPct val="0"/>
              </a:spcBef>
              <a:spcAft>
                <a:spcPct val="0"/>
              </a:spcAft>
              <a:defRPr/>
            </a:pPr>
            <a:endParaRPr lang="en-US" dirty="0">
              <a:solidFill>
                <a:prstClr val="black"/>
              </a:solidFill>
              <a:latin typeface="Helvetica" pitchFamily="-65" charset="0"/>
              <a:ea typeface="Arial" pitchFamily="-65" charset="0"/>
              <a:cs typeface="Arial" pitchFamily="-65" charset="0"/>
            </a:endParaRPr>
          </a:p>
        </p:txBody>
      </p:sp>
      <p:sp>
        <p:nvSpPr>
          <p:cNvPr id="7" name="Rectangle 6"/>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fontAlgn="base">
              <a:spcBef>
                <a:spcPct val="0"/>
              </a:spcBef>
              <a:spcAft>
                <a:spcPct val="0"/>
              </a:spcAft>
              <a:defRPr/>
            </a:pPr>
            <a:endParaRPr lang="en-US">
              <a:solidFill>
                <a:prstClr val="black"/>
              </a:solidFill>
              <a:latin typeface="Arial" pitchFamily="-65" charset="0"/>
              <a:ea typeface="Arial" pitchFamily="-65" charset="0"/>
              <a:cs typeface="Arial" pitchFamily="-65" charset="0"/>
            </a:endParaRPr>
          </a:p>
        </p:txBody>
      </p:sp>
      <p:pic>
        <p:nvPicPr>
          <p:cNvPr id="8" name="Picture 9" descr="FRIB_ppt_top.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6200" y="34925"/>
            <a:ext cx="9556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543800" y="31750"/>
            <a:ext cx="15240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0"/>
            <a:ext cx="8991600" cy="1003300"/>
          </a:xfr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76200" y="1067099"/>
            <a:ext cx="8991604"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76200" y="3581400"/>
            <a:ext cx="8991604"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Slide Number Placeholder 4"/>
          <p:cNvSpPr>
            <a:spLocks noGrp="1"/>
          </p:cNvSpPr>
          <p:nvPr>
            <p:ph type="sldNum" sz="quarter" idx="12"/>
          </p:nvPr>
        </p:nvSpPr>
        <p:spPr/>
        <p:txBody>
          <a:bodyPr/>
          <a:lstStyle>
            <a:lvl1pPr>
              <a:defRPr smtClean="0"/>
            </a:lvl1pPr>
          </a:lstStyle>
          <a:p>
            <a:pPr>
              <a:defRPr/>
            </a:pPr>
            <a:r>
              <a:rPr lang="en-US"/>
              <a:t>Slide </a:t>
            </a:r>
            <a:fld id="{E0A77F2C-73FD-4E48-90C7-92717CED10B1}" type="slidenum">
              <a:rPr lang="en-US"/>
              <a:pPr>
                <a:defRPr/>
              </a:pPr>
              <a:t>‹#›</a:t>
            </a:fld>
            <a:endParaRPr lang="en-US"/>
          </a:p>
        </p:txBody>
      </p:sp>
    </p:spTree>
    <p:extLst>
      <p:ext uri="{BB962C8B-B14F-4D97-AF65-F5344CB8AC3E}">
        <p14:creationId xmlns:p14="http://schemas.microsoft.com/office/powerpoint/2010/main" val="318853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pic>
        <p:nvPicPr>
          <p:cNvPr id="7" name="Picture 4" descr="FRIB_ppt_to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fontAlgn="base" hangingPunct="0">
              <a:lnSpc>
                <a:spcPct val="90000"/>
              </a:lnSpc>
              <a:spcBef>
                <a:spcPct val="0"/>
              </a:spcBef>
              <a:spcAft>
                <a:spcPct val="0"/>
              </a:spcAft>
              <a:defRPr/>
            </a:pPr>
            <a:endParaRPr lang="en-US" dirty="0">
              <a:solidFill>
                <a:prstClr val="black"/>
              </a:solidFill>
              <a:latin typeface="Helvetica" pitchFamily="-65" charset="0"/>
              <a:ea typeface="Arial" pitchFamily="-65" charset="0"/>
              <a:cs typeface="Arial" pitchFamily="-65" charset="0"/>
            </a:endParaRPr>
          </a:p>
        </p:txBody>
      </p:sp>
      <p:sp>
        <p:nvSpPr>
          <p:cNvPr id="9" name="Rectangle 8"/>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fontAlgn="base">
              <a:spcBef>
                <a:spcPct val="0"/>
              </a:spcBef>
              <a:spcAft>
                <a:spcPct val="0"/>
              </a:spcAft>
              <a:defRPr/>
            </a:pPr>
            <a:endParaRPr lang="en-US">
              <a:solidFill>
                <a:prstClr val="black"/>
              </a:solidFill>
              <a:latin typeface="Arial" pitchFamily="-65" charset="0"/>
              <a:ea typeface="Arial" pitchFamily="-65" charset="0"/>
              <a:cs typeface="Arial" pitchFamily="-65" charset="0"/>
            </a:endParaRPr>
          </a:p>
        </p:txBody>
      </p:sp>
      <p:pic>
        <p:nvPicPr>
          <p:cNvPr id="10" name="Picture 9" descr="FRIB_ppt_top.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6200" y="34925"/>
            <a:ext cx="9556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543800" y="31750"/>
            <a:ext cx="15240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1" y="0"/>
            <a:ext cx="8991598" cy="1003300"/>
          </a:xfr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76201" y="1067099"/>
            <a:ext cx="4419600"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1"/>
          </p:nvPr>
        </p:nvSpPr>
        <p:spPr>
          <a:xfrm>
            <a:off x="4625525" y="1067099"/>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2"/>
          </p:nvPr>
        </p:nvSpPr>
        <p:spPr>
          <a:xfrm>
            <a:off x="76201" y="3581400"/>
            <a:ext cx="4419599"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p:cNvSpPr>
            <a:spLocks noGrp="1"/>
          </p:cNvSpPr>
          <p:nvPr>
            <p:ph idx="13"/>
          </p:nvPr>
        </p:nvSpPr>
        <p:spPr>
          <a:xfrm>
            <a:off x="4625525" y="3581400"/>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Footer Placeholder 10"/>
          <p:cNvSpPr>
            <a:spLocks noGrp="1"/>
          </p:cNvSpPr>
          <p:nvPr>
            <p:ph type="ftr" sz="quarter" idx="14"/>
          </p:nvPr>
        </p:nvSpPr>
        <p:spPr/>
        <p:txBody>
          <a:bodyPr/>
          <a:lstStyle>
            <a:lvl1pPr algn="r" rtl="0" eaLnBrk="0" fontAlgn="base" hangingPunct="0">
              <a:lnSpc>
                <a:spcPct val="90000"/>
              </a:lnSpc>
              <a:spcBef>
                <a:spcPct val="0"/>
              </a:spcBef>
              <a:spcAft>
                <a:spcPct val="0"/>
              </a:spcAft>
              <a:defRPr lang="fr-FR" sz="1000" kern="1200">
                <a:solidFill>
                  <a:srgbClr val="064308"/>
                </a:solidFill>
                <a:latin typeface="Arial" pitchFamily="34" charset="0"/>
                <a:ea typeface="+mn-ea"/>
                <a:cs typeface="Arial" pitchFamily="34" charset="0"/>
              </a:defRPr>
            </a:lvl1pPr>
          </a:lstStyle>
          <a:p>
            <a:pPr>
              <a:defRPr/>
            </a:pPr>
            <a:r>
              <a:t>Lecture 6 | Refrigeration &amp; Liquefaction ( Part 2) - J. G. Weisend II</a:t>
            </a:r>
            <a:endParaRPr lang="en-US" dirty="0"/>
          </a:p>
        </p:txBody>
      </p:sp>
      <p:sp>
        <p:nvSpPr>
          <p:cNvPr id="17" name="Slide Number Placeholder 4"/>
          <p:cNvSpPr>
            <a:spLocks noGrp="1"/>
          </p:cNvSpPr>
          <p:nvPr>
            <p:ph type="sldNum" sz="quarter" idx="15"/>
          </p:nvPr>
        </p:nvSpPr>
        <p:spPr/>
        <p:txBody>
          <a:bodyPr/>
          <a:lstStyle>
            <a:lvl1pPr>
              <a:defRPr smtClean="0"/>
            </a:lvl1pPr>
          </a:lstStyle>
          <a:p>
            <a:pPr>
              <a:defRPr/>
            </a:pPr>
            <a:r>
              <a:rPr lang="en-US"/>
              <a:t>Slide </a:t>
            </a:r>
            <a:fld id="{ABB77E04-09F8-E34C-932E-3BA9E619FD65}" type="slidenum">
              <a:rPr lang="en-US"/>
              <a:pPr>
                <a:defRPr/>
              </a:pPr>
              <a:t>‹#›</a:t>
            </a:fld>
            <a:endParaRPr lang="en-US"/>
          </a:p>
        </p:txBody>
      </p:sp>
      <p:sp>
        <p:nvSpPr>
          <p:cNvPr id="18" name="Date Placeholder 3"/>
          <p:cNvSpPr>
            <a:spLocks noGrp="1"/>
          </p:cNvSpPr>
          <p:nvPr>
            <p:ph type="dt" sz="half" idx="16"/>
          </p:nvPr>
        </p:nvSpPr>
        <p:spPr/>
        <p:txBody>
          <a:bodyPr/>
          <a:lstStyle>
            <a:lvl1pPr algn="r" rtl="0" eaLnBrk="0" fontAlgn="base" hangingPunct="0">
              <a:lnSpc>
                <a:spcPct val="90000"/>
              </a:lnSpc>
              <a:spcBef>
                <a:spcPct val="0"/>
              </a:spcBef>
              <a:spcAft>
                <a:spcPct val="0"/>
              </a:spcAft>
              <a:defRPr lang="en-US" sz="1000" kern="1200" smtClean="0">
                <a:solidFill>
                  <a:srgbClr val="064308"/>
                </a:solidFill>
                <a:latin typeface="Arial" pitchFamily="34" charset="0"/>
                <a:ea typeface="+mn-ea"/>
                <a:cs typeface="Arial" pitchFamily="34" charset="0"/>
              </a:defRPr>
            </a:lvl1pPr>
          </a:lstStyle>
          <a:p>
            <a:pPr>
              <a:defRPr/>
            </a:pPr>
            <a:r>
              <a:rPr/>
              <a:t>January 2016</a:t>
            </a:r>
          </a:p>
        </p:txBody>
      </p:sp>
    </p:spTree>
    <p:extLst>
      <p:ext uri="{BB962C8B-B14F-4D97-AF65-F5344CB8AC3E}">
        <p14:creationId xmlns:p14="http://schemas.microsoft.com/office/powerpoint/2010/main" val="920789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t>01/11/17</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3" name="Picture 5" descr="FRIB_ppt_to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fontAlgn="base" hangingPunct="0">
              <a:lnSpc>
                <a:spcPct val="90000"/>
              </a:lnSpc>
              <a:spcBef>
                <a:spcPct val="0"/>
              </a:spcBef>
              <a:spcAft>
                <a:spcPct val="0"/>
              </a:spcAft>
              <a:defRPr/>
            </a:pPr>
            <a:endParaRPr lang="en-US" dirty="0">
              <a:solidFill>
                <a:prstClr val="black"/>
              </a:solidFill>
              <a:latin typeface="Helvetica" pitchFamily="-65" charset="0"/>
              <a:ea typeface="Arial" pitchFamily="-65" charset="0"/>
              <a:cs typeface="Arial" pitchFamily="-65" charset="0"/>
            </a:endParaRPr>
          </a:p>
        </p:txBody>
      </p:sp>
      <p:sp>
        <p:nvSpPr>
          <p:cNvPr id="5" name="Rectangle 7"/>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fontAlgn="base">
              <a:spcBef>
                <a:spcPct val="0"/>
              </a:spcBef>
              <a:spcAft>
                <a:spcPct val="0"/>
              </a:spcAft>
              <a:defRPr/>
            </a:pPr>
            <a:endParaRPr lang="en-US">
              <a:solidFill>
                <a:prstClr val="black"/>
              </a:solidFill>
              <a:latin typeface="Arial" pitchFamily="-65" charset="0"/>
              <a:ea typeface="Arial" pitchFamily="-65" charset="0"/>
              <a:cs typeface="Arial" pitchFamily="-65" charset="0"/>
            </a:endParaRPr>
          </a:p>
        </p:txBody>
      </p:sp>
      <p:pic>
        <p:nvPicPr>
          <p:cNvPr id="6" name="Picture 9" descr="FRIB_ppt_top.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6200" y="34925"/>
            <a:ext cx="9556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543800" y="31750"/>
            <a:ext cx="15240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0"/>
            <a:ext cx="8991600" cy="1003300"/>
          </a:xfrm>
        </p:spPr>
        <p:txBody>
          <a:bodyPr anchor="ctr"/>
          <a:lstStyle/>
          <a:p>
            <a:r>
              <a:rPr lang="en-US" smtClean="0"/>
              <a:t>Click to edit Master title style</a:t>
            </a:r>
            <a:endParaRPr lang="en-US" dirty="0"/>
          </a:p>
        </p:txBody>
      </p:sp>
      <p:sp>
        <p:nvSpPr>
          <p:cNvPr id="9" name="Footer Placeholder 10"/>
          <p:cNvSpPr>
            <a:spLocks noGrp="1"/>
          </p:cNvSpPr>
          <p:nvPr>
            <p:ph type="ftr" sz="quarter" idx="10"/>
          </p:nvPr>
        </p:nvSpPr>
        <p:spPr/>
        <p:txBody>
          <a:bodyPr/>
          <a:lstStyle>
            <a:lvl1pPr algn="r" rtl="0" eaLnBrk="0" fontAlgn="base" hangingPunct="0">
              <a:lnSpc>
                <a:spcPct val="90000"/>
              </a:lnSpc>
              <a:spcBef>
                <a:spcPct val="0"/>
              </a:spcBef>
              <a:spcAft>
                <a:spcPct val="0"/>
              </a:spcAft>
              <a:defRPr lang="fr-FR" sz="1000" kern="1200">
                <a:solidFill>
                  <a:srgbClr val="064308"/>
                </a:solidFill>
                <a:latin typeface="Arial" pitchFamily="34" charset="0"/>
                <a:ea typeface="+mn-ea"/>
                <a:cs typeface="Arial" pitchFamily="34" charset="0"/>
              </a:defRPr>
            </a:lvl1pPr>
          </a:lstStyle>
          <a:p>
            <a:pPr>
              <a:defRPr/>
            </a:pPr>
            <a:r>
              <a:t>Lecture 6 | Refrigeration &amp; Liquefaction ( Part 2) - J. G. Weisend II</a:t>
            </a:r>
            <a:endParaRPr lang="en-US" dirty="0"/>
          </a:p>
        </p:txBody>
      </p:sp>
      <p:sp>
        <p:nvSpPr>
          <p:cNvPr id="10" name="Slide Number Placeholder 4"/>
          <p:cNvSpPr>
            <a:spLocks noGrp="1"/>
          </p:cNvSpPr>
          <p:nvPr>
            <p:ph type="sldNum" sz="quarter" idx="11"/>
          </p:nvPr>
        </p:nvSpPr>
        <p:spPr/>
        <p:txBody>
          <a:bodyPr/>
          <a:lstStyle>
            <a:lvl1pPr>
              <a:defRPr smtClean="0"/>
            </a:lvl1pPr>
          </a:lstStyle>
          <a:p>
            <a:pPr>
              <a:defRPr/>
            </a:pPr>
            <a:r>
              <a:rPr lang="en-US"/>
              <a:t>Slide </a:t>
            </a:r>
            <a:fld id="{FDD9B7A8-6EB3-AF42-A688-865AA46A382D}" type="slidenum">
              <a:rPr lang="en-US"/>
              <a:pPr>
                <a:defRPr/>
              </a:pPr>
              <a:t>‹#›</a:t>
            </a:fld>
            <a:endParaRPr lang="en-US"/>
          </a:p>
        </p:txBody>
      </p:sp>
      <p:sp>
        <p:nvSpPr>
          <p:cNvPr id="11" name="Date Placeholder 3"/>
          <p:cNvSpPr>
            <a:spLocks noGrp="1"/>
          </p:cNvSpPr>
          <p:nvPr>
            <p:ph type="dt" sz="half" idx="12"/>
          </p:nvPr>
        </p:nvSpPr>
        <p:spPr/>
        <p:txBody>
          <a:bodyPr/>
          <a:lstStyle>
            <a:lvl1pPr algn="r" rtl="0" eaLnBrk="0" fontAlgn="base" hangingPunct="0">
              <a:lnSpc>
                <a:spcPct val="90000"/>
              </a:lnSpc>
              <a:spcBef>
                <a:spcPct val="0"/>
              </a:spcBef>
              <a:spcAft>
                <a:spcPct val="0"/>
              </a:spcAft>
              <a:defRPr lang="en-US" sz="1000" kern="1200" smtClean="0">
                <a:solidFill>
                  <a:srgbClr val="064308"/>
                </a:solidFill>
                <a:latin typeface="Arial" pitchFamily="34" charset="0"/>
                <a:ea typeface="+mn-ea"/>
                <a:cs typeface="Arial" pitchFamily="34" charset="0"/>
              </a:defRPr>
            </a:lvl1pPr>
          </a:lstStyle>
          <a:p>
            <a:pPr>
              <a:defRPr/>
            </a:pPr>
            <a:r>
              <a:rPr/>
              <a:t>January 2016</a:t>
            </a:r>
          </a:p>
        </p:txBody>
      </p:sp>
    </p:spTree>
    <p:extLst>
      <p:ext uri="{BB962C8B-B14F-4D97-AF65-F5344CB8AC3E}">
        <p14:creationId xmlns:p14="http://schemas.microsoft.com/office/powerpoint/2010/main" val="1359632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fontAlgn="base" hangingPunct="0">
              <a:lnSpc>
                <a:spcPct val="90000"/>
              </a:lnSpc>
              <a:spcBef>
                <a:spcPct val="0"/>
              </a:spcBef>
              <a:spcAft>
                <a:spcPct val="0"/>
              </a:spcAft>
              <a:defRPr/>
            </a:pPr>
            <a:endParaRPr lang="en-US" dirty="0">
              <a:solidFill>
                <a:prstClr val="black"/>
              </a:solidFill>
              <a:latin typeface="Helvetica" pitchFamily="-65" charset="0"/>
              <a:ea typeface="Arial" pitchFamily="-65" charset="0"/>
              <a:cs typeface="Arial" pitchFamily="-65" charset="0"/>
            </a:endParaRPr>
          </a:p>
        </p:txBody>
      </p:sp>
      <p:sp>
        <p:nvSpPr>
          <p:cNvPr id="6" name="Rectangle 5"/>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fontAlgn="base">
              <a:spcBef>
                <a:spcPct val="0"/>
              </a:spcBef>
              <a:spcAft>
                <a:spcPct val="0"/>
              </a:spcAft>
              <a:defRPr/>
            </a:pPr>
            <a:endParaRPr lang="en-US">
              <a:solidFill>
                <a:prstClr val="black"/>
              </a:solidFill>
              <a:latin typeface="Arial" pitchFamily="-65" charset="0"/>
              <a:ea typeface="Arial" pitchFamily="-65" charset="0"/>
              <a:cs typeface="Arial" pitchFamily="-65" charset="0"/>
            </a:endParaRPr>
          </a:p>
        </p:txBody>
      </p:sp>
      <p:pic>
        <p:nvPicPr>
          <p:cNvPr id="7" name="Picture 10"/>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200" y="34925"/>
            <a:ext cx="9556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543800" y="31750"/>
            <a:ext cx="15240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0"/>
            <a:ext cx="8991600" cy="1003300"/>
          </a:xfr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76200" y="1067099"/>
            <a:ext cx="8991604" cy="500955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Footer Placeholder 10"/>
          <p:cNvSpPr>
            <a:spLocks noGrp="1"/>
          </p:cNvSpPr>
          <p:nvPr>
            <p:ph type="ftr" sz="quarter" idx="10"/>
          </p:nvPr>
        </p:nvSpPr>
        <p:spPr/>
        <p:txBody>
          <a:bodyPr/>
          <a:lstStyle>
            <a:lvl1pPr algn="r" rtl="0" eaLnBrk="0" fontAlgn="base" hangingPunct="0">
              <a:lnSpc>
                <a:spcPct val="90000"/>
              </a:lnSpc>
              <a:spcBef>
                <a:spcPct val="0"/>
              </a:spcBef>
              <a:spcAft>
                <a:spcPct val="0"/>
              </a:spcAft>
              <a:defRPr lang="fr-FR" sz="1000" kern="1200">
                <a:solidFill>
                  <a:srgbClr val="064308"/>
                </a:solidFill>
                <a:latin typeface="Arial" pitchFamily="34" charset="0"/>
                <a:ea typeface="+mn-ea"/>
                <a:cs typeface="Arial" pitchFamily="34" charset="0"/>
              </a:defRPr>
            </a:lvl1pPr>
          </a:lstStyle>
          <a:p>
            <a:pPr>
              <a:defRPr/>
            </a:pPr>
            <a:r>
              <a:t>Lecture 6 | Refrigeration &amp; Liquefaction ( Part 2) - J. G. Weisend II</a:t>
            </a:r>
            <a:endParaRPr lang="en-US" dirty="0"/>
          </a:p>
        </p:txBody>
      </p:sp>
      <p:sp>
        <p:nvSpPr>
          <p:cNvPr id="10" name="Slide Number Placeholder 4"/>
          <p:cNvSpPr>
            <a:spLocks noGrp="1"/>
          </p:cNvSpPr>
          <p:nvPr>
            <p:ph type="sldNum" sz="quarter" idx="11"/>
          </p:nvPr>
        </p:nvSpPr>
        <p:spPr/>
        <p:txBody>
          <a:bodyPr/>
          <a:lstStyle>
            <a:lvl1pPr>
              <a:defRPr smtClean="0"/>
            </a:lvl1pPr>
          </a:lstStyle>
          <a:p>
            <a:pPr>
              <a:defRPr/>
            </a:pPr>
            <a:r>
              <a:rPr lang="en-US"/>
              <a:t>Slide </a:t>
            </a:r>
            <a:fld id="{8ACBD6E3-B216-3344-A5FC-5B8D59A42D5E}" type="slidenum">
              <a:rPr lang="en-US"/>
              <a:pPr>
                <a:defRPr/>
              </a:pPr>
              <a:t>‹#›</a:t>
            </a:fld>
            <a:endParaRPr lang="en-US"/>
          </a:p>
        </p:txBody>
      </p:sp>
      <p:sp>
        <p:nvSpPr>
          <p:cNvPr id="11" name="Date Placeholder 3"/>
          <p:cNvSpPr>
            <a:spLocks noGrp="1"/>
          </p:cNvSpPr>
          <p:nvPr>
            <p:ph type="dt" sz="half" idx="12"/>
          </p:nvPr>
        </p:nvSpPr>
        <p:spPr/>
        <p:txBody>
          <a:bodyPr/>
          <a:lstStyle>
            <a:lvl1pPr algn="r" rtl="0" eaLnBrk="0" fontAlgn="base" hangingPunct="0">
              <a:lnSpc>
                <a:spcPct val="90000"/>
              </a:lnSpc>
              <a:spcBef>
                <a:spcPct val="0"/>
              </a:spcBef>
              <a:spcAft>
                <a:spcPct val="0"/>
              </a:spcAft>
              <a:defRPr lang="en-US" sz="1000" kern="1200" smtClean="0">
                <a:solidFill>
                  <a:srgbClr val="064308"/>
                </a:solidFill>
                <a:latin typeface="Arial" pitchFamily="34" charset="0"/>
                <a:ea typeface="+mn-ea"/>
                <a:cs typeface="Arial" pitchFamily="34" charset="0"/>
              </a:defRPr>
            </a:lvl1pPr>
          </a:lstStyle>
          <a:p>
            <a:pPr>
              <a:defRPr/>
            </a:pPr>
            <a:r>
              <a:rPr/>
              <a:t>January 2016</a:t>
            </a:r>
          </a:p>
        </p:txBody>
      </p:sp>
    </p:spTree>
    <p:extLst>
      <p:ext uri="{BB962C8B-B14F-4D97-AF65-F5344CB8AC3E}">
        <p14:creationId xmlns:p14="http://schemas.microsoft.com/office/powerpoint/2010/main" val="3233581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fontAlgn="base" hangingPunct="0">
              <a:lnSpc>
                <a:spcPct val="90000"/>
              </a:lnSpc>
              <a:spcBef>
                <a:spcPct val="0"/>
              </a:spcBef>
              <a:spcAft>
                <a:spcPct val="0"/>
              </a:spcAft>
              <a:defRPr/>
            </a:pPr>
            <a:endParaRPr lang="en-US" dirty="0">
              <a:solidFill>
                <a:prstClr val="black"/>
              </a:solidFill>
              <a:latin typeface="Helvetica" pitchFamily="-65" charset="0"/>
              <a:ea typeface="Arial" pitchFamily="-65" charset="0"/>
              <a:cs typeface="Arial" pitchFamily="-65" charset="0"/>
            </a:endParaRPr>
          </a:p>
        </p:txBody>
      </p:sp>
      <p:sp>
        <p:nvSpPr>
          <p:cNvPr id="3" name="Rectangle 2"/>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fontAlgn="base">
              <a:spcBef>
                <a:spcPct val="0"/>
              </a:spcBef>
              <a:spcAft>
                <a:spcPct val="0"/>
              </a:spcAft>
              <a:defRPr/>
            </a:pPr>
            <a:endParaRPr lang="en-US">
              <a:solidFill>
                <a:prstClr val="black"/>
              </a:solidFill>
              <a:latin typeface="Arial" pitchFamily="-65" charset="0"/>
              <a:ea typeface="Arial" pitchFamily="-65" charset="0"/>
              <a:cs typeface="Arial" pitchFamily="-65" charset="0"/>
            </a:endParaRPr>
          </a:p>
        </p:txBody>
      </p:sp>
      <p:sp>
        <p:nvSpPr>
          <p:cNvPr id="4" name="Footer Placeholder 10"/>
          <p:cNvSpPr>
            <a:spLocks noGrp="1"/>
          </p:cNvSpPr>
          <p:nvPr>
            <p:ph type="ftr" sz="quarter" idx="10"/>
          </p:nvPr>
        </p:nvSpPr>
        <p:spPr/>
        <p:txBody>
          <a:bodyPr/>
          <a:lstStyle>
            <a:lvl1pPr algn="r" rtl="0" eaLnBrk="0" fontAlgn="base" hangingPunct="0">
              <a:lnSpc>
                <a:spcPct val="90000"/>
              </a:lnSpc>
              <a:spcBef>
                <a:spcPct val="0"/>
              </a:spcBef>
              <a:spcAft>
                <a:spcPct val="0"/>
              </a:spcAft>
              <a:defRPr lang="fr-FR" sz="1000" kern="1200">
                <a:solidFill>
                  <a:srgbClr val="064308"/>
                </a:solidFill>
                <a:latin typeface="Arial" pitchFamily="34" charset="0"/>
                <a:ea typeface="+mn-ea"/>
                <a:cs typeface="Arial" pitchFamily="34" charset="0"/>
              </a:defRPr>
            </a:lvl1pPr>
          </a:lstStyle>
          <a:p>
            <a:pPr>
              <a:defRPr/>
            </a:pPr>
            <a:r>
              <a:t>Lecture 6 | Refrigeration &amp; Liquefaction ( Part 2) - J. G. Weisend II</a:t>
            </a:r>
            <a:endParaRPr lang="en-US" dirty="0"/>
          </a:p>
        </p:txBody>
      </p:sp>
      <p:sp>
        <p:nvSpPr>
          <p:cNvPr id="5" name="Slide Number Placeholder 4"/>
          <p:cNvSpPr>
            <a:spLocks noGrp="1"/>
          </p:cNvSpPr>
          <p:nvPr>
            <p:ph type="sldNum" sz="quarter" idx="11"/>
          </p:nvPr>
        </p:nvSpPr>
        <p:spPr/>
        <p:txBody>
          <a:bodyPr/>
          <a:lstStyle>
            <a:lvl1pPr>
              <a:defRPr smtClean="0"/>
            </a:lvl1pPr>
          </a:lstStyle>
          <a:p>
            <a:pPr>
              <a:defRPr/>
            </a:pPr>
            <a:r>
              <a:rPr lang="en-US"/>
              <a:t>Slide </a:t>
            </a:r>
            <a:fld id="{E1164481-7B7F-9740-BA5F-EBEF8497D1B0}" type="slidenum">
              <a:rPr lang="en-US"/>
              <a:pPr>
                <a:defRPr/>
              </a:pPr>
              <a:t>‹#›</a:t>
            </a:fld>
            <a:endParaRPr lang="en-US"/>
          </a:p>
        </p:txBody>
      </p:sp>
      <p:sp>
        <p:nvSpPr>
          <p:cNvPr id="6" name="Date Placeholder 3"/>
          <p:cNvSpPr>
            <a:spLocks noGrp="1"/>
          </p:cNvSpPr>
          <p:nvPr>
            <p:ph type="dt" sz="half" idx="12"/>
          </p:nvPr>
        </p:nvSpPr>
        <p:spPr/>
        <p:txBody>
          <a:bodyPr/>
          <a:lstStyle>
            <a:lvl1pPr algn="r" rtl="0" eaLnBrk="0" fontAlgn="base" hangingPunct="0">
              <a:lnSpc>
                <a:spcPct val="90000"/>
              </a:lnSpc>
              <a:spcBef>
                <a:spcPct val="0"/>
              </a:spcBef>
              <a:spcAft>
                <a:spcPct val="0"/>
              </a:spcAft>
              <a:defRPr lang="en-US" sz="1000" kern="1200" smtClean="0">
                <a:solidFill>
                  <a:srgbClr val="064308"/>
                </a:solidFill>
                <a:latin typeface="Arial" pitchFamily="34" charset="0"/>
                <a:ea typeface="+mn-ea"/>
                <a:cs typeface="Arial" pitchFamily="34" charset="0"/>
              </a:defRPr>
            </a:lvl1pPr>
          </a:lstStyle>
          <a:p>
            <a:pPr>
              <a:defRPr/>
            </a:pPr>
            <a:r>
              <a:rPr/>
              <a:t>January 2016</a:t>
            </a:r>
          </a:p>
        </p:txBody>
      </p:sp>
    </p:spTree>
    <p:extLst>
      <p:ext uri="{BB962C8B-B14F-4D97-AF65-F5344CB8AC3E}">
        <p14:creationId xmlns:p14="http://schemas.microsoft.com/office/powerpoint/2010/main" val="422965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t>01/11/17</a:t>
            </a:fld>
            <a:endParaRPr lang="sv-SE" dirty="0"/>
          </a:p>
        </p:txBody>
      </p:sp>
      <p:sp>
        <p:nvSpPr>
          <p:cNvPr id="6" name="Footer Placeholder 5"/>
          <p:cNvSpPr>
            <a:spLocks noGrp="1"/>
          </p:cNvSpPr>
          <p:nvPr>
            <p:ph type="ftr" sz="quarter" idx="11"/>
          </p:nvPr>
        </p:nvSpPr>
        <p:spPr/>
        <p:txBody>
          <a:bodyPr/>
          <a:lstStyle/>
          <a:p>
            <a:endParaRPr lang="sv-SE" dirty="0"/>
          </a:p>
        </p:txBody>
      </p:sp>
      <p:sp>
        <p:nvSpPr>
          <p:cNvPr id="7" name="Slide Number Placeholder 6"/>
          <p:cNvSpPr>
            <a:spLocks noGrp="1"/>
          </p:cNvSpPr>
          <p:nvPr>
            <p:ph type="sldNum" sz="quarter" idx="12"/>
          </p:nvPr>
        </p:nvSpPr>
        <p:spPr/>
        <p:txBody>
          <a:bodyPr/>
          <a:lstStyle/>
          <a:p>
            <a:fld id="{551115BC-487E-4422-894C-CB7CD3E79223}" type="slidenum">
              <a:rPr lang="sv-SE" smtClean="0"/>
              <a:t>‹#›</a:t>
            </a:fld>
            <a:endParaRPr lang="sv-SE" dirty="0"/>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t>01/11/17</a:t>
            </a:fld>
            <a:endParaRPr lang="sv-SE" dirty="0"/>
          </a:p>
        </p:txBody>
      </p:sp>
      <p:sp>
        <p:nvSpPr>
          <p:cNvPr id="8" name="Footer Placeholder 7"/>
          <p:cNvSpPr>
            <a:spLocks noGrp="1"/>
          </p:cNvSpPr>
          <p:nvPr>
            <p:ph type="ftr" sz="quarter" idx="11"/>
          </p:nvPr>
        </p:nvSpPr>
        <p:spPr/>
        <p:txBody>
          <a:bodyPr/>
          <a:lstStyle/>
          <a:p>
            <a:endParaRPr lang="sv-SE" dirty="0"/>
          </a:p>
        </p:txBody>
      </p:sp>
      <p:sp>
        <p:nvSpPr>
          <p:cNvPr id="9" name="Slide Number Placeholder 8"/>
          <p:cNvSpPr>
            <a:spLocks noGrp="1"/>
          </p:cNvSpPr>
          <p:nvPr>
            <p:ph type="sldNum" sz="quarter" idx="12"/>
          </p:nvPr>
        </p:nvSpPr>
        <p:spPr/>
        <p:txBody>
          <a:bodyPr/>
          <a:lstStyle/>
          <a:p>
            <a:fld id="{551115BC-487E-4422-894C-CB7CD3E79223}" type="slidenum">
              <a:rPr lang="sv-SE" smtClean="0"/>
              <a:t>‹#›</a:t>
            </a:fld>
            <a:endParaRPr lang="sv-SE" dirty="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4" name="Picture 3" descr="FRIB_ppt_top.jpg"/>
          <p:cNvPicPr>
            <a:picLocks noChangeAspect="1"/>
          </p:cNvPicPr>
          <p:nvPr userDrawn="1"/>
        </p:nvPicPr>
        <p:blipFill>
          <a:blip r:embed="rId2" cstate="screen">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RIB_ppt_top.jpg"/>
          <p:cNvPicPr>
            <a:picLocks noChangeAspect="1"/>
          </p:cNvPicPr>
          <p:nvPr/>
        </p:nvPicPr>
        <p:blipFill>
          <a:blip r:embed="rId3" cstate="screen">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fontAlgn="base" hangingPunct="0">
              <a:lnSpc>
                <a:spcPct val="90000"/>
              </a:lnSpc>
              <a:spcBef>
                <a:spcPct val="0"/>
              </a:spcBef>
              <a:spcAft>
                <a:spcPct val="0"/>
              </a:spcAft>
              <a:defRPr/>
            </a:pPr>
            <a:endParaRPr lang="en-US" dirty="0">
              <a:solidFill>
                <a:prstClr val="black"/>
              </a:solidFill>
              <a:latin typeface="Helvetica" pitchFamily="-65" charset="0"/>
              <a:ea typeface="Arial" pitchFamily="-65" charset="0"/>
              <a:cs typeface="Arial" pitchFamily="-65" charset="0"/>
            </a:endParaRPr>
          </a:p>
        </p:txBody>
      </p:sp>
      <p:sp>
        <p:nvSpPr>
          <p:cNvPr id="7" name="Rectangle 6"/>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fontAlgn="base">
              <a:spcBef>
                <a:spcPct val="0"/>
              </a:spcBef>
              <a:spcAft>
                <a:spcPct val="0"/>
              </a:spcAft>
              <a:defRPr/>
            </a:pPr>
            <a:endParaRPr lang="en-US">
              <a:solidFill>
                <a:prstClr val="black"/>
              </a:solidFill>
              <a:latin typeface="Arial" pitchFamily="-65" charset="0"/>
              <a:ea typeface="Arial" pitchFamily="-65" charset="0"/>
              <a:cs typeface="Arial" pitchFamily="-65" charset="0"/>
            </a:endParaRPr>
          </a:p>
        </p:txBody>
      </p:sp>
      <p:sp>
        <p:nvSpPr>
          <p:cNvPr id="3" name="Content Placeholder 2"/>
          <p:cNvSpPr>
            <a:spLocks noGrp="1"/>
          </p:cNvSpPr>
          <p:nvPr>
            <p:ph idx="1"/>
          </p:nvPr>
        </p:nvSpPr>
        <p:spPr>
          <a:xfrm>
            <a:off x="76200" y="1067100"/>
            <a:ext cx="8990922" cy="50274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0"/>
            <a:ext cx="8991600" cy="1003300"/>
          </a:xfrm>
        </p:spPr>
        <p:txBody>
          <a:bodyPr anchor="ctr"/>
          <a:lstStyle/>
          <a:p>
            <a:r>
              <a:rPr lang="en-US" dirty="0" smtClean="0"/>
              <a:t>Click to edit Master title style</a:t>
            </a:r>
            <a:endParaRPr lang="en-US" dirty="0"/>
          </a:p>
        </p:txBody>
      </p:sp>
      <p:sp>
        <p:nvSpPr>
          <p:cNvPr id="11" name="Slide Number Placeholder 12"/>
          <p:cNvSpPr>
            <a:spLocks noGrp="1"/>
          </p:cNvSpPr>
          <p:nvPr>
            <p:ph type="sldNum" sz="quarter" idx="12"/>
          </p:nvPr>
        </p:nvSpPr>
        <p:spPr/>
        <p:txBody>
          <a:bodyPr/>
          <a:lstStyle>
            <a:lvl1pPr>
              <a:defRPr/>
            </a:lvl1pPr>
          </a:lstStyle>
          <a:p>
            <a:pPr>
              <a:defRPr/>
            </a:pPr>
            <a:r>
              <a:rPr lang="en-US"/>
              <a:t>Slide </a:t>
            </a:r>
            <a:fld id="{DB04FFD3-649E-4443-ACF2-6206446D9428}" type="slidenum">
              <a:rPr lang="en-US"/>
              <a:pPr>
                <a:defRPr/>
              </a:pPr>
              <a:t>‹#›</a:t>
            </a:fld>
            <a:endParaRPr lang="en-US"/>
          </a:p>
        </p:txBody>
      </p:sp>
    </p:spTree>
    <p:extLst>
      <p:ext uri="{BB962C8B-B14F-4D97-AF65-F5344CB8AC3E}">
        <p14:creationId xmlns:p14="http://schemas.microsoft.com/office/powerpoint/2010/main" val="3977875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
        <p:nvSpPr>
          <p:cNvPr id="13" name="Espace réservé du numéro de diapositive 5"/>
          <p:cNvSpPr>
            <a:spLocks noGrp="1"/>
          </p:cNvSpPr>
          <p:nvPr>
            <p:ph type="sldNum" sz="quarter" idx="4"/>
          </p:nvPr>
        </p:nvSpPr>
        <p:spPr>
          <a:xfrm>
            <a:off x="8674925" y="6492875"/>
            <a:ext cx="469075" cy="365125"/>
          </a:xfrm>
          <a:prstGeom prst="rect">
            <a:avLst/>
          </a:prstGeom>
        </p:spPr>
        <p:txBody>
          <a:bodyPr/>
          <a:lstStyle>
            <a:lvl1pPr>
              <a:defRPr lang="sv-SE" sz="1200" smtClean="0">
                <a:solidFill>
                  <a:schemeClr val="bg1">
                    <a:lumMod val="50000"/>
                  </a:schemeClr>
                </a:solidFill>
              </a:defRPr>
            </a:lvl1pPr>
          </a:lstStyle>
          <a:p>
            <a:fld id="{551115BC-487E-4422-894C-CB7CD3E79223}" type="slidenum">
              <a:rPr lang="fr-FR" smtClean="0"/>
              <a:pPr/>
              <a:t>‹#›</a:t>
            </a:fld>
            <a:endParaRPr lang="fr-FR"/>
          </a:p>
        </p:txBody>
      </p:sp>
    </p:spTree>
    <p:extLst>
      <p:ext uri="{BB962C8B-B14F-4D97-AF65-F5344CB8AC3E}">
        <p14:creationId xmlns:p14="http://schemas.microsoft.com/office/powerpoint/2010/main" val="2254366464"/>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638175" y="1238250"/>
            <a:ext cx="7489825" cy="44608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86" tIns="43243" rIns="86486" bIns="43243">
            <a:spAutoFit/>
          </a:bodyPr>
          <a:lstStyle/>
          <a:p>
            <a:pPr eaLnBrk="0" fontAlgn="base" hangingPunct="0">
              <a:lnSpc>
                <a:spcPct val="90000"/>
              </a:lnSpc>
              <a:spcBef>
                <a:spcPct val="0"/>
              </a:spcBef>
              <a:spcAft>
                <a:spcPct val="0"/>
              </a:spcAft>
              <a:defRPr/>
            </a:pPr>
            <a:endParaRPr lang="en-US" sz="2600" dirty="0">
              <a:solidFill>
                <a:srgbClr val="B81414"/>
              </a:solidFill>
              <a:latin typeface="Helvetica" pitchFamily="49" charset="0"/>
              <a:ea typeface="Arial" pitchFamily="49" charset="0"/>
              <a:cs typeface="Arial" pitchFamily="49" charset="0"/>
            </a:endParaRPr>
          </a:p>
        </p:txBody>
      </p:sp>
      <p:pic>
        <p:nvPicPr>
          <p:cNvPr id="5" name="Picture 7" descr="FRIB_ppt_top.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FRIB_ppt_top.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a:spLocks noGrp="1"/>
          </p:cNvSpPr>
          <p:nvPr>
            <p:ph type="subTitle" idx="1"/>
          </p:nvPr>
        </p:nvSpPr>
        <p:spPr>
          <a:xfrm>
            <a:off x="1524000" y="4071938"/>
            <a:ext cx="6096000" cy="1143000"/>
          </a:xfrm>
        </p:spPr>
        <p:txBody>
          <a:bodyPr/>
          <a:lstStyle>
            <a:lvl1pPr marL="0" indent="0" algn="ctr">
              <a:buNone/>
              <a:defRPr/>
            </a:lvl1pPr>
            <a:lvl2pPr marL="432427" indent="0" algn="ctr">
              <a:buNone/>
              <a:defRPr/>
            </a:lvl2pPr>
            <a:lvl3pPr marL="864854" indent="0" algn="ctr">
              <a:buNone/>
              <a:defRPr/>
            </a:lvl3pPr>
            <a:lvl4pPr marL="1297280" indent="0" algn="ctr">
              <a:buNone/>
              <a:defRPr/>
            </a:lvl4pPr>
            <a:lvl5pPr marL="1729708" indent="0" algn="ctr">
              <a:buNone/>
              <a:defRPr/>
            </a:lvl5pPr>
            <a:lvl6pPr marL="2162134" indent="0" algn="ctr">
              <a:buNone/>
              <a:defRPr/>
            </a:lvl6pPr>
            <a:lvl7pPr marL="2594562" indent="0" algn="ctr">
              <a:buNone/>
              <a:defRPr/>
            </a:lvl7pPr>
            <a:lvl8pPr marL="3026988" indent="0" algn="ctr">
              <a:buNone/>
              <a:defRPr/>
            </a:lvl8pPr>
            <a:lvl9pPr marL="3459415" indent="0" algn="ctr">
              <a:buNone/>
              <a:defRPr/>
            </a:lvl9pPr>
          </a:lstStyle>
          <a:p>
            <a:r>
              <a:rPr lang="en-US" smtClean="0"/>
              <a:t>Click to edit Master subtitle style</a:t>
            </a:r>
            <a:endParaRPr lang="en-US" dirty="0"/>
          </a:p>
        </p:txBody>
      </p:sp>
      <p:sp>
        <p:nvSpPr>
          <p:cNvPr id="7" name="Rectangle 2"/>
          <p:cNvSpPr>
            <a:spLocks noGrp="1" noChangeArrowheads="1"/>
          </p:cNvSpPr>
          <p:nvPr>
            <p:ph type="title"/>
          </p:nvPr>
        </p:nvSpPr>
        <p:spPr bwMode="auto">
          <a:xfrm>
            <a:off x="71438" y="3143251"/>
            <a:ext cx="9001124" cy="486668"/>
          </a:xfrm>
          <a:prstGeom prst="rect">
            <a:avLst/>
          </a:prstGeom>
          <a:noFill/>
          <a:ln w="12700">
            <a:noFill/>
            <a:miter lim="800000"/>
            <a:headEnd/>
            <a:tailEnd/>
          </a:ln>
        </p:spPr>
        <p:txBody>
          <a:bodyPr lIns="56086" tIns="22435" rIns="56086" bIns="22435" anchor="ctr"/>
          <a:lstStyle/>
          <a:p>
            <a:pPr lvl="0"/>
            <a:r>
              <a:rPr lang="en-US" smtClean="0"/>
              <a:t>Click to edit Master title style</a:t>
            </a:r>
            <a:endParaRPr lang="en-US" dirty="0"/>
          </a:p>
        </p:txBody>
      </p:sp>
    </p:spTree>
    <p:extLst>
      <p:ext uri="{BB962C8B-B14F-4D97-AF65-F5344CB8AC3E}">
        <p14:creationId xmlns:p14="http://schemas.microsoft.com/office/powerpoint/2010/main" val="3617834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fontAlgn="base" hangingPunct="0">
              <a:lnSpc>
                <a:spcPct val="90000"/>
              </a:lnSpc>
              <a:spcBef>
                <a:spcPct val="0"/>
              </a:spcBef>
              <a:spcAft>
                <a:spcPct val="0"/>
              </a:spcAft>
              <a:defRPr/>
            </a:pPr>
            <a:endParaRPr lang="en-US" dirty="0">
              <a:solidFill>
                <a:prstClr val="black"/>
              </a:solidFill>
              <a:latin typeface="Helvetica" pitchFamily="-65" charset="0"/>
              <a:ea typeface="Arial" pitchFamily="-65" charset="0"/>
              <a:cs typeface="Arial" pitchFamily="-65" charset="0"/>
            </a:endParaRPr>
          </a:p>
        </p:txBody>
      </p:sp>
      <p:sp>
        <p:nvSpPr>
          <p:cNvPr id="7" name="Rectangle 6"/>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fontAlgn="base">
              <a:spcBef>
                <a:spcPct val="0"/>
              </a:spcBef>
              <a:spcAft>
                <a:spcPct val="0"/>
              </a:spcAft>
              <a:defRPr/>
            </a:pPr>
            <a:endParaRPr lang="en-US">
              <a:solidFill>
                <a:prstClr val="black"/>
              </a:solidFill>
              <a:latin typeface="Arial" pitchFamily="-65" charset="0"/>
              <a:ea typeface="Arial" pitchFamily="-65" charset="0"/>
              <a:cs typeface="Arial" pitchFamily="-65" charset="0"/>
            </a:endParaRPr>
          </a:p>
        </p:txBody>
      </p:sp>
      <p:sp>
        <p:nvSpPr>
          <p:cNvPr id="3" name="Content Placeholder 2"/>
          <p:cNvSpPr>
            <a:spLocks noGrp="1"/>
          </p:cNvSpPr>
          <p:nvPr>
            <p:ph idx="1"/>
          </p:nvPr>
        </p:nvSpPr>
        <p:spPr>
          <a:xfrm>
            <a:off x="76200" y="1067100"/>
            <a:ext cx="8990922" cy="50274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0"/>
            <a:ext cx="8991600" cy="1003300"/>
          </a:xfrm>
        </p:spPr>
        <p:txBody>
          <a:bodyPr anchor="ctr"/>
          <a:lstStyle/>
          <a:p>
            <a:r>
              <a:rPr lang="en-US" smtClean="0"/>
              <a:t>Click to edit Master title style</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Slide </a:t>
            </a:r>
            <a:fld id="{ABCE5B6B-B055-3047-AD2F-72771CE564EC}" type="slidenum">
              <a:rPr lang="en-US"/>
              <a:pPr>
                <a:defRPr/>
              </a:pPr>
              <a:t>‹#›</a:t>
            </a:fld>
            <a:endParaRPr lang="en-US"/>
          </a:p>
        </p:txBody>
      </p:sp>
    </p:spTree>
    <p:extLst>
      <p:ext uri="{BB962C8B-B14F-4D97-AF65-F5344CB8AC3E}">
        <p14:creationId xmlns:p14="http://schemas.microsoft.com/office/powerpoint/2010/main" val="27125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pic>
        <p:nvPicPr>
          <p:cNvPr id="5" name="Picture 6" descr="FRIB_ppt_to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fontAlgn="base" hangingPunct="0">
              <a:lnSpc>
                <a:spcPct val="90000"/>
              </a:lnSpc>
              <a:spcBef>
                <a:spcPct val="0"/>
              </a:spcBef>
              <a:spcAft>
                <a:spcPct val="0"/>
              </a:spcAft>
              <a:defRPr/>
            </a:pPr>
            <a:endParaRPr lang="en-US" dirty="0">
              <a:solidFill>
                <a:prstClr val="black"/>
              </a:solidFill>
              <a:latin typeface="Helvetica" pitchFamily="-65" charset="0"/>
              <a:ea typeface="Arial" pitchFamily="-65" charset="0"/>
              <a:cs typeface="Arial" pitchFamily="-65" charset="0"/>
            </a:endParaRPr>
          </a:p>
        </p:txBody>
      </p:sp>
      <p:sp>
        <p:nvSpPr>
          <p:cNvPr id="7" name="Rectangle 6"/>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fontAlgn="base">
              <a:spcBef>
                <a:spcPct val="0"/>
              </a:spcBef>
              <a:spcAft>
                <a:spcPct val="0"/>
              </a:spcAft>
              <a:defRPr/>
            </a:pPr>
            <a:endParaRPr lang="en-US">
              <a:solidFill>
                <a:prstClr val="black"/>
              </a:solidFill>
              <a:latin typeface="Arial" pitchFamily="-65" charset="0"/>
              <a:ea typeface="Arial" pitchFamily="-65" charset="0"/>
              <a:cs typeface="Arial" pitchFamily="-65" charset="0"/>
            </a:endParaRPr>
          </a:p>
        </p:txBody>
      </p:sp>
      <p:pic>
        <p:nvPicPr>
          <p:cNvPr id="8" name="Picture 9" descr="FRIB_ppt_top.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1" y="0"/>
            <a:ext cx="8991598" cy="1003300"/>
          </a:xfr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76201" y="1067100"/>
            <a:ext cx="4423230" cy="50274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4644573" y="1071564"/>
            <a:ext cx="4423227" cy="50274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a:t>Slide </a:t>
            </a:r>
            <a:fld id="{489C569A-D225-324F-BF0A-1ADECFCF6F16}" type="slidenum">
              <a:rPr lang="en-US"/>
              <a:pPr>
                <a:defRPr/>
              </a:pPr>
              <a:t>‹#›</a:t>
            </a:fld>
            <a:endParaRPr lang="en-US"/>
          </a:p>
        </p:txBody>
      </p:sp>
    </p:spTree>
    <p:extLst>
      <p:ext uri="{BB962C8B-B14F-4D97-AF65-F5344CB8AC3E}">
        <p14:creationId xmlns:p14="http://schemas.microsoft.com/office/powerpoint/2010/main" val="37585639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theme" Target="../theme/theme2.xml"/><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theme" Target="../theme/theme3.xml"/><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sv-SE" smtClean="0"/>
              <a:t>01/11/17</a:t>
            </a:fld>
            <a:endParaRPr lang="sv-S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t>‹#›</a:t>
            </a:fld>
            <a:endParaRPr lang="sv-SE" dirty="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73" r:id="rId5"/>
    <p:sldLayoutId id="2147483674" r:id="rId6"/>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76200"/>
            <a:ext cx="89916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6091" tIns="22437" rIns="56091" bIns="22437" numCol="1" anchor="t"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76200" y="1066800"/>
            <a:ext cx="8991600"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Footer Placeholder 10"/>
          <p:cNvSpPr>
            <a:spLocks noGrp="1"/>
          </p:cNvSpPr>
          <p:nvPr>
            <p:ph type="ftr" sz="quarter" idx="3"/>
          </p:nvPr>
        </p:nvSpPr>
        <p:spPr>
          <a:xfrm>
            <a:off x="3810000" y="6324600"/>
            <a:ext cx="5181600" cy="196850"/>
          </a:xfrm>
          <a:prstGeom prst="rect">
            <a:avLst/>
          </a:prstGeom>
        </p:spPr>
        <p:txBody>
          <a:bodyPr lIns="0" tIns="0" rIns="0" bIns="0" anchor="ctr"/>
          <a:lstStyle>
            <a:lvl1pPr algn="r" rtl="0" eaLnBrk="0" fontAlgn="base" hangingPunct="0">
              <a:lnSpc>
                <a:spcPct val="90000"/>
              </a:lnSpc>
              <a:spcBef>
                <a:spcPct val="0"/>
              </a:spcBef>
              <a:spcAft>
                <a:spcPct val="0"/>
              </a:spcAft>
              <a:defRPr lang="fr-FR" sz="1000" kern="1200">
                <a:solidFill>
                  <a:srgbClr val="064308"/>
                </a:solidFill>
                <a:latin typeface="Arial" pitchFamily="34" charset="0"/>
                <a:ea typeface="+mn-ea"/>
                <a:cs typeface="Arial" pitchFamily="34" charset="0"/>
              </a:defRPr>
            </a:lvl1pPr>
          </a:lstStyle>
          <a:p>
            <a:pPr>
              <a:defRPr/>
            </a:pPr>
            <a:r>
              <a:t>Lecture 6 | Refrigeration &amp; Liquefaction - J. G. Weisend II</a:t>
            </a:r>
            <a:endParaRPr lang="en-US" dirty="0"/>
          </a:p>
        </p:txBody>
      </p:sp>
      <p:sp>
        <p:nvSpPr>
          <p:cNvPr id="21" name="Slide Number Placeholder 4"/>
          <p:cNvSpPr>
            <a:spLocks noGrp="1"/>
          </p:cNvSpPr>
          <p:nvPr>
            <p:ph type="sldNum" sz="quarter" idx="4"/>
          </p:nvPr>
        </p:nvSpPr>
        <p:spPr>
          <a:xfrm>
            <a:off x="8229600" y="6553200"/>
            <a:ext cx="762000" cy="196850"/>
          </a:xfrm>
          <a:prstGeom prst="rect">
            <a:avLst/>
          </a:prstGeom>
        </p:spPr>
        <p:txBody>
          <a:bodyPr vert="horz" wrap="square" lIns="0" tIns="0" rIns="0" bIns="0" numCol="1" anchor="ctr" anchorCtr="0" compatLnSpc="1">
            <a:prstTxWarp prst="textNoShape">
              <a:avLst/>
            </a:prstTxWarp>
          </a:bodyPr>
          <a:lstStyle>
            <a:lvl1pPr algn="r" eaLnBrk="0" hangingPunct="0">
              <a:lnSpc>
                <a:spcPct val="90000"/>
              </a:lnSpc>
              <a:defRPr sz="1000">
                <a:solidFill>
                  <a:srgbClr val="064308"/>
                </a:solidFill>
                <a:cs typeface="Arial" charset="0"/>
              </a:defRPr>
            </a:lvl1pPr>
          </a:lstStyle>
          <a:p>
            <a:pPr fontAlgn="base">
              <a:spcBef>
                <a:spcPct val="0"/>
              </a:spcBef>
              <a:spcAft>
                <a:spcPct val="0"/>
              </a:spcAft>
              <a:defRPr/>
            </a:pPr>
            <a:r>
              <a:rPr lang="en-US">
                <a:latin typeface="Arial" charset="0"/>
                <a:ea typeface="ＭＳ Ｐゴシック" charset="0"/>
              </a:rPr>
              <a:t>Slide </a:t>
            </a:r>
            <a:fld id="{6AD96C47-D751-7348-A55F-72E57EBC1940}" type="slidenum">
              <a:rPr lang="en-US">
                <a:latin typeface="Arial" charset="0"/>
                <a:ea typeface="ＭＳ Ｐゴシック" charset="0"/>
              </a:rPr>
              <a:pPr fontAlgn="base">
                <a:spcBef>
                  <a:spcPct val="0"/>
                </a:spcBef>
                <a:spcAft>
                  <a:spcPct val="0"/>
                </a:spcAft>
                <a:defRPr/>
              </a:pPr>
              <a:t>‹#›</a:t>
            </a:fld>
            <a:endParaRPr lang="en-US">
              <a:latin typeface="Arial" charset="0"/>
              <a:ea typeface="ＭＳ Ｐゴシック" charset="0"/>
            </a:endParaRPr>
          </a:p>
        </p:txBody>
      </p:sp>
      <p:sp>
        <p:nvSpPr>
          <p:cNvPr id="22" name="Date Placeholder 3"/>
          <p:cNvSpPr>
            <a:spLocks noGrp="1"/>
          </p:cNvSpPr>
          <p:nvPr>
            <p:ph type="dt" sz="half" idx="2"/>
          </p:nvPr>
        </p:nvSpPr>
        <p:spPr>
          <a:xfrm>
            <a:off x="3810000" y="6553200"/>
            <a:ext cx="4343400" cy="196850"/>
          </a:xfrm>
          <a:prstGeom prst="rect">
            <a:avLst/>
          </a:prstGeom>
        </p:spPr>
        <p:txBody>
          <a:bodyPr lIns="0" tIns="0" rIns="0" bIns="0" anchor="ctr"/>
          <a:lstStyle>
            <a:lvl1pPr algn="r" rtl="0" eaLnBrk="0" fontAlgn="base" hangingPunct="0">
              <a:lnSpc>
                <a:spcPct val="90000"/>
              </a:lnSpc>
              <a:spcBef>
                <a:spcPct val="0"/>
              </a:spcBef>
              <a:spcAft>
                <a:spcPct val="0"/>
              </a:spcAft>
              <a:defRPr lang="en-US" sz="1000" kern="1200">
                <a:solidFill>
                  <a:srgbClr val="064308"/>
                </a:solidFill>
                <a:latin typeface="Arial" pitchFamily="34" charset="0"/>
                <a:ea typeface="+mn-ea"/>
                <a:cs typeface="Arial" pitchFamily="34" charset="0"/>
              </a:defRPr>
            </a:lvl1pPr>
          </a:lstStyle>
          <a:p>
            <a:pPr>
              <a:defRPr/>
            </a:pPr>
            <a:r>
              <a:t>Jan 2015</a:t>
            </a:r>
          </a:p>
        </p:txBody>
      </p:sp>
    </p:spTree>
    <p:extLst>
      <p:ext uri="{BB962C8B-B14F-4D97-AF65-F5344CB8AC3E}">
        <p14:creationId xmlns:p14="http://schemas.microsoft.com/office/powerpoint/2010/main" val="3858624847"/>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Lst>
  <p:hf hdr="0"/>
  <p:txStyles>
    <p:titleStyle>
      <a:lvl1pPr algn="ctr" defTabSz="8064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64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64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64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64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159" algn="ctr" defTabSz="80796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318" algn="ctr" defTabSz="80796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477" algn="ctr" defTabSz="80796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637" algn="ctr" defTabSz="80796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2563" indent="-182563" algn="l" defTabSz="806450" rtl="0" eaLnBrk="0" fontAlgn="base" hangingPunct="0">
        <a:lnSpc>
          <a:spcPct val="90000"/>
        </a:lnSpc>
        <a:spcBef>
          <a:spcPts val="1200"/>
        </a:spcBef>
        <a:spcAft>
          <a:spcPct val="0"/>
        </a:spcAft>
        <a:buSzPct val="100000"/>
        <a:buFont typeface="Wingdings" charset="0"/>
        <a:buChar char="§"/>
        <a:defRPr sz="2200">
          <a:solidFill>
            <a:srgbClr val="064308"/>
          </a:solidFill>
          <a:latin typeface="Arial" charset="0"/>
          <a:ea typeface="ＭＳ Ｐゴシック" pitchFamily="-65" charset="-128"/>
          <a:cs typeface="ＭＳ Ｐゴシック" pitchFamily="-65" charset="-128"/>
        </a:defRPr>
      </a:lvl1pPr>
      <a:lvl2pPr marL="365125" indent="-153988" algn="l" defTabSz="806450" rtl="0" eaLnBrk="0" fontAlgn="base" hangingPunct="0">
        <a:lnSpc>
          <a:spcPct val="90000"/>
        </a:lnSpc>
        <a:spcBef>
          <a:spcPts val="200"/>
        </a:spcBef>
        <a:spcAft>
          <a:spcPct val="0"/>
        </a:spcAft>
        <a:buSzPct val="100000"/>
        <a:buFont typeface="Arial" charset="0"/>
        <a:buChar char="•"/>
        <a:defRPr sz="2000">
          <a:solidFill>
            <a:schemeClr val="tx1"/>
          </a:solidFill>
          <a:latin typeface="Arial" charset="0"/>
          <a:ea typeface="ＭＳ Ｐゴシック" charset="-128"/>
          <a:cs typeface="ＭＳ Ｐゴシック"/>
        </a:defRPr>
      </a:lvl2pPr>
      <a:lvl3pPr marL="593725" indent="-163513" algn="l" defTabSz="806450" rtl="0" eaLnBrk="0" fontAlgn="base" hangingPunct="0">
        <a:lnSpc>
          <a:spcPct val="90000"/>
        </a:lnSpc>
        <a:spcBef>
          <a:spcPts val="200"/>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30250" indent="-136525" algn="l" defTabSz="806450" rtl="0" eaLnBrk="0" fontAlgn="base" hangingPunct="0">
        <a:lnSpc>
          <a:spcPct val="90000"/>
        </a:lnSpc>
        <a:spcBef>
          <a:spcPts val="200"/>
        </a:spcBef>
        <a:spcAft>
          <a:spcPct val="0"/>
        </a:spcAft>
        <a:buClr>
          <a:srgbClr val="999999"/>
        </a:buClr>
        <a:buSzPct val="100000"/>
        <a:buFont typeface="Arial" charset="0"/>
        <a:buChar char="•"/>
        <a:defRPr sz="1600">
          <a:solidFill>
            <a:schemeClr val="tx1"/>
          </a:solidFill>
          <a:latin typeface="Helvetica" charset="0"/>
          <a:ea typeface="ヒラギノ角ゴ Pro W3" pitchFamily="-111" charset="-128"/>
          <a:cs typeface="ヒラギノ角ゴ Pro W3"/>
        </a:defRPr>
      </a:lvl4pPr>
      <a:lvl5pPr marL="1004888" indent="-182563" algn="l" defTabSz="806450" rtl="0" eaLnBrk="0" fontAlgn="base" hangingPunct="0">
        <a:lnSpc>
          <a:spcPct val="90000"/>
        </a:lnSpc>
        <a:spcBef>
          <a:spcPts val="200"/>
        </a:spcBef>
        <a:spcAft>
          <a:spcPct val="0"/>
        </a:spcAft>
        <a:buClr>
          <a:srgbClr val="999999"/>
        </a:buClr>
        <a:buSzPct val="100000"/>
        <a:buFont typeface="Lucida Grande" charset="0"/>
        <a:buChar char="»"/>
        <a:defRPr sz="1400">
          <a:solidFill>
            <a:schemeClr val="tx1"/>
          </a:solidFill>
          <a:latin typeface="Helvetica" charset="0"/>
          <a:ea typeface="ヒラギノ角ゴ Pro W3" pitchFamily="-111" charset="-128"/>
          <a:cs typeface="ヒラギノ角ゴ Pro W3"/>
        </a:defRPr>
      </a:lvl5pPr>
      <a:lvl6pPr marL="2223889" indent="-150799" algn="l" defTabSz="80796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1050" indent="-150799" algn="l" defTabSz="80796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8209" indent="-150799" algn="l" defTabSz="80796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5368" indent="-150799" algn="l" defTabSz="80796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7" algn="l" defTabSz="914318" rtl="0" eaLnBrk="1" latinLnBrk="0" hangingPunct="1">
        <a:defRPr sz="1800" kern="1200">
          <a:solidFill>
            <a:schemeClr val="tx1"/>
          </a:solidFill>
          <a:latin typeface="+mn-lt"/>
          <a:ea typeface="+mn-ea"/>
          <a:cs typeface="+mn-cs"/>
        </a:defRPr>
      </a:lvl4pPr>
      <a:lvl5pPr marL="1828637" algn="l" defTabSz="914318" rtl="0" eaLnBrk="1" latinLnBrk="0" hangingPunct="1">
        <a:defRPr sz="1800" kern="1200">
          <a:solidFill>
            <a:schemeClr val="tx1"/>
          </a:solidFill>
          <a:latin typeface="+mn-lt"/>
          <a:ea typeface="+mn-ea"/>
          <a:cs typeface="+mn-cs"/>
        </a:defRPr>
      </a:lvl5pPr>
      <a:lvl6pPr marL="2285797" algn="l" defTabSz="914318" rtl="0" eaLnBrk="1" latinLnBrk="0" hangingPunct="1">
        <a:defRPr sz="1800" kern="1200">
          <a:solidFill>
            <a:schemeClr val="tx1"/>
          </a:solidFill>
          <a:latin typeface="+mn-lt"/>
          <a:ea typeface="+mn-ea"/>
          <a:cs typeface="+mn-cs"/>
        </a:defRPr>
      </a:lvl6pPr>
      <a:lvl7pPr marL="2742956" algn="l" defTabSz="914318" rtl="0" eaLnBrk="1" latinLnBrk="0" hangingPunct="1">
        <a:defRPr sz="1800" kern="1200">
          <a:solidFill>
            <a:schemeClr val="tx1"/>
          </a:solidFill>
          <a:latin typeface="+mn-lt"/>
          <a:ea typeface="+mn-ea"/>
          <a:cs typeface="+mn-cs"/>
        </a:defRPr>
      </a:lvl7pPr>
      <a:lvl8pPr marL="3200115" algn="l" defTabSz="914318" rtl="0" eaLnBrk="1" latinLnBrk="0" hangingPunct="1">
        <a:defRPr sz="1800" kern="1200">
          <a:solidFill>
            <a:schemeClr val="tx1"/>
          </a:solidFill>
          <a:latin typeface="+mn-lt"/>
          <a:ea typeface="+mn-ea"/>
          <a:cs typeface="+mn-cs"/>
        </a:defRPr>
      </a:lvl8pPr>
      <a:lvl9pPr marL="3657274" algn="l" defTabSz="91431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76200"/>
            <a:ext cx="89916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6091" tIns="22437" rIns="56091" bIns="22437" numCol="1" anchor="t"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76200" y="1066800"/>
            <a:ext cx="8991600"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Footer Placeholder 10"/>
          <p:cNvSpPr>
            <a:spLocks noGrp="1"/>
          </p:cNvSpPr>
          <p:nvPr>
            <p:ph type="ftr" sz="quarter" idx="3"/>
          </p:nvPr>
        </p:nvSpPr>
        <p:spPr>
          <a:xfrm>
            <a:off x="3810000" y="6324600"/>
            <a:ext cx="5181600" cy="196850"/>
          </a:xfrm>
          <a:prstGeom prst="rect">
            <a:avLst/>
          </a:prstGeom>
        </p:spPr>
        <p:txBody>
          <a:bodyPr lIns="0" tIns="0" rIns="0" bIns="0" anchor="ctr"/>
          <a:lstStyle>
            <a:lvl1pPr algn="r" rtl="0" eaLnBrk="0" fontAlgn="base" hangingPunct="0">
              <a:lnSpc>
                <a:spcPct val="90000"/>
              </a:lnSpc>
              <a:spcBef>
                <a:spcPct val="0"/>
              </a:spcBef>
              <a:spcAft>
                <a:spcPct val="0"/>
              </a:spcAft>
              <a:defRPr lang="fr-FR" sz="1000" kern="1200">
                <a:solidFill>
                  <a:srgbClr val="064308"/>
                </a:solidFill>
                <a:latin typeface="Arial" pitchFamily="34" charset="0"/>
                <a:ea typeface="+mn-ea"/>
                <a:cs typeface="Arial" pitchFamily="34" charset="0"/>
              </a:defRPr>
            </a:lvl1pPr>
          </a:lstStyle>
          <a:p>
            <a:pPr>
              <a:defRPr/>
            </a:pPr>
            <a:r>
              <a:t>Lecture 6 | Refrigeration &amp; Liquefaction ( Part 2) - J. G. Weisend II</a:t>
            </a:r>
            <a:endParaRPr lang="en-US" dirty="0"/>
          </a:p>
        </p:txBody>
      </p:sp>
      <p:sp>
        <p:nvSpPr>
          <p:cNvPr id="21" name="Slide Number Placeholder 4"/>
          <p:cNvSpPr>
            <a:spLocks noGrp="1"/>
          </p:cNvSpPr>
          <p:nvPr>
            <p:ph type="sldNum" sz="quarter" idx="4"/>
          </p:nvPr>
        </p:nvSpPr>
        <p:spPr>
          <a:xfrm>
            <a:off x="8229600" y="6553200"/>
            <a:ext cx="762000" cy="196850"/>
          </a:xfrm>
          <a:prstGeom prst="rect">
            <a:avLst/>
          </a:prstGeom>
        </p:spPr>
        <p:txBody>
          <a:bodyPr vert="horz" wrap="square" lIns="0" tIns="0" rIns="0" bIns="0" numCol="1" anchor="ctr" anchorCtr="0" compatLnSpc="1">
            <a:prstTxWarp prst="textNoShape">
              <a:avLst/>
            </a:prstTxWarp>
          </a:bodyPr>
          <a:lstStyle>
            <a:lvl1pPr algn="r" eaLnBrk="0" hangingPunct="0">
              <a:lnSpc>
                <a:spcPct val="90000"/>
              </a:lnSpc>
              <a:defRPr sz="1000" smtClean="0">
                <a:solidFill>
                  <a:srgbClr val="064308"/>
                </a:solidFill>
                <a:cs typeface="Arial" charset="0"/>
              </a:defRPr>
            </a:lvl1pPr>
          </a:lstStyle>
          <a:p>
            <a:pPr fontAlgn="base">
              <a:spcBef>
                <a:spcPct val="0"/>
              </a:spcBef>
              <a:spcAft>
                <a:spcPct val="0"/>
              </a:spcAft>
              <a:defRPr/>
            </a:pPr>
            <a:r>
              <a:rPr lang="en-US">
                <a:latin typeface="Arial" charset="0"/>
                <a:ea typeface="ＭＳ Ｐゴシック" charset="0"/>
              </a:rPr>
              <a:t>Slide </a:t>
            </a:r>
            <a:fld id="{7BA50B00-0DE0-964B-AB79-80D46C015FE8}" type="slidenum">
              <a:rPr lang="en-US">
                <a:latin typeface="Arial" charset="0"/>
                <a:ea typeface="ＭＳ Ｐゴシック" charset="0"/>
              </a:rPr>
              <a:pPr fontAlgn="base">
                <a:spcBef>
                  <a:spcPct val="0"/>
                </a:spcBef>
                <a:spcAft>
                  <a:spcPct val="0"/>
                </a:spcAft>
                <a:defRPr/>
              </a:pPr>
              <a:t>‹#›</a:t>
            </a:fld>
            <a:endParaRPr lang="en-US">
              <a:latin typeface="Arial" charset="0"/>
              <a:ea typeface="ＭＳ Ｐゴシック" charset="0"/>
            </a:endParaRPr>
          </a:p>
        </p:txBody>
      </p:sp>
      <p:sp>
        <p:nvSpPr>
          <p:cNvPr id="22" name="Date Placeholder 3"/>
          <p:cNvSpPr>
            <a:spLocks noGrp="1"/>
          </p:cNvSpPr>
          <p:nvPr>
            <p:ph type="dt" sz="half" idx="2"/>
          </p:nvPr>
        </p:nvSpPr>
        <p:spPr>
          <a:xfrm>
            <a:off x="3810000" y="6553200"/>
            <a:ext cx="4343400" cy="196850"/>
          </a:xfrm>
          <a:prstGeom prst="rect">
            <a:avLst/>
          </a:prstGeom>
        </p:spPr>
        <p:txBody>
          <a:bodyPr lIns="0" tIns="0" rIns="0" bIns="0" anchor="ctr"/>
          <a:lstStyle>
            <a:lvl1pPr algn="r" rtl="0" eaLnBrk="0" fontAlgn="base" hangingPunct="0">
              <a:lnSpc>
                <a:spcPct val="90000"/>
              </a:lnSpc>
              <a:spcBef>
                <a:spcPct val="0"/>
              </a:spcBef>
              <a:spcAft>
                <a:spcPct val="0"/>
              </a:spcAft>
              <a:defRPr lang="en-US" sz="1000" kern="1200" smtClean="0">
                <a:solidFill>
                  <a:srgbClr val="064308"/>
                </a:solidFill>
                <a:latin typeface="Arial" pitchFamily="34" charset="0"/>
                <a:ea typeface="+mn-ea"/>
                <a:cs typeface="Arial" pitchFamily="34" charset="0"/>
              </a:defRPr>
            </a:lvl1pPr>
          </a:lstStyle>
          <a:p>
            <a:pPr>
              <a:defRPr/>
            </a:pPr>
            <a:r>
              <a:rPr/>
              <a:t>January 2016</a:t>
            </a:r>
          </a:p>
        </p:txBody>
      </p:sp>
    </p:spTree>
    <p:extLst>
      <p:ext uri="{BB962C8B-B14F-4D97-AF65-F5344CB8AC3E}">
        <p14:creationId xmlns:p14="http://schemas.microsoft.com/office/powerpoint/2010/main" val="40078350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Lst>
  <p:hf hdr="0"/>
  <p:txStyles>
    <p:titleStyle>
      <a:lvl1pPr algn="ctr" defTabSz="8064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64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64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64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64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159" algn="ctr" defTabSz="80796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318" algn="ctr" defTabSz="80796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477" algn="ctr" defTabSz="80796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637" algn="ctr" defTabSz="80796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2563" indent="-182563" algn="l" defTabSz="806450" rtl="0" eaLnBrk="0" fontAlgn="base" hangingPunct="0">
        <a:lnSpc>
          <a:spcPct val="90000"/>
        </a:lnSpc>
        <a:spcBef>
          <a:spcPts val="1200"/>
        </a:spcBef>
        <a:spcAft>
          <a:spcPct val="0"/>
        </a:spcAft>
        <a:buSzPct val="100000"/>
        <a:buFont typeface="Wingdings" charset="0"/>
        <a:buChar char="§"/>
        <a:defRPr sz="2200">
          <a:solidFill>
            <a:srgbClr val="064308"/>
          </a:solidFill>
          <a:latin typeface="Arial" charset="0"/>
          <a:ea typeface="ＭＳ Ｐゴシック" pitchFamily="-65" charset="-128"/>
          <a:cs typeface="ＭＳ Ｐゴシック" pitchFamily="-65" charset="-128"/>
        </a:defRPr>
      </a:lvl1pPr>
      <a:lvl2pPr marL="365125" indent="-153988" algn="l" defTabSz="806450" rtl="0" eaLnBrk="0" fontAlgn="base" hangingPunct="0">
        <a:lnSpc>
          <a:spcPct val="90000"/>
        </a:lnSpc>
        <a:spcBef>
          <a:spcPts val="200"/>
        </a:spcBef>
        <a:spcAft>
          <a:spcPct val="0"/>
        </a:spcAft>
        <a:buSzPct val="100000"/>
        <a:buFont typeface="Arial" charset="0"/>
        <a:buChar char="•"/>
        <a:defRPr sz="2000">
          <a:solidFill>
            <a:schemeClr val="tx1"/>
          </a:solidFill>
          <a:latin typeface="Arial" charset="0"/>
          <a:ea typeface="ＭＳ Ｐゴシック" charset="-128"/>
          <a:cs typeface="ＭＳ Ｐゴシック"/>
        </a:defRPr>
      </a:lvl2pPr>
      <a:lvl3pPr marL="593725" indent="-163513" algn="l" defTabSz="806450" rtl="0" eaLnBrk="0" fontAlgn="base" hangingPunct="0">
        <a:lnSpc>
          <a:spcPct val="90000"/>
        </a:lnSpc>
        <a:spcBef>
          <a:spcPts val="200"/>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30250" indent="-136525" algn="l" defTabSz="806450" rtl="0" eaLnBrk="0" fontAlgn="base" hangingPunct="0">
        <a:lnSpc>
          <a:spcPct val="90000"/>
        </a:lnSpc>
        <a:spcBef>
          <a:spcPts val="200"/>
        </a:spcBef>
        <a:spcAft>
          <a:spcPct val="0"/>
        </a:spcAft>
        <a:buClr>
          <a:srgbClr val="999999"/>
        </a:buClr>
        <a:buSzPct val="100000"/>
        <a:buFont typeface="Arial" charset="0"/>
        <a:buChar char="•"/>
        <a:defRPr sz="1600">
          <a:solidFill>
            <a:schemeClr val="tx1"/>
          </a:solidFill>
          <a:latin typeface="Helvetica" charset="0"/>
          <a:ea typeface="ヒラギノ角ゴ Pro W3" pitchFamily="-111" charset="-128"/>
          <a:cs typeface="ヒラギノ角ゴ Pro W3"/>
        </a:defRPr>
      </a:lvl4pPr>
      <a:lvl5pPr marL="1004888" indent="-182563" algn="l" defTabSz="806450" rtl="0" eaLnBrk="0" fontAlgn="base" hangingPunct="0">
        <a:lnSpc>
          <a:spcPct val="90000"/>
        </a:lnSpc>
        <a:spcBef>
          <a:spcPts val="200"/>
        </a:spcBef>
        <a:spcAft>
          <a:spcPct val="0"/>
        </a:spcAft>
        <a:buClr>
          <a:srgbClr val="999999"/>
        </a:buClr>
        <a:buSzPct val="100000"/>
        <a:buFont typeface="Lucida Grande" charset="0"/>
        <a:buChar char="»"/>
        <a:defRPr sz="1400">
          <a:solidFill>
            <a:schemeClr val="tx1"/>
          </a:solidFill>
          <a:latin typeface="Helvetica" charset="0"/>
          <a:ea typeface="ヒラギノ角ゴ Pro W3" pitchFamily="-111" charset="-128"/>
          <a:cs typeface="ヒラギノ角ゴ Pro W3"/>
        </a:defRPr>
      </a:lvl5pPr>
      <a:lvl6pPr marL="2223889" indent="-150799" algn="l" defTabSz="80796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1050" indent="-150799" algn="l" defTabSz="80796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8209" indent="-150799" algn="l" defTabSz="80796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5368" indent="-150799" algn="l" defTabSz="80796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7" algn="l" defTabSz="914318" rtl="0" eaLnBrk="1" latinLnBrk="0" hangingPunct="1">
        <a:defRPr sz="1800" kern="1200">
          <a:solidFill>
            <a:schemeClr val="tx1"/>
          </a:solidFill>
          <a:latin typeface="+mn-lt"/>
          <a:ea typeface="+mn-ea"/>
          <a:cs typeface="+mn-cs"/>
        </a:defRPr>
      </a:lvl4pPr>
      <a:lvl5pPr marL="1828637" algn="l" defTabSz="914318" rtl="0" eaLnBrk="1" latinLnBrk="0" hangingPunct="1">
        <a:defRPr sz="1800" kern="1200">
          <a:solidFill>
            <a:schemeClr val="tx1"/>
          </a:solidFill>
          <a:latin typeface="+mn-lt"/>
          <a:ea typeface="+mn-ea"/>
          <a:cs typeface="+mn-cs"/>
        </a:defRPr>
      </a:lvl5pPr>
      <a:lvl6pPr marL="2285797" algn="l" defTabSz="914318" rtl="0" eaLnBrk="1" latinLnBrk="0" hangingPunct="1">
        <a:defRPr sz="1800" kern="1200">
          <a:solidFill>
            <a:schemeClr val="tx1"/>
          </a:solidFill>
          <a:latin typeface="+mn-lt"/>
          <a:ea typeface="+mn-ea"/>
          <a:cs typeface="+mn-cs"/>
        </a:defRPr>
      </a:lvl6pPr>
      <a:lvl7pPr marL="2742956" algn="l" defTabSz="914318" rtl="0" eaLnBrk="1" latinLnBrk="0" hangingPunct="1">
        <a:defRPr sz="1800" kern="1200">
          <a:solidFill>
            <a:schemeClr val="tx1"/>
          </a:solidFill>
          <a:latin typeface="+mn-lt"/>
          <a:ea typeface="+mn-ea"/>
          <a:cs typeface="+mn-cs"/>
        </a:defRPr>
      </a:lvl7pPr>
      <a:lvl8pPr marL="3200115" algn="l" defTabSz="914318" rtl="0" eaLnBrk="1" latinLnBrk="0" hangingPunct="1">
        <a:defRPr sz="1800" kern="1200">
          <a:solidFill>
            <a:schemeClr val="tx1"/>
          </a:solidFill>
          <a:latin typeface="+mn-lt"/>
          <a:ea typeface="+mn-ea"/>
          <a:cs typeface="+mn-cs"/>
        </a:defRPr>
      </a:lvl8pPr>
      <a:lvl9pPr marL="3657274" algn="l" defTabSz="9143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3.wmf"/><Relationship Id="rId5" Type="http://schemas.openxmlformats.org/officeDocument/2006/relationships/oleObject" Target="../embeddings/oleObject2.bin"/><Relationship Id="rId6" Type="http://schemas.openxmlformats.org/officeDocument/2006/relationships/image" Target="../media/image14.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emf"/><Relationship Id="rId3" Type="http://schemas.openxmlformats.org/officeDocument/2006/relationships/image" Target="../media/image81.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5.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7.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 Id="rId3" Type="http://schemas.openxmlformats.org/officeDocument/2006/relationships/image" Target="../media/image20.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24.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25.wmf"/><Relationship Id="rId5" Type="http://schemas.openxmlformats.org/officeDocument/2006/relationships/oleObject" Target="../embeddings/oleObject7.bin"/><Relationship Id="rId6" Type="http://schemas.openxmlformats.org/officeDocument/2006/relationships/image" Target="../media/image26.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27.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28.wmf"/><Relationship Id="rId5" Type="http://schemas.openxmlformats.org/officeDocument/2006/relationships/oleObject" Target="../embeddings/oleObject10.bin"/><Relationship Id="rId6" Type="http://schemas.openxmlformats.org/officeDocument/2006/relationships/image" Target="../media/image29.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30.w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wm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32.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53.wmf"/><Relationship Id="rId5" Type="http://schemas.openxmlformats.org/officeDocument/2006/relationships/oleObject" Target="../embeddings/oleObject14.bin"/><Relationship Id="rId6" Type="http://schemas.openxmlformats.org/officeDocument/2006/relationships/image" Target="../media/image54.wmf"/><Relationship Id="rId7" Type="http://schemas.openxmlformats.org/officeDocument/2006/relationships/oleObject" Target="../embeddings/oleObject15.bin"/><Relationship Id="rId8" Type="http://schemas.openxmlformats.org/officeDocument/2006/relationships/image" Target="../media/image55.w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57.wmf"/><Relationship Id="rId5" Type="http://schemas.openxmlformats.org/officeDocument/2006/relationships/oleObject" Target="../embeddings/oleObject17.bin"/><Relationship Id="rId6" Type="http://schemas.openxmlformats.org/officeDocument/2006/relationships/image" Target="../media/image58.w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60.w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61.png"/><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63.wmf"/><Relationship Id="rId5" Type="http://schemas.openxmlformats.org/officeDocument/2006/relationships/oleObject" Target="../embeddings/oleObject21.bin"/><Relationship Id="rId6" Type="http://schemas.openxmlformats.org/officeDocument/2006/relationships/image" Target="../media/image64.w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70.emf"/><Relationship Id="rId5" Type="http://schemas.openxmlformats.org/officeDocument/2006/relationships/oleObject" Target="../embeddings/oleObject22.bin"/><Relationship Id="rId6" Type="http://schemas.openxmlformats.org/officeDocument/2006/relationships/image" Target="../media/image69.wmf"/><Relationship Id="rId7" Type="http://schemas.openxmlformats.org/officeDocument/2006/relationships/oleObject" Target="../embeddings/oleObject23.bin"/><Relationship Id="rId8" Type="http://schemas.openxmlformats.org/officeDocument/2006/relationships/image" Target="../media/image25.wmf"/><Relationship Id="rId1" Type="http://schemas.openxmlformats.org/officeDocument/2006/relationships/vmlDrawing" Target="../drawings/vmlDrawing15.vml"/><Relationship Id="rId2"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73.emf"/><Relationship Id="rId5" Type="http://schemas.openxmlformats.org/officeDocument/2006/relationships/oleObject" Target="../embeddings/oleObject24.bin"/><Relationship Id="rId6" Type="http://schemas.openxmlformats.org/officeDocument/2006/relationships/image" Target="../media/image71.wmf"/><Relationship Id="rId7" Type="http://schemas.openxmlformats.org/officeDocument/2006/relationships/oleObject" Target="../embeddings/oleObject25.bin"/><Relationship Id="rId8" Type="http://schemas.openxmlformats.org/officeDocument/2006/relationships/image" Target="../media/image72.wmf"/><Relationship Id="rId1" Type="http://schemas.openxmlformats.org/officeDocument/2006/relationships/vmlDrawing" Target="../drawings/vmlDrawing16.vml"/><Relationship Id="rId2"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26.bin"/><Relationship Id="rId5" Type="http://schemas.openxmlformats.org/officeDocument/2006/relationships/image" Target="../media/image74.png"/><Relationship Id="rId1" Type="http://schemas.openxmlformats.org/officeDocument/2006/relationships/vmlDrawing" Target="../drawings/vmlDrawing17.vml"/><Relationship Id="rId2"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27.bin"/><Relationship Id="rId5" Type="http://schemas.openxmlformats.org/officeDocument/2006/relationships/image" Target="../media/image75.png"/><Relationship Id="rId1" Type="http://schemas.openxmlformats.org/officeDocument/2006/relationships/vmlDrawing" Target="../drawings/vmlDrawing18.vml"/><Relationship Id="rId2"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emf"/><Relationship Id="rId3" Type="http://schemas.openxmlformats.org/officeDocument/2006/relationships/image" Target="../media/image77.e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emf"/><Relationship Id="rId3" Type="http://schemas.openxmlformats.org/officeDocument/2006/relationships/image" Target="../media/image76.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GB" sz="4000" noProof="0" dirty="0" smtClean="0"/>
              <a:t>Cryogenic Systems</a:t>
            </a:r>
            <a:endParaRPr lang="en-GB" i="1" noProof="0" dirty="0"/>
          </a:p>
        </p:txBody>
      </p:sp>
      <p:sp>
        <p:nvSpPr>
          <p:cNvPr id="3" name="Subtitle 2"/>
          <p:cNvSpPr>
            <a:spLocks noGrp="1"/>
          </p:cNvSpPr>
          <p:nvPr>
            <p:ph type="subTitle" idx="1"/>
          </p:nvPr>
        </p:nvSpPr>
        <p:spPr/>
        <p:txBody>
          <a:bodyPr>
            <a:noAutofit/>
          </a:bodyPr>
          <a:lstStyle/>
          <a:p>
            <a:r>
              <a:rPr lang="en-GB" sz="2000" noProof="0" dirty="0" smtClean="0">
                <a:solidFill>
                  <a:schemeClr val="bg1"/>
                </a:solidFill>
              </a:rPr>
              <a:t>J. G. Weisend II</a:t>
            </a:r>
          </a:p>
          <a:p>
            <a:r>
              <a:rPr lang="en-GB" sz="2000" noProof="0" dirty="0" smtClean="0">
                <a:solidFill>
                  <a:schemeClr val="bg1"/>
                </a:solidFill>
              </a:rPr>
              <a:t>Deputy Head of Accelerator Projects</a:t>
            </a:r>
            <a:endParaRPr lang="en-GB" sz="2000" noProof="0" dirty="0">
              <a:solidFill>
                <a:schemeClr val="bg1"/>
              </a:solidFill>
            </a:endParaRPr>
          </a:p>
        </p:txBody>
      </p:sp>
      <p:sp>
        <p:nvSpPr>
          <p:cNvPr id="4" name="Rectangle 3"/>
          <p:cNvSpPr/>
          <p:nvPr/>
        </p:nvSpPr>
        <p:spPr>
          <a:xfrm>
            <a:off x="2286000" y="5949280"/>
            <a:ext cx="4572000" cy="603242"/>
          </a:xfrm>
          <a:prstGeom prst="rect">
            <a:avLst/>
          </a:prstGeom>
        </p:spPr>
        <p:txBody>
          <a:bodyPr>
            <a:spAutoFit/>
          </a:bodyPr>
          <a:lstStyle/>
          <a:p>
            <a:pPr algn="ctr">
              <a:lnSpc>
                <a:spcPct val="120000"/>
              </a:lnSpc>
            </a:pPr>
            <a:r>
              <a:rPr lang="en-GB" sz="1600" dirty="0" err="1" smtClean="0">
                <a:solidFill>
                  <a:srgbClr val="FFFFFF"/>
                </a:solidFill>
              </a:rPr>
              <a:t>www.europeanspallationsource.se</a:t>
            </a:r>
            <a:endParaRPr lang="en-GB" sz="1600" dirty="0" smtClean="0">
              <a:solidFill>
                <a:srgbClr val="FFFFFF"/>
              </a:solidFill>
            </a:endParaRPr>
          </a:p>
          <a:p>
            <a:pPr algn="ctr"/>
            <a:r>
              <a:rPr lang="sv-SE" sz="1400" dirty="0" smtClean="0">
                <a:solidFill>
                  <a:srgbClr val="FFFFFF"/>
                </a:solidFill>
              </a:rPr>
              <a:t>November 2017</a:t>
            </a:r>
            <a:endParaRPr lang="en-GB" sz="1400" dirty="0" smtClean="0">
              <a:solidFill>
                <a:srgbClr val="FFFFFF"/>
              </a:solidFill>
            </a:endParaRPr>
          </a:p>
        </p:txBody>
      </p:sp>
    </p:spTree>
    <p:extLst>
      <p:ext uri="{BB962C8B-B14F-4D97-AF65-F5344CB8AC3E}">
        <p14:creationId xmlns:p14="http://schemas.microsoft.com/office/powerpoint/2010/main" val="13946133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ea typeface="ＭＳ Ｐゴシック" pitchFamily="34" charset="-128"/>
              </a:rPr>
              <a:t>Coefficient of Performance </a:t>
            </a:r>
            <a:br>
              <a:rPr lang="en-US" dirty="0">
                <a:latin typeface="Arial" pitchFamily="34" charset="0"/>
                <a:ea typeface="ＭＳ Ｐゴシック" pitchFamily="34" charset="-128"/>
              </a:rPr>
            </a:br>
            <a:r>
              <a:rPr lang="en-US" dirty="0">
                <a:latin typeface="Arial" pitchFamily="34" charset="0"/>
                <a:ea typeface="ＭＳ Ｐゴシック" pitchFamily="34" charset="-128"/>
              </a:rPr>
              <a:t>&amp; the Carnot Cycle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10</a:t>
            </a:fld>
            <a:endParaRPr lang="sv-SE" dirty="0"/>
          </a:p>
        </p:txBody>
      </p:sp>
      <p:sp>
        <p:nvSpPr>
          <p:cNvPr id="5" name="Content Placeholder 2"/>
          <p:cNvSpPr>
            <a:spLocks noGrp="1"/>
          </p:cNvSpPr>
          <p:nvPr>
            <p:ph idx="1"/>
          </p:nvPr>
        </p:nvSpPr>
        <p:spPr/>
        <p:txBody>
          <a:bodyPr>
            <a:normAutofit lnSpcReduction="10000"/>
          </a:bodyPr>
          <a:lstStyle/>
          <a:p>
            <a:r>
              <a:rPr lang="en-US" sz="2400" dirty="0">
                <a:solidFill>
                  <a:srgbClr val="000000"/>
                </a:solidFill>
                <a:latin typeface="Arial" pitchFamily="34" charset="0"/>
                <a:ea typeface="ＭＳ Ｐゴシック" pitchFamily="34" charset="-128"/>
              </a:rPr>
              <a:t>Coefficient of Performance: the heat absorbed from the cold sink divided by the net work required to remove this heat</a:t>
            </a:r>
          </a:p>
          <a:p>
            <a:endParaRPr lang="en-US" dirty="0">
              <a:solidFill>
                <a:srgbClr val="000000"/>
              </a:solidFill>
              <a:latin typeface="Arial" pitchFamily="34" charset="0"/>
              <a:ea typeface="ＭＳ Ｐゴシック" pitchFamily="34" charset="-128"/>
            </a:endParaRPr>
          </a:p>
          <a:p>
            <a:endParaRPr lang="en-US" dirty="0">
              <a:solidFill>
                <a:srgbClr val="000000"/>
              </a:solidFill>
              <a:latin typeface="Arial" pitchFamily="34" charset="0"/>
              <a:ea typeface="ＭＳ Ｐゴシック" pitchFamily="34" charset="-128"/>
            </a:endParaRPr>
          </a:p>
          <a:p>
            <a:endParaRPr lang="en-US" dirty="0">
              <a:solidFill>
                <a:srgbClr val="000000"/>
              </a:solidFill>
              <a:latin typeface="Arial" pitchFamily="34" charset="0"/>
              <a:ea typeface="ＭＳ Ｐゴシック" pitchFamily="34" charset="-128"/>
            </a:endParaRPr>
          </a:p>
          <a:p>
            <a:pPr lvl="1"/>
            <a:r>
              <a:rPr lang="en-US" dirty="0">
                <a:solidFill>
                  <a:srgbClr val="000000"/>
                </a:solidFill>
                <a:latin typeface="Arial" pitchFamily="34" charset="0"/>
                <a:ea typeface="ＭＳ Ｐゴシック" pitchFamily="34" charset="-128"/>
              </a:rPr>
              <a:t>Minus sign takes into account that the heat absorbed by the cycle is positive while the work done is negative</a:t>
            </a:r>
          </a:p>
          <a:p>
            <a:pPr lvl="1"/>
            <a:r>
              <a:rPr lang="en-US" dirty="0">
                <a:solidFill>
                  <a:srgbClr val="000000"/>
                </a:solidFill>
                <a:latin typeface="Arial" pitchFamily="34" charset="0"/>
                <a:ea typeface="ＭＳ Ｐゴシック" pitchFamily="34" charset="-128"/>
              </a:rPr>
              <a:t>For the ideal (and in practice unachievable) Carnot cycle it can be shown that:</a:t>
            </a:r>
            <a:endParaRPr lang="en-US" baseline="30000" dirty="0">
              <a:solidFill>
                <a:srgbClr val="000000"/>
              </a:solidFill>
              <a:latin typeface="Arial" pitchFamily="34" charset="0"/>
              <a:ea typeface="ＭＳ Ｐゴシック" pitchFamily="34" charset="-128"/>
            </a:endParaRPr>
          </a:p>
          <a:p>
            <a:pPr lvl="1"/>
            <a:endParaRPr lang="en-US" dirty="0">
              <a:latin typeface="Arial" pitchFamily="34" charset="0"/>
              <a:ea typeface="ＭＳ Ｐゴシック" pitchFamily="34" charset="-128"/>
            </a:endParaRPr>
          </a:p>
          <a:p>
            <a:endParaRPr lang="en-US" baseline="30000" dirty="0">
              <a:latin typeface="Arial" pitchFamily="34" charset="0"/>
              <a:ea typeface="ＭＳ Ｐゴシック" pitchFamily="34" charset="-128"/>
            </a:endParaRPr>
          </a:p>
          <a:p>
            <a:pPr lvl="1"/>
            <a:endParaRPr lang="en-US" dirty="0">
              <a:latin typeface="Arial" pitchFamily="34" charset="0"/>
              <a:ea typeface="ＭＳ Ｐゴシック" pitchFamily="34" charset="-128"/>
            </a:endParaRPr>
          </a:p>
          <a:p>
            <a:endParaRPr lang="en-US" dirty="0"/>
          </a:p>
        </p:txBody>
      </p:sp>
      <p:graphicFrame>
        <p:nvGraphicFramePr>
          <p:cNvPr id="6" name="Object 2"/>
          <p:cNvGraphicFramePr>
            <a:graphicFrameLocks noChangeAspect="1"/>
          </p:cNvGraphicFramePr>
          <p:nvPr>
            <p:extLst>
              <p:ext uri="{D42A27DB-BD31-4B8C-83A1-F6EECF244321}">
                <p14:modId xmlns:p14="http://schemas.microsoft.com/office/powerpoint/2010/main" val="2275937278"/>
              </p:ext>
            </p:extLst>
          </p:nvPr>
        </p:nvGraphicFramePr>
        <p:xfrm>
          <a:off x="2483768" y="2420888"/>
          <a:ext cx="2898775" cy="1371600"/>
        </p:xfrm>
        <a:graphic>
          <a:graphicData uri="http://schemas.openxmlformats.org/presentationml/2006/ole">
            <mc:AlternateContent xmlns:mc="http://schemas.openxmlformats.org/markup-compatibility/2006">
              <mc:Choice xmlns:v="urn:schemas-microsoft-com:vml" Requires="v">
                <p:oleObj spid="_x0000_s47275" name="Equation" r:id="rId3" imgW="1663560" imgH="787320" progId="Equation.3">
                  <p:embed/>
                </p:oleObj>
              </mc:Choice>
              <mc:Fallback>
                <p:oleObj name="Equation" r:id="rId3" imgW="1663560" imgH="7873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420888"/>
                        <a:ext cx="28987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4"/>
          <p:cNvGraphicFramePr>
            <a:graphicFrameLocks noChangeAspect="1"/>
          </p:cNvGraphicFramePr>
          <p:nvPr>
            <p:extLst>
              <p:ext uri="{D42A27DB-BD31-4B8C-83A1-F6EECF244321}">
                <p14:modId xmlns:p14="http://schemas.microsoft.com/office/powerpoint/2010/main" val="1791382403"/>
              </p:ext>
            </p:extLst>
          </p:nvPr>
        </p:nvGraphicFramePr>
        <p:xfrm>
          <a:off x="3131840" y="5949280"/>
          <a:ext cx="2935288" cy="762000"/>
        </p:xfrm>
        <a:graphic>
          <a:graphicData uri="http://schemas.openxmlformats.org/presentationml/2006/ole">
            <mc:AlternateContent xmlns:mc="http://schemas.openxmlformats.org/markup-compatibility/2006">
              <mc:Choice xmlns:v="urn:schemas-microsoft-com:vml" Requires="v">
                <p:oleObj spid="_x0000_s47276" name="Equation" r:id="rId5" imgW="1663560" imgH="431640" progId="Equation.3">
                  <p:embed/>
                </p:oleObj>
              </mc:Choice>
              <mc:Fallback>
                <p:oleObj name="Equation" r:id="rId5" imgW="166356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840" y="5949280"/>
                        <a:ext cx="2935288"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10750"/>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ALTAS Upgrade </a:t>
            </a:r>
            <a:r>
              <a:rPr lang="en-US" dirty="0" err="1">
                <a:ea typeface="ＭＳ Ｐゴシック" charset="0"/>
                <a:cs typeface="ＭＳ Ｐゴシック" charset="0"/>
              </a:rPr>
              <a:t>Cryomodule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100</a:t>
            </a:fld>
            <a:endParaRPr lang="sv-SE" dirty="0"/>
          </a:p>
        </p:txBody>
      </p:sp>
      <p:sp>
        <p:nvSpPr>
          <p:cNvPr id="5" name="Content Placeholder 7"/>
          <p:cNvSpPr>
            <a:spLocks noGrp="1"/>
          </p:cNvSpPr>
          <p:nvPr>
            <p:ph idx="1"/>
          </p:nvPr>
        </p:nvSpPr>
        <p:spPr>
          <a:xfrm>
            <a:off x="4815" y="1412776"/>
            <a:ext cx="8991600" cy="5027613"/>
          </a:xfrm>
        </p:spPr>
        <p:txBody>
          <a:bodyPr/>
          <a:lstStyle/>
          <a:p>
            <a:r>
              <a:rPr lang="en-US" dirty="0">
                <a:solidFill>
                  <a:srgbClr val="000000"/>
                </a:solidFill>
                <a:ea typeface="ＭＳ Ｐゴシック" charset="0"/>
                <a:cs typeface="ＭＳ Ｐゴシック" charset="0"/>
              </a:rPr>
              <a:t>Top down design similar to IISAC-II but separate cavity &amp; isolation vacuum – thus clean room assembly needed but higher performance cavities possible</a:t>
            </a:r>
          </a:p>
          <a:p>
            <a:r>
              <a:rPr lang="en-US" dirty="0">
                <a:solidFill>
                  <a:srgbClr val="000000"/>
                </a:solidFill>
                <a:ea typeface="ＭＳ Ｐゴシック" charset="0"/>
                <a:cs typeface="ＭＳ Ｐゴシック" charset="0"/>
              </a:rPr>
              <a:t>7 QWR plus 1 solenoid all at 4.5 K</a:t>
            </a:r>
          </a:p>
          <a:p>
            <a:pPr>
              <a:buFont typeface="Wingdings" charset="0"/>
              <a:buNone/>
            </a:pPr>
            <a:endParaRPr lang="en-US" dirty="0">
              <a:ea typeface="ＭＳ Ｐゴシック" charset="0"/>
              <a:cs typeface="ＭＳ Ｐゴシック" charset="0"/>
            </a:endParaRPr>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24415" y="3517801"/>
            <a:ext cx="36576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p:cNvSpPr txBox="1">
            <a:spLocks noChangeArrowheads="1"/>
          </p:cNvSpPr>
          <p:nvPr/>
        </p:nvSpPr>
        <p:spPr bwMode="auto">
          <a:xfrm>
            <a:off x="385815" y="5986364"/>
            <a:ext cx="7413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1200"/>
              <a:t>“</a:t>
            </a:r>
            <a:r>
              <a:rPr lang="en-US" altLang="ja-JP" sz="1200"/>
              <a:t>Commissioning of the ATLAS Upgrade Cryomodule</a:t>
            </a:r>
            <a:r>
              <a:rPr lang="ja-JP" altLang="en-US" sz="1200"/>
              <a:t>”</a:t>
            </a:r>
            <a:r>
              <a:rPr lang="en-US" altLang="ja-JP" sz="1200"/>
              <a:t>, P.N. Ostroumov et al. </a:t>
            </a:r>
            <a:r>
              <a:rPr lang="en-US" altLang="ja-JP" sz="1200" i="1"/>
              <a:t>Proceedings of HIAT09 </a:t>
            </a:r>
            <a:r>
              <a:rPr lang="en-US" altLang="ja-JP" sz="1200"/>
              <a:t>(2009)</a:t>
            </a:r>
            <a:endParaRPr lang="en-US" sz="1200"/>
          </a:p>
        </p:txBody>
      </p:sp>
      <p:pic>
        <p:nvPicPr>
          <p:cNvPr id="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3429000"/>
            <a:ext cx="3733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647676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Bottom </a:t>
            </a:r>
            <a:r>
              <a:rPr lang="en-US" dirty="0" smtClean="0">
                <a:ea typeface="ＭＳ Ｐゴシック" charset="0"/>
                <a:cs typeface="ＭＳ Ｐゴシック" charset="0"/>
              </a:rPr>
              <a:t>Supported </a:t>
            </a:r>
            <a:r>
              <a:rPr lang="en-US" dirty="0">
                <a:ea typeface="ＭＳ Ｐゴシック" charset="0"/>
                <a:cs typeface="ＭＳ Ｐゴシック" charset="0"/>
              </a:rPr>
              <a:t>Design</a:t>
            </a:r>
            <a:endParaRPr lang="en-US" dirty="0"/>
          </a:p>
        </p:txBody>
      </p:sp>
      <p:sp>
        <p:nvSpPr>
          <p:cNvPr id="3" name="Content Placeholder 2"/>
          <p:cNvSpPr>
            <a:spLocks noGrp="1"/>
          </p:cNvSpPr>
          <p:nvPr>
            <p:ph idx="1"/>
          </p:nvPr>
        </p:nvSpPr>
        <p:spPr>
          <a:xfrm>
            <a:off x="457200" y="1600200"/>
            <a:ext cx="8363272" cy="4525963"/>
          </a:xfrm>
        </p:spPr>
        <p:txBody>
          <a:bodyPr>
            <a:normAutofit/>
          </a:bodyPr>
          <a:lstStyle/>
          <a:p>
            <a:r>
              <a:rPr lang="en-US" dirty="0">
                <a:solidFill>
                  <a:srgbClr val="000000"/>
                </a:solidFill>
                <a:ea typeface="ＭＳ Ｐゴシック" charset="0"/>
                <a:cs typeface="ＭＳ Ｐゴシック" charset="0"/>
              </a:rPr>
              <a:t>Here the components, instead of being hung from the top plate, are supported by FRG posts from a bottom plate.</a:t>
            </a:r>
          </a:p>
          <a:p>
            <a:r>
              <a:rPr lang="en-US" dirty="0">
                <a:solidFill>
                  <a:srgbClr val="000000"/>
                </a:solidFill>
                <a:ea typeface="ＭＳ Ｐゴシック" charset="0"/>
                <a:cs typeface="ＭＳ Ｐゴシック" charset="0"/>
              </a:rPr>
              <a:t>Vacuum vessel lid is lowered down on </a:t>
            </a:r>
            <a:r>
              <a:rPr lang="en-US" dirty="0" smtClean="0">
                <a:solidFill>
                  <a:srgbClr val="000000"/>
                </a:solidFill>
                <a:ea typeface="ＭＳ Ｐゴシック" charset="0"/>
                <a:cs typeface="ＭＳ Ｐゴシック" charset="0"/>
              </a:rPr>
              <a:t>top (FRIB) or slid into a cylindrical vacuum chamber (</a:t>
            </a:r>
            <a:r>
              <a:rPr lang="en-US" dirty="0" err="1" smtClean="0">
                <a:solidFill>
                  <a:srgbClr val="000000"/>
                </a:solidFill>
                <a:ea typeface="ＭＳ Ｐゴシック" charset="0"/>
                <a:cs typeface="ＭＳ Ｐゴシック" charset="0"/>
              </a:rPr>
              <a:t>Fermilab</a:t>
            </a:r>
            <a:r>
              <a:rPr lang="en-US" dirty="0" smtClean="0">
                <a:solidFill>
                  <a:srgbClr val="000000"/>
                </a:solidFill>
                <a:ea typeface="ＭＳ Ｐゴシック" charset="0"/>
                <a:cs typeface="ＭＳ Ｐゴシック" charset="0"/>
              </a:rPr>
              <a:t> SSR)</a:t>
            </a:r>
            <a:endParaRPr lang="en-US" dirty="0">
              <a:solidFill>
                <a:srgbClr val="000000"/>
              </a:solidFill>
              <a:ea typeface="ＭＳ Ｐゴシック" charset="0"/>
              <a:cs typeface="ＭＳ Ｐゴシック" charset="0"/>
            </a:endParaRPr>
          </a:p>
          <a:p>
            <a:endParaRPr lang="en-US" dirty="0">
              <a:solidFill>
                <a:srgbClr val="000000"/>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101</a:t>
            </a:fld>
            <a:endParaRPr lang="sv-SE" dirty="0"/>
          </a:p>
        </p:txBody>
      </p:sp>
    </p:spTree>
    <p:extLst>
      <p:ext uri="{BB962C8B-B14F-4D97-AF65-F5344CB8AC3E}">
        <p14:creationId xmlns:p14="http://schemas.microsoft.com/office/powerpoint/2010/main" val="2288278468"/>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Bottom Support in a Cylindrical Geometry</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102</a:t>
            </a:fld>
            <a:endParaRPr lang="sv-SE" dirty="0"/>
          </a:p>
        </p:txBody>
      </p:sp>
      <p:pic>
        <p:nvPicPr>
          <p:cNvPr id="6" name="Picture 5"/>
          <p:cNvPicPr>
            <a:picLocks noChangeAspect="1"/>
          </p:cNvPicPr>
          <p:nvPr/>
        </p:nvPicPr>
        <p:blipFill>
          <a:blip r:embed="rId2"/>
          <a:stretch>
            <a:fillRect/>
          </a:stretch>
        </p:blipFill>
        <p:spPr>
          <a:xfrm>
            <a:off x="611560" y="2420888"/>
            <a:ext cx="7920880" cy="4329513"/>
          </a:xfrm>
          <a:prstGeom prst="rect">
            <a:avLst/>
          </a:prstGeom>
        </p:spPr>
      </p:pic>
      <p:sp>
        <p:nvSpPr>
          <p:cNvPr id="7" name="Rectangle 6"/>
          <p:cNvSpPr/>
          <p:nvPr/>
        </p:nvSpPr>
        <p:spPr>
          <a:xfrm>
            <a:off x="251520" y="1412776"/>
            <a:ext cx="8496944" cy="830997"/>
          </a:xfrm>
          <a:prstGeom prst="rect">
            <a:avLst/>
          </a:prstGeom>
        </p:spPr>
        <p:txBody>
          <a:bodyPr wrap="square">
            <a:spAutoFit/>
          </a:bodyPr>
          <a:lstStyle/>
          <a:p>
            <a:r>
              <a:rPr lang="en-US" sz="2400" dirty="0">
                <a:solidFill>
                  <a:srgbClr val="000000"/>
                </a:solidFill>
                <a:ea typeface="ＭＳ Ｐゴシック" charset="0"/>
                <a:cs typeface="ＭＳ Ｐゴシック" charset="0"/>
              </a:rPr>
              <a:t>Proposed </a:t>
            </a:r>
            <a:r>
              <a:rPr lang="en-US" sz="2400" dirty="0" err="1">
                <a:solidFill>
                  <a:srgbClr val="000000"/>
                </a:solidFill>
                <a:ea typeface="ＭＳ Ｐゴシック" charset="0"/>
                <a:cs typeface="ＭＳ Ｐゴシック" charset="0"/>
              </a:rPr>
              <a:t>Fermilab</a:t>
            </a:r>
            <a:r>
              <a:rPr lang="en-US" sz="2400" dirty="0">
                <a:solidFill>
                  <a:srgbClr val="000000"/>
                </a:solidFill>
                <a:ea typeface="ＭＳ Ｐゴシック" charset="0"/>
                <a:cs typeface="ＭＳ Ｐゴシック" charset="0"/>
              </a:rPr>
              <a:t> Single Spoke Resonator</a:t>
            </a:r>
          </a:p>
          <a:p>
            <a:r>
              <a:rPr lang="en-US" sz="2400" dirty="0" smtClean="0">
                <a:solidFill>
                  <a:srgbClr val="000000"/>
                </a:solidFill>
                <a:ea typeface="ＭＳ Ｐゴシック" charset="0"/>
                <a:cs typeface="ＭＳ Ｐゴシック" charset="0"/>
              </a:rPr>
              <a:t>Each </a:t>
            </a:r>
            <a:r>
              <a:rPr lang="en-US" sz="2400" dirty="0">
                <a:solidFill>
                  <a:srgbClr val="000000"/>
                </a:solidFill>
                <a:ea typeface="ＭＳ Ｐゴシック" charset="0"/>
                <a:cs typeface="ＭＳ Ｐゴシック" charset="0"/>
              </a:rPr>
              <a:t>component has its own support post – very </a:t>
            </a:r>
            <a:r>
              <a:rPr lang="ja-JP" altLang="en-US" sz="2400" dirty="0">
                <a:solidFill>
                  <a:srgbClr val="000000"/>
                </a:solidFill>
                <a:ea typeface="ＭＳ Ｐゴシック" charset="0"/>
                <a:cs typeface="ＭＳ Ｐゴシック" charset="0"/>
              </a:rPr>
              <a:t>“</a:t>
            </a:r>
            <a:r>
              <a:rPr lang="en-US" altLang="ja-JP" sz="2400" dirty="0">
                <a:solidFill>
                  <a:srgbClr val="000000"/>
                </a:solidFill>
                <a:ea typeface="ＭＳ Ｐゴシック" charset="0"/>
                <a:cs typeface="ＭＳ Ｐゴシック" charset="0"/>
              </a:rPr>
              <a:t>stiff design</a:t>
            </a:r>
            <a:r>
              <a:rPr lang="ja-JP" altLang="en-US" sz="2400" dirty="0">
                <a:solidFill>
                  <a:srgbClr val="000000"/>
                </a:solidFill>
                <a:ea typeface="ＭＳ Ｐゴシック" charset="0"/>
                <a:cs typeface="ＭＳ Ｐゴシック" charset="0"/>
              </a:rPr>
              <a:t>”</a:t>
            </a:r>
            <a:endParaRPr lang="en-US" altLang="ja-JP" sz="2400"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6040288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ea typeface="ＭＳ Ｐゴシック" pitchFamily="34" charset="-128"/>
              </a:rPr>
              <a:t>Coefficient of Performance </a:t>
            </a:r>
            <a:br>
              <a:rPr lang="en-US" dirty="0">
                <a:latin typeface="Arial" pitchFamily="34" charset="0"/>
                <a:ea typeface="ＭＳ Ｐゴシック" pitchFamily="34" charset="-128"/>
              </a:rPr>
            </a:br>
            <a:r>
              <a:rPr lang="en-US" dirty="0">
                <a:latin typeface="Arial" pitchFamily="34" charset="0"/>
                <a:ea typeface="ＭＳ Ｐゴシック" pitchFamily="34" charset="-128"/>
              </a:rPr>
              <a:t>&amp; the Carnot Cycle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11</a:t>
            </a:fld>
            <a:endParaRPr lang="sv-SE" dirty="0"/>
          </a:p>
        </p:txBody>
      </p:sp>
      <p:sp>
        <p:nvSpPr>
          <p:cNvPr id="7" name="Content Placeholder 1"/>
          <p:cNvSpPr>
            <a:spLocks noGrp="1"/>
          </p:cNvSpPr>
          <p:nvPr>
            <p:ph idx="1"/>
          </p:nvPr>
        </p:nvSpPr>
        <p:spPr>
          <a:xfrm>
            <a:off x="228600" y="1524000"/>
            <a:ext cx="8686800" cy="4929336"/>
          </a:xfrm>
        </p:spPr>
        <p:txBody>
          <a:bodyPr>
            <a:normAutofit fontScale="70000" lnSpcReduction="20000"/>
          </a:bodyPr>
          <a:lstStyle/>
          <a:p>
            <a:pPr marL="342900" indent="-342900">
              <a:lnSpc>
                <a:spcPct val="110000"/>
              </a:lnSpc>
              <a:buFont typeface="Arial"/>
              <a:buChar char="•"/>
            </a:pPr>
            <a:r>
              <a:rPr lang="en-US" sz="2600" dirty="0" smtClean="0">
                <a:solidFill>
                  <a:srgbClr val="000000"/>
                </a:solidFill>
                <a:latin typeface="Arial" pitchFamily="34" charset="0"/>
                <a:ea typeface="ＭＳ Ｐゴシック" pitchFamily="34" charset="-128"/>
              </a:rPr>
              <a:t>For a plant operating between room 300 K and 4.2 K, the Carnot COP is </a:t>
            </a:r>
          </a:p>
          <a:p>
            <a:pPr marL="0" indent="0">
              <a:lnSpc>
                <a:spcPct val="110000"/>
              </a:lnSpc>
              <a:buNone/>
            </a:pPr>
            <a:r>
              <a:rPr lang="en-US" sz="2600" dirty="0" smtClean="0">
                <a:solidFill>
                  <a:srgbClr val="000000"/>
                </a:solidFill>
                <a:latin typeface="Arial" pitchFamily="34" charset="0"/>
                <a:ea typeface="ＭＳ Ｐゴシック" pitchFamily="34" charset="-128"/>
              </a:rPr>
              <a:t>4.2/( 300 – 4.2) or 0.0142</a:t>
            </a:r>
          </a:p>
          <a:p>
            <a:pPr marL="342900" indent="-342900">
              <a:lnSpc>
                <a:spcPct val="110000"/>
              </a:lnSpc>
              <a:buFont typeface="Arial"/>
              <a:buChar char="•"/>
            </a:pPr>
            <a:r>
              <a:rPr lang="en-US" sz="2600" dirty="0" smtClean="0">
                <a:solidFill>
                  <a:srgbClr val="000000"/>
                </a:solidFill>
                <a:latin typeface="Arial" pitchFamily="34" charset="0"/>
                <a:ea typeface="ＭＳ Ｐゴシック" pitchFamily="34" charset="-128"/>
              </a:rPr>
              <a:t>The Carnot cycle is the ideal case. It is the best you can do without violating the laws of thermodynamics</a:t>
            </a:r>
          </a:p>
          <a:p>
            <a:pPr marL="342900" indent="-342900">
              <a:lnSpc>
                <a:spcPct val="110000"/>
              </a:lnSpc>
              <a:buFont typeface="Arial"/>
              <a:buChar char="•"/>
            </a:pPr>
            <a:r>
              <a:rPr lang="en-US" sz="2600" dirty="0" smtClean="0">
                <a:solidFill>
                  <a:srgbClr val="000000"/>
                </a:solidFill>
                <a:latin typeface="Arial" pitchFamily="34" charset="0"/>
                <a:ea typeface="ＭＳ Ｐゴシック" pitchFamily="34" charset="-128"/>
              </a:rPr>
              <a:t>Note that the form of the Carnot COP shows  that you have a better COP (thus a more efficient process or refrigerator) if T</a:t>
            </a:r>
            <a:r>
              <a:rPr lang="en-US" sz="2600" baseline="-25000" dirty="0" smtClean="0">
                <a:solidFill>
                  <a:srgbClr val="000000"/>
                </a:solidFill>
                <a:latin typeface="Arial" pitchFamily="34" charset="0"/>
                <a:ea typeface="ＭＳ Ｐゴシック" pitchFamily="34" charset="-128"/>
              </a:rPr>
              <a:t>C</a:t>
            </a:r>
            <a:r>
              <a:rPr lang="en-US" sz="2600" dirty="0" smtClean="0">
                <a:solidFill>
                  <a:srgbClr val="000000"/>
                </a:solidFill>
                <a:latin typeface="Arial" pitchFamily="34" charset="0"/>
                <a:ea typeface="ＭＳ Ｐゴシック" pitchFamily="34" charset="-128"/>
              </a:rPr>
              <a:t> is large</a:t>
            </a:r>
          </a:p>
          <a:p>
            <a:pPr marL="0" indent="0">
              <a:lnSpc>
                <a:spcPct val="110000"/>
              </a:lnSpc>
              <a:buNone/>
            </a:pPr>
            <a:endParaRPr lang="en-US" sz="2600" dirty="0" smtClean="0">
              <a:solidFill>
                <a:srgbClr val="000000"/>
              </a:solidFill>
              <a:latin typeface="Arial" pitchFamily="34" charset="0"/>
              <a:ea typeface="ＭＳ Ｐゴシック" pitchFamily="34" charset="-128"/>
            </a:endParaRPr>
          </a:p>
          <a:p>
            <a:pPr marL="800100" lvl="1" indent="-342900">
              <a:lnSpc>
                <a:spcPct val="110000"/>
              </a:lnSpc>
              <a:buFont typeface="Arial"/>
              <a:buChar char="•"/>
            </a:pPr>
            <a:r>
              <a:rPr lang="en-US" sz="2600" dirty="0" smtClean="0">
                <a:solidFill>
                  <a:srgbClr val="FF0000"/>
                </a:solidFill>
                <a:latin typeface="Arial" pitchFamily="34" charset="0"/>
                <a:ea typeface="ＭＳ Ｐゴシック" pitchFamily="34" charset="-128"/>
              </a:rPr>
              <a:t>It is always thermodynamically more efficient to intercept heat (provide cooling) at higher temperatures</a:t>
            </a:r>
          </a:p>
          <a:p>
            <a:pPr lvl="1">
              <a:lnSpc>
                <a:spcPct val="110000"/>
              </a:lnSpc>
            </a:pPr>
            <a:endParaRPr lang="en-US" sz="2600" dirty="0" smtClean="0">
              <a:solidFill>
                <a:srgbClr val="000000"/>
              </a:solidFill>
              <a:latin typeface="Arial" pitchFamily="34" charset="0"/>
              <a:ea typeface="ＭＳ Ｐゴシック" pitchFamily="34" charset="-128"/>
            </a:endParaRPr>
          </a:p>
          <a:p>
            <a:pPr marL="800100" lvl="1" indent="-342900">
              <a:lnSpc>
                <a:spcPct val="110000"/>
              </a:lnSpc>
              <a:buFont typeface="Arial"/>
              <a:buChar char="•"/>
            </a:pPr>
            <a:r>
              <a:rPr lang="en-US" sz="2600" dirty="0" smtClean="0">
                <a:solidFill>
                  <a:srgbClr val="000000"/>
                </a:solidFill>
                <a:latin typeface="Arial" pitchFamily="34" charset="0"/>
                <a:ea typeface="ＭＳ Ｐゴシック" pitchFamily="34" charset="-128"/>
              </a:rPr>
              <a:t>This fact drives a lot of cryogenic design</a:t>
            </a:r>
          </a:p>
          <a:p>
            <a:pPr lvl="1">
              <a:lnSpc>
                <a:spcPct val="110000"/>
              </a:lnSpc>
            </a:pPr>
            <a:endParaRPr lang="en-US" sz="2600" dirty="0" smtClean="0">
              <a:solidFill>
                <a:srgbClr val="000000"/>
              </a:solidFill>
              <a:latin typeface="Arial" pitchFamily="34" charset="0"/>
              <a:ea typeface="ＭＳ Ｐゴシック" pitchFamily="34" charset="-128"/>
            </a:endParaRPr>
          </a:p>
          <a:p>
            <a:pPr marL="342900" indent="-342900">
              <a:lnSpc>
                <a:spcPct val="110000"/>
              </a:lnSpc>
              <a:buFont typeface="Arial"/>
              <a:buChar char="•"/>
            </a:pPr>
            <a:r>
              <a:rPr lang="en-US" sz="2600" dirty="0" smtClean="0">
                <a:solidFill>
                  <a:srgbClr val="000000"/>
                </a:solidFill>
                <a:latin typeface="Arial" pitchFamily="34" charset="0"/>
                <a:ea typeface="ＭＳ Ｐゴシック" pitchFamily="34" charset="-128"/>
              </a:rPr>
              <a:t>In practice, we generally discuss the inverse of the COP because this allows us to describe the number of watts of work required to provide 1 Watt of cooling at a given temperature. For a Carnot cycle providing cooling at 4.2 K. This is </a:t>
            </a:r>
            <a:r>
              <a:rPr lang="en-US" sz="2600" b="1" dirty="0" smtClean="0">
                <a:solidFill>
                  <a:srgbClr val="000000"/>
                </a:solidFill>
                <a:latin typeface="Arial" pitchFamily="34" charset="0"/>
                <a:ea typeface="ＭＳ Ｐゴシック" pitchFamily="34" charset="-128"/>
              </a:rPr>
              <a:t>70 W/W</a:t>
            </a:r>
          </a:p>
          <a:p>
            <a:pPr marL="800100" lvl="1" indent="-342900">
              <a:lnSpc>
                <a:spcPct val="110000"/>
              </a:lnSpc>
              <a:buFont typeface="Arial"/>
              <a:buChar char="•"/>
            </a:pPr>
            <a:r>
              <a:rPr lang="en-US" sz="2600" dirty="0" smtClean="0">
                <a:solidFill>
                  <a:srgbClr val="000000"/>
                </a:solidFill>
                <a:latin typeface="Arial" pitchFamily="34" charset="0"/>
                <a:ea typeface="ＭＳ Ｐゴシック" pitchFamily="34" charset="-128"/>
              </a:rPr>
              <a:t>People will frequently and incorrectly refer to this as a COP as well</a:t>
            </a:r>
            <a:endParaRPr lang="en-US" dirty="0" smtClean="0">
              <a:latin typeface="Arial" pitchFamily="34" charset="0"/>
              <a:ea typeface="ＭＳ Ｐゴシック" pitchFamily="34" charset="-128"/>
            </a:endParaRPr>
          </a:p>
          <a:p>
            <a:pPr marL="342900" indent="-342900">
              <a:lnSpc>
                <a:spcPct val="70000"/>
              </a:lnSpc>
              <a:buFont typeface="Arial"/>
              <a:buChar char="•"/>
            </a:pPr>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32260924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ea typeface="ＭＳ Ｐゴシック" pitchFamily="34" charset="-128"/>
              </a:rPr>
              <a:t>Carnot Cycles &amp; the Real World</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12</a:t>
            </a:fld>
            <a:endParaRPr lang="sv-SE" dirty="0"/>
          </a:p>
        </p:txBody>
      </p:sp>
      <p:sp>
        <p:nvSpPr>
          <p:cNvPr id="5" name="Content Placeholder 1"/>
          <p:cNvSpPr>
            <a:spLocks noGrp="1"/>
          </p:cNvSpPr>
          <p:nvPr>
            <p:ph idx="1"/>
          </p:nvPr>
        </p:nvSpPr>
        <p:spPr>
          <a:xfrm>
            <a:off x="457200" y="1600200"/>
            <a:ext cx="8579296" cy="4781128"/>
          </a:xfrm>
        </p:spPr>
        <p:txBody>
          <a:bodyPr>
            <a:normAutofit fontScale="77500" lnSpcReduction="20000"/>
          </a:bodyPr>
          <a:lstStyle/>
          <a:p>
            <a:pPr marL="342900" indent="-342900">
              <a:lnSpc>
                <a:spcPct val="110000"/>
              </a:lnSpc>
              <a:buFont typeface="Arial"/>
              <a:buChar char="•"/>
            </a:pPr>
            <a:r>
              <a:rPr lang="en-US" dirty="0" smtClean="0">
                <a:solidFill>
                  <a:srgbClr val="000000"/>
                </a:solidFill>
                <a:latin typeface="Arial" pitchFamily="34" charset="0"/>
                <a:ea typeface="ＭＳ Ｐゴシック" pitchFamily="34" charset="-128"/>
              </a:rPr>
              <a:t>Can we build a real machine using a Carnot cycle? In a word </a:t>
            </a:r>
            <a:r>
              <a:rPr lang="en-US" u="sng" dirty="0" smtClean="0">
                <a:solidFill>
                  <a:srgbClr val="000000"/>
                </a:solidFill>
                <a:latin typeface="Arial" pitchFamily="34" charset="0"/>
                <a:ea typeface="ＭＳ Ｐゴシック" pitchFamily="34" charset="-128"/>
              </a:rPr>
              <a:t>NO</a:t>
            </a:r>
          </a:p>
          <a:p>
            <a:pPr marL="342900" indent="-342900">
              <a:lnSpc>
                <a:spcPct val="110000"/>
              </a:lnSpc>
              <a:buFont typeface="Arial"/>
              <a:buChar char="•"/>
            </a:pPr>
            <a:r>
              <a:rPr lang="en-US" dirty="0" smtClean="0">
                <a:solidFill>
                  <a:srgbClr val="000000"/>
                </a:solidFill>
                <a:latin typeface="Arial" pitchFamily="34" charset="0"/>
                <a:ea typeface="ＭＳ Ｐゴシック" pitchFamily="34" charset="-128"/>
              </a:rPr>
              <a:t>Why?</a:t>
            </a:r>
          </a:p>
          <a:p>
            <a:pPr marL="800100" lvl="1" indent="-342900">
              <a:lnSpc>
                <a:spcPct val="110000"/>
              </a:lnSpc>
              <a:buFont typeface="Arial"/>
              <a:buChar char="•"/>
            </a:pPr>
            <a:r>
              <a:rPr lang="en-US" dirty="0" smtClean="0">
                <a:solidFill>
                  <a:srgbClr val="000000"/>
                </a:solidFill>
                <a:latin typeface="Arial" pitchFamily="34" charset="0"/>
                <a:ea typeface="ＭＳ Ｐゴシック" pitchFamily="34" charset="-128"/>
              </a:rPr>
              <a:t>Compressing a fluid isothermally is very hard to achieve, Normally the fluid is compressed and then cooled back down to 300 K</a:t>
            </a:r>
          </a:p>
          <a:p>
            <a:pPr marL="800100" lvl="1" indent="-342900">
              <a:lnSpc>
                <a:spcPct val="110000"/>
              </a:lnSpc>
              <a:buFont typeface="Arial"/>
              <a:buChar char="•"/>
            </a:pPr>
            <a:r>
              <a:rPr lang="en-US" dirty="0" smtClean="0">
                <a:solidFill>
                  <a:srgbClr val="000000"/>
                </a:solidFill>
                <a:latin typeface="Arial" pitchFamily="34" charset="0"/>
                <a:ea typeface="ＭＳ Ｐゴシック" pitchFamily="34" charset="-128"/>
              </a:rPr>
              <a:t>Expanding or compressing fluid </a:t>
            </a:r>
            <a:r>
              <a:rPr lang="en-US" dirty="0" err="1" smtClean="0">
                <a:solidFill>
                  <a:srgbClr val="000000"/>
                </a:solidFill>
                <a:latin typeface="Arial" pitchFamily="34" charset="0"/>
                <a:ea typeface="ＭＳ Ｐゴシック" pitchFamily="34" charset="-128"/>
              </a:rPr>
              <a:t>isentropically</a:t>
            </a:r>
            <a:r>
              <a:rPr lang="en-US" dirty="0" smtClean="0">
                <a:solidFill>
                  <a:srgbClr val="000000"/>
                </a:solidFill>
                <a:latin typeface="Arial" pitchFamily="34" charset="0"/>
                <a:ea typeface="ＭＳ Ｐゴシック" pitchFamily="34" charset="-128"/>
              </a:rPr>
              <a:t> is basically impossible</a:t>
            </a:r>
          </a:p>
          <a:p>
            <a:pPr marL="800100" lvl="1" indent="-342900">
              <a:lnSpc>
                <a:spcPct val="110000"/>
              </a:lnSpc>
              <a:buFont typeface="Arial"/>
              <a:buChar char="•"/>
            </a:pPr>
            <a:r>
              <a:rPr lang="en-US" dirty="0" smtClean="0">
                <a:solidFill>
                  <a:srgbClr val="000000"/>
                </a:solidFill>
                <a:latin typeface="Arial" pitchFamily="34" charset="0"/>
                <a:ea typeface="ＭＳ Ｐゴシック" pitchFamily="34" charset="-128"/>
              </a:rPr>
              <a:t>We can absorb heat into a boiling fluid isothermally but not with out irreversible losses</a:t>
            </a:r>
          </a:p>
          <a:p>
            <a:pPr marL="800100" lvl="1" indent="-342900">
              <a:lnSpc>
                <a:spcPct val="110000"/>
              </a:lnSpc>
              <a:buFont typeface="Arial"/>
              <a:buChar char="•"/>
            </a:pPr>
            <a:endParaRPr lang="en-US" dirty="0" smtClean="0">
              <a:solidFill>
                <a:srgbClr val="000000"/>
              </a:solidFill>
              <a:latin typeface="Arial" pitchFamily="34" charset="0"/>
              <a:ea typeface="ＭＳ Ｐゴシック" pitchFamily="34" charset="-128"/>
            </a:endParaRPr>
          </a:p>
          <a:p>
            <a:pPr marL="342900" indent="-342900">
              <a:lnSpc>
                <a:spcPct val="110000"/>
              </a:lnSpc>
              <a:buFont typeface="Arial"/>
              <a:buChar char="•"/>
            </a:pPr>
            <a:r>
              <a:rPr lang="en-US" dirty="0" smtClean="0">
                <a:solidFill>
                  <a:srgbClr val="000000"/>
                </a:solidFill>
                <a:latin typeface="Arial" pitchFamily="34" charset="0"/>
                <a:ea typeface="ＭＳ Ｐゴシック" pitchFamily="34" charset="-128"/>
              </a:rPr>
              <a:t>How close can we get to Carnot? We define the Figure of Merit (FOM) as: </a:t>
            </a:r>
          </a:p>
          <a:p>
            <a:pPr marL="800100" lvl="1" indent="-342900">
              <a:lnSpc>
                <a:spcPct val="110000"/>
              </a:lnSpc>
              <a:buFont typeface="Arial"/>
              <a:buChar char="•"/>
            </a:pPr>
            <a:endParaRPr lang="en-US" dirty="0" smtClean="0">
              <a:solidFill>
                <a:srgbClr val="000000"/>
              </a:solidFill>
              <a:latin typeface="Arial" pitchFamily="34" charset="0"/>
              <a:ea typeface="ＭＳ Ｐゴシック" pitchFamily="34" charset="-128"/>
            </a:endParaRPr>
          </a:p>
          <a:p>
            <a:pPr marL="800100" lvl="1" indent="-342900">
              <a:lnSpc>
                <a:spcPct val="110000"/>
              </a:lnSpc>
              <a:buFont typeface="Arial"/>
              <a:buChar char="•"/>
            </a:pPr>
            <a:endParaRPr lang="en-US" dirty="0" smtClean="0">
              <a:solidFill>
                <a:srgbClr val="000000"/>
              </a:solidFill>
              <a:latin typeface="Arial" pitchFamily="34" charset="0"/>
              <a:ea typeface="ＭＳ Ｐゴシック" pitchFamily="34" charset="-128"/>
            </a:endParaRPr>
          </a:p>
          <a:p>
            <a:pPr marL="800100" lvl="1" indent="-342900">
              <a:lnSpc>
                <a:spcPct val="110000"/>
              </a:lnSpc>
              <a:buFont typeface="Arial"/>
              <a:buChar char="•"/>
            </a:pPr>
            <a:r>
              <a:rPr lang="en-US" dirty="0" smtClean="0">
                <a:solidFill>
                  <a:srgbClr val="000000"/>
                </a:solidFill>
                <a:latin typeface="Arial" pitchFamily="34" charset="0"/>
                <a:ea typeface="ＭＳ Ｐゴシック" pitchFamily="34" charset="-128"/>
              </a:rPr>
              <a:t>	We also speak in terms of “percent Carnot” i.e. FOM of 0.2 is 20% Carnot</a:t>
            </a:r>
          </a:p>
        </p:txBody>
      </p:sp>
      <p:graphicFrame>
        <p:nvGraphicFramePr>
          <p:cNvPr id="6" name="Object 2"/>
          <p:cNvGraphicFramePr>
            <a:graphicFrameLocks noChangeAspect="1"/>
          </p:cNvGraphicFramePr>
          <p:nvPr>
            <p:extLst>
              <p:ext uri="{D42A27DB-BD31-4B8C-83A1-F6EECF244321}">
                <p14:modId xmlns:p14="http://schemas.microsoft.com/office/powerpoint/2010/main" val="2488443456"/>
              </p:ext>
            </p:extLst>
          </p:nvPr>
        </p:nvGraphicFramePr>
        <p:xfrm>
          <a:off x="3131840" y="4581128"/>
          <a:ext cx="2193925" cy="838200"/>
        </p:xfrm>
        <a:graphic>
          <a:graphicData uri="http://schemas.openxmlformats.org/presentationml/2006/ole">
            <mc:AlternateContent xmlns:mc="http://schemas.openxmlformats.org/markup-compatibility/2006">
              <mc:Choice xmlns:v="urn:schemas-microsoft-com:vml" Requires="v">
                <p:oleObj spid="_x0000_s49241" name="Equation" r:id="rId3" imgW="1130040" imgH="431640" progId="Equation.3">
                  <p:embed/>
                </p:oleObj>
              </mc:Choice>
              <mc:Fallback>
                <p:oleObj name="Equation" r:id="rId3" imgW="113004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4581128"/>
                        <a:ext cx="219392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3243490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p:cNvSpPr>
            <a:spLocks noGrp="1"/>
          </p:cNvSpPr>
          <p:nvPr>
            <p:ph type="title"/>
          </p:nvPr>
        </p:nvSpPr>
        <p:spPr/>
        <p:txBody>
          <a:bodyPr/>
          <a:lstStyle/>
          <a:p>
            <a:r>
              <a:rPr lang="en-US" dirty="0" smtClean="0">
                <a:latin typeface="Arial" pitchFamily="34" charset="0"/>
                <a:ea typeface="ＭＳ Ｐゴシック" pitchFamily="34" charset="-128"/>
              </a:rPr>
              <a:t>The real world is sometimes not kind to cryogenic engineers</a:t>
            </a:r>
          </a:p>
        </p:txBody>
      </p:sp>
      <p:pic>
        <p:nvPicPr>
          <p:cNvPr id="25607"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l="853" r="853"/>
          <a:stretch>
            <a:fillRect/>
          </a:stretch>
        </p:blipFill>
        <p:spPr>
          <a:xfrm>
            <a:off x="1371600" y="1600200"/>
            <a:ext cx="5943600" cy="3672678"/>
          </a:xfrm>
          <a:noFill/>
        </p:spPr>
      </p:pic>
      <p:sp>
        <p:nvSpPr>
          <p:cNvPr id="25603" name="Content Placeholder 7"/>
          <p:cNvSpPr>
            <a:spLocks noGrp="1"/>
          </p:cNvSpPr>
          <p:nvPr>
            <p:ph idx="4294967295"/>
          </p:nvPr>
        </p:nvSpPr>
        <p:spPr>
          <a:xfrm>
            <a:off x="131700" y="5486400"/>
            <a:ext cx="8991600" cy="838200"/>
          </a:xfrm>
        </p:spPr>
        <p:txBody>
          <a:bodyPr>
            <a:normAutofit fontScale="70000" lnSpcReduction="20000"/>
          </a:bodyPr>
          <a:lstStyle/>
          <a:p>
            <a:r>
              <a:rPr lang="en-US" dirty="0" smtClean="0">
                <a:solidFill>
                  <a:schemeClr val="tx1"/>
                </a:solidFill>
                <a:latin typeface="Arial" pitchFamily="34" charset="0"/>
                <a:ea typeface="ＭＳ Ｐゴシック" pitchFamily="34" charset="-128"/>
              </a:rPr>
              <a:t>These are state of the art helium refrigerators. Note that the best of them (for LHC) runs at about 220 W/W or a FOM of 0.318 or at 32% Carnot</a:t>
            </a:r>
          </a:p>
        </p:txBody>
      </p:sp>
    </p:spTree>
    <p:extLst>
      <p:ext uri="{BB962C8B-B14F-4D97-AF65-F5344CB8AC3E}">
        <p14:creationId xmlns:p14="http://schemas.microsoft.com/office/powerpoint/2010/main" val="419131581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Practical Impact of Plant Performance</a:t>
            </a:r>
            <a:endParaRPr lang="en-US" dirty="0"/>
          </a:p>
        </p:txBody>
      </p:sp>
      <p:sp>
        <p:nvSpPr>
          <p:cNvPr id="3" name="Content Placeholder 2"/>
          <p:cNvSpPr>
            <a:spLocks noGrp="1"/>
          </p:cNvSpPr>
          <p:nvPr>
            <p:ph idx="1"/>
          </p:nvPr>
        </p:nvSpPr>
        <p:spPr>
          <a:xfrm>
            <a:off x="457200" y="1600200"/>
            <a:ext cx="8507288" cy="4525963"/>
          </a:xfrm>
        </p:spPr>
        <p:txBody>
          <a:bodyPr>
            <a:normAutofit fontScale="92500"/>
          </a:bodyPr>
          <a:lstStyle/>
          <a:p>
            <a:pPr>
              <a:defRPr/>
            </a:pPr>
            <a:r>
              <a:rPr lang="en-US" dirty="0">
                <a:solidFill>
                  <a:srgbClr val="000000"/>
                </a:solidFill>
                <a:ea typeface="ＭＳ Ｐゴシック" charset="0"/>
                <a:cs typeface="ＭＳ Ｐゴシック" charset="0"/>
              </a:rPr>
              <a:t>How much power does it take to operate a large cryogenic refrigeration plant?</a:t>
            </a:r>
          </a:p>
          <a:p>
            <a:pPr>
              <a:defRPr/>
            </a:pPr>
            <a:r>
              <a:rPr lang="en-US" dirty="0">
                <a:solidFill>
                  <a:srgbClr val="000000"/>
                </a:solidFill>
                <a:ea typeface="ＭＳ Ｐゴシック" charset="0"/>
                <a:cs typeface="ＭＳ Ｐゴシック" charset="0"/>
              </a:rPr>
              <a:t>AT ESS we expect to have a refrigeration plant capable of removing as much as 9.5 kW at 4.5 K. The FOM of the plant is expected to be 0.26</a:t>
            </a:r>
          </a:p>
          <a:p>
            <a:pPr marL="0" indent="0">
              <a:buFont typeface="Wingdings" charset="0"/>
              <a:buNone/>
              <a:defRPr/>
            </a:pPr>
            <a:r>
              <a:rPr lang="en-US" dirty="0">
                <a:solidFill>
                  <a:srgbClr val="000000"/>
                </a:solidFill>
                <a:ea typeface="ＭＳ Ｐゴシック" charset="0"/>
                <a:cs typeface="ＭＳ Ｐゴシック" charset="0"/>
              </a:rPr>
              <a:t>If the plant operates as expected this means we will need:</a:t>
            </a:r>
          </a:p>
          <a:p>
            <a:pPr>
              <a:buFont typeface="Wingdings" charset="0"/>
              <a:buNone/>
              <a:defRPr/>
            </a:pPr>
            <a:r>
              <a:rPr lang="en-US" dirty="0">
                <a:solidFill>
                  <a:srgbClr val="000000"/>
                </a:solidFill>
                <a:ea typeface="ＭＳ Ｐゴシック" charset="0"/>
                <a:cs typeface="ＭＳ Ｐゴシック" charset="0"/>
              </a:rPr>
              <a:t>	(66/0.26) x 9500 = 2.4 MW of mechanical power</a:t>
            </a:r>
          </a:p>
          <a:p>
            <a:pPr>
              <a:defRPr/>
            </a:pPr>
            <a:r>
              <a:rPr lang="en-US" dirty="0">
                <a:solidFill>
                  <a:srgbClr val="000000"/>
                </a:solidFill>
                <a:ea typeface="ＭＳ Ｐゴシック" charset="0"/>
                <a:cs typeface="ＭＳ Ｐゴシック" charset="0"/>
              </a:rPr>
              <a:t>We are adding some additional margin to the electrical power requirements and have asked for at least 2.6 MW available for powering the compressors</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14</a:t>
            </a:fld>
            <a:endParaRPr lang="sv-SE" dirty="0"/>
          </a:p>
        </p:txBody>
      </p:sp>
    </p:spTree>
    <p:extLst>
      <p:ext uri="{BB962C8B-B14F-4D97-AF65-F5344CB8AC3E}">
        <p14:creationId xmlns:p14="http://schemas.microsoft.com/office/powerpoint/2010/main" val="57189540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Joule-Thomson Expansion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15</a:t>
            </a:fld>
            <a:endParaRPr lang="sv-SE" dirty="0"/>
          </a:p>
        </p:txBody>
      </p:sp>
      <p:sp>
        <p:nvSpPr>
          <p:cNvPr id="5" name="Content Placeholder 2"/>
          <p:cNvSpPr>
            <a:spLocks noGrp="1"/>
          </p:cNvSpPr>
          <p:nvPr>
            <p:ph idx="1"/>
          </p:nvPr>
        </p:nvSpPr>
        <p:spPr>
          <a:xfrm>
            <a:off x="34979" y="1556792"/>
            <a:ext cx="8229600" cy="4525963"/>
          </a:xfrm>
        </p:spPr>
        <p:txBody>
          <a:bodyPr>
            <a:normAutofit fontScale="92500" lnSpcReduction="10000"/>
          </a:bodyPr>
          <a:lstStyle/>
          <a:p>
            <a:pPr eaLnBrk="1" hangingPunct="1">
              <a:buFont typeface="Wingdings" pitchFamily="2" charset="2"/>
              <a:buChar char="§"/>
              <a:defRPr/>
            </a:pPr>
            <a:r>
              <a:rPr lang="en-US" dirty="0" smtClean="0">
                <a:solidFill>
                  <a:srgbClr val="000000"/>
                </a:solidFill>
                <a:latin typeface="Arial" pitchFamily="34" charset="0"/>
                <a:ea typeface="ＭＳ Ｐゴシック" pitchFamily="34" charset="-128"/>
              </a:rPr>
              <a:t>Isenthalpic (h=constant) expansion</a:t>
            </a:r>
          </a:p>
          <a:p>
            <a:pPr eaLnBrk="1" hangingPunct="1">
              <a:buFont typeface="Wingdings" pitchFamily="2" charset="2"/>
              <a:buChar char="§"/>
              <a:defRPr/>
            </a:pPr>
            <a:r>
              <a:rPr lang="en-US" dirty="0" smtClean="0">
                <a:solidFill>
                  <a:srgbClr val="000000"/>
                </a:solidFill>
                <a:latin typeface="Arial" pitchFamily="34" charset="0"/>
                <a:ea typeface="ＭＳ Ｐゴシック" pitchFamily="34" charset="-128"/>
              </a:rPr>
              <a:t>Fluid cools as is it is expanded at constant enthalpy through a valve</a:t>
            </a:r>
          </a:p>
          <a:p>
            <a:pPr eaLnBrk="1" hangingPunct="1">
              <a:buFont typeface="Wingdings" pitchFamily="2" charset="2"/>
              <a:buChar char="§"/>
              <a:defRPr/>
            </a:pPr>
            <a:r>
              <a:rPr lang="en-US" dirty="0" smtClean="0">
                <a:solidFill>
                  <a:srgbClr val="000000"/>
                </a:solidFill>
                <a:latin typeface="Arial" pitchFamily="34" charset="0"/>
                <a:ea typeface="ＭＳ Ｐゴシック" pitchFamily="34" charset="-128"/>
              </a:rPr>
              <a:t>However, depending on both the fluid and the temperature, such an expansion can also cause heating.</a:t>
            </a:r>
          </a:p>
          <a:p>
            <a:pPr eaLnBrk="1" hangingPunct="1">
              <a:buFont typeface="Wingdings" pitchFamily="2" charset="2"/>
              <a:buChar char="§"/>
              <a:defRPr/>
            </a:pPr>
            <a:r>
              <a:rPr lang="en-US" dirty="0" smtClean="0">
                <a:solidFill>
                  <a:srgbClr val="000000"/>
                </a:solidFill>
                <a:latin typeface="Arial" pitchFamily="34" charset="0"/>
                <a:ea typeface="ＭＳ Ｐゴシック" pitchFamily="34" charset="-128"/>
              </a:rPr>
              <a:t>Define the Joule-Thomson expansion coefficient</a:t>
            </a:r>
          </a:p>
          <a:p>
            <a:pPr eaLnBrk="1" hangingPunct="1">
              <a:buFont typeface="Wingdings" pitchFamily="2" charset="2"/>
              <a:buChar char="§"/>
              <a:defRPr/>
            </a:pPr>
            <a:r>
              <a:rPr lang="en-US" dirty="0" err="1" smtClean="0">
                <a:solidFill>
                  <a:srgbClr val="000000"/>
                </a:solidFill>
                <a:latin typeface="Symbol" pitchFamily="18" charset="2"/>
                <a:ea typeface="ＭＳ Ｐゴシック" pitchFamily="34" charset="-128"/>
              </a:rPr>
              <a:t>m</a:t>
            </a:r>
            <a:r>
              <a:rPr lang="en-US" baseline="-25000" dirty="0" err="1" smtClean="0">
                <a:solidFill>
                  <a:srgbClr val="000000"/>
                </a:solidFill>
                <a:latin typeface="+mj-lt"/>
                <a:ea typeface="ＭＳ Ｐゴシック" pitchFamily="34" charset="-128"/>
              </a:rPr>
              <a:t>j</a:t>
            </a:r>
            <a:r>
              <a:rPr lang="en-US" dirty="0" smtClean="0">
                <a:solidFill>
                  <a:srgbClr val="000000"/>
                </a:solidFill>
                <a:latin typeface="+mj-lt"/>
                <a:ea typeface="ＭＳ Ｐゴシック" pitchFamily="34" charset="-128"/>
              </a:rPr>
              <a:t> must be positive for cooling to occur </a:t>
            </a:r>
          </a:p>
          <a:p>
            <a:pPr eaLnBrk="1" hangingPunct="1">
              <a:buFont typeface="Wingdings" pitchFamily="2" charset="2"/>
              <a:buChar char="§"/>
              <a:defRPr/>
            </a:pPr>
            <a:r>
              <a:rPr lang="en-US" dirty="0" smtClean="0">
                <a:solidFill>
                  <a:srgbClr val="000000"/>
                </a:solidFill>
                <a:latin typeface="+mj-lt"/>
                <a:ea typeface="ＭＳ Ｐゴシック" pitchFamily="34" charset="-128"/>
              </a:rPr>
              <a:t>Cooling by JT expansion has some advantages</a:t>
            </a:r>
          </a:p>
          <a:p>
            <a:pPr lvl="1" eaLnBrk="1" hangingPunct="1">
              <a:buFont typeface="Arial" pitchFamily="34" charset="0"/>
              <a:buChar char="•"/>
              <a:defRPr/>
            </a:pPr>
            <a:r>
              <a:rPr lang="en-US" dirty="0" smtClean="0">
                <a:solidFill>
                  <a:srgbClr val="000000"/>
                </a:solidFill>
                <a:latin typeface="+mj-lt"/>
                <a:ea typeface="ＭＳ Ｐゴシック" pitchFamily="34" charset="-128"/>
              </a:rPr>
              <a:t>No moving parts</a:t>
            </a:r>
          </a:p>
          <a:p>
            <a:pPr lvl="1" eaLnBrk="1" hangingPunct="1">
              <a:buFont typeface="Arial" pitchFamily="34" charset="0"/>
              <a:buChar char="•"/>
              <a:defRPr/>
            </a:pPr>
            <a:r>
              <a:rPr lang="en-US" dirty="0" smtClean="0">
                <a:solidFill>
                  <a:srgbClr val="000000"/>
                </a:solidFill>
                <a:latin typeface="+mj-lt"/>
                <a:ea typeface="ＭＳ Ｐゴシック" pitchFamily="34" charset="-128"/>
              </a:rPr>
              <a:t>Can easily handle two-phase mixtures</a:t>
            </a:r>
            <a:endParaRPr lang="en-US" dirty="0" smtClean="0">
              <a:solidFill>
                <a:srgbClr val="000000"/>
              </a:solidFill>
              <a:latin typeface="Symbol" pitchFamily="18" charset="2"/>
              <a:ea typeface="ＭＳ Ｐゴシック" pitchFamily="34" charset="-128"/>
            </a:endParaRPr>
          </a:p>
          <a:p>
            <a:pPr eaLnBrk="1" hangingPunct="1">
              <a:buFont typeface="Wingdings" pitchFamily="2" charset="2"/>
              <a:buChar char="§"/>
              <a:defRPr/>
            </a:pPr>
            <a:endParaRPr lang="en-US" dirty="0" smtClean="0">
              <a:latin typeface="Arial" pitchFamily="34" charset="0"/>
              <a:ea typeface="ＭＳ Ｐゴシック" pitchFamily="34" charset="-128"/>
            </a:endParaRPr>
          </a:p>
          <a:p>
            <a:pPr lvl="1" eaLnBrk="1" hangingPunct="1">
              <a:buFont typeface="Arial" pitchFamily="34" charset="0"/>
              <a:buNone/>
              <a:defRPr/>
            </a:pPr>
            <a:endParaRPr lang="en-US" dirty="0" smtClean="0">
              <a:latin typeface="Arial" pitchFamily="34" charset="0"/>
              <a:ea typeface="ＭＳ Ｐゴシック" pitchFamily="34" charset="-128"/>
            </a:endParaRPr>
          </a:p>
        </p:txBody>
      </p:sp>
      <p:graphicFrame>
        <p:nvGraphicFramePr>
          <p:cNvPr id="6" name="Object 7"/>
          <p:cNvGraphicFramePr>
            <a:graphicFrameLocks noChangeAspect="1"/>
          </p:cNvGraphicFramePr>
          <p:nvPr>
            <p:extLst>
              <p:ext uri="{D42A27DB-BD31-4B8C-83A1-F6EECF244321}">
                <p14:modId xmlns:p14="http://schemas.microsoft.com/office/powerpoint/2010/main" val="138937286"/>
              </p:ext>
            </p:extLst>
          </p:nvPr>
        </p:nvGraphicFramePr>
        <p:xfrm>
          <a:off x="7668344" y="3645024"/>
          <a:ext cx="1230871" cy="792088"/>
        </p:xfrm>
        <a:graphic>
          <a:graphicData uri="http://schemas.openxmlformats.org/presentationml/2006/ole">
            <mc:AlternateContent xmlns:mc="http://schemas.openxmlformats.org/markup-compatibility/2006">
              <mc:Choice xmlns:v="urn:schemas-microsoft-com:vml" Requires="v">
                <p:oleObj spid="_x0000_s62550" name="Equation" r:id="rId3" imgW="761669" imgH="444307" progId="Equation.3">
                  <p:embed/>
                </p:oleObj>
              </mc:Choice>
              <mc:Fallback>
                <p:oleObj name="Equation" r:id="rId3" imgW="761669" imgH="44430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4" y="3645024"/>
                        <a:ext cx="1230871" cy="79208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27966818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JT Inversion Curve &amp; Maximum </a:t>
            </a:r>
            <a:br>
              <a:rPr lang="en-US" dirty="0">
                <a:ea typeface="ＭＳ Ｐゴシック" charset="0"/>
                <a:cs typeface="ＭＳ Ｐゴシック" charset="0"/>
              </a:rPr>
            </a:br>
            <a:r>
              <a:rPr lang="en-US" dirty="0">
                <a:ea typeface="ＭＳ Ｐゴシック" charset="0"/>
                <a:cs typeface="ＭＳ Ｐゴシック" charset="0"/>
              </a:rPr>
              <a:t>Inversion Temperatures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16</a:t>
            </a:fld>
            <a:endParaRPr lang="sv-SE" dirty="0"/>
          </a:p>
        </p:txBody>
      </p:sp>
      <p:pic>
        <p:nvPicPr>
          <p:cNvPr id="6" name="Picture 5"/>
          <p:cNvPicPr>
            <a:picLocks noChangeAspect="1"/>
          </p:cNvPicPr>
          <p:nvPr/>
        </p:nvPicPr>
        <p:blipFill>
          <a:blip r:embed="rId2"/>
          <a:stretch>
            <a:fillRect/>
          </a:stretch>
        </p:blipFill>
        <p:spPr>
          <a:xfrm>
            <a:off x="0" y="1700808"/>
            <a:ext cx="4406900" cy="4343400"/>
          </a:xfrm>
          <a:prstGeom prst="rect">
            <a:avLst/>
          </a:prstGeom>
        </p:spPr>
      </p:pic>
      <p:graphicFrame>
        <p:nvGraphicFramePr>
          <p:cNvPr id="7" name="Content Placeholder 9"/>
          <p:cNvGraphicFramePr>
            <a:graphicFrameLocks noGrp="1"/>
          </p:cNvGraphicFramePr>
          <p:nvPr>
            <p:ph idx="11"/>
            <p:extLst>
              <p:ext uri="{D42A27DB-BD31-4B8C-83A1-F6EECF244321}">
                <p14:modId xmlns:p14="http://schemas.microsoft.com/office/powerpoint/2010/main" val="372202329"/>
              </p:ext>
            </p:extLst>
          </p:nvPr>
        </p:nvGraphicFramePr>
        <p:xfrm>
          <a:off x="4211960" y="1700808"/>
          <a:ext cx="4441826" cy="2138139"/>
        </p:xfrm>
        <a:graphic>
          <a:graphicData uri="http://schemas.openxmlformats.org/drawingml/2006/table">
            <a:tbl>
              <a:tblPr firstRow="1" bandRow="1">
                <a:tableStyleId>{5C22544A-7EE6-4342-B048-85BDC9FD1C3A}</a:tableStyleId>
              </a:tblPr>
              <a:tblGrid>
                <a:gridCol w="2220913"/>
                <a:gridCol w="2220913"/>
              </a:tblGrid>
              <a:tr h="654335">
                <a:tc>
                  <a:txBody>
                    <a:bodyPr/>
                    <a:lstStyle/>
                    <a:p>
                      <a:pPr algn="ctr"/>
                      <a:r>
                        <a:rPr lang="en-US" sz="1800" dirty="0" smtClean="0"/>
                        <a:t>Fluid</a:t>
                      </a:r>
                      <a:endParaRPr lang="en-US" sz="1800" dirty="0"/>
                    </a:p>
                  </a:txBody>
                  <a:tcPr marT="45734" marB="45734"/>
                </a:tc>
                <a:tc>
                  <a:txBody>
                    <a:bodyPr/>
                    <a:lstStyle/>
                    <a:p>
                      <a:pPr algn="ctr"/>
                      <a:r>
                        <a:rPr lang="en-US" sz="1800" dirty="0" smtClean="0"/>
                        <a:t>Max</a:t>
                      </a:r>
                      <a:r>
                        <a:rPr lang="en-US" sz="1800" baseline="0" dirty="0" smtClean="0"/>
                        <a:t> Inversion Temperature (K)</a:t>
                      </a:r>
                      <a:endParaRPr lang="en-US" sz="1800" dirty="0"/>
                    </a:p>
                  </a:txBody>
                  <a:tcPr marT="45734" marB="45734"/>
                </a:tc>
              </a:tr>
              <a:tr h="370951">
                <a:tc>
                  <a:txBody>
                    <a:bodyPr/>
                    <a:lstStyle/>
                    <a:p>
                      <a:pPr algn="ctr"/>
                      <a:r>
                        <a:rPr lang="en-US" sz="1800" dirty="0" smtClean="0"/>
                        <a:t>Nitrogen</a:t>
                      </a:r>
                      <a:endParaRPr lang="en-US" sz="1800" dirty="0"/>
                    </a:p>
                  </a:txBody>
                  <a:tcPr marT="45734" marB="45734"/>
                </a:tc>
                <a:tc>
                  <a:txBody>
                    <a:bodyPr/>
                    <a:lstStyle/>
                    <a:p>
                      <a:pPr algn="ctr"/>
                      <a:r>
                        <a:rPr lang="en-US" sz="1800" dirty="0" smtClean="0"/>
                        <a:t>623</a:t>
                      </a:r>
                    </a:p>
                  </a:txBody>
                  <a:tcPr marT="45734" marB="45734"/>
                </a:tc>
              </a:tr>
              <a:tr h="370951">
                <a:tc>
                  <a:txBody>
                    <a:bodyPr/>
                    <a:lstStyle/>
                    <a:p>
                      <a:pPr algn="ctr"/>
                      <a:r>
                        <a:rPr lang="en-US" sz="1800" dirty="0" smtClean="0"/>
                        <a:t>Argon</a:t>
                      </a:r>
                      <a:endParaRPr lang="en-US" sz="1800" dirty="0"/>
                    </a:p>
                  </a:txBody>
                  <a:tcPr marT="45734" marB="45734"/>
                </a:tc>
                <a:tc>
                  <a:txBody>
                    <a:bodyPr/>
                    <a:lstStyle/>
                    <a:p>
                      <a:pPr algn="ctr"/>
                      <a:r>
                        <a:rPr lang="en-US" sz="1800" dirty="0" smtClean="0"/>
                        <a:t>723</a:t>
                      </a:r>
                      <a:endParaRPr lang="en-US" sz="1800" dirty="0"/>
                    </a:p>
                  </a:txBody>
                  <a:tcPr marT="45734" marB="45734"/>
                </a:tc>
              </a:tr>
              <a:tr h="370951">
                <a:tc>
                  <a:txBody>
                    <a:bodyPr/>
                    <a:lstStyle/>
                    <a:p>
                      <a:pPr algn="ctr"/>
                      <a:r>
                        <a:rPr lang="en-US" sz="1800" dirty="0" smtClean="0"/>
                        <a:t>Hydrogen</a:t>
                      </a:r>
                      <a:endParaRPr lang="en-US" sz="1800" dirty="0"/>
                    </a:p>
                  </a:txBody>
                  <a:tcPr marT="45734" marB="45734"/>
                </a:tc>
                <a:tc>
                  <a:txBody>
                    <a:bodyPr/>
                    <a:lstStyle/>
                    <a:p>
                      <a:pPr algn="ctr"/>
                      <a:r>
                        <a:rPr lang="en-US" sz="1800" dirty="0" smtClean="0"/>
                        <a:t>202</a:t>
                      </a:r>
                      <a:endParaRPr lang="en-US" sz="1800" dirty="0"/>
                    </a:p>
                  </a:txBody>
                  <a:tcPr marT="45734" marB="45734"/>
                </a:tc>
              </a:tr>
              <a:tr h="370951">
                <a:tc>
                  <a:txBody>
                    <a:bodyPr/>
                    <a:lstStyle/>
                    <a:p>
                      <a:pPr algn="ctr"/>
                      <a:r>
                        <a:rPr lang="en-US" sz="1800" dirty="0" smtClean="0"/>
                        <a:t>He</a:t>
                      </a:r>
                      <a:endParaRPr lang="en-US" sz="1800" dirty="0"/>
                    </a:p>
                  </a:txBody>
                  <a:tcPr marT="45734" marB="45734"/>
                </a:tc>
                <a:tc>
                  <a:txBody>
                    <a:bodyPr/>
                    <a:lstStyle/>
                    <a:p>
                      <a:pPr algn="ctr"/>
                      <a:r>
                        <a:rPr lang="en-US" sz="1800" dirty="0" smtClean="0"/>
                        <a:t>43</a:t>
                      </a:r>
                      <a:endParaRPr lang="en-US" sz="1800" dirty="0"/>
                    </a:p>
                  </a:txBody>
                  <a:tcPr marT="45734" marB="45734"/>
                </a:tc>
              </a:tr>
            </a:tbl>
          </a:graphicData>
        </a:graphic>
      </p:graphicFrame>
      <p:sp>
        <p:nvSpPr>
          <p:cNvPr id="8" name="Content Placeholder 13"/>
          <p:cNvSpPr>
            <a:spLocks noGrp="1"/>
          </p:cNvSpPr>
          <p:nvPr>
            <p:ph idx="4294967295"/>
          </p:nvPr>
        </p:nvSpPr>
        <p:spPr>
          <a:xfrm>
            <a:off x="4283968" y="4005064"/>
            <a:ext cx="4441825" cy="2433638"/>
          </a:xfrm>
          <a:prstGeom prst="rect">
            <a:avLst/>
          </a:prstGeom>
        </p:spPr>
        <p:txBody>
          <a:bodyPr/>
          <a:lstStyle/>
          <a:p>
            <a:r>
              <a:rPr lang="en-US" sz="2000" dirty="0">
                <a:solidFill>
                  <a:srgbClr val="000000"/>
                </a:solidFill>
                <a:ea typeface="ＭＳ Ｐゴシック" charset="0"/>
                <a:cs typeface="ＭＳ Ｐゴシック" charset="0"/>
              </a:rPr>
              <a:t>Maximum inversion temperature for helium is 43 K</a:t>
            </a:r>
          </a:p>
          <a:p>
            <a:r>
              <a:rPr lang="en-US" sz="2000" dirty="0">
                <a:solidFill>
                  <a:srgbClr val="000000"/>
                </a:solidFill>
                <a:ea typeface="ＭＳ Ｐゴシック" charset="0"/>
                <a:cs typeface="ＭＳ Ｐゴシック" charset="0"/>
              </a:rPr>
              <a:t>Note that below ~ 2 K He again warms on JT expansion</a:t>
            </a:r>
          </a:p>
          <a:p>
            <a:r>
              <a:rPr lang="en-US" sz="2000" dirty="0">
                <a:solidFill>
                  <a:srgbClr val="000000"/>
                </a:solidFill>
                <a:ea typeface="ＭＳ Ｐゴシック" charset="0"/>
                <a:cs typeface="ＭＳ Ｐゴシック" charset="0"/>
              </a:rPr>
              <a:t>Many fluids, such as N</a:t>
            </a:r>
            <a:r>
              <a:rPr lang="en-US" sz="2000" baseline="-25000" dirty="0">
                <a:solidFill>
                  <a:srgbClr val="000000"/>
                </a:solidFill>
                <a:ea typeface="ＭＳ Ｐゴシック" charset="0"/>
                <a:cs typeface="ＭＳ Ｐゴシック" charset="0"/>
              </a:rPr>
              <a:t>2</a:t>
            </a:r>
            <a:r>
              <a:rPr lang="en-US" sz="2000" dirty="0">
                <a:solidFill>
                  <a:srgbClr val="000000"/>
                </a:solidFill>
                <a:ea typeface="ＭＳ Ｐゴシック" charset="0"/>
                <a:cs typeface="ＭＳ Ｐゴシック" charset="0"/>
              </a:rPr>
              <a:t> can be liquefied using JT expansion – JT cycle</a:t>
            </a:r>
            <a:endParaRPr lang="en-US" sz="2000" baseline="-25000" dirty="0">
              <a:solidFill>
                <a:srgbClr val="000000"/>
              </a:solidFill>
              <a:ea typeface="ＭＳ Ｐゴシック" charset="0"/>
              <a:cs typeface="ＭＳ Ｐゴシック" charset="0"/>
            </a:endParaRPr>
          </a:p>
        </p:txBody>
      </p:sp>
      <p:sp>
        <p:nvSpPr>
          <p:cNvPr id="9" name="Content Placeholder 12"/>
          <p:cNvSpPr>
            <a:spLocks noGrp="1"/>
          </p:cNvSpPr>
          <p:nvPr>
            <p:ph idx="12"/>
          </p:nvPr>
        </p:nvSpPr>
        <p:spPr>
          <a:xfrm>
            <a:off x="107504" y="6165304"/>
            <a:ext cx="4419600" cy="300038"/>
          </a:xfrm>
        </p:spPr>
        <p:txBody>
          <a:bodyPr/>
          <a:lstStyle/>
          <a:p>
            <a:pPr algn="ctr">
              <a:buFont typeface="Wingdings" charset="0"/>
              <a:buNone/>
            </a:pPr>
            <a:r>
              <a:rPr lang="en-US" sz="2000" dirty="0">
                <a:solidFill>
                  <a:srgbClr val="000000"/>
                </a:solidFill>
                <a:ea typeface="ＭＳ Ｐゴシック" charset="0"/>
                <a:cs typeface="ＭＳ Ｐゴシック" charset="0"/>
              </a:rPr>
              <a:t>Inversion curve for Helium</a:t>
            </a:r>
          </a:p>
        </p:txBody>
      </p:sp>
    </p:spTree>
    <p:extLst>
      <p:ext uri="{BB962C8B-B14F-4D97-AF65-F5344CB8AC3E}">
        <p14:creationId xmlns:p14="http://schemas.microsoft.com/office/powerpoint/2010/main" val="29618091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Practical Large Scale Helium Refrigerators</a:t>
            </a:r>
            <a:br>
              <a:rPr lang="en-US" dirty="0">
                <a:ea typeface="ＭＳ Ｐゴシック" charset="0"/>
                <a:cs typeface="ＭＳ Ｐゴシック" charset="0"/>
              </a:rPr>
            </a:br>
            <a:endParaRPr lang="en-US" dirty="0"/>
          </a:p>
        </p:txBody>
      </p:sp>
      <p:sp>
        <p:nvSpPr>
          <p:cNvPr id="3" name="Content Placeholder 2"/>
          <p:cNvSpPr>
            <a:spLocks noGrp="1"/>
          </p:cNvSpPr>
          <p:nvPr>
            <p:ph idx="1"/>
          </p:nvPr>
        </p:nvSpPr>
        <p:spPr>
          <a:xfrm>
            <a:off x="457200" y="1600200"/>
            <a:ext cx="8579296" cy="4525963"/>
          </a:xfrm>
        </p:spPr>
        <p:txBody>
          <a:bodyPr>
            <a:normAutofit fontScale="92500" lnSpcReduction="20000"/>
          </a:bodyPr>
          <a:lstStyle/>
          <a:p>
            <a:pPr>
              <a:buFont typeface="Wingdings" pitchFamily="2" charset="2"/>
              <a:buChar char="§"/>
              <a:defRPr/>
            </a:pPr>
            <a:r>
              <a:rPr lang="en-US" dirty="0">
                <a:solidFill>
                  <a:srgbClr val="000000"/>
                </a:solidFill>
              </a:rPr>
              <a:t>Modern large scale Helium refrigerators/liquefiers use a variation of the Claude cycle known as the Collins cycle</a:t>
            </a:r>
          </a:p>
          <a:p>
            <a:pPr>
              <a:buFont typeface="Wingdings" pitchFamily="2" charset="2"/>
              <a:buChar char="§"/>
              <a:defRPr/>
            </a:pPr>
            <a:r>
              <a:rPr lang="en-US" dirty="0">
                <a:solidFill>
                  <a:srgbClr val="000000"/>
                </a:solidFill>
              </a:rPr>
              <a:t>The key difference between these cycles and the JT cycle is the addition of  expansion engines (pistons or turbines) that the fluid does work against and thus cools</a:t>
            </a:r>
          </a:p>
          <a:p>
            <a:pPr>
              <a:buFont typeface="Wingdings" pitchFamily="2" charset="2"/>
              <a:buChar char="§"/>
              <a:defRPr/>
            </a:pPr>
            <a:r>
              <a:rPr lang="en-US" dirty="0">
                <a:solidFill>
                  <a:srgbClr val="000000"/>
                </a:solidFill>
              </a:rPr>
              <a:t>The process through these expansion engines may be idealized as Isentropic (s = constant) expansion</a:t>
            </a:r>
          </a:p>
          <a:p>
            <a:pPr lvl="1">
              <a:buFont typeface="Arial" pitchFamily="34" charset="0"/>
              <a:buChar char="•"/>
              <a:defRPr/>
            </a:pPr>
            <a:r>
              <a:rPr lang="en-US" dirty="0">
                <a:solidFill>
                  <a:srgbClr val="000000"/>
                </a:solidFill>
              </a:rPr>
              <a:t>Cooling occurs at any temperature</a:t>
            </a:r>
          </a:p>
          <a:p>
            <a:pPr lvl="1">
              <a:buFont typeface="Arial" pitchFamily="34" charset="0"/>
              <a:buChar char="•"/>
              <a:defRPr/>
            </a:pPr>
            <a:r>
              <a:rPr lang="en-US" dirty="0">
                <a:solidFill>
                  <a:srgbClr val="000000"/>
                </a:solidFill>
                <a:latin typeface="Symbol" pitchFamily="18" charset="2"/>
              </a:rPr>
              <a:t>D</a:t>
            </a:r>
            <a:r>
              <a:rPr lang="en-US" dirty="0">
                <a:solidFill>
                  <a:srgbClr val="000000"/>
                </a:solidFill>
              </a:rPr>
              <a:t>T for a given </a:t>
            </a:r>
            <a:r>
              <a:rPr lang="en-US" dirty="0">
                <a:solidFill>
                  <a:srgbClr val="000000"/>
                </a:solidFill>
                <a:latin typeface="Symbol" pitchFamily="18" charset="2"/>
              </a:rPr>
              <a:t>D</a:t>
            </a:r>
            <a:r>
              <a:rPr lang="en-US" sz="1800" dirty="0">
                <a:solidFill>
                  <a:srgbClr val="000000"/>
                </a:solidFill>
              </a:rPr>
              <a:t>P is much larger than for isenthalpic expansion</a:t>
            </a:r>
          </a:p>
          <a:p>
            <a:pPr>
              <a:buFont typeface="Wingdings" pitchFamily="2" charset="2"/>
              <a:buChar char="§"/>
              <a:defRPr/>
            </a:pPr>
            <a:r>
              <a:rPr lang="en-US" dirty="0">
                <a:solidFill>
                  <a:srgbClr val="000000"/>
                </a:solidFill>
              </a:rPr>
              <a:t>Claude cycle = 1 expansion engine, Collins cycle  = multiple expansion engines</a:t>
            </a:r>
          </a:p>
          <a:p>
            <a:pPr lvl="1">
              <a:buFont typeface="Arial" pitchFamily="34" charset="0"/>
              <a:buChar char="•"/>
              <a:defRPr/>
            </a:pPr>
            <a:r>
              <a:rPr lang="en-US" dirty="0">
                <a:solidFill>
                  <a:srgbClr val="000000"/>
                </a:solidFill>
              </a:rPr>
              <a:t>The post WW II development of the Collins liquefier revolutionized laboratory research in cryogenics</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17</a:t>
            </a:fld>
            <a:endParaRPr lang="sv-SE" dirty="0"/>
          </a:p>
        </p:txBody>
      </p:sp>
    </p:spTree>
    <p:extLst>
      <p:ext uri="{BB962C8B-B14F-4D97-AF65-F5344CB8AC3E}">
        <p14:creationId xmlns:p14="http://schemas.microsoft.com/office/powerpoint/2010/main" val="45518245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Claude Cycle</a:t>
            </a:r>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18</a:t>
            </a:fld>
            <a:endParaRPr lang="sv-SE"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382389" y="1784821"/>
            <a:ext cx="4422775" cy="3379788"/>
          </a:xfrm>
          <a:prstGeom prst="rect">
            <a:avLst/>
          </a:prstGeom>
          <a:noFill/>
        </p:spPr>
      </p:pic>
      <p:pic>
        <p:nvPicPr>
          <p:cNvPr id="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5148064" y="1484784"/>
            <a:ext cx="3876675" cy="5027612"/>
          </a:xfrm>
          <a:prstGeom prst="rect">
            <a:avLst/>
          </a:prstGeom>
          <a:noFill/>
        </p:spPr>
      </p:pic>
      <p:sp>
        <p:nvSpPr>
          <p:cNvPr id="7" name="TextBox 10"/>
          <p:cNvSpPr txBox="1">
            <a:spLocks noChangeArrowheads="1"/>
          </p:cNvSpPr>
          <p:nvPr/>
        </p:nvSpPr>
        <p:spPr bwMode="auto">
          <a:xfrm>
            <a:off x="2896989" y="5823421"/>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cs typeface="Arial" charset="0"/>
              </a:rPr>
              <a:t>From </a:t>
            </a:r>
            <a:r>
              <a:rPr lang="en-US" sz="1400" u="sng">
                <a:cs typeface="Arial" charset="0"/>
              </a:rPr>
              <a:t>Cryogenic Systems</a:t>
            </a:r>
          </a:p>
          <a:p>
            <a:pPr algn="ctr" eaLnBrk="1" hangingPunct="1"/>
            <a:r>
              <a:rPr lang="en-US" sz="1400">
                <a:cs typeface="Arial" charset="0"/>
              </a:rPr>
              <a:t>R. Barron</a:t>
            </a:r>
          </a:p>
        </p:txBody>
      </p:sp>
    </p:spTree>
    <p:extLst>
      <p:ext uri="{BB962C8B-B14F-4D97-AF65-F5344CB8AC3E}">
        <p14:creationId xmlns:p14="http://schemas.microsoft.com/office/powerpoint/2010/main" val="18423248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solidFill>
                  <a:srgbClr val="064308"/>
                </a:solidFill>
              </a:rPr>
              <a:t>Slide </a:t>
            </a:r>
            <a:fld id="{49FF3722-760B-8840-A8B9-AD2251F55B3A}" type="slidenum">
              <a:rPr lang="en-US" sz="1000">
                <a:solidFill>
                  <a:srgbClr val="064308"/>
                </a:solidFill>
              </a:rPr>
              <a:pPr/>
              <a:t>19</a:t>
            </a:fld>
            <a:endParaRPr lang="en-US" sz="1000">
              <a:solidFill>
                <a:srgbClr val="064308"/>
              </a:solidFill>
            </a:endParaRPr>
          </a:p>
        </p:txBody>
      </p:sp>
      <p:pic>
        <p:nvPicPr>
          <p:cNvPr id="20484"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71600" y="990600"/>
            <a:ext cx="2665413"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724400" y="1828800"/>
            <a:ext cx="4144963" cy="2216150"/>
          </a:xfrm>
          <a:prstGeom prst="rect">
            <a:avLst/>
          </a:prstGeom>
          <a:noFill/>
        </p:spPr>
        <p:txBody>
          <a:bodyPr wrap="none">
            <a:spAutoFit/>
          </a:bodyPr>
          <a:lstStyle/>
          <a:p>
            <a:pPr defTabSz="457200">
              <a:defRPr/>
            </a:pPr>
            <a:r>
              <a:rPr lang="en-US" sz="2400" dirty="0">
                <a:solidFill>
                  <a:prstClr val="black"/>
                </a:solidFill>
                <a:latin typeface="Calibri"/>
                <a:ea typeface="ＭＳ Ｐゴシック" charset="0"/>
                <a:cs typeface="ＭＳ Ｐゴシック" charset="0"/>
              </a:rPr>
              <a:t>Note: </a:t>
            </a:r>
          </a:p>
          <a:p>
            <a:pPr defTabSz="457200">
              <a:defRPr/>
            </a:pPr>
            <a:r>
              <a:rPr lang="en-US" sz="2400" dirty="0">
                <a:solidFill>
                  <a:prstClr val="black"/>
                </a:solidFill>
                <a:latin typeface="Calibri"/>
                <a:ea typeface="ＭＳ Ｐゴシック" charset="0"/>
                <a:cs typeface="ＭＳ Ｐゴシック" charset="0"/>
              </a:rPr>
              <a:t>1) No LN</a:t>
            </a:r>
            <a:r>
              <a:rPr lang="en-US" sz="2400" baseline="-25000" dirty="0">
                <a:solidFill>
                  <a:prstClr val="black"/>
                </a:solidFill>
                <a:latin typeface="Calibri"/>
                <a:ea typeface="ＭＳ Ｐゴシック" charset="0"/>
                <a:cs typeface="ＭＳ Ｐゴシック" charset="0"/>
              </a:rPr>
              <a:t>2</a:t>
            </a:r>
            <a:r>
              <a:rPr lang="en-US" sz="2400" dirty="0">
                <a:solidFill>
                  <a:prstClr val="black"/>
                </a:solidFill>
                <a:latin typeface="Calibri"/>
                <a:ea typeface="ＭＳ Ｐゴシック" charset="0"/>
                <a:cs typeface="ＭＳ Ｐゴシック" charset="0"/>
              </a:rPr>
              <a:t> Precooling</a:t>
            </a:r>
          </a:p>
          <a:p>
            <a:pPr defTabSz="457200">
              <a:defRPr/>
            </a:pPr>
            <a:r>
              <a:rPr lang="en-US" sz="2400" dirty="0">
                <a:solidFill>
                  <a:prstClr val="black"/>
                </a:solidFill>
                <a:latin typeface="Calibri"/>
                <a:ea typeface="ＭＳ Ｐゴシック" charset="0"/>
                <a:cs typeface="ＭＳ Ｐゴシック" charset="0"/>
              </a:rPr>
              <a:t>2) Last stage of </a:t>
            </a:r>
            <a:r>
              <a:rPr lang="en-US" sz="2400" dirty="0" err="1">
                <a:solidFill>
                  <a:prstClr val="black"/>
                </a:solidFill>
                <a:latin typeface="Calibri"/>
                <a:ea typeface="ＭＳ Ｐゴシック" charset="0"/>
                <a:cs typeface="ＭＳ Ｐゴシック" charset="0"/>
              </a:rPr>
              <a:t>subatmospheric</a:t>
            </a:r>
            <a:endParaRPr lang="en-US" sz="2400" dirty="0">
              <a:solidFill>
                <a:prstClr val="black"/>
              </a:solidFill>
              <a:latin typeface="Calibri"/>
              <a:ea typeface="ＭＳ Ｐゴシック" charset="0"/>
              <a:cs typeface="ＭＳ Ｐゴシック" charset="0"/>
            </a:endParaRPr>
          </a:p>
          <a:p>
            <a:pPr defTabSz="457200">
              <a:defRPr/>
            </a:pPr>
            <a:r>
              <a:rPr lang="en-US" sz="2400" dirty="0">
                <a:solidFill>
                  <a:prstClr val="black"/>
                </a:solidFill>
                <a:latin typeface="Calibri"/>
                <a:ea typeface="ＭＳ Ｐゴシック" charset="0"/>
                <a:cs typeface="ＭＳ Ｐゴシック" charset="0"/>
              </a:rPr>
              <a:t> pumping is warm</a:t>
            </a:r>
          </a:p>
          <a:p>
            <a:pPr defTabSz="457200">
              <a:defRPr/>
            </a:pPr>
            <a:r>
              <a:rPr lang="en-US" sz="2400" dirty="0">
                <a:solidFill>
                  <a:prstClr val="black"/>
                </a:solidFill>
                <a:latin typeface="Calibri"/>
                <a:ea typeface="ＭＳ Ｐゴシック" charset="0"/>
                <a:cs typeface="ＭＳ Ｐゴシック" charset="0"/>
              </a:rPr>
              <a:t>3) Provides up to 3 kW @ 2K</a:t>
            </a:r>
          </a:p>
          <a:p>
            <a:pPr defTabSz="457200">
              <a:defRPr/>
            </a:pPr>
            <a:r>
              <a:rPr lang="en-US" dirty="0">
                <a:solidFill>
                  <a:prstClr val="black"/>
                </a:solidFill>
                <a:latin typeface="Calibri"/>
                <a:ea typeface="ＭＳ Ｐゴシック" charset="0"/>
                <a:cs typeface="ＭＳ Ｐゴシック" charset="0"/>
              </a:rPr>
              <a:t>		</a:t>
            </a:r>
          </a:p>
        </p:txBody>
      </p:sp>
      <p:sp>
        <p:nvSpPr>
          <p:cNvPr id="20486" name="Title 3"/>
          <p:cNvSpPr>
            <a:spLocks noGrp="1"/>
          </p:cNvSpPr>
          <p:nvPr>
            <p:ph type="title"/>
          </p:nvPr>
        </p:nvSpPr>
        <p:spPr>
          <a:xfrm>
            <a:off x="76200" y="41275"/>
            <a:ext cx="8991600" cy="920750"/>
          </a:xfrm>
        </p:spPr>
        <p:txBody>
          <a:bodyPr/>
          <a:lstStyle/>
          <a:p>
            <a:r>
              <a:rPr lang="en-US">
                <a:ea typeface="ＭＳ Ｐゴシック" charset="0"/>
                <a:cs typeface="ＭＳ Ｐゴシック" charset="0"/>
              </a:rPr>
              <a:t>Accelerator Cryoplant for ESS</a:t>
            </a:r>
            <a:br>
              <a:rPr lang="en-US">
                <a:ea typeface="ＭＳ Ｐゴシック" charset="0"/>
                <a:cs typeface="ＭＳ Ｐゴシック" charset="0"/>
              </a:rPr>
            </a:br>
            <a:r>
              <a:rPr lang="en-US">
                <a:ea typeface="ＭＳ Ｐゴシック" charset="0"/>
                <a:cs typeface="ＭＳ Ｐゴシック" charset="0"/>
              </a:rPr>
              <a:t>(Linde)</a:t>
            </a:r>
          </a:p>
        </p:txBody>
      </p:sp>
    </p:spTree>
    <p:extLst>
      <p:ext uri="{BB962C8B-B14F-4D97-AF65-F5344CB8AC3E}">
        <p14:creationId xmlns:p14="http://schemas.microsoft.com/office/powerpoint/2010/main" val="20587187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Goal</a:t>
            </a:r>
            <a:endParaRPr lang="en-GB" noProof="0" dirty="0"/>
          </a:p>
        </p:txBody>
      </p:sp>
      <p:sp>
        <p:nvSpPr>
          <p:cNvPr id="3" name="Content Placeholder 2"/>
          <p:cNvSpPr>
            <a:spLocks noGrp="1"/>
          </p:cNvSpPr>
          <p:nvPr>
            <p:ph idx="1"/>
          </p:nvPr>
        </p:nvSpPr>
        <p:spPr>
          <a:xfrm>
            <a:off x="323528" y="1628800"/>
            <a:ext cx="8229600" cy="4525963"/>
          </a:xfrm>
        </p:spPr>
        <p:txBody>
          <a:bodyPr>
            <a:normAutofit fontScale="92500"/>
          </a:bodyPr>
          <a:lstStyle/>
          <a:p>
            <a:r>
              <a:rPr lang="en-GB" dirty="0" smtClean="0">
                <a:solidFill>
                  <a:srgbClr val="000000"/>
                </a:solidFill>
              </a:rPr>
              <a:t>The goal of this tutorial is to provide a background in cryogenics along with pointers for further study. It will also provide an overview of the ESS Cryogenics system</a:t>
            </a:r>
          </a:p>
          <a:p>
            <a:pPr lvl="1"/>
            <a:r>
              <a:rPr lang="en-GB" dirty="0" smtClean="0">
                <a:solidFill>
                  <a:srgbClr val="000000"/>
                </a:solidFill>
              </a:rPr>
              <a:t>At the end of these talks, you should understand the basics of cryogenics as it applies to accelerators and Spallation Sources</a:t>
            </a:r>
            <a:endParaRPr lang="en-GB" dirty="0">
              <a:solidFill>
                <a:srgbClr val="000000"/>
              </a:solidFill>
            </a:endParaRPr>
          </a:p>
          <a:p>
            <a:r>
              <a:rPr lang="en-GB" dirty="0" smtClean="0">
                <a:solidFill>
                  <a:srgbClr val="000000"/>
                </a:solidFill>
              </a:rPr>
              <a:t>The tutorial is divided into 2 logical parts: one on making things cold i.e. refrigeration systems  &amp; He II (Catching Cold) and 1 on maintaining things cold i.e. Cryostats and </a:t>
            </a:r>
            <a:r>
              <a:rPr lang="en-GB" dirty="0" err="1" smtClean="0">
                <a:solidFill>
                  <a:srgbClr val="000000"/>
                </a:solidFill>
              </a:rPr>
              <a:t>cryomodules</a:t>
            </a:r>
            <a:r>
              <a:rPr lang="en-GB" dirty="0" smtClean="0">
                <a:solidFill>
                  <a:srgbClr val="000000"/>
                </a:solidFill>
              </a:rPr>
              <a:t> (Keeping Cold) plus the ESS cryogenics system.</a:t>
            </a:r>
            <a:endParaRPr lang="en-GB" dirty="0">
              <a:solidFill>
                <a:srgbClr val="000000"/>
              </a:solidFill>
            </a:endParaRPr>
          </a:p>
        </p:txBody>
      </p:sp>
      <p:sp>
        <p:nvSpPr>
          <p:cNvPr id="4" name="Slide Number Placeholder 3"/>
          <p:cNvSpPr>
            <a:spLocks noGrp="1"/>
          </p:cNvSpPr>
          <p:nvPr>
            <p:ph type="sldNum" sz="quarter" idx="12"/>
          </p:nvPr>
        </p:nvSpPr>
        <p:spPr/>
        <p:txBody>
          <a:bodyPr/>
          <a:lstStyle/>
          <a:p>
            <a:fld id="{551115BC-487E-4422-894C-CB7CD3E79223}" type="slidenum">
              <a:rPr lang="en-GB" smtClean="0"/>
              <a:t>2</a:t>
            </a:fld>
            <a:endParaRPr lang="en-GB"/>
          </a:p>
        </p:txBody>
      </p:sp>
    </p:spTree>
    <p:extLst>
      <p:ext uri="{BB962C8B-B14F-4D97-AF65-F5344CB8AC3E}">
        <p14:creationId xmlns:p14="http://schemas.microsoft.com/office/powerpoint/2010/main" val="14890285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 </a:t>
            </a:r>
            <a:r>
              <a:rPr lang="en-US" smtClean="0"/>
              <a:t>II (Superfluid Helium)</a:t>
            </a:r>
            <a:endParaRPr lang="en-US"/>
          </a:p>
        </p:txBody>
      </p:sp>
      <p:sp>
        <p:nvSpPr>
          <p:cNvPr id="3" name="Content Placeholder 2"/>
          <p:cNvSpPr>
            <a:spLocks noGrp="1"/>
          </p:cNvSpPr>
          <p:nvPr>
            <p:ph idx="1"/>
          </p:nvPr>
        </p:nvSpPr>
        <p:spPr/>
        <p:txBody>
          <a:bodyPr/>
          <a:lstStyle/>
          <a:p>
            <a:r>
              <a:rPr lang="en-US" dirty="0">
                <a:solidFill>
                  <a:schemeClr val="tx1"/>
                </a:solidFill>
                <a:ea typeface="ＭＳ Ｐゴシック" charset="0"/>
                <a:cs typeface="ＭＳ Ｐゴシック" charset="0"/>
              </a:rPr>
              <a:t>2</a:t>
            </a:r>
            <a:r>
              <a:rPr lang="en-US" baseline="30000" dirty="0">
                <a:solidFill>
                  <a:schemeClr val="tx1"/>
                </a:solidFill>
                <a:ea typeface="ＭＳ Ｐゴシック" charset="0"/>
                <a:cs typeface="ＭＳ Ｐゴシック" charset="0"/>
              </a:rPr>
              <a:t>nd</a:t>
            </a:r>
            <a:r>
              <a:rPr lang="en-US" dirty="0">
                <a:solidFill>
                  <a:schemeClr val="tx1"/>
                </a:solidFill>
                <a:ea typeface="ＭＳ Ｐゴシック" charset="0"/>
                <a:cs typeface="ＭＳ Ｐゴシック" charset="0"/>
              </a:rPr>
              <a:t> liquid phase of helium (hence He II)</a:t>
            </a:r>
          </a:p>
          <a:p>
            <a:r>
              <a:rPr lang="en-US" dirty="0">
                <a:solidFill>
                  <a:schemeClr val="tx1"/>
                </a:solidFill>
                <a:ea typeface="ＭＳ Ｐゴシック" charset="0"/>
                <a:cs typeface="ＭＳ Ｐゴシック" charset="0"/>
              </a:rPr>
              <a:t>Phase transition is 2</a:t>
            </a:r>
            <a:r>
              <a:rPr lang="en-US" baseline="30000" dirty="0">
                <a:solidFill>
                  <a:schemeClr val="tx1"/>
                </a:solidFill>
                <a:ea typeface="ＭＳ Ｐゴシック" charset="0"/>
                <a:cs typeface="ＭＳ Ｐゴシック" charset="0"/>
              </a:rPr>
              <a:t>nd</a:t>
            </a:r>
            <a:r>
              <a:rPr lang="en-US" dirty="0">
                <a:solidFill>
                  <a:schemeClr val="tx1"/>
                </a:solidFill>
                <a:ea typeface="ＭＳ Ｐゴシック" charset="0"/>
                <a:cs typeface="ＭＳ Ｐゴシック" charset="0"/>
              </a:rPr>
              <a:t> order (no latent heat) but there is a discontinuity in the specific heat  (</a:t>
            </a:r>
            <a:r>
              <a:rPr lang="en-US" dirty="0">
                <a:solidFill>
                  <a:schemeClr val="tx1"/>
                </a:solidFill>
                <a:latin typeface="Symbol" charset="0"/>
                <a:ea typeface="ＭＳ Ｐゴシック" charset="0"/>
                <a:cs typeface="ＭＳ Ｐゴシック" charset="0"/>
              </a:rPr>
              <a:t>l</a:t>
            </a:r>
            <a:r>
              <a:rPr lang="en-US" dirty="0">
                <a:solidFill>
                  <a:schemeClr val="tx1"/>
                </a:solidFill>
                <a:ea typeface="ＭＳ Ｐゴシック" charset="0"/>
                <a:cs typeface="ＭＳ Ｐゴシック" charset="0"/>
              </a:rPr>
              <a:t> transition)</a:t>
            </a:r>
          </a:p>
          <a:p>
            <a:r>
              <a:rPr lang="en-US" dirty="0" err="1">
                <a:solidFill>
                  <a:schemeClr val="tx1"/>
                </a:solidFill>
                <a:ea typeface="ＭＳ Ｐゴシック" charset="0"/>
                <a:cs typeface="ＭＳ Ｐゴシック" charset="0"/>
              </a:rPr>
              <a:t>T</a:t>
            </a:r>
            <a:r>
              <a:rPr lang="en-US" baseline="-25000" dirty="0" err="1">
                <a:solidFill>
                  <a:schemeClr val="tx1"/>
                </a:solidFill>
                <a:latin typeface="Symbol" charset="0"/>
                <a:ea typeface="ＭＳ Ｐゴシック" charset="0"/>
                <a:cs typeface="ＭＳ Ｐゴシック" charset="0"/>
              </a:rPr>
              <a:t>l</a:t>
            </a:r>
            <a:r>
              <a:rPr lang="en-US" baseline="-25000" dirty="0" err="1">
                <a:solidFill>
                  <a:schemeClr val="tx1"/>
                </a:solidFill>
                <a:ea typeface="ＭＳ Ｐゴシック" charset="0"/>
                <a:cs typeface="ＭＳ Ｐゴシック" charset="0"/>
              </a:rPr>
              <a:t>max</a:t>
            </a:r>
            <a:r>
              <a:rPr lang="en-US" dirty="0">
                <a:solidFill>
                  <a:schemeClr val="tx1"/>
                </a:solidFill>
                <a:ea typeface="ＭＳ Ｐゴシック" charset="0"/>
                <a:cs typeface="ＭＳ Ｐゴシック" charset="0"/>
              </a:rPr>
              <a:t> = 2.2 K</a:t>
            </a:r>
          </a:p>
          <a:p>
            <a:r>
              <a:rPr lang="en-US" dirty="0">
                <a:solidFill>
                  <a:schemeClr val="tx1"/>
                </a:solidFill>
                <a:ea typeface="ＭＳ Ｐゴシック" charset="0"/>
                <a:cs typeface="ＭＳ Ｐゴシック" charset="0"/>
              </a:rPr>
              <a:t>Has unique thermal and fluid properties</a:t>
            </a:r>
          </a:p>
          <a:p>
            <a:pPr lvl="1"/>
            <a:r>
              <a:rPr lang="en-US" dirty="0">
                <a:solidFill>
                  <a:schemeClr val="tx1"/>
                </a:solidFill>
                <a:ea typeface="ＭＳ Ｐゴシック" charset="0"/>
              </a:rPr>
              <a:t>High effective thermal conductivity</a:t>
            </a:r>
          </a:p>
          <a:p>
            <a:pPr lvl="1"/>
            <a:r>
              <a:rPr lang="en-US" dirty="0">
                <a:solidFill>
                  <a:schemeClr val="tx1"/>
                </a:solidFill>
                <a:ea typeface="ＭＳ Ｐゴシック" charset="0"/>
              </a:rPr>
              <a:t>Zero viscosity under certain conditions</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20</a:t>
            </a:fld>
            <a:endParaRPr lang="sv-SE" dirty="0"/>
          </a:p>
        </p:txBody>
      </p:sp>
    </p:spTree>
    <p:extLst>
      <p:ext uri="{BB962C8B-B14F-4D97-AF65-F5344CB8AC3E}">
        <p14:creationId xmlns:p14="http://schemas.microsoft.com/office/powerpoint/2010/main" val="19738390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Helium Phase Diagram</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21</a:t>
            </a:fld>
            <a:endParaRPr lang="sv-SE" dirty="0"/>
          </a:p>
        </p:txBody>
      </p:sp>
      <p:pic>
        <p:nvPicPr>
          <p:cNvPr id="5"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83768" y="1556792"/>
            <a:ext cx="4178300"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45631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Use He II in SRF Systems?</a:t>
            </a:r>
            <a:endParaRPr lang="en-US" dirty="0"/>
          </a:p>
        </p:txBody>
      </p:sp>
      <p:sp>
        <p:nvSpPr>
          <p:cNvPr id="3" name="Content Placeholder 2"/>
          <p:cNvSpPr>
            <a:spLocks noGrp="1"/>
          </p:cNvSpPr>
          <p:nvPr>
            <p:ph idx="1"/>
          </p:nvPr>
        </p:nvSpPr>
        <p:spPr>
          <a:xfrm>
            <a:off x="179512" y="1556792"/>
            <a:ext cx="8712968" cy="4525963"/>
          </a:xfrm>
        </p:spPr>
        <p:txBody>
          <a:bodyPr>
            <a:normAutofit fontScale="85000" lnSpcReduction="10000"/>
          </a:bodyPr>
          <a:lstStyle/>
          <a:p>
            <a:r>
              <a:rPr lang="en-US" dirty="0" smtClean="0">
                <a:solidFill>
                  <a:srgbClr val="000000"/>
                </a:solidFill>
              </a:rPr>
              <a:t>The biggest single advantage is the lower temperature  (&lt;4.2 K)</a:t>
            </a:r>
          </a:p>
          <a:p>
            <a:pPr lvl="1"/>
            <a:r>
              <a:rPr lang="en-US" dirty="0" smtClean="0">
                <a:solidFill>
                  <a:srgbClr val="000000"/>
                </a:solidFill>
              </a:rPr>
              <a:t>Lower temperature means lower BCS losses in cavities, size of effect is RF frequency dependent</a:t>
            </a:r>
          </a:p>
          <a:p>
            <a:pPr lvl="1"/>
            <a:r>
              <a:rPr lang="en-US" dirty="0" smtClean="0">
                <a:solidFill>
                  <a:srgbClr val="000000"/>
                </a:solidFill>
              </a:rPr>
              <a:t>He II refrigeration is more costly (due to Carnot &amp; machine inefficiencies)</a:t>
            </a:r>
          </a:p>
          <a:p>
            <a:pPr lvl="1"/>
            <a:r>
              <a:rPr lang="en-US" dirty="0" smtClean="0">
                <a:solidFill>
                  <a:srgbClr val="000000"/>
                </a:solidFill>
              </a:rPr>
              <a:t>Generally speaking, removing 1 W at 2 K is the equivalent of removing 3 W at 4.2 K</a:t>
            </a:r>
          </a:p>
          <a:p>
            <a:pPr lvl="1"/>
            <a:r>
              <a:rPr lang="en-US" dirty="0" smtClean="0">
                <a:solidFill>
                  <a:srgbClr val="000000"/>
                </a:solidFill>
              </a:rPr>
              <a:t>There is a point at which the gain from lower BCS losses is better than the additional cost of refrigeration</a:t>
            </a:r>
          </a:p>
          <a:p>
            <a:r>
              <a:rPr lang="en-US" dirty="0" smtClean="0">
                <a:solidFill>
                  <a:srgbClr val="000000"/>
                </a:solidFill>
              </a:rPr>
              <a:t>An additional advantage is the very efficient heat transfer mechanism in He II</a:t>
            </a:r>
          </a:p>
          <a:p>
            <a:pPr lvl="1"/>
            <a:r>
              <a:rPr lang="en-US" dirty="0" smtClean="0">
                <a:solidFill>
                  <a:srgbClr val="000000"/>
                </a:solidFill>
              </a:rPr>
              <a:t>This results in no bulk boiling which reduces </a:t>
            </a:r>
            <a:r>
              <a:rPr lang="en-US" dirty="0" err="1" smtClean="0">
                <a:solidFill>
                  <a:srgbClr val="000000"/>
                </a:solidFill>
              </a:rPr>
              <a:t>microphonics</a:t>
            </a:r>
            <a:endParaRPr lang="en-US" dirty="0" smtClean="0">
              <a:solidFill>
                <a:srgbClr val="000000"/>
              </a:solidFill>
            </a:endParaRPr>
          </a:p>
          <a:p>
            <a:r>
              <a:rPr lang="en-US" dirty="0" smtClean="0">
                <a:solidFill>
                  <a:srgbClr val="000000"/>
                </a:solidFill>
              </a:rPr>
              <a:t>The majority of new SRF systems operate in the He II regime</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22</a:t>
            </a:fld>
            <a:endParaRPr lang="sv-SE" dirty="0"/>
          </a:p>
        </p:txBody>
      </p:sp>
    </p:spTree>
    <p:extLst>
      <p:ext uri="{BB962C8B-B14F-4D97-AF65-F5344CB8AC3E}">
        <p14:creationId xmlns:p14="http://schemas.microsoft.com/office/powerpoint/2010/main" val="156765985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He II ?</a:t>
            </a:r>
            <a:endParaRPr lang="en-US" dirty="0"/>
          </a:p>
        </p:txBody>
      </p:sp>
      <p:sp>
        <p:nvSpPr>
          <p:cNvPr id="3" name="Content Placeholder 2"/>
          <p:cNvSpPr>
            <a:spLocks noGrp="1"/>
          </p:cNvSpPr>
          <p:nvPr>
            <p:ph idx="1"/>
          </p:nvPr>
        </p:nvSpPr>
        <p:spPr/>
        <p:txBody>
          <a:bodyPr/>
          <a:lstStyle/>
          <a:p>
            <a:r>
              <a:rPr lang="en-US" dirty="0">
                <a:solidFill>
                  <a:srgbClr val="000000"/>
                </a:solidFill>
                <a:ea typeface="ＭＳ Ｐゴシック" charset="0"/>
                <a:cs typeface="ＭＳ Ｐゴシック" charset="0"/>
              </a:rPr>
              <a:t>A </a:t>
            </a:r>
            <a:r>
              <a:rPr lang="en-US" dirty="0" smtClean="0">
                <a:solidFill>
                  <a:srgbClr val="000000"/>
                </a:solidFill>
                <a:ea typeface="ＭＳ Ｐゴシック" charset="0"/>
                <a:cs typeface="ＭＳ Ｐゴシック" charset="0"/>
              </a:rPr>
              <a:t>“Bose </a:t>
            </a:r>
            <a:r>
              <a:rPr lang="en-US" dirty="0">
                <a:solidFill>
                  <a:srgbClr val="000000"/>
                </a:solidFill>
                <a:ea typeface="ＭＳ Ｐゴシック" charset="0"/>
                <a:cs typeface="ＭＳ Ｐゴシック" charset="0"/>
              </a:rPr>
              <a:t>– </a:t>
            </a:r>
            <a:r>
              <a:rPr lang="en-US" dirty="0" smtClean="0">
                <a:solidFill>
                  <a:srgbClr val="000000"/>
                </a:solidFill>
                <a:ea typeface="ＭＳ Ｐゴシック" charset="0"/>
                <a:cs typeface="ＭＳ Ｐゴシック" charset="0"/>
              </a:rPr>
              <a:t>Einstein like” </a:t>
            </a:r>
            <a:r>
              <a:rPr lang="en-US" dirty="0">
                <a:solidFill>
                  <a:srgbClr val="000000"/>
                </a:solidFill>
                <a:ea typeface="ＭＳ Ｐゴシック" charset="0"/>
                <a:cs typeface="ＭＳ Ｐゴシック" charset="0"/>
              </a:rPr>
              <a:t>Condensate</a:t>
            </a:r>
          </a:p>
          <a:p>
            <a:pPr lvl="1"/>
            <a:r>
              <a:rPr lang="en-US" dirty="0">
                <a:solidFill>
                  <a:srgbClr val="000000"/>
                </a:solidFill>
                <a:ea typeface="ＭＳ Ｐゴシック" charset="0"/>
              </a:rPr>
              <a:t>A fraction of atoms in He II have condensed to the quantum ground state</a:t>
            </a:r>
          </a:p>
          <a:p>
            <a:pPr lvl="1"/>
            <a:r>
              <a:rPr lang="en-US" dirty="0">
                <a:solidFill>
                  <a:srgbClr val="000000"/>
                </a:solidFill>
                <a:ea typeface="ＭＳ Ｐゴシック" charset="0"/>
              </a:rPr>
              <a:t>He II was the first </a:t>
            </a:r>
            <a:r>
              <a:rPr lang="en-US" dirty="0" smtClean="0">
                <a:solidFill>
                  <a:srgbClr val="000000"/>
                </a:solidFill>
                <a:ea typeface="ＭＳ Ｐゴシック" charset="0"/>
              </a:rPr>
              <a:t>of these condensates </a:t>
            </a:r>
            <a:r>
              <a:rPr lang="en-US" dirty="0">
                <a:solidFill>
                  <a:srgbClr val="000000"/>
                </a:solidFill>
                <a:ea typeface="ＭＳ Ｐゴシック" charset="0"/>
              </a:rPr>
              <a:t>discovered</a:t>
            </a:r>
          </a:p>
          <a:p>
            <a:pPr lvl="1"/>
            <a:r>
              <a:rPr lang="en-US" dirty="0">
                <a:solidFill>
                  <a:srgbClr val="000000"/>
                </a:solidFill>
                <a:ea typeface="ＭＳ Ｐゴシック" charset="0"/>
              </a:rPr>
              <a:t>The only one that has significant industrial applications</a:t>
            </a:r>
          </a:p>
          <a:p>
            <a:r>
              <a:rPr lang="en-US" dirty="0">
                <a:solidFill>
                  <a:srgbClr val="000000"/>
                </a:solidFill>
                <a:ea typeface="ＭＳ Ｐゴシック" charset="0"/>
                <a:cs typeface="ＭＳ Ｐゴシック" charset="0"/>
              </a:rPr>
              <a:t>The properties of He II can be understood via the two fluid model</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23</a:t>
            </a:fld>
            <a:endParaRPr lang="sv-SE" dirty="0"/>
          </a:p>
        </p:txBody>
      </p:sp>
    </p:spTree>
    <p:extLst>
      <p:ext uri="{BB962C8B-B14F-4D97-AF65-F5344CB8AC3E}">
        <p14:creationId xmlns:p14="http://schemas.microsoft.com/office/powerpoint/2010/main" val="162841110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Two Fluid Model</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24</a:t>
            </a:fld>
            <a:endParaRPr lang="sv-SE" dirty="0"/>
          </a:p>
        </p:txBody>
      </p:sp>
      <p:sp>
        <p:nvSpPr>
          <p:cNvPr id="5" name="Content Placeholder 1"/>
          <p:cNvSpPr>
            <a:spLocks noGrp="1"/>
          </p:cNvSpPr>
          <p:nvPr>
            <p:ph idx="1"/>
          </p:nvPr>
        </p:nvSpPr>
        <p:spPr>
          <a:xfrm>
            <a:off x="107504" y="1484784"/>
            <a:ext cx="4422775" cy="5027613"/>
          </a:xfrm>
        </p:spPr>
        <p:txBody>
          <a:bodyPr>
            <a:normAutofit lnSpcReduction="10000"/>
          </a:bodyPr>
          <a:lstStyle/>
          <a:p>
            <a:r>
              <a:rPr lang="en-US" dirty="0">
                <a:solidFill>
                  <a:srgbClr val="000000"/>
                </a:solidFill>
                <a:ea typeface="ＭＳ Ｐゴシック" charset="0"/>
                <a:cs typeface="ＭＳ Ｐゴシック" charset="0"/>
              </a:rPr>
              <a:t>He II can be thought of a fluid with two interpenetrating components:</a:t>
            </a:r>
          </a:p>
          <a:p>
            <a:pPr lvl="1"/>
            <a:r>
              <a:rPr lang="en-US" dirty="0">
                <a:solidFill>
                  <a:srgbClr val="000000"/>
                </a:solidFill>
                <a:ea typeface="ＭＳ Ｐゴシック" charset="0"/>
              </a:rPr>
              <a:t>Normal fluid component</a:t>
            </a:r>
          </a:p>
          <a:p>
            <a:pPr lvl="2"/>
            <a:r>
              <a:rPr lang="en-US" dirty="0">
                <a:solidFill>
                  <a:srgbClr val="000000"/>
                </a:solidFill>
                <a:ea typeface="ヒラギノ角ゴ Pro W3" charset="0"/>
                <a:cs typeface="ヒラギノ角ゴ Pro W3" charset="0"/>
              </a:rPr>
              <a:t>Finite viscosity</a:t>
            </a:r>
          </a:p>
          <a:p>
            <a:pPr lvl="2"/>
            <a:r>
              <a:rPr lang="en-US" dirty="0">
                <a:solidFill>
                  <a:srgbClr val="000000"/>
                </a:solidFill>
                <a:ea typeface="ヒラギノ角ゴ Pro W3" charset="0"/>
                <a:cs typeface="ヒラギノ角ゴ Pro W3" charset="0"/>
              </a:rPr>
              <a:t>Finite entropy</a:t>
            </a:r>
          </a:p>
          <a:p>
            <a:pPr lvl="1"/>
            <a:r>
              <a:rPr lang="en-US" dirty="0">
                <a:solidFill>
                  <a:srgbClr val="000000"/>
                </a:solidFill>
                <a:ea typeface="ＭＳ Ｐゴシック" charset="0"/>
              </a:rPr>
              <a:t>Superfluid component</a:t>
            </a:r>
          </a:p>
          <a:p>
            <a:pPr lvl="2"/>
            <a:r>
              <a:rPr lang="en-US" dirty="0">
                <a:solidFill>
                  <a:srgbClr val="000000"/>
                </a:solidFill>
                <a:ea typeface="ヒラギノ角ゴ Pro W3" charset="0"/>
                <a:cs typeface="ヒラギノ角ゴ Pro W3" charset="0"/>
              </a:rPr>
              <a:t>Zero viscosity</a:t>
            </a:r>
          </a:p>
          <a:p>
            <a:pPr lvl="2"/>
            <a:r>
              <a:rPr lang="en-US" dirty="0">
                <a:solidFill>
                  <a:srgbClr val="000000"/>
                </a:solidFill>
                <a:ea typeface="ヒラギノ角ゴ Pro W3" charset="0"/>
                <a:cs typeface="ヒラギノ角ゴ Pro W3" charset="0"/>
              </a:rPr>
              <a:t>Zero entropy</a:t>
            </a:r>
          </a:p>
          <a:p>
            <a:r>
              <a:rPr lang="en-US" dirty="0">
                <a:solidFill>
                  <a:srgbClr val="000000"/>
                </a:solidFill>
                <a:ea typeface="ＭＳ Ｐゴシック" charset="0"/>
                <a:cs typeface="ＭＳ Ｐゴシック" charset="0"/>
              </a:rPr>
              <a:t>The interaction of these components can explain He II behavior</a:t>
            </a:r>
          </a:p>
          <a:p>
            <a:pPr>
              <a:buFont typeface="Wingdings" charset="0"/>
              <a:buNone/>
            </a:pPr>
            <a:endParaRPr lang="en-US" dirty="0">
              <a:ea typeface="ＭＳ Ｐゴシック" charset="0"/>
              <a:cs typeface="ＭＳ Ｐゴシック" charset="0"/>
            </a:endParaRPr>
          </a:p>
        </p:txBody>
      </p:sp>
      <p:pic>
        <p:nvPicPr>
          <p:cNvPr id="6" name="Picture 5"/>
          <p:cNvPicPr>
            <a:picLocks noChangeAspect="1"/>
          </p:cNvPicPr>
          <p:nvPr/>
        </p:nvPicPr>
        <p:blipFill>
          <a:blip r:embed="rId2"/>
          <a:stretch>
            <a:fillRect/>
          </a:stretch>
        </p:blipFill>
        <p:spPr>
          <a:xfrm>
            <a:off x="4495800" y="1484784"/>
            <a:ext cx="4648200" cy="3860800"/>
          </a:xfrm>
          <a:prstGeom prst="rect">
            <a:avLst/>
          </a:prstGeom>
        </p:spPr>
      </p:pic>
      <p:sp>
        <p:nvSpPr>
          <p:cNvPr id="7" name="Rectangle 8"/>
          <p:cNvSpPr>
            <a:spLocks noChangeArrowheads="1"/>
          </p:cNvSpPr>
          <p:nvPr/>
        </p:nvSpPr>
        <p:spPr bwMode="auto">
          <a:xfrm>
            <a:off x="4427984" y="5589240"/>
            <a:ext cx="45720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buFont typeface="Wingdings" charset="0"/>
              <a:buNone/>
            </a:pPr>
            <a:r>
              <a:rPr lang="en-US" dirty="0"/>
              <a:t>Relative Densities of Superfluid and Normal fluid components </a:t>
            </a:r>
          </a:p>
          <a:p>
            <a:pPr algn="ctr">
              <a:lnSpc>
                <a:spcPct val="90000"/>
              </a:lnSpc>
              <a:buFont typeface="Wingdings" charset="0"/>
              <a:buNone/>
            </a:pPr>
            <a:r>
              <a:rPr lang="en-US" dirty="0"/>
              <a:t>(From </a:t>
            </a:r>
            <a:r>
              <a:rPr lang="en-US" u="sng" dirty="0"/>
              <a:t>Helium Cryogenics</a:t>
            </a:r>
            <a:r>
              <a:rPr lang="en-US" dirty="0"/>
              <a:t> – Van </a:t>
            </a:r>
            <a:r>
              <a:rPr lang="en-US" dirty="0" err="1"/>
              <a:t>Sciver</a:t>
            </a:r>
            <a:r>
              <a:rPr lang="en-US" dirty="0"/>
              <a:t>)</a:t>
            </a:r>
            <a:endParaRPr lang="en-US" u="sng" dirty="0"/>
          </a:p>
        </p:txBody>
      </p:sp>
    </p:spTree>
    <p:extLst>
      <p:ext uri="{BB962C8B-B14F-4D97-AF65-F5344CB8AC3E}">
        <p14:creationId xmlns:p14="http://schemas.microsoft.com/office/powerpoint/2010/main" val="313129995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Typical He II Refrigeration System</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25</a:t>
            </a:fld>
            <a:endParaRPr lang="sv-SE" dirty="0"/>
          </a:p>
        </p:txBody>
      </p:sp>
      <p:graphicFrame>
        <p:nvGraphicFramePr>
          <p:cNvPr id="5" name="Object 2"/>
          <p:cNvGraphicFramePr>
            <a:graphicFrameLocks noGrp="1" noChangeAspect="1"/>
          </p:cNvGraphicFramePr>
          <p:nvPr>
            <p:ph idx="1"/>
            <p:extLst>
              <p:ext uri="{D42A27DB-BD31-4B8C-83A1-F6EECF244321}">
                <p14:modId xmlns:p14="http://schemas.microsoft.com/office/powerpoint/2010/main" val="3742317999"/>
              </p:ext>
            </p:extLst>
          </p:nvPr>
        </p:nvGraphicFramePr>
        <p:xfrm>
          <a:off x="1187624" y="1484784"/>
          <a:ext cx="3670300" cy="5027613"/>
        </p:xfrm>
        <a:graphic>
          <a:graphicData uri="http://schemas.openxmlformats.org/presentationml/2006/ole">
            <mc:AlternateContent xmlns:mc="http://schemas.openxmlformats.org/markup-compatibility/2006">
              <mc:Choice xmlns:v="urn:schemas-microsoft-com:vml" Requires="v">
                <p:oleObj spid="_x0000_s74816" r:id="rId3" imgW="6386559" imgH="8748776" progId="">
                  <p:embed/>
                </p:oleObj>
              </mc:Choice>
              <mc:Fallback>
                <p:oleObj r:id="rId3" imgW="6386559" imgH="874877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484784"/>
                        <a:ext cx="3670300" cy="5027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TextBox 10"/>
          <p:cNvSpPr txBox="1">
            <a:spLocks noChangeArrowheads="1"/>
          </p:cNvSpPr>
          <p:nvPr/>
        </p:nvSpPr>
        <p:spPr bwMode="auto">
          <a:xfrm>
            <a:off x="5364088" y="1772816"/>
            <a:ext cx="3617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dirty="0"/>
              <a:t>He II (Superfluid Helium)</a:t>
            </a:r>
            <a:r>
              <a:rPr lang="en-US" sz="1400" dirty="0"/>
              <a:t> S. W. Van </a:t>
            </a:r>
            <a:r>
              <a:rPr lang="en-US" sz="1400" dirty="0" err="1"/>
              <a:t>Sciver</a:t>
            </a:r>
            <a:r>
              <a:rPr lang="en-US" sz="1400" dirty="0"/>
              <a:t>, </a:t>
            </a:r>
            <a:br>
              <a:rPr lang="en-US" sz="1400" dirty="0"/>
            </a:br>
            <a:r>
              <a:rPr lang="en-US" sz="1400" dirty="0"/>
              <a:t>in </a:t>
            </a:r>
            <a:r>
              <a:rPr lang="en-US" sz="1400" u="sng" dirty="0"/>
              <a:t>Handbook of Cryogenic Engineering</a:t>
            </a:r>
            <a:r>
              <a:rPr lang="en-US" sz="1400" dirty="0"/>
              <a:t>, </a:t>
            </a:r>
          </a:p>
        </p:txBody>
      </p:sp>
      <p:sp>
        <p:nvSpPr>
          <p:cNvPr id="3" name="TextBox 2"/>
          <p:cNvSpPr txBox="1"/>
          <p:nvPr/>
        </p:nvSpPr>
        <p:spPr>
          <a:xfrm>
            <a:off x="5220072" y="2708920"/>
            <a:ext cx="3744416" cy="3693319"/>
          </a:xfrm>
          <a:prstGeom prst="rect">
            <a:avLst/>
          </a:prstGeom>
          <a:noFill/>
        </p:spPr>
        <p:txBody>
          <a:bodyPr wrap="square" rtlCol="0">
            <a:spAutoFit/>
          </a:bodyPr>
          <a:lstStyle/>
          <a:p>
            <a:r>
              <a:rPr lang="en-US" dirty="0" smtClean="0"/>
              <a:t>There 2 approaches to providing He II To SRF systems:</a:t>
            </a:r>
          </a:p>
          <a:p>
            <a:endParaRPr lang="en-US" dirty="0"/>
          </a:p>
          <a:p>
            <a:pPr marL="342900" indent="-342900">
              <a:buAutoNum type="arabicParenR"/>
            </a:pPr>
            <a:r>
              <a:rPr lang="en-US" dirty="0" smtClean="0"/>
              <a:t>Create the He II for a given string of components and distribute it (LHC, XFEL, CEBAF)</a:t>
            </a:r>
          </a:p>
          <a:p>
            <a:pPr marL="742950" lvl="1" indent="-285750">
              <a:buFont typeface="Arial"/>
              <a:buChar char="•"/>
            </a:pPr>
            <a:r>
              <a:rPr lang="en-US" dirty="0" smtClean="0"/>
              <a:t>Less expensive, fewer warm/cold transitions</a:t>
            </a:r>
          </a:p>
          <a:p>
            <a:pPr marL="342900" indent="-342900">
              <a:buAutoNum type="arabicParenR"/>
            </a:pPr>
            <a:r>
              <a:rPr lang="en-US" dirty="0" smtClean="0"/>
              <a:t>Create the He II at each </a:t>
            </a:r>
            <a:r>
              <a:rPr lang="en-US" dirty="0" err="1" smtClean="0"/>
              <a:t>cryomodule</a:t>
            </a:r>
            <a:r>
              <a:rPr lang="en-US" dirty="0" smtClean="0"/>
              <a:t> (12 </a:t>
            </a:r>
            <a:r>
              <a:rPr lang="en-US" dirty="0" err="1" smtClean="0"/>
              <a:t>GeV</a:t>
            </a:r>
            <a:r>
              <a:rPr lang="en-US" dirty="0" smtClean="0"/>
              <a:t>, SNS, ESS, FRIB)</a:t>
            </a:r>
          </a:p>
          <a:p>
            <a:pPr marL="800100" lvl="1" indent="-342900">
              <a:buFont typeface="Arial"/>
              <a:buChar char="•"/>
            </a:pPr>
            <a:r>
              <a:rPr lang="en-US" dirty="0" smtClean="0"/>
              <a:t>Less Heat load to 2 K</a:t>
            </a:r>
          </a:p>
          <a:p>
            <a:pPr marL="800100" lvl="1" indent="-342900">
              <a:buFont typeface="Arial"/>
              <a:buChar char="•"/>
            </a:pPr>
            <a:r>
              <a:rPr lang="en-US" dirty="0" smtClean="0"/>
              <a:t>Better flexibility</a:t>
            </a:r>
            <a:endParaRPr lang="en-US" dirty="0"/>
          </a:p>
        </p:txBody>
      </p:sp>
    </p:spTree>
    <p:extLst>
      <p:ext uri="{BB962C8B-B14F-4D97-AF65-F5344CB8AC3E}">
        <p14:creationId xmlns:p14="http://schemas.microsoft.com/office/powerpoint/2010/main" val="394817522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He II Summary</a:t>
            </a:r>
            <a:endParaRPr lang="en-US" dirty="0"/>
          </a:p>
        </p:txBody>
      </p:sp>
      <p:sp>
        <p:nvSpPr>
          <p:cNvPr id="3" name="Content Placeholder 2"/>
          <p:cNvSpPr>
            <a:spLocks noGrp="1"/>
          </p:cNvSpPr>
          <p:nvPr>
            <p:ph idx="1"/>
          </p:nvPr>
        </p:nvSpPr>
        <p:spPr>
          <a:xfrm>
            <a:off x="179512" y="1556792"/>
            <a:ext cx="8229600" cy="4525963"/>
          </a:xfrm>
        </p:spPr>
        <p:txBody>
          <a:bodyPr/>
          <a:lstStyle/>
          <a:p>
            <a:endParaRPr lang="en-US" smtClean="0">
              <a:solidFill>
                <a:srgbClr val="000000"/>
              </a:solidFill>
              <a:ea typeface="ＭＳ Ｐゴシック" charset="0"/>
              <a:cs typeface="ＭＳ Ｐゴシック" charset="0"/>
            </a:endParaRPr>
          </a:p>
          <a:p>
            <a:r>
              <a:rPr lang="en-US" smtClean="0">
                <a:solidFill>
                  <a:srgbClr val="000000"/>
                </a:solidFill>
                <a:ea typeface="ＭＳ Ｐゴシック" charset="0"/>
                <a:cs typeface="ＭＳ Ｐゴシック" charset="0"/>
              </a:rPr>
              <a:t>He </a:t>
            </a:r>
            <a:r>
              <a:rPr lang="en-US" dirty="0">
                <a:solidFill>
                  <a:srgbClr val="000000"/>
                </a:solidFill>
                <a:ea typeface="ＭＳ Ｐゴシック" charset="0"/>
                <a:cs typeface="ＭＳ Ｐゴシック" charset="0"/>
              </a:rPr>
              <a:t>II is a unique fluid that displays quantum behavior on a macroscopic scale</a:t>
            </a:r>
          </a:p>
          <a:p>
            <a:r>
              <a:rPr lang="en-US" dirty="0">
                <a:solidFill>
                  <a:srgbClr val="000000"/>
                </a:solidFill>
                <a:ea typeface="ＭＳ Ｐゴシック" charset="0"/>
                <a:cs typeface="ＭＳ Ｐゴシック" charset="0"/>
              </a:rPr>
              <a:t>He II has significant applications in large scale cryogenics for scientific research</a:t>
            </a:r>
          </a:p>
          <a:p>
            <a:r>
              <a:rPr lang="en-US" dirty="0">
                <a:solidFill>
                  <a:srgbClr val="000000"/>
                </a:solidFill>
                <a:ea typeface="ＭＳ Ｐゴシック" charset="0"/>
                <a:cs typeface="ＭＳ Ｐゴシック" charset="0"/>
              </a:rPr>
              <a:t>Despite its unique properties, the use of He II in industrial scale engineering applications is well understood and significant experience exists: Tore Supra, LHC, </a:t>
            </a:r>
            <a:r>
              <a:rPr lang="en-US" dirty="0" err="1">
                <a:solidFill>
                  <a:srgbClr val="000000"/>
                </a:solidFill>
                <a:ea typeface="ＭＳ Ｐゴシック" charset="0"/>
                <a:cs typeface="ＭＳ Ｐゴシック" charset="0"/>
              </a:rPr>
              <a:t>Jlab</a:t>
            </a:r>
            <a:r>
              <a:rPr lang="en-US" dirty="0">
                <a:solidFill>
                  <a:srgbClr val="000000"/>
                </a:solidFill>
                <a:ea typeface="ＭＳ Ｐゴシック" charset="0"/>
                <a:cs typeface="ＭＳ Ｐゴシック" charset="0"/>
              </a:rPr>
              <a:t>, NASA</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26</a:t>
            </a:fld>
            <a:endParaRPr lang="sv-SE" dirty="0"/>
          </a:p>
        </p:txBody>
      </p:sp>
    </p:spTree>
    <p:extLst>
      <p:ext uri="{BB962C8B-B14F-4D97-AF65-F5344CB8AC3E}">
        <p14:creationId xmlns:p14="http://schemas.microsoft.com/office/powerpoint/2010/main" val="41499465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II : Keeping Cold</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27</a:t>
            </a:fld>
            <a:endParaRPr lang="sv-SE" dirty="0"/>
          </a:p>
        </p:txBody>
      </p:sp>
    </p:spTree>
    <p:extLst>
      <p:ext uri="{BB962C8B-B14F-4D97-AF65-F5344CB8AC3E}">
        <p14:creationId xmlns:p14="http://schemas.microsoft.com/office/powerpoint/2010/main" val="145946280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Cryostats and </a:t>
            </a:r>
            <a:r>
              <a:rPr lang="en-US" dirty="0" err="1" smtClean="0"/>
              <a:t>Cryomodules</a:t>
            </a:r>
            <a:endParaRPr lang="en-US" dirty="0"/>
          </a:p>
        </p:txBody>
      </p:sp>
      <p:sp>
        <p:nvSpPr>
          <p:cNvPr id="3" name="Content Placeholder 2"/>
          <p:cNvSpPr>
            <a:spLocks noGrp="1"/>
          </p:cNvSpPr>
          <p:nvPr>
            <p:ph idx="1"/>
          </p:nvPr>
        </p:nvSpPr>
        <p:spPr>
          <a:xfrm>
            <a:off x="107504" y="1484784"/>
            <a:ext cx="8856984" cy="5069160"/>
          </a:xfrm>
        </p:spPr>
        <p:txBody>
          <a:bodyPr>
            <a:normAutofit fontScale="77500" lnSpcReduction="20000"/>
          </a:bodyPr>
          <a:lstStyle/>
          <a:p>
            <a:pPr>
              <a:lnSpc>
                <a:spcPct val="110000"/>
              </a:lnSpc>
              <a:defRPr/>
            </a:pPr>
            <a:r>
              <a:rPr lang="en-US" sz="2900" dirty="0">
                <a:solidFill>
                  <a:srgbClr val="000000"/>
                </a:solidFill>
                <a:ea typeface="MS PGothic" charset="0"/>
              </a:rPr>
              <a:t>What is a cryostat</a:t>
            </a:r>
            <a:r>
              <a:rPr lang="en-US" sz="2900" dirty="0" smtClean="0">
                <a:solidFill>
                  <a:srgbClr val="000000"/>
                </a:solidFill>
                <a:ea typeface="MS PGothic" charset="0"/>
              </a:rPr>
              <a:t>?</a:t>
            </a:r>
          </a:p>
          <a:p>
            <a:pPr lvl="1">
              <a:lnSpc>
                <a:spcPct val="110000"/>
              </a:lnSpc>
              <a:defRPr/>
            </a:pPr>
            <a:r>
              <a:rPr lang="en-US" dirty="0" smtClean="0">
                <a:solidFill>
                  <a:srgbClr val="000000"/>
                </a:solidFill>
                <a:ea typeface="MS PGothic" charset="0"/>
              </a:rPr>
              <a:t>A </a:t>
            </a:r>
            <a:r>
              <a:rPr lang="en-US" dirty="0">
                <a:solidFill>
                  <a:srgbClr val="000000"/>
                </a:solidFill>
                <a:ea typeface="MS PGothic" charset="0"/>
              </a:rPr>
              <a:t>device or system for maintaining objects at cryogenic temperatures</a:t>
            </a:r>
            <a:r>
              <a:rPr lang="en-US" dirty="0" smtClean="0">
                <a:solidFill>
                  <a:srgbClr val="000000"/>
                </a:solidFill>
                <a:ea typeface="MS PGothic" charset="0"/>
              </a:rPr>
              <a:t>.</a:t>
            </a:r>
            <a:endParaRPr lang="en-US" dirty="0">
              <a:solidFill>
                <a:srgbClr val="000000"/>
              </a:solidFill>
              <a:ea typeface="MS PGothic" charset="0"/>
            </a:endParaRPr>
          </a:p>
          <a:p>
            <a:pPr>
              <a:lnSpc>
                <a:spcPct val="110000"/>
              </a:lnSpc>
              <a:defRPr/>
            </a:pPr>
            <a:r>
              <a:rPr lang="en-US" dirty="0">
                <a:solidFill>
                  <a:srgbClr val="000000"/>
                </a:solidFill>
                <a:ea typeface="MS PGothic" charset="0"/>
              </a:rPr>
              <a:t>Cryostats </a:t>
            </a:r>
            <a:r>
              <a:rPr lang="en-US" dirty="0" smtClean="0">
                <a:solidFill>
                  <a:srgbClr val="000000"/>
                </a:solidFill>
                <a:ea typeface="MS PGothic" charset="0"/>
              </a:rPr>
              <a:t>that contain SRF systems are frequently known as a </a:t>
            </a:r>
            <a:r>
              <a:rPr lang="en-US" dirty="0" err="1" smtClean="0">
                <a:solidFill>
                  <a:srgbClr val="000000"/>
                </a:solidFill>
                <a:ea typeface="MS PGothic" charset="0"/>
              </a:rPr>
              <a:t>cryomodules</a:t>
            </a:r>
            <a:r>
              <a:rPr lang="en-US" dirty="0" smtClean="0">
                <a:solidFill>
                  <a:srgbClr val="000000"/>
                </a:solidFill>
                <a:ea typeface="MS PGothic" charset="0"/>
              </a:rPr>
              <a:t>. Design approaches are the same</a:t>
            </a:r>
          </a:p>
          <a:p>
            <a:pPr>
              <a:lnSpc>
                <a:spcPct val="110000"/>
              </a:lnSpc>
              <a:defRPr/>
            </a:pPr>
            <a:r>
              <a:rPr lang="en-US" dirty="0" smtClean="0">
                <a:solidFill>
                  <a:srgbClr val="000000"/>
                </a:solidFill>
                <a:ea typeface="MS PGothic" charset="0"/>
              </a:rPr>
              <a:t>Cryostat </a:t>
            </a:r>
            <a:r>
              <a:rPr lang="en-US" dirty="0">
                <a:solidFill>
                  <a:srgbClr val="000000"/>
                </a:solidFill>
                <a:ea typeface="MS PGothic" charset="0"/>
              </a:rPr>
              <a:t>design involves many subtopics:</a:t>
            </a:r>
          </a:p>
          <a:p>
            <a:pPr lvl="1">
              <a:lnSpc>
                <a:spcPct val="110000"/>
              </a:lnSpc>
            </a:pPr>
            <a:r>
              <a:rPr lang="en-US" dirty="0">
                <a:solidFill>
                  <a:srgbClr val="000000"/>
                </a:solidFill>
                <a:ea typeface="MS PGothic" charset="0"/>
              </a:rPr>
              <a:t>Development of requirements</a:t>
            </a:r>
          </a:p>
          <a:p>
            <a:pPr lvl="1">
              <a:lnSpc>
                <a:spcPct val="110000"/>
              </a:lnSpc>
            </a:pPr>
            <a:r>
              <a:rPr lang="en-US" dirty="0">
                <a:solidFill>
                  <a:srgbClr val="000000"/>
                </a:solidFill>
                <a:ea typeface="MS PGothic" charset="0"/>
              </a:rPr>
              <a:t>Materials selection</a:t>
            </a:r>
          </a:p>
          <a:p>
            <a:pPr lvl="1">
              <a:lnSpc>
                <a:spcPct val="110000"/>
              </a:lnSpc>
            </a:pPr>
            <a:r>
              <a:rPr lang="en-US" dirty="0">
                <a:solidFill>
                  <a:srgbClr val="000000"/>
                </a:solidFill>
                <a:ea typeface="MS PGothic" charset="0"/>
              </a:rPr>
              <a:t>Thermal insulation  </a:t>
            </a:r>
          </a:p>
          <a:p>
            <a:pPr lvl="1">
              <a:lnSpc>
                <a:spcPct val="110000"/>
              </a:lnSpc>
            </a:pPr>
            <a:r>
              <a:rPr lang="en-US" dirty="0">
                <a:solidFill>
                  <a:srgbClr val="000000"/>
                </a:solidFill>
                <a:ea typeface="MS PGothic" charset="0"/>
              </a:rPr>
              <a:t>Support systems</a:t>
            </a:r>
          </a:p>
          <a:p>
            <a:pPr lvl="1">
              <a:lnSpc>
                <a:spcPct val="110000"/>
              </a:lnSpc>
            </a:pPr>
            <a:r>
              <a:rPr lang="en-US" dirty="0">
                <a:solidFill>
                  <a:srgbClr val="000000"/>
                </a:solidFill>
                <a:ea typeface="MS PGothic" charset="0"/>
              </a:rPr>
              <a:t>Safety </a:t>
            </a:r>
          </a:p>
          <a:p>
            <a:pPr lvl="1">
              <a:lnSpc>
                <a:spcPct val="110000"/>
              </a:lnSpc>
            </a:pPr>
            <a:r>
              <a:rPr lang="en-US" dirty="0">
                <a:solidFill>
                  <a:srgbClr val="000000"/>
                </a:solidFill>
                <a:ea typeface="MS PGothic" charset="0"/>
              </a:rPr>
              <a:t>Instrumentation </a:t>
            </a:r>
          </a:p>
          <a:p>
            <a:pPr>
              <a:lnSpc>
                <a:spcPct val="110000"/>
              </a:lnSpc>
            </a:pPr>
            <a:r>
              <a:rPr lang="en-US" dirty="0">
                <a:solidFill>
                  <a:srgbClr val="000000"/>
                </a:solidFill>
                <a:ea typeface="MS PGothic" charset="0"/>
              </a:rPr>
              <a:t>One of the best ways to learn about cryostat design is through examples</a:t>
            </a:r>
          </a:p>
          <a:p>
            <a:pPr>
              <a:lnSpc>
                <a:spcPct val="110000"/>
              </a:lnSpc>
            </a:pPr>
            <a:r>
              <a:rPr lang="en-US" dirty="0">
                <a:solidFill>
                  <a:srgbClr val="000000"/>
                </a:solidFill>
                <a:ea typeface="MS PGothic" charset="0"/>
              </a:rPr>
              <a:t>There are many different types of cryostats with differing requirements</a:t>
            </a:r>
          </a:p>
          <a:p>
            <a:pPr lvl="1">
              <a:lnSpc>
                <a:spcPct val="110000"/>
              </a:lnSpc>
            </a:pPr>
            <a:r>
              <a:rPr lang="en-US" dirty="0">
                <a:solidFill>
                  <a:srgbClr val="000000"/>
                </a:solidFill>
                <a:ea typeface="MS PGothic" charset="0"/>
              </a:rPr>
              <a:t>The basic principles of cryostat design remain the same</a:t>
            </a:r>
          </a:p>
          <a:p>
            <a:pPr lvl="1">
              <a:lnSpc>
                <a:spcPct val="110000"/>
              </a:lnSpc>
            </a:pPr>
            <a:r>
              <a:rPr lang="en-US" dirty="0">
                <a:solidFill>
                  <a:srgbClr val="000000"/>
                </a:solidFill>
                <a:ea typeface="MS PGothic" charset="0"/>
              </a:rPr>
              <a:t>Before we can do anything else we have to define our requirements</a:t>
            </a:r>
          </a:p>
          <a:p>
            <a:endParaRPr lang="en-US" dirty="0">
              <a:ea typeface="MS PGothic" charset="0"/>
            </a:endParaRPr>
          </a:p>
          <a:p>
            <a:pPr>
              <a:lnSpc>
                <a:spcPct val="80000"/>
              </a:lnSpc>
              <a:defRPr/>
            </a:pPr>
            <a:endParaRPr lang="en-US" dirty="0">
              <a:solidFill>
                <a:schemeClr val="tx1"/>
              </a:solidFill>
              <a:ea typeface="MS PGothic" charset="0"/>
            </a:endParaRP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28</a:t>
            </a:fld>
            <a:endParaRPr lang="sv-SE" dirty="0"/>
          </a:p>
        </p:txBody>
      </p:sp>
    </p:spTree>
    <p:extLst>
      <p:ext uri="{BB962C8B-B14F-4D97-AF65-F5344CB8AC3E}">
        <p14:creationId xmlns:p14="http://schemas.microsoft.com/office/powerpoint/2010/main" val="305031230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Cryostat Requirements</a:t>
            </a:r>
            <a:endParaRPr lang="en-US" dirty="0"/>
          </a:p>
        </p:txBody>
      </p:sp>
      <p:sp>
        <p:nvSpPr>
          <p:cNvPr id="3" name="Content Placeholder 2"/>
          <p:cNvSpPr>
            <a:spLocks noGrp="1"/>
          </p:cNvSpPr>
          <p:nvPr>
            <p:ph idx="1"/>
          </p:nvPr>
        </p:nvSpPr>
        <p:spPr>
          <a:xfrm>
            <a:off x="179512" y="1556792"/>
            <a:ext cx="8579296" cy="5184576"/>
          </a:xfrm>
        </p:spPr>
        <p:txBody>
          <a:bodyPr>
            <a:normAutofit fontScale="85000" lnSpcReduction="10000"/>
          </a:bodyPr>
          <a:lstStyle/>
          <a:p>
            <a:pPr>
              <a:lnSpc>
                <a:spcPct val="90000"/>
              </a:lnSpc>
            </a:pPr>
            <a:r>
              <a:rPr lang="en-US" dirty="0">
                <a:solidFill>
                  <a:srgbClr val="000000"/>
                </a:solidFill>
                <a:ea typeface="MS PGothic" charset="0"/>
              </a:rPr>
              <a:t>Maximum allowable heat leak at various temperature </a:t>
            </a:r>
            <a:r>
              <a:rPr lang="en-US" dirty="0" smtClean="0">
                <a:solidFill>
                  <a:srgbClr val="000000"/>
                </a:solidFill>
                <a:ea typeface="MS PGothic" charset="0"/>
              </a:rPr>
              <a:t>levels</a:t>
            </a:r>
            <a:endParaRPr lang="en-US" dirty="0">
              <a:solidFill>
                <a:srgbClr val="000000"/>
              </a:solidFill>
              <a:ea typeface="MS PGothic" charset="0"/>
            </a:endParaRPr>
          </a:p>
          <a:p>
            <a:pPr lvl="1">
              <a:lnSpc>
                <a:spcPct val="90000"/>
              </a:lnSpc>
            </a:pPr>
            <a:r>
              <a:rPr lang="en-US" dirty="0">
                <a:solidFill>
                  <a:srgbClr val="000000"/>
                </a:solidFill>
                <a:ea typeface="MS PGothic" charset="0"/>
              </a:rPr>
              <a:t>This may be driven by the number of cryostats to be built as well as by the impact of large dynamic heat loads (SCRF or target cryostats</a:t>
            </a:r>
            <a:r>
              <a:rPr lang="en-US" dirty="0" smtClean="0">
                <a:solidFill>
                  <a:srgbClr val="000000"/>
                </a:solidFill>
                <a:ea typeface="MS PGothic" charset="0"/>
              </a:rPr>
              <a:t>)</a:t>
            </a:r>
            <a:endParaRPr lang="en-US" dirty="0">
              <a:solidFill>
                <a:srgbClr val="000000"/>
              </a:solidFill>
              <a:ea typeface="MS PGothic" charset="0"/>
            </a:endParaRPr>
          </a:p>
          <a:p>
            <a:pPr>
              <a:lnSpc>
                <a:spcPct val="90000"/>
              </a:lnSpc>
            </a:pPr>
            <a:r>
              <a:rPr lang="en-US" dirty="0">
                <a:solidFill>
                  <a:srgbClr val="000000"/>
                </a:solidFill>
                <a:ea typeface="MS PGothic" charset="0"/>
              </a:rPr>
              <a:t>Alignment  and vibration requirements</a:t>
            </a:r>
          </a:p>
          <a:p>
            <a:pPr lvl="1">
              <a:lnSpc>
                <a:spcPct val="90000"/>
              </a:lnSpc>
            </a:pPr>
            <a:r>
              <a:rPr lang="en-US" dirty="0">
                <a:solidFill>
                  <a:srgbClr val="000000"/>
                </a:solidFill>
                <a:ea typeface="MS PGothic" charset="0"/>
              </a:rPr>
              <a:t>Impact of thermal cycles</a:t>
            </a:r>
          </a:p>
          <a:p>
            <a:pPr lvl="1">
              <a:lnSpc>
                <a:spcPct val="90000"/>
              </a:lnSpc>
            </a:pPr>
            <a:r>
              <a:rPr lang="en-US" dirty="0">
                <a:solidFill>
                  <a:srgbClr val="000000"/>
                </a:solidFill>
                <a:ea typeface="MS PGothic" charset="0"/>
              </a:rPr>
              <a:t>Need to adjust alignment when cold or under vacuum?</a:t>
            </a:r>
          </a:p>
          <a:p>
            <a:pPr lvl="1">
              <a:lnSpc>
                <a:spcPct val="90000"/>
              </a:lnSpc>
            </a:pPr>
            <a:r>
              <a:rPr lang="en-US" dirty="0">
                <a:solidFill>
                  <a:srgbClr val="000000"/>
                </a:solidFill>
                <a:ea typeface="MS PGothic" charset="0"/>
              </a:rPr>
              <a:t>Alignment tolerances can be quite tight (</a:t>
            </a:r>
            <a:r>
              <a:rPr lang="en-US" dirty="0" smtClean="0">
                <a:solidFill>
                  <a:srgbClr val="000000"/>
                </a:solidFill>
                <a:ea typeface="MS PGothic" charset="0"/>
              </a:rPr>
              <a:t>TESLA: +</a:t>
            </a:r>
            <a:r>
              <a:rPr lang="en-US" dirty="0">
                <a:solidFill>
                  <a:srgbClr val="000000"/>
                </a:solidFill>
                <a:ea typeface="MS PGothic" charset="0"/>
              </a:rPr>
              <a:t>/- 0.5 mm for cavities and +/- 0.3 mm for SC magnets)</a:t>
            </a:r>
          </a:p>
          <a:p>
            <a:r>
              <a:rPr lang="en-US" dirty="0">
                <a:solidFill>
                  <a:srgbClr val="000000"/>
                </a:solidFill>
                <a:ea typeface="MS PGothic" charset="0"/>
              </a:rPr>
              <a:t>Number of feed </a:t>
            </a:r>
            <a:r>
              <a:rPr lang="en-US" dirty="0" err="1">
                <a:solidFill>
                  <a:srgbClr val="000000"/>
                </a:solidFill>
                <a:ea typeface="MS PGothic" charset="0"/>
              </a:rPr>
              <a:t>throughs</a:t>
            </a:r>
            <a:r>
              <a:rPr lang="en-US" dirty="0">
                <a:solidFill>
                  <a:srgbClr val="000000"/>
                </a:solidFill>
                <a:ea typeface="MS PGothic" charset="0"/>
              </a:rPr>
              <a:t> for power, instrumentation, cryogenic fluid flows, external </a:t>
            </a:r>
            <a:r>
              <a:rPr lang="en-US" dirty="0" smtClean="0">
                <a:solidFill>
                  <a:srgbClr val="000000"/>
                </a:solidFill>
                <a:ea typeface="MS PGothic" charset="0"/>
              </a:rPr>
              <a:t>manipulators</a:t>
            </a:r>
          </a:p>
          <a:p>
            <a:r>
              <a:rPr lang="en-US" dirty="0" smtClean="0">
                <a:solidFill>
                  <a:srgbClr val="000000"/>
                </a:solidFill>
                <a:ea typeface="MS PGothic" charset="0"/>
              </a:rPr>
              <a:t>Safety </a:t>
            </a:r>
            <a:r>
              <a:rPr lang="en-US" dirty="0">
                <a:solidFill>
                  <a:srgbClr val="000000"/>
                </a:solidFill>
                <a:ea typeface="MS PGothic" charset="0"/>
              </a:rPr>
              <a:t>requirements (relief valves/burst discs</a:t>
            </a:r>
            <a:r>
              <a:rPr lang="en-US" dirty="0" smtClean="0">
                <a:solidFill>
                  <a:srgbClr val="000000"/>
                </a:solidFill>
                <a:ea typeface="MS PGothic" charset="0"/>
              </a:rPr>
              <a:t>)</a:t>
            </a:r>
            <a:endParaRPr lang="en-US" dirty="0">
              <a:solidFill>
                <a:srgbClr val="000000"/>
              </a:solidFill>
              <a:ea typeface="MS PGothic" charset="0"/>
            </a:endParaRPr>
          </a:p>
          <a:p>
            <a:r>
              <a:rPr lang="en-US" dirty="0">
                <a:solidFill>
                  <a:srgbClr val="000000"/>
                </a:solidFill>
                <a:ea typeface="MS PGothic" charset="0"/>
              </a:rPr>
              <a:t>Size and weight </a:t>
            </a:r>
          </a:p>
          <a:p>
            <a:pPr lvl="1"/>
            <a:r>
              <a:rPr lang="en-US" dirty="0">
                <a:solidFill>
                  <a:srgbClr val="000000"/>
                </a:solidFill>
                <a:ea typeface="MS PGothic" charset="0"/>
              </a:rPr>
              <a:t>Particularly important in space systems</a:t>
            </a:r>
          </a:p>
          <a:p>
            <a:r>
              <a:rPr lang="en-US" dirty="0">
                <a:solidFill>
                  <a:srgbClr val="000000"/>
                </a:solidFill>
                <a:ea typeface="MS PGothic" charset="0"/>
              </a:rPr>
              <a:t>Instrumentation required</a:t>
            </a:r>
          </a:p>
          <a:p>
            <a:pPr lvl="1"/>
            <a:r>
              <a:rPr lang="en-US" dirty="0">
                <a:solidFill>
                  <a:srgbClr val="000000"/>
                </a:solidFill>
                <a:ea typeface="MS PGothic" charset="0"/>
              </a:rPr>
              <a:t>Difference between prototype and mass production</a:t>
            </a:r>
          </a:p>
          <a:p>
            <a:endParaRPr lang="en-US" dirty="0" smtClean="0">
              <a:ea typeface="MS PGothic" charset="0"/>
            </a:endParaRPr>
          </a:p>
          <a:p>
            <a:endParaRPr lang="en-US" dirty="0">
              <a:ea typeface="MS PGothic" charset="0"/>
            </a:endParaRP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29</a:t>
            </a:fld>
            <a:endParaRPr lang="sv-SE" dirty="0"/>
          </a:p>
        </p:txBody>
      </p:sp>
    </p:spTree>
    <p:extLst>
      <p:ext uri="{BB962C8B-B14F-4D97-AF65-F5344CB8AC3E}">
        <p14:creationId xmlns:p14="http://schemas.microsoft.com/office/powerpoint/2010/main" val="42904605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Cryogenics ?</a:t>
            </a:r>
            <a:endParaRPr lang="en-US" dirty="0"/>
          </a:p>
        </p:txBody>
      </p:sp>
      <p:sp>
        <p:nvSpPr>
          <p:cNvPr id="3" name="Content Placeholder 2"/>
          <p:cNvSpPr>
            <a:spLocks noGrp="1"/>
          </p:cNvSpPr>
          <p:nvPr>
            <p:ph idx="1"/>
          </p:nvPr>
        </p:nvSpPr>
        <p:spPr>
          <a:xfrm>
            <a:off x="457200" y="1600200"/>
            <a:ext cx="8229600" cy="4853136"/>
          </a:xfrm>
        </p:spPr>
        <p:txBody>
          <a:bodyPr>
            <a:normAutofit fontScale="77500" lnSpcReduction="20000"/>
          </a:bodyPr>
          <a:lstStyle/>
          <a:p>
            <a:r>
              <a:rPr lang="en-US" dirty="0">
                <a:solidFill>
                  <a:schemeClr val="tx1"/>
                </a:solidFill>
              </a:rPr>
              <a:t>Cryogenics is the science &amp; engineering </a:t>
            </a:r>
            <a:r>
              <a:rPr lang="en-US" dirty="0" smtClean="0">
                <a:solidFill>
                  <a:schemeClr val="tx1"/>
                </a:solidFill>
              </a:rPr>
              <a:t>of phenomena </a:t>
            </a:r>
            <a:r>
              <a:rPr lang="en-US" dirty="0">
                <a:solidFill>
                  <a:schemeClr val="tx1"/>
                </a:solidFill>
              </a:rPr>
              <a:t>that occur </a:t>
            </a:r>
            <a:r>
              <a:rPr lang="en-US" dirty="0" smtClean="0">
                <a:solidFill>
                  <a:schemeClr val="tx1"/>
                </a:solidFill>
              </a:rPr>
              <a:t>at </a:t>
            </a:r>
            <a:r>
              <a:rPr lang="en-US" dirty="0">
                <a:solidFill>
                  <a:schemeClr val="tx1"/>
                </a:solidFill>
              </a:rPr>
              <a:t>temperatures below 120 </a:t>
            </a:r>
            <a:r>
              <a:rPr lang="en-US" dirty="0" smtClean="0">
                <a:solidFill>
                  <a:schemeClr val="tx1"/>
                </a:solidFill>
              </a:rPr>
              <a:t>K</a:t>
            </a:r>
          </a:p>
          <a:p>
            <a:r>
              <a:rPr lang="en-US" dirty="0" smtClean="0">
                <a:solidFill>
                  <a:schemeClr val="tx1"/>
                </a:solidFill>
              </a:rPr>
              <a:t>Cryogenic applications include:</a:t>
            </a:r>
          </a:p>
          <a:p>
            <a:pPr lvl="1"/>
            <a:r>
              <a:rPr lang="en-US" dirty="0" smtClean="0">
                <a:solidFill>
                  <a:schemeClr val="tx1"/>
                </a:solidFill>
              </a:rPr>
              <a:t>Air Separation</a:t>
            </a:r>
          </a:p>
          <a:p>
            <a:pPr lvl="1"/>
            <a:r>
              <a:rPr lang="en-US" dirty="0" smtClean="0">
                <a:solidFill>
                  <a:schemeClr val="tx1"/>
                </a:solidFill>
              </a:rPr>
              <a:t>MRI Systems</a:t>
            </a:r>
          </a:p>
          <a:p>
            <a:pPr lvl="1"/>
            <a:r>
              <a:rPr lang="en-US" dirty="0" smtClean="0">
                <a:solidFill>
                  <a:schemeClr val="tx1"/>
                </a:solidFill>
              </a:rPr>
              <a:t>Cooling of superconducting magnets for research: HEP, Fusion, High Field Labs</a:t>
            </a:r>
          </a:p>
          <a:p>
            <a:pPr lvl="1"/>
            <a:r>
              <a:rPr lang="en-US" dirty="0">
                <a:solidFill>
                  <a:schemeClr val="tx1"/>
                </a:solidFill>
              </a:rPr>
              <a:t>Liquefaction of gases allows transport at high densities and low </a:t>
            </a:r>
            <a:r>
              <a:rPr lang="en-US" dirty="0" smtClean="0">
                <a:solidFill>
                  <a:schemeClr val="tx1"/>
                </a:solidFill>
              </a:rPr>
              <a:t>pressure: LNG</a:t>
            </a:r>
            <a:r>
              <a:rPr lang="en-US" dirty="0">
                <a:solidFill>
                  <a:schemeClr val="tx1"/>
                </a:solidFill>
              </a:rPr>
              <a:t>, oxygen, nitrogen, </a:t>
            </a:r>
            <a:r>
              <a:rPr lang="en-US" dirty="0" smtClean="0">
                <a:solidFill>
                  <a:schemeClr val="tx1"/>
                </a:solidFill>
              </a:rPr>
              <a:t>argon, </a:t>
            </a:r>
            <a:r>
              <a:rPr lang="en-US" dirty="0">
                <a:solidFill>
                  <a:schemeClr val="tx1"/>
                </a:solidFill>
              </a:rPr>
              <a:t>hydrogen, </a:t>
            </a:r>
            <a:r>
              <a:rPr lang="en-US" dirty="0" smtClean="0">
                <a:solidFill>
                  <a:schemeClr val="tx1"/>
                </a:solidFill>
              </a:rPr>
              <a:t>helium</a:t>
            </a:r>
          </a:p>
          <a:p>
            <a:pPr lvl="1"/>
            <a:r>
              <a:rPr lang="en-US" dirty="0" smtClean="0">
                <a:solidFill>
                  <a:schemeClr val="tx1"/>
                </a:solidFill>
              </a:rPr>
              <a:t>Space Applications: LOX, LH</a:t>
            </a:r>
            <a:r>
              <a:rPr lang="en-US" baseline="-25000" dirty="0" smtClean="0">
                <a:solidFill>
                  <a:schemeClr val="tx1"/>
                </a:solidFill>
              </a:rPr>
              <a:t>2</a:t>
            </a:r>
            <a:r>
              <a:rPr lang="en-US" dirty="0" smtClean="0">
                <a:solidFill>
                  <a:schemeClr val="tx1"/>
                </a:solidFill>
              </a:rPr>
              <a:t>, sensor cooling typically below 3 K</a:t>
            </a:r>
          </a:p>
          <a:p>
            <a:pPr lvl="1"/>
            <a:r>
              <a:rPr lang="en-US" dirty="0" smtClean="0">
                <a:solidFill>
                  <a:schemeClr val="tx1"/>
                </a:solidFill>
              </a:rPr>
              <a:t>Biomedical: cryosurgery, cell preservation)</a:t>
            </a:r>
          </a:p>
          <a:p>
            <a:pPr lvl="1"/>
            <a:r>
              <a:rPr lang="en-US" dirty="0" smtClean="0">
                <a:solidFill>
                  <a:schemeClr val="tx1"/>
                </a:solidFill>
              </a:rPr>
              <a:t>Other physics applications: Dark matter searches, calorimeters, EXO</a:t>
            </a:r>
          </a:p>
          <a:p>
            <a:pPr lvl="1"/>
            <a:r>
              <a:rPr lang="en-US" dirty="0" smtClean="0">
                <a:solidFill>
                  <a:schemeClr val="tx1"/>
                </a:solidFill>
              </a:rPr>
              <a:t>Aerospace and military – IR sensing</a:t>
            </a:r>
          </a:p>
          <a:p>
            <a:pPr lvl="1"/>
            <a:r>
              <a:rPr lang="en-US" u="sng" dirty="0" smtClean="0">
                <a:solidFill>
                  <a:schemeClr val="tx1"/>
                </a:solidFill>
              </a:rPr>
              <a:t>SRF Systems</a:t>
            </a:r>
          </a:p>
          <a:p>
            <a:r>
              <a:rPr lang="en-US" dirty="0" smtClean="0">
                <a:solidFill>
                  <a:schemeClr val="tx1"/>
                </a:solidFill>
              </a:rPr>
              <a:t>While this tutorial will only cover  a few of these applications, the basic principles taught apply to all of them</a:t>
            </a:r>
            <a:endParaRPr lang="en-US" dirty="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a:t>
            </a:fld>
            <a:endParaRPr lang="sv-SE" dirty="0"/>
          </a:p>
        </p:txBody>
      </p:sp>
    </p:spTree>
    <p:extLst>
      <p:ext uri="{BB962C8B-B14F-4D97-AF65-F5344CB8AC3E}">
        <p14:creationId xmlns:p14="http://schemas.microsoft.com/office/powerpoint/2010/main" val="425598200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Cryostat Requirements</a:t>
            </a:r>
            <a:endParaRPr lang="en-US" dirty="0"/>
          </a:p>
        </p:txBody>
      </p:sp>
      <p:sp>
        <p:nvSpPr>
          <p:cNvPr id="3" name="Content Placeholder 2"/>
          <p:cNvSpPr>
            <a:spLocks noGrp="1"/>
          </p:cNvSpPr>
          <p:nvPr>
            <p:ph idx="1"/>
          </p:nvPr>
        </p:nvSpPr>
        <p:spPr>
          <a:xfrm>
            <a:off x="179512" y="1556792"/>
            <a:ext cx="8579296" cy="5184576"/>
          </a:xfrm>
        </p:spPr>
        <p:txBody>
          <a:bodyPr>
            <a:normAutofit fontScale="92500" lnSpcReduction="10000"/>
          </a:bodyPr>
          <a:lstStyle/>
          <a:p>
            <a:r>
              <a:rPr lang="en-US" dirty="0" smtClean="0">
                <a:solidFill>
                  <a:srgbClr val="000000"/>
                </a:solidFill>
                <a:ea typeface="MS PGothic" charset="0"/>
              </a:rPr>
              <a:t>Ease </a:t>
            </a:r>
            <a:r>
              <a:rPr lang="en-US" dirty="0">
                <a:solidFill>
                  <a:srgbClr val="000000"/>
                </a:solidFill>
                <a:ea typeface="MS PGothic" charset="0"/>
              </a:rPr>
              <a:t>of access to cryostat components</a:t>
            </a:r>
          </a:p>
          <a:p>
            <a:r>
              <a:rPr lang="en-US" dirty="0">
                <a:solidFill>
                  <a:srgbClr val="000000"/>
                </a:solidFill>
                <a:ea typeface="MS PGothic" charset="0"/>
              </a:rPr>
              <a:t>Existing code requirements (e.g. TUV or ASME)</a:t>
            </a:r>
          </a:p>
          <a:p>
            <a:r>
              <a:rPr lang="en-US" dirty="0">
                <a:solidFill>
                  <a:srgbClr val="000000"/>
                </a:solidFill>
                <a:ea typeface="MS PGothic" charset="0"/>
              </a:rPr>
              <a:t>Need, if any, for optical windows</a:t>
            </a:r>
          </a:p>
          <a:p>
            <a:pPr>
              <a:buFont typeface="Wingdings" pitchFamily="2" charset="2"/>
              <a:buChar char="§"/>
              <a:defRPr/>
            </a:pPr>
            <a:r>
              <a:rPr lang="en-US" dirty="0">
                <a:solidFill>
                  <a:srgbClr val="000000"/>
                </a:solidFill>
                <a:ea typeface="MS PGothic" charset="0"/>
              </a:rPr>
              <a:t>Presence of ionizing </a:t>
            </a:r>
            <a:r>
              <a:rPr lang="en-US" dirty="0" smtClean="0">
                <a:solidFill>
                  <a:srgbClr val="000000"/>
                </a:solidFill>
                <a:ea typeface="MS PGothic" charset="0"/>
              </a:rPr>
              <a:t>radiation or magnetic fields</a:t>
            </a:r>
          </a:p>
          <a:p>
            <a:pPr lvl="1">
              <a:buFont typeface="Wingdings" pitchFamily="2" charset="2"/>
              <a:buChar char="§"/>
              <a:defRPr/>
            </a:pPr>
            <a:r>
              <a:rPr lang="en-US" dirty="0" smtClean="0">
                <a:solidFill>
                  <a:srgbClr val="000000"/>
                </a:solidFill>
                <a:ea typeface="MS PGothic" charset="0"/>
              </a:rPr>
              <a:t>Magnetic shielding is a important part of SRF  </a:t>
            </a:r>
            <a:r>
              <a:rPr lang="en-US" dirty="0" err="1" smtClean="0">
                <a:solidFill>
                  <a:srgbClr val="000000"/>
                </a:solidFill>
                <a:ea typeface="MS PGothic" charset="0"/>
              </a:rPr>
              <a:t>cryomodules</a:t>
            </a:r>
            <a:endParaRPr lang="en-US" dirty="0" smtClean="0">
              <a:solidFill>
                <a:srgbClr val="000000"/>
              </a:solidFill>
              <a:ea typeface="MS PGothic" charset="0"/>
            </a:endParaRPr>
          </a:p>
          <a:p>
            <a:pPr>
              <a:buFont typeface="Wingdings" pitchFamily="2" charset="2"/>
              <a:buChar char="§"/>
              <a:defRPr/>
            </a:pPr>
            <a:r>
              <a:rPr lang="en-US" dirty="0" smtClean="0">
                <a:solidFill>
                  <a:srgbClr val="000000"/>
                </a:solidFill>
                <a:latin typeface="Arial" pitchFamily="34" charset="0"/>
                <a:cs typeface="ＭＳ Ｐゴシック" pitchFamily="-65" charset="-128"/>
              </a:rPr>
              <a:t>Expected </a:t>
            </a:r>
            <a:r>
              <a:rPr lang="en-US" dirty="0">
                <a:solidFill>
                  <a:srgbClr val="000000"/>
                </a:solidFill>
                <a:latin typeface="Arial" pitchFamily="34" charset="0"/>
                <a:cs typeface="ＭＳ Ｐゴシック" pitchFamily="-65" charset="-128"/>
              </a:rPr>
              <a:t>cryostat life time</a:t>
            </a:r>
          </a:p>
          <a:p>
            <a:pPr>
              <a:buFont typeface="Wingdings" pitchFamily="2" charset="2"/>
              <a:buChar char="§"/>
              <a:defRPr/>
            </a:pPr>
            <a:r>
              <a:rPr lang="en-US" dirty="0">
                <a:solidFill>
                  <a:srgbClr val="000000"/>
                </a:solidFill>
                <a:latin typeface="Arial" pitchFamily="34" charset="0"/>
                <a:cs typeface="ＭＳ Ｐゴシック" pitchFamily="-65" charset="-128"/>
              </a:rPr>
              <a:t>Will this be a one of a kind device or something to be mass produced?</a:t>
            </a:r>
          </a:p>
          <a:p>
            <a:pPr>
              <a:buFont typeface="Wingdings" pitchFamily="2" charset="2"/>
              <a:buChar char="§"/>
              <a:defRPr/>
            </a:pPr>
            <a:r>
              <a:rPr lang="en-US" dirty="0">
                <a:solidFill>
                  <a:srgbClr val="000000"/>
                </a:solidFill>
                <a:latin typeface="Arial" pitchFamily="34" charset="0"/>
                <a:cs typeface="ＭＳ Ｐゴシック" pitchFamily="-65" charset="-128"/>
              </a:rPr>
              <a:t>Schedule and Cost</a:t>
            </a:r>
          </a:p>
          <a:p>
            <a:pPr lvl="1">
              <a:buFont typeface="Arial" pitchFamily="34" charset="0"/>
              <a:buChar char="•"/>
              <a:defRPr/>
            </a:pPr>
            <a:r>
              <a:rPr lang="en-US" dirty="0">
                <a:solidFill>
                  <a:srgbClr val="000000"/>
                </a:solidFill>
                <a:latin typeface="Arial" pitchFamily="34" charset="0"/>
                <a:cs typeface="ＭＳ Ｐゴシック"/>
              </a:rPr>
              <a:t>This should be considered from the beginning</a:t>
            </a:r>
          </a:p>
          <a:p>
            <a:pPr marL="457200" lvl="1" indent="0">
              <a:buNone/>
              <a:defRPr/>
            </a:pPr>
            <a:endParaRPr lang="en-US" dirty="0">
              <a:latin typeface="Arial" pitchFamily="34" charset="0"/>
              <a:cs typeface="ＭＳ Ｐゴシック"/>
            </a:endParaRPr>
          </a:p>
          <a:p>
            <a:pPr marL="182563" lvl="1" indent="-182563" algn="ctr">
              <a:spcBef>
                <a:spcPts val="1200"/>
              </a:spcBef>
              <a:buNone/>
              <a:defRPr/>
            </a:pPr>
            <a:r>
              <a:rPr lang="en-US" sz="3200" dirty="0">
                <a:solidFill>
                  <a:srgbClr val="FF3300"/>
                </a:solidFill>
                <a:latin typeface="Arial" pitchFamily="34" charset="0"/>
                <a:cs typeface="ＭＳ Ｐゴシック"/>
              </a:rPr>
              <a:t>All Design is Compromise</a:t>
            </a:r>
            <a:endParaRPr lang="en-US" dirty="0">
              <a:latin typeface="Arial" pitchFamily="34" charset="0"/>
              <a:cs typeface="ＭＳ Ｐゴシック"/>
            </a:endParaRPr>
          </a:p>
          <a:p>
            <a:endParaRPr lang="en-US" dirty="0" smtClean="0">
              <a:solidFill>
                <a:srgbClr val="000000"/>
              </a:solidFill>
              <a:ea typeface="MS PGothic" charset="0"/>
            </a:endParaRPr>
          </a:p>
          <a:p>
            <a:endParaRPr lang="en-US" dirty="0" smtClean="0">
              <a:ea typeface="MS PGothic" charset="0"/>
            </a:endParaRPr>
          </a:p>
          <a:p>
            <a:endParaRPr lang="en-US" dirty="0" smtClean="0">
              <a:ea typeface="MS PGothic" charset="0"/>
            </a:endParaRPr>
          </a:p>
          <a:p>
            <a:endParaRPr lang="en-US" dirty="0">
              <a:ea typeface="MS PGothic" charset="0"/>
            </a:endParaRP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30</a:t>
            </a:fld>
            <a:endParaRPr lang="sv-SE" dirty="0"/>
          </a:p>
        </p:txBody>
      </p:sp>
    </p:spTree>
    <p:extLst>
      <p:ext uri="{BB962C8B-B14F-4D97-AF65-F5344CB8AC3E}">
        <p14:creationId xmlns:p14="http://schemas.microsoft.com/office/powerpoint/2010/main" val="18913032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S PGothic" charset="0"/>
              </a:rPr>
              <a:t>Cryostat Materials</a:t>
            </a:r>
            <a:endParaRPr lang="en-US" dirty="0"/>
          </a:p>
        </p:txBody>
      </p:sp>
      <p:sp>
        <p:nvSpPr>
          <p:cNvPr id="3" name="Content Placeholder 2"/>
          <p:cNvSpPr>
            <a:spLocks noGrp="1"/>
          </p:cNvSpPr>
          <p:nvPr>
            <p:ph idx="1"/>
          </p:nvPr>
        </p:nvSpPr>
        <p:spPr/>
        <p:txBody>
          <a:bodyPr>
            <a:normAutofit fontScale="77500" lnSpcReduction="20000"/>
          </a:bodyPr>
          <a:lstStyle/>
          <a:p>
            <a:pPr>
              <a:defRPr/>
            </a:pPr>
            <a:r>
              <a:rPr lang="en-US" dirty="0">
                <a:solidFill>
                  <a:srgbClr val="000000"/>
                </a:solidFill>
              </a:rPr>
              <a:t>Materials for cryostats must function properly at cryogenic temperatures</a:t>
            </a:r>
          </a:p>
          <a:p>
            <a:pPr>
              <a:defRPr/>
            </a:pPr>
            <a:r>
              <a:rPr lang="en-US" dirty="0">
                <a:solidFill>
                  <a:srgbClr val="000000"/>
                </a:solidFill>
              </a:rPr>
              <a:t>Material properties change greatly as a function of temperature between 300 K and cryogenic temperatures – such variations must be taken into account in the cryostat design</a:t>
            </a:r>
          </a:p>
          <a:p>
            <a:pPr>
              <a:defRPr/>
            </a:pPr>
            <a:r>
              <a:rPr lang="en-US" dirty="0">
                <a:solidFill>
                  <a:srgbClr val="000000"/>
                </a:solidFill>
              </a:rPr>
              <a:t>Typical materials for cryostats include:</a:t>
            </a:r>
          </a:p>
          <a:p>
            <a:pPr lvl="1">
              <a:defRPr/>
            </a:pPr>
            <a:r>
              <a:rPr lang="en-US" dirty="0">
                <a:solidFill>
                  <a:srgbClr val="000000"/>
                </a:solidFill>
              </a:rPr>
              <a:t>Austenitic stainless steels</a:t>
            </a:r>
          </a:p>
          <a:p>
            <a:pPr lvl="1">
              <a:defRPr/>
            </a:pPr>
            <a:r>
              <a:rPr lang="en-US" dirty="0">
                <a:solidFill>
                  <a:srgbClr val="000000"/>
                </a:solidFill>
              </a:rPr>
              <a:t>Aluminum</a:t>
            </a:r>
          </a:p>
          <a:p>
            <a:pPr lvl="1">
              <a:defRPr/>
            </a:pPr>
            <a:r>
              <a:rPr lang="en-US" dirty="0">
                <a:solidFill>
                  <a:srgbClr val="000000"/>
                </a:solidFill>
              </a:rPr>
              <a:t>Copper</a:t>
            </a:r>
          </a:p>
          <a:p>
            <a:pPr lvl="1">
              <a:defRPr/>
            </a:pPr>
            <a:r>
              <a:rPr lang="en-US" dirty="0">
                <a:solidFill>
                  <a:srgbClr val="000000"/>
                </a:solidFill>
              </a:rPr>
              <a:t>G-10 (Fiber reinforced plastic)</a:t>
            </a:r>
          </a:p>
          <a:p>
            <a:pPr lvl="1">
              <a:defRPr/>
            </a:pPr>
            <a:r>
              <a:rPr lang="en-US" dirty="0">
                <a:solidFill>
                  <a:srgbClr val="000000"/>
                </a:solidFill>
              </a:rPr>
              <a:t>Glass </a:t>
            </a:r>
          </a:p>
          <a:p>
            <a:pPr lvl="1">
              <a:defRPr/>
            </a:pPr>
            <a:r>
              <a:rPr lang="en-US" dirty="0">
                <a:solidFill>
                  <a:srgbClr val="000000"/>
                </a:solidFill>
              </a:rPr>
              <a:t>Quartz (for viewing ports)</a:t>
            </a:r>
          </a:p>
          <a:p>
            <a:pPr>
              <a:defRPr/>
            </a:pPr>
            <a:r>
              <a:rPr lang="en-US" dirty="0">
                <a:solidFill>
                  <a:srgbClr val="000000"/>
                </a:solidFill>
              </a:rPr>
              <a:t>As will be seen, the location of materials used in a cryostat is optimized to reduce heat leak.</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31</a:t>
            </a:fld>
            <a:endParaRPr lang="sv-SE" dirty="0"/>
          </a:p>
        </p:txBody>
      </p:sp>
    </p:spTree>
    <p:extLst>
      <p:ext uri="{BB962C8B-B14F-4D97-AF65-F5344CB8AC3E}">
        <p14:creationId xmlns:p14="http://schemas.microsoft.com/office/powerpoint/2010/main" val="179822749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Thermal Insulation of Cryostats</a:t>
            </a:r>
            <a:br>
              <a:rPr lang="en-US" dirty="0">
                <a:ea typeface="ＭＳ Ｐゴシック" charset="0"/>
                <a:cs typeface="ＭＳ Ｐゴシック" charset="0"/>
              </a:rPr>
            </a:br>
            <a:r>
              <a:rPr lang="en-US" sz="2800" dirty="0">
                <a:ea typeface="ＭＳ Ｐゴシック" charset="0"/>
                <a:cs typeface="ＭＳ Ｐゴシック" charset="0"/>
              </a:rPr>
              <a:t>Three Ways to Transfer Heat</a:t>
            </a:r>
            <a:endParaRPr lang="en-US" dirty="0"/>
          </a:p>
        </p:txBody>
      </p:sp>
      <p:sp>
        <p:nvSpPr>
          <p:cNvPr id="3" name="Content Placeholder 2"/>
          <p:cNvSpPr>
            <a:spLocks noGrp="1"/>
          </p:cNvSpPr>
          <p:nvPr>
            <p:ph idx="1"/>
          </p:nvPr>
        </p:nvSpPr>
        <p:spPr>
          <a:xfrm>
            <a:off x="457200" y="1600200"/>
            <a:ext cx="8507288" cy="5069159"/>
          </a:xfrm>
        </p:spPr>
        <p:txBody>
          <a:bodyPr>
            <a:normAutofit lnSpcReduction="10000"/>
          </a:bodyPr>
          <a:lstStyle/>
          <a:p>
            <a:r>
              <a:rPr lang="en-US" sz="1800" dirty="0">
                <a:solidFill>
                  <a:srgbClr val="000000"/>
                </a:solidFill>
                <a:ea typeface="ＭＳ Ｐゴシック" charset="0"/>
                <a:cs typeface="ＭＳ Ｐゴシック" charset="0"/>
              </a:rPr>
              <a:t>Conduction</a:t>
            </a:r>
          </a:p>
          <a:p>
            <a:pPr lvl="1"/>
            <a:r>
              <a:rPr lang="en-US" sz="1800" dirty="0">
                <a:solidFill>
                  <a:srgbClr val="000000"/>
                </a:solidFill>
                <a:ea typeface="ＭＳ Ｐゴシック" charset="0"/>
                <a:cs typeface="ＭＳ Ｐゴシック" charset="0"/>
              </a:rPr>
              <a:t>Heat transfer through solid material</a:t>
            </a:r>
          </a:p>
          <a:p>
            <a:r>
              <a:rPr lang="en-US" sz="1800" dirty="0">
                <a:solidFill>
                  <a:srgbClr val="000000"/>
                </a:solidFill>
                <a:ea typeface="ＭＳ Ｐゴシック" charset="0"/>
                <a:cs typeface="ＭＳ Ｐゴシック" charset="0"/>
              </a:rPr>
              <a:t>Convection</a:t>
            </a:r>
          </a:p>
          <a:p>
            <a:pPr lvl="1"/>
            <a:r>
              <a:rPr lang="en-US" sz="1800" dirty="0">
                <a:solidFill>
                  <a:srgbClr val="000000"/>
                </a:solidFill>
                <a:ea typeface="ＭＳ Ｐゴシック" charset="0"/>
                <a:cs typeface="ＭＳ Ｐゴシック" charset="0"/>
              </a:rPr>
              <a:t>Heat transfer via a moving fluid</a:t>
            </a:r>
          </a:p>
          <a:p>
            <a:pPr lvl="2"/>
            <a:r>
              <a:rPr lang="en-US" dirty="0">
                <a:solidFill>
                  <a:srgbClr val="000000"/>
                </a:solidFill>
                <a:ea typeface="ヒラギノ角ゴ Pro W3" charset="0"/>
                <a:cs typeface="ヒラギノ角ゴ Pro W3" charset="0"/>
              </a:rPr>
              <a:t>Natural  or free convection – motion caused by gravity (i.e. density changes)</a:t>
            </a:r>
          </a:p>
          <a:p>
            <a:pPr lvl="2"/>
            <a:r>
              <a:rPr lang="en-US" dirty="0">
                <a:solidFill>
                  <a:srgbClr val="000000"/>
                </a:solidFill>
                <a:ea typeface="ヒラギノ角ゴ Pro W3" charset="0"/>
                <a:cs typeface="ヒラギノ角ゴ Pro W3" charset="0"/>
              </a:rPr>
              <a:t>Forced – motion caused by external force such as a pump</a:t>
            </a:r>
          </a:p>
          <a:p>
            <a:r>
              <a:rPr lang="en-US" sz="1800" dirty="0">
                <a:solidFill>
                  <a:srgbClr val="000000"/>
                </a:solidFill>
                <a:ea typeface="ＭＳ Ｐゴシック" charset="0"/>
                <a:cs typeface="ＭＳ Ｐゴシック" charset="0"/>
              </a:rPr>
              <a:t>Radiation</a:t>
            </a:r>
          </a:p>
          <a:p>
            <a:pPr lvl="1"/>
            <a:r>
              <a:rPr lang="en-US" sz="1800" dirty="0">
                <a:solidFill>
                  <a:srgbClr val="000000"/>
                </a:solidFill>
                <a:ea typeface="ＭＳ Ｐゴシック" charset="0"/>
                <a:cs typeface="ＭＳ Ｐゴシック" charset="0"/>
              </a:rPr>
              <a:t>Heat transferred by electromagnetic radiation/photons</a:t>
            </a:r>
          </a:p>
          <a:p>
            <a:r>
              <a:rPr lang="en-US" sz="1800" dirty="0">
                <a:solidFill>
                  <a:srgbClr val="000000"/>
                </a:solidFill>
                <a:ea typeface="ＭＳ Ｐゴシック" charset="0"/>
                <a:cs typeface="ＭＳ Ｐゴシック" charset="0"/>
              </a:rPr>
              <a:t>There is no such thing as a perfect insulator – though we can design systems with very small heat leaks</a:t>
            </a:r>
          </a:p>
          <a:p>
            <a:r>
              <a:rPr lang="en-US" sz="1800" dirty="0">
                <a:solidFill>
                  <a:srgbClr val="000000"/>
                </a:solidFill>
                <a:ea typeface="ＭＳ Ｐゴシック" charset="0"/>
                <a:cs typeface="ＭＳ Ｐゴシック" charset="0"/>
              </a:rPr>
              <a:t>All matter above 0 K radiate heat</a:t>
            </a:r>
          </a:p>
          <a:p>
            <a:pPr lvl="1"/>
            <a:r>
              <a:rPr lang="en-US" sz="1800" dirty="0">
                <a:solidFill>
                  <a:srgbClr val="000000"/>
                </a:solidFill>
                <a:ea typeface="ＭＳ Ｐゴシック" charset="0"/>
                <a:cs typeface="ＭＳ Ｐゴシック" charset="0"/>
              </a:rPr>
              <a:t>Remember we can</a:t>
            </a:r>
            <a:r>
              <a:rPr lang="ja-JP" altLang="en-US" sz="1800" dirty="0">
                <a:solidFill>
                  <a:srgbClr val="000000"/>
                </a:solidFill>
                <a:ea typeface="ＭＳ Ｐゴシック" charset="0"/>
                <a:cs typeface="ＭＳ Ｐゴシック" charset="0"/>
              </a:rPr>
              <a:t>’</a:t>
            </a:r>
            <a:r>
              <a:rPr lang="en-US" altLang="ja-JP" sz="1800" dirty="0">
                <a:solidFill>
                  <a:srgbClr val="000000"/>
                </a:solidFill>
                <a:ea typeface="ＭＳ Ｐゴシック" charset="0"/>
                <a:cs typeface="ＭＳ Ｐゴシック" charset="0"/>
              </a:rPr>
              <a:t>t get to 0 K – 3</a:t>
            </a:r>
            <a:r>
              <a:rPr lang="en-US" altLang="ja-JP" sz="1800" baseline="30000" dirty="0">
                <a:solidFill>
                  <a:srgbClr val="000000"/>
                </a:solidFill>
                <a:ea typeface="ＭＳ Ｐゴシック" charset="0"/>
                <a:cs typeface="ＭＳ Ｐゴシック" charset="0"/>
              </a:rPr>
              <a:t>rd</a:t>
            </a:r>
            <a:r>
              <a:rPr lang="en-US" altLang="ja-JP" sz="1800" dirty="0">
                <a:solidFill>
                  <a:srgbClr val="000000"/>
                </a:solidFill>
                <a:ea typeface="ＭＳ Ｐゴシック" charset="0"/>
                <a:cs typeface="ＭＳ Ｐゴシック" charset="0"/>
              </a:rPr>
              <a:t> Law of Thermodynamics though we can get vanishingly close</a:t>
            </a:r>
          </a:p>
          <a:p>
            <a:r>
              <a:rPr lang="en-US" sz="1800" dirty="0">
                <a:solidFill>
                  <a:srgbClr val="000000"/>
                </a:solidFill>
                <a:ea typeface="ＭＳ Ｐゴシック" charset="0"/>
                <a:cs typeface="ＭＳ Ｐゴシック" charset="0"/>
              </a:rPr>
              <a:t>Heat flows from high temperature to low</a:t>
            </a:r>
          </a:p>
          <a:p>
            <a:pPr lvl="1"/>
            <a:r>
              <a:rPr lang="en-US" sz="1800" dirty="0">
                <a:solidFill>
                  <a:srgbClr val="000000"/>
                </a:solidFill>
                <a:ea typeface="ＭＳ Ｐゴシック" charset="0"/>
                <a:cs typeface="ＭＳ Ｐゴシック" charset="0"/>
              </a:rPr>
              <a:t>Heat leaks in, cold </a:t>
            </a:r>
            <a:r>
              <a:rPr lang="en-US" sz="1800" dirty="0" err="1">
                <a:solidFill>
                  <a:srgbClr val="000000"/>
                </a:solidFill>
                <a:ea typeface="ＭＳ Ｐゴシック" charset="0"/>
                <a:cs typeface="ＭＳ Ｐゴシック" charset="0"/>
              </a:rPr>
              <a:t>doesn</a:t>
            </a:r>
            <a:r>
              <a:rPr lang="ja-JP" altLang="en-US" sz="1800" dirty="0">
                <a:solidFill>
                  <a:srgbClr val="000000"/>
                </a:solidFill>
                <a:ea typeface="ＭＳ Ｐゴシック" charset="0"/>
                <a:cs typeface="ＭＳ Ｐゴシック" charset="0"/>
              </a:rPr>
              <a:t>’</a:t>
            </a:r>
            <a:r>
              <a:rPr lang="en-US" altLang="ja-JP" sz="1800" dirty="0">
                <a:solidFill>
                  <a:srgbClr val="000000"/>
                </a:solidFill>
                <a:ea typeface="ＭＳ Ｐゴシック" charset="0"/>
                <a:cs typeface="ＭＳ Ｐゴシック" charset="0"/>
              </a:rPr>
              <a:t>t leak out</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32</a:t>
            </a:fld>
            <a:endParaRPr lang="sv-SE" dirty="0"/>
          </a:p>
        </p:txBody>
      </p:sp>
    </p:spTree>
    <p:extLst>
      <p:ext uri="{BB962C8B-B14F-4D97-AF65-F5344CB8AC3E}">
        <p14:creationId xmlns:p14="http://schemas.microsoft.com/office/powerpoint/2010/main" val="135170833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Conduction Heat Transfer</a:t>
            </a:r>
            <a:endParaRPr lang="en-US" dirty="0"/>
          </a:p>
        </p:txBody>
      </p:sp>
      <p:sp>
        <p:nvSpPr>
          <p:cNvPr id="3" name="Content Placeholder 2"/>
          <p:cNvSpPr>
            <a:spLocks noGrp="1"/>
          </p:cNvSpPr>
          <p:nvPr>
            <p:ph idx="1"/>
          </p:nvPr>
        </p:nvSpPr>
        <p:spPr>
          <a:xfrm>
            <a:off x="457200" y="1600200"/>
            <a:ext cx="8229600" cy="4853136"/>
          </a:xfrm>
        </p:spPr>
        <p:txBody>
          <a:bodyPr>
            <a:normAutofit fontScale="85000" lnSpcReduction="10000"/>
          </a:bodyPr>
          <a:lstStyle/>
          <a:p>
            <a:r>
              <a:rPr lang="en-US" dirty="0">
                <a:solidFill>
                  <a:srgbClr val="000000"/>
                </a:solidFill>
                <a:ea typeface="ＭＳ Ｐゴシック" charset="0"/>
                <a:cs typeface="ＭＳ Ｐゴシック" charset="0"/>
              </a:rPr>
              <a:t>Fundamental Equation – The Fourier Law in one dimension</a:t>
            </a:r>
          </a:p>
          <a:p>
            <a:endParaRPr lang="en-US" dirty="0">
              <a:solidFill>
                <a:srgbClr val="000000"/>
              </a:solidFill>
              <a:ea typeface="ＭＳ Ｐゴシック" charset="0"/>
              <a:cs typeface="ＭＳ Ｐゴシック" charset="0"/>
            </a:endParaRPr>
          </a:p>
          <a:p>
            <a:endParaRPr lang="en-US" dirty="0">
              <a:solidFill>
                <a:srgbClr val="000000"/>
              </a:solidFill>
              <a:ea typeface="ＭＳ Ｐゴシック" charset="0"/>
              <a:cs typeface="ＭＳ Ｐゴシック" charset="0"/>
            </a:endParaRPr>
          </a:p>
          <a:p>
            <a:r>
              <a:rPr lang="en-US" dirty="0">
                <a:solidFill>
                  <a:srgbClr val="000000"/>
                </a:solidFill>
                <a:ea typeface="ＭＳ Ｐゴシック" charset="0"/>
                <a:cs typeface="ＭＳ Ｐゴシック" charset="0"/>
              </a:rPr>
              <a:t>If we assume constant cross section we get:</a:t>
            </a:r>
          </a:p>
          <a:p>
            <a:pPr>
              <a:buFont typeface="Wingdings" charset="0"/>
              <a:buNone/>
            </a:pPr>
            <a:endParaRPr lang="en-US" dirty="0">
              <a:solidFill>
                <a:srgbClr val="000000"/>
              </a:solidFill>
              <a:ea typeface="ＭＳ Ｐゴシック" charset="0"/>
              <a:cs typeface="ＭＳ Ｐゴシック" charset="0"/>
            </a:endParaRPr>
          </a:p>
          <a:p>
            <a:r>
              <a:rPr lang="en-US" dirty="0">
                <a:solidFill>
                  <a:srgbClr val="000000"/>
                </a:solidFill>
                <a:ea typeface="ＭＳ Ｐゴシック" charset="0"/>
                <a:cs typeface="ＭＳ Ｐゴシック" charset="0"/>
              </a:rPr>
              <a:t>Reduce conduction heat leak by:</a:t>
            </a:r>
          </a:p>
          <a:p>
            <a:pPr lvl="1"/>
            <a:r>
              <a:rPr lang="en-US" dirty="0">
                <a:solidFill>
                  <a:srgbClr val="000000"/>
                </a:solidFill>
                <a:ea typeface="ＭＳ Ｐゴシック" charset="0"/>
                <a:cs typeface="ＭＳ Ｐゴシック" charset="0"/>
              </a:rPr>
              <a:t>Low conductivity material: make K(T) small</a:t>
            </a:r>
          </a:p>
          <a:p>
            <a:pPr lvl="1"/>
            <a:r>
              <a:rPr lang="en-US" dirty="0">
                <a:solidFill>
                  <a:srgbClr val="000000"/>
                </a:solidFill>
                <a:ea typeface="ＭＳ Ｐゴシック" charset="0"/>
                <a:cs typeface="ＭＳ Ｐゴシック" charset="0"/>
              </a:rPr>
              <a:t>Reduce cross sectional area: make A small</a:t>
            </a:r>
          </a:p>
          <a:p>
            <a:pPr lvl="1"/>
            <a:r>
              <a:rPr lang="en-US" dirty="0">
                <a:solidFill>
                  <a:srgbClr val="000000"/>
                </a:solidFill>
                <a:ea typeface="ＭＳ Ｐゴシック" charset="0"/>
                <a:cs typeface="ＭＳ Ｐゴシック" charset="0"/>
              </a:rPr>
              <a:t>Increase length: make L large</a:t>
            </a:r>
          </a:p>
          <a:p>
            <a:pPr lvl="1"/>
            <a:r>
              <a:rPr lang="en-US" dirty="0">
                <a:solidFill>
                  <a:srgbClr val="000000"/>
                </a:solidFill>
                <a:ea typeface="ＭＳ Ｐゴシック" charset="0"/>
                <a:cs typeface="ＭＳ Ｐゴシック" charset="0"/>
              </a:rPr>
              <a:t>For a given T</a:t>
            </a:r>
            <a:r>
              <a:rPr lang="en-US" baseline="-25000" dirty="0">
                <a:solidFill>
                  <a:srgbClr val="000000"/>
                </a:solidFill>
                <a:ea typeface="ＭＳ Ｐゴシック" charset="0"/>
                <a:cs typeface="ＭＳ Ｐゴシック" charset="0"/>
              </a:rPr>
              <a:t>C</a:t>
            </a:r>
            <a:r>
              <a:rPr lang="en-US" dirty="0">
                <a:solidFill>
                  <a:srgbClr val="000000"/>
                </a:solidFill>
                <a:ea typeface="ＭＳ Ｐゴシック" charset="0"/>
                <a:cs typeface="ＭＳ Ｐゴシック" charset="0"/>
              </a:rPr>
              <a:t> make T</a:t>
            </a:r>
            <a:r>
              <a:rPr lang="en-US" baseline="-25000" dirty="0">
                <a:solidFill>
                  <a:srgbClr val="000000"/>
                </a:solidFill>
                <a:ea typeface="ＭＳ Ｐゴシック" charset="0"/>
                <a:cs typeface="ＭＳ Ｐゴシック" charset="0"/>
              </a:rPr>
              <a:t>H</a:t>
            </a:r>
            <a:r>
              <a:rPr lang="en-US" dirty="0">
                <a:solidFill>
                  <a:srgbClr val="000000"/>
                </a:solidFill>
                <a:ea typeface="ＭＳ Ｐゴシック" charset="0"/>
                <a:cs typeface="ＭＳ Ｐゴシック" charset="0"/>
              </a:rPr>
              <a:t> smaller: i.e. use intermediate temperature heat intercepts</a:t>
            </a:r>
          </a:p>
          <a:p>
            <a:pPr lvl="2"/>
            <a:r>
              <a:rPr lang="en-US" dirty="0">
                <a:solidFill>
                  <a:srgbClr val="000000"/>
                </a:solidFill>
                <a:ea typeface="ヒラギノ角ゴ Pro W3" charset="0"/>
                <a:cs typeface="ヒラギノ角ゴ Pro W3" charset="0"/>
              </a:rPr>
              <a:t>You still have heat leak from 300 K to this intermediate temperature but </a:t>
            </a:r>
            <a:r>
              <a:rPr lang="en-US" u="sng" dirty="0">
                <a:solidFill>
                  <a:srgbClr val="000000"/>
                </a:solidFill>
                <a:ea typeface="ヒラギノ角ゴ Pro W3" charset="0"/>
                <a:cs typeface="ヒラギノ角ゴ Pro W3" charset="0"/>
              </a:rPr>
              <a:t>remember Carnot</a:t>
            </a:r>
            <a:r>
              <a:rPr lang="en-US" dirty="0">
                <a:solidFill>
                  <a:srgbClr val="000000"/>
                </a:solidFill>
                <a:ea typeface="ヒラギノ角ゴ Pro W3" charset="0"/>
                <a:cs typeface="ヒラギノ角ゴ Pro W3" charset="0"/>
              </a:rPr>
              <a:t>, It</a:t>
            </a:r>
            <a:r>
              <a:rPr lang="ja-JP" altLang="en-US" dirty="0">
                <a:solidFill>
                  <a:srgbClr val="000000"/>
                </a:solidFill>
                <a:ea typeface="ヒラギノ角ゴ Pro W3" charset="0"/>
                <a:cs typeface="ヒラギノ角ゴ Pro W3" charset="0"/>
              </a:rPr>
              <a:t>’</a:t>
            </a:r>
            <a:r>
              <a:rPr lang="en-US" altLang="ja-JP" dirty="0">
                <a:solidFill>
                  <a:srgbClr val="000000"/>
                </a:solidFill>
                <a:ea typeface="ヒラギノ角ゴ Pro W3" charset="0"/>
                <a:cs typeface="ヒラギノ角ゴ Pro W3" charset="0"/>
              </a:rPr>
              <a:t>s more thermodynamically efficient to remove heat at higher temperatures</a:t>
            </a:r>
          </a:p>
          <a:p>
            <a:endParaRPr lang="en-US" dirty="0">
              <a:ea typeface="ＭＳ Ｐゴシック" charset="0"/>
              <a:cs typeface="ＭＳ Ｐゴシック" charset="0"/>
            </a:endParaRP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33</a:t>
            </a:fld>
            <a:endParaRPr lang="sv-SE" dirty="0"/>
          </a:p>
        </p:txBody>
      </p:sp>
      <p:graphicFrame>
        <p:nvGraphicFramePr>
          <p:cNvPr id="5" name="Object 2"/>
          <p:cNvGraphicFramePr>
            <a:graphicFrameLocks noChangeAspect="1"/>
          </p:cNvGraphicFramePr>
          <p:nvPr>
            <p:extLst>
              <p:ext uri="{D42A27DB-BD31-4B8C-83A1-F6EECF244321}">
                <p14:modId xmlns:p14="http://schemas.microsoft.com/office/powerpoint/2010/main" val="2826264099"/>
              </p:ext>
            </p:extLst>
          </p:nvPr>
        </p:nvGraphicFramePr>
        <p:xfrm>
          <a:off x="2483768" y="2060848"/>
          <a:ext cx="2335213" cy="762000"/>
        </p:xfrm>
        <a:graphic>
          <a:graphicData uri="http://schemas.openxmlformats.org/presentationml/2006/ole">
            <mc:AlternateContent xmlns:mc="http://schemas.openxmlformats.org/markup-compatibility/2006">
              <mc:Choice xmlns:v="urn:schemas-microsoft-com:vml" Requires="v">
                <p:oleObj spid="_x0000_s79915" name="Equation" r:id="rId3" imgW="1205977" imgH="393529" progId="Equation.3">
                  <p:embed/>
                </p:oleObj>
              </mc:Choice>
              <mc:Fallback>
                <p:oleObj name="Equation" r:id="rId3" imgW="1205977" imgH="39352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060848"/>
                        <a:ext cx="2335213"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 name="Object 3"/>
          <p:cNvGraphicFramePr>
            <a:graphicFrameLocks noChangeAspect="1"/>
          </p:cNvGraphicFramePr>
          <p:nvPr>
            <p:extLst>
              <p:ext uri="{D42A27DB-BD31-4B8C-83A1-F6EECF244321}">
                <p14:modId xmlns:p14="http://schemas.microsoft.com/office/powerpoint/2010/main" val="3684751761"/>
              </p:ext>
            </p:extLst>
          </p:nvPr>
        </p:nvGraphicFramePr>
        <p:xfrm>
          <a:off x="6372200" y="2564904"/>
          <a:ext cx="2616200" cy="990600"/>
        </p:xfrm>
        <a:graphic>
          <a:graphicData uri="http://schemas.openxmlformats.org/presentationml/2006/ole">
            <mc:AlternateContent xmlns:mc="http://schemas.openxmlformats.org/markup-compatibility/2006">
              <mc:Choice xmlns:v="urn:schemas-microsoft-com:vml" Requires="v">
                <p:oleObj spid="_x0000_s79916" name="Equation" r:id="rId5" imgW="1307532" imgH="495085" progId="Equation.3">
                  <p:embed/>
                </p:oleObj>
              </mc:Choice>
              <mc:Fallback>
                <p:oleObj name="Equation" r:id="rId5" imgW="1307532" imgH="49508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2564904"/>
                        <a:ext cx="26162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414680955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Thermal Conductivities of Metals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34</a:t>
            </a:fld>
            <a:endParaRPr lang="sv-SE" dirty="0"/>
          </a:p>
        </p:txBody>
      </p:sp>
      <p:graphicFrame>
        <p:nvGraphicFramePr>
          <p:cNvPr id="5" name="Object 2"/>
          <p:cNvGraphicFramePr>
            <a:graphicFrameLocks noChangeAspect="1"/>
          </p:cNvGraphicFramePr>
          <p:nvPr>
            <p:extLst>
              <p:ext uri="{D42A27DB-BD31-4B8C-83A1-F6EECF244321}">
                <p14:modId xmlns:p14="http://schemas.microsoft.com/office/powerpoint/2010/main" val="1964086428"/>
              </p:ext>
            </p:extLst>
          </p:nvPr>
        </p:nvGraphicFramePr>
        <p:xfrm>
          <a:off x="539552" y="1556792"/>
          <a:ext cx="3838575" cy="5027613"/>
        </p:xfrm>
        <a:graphic>
          <a:graphicData uri="http://schemas.openxmlformats.org/presentationml/2006/ole">
            <mc:AlternateContent xmlns:mc="http://schemas.openxmlformats.org/markup-compatibility/2006">
              <mc:Choice xmlns:v="urn:schemas-microsoft-com:vml" Requires="v">
                <p:oleObj spid="_x0000_s80919" name="Photo Editor Photo" r:id="rId3" imgW="14028571" imgH="18371429" progId="MSPhotoEd.3">
                  <p:embed/>
                </p:oleObj>
              </mc:Choice>
              <mc:Fallback>
                <p:oleObj name="Photo Editor Photo" r:id="rId3" imgW="14028571" imgH="18371429" progId="MSPhotoEd.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556792"/>
                        <a:ext cx="3838575" cy="5027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Rectangle 2"/>
          <p:cNvSpPr txBox="1">
            <a:spLocks noChangeArrowheads="1"/>
          </p:cNvSpPr>
          <p:nvPr/>
        </p:nvSpPr>
        <p:spPr>
          <a:xfrm>
            <a:off x="4499992" y="5373216"/>
            <a:ext cx="21336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 typeface="Wingdings" charset="0"/>
              <a:buNone/>
            </a:pPr>
            <a:r>
              <a:rPr lang="en-US" sz="2400" dirty="0" smtClean="0">
                <a:ea typeface="ＭＳ Ｐゴシック" charset="0"/>
                <a:cs typeface="ＭＳ Ｐゴシック" charset="0"/>
              </a:rPr>
              <a:t> </a:t>
            </a:r>
            <a:r>
              <a:rPr lang="en-US" sz="2000" dirty="0" smtClean="0">
                <a:solidFill>
                  <a:srgbClr val="000000"/>
                </a:solidFill>
                <a:ea typeface="ＭＳ Ｐゴシック" charset="0"/>
                <a:cs typeface="ＭＳ Ｐゴシック" charset="0"/>
              </a:rPr>
              <a:t>From Lakeshore </a:t>
            </a:r>
            <a:r>
              <a:rPr lang="en-US" sz="2000" dirty="0" err="1" smtClean="0">
                <a:solidFill>
                  <a:srgbClr val="000000"/>
                </a:solidFill>
                <a:ea typeface="ＭＳ Ｐゴシック" charset="0"/>
                <a:cs typeface="ＭＳ Ｐゴシック" charset="0"/>
              </a:rPr>
              <a:t>Cryotronics</a:t>
            </a:r>
            <a:endParaRPr lang="en-US" sz="2000" dirty="0">
              <a:solidFill>
                <a:srgbClr val="000000"/>
              </a:solidFill>
              <a:ea typeface="ＭＳ Ｐゴシック" charset="0"/>
              <a:cs typeface="ＭＳ Ｐゴシック" charset="0"/>
            </a:endParaRPr>
          </a:p>
        </p:txBody>
      </p:sp>
      <p:sp>
        <p:nvSpPr>
          <p:cNvPr id="8" name="TextBox 7"/>
          <p:cNvSpPr txBox="1"/>
          <p:nvPr/>
        </p:nvSpPr>
        <p:spPr>
          <a:xfrm>
            <a:off x="4572000" y="2780928"/>
            <a:ext cx="2880320" cy="1754327"/>
          </a:xfrm>
          <a:prstGeom prst="rect">
            <a:avLst/>
          </a:prstGeom>
          <a:noFill/>
        </p:spPr>
        <p:txBody>
          <a:bodyPr wrap="square" rtlCol="0">
            <a:spAutoFit/>
          </a:bodyPr>
          <a:lstStyle/>
          <a:p>
            <a:r>
              <a:rPr lang="en-US" dirty="0" smtClean="0"/>
              <a:t>Variation of Thermal conductivity with </a:t>
            </a:r>
          </a:p>
          <a:p>
            <a:r>
              <a:rPr lang="en-US" dirty="0" smtClean="0"/>
              <a:t>temperature can be addressed with Thermal Conductivity integrals</a:t>
            </a:r>
          </a:p>
          <a:p>
            <a:r>
              <a:rPr lang="en-US" dirty="0" smtClean="0"/>
              <a:t>See backup slides</a:t>
            </a:r>
            <a:endParaRPr lang="en-US" dirty="0"/>
          </a:p>
        </p:txBody>
      </p:sp>
    </p:spTree>
    <p:extLst>
      <p:ext uri="{BB962C8B-B14F-4D97-AF65-F5344CB8AC3E}">
        <p14:creationId xmlns:p14="http://schemas.microsoft.com/office/powerpoint/2010/main" val="297609861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Convection Heat Transfer</a:t>
            </a:r>
            <a:endParaRPr lang="en-US" dirty="0"/>
          </a:p>
        </p:txBody>
      </p:sp>
      <p:sp>
        <p:nvSpPr>
          <p:cNvPr id="3" name="Content Placeholder 2"/>
          <p:cNvSpPr>
            <a:spLocks noGrp="1"/>
          </p:cNvSpPr>
          <p:nvPr>
            <p:ph idx="1"/>
          </p:nvPr>
        </p:nvSpPr>
        <p:spPr/>
        <p:txBody>
          <a:bodyPr>
            <a:normAutofit fontScale="92500" lnSpcReduction="20000"/>
          </a:bodyPr>
          <a:lstStyle/>
          <a:p>
            <a:r>
              <a:rPr lang="en-US" dirty="0">
                <a:solidFill>
                  <a:srgbClr val="000000"/>
                </a:solidFill>
                <a:ea typeface="ＭＳ Ｐゴシック" charset="0"/>
                <a:cs typeface="ＭＳ Ｐゴシック" charset="0"/>
              </a:rPr>
              <a:t>Fundamental Equation: Newton</a:t>
            </a:r>
            <a:r>
              <a:rPr lang="ja-JP" altLang="en-US" dirty="0">
                <a:solidFill>
                  <a:srgbClr val="000000"/>
                </a:solidFill>
                <a:ea typeface="ＭＳ Ｐゴシック" charset="0"/>
                <a:cs typeface="ＭＳ Ｐゴシック" charset="0"/>
              </a:rPr>
              <a:t>’</a:t>
            </a:r>
            <a:r>
              <a:rPr lang="en-US" altLang="ja-JP" dirty="0">
                <a:solidFill>
                  <a:srgbClr val="000000"/>
                </a:solidFill>
                <a:ea typeface="ＭＳ Ｐゴシック" charset="0"/>
                <a:cs typeface="ＭＳ Ｐゴシック" charset="0"/>
              </a:rPr>
              <a:t>s law of cooling </a:t>
            </a:r>
          </a:p>
          <a:p>
            <a:pPr algn="ctr">
              <a:buFont typeface="Wingdings" charset="0"/>
              <a:buNone/>
            </a:pPr>
            <a:r>
              <a:rPr lang="en-US" dirty="0">
                <a:solidFill>
                  <a:srgbClr val="000000"/>
                </a:solidFill>
                <a:ea typeface="ＭＳ Ｐゴシック" charset="0"/>
                <a:cs typeface="ＭＳ Ｐゴシック" charset="0"/>
              </a:rPr>
              <a:t>Q = </a:t>
            </a:r>
            <a:r>
              <a:rPr lang="en-US" dirty="0" err="1">
                <a:solidFill>
                  <a:srgbClr val="000000"/>
                </a:solidFill>
                <a:ea typeface="ＭＳ Ｐゴシック" charset="0"/>
                <a:cs typeface="ＭＳ Ｐゴシック" charset="0"/>
              </a:rPr>
              <a:t>hA</a:t>
            </a:r>
            <a:r>
              <a:rPr lang="en-US" dirty="0">
                <a:solidFill>
                  <a:srgbClr val="000000"/>
                </a:solidFill>
                <a:ea typeface="ＭＳ Ｐゴシック" charset="0"/>
                <a:cs typeface="ＭＳ Ｐゴシック" charset="0"/>
              </a:rPr>
              <a:t>(</a:t>
            </a:r>
            <a:r>
              <a:rPr lang="en-US" dirty="0" err="1">
                <a:solidFill>
                  <a:srgbClr val="000000"/>
                </a:solidFill>
                <a:ea typeface="ＭＳ Ｐゴシック" charset="0"/>
                <a:cs typeface="ＭＳ Ｐゴシック" charset="0"/>
              </a:rPr>
              <a:t>T</a:t>
            </a:r>
            <a:r>
              <a:rPr lang="en-US" baseline="-25000" dirty="0" err="1">
                <a:solidFill>
                  <a:srgbClr val="000000"/>
                </a:solidFill>
                <a:ea typeface="ＭＳ Ｐゴシック" charset="0"/>
                <a:cs typeface="ＭＳ Ｐゴシック" charset="0"/>
              </a:rPr>
              <a:t>surface</a:t>
            </a:r>
            <a:r>
              <a:rPr lang="en-US" dirty="0">
                <a:solidFill>
                  <a:srgbClr val="000000"/>
                </a:solidFill>
                <a:ea typeface="ＭＳ Ｐゴシック" charset="0"/>
                <a:cs typeface="ＭＳ Ｐゴシック" charset="0"/>
              </a:rPr>
              <a:t> – </a:t>
            </a:r>
            <a:r>
              <a:rPr lang="en-US" dirty="0" err="1">
                <a:solidFill>
                  <a:srgbClr val="000000"/>
                </a:solidFill>
                <a:ea typeface="ＭＳ Ｐゴシック" charset="0"/>
                <a:cs typeface="ＭＳ Ｐゴシック" charset="0"/>
              </a:rPr>
              <a:t>T</a:t>
            </a:r>
            <a:r>
              <a:rPr lang="en-US" baseline="-25000" dirty="0" err="1">
                <a:solidFill>
                  <a:srgbClr val="000000"/>
                </a:solidFill>
                <a:ea typeface="ＭＳ Ｐゴシック" charset="0"/>
                <a:cs typeface="ＭＳ Ｐゴシック" charset="0"/>
              </a:rPr>
              <a:t>fluid</a:t>
            </a:r>
            <a:r>
              <a:rPr lang="en-US" dirty="0">
                <a:solidFill>
                  <a:srgbClr val="000000"/>
                </a:solidFill>
                <a:ea typeface="ＭＳ Ｐゴシック" charset="0"/>
                <a:cs typeface="ＭＳ Ｐゴシック" charset="0"/>
              </a:rPr>
              <a:t>) </a:t>
            </a:r>
          </a:p>
          <a:p>
            <a:pPr>
              <a:buFont typeface="Wingdings" charset="0"/>
              <a:buNone/>
            </a:pPr>
            <a:r>
              <a:rPr lang="en-US" dirty="0">
                <a:solidFill>
                  <a:srgbClr val="000000"/>
                </a:solidFill>
                <a:ea typeface="ＭＳ Ｐゴシック" charset="0"/>
                <a:cs typeface="ＭＳ Ｐゴシック" charset="0"/>
              </a:rPr>
              <a:t>where h is the heat transfer coefficient and is a function of Re, </a:t>
            </a:r>
            <a:r>
              <a:rPr lang="en-US" dirty="0" err="1">
                <a:solidFill>
                  <a:srgbClr val="000000"/>
                </a:solidFill>
                <a:ea typeface="ＭＳ Ｐゴシック" charset="0"/>
                <a:cs typeface="ＭＳ Ｐゴシック" charset="0"/>
              </a:rPr>
              <a:t>Pr</a:t>
            </a:r>
            <a:r>
              <a:rPr lang="en-US" dirty="0">
                <a:solidFill>
                  <a:srgbClr val="000000"/>
                </a:solidFill>
                <a:ea typeface="ＭＳ Ｐゴシック" charset="0"/>
                <a:cs typeface="ＭＳ Ｐゴシック" charset="0"/>
              </a:rPr>
              <a:t>, geometry </a:t>
            </a:r>
            <a:r>
              <a:rPr lang="en-US" dirty="0" err="1">
                <a:solidFill>
                  <a:srgbClr val="000000"/>
                </a:solidFill>
                <a:ea typeface="ＭＳ Ｐゴシック" charset="0"/>
                <a:cs typeface="ＭＳ Ｐゴシック" charset="0"/>
              </a:rPr>
              <a:t>etc</a:t>
            </a:r>
            <a:r>
              <a:rPr lang="en-US" dirty="0">
                <a:solidFill>
                  <a:srgbClr val="000000"/>
                </a:solidFill>
                <a:ea typeface="ＭＳ Ｐゴシック" charset="0"/>
                <a:cs typeface="ＭＳ Ｐゴシック" charset="0"/>
              </a:rPr>
              <a:t> depending on the situation</a:t>
            </a:r>
          </a:p>
          <a:p>
            <a:r>
              <a:rPr lang="en-US" dirty="0">
                <a:solidFill>
                  <a:srgbClr val="000000"/>
                </a:solidFill>
                <a:ea typeface="ＭＳ Ｐゴシック" charset="0"/>
                <a:cs typeface="ＭＳ Ｐゴシック" charset="0"/>
              </a:rPr>
              <a:t>In cryogenics we eliminate convection heat leak in cryogenic systems by </a:t>
            </a:r>
            <a:r>
              <a:rPr lang="ja-JP" altLang="en-US" dirty="0">
                <a:solidFill>
                  <a:srgbClr val="000000"/>
                </a:solidFill>
                <a:ea typeface="ＭＳ Ｐゴシック" charset="0"/>
                <a:cs typeface="ＭＳ Ｐゴシック" charset="0"/>
              </a:rPr>
              <a:t>“</a:t>
            </a:r>
            <a:r>
              <a:rPr lang="en-US" altLang="ja-JP" dirty="0">
                <a:solidFill>
                  <a:srgbClr val="000000"/>
                </a:solidFill>
                <a:ea typeface="ＭＳ Ｐゴシック" charset="0"/>
                <a:cs typeface="ＭＳ Ｐゴシック" charset="0"/>
              </a:rPr>
              <a:t>simply</a:t>
            </a:r>
            <a:r>
              <a:rPr lang="ja-JP" altLang="en-US" dirty="0">
                <a:solidFill>
                  <a:srgbClr val="000000"/>
                </a:solidFill>
                <a:ea typeface="ＭＳ Ｐゴシック" charset="0"/>
                <a:cs typeface="ＭＳ Ｐゴシック" charset="0"/>
              </a:rPr>
              <a:t>”</a:t>
            </a:r>
            <a:r>
              <a:rPr lang="en-US" altLang="ja-JP" dirty="0">
                <a:solidFill>
                  <a:srgbClr val="000000"/>
                </a:solidFill>
                <a:ea typeface="ＭＳ Ｐゴシック" charset="0"/>
                <a:cs typeface="ＭＳ Ｐゴシック" charset="0"/>
              </a:rPr>
              <a:t> eliminating the fluid – vacuum insulation</a:t>
            </a:r>
          </a:p>
          <a:p>
            <a:r>
              <a:rPr lang="en-US" dirty="0">
                <a:solidFill>
                  <a:srgbClr val="000000"/>
                </a:solidFill>
                <a:ea typeface="ＭＳ Ｐゴシック" charset="0"/>
                <a:cs typeface="ＭＳ Ｐゴシック" charset="0"/>
              </a:rPr>
              <a:t>Using vacuum insulation to create vessels capable of storing cryogenic liquids was first done by James Dewar – who liquefied hydrogen</a:t>
            </a:r>
          </a:p>
          <a:p>
            <a:pPr lvl="1"/>
            <a:r>
              <a:rPr lang="en-US" dirty="0">
                <a:solidFill>
                  <a:srgbClr val="000000"/>
                </a:solidFill>
                <a:ea typeface="ＭＳ Ｐゴシック" charset="0"/>
                <a:cs typeface="ＭＳ Ｐゴシック" charset="0"/>
              </a:rPr>
              <a:t>Such vessels are frequently called </a:t>
            </a:r>
            <a:r>
              <a:rPr lang="en-US" dirty="0" err="1">
                <a:solidFill>
                  <a:srgbClr val="000000"/>
                </a:solidFill>
                <a:ea typeface="ＭＳ Ｐゴシック" charset="0"/>
                <a:cs typeface="ＭＳ Ｐゴシック" charset="0"/>
              </a:rPr>
              <a:t>dewars</a:t>
            </a:r>
            <a:r>
              <a:rPr lang="en-US" dirty="0">
                <a:solidFill>
                  <a:srgbClr val="000000"/>
                </a:solidFill>
                <a:ea typeface="ＭＳ Ｐゴシック" charset="0"/>
                <a:cs typeface="ＭＳ Ｐゴシック" charset="0"/>
              </a:rPr>
              <a:t> – though not always, more later</a:t>
            </a:r>
          </a:p>
          <a:p>
            <a:pPr lvl="1"/>
            <a:r>
              <a:rPr lang="en-US" dirty="0">
                <a:solidFill>
                  <a:srgbClr val="000000"/>
                </a:solidFill>
                <a:ea typeface="ＭＳ Ｐゴシック" charset="0"/>
                <a:cs typeface="ＭＳ Ｐゴシック" charset="0"/>
              </a:rPr>
              <a:t>Thermos bottles are a simple example of this approach</a:t>
            </a:r>
          </a:p>
          <a:p>
            <a:endParaRPr lang="en-US" dirty="0">
              <a:solidFill>
                <a:srgbClr val="000000"/>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35</a:t>
            </a:fld>
            <a:endParaRPr lang="sv-SE" dirty="0"/>
          </a:p>
        </p:txBody>
      </p:sp>
    </p:spTree>
    <p:extLst>
      <p:ext uri="{BB962C8B-B14F-4D97-AF65-F5344CB8AC3E}">
        <p14:creationId xmlns:p14="http://schemas.microsoft.com/office/powerpoint/2010/main" val="35729870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7139136" cy="1143000"/>
          </a:xfrm>
        </p:spPr>
        <p:txBody>
          <a:bodyPr/>
          <a:lstStyle/>
          <a:p>
            <a:r>
              <a:rPr lang="en-US" dirty="0">
                <a:ea typeface="ＭＳ Ｐゴシック" charset="0"/>
                <a:cs typeface="ＭＳ Ｐゴシック" charset="0"/>
              </a:rPr>
              <a:t>Vacuum Insulation</a:t>
            </a:r>
            <a:endParaRPr lang="en-US" dirty="0"/>
          </a:p>
        </p:txBody>
      </p:sp>
      <p:sp>
        <p:nvSpPr>
          <p:cNvPr id="3" name="Content Placeholder 2"/>
          <p:cNvSpPr>
            <a:spLocks noGrp="1"/>
          </p:cNvSpPr>
          <p:nvPr>
            <p:ph idx="1"/>
          </p:nvPr>
        </p:nvSpPr>
        <p:spPr>
          <a:xfrm>
            <a:off x="107504" y="1556792"/>
            <a:ext cx="8784976" cy="5184576"/>
          </a:xfrm>
        </p:spPr>
        <p:txBody>
          <a:bodyPr>
            <a:normAutofit fontScale="85000" lnSpcReduction="20000"/>
          </a:bodyPr>
          <a:lstStyle/>
          <a:p>
            <a:r>
              <a:rPr lang="en-US" dirty="0">
                <a:solidFill>
                  <a:srgbClr val="000000"/>
                </a:solidFill>
                <a:ea typeface="ＭＳ Ｐゴシック" charset="0"/>
                <a:cs typeface="ＭＳ Ｐゴシック" charset="0"/>
              </a:rPr>
              <a:t>How much vacuum is enough?</a:t>
            </a:r>
          </a:p>
          <a:p>
            <a:pPr lvl="1"/>
            <a:r>
              <a:rPr lang="en-US" dirty="0">
                <a:solidFill>
                  <a:srgbClr val="000000"/>
                </a:solidFill>
                <a:ea typeface="ＭＳ Ｐゴシック" charset="0"/>
                <a:cs typeface="ＭＳ Ｐゴシック" charset="0"/>
              </a:rPr>
              <a:t>This of course depends on the heat leak requirements but generally we want to be below 10</a:t>
            </a:r>
            <a:r>
              <a:rPr lang="en-US" baseline="30000" dirty="0">
                <a:solidFill>
                  <a:srgbClr val="000000"/>
                </a:solidFill>
                <a:ea typeface="ＭＳ Ｐゴシック" charset="0"/>
                <a:cs typeface="ＭＳ Ｐゴシック" charset="0"/>
              </a:rPr>
              <a:t>-5</a:t>
            </a:r>
            <a:r>
              <a:rPr lang="en-US" dirty="0">
                <a:solidFill>
                  <a:srgbClr val="000000"/>
                </a:solidFill>
                <a:ea typeface="ＭＳ Ｐゴシック" charset="0"/>
                <a:cs typeface="ＭＳ Ｐゴシック" charset="0"/>
              </a:rPr>
              <a:t> </a:t>
            </a:r>
            <a:r>
              <a:rPr lang="en-US" dirty="0" err="1">
                <a:solidFill>
                  <a:srgbClr val="000000"/>
                </a:solidFill>
                <a:ea typeface="ＭＳ Ｐゴシック" charset="0"/>
                <a:cs typeface="ＭＳ Ｐゴシック" charset="0"/>
              </a:rPr>
              <a:t>torr</a:t>
            </a:r>
            <a:r>
              <a:rPr lang="en-US" dirty="0">
                <a:solidFill>
                  <a:srgbClr val="000000"/>
                </a:solidFill>
                <a:ea typeface="ＭＳ Ｐゴシック" charset="0"/>
                <a:cs typeface="ＭＳ Ｐゴシック" charset="0"/>
              </a:rPr>
              <a:t> If we maintain this level or better we can generally neglect the convection heat leak for most applications. </a:t>
            </a:r>
          </a:p>
          <a:p>
            <a:pPr lvl="2"/>
            <a:r>
              <a:rPr lang="en-US" u="sng" dirty="0">
                <a:solidFill>
                  <a:srgbClr val="000000"/>
                </a:solidFill>
                <a:ea typeface="ヒラギノ角ゴ Pro W3" charset="0"/>
                <a:cs typeface="ヒラギノ角ゴ Pro W3" charset="0"/>
              </a:rPr>
              <a:t>Cryogenic Engineering</a:t>
            </a:r>
            <a:r>
              <a:rPr lang="en-US" dirty="0">
                <a:solidFill>
                  <a:srgbClr val="000000"/>
                </a:solidFill>
                <a:ea typeface="ヒラギノ角ゴ Pro W3" charset="0"/>
                <a:cs typeface="ヒラギノ角ゴ Pro W3" charset="0"/>
              </a:rPr>
              <a:t>, Flynn (1997) has a good discussion of calculating heat leak due to residual gas pressure</a:t>
            </a:r>
          </a:p>
          <a:p>
            <a:r>
              <a:rPr lang="en-US" dirty="0" err="1">
                <a:solidFill>
                  <a:srgbClr val="000000"/>
                </a:solidFill>
                <a:ea typeface="ＭＳ Ｐゴシック" charset="0"/>
                <a:cs typeface="ＭＳ Ｐゴシック" charset="0"/>
              </a:rPr>
              <a:t>Cryopumping</a:t>
            </a:r>
            <a:endParaRPr lang="en-US" dirty="0">
              <a:solidFill>
                <a:srgbClr val="000000"/>
              </a:solidFill>
              <a:ea typeface="ＭＳ Ｐゴシック" charset="0"/>
              <a:cs typeface="ＭＳ Ｐゴシック" charset="0"/>
            </a:endParaRPr>
          </a:p>
          <a:p>
            <a:pPr lvl="1"/>
            <a:r>
              <a:rPr lang="en-US" dirty="0">
                <a:solidFill>
                  <a:srgbClr val="000000"/>
                </a:solidFill>
                <a:ea typeface="ＭＳ Ｐゴシック" charset="0"/>
                <a:cs typeface="ＭＳ Ｐゴシック" charset="0"/>
              </a:rPr>
              <a:t>At cryogenic temperatures almost all common gases condense and freeze onto the cold surface. Typically, we</a:t>
            </a:r>
            <a:r>
              <a:rPr lang="ja-JP" altLang="en-US" dirty="0">
                <a:solidFill>
                  <a:srgbClr val="000000"/>
                </a:solidFill>
                <a:ea typeface="ＭＳ Ｐゴシック" charset="0"/>
                <a:cs typeface="ＭＳ Ｐゴシック" charset="0"/>
              </a:rPr>
              <a:t>’</a:t>
            </a:r>
            <a:r>
              <a:rPr lang="en-US" altLang="ja-JP" dirty="0" err="1">
                <a:solidFill>
                  <a:srgbClr val="000000"/>
                </a:solidFill>
                <a:ea typeface="ＭＳ Ｐゴシック" charset="0"/>
                <a:cs typeface="ＭＳ Ｐゴシック" charset="0"/>
              </a:rPr>
              <a:t>ll</a:t>
            </a:r>
            <a:r>
              <a:rPr lang="en-US" altLang="ja-JP" dirty="0">
                <a:solidFill>
                  <a:srgbClr val="000000"/>
                </a:solidFill>
                <a:ea typeface="ＭＳ Ｐゴシック" charset="0"/>
                <a:cs typeface="ＭＳ Ｐゴシック" charset="0"/>
              </a:rPr>
              <a:t> see that once surface are cooled to ~ 77 K the isolation vacuum will drop to the 10</a:t>
            </a:r>
            <a:r>
              <a:rPr lang="en-US" altLang="ja-JP" baseline="30000" dirty="0">
                <a:solidFill>
                  <a:srgbClr val="000000"/>
                </a:solidFill>
                <a:ea typeface="ＭＳ Ｐゴシック" charset="0"/>
                <a:cs typeface="ＭＳ Ｐゴシック" charset="0"/>
              </a:rPr>
              <a:t>-8</a:t>
            </a:r>
            <a:r>
              <a:rPr lang="en-US" altLang="ja-JP" dirty="0">
                <a:solidFill>
                  <a:srgbClr val="000000"/>
                </a:solidFill>
                <a:ea typeface="ＭＳ Ｐゴシック" charset="0"/>
                <a:cs typeface="ＭＳ Ｐゴシック" charset="0"/>
              </a:rPr>
              <a:t> </a:t>
            </a:r>
            <a:r>
              <a:rPr lang="en-US" altLang="ja-JP" dirty="0" err="1">
                <a:solidFill>
                  <a:srgbClr val="000000"/>
                </a:solidFill>
                <a:ea typeface="ＭＳ Ｐゴシック" charset="0"/>
                <a:cs typeface="ＭＳ Ｐゴシック" charset="0"/>
              </a:rPr>
              <a:t>torr</a:t>
            </a:r>
            <a:r>
              <a:rPr lang="en-US" altLang="ja-JP" dirty="0">
                <a:solidFill>
                  <a:srgbClr val="000000"/>
                </a:solidFill>
                <a:ea typeface="ＭＳ Ｐゴシック" charset="0"/>
                <a:cs typeface="ＭＳ Ｐゴシック" charset="0"/>
              </a:rPr>
              <a:t> or better range if the system is leak tight  and </a:t>
            </a:r>
            <a:r>
              <a:rPr lang="en-US" altLang="ja-JP" dirty="0" err="1">
                <a:solidFill>
                  <a:srgbClr val="000000"/>
                </a:solidFill>
                <a:ea typeface="ＭＳ Ｐゴシック" charset="0"/>
                <a:cs typeface="ＭＳ Ｐゴシック" charset="0"/>
              </a:rPr>
              <a:t>doesn</a:t>
            </a:r>
            <a:r>
              <a:rPr lang="ja-JP" altLang="en-US" dirty="0">
                <a:solidFill>
                  <a:srgbClr val="000000"/>
                </a:solidFill>
                <a:ea typeface="ＭＳ Ｐゴシック" charset="0"/>
                <a:cs typeface="ＭＳ Ｐゴシック" charset="0"/>
              </a:rPr>
              <a:t>’</a:t>
            </a:r>
            <a:r>
              <a:rPr lang="en-US" altLang="ja-JP" dirty="0">
                <a:solidFill>
                  <a:srgbClr val="000000"/>
                </a:solidFill>
                <a:ea typeface="ＭＳ Ｐゴシック" charset="0"/>
                <a:cs typeface="ＭＳ Ｐゴシック" charset="0"/>
              </a:rPr>
              <a:t>t have significant outgassing</a:t>
            </a:r>
          </a:p>
          <a:p>
            <a:pPr lvl="1"/>
            <a:r>
              <a:rPr lang="en-US" dirty="0">
                <a:solidFill>
                  <a:srgbClr val="000000"/>
                </a:solidFill>
                <a:ea typeface="ＭＳ Ｐゴシック" charset="0"/>
                <a:cs typeface="ＭＳ Ｐゴシック" charset="0"/>
              </a:rPr>
              <a:t>But don</a:t>
            </a:r>
            <a:r>
              <a:rPr lang="ja-JP" altLang="en-US" dirty="0">
                <a:solidFill>
                  <a:srgbClr val="000000"/>
                </a:solidFill>
                <a:ea typeface="ＭＳ Ｐゴシック" charset="0"/>
                <a:cs typeface="ＭＳ Ｐゴシック" charset="0"/>
              </a:rPr>
              <a:t>’</a:t>
            </a:r>
            <a:r>
              <a:rPr lang="en-US" altLang="ja-JP" dirty="0">
                <a:solidFill>
                  <a:srgbClr val="000000"/>
                </a:solidFill>
                <a:ea typeface="ＭＳ Ｐゴシック" charset="0"/>
                <a:cs typeface="ＭＳ Ｐゴシック" charset="0"/>
              </a:rPr>
              <a:t>t just  start cooling with everything at room pressure</a:t>
            </a:r>
          </a:p>
          <a:p>
            <a:pPr lvl="2"/>
            <a:r>
              <a:rPr lang="en-US" dirty="0">
                <a:solidFill>
                  <a:srgbClr val="000000"/>
                </a:solidFill>
                <a:ea typeface="ヒラギノ角ゴ Pro W3" charset="0"/>
                <a:cs typeface="ヒラギノ角ゴ Pro W3" charset="0"/>
              </a:rPr>
              <a:t>Heat leak will likely be too high</a:t>
            </a:r>
          </a:p>
          <a:p>
            <a:pPr lvl="2"/>
            <a:r>
              <a:rPr lang="en-US" dirty="0">
                <a:solidFill>
                  <a:srgbClr val="000000"/>
                </a:solidFill>
                <a:ea typeface="ヒラギノ角ゴ Pro W3" charset="0"/>
                <a:cs typeface="ヒラギノ角ゴ Pro W3" charset="0"/>
              </a:rPr>
              <a:t>Safety hazards due to enrichment of LOX on cold surfaces</a:t>
            </a:r>
          </a:p>
          <a:p>
            <a:pPr lvl="2"/>
            <a:r>
              <a:rPr lang="en-US" dirty="0">
                <a:solidFill>
                  <a:srgbClr val="000000"/>
                </a:solidFill>
                <a:ea typeface="ヒラギノ角ゴ Pro W3" charset="0"/>
                <a:cs typeface="ヒラギノ角ゴ Pro W3" charset="0"/>
              </a:rPr>
              <a:t>Large amounts of condensed gases in vacuum space can lead to other problems including rapid pressure rise upon warming and possible solid conduction</a:t>
            </a:r>
          </a:p>
          <a:p>
            <a:pPr lvl="2"/>
            <a:r>
              <a:rPr lang="en-US" dirty="0">
                <a:solidFill>
                  <a:srgbClr val="000000"/>
                </a:solidFill>
                <a:ea typeface="ヒラギノ角ゴ Pro W3" charset="0"/>
                <a:cs typeface="ヒラギノ角ゴ Pro W3" charset="0"/>
              </a:rPr>
              <a:t>Best practice is to be at least 10</a:t>
            </a:r>
            <a:r>
              <a:rPr lang="en-US" baseline="30000" dirty="0">
                <a:solidFill>
                  <a:srgbClr val="000000"/>
                </a:solidFill>
                <a:ea typeface="ヒラギノ角ゴ Pro W3" charset="0"/>
                <a:cs typeface="ヒラギノ角ゴ Pro W3" charset="0"/>
              </a:rPr>
              <a:t>-3</a:t>
            </a:r>
            <a:r>
              <a:rPr lang="en-US" dirty="0">
                <a:solidFill>
                  <a:srgbClr val="000000"/>
                </a:solidFill>
                <a:ea typeface="ヒラギノ角ゴ Pro W3" charset="0"/>
                <a:cs typeface="ヒラギノ角ゴ Pro W3" charset="0"/>
              </a:rPr>
              <a:t> </a:t>
            </a:r>
            <a:r>
              <a:rPr lang="en-US" dirty="0" err="1">
                <a:solidFill>
                  <a:srgbClr val="000000"/>
                </a:solidFill>
                <a:ea typeface="ヒラギノ角ゴ Pro W3" charset="0"/>
                <a:cs typeface="ヒラギノ角ゴ Pro W3" charset="0"/>
              </a:rPr>
              <a:t>torr</a:t>
            </a:r>
            <a:r>
              <a:rPr lang="en-US" dirty="0">
                <a:solidFill>
                  <a:srgbClr val="000000"/>
                </a:solidFill>
                <a:ea typeface="ヒラギノ角ゴ Pro W3" charset="0"/>
                <a:cs typeface="ヒラギノ角ゴ Pro W3" charset="0"/>
              </a:rPr>
              <a:t> before cooling, lower pressures are better but there may be operational tradeoffs</a:t>
            </a:r>
          </a:p>
          <a:p>
            <a:pPr lvl="1"/>
            <a:endParaRPr lang="en-US" dirty="0">
              <a:solidFill>
                <a:srgbClr val="000000"/>
              </a:solidFill>
              <a:ea typeface="ＭＳ Ｐゴシック" charset="0"/>
              <a:cs typeface="ＭＳ Ｐゴシック" charset="0"/>
            </a:endParaRPr>
          </a:p>
          <a:p>
            <a:pPr>
              <a:buFont typeface="Wingdings" charset="0"/>
              <a:buNone/>
            </a:pPr>
            <a:endParaRPr lang="en-US" dirty="0">
              <a:ea typeface="ＭＳ Ｐゴシック" charset="0"/>
              <a:cs typeface="ＭＳ Ｐゴシック" charset="0"/>
            </a:endParaRP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36</a:t>
            </a:fld>
            <a:endParaRPr lang="sv-SE" dirty="0"/>
          </a:p>
        </p:txBody>
      </p:sp>
    </p:spTree>
    <p:extLst>
      <p:ext uri="{BB962C8B-B14F-4D97-AF65-F5344CB8AC3E}">
        <p14:creationId xmlns:p14="http://schemas.microsoft.com/office/powerpoint/2010/main" val="410407672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Radiation Heat Transfer</a:t>
            </a:r>
            <a:endParaRPr lang="en-US" dirty="0"/>
          </a:p>
        </p:txBody>
      </p:sp>
      <p:sp>
        <p:nvSpPr>
          <p:cNvPr id="3" name="Content Placeholder 2"/>
          <p:cNvSpPr>
            <a:spLocks noGrp="1"/>
          </p:cNvSpPr>
          <p:nvPr>
            <p:ph idx="1"/>
          </p:nvPr>
        </p:nvSpPr>
        <p:spPr/>
        <p:txBody>
          <a:bodyPr>
            <a:normAutofit fontScale="77500" lnSpcReduction="20000"/>
          </a:bodyPr>
          <a:lstStyle/>
          <a:p>
            <a:r>
              <a:rPr lang="en-US" dirty="0">
                <a:solidFill>
                  <a:srgbClr val="000000"/>
                </a:solidFill>
                <a:ea typeface="ＭＳ Ｐゴシック" charset="0"/>
                <a:cs typeface="ＭＳ Ｐゴシック" charset="0"/>
              </a:rPr>
              <a:t>Frequently the largest source of heat leak to cryogenic systems</a:t>
            </a:r>
          </a:p>
          <a:p>
            <a:r>
              <a:rPr lang="en-US" dirty="0">
                <a:solidFill>
                  <a:srgbClr val="000000"/>
                </a:solidFill>
                <a:ea typeface="ＭＳ Ｐゴシック" charset="0"/>
                <a:cs typeface="ＭＳ Ｐゴシック" charset="0"/>
              </a:rPr>
              <a:t>Fundamental Equation: Stefan-Boltzmann Law – energy emitted from an ideal black body: </a:t>
            </a:r>
            <a:r>
              <a:rPr lang="en-US" dirty="0" err="1">
                <a:solidFill>
                  <a:srgbClr val="000000"/>
                </a:solidFill>
                <a:ea typeface="ＭＳ Ｐゴシック" charset="0"/>
                <a:cs typeface="ＭＳ Ｐゴシック" charset="0"/>
              </a:rPr>
              <a:t>E</a:t>
            </a:r>
            <a:r>
              <a:rPr lang="en-US" baseline="-25000" dirty="0" err="1">
                <a:solidFill>
                  <a:srgbClr val="000000"/>
                </a:solidFill>
                <a:ea typeface="ＭＳ Ｐゴシック" charset="0"/>
                <a:cs typeface="ＭＳ Ｐゴシック" charset="0"/>
              </a:rPr>
              <a:t>b</a:t>
            </a:r>
            <a:r>
              <a:rPr lang="en-US" baseline="-25000" dirty="0">
                <a:solidFill>
                  <a:srgbClr val="000000"/>
                </a:solidFill>
                <a:ea typeface="ＭＳ Ｐゴシック" charset="0"/>
                <a:cs typeface="ＭＳ Ｐゴシック" charset="0"/>
              </a:rPr>
              <a:t> </a:t>
            </a:r>
            <a:r>
              <a:rPr lang="en-US" dirty="0">
                <a:solidFill>
                  <a:srgbClr val="000000"/>
                </a:solidFill>
                <a:ea typeface="ＭＳ Ｐゴシック" charset="0"/>
                <a:cs typeface="ＭＳ Ｐゴシック" charset="0"/>
              </a:rPr>
              <a:t>= </a:t>
            </a:r>
            <a:r>
              <a:rPr lang="en-US" dirty="0">
                <a:solidFill>
                  <a:srgbClr val="000000"/>
                </a:solidFill>
                <a:latin typeface="Symbol" charset="0"/>
                <a:ea typeface="ＭＳ Ｐゴシック" charset="0"/>
                <a:cs typeface="ＭＳ Ｐゴシック" charset="0"/>
              </a:rPr>
              <a:t>s</a:t>
            </a:r>
            <a:r>
              <a:rPr lang="en-US" dirty="0">
                <a:solidFill>
                  <a:srgbClr val="000000"/>
                </a:solidFill>
                <a:ea typeface="ＭＳ Ｐゴシック" charset="0"/>
                <a:cs typeface="ＭＳ Ｐゴシック" charset="0"/>
              </a:rPr>
              <a:t>T</a:t>
            </a:r>
            <a:r>
              <a:rPr lang="en-US" baseline="30000" dirty="0">
                <a:solidFill>
                  <a:srgbClr val="000000"/>
                </a:solidFill>
                <a:ea typeface="ＭＳ Ｐゴシック" charset="0"/>
                <a:cs typeface="ＭＳ Ｐゴシック" charset="0"/>
              </a:rPr>
              <a:t>4 </a:t>
            </a:r>
            <a:r>
              <a:rPr lang="en-US" dirty="0">
                <a:solidFill>
                  <a:srgbClr val="000000"/>
                </a:solidFill>
                <a:ea typeface="ＭＳ Ｐゴシック" charset="0"/>
                <a:cs typeface="ＭＳ Ｐゴシック" charset="0"/>
              </a:rPr>
              <a:t>  where </a:t>
            </a:r>
            <a:r>
              <a:rPr lang="en-US" dirty="0">
                <a:solidFill>
                  <a:srgbClr val="000000"/>
                </a:solidFill>
                <a:latin typeface="Symbol" charset="0"/>
                <a:ea typeface="ＭＳ Ｐゴシック" charset="0"/>
                <a:cs typeface="ＭＳ Ｐゴシック" charset="0"/>
              </a:rPr>
              <a:t>s</a:t>
            </a:r>
            <a:r>
              <a:rPr lang="en-US" dirty="0">
                <a:solidFill>
                  <a:srgbClr val="000000"/>
                </a:solidFill>
                <a:ea typeface="ＭＳ Ｐゴシック" charset="0"/>
                <a:cs typeface="ＭＳ Ｐゴシック" charset="0"/>
              </a:rPr>
              <a:t> = 5.67x10</a:t>
            </a:r>
            <a:r>
              <a:rPr lang="en-US" baseline="30000" dirty="0">
                <a:solidFill>
                  <a:srgbClr val="000000"/>
                </a:solidFill>
                <a:ea typeface="ＭＳ Ｐゴシック" charset="0"/>
                <a:cs typeface="ＭＳ Ｐゴシック" charset="0"/>
              </a:rPr>
              <a:t>-8</a:t>
            </a:r>
            <a:r>
              <a:rPr lang="en-US" dirty="0">
                <a:solidFill>
                  <a:srgbClr val="000000"/>
                </a:solidFill>
                <a:ea typeface="ＭＳ Ｐゴシック" charset="0"/>
                <a:cs typeface="ＭＳ Ｐゴシック" charset="0"/>
              </a:rPr>
              <a:t> W/m</a:t>
            </a:r>
            <a:r>
              <a:rPr lang="en-US" baseline="30000" dirty="0">
                <a:solidFill>
                  <a:srgbClr val="000000"/>
                </a:solidFill>
                <a:ea typeface="ＭＳ Ｐゴシック" charset="0"/>
                <a:cs typeface="ＭＳ Ｐゴシック" charset="0"/>
              </a:rPr>
              <a:t>2</a:t>
            </a:r>
            <a:r>
              <a:rPr lang="en-US" dirty="0">
                <a:solidFill>
                  <a:srgbClr val="000000"/>
                </a:solidFill>
                <a:ea typeface="ＭＳ Ｐゴシック" charset="0"/>
                <a:cs typeface="ＭＳ Ｐゴシック" charset="0"/>
              </a:rPr>
              <a:t>K</a:t>
            </a:r>
            <a:r>
              <a:rPr lang="en-US" baseline="30000" dirty="0">
                <a:solidFill>
                  <a:srgbClr val="000000"/>
                </a:solidFill>
                <a:ea typeface="ＭＳ Ｐゴシック" charset="0"/>
                <a:cs typeface="ＭＳ Ｐゴシック" charset="0"/>
              </a:rPr>
              <a:t>4</a:t>
            </a:r>
          </a:p>
          <a:p>
            <a:pPr>
              <a:buFont typeface="Wingdings" charset="0"/>
              <a:buNone/>
            </a:pPr>
            <a:endParaRPr lang="en-US" dirty="0">
              <a:solidFill>
                <a:srgbClr val="000000"/>
              </a:solidFill>
              <a:ea typeface="ＭＳ Ｐゴシック" charset="0"/>
              <a:cs typeface="ＭＳ Ｐゴシック" charset="0"/>
            </a:endParaRPr>
          </a:p>
          <a:p>
            <a:pPr lvl="1"/>
            <a:r>
              <a:rPr lang="en-US" dirty="0">
                <a:solidFill>
                  <a:srgbClr val="000000"/>
                </a:solidFill>
                <a:ea typeface="ＭＳ Ｐゴシック" charset="0"/>
                <a:cs typeface="ＭＳ Ｐゴシック" charset="0"/>
              </a:rPr>
              <a:t>Real world Assumptions:</a:t>
            </a:r>
          </a:p>
          <a:p>
            <a:pPr lvl="2"/>
            <a:r>
              <a:rPr lang="en-US" dirty="0">
                <a:solidFill>
                  <a:srgbClr val="000000"/>
                </a:solidFill>
                <a:ea typeface="ヒラギノ角ゴ Pro W3" charset="0"/>
                <a:cs typeface="ヒラギノ角ゴ Pro W3" charset="0"/>
              </a:rPr>
              <a:t>Emissivity (</a:t>
            </a:r>
            <a:r>
              <a:rPr lang="en-US" dirty="0">
                <a:solidFill>
                  <a:srgbClr val="000000"/>
                </a:solidFill>
                <a:latin typeface="Symbol" charset="0"/>
                <a:ea typeface="ヒラギノ角ゴ Pro W3" charset="0"/>
                <a:cs typeface="ヒラギノ角ゴ Pro W3" charset="0"/>
              </a:rPr>
              <a:t>e</a:t>
            </a:r>
            <a:r>
              <a:rPr lang="en-US" dirty="0">
                <a:solidFill>
                  <a:srgbClr val="000000"/>
                </a:solidFill>
                <a:ea typeface="ヒラギノ角ゴ Pro W3" charset="0"/>
                <a:cs typeface="ヒラギノ角ゴ Pro W3" charset="0"/>
              </a:rPr>
              <a:t>) &lt;&lt; 1 and independent of wavelength (grey body)</a:t>
            </a:r>
          </a:p>
          <a:p>
            <a:pPr lvl="2">
              <a:buFont typeface="Lucida Grande" charset="0"/>
              <a:buNone/>
            </a:pPr>
            <a:endParaRPr lang="en-US" dirty="0">
              <a:solidFill>
                <a:srgbClr val="000000"/>
              </a:solidFill>
              <a:ea typeface="ヒラギノ角ゴ Pro W3" charset="0"/>
              <a:cs typeface="ヒラギノ角ゴ Pro W3" charset="0"/>
            </a:endParaRPr>
          </a:p>
          <a:p>
            <a:pPr lvl="2"/>
            <a:r>
              <a:rPr lang="en-US" dirty="0">
                <a:solidFill>
                  <a:srgbClr val="000000"/>
                </a:solidFill>
                <a:ea typeface="ヒラギノ角ゴ Pro W3" charset="0"/>
                <a:cs typeface="ヒラギノ角ゴ Pro W3" charset="0"/>
              </a:rPr>
              <a:t>Two parallel infinite plates: </a:t>
            </a:r>
            <a:r>
              <a:rPr lang="en-US" dirty="0" err="1">
                <a:solidFill>
                  <a:srgbClr val="000000"/>
                </a:solidFill>
                <a:ea typeface="ヒラギノ角ゴ Pro W3" charset="0"/>
                <a:cs typeface="ヒラギノ角ゴ Pro W3" charset="0"/>
              </a:rPr>
              <a:t>Radiative</a:t>
            </a:r>
            <a:r>
              <a:rPr lang="en-US" dirty="0">
                <a:solidFill>
                  <a:srgbClr val="000000"/>
                </a:solidFill>
                <a:ea typeface="ヒラギノ角ゴ Pro W3" charset="0"/>
                <a:cs typeface="ヒラギノ角ゴ Pro W3" charset="0"/>
              </a:rPr>
              <a:t> heat flux (W/m</a:t>
            </a:r>
            <a:r>
              <a:rPr lang="en-US" baseline="30000" dirty="0">
                <a:solidFill>
                  <a:srgbClr val="000000"/>
                </a:solidFill>
                <a:ea typeface="ヒラギノ角ゴ Pro W3" charset="0"/>
                <a:cs typeface="ヒラギノ角ゴ Pro W3" charset="0"/>
              </a:rPr>
              <a:t>2</a:t>
            </a:r>
            <a:r>
              <a:rPr lang="en-US" dirty="0">
                <a:solidFill>
                  <a:srgbClr val="000000"/>
                </a:solidFill>
                <a:ea typeface="ヒラギノ角ゴ Pro W3" charset="0"/>
                <a:cs typeface="ヒラギノ角ゴ Pro W3" charset="0"/>
              </a:rPr>
              <a:t>)</a:t>
            </a:r>
          </a:p>
          <a:p>
            <a:pPr lvl="2"/>
            <a:endParaRPr lang="en-US" dirty="0">
              <a:solidFill>
                <a:srgbClr val="000000"/>
              </a:solidFill>
              <a:ea typeface="ヒラギノ角ゴ Pro W3" charset="0"/>
              <a:cs typeface="ヒラギノ角ゴ Pro W3" charset="0"/>
            </a:endParaRPr>
          </a:p>
          <a:p>
            <a:pPr lvl="2">
              <a:buFont typeface="Lucida Grande" charset="0"/>
              <a:buNone/>
            </a:pPr>
            <a:r>
              <a:rPr lang="en-US" dirty="0">
                <a:solidFill>
                  <a:srgbClr val="000000"/>
                </a:solidFill>
                <a:ea typeface="ヒラギノ角ゴ Pro W3" charset="0"/>
                <a:cs typeface="ヒラギノ角ゴ Pro W3" charset="0"/>
              </a:rPr>
              <a:t>Eq. </a:t>
            </a:r>
            <a:r>
              <a:rPr lang="en-US" dirty="0" smtClean="0">
                <a:solidFill>
                  <a:srgbClr val="000000"/>
                </a:solidFill>
                <a:ea typeface="ヒラギノ角ゴ Pro W3" charset="0"/>
                <a:cs typeface="ヒラギノ角ゴ Pro W3" charset="0"/>
              </a:rPr>
              <a:t>A </a:t>
            </a:r>
            <a:endParaRPr lang="en-US" dirty="0">
              <a:solidFill>
                <a:srgbClr val="000000"/>
              </a:solidFill>
              <a:ea typeface="ヒラギノ角ゴ Pro W3" charset="0"/>
              <a:cs typeface="ヒラギノ角ゴ Pro W3" charset="0"/>
            </a:endParaRPr>
          </a:p>
          <a:p>
            <a:pPr lvl="2">
              <a:buFont typeface="Lucida Grande" charset="0"/>
              <a:buNone/>
            </a:pPr>
            <a:endParaRPr lang="en-US" dirty="0">
              <a:solidFill>
                <a:srgbClr val="000000"/>
              </a:solidFill>
              <a:ea typeface="ヒラギノ角ゴ Pro W3" charset="0"/>
              <a:cs typeface="ヒラギノ角ゴ Pro W3" charset="0"/>
            </a:endParaRPr>
          </a:p>
          <a:p>
            <a:pPr lvl="2">
              <a:buFont typeface="Lucida Grande" charset="0"/>
              <a:buNone/>
            </a:pPr>
            <a:endParaRPr lang="en-US" dirty="0">
              <a:solidFill>
                <a:srgbClr val="000000"/>
              </a:solidFill>
              <a:ea typeface="ヒラギノ角ゴ Pro W3" charset="0"/>
              <a:cs typeface="ヒラギノ角ゴ Pro W3" charset="0"/>
            </a:endParaRPr>
          </a:p>
          <a:p>
            <a:pPr lvl="2"/>
            <a:r>
              <a:rPr lang="en-US" dirty="0">
                <a:solidFill>
                  <a:srgbClr val="000000"/>
                </a:solidFill>
                <a:ea typeface="ヒラギノ角ゴ Pro W3" charset="0"/>
                <a:cs typeface="ヒラギノ角ゴ Pro W3" charset="0"/>
              </a:rPr>
              <a:t>Frequently in cryogenic systems</a:t>
            </a:r>
            <a:r>
              <a:rPr lang="en-US" dirty="0">
                <a:solidFill>
                  <a:srgbClr val="000000"/>
                </a:solidFill>
                <a:latin typeface="Symbol" charset="0"/>
                <a:ea typeface="ヒラギノ角ゴ Pro W3" charset="0"/>
                <a:cs typeface="ヒラギノ角ゴ Pro W3" charset="0"/>
              </a:rPr>
              <a:t> e</a:t>
            </a:r>
            <a:r>
              <a:rPr lang="en-US" baseline="-25000" dirty="0">
                <a:solidFill>
                  <a:srgbClr val="000000"/>
                </a:solidFill>
                <a:latin typeface="Symbol" charset="0"/>
                <a:ea typeface="ヒラギノ角ゴ Pro W3" charset="0"/>
                <a:cs typeface="ヒラギノ角ゴ Pro W3" charset="0"/>
              </a:rPr>
              <a:t>1 </a:t>
            </a:r>
            <a:r>
              <a:rPr lang="en-US" dirty="0">
                <a:solidFill>
                  <a:srgbClr val="000000"/>
                </a:solidFill>
                <a:ea typeface="ヒラギノ角ゴ Pro W3" charset="0"/>
                <a:cs typeface="ヒラギノ角ゴ Pro W3" charset="0"/>
              </a:rPr>
              <a:t>~ </a:t>
            </a:r>
            <a:r>
              <a:rPr lang="en-US" dirty="0">
                <a:solidFill>
                  <a:srgbClr val="000000"/>
                </a:solidFill>
                <a:latin typeface="Symbol" charset="0"/>
                <a:ea typeface="ヒラギノ角ゴ Pro W3" charset="0"/>
                <a:cs typeface="ヒラギノ角ゴ Pro W3" charset="0"/>
              </a:rPr>
              <a:t>e</a:t>
            </a:r>
            <a:r>
              <a:rPr lang="en-US" baseline="-25000" dirty="0">
                <a:solidFill>
                  <a:srgbClr val="000000"/>
                </a:solidFill>
                <a:latin typeface="Symbol" charset="0"/>
                <a:ea typeface="ヒラギノ角ゴ Pro W3" charset="0"/>
                <a:cs typeface="ヒラギノ角ゴ Pro W3" charset="0"/>
              </a:rPr>
              <a:t>2</a:t>
            </a:r>
            <a:r>
              <a:rPr lang="en-US" dirty="0">
                <a:solidFill>
                  <a:srgbClr val="000000"/>
                </a:solidFill>
                <a:ea typeface="ヒラギノ角ゴ Pro W3" charset="0"/>
                <a:cs typeface="ヒラギノ角ゴ Pro W3" charset="0"/>
              </a:rPr>
              <a:t> &lt;&lt; 1 then Eq. A</a:t>
            </a:r>
            <a:r>
              <a:rPr lang="en-US" baseline="-25000" dirty="0">
                <a:solidFill>
                  <a:srgbClr val="000000"/>
                </a:solidFill>
                <a:latin typeface="Symbol" charset="0"/>
                <a:ea typeface="ヒラギノ角ゴ Pro W3" charset="0"/>
                <a:cs typeface="ヒラギノ角ゴ Pro W3" charset="0"/>
              </a:rPr>
              <a:t>  </a:t>
            </a:r>
            <a:r>
              <a:rPr lang="en-US" dirty="0">
                <a:solidFill>
                  <a:srgbClr val="000000"/>
                </a:solidFill>
                <a:ea typeface="ヒラギノ角ゴ Pro W3" charset="0"/>
                <a:cs typeface="ヒラギノ角ゴ Pro W3" charset="0"/>
              </a:rPr>
              <a:t> becomes:</a:t>
            </a:r>
          </a:p>
          <a:p>
            <a:pPr lvl="2">
              <a:buFont typeface="Lucida Grande" charset="0"/>
              <a:buNone/>
            </a:pPr>
            <a:endParaRPr lang="en-US" dirty="0">
              <a:solidFill>
                <a:srgbClr val="000000"/>
              </a:solidFill>
              <a:ea typeface="ヒラギノ角ゴ Pro W3" charset="0"/>
              <a:cs typeface="ヒラギノ角ゴ Pro W3" charset="0"/>
            </a:endParaRPr>
          </a:p>
          <a:p>
            <a:pPr lvl="2">
              <a:buFont typeface="Lucida Grande" charset="0"/>
              <a:buNone/>
            </a:pPr>
            <a:r>
              <a:rPr lang="en-US" dirty="0">
                <a:solidFill>
                  <a:srgbClr val="000000"/>
                </a:solidFill>
                <a:ea typeface="ヒラギノ角ゴ Pro W3" charset="0"/>
                <a:cs typeface="ヒラギノ角ゴ Pro W3" charset="0"/>
              </a:rPr>
              <a:t>Eq. B </a:t>
            </a:r>
            <a:r>
              <a:rPr lang="en-US" dirty="0" smtClean="0">
                <a:solidFill>
                  <a:srgbClr val="000000"/>
                </a:solidFill>
                <a:ea typeface="ヒラギノ角ゴ Pro W3" charset="0"/>
                <a:cs typeface="ヒラギノ角ゴ Pro W3" charset="0"/>
              </a:rPr>
              <a:t> </a:t>
            </a:r>
            <a:endParaRPr lang="en-US" dirty="0">
              <a:solidFill>
                <a:srgbClr val="000000"/>
              </a:solidFill>
              <a:ea typeface="ヒラギノ角ゴ Pro W3" charset="0"/>
              <a:cs typeface="ヒラギノ角ゴ Pro W3" charset="0"/>
            </a:endParaRPr>
          </a:p>
          <a:p>
            <a:pPr lvl="2">
              <a:buFont typeface="Lucida Grande" charset="0"/>
              <a:buNone/>
            </a:pPr>
            <a:endParaRPr lang="en-US" dirty="0">
              <a:solidFill>
                <a:srgbClr val="000000"/>
              </a:solidFill>
              <a:ea typeface="ヒラギノ角ゴ Pro W3" charset="0"/>
              <a:cs typeface="ヒラギノ角ゴ Pro W3" charset="0"/>
            </a:endParaRPr>
          </a:p>
          <a:p>
            <a:endParaRPr lang="en-US" dirty="0">
              <a:solidFill>
                <a:srgbClr val="000000"/>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37</a:t>
            </a:fld>
            <a:endParaRPr lang="sv-SE" dirty="0"/>
          </a:p>
        </p:txBody>
      </p:sp>
      <p:graphicFrame>
        <p:nvGraphicFramePr>
          <p:cNvPr id="5" name="Object 2"/>
          <p:cNvGraphicFramePr>
            <a:graphicFrameLocks noChangeAspect="1"/>
          </p:cNvGraphicFramePr>
          <p:nvPr>
            <p:extLst>
              <p:ext uri="{D42A27DB-BD31-4B8C-83A1-F6EECF244321}">
                <p14:modId xmlns:p14="http://schemas.microsoft.com/office/powerpoint/2010/main" val="1644089507"/>
              </p:ext>
            </p:extLst>
          </p:nvPr>
        </p:nvGraphicFramePr>
        <p:xfrm>
          <a:off x="2483768" y="3933056"/>
          <a:ext cx="2895600" cy="914400"/>
        </p:xfrm>
        <a:graphic>
          <a:graphicData uri="http://schemas.openxmlformats.org/presentationml/2006/ole">
            <mc:AlternateContent xmlns:mc="http://schemas.openxmlformats.org/markup-compatibility/2006">
              <mc:Choice xmlns:v="urn:schemas-microsoft-com:vml" Requires="v">
                <p:oleObj spid="_x0000_s81963" name="Equation" r:id="rId3" imgW="1917700" imgH="711200" progId="Equation.3">
                  <p:embed/>
                </p:oleObj>
              </mc:Choice>
              <mc:Fallback>
                <p:oleObj name="Equation" r:id="rId3" imgW="1917700" imgH="71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3933056"/>
                        <a:ext cx="28956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 name="Object 4"/>
          <p:cNvGraphicFramePr>
            <a:graphicFrameLocks noChangeAspect="1"/>
          </p:cNvGraphicFramePr>
          <p:nvPr>
            <p:extLst>
              <p:ext uri="{D42A27DB-BD31-4B8C-83A1-F6EECF244321}">
                <p14:modId xmlns:p14="http://schemas.microsoft.com/office/powerpoint/2010/main" val="2960524374"/>
              </p:ext>
            </p:extLst>
          </p:nvPr>
        </p:nvGraphicFramePr>
        <p:xfrm>
          <a:off x="2483768" y="5301208"/>
          <a:ext cx="2819400" cy="747713"/>
        </p:xfrm>
        <a:graphic>
          <a:graphicData uri="http://schemas.openxmlformats.org/presentationml/2006/ole">
            <mc:AlternateContent xmlns:mc="http://schemas.openxmlformats.org/markup-compatibility/2006">
              <mc:Choice xmlns:v="urn:schemas-microsoft-com:vml" Requires="v">
                <p:oleObj spid="_x0000_s81964" name="Equation" r:id="rId5" imgW="1231366" imgH="431613" progId="Equation.3">
                  <p:embed/>
                </p:oleObj>
              </mc:Choice>
              <mc:Fallback>
                <p:oleObj name="Equation" r:id="rId5" imgW="1231366" imgH="431613"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3768" y="5301208"/>
                        <a:ext cx="2819400" cy="747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53371025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Radiation Heat Transfer</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38</a:t>
            </a:fld>
            <a:endParaRPr lang="sv-SE" dirty="0"/>
          </a:p>
        </p:txBody>
      </p:sp>
      <p:sp>
        <p:nvSpPr>
          <p:cNvPr id="5" name="Content Placeholder 8"/>
          <p:cNvSpPr>
            <a:spLocks noGrp="1"/>
          </p:cNvSpPr>
          <p:nvPr>
            <p:ph idx="1"/>
          </p:nvPr>
        </p:nvSpPr>
        <p:spPr>
          <a:xfrm>
            <a:off x="457200" y="1600200"/>
            <a:ext cx="8229600" cy="4709120"/>
          </a:xfrm>
        </p:spPr>
        <p:txBody>
          <a:bodyPr>
            <a:normAutofit fontScale="85000" lnSpcReduction="20000"/>
          </a:bodyPr>
          <a:lstStyle/>
          <a:p>
            <a:pPr lvl="2">
              <a:buFont typeface="Lucida Grande"/>
              <a:buNone/>
              <a:defRPr/>
            </a:pPr>
            <a:endParaRPr lang="en-US" dirty="0" smtClean="0">
              <a:latin typeface="+mn-lt"/>
            </a:endParaRPr>
          </a:p>
          <a:p>
            <a:pPr lvl="2">
              <a:buFont typeface="Lucida Grande"/>
              <a:buChar char="»"/>
              <a:defRPr/>
            </a:pPr>
            <a:r>
              <a:rPr lang="en-US" dirty="0" smtClean="0">
                <a:solidFill>
                  <a:srgbClr val="000000"/>
                </a:solidFill>
                <a:latin typeface="+mn-lt"/>
              </a:rPr>
              <a:t>Two long concentric cylinders or concentric spheres (1 represents the inner cylinder): the  </a:t>
            </a:r>
            <a:r>
              <a:rPr lang="en-US" dirty="0" err="1" smtClean="0">
                <a:solidFill>
                  <a:srgbClr val="000000"/>
                </a:solidFill>
                <a:latin typeface="+mn-lt"/>
              </a:rPr>
              <a:t>radiative</a:t>
            </a:r>
            <a:r>
              <a:rPr lang="en-US" dirty="0" smtClean="0">
                <a:solidFill>
                  <a:srgbClr val="000000"/>
                </a:solidFill>
                <a:latin typeface="+mn-lt"/>
              </a:rPr>
              <a:t> heat flux (W/m</a:t>
            </a:r>
            <a:r>
              <a:rPr lang="en-US" baseline="30000" dirty="0" smtClean="0">
                <a:solidFill>
                  <a:srgbClr val="000000"/>
                </a:solidFill>
                <a:latin typeface="+mn-lt"/>
              </a:rPr>
              <a:t>2</a:t>
            </a:r>
            <a:r>
              <a:rPr lang="en-US" dirty="0" smtClean="0">
                <a:solidFill>
                  <a:srgbClr val="000000"/>
                </a:solidFill>
                <a:latin typeface="+mn-lt"/>
              </a:rPr>
              <a:t>) on the inner cylinder is</a:t>
            </a:r>
          </a:p>
          <a:p>
            <a:pPr lvl="2">
              <a:buFont typeface="Lucida Grande"/>
              <a:buChar char="»"/>
              <a:defRPr/>
            </a:pPr>
            <a:endParaRPr lang="en-US" dirty="0" smtClean="0">
              <a:solidFill>
                <a:srgbClr val="000000"/>
              </a:solidFill>
              <a:latin typeface="+mn-lt"/>
            </a:endParaRPr>
          </a:p>
          <a:p>
            <a:pPr lvl="2">
              <a:buFont typeface="Lucida Grande"/>
              <a:buChar char="»"/>
              <a:defRPr/>
            </a:pPr>
            <a:endParaRPr lang="en-US" dirty="0" smtClean="0">
              <a:solidFill>
                <a:srgbClr val="000000"/>
              </a:solidFill>
              <a:latin typeface="+mn-lt"/>
            </a:endParaRPr>
          </a:p>
          <a:p>
            <a:pPr lvl="2">
              <a:buFont typeface="Lucida Grande"/>
              <a:buChar char="»"/>
              <a:defRPr/>
            </a:pPr>
            <a:endParaRPr lang="en-US" dirty="0" smtClean="0">
              <a:solidFill>
                <a:srgbClr val="000000"/>
              </a:solidFill>
              <a:latin typeface="+mn-lt"/>
            </a:endParaRPr>
          </a:p>
          <a:p>
            <a:pPr lvl="2">
              <a:buFont typeface="Lucida Grande"/>
              <a:buNone/>
              <a:defRPr/>
            </a:pPr>
            <a:r>
              <a:rPr lang="en-US" dirty="0" smtClean="0">
                <a:solidFill>
                  <a:srgbClr val="000000"/>
                </a:solidFill>
                <a:latin typeface="+mn-lt"/>
              </a:rPr>
              <a:t>Eq. C   </a:t>
            </a:r>
          </a:p>
          <a:p>
            <a:pPr lvl="2">
              <a:buFont typeface="Lucida Grande"/>
              <a:buNone/>
              <a:defRPr/>
            </a:pPr>
            <a:endParaRPr lang="en-US" dirty="0" smtClean="0">
              <a:solidFill>
                <a:srgbClr val="000000"/>
              </a:solidFill>
              <a:latin typeface="+mn-lt"/>
            </a:endParaRPr>
          </a:p>
          <a:p>
            <a:pPr lvl="2">
              <a:buFont typeface="Lucida Grande"/>
              <a:buNone/>
              <a:defRPr/>
            </a:pPr>
            <a:endParaRPr lang="en-US" dirty="0" smtClean="0">
              <a:solidFill>
                <a:srgbClr val="000000"/>
              </a:solidFill>
              <a:latin typeface="+mn-lt"/>
            </a:endParaRPr>
          </a:p>
          <a:p>
            <a:pPr lvl="2">
              <a:buFont typeface="Lucida Grande"/>
              <a:buChar char="»"/>
              <a:defRPr/>
            </a:pPr>
            <a:endParaRPr lang="en-US" dirty="0" smtClean="0">
              <a:solidFill>
                <a:srgbClr val="000000"/>
              </a:solidFill>
              <a:latin typeface="+mn-lt"/>
            </a:endParaRPr>
          </a:p>
          <a:p>
            <a:pPr lvl="2">
              <a:buFont typeface="Lucida Grande"/>
              <a:buChar char="»"/>
              <a:defRPr/>
            </a:pPr>
            <a:endParaRPr lang="en-US" dirty="0" smtClean="0">
              <a:solidFill>
                <a:srgbClr val="000000"/>
              </a:solidFill>
              <a:latin typeface="+mn-lt"/>
            </a:endParaRPr>
          </a:p>
          <a:p>
            <a:pPr lvl="2">
              <a:buFont typeface="Lucida Grande"/>
              <a:buChar char="»"/>
              <a:defRPr/>
            </a:pPr>
            <a:r>
              <a:rPr lang="en-US" dirty="0" smtClean="0">
                <a:solidFill>
                  <a:srgbClr val="000000"/>
                </a:solidFill>
                <a:latin typeface="+mn-lt"/>
              </a:rPr>
              <a:t>Note as is frequently the case in cryogenics, if the spacing between the cylinders is small compared to the inner radius (i.e. A</a:t>
            </a:r>
            <a:r>
              <a:rPr lang="en-US" baseline="-25000" dirty="0" smtClean="0">
                <a:solidFill>
                  <a:srgbClr val="000000"/>
                </a:solidFill>
                <a:latin typeface="+mn-lt"/>
              </a:rPr>
              <a:t>1</a:t>
            </a:r>
            <a:r>
              <a:rPr lang="en-US" dirty="0" smtClean="0">
                <a:solidFill>
                  <a:srgbClr val="000000"/>
                </a:solidFill>
                <a:latin typeface="+mn-lt"/>
              </a:rPr>
              <a:t> ~ A</a:t>
            </a:r>
            <a:r>
              <a:rPr lang="en-US" baseline="-25000" dirty="0" smtClean="0">
                <a:solidFill>
                  <a:srgbClr val="000000"/>
                </a:solidFill>
                <a:latin typeface="+mn-lt"/>
              </a:rPr>
              <a:t>2</a:t>
            </a:r>
            <a:r>
              <a:rPr lang="en-US" dirty="0" smtClean="0">
                <a:solidFill>
                  <a:srgbClr val="000000"/>
                </a:solidFill>
                <a:latin typeface="+mn-lt"/>
              </a:rPr>
              <a:t> ) Eq. C becomes Eq. A</a:t>
            </a:r>
          </a:p>
          <a:p>
            <a:pPr lvl="2">
              <a:buFont typeface="Lucida Grande"/>
              <a:buNone/>
              <a:defRPr/>
            </a:pPr>
            <a:endParaRPr lang="en-US" dirty="0" smtClean="0">
              <a:solidFill>
                <a:srgbClr val="000000"/>
              </a:solidFill>
              <a:latin typeface="+mn-lt"/>
            </a:endParaRPr>
          </a:p>
          <a:p>
            <a:pPr lvl="1">
              <a:buFont typeface="Arial" pitchFamily="34" charset="0"/>
              <a:buChar char="•"/>
              <a:defRPr/>
            </a:pPr>
            <a:endParaRPr lang="en-US" dirty="0" smtClean="0">
              <a:solidFill>
                <a:srgbClr val="000000"/>
              </a:solidFill>
            </a:endParaRPr>
          </a:p>
          <a:p>
            <a:pPr lvl="1">
              <a:buFont typeface="Arial" pitchFamily="34" charset="0"/>
              <a:buChar char="•"/>
              <a:defRPr/>
            </a:pPr>
            <a:endParaRPr lang="en-US" dirty="0" smtClean="0"/>
          </a:p>
          <a:p>
            <a:pPr lvl="1">
              <a:buFont typeface="Arial" pitchFamily="34" charset="0"/>
              <a:buNone/>
              <a:defRPr/>
            </a:pPr>
            <a:r>
              <a:rPr lang="en-US" dirty="0" smtClean="0"/>
              <a:t>	</a:t>
            </a:r>
          </a:p>
        </p:txBody>
      </p:sp>
      <p:graphicFrame>
        <p:nvGraphicFramePr>
          <p:cNvPr id="6" name="Object 2"/>
          <p:cNvGraphicFramePr>
            <a:graphicFrameLocks noChangeAspect="1"/>
          </p:cNvGraphicFramePr>
          <p:nvPr>
            <p:extLst>
              <p:ext uri="{D42A27DB-BD31-4B8C-83A1-F6EECF244321}">
                <p14:modId xmlns:p14="http://schemas.microsoft.com/office/powerpoint/2010/main" val="473078206"/>
              </p:ext>
            </p:extLst>
          </p:nvPr>
        </p:nvGraphicFramePr>
        <p:xfrm>
          <a:off x="2987824" y="2492896"/>
          <a:ext cx="2933700" cy="1535113"/>
        </p:xfrm>
        <a:graphic>
          <a:graphicData uri="http://schemas.openxmlformats.org/presentationml/2006/ole">
            <mc:AlternateContent xmlns:mc="http://schemas.openxmlformats.org/markup-compatibility/2006">
              <mc:Choice xmlns:v="urn:schemas-microsoft-com:vml" Requires="v">
                <p:oleObj spid="_x0000_s82967" name="Equation" r:id="rId3" imgW="1943100" imgH="1016000" progId="Equation.3">
                  <p:embed/>
                </p:oleObj>
              </mc:Choice>
              <mc:Fallback>
                <p:oleObj name="Equation" r:id="rId3" imgW="1943100" imgH="1016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2492896"/>
                        <a:ext cx="2933700" cy="153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1295064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Radiation Heat Transfer</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39</a:t>
            </a:fld>
            <a:endParaRPr lang="sv-SE" dirty="0"/>
          </a:p>
        </p:txBody>
      </p:sp>
      <p:sp>
        <p:nvSpPr>
          <p:cNvPr id="9" name="Content Placeholder 6"/>
          <p:cNvSpPr>
            <a:spLocks noGrp="1"/>
          </p:cNvSpPr>
          <p:nvPr>
            <p:ph idx="1"/>
          </p:nvPr>
        </p:nvSpPr>
        <p:spPr>
          <a:xfrm>
            <a:off x="179512" y="1412776"/>
            <a:ext cx="4422775" cy="5027613"/>
          </a:xfrm>
        </p:spPr>
        <p:txBody>
          <a:bodyPr>
            <a:normAutofit fontScale="92500" lnSpcReduction="10000"/>
          </a:bodyPr>
          <a:lstStyle/>
          <a:p>
            <a:r>
              <a:rPr lang="en-US" dirty="0">
                <a:solidFill>
                  <a:srgbClr val="000000"/>
                </a:solidFill>
                <a:ea typeface="ＭＳ Ｐゴシック" charset="0"/>
                <a:cs typeface="ＭＳ Ｐゴシック" charset="0"/>
              </a:rPr>
              <a:t>Looking at Eq. A, How do we reduce the radiation heat transfer?</a:t>
            </a:r>
          </a:p>
          <a:p>
            <a:r>
              <a:rPr lang="en-US" dirty="0">
                <a:solidFill>
                  <a:srgbClr val="000000"/>
                </a:solidFill>
                <a:ea typeface="ＭＳ Ｐゴシック" charset="0"/>
                <a:cs typeface="ＭＳ Ｐゴシック" charset="0"/>
              </a:rPr>
              <a:t>We could reduce the emissivity (</a:t>
            </a:r>
            <a:r>
              <a:rPr lang="en-US" dirty="0">
                <a:solidFill>
                  <a:srgbClr val="000000"/>
                </a:solidFill>
                <a:latin typeface="Symbol" charset="0"/>
                <a:ea typeface="ＭＳ Ｐゴシック" charset="0"/>
                <a:cs typeface="ＭＳ Ｐゴシック" charset="0"/>
              </a:rPr>
              <a:t>e</a:t>
            </a:r>
            <a:r>
              <a:rPr lang="en-US" dirty="0">
                <a:solidFill>
                  <a:srgbClr val="000000"/>
                </a:solidFill>
                <a:ea typeface="ＭＳ Ｐゴシック" charset="0"/>
                <a:cs typeface="ＭＳ Ｐゴシック" charset="0"/>
              </a:rPr>
              <a:t>)</a:t>
            </a:r>
          </a:p>
          <a:p>
            <a:pPr lvl="1"/>
            <a:r>
              <a:rPr lang="en-US" dirty="0">
                <a:solidFill>
                  <a:srgbClr val="000000"/>
                </a:solidFill>
                <a:ea typeface="ＭＳ Ｐゴシック" charset="0"/>
                <a:cs typeface="ＭＳ Ｐゴシック" charset="0"/>
              </a:rPr>
              <a:t>This is done in some cases; using either reflective tape or silver plating</a:t>
            </a:r>
          </a:p>
          <a:p>
            <a:pPr lvl="1"/>
            <a:r>
              <a:rPr lang="en-US" dirty="0">
                <a:solidFill>
                  <a:srgbClr val="000000"/>
                </a:solidFill>
                <a:ea typeface="ＭＳ Ｐゴシック" charset="0"/>
                <a:cs typeface="ＭＳ Ｐゴシック" charset="0"/>
              </a:rPr>
              <a:t>Better below 77 K</a:t>
            </a:r>
          </a:p>
          <a:p>
            <a:pPr lvl="1"/>
            <a:r>
              <a:rPr lang="en-US" dirty="0">
                <a:solidFill>
                  <a:srgbClr val="000000"/>
                </a:solidFill>
                <a:ea typeface="ＭＳ Ｐゴシック" charset="0"/>
                <a:cs typeface="ＭＳ Ｐゴシック" charset="0"/>
              </a:rPr>
              <a:t>It</a:t>
            </a:r>
            <a:r>
              <a:rPr lang="ja-JP" altLang="en-US" dirty="0">
                <a:solidFill>
                  <a:srgbClr val="000000"/>
                </a:solidFill>
                <a:ea typeface="ＭＳ Ｐゴシック" charset="0"/>
                <a:cs typeface="ＭＳ Ｐゴシック" charset="0"/>
              </a:rPr>
              <a:t>’</a:t>
            </a:r>
            <a:r>
              <a:rPr lang="en-US" altLang="ja-JP" dirty="0">
                <a:solidFill>
                  <a:srgbClr val="000000"/>
                </a:solidFill>
                <a:ea typeface="ＭＳ Ｐゴシック" charset="0"/>
                <a:cs typeface="ＭＳ Ｐゴシック" charset="0"/>
              </a:rPr>
              <a:t>s also part of MLI systems (see below)</a:t>
            </a:r>
          </a:p>
          <a:p>
            <a:pPr lvl="1"/>
            <a:r>
              <a:rPr lang="en-US" dirty="0">
                <a:solidFill>
                  <a:srgbClr val="000000"/>
                </a:solidFill>
                <a:ea typeface="ＭＳ Ｐゴシック" charset="0"/>
                <a:cs typeface="ＭＳ Ｐゴシック" charset="0"/>
              </a:rPr>
              <a:t>We have to consider tarnishing</a:t>
            </a:r>
          </a:p>
          <a:p>
            <a:pPr lvl="1"/>
            <a:r>
              <a:rPr lang="en-US" dirty="0">
                <a:solidFill>
                  <a:srgbClr val="000000"/>
                </a:solidFill>
                <a:ea typeface="ＭＳ Ｐゴシック" charset="0"/>
                <a:cs typeface="ＭＳ Ｐゴシック" charset="0"/>
              </a:rPr>
              <a:t>May be labor intensive</a:t>
            </a:r>
          </a:p>
        </p:txBody>
      </p:sp>
      <p:pic>
        <p:nvPicPr>
          <p:cNvPr id="10"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a:xfrm>
            <a:off x="5220072" y="1484784"/>
            <a:ext cx="3359150" cy="5027613"/>
          </a:xfrm>
          <a:prstGeom prst="rect">
            <a:avLst/>
          </a:prstGeom>
          <a:noFill/>
        </p:spPr>
      </p:pic>
    </p:spTree>
    <p:extLst>
      <p:ext uri="{BB962C8B-B14F-4D97-AF65-F5344CB8AC3E}">
        <p14:creationId xmlns:p14="http://schemas.microsoft.com/office/powerpoint/2010/main" val="298186062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Examples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4</a:t>
            </a:fld>
            <a:endParaRPr lang="sv-SE" dirty="0"/>
          </a:p>
        </p:txBody>
      </p:sp>
      <p:pic>
        <p:nvPicPr>
          <p:cNvPr id="5" name="Content Placeholder 6" descr="ITER Cutaway.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5796137" y="1556792"/>
            <a:ext cx="2808312" cy="2625863"/>
          </a:xfrm>
        </p:spPr>
      </p:pic>
      <p:pic>
        <p:nvPicPr>
          <p:cNvPr id="6" name="Picture 2" descr="Diagram of the Hybrid Magne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44" y="1484784"/>
            <a:ext cx="2360918"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www.cardiff.ac.uk/psych/cubric/images/image-57971-web.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2627784" y="1556792"/>
            <a:ext cx="2541289" cy="226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NanjingASUsiteoverviewbi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7504" y="4005064"/>
            <a:ext cx="2721760" cy="211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AShip45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87824" y="4365104"/>
            <a:ext cx="2627647" cy="172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40152" y="4293096"/>
            <a:ext cx="2688299"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535936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Radiation Heat Transfer</a:t>
            </a:r>
            <a:endParaRPr lang="en-US" dirty="0"/>
          </a:p>
        </p:txBody>
      </p:sp>
      <p:sp>
        <p:nvSpPr>
          <p:cNvPr id="3" name="Content Placeholder 2"/>
          <p:cNvSpPr>
            <a:spLocks noGrp="1"/>
          </p:cNvSpPr>
          <p:nvPr>
            <p:ph idx="1"/>
          </p:nvPr>
        </p:nvSpPr>
        <p:spPr/>
        <p:txBody>
          <a:bodyPr>
            <a:normAutofit fontScale="77500" lnSpcReduction="20000"/>
          </a:bodyPr>
          <a:lstStyle/>
          <a:p>
            <a:r>
              <a:rPr lang="en-US" dirty="0">
                <a:solidFill>
                  <a:srgbClr val="000000"/>
                </a:solidFill>
                <a:ea typeface="ＭＳ Ｐゴシック" charset="0"/>
                <a:cs typeface="ＭＳ Ｐゴシック" charset="0"/>
              </a:rPr>
              <a:t>Another way to reduce radiation heat transfer is to install intermediate actively cooled radiation shields that operate at a temperature between 300 K and the lowest cryogenic temperature. This has several advantages.</a:t>
            </a:r>
          </a:p>
          <a:p>
            <a:pPr lvl="1"/>
            <a:r>
              <a:rPr lang="en-US" dirty="0">
                <a:solidFill>
                  <a:srgbClr val="000000"/>
                </a:solidFill>
                <a:ea typeface="ＭＳ Ｐゴシック" charset="0"/>
                <a:cs typeface="ＭＳ Ｐゴシック" charset="0"/>
              </a:rPr>
              <a:t>It greatly reduces the heat load to the lowest temperature level</a:t>
            </a:r>
          </a:p>
          <a:p>
            <a:pPr lvl="2"/>
            <a:r>
              <a:rPr lang="en-US" dirty="0">
                <a:solidFill>
                  <a:srgbClr val="000000"/>
                </a:solidFill>
                <a:ea typeface="ヒラギノ角ゴ Pro W3" charset="0"/>
                <a:cs typeface="ヒラギノ角ゴ Pro W3" charset="0"/>
              </a:rPr>
              <a:t>Assume parallel plates with </a:t>
            </a:r>
            <a:r>
              <a:rPr lang="en-US" dirty="0">
                <a:solidFill>
                  <a:srgbClr val="000000"/>
                </a:solidFill>
                <a:latin typeface="Symbol" charset="0"/>
                <a:ea typeface="ヒラギノ角ゴ Pro W3" charset="0"/>
                <a:cs typeface="ヒラギノ角ゴ Pro W3" charset="0"/>
              </a:rPr>
              <a:t>e</a:t>
            </a:r>
            <a:r>
              <a:rPr lang="en-US" dirty="0">
                <a:solidFill>
                  <a:srgbClr val="000000"/>
                </a:solidFill>
                <a:ea typeface="ヒラギノ角ゴ Pro W3" charset="0"/>
                <a:cs typeface="ヒラギノ角ゴ Pro W3" charset="0"/>
              </a:rPr>
              <a:t> = 0.2 </a:t>
            </a:r>
          </a:p>
          <a:p>
            <a:pPr lvl="2"/>
            <a:r>
              <a:rPr lang="en-US" dirty="0">
                <a:solidFill>
                  <a:srgbClr val="000000"/>
                </a:solidFill>
                <a:ea typeface="ヒラギノ角ゴ Pro W3" charset="0"/>
                <a:cs typeface="ヒラギノ角ゴ Pro W3" charset="0"/>
              </a:rPr>
              <a:t>then from Eq. B  q ( 300 K – 4.2 K ) = 46 W/m</a:t>
            </a:r>
            <a:r>
              <a:rPr lang="en-US" baseline="30000" dirty="0">
                <a:solidFill>
                  <a:srgbClr val="000000"/>
                </a:solidFill>
                <a:ea typeface="ヒラギノ角ゴ Pro W3" charset="0"/>
                <a:cs typeface="ヒラギノ角ゴ Pro W3" charset="0"/>
              </a:rPr>
              <a:t>2</a:t>
            </a:r>
            <a:r>
              <a:rPr lang="en-US" dirty="0">
                <a:solidFill>
                  <a:srgbClr val="000000"/>
                </a:solidFill>
                <a:ea typeface="ヒラギノ角ゴ Pro W3" charset="0"/>
                <a:cs typeface="ヒラギノ角ゴ Pro W3" charset="0"/>
              </a:rPr>
              <a:t> while q (77 – 4.2) = 0.2 W/m</a:t>
            </a:r>
            <a:r>
              <a:rPr lang="en-US" baseline="30000" dirty="0">
                <a:solidFill>
                  <a:srgbClr val="000000"/>
                </a:solidFill>
                <a:ea typeface="ヒラギノ角ゴ Pro W3" charset="0"/>
                <a:cs typeface="ヒラギノ角ゴ Pro W3" charset="0"/>
              </a:rPr>
              <a:t>2</a:t>
            </a:r>
          </a:p>
          <a:p>
            <a:pPr lvl="1"/>
            <a:r>
              <a:rPr lang="en-US" dirty="0">
                <a:solidFill>
                  <a:srgbClr val="000000"/>
                </a:solidFill>
                <a:ea typeface="ＭＳ Ｐゴシック" charset="0"/>
                <a:cs typeface="ＭＳ Ｐゴシック" charset="0"/>
              </a:rPr>
              <a:t>It allows heat interception at higher temperatures &amp; thus better Carnot efficiency</a:t>
            </a:r>
          </a:p>
          <a:p>
            <a:pPr lvl="1"/>
            <a:r>
              <a:rPr lang="en-US" dirty="0">
                <a:solidFill>
                  <a:srgbClr val="000000"/>
                </a:solidFill>
                <a:ea typeface="ＭＳ Ｐゴシック" charset="0"/>
                <a:cs typeface="ＭＳ Ｐゴシック" charset="0"/>
              </a:rPr>
              <a:t>Such an actively cooled shield provides a convenient heat intercept for supports, wires </a:t>
            </a:r>
            <a:r>
              <a:rPr lang="en-US" dirty="0" err="1">
                <a:solidFill>
                  <a:srgbClr val="000000"/>
                </a:solidFill>
                <a:ea typeface="ＭＳ Ｐゴシック" charset="0"/>
                <a:cs typeface="ＭＳ Ｐゴシック" charset="0"/>
              </a:rPr>
              <a:t>etc</a:t>
            </a:r>
            <a:r>
              <a:rPr lang="en-US" dirty="0">
                <a:solidFill>
                  <a:srgbClr val="000000"/>
                </a:solidFill>
                <a:ea typeface="ＭＳ Ｐゴシック" charset="0"/>
                <a:cs typeface="ＭＳ Ｐゴシック" charset="0"/>
              </a:rPr>
              <a:t> to reduce conduction heat leak.</a:t>
            </a:r>
          </a:p>
          <a:p>
            <a:r>
              <a:rPr lang="en-US" dirty="0">
                <a:solidFill>
                  <a:srgbClr val="000000"/>
                </a:solidFill>
                <a:ea typeface="ＭＳ Ｐゴシック" charset="0"/>
                <a:cs typeface="ＭＳ Ｐゴシック" charset="0"/>
              </a:rPr>
              <a:t>Shields may be cooled by</a:t>
            </a:r>
          </a:p>
          <a:p>
            <a:pPr lvl="1"/>
            <a:r>
              <a:rPr lang="en-US" dirty="0">
                <a:solidFill>
                  <a:srgbClr val="000000"/>
                </a:solidFill>
                <a:ea typeface="ＭＳ Ｐゴシック" charset="0"/>
                <a:cs typeface="ＭＳ Ｐゴシック" charset="0"/>
              </a:rPr>
              <a:t>Liquid baths ( LN</a:t>
            </a:r>
            <a:r>
              <a:rPr lang="en-US" baseline="-25000" dirty="0">
                <a:solidFill>
                  <a:srgbClr val="000000"/>
                </a:solidFill>
                <a:ea typeface="ＭＳ Ｐゴシック" charset="0"/>
                <a:cs typeface="ＭＳ Ｐゴシック" charset="0"/>
              </a:rPr>
              <a:t>2</a:t>
            </a:r>
            <a:r>
              <a:rPr lang="en-US" dirty="0">
                <a:solidFill>
                  <a:srgbClr val="000000"/>
                </a:solidFill>
                <a:ea typeface="ＭＳ Ｐゴシック" charset="0"/>
                <a:cs typeface="ＭＳ Ｐゴシック" charset="0"/>
              </a:rPr>
              <a:t>)</a:t>
            </a:r>
          </a:p>
          <a:p>
            <a:pPr lvl="1"/>
            <a:r>
              <a:rPr lang="en-US" dirty="0">
                <a:solidFill>
                  <a:srgbClr val="000000"/>
                </a:solidFill>
                <a:ea typeface="ＭＳ Ｐゴシック" charset="0"/>
                <a:cs typeface="ＭＳ Ｐゴシック" charset="0"/>
              </a:rPr>
              <a:t>Vapor boil off from stored liquid – common in </a:t>
            </a:r>
            <a:r>
              <a:rPr lang="en-US" dirty="0" err="1">
                <a:solidFill>
                  <a:srgbClr val="000000"/>
                </a:solidFill>
                <a:ea typeface="ＭＳ Ｐゴシック" charset="0"/>
                <a:cs typeface="ＭＳ Ｐゴシック" charset="0"/>
              </a:rPr>
              <a:t>LHe</a:t>
            </a:r>
            <a:r>
              <a:rPr lang="en-US" dirty="0">
                <a:solidFill>
                  <a:srgbClr val="000000"/>
                </a:solidFill>
                <a:ea typeface="ＭＳ Ｐゴシック" charset="0"/>
                <a:cs typeface="ＭＳ Ｐゴシック" charset="0"/>
              </a:rPr>
              <a:t> storage </a:t>
            </a:r>
            <a:r>
              <a:rPr lang="en-US" dirty="0" err="1">
                <a:solidFill>
                  <a:srgbClr val="000000"/>
                </a:solidFill>
                <a:ea typeface="ＭＳ Ｐゴシック" charset="0"/>
                <a:cs typeface="ＭＳ Ｐゴシック" charset="0"/>
              </a:rPr>
              <a:t>dewars</a:t>
            </a:r>
            <a:endParaRPr lang="en-US" dirty="0">
              <a:solidFill>
                <a:srgbClr val="000000"/>
              </a:solidFill>
              <a:ea typeface="ＭＳ Ｐゴシック" charset="0"/>
              <a:cs typeface="ＭＳ Ｐゴシック" charset="0"/>
            </a:endParaRPr>
          </a:p>
          <a:p>
            <a:pPr lvl="1"/>
            <a:r>
              <a:rPr lang="en-US" dirty="0">
                <a:solidFill>
                  <a:srgbClr val="000000"/>
                </a:solidFill>
                <a:ea typeface="ＭＳ Ｐゴシック" charset="0"/>
                <a:cs typeface="ＭＳ Ｐゴシック" charset="0"/>
              </a:rPr>
              <a:t>Cooling flows from refrigeration plants</a:t>
            </a:r>
          </a:p>
          <a:p>
            <a:pPr lvl="1"/>
            <a:r>
              <a:rPr lang="en-US" dirty="0">
                <a:solidFill>
                  <a:srgbClr val="000000"/>
                </a:solidFill>
                <a:ea typeface="ＭＳ Ｐゴシック" charset="0"/>
                <a:cs typeface="ＭＳ Ｐゴシック" charset="0"/>
              </a:rPr>
              <a:t>Conductive cooling via small </a:t>
            </a:r>
            <a:r>
              <a:rPr lang="en-US" dirty="0" err="1">
                <a:solidFill>
                  <a:srgbClr val="000000"/>
                </a:solidFill>
                <a:ea typeface="ＭＳ Ｐゴシック" charset="0"/>
                <a:cs typeface="ＭＳ Ｐゴシック" charset="0"/>
              </a:rPr>
              <a:t>cryocoolers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40</a:t>
            </a:fld>
            <a:endParaRPr lang="sv-SE" dirty="0"/>
          </a:p>
        </p:txBody>
      </p:sp>
    </p:spTree>
    <p:extLst>
      <p:ext uri="{BB962C8B-B14F-4D97-AF65-F5344CB8AC3E}">
        <p14:creationId xmlns:p14="http://schemas.microsoft.com/office/powerpoint/2010/main" val="214738431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Thermal Radiation Shields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41</a:t>
            </a:fld>
            <a:endParaRPr lang="sv-SE" dirty="0"/>
          </a:p>
        </p:txBody>
      </p:sp>
      <p:sp>
        <p:nvSpPr>
          <p:cNvPr id="5" name="Content Placeholder 10"/>
          <p:cNvSpPr>
            <a:spLocks noGrp="1"/>
          </p:cNvSpPr>
          <p:nvPr>
            <p:ph idx="1"/>
          </p:nvPr>
        </p:nvSpPr>
        <p:spPr>
          <a:xfrm>
            <a:off x="251520" y="1628800"/>
            <a:ext cx="8579296" cy="2332856"/>
          </a:xfrm>
        </p:spPr>
        <p:txBody>
          <a:bodyPr>
            <a:normAutofit fontScale="92500" lnSpcReduction="10000"/>
          </a:bodyPr>
          <a:lstStyle/>
          <a:p>
            <a:r>
              <a:rPr lang="en-US" dirty="0">
                <a:solidFill>
                  <a:srgbClr val="000000"/>
                </a:solidFill>
                <a:ea typeface="ＭＳ Ｐゴシック" charset="0"/>
                <a:cs typeface="ＭＳ Ｐゴシック" charset="0"/>
              </a:rPr>
              <a:t>Uncooled thermal radiation shields placed in a vacuum space between the warm &amp; cold surfaces also help reduce the thermal radiation heat leak</a:t>
            </a:r>
          </a:p>
          <a:p>
            <a:r>
              <a:rPr lang="en-US" dirty="0">
                <a:solidFill>
                  <a:srgbClr val="000000"/>
                </a:solidFill>
                <a:ea typeface="ＭＳ Ｐゴシック" charset="0"/>
                <a:cs typeface="ＭＳ Ｐゴシック" charset="0"/>
              </a:rPr>
              <a:t>It can be shown (with the grey approximation and equal </a:t>
            </a:r>
            <a:r>
              <a:rPr lang="en-US" dirty="0" err="1">
                <a:solidFill>
                  <a:srgbClr val="000000"/>
                </a:solidFill>
                <a:ea typeface="ＭＳ Ｐゴシック" charset="0"/>
                <a:cs typeface="ＭＳ Ｐゴシック" charset="0"/>
              </a:rPr>
              <a:t>emissivities</a:t>
            </a:r>
            <a:r>
              <a:rPr lang="en-US" dirty="0">
                <a:solidFill>
                  <a:srgbClr val="000000"/>
                </a:solidFill>
                <a:ea typeface="ＭＳ Ｐゴシック" charset="0"/>
                <a:cs typeface="ＭＳ Ｐゴシック" charset="0"/>
              </a:rPr>
              <a:t>) that with N shields thermal radiation heat transfer is given by</a:t>
            </a:r>
            <a:r>
              <a:rPr lang="en-US" dirty="0" smtClean="0">
                <a:solidFill>
                  <a:srgbClr val="000000"/>
                </a:solidFill>
                <a:ea typeface="ＭＳ Ｐゴシック" charset="0"/>
                <a:cs typeface="ＭＳ Ｐゴシック" charset="0"/>
              </a:rPr>
              <a:t>:</a:t>
            </a:r>
          </a:p>
          <a:p>
            <a:endParaRPr lang="en-US" dirty="0">
              <a:solidFill>
                <a:srgbClr val="000000"/>
              </a:solidFill>
              <a:ea typeface="ＭＳ Ｐゴシック" charset="0"/>
              <a:cs typeface="ＭＳ Ｐゴシック" charset="0"/>
            </a:endParaRPr>
          </a:p>
        </p:txBody>
      </p:sp>
      <p:graphicFrame>
        <p:nvGraphicFramePr>
          <p:cNvPr id="6" name="Object 3"/>
          <p:cNvGraphicFramePr>
            <a:graphicFrameLocks noChangeAspect="1"/>
          </p:cNvGraphicFramePr>
          <p:nvPr>
            <p:extLst>
              <p:ext uri="{D42A27DB-BD31-4B8C-83A1-F6EECF244321}">
                <p14:modId xmlns:p14="http://schemas.microsoft.com/office/powerpoint/2010/main" val="1778545479"/>
              </p:ext>
            </p:extLst>
          </p:nvPr>
        </p:nvGraphicFramePr>
        <p:xfrm>
          <a:off x="2267744" y="4005064"/>
          <a:ext cx="4419600" cy="1216025"/>
        </p:xfrm>
        <a:graphic>
          <a:graphicData uri="http://schemas.openxmlformats.org/presentationml/2006/ole">
            <mc:AlternateContent xmlns:mc="http://schemas.openxmlformats.org/markup-compatibility/2006">
              <mc:Choice xmlns:v="urn:schemas-microsoft-com:vml" Requires="v">
                <p:oleObj spid="_x0000_s83991" name="Equation" r:id="rId3" imgW="2032000" imgH="558800" progId="Equation.3">
                  <p:embed/>
                </p:oleObj>
              </mc:Choice>
              <mc:Fallback>
                <p:oleObj name="Equation" r:id="rId3" imgW="20320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4005064"/>
                        <a:ext cx="44196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 name="TextBox 14"/>
          <p:cNvSpPr txBox="1">
            <a:spLocks noChangeArrowheads="1"/>
          </p:cNvSpPr>
          <p:nvPr/>
        </p:nvSpPr>
        <p:spPr bwMode="auto">
          <a:xfrm>
            <a:off x="755576" y="5445224"/>
            <a:ext cx="7449513"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a:p>
            <a:pPr eaLnBrk="1" hangingPunct="1"/>
            <a:r>
              <a:rPr lang="en-US" sz="2600" dirty="0" smtClean="0"/>
              <a:t>This is the </a:t>
            </a:r>
            <a:r>
              <a:rPr lang="en-US" sz="2600" dirty="0"/>
              <a:t>motivation behind Multilayer Insulation</a:t>
            </a:r>
          </a:p>
          <a:p>
            <a:pPr eaLnBrk="1" hangingPunct="1"/>
            <a:endParaRPr lang="en-US" sz="1800" dirty="0"/>
          </a:p>
        </p:txBody>
      </p:sp>
    </p:spTree>
    <p:extLst>
      <p:ext uri="{BB962C8B-B14F-4D97-AF65-F5344CB8AC3E}">
        <p14:creationId xmlns:p14="http://schemas.microsoft.com/office/powerpoint/2010/main" val="4233828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ea typeface="MS PGothic" charset="0"/>
              </a:rPr>
              <a:t>MultiLayer</a:t>
            </a:r>
            <a:r>
              <a:rPr lang="en-US" dirty="0">
                <a:ea typeface="MS PGothic" charset="0"/>
              </a:rPr>
              <a:t> Insulation</a:t>
            </a:r>
            <a:endParaRPr lang="en-US" dirty="0"/>
          </a:p>
        </p:txBody>
      </p:sp>
      <p:sp>
        <p:nvSpPr>
          <p:cNvPr id="3" name="Content Placeholder 2"/>
          <p:cNvSpPr>
            <a:spLocks noGrp="1"/>
          </p:cNvSpPr>
          <p:nvPr>
            <p:ph idx="1"/>
          </p:nvPr>
        </p:nvSpPr>
        <p:spPr/>
        <p:txBody>
          <a:bodyPr>
            <a:normAutofit fontScale="92500" lnSpcReduction="20000"/>
          </a:bodyPr>
          <a:lstStyle/>
          <a:p>
            <a:r>
              <a:rPr lang="en-US" sz="2400" dirty="0">
                <a:solidFill>
                  <a:srgbClr val="000000"/>
                </a:solidFill>
                <a:ea typeface="MS PGothic" charset="0"/>
              </a:rPr>
              <a:t>Also referred to as superinsulation </a:t>
            </a:r>
          </a:p>
          <a:p>
            <a:r>
              <a:rPr lang="en-US" sz="2400" dirty="0">
                <a:solidFill>
                  <a:srgbClr val="000000"/>
                </a:solidFill>
                <a:ea typeface="MS PGothic" charset="0"/>
              </a:rPr>
              <a:t>Used in the vacuum space of  many cryostats (10</a:t>
            </a:r>
            <a:r>
              <a:rPr lang="en-US" sz="2400" baseline="30000" dirty="0">
                <a:solidFill>
                  <a:srgbClr val="000000"/>
                </a:solidFill>
                <a:ea typeface="MS PGothic" charset="0"/>
              </a:rPr>
              <a:t>-5</a:t>
            </a:r>
            <a:r>
              <a:rPr lang="en-US" sz="2400" dirty="0">
                <a:solidFill>
                  <a:srgbClr val="000000"/>
                </a:solidFill>
                <a:ea typeface="MS PGothic" charset="0"/>
              </a:rPr>
              <a:t> </a:t>
            </a:r>
            <a:r>
              <a:rPr lang="en-US" sz="2400" dirty="0" err="1">
                <a:solidFill>
                  <a:srgbClr val="000000"/>
                </a:solidFill>
                <a:ea typeface="MS PGothic" charset="0"/>
              </a:rPr>
              <a:t>torr</a:t>
            </a:r>
            <a:r>
              <a:rPr lang="en-US" sz="2400" dirty="0">
                <a:solidFill>
                  <a:srgbClr val="000000"/>
                </a:solidFill>
                <a:ea typeface="MS PGothic" charset="0"/>
              </a:rPr>
              <a:t> or better for best performance) – can be used instead of or with actively cooled thermal shields or baths</a:t>
            </a:r>
          </a:p>
          <a:p>
            <a:r>
              <a:rPr lang="en-US" sz="2400" dirty="0">
                <a:solidFill>
                  <a:srgbClr val="000000"/>
                </a:solidFill>
                <a:ea typeface="MS PGothic" charset="0"/>
              </a:rPr>
              <a:t>Consists of highly reflective thin sheets with poor thermal contact between sheets.</a:t>
            </a:r>
          </a:p>
          <a:p>
            <a:pPr lvl="1"/>
            <a:r>
              <a:rPr lang="en-US" dirty="0">
                <a:solidFill>
                  <a:srgbClr val="000000"/>
                </a:solidFill>
                <a:ea typeface="MS PGothic" charset="0"/>
              </a:rPr>
              <a:t>Made of aluminized Mylar ( or less frequently </a:t>
            </a:r>
            <a:r>
              <a:rPr lang="en-US" dirty="0" err="1">
                <a:solidFill>
                  <a:srgbClr val="000000"/>
                </a:solidFill>
                <a:ea typeface="MS PGothic" charset="0"/>
              </a:rPr>
              <a:t>Kapton</a:t>
            </a:r>
            <a:r>
              <a:rPr lang="en-US" dirty="0">
                <a:solidFill>
                  <a:srgbClr val="000000"/>
                </a:solidFill>
                <a:ea typeface="MS PGothic" charset="0"/>
              </a:rPr>
              <a:t>)</a:t>
            </a:r>
          </a:p>
          <a:p>
            <a:pPr lvl="1"/>
            <a:r>
              <a:rPr lang="en-US" dirty="0">
                <a:solidFill>
                  <a:srgbClr val="000000"/>
                </a:solidFill>
                <a:ea typeface="MS PGothic" charset="0"/>
              </a:rPr>
              <a:t>May include separate non conducting mesh</a:t>
            </a:r>
          </a:p>
          <a:p>
            <a:pPr lvl="1"/>
            <a:r>
              <a:rPr lang="en-US" dirty="0">
                <a:solidFill>
                  <a:srgbClr val="000000"/>
                </a:solidFill>
                <a:ea typeface="MS PGothic" charset="0"/>
              </a:rPr>
              <a:t>May use Mylar aluminized on only one side and crinkled to allow only point contacts between sheets</a:t>
            </a:r>
          </a:p>
          <a:p>
            <a:pPr lvl="1"/>
            <a:r>
              <a:rPr lang="en-US" dirty="0">
                <a:solidFill>
                  <a:srgbClr val="000000"/>
                </a:solidFill>
                <a:ea typeface="MS PGothic" charset="0"/>
              </a:rPr>
              <a:t>Frequently perforated to allow for better pumping</a:t>
            </a:r>
          </a:p>
          <a:p>
            <a:r>
              <a:rPr lang="en-US" sz="2400" dirty="0">
                <a:solidFill>
                  <a:srgbClr val="000000"/>
                </a:solidFill>
                <a:ea typeface="MS PGothic" charset="0"/>
              </a:rPr>
              <a:t>Can be made up into blankets for ease of installation</a:t>
            </a:r>
          </a:p>
          <a:p>
            <a:r>
              <a:rPr lang="en-US" sz="2400" dirty="0">
                <a:solidFill>
                  <a:srgbClr val="000000"/>
                </a:solidFill>
                <a:ea typeface="MS PGothic" charset="0"/>
              </a:rPr>
              <a:t>Don</a:t>
            </a:r>
            <a:r>
              <a:rPr lang="ja-JP" altLang="en-US" sz="2400" dirty="0">
                <a:solidFill>
                  <a:srgbClr val="000000"/>
                </a:solidFill>
                <a:ea typeface="MS PGothic" charset="0"/>
              </a:rPr>
              <a:t>’</a:t>
            </a:r>
            <a:r>
              <a:rPr lang="en-US" altLang="ja-JP" sz="2400" dirty="0">
                <a:solidFill>
                  <a:srgbClr val="000000"/>
                </a:solidFill>
                <a:ea typeface="MS PGothic" charset="0"/>
              </a:rPr>
              <a:t>t pack MLI too tightly. </a:t>
            </a:r>
            <a:r>
              <a:rPr lang="en-US" altLang="ja-JP" sz="2400" dirty="0" smtClean="0">
                <a:solidFill>
                  <a:srgbClr val="000000"/>
                </a:solidFill>
                <a:ea typeface="MS PGothic" charset="0"/>
              </a:rPr>
              <a:t>Doing so will cause increased conduction heat leak negating the value of the MLI</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42</a:t>
            </a:fld>
            <a:endParaRPr lang="sv-SE" dirty="0"/>
          </a:p>
        </p:txBody>
      </p:sp>
    </p:spTree>
    <p:extLst>
      <p:ext uri="{BB962C8B-B14F-4D97-AF65-F5344CB8AC3E}">
        <p14:creationId xmlns:p14="http://schemas.microsoft.com/office/powerpoint/2010/main" val="413984768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ea typeface="MS PGothic" charset="0"/>
              </a:rPr>
              <a:t>MultiLayer</a:t>
            </a:r>
            <a:r>
              <a:rPr lang="en-US" dirty="0">
                <a:ea typeface="MS PGothic" charset="0"/>
              </a:rPr>
              <a:t> Insulation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43</a:t>
            </a:fld>
            <a:endParaRPr lang="sv-SE" dirty="0"/>
          </a:p>
        </p:txBody>
      </p:sp>
      <p:sp>
        <p:nvSpPr>
          <p:cNvPr id="7" name="Content Placeholder 5"/>
          <p:cNvSpPr>
            <a:spLocks noGrp="1"/>
          </p:cNvSpPr>
          <p:nvPr>
            <p:ph idx="1"/>
          </p:nvPr>
        </p:nvSpPr>
        <p:spPr>
          <a:xfrm>
            <a:off x="146883" y="1556792"/>
            <a:ext cx="8991600" cy="5027613"/>
          </a:xfrm>
        </p:spPr>
        <p:txBody>
          <a:bodyPr/>
          <a:lstStyle/>
          <a:p>
            <a:r>
              <a:rPr lang="en-US" sz="2400" dirty="0">
                <a:solidFill>
                  <a:srgbClr val="000000"/>
                </a:solidFill>
                <a:ea typeface="MS PGothic" charset="0"/>
              </a:rPr>
              <a:t>Great care must be taken with seams, penetrations and ends.</a:t>
            </a:r>
          </a:p>
          <a:p>
            <a:pPr lvl="1"/>
            <a:r>
              <a:rPr lang="en-US" dirty="0">
                <a:solidFill>
                  <a:srgbClr val="000000"/>
                </a:solidFill>
                <a:ea typeface="MS PGothic" charset="0"/>
              </a:rPr>
              <a:t>Problems with these can dominate the heat leak</a:t>
            </a:r>
          </a:p>
          <a:p>
            <a:endParaRPr lang="en-US" dirty="0">
              <a:ea typeface="MS PGothic" charset="0"/>
            </a:endParaRPr>
          </a:p>
          <a:p>
            <a:endParaRPr lang="en-US" dirty="0">
              <a:ea typeface="MS PGothic" charset="0"/>
            </a:endParaRPr>
          </a:p>
        </p:txBody>
      </p:sp>
      <p:pic>
        <p:nvPicPr>
          <p:cNvPr id="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95736" y="2708920"/>
            <a:ext cx="4132263"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45004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S PGothic" charset="0"/>
              </a:rPr>
              <a:t>MLI Example from LHC cryostats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44</a:t>
            </a:fld>
            <a:endParaRPr lang="sv-SE" dirty="0"/>
          </a:p>
        </p:txBody>
      </p:sp>
      <p:pic>
        <p:nvPicPr>
          <p:cNvPr id="5" name="Content Placeholder 4"/>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1556792"/>
            <a:ext cx="8991600" cy="2179638"/>
          </a:xfrm>
          <a:noFill/>
        </p:spPr>
      </p:pic>
      <p:sp>
        <p:nvSpPr>
          <p:cNvPr id="6" name="TextBox 7"/>
          <p:cNvSpPr txBox="1">
            <a:spLocks noChangeArrowheads="1"/>
          </p:cNvSpPr>
          <p:nvPr/>
        </p:nvSpPr>
        <p:spPr bwMode="auto">
          <a:xfrm>
            <a:off x="4649700" y="3842792"/>
            <a:ext cx="43402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1400"/>
              <a:t>“</a:t>
            </a:r>
            <a:r>
              <a:rPr lang="en-US" altLang="ja-JP" sz="1400"/>
              <a:t>SERIES-PRODUCED HELIUM II CRYOSTATS</a:t>
            </a:r>
            <a:br>
              <a:rPr lang="en-US" altLang="ja-JP" sz="1400"/>
            </a:br>
            <a:r>
              <a:rPr lang="en-US" altLang="ja-JP" sz="1400"/>
              <a:t>FOR THE LHC MAGNETS: TECHNICAL CHOICES,</a:t>
            </a:r>
            <a:br>
              <a:rPr lang="en-US" altLang="ja-JP" sz="1400"/>
            </a:br>
            <a:r>
              <a:rPr lang="en-US" altLang="ja-JP" sz="1400"/>
              <a:t>INDUSTRIALISATION, COSTS</a:t>
            </a:r>
            <a:r>
              <a:rPr lang="ja-JP" altLang="en-US" sz="1400"/>
              <a:t>”</a:t>
            </a:r>
            <a:r>
              <a:rPr lang="en-US" altLang="ja-JP" sz="1400"/>
              <a:t/>
            </a:r>
            <a:br>
              <a:rPr lang="en-US" altLang="ja-JP" sz="1400"/>
            </a:br>
            <a:r>
              <a:rPr lang="en-US" altLang="ja-JP" sz="1400"/>
              <a:t>A. Poncet and V. Parma</a:t>
            </a:r>
            <a:br>
              <a:rPr lang="en-US" altLang="ja-JP" sz="1400"/>
            </a:br>
            <a:r>
              <a:rPr lang="en-US" altLang="ja-JP" sz="1400" u="sng"/>
              <a:t>Adv. Cryo. Engr.</a:t>
            </a:r>
            <a:r>
              <a:rPr lang="en-US" altLang="ja-JP" sz="1400"/>
              <a:t> Vol 53</a:t>
            </a:r>
            <a:endParaRPr lang="en-US" sz="1400"/>
          </a:p>
        </p:txBody>
      </p:sp>
    </p:spTree>
    <p:extLst>
      <p:ext uri="{BB962C8B-B14F-4D97-AF65-F5344CB8AC3E}">
        <p14:creationId xmlns:p14="http://schemas.microsoft.com/office/powerpoint/2010/main" val="215663887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Are These Cryostat Design Features Seen at ESS?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45</a:t>
            </a:fld>
            <a:endParaRPr lang="sv-SE" dirty="0"/>
          </a:p>
        </p:txBody>
      </p:sp>
    </p:spTree>
    <p:extLst>
      <p:ext uri="{BB962C8B-B14F-4D97-AF65-F5344CB8AC3E}">
        <p14:creationId xmlns:p14="http://schemas.microsoft.com/office/powerpoint/2010/main" val="342505604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976" y="2060114"/>
            <a:ext cx="8892480" cy="439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5"/>
          <p:cNvSpPr txBox="1"/>
          <p:nvPr/>
        </p:nvSpPr>
        <p:spPr>
          <a:xfrm>
            <a:off x="107504" y="1556792"/>
            <a:ext cx="6552728" cy="636072"/>
          </a:xfrm>
          <a:prstGeom prst="rect">
            <a:avLst/>
          </a:prstGeom>
          <a:solidFill>
            <a:schemeClr val="bg1">
              <a:lumMod val="75000"/>
            </a:schemeClr>
          </a:solidFill>
          <a:ln>
            <a:solidFill>
              <a:schemeClr val="bg1"/>
            </a:solidFill>
          </a:ln>
          <a:effectLst>
            <a:outerShdw blurRad="53975" dist="50800" dir="2700000" algn="tl" rotWithShape="0">
              <a:srgbClr val="000000">
                <a:alpha val="43000"/>
              </a:srgbClr>
            </a:outerShdw>
          </a:effectLst>
        </p:spPr>
        <p:txBody>
          <a:bodyPr wrap="square" rtlCol="0">
            <a:spAutoFit/>
          </a:bodyPr>
          <a:lstStyle/>
          <a:p>
            <a:pPr marL="285750" indent="-285750">
              <a:spcBef>
                <a:spcPts val="200"/>
              </a:spcBef>
              <a:spcAft>
                <a:spcPts val="200"/>
              </a:spcAft>
              <a:buFont typeface="Wingdings" charset="2"/>
              <a:buChar char="§"/>
            </a:pPr>
            <a:r>
              <a:rPr lang="en-US" sz="1600" dirty="0" smtClean="0"/>
              <a:t>Similar </a:t>
            </a:r>
            <a:r>
              <a:rPr lang="en-US" sz="1600" dirty="0"/>
              <a:t>to CEBAF/SNS cryomodule </a:t>
            </a:r>
            <a:r>
              <a:rPr lang="en-US" sz="1600" dirty="0" smtClean="0"/>
              <a:t>concept with </a:t>
            </a:r>
            <a:r>
              <a:rPr lang="en-US" sz="1600" dirty="0"/>
              <a:t>4 cavities per cryomodule</a:t>
            </a:r>
          </a:p>
          <a:p>
            <a:pPr marL="285750" indent="-285750">
              <a:spcBef>
                <a:spcPts val="200"/>
              </a:spcBef>
              <a:spcAft>
                <a:spcPts val="200"/>
              </a:spcAft>
              <a:buFont typeface="Wingdings" charset="2"/>
              <a:buChar char="§"/>
            </a:pPr>
            <a:r>
              <a:rPr lang="en-US" sz="1600" dirty="0"/>
              <a:t>Common design for medium (6 cells) and high beta (5 cells) cavities</a:t>
            </a:r>
          </a:p>
        </p:txBody>
      </p:sp>
      <p:sp>
        <p:nvSpPr>
          <p:cNvPr id="10" name="TextBox 19"/>
          <p:cNvSpPr txBox="1"/>
          <p:nvPr/>
        </p:nvSpPr>
        <p:spPr>
          <a:xfrm>
            <a:off x="7956376" y="4796418"/>
            <a:ext cx="1419368" cy="307777"/>
          </a:xfrm>
          <a:prstGeom prst="rect">
            <a:avLst/>
          </a:prstGeom>
          <a:noFill/>
        </p:spPr>
        <p:txBody>
          <a:bodyPr wrap="square" rtlCol="0">
            <a:spAutoFit/>
          </a:bodyPr>
          <a:lstStyle/>
          <a:p>
            <a:r>
              <a:rPr lang="fr-FR" sz="1400" dirty="0" smtClean="0">
                <a:solidFill>
                  <a:srgbClr val="FF0000"/>
                </a:solidFill>
              </a:rPr>
              <a:t>Proton </a:t>
            </a:r>
            <a:r>
              <a:rPr lang="fr-FR" sz="1400" dirty="0" err="1" smtClean="0">
                <a:solidFill>
                  <a:srgbClr val="FF0000"/>
                </a:solidFill>
              </a:rPr>
              <a:t>Beam</a:t>
            </a:r>
            <a:endParaRPr lang="en-US" sz="1400" dirty="0">
              <a:solidFill>
                <a:srgbClr val="FF0000"/>
              </a:solidFill>
            </a:endParaRPr>
          </a:p>
        </p:txBody>
      </p:sp>
      <p:cxnSp>
        <p:nvCxnSpPr>
          <p:cNvPr id="11" name="Connecteur droit avec flèche 10"/>
          <p:cNvCxnSpPr/>
          <p:nvPr/>
        </p:nvCxnSpPr>
        <p:spPr bwMode="auto">
          <a:xfrm flipH="1">
            <a:off x="8118795" y="4580394"/>
            <a:ext cx="845693" cy="144017"/>
          </a:xfrm>
          <a:prstGeom prst="straightConnector1">
            <a:avLst/>
          </a:prstGeom>
          <a:blipFill dpi="0" rotWithShape="0">
            <a:blip r:embed="rId3"/>
            <a:srcRect/>
            <a:tile tx="0" ty="0" sx="100000" sy="100000" flip="none" algn="tl"/>
          </a:blipFill>
          <a:ln w="25400" cap="flat" cmpd="sng" algn="ctr">
            <a:solidFill>
              <a:srgbClr val="FF0000"/>
            </a:solidFill>
            <a:prstDash val="solid"/>
            <a:round/>
            <a:headEnd type="none" w="med" len="med"/>
            <a:tailEnd type="arrow"/>
          </a:ln>
          <a:effectLst/>
        </p:spPr>
      </p:cxnSp>
      <p:sp>
        <p:nvSpPr>
          <p:cNvPr id="13" name="TextBox 19"/>
          <p:cNvSpPr txBox="1"/>
          <p:nvPr/>
        </p:nvSpPr>
        <p:spPr>
          <a:xfrm>
            <a:off x="5805" y="2420154"/>
            <a:ext cx="1728192" cy="307777"/>
          </a:xfrm>
          <a:prstGeom prst="rect">
            <a:avLst/>
          </a:prstGeom>
          <a:noFill/>
        </p:spPr>
        <p:txBody>
          <a:bodyPr wrap="square" rtlCol="0">
            <a:spAutoFit/>
          </a:bodyPr>
          <a:lstStyle/>
          <a:p>
            <a:r>
              <a:rPr lang="fr-FR" sz="1400" dirty="0" err="1" smtClean="0"/>
              <a:t>Jumper</a:t>
            </a:r>
            <a:r>
              <a:rPr lang="fr-FR" sz="1400" dirty="0" smtClean="0"/>
              <a:t> </a:t>
            </a:r>
            <a:r>
              <a:rPr lang="fr-FR" sz="1400" dirty="0" err="1" smtClean="0"/>
              <a:t>connection</a:t>
            </a:r>
            <a:endParaRPr lang="en-US" sz="1400" dirty="0"/>
          </a:p>
        </p:txBody>
      </p:sp>
      <p:cxnSp>
        <p:nvCxnSpPr>
          <p:cNvPr id="14" name="Connecteur droit avec flèche 13"/>
          <p:cNvCxnSpPr/>
          <p:nvPr/>
        </p:nvCxnSpPr>
        <p:spPr bwMode="auto">
          <a:xfrm>
            <a:off x="467544" y="2708186"/>
            <a:ext cx="72008" cy="216024"/>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17" name="TextBox 19"/>
          <p:cNvSpPr txBox="1"/>
          <p:nvPr/>
        </p:nvSpPr>
        <p:spPr>
          <a:xfrm>
            <a:off x="1403648" y="5732522"/>
            <a:ext cx="1419368" cy="523220"/>
          </a:xfrm>
          <a:prstGeom prst="rect">
            <a:avLst/>
          </a:prstGeom>
          <a:noFill/>
        </p:spPr>
        <p:txBody>
          <a:bodyPr wrap="square" rtlCol="0">
            <a:spAutoFit/>
          </a:bodyPr>
          <a:lstStyle/>
          <a:p>
            <a:r>
              <a:rPr lang="fr-FR" sz="1400" dirty="0" smtClean="0"/>
              <a:t>Cold to warm transition</a:t>
            </a:r>
            <a:endParaRPr lang="en-US" sz="1400" dirty="0"/>
          </a:p>
        </p:txBody>
      </p:sp>
      <p:cxnSp>
        <p:nvCxnSpPr>
          <p:cNvPr id="18" name="Connecteur droit avec flèche 17"/>
          <p:cNvCxnSpPr/>
          <p:nvPr/>
        </p:nvCxnSpPr>
        <p:spPr bwMode="auto">
          <a:xfrm flipH="1" flipV="1">
            <a:off x="7308304" y="3932322"/>
            <a:ext cx="216024" cy="1368152"/>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21" name="TextBox 19"/>
          <p:cNvSpPr txBox="1"/>
          <p:nvPr/>
        </p:nvSpPr>
        <p:spPr>
          <a:xfrm>
            <a:off x="4211960" y="2564904"/>
            <a:ext cx="1419368" cy="523220"/>
          </a:xfrm>
          <a:prstGeom prst="rect">
            <a:avLst/>
          </a:prstGeom>
          <a:noFill/>
        </p:spPr>
        <p:txBody>
          <a:bodyPr wrap="square" rtlCol="0">
            <a:spAutoFit/>
          </a:bodyPr>
          <a:lstStyle/>
          <a:p>
            <a:r>
              <a:rPr lang="fr-FR" sz="1400" dirty="0" err="1" smtClean="0"/>
              <a:t>Magnetic</a:t>
            </a:r>
            <a:r>
              <a:rPr lang="fr-FR" sz="1400" dirty="0" smtClean="0"/>
              <a:t> </a:t>
            </a:r>
            <a:r>
              <a:rPr lang="fr-FR" sz="1400" dirty="0" err="1" smtClean="0"/>
              <a:t>shielding</a:t>
            </a:r>
            <a:endParaRPr lang="en-US" sz="1400" dirty="0"/>
          </a:p>
        </p:txBody>
      </p:sp>
      <p:cxnSp>
        <p:nvCxnSpPr>
          <p:cNvPr id="22" name="Connecteur droit avec flèche 21"/>
          <p:cNvCxnSpPr/>
          <p:nvPr/>
        </p:nvCxnSpPr>
        <p:spPr bwMode="auto">
          <a:xfrm>
            <a:off x="4788024" y="3068960"/>
            <a:ext cx="360040" cy="719346"/>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24" name="TextBox 19"/>
          <p:cNvSpPr txBox="1"/>
          <p:nvPr/>
        </p:nvSpPr>
        <p:spPr>
          <a:xfrm>
            <a:off x="5364088" y="5588506"/>
            <a:ext cx="1419368" cy="307777"/>
          </a:xfrm>
          <a:prstGeom prst="rect">
            <a:avLst/>
          </a:prstGeom>
          <a:noFill/>
        </p:spPr>
        <p:txBody>
          <a:bodyPr wrap="square" rtlCol="0">
            <a:spAutoFit/>
          </a:bodyPr>
          <a:lstStyle/>
          <a:p>
            <a:r>
              <a:rPr lang="fr-FR" sz="1400" dirty="0" smtClean="0"/>
              <a:t>Power coupler</a:t>
            </a:r>
            <a:endParaRPr lang="en-US" sz="1400" dirty="0"/>
          </a:p>
        </p:txBody>
      </p:sp>
      <p:cxnSp>
        <p:nvCxnSpPr>
          <p:cNvPr id="25" name="Connecteur droit avec flèche 24"/>
          <p:cNvCxnSpPr/>
          <p:nvPr/>
        </p:nvCxnSpPr>
        <p:spPr bwMode="auto">
          <a:xfrm flipH="1" flipV="1">
            <a:off x="5220072" y="5372482"/>
            <a:ext cx="360040" cy="216024"/>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28" name="TextBox 19"/>
          <p:cNvSpPr txBox="1"/>
          <p:nvPr/>
        </p:nvSpPr>
        <p:spPr>
          <a:xfrm>
            <a:off x="7185080" y="5353318"/>
            <a:ext cx="1419368" cy="523220"/>
          </a:xfrm>
          <a:prstGeom prst="rect">
            <a:avLst/>
          </a:prstGeom>
          <a:noFill/>
        </p:spPr>
        <p:txBody>
          <a:bodyPr wrap="square" rtlCol="0">
            <a:spAutoFit/>
          </a:bodyPr>
          <a:lstStyle/>
          <a:p>
            <a:r>
              <a:rPr lang="fr-FR" sz="1400" dirty="0" err="1" smtClean="0"/>
              <a:t>Cavity</a:t>
            </a:r>
            <a:r>
              <a:rPr lang="fr-FR" sz="1400" dirty="0" smtClean="0"/>
              <a:t> </a:t>
            </a:r>
            <a:r>
              <a:rPr lang="fr-FR" sz="1400" dirty="0" err="1" smtClean="0"/>
              <a:t>with</a:t>
            </a:r>
            <a:r>
              <a:rPr lang="fr-FR" sz="1400" dirty="0" smtClean="0"/>
              <a:t> </a:t>
            </a:r>
            <a:r>
              <a:rPr lang="fr-FR" sz="1400" dirty="0" err="1" smtClean="0"/>
              <a:t>Helium</a:t>
            </a:r>
            <a:r>
              <a:rPr lang="fr-FR" sz="1400" dirty="0" smtClean="0"/>
              <a:t> tank</a:t>
            </a:r>
            <a:endParaRPr lang="en-US" sz="1400" dirty="0"/>
          </a:p>
        </p:txBody>
      </p:sp>
      <p:cxnSp>
        <p:nvCxnSpPr>
          <p:cNvPr id="29" name="Connecteur droit avec flèche 28"/>
          <p:cNvCxnSpPr/>
          <p:nvPr/>
        </p:nvCxnSpPr>
        <p:spPr bwMode="auto">
          <a:xfrm flipH="1" flipV="1">
            <a:off x="755576" y="4941168"/>
            <a:ext cx="792088" cy="72008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36" name="TextBox 19"/>
          <p:cNvSpPr txBox="1"/>
          <p:nvPr/>
        </p:nvSpPr>
        <p:spPr>
          <a:xfrm>
            <a:off x="1907704" y="3212242"/>
            <a:ext cx="1440160" cy="307777"/>
          </a:xfrm>
          <a:prstGeom prst="rect">
            <a:avLst/>
          </a:prstGeom>
          <a:noFill/>
        </p:spPr>
        <p:txBody>
          <a:bodyPr wrap="square" rtlCol="0">
            <a:spAutoFit/>
          </a:bodyPr>
          <a:lstStyle/>
          <a:p>
            <a:r>
              <a:rPr lang="fr-FR" sz="1400" dirty="0" smtClean="0"/>
              <a:t>2 Phase He pipe</a:t>
            </a:r>
            <a:endParaRPr lang="en-US" sz="1400" dirty="0"/>
          </a:p>
        </p:txBody>
      </p:sp>
      <p:cxnSp>
        <p:nvCxnSpPr>
          <p:cNvPr id="37" name="Connecteur droit avec flèche 36"/>
          <p:cNvCxnSpPr/>
          <p:nvPr/>
        </p:nvCxnSpPr>
        <p:spPr bwMode="auto">
          <a:xfrm>
            <a:off x="2483768" y="3500274"/>
            <a:ext cx="216024" cy="504056"/>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38" name="TextBox 19"/>
          <p:cNvSpPr txBox="1"/>
          <p:nvPr/>
        </p:nvSpPr>
        <p:spPr>
          <a:xfrm>
            <a:off x="5652120" y="2276138"/>
            <a:ext cx="1419368" cy="523220"/>
          </a:xfrm>
          <a:prstGeom prst="rect">
            <a:avLst/>
          </a:prstGeom>
          <a:noFill/>
        </p:spPr>
        <p:txBody>
          <a:bodyPr wrap="square" rtlCol="0">
            <a:spAutoFit/>
          </a:bodyPr>
          <a:lstStyle/>
          <a:p>
            <a:r>
              <a:rPr lang="fr-FR" sz="1400" dirty="0" smtClean="0"/>
              <a:t>Thermal </a:t>
            </a:r>
            <a:r>
              <a:rPr lang="fr-FR" sz="1400" dirty="0" err="1" smtClean="0"/>
              <a:t>shielding</a:t>
            </a:r>
            <a:endParaRPr lang="en-US" sz="1400" dirty="0"/>
          </a:p>
        </p:txBody>
      </p:sp>
      <p:cxnSp>
        <p:nvCxnSpPr>
          <p:cNvPr id="39" name="Connecteur droit avec flèche 38"/>
          <p:cNvCxnSpPr/>
          <p:nvPr/>
        </p:nvCxnSpPr>
        <p:spPr bwMode="auto">
          <a:xfrm>
            <a:off x="6228184" y="2780194"/>
            <a:ext cx="360040" cy="504056"/>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41" name="TextBox 19"/>
          <p:cNvSpPr txBox="1"/>
          <p:nvPr/>
        </p:nvSpPr>
        <p:spPr>
          <a:xfrm>
            <a:off x="7452320" y="1556792"/>
            <a:ext cx="1851416" cy="307777"/>
          </a:xfrm>
          <a:prstGeom prst="rect">
            <a:avLst/>
          </a:prstGeom>
          <a:noFill/>
        </p:spPr>
        <p:txBody>
          <a:bodyPr wrap="square" rtlCol="0">
            <a:spAutoFit/>
          </a:bodyPr>
          <a:lstStyle/>
          <a:p>
            <a:r>
              <a:rPr lang="fr-FR" sz="1400" dirty="0" err="1" smtClean="0"/>
              <a:t>Regulation</a:t>
            </a:r>
            <a:r>
              <a:rPr lang="fr-FR" sz="1400" dirty="0" smtClean="0"/>
              <a:t> He valve</a:t>
            </a:r>
            <a:endParaRPr lang="en-US" sz="1400" dirty="0"/>
          </a:p>
        </p:txBody>
      </p:sp>
      <p:cxnSp>
        <p:nvCxnSpPr>
          <p:cNvPr id="42" name="Connecteur droit avec flèche 41"/>
          <p:cNvCxnSpPr/>
          <p:nvPr/>
        </p:nvCxnSpPr>
        <p:spPr bwMode="auto">
          <a:xfrm flipH="1">
            <a:off x="8244408" y="1916832"/>
            <a:ext cx="144016" cy="288032"/>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44" name="TextBox 19"/>
          <p:cNvSpPr txBox="1"/>
          <p:nvPr/>
        </p:nvSpPr>
        <p:spPr>
          <a:xfrm>
            <a:off x="3347864" y="5516498"/>
            <a:ext cx="1419368" cy="523220"/>
          </a:xfrm>
          <a:prstGeom prst="rect">
            <a:avLst/>
          </a:prstGeom>
          <a:noFill/>
        </p:spPr>
        <p:txBody>
          <a:bodyPr wrap="square" rtlCol="0">
            <a:spAutoFit/>
          </a:bodyPr>
          <a:lstStyle/>
          <a:p>
            <a:r>
              <a:rPr lang="fr-FR" sz="1400" dirty="0" err="1" smtClean="0"/>
              <a:t>Intercavities</a:t>
            </a:r>
            <a:r>
              <a:rPr lang="fr-FR" sz="1400" dirty="0" smtClean="0"/>
              <a:t> </a:t>
            </a:r>
            <a:r>
              <a:rPr lang="fr-FR" sz="1400" dirty="0" err="1" smtClean="0"/>
              <a:t>belows</a:t>
            </a:r>
            <a:endParaRPr lang="en-US" sz="1400" dirty="0"/>
          </a:p>
        </p:txBody>
      </p:sp>
      <p:cxnSp>
        <p:nvCxnSpPr>
          <p:cNvPr id="45" name="Connecteur droit avec flèche 44"/>
          <p:cNvCxnSpPr>
            <a:stCxn id="44" idx="0"/>
          </p:cNvCxnSpPr>
          <p:nvPr/>
        </p:nvCxnSpPr>
        <p:spPr bwMode="auto">
          <a:xfrm flipV="1">
            <a:off x="4057548" y="4364370"/>
            <a:ext cx="514452" cy="1152128"/>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47" name="TextBox 19"/>
          <p:cNvSpPr txBox="1"/>
          <p:nvPr/>
        </p:nvSpPr>
        <p:spPr>
          <a:xfrm>
            <a:off x="8316416" y="2204130"/>
            <a:ext cx="1008112" cy="523220"/>
          </a:xfrm>
          <a:prstGeom prst="rect">
            <a:avLst/>
          </a:prstGeom>
          <a:noFill/>
        </p:spPr>
        <p:txBody>
          <a:bodyPr wrap="square" rtlCol="0">
            <a:spAutoFit/>
          </a:bodyPr>
          <a:lstStyle/>
          <a:p>
            <a:r>
              <a:rPr lang="fr-FR" sz="1400" dirty="0" smtClean="0"/>
              <a:t>Vacuum valve</a:t>
            </a:r>
            <a:endParaRPr lang="en-US" sz="1400" dirty="0"/>
          </a:p>
        </p:txBody>
      </p:sp>
      <p:cxnSp>
        <p:nvCxnSpPr>
          <p:cNvPr id="48" name="Connecteur droit avec flèche 47"/>
          <p:cNvCxnSpPr>
            <a:stCxn id="47" idx="2"/>
          </p:cNvCxnSpPr>
          <p:nvPr/>
        </p:nvCxnSpPr>
        <p:spPr bwMode="auto">
          <a:xfrm>
            <a:off x="8820472" y="2727350"/>
            <a:ext cx="0" cy="628908"/>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55" name="TextBox 19"/>
          <p:cNvSpPr txBox="1"/>
          <p:nvPr/>
        </p:nvSpPr>
        <p:spPr>
          <a:xfrm>
            <a:off x="2627784" y="2708186"/>
            <a:ext cx="1419368" cy="523220"/>
          </a:xfrm>
          <a:prstGeom prst="rect">
            <a:avLst/>
          </a:prstGeom>
          <a:noFill/>
        </p:spPr>
        <p:txBody>
          <a:bodyPr wrap="square" rtlCol="0">
            <a:spAutoFit/>
          </a:bodyPr>
          <a:lstStyle/>
          <a:p>
            <a:r>
              <a:rPr lang="fr-FR" sz="1400" dirty="0" err="1" smtClean="0"/>
              <a:t>Spaceframe</a:t>
            </a:r>
            <a:r>
              <a:rPr lang="fr-FR" sz="1400" dirty="0" smtClean="0"/>
              <a:t> support </a:t>
            </a:r>
            <a:endParaRPr lang="en-US" sz="1400" dirty="0"/>
          </a:p>
        </p:txBody>
      </p:sp>
      <p:cxnSp>
        <p:nvCxnSpPr>
          <p:cNvPr id="56" name="Connecteur droit avec flèche 55"/>
          <p:cNvCxnSpPr/>
          <p:nvPr/>
        </p:nvCxnSpPr>
        <p:spPr bwMode="auto">
          <a:xfrm>
            <a:off x="3491880" y="3068226"/>
            <a:ext cx="504056" cy="216024"/>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59" name="TextBox 19"/>
          <p:cNvSpPr txBox="1"/>
          <p:nvPr/>
        </p:nvSpPr>
        <p:spPr>
          <a:xfrm>
            <a:off x="899592" y="2852202"/>
            <a:ext cx="1728192" cy="307777"/>
          </a:xfrm>
          <a:prstGeom prst="rect">
            <a:avLst/>
          </a:prstGeom>
          <a:noFill/>
        </p:spPr>
        <p:txBody>
          <a:bodyPr wrap="square" rtlCol="0">
            <a:spAutoFit/>
          </a:bodyPr>
          <a:lstStyle/>
          <a:p>
            <a:r>
              <a:rPr lang="fr-FR" sz="1400" dirty="0" err="1" smtClean="0"/>
              <a:t>Heat</a:t>
            </a:r>
            <a:r>
              <a:rPr lang="fr-FR" sz="1400" dirty="0" smtClean="0"/>
              <a:t> </a:t>
            </a:r>
            <a:r>
              <a:rPr lang="fr-FR" sz="1400" dirty="0" err="1" smtClean="0"/>
              <a:t>exchanger</a:t>
            </a:r>
            <a:endParaRPr lang="en-US" sz="1400" dirty="0"/>
          </a:p>
        </p:txBody>
      </p:sp>
      <p:cxnSp>
        <p:nvCxnSpPr>
          <p:cNvPr id="60" name="Connecteur droit avec flèche 59"/>
          <p:cNvCxnSpPr/>
          <p:nvPr/>
        </p:nvCxnSpPr>
        <p:spPr bwMode="auto">
          <a:xfrm flipH="1">
            <a:off x="899592" y="3140234"/>
            <a:ext cx="461739" cy="576798"/>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66" name="TextBox 19"/>
          <p:cNvSpPr txBox="1"/>
          <p:nvPr/>
        </p:nvSpPr>
        <p:spPr>
          <a:xfrm>
            <a:off x="6372200" y="2257127"/>
            <a:ext cx="1728192" cy="307777"/>
          </a:xfrm>
          <a:prstGeom prst="rect">
            <a:avLst/>
          </a:prstGeom>
          <a:noFill/>
        </p:spPr>
        <p:txBody>
          <a:bodyPr wrap="square" rtlCol="0">
            <a:spAutoFit/>
          </a:bodyPr>
          <a:lstStyle/>
          <a:p>
            <a:r>
              <a:rPr lang="fr-FR" sz="1400" dirty="0" smtClean="0"/>
              <a:t>Alignement </a:t>
            </a:r>
            <a:r>
              <a:rPr lang="fr-FR" sz="1400" dirty="0" err="1" smtClean="0"/>
              <a:t>fiducial</a:t>
            </a:r>
            <a:endParaRPr lang="en-US" sz="1400" dirty="0"/>
          </a:p>
        </p:txBody>
      </p:sp>
      <p:cxnSp>
        <p:nvCxnSpPr>
          <p:cNvPr id="67" name="Connecteur droit avec flèche 66"/>
          <p:cNvCxnSpPr/>
          <p:nvPr/>
        </p:nvCxnSpPr>
        <p:spPr bwMode="auto">
          <a:xfrm flipH="1">
            <a:off x="7020272" y="2492896"/>
            <a:ext cx="72008" cy="36004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pic>
        <p:nvPicPr>
          <p:cNvPr id="4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52830" y="237749"/>
            <a:ext cx="814803" cy="65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Espace réservé du numéro de diapositive 5"/>
          <p:cNvSpPr>
            <a:spLocks noGrp="1"/>
          </p:cNvSpPr>
          <p:nvPr>
            <p:ph type="sldNum" sz="quarter" idx="4"/>
          </p:nvPr>
        </p:nvSpPr>
        <p:spPr>
          <a:xfrm>
            <a:off x="8674925" y="6492875"/>
            <a:ext cx="469075" cy="365125"/>
          </a:xfrm>
          <a:prstGeom prst="rect">
            <a:avLst/>
          </a:prstGeom>
        </p:spPr>
        <p:txBody>
          <a:bodyPr/>
          <a:lstStyle>
            <a:lvl1pPr>
              <a:defRPr lang="sv-SE" sz="1200" smtClean="0">
                <a:solidFill>
                  <a:schemeClr val="bg1">
                    <a:lumMod val="50000"/>
                  </a:schemeClr>
                </a:solidFill>
              </a:defRPr>
            </a:lvl1pPr>
          </a:lstStyle>
          <a:p>
            <a:fld id="{551115BC-487E-4422-894C-CB7CD3E79223}" type="slidenum">
              <a:rPr lang="fr-FR" smtClean="0"/>
              <a:pPr/>
              <a:t>46</a:t>
            </a:fld>
            <a:endParaRPr lang="fr-FR"/>
          </a:p>
        </p:txBody>
      </p:sp>
      <p:pic>
        <p:nvPicPr>
          <p:cNvPr id="52" name="Image 51"/>
          <p:cNvPicPr/>
          <p:nvPr/>
        </p:nvPicPr>
        <p:blipFill>
          <a:blip r:embed="rId5">
            <a:extLst>
              <a:ext uri="{28A0092B-C50C-407E-A947-70E740481C1C}">
                <a14:useLocalDpi xmlns:a14="http://schemas.microsoft.com/office/drawing/2010/main"/>
              </a:ext>
            </a:extLst>
          </a:blip>
          <a:srcRect/>
          <a:stretch>
            <a:fillRect/>
          </a:stretch>
        </p:blipFill>
        <p:spPr bwMode="auto">
          <a:xfrm>
            <a:off x="5148064" y="237748"/>
            <a:ext cx="814803" cy="657603"/>
          </a:xfrm>
          <a:prstGeom prst="rect">
            <a:avLst/>
          </a:prstGeom>
          <a:noFill/>
        </p:spPr>
      </p:pic>
      <p:sp>
        <p:nvSpPr>
          <p:cNvPr id="53" name="Title 1"/>
          <p:cNvSpPr txBox="1">
            <a:spLocks/>
          </p:cNvSpPr>
          <p:nvPr/>
        </p:nvSpPr>
        <p:spPr>
          <a:xfrm>
            <a:off x="107504" y="274638"/>
            <a:ext cx="7488832" cy="1143000"/>
          </a:xfrm>
          <a:prstGeom prst="rect">
            <a:avLst/>
          </a:prstGeom>
        </p:spPr>
        <p:txBody>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dirty="0" smtClean="0"/>
              <a:t>Elliptical Cavities &amp; </a:t>
            </a:r>
            <a:r>
              <a:rPr lang="en-US" sz="2800" dirty="0" err="1" smtClean="0"/>
              <a:t>Cryomodule</a:t>
            </a:r>
            <a:endParaRPr lang="en-US" sz="2800" dirty="0" smtClean="0"/>
          </a:p>
          <a:p>
            <a:r>
              <a:rPr lang="en-US" sz="2800" dirty="0" smtClean="0"/>
              <a:t>(See C. </a:t>
            </a:r>
            <a:r>
              <a:rPr lang="en-US" sz="2800" dirty="0" err="1" smtClean="0"/>
              <a:t>Darve’s</a:t>
            </a:r>
            <a:r>
              <a:rPr lang="en-US" sz="2800" dirty="0" smtClean="0"/>
              <a:t> Talk)</a:t>
            </a:r>
            <a:endParaRPr lang="en-US" sz="2800" dirty="0"/>
          </a:p>
        </p:txBody>
      </p:sp>
    </p:spTree>
    <p:extLst>
      <p:ext uri="{BB962C8B-B14F-4D97-AF65-F5344CB8AC3E}">
        <p14:creationId xmlns:p14="http://schemas.microsoft.com/office/powerpoint/2010/main" val="292509862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512" y="1556792"/>
            <a:ext cx="2595893" cy="2492896"/>
          </a:xfrm>
          <a:prstGeom prst="rect">
            <a:avLst/>
          </a:prstGeom>
        </p:spPr>
      </p:pic>
      <p:sp>
        <p:nvSpPr>
          <p:cNvPr id="2" name="Title 1"/>
          <p:cNvSpPr>
            <a:spLocks noGrp="1"/>
          </p:cNvSpPr>
          <p:nvPr>
            <p:ph type="title"/>
          </p:nvPr>
        </p:nvSpPr>
        <p:spPr>
          <a:xfrm>
            <a:off x="-10680" y="116632"/>
            <a:ext cx="7139136" cy="1143000"/>
          </a:xfrm>
        </p:spPr>
        <p:txBody>
          <a:bodyPr>
            <a:normAutofit/>
          </a:bodyPr>
          <a:lstStyle/>
          <a:p>
            <a:r>
              <a:rPr lang="en-US" b="1" dirty="0"/>
              <a:t>Spoke cavity string and </a:t>
            </a:r>
            <a:r>
              <a:rPr lang="en-US" b="1" dirty="0" err="1"/>
              <a:t>cryomodule</a:t>
            </a:r>
            <a:r>
              <a:rPr lang="en-US" b="1" dirty="0"/>
              <a:t> </a:t>
            </a:r>
            <a:r>
              <a:rPr lang="en-US" b="1" dirty="0" smtClean="0"/>
              <a:t>package (See C. </a:t>
            </a:r>
            <a:r>
              <a:rPr lang="en-US" b="1" dirty="0" err="1" smtClean="0"/>
              <a:t>Darve’s</a:t>
            </a:r>
            <a:r>
              <a:rPr lang="en-US" b="1" smtClean="0"/>
              <a:t> Talk)</a:t>
            </a:r>
            <a:endParaRPr lang="en-US" b="1"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077072"/>
            <a:ext cx="3533223" cy="2385792"/>
          </a:xfrm>
          <a:prstGeom prst="rect">
            <a:avLst/>
          </a:prstGeom>
        </p:spPr>
      </p:pic>
      <p:pic>
        <p:nvPicPr>
          <p:cNvPr id="8" name="Picture 2" descr="C:\Users\reynet.IPN\Desktop\Salle Blanche\cryomo.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51920" y="1340768"/>
            <a:ext cx="5037397" cy="4759752"/>
          </a:xfrm>
          <a:prstGeom prst="rect">
            <a:avLst/>
          </a:prstGeom>
          <a:noFill/>
        </p:spPr>
      </p:pic>
      <p:cxnSp>
        <p:nvCxnSpPr>
          <p:cNvPr id="9" name="Connecteur droit avec flèche 7"/>
          <p:cNvCxnSpPr/>
          <p:nvPr/>
        </p:nvCxnSpPr>
        <p:spPr>
          <a:xfrm>
            <a:off x="2843808" y="1556792"/>
            <a:ext cx="0" cy="223224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6"/>
          <p:cNvSpPr txBox="1"/>
          <p:nvPr/>
        </p:nvSpPr>
        <p:spPr>
          <a:xfrm>
            <a:off x="2915816" y="1988840"/>
            <a:ext cx="977857" cy="582863"/>
          </a:xfrm>
          <a:prstGeom prst="rect">
            <a:avLst/>
          </a:prstGeom>
          <a:noFill/>
        </p:spPr>
        <p:txBody>
          <a:bodyPr wrap="none" lIns="91432" tIns="45716" rIns="91432" bIns="45716" rtlCol="0">
            <a:spAutoFit/>
          </a:bodyPr>
          <a:lstStyle/>
          <a:p>
            <a:r>
              <a:rPr lang="fr-FR" sz="1600" dirty="0" err="1" bmk="">
                <a:solidFill>
                  <a:schemeClr val="bg1">
                    <a:lumMod val="50000"/>
                  </a:schemeClr>
                </a:solidFill>
                <a:latin typeface="Gill Sans" charset="0"/>
                <a:ea typeface="ヒラギノ角ゴ ProN W3" charset="0"/>
                <a:cs typeface="ヒラギノ角ゴ ProN W3" charset="0"/>
              </a:rPr>
              <a:t>Diameter</a:t>
            </a:r>
            <a:endParaRPr lang="fr-FR" sz="1600" dirty="0" bmk="">
              <a:solidFill>
                <a:schemeClr val="bg1">
                  <a:lumMod val="50000"/>
                </a:schemeClr>
              </a:solidFill>
              <a:latin typeface="Gill Sans" charset="0"/>
              <a:ea typeface="ヒラギノ角ゴ ProN W3" charset="0"/>
              <a:cs typeface="ヒラギノ角ゴ ProN W3" charset="0"/>
            </a:endParaRPr>
          </a:p>
          <a:p>
            <a:r>
              <a:rPr lang="fr-FR" sz="1600" dirty="0" bmk="">
                <a:solidFill>
                  <a:schemeClr val="bg1">
                    <a:lumMod val="50000"/>
                  </a:schemeClr>
                </a:solidFill>
                <a:latin typeface="Gill Sans" charset="0"/>
                <a:ea typeface="ヒラギノ角ゴ ProN W3" charset="0"/>
                <a:cs typeface="ヒラギノ角ゴ ProN W3" charset="0"/>
              </a:rPr>
              <a:t>1350 mm</a:t>
            </a:r>
            <a:endParaRPr lang="en-US" sz="1600" dirty="0" bmk="">
              <a:solidFill>
                <a:schemeClr val="bg1">
                  <a:lumMod val="50000"/>
                </a:schemeClr>
              </a:solidFill>
              <a:latin typeface="Gill Sans" charset="0"/>
              <a:ea typeface="ヒラギノ角ゴ ProN W3" charset="0"/>
              <a:cs typeface="ヒラギノ角ゴ ProN W3" charset="0"/>
            </a:endParaRPr>
          </a:p>
        </p:txBody>
      </p:sp>
      <p:cxnSp>
        <p:nvCxnSpPr>
          <p:cNvPr id="11" name="Connecteur droit avec flèche 5"/>
          <p:cNvCxnSpPr/>
          <p:nvPr/>
        </p:nvCxnSpPr>
        <p:spPr>
          <a:xfrm>
            <a:off x="179512" y="6453336"/>
            <a:ext cx="324036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23595" y="6385938"/>
            <a:ext cx="965081" cy="337604"/>
          </a:xfrm>
          <a:prstGeom prst="rect">
            <a:avLst/>
          </a:prstGeom>
          <a:noFill/>
        </p:spPr>
        <p:txBody>
          <a:bodyPr wrap="none" lIns="91432" tIns="45716" rIns="91432" bIns="45716" rtlCol="0">
            <a:spAutoFit/>
          </a:bodyPr>
          <a:lstStyle/>
          <a:p>
            <a:r>
              <a:rPr lang="fr-FR" sz="1600" dirty="0" bmk="">
                <a:solidFill>
                  <a:schemeClr val="bg1">
                    <a:lumMod val="50000"/>
                  </a:schemeClr>
                </a:solidFill>
                <a:latin typeface="Gill Sans" charset="0"/>
                <a:ea typeface="ヒラギノ角ゴ ProN W3" charset="0"/>
                <a:cs typeface="ヒラギノ角ゴ ProN W3" charset="0"/>
              </a:rPr>
              <a:t>2900 mm</a:t>
            </a:r>
            <a:endParaRPr lang="en-US" sz="1600" dirty="0" bmk="">
              <a:solidFill>
                <a:schemeClr val="bg1">
                  <a:lumMod val="50000"/>
                </a:schemeClr>
              </a:solidFill>
              <a:latin typeface="Gill Sans" charset="0"/>
              <a:ea typeface="ヒラギノ角ゴ ProN W3" charset="0"/>
              <a:cs typeface="ヒラギノ角ゴ ProN W3" charset="0"/>
            </a:endParaRPr>
          </a:p>
        </p:txBody>
      </p:sp>
      <p:sp>
        <p:nvSpPr>
          <p:cNvPr id="15" name="Slide Number Placeholder 3"/>
          <p:cNvSpPr>
            <a:spLocks noGrp="1"/>
          </p:cNvSpPr>
          <p:nvPr>
            <p:ph type="sldNum" sz="quarter" idx="12"/>
          </p:nvPr>
        </p:nvSpPr>
        <p:spPr>
          <a:xfrm>
            <a:off x="6553200" y="6356350"/>
            <a:ext cx="2133600" cy="365125"/>
          </a:xfrm>
        </p:spPr>
        <p:txBody>
          <a:bodyPr/>
          <a:lstStyle/>
          <a:p>
            <a:fld id="{551115BC-487E-4422-894C-CB7CD3E79223}" type="slidenum">
              <a:rPr lang="sv-SE" smtClean="0"/>
              <a:pPr/>
              <a:t>47</a:t>
            </a:fld>
            <a:endParaRPr lang="sv-SE" dirty="0"/>
          </a:p>
        </p:txBody>
      </p:sp>
      <p:pic>
        <p:nvPicPr>
          <p:cNvPr id="1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86282" y="319685"/>
            <a:ext cx="933836" cy="7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05564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26" y="0"/>
            <a:ext cx="6067426" cy="1441531"/>
          </a:xfrm>
        </p:spPr>
        <p:txBody>
          <a:bodyPr/>
          <a:lstStyle/>
          <a:p>
            <a:r>
              <a:rPr lang="en-US" sz="3200" dirty="0" smtClean="0"/>
              <a:t>Applications of Cryogenics at ESS</a:t>
            </a:r>
            <a:endParaRPr lang="en-US" sz="3200" dirty="0"/>
          </a:p>
        </p:txBody>
      </p:sp>
      <p:sp>
        <p:nvSpPr>
          <p:cNvPr id="4" name="Slide Number Placeholder 3"/>
          <p:cNvSpPr>
            <a:spLocks noGrp="1"/>
          </p:cNvSpPr>
          <p:nvPr>
            <p:ph type="sldNum" sz="quarter" idx="12"/>
          </p:nvPr>
        </p:nvSpPr>
        <p:spPr/>
        <p:txBody>
          <a:bodyPr/>
          <a:lstStyle/>
          <a:p>
            <a:fld id="{038C62C7-F79B-CD4A-A5DF-5683BBEC4A65}" type="slidenum">
              <a:rPr lang="sv-SE" smtClean="0"/>
              <a:t>48</a:t>
            </a:fld>
            <a:endParaRPr lang="sv-SE"/>
          </a:p>
        </p:txBody>
      </p:sp>
      <p:sp>
        <p:nvSpPr>
          <p:cNvPr id="8" name="Content Placeholder 2"/>
          <p:cNvSpPr>
            <a:spLocks noGrp="1"/>
          </p:cNvSpPr>
          <p:nvPr>
            <p:ph idx="1"/>
          </p:nvPr>
        </p:nvSpPr>
        <p:spPr>
          <a:xfrm>
            <a:off x="130992" y="1629459"/>
            <a:ext cx="8887274" cy="4726891"/>
          </a:xfrm>
        </p:spPr>
        <p:txBody>
          <a:bodyPr>
            <a:normAutofit/>
          </a:bodyPr>
          <a:lstStyle/>
          <a:p>
            <a:pPr marL="342900" indent="-342900">
              <a:buFont typeface="Arial"/>
              <a:buChar char="•"/>
            </a:pPr>
            <a:r>
              <a:rPr lang="en-US" sz="2800" dirty="0" smtClean="0">
                <a:solidFill>
                  <a:srgbClr val="000000"/>
                </a:solidFill>
              </a:rPr>
              <a:t>Cooling for the </a:t>
            </a:r>
            <a:r>
              <a:rPr lang="en-US" sz="2800" dirty="0" err="1" smtClean="0">
                <a:solidFill>
                  <a:srgbClr val="000000"/>
                </a:solidFill>
              </a:rPr>
              <a:t>cryomodules</a:t>
            </a:r>
            <a:r>
              <a:rPr lang="en-US" sz="2800" dirty="0" smtClean="0">
                <a:solidFill>
                  <a:srgbClr val="000000"/>
                </a:solidFill>
              </a:rPr>
              <a:t> (2 K, 4.5 – 300 K and 40 K)</a:t>
            </a:r>
          </a:p>
          <a:p>
            <a:pPr marL="342900" indent="-342900">
              <a:buFont typeface="Arial"/>
              <a:buChar char="•"/>
            </a:pPr>
            <a:r>
              <a:rPr lang="en-US" sz="2800" dirty="0" smtClean="0">
                <a:solidFill>
                  <a:srgbClr val="000000"/>
                </a:solidFill>
              </a:rPr>
              <a:t>Cooling for the Target  supercritical H</a:t>
            </a:r>
            <a:r>
              <a:rPr lang="en-US" sz="2800" baseline="-25000" dirty="0" smtClean="0">
                <a:solidFill>
                  <a:srgbClr val="000000"/>
                </a:solidFill>
              </a:rPr>
              <a:t>2</a:t>
            </a:r>
            <a:r>
              <a:rPr lang="en-US" sz="2800" dirty="0" smtClean="0">
                <a:solidFill>
                  <a:srgbClr val="000000"/>
                </a:solidFill>
              </a:rPr>
              <a:t> Moderator (16.5 K)</a:t>
            </a:r>
          </a:p>
          <a:p>
            <a:pPr marL="342900" indent="-342900">
              <a:buFont typeface="Arial"/>
              <a:buChar char="•"/>
            </a:pPr>
            <a:r>
              <a:rPr lang="en-US" sz="2800" dirty="0" smtClean="0">
                <a:solidFill>
                  <a:srgbClr val="000000"/>
                </a:solidFill>
              </a:rPr>
              <a:t>Liquid Helium and Liquid Nitrogen for the Neutron Instruments</a:t>
            </a:r>
          </a:p>
          <a:p>
            <a:pPr marL="342900" indent="-342900">
              <a:buFont typeface="Arial"/>
              <a:buChar char="•"/>
            </a:pPr>
            <a:r>
              <a:rPr lang="en-US" sz="2800" dirty="0" smtClean="0">
                <a:solidFill>
                  <a:srgbClr val="000000"/>
                </a:solidFill>
              </a:rPr>
              <a:t>Cooling for the </a:t>
            </a:r>
            <a:r>
              <a:rPr lang="en-US" sz="2800" dirty="0" err="1" smtClean="0">
                <a:solidFill>
                  <a:srgbClr val="000000"/>
                </a:solidFill>
              </a:rPr>
              <a:t>cryomodule</a:t>
            </a:r>
            <a:r>
              <a:rPr lang="en-US" sz="2800" dirty="0" smtClean="0">
                <a:solidFill>
                  <a:srgbClr val="000000"/>
                </a:solidFill>
              </a:rPr>
              <a:t> test stand (2 K, </a:t>
            </a:r>
            <a:r>
              <a:rPr lang="en-US" sz="2800" dirty="0">
                <a:solidFill>
                  <a:srgbClr val="000000"/>
                </a:solidFill>
              </a:rPr>
              <a:t>4.5 – </a:t>
            </a:r>
            <a:r>
              <a:rPr lang="en-US" sz="2800" dirty="0" smtClean="0">
                <a:solidFill>
                  <a:srgbClr val="000000"/>
                </a:solidFill>
              </a:rPr>
              <a:t>300 K and 40 K)</a:t>
            </a:r>
          </a:p>
          <a:p>
            <a:pPr marL="342900" indent="-342900">
              <a:buFont typeface="Arial"/>
              <a:buChar char="•"/>
            </a:pPr>
            <a:r>
              <a:rPr lang="en-US" sz="2800" dirty="0" smtClean="0">
                <a:solidFill>
                  <a:srgbClr val="000000"/>
                </a:solidFill>
              </a:rPr>
              <a:t>This is accomplished via 3 separate </a:t>
            </a:r>
            <a:r>
              <a:rPr lang="en-US" sz="2800" dirty="0" err="1" smtClean="0">
                <a:solidFill>
                  <a:srgbClr val="000000"/>
                </a:solidFill>
              </a:rPr>
              <a:t>cryoplants</a:t>
            </a:r>
            <a:endParaRPr lang="en-US" sz="2800" dirty="0" smtClean="0">
              <a:solidFill>
                <a:srgbClr val="000000"/>
              </a:solidFill>
            </a:endParaRPr>
          </a:p>
        </p:txBody>
      </p:sp>
    </p:spTree>
    <p:extLst>
      <p:ext uri="{BB962C8B-B14F-4D97-AF65-F5344CB8AC3E}">
        <p14:creationId xmlns:p14="http://schemas.microsoft.com/office/powerpoint/2010/main" val="241462001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79"/>
          <p:cNvSpPr/>
          <p:nvPr/>
        </p:nvSpPr>
        <p:spPr>
          <a:xfrm flipH="1" flipV="1">
            <a:off x="1430867" y="2963333"/>
            <a:ext cx="4233010" cy="10102"/>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grpSp>
        <p:nvGrpSpPr>
          <p:cNvPr id="9" name="Group 8"/>
          <p:cNvGrpSpPr/>
          <p:nvPr/>
        </p:nvGrpSpPr>
        <p:grpSpPr>
          <a:xfrm>
            <a:off x="385193" y="1814109"/>
            <a:ext cx="1234479" cy="597271"/>
            <a:chOff x="457200" y="1607592"/>
            <a:chExt cx="1234479" cy="597271"/>
          </a:xfrm>
        </p:grpSpPr>
        <p:sp>
          <p:nvSpPr>
            <p:cNvPr id="10" name="Shape 39"/>
            <p:cNvSpPr/>
            <p:nvPr/>
          </p:nvSpPr>
          <p:spPr>
            <a:xfrm>
              <a:off x="457200" y="1607592"/>
              <a:ext cx="1234479"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1" name="Shape 40"/>
            <p:cNvSpPr/>
            <p:nvPr/>
          </p:nvSpPr>
          <p:spPr>
            <a:xfrm>
              <a:off x="611560" y="1731045"/>
              <a:ext cx="925760"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a:solidFill>
                    <a:prstClr val="black"/>
                  </a:solidFill>
                  <a:latin typeface="Calibri"/>
                  <a:cs typeface="Calibri"/>
                </a:rPr>
                <a:t>Pure Helium </a:t>
              </a:r>
            </a:p>
            <a:p>
              <a:pPr algn="ctr" defTabSz="914400">
                <a:defRPr sz="1800"/>
              </a:pPr>
              <a:r>
                <a:rPr lang="en-US" sz="1100" dirty="0">
                  <a:solidFill>
                    <a:prstClr val="black"/>
                  </a:solidFill>
                  <a:latin typeface="Calibri"/>
                  <a:cs typeface="Calibri"/>
                </a:rPr>
                <a:t>Gas Storage 1</a:t>
              </a:r>
            </a:p>
          </p:txBody>
        </p:sp>
      </p:grpSp>
      <p:sp>
        <p:nvSpPr>
          <p:cNvPr id="15" name="Shape 77"/>
          <p:cNvSpPr/>
          <p:nvPr/>
        </p:nvSpPr>
        <p:spPr>
          <a:xfrm flipV="1">
            <a:off x="755576" y="2125011"/>
            <a:ext cx="0" cy="70356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6" name="Shape 78"/>
          <p:cNvSpPr/>
          <p:nvPr/>
        </p:nvSpPr>
        <p:spPr>
          <a:xfrm>
            <a:off x="706245" y="2692114"/>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80" y="7178"/>
                  <a:pt x="17978" y="7178"/>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7" name="Shape 79"/>
          <p:cNvSpPr/>
          <p:nvPr/>
        </p:nvSpPr>
        <p:spPr>
          <a:xfrm>
            <a:off x="1443608" y="2406693"/>
            <a:ext cx="0" cy="271512"/>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8" name="Shape 80"/>
          <p:cNvSpPr/>
          <p:nvPr/>
        </p:nvSpPr>
        <p:spPr>
          <a:xfrm>
            <a:off x="706245" y="2421811"/>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68" y="14383"/>
                  <a:pt x="3569" y="1438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9" name="Shape 81"/>
          <p:cNvSpPr/>
          <p:nvPr/>
        </p:nvSpPr>
        <p:spPr>
          <a:xfrm flipV="1">
            <a:off x="2959224" y="2406693"/>
            <a:ext cx="0" cy="199504"/>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20" name="Shape 82"/>
          <p:cNvSpPr/>
          <p:nvPr/>
        </p:nvSpPr>
        <p:spPr>
          <a:xfrm>
            <a:off x="2908424" y="2549316"/>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38" y="7178"/>
                  <a:pt x="17936" y="7178"/>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22" name="Shape 83"/>
          <p:cNvSpPr/>
          <p:nvPr/>
        </p:nvSpPr>
        <p:spPr>
          <a:xfrm>
            <a:off x="1439333" y="2671233"/>
            <a:ext cx="6229011" cy="6972"/>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23" name="Shape 85"/>
          <p:cNvSpPr/>
          <p:nvPr/>
        </p:nvSpPr>
        <p:spPr>
          <a:xfrm flipV="1">
            <a:off x="986408" y="2828571"/>
            <a:ext cx="0" cy="66804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24" name="Shape 86"/>
          <p:cNvSpPr/>
          <p:nvPr/>
        </p:nvSpPr>
        <p:spPr>
          <a:xfrm>
            <a:off x="935608" y="3188611"/>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80" y="7163"/>
                  <a:pt x="17978" y="7163"/>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29" name="Shape 106"/>
          <p:cNvSpPr/>
          <p:nvPr/>
        </p:nvSpPr>
        <p:spPr>
          <a:xfrm>
            <a:off x="4965824" y="3188611"/>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90" y="7163"/>
                  <a:pt x="17889" y="7163"/>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30" name="Shape 107"/>
          <p:cNvSpPr/>
          <p:nvPr/>
        </p:nvSpPr>
        <p:spPr>
          <a:xfrm>
            <a:off x="5473824" y="3039411"/>
            <a:ext cx="0" cy="45720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31" name="Shape 108"/>
          <p:cNvSpPr/>
          <p:nvPr/>
        </p:nvSpPr>
        <p:spPr>
          <a:xfrm>
            <a:off x="5423024" y="297712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78" y="14368"/>
                  <a:pt x="3480" y="14368"/>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32" name="Shape 118"/>
          <p:cNvSpPr/>
          <p:nvPr/>
        </p:nvSpPr>
        <p:spPr>
          <a:xfrm>
            <a:off x="6325590" y="4093889"/>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33" name="Shape 120"/>
          <p:cNvSpPr/>
          <p:nvPr/>
        </p:nvSpPr>
        <p:spPr>
          <a:xfrm>
            <a:off x="6439975" y="4830948"/>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34" name="Shape 121"/>
          <p:cNvSpPr/>
          <p:nvPr/>
        </p:nvSpPr>
        <p:spPr>
          <a:xfrm flipV="1">
            <a:off x="6605281" y="3589874"/>
            <a:ext cx="0" cy="698335"/>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35" name="Shape 122"/>
          <p:cNvSpPr/>
          <p:nvPr/>
        </p:nvSpPr>
        <p:spPr>
          <a:xfrm>
            <a:off x="6558675" y="409389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36" name="Shape 123"/>
          <p:cNvSpPr/>
          <p:nvPr/>
        </p:nvSpPr>
        <p:spPr>
          <a:xfrm flipV="1">
            <a:off x="6372200" y="3793074"/>
            <a:ext cx="0" cy="432131"/>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37" name="Shape 124"/>
          <p:cNvSpPr/>
          <p:nvPr/>
        </p:nvSpPr>
        <p:spPr>
          <a:xfrm flipV="1">
            <a:off x="4283968" y="5731942"/>
            <a:ext cx="288156" cy="5559"/>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38" name="Shape 126"/>
          <p:cNvSpPr/>
          <p:nvPr/>
        </p:nvSpPr>
        <p:spPr>
          <a:xfrm>
            <a:off x="4237360" y="2979862"/>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62" y="14368"/>
                  <a:pt x="3464" y="14368"/>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39" name="Shape 149"/>
          <p:cNvSpPr/>
          <p:nvPr/>
        </p:nvSpPr>
        <p:spPr>
          <a:xfrm flipV="1">
            <a:off x="7740352" y="3433118"/>
            <a:ext cx="0" cy="288032"/>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40" name="Shape 150"/>
          <p:cNvSpPr/>
          <p:nvPr/>
        </p:nvSpPr>
        <p:spPr>
          <a:xfrm>
            <a:off x="7693744" y="3583484"/>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395" y="7163"/>
                  <a:pt x="17794" y="7163"/>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41" name="Shape 152"/>
          <p:cNvSpPr/>
          <p:nvPr/>
        </p:nvSpPr>
        <p:spPr>
          <a:xfrm>
            <a:off x="8413874" y="3458511"/>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784" y="14368"/>
                  <a:pt x="3385" y="14368"/>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42" name="Shape 157"/>
          <p:cNvSpPr/>
          <p:nvPr/>
        </p:nvSpPr>
        <p:spPr>
          <a:xfrm flipH="1" flipV="1">
            <a:off x="3851920" y="4297214"/>
            <a:ext cx="685800" cy="127"/>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43" name="Shape 158"/>
          <p:cNvSpPr/>
          <p:nvPr/>
        </p:nvSpPr>
        <p:spPr>
          <a:xfrm>
            <a:off x="4440684" y="4256349"/>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29" y="17915"/>
                  <a:pt x="7129" y="3517"/>
                  <a:pt x="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44" name="Shape 159"/>
          <p:cNvSpPr/>
          <p:nvPr/>
        </p:nvSpPr>
        <p:spPr>
          <a:xfrm flipV="1">
            <a:off x="3851920" y="3937174"/>
            <a:ext cx="0" cy="36004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grpSp>
        <p:nvGrpSpPr>
          <p:cNvPr id="45" name="Group 44"/>
          <p:cNvGrpSpPr/>
          <p:nvPr/>
        </p:nvGrpSpPr>
        <p:grpSpPr>
          <a:xfrm>
            <a:off x="2627784" y="1814109"/>
            <a:ext cx="1234479" cy="597271"/>
            <a:chOff x="2339752" y="2852936"/>
            <a:chExt cx="1234479" cy="597271"/>
          </a:xfrm>
        </p:grpSpPr>
        <p:sp>
          <p:nvSpPr>
            <p:cNvPr id="46" name="Shape 39"/>
            <p:cNvSpPr/>
            <p:nvPr/>
          </p:nvSpPr>
          <p:spPr>
            <a:xfrm>
              <a:off x="2339752" y="2852936"/>
              <a:ext cx="1234479"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47" name="Shape 40"/>
            <p:cNvSpPr/>
            <p:nvPr/>
          </p:nvSpPr>
          <p:spPr>
            <a:xfrm>
              <a:off x="2445583" y="2974274"/>
              <a:ext cx="1008112"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Standalone Helium Purifier</a:t>
              </a:r>
              <a:endParaRPr sz="1100" dirty="0">
                <a:solidFill>
                  <a:prstClr val="black"/>
                </a:solidFill>
                <a:latin typeface="Calibri"/>
                <a:cs typeface="Calibri"/>
              </a:endParaRPr>
            </a:p>
          </p:txBody>
        </p:sp>
      </p:grpSp>
      <p:grpSp>
        <p:nvGrpSpPr>
          <p:cNvPr id="48" name="Group 47"/>
          <p:cNvGrpSpPr/>
          <p:nvPr/>
        </p:nvGrpSpPr>
        <p:grpSpPr>
          <a:xfrm>
            <a:off x="4572000" y="1814109"/>
            <a:ext cx="1234479" cy="597271"/>
            <a:chOff x="2267744" y="2852936"/>
            <a:chExt cx="1234479" cy="597271"/>
          </a:xfrm>
        </p:grpSpPr>
        <p:sp>
          <p:nvSpPr>
            <p:cNvPr id="49" name="Shape 39"/>
            <p:cNvSpPr/>
            <p:nvPr/>
          </p:nvSpPr>
          <p:spPr>
            <a:xfrm>
              <a:off x="2267744" y="2852936"/>
              <a:ext cx="1234479"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50" name="Shape 40"/>
            <p:cNvSpPr/>
            <p:nvPr/>
          </p:nvSpPr>
          <p:spPr>
            <a:xfrm>
              <a:off x="2411760" y="2981059"/>
              <a:ext cx="1008112"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Helium Recovery System</a:t>
              </a:r>
              <a:endParaRPr sz="1100" dirty="0">
                <a:solidFill>
                  <a:prstClr val="black"/>
                </a:solidFill>
                <a:latin typeface="Calibri"/>
                <a:cs typeface="Calibri"/>
              </a:endParaRPr>
            </a:p>
          </p:txBody>
        </p:sp>
      </p:grpSp>
      <p:grpSp>
        <p:nvGrpSpPr>
          <p:cNvPr id="51" name="Group 50"/>
          <p:cNvGrpSpPr/>
          <p:nvPr/>
        </p:nvGrpSpPr>
        <p:grpSpPr>
          <a:xfrm>
            <a:off x="7452320" y="1821384"/>
            <a:ext cx="1234479" cy="597271"/>
            <a:chOff x="313184" y="1391568"/>
            <a:chExt cx="1234479" cy="597271"/>
          </a:xfrm>
        </p:grpSpPr>
        <p:sp>
          <p:nvSpPr>
            <p:cNvPr id="52" name="Shape 39"/>
            <p:cNvSpPr/>
            <p:nvPr/>
          </p:nvSpPr>
          <p:spPr>
            <a:xfrm>
              <a:off x="313184" y="1391568"/>
              <a:ext cx="1234479"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53" name="Shape 40"/>
            <p:cNvSpPr/>
            <p:nvPr/>
          </p:nvSpPr>
          <p:spPr>
            <a:xfrm>
              <a:off x="467544" y="1515021"/>
              <a:ext cx="925760"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Pure Helium </a:t>
              </a:r>
            </a:p>
            <a:p>
              <a:pPr algn="ctr" defTabSz="914400">
                <a:defRPr sz="1800"/>
              </a:pPr>
              <a:r>
                <a:rPr lang="en-US" sz="1100" dirty="0" smtClean="0">
                  <a:solidFill>
                    <a:prstClr val="black"/>
                  </a:solidFill>
                  <a:latin typeface="Calibri"/>
                  <a:cs typeface="Calibri"/>
                </a:rPr>
                <a:t>Gas Storage 2</a:t>
              </a:r>
              <a:endParaRPr sz="1100" dirty="0">
                <a:solidFill>
                  <a:prstClr val="black"/>
                </a:solidFill>
                <a:latin typeface="Calibri"/>
                <a:cs typeface="Calibri"/>
              </a:endParaRPr>
            </a:p>
          </p:txBody>
        </p:sp>
      </p:grpSp>
      <p:sp>
        <p:nvSpPr>
          <p:cNvPr id="56" name="Shape 84"/>
          <p:cNvSpPr/>
          <p:nvPr/>
        </p:nvSpPr>
        <p:spPr>
          <a:xfrm>
            <a:off x="5607628" y="240852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26" y="14383"/>
                  <a:pt x="3527" y="1438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57" name="Shape 79"/>
          <p:cNvSpPr/>
          <p:nvPr/>
        </p:nvSpPr>
        <p:spPr>
          <a:xfrm flipH="1" flipV="1">
            <a:off x="749300" y="2827867"/>
            <a:ext cx="4270498" cy="704"/>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59" name="Shape 80"/>
          <p:cNvSpPr/>
          <p:nvPr/>
        </p:nvSpPr>
        <p:spPr>
          <a:xfrm>
            <a:off x="937387" y="2828571"/>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68" y="14383"/>
                  <a:pt x="3569" y="1438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60" name="Shape 80"/>
          <p:cNvSpPr/>
          <p:nvPr/>
        </p:nvSpPr>
        <p:spPr>
          <a:xfrm>
            <a:off x="4968129" y="2824648"/>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68" y="14383"/>
                  <a:pt x="3569" y="1438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grpSp>
        <p:nvGrpSpPr>
          <p:cNvPr id="61" name="Group 60"/>
          <p:cNvGrpSpPr/>
          <p:nvPr/>
        </p:nvGrpSpPr>
        <p:grpSpPr>
          <a:xfrm>
            <a:off x="395536" y="3356992"/>
            <a:ext cx="1234479" cy="597271"/>
            <a:chOff x="457200" y="1631146"/>
            <a:chExt cx="1234479" cy="597271"/>
          </a:xfrm>
        </p:grpSpPr>
        <p:sp>
          <p:nvSpPr>
            <p:cNvPr id="62" name="Shape 39"/>
            <p:cNvSpPr/>
            <p:nvPr/>
          </p:nvSpPr>
          <p:spPr>
            <a:xfrm>
              <a:off x="457200" y="1631146"/>
              <a:ext cx="1234479"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63" name="Shape 40"/>
            <p:cNvSpPr/>
            <p:nvPr/>
          </p:nvSpPr>
          <p:spPr>
            <a:xfrm>
              <a:off x="611560" y="1731045"/>
              <a:ext cx="925760"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Accelerator</a:t>
              </a:r>
            </a:p>
            <a:p>
              <a:pPr algn="ctr" defTabSz="914400">
                <a:defRPr sz="1800"/>
              </a:pPr>
              <a:r>
                <a:rPr lang="en-US" sz="1100" dirty="0" smtClean="0">
                  <a:solidFill>
                    <a:prstClr val="black"/>
                  </a:solidFill>
                  <a:latin typeface="Calibri"/>
                  <a:cs typeface="Calibri"/>
                </a:rPr>
                <a:t>Cryoplant</a:t>
              </a:r>
              <a:endParaRPr sz="1100" dirty="0">
                <a:solidFill>
                  <a:prstClr val="black"/>
                </a:solidFill>
                <a:latin typeface="Calibri"/>
                <a:cs typeface="Calibri"/>
              </a:endParaRPr>
            </a:p>
          </p:txBody>
        </p:sp>
      </p:grpSp>
      <p:grpSp>
        <p:nvGrpSpPr>
          <p:cNvPr id="64" name="Group 63"/>
          <p:cNvGrpSpPr/>
          <p:nvPr/>
        </p:nvGrpSpPr>
        <p:grpSpPr>
          <a:xfrm>
            <a:off x="4572000" y="3329856"/>
            <a:ext cx="1234479" cy="597271"/>
            <a:chOff x="457200" y="1607592"/>
            <a:chExt cx="1234479" cy="597271"/>
          </a:xfrm>
        </p:grpSpPr>
        <p:sp>
          <p:nvSpPr>
            <p:cNvPr id="65" name="Shape 39"/>
            <p:cNvSpPr/>
            <p:nvPr/>
          </p:nvSpPr>
          <p:spPr>
            <a:xfrm>
              <a:off x="457200" y="1607592"/>
              <a:ext cx="1234479"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66" name="Shape 40"/>
            <p:cNvSpPr/>
            <p:nvPr/>
          </p:nvSpPr>
          <p:spPr>
            <a:xfrm>
              <a:off x="601216" y="1637828"/>
              <a:ext cx="925760" cy="53433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a:solidFill>
                    <a:prstClr val="black"/>
                  </a:solidFill>
                  <a:latin typeface="Calibri"/>
                  <a:cs typeface="Calibri"/>
                </a:rPr>
                <a:t>T</a:t>
              </a:r>
              <a:r>
                <a:rPr lang="en-US" sz="1100" dirty="0" smtClean="0">
                  <a:solidFill>
                    <a:prstClr val="black"/>
                  </a:solidFill>
                  <a:latin typeface="Calibri"/>
                  <a:cs typeface="Calibri"/>
                </a:rPr>
                <a:t>est &amp; Instrument Cryoplant</a:t>
              </a:r>
              <a:endParaRPr sz="1100" dirty="0">
                <a:solidFill>
                  <a:prstClr val="black"/>
                </a:solidFill>
                <a:latin typeface="Calibri"/>
                <a:cs typeface="Calibri"/>
              </a:endParaRPr>
            </a:p>
          </p:txBody>
        </p:sp>
      </p:grpSp>
      <p:sp>
        <p:nvSpPr>
          <p:cNvPr id="67" name="Shape 84"/>
          <p:cNvSpPr/>
          <p:nvPr/>
        </p:nvSpPr>
        <p:spPr>
          <a:xfrm>
            <a:off x="1397298" y="2415573"/>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26" y="14383"/>
                  <a:pt x="3527" y="1438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68" name="Shape 79"/>
          <p:cNvSpPr/>
          <p:nvPr/>
        </p:nvSpPr>
        <p:spPr>
          <a:xfrm flipH="1">
            <a:off x="7667749" y="2425006"/>
            <a:ext cx="595" cy="255761"/>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69" name="Shape 84"/>
          <p:cNvSpPr/>
          <p:nvPr/>
        </p:nvSpPr>
        <p:spPr>
          <a:xfrm>
            <a:off x="7621439" y="2421923"/>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26" y="14383"/>
                  <a:pt x="3527" y="1438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grpSp>
        <p:nvGrpSpPr>
          <p:cNvPr id="70" name="Group 69"/>
          <p:cNvGrpSpPr/>
          <p:nvPr/>
        </p:nvGrpSpPr>
        <p:grpSpPr>
          <a:xfrm>
            <a:off x="3359275" y="3327269"/>
            <a:ext cx="673099" cy="609600"/>
            <a:chOff x="2286001" y="3670300"/>
            <a:chExt cx="673099" cy="609600"/>
          </a:xfrm>
        </p:grpSpPr>
        <p:sp>
          <p:nvSpPr>
            <p:cNvPr id="71" name="Shape 49"/>
            <p:cNvSpPr/>
            <p:nvPr/>
          </p:nvSpPr>
          <p:spPr>
            <a:xfrm>
              <a:off x="2286001" y="3670300"/>
              <a:ext cx="654049" cy="609600"/>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72" name="Shape 50"/>
            <p:cNvSpPr/>
            <p:nvPr/>
          </p:nvSpPr>
          <p:spPr>
            <a:xfrm>
              <a:off x="2298700" y="3779292"/>
              <a:ext cx="660400" cy="35479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chorCtr="0">
              <a:spAutoFit/>
            </a:bodyPr>
            <a:lstStyle>
              <a:lvl1pPr>
                <a:lnSpc>
                  <a:spcPts val="1400"/>
                </a:lnSpc>
                <a:tabLst>
                  <a:tab pos="457200" algn="l"/>
                  <a:tab pos="6858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rPr>
                <a:t>5 m</a:t>
              </a:r>
              <a:r>
                <a:rPr lang="en-US" sz="1100" baseline="30000" dirty="0" smtClean="0">
                  <a:solidFill>
                    <a:prstClr val="black"/>
                  </a:solidFill>
                  <a:latin typeface="Calibri"/>
                </a:rPr>
                <a:t>3</a:t>
              </a:r>
              <a:r>
                <a:rPr lang="en-US" sz="1100" dirty="0" smtClean="0">
                  <a:solidFill>
                    <a:prstClr val="black"/>
                  </a:solidFill>
                  <a:latin typeface="Calibri"/>
                </a:rPr>
                <a:t>   </a:t>
              </a:r>
            </a:p>
            <a:p>
              <a:pPr algn="ctr" defTabSz="914400">
                <a:defRPr sz="1800"/>
              </a:pPr>
              <a:r>
                <a:rPr lang="en-US" sz="1100" dirty="0" err="1" smtClean="0">
                  <a:solidFill>
                    <a:prstClr val="black"/>
                  </a:solidFill>
                  <a:latin typeface="Calibri"/>
                </a:rPr>
                <a:t>LHe</a:t>
              </a:r>
              <a:r>
                <a:rPr lang="en-US" sz="1100" dirty="0" smtClean="0">
                  <a:solidFill>
                    <a:prstClr val="black"/>
                  </a:solidFill>
                  <a:latin typeface="Calibri"/>
                </a:rPr>
                <a:t> </a:t>
              </a:r>
              <a:r>
                <a:rPr lang="en-US" sz="1100" dirty="0" smtClean="0">
                  <a:solidFill>
                    <a:prstClr val="black"/>
                  </a:solidFill>
                  <a:latin typeface="Calibri"/>
                  <a:cs typeface="Calibri"/>
                </a:rPr>
                <a:t>Tank</a:t>
              </a:r>
              <a:endParaRPr sz="1100" dirty="0">
                <a:solidFill>
                  <a:prstClr val="black"/>
                </a:solidFill>
                <a:latin typeface="Calibri"/>
                <a:cs typeface="Calibri"/>
              </a:endParaRPr>
            </a:p>
          </p:txBody>
        </p:sp>
      </p:grpSp>
      <p:sp>
        <p:nvSpPr>
          <p:cNvPr id="73" name="Shape 101"/>
          <p:cNvSpPr/>
          <p:nvPr/>
        </p:nvSpPr>
        <p:spPr>
          <a:xfrm>
            <a:off x="3923928" y="2065093"/>
            <a:ext cx="673224"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74" name="Rectangle 73"/>
          <p:cNvSpPr/>
          <p:nvPr/>
        </p:nvSpPr>
        <p:spPr>
          <a:xfrm>
            <a:off x="5580112" y="2569022"/>
            <a:ext cx="144016" cy="216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914400"/>
            <a:endParaRPr lang="en-US" sz="1100">
              <a:solidFill>
                <a:prstClr val="white"/>
              </a:solidFill>
              <a:latin typeface="Calibri"/>
            </a:endParaRPr>
          </a:p>
        </p:txBody>
      </p:sp>
      <p:sp>
        <p:nvSpPr>
          <p:cNvPr id="75" name="Shape 102"/>
          <p:cNvSpPr/>
          <p:nvPr/>
        </p:nvSpPr>
        <p:spPr>
          <a:xfrm>
            <a:off x="3858270" y="2017751"/>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33" y="3538"/>
                  <a:pt x="14333" y="17936"/>
                  <a:pt x="2160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76" name="Shape 79"/>
          <p:cNvSpPr/>
          <p:nvPr/>
        </p:nvSpPr>
        <p:spPr>
          <a:xfrm>
            <a:off x="5655295" y="2414067"/>
            <a:ext cx="0" cy="561975"/>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77" name="Rectangle 76"/>
          <p:cNvSpPr/>
          <p:nvPr/>
        </p:nvSpPr>
        <p:spPr>
          <a:xfrm>
            <a:off x="4953248" y="2967162"/>
            <a:ext cx="129158" cy="1059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914400"/>
            <a:endParaRPr lang="en-US" sz="1100">
              <a:solidFill>
                <a:prstClr val="white"/>
              </a:solidFill>
              <a:latin typeface="Calibri"/>
            </a:endParaRPr>
          </a:p>
        </p:txBody>
      </p:sp>
      <p:sp>
        <p:nvSpPr>
          <p:cNvPr id="78" name="Shape 105"/>
          <p:cNvSpPr/>
          <p:nvPr/>
        </p:nvSpPr>
        <p:spPr>
          <a:xfrm flipV="1">
            <a:off x="5016624" y="2839516"/>
            <a:ext cx="0" cy="485774"/>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79" name="Shape 82"/>
          <p:cNvSpPr/>
          <p:nvPr/>
        </p:nvSpPr>
        <p:spPr>
          <a:xfrm>
            <a:off x="4735066" y="3195886"/>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38" y="7178"/>
                  <a:pt x="17936" y="7178"/>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80" name="Rectangle 79"/>
          <p:cNvSpPr/>
          <p:nvPr/>
        </p:nvSpPr>
        <p:spPr>
          <a:xfrm>
            <a:off x="4709666" y="2641030"/>
            <a:ext cx="160908" cy="3985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914400"/>
            <a:endParaRPr lang="en-US" sz="1100">
              <a:solidFill>
                <a:prstClr val="white"/>
              </a:solidFill>
              <a:latin typeface="Calibri"/>
            </a:endParaRPr>
          </a:p>
        </p:txBody>
      </p:sp>
      <p:sp>
        <p:nvSpPr>
          <p:cNvPr id="81" name="Shape 81"/>
          <p:cNvSpPr/>
          <p:nvPr/>
        </p:nvSpPr>
        <p:spPr>
          <a:xfrm flipV="1">
            <a:off x="4788024" y="2425006"/>
            <a:ext cx="0" cy="864096"/>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grpSp>
        <p:nvGrpSpPr>
          <p:cNvPr id="82" name="Group 81"/>
          <p:cNvGrpSpPr/>
          <p:nvPr/>
        </p:nvGrpSpPr>
        <p:grpSpPr>
          <a:xfrm>
            <a:off x="7452320" y="2857054"/>
            <a:ext cx="1234479" cy="597271"/>
            <a:chOff x="457200" y="1607592"/>
            <a:chExt cx="1234479" cy="597271"/>
          </a:xfrm>
        </p:grpSpPr>
        <p:sp>
          <p:nvSpPr>
            <p:cNvPr id="83" name="Shape 39"/>
            <p:cNvSpPr/>
            <p:nvPr/>
          </p:nvSpPr>
          <p:spPr>
            <a:xfrm>
              <a:off x="457200" y="1607592"/>
              <a:ext cx="1234479"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84" name="Shape 40"/>
            <p:cNvSpPr/>
            <p:nvPr/>
          </p:nvSpPr>
          <p:spPr>
            <a:xfrm>
              <a:off x="601216" y="1632993"/>
              <a:ext cx="925760" cy="5368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Target Moderator</a:t>
              </a:r>
            </a:p>
            <a:p>
              <a:pPr algn="ctr" defTabSz="914400">
                <a:defRPr sz="1800"/>
              </a:pPr>
              <a:r>
                <a:rPr lang="en-US" sz="1100" dirty="0" smtClean="0">
                  <a:solidFill>
                    <a:prstClr val="black"/>
                  </a:solidFill>
                  <a:latin typeface="Calibri"/>
                  <a:cs typeface="Calibri"/>
                </a:rPr>
                <a:t>Cryoplant</a:t>
              </a:r>
              <a:endParaRPr sz="1100" dirty="0">
                <a:solidFill>
                  <a:prstClr val="black"/>
                </a:solidFill>
                <a:latin typeface="Calibri"/>
                <a:cs typeface="Calibri"/>
              </a:endParaRPr>
            </a:p>
          </p:txBody>
        </p:sp>
      </p:grpSp>
      <p:sp>
        <p:nvSpPr>
          <p:cNvPr id="85" name="Shape 39"/>
          <p:cNvSpPr/>
          <p:nvPr/>
        </p:nvSpPr>
        <p:spPr>
          <a:xfrm>
            <a:off x="4572000" y="4225206"/>
            <a:ext cx="1234479"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86" name="Shape 40"/>
          <p:cNvSpPr/>
          <p:nvPr/>
        </p:nvSpPr>
        <p:spPr>
          <a:xfrm>
            <a:off x="4716016" y="4350172"/>
            <a:ext cx="925760"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err="1" smtClean="0">
                <a:solidFill>
                  <a:prstClr val="black"/>
                </a:solidFill>
                <a:latin typeface="Calibri"/>
                <a:cs typeface="Calibri"/>
              </a:rPr>
              <a:t>LHe</a:t>
            </a:r>
            <a:r>
              <a:rPr lang="en-US" sz="1100" dirty="0" smtClean="0">
                <a:solidFill>
                  <a:prstClr val="black"/>
                </a:solidFill>
                <a:latin typeface="Calibri"/>
                <a:cs typeface="Calibri"/>
              </a:rPr>
              <a:t> Mobile </a:t>
            </a:r>
            <a:r>
              <a:rPr lang="en-US" sz="1100" dirty="0" err="1" smtClean="0">
                <a:solidFill>
                  <a:prstClr val="black"/>
                </a:solidFill>
                <a:latin typeface="Calibri"/>
                <a:cs typeface="Calibri"/>
              </a:rPr>
              <a:t>Dewars</a:t>
            </a:r>
            <a:endParaRPr sz="1100" dirty="0">
              <a:solidFill>
                <a:prstClr val="black"/>
              </a:solidFill>
              <a:latin typeface="Calibri"/>
              <a:cs typeface="Calibri"/>
            </a:endParaRPr>
          </a:p>
        </p:txBody>
      </p:sp>
      <p:sp>
        <p:nvSpPr>
          <p:cNvPr id="87" name="Shape 39"/>
          <p:cNvSpPr/>
          <p:nvPr/>
        </p:nvSpPr>
        <p:spPr>
          <a:xfrm>
            <a:off x="6012160" y="4225206"/>
            <a:ext cx="1234479"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88" name="Shape 40"/>
          <p:cNvSpPr/>
          <p:nvPr/>
        </p:nvSpPr>
        <p:spPr>
          <a:xfrm>
            <a:off x="6144766" y="4267622"/>
            <a:ext cx="925760" cy="53433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Test Stand </a:t>
            </a:r>
            <a:r>
              <a:rPr lang="en-US" sz="1100" dirty="0" err="1" smtClean="0">
                <a:solidFill>
                  <a:prstClr val="black"/>
                </a:solidFill>
                <a:latin typeface="Calibri"/>
                <a:cs typeface="Calibri"/>
              </a:rPr>
              <a:t>Cryodistribution</a:t>
            </a:r>
            <a:r>
              <a:rPr lang="en-US" sz="1100" dirty="0" smtClean="0">
                <a:solidFill>
                  <a:prstClr val="black"/>
                </a:solidFill>
                <a:latin typeface="Calibri"/>
                <a:cs typeface="Calibri"/>
              </a:rPr>
              <a:t> System</a:t>
            </a:r>
            <a:endParaRPr sz="1100" dirty="0">
              <a:solidFill>
                <a:prstClr val="black"/>
              </a:solidFill>
              <a:latin typeface="Calibri"/>
              <a:cs typeface="Calibri"/>
            </a:endParaRPr>
          </a:p>
        </p:txBody>
      </p:sp>
      <p:sp>
        <p:nvSpPr>
          <p:cNvPr id="89" name="Shape 39"/>
          <p:cNvSpPr/>
          <p:nvPr/>
        </p:nvSpPr>
        <p:spPr>
          <a:xfrm>
            <a:off x="4572000" y="5449342"/>
            <a:ext cx="1234479" cy="597271"/>
          </a:xfrm>
          <a:prstGeom prst="rect">
            <a:avLst/>
          </a:prstGeom>
          <a:solidFill>
            <a:schemeClr val="accent2">
              <a:lumMod val="40000"/>
              <a:lumOff val="60000"/>
            </a:schemeClr>
          </a:solidFill>
          <a:ln w="12700">
            <a:solidFill>
              <a:schemeClr val="accent5">
                <a:lumMod val="40000"/>
                <a:lumOff val="60000"/>
              </a:schemeClr>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90" name="Shape 40"/>
          <p:cNvSpPr/>
          <p:nvPr/>
        </p:nvSpPr>
        <p:spPr>
          <a:xfrm>
            <a:off x="4696966" y="5565428"/>
            <a:ext cx="1008112"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Instruments &amp; Experiments</a:t>
            </a:r>
            <a:endParaRPr sz="1100" dirty="0">
              <a:solidFill>
                <a:prstClr val="black"/>
              </a:solidFill>
              <a:latin typeface="Calibri"/>
              <a:cs typeface="Calibri"/>
            </a:endParaRPr>
          </a:p>
        </p:txBody>
      </p:sp>
      <p:sp>
        <p:nvSpPr>
          <p:cNvPr id="91" name="Shape 39"/>
          <p:cNvSpPr/>
          <p:nvPr/>
        </p:nvSpPr>
        <p:spPr>
          <a:xfrm>
            <a:off x="3131840" y="4585246"/>
            <a:ext cx="936104" cy="597271"/>
          </a:xfrm>
          <a:prstGeom prst="rect">
            <a:avLst/>
          </a:prstGeom>
          <a:solidFill>
            <a:schemeClr val="accent6">
              <a:lumMod val="40000"/>
              <a:lumOff val="60000"/>
            </a:schemeClr>
          </a:solidFill>
          <a:ln w="12700">
            <a:solidFill>
              <a:schemeClr val="accent6">
                <a:lumMod val="40000"/>
                <a:lumOff val="60000"/>
              </a:schemeClr>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92" name="Shape 40"/>
          <p:cNvSpPr/>
          <p:nvPr/>
        </p:nvSpPr>
        <p:spPr>
          <a:xfrm>
            <a:off x="3142184" y="4710106"/>
            <a:ext cx="925760"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LN2 Storage Tanks</a:t>
            </a:r>
            <a:endParaRPr lang="en-US" sz="1100" dirty="0">
              <a:solidFill>
                <a:prstClr val="black"/>
              </a:solidFill>
              <a:latin typeface="Calibri"/>
              <a:cs typeface="Calibri"/>
            </a:endParaRPr>
          </a:p>
        </p:txBody>
      </p:sp>
      <p:sp>
        <p:nvSpPr>
          <p:cNvPr id="93" name="Shape 39"/>
          <p:cNvSpPr/>
          <p:nvPr/>
        </p:nvSpPr>
        <p:spPr>
          <a:xfrm>
            <a:off x="3131840" y="5449342"/>
            <a:ext cx="936104" cy="597271"/>
          </a:xfrm>
          <a:prstGeom prst="rect">
            <a:avLst/>
          </a:prstGeom>
          <a:solidFill>
            <a:schemeClr val="accent6">
              <a:lumMod val="40000"/>
              <a:lumOff val="60000"/>
            </a:schemeClr>
          </a:solidFill>
          <a:ln w="12700">
            <a:solidFill>
              <a:schemeClr val="accent6">
                <a:lumMod val="40000"/>
                <a:lumOff val="60000"/>
              </a:schemeClr>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94" name="Shape 40"/>
          <p:cNvSpPr/>
          <p:nvPr/>
        </p:nvSpPr>
        <p:spPr>
          <a:xfrm>
            <a:off x="3106868" y="5559208"/>
            <a:ext cx="925760"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LN2 Mobile </a:t>
            </a:r>
            <a:r>
              <a:rPr lang="en-US" sz="1100" dirty="0" err="1" smtClean="0">
                <a:solidFill>
                  <a:prstClr val="black"/>
                </a:solidFill>
                <a:latin typeface="Calibri"/>
                <a:cs typeface="Calibri"/>
              </a:rPr>
              <a:t>Dewars</a:t>
            </a:r>
            <a:endParaRPr lang="en-US" sz="1100" dirty="0">
              <a:solidFill>
                <a:prstClr val="black"/>
              </a:solidFill>
              <a:latin typeface="Calibri"/>
              <a:cs typeface="Calibri"/>
            </a:endParaRPr>
          </a:p>
        </p:txBody>
      </p:sp>
      <p:sp>
        <p:nvSpPr>
          <p:cNvPr id="95" name="Shape 39"/>
          <p:cNvSpPr/>
          <p:nvPr/>
        </p:nvSpPr>
        <p:spPr>
          <a:xfrm>
            <a:off x="395536" y="4585246"/>
            <a:ext cx="1152128"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96" name="Shape 40"/>
          <p:cNvSpPr/>
          <p:nvPr/>
        </p:nvSpPr>
        <p:spPr>
          <a:xfrm>
            <a:off x="528141" y="4603013"/>
            <a:ext cx="925760" cy="5368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err="1" smtClean="0">
                <a:solidFill>
                  <a:prstClr val="black"/>
                </a:solidFill>
                <a:latin typeface="Calibri"/>
                <a:cs typeface="Calibri"/>
              </a:rPr>
              <a:t>Cryodistribution</a:t>
            </a:r>
            <a:r>
              <a:rPr lang="en-US" sz="1100" dirty="0" smtClean="0">
                <a:solidFill>
                  <a:prstClr val="black"/>
                </a:solidFill>
                <a:latin typeface="Calibri"/>
                <a:cs typeface="Calibri"/>
              </a:rPr>
              <a:t> System for  Elliptical Linac</a:t>
            </a:r>
            <a:endParaRPr sz="1100" dirty="0">
              <a:solidFill>
                <a:prstClr val="black"/>
              </a:solidFill>
              <a:latin typeface="Calibri"/>
              <a:cs typeface="Calibri"/>
            </a:endParaRPr>
          </a:p>
        </p:txBody>
      </p:sp>
      <p:sp>
        <p:nvSpPr>
          <p:cNvPr id="97" name="Shape 39"/>
          <p:cNvSpPr/>
          <p:nvPr/>
        </p:nvSpPr>
        <p:spPr>
          <a:xfrm>
            <a:off x="395536" y="5449342"/>
            <a:ext cx="1152128" cy="597271"/>
          </a:xfrm>
          <a:prstGeom prst="rect">
            <a:avLst/>
          </a:prstGeom>
          <a:solidFill>
            <a:schemeClr val="accent3">
              <a:lumMod val="60000"/>
              <a:lumOff val="40000"/>
            </a:schemeClr>
          </a:solidFill>
          <a:ln w="12700">
            <a:solidFill>
              <a:schemeClr val="accent5">
                <a:lumMod val="40000"/>
                <a:lumOff val="60000"/>
              </a:schemeClr>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98" name="Shape 40"/>
          <p:cNvSpPr/>
          <p:nvPr/>
        </p:nvSpPr>
        <p:spPr>
          <a:xfrm>
            <a:off x="482401" y="5530610"/>
            <a:ext cx="1008112" cy="35736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Elliptical</a:t>
            </a:r>
          </a:p>
          <a:p>
            <a:pPr algn="ctr" defTabSz="914400">
              <a:defRPr sz="1800"/>
            </a:pPr>
            <a:r>
              <a:rPr lang="en-US" sz="1100" dirty="0" err="1" smtClean="0">
                <a:solidFill>
                  <a:prstClr val="black"/>
                </a:solidFill>
                <a:latin typeface="Calibri"/>
                <a:cs typeface="Calibri"/>
              </a:rPr>
              <a:t>Cryomodules</a:t>
            </a:r>
            <a:endParaRPr sz="1100" dirty="0">
              <a:solidFill>
                <a:prstClr val="black"/>
              </a:solidFill>
              <a:latin typeface="Calibri"/>
              <a:cs typeface="Calibri"/>
            </a:endParaRPr>
          </a:p>
        </p:txBody>
      </p:sp>
      <p:sp>
        <p:nvSpPr>
          <p:cNvPr id="99" name="Shape 39"/>
          <p:cNvSpPr/>
          <p:nvPr/>
        </p:nvSpPr>
        <p:spPr>
          <a:xfrm>
            <a:off x="6012160" y="5449342"/>
            <a:ext cx="1234479" cy="597271"/>
          </a:xfrm>
          <a:prstGeom prst="rect">
            <a:avLst/>
          </a:prstGeom>
          <a:solidFill>
            <a:srgbClr val="B7DEE8"/>
          </a:solidFill>
          <a:ln w="12700">
            <a:solidFill>
              <a:schemeClr val="accent5">
                <a:lumMod val="40000"/>
                <a:lumOff val="60000"/>
              </a:schemeClr>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00" name="Shape 40"/>
          <p:cNvSpPr/>
          <p:nvPr/>
        </p:nvSpPr>
        <p:spPr>
          <a:xfrm>
            <a:off x="6124426" y="5641131"/>
            <a:ext cx="1008112" cy="177826"/>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Test Stand Lund 2</a:t>
            </a:r>
            <a:endParaRPr sz="1100" dirty="0">
              <a:solidFill>
                <a:prstClr val="black"/>
              </a:solidFill>
              <a:latin typeface="Calibri"/>
              <a:cs typeface="Calibri"/>
            </a:endParaRPr>
          </a:p>
        </p:txBody>
      </p:sp>
      <p:sp>
        <p:nvSpPr>
          <p:cNvPr id="101" name="Shape 39"/>
          <p:cNvSpPr/>
          <p:nvPr/>
        </p:nvSpPr>
        <p:spPr>
          <a:xfrm>
            <a:off x="7452320" y="3721150"/>
            <a:ext cx="1234479"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02" name="Shape 40"/>
          <p:cNvSpPr/>
          <p:nvPr/>
        </p:nvSpPr>
        <p:spPr>
          <a:xfrm>
            <a:off x="7584926" y="3763566"/>
            <a:ext cx="925760" cy="53433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Target </a:t>
            </a:r>
            <a:r>
              <a:rPr lang="en-US" sz="1100" dirty="0" err="1" smtClean="0">
                <a:solidFill>
                  <a:prstClr val="black"/>
                </a:solidFill>
                <a:latin typeface="Calibri"/>
                <a:cs typeface="Calibri"/>
              </a:rPr>
              <a:t>Cryodistribution</a:t>
            </a:r>
            <a:r>
              <a:rPr lang="en-US" sz="1100" dirty="0" smtClean="0">
                <a:solidFill>
                  <a:prstClr val="black"/>
                </a:solidFill>
                <a:latin typeface="Calibri"/>
                <a:cs typeface="Calibri"/>
              </a:rPr>
              <a:t> System</a:t>
            </a:r>
            <a:endParaRPr sz="1100" dirty="0">
              <a:solidFill>
                <a:prstClr val="black"/>
              </a:solidFill>
              <a:latin typeface="Calibri"/>
              <a:cs typeface="Calibri"/>
            </a:endParaRPr>
          </a:p>
        </p:txBody>
      </p:sp>
      <p:sp>
        <p:nvSpPr>
          <p:cNvPr id="103" name="Shape 39"/>
          <p:cNvSpPr/>
          <p:nvPr/>
        </p:nvSpPr>
        <p:spPr>
          <a:xfrm>
            <a:off x="7452320" y="4585246"/>
            <a:ext cx="1234479" cy="597271"/>
          </a:xfrm>
          <a:prstGeom prst="rect">
            <a:avLst/>
          </a:prstGeom>
          <a:solidFill>
            <a:schemeClr val="accent4">
              <a:lumMod val="40000"/>
              <a:lumOff val="60000"/>
            </a:schemeClr>
          </a:solidFill>
          <a:ln w="12700">
            <a:solidFill>
              <a:schemeClr val="accent4">
                <a:lumMod val="40000"/>
                <a:lumOff val="60000"/>
              </a:schemeClr>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04" name="Shape 40"/>
          <p:cNvSpPr/>
          <p:nvPr/>
        </p:nvSpPr>
        <p:spPr>
          <a:xfrm>
            <a:off x="7606092" y="4675931"/>
            <a:ext cx="925760"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Hydrogen Circulation Box</a:t>
            </a:r>
            <a:endParaRPr sz="1100" dirty="0">
              <a:solidFill>
                <a:prstClr val="black"/>
              </a:solidFill>
              <a:latin typeface="Calibri"/>
              <a:cs typeface="Calibri"/>
            </a:endParaRPr>
          </a:p>
        </p:txBody>
      </p:sp>
      <p:sp>
        <p:nvSpPr>
          <p:cNvPr id="105" name="Shape 39"/>
          <p:cNvSpPr/>
          <p:nvPr/>
        </p:nvSpPr>
        <p:spPr>
          <a:xfrm>
            <a:off x="7452320" y="5449342"/>
            <a:ext cx="1234479" cy="597271"/>
          </a:xfrm>
          <a:prstGeom prst="rect">
            <a:avLst/>
          </a:prstGeom>
          <a:solidFill>
            <a:schemeClr val="accent4">
              <a:lumMod val="40000"/>
              <a:lumOff val="60000"/>
            </a:schemeClr>
          </a:solidFill>
          <a:ln w="12700">
            <a:solidFill>
              <a:schemeClr val="accent4">
                <a:lumMod val="40000"/>
                <a:lumOff val="60000"/>
              </a:schemeClr>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06" name="Shape 40"/>
          <p:cNvSpPr/>
          <p:nvPr/>
        </p:nvSpPr>
        <p:spPr>
          <a:xfrm>
            <a:off x="7616676" y="5550198"/>
            <a:ext cx="925760"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Hydrogen Moderator</a:t>
            </a:r>
            <a:endParaRPr sz="1100" dirty="0">
              <a:solidFill>
                <a:prstClr val="black"/>
              </a:solidFill>
              <a:latin typeface="Calibri"/>
              <a:cs typeface="Calibri"/>
            </a:endParaRPr>
          </a:p>
        </p:txBody>
      </p:sp>
      <p:sp>
        <p:nvSpPr>
          <p:cNvPr id="107" name="Shape 106"/>
          <p:cNvSpPr/>
          <p:nvPr/>
        </p:nvSpPr>
        <p:spPr>
          <a:xfrm>
            <a:off x="8387060" y="2718216"/>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90" y="7163"/>
                  <a:pt x="17889" y="7163"/>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08" name="Shape 80"/>
          <p:cNvSpPr/>
          <p:nvPr/>
        </p:nvSpPr>
        <p:spPr>
          <a:xfrm>
            <a:off x="8386190" y="2411403"/>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68" y="14383"/>
                  <a:pt x="3569" y="1438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09" name="Shape 105"/>
          <p:cNvSpPr/>
          <p:nvPr/>
        </p:nvSpPr>
        <p:spPr>
          <a:xfrm flipV="1">
            <a:off x="8434685" y="2365946"/>
            <a:ext cx="0" cy="485774"/>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10" name="Shape 123"/>
          <p:cNvSpPr/>
          <p:nvPr/>
        </p:nvSpPr>
        <p:spPr>
          <a:xfrm flipH="1" flipV="1">
            <a:off x="5796136" y="3793158"/>
            <a:ext cx="576064"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11" name="Shape 123"/>
          <p:cNvSpPr/>
          <p:nvPr/>
        </p:nvSpPr>
        <p:spPr>
          <a:xfrm flipH="1" flipV="1">
            <a:off x="5804603" y="3589793"/>
            <a:ext cx="807988"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12" name="Shape 149"/>
          <p:cNvSpPr/>
          <p:nvPr/>
        </p:nvSpPr>
        <p:spPr>
          <a:xfrm flipV="1">
            <a:off x="8460432" y="3433118"/>
            <a:ext cx="0" cy="288032"/>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13" name="Shape 149"/>
          <p:cNvSpPr/>
          <p:nvPr/>
        </p:nvSpPr>
        <p:spPr>
          <a:xfrm flipV="1">
            <a:off x="7734002" y="4290368"/>
            <a:ext cx="0" cy="288032"/>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14" name="Shape 150"/>
          <p:cNvSpPr/>
          <p:nvPr/>
        </p:nvSpPr>
        <p:spPr>
          <a:xfrm>
            <a:off x="7687394" y="4453434"/>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395" y="7163"/>
                  <a:pt x="17794" y="7163"/>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15" name="Shape 149"/>
          <p:cNvSpPr/>
          <p:nvPr/>
        </p:nvSpPr>
        <p:spPr>
          <a:xfrm flipH="1" flipV="1">
            <a:off x="8448800" y="4325416"/>
            <a:ext cx="5282" cy="252981"/>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16" name="Shape 149"/>
          <p:cNvSpPr/>
          <p:nvPr/>
        </p:nvSpPr>
        <p:spPr>
          <a:xfrm flipV="1">
            <a:off x="7753052" y="5160318"/>
            <a:ext cx="0" cy="288032"/>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17" name="Shape 150"/>
          <p:cNvSpPr/>
          <p:nvPr/>
        </p:nvSpPr>
        <p:spPr>
          <a:xfrm>
            <a:off x="7706444" y="5320209"/>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395" y="7163"/>
                  <a:pt x="17794" y="7163"/>
                  <a:pt x="21600" y="0"/>
                </a:cubicBezTo>
                <a:close/>
              </a:path>
            </a:pathLst>
          </a:custGeom>
          <a:solidFill>
            <a:schemeClr val="accent4">
              <a:lumMod val="40000"/>
              <a:lumOff val="60000"/>
            </a:schemeClr>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18" name="Shape 149"/>
          <p:cNvSpPr/>
          <p:nvPr/>
        </p:nvSpPr>
        <p:spPr>
          <a:xfrm flipH="1" flipV="1">
            <a:off x="8473131" y="5182667"/>
            <a:ext cx="0" cy="265682"/>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21" name="Shape 97"/>
          <p:cNvSpPr/>
          <p:nvPr/>
        </p:nvSpPr>
        <p:spPr>
          <a:xfrm>
            <a:off x="4102224" y="3544211"/>
            <a:ext cx="457200" cy="127"/>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22" name="Shape 98"/>
          <p:cNvSpPr/>
          <p:nvPr/>
        </p:nvSpPr>
        <p:spPr>
          <a:xfrm>
            <a:off x="4019571" y="3493411"/>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23" name="Shape 99"/>
          <p:cNvSpPr/>
          <p:nvPr/>
        </p:nvSpPr>
        <p:spPr>
          <a:xfrm flipH="1" flipV="1">
            <a:off x="3995936" y="3772937"/>
            <a:ext cx="563488"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24" name="Shape 100"/>
          <p:cNvSpPr/>
          <p:nvPr/>
        </p:nvSpPr>
        <p:spPr>
          <a:xfrm>
            <a:off x="4432424" y="3722011"/>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25" name="Shape 97"/>
          <p:cNvSpPr/>
          <p:nvPr/>
        </p:nvSpPr>
        <p:spPr>
          <a:xfrm>
            <a:off x="3995936" y="3649269"/>
            <a:ext cx="570384"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26" name="Shape 100"/>
          <p:cNvSpPr/>
          <p:nvPr/>
        </p:nvSpPr>
        <p:spPr>
          <a:xfrm>
            <a:off x="4440684" y="3598342"/>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27" name="Rectangle 126"/>
          <p:cNvSpPr/>
          <p:nvPr/>
        </p:nvSpPr>
        <p:spPr>
          <a:xfrm>
            <a:off x="4195068" y="3505126"/>
            <a:ext cx="160908" cy="86409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914400"/>
            <a:endParaRPr lang="en-US" sz="1100">
              <a:solidFill>
                <a:prstClr val="white"/>
              </a:solidFill>
              <a:latin typeface="Calibri"/>
            </a:endParaRPr>
          </a:p>
        </p:txBody>
      </p:sp>
      <p:sp>
        <p:nvSpPr>
          <p:cNvPr id="128" name="Shape 98"/>
          <p:cNvSpPr/>
          <p:nvPr/>
        </p:nvSpPr>
        <p:spPr>
          <a:xfrm>
            <a:off x="4283968" y="4513238"/>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29" name="Shape 97"/>
          <p:cNvSpPr/>
          <p:nvPr/>
        </p:nvSpPr>
        <p:spPr>
          <a:xfrm flipV="1">
            <a:off x="4283968" y="4563542"/>
            <a:ext cx="281806"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30" name="Shape 90"/>
          <p:cNvSpPr/>
          <p:nvPr/>
        </p:nvSpPr>
        <p:spPr>
          <a:xfrm>
            <a:off x="4883348" y="5315365"/>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80" y="7144"/>
                  <a:pt x="17978" y="7144"/>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31" name="Shape 152"/>
          <p:cNvSpPr/>
          <p:nvPr/>
        </p:nvSpPr>
        <p:spPr>
          <a:xfrm>
            <a:off x="8404349" y="4318936"/>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784" y="14368"/>
                  <a:pt x="3385" y="14368"/>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32" name="Shape 152"/>
          <p:cNvSpPr/>
          <p:nvPr/>
        </p:nvSpPr>
        <p:spPr>
          <a:xfrm>
            <a:off x="8426574" y="518036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784" y="14368"/>
                  <a:pt x="3385" y="14368"/>
                  <a:pt x="0" y="21600"/>
                </a:cubicBezTo>
                <a:close/>
              </a:path>
            </a:pathLst>
          </a:custGeom>
          <a:solidFill>
            <a:schemeClr val="accent4">
              <a:lumMod val="40000"/>
              <a:lumOff val="60000"/>
            </a:schemeClr>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33" name="Shape 123"/>
          <p:cNvSpPr/>
          <p:nvPr/>
        </p:nvSpPr>
        <p:spPr>
          <a:xfrm flipH="1" flipV="1">
            <a:off x="6486499" y="3683008"/>
            <a:ext cx="0" cy="542194"/>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34" name="Shape 123"/>
          <p:cNvSpPr/>
          <p:nvPr/>
        </p:nvSpPr>
        <p:spPr>
          <a:xfrm flipH="1">
            <a:off x="5796136" y="3691476"/>
            <a:ext cx="693688"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35" name="Shape 98"/>
          <p:cNvSpPr/>
          <p:nvPr/>
        </p:nvSpPr>
        <p:spPr>
          <a:xfrm>
            <a:off x="5804602" y="3644262"/>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36" name="Shape 123"/>
          <p:cNvSpPr/>
          <p:nvPr/>
        </p:nvSpPr>
        <p:spPr>
          <a:xfrm flipH="1" flipV="1">
            <a:off x="5813069" y="3492425"/>
            <a:ext cx="913822"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37" name="Shape 121"/>
          <p:cNvSpPr/>
          <p:nvPr/>
        </p:nvSpPr>
        <p:spPr>
          <a:xfrm flipV="1">
            <a:off x="6728048" y="3492508"/>
            <a:ext cx="0" cy="740833"/>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38" name="Shape 98"/>
          <p:cNvSpPr/>
          <p:nvPr/>
        </p:nvSpPr>
        <p:spPr>
          <a:xfrm>
            <a:off x="5804602" y="3441063"/>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39" name="Shape 118"/>
          <p:cNvSpPr/>
          <p:nvPr/>
        </p:nvSpPr>
        <p:spPr>
          <a:xfrm>
            <a:off x="6325590" y="5321555"/>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40" name="Shape 122"/>
          <p:cNvSpPr/>
          <p:nvPr/>
        </p:nvSpPr>
        <p:spPr>
          <a:xfrm>
            <a:off x="6558675" y="532050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41" name="Shape 120"/>
          <p:cNvSpPr/>
          <p:nvPr/>
        </p:nvSpPr>
        <p:spPr>
          <a:xfrm>
            <a:off x="6681397" y="4830901"/>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42" name="Shape 120"/>
          <p:cNvSpPr/>
          <p:nvPr/>
        </p:nvSpPr>
        <p:spPr>
          <a:xfrm>
            <a:off x="852379" y="3950498"/>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43" name="Shape 118"/>
          <p:cNvSpPr/>
          <p:nvPr/>
        </p:nvSpPr>
        <p:spPr>
          <a:xfrm>
            <a:off x="885552" y="4441105"/>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44" name="Shape 121"/>
          <p:cNvSpPr/>
          <p:nvPr/>
        </p:nvSpPr>
        <p:spPr>
          <a:xfrm flipV="1">
            <a:off x="1161701" y="3949791"/>
            <a:ext cx="0" cy="61910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45" name="Shape 122"/>
          <p:cNvSpPr/>
          <p:nvPr/>
        </p:nvSpPr>
        <p:spPr>
          <a:xfrm>
            <a:off x="1118637" y="444005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46" name="Shape 123"/>
          <p:cNvSpPr/>
          <p:nvPr/>
        </p:nvSpPr>
        <p:spPr>
          <a:xfrm flipV="1">
            <a:off x="928620" y="3945559"/>
            <a:ext cx="0" cy="62263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47" name="Shape 123"/>
          <p:cNvSpPr/>
          <p:nvPr/>
        </p:nvSpPr>
        <p:spPr>
          <a:xfrm flipH="1" flipV="1">
            <a:off x="1042919" y="3949791"/>
            <a:ext cx="0" cy="618395"/>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48" name="Shape 121"/>
          <p:cNvSpPr/>
          <p:nvPr/>
        </p:nvSpPr>
        <p:spPr>
          <a:xfrm flipV="1">
            <a:off x="1284468" y="3793158"/>
            <a:ext cx="0" cy="783167"/>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49" name="Shape 120"/>
          <p:cNvSpPr/>
          <p:nvPr/>
        </p:nvSpPr>
        <p:spPr>
          <a:xfrm>
            <a:off x="1093801" y="3941984"/>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50" name="Shape 125"/>
          <p:cNvSpPr/>
          <p:nvPr/>
        </p:nvSpPr>
        <p:spPr>
          <a:xfrm flipH="1">
            <a:off x="4283968" y="3001070"/>
            <a:ext cx="1" cy="274320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51" name="Shape 89"/>
          <p:cNvSpPr/>
          <p:nvPr/>
        </p:nvSpPr>
        <p:spPr>
          <a:xfrm flipV="1">
            <a:off x="4932040" y="4801270"/>
            <a:ext cx="0" cy="548258"/>
          </a:xfrm>
          <a:prstGeom prst="line">
            <a:avLst/>
          </a:prstGeom>
          <a:ln w="12700">
            <a:solidFill>
              <a:srgbClr val="0094CA"/>
            </a:solidFill>
            <a:prstDash val="sysDash"/>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52" name="Shape 121"/>
          <p:cNvSpPr/>
          <p:nvPr/>
        </p:nvSpPr>
        <p:spPr>
          <a:xfrm flipV="1">
            <a:off x="6605281" y="4830241"/>
            <a:ext cx="0" cy="61910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53" name="Shape 123"/>
          <p:cNvSpPr/>
          <p:nvPr/>
        </p:nvSpPr>
        <p:spPr>
          <a:xfrm flipV="1">
            <a:off x="6372200" y="4826009"/>
            <a:ext cx="0" cy="62263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54" name="Shape 123"/>
          <p:cNvSpPr/>
          <p:nvPr/>
        </p:nvSpPr>
        <p:spPr>
          <a:xfrm flipH="1" flipV="1">
            <a:off x="6486499" y="4830241"/>
            <a:ext cx="0" cy="618395"/>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55" name="Shape 121"/>
          <p:cNvSpPr/>
          <p:nvPr/>
        </p:nvSpPr>
        <p:spPr>
          <a:xfrm flipV="1">
            <a:off x="6728048" y="4826008"/>
            <a:ext cx="0" cy="630766"/>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56" name="Shape 81"/>
          <p:cNvSpPr/>
          <p:nvPr/>
        </p:nvSpPr>
        <p:spPr>
          <a:xfrm flipV="1">
            <a:off x="3592873" y="5187993"/>
            <a:ext cx="0" cy="199504"/>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57" name="Shape 82"/>
          <p:cNvSpPr/>
          <p:nvPr/>
        </p:nvSpPr>
        <p:spPr>
          <a:xfrm>
            <a:off x="3542073" y="5330616"/>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38" y="7178"/>
                  <a:pt x="17936" y="7178"/>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58" name="Shape 120"/>
          <p:cNvSpPr/>
          <p:nvPr/>
        </p:nvSpPr>
        <p:spPr>
          <a:xfrm>
            <a:off x="827542" y="5190865"/>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59" name="Shape 118"/>
          <p:cNvSpPr/>
          <p:nvPr/>
        </p:nvSpPr>
        <p:spPr>
          <a:xfrm>
            <a:off x="713157" y="5330105"/>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60" name="Shape 121"/>
          <p:cNvSpPr/>
          <p:nvPr/>
        </p:nvSpPr>
        <p:spPr>
          <a:xfrm flipV="1">
            <a:off x="992848" y="5198624"/>
            <a:ext cx="0" cy="249685"/>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61" name="Shape 122"/>
          <p:cNvSpPr/>
          <p:nvPr/>
        </p:nvSpPr>
        <p:spPr>
          <a:xfrm>
            <a:off x="946242" y="5324816"/>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62" name="Shape 123"/>
          <p:cNvSpPr/>
          <p:nvPr/>
        </p:nvSpPr>
        <p:spPr>
          <a:xfrm flipV="1">
            <a:off x="759767" y="5157191"/>
            <a:ext cx="0" cy="299996"/>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63" name="Shape 123"/>
          <p:cNvSpPr/>
          <p:nvPr/>
        </p:nvSpPr>
        <p:spPr>
          <a:xfrm flipH="1" flipV="1">
            <a:off x="874066" y="5198623"/>
            <a:ext cx="0" cy="249685"/>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64" name="Shape 121"/>
          <p:cNvSpPr/>
          <p:nvPr/>
        </p:nvSpPr>
        <p:spPr>
          <a:xfrm flipV="1">
            <a:off x="1115615" y="5161309"/>
            <a:ext cx="0" cy="282766"/>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65" name="Shape 120"/>
          <p:cNvSpPr/>
          <p:nvPr/>
        </p:nvSpPr>
        <p:spPr>
          <a:xfrm>
            <a:off x="1068964" y="5190817"/>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66" name="Rectangle 165"/>
          <p:cNvSpPr/>
          <p:nvPr/>
        </p:nvSpPr>
        <p:spPr>
          <a:xfrm>
            <a:off x="755576" y="1659466"/>
            <a:ext cx="7920880" cy="1133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67" name="Shape 99"/>
          <p:cNvSpPr/>
          <p:nvPr/>
        </p:nvSpPr>
        <p:spPr>
          <a:xfrm flipH="1">
            <a:off x="4067944" y="5912546"/>
            <a:ext cx="504056" cy="0"/>
          </a:xfrm>
          <a:prstGeom prst="line">
            <a:avLst/>
          </a:prstGeom>
          <a:ln w="12700">
            <a:solidFill>
              <a:srgbClr val="0094CA"/>
            </a:solidFill>
            <a:prstDash val="sysDash"/>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68" name="Shape 100"/>
          <p:cNvSpPr/>
          <p:nvPr/>
        </p:nvSpPr>
        <p:spPr>
          <a:xfrm>
            <a:off x="4449357" y="5872544"/>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chemeClr val="accent6">
              <a:lumMod val="60000"/>
              <a:lumOff val="40000"/>
            </a:schemeClr>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70" name="Shape 39"/>
          <p:cNvSpPr/>
          <p:nvPr/>
        </p:nvSpPr>
        <p:spPr>
          <a:xfrm>
            <a:off x="1835696" y="4582308"/>
            <a:ext cx="1080120"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71" name="Shape 40"/>
          <p:cNvSpPr/>
          <p:nvPr/>
        </p:nvSpPr>
        <p:spPr>
          <a:xfrm>
            <a:off x="1907704" y="4600075"/>
            <a:ext cx="925760" cy="5368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err="1" smtClean="0">
                <a:solidFill>
                  <a:prstClr val="black"/>
                </a:solidFill>
                <a:latin typeface="Calibri"/>
                <a:cs typeface="Calibri"/>
              </a:rPr>
              <a:t>Cryodistribution</a:t>
            </a:r>
            <a:r>
              <a:rPr lang="en-US" sz="1100" dirty="0" smtClean="0">
                <a:solidFill>
                  <a:prstClr val="black"/>
                </a:solidFill>
                <a:latin typeface="Calibri"/>
                <a:cs typeface="Calibri"/>
              </a:rPr>
              <a:t> System for</a:t>
            </a:r>
          </a:p>
          <a:p>
            <a:pPr algn="ctr" defTabSz="914400">
              <a:defRPr sz="1800"/>
            </a:pPr>
            <a:r>
              <a:rPr lang="pl-PL" sz="1100" dirty="0" err="1" smtClean="0">
                <a:solidFill>
                  <a:prstClr val="black"/>
                </a:solidFill>
                <a:latin typeface="Calibri"/>
                <a:cs typeface="Calibri"/>
              </a:rPr>
              <a:t>Spoke</a:t>
            </a:r>
            <a:r>
              <a:rPr lang="pl-PL" sz="1100" dirty="0" smtClean="0">
                <a:solidFill>
                  <a:prstClr val="black"/>
                </a:solidFill>
                <a:latin typeface="Calibri"/>
                <a:cs typeface="Calibri"/>
              </a:rPr>
              <a:t> Linac</a:t>
            </a:r>
            <a:endParaRPr sz="1100" dirty="0">
              <a:solidFill>
                <a:prstClr val="black"/>
              </a:solidFill>
              <a:latin typeface="Calibri"/>
              <a:cs typeface="Calibri"/>
            </a:endParaRPr>
          </a:p>
        </p:txBody>
      </p:sp>
      <p:sp>
        <p:nvSpPr>
          <p:cNvPr id="173" name="Shape 39"/>
          <p:cNvSpPr/>
          <p:nvPr/>
        </p:nvSpPr>
        <p:spPr>
          <a:xfrm>
            <a:off x="1835696" y="5446404"/>
            <a:ext cx="1080120" cy="597271"/>
          </a:xfrm>
          <a:prstGeom prst="rect">
            <a:avLst/>
          </a:prstGeom>
          <a:solidFill>
            <a:schemeClr val="accent3">
              <a:lumMod val="60000"/>
              <a:lumOff val="40000"/>
            </a:schemeClr>
          </a:solidFill>
          <a:ln w="12700">
            <a:solidFill>
              <a:schemeClr val="accent5">
                <a:lumMod val="40000"/>
                <a:lumOff val="60000"/>
              </a:schemeClr>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74" name="Shape 40"/>
          <p:cNvSpPr/>
          <p:nvPr/>
        </p:nvSpPr>
        <p:spPr>
          <a:xfrm>
            <a:off x="1994569" y="5527672"/>
            <a:ext cx="777231" cy="35736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Spoke</a:t>
            </a:r>
          </a:p>
          <a:p>
            <a:pPr algn="ctr" defTabSz="914400">
              <a:defRPr sz="1800"/>
            </a:pPr>
            <a:r>
              <a:rPr lang="en-US" sz="1100" dirty="0" err="1" smtClean="0">
                <a:solidFill>
                  <a:prstClr val="black"/>
                </a:solidFill>
                <a:latin typeface="Calibri"/>
                <a:cs typeface="Calibri"/>
              </a:rPr>
              <a:t>Cryomodules</a:t>
            </a:r>
            <a:endParaRPr sz="1100" dirty="0">
              <a:solidFill>
                <a:prstClr val="black"/>
              </a:solidFill>
              <a:latin typeface="Calibri"/>
              <a:cs typeface="Calibri"/>
            </a:endParaRPr>
          </a:p>
        </p:txBody>
      </p:sp>
      <p:sp>
        <p:nvSpPr>
          <p:cNvPr id="177" name="Shape 120"/>
          <p:cNvSpPr/>
          <p:nvPr/>
        </p:nvSpPr>
        <p:spPr>
          <a:xfrm>
            <a:off x="2267702" y="5187927"/>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78" name="Shape 118"/>
          <p:cNvSpPr/>
          <p:nvPr/>
        </p:nvSpPr>
        <p:spPr>
          <a:xfrm>
            <a:off x="2153317" y="5327167"/>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79" name="Shape 121"/>
          <p:cNvSpPr/>
          <p:nvPr/>
        </p:nvSpPr>
        <p:spPr>
          <a:xfrm flipV="1">
            <a:off x="2433008" y="5195686"/>
            <a:ext cx="0" cy="249685"/>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80" name="Shape 122"/>
          <p:cNvSpPr/>
          <p:nvPr/>
        </p:nvSpPr>
        <p:spPr>
          <a:xfrm>
            <a:off x="2386402" y="5321878"/>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81" name="Shape 123"/>
          <p:cNvSpPr/>
          <p:nvPr/>
        </p:nvSpPr>
        <p:spPr>
          <a:xfrm flipV="1">
            <a:off x="2199927" y="5154253"/>
            <a:ext cx="0" cy="299996"/>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82" name="Shape 123"/>
          <p:cNvSpPr/>
          <p:nvPr/>
        </p:nvSpPr>
        <p:spPr>
          <a:xfrm flipH="1" flipV="1">
            <a:off x="2314226" y="5195685"/>
            <a:ext cx="0" cy="249685"/>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83" name="Shape 121"/>
          <p:cNvSpPr/>
          <p:nvPr/>
        </p:nvSpPr>
        <p:spPr>
          <a:xfrm flipV="1">
            <a:off x="2555775" y="5158371"/>
            <a:ext cx="0" cy="282766"/>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84" name="Shape 120"/>
          <p:cNvSpPr/>
          <p:nvPr/>
        </p:nvSpPr>
        <p:spPr>
          <a:xfrm>
            <a:off x="2509124" y="5187879"/>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87" name="Shape 98"/>
          <p:cNvSpPr/>
          <p:nvPr/>
        </p:nvSpPr>
        <p:spPr>
          <a:xfrm>
            <a:off x="1547664" y="4703329"/>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88" name="Shape 98"/>
          <p:cNvSpPr/>
          <p:nvPr/>
        </p:nvSpPr>
        <p:spPr>
          <a:xfrm>
            <a:off x="1562791" y="4919353"/>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89" name="Shape 100"/>
          <p:cNvSpPr/>
          <p:nvPr/>
        </p:nvSpPr>
        <p:spPr>
          <a:xfrm>
            <a:off x="1706807" y="4797152"/>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90" name="Shape 100"/>
          <p:cNvSpPr/>
          <p:nvPr/>
        </p:nvSpPr>
        <p:spPr>
          <a:xfrm>
            <a:off x="1691680" y="5013176"/>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91" name="Shape 99"/>
          <p:cNvSpPr/>
          <p:nvPr/>
        </p:nvSpPr>
        <p:spPr>
          <a:xfrm flipH="1">
            <a:off x="1606459" y="4748660"/>
            <a:ext cx="216024"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92" name="Shape 99"/>
          <p:cNvSpPr/>
          <p:nvPr/>
        </p:nvSpPr>
        <p:spPr>
          <a:xfrm flipH="1">
            <a:off x="1547664" y="4844184"/>
            <a:ext cx="216024"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93" name="Shape 99"/>
          <p:cNvSpPr/>
          <p:nvPr/>
        </p:nvSpPr>
        <p:spPr>
          <a:xfrm flipH="1">
            <a:off x="1631431" y="4964684"/>
            <a:ext cx="216024"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94" name="Shape 99"/>
          <p:cNvSpPr/>
          <p:nvPr/>
        </p:nvSpPr>
        <p:spPr>
          <a:xfrm flipH="1">
            <a:off x="1547664" y="5061668"/>
            <a:ext cx="216024"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grpSp>
        <p:nvGrpSpPr>
          <p:cNvPr id="195" name="Group 194"/>
          <p:cNvGrpSpPr/>
          <p:nvPr/>
        </p:nvGrpSpPr>
        <p:grpSpPr>
          <a:xfrm>
            <a:off x="2314725" y="3320919"/>
            <a:ext cx="673099" cy="609600"/>
            <a:chOff x="2286001" y="3670300"/>
            <a:chExt cx="673099" cy="609600"/>
          </a:xfrm>
        </p:grpSpPr>
        <p:sp>
          <p:nvSpPr>
            <p:cNvPr id="196" name="Shape 49"/>
            <p:cNvSpPr/>
            <p:nvPr/>
          </p:nvSpPr>
          <p:spPr>
            <a:xfrm>
              <a:off x="2286001" y="3670300"/>
              <a:ext cx="654049" cy="609600"/>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97" name="Shape 50"/>
            <p:cNvSpPr/>
            <p:nvPr/>
          </p:nvSpPr>
          <p:spPr>
            <a:xfrm>
              <a:off x="2298700" y="3779292"/>
              <a:ext cx="660400" cy="35479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chorCtr="0">
              <a:spAutoFit/>
            </a:bodyPr>
            <a:lstStyle>
              <a:lvl1pPr>
                <a:lnSpc>
                  <a:spcPts val="1400"/>
                </a:lnSpc>
                <a:tabLst>
                  <a:tab pos="457200" algn="l"/>
                  <a:tab pos="6858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rPr>
                <a:t>20 m</a:t>
              </a:r>
              <a:r>
                <a:rPr lang="en-US" sz="1100" baseline="30000" dirty="0" smtClean="0">
                  <a:solidFill>
                    <a:prstClr val="black"/>
                  </a:solidFill>
                  <a:latin typeface="Calibri"/>
                </a:rPr>
                <a:t>3</a:t>
              </a:r>
              <a:r>
                <a:rPr lang="en-US" sz="1100" dirty="0" smtClean="0">
                  <a:solidFill>
                    <a:prstClr val="black"/>
                  </a:solidFill>
                  <a:latin typeface="Calibri"/>
                </a:rPr>
                <a:t>    </a:t>
              </a:r>
              <a:r>
                <a:rPr lang="en-US" sz="1100" dirty="0" err="1" smtClean="0">
                  <a:solidFill>
                    <a:prstClr val="black"/>
                  </a:solidFill>
                  <a:latin typeface="Calibri"/>
                </a:rPr>
                <a:t>LHe</a:t>
              </a:r>
              <a:r>
                <a:rPr lang="en-US" sz="1100" dirty="0" smtClean="0">
                  <a:solidFill>
                    <a:prstClr val="black"/>
                  </a:solidFill>
                  <a:latin typeface="Calibri"/>
                </a:rPr>
                <a:t> </a:t>
              </a:r>
              <a:r>
                <a:rPr lang="en-US" sz="1100" dirty="0" smtClean="0">
                  <a:solidFill>
                    <a:prstClr val="black"/>
                  </a:solidFill>
                  <a:latin typeface="Calibri"/>
                  <a:cs typeface="Calibri"/>
                </a:rPr>
                <a:t>Tank</a:t>
              </a:r>
              <a:endParaRPr sz="1100" dirty="0">
                <a:solidFill>
                  <a:prstClr val="black"/>
                </a:solidFill>
                <a:latin typeface="Calibri"/>
                <a:cs typeface="Calibri"/>
              </a:endParaRPr>
            </a:p>
          </p:txBody>
        </p:sp>
      </p:grpSp>
      <p:sp>
        <p:nvSpPr>
          <p:cNvPr id="198" name="Shape 97"/>
          <p:cNvSpPr/>
          <p:nvPr/>
        </p:nvSpPr>
        <p:spPr>
          <a:xfrm>
            <a:off x="1701800" y="3530600"/>
            <a:ext cx="612924" cy="13739"/>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99" name="Shape 98"/>
          <p:cNvSpPr/>
          <p:nvPr/>
        </p:nvSpPr>
        <p:spPr>
          <a:xfrm>
            <a:off x="1636606" y="3493411"/>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200" name="Shape 99"/>
          <p:cNvSpPr/>
          <p:nvPr/>
        </p:nvSpPr>
        <p:spPr>
          <a:xfrm flipH="1" flipV="1">
            <a:off x="1629833" y="3763433"/>
            <a:ext cx="684891" cy="9504"/>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201" name="Shape 100"/>
          <p:cNvSpPr/>
          <p:nvPr/>
        </p:nvSpPr>
        <p:spPr>
          <a:xfrm>
            <a:off x="2187724" y="3722011"/>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202" name="Shape 79"/>
          <p:cNvSpPr/>
          <p:nvPr/>
        </p:nvSpPr>
        <p:spPr>
          <a:xfrm>
            <a:off x="1432372" y="3044595"/>
            <a:ext cx="0" cy="45720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203" name="Shape 84"/>
          <p:cNvSpPr/>
          <p:nvPr/>
        </p:nvSpPr>
        <p:spPr>
          <a:xfrm>
            <a:off x="1387880" y="2978097"/>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26" y="14383"/>
                  <a:pt x="3527" y="1438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204" name="Shape 97"/>
          <p:cNvSpPr/>
          <p:nvPr/>
        </p:nvSpPr>
        <p:spPr>
          <a:xfrm>
            <a:off x="1714500" y="3636434"/>
            <a:ext cx="607120" cy="12836"/>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205" name="Shape 98"/>
          <p:cNvSpPr/>
          <p:nvPr/>
        </p:nvSpPr>
        <p:spPr>
          <a:xfrm>
            <a:off x="1634124" y="3598342"/>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85" name="Rectangle 184"/>
          <p:cNvSpPr/>
          <p:nvPr/>
        </p:nvSpPr>
        <p:spPr>
          <a:xfrm>
            <a:off x="395536" y="3356992"/>
            <a:ext cx="1225748" cy="590550"/>
          </a:xfrm>
          <a:prstGeom prst="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150">
              <a:solidFill>
                <a:prstClr val="white"/>
              </a:solidFill>
              <a:latin typeface="Calibri"/>
            </a:endParaRPr>
          </a:p>
        </p:txBody>
      </p:sp>
      <p:sp>
        <p:nvSpPr>
          <p:cNvPr id="186" name="Rectangle 185"/>
          <p:cNvSpPr/>
          <p:nvPr/>
        </p:nvSpPr>
        <p:spPr>
          <a:xfrm>
            <a:off x="4572000" y="3356992"/>
            <a:ext cx="1225748" cy="590550"/>
          </a:xfrm>
          <a:prstGeom prst="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150">
              <a:solidFill>
                <a:prstClr val="white"/>
              </a:solidFill>
              <a:latin typeface="Calibri"/>
            </a:endParaRPr>
          </a:p>
        </p:txBody>
      </p:sp>
      <p:sp>
        <p:nvSpPr>
          <p:cNvPr id="206" name="Rectangle 205"/>
          <p:cNvSpPr/>
          <p:nvPr/>
        </p:nvSpPr>
        <p:spPr>
          <a:xfrm>
            <a:off x="7452320" y="2852936"/>
            <a:ext cx="1225748" cy="590550"/>
          </a:xfrm>
          <a:prstGeom prst="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150">
              <a:solidFill>
                <a:prstClr val="white"/>
              </a:solidFill>
              <a:latin typeface="Calibri"/>
            </a:endParaRPr>
          </a:p>
        </p:txBody>
      </p:sp>
      <p:sp>
        <p:nvSpPr>
          <p:cNvPr id="208" name="Title 3"/>
          <p:cNvSpPr txBox="1">
            <a:spLocks/>
          </p:cNvSpPr>
          <p:nvPr/>
        </p:nvSpPr>
        <p:spPr>
          <a:xfrm>
            <a:off x="467544" y="260648"/>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solidFill>
                  <a:prstClr val="white"/>
                </a:solidFill>
                <a:latin typeface="Calibri"/>
              </a:rPr>
              <a:t>Cryogenic System Overview</a:t>
            </a:r>
            <a:endParaRPr lang="en-US" dirty="0">
              <a:solidFill>
                <a:prstClr val="white"/>
              </a:solidFill>
              <a:latin typeface="Calibri"/>
            </a:endParaRPr>
          </a:p>
        </p:txBody>
      </p:sp>
    </p:spTree>
    <p:extLst>
      <p:ext uri="{BB962C8B-B14F-4D97-AF65-F5344CB8AC3E}">
        <p14:creationId xmlns:p14="http://schemas.microsoft.com/office/powerpoint/2010/main" val="34168955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P spid="186" grpId="0" animBg="1"/>
      <p:bldP spid="20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 ESS use cryogenics?</a:t>
            </a:r>
            <a:endParaRPr lang="en-US" dirty="0"/>
          </a:p>
        </p:txBody>
      </p:sp>
      <p:sp>
        <p:nvSpPr>
          <p:cNvPr id="3" name="Content Placeholder 2"/>
          <p:cNvSpPr>
            <a:spLocks noGrp="1"/>
          </p:cNvSpPr>
          <p:nvPr>
            <p:ph idx="1"/>
          </p:nvPr>
        </p:nvSpPr>
        <p:spPr/>
        <p:txBody>
          <a:bodyPr/>
          <a:lstStyle/>
          <a:p>
            <a:r>
              <a:rPr lang="en-US" dirty="0" smtClean="0">
                <a:solidFill>
                  <a:schemeClr val="tx1"/>
                </a:solidFill>
              </a:rPr>
              <a:t>Superconducting RF cavities ( see S. Molloy’s Talk) provide the bulk of acceleration.</a:t>
            </a:r>
          </a:p>
          <a:p>
            <a:pPr lvl="1"/>
            <a:r>
              <a:rPr lang="en-US" dirty="0" smtClean="0">
                <a:solidFill>
                  <a:schemeClr val="tx1"/>
                </a:solidFill>
              </a:rPr>
              <a:t>Superconductivity means better fraction of  electrical power delivered to the beam – you still have to power the cryogenics system though</a:t>
            </a:r>
          </a:p>
          <a:p>
            <a:pPr lvl="1"/>
            <a:r>
              <a:rPr lang="en-US" dirty="0" smtClean="0">
                <a:solidFill>
                  <a:schemeClr val="tx1"/>
                </a:solidFill>
              </a:rPr>
              <a:t>2 K minimizes wall losses</a:t>
            </a:r>
          </a:p>
          <a:p>
            <a:r>
              <a:rPr lang="en-US" dirty="0" smtClean="0">
                <a:solidFill>
                  <a:schemeClr val="tx1"/>
                </a:solidFill>
              </a:rPr>
              <a:t>Supercritical hydrogen at ~ 17 K provides a high density moderator that results in “Cold Neutrons”</a:t>
            </a:r>
          </a:p>
          <a:p>
            <a:r>
              <a:rPr lang="en-US" dirty="0" err="1" smtClean="0">
                <a:solidFill>
                  <a:schemeClr val="tx1"/>
                </a:solidFill>
              </a:rPr>
              <a:t>LHe</a:t>
            </a:r>
            <a:r>
              <a:rPr lang="en-US" dirty="0" smtClean="0">
                <a:solidFill>
                  <a:schemeClr val="tx1"/>
                </a:solidFill>
              </a:rPr>
              <a:t> used in sample environments or to cool s/c magnets in experiments</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5</a:t>
            </a:fld>
            <a:endParaRPr lang="sv-SE" dirty="0"/>
          </a:p>
        </p:txBody>
      </p:sp>
    </p:spTree>
    <p:extLst>
      <p:ext uri="{BB962C8B-B14F-4D97-AF65-F5344CB8AC3E}">
        <p14:creationId xmlns:p14="http://schemas.microsoft.com/office/powerpoint/2010/main" val="339129341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ln/>
        </p:spPr>
        <p:txBody>
          <a:bodyPr/>
          <a:lstStyle/>
          <a:p>
            <a:r>
              <a:rPr lang="en-US" dirty="0" smtClean="0"/>
              <a:t>Accelerator Cryogenics</a:t>
            </a:r>
            <a:endParaRPr lang="en-US" dirty="0"/>
          </a:p>
        </p:txBody>
      </p:sp>
      <p:sp>
        <p:nvSpPr>
          <p:cNvPr id="6" name="Content Placeholder 5"/>
          <p:cNvSpPr>
            <a:spLocks noGrp="1"/>
          </p:cNvSpPr>
          <p:nvPr>
            <p:ph idx="1"/>
          </p:nvPr>
        </p:nvSpPr>
        <p:spPr>
          <a:xfrm>
            <a:off x="467544" y="1700808"/>
            <a:ext cx="8184274" cy="4038981"/>
          </a:xfrm>
        </p:spPr>
        <p:txBody>
          <a:bodyPr>
            <a:normAutofit fontScale="92500" lnSpcReduction="10000"/>
          </a:bodyPr>
          <a:lstStyle/>
          <a:p>
            <a:pPr marL="342900" indent="-342900">
              <a:buFont typeface="Arial"/>
              <a:buChar char="•"/>
            </a:pPr>
            <a:r>
              <a:rPr lang="en-US" dirty="0" smtClean="0">
                <a:solidFill>
                  <a:srgbClr val="000000"/>
                </a:solidFill>
              </a:rPr>
              <a:t>Bulk of acceleration is carried out via 3 classes of SRF cavities: Spoke, Medium (</a:t>
            </a:r>
            <a:r>
              <a:rPr lang="en-US" dirty="0" smtClean="0">
                <a:solidFill>
                  <a:srgbClr val="000000"/>
                </a:solidFill>
                <a:latin typeface="Symbol" charset="2"/>
                <a:cs typeface="Symbol" charset="2"/>
              </a:rPr>
              <a:t>b</a:t>
            </a:r>
            <a:r>
              <a:rPr lang="en-US" dirty="0" smtClean="0">
                <a:solidFill>
                  <a:srgbClr val="000000"/>
                </a:solidFill>
              </a:rPr>
              <a:t> = 0.67 ) Beta Elliptical and High (</a:t>
            </a:r>
            <a:r>
              <a:rPr lang="en-US" dirty="0" smtClean="0">
                <a:solidFill>
                  <a:srgbClr val="000000"/>
                </a:solidFill>
                <a:latin typeface="Symbol" charset="2"/>
                <a:cs typeface="Symbol" charset="2"/>
              </a:rPr>
              <a:t>b</a:t>
            </a:r>
            <a:r>
              <a:rPr lang="en-US" dirty="0" smtClean="0">
                <a:solidFill>
                  <a:srgbClr val="000000"/>
                </a:solidFill>
              </a:rPr>
              <a:t> = 0.86) Beta Elliptical</a:t>
            </a:r>
          </a:p>
          <a:p>
            <a:pPr marL="342900" indent="-342900">
              <a:buFont typeface="Arial"/>
              <a:buChar char="•"/>
            </a:pPr>
            <a:r>
              <a:rPr lang="en-US" dirty="0" smtClean="0">
                <a:solidFill>
                  <a:srgbClr val="000000"/>
                </a:solidFill>
              </a:rPr>
              <a:t>No superconducting magnets in the accelerator. There are some in the instruments</a:t>
            </a:r>
          </a:p>
          <a:p>
            <a:pPr marL="342900" indent="-342900">
              <a:buFont typeface="Arial"/>
              <a:buChar char="•"/>
            </a:pPr>
            <a:r>
              <a:rPr lang="en-US" dirty="0" smtClean="0">
                <a:solidFill>
                  <a:srgbClr val="000000"/>
                </a:solidFill>
              </a:rPr>
              <a:t>Cavities operate at 2 K with a 40 – 50 K thermal shield</a:t>
            </a:r>
          </a:p>
          <a:p>
            <a:pPr marL="342900" indent="-342900">
              <a:buFont typeface="Arial"/>
              <a:buChar char="•"/>
            </a:pPr>
            <a:r>
              <a:rPr lang="en-US" dirty="0" smtClean="0">
                <a:solidFill>
                  <a:srgbClr val="000000"/>
                </a:solidFill>
              </a:rPr>
              <a:t>Inner power coupler cooling from 4.2 K to 300 K</a:t>
            </a:r>
          </a:p>
          <a:p>
            <a:pPr marL="342900" indent="-342900">
              <a:buFont typeface="Arial"/>
              <a:buChar char="•"/>
            </a:pPr>
            <a:r>
              <a:rPr lang="en-US" dirty="0" smtClean="0">
                <a:solidFill>
                  <a:srgbClr val="000000"/>
                </a:solidFill>
              </a:rPr>
              <a:t>Accelerator lattice permits an 14 additional </a:t>
            </a:r>
            <a:r>
              <a:rPr lang="en-US" dirty="0" err="1" smtClean="0">
                <a:solidFill>
                  <a:srgbClr val="000000"/>
                </a:solidFill>
              </a:rPr>
              <a:t>cryomodules</a:t>
            </a:r>
            <a:r>
              <a:rPr lang="en-US" dirty="0" smtClean="0">
                <a:solidFill>
                  <a:srgbClr val="000000"/>
                </a:solidFill>
              </a:rPr>
              <a:t> to compensate for lower than expected </a:t>
            </a:r>
            <a:r>
              <a:rPr lang="en-US" dirty="0" err="1" smtClean="0">
                <a:solidFill>
                  <a:srgbClr val="000000"/>
                </a:solidFill>
              </a:rPr>
              <a:t>cryomodule</a:t>
            </a:r>
            <a:r>
              <a:rPr lang="en-US" dirty="0" smtClean="0">
                <a:solidFill>
                  <a:srgbClr val="000000"/>
                </a:solidFill>
              </a:rPr>
              <a:t> gradients (Stage 2)</a:t>
            </a:r>
          </a:p>
          <a:p>
            <a:pPr marL="800100" lvl="1" indent="-342900">
              <a:buFont typeface="Arial"/>
              <a:buChar char="•"/>
            </a:pPr>
            <a:endParaRPr lang="en-US" dirty="0"/>
          </a:p>
        </p:txBody>
      </p:sp>
      <p:sp>
        <p:nvSpPr>
          <p:cNvPr id="4" name="Slide Number Placeholder 3"/>
          <p:cNvSpPr>
            <a:spLocks noGrp="1"/>
          </p:cNvSpPr>
          <p:nvPr>
            <p:ph type="sldNum" sz="quarter" idx="12"/>
          </p:nvPr>
        </p:nvSpPr>
        <p:spPr/>
        <p:txBody>
          <a:bodyPr/>
          <a:lstStyle/>
          <a:p>
            <a:fld id="{038C62C7-F79B-CD4A-A5DF-5683BBEC4A65}" type="slidenum">
              <a:rPr lang="sv-SE" smtClean="0"/>
              <a:t>50</a:t>
            </a:fld>
            <a:endParaRPr lang="sv-SE"/>
          </a:p>
        </p:txBody>
      </p:sp>
    </p:spTree>
    <p:extLst>
      <p:ext uri="{BB962C8B-B14F-4D97-AF65-F5344CB8AC3E}">
        <p14:creationId xmlns:p14="http://schemas.microsoft.com/office/powerpoint/2010/main" val="107765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0" y="337767"/>
            <a:ext cx="5704997"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200" dirty="0" smtClean="0">
                <a:solidFill>
                  <a:srgbClr val="FFFFFF"/>
                </a:solidFill>
                <a:latin typeface="+mj-lt"/>
              </a:rPr>
              <a:t>ESS Accelerator </a:t>
            </a:r>
            <a:r>
              <a:rPr lang="en-US" sz="3200" dirty="0" err="1" smtClean="0">
                <a:solidFill>
                  <a:srgbClr val="FFFFFF"/>
                </a:solidFill>
                <a:latin typeface="+mj-lt"/>
              </a:rPr>
              <a:t>Cryoplant</a:t>
            </a:r>
            <a:r>
              <a:rPr lang="en-US" sz="3200" dirty="0" smtClean="0">
                <a:solidFill>
                  <a:srgbClr val="FFFFFF"/>
                </a:solidFill>
                <a:latin typeface="+mj-lt"/>
              </a:rPr>
              <a:t> (ACCP)</a:t>
            </a:r>
          </a:p>
        </p:txBody>
      </p:sp>
      <p:sp>
        <p:nvSpPr>
          <p:cNvPr id="2" name="Content Placeholder 1"/>
          <p:cNvSpPr>
            <a:spLocks noGrp="1"/>
          </p:cNvSpPr>
          <p:nvPr>
            <p:ph idx="1"/>
          </p:nvPr>
        </p:nvSpPr>
        <p:spPr>
          <a:xfrm>
            <a:off x="83601" y="1480945"/>
            <a:ext cx="8913639" cy="4525963"/>
          </a:xfrm>
        </p:spPr>
        <p:txBody>
          <a:bodyPr>
            <a:normAutofit fontScale="92500" lnSpcReduction="10000"/>
          </a:bodyPr>
          <a:lstStyle/>
          <a:p>
            <a:pPr marL="914400" lvl="1" indent="-457200">
              <a:buFont typeface="Arial"/>
              <a:buChar char="•"/>
            </a:pPr>
            <a:r>
              <a:rPr lang="en-US" sz="2800" dirty="0" smtClean="0">
                <a:solidFill>
                  <a:srgbClr val="000000"/>
                </a:solidFill>
              </a:rPr>
              <a:t>Provides cryogenic cooling to </a:t>
            </a:r>
            <a:r>
              <a:rPr lang="en-US" sz="2800" dirty="0" err="1" smtClean="0">
                <a:solidFill>
                  <a:srgbClr val="000000"/>
                </a:solidFill>
              </a:rPr>
              <a:t>Cryomodules</a:t>
            </a:r>
            <a:endParaRPr lang="en-US" sz="2800" dirty="0" smtClean="0">
              <a:solidFill>
                <a:srgbClr val="000000"/>
              </a:solidFill>
            </a:endParaRPr>
          </a:p>
          <a:p>
            <a:pPr marL="1371600" lvl="2" indent="-457200">
              <a:buFont typeface="Arial"/>
              <a:buChar char="•"/>
            </a:pPr>
            <a:r>
              <a:rPr lang="en-US" sz="2400" dirty="0" smtClean="0">
                <a:solidFill>
                  <a:srgbClr val="000000"/>
                </a:solidFill>
              </a:rPr>
              <a:t>13 Spoke and 30 Elliptical (Stage 1)</a:t>
            </a:r>
          </a:p>
          <a:p>
            <a:pPr marL="1371600" lvl="2" indent="-457200">
              <a:buFont typeface="Arial"/>
              <a:buChar char="•"/>
            </a:pPr>
            <a:r>
              <a:rPr lang="en-US" sz="2400" dirty="0" smtClean="0">
                <a:solidFill>
                  <a:srgbClr val="000000"/>
                </a:solidFill>
              </a:rPr>
              <a:t>Sized to allow an additional 14 Elliptical </a:t>
            </a:r>
            <a:r>
              <a:rPr lang="en-US" sz="2400" dirty="0" err="1" smtClean="0">
                <a:solidFill>
                  <a:srgbClr val="000000"/>
                </a:solidFill>
              </a:rPr>
              <a:t>Cryomodules</a:t>
            </a:r>
            <a:r>
              <a:rPr lang="en-US" sz="2400" dirty="0" smtClean="0">
                <a:solidFill>
                  <a:srgbClr val="000000"/>
                </a:solidFill>
              </a:rPr>
              <a:t> for design contingency (Stage 2)</a:t>
            </a:r>
          </a:p>
          <a:p>
            <a:pPr marL="914400" lvl="1" indent="-457200">
              <a:buFont typeface="Arial"/>
              <a:buChar char="•"/>
            </a:pPr>
            <a:r>
              <a:rPr lang="en-US" sz="2800" dirty="0" smtClean="0">
                <a:solidFill>
                  <a:srgbClr val="000000"/>
                </a:solidFill>
              </a:rPr>
              <a:t>Allows for number of operating modes</a:t>
            </a:r>
          </a:p>
          <a:p>
            <a:pPr marL="914400" lvl="1" indent="-457200">
              <a:buFont typeface="Arial"/>
              <a:buChar char="•"/>
            </a:pPr>
            <a:r>
              <a:rPr lang="en-US" sz="2800" dirty="0" smtClean="0">
                <a:solidFill>
                  <a:srgbClr val="000000"/>
                </a:solidFill>
              </a:rPr>
              <a:t>Connected to the </a:t>
            </a:r>
            <a:r>
              <a:rPr lang="en-US" sz="2800" dirty="0" err="1" smtClean="0">
                <a:solidFill>
                  <a:srgbClr val="000000"/>
                </a:solidFill>
              </a:rPr>
              <a:t>cryomodules</a:t>
            </a:r>
            <a:r>
              <a:rPr lang="en-US" sz="2800" dirty="0" smtClean="0">
                <a:solidFill>
                  <a:srgbClr val="000000"/>
                </a:solidFill>
              </a:rPr>
              <a:t> via a cryogenic distribution system</a:t>
            </a:r>
          </a:p>
          <a:p>
            <a:pPr marL="914400" lvl="1" indent="-457200">
              <a:buFont typeface="Arial"/>
              <a:buChar char="•"/>
            </a:pPr>
            <a:r>
              <a:rPr lang="en-US" sz="2800" dirty="0" smtClean="0">
                <a:solidFill>
                  <a:srgbClr val="000000"/>
                </a:solidFill>
              </a:rPr>
              <a:t>High availability and turn down capability are important features</a:t>
            </a:r>
          </a:p>
          <a:p>
            <a:pPr marL="914400" lvl="1" indent="-457200">
              <a:buFont typeface="Arial"/>
              <a:buChar char="•"/>
            </a:pPr>
            <a:r>
              <a:rPr lang="en-US" sz="2800" dirty="0" smtClean="0">
                <a:solidFill>
                  <a:srgbClr val="000000"/>
                </a:solidFill>
              </a:rPr>
              <a:t>Compressor heat is absorbed by Lund District Heating System (unique ESS feature)</a:t>
            </a:r>
          </a:p>
        </p:txBody>
      </p:sp>
      <p:sp>
        <p:nvSpPr>
          <p:cNvPr id="6" name="Slide Number Placeholder 5"/>
          <p:cNvSpPr>
            <a:spLocks noGrp="1"/>
          </p:cNvSpPr>
          <p:nvPr>
            <p:ph type="sldNum" sz="quarter" idx="12"/>
          </p:nvPr>
        </p:nvSpPr>
        <p:spPr/>
        <p:txBody>
          <a:bodyPr/>
          <a:lstStyle/>
          <a:p>
            <a:fld id="{038C62C7-F79B-CD4A-A5DF-5683BBEC4A65}" type="slidenum">
              <a:rPr lang="sv-SE" smtClean="0"/>
              <a:t>51</a:t>
            </a:fld>
            <a:endParaRPr lang="sv-SE"/>
          </a:p>
        </p:txBody>
      </p:sp>
    </p:spTree>
    <p:extLst>
      <p:ext uri="{BB962C8B-B14F-4D97-AF65-F5344CB8AC3E}">
        <p14:creationId xmlns:p14="http://schemas.microsoft.com/office/powerpoint/2010/main" val="3393990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343413" y="375300"/>
            <a:ext cx="6834513"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200" dirty="0" smtClean="0">
                <a:solidFill>
                  <a:srgbClr val="FFFFFF"/>
                </a:solidFill>
                <a:latin typeface="+mj-lt"/>
              </a:rPr>
              <a:t>Accelerator </a:t>
            </a:r>
            <a:r>
              <a:rPr lang="en-US" sz="3200" dirty="0" err="1" smtClean="0">
                <a:solidFill>
                  <a:srgbClr val="FFFFFF"/>
                </a:solidFill>
                <a:latin typeface="+mj-lt"/>
              </a:rPr>
              <a:t>Cryoplant</a:t>
            </a:r>
            <a:r>
              <a:rPr lang="en-US" sz="3200" dirty="0" smtClean="0">
                <a:solidFill>
                  <a:srgbClr val="FFFFFF"/>
                </a:solidFill>
                <a:latin typeface="+mj-lt"/>
              </a:rPr>
              <a:t> (ACCP) Capacities</a:t>
            </a:r>
          </a:p>
        </p:txBody>
      </p:sp>
      <p:sp>
        <p:nvSpPr>
          <p:cNvPr id="9" name="Content Placeholder 8"/>
          <p:cNvSpPr>
            <a:spLocks noGrp="1"/>
          </p:cNvSpPr>
          <p:nvPr>
            <p:ph idx="1"/>
          </p:nvPr>
        </p:nvSpPr>
        <p:spPr/>
        <p:txBody>
          <a:bodyPr/>
          <a:lstStyle/>
          <a:p>
            <a:endParaRPr lang="en-US" dirty="0" smtClean="0"/>
          </a:p>
          <a:p>
            <a:endParaRPr lang="en-US" dirty="0"/>
          </a:p>
        </p:txBody>
      </p:sp>
      <p:sp>
        <p:nvSpPr>
          <p:cNvPr id="4" name="Slide Number Placeholder 3"/>
          <p:cNvSpPr>
            <a:spLocks noGrp="1"/>
          </p:cNvSpPr>
          <p:nvPr>
            <p:ph type="sldNum" sz="quarter" idx="12"/>
          </p:nvPr>
        </p:nvSpPr>
        <p:spPr/>
        <p:txBody>
          <a:bodyPr/>
          <a:lstStyle/>
          <a:p>
            <a:fld id="{038C62C7-F79B-CD4A-A5DF-5683BBEC4A65}" type="slidenum">
              <a:rPr lang="sv-SE" smtClean="0"/>
              <a:t>52</a:t>
            </a:fld>
            <a:endParaRPr lang="sv-SE"/>
          </a:p>
        </p:txBody>
      </p:sp>
      <p:pic>
        <p:nvPicPr>
          <p:cNvPr id="6" name="Picture 5"/>
          <p:cNvPicPr>
            <a:picLocks noChangeAspect="1"/>
          </p:cNvPicPr>
          <p:nvPr/>
        </p:nvPicPr>
        <p:blipFill>
          <a:blip r:embed="rId3"/>
          <a:stretch>
            <a:fillRect/>
          </a:stretch>
        </p:blipFill>
        <p:spPr>
          <a:xfrm>
            <a:off x="0" y="1219200"/>
            <a:ext cx="9144000" cy="4394407"/>
          </a:xfrm>
          <a:prstGeom prst="rect">
            <a:avLst/>
          </a:prstGeom>
        </p:spPr>
      </p:pic>
    </p:spTree>
    <p:extLst>
      <p:ext uri="{BB962C8B-B14F-4D97-AF65-F5344CB8AC3E}">
        <p14:creationId xmlns:p14="http://schemas.microsoft.com/office/powerpoint/2010/main" val="4248466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79512" y="60604"/>
            <a:ext cx="7139136" cy="1143000"/>
          </a:xfrm>
        </p:spPr>
        <p:txBody>
          <a:bodyPr/>
          <a:lstStyle/>
          <a:p>
            <a:r>
              <a:rPr lang="en-US" dirty="0" smtClean="0"/>
              <a:t>Simplified Flow Schematic from </a:t>
            </a:r>
            <a:r>
              <a:rPr lang="en-US" dirty="0" err="1" smtClean="0"/>
              <a:t>Linde</a:t>
            </a:r>
            <a:r>
              <a:rPr lang="en-US" dirty="0" smtClean="0"/>
              <a:t> for ACCP</a:t>
            </a:r>
            <a:endParaRPr lang="en-US" dirty="0"/>
          </a:p>
        </p:txBody>
      </p:sp>
      <p:sp>
        <p:nvSpPr>
          <p:cNvPr id="5" name="Footer Placeholder 4"/>
          <p:cNvSpPr>
            <a:spLocks noGrp="1"/>
          </p:cNvSpPr>
          <p:nvPr>
            <p:ph type="ftr" sz="quarter" idx="11"/>
          </p:nvPr>
        </p:nvSpPr>
        <p:spPr/>
        <p:txBody>
          <a:bodyPr/>
          <a:lstStyle/>
          <a:p>
            <a:r>
              <a:rPr lang="sv-SE" smtClean="0"/>
              <a:t>TRIUMF - J.G. Weisend II</a:t>
            </a:r>
            <a:endParaRPr lang="sv-SE"/>
          </a:p>
        </p:txBody>
      </p:sp>
      <p:sp>
        <p:nvSpPr>
          <p:cNvPr id="6" name="Slide Number Placeholder 5"/>
          <p:cNvSpPr>
            <a:spLocks noGrp="1"/>
          </p:cNvSpPr>
          <p:nvPr>
            <p:ph type="sldNum" sz="quarter" idx="12"/>
          </p:nvPr>
        </p:nvSpPr>
        <p:spPr/>
        <p:txBody>
          <a:bodyPr/>
          <a:lstStyle/>
          <a:p>
            <a:fld id="{038C62C7-F79B-CD4A-A5DF-5683BBEC4A65}" type="slidenum">
              <a:rPr lang="sv-SE" smtClean="0"/>
              <a:t>53</a:t>
            </a:fld>
            <a:endParaRPr lang="sv-SE"/>
          </a:p>
        </p:txBody>
      </p:sp>
      <p:pic>
        <p:nvPicPr>
          <p:cNvPr id="9" name="Picture 8"/>
          <p:cNvPicPr>
            <a:picLocks noChangeAspect="1"/>
          </p:cNvPicPr>
          <p:nvPr/>
        </p:nvPicPr>
        <p:blipFill>
          <a:blip r:embed="rId3"/>
          <a:stretch>
            <a:fillRect/>
          </a:stretch>
        </p:blipFill>
        <p:spPr>
          <a:xfrm>
            <a:off x="3038930" y="1488777"/>
            <a:ext cx="2665186" cy="5369223"/>
          </a:xfrm>
          <a:prstGeom prst="rect">
            <a:avLst/>
          </a:prstGeom>
        </p:spPr>
      </p:pic>
      <p:sp>
        <p:nvSpPr>
          <p:cNvPr id="10" name="TextBox 9"/>
          <p:cNvSpPr txBox="1"/>
          <p:nvPr/>
        </p:nvSpPr>
        <p:spPr>
          <a:xfrm>
            <a:off x="5704116" y="3707259"/>
            <a:ext cx="3155055" cy="1477328"/>
          </a:xfrm>
          <a:prstGeom prst="rect">
            <a:avLst/>
          </a:prstGeom>
          <a:noFill/>
        </p:spPr>
        <p:txBody>
          <a:bodyPr wrap="none" rtlCol="0">
            <a:spAutoFit/>
          </a:bodyPr>
          <a:lstStyle/>
          <a:p>
            <a:r>
              <a:rPr lang="en-US" dirty="0" smtClean="0"/>
              <a:t>Note: </a:t>
            </a:r>
          </a:p>
          <a:p>
            <a:r>
              <a:rPr lang="en-US" dirty="0" smtClean="0"/>
              <a:t>1) No LN</a:t>
            </a:r>
            <a:r>
              <a:rPr lang="en-US" baseline="-25000" dirty="0" smtClean="0"/>
              <a:t>2</a:t>
            </a:r>
            <a:r>
              <a:rPr lang="en-US" dirty="0" smtClean="0"/>
              <a:t> Precooling</a:t>
            </a:r>
          </a:p>
          <a:p>
            <a:r>
              <a:rPr lang="en-US" dirty="0" smtClean="0"/>
              <a:t>2) Last stage of </a:t>
            </a:r>
            <a:r>
              <a:rPr lang="en-US" dirty="0" err="1" smtClean="0"/>
              <a:t>subatmospheric</a:t>
            </a:r>
            <a:endParaRPr lang="en-US" dirty="0" smtClean="0"/>
          </a:p>
          <a:p>
            <a:r>
              <a:rPr lang="en-US" dirty="0" smtClean="0"/>
              <a:t> pumping is warm</a:t>
            </a:r>
          </a:p>
          <a:p>
            <a:r>
              <a:rPr lang="en-US" dirty="0"/>
              <a:t>	</a:t>
            </a:r>
            <a:r>
              <a:rPr lang="en-US" dirty="0" smtClean="0"/>
              <a:t>	</a:t>
            </a:r>
            <a:endParaRPr lang="en-US" dirty="0"/>
          </a:p>
        </p:txBody>
      </p:sp>
    </p:spTree>
    <p:extLst>
      <p:ext uri="{BB962C8B-B14F-4D97-AF65-F5344CB8AC3E}">
        <p14:creationId xmlns:p14="http://schemas.microsoft.com/office/powerpoint/2010/main" val="423813455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11330" y="91183"/>
            <a:ext cx="5311059" cy="123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3200" dirty="0" smtClean="0">
                <a:solidFill>
                  <a:srgbClr val="FFFFFF"/>
                </a:solidFill>
              </a:rPr>
              <a:t>Cryogenic Distribution System</a:t>
            </a:r>
            <a:endParaRPr lang="en-US" sz="3200" dirty="0">
              <a:solidFill>
                <a:srgbClr val="FFFFFF"/>
              </a:solidFill>
            </a:endParaRPr>
          </a:p>
          <a:p>
            <a:pPr algn="ctr" eaLnBrk="1" hangingPunct="1"/>
            <a:endParaRPr lang="en-US" dirty="0" smtClean="0">
              <a:solidFill>
                <a:srgbClr val="008000"/>
              </a:solidFill>
              <a:latin typeface="TitilliumText22L 1 wt" charset="0"/>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t>54</a:t>
            </a:fld>
            <a:endParaRPr lang="sv-SE"/>
          </a:p>
        </p:txBody>
      </p:sp>
      <p:sp>
        <p:nvSpPr>
          <p:cNvPr id="9" name="Content Placeholder 2"/>
          <p:cNvSpPr>
            <a:spLocks noGrp="1"/>
          </p:cNvSpPr>
          <p:nvPr>
            <p:ph idx="1"/>
          </p:nvPr>
        </p:nvSpPr>
        <p:spPr>
          <a:xfrm>
            <a:off x="111330" y="1462622"/>
            <a:ext cx="8778088" cy="4801433"/>
          </a:xfrm>
        </p:spPr>
        <p:txBody>
          <a:bodyPr>
            <a:noAutofit/>
          </a:bodyPr>
          <a:lstStyle/>
          <a:p>
            <a:pPr marL="457200" indent="-457200">
              <a:buFont typeface="Arial"/>
              <a:buChar char="•"/>
            </a:pPr>
            <a:r>
              <a:rPr lang="en-US" sz="2400" dirty="0" smtClean="0">
                <a:solidFill>
                  <a:srgbClr val="000000"/>
                </a:solidFill>
              </a:rPr>
              <a:t>Allows warm up and cool down of one or more </a:t>
            </a:r>
            <a:r>
              <a:rPr lang="en-US" sz="2400" dirty="0" err="1" smtClean="0">
                <a:solidFill>
                  <a:srgbClr val="000000"/>
                </a:solidFill>
              </a:rPr>
              <a:t>cryomodules</a:t>
            </a:r>
            <a:r>
              <a:rPr lang="en-US" sz="2400" dirty="0" smtClean="0">
                <a:solidFill>
                  <a:srgbClr val="000000"/>
                </a:solidFill>
              </a:rPr>
              <a:t> w/o affecting remaining </a:t>
            </a:r>
            <a:r>
              <a:rPr lang="en-US" sz="2400" dirty="0" err="1" smtClean="0">
                <a:solidFill>
                  <a:srgbClr val="000000"/>
                </a:solidFill>
              </a:rPr>
              <a:t>cryomodules</a:t>
            </a:r>
            <a:endParaRPr lang="en-US" sz="2400" dirty="0" smtClean="0">
              <a:solidFill>
                <a:srgbClr val="000000"/>
              </a:solidFill>
            </a:endParaRPr>
          </a:p>
          <a:p>
            <a:pPr marL="457200" indent="-457200">
              <a:buFont typeface="Arial"/>
              <a:buChar char="•"/>
            </a:pPr>
            <a:r>
              <a:rPr lang="en-US" sz="2400" dirty="0" smtClean="0">
                <a:solidFill>
                  <a:srgbClr val="000000"/>
                </a:solidFill>
              </a:rPr>
              <a:t>Connection between distribution line &amp; </a:t>
            </a:r>
            <a:r>
              <a:rPr lang="en-US" sz="2400" dirty="0" err="1" smtClean="0">
                <a:solidFill>
                  <a:srgbClr val="000000"/>
                </a:solidFill>
              </a:rPr>
              <a:t>cryomodule</a:t>
            </a:r>
            <a:r>
              <a:rPr lang="en-US" sz="2400" dirty="0" smtClean="0">
                <a:solidFill>
                  <a:srgbClr val="000000"/>
                </a:solidFill>
              </a:rPr>
              <a:t> is done via fixed connections </a:t>
            </a:r>
          </a:p>
          <a:p>
            <a:pPr marL="457200" indent="-457200">
              <a:buFont typeface="Arial"/>
              <a:buChar char="•"/>
            </a:pPr>
            <a:r>
              <a:rPr lang="en-US" sz="2400" dirty="0">
                <a:solidFill>
                  <a:srgbClr val="000000"/>
                </a:solidFill>
              </a:rPr>
              <a:t>Separate isolation vacuums in the distribution lines and </a:t>
            </a:r>
            <a:r>
              <a:rPr lang="en-US" sz="2400" dirty="0" err="1">
                <a:solidFill>
                  <a:srgbClr val="000000"/>
                </a:solidFill>
              </a:rPr>
              <a:t>cryomodules</a:t>
            </a:r>
            <a:endParaRPr lang="en-US" sz="2400" dirty="0">
              <a:solidFill>
                <a:srgbClr val="000000"/>
              </a:solidFill>
            </a:endParaRPr>
          </a:p>
          <a:p>
            <a:pPr marL="457200" indent="-457200">
              <a:buFont typeface="Arial"/>
              <a:buChar char="•"/>
            </a:pPr>
            <a:r>
              <a:rPr lang="en-US" sz="2400" dirty="0" smtClean="0">
                <a:solidFill>
                  <a:srgbClr val="000000"/>
                </a:solidFill>
              </a:rPr>
              <a:t>Operating modes defined</a:t>
            </a:r>
          </a:p>
          <a:p>
            <a:pPr marL="457200" indent="-457200">
              <a:buFont typeface="Arial"/>
              <a:buChar char="•"/>
            </a:pPr>
            <a:r>
              <a:rPr lang="en-US" sz="2400" dirty="0" smtClean="0">
                <a:solidFill>
                  <a:srgbClr val="000000"/>
                </a:solidFill>
              </a:rPr>
              <a:t>Under Construction</a:t>
            </a:r>
          </a:p>
          <a:p>
            <a:pPr marL="457200" indent="-457200">
              <a:buFont typeface="Arial"/>
              <a:buChar char="•"/>
            </a:pPr>
            <a:r>
              <a:rPr lang="en-US" sz="2400" dirty="0" smtClean="0">
                <a:solidFill>
                  <a:srgbClr val="000000"/>
                </a:solidFill>
              </a:rPr>
              <a:t>Provided as an In Kind Contribution by IPN </a:t>
            </a:r>
            <a:r>
              <a:rPr lang="en-US" sz="2400" dirty="0" err="1" smtClean="0">
                <a:solidFill>
                  <a:srgbClr val="000000"/>
                </a:solidFill>
              </a:rPr>
              <a:t>Orsay</a:t>
            </a:r>
            <a:r>
              <a:rPr lang="en-US" sz="2400" dirty="0" smtClean="0">
                <a:solidFill>
                  <a:srgbClr val="000000"/>
                </a:solidFill>
              </a:rPr>
              <a:t> (France) and </a:t>
            </a:r>
            <a:r>
              <a:rPr lang="en-US" sz="2400" dirty="0" err="1" smtClean="0">
                <a:solidFill>
                  <a:srgbClr val="000000"/>
                </a:solidFill>
              </a:rPr>
              <a:t>WrUT</a:t>
            </a:r>
            <a:r>
              <a:rPr lang="en-US" sz="2400" dirty="0" smtClean="0">
                <a:solidFill>
                  <a:srgbClr val="000000"/>
                </a:solidFill>
              </a:rPr>
              <a:t> (Poland)</a:t>
            </a:r>
          </a:p>
        </p:txBody>
      </p:sp>
    </p:spTree>
    <p:extLst>
      <p:ext uri="{BB962C8B-B14F-4D97-AF65-F5344CB8AC3E}">
        <p14:creationId xmlns:p14="http://schemas.microsoft.com/office/powerpoint/2010/main" val="2059469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32" y="2348880"/>
            <a:ext cx="8895727" cy="1387316"/>
            <a:chOff x="930852" y="4050691"/>
            <a:chExt cx="8895727" cy="1387316"/>
          </a:xfrm>
        </p:grpSpPr>
        <p:sp>
          <p:nvSpPr>
            <p:cNvPr id="196" name="Rectangle 195"/>
            <p:cNvSpPr/>
            <p:nvPr/>
          </p:nvSpPr>
          <p:spPr>
            <a:xfrm>
              <a:off x="3486628" y="4050691"/>
              <a:ext cx="3678953" cy="523220"/>
            </a:xfrm>
            <a:prstGeom prst="rect">
              <a:avLst/>
            </a:prstGeom>
          </p:spPr>
          <p:txBody>
            <a:bodyPr wrap="square">
              <a:spAutoFit/>
            </a:bodyPr>
            <a:lstStyle/>
            <a:p>
              <a:pPr algn="ctr"/>
              <a:r>
                <a:rPr lang="en-US" sz="1400" dirty="0" smtClean="0"/>
                <a:t>Cryogenic Distribution </a:t>
              </a:r>
              <a:r>
                <a:rPr lang="en-US" sz="1400" dirty="0"/>
                <a:t>Line  (</a:t>
              </a:r>
              <a:r>
                <a:rPr lang="en-US" sz="1400" dirty="0" smtClean="0"/>
                <a:t>310 </a:t>
              </a:r>
              <a:r>
                <a:rPr lang="en-US" sz="1400" dirty="0"/>
                <a:t>m) </a:t>
              </a:r>
            </a:p>
            <a:p>
              <a:pPr algn="ctr"/>
              <a:r>
                <a:rPr lang="en-US" sz="1400" dirty="0" smtClean="0"/>
                <a:t>comprising 43 valve boxes </a:t>
              </a:r>
            </a:p>
          </p:txBody>
        </p:sp>
        <p:sp>
          <p:nvSpPr>
            <p:cNvPr id="197" name="Rectangle 196"/>
            <p:cNvSpPr/>
            <p:nvPr/>
          </p:nvSpPr>
          <p:spPr>
            <a:xfrm>
              <a:off x="9031244" y="4770771"/>
              <a:ext cx="795335" cy="307777"/>
            </a:xfrm>
            <a:prstGeom prst="rect">
              <a:avLst/>
            </a:prstGeom>
          </p:spPr>
          <p:txBody>
            <a:bodyPr wrap="square">
              <a:spAutoFit/>
            </a:bodyPr>
            <a:lstStyle/>
            <a:p>
              <a:r>
                <a:rPr lang="en-US" sz="1400" dirty="0" err="1" smtClean="0"/>
                <a:t>Endbox</a:t>
              </a:r>
              <a:endParaRPr lang="en-US" sz="1400" dirty="0"/>
            </a:p>
          </p:txBody>
        </p:sp>
        <p:grpSp>
          <p:nvGrpSpPr>
            <p:cNvPr id="198" name="Group 197"/>
            <p:cNvGrpSpPr/>
            <p:nvPr/>
          </p:nvGrpSpPr>
          <p:grpSpPr>
            <a:xfrm>
              <a:off x="2190484" y="4927883"/>
              <a:ext cx="6910175" cy="269844"/>
              <a:chOff x="1298961" y="3596688"/>
              <a:chExt cx="7398032" cy="292728"/>
            </a:xfrm>
          </p:grpSpPr>
          <p:sp>
            <p:nvSpPr>
              <p:cNvPr id="207" name="Rectangle 206"/>
              <p:cNvSpPr/>
              <p:nvPr/>
            </p:nvSpPr>
            <p:spPr>
              <a:xfrm>
                <a:off x="1298961" y="3632544"/>
                <a:ext cx="7323977" cy="7251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08" name="Oval 207"/>
              <p:cNvSpPr/>
              <p:nvPr/>
            </p:nvSpPr>
            <p:spPr>
              <a:xfrm>
                <a:off x="1416858" y="3612567"/>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9" name="Straight Connector 208"/>
              <p:cNvCxnSpPr>
                <a:stCxn id="208" idx="4"/>
              </p:cNvCxnSpPr>
              <p:nvPr/>
            </p:nvCxnSpPr>
            <p:spPr>
              <a:xfrm flipH="1">
                <a:off x="1453628" y="3746974"/>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0" name="Oval 209"/>
              <p:cNvSpPr/>
              <p:nvPr/>
            </p:nvSpPr>
            <p:spPr>
              <a:xfrm>
                <a:off x="1606028" y="3612567"/>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1" name="Straight Connector 210"/>
              <p:cNvCxnSpPr>
                <a:stCxn id="210" idx="4"/>
              </p:cNvCxnSpPr>
              <p:nvPr/>
            </p:nvCxnSpPr>
            <p:spPr>
              <a:xfrm flipH="1">
                <a:off x="1642798" y="3746974"/>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2" name="Oval 211"/>
              <p:cNvSpPr/>
              <p:nvPr/>
            </p:nvSpPr>
            <p:spPr>
              <a:xfrm>
                <a:off x="1796810" y="3612567"/>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3" name="Straight Connector 212"/>
              <p:cNvCxnSpPr>
                <a:stCxn id="212" idx="4"/>
              </p:cNvCxnSpPr>
              <p:nvPr/>
            </p:nvCxnSpPr>
            <p:spPr>
              <a:xfrm flipH="1">
                <a:off x="1833580" y="3746974"/>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4" name="Oval 213"/>
              <p:cNvSpPr/>
              <p:nvPr/>
            </p:nvSpPr>
            <p:spPr>
              <a:xfrm>
                <a:off x="1974610" y="360940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5" name="Straight Connector 214"/>
              <p:cNvCxnSpPr>
                <a:stCxn id="214" idx="4"/>
              </p:cNvCxnSpPr>
              <p:nvPr/>
            </p:nvCxnSpPr>
            <p:spPr>
              <a:xfrm flipH="1">
                <a:off x="2011380" y="374381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6" name="Oval 215"/>
              <p:cNvSpPr/>
              <p:nvPr/>
            </p:nvSpPr>
            <p:spPr>
              <a:xfrm>
                <a:off x="2171743" y="3608351"/>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7" name="Straight Connector 216"/>
              <p:cNvCxnSpPr>
                <a:stCxn id="216" idx="4"/>
              </p:cNvCxnSpPr>
              <p:nvPr/>
            </p:nvCxnSpPr>
            <p:spPr>
              <a:xfrm flipH="1">
                <a:off x="2208513" y="3742758"/>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8" name="Oval 217"/>
              <p:cNvSpPr/>
              <p:nvPr/>
            </p:nvSpPr>
            <p:spPr>
              <a:xfrm>
                <a:off x="2359178" y="3607274"/>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9" name="Straight Connector 218"/>
              <p:cNvCxnSpPr>
                <a:stCxn id="218" idx="4"/>
              </p:cNvCxnSpPr>
              <p:nvPr/>
            </p:nvCxnSpPr>
            <p:spPr>
              <a:xfrm flipH="1">
                <a:off x="2395948" y="3741681"/>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0" name="Oval 219"/>
              <p:cNvSpPr/>
              <p:nvPr/>
            </p:nvSpPr>
            <p:spPr>
              <a:xfrm>
                <a:off x="2549960" y="3607274"/>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1" name="Straight Connector 220"/>
              <p:cNvCxnSpPr>
                <a:stCxn id="220" idx="4"/>
              </p:cNvCxnSpPr>
              <p:nvPr/>
            </p:nvCxnSpPr>
            <p:spPr>
              <a:xfrm flipH="1">
                <a:off x="2586730" y="3741681"/>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2" name="Oval 221"/>
              <p:cNvSpPr/>
              <p:nvPr/>
            </p:nvSpPr>
            <p:spPr>
              <a:xfrm>
                <a:off x="2739130" y="3607274"/>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3" name="Straight Connector 222"/>
              <p:cNvCxnSpPr>
                <a:stCxn id="222" idx="4"/>
              </p:cNvCxnSpPr>
              <p:nvPr/>
            </p:nvCxnSpPr>
            <p:spPr>
              <a:xfrm flipH="1">
                <a:off x="2775900" y="3741681"/>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4" name="Oval 223"/>
              <p:cNvSpPr/>
              <p:nvPr/>
            </p:nvSpPr>
            <p:spPr>
              <a:xfrm>
                <a:off x="2929912" y="3607274"/>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5" name="Straight Connector 224"/>
              <p:cNvCxnSpPr>
                <a:stCxn id="224" idx="4"/>
              </p:cNvCxnSpPr>
              <p:nvPr/>
            </p:nvCxnSpPr>
            <p:spPr>
              <a:xfrm flipH="1">
                <a:off x="2966682" y="3741681"/>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6" name="Oval 225"/>
              <p:cNvSpPr/>
              <p:nvPr/>
            </p:nvSpPr>
            <p:spPr>
              <a:xfrm>
                <a:off x="3107712" y="3604115"/>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7" name="Straight Connector 226"/>
              <p:cNvCxnSpPr>
                <a:stCxn id="226" idx="4"/>
              </p:cNvCxnSpPr>
              <p:nvPr/>
            </p:nvCxnSpPr>
            <p:spPr>
              <a:xfrm flipH="1">
                <a:off x="3144482" y="3738522"/>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8" name="Oval 227"/>
              <p:cNvSpPr/>
              <p:nvPr/>
            </p:nvSpPr>
            <p:spPr>
              <a:xfrm>
                <a:off x="3304845" y="360305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9" name="Straight Connector 228"/>
              <p:cNvCxnSpPr>
                <a:stCxn id="228" idx="4"/>
              </p:cNvCxnSpPr>
              <p:nvPr/>
            </p:nvCxnSpPr>
            <p:spPr>
              <a:xfrm flipH="1">
                <a:off x="3341615" y="373746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0" name="Oval 229"/>
              <p:cNvSpPr/>
              <p:nvPr/>
            </p:nvSpPr>
            <p:spPr>
              <a:xfrm>
                <a:off x="3495082" y="3601981"/>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1" name="Straight Connector 230"/>
              <p:cNvCxnSpPr>
                <a:stCxn id="230" idx="4"/>
              </p:cNvCxnSpPr>
              <p:nvPr/>
            </p:nvCxnSpPr>
            <p:spPr>
              <a:xfrm flipH="1">
                <a:off x="3531852" y="3736388"/>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2" name="Oval 231"/>
              <p:cNvSpPr/>
              <p:nvPr/>
            </p:nvSpPr>
            <p:spPr>
              <a:xfrm>
                <a:off x="3685864" y="3601981"/>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3" name="Straight Connector 232"/>
              <p:cNvCxnSpPr>
                <a:stCxn id="232" idx="4"/>
              </p:cNvCxnSpPr>
              <p:nvPr/>
            </p:nvCxnSpPr>
            <p:spPr>
              <a:xfrm flipH="1">
                <a:off x="3722634" y="3736388"/>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4" name="Oval 233"/>
              <p:cNvSpPr/>
              <p:nvPr/>
            </p:nvSpPr>
            <p:spPr>
              <a:xfrm>
                <a:off x="3875034" y="3601981"/>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5" name="Straight Connector 234"/>
              <p:cNvCxnSpPr>
                <a:stCxn id="234" idx="4"/>
              </p:cNvCxnSpPr>
              <p:nvPr/>
            </p:nvCxnSpPr>
            <p:spPr>
              <a:xfrm flipH="1">
                <a:off x="3911804" y="3736388"/>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6" name="Oval 235"/>
              <p:cNvSpPr/>
              <p:nvPr/>
            </p:nvSpPr>
            <p:spPr>
              <a:xfrm>
                <a:off x="4065816" y="3601981"/>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7" name="Straight Connector 236"/>
              <p:cNvCxnSpPr>
                <a:stCxn id="236" idx="4"/>
              </p:cNvCxnSpPr>
              <p:nvPr/>
            </p:nvCxnSpPr>
            <p:spPr>
              <a:xfrm flipH="1">
                <a:off x="4102586" y="3736388"/>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8" name="Oval 237"/>
              <p:cNvSpPr/>
              <p:nvPr/>
            </p:nvSpPr>
            <p:spPr>
              <a:xfrm>
                <a:off x="4243616" y="3598822"/>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9" name="Straight Connector 238"/>
              <p:cNvCxnSpPr>
                <a:stCxn id="238" idx="4"/>
              </p:cNvCxnSpPr>
              <p:nvPr/>
            </p:nvCxnSpPr>
            <p:spPr>
              <a:xfrm flipH="1">
                <a:off x="4280386" y="3733229"/>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0" name="Oval 239"/>
              <p:cNvSpPr/>
              <p:nvPr/>
            </p:nvSpPr>
            <p:spPr>
              <a:xfrm>
                <a:off x="4440749" y="3597765"/>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1" name="Straight Connector 240"/>
              <p:cNvCxnSpPr>
                <a:stCxn id="240" idx="4"/>
              </p:cNvCxnSpPr>
              <p:nvPr/>
            </p:nvCxnSpPr>
            <p:spPr>
              <a:xfrm flipH="1">
                <a:off x="4477519" y="3732172"/>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2" name="Oval 241"/>
              <p:cNvSpPr/>
              <p:nvPr/>
            </p:nvSpPr>
            <p:spPr>
              <a:xfrm>
                <a:off x="4634977" y="359668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3" name="Straight Connector 242"/>
              <p:cNvCxnSpPr>
                <a:stCxn id="242" idx="4"/>
              </p:cNvCxnSpPr>
              <p:nvPr/>
            </p:nvCxnSpPr>
            <p:spPr>
              <a:xfrm flipH="1">
                <a:off x="4671747" y="373109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4" name="Oval 243"/>
              <p:cNvSpPr/>
              <p:nvPr/>
            </p:nvSpPr>
            <p:spPr>
              <a:xfrm>
                <a:off x="4825759" y="359668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5" name="Straight Connector 244"/>
              <p:cNvCxnSpPr>
                <a:stCxn id="244" idx="4"/>
              </p:cNvCxnSpPr>
              <p:nvPr/>
            </p:nvCxnSpPr>
            <p:spPr>
              <a:xfrm flipH="1">
                <a:off x="4862529" y="373109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6" name="Oval 245"/>
              <p:cNvSpPr/>
              <p:nvPr/>
            </p:nvSpPr>
            <p:spPr>
              <a:xfrm>
                <a:off x="5014929" y="359668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7" name="Straight Connector 246"/>
              <p:cNvCxnSpPr>
                <a:stCxn id="246" idx="4"/>
              </p:cNvCxnSpPr>
              <p:nvPr/>
            </p:nvCxnSpPr>
            <p:spPr>
              <a:xfrm flipH="1">
                <a:off x="5051699" y="373109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8" name="Oval 247"/>
              <p:cNvSpPr/>
              <p:nvPr/>
            </p:nvSpPr>
            <p:spPr>
              <a:xfrm>
                <a:off x="5205711" y="359668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9" name="Straight Connector 248"/>
              <p:cNvCxnSpPr>
                <a:stCxn id="248" idx="4"/>
              </p:cNvCxnSpPr>
              <p:nvPr/>
            </p:nvCxnSpPr>
            <p:spPr>
              <a:xfrm flipH="1">
                <a:off x="5242481" y="373109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0" name="Oval 249"/>
              <p:cNvSpPr/>
              <p:nvPr/>
            </p:nvSpPr>
            <p:spPr>
              <a:xfrm>
                <a:off x="5593344" y="3605172"/>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1" name="Straight Connector 250"/>
              <p:cNvCxnSpPr>
                <a:stCxn id="250" idx="4"/>
              </p:cNvCxnSpPr>
              <p:nvPr/>
            </p:nvCxnSpPr>
            <p:spPr>
              <a:xfrm flipH="1">
                <a:off x="5630114" y="3739579"/>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2" name="Oval 251"/>
              <p:cNvSpPr/>
              <p:nvPr/>
            </p:nvSpPr>
            <p:spPr>
              <a:xfrm>
                <a:off x="5783077" y="3608351"/>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3" name="Straight Connector 252"/>
              <p:cNvCxnSpPr>
                <a:stCxn id="252" idx="4"/>
              </p:cNvCxnSpPr>
              <p:nvPr/>
            </p:nvCxnSpPr>
            <p:spPr>
              <a:xfrm flipH="1">
                <a:off x="5819847" y="3742758"/>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4" name="Oval 253"/>
              <p:cNvSpPr/>
              <p:nvPr/>
            </p:nvSpPr>
            <p:spPr>
              <a:xfrm>
                <a:off x="5960877" y="3605192"/>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5" name="Straight Connector 254"/>
              <p:cNvCxnSpPr>
                <a:stCxn id="254" idx="4"/>
              </p:cNvCxnSpPr>
              <p:nvPr/>
            </p:nvCxnSpPr>
            <p:spPr>
              <a:xfrm flipH="1">
                <a:off x="5997647" y="3739599"/>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6" name="Oval 255"/>
              <p:cNvSpPr/>
              <p:nvPr/>
            </p:nvSpPr>
            <p:spPr>
              <a:xfrm>
                <a:off x="6158010" y="3604135"/>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7" name="Straight Connector 256"/>
              <p:cNvCxnSpPr>
                <a:stCxn id="256" idx="4"/>
              </p:cNvCxnSpPr>
              <p:nvPr/>
            </p:nvCxnSpPr>
            <p:spPr>
              <a:xfrm flipH="1">
                <a:off x="6194780" y="3738542"/>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8" name="Oval 257"/>
              <p:cNvSpPr/>
              <p:nvPr/>
            </p:nvSpPr>
            <p:spPr>
              <a:xfrm>
                <a:off x="6352238" y="360305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9" name="Straight Connector 258"/>
              <p:cNvCxnSpPr>
                <a:stCxn id="258" idx="4"/>
              </p:cNvCxnSpPr>
              <p:nvPr/>
            </p:nvCxnSpPr>
            <p:spPr>
              <a:xfrm flipH="1">
                <a:off x="6389008" y="373746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0" name="Oval 259"/>
              <p:cNvSpPr/>
              <p:nvPr/>
            </p:nvSpPr>
            <p:spPr>
              <a:xfrm>
                <a:off x="6543020" y="360305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1" name="Straight Connector 260"/>
              <p:cNvCxnSpPr>
                <a:stCxn id="260" idx="4"/>
              </p:cNvCxnSpPr>
              <p:nvPr/>
            </p:nvCxnSpPr>
            <p:spPr>
              <a:xfrm flipH="1">
                <a:off x="6579790" y="373746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2" name="Oval 261"/>
              <p:cNvSpPr/>
              <p:nvPr/>
            </p:nvSpPr>
            <p:spPr>
              <a:xfrm>
                <a:off x="6732190" y="360305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3" name="Straight Connector 262"/>
              <p:cNvCxnSpPr>
                <a:stCxn id="262" idx="4"/>
              </p:cNvCxnSpPr>
              <p:nvPr/>
            </p:nvCxnSpPr>
            <p:spPr>
              <a:xfrm flipH="1">
                <a:off x="6768960" y="373746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4" name="Oval 263"/>
              <p:cNvSpPr/>
              <p:nvPr/>
            </p:nvSpPr>
            <p:spPr>
              <a:xfrm>
                <a:off x="6922972" y="360305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5" name="Straight Connector 264"/>
              <p:cNvCxnSpPr>
                <a:stCxn id="264" idx="4"/>
              </p:cNvCxnSpPr>
              <p:nvPr/>
            </p:nvCxnSpPr>
            <p:spPr>
              <a:xfrm flipH="1">
                <a:off x="6959742" y="373746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266" name="Group 265"/>
              <p:cNvGrpSpPr/>
              <p:nvPr/>
            </p:nvGrpSpPr>
            <p:grpSpPr>
              <a:xfrm>
                <a:off x="7094969" y="3596708"/>
                <a:ext cx="1438382" cy="287435"/>
                <a:chOff x="5656112" y="1909156"/>
                <a:chExt cx="2352564" cy="287435"/>
              </a:xfrm>
            </p:grpSpPr>
            <p:sp>
              <p:nvSpPr>
                <p:cNvPr id="268" name="Oval 267"/>
                <p:cNvSpPr/>
                <p:nvPr/>
              </p:nvSpPr>
              <p:spPr>
                <a:xfrm>
                  <a:off x="5656112" y="1919742"/>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9" name="Straight Connector 268"/>
                <p:cNvCxnSpPr>
                  <a:stCxn id="268" idx="4"/>
                </p:cNvCxnSpPr>
                <p:nvPr/>
              </p:nvCxnSpPr>
              <p:spPr>
                <a:xfrm flipH="1">
                  <a:off x="5692882" y="2054149"/>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0" name="Oval 269"/>
                <p:cNvSpPr/>
                <p:nvPr/>
              </p:nvSpPr>
              <p:spPr>
                <a:xfrm>
                  <a:off x="5833912" y="1916583"/>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1" name="Straight Connector 270"/>
                <p:cNvCxnSpPr>
                  <a:stCxn id="270" idx="4"/>
                </p:cNvCxnSpPr>
                <p:nvPr/>
              </p:nvCxnSpPr>
              <p:spPr>
                <a:xfrm flipH="1">
                  <a:off x="5870682" y="2050990"/>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2" name="Oval 271"/>
                <p:cNvSpPr/>
                <p:nvPr/>
              </p:nvSpPr>
              <p:spPr>
                <a:xfrm>
                  <a:off x="6031045" y="1915526"/>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3" name="Straight Connector 272"/>
                <p:cNvCxnSpPr>
                  <a:stCxn id="272" idx="4"/>
                </p:cNvCxnSpPr>
                <p:nvPr/>
              </p:nvCxnSpPr>
              <p:spPr>
                <a:xfrm flipH="1">
                  <a:off x="6067815" y="2049933"/>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4" name="Oval 273"/>
                <p:cNvSpPr/>
                <p:nvPr/>
              </p:nvSpPr>
              <p:spPr>
                <a:xfrm>
                  <a:off x="6221282" y="1914449"/>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5" name="Straight Connector 274"/>
                <p:cNvCxnSpPr>
                  <a:stCxn id="274" idx="4"/>
                </p:cNvCxnSpPr>
                <p:nvPr/>
              </p:nvCxnSpPr>
              <p:spPr>
                <a:xfrm flipH="1">
                  <a:off x="6258052" y="2048856"/>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6" name="Oval 275"/>
                <p:cNvSpPr/>
                <p:nvPr/>
              </p:nvSpPr>
              <p:spPr>
                <a:xfrm>
                  <a:off x="6412064" y="1914449"/>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7" name="Straight Connector 276"/>
                <p:cNvCxnSpPr>
                  <a:stCxn id="276" idx="4"/>
                </p:cNvCxnSpPr>
                <p:nvPr/>
              </p:nvCxnSpPr>
              <p:spPr>
                <a:xfrm flipH="1">
                  <a:off x="6448834" y="2048856"/>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8" name="Oval 277"/>
                <p:cNvSpPr/>
                <p:nvPr/>
              </p:nvSpPr>
              <p:spPr>
                <a:xfrm>
                  <a:off x="6601234" y="1914449"/>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9" name="Straight Connector 278"/>
                <p:cNvCxnSpPr>
                  <a:stCxn id="278" idx="4"/>
                </p:cNvCxnSpPr>
                <p:nvPr/>
              </p:nvCxnSpPr>
              <p:spPr>
                <a:xfrm flipH="1">
                  <a:off x="6638004" y="2048856"/>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0" name="Oval 279"/>
                <p:cNvSpPr/>
                <p:nvPr/>
              </p:nvSpPr>
              <p:spPr>
                <a:xfrm>
                  <a:off x="6792016" y="1914449"/>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1" name="Straight Connector 280"/>
                <p:cNvCxnSpPr>
                  <a:stCxn id="280" idx="4"/>
                </p:cNvCxnSpPr>
                <p:nvPr/>
              </p:nvCxnSpPr>
              <p:spPr>
                <a:xfrm flipH="1">
                  <a:off x="6828786" y="2048856"/>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2" name="Oval 281"/>
                <p:cNvSpPr/>
                <p:nvPr/>
              </p:nvSpPr>
              <p:spPr>
                <a:xfrm>
                  <a:off x="6969816" y="1911290"/>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3" name="Straight Connector 282"/>
                <p:cNvCxnSpPr>
                  <a:stCxn id="282" idx="4"/>
                </p:cNvCxnSpPr>
                <p:nvPr/>
              </p:nvCxnSpPr>
              <p:spPr>
                <a:xfrm flipH="1">
                  <a:off x="7006586" y="2045697"/>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4" name="Oval 283"/>
                <p:cNvSpPr/>
                <p:nvPr/>
              </p:nvSpPr>
              <p:spPr>
                <a:xfrm>
                  <a:off x="7166949" y="1910233"/>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5" name="Straight Connector 284"/>
                <p:cNvCxnSpPr>
                  <a:stCxn id="284" idx="4"/>
                </p:cNvCxnSpPr>
                <p:nvPr/>
              </p:nvCxnSpPr>
              <p:spPr>
                <a:xfrm flipH="1">
                  <a:off x="7203719" y="2044640"/>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6" name="Oval 285"/>
                <p:cNvSpPr/>
                <p:nvPr/>
              </p:nvSpPr>
              <p:spPr>
                <a:xfrm>
                  <a:off x="7361177" y="1909156"/>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7" name="Straight Connector 286"/>
                <p:cNvCxnSpPr>
                  <a:stCxn id="286" idx="4"/>
                </p:cNvCxnSpPr>
                <p:nvPr/>
              </p:nvCxnSpPr>
              <p:spPr>
                <a:xfrm flipH="1">
                  <a:off x="7397947" y="2043563"/>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8" name="Oval 287"/>
                <p:cNvSpPr/>
                <p:nvPr/>
              </p:nvSpPr>
              <p:spPr>
                <a:xfrm>
                  <a:off x="7551959" y="1909156"/>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9" name="Straight Connector 288"/>
                <p:cNvCxnSpPr>
                  <a:stCxn id="288" idx="4"/>
                </p:cNvCxnSpPr>
                <p:nvPr/>
              </p:nvCxnSpPr>
              <p:spPr>
                <a:xfrm flipH="1">
                  <a:off x="7588729" y="2043563"/>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0" name="Oval 289"/>
                <p:cNvSpPr/>
                <p:nvPr/>
              </p:nvSpPr>
              <p:spPr>
                <a:xfrm>
                  <a:off x="7741129" y="1909156"/>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1" name="Straight Connector 290"/>
                <p:cNvCxnSpPr>
                  <a:stCxn id="290" idx="4"/>
                </p:cNvCxnSpPr>
                <p:nvPr/>
              </p:nvCxnSpPr>
              <p:spPr>
                <a:xfrm flipH="1">
                  <a:off x="7777899" y="2043563"/>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2" name="Oval 291"/>
                <p:cNvSpPr/>
                <p:nvPr/>
              </p:nvSpPr>
              <p:spPr>
                <a:xfrm>
                  <a:off x="7931911" y="1909156"/>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3" name="Straight Connector 292"/>
                <p:cNvCxnSpPr>
                  <a:stCxn id="292" idx="4"/>
                </p:cNvCxnSpPr>
                <p:nvPr/>
              </p:nvCxnSpPr>
              <p:spPr>
                <a:xfrm flipH="1">
                  <a:off x="7968681" y="2043563"/>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67" name="Oval 266"/>
              <p:cNvSpPr/>
              <p:nvPr/>
            </p:nvSpPr>
            <p:spPr>
              <a:xfrm>
                <a:off x="8557013" y="3603059"/>
                <a:ext cx="139980" cy="12913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1" name="Group 200"/>
            <p:cNvGrpSpPr/>
            <p:nvPr/>
          </p:nvGrpSpPr>
          <p:grpSpPr>
            <a:xfrm>
              <a:off x="1167140" y="4050691"/>
              <a:ext cx="1119978" cy="913060"/>
              <a:chOff x="-57316" y="2645103"/>
              <a:chExt cx="1199048" cy="990493"/>
            </a:xfrm>
          </p:grpSpPr>
          <p:sp>
            <p:nvSpPr>
              <p:cNvPr id="205" name="Rectangle 204"/>
              <p:cNvSpPr/>
              <p:nvPr/>
            </p:nvSpPr>
            <p:spPr>
              <a:xfrm>
                <a:off x="-57316" y="2723218"/>
                <a:ext cx="1156376" cy="801307"/>
              </a:xfrm>
              <a:prstGeom prst="rect">
                <a:avLst/>
              </a:prstGeom>
            </p:spPr>
            <p:txBody>
              <a:bodyPr wrap="square">
                <a:spAutoFit/>
              </a:bodyPr>
              <a:lstStyle/>
              <a:p>
                <a:pPr algn="r"/>
                <a:r>
                  <a:rPr lang="en-US" sz="1400" dirty="0" smtClean="0"/>
                  <a:t>Cryogenic </a:t>
                </a:r>
              </a:p>
              <a:p>
                <a:pPr algn="r"/>
                <a:r>
                  <a:rPr lang="en-US" sz="1400" dirty="0" smtClean="0"/>
                  <a:t>Transfer </a:t>
                </a:r>
              </a:p>
              <a:p>
                <a:pPr algn="r"/>
                <a:r>
                  <a:rPr lang="en-US" sz="1400" dirty="0" smtClean="0"/>
                  <a:t>Line (75 m)</a:t>
                </a:r>
                <a:endParaRPr lang="en-US" sz="1400" dirty="0"/>
              </a:p>
            </p:txBody>
          </p:sp>
          <p:sp>
            <p:nvSpPr>
              <p:cNvPr id="206" name="Rectangle 205"/>
              <p:cNvSpPr/>
              <p:nvPr/>
            </p:nvSpPr>
            <p:spPr>
              <a:xfrm rot="5400000">
                <a:off x="608478" y="3102343"/>
                <a:ext cx="990493" cy="76014"/>
              </a:xfrm>
              <a:prstGeom prst="rect">
                <a:avLst/>
              </a:prstGeom>
              <a:pattFill prst="dkHorz">
                <a:fgClr>
                  <a:srgbClr val="FF0000"/>
                </a:fgClr>
                <a:bgClr>
                  <a:prstClr val="white"/>
                </a:bgClr>
              </a:patt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203" name="Oval 202"/>
            <p:cNvSpPr/>
            <p:nvPr/>
          </p:nvSpPr>
          <p:spPr>
            <a:xfrm>
              <a:off x="6026338" y="4932781"/>
              <a:ext cx="71703" cy="1239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4" name="Straight Connector 203"/>
            <p:cNvCxnSpPr>
              <a:stCxn id="203" idx="4"/>
            </p:cNvCxnSpPr>
            <p:nvPr/>
          </p:nvCxnSpPr>
          <p:spPr>
            <a:xfrm flipH="1">
              <a:off x="6060683" y="5056681"/>
              <a:ext cx="1507" cy="1313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4" name="Oval 293"/>
            <p:cNvSpPr/>
            <p:nvPr/>
          </p:nvSpPr>
          <p:spPr>
            <a:xfrm>
              <a:off x="2204892" y="4930426"/>
              <a:ext cx="88467" cy="12609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5" name="Rectangle 294"/>
            <p:cNvSpPr/>
            <p:nvPr/>
          </p:nvSpPr>
          <p:spPr>
            <a:xfrm>
              <a:off x="930852" y="4914787"/>
              <a:ext cx="1277482" cy="523220"/>
            </a:xfrm>
            <a:prstGeom prst="rect">
              <a:avLst/>
            </a:prstGeom>
          </p:spPr>
          <p:txBody>
            <a:bodyPr wrap="square">
              <a:spAutoFit/>
            </a:bodyPr>
            <a:lstStyle/>
            <a:p>
              <a:pPr algn="r"/>
              <a:r>
                <a:rPr lang="en-US" sz="1400" dirty="0" smtClean="0"/>
                <a:t>Splitting </a:t>
              </a:r>
            </a:p>
            <a:p>
              <a:pPr algn="r"/>
              <a:r>
                <a:rPr lang="en-US" sz="1400" dirty="0" smtClean="0"/>
                <a:t>box</a:t>
              </a:r>
              <a:endParaRPr lang="en-US" sz="1400" dirty="0"/>
            </a:p>
          </p:txBody>
        </p:sp>
      </p:grpSp>
      <p:sp>
        <p:nvSpPr>
          <p:cNvPr id="296" name="Title 1"/>
          <p:cNvSpPr>
            <a:spLocks noGrp="1"/>
          </p:cNvSpPr>
          <p:nvPr>
            <p:ph type="title"/>
          </p:nvPr>
        </p:nvSpPr>
        <p:spPr>
          <a:xfrm>
            <a:off x="98199" y="66610"/>
            <a:ext cx="8949238" cy="1274158"/>
          </a:xfrm>
        </p:spPr>
        <p:txBody>
          <a:bodyPr>
            <a:normAutofit/>
          </a:bodyPr>
          <a:lstStyle/>
          <a:p>
            <a:r>
              <a:rPr lang="en-US" dirty="0" err="1">
                <a:latin typeface="Papyrus"/>
                <a:cs typeface="Papyrus"/>
              </a:rPr>
              <a:t>Linac</a:t>
            </a:r>
            <a:r>
              <a:rPr lang="en-US" dirty="0">
                <a:latin typeface="Papyrus"/>
                <a:cs typeface="Papyrus"/>
              </a:rPr>
              <a:t> CDS </a:t>
            </a:r>
            <a:r>
              <a:rPr lang="en-US" dirty="0" smtClean="0">
                <a:latin typeface="Papyrus"/>
                <a:cs typeface="Papyrus"/>
              </a:rPr>
              <a:t>– </a:t>
            </a:r>
            <a:r>
              <a:rPr lang="en-US" dirty="0">
                <a:latin typeface="Papyrus"/>
                <a:cs typeface="Papyrus"/>
              </a:rPr>
              <a:t>function and layouts</a:t>
            </a:r>
          </a:p>
        </p:txBody>
      </p:sp>
      <p:grpSp>
        <p:nvGrpSpPr>
          <p:cNvPr id="26" name="Group 25"/>
          <p:cNvGrpSpPr/>
          <p:nvPr/>
        </p:nvGrpSpPr>
        <p:grpSpPr>
          <a:xfrm>
            <a:off x="298361" y="1885074"/>
            <a:ext cx="7755930" cy="3003831"/>
            <a:chOff x="283129" y="1741058"/>
            <a:chExt cx="7755930" cy="3003831"/>
          </a:xfrm>
        </p:grpSpPr>
        <p:grpSp>
          <p:nvGrpSpPr>
            <p:cNvPr id="8" name="Group 7"/>
            <p:cNvGrpSpPr/>
            <p:nvPr/>
          </p:nvGrpSpPr>
          <p:grpSpPr>
            <a:xfrm>
              <a:off x="283129" y="1741058"/>
              <a:ext cx="7755930" cy="2633503"/>
              <a:chOff x="404087" y="2196495"/>
              <a:chExt cx="7755930" cy="2633503"/>
            </a:xfrm>
          </p:grpSpPr>
          <p:sp>
            <p:nvSpPr>
              <p:cNvPr id="150" name="Rectangle 149"/>
              <p:cNvSpPr/>
              <p:nvPr/>
            </p:nvSpPr>
            <p:spPr>
              <a:xfrm>
                <a:off x="1475656" y="4149080"/>
                <a:ext cx="3517608" cy="680918"/>
              </a:xfrm>
              <a:prstGeom prst="rect">
                <a:avLst/>
              </a:prstGeom>
            </p:spPr>
            <p:txBody>
              <a:bodyPr wrap="square">
                <a:spAutoFit/>
              </a:bodyPr>
              <a:lstStyle/>
              <a:p>
                <a:pPr algn="ctr"/>
                <a:r>
                  <a:rPr lang="en-US" sz="1400" dirty="0" smtClean="0"/>
                  <a:t>21 High Beta </a:t>
                </a:r>
                <a:br>
                  <a:rPr lang="en-US" sz="1400" dirty="0" smtClean="0"/>
                </a:br>
                <a:r>
                  <a:rPr lang="en-US" sz="1400" dirty="0" err="1" smtClean="0"/>
                  <a:t>Cryomodules</a:t>
                </a:r>
                <a:r>
                  <a:rPr lang="en-US" sz="1400" dirty="0" smtClean="0"/>
                  <a:t> </a:t>
                </a:r>
                <a:br>
                  <a:rPr lang="en-US" sz="1400" dirty="0" smtClean="0"/>
                </a:br>
                <a:r>
                  <a:rPr lang="en-US" sz="1400" dirty="0" smtClean="0"/>
                  <a:t>(174 m)</a:t>
                </a:r>
                <a:endParaRPr lang="en-US" sz="1400" dirty="0"/>
              </a:p>
            </p:txBody>
          </p:sp>
          <p:sp>
            <p:nvSpPr>
              <p:cNvPr id="151" name="Rectangle 150"/>
              <p:cNvSpPr/>
              <p:nvPr/>
            </p:nvSpPr>
            <p:spPr>
              <a:xfrm>
                <a:off x="5343589" y="4149080"/>
                <a:ext cx="1219940" cy="680918"/>
              </a:xfrm>
              <a:prstGeom prst="rect">
                <a:avLst/>
              </a:prstGeom>
            </p:spPr>
            <p:txBody>
              <a:bodyPr wrap="none">
                <a:spAutoFit/>
              </a:bodyPr>
              <a:lstStyle/>
              <a:p>
                <a:pPr algn="ctr"/>
                <a:r>
                  <a:rPr lang="en-US" sz="1400" dirty="0" smtClean="0"/>
                  <a:t>9 Medium </a:t>
                </a:r>
                <a:r>
                  <a:rPr lang="en-US" sz="1400" dirty="0"/>
                  <a:t>Beta </a:t>
                </a:r>
                <a:endParaRPr lang="en-US" sz="1400" dirty="0" smtClean="0"/>
              </a:p>
              <a:p>
                <a:pPr algn="ctr"/>
                <a:r>
                  <a:rPr lang="en-US" sz="1400" dirty="0" err="1" smtClean="0"/>
                  <a:t>Cryomodules</a:t>
                </a:r>
                <a:endParaRPr lang="en-US" sz="1400" dirty="0" smtClean="0"/>
              </a:p>
              <a:p>
                <a:pPr algn="ctr"/>
                <a:r>
                  <a:rPr lang="en-US" sz="1400" dirty="0" smtClean="0"/>
                  <a:t>(75 m)</a:t>
                </a:r>
                <a:endParaRPr lang="en-US" sz="1400" dirty="0"/>
              </a:p>
            </p:txBody>
          </p:sp>
          <p:sp>
            <p:nvSpPr>
              <p:cNvPr id="152" name="Rectangle 151"/>
              <p:cNvSpPr/>
              <p:nvPr/>
            </p:nvSpPr>
            <p:spPr>
              <a:xfrm>
                <a:off x="1449602" y="3806994"/>
                <a:ext cx="151975" cy="28131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Rectangle 152"/>
              <p:cNvSpPr/>
              <p:nvPr/>
            </p:nvSpPr>
            <p:spPr>
              <a:xfrm>
                <a:off x="1627629" y="3807680"/>
                <a:ext cx="151975" cy="28131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Rectangle 153"/>
              <p:cNvSpPr/>
              <p:nvPr/>
            </p:nvSpPr>
            <p:spPr>
              <a:xfrm>
                <a:off x="1806362" y="3807337"/>
                <a:ext cx="151975" cy="28131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Rectangle 154"/>
              <p:cNvSpPr/>
              <p:nvPr/>
            </p:nvSpPr>
            <p:spPr>
              <a:xfrm>
                <a:off x="1976175" y="3806824"/>
                <a:ext cx="151975" cy="28131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Rectangle 155"/>
              <p:cNvSpPr/>
              <p:nvPr/>
            </p:nvSpPr>
            <p:spPr>
              <a:xfrm>
                <a:off x="2154908" y="3806481"/>
                <a:ext cx="151975" cy="28131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Rectangle 156"/>
              <p:cNvSpPr/>
              <p:nvPr/>
            </p:nvSpPr>
            <p:spPr>
              <a:xfrm>
                <a:off x="2332935" y="3807166"/>
                <a:ext cx="151975" cy="28131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Rectangle 157"/>
              <p:cNvSpPr/>
              <p:nvPr/>
            </p:nvSpPr>
            <p:spPr>
              <a:xfrm>
                <a:off x="2511667" y="3806824"/>
                <a:ext cx="151975" cy="28131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Rectangle 158"/>
              <p:cNvSpPr/>
              <p:nvPr/>
            </p:nvSpPr>
            <p:spPr>
              <a:xfrm>
                <a:off x="2689695" y="3806481"/>
                <a:ext cx="151975" cy="28131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Rectangle 159"/>
              <p:cNvSpPr/>
              <p:nvPr/>
            </p:nvSpPr>
            <p:spPr>
              <a:xfrm>
                <a:off x="2868427" y="3806138"/>
                <a:ext cx="151975" cy="28131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Rectangle 160"/>
              <p:cNvSpPr/>
              <p:nvPr/>
            </p:nvSpPr>
            <p:spPr>
              <a:xfrm>
                <a:off x="3038241" y="3805967"/>
                <a:ext cx="151975" cy="28131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Rectangle 161"/>
              <p:cNvSpPr/>
              <p:nvPr/>
            </p:nvSpPr>
            <p:spPr>
              <a:xfrm>
                <a:off x="3216973" y="3805624"/>
                <a:ext cx="151975" cy="28131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Rectangle 162"/>
              <p:cNvSpPr/>
              <p:nvPr/>
            </p:nvSpPr>
            <p:spPr>
              <a:xfrm>
                <a:off x="3395000" y="3806310"/>
                <a:ext cx="151975" cy="28131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Rectangle 163"/>
              <p:cNvSpPr/>
              <p:nvPr/>
            </p:nvSpPr>
            <p:spPr>
              <a:xfrm>
                <a:off x="3573733" y="3805967"/>
                <a:ext cx="151975" cy="28131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Rectangle 164"/>
              <p:cNvSpPr/>
              <p:nvPr/>
            </p:nvSpPr>
            <p:spPr>
              <a:xfrm>
                <a:off x="3743546" y="3805454"/>
                <a:ext cx="151975" cy="28131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Rectangle 165"/>
              <p:cNvSpPr/>
              <p:nvPr/>
            </p:nvSpPr>
            <p:spPr>
              <a:xfrm>
                <a:off x="3922279" y="3805111"/>
                <a:ext cx="151975" cy="28131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Rectangle 166"/>
              <p:cNvSpPr/>
              <p:nvPr/>
            </p:nvSpPr>
            <p:spPr>
              <a:xfrm>
                <a:off x="4100306" y="3805797"/>
                <a:ext cx="151975" cy="28131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Rectangle 167"/>
              <p:cNvSpPr/>
              <p:nvPr/>
            </p:nvSpPr>
            <p:spPr>
              <a:xfrm>
                <a:off x="4279039" y="3805454"/>
                <a:ext cx="151975" cy="28131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Rectangle 168"/>
              <p:cNvSpPr/>
              <p:nvPr/>
            </p:nvSpPr>
            <p:spPr>
              <a:xfrm>
                <a:off x="4457066" y="3805111"/>
                <a:ext cx="151975" cy="28131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Rectangle 169"/>
              <p:cNvSpPr/>
              <p:nvPr/>
            </p:nvSpPr>
            <p:spPr>
              <a:xfrm>
                <a:off x="4635798" y="3804768"/>
                <a:ext cx="151975" cy="28131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Rectangle 170"/>
              <p:cNvSpPr/>
              <p:nvPr/>
            </p:nvSpPr>
            <p:spPr>
              <a:xfrm>
                <a:off x="4814531" y="3804768"/>
                <a:ext cx="151975" cy="28131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Rectangle 171"/>
              <p:cNvSpPr/>
              <p:nvPr/>
            </p:nvSpPr>
            <p:spPr>
              <a:xfrm>
                <a:off x="4993263" y="3804425"/>
                <a:ext cx="151975" cy="28131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p:cNvSpPr/>
              <p:nvPr/>
            </p:nvSpPr>
            <p:spPr>
              <a:xfrm>
                <a:off x="5348664" y="3808709"/>
                <a:ext cx="151975" cy="281313"/>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Rectangle 173"/>
              <p:cNvSpPr/>
              <p:nvPr/>
            </p:nvSpPr>
            <p:spPr>
              <a:xfrm>
                <a:off x="5527397" y="3808366"/>
                <a:ext cx="151975" cy="281313"/>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p:cNvSpPr/>
              <p:nvPr/>
            </p:nvSpPr>
            <p:spPr>
              <a:xfrm>
                <a:off x="5705424" y="3809052"/>
                <a:ext cx="151975" cy="281313"/>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Rectangle 175"/>
              <p:cNvSpPr/>
              <p:nvPr/>
            </p:nvSpPr>
            <p:spPr>
              <a:xfrm>
                <a:off x="5884157" y="3808709"/>
                <a:ext cx="151975" cy="281313"/>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p:cNvSpPr/>
              <p:nvPr/>
            </p:nvSpPr>
            <p:spPr>
              <a:xfrm>
                <a:off x="6062184" y="3808366"/>
                <a:ext cx="151975" cy="281313"/>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p:cNvSpPr/>
              <p:nvPr/>
            </p:nvSpPr>
            <p:spPr>
              <a:xfrm>
                <a:off x="6240916" y="3808023"/>
                <a:ext cx="151975" cy="281313"/>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p:cNvSpPr/>
              <p:nvPr/>
            </p:nvSpPr>
            <p:spPr>
              <a:xfrm>
                <a:off x="6419649" y="3808023"/>
                <a:ext cx="151975" cy="281313"/>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Rectangle 179"/>
              <p:cNvSpPr/>
              <p:nvPr/>
            </p:nvSpPr>
            <p:spPr>
              <a:xfrm>
                <a:off x="6598382" y="3807680"/>
                <a:ext cx="151975" cy="281313"/>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Rectangle 180"/>
              <p:cNvSpPr/>
              <p:nvPr/>
            </p:nvSpPr>
            <p:spPr>
              <a:xfrm>
                <a:off x="6876578" y="3810764"/>
                <a:ext cx="92966" cy="28131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Rectangle 181"/>
              <p:cNvSpPr/>
              <p:nvPr/>
            </p:nvSpPr>
            <p:spPr>
              <a:xfrm>
                <a:off x="6985913" y="3810421"/>
                <a:ext cx="92966" cy="28131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Rectangle 182"/>
              <p:cNvSpPr/>
              <p:nvPr/>
            </p:nvSpPr>
            <p:spPr>
              <a:xfrm>
                <a:off x="7094815" y="3811107"/>
                <a:ext cx="92966" cy="28131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Rectangle 183"/>
              <p:cNvSpPr/>
              <p:nvPr/>
            </p:nvSpPr>
            <p:spPr>
              <a:xfrm>
                <a:off x="7204150" y="3810764"/>
                <a:ext cx="92966" cy="28131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Rectangle 184"/>
              <p:cNvSpPr/>
              <p:nvPr/>
            </p:nvSpPr>
            <p:spPr>
              <a:xfrm>
                <a:off x="7308029" y="3810251"/>
                <a:ext cx="92966" cy="28131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Rectangle 185"/>
              <p:cNvSpPr/>
              <p:nvPr/>
            </p:nvSpPr>
            <p:spPr>
              <a:xfrm>
                <a:off x="7417363" y="3809908"/>
                <a:ext cx="92966" cy="28131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Rectangle 186"/>
              <p:cNvSpPr/>
              <p:nvPr/>
            </p:nvSpPr>
            <p:spPr>
              <a:xfrm>
                <a:off x="7526266" y="3810594"/>
                <a:ext cx="92966" cy="28131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Rectangle 187"/>
              <p:cNvSpPr/>
              <p:nvPr/>
            </p:nvSpPr>
            <p:spPr>
              <a:xfrm>
                <a:off x="7635600" y="3810251"/>
                <a:ext cx="92966" cy="28131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Rectangle 188"/>
              <p:cNvSpPr/>
              <p:nvPr/>
            </p:nvSpPr>
            <p:spPr>
              <a:xfrm>
                <a:off x="7744504" y="3809908"/>
                <a:ext cx="92966" cy="28131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Rectangle 189"/>
              <p:cNvSpPr/>
              <p:nvPr/>
            </p:nvSpPr>
            <p:spPr>
              <a:xfrm>
                <a:off x="7853838" y="3809565"/>
                <a:ext cx="92966" cy="28131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Rectangle 190"/>
              <p:cNvSpPr/>
              <p:nvPr/>
            </p:nvSpPr>
            <p:spPr>
              <a:xfrm>
                <a:off x="7957716" y="3809394"/>
                <a:ext cx="92966" cy="28131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Rectangle 192"/>
              <p:cNvSpPr/>
              <p:nvPr/>
            </p:nvSpPr>
            <p:spPr>
              <a:xfrm>
                <a:off x="8067051" y="3809052"/>
                <a:ext cx="92966" cy="28131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Rectangle 193"/>
              <p:cNvSpPr/>
              <p:nvPr/>
            </p:nvSpPr>
            <p:spPr>
              <a:xfrm>
                <a:off x="6767244" y="3809052"/>
                <a:ext cx="92966" cy="28131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Rectangle 194"/>
              <p:cNvSpPr/>
              <p:nvPr/>
            </p:nvSpPr>
            <p:spPr>
              <a:xfrm>
                <a:off x="6907658" y="4149080"/>
                <a:ext cx="1070865" cy="680918"/>
              </a:xfrm>
              <a:prstGeom prst="rect">
                <a:avLst/>
              </a:prstGeom>
            </p:spPr>
            <p:txBody>
              <a:bodyPr wrap="none">
                <a:spAutoFit/>
              </a:bodyPr>
              <a:lstStyle/>
              <a:p>
                <a:pPr algn="ctr"/>
                <a:r>
                  <a:rPr lang="en-US" sz="1400" dirty="0" smtClean="0"/>
                  <a:t>13 Spoke </a:t>
                </a:r>
              </a:p>
              <a:p>
                <a:pPr algn="ctr"/>
                <a:r>
                  <a:rPr lang="en-US" sz="1400" dirty="0" err="1" smtClean="0"/>
                  <a:t>Cryomodules</a:t>
                </a:r>
                <a:endParaRPr lang="en-US" sz="1400" dirty="0" smtClean="0"/>
              </a:p>
              <a:p>
                <a:pPr algn="ctr"/>
                <a:r>
                  <a:rPr lang="en-US" sz="1400" dirty="0" smtClean="0"/>
                  <a:t>(54 m)</a:t>
                </a:r>
                <a:endParaRPr lang="en-US" sz="1400" dirty="0"/>
              </a:p>
            </p:txBody>
          </p:sp>
          <p:sp>
            <p:nvSpPr>
              <p:cNvPr id="199" name="Rectangle 198"/>
              <p:cNvSpPr/>
              <p:nvPr/>
            </p:nvSpPr>
            <p:spPr>
              <a:xfrm rot="5400000">
                <a:off x="1248282" y="2247128"/>
                <a:ext cx="386864" cy="4459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Rectangle 199"/>
              <p:cNvSpPr/>
              <p:nvPr/>
            </p:nvSpPr>
            <p:spPr>
              <a:xfrm>
                <a:off x="404087" y="2196495"/>
                <a:ext cx="835906" cy="482317"/>
              </a:xfrm>
              <a:prstGeom prst="rect">
                <a:avLst/>
              </a:prstGeom>
            </p:spPr>
            <p:txBody>
              <a:bodyPr wrap="none">
                <a:spAutoFit/>
              </a:bodyPr>
              <a:lstStyle/>
              <a:p>
                <a:pPr algn="r"/>
                <a:r>
                  <a:rPr lang="en-US" sz="1400" dirty="0" err="1" smtClean="0"/>
                  <a:t>Linac</a:t>
                </a:r>
                <a:endParaRPr lang="en-US" sz="1400" dirty="0" smtClean="0"/>
              </a:p>
              <a:p>
                <a:pPr algn="r"/>
                <a:r>
                  <a:rPr lang="en-US" sz="1400" dirty="0" err="1" smtClean="0"/>
                  <a:t>Cryoplant</a:t>
                </a:r>
                <a:endParaRPr lang="en-US" sz="1400" dirty="0"/>
              </a:p>
            </p:txBody>
          </p:sp>
          <p:sp>
            <p:nvSpPr>
              <p:cNvPr id="202" name="Rectangle 201"/>
              <p:cNvSpPr/>
              <p:nvPr/>
            </p:nvSpPr>
            <p:spPr>
              <a:xfrm>
                <a:off x="5172483" y="3807398"/>
                <a:ext cx="151975" cy="281313"/>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6" name="Rectangle 305"/>
            <p:cNvSpPr/>
            <p:nvPr/>
          </p:nvSpPr>
          <p:spPr>
            <a:xfrm>
              <a:off x="3131840" y="4437112"/>
              <a:ext cx="4320480" cy="307777"/>
            </a:xfrm>
            <a:prstGeom prst="rect">
              <a:avLst/>
            </a:prstGeom>
          </p:spPr>
          <p:txBody>
            <a:bodyPr wrap="square">
              <a:spAutoFit/>
            </a:bodyPr>
            <a:lstStyle/>
            <a:p>
              <a:pPr algn="ctr"/>
              <a:r>
                <a:rPr lang="en-US" sz="1400" dirty="0" smtClean="0"/>
                <a:t>Superconducting section of the </a:t>
              </a:r>
              <a:r>
                <a:rPr lang="en-US" sz="1400" dirty="0" err="1" smtClean="0"/>
                <a:t>Optimus</a:t>
              </a:r>
              <a:r>
                <a:rPr lang="en-US" sz="1400" dirty="0" smtClean="0"/>
                <a:t> </a:t>
              </a:r>
              <a:r>
                <a:rPr lang="en-US" sz="1400" dirty="0" err="1"/>
                <a:t>L</a:t>
              </a:r>
              <a:r>
                <a:rPr lang="en-US" sz="1400" dirty="0" err="1" smtClean="0"/>
                <a:t>inac</a:t>
              </a:r>
              <a:r>
                <a:rPr lang="en-US" sz="1400" dirty="0" smtClean="0"/>
                <a:t> (303 m) </a:t>
              </a:r>
              <a:endParaRPr lang="en-US" sz="1400" dirty="0"/>
            </a:p>
          </p:txBody>
        </p:sp>
      </p:grpSp>
      <p:cxnSp>
        <p:nvCxnSpPr>
          <p:cNvPr id="30" name="Straight Connector 29"/>
          <p:cNvCxnSpPr/>
          <p:nvPr/>
        </p:nvCxnSpPr>
        <p:spPr>
          <a:xfrm flipH="1" flipV="1">
            <a:off x="1418880" y="3140968"/>
            <a:ext cx="6696744" cy="9873"/>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7" name="Straight Connector 306"/>
          <p:cNvCxnSpPr/>
          <p:nvPr/>
        </p:nvCxnSpPr>
        <p:spPr>
          <a:xfrm>
            <a:off x="1418880" y="2348880"/>
            <a:ext cx="0" cy="7920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9" name="Straight Connector 318"/>
          <p:cNvCxnSpPr/>
          <p:nvPr/>
        </p:nvCxnSpPr>
        <p:spPr>
          <a:xfrm flipV="1">
            <a:off x="3075064" y="2708920"/>
            <a:ext cx="288032" cy="576064"/>
          </a:xfrm>
          <a:prstGeom prst="line">
            <a:avLst/>
          </a:prstGeom>
          <a:ln w="6350" cmpd="sng"/>
          <a:effectLst/>
        </p:spPr>
        <p:style>
          <a:lnRef idx="3">
            <a:schemeClr val="dk1"/>
          </a:lnRef>
          <a:fillRef idx="0">
            <a:schemeClr val="dk1"/>
          </a:fillRef>
          <a:effectRef idx="2">
            <a:schemeClr val="dk1"/>
          </a:effectRef>
          <a:fontRef idx="minor">
            <a:schemeClr val="tx1"/>
          </a:fontRef>
        </p:style>
      </p:cxnSp>
      <p:sp>
        <p:nvSpPr>
          <p:cNvPr id="322" name="Rectangle 321"/>
          <p:cNvSpPr/>
          <p:nvPr/>
        </p:nvSpPr>
        <p:spPr>
          <a:xfrm>
            <a:off x="5364088" y="2852936"/>
            <a:ext cx="2952328" cy="307777"/>
          </a:xfrm>
          <a:prstGeom prst="rect">
            <a:avLst/>
          </a:prstGeom>
        </p:spPr>
        <p:txBody>
          <a:bodyPr wrap="square">
            <a:spAutoFit/>
          </a:bodyPr>
          <a:lstStyle/>
          <a:p>
            <a:pPr algn="ctr"/>
            <a:r>
              <a:rPr lang="en-US" sz="1400" dirty="0" smtClean="0"/>
              <a:t>Auxiliary process lines </a:t>
            </a:r>
            <a:endParaRPr lang="en-US" sz="1400" dirty="0"/>
          </a:p>
        </p:txBody>
      </p:sp>
      <p:sp>
        <p:nvSpPr>
          <p:cNvPr id="330" name="TextBox 329"/>
          <p:cNvSpPr txBox="1"/>
          <p:nvPr/>
        </p:nvSpPr>
        <p:spPr>
          <a:xfrm>
            <a:off x="899592" y="1484784"/>
            <a:ext cx="7344816" cy="400110"/>
          </a:xfrm>
          <a:prstGeom prst="rect">
            <a:avLst/>
          </a:prstGeom>
          <a:noFill/>
        </p:spPr>
        <p:txBody>
          <a:bodyPr wrap="square" rtlCol="0">
            <a:spAutoFit/>
          </a:bodyPr>
          <a:lstStyle/>
          <a:p>
            <a:pPr algn="ctr"/>
            <a:r>
              <a:rPr lang="en-US" sz="2000" b="1" dirty="0" smtClean="0">
                <a:solidFill>
                  <a:srgbClr val="3366FF"/>
                </a:solidFill>
              </a:rPr>
              <a:t>Cryogenic System of the </a:t>
            </a:r>
            <a:r>
              <a:rPr lang="en-US" sz="2000" b="1" dirty="0" err="1" smtClean="0">
                <a:solidFill>
                  <a:srgbClr val="3366FF"/>
                </a:solidFill>
              </a:rPr>
              <a:t>Optimus</a:t>
            </a:r>
            <a:r>
              <a:rPr lang="en-US" sz="2000" b="1" dirty="0" smtClean="0">
                <a:solidFill>
                  <a:srgbClr val="3366FF"/>
                </a:solidFill>
              </a:rPr>
              <a:t> </a:t>
            </a:r>
            <a:r>
              <a:rPr lang="en-US" sz="2000" b="1" dirty="0" err="1" smtClean="0">
                <a:solidFill>
                  <a:srgbClr val="3366FF"/>
                </a:solidFill>
              </a:rPr>
              <a:t>Linac</a:t>
            </a:r>
            <a:endParaRPr lang="en-US" sz="2000" b="1" dirty="0" smtClean="0">
              <a:solidFill>
                <a:srgbClr val="3366FF"/>
              </a:solidFill>
            </a:endParaRPr>
          </a:p>
        </p:txBody>
      </p:sp>
      <p:sp>
        <p:nvSpPr>
          <p:cNvPr id="5" name="Slide Number Placeholder 4"/>
          <p:cNvSpPr>
            <a:spLocks noGrp="1"/>
          </p:cNvSpPr>
          <p:nvPr>
            <p:ph type="sldNum" sz="quarter" idx="12"/>
          </p:nvPr>
        </p:nvSpPr>
        <p:spPr/>
        <p:txBody>
          <a:bodyPr/>
          <a:lstStyle/>
          <a:p>
            <a:fld id="{038C62C7-F79B-CD4A-A5DF-5683BBEC4A65}" type="slidenum">
              <a:rPr lang="sv-SE" smtClean="0"/>
              <a:t>55</a:t>
            </a:fld>
            <a:endParaRPr lang="sv-SE"/>
          </a:p>
        </p:txBody>
      </p:sp>
    </p:spTree>
    <p:extLst>
      <p:ext uri="{BB962C8B-B14F-4D97-AF65-F5344CB8AC3E}">
        <p14:creationId xmlns:p14="http://schemas.microsoft.com/office/powerpoint/2010/main" val="28882338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23528" y="-1147"/>
            <a:ext cx="7344817" cy="1413924"/>
          </a:xfrm>
        </p:spPr>
        <p:txBody>
          <a:bodyPr>
            <a:normAutofit/>
          </a:bodyPr>
          <a:lstStyle/>
          <a:p>
            <a:r>
              <a:rPr lang="en-US" dirty="0" smtClean="0">
                <a:latin typeface="Papyrus"/>
                <a:cs typeface="Papyrus"/>
              </a:rPr>
              <a:t>Valve box – vacuum jacket </a:t>
            </a:r>
            <a:endParaRPr lang="en-US" dirty="0">
              <a:latin typeface="Papyrus"/>
              <a:cs typeface="Papyrus"/>
            </a:endParaRPr>
          </a:p>
        </p:txBody>
      </p:sp>
      <p:grpSp>
        <p:nvGrpSpPr>
          <p:cNvPr id="2" name="Group 1"/>
          <p:cNvGrpSpPr/>
          <p:nvPr/>
        </p:nvGrpSpPr>
        <p:grpSpPr>
          <a:xfrm>
            <a:off x="0" y="1412776"/>
            <a:ext cx="9144000" cy="5347756"/>
            <a:chOff x="0" y="1412776"/>
            <a:chExt cx="9144000" cy="5347756"/>
          </a:xfrm>
        </p:grpSpPr>
        <p:pic>
          <p:nvPicPr>
            <p:cNvPr id="10" name="Picture 9" descr="Picture_1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556792"/>
              <a:ext cx="9144000" cy="5106263"/>
            </a:xfrm>
            <a:prstGeom prst="rect">
              <a:avLst/>
            </a:prstGeom>
          </p:spPr>
        </p:pic>
        <p:grpSp>
          <p:nvGrpSpPr>
            <p:cNvPr id="40" name="Group 39"/>
            <p:cNvGrpSpPr/>
            <p:nvPr/>
          </p:nvGrpSpPr>
          <p:grpSpPr>
            <a:xfrm>
              <a:off x="755576" y="1412776"/>
              <a:ext cx="8388424" cy="5347756"/>
              <a:chOff x="755576" y="1412776"/>
              <a:chExt cx="8388424" cy="5347756"/>
            </a:xfrm>
          </p:grpSpPr>
          <p:sp>
            <p:nvSpPr>
              <p:cNvPr id="5" name="Rectangle 4"/>
              <p:cNvSpPr/>
              <p:nvPr/>
            </p:nvSpPr>
            <p:spPr>
              <a:xfrm>
                <a:off x="6588224" y="4581128"/>
                <a:ext cx="1656184" cy="523220"/>
              </a:xfrm>
              <a:prstGeom prst="rect">
                <a:avLst/>
              </a:prstGeom>
            </p:spPr>
            <p:txBody>
              <a:bodyPr wrap="square">
                <a:spAutoFit/>
              </a:bodyPr>
              <a:lstStyle/>
              <a:p>
                <a:pPr algn="ctr"/>
                <a:r>
                  <a:rPr lang="en-US" sz="1400" dirty="0" err="1" smtClean="0">
                    <a:solidFill>
                      <a:schemeClr val="tx2"/>
                    </a:solidFill>
                  </a:rPr>
                  <a:t>Cryoline</a:t>
                </a:r>
                <a:r>
                  <a:rPr lang="en-US" sz="1400" dirty="0" smtClean="0">
                    <a:solidFill>
                      <a:schemeClr val="tx2"/>
                    </a:solidFill>
                  </a:rPr>
                  <a:t> vacuum jacket (DN550)</a:t>
                </a:r>
              </a:p>
            </p:txBody>
          </p:sp>
          <p:sp>
            <p:nvSpPr>
              <p:cNvPr id="6" name="Rectangle 5"/>
              <p:cNvSpPr/>
              <p:nvPr/>
            </p:nvSpPr>
            <p:spPr>
              <a:xfrm>
                <a:off x="6012160" y="5445224"/>
                <a:ext cx="1656184" cy="523220"/>
              </a:xfrm>
              <a:prstGeom prst="rect">
                <a:avLst/>
              </a:prstGeom>
            </p:spPr>
            <p:txBody>
              <a:bodyPr wrap="square">
                <a:spAutoFit/>
              </a:bodyPr>
              <a:lstStyle/>
              <a:p>
                <a:pPr algn="ctr"/>
                <a:r>
                  <a:rPr lang="en-US" sz="1400" dirty="0" smtClean="0">
                    <a:solidFill>
                      <a:schemeClr val="tx2"/>
                    </a:solidFill>
                  </a:rPr>
                  <a:t>Valve box</a:t>
                </a:r>
              </a:p>
              <a:p>
                <a:pPr algn="ctr"/>
                <a:r>
                  <a:rPr lang="en-US" sz="1400" dirty="0" smtClean="0">
                    <a:solidFill>
                      <a:schemeClr val="tx2"/>
                    </a:solidFill>
                  </a:rPr>
                  <a:t>vacuum jacket</a:t>
                </a:r>
              </a:p>
            </p:txBody>
          </p:sp>
          <p:sp>
            <p:nvSpPr>
              <p:cNvPr id="7" name="Rectangle 6"/>
              <p:cNvSpPr/>
              <p:nvPr/>
            </p:nvSpPr>
            <p:spPr>
              <a:xfrm>
                <a:off x="7991872" y="5805264"/>
                <a:ext cx="1152128" cy="523220"/>
              </a:xfrm>
              <a:prstGeom prst="rect">
                <a:avLst/>
              </a:prstGeom>
            </p:spPr>
            <p:txBody>
              <a:bodyPr wrap="square">
                <a:spAutoFit/>
              </a:bodyPr>
              <a:lstStyle/>
              <a:p>
                <a:pPr algn="ctr"/>
                <a:r>
                  <a:rPr lang="en-US" sz="1400" dirty="0" err="1" smtClean="0">
                    <a:solidFill>
                      <a:schemeClr val="tx2"/>
                    </a:solidFill>
                  </a:rPr>
                  <a:t>Cryoline</a:t>
                </a:r>
                <a:endParaRPr lang="en-US" sz="1400" dirty="0" smtClean="0">
                  <a:solidFill>
                    <a:schemeClr val="tx2"/>
                  </a:solidFill>
                </a:endParaRPr>
              </a:p>
              <a:p>
                <a:pPr algn="ctr"/>
                <a:r>
                  <a:rPr lang="en-US" sz="1400" dirty="0" smtClean="0">
                    <a:solidFill>
                      <a:schemeClr val="tx2"/>
                    </a:solidFill>
                  </a:rPr>
                  <a:t>support</a:t>
                </a:r>
              </a:p>
            </p:txBody>
          </p:sp>
          <p:sp>
            <p:nvSpPr>
              <p:cNvPr id="9" name="Rectangle 8"/>
              <p:cNvSpPr/>
              <p:nvPr/>
            </p:nvSpPr>
            <p:spPr>
              <a:xfrm>
                <a:off x="4499992" y="6165304"/>
                <a:ext cx="1656184" cy="523220"/>
              </a:xfrm>
              <a:prstGeom prst="rect">
                <a:avLst/>
              </a:prstGeom>
            </p:spPr>
            <p:txBody>
              <a:bodyPr wrap="square">
                <a:spAutoFit/>
              </a:bodyPr>
              <a:lstStyle/>
              <a:p>
                <a:pPr algn="ctr"/>
                <a:r>
                  <a:rPr lang="en-US" sz="1400" dirty="0" smtClean="0">
                    <a:solidFill>
                      <a:schemeClr val="tx2"/>
                    </a:solidFill>
                  </a:rPr>
                  <a:t>Bottom plate</a:t>
                </a:r>
              </a:p>
              <a:p>
                <a:pPr algn="ctr"/>
                <a:r>
                  <a:rPr lang="en-US" sz="1400" dirty="0" smtClean="0">
                    <a:solidFill>
                      <a:schemeClr val="tx2"/>
                    </a:solidFill>
                  </a:rPr>
                  <a:t>(demountable)</a:t>
                </a:r>
              </a:p>
            </p:txBody>
          </p:sp>
          <p:cxnSp>
            <p:nvCxnSpPr>
              <p:cNvPr id="11" name="Straight Connector 10"/>
              <p:cNvCxnSpPr/>
              <p:nvPr/>
            </p:nvCxnSpPr>
            <p:spPr>
              <a:xfrm flipH="1" flipV="1">
                <a:off x="5292080" y="5229200"/>
                <a:ext cx="1152128" cy="36004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5076056" y="5877272"/>
                <a:ext cx="144016" cy="36004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flipV="1">
                <a:off x="6660232" y="4149080"/>
                <a:ext cx="504056" cy="432048"/>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755576" y="3573016"/>
                <a:ext cx="1872208" cy="954107"/>
              </a:xfrm>
              <a:prstGeom prst="rect">
                <a:avLst/>
              </a:prstGeom>
            </p:spPr>
            <p:txBody>
              <a:bodyPr wrap="square">
                <a:spAutoFit/>
              </a:bodyPr>
              <a:lstStyle/>
              <a:p>
                <a:pPr algn="ctr"/>
                <a:r>
                  <a:rPr lang="en-US" sz="1400" dirty="0" err="1" smtClean="0">
                    <a:solidFill>
                      <a:schemeClr val="tx2"/>
                    </a:solidFill>
                  </a:rPr>
                  <a:t>Cryoline</a:t>
                </a:r>
                <a:r>
                  <a:rPr lang="en-US" sz="1400" dirty="0" smtClean="0">
                    <a:solidFill>
                      <a:schemeClr val="tx2"/>
                    </a:solidFill>
                  </a:rPr>
                  <a:t> interconnection</a:t>
                </a:r>
                <a:br>
                  <a:rPr lang="en-US" sz="1400" dirty="0" smtClean="0">
                    <a:solidFill>
                      <a:schemeClr val="tx2"/>
                    </a:solidFill>
                  </a:rPr>
                </a:br>
                <a:r>
                  <a:rPr lang="en-US" sz="1400" dirty="0" smtClean="0">
                    <a:solidFill>
                      <a:schemeClr val="tx2"/>
                    </a:solidFill>
                  </a:rPr>
                  <a:t>sleeve w</a:t>
                </a:r>
                <a:r>
                  <a:rPr lang="en-US" sz="1400" dirty="0">
                    <a:solidFill>
                      <a:schemeClr val="tx2"/>
                    </a:solidFill>
                  </a:rPr>
                  <a:t>ith axial compensator (DN600)</a:t>
                </a:r>
                <a:endParaRPr lang="en-US" sz="1400" dirty="0" smtClean="0">
                  <a:solidFill>
                    <a:schemeClr val="tx2"/>
                  </a:solidFill>
                </a:endParaRPr>
              </a:p>
            </p:txBody>
          </p:sp>
          <p:sp>
            <p:nvSpPr>
              <p:cNvPr id="17" name="Rectangle 16"/>
              <p:cNvSpPr/>
              <p:nvPr/>
            </p:nvSpPr>
            <p:spPr>
              <a:xfrm>
                <a:off x="7164288" y="1412776"/>
                <a:ext cx="1656184" cy="954107"/>
              </a:xfrm>
              <a:prstGeom prst="rect">
                <a:avLst/>
              </a:prstGeom>
            </p:spPr>
            <p:txBody>
              <a:bodyPr wrap="square">
                <a:spAutoFit/>
              </a:bodyPr>
              <a:lstStyle/>
              <a:p>
                <a:pPr algn="ctr"/>
                <a:r>
                  <a:rPr lang="en-US" sz="1400" dirty="0" smtClean="0">
                    <a:solidFill>
                      <a:schemeClr val="tx2"/>
                    </a:solidFill>
                  </a:rPr>
                  <a:t>Interconnection</a:t>
                </a:r>
              </a:p>
              <a:p>
                <a:pPr algn="ctr"/>
                <a:r>
                  <a:rPr lang="en-US" sz="1400" dirty="0">
                    <a:solidFill>
                      <a:schemeClr val="tx2"/>
                    </a:solidFill>
                  </a:rPr>
                  <a:t>s</a:t>
                </a:r>
                <a:r>
                  <a:rPr lang="en-US" sz="1400" dirty="0" smtClean="0">
                    <a:solidFill>
                      <a:schemeClr val="tx2"/>
                    </a:solidFill>
                  </a:rPr>
                  <a:t>leeve at the interface to the </a:t>
                </a:r>
                <a:r>
                  <a:rPr lang="en-US" sz="1400" dirty="0" err="1" smtClean="0">
                    <a:solidFill>
                      <a:schemeClr val="tx2"/>
                    </a:solidFill>
                  </a:rPr>
                  <a:t>cryomodule</a:t>
                </a:r>
                <a:endParaRPr lang="en-US" sz="1400" dirty="0" smtClean="0">
                  <a:solidFill>
                    <a:schemeClr val="tx2"/>
                  </a:solidFill>
                </a:endParaRPr>
              </a:p>
            </p:txBody>
          </p:sp>
          <p:cxnSp>
            <p:nvCxnSpPr>
              <p:cNvPr id="18" name="Straight Connector 17"/>
              <p:cNvCxnSpPr/>
              <p:nvPr/>
            </p:nvCxnSpPr>
            <p:spPr>
              <a:xfrm flipH="1">
                <a:off x="6588224" y="1916832"/>
                <a:ext cx="792088" cy="36004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1907704" y="1484784"/>
                <a:ext cx="1656184" cy="181588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400" dirty="0" smtClean="0">
                    <a:solidFill>
                      <a:schemeClr val="tx2"/>
                    </a:solidFill>
                  </a:rPr>
                  <a:t>Jumper connection vacuum jacket</a:t>
                </a:r>
              </a:p>
              <a:p>
                <a:pPr algn="ctr"/>
                <a:r>
                  <a:rPr lang="en-US" sz="1400" dirty="0">
                    <a:solidFill>
                      <a:schemeClr val="tx2"/>
                    </a:solidFill>
                  </a:rPr>
                  <a:t>w</a:t>
                </a:r>
                <a:r>
                  <a:rPr lang="en-US" sz="1400" dirty="0" smtClean="0">
                    <a:solidFill>
                      <a:schemeClr val="tx2"/>
                    </a:solidFill>
                  </a:rPr>
                  <a:t>ith </a:t>
                </a:r>
                <a:r>
                  <a:rPr lang="en-US" sz="1400" dirty="0">
                    <a:solidFill>
                      <a:schemeClr val="tx2"/>
                    </a:solidFill>
                  </a:rPr>
                  <a:t>a</a:t>
                </a:r>
                <a:r>
                  <a:rPr lang="en-US" sz="1400" dirty="0" smtClean="0">
                    <a:solidFill>
                      <a:schemeClr val="tx2"/>
                    </a:solidFill>
                  </a:rPr>
                  <a:t> lateral compensators</a:t>
                </a:r>
              </a:p>
              <a:p>
                <a:pPr algn="ctr"/>
                <a:r>
                  <a:rPr lang="en-US" sz="1400" dirty="0">
                    <a:solidFill>
                      <a:schemeClr val="tx2"/>
                    </a:solidFill>
                  </a:rPr>
                  <a:t>(</a:t>
                </a:r>
                <a:r>
                  <a:rPr lang="en-US" sz="1400" dirty="0" smtClean="0">
                    <a:solidFill>
                      <a:schemeClr val="tx2"/>
                    </a:solidFill>
                  </a:rPr>
                  <a:t>vertical: </a:t>
                </a:r>
                <a:r>
                  <a:rPr lang="en-US" sz="1400" dirty="0">
                    <a:solidFill>
                      <a:schemeClr val="tx2"/>
                    </a:solidFill>
                  </a:rPr>
                  <a:t>DN350 </a:t>
                </a:r>
                <a:r>
                  <a:rPr lang="en-US" sz="1400" dirty="0" smtClean="0">
                    <a:solidFill>
                      <a:schemeClr val="tx2"/>
                    </a:solidFill>
                  </a:rPr>
                  <a:t>horizontal: DN450 </a:t>
                </a:r>
                <a:r>
                  <a:rPr lang="en-US" sz="1400" dirty="0">
                    <a:solidFill>
                      <a:schemeClr val="tx2"/>
                    </a:solidFill>
                  </a:rPr>
                  <a:t>)</a:t>
                </a:r>
                <a:endParaRPr lang="en-US" sz="1400" dirty="0" smtClean="0">
                  <a:solidFill>
                    <a:schemeClr val="tx2"/>
                  </a:solidFill>
                </a:endParaRPr>
              </a:p>
              <a:p>
                <a:pPr algn="ctr"/>
                <a:endParaRPr lang="en-US" sz="1400" dirty="0" smtClean="0">
                  <a:solidFill>
                    <a:schemeClr val="tx2"/>
                  </a:solidFill>
                </a:endParaRPr>
              </a:p>
              <a:p>
                <a:pPr algn="ctr"/>
                <a:endParaRPr lang="en-US" sz="1400" dirty="0" smtClean="0">
                  <a:solidFill>
                    <a:schemeClr val="tx2"/>
                  </a:solidFill>
                </a:endParaRPr>
              </a:p>
            </p:txBody>
          </p:sp>
          <p:cxnSp>
            <p:nvCxnSpPr>
              <p:cNvPr id="21" name="Straight Connector 20"/>
              <p:cNvCxnSpPr/>
              <p:nvPr/>
            </p:nvCxnSpPr>
            <p:spPr>
              <a:xfrm flipH="1" flipV="1">
                <a:off x="3419872" y="1916832"/>
                <a:ext cx="936104" cy="432048"/>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flipV="1">
                <a:off x="1763688" y="4581128"/>
                <a:ext cx="288032" cy="36004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2843808" y="6237312"/>
                <a:ext cx="1152128" cy="523220"/>
              </a:xfrm>
              <a:prstGeom prst="rect">
                <a:avLst/>
              </a:prstGeom>
            </p:spPr>
            <p:txBody>
              <a:bodyPr wrap="square">
                <a:spAutoFit/>
              </a:bodyPr>
              <a:lstStyle/>
              <a:p>
                <a:pPr algn="ctr"/>
                <a:r>
                  <a:rPr lang="en-US" sz="1400" dirty="0" smtClean="0">
                    <a:solidFill>
                      <a:schemeClr val="tx2"/>
                    </a:solidFill>
                  </a:rPr>
                  <a:t>Valve box</a:t>
                </a:r>
              </a:p>
              <a:p>
                <a:pPr algn="ctr"/>
                <a:r>
                  <a:rPr lang="en-US" sz="1400" dirty="0" smtClean="0">
                    <a:solidFill>
                      <a:schemeClr val="tx2"/>
                    </a:solidFill>
                  </a:rPr>
                  <a:t>supports</a:t>
                </a:r>
              </a:p>
            </p:txBody>
          </p:sp>
          <p:cxnSp>
            <p:nvCxnSpPr>
              <p:cNvPr id="30" name="Straight Connector 29"/>
              <p:cNvCxnSpPr/>
              <p:nvPr/>
            </p:nvCxnSpPr>
            <p:spPr>
              <a:xfrm flipH="1" flipV="1">
                <a:off x="2771800" y="6309320"/>
                <a:ext cx="288032" cy="144016"/>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3779912" y="6309320"/>
                <a:ext cx="432048" cy="216024"/>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sp>
        <p:nvSpPr>
          <p:cNvPr id="14" name="Slide Number Placeholder 13"/>
          <p:cNvSpPr>
            <a:spLocks noGrp="1"/>
          </p:cNvSpPr>
          <p:nvPr>
            <p:ph type="sldNum" sz="quarter" idx="12"/>
          </p:nvPr>
        </p:nvSpPr>
        <p:spPr/>
        <p:txBody>
          <a:bodyPr/>
          <a:lstStyle/>
          <a:p>
            <a:fld id="{038C62C7-F79B-CD4A-A5DF-5683BBEC4A65}" type="slidenum">
              <a:rPr lang="sv-SE" smtClean="0"/>
              <a:t>56</a:t>
            </a:fld>
            <a:endParaRPr lang="sv-SE"/>
          </a:p>
        </p:txBody>
      </p:sp>
    </p:spTree>
    <p:extLst>
      <p:ext uri="{BB962C8B-B14F-4D97-AF65-F5344CB8AC3E}">
        <p14:creationId xmlns:p14="http://schemas.microsoft.com/office/powerpoint/2010/main" val="1994158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Moderator </a:t>
            </a:r>
            <a:r>
              <a:rPr lang="en-US" dirty="0" err="1" smtClean="0"/>
              <a:t>Cryoplant</a:t>
            </a:r>
            <a:r>
              <a:rPr lang="en-US" dirty="0" smtClean="0"/>
              <a:t> – Substantial Load Increase</a:t>
            </a:r>
            <a:endParaRPr lang="en-US" dirty="0"/>
          </a:p>
        </p:txBody>
      </p:sp>
      <p:sp>
        <p:nvSpPr>
          <p:cNvPr id="5" name="Content Placeholder 4"/>
          <p:cNvSpPr>
            <a:spLocks noGrp="1"/>
          </p:cNvSpPr>
          <p:nvPr>
            <p:ph idx="1"/>
          </p:nvPr>
        </p:nvSpPr>
        <p:spPr>
          <a:xfrm>
            <a:off x="457200" y="1527026"/>
            <a:ext cx="8528970" cy="4680520"/>
          </a:xfrm>
        </p:spPr>
        <p:txBody>
          <a:bodyPr>
            <a:normAutofit/>
          </a:bodyPr>
          <a:lstStyle/>
          <a:p>
            <a:r>
              <a:rPr lang="en-US" sz="2400" dirty="0" smtClean="0">
                <a:solidFill>
                  <a:srgbClr val="000000"/>
                </a:solidFill>
              </a:rPr>
              <a:t>Heat Load </a:t>
            </a:r>
            <a:r>
              <a:rPr lang="en-US" sz="2400" dirty="0">
                <a:solidFill>
                  <a:srgbClr val="000000"/>
                </a:solidFill>
              </a:rPr>
              <a:t>at 15 K increased </a:t>
            </a:r>
            <a:r>
              <a:rPr lang="en-US" sz="2400" dirty="0" smtClean="0">
                <a:solidFill>
                  <a:srgbClr val="000000"/>
                </a:solidFill>
              </a:rPr>
              <a:t>from 20 kW to 30.3 kW  due to moderator re-design (higher brightness, more neutrons)</a:t>
            </a:r>
          </a:p>
          <a:p>
            <a:r>
              <a:rPr lang="en-US" sz="2400" dirty="0" smtClean="0">
                <a:solidFill>
                  <a:srgbClr val="000000"/>
                </a:solidFill>
              </a:rPr>
              <a:t>Impact on space requirements, utilities, interference with other </a:t>
            </a:r>
            <a:r>
              <a:rPr lang="en-US" sz="2400" dirty="0" err="1" smtClean="0">
                <a:solidFill>
                  <a:srgbClr val="000000"/>
                </a:solidFill>
              </a:rPr>
              <a:t>cryoplants</a:t>
            </a:r>
            <a:r>
              <a:rPr lang="en-US" sz="2400" dirty="0" smtClean="0">
                <a:solidFill>
                  <a:srgbClr val="000000"/>
                </a:solidFill>
              </a:rPr>
              <a:t> and budget (minimal impact on schedule) – technical solutions are currently worked out</a:t>
            </a:r>
          </a:p>
          <a:p>
            <a:r>
              <a:rPr lang="en-US" sz="2400" dirty="0" smtClean="0">
                <a:solidFill>
                  <a:srgbClr val="000000"/>
                </a:solidFill>
              </a:rPr>
              <a:t>Tight collaboration with </a:t>
            </a:r>
            <a:r>
              <a:rPr lang="en-US" sz="2400" dirty="0">
                <a:solidFill>
                  <a:srgbClr val="000000"/>
                </a:solidFill>
              </a:rPr>
              <a:t>FZ </a:t>
            </a:r>
            <a:r>
              <a:rPr lang="en-US" sz="2400" dirty="0" err="1" smtClean="0">
                <a:solidFill>
                  <a:srgbClr val="000000"/>
                </a:solidFill>
              </a:rPr>
              <a:t>Jülich</a:t>
            </a:r>
            <a:r>
              <a:rPr lang="en-US" sz="2400" dirty="0" smtClean="0">
                <a:solidFill>
                  <a:srgbClr val="000000"/>
                </a:solidFill>
              </a:rPr>
              <a:t>, </a:t>
            </a:r>
            <a:r>
              <a:rPr lang="en-US" sz="2400" dirty="0">
                <a:solidFill>
                  <a:srgbClr val="000000"/>
                </a:solidFill>
              </a:rPr>
              <a:t>TU</a:t>
            </a:r>
            <a:r>
              <a:rPr lang="en-US" sz="2400" dirty="0" smtClean="0">
                <a:solidFill>
                  <a:srgbClr val="000000"/>
                </a:solidFill>
              </a:rPr>
              <a:t>-Dresden and Hans </a:t>
            </a:r>
            <a:r>
              <a:rPr lang="en-US" sz="2400" dirty="0">
                <a:solidFill>
                  <a:srgbClr val="000000"/>
                </a:solidFill>
              </a:rPr>
              <a:t>Quack </a:t>
            </a:r>
            <a:endParaRPr lang="en-US" sz="2400" dirty="0" smtClean="0">
              <a:solidFill>
                <a:srgbClr val="000000"/>
              </a:solidFill>
            </a:endParaRPr>
          </a:p>
          <a:p>
            <a:r>
              <a:rPr lang="en-US" sz="2400" dirty="0" smtClean="0">
                <a:solidFill>
                  <a:srgbClr val="000000"/>
                </a:solidFill>
              </a:rPr>
              <a:t>Plant Under Construction (</a:t>
            </a:r>
            <a:r>
              <a:rPr lang="en-US" sz="2400" dirty="0" err="1" smtClean="0">
                <a:solidFill>
                  <a:srgbClr val="000000"/>
                </a:solidFill>
              </a:rPr>
              <a:t>Linde</a:t>
            </a:r>
            <a:r>
              <a:rPr lang="en-US" sz="2400" dirty="0" smtClean="0">
                <a:solidFill>
                  <a:srgbClr val="000000"/>
                </a:solidFill>
              </a:rPr>
              <a:t>)</a:t>
            </a:r>
            <a:endParaRPr lang="en-US" sz="2400" dirty="0">
              <a:solidFill>
                <a:srgbClr val="000000"/>
              </a:solidFill>
            </a:endParaRPr>
          </a:p>
        </p:txBody>
      </p:sp>
      <p:sp>
        <p:nvSpPr>
          <p:cNvPr id="6" name="Slide Number Placeholder 5"/>
          <p:cNvSpPr>
            <a:spLocks noGrp="1"/>
          </p:cNvSpPr>
          <p:nvPr>
            <p:ph type="sldNum" sz="quarter" idx="12"/>
          </p:nvPr>
        </p:nvSpPr>
        <p:spPr/>
        <p:txBody>
          <a:bodyPr/>
          <a:lstStyle/>
          <a:p>
            <a:fld id="{038C62C7-F79B-CD4A-A5DF-5683BBEC4A65}" type="slidenum">
              <a:rPr lang="sv-SE" smtClean="0"/>
              <a:t>57</a:t>
            </a:fld>
            <a:endParaRPr lang="sv-SE"/>
          </a:p>
        </p:txBody>
      </p:sp>
    </p:spTree>
    <p:extLst>
      <p:ext uri="{BB962C8B-B14F-4D97-AF65-F5344CB8AC3E}">
        <p14:creationId xmlns:p14="http://schemas.microsoft.com/office/powerpoint/2010/main" val="119653284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Moderator </a:t>
            </a:r>
            <a:r>
              <a:rPr lang="en-US" dirty="0" err="1" smtClean="0"/>
              <a:t>Cryoplant</a:t>
            </a:r>
            <a:endParaRPr lang="en-US" dirty="0"/>
          </a:p>
        </p:txBody>
      </p:sp>
      <p:sp>
        <p:nvSpPr>
          <p:cNvPr id="6" name="Slide Number Placeholder 5"/>
          <p:cNvSpPr>
            <a:spLocks noGrp="1"/>
          </p:cNvSpPr>
          <p:nvPr>
            <p:ph type="sldNum" sz="quarter" idx="12"/>
          </p:nvPr>
        </p:nvSpPr>
        <p:spPr/>
        <p:txBody>
          <a:bodyPr/>
          <a:lstStyle/>
          <a:p>
            <a:fld id="{038C62C7-F79B-CD4A-A5DF-5683BBEC4A65}" type="slidenum">
              <a:rPr lang="sv-SE" smtClean="0"/>
              <a:t>58</a:t>
            </a:fld>
            <a:endParaRPr lang="sv-SE"/>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4487" y="1500604"/>
            <a:ext cx="6143980" cy="4965126"/>
          </a:xfrm>
          <a:prstGeom prst="rect">
            <a:avLst/>
          </a:prstGeom>
        </p:spPr>
      </p:pic>
    </p:spTree>
    <p:extLst>
      <p:ext uri="{BB962C8B-B14F-4D97-AF65-F5344CB8AC3E}">
        <p14:creationId xmlns:p14="http://schemas.microsoft.com/office/powerpoint/2010/main" val="340030263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&amp; Instruments </a:t>
            </a:r>
            <a:r>
              <a:rPr lang="en-US" dirty="0" err="1" smtClean="0"/>
              <a:t>Cryoplant</a:t>
            </a:r>
            <a:r>
              <a:rPr lang="en-US" dirty="0" smtClean="0"/>
              <a:t> (TICP)</a:t>
            </a:r>
            <a:endParaRPr lang="en-US" dirty="0"/>
          </a:p>
        </p:txBody>
      </p:sp>
      <p:sp>
        <p:nvSpPr>
          <p:cNvPr id="3" name="Content Placeholder 2"/>
          <p:cNvSpPr>
            <a:spLocks noGrp="1"/>
          </p:cNvSpPr>
          <p:nvPr>
            <p:ph idx="1"/>
          </p:nvPr>
        </p:nvSpPr>
        <p:spPr>
          <a:xfrm>
            <a:off x="457199" y="1576642"/>
            <a:ext cx="8400639" cy="4038981"/>
          </a:xfrm>
        </p:spPr>
        <p:txBody>
          <a:bodyPr>
            <a:normAutofit fontScale="85000" lnSpcReduction="20000"/>
          </a:bodyPr>
          <a:lstStyle/>
          <a:p>
            <a:pPr marL="342900" indent="-342900">
              <a:buFont typeface="Arial"/>
              <a:buChar char="•"/>
            </a:pPr>
            <a:r>
              <a:rPr lang="en-US" dirty="0" smtClean="0">
                <a:solidFill>
                  <a:srgbClr val="000000"/>
                </a:solidFill>
              </a:rPr>
              <a:t>Provides cooling for </a:t>
            </a:r>
            <a:r>
              <a:rPr lang="en-US" dirty="0" err="1" smtClean="0">
                <a:solidFill>
                  <a:srgbClr val="000000"/>
                </a:solidFill>
              </a:rPr>
              <a:t>Cryomodule</a:t>
            </a:r>
            <a:r>
              <a:rPr lang="en-US" dirty="0" smtClean="0">
                <a:solidFill>
                  <a:srgbClr val="000000"/>
                </a:solidFill>
              </a:rPr>
              <a:t> Test Stand</a:t>
            </a:r>
          </a:p>
          <a:p>
            <a:pPr marL="342900" indent="-342900">
              <a:buFont typeface="Arial"/>
              <a:buChar char="•"/>
            </a:pPr>
            <a:r>
              <a:rPr lang="en-US" dirty="0" smtClean="0">
                <a:solidFill>
                  <a:srgbClr val="000000"/>
                </a:solidFill>
              </a:rPr>
              <a:t>During Science Operations, also provides </a:t>
            </a:r>
            <a:r>
              <a:rPr lang="en-US" dirty="0" err="1" smtClean="0">
                <a:solidFill>
                  <a:srgbClr val="000000"/>
                </a:solidFill>
              </a:rPr>
              <a:t>LHe</a:t>
            </a:r>
            <a:r>
              <a:rPr lang="en-US" dirty="0" smtClean="0">
                <a:solidFill>
                  <a:srgbClr val="000000"/>
                </a:solidFill>
              </a:rPr>
              <a:t> for sample environments and Science Instruments</a:t>
            </a:r>
          </a:p>
          <a:p>
            <a:pPr marL="342900" indent="-342900">
              <a:buFont typeface="Arial"/>
              <a:buChar char="•"/>
            </a:pPr>
            <a:r>
              <a:rPr lang="en-US" dirty="0" smtClean="0">
                <a:solidFill>
                  <a:srgbClr val="000000"/>
                </a:solidFill>
              </a:rPr>
              <a:t>TICP provides for CM testing: 76 W at 2 K, 383 W at 33 K and 0.2 g/s of liquid helium</a:t>
            </a:r>
          </a:p>
          <a:p>
            <a:pPr marL="342900" indent="-342900">
              <a:buFont typeface="Arial"/>
              <a:buChar char="•"/>
            </a:pPr>
            <a:r>
              <a:rPr lang="en-US" dirty="0" smtClean="0">
                <a:solidFill>
                  <a:srgbClr val="000000"/>
                </a:solidFill>
              </a:rPr>
              <a:t>Sub-atmospheric operation via warm vacuum pumps</a:t>
            </a:r>
          </a:p>
          <a:p>
            <a:pPr marL="342900" indent="-342900">
              <a:buFont typeface="Arial"/>
              <a:buChar char="•"/>
            </a:pPr>
            <a:r>
              <a:rPr lang="en-US" dirty="0" smtClean="0">
                <a:solidFill>
                  <a:srgbClr val="000000"/>
                </a:solidFill>
              </a:rPr>
              <a:t>During Science Operations, the TICP shall provide more than 7500 liters of </a:t>
            </a:r>
            <a:r>
              <a:rPr lang="en-US" dirty="0" err="1" smtClean="0">
                <a:solidFill>
                  <a:srgbClr val="000000"/>
                </a:solidFill>
              </a:rPr>
              <a:t>LHe</a:t>
            </a:r>
            <a:r>
              <a:rPr lang="en-US" dirty="0" smtClean="0">
                <a:solidFill>
                  <a:srgbClr val="000000"/>
                </a:solidFill>
              </a:rPr>
              <a:t> per month</a:t>
            </a:r>
          </a:p>
          <a:p>
            <a:pPr marL="342900" indent="-342900">
              <a:buFont typeface="Arial"/>
              <a:buChar char="•"/>
            </a:pPr>
            <a:r>
              <a:rPr lang="en-US" dirty="0" smtClean="0">
                <a:solidFill>
                  <a:srgbClr val="000000"/>
                </a:solidFill>
              </a:rPr>
              <a:t>A recovery system is being built to recover all He gas from instrument halls and return it for purification and liquefaction.</a:t>
            </a:r>
          </a:p>
          <a:p>
            <a:pPr marL="342900" indent="-342900">
              <a:buFont typeface="Arial"/>
              <a:buChar char="•"/>
            </a:pPr>
            <a:r>
              <a:rPr lang="en-US" dirty="0" smtClean="0">
                <a:solidFill>
                  <a:srgbClr val="000000"/>
                </a:solidFill>
              </a:rPr>
              <a:t>Under installation (provided by Air </a:t>
            </a:r>
            <a:r>
              <a:rPr lang="en-US" dirty="0" err="1" smtClean="0">
                <a:solidFill>
                  <a:srgbClr val="000000"/>
                </a:solidFill>
              </a:rPr>
              <a:t>Liquide</a:t>
            </a:r>
            <a:r>
              <a:rPr lang="en-US" dirty="0" smtClean="0">
                <a:solidFill>
                  <a:srgbClr val="000000"/>
                </a:solidFill>
              </a:rPr>
              <a:t>)</a:t>
            </a:r>
          </a:p>
        </p:txBody>
      </p:sp>
      <p:sp>
        <p:nvSpPr>
          <p:cNvPr id="6" name="Slide Number Placeholder 5"/>
          <p:cNvSpPr>
            <a:spLocks noGrp="1"/>
          </p:cNvSpPr>
          <p:nvPr>
            <p:ph type="sldNum" sz="quarter" idx="12"/>
          </p:nvPr>
        </p:nvSpPr>
        <p:spPr/>
        <p:txBody>
          <a:bodyPr/>
          <a:lstStyle/>
          <a:p>
            <a:fld id="{038C62C7-F79B-CD4A-A5DF-5683BBEC4A65}" type="slidenum">
              <a:rPr lang="sv-SE" smtClean="0"/>
              <a:t>59</a:t>
            </a:fld>
            <a:endParaRPr lang="sv-SE"/>
          </a:p>
        </p:txBody>
      </p:sp>
    </p:spTree>
    <p:extLst>
      <p:ext uri="{BB962C8B-B14F-4D97-AF65-F5344CB8AC3E}">
        <p14:creationId xmlns:p14="http://schemas.microsoft.com/office/powerpoint/2010/main" val="81436048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Catching Cold</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6</a:t>
            </a:fld>
            <a:endParaRPr lang="sv-SE" dirty="0"/>
          </a:p>
        </p:txBody>
      </p:sp>
      <p:sp>
        <p:nvSpPr>
          <p:cNvPr id="5" name="Content Placeholder 1"/>
          <p:cNvSpPr>
            <a:spLocks noGrp="1"/>
          </p:cNvSpPr>
          <p:nvPr>
            <p:ph idx="1"/>
          </p:nvPr>
        </p:nvSpPr>
        <p:spPr/>
        <p:txBody>
          <a:bodyPr>
            <a:normAutofit fontScale="85000" lnSpcReduction="20000"/>
          </a:bodyPr>
          <a:lstStyle/>
          <a:p>
            <a:pPr eaLnBrk="1" hangingPunct="1"/>
            <a:r>
              <a:rPr lang="en-US" dirty="0">
                <a:solidFill>
                  <a:srgbClr val="000000"/>
                </a:solidFill>
                <a:ea typeface="ＭＳ Ｐゴシック" charset="0"/>
                <a:cs typeface="ＭＳ Ｐゴシック" charset="0"/>
              </a:rPr>
              <a:t>Before we get involved in thermodynamic cycles, let</a:t>
            </a:r>
            <a:r>
              <a:rPr lang="ja-JP" altLang="en-US" dirty="0">
                <a:solidFill>
                  <a:srgbClr val="000000"/>
                </a:solidFill>
                <a:ea typeface="ＭＳ Ｐゴシック" charset="0"/>
                <a:cs typeface="ＭＳ Ｐゴシック" charset="0"/>
              </a:rPr>
              <a:t>’</a:t>
            </a:r>
            <a:r>
              <a:rPr lang="en-US" altLang="ja-JP" dirty="0">
                <a:solidFill>
                  <a:srgbClr val="000000"/>
                </a:solidFill>
                <a:ea typeface="ＭＳ Ｐゴシック" charset="0"/>
                <a:cs typeface="ＭＳ Ｐゴシック" charset="0"/>
              </a:rPr>
              <a:t>s go over the basics</a:t>
            </a:r>
          </a:p>
          <a:p>
            <a:pPr eaLnBrk="1" hangingPunct="1"/>
            <a:r>
              <a:rPr lang="en-US" dirty="0">
                <a:solidFill>
                  <a:srgbClr val="000000"/>
                </a:solidFill>
                <a:ea typeface="ＭＳ Ｐゴシック" charset="0"/>
                <a:cs typeface="ＭＳ Ｐゴシック" charset="0"/>
              </a:rPr>
              <a:t>There are really only a few ways in which to make a pure fluid such as helium colder</a:t>
            </a:r>
          </a:p>
          <a:p>
            <a:pPr lvl="1" eaLnBrk="1" hangingPunct="1"/>
            <a:r>
              <a:rPr lang="en-US" dirty="0">
                <a:solidFill>
                  <a:srgbClr val="000000"/>
                </a:solidFill>
                <a:ea typeface="ＭＳ Ｐゴシック" charset="0"/>
              </a:rPr>
              <a:t>Cause the fluid to do work by making it expand against a piston or turbine while keeping it thermally isolated from the outside environment  </a:t>
            </a:r>
            <a:r>
              <a:rPr lang="en-US" u="sng" dirty="0">
                <a:solidFill>
                  <a:srgbClr val="000000"/>
                </a:solidFill>
                <a:ea typeface="ＭＳ Ｐゴシック" charset="0"/>
              </a:rPr>
              <a:t>Isentropic Expansion</a:t>
            </a:r>
          </a:p>
          <a:p>
            <a:pPr lvl="1" eaLnBrk="1" hangingPunct="1"/>
            <a:r>
              <a:rPr lang="en-US" dirty="0">
                <a:solidFill>
                  <a:srgbClr val="000000"/>
                </a:solidFill>
                <a:ea typeface="ＭＳ Ｐゴシック" charset="0"/>
              </a:rPr>
              <a:t>Transfer heat from the fluid to a colder surface</a:t>
            </a:r>
          </a:p>
          <a:p>
            <a:pPr lvl="1" eaLnBrk="1" hangingPunct="1"/>
            <a:r>
              <a:rPr lang="en-US" dirty="0">
                <a:solidFill>
                  <a:srgbClr val="000000"/>
                </a:solidFill>
                <a:ea typeface="ＭＳ Ｐゴシック" charset="0"/>
              </a:rPr>
              <a:t>Cause the fluid to do </a:t>
            </a:r>
            <a:r>
              <a:rPr lang="ja-JP" altLang="en-US" dirty="0">
                <a:solidFill>
                  <a:srgbClr val="000000"/>
                </a:solidFill>
                <a:ea typeface="ＭＳ Ｐゴシック" charset="0"/>
              </a:rPr>
              <a:t>“</a:t>
            </a:r>
            <a:r>
              <a:rPr lang="en-US" altLang="ja-JP" dirty="0">
                <a:solidFill>
                  <a:srgbClr val="000000"/>
                </a:solidFill>
                <a:ea typeface="ＭＳ Ｐゴシック" charset="0"/>
              </a:rPr>
              <a:t>internal work</a:t>
            </a:r>
            <a:r>
              <a:rPr lang="ja-JP" altLang="en-US" dirty="0">
                <a:solidFill>
                  <a:srgbClr val="000000"/>
                </a:solidFill>
                <a:ea typeface="ＭＳ Ｐゴシック" charset="0"/>
              </a:rPr>
              <a:t>”</a:t>
            </a:r>
            <a:r>
              <a:rPr lang="en-US" altLang="ja-JP" dirty="0">
                <a:solidFill>
                  <a:srgbClr val="000000"/>
                </a:solidFill>
                <a:ea typeface="ＭＳ Ｐゴシック" charset="0"/>
              </a:rPr>
              <a:t> by expanding it through a valve while keeping it thermally isolated </a:t>
            </a:r>
            <a:r>
              <a:rPr lang="en-US" altLang="ja-JP" u="sng" dirty="0">
                <a:solidFill>
                  <a:srgbClr val="000000"/>
                </a:solidFill>
                <a:ea typeface="ＭＳ Ｐゴシック" charset="0"/>
              </a:rPr>
              <a:t>Isenthalpic Expansion</a:t>
            </a:r>
          </a:p>
          <a:p>
            <a:pPr lvl="2" eaLnBrk="1" hangingPunct="1"/>
            <a:r>
              <a:rPr lang="en-US" dirty="0">
                <a:solidFill>
                  <a:srgbClr val="000000"/>
                </a:solidFill>
                <a:ea typeface="ヒラギノ角ゴ Pro W3" charset="0"/>
                <a:cs typeface="ヒラギノ角ゴ Pro W3" charset="0"/>
              </a:rPr>
              <a:t>Joule-Thomson expansion (more later)</a:t>
            </a:r>
          </a:p>
          <a:p>
            <a:pPr lvl="1" eaLnBrk="1" hangingPunct="1"/>
            <a:r>
              <a:rPr lang="en-US" dirty="0">
                <a:solidFill>
                  <a:srgbClr val="000000"/>
                </a:solidFill>
                <a:ea typeface="ＭＳ Ｐゴシック" charset="0"/>
              </a:rPr>
              <a:t>Once the fluid is a liquid, reduce the pressure above the fluid below atmospheric pressure thus reducing the saturation temperature</a:t>
            </a:r>
          </a:p>
          <a:p>
            <a:pPr eaLnBrk="1" hangingPunct="1"/>
            <a:r>
              <a:rPr lang="en-US" dirty="0">
                <a:solidFill>
                  <a:srgbClr val="000000"/>
                </a:solidFill>
                <a:ea typeface="ＭＳ Ｐゴシック" charset="0"/>
                <a:cs typeface="ＭＳ Ｐゴシック" charset="0"/>
              </a:rPr>
              <a:t>All modern cryogenic plants do the first 3. Ones that provide cooling below 4.2 K also do the last item</a:t>
            </a:r>
          </a:p>
        </p:txBody>
      </p:sp>
    </p:spTree>
    <p:extLst>
      <p:ext uri="{BB962C8B-B14F-4D97-AF65-F5344CB8AC3E}">
        <p14:creationId xmlns:p14="http://schemas.microsoft.com/office/powerpoint/2010/main" val="47462496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23944" y="0"/>
            <a:ext cx="5097059"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3200" dirty="0" smtClean="0">
                <a:solidFill>
                  <a:srgbClr val="FFFFFF"/>
                </a:solidFill>
                <a:latin typeface="+mj-lt"/>
              </a:rPr>
              <a:t>Helium Recovery and Storage</a:t>
            </a:r>
            <a:endParaRPr lang="en-US" dirty="0" smtClean="0">
              <a:solidFill>
                <a:srgbClr val="008000"/>
              </a:solidFill>
              <a:latin typeface="TitilliumText22L 1 wt" charset="0"/>
            </a:endParaRPr>
          </a:p>
        </p:txBody>
      </p:sp>
      <p:sp>
        <p:nvSpPr>
          <p:cNvPr id="7" name="Content Placeholder 6"/>
          <p:cNvSpPr>
            <a:spLocks noGrp="1"/>
          </p:cNvSpPr>
          <p:nvPr>
            <p:ph idx="1"/>
          </p:nvPr>
        </p:nvSpPr>
        <p:spPr>
          <a:xfrm>
            <a:off x="126999" y="1533545"/>
            <a:ext cx="8891251" cy="4525963"/>
          </a:xfrm>
        </p:spPr>
        <p:txBody>
          <a:bodyPr>
            <a:normAutofit fontScale="92500" lnSpcReduction="20000"/>
          </a:bodyPr>
          <a:lstStyle/>
          <a:p>
            <a:pPr marL="342900" indent="-342900">
              <a:lnSpc>
                <a:spcPct val="80000"/>
              </a:lnSpc>
              <a:buFont typeface="Arial"/>
              <a:buChar char="•"/>
            </a:pPr>
            <a:r>
              <a:rPr lang="en-US" dirty="0" smtClean="0">
                <a:solidFill>
                  <a:srgbClr val="000000"/>
                </a:solidFill>
              </a:rPr>
              <a:t>The ESS goal is to recovery, purify and reuse as much He as possible</a:t>
            </a:r>
          </a:p>
          <a:p>
            <a:pPr marL="342900" indent="-342900">
              <a:lnSpc>
                <a:spcPct val="80000"/>
              </a:lnSpc>
              <a:buFont typeface="Arial"/>
              <a:buChar char="•"/>
            </a:pPr>
            <a:r>
              <a:rPr lang="en-US" dirty="0" smtClean="0">
                <a:solidFill>
                  <a:srgbClr val="000000"/>
                </a:solidFill>
              </a:rPr>
              <a:t> ACCP and TICP </a:t>
            </a:r>
            <a:r>
              <a:rPr lang="en-US" dirty="0" err="1" smtClean="0">
                <a:solidFill>
                  <a:srgbClr val="000000"/>
                </a:solidFill>
              </a:rPr>
              <a:t>cryoplants</a:t>
            </a:r>
            <a:r>
              <a:rPr lang="en-US" dirty="0" smtClean="0">
                <a:solidFill>
                  <a:srgbClr val="000000"/>
                </a:solidFill>
              </a:rPr>
              <a:t> will share a common gas system while TMCP has separate storage that  can be cross connected</a:t>
            </a:r>
          </a:p>
          <a:p>
            <a:pPr marL="342900" indent="-342900">
              <a:lnSpc>
                <a:spcPct val="80000"/>
              </a:lnSpc>
              <a:buFont typeface="Arial"/>
              <a:buChar char="•"/>
            </a:pPr>
            <a:r>
              <a:rPr lang="en-US" dirty="0" smtClean="0">
                <a:solidFill>
                  <a:srgbClr val="000000"/>
                </a:solidFill>
              </a:rPr>
              <a:t>The system will include a separate cryogenic purifier</a:t>
            </a:r>
          </a:p>
          <a:p>
            <a:pPr marL="342900" indent="-342900">
              <a:lnSpc>
                <a:spcPct val="80000"/>
              </a:lnSpc>
              <a:buFont typeface="Arial"/>
              <a:buChar char="•"/>
            </a:pPr>
            <a:r>
              <a:rPr lang="en-US" dirty="0" smtClean="0">
                <a:solidFill>
                  <a:srgbClr val="000000"/>
                </a:solidFill>
              </a:rPr>
              <a:t>Systems will be provided by IKC or separate contracts</a:t>
            </a:r>
          </a:p>
          <a:p>
            <a:pPr marL="342900" indent="-342900">
              <a:lnSpc>
                <a:spcPct val="80000"/>
              </a:lnSpc>
              <a:buFont typeface="Arial"/>
              <a:buChar char="•"/>
            </a:pPr>
            <a:r>
              <a:rPr lang="en-US" dirty="0" smtClean="0">
                <a:solidFill>
                  <a:srgbClr val="000000"/>
                </a:solidFill>
              </a:rPr>
              <a:t>Expected He Storage Capacities:</a:t>
            </a:r>
          </a:p>
          <a:p>
            <a:pPr marL="800100" lvl="1" indent="-342900">
              <a:lnSpc>
                <a:spcPct val="80000"/>
              </a:lnSpc>
              <a:buFont typeface="Arial"/>
              <a:buChar char="•"/>
            </a:pPr>
            <a:r>
              <a:rPr lang="en-US" dirty="0" err="1" smtClean="0">
                <a:solidFill>
                  <a:srgbClr val="000000"/>
                </a:solidFill>
              </a:rPr>
              <a:t>LHe</a:t>
            </a:r>
            <a:endParaRPr lang="en-US" dirty="0" smtClean="0">
              <a:solidFill>
                <a:srgbClr val="000000"/>
              </a:solidFill>
            </a:endParaRPr>
          </a:p>
          <a:p>
            <a:pPr marL="1257300" lvl="2" indent="-342900">
              <a:lnSpc>
                <a:spcPct val="80000"/>
              </a:lnSpc>
              <a:buFont typeface="Arial"/>
              <a:buChar char="•"/>
            </a:pPr>
            <a:r>
              <a:rPr lang="en-US" dirty="0" smtClean="0">
                <a:solidFill>
                  <a:srgbClr val="000000"/>
                </a:solidFill>
              </a:rPr>
              <a:t>20 m</a:t>
            </a:r>
            <a:r>
              <a:rPr lang="en-US" baseline="30000" dirty="0" smtClean="0">
                <a:solidFill>
                  <a:srgbClr val="000000"/>
                </a:solidFill>
              </a:rPr>
              <a:t>3</a:t>
            </a:r>
            <a:r>
              <a:rPr lang="en-US" dirty="0" smtClean="0">
                <a:solidFill>
                  <a:srgbClr val="000000"/>
                </a:solidFill>
              </a:rPr>
              <a:t> (Includes storage for second fill of </a:t>
            </a:r>
            <a:r>
              <a:rPr lang="en-US" dirty="0" err="1" smtClean="0">
                <a:solidFill>
                  <a:srgbClr val="000000"/>
                </a:solidFill>
              </a:rPr>
              <a:t>linac</a:t>
            </a:r>
            <a:r>
              <a:rPr lang="en-US" dirty="0" smtClean="0">
                <a:solidFill>
                  <a:srgbClr val="000000"/>
                </a:solidFill>
              </a:rPr>
              <a:t>)</a:t>
            </a:r>
          </a:p>
          <a:p>
            <a:pPr marL="1257300" lvl="2" indent="-342900">
              <a:lnSpc>
                <a:spcPct val="80000"/>
              </a:lnSpc>
              <a:buFont typeface="Arial"/>
              <a:buChar char="•"/>
            </a:pPr>
            <a:r>
              <a:rPr lang="en-US" dirty="0" smtClean="0">
                <a:solidFill>
                  <a:srgbClr val="000000"/>
                </a:solidFill>
              </a:rPr>
              <a:t>5 m</a:t>
            </a:r>
            <a:r>
              <a:rPr lang="en-US" baseline="30000" dirty="0" smtClean="0">
                <a:solidFill>
                  <a:srgbClr val="000000"/>
                </a:solidFill>
              </a:rPr>
              <a:t>3 </a:t>
            </a:r>
            <a:r>
              <a:rPr lang="en-US" dirty="0" smtClean="0">
                <a:solidFill>
                  <a:srgbClr val="000000"/>
                </a:solidFill>
              </a:rPr>
              <a:t>(Backup for Instruments He)</a:t>
            </a:r>
          </a:p>
          <a:p>
            <a:pPr marL="800100" lvl="1" indent="-342900">
              <a:lnSpc>
                <a:spcPct val="80000"/>
              </a:lnSpc>
              <a:buFont typeface="Arial"/>
              <a:buChar char="•"/>
            </a:pPr>
            <a:r>
              <a:rPr lang="en-US" dirty="0" err="1" smtClean="0">
                <a:solidFill>
                  <a:srgbClr val="000000"/>
                </a:solidFill>
              </a:rPr>
              <a:t>GHe</a:t>
            </a:r>
            <a:r>
              <a:rPr lang="en-US" dirty="0" smtClean="0">
                <a:solidFill>
                  <a:srgbClr val="000000"/>
                </a:solidFill>
              </a:rPr>
              <a:t> (20 Bar) </a:t>
            </a:r>
          </a:p>
          <a:p>
            <a:pPr marL="1257300" lvl="2" indent="-342900">
              <a:lnSpc>
                <a:spcPct val="80000"/>
              </a:lnSpc>
              <a:buFont typeface="Arial"/>
              <a:buChar char="•"/>
            </a:pPr>
            <a:r>
              <a:rPr lang="en-US" dirty="0" smtClean="0">
                <a:solidFill>
                  <a:srgbClr val="000000"/>
                </a:solidFill>
              </a:rPr>
              <a:t>1330 m</a:t>
            </a:r>
            <a:r>
              <a:rPr lang="en-US" baseline="30000" dirty="0" smtClean="0">
                <a:solidFill>
                  <a:srgbClr val="000000"/>
                </a:solidFill>
              </a:rPr>
              <a:t>3  </a:t>
            </a:r>
            <a:r>
              <a:rPr lang="en-US" dirty="0" smtClean="0">
                <a:solidFill>
                  <a:srgbClr val="000000"/>
                </a:solidFill>
              </a:rPr>
              <a:t>- sufficient to hold all the </a:t>
            </a:r>
            <a:r>
              <a:rPr lang="en-US" dirty="0" err="1" smtClean="0">
                <a:solidFill>
                  <a:srgbClr val="000000"/>
                </a:solidFill>
              </a:rPr>
              <a:t>linac</a:t>
            </a:r>
            <a:r>
              <a:rPr lang="en-US" dirty="0" smtClean="0">
                <a:solidFill>
                  <a:srgbClr val="000000"/>
                </a:solidFill>
              </a:rPr>
              <a:t> inventory</a:t>
            </a:r>
          </a:p>
          <a:p>
            <a:pPr marL="800100" lvl="1" indent="-342900">
              <a:lnSpc>
                <a:spcPct val="80000"/>
              </a:lnSpc>
              <a:buFont typeface="Arial"/>
              <a:buChar char="•"/>
            </a:pPr>
            <a:r>
              <a:rPr lang="en-US" dirty="0" err="1" smtClean="0">
                <a:solidFill>
                  <a:srgbClr val="000000"/>
                </a:solidFill>
              </a:rPr>
              <a:t>GHe</a:t>
            </a:r>
            <a:r>
              <a:rPr lang="en-US" dirty="0" smtClean="0">
                <a:solidFill>
                  <a:srgbClr val="000000"/>
                </a:solidFill>
              </a:rPr>
              <a:t> (200 Bar)</a:t>
            </a:r>
          </a:p>
          <a:p>
            <a:pPr marL="1257300" lvl="2" indent="-342900">
              <a:lnSpc>
                <a:spcPct val="80000"/>
              </a:lnSpc>
              <a:buFont typeface="Arial"/>
              <a:buChar char="•"/>
            </a:pPr>
            <a:r>
              <a:rPr lang="en-US" dirty="0" smtClean="0">
                <a:solidFill>
                  <a:srgbClr val="000000"/>
                </a:solidFill>
              </a:rPr>
              <a:t>12 m</a:t>
            </a:r>
            <a:r>
              <a:rPr lang="en-US" baseline="30000" dirty="0" smtClean="0">
                <a:solidFill>
                  <a:srgbClr val="000000"/>
                </a:solidFill>
              </a:rPr>
              <a:t>3 </a:t>
            </a:r>
            <a:r>
              <a:rPr lang="en-US" dirty="0" smtClean="0">
                <a:solidFill>
                  <a:srgbClr val="000000"/>
                </a:solidFill>
              </a:rPr>
              <a:t> - Instrument He storage</a:t>
            </a:r>
          </a:p>
          <a:p>
            <a:pPr marL="457200">
              <a:lnSpc>
                <a:spcPct val="80000"/>
              </a:lnSpc>
              <a:buFont typeface="Arial"/>
              <a:buChar char="•"/>
            </a:pPr>
            <a:r>
              <a:rPr lang="en-US" dirty="0" smtClean="0">
                <a:solidFill>
                  <a:srgbClr val="000000"/>
                </a:solidFill>
              </a:rPr>
              <a:t>Total He Inventory – 3 </a:t>
            </a:r>
            <a:r>
              <a:rPr lang="en-US" dirty="0" err="1" smtClean="0">
                <a:solidFill>
                  <a:srgbClr val="000000"/>
                </a:solidFill>
              </a:rPr>
              <a:t>Tonnes</a:t>
            </a:r>
            <a:endParaRPr lang="en-US" dirty="0" smtClean="0">
              <a:solidFill>
                <a:srgbClr val="000000"/>
              </a:solidFill>
            </a:endParaRPr>
          </a:p>
          <a:p>
            <a:pPr marL="457200">
              <a:lnSpc>
                <a:spcPct val="80000"/>
              </a:lnSpc>
              <a:buFont typeface="Arial"/>
              <a:buChar char="•"/>
            </a:pPr>
            <a:r>
              <a:rPr lang="en-US" dirty="0" smtClean="0">
                <a:solidFill>
                  <a:srgbClr val="000000"/>
                </a:solidFill>
              </a:rPr>
              <a:t>ESS will also recover and recycle MAX IV He</a:t>
            </a:r>
          </a:p>
          <a:p>
            <a:pPr marL="1257300" lvl="2" indent="-342900">
              <a:buFont typeface="Arial"/>
              <a:buChar char="•"/>
            </a:pPr>
            <a:endParaRPr lang="en-US" dirty="0" smtClean="0"/>
          </a:p>
          <a:p>
            <a:pPr lvl="1"/>
            <a:endParaRPr lang="en-US" sz="2800" dirty="0"/>
          </a:p>
          <a:p>
            <a:pPr lvl="1"/>
            <a:endParaRPr lang="en-US" sz="2800" dirty="0" smtClean="0"/>
          </a:p>
          <a:p>
            <a:pPr lvl="1"/>
            <a:endParaRPr lang="en-US" sz="2800" dirty="0" smtClean="0"/>
          </a:p>
          <a:p>
            <a:pPr lvl="1"/>
            <a:endParaRPr lang="en-US" sz="2800" dirty="0"/>
          </a:p>
        </p:txBody>
      </p:sp>
      <p:sp>
        <p:nvSpPr>
          <p:cNvPr id="4" name="Slide Number Placeholder 3"/>
          <p:cNvSpPr>
            <a:spLocks noGrp="1"/>
          </p:cNvSpPr>
          <p:nvPr>
            <p:ph type="sldNum" sz="quarter" idx="12"/>
          </p:nvPr>
        </p:nvSpPr>
        <p:spPr/>
        <p:txBody>
          <a:bodyPr/>
          <a:lstStyle/>
          <a:p>
            <a:fld id="{038C62C7-F79B-CD4A-A5DF-5683BBEC4A65}" type="slidenum">
              <a:rPr lang="sv-SE" smtClean="0"/>
              <a:t>60</a:t>
            </a:fld>
            <a:endParaRPr lang="sv-SE"/>
          </a:p>
        </p:txBody>
      </p:sp>
    </p:spTree>
    <p:extLst>
      <p:ext uri="{BB962C8B-B14F-4D97-AF65-F5344CB8AC3E}">
        <p14:creationId xmlns:p14="http://schemas.microsoft.com/office/powerpoint/2010/main" val="2481835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Cold Boxes </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504" y="1484784"/>
            <a:ext cx="5364088" cy="4023066"/>
          </a:xfrm>
          <a:prstGeom prst="rect">
            <a:avLst/>
          </a:prstGeom>
        </p:spPr>
      </p:pic>
      <p:pic>
        <p:nvPicPr>
          <p:cNvPr id="3" name="Picture 2"/>
          <p:cNvPicPr>
            <a:picLocks noChangeAspect="1"/>
          </p:cNvPicPr>
          <p:nvPr/>
        </p:nvPicPr>
        <p:blipFill>
          <a:blip r:embed="rId3"/>
          <a:stretch>
            <a:fillRect/>
          </a:stretch>
        </p:blipFill>
        <p:spPr>
          <a:xfrm>
            <a:off x="5521255" y="4155108"/>
            <a:ext cx="3606054" cy="2702892"/>
          </a:xfrm>
          <a:prstGeom prst="rect">
            <a:avLst/>
          </a:prstGeom>
        </p:spPr>
      </p:pic>
      <p:sp>
        <p:nvSpPr>
          <p:cNvPr id="5" name="TextBox 4"/>
          <p:cNvSpPr txBox="1"/>
          <p:nvPr/>
        </p:nvSpPr>
        <p:spPr>
          <a:xfrm>
            <a:off x="5724128" y="1772816"/>
            <a:ext cx="1427194" cy="369332"/>
          </a:xfrm>
          <a:prstGeom prst="rect">
            <a:avLst/>
          </a:prstGeom>
          <a:noFill/>
        </p:spPr>
        <p:txBody>
          <a:bodyPr wrap="none" rtlCol="0">
            <a:spAutoFit/>
          </a:bodyPr>
          <a:lstStyle/>
          <a:p>
            <a:r>
              <a:rPr lang="en-US" dirty="0" smtClean="0"/>
              <a:t>ACCP (</a:t>
            </a:r>
            <a:r>
              <a:rPr lang="en-US" dirty="0" err="1" smtClean="0"/>
              <a:t>Linde</a:t>
            </a:r>
            <a:r>
              <a:rPr lang="en-US" dirty="0" smtClean="0"/>
              <a:t>)</a:t>
            </a:r>
            <a:endParaRPr lang="en-US" dirty="0"/>
          </a:p>
        </p:txBody>
      </p:sp>
      <p:sp>
        <p:nvSpPr>
          <p:cNvPr id="6" name="TextBox 5"/>
          <p:cNvSpPr txBox="1"/>
          <p:nvPr/>
        </p:nvSpPr>
        <p:spPr>
          <a:xfrm>
            <a:off x="3635896" y="6381328"/>
            <a:ext cx="1790687" cy="369332"/>
          </a:xfrm>
          <a:prstGeom prst="rect">
            <a:avLst/>
          </a:prstGeom>
          <a:noFill/>
        </p:spPr>
        <p:txBody>
          <a:bodyPr wrap="none" rtlCol="0">
            <a:spAutoFit/>
          </a:bodyPr>
          <a:lstStyle/>
          <a:p>
            <a:r>
              <a:rPr lang="en-US" dirty="0" smtClean="0"/>
              <a:t>TICP (Air </a:t>
            </a:r>
            <a:r>
              <a:rPr lang="en-US" dirty="0" err="1" smtClean="0"/>
              <a:t>Liquide</a:t>
            </a:r>
            <a:r>
              <a:rPr lang="en-US" dirty="0" smtClean="0"/>
              <a:t>)</a:t>
            </a:r>
            <a:endParaRPr lang="en-US" dirty="0"/>
          </a:p>
        </p:txBody>
      </p:sp>
    </p:spTree>
    <p:extLst>
      <p:ext uri="{BB962C8B-B14F-4D97-AF65-F5344CB8AC3E}">
        <p14:creationId xmlns:p14="http://schemas.microsoft.com/office/powerpoint/2010/main" val="95418573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ACCP Compressors</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1405" y="1441531"/>
            <a:ext cx="7040233" cy="5280175"/>
          </a:xfrm>
          <a:prstGeom prst="rect">
            <a:avLst/>
          </a:prstGeom>
        </p:spPr>
      </p:pic>
    </p:spTree>
    <p:extLst>
      <p:ext uri="{BB962C8B-B14F-4D97-AF65-F5344CB8AC3E}">
        <p14:creationId xmlns:p14="http://schemas.microsoft.com/office/powerpoint/2010/main" val="7326468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3888432" cy="1441531"/>
          </a:xfrm>
        </p:spPr>
        <p:txBody>
          <a:bodyPr>
            <a:normAutofit/>
          </a:bodyPr>
          <a:lstStyle/>
          <a:p>
            <a:r>
              <a:rPr lang="en-US" sz="2400" dirty="0" smtClean="0"/>
              <a:t>First Medium Pressure </a:t>
            </a:r>
            <a:br>
              <a:rPr lang="en-US" sz="2400" dirty="0" smtClean="0"/>
            </a:br>
            <a:r>
              <a:rPr lang="en-US" sz="2400" dirty="0" smtClean="0"/>
              <a:t>(20 Bar) Helium Gas Storage Tank Installed</a:t>
            </a:r>
            <a:endParaRPr lang="en-US" sz="2400"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0500" y="0"/>
            <a:ext cx="5143500" cy="6858000"/>
          </a:xfrm>
          <a:prstGeom prst="rect">
            <a:avLst/>
          </a:prstGeom>
        </p:spPr>
      </p:pic>
    </p:spTree>
    <p:extLst>
      <p:ext uri="{BB962C8B-B14F-4D97-AF65-F5344CB8AC3E}">
        <p14:creationId xmlns:p14="http://schemas.microsoft.com/office/powerpoint/2010/main" val="238694599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42902" y="315577"/>
            <a:ext cx="1769825" cy="156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3200" dirty="0" smtClean="0">
                <a:solidFill>
                  <a:srgbClr val="FFFFFF"/>
                </a:solidFill>
                <a:latin typeface="+mj-lt"/>
              </a:rPr>
              <a:t>Summary</a:t>
            </a:r>
          </a:p>
          <a:p>
            <a:pPr eaLnBrk="1" hangingPunct="1"/>
            <a:endParaRPr lang="en-US" sz="3200" dirty="0" smtClean="0">
              <a:solidFill>
                <a:srgbClr val="FFFFFF"/>
              </a:solidFill>
              <a:latin typeface="+mj-lt"/>
            </a:endParaRPr>
          </a:p>
          <a:p>
            <a:pPr algn="ctr" eaLnBrk="1" hangingPunct="1"/>
            <a:endParaRPr lang="en-US" sz="3200" dirty="0" smtClean="0">
              <a:solidFill>
                <a:srgbClr val="FFFFFF"/>
              </a:solidFill>
              <a:latin typeface="+mj-lt"/>
            </a:endParaRPr>
          </a:p>
        </p:txBody>
      </p:sp>
      <p:sp>
        <p:nvSpPr>
          <p:cNvPr id="2" name="Content Placeholder 1"/>
          <p:cNvSpPr>
            <a:spLocks noGrp="1"/>
          </p:cNvSpPr>
          <p:nvPr>
            <p:ph idx="1"/>
          </p:nvPr>
        </p:nvSpPr>
        <p:spPr>
          <a:xfrm>
            <a:off x="142902" y="1473805"/>
            <a:ext cx="8842358" cy="5384195"/>
          </a:xfrm>
        </p:spPr>
        <p:txBody>
          <a:bodyPr/>
          <a:lstStyle/>
          <a:p>
            <a:pPr marL="342900" lvl="0" indent="-342900">
              <a:buFont typeface="Arial"/>
              <a:buChar char="•"/>
            </a:pPr>
            <a:r>
              <a:rPr lang="en-US" sz="2400" dirty="0" smtClean="0">
                <a:solidFill>
                  <a:srgbClr val="000000"/>
                </a:solidFill>
              </a:rPr>
              <a:t>Cryogenics will play a major role in ESS and affects the accelerator, target and instruments projects</a:t>
            </a:r>
          </a:p>
          <a:p>
            <a:pPr marL="342900" lvl="0" indent="-342900">
              <a:buFont typeface="Arial"/>
              <a:buChar char="•"/>
            </a:pPr>
            <a:r>
              <a:rPr lang="en-US" sz="2400" dirty="0" smtClean="0">
                <a:solidFill>
                  <a:srgbClr val="000000"/>
                </a:solidFill>
              </a:rPr>
              <a:t>Work is well underway</a:t>
            </a:r>
          </a:p>
          <a:p>
            <a:pPr marL="800100" lvl="1" indent="-342900">
              <a:buFont typeface="Arial"/>
              <a:buChar char="•"/>
            </a:pPr>
            <a:r>
              <a:rPr lang="en-US" dirty="0" smtClean="0">
                <a:solidFill>
                  <a:srgbClr val="000000"/>
                </a:solidFill>
              </a:rPr>
              <a:t>A very skilled team has been assembled</a:t>
            </a:r>
          </a:p>
          <a:p>
            <a:pPr marL="800100" lvl="1" indent="-342900">
              <a:buFont typeface="Arial"/>
              <a:buChar char="•"/>
            </a:pPr>
            <a:r>
              <a:rPr lang="en-US" dirty="0" smtClean="0">
                <a:solidFill>
                  <a:srgbClr val="000000"/>
                </a:solidFill>
              </a:rPr>
              <a:t>Equipment is under construction and significant installation has started</a:t>
            </a:r>
          </a:p>
          <a:p>
            <a:pPr marL="800100" lvl="1" indent="-342900">
              <a:buFont typeface="Arial"/>
              <a:buChar char="•"/>
            </a:pPr>
            <a:r>
              <a:rPr lang="en-US" dirty="0" smtClean="0">
                <a:solidFill>
                  <a:srgbClr val="000000"/>
                </a:solidFill>
              </a:rPr>
              <a:t>Required buildings have been delivered</a:t>
            </a:r>
          </a:p>
          <a:p>
            <a:pPr marL="800100" lvl="1" indent="-342900">
              <a:buFont typeface="Arial"/>
              <a:buChar char="•"/>
            </a:pPr>
            <a:r>
              <a:rPr lang="en-US" dirty="0" smtClean="0">
                <a:solidFill>
                  <a:srgbClr val="000000"/>
                </a:solidFill>
              </a:rPr>
              <a:t>All three </a:t>
            </a:r>
            <a:r>
              <a:rPr lang="en-US" dirty="0" err="1" smtClean="0">
                <a:solidFill>
                  <a:srgbClr val="000000"/>
                </a:solidFill>
              </a:rPr>
              <a:t>cryoplants</a:t>
            </a:r>
            <a:r>
              <a:rPr lang="en-US" dirty="0" smtClean="0">
                <a:solidFill>
                  <a:srgbClr val="000000"/>
                </a:solidFill>
              </a:rPr>
              <a:t> will be commissioned by the end of 2018 with the </a:t>
            </a:r>
            <a:r>
              <a:rPr lang="en-US" dirty="0" err="1" smtClean="0">
                <a:solidFill>
                  <a:srgbClr val="000000"/>
                </a:solidFill>
              </a:rPr>
              <a:t>linac</a:t>
            </a:r>
            <a:r>
              <a:rPr lang="en-US" dirty="0" smtClean="0">
                <a:solidFill>
                  <a:srgbClr val="000000"/>
                </a:solidFill>
              </a:rPr>
              <a:t> cryogenic distribution system commissioned by Q3 2019</a:t>
            </a:r>
          </a:p>
        </p:txBody>
      </p:sp>
      <p:sp>
        <p:nvSpPr>
          <p:cNvPr id="6" name="Slide Number Placeholder 5"/>
          <p:cNvSpPr>
            <a:spLocks noGrp="1"/>
          </p:cNvSpPr>
          <p:nvPr>
            <p:ph type="sldNum" sz="quarter" idx="12"/>
          </p:nvPr>
        </p:nvSpPr>
        <p:spPr/>
        <p:txBody>
          <a:bodyPr/>
          <a:lstStyle/>
          <a:p>
            <a:fld id="{038C62C7-F79B-CD4A-A5DF-5683BBEC4A65}" type="slidenum">
              <a:rPr lang="sv-SE" smtClean="0"/>
              <a:t>64</a:t>
            </a:fld>
            <a:endParaRPr lang="sv-SE"/>
          </a:p>
        </p:txBody>
      </p:sp>
    </p:spTree>
    <p:extLst>
      <p:ext uri="{BB962C8B-B14F-4D97-AF65-F5344CB8AC3E}">
        <p14:creationId xmlns:p14="http://schemas.microsoft.com/office/powerpoint/2010/main" val="682106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65</a:t>
            </a:fld>
            <a:endParaRPr lang="sv-SE" dirty="0"/>
          </a:p>
        </p:txBody>
      </p:sp>
    </p:spTree>
    <p:extLst>
      <p:ext uri="{BB962C8B-B14F-4D97-AF65-F5344CB8AC3E}">
        <p14:creationId xmlns:p14="http://schemas.microsoft.com/office/powerpoint/2010/main" val="425668813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Refrigerators vs. Liquefiers</a:t>
            </a:r>
            <a:endParaRPr lang="en-US" dirty="0"/>
          </a:p>
        </p:txBody>
      </p:sp>
      <p:sp>
        <p:nvSpPr>
          <p:cNvPr id="3" name="Content Placeholder 2"/>
          <p:cNvSpPr>
            <a:spLocks noGrp="1"/>
          </p:cNvSpPr>
          <p:nvPr>
            <p:ph idx="1"/>
          </p:nvPr>
        </p:nvSpPr>
        <p:spPr/>
        <p:txBody>
          <a:bodyPr>
            <a:normAutofit fontScale="92500" lnSpcReduction="10000"/>
          </a:bodyPr>
          <a:lstStyle/>
          <a:p>
            <a:r>
              <a:rPr lang="en-US" u="sng" dirty="0">
                <a:solidFill>
                  <a:srgbClr val="000000"/>
                </a:solidFill>
                <a:ea typeface="ＭＳ Ｐゴシック" charset="0"/>
                <a:cs typeface="ＭＳ Ｐゴシック" charset="0"/>
              </a:rPr>
              <a:t>Refrigerators</a:t>
            </a:r>
            <a:r>
              <a:rPr lang="en-US" dirty="0">
                <a:solidFill>
                  <a:srgbClr val="000000"/>
                </a:solidFill>
                <a:ea typeface="ＭＳ Ｐゴシック" charset="0"/>
                <a:cs typeface="ＭＳ Ｐゴシック" charset="0"/>
              </a:rPr>
              <a:t> are closed cycle systems</a:t>
            </a:r>
          </a:p>
          <a:p>
            <a:pPr lvl="1"/>
            <a:r>
              <a:rPr lang="en-US" dirty="0">
                <a:solidFill>
                  <a:srgbClr val="000000"/>
                </a:solidFill>
                <a:ea typeface="ＭＳ Ｐゴシック" charset="0"/>
              </a:rPr>
              <a:t>They provide cooling and can create liquids but all the mass flow is returned to the start of the cycle</a:t>
            </a:r>
          </a:p>
          <a:p>
            <a:pPr lvl="1"/>
            <a:r>
              <a:rPr lang="en-US" dirty="0">
                <a:solidFill>
                  <a:srgbClr val="000000"/>
                </a:solidFill>
                <a:ea typeface="ＭＳ Ｐゴシック" charset="0"/>
              </a:rPr>
              <a:t>Such systems are said to have </a:t>
            </a:r>
            <a:r>
              <a:rPr lang="ja-JP" altLang="en-US" dirty="0">
                <a:solidFill>
                  <a:srgbClr val="000000"/>
                </a:solidFill>
                <a:ea typeface="ＭＳ Ｐゴシック" charset="0"/>
              </a:rPr>
              <a:t>“</a:t>
            </a:r>
            <a:r>
              <a:rPr lang="en-US" altLang="ja-JP" dirty="0">
                <a:solidFill>
                  <a:srgbClr val="000000"/>
                </a:solidFill>
                <a:ea typeface="ＭＳ Ｐゴシック" charset="0"/>
              </a:rPr>
              <a:t>balanced flow</a:t>
            </a:r>
            <a:r>
              <a:rPr lang="ja-JP" altLang="en-US" dirty="0">
                <a:solidFill>
                  <a:srgbClr val="000000"/>
                </a:solidFill>
                <a:ea typeface="ＭＳ Ｐゴシック" charset="0"/>
              </a:rPr>
              <a:t>”</a:t>
            </a:r>
            <a:endParaRPr lang="en-US" altLang="ja-JP" dirty="0">
              <a:solidFill>
                <a:srgbClr val="000000"/>
              </a:solidFill>
              <a:ea typeface="ＭＳ Ｐゴシック" charset="0"/>
            </a:endParaRPr>
          </a:p>
          <a:p>
            <a:r>
              <a:rPr lang="en-US" u="sng" dirty="0">
                <a:solidFill>
                  <a:srgbClr val="000000"/>
                </a:solidFill>
                <a:ea typeface="ＭＳ Ｐゴシック" charset="0"/>
                <a:cs typeface="ＭＳ Ｐゴシック" charset="0"/>
              </a:rPr>
              <a:t>Liquefiers</a:t>
            </a:r>
            <a:r>
              <a:rPr lang="en-US" dirty="0">
                <a:solidFill>
                  <a:srgbClr val="000000"/>
                </a:solidFill>
                <a:ea typeface="ＭＳ Ｐゴシック" charset="0"/>
                <a:cs typeface="ＭＳ Ｐゴシック" charset="0"/>
              </a:rPr>
              <a:t> are open cycle systems</a:t>
            </a:r>
          </a:p>
          <a:p>
            <a:pPr lvl="1"/>
            <a:r>
              <a:rPr lang="en-US" dirty="0">
                <a:solidFill>
                  <a:srgbClr val="000000"/>
                </a:solidFill>
                <a:ea typeface="ＭＳ Ｐゴシック" charset="0"/>
              </a:rPr>
              <a:t>They provide a liquid which is then drawn off and used elsewhere</a:t>
            </a:r>
          </a:p>
          <a:p>
            <a:pPr lvl="1"/>
            <a:r>
              <a:rPr lang="en-US" dirty="0">
                <a:solidFill>
                  <a:srgbClr val="000000"/>
                </a:solidFill>
                <a:ea typeface="ＭＳ Ｐゴシック" charset="0"/>
              </a:rPr>
              <a:t>These have </a:t>
            </a:r>
            <a:r>
              <a:rPr lang="ja-JP" altLang="en-US" dirty="0">
                <a:solidFill>
                  <a:srgbClr val="000000"/>
                </a:solidFill>
                <a:ea typeface="ＭＳ Ｐゴシック" charset="0"/>
              </a:rPr>
              <a:t>“</a:t>
            </a:r>
            <a:r>
              <a:rPr lang="en-US" altLang="ja-JP" dirty="0">
                <a:solidFill>
                  <a:srgbClr val="000000"/>
                </a:solidFill>
                <a:ea typeface="ＭＳ Ｐゴシック" charset="0"/>
              </a:rPr>
              <a:t>unbalanced flows</a:t>
            </a:r>
            <a:r>
              <a:rPr lang="ja-JP" altLang="en-US" dirty="0">
                <a:solidFill>
                  <a:srgbClr val="000000"/>
                </a:solidFill>
                <a:ea typeface="ＭＳ Ｐゴシック" charset="0"/>
              </a:rPr>
              <a:t>”</a:t>
            </a:r>
            <a:r>
              <a:rPr lang="en-US" altLang="ja-JP" dirty="0">
                <a:solidFill>
                  <a:srgbClr val="000000"/>
                </a:solidFill>
                <a:ea typeface="ＭＳ Ｐゴシック" charset="0"/>
              </a:rPr>
              <a:t> the amount of mass returned to the start of the cycle is less than the amount that started by the mass that was converted to liquid. </a:t>
            </a:r>
          </a:p>
          <a:p>
            <a:pPr lvl="1"/>
            <a:r>
              <a:rPr lang="en-US" dirty="0">
                <a:solidFill>
                  <a:srgbClr val="000000"/>
                </a:solidFill>
                <a:ea typeface="ＭＳ Ｐゴシック" charset="0"/>
              </a:rPr>
              <a:t>In order to keep the cycle running this mass would have to be added as room temperature gas.</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66</a:t>
            </a:fld>
            <a:endParaRPr lang="sv-SE" dirty="0"/>
          </a:p>
        </p:txBody>
      </p:sp>
    </p:spTree>
    <p:extLst>
      <p:ext uri="{BB962C8B-B14F-4D97-AF65-F5344CB8AC3E}">
        <p14:creationId xmlns:p14="http://schemas.microsoft.com/office/powerpoint/2010/main" val="162869296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Refrigerators vs. Liquefiers</a:t>
            </a:r>
            <a:endParaRPr lang="en-US" dirty="0"/>
          </a:p>
        </p:txBody>
      </p:sp>
      <p:sp>
        <p:nvSpPr>
          <p:cNvPr id="3" name="Content Placeholder 2"/>
          <p:cNvSpPr>
            <a:spLocks noGrp="1"/>
          </p:cNvSpPr>
          <p:nvPr>
            <p:ph idx="1"/>
          </p:nvPr>
        </p:nvSpPr>
        <p:spPr/>
        <p:txBody>
          <a:bodyPr>
            <a:normAutofit fontScale="92500"/>
          </a:bodyPr>
          <a:lstStyle/>
          <a:p>
            <a:r>
              <a:rPr lang="en-US" dirty="0">
                <a:solidFill>
                  <a:srgbClr val="000000"/>
                </a:solidFill>
                <a:ea typeface="ＭＳ Ｐゴシック" charset="0"/>
                <a:cs typeface="ＭＳ Ｐゴシック" charset="0"/>
              </a:rPr>
              <a:t>In practice, this distinction is less clear cut</a:t>
            </a:r>
          </a:p>
          <a:p>
            <a:pPr lvl="1"/>
            <a:r>
              <a:rPr lang="en-US" dirty="0">
                <a:solidFill>
                  <a:srgbClr val="000000"/>
                </a:solidFill>
                <a:ea typeface="ＭＳ Ｐゴシック" charset="0"/>
              </a:rPr>
              <a:t>Modern cryogenic plants can operate either as refrigerators or liquefiers and in fact, generally operate as a mixture of the two.</a:t>
            </a:r>
          </a:p>
          <a:p>
            <a:pPr lvl="1"/>
            <a:r>
              <a:rPr lang="en-US" dirty="0">
                <a:solidFill>
                  <a:srgbClr val="000000"/>
                </a:solidFill>
                <a:ea typeface="ＭＳ Ｐゴシック" charset="0"/>
              </a:rPr>
              <a:t>We talk about refrigeration loads &amp; liquefaction loads</a:t>
            </a:r>
          </a:p>
          <a:p>
            <a:pPr lvl="1"/>
            <a:r>
              <a:rPr lang="en-US" dirty="0">
                <a:solidFill>
                  <a:srgbClr val="000000"/>
                </a:solidFill>
                <a:ea typeface="ＭＳ Ｐゴシック" charset="0"/>
              </a:rPr>
              <a:t>A key issue is at what temperature is the boil off gas from a cryogenic liquid returned to the cycle?</a:t>
            </a:r>
          </a:p>
          <a:p>
            <a:pPr lvl="2"/>
            <a:r>
              <a:rPr lang="en-US" dirty="0">
                <a:solidFill>
                  <a:srgbClr val="000000"/>
                </a:solidFill>
                <a:ea typeface="ヒラギノ角ゴ Pro W3" charset="0"/>
                <a:cs typeface="ヒラギノ角ゴ Pro W3" charset="0"/>
              </a:rPr>
              <a:t>If brought back at a cryogenic temperature and used to cool incoming warmer gas then this is a refrigeration load</a:t>
            </a:r>
          </a:p>
          <a:p>
            <a:pPr lvl="2"/>
            <a:r>
              <a:rPr lang="en-US" dirty="0">
                <a:solidFill>
                  <a:srgbClr val="000000"/>
                </a:solidFill>
                <a:ea typeface="ヒラギノ角ゴ Pro W3" charset="0"/>
                <a:cs typeface="ヒラギノ角ゴ Pro W3" charset="0"/>
              </a:rPr>
              <a:t>If brought back warm and not used to cool incoming warmer gas this is a liquefaction load</a:t>
            </a:r>
          </a:p>
          <a:p>
            <a:r>
              <a:rPr lang="en-US" dirty="0">
                <a:solidFill>
                  <a:srgbClr val="000000"/>
                </a:solidFill>
                <a:ea typeface="ＭＳ Ｐゴシック" charset="0"/>
                <a:cs typeface="ＭＳ Ｐゴシック" charset="0"/>
              </a:rPr>
              <a:t>The thermodynamic rules are the same for refrigerators and liquefiers</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67</a:t>
            </a:fld>
            <a:endParaRPr lang="sv-SE" dirty="0"/>
          </a:p>
        </p:txBody>
      </p:sp>
    </p:spTree>
    <p:extLst>
      <p:ext uri="{BB962C8B-B14F-4D97-AF65-F5344CB8AC3E}">
        <p14:creationId xmlns:p14="http://schemas.microsoft.com/office/powerpoint/2010/main" val="411962505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Consider the cooling of a superconducting magnet and its current leads </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68</a:t>
            </a:fld>
            <a:endParaRPr lang="sv-SE" dirty="0"/>
          </a:p>
        </p:txBody>
      </p:sp>
      <p:pic>
        <p:nvPicPr>
          <p:cNvPr id="5" name="Picture 4"/>
          <p:cNvPicPr>
            <a:picLocks noChangeAspect="1"/>
          </p:cNvPicPr>
          <p:nvPr/>
        </p:nvPicPr>
        <p:blipFill>
          <a:blip r:embed="rId2"/>
          <a:stretch>
            <a:fillRect/>
          </a:stretch>
        </p:blipFill>
        <p:spPr>
          <a:xfrm>
            <a:off x="317500" y="1600200"/>
            <a:ext cx="8496300" cy="3657600"/>
          </a:xfrm>
          <a:prstGeom prst="rect">
            <a:avLst/>
          </a:prstGeom>
        </p:spPr>
      </p:pic>
    </p:spTree>
    <p:extLst>
      <p:ext uri="{BB962C8B-B14F-4D97-AF65-F5344CB8AC3E}">
        <p14:creationId xmlns:p14="http://schemas.microsoft.com/office/powerpoint/2010/main" val="362107003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a:solidFill>
                  <a:srgbClr val="000000"/>
                </a:solidFill>
                <a:ea typeface="ＭＳ Ｐゴシック" charset="0"/>
                <a:cs typeface="ＭＳ Ｐゴシック" charset="0"/>
              </a:rPr>
              <a:t>Cycle consists of :</a:t>
            </a:r>
          </a:p>
          <a:p>
            <a:pPr>
              <a:buFont typeface="Wingdings" charset="0"/>
              <a:buNone/>
            </a:pPr>
            <a:endParaRPr lang="en-US" b="1" dirty="0">
              <a:solidFill>
                <a:srgbClr val="000000"/>
              </a:solidFill>
              <a:ea typeface="ＭＳ Ｐゴシック" charset="0"/>
              <a:cs typeface="ＭＳ Ｐゴシック" charset="0"/>
            </a:endParaRPr>
          </a:p>
          <a:p>
            <a:pPr lvl="1">
              <a:buFont typeface="Arial" charset="0"/>
              <a:buNone/>
            </a:pPr>
            <a:r>
              <a:rPr lang="en-US" b="1" dirty="0">
                <a:solidFill>
                  <a:srgbClr val="000000"/>
                </a:solidFill>
                <a:ea typeface="ＭＳ Ｐゴシック" charset="0"/>
              </a:rPr>
              <a:t>1) Compression to ~ 16 Bar with cooling back to 300 K + oil removal</a:t>
            </a:r>
          </a:p>
          <a:p>
            <a:pPr lvl="1">
              <a:buFont typeface="Arial" charset="0"/>
              <a:buNone/>
            </a:pPr>
            <a:r>
              <a:rPr lang="en-US" b="1" dirty="0">
                <a:solidFill>
                  <a:srgbClr val="000000"/>
                </a:solidFill>
                <a:ea typeface="ＭＳ Ｐゴシック" charset="0"/>
              </a:rPr>
              <a:t>2) Cooling of  high pressure gas with LN</a:t>
            </a:r>
            <a:r>
              <a:rPr lang="en-US" b="1" baseline="-25000" dirty="0">
                <a:solidFill>
                  <a:srgbClr val="000000"/>
                </a:solidFill>
                <a:ea typeface="ＭＳ Ｐゴシック" charset="0"/>
              </a:rPr>
              <a:t>2</a:t>
            </a:r>
          </a:p>
          <a:p>
            <a:pPr lvl="1">
              <a:buFont typeface="Arial" charset="0"/>
              <a:buNone/>
            </a:pPr>
            <a:r>
              <a:rPr lang="en-US" b="1" dirty="0">
                <a:solidFill>
                  <a:srgbClr val="000000"/>
                </a:solidFill>
                <a:ea typeface="ＭＳ Ｐゴシック" charset="0"/>
              </a:rPr>
              <a:t>3) Isentropic expansion via 2 or more expansion engines</a:t>
            </a:r>
          </a:p>
          <a:p>
            <a:pPr lvl="1">
              <a:buFont typeface="Arial" charset="0"/>
              <a:buNone/>
            </a:pPr>
            <a:r>
              <a:rPr lang="en-US" b="1" dirty="0">
                <a:solidFill>
                  <a:srgbClr val="000000"/>
                </a:solidFill>
                <a:ea typeface="ＭＳ Ｐゴシック" charset="0"/>
              </a:rPr>
              <a:t>4) Cooling of high pressure gas by the cold returning low pressure stream</a:t>
            </a:r>
          </a:p>
          <a:p>
            <a:pPr lvl="1">
              <a:buFont typeface="Arial" charset="0"/>
              <a:buNone/>
            </a:pPr>
            <a:r>
              <a:rPr lang="en-US" b="1" dirty="0">
                <a:solidFill>
                  <a:srgbClr val="000000"/>
                </a:solidFill>
                <a:ea typeface="ＭＳ Ｐゴシック" charset="0"/>
              </a:rPr>
              <a:t>5) Isenthalpic expansion through JT valve</a:t>
            </a:r>
          </a:p>
          <a:p>
            <a:pPr lvl="1">
              <a:buFont typeface="Arial" charset="0"/>
              <a:buNone/>
            </a:pPr>
            <a:r>
              <a:rPr lang="en-US" b="1" dirty="0">
                <a:solidFill>
                  <a:srgbClr val="000000"/>
                </a:solidFill>
                <a:ea typeface="ＭＳ Ｐゴシック" charset="0"/>
              </a:rPr>
              <a:t>6) Return of gas to compressors at just above 1 Bar</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69</a:t>
            </a:fld>
            <a:endParaRPr lang="sv-SE" dirty="0"/>
          </a:p>
        </p:txBody>
      </p:sp>
      <p:sp>
        <p:nvSpPr>
          <p:cNvPr id="5" name="Title 7"/>
          <p:cNvSpPr>
            <a:spLocks noGrp="1"/>
          </p:cNvSpPr>
          <p:nvPr>
            <p:ph type="title"/>
          </p:nvPr>
        </p:nvSpPr>
        <p:spPr/>
        <p:txBody>
          <a:bodyPr/>
          <a:lstStyle/>
          <a:p>
            <a:r>
              <a:rPr lang="en-US" dirty="0">
                <a:ea typeface="ＭＳ Ｐゴシック" charset="0"/>
                <a:cs typeface="ＭＳ Ｐゴシック" charset="0"/>
              </a:rPr>
              <a:t>Collins Cycle</a:t>
            </a:r>
          </a:p>
        </p:txBody>
      </p:sp>
    </p:spTree>
    <p:extLst>
      <p:ext uri="{BB962C8B-B14F-4D97-AF65-F5344CB8AC3E}">
        <p14:creationId xmlns:p14="http://schemas.microsoft.com/office/powerpoint/2010/main" val="42009487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Generic T-S diagram Showing </a:t>
            </a:r>
            <a:r>
              <a:rPr lang="en-US" dirty="0" err="1">
                <a:ea typeface="ＭＳ Ｐゴシック" charset="0"/>
                <a:cs typeface="ＭＳ Ｐゴシック" charset="0"/>
              </a:rPr>
              <a:t>Isenthalps</a:t>
            </a:r>
            <a:r>
              <a:rPr lang="en-US" dirty="0">
                <a:ea typeface="ＭＳ Ｐゴシック" charset="0"/>
                <a:cs typeface="ＭＳ Ｐゴシック" charset="0"/>
              </a:rPr>
              <a:t>, Isobars and 2 Phase Region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7</a:t>
            </a:fld>
            <a:endParaRPr lang="sv-SE" dirty="0"/>
          </a:p>
        </p:txBody>
      </p:sp>
      <p:pic>
        <p:nvPicPr>
          <p:cNvPr id="7" name="Picture 6"/>
          <p:cNvPicPr>
            <a:picLocks noChangeAspect="1"/>
          </p:cNvPicPr>
          <p:nvPr/>
        </p:nvPicPr>
        <p:blipFill>
          <a:blip r:embed="rId2"/>
          <a:stretch>
            <a:fillRect/>
          </a:stretch>
        </p:blipFill>
        <p:spPr>
          <a:xfrm>
            <a:off x="2123728" y="1443728"/>
            <a:ext cx="4320480" cy="5414272"/>
          </a:xfrm>
          <a:prstGeom prst="rect">
            <a:avLst/>
          </a:prstGeom>
        </p:spPr>
      </p:pic>
      <p:sp>
        <p:nvSpPr>
          <p:cNvPr id="8" name="TextBox 7"/>
          <p:cNvSpPr txBox="1"/>
          <p:nvPr/>
        </p:nvSpPr>
        <p:spPr>
          <a:xfrm>
            <a:off x="6876256" y="2132856"/>
            <a:ext cx="1512168" cy="646331"/>
          </a:xfrm>
          <a:prstGeom prst="rect">
            <a:avLst/>
          </a:prstGeom>
          <a:noFill/>
        </p:spPr>
        <p:txBody>
          <a:bodyPr wrap="square" rtlCol="0">
            <a:spAutoFit/>
          </a:bodyPr>
          <a:lstStyle/>
          <a:p>
            <a:r>
              <a:rPr lang="en-US" dirty="0" smtClean="0"/>
              <a:t>Enthalpy</a:t>
            </a:r>
          </a:p>
          <a:p>
            <a:r>
              <a:rPr lang="en-US" dirty="0" smtClean="0"/>
              <a:t>h = u + </a:t>
            </a:r>
            <a:r>
              <a:rPr lang="en-US" dirty="0" err="1" smtClean="0"/>
              <a:t>pv</a:t>
            </a:r>
            <a:endParaRPr lang="en-US" dirty="0"/>
          </a:p>
        </p:txBody>
      </p:sp>
    </p:spTree>
    <p:extLst>
      <p:ext uri="{BB962C8B-B14F-4D97-AF65-F5344CB8AC3E}">
        <p14:creationId xmlns:p14="http://schemas.microsoft.com/office/powerpoint/2010/main" val="363434014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CTI 4000 Refrigerator</a:t>
            </a:r>
            <a:br>
              <a:rPr lang="en-US" dirty="0">
                <a:ea typeface="ＭＳ Ｐゴシック" charset="0"/>
                <a:cs typeface="ＭＳ Ｐゴシック" charset="0"/>
              </a:rPr>
            </a:br>
            <a:r>
              <a:rPr lang="en-US" dirty="0">
                <a:ea typeface="ＭＳ Ｐゴシック" charset="0"/>
                <a:cs typeface="ＭＳ Ｐゴシック" charset="0"/>
              </a:rPr>
              <a:t>(early 80</a:t>
            </a:r>
            <a:r>
              <a:rPr lang="ja-JP" altLang="en-US" dirty="0">
                <a:ea typeface="ＭＳ Ｐゴシック" charset="0"/>
                <a:cs typeface="ＭＳ Ｐゴシック" charset="0"/>
              </a:rPr>
              <a:t>’</a:t>
            </a:r>
            <a:r>
              <a:rPr lang="en-US" altLang="ja-JP" dirty="0">
                <a:ea typeface="ＭＳ Ｐゴシック" charset="0"/>
                <a:cs typeface="ＭＳ Ｐゴシック" charset="0"/>
              </a:rPr>
              <a:t>s vintage ~ 1.2 kW @ 4.5 K)</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70</a:t>
            </a:fld>
            <a:endParaRPr lang="sv-SE" dirty="0"/>
          </a:p>
        </p:txBody>
      </p:sp>
      <p:pic>
        <p:nvPicPr>
          <p:cNvPr id="5"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67544" y="1628800"/>
            <a:ext cx="3321050" cy="5027613"/>
          </a:xfrm>
        </p:spPr>
      </p:pic>
      <p:pic>
        <p:nvPicPr>
          <p:cNvPr id="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4636319" y="1633563"/>
            <a:ext cx="4121150" cy="5027612"/>
          </a:xfrm>
          <a:prstGeom prst="rect">
            <a:avLst/>
          </a:prstGeom>
        </p:spPr>
      </p:pic>
    </p:spTree>
    <p:extLst>
      <p:ext uri="{BB962C8B-B14F-4D97-AF65-F5344CB8AC3E}">
        <p14:creationId xmlns:p14="http://schemas.microsoft.com/office/powerpoint/2010/main" val="215432984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Quantized Vortices</a:t>
            </a:r>
            <a:br>
              <a:rPr lang="en-US" dirty="0">
                <a:ea typeface="ＭＳ Ｐゴシック" charset="0"/>
                <a:cs typeface="ＭＳ Ｐゴシック" charset="0"/>
              </a:rPr>
            </a:br>
            <a:r>
              <a:rPr lang="en-US" dirty="0">
                <a:ea typeface="ＭＳ Ｐゴシック" charset="0"/>
                <a:cs typeface="ＭＳ Ｐゴシック" charset="0"/>
              </a:rPr>
              <a:t>(or does He II at 1 K rotate in a bucket)</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71</a:t>
            </a:fld>
            <a:endParaRPr lang="sv-SE" dirty="0"/>
          </a:p>
        </p:txBody>
      </p:sp>
      <p:sp>
        <p:nvSpPr>
          <p:cNvPr id="5" name="Content Placeholder 8"/>
          <p:cNvSpPr>
            <a:spLocks noGrp="1"/>
          </p:cNvSpPr>
          <p:nvPr>
            <p:ph idx="1"/>
          </p:nvPr>
        </p:nvSpPr>
        <p:spPr>
          <a:xfrm>
            <a:off x="35496" y="1484784"/>
            <a:ext cx="8991600" cy="5027613"/>
          </a:xfrm>
        </p:spPr>
        <p:txBody>
          <a:bodyPr>
            <a:normAutofit fontScale="85000" lnSpcReduction="20000"/>
          </a:bodyPr>
          <a:lstStyle/>
          <a:p>
            <a:r>
              <a:rPr lang="en-US" dirty="0">
                <a:solidFill>
                  <a:srgbClr val="000000"/>
                </a:solidFill>
                <a:ea typeface="ＭＳ Ｐゴシック" charset="0"/>
                <a:cs typeface="ＭＳ Ｐゴシック" charset="0"/>
              </a:rPr>
              <a:t>At 1 K He II is almost entirely the superfluid component and thus has almost 0 viscosity. This would imply that He at 1 K in a spinning bucket </a:t>
            </a:r>
            <a:r>
              <a:rPr lang="en-US" dirty="0" err="1">
                <a:solidFill>
                  <a:srgbClr val="000000"/>
                </a:solidFill>
                <a:ea typeface="ＭＳ Ｐゴシック" charset="0"/>
                <a:cs typeface="ＭＳ Ｐゴシック" charset="0"/>
              </a:rPr>
              <a:t>wouldn</a:t>
            </a:r>
            <a:r>
              <a:rPr lang="ja-JP" altLang="en-US" dirty="0">
                <a:solidFill>
                  <a:srgbClr val="000000"/>
                </a:solidFill>
                <a:ea typeface="ＭＳ Ｐゴシック" charset="0"/>
                <a:cs typeface="ＭＳ Ｐゴシック" charset="0"/>
              </a:rPr>
              <a:t>’</a:t>
            </a:r>
            <a:r>
              <a:rPr lang="en-US" altLang="ja-JP" dirty="0">
                <a:solidFill>
                  <a:srgbClr val="000000"/>
                </a:solidFill>
                <a:ea typeface="ＭＳ Ｐゴシック" charset="0"/>
                <a:cs typeface="ＭＳ Ｐゴシック" charset="0"/>
              </a:rPr>
              <a:t>t rotate but it does. What</a:t>
            </a:r>
            <a:r>
              <a:rPr lang="ja-JP" altLang="en-US" dirty="0">
                <a:solidFill>
                  <a:srgbClr val="000000"/>
                </a:solidFill>
                <a:ea typeface="ＭＳ Ｐゴシック" charset="0"/>
                <a:cs typeface="ＭＳ Ｐゴシック" charset="0"/>
              </a:rPr>
              <a:t>’</a:t>
            </a:r>
            <a:r>
              <a:rPr lang="en-US" altLang="ja-JP" dirty="0">
                <a:solidFill>
                  <a:srgbClr val="000000"/>
                </a:solidFill>
                <a:ea typeface="ＭＳ Ｐゴシック" charset="0"/>
                <a:cs typeface="ＭＳ Ｐゴシック" charset="0"/>
              </a:rPr>
              <a:t>s the answer?</a:t>
            </a:r>
          </a:p>
          <a:p>
            <a:pPr lvl="1"/>
            <a:r>
              <a:rPr lang="en-US" dirty="0">
                <a:solidFill>
                  <a:srgbClr val="000000"/>
                </a:solidFill>
                <a:ea typeface="ＭＳ Ｐゴシック" charset="0"/>
              </a:rPr>
              <a:t>The vortices are quantized:</a:t>
            </a:r>
          </a:p>
          <a:p>
            <a:pPr lvl="1"/>
            <a:endParaRPr lang="en-US" dirty="0">
              <a:solidFill>
                <a:srgbClr val="000000"/>
              </a:solidFill>
              <a:ea typeface="ＭＳ Ｐゴシック" charset="0"/>
            </a:endParaRPr>
          </a:p>
          <a:p>
            <a:pPr lvl="1">
              <a:buFont typeface="Wingdings" charset="0"/>
              <a:buNone/>
            </a:pPr>
            <a:endParaRPr lang="en-US" dirty="0">
              <a:solidFill>
                <a:srgbClr val="000000"/>
              </a:solidFill>
              <a:ea typeface="ＭＳ Ｐゴシック" charset="0"/>
            </a:endParaRPr>
          </a:p>
          <a:p>
            <a:r>
              <a:rPr lang="en-US" dirty="0">
                <a:solidFill>
                  <a:srgbClr val="000000"/>
                </a:solidFill>
                <a:ea typeface="ＭＳ Ｐゴシック" charset="0"/>
                <a:cs typeface="ＭＳ Ｐゴシック" charset="0"/>
              </a:rPr>
              <a:t>Solves rotating bucket problem</a:t>
            </a:r>
          </a:p>
          <a:p>
            <a:pPr>
              <a:buFont typeface="Wingdings" charset="0"/>
              <a:buNone/>
            </a:pPr>
            <a:endParaRPr lang="en-US" dirty="0">
              <a:solidFill>
                <a:srgbClr val="000000"/>
              </a:solidFill>
              <a:ea typeface="ＭＳ Ｐゴシック" charset="0"/>
              <a:cs typeface="ＭＳ Ｐゴシック" charset="0"/>
            </a:endParaRPr>
          </a:p>
          <a:p>
            <a:pPr lvl="1"/>
            <a:r>
              <a:rPr lang="en-US" dirty="0">
                <a:solidFill>
                  <a:srgbClr val="000000"/>
                </a:solidFill>
                <a:ea typeface="ＭＳ Ｐゴシック" charset="0"/>
              </a:rPr>
              <a:t>In the body of the fluid:</a:t>
            </a:r>
          </a:p>
          <a:p>
            <a:pPr lvl="1">
              <a:buFont typeface="Arial" charset="0"/>
              <a:buNone/>
            </a:pPr>
            <a:endParaRPr lang="en-US" dirty="0">
              <a:solidFill>
                <a:srgbClr val="000000"/>
              </a:solidFill>
              <a:ea typeface="ＭＳ Ｐゴシック" charset="0"/>
            </a:endParaRPr>
          </a:p>
          <a:p>
            <a:pPr lvl="1"/>
            <a:r>
              <a:rPr lang="en-US" dirty="0">
                <a:solidFill>
                  <a:srgbClr val="000000"/>
                </a:solidFill>
                <a:ea typeface="ＭＳ Ｐゴシック" charset="0"/>
              </a:rPr>
              <a:t>At the wall:</a:t>
            </a:r>
          </a:p>
          <a:p>
            <a:r>
              <a:rPr lang="en-US" dirty="0">
                <a:solidFill>
                  <a:srgbClr val="000000"/>
                </a:solidFill>
                <a:ea typeface="ＭＳ Ｐゴシック" charset="0"/>
                <a:cs typeface="ＭＳ Ｐゴシック" charset="0"/>
              </a:rPr>
              <a:t>This has been experimentally observed</a:t>
            </a:r>
          </a:p>
          <a:p>
            <a:r>
              <a:rPr lang="en-US" dirty="0">
                <a:solidFill>
                  <a:srgbClr val="000000"/>
                </a:solidFill>
                <a:ea typeface="ＭＳ Ｐゴシック" charset="0"/>
                <a:cs typeface="ＭＳ Ｐゴシック" charset="0"/>
              </a:rPr>
              <a:t>The quantized vortices in the superfluid component are an important part of heat transfer mechanism in He II</a:t>
            </a:r>
          </a:p>
          <a:p>
            <a:endParaRPr lang="en-US" dirty="0">
              <a:solidFill>
                <a:srgbClr val="000000"/>
              </a:solidFill>
              <a:ea typeface="ＭＳ Ｐゴシック" charset="0"/>
              <a:cs typeface="ＭＳ Ｐゴシック" charset="0"/>
            </a:endParaRPr>
          </a:p>
        </p:txBody>
      </p:sp>
      <p:graphicFrame>
        <p:nvGraphicFramePr>
          <p:cNvPr id="6" name="Object 3"/>
          <p:cNvGraphicFramePr>
            <a:graphicFrameLocks noChangeAspect="1"/>
          </p:cNvGraphicFramePr>
          <p:nvPr>
            <p:extLst>
              <p:ext uri="{D42A27DB-BD31-4B8C-83A1-F6EECF244321}">
                <p14:modId xmlns:p14="http://schemas.microsoft.com/office/powerpoint/2010/main" val="573474118"/>
              </p:ext>
            </p:extLst>
          </p:nvPr>
        </p:nvGraphicFramePr>
        <p:xfrm>
          <a:off x="3995936" y="2420888"/>
          <a:ext cx="2379663" cy="838200"/>
        </p:xfrm>
        <a:graphic>
          <a:graphicData uri="http://schemas.openxmlformats.org/presentationml/2006/ole">
            <mc:AlternateContent xmlns:mc="http://schemas.openxmlformats.org/markup-compatibility/2006">
              <mc:Choice xmlns:v="urn:schemas-microsoft-com:vml" Requires="v">
                <p:oleObj spid="_x0000_s1093" name="Equation" r:id="rId3" imgW="1117115" imgH="393529" progId="Equation.3">
                  <p:embed/>
                </p:oleObj>
              </mc:Choice>
              <mc:Fallback>
                <p:oleObj name="Equation" r:id="rId3" imgW="1117115" imgH="39352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2420888"/>
                        <a:ext cx="237966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 name="Object 4"/>
          <p:cNvGraphicFramePr>
            <a:graphicFrameLocks noChangeAspect="1"/>
          </p:cNvGraphicFramePr>
          <p:nvPr>
            <p:extLst>
              <p:ext uri="{D42A27DB-BD31-4B8C-83A1-F6EECF244321}">
                <p14:modId xmlns:p14="http://schemas.microsoft.com/office/powerpoint/2010/main" val="1943387733"/>
              </p:ext>
            </p:extLst>
          </p:nvPr>
        </p:nvGraphicFramePr>
        <p:xfrm>
          <a:off x="3707904" y="3933056"/>
          <a:ext cx="1008112" cy="492271"/>
        </p:xfrm>
        <a:graphic>
          <a:graphicData uri="http://schemas.openxmlformats.org/presentationml/2006/ole">
            <mc:AlternateContent xmlns:mc="http://schemas.openxmlformats.org/markup-compatibility/2006">
              <mc:Choice xmlns:v="urn:schemas-microsoft-com:vml" Requires="v">
                <p:oleObj spid="_x0000_s1094" name="Equation" r:id="rId5" imgW="571252" imgH="241195" progId="Equation.3">
                  <p:embed/>
                </p:oleObj>
              </mc:Choice>
              <mc:Fallback>
                <p:oleObj name="Equation" r:id="rId5" imgW="571252" imgH="24119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7904" y="3933056"/>
                        <a:ext cx="1008112" cy="492271"/>
                      </a:xfrm>
                      <a:prstGeom prst="rect">
                        <a:avLst/>
                      </a:prstGeom>
                      <a:noFill/>
                      <a:ln>
                        <a:noFill/>
                      </a:ln>
                      <a:effectLst/>
                    </p:spPr>
                  </p:pic>
                </p:oleObj>
              </mc:Fallback>
            </mc:AlternateContent>
          </a:graphicData>
        </a:graphic>
      </p:graphicFrame>
      <p:graphicFrame>
        <p:nvGraphicFramePr>
          <p:cNvPr id="8" name="Object 5"/>
          <p:cNvGraphicFramePr>
            <a:graphicFrameLocks noChangeAspect="1"/>
          </p:cNvGraphicFramePr>
          <p:nvPr>
            <p:extLst>
              <p:ext uri="{D42A27DB-BD31-4B8C-83A1-F6EECF244321}">
                <p14:modId xmlns:p14="http://schemas.microsoft.com/office/powerpoint/2010/main" val="1116606723"/>
              </p:ext>
            </p:extLst>
          </p:nvPr>
        </p:nvGraphicFramePr>
        <p:xfrm>
          <a:off x="2267744" y="4581128"/>
          <a:ext cx="1152128" cy="486707"/>
        </p:xfrm>
        <a:graphic>
          <a:graphicData uri="http://schemas.openxmlformats.org/presentationml/2006/ole">
            <mc:AlternateContent xmlns:mc="http://schemas.openxmlformats.org/markup-compatibility/2006">
              <mc:Choice xmlns:v="urn:schemas-microsoft-com:vml" Requires="v">
                <p:oleObj spid="_x0000_s1095" name="Equation" r:id="rId7" imgW="571252" imgH="241195" progId="Equation.3">
                  <p:embed/>
                </p:oleObj>
              </mc:Choice>
              <mc:Fallback>
                <p:oleObj name="Equation" r:id="rId7" imgW="571252" imgH="24119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7744" y="4581128"/>
                        <a:ext cx="1152128" cy="48670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89843113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Direct Observation of Quantized Vortices via Electron Trapping</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72</a:t>
            </a:fld>
            <a:endParaRPr lang="sv-SE" dirty="0"/>
          </a:p>
        </p:txBody>
      </p:sp>
      <p:pic>
        <p:nvPicPr>
          <p:cNvPr id="5" name="Picture 4"/>
          <p:cNvPicPr>
            <a:picLocks noChangeAspect="1"/>
          </p:cNvPicPr>
          <p:nvPr/>
        </p:nvPicPr>
        <p:blipFill>
          <a:blip r:embed="rId2"/>
          <a:stretch>
            <a:fillRect/>
          </a:stretch>
        </p:blipFill>
        <p:spPr>
          <a:xfrm>
            <a:off x="2555776" y="1484783"/>
            <a:ext cx="3816424" cy="5211393"/>
          </a:xfrm>
          <a:prstGeom prst="rect">
            <a:avLst/>
          </a:prstGeom>
        </p:spPr>
      </p:pic>
    </p:spTree>
    <p:extLst>
      <p:ext uri="{BB962C8B-B14F-4D97-AF65-F5344CB8AC3E}">
        <p14:creationId xmlns:p14="http://schemas.microsoft.com/office/powerpoint/2010/main" val="181536281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Heat Transfer in He II</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73</a:t>
            </a:fld>
            <a:endParaRPr lang="sv-SE" dirty="0"/>
          </a:p>
        </p:txBody>
      </p:sp>
      <p:sp>
        <p:nvSpPr>
          <p:cNvPr id="5" name="Content Placeholder 1"/>
          <p:cNvSpPr>
            <a:spLocks noGrp="1"/>
          </p:cNvSpPr>
          <p:nvPr>
            <p:ph idx="1"/>
          </p:nvPr>
        </p:nvSpPr>
        <p:spPr>
          <a:xfrm>
            <a:off x="128468" y="1484784"/>
            <a:ext cx="8991600" cy="5027613"/>
          </a:xfrm>
        </p:spPr>
        <p:txBody>
          <a:bodyPr>
            <a:normAutofit lnSpcReduction="10000"/>
          </a:bodyPr>
          <a:lstStyle/>
          <a:p>
            <a:r>
              <a:rPr lang="en-US" dirty="0">
                <a:solidFill>
                  <a:srgbClr val="000000"/>
                </a:solidFill>
                <a:ea typeface="ＭＳ Ｐゴシック" charset="0"/>
                <a:cs typeface="ＭＳ Ｐゴシック" charset="0"/>
              </a:rPr>
              <a:t>The basic mechanism is internal convection:</a:t>
            </a:r>
          </a:p>
          <a:p>
            <a:endParaRPr lang="en-US" dirty="0">
              <a:solidFill>
                <a:srgbClr val="000000"/>
              </a:solidFill>
              <a:ea typeface="ＭＳ Ｐゴシック" charset="0"/>
              <a:cs typeface="ＭＳ Ｐゴシック" charset="0"/>
            </a:endParaRPr>
          </a:p>
          <a:p>
            <a:endParaRPr lang="en-US" dirty="0">
              <a:solidFill>
                <a:srgbClr val="000000"/>
              </a:solidFill>
              <a:ea typeface="ＭＳ Ｐゴシック" charset="0"/>
              <a:cs typeface="ＭＳ Ｐゴシック" charset="0"/>
            </a:endParaRPr>
          </a:p>
          <a:p>
            <a:endParaRPr lang="en-US" dirty="0">
              <a:solidFill>
                <a:srgbClr val="000000"/>
              </a:solidFill>
              <a:ea typeface="ＭＳ Ｐゴシック" charset="0"/>
              <a:cs typeface="ＭＳ Ｐゴシック" charset="0"/>
            </a:endParaRPr>
          </a:p>
          <a:p>
            <a:endParaRPr lang="en-US" dirty="0">
              <a:solidFill>
                <a:srgbClr val="000000"/>
              </a:solidFill>
              <a:ea typeface="ＭＳ Ｐゴシック" charset="0"/>
              <a:cs typeface="ＭＳ Ｐゴシック" charset="0"/>
            </a:endParaRPr>
          </a:p>
          <a:p>
            <a:pPr>
              <a:buFont typeface="Wingdings" charset="0"/>
              <a:buNone/>
            </a:pPr>
            <a:endParaRPr lang="en-US" dirty="0">
              <a:solidFill>
                <a:srgbClr val="000000"/>
              </a:solidFill>
              <a:ea typeface="ＭＳ Ｐゴシック" charset="0"/>
              <a:cs typeface="ＭＳ Ｐゴシック" charset="0"/>
            </a:endParaRPr>
          </a:p>
          <a:p>
            <a:r>
              <a:rPr lang="en-US" dirty="0">
                <a:solidFill>
                  <a:srgbClr val="000000"/>
                </a:solidFill>
                <a:ea typeface="ＭＳ Ｐゴシック" charset="0"/>
                <a:cs typeface="ＭＳ Ｐゴシック" charset="0"/>
              </a:rPr>
              <a:t>No net mass flow</a:t>
            </a:r>
          </a:p>
          <a:p>
            <a:r>
              <a:rPr lang="en-US" dirty="0">
                <a:solidFill>
                  <a:srgbClr val="000000"/>
                </a:solidFill>
                <a:ea typeface="ＭＳ Ｐゴシック" charset="0"/>
                <a:cs typeface="ＭＳ Ｐゴシック" charset="0"/>
              </a:rPr>
              <a:t>Note that this is not conduction or classical convection but an entirely different heat transfer mechanism</a:t>
            </a:r>
          </a:p>
          <a:p>
            <a:r>
              <a:rPr lang="en-US" dirty="0">
                <a:solidFill>
                  <a:srgbClr val="000000"/>
                </a:solidFill>
                <a:ea typeface="ＭＳ Ｐゴシック" charset="0"/>
                <a:cs typeface="ＭＳ Ｐゴシック" charset="0"/>
              </a:rPr>
              <a:t>This can be extremely efficient (more than 1000x better than conduction through copper)</a:t>
            </a:r>
          </a:p>
          <a:p>
            <a:endParaRPr lang="en-US" dirty="0">
              <a:ea typeface="ＭＳ Ｐゴシック" charset="0"/>
              <a:cs typeface="ＭＳ Ｐゴシック" charset="0"/>
            </a:endParaRPr>
          </a:p>
        </p:txBody>
      </p:sp>
      <p:grpSp>
        <p:nvGrpSpPr>
          <p:cNvPr id="6" name="Group 1"/>
          <p:cNvGrpSpPr>
            <a:grpSpLocks/>
          </p:cNvGrpSpPr>
          <p:nvPr/>
        </p:nvGrpSpPr>
        <p:grpSpPr bwMode="auto">
          <a:xfrm>
            <a:off x="1475656" y="2204864"/>
            <a:ext cx="5257800" cy="1981200"/>
            <a:chOff x="1447800" y="1600200"/>
            <a:chExt cx="5257800" cy="1981200"/>
          </a:xfrm>
        </p:grpSpPr>
        <p:sp>
          <p:nvSpPr>
            <p:cNvPr id="7" name="Rectangle 11"/>
            <p:cNvSpPr>
              <a:spLocks noChangeArrowheads="1"/>
            </p:cNvSpPr>
            <p:nvPr/>
          </p:nvSpPr>
          <p:spPr bwMode="auto">
            <a:xfrm>
              <a:off x="2209800" y="1600200"/>
              <a:ext cx="4267200" cy="1295400"/>
            </a:xfrm>
            <a:prstGeom prst="rect">
              <a:avLst/>
            </a:prstGeom>
            <a:solidFill>
              <a:srgbClr val="00B0F0"/>
            </a:solidFill>
            <a:ln w="9525">
              <a:solidFill>
                <a:schemeClr val="tx1"/>
              </a:solidFill>
              <a:miter lim="800000"/>
              <a:headEnd/>
              <a:tailEnd/>
            </a:ln>
          </p:spPr>
          <p:txBody>
            <a:bodyPr wrap="none" anchor="ctr"/>
            <a:lstStyle/>
            <a:p>
              <a:pPr algn="ctr"/>
              <a:endParaRPr lang="en-US"/>
            </a:p>
          </p:txBody>
        </p:sp>
        <p:sp>
          <p:nvSpPr>
            <p:cNvPr id="8" name="Line 12"/>
            <p:cNvSpPr>
              <a:spLocks noChangeShapeType="1"/>
            </p:cNvSpPr>
            <p:nvPr/>
          </p:nvSpPr>
          <p:spPr bwMode="auto">
            <a:xfrm>
              <a:off x="3505200" y="1981200"/>
              <a:ext cx="838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 name="Text Box 13"/>
            <p:cNvSpPr txBox="1">
              <a:spLocks noChangeArrowheads="1"/>
            </p:cNvSpPr>
            <p:nvPr/>
          </p:nvSpPr>
          <p:spPr bwMode="auto">
            <a:xfrm>
              <a:off x="1447800" y="1905000"/>
              <a:ext cx="442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Q</a:t>
              </a:r>
            </a:p>
          </p:txBody>
        </p:sp>
        <p:sp>
          <p:nvSpPr>
            <p:cNvPr id="10" name="Text Box 14"/>
            <p:cNvSpPr txBox="1">
              <a:spLocks noChangeArrowheads="1"/>
            </p:cNvSpPr>
            <p:nvPr/>
          </p:nvSpPr>
          <p:spPr bwMode="auto">
            <a:xfrm>
              <a:off x="2117725" y="3003550"/>
              <a:ext cx="561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T</a:t>
              </a:r>
              <a:r>
                <a:rPr lang="en-US" b="1" baseline="-25000"/>
                <a:t>H</a:t>
              </a:r>
              <a:endParaRPr lang="en-US" b="1"/>
            </a:p>
          </p:txBody>
        </p:sp>
        <p:sp>
          <p:nvSpPr>
            <p:cNvPr id="11" name="Rectangle 15"/>
            <p:cNvSpPr>
              <a:spLocks noChangeArrowheads="1"/>
            </p:cNvSpPr>
            <p:nvPr/>
          </p:nvSpPr>
          <p:spPr bwMode="auto">
            <a:xfrm>
              <a:off x="6019800" y="3124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t>T</a:t>
              </a:r>
              <a:r>
                <a:rPr lang="en-US" sz="2400" b="1" baseline="-25000"/>
                <a:t>L</a:t>
              </a:r>
              <a:endParaRPr lang="en-US" sz="2400" b="1"/>
            </a:p>
          </p:txBody>
        </p:sp>
        <p:sp>
          <p:nvSpPr>
            <p:cNvPr id="12" name="Text Box 17"/>
            <p:cNvSpPr txBox="1">
              <a:spLocks noChangeArrowheads="1"/>
            </p:cNvSpPr>
            <p:nvPr/>
          </p:nvSpPr>
          <p:spPr bwMode="auto">
            <a:xfrm>
              <a:off x="2819400" y="175260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V </a:t>
              </a:r>
              <a:r>
                <a:rPr lang="en-US" b="1" baseline="-25000"/>
                <a:t>n</a:t>
              </a:r>
            </a:p>
          </p:txBody>
        </p:sp>
        <p:sp>
          <p:nvSpPr>
            <p:cNvPr id="13" name="Line 18"/>
            <p:cNvSpPr>
              <a:spLocks noChangeShapeType="1"/>
            </p:cNvSpPr>
            <p:nvPr/>
          </p:nvSpPr>
          <p:spPr bwMode="auto">
            <a:xfrm flipH="1">
              <a:off x="4038600" y="2438400"/>
              <a:ext cx="11430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4" name="Text Box 19"/>
            <p:cNvSpPr txBox="1">
              <a:spLocks noChangeArrowheads="1"/>
            </p:cNvSpPr>
            <p:nvPr/>
          </p:nvSpPr>
          <p:spPr bwMode="auto">
            <a:xfrm>
              <a:off x="5334000" y="2133600"/>
              <a:ext cx="538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V</a:t>
              </a:r>
              <a:r>
                <a:rPr lang="en-US" b="1" baseline="-25000"/>
                <a:t>s</a:t>
              </a:r>
              <a:endParaRPr lang="en-US" b="1"/>
            </a:p>
          </p:txBody>
        </p:sp>
        <p:sp>
          <p:nvSpPr>
            <p:cNvPr id="15" name="Line 20"/>
            <p:cNvSpPr>
              <a:spLocks noChangeShapeType="1"/>
            </p:cNvSpPr>
            <p:nvPr/>
          </p:nvSpPr>
          <p:spPr bwMode="auto">
            <a:xfrm>
              <a:off x="1524000" y="2514600"/>
              <a:ext cx="457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spTree>
    <p:extLst>
      <p:ext uri="{BB962C8B-B14F-4D97-AF65-F5344CB8AC3E}">
        <p14:creationId xmlns:p14="http://schemas.microsoft.com/office/powerpoint/2010/main" val="72515919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Heat Transfer in He II</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74</a:t>
            </a:fld>
            <a:endParaRPr lang="sv-SE" dirty="0"/>
          </a:p>
        </p:txBody>
      </p:sp>
      <p:sp>
        <p:nvSpPr>
          <p:cNvPr id="5" name="Content Placeholder 1"/>
          <p:cNvSpPr>
            <a:spLocks noGrp="1"/>
          </p:cNvSpPr>
          <p:nvPr>
            <p:ph idx="1"/>
          </p:nvPr>
        </p:nvSpPr>
        <p:spPr>
          <a:xfrm>
            <a:off x="12350" y="1412776"/>
            <a:ext cx="8991600" cy="5027613"/>
          </a:xfrm>
        </p:spPr>
        <p:txBody>
          <a:bodyPr>
            <a:normAutofit fontScale="92500" lnSpcReduction="20000"/>
          </a:bodyPr>
          <a:lstStyle/>
          <a:p>
            <a:r>
              <a:rPr lang="en-US" dirty="0">
                <a:solidFill>
                  <a:srgbClr val="000000"/>
                </a:solidFill>
                <a:ea typeface="ＭＳ Ｐゴシック" charset="0"/>
                <a:cs typeface="ＭＳ Ｐゴシック" charset="0"/>
              </a:rPr>
              <a:t>There are 2 heat transfer regimes:</a:t>
            </a:r>
          </a:p>
          <a:p>
            <a:pPr lvl="1"/>
            <a:r>
              <a:rPr lang="en-US" b="1" dirty="0" err="1">
                <a:solidFill>
                  <a:srgbClr val="000000"/>
                </a:solidFill>
                <a:ea typeface="ＭＳ Ｐゴシック" charset="0"/>
              </a:rPr>
              <a:t>V</a:t>
            </a:r>
            <a:r>
              <a:rPr lang="en-US" b="1" baseline="-25000" dirty="0" err="1">
                <a:solidFill>
                  <a:srgbClr val="000000"/>
                </a:solidFill>
                <a:ea typeface="ＭＳ Ｐゴシック" charset="0"/>
              </a:rPr>
              <a:t>s</a:t>
            </a:r>
            <a:r>
              <a:rPr lang="en-US" b="1" baseline="30000" dirty="0">
                <a:solidFill>
                  <a:srgbClr val="000000"/>
                </a:solidFill>
                <a:ea typeface="ＭＳ Ｐゴシック" charset="0"/>
              </a:rPr>
              <a:t> </a:t>
            </a:r>
            <a:r>
              <a:rPr lang="en-US" b="1" dirty="0">
                <a:solidFill>
                  <a:srgbClr val="000000"/>
                </a:solidFill>
                <a:ea typeface="ＭＳ Ｐゴシック" charset="0"/>
              </a:rPr>
              <a:t>&lt; V </a:t>
            </a:r>
            <a:r>
              <a:rPr lang="en-US" b="1" baseline="-25000" dirty="0" err="1">
                <a:solidFill>
                  <a:srgbClr val="000000"/>
                </a:solidFill>
                <a:ea typeface="ＭＳ Ｐゴシック" charset="0"/>
              </a:rPr>
              <a:t>sc</a:t>
            </a:r>
            <a:endParaRPr lang="en-US" b="1" baseline="-25000" dirty="0">
              <a:solidFill>
                <a:srgbClr val="000000"/>
              </a:solidFill>
              <a:ea typeface="ＭＳ Ｐゴシック" charset="0"/>
            </a:endParaRPr>
          </a:p>
          <a:p>
            <a:pPr lvl="1"/>
            <a:endParaRPr lang="en-US" sz="3200" b="1" baseline="-25000" dirty="0">
              <a:solidFill>
                <a:srgbClr val="000000"/>
              </a:solidFill>
              <a:ea typeface="ＭＳ Ｐゴシック" charset="0"/>
            </a:endParaRPr>
          </a:p>
          <a:p>
            <a:pPr lvl="1">
              <a:buFont typeface="Arial" charset="0"/>
              <a:buNone/>
            </a:pPr>
            <a:endParaRPr lang="en-US" sz="3200" b="1" baseline="-25000" dirty="0">
              <a:solidFill>
                <a:srgbClr val="000000"/>
              </a:solidFill>
              <a:ea typeface="ＭＳ Ｐゴシック" charset="0"/>
            </a:endParaRPr>
          </a:p>
          <a:p>
            <a:pPr lvl="1">
              <a:buFont typeface="Arial" charset="0"/>
              <a:buNone/>
            </a:pPr>
            <a:endParaRPr lang="en-US" sz="3200" b="1" baseline="-25000" dirty="0">
              <a:solidFill>
                <a:srgbClr val="000000"/>
              </a:solidFill>
              <a:ea typeface="ＭＳ Ｐゴシック" charset="0"/>
            </a:endParaRPr>
          </a:p>
          <a:p>
            <a:pPr lvl="1">
              <a:buFont typeface="Arial" charset="0"/>
              <a:buNone/>
            </a:pPr>
            <a:endParaRPr lang="en-US" sz="3200" b="1" baseline="-25000" dirty="0">
              <a:solidFill>
                <a:srgbClr val="000000"/>
              </a:solidFill>
              <a:ea typeface="ＭＳ Ｐゴシック" charset="0"/>
            </a:endParaRPr>
          </a:p>
          <a:p>
            <a:pPr lvl="1"/>
            <a:r>
              <a:rPr lang="en-US" b="1" dirty="0" err="1">
                <a:solidFill>
                  <a:srgbClr val="000000"/>
                </a:solidFill>
                <a:ea typeface="ＭＳ Ｐゴシック" charset="0"/>
              </a:rPr>
              <a:t>V</a:t>
            </a:r>
            <a:r>
              <a:rPr lang="en-US" b="1" baseline="-25000" dirty="0" err="1">
                <a:solidFill>
                  <a:srgbClr val="000000"/>
                </a:solidFill>
                <a:ea typeface="ＭＳ Ｐゴシック" charset="0"/>
              </a:rPr>
              <a:t>s</a:t>
            </a:r>
            <a:r>
              <a:rPr lang="en-US" b="1" baseline="30000" dirty="0">
                <a:solidFill>
                  <a:srgbClr val="000000"/>
                </a:solidFill>
                <a:ea typeface="ＭＳ Ｐゴシック" charset="0"/>
              </a:rPr>
              <a:t> </a:t>
            </a:r>
            <a:r>
              <a:rPr lang="en-US" b="1" dirty="0">
                <a:solidFill>
                  <a:srgbClr val="000000"/>
                </a:solidFill>
                <a:ea typeface="ＭＳ Ｐゴシック" charset="0"/>
              </a:rPr>
              <a:t>&gt; V </a:t>
            </a:r>
            <a:r>
              <a:rPr lang="en-US" b="1" baseline="-25000" dirty="0" err="1">
                <a:solidFill>
                  <a:srgbClr val="000000"/>
                </a:solidFill>
                <a:ea typeface="ＭＳ Ｐゴシック" charset="0"/>
              </a:rPr>
              <a:t>sc</a:t>
            </a:r>
            <a:endParaRPr lang="en-US" b="1" baseline="-25000" dirty="0">
              <a:solidFill>
                <a:srgbClr val="000000"/>
              </a:solidFill>
              <a:ea typeface="ＭＳ Ｐゴシック" charset="0"/>
            </a:endParaRPr>
          </a:p>
          <a:p>
            <a:pPr lvl="2"/>
            <a:r>
              <a:rPr lang="en-US" dirty="0">
                <a:solidFill>
                  <a:srgbClr val="000000"/>
                </a:solidFill>
                <a:ea typeface="ヒラギノ角ゴ Pro W3" charset="0"/>
                <a:cs typeface="ヒラギノ角ゴ Pro W3" charset="0"/>
              </a:rPr>
              <a:t>Mutual Friction Regime (quantized vortices interact with the viscosity of the normal component</a:t>
            </a:r>
          </a:p>
          <a:p>
            <a:pPr>
              <a:buFont typeface="Wingdings" charset="0"/>
              <a:buNone/>
            </a:pPr>
            <a:r>
              <a:rPr lang="en-US" sz="2800" dirty="0">
                <a:solidFill>
                  <a:srgbClr val="000000"/>
                </a:solidFill>
                <a:ea typeface="ＭＳ Ｐゴシック" charset="0"/>
                <a:cs typeface="ＭＳ Ｐゴシック" charset="0"/>
              </a:rPr>
              <a:t> </a:t>
            </a:r>
          </a:p>
          <a:p>
            <a:pPr>
              <a:buFont typeface="Wingdings" charset="0"/>
              <a:buNone/>
            </a:pPr>
            <a:endParaRPr lang="en-US" sz="2800" dirty="0">
              <a:solidFill>
                <a:srgbClr val="000000"/>
              </a:solidFill>
              <a:ea typeface="ＭＳ Ｐゴシック" charset="0"/>
              <a:cs typeface="ＭＳ Ｐゴシック" charset="0"/>
            </a:endParaRPr>
          </a:p>
          <a:p>
            <a:endParaRPr lang="en-US" dirty="0">
              <a:solidFill>
                <a:srgbClr val="000000"/>
              </a:solidFill>
              <a:ea typeface="ＭＳ Ｐゴシック" charset="0"/>
              <a:cs typeface="ＭＳ Ｐゴシック" charset="0"/>
            </a:endParaRPr>
          </a:p>
          <a:p>
            <a:r>
              <a:rPr lang="en-US" dirty="0">
                <a:solidFill>
                  <a:srgbClr val="000000"/>
                </a:solidFill>
                <a:ea typeface="ＭＳ Ｐゴシック" charset="0"/>
                <a:cs typeface="ＭＳ Ｐゴシック" charset="0"/>
              </a:rPr>
              <a:t>As V </a:t>
            </a:r>
            <a:r>
              <a:rPr lang="en-US" baseline="-25000" dirty="0" err="1">
                <a:solidFill>
                  <a:srgbClr val="000000"/>
                </a:solidFill>
                <a:ea typeface="ＭＳ Ｐゴシック" charset="0"/>
                <a:cs typeface="ＭＳ Ｐゴシック" charset="0"/>
              </a:rPr>
              <a:t>sc</a:t>
            </a:r>
            <a:r>
              <a:rPr lang="en-US" dirty="0">
                <a:solidFill>
                  <a:srgbClr val="000000"/>
                </a:solidFill>
                <a:ea typeface="ＭＳ Ｐゴシック" charset="0"/>
                <a:cs typeface="ＭＳ Ｐゴシック" charset="0"/>
              </a:rPr>
              <a:t> ~ </a:t>
            </a:r>
            <a:r>
              <a:rPr lang="en-US" dirty="0" smtClean="0">
                <a:solidFill>
                  <a:srgbClr val="000000"/>
                </a:solidFill>
                <a:ea typeface="ＭＳ Ｐゴシック" charset="0"/>
                <a:cs typeface="ＭＳ Ｐゴシック" charset="0"/>
              </a:rPr>
              <a:t>d</a:t>
            </a:r>
            <a:r>
              <a:rPr lang="en-US" baseline="30000" dirty="0" smtClean="0">
                <a:solidFill>
                  <a:srgbClr val="000000"/>
                </a:solidFill>
                <a:ea typeface="ＭＳ Ｐゴシック" charset="0"/>
                <a:cs typeface="ＭＳ Ｐゴシック" charset="0"/>
              </a:rPr>
              <a:t>-1</a:t>
            </a:r>
            <a:r>
              <a:rPr lang="en-US" baseline="30000" dirty="0">
                <a:solidFill>
                  <a:srgbClr val="000000"/>
                </a:solidFill>
                <a:ea typeface="ＭＳ Ｐゴシック" charset="0"/>
                <a:cs typeface="ＭＳ Ｐゴシック" charset="0"/>
              </a:rPr>
              <a:t>/4</a:t>
            </a:r>
            <a:r>
              <a:rPr lang="en-US" dirty="0">
                <a:solidFill>
                  <a:srgbClr val="000000"/>
                </a:solidFill>
                <a:ea typeface="ＭＳ Ｐゴシック" charset="0"/>
                <a:cs typeface="ＭＳ Ｐゴシック" charset="0"/>
              </a:rPr>
              <a:t> (</a:t>
            </a:r>
            <a:r>
              <a:rPr lang="en-US" dirty="0" err="1">
                <a:solidFill>
                  <a:srgbClr val="000000"/>
                </a:solidFill>
                <a:ea typeface="ＭＳ Ｐゴシック" charset="0"/>
                <a:cs typeface="ＭＳ Ｐゴシック" charset="0"/>
              </a:rPr>
              <a:t>cgs</a:t>
            </a:r>
            <a:r>
              <a:rPr lang="en-US" dirty="0">
                <a:solidFill>
                  <a:srgbClr val="000000"/>
                </a:solidFill>
                <a:ea typeface="ＭＳ Ｐゴシック" charset="0"/>
                <a:cs typeface="ＭＳ Ｐゴシック" charset="0"/>
              </a:rPr>
              <a:t> units) the mutual friction regime is most applicable in engineering applications of He II</a:t>
            </a:r>
          </a:p>
          <a:p>
            <a:endParaRPr lang="en-US" dirty="0">
              <a:solidFill>
                <a:srgbClr val="000000"/>
              </a:solidFill>
              <a:ea typeface="ＭＳ Ｐゴシック" charset="0"/>
              <a:cs typeface="ＭＳ Ｐゴシック" charset="0"/>
            </a:endParaRPr>
          </a:p>
        </p:txBody>
      </p:sp>
      <p:graphicFrame>
        <p:nvGraphicFramePr>
          <p:cNvPr id="6" name="Object 2"/>
          <p:cNvGraphicFramePr>
            <a:graphicFrameLocks noChangeAspect="1"/>
          </p:cNvGraphicFramePr>
          <p:nvPr>
            <p:extLst>
              <p:ext uri="{D42A27DB-BD31-4B8C-83A1-F6EECF244321}">
                <p14:modId xmlns:p14="http://schemas.microsoft.com/office/powerpoint/2010/main" val="2124288598"/>
              </p:ext>
            </p:extLst>
          </p:nvPr>
        </p:nvGraphicFramePr>
        <p:xfrm>
          <a:off x="2483768" y="2060848"/>
          <a:ext cx="2362200" cy="1063625"/>
        </p:xfrm>
        <a:graphic>
          <a:graphicData uri="http://schemas.openxmlformats.org/presentationml/2006/ole">
            <mc:AlternateContent xmlns:mc="http://schemas.openxmlformats.org/markup-compatibility/2006">
              <mc:Choice xmlns:v="urn:schemas-microsoft-com:vml" Requires="v">
                <p:oleObj spid="_x0000_s75823" name="Equation" r:id="rId3" imgW="1016000" imgH="457200" progId="Equation.3">
                  <p:embed/>
                </p:oleObj>
              </mc:Choice>
              <mc:Fallback>
                <p:oleObj name="Equation" r:id="rId3" imgW="101600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060848"/>
                        <a:ext cx="2362200"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 name="Object 3"/>
          <p:cNvGraphicFramePr>
            <a:graphicFrameLocks noChangeAspect="1"/>
          </p:cNvGraphicFramePr>
          <p:nvPr>
            <p:extLst>
              <p:ext uri="{D42A27DB-BD31-4B8C-83A1-F6EECF244321}">
                <p14:modId xmlns:p14="http://schemas.microsoft.com/office/powerpoint/2010/main" val="2217833921"/>
              </p:ext>
            </p:extLst>
          </p:nvPr>
        </p:nvGraphicFramePr>
        <p:xfrm>
          <a:off x="2411760" y="4149080"/>
          <a:ext cx="3305175" cy="1219200"/>
        </p:xfrm>
        <a:graphic>
          <a:graphicData uri="http://schemas.openxmlformats.org/presentationml/2006/ole">
            <mc:AlternateContent xmlns:mc="http://schemas.openxmlformats.org/markup-compatibility/2006">
              <mc:Choice xmlns:v="urn:schemas-microsoft-com:vml" Requires="v">
                <p:oleObj spid="_x0000_s75824" name="Equation" r:id="rId5" imgW="1307532" imgH="482391" progId="Equation.3">
                  <p:embed/>
                </p:oleObj>
              </mc:Choice>
              <mc:Fallback>
                <p:oleObj name="Equation" r:id="rId5" imgW="1307532" imgH="48239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760" y="4149080"/>
                        <a:ext cx="330517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71829632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Heat Conductivity Function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75</a:t>
            </a:fld>
            <a:endParaRPr lang="sv-SE" dirty="0"/>
          </a:p>
        </p:txBody>
      </p:sp>
      <p:pic>
        <p:nvPicPr>
          <p:cNvPr id="5"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63688" y="1484784"/>
            <a:ext cx="5613400"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20106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He II Heat Transfer Limits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76</a:t>
            </a:fld>
            <a:endParaRPr lang="sv-SE" dirty="0"/>
          </a:p>
        </p:txBody>
      </p:sp>
      <p:sp>
        <p:nvSpPr>
          <p:cNvPr id="5" name="Content Placeholder 1"/>
          <p:cNvSpPr>
            <a:spLocks noGrp="1"/>
          </p:cNvSpPr>
          <p:nvPr>
            <p:ph idx="1"/>
          </p:nvPr>
        </p:nvSpPr>
        <p:spPr>
          <a:xfrm>
            <a:off x="117416" y="1412776"/>
            <a:ext cx="8991600" cy="5027613"/>
          </a:xfrm>
        </p:spPr>
        <p:txBody>
          <a:bodyPr/>
          <a:lstStyle/>
          <a:p>
            <a:r>
              <a:rPr lang="en-US" sz="2400" dirty="0">
                <a:solidFill>
                  <a:srgbClr val="000000"/>
                </a:solidFill>
                <a:ea typeface="ＭＳ Ｐゴシック" charset="0"/>
                <a:cs typeface="ＭＳ Ｐゴシック" charset="0"/>
              </a:rPr>
              <a:t>In pressurized He II:  T </a:t>
            </a:r>
            <a:r>
              <a:rPr lang="en-US" sz="2400" baseline="-25000" dirty="0">
                <a:solidFill>
                  <a:srgbClr val="000000"/>
                </a:solidFill>
                <a:ea typeface="ＭＳ Ｐゴシック" charset="0"/>
                <a:cs typeface="ＭＳ Ｐゴシック" charset="0"/>
              </a:rPr>
              <a:t>h</a:t>
            </a:r>
            <a:r>
              <a:rPr lang="en-US" sz="2400" dirty="0">
                <a:solidFill>
                  <a:srgbClr val="000000"/>
                </a:solidFill>
                <a:ea typeface="ＭＳ Ｐゴシック" charset="0"/>
                <a:cs typeface="ＭＳ Ｐゴシック" charset="0"/>
              </a:rPr>
              <a:t>   must be less than T </a:t>
            </a:r>
            <a:r>
              <a:rPr lang="en-US" sz="2400" baseline="-25000" dirty="0">
                <a:solidFill>
                  <a:srgbClr val="000000"/>
                </a:solidFill>
                <a:latin typeface="Symbol" charset="0"/>
                <a:ea typeface="ＭＳ Ｐゴシック" charset="0"/>
                <a:cs typeface="ＭＳ Ｐゴシック" charset="0"/>
              </a:rPr>
              <a:t>l</a:t>
            </a:r>
            <a:endParaRPr lang="en-US" sz="2400" dirty="0">
              <a:solidFill>
                <a:srgbClr val="000000"/>
              </a:solidFill>
              <a:ea typeface="ＭＳ Ｐゴシック" charset="0"/>
              <a:cs typeface="ＭＳ Ｐゴシック" charset="0"/>
            </a:endParaRPr>
          </a:p>
          <a:p>
            <a:r>
              <a:rPr lang="en-US" sz="2400" dirty="0">
                <a:solidFill>
                  <a:srgbClr val="000000"/>
                </a:solidFill>
                <a:ea typeface="ＭＳ Ｐゴシック" charset="0"/>
                <a:cs typeface="ＭＳ Ｐゴシック" charset="0"/>
              </a:rPr>
              <a:t>Thus the peak heat flux q* is:</a:t>
            </a:r>
          </a:p>
          <a:p>
            <a:endParaRPr lang="en-US" sz="2400" dirty="0">
              <a:solidFill>
                <a:srgbClr val="000000"/>
              </a:solidFill>
              <a:ea typeface="ＭＳ Ｐゴシック" charset="0"/>
              <a:cs typeface="ＭＳ Ｐゴシック" charset="0"/>
            </a:endParaRPr>
          </a:p>
          <a:p>
            <a:pPr>
              <a:buFont typeface="Wingdings" charset="0"/>
              <a:buNone/>
            </a:pPr>
            <a:endParaRPr lang="en-US" sz="2400" dirty="0">
              <a:solidFill>
                <a:srgbClr val="000000"/>
              </a:solidFill>
              <a:ea typeface="ＭＳ Ｐゴシック" charset="0"/>
              <a:cs typeface="ＭＳ Ｐゴシック" charset="0"/>
            </a:endParaRPr>
          </a:p>
          <a:p>
            <a:endParaRPr lang="en-US" sz="2400" dirty="0">
              <a:solidFill>
                <a:srgbClr val="000000"/>
              </a:solidFill>
              <a:ea typeface="ＭＳ Ｐゴシック" charset="0"/>
              <a:cs typeface="ＭＳ Ｐゴシック" charset="0"/>
            </a:endParaRPr>
          </a:p>
          <a:p>
            <a:r>
              <a:rPr lang="en-US" sz="2400" dirty="0">
                <a:solidFill>
                  <a:srgbClr val="000000"/>
                </a:solidFill>
                <a:ea typeface="ＭＳ Ｐゴシック" charset="0"/>
                <a:cs typeface="ＭＳ Ｐゴシック" charset="0"/>
              </a:rPr>
              <a:t>At 1.9 K and 1 bar : </a:t>
            </a:r>
          </a:p>
          <a:p>
            <a:pPr>
              <a:buFont typeface="Wingdings" charset="0"/>
              <a:buNone/>
            </a:pPr>
            <a:r>
              <a:rPr lang="en-US" sz="2400" dirty="0">
                <a:solidFill>
                  <a:srgbClr val="000000"/>
                </a:solidFill>
                <a:ea typeface="ＭＳ Ｐゴシック" charset="0"/>
                <a:cs typeface="ＭＳ Ｐゴシック" charset="0"/>
              </a:rPr>
              <a:t>			q*L</a:t>
            </a:r>
            <a:r>
              <a:rPr lang="en-US" sz="2400" baseline="30000" dirty="0">
                <a:solidFill>
                  <a:srgbClr val="000000"/>
                </a:solidFill>
                <a:ea typeface="ＭＳ Ｐゴシック" charset="0"/>
                <a:cs typeface="ＭＳ Ｐゴシック" charset="0"/>
              </a:rPr>
              <a:t>1/3</a:t>
            </a:r>
            <a:r>
              <a:rPr lang="en-US" sz="2400" dirty="0">
                <a:solidFill>
                  <a:srgbClr val="000000"/>
                </a:solidFill>
                <a:ea typeface="ＭＳ Ｐゴシック" charset="0"/>
                <a:cs typeface="ＭＳ Ｐゴシック" charset="0"/>
              </a:rPr>
              <a:t> ~ 15 kW/m</a:t>
            </a:r>
            <a:r>
              <a:rPr lang="en-US" sz="2400" baseline="30000" dirty="0">
                <a:solidFill>
                  <a:srgbClr val="000000"/>
                </a:solidFill>
                <a:ea typeface="ＭＳ Ｐゴシック" charset="0"/>
                <a:cs typeface="ＭＳ Ｐゴシック" charset="0"/>
              </a:rPr>
              <a:t>5/3</a:t>
            </a:r>
          </a:p>
          <a:p>
            <a:endParaRPr lang="en-US" dirty="0">
              <a:ea typeface="ＭＳ Ｐゴシック" charset="0"/>
              <a:cs typeface="ＭＳ Ｐゴシック" charset="0"/>
            </a:endParaRPr>
          </a:p>
        </p:txBody>
      </p:sp>
      <p:graphicFrame>
        <p:nvGraphicFramePr>
          <p:cNvPr id="6" name="Object 2"/>
          <p:cNvGraphicFramePr>
            <a:graphicFrameLocks noChangeAspect="1"/>
          </p:cNvGraphicFramePr>
          <p:nvPr>
            <p:extLst>
              <p:ext uri="{D42A27DB-BD31-4B8C-83A1-F6EECF244321}">
                <p14:modId xmlns:p14="http://schemas.microsoft.com/office/powerpoint/2010/main" val="1360426525"/>
              </p:ext>
            </p:extLst>
          </p:nvPr>
        </p:nvGraphicFramePr>
        <p:xfrm>
          <a:off x="3779912" y="2348880"/>
          <a:ext cx="3984625" cy="1371600"/>
        </p:xfrm>
        <a:graphic>
          <a:graphicData uri="http://schemas.openxmlformats.org/presentationml/2006/ole">
            <mc:AlternateContent xmlns:mc="http://schemas.openxmlformats.org/markup-compatibility/2006">
              <mc:Choice xmlns:v="urn:schemas-microsoft-com:vml" Requires="v">
                <p:oleObj spid="_x0000_s76825" name="Equation" r:id="rId3" imgW="1548728" imgH="533169" progId="Equation.3">
                  <p:embed/>
                </p:oleObj>
              </mc:Choice>
              <mc:Fallback>
                <p:oleObj name="Equation" r:id="rId3" imgW="1548728" imgH="53316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2348880"/>
                        <a:ext cx="398462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15538903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Peak Heat Flux  (q*) in Pressurized He II </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77</a:t>
            </a:fld>
            <a:endParaRPr lang="sv-SE" dirty="0"/>
          </a:p>
        </p:txBody>
      </p:sp>
      <p:graphicFrame>
        <p:nvGraphicFramePr>
          <p:cNvPr id="5" name="Object 2"/>
          <p:cNvGraphicFramePr>
            <a:graphicFrameLocks noGrp="1" noChangeAspect="1"/>
          </p:cNvGraphicFramePr>
          <p:nvPr>
            <p:ph idx="1"/>
            <p:extLst>
              <p:ext uri="{D42A27DB-BD31-4B8C-83A1-F6EECF244321}">
                <p14:modId xmlns:p14="http://schemas.microsoft.com/office/powerpoint/2010/main" val="4185386175"/>
              </p:ext>
            </p:extLst>
          </p:nvPr>
        </p:nvGraphicFramePr>
        <p:xfrm>
          <a:off x="2123728" y="1628800"/>
          <a:ext cx="4829175" cy="5027613"/>
        </p:xfrm>
        <a:graphic>
          <a:graphicData uri="http://schemas.openxmlformats.org/presentationml/2006/ole">
            <mc:AlternateContent xmlns:mc="http://schemas.openxmlformats.org/markup-compatibility/2006">
              <mc:Choice xmlns:v="urn:schemas-microsoft-com:vml" Requires="v">
                <p:oleObj spid="_x0000_s77849" r:id="rId3" imgW="8392696" imgH="8733333" progId="">
                  <p:embed/>
                </p:oleObj>
              </mc:Choice>
              <mc:Fallback>
                <p:oleObj r:id="rId3" imgW="8392696" imgH="873333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1628800"/>
                        <a:ext cx="4829175" cy="5027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93169346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Limits on He II </a:t>
            </a:r>
            <a:br>
              <a:rPr lang="en-US" dirty="0">
                <a:ea typeface="ＭＳ Ｐゴシック" charset="0"/>
                <a:cs typeface="ＭＳ Ｐゴシック" charset="0"/>
              </a:rPr>
            </a:br>
            <a:r>
              <a:rPr lang="en-US" dirty="0">
                <a:ea typeface="ＭＳ Ｐゴシック" charset="0"/>
                <a:cs typeface="ＭＳ Ｐゴシック" charset="0"/>
              </a:rPr>
              <a:t>Heat Transfer</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78</a:t>
            </a:fld>
            <a:endParaRPr lang="sv-SE" dirty="0"/>
          </a:p>
        </p:txBody>
      </p:sp>
      <p:sp>
        <p:nvSpPr>
          <p:cNvPr id="5" name="Content Placeholder 1"/>
          <p:cNvSpPr>
            <a:spLocks noGrp="1"/>
          </p:cNvSpPr>
          <p:nvPr>
            <p:ph idx="1"/>
          </p:nvPr>
        </p:nvSpPr>
        <p:spPr>
          <a:xfrm>
            <a:off x="21803" y="1484784"/>
            <a:ext cx="4422775" cy="5027613"/>
          </a:xfrm>
        </p:spPr>
        <p:txBody>
          <a:bodyPr>
            <a:normAutofit fontScale="92500" lnSpcReduction="20000"/>
          </a:bodyPr>
          <a:lstStyle/>
          <a:p>
            <a:r>
              <a:rPr lang="en-US" dirty="0">
                <a:solidFill>
                  <a:srgbClr val="000000"/>
                </a:solidFill>
                <a:ea typeface="ＭＳ Ｐゴシック" charset="0"/>
                <a:cs typeface="ＭＳ Ｐゴシック" charset="0"/>
              </a:rPr>
              <a:t>In saturated He II, the limit is given by the local saturation temperature &amp; the degree of local </a:t>
            </a:r>
            <a:r>
              <a:rPr lang="en-US" dirty="0" err="1">
                <a:solidFill>
                  <a:srgbClr val="000000"/>
                </a:solidFill>
                <a:ea typeface="ＭＳ Ｐゴシック" charset="0"/>
                <a:cs typeface="ＭＳ Ｐゴシック" charset="0"/>
              </a:rPr>
              <a:t>subcooling</a:t>
            </a:r>
            <a:endParaRPr lang="en-US" dirty="0">
              <a:solidFill>
                <a:srgbClr val="000000"/>
              </a:solidFill>
              <a:ea typeface="ＭＳ Ｐゴシック" charset="0"/>
              <a:cs typeface="ＭＳ Ｐゴシック" charset="0"/>
            </a:endParaRPr>
          </a:p>
          <a:p>
            <a:r>
              <a:rPr lang="en-US" dirty="0">
                <a:solidFill>
                  <a:srgbClr val="000000"/>
                </a:solidFill>
                <a:ea typeface="ＭＳ Ｐゴシック" charset="0"/>
                <a:cs typeface="ＭＳ Ｐゴシック" charset="0"/>
              </a:rPr>
              <a:t>In the ILC cavity He vessel this works out to about 1 W/cm</a:t>
            </a:r>
            <a:r>
              <a:rPr lang="en-US" baseline="30000" dirty="0">
                <a:solidFill>
                  <a:srgbClr val="000000"/>
                </a:solidFill>
                <a:ea typeface="ＭＳ Ｐゴシック" charset="0"/>
                <a:cs typeface="ＭＳ Ｐゴシック" charset="0"/>
              </a:rPr>
              <a:t>2</a:t>
            </a:r>
            <a:r>
              <a:rPr lang="en-US" dirty="0">
                <a:solidFill>
                  <a:srgbClr val="000000"/>
                </a:solidFill>
                <a:ea typeface="ＭＳ Ｐゴシック" charset="0"/>
                <a:cs typeface="ＭＳ Ｐゴシック" charset="0"/>
              </a:rPr>
              <a:t> or ~ 30 W total through the connection tube</a:t>
            </a:r>
          </a:p>
          <a:p>
            <a:pPr lvl="1"/>
            <a:r>
              <a:rPr lang="en-US" dirty="0">
                <a:solidFill>
                  <a:srgbClr val="000000"/>
                </a:solidFill>
                <a:ea typeface="ＭＳ Ｐゴシック" charset="0"/>
              </a:rPr>
              <a:t>More heat than that would require a redesign</a:t>
            </a:r>
          </a:p>
          <a:p>
            <a:r>
              <a:rPr lang="en-US" dirty="0">
                <a:solidFill>
                  <a:srgbClr val="000000"/>
                </a:solidFill>
                <a:ea typeface="ＭＳ Ｐゴシック" charset="0"/>
                <a:cs typeface="ＭＳ Ｐゴシック" charset="0"/>
              </a:rPr>
              <a:t>Exceeding the heat transfer limits in either the saturated or pressurized case results in conversion to He I and boiling at the heated surface</a:t>
            </a:r>
          </a:p>
          <a:p>
            <a:endParaRPr lang="en-US" dirty="0">
              <a:ea typeface="ＭＳ Ｐゴシック" charset="0"/>
              <a:cs typeface="ＭＳ Ｐゴシック" charset="0"/>
            </a:endParaRPr>
          </a:p>
        </p:txBody>
      </p:sp>
      <p:pic>
        <p:nvPicPr>
          <p:cNvPr id="6" name="Picture 5"/>
          <p:cNvPicPr>
            <a:picLocks noChangeAspect="1"/>
          </p:cNvPicPr>
          <p:nvPr/>
        </p:nvPicPr>
        <p:blipFill>
          <a:blip r:embed="rId2"/>
          <a:stretch>
            <a:fillRect/>
          </a:stretch>
        </p:blipFill>
        <p:spPr>
          <a:xfrm>
            <a:off x="4860032" y="1556792"/>
            <a:ext cx="4000500" cy="5041900"/>
          </a:xfrm>
          <a:prstGeom prst="rect">
            <a:avLst/>
          </a:prstGeom>
        </p:spPr>
      </p:pic>
    </p:spTree>
    <p:extLst>
      <p:ext uri="{BB962C8B-B14F-4D97-AF65-F5344CB8AC3E}">
        <p14:creationId xmlns:p14="http://schemas.microsoft.com/office/powerpoint/2010/main" val="377734907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Surface Heat Transfer</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79</a:t>
            </a:fld>
            <a:endParaRPr lang="sv-SE" dirty="0"/>
          </a:p>
        </p:txBody>
      </p:sp>
      <p:sp>
        <p:nvSpPr>
          <p:cNvPr id="5" name="Content Placeholder 8"/>
          <p:cNvSpPr>
            <a:spLocks noGrp="1"/>
          </p:cNvSpPr>
          <p:nvPr>
            <p:ph idx="1"/>
          </p:nvPr>
        </p:nvSpPr>
        <p:spPr>
          <a:xfrm>
            <a:off x="129510" y="1484784"/>
            <a:ext cx="8991600" cy="5027613"/>
          </a:xfrm>
        </p:spPr>
        <p:txBody>
          <a:bodyPr>
            <a:normAutofit fontScale="85000" lnSpcReduction="20000"/>
          </a:bodyPr>
          <a:lstStyle/>
          <a:p>
            <a:r>
              <a:rPr lang="en-US" dirty="0">
                <a:solidFill>
                  <a:srgbClr val="000000"/>
                </a:solidFill>
                <a:ea typeface="ＭＳ Ｐゴシック" charset="0"/>
                <a:cs typeface="ＭＳ Ｐゴシック" charset="0"/>
              </a:rPr>
              <a:t>Heat transfer from a surface into He II is completely dominated by a fundamental inefficiency in moving energy from the surface to the fluid</a:t>
            </a:r>
          </a:p>
          <a:p>
            <a:r>
              <a:rPr lang="en-US" dirty="0">
                <a:solidFill>
                  <a:srgbClr val="000000"/>
                </a:solidFill>
                <a:ea typeface="ＭＳ Ｐゴシック" charset="0"/>
                <a:cs typeface="ＭＳ Ｐゴシック" charset="0"/>
              </a:rPr>
              <a:t>This effect exists but is not important in standard convection problems</a:t>
            </a:r>
          </a:p>
          <a:p>
            <a:pPr lvl="1"/>
            <a:r>
              <a:rPr lang="en-US" dirty="0">
                <a:solidFill>
                  <a:srgbClr val="000000"/>
                </a:solidFill>
                <a:ea typeface="ＭＳ Ｐゴシック" charset="0"/>
              </a:rPr>
              <a:t>Normally we assume T</a:t>
            </a:r>
            <a:r>
              <a:rPr lang="en-US" baseline="-25000" dirty="0">
                <a:solidFill>
                  <a:srgbClr val="000000"/>
                </a:solidFill>
                <a:ea typeface="ＭＳ Ｐゴシック" charset="0"/>
              </a:rPr>
              <a:t>w</a:t>
            </a:r>
            <a:r>
              <a:rPr lang="en-US" dirty="0">
                <a:solidFill>
                  <a:srgbClr val="000000"/>
                </a:solidFill>
                <a:ea typeface="ＭＳ Ｐゴシック" charset="0"/>
              </a:rPr>
              <a:t> = </a:t>
            </a:r>
            <a:r>
              <a:rPr lang="en-US" dirty="0" err="1">
                <a:solidFill>
                  <a:srgbClr val="000000"/>
                </a:solidFill>
                <a:ea typeface="ＭＳ Ｐゴシック" charset="0"/>
              </a:rPr>
              <a:t>T</a:t>
            </a:r>
            <a:r>
              <a:rPr lang="en-US" baseline="-25000" dirty="0" err="1">
                <a:solidFill>
                  <a:srgbClr val="000000"/>
                </a:solidFill>
                <a:ea typeface="ＭＳ Ｐゴシック" charset="0"/>
              </a:rPr>
              <a:t>fw</a:t>
            </a:r>
            <a:r>
              <a:rPr lang="en-US" dirty="0">
                <a:solidFill>
                  <a:srgbClr val="000000"/>
                </a:solidFill>
                <a:ea typeface="ＭＳ Ｐゴシック" charset="0"/>
              </a:rPr>
              <a:t> but this is not true in the case of He II</a:t>
            </a:r>
          </a:p>
          <a:p>
            <a:r>
              <a:rPr lang="en-US" dirty="0">
                <a:solidFill>
                  <a:srgbClr val="000000"/>
                </a:solidFill>
                <a:ea typeface="ＭＳ Ｐゴシック" charset="0"/>
                <a:cs typeface="ＭＳ Ｐゴシック" charset="0"/>
              </a:rPr>
              <a:t>This surface heat transfer effect is described by </a:t>
            </a:r>
            <a:r>
              <a:rPr lang="en-US" dirty="0" err="1">
                <a:solidFill>
                  <a:srgbClr val="000000"/>
                </a:solidFill>
                <a:ea typeface="ＭＳ Ｐゴシック" charset="0"/>
                <a:cs typeface="ＭＳ Ｐゴシック" charset="0"/>
              </a:rPr>
              <a:t>Kapitza</a:t>
            </a:r>
            <a:r>
              <a:rPr lang="en-US" dirty="0">
                <a:solidFill>
                  <a:srgbClr val="000000"/>
                </a:solidFill>
                <a:ea typeface="ＭＳ Ｐゴシック" charset="0"/>
                <a:cs typeface="ＭＳ Ｐゴシック" charset="0"/>
              </a:rPr>
              <a:t> Conductance</a:t>
            </a:r>
          </a:p>
          <a:p>
            <a:pPr>
              <a:buFont typeface="Wingdings" charset="0"/>
              <a:buNone/>
            </a:pPr>
            <a:endParaRPr lang="en-US" dirty="0">
              <a:solidFill>
                <a:srgbClr val="000000"/>
              </a:solidFill>
              <a:ea typeface="ＭＳ Ｐゴシック" charset="0"/>
              <a:cs typeface="ＭＳ Ｐゴシック" charset="0"/>
            </a:endParaRPr>
          </a:p>
          <a:p>
            <a:pPr lvl="1"/>
            <a:r>
              <a:rPr lang="en-US" dirty="0">
                <a:solidFill>
                  <a:srgbClr val="000000"/>
                </a:solidFill>
                <a:ea typeface="ＭＳ Ｐゴシック" charset="0"/>
              </a:rPr>
              <a:t>For q &lt; 1 kW/</a:t>
            </a:r>
            <a:r>
              <a:rPr lang="en-US" dirty="0" smtClean="0">
                <a:solidFill>
                  <a:srgbClr val="000000"/>
                </a:solidFill>
                <a:ea typeface="ＭＳ Ｐゴシック" charset="0"/>
              </a:rPr>
              <a:t>m</a:t>
            </a:r>
            <a:r>
              <a:rPr lang="en-US" baseline="30000" dirty="0" smtClean="0">
                <a:solidFill>
                  <a:srgbClr val="000000"/>
                </a:solidFill>
                <a:ea typeface="ＭＳ Ｐゴシック" charset="0"/>
              </a:rPr>
              <a:t>2 </a:t>
            </a:r>
            <a:endParaRPr lang="en-US" baseline="30000" dirty="0">
              <a:solidFill>
                <a:srgbClr val="000000"/>
              </a:solidFill>
              <a:ea typeface="ＭＳ Ｐゴシック" charset="0"/>
            </a:endParaRPr>
          </a:p>
          <a:p>
            <a:pPr lvl="1">
              <a:buFont typeface="Arial" charset="0"/>
              <a:buNone/>
            </a:pPr>
            <a:endParaRPr lang="en-US" sz="2400" baseline="30000" dirty="0">
              <a:solidFill>
                <a:srgbClr val="000000"/>
              </a:solidFill>
              <a:ea typeface="ＭＳ Ｐゴシック" charset="0"/>
            </a:endParaRPr>
          </a:p>
          <a:p>
            <a:pPr lvl="1">
              <a:buFont typeface="Wingdings" charset="0"/>
              <a:buNone/>
            </a:pPr>
            <a:endParaRPr lang="en-US" sz="2400" baseline="30000" dirty="0">
              <a:solidFill>
                <a:srgbClr val="000000"/>
              </a:solidFill>
              <a:ea typeface="ＭＳ Ｐゴシック" charset="0"/>
            </a:endParaRPr>
          </a:p>
          <a:p>
            <a:pPr lvl="1"/>
            <a:endParaRPr lang="en-US" sz="2400" baseline="30000" dirty="0">
              <a:solidFill>
                <a:srgbClr val="000000"/>
              </a:solidFill>
              <a:ea typeface="ＭＳ Ｐゴシック" charset="0"/>
            </a:endParaRPr>
          </a:p>
          <a:p>
            <a:pPr lvl="1"/>
            <a:r>
              <a:rPr lang="en-US" dirty="0">
                <a:solidFill>
                  <a:srgbClr val="000000"/>
                </a:solidFill>
                <a:ea typeface="ＭＳ Ｐゴシック" charset="0"/>
              </a:rPr>
              <a:t>For q &gt; 1 kW/m</a:t>
            </a:r>
            <a:r>
              <a:rPr lang="en-US" baseline="30000" dirty="0">
                <a:solidFill>
                  <a:srgbClr val="000000"/>
                </a:solidFill>
                <a:ea typeface="ＭＳ Ｐゴシック" charset="0"/>
              </a:rPr>
              <a:t>2</a:t>
            </a:r>
          </a:p>
          <a:p>
            <a:endParaRPr lang="en-US" sz="2000" dirty="0">
              <a:solidFill>
                <a:srgbClr val="000000"/>
              </a:solidFill>
              <a:ea typeface="ＭＳ Ｐゴシック" charset="0"/>
              <a:cs typeface="ＭＳ Ｐゴシック" charset="0"/>
            </a:endParaRPr>
          </a:p>
          <a:p>
            <a:r>
              <a:rPr lang="en-US" sz="2000" dirty="0">
                <a:solidFill>
                  <a:srgbClr val="000000"/>
                </a:solidFill>
                <a:ea typeface="ＭＳ Ｐゴシック" charset="0"/>
                <a:cs typeface="ＭＳ Ｐゴシック" charset="0"/>
              </a:rPr>
              <a:t>h </a:t>
            </a:r>
            <a:r>
              <a:rPr lang="en-US" sz="2000" baseline="-25000" dirty="0">
                <a:solidFill>
                  <a:srgbClr val="000000"/>
                </a:solidFill>
                <a:ea typeface="ＭＳ Ｐゴシック" charset="0"/>
                <a:cs typeface="ＭＳ Ｐゴシック" charset="0"/>
              </a:rPr>
              <a:t>k,</a:t>
            </a:r>
            <a:r>
              <a:rPr lang="en-US" sz="2000" dirty="0">
                <a:solidFill>
                  <a:srgbClr val="000000"/>
                </a:solidFill>
                <a:ea typeface="ＭＳ Ｐゴシック" charset="0"/>
                <a:cs typeface="ＭＳ Ｐゴシック" charset="0"/>
              </a:rPr>
              <a:t> a and m are empirical and dependent on material, temperature and surface condition</a:t>
            </a:r>
          </a:p>
          <a:p>
            <a:endParaRPr lang="en-US" dirty="0">
              <a:ea typeface="ＭＳ Ｐゴシック" charset="0"/>
              <a:cs typeface="ＭＳ Ｐゴシック" charset="0"/>
            </a:endParaRPr>
          </a:p>
        </p:txBody>
      </p:sp>
      <p:graphicFrame>
        <p:nvGraphicFramePr>
          <p:cNvPr id="6" name="Object 2"/>
          <p:cNvGraphicFramePr>
            <a:graphicFrameLocks noChangeAspect="1"/>
          </p:cNvGraphicFramePr>
          <p:nvPr>
            <p:extLst>
              <p:ext uri="{D42A27DB-BD31-4B8C-83A1-F6EECF244321}">
                <p14:modId xmlns:p14="http://schemas.microsoft.com/office/powerpoint/2010/main" val="2557035813"/>
              </p:ext>
            </p:extLst>
          </p:nvPr>
        </p:nvGraphicFramePr>
        <p:xfrm>
          <a:off x="3491880" y="4221088"/>
          <a:ext cx="1651000" cy="533400"/>
        </p:xfrm>
        <a:graphic>
          <a:graphicData uri="http://schemas.openxmlformats.org/presentationml/2006/ole">
            <mc:AlternateContent xmlns:mc="http://schemas.openxmlformats.org/markup-compatibility/2006">
              <mc:Choice xmlns:v="urn:schemas-microsoft-com:vml" Requires="v">
                <p:oleObj spid="_x0000_s78895" name="Equation" r:id="rId3" imgW="660400" imgH="228600" progId="Equation.3">
                  <p:embed/>
                </p:oleObj>
              </mc:Choice>
              <mc:Fallback>
                <p:oleObj name="Equation" r:id="rId3" imgW="6604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4221088"/>
                        <a:ext cx="1651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 name="Object 3"/>
          <p:cNvGraphicFramePr>
            <a:graphicFrameLocks noChangeAspect="1"/>
          </p:cNvGraphicFramePr>
          <p:nvPr>
            <p:extLst>
              <p:ext uri="{D42A27DB-BD31-4B8C-83A1-F6EECF244321}">
                <p14:modId xmlns:p14="http://schemas.microsoft.com/office/powerpoint/2010/main" val="1333675238"/>
              </p:ext>
            </p:extLst>
          </p:nvPr>
        </p:nvGraphicFramePr>
        <p:xfrm>
          <a:off x="3059832" y="5013176"/>
          <a:ext cx="2743200" cy="685800"/>
        </p:xfrm>
        <a:graphic>
          <a:graphicData uri="http://schemas.openxmlformats.org/presentationml/2006/ole">
            <mc:AlternateContent xmlns:mc="http://schemas.openxmlformats.org/markup-compatibility/2006">
              <mc:Choice xmlns:v="urn:schemas-microsoft-com:vml" Requires="v">
                <p:oleObj spid="_x0000_s78896" name="Equation" r:id="rId5" imgW="965200" imgH="241300" progId="Equation.3">
                  <p:embed/>
                </p:oleObj>
              </mc:Choice>
              <mc:Fallback>
                <p:oleObj name="Equation" r:id="rId5" imgW="9652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832" y="5013176"/>
                        <a:ext cx="2743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50223377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Carnot Cycle</a:t>
            </a:r>
            <a:endParaRPr lang="en-US" dirty="0"/>
          </a:p>
        </p:txBody>
      </p:sp>
      <p:sp>
        <p:nvSpPr>
          <p:cNvPr id="3" name="Content Placeholder 2"/>
          <p:cNvSpPr>
            <a:spLocks noGrp="1"/>
          </p:cNvSpPr>
          <p:nvPr>
            <p:ph idx="1"/>
          </p:nvPr>
        </p:nvSpPr>
        <p:spPr/>
        <p:txBody>
          <a:bodyPr>
            <a:normAutofit fontScale="92500" lnSpcReduction="10000"/>
          </a:bodyPr>
          <a:lstStyle/>
          <a:p>
            <a:r>
              <a:rPr lang="en-US" dirty="0">
                <a:solidFill>
                  <a:srgbClr val="000000"/>
                </a:solidFill>
                <a:ea typeface="ＭＳ Ｐゴシック" charset="0"/>
                <a:cs typeface="ＭＳ Ｐゴシック" charset="0"/>
              </a:rPr>
              <a:t>This is an ideal cycle: all processes are reversible</a:t>
            </a:r>
          </a:p>
          <a:p>
            <a:pPr lvl="1"/>
            <a:r>
              <a:rPr lang="en-US" dirty="0">
                <a:solidFill>
                  <a:srgbClr val="000000"/>
                </a:solidFill>
                <a:ea typeface="ＭＳ Ｐゴシック" charset="0"/>
              </a:rPr>
              <a:t>Entropy is only changed by absorbing or removing heat at constant temperature</a:t>
            </a:r>
          </a:p>
          <a:p>
            <a:pPr lvl="1"/>
            <a:r>
              <a:rPr lang="en-US" dirty="0">
                <a:solidFill>
                  <a:srgbClr val="000000"/>
                </a:solidFill>
                <a:ea typeface="ＭＳ Ｐゴシック" charset="0"/>
              </a:rPr>
              <a:t>2</a:t>
            </a:r>
            <a:r>
              <a:rPr lang="en-US" baseline="30000" dirty="0">
                <a:solidFill>
                  <a:srgbClr val="000000"/>
                </a:solidFill>
                <a:ea typeface="ＭＳ Ｐゴシック" charset="0"/>
              </a:rPr>
              <a:t>nd</a:t>
            </a:r>
            <a:r>
              <a:rPr lang="en-US" dirty="0">
                <a:solidFill>
                  <a:srgbClr val="000000"/>
                </a:solidFill>
                <a:ea typeface="ＭＳ Ｐゴシック" charset="0"/>
              </a:rPr>
              <a:t> law of Thermodynamics, in a reversible process </a:t>
            </a:r>
            <a:r>
              <a:rPr lang="en-US" dirty="0" err="1">
                <a:solidFill>
                  <a:srgbClr val="000000"/>
                </a:solidFill>
                <a:ea typeface="ＭＳ Ｐゴシック" charset="0"/>
              </a:rPr>
              <a:t>dQ</a:t>
            </a:r>
            <a:r>
              <a:rPr lang="en-US" dirty="0">
                <a:solidFill>
                  <a:srgbClr val="000000"/>
                </a:solidFill>
                <a:ea typeface="ＭＳ Ｐゴシック" charset="0"/>
              </a:rPr>
              <a:t> = -</a:t>
            </a:r>
            <a:r>
              <a:rPr lang="en-US" dirty="0" err="1">
                <a:solidFill>
                  <a:srgbClr val="000000"/>
                </a:solidFill>
                <a:ea typeface="ＭＳ Ｐゴシック" charset="0"/>
              </a:rPr>
              <a:t>TdS</a:t>
            </a:r>
            <a:endParaRPr lang="en-US" dirty="0">
              <a:solidFill>
                <a:srgbClr val="000000"/>
              </a:solidFill>
              <a:ea typeface="ＭＳ Ｐゴシック" charset="0"/>
            </a:endParaRPr>
          </a:p>
          <a:p>
            <a:r>
              <a:rPr lang="en-US" dirty="0">
                <a:solidFill>
                  <a:srgbClr val="000000"/>
                </a:solidFill>
                <a:ea typeface="ＭＳ Ｐゴシック" charset="0"/>
                <a:cs typeface="ＭＳ Ｐゴシック" charset="0"/>
              </a:rPr>
              <a:t>The Carnot Consists of 4 steps</a:t>
            </a:r>
          </a:p>
          <a:p>
            <a:pPr lvl="1"/>
            <a:r>
              <a:rPr lang="en-US" dirty="0">
                <a:solidFill>
                  <a:srgbClr val="000000"/>
                </a:solidFill>
                <a:ea typeface="ＭＳ Ｐゴシック" charset="0"/>
              </a:rPr>
              <a:t>Compress the working fluid isothermally at T</a:t>
            </a:r>
            <a:r>
              <a:rPr lang="en-US" baseline="-25000" dirty="0">
                <a:solidFill>
                  <a:srgbClr val="000000"/>
                </a:solidFill>
                <a:ea typeface="ＭＳ Ｐゴシック" charset="0"/>
              </a:rPr>
              <a:t>H</a:t>
            </a:r>
            <a:r>
              <a:rPr lang="en-US" dirty="0">
                <a:solidFill>
                  <a:srgbClr val="000000"/>
                </a:solidFill>
                <a:ea typeface="ＭＳ Ｐゴシック" charset="0"/>
              </a:rPr>
              <a:t> (1-2)</a:t>
            </a:r>
          </a:p>
          <a:p>
            <a:pPr lvl="1"/>
            <a:r>
              <a:rPr lang="en-US" dirty="0">
                <a:solidFill>
                  <a:srgbClr val="000000"/>
                </a:solidFill>
                <a:ea typeface="ＭＳ Ｐゴシック" charset="0"/>
              </a:rPr>
              <a:t>Expand the working fluid </a:t>
            </a:r>
            <a:r>
              <a:rPr lang="en-US" dirty="0" err="1">
                <a:solidFill>
                  <a:srgbClr val="000000"/>
                </a:solidFill>
                <a:ea typeface="ＭＳ Ｐゴシック" charset="0"/>
              </a:rPr>
              <a:t>isentropically</a:t>
            </a:r>
            <a:r>
              <a:rPr lang="en-US" dirty="0">
                <a:solidFill>
                  <a:srgbClr val="000000"/>
                </a:solidFill>
                <a:ea typeface="ＭＳ Ｐゴシック" charset="0"/>
              </a:rPr>
              <a:t> from T</a:t>
            </a:r>
            <a:r>
              <a:rPr lang="en-US" baseline="-25000" dirty="0">
                <a:solidFill>
                  <a:srgbClr val="000000"/>
                </a:solidFill>
                <a:ea typeface="ＭＳ Ｐゴシック" charset="0"/>
              </a:rPr>
              <a:t>H</a:t>
            </a:r>
            <a:r>
              <a:rPr lang="en-US" dirty="0">
                <a:solidFill>
                  <a:srgbClr val="000000"/>
                </a:solidFill>
                <a:ea typeface="ＭＳ Ｐゴシック" charset="0"/>
              </a:rPr>
              <a:t> to T</a:t>
            </a:r>
            <a:r>
              <a:rPr lang="en-US" baseline="-25000" dirty="0">
                <a:solidFill>
                  <a:srgbClr val="000000"/>
                </a:solidFill>
                <a:ea typeface="ＭＳ Ｐゴシック" charset="0"/>
              </a:rPr>
              <a:t>C</a:t>
            </a:r>
            <a:r>
              <a:rPr lang="en-US" dirty="0">
                <a:solidFill>
                  <a:srgbClr val="000000"/>
                </a:solidFill>
                <a:ea typeface="ＭＳ Ｐゴシック" charset="0"/>
              </a:rPr>
              <a:t> (2-3)</a:t>
            </a:r>
            <a:endParaRPr lang="en-US" baseline="-25000" dirty="0">
              <a:solidFill>
                <a:srgbClr val="000000"/>
              </a:solidFill>
              <a:ea typeface="ＭＳ Ｐゴシック" charset="0"/>
            </a:endParaRPr>
          </a:p>
          <a:p>
            <a:pPr lvl="1"/>
            <a:r>
              <a:rPr lang="en-US" dirty="0">
                <a:solidFill>
                  <a:srgbClr val="000000"/>
                </a:solidFill>
                <a:ea typeface="ＭＳ Ｐゴシック" charset="0"/>
              </a:rPr>
              <a:t>Absorb heat into the working fluid isothermally and reversibly at T</a:t>
            </a:r>
            <a:r>
              <a:rPr lang="en-US" baseline="-25000" dirty="0">
                <a:solidFill>
                  <a:srgbClr val="000000"/>
                </a:solidFill>
                <a:ea typeface="ＭＳ Ｐゴシック" charset="0"/>
              </a:rPr>
              <a:t>C</a:t>
            </a:r>
            <a:r>
              <a:rPr lang="en-US" dirty="0">
                <a:solidFill>
                  <a:srgbClr val="000000"/>
                </a:solidFill>
                <a:ea typeface="ＭＳ Ｐゴシック" charset="0"/>
              </a:rPr>
              <a:t> (3-4)</a:t>
            </a:r>
          </a:p>
          <a:p>
            <a:pPr lvl="1"/>
            <a:r>
              <a:rPr lang="en-US" dirty="0">
                <a:solidFill>
                  <a:srgbClr val="000000"/>
                </a:solidFill>
                <a:ea typeface="ＭＳ Ｐゴシック" charset="0"/>
              </a:rPr>
              <a:t>Compress the working fluid </a:t>
            </a:r>
            <a:r>
              <a:rPr lang="en-US" dirty="0" err="1">
                <a:solidFill>
                  <a:srgbClr val="000000"/>
                </a:solidFill>
                <a:ea typeface="ＭＳ Ｐゴシック" charset="0"/>
              </a:rPr>
              <a:t>isentropically</a:t>
            </a:r>
            <a:r>
              <a:rPr lang="en-US" dirty="0">
                <a:solidFill>
                  <a:srgbClr val="000000"/>
                </a:solidFill>
                <a:ea typeface="ＭＳ Ｐゴシック" charset="0"/>
              </a:rPr>
              <a:t> from T</a:t>
            </a:r>
            <a:r>
              <a:rPr lang="en-US" baseline="-25000" dirty="0">
                <a:solidFill>
                  <a:srgbClr val="000000"/>
                </a:solidFill>
                <a:ea typeface="ＭＳ Ｐゴシック" charset="0"/>
              </a:rPr>
              <a:t>C</a:t>
            </a:r>
            <a:r>
              <a:rPr lang="en-US" dirty="0">
                <a:solidFill>
                  <a:srgbClr val="000000"/>
                </a:solidFill>
                <a:ea typeface="ＭＳ Ｐゴシック" charset="0"/>
              </a:rPr>
              <a:t> to T</a:t>
            </a:r>
            <a:r>
              <a:rPr lang="en-US" baseline="-25000" dirty="0">
                <a:solidFill>
                  <a:srgbClr val="000000"/>
                </a:solidFill>
                <a:ea typeface="ＭＳ Ｐゴシック" charset="0"/>
              </a:rPr>
              <a:t>H</a:t>
            </a:r>
            <a:r>
              <a:rPr lang="en-US" dirty="0">
                <a:solidFill>
                  <a:srgbClr val="000000"/>
                </a:solidFill>
                <a:ea typeface="ＭＳ Ｐゴシック" charset="0"/>
              </a:rPr>
              <a:t> (4-1)</a:t>
            </a:r>
          </a:p>
          <a:p>
            <a:pPr lvl="1"/>
            <a:endParaRPr lang="en-US" dirty="0">
              <a:solidFill>
                <a:srgbClr val="000000"/>
              </a:solidFill>
              <a:ea typeface="ＭＳ Ｐゴシック" charset="0"/>
            </a:endParaRPr>
          </a:p>
          <a:p>
            <a:pPr lvl="1"/>
            <a:r>
              <a:rPr lang="en-US" dirty="0">
                <a:solidFill>
                  <a:srgbClr val="000000"/>
                </a:solidFill>
                <a:ea typeface="ＭＳ Ｐゴシック" charset="0"/>
              </a:rPr>
              <a:t>Note </a:t>
            </a:r>
            <a:r>
              <a:rPr lang="en-US" dirty="0" err="1">
                <a:solidFill>
                  <a:srgbClr val="000000"/>
                </a:solidFill>
                <a:ea typeface="ＭＳ Ｐゴシック" charset="0"/>
              </a:rPr>
              <a:t>isentropically</a:t>
            </a:r>
            <a:r>
              <a:rPr lang="en-US" dirty="0">
                <a:solidFill>
                  <a:srgbClr val="000000"/>
                </a:solidFill>
                <a:ea typeface="ＭＳ Ｐゴシック" charset="0"/>
              </a:rPr>
              <a:t> = reversibly and adiabatically </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8</a:t>
            </a:fld>
            <a:endParaRPr lang="sv-SE" dirty="0"/>
          </a:p>
        </p:txBody>
      </p:sp>
    </p:spTree>
    <p:extLst>
      <p:ext uri="{BB962C8B-B14F-4D97-AF65-F5344CB8AC3E}">
        <p14:creationId xmlns:p14="http://schemas.microsoft.com/office/powerpoint/2010/main" val="180544081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Surface Heat Transfer </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80</a:t>
            </a:fld>
            <a:endParaRPr lang="sv-SE" dirty="0"/>
          </a:p>
        </p:txBody>
      </p:sp>
      <p:sp>
        <p:nvSpPr>
          <p:cNvPr id="5" name="Content Placeholder 6"/>
          <p:cNvSpPr>
            <a:spLocks noGrp="1"/>
          </p:cNvSpPr>
          <p:nvPr>
            <p:ph idx="1"/>
          </p:nvPr>
        </p:nvSpPr>
        <p:spPr>
          <a:xfrm>
            <a:off x="11794" y="1412776"/>
            <a:ext cx="4422775" cy="5027613"/>
          </a:xfrm>
        </p:spPr>
        <p:txBody>
          <a:bodyPr/>
          <a:lstStyle/>
          <a:p>
            <a:pPr marL="609600" indent="-609600">
              <a:buFont typeface="Wingdings" pitchFamily="2" charset="2"/>
              <a:buChar char="§"/>
              <a:defRPr/>
            </a:pPr>
            <a:r>
              <a:rPr lang="en-US" dirty="0" smtClean="0">
                <a:solidFill>
                  <a:srgbClr val="000000"/>
                </a:solidFill>
              </a:rPr>
              <a:t>m ~ 3</a:t>
            </a:r>
          </a:p>
          <a:p>
            <a:pPr marL="609600" indent="-609600">
              <a:buFont typeface="Wingdings" pitchFamily="2" charset="2"/>
              <a:buChar char="§"/>
              <a:defRPr/>
            </a:pPr>
            <a:r>
              <a:rPr lang="en-US" dirty="0" err="1" smtClean="0">
                <a:solidFill>
                  <a:srgbClr val="000000"/>
                </a:solidFill>
              </a:rPr>
              <a:t>Kapitza</a:t>
            </a:r>
            <a:r>
              <a:rPr lang="en-US" dirty="0" smtClean="0">
                <a:solidFill>
                  <a:srgbClr val="000000"/>
                </a:solidFill>
              </a:rPr>
              <a:t> conductance is </a:t>
            </a:r>
            <a:r>
              <a:rPr lang="en-US" u="sng" dirty="0" smtClean="0">
                <a:solidFill>
                  <a:srgbClr val="000000"/>
                </a:solidFill>
              </a:rPr>
              <a:t>not</a:t>
            </a:r>
            <a:r>
              <a:rPr lang="en-US" dirty="0" smtClean="0">
                <a:solidFill>
                  <a:srgbClr val="000000"/>
                </a:solidFill>
              </a:rPr>
              <a:t> dependent on helium flow rate</a:t>
            </a:r>
          </a:p>
          <a:p>
            <a:pPr>
              <a:buFont typeface="Wingdings" pitchFamily="2" charset="2"/>
              <a:buNone/>
              <a:defRPr/>
            </a:pPr>
            <a:endParaRPr lang="en-US" dirty="0"/>
          </a:p>
        </p:txBody>
      </p:sp>
      <p:pic>
        <p:nvPicPr>
          <p:cNvPr id="6" name="Picture 5"/>
          <p:cNvPicPr>
            <a:picLocks noChangeAspect="1"/>
          </p:cNvPicPr>
          <p:nvPr/>
        </p:nvPicPr>
        <p:blipFill>
          <a:blip r:embed="rId2"/>
          <a:stretch>
            <a:fillRect/>
          </a:stretch>
        </p:blipFill>
        <p:spPr>
          <a:xfrm>
            <a:off x="4499992" y="1484784"/>
            <a:ext cx="3886200" cy="5219700"/>
          </a:xfrm>
          <a:prstGeom prst="rect">
            <a:avLst/>
          </a:prstGeom>
        </p:spPr>
      </p:pic>
    </p:spTree>
    <p:extLst>
      <p:ext uri="{BB962C8B-B14F-4D97-AF65-F5344CB8AC3E}">
        <p14:creationId xmlns:p14="http://schemas.microsoft.com/office/powerpoint/2010/main" val="398636997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Forced Convection and He II</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81</a:t>
            </a:fld>
            <a:endParaRPr lang="sv-SE" dirty="0"/>
          </a:p>
        </p:txBody>
      </p:sp>
      <p:sp>
        <p:nvSpPr>
          <p:cNvPr id="5" name="Content Placeholder 12"/>
          <p:cNvSpPr>
            <a:spLocks noGrp="1"/>
          </p:cNvSpPr>
          <p:nvPr>
            <p:ph idx="10"/>
          </p:nvPr>
        </p:nvSpPr>
        <p:spPr>
          <a:xfrm>
            <a:off x="0" y="1196752"/>
            <a:ext cx="8991600" cy="1447800"/>
          </a:xfrm>
        </p:spPr>
        <p:txBody>
          <a:bodyPr/>
          <a:lstStyle/>
          <a:p>
            <a:r>
              <a:rPr lang="en-US" sz="1800" dirty="0">
                <a:solidFill>
                  <a:srgbClr val="000000"/>
                </a:solidFill>
                <a:ea typeface="ＭＳ Ｐゴシック" charset="0"/>
                <a:cs typeface="ＭＳ Ｐゴシック" charset="0"/>
              </a:rPr>
              <a:t>If </a:t>
            </a:r>
            <a:r>
              <a:rPr lang="en-US" sz="1800" dirty="0" err="1">
                <a:solidFill>
                  <a:srgbClr val="000000"/>
                </a:solidFill>
                <a:ea typeface="ＭＳ Ｐゴシック" charset="0"/>
                <a:cs typeface="ＭＳ Ｐゴシック" charset="0"/>
              </a:rPr>
              <a:t>Kapitza</a:t>
            </a:r>
            <a:r>
              <a:rPr lang="en-US" sz="1800" dirty="0">
                <a:solidFill>
                  <a:srgbClr val="000000"/>
                </a:solidFill>
                <a:ea typeface="ＭＳ Ｐゴシック" charset="0"/>
                <a:cs typeface="ＭＳ Ｐゴシック" charset="0"/>
              </a:rPr>
              <a:t> Conductance is independent of flow rate does forced convection in He II make any sense?</a:t>
            </a:r>
          </a:p>
          <a:p>
            <a:pPr lvl="1"/>
            <a:r>
              <a:rPr lang="en-US" dirty="0">
                <a:solidFill>
                  <a:srgbClr val="000000"/>
                </a:solidFill>
                <a:ea typeface="ＭＳ Ｐゴシック" charset="0"/>
              </a:rPr>
              <a:t>Yes! Forced convection has the effect of reducing the maximum temperature in the He II and thus allowing more heat to be transferred before reaching the peak heat flux</a:t>
            </a:r>
          </a:p>
        </p:txBody>
      </p:sp>
      <p:pic>
        <p:nvPicPr>
          <p:cNvPr id="6" name="Picture 5"/>
          <p:cNvPicPr>
            <a:picLocks noChangeAspect="1"/>
          </p:cNvPicPr>
          <p:nvPr/>
        </p:nvPicPr>
        <p:blipFill>
          <a:blip r:embed="rId2"/>
          <a:stretch>
            <a:fillRect/>
          </a:stretch>
        </p:blipFill>
        <p:spPr>
          <a:xfrm>
            <a:off x="2411760" y="2636912"/>
            <a:ext cx="4673600" cy="4038600"/>
          </a:xfrm>
          <a:prstGeom prst="rect">
            <a:avLst/>
          </a:prstGeom>
        </p:spPr>
      </p:pic>
    </p:spTree>
    <p:extLst>
      <p:ext uri="{BB962C8B-B14F-4D97-AF65-F5344CB8AC3E}">
        <p14:creationId xmlns:p14="http://schemas.microsoft.com/office/powerpoint/2010/main" val="357633919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He II Fluid Dynamics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82</a:t>
            </a:fld>
            <a:endParaRPr lang="sv-SE" dirty="0"/>
          </a:p>
        </p:txBody>
      </p:sp>
      <p:sp>
        <p:nvSpPr>
          <p:cNvPr id="5" name="Content Placeholder 8"/>
          <p:cNvSpPr>
            <a:spLocks noGrp="1"/>
          </p:cNvSpPr>
          <p:nvPr>
            <p:ph idx="1"/>
          </p:nvPr>
        </p:nvSpPr>
        <p:spPr>
          <a:xfrm>
            <a:off x="152400" y="1484784"/>
            <a:ext cx="8991600" cy="5027613"/>
          </a:xfrm>
        </p:spPr>
        <p:txBody>
          <a:bodyPr>
            <a:normAutofit lnSpcReduction="10000"/>
          </a:bodyPr>
          <a:lstStyle/>
          <a:p>
            <a:pPr marL="381000" indent="-381000">
              <a:buFont typeface="Wingdings" pitchFamily="2" charset="2"/>
              <a:buChar char="§"/>
              <a:defRPr/>
            </a:pPr>
            <a:r>
              <a:rPr lang="en-US" dirty="0" smtClean="0">
                <a:solidFill>
                  <a:srgbClr val="000000"/>
                </a:solidFill>
              </a:rPr>
              <a:t>Despite the presence of the </a:t>
            </a:r>
            <a:r>
              <a:rPr lang="en-US" dirty="0" err="1" smtClean="0">
                <a:solidFill>
                  <a:srgbClr val="000000"/>
                </a:solidFill>
              </a:rPr>
              <a:t>superfluid</a:t>
            </a:r>
            <a:r>
              <a:rPr lang="en-US" dirty="0" smtClean="0">
                <a:solidFill>
                  <a:srgbClr val="000000"/>
                </a:solidFill>
              </a:rPr>
              <a:t> component, in almost all engineering applications He II behaves as a classical fluid. This includes :</a:t>
            </a:r>
          </a:p>
          <a:p>
            <a:pPr marL="800100" lvl="1" indent="-342900">
              <a:buFont typeface="Arial" pitchFamily="34" charset="0"/>
              <a:buChar char="•"/>
              <a:defRPr/>
            </a:pPr>
            <a:r>
              <a:rPr lang="en-US" dirty="0" smtClean="0">
                <a:solidFill>
                  <a:srgbClr val="000000"/>
                </a:solidFill>
              </a:rPr>
              <a:t>Pump performance</a:t>
            </a:r>
          </a:p>
          <a:p>
            <a:pPr marL="1219200" lvl="2" indent="-304800">
              <a:buFont typeface="Lucida Grande"/>
              <a:buChar char="»"/>
              <a:defRPr/>
            </a:pPr>
            <a:r>
              <a:rPr lang="en-US" dirty="0" smtClean="0">
                <a:solidFill>
                  <a:srgbClr val="000000"/>
                </a:solidFill>
              </a:rPr>
              <a:t>Except </a:t>
            </a:r>
            <a:r>
              <a:rPr lang="en-US" dirty="0" err="1" smtClean="0">
                <a:solidFill>
                  <a:srgbClr val="000000"/>
                </a:solidFill>
              </a:rPr>
              <a:t>cavitation</a:t>
            </a:r>
            <a:r>
              <a:rPr lang="en-US" dirty="0" smtClean="0">
                <a:solidFill>
                  <a:srgbClr val="000000"/>
                </a:solidFill>
              </a:rPr>
              <a:t> in saturated He II</a:t>
            </a:r>
          </a:p>
          <a:p>
            <a:pPr marL="800100" lvl="1" indent="-342900">
              <a:buFont typeface="Arial" pitchFamily="34" charset="0"/>
              <a:buChar char="•"/>
              <a:defRPr/>
            </a:pPr>
            <a:r>
              <a:rPr lang="en-US" dirty="0" smtClean="0">
                <a:solidFill>
                  <a:srgbClr val="000000"/>
                </a:solidFill>
              </a:rPr>
              <a:t>Pressure drop in tubes, valves, bellows and fittings</a:t>
            </a:r>
          </a:p>
          <a:p>
            <a:pPr marL="800100" lvl="1" indent="-342900">
              <a:buFont typeface="Arial" pitchFamily="34" charset="0"/>
              <a:buChar char="•"/>
              <a:defRPr/>
            </a:pPr>
            <a:r>
              <a:rPr lang="en-US" dirty="0" smtClean="0">
                <a:solidFill>
                  <a:srgbClr val="000000"/>
                </a:solidFill>
              </a:rPr>
              <a:t>Flow metering techniques</a:t>
            </a:r>
          </a:p>
          <a:p>
            <a:pPr>
              <a:buFont typeface="Wingdings" pitchFamily="2" charset="2"/>
              <a:buChar char="§"/>
              <a:defRPr/>
            </a:pPr>
            <a:r>
              <a:rPr lang="en-US" dirty="0" smtClean="0">
                <a:solidFill>
                  <a:srgbClr val="000000"/>
                </a:solidFill>
              </a:rPr>
              <a:t>This is likely a result of the quantized vortices in the </a:t>
            </a:r>
            <a:r>
              <a:rPr lang="en-US" dirty="0" err="1" smtClean="0">
                <a:solidFill>
                  <a:srgbClr val="000000"/>
                </a:solidFill>
              </a:rPr>
              <a:t>superfluid</a:t>
            </a:r>
            <a:r>
              <a:rPr lang="en-US" dirty="0" smtClean="0">
                <a:solidFill>
                  <a:srgbClr val="000000"/>
                </a:solidFill>
              </a:rPr>
              <a:t> component being coupled via mutual friction to the normal fluid viscosity</a:t>
            </a:r>
          </a:p>
          <a:p>
            <a:pPr>
              <a:buFont typeface="Wingdings" pitchFamily="2" charset="2"/>
              <a:buChar char="§"/>
              <a:defRPr/>
            </a:pPr>
            <a:r>
              <a:rPr lang="en-US" dirty="0" smtClean="0">
                <a:solidFill>
                  <a:srgbClr val="000000"/>
                </a:solidFill>
              </a:rPr>
              <a:t>However, keep in mind that the unique heat transfer properties still exist as described.</a:t>
            </a:r>
            <a:endParaRPr lang="en-US" dirty="0">
              <a:solidFill>
                <a:srgbClr val="000000"/>
              </a:solidFill>
            </a:endParaRPr>
          </a:p>
        </p:txBody>
      </p:sp>
    </p:spTree>
    <p:extLst>
      <p:ext uri="{BB962C8B-B14F-4D97-AF65-F5344CB8AC3E}">
        <p14:creationId xmlns:p14="http://schemas.microsoft.com/office/powerpoint/2010/main" val="291889173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He II Fluid Dynamics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83</a:t>
            </a:fld>
            <a:endParaRPr lang="sv-SE" dirty="0"/>
          </a:p>
        </p:txBody>
      </p:sp>
      <p:sp>
        <p:nvSpPr>
          <p:cNvPr id="5" name="Content Placeholder 1"/>
          <p:cNvSpPr>
            <a:spLocks noGrp="1"/>
          </p:cNvSpPr>
          <p:nvPr>
            <p:ph idx="1"/>
          </p:nvPr>
        </p:nvSpPr>
        <p:spPr>
          <a:xfrm>
            <a:off x="152400" y="1556792"/>
            <a:ext cx="8991600" cy="5027613"/>
          </a:xfrm>
        </p:spPr>
        <p:txBody>
          <a:bodyPr/>
          <a:lstStyle/>
          <a:p>
            <a:pPr marL="381000" indent="-381000"/>
            <a:r>
              <a:rPr lang="en-US" dirty="0">
                <a:solidFill>
                  <a:srgbClr val="000000"/>
                </a:solidFill>
                <a:ea typeface="ＭＳ Ｐゴシック" charset="0"/>
                <a:cs typeface="ＭＳ Ｐゴシック" charset="0"/>
              </a:rPr>
              <a:t>He II does behave differently in cases of:</a:t>
            </a:r>
            <a:r>
              <a:rPr lang="en-US" b="1" dirty="0">
                <a:solidFill>
                  <a:srgbClr val="000000"/>
                </a:solidFill>
                <a:ea typeface="ＭＳ Ｐゴシック" charset="0"/>
                <a:cs typeface="ＭＳ Ｐゴシック" charset="0"/>
              </a:rPr>
              <a:t> </a:t>
            </a:r>
          </a:p>
          <a:p>
            <a:pPr marL="800100" lvl="1" indent="-342900"/>
            <a:r>
              <a:rPr lang="en-US" dirty="0">
                <a:solidFill>
                  <a:srgbClr val="000000"/>
                </a:solidFill>
                <a:ea typeface="ＭＳ Ｐゴシック" charset="0"/>
              </a:rPr>
              <a:t>Film flow</a:t>
            </a:r>
          </a:p>
          <a:p>
            <a:pPr marL="800100" lvl="1" indent="-342900"/>
            <a:r>
              <a:rPr lang="en-US" dirty="0">
                <a:solidFill>
                  <a:srgbClr val="000000"/>
                </a:solidFill>
                <a:ea typeface="ＭＳ Ｐゴシック" charset="0"/>
              </a:rPr>
              <a:t>Porous plugs</a:t>
            </a:r>
          </a:p>
          <a:p>
            <a:pPr marL="800100" lvl="1" indent="-342900"/>
            <a:r>
              <a:rPr lang="en-US" dirty="0" smtClean="0">
                <a:solidFill>
                  <a:srgbClr val="000000"/>
                </a:solidFill>
                <a:ea typeface="ＭＳ Ｐゴシック" charset="0"/>
              </a:rPr>
              <a:t>Two </a:t>
            </a:r>
            <a:r>
              <a:rPr lang="en-US" dirty="0">
                <a:solidFill>
                  <a:srgbClr val="000000"/>
                </a:solidFill>
                <a:ea typeface="ＭＳ Ｐゴシック" charset="0"/>
              </a:rPr>
              <a:t>– phase flow (liquid/vapor) due to the large density difference between liquid and vapor in the case of He II</a:t>
            </a:r>
          </a:p>
          <a:p>
            <a:pPr marL="381000" indent="-381000"/>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55678646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Sound</a:t>
            </a:r>
            <a:endParaRPr lang="en-US" dirty="0"/>
          </a:p>
        </p:txBody>
      </p:sp>
      <p:sp>
        <p:nvSpPr>
          <p:cNvPr id="3" name="Content Placeholder 2"/>
          <p:cNvSpPr>
            <a:spLocks noGrp="1"/>
          </p:cNvSpPr>
          <p:nvPr>
            <p:ph idx="1"/>
          </p:nvPr>
        </p:nvSpPr>
        <p:spPr>
          <a:xfrm>
            <a:off x="251520" y="1844824"/>
            <a:ext cx="8640960" cy="1728192"/>
          </a:xfrm>
        </p:spPr>
        <p:txBody>
          <a:bodyPr/>
          <a:lstStyle/>
          <a:p>
            <a:r>
              <a:rPr lang="en-US" sz="2000" dirty="0" smtClean="0">
                <a:solidFill>
                  <a:srgbClr val="000000"/>
                </a:solidFill>
              </a:rPr>
              <a:t>The two-fluid model predicts and experiments show that temperature waves may be established in the He II due to oscillations in the local entropy. These temperature waves are known as second sound as they are analogous to density waves caused by pressure oscillations. </a:t>
            </a:r>
          </a:p>
          <a:p>
            <a:r>
              <a:rPr lang="en-US" sz="2000" dirty="0" smtClean="0">
                <a:solidFill>
                  <a:srgbClr val="000000"/>
                </a:solidFill>
              </a:rPr>
              <a:t>Recall that the superfluid component has zero entropy</a:t>
            </a:r>
          </a:p>
          <a:p>
            <a:pPr lvl="1"/>
            <a:endParaRPr lang="en-US" sz="2000" dirty="0"/>
          </a:p>
          <a:p>
            <a:pPr marL="457200" lvl="1" indent="0">
              <a:buNone/>
            </a:pP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84</a:t>
            </a:fld>
            <a:endParaRPr lang="sv-SE" dirty="0"/>
          </a:p>
        </p:txBody>
      </p:sp>
      <p:pic>
        <p:nvPicPr>
          <p:cNvPr id="5" name="Picture 4"/>
          <p:cNvPicPr>
            <a:picLocks noChangeAspect="1"/>
          </p:cNvPicPr>
          <p:nvPr/>
        </p:nvPicPr>
        <p:blipFill>
          <a:blip r:embed="rId2"/>
          <a:stretch>
            <a:fillRect/>
          </a:stretch>
        </p:blipFill>
        <p:spPr>
          <a:xfrm>
            <a:off x="0" y="3861048"/>
            <a:ext cx="9144000" cy="2919933"/>
          </a:xfrm>
          <a:prstGeom prst="rect">
            <a:avLst/>
          </a:prstGeom>
        </p:spPr>
      </p:pic>
      <p:sp>
        <p:nvSpPr>
          <p:cNvPr id="6" name="TextBox 5"/>
          <p:cNvSpPr txBox="1"/>
          <p:nvPr/>
        </p:nvSpPr>
        <p:spPr>
          <a:xfrm>
            <a:off x="5076056" y="3861048"/>
            <a:ext cx="3643020" cy="307777"/>
          </a:xfrm>
          <a:prstGeom prst="rect">
            <a:avLst/>
          </a:prstGeom>
          <a:noFill/>
        </p:spPr>
        <p:txBody>
          <a:bodyPr wrap="none" rtlCol="0">
            <a:spAutoFit/>
          </a:bodyPr>
          <a:lstStyle/>
          <a:p>
            <a:r>
              <a:rPr lang="en-US" sz="1400" dirty="0" smtClean="0"/>
              <a:t>From </a:t>
            </a:r>
            <a:r>
              <a:rPr lang="en-US" sz="1400" u="sng" dirty="0" smtClean="0"/>
              <a:t>Helium Cryogenics </a:t>
            </a:r>
            <a:r>
              <a:rPr lang="en-US" sz="1400" dirty="0" smtClean="0"/>
              <a:t>S.W. Van </a:t>
            </a:r>
            <a:r>
              <a:rPr lang="en-US" sz="1400" dirty="0" err="1" smtClean="0"/>
              <a:t>Sciver</a:t>
            </a:r>
            <a:r>
              <a:rPr lang="en-US" sz="1400" dirty="0" smtClean="0"/>
              <a:t> (2013)</a:t>
            </a:r>
            <a:endParaRPr lang="en-US" sz="1400" dirty="0"/>
          </a:p>
        </p:txBody>
      </p:sp>
    </p:spTree>
    <p:extLst>
      <p:ext uri="{BB962C8B-B14F-4D97-AF65-F5344CB8AC3E}">
        <p14:creationId xmlns:p14="http://schemas.microsoft.com/office/powerpoint/2010/main" val="85593103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Sound</a:t>
            </a:r>
            <a:endParaRPr lang="en-US" dirty="0"/>
          </a:p>
        </p:txBody>
      </p:sp>
      <p:sp>
        <p:nvSpPr>
          <p:cNvPr id="6" name="Content Placeholder 5"/>
          <p:cNvSpPr>
            <a:spLocks noGrp="1"/>
          </p:cNvSpPr>
          <p:nvPr>
            <p:ph sz="half" idx="2"/>
          </p:nvPr>
        </p:nvSpPr>
        <p:spPr>
          <a:xfrm>
            <a:off x="323528" y="1700808"/>
            <a:ext cx="4038600" cy="4525963"/>
          </a:xfrm>
        </p:spPr>
        <p:txBody>
          <a:bodyPr>
            <a:normAutofit fontScale="85000" lnSpcReduction="20000"/>
          </a:bodyPr>
          <a:lstStyle/>
          <a:p>
            <a:r>
              <a:rPr lang="en-US" dirty="0" smtClean="0">
                <a:solidFill>
                  <a:srgbClr val="000000"/>
                </a:solidFill>
              </a:rPr>
              <a:t>Second sound can be detected via</a:t>
            </a:r>
          </a:p>
          <a:p>
            <a:pPr lvl="1"/>
            <a:r>
              <a:rPr lang="en-US" dirty="0" smtClean="0">
                <a:solidFill>
                  <a:srgbClr val="000000"/>
                </a:solidFill>
              </a:rPr>
              <a:t>thermometry (either time or flight or resonance techniques)</a:t>
            </a:r>
          </a:p>
          <a:p>
            <a:pPr lvl="1"/>
            <a:r>
              <a:rPr lang="en-US" dirty="0" smtClean="0">
                <a:solidFill>
                  <a:srgbClr val="000000"/>
                </a:solidFill>
              </a:rPr>
              <a:t>Oscillating </a:t>
            </a:r>
            <a:r>
              <a:rPr lang="en-US" dirty="0" err="1" smtClean="0">
                <a:solidFill>
                  <a:srgbClr val="000000"/>
                </a:solidFill>
              </a:rPr>
              <a:t>Superleak</a:t>
            </a:r>
            <a:r>
              <a:rPr lang="en-US" dirty="0" smtClean="0">
                <a:solidFill>
                  <a:srgbClr val="000000"/>
                </a:solidFill>
              </a:rPr>
              <a:t> Transducers </a:t>
            </a:r>
          </a:p>
          <a:p>
            <a:r>
              <a:rPr lang="en-US" dirty="0" smtClean="0">
                <a:solidFill>
                  <a:srgbClr val="000000"/>
                </a:solidFill>
              </a:rPr>
              <a:t>Second sound is attenuated by mutual friction and has been used extensively quantum turbulence</a:t>
            </a:r>
          </a:p>
          <a:p>
            <a:r>
              <a:rPr lang="en-US" dirty="0" smtClean="0">
                <a:solidFill>
                  <a:srgbClr val="000000"/>
                </a:solidFill>
              </a:rPr>
              <a:t>More recently second sound has been used to locate quenches in SRF cavities</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85</a:t>
            </a:fld>
            <a:endParaRPr lang="sv-SE" dirty="0"/>
          </a:p>
        </p:txBody>
      </p:sp>
      <p:pic>
        <p:nvPicPr>
          <p:cNvPr id="3" name="Picture 2"/>
          <p:cNvPicPr>
            <a:picLocks noChangeAspect="1"/>
          </p:cNvPicPr>
          <p:nvPr/>
        </p:nvPicPr>
        <p:blipFill>
          <a:blip r:embed="rId2"/>
          <a:stretch>
            <a:fillRect/>
          </a:stretch>
        </p:blipFill>
        <p:spPr>
          <a:xfrm>
            <a:off x="4427984" y="1556792"/>
            <a:ext cx="4278307" cy="4608512"/>
          </a:xfrm>
          <a:prstGeom prst="rect">
            <a:avLst/>
          </a:prstGeom>
        </p:spPr>
      </p:pic>
      <p:sp>
        <p:nvSpPr>
          <p:cNvPr id="5" name="TextBox 4"/>
          <p:cNvSpPr txBox="1"/>
          <p:nvPr/>
        </p:nvSpPr>
        <p:spPr>
          <a:xfrm>
            <a:off x="5076056" y="6381328"/>
            <a:ext cx="3441968" cy="307777"/>
          </a:xfrm>
          <a:prstGeom prst="rect">
            <a:avLst/>
          </a:prstGeom>
          <a:noFill/>
        </p:spPr>
        <p:txBody>
          <a:bodyPr wrap="none" rtlCol="0">
            <a:spAutoFit/>
          </a:bodyPr>
          <a:lstStyle/>
          <a:p>
            <a:r>
              <a:rPr lang="en-US" sz="1400" dirty="0" smtClean="0"/>
              <a:t>From Donnelly </a:t>
            </a:r>
            <a:r>
              <a:rPr lang="en-US" sz="1400" i="1" dirty="0" smtClean="0"/>
              <a:t>Physics Today</a:t>
            </a:r>
            <a:r>
              <a:rPr lang="en-US" sz="1400" dirty="0" smtClean="0"/>
              <a:t> October 2009</a:t>
            </a:r>
            <a:endParaRPr lang="en-US" sz="1400" dirty="0"/>
          </a:p>
        </p:txBody>
      </p:sp>
    </p:spTree>
    <p:extLst>
      <p:ext uri="{BB962C8B-B14F-4D97-AF65-F5344CB8AC3E}">
        <p14:creationId xmlns:p14="http://schemas.microsoft.com/office/powerpoint/2010/main" val="148257630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Outgassing and Getters</a:t>
            </a:r>
            <a:endParaRPr lang="en-US" dirty="0"/>
          </a:p>
        </p:txBody>
      </p:sp>
      <p:sp>
        <p:nvSpPr>
          <p:cNvPr id="3" name="Content Placeholder 2"/>
          <p:cNvSpPr>
            <a:spLocks noGrp="1"/>
          </p:cNvSpPr>
          <p:nvPr>
            <p:ph idx="1"/>
          </p:nvPr>
        </p:nvSpPr>
        <p:spPr>
          <a:xfrm>
            <a:off x="457200" y="1600200"/>
            <a:ext cx="8435280" cy="4525963"/>
          </a:xfrm>
        </p:spPr>
        <p:txBody>
          <a:bodyPr>
            <a:normAutofit fontScale="92500" lnSpcReduction="10000"/>
          </a:bodyPr>
          <a:lstStyle/>
          <a:p>
            <a:r>
              <a:rPr lang="en-US" dirty="0">
                <a:solidFill>
                  <a:srgbClr val="000000"/>
                </a:solidFill>
                <a:ea typeface="ＭＳ Ｐゴシック" charset="0"/>
                <a:cs typeface="ＭＳ Ｐゴシック" charset="0"/>
              </a:rPr>
              <a:t>All </a:t>
            </a:r>
            <a:r>
              <a:rPr lang="en-US" dirty="0" smtClean="0">
                <a:solidFill>
                  <a:srgbClr val="000000"/>
                </a:solidFill>
                <a:ea typeface="ＭＳ Ｐゴシック" charset="0"/>
                <a:cs typeface="ＭＳ Ｐゴシック" charset="0"/>
              </a:rPr>
              <a:t>materials </a:t>
            </a:r>
            <a:r>
              <a:rPr lang="en-US" dirty="0">
                <a:solidFill>
                  <a:srgbClr val="000000"/>
                </a:solidFill>
                <a:ea typeface="ＭＳ Ｐゴシック" charset="0"/>
                <a:cs typeface="ＭＳ Ｐゴシック" charset="0"/>
              </a:rPr>
              <a:t>outgas into a vacuum. This can raise the pressure in a sealed vacuum space</a:t>
            </a:r>
          </a:p>
          <a:p>
            <a:r>
              <a:rPr lang="en-US" dirty="0">
                <a:solidFill>
                  <a:srgbClr val="000000"/>
                </a:solidFill>
                <a:ea typeface="ＭＳ Ｐゴシック" charset="0"/>
                <a:cs typeface="ＭＳ Ｐゴシック" charset="0"/>
              </a:rPr>
              <a:t>Reduce outgassing by:</a:t>
            </a:r>
          </a:p>
          <a:p>
            <a:pPr lvl="1"/>
            <a:r>
              <a:rPr lang="en-US" dirty="0">
                <a:solidFill>
                  <a:srgbClr val="000000"/>
                </a:solidFill>
                <a:ea typeface="ＭＳ Ｐゴシック" charset="0"/>
                <a:cs typeface="ＭＳ Ｐゴシック" charset="0"/>
              </a:rPr>
              <a:t>Minimize  amount of polymers, wire insulation, FRP </a:t>
            </a:r>
            <a:r>
              <a:rPr lang="en-US" dirty="0" err="1">
                <a:solidFill>
                  <a:srgbClr val="000000"/>
                </a:solidFill>
                <a:ea typeface="ＭＳ Ｐゴシック" charset="0"/>
                <a:cs typeface="ＭＳ Ｐゴシック" charset="0"/>
              </a:rPr>
              <a:t>etc</a:t>
            </a:r>
            <a:r>
              <a:rPr lang="en-US" dirty="0">
                <a:solidFill>
                  <a:srgbClr val="000000"/>
                </a:solidFill>
                <a:ea typeface="ＭＳ Ｐゴシック" charset="0"/>
                <a:cs typeface="ＭＳ Ｐゴシック" charset="0"/>
              </a:rPr>
              <a:t> – difficult</a:t>
            </a:r>
          </a:p>
          <a:p>
            <a:pPr lvl="1"/>
            <a:r>
              <a:rPr lang="en-US" dirty="0">
                <a:solidFill>
                  <a:srgbClr val="000000"/>
                </a:solidFill>
                <a:ea typeface="ＭＳ Ｐゴシック" charset="0"/>
                <a:cs typeface="ＭＳ Ｐゴシック" charset="0"/>
              </a:rPr>
              <a:t>Keep vacuum surfaces as clean as possible. Remove any oil or cutting fluid, wear gloves etc.</a:t>
            </a:r>
          </a:p>
          <a:p>
            <a:r>
              <a:rPr lang="en-US" dirty="0">
                <a:solidFill>
                  <a:srgbClr val="000000"/>
                </a:solidFill>
                <a:ea typeface="ＭＳ Ｐゴシック" charset="0"/>
                <a:cs typeface="ＭＳ Ｐゴシック" charset="0"/>
              </a:rPr>
              <a:t>Getters: </a:t>
            </a:r>
            <a:r>
              <a:rPr lang="en-US" dirty="0" smtClean="0">
                <a:solidFill>
                  <a:srgbClr val="000000"/>
                </a:solidFill>
                <a:ea typeface="ＭＳ Ｐゴシック" charset="0"/>
                <a:cs typeface="ＭＳ Ｐゴシック" charset="0"/>
              </a:rPr>
              <a:t>materials (such as activated charcoal or silica gel) </a:t>
            </a:r>
            <a:r>
              <a:rPr lang="en-US" dirty="0">
                <a:solidFill>
                  <a:srgbClr val="000000"/>
                </a:solidFill>
                <a:ea typeface="ＭＳ Ｐゴシック" charset="0"/>
                <a:cs typeface="ＭＳ Ｐゴシック" charset="0"/>
              </a:rPr>
              <a:t>inserted into vacuum spaces to remove residual gas at low pressures</a:t>
            </a:r>
          </a:p>
          <a:p>
            <a:r>
              <a:rPr lang="en-US" dirty="0">
                <a:solidFill>
                  <a:srgbClr val="000000"/>
                </a:solidFill>
                <a:ea typeface="ＭＳ Ｐゴシック" charset="0"/>
                <a:cs typeface="ＭＳ Ｐゴシック" charset="0"/>
              </a:rPr>
              <a:t>In cryogenic systems, getters may be useful in removing residual gas and passively managing small leaks</a:t>
            </a:r>
          </a:p>
          <a:p>
            <a:endParaRPr lang="en-US" dirty="0">
              <a:solidFill>
                <a:srgbClr val="000000"/>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86</a:t>
            </a:fld>
            <a:endParaRPr lang="sv-SE" dirty="0"/>
          </a:p>
        </p:txBody>
      </p:sp>
    </p:spTree>
    <p:extLst>
      <p:ext uri="{BB962C8B-B14F-4D97-AF65-F5344CB8AC3E}">
        <p14:creationId xmlns:p14="http://schemas.microsoft.com/office/powerpoint/2010/main" val="328758508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l="41702" r="41702"/>
          <a:stretch>
            <a:fillRect/>
          </a:stretch>
        </p:blipFill>
        <p:spPr>
          <a:xfrm>
            <a:off x="76200" y="1066800"/>
            <a:ext cx="8991600" cy="5027613"/>
          </a:xfrm>
        </p:spPr>
      </p:pic>
      <p:sp>
        <p:nvSpPr>
          <p:cNvPr id="28674" name="Rectangle 2"/>
          <p:cNvSpPr>
            <a:spLocks noGrp="1" noChangeArrowheads="1"/>
          </p:cNvSpPr>
          <p:nvPr>
            <p:ph type="title"/>
          </p:nvPr>
        </p:nvSpPr>
        <p:spPr/>
        <p:txBody>
          <a:bodyPr>
            <a:normAutofit fontScale="90000"/>
          </a:bodyPr>
          <a:lstStyle/>
          <a:p>
            <a:pPr eaLnBrk="1" hangingPunct="1"/>
            <a:r>
              <a:rPr lang="en-US">
                <a:ea typeface="ＭＳ Ｐゴシック" charset="0"/>
                <a:cs typeface="ＭＳ Ｐゴシック" charset="0"/>
              </a:rPr>
              <a:t>Thermal Conductivity</a:t>
            </a:r>
            <a:br>
              <a:rPr lang="en-US">
                <a:ea typeface="ＭＳ Ｐゴシック" charset="0"/>
                <a:cs typeface="ＭＳ Ｐゴシック" charset="0"/>
              </a:rPr>
            </a:br>
            <a:r>
              <a:rPr lang="en-US">
                <a:ea typeface="ＭＳ Ｐゴシック" charset="0"/>
                <a:cs typeface="ＭＳ Ｐゴシック" charset="0"/>
              </a:rPr>
              <a:t>Integrals</a:t>
            </a:r>
          </a:p>
        </p:txBody>
      </p:sp>
      <p:sp>
        <p:nvSpPr>
          <p:cNvPr id="21510" name="Rectangle 3"/>
          <p:cNvSpPr>
            <a:spLocks noGrp="1" noChangeArrowheads="1"/>
          </p:cNvSpPr>
          <p:nvPr>
            <p:ph type="body" sz="half" idx="4294967295"/>
          </p:nvPr>
        </p:nvSpPr>
        <p:spPr>
          <a:xfrm>
            <a:off x="0" y="1295400"/>
            <a:ext cx="8229600" cy="1981200"/>
          </a:xfrm>
        </p:spPr>
        <p:txBody>
          <a:bodyPr>
            <a:normAutofit fontScale="62500" lnSpcReduction="20000"/>
          </a:bodyPr>
          <a:lstStyle/>
          <a:p>
            <a:pPr eaLnBrk="1" hangingPunct="1">
              <a:defRPr/>
            </a:pPr>
            <a:r>
              <a:rPr lang="en-US" dirty="0">
                <a:ea typeface="ＭＳ Ｐゴシック" charset="0"/>
                <a:cs typeface="ＭＳ Ｐゴシック" charset="0"/>
              </a:rPr>
              <a:t>The strong temperature dependence of K makes heat transfer calculations difficult</a:t>
            </a:r>
          </a:p>
          <a:p>
            <a:pPr eaLnBrk="1" hangingPunct="1">
              <a:defRPr/>
            </a:pPr>
            <a:r>
              <a:rPr lang="en-US" dirty="0">
                <a:ea typeface="ＭＳ Ｐゴシック" charset="0"/>
                <a:cs typeface="ＭＳ Ｐゴシック" charset="0"/>
              </a:rPr>
              <a:t>The solution is frequently to use thermal conductivity integrals</a:t>
            </a:r>
          </a:p>
          <a:p>
            <a:pPr eaLnBrk="1" hangingPunct="1">
              <a:defRPr/>
            </a:pPr>
            <a:r>
              <a:rPr lang="en-US" dirty="0">
                <a:ea typeface="ＭＳ Ｐゴシック" charset="0"/>
                <a:cs typeface="ＭＳ Ｐゴシック" charset="0"/>
              </a:rPr>
              <a:t>The heat conduction equation </a:t>
            </a:r>
            <a:endParaRPr lang="en-US" dirty="0" smtClean="0">
              <a:ea typeface="ＭＳ Ｐゴシック" charset="0"/>
              <a:cs typeface="ＭＳ Ｐゴシック" charset="0"/>
            </a:endParaRPr>
          </a:p>
          <a:p>
            <a:pPr eaLnBrk="1" hangingPunct="1">
              <a:defRPr/>
            </a:pPr>
            <a:endParaRPr lang="en-US" dirty="0">
              <a:ea typeface="ＭＳ Ｐゴシック" charset="0"/>
              <a:cs typeface="ＭＳ Ｐゴシック" charset="0"/>
            </a:endParaRPr>
          </a:p>
          <a:p>
            <a:pPr marL="0" indent="0" eaLnBrk="1" hangingPunct="1">
              <a:buFont typeface="Wingdings" charset="0"/>
              <a:buNone/>
              <a:defRPr/>
            </a:pPr>
            <a:endParaRPr lang="en-US" dirty="0" smtClean="0">
              <a:ea typeface="ＭＳ Ｐゴシック" charset="0"/>
              <a:cs typeface="ＭＳ Ｐゴシック" charset="0"/>
            </a:endParaRPr>
          </a:p>
          <a:p>
            <a:pPr eaLnBrk="1" hangingPunct="1">
              <a:defRPr/>
            </a:pPr>
            <a:endParaRPr lang="en-US" dirty="0">
              <a:ea typeface="ＭＳ Ｐゴシック" charset="0"/>
              <a:cs typeface="ＭＳ Ｐゴシック" charset="0"/>
            </a:endParaRPr>
          </a:p>
          <a:p>
            <a:pPr marL="0" indent="0" eaLnBrk="1" hangingPunct="1">
              <a:buFont typeface="Wingdings" charset="0"/>
              <a:buNone/>
              <a:defRPr/>
            </a:pPr>
            <a:r>
              <a:rPr lang="en-US" dirty="0" smtClean="0">
                <a:ea typeface="ＭＳ Ｐゴシック" charset="0"/>
                <a:cs typeface="ＭＳ Ｐゴシック" charset="0"/>
              </a:rPr>
              <a:t>Is </a:t>
            </a:r>
            <a:r>
              <a:rPr lang="en-US" dirty="0">
                <a:ea typeface="ＭＳ Ｐゴシック" charset="0"/>
                <a:cs typeface="ＭＳ Ｐゴシック" charset="0"/>
              </a:rPr>
              <a:t>written as: </a:t>
            </a:r>
          </a:p>
          <a:p>
            <a:pPr eaLnBrk="1" hangingPunct="1">
              <a:buFont typeface="Arial" charset="0"/>
              <a:buChar char="•"/>
              <a:defRPr/>
            </a:pPr>
            <a:endParaRPr lang="en-US" dirty="0">
              <a:ea typeface="ＭＳ Ｐゴシック" charset="0"/>
              <a:cs typeface="ＭＳ Ｐゴシック" charset="0"/>
            </a:endParaRPr>
          </a:p>
        </p:txBody>
      </p:sp>
      <p:graphicFrame>
        <p:nvGraphicFramePr>
          <p:cNvPr id="28676" name="Object 2"/>
          <p:cNvGraphicFramePr>
            <a:graphicFrameLocks noChangeAspect="1"/>
          </p:cNvGraphicFramePr>
          <p:nvPr/>
        </p:nvGraphicFramePr>
        <p:xfrm>
          <a:off x="2286000" y="4953000"/>
          <a:ext cx="4038600" cy="879475"/>
        </p:xfrm>
        <a:graphic>
          <a:graphicData uri="http://schemas.openxmlformats.org/presentationml/2006/ole">
            <mc:AlternateContent xmlns:mc="http://schemas.openxmlformats.org/markup-compatibility/2006">
              <mc:Choice xmlns:v="urn:schemas-microsoft-com:vml" Requires="v">
                <p:oleObj spid="_x0000_s89129" name="Equation" r:id="rId5" imgW="990170" imgH="215806" progId="Equation.3">
                  <p:embed/>
                </p:oleObj>
              </mc:Choice>
              <mc:Fallback>
                <p:oleObj name="Equation" r:id="rId5" imgW="990170" imgH="21580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4953000"/>
                        <a:ext cx="40386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677" name="Object 2"/>
          <p:cNvGraphicFramePr>
            <a:graphicFrameLocks noChangeAspect="1"/>
          </p:cNvGraphicFramePr>
          <p:nvPr/>
        </p:nvGraphicFramePr>
        <p:xfrm>
          <a:off x="1981200" y="2971800"/>
          <a:ext cx="2801938" cy="914400"/>
        </p:xfrm>
        <a:graphic>
          <a:graphicData uri="http://schemas.openxmlformats.org/presentationml/2006/ole">
            <mc:AlternateContent xmlns:mc="http://schemas.openxmlformats.org/markup-compatibility/2006">
              <mc:Choice xmlns:v="urn:schemas-microsoft-com:vml" Requires="v">
                <p:oleObj spid="_x0000_s89130" name="Equation" r:id="rId7" imgW="1205977" imgH="393529" progId="Equation.3">
                  <p:embed/>
                </p:oleObj>
              </mc:Choice>
              <mc:Fallback>
                <p:oleObj name="Equation" r:id="rId7" imgW="1205977" imgH="393529"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2971800"/>
                        <a:ext cx="2801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Date Placeholder 1"/>
          <p:cNvSpPr>
            <a:spLocks noGrp="1"/>
          </p:cNvSpPr>
          <p:nvPr>
            <p:ph type="dt" sz="quarter" idx="4294967295"/>
          </p:nvPr>
        </p:nvSpPr>
        <p:spPr>
          <a:xfrm>
            <a:off x="457200" y="6356350"/>
            <a:ext cx="2133600" cy="365125"/>
          </a:xfrm>
        </p:spPr>
        <p:txBody>
          <a:bodyPr/>
          <a:lstStyle/>
          <a:p>
            <a:pPr>
              <a:defRPr/>
            </a:pPr>
            <a:r>
              <a:t>8/26/14</a:t>
            </a:r>
            <a:endParaRPr dirty="0"/>
          </a:p>
        </p:txBody>
      </p:sp>
      <p:sp>
        <p:nvSpPr>
          <p:cNvPr id="3" name="Footer Placeholder 2"/>
          <p:cNvSpPr>
            <a:spLocks noGrp="1"/>
          </p:cNvSpPr>
          <p:nvPr>
            <p:ph type="ftr" sz="quarter" idx="4294967295"/>
          </p:nvPr>
        </p:nvSpPr>
        <p:spPr>
          <a:xfrm>
            <a:off x="3124200" y="6356350"/>
            <a:ext cx="2895600" cy="365125"/>
          </a:xfrm>
        </p:spPr>
        <p:txBody>
          <a:bodyPr/>
          <a:lstStyle/>
          <a:p>
            <a:pPr>
              <a:defRPr/>
            </a:pPr>
            <a:r>
              <a:rPr lang="en-US" smtClean="0"/>
              <a:t>Cryostat Design - J.G. Weisend II</a:t>
            </a:r>
            <a:endParaRPr lang="en-US" dirty="0"/>
          </a:p>
        </p:txBody>
      </p:sp>
      <p:sp>
        <p:nvSpPr>
          <p:cNvPr id="2868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solidFill>
                  <a:srgbClr val="064308"/>
                </a:solidFill>
                <a:cs typeface="Arial" charset="0"/>
              </a:rPr>
              <a:t>Slide </a:t>
            </a:r>
            <a:fld id="{F09C3022-4F7A-8740-BEA4-4B32FC1DCE82}" type="slidenum">
              <a:rPr lang="en-US" sz="1000">
                <a:solidFill>
                  <a:srgbClr val="064308"/>
                </a:solidFill>
                <a:cs typeface="Arial" charset="0"/>
              </a:rPr>
              <a:pPr/>
              <a:t>87</a:t>
            </a:fld>
            <a:endParaRPr lang="en-US" sz="1000">
              <a:solidFill>
                <a:srgbClr val="064308"/>
              </a:solidFill>
              <a:cs typeface="Arial" charset="0"/>
            </a:endParaRPr>
          </a:p>
        </p:txBody>
      </p:sp>
    </p:spTree>
    <p:extLst>
      <p:ext uri="{BB962C8B-B14F-4D97-AF65-F5344CB8AC3E}">
        <p14:creationId xmlns:p14="http://schemas.microsoft.com/office/powerpoint/2010/main" val="395212685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p:cNvSpPr>
            <a:spLocks noGrp="1" noChangeArrowheads="1"/>
          </p:cNvSpPr>
          <p:nvPr>
            <p:ph idx="1"/>
          </p:nvPr>
        </p:nvSpPr>
        <p:spPr>
          <a:xfrm>
            <a:off x="76200" y="1066800"/>
            <a:ext cx="8991600" cy="5027613"/>
          </a:xfrm>
        </p:spPr>
        <p:txBody>
          <a:bodyPr/>
          <a:lstStyle/>
          <a:p>
            <a:pPr eaLnBrk="1" hangingPunct="1"/>
            <a:r>
              <a:rPr lang="en-US">
                <a:ea typeface="ＭＳ Ｐゴシック" charset="0"/>
                <a:cs typeface="ＭＳ Ｐゴシック" charset="0"/>
              </a:rPr>
              <a:t>G is the geometry factor</a:t>
            </a:r>
          </a:p>
          <a:p>
            <a:pPr eaLnBrk="1" hangingPunct="1"/>
            <a:endParaRPr lang="en-US">
              <a:ea typeface="ＭＳ Ｐゴシック" charset="0"/>
              <a:cs typeface="ＭＳ Ｐゴシック" charset="0"/>
            </a:endParaRPr>
          </a:p>
          <a:p>
            <a:pPr eaLnBrk="1" hangingPunct="1">
              <a:buFont typeface="Wingdings" charset="0"/>
              <a:buNone/>
            </a:pPr>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buFont typeface="Wingdings" charset="0"/>
              <a:buNone/>
            </a:pPr>
            <a:endParaRPr lang="en-US">
              <a:latin typeface="Symbol" charset="0"/>
              <a:ea typeface="ＭＳ Ｐゴシック" charset="0"/>
              <a:cs typeface="ＭＳ Ｐゴシック" charset="0"/>
            </a:endParaRPr>
          </a:p>
          <a:p>
            <a:pPr eaLnBrk="1" hangingPunct="1">
              <a:buFont typeface="Wingdings" charset="0"/>
              <a:buNone/>
            </a:pPr>
            <a:endParaRPr lang="en-US">
              <a:latin typeface="Symbol" charset="0"/>
              <a:ea typeface="ＭＳ Ｐゴシック" charset="0"/>
              <a:cs typeface="ＭＳ Ｐゴシック" charset="0"/>
            </a:endParaRPr>
          </a:p>
          <a:p>
            <a:pPr eaLnBrk="1" hangingPunct="1"/>
            <a:r>
              <a:rPr lang="en-US">
                <a:latin typeface="Symbol" charset="0"/>
                <a:ea typeface="ＭＳ Ｐゴシック" charset="0"/>
                <a:cs typeface="ＭＳ Ｐゴシック" charset="0"/>
              </a:rPr>
              <a:t>q</a:t>
            </a:r>
            <a:r>
              <a:rPr lang="en-US">
                <a:ea typeface="ＭＳ Ｐゴシック" charset="0"/>
                <a:cs typeface="ＭＳ Ｐゴシック" charset="0"/>
              </a:rPr>
              <a:t> is the thermal conductivity integral</a:t>
            </a:r>
          </a:p>
          <a:p>
            <a:pPr eaLnBrk="1" hangingPunct="1">
              <a:buFont typeface="Wingdings" charset="0"/>
              <a:buNone/>
            </a:pPr>
            <a:endParaRPr lang="en-US">
              <a:latin typeface="Symbol" charset="0"/>
              <a:ea typeface="ＭＳ Ｐゴシック" charset="0"/>
              <a:cs typeface="ＭＳ Ｐゴシック" charset="0"/>
            </a:endParaRPr>
          </a:p>
          <a:p>
            <a:pPr eaLnBrk="1" hangingPunct="1">
              <a:buFont typeface="Wingdings" charset="0"/>
              <a:buNone/>
            </a:pPr>
            <a:endParaRPr lang="en-US">
              <a:ea typeface="ＭＳ Ｐゴシック" charset="0"/>
              <a:cs typeface="ＭＳ Ｐゴシック" charset="0"/>
            </a:endParaRPr>
          </a:p>
        </p:txBody>
      </p:sp>
      <p:sp>
        <p:nvSpPr>
          <p:cNvPr id="7782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000" smtClean="0"/>
              <a:t>Thermal Conductivity</a:t>
            </a:r>
            <a:br>
              <a:rPr lang="en-US" sz="4000" smtClean="0"/>
            </a:br>
            <a:r>
              <a:rPr lang="en-US" sz="4000" smtClean="0"/>
              <a:t>Integrals</a:t>
            </a:r>
          </a:p>
        </p:txBody>
      </p:sp>
      <p:pic>
        <p:nvPicPr>
          <p:cNvPr id="7782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19200" y="4953000"/>
            <a:ext cx="56388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24" name="Object 2"/>
          <p:cNvGraphicFramePr>
            <a:graphicFrameLocks noChangeAspect="1"/>
          </p:cNvGraphicFramePr>
          <p:nvPr/>
        </p:nvGraphicFramePr>
        <p:xfrm>
          <a:off x="2362200" y="1600200"/>
          <a:ext cx="2438400" cy="1806575"/>
        </p:xfrm>
        <a:graphic>
          <a:graphicData uri="http://schemas.openxmlformats.org/presentationml/2006/ole">
            <mc:AlternateContent xmlns:mc="http://schemas.openxmlformats.org/markup-compatibility/2006">
              <mc:Choice xmlns:v="urn:schemas-microsoft-com:vml" Requires="v">
                <p:oleObj spid="_x0000_s90153" name="Equation" r:id="rId5" imgW="736600" imgH="698500" progId="Equation.3">
                  <p:embed/>
                </p:oleObj>
              </mc:Choice>
              <mc:Fallback>
                <p:oleObj name="Equation" r:id="rId5" imgW="736600" imgH="698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600200"/>
                        <a:ext cx="2438400" cy="180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0725" name="Object 3"/>
          <p:cNvGraphicFramePr>
            <a:graphicFrameLocks noChangeAspect="1"/>
          </p:cNvGraphicFramePr>
          <p:nvPr/>
        </p:nvGraphicFramePr>
        <p:xfrm>
          <a:off x="2743200" y="4419600"/>
          <a:ext cx="2667000" cy="1465263"/>
        </p:xfrm>
        <a:graphic>
          <a:graphicData uri="http://schemas.openxmlformats.org/presentationml/2006/ole">
            <mc:AlternateContent xmlns:mc="http://schemas.openxmlformats.org/markup-compatibility/2006">
              <mc:Choice xmlns:v="urn:schemas-microsoft-com:vml" Requires="v">
                <p:oleObj spid="_x0000_s90154" name="Equation" r:id="rId7" imgW="901309" imgH="495085" progId="Equation.3">
                  <p:embed/>
                </p:oleObj>
              </mc:Choice>
              <mc:Fallback>
                <p:oleObj name="Equation" r:id="rId7" imgW="901309" imgH="49508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419600"/>
                        <a:ext cx="2667000" cy="146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 name="Date Placeholder 1"/>
          <p:cNvSpPr>
            <a:spLocks noGrp="1"/>
          </p:cNvSpPr>
          <p:nvPr>
            <p:ph type="dt" sz="quarter" idx="4294967295"/>
          </p:nvPr>
        </p:nvSpPr>
        <p:spPr>
          <a:xfrm>
            <a:off x="457200" y="6356350"/>
            <a:ext cx="2133600" cy="365125"/>
          </a:xfrm>
        </p:spPr>
        <p:txBody>
          <a:bodyPr/>
          <a:lstStyle/>
          <a:p>
            <a:pPr>
              <a:defRPr/>
            </a:pPr>
            <a:r>
              <a:t>8/26/14</a:t>
            </a:r>
            <a:endParaRPr dirty="0"/>
          </a:p>
        </p:txBody>
      </p:sp>
      <p:sp>
        <p:nvSpPr>
          <p:cNvPr id="3" name="Footer Placeholder 2"/>
          <p:cNvSpPr>
            <a:spLocks noGrp="1"/>
          </p:cNvSpPr>
          <p:nvPr>
            <p:ph type="ftr" sz="quarter" idx="4294967295"/>
          </p:nvPr>
        </p:nvSpPr>
        <p:spPr>
          <a:xfrm>
            <a:off x="3124200" y="6356350"/>
            <a:ext cx="2895600" cy="365125"/>
          </a:xfrm>
        </p:spPr>
        <p:txBody>
          <a:bodyPr/>
          <a:lstStyle/>
          <a:p>
            <a:pPr>
              <a:defRPr/>
            </a:pPr>
            <a:r>
              <a:rPr lang="en-US" smtClean="0"/>
              <a:t>Cryostat Design - J.G. Weisend II</a:t>
            </a:r>
            <a:endParaRPr lang="en-US" dirty="0"/>
          </a:p>
        </p:txBody>
      </p:sp>
      <p:sp>
        <p:nvSpPr>
          <p:cNvPr id="3072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solidFill>
                  <a:srgbClr val="064308"/>
                </a:solidFill>
                <a:cs typeface="Arial" charset="0"/>
              </a:rPr>
              <a:t>Slide </a:t>
            </a:r>
            <a:fld id="{EF9463C4-3705-D04F-8448-46041388BB58}" type="slidenum">
              <a:rPr lang="en-US" sz="1000">
                <a:solidFill>
                  <a:srgbClr val="064308"/>
                </a:solidFill>
                <a:cs typeface="Arial" charset="0"/>
              </a:rPr>
              <a:pPr/>
              <a:t>88</a:t>
            </a:fld>
            <a:endParaRPr lang="en-US" sz="1000">
              <a:solidFill>
                <a:srgbClr val="064308"/>
              </a:solidFill>
              <a:cs typeface="Arial" charset="0"/>
            </a:endParaRPr>
          </a:p>
        </p:txBody>
      </p:sp>
    </p:spTree>
    <p:extLst>
      <p:ext uri="{BB962C8B-B14F-4D97-AF65-F5344CB8AC3E}">
        <p14:creationId xmlns:p14="http://schemas.microsoft.com/office/powerpoint/2010/main" val="1586407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7829"/>
                                        </p:tgtEl>
                                        <p:attrNameLst>
                                          <p:attrName>style.visibility</p:attrName>
                                        </p:attrNameLst>
                                      </p:cBhvr>
                                      <p:to>
                                        <p:strVal val="visible"/>
                                      </p:to>
                                    </p:set>
                                    <p:animEffect transition="in" filter="diamond(in)">
                                      <p:cBhvr>
                                        <p:cTn id="7" dur="500"/>
                                        <p:tgtEl>
                                          <p:spTgt spid="77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3"/>
          <p:cNvSpPr>
            <a:spLocks noGrp="1" noChangeArrowheads="1"/>
          </p:cNvSpPr>
          <p:nvPr>
            <p:ph idx="1"/>
          </p:nvPr>
        </p:nvSpPr>
        <p:spPr>
          <a:xfrm>
            <a:off x="76200" y="1066800"/>
            <a:ext cx="8991600" cy="5027613"/>
          </a:xfrm>
        </p:spPr>
        <p:txBody>
          <a:bodyPr/>
          <a:lstStyle/>
          <a:p>
            <a:pPr eaLnBrk="1" hangingPunct="1"/>
            <a:r>
              <a:rPr lang="en-US">
                <a:ea typeface="ＭＳ Ｐゴシック" charset="0"/>
                <a:cs typeface="ＭＳ Ｐゴシック" charset="0"/>
              </a:rPr>
              <a:t>Advantages:</a:t>
            </a:r>
          </a:p>
          <a:p>
            <a:pPr lvl="1" eaLnBrk="1" hangingPunct="1"/>
            <a:r>
              <a:rPr lang="en-US">
                <a:ea typeface="ＭＳ Ｐゴシック" charset="0"/>
                <a:cs typeface="ＭＳ Ｐゴシック" charset="0"/>
              </a:rPr>
              <a:t> Simple</a:t>
            </a:r>
          </a:p>
          <a:p>
            <a:pPr lvl="1" eaLnBrk="1" hangingPunct="1"/>
            <a:r>
              <a:rPr lang="en-US">
                <a:ea typeface="ＭＳ Ｐゴシック" charset="0"/>
                <a:cs typeface="ＭＳ Ｐゴシック" charset="0"/>
              </a:rPr>
              <a:t> Only end point temperatures are important. (assuming there are no intermediate heat sinks) The actual temperature distribution is not. </a:t>
            </a:r>
          </a:p>
          <a:p>
            <a:pPr lvl="1" eaLnBrk="1" hangingPunct="1"/>
            <a:r>
              <a:rPr lang="en-US">
                <a:ea typeface="ＭＳ Ｐゴシック" charset="0"/>
                <a:cs typeface="ＭＳ Ｐゴシック" charset="0"/>
              </a:rPr>
              <a:t>Thermal conductivity integrals have been calculated for many engineering materials</a:t>
            </a:r>
          </a:p>
          <a:p>
            <a:pPr lvl="1" eaLnBrk="1" hangingPunct="1"/>
            <a:r>
              <a:rPr lang="en-US">
                <a:ea typeface="ＭＳ Ｐゴシック" charset="0"/>
                <a:cs typeface="ＭＳ Ｐゴシック" charset="0"/>
              </a:rPr>
              <a:t>This is quite useful for heat leak calculations</a:t>
            </a:r>
          </a:p>
          <a:p>
            <a:pPr eaLnBrk="1" hangingPunct="1"/>
            <a:endParaRPr lang="en-US">
              <a:ea typeface="ＭＳ Ｐゴシック" charset="0"/>
              <a:cs typeface="ＭＳ Ｐゴシック" charset="0"/>
            </a:endParaRPr>
          </a:p>
        </p:txBody>
      </p:sp>
      <p:sp>
        <p:nvSpPr>
          <p:cNvPr id="32770" name="Rectangle 2"/>
          <p:cNvSpPr>
            <a:spLocks noGrp="1" noChangeArrowheads="1"/>
          </p:cNvSpPr>
          <p:nvPr>
            <p:ph type="title"/>
          </p:nvPr>
        </p:nvSpPr>
        <p:spPr/>
        <p:txBody>
          <a:bodyPr>
            <a:normAutofit fontScale="90000"/>
          </a:bodyPr>
          <a:lstStyle/>
          <a:p>
            <a:pPr eaLnBrk="1" hangingPunct="1"/>
            <a:r>
              <a:rPr lang="en-US">
                <a:ea typeface="ＭＳ Ｐゴシック" charset="0"/>
                <a:cs typeface="ＭＳ Ｐゴシック" charset="0"/>
              </a:rPr>
              <a:t>Thermal Conductivity</a:t>
            </a:r>
            <a:br>
              <a:rPr lang="en-US">
                <a:ea typeface="ＭＳ Ｐゴシック" charset="0"/>
                <a:cs typeface="ＭＳ Ｐゴシック" charset="0"/>
              </a:rPr>
            </a:br>
            <a:r>
              <a:rPr lang="en-US">
                <a:ea typeface="ＭＳ Ｐゴシック" charset="0"/>
                <a:cs typeface="ＭＳ Ｐゴシック" charset="0"/>
              </a:rPr>
              <a:t>Integrals</a:t>
            </a:r>
          </a:p>
        </p:txBody>
      </p:sp>
      <p:sp>
        <p:nvSpPr>
          <p:cNvPr id="2" name="Date Placeholder 1"/>
          <p:cNvSpPr>
            <a:spLocks noGrp="1"/>
          </p:cNvSpPr>
          <p:nvPr>
            <p:ph type="dt" sz="quarter" idx="4294967295"/>
          </p:nvPr>
        </p:nvSpPr>
        <p:spPr>
          <a:xfrm>
            <a:off x="457200" y="6356350"/>
            <a:ext cx="2133600" cy="365125"/>
          </a:xfrm>
        </p:spPr>
        <p:txBody>
          <a:bodyPr/>
          <a:lstStyle/>
          <a:p>
            <a:pPr>
              <a:defRPr/>
            </a:pPr>
            <a:r>
              <a:t>8/26/14</a:t>
            </a:r>
            <a:endParaRPr dirty="0"/>
          </a:p>
        </p:txBody>
      </p:sp>
      <p:sp>
        <p:nvSpPr>
          <p:cNvPr id="3" name="Footer Placeholder 2"/>
          <p:cNvSpPr>
            <a:spLocks noGrp="1"/>
          </p:cNvSpPr>
          <p:nvPr>
            <p:ph type="ftr" sz="quarter" idx="4294967295"/>
          </p:nvPr>
        </p:nvSpPr>
        <p:spPr>
          <a:xfrm>
            <a:off x="3124200" y="6356350"/>
            <a:ext cx="2895600" cy="365125"/>
          </a:xfrm>
        </p:spPr>
        <p:txBody>
          <a:bodyPr/>
          <a:lstStyle/>
          <a:p>
            <a:pPr>
              <a:defRPr/>
            </a:pPr>
            <a:r>
              <a:rPr lang="en-US" smtClean="0"/>
              <a:t>Cryostat Design - J.G. Weisend II</a:t>
            </a:r>
            <a:endParaRPr lang="en-US" dirty="0"/>
          </a:p>
        </p:txBody>
      </p:sp>
      <p:sp>
        <p:nvSpPr>
          <p:cNvPr id="3277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solidFill>
                  <a:srgbClr val="064308"/>
                </a:solidFill>
                <a:cs typeface="Arial" charset="0"/>
              </a:rPr>
              <a:t>Slide </a:t>
            </a:r>
            <a:fld id="{78B64095-21E5-F64F-868A-63C48A958668}" type="slidenum">
              <a:rPr lang="en-US" sz="1000">
                <a:solidFill>
                  <a:srgbClr val="064308"/>
                </a:solidFill>
                <a:cs typeface="Arial" charset="0"/>
              </a:rPr>
              <a:pPr/>
              <a:t>89</a:t>
            </a:fld>
            <a:endParaRPr lang="en-US" sz="1000">
              <a:solidFill>
                <a:srgbClr val="064308"/>
              </a:solidFill>
              <a:cs typeface="Arial" charset="0"/>
            </a:endParaRPr>
          </a:p>
        </p:txBody>
      </p:sp>
    </p:spTree>
    <p:extLst>
      <p:ext uri="{BB962C8B-B14F-4D97-AF65-F5344CB8AC3E}">
        <p14:creationId xmlns:p14="http://schemas.microsoft.com/office/powerpoint/2010/main" val="255785143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a:spLocks noChangeArrowheads="1"/>
          </p:cNvSpPr>
          <p:nvPr/>
        </p:nvSpPr>
        <p:spPr bwMode="auto">
          <a:xfrm>
            <a:off x="3707904" y="2708920"/>
            <a:ext cx="1752600" cy="1600200"/>
          </a:xfrm>
          <a:prstGeom prst="rect">
            <a:avLst/>
          </a:prstGeom>
          <a:gradFill rotWithShape="1">
            <a:gsLst>
              <a:gs pos="0">
                <a:srgbClr val="FF8000"/>
              </a:gs>
              <a:gs pos="100000">
                <a:srgbClr val="FFAB71"/>
              </a:gs>
            </a:gsLst>
            <a:lin ang="16200000"/>
          </a:gradFill>
          <a:ln w="9525">
            <a:solidFill>
              <a:srgbClr val="F07C03"/>
            </a:solidFill>
            <a:miter lim="800000"/>
            <a:headEnd/>
            <a:tailEnd/>
          </a:ln>
          <a:effectLst>
            <a:outerShdw blurRad="40000" dist="23000" dir="5400000" rotWithShape="0">
              <a:srgbClr val="000000">
                <a:alpha val="34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defRPr/>
            </a:pPr>
            <a:endParaRPr lang="en-US">
              <a:solidFill>
                <a:schemeClr val="lt1"/>
              </a:solidFill>
              <a:latin typeface="+mn-lt"/>
              <a:ea typeface="+mn-ea"/>
              <a:cs typeface="+mn-cs"/>
            </a:endParaRPr>
          </a:p>
        </p:txBody>
      </p:sp>
      <p:sp>
        <p:nvSpPr>
          <p:cNvPr id="2" name="Title 1"/>
          <p:cNvSpPr>
            <a:spLocks noGrp="1"/>
          </p:cNvSpPr>
          <p:nvPr>
            <p:ph type="title"/>
          </p:nvPr>
        </p:nvSpPr>
        <p:spPr/>
        <p:txBody>
          <a:bodyPr/>
          <a:lstStyle/>
          <a:p>
            <a:r>
              <a:rPr lang="en-US" dirty="0">
                <a:ea typeface="ＭＳ Ｐゴシック" charset="0"/>
                <a:cs typeface="ＭＳ Ｐゴシック" charset="0"/>
              </a:rPr>
              <a:t>Carnot Cycle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9</a:t>
            </a:fld>
            <a:endParaRPr lang="sv-SE" dirty="0"/>
          </a:p>
        </p:txBody>
      </p:sp>
      <p:grpSp>
        <p:nvGrpSpPr>
          <p:cNvPr id="6" name="Group 5"/>
          <p:cNvGrpSpPr>
            <a:grpSpLocks/>
          </p:cNvGrpSpPr>
          <p:nvPr/>
        </p:nvGrpSpPr>
        <p:grpSpPr bwMode="auto">
          <a:xfrm>
            <a:off x="2627784" y="1700808"/>
            <a:ext cx="3810000" cy="3722688"/>
            <a:chOff x="2362200" y="990600"/>
            <a:chExt cx="3810000" cy="3722688"/>
          </a:xfrm>
        </p:grpSpPr>
        <p:cxnSp>
          <p:nvCxnSpPr>
            <p:cNvPr id="7" name="Straight Arrow Connector 6"/>
            <p:cNvCxnSpPr>
              <a:cxnSpLocks noChangeShapeType="1"/>
            </p:cNvCxnSpPr>
            <p:nvPr/>
          </p:nvCxnSpPr>
          <p:spPr bwMode="auto">
            <a:xfrm rot="5400000" flipH="1" flipV="1">
              <a:off x="1335088" y="2705100"/>
              <a:ext cx="3122612" cy="1588"/>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 name="Straight Arrow Connector 7"/>
            <p:cNvCxnSpPr>
              <a:cxnSpLocks noChangeShapeType="1"/>
            </p:cNvCxnSpPr>
            <p:nvPr/>
          </p:nvCxnSpPr>
          <p:spPr bwMode="auto">
            <a:xfrm>
              <a:off x="2895600" y="4267200"/>
              <a:ext cx="2819400" cy="1588"/>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 name="TextBox 8"/>
            <p:cNvSpPr txBox="1">
              <a:spLocks noChangeArrowheads="1"/>
            </p:cNvSpPr>
            <p:nvPr/>
          </p:nvSpPr>
          <p:spPr bwMode="auto">
            <a:xfrm>
              <a:off x="2514600" y="990600"/>
              <a:ext cx="32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r>
                <a:rPr lang="en-US" sz="1800"/>
                <a:t>T</a:t>
              </a:r>
            </a:p>
          </p:txBody>
        </p:sp>
        <p:sp>
          <p:nvSpPr>
            <p:cNvPr id="10" name="TextBox 9"/>
            <p:cNvSpPr txBox="1">
              <a:spLocks noChangeArrowheads="1"/>
            </p:cNvSpPr>
            <p:nvPr/>
          </p:nvSpPr>
          <p:spPr bwMode="auto">
            <a:xfrm>
              <a:off x="5867400" y="41148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r>
                <a:rPr lang="en-US" sz="1800"/>
                <a:t>S</a:t>
              </a:r>
            </a:p>
          </p:txBody>
        </p:sp>
        <p:cxnSp>
          <p:nvCxnSpPr>
            <p:cNvPr id="11" name="Straight Arrow Connector 10"/>
            <p:cNvCxnSpPr>
              <a:cxnSpLocks noChangeShapeType="1"/>
            </p:cNvCxnSpPr>
            <p:nvPr/>
          </p:nvCxnSpPr>
          <p:spPr bwMode="auto">
            <a:xfrm rot="10800000">
              <a:off x="3352800" y="1981200"/>
              <a:ext cx="1828800" cy="1588"/>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 name="Straight Arrow Connector 11"/>
            <p:cNvCxnSpPr>
              <a:cxnSpLocks noChangeShapeType="1"/>
            </p:cNvCxnSpPr>
            <p:nvPr/>
          </p:nvCxnSpPr>
          <p:spPr bwMode="auto">
            <a:xfrm rot="5400000">
              <a:off x="2628901" y="2781300"/>
              <a:ext cx="1600200" cy="3175"/>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 name="Straight Arrow Connector 12"/>
            <p:cNvCxnSpPr>
              <a:cxnSpLocks noChangeShapeType="1"/>
            </p:cNvCxnSpPr>
            <p:nvPr/>
          </p:nvCxnSpPr>
          <p:spPr bwMode="auto">
            <a:xfrm>
              <a:off x="3429000" y="3581400"/>
              <a:ext cx="1828800" cy="1588"/>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rot="5400000" flipH="1" flipV="1">
              <a:off x="4381501" y="2781300"/>
              <a:ext cx="1600200" cy="3175"/>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5" name="TextBox 14"/>
            <p:cNvSpPr txBox="1">
              <a:spLocks noChangeArrowheads="1"/>
            </p:cNvSpPr>
            <p:nvPr/>
          </p:nvSpPr>
          <p:spPr bwMode="auto">
            <a:xfrm>
              <a:off x="5334000" y="1752600"/>
              <a:ext cx="30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r>
                <a:rPr lang="en-US" sz="1800"/>
                <a:t>1</a:t>
              </a:r>
            </a:p>
          </p:txBody>
        </p:sp>
        <p:sp>
          <p:nvSpPr>
            <p:cNvPr id="16" name="TextBox 15"/>
            <p:cNvSpPr txBox="1">
              <a:spLocks noChangeArrowheads="1"/>
            </p:cNvSpPr>
            <p:nvPr/>
          </p:nvSpPr>
          <p:spPr bwMode="auto">
            <a:xfrm>
              <a:off x="3124200" y="18288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r>
                <a:rPr lang="en-US" sz="1800"/>
                <a:t>2</a:t>
              </a:r>
            </a:p>
          </p:txBody>
        </p:sp>
        <p:sp>
          <p:nvSpPr>
            <p:cNvPr id="17" name="TextBox 16"/>
            <p:cNvSpPr txBox="1">
              <a:spLocks noChangeArrowheads="1"/>
            </p:cNvSpPr>
            <p:nvPr/>
          </p:nvSpPr>
          <p:spPr bwMode="auto">
            <a:xfrm>
              <a:off x="3048000" y="33528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r>
                <a:rPr lang="en-US" sz="1800"/>
                <a:t>3</a:t>
              </a:r>
            </a:p>
          </p:txBody>
        </p:sp>
        <p:sp>
          <p:nvSpPr>
            <p:cNvPr id="18" name="TextBox 17"/>
            <p:cNvSpPr txBox="1">
              <a:spLocks noChangeArrowheads="1"/>
            </p:cNvSpPr>
            <p:nvPr/>
          </p:nvSpPr>
          <p:spPr bwMode="auto">
            <a:xfrm>
              <a:off x="5334000" y="34290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r>
                <a:rPr lang="en-US" sz="1800"/>
                <a:t>4</a:t>
              </a:r>
            </a:p>
          </p:txBody>
        </p:sp>
        <p:sp>
          <p:nvSpPr>
            <p:cNvPr id="19" name="TextBox 18"/>
            <p:cNvSpPr txBox="1">
              <a:spLocks noChangeArrowheads="1"/>
            </p:cNvSpPr>
            <p:nvPr/>
          </p:nvSpPr>
          <p:spPr bwMode="auto">
            <a:xfrm>
              <a:off x="2362200" y="18288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r>
                <a:rPr lang="en-US" sz="1800"/>
                <a:t>T</a:t>
              </a:r>
              <a:r>
                <a:rPr lang="en-US" sz="1800" baseline="-25000"/>
                <a:t>H</a:t>
              </a:r>
            </a:p>
          </p:txBody>
        </p:sp>
        <p:sp>
          <p:nvSpPr>
            <p:cNvPr id="20" name="TextBox 19"/>
            <p:cNvSpPr txBox="1">
              <a:spLocks noChangeArrowheads="1"/>
            </p:cNvSpPr>
            <p:nvPr/>
          </p:nvSpPr>
          <p:spPr bwMode="auto">
            <a:xfrm>
              <a:off x="2362200" y="33528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r>
                <a:rPr lang="en-US" sz="1800"/>
                <a:t>T</a:t>
              </a:r>
              <a:r>
                <a:rPr lang="en-US" sz="1800" baseline="-25000"/>
                <a:t>C</a:t>
              </a:r>
            </a:p>
          </p:txBody>
        </p:sp>
        <p:grpSp>
          <p:nvGrpSpPr>
            <p:cNvPr id="21" name="Group 20"/>
            <p:cNvGrpSpPr>
              <a:grpSpLocks/>
            </p:cNvGrpSpPr>
            <p:nvPr/>
          </p:nvGrpSpPr>
          <p:grpSpPr bwMode="auto">
            <a:xfrm>
              <a:off x="3962400" y="3200400"/>
              <a:ext cx="363538" cy="827088"/>
              <a:chOff x="3962400" y="3200400"/>
              <a:chExt cx="363538" cy="827088"/>
            </a:xfrm>
          </p:grpSpPr>
          <p:sp>
            <p:nvSpPr>
              <p:cNvPr id="24" name="TextBox 23"/>
              <p:cNvSpPr txBox="1">
                <a:spLocks noChangeArrowheads="1"/>
              </p:cNvSpPr>
              <p:nvPr/>
            </p:nvSpPr>
            <p:spPr bwMode="auto">
              <a:xfrm>
                <a:off x="3962400" y="3657600"/>
                <a:ext cx="36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r>
                  <a:rPr lang="en-US" sz="1800"/>
                  <a:t>Q</a:t>
                </a:r>
              </a:p>
            </p:txBody>
          </p:sp>
          <p:cxnSp>
            <p:nvCxnSpPr>
              <p:cNvPr id="25" name="Straight Arrow Connector 24"/>
              <p:cNvCxnSpPr>
                <a:cxnSpLocks noChangeShapeType="1"/>
              </p:cNvCxnSpPr>
              <p:nvPr/>
            </p:nvCxnSpPr>
            <p:spPr bwMode="auto">
              <a:xfrm rot="5400000" flipH="1" flipV="1">
                <a:off x="3962400" y="3429000"/>
                <a:ext cx="457200" cy="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22" name="TextBox 21"/>
            <p:cNvSpPr txBox="1">
              <a:spLocks noChangeArrowheads="1"/>
            </p:cNvSpPr>
            <p:nvPr/>
          </p:nvSpPr>
          <p:spPr bwMode="auto">
            <a:xfrm>
              <a:off x="3200400" y="4343400"/>
              <a:ext cx="38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r>
                <a:rPr lang="en-US" sz="1800"/>
                <a:t>s</a:t>
              </a:r>
              <a:r>
                <a:rPr lang="en-US" sz="1800" baseline="-25000"/>
                <a:t>1</a:t>
              </a:r>
              <a:endParaRPr lang="en-US" sz="1800"/>
            </a:p>
          </p:txBody>
        </p:sp>
        <p:sp>
          <p:nvSpPr>
            <p:cNvPr id="23" name="TextBox 22"/>
            <p:cNvSpPr txBox="1">
              <a:spLocks noChangeArrowheads="1"/>
            </p:cNvSpPr>
            <p:nvPr/>
          </p:nvSpPr>
          <p:spPr bwMode="auto">
            <a:xfrm>
              <a:off x="4953000" y="4343400"/>
              <a:ext cx="38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r>
                <a:rPr lang="en-US" sz="1800"/>
                <a:t>s</a:t>
              </a:r>
              <a:r>
                <a:rPr lang="en-US" sz="1800" baseline="-25000"/>
                <a:t>2</a:t>
              </a:r>
              <a:endParaRPr lang="en-US" sz="1800"/>
            </a:p>
          </p:txBody>
        </p:sp>
      </p:grpSp>
      <p:sp>
        <p:nvSpPr>
          <p:cNvPr id="27" name="Content Placeholder 7"/>
          <p:cNvSpPr>
            <a:spLocks noGrp="1"/>
          </p:cNvSpPr>
          <p:nvPr>
            <p:ph idx="10"/>
          </p:nvPr>
        </p:nvSpPr>
        <p:spPr>
          <a:xfrm>
            <a:off x="24290" y="5229200"/>
            <a:ext cx="8991600" cy="1138238"/>
          </a:xfrm>
        </p:spPr>
        <p:txBody>
          <a:bodyPr/>
          <a:lstStyle/>
          <a:p>
            <a:r>
              <a:rPr lang="en-US" sz="2400" dirty="0">
                <a:solidFill>
                  <a:srgbClr val="000000"/>
                </a:solidFill>
                <a:ea typeface="ＭＳ Ｐゴシック" charset="0"/>
                <a:cs typeface="ＭＳ Ｐゴシック" charset="0"/>
              </a:rPr>
              <a:t>How do we describe the performance of such a cycle?</a:t>
            </a:r>
          </a:p>
        </p:txBody>
      </p:sp>
    </p:spTree>
    <p:extLst>
      <p:ext uri="{BB962C8B-B14F-4D97-AF65-F5344CB8AC3E}">
        <p14:creationId xmlns:p14="http://schemas.microsoft.com/office/powerpoint/2010/main" val="296337317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7" name="Object 2"/>
          <p:cNvGraphicFramePr>
            <a:graphicFrameLocks noGrp="1" noChangeAspect="1"/>
          </p:cNvGraphicFramePr>
          <p:nvPr>
            <p:ph idx="1"/>
          </p:nvPr>
        </p:nvGraphicFramePr>
        <p:xfrm>
          <a:off x="2286000" y="1066800"/>
          <a:ext cx="3486150" cy="5027613"/>
        </p:xfrm>
        <a:graphic>
          <a:graphicData uri="http://schemas.openxmlformats.org/presentationml/2006/ole">
            <mc:AlternateContent xmlns:mc="http://schemas.openxmlformats.org/markup-compatibility/2006">
              <mc:Choice xmlns:v="urn:schemas-microsoft-com:vml" Requires="v">
                <p:oleObj spid="_x0000_s91158" name="Photo Editor Photo" r:id="rId4" imgW="12923810" imgH="18638095" progId="MSPhotoEd.3">
                  <p:embed/>
                </p:oleObj>
              </mc:Choice>
              <mc:Fallback>
                <p:oleObj name="Photo Editor Photo" r:id="rId4" imgW="12923810" imgH="18638095" progId="MSPhotoEd.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066800"/>
                        <a:ext cx="3486150" cy="5027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18" name="Title 6"/>
          <p:cNvSpPr>
            <a:spLocks noGrp="1"/>
          </p:cNvSpPr>
          <p:nvPr>
            <p:ph type="title"/>
          </p:nvPr>
        </p:nvSpPr>
        <p:spPr>
          <a:xfrm>
            <a:off x="76200" y="261938"/>
            <a:ext cx="8991600" cy="479425"/>
          </a:xfrm>
        </p:spPr>
        <p:txBody>
          <a:bodyPr>
            <a:normAutofit fontScale="90000"/>
          </a:bodyPr>
          <a:lstStyle/>
          <a:p>
            <a:pPr eaLnBrk="1" hangingPunct="1"/>
            <a:r>
              <a:rPr lang="en-US">
                <a:ea typeface="ＭＳ Ｐゴシック" charset="0"/>
                <a:cs typeface="ＭＳ Ｐゴシック" charset="0"/>
              </a:rPr>
              <a:t>Thermal Conductivity Integrals of Metals</a:t>
            </a:r>
          </a:p>
        </p:txBody>
      </p:sp>
      <p:sp>
        <p:nvSpPr>
          <p:cNvPr id="34819" name="Rectangle 2"/>
          <p:cNvSpPr>
            <a:spLocks noGrp="1" noChangeArrowheads="1"/>
          </p:cNvSpPr>
          <p:nvPr>
            <p:ph type="body" sz="half" idx="4294967295"/>
          </p:nvPr>
        </p:nvSpPr>
        <p:spPr>
          <a:xfrm>
            <a:off x="6553200" y="5105400"/>
            <a:ext cx="2362200" cy="838200"/>
          </a:xfrm>
        </p:spPr>
        <p:txBody>
          <a:bodyPr/>
          <a:lstStyle/>
          <a:p>
            <a:pPr algn="ctr" eaLnBrk="1" hangingPunct="1">
              <a:buFont typeface="Wingdings" charset="0"/>
              <a:buNone/>
            </a:pPr>
            <a:r>
              <a:rPr lang="en-US" sz="1400">
                <a:ea typeface="ＭＳ Ｐゴシック" charset="0"/>
                <a:cs typeface="ＭＳ Ｐゴシック" charset="0"/>
              </a:rPr>
              <a:t>From </a:t>
            </a:r>
            <a:r>
              <a:rPr lang="en-US" sz="1400" u="sng">
                <a:ea typeface="ＭＳ Ｐゴシック" charset="0"/>
                <a:cs typeface="ＭＳ Ｐゴシック" charset="0"/>
              </a:rPr>
              <a:t>Handbook of Cryogenic Engineering</a:t>
            </a:r>
            <a:r>
              <a:rPr lang="en-US" sz="1400">
                <a:ea typeface="ＭＳ Ｐゴシック" charset="0"/>
                <a:cs typeface="ＭＳ Ｐゴシック" charset="0"/>
              </a:rPr>
              <a:t>, J. Weisend  II (Ed)</a:t>
            </a:r>
          </a:p>
        </p:txBody>
      </p:sp>
      <p:sp>
        <p:nvSpPr>
          <p:cNvPr id="2" name="Date Placeholder 1"/>
          <p:cNvSpPr>
            <a:spLocks noGrp="1"/>
          </p:cNvSpPr>
          <p:nvPr>
            <p:ph type="dt" sz="quarter" idx="4294967295"/>
          </p:nvPr>
        </p:nvSpPr>
        <p:spPr>
          <a:xfrm>
            <a:off x="457200" y="6356350"/>
            <a:ext cx="2133600" cy="365125"/>
          </a:xfrm>
        </p:spPr>
        <p:txBody>
          <a:bodyPr/>
          <a:lstStyle/>
          <a:p>
            <a:pPr>
              <a:defRPr/>
            </a:pPr>
            <a:r>
              <a:t>8/26/14</a:t>
            </a:r>
            <a:endParaRPr dirty="0"/>
          </a:p>
        </p:txBody>
      </p:sp>
      <p:sp>
        <p:nvSpPr>
          <p:cNvPr id="3" name="Footer Placeholder 2"/>
          <p:cNvSpPr>
            <a:spLocks noGrp="1"/>
          </p:cNvSpPr>
          <p:nvPr>
            <p:ph type="ftr" sz="quarter" idx="4294967295"/>
          </p:nvPr>
        </p:nvSpPr>
        <p:spPr>
          <a:xfrm>
            <a:off x="3124200" y="6356350"/>
            <a:ext cx="2895600" cy="365125"/>
          </a:xfrm>
        </p:spPr>
        <p:txBody>
          <a:bodyPr/>
          <a:lstStyle/>
          <a:p>
            <a:pPr>
              <a:defRPr/>
            </a:pPr>
            <a:r>
              <a:rPr lang="en-US" smtClean="0"/>
              <a:t>Cryostat Design - J.G. Weisend II</a:t>
            </a:r>
            <a:endParaRPr lang="en-US" dirty="0"/>
          </a:p>
        </p:txBody>
      </p:sp>
      <p:sp>
        <p:nvSpPr>
          <p:cNvPr id="348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solidFill>
                  <a:srgbClr val="064308"/>
                </a:solidFill>
                <a:cs typeface="Arial" charset="0"/>
              </a:rPr>
              <a:t>Slide </a:t>
            </a:r>
            <a:fld id="{EDD206A4-14A2-884A-B7AD-0E7AA8CBCCB7}" type="slidenum">
              <a:rPr lang="en-US" sz="1000">
                <a:solidFill>
                  <a:srgbClr val="064308"/>
                </a:solidFill>
                <a:cs typeface="Arial" charset="0"/>
              </a:rPr>
              <a:pPr/>
              <a:t>90</a:t>
            </a:fld>
            <a:endParaRPr lang="en-US" sz="1000">
              <a:solidFill>
                <a:srgbClr val="064308"/>
              </a:solidFill>
              <a:cs typeface="Arial" charset="0"/>
            </a:endParaRPr>
          </a:p>
        </p:txBody>
      </p:sp>
    </p:spTree>
    <p:extLst>
      <p:ext uri="{BB962C8B-B14F-4D97-AF65-F5344CB8AC3E}">
        <p14:creationId xmlns:p14="http://schemas.microsoft.com/office/powerpoint/2010/main" val="1771720043"/>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idx="1"/>
          </p:nvPr>
        </p:nvSpPr>
        <p:spPr>
          <a:xfrm>
            <a:off x="76200" y="1066800"/>
            <a:ext cx="8991600" cy="5027613"/>
          </a:xfrm>
        </p:spPr>
        <p:txBody>
          <a:bodyPr/>
          <a:lstStyle/>
          <a:p>
            <a:pPr algn="ctr" eaLnBrk="1" hangingPunct="1">
              <a:buFont typeface="Wingdings" charset="0"/>
              <a:buNone/>
            </a:pPr>
            <a:r>
              <a:rPr lang="en-US" sz="1400">
                <a:ea typeface="ＭＳ Ｐゴシック" charset="0"/>
                <a:cs typeface="ＭＳ Ｐゴシック" charset="0"/>
              </a:rPr>
              <a:t>From Lakeshore Cryotronics</a:t>
            </a:r>
          </a:p>
        </p:txBody>
      </p:sp>
      <p:sp>
        <p:nvSpPr>
          <p:cNvPr id="36866" name="Title 6"/>
          <p:cNvSpPr>
            <a:spLocks noGrp="1"/>
          </p:cNvSpPr>
          <p:nvPr>
            <p:ph type="title"/>
          </p:nvPr>
        </p:nvSpPr>
        <p:spPr>
          <a:xfrm>
            <a:off x="76200" y="46038"/>
            <a:ext cx="8991600" cy="911225"/>
          </a:xfrm>
        </p:spPr>
        <p:txBody>
          <a:bodyPr>
            <a:normAutofit fontScale="90000"/>
          </a:bodyPr>
          <a:lstStyle/>
          <a:p>
            <a:pPr eaLnBrk="1" hangingPunct="1"/>
            <a:r>
              <a:rPr lang="en-US">
                <a:ea typeface="ＭＳ Ｐゴシック" charset="0"/>
                <a:cs typeface="ＭＳ Ｐゴシック" charset="0"/>
              </a:rPr>
              <a:t>Thermal Conductivity Integrals of </a:t>
            </a:r>
            <a:br>
              <a:rPr lang="en-US">
                <a:ea typeface="ＭＳ Ｐゴシック" charset="0"/>
                <a:cs typeface="ＭＳ Ｐゴシック" charset="0"/>
              </a:rPr>
            </a:br>
            <a:r>
              <a:rPr lang="en-US">
                <a:ea typeface="ＭＳ Ｐゴシック" charset="0"/>
                <a:cs typeface="ＭＳ Ｐゴシック" charset="0"/>
              </a:rPr>
              <a:t>Metals &amp; Nonmetals</a:t>
            </a:r>
          </a:p>
        </p:txBody>
      </p:sp>
      <p:graphicFrame>
        <p:nvGraphicFramePr>
          <p:cNvPr id="36867" name="Object 2"/>
          <p:cNvGraphicFramePr>
            <a:graphicFrameLocks noChangeAspect="1"/>
          </p:cNvGraphicFramePr>
          <p:nvPr/>
        </p:nvGraphicFramePr>
        <p:xfrm>
          <a:off x="2057400" y="1066800"/>
          <a:ext cx="4495800" cy="5183188"/>
        </p:xfrm>
        <a:graphic>
          <a:graphicData uri="http://schemas.openxmlformats.org/presentationml/2006/ole">
            <mc:AlternateContent xmlns:mc="http://schemas.openxmlformats.org/markup-compatibility/2006">
              <mc:Choice xmlns:v="urn:schemas-microsoft-com:vml" Requires="v">
                <p:oleObj spid="_x0000_s92182" name="Photo Editor Photo" r:id="rId4" imgW="14552381" imgH="16785393" progId="MSPhotoEd.3">
                  <p:embed/>
                </p:oleObj>
              </mc:Choice>
              <mc:Fallback>
                <p:oleObj name="Photo Editor Photo" r:id="rId4" imgW="14552381" imgH="16785393"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066800"/>
                        <a:ext cx="4495800" cy="518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Date Placeholder 1"/>
          <p:cNvSpPr>
            <a:spLocks noGrp="1"/>
          </p:cNvSpPr>
          <p:nvPr>
            <p:ph type="dt" sz="quarter" idx="4294967295"/>
          </p:nvPr>
        </p:nvSpPr>
        <p:spPr>
          <a:xfrm>
            <a:off x="457200" y="6356350"/>
            <a:ext cx="2133600" cy="365125"/>
          </a:xfrm>
        </p:spPr>
        <p:txBody>
          <a:bodyPr/>
          <a:lstStyle/>
          <a:p>
            <a:pPr>
              <a:defRPr/>
            </a:pPr>
            <a:r>
              <a:t>8/26/14</a:t>
            </a:r>
            <a:endParaRPr dirty="0"/>
          </a:p>
        </p:txBody>
      </p:sp>
      <p:sp>
        <p:nvSpPr>
          <p:cNvPr id="3" name="Footer Placeholder 2"/>
          <p:cNvSpPr>
            <a:spLocks noGrp="1"/>
          </p:cNvSpPr>
          <p:nvPr>
            <p:ph type="ftr" sz="quarter" idx="4294967295"/>
          </p:nvPr>
        </p:nvSpPr>
        <p:spPr>
          <a:xfrm>
            <a:off x="3124200" y="6356350"/>
            <a:ext cx="2895600" cy="365125"/>
          </a:xfrm>
        </p:spPr>
        <p:txBody>
          <a:bodyPr/>
          <a:lstStyle/>
          <a:p>
            <a:pPr>
              <a:defRPr/>
            </a:pPr>
            <a:r>
              <a:rPr lang="en-US" smtClean="0"/>
              <a:t>Cryostat Design - J.G. Weisend II</a:t>
            </a:r>
            <a:endParaRPr lang="en-US" dirty="0"/>
          </a:p>
        </p:txBody>
      </p:sp>
      <p:sp>
        <p:nvSpPr>
          <p:cNvPr id="368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solidFill>
                  <a:srgbClr val="064308"/>
                </a:solidFill>
                <a:cs typeface="Arial" charset="0"/>
              </a:rPr>
              <a:t>Slide </a:t>
            </a:r>
            <a:fld id="{1DEDA9B7-B479-0E4F-8B25-6F00B9132042}" type="slidenum">
              <a:rPr lang="en-US" sz="1000">
                <a:solidFill>
                  <a:srgbClr val="064308"/>
                </a:solidFill>
                <a:cs typeface="Arial" charset="0"/>
              </a:rPr>
              <a:pPr/>
              <a:t>91</a:t>
            </a:fld>
            <a:endParaRPr lang="en-US" sz="1000">
              <a:solidFill>
                <a:srgbClr val="064308"/>
              </a:solidFill>
              <a:cs typeface="Arial" charset="0"/>
            </a:endParaRPr>
          </a:p>
        </p:txBody>
      </p:sp>
    </p:spTree>
    <p:extLst>
      <p:ext uri="{BB962C8B-B14F-4D97-AF65-F5344CB8AC3E}">
        <p14:creationId xmlns:p14="http://schemas.microsoft.com/office/powerpoint/2010/main" val="343042743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Cryomodule</a:t>
            </a:r>
            <a:r>
              <a:rPr lang="en-US" dirty="0" smtClean="0"/>
              <a:t> Examples: Elliptical Cavities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92</a:t>
            </a:fld>
            <a:endParaRPr lang="sv-SE" dirty="0"/>
          </a:p>
        </p:txBody>
      </p:sp>
      <p:sp>
        <p:nvSpPr>
          <p:cNvPr id="5" name="Content Placeholder 1"/>
          <p:cNvSpPr>
            <a:spLocks noGrp="1"/>
          </p:cNvSpPr>
          <p:nvPr>
            <p:ph idx="1"/>
          </p:nvPr>
        </p:nvSpPr>
        <p:spPr>
          <a:xfrm>
            <a:off x="120461" y="1412776"/>
            <a:ext cx="8991600" cy="5027613"/>
          </a:xfrm>
        </p:spPr>
        <p:txBody>
          <a:bodyPr/>
          <a:lstStyle/>
          <a:p>
            <a:r>
              <a:rPr lang="en-US" sz="2000" dirty="0">
                <a:solidFill>
                  <a:srgbClr val="000000"/>
                </a:solidFill>
                <a:ea typeface="ＭＳ Ｐゴシック" charset="0"/>
                <a:cs typeface="ＭＳ Ｐゴシック" charset="0"/>
              </a:rPr>
              <a:t>Due to the cavity shapes and the general efficiency of using cylinders as pressure/vacuum vessels, these systems are almost always cylindrical in geometry</a:t>
            </a:r>
          </a:p>
          <a:p>
            <a:pPr lvl="1"/>
            <a:r>
              <a:rPr lang="en-US" sz="1800" dirty="0">
                <a:solidFill>
                  <a:srgbClr val="000000"/>
                </a:solidFill>
                <a:ea typeface="ＭＳ Ｐゴシック" charset="0"/>
              </a:rPr>
              <a:t>Cold Masses are loaded in from the ends</a:t>
            </a:r>
          </a:p>
          <a:p>
            <a:pPr lvl="1"/>
            <a:r>
              <a:rPr lang="en-US" sz="1800" dirty="0">
                <a:solidFill>
                  <a:srgbClr val="000000"/>
                </a:solidFill>
                <a:ea typeface="ＭＳ Ｐゴシック" charset="0"/>
              </a:rPr>
              <a:t>Cryogenic piping connections go out the ends</a:t>
            </a:r>
          </a:p>
          <a:p>
            <a:pPr lvl="1"/>
            <a:r>
              <a:rPr lang="en-US" sz="1800" dirty="0">
                <a:solidFill>
                  <a:srgbClr val="000000"/>
                </a:solidFill>
                <a:ea typeface="ＭＳ Ｐゴシック" charset="0"/>
              </a:rPr>
              <a:t>Common design features with accelerator magnet systems</a:t>
            </a:r>
          </a:p>
          <a:p>
            <a:pPr lvl="1"/>
            <a:r>
              <a:rPr lang="en-US" sz="1800" dirty="0">
                <a:solidFill>
                  <a:srgbClr val="000000"/>
                </a:solidFill>
                <a:ea typeface="ＭＳ Ｐゴシック" charset="0"/>
              </a:rPr>
              <a:t>Can be further divided into </a:t>
            </a:r>
            <a:r>
              <a:rPr lang="ja-JP" altLang="en-US" sz="1800" dirty="0">
                <a:solidFill>
                  <a:srgbClr val="000000"/>
                </a:solidFill>
                <a:ea typeface="ＭＳ Ｐゴシック" charset="0"/>
              </a:rPr>
              <a:t>“</a:t>
            </a:r>
            <a:r>
              <a:rPr lang="en-US" altLang="ja-JP" sz="1800" dirty="0">
                <a:solidFill>
                  <a:srgbClr val="000000"/>
                </a:solidFill>
                <a:ea typeface="ＭＳ Ｐゴシック" charset="0"/>
              </a:rPr>
              <a:t>Space Frame</a:t>
            </a:r>
            <a:r>
              <a:rPr lang="ja-JP" altLang="en-US" sz="1800" dirty="0">
                <a:solidFill>
                  <a:srgbClr val="000000"/>
                </a:solidFill>
                <a:ea typeface="ＭＳ Ｐゴシック" charset="0"/>
              </a:rPr>
              <a:t>”</a:t>
            </a:r>
            <a:r>
              <a:rPr lang="en-US" altLang="ja-JP" sz="1800" dirty="0">
                <a:solidFill>
                  <a:srgbClr val="000000"/>
                </a:solidFill>
                <a:ea typeface="ＭＳ Ｐゴシック" charset="0"/>
              </a:rPr>
              <a:t> designs</a:t>
            </a:r>
            <a:r>
              <a:rPr lang="ja-JP" altLang="en-US" sz="1800" dirty="0">
                <a:solidFill>
                  <a:srgbClr val="000000"/>
                </a:solidFill>
                <a:ea typeface="ＭＳ Ｐゴシック" charset="0"/>
              </a:rPr>
              <a:t>”</a:t>
            </a:r>
            <a:r>
              <a:rPr lang="en-US" altLang="ja-JP" sz="1800" dirty="0">
                <a:solidFill>
                  <a:srgbClr val="000000"/>
                </a:solidFill>
                <a:ea typeface="ＭＳ Ｐゴシック" charset="0"/>
              </a:rPr>
              <a:t> &amp; </a:t>
            </a:r>
            <a:r>
              <a:rPr lang="ja-JP" altLang="en-US" sz="1800" dirty="0">
                <a:solidFill>
                  <a:srgbClr val="000000"/>
                </a:solidFill>
                <a:ea typeface="ＭＳ Ｐゴシック" charset="0"/>
              </a:rPr>
              <a:t>“</a:t>
            </a:r>
            <a:r>
              <a:rPr lang="en-US" altLang="ja-JP" sz="1800" dirty="0">
                <a:solidFill>
                  <a:srgbClr val="000000"/>
                </a:solidFill>
                <a:ea typeface="ＭＳ Ｐゴシック" charset="0"/>
              </a:rPr>
              <a:t>Internal Transfer Line</a:t>
            </a:r>
            <a:r>
              <a:rPr lang="ja-JP" altLang="en-US" sz="1800" dirty="0">
                <a:solidFill>
                  <a:srgbClr val="000000"/>
                </a:solidFill>
                <a:ea typeface="ＭＳ Ｐゴシック" charset="0"/>
              </a:rPr>
              <a:t>”</a:t>
            </a:r>
            <a:r>
              <a:rPr lang="en-US" altLang="ja-JP" sz="1800" dirty="0">
                <a:solidFill>
                  <a:srgbClr val="000000"/>
                </a:solidFill>
                <a:ea typeface="ＭＳ Ｐゴシック" charset="0"/>
              </a:rPr>
              <a:t> designs</a:t>
            </a:r>
          </a:p>
          <a:p>
            <a:pPr marL="457200" lvl="1" indent="0">
              <a:buNone/>
            </a:pPr>
            <a:endParaRPr lang="en-US" dirty="0">
              <a:solidFill>
                <a:srgbClr val="000000"/>
              </a:solidFill>
              <a:ea typeface="ＭＳ Ｐゴシック"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528" y="3717032"/>
            <a:ext cx="2667000" cy="275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33528" y="3731319"/>
            <a:ext cx="4800600" cy="273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4444011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Space Frame Based Designs</a:t>
            </a:r>
            <a:endParaRPr lang="en-US" dirty="0"/>
          </a:p>
        </p:txBody>
      </p:sp>
      <p:sp>
        <p:nvSpPr>
          <p:cNvPr id="3" name="Content Placeholder 2"/>
          <p:cNvSpPr>
            <a:spLocks noGrp="1"/>
          </p:cNvSpPr>
          <p:nvPr>
            <p:ph idx="1"/>
          </p:nvPr>
        </p:nvSpPr>
        <p:spPr/>
        <p:txBody>
          <a:bodyPr>
            <a:normAutofit fontScale="92500" lnSpcReduction="10000"/>
          </a:bodyPr>
          <a:lstStyle/>
          <a:p>
            <a:r>
              <a:rPr lang="en-US" dirty="0">
                <a:solidFill>
                  <a:srgbClr val="000000"/>
                </a:solidFill>
                <a:ea typeface="ＭＳ Ｐゴシック" charset="0"/>
                <a:cs typeface="ＭＳ Ｐゴシック" charset="0"/>
              </a:rPr>
              <a:t>Cold Mass Components are installed into a Space Frame that is inserted into a cylindrical vacuum vessel.</a:t>
            </a:r>
          </a:p>
          <a:p>
            <a:r>
              <a:rPr lang="en-US" dirty="0">
                <a:solidFill>
                  <a:srgbClr val="000000"/>
                </a:solidFill>
                <a:ea typeface="ＭＳ Ｐゴシック" charset="0"/>
                <a:cs typeface="ＭＳ Ｐゴシック" charset="0"/>
              </a:rPr>
              <a:t>Space Frame may also contain thermal shield and MLI systems</a:t>
            </a:r>
          </a:p>
          <a:p>
            <a:r>
              <a:rPr lang="en-US" dirty="0">
                <a:solidFill>
                  <a:srgbClr val="000000"/>
                </a:solidFill>
                <a:ea typeface="ＭＳ Ｐゴシック" charset="0"/>
                <a:cs typeface="ＭＳ Ｐゴシック" charset="0"/>
              </a:rPr>
              <a:t>Generally alignment is done warm and system is designed to not require realignment once cold</a:t>
            </a:r>
          </a:p>
          <a:p>
            <a:r>
              <a:rPr lang="en-US" dirty="0">
                <a:solidFill>
                  <a:srgbClr val="000000"/>
                </a:solidFill>
                <a:ea typeface="ＭＳ Ｐゴシック" charset="0"/>
                <a:cs typeface="ＭＳ Ｐゴシック" charset="0"/>
              </a:rPr>
              <a:t>Very suitable for systems in which the </a:t>
            </a:r>
            <a:r>
              <a:rPr lang="en-US" dirty="0" err="1">
                <a:solidFill>
                  <a:srgbClr val="000000"/>
                </a:solidFill>
                <a:ea typeface="ＭＳ Ｐゴシック" charset="0"/>
                <a:cs typeface="ＭＳ Ｐゴシック" charset="0"/>
              </a:rPr>
              <a:t>cryo</a:t>
            </a:r>
            <a:r>
              <a:rPr lang="en-US" dirty="0">
                <a:solidFill>
                  <a:srgbClr val="000000"/>
                </a:solidFill>
                <a:ea typeface="ＭＳ Ｐゴシック" charset="0"/>
                <a:cs typeface="ＭＳ Ｐゴシック" charset="0"/>
              </a:rPr>
              <a:t> segmentation is done per module with a parallel transfer line</a:t>
            </a:r>
          </a:p>
          <a:p>
            <a:r>
              <a:rPr lang="en-US" dirty="0" smtClean="0">
                <a:solidFill>
                  <a:srgbClr val="000000"/>
                </a:solidFill>
                <a:ea typeface="ＭＳ Ｐゴシック" charset="0"/>
                <a:cs typeface="ＭＳ Ｐゴシック" charset="0"/>
              </a:rPr>
              <a:t>Higher </a:t>
            </a:r>
            <a:r>
              <a:rPr lang="en-US" dirty="0">
                <a:solidFill>
                  <a:srgbClr val="000000"/>
                </a:solidFill>
                <a:ea typeface="ＭＳ Ｐゴシック" charset="0"/>
                <a:cs typeface="ＭＳ Ｐゴシック" charset="0"/>
              </a:rPr>
              <a:t>cost and heat loads tend to limit this approach to small &amp; medium sized machines ( ~ 50 CMs) </a:t>
            </a:r>
          </a:p>
          <a:p>
            <a:r>
              <a:rPr lang="en-US" dirty="0">
                <a:solidFill>
                  <a:srgbClr val="000000"/>
                </a:solidFill>
                <a:ea typeface="ＭＳ Ｐゴシック" charset="0"/>
                <a:cs typeface="ＭＳ Ｐゴシック" charset="0"/>
              </a:rPr>
              <a:t>Examples </a:t>
            </a:r>
            <a:r>
              <a:rPr lang="en-US" dirty="0" smtClean="0">
                <a:solidFill>
                  <a:srgbClr val="000000"/>
                </a:solidFill>
                <a:ea typeface="ＭＳ Ｐゴシック" charset="0"/>
                <a:cs typeface="ＭＳ Ｐゴシック" charset="0"/>
              </a:rPr>
              <a:t>include: ESS, </a:t>
            </a:r>
            <a:r>
              <a:rPr lang="en-US" dirty="0">
                <a:solidFill>
                  <a:srgbClr val="000000"/>
                </a:solidFill>
                <a:ea typeface="ＭＳ Ｐゴシック" charset="0"/>
                <a:cs typeface="ＭＳ Ｐゴシック" charset="0"/>
              </a:rPr>
              <a:t>SNS and  </a:t>
            </a:r>
            <a:r>
              <a:rPr lang="en-US" dirty="0" err="1">
                <a:solidFill>
                  <a:srgbClr val="000000"/>
                </a:solidFill>
                <a:ea typeface="ＭＳ Ｐゴシック" charset="0"/>
                <a:cs typeface="ＭＳ Ｐゴシック" charset="0"/>
              </a:rPr>
              <a:t>Jlab</a:t>
            </a:r>
            <a:r>
              <a:rPr lang="en-US" dirty="0">
                <a:solidFill>
                  <a:srgbClr val="000000"/>
                </a:solidFill>
                <a:ea typeface="ＭＳ Ｐゴシック" charset="0"/>
                <a:cs typeface="ＭＳ Ｐゴシック" charset="0"/>
              </a:rPr>
              <a:t> 12 </a:t>
            </a:r>
            <a:r>
              <a:rPr lang="en-US" dirty="0" err="1">
                <a:solidFill>
                  <a:srgbClr val="000000"/>
                </a:solidFill>
                <a:ea typeface="ＭＳ Ｐゴシック" charset="0"/>
                <a:cs typeface="ＭＳ Ｐゴシック" charset="0"/>
              </a:rPr>
              <a:t>GeV</a:t>
            </a:r>
            <a:r>
              <a:rPr lang="en-US" dirty="0">
                <a:solidFill>
                  <a:srgbClr val="000000"/>
                </a:solidFill>
                <a:ea typeface="ＭＳ Ｐゴシック" charset="0"/>
                <a:cs typeface="ＭＳ Ｐゴシック" charset="0"/>
              </a:rPr>
              <a:t> Upgrade</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93</a:t>
            </a:fld>
            <a:endParaRPr lang="sv-SE" dirty="0"/>
          </a:p>
        </p:txBody>
      </p:sp>
    </p:spTree>
    <p:extLst>
      <p:ext uri="{BB962C8B-B14F-4D97-AF65-F5344CB8AC3E}">
        <p14:creationId xmlns:p14="http://schemas.microsoft.com/office/powerpoint/2010/main" val="792147"/>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ea typeface="ＭＳ Ｐゴシック" charset="0"/>
                <a:cs typeface="ＭＳ Ｐゴシック" charset="0"/>
              </a:rPr>
              <a:t>JLab</a:t>
            </a:r>
            <a:r>
              <a:rPr lang="en-US" dirty="0">
                <a:ea typeface="ＭＳ Ｐゴシック" charset="0"/>
                <a:cs typeface="ＭＳ Ｐゴシック" charset="0"/>
              </a:rPr>
              <a:t> 12 </a:t>
            </a:r>
            <a:r>
              <a:rPr lang="en-US" dirty="0" err="1">
                <a:ea typeface="ＭＳ Ｐゴシック" charset="0"/>
                <a:cs typeface="ＭＳ Ｐゴシック" charset="0"/>
              </a:rPr>
              <a:t>GeV</a:t>
            </a:r>
            <a:r>
              <a:rPr lang="en-US" dirty="0">
                <a:ea typeface="ＭＳ Ｐゴシック" charset="0"/>
                <a:cs typeface="ＭＳ Ｐゴシック" charset="0"/>
              </a:rPr>
              <a:t> Upgrade </a:t>
            </a:r>
            <a:r>
              <a:rPr lang="en-US" dirty="0" err="1">
                <a:ea typeface="ＭＳ Ｐゴシック" charset="0"/>
                <a:cs typeface="ＭＳ Ｐゴシック" charset="0"/>
              </a:rPr>
              <a:t>Cryomodule</a:t>
            </a:r>
            <a:endParaRPr lang="en-US" dirty="0"/>
          </a:p>
        </p:txBody>
      </p:sp>
      <p:sp>
        <p:nvSpPr>
          <p:cNvPr id="3" name="Content Placeholder 2"/>
          <p:cNvSpPr>
            <a:spLocks noGrp="1"/>
          </p:cNvSpPr>
          <p:nvPr>
            <p:ph idx="1"/>
          </p:nvPr>
        </p:nvSpPr>
        <p:spPr>
          <a:xfrm>
            <a:off x="395536" y="1556792"/>
            <a:ext cx="8229600" cy="4525963"/>
          </a:xfrm>
        </p:spPr>
        <p:txBody>
          <a:bodyPr/>
          <a:lstStyle/>
          <a:p>
            <a:r>
              <a:rPr lang="en-US" sz="2000" dirty="0">
                <a:solidFill>
                  <a:srgbClr val="000000"/>
                </a:solidFill>
                <a:ea typeface="ＭＳ Ｐゴシック" charset="0"/>
                <a:cs typeface="ＭＳ Ｐゴシック" charset="0"/>
              </a:rPr>
              <a:t>Based on successful SNS design -  a total of 10 CMs were needed</a:t>
            </a:r>
          </a:p>
          <a:p>
            <a:r>
              <a:rPr lang="en-US" sz="2000" dirty="0">
                <a:solidFill>
                  <a:srgbClr val="000000"/>
                </a:solidFill>
                <a:ea typeface="ＭＳ Ｐゴシック" charset="0"/>
                <a:cs typeface="ＭＳ Ｐゴシック" charset="0"/>
              </a:rPr>
              <a:t>Cavities at 2.1 K, thermal shield at 50 K – no s/c magnets present</a:t>
            </a:r>
          </a:p>
          <a:p>
            <a:r>
              <a:rPr lang="en-US" sz="2000" dirty="0">
                <a:solidFill>
                  <a:srgbClr val="000000"/>
                </a:solidFill>
                <a:ea typeface="ＭＳ Ｐゴシック" charset="0"/>
                <a:cs typeface="ＭＳ Ｐゴシック" charset="0"/>
              </a:rPr>
              <a:t>Cold Mass tied to space frame via </a:t>
            </a:r>
            <a:r>
              <a:rPr lang="en-US" sz="2000" dirty="0" err="1">
                <a:solidFill>
                  <a:srgbClr val="000000"/>
                </a:solidFill>
                <a:ea typeface="ＭＳ Ｐゴシック" charset="0"/>
                <a:cs typeface="ＭＳ Ｐゴシック" charset="0"/>
              </a:rPr>
              <a:t>nitronic</a:t>
            </a:r>
            <a:r>
              <a:rPr lang="en-US" sz="2000" dirty="0">
                <a:solidFill>
                  <a:srgbClr val="000000"/>
                </a:solidFill>
                <a:ea typeface="ＭＳ Ｐゴシック" charset="0"/>
                <a:cs typeface="ＭＳ Ｐゴシック" charset="0"/>
              </a:rPr>
              <a:t> rods</a:t>
            </a:r>
          </a:p>
          <a:p>
            <a:r>
              <a:rPr lang="en-US" sz="2000" dirty="0">
                <a:solidFill>
                  <a:srgbClr val="000000"/>
                </a:solidFill>
                <a:ea typeface="ＭＳ Ｐゴシック" charset="0"/>
                <a:cs typeface="ＭＳ Ｐゴシック" charset="0"/>
              </a:rPr>
              <a:t>Space frame rolls into vacuum vessel</a:t>
            </a:r>
          </a:p>
          <a:p>
            <a:r>
              <a:rPr lang="en-US" sz="2000" dirty="0" smtClean="0">
                <a:solidFill>
                  <a:srgbClr val="000000"/>
                </a:solidFill>
                <a:ea typeface="ＭＳ Ｐゴシック" charset="0"/>
                <a:cs typeface="ＭＳ Ｐゴシック" charset="0"/>
              </a:rPr>
              <a:t>Despite </a:t>
            </a:r>
            <a:r>
              <a:rPr lang="en-US" sz="2000" dirty="0">
                <a:solidFill>
                  <a:srgbClr val="000000"/>
                </a:solidFill>
                <a:ea typeface="ＭＳ Ｐゴシック" charset="0"/>
                <a:cs typeface="ＭＳ Ｐゴシック" charset="0"/>
              </a:rPr>
              <a:t>extensive SNS experience, design changes (mainly in cold mass) were required after 1</a:t>
            </a:r>
            <a:r>
              <a:rPr lang="en-US" sz="2000" baseline="30000" dirty="0">
                <a:solidFill>
                  <a:srgbClr val="000000"/>
                </a:solidFill>
                <a:ea typeface="ＭＳ Ｐゴシック" charset="0"/>
                <a:cs typeface="ＭＳ Ｐゴシック" charset="0"/>
              </a:rPr>
              <a:t>st</a:t>
            </a:r>
            <a:r>
              <a:rPr lang="en-US" sz="2000" dirty="0">
                <a:solidFill>
                  <a:srgbClr val="000000"/>
                </a:solidFill>
                <a:ea typeface="ＭＳ Ｐゴシック" charset="0"/>
                <a:cs typeface="ＭＳ Ｐゴシック" charset="0"/>
              </a:rPr>
              <a:t> prototype – </a:t>
            </a:r>
            <a:r>
              <a:rPr lang="en-US" sz="2000" i="1" dirty="0">
                <a:solidFill>
                  <a:srgbClr val="000000"/>
                </a:solidFill>
                <a:ea typeface="ＭＳ Ｐゴシック" charset="0"/>
                <a:cs typeface="ＭＳ Ｐゴシック" charset="0"/>
              </a:rPr>
              <a:t>value of prototyping</a:t>
            </a:r>
          </a:p>
          <a:p>
            <a:pPr marL="0" indent="0">
              <a:buNone/>
            </a:pPr>
            <a:endParaRPr lang="en-US" dirty="0">
              <a:solidFill>
                <a:srgbClr val="000000"/>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94</a:t>
            </a:fld>
            <a:endParaRPr lang="sv-SE"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3491880" y="3789040"/>
            <a:ext cx="4881499" cy="280905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12" y="3789040"/>
            <a:ext cx="2819400" cy="291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039542693"/>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Internal Transfer Line Based Designs</a:t>
            </a:r>
            <a:endParaRPr lang="en-US" dirty="0"/>
          </a:p>
        </p:txBody>
      </p:sp>
      <p:sp>
        <p:nvSpPr>
          <p:cNvPr id="3" name="Content Placeholder 2"/>
          <p:cNvSpPr>
            <a:spLocks noGrp="1"/>
          </p:cNvSpPr>
          <p:nvPr>
            <p:ph idx="1"/>
          </p:nvPr>
        </p:nvSpPr>
        <p:spPr>
          <a:xfrm>
            <a:off x="457200" y="1600200"/>
            <a:ext cx="8579296" cy="4525963"/>
          </a:xfrm>
        </p:spPr>
        <p:txBody>
          <a:bodyPr>
            <a:normAutofit fontScale="92500" lnSpcReduction="10000"/>
          </a:bodyPr>
          <a:lstStyle/>
          <a:p>
            <a:r>
              <a:rPr lang="en-US" dirty="0">
                <a:solidFill>
                  <a:srgbClr val="000000"/>
                </a:solidFill>
                <a:ea typeface="ＭＳ Ｐゴシック" charset="0"/>
                <a:cs typeface="ＭＳ Ｐゴシック" charset="0"/>
              </a:rPr>
              <a:t>Cryogenic distribution piping is contained with </a:t>
            </a:r>
            <a:r>
              <a:rPr lang="en-US" dirty="0" err="1">
                <a:solidFill>
                  <a:srgbClr val="000000"/>
                </a:solidFill>
                <a:ea typeface="ＭＳ Ｐゴシック" charset="0"/>
                <a:cs typeface="ＭＳ Ｐゴシック" charset="0"/>
              </a:rPr>
              <a:t>cryomodules</a:t>
            </a:r>
            <a:r>
              <a:rPr lang="en-US" dirty="0">
                <a:solidFill>
                  <a:srgbClr val="000000"/>
                </a:solidFill>
                <a:ea typeface="ＭＳ Ｐゴシック" charset="0"/>
                <a:cs typeface="ＭＳ Ｐゴシック" charset="0"/>
              </a:rPr>
              <a:t> - limited external transfer lines</a:t>
            </a:r>
          </a:p>
          <a:p>
            <a:r>
              <a:rPr lang="en-US" dirty="0">
                <a:solidFill>
                  <a:srgbClr val="000000"/>
                </a:solidFill>
                <a:ea typeface="ＭＳ Ｐゴシック" charset="0"/>
                <a:cs typeface="ＭＳ Ｐゴシック" charset="0"/>
              </a:rPr>
              <a:t>Approach commonly used where infrequent </a:t>
            </a:r>
            <a:r>
              <a:rPr lang="en-US" dirty="0" err="1">
                <a:solidFill>
                  <a:srgbClr val="000000"/>
                </a:solidFill>
                <a:ea typeface="ＭＳ Ｐゴシック" charset="0"/>
                <a:cs typeface="ＭＳ Ｐゴシック" charset="0"/>
              </a:rPr>
              <a:t>cryo</a:t>
            </a:r>
            <a:r>
              <a:rPr lang="en-US" dirty="0">
                <a:solidFill>
                  <a:srgbClr val="000000"/>
                </a:solidFill>
                <a:ea typeface="ＭＳ Ｐゴシック" charset="0"/>
                <a:cs typeface="ＭＳ Ｐゴシック" charset="0"/>
              </a:rPr>
              <a:t>-segmentation is desired</a:t>
            </a:r>
          </a:p>
          <a:p>
            <a:r>
              <a:rPr lang="en-US" dirty="0">
                <a:solidFill>
                  <a:srgbClr val="000000"/>
                </a:solidFill>
                <a:ea typeface="ＭＳ Ｐゴシック" charset="0"/>
                <a:cs typeface="ＭＳ Ｐゴシック" charset="0"/>
              </a:rPr>
              <a:t>Lower static heat leak &amp; lower cost</a:t>
            </a:r>
          </a:p>
          <a:p>
            <a:r>
              <a:rPr lang="en-US" dirty="0">
                <a:solidFill>
                  <a:srgbClr val="000000"/>
                </a:solidFill>
                <a:ea typeface="ＭＳ Ｐゴシック" charset="0"/>
                <a:cs typeface="ＭＳ Ｐゴシック" charset="0"/>
              </a:rPr>
              <a:t>More difficult maintainability (larger number of CMs to thermal cycle)</a:t>
            </a:r>
          </a:p>
          <a:p>
            <a:r>
              <a:rPr lang="en-US" dirty="0">
                <a:solidFill>
                  <a:srgbClr val="000000"/>
                </a:solidFill>
                <a:ea typeface="ＭＳ Ｐゴシック" charset="0"/>
                <a:cs typeface="ＭＳ Ｐゴシック" charset="0"/>
              </a:rPr>
              <a:t>Suitable for systems containing large numbers of </a:t>
            </a:r>
            <a:r>
              <a:rPr lang="en-US" dirty="0" err="1">
                <a:solidFill>
                  <a:srgbClr val="000000"/>
                </a:solidFill>
                <a:ea typeface="ＭＳ Ｐゴシック" charset="0"/>
                <a:cs typeface="ＭＳ Ｐゴシック" charset="0"/>
              </a:rPr>
              <a:t>cryomodules</a:t>
            </a:r>
            <a:r>
              <a:rPr lang="en-US" dirty="0">
                <a:solidFill>
                  <a:srgbClr val="000000"/>
                </a:solidFill>
                <a:ea typeface="ＭＳ Ｐゴシック" charset="0"/>
                <a:cs typeface="ＭＳ Ｐゴシック" charset="0"/>
              </a:rPr>
              <a:t> (ILC</a:t>
            </a:r>
            <a:r>
              <a:rPr lang="en-US" dirty="0" smtClean="0">
                <a:solidFill>
                  <a:srgbClr val="000000"/>
                </a:solidFill>
                <a:ea typeface="ＭＳ Ｐゴシック" charset="0"/>
                <a:cs typeface="ＭＳ Ｐゴシック" charset="0"/>
              </a:rPr>
              <a:t>, XFEL, LCLS II)</a:t>
            </a:r>
            <a:endParaRPr lang="en-US" dirty="0">
              <a:solidFill>
                <a:srgbClr val="000000"/>
              </a:solidFill>
              <a:ea typeface="ＭＳ Ｐゴシック" charset="0"/>
              <a:cs typeface="ＭＳ Ｐゴシック" charset="0"/>
            </a:endParaRPr>
          </a:p>
          <a:p>
            <a:r>
              <a:rPr lang="en-US" dirty="0">
                <a:solidFill>
                  <a:srgbClr val="000000"/>
                </a:solidFill>
                <a:ea typeface="ＭＳ Ｐゴシック" charset="0"/>
                <a:cs typeface="ＭＳ Ｐゴシック" charset="0"/>
              </a:rPr>
              <a:t>Designs frequently use large diameter distribution lines as the structural backbone for the cold mass</a:t>
            </a:r>
          </a:p>
          <a:p>
            <a:endParaRPr lang="en-US" dirty="0">
              <a:ea typeface="ＭＳ Ｐゴシック" charset="0"/>
              <a:cs typeface="ＭＳ Ｐゴシック" charset="0"/>
            </a:endParaRPr>
          </a:p>
          <a:p>
            <a:endParaRPr lang="en-US" dirty="0">
              <a:ea typeface="ＭＳ Ｐゴシック" charset="0"/>
              <a:cs typeface="ＭＳ Ｐゴシック" charset="0"/>
            </a:endParaRP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95</a:t>
            </a:fld>
            <a:endParaRPr lang="sv-SE" dirty="0"/>
          </a:p>
        </p:txBody>
      </p:sp>
    </p:spTree>
    <p:extLst>
      <p:ext uri="{BB962C8B-B14F-4D97-AF65-F5344CB8AC3E}">
        <p14:creationId xmlns:p14="http://schemas.microsoft.com/office/powerpoint/2010/main" val="2549835486"/>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ILC </a:t>
            </a:r>
            <a:r>
              <a:rPr lang="en-US" dirty="0" err="1">
                <a:ea typeface="ＭＳ Ｐゴシック" charset="0"/>
                <a:cs typeface="ＭＳ Ｐゴシック" charset="0"/>
              </a:rPr>
              <a:t>Cryomodule</a:t>
            </a:r>
            <a:r>
              <a:rPr lang="en-US" dirty="0">
                <a:ea typeface="ＭＳ Ｐゴシック" charset="0"/>
                <a:cs typeface="ＭＳ Ｐゴシック" charset="0"/>
              </a:rPr>
              <a:t> Design</a:t>
            </a:r>
            <a:endParaRPr lang="en-US" dirty="0"/>
          </a:p>
        </p:txBody>
      </p:sp>
      <p:sp>
        <p:nvSpPr>
          <p:cNvPr id="3" name="Content Placeholder 2"/>
          <p:cNvSpPr>
            <a:spLocks noGrp="1"/>
          </p:cNvSpPr>
          <p:nvPr>
            <p:ph idx="1"/>
          </p:nvPr>
        </p:nvSpPr>
        <p:spPr/>
        <p:txBody>
          <a:bodyPr>
            <a:normAutofit fontScale="92500" lnSpcReduction="10000"/>
          </a:bodyPr>
          <a:lstStyle/>
          <a:p>
            <a:r>
              <a:rPr lang="en-US" sz="2000" dirty="0">
                <a:solidFill>
                  <a:srgbClr val="000000"/>
                </a:solidFill>
                <a:ea typeface="ＭＳ Ｐゴシック" charset="0"/>
                <a:cs typeface="ＭＳ Ｐゴシック" charset="0"/>
              </a:rPr>
              <a:t>Based on extensive TESLA development program</a:t>
            </a:r>
          </a:p>
          <a:p>
            <a:r>
              <a:rPr lang="en-US" sz="2000" dirty="0">
                <a:solidFill>
                  <a:srgbClr val="000000"/>
                </a:solidFill>
                <a:ea typeface="ＭＳ Ｐゴシック" charset="0"/>
                <a:cs typeface="ＭＳ Ｐゴシック" charset="0"/>
              </a:rPr>
              <a:t>Cavities at 2 K, thermal shields at 5 K and 40/80 K, s/c magnets at 4.5 or 2 K</a:t>
            </a:r>
          </a:p>
          <a:p>
            <a:r>
              <a:rPr lang="en-US" sz="2000" dirty="0">
                <a:solidFill>
                  <a:srgbClr val="000000"/>
                </a:solidFill>
                <a:ea typeface="ＭＳ Ｐゴシック" charset="0"/>
                <a:cs typeface="ＭＳ Ｐゴシック" charset="0"/>
              </a:rPr>
              <a:t>Design uses large GRP (whose size is dictated by allowable pressure drop) as the structural backbone for the cold mass</a:t>
            </a:r>
          </a:p>
          <a:p>
            <a:r>
              <a:rPr lang="en-US" sz="2000" dirty="0">
                <a:solidFill>
                  <a:srgbClr val="000000"/>
                </a:solidFill>
                <a:ea typeface="ＭＳ Ｐゴシック" charset="0"/>
                <a:cs typeface="ＭＳ Ｐゴシック" charset="0"/>
              </a:rPr>
              <a:t>FRP posts connect GRP to vacuum vessel</a:t>
            </a:r>
          </a:p>
          <a:p>
            <a:r>
              <a:rPr lang="en-US" sz="2000" dirty="0">
                <a:solidFill>
                  <a:srgbClr val="000000"/>
                </a:solidFill>
                <a:ea typeface="ＭＳ Ｐゴシック" charset="0"/>
                <a:cs typeface="ＭＳ Ｐゴシック" charset="0"/>
              </a:rPr>
              <a:t>Alignment is done warm. System is designed to keep alignment when cooled</a:t>
            </a:r>
          </a:p>
          <a:p>
            <a:r>
              <a:rPr lang="en-US" sz="2000" dirty="0">
                <a:solidFill>
                  <a:srgbClr val="000000"/>
                </a:solidFill>
                <a:ea typeface="ＭＳ Ｐゴシック" charset="0"/>
                <a:cs typeface="ＭＳ Ｐゴシック" charset="0"/>
              </a:rPr>
              <a:t>Design drivers</a:t>
            </a:r>
          </a:p>
          <a:p>
            <a:pPr lvl="1"/>
            <a:r>
              <a:rPr lang="en-US" dirty="0">
                <a:solidFill>
                  <a:srgbClr val="000000"/>
                </a:solidFill>
                <a:ea typeface="ＭＳ Ｐゴシック" charset="0"/>
              </a:rPr>
              <a:t> </a:t>
            </a:r>
            <a:r>
              <a:rPr lang="en-US" sz="1800" dirty="0">
                <a:solidFill>
                  <a:srgbClr val="000000"/>
                </a:solidFill>
                <a:ea typeface="ＭＳ Ｐゴシック" charset="0"/>
              </a:rPr>
              <a:t>~ 2000 </a:t>
            </a:r>
            <a:r>
              <a:rPr lang="en-US" sz="1800" dirty="0" err="1">
                <a:solidFill>
                  <a:srgbClr val="000000"/>
                </a:solidFill>
                <a:ea typeface="ＭＳ Ｐゴシック" charset="0"/>
              </a:rPr>
              <a:t>cryomodules</a:t>
            </a:r>
            <a:r>
              <a:rPr lang="en-US" sz="1800" dirty="0">
                <a:solidFill>
                  <a:srgbClr val="000000"/>
                </a:solidFill>
                <a:ea typeface="ＭＳ Ｐゴシック" charset="0"/>
              </a:rPr>
              <a:t> required</a:t>
            </a:r>
          </a:p>
          <a:p>
            <a:pPr lvl="1"/>
            <a:r>
              <a:rPr lang="en-US" sz="1800" dirty="0">
                <a:solidFill>
                  <a:srgbClr val="000000"/>
                </a:solidFill>
                <a:ea typeface="ＭＳ Ｐゴシック" charset="0"/>
              </a:rPr>
              <a:t>Low heat leak and low cost</a:t>
            </a:r>
          </a:p>
          <a:p>
            <a:pPr lvl="1"/>
            <a:r>
              <a:rPr lang="en-US" sz="1800" dirty="0">
                <a:solidFill>
                  <a:srgbClr val="000000"/>
                </a:solidFill>
                <a:ea typeface="ＭＳ Ｐゴシック" charset="0"/>
              </a:rPr>
              <a:t>Infrequent </a:t>
            </a:r>
            <a:r>
              <a:rPr lang="en-US" sz="1800" dirty="0" err="1">
                <a:solidFill>
                  <a:srgbClr val="000000"/>
                </a:solidFill>
                <a:ea typeface="ＭＳ Ｐゴシック" charset="0"/>
              </a:rPr>
              <a:t>cryo</a:t>
            </a:r>
            <a:r>
              <a:rPr lang="en-US" sz="1800" dirty="0">
                <a:solidFill>
                  <a:srgbClr val="000000"/>
                </a:solidFill>
                <a:ea typeface="ＭＳ Ｐゴシック" charset="0"/>
              </a:rPr>
              <a:t>-segmentation</a:t>
            </a:r>
          </a:p>
          <a:p>
            <a:pPr lvl="1"/>
            <a:r>
              <a:rPr lang="en-US" sz="1800" dirty="0">
                <a:solidFill>
                  <a:srgbClr val="000000"/>
                </a:solidFill>
                <a:ea typeface="ＭＳ Ｐゴシック" charset="0"/>
              </a:rPr>
              <a:t>Ease of mass production</a:t>
            </a:r>
          </a:p>
          <a:p>
            <a:r>
              <a:rPr lang="en-US" sz="2000" dirty="0">
                <a:solidFill>
                  <a:srgbClr val="000000"/>
                </a:solidFill>
                <a:ea typeface="ＭＳ Ｐゴシック" charset="0"/>
                <a:cs typeface="ＭＳ Ｐゴシック" charset="0"/>
              </a:rPr>
              <a:t>Significant amounts of prototyping (FLASH) </a:t>
            </a:r>
          </a:p>
          <a:p>
            <a:r>
              <a:rPr lang="en-US" sz="2000" dirty="0">
                <a:solidFill>
                  <a:srgbClr val="000000"/>
                </a:solidFill>
                <a:ea typeface="ＭＳ Ｐゴシック" charset="0"/>
                <a:cs typeface="ＭＳ Ｐゴシック" charset="0"/>
              </a:rPr>
              <a:t>3 generations of design with continuous </a:t>
            </a:r>
            <a:r>
              <a:rPr lang="en-US" sz="2000" dirty="0" smtClean="0">
                <a:solidFill>
                  <a:srgbClr val="000000"/>
                </a:solidFill>
                <a:ea typeface="ＭＳ Ｐゴシック" charset="0"/>
                <a:cs typeface="ＭＳ Ｐゴシック" charset="0"/>
              </a:rPr>
              <a:t>improvement</a:t>
            </a:r>
          </a:p>
          <a:p>
            <a:r>
              <a:rPr lang="en-US" sz="2000" dirty="0" smtClean="0">
                <a:solidFill>
                  <a:srgbClr val="000000"/>
                </a:solidFill>
                <a:ea typeface="ＭＳ Ｐゴシック" charset="0"/>
                <a:cs typeface="ＭＳ Ｐゴシック" charset="0"/>
              </a:rPr>
              <a:t>Design being used on XFEL and LCLS II (with mods)</a:t>
            </a:r>
            <a:endParaRPr lang="en-US" sz="2000" dirty="0">
              <a:solidFill>
                <a:srgbClr val="000000"/>
              </a:solidFill>
              <a:ea typeface="ＭＳ Ｐゴシック" charset="0"/>
              <a:cs typeface="ＭＳ Ｐゴシック" charset="0"/>
            </a:endParaRPr>
          </a:p>
          <a:p>
            <a:endParaRPr lang="en-US" sz="2000" dirty="0">
              <a:ea typeface="ＭＳ Ｐゴシック" charset="0"/>
              <a:cs typeface="ＭＳ Ｐゴシック" charset="0"/>
            </a:endParaRP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96</a:t>
            </a:fld>
            <a:endParaRPr lang="sv-SE" dirty="0"/>
          </a:p>
        </p:txBody>
      </p:sp>
    </p:spTree>
    <p:extLst>
      <p:ext uri="{BB962C8B-B14F-4D97-AF65-F5344CB8AC3E}">
        <p14:creationId xmlns:p14="http://schemas.microsoft.com/office/powerpoint/2010/main" val="3996193704"/>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3</a:t>
            </a:r>
            <a:r>
              <a:rPr lang="en-US" baseline="30000" dirty="0">
                <a:ea typeface="ＭＳ Ｐゴシック" charset="0"/>
                <a:cs typeface="ＭＳ Ｐゴシック" charset="0"/>
              </a:rPr>
              <a:t>rd</a:t>
            </a:r>
            <a:r>
              <a:rPr lang="en-US" dirty="0">
                <a:ea typeface="ＭＳ Ｐゴシック" charset="0"/>
                <a:cs typeface="ＭＳ Ｐゴシック" charset="0"/>
              </a:rPr>
              <a:t> Generation ILC </a:t>
            </a:r>
            <a:r>
              <a:rPr lang="en-US" dirty="0" err="1">
                <a:ea typeface="ＭＳ Ｐゴシック" charset="0"/>
                <a:cs typeface="ＭＳ Ｐゴシック" charset="0"/>
              </a:rPr>
              <a:t>Cryomodule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97</a:t>
            </a:fld>
            <a:endParaRPr lang="sv-SE" dirty="0"/>
          </a:p>
        </p:txBody>
      </p:sp>
      <p:pic>
        <p:nvPicPr>
          <p:cNvPr id="5" name="Picture 4"/>
          <p:cNvPicPr>
            <a:picLocks noChangeAspect="1"/>
          </p:cNvPicPr>
          <p:nvPr/>
        </p:nvPicPr>
        <p:blipFill>
          <a:blip r:embed="rId2"/>
          <a:stretch>
            <a:fillRect/>
          </a:stretch>
        </p:blipFill>
        <p:spPr>
          <a:xfrm>
            <a:off x="1619672" y="1844824"/>
            <a:ext cx="5715000" cy="4826000"/>
          </a:xfrm>
          <a:prstGeom prst="rect">
            <a:avLst/>
          </a:prstGeom>
        </p:spPr>
      </p:pic>
    </p:spTree>
    <p:extLst>
      <p:ext uri="{BB962C8B-B14F-4D97-AF65-F5344CB8AC3E}">
        <p14:creationId xmlns:p14="http://schemas.microsoft.com/office/powerpoint/2010/main" val="4123479078"/>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ea typeface="ＭＳ Ｐゴシック" charset="0"/>
                <a:cs typeface="ＭＳ Ｐゴシック" charset="0"/>
              </a:rPr>
              <a:t>Cryomodules</a:t>
            </a:r>
            <a:r>
              <a:rPr lang="en-US" dirty="0">
                <a:ea typeface="ＭＳ Ｐゴシック" charset="0"/>
                <a:cs typeface="ＭＳ Ｐゴシック" charset="0"/>
              </a:rPr>
              <a:t> with QWR and HWR Cavities</a:t>
            </a:r>
            <a:endParaRPr lang="en-US" dirty="0"/>
          </a:p>
        </p:txBody>
      </p:sp>
      <p:sp>
        <p:nvSpPr>
          <p:cNvPr id="3" name="Content Placeholder 2"/>
          <p:cNvSpPr>
            <a:spLocks noGrp="1"/>
          </p:cNvSpPr>
          <p:nvPr>
            <p:ph idx="1"/>
          </p:nvPr>
        </p:nvSpPr>
        <p:spPr/>
        <p:txBody>
          <a:bodyPr>
            <a:normAutofit fontScale="92500" lnSpcReduction="10000"/>
          </a:bodyPr>
          <a:lstStyle/>
          <a:p>
            <a:r>
              <a:rPr lang="en-US" dirty="0">
                <a:solidFill>
                  <a:srgbClr val="000000"/>
                </a:solidFill>
                <a:ea typeface="ＭＳ Ｐゴシック" charset="0"/>
                <a:cs typeface="ＭＳ Ｐゴシック" charset="0"/>
              </a:rPr>
              <a:t>Low to medium beta cavities typically used in heavy ion machines IISAC-II, (TRIUMF)  ATLAS Upgrade (ANL)</a:t>
            </a:r>
            <a:r>
              <a:rPr lang="en-US">
                <a:solidFill>
                  <a:srgbClr val="000000"/>
                </a:solidFill>
                <a:ea typeface="ＭＳ Ｐゴシック" charset="0"/>
                <a:cs typeface="ＭＳ Ｐゴシック" charset="0"/>
              </a:rPr>
              <a:t>, </a:t>
            </a:r>
            <a:r>
              <a:rPr lang="en-US" smtClean="0">
                <a:solidFill>
                  <a:srgbClr val="000000"/>
                </a:solidFill>
                <a:ea typeface="ＭＳ Ｐゴシック" charset="0"/>
                <a:cs typeface="ＭＳ Ｐゴシック" charset="0"/>
              </a:rPr>
              <a:t>RAON </a:t>
            </a:r>
            <a:r>
              <a:rPr lang="en-US" dirty="0">
                <a:solidFill>
                  <a:srgbClr val="000000"/>
                </a:solidFill>
                <a:ea typeface="ＭＳ Ｐゴシック" charset="0"/>
                <a:cs typeface="ＭＳ Ｐゴシック" charset="0"/>
              </a:rPr>
              <a:t>&amp; FRIB (MSU)</a:t>
            </a:r>
          </a:p>
          <a:p>
            <a:r>
              <a:rPr lang="en-US" dirty="0">
                <a:solidFill>
                  <a:srgbClr val="000000"/>
                </a:solidFill>
                <a:ea typeface="ＭＳ Ｐゴシック" charset="0"/>
                <a:cs typeface="ＭＳ Ｐゴシック" charset="0"/>
              </a:rPr>
              <a:t>Due to cavity geometry, particularly the QWRs,  these </a:t>
            </a:r>
            <a:r>
              <a:rPr lang="en-US" dirty="0" err="1">
                <a:solidFill>
                  <a:srgbClr val="000000"/>
                </a:solidFill>
                <a:ea typeface="ＭＳ Ｐゴシック" charset="0"/>
                <a:cs typeface="ＭＳ Ｐゴシック" charset="0"/>
              </a:rPr>
              <a:t>cryomodules</a:t>
            </a:r>
            <a:r>
              <a:rPr lang="en-US" dirty="0">
                <a:solidFill>
                  <a:srgbClr val="000000"/>
                </a:solidFill>
                <a:ea typeface="ＭＳ Ｐゴシック" charset="0"/>
                <a:cs typeface="ＭＳ Ｐゴシック" charset="0"/>
              </a:rPr>
              <a:t> have a rectilinear geometry</a:t>
            </a:r>
          </a:p>
          <a:p>
            <a:r>
              <a:rPr lang="en-US" dirty="0">
                <a:solidFill>
                  <a:srgbClr val="000000"/>
                </a:solidFill>
                <a:ea typeface="ＭＳ Ｐゴシック" charset="0"/>
                <a:cs typeface="ＭＳ Ｐゴシック" charset="0"/>
              </a:rPr>
              <a:t>The designs can be further divided into </a:t>
            </a:r>
            <a:r>
              <a:rPr lang="ja-JP" altLang="en-US" dirty="0">
                <a:solidFill>
                  <a:srgbClr val="000000"/>
                </a:solidFill>
                <a:ea typeface="ＭＳ Ｐゴシック" charset="0"/>
                <a:cs typeface="ＭＳ Ｐゴシック" charset="0"/>
              </a:rPr>
              <a:t>“</a:t>
            </a:r>
            <a:r>
              <a:rPr lang="en-US" altLang="ja-JP" dirty="0">
                <a:solidFill>
                  <a:srgbClr val="000000"/>
                </a:solidFill>
                <a:ea typeface="ＭＳ Ｐゴシック" charset="0"/>
                <a:cs typeface="ＭＳ Ｐゴシック" charset="0"/>
              </a:rPr>
              <a:t>Top </a:t>
            </a:r>
            <a:r>
              <a:rPr lang="en-US" altLang="ja-JP" dirty="0" smtClean="0">
                <a:solidFill>
                  <a:srgbClr val="000000"/>
                </a:solidFill>
                <a:ea typeface="ＭＳ Ｐゴシック" charset="0"/>
                <a:cs typeface="ＭＳ Ｐゴシック" charset="0"/>
              </a:rPr>
              <a:t>Supported</a:t>
            </a:r>
            <a:r>
              <a:rPr lang="ja-JP" altLang="en-US" dirty="0" smtClean="0">
                <a:solidFill>
                  <a:srgbClr val="000000"/>
                </a:solidFill>
                <a:ea typeface="ＭＳ Ｐゴシック" charset="0"/>
                <a:cs typeface="ＭＳ Ｐゴシック" charset="0"/>
              </a:rPr>
              <a:t>”</a:t>
            </a:r>
            <a:r>
              <a:rPr lang="en-US" altLang="ja-JP" dirty="0" smtClean="0">
                <a:solidFill>
                  <a:srgbClr val="000000"/>
                </a:solidFill>
                <a:ea typeface="ＭＳ Ｐゴシック" charset="0"/>
                <a:cs typeface="ＭＳ Ｐゴシック" charset="0"/>
              </a:rPr>
              <a:t> </a:t>
            </a:r>
            <a:r>
              <a:rPr lang="en-US" altLang="ja-JP" dirty="0">
                <a:solidFill>
                  <a:srgbClr val="000000"/>
                </a:solidFill>
                <a:ea typeface="ＭＳ Ｐゴシック" charset="0"/>
                <a:cs typeface="ＭＳ Ｐゴシック" charset="0"/>
              </a:rPr>
              <a:t>or </a:t>
            </a:r>
            <a:r>
              <a:rPr lang="ja-JP" altLang="en-US" dirty="0">
                <a:solidFill>
                  <a:srgbClr val="000000"/>
                </a:solidFill>
                <a:ea typeface="ＭＳ Ｐゴシック" charset="0"/>
                <a:cs typeface="ＭＳ Ｐゴシック" charset="0"/>
              </a:rPr>
              <a:t>“</a:t>
            </a:r>
            <a:r>
              <a:rPr lang="en-US" altLang="ja-JP" dirty="0">
                <a:solidFill>
                  <a:srgbClr val="000000"/>
                </a:solidFill>
                <a:ea typeface="ＭＳ Ｐゴシック" charset="0"/>
                <a:cs typeface="ＭＳ Ｐゴシック" charset="0"/>
              </a:rPr>
              <a:t>Bottom </a:t>
            </a:r>
            <a:r>
              <a:rPr lang="en-US" altLang="ja-JP" dirty="0" smtClean="0">
                <a:solidFill>
                  <a:srgbClr val="000000"/>
                </a:solidFill>
                <a:ea typeface="ＭＳ Ｐゴシック" charset="0"/>
                <a:cs typeface="ＭＳ Ｐゴシック" charset="0"/>
              </a:rPr>
              <a:t>Supported</a:t>
            </a:r>
            <a:r>
              <a:rPr lang="ja-JP" altLang="en-US" dirty="0" smtClean="0">
                <a:solidFill>
                  <a:srgbClr val="000000"/>
                </a:solidFill>
                <a:ea typeface="ＭＳ Ｐゴシック" charset="0"/>
                <a:cs typeface="ＭＳ Ｐゴシック" charset="0"/>
              </a:rPr>
              <a:t>”</a:t>
            </a:r>
            <a:r>
              <a:rPr lang="en-US" altLang="ja-JP" dirty="0" smtClean="0">
                <a:solidFill>
                  <a:srgbClr val="000000"/>
                </a:solidFill>
                <a:ea typeface="ＭＳ Ｐゴシック" charset="0"/>
                <a:cs typeface="ＭＳ Ｐゴシック" charset="0"/>
              </a:rPr>
              <a:t> </a:t>
            </a:r>
            <a:r>
              <a:rPr lang="en-US" altLang="ja-JP" dirty="0">
                <a:solidFill>
                  <a:srgbClr val="000000"/>
                </a:solidFill>
                <a:ea typeface="ＭＳ Ｐゴシック" charset="0"/>
                <a:cs typeface="ＭＳ Ｐゴシック" charset="0"/>
              </a:rPr>
              <a:t>Designs</a:t>
            </a:r>
          </a:p>
          <a:p>
            <a:r>
              <a:rPr lang="en-US" dirty="0">
                <a:solidFill>
                  <a:srgbClr val="000000"/>
                </a:solidFill>
                <a:ea typeface="ＭＳ Ｐゴシック" charset="0"/>
                <a:cs typeface="ＭＳ Ｐゴシック" charset="0"/>
              </a:rPr>
              <a:t>Cryogenic lines go out either the top or bottom of assembly</a:t>
            </a:r>
          </a:p>
          <a:p>
            <a:r>
              <a:rPr lang="en-US" dirty="0">
                <a:solidFill>
                  <a:srgbClr val="000000"/>
                </a:solidFill>
                <a:ea typeface="ＭＳ Ｐゴシック" charset="0"/>
                <a:cs typeface="ＭＳ Ｐゴシック" charset="0"/>
              </a:rPr>
              <a:t>So far only used in systems where </a:t>
            </a:r>
            <a:r>
              <a:rPr lang="en-US" dirty="0" err="1">
                <a:solidFill>
                  <a:srgbClr val="000000"/>
                </a:solidFill>
                <a:ea typeface="ＭＳ Ｐゴシック" charset="0"/>
                <a:cs typeface="ＭＳ Ｐゴシック" charset="0"/>
              </a:rPr>
              <a:t>cryo</a:t>
            </a:r>
            <a:r>
              <a:rPr lang="en-US" dirty="0">
                <a:solidFill>
                  <a:srgbClr val="000000"/>
                </a:solidFill>
                <a:ea typeface="ＭＳ Ｐゴシック" charset="0"/>
                <a:cs typeface="ＭＳ Ｐゴシック" charset="0"/>
              </a:rPr>
              <a:t>-segmentation is at the individual CM level – external transfer line</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98</a:t>
            </a:fld>
            <a:endParaRPr lang="sv-SE" dirty="0"/>
          </a:p>
        </p:txBody>
      </p:sp>
    </p:spTree>
    <p:extLst>
      <p:ext uri="{BB962C8B-B14F-4D97-AF65-F5344CB8AC3E}">
        <p14:creationId xmlns:p14="http://schemas.microsoft.com/office/powerpoint/2010/main" val="2388339186"/>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Top Down Designs</a:t>
            </a:r>
            <a:endParaRPr lang="en-US" dirty="0"/>
          </a:p>
        </p:txBody>
      </p:sp>
      <p:sp>
        <p:nvSpPr>
          <p:cNvPr id="3" name="Content Placeholder 2"/>
          <p:cNvSpPr>
            <a:spLocks noGrp="1"/>
          </p:cNvSpPr>
          <p:nvPr>
            <p:ph idx="1"/>
          </p:nvPr>
        </p:nvSpPr>
        <p:spPr>
          <a:xfrm>
            <a:off x="457200" y="1600200"/>
            <a:ext cx="8363272" cy="4525963"/>
          </a:xfrm>
        </p:spPr>
        <p:txBody>
          <a:bodyPr>
            <a:normAutofit fontScale="92500" lnSpcReduction="20000"/>
          </a:bodyPr>
          <a:lstStyle/>
          <a:p>
            <a:r>
              <a:rPr lang="en-US" dirty="0">
                <a:solidFill>
                  <a:srgbClr val="000000"/>
                </a:solidFill>
                <a:ea typeface="ＭＳ Ｐゴシック" charset="0"/>
                <a:cs typeface="ＭＳ Ｐゴシック" charset="0"/>
              </a:rPr>
              <a:t>All components are suspended from a top plate via metallic rods</a:t>
            </a:r>
          </a:p>
          <a:p>
            <a:pPr lvl="1"/>
            <a:r>
              <a:rPr lang="en-US" dirty="0">
                <a:solidFill>
                  <a:srgbClr val="000000"/>
                </a:solidFill>
                <a:ea typeface="ＭＳ Ｐゴシック" charset="0"/>
              </a:rPr>
              <a:t>Length between top plate and connection to cavity mounting beam can be maximized to reduce heat leak</a:t>
            </a:r>
          </a:p>
          <a:p>
            <a:r>
              <a:rPr lang="en-US" dirty="0">
                <a:solidFill>
                  <a:srgbClr val="000000"/>
                </a:solidFill>
                <a:ea typeface="ＭＳ Ｐゴシック" charset="0"/>
                <a:cs typeface="ＭＳ Ｐゴシック" charset="0"/>
              </a:rPr>
              <a:t>System is lowered into a simple bath tub style vacuum vessel</a:t>
            </a:r>
          </a:p>
          <a:p>
            <a:r>
              <a:rPr lang="en-US" dirty="0">
                <a:solidFill>
                  <a:srgbClr val="000000"/>
                </a:solidFill>
                <a:ea typeface="ＭＳ Ｐゴシック" charset="0"/>
                <a:cs typeface="ＭＳ Ｐゴシック" charset="0"/>
              </a:rPr>
              <a:t>Possibility of better vibration response ( longer path between floor and cavity</a:t>
            </a:r>
          </a:p>
          <a:p>
            <a:r>
              <a:rPr lang="en-US" dirty="0">
                <a:solidFill>
                  <a:srgbClr val="000000"/>
                </a:solidFill>
                <a:ea typeface="ＭＳ Ｐゴシック" charset="0"/>
                <a:cs typeface="ＭＳ Ｐゴシック" charset="0"/>
              </a:rPr>
              <a:t>Cryogenic and other </a:t>
            </a:r>
            <a:r>
              <a:rPr lang="en-US" dirty="0" err="1">
                <a:solidFill>
                  <a:srgbClr val="000000"/>
                </a:solidFill>
                <a:ea typeface="ＭＳ Ｐゴシック" charset="0"/>
                <a:cs typeface="ＭＳ Ｐゴシック" charset="0"/>
              </a:rPr>
              <a:t>feedthroughs</a:t>
            </a:r>
            <a:r>
              <a:rPr lang="en-US" dirty="0">
                <a:solidFill>
                  <a:srgbClr val="000000"/>
                </a:solidFill>
                <a:ea typeface="ＭＳ Ｐゴシック" charset="0"/>
                <a:cs typeface="ＭＳ Ｐゴシック" charset="0"/>
              </a:rPr>
              <a:t> go through the top plate though coupler and tuner </a:t>
            </a:r>
            <a:r>
              <a:rPr lang="en-US" dirty="0" err="1">
                <a:solidFill>
                  <a:srgbClr val="000000"/>
                </a:solidFill>
                <a:ea typeface="ＭＳ Ｐゴシック" charset="0"/>
                <a:cs typeface="ＭＳ Ｐゴシック" charset="0"/>
              </a:rPr>
              <a:t>feedthroughs</a:t>
            </a:r>
            <a:r>
              <a:rPr lang="en-US" dirty="0">
                <a:solidFill>
                  <a:srgbClr val="000000"/>
                </a:solidFill>
                <a:ea typeface="ＭＳ Ｐゴシック" charset="0"/>
                <a:cs typeface="ＭＳ Ｐゴシック" charset="0"/>
              </a:rPr>
              <a:t> may be through the side or bottom</a:t>
            </a:r>
          </a:p>
          <a:p>
            <a:r>
              <a:rPr lang="en-US" dirty="0">
                <a:solidFill>
                  <a:srgbClr val="000000"/>
                </a:solidFill>
                <a:ea typeface="ＭＳ Ｐゴシック" charset="0"/>
                <a:cs typeface="ＭＳ Ｐゴシック" charset="0"/>
              </a:rPr>
              <a:t>Most common type of HWR/QWR  </a:t>
            </a:r>
            <a:r>
              <a:rPr lang="en-US" dirty="0" err="1">
                <a:solidFill>
                  <a:srgbClr val="000000"/>
                </a:solidFill>
                <a:ea typeface="ＭＳ Ｐゴシック" charset="0"/>
                <a:cs typeface="ＭＳ Ｐゴシック" charset="0"/>
              </a:rPr>
              <a:t>cryomodule</a:t>
            </a:r>
            <a:endParaRPr lang="en-US" dirty="0">
              <a:solidFill>
                <a:srgbClr val="000000"/>
              </a:solidFill>
              <a:ea typeface="ＭＳ Ｐゴシック" charset="0"/>
              <a:cs typeface="ＭＳ Ｐゴシック" charset="0"/>
            </a:endParaRP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99</a:t>
            </a:fld>
            <a:endParaRPr lang="sv-SE" dirty="0"/>
          </a:p>
        </p:txBody>
      </p:sp>
    </p:spTree>
    <p:extLst>
      <p:ext uri="{BB962C8B-B14F-4D97-AF65-F5344CB8AC3E}">
        <p14:creationId xmlns:p14="http://schemas.microsoft.com/office/powerpoint/2010/main" val="390531750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cture_templat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Lecture_templat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 Core Powerpoint.pptx</Template>
  <TotalTime>1593</TotalTime>
  <Words>6568</Words>
  <Application>Microsoft Macintosh PowerPoint</Application>
  <PresentationFormat>On-screen Show (4:3)</PresentationFormat>
  <Paragraphs>894</Paragraphs>
  <Slides>102</Slides>
  <Notes>14</Notes>
  <HiddenSlides>0</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102</vt:i4>
      </vt:variant>
    </vt:vector>
  </HeadingPairs>
  <TitlesOfParts>
    <vt:vector size="107" baseType="lpstr">
      <vt:lpstr>ESS Core Powerpoint</vt:lpstr>
      <vt:lpstr>Lecture_template</vt:lpstr>
      <vt:lpstr>1_Lecture_template</vt:lpstr>
      <vt:lpstr>Equation</vt:lpstr>
      <vt:lpstr>Photo Editor Photo</vt:lpstr>
      <vt:lpstr>Cryogenic Systems</vt:lpstr>
      <vt:lpstr>Goal</vt:lpstr>
      <vt:lpstr>What is Cryogenics ?</vt:lpstr>
      <vt:lpstr>Some Examples</vt:lpstr>
      <vt:lpstr>Why Does ESS use cryogenics?</vt:lpstr>
      <vt:lpstr>Catching Cold</vt:lpstr>
      <vt:lpstr>Generic T-S diagram Showing Isenthalps, Isobars and 2 Phase Region</vt:lpstr>
      <vt:lpstr>Carnot Cycle</vt:lpstr>
      <vt:lpstr>Carnot Cycle</vt:lpstr>
      <vt:lpstr>Coefficient of Performance  &amp; the Carnot Cycle</vt:lpstr>
      <vt:lpstr>Coefficient of Performance  &amp; the Carnot Cycle</vt:lpstr>
      <vt:lpstr>Carnot Cycles &amp; the Real World</vt:lpstr>
      <vt:lpstr>The real world is sometimes not kind to cryogenic engineers</vt:lpstr>
      <vt:lpstr>Practical Impact of Plant Performance</vt:lpstr>
      <vt:lpstr>Joule-Thomson Expansion</vt:lpstr>
      <vt:lpstr>JT Inversion Curve &amp; Maximum  Inversion Temperatures</vt:lpstr>
      <vt:lpstr>Practical Large Scale Helium Refrigerators </vt:lpstr>
      <vt:lpstr>Claude Cycle</vt:lpstr>
      <vt:lpstr>Accelerator Cryoplant for ESS (Linde)</vt:lpstr>
      <vt:lpstr>He II (Superfluid Helium)</vt:lpstr>
      <vt:lpstr>Helium Phase Diagram</vt:lpstr>
      <vt:lpstr>Why Use He II in SRF Systems?</vt:lpstr>
      <vt:lpstr>What is He II ?</vt:lpstr>
      <vt:lpstr>Two Fluid Model</vt:lpstr>
      <vt:lpstr>Typical He II Refrigeration System</vt:lpstr>
      <vt:lpstr> He II Summary</vt:lpstr>
      <vt:lpstr>Part II : Keeping Cold</vt:lpstr>
      <vt:lpstr>Cryostats and Cryomodules</vt:lpstr>
      <vt:lpstr>Cryostat Requirements</vt:lpstr>
      <vt:lpstr>Cryostat Requirements</vt:lpstr>
      <vt:lpstr>Cryostat Materials</vt:lpstr>
      <vt:lpstr>Thermal Insulation of Cryostats Three Ways to Transfer Heat</vt:lpstr>
      <vt:lpstr>Conduction Heat Transfer</vt:lpstr>
      <vt:lpstr>Thermal Conductivities of Metals</vt:lpstr>
      <vt:lpstr>Convection Heat Transfer</vt:lpstr>
      <vt:lpstr>Vacuum Insulation</vt:lpstr>
      <vt:lpstr>Radiation Heat Transfer</vt:lpstr>
      <vt:lpstr>Radiation Heat Transfer</vt:lpstr>
      <vt:lpstr>Radiation Heat Transfer</vt:lpstr>
      <vt:lpstr>Radiation Heat Transfer</vt:lpstr>
      <vt:lpstr>Thermal Radiation Shields</vt:lpstr>
      <vt:lpstr>MultiLayer Insulation</vt:lpstr>
      <vt:lpstr>MultiLayer Insulation</vt:lpstr>
      <vt:lpstr>MLI Example from LHC cryostats</vt:lpstr>
      <vt:lpstr>How Are These Cryostat Design Features Seen at ESS?</vt:lpstr>
      <vt:lpstr>PowerPoint Presentation</vt:lpstr>
      <vt:lpstr>Spoke cavity string and cryomodule package (See C. Darve’s Talk)</vt:lpstr>
      <vt:lpstr>Applications of Cryogenics at ESS</vt:lpstr>
      <vt:lpstr>PowerPoint Presentation</vt:lpstr>
      <vt:lpstr>Accelerator Cryogenics</vt:lpstr>
      <vt:lpstr>PowerPoint Presentation</vt:lpstr>
      <vt:lpstr>PowerPoint Presentation</vt:lpstr>
      <vt:lpstr>Simplified Flow Schematic from Linde for ACCP</vt:lpstr>
      <vt:lpstr>PowerPoint Presentation</vt:lpstr>
      <vt:lpstr>Linac CDS – function and layouts</vt:lpstr>
      <vt:lpstr>Valve box – vacuum jacket </vt:lpstr>
      <vt:lpstr>Target Moderator Cryoplant – Substantial Load Increase</vt:lpstr>
      <vt:lpstr>Target Moderator Cryoplant</vt:lpstr>
      <vt:lpstr>Test &amp; Instruments Cryoplant (TICP)</vt:lpstr>
      <vt:lpstr>PowerPoint Presentation</vt:lpstr>
      <vt:lpstr>Cold Boxes </vt:lpstr>
      <vt:lpstr>ACCP Compressors</vt:lpstr>
      <vt:lpstr>First Medium Pressure  (20 Bar) Helium Gas Storage Tank Installed</vt:lpstr>
      <vt:lpstr>PowerPoint Presentation</vt:lpstr>
      <vt:lpstr>Backup Slides</vt:lpstr>
      <vt:lpstr>Refrigerators vs. Liquefiers</vt:lpstr>
      <vt:lpstr>Refrigerators vs. Liquefiers</vt:lpstr>
      <vt:lpstr>Consider the cooling of a superconducting magnet and its current leads </vt:lpstr>
      <vt:lpstr>Collins Cycle</vt:lpstr>
      <vt:lpstr>CTI 4000 Refrigerator (early 80’s vintage ~ 1.2 kW @ 4.5 K)</vt:lpstr>
      <vt:lpstr>Quantized Vortices (or does He II at 1 K rotate in a bucket)</vt:lpstr>
      <vt:lpstr>Direct Observation of Quantized Vortices via Electron Trapping</vt:lpstr>
      <vt:lpstr>Heat Transfer in He II</vt:lpstr>
      <vt:lpstr>Heat Transfer in He II</vt:lpstr>
      <vt:lpstr>Heat Conductivity Function</vt:lpstr>
      <vt:lpstr>He II Heat Transfer Limits</vt:lpstr>
      <vt:lpstr>Peak Heat Flux  (q*) in Pressurized He II </vt:lpstr>
      <vt:lpstr>Limits on He II  Heat Transfer</vt:lpstr>
      <vt:lpstr>Surface Heat Transfer</vt:lpstr>
      <vt:lpstr>Surface Heat Transfer </vt:lpstr>
      <vt:lpstr>Forced Convection and He II</vt:lpstr>
      <vt:lpstr>He II Fluid Dynamics</vt:lpstr>
      <vt:lpstr>He II Fluid Dynamics</vt:lpstr>
      <vt:lpstr>Second Sound</vt:lpstr>
      <vt:lpstr>Second Sound</vt:lpstr>
      <vt:lpstr>Outgassing and Getters</vt:lpstr>
      <vt:lpstr>Thermal Conductivity Integrals</vt:lpstr>
      <vt:lpstr>Thermal Conductivity Integrals</vt:lpstr>
      <vt:lpstr>Thermal Conductivity Integrals</vt:lpstr>
      <vt:lpstr>Thermal Conductivity Integrals of Metals</vt:lpstr>
      <vt:lpstr>Thermal Conductivity Integrals of  Metals &amp; Nonmetals</vt:lpstr>
      <vt:lpstr>Cryomodule Examples: Elliptical Cavities</vt:lpstr>
      <vt:lpstr>Space Frame Based Designs</vt:lpstr>
      <vt:lpstr>JLab 12 GeV Upgrade Cryomodule</vt:lpstr>
      <vt:lpstr>Internal Transfer Line Based Designs</vt:lpstr>
      <vt:lpstr>ILC Cryomodule Design</vt:lpstr>
      <vt:lpstr>3rd Generation ILC Cryomodule</vt:lpstr>
      <vt:lpstr>Cryomodules with QWR and HWR Cavities</vt:lpstr>
      <vt:lpstr>Top Down Designs</vt:lpstr>
      <vt:lpstr>ALTAS Upgrade Cryomodule</vt:lpstr>
      <vt:lpstr>Bottom Supported Design</vt:lpstr>
      <vt:lpstr>Example of Bottom Support in a Cylindrical Geometry</vt:lpstr>
    </vt:vector>
  </TitlesOfParts>
  <Company>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Heléne Björkman</dc:creator>
  <cp:lastModifiedBy>John Weisend</cp:lastModifiedBy>
  <cp:revision>87</cp:revision>
  <dcterms:created xsi:type="dcterms:W3CDTF">2013-10-29T16:05:10Z</dcterms:created>
  <dcterms:modified xsi:type="dcterms:W3CDTF">2017-11-01T14:15:30Z</dcterms:modified>
</cp:coreProperties>
</file>