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2"/>
  </p:notesMasterIdLst>
  <p:sldIdLst>
    <p:sldId id="256" r:id="rId2"/>
    <p:sldId id="259" r:id="rId3"/>
    <p:sldId id="277" r:id="rId4"/>
    <p:sldId id="324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3" r:id="rId50"/>
    <p:sldId id="322" r:id="rId5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93" autoAdjust="0"/>
    <p:restoredTop sz="94641" autoAdjust="0"/>
  </p:normalViewPr>
  <p:slideViewPr>
    <p:cSldViewPr>
      <p:cViewPr varScale="1">
        <p:scale>
          <a:sx n="175" d="100"/>
          <a:sy n="175" d="100"/>
        </p:scale>
        <p:origin x="108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1FF4E2-530D-494E-9927-37F27024D0AB}" type="doc">
      <dgm:prSet loTypeId="urn:microsoft.com/office/officeart/2005/8/layout/radial4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B1D0BD-1187-094A-BDA6-961F14B8AE1E}">
      <dgm:prSet phldrT="[Text]"/>
      <dgm:spPr/>
      <dgm:t>
        <a:bodyPr/>
        <a:lstStyle/>
        <a:p>
          <a:r>
            <a:rPr lang="en-US" dirty="0" smtClean="0"/>
            <a:t>Material Selection and Lifetime Decision</a:t>
          </a:r>
          <a:endParaRPr lang="en-US" dirty="0"/>
        </a:p>
      </dgm:t>
    </dgm:pt>
    <dgm:pt modelId="{0D882F72-CA0C-6345-8411-EDD0294A2649}" type="parTrans" cxnId="{7E61D569-5433-3840-B631-8911B105F17F}">
      <dgm:prSet/>
      <dgm:spPr/>
      <dgm:t>
        <a:bodyPr/>
        <a:lstStyle/>
        <a:p>
          <a:endParaRPr lang="en-US"/>
        </a:p>
      </dgm:t>
    </dgm:pt>
    <dgm:pt modelId="{79FAE8B5-E9AC-2241-84BA-4851969939D4}" type="sibTrans" cxnId="{7E61D569-5433-3840-B631-8911B105F17F}">
      <dgm:prSet/>
      <dgm:spPr/>
      <dgm:t>
        <a:bodyPr/>
        <a:lstStyle/>
        <a:p>
          <a:endParaRPr lang="en-US"/>
        </a:p>
      </dgm:t>
    </dgm:pt>
    <dgm:pt modelId="{D5B3F59F-DBA2-8840-B5A4-0E7781AC2453}">
      <dgm:prSet phldrT="[Text]"/>
      <dgm:spPr/>
      <dgm:t>
        <a:bodyPr/>
        <a:lstStyle/>
        <a:p>
          <a:r>
            <a:rPr lang="en-US" dirty="0" smtClean="0"/>
            <a:t>Operational Experiences of leading accelerator facility</a:t>
          </a:r>
          <a:endParaRPr lang="en-US" dirty="0"/>
        </a:p>
      </dgm:t>
    </dgm:pt>
    <dgm:pt modelId="{0C45BFBE-FCDD-7348-8299-37FE4D97D1D1}" type="parTrans" cxnId="{8C08FCDF-33B6-6249-A9AE-60654E8AE27B}">
      <dgm:prSet/>
      <dgm:spPr/>
      <dgm:t>
        <a:bodyPr/>
        <a:lstStyle/>
        <a:p>
          <a:endParaRPr lang="en-US"/>
        </a:p>
      </dgm:t>
    </dgm:pt>
    <dgm:pt modelId="{CC7CF01A-B31C-9443-988A-856B5B987EC9}" type="sibTrans" cxnId="{8C08FCDF-33B6-6249-A9AE-60654E8AE27B}">
      <dgm:prSet/>
      <dgm:spPr/>
      <dgm:t>
        <a:bodyPr/>
        <a:lstStyle/>
        <a:p>
          <a:endParaRPr lang="en-US"/>
        </a:p>
      </dgm:t>
    </dgm:pt>
    <dgm:pt modelId="{D64D7B5A-2D7C-8E49-A7EF-3B7505708223}">
      <dgm:prSet phldrT="[Text]"/>
      <dgm:spPr/>
      <dgm:t>
        <a:bodyPr/>
        <a:lstStyle/>
        <a:p>
          <a:r>
            <a:rPr lang="en-US" dirty="0" smtClean="0"/>
            <a:t>Literature survey of PIE data</a:t>
          </a:r>
          <a:endParaRPr lang="en-US" dirty="0"/>
        </a:p>
      </dgm:t>
    </dgm:pt>
    <dgm:pt modelId="{EFB869C2-2CB2-014A-9B68-D3D736C41116}" type="parTrans" cxnId="{DE228370-1AA7-A94C-B7C2-6A91BCB33F90}">
      <dgm:prSet/>
      <dgm:spPr/>
      <dgm:t>
        <a:bodyPr/>
        <a:lstStyle/>
        <a:p>
          <a:endParaRPr lang="en-US"/>
        </a:p>
      </dgm:t>
    </dgm:pt>
    <dgm:pt modelId="{B79BDEFA-2B04-1842-8960-150ADD7C24EF}" type="sibTrans" cxnId="{DE228370-1AA7-A94C-B7C2-6A91BCB33F90}">
      <dgm:prSet/>
      <dgm:spPr/>
      <dgm:t>
        <a:bodyPr/>
        <a:lstStyle/>
        <a:p>
          <a:endParaRPr lang="en-US"/>
        </a:p>
      </dgm:t>
    </dgm:pt>
    <dgm:pt modelId="{0C285649-7097-0D47-9BEE-DDC521136A24}">
      <dgm:prSet phldrT="[Text]"/>
      <dgm:spPr/>
      <dgm:t>
        <a:bodyPr/>
        <a:lstStyle/>
        <a:p>
          <a:r>
            <a:rPr lang="en-US" dirty="0" smtClean="0"/>
            <a:t>Irradiation campaign and PIE</a:t>
          </a:r>
          <a:endParaRPr lang="en-US" dirty="0"/>
        </a:p>
      </dgm:t>
    </dgm:pt>
    <dgm:pt modelId="{97125E97-42A2-EB4E-B45A-062E213701C6}" type="parTrans" cxnId="{A1F2990A-732C-B84D-A4F5-338478A26BA4}">
      <dgm:prSet/>
      <dgm:spPr/>
      <dgm:t>
        <a:bodyPr/>
        <a:lstStyle/>
        <a:p>
          <a:endParaRPr lang="en-US"/>
        </a:p>
      </dgm:t>
    </dgm:pt>
    <dgm:pt modelId="{0CC6946A-DD8D-6848-B15E-D879B6400530}" type="sibTrans" cxnId="{A1F2990A-732C-B84D-A4F5-338478A26BA4}">
      <dgm:prSet/>
      <dgm:spPr/>
      <dgm:t>
        <a:bodyPr/>
        <a:lstStyle/>
        <a:p>
          <a:endParaRPr lang="en-US"/>
        </a:p>
      </dgm:t>
    </dgm:pt>
    <dgm:pt modelId="{E7BE843A-7479-1F41-B4E2-D2AC8415E864}">
      <dgm:prSet phldrT="[Text]"/>
      <dgm:spPr/>
      <dgm:t>
        <a:bodyPr/>
        <a:lstStyle/>
        <a:p>
          <a:r>
            <a:rPr lang="en-US" dirty="0" smtClean="0"/>
            <a:t>Operational Risk Assessment</a:t>
          </a:r>
          <a:endParaRPr lang="en-US" dirty="0"/>
        </a:p>
      </dgm:t>
    </dgm:pt>
    <dgm:pt modelId="{317EE6EB-7BA6-7340-8AA2-879AF87C328B}" type="parTrans" cxnId="{6DA228E9-0800-AA47-B216-87D876E1FF0E}">
      <dgm:prSet/>
      <dgm:spPr/>
      <dgm:t>
        <a:bodyPr/>
        <a:lstStyle/>
        <a:p>
          <a:endParaRPr lang="en-US"/>
        </a:p>
      </dgm:t>
    </dgm:pt>
    <dgm:pt modelId="{93598A98-32B8-7548-A41D-B5E1AF1289F8}" type="sibTrans" cxnId="{6DA228E9-0800-AA47-B216-87D876E1FF0E}">
      <dgm:prSet/>
      <dgm:spPr/>
      <dgm:t>
        <a:bodyPr/>
        <a:lstStyle/>
        <a:p>
          <a:endParaRPr lang="en-US"/>
        </a:p>
      </dgm:t>
    </dgm:pt>
    <dgm:pt modelId="{0B689F6D-79ED-B647-86D9-D35833706C69}">
      <dgm:prSet phldrT="[Text]"/>
      <dgm:spPr/>
      <dgm:t>
        <a:bodyPr/>
        <a:lstStyle/>
        <a:p>
          <a:r>
            <a:rPr lang="en-US" dirty="0" smtClean="0"/>
            <a:t>Nuclear Code: RCC-</a:t>
          </a:r>
          <a:r>
            <a:rPr lang="en-US" dirty="0" err="1" smtClean="0"/>
            <a:t>MRx</a:t>
          </a:r>
          <a:endParaRPr lang="en-US" dirty="0"/>
        </a:p>
      </dgm:t>
    </dgm:pt>
    <dgm:pt modelId="{5FCACA12-EBD3-C745-9C0B-190AB1140BBB}" type="parTrans" cxnId="{BBCADA3F-4D30-3948-88C1-924E2A9CC639}">
      <dgm:prSet/>
      <dgm:spPr/>
      <dgm:t>
        <a:bodyPr/>
        <a:lstStyle/>
        <a:p>
          <a:endParaRPr lang="en-US"/>
        </a:p>
      </dgm:t>
    </dgm:pt>
    <dgm:pt modelId="{8B146626-2F21-FD46-BA84-2F565F1855AF}" type="sibTrans" cxnId="{BBCADA3F-4D30-3948-88C1-924E2A9CC639}">
      <dgm:prSet/>
      <dgm:spPr/>
      <dgm:t>
        <a:bodyPr/>
        <a:lstStyle/>
        <a:p>
          <a:endParaRPr lang="en-US"/>
        </a:p>
      </dgm:t>
    </dgm:pt>
    <dgm:pt modelId="{094AA493-07C7-1A41-8AD3-EA0C535D458A}" type="pres">
      <dgm:prSet presAssocID="{AD1FF4E2-530D-494E-9927-37F27024D0A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CC9BDA-9BA1-DE4C-BA1B-1F8C0162805A}" type="pres">
      <dgm:prSet presAssocID="{A0B1D0BD-1187-094A-BDA6-961F14B8AE1E}" presName="centerShape" presStyleLbl="node0" presStyleIdx="0" presStyleCnt="1"/>
      <dgm:spPr/>
      <dgm:t>
        <a:bodyPr/>
        <a:lstStyle/>
        <a:p>
          <a:endParaRPr lang="en-US"/>
        </a:p>
      </dgm:t>
    </dgm:pt>
    <dgm:pt modelId="{7D6CB7AA-CAF0-6843-890E-804DAA19965A}" type="pres">
      <dgm:prSet presAssocID="{0C45BFBE-FCDD-7348-8299-37FE4D97D1D1}" presName="parTrans" presStyleLbl="bgSibTrans2D1" presStyleIdx="0" presStyleCnt="5"/>
      <dgm:spPr/>
      <dgm:t>
        <a:bodyPr/>
        <a:lstStyle/>
        <a:p>
          <a:endParaRPr lang="en-US"/>
        </a:p>
      </dgm:t>
    </dgm:pt>
    <dgm:pt modelId="{8F9B275C-8294-EF47-BCC3-2E7FC448BCF0}" type="pres">
      <dgm:prSet presAssocID="{D5B3F59F-DBA2-8840-B5A4-0E7781AC245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46AA65-3C6B-C74A-B928-C456B6377759}" type="pres">
      <dgm:prSet presAssocID="{EFB869C2-2CB2-014A-9B68-D3D736C41116}" presName="parTrans" presStyleLbl="bgSibTrans2D1" presStyleIdx="1" presStyleCnt="5"/>
      <dgm:spPr/>
      <dgm:t>
        <a:bodyPr/>
        <a:lstStyle/>
        <a:p>
          <a:endParaRPr lang="en-US"/>
        </a:p>
      </dgm:t>
    </dgm:pt>
    <dgm:pt modelId="{84C8BEFB-6AE4-4C4D-8CE1-01A1999398E7}" type="pres">
      <dgm:prSet presAssocID="{D64D7B5A-2D7C-8E49-A7EF-3B750570822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9D1217-51D6-334E-AE08-29525DF639E3}" type="pres">
      <dgm:prSet presAssocID="{97125E97-42A2-EB4E-B45A-062E213701C6}" presName="parTrans" presStyleLbl="bgSibTrans2D1" presStyleIdx="2" presStyleCnt="5"/>
      <dgm:spPr/>
      <dgm:t>
        <a:bodyPr/>
        <a:lstStyle/>
        <a:p>
          <a:endParaRPr lang="en-US"/>
        </a:p>
      </dgm:t>
    </dgm:pt>
    <dgm:pt modelId="{3BBDF82C-41AC-124F-9902-3F45925F5399}" type="pres">
      <dgm:prSet presAssocID="{0C285649-7097-0D47-9BEE-DDC521136A2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A68667-3CCB-A34C-AB4D-772948F2C494}" type="pres">
      <dgm:prSet presAssocID="{5FCACA12-EBD3-C745-9C0B-190AB1140BBB}" presName="parTrans" presStyleLbl="bgSibTrans2D1" presStyleIdx="3" presStyleCnt="5"/>
      <dgm:spPr/>
      <dgm:t>
        <a:bodyPr/>
        <a:lstStyle/>
        <a:p>
          <a:endParaRPr lang="en-US"/>
        </a:p>
      </dgm:t>
    </dgm:pt>
    <dgm:pt modelId="{4A4115F7-8AB5-8644-B7B6-D6989229F25C}" type="pres">
      <dgm:prSet presAssocID="{0B689F6D-79ED-B647-86D9-D35833706C6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E9D15B-E6CB-AB4D-84A1-3295AA003DE8}" type="pres">
      <dgm:prSet presAssocID="{317EE6EB-7BA6-7340-8AA2-879AF87C328B}" presName="parTrans" presStyleLbl="bgSibTrans2D1" presStyleIdx="4" presStyleCnt="5"/>
      <dgm:spPr/>
      <dgm:t>
        <a:bodyPr/>
        <a:lstStyle/>
        <a:p>
          <a:endParaRPr lang="en-US"/>
        </a:p>
      </dgm:t>
    </dgm:pt>
    <dgm:pt modelId="{647E20C8-4CE2-974C-919A-7A2A0A76C11D}" type="pres">
      <dgm:prSet presAssocID="{E7BE843A-7479-1F41-B4E2-D2AC8415E86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29FECD-C40F-4245-9ECE-DD9DF4941D03}" type="presOf" srcId="{A0B1D0BD-1187-094A-BDA6-961F14B8AE1E}" destId="{32CC9BDA-9BA1-DE4C-BA1B-1F8C0162805A}" srcOrd="0" destOrd="0" presId="urn:microsoft.com/office/officeart/2005/8/layout/radial4"/>
    <dgm:cxn modelId="{7E61D569-5433-3840-B631-8911B105F17F}" srcId="{AD1FF4E2-530D-494E-9927-37F27024D0AB}" destId="{A0B1D0BD-1187-094A-BDA6-961F14B8AE1E}" srcOrd="0" destOrd="0" parTransId="{0D882F72-CA0C-6345-8411-EDD0294A2649}" sibTransId="{79FAE8B5-E9AC-2241-84BA-4851969939D4}"/>
    <dgm:cxn modelId="{8C08FCDF-33B6-6249-A9AE-60654E8AE27B}" srcId="{A0B1D0BD-1187-094A-BDA6-961F14B8AE1E}" destId="{D5B3F59F-DBA2-8840-B5A4-0E7781AC2453}" srcOrd="0" destOrd="0" parTransId="{0C45BFBE-FCDD-7348-8299-37FE4D97D1D1}" sibTransId="{CC7CF01A-B31C-9443-988A-856B5B987EC9}"/>
    <dgm:cxn modelId="{6781ECBE-CA3B-A24D-8DC7-5CE4B5BB7229}" type="presOf" srcId="{EFB869C2-2CB2-014A-9B68-D3D736C41116}" destId="{8746AA65-3C6B-C74A-B928-C456B6377759}" srcOrd="0" destOrd="0" presId="urn:microsoft.com/office/officeart/2005/8/layout/radial4"/>
    <dgm:cxn modelId="{0FB3E861-F186-474B-A65A-64B8EDB92E5E}" type="presOf" srcId="{AD1FF4E2-530D-494E-9927-37F27024D0AB}" destId="{094AA493-07C7-1A41-8AD3-EA0C535D458A}" srcOrd="0" destOrd="0" presId="urn:microsoft.com/office/officeart/2005/8/layout/radial4"/>
    <dgm:cxn modelId="{BBCADA3F-4D30-3948-88C1-924E2A9CC639}" srcId="{A0B1D0BD-1187-094A-BDA6-961F14B8AE1E}" destId="{0B689F6D-79ED-B647-86D9-D35833706C69}" srcOrd="3" destOrd="0" parTransId="{5FCACA12-EBD3-C745-9C0B-190AB1140BBB}" sibTransId="{8B146626-2F21-FD46-BA84-2F565F1855AF}"/>
    <dgm:cxn modelId="{E6E619FD-49C7-E349-B9FE-66D5D87FA73D}" type="presOf" srcId="{0C45BFBE-FCDD-7348-8299-37FE4D97D1D1}" destId="{7D6CB7AA-CAF0-6843-890E-804DAA19965A}" srcOrd="0" destOrd="0" presId="urn:microsoft.com/office/officeart/2005/8/layout/radial4"/>
    <dgm:cxn modelId="{6DA228E9-0800-AA47-B216-87D876E1FF0E}" srcId="{A0B1D0BD-1187-094A-BDA6-961F14B8AE1E}" destId="{E7BE843A-7479-1F41-B4E2-D2AC8415E864}" srcOrd="4" destOrd="0" parTransId="{317EE6EB-7BA6-7340-8AA2-879AF87C328B}" sibTransId="{93598A98-32B8-7548-A41D-B5E1AF1289F8}"/>
    <dgm:cxn modelId="{DE228370-1AA7-A94C-B7C2-6A91BCB33F90}" srcId="{A0B1D0BD-1187-094A-BDA6-961F14B8AE1E}" destId="{D64D7B5A-2D7C-8E49-A7EF-3B7505708223}" srcOrd="1" destOrd="0" parTransId="{EFB869C2-2CB2-014A-9B68-D3D736C41116}" sibTransId="{B79BDEFA-2B04-1842-8960-150ADD7C24EF}"/>
    <dgm:cxn modelId="{27747DC9-DACF-5742-906B-3CED4DBC284A}" type="presOf" srcId="{5FCACA12-EBD3-C745-9C0B-190AB1140BBB}" destId="{BAA68667-3CCB-A34C-AB4D-772948F2C494}" srcOrd="0" destOrd="0" presId="urn:microsoft.com/office/officeart/2005/8/layout/radial4"/>
    <dgm:cxn modelId="{3A6E7F7C-EF5B-5F4C-8C1F-98C7A0506A01}" type="presOf" srcId="{97125E97-42A2-EB4E-B45A-062E213701C6}" destId="{9C9D1217-51D6-334E-AE08-29525DF639E3}" srcOrd="0" destOrd="0" presId="urn:microsoft.com/office/officeart/2005/8/layout/radial4"/>
    <dgm:cxn modelId="{6F1D6B66-DE38-824A-A167-5804CA2B35C0}" type="presOf" srcId="{D64D7B5A-2D7C-8E49-A7EF-3B7505708223}" destId="{84C8BEFB-6AE4-4C4D-8CE1-01A1999398E7}" srcOrd="0" destOrd="0" presId="urn:microsoft.com/office/officeart/2005/8/layout/radial4"/>
    <dgm:cxn modelId="{21D87E66-156B-9B46-9E67-FF5218EFCAF7}" type="presOf" srcId="{0C285649-7097-0D47-9BEE-DDC521136A24}" destId="{3BBDF82C-41AC-124F-9902-3F45925F5399}" srcOrd="0" destOrd="0" presId="urn:microsoft.com/office/officeart/2005/8/layout/radial4"/>
    <dgm:cxn modelId="{99B3423C-B576-4C41-92B7-AE285E0E2186}" type="presOf" srcId="{D5B3F59F-DBA2-8840-B5A4-0E7781AC2453}" destId="{8F9B275C-8294-EF47-BCC3-2E7FC448BCF0}" srcOrd="0" destOrd="0" presId="urn:microsoft.com/office/officeart/2005/8/layout/radial4"/>
    <dgm:cxn modelId="{A1F2990A-732C-B84D-A4F5-338478A26BA4}" srcId="{A0B1D0BD-1187-094A-BDA6-961F14B8AE1E}" destId="{0C285649-7097-0D47-9BEE-DDC521136A24}" srcOrd="2" destOrd="0" parTransId="{97125E97-42A2-EB4E-B45A-062E213701C6}" sibTransId="{0CC6946A-DD8D-6848-B15E-D879B6400530}"/>
    <dgm:cxn modelId="{761788FD-BFE2-974D-B58A-C847EF25A377}" type="presOf" srcId="{E7BE843A-7479-1F41-B4E2-D2AC8415E864}" destId="{647E20C8-4CE2-974C-919A-7A2A0A76C11D}" srcOrd="0" destOrd="0" presId="urn:microsoft.com/office/officeart/2005/8/layout/radial4"/>
    <dgm:cxn modelId="{260B519F-0851-4442-B7C7-18FDC5DD01BE}" type="presOf" srcId="{0B689F6D-79ED-B647-86D9-D35833706C69}" destId="{4A4115F7-8AB5-8644-B7B6-D6989229F25C}" srcOrd="0" destOrd="0" presId="urn:microsoft.com/office/officeart/2005/8/layout/radial4"/>
    <dgm:cxn modelId="{5127EE12-CF03-864D-9BBA-12559140BBC9}" type="presOf" srcId="{317EE6EB-7BA6-7340-8AA2-879AF87C328B}" destId="{7BE9D15B-E6CB-AB4D-84A1-3295AA003DE8}" srcOrd="0" destOrd="0" presId="urn:microsoft.com/office/officeart/2005/8/layout/radial4"/>
    <dgm:cxn modelId="{CB391187-7044-6A48-9350-0D81319F612B}" type="presParOf" srcId="{094AA493-07C7-1A41-8AD3-EA0C535D458A}" destId="{32CC9BDA-9BA1-DE4C-BA1B-1F8C0162805A}" srcOrd="0" destOrd="0" presId="urn:microsoft.com/office/officeart/2005/8/layout/radial4"/>
    <dgm:cxn modelId="{FCFDAB97-70FB-9F4F-A039-377558980B1A}" type="presParOf" srcId="{094AA493-07C7-1A41-8AD3-EA0C535D458A}" destId="{7D6CB7AA-CAF0-6843-890E-804DAA19965A}" srcOrd="1" destOrd="0" presId="urn:microsoft.com/office/officeart/2005/8/layout/radial4"/>
    <dgm:cxn modelId="{3B77D782-8D56-894B-A349-F87BEE31BB62}" type="presParOf" srcId="{094AA493-07C7-1A41-8AD3-EA0C535D458A}" destId="{8F9B275C-8294-EF47-BCC3-2E7FC448BCF0}" srcOrd="2" destOrd="0" presId="urn:microsoft.com/office/officeart/2005/8/layout/radial4"/>
    <dgm:cxn modelId="{490B4966-7900-2B4E-BBAB-B60C78022B7A}" type="presParOf" srcId="{094AA493-07C7-1A41-8AD3-EA0C535D458A}" destId="{8746AA65-3C6B-C74A-B928-C456B6377759}" srcOrd="3" destOrd="0" presId="urn:microsoft.com/office/officeart/2005/8/layout/radial4"/>
    <dgm:cxn modelId="{03781B3C-F2B6-7041-9472-C5A08ECB7ADF}" type="presParOf" srcId="{094AA493-07C7-1A41-8AD3-EA0C535D458A}" destId="{84C8BEFB-6AE4-4C4D-8CE1-01A1999398E7}" srcOrd="4" destOrd="0" presId="urn:microsoft.com/office/officeart/2005/8/layout/radial4"/>
    <dgm:cxn modelId="{054FD295-29ED-D340-A6A3-9CA93597B699}" type="presParOf" srcId="{094AA493-07C7-1A41-8AD3-EA0C535D458A}" destId="{9C9D1217-51D6-334E-AE08-29525DF639E3}" srcOrd="5" destOrd="0" presId="urn:microsoft.com/office/officeart/2005/8/layout/radial4"/>
    <dgm:cxn modelId="{5866AC13-998F-0F4C-BC78-0CAEF8E63FA3}" type="presParOf" srcId="{094AA493-07C7-1A41-8AD3-EA0C535D458A}" destId="{3BBDF82C-41AC-124F-9902-3F45925F5399}" srcOrd="6" destOrd="0" presId="urn:microsoft.com/office/officeart/2005/8/layout/radial4"/>
    <dgm:cxn modelId="{E297EDBF-1328-F748-A8DA-DE8235B7BDF3}" type="presParOf" srcId="{094AA493-07C7-1A41-8AD3-EA0C535D458A}" destId="{BAA68667-3CCB-A34C-AB4D-772948F2C494}" srcOrd="7" destOrd="0" presId="urn:microsoft.com/office/officeart/2005/8/layout/radial4"/>
    <dgm:cxn modelId="{5CC8FF11-29B5-6E4E-BF18-15DD736FCC59}" type="presParOf" srcId="{094AA493-07C7-1A41-8AD3-EA0C535D458A}" destId="{4A4115F7-8AB5-8644-B7B6-D6989229F25C}" srcOrd="8" destOrd="0" presId="urn:microsoft.com/office/officeart/2005/8/layout/radial4"/>
    <dgm:cxn modelId="{10D0A0C6-7C7D-CC46-9477-B2C2CCA674A5}" type="presParOf" srcId="{094AA493-07C7-1A41-8AD3-EA0C535D458A}" destId="{7BE9D15B-E6CB-AB4D-84A1-3295AA003DE8}" srcOrd="9" destOrd="0" presId="urn:microsoft.com/office/officeart/2005/8/layout/radial4"/>
    <dgm:cxn modelId="{1A04489A-AC80-6B43-9C7E-24A5CAADDA93}" type="presParOf" srcId="{094AA493-07C7-1A41-8AD3-EA0C535D458A}" destId="{647E20C8-4CE2-974C-919A-7A2A0A76C11D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1FF4E2-530D-494E-9927-37F27024D0AB}" type="doc">
      <dgm:prSet loTypeId="urn:microsoft.com/office/officeart/2005/8/layout/radial4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B1D0BD-1187-094A-BDA6-961F14B8AE1E}">
      <dgm:prSet phldrT="[Text]"/>
      <dgm:spPr/>
      <dgm:t>
        <a:bodyPr/>
        <a:lstStyle/>
        <a:p>
          <a:r>
            <a:rPr lang="en-GB" dirty="0" smtClean="0"/>
            <a:t>Update of dose limited lifetime</a:t>
          </a:r>
          <a:endParaRPr lang="en-US" dirty="0"/>
        </a:p>
      </dgm:t>
    </dgm:pt>
    <dgm:pt modelId="{0D882F72-CA0C-6345-8411-EDD0294A2649}" type="parTrans" cxnId="{7E61D569-5433-3840-B631-8911B105F17F}">
      <dgm:prSet/>
      <dgm:spPr/>
      <dgm:t>
        <a:bodyPr/>
        <a:lstStyle/>
        <a:p>
          <a:endParaRPr lang="en-US"/>
        </a:p>
      </dgm:t>
    </dgm:pt>
    <dgm:pt modelId="{79FAE8B5-E9AC-2241-84BA-4851969939D4}" type="sibTrans" cxnId="{7E61D569-5433-3840-B631-8911B105F17F}">
      <dgm:prSet/>
      <dgm:spPr/>
      <dgm:t>
        <a:bodyPr/>
        <a:lstStyle/>
        <a:p>
          <a:endParaRPr lang="en-US"/>
        </a:p>
      </dgm:t>
    </dgm:pt>
    <dgm:pt modelId="{4C005E70-5950-F944-B6E6-CDA0E9C0B5E1}">
      <dgm:prSet/>
      <dgm:spPr/>
      <dgm:t>
        <a:bodyPr/>
        <a:lstStyle/>
        <a:p>
          <a:r>
            <a:rPr lang="en-US" dirty="0" smtClean="0"/>
            <a:t>Operational Experiences of leading accelerator facility</a:t>
          </a:r>
          <a:endParaRPr lang="en-GB" dirty="0" smtClean="0"/>
        </a:p>
      </dgm:t>
    </dgm:pt>
    <dgm:pt modelId="{D17BFBE1-E6D7-0142-B0EC-C848BB4C3B17}" type="parTrans" cxnId="{5FC2A972-77BD-DB4A-A0F3-CBAB9E620558}">
      <dgm:prSet/>
      <dgm:spPr/>
      <dgm:t>
        <a:bodyPr/>
        <a:lstStyle/>
        <a:p>
          <a:endParaRPr lang="en-US"/>
        </a:p>
      </dgm:t>
    </dgm:pt>
    <dgm:pt modelId="{D3B483C8-A949-1B49-91EA-CCC23CE7DC94}" type="sibTrans" cxnId="{5FC2A972-77BD-DB4A-A0F3-CBAB9E620558}">
      <dgm:prSet/>
      <dgm:spPr/>
      <dgm:t>
        <a:bodyPr/>
        <a:lstStyle/>
        <a:p>
          <a:endParaRPr lang="en-US"/>
        </a:p>
      </dgm:t>
    </dgm:pt>
    <dgm:pt modelId="{E45687AA-F1A6-E44A-B798-A600759AF56A}">
      <dgm:prSet/>
      <dgm:spPr/>
      <dgm:t>
        <a:bodyPr/>
        <a:lstStyle/>
        <a:p>
          <a:r>
            <a:rPr lang="en-GB" dirty="0" smtClean="0"/>
            <a:t>PIE of used components</a:t>
          </a:r>
        </a:p>
      </dgm:t>
    </dgm:pt>
    <dgm:pt modelId="{D24618A8-C5F6-0949-A65C-D89825B22854}" type="parTrans" cxnId="{3C3B5720-164E-D446-AE47-385647E995F5}">
      <dgm:prSet/>
      <dgm:spPr/>
      <dgm:t>
        <a:bodyPr/>
        <a:lstStyle/>
        <a:p>
          <a:endParaRPr lang="en-US"/>
        </a:p>
      </dgm:t>
    </dgm:pt>
    <dgm:pt modelId="{462CD6EE-90DB-BD4E-8533-967A56063DA3}" type="sibTrans" cxnId="{3C3B5720-164E-D446-AE47-385647E995F5}">
      <dgm:prSet/>
      <dgm:spPr/>
      <dgm:t>
        <a:bodyPr/>
        <a:lstStyle/>
        <a:p>
          <a:endParaRPr lang="en-US"/>
        </a:p>
      </dgm:t>
    </dgm:pt>
    <dgm:pt modelId="{CFC0C6BE-7A73-904A-ADF3-257ED8E723C1}">
      <dgm:prSet/>
      <dgm:spPr/>
      <dgm:t>
        <a:bodyPr/>
        <a:lstStyle/>
        <a:p>
          <a:r>
            <a:rPr lang="en-GB" smtClean="0"/>
            <a:t>PIE of ESNIP samples</a:t>
          </a:r>
          <a:endParaRPr lang="en-GB" dirty="0" smtClean="0"/>
        </a:p>
      </dgm:t>
    </dgm:pt>
    <dgm:pt modelId="{DB0F81DB-5CBF-2246-A653-B3DE8555AE88}" type="parTrans" cxnId="{20598DC2-1069-C140-A542-C62A7A8187D0}">
      <dgm:prSet/>
      <dgm:spPr/>
      <dgm:t>
        <a:bodyPr/>
        <a:lstStyle/>
        <a:p>
          <a:endParaRPr lang="en-US"/>
        </a:p>
      </dgm:t>
    </dgm:pt>
    <dgm:pt modelId="{AE3F52BF-35C2-CF4E-9EE3-F20569C2B4D2}" type="sibTrans" cxnId="{20598DC2-1069-C140-A542-C62A7A8187D0}">
      <dgm:prSet/>
      <dgm:spPr/>
      <dgm:t>
        <a:bodyPr/>
        <a:lstStyle/>
        <a:p>
          <a:endParaRPr lang="en-US"/>
        </a:p>
      </dgm:t>
    </dgm:pt>
    <dgm:pt modelId="{6C04C48F-275C-3E40-91A6-3B50564EBEEA}">
      <dgm:prSet/>
      <dgm:spPr/>
      <dgm:t>
        <a:bodyPr/>
        <a:lstStyle/>
        <a:p>
          <a:r>
            <a:rPr lang="en-GB" dirty="0" smtClean="0"/>
            <a:t>Irradiation campaign and PIE in collaboration</a:t>
          </a:r>
        </a:p>
      </dgm:t>
    </dgm:pt>
    <dgm:pt modelId="{642ED569-312B-A04E-B74F-57935CB7DD76}" type="parTrans" cxnId="{3B9B113B-9A6F-3343-B45B-3205F3D9B401}">
      <dgm:prSet/>
      <dgm:spPr/>
      <dgm:t>
        <a:bodyPr/>
        <a:lstStyle/>
        <a:p>
          <a:endParaRPr lang="en-US"/>
        </a:p>
      </dgm:t>
    </dgm:pt>
    <dgm:pt modelId="{1AEA6D50-21DF-E84A-BDFB-98183B9595A5}" type="sibTrans" cxnId="{3B9B113B-9A6F-3343-B45B-3205F3D9B401}">
      <dgm:prSet/>
      <dgm:spPr/>
      <dgm:t>
        <a:bodyPr/>
        <a:lstStyle/>
        <a:p>
          <a:endParaRPr lang="en-US"/>
        </a:p>
      </dgm:t>
    </dgm:pt>
    <dgm:pt modelId="{C674FDC7-36D3-BC4E-BC18-64FE38124649}">
      <dgm:prSet/>
      <dgm:spPr/>
      <dgm:t>
        <a:bodyPr/>
        <a:lstStyle/>
        <a:p>
          <a:r>
            <a:rPr lang="en-GB" dirty="0" smtClean="0"/>
            <a:t>Update of acceptable risk</a:t>
          </a:r>
        </a:p>
      </dgm:t>
    </dgm:pt>
    <dgm:pt modelId="{D4B6F42F-AF25-904B-AE55-889770B044F4}" type="parTrans" cxnId="{FEA04E42-2A4A-014A-911D-8A1F59FF5CB3}">
      <dgm:prSet/>
      <dgm:spPr/>
      <dgm:t>
        <a:bodyPr/>
        <a:lstStyle/>
        <a:p>
          <a:endParaRPr lang="en-US"/>
        </a:p>
      </dgm:t>
    </dgm:pt>
    <dgm:pt modelId="{0C13151C-1D72-6943-870D-F6631054FC81}" type="sibTrans" cxnId="{FEA04E42-2A4A-014A-911D-8A1F59FF5CB3}">
      <dgm:prSet/>
      <dgm:spPr/>
      <dgm:t>
        <a:bodyPr/>
        <a:lstStyle/>
        <a:p>
          <a:endParaRPr lang="en-US"/>
        </a:p>
      </dgm:t>
    </dgm:pt>
    <dgm:pt modelId="{094AA493-07C7-1A41-8AD3-EA0C535D458A}" type="pres">
      <dgm:prSet presAssocID="{AD1FF4E2-530D-494E-9927-37F27024D0A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CC9BDA-9BA1-DE4C-BA1B-1F8C0162805A}" type="pres">
      <dgm:prSet presAssocID="{A0B1D0BD-1187-094A-BDA6-961F14B8AE1E}" presName="centerShape" presStyleLbl="node0" presStyleIdx="0" presStyleCnt="1"/>
      <dgm:spPr/>
      <dgm:t>
        <a:bodyPr/>
        <a:lstStyle/>
        <a:p>
          <a:endParaRPr lang="en-US"/>
        </a:p>
      </dgm:t>
    </dgm:pt>
    <dgm:pt modelId="{4AB6E5BA-A878-3C49-A527-43A49BAD2B47}" type="pres">
      <dgm:prSet presAssocID="{D17BFBE1-E6D7-0142-B0EC-C848BB4C3B17}" presName="parTrans" presStyleLbl="bgSibTrans2D1" presStyleIdx="0" presStyleCnt="5"/>
      <dgm:spPr/>
      <dgm:t>
        <a:bodyPr/>
        <a:lstStyle/>
        <a:p>
          <a:endParaRPr lang="en-US"/>
        </a:p>
      </dgm:t>
    </dgm:pt>
    <dgm:pt modelId="{DFC0BDB6-5EC3-6249-87C7-48BAE73176ED}" type="pres">
      <dgm:prSet presAssocID="{4C005E70-5950-F944-B6E6-CDA0E9C0B5E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CB313-F9FD-9044-BB2A-E9BD9280C9E6}" type="pres">
      <dgm:prSet presAssocID="{D24618A8-C5F6-0949-A65C-D89825B22854}" presName="parTrans" presStyleLbl="bgSibTrans2D1" presStyleIdx="1" presStyleCnt="5"/>
      <dgm:spPr/>
      <dgm:t>
        <a:bodyPr/>
        <a:lstStyle/>
        <a:p>
          <a:endParaRPr lang="en-US"/>
        </a:p>
      </dgm:t>
    </dgm:pt>
    <dgm:pt modelId="{204567CD-9059-0247-B1B2-C0E92570BF15}" type="pres">
      <dgm:prSet presAssocID="{E45687AA-F1A6-E44A-B798-A600759AF56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4A643C-8D22-2A40-8961-EF73BBB45033}" type="pres">
      <dgm:prSet presAssocID="{DB0F81DB-5CBF-2246-A653-B3DE8555AE88}" presName="parTrans" presStyleLbl="bgSibTrans2D1" presStyleIdx="2" presStyleCnt="5"/>
      <dgm:spPr/>
      <dgm:t>
        <a:bodyPr/>
        <a:lstStyle/>
        <a:p>
          <a:endParaRPr lang="en-US"/>
        </a:p>
      </dgm:t>
    </dgm:pt>
    <dgm:pt modelId="{330C51A4-22DD-084A-8DA3-D481C9B1B4F3}" type="pres">
      <dgm:prSet presAssocID="{CFC0C6BE-7A73-904A-ADF3-257ED8E723C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1EE839-DA45-CA48-BDDA-CFFC7718ACC5}" type="pres">
      <dgm:prSet presAssocID="{642ED569-312B-A04E-B74F-57935CB7DD76}" presName="parTrans" presStyleLbl="bgSibTrans2D1" presStyleIdx="3" presStyleCnt="5"/>
      <dgm:spPr/>
      <dgm:t>
        <a:bodyPr/>
        <a:lstStyle/>
        <a:p>
          <a:endParaRPr lang="en-US"/>
        </a:p>
      </dgm:t>
    </dgm:pt>
    <dgm:pt modelId="{18B80923-37B5-D246-92B4-946EF86C74A0}" type="pres">
      <dgm:prSet presAssocID="{6C04C48F-275C-3E40-91A6-3B50564EBEE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F93DFE-878E-DD49-9EEA-C2FB94EC1D00}" type="pres">
      <dgm:prSet presAssocID="{D4B6F42F-AF25-904B-AE55-889770B044F4}" presName="parTrans" presStyleLbl="bgSibTrans2D1" presStyleIdx="4" presStyleCnt="5"/>
      <dgm:spPr/>
      <dgm:t>
        <a:bodyPr/>
        <a:lstStyle/>
        <a:p>
          <a:endParaRPr lang="en-US"/>
        </a:p>
      </dgm:t>
    </dgm:pt>
    <dgm:pt modelId="{DDDBAAE0-6A50-B940-BE82-27BDD469AF7D}" type="pres">
      <dgm:prSet presAssocID="{C674FDC7-36D3-BC4E-BC18-64FE3812464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00D70E-ED66-E448-9202-02B65733FB33}" type="presOf" srcId="{4C005E70-5950-F944-B6E6-CDA0E9C0B5E1}" destId="{DFC0BDB6-5EC3-6249-87C7-48BAE73176ED}" srcOrd="0" destOrd="0" presId="urn:microsoft.com/office/officeart/2005/8/layout/radial4"/>
    <dgm:cxn modelId="{3C3B5720-164E-D446-AE47-385647E995F5}" srcId="{A0B1D0BD-1187-094A-BDA6-961F14B8AE1E}" destId="{E45687AA-F1A6-E44A-B798-A600759AF56A}" srcOrd="1" destOrd="0" parTransId="{D24618A8-C5F6-0949-A65C-D89825B22854}" sibTransId="{462CD6EE-90DB-BD4E-8533-967A56063DA3}"/>
    <dgm:cxn modelId="{A7E361C1-8A99-4B41-BBD4-D8E0F9651278}" type="presOf" srcId="{CFC0C6BE-7A73-904A-ADF3-257ED8E723C1}" destId="{330C51A4-22DD-084A-8DA3-D481C9B1B4F3}" srcOrd="0" destOrd="0" presId="urn:microsoft.com/office/officeart/2005/8/layout/radial4"/>
    <dgm:cxn modelId="{3B9B113B-9A6F-3343-B45B-3205F3D9B401}" srcId="{A0B1D0BD-1187-094A-BDA6-961F14B8AE1E}" destId="{6C04C48F-275C-3E40-91A6-3B50564EBEEA}" srcOrd="3" destOrd="0" parTransId="{642ED569-312B-A04E-B74F-57935CB7DD76}" sibTransId="{1AEA6D50-21DF-E84A-BDFB-98183B9595A5}"/>
    <dgm:cxn modelId="{F4B1CE44-6D5A-7E46-9225-47B0403A8B1B}" type="presOf" srcId="{642ED569-312B-A04E-B74F-57935CB7DD76}" destId="{521EE839-DA45-CA48-BDDA-CFFC7718ACC5}" srcOrd="0" destOrd="0" presId="urn:microsoft.com/office/officeart/2005/8/layout/radial4"/>
    <dgm:cxn modelId="{7E61D569-5433-3840-B631-8911B105F17F}" srcId="{AD1FF4E2-530D-494E-9927-37F27024D0AB}" destId="{A0B1D0BD-1187-094A-BDA6-961F14B8AE1E}" srcOrd="0" destOrd="0" parTransId="{0D882F72-CA0C-6345-8411-EDD0294A2649}" sibTransId="{79FAE8B5-E9AC-2241-84BA-4851969939D4}"/>
    <dgm:cxn modelId="{5FC2A972-77BD-DB4A-A0F3-CBAB9E620558}" srcId="{A0B1D0BD-1187-094A-BDA6-961F14B8AE1E}" destId="{4C005E70-5950-F944-B6E6-CDA0E9C0B5E1}" srcOrd="0" destOrd="0" parTransId="{D17BFBE1-E6D7-0142-B0EC-C848BB4C3B17}" sibTransId="{D3B483C8-A949-1B49-91EA-CCC23CE7DC94}"/>
    <dgm:cxn modelId="{20598DC2-1069-C140-A542-C62A7A8187D0}" srcId="{A0B1D0BD-1187-094A-BDA6-961F14B8AE1E}" destId="{CFC0C6BE-7A73-904A-ADF3-257ED8E723C1}" srcOrd="2" destOrd="0" parTransId="{DB0F81DB-5CBF-2246-A653-B3DE8555AE88}" sibTransId="{AE3F52BF-35C2-CF4E-9EE3-F20569C2B4D2}"/>
    <dgm:cxn modelId="{0F416D0C-925B-474F-A1D1-FBB4506A80EE}" type="presOf" srcId="{DB0F81DB-5CBF-2246-A653-B3DE8555AE88}" destId="{724A643C-8D22-2A40-8961-EF73BBB45033}" srcOrd="0" destOrd="0" presId="urn:microsoft.com/office/officeart/2005/8/layout/radial4"/>
    <dgm:cxn modelId="{BD40C54F-CE71-FA46-BE18-E24CDA2D439B}" type="presOf" srcId="{AD1FF4E2-530D-494E-9927-37F27024D0AB}" destId="{094AA493-07C7-1A41-8AD3-EA0C535D458A}" srcOrd="0" destOrd="0" presId="urn:microsoft.com/office/officeart/2005/8/layout/radial4"/>
    <dgm:cxn modelId="{FEA04E42-2A4A-014A-911D-8A1F59FF5CB3}" srcId="{A0B1D0BD-1187-094A-BDA6-961F14B8AE1E}" destId="{C674FDC7-36D3-BC4E-BC18-64FE38124649}" srcOrd="4" destOrd="0" parTransId="{D4B6F42F-AF25-904B-AE55-889770B044F4}" sibTransId="{0C13151C-1D72-6943-870D-F6631054FC81}"/>
    <dgm:cxn modelId="{9CF963D8-8947-B14B-942B-A71B5F8D4740}" type="presOf" srcId="{6C04C48F-275C-3E40-91A6-3B50564EBEEA}" destId="{18B80923-37B5-D246-92B4-946EF86C74A0}" srcOrd="0" destOrd="0" presId="urn:microsoft.com/office/officeart/2005/8/layout/radial4"/>
    <dgm:cxn modelId="{42E386AF-70FE-6B47-A4CA-77CF664738D0}" type="presOf" srcId="{D17BFBE1-E6D7-0142-B0EC-C848BB4C3B17}" destId="{4AB6E5BA-A878-3C49-A527-43A49BAD2B47}" srcOrd="0" destOrd="0" presId="urn:microsoft.com/office/officeart/2005/8/layout/radial4"/>
    <dgm:cxn modelId="{6B19F954-9069-884C-BD14-B126F1C95387}" type="presOf" srcId="{C674FDC7-36D3-BC4E-BC18-64FE38124649}" destId="{DDDBAAE0-6A50-B940-BE82-27BDD469AF7D}" srcOrd="0" destOrd="0" presId="urn:microsoft.com/office/officeart/2005/8/layout/radial4"/>
    <dgm:cxn modelId="{593E89AC-0B73-3649-8250-3C49DBC91AC2}" type="presOf" srcId="{D4B6F42F-AF25-904B-AE55-889770B044F4}" destId="{6DF93DFE-878E-DD49-9EEA-C2FB94EC1D00}" srcOrd="0" destOrd="0" presId="urn:microsoft.com/office/officeart/2005/8/layout/radial4"/>
    <dgm:cxn modelId="{1BAC2470-82F5-7945-9F85-7B980A0268D2}" type="presOf" srcId="{D24618A8-C5F6-0949-A65C-D89825B22854}" destId="{34DCB313-F9FD-9044-BB2A-E9BD9280C9E6}" srcOrd="0" destOrd="0" presId="urn:microsoft.com/office/officeart/2005/8/layout/radial4"/>
    <dgm:cxn modelId="{27BCDFAF-E871-464A-8C21-EB356E69D861}" type="presOf" srcId="{A0B1D0BD-1187-094A-BDA6-961F14B8AE1E}" destId="{32CC9BDA-9BA1-DE4C-BA1B-1F8C0162805A}" srcOrd="0" destOrd="0" presId="urn:microsoft.com/office/officeart/2005/8/layout/radial4"/>
    <dgm:cxn modelId="{CA688DE9-1953-A94D-92FE-11F982773BFE}" type="presOf" srcId="{E45687AA-F1A6-E44A-B798-A600759AF56A}" destId="{204567CD-9059-0247-B1B2-C0E92570BF15}" srcOrd="0" destOrd="0" presId="urn:microsoft.com/office/officeart/2005/8/layout/radial4"/>
    <dgm:cxn modelId="{1C79D7F4-D516-DD40-8AE1-175EF531247B}" type="presParOf" srcId="{094AA493-07C7-1A41-8AD3-EA0C535D458A}" destId="{32CC9BDA-9BA1-DE4C-BA1B-1F8C0162805A}" srcOrd="0" destOrd="0" presId="urn:microsoft.com/office/officeart/2005/8/layout/radial4"/>
    <dgm:cxn modelId="{85F3010E-FD7D-EC42-ACEB-10A092124328}" type="presParOf" srcId="{094AA493-07C7-1A41-8AD3-EA0C535D458A}" destId="{4AB6E5BA-A878-3C49-A527-43A49BAD2B47}" srcOrd="1" destOrd="0" presId="urn:microsoft.com/office/officeart/2005/8/layout/radial4"/>
    <dgm:cxn modelId="{7FDD6949-F822-2547-BC06-0F6B40AD4E80}" type="presParOf" srcId="{094AA493-07C7-1A41-8AD3-EA0C535D458A}" destId="{DFC0BDB6-5EC3-6249-87C7-48BAE73176ED}" srcOrd="2" destOrd="0" presId="urn:microsoft.com/office/officeart/2005/8/layout/radial4"/>
    <dgm:cxn modelId="{C92AC658-A543-7948-A0AA-FCD316E35718}" type="presParOf" srcId="{094AA493-07C7-1A41-8AD3-EA0C535D458A}" destId="{34DCB313-F9FD-9044-BB2A-E9BD9280C9E6}" srcOrd="3" destOrd="0" presId="urn:microsoft.com/office/officeart/2005/8/layout/radial4"/>
    <dgm:cxn modelId="{AC4DD9B5-3BAA-B148-AAE1-0849AC573CF3}" type="presParOf" srcId="{094AA493-07C7-1A41-8AD3-EA0C535D458A}" destId="{204567CD-9059-0247-B1B2-C0E92570BF15}" srcOrd="4" destOrd="0" presId="urn:microsoft.com/office/officeart/2005/8/layout/radial4"/>
    <dgm:cxn modelId="{286E52D5-AC5E-E146-AD02-9A8847F23851}" type="presParOf" srcId="{094AA493-07C7-1A41-8AD3-EA0C535D458A}" destId="{724A643C-8D22-2A40-8961-EF73BBB45033}" srcOrd="5" destOrd="0" presId="urn:microsoft.com/office/officeart/2005/8/layout/radial4"/>
    <dgm:cxn modelId="{FDFB2CDC-EF4B-EC40-9DE0-144CADD65C5E}" type="presParOf" srcId="{094AA493-07C7-1A41-8AD3-EA0C535D458A}" destId="{330C51A4-22DD-084A-8DA3-D481C9B1B4F3}" srcOrd="6" destOrd="0" presId="urn:microsoft.com/office/officeart/2005/8/layout/radial4"/>
    <dgm:cxn modelId="{F7C7B868-D94E-F741-8954-1537A246CCE6}" type="presParOf" srcId="{094AA493-07C7-1A41-8AD3-EA0C535D458A}" destId="{521EE839-DA45-CA48-BDDA-CFFC7718ACC5}" srcOrd="7" destOrd="0" presId="urn:microsoft.com/office/officeart/2005/8/layout/radial4"/>
    <dgm:cxn modelId="{81E392E1-46C9-5B4D-B15A-2EDDF9D51A5A}" type="presParOf" srcId="{094AA493-07C7-1A41-8AD3-EA0C535D458A}" destId="{18B80923-37B5-D246-92B4-946EF86C74A0}" srcOrd="8" destOrd="0" presId="urn:microsoft.com/office/officeart/2005/8/layout/radial4"/>
    <dgm:cxn modelId="{45851A3D-6303-2D49-A8F6-EDB19F123AF1}" type="presParOf" srcId="{094AA493-07C7-1A41-8AD3-EA0C535D458A}" destId="{6DF93DFE-878E-DD49-9EEA-C2FB94EC1D00}" srcOrd="9" destOrd="0" presId="urn:microsoft.com/office/officeart/2005/8/layout/radial4"/>
    <dgm:cxn modelId="{C846D08D-50FE-0E42-A6BE-1C7C482D84D8}" type="presParOf" srcId="{094AA493-07C7-1A41-8AD3-EA0C535D458A}" destId="{DDDBAAE0-6A50-B940-BE82-27BDD469AF7D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C9BDA-9BA1-DE4C-BA1B-1F8C0162805A}">
      <dsp:nvSpPr>
        <dsp:cNvPr id="0" name=""/>
        <dsp:cNvSpPr/>
      </dsp:nvSpPr>
      <dsp:spPr>
        <a:xfrm>
          <a:off x="3151358" y="2598399"/>
          <a:ext cx="1926883" cy="192688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Material Selection and Lifetime Decision</a:t>
          </a:r>
          <a:endParaRPr lang="en-US" sz="2000" kern="1200" dirty="0"/>
        </a:p>
      </dsp:txBody>
      <dsp:txXfrm>
        <a:off x="3433543" y="2880584"/>
        <a:ext cx="1362513" cy="1362513"/>
      </dsp:txXfrm>
    </dsp:sp>
    <dsp:sp modelId="{7D6CB7AA-CAF0-6843-890E-804DAA19965A}">
      <dsp:nvSpPr>
        <dsp:cNvPr id="0" name=""/>
        <dsp:cNvSpPr/>
      </dsp:nvSpPr>
      <dsp:spPr>
        <a:xfrm rot="10800000">
          <a:off x="1285853" y="3287260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9B275C-8294-EF47-BCC3-2E7FC448BCF0}">
      <dsp:nvSpPr>
        <dsp:cNvPr id="0" name=""/>
        <dsp:cNvSpPr/>
      </dsp:nvSpPr>
      <dsp:spPr>
        <a:xfrm>
          <a:off x="370583" y="2829625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Operational Experiences of leading accelerator facility</a:t>
          </a:r>
          <a:endParaRPr lang="en-US" sz="1800" kern="1200" dirty="0"/>
        </a:p>
      </dsp:txBody>
      <dsp:txXfrm>
        <a:off x="413475" y="2872517"/>
        <a:ext cx="1744755" cy="1378647"/>
      </dsp:txXfrm>
    </dsp:sp>
    <dsp:sp modelId="{8746AA65-3C6B-C74A-B928-C456B6377759}">
      <dsp:nvSpPr>
        <dsp:cNvPr id="0" name=""/>
        <dsp:cNvSpPr/>
      </dsp:nvSpPr>
      <dsp:spPr>
        <a:xfrm rot="13500000">
          <a:off x="1856261" y="1910173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C8BEFB-6AE4-4C4D-8CE1-01A1999398E7}">
      <dsp:nvSpPr>
        <dsp:cNvPr id="0" name=""/>
        <dsp:cNvSpPr/>
      </dsp:nvSpPr>
      <dsp:spPr>
        <a:xfrm>
          <a:off x="1199163" y="829258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Literature survey of PIE data</a:t>
          </a:r>
          <a:endParaRPr lang="en-US" sz="1800" kern="1200" dirty="0"/>
        </a:p>
      </dsp:txBody>
      <dsp:txXfrm>
        <a:off x="1242055" y="872150"/>
        <a:ext cx="1744755" cy="1378647"/>
      </dsp:txXfrm>
    </dsp:sp>
    <dsp:sp modelId="{9C9D1217-51D6-334E-AE08-29525DF639E3}">
      <dsp:nvSpPr>
        <dsp:cNvPr id="0" name=""/>
        <dsp:cNvSpPr/>
      </dsp:nvSpPr>
      <dsp:spPr>
        <a:xfrm rot="16200000">
          <a:off x="3233349" y="1339765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BDF82C-41AC-124F-9902-3F45925F5399}">
      <dsp:nvSpPr>
        <dsp:cNvPr id="0" name=""/>
        <dsp:cNvSpPr/>
      </dsp:nvSpPr>
      <dsp:spPr>
        <a:xfrm>
          <a:off x="3199530" y="679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Irradiation campaign and PIE</a:t>
          </a:r>
          <a:endParaRPr lang="en-US" sz="1800" kern="1200" dirty="0"/>
        </a:p>
      </dsp:txBody>
      <dsp:txXfrm>
        <a:off x="3242422" y="43571"/>
        <a:ext cx="1744755" cy="1378647"/>
      </dsp:txXfrm>
    </dsp:sp>
    <dsp:sp modelId="{BAA68667-3CCB-A34C-AB4D-772948F2C494}">
      <dsp:nvSpPr>
        <dsp:cNvPr id="0" name=""/>
        <dsp:cNvSpPr/>
      </dsp:nvSpPr>
      <dsp:spPr>
        <a:xfrm rot="18900000">
          <a:off x="4610436" y="1910173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4115F7-8AB5-8644-B7B6-D6989229F25C}">
      <dsp:nvSpPr>
        <dsp:cNvPr id="0" name=""/>
        <dsp:cNvSpPr/>
      </dsp:nvSpPr>
      <dsp:spPr>
        <a:xfrm>
          <a:off x="5199897" y="829258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Nuclear Code: RCC-</a:t>
          </a:r>
          <a:r>
            <a:rPr lang="en-US" sz="1800" kern="1200" dirty="0" err="1" smtClean="0"/>
            <a:t>MRx</a:t>
          </a:r>
          <a:endParaRPr lang="en-US" sz="1800" kern="1200" dirty="0"/>
        </a:p>
      </dsp:txBody>
      <dsp:txXfrm>
        <a:off x="5242789" y="872150"/>
        <a:ext cx="1744755" cy="1378647"/>
      </dsp:txXfrm>
    </dsp:sp>
    <dsp:sp modelId="{7BE9D15B-E6CB-AB4D-84A1-3295AA003DE8}">
      <dsp:nvSpPr>
        <dsp:cNvPr id="0" name=""/>
        <dsp:cNvSpPr/>
      </dsp:nvSpPr>
      <dsp:spPr>
        <a:xfrm>
          <a:off x="5180844" y="3287260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7E20C8-4CE2-974C-919A-7A2A0A76C11D}">
      <dsp:nvSpPr>
        <dsp:cNvPr id="0" name=""/>
        <dsp:cNvSpPr/>
      </dsp:nvSpPr>
      <dsp:spPr>
        <a:xfrm>
          <a:off x="6028476" y="2829625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Operational Risk Assessment</a:t>
          </a:r>
          <a:endParaRPr lang="en-US" sz="1800" kern="1200" dirty="0"/>
        </a:p>
      </dsp:txBody>
      <dsp:txXfrm>
        <a:off x="6071368" y="2872517"/>
        <a:ext cx="1744755" cy="13786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C9BDA-9BA1-DE4C-BA1B-1F8C0162805A}">
      <dsp:nvSpPr>
        <dsp:cNvPr id="0" name=""/>
        <dsp:cNvSpPr/>
      </dsp:nvSpPr>
      <dsp:spPr>
        <a:xfrm>
          <a:off x="3151358" y="2598399"/>
          <a:ext cx="1926883" cy="192688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Update of dose limited lifetime</a:t>
          </a:r>
          <a:endParaRPr lang="en-US" sz="2300" kern="1200" dirty="0"/>
        </a:p>
      </dsp:txBody>
      <dsp:txXfrm>
        <a:off x="3433543" y="2880584"/>
        <a:ext cx="1362513" cy="1362513"/>
      </dsp:txXfrm>
    </dsp:sp>
    <dsp:sp modelId="{4AB6E5BA-A878-3C49-A527-43A49BAD2B47}">
      <dsp:nvSpPr>
        <dsp:cNvPr id="0" name=""/>
        <dsp:cNvSpPr/>
      </dsp:nvSpPr>
      <dsp:spPr>
        <a:xfrm rot="10800000">
          <a:off x="1285853" y="3287260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C0BDB6-5EC3-6249-87C7-48BAE73176ED}">
      <dsp:nvSpPr>
        <dsp:cNvPr id="0" name=""/>
        <dsp:cNvSpPr/>
      </dsp:nvSpPr>
      <dsp:spPr>
        <a:xfrm>
          <a:off x="370583" y="2829625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Operational Experiences of leading accelerator facility</a:t>
          </a:r>
          <a:endParaRPr lang="en-GB" sz="1800" kern="1200" dirty="0" smtClean="0"/>
        </a:p>
      </dsp:txBody>
      <dsp:txXfrm>
        <a:off x="413475" y="2872517"/>
        <a:ext cx="1744755" cy="1378647"/>
      </dsp:txXfrm>
    </dsp:sp>
    <dsp:sp modelId="{34DCB313-F9FD-9044-BB2A-E9BD9280C9E6}">
      <dsp:nvSpPr>
        <dsp:cNvPr id="0" name=""/>
        <dsp:cNvSpPr/>
      </dsp:nvSpPr>
      <dsp:spPr>
        <a:xfrm rot="13500000">
          <a:off x="1856261" y="1910173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4567CD-9059-0247-B1B2-C0E92570BF15}">
      <dsp:nvSpPr>
        <dsp:cNvPr id="0" name=""/>
        <dsp:cNvSpPr/>
      </dsp:nvSpPr>
      <dsp:spPr>
        <a:xfrm>
          <a:off x="1199163" y="829258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PIE of used components</a:t>
          </a:r>
        </a:p>
      </dsp:txBody>
      <dsp:txXfrm>
        <a:off x="1242055" y="872150"/>
        <a:ext cx="1744755" cy="1378647"/>
      </dsp:txXfrm>
    </dsp:sp>
    <dsp:sp modelId="{724A643C-8D22-2A40-8961-EF73BBB45033}">
      <dsp:nvSpPr>
        <dsp:cNvPr id="0" name=""/>
        <dsp:cNvSpPr/>
      </dsp:nvSpPr>
      <dsp:spPr>
        <a:xfrm rot="16200000">
          <a:off x="3233349" y="1339765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0C51A4-22DD-084A-8DA3-D481C9B1B4F3}">
      <dsp:nvSpPr>
        <dsp:cNvPr id="0" name=""/>
        <dsp:cNvSpPr/>
      </dsp:nvSpPr>
      <dsp:spPr>
        <a:xfrm>
          <a:off x="3199530" y="679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smtClean="0"/>
            <a:t>PIE of ESNIP samples</a:t>
          </a:r>
          <a:endParaRPr lang="en-GB" sz="1800" kern="1200" dirty="0" smtClean="0"/>
        </a:p>
      </dsp:txBody>
      <dsp:txXfrm>
        <a:off x="3242422" y="43571"/>
        <a:ext cx="1744755" cy="1378647"/>
      </dsp:txXfrm>
    </dsp:sp>
    <dsp:sp modelId="{521EE839-DA45-CA48-BDDA-CFFC7718ACC5}">
      <dsp:nvSpPr>
        <dsp:cNvPr id="0" name=""/>
        <dsp:cNvSpPr/>
      </dsp:nvSpPr>
      <dsp:spPr>
        <a:xfrm rot="18900000">
          <a:off x="4610436" y="1910173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B80923-37B5-D246-92B4-946EF86C74A0}">
      <dsp:nvSpPr>
        <dsp:cNvPr id="0" name=""/>
        <dsp:cNvSpPr/>
      </dsp:nvSpPr>
      <dsp:spPr>
        <a:xfrm>
          <a:off x="5199897" y="829258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Irradiation campaign and PIE in collaboration</a:t>
          </a:r>
        </a:p>
      </dsp:txBody>
      <dsp:txXfrm>
        <a:off x="5242789" y="872150"/>
        <a:ext cx="1744755" cy="1378647"/>
      </dsp:txXfrm>
    </dsp:sp>
    <dsp:sp modelId="{6DF93DFE-878E-DD49-9EEA-C2FB94EC1D00}">
      <dsp:nvSpPr>
        <dsp:cNvPr id="0" name=""/>
        <dsp:cNvSpPr/>
      </dsp:nvSpPr>
      <dsp:spPr>
        <a:xfrm>
          <a:off x="5180844" y="3287260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DBAAE0-6A50-B940-BE82-27BDD469AF7D}">
      <dsp:nvSpPr>
        <dsp:cNvPr id="0" name=""/>
        <dsp:cNvSpPr/>
      </dsp:nvSpPr>
      <dsp:spPr>
        <a:xfrm>
          <a:off x="6028476" y="2829625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Update of acceptable risk</a:t>
          </a:r>
        </a:p>
      </dsp:txBody>
      <dsp:txXfrm>
        <a:off x="6071368" y="2872517"/>
        <a:ext cx="1744755" cy="1378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2017-12-04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13286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6059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26308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08475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04/12/2017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04/12/2017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04/12/2017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04/12/2017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04/12/2017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png"/><Relationship Id="rId5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tiff"/><Relationship Id="rId5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/>
              <a:t>Materials Scope </a:t>
            </a:r>
            <a:r>
              <a:rPr lang="en-US" sz="4000" b="1" dirty="0"/>
              <a:t>and Lifetime </a:t>
            </a:r>
            <a:r>
              <a:rPr lang="en-US" sz="4000" b="1" dirty="0" smtClean="0"/>
              <a:t>Criteria for ESS Target Station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err="1" smtClean="0">
                <a:solidFill>
                  <a:schemeClr val="bg1"/>
                </a:solidFill>
              </a:rPr>
              <a:t>Yongjoong</a:t>
            </a:r>
            <a:r>
              <a:rPr lang="en-GB" sz="2000" dirty="0" smtClean="0">
                <a:solidFill>
                  <a:schemeClr val="bg1"/>
                </a:solidFill>
              </a:rPr>
              <a:t> Lee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Group Leader – Materials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Target Division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4 December, 2017</a:t>
            </a:fld>
            <a:endParaRPr lang="en-GB" sz="1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Wheel: Material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4267200" cy="51212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Proton dose limit:</a:t>
            </a:r>
          </a:p>
          <a:p>
            <a:pPr lvl="1"/>
            <a:r>
              <a:rPr lang="en-US" dirty="0" smtClean="0"/>
              <a:t>Austenitic Steel:</a:t>
            </a:r>
          </a:p>
          <a:p>
            <a:pPr lvl="2"/>
            <a:r>
              <a:rPr lang="en-US" dirty="0" smtClean="0"/>
              <a:t>SS316 LN: </a:t>
            </a:r>
            <a:r>
              <a:rPr lang="en-US" dirty="0" smtClean="0">
                <a:solidFill>
                  <a:srgbClr val="000000"/>
                </a:solidFill>
              </a:rPr>
              <a:t>Fracture </a:t>
            </a:r>
            <a:r>
              <a:rPr lang="en-US" dirty="0">
                <a:solidFill>
                  <a:srgbClr val="000000"/>
                </a:solidFill>
              </a:rPr>
              <a:t>mode is still ductile up to </a:t>
            </a:r>
            <a:r>
              <a:rPr lang="en-US" b="1" dirty="0">
                <a:solidFill>
                  <a:srgbClr val="FF0000"/>
                </a:solidFill>
              </a:rPr>
              <a:t>17 </a:t>
            </a:r>
            <a:r>
              <a:rPr lang="en-US" b="1" dirty="0" err="1" smtClean="0">
                <a:solidFill>
                  <a:srgbClr val="FF0000"/>
                </a:solidFill>
              </a:rPr>
              <a:t>dpa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(STIP) [</a:t>
            </a:r>
            <a:r>
              <a:rPr lang="en-US" i="1" dirty="0"/>
              <a:t>Y. Dai, et al., JNM 377 (2008) </a:t>
            </a:r>
            <a:r>
              <a:rPr lang="en-US" i="1" dirty="0" smtClean="0"/>
              <a:t>109</a:t>
            </a:r>
            <a:r>
              <a:rPr lang="en-US" dirty="0" smtClean="0"/>
              <a:t>]</a:t>
            </a:r>
            <a:endParaRPr lang="en-US" dirty="0">
              <a:solidFill>
                <a:srgbClr val="000000"/>
              </a:solidFill>
            </a:endParaRPr>
          </a:p>
          <a:p>
            <a:pPr lvl="2"/>
            <a:r>
              <a:rPr lang="en-US" dirty="0" smtClean="0"/>
              <a:t>SS316L: Fracture </a:t>
            </a:r>
            <a:r>
              <a:rPr lang="en-US" dirty="0"/>
              <a:t>mode is still </a:t>
            </a:r>
            <a:r>
              <a:rPr lang="en-US" dirty="0" smtClean="0"/>
              <a:t>ductile at </a:t>
            </a:r>
            <a:r>
              <a:rPr lang="en-US" b="1" dirty="0" smtClean="0">
                <a:solidFill>
                  <a:srgbClr val="FF0000"/>
                </a:solidFill>
              </a:rPr>
              <a:t>10 </a:t>
            </a:r>
            <a:r>
              <a:rPr lang="en-US" b="1" dirty="0" err="1" smtClean="0">
                <a:solidFill>
                  <a:srgbClr val="FF0000"/>
                </a:solidFill>
              </a:rPr>
              <a:t>dpa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(SNS target) [</a:t>
            </a:r>
            <a:r>
              <a:rPr lang="en-US" i="1" dirty="0" smtClean="0"/>
              <a:t>D. McClintock</a:t>
            </a:r>
            <a:r>
              <a:rPr lang="en-US" dirty="0" smtClean="0"/>
              <a:t>]</a:t>
            </a:r>
          </a:p>
          <a:p>
            <a:pPr lvl="2"/>
            <a:r>
              <a:rPr lang="en-US" dirty="0" smtClean="0"/>
              <a:t>SA vs CW SS316L: SA retains larger ductility up to a high proton dose compared to CW [</a:t>
            </a:r>
            <a:r>
              <a:rPr lang="en-US" i="1" dirty="0" smtClean="0"/>
              <a:t>J. </a:t>
            </a:r>
            <a:r>
              <a:rPr lang="en-GB" i="1" dirty="0" smtClean="0">
                <a:latin typeface="Calibri" charset="0"/>
                <a:ea typeface="Calibri" charset="0"/>
                <a:cs typeface="Times New Roman" charset="0"/>
              </a:rPr>
              <a:t>Chen </a:t>
            </a:r>
            <a:r>
              <a:rPr lang="en-GB" i="1" dirty="0">
                <a:latin typeface="Calibri" charset="0"/>
                <a:ea typeface="Calibri" charset="0"/>
                <a:cs typeface="Times New Roman" charset="0"/>
              </a:rPr>
              <a:t>et al, JNM 343(2005) </a:t>
            </a:r>
            <a:r>
              <a:rPr lang="en-GB" i="1" dirty="0" smtClean="0">
                <a:latin typeface="Calibri" charset="0"/>
                <a:ea typeface="Calibri" charset="0"/>
                <a:cs typeface="Times New Roman" charset="0"/>
              </a:rPr>
              <a:t>236</a:t>
            </a:r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]</a:t>
            </a:r>
            <a:endParaRPr lang="en-US" dirty="0" smtClean="0"/>
          </a:p>
          <a:p>
            <a:pPr lvl="1"/>
            <a:r>
              <a:rPr lang="en-US" dirty="0" smtClean="0"/>
              <a:t>Ferritic/martensitic steel: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The DBTT of BCC-steel </a:t>
            </a:r>
            <a:r>
              <a:rPr lang="en-US" dirty="0" smtClean="0">
                <a:solidFill>
                  <a:srgbClr val="000000"/>
                </a:solidFill>
              </a:rPr>
              <a:t>increases </a:t>
            </a:r>
            <a:r>
              <a:rPr lang="en-US" dirty="0">
                <a:solidFill>
                  <a:srgbClr val="000000"/>
                </a:solidFill>
              </a:rPr>
              <a:t>with </a:t>
            </a:r>
            <a:r>
              <a:rPr lang="en-US" dirty="0" err="1" smtClean="0">
                <a:solidFill>
                  <a:srgbClr val="000000"/>
                </a:solidFill>
              </a:rPr>
              <a:t>dpa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/>
              <a:t>[</a:t>
            </a:r>
            <a:r>
              <a:rPr lang="en-US" i="1" dirty="0" smtClean="0"/>
              <a:t>S. A. </a:t>
            </a:r>
            <a:r>
              <a:rPr lang="en-US" i="1" dirty="0" err="1" smtClean="0"/>
              <a:t>Maloy</a:t>
            </a:r>
            <a:r>
              <a:rPr lang="en-US" i="1" dirty="0" smtClean="0"/>
              <a:t> et al, JNM 296 (2001) 119</a:t>
            </a:r>
            <a:r>
              <a:rPr lang="en-US" dirty="0" smtClean="0"/>
              <a:t>]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pic>
        <p:nvPicPr>
          <p:cNvPr id="5" name="Picture 4" descr="316L_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04" y="2362200"/>
            <a:ext cx="4073888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7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Wheel: Material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The target wheel vessel carries the structural function</a:t>
            </a:r>
          </a:p>
          <a:p>
            <a:r>
              <a:rPr lang="en-US" dirty="0" smtClean="0"/>
              <a:t>The lifetime of the target wheel is determined by the proton beam induced degradation of vessel material</a:t>
            </a:r>
          </a:p>
          <a:p>
            <a:r>
              <a:rPr lang="en-US" dirty="0" smtClean="0"/>
              <a:t>Material Selection: Austenitic steel SS316L</a:t>
            </a:r>
          </a:p>
          <a:p>
            <a:pPr lvl="1"/>
            <a:r>
              <a:rPr lang="en-US" dirty="0" smtClean="0"/>
              <a:t>Large availability and pressure vessel </a:t>
            </a:r>
            <a:r>
              <a:rPr lang="en-US" dirty="0"/>
              <a:t>c</a:t>
            </a:r>
            <a:r>
              <a:rPr lang="en-US" dirty="0" smtClean="0"/>
              <a:t>ode in RCC-</a:t>
            </a:r>
            <a:r>
              <a:rPr lang="en-US" dirty="0" err="1" smtClean="0"/>
              <a:t>MRx</a:t>
            </a:r>
            <a:endParaRPr lang="en-US" dirty="0" smtClean="0"/>
          </a:p>
          <a:p>
            <a:pPr lvl="1"/>
            <a:r>
              <a:rPr lang="en-US" dirty="0" smtClean="0"/>
              <a:t>Good operational track record at SNS </a:t>
            </a:r>
          </a:p>
          <a:p>
            <a:pPr lvl="1"/>
            <a:r>
              <a:rPr lang="en-US" dirty="0" smtClean="0"/>
              <a:t>Availability of PIE data of STIP austenitic steel specimens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7759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Wheel: Lifetime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081" y="1600200"/>
            <a:ext cx="4659117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Lifetime criteria: DPA</a:t>
            </a:r>
          </a:p>
          <a:p>
            <a:pPr lvl="1"/>
            <a:r>
              <a:rPr lang="en-US" dirty="0" smtClean="0"/>
              <a:t>Decided maximum DPA dose limit: 8 DPA</a:t>
            </a:r>
          </a:p>
          <a:p>
            <a:pPr lvl="2"/>
            <a:r>
              <a:rPr lang="en-US" dirty="0" smtClean="0"/>
              <a:t>Damage Rate: 1.6 DPA/ESS-year</a:t>
            </a:r>
          </a:p>
          <a:p>
            <a:pPr lvl="2"/>
            <a:r>
              <a:rPr lang="en-US" dirty="0" smtClean="0"/>
              <a:t>Lifetime: 5 ESS-year</a:t>
            </a:r>
          </a:p>
          <a:p>
            <a:pPr lvl="1"/>
            <a:r>
              <a:rPr lang="en-US" dirty="0" smtClean="0"/>
              <a:t>Conservatism is due to:</a:t>
            </a:r>
          </a:p>
          <a:p>
            <a:pPr lvl="2"/>
            <a:r>
              <a:rPr lang="en-US" dirty="0" smtClean="0"/>
              <a:t>Different irradiation temperatures of STIP specimens and water cooled SNS beam entrance window</a:t>
            </a:r>
          </a:p>
          <a:p>
            <a:pPr lvl="2"/>
            <a:r>
              <a:rPr lang="en-US" dirty="0" smtClean="0"/>
              <a:t>STIP specimen is SS 316 LN</a:t>
            </a:r>
          </a:p>
          <a:p>
            <a:pPr lvl="2"/>
            <a:r>
              <a:rPr lang="en-US" dirty="0" smtClean="0"/>
              <a:t>Uncertainty in DPA estimates</a:t>
            </a:r>
            <a:endParaRPr lang="en-US" dirty="0"/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3" r="19387" b="20428"/>
          <a:stretch/>
        </p:blipFill>
        <p:spPr>
          <a:xfrm>
            <a:off x="5096933" y="1676400"/>
            <a:ext cx="3522133" cy="2555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3" t="4024" r="19387" b="35497"/>
          <a:stretch/>
        </p:blipFill>
        <p:spPr>
          <a:xfrm>
            <a:off x="5096933" y="4472170"/>
            <a:ext cx="3522133" cy="19812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351" y="46090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ess-bilba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0" b="26961"/>
          <a:stretch/>
        </p:blipFill>
        <p:spPr>
          <a:xfrm>
            <a:off x="6917783" y="3648852"/>
            <a:ext cx="2088232" cy="82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Spallation Material: Material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Pure tungsten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High neutron production density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Lower DBTT than W-10%Re for DPA &gt; 0.3 [</a:t>
            </a:r>
            <a:r>
              <a:rPr lang="en-US" i="1" dirty="0" smtClean="0">
                <a:solidFill>
                  <a:srgbClr val="000000"/>
                </a:solidFill>
              </a:rPr>
              <a:t>H</a:t>
            </a:r>
            <a:r>
              <a:rPr lang="en-US" i="1" dirty="0">
                <a:solidFill>
                  <a:srgbClr val="000000"/>
                </a:solidFill>
              </a:rPr>
              <a:t>. </a:t>
            </a:r>
            <a:r>
              <a:rPr lang="en-US" i="1" dirty="0" err="1">
                <a:solidFill>
                  <a:srgbClr val="000000"/>
                </a:solidFill>
              </a:rPr>
              <a:t>Ullmaier</a:t>
            </a:r>
            <a:r>
              <a:rPr lang="en-US" i="1" dirty="0">
                <a:solidFill>
                  <a:srgbClr val="000000"/>
                </a:solidFill>
              </a:rPr>
              <a:t>, F. </a:t>
            </a:r>
            <a:r>
              <a:rPr lang="en-US" i="1" dirty="0" err="1">
                <a:solidFill>
                  <a:srgbClr val="000000"/>
                </a:solidFill>
              </a:rPr>
              <a:t>Carsughi</a:t>
            </a:r>
            <a:r>
              <a:rPr lang="en-US" i="1" dirty="0">
                <a:solidFill>
                  <a:srgbClr val="000000"/>
                </a:solidFill>
              </a:rPr>
              <a:t>, </a:t>
            </a:r>
            <a:r>
              <a:rPr lang="en-US" i="1" dirty="0" smtClean="0">
                <a:solidFill>
                  <a:srgbClr val="000000"/>
                </a:solidFill>
              </a:rPr>
              <a:t>NIM-B 101, 1995</a:t>
            </a:r>
            <a:r>
              <a:rPr lang="en-US" dirty="0" smtClean="0">
                <a:solidFill>
                  <a:srgbClr val="000000"/>
                </a:solidFill>
              </a:rPr>
              <a:t>]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Higher thermal conductivity than other W-alloys [</a:t>
            </a:r>
            <a:r>
              <a:rPr lang="en-US" i="1" dirty="0" smtClean="0">
                <a:solidFill>
                  <a:srgbClr val="000000"/>
                </a:solidFill>
              </a:rPr>
              <a:t>M. Rieth et al, Tech- Rep.-KIT</a:t>
            </a:r>
            <a:r>
              <a:rPr lang="en-US" dirty="0" smtClean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  <p:pic>
        <p:nvPicPr>
          <p:cNvPr id="5" name="Picture 4" descr="tungsten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628800"/>
            <a:ext cx="3527708" cy="2376264"/>
          </a:xfrm>
          <a:prstGeom prst="rect">
            <a:avLst/>
          </a:prstGeom>
        </p:spPr>
      </p:pic>
      <p:pic>
        <p:nvPicPr>
          <p:cNvPr id="7" name="Picture 6" descr="tungsten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49080"/>
            <a:ext cx="3528392" cy="249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Spallation Material: Lifetime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86400" cy="472821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Tungsten is not subject to dose limited lifetime</a:t>
            </a:r>
          </a:p>
          <a:p>
            <a:pPr lvl="1"/>
            <a:r>
              <a:rPr lang="en-US" dirty="0" smtClean="0"/>
              <a:t>It doesn’t carry structural load of target wheel</a:t>
            </a:r>
          </a:p>
          <a:p>
            <a:pPr lvl="1"/>
            <a:r>
              <a:rPr lang="en-US" dirty="0" smtClean="0"/>
              <a:t>But, loss of mechanical integrity of tungsten bricks caused by thermal cycling could result in premature target failure</a:t>
            </a:r>
          </a:p>
          <a:p>
            <a:r>
              <a:rPr lang="en-US" dirty="0" smtClean="0"/>
              <a:t>Main concerns:</a:t>
            </a:r>
          </a:p>
          <a:p>
            <a:pPr lvl="1"/>
            <a:r>
              <a:rPr lang="en-US" dirty="0" smtClean="0"/>
              <a:t>The radiation damage pushes the DBTT of tungsten bricks above the operation temperature of the ESS target</a:t>
            </a:r>
          </a:p>
          <a:p>
            <a:pPr lvl="1"/>
            <a:r>
              <a:rPr lang="en-US" dirty="0" smtClean="0"/>
              <a:t>Uncertainty in setting fatigue limit for brittle materials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970" y="1666081"/>
            <a:ext cx="2728732" cy="2197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36" y="4145942"/>
            <a:ext cx="2710566" cy="218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8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Tungsten: Tensile Strength</a:t>
            </a:r>
            <a:endParaRPr lang="en-US" dirty="0"/>
          </a:p>
        </p:txBody>
      </p:sp>
      <p:pic>
        <p:nvPicPr>
          <p:cNvPr id="5" name="Content Placeholder 4" descr="irradiation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" b="2018"/>
          <a:stretch/>
        </p:blipFill>
        <p:spPr>
          <a:xfrm>
            <a:off x="107504" y="2679530"/>
            <a:ext cx="8974574" cy="355778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6165304"/>
            <a:ext cx="8064896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  <a:r>
              <a:rPr lang="en-US" sz="1600" i="1" dirty="0"/>
              <a:t>I. V. </a:t>
            </a:r>
            <a:r>
              <a:rPr lang="en-US" sz="1600" i="1" dirty="0" err="1"/>
              <a:t>Gorynin</a:t>
            </a:r>
            <a:r>
              <a:rPr lang="en-US" sz="1600" i="1" dirty="0"/>
              <a:t>, </a:t>
            </a:r>
            <a:r>
              <a:rPr lang="en-US" sz="1600" i="1" dirty="0" smtClean="0"/>
              <a:t>et al., </a:t>
            </a:r>
            <a:r>
              <a:rPr lang="en-US" sz="1600" dirty="0" smtClean="0"/>
              <a:t>Journal </a:t>
            </a:r>
            <a:r>
              <a:rPr lang="en-US" sz="1600" dirty="0"/>
              <a:t>of Nuclear Materials , 191-194</a:t>
            </a:r>
            <a:r>
              <a:rPr lang="en-US" sz="1600" dirty="0" smtClean="0"/>
              <a:t>:421-425</a:t>
            </a:r>
            <a:r>
              <a:rPr lang="en-US" sz="1600" dirty="0"/>
              <a:t>, </a:t>
            </a:r>
            <a:r>
              <a:rPr lang="en-US" sz="1600" dirty="0" smtClean="0"/>
              <a:t>1992; </a:t>
            </a:r>
          </a:p>
          <a:p>
            <a:r>
              <a:rPr lang="en-US" sz="1600" i="1" dirty="0" smtClean="0">
                <a:solidFill>
                  <a:srgbClr val="000000"/>
                </a:solidFill>
              </a:rPr>
              <a:t>H</a:t>
            </a:r>
            <a:r>
              <a:rPr lang="en-US" sz="1600" i="1" dirty="0">
                <a:solidFill>
                  <a:srgbClr val="000000"/>
                </a:solidFill>
              </a:rPr>
              <a:t>. </a:t>
            </a:r>
            <a:r>
              <a:rPr lang="en-US" sz="1600" i="1" dirty="0" err="1">
                <a:solidFill>
                  <a:srgbClr val="000000"/>
                </a:solidFill>
              </a:rPr>
              <a:t>Ullmaier</a:t>
            </a:r>
            <a:r>
              <a:rPr lang="en-US" sz="1600" i="1" dirty="0">
                <a:solidFill>
                  <a:srgbClr val="000000"/>
                </a:solidFill>
              </a:rPr>
              <a:t>, F. </a:t>
            </a:r>
            <a:r>
              <a:rPr lang="en-US" sz="1600" i="1" dirty="0" err="1">
                <a:solidFill>
                  <a:srgbClr val="000000"/>
                </a:solidFill>
              </a:rPr>
              <a:t>Carsughi</a:t>
            </a:r>
            <a:r>
              <a:rPr lang="en-US" sz="1600" i="1" dirty="0">
                <a:solidFill>
                  <a:srgbClr val="000000"/>
                </a:solidFill>
              </a:rPr>
              <a:t>, </a:t>
            </a:r>
            <a:r>
              <a:rPr lang="en-US" sz="1600" dirty="0">
                <a:solidFill>
                  <a:srgbClr val="000000"/>
                </a:solidFill>
              </a:rPr>
              <a:t>NIM-B 101, 1995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484784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A</a:t>
            </a:r>
            <a:r>
              <a:rPr lang="en-US" sz="2400" dirty="0" smtClean="0"/>
              <a:t>bove 0.1 dpa, all W specimens failed in </a:t>
            </a:r>
            <a:r>
              <a:rPr lang="en-US" sz="2400" dirty="0"/>
              <a:t>a brittle manner </a:t>
            </a:r>
            <a:r>
              <a:rPr lang="en-US" sz="2400" dirty="0" smtClean="0"/>
              <a:t>with reduced yield strength.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Maximum </a:t>
            </a:r>
            <a:r>
              <a:rPr lang="en-US" sz="2400" dirty="0"/>
              <a:t>damage dose in </a:t>
            </a:r>
            <a:r>
              <a:rPr lang="en-US" sz="2400" dirty="0" smtClean="0"/>
              <a:t>Tungsten at ESS: </a:t>
            </a:r>
            <a:r>
              <a:rPr lang="en-US" sz="2400" b="1" dirty="0">
                <a:solidFill>
                  <a:srgbClr val="FF0000"/>
                </a:solidFill>
              </a:rPr>
              <a:t>2 </a:t>
            </a:r>
            <a:r>
              <a:rPr lang="en-US" sz="2400" b="1" dirty="0" smtClean="0">
                <a:solidFill>
                  <a:srgbClr val="FF0000"/>
                </a:solidFill>
              </a:rPr>
              <a:t>DPA/ESS-year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852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Tungsten: Benchmarking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90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ISIS TS-2 Target</a:t>
            </a:r>
          </a:p>
          <a:p>
            <a:pPr lvl="1"/>
            <a:r>
              <a:rPr lang="en-US" dirty="0" smtClean="0"/>
              <a:t>800 </a:t>
            </a:r>
            <a:r>
              <a:rPr lang="en-US" dirty="0"/>
              <a:t>MeV proton beam with 32 kW beam power. </a:t>
            </a:r>
            <a:endParaRPr lang="en-US" dirty="0" smtClean="0"/>
          </a:p>
          <a:p>
            <a:pPr lvl="1"/>
            <a:r>
              <a:rPr lang="en-US" dirty="0" smtClean="0"/>
              <a:t>10 Hz pulse </a:t>
            </a:r>
            <a:r>
              <a:rPr lang="en-US" dirty="0"/>
              <a:t>repetition rate </a:t>
            </a:r>
            <a:r>
              <a:rPr lang="en-US" dirty="0" smtClean="0"/>
              <a:t>with the </a:t>
            </a:r>
            <a:r>
              <a:rPr lang="en-US" dirty="0"/>
              <a:t>pulse length 500 </a:t>
            </a:r>
            <a:r>
              <a:rPr lang="en-US" dirty="0" smtClean="0"/>
              <a:t>ns.</a:t>
            </a:r>
          </a:p>
          <a:p>
            <a:pPr lvl="1"/>
            <a:r>
              <a:rPr lang="en-US" dirty="0" smtClean="0"/>
              <a:t>154 MPa maximum steady stress.</a:t>
            </a:r>
          </a:p>
          <a:p>
            <a:pPr lvl="1"/>
            <a:r>
              <a:rPr lang="en-US" dirty="0" smtClean="0"/>
              <a:t>203 MPa peak dynamic stress with the 49 </a:t>
            </a:r>
            <a:r>
              <a:rPr lang="en-US" dirty="0"/>
              <a:t>MPa stress </a:t>
            </a:r>
            <a:r>
              <a:rPr lang="en-US" dirty="0" smtClean="0"/>
              <a:t>amplitude.</a:t>
            </a:r>
          </a:p>
          <a:p>
            <a:r>
              <a:rPr lang="en-US" dirty="0" smtClean="0"/>
              <a:t>LANSCE Mark-III </a:t>
            </a:r>
          </a:p>
          <a:p>
            <a:pPr lvl="1"/>
            <a:r>
              <a:rPr lang="en-US" dirty="0" smtClean="0"/>
              <a:t>800 </a:t>
            </a:r>
            <a:r>
              <a:rPr lang="en-US" dirty="0"/>
              <a:t>MeV proton beam with 80 kW beam power. </a:t>
            </a:r>
          </a:p>
          <a:p>
            <a:pPr lvl="1"/>
            <a:r>
              <a:rPr lang="en-US" dirty="0" smtClean="0"/>
              <a:t>20 Hz pulse</a:t>
            </a:r>
            <a:r>
              <a:rPr lang="en-US" dirty="0"/>
              <a:t> </a:t>
            </a:r>
            <a:r>
              <a:rPr lang="en-US" dirty="0" smtClean="0"/>
              <a:t>repetition rate </a:t>
            </a:r>
            <a:r>
              <a:rPr lang="en-US" dirty="0"/>
              <a:t>with the pulse length 250 ns. </a:t>
            </a:r>
            <a:endParaRPr lang="en-US" dirty="0" smtClean="0"/>
          </a:p>
          <a:p>
            <a:pPr lvl="1"/>
            <a:r>
              <a:rPr lang="en-US" dirty="0" smtClean="0"/>
              <a:t>Equivalent stress range as TS-2 Target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52698"/>
            <a:ext cx="5856610" cy="1982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6664" y="6372057"/>
            <a:ext cx="406867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 P. </a:t>
            </a:r>
            <a:r>
              <a:rPr lang="en-US" dirty="0" err="1"/>
              <a:t>Loveridge</a:t>
            </a:r>
            <a:r>
              <a:rPr lang="en-US" dirty="0"/>
              <a:t> and D. </a:t>
            </a:r>
            <a:r>
              <a:rPr lang="en-US" dirty="0" smtClean="0"/>
              <a:t>Wilcox. HPTW4, 2013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6" y="4352698"/>
            <a:ext cx="2488475" cy="200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Tungsten: Fatigue test and materials selection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0013" y="1484784"/>
          <a:ext cx="913398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3497"/>
                <a:gridCol w="2283497"/>
                <a:gridCol w="2283497"/>
                <a:gridCol w="22834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Vendors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Raw material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Fatigue</a:t>
                      </a:r>
                      <a:r>
                        <a:rPr lang="en-US" baseline="0" dirty="0" smtClean="0"/>
                        <a:t> Limit [MPa]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Fracture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Vendor</a:t>
                      </a:r>
                      <a:r>
                        <a:rPr lang="en-US" baseline="0" dirty="0" smtClean="0"/>
                        <a:t>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Hot rolled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Transgranular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Vendor</a:t>
                      </a:r>
                      <a:r>
                        <a:rPr lang="en-US" baseline="0" dirty="0" smtClean="0"/>
                        <a:t> 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Hot rolled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Transgranular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Hot forged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Intergranular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Vendor</a:t>
                      </a:r>
                      <a:r>
                        <a:rPr lang="en-US" baseline="0" dirty="0" smtClean="0"/>
                        <a:t> 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Hot rolled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Transgranular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HIPed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Intergranular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pic>
        <p:nvPicPr>
          <p:cNvPr id="5" name="Picture 4" descr="fatigue_forg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8" y="3736105"/>
            <a:ext cx="4608512" cy="3121895"/>
          </a:xfrm>
          <a:prstGeom prst="rect">
            <a:avLst/>
          </a:prstGeom>
        </p:spPr>
      </p:pic>
      <p:pic>
        <p:nvPicPr>
          <p:cNvPr id="3" name="Picture 2" descr="fatigue_rol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2"/>
            <a:ext cx="4494000" cy="3140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3648" y="3140968"/>
            <a:ext cx="648072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Rolled tungsten is chosen for its low porosity and high fatigue strength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980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Tungsten: </a:t>
            </a:r>
            <a:r>
              <a:rPr lang="en-US" dirty="0"/>
              <a:t>STIP</a:t>
            </a:r>
            <a:r>
              <a:rPr lang="en-US" dirty="0" smtClean="0"/>
              <a:t>-V W PIE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14800" cy="1827767"/>
          </a:xfrm>
        </p:spPr>
        <p:txBody>
          <a:bodyPr>
            <a:normAutofit fontScale="55000" lnSpcReduction="20000"/>
          </a:bodyPr>
          <a:lstStyle/>
          <a:p>
            <a:pPr marL="285750" indent="-285750">
              <a:lnSpc>
                <a:spcPct val="150000"/>
              </a:lnSpc>
            </a:pPr>
            <a:r>
              <a:rPr lang="en-GB" smtClean="0"/>
              <a:t>STIP-V </a:t>
            </a:r>
            <a:r>
              <a:rPr lang="en-GB" dirty="0" smtClean="0"/>
              <a:t>Irradiated between 2007 – 2008</a:t>
            </a:r>
            <a:endParaRPr lang="en-US" dirty="0" smtClean="0"/>
          </a:p>
          <a:p>
            <a:pPr marL="285750" indent="-285750">
              <a:lnSpc>
                <a:spcPct val="150000"/>
              </a:lnSpc>
            </a:pPr>
            <a:r>
              <a:rPr lang="en-US" dirty="0" smtClean="0"/>
              <a:t>2 </a:t>
            </a:r>
            <a:r>
              <a:rPr lang="en-US" dirty="0"/>
              <a:t>hot-rolled tungsten bars, size: </a:t>
            </a:r>
            <a:r>
              <a:rPr lang="en-US" dirty="0" smtClean="0"/>
              <a:t>60x8x1mm</a:t>
            </a:r>
          </a:p>
          <a:p>
            <a:pPr marL="285750" indent="-285750">
              <a:lnSpc>
                <a:spcPct val="150000"/>
              </a:lnSpc>
            </a:pPr>
            <a:r>
              <a:rPr lang="en-US" dirty="0" smtClean="0"/>
              <a:t>Displacement damage: 5 </a:t>
            </a:r>
            <a:r>
              <a:rPr lang="en-US" dirty="0"/>
              <a:t>- 28 </a:t>
            </a:r>
            <a:r>
              <a:rPr lang="en-US" dirty="0" err="1" smtClean="0"/>
              <a:t>dpa</a:t>
            </a:r>
            <a:endParaRPr lang="en-US" dirty="0" smtClean="0"/>
          </a:p>
          <a:p>
            <a:pPr marL="285750" indent="-285750">
              <a:lnSpc>
                <a:spcPct val="150000"/>
              </a:lnSpc>
            </a:pPr>
            <a:r>
              <a:rPr lang="en-US" dirty="0" smtClean="0"/>
              <a:t>Irradiation Temperature: 100 °C-800 °</a:t>
            </a:r>
            <a:r>
              <a:rPr lang="en-US" dirty="0"/>
              <a:t>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9" b="917"/>
          <a:stretch/>
        </p:blipFill>
        <p:spPr bwMode="auto">
          <a:xfrm>
            <a:off x="4572000" y="1772816"/>
            <a:ext cx="4235868" cy="487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4" t="4924" r="15623"/>
          <a:stretch/>
        </p:blipFill>
        <p:spPr bwMode="auto">
          <a:xfrm rot="5400000">
            <a:off x="6181999" y="1386953"/>
            <a:ext cx="275666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STIP_V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73016"/>
            <a:ext cx="4195068" cy="321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4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Tungsten: </a:t>
            </a:r>
            <a:r>
              <a:rPr lang="sv-SE" dirty="0" smtClean="0"/>
              <a:t>M3</a:t>
            </a:r>
            <a:r>
              <a:rPr lang="sv-SE" dirty="0"/>
              <a:t>-beamline of GSI UNILAC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72817"/>
            <a:ext cx="4032448" cy="208823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Uranium beam on tungsten coins</a:t>
            </a:r>
          </a:p>
          <a:p>
            <a:pPr lvl="1"/>
            <a:r>
              <a:rPr lang="en-US" dirty="0" smtClean="0"/>
              <a:t>Charge state +28</a:t>
            </a:r>
            <a:endParaRPr lang="en-US" dirty="0"/>
          </a:p>
          <a:p>
            <a:pPr lvl="1"/>
            <a:r>
              <a:rPr lang="en-US" dirty="0"/>
              <a:t>Beam energy: 4.8 MeV/u</a:t>
            </a:r>
          </a:p>
          <a:p>
            <a:pPr lvl="1"/>
            <a:r>
              <a:rPr lang="en-US" dirty="0"/>
              <a:t>Ion flux: Max. 1e10 ions/cm</a:t>
            </a:r>
            <a:r>
              <a:rPr lang="en-US" baseline="30000" dirty="0"/>
              <a:t>2</a:t>
            </a:r>
            <a:r>
              <a:rPr lang="en-US" dirty="0"/>
              <a:t>/pulse</a:t>
            </a:r>
          </a:p>
          <a:p>
            <a:pPr lvl="1"/>
            <a:r>
              <a:rPr lang="en-US" dirty="0"/>
              <a:t>Pulse length: </a:t>
            </a:r>
            <a:r>
              <a:rPr lang="en-US" dirty="0" smtClean="0"/>
              <a:t>100 us</a:t>
            </a:r>
          </a:p>
          <a:p>
            <a:pPr lvl="1"/>
            <a:r>
              <a:rPr lang="en-US" dirty="0" smtClean="0"/>
              <a:t>Repetition </a:t>
            </a:r>
            <a:r>
              <a:rPr lang="en-US" dirty="0"/>
              <a:t>rate: 1 Hz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5220072" y="1844824"/>
            <a:ext cx="3684446" cy="15696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u="sng" dirty="0" smtClean="0"/>
              <a:t>ESS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Energy - 2.5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Rep. rate - 14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Pulse </a:t>
            </a:r>
            <a:r>
              <a:rPr lang="en-GB" sz="2400" dirty="0" smtClean="0"/>
              <a:t>length - 2.86 </a:t>
            </a:r>
            <a:r>
              <a:rPr lang="en-GB" sz="2400" dirty="0" err="1" smtClean="0"/>
              <a:t>ms</a:t>
            </a:r>
            <a:endParaRPr lang="en-GB" sz="2400" dirty="0" smtClean="0"/>
          </a:p>
        </p:txBody>
      </p:sp>
      <p:pic>
        <p:nvPicPr>
          <p:cNvPr id="6" name="Picture 2" descr="C:\Users\jemilahabainy\Documents\GSI\20161027_1839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28436" r="32686" b="20041"/>
          <a:stretch/>
        </p:blipFill>
        <p:spPr bwMode="auto">
          <a:xfrm>
            <a:off x="827584" y="4077072"/>
            <a:ext cx="3372887" cy="191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jemilahabainy\Documents\GSI\GSI beam time Nov 2015\GSI PICs\Equipment\20151025_1011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056"/>
            <a:ext cx="4416235" cy="248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86000"/>
            <a:ext cx="4546453" cy="289146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3721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to Beam Intercepting and Functional Systems at ESS Target Station</a:t>
            </a:r>
          </a:p>
          <a:p>
            <a:r>
              <a:rPr lang="en-US" dirty="0"/>
              <a:t>Systems with Dose Limited Lifetime and Materials </a:t>
            </a:r>
            <a:r>
              <a:rPr lang="en-US" dirty="0" smtClean="0"/>
              <a:t>Selection</a:t>
            </a:r>
          </a:p>
          <a:p>
            <a:r>
              <a:rPr lang="en-US" dirty="0"/>
              <a:t>Prospect for Materials R&amp;D at </a:t>
            </a:r>
            <a:r>
              <a:rPr lang="en-US" dirty="0" smtClean="0"/>
              <a:t>ESS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7197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Tungsten: Operational Requirement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33" y="1528329"/>
            <a:ext cx="8373533" cy="2434071"/>
          </a:xfrm>
        </p:spPr>
        <p:txBody>
          <a:bodyPr>
            <a:normAutofit fontScale="92500"/>
          </a:bodyPr>
          <a:lstStyle/>
          <a:p>
            <a:r>
              <a:rPr lang="en-US" dirty="0"/>
              <a:t>The </a:t>
            </a:r>
            <a:r>
              <a:rPr lang="en-US" dirty="0" smtClean="0"/>
              <a:t>W volume shall </a:t>
            </a:r>
            <a:r>
              <a:rPr lang="en-US" dirty="0"/>
              <a:t>be designed to have a lowest possible </a:t>
            </a:r>
            <a:r>
              <a:rPr lang="en-US" dirty="0" smtClean="0"/>
              <a:t>stress and stress amplitudes: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M</a:t>
            </a:r>
            <a:r>
              <a:rPr lang="en-US" dirty="0" smtClean="0">
                <a:solidFill>
                  <a:srgbClr val="000000"/>
                </a:solidFill>
              </a:rPr>
              <a:t>ean stress &lt; </a:t>
            </a:r>
            <a:r>
              <a:rPr lang="en-US" dirty="0">
                <a:solidFill>
                  <a:srgbClr val="000000"/>
                </a:solidFill>
              </a:rPr>
              <a:t>100 </a:t>
            </a:r>
            <a:r>
              <a:rPr lang="en-US" dirty="0" smtClean="0">
                <a:solidFill>
                  <a:srgbClr val="000000"/>
                </a:solidFill>
              </a:rPr>
              <a:t>MPa;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Max Stress Amplitude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&lt; </a:t>
            </a:r>
            <a:r>
              <a:rPr lang="en-US" dirty="0">
                <a:solidFill>
                  <a:srgbClr val="000000"/>
                </a:solidFill>
              </a:rPr>
              <a:t>50 MPa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Operational temperature is limited by oxidation behavior: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Normal </a:t>
            </a:r>
            <a:r>
              <a:rPr lang="en-US" dirty="0" smtClean="0">
                <a:solidFill>
                  <a:srgbClr val="000000"/>
                </a:solidFill>
              </a:rPr>
              <a:t>operation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&lt; 500°C; Loss </a:t>
            </a:r>
            <a:r>
              <a:rPr lang="en-US" dirty="0">
                <a:solidFill>
                  <a:srgbClr val="000000"/>
                </a:solidFill>
              </a:rPr>
              <a:t>of coolant </a:t>
            </a:r>
            <a:r>
              <a:rPr lang="en-US" dirty="0" smtClean="0">
                <a:solidFill>
                  <a:srgbClr val="000000"/>
                </a:solidFill>
              </a:rPr>
              <a:t>incidents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&lt; </a:t>
            </a:r>
            <a:r>
              <a:rPr lang="en-US" dirty="0">
                <a:solidFill>
                  <a:srgbClr val="000000"/>
                </a:solidFill>
              </a:rPr>
              <a:t>700°C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pic>
        <p:nvPicPr>
          <p:cNvPr id="5" name="Picture 4" descr="Stress_CEM_TDR_Pul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17100"/>
            <a:ext cx="7158566" cy="2695267"/>
          </a:xfrm>
          <a:prstGeom prst="rect">
            <a:avLst/>
          </a:prstGeom>
        </p:spPr>
      </p:pic>
      <p:pic>
        <p:nvPicPr>
          <p:cNvPr id="7" name="Picture 6" descr="ess-bilba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0" b="26961"/>
          <a:stretch/>
        </p:blipFill>
        <p:spPr>
          <a:xfrm>
            <a:off x="6858000" y="3913019"/>
            <a:ext cx="2088232" cy="82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Moderator Reflector: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7561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Moderator-Reflector System receives a high flux of fast and thermal neutrons</a:t>
            </a:r>
          </a:p>
          <a:p>
            <a:r>
              <a:rPr lang="en-US" dirty="0" smtClean="0"/>
              <a:t>Aluminum alloy is preferred for structural components</a:t>
            </a:r>
          </a:p>
          <a:p>
            <a:pPr lvl="1"/>
            <a:r>
              <a:rPr lang="en-US" dirty="0" smtClean="0"/>
              <a:t>Low neutron cross-section</a:t>
            </a:r>
          </a:p>
          <a:p>
            <a:pPr lvl="1"/>
            <a:r>
              <a:rPr lang="en-US" dirty="0" smtClean="0"/>
              <a:t>Al5754-O and Al6061-T6 are specified in RCC-</a:t>
            </a:r>
            <a:r>
              <a:rPr lang="en-US" dirty="0" err="1" smtClean="0"/>
              <a:t>MRx</a:t>
            </a:r>
            <a:r>
              <a:rPr lang="en-US" dirty="0" smtClean="0"/>
              <a:t> </a:t>
            </a:r>
          </a:p>
          <a:p>
            <a:r>
              <a:rPr lang="en-US" dirty="0" smtClean="0"/>
              <a:t>Lifetime of the vessel is assessed in view of</a:t>
            </a:r>
          </a:p>
          <a:p>
            <a:pPr lvl="1"/>
            <a:r>
              <a:rPr lang="en-US" dirty="0" smtClean="0"/>
              <a:t>Silicon embrittlement</a:t>
            </a:r>
          </a:p>
          <a:p>
            <a:pPr lvl="1"/>
            <a:r>
              <a:rPr lang="en-US" dirty="0" smtClean="0"/>
              <a:t>Helium embrittlement</a:t>
            </a:r>
          </a:p>
          <a:p>
            <a:pPr lvl="1"/>
            <a:r>
              <a:rPr lang="en-US" dirty="0" smtClean="0"/>
              <a:t>Displacement damage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  <p:pic>
        <p:nvPicPr>
          <p:cNvPr id="5" name="Picture 4" descr="2016-01-25_1441_001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61538"/>
            <a:ext cx="3312938" cy="470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4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Aluminum Alloy: Dose Limit due to Silicon Embrittlement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800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Dose limit due to thermal neutron capture</a:t>
            </a:r>
          </a:p>
          <a:p>
            <a:pPr lvl="1"/>
            <a:r>
              <a:rPr lang="en-US" baseline="30000" dirty="0" smtClean="0"/>
              <a:t>27</a:t>
            </a:r>
            <a:r>
              <a:rPr lang="en-US" dirty="0" smtClean="0"/>
              <a:t>Al + n</a:t>
            </a:r>
            <a:r>
              <a:rPr lang="en-US" baseline="-25000" dirty="0" smtClean="0"/>
              <a:t>th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</a:t>
            </a:r>
            <a:r>
              <a:rPr lang="en-US" baseline="30000" dirty="0"/>
              <a:t> </a:t>
            </a:r>
            <a:r>
              <a:rPr lang="en-US" baseline="30000" dirty="0" smtClean="0"/>
              <a:t>28</a:t>
            </a:r>
            <a:r>
              <a:rPr lang="en-US" dirty="0" smtClean="0"/>
              <a:t>Al + 𝜸;</a:t>
            </a:r>
          </a:p>
          <a:p>
            <a:pPr lvl="1"/>
            <a:r>
              <a:rPr lang="en-US" baseline="30000" dirty="0" smtClean="0"/>
              <a:t>28</a:t>
            </a:r>
            <a:r>
              <a:rPr lang="en-US" dirty="0" smtClean="0"/>
              <a:t>Al </a:t>
            </a:r>
            <a:r>
              <a:rPr lang="en-US" dirty="0" smtClean="0">
                <a:sym typeface="Wingdings"/>
              </a:rPr>
              <a:t> </a:t>
            </a:r>
            <a:r>
              <a:rPr lang="en-US" baseline="30000" dirty="0" smtClean="0"/>
              <a:t>28</a:t>
            </a:r>
            <a:r>
              <a:rPr lang="en-US" dirty="0" smtClean="0"/>
              <a:t>Si + β</a:t>
            </a:r>
            <a:r>
              <a:rPr lang="en-US" baseline="30000" dirty="0" smtClean="0"/>
              <a:t>-</a:t>
            </a:r>
          </a:p>
          <a:p>
            <a:r>
              <a:rPr lang="en-US" dirty="0" smtClean="0"/>
              <a:t>Al6061-T6: The total elongation saturates at high thermal neutron dose: ORNL, Joule Horowitz Reactor</a:t>
            </a:r>
          </a:p>
          <a:p>
            <a:r>
              <a:rPr lang="en-US" dirty="0" smtClean="0"/>
              <a:t>RCC-</a:t>
            </a:r>
            <a:r>
              <a:rPr lang="en-US" dirty="0" err="1" smtClean="0"/>
              <a:t>MRx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Negligible thermal neutron </a:t>
            </a:r>
            <a:r>
              <a:rPr lang="en-US" dirty="0" err="1" smtClean="0"/>
              <a:t>fluence</a:t>
            </a:r>
            <a:r>
              <a:rPr lang="en-US" dirty="0" smtClean="0"/>
              <a:t> at RT</a:t>
            </a:r>
          </a:p>
          <a:p>
            <a:pPr lvl="2"/>
            <a:r>
              <a:rPr lang="en-US" dirty="0" smtClean="0"/>
              <a:t>Al6061-T6: 1.8e22 n</a:t>
            </a:r>
            <a:r>
              <a:rPr lang="en-US" baseline="-25000" dirty="0" smtClean="0"/>
              <a:t>th</a:t>
            </a:r>
            <a:r>
              <a:rPr lang="en-US" dirty="0" smtClean="0"/>
              <a:t>/cm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lvl="2"/>
            <a:r>
              <a:rPr lang="en-US" dirty="0" smtClean="0"/>
              <a:t>Al5754-O: 1.14e22 </a:t>
            </a:r>
            <a:r>
              <a:rPr lang="en-US" dirty="0"/>
              <a:t>n</a:t>
            </a:r>
            <a:r>
              <a:rPr lang="en-US" baseline="-25000" dirty="0"/>
              <a:t>th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endParaRPr lang="en-US" dirty="0" smtClean="0"/>
          </a:p>
          <a:p>
            <a:pPr lvl="1"/>
            <a:r>
              <a:rPr lang="en-US" dirty="0" smtClean="0"/>
              <a:t>Maximum allowable thermal neutron </a:t>
            </a:r>
            <a:r>
              <a:rPr lang="en-US" dirty="0" err="1" smtClean="0"/>
              <a:t>fluence</a:t>
            </a:r>
            <a:r>
              <a:rPr lang="en-US" dirty="0" smtClean="0"/>
              <a:t> at RT</a:t>
            </a:r>
          </a:p>
          <a:p>
            <a:pPr lvl="2"/>
            <a:r>
              <a:rPr lang="en-US" dirty="0" smtClean="0"/>
              <a:t>Al6061-T6: 6.7e23 </a:t>
            </a:r>
            <a:r>
              <a:rPr lang="en-US" dirty="0"/>
              <a:t>n</a:t>
            </a:r>
            <a:r>
              <a:rPr lang="en-US" baseline="-25000" dirty="0"/>
              <a:t>th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endParaRPr lang="en-US" dirty="0" smtClean="0"/>
          </a:p>
          <a:p>
            <a:pPr lvl="2"/>
            <a:r>
              <a:rPr lang="en-US" dirty="0" smtClean="0"/>
              <a:t>Al5754-O: 7.3e22 </a:t>
            </a:r>
            <a:r>
              <a:rPr lang="en-US" dirty="0"/>
              <a:t>n</a:t>
            </a:r>
            <a:r>
              <a:rPr lang="en-US" baseline="-25000" dirty="0"/>
              <a:t>th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03" y="1447801"/>
            <a:ext cx="3099561" cy="2595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632" y="4152371"/>
            <a:ext cx="4145400" cy="25691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62800" y="2631116"/>
            <a:ext cx="179331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J. R. Weeks et al, 1990</a:t>
            </a:r>
            <a:endParaRPr lang="en-US" sz="1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162799" y="4442189"/>
            <a:ext cx="1765868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B. </a:t>
            </a:r>
            <a:r>
              <a:rPr lang="en-US" sz="1400" i="1" dirty="0" err="1" smtClean="0"/>
              <a:t>Kapusta</a:t>
            </a:r>
            <a:r>
              <a:rPr lang="en-US" sz="1400" i="1" dirty="0" smtClean="0"/>
              <a:t> et al, 2003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85400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Aluminum Alloy: Dose Limit due to Displacement Damage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Dose limit due to displacement damage</a:t>
            </a:r>
          </a:p>
          <a:p>
            <a:pPr lvl="1"/>
            <a:r>
              <a:rPr lang="en-US" dirty="0" smtClean="0"/>
              <a:t>SNS moderator vessel: </a:t>
            </a:r>
          </a:p>
          <a:p>
            <a:pPr lvl="2"/>
            <a:r>
              <a:rPr lang="en-US" dirty="0" smtClean="0"/>
              <a:t>Al6061-T6</a:t>
            </a:r>
          </a:p>
          <a:p>
            <a:pPr lvl="2"/>
            <a:r>
              <a:rPr lang="en-US" dirty="0" smtClean="0"/>
              <a:t>Damage rate: maximum 1 </a:t>
            </a:r>
            <a:r>
              <a:rPr lang="en-US" dirty="0" err="1" smtClean="0"/>
              <a:t>dpa</a:t>
            </a:r>
            <a:r>
              <a:rPr lang="en-US" dirty="0" smtClean="0"/>
              <a:t>/1000 MWh [</a:t>
            </a:r>
            <a:r>
              <a:rPr lang="en-US" i="1" dirty="0" smtClean="0"/>
              <a:t>W. Lu et al, JNM 377 (2008), 268</a:t>
            </a:r>
            <a:r>
              <a:rPr lang="en-US" dirty="0" smtClean="0"/>
              <a:t>]</a:t>
            </a:r>
          </a:p>
          <a:p>
            <a:pPr lvl="2"/>
            <a:r>
              <a:rPr lang="en-US" dirty="0" smtClean="0"/>
              <a:t>Design Lifetime: 30,000 MWh (30 </a:t>
            </a:r>
            <a:r>
              <a:rPr lang="en-US" dirty="0" err="1" smtClean="0"/>
              <a:t>dpa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Accumulated beam energy as of 18-Jul-2017: 37500 MWh (37.5 </a:t>
            </a:r>
            <a:r>
              <a:rPr lang="en-US" dirty="0" err="1" smtClean="0"/>
              <a:t>dpa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2479464"/>
            <a:ext cx="4121740" cy="2753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567665"/>
            <a:ext cx="2857500" cy="7463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1" y="5397932"/>
            <a:ext cx="3857338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ics-web.sns.ornl.gov</a:t>
            </a:r>
            <a:r>
              <a:rPr lang="en-US" sz="1600" dirty="0"/>
              <a:t>/</a:t>
            </a:r>
            <a:r>
              <a:rPr lang="en-US" sz="1600" dirty="0" err="1"/>
              <a:t>chico</a:t>
            </a:r>
            <a:r>
              <a:rPr lang="en-US" sz="1600" dirty="0"/>
              <a:t>/</a:t>
            </a:r>
            <a:r>
              <a:rPr lang="en-US" sz="1600" dirty="0" err="1"/>
              <a:t>beam.jsp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4215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Moderator Reflector: Vessel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Maximum thermal neutron flux:</a:t>
            </a:r>
          </a:p>
          <a:p>
            <a:pPr lvl="1"/>
            <a:r>
              <a:rPr lang="en-US" dirty="0" smtClean="0"/>
              <a:t>Core: </a:t>
            </a:r>
          </a:p>
          <a:p>
            <a:pPr lvl="2"/>
            <a:r>
              <a:rPr lang="en-US" dirty="0" smtClean="0"/>
              <a:t>1.36e22 n</a:t>
            </a:r>
            <a:r>
              <a:rPr lang="en-US" baseline="-25000" dirty="0" smtClean="0"/>
              <a:t>th</a:t>
            </a:r>
            <a:r>
              <a:rPr lang="en-US" dirty="0" smtClean="0"/>
              <a:t>/cm</a:t>
            </a:r>
            <a:r>
              <a:rPr lang="en-US" baseline="30000" dirty="0" smtClean="0"/>
              <a:t>2</a:t>
            </a:r>
            <a:r>
              <a:rPr lang="en-US" dirty="0" smtClean="0"/>
              <a:t>/ESS-year</a:t>
            </a:r>
          </a:p>
          <a:p>
            <a:pPr lvl="1"/>
            <a:r>
              <a:rPr lang="en-US" dirty="0" smtClean="0"/>
              <a:t>Rim: </a:t>
            </a:r>
          </a:p>
          <a:p>
            <a:pPr lvl="2"/>
            <a:r>
              <a:rPr lang="en-US" dirty="0" smtClean="0"/>
              <a:t>4.22e21 n</a:t>
            </a:r>
            <a:r>
              <a:rPr lang="en-US" baseline="-25000" dirty="0" smtClean="0"/>
              <a:t>th</a:t>
            </a:r>
            <a:r>
              <a:rPr lang="en-US" dirty="0" smtClean="0"/>
              <a:t>/cm</a:t>
            </a:r>
            <a:r>
              <a:rPr lang="en-US" baseline="30000" dirty="0" smtClean="0"/>
              <a:t>2</a:t>
            </a:r>
            <a:r>
              <a:rPr lang="en-US" dirty="0" smtClean="0"/>
              <a:t>/ESS-year</a:t>
            </a:r>
          </a:p>
          <a:p>
            <a:r>
              <a:rPr lang="en-US" dirty="0" smtClean="0"/>
              <a:t>Maximum helium production:</a:t>
            </a:r>
          </a:p>
          <a:p>
            <a:pPr lvl="1"/>
            <a:r>
              <a:rPr lang="en-US" dirty="0" smtClean="0"/>
              <a:t>Core: 300 </a:t>
            </a:r>
            <a:r>
              <a:rPr lang="en-US" dirty="0" err="1" smtClean="0"/>
              <a:t>appm</a:t>
            </a:r>
            <a:r>
              <a:rPr lang="en-US" dirty="0" smtClean="0"/>
              <a:t>/ESS-year</a:t>
            </a:r>
          </a:p>
          <a:p>
            <a:r>
              <a:rPr lang="en-US" dirty="0" smtClean="0"/>
              <a:t>Maximum displacement damage:</a:t>
            </a:r>
          </a:p>
          <a:p>
            <a:pPr lvl="1"/>
            <a:r>
              <a:rPr lang="en-US" dirty="0" smtClean="0"/>
              <a:t>Core: 20 </a:t>
            </a:r>
            <a:r>
              <a:rPr lang="en-US" dirty="0" err="1" smtClean="0"/>
              <a:t>dpa</a:t>
            </a:r>
            <a:r>
              <a:rPr lang="en-US" dirty="0" smtClean="0"/>
              <a:t>/ESS-year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24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290"/>
          <a:stretch/>
        </p:blipFill>
        <p:spPr>
          <a:xfrm>
            <a:off x="4648200" y="1447800"/>
            <a:ext cx="4181566" cy="3103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816" y="2881520"/>
            <a:ext cx="1276350" cy="5119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" t="11250" r="3126" b="8750"/>
          <a:stretch/>
        </p:blipFill>
        <p:spPr>
          <a:xfrm>
            <a:off x="5029200" y="4613573"/>
            <a:ext cx="3128917" cy="210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6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Moderator Reflector: Vessel Material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Material Selection:</a:t>
            </a:r>
          </a:p>
          <a:p>
            <a:pPr lvl="1"/>
            <a:r>
              <a:rPr lang="en-US" dirty="0" smtClean="0"/>
              <a:t>Core: Al6061-T6</a:t>
            </a:r>
          </a:p>
          <a:p>
            <a:pPr lvl="1"/>
            <a:r>
              <a:rPr lang="en-US" dirty="0" smtClean="0"/>
              <a:t>Rim: Al5754-O</a:t>
            </a:r>
          </a:p>
          <a:p>
            <a:r>
              <a:rPr lang="en-US" dirty="0" smtClean="0"/>
              <a:t>Vessel Lifetime Reference:</a:t>
            </a:r>
          </a:p>
          <a:p>
            <a:pPr lvl="1"/>
            <a:r>
              <a:rPr lang="en-US" dirty="0" smtClean="0"/>
              <a:t>Thermal neutron flux perspective: 1.3 ESS-year</a:t>
            </a:r>
          </a:p>
          <a:p>
            <a:pPr lvl="1"/>
            <a:r>
              <a:rPr lang="en-US" dirty="0" smtClean="0"/>
              <a:t>Helium embrittlement perspective: 6.0 ESS-year</a:t>
            </a:r>
          </a:p>
          <a:p>
            <a:pPr lvl="1"/>
            <a:r>
              <a:rPr lang="en-US" dirty="0" smtClean="0"/>
              <a:t>Displacement damage perspective: 1.5 ESS-year</a:t>
            </a:r>
          </a:p>
          <a:p>
            <a:r>
              <a:rPr lang="en-US" dirty="0" smtClean="0"/>
              <a:t>Vessel Lifetime Decision: 1.0 ESS-Year (13500 MWh)</a:t>
            </a:r>
          </a:p>
          <a:p>
            <a:pPr lvl="1"/>
            <a:r>
              <a:rPr lang="en-US" dirty="0" smtClean="0"/>
              <a:t>Uncertainty in damage mechanism in cryogenic temperature and RT annealing effects</a:t>
            </a:r>
          </a:p>
          <a:p>
            <a:pPr lvl="1"/>
            <a:r>
              <a:rPr lang="en-US" dirty="0" smtClean="0"/>
              <a:t>Uncertainty in MC simulation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3753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Material selection: Beryllium</a:t>
            </a:r>
          </a:p>
          <a:p>
            <a:pPr lvl="1"/>
            <a:r>
              <a:rPr lang="en-US" dirty="0" smtClean="0"/>
              <a:t>It is not a structural material</a:t>
            </a:r>
          </a:p>
          <a:p>
            <a:pPr lvl="1"/>
            <a:r>
              <a:rPr lang="en-US" dirty="0" smtClean="0"/>
              <a:t>But, the radiation induced swelling could cause a premature failure of the reflector vessel</a:t>
            </a:r>
          </a:p>
          <a:p>
            <a:r>
              <a:rPr lang="en-US" dirty="0" smtClean="0"/>
              <a:t>Beryllium Requirements</a:t>
            </a:r>
          </a:p>
          <a:p>
            <a:pPr lvl="1"/>
            <a:r>
              <a:rPr lang="en-US" dirty="0" smtClean="0"/>
              <a:t>High purity </a:t>
            </a:r>
          </a:p>
          <a:p>
            <a:pPr lvl="1"/>
            <a:r>
              <a:rPr lang="en-US" dirty="0" smtClean="0"/>
              <a:t>Isotropic texture</a:t>
            </a:r>
          </a:p>
          <a:p>
            <a:pPr lvl="1"/>
            <a:r>
              <a:rPr lang="en-US" dirty="0" smtClean="0"/>
              <a:t>Small grain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  <p:pic>
        <p:nvPicPr>
          <p:cNvPr id="5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74"/>
          <a:stretch/>
        </p:blipFill>
        <p:spPr bwMode="auto">
          <a:xfrm>
            <a:off x="4876800" y="2050323"/>
            <a:ext cx="3851913" cy="1758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886200"/>
            <a:ext cx="3851913" cy="23150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6033184"/>
            <a:ext cx="167289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G. </a:t>
            </a:r>
            <a:r>
              <a:rPr lang="en-US" dirty="0" err="1" smtClean="0"/>
              <a:t>Muhrer</a:t>
            </a:r>
            <a:r>
              <a:rPr lang="en-US" dirty="0" smtClean="0"/>
              <a:t> et al.</a:t>
            </a:r>
          </a:p>
          <a:p>
            <a:r>
              <a:rPr lang="en-US" dirty="0" smtClean="0"/>
              <a:t>NIMA, 2007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63" y="1513910"/>
            <a:ext cx="1276350" cy="51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Beryllium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19256" cy="1036711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Swelling rate is correlated to helium production rate [</a:t>
            </a:r>
            <a:r>
              <a:rPr lang="en-US" dirty="0">
                <a:solidFill>
                  <a:srgbClr val="000000"/>
                </a:solidFill>
              </a:rPr>
              <a:t>ITER-EDA, </a:t>
            </a:r>
            <a:r>
              <a:rPr lang="en-US" dirty="0" smtClean="0">
                <a:solidFill>
                  <a:srgbClr val="000000"/>
                </a:solidFill>
              </a:rPr>
              <a:t>ITER </a:t>
            </a:r>
            <a:r>
              <a:rPr lang="en-US" dirty="0">
                <a:solidFill>
                  <a:srgbClr val="000000"/>
                </a:solidFill>
              </a:rPr>
              <a:t>materials </a:t>
            </a:r>
            <a:r>
              <a:rPr lang="en-US" dirty="0" smtClean="0">
                <a:solidFill>
                  <a:srgbClr val="000000"/>
                </a:solidFill>
              </a:rPr>
              <a:t>properties </a:t>
            </a:r>
            <a:r>
              <a:rPr lang="en-US" dirty="0">
                <a:solidFill>
                  <a:srgbClr val="000000"/>
                </a:solidFill>
              </a:rPr>
              <a:t>handbook (</a:t>
            </a:r>
            <a:r>
              <a:rPr lang="en-US" dirty="0" smtClean="0">
                <a:solidFill>
                  <a:srgbClr val="000000"/>
                </a:solidFill>
              </a:rPr>
              <a:t>1998)]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28" y="2589776"/>
            <a:ext cx="6400800" cy="397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2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Reflector: Lifetime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267200" cy="512127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Higher temperature accelerates swelling: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Thermal conductivity degrades with neutron </a:t>
            </a:r>
            <a:r>
              <a:rPr lang="en-US" dirty="0" err="1" smtClean="0">
                <a:solidFill>
                  <a:srgbClr val="000000"/>
                </a:solidFill>
              </a:rPr>
              <a:t>fluence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The temperature should be kept below boiling point of water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Peak </a:t>
            </a:r>
            <a:r>
              <a:rPr lang="en-US" dirty="0">
                <a:solidFill>
                  <a:srgbClr val="000000"/>
                </a:solidFill>
              </a:rPr>
              <a:t>He production </a:t>
            </a:r>
            <a:r>
              <a:rPr lang="en-US" dirty="0" smtClean="0">
                <a:solidFill>
                  <a:srgbClr val="000000"/>
                </a:solidFill>
              </a:rPr>
              <a:t>rate: 600 </a:t>
            </a:r>
            <a:r>
              <a:rPr lang="en-US" dirty="0" err="1" smtClean="0">
                <a:solidFill>
                  <a:srgbClr val="000000"/>
                </a:solidFill>
              </a:rPr>
              <a:t>appm</a:t>
            </a:r>
            <a:r>
              <a:rPr lang="en-US" dirty="0" smtClean="0">
                <a:solidFill>
                  <a:srgbClr val="000000"/>
                </a:solidFill>
              </a:rPr>
              <a:t>/ESS-year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It takes more than 10 years to reach the maximum 1% volumetric swelling.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 space to absorb the volume expansion Be is taken into account in reflector vessel design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364258"/>
            <a:ext cx="4228620" cy="35983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6800" y="1970542"/>
            <a:ext cx="399917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i="1" dirty="0"/>
              <a:t>V. </a:t>
            </a:r>
            <a:r>
              <a:rPr lang="en-US" sz="1400" i="1" dirty="0" err="1"/>
              <a:t>Chakin</a:t>
            </a:r>
            <a:r>
              <a:rPr lang="en-US" sz="1400" i="1" dirty="0"/>
              <a:t> et al</a:t>
            </a:r>
            <a:r>
              <a:rPr lang="en-US" sz="1400" i="1" dirty="0" smtClean="0"/>
              <a:t>., </a:t>
            </a:r>
            <a:r>
              <a:rPr lang="en-US" sz="1400" i="1" dirty="0"/>
              <a:t>Progress in </a:t>
            </a:r>
            <a:r>
              <a:rPr lang="en-US" sz="1400" i="1" dirty="0" err="1" smtClean="0"/>
              <a:t>Nucl</a:t>
            </a:r>
            <a:r>
              <a:rPr lang="en-US" sz="1400" i="1" dirty="0" smtClean="0"/>
              <a:t>. </a:t>
            </a:r>
            <a:r>
              <a:rPr lang="en-US" sz="1400" i="1" dirty="0"/>
              <a:t>Energy 57 (2012) 2 </a:t>
            </a:r>
          </a:p>
        </p:txBody>
      </p:sp>
    </p:spTree>
    <p:extLst>
      <p:ext uri="{BB962C8B-B14F-4D97-AF65-F5344CB8AC3E}">
        <p14:creationId xmlns:p14="http://schemas.microsoft.com/office/powerpoint/2010/main" val="166780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Window: Dose Limited Lifetime due to Helium Embrittlement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Aluminum Alloy:</a:t>
            </a:r>
          </a:p>
          <a:p>
            <a:pPr lvl="1"/>
            <a:r>
              <a:rPr lang="en-US" dirty="0" smtClean="0"/>
              <a:t>Low proton scattering cross-section</a:t>
            </a:r>
          </a:p>
          <a:p>
            <a:pPr lvl="1"/>
            <a:r>
              <a:rPr lang="en-US" dirty="0" smtClean="0"/>
              <a:t>Two alloys are defined in RCC-</a:t>
            </a:r>
            <a:r>
              <a:rPr lang="en-US" smtClean="0"/>
              <a:t>MRx </a:t>
            </a:r>
            <a:r>
              <a:rPr lang="en-US" dirty="0" smtClean="0"/>
              <a:t>pressure vessel </a:t>
            </a:r>
            <a:r>
              <a:rPr lang="en-US" smtClean="0"/>
              <a:t>code </a:t>
            </a:r>
            <a:endParaRPr lang="en-US" dirty="0" smtClean="0"/>
          </a:p>
          <a:p>
            <a:r>
              <a:rPr lang="en-US" dirty="0" smtClean="0"/>
              <a:t>Dose limit due to helium embrittlement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Al-5754-O 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Operation Record of PSI safety hull: Max. </a:t>
            </a:r>
            <a:r>
              <a:rPr lang="en-US" dirty="0" smtClean="0">
                <a:solidFill>
                  <a:srgbClr val="000000"/>
                </a:solidFill>
              </a:rPr>
              <a:t>2200 </a:t>
            </a:r>
            <a:r>
              <a:rPr lang="en-US" dirty="0">
                <a:solidFill>
                  <a:srgbClr val="000000"/>
                </a:solidFill>
              </a:rPr>
              <a:t>He-</a:t>
            </a:r>
            <a:r>
              <a:rPr lang="en-US" dirty="0" err="1">
                <a:solidFill>
                  <a:srgbClr val="000000"/>
                </a:solidFill>
              </a:rPr>
              <a:t>appm</a:t>
            </a:r>
            <a:r>
              <a:rPr lang="en-US" dirty="0">
                <a:solidFill>
                  <a:srgbClr val="000000"/>
                </a:solidFill>
              </a:rPr>
              <a:t> (8.8 DPA)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Al-6061-T6</a:t>
            </a:r>
            <a:endParaRPr lang="en-US" dirty="0">
              <a:solidFill>
                <a:srgbClr val="000000"/>
              </a:solidFill>
            </a:endParaRP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No data on helium embrittlement under proton dose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The dose limit adopts Max. 2200 He-</a:t>
            </a:r>
            <a:r>
              <a:rPr lang="en-US" dirty="0" err="1" smtClean="0">
                <a:solidFill>
                  <a:srgbClr val="000000"/>
                </a:solidFill>
              </a:rPr>
              <a:t>appm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29</a:t>
            </a:fld>
            <a:endParaRPr lang="en-GB" noProof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150" y="1950936"/>
            <a:ext cx="33996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74704" y="1513265"/>
            <a:ext cx="2356992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Y. Dai  et. </a:t>
            </a:r>
            <a:r>
              <a:rPr lang="en-US" sz="1600" i="1" dirty="0"/>
              <a:t>a</a:t>
            </a:r>
            <a:r>
              <a:rPr lang="en-US" sz="1600" i="1" dirty="0" smtClean="0"/>
              <a:t>l. IWSMT 2016 </a:t>
            </a:r>
            <a:endParaRPr lang="en-US" sz="1600" i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88453"/>
            <a:ext cx="2159124" cy="20015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83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48" y="188640"/>
            <a:ext cx="7139136" cy="1143000"/>
          </a:xfrm>
        </p:spPr>
        <p:txBody>
          <a:bodyPr/>
          <a:lstStyle/>
          <a:p>
            <a:r>
              <a:rPr lang="en-US" dirty="0" smtClean="0"/>
              <a:t>Target Monolith - Systems </a:t>
            </a:r>
            <a:r>
              <a:rPr lang="en-US" dirty="0"/>
              <a:t>with Dose Limited Lifetime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01" y="1772816"/>
            <a:ext cx="4128982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cxnSp>
        <p:nvCxnSpPr>
          <p:cNvPr id="6" name="Straight Arrow Connector 5"/>
          <p:cNvCxnSpPr>
            <a:stCxn id="8" idx="3"/>
          </p:cNvCxnSpPr>
          <p:nvPr/>
        </p:nvCxnSpPr>
        <p:spPr>
          <a:xfrm>
            <a:off x="1875403" y="3233160"/>
            <a:ext cx="1184429" cy="1347968"/>
          </a:xfrm>
          <a:prstGeom prst="straightConnector1">
            <a:avLst/>
          </a:prstGeom>
          <a:ln w="57150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1520" y="1772816"/>
            <a:ext cx="1721556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Proton Beam </a:t>
            </a:r>
          </a:p>
          <a:p>
            <a:r>
              <a:rPr lang="en-US" dirty="0" smtClean="0"/>
              <a:t>Instrumentation Plug (PBIP)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0771" y="2909994"/>
            <a:ext cx="1614632" cy="646331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Proton Beam </a:t>
            </a:r>
          </a:p>
          <a:p>
            <a:r>
              <a:rPr lang="en-US" dirty="0" smtClean="0"/>
              <a:t>Window (PBW)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1973076" y="2234481"/>
            <a:ext cx="1734828" cy="2346647"/>
          </a:xfrm>
          <a:prstGeom prst="straightConnector1">
            <a:avLst/>
          </a:prstGeom>
          <a:ln w="57150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6" idx="1"/>
          </p:cNvCxnSpPr>
          <p:nvPr/>
        </p:nvCxnSpPr>
        <p:spPr>
          <a:xfrm flipH="1">
            <a:off x="4427984" y="2095982"/>
            <a:ext cx="2304256" cy="2485146"/>
          </a:xfrm>
          <a:prstGeom prst="straightConnector1">
            <a:avLst/>
          </a:prstGeom>
          <a:ln w="50800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7" idx="1"/>
          </p:cNvCxnSpPr>
          <p:nvPr/>
        </p:nvCxnSpPr>
        <p:spPr>
          <a:xfrm flipH="1">
            <a:off x="5153247" y="2725328"/>
            <a:ext cx="1584175" cy="1999816"/>
          </a:xfrm>
          <a:prstGeom prst="straightConnector1">
            <a:avLst/>
          </a:prstGeom>
          <a:ln w="50800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2240" y="1772816"/>
            <a:ext cx="2135470" cy="646331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Moderator-Reflector </a:t>
            </a:r>
          </a:p>
          <a:p>
            <a:r>
              <a:rPr lang="en-US" dirty="0" smtClean="0"/>
              <a:t>Plug (MR Plug)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37422" y="2540662"/>
            <a:ext cx="1450525" cy="369332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Target Wheel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4" idx="3"/>
          </p:cNvCxnSpPr>
          <p:nvPr/>
        </p:nvCxnSpPr>
        <p:spPr>
          <a:xfrm>
            <a:off x="1720754" y="4581128"/>
            <a:ext cx="746863" cy="0"/>
          </a:xfrm>
          <a:prstGeom prst="straightConnector1">
            <a:avLst/>
          </a:prstGeom>
          <a:ln w="635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9265" y="4257962"/>
            <a:ext cx="147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 beam:</a:t>
            </a:r>
          </a:p>
          <a:p>
            <a:r>
              <a:rPr lang="en-US" dirty="0" smtClean="0"/>
              <a:t>2 GeV/5 MW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18875" y="3007833"/>
            <a:ext cx="2362200" cy="33547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1600" dirty="0"/>
              <a:t>Beam intercepting </a:t>
            </a:r>
            <a:r>
              <a:rPr lang="en-GB" sz="1600" dirty="0" smtClean="0"/>
              <a:t>systems: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sz="1600" dirty="0" smtClean="0"/>
              <a:t>Target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sz="1600" dirty="0" smtClean="0"/>
              <a:t>PBW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sz="1600" dirty="0" smtClean="0"/>
              <a:t>BPMs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sz="1600" dirty="0" smtClean="0"/>
              <a:t>Tuning dump</a:t>
            </a:r>
            <a:endParaRPr lang="en-GB" sz="1600" dirty="0"/>
          </a:p>
          <a:p>
            <a:pPr marL="285750" indent="-285750">
              <a:buFont typeface="Arial" charset="0"/>
              <a:buChar char="•"/>
            </a:pPr>
            <a:r>
              <a:rPr lang="en-GB" sz="1600" dirty="0"/>
              <a:t>Functional systems: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sz="1600" dirty="0" smtClean="0"/>
              <a:t>MR system</a:t>
            </a:r>
            <a:endParaRPr lang="en-GB" sz="1600" dirty="0"/>
          </a:p>
          <a:p>
            <a:pPr marL="742950" lvl="1" indent="-285750">
              <a:buFont typeface="Arial" charset="0"/>
              <a:buChar char="•"/>
            </a:pPr>
            <a:r>
              <a:rPr lang="en-GB" sz="1600" dirty="0"/>
              <a:t>D</a:t>
            </a:r>
            <a:r>
              <a:rPr lang="en-GB" sz="1600" dirty="0" smtClean="0"/>
              <a:t>rive </a:t>
            </a:r>
            <a:r>
              <a:rPr lang="en-GB" sz="1600" dirty="0"/>
              <a:t>unit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sz="1600" dirty="0" smtClean="0"/>
              <a:t>Monolith vessel and shielding</a:t>
            </a:r>
            <a:endParaRPr lang="en-GB" sz="1600" dirty="0"/>
          </a:p>
          <a:p>
            <a:pPr marL="742950" lvl="1" indent="-285750">
              <a:buFont typeface="Arial" charset="0"/>
              <a:buChar char="•"/>
            </a:pPr>
            <a:r>
              <a:rPr lang="en-GB" sz="1600" dirty="0" smtClean="0"/>
              <a:t>Seals</a:t>
            </a:r>
            <a:endParaRPr lang="en-GB" sz="1600" dirty="0"/>
          </a:p>
          <a:p>
            <a:pPr marL="742950" lvl="1" indent="-285750">
              <a:buFont typeface="Arial" charset="0"/>
              <a:buChar char="•"/>
            </a:pPr>
            <a:r>
              <a:rPr lang="en-GB" sz="1600" dirty="0" smtClean="0"/>
              <a:t>Sensors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2305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 animBg="1"/>
      <p:bldP spid="17" grpId="0" animBg="1"/>
      <p:bldP spid="24" grpId="0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Window (PBW): Material Selection and Lifetime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Material Selection: Al-6061-T6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Superior radiation resistance in research </a:t>
            </a:r>
            <a:r>
              <a:rPr lang="en-US" dirty="0" smtClean="0">
                <a:solidFill>
                  <a:srgbClr val="000000"/>
                </a:solidFill>
              </a:rPr>
              <a:t>reactors to Al5XXX: </a:t>
            </a:r>
            <a:r>
              <a:rPr lang="en-US" dirty="0">
                <a:solidFill>
                  <a:srgbClr val="000000"/>
                </a:solidFill>
              </a:rPr>
              <a:t>HFIR, JHR, </a:t>
            </a:r>
            <a:r>
              <a:rPr lang="en-US" dirty="0" err="1" smtClean="0">
                <a:solidFill>
                  <a:srgbClr val="000000"/>
                </a:solidFill>
              </a:rPr>
              <a:t>etc</a:t>
            </a:r>
            <a:endParaRPr lang="en-US" dirty="0" smtClean="0"/>
          </a:p>
          <a:p>
            <a:pPr lvl="1"/>
            <a:r>
              <a:rPr lang="en-US" dirty="0" smtClean="0"/>
              <a:t>Helium </a:t>
            </a:r>
            <a:r>
              <a:rPr lang="en-US" dirty="0"/>
              <a:t>embrittlement determines the </a:t>
            </a:r>
            <a:r>
              <a:rPr lang="en-US" dirty="0" smtClean="0"/>
              <a:t>lifetime</a:t>
            </a:r>
            <a:endParaRPr lang="en-US" dirty="0"/>
          </a:p>
          <a:p>
            <a:pPr lvl="1"/>
            <a:r>
              <a:rPr lang="en-US" dirty="0"/>
              <a:t>Helium production rate: </a:t>
            </a:r>
            <a:r>
              <a:rPr lang="en-US" dirty="0" smtClean="0"/>
              <a:t>Max. 4200 </a:t>
            </a:r>
            <a:r>
              <a:rPr lang="en-US" dirty="0" err="1"/>
              <a:t>appm</a:t>
            </a:r>
            <a:r>
              <a:rPr lang="en-US" dirty="0"/>
              <a:t>/ESS-year</a:t>
            </a:r>
          </a:p>
          <a:p>
            <a:pPr lvl="1"/>
            <a:r>
              <a:rPr lang="en-US" dirty="0"/>
              <a:t>Displacement damage rate: 7 DPA/ESS-year</a:t>
            </a:r>
          </a:p>
          <a:p>
            <a:r>
              <a:rPr lang="en-US" dirty="0"/>
              <a:t>The lifetime is set to be maximum 2200 He-</a:t>
            </a:r>
            <a:r>
              <a:rPr lang="en-US" dirty="0" err="1"/>
              <a:t>appm</a:t>
            </a:r>
            <a:r>
              <a:rPr lang="en-US" dirty="0"/>
              <a:t> in the window</a:t>
            </a:r>
          </a:p>
          <a:p>
            <a:pPr lvl="1"/>
            <a:r>
              <a:rPr lang="en-US" dirty="0"/>
              <a:t>  Lifetime: 0.5 ESS-year (13500 MWh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30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3" t="3637" r="13514" b="9091"/>
          <a:stretch/>
        </p:blipFill>
        <p:spPr>
          <a:xfrm>
            <a:off x="5029200" y="2362200"/>
            <a:ext cx="3790134" cy="3712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95597" y="1629909"/>
            <a:ext cx="299120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Courtesy </a:t>
            </a:r>
            <a:r>
              <a:rPr lang="en-US" dirty="0" err="1" smtClean="0"/>
              <a:t>Mattias</a:t>
            </a:r>
            <a:r>
              <a:rPr lang="en-US" dirty="0" smtClean="0"/>
              <a:t> </a:t>
            </a:r>
            <a:r>
              <a:rPr lang="en-US" dirty="0" err="1" smtClean="0"/>
              <a:t>Wilborgsson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48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Proton Beam Window: BLIP Irradiation Program at BNL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86808" cy="4756149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Purposes: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Characterization of helium bubble size and distribution in Al6061-T6 and Al5754-O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Extension of PBW lifetime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Beam </a:t>
            </a:r>
            <a:r>
              <a:rPr lang="en-US" dirty="0">
                <a:solidFill>
                  <a:srgbClr val="000000"/>
                </a:solidFill>
              </a:rPr>
              <a:t>Parameters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Energy: 181 MeV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Current: 165 uA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Rastered Beam </a:t>
            </a:r>
            <a:r>
              <a:rPr lang="en-US" dirty="0" smtClean="0">
                <a:solidFill>
                  <a:srgbClr val="000000"/>
                </a:solidFill>
              </a:rPr>
              <a:t>Profile</a:t>
            </a:r>
          </a:p>
          <a:p>
            <a:pPr lvl="1"/>
            <a:r>
              <a:rPr lang="en-US" dirty="0" smtClean="0"/>
              <a:t>Assessment of </a:t>
            </a:r>
            <a:r>
              <a:rPr lang="en-US" dirty="0"/>
              <a:t>the material properties of PBW under proton </a:t>
            </a:r>
            <a:r>
              <a:rPr lang="en-US" dirty="0" smtClean="0"/>
              <a:t>irradiation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31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6666" r="18334" b="4444"/>
          <a:stretch/>
        </p:blipFill>
        <p:spPr>
          <a:xfrm>
            <a:off x="5410200" y="3970037"/>
            <a:ext cx="2743200" cy="2644048"/>
          </a:xfrm>
          <a:prstGeom prst="rect">
            <a:avLst/>
          </a:prstGeom>
        </p:spPr>
      </p:pic>
      <p:pic>
        <p:nvPicPr>
          <p:cNvPr id="13" name="Picture 12" descr="SampleLayou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t="11899" r="12406" b="11163"/>
          <a:stretch/>
        </p:blipFill>
        <p:spPr>
          <a:xfrm>
            <a:off x="5148203" y="1569645"/>
            <a:ext cx="3137586" cy="23203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/>
          <a:stretch/>
        </p:blipFill>
        <p:spPr>
          <a:xfrm>
            <a:off x="3505200" y="914400"/>
            <a:ext cx="3211796" cy="41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0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Monolith Vessel and Inner </a:t>
            </a:r>
            <a:r>
              <a:rPr lang="en-US" dirty="0" smtClean="0"/>
              <a:t>Shielding: Lifetime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7244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Neutron dose limit:</a:t>
            </a:r>
          </a:p>
          <a:p>
            <a:pPr lvl="1"/>
            <a:r>
              <a:rPr lang="en-US" dirty="0" smtClean="0"/>
              <a:t>RCC-</a:t>
            </a:r>
            <a:r>
              <a:rPr lang="en-US" dirty="0" err="1" smtClean="0"/>
              <a:t>MRx</a:t>
            </a:r>
            <a:r>
              <a:rPr lang="en-US" dirty="0" smtClean="0"/>
              <a:t>: Negligible dose: </a:t>
            </a:r>
          </a:p>
          <a:p>
            <a:pPr lvl="2"/>
            <a:r>
              <a:rPr lang="en-US" dirty="0" smtClean="0"/>
              <a:t>SA SS316L: 2.75 </a:t>
            </a:r>
            <a:r>
              <a:rPr lang="en-US" dirty="0" err="1" smtClean="0"/>
              <a:t>dpa</a:t>
            </a:r>
            <a:r>
              <a:rPr lang="en-US" dirty="0" smtClean="0"/>
              <a:t> </a:t>
            </a:r>
            <a:r>
              <a:rPr lang="en-US" dirty="0"/>
              <a:t>@</a:t>
            </a:r>
            <a:r>
              <a:rPr lang="en-US" dirty="0" smtClean="0"/>
              <a:t> 20 - 350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 </a:t>
            </a:r>
            <a:endParaRPr lang="en-US" dirty="0" smtClean="0"/>
          </a:p>
          <a:p>
            <a:pPr lvl="2"/>
            <a:r>
              <a:rPr lang="en-US" dirty="0" smtClean="0"/>
              <a:t>SA SS304L: 0.6 </a:t>
            </a:r>
            <a:r>
              <a:rPr lang="en-US" dirty="0" err="1" smtClean="0"/>
              <a:t>dpa</a:t>
            </a:r>
            <a:r>
              <a:rPr lang="en-US" dirty="0" smtClean="0"/>
              <a:t> </a:t>
            </a:r>
            <a:r>
              <a:rPr lang="en-US" dirty="0"/>
              <a:t>@</a:t>
            </a:r>
            <a:r>
              <a:rPr lang="en-US" dirty="0" smtClean="0"/>
              <a:t> </a:t>
            </a:r>
            <a:r>
              <a:rPr lang="en-US" dirty="0"/>
              <a:t>20 </a:t>
            </a:r>
            <a:r>
              <a:rPr lang="en-US" dirty="0" smtClean="0"/>
              <a:t>- 400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Irradiation </a:t>
            </a:r>
            <a:r>
              <a:rPr lang="en-US" dirty="0"/>
              <a:t>A</a:t>
            </a:r>
            <a:r>
              <a:rPr lang="en-US" dirty="0" smtClean="0"/>
              <a:t>ssisted </a:t>
            </a:r>
            <a:r>
              <a:rPr lang="en-US" dirty="0"/>
              <a:t>S</a:t>
            </a:r>
            <a:r>
              <a:rPr lang="en-US" dirty="0" smtClean="0"/>
              <a:t>tress </a:t>
            </a:r>
            <a:r>
              <a:rPr lang="en-US" dirty="0"/>
              <a:t>C</a:t>
            </a:r>
            <a:r>
              <a:rPr lang="en-US" dirty="0" smtClean="0"/>
              <a:t>orrosion </a:t>
            </a:r>
            <a:r>
              <a:rPr lang="en-US" dirty="0"/>
              <a:t>C</a:t>
            </a:r>
            <a:r>
              <a:rPr lang="en-US" dirty="0" smtClean="0"/>
              <a:t>racking (IASCC):</a:t>
            </a:r>
          </a:p>
          <a:p>
            <a:pPr lvl="2"/>
            <a:r>
              <a:rPr lang="en-US" dirty="0" smtClean="0"/>
              <a:t> The DPA limit is stress correlated </a:t>
            </a:r>
          </a:p>
          <a:p>
            <a:r>
              <a:rPr lang="en-US" dirty="0" smtClean="0"/>
              <a:t>Pitting corrosion in SS in contact with concrete: Pitting Resistance Equivalent (PRE)  &gt; 25 is recommended</a:t>
            </a:r>
          </a:p>
          <a:p>
            <a:pPr lvl="1"/>
            <a:r>
              <a:rPr lang="en-US" dirty="0" smtClean="0"/>
              <a:t>SS304: PRE = 19</a:t>
            </a:r>
          </a:p>
          <a:p>
            <a:pPr lvl="1"/>
            <a:r>
              <a:rPr lang="en-US" dirty="0" smtClean="0"/>
              <a:t>SS316: PRE =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32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667000"/>
            <a:ext cx="4114801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4259" y="5439489"/>
            <a:ext cx="363734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lvl="2"/>
            <a:r>
              <a:rPr lang="en-US" sz="1400" i="1" dirty="0" smtClean="0"/>
              <a:t>O</a:t>
            </a:r>
            <a:r>
              <a:rPr lang="en-US" sz="1400" i="1" dirty="0"/>
              <a:t>. K. Chopra and A. S. Rao, JNM 409 (2011) </a:t>
            </a:r>
            <a:r>
              <a:rPr lang="en-US" sz="1400" i="1" dirty="0" smtClean="0"/>
              <a:t>235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5709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Monolith Vessel and Inner Shielding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Material Selection:</a:t>
            </a:r>
          </a:p>
          <a:p>
            <a:pPr lvl="1"/>
            <a:r>
              <a:rPr lang="en-US" dirty="0" smtClean="0"/>
              <a:t>Monolith Vessel: SS316L</a:t>
            </a:r>
          </a:p>
          <a:p>
            <a:pPr lvl="1"/>
            <a:r>
              <a:rPr lang="en-US" dirty="0" smtClean="0"/>
              <a:t>Inner Shielding: SS304L</a:t>
            </a:r>
          </a:p>
          <a:p>
            <a:r>
              <a:rPr lang="en-US" dirty="0" smtClean="0"/>
              <a:t>Both systems should serve the facility lifetime of ESS</a:t>
            </a:r>
          </a:p>
          <a:p>
            <a:r>
              <a:rPr lang="en-US" dirty="0" smtClean="0"/>
              <a:t>Maximum displacement damage requirements:</a:t>
            </a:r>
          </a:p>
          <a:p>
            <a:pPr lvl="1"/>
            <a:r>
              <a:rPr lang="en-US" dirty="0" smtClean="0"/>
              <a:t>Monolith Vessel: &lt; 2.75 DPA/40 ESS-years</a:t>
            </a:r>
          </a:p>
          <a:p>
            <a:pPr lvl="1"/>
            <a:r>
              <a:rPr lang="en-US" dirty="0" smtClean="0"/>
              <a:t>Inner Shielding: &lt; 53 DPA/40 ESS-years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33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6" t="2722" r="33334" b="9708"/>
          <a:stretch/>
        </p:blipFill>
        <p:spPr>
          <a:xfrm>
            <a:off x="5334000" y="1493463"/>
            <a:ext cx="2971800" cy="48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4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Drive Unit: Permanent Magnet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Material Selection:</a:t>
            </a:r>
          </a:p>
          <a:p>
            <a:pPr lvl="1"/>
            <a:r>
              <a:rPr lang="en-US" dirty="0" smtClean="0"/>
              <a:t>Permanent Magnet: </a:t>
            </a:r>
            <a:r>
              <a:rPr lang="en-US" dirty="0" err="1" smtClean="0"/>
              <a:t>NdFeB</a:t>
            </a:r>
            <a:endParaRPr lang="en-US" dirty="0" smtClean="0"/>
          </a:p>
          <a:p>
            <a:r>
              <a:rPr lang="en-US" dirty="0" smtClean="0"/>
              <a:t>Lifetime is set by fast neutron </a:t>
            </a:r>
            <a:r>
              <a:rPr lang="en-US" dirty="0" err="1" smtClean="0"/>
              <a:t>fluence</a:t>
            </a:r>
            <a:r>
              <a:rPr lang="en-US" dirty="0" smtClean="0"/>
              <a:t>: Max. 1.8e12 n/cm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r>
              <a:rPr lang="en-US" dirty="0" smtClean="0"/>
              <a:t>Lifetime: 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eutron flux in drive unit: 6e11 n/cm</a:t>
            </a:r>
            <a:r>
              <a:rPr lang="en-US" baseline="30000" dirty="0" smtClean="0"/>
              <a:t>2</a:t>
            </a:r>
            <a:r>
              <a:rPr lang="en-US" dirty="0" smtClean="0"/>
              <a:t>/ESS-Year</a:t>
            </a:r>
          </a:p>
          <a:p>
            <a:pPr lvl="1"/>
            <a:r>
              <a:rPr lang="en-US" dirty="0" smtClean="0"/>
              <a:t>Lifetime: </a:t>
            </a:r>
            <a:r>
              <a:rPr lang="en-US" dirty="0"/>
              <a:t>3</a:t>
            </a:r>
            <a:r>
              <a:rPr lang="en-US" dirty="0" smtClean="0"/>
              <a:t> ESS-Year</a:t>
            </a:r>
          </a:p>
          <a:p>
            <a:pPr lvl="1"/>
            <a:r>
              <a:rPr lang="en-US" dirty="0" smtClean="0"/>
              <a:t>Need additional shielding for longer lifetime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34</a:t>
            </a:fld>
            <a:endParaRPr lang="en-GB" noProof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682" y="1676400"/>
            <a:ext cx="3894159" cy="2324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15" y="4552538"/>
            <a:ext cx="4061286" cy="20822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85663" y="4198571"/>
            <a:ext cx="3290196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i="1" dirty="0"/>
              <a:t> J. </a:t>
            </a:r>
            <a:r>
              <a:rPr lang="en-US" sz="1600" i="1" dirty="0" smtClean="0"/>
              <a:t>Alderman et al. NIMA 481 (2002) 9</a:t>
            </a:r>
            <a:endParaRPr lang="en-US" sz="1600" i="1" dirty="0"/>
          </a:p>
        </p:txBody>
      </p:sp>
      <p:pic>
        <p:nvPicPr>
          <p:cNvPr id="10" name="Picture 9" descr="ess-bilba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0" b="26961"/>
          <a:stretch/>
        </p:blipFill>
        <p:spPr>
          <a:xfrm>
            <a:off x="7055768" y="1436541"/>
            <a:ext cx="2088232" cy="82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0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Target Drive Unit: Polymers and Lubricants</a:t>
            </a:r>
            <a:endParaRPr lang="en-US" dirty="0"/>
          </a:p>
        </p:txBody>
      </p:sp>
      <p:pic>
        <p:nvPicPr>
          <p:cNvPr id="5" name="Content Placeholder 4" descr="rds_spes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r="2145"/>
          <a:stretch/>
        </p:blipFill>
        <p:spPr>
          <a:xfrm>
            <a:off x="323528" y="1556793"/>
            <a:ext cx="4873865" cy="309634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35</a:t>
            </a:fld>
            <a:endParaRPr lang="en-GB" noProof="0"/>
          </a:p>
        </p:txBody>
      </p:sp>
      <p:pic>
        <p:nvPicPr>
          <p:cNvPr id="6" name="Picture 5" descr="len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149080"/>
            <a:ext cx="2736304" cy="2400624"/>
          </a:xfrm>
          <a:prstGeom prst="rect">
            <a:avLst/>
          </a:prstGeom>
        </p:spPr>
      </p:pic>
      <p:pic>
        <p:nvPicPr>
          <p:cNvPr id="7" name="Picture 6" descr="spe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3746683" cy="2808312"/>
          </a:xfrm>
          <a:prstGeom prst="rect">
            <a:avLst/>
          </a:prstGeom>
        </p:spPr>
      </p:pic>
      <p:pic>
        <p:nvPicPr>
          <p:cNvPr id="8" name="Picture 7" descr="viton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581128"/>
            <a:ext cx="2808312" cy="2191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2133600"/>
            <a:ext cx="5715000" cy="2862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radiation resistance of polymers, adhesives and cables are compiled in CERN yellow book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BUT, the compiled data is based on gamma radiation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In the target monolith, most of the radiation dose is due to neutrons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There has been progress in materials since 1980s when the CERN yellow book was published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This requires new R&amp;D program to plan the service lifetime of polymers and lubricants at 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Tuning Dump (12.5 kW)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480727"/>
            <a:ext cx="4495800" cy="2405473"/>
          </a:xfrm>
        </p:spPr>
        <p:txBody>
          <a:bodyPr>
            <a:noAutofit/>
          </a:bodyPr>
          <a:lstStyle/>
          <a:p>
            <a:r>
              <a:rPr lang="en-US" sz="1600" dirty="0" smtClean="0"/>
              <a:t>Material Selection: CuCr1Zr</a:t>
            </a:r>
          </a:p>
          <a:p>
            <a:pPr lvl="1"/>
            <a:r>
              <a:rPr lang="en-US" sz="1400" dirty="0" smtClean="0"/>
              <a:t>High mechanical strength  and thermal conductivity</a:t>
            </a:r>
          </a:p>
          <a:p>
            <a:pPr lvl="1"/>
            <a:r>
              <a:rPr lang="en-US" sz="1400" dirty="0" smtClean="0"/>
              <a:t>Proven track record at CERN</a:t>
            </a:r>
          </a:p>
          <a:p>
            <a:r>
              <a:rPr lang="en-US" sz="1600" dirty="0" smtClean="0"/>
              <a:t>Lifetime: 40 Years</a:t>
            </a:r>
          </a:p>
          <a:p>
            <a:pPr lvl="1"/>
            <a:r>
              <a:rPr lang="en-US" sz="1400" dirty="0" smtClean="0"/>
              <a:t>552 hours/year beam study: O(10</a:t>
            </a:r>
            <a:r>
              <a:rPr lang="en-US" sz="1400" baseline="30000" dirty="0" smtClean="0"/>
              <a:t>7</a:t>
            </a:r>
            <a:r>
              <a:rPr lang="en-US" sz="1400" dirty="0" smtClean="0"/>
              <a:t>) cycles/40Y</a:t>
            </a:r>
          </a:p>
          <a:p>
            <a:pPr lvl="1"/>
            <a:r>
              <a:rPr lang="en-US" sz="1400" dirty="0" smtClean="0"/>
              <a:t>Thermal fatigue limit: 200 MPa</a:t>
            </a:r>
          </a:p>
          <a:p>
            <a:pPr lvl="1"/>
            <a:r>
              <a:rPr lang="en-US" sz="1400" dirty="0" smtClean="0"/>
              <a:t>Max. </a:t>
            </a:r>
            <a:r>
              <a:rPr lang="en-US" sz="1400" dirty="0"/>
              <a:t>2 </a:t>
            </a:r>
            <a:r>
              <a:rPr lang="en-US" sz="1400" dirty="0" err="1" smtClean="0"/>
              <a:t>dpa</a:t>
            </a:r>
            <a:r>
              <a:rPr lang="en-US" sz="1400" dirty="0" smtClean="0"/>
              <a:t>: &lt;10</a:t>
            </a:r>
            <a:r>
              <a:rPr lang="en-US" sz="1400" dirty="0"/>
              <a:t>% </a:t>
            </a:r>
            <a:r>
              <a:rPr lang="en-US" sz="1400" dirty="0" smtClean="0"/>
              <a:t>loss in thermal conductivity</a:t>
            </a:r>
            <a:endParaRPr lang="en-US" sz="1400" dirty="0"/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36</a:t>
            </a:fld>
            <a:endParaRPr lang="en-GB" noProof="0"/>
          </a:p>
        </p:txBody>
      </p:sp>
      <p:pic>
        <p:nvPicPr>
          <p:cNvPr id="10" name="Picture 9" descr="C:\Users\andersolsson\AppData\Roaming\Ansys\v172\preview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86200"/>
            <a:ext cx="4038600" cy="283527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167386"/>
            <a:ext cx="3946714" cy="42692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1600" y="1646262"/>
            <a:ext cx="2743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European </a:t>
            </a:r>
            <a:r>
              <a:rPr lang="en-US" i="1" smtClean="0"/>
              <a:t>Copper Institute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2045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Profile Monitoring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4495800" cy="478112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All the BPM systems in Target Station planned is based on beam intercepting:</a:t>
            </a:r>
          </a:p>
          <a:p>
            <a:pPr lvl="1"/>
            <a:r>
              <a:rPr lang="en-US" dirty="0" smtClean="0"/>
              <a:t>Multi-wire profile monitor:</a:t>
            </a:r>
          </a:p>
          <a:p>
            <a:pPr lvl="2"/>
            <a:r>
              <a:rPr lang="en-US" dirty="0" smtClean="0"/>
              <a:t>Set of conducting wires intersecting proton beam</a:t>
            </a:r>
          </a:p>
          <a:p>
            <a:pPr lvl="1"/>
            <a:r>
              <a:rPr lang="en-US" dirty="0" smtClean="0"/>
              <a:t>Aperture monitor: </a:t>
            </a:r>
          </a:p>
          <a:p>
            <a:pPr lvl="2"/>
            <a:r>
              <a:rPr lang="en-US" dirty="0" smtClean="0"/>
              <a:t>Set of thin metal blades intersecting the proton beam edge</a:t>
            </a:r>
          </a:p>
          <a:p>
            <a:pPr lvl="1"/>
            <a:r>
              <a:rPr lang="en-US" dirty="0" smtClean="0"/>
              <a:t>Luminescent coating: </a:t>
            </a:r>
            <a:endParaRPr lang="en-US" dirty="0"/>
          </a:p>
          <a:p>
            <a:pPr lvl="2"/>
            <a:r>
              <a:rPr lang="en-US" dirty="0" smtClean="0"/>
              <a:t>Proton beam window (PBW) </a:t>
            </a:r>
          </a:p>
          <a:p>
            <a:pPr lvl="2"/>
            <a:r>
              <a:rPr lang="en-US" dirty="0"/>
              <a:t>B</a:t>
            </a:r>
            <a:r>
              <a:rPr lang="en-US" dirty="0" smtClean="0"/>
              <a:t>eam entrance window (BEW) of the target wheel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37</a:t>
            </a:fld>
            <a:endParaRPr lang="sv-SE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1"/>
          <a:stretch/>
        </p:blipFill>
        <p:spPr>
          <a:xfrm>
            <a:off x="5029200" y="1676400"/>
            <a:ext cx="3765861" cy="2392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6" t="14370" r="28537" b="21871"/>
          <a:stretch/>
        </p:blipFill>
        <p:spPr>
          <a:xfrm>
            <a:off x="5078739" y="4327525"/>
            <a:ext cx="1651763" cy="1585912"/>
          </a:xfrm>
          <a:prstGeom prst="rect">
            <a:avLst/>
          </a:prstGeom>
          <a:ln w="6350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8" t="11747" r="15976" b="17921"/>
          <a:stretch/>
        </p:blipFill>
        <p:spPr>
          <a:xfrm>
            <a:off x="6999334" y="4488804"/>
            <a:ext cx="1960375" cy="1263353"/>
          </a:xfrm>
          <a:prstGeom prst="rect">
            <a:avLst/>
          </a:prstGeom>
          <a:ln w="635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8380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MWPM: Radiation Damage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564395"/>
          <a:ext cx="8229600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Harp Material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Max. DPA Rate </a:t>
                      </a:r>
                    </a:p>
                    <a:p>
                      <a:pPr algn="ctr"/>
                      <a:r>
                        <a:rPr lang="en-US" sz="1600" dirty="0" smtClean="0"/>
                        <a:t>[dpa/hour]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Annual Beam</a:t>
                      </a:r>
                      <a:r>
                        <a:rPr lang="en-US" sz="1600" baseline="0" dirty="0" smtClean="0"/>
                        <a:t> on Target Time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Max. DPA </a:t>
                      </a:r>
                    </a:p>
                    <a:p>
                      <a:pPr algn="ctr"/>
                      <a:r>
                        <a:rPr lang="en-US" sz="1600" dirty="0" smtClean="0"/>
                        <a:t>per Year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0.012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5400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64.8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0.001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5400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5.4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38</a:t>
            </a:fld>
            <a:endParaRPr lang="sv-SE" dirty="0"/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/>
          </p:nvPr>
        </p:nvGraphicFramePr>
        <p:xfrm>
          <a:off x="467544" y="4688401"/>
          <a:ext cx="8229600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Benchmarking</a:t>
                      </a:r>
                    </a:p>
                    <a:p>
                      <a:pPr algn="ctr"/>
                      <a:r>
                        <a:rPr lang="en-US" sz="1600" dirty="0" smtClean="0"/>
                        <a:t>Institution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Harp Material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Total Beam </a:t>
                      </a:r>
                    </a:p>
                    <a:p>
                      <a:pPr algn="ctr"/>
                      <a:r>
                        <a:rPr lang="en-US" sz="1600" dirty="0" smtClean="0"/>
                        <a:t>Energy/Charge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Accumulated </a:t>
                      </a:r>
                    </a:p>
                    <a:p>
                      <a:pPr algn="ctr"/>
                      <a:r>
                        <a:rPr lang="en-US" sz="1600" dirty="0" smtClean="0"/>
                        <a:t>Max. DPA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ORNL-SNS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32000 MWh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ISIS-TS2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1.5 Ah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7544" y="3071787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tungsten harp </a:t>
            </a:r>
            <a:r>
              <a:rPr lang="en-US" sz="2000" smtClean="0"/>
              <a:t>at SNS, JSNS </a:t>
            </a:r>
            <a:r>
              <a:rPr lang="en-US" sz="2000" dirty="0" smtClean="0"/>
              <a:t>and the SiC harp at TS2 of ISIS have been operating without failure since commissioning of the facilities.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accumulated damage dose on the harp in both facilities is roughly equivalent to one year dose at ESS. </a:t>
            </a:r>
          </a:p>
        </p:txBody>
      </p:sp>
    </p:spTree>
    <p:extLst>
      <p:ext uri="{BB962C8B-B14F-4D97-AF65-F5344CB8AC3E}">
        <p14:creationId xmlns:p14="http://schemas.microsoft.com/office/powerpoint/2010/main" val="133125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MWPM: Material Selection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395536" y="1628800"/>
          <a:ext cx="8229600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2752"/>
                <a:gridCol w="2273424"/>
                <a:gridCol w="227342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Properties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Tungsten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SiC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optics disturbance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-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-ray production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--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Radiation</a:t>
                      </a:r>
                      <a:r>
                        <a:rPr lang="en-US" sz="2000" baseline="0" dirty="0" smtClean="0"/>
                        <a:t> damage limit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r>
                        <a:rPr lang="en-US" sz="2000" baseline="0" dirty="0" smtClean="0"/>
                        <a:t> ESS-Year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mtClean="0"/>
                        <a:t>1 ESS-Year</a:t>
                      </a:r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Signal strength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Surface</a:t>
                      </a:r>
                      <a:r>
                        <a:rPr lang="en-US" sz="2000" baseline="0" dirty="0" smtClean="0"/>
                        <a:t> corrosion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Operation</a:t>
                      </a:r>
                      <a:r>
                        <a:rPr lang="en-US" sz="2000" baseline="0" dirty="0" smtClean="0"/>
                        <a:t> temperature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High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Medium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Mechanical load during operation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High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Low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39</a:t>
            </a:fld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1403648" y="5229200"/>
            <a:ext cx="6548203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Silicon Carbide is selected for the ESS application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162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Effects in Structural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3386"/>
            <a:ext cx="4572000" cy="2209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Phase instability</a:t>
            </a:r>
          </a:p>
          <a:p>
            <a:pPr lvl="1"/>
            <a:r>
              <a:rPr lang="en-US" dirty="0" smtClean="0"/>
              <a:t>Precipitation and Dissolution</a:t>
            </a:r>
            <a:endParaRPr lang="en-US" dirty="0"/>
          </a:p>
          <a:p>
            <a:r>
              <a:rPr lang="en-US" dirty="0" smtClean="0"/>
              <a:t>Radiation </a:t>
            </a:r>
            <a:r>
              <a:rPr lang="en-US" dirty="0"/>
              <a:t>induced segregation</a:t>
            </a:r>
          </a:p>
          <a:p>
            <a:r>
              <a:rPr lang="en-US" dirty="0" smtClean="0"/>
              <a:t>Void </a:t>
            </a:r>
            <a:r>
              <a:rPr lang="en-US" dirty="0"/>
              <a:t>swelling</a:t>
            </a:r>
          </a:p>
          <a:p>
            <a:r>
              <a:rPr lang="en-US" dirty="0" smtClean="0"/>
              <a:t>Dislocation </a:t>
            </a:r>
            <a:r>
              <a:rPr lang="en-US" dirty="0"/>
              <a:t>loops</a:t>
            </a:r>
          </a:p>
          <a:p>
            <a:r>
              <a:rPr lang="en-US" dirty="0" smtClean="0"/>
              <a:t>Hardening </a:t>
            </a:r>
            <a:r>
              <a:rPr lang="en-US" dirty="0"/>
              <a:t>&amp; embrittlement</a:t>
            </a:r>
          </a:p>
          <a:p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3758934"/>
            <a:ext cx="6210300" cy="300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834" t="5129" r="16925" b="20512"/>
          <a:stretch/>
        </p:blipFill>
        <p:spPr>
          <a:xfrm>
            <a:off x="5383932" y="1483386"/>
            <a:ext cx="330286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247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Aperture Monitor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00201"/>
            <a:ext cx="8280920" cy="1540767"/>
          </a:xfrm>
        </p:spPr>
        <p:txBody>
          <a:bodyPr/>
          <a:lstStyle/>
          <a:p>
            <a:r>
              <a:rPr lang="en-US" dirty="0" smtClean="0"/>
              <a:t>Material Selection: Nickel</a:t>
            </a:r>
          </a:p>
          <a:p>
            <a:pPr lvl="1"/>
            <a:r>
              <a:rPr lang="en-US" dirty="0" smtClean="0"/>
              <a:t>The halo monitor mounted at the direct beam upstream of KHE-2 is made of 100 um thick nickel membrane.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40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429000"/>
            <a:ext cx="4226125" cy="2664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212976"/>
            <a:ext cx="4306422" cy="3069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3848" y="6309320"/>
            <a:ext cx="26947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Strinning</a:t>
            </a:r>
            <a:r>
              <a:rPr lang="en-US" dirty="0" smtClean="0"/>
              <a:t>, et. </a:t>
            </a:r>
            <a:r>
              <a:rPr lang="en-US" dirty="0"/>
              <a:t>a</a:t>
            </a:r>
            <a:r>
              <a:rPr lang="en-US" dirty="0" smtClean="0"/>
              <a:t>l. HB2010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1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Aperture </a:t>
            </a:r>
            <a:r>
              <a:rPr lang="en-US" dirty="0" smtClean="0"/>
              <a:t>Monitor: Radiation Damage and Lifetime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41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Benchmarking: PSI</a:t>
            </a:r>
          </a:p>
          <a:p>
            <a:pPr lvl="1"/>
            <a:r>
              <a:rPr lang="en-US" dirty="0" smtClean="0"/>
              <a:t>Integrated beam charge up to 2010: 120 Ah</a:t>
            </a:r>
          </a:p>
          <a:p>
            <a:pPr lvl="1"/>
            <a:r>
              <a:rPr lang="en-US" dirty="0" smtClean="0"/>
              <a:t>Maximum integrated Displacement Damage: 100 DPA</a:t>
            </a:r>
          </a:p>
          <a:p>
            <a:r>
              <a:rPr lang="en-US" dirty="0" smtClean="0"/>
              <a:t>Aperture monitor at ESS</a:t>
            </a:r>
          </a:p>
          <a:p>
            <a:pPr lvl="1"/>
            <a:r>
              <a:rPr lang="en-US" dirty="0" smtClean="0"/>
              <a:t>Maximum damage rate: &lt; 10 dpa/year for 27000 MWh/y</a:t>
            </a:r>
          </a:p>
          <a:p>
            <a:pPr lvl="1"/>
            <a:r>
              <a:rPr lang="en-US" dirty="0" smtClean="0"/>
              <a:t>The lifetime of the aperture monitor is conservatively estimated to be 10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19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Lifetime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76200" y="1600200"/>
          <a:ext cx="89916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8366"/>
                <a:gridCol w="2081390"/>
                <a:gridCol w="2085770"/>
                <a:gridCol w="1971842"/>
                <a:gridCol w="11042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System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Material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Lifetime Criteria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ESS</a:t>
                      </a:r>
                      <a:r>
                        <a:rPr lang="en-US" sz="1600" baseline="0" dirty="0" smtClean="0"/>
                        <a:t> Dose Limit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Lifetime in ESS-year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Target vessel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SS316L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Displacement</a:t>
                      </a:r>
                      <a:r>
                        <a:rPr lang="en-US" sz="1600" baseline="0" dirty="0" smtClean="0"/>
                        <a:t> damage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8 DPA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5.0 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Spallation Mat.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Tungsten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5.0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Target Drive Unit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NdFeB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Fast neutron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fluence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1.8e12 </a:t>
                      </a:r>
                      <a:r>
                        <a:rPr lang="en-US" sz="1600" baseline="0" dirty="0" smtClean="0"/>
                        <a:t>n</a:t>
                      </a:r>
                      <a:r>
                        <a:rPr lang="en-US" sz="1600" baseline="-25000" dirty="0" smtClean="0"/>
                        <a:t>&gt;0.1 MeV</a:t>
                      </a:r>
                      <a:r>
                        <a:rPr lang="en-US" sz="1600" baseline="0" dirty="0" smtClean="0"/>
                        <a:t>/cm2</a:t>
                      </a:r>
                      <a:endParaRPr 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mtClean="0"/>
                        <a:t>3.0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MR vessel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Al6061-T6/Al5754-O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Therm.</a:t>
                      </a:r>
                      <a:r>
                        <a:rPr lang="en-US" sz="1600" baseline="0" dirty="0" smtClean="0"/>
                        <a:t> neut. </a:t>
                      </a:r>
                      <a:r>
                        <a:rPr lang="en-US" sz="1600" baseline="0" dirty="0" err="1" smtClean="0"/>
                        <a:t>fluence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1.8e22 n</a:t>
                      </a:r>
                      <a:r>
                        <a:rPr lang="en-US" sz="1600" baseline="-25000" dirty="0" smtClean="0"/>
                        <a:t>th</a:t>
                      </a:r>
                      <a:r>
                        <a:rPr lang="en-US" sz="1600" dirty="0" smtClean="0"/>
                        <a:t>/cm</a:t>
                      </a:r>
                      <a:r>
                        <a:rPr lang="en-US" sz="1600" baseline="300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1.0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Reflector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Beryllium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Helium transmutation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PBW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Al6061-T6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Helium embrittlement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2200 He-</a:t>
                      </a:r>
                      <a:r>
                        <a:rPr lang="en-US" sz="1600" dirty="0" err="1" smtClean="0"/>
                        <a:t>appm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1.0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Monolith vessel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SS316L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Displacement</a:t>
                      </a:r>
                      <a:r>
                        <a:rPr lang="en-US" sz="1600" baseline="0" dirty="0" smtClean="0"/>
                        <a:t> damage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2.75 DPA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40.0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Inner shielding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SS304L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IASCC/RCC-</a:t>
                      </a:r>
                      <a:r>
                        <a:rPr lang="en-US" sz="1600" dirty="0" err="1" smtClean="0"/>
                        <a:t>MRx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53</a:t>
                      </a:r>
                      <a:r>
                        <a:rPr lang="en-US" sz="1600" baseline="0" dirty="0" smtClean="0"/>
                        <a:t> DPA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40.0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Tuning dump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CuCr1Zr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Fatigue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40.0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MWPM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SiC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Displacement</a:t>
                      </a:r>
                      <a:r>
                        <a:rPr lang="en-US" sz="1600" baseline="0" dirty="0" smtClean="0"/>
                        <a:t> damage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2.0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Aperture monitor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Nickel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Displacement</a:t>
                      </a:r>
                      <a:r>
                        <a:rPr lang="en-US" sz="1600" baseline="0" dirty="0" smtClean="0"/>
                        <a:t> damage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2.0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Vacuum</a:t>
                      </a:r>
                      <a:r>
                        <a:rPr lang="en-US" sz="1600" baseline="0" dirty="0" smtClean="0"/>
                        <a:t> sealing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EPDM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Neutron and 𝜸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dose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 </a:t>
                      </a:r>
                      <a:r>
                        <a:rPr lang="en-US" sz="1600" dirty="0" err="1" smtClean="0"/>
                        <a:t>MGy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10.0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8281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Prospect for Materials R&amp;D at ESS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2169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Irradiation Examinations </a:t>
            </a:r>
            <a:r>
              <a:rPr lang="en-US" smtClean="0"/>
              <a:t>in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PIE of the Components with Dose Limited </a:t>
            </a:r>
            <a:r>
              <a:rPr lang="en-US" dirty="0" smtClean="0"/>
              <a:t>Lifetime:</a:t>
            </a:r>
          </a:p>
          <a:p>
            <a:pPr lvl="1"/>
            <a:r>
              <a:rPr lang="en-US" dirty="0" smtClean="0"/>
              <a:t>After Service Lifetime </a:t>
            </a:r>
          </a:p>
          <a:p>
            <a:pPr lvl="1"/>
            <a:r>
              <a:rPr lang="en-US" dirty="0" smtClean="0"/>
              <a:t>After Premature Failure</a:t>
            </a:r>
          </a:p>
          <a:p>
            <a:r>
              <a:rPr lang="en-US" dirty="0" smtClean="0"/>
              <a:t>Irradiation Campaign and PIE in Collaboration:</a:t>
            </a:r>
          </a:p>
          <a:p>
            <a:pPr lvl="1"/>
            <a:r>
              <a:rPr lang="en-US" dirty="0" smtClean="0"/>
              <a:t>Materials after service lifetime or premature failure at other institutions</a:t>
            </a:r>
          </a:p>
          <a:p>
            <a:pPr lvl="1"/>
            <a:r>
              <a:rPr lang="en-US" dirty="0" smtClean="0"/>
              <a:t>Dedicated irradiation campaign and PIE of materials of common interests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2825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E</a:t>
            </a:r>
            <a:r>
              <a:rPr lang="en-US" dirty="0" smtClean="0"/>
              <a:t>SS </a:t>
            </a:r>
            <a:r>
              <a:rPr lang="en-US" b="1" dirty="0">
                <a:solidFill>
                  <a:srgbClr val="FFFF00"/>
                </a:solidFill>
              </a:rPr>
              <a:t>S</a:t>
            </a:r>
            <a:r>
              <a:rPr lang="en-US" dirty="0"/>
              <a:t>pallation </a:t>
            </a:r>
            <a:r>
              <a:rPr lang="en-US" b="1" dirty="0">
                <a:solidFill>
                  <a:srgbClr val="FFFF00"/>
                </a:solidFill>
              </a:rPr>
              <a:t>N</a:t>
            </a:r>
            <a:r>
              <a:rPr lang="en-US" dirty="0"/>
              <a:t>eutron </a:t>
            </a:r>
            <a:r>
              <a:rPr lang="en-US" b="1" dirty="0">
                <a:solidFill>
                  <a:srgbClr val="FFFF00"/>
                </a:solidFill>
              </a:rPr>
              <a:t>I</a:t>
            </a:r>
            <a:r>
              <a:rPr lang="en-US" dirty="0"/>
              <a:t>rradiation </a:t>
            </a:r>
            <a:r>
              <a:rPr lang="en-US" b="1" dirty="0" smtClean="0">
                <a:solidFill>
                  <a:srgbClr val="FFFF00"/>
                </a:solidFill>
              </a:rPr>
              <a:t>P</a:t>
            </a:r>
            <a:r>
              <a:rPr lang="en-US" dirty="0" smtClean="0"/>
              <a:t>rogram (</a:t>
            </a:r>
            <a:r>
              <a:rPr lang="en-US" b="1" dirty="0" smtClean="0">
                <a:solidFill>
                  <a:srgbClr val="FFFF00"/>
                </a:solidFill>
              </a:rPr>
              <a:t>ESNIP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1"/>
            <a:ext cx="4724399" cy="512127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ESNIP-I </a:t>
            </a:r>
            <a:r>
              <a:rPr lang="en-US" dirty="0"/>
              <a:t>(2019-2024)</a:t>
            </a:r>
          </a:p>
          <a:p>
            <a:pPr lvl="1"/>
            <a:r>
              <a:rPr lang="en-US" dirty="0"/>
              <a:t>Proof of Concept Module</a:t>
            </a:r>
          </a:p>
          <a:p>
            <a:pPr lvl="1"/>
            <a:r>
              <a:rPr lang="en-US" dirty="0"/>
              <a:t>Passively cooled by pre-moderator water flow</a:t>
            </a:r>
          </a:p>
          <a:p>
            <a:r>
              <a:rPr lang="en-US" dirty="0" smtClean="0"/>
              <a:t>ESNIP-II </a:t>
            </a:r>
            <a:r>
              <a:rPr lang="en-US" dirty="0"/>
              <a:t>(</a:t>
            </a:r>
            <a:r>
              <a:rPr lang="en-US" dirty="0" smtClean="0"/>
              <a:t>2024 and on)</a:t>
            </a:r>
            <a:r>
              <a:rPr lang="en-US" dirty="0"/>
              <a:t>: Vision</a:t>
            </a:r>
          </a:p>
          <a:p>
            <a:pPr lvl="1"/>
            <a:r>
              <a:rPr lang="en-US" dirty="0"/>
              <a:t>Located at the hot spot position for optimal damage dose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ctive </a:t>
            </a:r>
            <a:r>
              <a:rPr lang="en-US" dirty="0"/>
              <a:t>temperature control</a:t>
            </a:r>
          </a:p>
          <a:p>
            <a:pPr lvl="1"/>
            <a:r>
              <a:rPr lang="en-US" dirty="0"/>
              <a:t>Larger Irradiation </a:t>
            </a:r>
            <a:r>
              <a:rPr lang="en-US" dirty="0" smtClean="0"/>
              <a:t>Volume</a:t>
            </a:r>
          </a:p>
          <a:p>
            <a:r>
              <a:rPr lang="en-US" dirty="0" smtClean="0"/>
              <a:t>Potential application for fusion materials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45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730" y="1600201"/>
            <a:ext cx="3810001" cy="2667000"/>
          </a:xfrm>
          <a:prstGeom prst="rect">
            <a:avLst/>
          </a:prstGeom>
        </p:spPr>
      </p:pic>
      <p:pic>
        <p:nvPicPr>
          <p:cNvPr id="6" name="Picture 5" descr="DEMO_vs_ES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730" y="4234016"/>
            <a:ext cx="3810001" cy="25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4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p view 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91462"/>
            <a:ext cx="7157392" cy="4666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1880" y="4365104"/>
            <a:ext cx="1210588" cy="369332"/>
          </a:xfrm>
          <a:prstGeom prst="rect">
            <a:avLst/>
          </a:prstGeom>
          <a:solidFill>
            <a:schemeClr val="accent6">
              <a:alpha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Storage Pit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87824" y="6093296"/>
            <a:ext cx="1524351" cy="369332"/>
          </a:xfrm>
          <a:prstGeom prst="rect">
            <a:avLst/>
          </a:prstGeom>
          <a:solidFill>
            <a:schemeClr val="accent6">
              <a:alpha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Semi Hot Cells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95936" y="5085184"/>
            <a:ext cx="1039918" cy="646331"/>
          </a:xfrm>
          <a:prstGeom prst="rect">
            <a:avLst/>
          </a:prstGeom>
          <a:solidFill>
            <a:schemeClr val="accent6">
              <a:alpha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Research </a:t>
            </a:r>
          </a:p>
          <a:p>
            <a:r>
              <a:rPr lang="en-US" dirty="0" smtClean="0"/>
              <a:t>Hot Cells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92080" y="4293096"/>
            <a:ext cx="1295209" cy="369332"/>
          </a:xfrm>
          <a:prstGeom prst="rect">
            <a:avLst/>
          </a:prstGeom>
          <a:solidFill>
            <a:schemeClr val="accent6">
              <a:alpha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Process Cell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07704" y="5229200"/>
            <a:ext cx="1466755" cy="369332"/>
          </a:xfrm>
          <a:prstGeom prst="rect">
            <a:avLst/>
          </a:prstGeom>
          <a:solidFill>
            <a:schemeClr val="accent6">
              <a:alpha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Transfer zone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PIE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FF00"/>
                </a:solidFill>
              </a:rPr>
              <a:t>C</a:t>
            </a:r>
            <a:r>
              <a:rPr lang="en-US" dirty="0" smtClean="0"/>
              <a:t>ells at </a:t>
            </a:r>
            <a:r>
              <a:rPr lang="en-US" b="1" dirty="0" smtClean="0">
                <a:solidFill>
                  <a:srgbClr val="FFFF00"/>
                </a:solidFill>
              </a:rPr>
              <a:t>E</a:t>
            </a:r>
            <a:r>
              <a:rPr lang="en-US" dirty="0" smtClean="0"/>
              <a:t>SS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FFFF00"/>
                </a:solidFill>
              </a:rPr>
              <a:t>PIECE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82000" cy="59126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Vision: Dedicated spallation materials research capability at ESS</a:t>
            </a:r>
            <a:endParaRPr lang="en-GB" dirty="0" smtClean="0">
              <a:solidFill>
                <a:srgbClr val="000000"/>
              </a:solidFill>
            </a:endParaRPr>
          </a:p>
        </p:txBody>
      </p:sp>
      <p:cxnSp>
        <p:nvCxnSpPr>
          <p:cNvPr id="4" name="Straight Arrow Connector 3"/>
          <p:cNvCxnSpPr>
            <a:stCxn id="6" idx="1"/>
            <a:endCxn id="10" idx="0"/>
          </p:cNvCxnSpPr>
          <p:nvPr/>
        </p:nvCxnSpPr>
        <p:spPr>
          <a:xfrm flipH="1">
            <a:off x="2641082" y="4549770"/>
            <a:ext cx="850798" cy="67943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0"/>
            <a:endCxn id="6" idx="2"/>
          </p:cNvCxnSpPr>
          <p:nvPr/>
        </p:nvCxnSpPr>
        <p:spPr>
          <a:xfrm flipV="1">
            <a:off x="3750000" y="4734436"/>
            <a:ext cx="347174" cy="135886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0"/>
            <a:endCxn id="6" idx="2"/>
          </p:cNvCxnSpPr>
          <p:nvPr/>
        </p:nvCxnSpPr>
        <p:spPr>
          <a:xfrm flipH="1" flipV="1">
            <a:off x="4097174" y="4734436"/>
            <a:ext cx="418721" cy="350748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2"/>
            <a:endCxn id="7" idx="0"/>
          </p:cNvCxnSpPr>
          <p:nvPr/>
        </p:nvCxnSpPr>
        <p:spPr>
          <a:xfrm flipH="1">
            <a:off x="3750000" y="5731515"/>
            <a:ext cx="765895" cy="361781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2"/>
            <a:endCxn id="8" idx="3"/>
          </p:cNvCxnSpPr>
          <p:nvPr/>
        </p:nvCxnSpPr>
        <p:spPr>
          <a:xfrm flipH="1">
            <a:off x="5035854" y="4662428"/>
            <a:ext cx="903831" cy="745922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91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E</a:t>
            </a:r>
            <a:r>
              <a:rPr lang="en-US" b="1" dirty="0" smtClean="0"/>
              <a:t>SS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M</a:t>
            </a:r>
            <a:r>
              <a:rPr lang="en-US" b="1" dirty="0"/>
              <a:t>edical</a:t>
            </a:r>
            <a:r>
              <a:rPr lang="en-US" b="1" dirty="0">
                <a:solidFill>
                  <a:srgbClr val="FFFF00"/>
                </a:solidFill>
              </a:rPr>
              <a:t> I</a:t>
            </a:r>
            <a:r>
              <a:rPr lang="en-US" b="1" dirty="0"/>
              <a:t>sotope</a:t>
            </a:r>
            <a:r>
              <a:rPr lang="en-US" b="1" dirty="0">
                <a:solidFill>
                  <a:srgbClr val="FFFF00"/>
                </a:solidFill>
              </a:rPr>
              <a:t> P</a:t>
            </a:r>
            <a:r>
              <a:rPr lang="en-US" b="1" dirty="0"/>
              <a:t>roduction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F</a:t>
            </a:r>
            <a:r>
              <a:rPr lang="en-US" b="1" dirty="0" smtClean="0"/>
              <a:t>actory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FFFF00"/>
                </a:solidFill>
              </a:rPr>
              <a:t>EMIPF</a:t>
            </a:r>
            <a:r>
              <a:rPr lang="en-US" dirty="0" smtClean="0"/>
              <a:t>): Module in Target Upstream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n-US" dirty="0" smtClean="0"/>
              <a:t>Feasibility study proposal for external funding will be made</a:t>
            </a:r>
          </a:p>
          <a:p>
            <a:pPr lvl="1"/>
            <a:r>
              <a:rPr lang="en-US" dirty="0" smtClean="0"/>
              <a:t>Conceptual Design Study</a:t>
            </a:r>
          </a:p>
          <a:p>
            <a:pPr lvl="1"/>
            <a:r>
              <a:rPr lang="en-US" dirty="0" smtClean="0"/>
              <a:t>Operational Model Study</a:t>
            </a:r>
          </a:p>
          <a:p>
            <a:pPr lvl="1"/>
            <a:r>
              <a:rPr lang="en-US" dirty="0" smtClean="0"/>
              <a:t>Identification </a:t>
            </a:r>
            <a:r>
              <a:rPr lang="en-US" smtClean="0"/>
              <a:t>and Teaming-Up of </a:t>
            </a:r>
            <a:r>
              <a:rPr lang="en-US" dirty="0" smtClean="0"/>
              <a:t>Potential Stakeholders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47</a:t>
            </a:fld>
            <a:endParaRPr lang="sv-SE" dirty="0"/>
          </a:p>
        </p:txBody>
      </p:sp>
      <p:pic>
        <p:nvPicPr>
          <p:cNvPr id="5" name="Picture 4" descr="module_upstream_mcn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48681"/>
            <a:ext cx="41148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0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 of Dose Limited Lifetime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6367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Many of the radiation exposed components at ESS Target Station suffers from radiation damage limited lifetime.</a:t>
            </a:r>
          </a:p>
          <a:p>
            <a:r>
              <a:rPr lang="en-US" dirty="0" smtClean="0"/>
              <a:t>Many of the materials lack enough statistics to determine the lifetime under specific ESS radiation environments.</a:t>
            </a:r>
          </a:p>
          <a:p>
            <a:r>
              <a:rPr lang="en-US" dirty="0" smtClean="0"/>
              <a:t>Study and Research activities are in progress to determine the dose limited lifetime with acceptable risks</a:t>
            </a:r>
          </a:p>
          <a:p>
            <a:r>
              <a:rPr lang="en-US" dirty="0" smtClean="0"/>
              <a:t>The prospects of Materials R&amp;D includes the materials in accelerator and target environments, and the materials for medical, particle physics and future energy technology applications as well.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85073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Dose Limited Lifetime and Operational 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Hardware Cost Estimates of Major Devices with Dose Limited Lifetime:</a:t>
            </a:r>
          </a:p>
          <a:p>
            <a:pPr lvl="1"/>
            <a:r>
              <a:rPr lang="en-US" dirty="0" smtClean="0"/>
              <a:t>Target Wheel Unit: 4.5 M€</a:t>
            </a:r>
          </a:p>
          <a:p>
            <a:pPr lvl="1"/>
            <a:r>
              <a:rPr lang="en-US" dirty="0" smtClean="0"/>
              <a:t>Moderator-Reflector Plug: 3.5 </a:t>
            </a:r>
            <a:r>
              <a:rPr lang="en-US" dirty="0"/>
              <a:t>M€</a:t>
            </a:r>
            <a:endParaRPr lang="en-US" dirty="0" smtClean="0"/>
          </a:p>
          <a:p>
            <a:pPr lvl="1"/>
            <a:r>
              <a:rPr lang="en-US" dirty="0" smtClean="0"/>
              <a:t>Proton Beam Window: 0.5 </a:t>
            </a:r>
            <a:r>
              <a:rPr lang="en-US" dirty="0"/>
              <a:t>M</a:t>
            </a:r>
            <a:r>
              <a:rPr lang="en-US" dirty="0" smtClean="0"/>
              <a:t>€</a:t>
            </a:r>
          </a:p>
          <a:p>
            <a:r>
              <a:rPr lang="en-US" dirty="0" smtClean="0"/>
              <a:t>Consequence of Failure of Major Devices: </a:t>
            </a:r>
            <a:r>
              <a:rPr lang="en-US" b="1" dirty="0" smtClean="0">
                <a:solidFill>
                  <a:srgbClr val="FF0000"/>
                </a:solidFill>
              </a:rPr>
              <a:t>Facility Shutdown</a:t>
            </a:r>
          </a:p>
          <a:p>
            <a:pPr lvl="1"/>
            <a:r>
              <a:rPr lang="en-US" dirty="0" smtClean="0"/>
              <a:t>Acceptable risk </a:t>
            </a:r>
            <a:r>
              <a:rPr lang="en-US" dirty="0"/>
              <a:t>l</a:t>
            </a:r>
            <a:r>
              <a:rPr lang="en-US" dirty="0" smtClean="0"/>
              <a:t>evel should be decided in view of facility reliability and operational cost in balance</a:t>
            </a:r>
          </a:p>
          <a:p>
            <a:r>
              <a:rPr lang="en-US" dirty="0" smtClean="0"/>
              <a:t>Determination of Lifetime is the basis for the operational cost estimates of the Target Station.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0642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50</a:t>
            </a:fld>
            <a:endParaRPr lang="sv-SE" dirty="0"/>
          </a:p>
        </p:txBody>
      </p:sp>
      <p:pic>
        <p:nvPicPr>
          <p:cNvPr id="5" name="Content Placeholder 4" descr="Big bird Final new_sm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75" t="1118" r="671" b="1118"/>
          <a:stretch/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1556792"/>
            <a:ext cx="2565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Thank you!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9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Selection and Lifetime Decision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790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Target Materials Handbook </a:t>
            </a:r>
            <a:r>
              <a:rPr lang="en-US" dirty="0"/>
              <a:t>(ESS-0028465)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756150"/>
          </a:xfrm>
        </p:spPr>
        <p:txBody>
          <a:bodyPr>
            <a:normAutofit/>
          </a:bodyPr>
          <a:lstStyle/>
          <a:p>
            <a:pPr marL="342900" lvl="2" indent="-342900"/>
            <a:r>
              <a:rPr lang="en-US" dirty="0" smtClean="0"/>
              <a:t>Sets the </a:t>
            </a:r>
            <a:r>
              <a:rPr lang="en-US" dirty="0"/>
              <a:t>baseline for </a:t>
            </a:r>
          </a:p>
          <a:p>
            <a:pPr marL="800100" lvl="3" indent="-342900"/>
            <a:r>
              <a:rPr lang="en-US" dirty="0"/>
              <a:t>M</a:t>
            </a:r>
            <a:r>
              <a:rPr lang="en-US" dirty="0" smtClean="0"/>
              <a:t>aterial selection </a:t>
            </a:r>
          </a:p>
          <a:p>
            <a:pPr marL="800100" lvl="3" indent="-342900"/>
            <a:r>
              <a:rPr lang="en-US" dirty="0" smtClean="0"/>
              <a:t>Component lifetime</a:t>
            </a:r>
          </a:p>
          <a:p>
            <a:pPr marL="800100" lvl="3" indent="-342900"/>
            <a:r>
              <a:rPr lang="en-US" dirty="0"/>
              <a:t>O</a:t>
            </a:r>
            <a:r>
              <a:rPr lang="en-US" dirty="0" smtClean="0"/>
              <a:t>perational constraints </a:t>
            </a:r>
          </a:p>
          <a:p>
            <a:pPr marL="342900" lvl="2" indent="-342900"/>
            <a:r>
              <a:rPr lang="en-US" dirty="0" smtClean="0"/>
              <a:t>Compiles reference </a:t>
            </a:r>
            <a:r>
              <a:rPr lang="en-US" dirty="0"/>
              <a:t>material properties for </a:t>
            </a:r>
            <a:endParaRPr lang="en-US" dirty="0" smtClean="0"/>
          </a:p>
          <a:p>
            <a:pPr marL="800100" lvl="3" indent="-342900"/>
            <a:r>
              <a:rPr lang="en-US" dirty="0" smtClean="0"/>
              <a:t>FEM/FV </a:t>
            </a:r>
            <a:r>
              <a:rPr lang="en-US" dirty="0"/>
              <a:t>S</a:t>
            </a:r>
            <a:r>
              <a:rPr lang="en-US" dirty="0" smtClean="0"/>
              <a:t>imulations</a:t>
            </a:r>
          </a:p>
          <a:p>
            <a:pPr marL="800100" lvl="3" indent="-342900"/>
            <a:r>
              <a:rPr lang="en-US" dirty="0"/>
              <a:t>S</a:t>
            </a:r>
            <a:r>
              <a:rPr lang="en-US" dirty="0" smtClean="0"/>
              <a:t>hielding </a:t>
            </a:r>
            <a:r>
              <a:rPr lang="en-US" dirty="0"/>
              <a:t>and activation </a:t>
            </a:r>
            <a:r>
              <a:rPr lang="en-US" dirty="0" smtClean="0"/>
              <a:t>calculations</a:t>
            </a:r>
          </a:p>
          <a:p>
            <a:pPr marL="342900" lvl="2" indent="-342900"/>
            <a:r>
              <a:rPr lang="en-US" dirty="0" smtClean="0"/>
              <a:t>Compiles the worked out material information for the day-to-day material related questions </a:t>
            </a:r>
            <a:r>
              <a:rPr lang="en-US" dirty="0"/>
              <a:t>from different T</a:t>
            </a:r>
            <a:r>
              <a:rPr lang="en-US" dirty="0" smtClean="0"/>
              <a:t>arget WPs</a:t>
            </a:r>
          </a:p>
          <a:p>
            <a:pPr marL="342900" lvl="2" indent="-342900"/>
            <a:endParaRPr lang="en-US" dirty="0"/>
          </a:p>
          <a:p>
            <a:pPr marL="342900" lvl="2" indent="-342900"/>
            <a:endParaRPr lang="en-US" dirty="0" smtClean="0"/>
          </a:p>
          <a:p>
            <a:pPr marL="342900" lvl="2" indent="-34290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r="8282" b="23333"/>
          <a:stretch/>
        </p:blipFill>
        <p:spPr>
          <a:xfrm>
            <a:off x="4988011" y="1477897"/>
            <a:ext cx="3758008" cy="487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5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Systems with Dose Limited </a:t>
            </a:r>
            <a:r>
              <a:rPr lang="en-US" sz="4000" dirty="0" smtClean="0"/>
              <a:t>Lifetime and Materials Selection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3377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Wheel: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953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Rotating tungsten target:</a:t>
            </a:r>
          </a:p>
          <a:p>
            <a:pPr lvl="1"/>
            <a:r>
              <a:rPr lang="en-US" dirty="0" smtClean="0"/>
              <a:t>Diameter: 2.6 m </a:t>
            </a:r>
          </a:p>
          <a:p>
            <a:pPr lvl="1"/>
            <a:r>
              <a:rPr lang="en-US" dirty="0" smtClean="0"/>
              <a:t>Rotating speed: 23.3 rpm</a:t>
            </a:r>
          </a:p>
          <a:p>
            <a:pPr lvl="1"/>
            <a:r>
              <a:rPr lang="en-US" dirty="0" smtClean="0"/>
              <a:t>Helium coolant</a:t>
            </a:r>
          </a:p>
          <a:p>
            <a:r>
              <a:rPr lang="en-US" dirty="0" smtClean="0"/>
              <a:t>Beam load on the target wheel:</a:t>
            </a:r>
          </a:p>
          <a:p>
            <a:pPr lvl="1"/>
            <a:r>
              <a:rPr lang="en-US" dirty="0" smtClean="0"/>
              <a:t>Proton energy: 2 GeV</a:t>
            </a:r>
          </a:p>
          <a:p>
            <a:pPr lvl="1"/>
            <a:r>
              <a:rPr lang="en-US" dirty="0" smtClean="0"/>
              <a:t>Beam current: 62.5 mA</a:t>
            </a:r>
          </a:p>
          <a:p>
            <a:pPr lvl="1"/>
            <a:r>
              <a:rPr lang="en-US" dirty="0" smtClean="0"/>
              <a:t>Pulse length: 2.86 </a:t>
            </a:r>
            <a:r>
              <a:rPr lang="en-US" dirty="0" err="1" smtClean="0"/>
              <a:t>ms</a:t>
            </a:r>
            <a:endParaRPr lang="en-US" dirty="0" smtClean="0"/>
          </a:p>
          <a:p>
            <a:pPr lvl="1"/>
            <a:r>
              <a:rPr lang="en-US" dirty="0" smtClean="0"/>
              <a:t>Repetition rate: 14 Hz</a:t>
            </a:r>
          </a:p>
          <a:p>
            <a:pPr lvl="1"/>
            <a:r>
              <a:rPr lang="en-US" dirty="0" smtClean="0"/>
              <a:t>Maximum time-averaged beam current density: 56 </a:t>
            </a:r>
            <a:r>
              <a:rPr lang="en-US" dirty="0" err="1" smtClean="0"/>
              <a:t>μA</a:t>
            </a:r>
            <a:r>
              <a:rPr lang="en-US" dirty="0" smtClean="0"/>
              <a:t>/cm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1 ESS-Year:</a:t>
            </a:r>
          </a:p>
          <a:p>
            <a:pPr lvl="1"/>
            <a:r>
              <a:rPr lang="en-US" dirty="0" smtClean="0"/>
              <a:t>5 MW x 5400 h</a:t>
            </a:r>
            <a:r>
              <a:rPr lang="en-US" dirty="0"/>
              <a:t> </a:t>
            </a:r>
            <a:r>
              <a:rPr lang="en-US" dirty="0" smtClean="0"/>
              <a:t>= 27000 MWh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200" y="1600200"/>
            <a:ext cx="1949205" cy="47888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752600"/>
            <a:ext cx="2133265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630" y="4181607"/>
            <a:ext cx="2176492" cy="184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336</TotalTime>
  <Words>2725</Words>
  <Application>Microsoft Macintosh PowerPoint</Application>
  <PresentationFormat>On-screen Show (4:3)</PresentationFormat>
  <Paragraphs>560</Paragraphs>
  <Slides>50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Calibri</vt:lpstr>
      <vt:lpstr>Times New Roman</vt:lpstr>
      <vt:lpstr>Wingdings</vt:lpstr>
      <vt:lpstr>Arial</vt:lpstr>
      <vt:lpstr>Office Theme</vt:lpstr>
      <vt:lpstr>Materials Scope and Lifetime Criteria for ESS Target Station</vt:lpstr>
      <vt:lpstr>Outline</vt:lpstr>
      <vt:lpstr>Target Monolith - Systems with Dose Limited Lifetime</vt:lpstr>
      <vt:lpstr>Radiation Effects in Structural Materials</vt:lpstr>
      <vt:lpstr>Dose Limited Lifetime and Operational Cost</vt:lpstr>
      <vt:lpstr>Material Selection and Lifetime Decision</vt:lpstr>
      <vt:lpstr>ESS Target Materials Handbook (ESS-0028465)</vt:lpstr>
      <vt:lpstr>Systems with Dose Limited Lifetime and Materials Selection</vt:lpstr>
      <vt:lpstr>Target Wheel: System</vt:lpstr>
      <vt:lpstr>Target Wheel: Material Selection</vt:lpstr>
      <vt:lpstr>Target Wheel: Material Selection</vt:lpstr>
      <vt:lpstr>Target Wheel: Lifetime</vt:lpstr>
      <vt:lpstr>Spallation Material: Material Selection</vt:lpstr>
      <vt:lpstr>Spallation Material: Lifetime</vt:lpstr>
      <vt:lpstr>Tungsten: Tensile Strength</vt:lpstr>
      <vt:lpstr>Tungsten: Benchmarking</vt:lpstr>
      <vt:lpstr>Tungsten: Fatigue test and materials selection</vt:lpstr>
      <vt:lpstr>Tungsten: STIP-V W PIE </vt:lpstr>
      <vt:lpstr>Tungsten: M3-beamline of GSI UNILAC</vt:lpstr>
      <vt:lpstr>Tungsten: Operational Requirement</vt:lpstr>
      <vt:lpstr>Moderator Reflector: System</vt:lpstr>
      <vt:lpstr>Aluminum Alloy: Dose Limit due to Silicon Embrittlement</vt:lpstr>
      <vt:lpstr>Aluminum Alloy: Dose Limit due to Displacement Damage</vt:lpstr>
      <vt:lpstr>Moderator Reflector: Vessel</vt:lpstr>
      <vt:lpstr>Moderator Reflector: Vessel Material</vt:lpstr>
      <vt:lpstr>Reflector</vt:lpstr>
      <vt:lpstr>Beryllium</vt:lpstr>
      <vt:lpstr>Reflector: Lifetime Constraints</vt:lpstr>
      <vt:lpstr>Proton Beam Window: Dose Limited Lifetime due to Helium Embrittlement</vt:lpstr>
      <vt:lpstr>Proton Beam Window (PBW): Material Selection and Lifetime</vt:lpstr>
      <vt:lpstr>Proton Beam Window: BLIP Irradiation Program at BNL</vt:lpstr>
      <vt:lpstr>Monolith Vessel and Inner Shielding: Lifetime Criteria</vt:lpstr>
      <vt:lpstr>Monolith Vessel and Inner Shielding</vt:lpstr>
      <vt:lpstr>Target Drive Unit: Permanent Magnet</vt:lpstr>
      <vt:lpstr>Target Drive Unit: Polymers and Lubricants</vt:lpstr>
      <vt:lpstr>Tuning Dump (12.5 kW)</vt:lpstr>
      <vt:lpstr>Beam Profile Monitoring Systems</vt:lpstr>
      <vt:lpstr>MWPM: Radiation Damage</vt:lpstr>
      <vt:lpstr>MWPM: Material Selection</vt:lpstr>
      <vt:lpstr>Aperture Monitor</vt:lpstr>
      <vt:lpstr>Aperture Monitor: Radiation Damage and Lifetime</vt:lpstr>
      <vt:lpstr>Summary: Lifetime</vt:lpstr>
      <vt:lpstr>Prospect for Materials R&amp;D at ESS</vt:lpstr>
      <vt:lpstr>Post Irradiation Examinations in Operation</vt:lpstr>
      <vt:lpstr>ESS Spallation Neutron Irradiation Program (ESNIP)</vt:lpstr>
      <vt:lpstr>PIE Cells at ESS (PIECE)</vt:lpstr>
      <vt:lpstr>ESS Medical Isotope Production Factory (EMIPF): Module in Target Upstream</vt:lpstr>
      <vt:lpstr>Update of Dose Limited Lifetime</vt:lpstr>
      <vt:lpstr>Summary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ESS Target Station,  Materials Scope and Lifetime Criteria</dc:title>
  <dc:creator>Microsoft Office User</dc:creator>
  <cp:lastModifiedBy>Microsoft Office User</cp:lastModifiedBy>
  <cp:revision>28</cp:revision>
  <dcterms:created xsi:type="dcterms:W3CDTF">2017-11-30T08:58:36Z</dcterms:created>
  <dcterms:modified xsi:type="dcterms:W3CDTF">2017-12-04T09:03:30Z</dcterms:modified>
</cp:coreProperties>
</file>