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sldIdLst>
    <p:sldId id="256" r:id="rId2"/>
    <p:sldId id="259" r:id="rId3"/>
    <p:sldId id="257" r:id="rId4"/>
    <p:sldId id="258" r:id="rId5"/>
    <p:sldId id="260" r:id="rId6"/>
    <p:sldId id="271" r:id="rId7"/>
    <p:sldId id="273" r:id="rId8"/>
    <p:sldId id="279" r:id="rId9"/>
    <p:sldId id="277" r:id="rId10"/>
    <p:sldId id="278" r:id="rId11"/>
    <p:sldId id="280" r:id="rId12"/>
    <p:sldId id="275" r:id="rId13"/>
    <p:sldId id="270" r:id="rId14"/>
    <p:sldId id="281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1" r:id="rId33"/>
    <p:sldId id="300" r:id="rId34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31" autoAdjust="0"/>
    <p:restoredTop sz="94579" autoAdjust="0"/>
  </p:normalViewPr>
  <p:slideViewPr>
    <p:cSldViewPr>
      <p:cViewPr varScale="1">
        <p:scale>
          <a:sx n="173" d="100"/>
          <a:sy n="173" d="100"/>
        </p:scale>
        <p:origin x="137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2017-12-04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F0D92-FAE6-5948-B5A9-92B314CA0DDB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5608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11395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04/12/2017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04/12/2017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04/12/2017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04/12/2017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04/12/2017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jpeg"/><Relationship Id="rId8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gif"/><Relationship Id="rId6" Type="http://schemas.openxmlformats.org/officeDocument/2006/relationships/image" Target="../media/image37.gif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1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8.png"/><Relationship Id="rId5" Type="http://schemas.openxmlformats.org/officeDocument/2006/relationships/image" Target="../media/image33.png"/><Relationship Id="rId6" Type="http://schemas.openxmlformats.org/officeDocument/2006/relationships/image" Target="../media/image44.jpg"/><Relationship Id="rId7" Type="http://schemas.openxmlformats.org/officeDocument/2006/relationships/image" Target="../media/image45.jpg"/><Relationship Id="rId8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38.png"/><Relationship Id="rId5" Type="http://schemas.openxmlformats.org/officeDocument/2006/relationships/image" Target="../media/image37.gif"/><Relationship Id="rId6" Type="http://schemas.openxmlformats.org/officeDocument/2006/relationships/image" Target="../media/image33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4" Type="http://schemas.openxmlformats.org/officeDocument/2006/relationships/image" Target="../media/image50.png"/><Relationship Id="rId5" Type="http://schemas.microsoft.com/office/2007/relationships/hdphoto" Target="../media/hdphoto1.wdp"/><Relationship Id="rId6" Type="http://schemas.openxmlformats.org/officeDocument/2006/relationships/image" Target="../media/image51.jpeg"/><Relationship Id="rId7" Type="http://schemas.openxmlformats.org/officeDocument/2006/relationships/image" Target="../media/image52.png"/><Relationship Id="rId8" Type="http://schemas.openxmlformats.org/officeDocument/2006/relationships/image" Target="../media/image33.png"/><Relationship Id="rId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microsoft.com/office/2007/relationships/hdphoto" Target="../media/hdphoto2.wdp"/><Relationship Id="rId7" Type="http://schemas.openxmlformats.org/officeDocument/2006/relationships/image" Target="../media/image57.png"/><Relationship Id="rId8" Type="http://schemas.openxmlformats.org/officeDocument/2006/relationships/image" Target="../media/image33.png"/><Relationship Id="rId9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42.png"/><Relationship Id="rId6" Type="http://schemas.openxmlformats.org/officeDocument/2006/relationships/image" Target="../media/image37.gif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Relationship Id="rId3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 smtClean="0"/>
              <a:t>Introduction to High Power Spallation Target and ESS Target Station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 err="1" smtClean="0">
                <a:solidFill>
                  <a:schemeClr val="bg1"/>
                </a:solidFill>
              </a:rPr>
              <a:t>Yongjoong</a:t>
            </a:r>
            <a:r>
              <a:rPr lang="en-GB" sz="2000" dirty="0" smtClean="0">
                <a:solidFill>
                  <a:schemeClr val="bg1"/>
                </a:solidFill>
              </a:rPr>
              <a:t> Lee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Group Leader – Materials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Target Division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4 December, 2017</a:t>
            </a:fld>
            <a:endParaRPr lang="en-GB" sz="1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Target Failure in Beam Over-Focus Condition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4424363" cy="490789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SINQ Target at PSI</a:t>
            </a:r>
          </a:p>
          <a:p>
            <a:r>
              <a:rPr lang="en-US" dirty="0" err="1" smtClean="0"/>
              <a:t>Pb</a:t>
            </a:r>
            <a:r>
              <a:rPr lang="en-US" dirty="0" smtClean="0"/>
              <a:t> target in </a:t>
            </a:r>
            <a:r>
              <a:rPr lang="en-US" dirty="0" err="1" smtClean="0"/>
              <a:t>zircaloy</a:t>
            </a:r>
            <a:r>
              <a:rPr lang="en-US" dirty="0" smtClean="0"/>
              <a:t> tubing</a:t>
            </a:r>
          </a:p>
          <a:p>
            <a:r>
              <a:rPr lang="en-US" dirty="0" smtClean="0"/>
              <a:t>1 MW (575 MeV, 1.8 mA) proton power is cooled by heavy water flow</a:t>
            </a:r>
          </a:p>
          <a:p>
            <a:r>
              <a:rPr lang="en-US" dirty="0"/>
              <a:t>Beam over-focus condition on the SINQ target due to </a:t>
            </a:r>
            <a:r>
              <a:rPr lang="en-US" dirty="0" smtClean="0"/>
              <a:t>an operator </a:t>
            </a:r>
            <a:r>
              <a:rPr lang="en-US" dirty="0"/>
              <a:t>setting magnets for the wrong beam tune</a:t>
            </a:r>
          </a:p>
          <a:p>
            <a:r>
              <a:rPr lang="en-US" dirty="0" smtClean="0"/>
              <a:t>Cladding </a:t>
            </a:r>
            <a:r>
              <a:rPr lang="en-US" dirty="0"/>
              <a:t>breached </a:t>
            </a:r>
            <a:r>
              <a:rPr lang="en-US" dirty="0" smtClean="0"/>
              <a:t>and cooling water contaminated</a:t>
            </a:r>
          </a:p>
          <a:p>
            <a:r>
              <a:rPr lang="en-US" dirty="0"/>
              <a:t>Impacts to </a:t>
            </a:r>
            <a:r>
              <a:rPr lang="en-US" dirty="0" smtClean="0"/>
              <a:t>operations, safety</a:t>
            </a:r>
            <a:r>
              <a:rPr lang="en-US" dirty="0"/>
              <a:t>, and </a:t>
            </a:r>
            <a:r>
              <a:rPr lang="en-US" dirty="0" smtClean="0"/>
              <a:t>technical accomplishment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4267200"/>
            <a:ext cx="2900363" cy="22408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600200"/>
            <a:ext cx="2900363" cy="243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Cavitation Erosion to Beam Entrance Window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10000" cy="4876800"/>
          </a:xfrm>
        </p:spPr>
        <p:txBody>
          <a:bodyPr/>
          <a:lstStyle/>
          <a:p>
            <a:r>
              <a:rPr lang="en-US" dirty="0" smtClean="0"/>
              <a:t>SNS Mercury Target Beam Entrance Window, made of SS 316L</a:t>
            </a:r>
          </a:p>
          <a:p>
            <a:r>
              <a:rPr lang="en-US" dirty="0"/>
              <a:t>Thermal expansion causes </a:t>
            </a:r>
            <a:r>
              <a:rPr lang="en-US" dirty="0" smtClean="0"/>
              <a:t>pressure waves </a:t>
            </a:r>
            <a:r>
              <a:rPr lang="en-US" dirty="0"/>
              <a:t>that are reflected at </a:t>
            </a:r>
            <a:r>
              <a:rPr lang="en-US" dirty="0" smtClean="0"/>
              <a:t>the container </a:t>
            </a:r>
            <a:r>
              <a:rPr lang="en-US" dirty="0"/>
              <a:t>walls, causing </a:t>
            </a:r>
            <a:r>
              <a:rPr lang="en-US" dirty="0" smtClean="0"/>
              <a:t>cavitation erosion </a:t>
            </a:r>
            <a:r>
              <a:rPr lang="en-US" dirty="0"/>
              <a:t>at certain locations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408" y="1676400"/>
            <a:ext cx="2552792" cy="27090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39000" y="1447800"/>
            <a:ext cx="1745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D.A. </a:t>
            </a:r>
            <a:r>
              <a:rPr lang="pt-BR" dirty="0" err="1"/>
              <a:t>McClintock</a:t>
            </a:r>
            <a:r>
              <a:rPr lang="pt-BR" dirty="0"/>
              <a:t>, et al., JNM 431 (2012) 147.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4462875"/>
            <a:ext cx="3810000" cy="201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accommodate high beam power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343400" cy="27432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Employ “volume” </a:t>
            </a:r>
            <a:r>
              <a:rPr lang="en-US" dirty="0" smtClean="0"/>
              <a:t>coolant</a:t>
            </a:r>
          </a:p>
          <a:p>
            <a:pPr lvl="1"/>
            <a:r>
              <a:rPr lang="en-US" dirty="0" smtClean="0"/>
              <a:t>Normally </a:t>
            </a:r>
            <a:r>
              <a:rPr lang="en-US" dirty="0"/>
              <a:t>incurs a performance penalty</a:t>
            </a:r>
          </a:p>
          <a:p>
            <a:r>
              <a:rPr lang="en-US" dirty="0" smtClean="0"/>
              <a:t>Increase </a:t>
            </a:r>
            <a:r>
              <a:rPr lang="en-US" dirty="0"/>
              <a:t>beam spot on target</a:t>
            </a:r>
          </a:p>
          <a:p>
            <a:pPr lvl="1"/>
            <a:r>
              <a:rPr lang="en-US" dirty="0" smtClean="0"/>
              <a:t>Performance </a:t>
            </a:r>
            <a:r>
              <a:rPr lang="en-US" dirty="0"/>
              <a:t>penalty</a:t>
            </a:r>
          </a:p>
          <a:p>
            <a:r>
              <a:rPr lang="en-US" dirty="0" smtClean="0"/>
              <a:t>Use </a:t>
            </a:r>
            <a:r>
              <a:rPr lang="en-US" dirty="0"/>
              <a:t>a liquid metal (or powder) as the target</a:t>
            </a:r>
          </a:p>
          <a:p>
            <a:pPr lvl="1"/>
            <a:r>
              <a:rPr lang="en-US" dirty="0" smtClean="0"/>
              <a:t>Potentially </a:t>
            </a:r>
            <a:r>
              <a:rPr lang="en-US" dirty="0"/>
              <a:t>a performance penalty</a:t>
            </a:r>
          </a:p>
          <a:p>
            <a:r>
              <a:rPr lang="en-US" dirty="0" smtClean="0"/>
              <a:t>Employ </a:t>
            </a:r>
            <a:r>
              <a:rPr lang="en-US" dirty="0"/>
              <a:t>a rotating target</a:t>
            </a:r>
          </a:p>
          <a:p>
            <a:pPr lvl="1"/>
            <a:r>
              <a:rPr lang="en-US" dirty="0" smtClean="0"/>
              <a:t>Operationally </a:t>
            </a:r>
            <a:r>
              <a:rPr lang="en-US" dirty="0"/>
              <a:t>more complex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2820675"/>
            <a:ext cx="2133600" cy="20577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497" y="1600200"/>
            <a:ext cx="3140636" cy="1298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010115"/>
            <a:ext cx="3050183" cy="167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45" y="4393407"/>
            <a:ext cx="4310336" cy="2012949"/>
          </a:xfrm>
          <a:prstGeom prst="rect">
            <a:avLst/>
          </a:prstGeom>
        </p:spPr>
      </p:pic>
      <p:pic>
        <p:nvPicPr>
          <p:cNvPr id="1026" name="Picture 2" descr="age6image4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87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9752" y="4841907"/>
            <a:ext cx="2986126" cy="186631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ESS Target: helium Cooled Rotating Tungsten Target</a:t>
            </a:r>
            <a:endParaRPr lang="en-US" dirty="0"/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4355976" y="1700808"/>
            <a:ext cx="4938628" cy="290965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 dirty="0" smtClean="0">
                <a:solidFill>
                  <a:srgbClr val="000000"/>
                </a:solidFill>
              </a:rPr>
              <a:t>Tungsten blocks in 36 segments</a:t>
            </a:r>
          </a:p>
          <a:p>
            <a:pPr lvl="1"/>
            <a:r>
              <a:rPr lang="en-GB" sz="1700" dirty="0" smtClean="0">
                <a:solidFill>
                  <a:srgbClr val="000000"/>
                </a:solidFill>
              </a:rPr>
              <a:t>Max 0.1 GW/m</a:t>
            </a:r>
            <a:r>
              <a:rPr lang="en-GB" sz="1700" baseline="30000" dirty="0" smtClean="0">
                <a:solidFill>
                  <a:srgbClr val="000000"/>
                </a:solidFill>
              </a:rPr>
              <a:t>3 </a:t>
            </a:r>
            <a:r>
              <a:rPr lang="en-GB" sz="1700" dirty="0" smtClean="0">
                <a:solidFill>
                  <a:srgbClr val="000000"/>
                </a:solidFill>
              </a:rPr>
              <a:t>in tungsten</a:t>
            </a:r>
          </a:p>
          <a:p>
            <a:pPr lvl="1"/>
            <a:r>
              <a:rPr lang="en-GB" sz="1700" dirty="0" smtClean="0">
                <a:solidFill>
                  <a:srgbClr val="000000"/>
                </a:solidFill>
              </a:rPr>
              <a:t>Beam stopping in a meter of tungsten</a:t>
            </a:r>
          </a:p>
          <a:p>
            <a:r>
              <a:rPr lang="en-GB" sz="2100" dirty="0" smtClean="0">
                <a:solidFill>
                  <a:srgbClr val="000000"/>
                </a:solidFill>
              </a:rPr>
              <a:t>Helium coolant</a:t>
            </a:r>
          </a:p>
          <a:p>
            <a:pPr lvl="1"/>
            <a:r>
              <a:rPr lang="en-GB" sz="1700" dirty="0" smtClean="0">
                <a:solidFill>
                  <a:srgbClr val="000000"/>
                </a:solidFill>
              </a:rPr>
              <a:t>Mass flow 3.0 kg/s</a:t>
            </a:r>
          </a:p>
          <a:p>
            <a:pPr lvl="1"/>
            <a:r>
              <a:rPr lang="en-GB" sz="1700" dirty="0" smtClean="0">
                <a:solidFill>
                  <a:srgbClr val="000000"/>
                </a:solidFill>
              </a:rPr>
              <a:t>Pressure 1.0 MPa</a:t>
            </a:r>
          </a:p>
          <a:p>
            <a:r>
              <a:rPr lang="en-GB" sz="2100" dirty="0" smtClean="0">
                <a:solidFill>
                  <a:srgbClr val="000000"/>
                </a:solidFill>
              </a:rPr>
              <a:t>Rotational speed 23.3 rpm</a:t>
            </a:r>
          </a:p>
          <a:p>
            <a:r>
              <a:rPr lang="en-GB" sz="2100" dirty="0" smtClean="0">
                <a:solidFill>
                  <a:srgbClr val="000000"/>
                </a:solidFill>
              </a:rPr>
              <a:t>Wheel diameter 2.6 m</a:t>
            </a:r>
          </a:p>
          <a:p>
            <a:r>
              <a:rPr lang="en-GB" sz="2100" dirty="0" smtClean="0">
                <a:solidFill>
                  <a:srgbClr val="000000"/>
                </a:solidFill>
              </a:rPr>
              <a:t>Shaft length &gt; 5 m</a:t>
            </a:r>
            <a:endParaRPr lang="en-GB" sz="21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1723161"/>
            <a:ext cx="1949205" cy="4788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5013176"/>
            <a:ext cx="1800200" cy="15237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013176"/>
            <a:ext cx="1944216" cy="1533385"/>
          </a:xfrm>
          <a:prstGeom prst="rect">
            <a:avLst/>
          </a:prstGeom>
        </p:spPr>
      </p:pic>
      <p:pic>
        <p:nvPicPr>
          <p:cNvPr id="2" name="Picture 1" descr="DSC_Completo_v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2996952"/>
            <a:ext cx="1828800" cy="1216152"/>
          </a:xfrm>
          <a:prstGeom prst="rect">
            <a:avLst/>
          </a:prstGeom>
        </p:spPr>
      </p:pic>
      <p:pic>
        <p:nvPicPr>
          <p:cNvPr id="6" name="Picture 5" descr="DSC_Completo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1628800"/>
            <a:ext cx="1828800" cy="121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test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841511" y="-300893"/>
            <a:ext cx="5352878" cy="896490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7139136" cy="1143000"/>
          </a:xfrm>
        </p:spPr>
        <p:txBody>
          <a:bodyPr/>
          <a:lstStyle/>
          <a:p>
            <a:r>
              <a:rPr lang="en-US" dirty="0" smtClean="0"/>
              <a:t>The ESS facility layout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2681213" y="4384357"/>
            <a:ext cx="3353954" cy="1611971"/>
            <a:chOff x="2824810" y="4127622"/>
            <a:chExt cx="3353954" cy="1611971"/>
          </a:xfrm>
        </p:grpSpPr>
        <p:sp>
          <p:nvSpPr>
            <p:cNvPr id="26" name="TextBox 25"/>
            <p:cNvSpPr txBox="1"/>
            <p:nvPr/>
          </p:nvSpPr>
          <p:spPr>
            <a:xfrm>
              <a:off x="2824810" y="5277928"/>
              <a:ext cx="33539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Linear proton accelerator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 flipV="1">
              <a:off x="4005207" y="4127622"/>
              <a:ext cx="415174" cy="1261898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5318789" y="4262238"/>
            <a:ext cx="3533049" cy="996705"/>
            <a:chOff x="5462386" y="4005503"/>
            <a:chExt cx="3533049" cy="996705"/>
          </a:xfrm>
        </p:grpSpPr>
        <p:sp>
          <p:nvSpPr>
            <p:cNvPr id="27" name="TextBox 26"/>
            <p:cNvSpPr txBox="1"/>
            <p:nvPr/>
          </p:nvSpPr>
          <p:spPr>
            <a:xfrm>
              <a:off x="5462386" y="4540543"/>
              <a:ext cx="35330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Neutron science systems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7108597" y="4005503"/>
              <a:ext cx="991363" cy="608313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3267579" y="2552204"/>
            <a:ext cx="3402559" cy="461665"/>
            <a:chOff x="3411176" y="2295469"/>
            <a:chExt cx="3402559" cy="461665"/>
          </a:xfrm>
        </p:grpSpPr>
        <p:cxnSp>
          <p:nvCxnSpPr>
            <p:cNvPr id="36" name="Straight Arrow Connector 35"/>
            <p:cNvCxnSpPr/>
            <p:nvPr/>
          </p:nvCxnSpPr>
          <p:spPr>
            <a:xfrm>
              <a:off x="4420381" y="2531934"/>
              <a:ext cx="2393354" cy="0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411176" y="2295469"/>
              <a:ext cx="20184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Target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51520" y="1700808"/>
            <a:ext cx="30700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30000" dirty="0" smtClean="0"/>
              <a:t>+</a:t>
            </a:r>
            <a:r>
              <a:rPr lang="en-US" dirty="0" smtClean="0"/>
              <a:t> Accelerator: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 GeV/ 2.5 mA avg. (5 MW)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Long pulse: 2.86 ms/14 Hz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1520" y="3068960"/>
            <a:ext cx="27751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Spallation Target: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R</a:t>
            </a:r>
            <a:r>
              <a:rPr lang="en-US" dirty="0" smtClean="0"/>
              <a:t>otating tungsten target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Helium cooled </a:t>
            </a:r>
          </a:p>
        </p:txBody>
      </p:sp>
    </p:spTree>
    <p:extLst>
      <p:ext uri="{BB962C8B-B14F-4D97-AF65-F5344CB8AC3E}">
        <p14:creationId xmlns:p14="http://schemas.microsoft.com/office/powerpoint/2010/main" val="61847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Monolith: Heart of 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38031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Proton Beam Window</a:t>
            </a:r>
            <a:r>
              <a:rPr lang="en-US" dirty="0" smtClean="0"/>
              <a:t>: Interface between Accelerator and Target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Target</a:t>
            </a:r>
            <a:r>
              <a:rPr lang="en-US" dirty="0" smtClean="0"/>
              <a:t>: Generate Spallation Neutrons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Moderator</a:t>
            </a:r>
            <a:r>
              <a:rPr lang="en-US" dirty="0" smtClean="0"/>
              <a:t>: </a:t>
            </a:r>
            <a:r>
              <a:rPr lang="en-US" dirty="0"/>
              <a:t>Slow the neutrons to speeds useful for science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Neutron Beam Ports</a:t>
            </a:r>
            <a:r>
              <a:rPr lang="en-US" dirty="0" smtClean="0"/>
              <a:t>: Guide </a:t>
            </a:r>
            <a:r>
              <a:rPr lang="en-US" dirty="0"/>
              <a:t>neutrons </a:t>
            </a:r>
            <a:r>
              <a:rPr lang="en-US" dirty="0" smtClean="0"/>
              <a:t>for Science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Shielding</a:t>
            </a:r>
            <a:r>
              <a:rPr lang="en-US" dirty="0" smtClean="0"/>
              <a:t>: Shield </a:t>
            </a:r>
            <a:r>
              <a:rPr lang="en-US" dirty="0"/>
              <a:t>high-energy neutrons from escaping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grpSp>
        <p:nvGrpSpPr>
          <p:cNvPr id="51" name="Group 50"/>
          <p:cNvGrpSpPr/>
          <p:nvPr/>
        </p:nvGrpSpPr>
        <p:grpSpPr>
          <a:xfrm>
            <a:off x="3962400" y="1524000"/>
            <a:ext cx="5093937" cy="5334000"/>
            <a:chOff x="4067944" y="1484783"/>
            <a:chExt cx="5006274" cy="5321491"/>
          </a:xfrm>
        </p:grpSpPr>
        <p:pic>
          <p:nvPicPr>
            <p:cNvPr id="5" name="Content Placeholder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8550" y="1484783"/>
              <a:ext cx="3963170" cy="5321491"/>
            </a:xfrm>
            <a:prstGeom prst="rect">
              <a:avLst/>
            </a:prstGeom>
          </p:spPr>
        </p:pic>
        <p:grpSp>
          <p:nvGrpSpPr>
            <p:cNvPr id="50" name="Group 49"/>
            <p:cNvGrpSpPr/>
            <p:nvPr/>
          </p:nvGrpSpPr>
          <p:grpSpPr>
            <a:xfrm>
              <a:off x="4067944" y="4814507"/>
              <a:ext cx="936104" cy="461665"/>
              <a:chOff x="3974719" y="4835673"/>
              <a:chExt cx="936104" cy="461665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 flipV="1">
                <a:off x="4152526" y="5013176"/>
                <a:ext cx="576064" cy="1404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 rot="20791870">
                <a:off x="3974719" y="4835673"/>
                <a:ext cx="9361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p</a:t>
                </a:r>
                <a:r>
                  <a:rPr lang="en-US" sz="1200" dirty="0" smtClean="0"/>
                  <a:t>roton</a:t>
                </a:r>
                <a:br>
                  <a:rPr lang="en-US" sz="1200" dirty="0" smtClean="0"/>
                </a:br>
                <a:r>
                  <a:rPr lang="en-US" sz="1200" dirty="0" smtClean="0"/>
                  <a:t>beam</a:t>
                </a:r>
                <a:endParaRPr lang="en-US" sz="1200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5029196" y="5157192"/>
              <a:ext cx="93610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p</a:t>
              </a:r>
              <a:r>
                <a:rPr lang="en-US" sz="1100" dirty="0" smtClean="0"/>
                <a:t>roton</a:t>
              </a:r>
              <a:br>
                <a:rPr lang="en-US" sz="1100" dirty="0" smtClean="0"/>
              </a:br>
              <a:r>
                <a:rPr lang="en-US" sz="1100" dirty="0" smtClean="0"/>
                <a:t>beam window</a:t>
              </a:r>
              <a:endParaRPr lang="en-US" sz="11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64694" y="5320069"/>
              <a:ext cx="129614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p</a:t>
              </a:r>
              <a:r>
                <a:rPr lang="en-US" sz="1100" dirty="0" smtClean="0"/>
                <a:t>roton beam instrumentation plug</a:t>
              </a:r>
              <a:endParaRPr lang="en-US" sz="11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25946" y="4978890"/>
              <a:ext cx="93610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m</a:t>
              </a:r>
              <a:r>
                <a:rPr lang="en-US" sz="1100" dirty="0" smtClean="0"/>
                <a:t>oderator-reflector </a:t>
              </a:r>
              <a:br>
                <a:rPr lang="en-US" sz="1100" dirty="0" smtClean="0"/>
              </a:br>
              <a:r>
                <a:rPr lang="en-US" sz="1100" dirty="0" smtClean="0"/>
                <a:t>plug</a:t>
              </a:r>
              <a:endParaRPr lang="en-US" sz="11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746639" y="4899054"/>
              <a:ext cx="9298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t</a:t>
              </a:r>
              <a:r>
                <a:rPr lang="en-US" sz="1100" dirty="0" smtClean="0"/>
                <a:t>arget wheel</a:t>
              </a:r>
              <a:endParaRPr lang="en-US" sz="11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019245" y="4097599"/>
              <a:ext cx="10549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n</a:t>
              </a:r>
              <a:r>
                <a:rPr lang="en-US" sz="1100" dirty="0" smtClean="0"/>
                <a:t>eutron beam extraction port</a:t>
              </a:r>
              <a:endParaRPr lang="en-US" sz="11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884368" y="3657598"/>
              <a:ext cx="10801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m</a:t>
              </a:r>
              <a:r>
                <a:rPr lang="en-US" sz="1100" dirty="0" smtClean="0"/>
                <a:t>onolith vessel</a:t>
              </a:r>
              <a:endParaRPr lang="en-US" sz="11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31221" y="4483972"/>
              <a:ext cx="12052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t</a:t>
              </a:r>
              <a:r>
                <a:rPr lang="en-US" sz="1100" dirty="0" smtClean="0"/>
                <a:t>arget diagnostics plug</a:t>
              </a:r>
              <a:endParaRPr lang="en-US" sz="1100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5399555" y="4904187"/>
              <a:ext cx="100596" cy="326944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6053428" y="4841312"/>
              <a:ext cx="100595" cy="540717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6384775" y="4725145"/>
              <a:ext cx="291089" cy="399100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7176863" y="4581128"/>
              <a:ext cx="618129" cy="455093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7320878" y="4149082"/>
              <a:ext cx="757040" cy="101212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 flipV="1">
              <a:off x="7248871" y="4365105"/>
              <a:ext cx="634143" cy="256146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 flipV="1">
              <a:off x="7320878" y="3140968"/>
              <a:ext cx="625008" cy="662919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141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ESS Target Station: High Level Functions</a:t>
            </a:r>
          </a:p>
        </p:txBody>
      </p:sp>
      <p:sp>
        <p:nvSpPr>
          <p:cNvPr id="4" name="Cube 3"/>
          <p:cNvSpPr/>
          <p:nvPr/>
        </p:nvSpPr>
        <p:spPr>
          <a:xfrm>
            <a:off x="1820339" y="3644211"/>
            <a:ext cx="1830916" cy="1026584"/>
          </a:xfrm>
          <a:prstGeom prst="cube">
            <a:avLst>
              <a:gd name="adj" fmla="val 60898"/>
            </a:avLst>
          </a:prstGeom>
          <a:solidFill>
            <a:srgbClr val="F409D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n 4"/>
          <p:cNvSpPr/>
          <p:nvPr/>
        </p:nvSpPr>
        <p:spPr>
          <a:xfrm>
            <a:off x="1844999" y="3242170"/>
            <a:ext cx="1471083" cy="899583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/>
          <p:cNvSpPr/>
          <p:nvPr/>
        </p:nvSpPr>
        <p:spPr>
          <a:xfrm>
            <a:off x="1385393" y="2368842"/>
            <a:ext cx="2751667" cy="1841502"/>
          </a:xfrm>
          <a:prstGeom prst="cub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/>
          <p:cNvSpPr/>
          <p:nvPr/>
        </p:nvSpPr>
        <p:spPr>
          <a:xfrm>
            <a:off x="5682600" y="3280325"/>
            <a:ext cx="2910417" cy="861428"/>
          </a:xfrm>
          <a:prstGeom prst="cube">
            <a:avLst>
              <a:gd name="adj" fmla="val 29210"/>
            </a:avLst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08488" y="4192798"/>
            <a:ext cx="1638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tungsten target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820339" y="4448925"/>
            <a:ext cx="603250" cy="5934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629840" y="5084674"/>
            <a:ext cx="148167" cy="147036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10560" y="4956757"/>
            <a:ext cx="1459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2-GeV proton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1192778" y="3104471"/>
            <a:ext cx="2790794" cy="2365007"/>
            <a:chOff x="727106" y="2836343"/>
            <a:chExt cx="2790794" cy="2365007"/>
          </a:xfrm>
        </p:grpSpPr>
        <p:grpSp>
          <p:nvGrpSpPr>
            <p:cNvPr id="29" name="Group 28"/>
            <p:cNvGrpSpPr/>
            <p:nvPr/>
          </p:nvGrpSpPr>
          <p:grpSpPr>
            <a:xfrm rot="16200000">
              <a:off x="804363" y="3227925"/>
              <a:ext cx="592666" cy="719682"/>
              <a:chOff x="2677597" y="2836348"/>
              <a:chExt cx="592666" cy="719682"/>
            </a:xfrm>
          </p:grpSpPr>
          <p:cxnSp>
            <p:nvCxnSpPr>
              <p:cNvPr id="30" name="Straight Arrow Connector 29"/>
              <p:cNvCxnSpPr/>
              <p:nvPr/>
            </p:nvCxnSpPr>
            <p:spPr>
              <a:xfrm flipV="1">
                <a:off x="2677597" y="2984515"/>
                <a:ext cx="444498" cy="57151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/>
              <p:cNvSpPr/>
              <p:nvPr/>
            </p:nvSpPr>
            <p:spPr>
              <a:xfrm>
                <a:off x="3100929" y="2836348"/>
                <a:ext cx="169334" cy="15875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 rot="9614300">
              <a:off x="1495433" y="4481668"/>
              <a:ext cx="592666" cy="719682"/>
              <a:chOff x="2645835" y="2899833"/>
              <a:chExt cx="592666" cy="719682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 flipV="1">
                <a:off x="2645835" y="3048000"/>
                <a:ext cx="444498" cy="57151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Oval 17"/>
              <p:cNvSpPr/>
              <p:nvPr/>
            </p:nvSpPr>
            <p:spPr>
              <a:xfrm>
                <a:off x="3069167" y="2899833"/>
                <a:ext cx="169334" cy="15875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 rot="17675029">
              <a:off x="1408507" y="2772835"/>
              <a:ext cx="592666" cy="719682"/>
              <a:chOff x="2645835" y="2899833"/>
              <a:chExt cx="592666" cy="719682"/>
            </a:xfrm>
          </p:grpSpPr>
          <p:cxnSp>
            <p:nvCxnSpPr>
              <p:cNvPr id="21" name="Straight Arrow Connector 20"/>
              <p:cNvCxnSpPr/>
              <p:nvPr/>
            </p:nvCxnSpPr>
            <p:spPr>
              <a:xfrm flipV="1">
                <a:off x="2645835" y="3048000"/>
                <a:ext cx="444498" cy="57151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Oval 21"/>
              <p:cNvSpPr/>
              <p:nvPr/>
            </p:nvSpPr>
            <p:spPr>
              <a:xfrm>
                <a:off x="3069167" y="2899833"/>
                <a:ext cx="169334" cy="15875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 rot="3791764">
              <a:off x="1019334" y="3847436"/>
              <a:ext cx="571515" cy="743738"/>
              <a:chOff x="1914474" y="4172597"/>
              <a:chExt cx="571515" cy="743738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 rot="14016472" flipH="1" flipV="1">
                <a:off x="1977983" y="4109088"/>
                <a:ext cx="444498" cy="57151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 rot="14016472" flipH="1">
                <a:off x="2006431" y="4752293"/>
                <a:ext cx="169334" cy="15875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 rot="475761" flipV="1">
              <a:off x="2357969" y="4456354"/>
              <a:ext cx="592666" cy="719682"/>
              <a:chOff x="2645835" y="2899833"/>
              <a:chExt cx="592666" cy="719682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 flipV="1">
                <a:off x="2645835" y="3048000"/>
                <a:ext cx="444498" cy="57151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3069167" y="2899833"/>
                <a:ext cx="169334" cy="15875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2798235" y="3052233"/>
              <a:ext cx="592666" cy="719682"/>
              <a:chOff x="2645835" y="2899833"/>
              <a:chExt cx="592666" cy="719682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 flipV="1">
                <a:off x="2645835" y="3048000"/>
                <a:ext cx="444498" cy="57151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 33"/>
              <p:cNvSpPr/>
              <p:nvPr/>
            </p:nvSpPr>
            <p:spPr>
              <a:xfrm>
                <a:off x="3069167" y="2899833"/>
                <a:ext cx="169334" cy="15875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 rot="2492734">
              <a:off x="2925234" y="3556007"/>
              <a:ext cx="592666" cy="719682"/>
              <a:chOff x="2645835" y="2899833"/>
              <a:chExt cx="592666" cy="719682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 flipV="1">
                <a:off x="2645835" y="3048000"/>
                <a:ext cx="444498" cy="57151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/>
              <p:nvPr/>
            </p:nvSpPr>
            <p:spPr>
              <a:xfrm>
                <a:off x="3069167" y="2899833"/>
                <a:ext cx="169334" cy="15875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 rot="20108407">
              <a:off x="2035268" y="2933531"/>
              <a:ext cx="592666" cy="719682"/>
              <a:chOff x="2645835" y="2899833"/>
              <a:chExt cx="592666" cy="719682"/>
            </a:xfrm>
          </p:grpSpPr>
          <p:cxnSp>
            <p:nvCxnSpPr>
              <p:cNvPr id="39" name="Straight Arrow Connector 38"/>
              <p:cNvCxnSpPr/>
              <p:nvPr/>
            </p:nvCxnSpPr>
            <p:spPr>
              <a:xfrm flipV="1">
                <a:off x="2645835" y="3048000"/>
                <a:ext cx="444498" cy="57151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Oval 39"/>
              <p:cNvSpPr/>
              <p:nvPr/>
            </p:nvSpPr>
            <p:spPr>
              <a:xfrm>
                <a:off x="3069167" y="2899833"/>
                <a:ext cx="169334" cy="15875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 rot="12760957">
              <a:off x="727106" y="4188209"/>
              <a:ext cx="592666" cy="719682"/>
              <a:chOff x="2645835" y="2899833"/>
              <a:chExt cx="592666" cy="719682"/>
            </a:xfrm>
          </p:grpSpPr>
          <p:cxnSp>
            <p:nvCxnSpPr>
              <p:cNvPr id="42" name="Straight Arrow Connector 41"/>
              <p:cNvCxnSpPr/>
              <p:nvPr/>
            </p:nvCxnSpPr>
            <p:spPr>
              <a:xfrm flipV="1">
                <a:off x="2645835" y="3048000"/>
                <a:ext cx="444498" cy="57151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Oval 42"/>
              <p:cNvSpPr/>
              <p:nvPr/>
            </p:nvSpPr>
            <p:spPr>
              <a:xfrm>
                <a:off x="3069167" y="2899833"/>
                <a:ext cx="169334" cy="15875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5" name="TextBox 44"/>
          <p:cNvSpPr txBox="1"/>
          <p:nvPr/>
        </p:nvSpPr>
        <p:spPr>
          <a:xfrm>
            <a:off x="461632" y="1700808"/>
            <a:ext cx="4902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Beryllium reflects neutrons that might otherwise escape, boosting </a:t>
            </a:r>
            <a:r>
              <a:rPr lang="en-US" dirty="0"/>
              <a:t>p</a:t>
            </a:r>
            <a:r>
              <a:rPr lang="en-US" dirty="0" smtClean="0"/>
              <a:t>erformance by a factor of 5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-49402" y="3315595"/>
            <a:ext cx="1944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Liquid hydrogen</a:t>
            </a:r>
            <a:endParaRPr lang="en-US" baseline="-25000" dirty="0" smtClean="0"/>
          </a:p>
          <a:p>
            <a:pPr algn="r"/>
            <a:r>
              <a:rPr lang="en-US" dirty="0" smtClean="0"/>
              <a:t>moderator at 20 K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412726" y="4440445"/>
            <a:ext cx="4243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roduces about 60 neutrons per proton </a:t>
            </a:r>
            <a:br>
              <a:rPr lang="en-US" dirty="0" smtClean="0"/>
            </a:br>
            <a:r>
              <a:rPr lang="en-US" dirty="0" smtClean="0"/>
              <a:t>                          ≈ 10</a:t>
            </a:r>
            <a:r>
              <a:rPr lang="en-US" baseline="30000" dirty="0" smtClean="0"/>
              <a:t>18</a:t>
            </a:r>
            <a:r>
              <a:rPr lang="en-US" dirty="0" smtClean="0"/>
              <a:t> neutrons per second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5891501" y="2378159"/>
            <a:ext cx="22827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eutron guide</a:t>
            </a:r>
            <a:br>
              <a:rPr lang="en-US" dirty="0" smtClean="0"/>
            </a:br>
            <a:r>
              <a:rPr lang="en-US" dirty="0" smtClean="0"/>
              <a:t>(start of the neutron</a:t>
            </a:r>
            <a:br>
              <a:rPr lang="en-US" dirty="0" smtClean="0"/>
            </a:br>
            <a:r>
              <a:rPr lang="en-US" dirty="0" smtClean="0"/>
              <a:t>scattering instrument)</a:t>
            </a:r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4283747" y="3626728"/>
            <a:ext cx="162000" cy="1620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3323419" y="3718311"/>
            <a:ext cx="921565" cy="804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630087" y="3005109"/>
            <a:ext cx="1682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onversion </a:t>
            </a:r>
            <a:br>
              <a:rPr lang="en-US" dirty="0" smtClean="0"/>
            </a:br>
            <a:r>
              <a:rPr lang="en-US" dirty="0" smtClean="0"/>
              <a:t>efficiency ~ 10</a:t>
            </a:r>
            <a:r>
              <a:rPr lang="en-US" baseline="30000" dirty="0" smtClean="0"/>
              <a:t>–5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3789543" y="372469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old neutrons</a:t>
            </a:r>
            <a:endParaRPr lang="en-US" dirty="0"/>
          </a:p>
        </p:txBody>
      </p:sp>
      <p:sp>
        <p:nvSpPr>
          <p:cNvPr id="7" name="Parallelogram 6"/>
          <p:cNvSpPr/>
          <p:nvPr/>
        </p:nvSpPr>
        <p:spPr>
          <a:xfrm rot="5400000" flipH="1">
            <a:off x="8152552" y="3623264"/>
            <a:ext cx="633235" cy="169960"/>
          </a:xfrm>
          <a:prstGeom prst="parallelogram">
            <a:avLst>
              <a:gd name="adj" fmla="val 10171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636723" y="5658424"/>
            <a:ext cx="7456048" cy="54878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Guide neutrons to neutron scattering instruments</a:t>
            </a:r>
            <a:endParaRPr lang="en-US" b="1" dirty="0"/>
          </a:p>
        </p:txBody>
      </p:sp>
      <p:sp>
        <p:nvSpPr>
          <p:cNvPr id="52" name="Content Placeholder 2"/>
          <p:cNvSpPr txBox="1">
            <a:spLocks/>
          </p:cNvSpPr>
          <p:nvPr/>
        </p:nvSpPr>
        <p:spPr>
          <a:xfrm>
            <a:off x="457200" y="2092341"/>
            <a:ext cx="7204648" cy="53616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Slow the neutrons to speeds useful for science</a:t>
            </a: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868929" y="1577765"/>
            <a:ext cx="5150871" cy="5709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Generate </a:t>
            </a:r>
            <a:r>
              <a:rPr lang="en-US" b="1" smtClean="0"/>
              <a:t>spallation neutrons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1100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8" grpId="0" animBg="1"/>
      <p:bldP spid="9" grpId="0"/>
      <p:bldP spid="13" grpId="0" animBg="1"/>
      <p:bldP spid="14" grpId="0"/>
      <p:bldP spid="45" grpId="0"/>
      <p:bldP spid="45" grpId="1"/>
      <p:bldP spid="46" grpId="0"/>
      <p:bldP spid="47" grpId="0"/>
      <p:bldP spid="47" grpId="1"/>
      <p:bldP spid="50" grpId="0"/>
      <p:bldP spid="51" grpId="0" animBg="1"/>
      <p:bldP spid="54" grpId="0"/>
      <p:bldP spid="54" grpId="1"/>
      <p:bldP spid="54" grpId="2"/>
      <p:bldP spid="48" grpId="0"/>
      <p:bldP spid="7" grpId="0" animBg="1"/>
      <p:bldP spid="49" grpId="0" animBg="1"/>
      <p:bldP spid="49" grpId="1" animBg="1"/>
      <p:bldP spid="52" grpId="0" animBg="1"/>
      <p:bldP spid="52" grpId="1" animBg="1"/>
      <p:bldP spid="55" grpId="0" animBg="1"/>
      <p:bldP spid="5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659563" y="1773238"/>
            <a:ext cx="2417762" cy="1676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dirty="0"/>
              <a:t>Helium cooling of target material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Mass flow 3 kg/s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Pressure 11 bar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Temperature inlet/outlet 40 °C/240 °C</a:t>
            </a:r>
          </a:p>
        </p:txBody>
      </p:sp>
      <p:grpSp>
        <p:nvGrpSpPr>
          <p:cNvPr id="41986" name="Group 10"/>
          <p:cNvGrpSpPr>
            <a:grpSpLocks/>
          </p:cNvGrpSpPr>
          <p:nvPr/>
        </p:nvGrpSpPr>
        <p:grpSpPr bwMode="auto">
          <a:xfrm>
            <a:off x="-74613" y="1492250"/>
            <a:ext cx="4114801" cy="4498975"/>
            <a:chOff x="3980464" y="1484783"/>
            <a:chExt cx="4865843" cy="5321491"/>
          </a:xfrm>
        </p:grpSpPr>
        <p:pic>
          <p:nvPicPr>
            <p:cNvPr id="41993" name="Content Placeholder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550" y="1484783"/>
              <a:ext cx="3963170" cy="5321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994" name="Group 12"/>
            <p:cNvGrpSpPr>
              <a:grpSpLocks/>
            </p:cNvGrpSpPr>
            <p:nvPr/>
          </p:nvGrpSpPr>
          <p:grpSpPr bwMode="auto">
            <a:xfrm>
              <a:off x="3980464" y="4814507"/>
              <a:ext cx="936104" cy="461665"/>
              <a:chOff x="3887239" y="4835673"/>
              <a:chExt cx="936104" cy="461665"/>
            </a:xfrm>
          </p:grpSpPr>
          <p:cxnSp>
            <p:nvCxnSpPr>
              <p:cNvPr id="28" name="Straight Arrow Connector 27"/>
              <p:cNvCxnSpPr>
                <a:cxnSpLocks noChangeShapeType="1"/>
              </p:cNvCxnSpPr>
              <p:nvPr/>
            </p:nvCxnSpPr>
            <p:spPr bwMode="auto">
              <a:xfrm flipV="1">
                <a:off x="4152526" y="5013176"/>
                <a:ext cx="576064" cy="14040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arrow" w="med" len="med"/>
              </a:ln>
              <a:effectLst>
                <a:outerShdw blurRad="40005" dist="19939" dir="5400000" algn="tl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2010" name="TextBox 28"/>
              <p:cNvSpPr txBox="1">
                <a:spLocks noChangeArrowheads="1"/>
              </p:cNvSpPr>
              <p:nvPr/>
            </p:nvSpPr>
            <p:spPr bwMode="auto">
              <a:xfrm rot="-808130">
                <a:off x="3887239" y="4835673"/>
                <a:ext cx="93610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r>
                  <a:rPr lang="en-US" altLang="x-none" sz="1200"/>
                  <a:t>proton</a:t>
                </a:r>
                <a:br>
                  <a:rPr lang="en-US" altLang="x-none" sz="1200"/>
                </a:br>
                <a:r>
                  <a:rPr lang="en-US" altLang="x-none" sz="1200"/>
                  <a:t>beam</a:t>
                </a:r>
              </a:p>
            </p:txBody>
          </p:sp>
        </p:grpSp>
        <p:sp>
          <p:nvSpPr>
            <p:cNvPr id="41995" name="TextBox 13"/>
            <p:cNvSpPr txBox="1">
              <a:spLocks noChangeArrowheads="1"/>
            </p:cNvSpPr>
            <p:nvPr/>
          </p:nvSpPr>
          <p:spPr bwMode="auto">
            <a:xfrm>
              <a:off x="5029195" y="5053977"/>
              <a:ext cx="93610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/>
                <a:t>proton</a:t>
              </a:r>
              <a:br>
                <a:rPr lang="en-US" altLang="x-none" sz="1200"/>
              </a:br>
              <a:r>
                <a:rPr lang="en-US" altLang="x-none" sz="1200"/>
                <a:t>beam window</a:t>
              </a:r>
            </a:p>
          </p:txBody>
        </p:sp>
        <p:sp>
          <p:nvSpPr>
            <p:cNvPr id="41996" name="TextBox 14"/>
            <p:cNvSpPr txBox="1">
              <a:spLocks noChangeArrowheads="1"/>
            </p:cNvSpPr>
            <p:nvPr/>
          </p:nvSpPr>
          <p:spPr bwMode="auto">
            <a:xfrm>
              <a:off x="4929610" y="1902293"/>
              <a:ext cx="1465432" cy="76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>
                  <a:solidFill>
                    <a:schemeClr val="bg1"/>
                  </a:solidFill>
                </a:rPr>
                <a:t>proton beam instrumentation plug</a:t>
              </a:r>
            </a:p>
          </p:txBody>
        </p:sp>
        <p:sp>
          <p:nvSpPr>
            <p:cNvPr id="41997" name="TextBox 15"/>
            <p:cNvSpPr txBox="1">
              <a:spLocks noChangeArrowheads="1"/>
            </p:cNvSpPr>
            <p:nvPr/>
          </p:nvSpPr>
          <p:spPr bwMode="auto">
            <a:xfrm>
              <a:off x="6118273" y="1526536"/>
              <a:ext cx="1228523" cy="546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>
                  <a:solidFill>
                    <a:schemeClr val="bg1"/>
                  </a:solidFill>
                </a:rPr>
                <a:t>Moderator and reflector</a:t>
              </a:r>
            </a:p>
          </p:txBody>
        </p:sp>
        <p:sp>
          <p:nvSpPr>
            <p:cNvPr id="41998" name="TextBox 16"/>
            <p:cNvSpPr txBox="1">
              <a:spLocks noChangeArrowheads="1"/>
            </p:cNvSpPr>
            <p:nvPr/>
          </p:nvSpPr>
          <p:spPr bwMode="auto">
            <a:xfrm>
              <a:off x="6664782" y="4934498"/>
              <a:ext cx="682014" cy="546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/>
                <a:t>target wheel </a:t>
              </a:r>
            </a:p>
          </p:txBody>
        </p:sp>
        <p:sp>
          <p:nvSpPr>
            <p:cNvPr id="41999" name="TextBox 17"/>
            <p:cNvSpPr txBox="1">
              <a:spLocks noChangeArrowheads="1"/>
            </p:cNvSpPr>
            <p:nvPr/>
          </p:nvSpPr>
          <p:spPr bwMode="auto">
            <a:xfrm>
              <a:off x="7663266" y="3776267"/>
              <a:ext cx="1183041" cy="98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/>
                <a:t>neutron beam extraction port</a:t>
              </a:r>
            </a:p>
          </p:txBody>
        </p:sp>
        <p:sp>
          <p:nvSpPr>
            <p:cNvPr id="42000" name="TextBox 18"/>
            <p:cNvSpPr txBox="1">
              <a:spLocks noChangeArrowheads="1"/>
            </p:cNvSpPr>
            <p:nvPr/>
          </p:nvSpPr>
          <p:spPr bwMode="auto">
            <a:xfrm>
              <a:off x="7185614" y="2098693"/>
              <a:ext cx="1080121" cy="546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>
                  <a:solidFill>
                    <a:schemeClr val="bg1"/>
                  </a:solidFill>
                </a:rPr>
                <a:t>monolith vessel</a:t>
              </a:r>
            </a:p>
          </p:txBody>
        </p:sp>
        <p:sp>
          <p:nvSpPr>
            <p:cNvPr id="42001" name="TextBox 19"/>
            <p:cNvSpPr txBox="1">
              <a:spLocks noChangeArrowheads="1"/>
            </p:cNvSpPr>
            <p:nvPr/>
          </p:nvSpPr>
          <p:spPr bwMode="auto">
            <a:xfrm>
              <a:off x="7685162" y="4810734"/>
              <a:ext cx="1161144" cy="76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/>
                <a:t>target monitoring plug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5399669" y="4904133"/>
              <a:ext cx="101372" cy="326725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5450354" y="2617056"/>
              <a:ext cx="555667" cy="1704980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6439668" y="2072514"/>
              <a:ext cx="103248" cy="2486116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41998" idx="0"/>
            </p:cNvCxnSpPr>
            <p:nvPr/>
          </p:nvCxnSpPr>
          <p:spPr>
            <a:xfrm flipH="1" flipV="1">
              <a:off x="6910858" y="4558630"/>
              <a:ext cx="95741" cy="375546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 flipV="1">
              <a:off x="7320099" y="4149285"/>
              <a:ext cx="405487" cy="153974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7248763" y="4365223"/>
              <a:ext cx="476822" cy="499477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7320099" y="2639588"/>
              <a:ext cx="245921" cy="501354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9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A57855AA-C5C2-FE41-B7FD-29F847F4DA3F}" type="slidenum">
              <a:rPr lang="en-GB" altLang="x-none"/>
              <a:pPr/>
              <a:t>17</a:t>
            </a:fld>
            <a:endParaRPr lang="en-GB" altLang="x-none"/>
          </a:p>
        </p:txBody>
      </p:sp>
      <p:sp>
        <p:nvSpPr>
          <p:cNvPr id="6" name="Rounded Rectangle 5"/>
          <p:cNvSpPr/>
          <p:nvPr/>
        </p:nvSpPr>
        <p:spPr>
          <a:xfrm>
            <a:off x="3914775" y="3724275"/>
            <a:ext cx="5157788" cy="11334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dirty="0"/>
              <a:t>Rotating solid tungsten target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36 sectors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Mass, total 11 tonnes, whereof 3 tonnes of W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Rotates 23.3 rpm, synchronized with pulsed proton beam 14 Hz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46050" y="5122863"/>
            <a:ext cx="4402138" cy="16637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dirty="0"/>
              <a:t>Moderators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Provisional locations of moderators above and beneath the target wheel, i.e. monolith centre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1</a:t>
            </a:r>
            <a:r>
              <a:rPr lang="en-GB" sz="1400" baseline="30000" dirty="0"/>
              <a:t>st</a:t>
            </a:r>
            <a:r>
              <a:rPr lang="en-GB" sz="1400" dirty="0"/>
              <a:t> MR plug exploits the upper space, offering:</a:t>
            </a:r>
          </a:p>
          <a:p>
            <a:pPr marL="742950" lvl="1" indent="-285750" algn="ctr">
              <a:buFont typeface="Wingdings" charset="2"/>
              <a:buChar char="ü"/>
              <a:defRPr/>
            </a:pPr>
            <a:r>
              <a:rPr lang="en-GB" sz="1400" dirty="0"/>
              <a:t>Cold, 30 mm high, liquid H</a:t>
            </a:r>
            <a:r>
              <a:rPr lang="en-GB" sz="1400" baseline="-25000" dirty="0"/>
              <a:t>2</a:t>
            </a:r>
            <a:r>
              <a:rPr lang="en-GB" sz="1400" dirty="0"/>
              <a:t> moderators, 17 K</a:t>
            </a:r>
          </a:p>
          <a:p>
            <a:pPr marL="742950" lvl="1" indent="-285750" algn="ctr">
              <a:buFont typeface="Wingdings" charset="2"/>
              <a:buChar char="ü"/>
              <a:defRPr/>
            </a:pPr>
            <a:r>
              <a:rPr lang="en-GB" sz="1400" dirty="0"/>
              <a:t>Thermal, 30 mm high, H</a:t>
            </a:r>
            <a:r>
              <a:rPr lang="en-GB" sz="1400" baseline="-25000" dirty="0"/>
              <a:t>2</a:t>
            </a:r>
            <a:r>
              <a:rPr lang="en-GB" sz="1400" dirty="0"/>
              <a:t>O moderator, 300 K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10100" y="4949825"/>
            <a:ext cx="4471988" cy="18319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dirty="0"/>
              <a:t>Diagnostics and instrumentation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US" sz="1400" dirty="0"/>
              <a:t>Controlled and integrated commissioning and operation of the accelerator and target 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US" sz="1400" dirty="0"/>
              <a:t>Fluorescent coating of PBW and target front face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US" sz="1400" dirty="0"/>
              <a:t>Optical paths, grid profile monitor, aperture monitor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US" sz="1400" dirty="0"/>
              <a:t>Wheel monitoring including position, temperature, vibration, as well as internal structure </a:t>
            </a:r>
          </a:p>
        </p:txBody>
      </p:sp>
      <p:sp>
        <p:nvSpPr>
          <p:cNvPr id="41991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7272808" cy="1143000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Key features of the ESS Target Station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605213" y="1573213"/>
            <a:ext cx="2998787" cy="203358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dirty="0"/>
              <a:t>Target Safety System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Monitors target coolant flow, pressure and temperature, monolith pressure, </a:t>
            </a:r>
            <a:br>
              <a:rPr lang="en-GB" sz="1400" dirty="0"/>
            </a:br>
            <a:r>
              <a:rPr lang="en-GB" sz="1400" dirty="0"/>
              <a:t>&amp; target wheel rotation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Prohibit beam on target if parameters are outside specified limits</a:t>
            </a:r>
          </a:p>
        </p:txBody>
      </p:sp>
    </p:spTree>
    <p:extLst>
      <p:ext uri="{BB962C8B-B14F-4D97-AF65-F5344CB8AC3E}">
        <p14:creationId xmlns:p14="http://schemas.microsoft.com/office/powerpoint/2010/main" val="7342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9" grpId="0" animBg="1"/>
      <p:bldP spid="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x-none">
              <a:ea typeface="ＭＳ Ｐゴシック" charset="-128"/>
            </a:endParaRPr>
          </a:p>
        </p:txBody>
      </p:sp>
      <p:sp>
        <p:nvSpPr>
          <p:cNvPr id="430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F50F4B6C-E2D9-9D4D-9D78-3A43AA3DCCF1}" type="slidenum">
              <a:rPr lang="en-GB" altLang="x-none"/>
              <a:pPr/>
              <a:t>18</a:t>
            </a:fld>
            <a:endParaRPr lang="en-GB" altLang="x-none"/>
          </a:p>
        </p:txBody>
      </p:sp>
      <p:pic>
        <p:nvPicPr>
          <p:cNvPr id="43011" name="Picture 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9375"/>
            <a:ext cx="91440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6"/>
          <p:cNvSpPr txBox="1">
            <a:spLocks noChangeArrowheads="1"/>
          </p:cNvSpPr>
          <p:nvPr/>
        </p:nvSpPr>
        <p:spPr bwMode="auto">
          <a:xfrm>
            <a:off x="-36513" y="6564313"/>
            <a:ext cx="23828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000" i="1"/>
              <a:t>ESS Instrument Layout (December 2016)</a:t>
            </a:r>
          </a:p>
        </p:txBody>
      </p:sp>
      <p:sp>
        <p:nvSpPr>
          <p:cNvPr id="43013" name="Slide Number Placeholder 6"/>
          <p:cNvSpPr txBox="1">
            <a:spLocks/>
          </p:cNvSpPr>
          <p:nvPr/>
        </p:nvSpPr>
        <p:spPr bwMode="auto">
          <a:xfrm>
            <a:off x="8515350" y="6400800"/>
            <a:ext cx="171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8FFB6DC-9641-5C4F-907E-3163823FD441}" type="slidenum">
              <a:rPr lang="sv-SE" altLang="x-none" sz="1200" b="1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sv-SE" altLang="x-none" sz="1200" b="1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05113" y="3130550"/>
            <a:ext cx="585787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ODIN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76388" y="3375025"/>
            <a:ext cx="752475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DREAM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48275" y="1746250"/>
            <a:ext cx="558800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NMX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521450" y="2598738"/>
            <a:ext cx="942975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MIRACLES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65825" y="1676400"/>
            <a:ext cx="560388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42050" y="2108200"/>
            <a:ext cx="711200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C-SPEC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507288" y="3032125"/>
            <a:ext cx="615950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T-REX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05650" y="2774950"/>
            <a:ext cx="709613" cy="3063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MAGIC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78563" y="2332038"/>
            <a:ext cx="812800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BIFROST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267575" y="3365500"/>
            <a:ext cx="890588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HEIMDAL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367213" y="4903788"/>
            <a:ext cx="620712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FREIA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449763" y="4419600"/>
            <a:ext cx="503237" cy="3063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LoKI</a:t>
            </a:r>
            <a:endParaRPr lang="en-US" sz="14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679575" y="5389563"/>
            <a:ext cx="636588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SKADI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744663" y="4684713"/>
            <a:ext cx="671512" cy="3063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VESPA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989263" y="5457825"/>
            <a:ext cx="606425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ESTIA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3779838" y="4733925"/>
            <a:ext cx="0" cy="1574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3825875" y="3438525"/>
            <a:ext cx="817563" cy="971550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3825875" y="3573463"/>
            <a:ext cx="890588" cy="846137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3825875" y="3719513"/>
            <a:ext cx="962025" cy="700087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3059113" y="3933825"/>
            <a:ext cx="649287" cy="485775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3825875" y="4508500"/>
            <a:ext cx="623888" cy="395288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2805113" y="4508500"/>
            <a:ext cx="920750" cy="731838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36" name="TextBox 58"/>
          <p:cNvSpPr txBox="1">
            <a:spLocks noChangeArrowheads="1"/>
          </p:cNvSpPr>
          <p:nvPr/>
        </p:nvSpPr>
        <p:spPr bwMode="auto">
          <a:xfrm>
            <a:off x="3400425" y="1604963"/>
            <a:ext cx="1052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/>
              <a:t>Monolith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 flipH="1">
            <a:off x="3779838" y="1984375"/>
            <a:ext cx="46037" cy="2352675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38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187825"/>
            <a:ext cx="4143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9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7272808" cy="1143000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Key features of the ESS Target Station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5364163" y="4437063"/>
            <a:ext cx="3251200" cy="133508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dirty="0"/>
              <a:t>Neutron beam extraction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Offers 42 neutron beam ports 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Allows neutron science instruments to view either upper or lower moderator position</a:t>
            </a:r>
          </a:p>
        </p:txBody>
      </p:sp>
    </p:spTree>
    <p:extLst>
      <p:ext uri="{BB962C8B-B14F-4D97-AF65-F5344CB8AC3E}">
        <p14:creationId xmlns:p14="http://schemas.microsoft.com/office/powerpoint/2010/main" val="147148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"/>
          <a:stretch>
            <a:fillRect/>
          </a:stretch>
        </p:blipFill>
        <p:spPr bwMode="auto">
          <a:xfrm>
            <a:off x="34925" y="3573463"/>
            <a:ext cx="8893175" cy="32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339975" y="1219200"/>
            <a:ext cx="6710363" cy="167957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dirty="0"/>
              <a:t>Utilities and cooling plant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Helium cooling of target wheel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Water cooling of moderators, plugs and shielding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Intermediate water loops between primary circuits and conventional facility utilities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Helium </a:t>
            </a:r>
            <a:r>
              <a:rPr lang="en-GB" sz="1400" dirty="0" err="1"/>
              <a:t>cryoplant</a:t>
            </a:r>
            <a:r>
              <a:rPr lang="en-GB" sz="1400" dirty="0"/>
              <a:t> for refrigeration of cold moderator system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Nuclear grade HVAC system</a:t>
            </a:r>
          </a:p>
        </p:txBody>
      </p:sp>
      <p:sp>
        <p:nvSpPr>
          <p:cNvPr id="44035" name="TextBox 9"/>
          <p:cNvSpPr txBox="1">
            <a:spLocks noChangeArrowheads="1"/>
          </p:cNvSpPr>
          <p:nvPr/>
        </p:nvSpPr>
        <p:spPr bwMode="auto">
          <a:xfrm rot="-308205">
            <a:off x="4832350" y="3675063"/>
            <a:ext cx="7080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GB" altLang="x-none" sz="1600"/>
              <a:t>130 m</a:t>
            </a:r>
          </a:p>
        </p:txBody>
      </p:sp>
      <p:sp>
        <p:nvSpPr>
          <p:cNvPr id="44036" name="TextBox 10"/>
          <p:cNvSpPr txBox="1">
            <a:spLocks noChangeArrowheads="1"/>
          </p:cNvSpPr>
          <p:nvPr/>
        </p:nvSpPr>
        <p:spPr bwMode="auto">
          <a:xfrm rot="2434085">
            <a:off x="8532813" y="3482975"/>
            <a:ext cx="603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GB" altLang="x-none" sz="1600"/>
              <a:t>22 m</a:t>
            </a:r>
          </a:p>
        </p:txBody>
      </p:sp>
      <p:sp>
        <p:nvSpPr>
          <p:cNvPr id="44037" name="TextBox 11"/>
          <p:cNvSpPr txBox="1">
            <a:spLocks noChangeArrowheads="1"/>
          </p:cNvSpPr>
          <p:nvPr/>
        </p:nvSpPr>
        <p:spPr bwMode="auto">
          <a:xfrm rot="5400000">
            <a:off x="8680451" y="4024312"/>
            <a:ext cx="6032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GB" altLang="x-none" sz="1600"/>
              <a:t>37 m</a:t>
            </a:r>
          </a:p>
        </p:txBody>
      </p:sp>
      <p:sp>
        <p:nvSpPr>
          <p:cNvPr id="44038" name="TextBox 18"/>
          <p:cNvSpPr txBox="1">
            <a:spLocks noChangeArrowheads="1"/>
          </p:cNvSpPr>
          <p:nvPr/>
        </p:nvSpPr>
        <p:spPr bwMode="auto">
          <a:xfrm>
            <a:off x="5821363" y="3362325"/>
            <a:ext cx="968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GB" altLang="x-none" sz="1600"/>
              <a:t>High bay</a:t>
            </a:r>
          </a:p>
        </p:txBody>
      </p:sp>
      <p:cxnSp>
        <p:nvCxnSpPr>
          <p:cNvPr id="20" name="Straight Arrow Connector 19"/>
          <p:cNvCxnSpPr>
            <a:cxnSpLocks noChangeShapeType="1"/>
            <a:stCxn id="44038" idx="2"/>
          </p:cNvCxnSpPr>
          <p:nvPr/>
        </p:nvCxnSpPr>
        <p:spPr bwMode="auto">
          <a:xfrm flipH="1">
            <a:off x="5441950" y="3702050"/>
            <a:ext cx="863600" cy="10160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0" name="TextBox 23"/>
          <p:cNvSpPr txBox="1">
            <a:spLocks noChangeArrowheads="1"/>
          </p:cNvSpPr>
          <p:nvPr/>
        </p:nvSpPr>
        <p:spPr bwMode="auto">
          <a:xfrm>
            <a:off x="104775" y="4154488"/>
            <a:ext cx="15509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GB" altLang="x-none" sz="1600"/>
              <a:t>Transport hall</a:t>
            </a:r>
          </a:p>
        </p:txBody>
      </p: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 flipH="1">
            <a:off x="338138" y="4465638"/>
            <a:ext cx="417512" cy="1579562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2" name="Title 1"/>
          <p:cNvSpPr>
            <a:spLocks noGrp="1"/>
          </p:cNvSpPr>
          <p:nvPr>
            <p:ph type="title"/>
          </p:nvPr>
        </p:nvSpPr>
        <p:spPr>
          <a:xfrm>
            <a:off x="338138" y="274638"/>
            <a:ext cx="7258198" cy="1143000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Key features of the ESS Target Station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0013" y="2630488"/>
            <a:ext cx="4256087" cy="144621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dirty="0"/>
              <a:t>Remote handling systems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Large active cells for safe storage and processing of spent radioactive target components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Shielded casks for transfer of spent components from monolith to active cells</a:t>
            </a:r>
          </a:p>
        </p:txBody>
      </p:sp>
      <p:sp>
        <p:nvSpPr>
          <p:cNvPr id="44044" name="TextBox 12"/>
          <p:cNvSpPr txBox="1">
            <a:spLocks noChangeArrowheads="1"/>
          </p:cNvSpPr>
          <p:nvPr/>
        </p:nvSpPr>
        <p:spPr bwMode="auto">
          <a:xfrm>
            <a:off x="7096125" y="6513513"/>
            <a:ext cx="1943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GB" altLang="x-none" sz="1600"/>
              <a:t>Beam expander hall</a:t>
            </a:r>
          </a:p>
        </p:txBody>
      </p: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H="1" flipV="1">
            <a:off x="7834313" y="5699125"/>
            <a:ext cx="46037" cy="75723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6" name="TextBox 14"/>
          <p:cNvSpPr txBox="1">
            <a:spLocks noChangeArrowheads="1"/>
          </p:cNvSpPr>
          <p:nvPr/>
        </p:nvSpPr>
        <p:spPr bwMode="auto">
          <a:xfrm>
            <a:off x="5954713" y="6273800"/>
            <a:ext cx="10080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GB" altLang="x-none" sz="1600"/>
              <a:t>Target </a:t>
            </a:r>
            <a:br>
              <a:rPr lang="en-GB" altLang="x-none" sz="1600"/>
            </a:br>
            <a:r>
              <a:rPr lang="en-GB" altLang="x-none" sz="1600"/>
              <a:t>monolith</a:t>
            </a:r>
          </a:p>
        </p:txBody>
      </p: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H="1" flipV="1">
            <a:off x="5819775" y="6045200"/>
            <a:ext cx="355600" cy="46831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8" name="TextBox 16"/>
          <p:cNvSpPr txBox="1">
            <a:spLocks noChangeArrowheads="1"/>
          </p:cNvSpPr>
          <p:nvPr/>
        </p:nvSpPr>
        <p:spPr bwMode="auto">
          <a:xfrm>
            <a:off x="4500563" y="6519863"/>
            <a:ext cx="14049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GB" altLang="x-none" sz="1600"/>
              <a:t>Utilities block</a:t>
            </a:r>
          </a:p>
        </p:txBody>
      </p:sp>
      <p:cxnSp>
        <p:nvCxnSpPr>
          <p:cNvPr id="18" name="Straight Arrow Connector 17"/>
          <p:cNvCxnSpPr>
            <a:cxnSpLocks noChangeShapeType="1"/>
            <a:stCxn id="44048" idx="1"/>
          </p:cNvCxnSpPr>
          <p:nvPr/>
        </p:nvCxnSpPr>
        <p:spPr bwMode="auto">
          <a:xfrm flipH="1" flipV="1">
            <a:off x="4389438" y="6253163"/>
            <a:ext cx="111125" cy="43497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50" name="TextBox 20"/>
          <p:cNvSpPr txBox="1">
            <a:spLocks noChangeArrowheads="1"/>
          </p:cNvSpPr>
          <p:nvPr/>
        </p:nvSpPr>
        <p:spPr bwMode="auto">
          <a:xfrm>
            <a:off x="3205163" y="6519863"/>
            <a:ext cx="1303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GB" altLang="x-none" sz="1600"/>
              <a:t>Active cells</a:t>
            </a:r>
          </a:p>
        </p:txBody>
      </p:sp>
      <p:cxnSp>
        <p:nvCxnSpPr>
          <p:cNvPr id="22" name="Straight Arrow Connector 21"/>
          <p:cNvCxnSpPr>
            <a:cxnSpLocks noChangeShapeType="1"/>
            <a:stCxn id="44050" idx="1"/>
          </p:cNvCxnSpPr>
          <p:nvPr/>
        </p:nvCxnSpPr>
        <p:spPr bwMode="auto">
          <a:xfrm flipH="1" flipV="1">
            <a:off x="2341563" y="6442075"/>
            <a:ext cx="863600" cy="2460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9191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 to High Power Spallation Target</a:t>
            </a:r>
          </a:p>
          <a:p>
            <a:r>
              <a:rPr lang="en-US" dirty="0" smtClean="0"/>
              <a:t>Overview of ESS Target Station</a:t>
            </a:r>
          </a:p>
          <a:p>
            <a:r>
              <a:rPr lang="en-US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7197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Target Station Collaborators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412" y="3440731"/>
            <a:ext cx="2143664" cy="115347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990" y="1992365"/>
            <a:ext cx="768373" cy="11193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451" y="5363771"/>
            <a:ext cx="4862444" cy="7400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4262"/>
            <a:ext cx="2819400" cy="101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653" y="2707170"/>
            <a:ext cx="698559" cy="13265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545" y="4594207"/>
            <a:ext cx="2044700" cy="812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231" y="2215290"/>
            <a:ext cx="945769" cy="6031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68" y="1592839"/>
            <a:ext cx="2868432" cy="6264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770" y="2496708"/>
            <a:ext cx="1979712" cy="4988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6" t="41437" r="39605" b="41183"/>
          <a:stretch/>
        </p:blipFill>
        <p:spPr>
          <a:xfrm>
            <a:off x="7268740" y="3057422"/>
            <a:ext cx="655192" cy="77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7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8" t="4941" r="46611" b="16401"/>
          <a:stretch/>
        </p:blipFill>
        <p:spPr>
          <a:xfrm>
            <a:off x="8388424" y="2204864"/>
            <a:ext cx="668476" cy="38884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Monolith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21</a:t>
            </a:fld>
            <a:endParaRPr lang="en-GB" noProof="0" dirty="0"/>
          </a:p>
        </p:txBody>
      </p:sp>
      <p:grpSp>
        <p:nvGrpSpPr>
          <p:cNvPr id="9" name="Group 8"/>
          <p:cNvGrpSpPr/>
          <p:nvPr/>
        </p:nvGrpSpPr>
        <p:grpSpPr>
          <a:xfrm>
            <a:off x="35496" y="1450723"/>
            <a:ext cx="3350292" cy="4498557"/>
            <a:chOff x="4368550" y="1484783"/>
            <a:chExt cx="3963170" cy="5321491"/>
          </a:xfrm>
        </p:grpSpPr>
        <p:pic>
          <p:nvPicPr>
            <p:cNvPr id="10" name="Content Placeholder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8550" y="1484783"/>
              <a:ext cx="3963170" cy="532149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029195" y="5053977"/>
              <a:ext cx="9361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</a:t>
              </a:r>
              <a:r>
                <a:rPr lang="en-US" sz="1200" dirty="0" smtClean="0"/>
                <a:t>roton</a:t>
              </a:r>
              <a:br>
                <a:rPr lang="en-US" sz="1200" dirty="0" smtClean="0"/>
              </a:br>
              <a:r>
                <a:rPr lang="en-US" sz="1200" dirty="0" smtClean="0"/>
                <a:t>beam window</a:t>
              </a:r>
              <a:endParaRPr 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29610" y="1902293"/>
              <a:ext cx="1465432" cy="764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p</a:t>
              </a:r>
              <a:r>
                <a:rPr lang="en-US" sz="1200" dirty="0" smtClean="0">
                  <a:solidFill>
                    <a:schemeClr val="bg1"/>
                  </a:solidFill>
                </a:rPr>
                <a:t>roton beam instrumentation plug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185614" y="2098693"/>
              <a:ext cx="1080121" cy="546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m</a:t>
              </a:r>
              <a:r>
                <a:rPr lang="en-US" sz="1200" dirty="0" smtClean="0">
                  <a:solidFill>
                    <a:schemeClr val="bg1"/>
                  </a:solidFill>
                </a:rPr>
                <a:t>onolith vessel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5399555" y="4904187"/>
              <a:ext cx="100596" cy="326944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5449852" y="2617412"/>
              <a:ext cx="557008" cy="1703994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7320879" y="2639767"/>
              <a:ext cx="245062" cy="501203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25" y="1625069"/>
            <a:ext cx="783724" cy="311542"/>
          </a:xfrm>
          <a:prstGeom prst="rect">
            <a:avLst/>
          </a:prstGeom>
        </p:spPr>
      </p:pic>
      <p:pic>
        <p:nvPicPr>
          <p:cNvPr id="30" name="Content Placeholder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2"/>
          <a:stretch/>
        </p:blipFill>
        <p:spPr>
          <a:xfrm>
            <a:off x="3581837" y="3140894"/>
            <a:ext cx="487481" cy="48667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65" y="2229509"/>
            <a:ext cx="783724" cy="31154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052" y="2668716"/>
            <a:ext cx="783724" cy="311542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12726" r="32500" b="16061"/>
          <a:stretch/>
        </p:blipFill>
        <p:spPr>
          <a:xfrm>
            <a:off x="3635896" y="-6708"/>
            <a:ext cx="1368152" cy="1584175"/>
          </a:xfrm>
        </p:spPr>
      </p:pic>
      <p:sp>
        <p:nvSpPr>
          <p:cNvPr id="28" name="Content Placeholder 2"/>
          <p:cNvSpPr txBox="1">
            <a:spLocks/>
          </p:cNvSpPr>
          <p:nvPr/>
        </p:nvSpPr>
        <p:spPr>
          <a:xfrm>
            <a:off x="4043261" y="1628800"/>
            <a:ext cx="5065243" cy="259109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70000" indent="-270000" algn="l" defTabSz="914400" rtl="0" eaLnBrk="1" latinLnBrk="0" hangingPunct="1">
              <a:spcBef>
                <a:spcPct val="20000"/>
              </a:spcBef>
              <a:buFont typeface="ZapfDingbatsITC" charset="0"/>
              <a:buChar char="➠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Monolith vessel</a:t>
            </a:r>
          </a:p>
          <a:p>
            <a:pPr lvl="1"/>
            <a:r>
              <a:rPr lang="en-US" dirty="0" smtClean="0"/>
              <a:t>Design finalized for lower parts and procurement in preparation</a:t>
            </a:r>
          </a:p>
          <a:p>
            <a:pPr lvl="1"/>
            <a:r>
              <a:rPr lang="en-US" dirty="0" smtClean="0"/>
              <a:t>Final design on-going for connection ring and covers</a:t>
            </a:r>
          </a:p>
          <a:p>
            <a:r>
              <a:rPr lang="en-US" dirty="0" smtClean="0"/>
              <a:t>Proton beam window</a:t>
            </a:r>
          </a:p>
          <a:p>
            <a:pPr lvl="1"/>
            <a:r>
              <a:rPr lang="en-US" dirty="0"/>
              <a:t>Final design </a:t>
            </a:r>
            <a:r>
              <a:rPr lang="en-US" dirty="0" smtClean="0"/>
              <a:t>on-going</a:t>
            </a:r>
          </a:p>
          <a:p>
            <a:r>
              <a:rPr lang="en-US" dirty="0" smtClean="0"/>
              <a:t>Proton beam instrumentation</a:t>
            </a:r>
          </a:p>
          <a:p>
            <a:pPr lvl="1"/>
            <a:r>
              <a:rPr lang="en-US" dirty="0" smtClean="0"/>
              <a:t>Specifications of instrumentation equipment in progress by ACCSYS and their Norwegian in-kind partner</a:t>
            </a:r>
          </a:p>
          <a:p>
            <a:r>
              <a:rPr lang="en-US" dirty="0" smtClean="0"/>
              <a:t>Monolith shielding, internal and external</a:t>
            </a:r>
          </a:p>
          <a:p>
            <a:pPr lvl="1"/>
            <a:r>
              <a:rPr lang="en-US" dirty="0" smtClean="0"/>
              <a:t>Preliminary design finalized beginning of April 2017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5" t="12224" r="33463" b="14944"/>
          <a:stretch/>
        </p:blipFill>
        <p:spPr>
          <a:xfrm>
            <a:off x="3014232" y="3861048"/>
            <a:ext cx="1927042" cy="246731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5" t="32505" r="30313" b="29111"/>
          <a:stretch/>
        </p:blipFill>
        <p:spPr>
          <a:xfrm>
            <a:off x="4915682" y="4077072"/>
            <a:ext cx="3523414" cy="189750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508104" y="5902740"/>
            <a:ext cx="2522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Monolith vessel connection ring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8316416" y="6041033"/>
            <a:ext cx="7920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Proton Beam Window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2987824" y="6316923"/>
            <a:ext cx="1961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Monolith inner shielding (~1000 </a:t>
            </a:r>
            <a:r>
              <a:rPr lang="en-US" sz="1400" dirty="0" err="1" smtClean="0"/>
              <a:t>tonnes</a:t>
            </a:r>
            <a:r>
              <a:rPr lang="en-US" sz="1400" dirty="0" smtClean="0"/>
              <a:t> of steel)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2486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8286" r="3538" b="40349"/>
          <a:stretch/>
        </p:blipFill>
        <p:spPr>
          <a:xfrm>
            <a:off x="-1791" y="4295418"/>
            <a:ext cx="9135039" cy="2554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9062" y="1556792"/>
            <a:ext cx="5930670" cy="298092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latin typeface="Calibri" charset="0"/>
              </a:rPr>
              <a:t>Target wheel and drive unit</a:t>
            </a:r>
          </a:p>
          <a:p>
            <a:pPr lvl="1"/>
            <a:r>
              <a:rPr lang="en-US" dirty="0">
                <a:latin typeface="Calibri" charset="0"/>
              </a:rPr>
              <a:t>Design of cassettes and spallation material is </a:t>
            </a:r>
            <a:r>
              <a:rPr lang="en-US" dirty="0" smtClean="0">
                <a:latin typeface="Calibri" charset="0"/>
              </a:rPr>
              <a:t>finalized </a:t>
            </a:r>
            <a:r>
              <a:rPr lang="en-US" dirty="0">
                <a:latin typeface="Calibri" charset="0"/>
              </a:rPr>
              <a:t>and </a:t>
            </a:r>
            <a:r>
              <a:rPr lang="en-US" dirty="0" smtClean="0">
                <a:latin typeface="Calibri" charset="0"/>
              </a:rPr>
              <a:t>procurement </a:t>
            </a:r>
            <a:r>
              <a:rPr lang="en-US" dirty="0">
                <a:latin typeface="Calibri" charset="0"/>
              </a:rPr>
              <a:t>is imminent</a:t>
            </a:r>
          </a:p>
          <a:p>
            <a:pPr lvl="1"/>
            <a:r>
              <a:rPr lang="en-US" dirty="0">
                <a:latin typeface="Calibri" charset="0"/>
              </a:rPr>
              <a:t>Manufacturing of prototype is on-going</a:t>
            </a:r>
          </a:p>
          <a:p>
            <a:pPr lvl="1"/>
            <a:r>
              <a:rPr lang="en-US" dirty="0">
                <a:latin typeface="Calibri" charset="0"/>
              </a:rPr>
              <a:t>CDR for Target Wheel and Shaft planned in </a:t>
            </a:r>
            <a:r>
              <a:rPr lang="en-US" dirty="0" smtClean="0">
                <a:latin typeface="Calibri" charset="0"/>
              </a:rPr>
              <a:t>May 2017</a:t>
            </a:r>
            <a:endParaRPr lang="en-US" dirty="0">
              <a:latin typeface="Calibri" charset="0"/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Progress on Target Helium </a:t>
            </a:r>
            <a:r>
              <a:rPr lang="en-GB" dirty="0">
                <a:solidFill>
                  <a:schemeClr val="tx1"/>
                </a:solidFill>
              </a:rPr>
              <a:t>C</a:t>
            </a:r>
            <a:r>
              <a:rPr lang="en-GB" dirty="0" smtClean="0">
                <a:solidFill>
                  <a:schemeClr val="tx1"/>
                </a:solidFill>
              </a:rPr>
              <a:t>ooling System</a:t>
            </a:r>
          </a:p>
          <a:p>
            <a:pPr lvl="1"/>
            <a:r>
              <a:rPr lang="en-GB" dirty="0" smtClean="0"/>
              <a:t>Orders </a:t>
            </a:r>
            <a:r>
              <a:rPr lang="en-GB" dirty="0"/>
              <a:t>placed for helium circulators</a:t>
            </a:r>
          </a:p>
          <a:p>
            <a:pPr lvl="1"/>
            <a:r>
              <a:rPr lang="en-GB" dirty="0"/>
              <a:t>Detailed design is on-going for the rest of the cooling </a:t>
            </a:r>
            <a:r>
              <a:rPr lang="en-GB" dirty="0" smtClean="0"/>
              <a:t>loop</a:t>
            </a:r>
          </a:p>
          <a:p>
            <a:r>
              <a:rPr lang="en-GB" dirty="0" smtClean="0"/>
              <a:t>Target monitoring</a:t>
            </a:r>
          </a:p>
          <a:p>
            <a:pPr lvl="1"/>
            <a:r>
              <a:rPr lang="en-GB" dirty="0" smtClean="0"/>
              <a:t>Conceptual solutions defined and preliminary design about to start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22</a:t>
            </a:fld>
            <a:endParaRPr lang="sv-SE"/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613" y="1484784"/>
            <a:ext cx="2232248" cy="2408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6853543" y="3739018"/>
            <a:ext cx="201439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300" dirty="0" smtClean="0"/>
              <a:t>Tungsten Bricks in Cassette</a:t>
            </a:r>
            <a:endParaRPr lang="en-US" sz="13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5" y="1556792"/>
            <a:ext cx="783724" cy="3115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88845"/>
            <a:ext cx="313166" cy="594679"/>
          </a:xfrm>
          <a:prstGeom prst="rect">
            <a:avLst/>
          </a:prstGeom>
        </p:spPr>
      </p:pic>
      <p:pic>
        <p:nvPicPr>
          <p:cNvPr id="16" name="Content Placeholder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2"/>
          <a:stretch/>
        </p:blipFill>
        <p:spPr>
          <a:xfrm>
            <a:off x="395536" y="3590396"/>
            <a:ext cx="487481" cy="4866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64" r="73646" b="1"/>
          <a:stretch/>
        </p:blipFill>
        <p:spPr>
          <a:xfrm>
            <a:off x="684937" y="3028770"/>
            <a:ext cx="298800" cy="32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6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76" r="22172" b="2633"/>
          <a:stretch/>
        </p:blipFill>
        <p:spPr bwMode="auto">
          <a:xfrm>
            <a:off x="35496" y="1484784"/>
            <a:ext cx="1306488" cy="486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r="6714"/>
          <a:stretch/>
        </p:blipFill>
        <p:spPr>
          <a:xfrm>
            <a:off x="3923928" y="5199812"/>
            <a:ext cx="828600" cy="389428"/>
          </a:xfrm>
          <a:prstGeom prst="rect">
            <a:avLst/>
          </a:prstGeom>
        </p:spPr>
      </p:pic>
      <p:pic>
        <p:nvPicPr>
          <p:cNvPr id="10" name="Inhaltsplatzhalter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01" r="10986"/>
          <a:stretch/>
        </p:blipFill>
        <p:spPr>
          <a:xfrm>
            <a:off x="899592" y="955076"/>
            <a:ext cx="6084168" cy="58638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Moderator and Reflector Systems, including Irradiation 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484784"/>
            <a:ext cx="4680520" cy="355699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/>
              <a:t>Helium </a:t>
            </a:r>
            <a:r>
              <a:rPr lang="en-US" dirty="0" err="1" smtClean="0"/>
              <a:t>Cryoplant</a:t>
            </a:r>
            <a:endParaRPr lang="en-US" dirty="0" smtClean="0"/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 smtClean="0"/>
              <a:t>Preliminary design completed by contractor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 smtClean="0"/>
              <a:t>Detailed design of system is on-going and will be completed 2017</a:t>
            </a:r>
            <a:endParaRPr lang="en-US" dirty="0"/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/>
              <a:t>Cryogenic Hydrogen System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 smtClean="0"/>
              <a:t>Detailed design finalized March 2017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 smtClean="0"/>
              <a:t>Manufacturing starting 2017 Q2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 smtClean="0"/>
              <a:t>LH2 pumps ordered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Irradiation module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Design of sample capsule </a:t>
            </a:r>
            <a:br>
              <a:rPr lang="en-US" dirty="0"/>
            </a:br>
            <a:r>
              <a:rPr lang="en-US" dirty="0"/>
              <a:t>integrated with MR </a:t>
            </a:r>
            <a:r>
              <a:rPr lang="en-US" dirty="0" smtClean="0"/>
              <a:t>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23</a:t>
            </a:fld>
            <a:endParaRPr lang="en-GB" noProof="0"/>
          </a:p>
        </p:txBody>
      </p:sp>
      <p:sp>
        <p:nvSpPr>
          <p:cNvPr id="9" name="Textfeld 15"/>
          <p:cNvSpPr txBox="1"/>
          <p:nvPr/>
        </p:nvSpPr>
        <p:spPr>
          <a:xfrm rot="16200000">
            <a:off x="378653" y="3481379"/>
            <a:ext cx="875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MR Plug</a:t>
            </a:r>
            <a:endParaRPr lang="en-US" sz="1600" dirty="0"/>
          </a:p>
        </p:txBody>
      </p:sp>
      <p:pic>
        <p:nvPicPr>
          <p:cNvPr id="12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909" y="0"/>
            <a:ext cx="2186603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924944"/>
            <a:ext cx="2880320" cy="192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644008" y="5157192"/>
            <a:ext cx="4536504" cy="172886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70000" indent="-270000" algn="l" defTabSz="914400" rtl="0" eaLnBrk="1" latinLnBrk="0" hangingPunct="1">
              <a:spcBef>
                <a:spcPct val="20000"/>
              </a:spcBef>
              <a:buFont typeface="ZapfDingbatsITC" charset="0"/>
              <a:buChar char="➠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/>
              <a:t>Moderator and reflector plug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 smtClean="0"/>
              <a:t>Detailed design completed for all parts of MR plug, fabrication imminent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 smtClean="0"/>
              <a:t>Order for beryllium placed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 smtClean="0"/>
              <a:t>Extensive prototyping and testing on-going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7236296" y="2586390"/>
            <a:ext cx="1647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Cryostat internals</a:t>
            </a:r>
            <a:endParaRPr lang="en-US" sz="1600" dirty="0"/>
          </a:p>
        </p:txBody>
      </p:sp>
      <p:sp>
        <p:nvSpPr>
          <p:cNvPr id="17" name="Textfeld 15"/>
          <p:cNvSpPr txBox="1"/>
          <p:nvPr/>
        </p:nvSpPr>
        <p:spPr>
          <a:xfrm>
            <a:off x="6372201" y="4581128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Cryogenic </a:t>
            </a:r>
            <a:r>
              <a:rPr lang="en-US" sz="1600" smtClean="0"/>
              <a:t>moderator prototype</a:t>
            </a:r>
            <a:endParaRPr lang="en-US" sz="1600" dirty="0"/>
          </a:p>
        </p:txBody>
      </p:sp>
      <p:sp>
        <p:nvSpPr>
          <p:cNvPr id="18" name="Textfeld 15"/>
          <p:cNvSpPr txBox="1"/>
          <p:nvPr/>
        </p:nvSpPr>
        <p:spPr>
          <a:xfrm rot="16200000">
            <a:off x="5102948" y="3768174"/>
            <a:ext cx="1634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Hydrogen </a:t>
            </a:r>
            <a:r>
              <a:rPr lang="en-US" sz="1600" dirty="0" smtClean="0"/>
              <a:t>System</a:t>
            </a:r>
            <a:endParaRPr lang="en-US" sz="1600" dirty="0"/>
          </a:p>
        </p:txBody>
      </p:sp>
      <p:sp>
        <p:nvSpPr>
          <p:cNvPr id="19" name="Textfeld 15"/>
          <p:cNvSpPr txBox="1"/>
          <p:nvPr/>
        </p:nvSpPr>
        <p:spPr>
          <a:xfrm rot="21349831">
            <a:off x="4943020" y="4638573"/>
            <a:ext cx="1003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Cryogenic</a:t>
            </a:r>
            <a:endParaRPr lang="en-US" sz="16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r="6714"/>
          <a:stretch/>
        </p:blipFill>
        <p:spPr>
          <a:xfrm>
            <a:off x="683568" y="2751540"/>
            <a:ext cx="828600" cy="389428"/>
          </a:xfrm>
          <a:prstGeom prst="rect">
            <a:avLst/>
          </a:prstGeom>
        </p:spPr>
      </p:pic>
      <p:pic>
        <p:nvPicPr>
          <p:cNvPr id="22" name="Content Placeholder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2"/>
          <a:stretch/>
        </p:blipFill>
        <p:spPr>
          <a:xfrm>
            <a:off x="962515" y="1484784"/>
            <a:ext cx="487481" cy="48667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999" b="3928"/>
          <a:stretch/>
        </p:blipFill>
        <p:spPr>
          <a:xfrm>
            <a:off x="1043608" y="4008554"/>
            <a:ext cx="439628" cy="42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4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beam extraction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997395" y="6303585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9" name="Content Placeholder 2"/>
          <p:cNvSpPr>
            <a:spLocks noGrp="1"/>
          </p:cNvSpPr>
          <p:nvPr>
            <p:ph idx="1"/>
          </p:nvPr>
        </p:nvSpPr>
        <p:spPr>
          <a:xfrm>
            <a:off x="4943963" y="1577037"/>
            <a:ext cx="4193938" cy="391172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Neutron beam extraction system</a:t>
            </a:r>
          </a:p>
          <a:p>
            <a:pPr lvl="1"/>
            <a:r>
              <a:rPr lang="en-US" dirty="0" smtClean="0"/>
              <a:t>Detailed design on-going</a:t>
            </a:r>
          </a:p>
          <a:p>
            <a:pPr lvl="1"/>
            <a:r>
              <a:rPr lang="en-US" dirty="0" smtClean="0"/>
              <a:t>Critical Design Review planned mid 2017</a:t>
            </a:r>
          </a:p>
          <a:p>
            <a:r>
              <a:rPr lang="en-US" dirty="0" smtClean="0"/>
              <a:t>Neutron Beam Windows </a:t>
            </a:r>
          </a:p>
          <a:p>
            <a:pPr lvl="1"/>
            <a:r>
              <a:rPr lang="en-US" dirty="0" smtClean="0"/>
              <a:t>Prototypes for vacuum seal testing manufactured</a:t>
            </a:r>
          </a:p>
          <a:p>
            <a:pPr lvl="1"/>
            <a:r>
              <a:rPr lang="en-US" dirty="0" smtClean="0"/>
              <a:t>Responsibility for manufacturing and delivery will be handed over to in-kind partner as soon as detailed design </a:t>
            </a:r>
            <a:br>
              <a:rPr lang="en-US" dirty="0" smtClean="0"/>
            </a:br>
            <a:r>
              <a:rPr lang="en-US" dirty="0" smtClean="0"/>
              <a:t>is finalized</a:t>
            </a:r>
          </a:p>
        </p:txBody>
      </p:sp>
      <p:sp>
        <p:nvSpPr>
          <p:cNvPr id="23" name="Slide Number Placeholder 3"/>
          <p:cNvSpPr txBox="1">
            <a:spLocks/>
          </p:cNvSpPr>
          <p:nvPr/>
        </p:nvSpPr>
        <p:spPr>
          <a:xfrm>
            <a:off x="1997395" y="630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/>
              <a:pPr/>
              <a:t>24</a:t>
            </a:fld>
            <a:endParaRPr lang="sv-SE"/>
          </a:p>
        </p:txBody>
      </p:sp>
      <p:pic>
        <p:nvPicPr>
          <p:cNvPr id="24" name="Picture 23" descr="G:\Machines Directorate\Target division\Public Read Write\Jarich\2016-09-14 IKON\NBEX post-PDR\overview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211" y="1463207"/>
            <a:ext cx="4023148" cy="5297403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208"/>
          <p:cNvSpPr txBox="1"/>
          <p:nvPr/>
        </p:nvSpPr>
        <p:spPr>
          <a:xfrm>
            <a:off x="376235" y="2630610"/>
            <a:ext cx="544580" cy="2194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" tIns="18000" rIns="18000" bIns="18000" rtlCol="0" anchor="ctr" anchorCtr="0">
            <a:spAutoFit/>
          </a:bodyPr>
          <a:lstStyle>
            <a:defPPr>
              <a:defRPr lang="sv-SE"/>
            </a:defPPr>
            <a:lvl1pPr algn="ctr"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BBG</a:t>
            </a:r>
            <a:endParaRPr lang="sv-SE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920815" y="2740339"/>
            <a:ext cx="743000" cy="131840"/>
          </a:xfrm>
          <a:prstGeom prst="straightConnector1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212"/>
          <p:cNvSpPr txBox="1"/>
          <p:nvPr/>
        </p:nvSpPr>
        <p:spPr>
          <a:xfrm>
            <a:off x="2914334" y="2811406"/>
            <a:ext cx="464995" cy="2194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" tIns="18000" rIns="18000" bIns="18000" rtlCol="0" anchor="ctr" anchorCtr="0">
            <a:spAutoFit/>
          </a:bodyPr>
          <a:lstStyle>
            <a:defPPr>
              <a:defRPr lang="sv-SE"/>
            </a:defPPr>
            <a:lvl1pPr algn="ctr"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NBPI</a:t>
            </a:r>
            <a:endParaRPr lang="sv-SE" dirty="0"/>
          </a:p>
        </p:txBody>
      </p:sp>
      <p:sp>
        <p:nvSpPr>
          <p:cNvPr id="44" name="Text Box 221"/>
          <p:cNvSpPr txBox="1"/>
          <p:nvPr/>
        </p:nvSpPr>
        <p:spPr>
          <a:xfrm>
            <a:off x="27377" y="5138654"/>
            <a:ext cx="1118388" cy="2194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" tIns="18000" rIns="18000" bIns="18000" rtlCol="0" anchor="ctr" anchorCtr="0">
            <a:spAutoFit/>
          </a:bodyPr>
          <a:lstStyle>
            <a:defPPr>
              <a:defRPr lang="sv-SE"/>
            </a:defPPr>
            <a:lvl1pPr algn="ctr"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Handling tooling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1145765" y="5248383"/>
            <a:ext cx="227679" cy="135879"/>
          </a:xfrm>
          <a:prstGeom prst="straightConnector1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Box 208"/>
          <p:cNvSpPr txBox="1"/>
          <p:nvPr/>
        </p:nvSpPr>
        <p:spPr>
          <a:xfrm>
            <a:off x="2266971" y="2081185"/>
            <a:ext cx="587132" cy="221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" tIns="18000" rIns="18000" bIns="18000" rtlCol="0" anchor="ctr" anchorCtr="0">
            <a:spAutoFit/>
          </a:bodyPr>
          <a:lstStyle>
            <a:defPPr>
              <a:defRPr lang="sv-SE"/>
            </a:defPPr>
            <a:lvl1pPr algn="ctr"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GB" dirty="0" smtClean="0"/>
              <a:t>NBW</a:t>
            </a:r>
            <a:endParaRPr lang="sv-SE" dirty="0"/>
          </a:p>
        </p:txBody>
      </p:sp>
      <p:cxnSp>
        <p:nvCxnSpPr>
          <p:cNvPr id="50" name="Straight Arrow Connector 49"/>
          <p:cNvCxnSpPr>
            <a:stCxn id="48" idx="2"/>
          </p:cNvCxnSpPr>
          <p:nvPr/>
        </p:nvCxnSpPr>
        <p:spPr>
          <a:xfrm flipH="1">
            <a:off x="2104427" y="2302203"/>
            <a:ext cx="456110" cy="737760"/>
          </a:xfrm>
          <a:prstGeom prst="straightConnector1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208"/>
          <p:cNvSpPr txBox="1"/>
          <p:nvPr/>
        </p:nvSpPr>
        <p:spPr>
          <a:xfrm>
            <a:off x="384799" y="2126554"/>
            <a:ext cx="544580" cy="2194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" tIns="18000" rIns="18000" bIns="18000" rtlCol="0" anchor="ctr" anchorCtr="0">
            <a:spAutoFit/>
          </a:bodyPr>
          <a:lstStyle>
            <a:defPPr>
              <a:defRPr lang="sv-SE"/>
            </a:defPPr>
            <a:lvl1pPr algn="ctr"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GBS</a:t>
            </a:r>
            <a:endParaRPr lang="sv-SE" dirty="0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929379" y="2236283"/>
            <a:ext cx="743000" cy="131840"/>
          </a:xfrm>
          <a:prstGeom prst="straightConnector1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Box 221"/>
          <p:cNvSpPr txBox="1"/>
          <p:nvPr/>
        </p:nvSpPr>
        <p:spPr>
          <a:xfrm>
            <a:off x="361621" y="3881849"/>
            <a:ext cx="1118388" cy="2194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" tIns="18000" rIns="18000" bIns="18000" rtlCol="0" anchor="ctr" anchorCtr="0">
            <a:spAutoFit/>
          </a:bodyPr>
          <a:lstStyle>
            <a:defPPr>
              <a:defRPr lang="sv-SE"/>
            </a:defPPr>
            <a:lvl1pPr algn="ctr"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Target level floor</a:t>
            </a:r>
          </a:p>
        </p:txBody>
      </p:sp>
      <p:sp>
        <p:nvSpPr>
          <p:cNvPr id="54" name="Text Box 221"/>
          <p:cNvSpPr txBox="1"/>
          <p:nvPr/>
        </p:nvSpPr>
        <p:spPr>
          <a:xfrm>
            <a:off x="182491" y="3078283"/>
            <a:ext cx="1118388" cy="4056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" tIns="18000" rIns="18000" bIns="18000" rtlCol="0" anchor="ctr" anchorCtr="0">
            <a:spAutoFit/>
          </a:bodyPr>
          <a:lstStyle>
            <a:defPPr>
              <a:defRPr lang="sv-SE"/>
            </a:defPPr>
            <a:lvl1pPr algn="ctr"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GB" dirty="0" smtClean="0"/>
              <a:t>Instrument position</a:t>
            </a:r>
            <a:endParaRPr lang="en-GB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139"/>
          <a:stretch/>
        </p:blipFill>
        <p:spPr>
          <a:xfrm>
            <a:off x="4670866" y="5499532"/>
            <a:ext cx="2524567" cy="1169178"/>
          </a:xfrm>
          <a:prstGeom prst="rect">
            <a:avLst/>
          </a:prstGeom>
          <a:effectLst>
            <a:softEdge rad="76200"/>
          </a:effectLst>
        </p:spPr>
      </p:pic>
      <p:grpSp>
        <p:nvGrpSpPr>
          <p:cNvPr id="3" name="Group 2"/>
          <p:cNvGrpSpPr/>
          <p:nvPr/>
        </p:nvGrpSpPr>
        <p:grpSpPr>
          <a:xfrm>
            <a:off x="7302583" y="4807782"/>
            <a:ext cx="1830656" cy="1958312"/>
            <a:chOff x="2338501" y="3659482"/>
            <a:chExt cx="2970646" cy="3177800"/>
          </a:xfrm>
        </p:grpSpPr>
        <p:pic>
          <p:nvPicPr>
            <p:cNvPr id="56" name="Picture 6" descr="H:\Projects\16p001 ESS\work\NBEX post-PDR\036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86" r="35614"/>
            <a:stretch/>
          </p:blipFill>
          <p:spPr bwMode="auto">
            <a:xfrm>
              <a:off x="3452493" y="3659482"/>
              <a:ext cx="1856654" cy="31778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5" descr="H:\Projects\16p001 ESS\work\NBEX post-PDR\033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20" r="42134"/>
            <a:stretch/>
          </p:blipFill>
          <p:spPr bwMode="auto">
            <a:xfrm>
              <a:off x="2338501" y="3660018"/>
              <a:ext cx="1113992" cy="317672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Curved Up Arrow 57"/>
            <p:cNvSpPr/>
            <p:nvPr/>
          </p:nvSpPr>
          <p:spPr>
            <a:xfrm flipH="1">
              <a:off x="2824852" y="6612295"/>
              <a:ext cx="1168600" cy="207508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pic>
        <p:nvPicPr>
          <p:cNvPr id="22" name="Picture 3" descr="C:\data\HiT\Projects\ESS 2016\work\Ad-hoc IAC\Port Block Alignment surfaces 2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2" r="32918"/>
          <a:stretch/>
        </p:blipFill>
        <p:spPr bwMode="auto">
          <a:xfrm>
            <a:off x="2699792" y="3787386"/>
            <a:ext cx="1777683" cy="3018793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Content Placeholder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2"/>
          <a:stretch/>
        </p:blipFill>
        <p:spPr>
          <a:xfrm>
            <a:off x="4499992" y="1556792"/>
            <a:ext cx="487481" cy="48667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24" y="3117458"/>
            <a:ext cx="783724" cy="31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9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18981" r="36087" b="27637"/>
          <a:stretch/>
        </p:blipFill>
        <p:spPr>
          <a:xfrm>
            <a:off x="5675212" y="4437112"/>
            <a:ext cx="3505300" cy="23444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Fluid </a:t>
            </a:r>
            <a:r>
              <a:rPr lang="en-US" dirty="0"/>
              <a:t>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20018" r="36875" b="29866"/>
          <a:stretch/>
        </p:blipFill>
        <p:spPr>
          <a:xfrm>
            <a:off x="5675209" y="2236111"/>
            <a:ext cx="3505303" cy="2201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6677" r="37291" b="33207"/>
          <a:stretch/>
        </p:blipFill>
        <p:spPr>
          <a:xfrm>
            <a:off x="5652120" y="-10546"/>
            <a:ext cx="3528392" cy="2201002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755576" y="1844824"/>
            <a:ext cx="5256584" cy="4727550"/>
          </a:xfrm>
        </p:spPr>
        <p:txBody>
          <a:bodyPr>
            <a:normAutofit/>
          </a:bodyPr>
          <a:lstStyle/>
          <a:p>
            <a:r>
              <a:rPr lang="en-GB" sz="2400" dirty="0" smtClean="0">
                <a:solidFill>
                  <a:srgbClr val="000000"/>
                </a:solidFill>
              </a:rPr>
              <a:t>Primary and intermediate water cooling systems</a:t>
            </a:r>
          </a:p>
          <a:p>
            <a:pPr lvl="1"/>
            <a:r>
              <a:rPr lang="en-GB" sz="2000" dirty="0" smtClean="0">
                <a:solidFill>
                  <a:srgbClr val="000000"/>
                </a:solidFill>
              </a:rPr>
              <a:t>Detailed design is well underway</a:t>
            </a:r>
          </a:p>
          <a:p>
            <a:r>
              <a:rPr lang="en-GB" sz="2400" dirty="0" smtClean="0">
                <a:solidFill>
                  <a:srgbClr val="000000"/>
                </a:solidFill>
              </a:rPr>
              <a:t>Target Station HVAC system</a:t>
            </a:r>
          </a:p>
          <a:p>
            <a:pPr lvl="1"/>
            <a:r>
              <a:rPr lang="en-GB" sz="2000" dirty="0" smtClean="0">
                <a:solidFill>
                  <a:srgbClr val="000000"/>
                </a:solidFill>
              </a:rPr>
              <a:t>Detailed design is on-going</a:t>
            </a:r>
          </a:p>
          <a:p>
            <a:r>
              <a:rPr lang="en-GB" sz="2400" dirty="0" smtClean="0">
                <a:solidFill>
                  <a:srgbClr val="000000"/>
                </a:solidFill>
              </a:rPr>
              <a:t>All other utility and process systems</a:t>
            </a:r>
          </a:p>
          <a:p>
            <a:pPr lvl="1"/>
            <a:r>
              <a:rPr lang="en-GB" sz="2000" dirty="0" smtClean="0">
                <a:solidFill>
                  <a:srgbClr val="000000"/>
                </a:solidFill>
              </a:rPr>
              <a:t>Completion of preliminary designs are imminent </a:t>
            </a:r>
          </a:p>
          <a:p>
            <a:pPr lvl="1"/>
            <a:r>
              <a:rPr lang="en-GB" sz="2000" dirty="0" smtClean="0">
                <a:solidFill>
                  <a:srgbClr val="000000"/>
                </a:solidFill>
              </a:rPr>
              <a:t>Drain tanks procured and in fabrication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6" t="41437" r="39605" b="41183"/>
          <a:stretch/>
        </p:blipFill>
        <p:spPr>
          <a:xfrm>
            <a:off x="507998" y="1700808"/>
            <a:ext cx="319586" cy="3781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914308"/>
            <a:ext cx="340740" cy="647039"/>
          </a:xfrm>
          <a:prstGeom prst="rect">
            <a:avLst/>
          </a:prstGeom>
        </p:spPr>
      </p:pic>
      <p:pic>
        <p:nvPicPr>
          <p:cNvPr id="12" name="Content Placeholder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2"/>
          <a:stretch/>
        </p:blipFill>
        <p:spPr>
          <a:xfrm>
            <a:off x="323528" y="3832468"/>
            <a:ext cx="487481" cy="4866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6" t="41437" r="39605" b="41183"/>
          <a:stretch/>
        </p:blipFill>
        <p:spPr>
          <a:xfrm>
            <a:off x="507998" y="2856493"/>
            <a:ext cx="319586" cy="3781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069993"/>
            <a:ext cx="340740" cy="64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6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Remote Handling Systems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26</a:t>
            </a:fld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0" y="1600731"/>
            <a:ext cx="9144000" cy="5120744"/>
            <a:chOff x="0" y="1600731"/>
            <a:chExt cx="9144000" cy="512074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12580"/>
              <a:ext cx="9144000" cy="5108895"/>
            </a:xfrm>
            <a:prstGeom prst="rect">
              <a:avLst/>
            </a:prstGeom>
          </p:spPr>
        </p:pic>
        <p:sp>
          <p:nvSpPr>
            <p:cNvPr id="7" name="Frame 6"/>
            <p:cNvSpPr/>
            <p:nvPr/>
          </p:nvSpPr>
          <p:spPr>
            <a:xfrm>
              <a:off x="3012558" y="3284984"/>
              <a:ext cx="6023937" cy="3071366"/>
            </a:xfrm>
            <a:prstGeom prst="frame">
              <a:avLst>
                <a:gd name="adj1" fmla="val 380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Frame 7"/>
            <p:cNvSpPr/>
            <p:nvPr/>
          </p:nvSpPr>
          <p:spPr>
            <a:xfrm>
              <a:off x="166030" y="4297793"/>
              <a:ext cx="2145975" cy="2296213"/>
            </a:xfrm>
            <a:prstGeom prst="frame">
              <a:avLst>
                <a:gd name="adj1" fmla="val 380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Frame 8"/>
            <p:cNvSpPr/>
            <p:nvPr/>
          </p:nvSpPr>
          <p:spPr>
            <a:xfrm>
              <a:off x="6372201" y="1600731"/>
              <a:ext cx="1800200" cy="1820226"/>
            </a:xfrm>
            <a:prstGeom prst="frame">
              <a:avLst>
                <a:gd name="adj1" fmla="val 380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72201" y="1663399"/>
              <a:ext cx="5886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Casks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16016" y="5733256"/>
              <a:ext cx="15633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Active Cells Facility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6030" y="4365104"/>
              <a:ext cx="6231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MUTS</a:t>
              </a:r>
              <a:endParaRPr lang="en-US" sz="14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66030" y="1898829"/>
            <a:ext cx="16114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Active Cells Facility:</a:t>
            </a:r>
          </a:p>
          <a:p>
            <a:r>
              <a:rPr lang="en-US" sz="1400" dirty="0" smtClean="0"/>
              <a:t>Length: 30 m</a:t>
            </a:r>
          </a:p>
          <a:p>
            <a:r>
              <a:rPr lang="en-US" sz="1400" dirty="0" smtClean="0"/>
              <a:t>Depth: 12 m</a:t>
            </a:r>
          </a:p>
          <a:p>
            <a:r>
              <a:rPr lang="en-US" sz="1400" dirty="0" smtClean="0"/>
              <a:t>Height: 15 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7463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Handling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1600200"/>
            <a:ext cx="7427168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100" dirty="0" smtClean="0"/>
              <a:t>Active Cells Facility – Liner package, cast-in items</a:t>
            </a:r>
          </a:p>
          <a:p>
            <a:pPr lvl="1"/>
            <a:r>
              <a:rPr lang="en-US" sz="1700" dirty="0" smtClean="0"/>
              <a:t>Final design completed and design packages delivered to Conventional Facilities as needed</a:t>
            </a:r>
          </a:p>
          <a:p>
            <a:pPr lvl="1"/>
            <a:r>
              <a:rPr lang="en-US" sz="1700" dirty="0" smtClean="0"/>
              <a:t>Components are manufactured and delivered to site as needed for installation</a:t>
            </a:r>
          </a:p>
          <a:p>
            <a:pPr lvl="1"/>
            <a:r>
              <a:rPr lang="en-US" sz="1700" dirty="0" smtClean="0"/>
              <a:t>Electrical conduits and anchor plates installed imminently in the ACF floor slab</a:t>
            </a:r>
          </a:p>
          <a:p>
            <a:pPr lvl="1"/>
            <a:r>
              <a:rPr lang="en-US" sz="1700" dirty="0" smtClean="0"/>
              <a:t>Concrete casting for ACF started end of March 2017</a:t>
            </a:r>
          </a:p>
          <a:p>
            <a:r>
              <a:rPr lang="en-US" sz="2000" dirty="0" smtClean="0"/>
              <a:t>Active Cells Facility</a:t>
            </a:r>
            <a:endParaRPr lang="en-US" sz="2000" dirty="0"/>
          </a:p>
          <a:p>
            <a:pPr lvl="1"/>
            <a:r>
              <a:rPr lang="en-US" sz="1600" dirty="0" smtClean="0"/>
              <a:t>Long lead-time confinement structures and equipment - Final design completed and procurement in preparation</a:t>
            </a:r>
          </a:p>
          <a:p>
            <a:pPr lvl="1"/>
            <a:r>
              <a:rPr lang="en-US" sz="1600" dirty="0" smtClean="0"/>
              <a:t>Final design well advanced for all remote handling equipment, electrical distribution and safety &amp; control system</a:t>
            </a:r>
            <a:endParaRPr lang="en-US" sz="1600" dirty="0"/>
          </a:p>
          <a:p>
            <a:r>
              <a:rPr lang="en-US" sz="2000" dirty="0" smtClean="0"/>
              <a:t>Mock-Up and Test Stands</a:t>
            </a:r>
          </a:p>
          <a:p>
            <a:pPr lvl="1"/>
            <a:r>
              <a:rPr lang="en-US" sz="1600" dirty="0" smtClean="0"/>
              <a:t>Preliminary design completed</a:t>
            </a:r>
          </a:p>
          <a:p>
            <a:pPr lvl="1"/>
            <a:r>
              <a:rPr lang="en-US" sz="1600" dirty="0" smtClean="0"/>
              <a:t>Preparations for release for partner participation during 2017</a:t>
            </a:r>
          </a:p>
          <a:p>
            <a:r>
              <a:rPr lang="en-US" sz="2000" dirty="0" smtClean="0"/>
              <a:t>Shielded Transfer Cask</a:t>
            </a:r>
            <a:endParaRPr lang="en-US" sz="2000" dirty="0"/>
          </a:p>
          <a:p>
            <a:pPr lvl="1"/>
            <a:r>
              <a:rPr lang="en-US" sz="1600" dirty="0"/>
              <a:t>Preliminary </a:t>
            </a:r>
            <a:r>
              <a:rPr lang="en-US" sz="1600" dirty="0" smtClean="0"/>
              <a:t>design </a:t>
            </a:r>
            <a:r>
              <a:rPr lang="en-US" sz="1600" dirty="0"/>
              <a:t>completed</a:t>
            </a:r>
          </a:p>
          <a:p>
            <a:pPr lvl="1"/>
            <a:r>
              <a:rPr lang="en-US" sz="1600" dirty="0"/>
              <a:t>Preparations for release for partner participation during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27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1" y="3377746"/>
            <a:ext cx="456908" cy="2914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68960"/>
            <a:ext cx="1385764" cy="302638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2"/>
          <a:stretch/>
        </p:blipFill>
        <p:spPr>
          <a:xfrm>
            <a:off x="827584" y="1502164"/>
            <a:ext cx="487481" cy="486676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2"/>
          <a:stretch/>
        </p:blipFill>
        <p:spPr>
          <a:xfrm>
            <a:off x="827584" y="5174572"/>
            <a:ext cx="487481" cy="486676"/>
          </a:xfrm>
          <a:prstGeom prst="rect">
            <a:avLst/>
          </a:prstGeom>
        </p:spPr>
      </p:pic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2"/>
          <a:stretch/>
        </p:blipFill>
        <p:spPr>
          <a:xfrm>
            <a:off x="827584" y="4365104"/>
            <a:ext cx="487481" cy="48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Safety System and Target Controls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00200"/>
            <a:ext cx="828092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Coordinated accident analyses</a:t>
            </a:r>
          </a:p>
          <a:p>
            <a:pPr lvl="1"/>
            <a:r>
              <a:rPr lang="en-US" dirty="0"/>
              <a:t>Finalizing all 22 accident analyses for operations and submitted to </a:t>
            </a:r>
            <a:r>
              <a:rPr lang="en-US" dirty="0" smtClean="0"/>
              <a:t>the Swedish Radiation Safety Authority</a:t>
            </a:r>
            <a:endParaRPr lang="en-US" dirty="0"/>
          </a:p>
          <a:p>
            <a:pPr lvl="1"/>
            <a:r>
              <a:rPr lang="en-US" dirty="0"/>
              <a:t>Implemented new dose-to-worker method and analysis of uncertainties and conservatisms</a:t>
            </a:r>
          </a:p>
          <a:p>
            <a:pPr lvl="1"/>
            <a:r>
              <a:rPr lang="en-US" dirty="0"/>
              <a:t>Finalized definition of safety functions for the Target Safety System</a:t>
            </a:r>
          </a:p>
          <a:p>
            <a:r>
              <a:rPr lang="en-US" dirty="0"/>
              <a:t>TSS test stand operational</a:t>
            </a:r>
          </a:p>
          <a:p>
            <a:pPr lvl="1"/>
            <a:r>
              <a:rPr lang="en-US" dirty="0"/>
              <a:t>Functional HMI</a:t>
            </a:r>
          </a:p>
          <a:p>
            <a:pPr lvl="1"/>
            <a:r>
              <a:rPr lang="en-US" dirty="0"/>
              <a:t>Logic for single safety instrumented function (SIF) implemented</a:t>
            </a:r>
          </a:p>
          <a:p>
            <a:pPr lvl="1"/>
            <a:r>
              <a:rPr lang="en-US" dirty="0"/>
              <a:t>Sensor input simulated for system logic and mode testing</a:t>
            </a:r>
          </a:p>
          <a:p>
            <a:r>
              <a:rPr lang="en-US" dirty="0"/>
              <a:t>Draft of I&amp;C classification document</a:t>
            </a:r>
          </a:p>
          <a:p>
            <a:pPr lvl="1"/>
            <a:r>
              <a:rPr lang="en-US" dirty="0"/>
              <a:t>To be released in April 2017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28</a:t>
            </a:fld>
            <a:endParaRPr lang="en-GB" noProof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2"/>
          <a:stretch/>
        </p:blipFill>
        <p:spPr>
          <a:xfrm>
            <a:off x="179512" y="5246580"/>
            <a:ext cx="487481" cy="486676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2"/>
          <a:stretch/>
        </p:blipFill>
        <p:spPr>
          <a:xfrm>
            <a:off x="179512" y="3734412"/>
            <a:ext cx="487481" cy="486676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2"/>
          <a:stretch/>
        </p:blipFill>
        <p:spPr>
          <a:xfrm>
            <a:off x="179512" y="1568756"/>
            <a:ext cx="487481" cy="48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TSS Test Stand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29</a:t>
            </a:fld>
            <a:endParaRPr lang="sv-SE"/>
          </a:p>
        </p:txBody>
      </p:sp>
      <p:pic>
        <p:nvPicPr>
          <p:cNvPr id="5" name="Picture 4" descr="IMG_023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52" y="2093429"/>
            <a:ext cx="5445225" cy="4083919"/>
          </a:xfrm>
          <a:prstGeom prst="rect">
            <a:avLst/>
          </a:prstGeom>
        </p:spPr>
      </p:pic>
      <p:pic>
        <p:nvPicPr>
          <p:cNvPr id="6" name="Picture 5" descr="IMG_023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6" b="18099"/>
          <a:stretch/>
        </p:blipFill>
        <p:spPr>
          <a:xfrm rot="5400000">
            <a:off x="3341825" y="1854200"/>
            <a:ext cx="6890559" cy="313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6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does ESS Target Station Do?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9599"/>
          </a:xfrm>
        </p:spPr>
        <p:txBody>
          <a:bodyPr>
            <a:normAutofit/>
          </a:bodyPr>
          <a:lstStyle/>
          <a:p>
            <a:r>
              <a:rPr lang="en-GB" dirty="0" smtClean="0"/>
              <a:t>Target Station is a Neutron Factory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895600"/>
            <a:ext cx="3396779" cy="2847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6665" b="5556"/>
          <a:stretch/>
        </p:blipFill>
        <p:spPr>
          <a:xfrm>
            <a:off x="4743849" y="2579009"/>
            <a:ext cx="3618702" cy="317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Hazards Analysis and Safety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00200"/>
            <a:ext cx="8424936" cy="4925144"/>
          </a:xfrm>
        </p:spPr>
        <p:txBody>
          <a:bodyPr>
            <a:normAutofit lnSpcReduction="10000"/>
          </a:bodyPr>
          <a:lstStyle/>
          <a:p>
            <a:r>
              <a:rPr lang="en-US" sz="2100" dirty="0" smtClean="0"/>
              <a:t>Hazards analyses identified 350 events from which 22 were deemed “bounding”</a:t>
            </a:r>
          </a:p>
          <a:p>
            <a:pPr lvl="1"/>
            <a:r>
              <a:rPr lang="en-US" sz="1700" dirty="0" smtClean="0"/>
              <a:t>Accident Analysis reports completed and submitted to SSM early March 2017</a:t>
            </a:r>
          </a:p>
          <a:p>
            <a:pPr lvl="1"/>
            <a:r>
              <a:rPr lang="en-US" sz="1700" dirty="0" smtClean="0"/>
              <a:t>Accompanying dose calculations for public and workers completed for submission</a:t>
            </a:r>
          </a:p>
          <a:p>
            <a:r>
              <a:rPr lang="en-US" sz="2000" dirty="0" smtClean="0"/>
              <a:t>Bounding events for operations:</a:t>
            </a:r>
          </a:p>
          <a:p>
            <a:pPr lvl="1"/>
            <a:r>
              <a:rPr lang="en-US" sz="1600" dirty="0" smtClean="0"/>
              <a:t>8 events with abnormal heating of tungsten due to beam excursions or loss of cooling</a:t>
            </a:r>
          </a:p>
          <a:p>
            <a:pPr lvl="1"/>
            <a:r>
              <a:rPr lang="en-US" sz="1600" dirty="0"/>
              <a:t>6</a:t>
            </a:r>
            <a:r>
              <a:rPr lang="en-US" sz="1600" dirty="0" smtClean="0"/>
              <a:t> events associated with the Active Cells</a:t>
            </a:r>
            <a:endParaRPr lang="en-US" sz="1600" dirty="0"/>
          </a:p>
          <a:p>
            <a:pPr lvl="1"/>
            <a:r>
              <a:rPr lang="en-US" sz="1600" dirty="0" smtClean="0"/>
              <a:t>6 events associated with water leaks, hydrogen explosion or fire, chopper malfunction, errant beam on tuning beam dump, and getter failures</a:t>
            </a:r>
          </a:p>
          <a:p>
            <a:pPr lvl="1"/>
            <a:r>
              <a:rPr lang="en-US" sz="1600" dirty="0" smtClean="0"/>
              <a:t>2 events associated with earthquake</a:t>
            </a:r>
          </a:p>
          <a:p>
            <a:r>
              <a:rPr lang="en-US" sz="2000" dirty="0" smtClean="0"/>
              <a:t>Identified safety classified systems/functions, i.e. safety and safety related SSCs:</a:t>
            </a:r>
          </a:p>
          <a:p>
            <a:pPr lvl="1"/>
            <a:r>
              <a:rPr lang="en-US" sz="1600" dirty="0" smtClean="0"/>
              <a:t>TSS, monitoring target coolant flow, pressure and temperature, monolith pressure, &amp; target wheel rotation</a:t>
            </a:r>
          </a:p>
          <a:p>
            <a:pPr lvl="1"/>
            <a:r>
              <a:rPr lang="en-US" sz="1600" dirty="0" smtClean="0"/>
              <a:t>Structural integrity of monolith vessel and neutron beam windows</a:t>
            </a:r>
          </a:p>
          <a:p>
            <a:pPr lvl="1"/>
            <a:r>
              <a:rPr lang="en-US" sz="1600" dirty="0" smtClean="0"/>
              <a:t>Structural integrity of primary cooling systems</a:t>
            </a:r>
          </a:p>
          <a:p>
            <a:pPr lvl="1"/>
            <a:r>
              <a:rPr lang="en-US" sz="1600" dirty="0" smtClean="0"/>
              <a:t>Several structures, functions and administrative controls of the Active Cells Facility (ACF)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30</a:t>
            </a:fld>
            <a:endParaRPr lang="sv-SE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2"/>
          <a:stretch/>
        </p:blipFill>
        <p:spPr>
          <a:xfrm>
            <a:off x="179512" y="4382484"/>
            <a:ext cx="487481" cy="486676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2"/>
          <a:stretch/>
        </p:blipFill>
        <p:spPr>
          <a:xfrm>
            <a:off x="179512" y="2772539"/>
            <a:ext cx="487481" cy="486676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2"/>
          <a:stretch/>
        </p:blipFill>
        <p:spPr>
          <a:xfrm>
            <a:off x="179512" y="1568756"/>
            <a:ext cx="487481" cy="48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Physics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00200"/>
            <a:ext cx="8075240" cy="485313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Dedicated analyses as needed in support of engineering works, e.g.:</a:t>
            </a:r>
          </a:p>
          <a:p>
            <a:pPr lvl="1"/>
            <a:r>
              <a:rPr lang="en-US" dirty="0" smtClean="0"/>
              <a:t>Determination of volumetric heat loads</a:t>
            </a:r>
          </a:p>
          <a:p>
            <a:pPr lvl="1"/>
            <a:r>
              <a:rPr lang="en-US" dirty="0" smtClean="0"/>
              <a:t>Calculation of radionuclide inventories</a:t>
            </a:r>
          </a:p>
          <a:p>
            <a:pPr lvl="1"/>
            <a:r>
              <a:rPr lang="en-US" dirty="0" smtClean="0"/>
              <a:t>Shielding and radiation streaming</a:t>
            </a:r>
          </a:p>
          <a:p>
            <a:r>
              <a:rPr lang="en-US" dirty="0" smtClean="0"/>
              <a:t>Material handbook is released and continuously updated</a:t>
            </a:r>
          </a:p>
          <a:p>
            <a:pPr lvl="1"/>
            <a:r>
              <a:rPr lang="en-US" dirty="0" smtClean="0"/>
              <a:t>Based on knowledge acquired through collaborations with partner labs</a:t>
            </a:r>
          </a:p>
          <a:p>
            <a:r>
              <a:rPr lang="en-US" dirty="0" smtClean="0"/>
              <a:t>Measurement of tungsten release factors</a:t>
            </a:r>
          </a:p>
          <a:p>
            <a:pPr lvl="1"/>
            <a:r>
              <a:rPr lang="en-US" dirty="0" smtClean="0"/>
              <a:t>Tungsten blocks irradiated in ISOLDE end of October</a:t>
            </a:r>
          </a:p>
          <a:p>
            <a:pPr lvl="1"/>
            <a:r>
              <a:rPr lang="en-US" dirty="0" smtClean="0"/>
              <a:t>Release factors experimentally determined beginning of 2017, results reported by end of April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31</a:t>
            </a:fld>
            <a:endParaRPr lang="sv-SE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2"/>
          <a:stretch/>
        </p:blipFill>
        <p:spPr>
          <a:xfrm>
            <a:off x="179512" y="1574172"/>
            <a:ext cx="487481" cy="486676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2"/>
          <a:stretch/>
        </p:blipFill>
        <p:spPr>
          <a:xfrm>
            <a:off x="179512" y="3501008"/>
            <a:ext cx="487481" cy="486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90" y="4962342"/>
            <a:ext cx="331470" cy="48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6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Summary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The ESS target station employs many innovative features:</a:t>
            </a:r>
          </a:p>
          <a:p>
            <a:pPr lvl="1"/>
            <a:r>
              <a:rPr lang="en-US" sz="2400" dirty="0" smtClean="0"/>
              <a:t>helium-cooled rotating tungsten target</a:t>
            </a:r>
          </a:p>
          <a:p>
            <a:pPr lvl="1"/>
            <a:r>
              <a:rPr lang="en-US" dirty="0" smtClean="0"/>
              <a:t>flat moderators</a:t>
            </a:r>
          </a:p>
          <a:p>
            <a:pPr lvl="1"/>
            <a:r>
              <a:rPr lang="en-US" dirty="0" smtClean="0"/>
              <a:t>proton </a:t>
            </a:r>
            <a:r>
              <a:rPr lang="en-US" dirty="0"/>
              <a:t>beam expansion using raster </a:t>
            </a:r>
            <a:r>
              <a:rPr lang="en-US" dirty="0" smtClean="0"/>
              <a:t>magnets</a:t>
            </a:r>
            <a:endParaRPr lang="en-US" dirty="0"/>
          </a:p>
          <a:p>
            <a:pPr lvl="1"/>
            <a:r>
              <a:rPr lang="en-US" dirty="0" smtClean="0"/>
              <a:t>neutron </a:t>
            </a:r>
            <a:r>
              <a:rPr lang="en-US" dirty="0"/>
              <a:t>beam ports that allow viewing of either the upper or lower </a:t>
            </a:r>
            <a:r>
              <a:rPr lang="en-US" dirty="0" smtClean="0"/>
              <a:t>moderator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mall angular separation between </a:t>
            </a:r>
            <a:r>
              <a:rPr lang="en-US" dirty="0" err="1" smtClean="0"/>
              <a:t>beamlines</a:t>
            </a:r>
            <a:r>
              <a:rPr lang="en-US" dirty="0" smtClean="0"/>
              <a:t>, doubling the </a:t>
            </a:r>
            <a:r>
              <a:rPr lang="en-US" dirty="0"/>
              <a:t>number of neutron beam </a:t>
            </a:r>
            <a:r>
              <a:rPr lang="en-US" dirty="0" smtClean="0"/>
              <a:t>ports </a:t>
            </a:r>
            <a:endParaRPr lang="en-US" sz="2400" dirty="0" smtClean="0"/>
          </a:p>
          <a:p>
            <a:r>
              <a:rPr lang="en-US" dirty="0" smtClean="0"/>
              <a:t>The d</a:t>
            </a:r>
            <a:r>
              <a:rPr lang="en-US" sz="2800" dirty="0" smtClean="0"/>
              <a:t>esign fully achieves the specified performance while preserving the safety of employees, the public, and the environment as the paramount design criterion</a:t>
            </a:r>
          </a:p>
        </p:txBody>
      </p:sp>
    </p:spTree>
    <p:extLst>
      <p:ext uri="{BB962C8B-B14F-4D97-AF65-F5344CB8AC3E}">
        <p14:creationId xmlns:p14="http://schemas.microsoft.com/office/powerpoint/2010/main" val="119884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33</a:t>
            </a:fld>
            <a:endParaRPr lang="sv-SE" dirty="0"/>
          </a:p>
        </p:txBody>
      </p:sp>
      <p:pic>
        <p:nvPicPr>
          <p:cNvPr id="5" name="Content Placeholder 4" descr="Big bird Final new_sm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75" t="1118" r="671" b="1118"/>
          <a:stretch/>
        </p:blipFill>
        <p:spPr>
          <a:xfrm>
            <a:off x="0" y="1412776"/>
            <a:ext cx="9144000" cy="544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1556792"/>
            <a:ext cx="2565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Thank you!</a:t>
            </a:r>
            <a:endParaRPr lang="en-US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77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Raw Neutrons using Nuclear Spallation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5152"/>
            <a:ext cx="8229600" cy="533400"/>
          </a:xfrm>
        </p:spPr>
        <p:txBody>
          <a:bodyPr/>
          <a:lstStyle/>
          <a:p>
            <a:r>
              <a:rPr lang="en-US" dirty="0"/>
              <a:t>Spallation </a:t>
            </a:r>
            <a:r>
              <a:rPr lang="en-US" smtClean="0"/>
              <a:t>vs Billiard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4</a:t>
            </a:fld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457200" y="2391741"/>
            <a:ext cx="4901026" cy="2512503"/>
            <a:chOff x="251520" y="4076664"/>
            <a:chExt cx="4901026" cy="2512503"/>
          </a:xfrm>
        </p:grpSpPr>
        <p:pic>
          <p:nvPicPr>
            <p:cNvPr id="6" name="Picture 5" descr="SPAL101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63" t="3806" r="25005" b="74473"/>
            <a:stretch/>
          </p:blipFill>
          <p:spPr>
            <a:xfrm>
              <a:off x="251520" y="4076664"/>
              <a:ext cx="4901026" cy="25125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254882" y="4186762"/>
              <a:ext cx="345638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Intra-nuclear cascade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715000" y="1600201"/>
            <a:ext cx="3126604" cy="3304043"/>
            <a:chOff x="5887010" y="3077285"/>
            <a:chExt cx="3126604" cy="3304043"/>
          </a:xfrm>
        </p:grpSpPr>
        <p:pic>
          <p:nvPicPr>
            <p:cNvPr id="9" name="Picture 8" descr="SPAL101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9" t="50800" r="57021" b="20636"/>
            <a:stretch/>
          </p:blipFill>
          <p:spPr>
            <a:xfrm>
              <a:off x="5887010" y="3077285"/>
              <a:ext cx="3126604" cy="33040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978605" y="3080402"/>
              <a:ext cx="30243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E</a:t>
              </a:r>
              <a:r>
                <a:rPr lang="en-US" dirty="0" smtClean="0"/>
                <a:t>vaporation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172400" y="3429000"/>
              <a:ext cx="432048" cy="5040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115" y="2166092"/>
            <a:ext cx="8128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Main Ingredients for Neutron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00600" cy="2590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Energetic Proton (Cue Ball) </a:t>
            </a:r>
          </a:p>
          <a:p>
            <a:pPr lvl="1"/>
            <a:r>
              <a:rPr lang="en-US" dirty="0" smtClean="0"/>
              <a:t>2 GeV kinetic energy at ESS</a:t>
            </a:r>
          </a:p>
          <a:p>
            <a:pPr lvl="1"/>
            <a:r>
              <a:rPr lang="en-US" dirty="0" smtClean="0"/>
              <a:t> 94.8% of the light speed</a:t>
            </a:r>
          </a:p>
          <a:p>
            <a:r>
              <a:rPr lang="en-US" dirty="0" smtClean="0"/>
              <a:t>Target Material (Pool Ball)</a:t>
            </a:r>
          </a:p>
          <a:p>
            <a:pPr lvl="1"/>
            <a:r>
              <a:rPr lang="en-US" dirty="0" smtClean="0"/>
              <a:t>Materials of high neutron density</a:t>
            </a:r>
          </a:p>
          <a:p>
            <a:pPr lvl="1"/>
            <a:r>
              <a:rPr lang="en-US" dirty="0" smtClean="0"/>
              <a:t>Tungsten is chosen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981200"/>
            <a:ext cx="3505200" cy="315468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378300"/>
              </p:ext>
            </p:extLst>
          </p:nvPr>
        </p:nvGraphicFramePr>
        <p:xfrm>
          <a:off x="762000" y="4373562"/>
          <a:ext cx="4267200" cy="2089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6708"/>
                <a:gridCol w="3040492"/>
              </a:tblGrid>
              <a:tr h="4178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Material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Nucleon density (per</a:t>
                      </a:r>
                      <a:r>
                        <a:rPr lang="en-US" baseline="0" dirty="0" smtClean="0"/>
                        <a:t> cm</a:t>
                      </a:r>
                      <a:r>
                        <a:rPr lang="en-US" baseline="30000" dirty="0" smtClean="0"/>
                        <a:t>3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417830">
                <a:tc>
                  <a:txBody>
                    <a:bodyPr/>
                    <a:lstStyle/>
                    <a:p>
                      <a:r>
                        <a:rPr lang="en-US" dirty="0" smtClean="0"/>
                        <a:t>Water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 x 10</a:t>
                      </a:r>
                      <a:r>
                        <a:rPr lang="en-US" baseline="30000" dirty="0" smtClean="0"/>
                        <a:t>24</a:t>
                      </a:r>
                      <a:endParaRPr lang="en-US" baseline="30000" dirty="0"/>
                    </a:p>
                  </a:txBody>
                  <a:tcPr/>
                </a:tc>
              </a:tr>
              <a:tr h="417830">
                <a:tc>
                  <a:txBody>
                    <a:bodyPr/>
                    <a:lstStyle/>
                    <a:p>
                      <a:r>
                        <a:rPr lang="en-US" dirty="0" smtClean="0"/>
                        <a:t>Aluminum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1.6 x 10</a:t>
                      </a:r>
                      <a:r>
                        <a:rPr lang="en-US" baseline="30000" dirty="0" smtClean="0"/>
                        <a:t>24</a:t>
                      </a:r>
                    </a:p>
                  </a:txBody>
                  <a:tcPr/>
                </a:tc>
              </a:tr>
              <a:tr h="417830">
                <a:tc>
                  <a:txBody>
                    <a:bodyPr/>
                    <a:lstStyle/>
                    <a:p>
                      <a:r>
                        <a:rPr lang="en-US" dirty="0" smtClean="0"/>
                        <a:t>Tungsten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11.5 x 10</a:t>
                      </a:r>
                      <a:r>
                        <a:rPr lang="en-US" baseline="30000" dirty="0" smtClean="0"/>
                        <a:t>24</a:t>
                      </a:r>
                    </a:p>
                  </a:txBody>
                  <a:tcPr/>
                </a:tc>
              </a:tr>
              <a:tr h="417830">
                <a:tc>
                  <a:txBody>
                    <a:bodyPr/>
                    <a:lstStyle/>
                    <a:p>
                      <a:r>
                        <a:rPr lang="en-US" dirty="0" smtClean="0"/>
                        <a:t>Mercury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8.1 x 10</a:t>
                      </a:r>
                      <a:r>
                        <a:rPr lang="en-US" baseline="30000" dirty="0" smtClean="0"/>
                        <a:t>24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511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Power Spallation Target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524000"/>
          </a:xfrm>
        </p:spPr>
        <p:txBody>
          <a:bodyPr>
            <a:normAutofit/>
          </a:bodyPr>
          <a:lstStyle/>
          <a:p>
            <a:r>
              <a:rPr lang="en-US" dirty="0" smtClean="0"/>
              <a:t>The ESS target stops 5 MW beam</a:t>
            </a:r>
          </a:p>
          <a:p>
            <a:pPr lvl="1"/>
            <a:r>
              <a:rPr lang="en-US" dirty="0" smtClean="0"/>
              <a:t>It’s like stopping a Mercedes-Benz S-Class (2000 kg in weight) driving at 255 km/h every second.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335369"/>
            <a:ext cx="4267200" cy="2400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328479"/>
            <a:ext cx="4284133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the issues of concern</a:t>
            </a:r>
            <a:br>
              <a:rPr lang="en-US" dirty="0"/>
            </a:br>
            <a:r>
              <a:rPr lang="en-US" dirty="0"/>
              <a:t>for high-power targets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remove the heat deposited by the beam?</a:t>
            </a:r>
          </a:p>
          <a:p>
            <a:r>
              <a:rPr lang="en-US" dirty="0" smtClean="0"/>
              <a:t>Can </a:t>
            </a:r>
            <a:r>
              <a:rPr lang="en-US" dirty="0"/>
              <a:t>reasonable target lifetimes be maintained?</a:t>
            </a:r>
          </a:p>
          <a:p>
            <a:r>
              <a:rPr lang="en-US" dirty="0" smtClean="0"/>
              <a:t>What </a:t>
            </a:r>
            <a:r>
              <a:rPr lang="en-US" dirty="0"/>
              <a:t>are the safety concerns, and how are they </a:t>
            </a:r>
            <a:r>
              <a:rPr lang="en-US" dirty="0" smtClean="0"/>
              <a:t>best addressed</a:t>
            </a:r>
            <a:r>
              <a:rPr lang="en-US" dirty="0"/>
              <a:t>?</a:t>
            </a:r>
          </a:p>
          <a:p>
            <a:r>
              <a:rPr lang="en-US" dirty="0" smtClean="0"/>
              <a:t>Do </a:t>
            </a:r>
            <a:r>
              <a:rPr lang="en-US" dirty="0"/>
              <a:t>target operations become more complex at </a:t>
            </a:r>
            <a:r>
              <a:rPr lang="en-US" dirty="0" smtClean="0"/>
              <a:t>higher power</a:t>
            </a:r>
            <a:r>
              <a:rPr lang="en-US" dirty="0"/>
              <a:t>?</a:t>
            </a:r>
          </a:p>
          <a:p>
            <a:r>
              <a:rPr lang="en-US" dirty="0" smtClean="0"/>
              <a:t>How </a:t>
            </a:r>
            <a:r>
              <a:rPr lang="en-US" dirty="0"/>
              <a:t>to address the added complexity of short pulses?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8255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MW Class Spallation Targets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2285999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A spallation target with a power rating of 1 MW stops the beam with an energy equivalent to single Mercedes-Benz S-Class at 114 km/h, every second.</a:t>
            </a:r>
          </a:p>
          <a:p>
            <a:r>
              <a:rPr lang="en-US" dirty="0" smtClean="0"/>
              <a:t>SNS Target at ORNL: </a:t>
            </a:r>
          </a:p>
          <a:p>
            <a:pPr lvl="1"/>
            <a:r>
              <a:rPr lang="en-US" dirty="0" smtClean="0"/>
              <a:t>Power Rating 1.4 MW: 1.0 GeV/1.4 mA</a:t>
            </a:r>
          </a:p>
          <a:p>
            <a:r>
              <a:rPr lang="en-US" dirty="0" smtClean="0"/>
              <a:t>JSNS Target at J-PARC:</a:t>
            </a:r>
          </a:p>
          <a:p>
            <a:pPr lvl="1"/>
            <a:r>
              <a:rPr lang="en-US" dirty="0"/>
              <a:t>Power Rating </a:t>
            </a:r>
            <a:r>
              <a:rPr lang="en-US" dirty="0" smtClean="0"/>
              <a:t>1.0 </a:t>
            </a:r>
            <a:r>
              <a:rPr lang="en-US" dirty="0"/>
              <a:t>MW: </a:t>
            </a:r>
            <a:r>
              <a:rPr lang="en-US" dirty="0" smtClean="0"/>
              <a:t>3.0 GeV/0.33 mA</a:t>
            </a:r>
          </a:p>
          <a:p>
            <a:r>
              <a:rPr lang="en-US" dirty="0" smtClean="0"/>
              <a:t>SINQ Target at PSI:</a:t>
            </a:r>
          </a:p>
          <a:p>
            <a:pPr lvl="1"/>
            <a:r>
              <a:rPr lang="en-US" dirty="0"/>
              <a:t>Power Rating 1.0 MW: </a:t>
            </a:r>
            <a:r>
              <a:rPr lang="en-US" dirty="0" smtClean="0"/>
              <a:t>0.6 GeV/2.0 mA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50" y="3852643"/>
            <a:ext cx="4081850" cy="2725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447" y="1459048"/>
            <a:ext cx="3200400" cy="23985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446" y="3886199"/>
            <a:ext cx="3200401" cy="269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target degradation due to thermal</a:t>
            </a:r>
            <a:br>
              <a:rPr lang="en-US" dirty="0"/>
            </a:br>
            <a:r>
              <a:rPr lang="en-US" dirty="0"/>
              <a:t>stress and chemical </a:t>
            </a:r>
            <a:r>
              <a:rPr lang="en-US" dirty="0" smtClean="0"/>
              <a:t>corrosion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600200"/>
            <a:ext cx="4495800" cy="460307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Target from the Manuel Lujan Neutron Scattering </a:t>
            </a:r>
            <a:r>
              <a:rPr lang="en-US" dirty="0" smtClean="0"/>
              <a:t>Center, LANL [</a:t>
            </a:r>
            <a:r>
              <a:rPr lang="en-US" i="1" dirty="0" smtClean="0"/>
              <a:t>M.J</a:t>
            </a:r>
            <a:r>
              <a:rPr lang="en-US" i="1" dirty="0"/>
              <a:t>. Baumgartner, et al., AccApp’03 (2003) </a:t>
            </a:r>
            <a:r>
              <a:rPr lang="en-US" i="1" dirty="0" smtClean="0"/>
              <a:t>399</a:t>
            </a:r>
            <a:r>
              <a:rPr lang="en-US" dirty="0" smtClean="0"/>
              <a:t>]</a:t>
            </a:r>
          </a:p>
          <a:p>
            <a:r>
              <a:rPr lang="en-US" dirty="0" smtClean="0"/>
              <a:t>Edge cooled tungsten target stopping 0.8 GeV/ 80 kW proton beam</a:t>
            </a:r>
          </a:p>
          <a:p>
            <a:r>
              <a:rPr lang="en-US" dirty="0"/>
              <a:t>Radial cracks from thermal stress</a:t>
            </a:r>
          </a:p>
          <a:p>
            <a:r>
              <a:rPr lang="en-US" dirty="0" smtClean="0"/>
              <a:t>Portions </a:t>
            </a:r>
            <a:r>
              <a:rPr lang="en-US" dirty="0"/>
              <a:t>corroded by </a:t>
            </a:r>
            <a:r>
              <a:rPr lang="en-US" dirty="0" smtClean="0"/>
              <a:t>highly oxidizing </a:t>
            </a:r>
            <a:r>
              <a:rPr lang="en-US" dirty="0"/>
              <a:t>species produced </a:t>
            </a:r>
            <a:r>
              <a:rPr lang="en-US" dirty="0" smtClean="0"/>
              <a:t>when the </a:t>
            </a:r>
            <a:r>
              <a:rPr lang="en-US" dirty="0"/>
              <a:t>proton beam passes </a:t>
            </a:r>
            <a:r>
              <a:rPr lang="en-US" dirty="0" smtClean="0"/>
              <a:t>through the </a:t>
            </a:r>
            <a:r>
              <a:rPr lang="en-US" dirty="0"/>
              <a:t>cooling water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90500" y="2202772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0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326</TotalTime>
  <Words>1935</Words>
  <Application>Microsoft Macintosh PowerPoint</Application>
  <PresentationFormat>On-screen Show (4:3)</PresentationFormat>
  <Paragraphs>365</Paragraphs>
  <Slides>33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ＭＳ Ｐゴシック</vt:lpstr>
      <vt:lpstr>Wingdings</vt:lpstr>
      <vt:lpstr>ZapfDingbatsITC</vt:lpstr>
      <vt:lpstr>Office Theme</vt:lpstr>
      <vt:lpstr>Introduction to High Power Spallation Target and ESS Target Station</vt:lpstr>
      <vt:lpstr>Outline</vt:lpstr>
      <vt:lpstr>What does ESS Target Station Do?</vt:lpstr>
      <vt:lpstr>Raw Neutrons using Nuclear Spallation</vt:lpstr>
      <vt:lpstr>Two Main Ingredients for Neutron Production</vt:lpstr>
      <vt:lpstr>High Power Spallation Target</vt:lpstr>
      <vt:lpstr>What are the issues of concern for high-power targets?</vt:lpstr>
      <vt:lpstr>MW Class Spallation Targets</vt:lpstr>
      <vt:lpstr>Example: target degradation due to thermal stress and chemical corrosion</vt:lpstr>
      <vt:lpstr>Example: Target Failure in Beam Over-Focus Condition </vt:lpstr>
      <vt:lpstr>Example: Cavitation Erosion to Beam Entrance Window</vt:lpstr>
      <vt:lpstr>How to accommodate high beam power?</vt:lpstr>
      <vt:lpstr>ESS Target: helium Cooled Rotating Tungsten Target</vt:lpstr>
      <vt:lpstr>The ESS facility layout</vt:lpstr>
      <vt:lpstr>Target Monolith: Heart of ESS</vt:lpstr>
      <vt:lpstr>ESS Target Station: High Level Functions</vt:lpstr>
      <vt:lpstr>Key features of the ESS Target Station</vt:lpstr>
      <vt:lpstr>Key features of the ESS Target Station</vt:lpstr>
      <vt:lpstr>Key features of the ESS Target Station</vt:lpstr>
      <vt:lpstr>ESS Target Station Collaborators</vt:lpstr>
      <vt:lpstr>Monolith systems</vt:lpstr>
      <vt:lpstr>Target Systems</vt:lpstr>
      <vt:lpstr>Moderator and Reflector Systems, including Irradiation Module</vt:lpstr>
      <vt:lpstr>Neutron beam extraction system</vt:lpstr>
      <vt:lpstr>Fluid Systems</vt:lpstr>
      <vt:lpstr>Remote Handling Systems</vt:lpstr>
      <vt:lpstr>Remote Handling Systems</vt:lpstr>
      <vt:lpstr>Target Safety System and Target Controls</vt:lpstr>
      <vt:lpstr>TSS Test Stand</vt:lpstr>
      <vt:lpstr>Radiation Hazards Analysis and Safety Functions</vt:lpstr>
      <vt:lpstr>Target Physics Support</vt:lpstr>
      <vt:lpstr>Summary</vt:lpstr>
      <vt:lpstr>PowerPoint Presentation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ESS Target Station,  Materials Scope and Lifetime Criteria</dc:title>
  <dc:creator>Microsoft Office User</dc:creator>
  <cp:lastModifiedBy>Microsoft Office User</cp:lastModifiedBy>
  <cp:revision>30</cp:revision>
  <dcterms:created xsi:type="dcterms:W3CDTF">2017-11-30T08:58:36Z</dcterms:created>
  <dcterms:modified xsi:type="dcterms:W3CDTF">2017-12-04T08:12:56Z</dcterms:modified>
</cp:coreProperties>
</file>