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4" r:id="rId2"/>
  </p:sldMasterIdLst>
  <p:notesMasterIdLst>
    <p:notesMasterId r:id="rId74"/>
  </p:notesMasterIdLst>
  <p:sldIdLst>
    <p:sldId id="554" r:id="rId3"/>
    <p:sldId id="555" r:id="rId4"/>
    <p:sldId id="560" r:id="rId5"/>
    <p:sldId id="559" r:id="rId6"/>
    <p:sldId id="641" r:id="rId7"/>
    <p:sldId id="642" r:id="rId8"/>
    <p:sldId id="643" r:id="rId9"/>
    <p:sldId id="644" r:id="rId10"/>
    <p:sldId id="645" r:id="rId11"/>
    <p:sldId id="646" r:id="rId12"/>
    <p:sldId id="647" r:id="rId13"/>
    <p:sldId id="634" r:id="rId14"/>
    <p:sldId id="635" r:id="rId15"/>
    <p:sldId id="636" r:id="rId16"/>
    <p:sldId id="637" r:id="rId17"/>
    <p:sldId id="638" r:id="rId18"/>
    <p:sldId id="639" r:id="rId19"/>
    <p:sldId id="640" r:id="rId20"/>
    <p:sldId id="565" r:id="rId21"/>
    <p:sldId id="566" r:id="rId22"/>
    <p:sldId id="567" r:id="rId23"/>
    <p:sldId id="568" r:id="rId24"/>
    <p:sldId id="569" r:id="rId25"/>
    <p:sldId id="570" r:id="rId26"/>
    <p:sldId id="571" r:id="rId27"/>
    <p:sldId id="572" r:id="rId28"/>
    <p:sldId id="573" r:id="rId29"/>
    <p:sldId id="574" r:id="rId30"/>
    <p:sldId id="575" r:id="rId31"/>
    <p:sldId id="576" r:id="rId32"/>
    <p:sldId id="609" r:id="rId33"/>
    <p:sldId id="610" r:id="rId34"/>
    <p:sldId id="611" r:id="rId35"/>
    <p:sldId id="613" r:id="rId36"/>
    <p:sldId id="590" r:id="rId37"/>
    <p:sldId id="648" r:id="rId38"/>
    <p:sldId id="649" r:id="rId39"/>
    <p:sldId id="650" r:id="rId40"/>
    <p:sldId id="651" r:id="rId41"/>
    <p:sldId id="652" r:id="rId42"/>
    <p:sldId id="653" r:id="rId43"/>
    <p:sldId id="654" r:id="rId44"/>
    <p:sldId id="655" r:id="rId45"/>
    <p:sldId id="657" r:id="rId46"/>
    <p:sldId id="658" r:id="rId47"/>
    <p:sldId id="659" r:id="rId48"/>
    <p:sldId id="660" r:id="rId49"/>
    <p:sldId id="661" r:id="rId50"/>
    <p:sldId id="662" r:id="rId51"/>
    <p:sldId id="664" r:id="rId52"/>
    <p:sldId id="665" r:id="rId53"/>
    <p:sldId id="666" r:id="rId54"/>
    <p:sldId id="667" r:id="rId55"/>
    <p:sldId id="668" r:id="rId56"/>
    <p:sldId id="669" r:id="rId57"/>
    <p:sldId id="671" r:id="rId58"/>
    <p:sldId id="672" r:id="rId59"/>
    <p:sldId id="673" r:id="rId60"/>
    <p:sldId id="674" r:id="rId61"/>
    <p:sldId id="675" r:id="rId62"/>
    <p:sldId id="676" r:id="rId63"/>
    <p:sldId id="677" r:id="rId64"/>
    <p:sldId id="678" r:id="rId65"/>
    <p:sldId id="683" r:id="rId66"/>
    <p:sldId id="685" r:id="rId67"/>
    <p:sldId id="687" r:id="rId68"/>
    <p:sldId id="689" r:id="rId69"/>
    <p:sldId id="691" r:id="rId70"/>
    <p:sldId id="692" r:id="rId71"/>
    <p:sldId id="693" r:id="rId72"/>
    <p:sldId id="383" r:id="rId73"/>
  </p:sldIdLst>
  <p:sldSz cx="9144000" cy="6858000" type="screen4x3"/>
  <p:notesSz cx="6858000" cy="9144000"/>
  <p:defaultTextStyle>
    <a:defPPr>
      <a:defRPr lang="sv-SE"/>
    </a:defPPr>
    <a:lvl1pPr marL="0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9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79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39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98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58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17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77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56" autoAdjust="0"/>
    <p:restoredTop sz="50083" autoAdjust="0"/>
  </p:normalViewPr>
  <p:slideViewPr>
    <p:cSldViewPr snapToGrid="0">
      <p:cViewPr varScale="1">
        <p:scale>
          <a:sx n="90" d="100"/>
          <a:sy n="90" d="100"/>
        </p:scale>
        <p:origin x="32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-264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notesMaster" Target="notesMasters/notesMaster1.xml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wmf"/><Relationship Id="rId5" Type="http://schemas.openxmlformats.org/officeDocument/2006/relationships/image" Target="../media/image21.emf"/><Relationship Id="rId6" Type="http://schemas.openxmlformats.org/officeDocument/2006/relationships/image" Target="../media/image22.wmf"/><Relationship Id="rId1" Type="http://schemas.openxmlformats.org/officeDocument/2006/relationships/image" Target="../media/image18.wmf"/><Relationship Id="rId2" Type="http://schemas.openxmlformats.org/officeDocument/2006/relationships/image" Target="../media/image1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wmf"/><Relationship Id="rId5" Type="http://schemas.openxmlformats.org/officeDocument/2006/relationships/image" Target="../media/image21.emf"/><Relationship Id="rId6" Type="http://schemas.openxmlformats.org/officeDocument/2006/relationships/image" Target="../media/image22.wmf"/><Relationship Id="rId7" Type="http://schemas.openxmlformats.org/officeDocument/2006/relationships/image" Target="../media/image23.wmf"/><Relationship Id="rId1" Type="http://schemas.openxmlformats.org/officeDocument/2006/relationships/image" Target="../media/image18.wmf"/><Relationship Id="rId2" Type="http://schemas.openxmlformats.org/officeDocument/2006/relationships/image" Target="../media/image1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wmf"/><Relationship Id="rId3" Type="http://schemas.openxmlformats.org/officeDocument/2006/relationships/image" Target="../media/image2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Relationship Id="rId2" Type="http://schemas.openxmlformats.org/officeDocument/2006/relationships/image" Target="../media/image3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Relationship Id="rId2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Relationship Id="rId2" Type="http://schemas.openxmlformats.org/officeDocument/2006/relationships/image" Target="../media/image49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4.wmf"/><Relationship Id="rId5" Type="http://schemas.openxmlformats.org/officeDocument/2006/relationships/image" Target="../media/image15.wmf"/><Relationship Id="rId6" Type="http://schemas.openxmlformats.org/officeDocument/2006/relationships/image" Target="../media/image16.wmf"/><Relationship Id="rId7" Type="http://schemas.openxmlformats.org/officeDocument/2006/relationships/image" Target="../media/image17.emf"/><Relationship Id="rId1" Type="http://schemas.openxmlformats.org/officeDocument/2006/relationships/image" Target="../media/image10.wmf"/><Relationship Id="rId2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emf"/><Relationship Id="rId5" Type="http://schemas.openxmlformats.org/officeDocument/2006/relationships/image" Target="../media/image18.wmf"/><Relationship Id="rId6" Type="http://schemas.openxmlformats.org/officeDocument/2006/relationships/image" Target="../media/image19.wmf"/><Relationship Id="rId7" Type="http://schemas.openxmlformats.org/officeDocument/2006/relationships/image" Target="../media/image20.wmf"/><Relationship Id="rId1" Type="http://schemas.openxmlformats.org/officeDocument/2006/relationships/image" Target="../media/image14.wmf"/><Relationship Id="rId2" Type="http://schemas.openxmlformats.org/officeDocument/2006/relationships/image" Target="../media/image1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wmf"/><Relationship Id="rId5" Type="http://schemas.openxmlformats.org/officeDocument/2006/relationships/image" Target="../media/image21.emf"/><Relationship Id="rId6" Type="http://schemas.openxmlformats.org/officeDocument/2006/relationships/image" Target="../media/image22.wmf"/><Relationship Id="rId1" Type="http://schemas.openxmlformats.org/officeDocument/2006/relationships/image" Target="../media/image18.wmf"/><Relationship Id="rId2" Type="http://schemas.openxmlformats.org/officeDocument/2006/relationships/image" Target="../media/image1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wmf"/><Relationship Id="rId5" Type="http://schemas.openxmlformats.org/officeDocument/2006/relationships/image" Target="../media/image21.emf"/><Relationship Id="rId1" Type="http://schemas.openxmlformats.org/officeDocument/2006/relationships/image" Target="../media/image18.wmf"/><Relationship Id="rId2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2017-12-05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9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79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39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98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8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7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7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002DA-F1DE-4D4B-B0FB-27D4D04C9F0F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442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2017-12-05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9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07CC797-4215-7A42-83FD-DCC46BC199C3}" type="datetimeFigureOut">
              <a:rPr lang="en-US"/>
              <a:pPr>
                <a:defRPr/>
              </a:pPr>
              <a:t>12/5/17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48CFF21-52B7-1E44-9D48-9A0D3037D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CA69464-B0A5-0B4D-9D9A-090C62ED7532}" type="datetimeFigureOut">
              <a:rPr lang="en-US"/>
              <a:pPr>
                <a:defRPr/>
              </a:pPr>
              <a:t>12/5/17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CE202C3-F298-8944-80CC-1DD4954E4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DDA9547-CE2B-3B41-A76F-7E55765F19FE}" type="datetimeFigureOut">
              <a:rPr lang="en-US"/>
              <a:pPr>
                <a:defRPr/>
              </a:pPr>
              <a:t>12/5/17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0BB01A1-BFF9-C242-B616-7FF4F0647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DF8E7FF-C4A2-AD42-B89B-6E1ACC289A4F}" type="datetimeFigureOut">
              <a:rPr lang="en-US"/>
              <a:pPr>
                <a:defRPr/>
              </a:pPr>
              <a:t>12/5/17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43CBAA3-D496-8E49-A94C-17F0E1D66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45B24E8-A038-3945-B03D-D0D0EC6FF19A}" type="datetimeFigureOut">
              <a:rPr lang="en-US"/>
              <a:pPr>
                <a:defRPr/>
              </a:pPr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C0D9C63-8FE6-DA42-9C66-B7930AE38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89AA6EB-753A-8044-A7D9-E40DB850CE70}" type="datetimeFigureOut">
              <a:rPr lang="en-US"/>
              <a:pPr>
                <a:defRPr/>
              </a:pPr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436D87C-5371-CE4B-8429-2696AA27A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2017-12-05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2017-12-05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9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2017-12-05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50BC926-EAB0-A04D-909B-000ACCD6E8CF}" type="datetimeFigureOut">
              <a:rPr lang="en-US"/>
              <a:pPr>
                <a:defRPr/>
              </a:pPr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F36F611-0091-E147-9288-09DDA0E2E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4F38F91-C787-9A4C-82A8-46F0F3E54FD6}" type="datetimeFigureOut">
              <a:rPr lang="en-US"/>
              <a:pPr>
                <a:defRPr/>
              </a:pPr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C6A7BC6-D683-FA47-A6AB-9C0EB50F0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1ADB992-B283-AF49-A508-C80778C47FB2}" type="datetimeFigureOut">
              <a:rPr lang="en-US"/>
              <a:pPr>
                <a:defRPr/>
              </a:pPr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62B0B88-4A6B-C24D-BDBA-C13FDFA29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81A165F-D74D-3643-B62B-2C24F6443A49}" type="datetimeFigureOut">
              <a:rPr lang="en-US"/>
              <a:pPr>
                <a:defRPr/>
              </a:pPr>
              <a:t>12/5/17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25E7C83-CE18-6848-9081-D268D1B7E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E4D71E8-F317-EC41-8634-F4CEBE8677A3}" type="datetimeFigureOut">
              <a:rPr lang="en-US"/>
              <a:pPr>
                <a:defRPr/>
              </a:pPr>
              <a:t>12/5/17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5A0AE22-2B90-5F49-BDDE-C6C1A1D3A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2017-12-05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319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70" indent="-342870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884" indent="-285725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2899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05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21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7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6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36B11C-2402-E949-9FA7-EC2D0D2E4DBB}" type="datetimeFigureOut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12/5/17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5618C-E0FF-7E45-8601-94B1122083C0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31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1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10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oleObject" Target="../embeddings/oleObject8.bin"/><Relationship Id="rId5" Type="http://schemas.openxmlformats.org/officeDocument/2006/relationships/image" Target="../media/image10.w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11.e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1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wmf"/><Relationship Id="rId12" Type="http://schemas.openxmlformats.org/officeDocument/2006/relationships/oleObject" Target="../embeddings/oleObject15.bin"/><Relationship Id="rId13" Type="http://schemas.openxmlformats.org/officeDocument/2006/relationships/image" Target="../media/image15.wmf"/><Relationship Id="rId14" Type="http://schemas.openxmlformats.org/officeDocument/2006/relationships/oleObject" Target="../embeddings/oleObject16.bin"/><Relationship Id="rId15" Type="http://schemas.openxmlformats.org/officeDocument/2006/relationships/image" Target="../media/image16.wmf"/><Relationship Id="rId16" Type="http://schemas.openxmlformats.org/officeDocument/2006/relationships/oleObject" Target="../embeddings/oleObject17.bin"/><Relationship Id="rId17" Type="http://schemas.openxmlformats.org/officeDocument/2006/relationships/image" Target="../media/image1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3.wmf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0.w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11.em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12.emf"/><Relationship Id="rId10" Type="http://schemas.openxmlformats.org/officeDocument/2006/relationships/oleObject" Target="../embeddings/oleObject14.bin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2.bin"/><Relationship Id="rId12" Type="http://schemas.openxmlformats.org/officeDocument/2006/relationships/image" Target="../media/image18.wmf"/><Relationship Id="rId13" Type="http://schemas.openxmlformats.org/officeDocument/2006/relationships/oleObject" Target="../embeddings/oleObject23.bin"/><Relationship Id="rId14" Type="http://schemas.openxmlformats.org/officeDocument/2006/relationships/oleObject" Target="../embeddings/oleObject24.bin"/><Relationship Id="rId15" Type="http://schemas.openxmlformats.org/officeDocument/2006/relationships/image" Target="../media/image19.wmf"/><Relationship Id="rId16" Type="http://schemas.openxmlformats.org/officeDocument/2006/relationships/oleObject" Target="../embeddings/oleObject25.bin"/><Relationship Id="rId17" Type="http://schemas.openxmlformats.org/officeDocument/2006/relationships/image" Target="../media/image20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8.bin"/><Relationship Id="rId4" Type="http://schemas.openxmlformats.org/officeDocument/2006/relationships/image" Target="../media/image14.w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15.w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16.wmf"/><Relationship Id="rId9" Type="http://schemas.openxmlformats.org/officeDocument/2006/relationships/oleObject" Target="../embeddings/oleObject21.bin"/><Relationship Id="rId10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0.bin"/><Relationship Id="rId12" Type="http://schemas.openxmlformats.org/officeDocument/2006/relationships/image" Target="../media/image21.emf"/><Relationship Id="rId13" Type="http://schemas.openxmlformats.org/officeDocument/2006/relationships/oleObject" Target="../embeddings/oleObject31.bin"/><Relationship Id="rId14" Type="http://schemas.openxmlformats.org/officeDocument/2006/relationships/image" Target="../media/image22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6.bin"/><Relationship Id="rId4" Type="http://schemas.openxmlformats.org/officeDocument/2006/relationships/image" Target="../media/image18.wmf"/><Relationship Id="rId5" Type="http://schemas.openxmlformats.org/officeDocument/2006/relationships/oleObject" Target="../embeddings/oleObject27.bin"/><Relationship Id="rId6" Type="http://schemas.openxmlformats.org/officeDocument/2006/relationships/image" Target="../media/image14.wmf"/><Relationship Id="rId7" Type="http://schemas.openxmlformats.org/officeDocument/2006/relationships/oleObject" Target="../embeddings/oleObject28.bin"/><Relationship Id="rId8" Type="http://schemas.openxmlformats.org/officeDocument/2006/relationships/image" Target="../media/image19.wmf"/><Relationship Id="rId9" Type="http://schemas.openxmlformats.org/officeDocument/2006/relationships/oleObject" Target="../embeddings/oleObject29.bin"/><Relationship Id="rId10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6.bin"/><Relationship Id="rId12" Type="http://schemas.openxmlformats.org/officeDocument/2006/relationships/image" Target="../media/image21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2.bin"/><Relationship Id="rId4" Type="http://schemas.openxmlformats.org/officeDocument/2006/relationships/image" Target="../media/image18.wmf"/><Relationship Id="rId5" Type="http://schemas.openxmlformats.org/officeDocument/2006/relationships/oleObject" Target="../embeddings/oleObject33.bin"/><Relationship Id="rId6" Type="http://schemas.openxmlformats.org/officeDocument/2006/relationships/image" Target="../media/image14.wmf"/><Relationship Id="rId7" Type="http://schemas.openxmlformats.org/officeDocument/2006/relationships/oleObject" Target="../embeddings/oleObject34.bin"/><Relationship Id="rId8" Type="http://schemas.openxmlformats.org/officeDocument/2006/relationships/image" Target="../media/image19.wmf"/><Relationship Id="rId9" Type="http://schemas.openxmlformats.org/officeDocument/2006/relationships/oleObject" Target="../embeddings/oleObject35.bin"/><Relationship Id="rId10" Type="http://schemas.openxmlformats.org/officeDocument/2006/relationships/image" Target="../media/image20.wmf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1.bin"/><Relationship Id="rId12" Type="http://schemas.openxmlformats.org/officeDocument/2006/relationships/image" Target="../media/image21.emf"/><Relationship Id="rId13" Type="http://schemas.openxmlformats.org/officeDocument/2006/relationships/oleObject" Target="../embeddings/oleObject42.bin"/><Relationship Id="rId14" Type="http://schemas.openxmlformats.org/officeDocument/2006/relationships/image" Target="../media/image22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7.bin"/><Relationship Id="rId4" Type="http://schemas.openxmlformats.org/officeDocument/2006/relationships/image" Target="../media/image18.wmf"/><Relationship Id="rId5" Type="http://schemas.openxmlformats.org/officeDocument/2006/relationships/oleObject" Target="../embeddings/oleObject38.bin"/><Relationship Id="rId6" Type="http://schemas.openxmlformats.org/officeDocument/2006/relationships/image" Target="../media/image14.wmf"/><Relationship Id="rId7" Type="http://schemas.openxmlformats.org/officeDocument/2006/relationships/oleObject" Target="../embeddings/oleObject39.bin"/><Relationship Id="rId8" Type="http://schemas.openxmlformats.org/officeDocument/2006/relationships/image" Target="../media/image19.wmf"/><Relationship Id="rId9" Type="http://schemas.openxmlformats.org/officeDocument/2006/relationships/oleObject" Target="../embeddings/oleObject40.bin"/><Relationship Id="rId10" Type="http://schemas.openxmlformats.org/officeDocument/2006/relationships/image" Target="../media/image20.wmf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7.bin"/><Relationship Id="rId12" Type="http://schemas.openxmlformats.org/officeDocument/2006/relationships/image" Target="../media/image21.emf"/><Relationship Id="rId13" Type="http://schemas.openxmlformats.org/officeDocument/2006/relationships/oleObject" Target="../embeddings/oleObject48.bin"/><Relationship Id="rId14" Type="http://schemas.openxmlformats.org/officeDocument/2006/relationships/image" Target="../media/image22.wmf"/><Relationship Id="rId15" Type="http://schemas.openxmlformats.org/officeDocument/2006/relationships/oleObject" Target="../embeddings/oleObject49.bin"/><Relationship Id="rId16" Type="http://schemas.openxmlformats.org/officeDocument/2006/relationships/image" Target="../media/image23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3.bin"/><Relationship Id="rId4" Type="http://schemas.openxmlformats.org/officeDocument/2006/relationships/image" Target="../media/image18.wmf"/><Relationship Id="rId5" Type="http://schemas.openxmlformats.org/officeDocument/2006/relationships/oleObject" Target="../embeddings/oleObject44.bin"/><Relationship Id="rId6" Type="http://schemas.openxmlformats.org/officeDocument/2006/relationships/image" Target="../media/image14.wmf"/><Relationship Id="rId7" Type="http://schemas.openxmlformats.org/officeDocument/2006/relationships/oleObject" Target="../embeddings/oleObject45.bin"/><Relationship Id="rId8" Type="http://schemas.openxmlformats.org/officeDocument/2006/relationships/image" Target="../media/image19.wmf"/><Relationship Id="rId9" Type="http://schemas.openxmlformats.org/officeDocument/2006/relationships/oleObject" Target="../embeddings/oleObject46.bin"/><Relationship Id="rId10" Type="http://schemas.openxmlformats.org/officeDocument/2006/relationships/image" Target="../media/image2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4" Type="http://schemas.openxmlformats.org/officeDocument/2006/relationships/image" Target="../media/image24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4" Type="http://schemas.openxmlformats.org/officeDocument/2006/relationships/image" Target="../media/image24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4" Type="http://schemas.openxmlformats.org/officeDocument/2006/relationships/image" Target="../media/image24.emf"/><Relationship Id="rId5" Type="http://schemas.openxmlformats.org/officeDocument/2006/relationships/oleObject" Target="../embeddings/oleObject53.bin"/><Relationship Id="rId6" Type="http://schemas.openxmlformats.org/officeDocument/2006/relationships/image" Target="../media/image25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4" Type="http://schemas.openxmlformats.org/officeDocument/2006/relationships/image" Target="../media/image24.emf"/><Relationship Id="rId5" Type="http://schemas.openxmlformats.org/officeDocument/2006/relationships/oleObject" Target="../embeddings/oleObject55.bin"/><Relationship Id="rId6" Type="http://schemas.openxmlformats.org/officeDocument/2006/relationships/image" Target="../media/image25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4" Type="http://schemas.openxmlformats.org/officeDocument/2006/relationships/image" Target="../media/image24.emf"/><Relationship Id="rId5" Type="http://schemas.openxmlformats.org/officeDocument/2006/relationships/oleObject" Target="../embeddings/oleObject57.bin"/><Relationship Id="rId6" Type="http://schemas.openxmlformats.org/officeDocument/2006/relationships/image" Target="../media/image25.wmf"/><Relationship Id="rId7" Type="http://schemas.openxmlformats.org/officeDocument/2006/relationships/oleObject" Target="../embeddings/oleObject58.bin"/><Relationship Id="rId8" Type="http://schemas.openxmlformats.org/officeDocument/2006/relationships/image" Target="../media/image23.w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4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oleObject" Target="../embeddings/oleObject5.bin"/><Relationship Id="rId5" Type="http://schemas.openxmlformats.org/officeDocument/2006/relationships/image" Target="../media/image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image" Target="../media/image36.png"/><Relationship Id="rId5" Type="http://schemas.openxmlformats.org/officeDocument/2006/relationships/oleObject" Target="../embeddings/oleObject59.bin"/><Relationship Id="rId6" Type="http://schemas.openxmlformats.org/officeDocument/2006/relationships/image" Target="../media/image10.wmf"/><Relationship Id="rId7" Type="http://schemas.openxmlformats.org/officeDocument/2006/relationships/oleObject" Target="../embeddings/oleObject60.bin"/><Relationship Id="rId8" Type="http://schemas.openxmlformats.org/officeDocument/2006/relationships/image" Target="../media/image35.w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7.emf"/><Relationship Id="rId5" Type="http://schemas.openxmlformats.org/officeDocument/2006/relationships/oleObject" Target="../embeddings/oleObject61.bin"/><Relationship Id="rId6" Type="http://schemas.openxmlformats.org/officeDocument/2006/relationships/image" Target="../media/image10.w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7.emf"/><Relationship Id="rId5" Type="http://schemas.openxmlformats.org/officeDocument/2006/relationships/oleObject" Target="../embeddings/oleObject62.bin"/><Relationship Id="rId6" Type="http://schemas.openxmlformats.org/officeDocument/2006/relationships/image" Target="../media/image10.wmf"/><Relationship Id="rId7" Type="http://schemas.openxmlformats.org/officeDocument/2006/relationships/oleObject" Target="../embeddings/oleObject63.bin"/><Relationship Id="rId8" Type="http://schemas.openxmlformats.org/officeDocument/2006/relationships/image" Target="../media/image38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4" Type="http://schemas.openxmlformats.org/officeDocument/2006/relationships/image" Target="../media/image48.wmf"/><Relationship Id="rId5" Type="http://schemas.openxmlformats.org/officeDocument/2006/relationships/oleObject" Target="../embeddings/oleObject65.bin"/><Relationship Id="rId6" Type="http://schemas.openxmlformats.org/officeDocument/2006/relationships/image" Target="../media/image49.w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oleObject" Target="../embeddings/oleObject66.bin"/><Relationship Id="rId5" Type="http://schemas.openxmlformats.org/officeDocument/2006/relationships/image" Target="../media/image69.wmf"/><Relationship Id="rId6" Type="http://schemas.openxmlformats.org/officeDocument/2006/relationships/oleObject" Target="../embeddings/oleObject67.bin"/><Relationship Id="rId7" Type="http://schemas.openxmlformats.org/officeDocument/2006/relationships/oleObject" Target="../embeddings/oleObject68.bin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Neutron Instruments</a:t>
            </a:r>
            <a:endParaRPr lang="en-GB" sz="4000" dirty="0"/>
          </a:p>
        </p:txBody>
      </p:sp>
      <p:sp>
        <p:nvSpPr>
          <p:cNvPr id="4" name="Rectangle 3"/>
          <p:cNvSpPr/>
          <p:nvPr/>
        </p:nvSpPr>
        <p:spPr>
          <a:xfrm>
            <a:off x="2286000" y="5949281"/>
            <a:ext cx="4572000" cy="379591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FFFFFF"/>
                </a:solidFill>
              </a:rPr>
              <a:t>Ken Andersen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LTH Engineering course</a:t>
            </a:r>
          </a:p>
          <a:p>
            <a:r>
              <a:rPr lang="en-US" sz="2200">
                <a:solidFill>
                  <a:schemeClr val="bg1"/>
                </a:solidFill>
              </a:rPr>
              <a:t>7</a:t>
            </a:r>
            <a:r>
              <a:rPr lang="en-US" sz="2200" baseline="30000" smtClean="0">
                <a:solidFill>
                  <a:schemeClr val="bg1"/>
                </a:solidFill>
              </a:rPr>
              <a:t>th</a:t>
            </a:r>
            <a:r>
              <a:rPr lang="en-US" sz="2200" smtClean="0">
                <a:solidFill>
                  <a:schemeClr val="bg1"/>
                </a:solidFill>
              </a:rPr>
              <a:t> December 2017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4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8763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106083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335866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65649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795432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025215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2550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382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067983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297766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527549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757332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987115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2169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838200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067983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97766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527549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757332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987115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8216900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28600" y="3987800"/>
            <a:ext cx="8915400" cy="1588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228600" y="5321300"/>
            <a:ext cx="8915400" cy="1588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228600" y="6663981"/>
            <a:ext cx="8915400" cy="1588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3" descr="BAB_FigA_20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0" y="1680519"/>
            <a:ext cx="7757246" cy="532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4053016" y="4905632"/>
            <a:ext cx="623920" cy="396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 noChangeAspect="1"/>
          </p:cNvCxnSpPr>
          <p:nvPr/>
        </p:nvCxnSpPr>
        <p:spPr>
          <a:xfrm flipV="1">
            <a:off x="4686300" y="4898485"/>
            <a:ext cx="623920" cy="396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 noChangeAspect="1"/>
          </p:cNvCxnSpPr>
          <p:nvPr/>
        </p:nvCxnSpPr>
        <p:spPr>
          <a:xfrm>
            <a:off x="3739523" y="5429020"/>
            <a:ext cx="567200" cy="360000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 noChangeAspect="1"/>
          </p:cNvCxnSpPr>
          <p:nvPr/>
        </p:nvCxnSpPr>
        <p:spPr>
          <a:xfrm rot="5400000">
            <a:off x="3541050" y="5000800"/>
            <a:ext cx="623920" cy="39600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 noChangeAspect="1"/>
          </p:cNvCxnSpPr>
          <p:nvPr/>
        </p:nvCxnSpPr>
        <p:spPr>
          <a:xfrm rot="5400000">
            <a:off x="4138041" y="5421771"/>
            <a:ext cx="623920" cy="39600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900334">
            <a:off x="3492849" y="5580476"/>
            <a:ext cx="747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dsin</a:t>
            </a:r>
            <a:r>
              <a:rPr lang="en-US" sz="2000" dirty="0" err="1" smtClean="0">
                <a:latin typeface="Symbol" charset="2"/>
                <a:ea typeface="Symbol" charset="2"/>
                <a:cs typeface="Symbol" charset="2"/>
              </a:rPr>
              <a:t>q</a:t>
            </a:r>
            <a:endParaRPr lang="en-US" sz="2000" dirty="0">
              <a:latin typeface="Symbol" charset="2"/>
              <a:ea typeface="Symbol" charset="2"/>
              <a:cs typeface="Symbol" charset="2"/>
            </a:endParaRPr>
          </a:p>
        </p:txBody>
      </p:sp>
      <p:graphicFrame>
        <p:nvGraphicFramePr>
          <p:cNvPr id="34" name="Object 2"/>
          <p:cNvGraphicFramePr>
            <a:graphicFrameLocks noChangeAspect="1"/>
          </p:cNvGraphicFramePr>
          <p:nvPr>
            <p:extLst/>
          </p:nvPr>
        </p:nvGraphicFramePr>
        <p:xfrm>
          <a:off x="3385415" y="1505438"/>
          <a:ext cx="2598737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5" name="Equation" r:id="rId5" imgW="774360" imgH="177480" progId="Equation.3">
                  <p:embed/>
                </p:oleObj>
              </mc:Choice>
              <mc:Fallback>
                <p:oleObj name="Equation" r:id="rId5" imgW="7743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5415" y="1505438"/>
                        <a:ext cx="2598737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80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8763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106083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335866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65649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795432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025215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2550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382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067983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297766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527549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757332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987115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2169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838200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067983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97766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527549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757332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987115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8216900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28600" y="3987800"/>
            <a:ext cx="8915400" cy="1588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228600" y="5321300"/>
            <a:ext cx="8915400" cy="1588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228600" y="6663981"/>
            <a:ext cx="8915400" cy="1588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3" descr="BAB_FigA_20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0" y="1680519"/>
            <a:ext cx="7757246" cy="532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4053016" y="4905632"/>
            <a:ext cx="623920" cy="396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 noChangeAspect="1"/>
          </p:cNvCxnSpPr>
          <p:nvPr/>
        </p:nvCxnSpPr>
        <p:spPr>
          <a:xfrm flipV="1">
            <a:off x="4686300" y="4898485"/>
            <a:ext cx="623920" cy="396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 noChangeAspect="1"/>
          </p:cNvCxnSpPr>
          <p:nvPr/>
        </p:nvCxnSpPr>
        <p:spPr>
          <a:xfrm>
            <a:off x="3739523" y="5429020"/>
            <a:ext cx="567200" cy="360000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 noChangeAspect="1"/>
          </p:cNvCxnSpPr>
          <p:nvPr/>
        </p:nvCxnSpPr>
        <p:spPr>
          <a:xfrm rot="5400000">
            <a:off x="3541050" y="5000800"/>
            <a:ext cx="623920" cy="39600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 noChangeAspect="1"/>
          </p:cNvCxnSpPr>
          <p:nvPr/>
        </p:nvCxnSpPr>
        <p:spPr>
          <a:xfrm rot="5400000">
            <a:off x="4138041" y="5421771"/>
            <a:ext cx="623920" cy="39600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900334">
            <a:off x="3492849" y="5580476"/>
            <a:ext cx="747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dsin</a:t>
            </a:r>
            <a:r>
              <a:rPr lang="en-US" sz="2000" dirty="0" err="1" smtClean="0">
                <a:latin typeface="Symbol" charset="2"/>
                <a:ea typeface="Symbol" charset="2"/>
                <a:cs typeface="Symbol" charset="2"/>
              </a:rPr>
              <a:t>q</a:t>
            </a:r>
            <a:endParaRPr lang="en-US" sz="2000" dirty="0"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793719" y="2750216"/>
            <a:ext cx="5681222" cy="3726608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666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V="1">
            <a:off x="4656950" y="2446638"/>
            <a:ext cx="4301697" cy="2871431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666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7" name="Arc 36"/>
          <p:cNvSpPr>
            <a:spLocks noChangeAspect="1"/>
          </p:cNvSpPr>
          <p:nvPr/>
        </p:nvSpPr>
        <p:spPr bwMode="auto">
          <a:xfrm>
            <a:off x="3810711" y="4401856"/>
            <a:ext cx="1800000" cy="1800000"/>
          </a:xfrm>
          <a:prstGeom prst="arc">
            <a:avLst>
              <a:gd name="adj1" fmla="val 19711030"/>
              <a:gd name="adj2" fmla="val 1962022"/>
            </a:avLst>
          </a:prstGeom>
          <a:noFill/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79958" y="4733567"/>
            <a:ext cx="710278" cy="58477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l-GR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endParaRPr lang="en-GB" sz="32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1" name="Object 2"/>
          <p:cNvGraphicFramePr>
            <a:graphicFrameLocks noChangeAspect="1"/>
          </p:cNvGraphicFramePr>
          <p:nvPr>
            <p:extLst/>
          </p:nvPr>
        </p:nvGraphicFramePr>
        <p:xfrm>
          <a:off x="3385415" y="1505438"/>
          <a:ext cx="2598737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9" name="Equation" r:id="rId5" imgW="774360" imgH="177480" progId="Equation.3">
                  <p:embed/>
                </p:oleObj>
              </mc:Choice>
              <mc:Fallback>
                <p:oleObj name="Equation" r:id="rId5" imgW="7743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5415" y="1505438"/>
                        <a:ext cx="2598737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053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110" y="3976399"/>
            <a:ext cx="453548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1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0198014"/>
              </p:ext>
            </p:extLst>
          </p:nvPr>
        </p:nvGraphicFramePr>
        <p:xfrm>
          <a:off x="1529372" y="3459680"/>
          <a:ext cx="2598738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60" name="Equation" r:id="rId4" imgW="774360" imgH="177480" progId="Equation.3">
                  <p:embed/>
                </p:oleObj>
              </mc:Choice>
              <mc:Fallback>
                <p:oleObj name="Equation" r:id="rId4" imgW="7743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9372" y="3459680"/>
                        <a:ext cx="2598738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Freeform 17"/>
          <p:cNvSpPr>
            <a:spLocks noChangeAspect="1"/>
          </p:cNvSpPr>
          <p:nvPr/>
        </p:nvSpPr>
        <p:spPr bwMode="auto">
          <a:xfrm rot="3669031">
            <a:off x="1979727" y="4535716"/>
            <a:ext cx="576974" cy="290204"/>
          </a:xfrm>
          <a:custGeom>
            <a:avLst/>
            <a:gdLst>
              <a:gd name="connsiteX0" fmla="*/ 0 w 2884868"/>
              <a:gd name="connsiteY0" fmla="*/ 725509 h 1451019"/>
              <a:gd name="connsiteX1" fmla="*/ 360608 w 2884868"/>
              <a:gd name="connsiteY1" fmla="*/ 17171 h 1451019"/>
              <a:gd name="connsiteX2" fmla="*/ 721217 w 2884868"/>
              <a:gd name="connsiteY2" fmla="*/ 725509 h 1451019"/>
              <a:gd name="connsiteX3" fmla="*/ 1081825 w 2884868"/>
              <a:gd name="connsiteY3" fmla="*/ 1446726 h 1451019"/>
              <a:gd name="connsiteX4" fmla="*/ 1455313 w 2884868"/>
              <a:gd name="connsiteY4" fmla="*/ 699752 h 1451019"/>
              <a:gd name="connsiteX5" fmla="*/ 1790163 w 2884868"/>
              <a:gd name="connsiteY5" fmla="*/ 4293 h 1451019"/>
              <a:gd name="connsiteX6" fmla="*/ 2163651 w 2884868"/>
              <a:gd name="connsiteY6" fmla="*/ 725509 h 1451019"/>
              <a:gd name="connsiteX7" fmla="*/ 2511380 w 2884868"/>
              <a:gd name="connsiteY7" fmla="*/ 1446726 h 1451019"/>
              <a:gd name="connsiteX8" fmla="*/ 2884868 w 2884868"/>
              <a:gd name="connsiteY8" fmla="*/ 725509 h 145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4868" h="1451019">
                <a:moveTo>
                  <a:pt x="0" y="725509"/>
                </a:moveTo>
                <a:cubicBezTo>
                  <a:pt x="120202" y="371340"/>
                  <a:pt x="240405" y="17171"/>
                  <a:pt x="360608" y="17171"/>
                </a:cubicBezTo>
                <a:cubicBezTo>
                  <a:pt x="480811" y="17171"/>
                  <a:pt x="601014" y="487250"/>
                  <a:pt x="721217" y="725509"/>
                </a:cubicBezTo>
                <a:cubicBezTo>
                  <a:pt x="841420" y="963768"/>
                  <a:pt x="959476" y="1451019"/>
                  <a:pt x="1081825" y="1446726"/>
                </a:cubicBezTo>
                <a:cubicBezTo>
                  <a:pt x="1204174" y="1442433"/>
                  <a:pt x="1337257" y="940158"/>
                  <a:pt x="1455313" y="699752"/>
                </a:cubicBezTo>
                <a:cubicBezTo>
                  <a:pt x="1573369" y="459347"/>
                  <a:pt x="1672107" y="0"/>
                  <a:pt x="1790163" y="4293"/>
                </a:cubicBezTo>
                <a:cubicBezTo>
                  <a:pt x="1908219" y="8586"/>
                  <a:pt x="2043448" y="485104"/>
                  <a:pt x="2163651" y="725509"/>
                </a:cubicBezTo>
                <a:cubicBezTo>
                  <a:pt x="2283854" y="965915"/>
                  <a:pt x="2391177" y="1446726"/>
                  <a:pt x="2511380" y="1446726"/>
                </a:cubicBezTo>
                <a:cubicBezTo>
                  <a:pt x="2631583" y="1446726"/>
                  <a:pt x="2758225" y="1086117"/>
                  <a:pt x="2884868" y="725509"/>
                </a:cubicBezTo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19" name="Freeform 18"/>
          <p:cNvSpPr>
            <a:spLocks noChangeAspect="1"/>
          </p:cNvSpPr>
          <p:nvPr/>
        </p:nvSpPr>
        <p:spPr bwMode="auto">
          <a:xfrm rot="3669031">
            <a:off x="1687623" y="4669928"/>
            <a:ext cx="576974" cy="290204"/>
          </a:xfrm>
          <a:custGeom>
            <a:avLst/>
            <a:gdLst>
              <a:gd name="connsiteX0" fmla="*/ 0 w 2884868"/>
              <a:gd name="connsiteY0" fmla="*/ 725509 h 1451019"/>
              <a:gd name="connsiteX1" fmla="*/ 360608 w 2884868"/>
              <a:gd name="connsiteY1" fmla="*/ 17171 h 1451019"/>
              <a:gd name="connsiteX2" fmla="*/ 721217 w 2884868"/>
              <a:gd name="connsiteY2" fmla="*/ 725509 h 1451019"/>
              <a:gd name="connsiteX3" fmla="*/ 1081825 w 2884868"/>
              <a:gd name="connsiteY3" fmla="*/ 1446726 h 1451019"/>
              <a:gd name="connsiteX4" fmla="*/ 1455313 w 2884868"/>
              <a:gd name="connsiteY4" fmla="*/ 699752 h 1451019"/>
              <a:gd name="connsiteX5" fmla="*/ 1790163 w 2884868"/>
              <a:gd name="connsiteY5" fmla="*/ 4293 h 1451019"/>
              <a:gd name="connsiteX6" fmla="*/ 2163651 w 2884868"/>
              <a:gd name="connsiteY6" fmla="*/ 725509 h 1451019"/>
              <a:gd name="connsiteX7" fmla="*/ 2511380 w 2884868"/>
              <a:gd name="connsiteY7" fmla="*/ 1446726 h 1451019"/>
              <a:gd name="connsiteX8" fmla="*/ 2884868 w 2884868"/>
              <a:gd name="connsiteY8" fmla="*/ 725509 h 145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4868" h="1451019">
                <a:moveTo>
                  <a:pt x="0" y="725509"/>
                </a:moveTo>
                <a:cubicBezTo>
                  <a:pt x="120202" y="371340"/>
                  <a:pt x="240405" y="17171"/>
                  <a:pt x="360608" y="17171"/>
                </a:cubicBezTo>
                <a:cubicBezTo>
                  <a:pt x="480811" y="17171"/>
                  <a:pt x="601014" y="487250"/>
                  <a:pt x="721217" y="725509"/>
                </a:cubicBezTo>
                <a:cubicBezTo>
                  <a:pt x="841420" y="963768"/>
                  <a:pt x="959476" y="1451019"/>
                  <a:pt x="1081825" y="1446726"/>
                </a:cubicBezTo>
                <a:cubicBezTo>
                  <a:pt x="1204174" y="1442433"/>
                  <a:pt x="1337257" y="940158"/>
                  <a:pt x="1455313" y="699752"/>
                </a:cubicBezTo>
                <a:cubicBezTo>
                  <a:pt x="1573369" y="459347"/>
                  <a:pt x="1672107" y="0"/>
                  <a:pt x="1790163" y="4293"/>
                </a:cubicBezTo>
                <a:cubicBezTo>
                  <a:pt x="1908219" y="8586"/>
                  <a:pt x="2043448" y="485104"/>
                  <a:pt x="2163651" y="725509"/>
                </a:cubicBezTo>
                <a:cubicBezTo>
                  <a:pt x="2283854" y="965915"/>
                  <a:pt x="2391177" y="1446726"/>
                  <a:pt x="2511380" y="1446726"/>
                </a:cubicBezTo>
                <a:cubicBezTo>
                  <a:pt x="2631583" y="1446726"/>
                  <a:pt x="2758225" y="1086117"/>
                  <a:pt x="2884868" y="725509"/>
                </a:cubicBezTo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528124"/>
              </p:ext>
            </p:extLst>
          </p:nvPr>
        </p:nvGraphicFramePr>
        <p:xfrm>
          <a:off x="2269649" y="2440297"/>
          <a:ext cx="1507260" cy="706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61" name="Equation" r:id="rId6" imgW="431800" imgH="203200" progId="Equation.3">
                  <p:embed/>
                </p:oleObj>
              </mc:Choice>
              <mc:Fallback>
                <p:oleObj name="Equation" r:id="rId6" imgW="431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69649" y="2440297"/>
                        <a:ext cx="1507260" cy="70691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297954"/>
              </p:ext>
            </p:extLst>
          </p:nvPr>
        </p:nvGraphicFramePr>
        <p:xfrm>
          <a:off x="514156" y="2063798"/>
          <a:ext cx="1574974" cy="1321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62" name="Equation" r:id="rId8" imgW="469900" imgH="393700" progId="Equation.3">
                  <p:embed/>
                </p:oleObj>
              </mc:Choice>
              <mc:Fallback>
                <p:oleObj name="Equation" r:id="rId8" imgW="469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156" y="2063798"/>
                        <a:ext cx="1574974" cy="132159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6482" y="1434545"/>
            <a:ext cx="1720568" cy="434252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400" dirty="0" err="1" smtClean="0"/>
              <a:t>Wavevector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34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110" y="3976399"/>
            <a:ext cx="453548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1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207472"/>
              </p:ext>
            </p:extLst>
          </p:nvPr>
        </p:nvGraphicFramePr>
        <p:xfrm>
          <a:off x="1529372" y="3459680"/>
          <a:ext cx="2598738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08" name="Equation" r:id="rId4" imgW="774360" imgH="177480" progId="Equation.3">
                  <p:embed/>
                </p:oleObj>
              </mc:Choice>
              <mc:Fallback>
                <p:oleObj name="Equation" r:id="rId4" imgW="7743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9372" y="3459680"/>
                        <a:ext cx="2598738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Freeform 17"/>
          <p:cNvSpPr>
            <a:spLocks noChangeAspect="1"/>
          </p:cNvSpPr>
          <p:nvPr/>
        </p:nvSpPr>
        <p:spPr bwMode="auto">
          <a:xfrm rot="3669031">
            <a:off x="1979727" y="4535716"/>
            <a:ext cx="576974" cy="290204"/>
          </a:xfrm>
          <a:custGeom>
            <a:avLst/>
            <a:gdLst>
              <a:gd name="connsiteX0" fmla="*/ 0 w 2884868"/>
              <a:gd name="connsiteY0" fmla="*/ 725509 h 1451019"/>
              <a:gd name="connsiteX1" fmla="*/ 360608 w 2884868"/>
              <a:gd name="connsiteY1" fmla="*/ 17171 h 1451019"/>
              <a:gd name="connsiteX2" fmla="*/ 721217 w 2884868"/>
              <a:gd name="connsiteY2" fmla="*/ 725509 h 1451019"/>
              <a:gd name="connsiteX3" fmla="*/ 1081825 w 2884868"/>
              <a:gd name="connsiteY3" fmla="*/ 1446726 h 1451019"/>
              <a:gd name="connsiteX4" fmla="*/ 1455313 w 2884868"/>
              <a:gd name="connsiteY4" fmla="*/ 699752 h 1451019"/>
              <a:gd name="connsiteX5" fmla="*/ 1790163 w 2884868"/>
              <a:gd name="connsiteY5" fmla="*/ 4293 h 1451019"/>
              <a:gd name="connsiteX6" fmla="*/ 2163651 w 2884868"/>
              <a:gd name="connsiteY6" fmla="*/ 725509 h 1451019"/>
              <a:gd name="connsiteX7" fmla="*/ 2511380 w 2884868"/>
              <a:gd name="connsiteY7" fmla="*/ 1446726 h 1451019"/>
              <a:gd name="connsiteX8" fmla="*/ 2884868 w 2884868"/>
              <a:gd name="connsiteY8" fmla="*/ 725509 h 145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4868" h="1451019">
                <a:moveTo>
                  <a:pt x="0" y="725509"/>
                </a:moveTo>
                <a:cubicBezTo>
                  <a:pt x="120202" y="371340"/>
                  <a:pt x="240405" y="17171"/>
                  <a:pt x="360608" y="17171"/>
                </a:cubicBezTo>
                <a:cubicBezTo>
                  <a:pt x="480811" y="17171"/>
                  <a:pt x="601014" y="487250"/>
                  <a:pt x="721217" y="725509"/>
                </a:cubicBezTo>
                <a:cubicBezTo>
                  <a:pt x="841420" y="963768"/>
                  <a:pt x="959476" y="1451019"/>
                  <a:pt x="1081825" y="1446726"/>
                </a:cubicBezTo>
                <a:cubicBezTo>
                  <a:pt x="1204174" y="1442433"/>
                  <a:pt x="1337257" y="940158"/>
                  <a:pt x="1455313" y="699752"/>
                </a:cubicBezTo>
                <a:cubicBezTo>
                  <a:pt x="1573369" y="459347"/>
                  <a:pt x="1672107" y="0"/>
                  <a:pt x="1790163" y="4293"/>
                </a:cubicBezTo>
                <a:cubicBezTo>
                  <a:pt x="1908219" y="8586"/>
                  <a:pt x="2043448" y="485104"/>
                  <a:pt x="2163651" y="725509"/>
                </a:cubicBezTo>
                <a:cubicBezTo>
                  <a:pt x="2283854" y="965915"/>
                  <a:pt x="2391177" y="1446726"/>
                  <a:pt x="2511380" y="1446726"/>
                </a:cubicBezTo>
                <a:cubicBezTo>
                  <a:pt x="2631583" y="1446726"/>
                  <a:pt x="2758225" y="1086117"/>
                  <a:pt x="2884868" y="725509"/>
                </a:cubicBezTo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19" name="Freeform 18"/>
          <p:cNvSpPr>
            <a:spLocks noChangeAspect="1"/>
          </p:cNvSpPr>
          <p:nvPr/>
        </p:nvSpPr>
        <p:spPr bwMode="auto">
          <a:xfrm rot="3669031">
            <a:off x="1687623" y="4669928"/>
            <a:ext cx="576974" cy="290204"/>
          </a:xfrm>
          <a:custGeom>
            <a:avLst/>
            <a:gdLst>
              <a:gd name="connsiteX0" fmla="*/ 0 w 2884868"/>
              <a:gd name="connsiteY0" fmla="*/ 725509 h 1451019"/>
              <a:gd name="connsiteX1" fmla="*/ 360608 w 2884868"/>
              <a:gd name="connsiteY1" fmla="*/ 17171 h 1451019"/>
              <a:gd name="connsiteX2" fmla="*/ 721217 w 2884868"/>
              <a:gd name="connsiteY2" fmla="*/ 725509 h 1451019"/>
              <a:gd name="connsiteX3" fmla="*/ 1081825 w 2884868"/>
              <a:gd name="connsiteY3" fmla="*/ 1446726 h 1451019"/>
              <a:gd name="connsiteX4" fmla="*/ 1455313 w 2884868"/>
              <a:gd name="connsiteY4" fmla="*/ 699752 h 1451019"/>
              <a:gd name="connsiteX5" fmla="*/ 1790163 w 2884868"/>
              <a:gd name="connsiteY5" fmla="*/ 4293 h 1451019"/>
              <a:gd name="connsiteX6" fmla="*/ 2163651 w 2884868"/>
              <a:gd name="connsiteY6" fmla="*/ 725509 h 1451019"/>
              <a:gd name="connsiteX7" fmla="*/ 2511380 w 2884868"/>
              <a:gd name="connsiteY7" fmla="*/ 1446726 h 1451019"/>
              <a:gd name="connsiteX8" fmla="*/ 2884868 w 2884868"/>
              <a:gd name="connsiteY8" fmla="*/ 725509 h 145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4868" h="1451019">
                <a:moveTo>
                  <a:pt x="0" y="725509"/>
                </a:moveTo>
                <a:cubicBezTo>
                  <a:pt x="120202" y="371340"/>
                  <a:pt x="240405" y="17171"/>
                  <a:pt x="360608" y="17171"/>
                </a:cubicBezTo>
                <a:cubicBezTo>
                  <a:pt x="480811" y="17171"/>
                  <a:pt x="601014" y="487250"/>
                  <a:pt x="721217" y="725509"/>
                </a:cubicBezTo>
                <a:cubicBezTo>
                  <a:pt x="841420" y="963768"/>
                  <a:pt x="959476" y="1451019"/>
                  <a:pt x="1081825" y="1446726"/>
                </a:cubicBezTo>
                <a:cubicBezTo>
                  <a:pt x="1204174" y="1442433"/>
                  <a:pt x="1337257" y="940158"/>
                  <a:pt x="1455313" y="699752"/>
                </a:cubicBezTo>
                <a:cubicBezTo>
                  <a:pt x="1573369" y="459347"/>
                  <a:pt x="1672107" y="0"/>
                  <a:pt x="1790163" y="4293"/>
                </a:cubicBezTo>
                <a:cubicBezTo>
                  <a:pt x="1908219" y="8586"/>
                  <a:pt x="2043448" y="485104"/>
                  <a:pt x="2163651" y="725509"/>
                </a:cubicBezTo>
                <a:cubicBezTo>
                  <a:pt x="2283854" y="965915"/>
                  <a:pt x="2391177" y="1446726"/>
                  <a:pt x="2511380" y="1446726"/>
                </a:cubicBezTo>
                <a:cubicBezTo>
                  <a:pt x="2631583" y="1446726"/>
                  <a:pt x="2758225" y="1086117"/>
                  <a:pt x="2884868" y="725509"/>
                </a:cubicBezTo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492027"/>
              </p:ext>
            </p:extLst>
          </p:nvPr>
        </p:nvGraphicFramePr>
        <p:xfrm>
          <a:off x="2269649" y="2440297"/>
          <a:ext cx="1507260" cy="706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09" name="Equation" r:id="rId6" imgW="431800" imgH="203200" progId="Equation.3">
                  <p:embed/>
                </p:oleObj>
              </mc:Choice>
              <mc:Fallback>
                <p:oleObj name="Equation" r:id="rId6" imgW="431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69649" y="2440297"/>
                        <a:ext cx="1507260" cy="70691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886558"/>
              </p:ext>
            </p:extLst>
          </p:nvPr>
        </p:nvGraphicFramePr>
        <p:xfrm>
          <a:off x="514156" y="2063798"/>
          <a:ext cx="1574974" cy="1321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10" name="Equation" r:id="rId8" imgW="469900" imgH="393700" progId="Equation.3">
                  <p:embed/>
                </p:oleObj>
              </mc:Choice>
              <mc:Fallback>
                <p:oleObj name="Equation" r:id="rId8" imgW="469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156" y="2063798"/>
                        <a:ext cx="1574974" cy="132159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6482" y="1434545"/>
            <a:ext cx="1720568" cy="434252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400" dirty="0" err="1" smtClean="0"/>
              <a:t>Wavevector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  <p:sp>
        <p:nvSpPr>
          <p:cNvPr id="10" name="Pie 9"/>
          <p:cNvSpPr/>
          <p:nvPr/>
        </p:nvSpPr>
        <p:spPr bwMode="auto">
          <a:xfrm>
            <a:off x="4811744" y="836577"/>
            <a:ext cx="4214842" cy="5643578"/>
          </a:xfrm>
          <a:prstGeom prst="pie">
            <a:avLst>
              <a:gd name="adj1" fmla="val 0"/>
              <a:gd name="adj2" fmla="val 10794200"/>
            </a:avLst>
          </a:prstGeom>
          <a:gradFill flip="none" rotWithShape="1">
            <a:gsLst>
              <a:gs pos="0">
                <a:srgbClr val="99FFCC">
                  <a:shade val="30000"/>
                  <a:satMod val="115000"/>
                </a:srgbClr>
              </a:gs>
              <a:gs pos="50000">
                <a:srgbClr val="99FFCC">
                  <a:shade val="67500"/>
                  <a:satMod val="115000"/>
                </a:srgbClr>
              </a:gs>
              <a:gs pos="100000">
                <a:srgbClr val="99FF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786314" y="3643314"/>
            <a:ext cx="4286248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16200000" flipH="1">
            <a:off x="5089293" y="1901565"/>
            <a:ext cx="1260000" cy="2160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5400000">
            <a:off x="7285806" y="1883610"/>
            <a:ext cx="1260000" cy="2160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lg" len="lg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16200000" flipH="1">
            <a:off x="5539294" y="4944592"/>
            <a:ext cx="25200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5" name="Arc 14"/>
          <p:cNvSpPr/>
          <p:nvPr/>
        </p:nvSpPr>
        <p:spPr bwMode="auto">
          <a:xfrm>
            <a:off x="6266988" y="3100383"/>
            <a:ext cx="1080000" cy="1080000"/>
          </a:xfrm>
          <a:prstGeom prst="arc">
            <a:avLst>
              <a:gd name="adj1" fmla="val 19505870"/>
              <a:gd name="adj2" fmla="val 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22981" y="3183264"/>
            <a:ext cx="438156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sz="28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θ</a:t>
            </a:r>
            <a:endParaRPr lang="en-GB" sz="2800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4791078" y="2613541"/>
          <a:ext cx="511183" cy="851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11" name="Equation" r:id="rId10" imgW="152280" imgH="253800" progId="Equation.3">
                  <p:embed/>
                </p:oleObj>
              </mc:Choice>
              <mc:Fallback>
                <p:oleObj name="Equation" r:id="rId10" imgW="1522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1078" y="2613541"/>
                        <a:ext cx="511183" cy="8519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"/>
          <p:cNvGraphicFramePr>
            <a:graphicFrameLocks noChangeAspect="1"/>
          </p:cNvGraphicFramePr>
          <p:nvPr/>
        </p:nvGraphicFramePr>
        <p:xfrm>
          <a:off x="8405866" y="2589201"/>
          <a:ext cx="63817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12" name="Equation" r:id="rId12" imgW="190440" imgH="266400" progId="Equation.3">
                  <p:embed/>
                </p:oleObj>
              </mc:Choice>
              <mc:Fallback>
                <p:oleObj name="Equation" r:id="rId12" imgW="1904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5866" y="2589201"/>
                        <a:ext cx="638175" cy="89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4"/>
          <p:cNvGraphicFramePr>
            <a:graphicFrameLocks noChangeAspect="1"/>
          </p:cNvGraphicFramePr>
          <p:nvPr/>
        </p:nvGraphicFramePr>
        <p:xfrm>
          <a:off x="6835806" y="4232287"/>
          <a:ext cx="5111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13" name="Equation" r:id="rId14" imgW="152280" imgH="241200" progId="Equation.3">
                  <p:embed/>
                </p:oleObj>
              </mc:Choice>
              <mc:Fallback>
                <p:oleObj name="Equation" r:id="rId14" imgW="15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806" y="4232287"/>
                        <a:ext cx="511175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310475" y="3183264"/>
            <a:ext cx="438156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sz="28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θ</a:t>
            </a:r>
            <a:endParaRPr lang="en-GB" sz="2800" dirty="0"/>
          </a:p>
        </p:txBody>
      </p:sp>
      <p:sp>
        <p:nvSpPr>
          <p:cNvPr id="25" name="Arc 24"/>
          <p:cNvSpPr/>
          <p:nvPr/>
        </p:nvSpPr>
        <p:spPr bwMode="auto">
          <a:xfrm flipH="1">
            <a:off x="6251598" y="3100383"/>
            <a:ext cx="1080000" cy="1080000"/>
          </a:xfrm>
          <a:prstGeom prst="arc">
            <a:avLst>
              <a:gd name="adj1" fmla="val 19505870"/>
              <a:gd name="adj2" fmla="val 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graphicFrame>
        <p:nvGraphicFramePr>
          <p:cNvPr id="2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333935"/>
              </p:ext>
            </p:extLst>
          </p:nvPr>
        </p:nvGraphicFramePr>
        <p:xfrm>
          <a:off x="5556153" y="1361619"/>
          <a:ext cx="2511475" cy="1022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14" name="Equation" r:id="rId16" imgW="749300" imgH="304800" progId="Equation.3">
                  <p:embed/>
                </p:oleObj>
              </mc:Choice>
              <mc:Fallback>
                <p:oleObj name="Equation" r:id="rId16" imgW="7493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153" y="1361619"/>
                        <a:ext cx="2511475" cy="10224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377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  <p:sp>
        <p:nvSpPr>
          <p:cNvPr id="10" name="Pie 9"/>
          <p:cNvSpPr/>
          <p:nvPr/>
        </p:nvSpPr>
        <p:spPr bwMode="auto">
          <a:xfrm>
            <a:off x="4811744" y="836577"/>
            <a:ext cx="4214842" cy="5643578"/>
          </a:xfrm>
          <a:prstGeom prst="pie">
            <a:avLst>
              <a:gd name="adj1" fmla="val 0"/>
              <a:gd name="adj2" fmla="val 10794200"/>
            </a:avLst>
          </a:prstGeom>
          <a:gradFill flip="none" rotWithShape="1">
            <a:gsLst>
              <a:gs pos="0">
                <a:srgbClr val="99FFCC">
                  <a:shade val="30000"/>
                  <a:satMod val="115000"/>
                </a:srgbClr>
              </a:gs>
              <a:gs pos="50000">
                <a:srgbClr val="99FFCC">
                  <a:shade val="67500"/>
                  <a:satMod val="115000"/>
                </a:srgbClr>
              </a:gs>
              <a:gs pos="100000">
                <a:srgbClr val="99FF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786314" y="3643314"/>
            <a:ext cx="4286248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16200000" flipH="1">
            <a:off x="5089293" y="1901565"/>
            <a:ext cx="1260000" cy="2160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5400000">
            <a:off x="7285806" y="1883610"/>
            <a:ext cx="1260000" cy="2160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lg" len="lg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16200000" flipH="1">
            <a:off x="5539294" y="4944592"/>
            <a:ext cx="25200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5" name="Arc 14"/>
          <p:cNvSpPr/>
          <p:nvPr/>
        </p:nvSpPr>
        <p:spPr bwMode="auto">
          <a:xfrm>
            <a:off x="6266988" y="3100383"/>
            <a:ext cx="1080000" cy="1080000"/>
          </a:xfrm>
          <a:prstGeom prst="arc">
            <a:avLst>
              <a:gd name="adj1" fmla="val 19505870"/>
              <a:gd name="adj2" fmla="val 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22981" y="3183264"/>
            <a:ext cx="438156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sz="28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θ</a:t>
            </a:r>
            <a:endParaRPr lang="en-GB" sz="2800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4791078" y="2613541"/>
          <a:ext cx="511183" cy="851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38" name="Equation" r:id="rId3" imgW="152280" imgH="253800" progId="Equation.3">
                  <p:embed/>
                </p:oleObj>
              </mc:Choice>
              <mc:Fallback>
                <p:oleObj name="Equation" r:id="rId3" imgW="1522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1078" y="2613541"/>
                        <a:ext cx="511183" cy="8519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"/>
          <p:cNvGraphicFramePr>
            <a:graphicFrameLocks noChangeAspect="1"/>
          </p:cNvGraphicFramePr>
          <p:nvPr/>
        </p:nvGraphicFramePr>
        <p:xfrm>
          <a:off x="8405866" y="2589201"/>
          <a:ext cx="63817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39" name="Equation" r:id="rId5" imgW="190440" imgH="266400" progId="Equation.3">
                  <p:embed/>
                </p:oleObj>
              </mc:Choice>
              <mc:Fallback>
                <p:oleObj name="Equation" r:id="rId5" imgW="1904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5866" y="2589201"/>
                        <a:ext cx="638175" cy="89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4"/>
          <p:cNvGraphicFramePr>
            <a:graphicFrameLocks noChangeAspect="1"/>
          </p:cNvGraphicFramePr>
          <p:nvPr/>
        </p:nvGraphicFramePr>
        <p:xfrm>
          <a:off x="6835806" y="4232287"/>
          <a:ext cx="5111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40" name="Equation" r:id="rId7" imgW="152280" imgH="241200" progId="Equation.3">
                  <p:embed/>
                </p:oleObj>
              </mc:Choice>
              <mc:Fallback>
                <p:oleObj name="Equation" r:id="rId7" imgW="15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806" y="4232287"/>
                        <a:ext cx="511175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310475" y="3183264"/>
            <a:ext cx="438156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sz="28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θ</a:t>
            </a:r>
            <a:endParaRPr lang="en-GB" sz="2800" dirty="0"/>
          </a:p>
        </p:txBody>
      </p:sp>
      <p:sp>
        <p:nvSpPr>
          <p:cNvPr id="25" name="Arc 24"/>
          <p:cNvSpPr/>
          <p:nvPr/>
        </p:nvSpPr>
        <p:spPr bwMode="auto">
          <a:xfrm flipH="1">
            <a:off x="6251598" y="3100383"/>
            <a:ext cx="1080000" cy="1080000"/>
          </a:xfrm>
          <a:prstGeom prst="arc">
            <a:avLst>
              <a:gd name="adj1" fmla="val 19505870"/>
              <a:gd name="adj2" fmla="val 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graphicFrame>
        <p:nvGraphicFramePr>
          <p:cNvPr id="2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191025"/>
              </p:ext>
            </p:extLst>
          </p:nvPr>
        </p:nvGraphicFramePr>
        <p:xfrm>
          <a:off x="5556153" y="1361619"/>
          <a:ext cx="2511475" cy="1022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41" name="Equation" r:id="rId9" imgW="749300" imgH="304800" progId="Equation.3">
                  <p:embed/>
                </p:oleObj>
              </mc:Choice>
              <mc:Fallback>
                <p:oleObj name="Equation" r:id="rId9" imgW="7493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153" y="1361619"/>
                        <a:ext cx="2511475" cy="10224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289009"/>
              </p:ext>
            </p:extLst>
          </p:nvPr>
        </p:nvGraphicFramePr>
        <p:xfrm>
          <a:off x="519058" y="1651724"/>
          <a:ext cx="2938463" cy="187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42" name="Equation" r:id="rId11" imgW="876240" imgH="558720" progId="Equation.3">
                  <p:embed/>
                </p:oleObj>
              </mc:Choice>
              <mc:Fallback>
                <p:oleObj name="Equation" r:id="rId11" imgW="87624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058" y="1651724"/>
                        <a:ext cx="2938463" cy="1874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4" name="Straight Arrow Connector 53"/>
          <p:cNvCxnSpPr/>
          <p:nvPr/>
        </p:nvCxnSpPr>
        <p:spPr bwMode="auto">
          <a:xfrm rot="16200000" flipH="1">
            <a:off x="1839635" y="3392504"/>
            <a:ext cx="1260000" cy="2160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rot="5400000">
            <a:off x="1839636" y="4724926"/>
            <a:ext cx="1260000" cy="2160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lg" len="lg"/>
            <a:tailEnd type="stealth" w="lg" len="lg"/>
          </a:ln>
          <a:effectLst/>
        </p:spPr>
      </p:cxn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223402"/>
              </p:ext>
            </p:extLst>
          </p:nvPr>
        </p:nvGraphicFramePr>
        <p:xfrm>
          <a:off x="2563784" y="3903356"/>
          <a:ext cx="511183" cy="851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43" name="Equation" r:id="rId13" imgW="152280" imgH="253800" progId="Equation.3">
                  <p:embed/>
                </p:oleObj>
              </mc:Choice>
              <mc:Fallback>
                <p:oleObj name="Equation" r:id="rId13" imgW="1522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784" y="3903356"/>
                        <a:ext cx="511183" cy="8519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2596831" y="4696867"/>
            <a:ext cx="401643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θ</a:t>
            </a:r>
            <a:endParaRPr lang="en-GB" dirty="0"/>
          </a:p>
        </p:txBody>
      </p:sp>
      <p:cxnSp>
        <p:nvCxnSpPr>
          <p:cNvPr id="58" name="Straight Arrow Connector 57"/>
          <p:cNvCxnSpPr/>
          <p:nvPr/>
        </p:nvCxnSpPr>
        <p:spPr bwMode="auto">
          <a:xfrm rot="16200000" flipH="1">
            <a:off x="25831" y="5139017"/>
            <a:ext cx="25200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aphicFrame>
        <p:nvGraphicFramePr>
          <p:cNvPr id="5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7091838"/>
              </p:ext>
            </p:extLst>
          </p:nvPr>
        </p:nvGraphicFramePr>
        <p:xfrm>
          <a:off x="811161" y="4609277"/>
          <a:ext cx="5111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44" name="Equation" r:id="rId14" imgW="152280" imgH="241200" progId="Equation.3">
                  <p:embed/>
                </p:oleObj>
              </mc:Choice>
              <mc:Fallback>
                <p:oleObj name="Equation" r:id="rId14" imgW="15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161" y="4609277"/>
                        <a:ext cx="511175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408762"/>
              </p:ext>
            </p:extLst>
          </p:nvPr>
        </p:nvGraphicFramePr>
        <p:xfrm>
          <a:off x="2357439" y="5522086"/>
          <a:ext cx="977900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45" name="Equation" r:id="rId16" imgW="291960" imgH="266400" progId="Equation.3">
                  <p:embed/>
                </p:oleObj>
              </mc:Choice>
              <mc:Fallback>
                <p:oleObj name="Equation" r:id="rId16" imgW="29196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9" y="5522086"/>
                        <a:ext cx="977900" cy="89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ight Triangle 60"/>
          <p:cNvSpPr/>
          <p:nvPr/>
        </p:nvSpPr>
        <p:spPr bwMode="auto">
          <a:xfrm>
            <a:off x="1358857" y="3915530"/>
            <a:ext cx="2081241" cy="1204929"/>
          </a:xfrm>
          <a:prstGeom prst="rtTriangle">
            <a:avLst/>
          </a:prstGeom>
          <a:solidFill>
            <a:srgbClr val="FFC000">
              <a:alpha val="2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2" name="Right Triangle 61"/>
          <p:cNvSpPr/>
          <p:nvPr/>
        </p:nvSpPr>
        <p:spPr bwMode="auto">
          <a:xfrm flipV="1">
            <a:off x="1358857" y="5156972"/>
            <a:ext cx="2081241" cy="1204929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3" name="Arc 62"/>
          <p:cNvSpPr/>
          <p:nvPr/>
        </p:nvSpPr>
        <p:spPr bwMode="auto">
          <a:xfrm flipH="1">
            <a:off x="2892402" y="4572763"/>
            <a:ext cx="1080000" cy="1080000"/>
          </a:xfrm>
          <a:prstGeom prst="arc">
            <a:avLst>
              <a:gd name="adj1" fmla="val 19912002"/>
              <a:gd name="adj2" fmla="val 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4" name="Arc 63"/>
          <p:cNvSpPr/>
          <p:nvPr/>
        </p:nvSpPr>
        <p:spPr bwMode="auto">
          <a:xfrm flipH="1" flipV="1">
            <a:off x="2892402" y="4609276"/>
            <a:ext cx="1080000" cy="1080000"/>
          </a:xfrm>
          <a:prstGeom prst="arc">
            <a:avLst>
              <a:gd name="adj1" fmla="val 19912002"/>
              <a:gd name="adj2" fmla="val 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96831" y="5048993"/>
            <a:ext cx="401643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θ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093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  <p:graphicFrame>
        <p:nvGraphicFramePr>
          <p:cNvPr id="5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3848405"/>
              </p:ext>
            </p:extLst>
          </p:nvPr>
        </p:nvGraphicFramePr>
        <p:xfrm>
          <a:off x="519058" y="1651724"/>
          <a:ext cx="2938463" cy="187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0" name="Equation" r:id="rId3" imgW="876240" imgH="558720" progId="Equation.3">
                  <p:embed/>
                </p:oleObj>
              </mc:Choice>
              <mc:Fallback>
                <p:oleObj name="Equation" r:id="rId3" imgW="87624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058" y="1651724"/>
                        <a:ext cx="2938463" cy="1874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4" name="Straight Arrow Connector 53"/>
          <p:cNvCxnSpPr/>
          <p:nvPr/>
        </p:nvCxnSpPr>
        <p:spPr bwMode="auto">
          <a:xfrm rot="16200000" flipH="1">
            <a:off x="1839635" y="3392504"/>
            <a:ext cx="1260000" cy="2160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rot="5400000">
            <a:off x="1839636" y="4724926"/>
            <a:ext cx="1260000" cy="2160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lg" len="lg"/>
            <a:tailEnd type="stealth" w="lg" len="lg"/>
          </a:ln>
          <a:effectLst/>
        </p:spPr>
      </p:cxn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642341"/>
              </p:ext>
            </p:extLst>
          </p:nvPr>
        </p:nvGraphicFramePr>
        <p:xfrm>
          <a:off x="2563784" y="3903356"/>
          <a:ext cx="511183" cy="851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1" name="Equation" r:id="rId5" imgW="152280" imgH="253800" progId="Equation.3">
                  <p:embed/>
                </p:oleObj>
              </mc:Choice>
              <mc:Fallback>
                <p:oleObj name="Equation" r:id="rId5" imgW="1522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784" y="3903356"/>
                        <a:ext cx="511183" cy="8519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2596831" y="4696867"/>
            <a:ext cx="401643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θ</a:t>
            </a:r>
            <a:endParaRPr lang="en-GB" dirty="0"/>
          </a:p>
        </p:txBody>
      </p:sp>
      <p:cxnSp>
        <p:nvCxnSpPr>
          <p:cNvPr id="58" name="Straight Arrow Connector 57"/>
          <p:cNvCxnSpPr/>
          <p:nvPr/>
        </p:nvCxnSpPr>
        <p:spPr bwMode="auto">
          <a:xfrm rot="16200000" flipH="1">
            <a:off x="25831" y="5139017"/>
            <a:ext cx="25200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aphicFrame>
        <p:nvGraphicFramePr>
          <p:cNvPr id="5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184091"/>
              </p:ext>
            </p:extLst>
          </p:nvPr>
        </p:nvGraphicFramePr>
        <p:xfrm>
          <a:off x="811161" y="4609277"/>
          <a:ext cx="5111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2" name="Equation" r:id="rId7" imgW="152280" imgH="241200" progId="Equation.3">
                  <p:embed/>
                </p:oleObj>
              </mc:Choice>
              <mc:Fallback>
                <p:oleObj name="Equation" r:id="rId7" imgW="15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161" y="4609277"/>
                        <a:ext cx="511175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344738"/>
              </p:ext>
            </p:extLst>
          </p:nvPr>
        </p:nvGraphicFramePr>
        <p:xfrm>
          <a:off x="2357439" y="5522086"/>
          <a:ext cx="977900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3" name="Equation" r:id="rId9" imgW="291960" imgH="266400" progId="Equation.3">
                  <p:embed/>
                </p:oleObj>
              </mc:Choice>
              <mc:Fallback>
                <p:oleObj name="Equation" r:id="rId9" imgW="29196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9" y="5522086"/>
                        <a:ext cx="977900" cy="89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ight Triangle 60"/>
          <p:cNvSpPr/>
          <p:nvPr/>
        </p:nvSpPr>
        <p:spPr bwMode="auto">
          <a:xfrm>
            <a:off x="1358857" y="3915530"/>
            <a:ext cx="2081241" cy="1204929"/>
          </a:xfrm>
          <a:prstGeom prst="rtTriangle">
            <a:avLst/>
          </a:prstGeom>
          <a:solidFill>
            <a:srgbClr val="FFC000">
              <a:alpha val="2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2" name="Right Triangle 61"/>
          <p:cNvSpPr/>
          <p:nvPr/>
        </p:nvSpPr>
        <p:spPr bwMode="auto">
          <a:xfrm flipV="1">
            <a:off x="1358857" y="5156972"/>
            <a:ext cx="2081241" cy="1204929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3" name="Arc 62"/>
          <p:cNvSpPr/>
          <p:nvPr/>
        </p:nvSpPr>
        <p:spPr bwMode="auto">
          <a:xfrm flipH="1">
            <a:off x="2892402" y="4572763"/>
            <a:ext cx="1080000" cy="1080000"/>
          </a:xfrm>
          <a:prstGeom prst="arc">
            <a:avLst>
              <a:gd name="adj1" fmla="val 19912002"/>
              <a:gd name="adj2" fmla="val 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4" name="Arc 63"/>
          <p:cNvSpPr/>
          <p:nvPr/>
        </p:nvSpPr>
        <p:spPr bwMode="auto">
          <a:xfrm flipH="1" flipV="1">
            <a:off x="2892402" y="4609276"/>
            <a:ext cx="1080000" cy="1080000"/>
          </a:xfrm>
          <a:prstGeom prst="arc">
            <a:avLst>
              <a:gd name="adj1" fmla="val 19912002"/>
              <a:gd name="adj2" fmla="val 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96831" y="5048993"/>
            <a:ext cx="401643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θ</a:t>
            </a:r>
            <a:endParaRPr lang="en-GB" dirty="0"/>
          </a:p>
        </p:txBody>
      </p:sp>
      <p:graphicFrame>
        <p:nvGraphicFramePr>
          <p:cNvPr id="2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0526717"/>
              </p:ext>
            </p:extLst>
          </p:nvPr>
        </p:nvGraphicFramePr>
        <p:xfrm>
          <a:off x="5511850" y="1567064"/>
          <a:ext cx="2511475" cy="2812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4" name="Equation" r:id="rId11" imgW="749300" imgH="838200" progId="Equation.3">
                  <p:embed/>
                </p:oleObj>
              </mc:Choice>
              <mc:Fallback>
                <p:oleObj name="Equation" r:id="rId11" imgW="7493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1850" y="1567064"/>
                        <a:ext cx="2511475" cy="2812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4585395"/>
              </p:ext>
            </p:extLst>
          </p:nvPr>
        </p:nvGraphicFramePr>
        <p:xfrm>
          <a:off x="6764354" y="4536838"/>
          <a:ext cx="1704975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55" name="Equation" r:id="rId13" imgW="507960" imgH="393480" progId="Equation.3">
                  <p:embed/>
                </p:oleObj>
              </mc:Choice>
              <mc:Fallback>
                <p:oleObj name="Equation" r:id="rId13" imgW="507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4354" y="4536838"/>
                        <a:ext cx="1704975" cy="13208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4334741" y="4903095"/>
            <a:ext cx="2336747" cy="588140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3400" dirty="0"/>
              <a:t>Bragg’s Law:</a:t>
            </a:r>
          </a:p>
        </p:txBody>
      </p:sp>
      <p:sp>
        <p:nvSpPr>
          <p:cNvPr id="2" name="Rectangle 1"/>
          <p:cNvSpPr/>
          <p:nvPr/>
        </p:nvSpPr>
        <p:spPr>
          <a:xfrm>
            <a:off x="3937000" y="2370667"/>
            <a:ext cx="4811889" cy="37535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  <p:graphicFrame>
        <p:nvGraphicFramePr>
          <p:cNvPr id="5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52295"/>
              </p:ext>
            </p:extLst>
          </p:nvPr>
        </p:nvGraphicFramePr>
        <p:xfrm>
          <a:off x="519058" y="1651724"/>
          <a:ext cx="2938463" cy="187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68" name="Equation" r:id="rId3" imgW="876240" imgH="558720" progId="Equation.3">
                  <p:embed/>
                </p:oleObj>
              </mc:Choice>
              <mc:Fallback>
                <p:oleObj name="Equation" r:id="rId3" imgW="87624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058" y="1651724"/>
                        <a:ext cx="2938463" cy="1874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4" name="Straight Arrow Connector 53"/>
          <p:cNvCxnSpPr/>
          <p:nvPr/>
        </p:nvCxnSpPr>
        <p:spPr bwMode="auto">
          <a:xfrm rot="16200000" flipH="1">
            <a:off x="1839635" y="3392504"/>
            <a:ext cx="1260000" cy="2160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rot="5400000">
            <a:off x="1839636" y="4724926"/>
            <a:ext cx="1260000" cy="2160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lg" len="lg"/>
            <a:tailEnd type="stealth" w="lg" len="lg"/>
          </a:ln>
          <a:effectLst/>
        </p:spPr>
      </p:cxn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78642"/>
              </p:ext>
            </p:extLst>
          </p:nvPr>
        </p:nvGraphicFramePr>
        <p:xfrm>
          <a:off x="2563784" y="3903356"/>
          <a:ext cx="511183" cy="851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69" name="Equation" r:id="rId5" imgW="152280" imgH="253800" progId="Equation.3">
                  <p:embed/>
                </p:oleObj>
              </mc:Choice>
              <mc:Fallback>
                <p:oleObj name="Equation" r:id="rId5" imgW="1522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784" y="3903356"/>
                        <a:ext cx="511183" cy="8519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2596831" y="4696867"/>
            <a:ext cx="401643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θ</a:t>
            </a:r>
            <a:endParaRPr lang="en-GB" dirty="0"/>
          </a:p>
        </p:txBody>
      </p:sp>
      <p:cxnSp>
        <p:nvCxnSpPr>
          <p:cNvPr id="58" name="Straight Arrow Connector 57"/>
          <p:cNvCxnSpPr/>
          <p:nvPr/>
        </p:nvCxnSpPr>
        <p:spPr bwMode="auto">
          <a:xfrm rot="16200000" flipH="1">
            <a:off x="25831" y="5139017"/>
            <a:ext cx="25200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aphicFrame>
        <p:nvGraphicFramePr>
          <p:cNvPr id="5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4660320"/>
              </p:ext>
            </p:extLst>
          </p:nvPr>
        </p:nvGraphicFramePr>
        <p:xfrm>
          <a:off x="811161" y="4609277"/>
          <a:ext cx="5111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70" name="Equation" r:id="rId7" imgW="152280" imgH="241200" progId="Equation.3">
                  <p:embed/>
                </p:oleObj>
              </mc:Choice>
              <mc:Fallback>
                <p:oleObj name="Equation" r:id="rId7" imgW="15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161" y="4609277"/>
                        <a:ext cx="511175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8224389"/>
              </p:ext>
            </p:extLst>
          </p:nvPr>
        </p:nvGraphicFramePr>
        <p:xfrm>
          <a:off x="2357439" y="5522086"/>
          <a:ext cx="977900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71" name="Equation" r:id="rId9" imgW="291960" imgH="266400" progId="Equation.3">
                  <p:embed/>
                </p:oleObj>
              </mc:Choice>
              <mc:Fallback>
                <p:oleObj name="Equation" r:id="rId9" imgW="29196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9" y="5522086"/>
                        <a:ext cx="977900" cy="89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ight Triangle 60"/>
          <p:cNvSpPr/>
          <p:nvPr/>
        </p:nvSpPr>
        <p:spPr bwMode="auto">
          <a:xfrm>
            <a:off x="1358857" y="3915530"/>
            <a:ext cx="2081241" cy="1204929"/>
          </a:xfrm>
          <a:prstGeom prst="rtTriangle">
            <a:avLst/>
          </a:prstGeom>
          <a:solidFill>
            <a:srgbClr val="FFC000">
              <a:alpha val="2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2" name="Right Triangle 61"/>
          <p:cNvSpPr/>
          <p:nvPr/>
        </p:nvSpPr>
        <p:spPr bwMode="auto">
          <a:xfrm flipV="1">
            <a:off x="1358857" y="5156972"/>
            <a:ext cx="2081241" cy="1204929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3" name="Arc 62"/>
          <p:cNvSpPr/>
          <p:nvPr/>
        </p:nvSpPr>
        <p:spPr bwMode="auto">
          <a:xfrm flipH="1">
            <a:off x="2892402" y="4572763"/>
            <a:ext cx="1080000" cy="1080000"/>
          </a:xfrm>
          <a:prstGeom prst="arc">
            <a:avLst>
              <a:gd name="adj1" fmla="val 19912002"/>
              <a:gd name="adj2" fmla="val 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4" name="Arc 63"/>
          <p:cNvSpPr/>
          <p:nvPr/>
        </p:nvSpPr>
        <p:spPr bwMode="auto">
          <a:xfrm flipH="1" flipV="1">
            <a:off x="2892402" y="4609276"/>
            <a:ext cx="1080000" cy="1080000"/>
          </a:xfrm>
          <a:prstGeom prst="arc">
            <a:avLst>
              <a:gd name="adj1" fmla="val 19912002"/>
              <a:gd name="adj2" fmla="val 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96831" y="5048993"/>
            <a:ext cx="401643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θ</a:t>
            </a:r>
            <a:endParaRPr lang="en-GB" dirty="0"/>
          </a:p>
        </p:txBody>
      </p:sp>
      <p:graphicFrame>
        <p:nvGraphicFramePr>
          <p:cNvPr id="2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088780"/>
              </p:ext>
            </p:extLst>
          </p:nvPr>
        </p:nvGraphicFramePr>
        <p:xfrm>
          <a:off x="5511850" y="1567064"/>
          <a:ext cx="2511475" cy="2812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72" name="Equation" r:id="rId11" imgW="749300" imgH="838200" progId="Equation.3">
                  <p:embed/>
                </p:oleObj>
              </mc:Choice>
              <mc:Fallback>
                <p:oleObj name="Equation" r:id="rId11" imgW="7493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1850" y="1567064"/>
                        <a:ext cx="2511475" cy="2812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854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  <p:graphicFrame>
        <p:nvGraphicFramePr>
          <p:cNvPr id="5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171190"/>
              </p:ext>
            </p:extLst>
          </p:nvPr>
        </p:nvGraphicFramePr>
        <p:xfrm>
          <a:off x="519058" y="1651724"/>
          <a:ext cx="2938463" cy="187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98" name="Equation" r:id="rId3" imgW="876240" imgH="558720" progId="Equation.3">
                  <p:embed/>
                </p:oleObj>
              </mc:Choice>
              <mc:Fallback>
                <p:oleObj name="Equation" r:id="rId3" imgW="87624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058" y="1651724"/>
                        <a:ext cx="2938463" cy="1874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4" name="Straight Arrow Connector 53"/>
          <p:cNvCxnSpPr/>
          <p:nvPr/>
        </p:nvCxnSpPr>
        <p:spPr bwMode="auto">
          <a:xfrm rot="16200000" flipH="1">
            <a:off x="1839635" y="3392504"/>
            <a:ext cx="1260000" cy="2160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rot="5400000">
            <a:off x="1839636" y="4724926"/>
            <a:ext cx="1260000" cy="2160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lg" len="lg"/>
            <a:tailEnd type="stealth" w="lg" len="lg"/>
          </a:ln>
          <a:effectLst/>
        </p:spPr>
      </p:cxn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5524338"/>
              </p:ext>
            </p:extLst>
          </p:nvPr>
        </p:nvGraphicFramePr>
        <p:xfrm>
          <a:off x="2563784" y="3903356"/>
          <a:ext cx="511183" cy="851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99" name="Equation" r:id="rId5" imgW="152280" imgH="253800" progId="Equation.3">
                  <p:embed/>
                </p:oleObj>
              </mc:Choice>
              <mc:Fallback>
                <p:oleObj name="Equation" r:id="rId5" imgW="1522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784" y="3903356"/>
                        <a:ext cx="511183" cy="8519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2596831" y="4696867"/>
            <a:ext cx="401643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θ</a:t>
            </a:r>
            <a:endParaRPr lang="en-GB" dirty="0"/>
          </a:p>
        </p:txBody>
      </p:sp>
      <p:cxnSp>
        <p:nvCxnSpPr>
          <p:cNvPr id="58" name="Straight Arrow Connector 57"/>
          <p:cNvCxnSpPr/>
          <p:nvPr/>
        </p:nvCxnSpPr>
        <p:spPr bwMode="auto">
          <a:xfrm rot="16200000" flipH="1">
            <a:off x="25831" y="5139017"/>
            <a:ext cx="25200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aphicFrame>
        <p:nvGraphicFramePr>
          <p:cNvPr id="5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501000"/>
              </p:ext>
            </p:extLst>
          </p:nvPr>
        </p:nvGraphicFramePr>
        <p:xfrm>
          <a:off x="811161" y="4609277"/>
          <a:ext cx="5111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00" name="Equation" r:id="rId7" imgW="152280" imgH="241200" progId="Equation.3">
                  <p:embed/>
                </p:oleObj>
              </mc:Choice>
              <mc:Fallback>
                <p:oleObj name="Equation" r:id="rId7" imgW="15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161" y="4609277"/>
                        <a:ext cx="511175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344906"/>
              </p:ext>
            </p:extLst>
          </p:nvPr>
        </p:nvGraphicFramePr>
        <p:xfrm>
          <a:off x="2357439" y="5522086"/>
          <a:ext cx="977900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01" name="Equation" r:id="rId9" imgW="291960" imgH="266400" progId="Equation.3">
                  <p:embed/>
                </p:oleObj>
              </mc:Choice>
              <mc:Fallback>
                <p:oleObj name="Equation" r:id="rId9" imgW="29196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9" y="5522086"/>
                        <a:ext cx="977900" cy="89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ight Triangle 60"/>
          <p:cNvSpPr/>
          <p:nvPr/>
        </p:nvSpPr>
        <p:spPr bwMode="auto">
          <a:xfrm>
            <a:off x="1358857" y="3915530"/>
            <a:ext cx="2081241" cy="1204929"/>
          </a:xfrm>
          <a:prstGeom prst="rtTriangle">
            <a:avLst/>
          </a:prstGeom>
          <a:solidFill>
            <a:srgbClr val="FFC000">
              <a:alpha val="2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2" name="Right Triangle 61"/>
          <p:cNvSpPr/>
          <p:nvPr/>
        </p:nvSpPr>
        <p:spPr bwMode="auto">
          <a:xfrm flipV="1">
            <a:off x="1358857" y="5156972"/>
            <a:ext cx="2081241" cy="1204929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3" name="Arc 62"/>
          <p:cNvSpPr/>
          <p:nvPr/>
        </p:nvSpPr>
        <p:spPr bwMode="auto">
          <a:xfrm flipH="1">
            <a:off x="2892402" y="4572763"/>
            <a:ext cx="1080000" cy="1080000"/>
          </a:xfrm>
          <a:prstGeom prst="arc">
            <a:avLst>
              <a:gd name="adj1" fmla="val 19912002"/>
              <a:gd name="adj2" fmla="val 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4" name="Arc 63"/>
          <p:cNvSpPr/>
          <p:nvPr/>
        </p:nvSpPr>
        <p:spPr bwMode="auto">
          <a:xfrm flipH="1" flipV="1">
            <a:off x="2892402" y="4609276"/>
            <a:ext cx="1080000" cy="1080000"/>
          </a:xfrm>
          <a:prstGeom prst="arc">
            <a:avLst>
              <a:gd name="adj1" fmla="val 19912002"/>
              <a:gd name="adj2" fmla="val 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96831" y="5048993"/>
            <a:ext cx="401643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θ</a:t>
            </a:r>
            <a:endParaRPr lang="en-GB" dirty="0"/>
          </a:p>
        </p:txBody>
      </p:sp>
      <p:graphicFrame>
        <p:nvGraphicFramePr>
          <p:cNvPr id="2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7310640"/>
              </p:ext>
            </p:extLst>
          </p:nvPr>
        </p:nvGraphicFramePr>
        <p:xfrm>
          <a:off x="5511850" y="1567064"/>
          <a:ext cx="2511475" cy="2812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02" name="Equation" r:id="rId11" imgW="749300" imgH="838200" progId="Equation.3">
                  <p:embed/>
                </p:oleObj>
              </mc:Choice>
              <mc:Fallback>
                <p:oleObj name="Equation" r:id="rId11" imgW="7493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1850" y="1567064"/>
                        <a:ext cx="2511475" cy="2812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119922"/>
              </p:ext>
            </p:extLst>
          </p:nvPr>
        </p:nvGraphicFramePr>
        <p:xfrm>
          <a:off x="6764354" y="4536838"/>
          <a:ext cx="1704975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03" name="Equation" r:id="rId13" imgW="507960" imgH="393480" progId="Equation.3">
                  <p:embed/>
                </p:oleObj>
              </mc:Choice>
              <mc:Fallback>
                <p:oleObj name="Equation" r:id="rId13" imgW="507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4354" y="4536838"/>
                        <a:ext cx="1704975" cy="13208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4334741" y="4903095"/>
            <a:ext cx="2336747" cy="588140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3400" dirty="0"/>
              <a:t>Bragg’s Law:</a:t>
            </a:r>
          </a:p>
        </p:txBody>
      </p:sp>
    </p:spTree>
    <p:extLst>
      <p:ext uri="{BB962C8B-B14F-4D97-AF65-F5344CB8AC3E}">
        <p14:creationId xmlns:p14="http://schemas.microsoft.com/office/powerpoint/2010/main" val="94430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  <p:graphicFrame>
        <p:nvGraphicFramePr>
          <p:cNvPr id="5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632015"/>
              </p:ext>
            </p:extLst>
          </p:nvPr>
        </p:nvGraphicFramePr>
        <p:xfrm>
          <a:off x="519058" y="1651724"/>
          <a:ext cx="2938463" cy="187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8" name="Equation" r:id="rId3" imgW="876240" imgH="558720" progId="Equation.3">
                  <p:embed/>
                </p:oleObj>
              </mc:Choice>
              <mc:Fallback>
                <p:oleObj name="Equation" r:id="rId3" imgW="87624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058" y="1651724"/>
                        <a:ext cx="2938463" cy="1874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4" name="Straight Arrow Connector 53"/>
          <p:cNvCxnSpPr/>
          <p:nvPr/>
        </p:nvCxnSpPr>
        <p:spPr bwMode="auto">
          <a:xfrm rot="16200000" flipH="1">
            <a:off x="1839635" y="3392504"/>
            <a:ext cx="1260000" cy="2160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rot="5400000">
            <a:off x="1839636" y="4724926"/>
            <a:ext cx="1260000" cy="2160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lg" len="lg"/>
            <a:tailEnd type="stealth" w="lg" len="lg"/>
          </a:ln>
          <a:effectLst/>
        </p:spPr>
      </p:cxn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906891"/>
              </p:ext>
            </p:extLst>
          </p:nvPr>
        </p:nvGraphicFramePr>
        <p:xfrm>
          <a:off x="2563784" y="3903356"/>
          <a:ext cx="511183" cy="851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9" name="Equation" r:id="rId5" imgW="152280" imgH="253800" progId="Equation.3">
                  <p:embed/>
                </p:oleObj>
              </mc:Choice>
              <mc:Fallback>
                <p:oleObj name="Equation" r:id="rId5" imgW="1522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784" y="3903356"/>
                        <a:ext cx="511183" cy="8519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2596831" y="4696867"/>
            <a:ext cx="401643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θ</a:t>
            </a:r>
            <a:endParaRPr lang="en-GB" dirty="0"/>
          </a:p>
        </p:txBody>
      </p:sp>
      <p:cxnSp>
        <p:nvCxnSpPr>
          <p:cNvPr id="58" name="Straight Arrow Connector 57"/>
          <p:cNvCxnSpPr/>
          <p:nvPr/>
        </p:nvCxnSpPr>
        <p:spPr bwMode="auto">
          <a:xfrm rot="16200000" flipH="1">
            <a:off x="25831" y="5139017"/>
            <a:ext cx="25200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aphicFrame>
        <p:nvGraphicFramePr>
          <p:cNvPr id="5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43680"/>
              </p:ext>
            </p:extLst>
          </p:nvPr>
        </p:nvGraphicFramePr>
        <p:xfrm>
          <a:off x="811161" y="4609277"/>
          <a:ext cx="5111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0" name="Equation" r:id="rId7" imgW="152280" imgH="241200" progId="Equation.3">
                  <p:embed/>
                </p:oleObj>
              </mc:Choice>
              <mc:Fallback>
                <p:oleObj name="Equation" r:id="rId7" imgW="15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161" y="4609277"/>
                        <a:ext cx="511175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930486"/>
              </p:ext>
            </p:extLst>
          </p:nvPr>
        </p:nvGraphicFramePr>
        <p:xfrm>
          <a:off x="2357439" y="5522086"/>
          <a:ext cx="977900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1" name="Equation" r:id="rId9" imgW="291960" imgH="266400" progId="Equation.3">
                  <p:embed/>
                </p:oleObj>
              </mc:Choice>
              <mc:Fallback>
                <p:oleObj name="Equation" r:id="rId9" imgW="29196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9" y="5522086"/>
                        <a:ext cx="977900" cy="89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ight Triangle 60"/>
          <p:cNvSpPr/>
          <p:nvPr/>
        </p:nvSpPr>
        <p:spPr bwMode="auto">
          <a:xfrm>
            <a:off x="1358857" y="3915530"/>
            <a:ext cx="2081241" cy="1204929"/>
          </a:xfrm>
          <a:prstGeom prst="rtTriangle">
            <a:avLst/>
          </a:prstGeom>
          <a:solidFill>
            <a:srgbClr val="FFC000">
              <a:alpha val="2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2" name="Right Triangle 61"/>
          <p:cNvSpPr/>
          <p:nvPr/>
        </p:nvSpPr>
        <p:spPr bwMode="auto">
          <a:xfrm flipV="1">
            <a:off x="1358857" y="5156972"/>
            <a:ext cx="2081241" cy="1204929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3" name="Arc 62"/>
          <p:cNvSpPr/>
          <p:nvPr/>
        </p:nvSpPr>
        <p:spPr bwMode="auto">
          <a:xfrm flipH="1">
            <a:off x="2892402" y="4572763"/>
            <a:ext cx="1080000" cy="1080000"/>
          </a:xfrm>
          <a:prstGeom prst="arc">
            <a:avLst>
              <a:gd name="adj1" fmla="val 19912002"/>
              <a:gd name="adj2" fmla="val 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4" name="Arc 63"/>
          <p:cNvSpPr/>
          <p:nvPr/>
        </p:nvSpPr>
        <p:spPr bwMode="auto">
          <a:xfrm flipH="1" flipV="1">
            <a:off x="2892402" y="4609276"/>
            <a:ext cx="1080000" cy="1080000"/>
          </a:xfrm>
          <a:prstGeom prst="arc">
            <a:avLst>
              <a:gd name="adj1" fmla="val 19912002"/>
              <a:gd name="adj2" fmla="val 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96831" y="5048993"/>
            <a:ext cx="401643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θ</a:t>
            </a:r>
            <a:endParaRPr lang="en-GB" dirty="0"/>
          </a:p>
        </p:txBody>
      </p:sp>
      <p:graphicFrame>
        <p:nvGraphicFramePr>
          <p:cNvPr id="2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657380"/>
              </p:ext>
            </p:extLst>
          </p:nvPr>
        </p:nvGraphicFramePr>
        <p:xfrm>
          <a:off x="5511850" y="1567064"/>
          <a:ext cx="2511475" cy="2812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2" name="Equation" r:id="rId11" imgW="749300" imgH="838200" progId="Equation.3">
                  <p:embed/>
                </p:oleObj>
              </mc:Choice>
              <mc:Fallback>
                <p:oleObj name="Equation" r:id="rId11" imgW="7493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1850" y="1567064"/>
                        <a:ext cx="2511475" cy="2812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571529"/>
              </p:ext>
            </p:extLst>
          </p:nvPr>
        </p:nvGraphicFramePr>
        <p:xfrm>
          <a:off x="6764354" y="4536838"/>
          <a:ext cx="1704975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3" name="Equation" r:id="rId13" imgW="507960" imgH="393480" progId="Equation.3">
                  <p:embed/>
                </p:oleObj>
              </mc:Choice>
              <mc:Fallback>
                <p:oleObj name="Equation" r:id="rId13" imgW="507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4354" y="4536838"/>
                        <a:ext cx="1704975" cy="13208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4334741" y="4903095"/>
            <a:ext cx="2336747" cy="588140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3400" dirty="0"/>
              <a:t>Bragg’s Law:</a:t>
            </a:r>
          </a:p>
        </p:txBody>
      </p:sp>
      <p:graphicFrame>
        <p:nvGraphicFramePr>
          <p:cNvPr id="19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804460"/>
              </p:ext>
            </p:extLst>
          </p:nvPr>
        </p:nvGraphicFramePr>
        <p:xfrm>
          <a:off x="5538055" y="5991139"/>
          <a:ext cx="2725781" cy="564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4" name="Equation" r:id="rId15" imgW="977760" imgH="203040" progId="Equation.3">
                  <p:embed/>
                </p:oleObj>
              </mc:Choice>
              <mc:Fallback>
                <p:oleObj name="Equation" r:id="rId15" imgW="9777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8055" y="5991139"/>
                        <a:ext cx="2725781" cy="5647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500788" y="5985725"/>
            <a:ext cx="1901698" cy="497732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800" dirty="0"/>
              <a:t>Conversion:</a:t>
            </a:r>
          </a:p>
        </p:txBody>
      </p:sp>
    </p:spTree>
    <p:extLst>
      <p:ext uri="{BB962C8B-B14F-4D97-AF65-F5344CB8AC3E}">
        <p14:creationId xmlns:p14="http://schemas.microsoft.com/office/powerpoint/2010/main" val="311187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Freeform 4" descr="Light upward diagonal"/>
          <p:cNvSpPr>
            <a:spLocks/>
          </p:cNvSpPr>
          <p:nvPr/>
        </p:nvSpPr>
        <p:spPr bwMode="auto">
          <a:xfrm>
            <a:off x="1154113" y="2510314"/>
            <a:ext cx="3160712" cy="87153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1985" y="0"/>
              </a:cxn>
              <a:cxn ang="0">
                <a:pos x="1941" y="230"/>
              </a:cxn>
              <a:cxn ang="0">
                <a:pos x="1929" y="272"/>
              </a:cxn>
              <a:cxn ang="0">
                <a:pos x="1711" y="436"/>
              </a:cxn>
              <a:cxn ang="0">
                <a:pos x="1378" y="545"/>
              </a:cxn>
              <a:cxn ang="0">
                <a:pos x="638" y="533"/>
              </a:cxn>
              <a:cxn ang="0">
                <a:pos x="383" y="478"/>
              </a:cxn>
              <a:cxn ang="0">
                <a:pos x="274" y="442"/>
              </a:cxn>
              <a:cxn ang="0">
                <a:pos x="165" y="381"/>
              </a:cxn>
              <a:cxn ang="0">
                <a:pos x="98" y="333"/>
              </a:cxn>
              <a:cxn ang="0">
                <a:pos x="38" y="212"/>
              </a:cxn>
              <a:cxn ang="0">
                <a:pos x="1" y="121"/>
              </a:cxn>
              <a:cxn ang="0">
                <a:pos x="35" y="0"/>
              </a:cxn>
            </a:cxnLst>
            <a:rect l="0" t="0" r="r" b="b"/>
            <a:pathLst>
              <a:path w="1991" h="549">
                <a:moveTo>
                  <a:pt x="35" y="0"/>
                </a:moveTo>
                <a:lnTo>
                  <a:pt x="1985" y="0"/>
                </a:lnTo>
                <a:cubicBezTo>
                  <a:pt x="1984" y="86"/>
                  <a:pt x="1991" y="160"/>
                  <a:pt x="1941" y="230"/>
                </a:cubicBezTo>
                <a:cubicBezTo>
                  <a:pt x="1936" y="244"/>
                  <a:pt x="1937" y="260"/>
                  <a:pt x="1929" y="272"/>
                </a:cubicBezTo>
                <a:cubicBezTo>
                  <a:pt x="1880" y="352"/>
                  <a:pt x="1791" y="396"/>
                  <a:pt x="1711" y="436"/>
                </a:cubicBezTo>
                <a:cubicBezTo>
                  <a:pt x="1602" y="490"/>
                  <a:pt x="1500" y="531"/>
                  <a:pt x="1378" y="545"/>
                </a:cubicBezTo>
                <a:cubicBezTo>
                  <a:pt x="1131" y="542"/>
                  <a:pt x="884" y="549"/>
                  <a:pt x="638" y="533"/>
                </a:cubicBezTo>
                <a:cubicBezTo>
                  <a:pt x="552" y="528"/>
                  <a:pt x="467" y="494"/>
                  <a:pt x="383" y="478"/>
                </a:cubicBezTo>
                <a:cubicBezTo>
                  <a:pt x="347" y="464"/>
                  <a:pt x="310" y="458"/>
                  <a:pt x="274" y="442"/>
                </a:cubicBezTo>
                <a:cubicBezTo>
                  <a:pt x="230" y="422"/>
                  <a:pt x="216" y="394"/>
                  <a:pt x="165" y="381"/>
                </a:cubicBezTo>
                <a:cubicBezTo>
                  <a:pt x="142" y="358"/>
                  <a:pt x="127" y="347"/>
                  <a:pt x="98" y="333"/>
                </a:cubicBezTo>
                <a:cubicBezTo>
                  <a:pt x="80" y="295"/>
                  <a:pt x="63" y="245"/>
                  <a:pt x="38" y="212"/>
                </a:cubicBezTo>
                <a:cubicBezTo>
                  <a:pt x="28" y="180"/>
                  <a:pt x="13" y="152"/>
                  <a:pt x="1" y="121"/>
                </a:cubicBezTo>
                <a:cubicBezTo>
                  <a:pt x="7" y="52"/>
                  <a:pt x="0" y="48"/>
                  <a:pt x="35" y="0"/>
                </a:cubicBezTo>
                <a:close/>
              </a:path>
            </a:pathLst>
          </a:custGeom>
          <a:solidFill>
            <a:srgbClr val="CAC1ED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1136650" y="2510313"/>
            <a:ext cx="3240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1209675" y="2005489"/>
            <a:ext cx="1511300" cy="50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flipV="1">
            <a:off x="2720975" y="2076925"/>
            <a:ext cx="1512888" cy="4333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2720975" y="2510313"/>
            <a:ext cx="161925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2289176" y="1789589"/>
            <a:ext cx="790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ym typeface="Symbol" pitchFamily="18" charset="2"/>
              </a:rPr>
              <a:t>n=1</a:t>
            </a:r>
            <a:endParaRPr lang="en-US" sz="2400" baseline="-25000">
              <a:sym typeface="Symbol" pitchFamily="18" charset="2"/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2289176" y="2869089"/>
            <a:ext cx="790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ym typeface="Symbol" pitchFamily="18" charset="2"/>
              </a:rPr>
              <a:t>n’&lt;1</a:t>
            </a:r>
            <a:endParaRPr lang="en-US" sz="2400" baseline="-25000">
              <a:sym typeface="Symbol" pitchFamily="18" charset="2"/>
            </a:endParaRP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561975" y="1524845"/>
            <a:ext cx="1511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ym typeface="Symbol" pitchFamily="18" charset="2"/>
              </a:rPr>
              <a:t>incident</a:t>
            </a:r>
            <a:endParaRPr lang="en-US" sz="2400" baseline="-25000">
              <a:sym typeface="Symbol" pitchFamily="18" charset="2"/>
            </a:endParaRP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3634166" y="2715616"/>
            <a:ext cx="1728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>
                <a:sym typeface="Symbol" pitchFamily="18" charset="2"/>
              </a:rPr>
              <a:t>refracted</a:t>
            </a:r>
            <a:endParaRPr lang="en-US" sz="2400" baseline="-25000" dirty="0">
              <a:sym typeface="Symbol" pitchFamily="18" charset="2"/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3657601" y="1524845"/>
            <a:ext cx="2016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>
                <a:sym typeface="Symbol" pitchFamily="18" charset="2"/>
              </a:rPr>
              <a:t>reflected</a:t>
            </a:r>
            <a:endParaRPr lang="en-US" sz="2400" baseline="-25000" dirty="0">
              <a:sym typeface="Symbol" pitchFamily="18" charset="2"/>
            </a:endParaRPr>
          </a:p>
        </p:txBody>
      </p:sp>
      <p:sp>
        <p:nvSpPr>
          <p:cNvPr id="21519" name="Arc 15"/>
          <p:cNvSpPr>
            <a:spLocks/>
          </p:cNvSpPr>
          <p:nvPr/>
        </p:nvSpPr>
        <p:spPr bwMode="auto">
          <a:xfrm>
            <a:off x="2005014" y="2294413"/>
            <a:ext cx="719137" cy="225425"/>
          </a:xfrm>
          <a:custGeom>
            <a:avLst/>
            <a:gdLst>
              <a:gd name="G0" fmla="+- 21600 0 0"/>
              <a:gd name="G1" fmla="+- 6343 0 0"/>
              <a:gd name="G2" fmla="+- 21600 0 0"/>
              <a:gd name="T0" fmla="*/ 4 w 21600"/>
              <a:gd name="T1" fmla="*/ 6771 h 6771"/>
              <a:gd name="T2" fmla="*/ 952 w 21600"/>
              <a:gd name="T3" fmla="*/ 0 h 6771"/>
              <a:gd name="T4" fmla="*/ 21600 w 21600"/>
              <a:gd name="T5" fmla="*/ 6343 h 6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6771" fill="none" extrusionOk="0">
                <a:moveTo>
                  <a:pt x="4" y="6770"/>
                </a:moveTo>
                <a:cubicBezTo>
                  <a:pt x="1" y="6628"/>
                  <a:pt x="0" y="6485"/>
                  <a:pt x="0" y="6343"/>
                </a:cubicBezTo>
                <a:cubicBezTo>
                  <a:pt x="-1" y="4193"/>
                  <a:pt x="320" y="2055"/>
                  <a:pt x="952" y="0"/>
                </a:cubicBezTo>
              </a:path>
              <a:path w="21600" h="6771" stroke="0" extrusionOk="0">
                <a:moveTo>
                  <a:pt x="4" y="6770"/>
                </a:moveTo>
                <a:cubicBezTo>
                  <a:pt x="1" y="6628"/>
                  <a:pt x="0" y="6485"/>
                  <a:pt x="0" y="6343"/>
                </a:cubicBezTo>
                <a:cubicBezTo>
                  <a:pt x="-1" y="4193"/>
                  <a:pt x="320" y="2055"/>
                  <a:pt x="952" y="0"/>
                </a:cubicBezTo>
                <a:lnTo>
                  <a:pt x="21600" y="634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 wrap="none" lIns="91435" tIns="45718" rIns="91435" bIns="45718" anchor="ctr"/>
          <a:lstStyle/>
          <a:p>
            <a:endParaRPr lang="en-GB" sz="2400"/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1641475" y="2149951"/>
            <a:ext cx="503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sym typeface="Symbol" pitchFamily="18" charset="2"/>
              </a:rPr>
              <a:t>θ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Reflection: Snell’s Law</a:t>
            </a:r>
            <a:endParaRPr lang="en-US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3050871" y="2509678"/>
            <a:ext cx="503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smtClean="0">
                <a:sym typeface="Symbol" pitchFamily="18" charset="2"/>
              </a:rPr>
              <a:t>θ</a:t>
            </a:r>
            <a:r>
              <a:rPr lang="en-US" sz="2400" dirty="0" smtClean="0">
                <a:sym typeface="Symbol" pitchFamily="18" charset="2"/>
              </a:rPr>
              <a:t>’</a:t>
            </a:r>
            <a:endParaRPr lang="el-GR" sz="2400" dirty="0">
              <a:sym typeface="Symbol" pitchFamily="18" charset="2"/>
            </a:endParaRPr>
          </a:p>
        </p:txBody>
      </p:sp>
      <p:sp>
        <p:nvSpPr>
          <p:cNvPr id="17" name="Arc 15"/>
          <p:cNvSpPr>
            <a:spLocks/>
          </p:cNvSpPr>
          <p:nvPr/>
        </p:nvSpPr>
        <p:spPr bwMode="auto">
          <a:xfrm rot="10800000">
            <a:off x="2727594" y="2485686"/>
            <a:ext cx="719137" cy="170695"/>
          </a:xfrm>
          <a:custGeom>
            <a:avLst/>
            <a:gdLst>
              <a:gd name="G0" fmla="+- 21600 0 0"/>
              <a:gd name="G1" fmla="+- 6343 0 0"/>
              <a:gd name="G2" fmla="+- 21600 0 0"/>
              <a:gd name="T0" fmla="*/ 4 w 21600"/>
              <a:gd name="T1" fmla="*/ 6771 h 6771"/>
              <a:gd name="T2" fmla="*/ 952 w 21600"/>
              <a:gd name="T3" fmla="*/ 0 h 6771"/>
              <a:gd name="T4" fmla="*/ 21600 w 21600"/>
              <a:gd name="T5" fmla="*/ 6343 h 6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6771" fill="none" extrusionOk="0">
                <a:moveTo>
                  <a:pt x="4" y="6770"/>
                </a:moveTo>
                <a:cubicBezTo>
                  <a:pt x="1" y="6628"/>
                  <a:pt x="0" y="6485"/>
                  <a:pt x="0" y="6343"/>
                </a:cubicBezTo>
                <a:cubicBezTo>
                  <a:pt x="-1" y="4193"/>
                  <a:pt x="320" y="2055"/>
                  <a:pt x="952" y="0"/>
                </a:cubicBezTo>
              </a:path>
              <a:path w="21600" h="6771" stroke="0" extrusionOk="0">
                <a:moveTo>
                  <a:pt x="4" y="6770"/>
                </a:moveTo>
                <a:cubicBezTo>
                  <a:pt x="1" y="6628"/>
                  <a:pt x="0" y="6485"/>
                  <a:pt x="0" y="6343"/>
                </a:cubicBezTo>
                <a:cubicBezTo>
                  <a:pt x="-1" y="4193"/>
                  <a:pt x="320" y="2055"/>
                  <a:pt x="952" y="0"/>
                </a:cubicBezTo>
                <a:lnTo>
                  <a:pt x="21600" y="634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 wrap="none" lIns="91435" tIns="45718" rIns="91435" bIns="45718" anchor="ctr"/>
          <a:lstStyle/>
          <a:p>
            <a:endParaRPr lang="en-GB" sz="240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053389"/>
              </p:ext>
            </p:extLst>
          </p:nvPr>
        </p:nvGraphicFramePr>
        <p:xfrm>
          <a:off x="5192713" y="1722438"/>
          <a:ext cx="2838450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65" name="Equation" r:id="rId3" imgW="1244600" imgH="431800" progId="Equation.3">
                  <p:embed/>
                </p:oleObj>
              </mc:Choice>
              <mc:Fallback>
                <p:oleObj name="Equation" r:id="rId3" imgW="1244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92713" y="1722438"/>
                        <a:ext cx="2838450" cy="985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597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Neutron instrument concepts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ime of flight</a:t>
            </a:r>
          </a:p>
          <a:p>
            <a:pPr lvl="1"/>
            <a:r>
              <a:rPr lang="en-US" dirty="0" smtClean="0"/>
              <a:t>Bragg’s law</a:t>
            </a:r>
          </a:p>
          <a:p>
            <a:r>
              <a:rPr lang="en-US" dirty="0" smtClean="0"/>
              <a:t>Neutron Instrumentation</a:t>
            </a:r>
          </a:p>
          <a:p>
            <a:pPr lvl="1"/>
            <a:r>
              <a:rPr lang="en-US" dirty="0" smtClean="0"/>
              <a:t>guides</a:t>
            </a:r>
          </a:p>
          <a:p>
            <a:pPr lvl="1"/>
            <a:r>
              <a:rPr lang="en-US" dirty="0" smtClean="0"/>
              <a:t>detectors</a:t>
            </a:r>
          </a:p>
          <a:p>
            <a:pPr lvl="1"/>
            <a:r>
              <a:rPr lang="en-US" dirty="0" smtClean="0"/>
              <a:t>choppers</a:t>
            </a:r>
          </a:p>
          <a:p>
            <a:pPr lvl="1"/>
            <a:r>
              <a:rPr lang="en-US" dirty="0" smtClean="0"/>
              <a:t>pulse-shaping</a:t>
            </a:r>
          </a:p>
          <a:p>
            <a:r>
              <a:rPr lang="en-US" dirty="0" smtClean="0"/>
              <a:t>Neutron diffractometers</a:t>
            </a:r>
          </a:p>
          <a:p>
            <a:r>
              <a:rPr lang="en-US" dirty="0" smtClean="0"/>
              <a:t>Neutron spectrometers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75900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Freeform 4" descr="Light upward diagonal"/>
          <p:cNvSpPr>
            <a:spLocks/>
          </p:cNvSpPr>
          <p:nvPr/>
        </p:nvSpPr>
        <p:spPr bwMode="auto">
          <a:xfrm>
            <a:off x="1154113" y="2510314"/>
            <a:ext cx="3160712" cy="87153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1985" y="0"/>
              </a:cxn>
              <a:cxn ang="0">
                <a:pos x="1941" y="230"/>
              </a:cxn>
              <a:cxn ang="0">
                <a:pos x="1929" y="272"/>
              </a:cxn>
              <a:cxn ang="0">
                <a:pos x="1711" y="436"/>
              </a:cxn>
              <a:cxn ang="0">
                <a:pos x="1378" y="545"/>
              </a:cxn>
              <a:cxn ang="0">
                <a:pos x="638" y="533"/>
              </a:cxn>
              <a:cxn ang="0">
                <a:pos x="383" y="478"/>
              </a:cxn>
              <a:cxn ang="0">
                <a:pos x="274" y="442"/>
              </a:cxn>
              <a:cxn ang="0">
                <a:pos x="165" y="381"/>
              </a:cxn>
              <a:cxn ang="0">
                <a:pos x="98" y="333"/>
              </a:cxn>
              <a:cxn ang="0">
                <a:pos x="38" y="212"/>
              </a:cxn>
              <a:cxn ang="0">
                <a:pos x="1" y="121"/>
              </a:cxn>
              <a:cxn ang="0">
                <a:pos x="35" y="0"/>
              </a:cxn>
            </a:cxnLst>
            <a:rect l="0" t="0" r="r" b="b"/>
            <a:pathLst>
              <a:path w="1991" h="549">
                <a:moveTo>
                  <a:pt x="35" y="0"/>
                </a:moveTo>
                <a:lnTo>
                  <a:pt x="1985" y="0"/>
                </a:lnTo>
                <a:cubicBezTo>
                  <a:pt x="1984" y="86"/>
                  <a:pt x="1991" y="160"/>
                  <a:pt x="1941" y="230"/>
                </a:cubicBezTo>
                <a:cubicBezTo>
                  <a:pt x="1936" y="244"/>
                  <a:pt x="1937" y="260"/>
                  <a:pt x="1929" y="272"/>
                </a:cubicBezTo>
                <a:cubicBezTo>
                  <a:pt x="1880" y="352"/>
                  <a:pt x="1791" y="396"/>
                  <a:pt x="1711" y="436"/>
                </a:cubicBezTo>
                <a:cubicBezTo>
                  <a:pt x="1602" y="490"/>
                  <a:pt x="1500" y="531"/>
                  <a:pt x="1378" y="545"/>
                </a:cubicBezTo>
                <a:cubicBezTo>
                  <a:pt x="1131" y="542"/>
                  <a:pt x="884" y="549"/>
                  <a:pt x="638" y="533"/>
                </a:cubicBezTo>
                <a:cubicBezTo>
                  <a:pt x="552" y="528"/>
                  <a:pt x="467" y="494"/>
                  <a:pt x="383" y="478"/>
                </a:cubicBezTo>
                <a:cubicBezTo>
                  <a:pt x="347" y="464"/>
                  <a:pt x="310" y="458"/>
                  <a:pt x="274" y="442"/>
                </a:cubicBezTo>
                <a:cubicBezTo>
                  <a:pt x="230" y="422"/>
                  <a:pt x="216" y="394"/>
                  <a:pt x="165" y="381"/>
                </a:cubicBezTo>
                <a:cubicBezTo>
                  <a:pt x="142" y="358"/>
                  <a:pt x="127" y="347"/>
                  <a:pt x="98" y="333"/>
                </a:cubicBezTo>
                <a:cubicBezTo>
                  <a:pt x="80" y="295"/>
                  <a:pt x="63" y="245"/>
                  <a:pt x="38" y="212"/>
                </a:cubicBezTo>
                <a:cubicBezTo>
                  <a:pt x="28" y="180"/>
                  <a:pt x="13" y="152"/>
                  <a:pt x="1" y="121"/>
                </a:cubicBezTo>
                <a:cubicBezTo>
                  <a:pt x="7" y="52"/>
                  <a:pt x="0" y="48"/>
                  <a:pt x="35" y="0"/>
                </a:cubicBezTo>
                <a:close/>
              </a:path>
            </a:pathLst>
          </a:custGeom>
          <a:solidFill>
            <a:srgbClr val="CAC1ED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1136650" y="2510313"/>
            <a:ext cx="3240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1209675" y="2005489"/>
            <a:ext cx="1511300" cy="50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flipV="1">
            <a:off x="2720975" y="2076925"/>
            <a:ext cx="1512888" cy="4333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2720975" y="2510313"/>
            <a:ext cx="161925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2289176" y="1789589"/>
            <a:ext cx="790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ym typeface="Symbol" pitchFamily="18" charset="2"/>
              </a:rPr>
              <a:t>n=1</a:t>
            </a:r>
            <a:endParaRPr lang="en-US" sz="2400" baseline="-25000">
              <a:sym typeface="Symbol" pitchFamily="18" charset="2"/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2289176" y="2869089"/>
            <a:ext cx="790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ym typeface="Symbol" pitchFamily="18" charset="2"/>
              </a:rPr>
              <a:t>n’&lt;1</a:t>
            </a:r>
            <a:endParaRPr lang="en-US" sz="2400" baseline="-25000">
              <a:sym typeface="Symbol" pitchFamily="18" charset="2"/>
            </a:endParaRP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561975" y="1524845"/>
            <a:ext cx="1511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ym typeface="Symbol" pitchFamily="18" charset="2"/>
              </a:rPr>
              <a:t>incident</a:t>
            </a:r>
            <a:endParaRPr lang="en-US" sz="2400" baseline="-25000">
              <a:sym typeface="Symbol" pitchFamily="18" charset="2"/>
            </a:endParaRP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3634166" y="2715616"/>
            <a:ext cx="1728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>
                <a:sym typeface="Symbol" pitchFamily="18" charset="2"/>
              </a:rPr>
              <a:t>refracted</a:t>
            </a:r>
            <a:endParaRPr lang="en-US" sz="2400" baseline="-25000" dirty="0">
              <a:sym typeface="Symbol" pitchFamily="18" charset="2"/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3657601" y="1524845"/>
            <a:ext cx="2016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>
                <a:sym typeface="Symbol" pitchFamily="18" charset="2"/>
              </a:rPr>
              <a:t>reflected</a:t>
            </a:r>
            <a:endParaRPr lang="en-US" sz="2400" baseline="-25000" dirty="0">
              <a:sym typeface="Symbol" pitchFamily="18" charset="2"/>
            </a:endParaRPr>
          </a:p>
        </p:txBody>
      </p:sp>
      <p:sp>
        <p:nvSpPr>
          <p:cNvPr id="21519" name="Arc 15"/>
          <p:cNvSpPr>
            <a:spLocks/>
          </p:cNvSpPr>
          <p:nvPr/>
        </p:nvSpPr>
        <p:spPr bwMode="auto">
          <a:xfrm>
            <a:off x="2005014" y="2294413"/>
            <a:ext cx="719137" cy="225425"/>
          </a:xfrm>
          <a:custGeom>
            <a:avLst/>
            <a:gdLst>
              <a:gd name="G0" fmla="+- 21600 0 0"/>
              <a:gd name="G1" fmla="+- 6343 0 0"/>
              <a:gd name="G2" fmla="+- 21600 0 0"/>
              <a:gd name="T0" fmla="*/ 4 w 21600"/>
              <a:gd name="T1" fmla="*/ 6771 h 6771"/>
              <a:gd name="T2" fmla="*/ 952 w 21600"/>
              <a:gd name="T3" fmla="*/ 0 h 6771"/>
              <a:gd name="T4" fmla="*/ 21600 w 21600"/>
              <a:gd name="T5" fmla="*/ 6343 h 6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6771" fill="none" extrusionOk="0">
                <a:moveTo>
                  <a:pt x="4" y="6770"/>
                </a:moveTo>
                <a:cubicBezTo>
                  <a:pt x="1" y="6628"/>
                  <a:pt x="0" y="6485"/>
                  <a:pt x="0" y="6343"/>
                </a:cubicBezTo>
                <a:cubicBezTo>
                  <a:pt x="-1" y="4193"/>
                  <a:pt x="320" y="2055"/>
                  <a:pt x="952" y="0"/>
                </a:cubicBezTo>
              </a:path>
              <a:path w="21600" h="6771" stroke="0" extrusionOk="0">
                <a:moveTo>
                  <a:pt x="4" y="6770"/>
                </a:moveTo>
                <a:cubicBezTo>
                  <a:pt x="1" y="6628"/>
                  <a:pt x="0" y="6485"/>
                  <a:pt x="0" y="6343"/>
                </a:cubicBezTo>
                <a:cubicBezTo>
                  <a:pt x="-1" y="4193"/>
                  <a:pt x="320" y="2055"/>
                  <a:pt x="952" y="0"/>
                </a:cubicBezTo>
                <a:lnTo>
                  <a:pt x="21600" y="634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 wrap="none" lIns="91435" tIns="45718" rIns="91435" bIns="45718" anchor="ctr"/>
          <a:lstStyle/>
          <a:p>
            <a:endParaRPr lang="en-GB" sz="2400"/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1641475" y="2149951"/>
            <a:ext cx="503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sym typeface="Symbol" pitchFamily="18" charset="2"/>
              </a:rPr>
              <a:t>θ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Reflection: Snell’s Law</a:t>
            </a:r>
            <a:endParaRPr lang="en-US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3050871" y="2509678"/>
            <a:ext cx="503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smtClean="0">
                <a:sym typeface="Symbol" pitchFamily="18" charset="2"/>
              </a:rPr>
              <a:t>θ</a:t>
            </a:r>
            <a:r>
              <a:rPr lang="en-US" sz="2400" dirty="0" smtClean="0">
                <a:sym typeface="Symbol" pitchFamily="18" charset="2"/>
              </a:rPr>
              <a:t>’</a:t>
            </a:r>
            <a:endParaRPr lang="el-GR" sz="2400" dirty="0">
              <a:sym typeface="Symbol" pitchFamily="18" charset="2"/>
            </a:endParaRPr>
          </a:p>
        </p:txBody>
      </p:sp>
      <p:sp>
        <p:nvSpPr>
          <p:cNvPr id="17" name="Arc 15"/>
          <p:cNvSpPr>
            <a:spLocks/>
          </p:cNvSpPr>
          <p:nvPr/>
        </p:nvSpPr>
        <p:spPr bwMode="auto">
          <a:xfrm rot="10800000">
            <a:off x="2727594" y="2485686"/>
            <a:ext cx="719137" cy="170695"/>
          </a:xfrm>
          <a:custGeom>
            <a:avLst/>
            <a:gdLst>
              <a:gd name="G0" fmla="+- 21600 0 0"/>
              <a:gd name="G1" fmla="+- 6343 0 0"/>
              <a:gd name="G2" fmla="+- 21600 0 0"/>
              <a:gd name="T0" fmla="*/ 4 w 21600"/>
              <a:gd name="T1" fmla="*/ 6771 h 6771"/>
              <a:gd name="T2" fmla="*/ 952 w 21600"/>
              <a:gd name="T3" fmla="*/ 0 h 6771"/>
              <a:gd name="T4" fmla="*/ 21600 w 21600"/>
              <a:gd name="T5" fmla="*/ 6343 h 6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6771" fill="none" extrusionOk="0">
                <a:moveTo>
                  <a:pt x="4" y="6770"/>
                </a:moveTo>
                <a:cubicBezTo>
                  <a:pt x="1" y="6628"/>
                  <a:pt x="0" y="6485"/>
                  <a:pt x="0" y="6343"/>
                </a:cubicBezTo>
                <a:cubicBezTo>
                  <a:pt x="-1" y="4193"/>
                  <a:pt x="320" y="2055"/>
                  <a:pt x="952" y="0"/>
                </a:cubicBezTo>
              </a:path>
              <a:path w="21600" h="6771" stroke="0" extrusionOk="0">
                <a:moveTo>
                  <a:pt x="4" y="6770"/>
                </a:moveTo>
                <a:cubicBezTo>
                  <a:pt x="1" y="6628"/>
                  <a:pt x="0" y="6485"/>
                  <a:pt x="0" y="6343"/>
                </a:cubicBezTo>
                <a:cubicBezTo>
                  <a:pt x="-1" y="4193"/>
                  <a:pt x="320" y="2055"/>
                  <a:pt x="952" y="0"/>
                </a:cubicBezTo>
                <a:lnTo>
                  <a:pt x="21600" y="634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 wrap="none" lIns="91435" tIns="45718" rIns="91435" bIns="45718" anchor="ctr"/>
          <a:lstStyle/>
          <a:p>
            <a:endParaRPr lang="en-GB" sz="240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98767"/>
              </p:ext>
            </p:extLst>
          </p:nvPr>
        </p:nvGraphicFramePr>
        <p:xfrm>
          <a:off x="5192713" y="1722438"/>
          <a:ext cx="2838450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89" name="Equation" r:id="rId3" imgW="1244600" imgH="431800" progId="Equation.3">
                  <p:embed/>
                </p:oleObj>
              </mc:Choice>
              <mc:Fallback>
                <p:oleObj name="Equation" r:id="rId3" imgW="1244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92713" y="1722438"/>
                        <a:ext cx="2838450" cy="985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202814" y="2648664"/>
            <a:ext cx="35290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smtClean="0">
                <a:sym typeface="Symbol" pitchFamily="18" charset="2"/>
              </a:rPr>
              <a:t>θ</a:t>
            </a:r>
            <a:r>
              <a:rPr lang="en-US" sz="2400" dirty="0" smtClean="0">
                <a:sym typeface="Symbol" pitchFamily="18" charset="2"/>
              </a:rPr>
              <a:t>’=0: </a:t>
            </a:r>
            <a:r>
              <a:rPr lang="en-GB" sz="2400" dirty="0" smtClean="0">
                <a:sym typeface="Symbol" pitchFamily="18" charset="2"/>
              </a:rPr>
              <a:t>critical </a:t>
            </a:r>
            <a:r>
              <a:rPr lang="en-GB" sz="2400" dirty="0">
                <a:sym typeface="Symbol" pitchFamily="18" charset="2"/>
              </a:rPr>
              <a:t>angle of total reflection </a:t>
            </a:r>
            <a:r>
              <a:rPr lang="el-GR" sz="2400" dirty="0">
                <a:sym typeface="Symbol" pitchFamily="18" charset="2"/>
              </a:rPr>
              <a:t>θ</a:t>
            </a:r>
            <a:r>
              <a:rPr lang="en-GB" sz="2400" baseline="-25000" dirty="0">
                <a:sym typeface="Symbol" pitchFamily="18" charset="2"/>
              </a:rPr>
              <a:t>c</a:t>
            </a:r>
            <a:endParaRPr lang="el-GR" sz="2400" baseline="-25000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8045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Freeform 4" descr="Light upward diagonal"/>
          <p:cNvSpPr>
            <a:spLocks/>
          </p:cNvSpPr>
          <p:nvPr/>
        </p:nvSpPr>
        <p:spPr bwMode="auto">
          <a:xfrm>
            <a:off x="1154113" y="2510314"/>
            <a:ext cx="3160712" cy="87153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1985" y="0"/>
              </a:cxn>
              <a:cxn ang="0">
                <a:pos x="1941" y="230"/>
              </a:cxn>
              <a:cxn ang="0">
                <a:pos x="1929" y="272"/>
              </a:cxn>
              <a:cxn ang="0">
                <a:pos x="1711" y="436"/>
              </a:cxn>
              <a:cxn ang="0">
                <a:pos x="1378" y="545"/>
              </a:cxn>
              <a:cxn ang="0">
                <a:pos x="638" y="533"/>
              </a:cxn>
              <a:cxn ang="0">
                <a:pos x="383" y="478"/>
              </a:cxn>
              <a:cxn ang="0">
                <a:pos x="274" y="442"/>
              </a:cxn>
              <a:cxn ang="0">
                <a:pos x="165" y="381"/>
              </a:cxn>
              <a:cxn ang="0">
                <a:pos x="98" y="333"/>
              </a:cxn>
              <a:cxn ang="0">
                <a:pos x="38" y="212"/>
              </a:cxn>
              <a:cxn ang="0">
                <a:pos x="1" y="121"/>
              </a:cxn>
              <a:cxn ang="0">
                <a:pos x="35" y="0"/>
              </a:cxn>
            </a:cxnLst>
            <a:rect l="0" t="0" r="r" b="b"/>
            <a:pathLst>
              <a:path w="1991" h="549">
                <a:moveTo>
                  <a:pt x="35" y="0"/>
                </a:moveTo>
                <a:lnTo>
                  <a:pt x="1985" y="0"/>
                </a:lnTo>
                <a:cubicBezTo>
                  <a:pt x="1984" y="86"/>
                  <a:pt x="1991" y="160"/>
                  <a:pt x="1941" y="230"/>
                </a:cubicBezTo>
                <a:cubicBezTo>
                  <a:pt x="1936" y="244"/>
                  <a:pt x="1937" y="260"/>
                  <a:pt x="1929" y="272"/>
                </a:cubicBezTo>
                <a:cubicBezTo>
                  <a:pt x="1880" y="352"/>
                  <a:pt x="1791" y="396"/>
                  <a:pt x="1711" y="436"/>
                </a:cubicBezTo>
                <a:cubicBezTo>
                  <a:pt x="1602" y="490"/>
                  <a:pt x="1500" y="531"/>
                  <a:pt x="1378" y="545"/>
                </a:cubicBezTo>
                <a:cubicBezTo>
                  <a:pt x="1131" y="542"/>
                  <a:pt x="884" y="549"/>
                  <a:pt x="638" y="533"/>
                </a:cubicBezTo>
                <a:cubicBezTo>
                  <a:pt x="552" y="528"/>
                  <a:pt x="467" y="494"/>
                  <a:pt x="383" y="478"/>
                </a:cubicBezTo>
                <a:cubicBezTo>
                  <a:pt x="347" y="464"/>
                  <a:pt x="310" y="458"/>
                  <a:pt x="274" y="442"/>
                </a:cubicBezTo>
                <a:cubicBezTo>
                  <a:pt x="230" y="422"/>
                  <a:pt x="216" y="394"/>
                  <a:pt x="165" y="381"/>
                </a:cubicBezTo>
                <a:cubicBezTo>
                  <a:pt x="142" y="358"/>
                  <a:pt x="127" y="347"/>
                  <a:pt x="98" y="333"/>
                </a:cubicBezTo>
                <a:cubicBezTo>
                  <a:pt x="80" y="295"/>
                  <a:pt x="63" y="245"/>
                  <a:pt x="38" y="212"/>
                </a:cubicBezTo>
                <a:cubicBezTo>
                  <a:pt x="28" y="180"/>
                  <a:pt x="13" y="152"/>
                  <a:pt x="1" y="121"/>
                </a:cubicBezTo>
                <a:cubicBezTo>
                  <a:pt x="7" y="52"/>
                  <a:pt x="0" y="48"/>
                  <a:pt x="35" y="0"/>
                </a:cubicBezTo>
                <a:close/>
              </a:path>
            </a:pathLst>
          </a:custGeom>
          <a:solidFill>
            <a:srgbClr val="CAC1ED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1136650" y="2510313"/>
            <a:ext cx="3240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1209675" y="2005489"/>
            <a:ext cx="1511300" cy="50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flipV="1">
            <a:off x="2720975" y="2076925"/>
            <a:ext cx="1512888" cy="4333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2720975" y="2510313"/>
            <a:ext cx="161925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2289176" y="1789589"/>
            <a:ext cx="790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ym typeface="Symbol" pitchFamily="18" charset="2"/>
              </a:rPr>
              <a:t>n=1</a:t>
            </a:r>
            <a:endParaRPr lang="en-US" sz="2400" baseline="-25000">
              <a:sym typeface="Symbol" pitchFamily="18" charset="2"/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2289176" y="2869089"/>
            <a:ext cx="790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ym typeface="Symbol" pitchFamily="18" charset="2"/>
              </a:rPr>
              <a:t>n’&lt;1</a:t>
            </a:r>
            <a:endParaRPr lang="en-US" sz="2400" baseline="-25000">
              <a:sym typeface="Symbol" pitchFamily="18" charset="2"/>
            </a:endParaRP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561975" y="1524845"/>
            <a:ext cx="1511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ym typeface="Symbol" pitchFamily="18" charset="2"/>
              </a:rPr>
              <a:t>incident</a:t>
            </a:r>
            <a:endParaRPr lang="en-US" sz="2400" baseline="-25000">
              <a:sym typeface="Symbol" pitchFamily="18" charset="2"/>
            </a:endParaRP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3634166" y="2715616"/>
            <a:ext cx="1728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>
                <a:sym typeface="Symbol" pitchFamily="18" charset="2"/>
              </a:rPr>
              <a:t>refracted</a:t>
            </a:r>
            <a:endParaRPr lang="en-US" sz="2400" baseline="-25000" dirty="0">
              <a:sym typeface="Symbol" pitchFamily="18" charset="2"/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3657601" y="1524845"/>
            <a:ext cx="2016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>
                <a:sym typeface="Symbol" pitchFamily="18" charset="2"/>
              </a:rPr>
              <a:t>reflected</a:t>
            </a:r>
            <a:endParaRPr lang="en-US" sz="2400" baseline="-25000" dirty="0">
              <a:sym typeface="Symbol" pitchFamily="18" charset="2"/>
            </a:endParaRPr>
          </a:p>
        </p:txBody>
      </p:sp>
      <p:sp>
        <p:nvSpPr>
          <p:cNvPr id="21519" name="Arc 15"/>
          <p:cNvSpPr>
            <a:spLocks/>
          </p:cNvSpPr>
          <p:nvPr/>
        </p:nvSpPr>
        <p:spPr bwMode="auto">
          <a:xfrm>
            <a:off x="2005014" y="2294413"/>
            <a:ext cx="719137" cy="225425"/>
          </a:xfrm>
          <a:custGeom>
            <a:avLst/>
            <a:gdLst>
              <a:gd name="G0" fmla="+- 21600 0 0"/>
              <a:gd name="G1" fmla="+- 6343 0 0"/>
              <a:gd name="G2" fmla="+- 21600 0 0"/>
              <a:gd name="T0" fmla="*/ 4 w 21600"/>
              <a:gd name="T1" fmla="*/ 6771 h 6771"/>
              <a:gd name="T2" fmla="*/ 952 w 21600"/>
              <a:gd name="T3" fmla="*/ 0 h 6771"/>
              <a:gd name="T4" fmla="*/ 21600 w 21600"/>
              <a:gd name="T5" fmla="*/ 6343 h 6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6771" fill="none" extrusionOk="0">
                <a:moveTo>
                  <a:pt x="4" y="6770"/>
                </a:moveTo>
                <a:cubicBezTo>
                  <a:pt x="1" y="6628"/>
                  <a:pt x="0" y="6485"/>
                  <a:pt x="0" y="6343"/>
                </a:cubicBezTo>
                <a:cubicBezTo>
                  <a:pt x="-1" y="4193"/>
                  <a:pt x="320" y="2055"/>
                  <a:pt x="952" y="0"/>
                </a:cubicBezTo>
              </a:path>
              <a:path w="21600" h="6771" stroke="0" extrusionOk="0">
                <a:moveTo>
                  <a:pt x="4" y="6770"/>
                </a:moveTo>
                <a:cubicBezTo>
                  <a:pt x="1" y="6628"/>
                  <a:pt x="0" y="6485"/>
                  <a:pt x="0" y="6343"/>
                </a:cubicBezTo>
                <a:cubicBezTo>
                  <a:pt x="-1" y="4193"/>
                  <a:pt x="320" y="2055"/>
                  <a:pt x="952" y="0"/>
                </a:cubicBezTo>
                <a:lnTo>
                  <a:pt x="21600" y="634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 wrap="none" lIns="91435" tIns="45718" rIns="91435" bIns="45718" anchor="ctr"/>
          <a:lstStyle/>
          <a:p>
            <a:endParaRPr lang="en-GB" sz="2400"/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1641475" y="2149951"/>
            <a:ext cx="503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sym typeface="Symbol" pitchFamily="18" charset="2"/>
              </a:rPr>
              <a:t>θ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Reflection: Snell’s Law</a:t>
            </a:r>
            <a:endParaRPr lang="en-US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3050871" y="2509678"/>
            <a:ext cx="503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smtClean="0">
                <a:sym typeface="Symbol" pitchFamily="18" charset="2"/>
              </a:rPr>
              <a:t>θ</a:t>
            </a:r>
            <a:r>
              <a:rPr lang="en-US" sz="2400" dirty="0" smtClean="0">
                <a:sym typeface="Symbol" pitchFamily="18" charset="2"/>
              </a:rPr>
              <a:t>’</a:t>
            </a:r>
            <a:endParaRPr lang="el-GR" sz="2400" dirty="0">
              <a:sym typeface="Symbol" pitchFamily="18" charset="2"/>
            </a:endParaRPr>
          </a:p>
        </p:txBody>
      </p:sp>
      <p:sp>
        <p:nvSpPr>
          <p:cNvPr id="17" name="Arc 15"/>
          <p:cNvSpPr>
            <a:spLocks/>
          </p:cNvSpPr>
          <p:nvPr/>
        </p:nvSpPr>
        <p:spPr bwMode="auto">
          <a:xfrm rot="10800000">
            <a:off x="2727594" y="2485686"/>
            <a:ext cx="719137" cy="170695"/>
          </a:xfrm>
          <a:custGeom>
            <a:avLst/>
            <a:gdLst>
              <a:gd name="G0" fmla="+- 21600 0 0"/>
              <a:gd name="G1" fmla="+- 6343 0 0"/>
              <a:gd name="G2" fmla="+- 21600 0 0"/>
              <a:gd name="T0" fmla="*/ 4 w 21600"/>
              <a:gd name="T1" fmla="*/ 6771 h 6771"/>
              <a:gd name="T2" fmla="*/ 952 w 21600"/>
              <a:gd name="T3" fmla="*/ 0 h 6771"/>
              <a:gd name="T4" fmla="*/ 21600 w 21600"/>
              <a:gd name="T5" fmla="*/ 6343 h 6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6771" fill="none" extrusionOk="0">
                <a:moveTo>
                  <a:pt x="4" y="6770"/>
                </a:moveTo>
                <a:cubicBezTo>
                  <a:pt x="1" y="6628"/>
                  <a:pt x="0" y="6485"/>
                  <a:pt x="0" y="6343"/>
                </a:cubicBezTo>
                <a:cubicBezTo>
                  <a:pt x="-1" y="4193"/>
                  <a:pt x="320" y="2055"/>
                  <a:pt x="952" y="0"/>
                </a:cubicBezTo>
              </a:path>
              <a:path w="21600" h="6771" stroke="0" extrusionOk="0">
                <a:moveTo>
                  <a:pt x="4" y="6770"/>
                </a:moveTo>
                <a:cubicBezTo>
                  <a:pt x="1" y="6628"/>
                  <a:pt x="0" y="6485"/>
                  <a:pt x="0" y="6343"/>
                </a:cubicBezTo>
                <a:cubicBezTo>
                  <a:pt x="-1" y="4193"/>
                  <a:pt x="320" y="2055"/>
                  <a:pt x="952" y="0"/>
                </a:cubicBezTo>
                <a:lnTo>
                  <a:pt x="21600" y="634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 wrap="none" lIns="91435" tIns="45718" rIns="91435" bIns="45718" anchor="ctr"/>
          <a:lstStyle/>
          <a:p>
            <a:endParaRPr lang="en-GB" sz="240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290993"/>
              </p:ext>
            </p:extLst>
          </p:nvPr>
        </p:nvGraphicFramePr>
        <p:xfrm>
          <a:off x="5192713" y="1722438"/>
          <a:ext cx="2838450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39" name="Equation" r:id="rId3" imgW="1244600" imgH="431800" progId="Equation.3">
                  <p:embed/>
                </p:oleObj>
              </mc:Choice>
              <mc:Fallback>
                <p:oleObj name="Equation" r:id="rId3" imgW="1244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92713" y="1722438"/>
                        <a:ext cx="2838450" cy="985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202814" y="2648664"/>
            <a:ext cx="35290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smtClean="0">
                <a:sym typeface="Symbol" pitchFamily="18" charset="2"/>
              </a:rPr>
              <a:t>θ</a:t>
            </a:r>
            <a:r>
              <a:rPr lang="en-US" sz="2400" dirty="0" smtClean="0">
                <a:sym typeface="Symbol" pitchFamily="18" charset="2"/>
              </a:rPr>
              <a:t>’=0: </a:t>
            </a:r>
            <a:r>
              <a:rPr lang="en-GB" sz="2400" dirty="0" smtClean="0">
                <a:sym typeface="Symbol" pitchFamily="18" charset="2"/>
              </a:rPr>
              <a:t>critical </a:t>
            </a:r>
            <a:r>
              <a:rPr lang="en-GB" sz="2400" dirty="0">
                <a:sym typeface="Symbol" pitchFamily="18" charset="2"/>
              </a:rPr>
              <a:t>angle of total reflection </a:t>
            </a:r>
            <a:r>
              <a:rPr lang="el-GR" sz="2400" dirty="0">
                <a:sym typeface="Symbol" pitchFamily="18" charset="2"/>
              </a:rPr>
              <a:t>θ</a:t>
            </a:r>
            <a:r>
              <a:rPr lang="en-GB" sz="2400" baseline="-25000" dirty="0">
                <a:sym typeface="Symbol" pitchFamily="18" charset="2"/>
              </a:rPr>
              <a:t>c</a:t>
            </a:r>
            <a:endParaRPr lang="el-GR" sz="2400" baseline="-25000" dirty="0">
              <a:sym typeface="Symbol" pitchFamily="18" charset="2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59158"/>
              </p:ext>
            </p:extLst>
          </p:nvPr>
        </p:nvGraphicFramePr>
        <p:xfrm>
          <a:off x="792163" y="4094639"/>
          <a:ext cx="5060950" cy="186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40" name="Equation" r:id="rId5" imgW="2273040" imgH="838080" progId="Equation.3">
                  <p:embed/>
                </p:oleObj>
              </mc:Choice>
              <mc:Fallback>
                <p:oleObj name="Equation" r:id="rId5" imgW="227304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3" y="4094639"/>
                        <a:ext cx="5060950" cy="1863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695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Freeform 4" descr="Light upward diagonal"/>
          <p:cNvSpPr>
            <a:spLocks/>
          </p:cNvSpPr>
          <p:nvPr/>
        </p:nvSpPr>
        <p:spPr bwMode="auto">
          <a:xfrm>
            <a:off x="1154113" y="2510314"/>
            <a:ext cx="3160712" cy="87153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1985" y="0"/>
              </a:cxn>
              <a:cxn ang="0">
                <a:pos x="1941" y="230"/>
              </a:cxn>
              <a:cxn ang="0">
                <a:pos x="1929" y="272"/>
              </a:cxn>
              <a:cxn ang="0">
                <a:pos x="1711" y="436"/>
              </a:cxn>
              <a:cxn ang="0">
                <a:pos x="1378" y="545"/>
              </a:cxn>
              <a:cxn ang="0">
                <a:pos x="638" y="533"/>
              </a:cxn>
              <a:cxn ang="0">
                <a:pos x="383" y="478"/>
              </a:cxn>
              <a:cxn ang="0">
                <a:pos x="274" y="442"/>
              </a:cxn>
              <a:cxn ang="0">
                <a:pos x="165" y="381"/>
              </a:cxn>
              <a:cxn ang="0">
                <a:pos x="98" y="333"/>
              </a:cxn>
              <a:cxn ang="0">
                <a:pos x="38" y="212"/>
              </a:cxn>
              <a:cxn ang="0">
                <a:pos x="1" y="121"/>
              </a:cxn>
              <a:cxn ang="0">
                <a:pos x="35" y="0"/>
              </a:cxn>
            </a:cxnLst>
            <a:rect l="0" t="0" r="r" b="b"/>
            <a:pathLst>
              <a:path w="1991" h="549">
                <a:moveTo>
                  <a:pt x="35" y="0"/>
                </a:moveTo>
                <a:lnTo>
                  <a:pt x="1985" y="0"/>
                </a:lnTo>
                <a:cubicBezTo>
                  <a:pt x="1984" y="86"/>
                  <a:pt x="1991" y="160"/>
                  <a:pt x="1941" y="230"/>
                </a:cubicBezTo>
                <a:cubicBezTo>
                  <a:pt x="1936" y="244"/>
                  <a:pt x="1937" y="260"/>
                  <a:pt x="1929" y="272"/>
                </a:cubicBezTo>
                <a:cubicBezTo>
                  <a:pt x="1880" y="352"/>
                  <a:pt x="1791" y="396"/>
                  <a:pt x="1711" y="436"/>
                </a:cubicBezTo>
                <a:cubicBezTo>
                  <a:pt x="1602" y="490"/>
                  <a:pt x="1500" y="531"/>
                  <a:pt x="1378" y="545"/>
                </a:cubicBezTo>
                <a:cubicBezTo>
                  <a:pt x="1131" y="542"/>
                  <a:pt x="884" y="549"/>
                  <a:pt x="638" y="533"/>
                </a:cubicBezTo>
                <a:cubicBezTo>
                  <a:pt x="552" y="528"/>
                  <a:pt x="467" y="494"/>
                  <a:pt x="383" y="478"/>
                </a:cubicBezTo>
                <a:cubicBezTo>
                  <a:pt x="347" y="464"/>
                  <a:pt x="310" y="458"/>
                  <a:pt x="274" y="442"/>
                </a:cubicBezTo>
                <a:cubicBezTo>
                  <a:pt x="230" y="422"/>
                  <a:pt x="216" y="394"/>
                  <a:pt x="165" y="381"/>
                </a:cubicBezTo>
                <a:cubicBezTo>
                  <a:pt x="142" y="358"/>
                  <a:pt x="127" y="347"/>
                  <a:pt x="98" y="333"/>
                </a:cubicBezTo>
                <a:cubicBezTo>
                  <a:pt x="80" y="295"/>
                  <a:pt x="63" y="245"/>
                  <a:pt x="38" y="212"/>
                </a:cubicBezTo>
                <a:cubicBezTo>
                  <a:pt x="28" y="180"/>
                  <a:pt x="13" y="152"/>
                  <a:pt x="1" y="121"/>
                </a:cubicBezTo>
                <a:cubicBezTo>
                  <a:pt x="7" y="52"/>
                  <a:pt x="0" y="48"/>
                  <a:pt x="35" y="0"/>
                </a:cubicBezTo>
                <a:close/>
              </a:path>
            </a:pathLst>
          </a:custGeom>
          <a:solidFill>
            <a:srgbClr val="CAC1ED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1136650" y="2510313"/>
            <a:ext cx="3240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1209675" y="2005489"/>
            <a:ext cx="1511300" cy="50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flipV="1">
            <a:off x="2720975" y="2076925"/>
            <a:ext cx="1512888" cy="4333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2720975" y="2510313"/>
            <a:ext cx="161925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2289176" y="1789589"/>
            <a:ext cx="790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ym typeface="Symbol" pitchFamily="18" charset="2"/>
              </a:rPr>
              <a:t>n=1</a:t>
            </a:r>
            <a:endParaRPr lang="en-US" sz="2400" baseline="-25000">
              <a:sym typeface="Symbol" pitchFamily="18" charset="2"/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2289176" y="2869089"/>
            <a:ext cx="790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ym typeface="Symbol" pitchFamily="18" charset="2"/>
              </a:rPr>
              <a:t>n’&lt;1</a:t>
            </a:r>
            <a:endParaRPr lang="en-US" sz="2400" baseline="-25000">
              <a:sym typeface="Symbol" pitchFamily="18" charset="2"/>
            </a:endParaRP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561975" y="1524845"/>
            <a:ext cx="1511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ym typeface="Symbol" pitchFamily="18" charset="2"/>
              </a:rPr>
              <a:t>incident</a:t>
            </a:r>
            <a:endParaRPr lang="en-US" sz="2400" baseline="-25000">
              <a:sym typeface="Symbol" pitchFamily="18" charset="2"/>
            </a:endParaRP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3634166" y="2715616"/>
            <a:ext cx="1728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>
                <a:sym typeface="Symbol" pitchFamily="18" charset="2"/>
              </a:rPr>
              <a:t>refracted</a:t>
            </a:r>
            <a:endParaRPr lang="en-US" sz="2400" baseline="-25000" dirty="0">
              <a:sym typeface="Symbol" pitchFamily="18" charset="2"/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3657601" y="1524845"/>
            <a:ext cx="2016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>
                <a:sym typeface="Symbol" pitchFamily="18" charset="2"/>
              </a:rPr>
              <a:t>reflected</a:t>
            </a:r>
            <a:endParaRPr lang="en-US" sz="2400" baseline="-25000" dirty="0">
              <a:sym typeface="Symbol" pitchFamily="18" charset="2"/>
            </a:endParaRPr>
          </a:p>
        </p:txBody>
      </p:sp>
      <p:sp>
        <p:nvSpPr>
          <p:cNvPr id="21519" name="Arc 15"/>
          <p:cNvSpPr>
            <a:spLocks/>
          </p:cNvSpPr>
          <p:nvPr/>
        </p:nvSpPr>
        <p:spPr bwMode="auto">
          <a:xfrm>
            <a:off x="2005014" y="2294413"/>
            <a:ext cx="719137" cy="225425"/>
          </a:xfrm>
          <a:custGeom>
            <a:avLst/>
            <a:gdLst>
              <a:gd name="G0" fmla="+- 21600 0 0"/>
              <a:gd name="G1" fmla="+- 6343 0 0"/>
              <a:gd name="G2" fmla="+- 21600 0 0"/>
              <a:gd name="T0" fmla="*/ 4 w 21600"/>
              <a:gd name="T1" fmla="*/ 6771 h 6771"/>
              <a:gd name="T2" fmla="*/ 952 w 21600"/>
              <a:gd name="T3" fmla="*/ 0 h 6771"/>
              <a:gd name="T4" fmla="*/ 21600 w 21600"/>
              <a:gd name="T5" fmla="*/ 6343 h 6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6771" fill="none" extrusionOk="0">
                <a:moveTo>
                  <a:pt x="4" y="6770"/>
                </a:moveTo>
                <a:cubicBezTo>
                  <a:pt x="1" y="6628"/>
                  <a:pt x="0" y="6485"/>
                  <a:pt x="0" y="6343"/>
                </a:cubicBezTo>
                <a:cubicBezTo>
                  <a:pt x="-1" y="4193"/>
                  <a:pt x="320" y="2055"/>
                  <a:pt x="952" y="0"/>
                </a:cubicBezTo>
              </a:path>
              <a:path w="21600" h="6771" stroke="0" extrusionOk="0">
                <a:moveTo>
                  <a:pt x="4" y="6770"/>
                </a:moveTo>
                <a:cubicBezTo>
                  <a:pt x="1" y="6628"/>
                  <a:pt x="0" y="6485"/>
                  <a:pt x="0" y="6343"/>
                </a:cubicBezTo>
                <a:cubicBezTo>
                  <a:pt x="-1" y="4193"/>
                  <a:pt x="320" y="2055"/>
                  <a:pt x="952" y="0"/>
                </a:cubicBezTo>
                <a:lnTo>
                  <a:pt x="21600" y="634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 wrap="none" lIns="91435" tIns="45718" rIns="91435" bIns="45718" anchor="ctr"/>
          <a:lstStyle/>
          <a:p>
            <a:endParaRPr lang="en-GB" sz="2400"/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1641475" y="2149951"/>
            <a:ext cx="503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sym typeface="Symbol" pitchFamily="18" charset="2"/>
              </a:rPr>
              <a:t>θ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Reflection: Snell’s Law</a:t>
            </a:r>
            <a:endParaRPr lang="en-US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3050871" y="2509678"/>
            <a:ext cx="503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smtClean="0">
                <a:sym typeface="Symbol" pitchFamily="18" charset="2"/>
              </a:rPr>
              <a:t>θ</a:t>
            </a:r>
            <a:r>
              <a:rPr lang="en-US" sz="2400" dirty="0" smtClean="0">
                <a:sym typeface="Symbol" pitchFamily="18" charset="2"/>
              </a:rPr>
              <a:t>’</a:t>
            </a:r>
            <a:endParaRPr lang="el-GR" sz="2400" dirty="0">
              <a:sym typeface="Symbol" pitchFamily="18" charset="2"/>
            </a:endParaRPr>
          </a:p>
        </p:txBody>
      </p:sp>
      <p:sp>
        <p:nvSpPr>
          <p:cNvPr id="17" name="Arc 15"/>
          <p:cNvSpPr>
            <a:spLocks/>
          </p:cNvSpPr>
          <p:nvPr/>
        </p:nvSpPr>
        <p:spPr bwMode="auto">
          <a:xfrm rot="10800000">
            <a:off x="2727594" y="2485686"/>
            <a:ext cx="719137" cy="170695"/>
          </a:xfrm>
          <a:custGeom>
            <a:avLst/>
            <a:gdLst>
              <a:gd name="G0" fmla="+- 21600 0 0"/>
              <a:gd name="G1" fmla="+- 6343 0 0"/>
              <a:gd name="G2" fmla="+- 21600 0 0"/>
              <a:gd name="T0" fmla="*/ 4 w 21600"/>
              <a:gd name="T1" fmla="*/ 6771 h 6771"/>
              <a:gd name="T2" fmla="*/ 952 w 21600"/>
              <a:gd name="T3" fmla="*/ 0 h 6771"/>
              <a:gd name="T4" fmla="*/ 21600 w 21600"/>
              <a:gd name="T5" fmla="*/ 6343 h 6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6771" fill="none" extrusionOk="0">
                <a:moveTo>
                  <a:pt x="4" y="6770"/>
                </a:moveTo>
                <a:cubicBezTo>
                  <a:pt x="1" y="6628"/>
                  <a:pt x="0" y="6485"/>
                  <a:pt x="0" y="6343"/>
                </a:cubicBezTo>
                <a:cubicBezTo>
                  <a:pt x="-1" y="4193"/>
                  <a:pt x="320" y="2055"/>
                  <a:pt x="952" y="0"/>
                </a:cubicBezTo>
              </a:path>
              <a:path w="21600" h="6771" stroke="0" extrusionOk="0">
                <a:moveTo>
                  <a:pt x="4" y="6770"/>
                </a:moveTo>
                <a:cubicBezTo>
                  <a:pt x="1" y="6628"/>
                  <a:pt x="0" y="6485"/>
                  <a:pt x="0" y="6343"/>
                </a:cubicBezTo>
                <a:cubicBezTo>
                  <a:pt x="-1" y="4193"/>
                  <a:pt x="320" y="2055"/>
                  <a:pt x="952" y="0"/>
                </a:cubicBezTo>
                <a:lnTo>
                  <a:pt x="21600" y="634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 wrap="none" lIns="91435" tIns="45718" rIns="91435" bIns="45718" anchor="ctr"/>
          <a:lstStyle/>
          <a:p>
            <a:endParaRPr lang="en-GB" sz="240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3344134"/>
              </p:ext>
            </p:extLst>
          </p:nvPr>
        </p:nvGraphicFramePr>
        <p:xfrm>
          <a:off x="5192713" y="1722438"/>
          <a:ext cx="2838450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3" name="Equation" r:id="rId3" imgW="1244600" imgH="431800" progId="Equation.3">
                  <p:embed/>
                </p:oleObj>
              </mc:Choice>
              <mc:Fallback>
                <p:oleObj name="Equation" r:id="rId3" imgW="1244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92713" y="1722438"/>
                        <a:ext cx="2838450" cy="985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202814" y="2648664"/>
            <a:ext cx="35290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smtClean="0">
                <a:sym typeface="Symbol" pitchFamily="18" charset="2"/>
              </a:rPr>
              <a:t>θ</a:t>
            </a:r>
            <a:r>
              <a:rPr lang="en-US" sz="2400" dirty="0" smtClean="0">
                <a:sym typeface="Symbol" pitchFamily="18" charset="2"/>
              </a:rPr>
              <a:t>’=0: </a:t>
            </a:r>
            <a:r>
              <a:rPr lang="en-GB" sz="2400" dirty="0" smtClean="0">
                <a:sym typeface="Symbol" pitchFamily="18" charset="2"/>
              </a:rPr>
              <a:t>critical </a:t>
            </a:r>
            <a:r>
              <a:rPr lang="en-GB" sz="2400" dirty="0">
                <a:sym typeface="Symbol" pitchFamily="18" charset="2"/>
              </a:rPr>
              <a:t>angle of total reflection </a:t>
            </a:r>
            <a:r>
              <a:rPr lang="el-GR" sz="2400" dirty="0">
                <a:sym typeface="Symbol" pitchFamily="18" charset="2"/>
              </a:rPr>
              <a:t>θ</a:t>
            </a:r>
            <a:r>
              <a:rPr lang="en-GB" sz="2400" baseline="-25000" dirty="0">
                <a:sym typeface="Symbol" pitchFamily="18" charset="2"/>
              </a:rPr>
              <a:t>c</a:t>
            </a:r>
            <a:endParaRPr lang="el-GR" sz="2400" baseline="-25000" dirty="0">
              <a:sym typeface="Symbol" pitchFamily="18" charset="2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128142"/>
              </p:ext>
            </p:extLst>
          </p:nvPr>
        </p:nvGraphicFramePr>
        <p:xfrm>
          <a:off x="792163" y="4094639"/>
          <a:ext cx="5060950" cy="186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4" name="Equation" r:id="rId5" imgW="2273040" imgH="838080" progId="Equation.3">
                  <p:embed/>
                </p:oleObj>
              </mc:Choice>
              <mc:Fallback>
                <p:oleObj name="Equation" r:id="rId5" imgW="227304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3" y="4094639"/>
                        <a:ext cx="5060950" cy="1863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064250" y="4347051"/>
            <a:ext cx="2733899" cy="182357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dirty="0"/>
              <a:t>for natural Ni, </a:t>
            </a:r>
          </a:p>
          <a:p>
            <a:pPr>
              <a:spcBef>
                <a:spcPct val="50000"/>
              </a:spcBef>
            </a:pPr>
            <a:r>
              <a:rPr lang="el-GR" sz="2800" dirty="0"/>
              <a:t>θ</a:t>
            </a:r>
            <a:r>
              <a:rPr lang="en-GB" sz="2800" baseline="-25000" dirty="0"/>
              <a:t>c</a:t>
            </a:r>
            <a:r>
              <a:rPr lang="en-GB" sz="2800" dirty="0"/>
              <a:t> = </a:t>
            </a:r>
            <a:r>
              <a:rPr lang="el-GR" sz="2800" dirty="0"/>
              <a:t>λ</a:t>
            </a:r>
            <a:r>
              <a:rPr lang="en-GB" sz="2800" dirty="0"/>
              <a:t>[</a:t>
            </a:r>
            <a:r>
              <a:rPr lang="en-US" sz="2800" dirty="0" err="1">
                <a:ea typeface="Arial Unicode MS" pitchFamily="34" charset="-128"/>
                <a:cs typeface="Arial Unicode MS" pitchFamily="34" charset="-128"/>
              </a:rPr>
              <a:t>Å</a:t>
            </a:r>
            <a:r>
              <a:rPr lang="en-GB" sz="2800" dirty="0"/>
              <a:t>]</a:t>
            </a:r>
            <a:r>
              <a:rPr lang="el-GR" sz="2800" dirty="0">
                <a:sym typeface="Symbol" pitchFamily="18" charset="2"/>
              </a:rPr>
              <a:t></a:t>
            </a:r>
            <a:r>
              <a:rPr lang="en-GB" sz="2800" dirty="0">
                <a:sym typeface="Symbol" pitchFamily="18" charset="2"/>
              </a:rPr>
              <a:t>0.1</a:t>
            </a:r>
            <a:r>
              <a:rPr lang="el-GR" sz="2800" dirty="0">
                <a:sym typeface="Symbol" pitchFamily="18" charset="2"/>
              </a:rPr>
              <a:t></a:t>
            </a:r>
            <a:endParaRPr lang="en-US" sz="2800" dirty="0"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 sz="2800" i="1" dirty="0">
                <a:sym typeface="Symbol" pitchFamily="18" charset="2"/>
              </a:rPr>
              <a:t>Q</a:t>
            </a:r>
            <a:r>
              <a:rPr lang="en-US" sz="2800" baseline="-25000" dirty="0">
                <a:sym typeface="Symbol" pitchFamily="18" charset="2"/>
              </a:rPr>
              <a:t>c</a:t>
            </a:r>
            <a:r>
              <a:rPr lang="en-US" sz="2800" dirty="0">
                <a:sym typeface="Symbol" pitchFamily="18" charset="2"/>
              </a:rPr>
              <a:t> = 0.0218 Å</a:t>
            </a:r>
            <a:r>
              <a:rPr lang="en-US" sz="2800" baseline="30000" dirty="0">
                <a:sym typeface="Symbol" pitchFamily="18" charset="2"/>
              </a:rPr>
              <a:t>-1</a:t>
            </a:r>
            <a:endParaRPr lang="el-GR" sz="2800" baseline="30000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8410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Freeform 4" descr="Light upward diagonal"/>
          <p:cNvSpPr>
            <a:spLocks/>
          </p:cNvSpPr>
          <p:nvPr/>
        </p:nvSpPr>
        <p:spPr bwMode="auto">
          <a:xfrm>
            <a:off x="1154113" y="2510314"/>
            <a:ext cx="3160712" cy="871537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1985" y="0"/>
              </a:cxn>
              <a:cxn ang="0">
                <a:pos x="1941" y="230"/>
              </a:cxn>
              <a:cxn ang="0">
                <a:pos x="1929" y="272"/>
              </a:cxn>
              <a:cxn ang="0">
                <a:pos x="1711" y="436"/>
              </a:cxn>
              <a:cxn ang="0">
                <a:pos x="1378" y="545"/>
              </a:cxn>
              <a:cxn ang="0">
                <a:pos x="638" y="533"/>
              </a:cxn>
              <a:cxn ang="0">
                <a:pos x="383" y="478"/>
              </a:cxn>
              <a:cxn ang="0">
                <a:pos x="274" y="442"/>
              </a:cxn>
              <a:cxn ang="0">
                <a:pos x="165" y="381"/>
              </a:cxn>
              <a:cxn ang="0">
                <a:pos x="98" y="333"/>
              </a:cxn>
              <a:cxn ang="0">
                <a:pos x="38" y="212"/>
              </a:cxn>
              <a:cxn ang="0">
                <a:pos x="1" y="121"/>
              </a:cxn>
              <a:cxn ang="0">
                <a:pos x="35" y="0"/>
              </a:cxn>
            </a:cxnLst>
            <a:rect l="0" t="0" r="r" b="b"/>
            <a:pathLst>
              <a:path w="1991" h="549">
                <a:moveTo>
                  <a:pt x="35" y="0"/>
                </a:moveTo>
                <a:lnTo>
                  <a:pt x="1985" y="0"/>
                </a:lnTo>
                <a:cubicBezTo>
                  <a:pt x="1984" y="86"/>
                  <a:pt x="1991" y="160"/>
                  <a:pt x="1941" y="230"/>
                </a:cubicBezTo>
                <a:cubicBezTo>
                  <a:pt x="1936" y="244"/>
                  <a:pt x="1937" y="260"/>
                  <a:pt x="1929" y="272"/>
                </a:cubicBezTo>
                <a:cubicBezTo>
                  <a:pt x="1880" y="352"/>
                  <a:pt x="1791" y="396"/>
                  <a:pt x="1711" y="436"/>
                </a:cubicBezTo>
                <a:cubicBezTo>
                  <a:pt x="1602" y="490"/>
                  <a:pt x="1500" y="531"/>
                  <a:pt x="1378" y="545"/>
                </a:cubicBezTo>
                <a:cubicBezTo>
                  <a:pt x="1131" y="542"/>
                  <a:pt x="884" y="549"/>
                  <a:pt x="638" y="533"/>
                </a:cubicBezTo>
                <a:cubicBezTo>
                  <a:pt x="552" y="528"/>
                  <a:pt x="467" y="494"/>
                  <a:pt x="383" y="478"/>
                </a:cubicBezTo>
                <a:cubicBezTo>
                  <a:pt x="347" y="464"/>
                  <a:pt x="310" y="458"/>
                  <a:pt x="274" y="442"/>
                </a:cubicBezTo>
                <a:cubicBezTo>
                  <a:pt x="230" y="422"/>
                  <a:pt x="216" y="394"/>
                  <a:pt x="165" y="381"/>
                </a:cubicBezTo>
                <a:cubicBezTo>
                  <a:pt x="142" y="358"/>
                  <a:pt x="127" y="347"/>
                  <a:pt x="98" y="333"/>
                </a:cubicBezTo>
                <a:cubicBezTo>
                  <a:pt x="80" y="295"/>
                  <a:pt x="63" y="245"/>
                  <a:pt x="38" y="212"/>
                </a:cubicBezTo>
                <a:cubicBezTo>
                  <a:pt x="28" y="180"/>
                  <a:pt x="13" y="152"/>
                  <a:pt x="1" y="121"/>
                </a:cubicBezTo>
                <a:cubicBezTo>
                  <a:pt x="7" y="52"/>
                  <a:pt x="0" y="48"/>
                  <a:pt x="35" y="0"/>
                </a:cubicBezTo>
                <a:close/>
              </a:path>
            </a:pathLst>
          </a:custGeom>
          <a:solidFill>
            <a:srgbClr val="CAC1ED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1136650" y="2510313"/>
            <a:ext cx="3240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1209675" y="2005489"/>
            <a:ext cx="1511300" cy="50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flipV="1">
            <a:off x="2720975" y="2076925"/>
            <a:ext cx="1512888" cy="4333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2720975" y="2510313"/>
            <a:ext cx="161925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lIns="91435" tIns="45718" rIns="91435" bIns="45718"/>
          <a:lstStyle/>
          <a:p>
            <a:endParaRPr lang="en-GB" sz="2400"/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2289176" y="1789589"/>
            <a:ext cx="790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ym typeface="Symbol" pitchFamily="18" charset="2"/>
              </a:rPr>
              <a:t>n=1</a:t>
            </a:r>
            <a:endParaRPr lang="en-US" sz="2400" baseline="-25000">
              <a:sym typeface="Symbol" pitchFamily="18" charset="2"/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2289176" y="2869089"/>
            <a:ext cx="790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ym typeface="Symbol" pitchFamily="18" charset="2"/>
              </a:rPr>
              <a:t>n’&lt;1</a:t>
            </a:r>
            <a:endParaRPr lang="en-US" sz="2400" baseline="-25000">
              <a:sym typeface="Symbol" pitchFamily="18" charset="2"/>
            </a:endParaRP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561975" y="1524845"/>
            <a:ext cx="1511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ym typeface="Symbol" pitchFamily="18" charset="2"/>
              </a:rPr>
              <a:t>incident</a:t>
            </a:r>
            <a:endParaRPr lang="en-US" sz="2400" baseline="-25000">
              <a:sym typeface="Symbol" pitchFamily="18" charset="2"/>
            </a:endParaRP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3634166" y="2715616"/>
            <a:ext cx="1728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>
                <a:sym typeface="Symbol" pitchFamily="18" charset="2"/>
              </a:rPr>
              <a:t>refracted</a:t>
            </a:r>
            <a:endParaRPr lang="en-US" sz="2400" baseline="-25000" dirty="0">
              <a:sym typeface="Symbol" pitchFamily="18" charset="2"/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3657601" y="1524845"/>
            <a:ext cx="2016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>
                <a:sym typeface="Symbol" pitchFamily="18" charset="2"/>
              </a:rPr>
              <a:t>reflected</a:t>
            </a:r>
            <a:endParaRPr lang="en-US" sz="2400" baseline="-25000" dirty="0">
              <a:sym typeface="Symbol" pitchFamily="18" charset="2"/>
            </a:endParaRPr>
          </a:p>
        </p:txBody>
      </p:sp>
      <p:sp>
        <p:nvSpPr>
          <p:cNvPr id="21519" name="Arc 15"/>
          <p:cNvSpPr>
            <a:spLocks/>
          </p:cNvSpPr>
          <p:nvPr/>
        </p:nvSpPr>
        <p:spPr bwMode="auto">
          <a:xfrm>
            <a:off x="2005014" y="2294413"/>
            <a:ext cx="719137" cy="225425"/>
          </a:xfrm>
          <a:custGeom>
            <a:avLst/>
            <a:gdLst>
              <a:gd name="G0" fmla="+- 21600 0 0"/>
              <a:gd name="G1" fmla="+- 6343 0 0"/>
              <a:gd name="G2" fmla="+- 21600 0 0"/>
              <a:gd name="T0" fmla="*/ 4 w 21600"/>
              <a:gd name="T1" fmla="*/ 6771 h 6771"/>
              <a:gd name="T2" fmla="*/ 952 w 21600"/>
              <a:gd name="T3" fmla="*/ 0 h 6771"/>
              <a:gd name="T4" fmla="*/ 21600 w 21600"/>
              <a:gd name="T5" fmla="*/ 6343 h 6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6771" fill="none" extrusionOk="0">
                <a:moveTo>
                  <a:pt x="4" y="6770"/>
                </a:moveTo>
                <a:cubicBezTo>
                  <a:pt x="1" y="6628"/>
                  <a:pt x="0" y="6485"/>
                  <a:pt x="0" y="6343"/>
                </a:cubicBezTo>
                <a:cubicBezTo>
                  <a:pt x="-1" y="4193"/>
                  <a:pt x="320" y="2055"/>
                  <a:pt x="952" y="0"/>
                </a:cubicBezTo>
              </a:path>
              <a:path w="21600" h="6771" stroke="0" extrusionOk="0">
                <a:moveTo>
                  <a:pt x="4" y="6770"/>
                </a:moveTo>
                <a:cubicBezTo>
                  <a:pt x="1" y="6628"/>
                  <a:pt x="0" y="6485"/>
                  <a:pt x="0" y="6343"/>
                </a:cubicBezTo>
                <a:cubicBezTo>
                  <a:pt x="-1" y="4193"/>
                  <a:pt x="320" y="2055"/>
                  <a:pt x="952" y="0"/>
                </a:cubicBezTo>
                <a:lnTo>
                  <a:pt x="21600" y="634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 wrap="none" lIns="91435" tIns="45718" rIns="91435" bIns="45718" anchor="ctr"/>
          <a:lstStyle/>
          <a:p>
            <a:endParaRPr lang="en-GB" sz="2400"/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1641475" y="2149951"/>
            <a:ext cx="503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sym typeface="Symbol" pitchFamily="18" charset="2"/>
              </a:rPr>
              <a:t>θ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Reflection: Snell’s Law</a:t>
            </a:r>
            <a:endParaRPr lang="en-US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3050871" y="2509678"/>
            <a:ext cx="503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smtClean="0">
                <a:sym typeface="Symbol" pitchFamily="18" charset="2"/>
              </a:rPr>
              <a:t>θ</a:t>
            </a:r>
            <a:r>
              <a:rPr lang="en-US" sz="2400" dirty="0" smtClean="0">
                <a:sym typeface="Symbol" pitchFamily="18" charset="2"/>
              </a:rPr>
              <a:t>’</a:t>
            </a:r>
            <a:endParaRPr lang="el-GR" sz="2400" dirty="0">
              <a:sym typeface="Symbol" pitchFamily="18" charset="2"/>
            </a:endParaRPr>
          </a:p>
        </p:txBody>
      </p:sp>
      <p:sp>
        <p:nvSpPr>
          <p:cNvPr id="17" name="Arc 15"/>
          <p:cNvSpPr>
            <a:spLocks/>
          </p:cNvSpPr>
          <p:nvPr/>
        </p:nvSpPr>
        <p:spPr bwMode="auto">
          <a:xfrm rot="10800000">
            <a:off x="2727594" y="2485686"/>
            <a:ext cx="719137" cy="170695"/>
          </a:xfrm>
          <a:custGeom>
            <a:avLst/>
            <a:gdLst>
              <a:gd name="G0" fmla="+- 21600 0 0"/>
              <a:gd name="G1" fmla="+- 6343 0 0"/>
              <a:gd name="G2" fmla="+- 21600 0 0"/>
              <a:gd name="T0" fmla="*/ 4 w 21600"/>
              <a:gd name="T1" fmla="*/ 6771 h 6771"/>
              <a:gd name="T2" fmla="*/ 952 w 21600"/>
              <a:gd name="T3" fmla="*/ 0 h 6771"/>
              <a:gd name="T4" fmla="*/ 21600 w 21600"/>
              <a:gd name="T5" fmla="*/ 6343 h 6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6771" fill="none" extrusionOk="0">
                <a:moveTo>
                  <a:pt x="4" y="6770"/>
                </a:moveTo>
                <a:cubicBezTo>
                  <a:pt x="1" y="6628"/>
                  <a:pt x="0" y="6485"/>
                  <a:pt x="0" y="6343"/>
                </a:cubicBezTo>
                <a:cubicBezTo>
                  <a:pt x="-1" y="4193"/>
                  <a:pt x="320" y="2055"/>
                  <a:pt x="952" y="0"/>
                </a:cubicBezTo>
              </a:path>
              <a:path w="21600" h="6771" stroke="0" extrusionOk="0">
                <a:moveTo>
                  <a:pt x="4" y="6770"/>
                </a:moveTo>
                <a:cubicBezTo>
                  <a:pt x="1" y="6628"/>
                  <a:pt x="0" y="6485"/>
                  <a:pt x="0" y="6343"/>
                </a:cubicBezTo>
                <a:cubicBezTo>
                  <a:pt x="-1" y="4193"/>
                  <a:pt x="320" y="2055"/>
                  <a:pt x="952" y="0"/>
                </a:cubicBezTo>
                <a:lnTo>
                  <a:pt x="21600" y="634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 wrap="none" lIns="91435" tIns="45718" rIns="91435" bIns="45718" anchor="ctr"/>
          <a:lstStyle/>
          <a:p>
            <a:endParaRPr lang="en-GB" sz="240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881435"/>
              </p:ext>
            </p:extLst>
          </p:nvPr>
        </p:nvGraphicFramePr>
        <p:xfrm>
          <a:off x="5192713" y="1722438"/>
          <a:ext cx="2838450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3" name="Equation" r:id="rId3" imgW="1244600" imgH="431800" progId="Equation.3">
                  <p:embed/>
                </p:oleObj>
              </mc:Choice>
              <mc:Fallback>
                <p:oleObj name="Equation" r:id="rId3" imgW="1244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92713" y="1722438"/>
                        <a:ext cx="2838450" cy="985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202814" y="2648664"/>
            <a:ext cx="35290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smtClean="0">
                <a:sym typeface="Symbol" pitchFamily="18" charset="2"/>
              </a:rPr>
              <a:t>θ</a:t>
            </a:r>
            <a:r>
              <a:rPr lang="en-US" sz="2400" dirty="0" smtClean="0">
                <a:sym typeface="Symbol" pitchFamily="18" charset="2"/>
              </a:rPr>
              <a:t>’=0: </a:t>
            </a:r>
            <a:r>
              <a:rPr lang="en-GB" sz="2400" dirty="0" smtClean="0">
                <a:sym typeface="Symbol" pitchFamily="18" charset="2"/>
              </a:rPr>
              <a:t>critical </a:t>
            </a:r>
            <a:r>
              <a:rPr lang="en-GB" sz="2400" dirty="0">
                <a:sym typeface="Symbol" pitchFamily="18" charset="2"/>
              </a:rPr>
              <a:t>angle of total reflection </a:t>
            </a:r>
            <a:r>
              <a:rPr lang="el-GR" sz="2400" dirty="0">
                <a:sym typeface="Symbol" pitchFamily="18" charset="2"/>
              </a:rPr>
              <a:t>θ</a:t>
            </a:r>
            <a:r>
              <a:rPr lang="en-GB" sz="2400" baseline="-25000" dirty="0">
                <a:sym typeface="Symbol" pitchFamily="18" charset="2"/>
              </a:rPr>
              <a:t>c</a:t>
            </a:r>
            <a:endParaRPr lang="el-GR" sz="2400" baseline="-25000" dirty="0">
              <a:sym typeface="Symbol" pitchFamily="18" charset="2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940954"/>
              </p:ext>
            </p:extLst>
          </p:nvPr>
        </p:nvGraphicFramePr>
        <p:xfrm>
          <a:off x="792163" y="4094639"/>
          <a:ext cx="5060950" cy="186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4" name="Equation" r:id="rId5" imgW="2273040" imgH="838080" progId="Equation.3">
                  <p:embed/>
                </p:oleObj>
              </mc:Choice>
              <mc:Fallback>
                <p:oleObj name="Equation" r:id="rId5" imgW="227304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3" y="4094639"/>
                        <a:ext cx="5060950" cy="1863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064250" y="4347051"/>
            <a:ext cx="2733899" cy="182357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dirty="0"/>
              <a:t>for natural Ni, </a:t>
            </a:r>
          </a:p>
          <a:p>
            <a:pPr>
              <a:spcBef>
                <a:spcPct val="50000"/>
              </a:spcBef>
            </a:pPr>
            <a:r>
              <a:rPr lang="el-GR" sz="2800" dirty="0"/>
              <a:t>θ</a:t>
            </a:r>
            <a:r>
              <a:rPr lang="en-GB" sz="2800" baseline="-25000" dirty="0"/>
              <a:t>c</a:t>
            </a:r>
            <a:r>
              <a:rPr lang="en-GB" sz="2800" dirty="0"/>
              <a:t> = </a:t>
            </a:r>
            <a:r>
              <a:rPr lang="el-GR" sz="2800" dirty="0"/>
              <a:t>λ</a:t>
            </a:r>
            <a:r>
              <a:rPr lang="en-GB" sz="2800" dirty="0"/>
              <a:t>[</a:t>
            </a:r>
            <a:r>
              <a:rPr lang="en-US" sz="2800" dirty="0" err="1">
                <a:ea typeface="Arial Unicode MS" pitchFamily="34" charset="-128"/>
                <a:cs typeface="Arial Unicode MS" pitchFamily="34" charset="-128"/>
              </a:rPr>
              <a:t>Å</a:t>
            </a:r>
            <a:r>
              <a:rPr lang="en-GB" sz="2800" dirty="0"/>
              <a:t>]</a:t>
            </a:r>
            <a:r>
              <a:rPr lang="el-GR" sz="2800" dirty="0">
                <a:sym typeface="Symbol" pitchFamily="18" charset="2"/>
              </a:rPr>
              <a:t></a:t>
            </a:r>
            <a:r>
              <a:rPr lang="en-GB" sz="2800" dirty="0">
                <a:sym typeface="Symbol" pitchFamily="18" charset="2"/>
              </a:rPr>
              <a:t>0.1</a:t>
            </a:r>
            <a:r>
              <a:rPr lang="el-GR" sz="2800" dirty="0">
                <a:sym typeface="Symbol" pitchFamily="18" charset="2"/>
              </a:rPr>
              <a:t></a:t>
            </a:r>
            <a:endParaRPr lang="en-US" sz="2800" dirty="0"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 sz="2800" i="1" dirty="0">
                <a:sym typeface="Symbol" pitchFamily="18" charset="2"/>
              </a:rPr>
              <a:t>Q</a:t>
            </a:r>
            <a:r>
              <a:rPr lang="en-US" sz="2800" baseline="-25000" dirty="0">
                <a:sym typeface="Symbol" pitchFamily="18" charset="2"/>
              </a:rPr>
              <a:t>c</a:t>
            </a:r>
            <a:r>
              <a:rPr lang="en-US" sz="2800" dirty="0">
                <a:sym typeface="Symbol" pitchFamily="18" charset="2"/>
              </a:rPr>
              <a:t> = 0.0218 Å</a:t>
            </a:r>
            <a:r>
              <a:rPr lang="en-US" sz="2800" baseline="30000" dirty="0">
                <a:sym typeface="Symbol" pitchFamily="18" charset="2"/>
              </a:rPr>
              <a:t>-1</a:t>
            </a:r>
            <a:endParaRPr lang="el-GR" sz="2800" baseline="30000" dirty="0">
              <a:sym typeface="Symbol" pitchFamily="18" charset="2"/>
            </a:endParaRPr>
          </a:p>
        </p:txBody>
      </p:sp>
      <p:graphicFrame>
        <p:nvGraphicFramePr>
          <p:cNvPr id="22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2416847"/>
              </p:ext>
            </p:extLst>
          </p:nvPr>
        </p:nvGraphicFramePr>
        <p:xfrm>
          <a:off x="3576700" y="5932252"/>
          <a:ext cx="2346293" cy="486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5" name="Equation" r:id="rId7" imgW="977760" imgH="203040" progId="Equation.3">
                  <p:embed/>
                </p:oleObj>
              </mc:Choice>
              <mc:Fallback>
                <p:oleObj name="Equation" r:id="rId7" imgW="9777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6700" y="5932252"/>
                        <a:ext cx="2346293" cy="4861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536943" y="5410538"/>
            <a:ext cx="17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Definition:</a:t>
            </a:r>
            <a:endParaRPr lang="en-US" sz="2800" dirty="0"/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3517718" y="5397260"/>
            <a:ext cx="2441911" cy="1086777"/>
          </a:xfrm>
          <a:prstGeom prst="rect">
            <a:avLst/>
          </a:prstGeom>
          <a:noFill/>
          <a:ln w="9525">
            <a:solidFill>
              <a:srgbClr val="0084C0"/>
            </a:solidFill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1475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1428750"/>
            <a:ext cx="9055100" cy="4000500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55835" y="5513031"/>
            <a:ext cx="2818705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/>
              <a:t>Courtesy of J. </a:t>
            </a:r>
            <a:r>
              <a:rPr lang="en-GB" sz="2000" dirty="0" err="1"/>
              <a:t>Stahn</a:t>
            </a:r>
            <a:r>
              <a:rPr lang="en-GB" sz="2000" dirty="0"/>
              <a:t>, PSI</a:t>
            </a:r>
            <a:endParaRPr lang="en-GB" sz="2000" baseline="30000" dirty="0"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Supermirrors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428750"/>
            <a:ext cx="9042400" cy="4000500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055835" y="5513031"/>
            <a:ext cx="2818705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/>
              <a:t>Courtesy of J. </a:t>
            </a:r>
            <a:r>
              <a:rPr lang="en-GB" sz="2000" dirty="0" err="1"/>
              <a:t>Stahn</a:t>
            </a:r>
            <a:r>
              <a:rPr lang="en-GB" sz="2000" dirty="0"/>
              <a:t>, PSI</a:t>
            </a:r>
            <a:endParaRPr lang="en-GB" sz="2000" baseline="30000" dirty="0"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Supermirrors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0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428750"/>
            <a:ext cx="9042400" cy="4000500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55835" y="5513031"/>
            <a:ext cx="2818705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/>
              <a:t>Courtesy of J. </a:t>
            </a:r>
            <a:r>
              <a:rPr lang="en-GB" sz="2000" dirty="0" err="1"/>
              <a:t>Stahn</a:t>
            </a:r>
            <a:r>
              <a:rPr lang="en-GB" sz="2000" dirty="0"/>
              <a:t>, PSI</a:t>
            </a:r>
            <a:endParaRPr lang="en-GB" sz="2000" baseline="30000" dirty="0"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Supermirrors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64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Supermirrors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 dirty="0"/>
          </a:p>
        </p:txBody>
      </p:sp>
      <p:sp>
        <p:nvSpPr>
          <p:cNvPr id="6" name="Rectangle 7"/>
          <p:cNvSpPr>
            <a:spLocks noChangeAspect="1" noChangeArrowheads="1"/>
          </p:cNvSpPr>
          <p:nvPr/>
        </p:nvSpPr>
        <p:spPr bwMode="auto">
          <a:xfrm>
            <a:off x="4244759" y="5945465"/>
            <a:ext cx="4110138" cy="20224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7" name="Rectangle 8"/>
          <p:cNvSpPr>
            <a:spLocks noChangeAspect="1" noChangeArrowheads="1"/>
          </p:cNvSpPr>
          <p:nvPr/>
        </p:nvSpPr>
        <p:spPr bwMode="auto">
          <a:xfrm>
            <a:off x="4228740" y="5796593"/>
            <a:ext cx="4112807" cy="1544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8" name="Rectangle 9"/>
          <p:cNvSpPr>
            <a:spLocks noChangeAspect="1" noChangeArrowheads="1"/>
          </p:cNvSpPr>
          <p:nvPr/>
        </p:nvSpPr>
        <p:spPr bwMode="auto">
          <a:xfrm>
            <a:off x="4223401" y="6282534"/>
            <a:ext cx="4118147" cy="1348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9" name="Rectangle 10"/>
          <p:cNvSpPr>
            <a:spLocks noChangeAspect="1" noChangeArrowheads="1"/>
          </p:cNvSpPr>
          <p:nvPr/>
        </p:nvSpPr>
        <p:spPr bwMode="auto">
          <a:xfrm>
            <a:off x="4228740" y="6136471"/>
            <a:ext cx="4110138" cy="1348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0" name="Rectangle 11"/>
          <p:cNvSpPr>
            <a:spLocks noChangeAspect="1" noChangeArrowheads="1"/>
          </p:cNvSpPr>
          <p:nvPr/>
        </p:nvSpPr>
        <p:spPr bwMode="auto">
          <a:xfrm>
            <a:off x="4228740" y="5305033"/>
            <a:ext cx="4112807" cy="28650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1" name="Rectangle 12"/>
          <p:cNvSpPr>
            <a:spLocks noChangeAspect="1" noChangeArrowheads="1"/>
          </p:cNvSpPr>
          <p:nvPr/>
        </p:nvSpPr>
        <p:spPr bwMode="auto">
          <a:xfrm>
            <a:off x="4228740" y="5007289"/>
            <a:ext cx="4112807" cy="27527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2" name="Rectangle 13"/>
          <p:cNvSpPr>
            <a:spLocks noChangeAspect="1" noChangeArrowheads="1"/>
          </p:cNvSpPr>
          <p:nvPr/>
        </p:nvSpPr>
        <p:spPr bwMode="auto">
          <a:xfrm>
            <a:off x="4228740" y="5546600"/>
            <a:ext cx="4112807" cy="2219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3" name="Rectangle 14"/>
          <p:cNvSpPr>
            <a:spLocks noChangeAspect="1" noChangeArrowheads="1"/>
          </p:cNvSpPr>
          <p:nvPr/>
        </p:nvSpPr>
        <p:spPr bwMode="auto">
          <a:xfrm>
            <a:off x="4228740" y="4678646"/>
            <a:ext cx="4112807" cy="2921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4" name="Rectangle 15"/>
          <p:cNvSpPr>
            <a:spLocks noChangeAspect="1" noChangeArrowheads="1"/>
          </p:cNvSpPr>
          <p:nvPr/>
        </p:nvSpPr>
        <p:spPr bwMode="auto">
          <a:xfrm>
            <a:off x="4228740" y="4364048"/>
            <a:ext cx="4112807" cy="2921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5" name="Rectangle 16"/>
          <p:cNvSpPr>
            <a:spLocks noChangeAspect="1" noChangeArrowheads="1"/>
          </p:cNvSpPr>
          <p:nvPr/>
        </p:nvSpPr>
        <p:spPr bwMode="auto">
          <a:xfrm>
            <a:off x="4220731" y="6434216"/>
            <a:ext cx="4104798" cy="1067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6" name="Rectangle 17"/>
          <p:cNvSpPr>
            <a:spLocks noChangeAspect="1" noChangeArrowheads="1"/>
          </p:cNvSpPr>
          <p:nvPr/>
        </p:nvSpPr>
        <p:spPr bwMode="auto">
          <a:xfrm>
            <a:off x="4220731" y="6552190"/>
            <a:ext cx="4112807" cy="955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7" name="Rectangle 18"/>
          <p:cNvSpPr>
            <a:spLocks noChangeAspect="1" noChangeArrowheads="1"/>
          </p:cNvSpPr>
          <p:nvPr/>
        </p:nvSpPr>
        <p:spPr bwMode="auto">
          <a:xfrm>
            <a:off x="8742016" y="4421631"/>
            <a:ext cx="327049" cy="43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2800" dirty="0">
                <a:solidFill>
                  <a:srgbClr val="009688"/>
                </a:solidFill>
                <a:latin typeface="Times New Roman" charset="0"/>
              </a:rPr>
              <a:t>d</a:t>
            </a:r>
            <a:r>
              <a:rPr lang="fr-FR" sz="2800" baseline="-25000" dirty="0">
                <a:solidFill>
                  <a:srgbClr val="009688"/>
                </a:solidFill>
                <a:latin typeface="Times New Roman" charset="0"/>
              </a:rPr>
              <a:t>1</a:t>
            </a:r>
          </a:p>
        </p:txBody>
      </p:sp>
      <p:sp>
        <p:nvSpPr>
          <p:cNvPr id="18" name="Rectangle 19"/>
          <p:cNvSpPr>
            <a:spLocks noChangeAspect="1" noChangeArrowheads="1"/>
          </p:cNvSpPr>
          <p:nvPr/>
        </p:nvSpPr>
        <p:spPr bwMode="auto">
          <a:xfrm>
            <a:off x="8292157" y="4151975"/>
            <a:ext cx="738196" cy="88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5700">
                <a:solidFill>
                  <a:srgbClr val="009688"/>
                </a:solidFill>
                <a:latin typeface="Times New Roman" charset="0"/>
              </a:rPr>
              <a:t>}  </a:t>
            </a:r>
          </a:p>
        </p:txBody>
      </p:sp>
      <p:sp>
        <p:nvSpPr>
          <p:cNvPr id="19" name="Rectangle 20"/>
          <p:cNvSpPr>
            <a:spLocks noChangeAspect="1" noChangeArrowheads="1"/>
          </p:cNvSpPr>
          <p:nvPr/>
        </p:nvSpPr>
        <p:spPr bwMode="auto">
          <a:xfrm>
            <a:off x="6979956" y="2310734"/>
            <a:ext cx="270983" cy="27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1700" b="1">
                <a:solidFill>
                  <a:srgbClr val="EF9100"/>
                </a:solidFill>
                <a:latin typeface="Symbol" charset="0"/>
              </a:rPr>
              <a:t>l </a:t>
            </a:r>
            <a:r>
              <a:rPr lang="fr-FR" sz="1700" b="1" baseline="-25000">
                <a:solidFill>
                  <a:srgbClr val="EF9100"/>
                </a:solidFill>
                <a:latin typeface="Symbol" charset="0"/>
              </a:rPr>
              <a:t>1</a:t>
            </a:r>
          </a:p>
        </p:txBody>
      </p:sp>
      <p:sp>
        <p:nvSpPr>
          <p:cNvPr id="20" name="Line 21"/>
          <p:cNvSpPr>
            <a:spLocks noChangeAspect="1" noChangeShapeType="1"/>
          </p:cNvSpPr>
          <p:nvPr/>
        </p:nvSpPr>
        <p:spPr bwMode="auto">
          <a:xfrm flipV="1">
            <a:off x="6247100" y="4118268"/>
            <a:ext cx="1758055" cy="2167075"/>
          </a:xfrm>
          <a:prstGeom prst="line">
            <a:avLst/>
          </a:prstGeom>
          <a:noFill/>
          <a:ln w="76200">
            <a:solidFill>
              <a:srgbClr val="9234DB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1" name="Line 22"/>
          <p:cNvSpPr>
            <a:spLocks noChangeAspect="1" noChangeShapeType="1"/>
          </p:cNvSpPr>
          <p:nvPr/>
        </p:nvSpPr>
        <p:spPr bwMode="auto">
          <a:xfrm flipV="1">
            <a:off x="6030847" y="3803670"/>
            <a:ext cx="1760725" cy="2172693"/>
          </a:xfrm>
          <a:prstGeom prst="line">
            <a:avLst/>
          </a:prstGeom>
          <a:noFill/>
          <a:ln w="76200">
            <a:solidFill>
              <a:srgbClr val="3365FB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2" name="Line 23"/>
          <p:cNvSpPr>
            <a:spLocks noChangeAspect="1" noChangeShapeType="1"/>
          </p:cNvSpPr>
          <p:nvPr/>
        </p:nvSpPr>
        <p:spPr bwMode="auto">
          <a:xfrm flipV="1">
            <a:off x="5691784" y="3368289"/>
            <a:ext cx="1758055" cy="2167075"/>
          </a:xfrm>
          <a:prstGeom prst="line">
            <a:avLst/>
          </a:prstGeom>
          <a:noFill/>
          <a:ln w="76200">
            <a:solidFill>
              <a:srgbClr val="438E00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3" name="Line 24"/>
          <p:cNvSpPr>
            <a:spLocks noChangeAspect="1" noChangeShapeType="1"/>
          </p:cNvSpPr>
          <p:nvPr/>
        </p:nvSpPr>
        <p:spPr bwMode="auto">
          <a:xfrm flipV="1">
            <a:off x="5232581" y="2826169"/>
            <a:ext cx="1758055" cy="2169884"/>
          </a:xfrm>
          <a:prstGeom prst="line">
            <a:avLst/>
          </a:prstGeom>
          <a:noFill/>
          <a:ln w="76200">
            <a:solidFill>
              <a:srgbClr val="EF9100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4" name="Line 25"/>
          <p:cNvSpPr>
            <a:spLocks noChangeAspect="1" noChangeShapeType="1"/>
          </p:cNvSpPr>
          <p:nvPr/>
        </p:nvSpPr>
        <p:spPr bwMode="auto">
          <a:xfrm flipV="1">
            <a:off x="4722651" y="2174501"/>
            <a:ext cx="1763395" cy="2167075"/>
          </a:xfrm>
          <a:prstGeom prst="line">
            <a:avLst/>
          </a:prstGeom>
          <a:noFill/>
          <a:ln w="76200">
            <a:solidFill>
              <a:srgbClr val="FC0128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5" name="Line 26"/>
          <p:cNvSpPr>
            <a:spLocks noChangeAspect="1" noChangeShapeType="1"/>
          </p:cNvSpPr>
          <p:nvPr/>
        </p:nvSpPr>
        <p:spPr bwMode="auto">
          <a:xfrm>
            <a:off x="3669410" y="3078802"/>
            <a:ext cx="1051896" cy="1292099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6" name="Line 27"/>
          <p:cNvSpPr>
            <a:spLocks noChangeAspect="1" noChangeShapeType="1"/>
          </p:cNvSpPr>
          <p:nvPr/>
        </p:nvSpPr>
        <p:spPr bwMode="auto">
          <a:xfrm>
            <a:off x="4213689" y="3751293"/>
            <a:ext cx="2032221" cy="2507502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7" name="Rectangle 28"/>
          <p:cNvSpPr>
            <a:spLocks noChangeAspect="1" noChangeArrowheads="1"/>
          </p:cNvSpPr>
          <p:nvPr/>
        </p:nvSpPr>
        <p:spPr bwMode="auto">
          <a:xfrm>
            <a:off x="7347052" y="2843022"/>
            <a:ext cx="270983" cy="27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1700" b="1">
                <a:solidFill>
                  <a:srgbClr val="438E00"/>
                </a:solidFill>
                <a:latin typeface="Symbol" charset="0"/>
              </a:rPr>
              <a:t>l </a:t>
            </a:r>
            <a:r>
              <a:rPr lang="fr-FR" sz="1700" b="1" baseline="-25000">
                <a:solidFill>
                  <a:srgbClr val="438E00"/>
                </a:solidFill>
                <a:latin typeface="Symbol" charset="0"/>
              </a:rPr>
              <a:t>2</a:t>
            </a:r>
          </a:p>
        </p:txBody>
      </p:sp>
      <p:sp>
        <p:nvSpPr>
          <p:cNvPr id="28" name="Rectangle 29"/>
          <p:cNvSpPr>
            <a:spLocks noChangeAspect="1" noChangeArrowheads="1"/>
          </p:cNvSpPr>
          <p:nvPr/>
        </p:nvSpPr>
        <p:spPr bwMode="auto">
          <a:xfrm>
            <a:off x="7680776" y="3309302"/>
            <a:ext cx="272318" cy="27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1700" b="1">
                <a:solidFill>
                  <a:srgbClr val="3365FB"/>
                </a:solidFill>
                <a:latin typeface="Symbol" charset="0"/>
              </a:rPr>
              <a:t>l </a:t>
            </a:r>
            <a:r>
              <a:rPr lang="fr-FR" sz="1700" b="1" baseline="-25000">
                <a:solidFill>
                  <a:srgbClr val="3365FB"/>
                </a:solidFill>
                <a:latin typeface="Symbol" charset="0"/>
              </a:rPr>
              <a:t>3</a:t>
            </a:r>
          </a:p>
        </p:txBody>
      </p:sp>
      <p:sp>
        <p:nvSpPr>
          <p:cNvPr id="29" name="Rectangle 30"/>
          <p:cNvSpPr>
            <a:spLocks noChangeAspect="1" noChangeArrowheads="1"/>
          </p:cNvSpPr>
          <p:nvPr/>
        </p:nvSpPr>
        <p:spPr bwMode="auto">
          <a:xfrm>
            <a:off x="7946419" y="3765750"/>
            <a:ext cx="270983" cy="2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1700" b="1">
                <a:solidFill>
                  <a:srgbClr val="9234DB"/>
                </a:solidFill>
                <a:latin typeface="Symbol" charset="0"/>
              </a:rPr>
              <a:t>l </a:t>
            </a:r>
            <a:r>
              <a:rPr lang="fr-FR" sz="1700" b="1" baseline="-25000">
                <a:solidFill>
                  <a:srgbClr val="9234DB"/>
                </a:solidFill>
                <a:latin typeface="Symbol" charset="0"/>
              </a:rPr>
              <a:t>4</a:t>
            </a:r>
          </a:p>
        </p:txBody>
      </p:sp>
      <p:sp>
        <p:nvSpPr>
          <p:cNvPr id="30" name="Rectangle 31"/>
          <p:cNvSpPr>
            <a:spLocks noChangeAspect="1" noChangeArrowheads="1"/>
          </p:cNvSpPr>
          <p:nvPr/>
        </p:nvSpPr>
        <p:spPr bwMode="auto">
          <a:xfrm>
            <a:off x="6440659" y="1994731"/>
            <a:ext cx="262974" cy="27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1700" b="1">
                <a:solidFill>
                  <a:srgbClr val="FC0128"/>
                </a:solidFill>
                <a:latin typeface="Symbol" charset="0"/>
              </a:rPr>
              <a:t>l </a:t>
            </a:r>
            <a:r>
              <a:rPr lang="fr-FR" sz="1700" b="1" baseline="-25000">
                <a:solidFill>
                  <a:srgbClr val="FC0128"/>
                </a:solidFill>
                <a:latin typeface="Times New Roman" charset="0"/>
              </a:rPr>
              <a:t>c</a:t>
            </a:r>
          </a:p>
        </p:txBody>
      </p:sp>
      <p:sp>
        <p:nvSpPr>
          <p:cNvPr id="31" name="Rectangle 32"/>
          <p:cNvSpPr>
            <a:spLocks noChangeAspect="1" noChangeArrowheads="1"/>
          </p:cNvSpPr>
          <p:nvPr/>
        </p:nvSpPr>
        <p:spPr bwMode="auto">
          <a:xfrm>
            <a:off x="8742016" y="5000266"/>
            <a:ext cx="285113" cy="38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2400" dirty="0">
                <a:solidFill>
                  <a:srgbClr val="009688"/>
                </a:solidFill>
                <a:latin typeface="Times New Roman" charset="0"/>
              </a:rPr>
              <a:t>d</a:t>
            </a:r>
            <a:r>
              <a:rPr lang="fr-FR" sz="2400" baseline="-25000" dirty="0">
                <a:solidFill>
                  <a:srgbClr val="009688"/>
                </a:solidFill>
                <a:latin typeface="Times New Roman" charset="0"/>
              </a:rPr>
              <a:t>2</a:t>
            </a:r>
          </a:p>
        </p:txBody>
      </p:sp>
      <p:sp>
        <p:nvSpPr>
          <p:cNvPr id="32" name="Rectangle 33"/>
          <p:cNvSpPr>
            <a:spLocks noChangeAspect="1" noChangeArrowheads="1"/>
          </p:cNvSpPr>
          <p:nvPr/>
        </p:nvSpPr>
        <p:spPr bwMode="auto">
          <a:xfrm>
            <a:off x="8350892" y="4827518"/>
            <a:ext cx="516927" cy="61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4900" dirty="0">
                <a:solidFill>
                  <a:srgbClr val="009688"/>
                </a:solidFill>
                <a:latin typeface="Times New Roman" charset="0"/>
              </a:rPr>
              <a:t>}  </a:t>
            </a:r>
          </a:p>
        </p:txBody>
      </p:sp>
      <p:sp>
        <p:nvSpPr>
          <p:cNvPr id="33" name="Rectangle 34"/>
          <p:cNvSpPr>
            <a:spLocks noChangeAspect="1" noChangeArrowheads="1"/>
          </p:cNvSpPr>
          <p:nvPr/>
        </p:nvSpPr>
        <p:spPr bwMode="auto">
          <a:xfrm>
            <a:off x="8751565" y="5531411"/>
            <a:ext cx="242367" cy="32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2000" dirty="0">
                <a:solidFill>
                  <a:srgbClr val="009688"/>
                </a:solidFill>
                <a:latin typeface="Times New Roman" charset="0"/>
              </a:rPr>
              <a:t>d</a:t>
            </a:r>
            <a:r>
              <a:rPr lang="fr-FR" sz="2000" baseline="-25000" dirty="0">
                <a:solidFill>
                  <a:srgbClr val="009688"/>
                </a:solidFill>
                <a:latin typeface="Times New Roman" charset="0"/>
              </a:rPr>
              <a:t>3</a:t>
            </a:r>
          </a:p>
        </p:txBody>
      </p:sp>
      <p:sp>
        <p:nvSpPr>
          <p:cNvPr id="34" name="Rectangle 35"/>
          <p:cNvSpPr>
            <a:spLocks noChangeAspect="1" noChangeArrowheads="1"/>
          </p:cNvSpPr>
          <p:nvPr/>
        </p:nvSpPr>
        <p:spPr bwMode="auto">
          <a:xfrm>
            <a:off x="8366911" y="5838726"/>
            <a:ext cx="377775" cy="43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2800">
                <a:solidFill>
                  <a:srgbClr val="009688"/>
                </a:solidFill>
                <a:latin typeface="Times New Roman" charset="0"/>
              </a:rPr>
              <a:t>}  </a:t>
            </a:r>
          </a:p>
        </p:txBody>
      </p:sp>
      <p:sp>
        <p:nvSpPr>
          <p:cNvPr id="35" name="Rectangle 36"/>
          <p:cNvSpPr>
            <a:spLocks noChangeAspect="1" noChangeArrowheads="1"/>
          </p:cNvSpPr>
          <p:nvPr/>
        </p:nvSpPr>
        <p:spPr bwMode="auto">
          <a:xfrm>
            <a:off x="8738011" y="5944038"/>
            <a:ext cx="282997" cy="37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dirty="0">
                <a:solidFill>
                  <a:srgbClr val="009688"/>
                </a:solidFill>
                <a:latin typeface="Times New Roman" charset="0"/>
              </a:rPr>
              <a:t>d</a:t>
            </a:r>
            <a:r>
              <a:rPr lang="fr-FR" baseline="-25000" dirty="0">
                <a:solidFill>
                  <a:srgbClr val="009688"/>
                </a:solidFill>
                <a:latin typeface="Times New Roman" charset="0"/>
              </a:rPr>
              <a:t>4</a:t>
            </a:r>
          </a:p>
        </p:txBody>
      </p:sp>
      <p:sp>
        <p:nvSpPr>
          <p:cNvPr id="36" name="Rectangle 37"/>
          <p:cNvSpPr>
            <a:spLocks noChangeAspect="1" noChangeArrowheads="1"/>
          </p:cNvSpPr>
          <p:nvPr/>
        </p:nvSpPr>
        <p:spPr bwMode="auto">
          <a:xfrm>
            <a:off x="8366911" y="5431434"/>
            <a:ext cx="427166" cy="49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3200">
                <a:solidFill>
                  <a:srgbClr val="009688"/>
                </a:solidFill>
                <a:latin typeface="Times New Roman" charset="0"/>
              </a:rPr>
              <a:t>}  </a:t>
            </a:r>
          </a:p>
        </p:txBody>
      </p: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154298" y="1979289"/>
            <a:ext cx="4379868" cy="86177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Arial Unicode MS" charset="0"/>
              </a:rPr>
              <a:t>Reflection: </a:t>
            </a:r>
            <a:r>
              <a:rPr lang="el-GR" sz="2000" dirty="0" smtClean="0">
                <a:latin typeface="Arial Unicode MS" charset="0"/>
              </a:rPr>
              <a:t>θ</a:t>
            </a:r>
            <a:r>
              <a:rPr lang="en-GB" sz="2000" baseline="-25000" dirty="0" smtClean="0">
                <a:latin typeface="Arial Unicode MS" charset="0"/>
              </a:rPr>
              <a:t>c</a:t>
            </a:r>
            <a:r>
              <a:rPr lang="en-GB" sz="2000" dirty="0" smtClean="0">
                <a:latin typeface="Arial Unicode MS" charset="0"/>
              </a:rPr>
              <a:t>(Ni</a:t>
            </a:r>
            <a:r>
              <a:rPr lang="en-GB" sz="2000" dirty="0">
                <a:latin typeface="Arial Unicode MS" charset="0"/>
              </a:rPr>
              <a:t>) = </a:t>
            </a:r>
            <a:r>
              <a:rPr lang="el-GR" sz="2000" dirty="0">
                <a:latin typeface="Arial Unicode MS" charset="0"/>
              </a:rPr>
              <a:t>λ</a:t>
            </a:r>
            <a:r>
              <a:rPr lang="en-GB" sz="2000" dirty="0">
                <a:latin typeface="Arial Unicode MS" charset="0"/>
              </a:rPr>
              <a:t>[</a:t>
            </a:r>
            <a:r>
              <a:rPr lang="en-US" sz="2000" dirty="0" err="1">
                <a:latin typeface="Arial Unicode MS" charset="0"/>
                <a:cs typeface="Arial Unicode MS" charset="0"/>
              </a:rPr>
              <a:t>Å</a:t>
            </a:r>
            <a:r>
              <a:rPr lang="en-GB" sz="2000" dirty="0" smtClean="0">
                <a:latin typeface="Arial Unicode MS" charset="0"/>
              </a:rPr>
              <a:t>] </a:t>
            </a:r>
            <a:r>
              <a:rPr lang="el-GR" sz="2000" dirty="0" smtClean="0">
                <a:latin typeface="Arial Unicode MS" charset="0"/>
                <a:sym typeface="Symbol" charset="0"/>
              </a:rPr>
              <a:t></a:t>
            </a:r>
            <a:r>
              <a:rPr lang="en-US" sz="2000" dirty="0" smtClean="0">
                <a:latin typeface="Arial Unicode MS" charset="0"/>
                <a:sym typeface="Symbol" charset="0"/>
              </a:rPr>
              <a:t> </a:t>
            </a:r>
            <a:r>
              <a:rPr lang="en-GB" sz="2000" dirty="0" smtClean="0">
                <a:latin typeface="Arial Unicode MS" charset="0"/>
                <a:sym typeface="Symbol" charset="0"/>
              </a:rPr>
              <a:t>0.10</a:t>
            </a:r>
            <a:r>
              <a:rPr lang="el-GR" sz="2000" dirty="0" smtClean="0">
                <a:latin typeface="Arial Unicode MS" charset="0"/>
                <a:sym typeface="Symbol" charset="0"/>
              </a:rPr>
              <a:t></a:t>
            </a:r>
            <a:endParaRPr lang="en-GB" sz="2000" dirty="0">
              <a:latin typeface="Arial Unicode MS" charset="0"/>
              <a:sym typeface="Symbol" charset="0"/>
            </a:endParaRPr>
          </a:p>
          <a:p>
            <a:pPr>
              <a:spcBef>
                <a:spcPct val="50000"/>
              </a:spcBef>
            </a:pPr>
            <a:r>
              <a:rPr lang="en-GB" sz="2000" dirty="0" smtClean="0">
                <a:latin typeface="Arial Unicode MS" charset="0"/>
                <a:sym typeface="Symbol" charset="0"/>
              </a:rPr>
              <a:t>Multilayer: </a:t>
            </a:r>
            <a:r>
              <a:rPr lang="el-GR" sz="2000" dirty="0">
                <a:latin typeface="Arial Unicode MS" charset="0"/>
              </a:rPr>
              <a:t>θ</a:t>
            </a:r>
            <a:r>
              <a:rPr lang="en-GB" sz="2000" baseline="-25000" dirty="0">
                <a:latin typeface="Arial Unicode MS" charset="0"/>
              </a:rPr>
              <a:t>c</a:t>
            </a:r>
            <a:r>
              <a:rPr lang="en-GB" sz="2000" dirty="0" smtClean="0">
                <a:latin typeface="Arial Unicode MS" charset="0"/>
              </a:rPr>
              <a:t>(SM) </a:t>
            </a:r>
            <a:r>
              <a:rPr lang="en-GB" sz="2000" dirty="0">
                <a:latin typeface="Arial Unicode MS" charset="0"/>
              </a:rPr>
              <a:t>= </a:t>
            </a:r>
            <a:r>
              <a:rPr lang="en-GB" sz="2000" i="1" dirty="0" smtClean="0">
                <a:latin typeface="Arial Unicode MS" charset="0"/>
              </a:rPr>
              <a:t>m</a:t>
            </a:r>
            <a:r>
              <a:rPr lang="en-GB" sz="2000" dirty="0" smtClean="0">
                <a:latin typeface="Arial Unicode MS" charset="0"/>
              </a:rPr>
              <a:t> </a:t>
            </a:r>
            <a:r>
              <a:rPr lang="el-GR" sz="2000" dirty="0" smtClean="0">
                <a:latin typeface="Arial Unicode MS" charset="0"/>
                <a:sym typeface="Symbol" charset="0"/>
              </a:rPr>
              <a:t></a:t>
            </a:r>
            <a:r>
              <a:rPr lang="en-US" sz="2000" dirty="0" smtClean="0">
                <a:latin typeface="Arial Unicode MS" charset="0"/>
                <a:sym typeface="Symbol" charset="0"/>
              </a:rPr>
              <a:t> </a:t>
            </a:r>
            <a:r>
              <a:rPr lang="el-GR" sz="2000" dirty="0" smtClean="0">
                <a:latin typeface="Arial Unicode MS" charset="0"/>
              </a:rPr>
              <a:t>λ</a:t>
            </a:r>
            <a:r>
              <a:rPr lang="en-GB" sz="2000" dirty="0">
                <a:latin typeface="Arial Unicode MS" charset="0"/>
              </a:rPr>
              <a:t>[</a:t>
            </a:r>
            <a:r>
              <a:rPr lang="en-US" sz="2000" dirty="0" err="1">
                <a:latin typeface="Arial Unicode MS" charset="0"/>
                <a:cs typeface="Arial Unicode MS" charset="0"/>
              </a:rPr>
              <a:t>Å</a:t>
            </a:r>
            <a:r>
              <a:rPr lang="en-GB" sz="2000" dirty="0" smtClean="0">
                <a:latin typeface="Arial Unicode MS" charset="0"/>
              </a:rPr>
              <a:t>] </a:t>
            </a:r>
            <a:r>
              <a:rPr lang="el-GR" sz="2000" dirty="0" smtClean="0">
                <a:latin typeface="Arial Unicode MS" charset="0"/>
                <a:sym typeface="Symbol" charset="0"/>
              </a:rPr>
              <a:t></a:t>
            </a:r>
            <a:r>
              <a:rPr lang="en-US" sz="2000" dirty="0" smtClean="0">
                <a:latin typeface="Arial Unicode MS" charset="0"/>
                <a:sym typeface="Symbol" charset="0"/>
              </a:rPr>
              <a:t> </a:t>
            </a:r>
            <a:r>
              <a:rPr lang="en-GB" sz="2000" dirty="0" smtClean="0">
                <a:latin typeface="Arial Unicode MS" charset="0"/>
                <a:sym typeface="Symbol" charset="0"/>
              </a:rPr>
              <a:t>0.10</a:t>
            </a:r>
            <a:r>
              <a:rPr lang="el-GR" sz="2000" dirty="0">
                <a:latin typeface="Arial Unicode MS" charset="0"/>
                <a:sym typeface="Symbol" charset="0"/>
              </a:rPr>
              <a:t></a:t>
            </a:r>
            <a:endParaRPr lang="en-US" sz="2000" dirty="0" smtClean="0">
              <a:latin typeface="Arial Unicode MS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466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Supermirrors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 dirty="0"/>
          </a:p>
        </p:txBody>
      </p:sp>
      <p:sp>
        <p:nvSpPr>
          <p:cNvPr id="6" name="Rectangle 7"/>
          <p:cNvSpPr>
            <a:spLocks noChangeAspect="1" noChangeArrowheads="1"/>
          </p:cNvSpPr>
          <p:nvPr/>
        </p:nvSpPr>
        <p:spPr bwMode="auto">
          <a:xfrm>
            <a:off x="4244759" y="5945465"/>
            <a:ext cx="4110138" cy="20224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7" name="Rectangle 8"/>
          <p:cNvSpPr>
            <a:spLocks noChangeAspect="1" noChangeArrowheads="1"/>
          </p:cNvSpPr>
          <p:nvPr/>
        </p:nvSpPr>
        <p:spPr bwMode="auto">
          <a:xfrm>
            <a:off x="4228740" y="5796593"/>
            <a:ext cx="4112807" cy="1544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8" name="Rectangle 9"/>
          <p:cNvSpPr>
            <a:spLocks noChangeAspect="1" noChangeArrowheads="1"/>
          </p:cNvSpPr>
          <p:nvPr/>
        </p:nvSpPr>
        <p:spPr bwMode="auto">
          <a:xfrm>
            <a:off x="4223401" y="6282534"/>
            <a:ext cx="4118147" cy="1348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9" name="Rectangle 10"/>
          <p:cNvSpPr>
            <a:spLocks noChangeAspect="1" noChangeArrowheads="1"/>
          </p:cNvSpPr>
          <p:nvPr/>
        </p:nvSpPr>
        <p:spPr bwMode="auto">
          <a:xfrm>
            <a:off x="4228740" y="6136471"/>
            <a:ext cx="4110138" cy="1348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0" name="Rectangle 11"/>
          <p:cNvSpPr>
            <a:spLocks noChangeAspect="1" noChangeArrowheads="1"/>
          </p:cNvSpPr>
          <p:nvPr/>
        </p:nvSpPr>
        <p:spPr bwMode="auto">
          <a:xfrm>
            <a:off x="4228740" y="5305033"/>
            <a:ext cx="4112807" cy="28650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1" name="Rectangle 12"/>
          <p:cNvSpPr>
            <a:spLocks noChangeAspect="1" noChangeArrowheads="1"/>
          </p:cNvSpPr>
          <p:nvPr/>
        </p:nvSpPr>
        <p:spPr bwMode="auto">
          <a:xfrm>
            <a:off x="4228740" y="5007289"/>
            <a:ext cx="4112807" cy="27527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2" name="Rectangle 13"/>
          <p:cNvSpPr>
            <a:spLocks noChangeAspect="1" noChangeArrowheads="1"/>
          </p:cNvSpPr>
          <p:nvPr/>
        </p:nvSpPr>
        <p:spPr bwMode="auto">
          <a:xfrm>
            <a:off x="4228740" y="5546600"/>
            <a:ext cx="4112807" cy="2219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3" name="Rectangle 14"/>
          <p:cNvSpPr>
            <a:spLocks noChangeAspect="1" noChangeArrowheads="1"/>
          </p:cNvSpPr>
          <p:nvPr/>
        </p:nvSpPr>
        <p:spPr bwMode="auto">
          <a:xfrm>
            <a:off x="4228740" y="4678646"/>
            <a:ext cx="4112807" cy="2921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4" name="Rectangle 15"/>
          <p:cNvSpPr>
            <a:spLocks noChangeAspect="1" noChangeArrowheads="1"/>
          </p:cNvSpPr>
          <p:nvPr/>
        </p:nvSpPr>
        <p:spPr bwMode="auto">
          <a:xfrm>
            <a:off x="4228740" y="4364048"/>
            <a:ext cx="4112807" cy="2921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5" name="Rectangle 16"/>
          <p:cNvSpPr>
            <a:spLocks noChangeAspect="1" noChangeArrowheads="1"/>
          </p:cNvSpPr>
          <p:nvPr/>
        </p:nvSpPr>
        <p:spPr bwMode="auto">
          <a:xfrm>
            <a:off x="4220731" y="6434216"/>
            <a:ext cx="4104798" cy="1067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6" name="Rectangle 17"/>
          <p:cNvSpPr>
            <a:spLocks noChangeAspect="1" noChangeArrowheads="1"/>
          </p:cNvSpPr>
          <p:nvPr/>
        </p:nvSpPr>
        <p:spPr bwMode="auto">
          <a:xfrm>
            <a:off x="4220731" y="6552190"/>
            <a:ext cx="4112807" cy="955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8" name="Rectangle 19"/>
          <p:cNvSpPr>
            <a:spLocks noChangeAspect="1" noChangeArrowheads="1"/>
          </p:cNvSpPr>
          <p:nvPr/>
        </p:nvSpPr>
        <p:spPr bwMode="auto">
          <a:xfrm>
            <a:off x="8292157" y="4151975"/>
            <a:ext cx="738196" cy="88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5700">
                <a:solidFill>
                  <a:srgbClr val="009688"/>
                </a:solidFill>
                <a:latin typeface="Times New Roman" charset="0"/>
              </a:rPr>
              <a:t>}  </a:t>
            </a:r>
          </a:p>
        </p:txBody>
      </p:sp>
      <p:sp>
        <p:nvSpPr>
          <p:cNvPr id="19" name="Rectangle 20"/>
          <p:cNvSpPr>
            <a:spLocks noChangeAspect="1" noChangeArrowheads="1"/>
          </p:cNvSpPr>
          <p:nvPr/>
        </p:nvSpPr>
        <p:spPr bwMode="auto">
          <a:xfrm>
            <a:off x="6979956" y="2310734"/>
            <a:ext cx="270983" cy="27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1700" b="1">
                <a:solidFill>
                  <a:srgbClr val="EF9100"/>
                </a:solidFill>
                <a:latin typeface="Symbol" charset="0"/>
              </a:rPr>
              <a:t>l </a:t>
            </a:r>
            <a:r>
              <a:rPr lang="fr-FR" sz="1700" b="1" baseline="-25000">
                <a:solidFill>
                  <a:srgbClr val="EF9100"/>
                </a:solidFill>
                <a:latin typeface="Symbol" charset="0"/>
              </a:rPr>
              <a:t>1</a:t>
            </a:r>
          </a:p>
        </p:txBody>
      </p:sp>
      <p:sp>
        <p:nvSpPr>
          <p:cNvPr id="20" name="Line 21"/>
          <p:cNvSpPr>
            <a:spLocks noChangeAspect="1" noChangeShapeType="1"/>
          </p:cNvSpPr>
          <p:nvPr/>
        </p:nvSpPr>
        <p:spPr bwMode="auto">
          <a:xfrm flipV="1">
            <a:off x="6247100" y="4118268"/>
            <a:ext cx="1758055" cy="2167075"/>
          </a:xfrm>
          <a:prstGeom prst="line">
            <a:avLst/>
          </a:prstGeom>
          <a:noFill/>
          <a:ln w="76200">
            <a:solidFill>
              <a:srgbClr val="9234DB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1" name="Line 22"/>
          <p:cNvSpPr>
            <a:spLocks noChangeAspect="1" noChangeShapeType="1"/>
          </p:cNvSpPr>
          <p:nvPr/>
        </p:nvSpPr>
        <p:spPr bwMode="auto">
          <a:xfrm flipV="1">
            <a:off x="6030847" y="3803670"/>
            <a:ext cx="1760725" cy="2172693"/>
          </a:xfrm>
          <a:prstGeom prst="line">
            <a:avLst/>
          </a:prstGeom>
          <a:noFill/>
          <a:ln w="76200">
            <a:solidFill>
              <a:srgbClr val="3365FB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2" name="Line 23"/>
          <p:cNvSpPr>
            <a:spLocks noChangeAspect="1" noChangeShapeType="1"/>
          </p:cNvSpPr>
          <p:nvPr/>
        </p:nvSpPr>
        <p:spPr bwMode="auto">
          <a:xfrm flipV="1">
            <a:off x="5691784" y="3368289"/>
            <a:ext cx="1758055" cy="2167075"/>
          </a:xfrm>
          <a:prstGeom prst="line">
            <a:avLst/>
          </a:prstGeom>
          <a:noFill/>
          <a:ln w="76200">
            <a:solidFill>
              <a:srgbClr val="438E00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3" name="Line 24"/>
          <p:cNvSpPr>
            <a:spLocks noChangeAspect="1" noChangeShapeType="1"/>
          </p:cNvSpPr>
          <p:nvPr/>
        </p:nvSpPr>
        <p:spPr bwMode="auto">
          <a:xfrm flipV="1">
            <a:off x="5232581" y="2826169"/>
            <a:ext cx="1758055" cy="2169884"/>
          </a:xfrm>
          <a:prstGeom prst="line">
            <a:avLst/>
          </a:prstGeom>
          <a:noFill/>
          <a:ln w="76200">
            <a:solidFill>
              <a:srgbClr val="EF9100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4" name="Line 25"/>
          <p:cNvSpPr>
            <a:spLocks noChangeAspect="1" noChangeShapeType="1"/>
          </p:cNvSpPr>
          <p:nvPr/>
        </p:nvSpPr>
        <p:spPr bwMode="auto">
          <a:xfrm flipV="1">
            <a:off x="4722651" y="2174501"/>
            <a:ext cx="1763395" cy="2167075"/>
          </a:xfrm>
          <a:prstGeom prst="line">
            <a:avLst/>
          </a:prstGeom>
          <a:noFill/>
          <a:ln w="76200">
            <a:solidFill>
              <a:srgbClr val="FC0128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5" name="Line 26"/>
          <p:cNvSpPr>
            <a:spLocks noChangeAspect="1" noChangeShapeType="1"/>
          </p:cNvSpPr>
          <p:nvPr/>
        </p:nvSpPr>
        <p:spPr bwMode="auto">
          <a:xfrm>
            <a:off x="3669410" y="3078802"/>
            <a:ext cx="1051896" cy="1292099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6" name="Line 27"/>
          <p:cNvSpPr>
            <a:spLocks noChangeAspect="1" noChangeShapeType="1"/>
          </p:cNvSpPr>
          <p:nvPr/>
        </p:nvSpPr>
        <p:spPr bwMode="auto">
          <a:xfrm>
            <a:off x="4213689" y="3751293"/>
            <a:ext cx="2032221" cy="2507502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7" name="Rectangle 28"/>
          <p:cNvSpPr>
            <a:spLocks noChangeAspect="1" noChangeArrowheads="1"/>
          </p:cNvSpPr>
          <p:nvPr/>
        </p:nvSpPr>
        <p:spPr bwMode="auto">
          <a:xfrm>
            <a:off x="7347052" y="2843022"/>
            <a:ext cx="270983" cy="27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1700" b="1">
                <a:solidFill>
                  <a:srgbClr val="438E00"/>
                </a:solidFill>
                <a:latin typeface="Symbol" charset="0"/>
              </a:rPr>
              <a:t>l </a:t>
            </a:r>
            <a:r>
              <a:rPr lang="fr-FR" sz="1700" b="1" baseline="-25000">
                <a:solidFill>
                  <a:srgbClr val="438E00"/>
                </a:solidFill>
                <a:latin typeface="Symbol" charset="0"/>
              </a:rPr>
              <a:t>2</a:t>
            </a:r>
          </a:p>
        </p:txBody>
      </p:sp>
      <p:sp>
        <p:nvSpPr>
          <p:cNvPr id="28" name="Rectangle 29"/>
          <p:cNvSpPr>
            <a:spLocks noChangeAspect="1" noChangeArrowheads="1"/>
          </p:cNvSpPr>
          <p:nvPr/>
        </p:nvSpPr>
        <p:spPr bwMode="auto">
          <a:xfrm>
            <a:off x="7680776" y="3309302"/>
            <a:ext cx="272318" cy="27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1700" b="1">
                <a:solidFill>
                  <a:srgbClr val="3365FB"/>
                </a:solidFill>
                <a:latin typeface="Symbol" charset="0"/>
              </a:rPr>
              <a:t>l </a:t>
            </a:r>
            <a:r>
              <a:rPr lang="fr-FR" sz="1700" b="1" baseline="-25000">
                <a:solidFill>
                  <a:srgbClr val="3365FB"/>
                </a:solidFill>
                <a:latin typeface="Symbol" charset="0"/>
              </a:rPr>
              <a:t>3</a:t>
            </a:r>
          </a:p>
        </p:txBody>
      </p:sp>
      <p:sp>
        <p:nvSpPr>
          <p:cNvPr id="29" name="Rectangle 30"/>
          <p:cNvSpPr>
            <a:spLocks noChangeAspect="1" noChangeArrowheads="1"/>
          </p:cNvSpPr>
          <p:nvPr/>
        </p:nvSpPr>
        <p:spPr bwMode="auto">
          <a:xfrm>
            <a:off x="7946419" y="3765750"/>
            <a:ext cx="270983" cy="2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1700" b="1">
                <a:solidFill>
                  <a:srgbClr val="9234DB"/>
                </a:solidFill>
                <a:latin typeface="Symbol" charset="0"/>
              </a:rPr>
              <a:t>l </a:t>
            </a:r>
            <a:r>
              <a:rPr lang="fr-FR" sz="1700" b="1" baseline="-25000">
                <a:solidFill>
                  <a:srgbClr val="9234DB"/>
                </a:solidFill>
                <a:latin typeface="Symbol" charset="0"/>
              </a:rPr>
              <a:t>4</a:t>
            </a:r>
          </a:p>
        </p:txBody>
      </p:sp>
      <p:sp>
        <p:nvSpPr>
          <p:cNvPr id="30" name="Rectangle 31"/>
          <p:cNvSpPr>
            <a:spLocks noChangeAspect="1" noChangeArrowheads="1"/>
          </p:cNvSpPr>
          <p:nvPr/>
        </p:nvSpPr>
        <p:spPr bwMode="auto">
          <a:xfrm>
            <a:off x="6440659" y="1994731"/>
            <a:ext cx="262974" cy="27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1700" b="1">
                <a:solidFill>
                  <a:srgbClr val="FC0128"/>
                </a:solidFill>
                <a:latin typeface="Symbol" charset="0"/>
              </a:rPr>
              <a:t>l </a:t>
            </a:r>
            <a:r>
              <a:rPr lang="fr-FR" sz="1700" b="1" baseline="-25000">
                <a:solidFill>
                  <a:srgbClr val="FC0128"/>
                </a:solidFill>
                <a:latin typeface="Times New Roman" charset="0"/>
              </a:rPr>
              <a:t>c</a:t>
            </a:r>
          </a:p>
        </p:txBody>
      </p:sp>
      <p:sp>
        <p:nvSpPr>
          <p:cNvPr id="32" name="Rectangle 33"/>
          <p:cNvSpPr>
            <a:spLocks noChangeAspect="1" noChangeArrowheads="1"/>
          </p:cNvSpPr>
          <p:nvPr/>
        </p:nvSpPr>
        <p:spPr bwMode="auto">
          <a:xfrm>
            <a:off x="8350892" y="4827518"/>
            <a:ext cx="638079" cy="75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4900">
                <a:solidFill>
                  <a:srgbClr val="009688"/>
                </a:solidFill>
                <a:latin typeface="Times New Roman" charset="0"/>
              </a:rPr>
              <a:t>}  </a:t>
            </a:r>
          </a:p>
        </p:txBody>
      </p:sp>
      <p:sp>
        <p:nvSpPr>
          <p:cNvPr id="34" name="Rectangle 35"/>
          <p:cNvSpPr>
            <a:spLocks noChangeAspect="1" noChangeArrowheads="1"/>
          </p:cNvSpPr>
          <p:nvPr/>
        </p:nvSpPr>
        <p:spPr bwMode="auto">
          <a:xfrm>
            <a:off x="8366911" y="5838726"/>
            <a:ext cx="377775" cy="43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2800">
                <a:solidFill>
                  <a:srgbClr val="009688"/>
                </a:solidFill>
                <a:latin typeface="Times New Roman" charset="0"/>
              </a:rPr>
              <a:t>}  </a:t>
            </a:r>
          </a:p>
        </p:txBody>
      </p:sp>
      <p:sp>
        <p:nvSpPr>
          <p:cNvPr id="36" name="Rectangle 37"/>
          <p:cNvSpPr>
            <a:spLocks noChangeAspect="1" noChangeArrowheads="1"/>
          </p:cNvSpPr>
          <p:nvPr/>
        </p:nvSpPr>
        <p:spPr bwMode="auto">
          <a:xfrm>
            <a:off x="8366911" y="5431434"/>
            <a:ext cx="427166" cy="49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3200">
                <a:solidFill>
                  <a:srgbClr val="009688"/>
                </a:solidFill>
                <a:latin typeface="Times New Roman" charset="0"/>
              </a:rPr>
              <a:t>}  </a:t>
            </a:r>
          </a:p>
        </p:txBody>
      </p: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154298" y="1979289"/>
            <a:ext cx="4379868" cy="86177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Arial Unicode MS" charset="0"/>
              </a:rPr>
              <a:t>Reflection: </a:t>
            </a:r>
            <a:r>
              <a:rPr lang="el-GR" sz="2000" dirty="0" smtClean="0">
                <a:latin typeface="Arial Unicode MS" charset="0"/>
              </a:rPr>
              <a:t>θ</a:t>
            </a:r>
            <a:r>
              <a:rPr lang="en-GB" sz="2000" baseline="-25000" dirty="0" smtClean="0">
                <a:latin typeface="Arial Unicode MS" charset="0"/>
              </a:rPr>
              <a:t>c</a:t>
            </a:r>
            <a:r>
              <a:rPr lang="en-GB" sz="2000" dirty="0" smtClean="0">
                <a:latin typeface="Arial Unicode MS" charset="0"/>
              </a:rPr>
              <a:t>(Ni</a:t>
            </a:r>
            <a:r>
              <a:rPr lang="en-GB" sz="2000" dirty="0">
                <a:latin typeface="Arial Unicode MS" charset="0"/>
              </a:rPr>
              <a:t>) = </a:t>
            </a:r>
            <a:r>
              <a:rPr lang="el-GR" sz="2000" dirty="0">
                <a:latin typeface="Arial Unicode MS" charset="0"/>
              </a:rPr>
              <a:t>λ</a:t>
            </a:r>
            <a:r>
              <a:rPr lang="en-GB" sz="2000" dirty="0">
                <a:latin typeface="Arial Unicode MS" charset="0"/>
              </a:rPr>
              <a:t>[</a:t>
            </a:r>
            <a:r>
              <a:rPr lang="en-US" sz="2000" dirty="0" err="1">
                <a:latin typeface="Arial Unicode MS" charset="0"/>
                <a:cs typeface="Arial Unicode MS" charset="0"/>
              </a:rPr>
              <a:t>Å</a:t>
            </a:r>
            <a:r>
              <a:rPr lang="en-GB" sz="2000" dirty="0" smtClean="0">
                <a:latin typeface="Arial Unicode MS" charset="0"/>
              </a:rPr>
              <a:t>] </a:t>
            </a:r>
            <a:r>
              <a:rPr lang="el-GR" sz="2000" dirty="0" smtClean="0">
                <a:latin typeface="Arial Unicode MS" charset="0"/>
                <a:sym typeface="Symbol" charset="0"/>
              </a:rPr>
              <a:t></a:t>
            </a:r>
            <a:r>
              <a:rPr lang="en-US" sz="2000" dirty="0" smtClean="0">
                <a:latin typeface="Arial Unicode MS" charset="0"/>
                <a:sym typeface="Symbol" charset="0"/>
              </a:rPr>
              <a:t> </a:t>
            </a:r>
            <a:r>
              <a:rPr lang="en-GB" sz="2000" dirty="0" smtClean="0">
                <a:latin typeface="Arial Unicode MS" charset="0"/>
                <a:sym typeface="Symbol" charset="0"/>
              </a:rPr>
              <a:t>0.10</a:t>
            </a:r>
            <a:r>
              <a:rPr lang="el-GR" sz="2000" dirty="0" smtClean="0">
                <a:latin typeface="Arial Unicode MS" charset="0"/>
                <a:sym typeface="Symbol" charset="0"/>
              </a:rPr>
              <a:t></a:t>
            </a:r>
            <a:endParaRPr lang="en-GB" sz="2000" dirty="0">
              <a:latin typeface="Arial Unicode MS" charset="0"/>
              <a:sym typeface="Symbol" charset="0"/>
            </a:endParaRPr>
          </a:p>
          <a:p>
            <a:pPr>
              <a:spcBef>
                <a:spcPct val="50000"/>
              </a:spcBef>
            </a:pPr>
            <a:r>
              <a:rPr lang="en-GB" sz="2000" dirty="0" smtClean="0">
                <a:latin typeface="Arial Unicode MS" charset="0"/>
                <a:sym typeface="Symbol" charset="0"/>
              </a:rPr>
              <a:t>Multilayer: </a:t>
            </a:r>
            <a:r>
              <a:rPr lang="el-GR" sz="2000" dirty="0">
                <a:latin typeface="Arial Unicode MS" charset="0"/>
              </a:rPr>
              <a:t>θ</a:t>
            </a:r>
            <a:r>
              <a:rPr lang="en-GB" sz="2000" baseline="-25000" dirty="0">
                <a:latin typeface="Arial Unicode MS" charset="0"/>
              </a:rPr>
              <a:t>c</a:t>
            </a:r>
            <a:r>
              <a:rPr lang="en-GB" sz="2000" dirty="0" smtClean="0">
                <a:latin typeface="Arial Unicode MS" charset="0"/>
              </a:rPr>
              <a:t>(SM) </a:t>
            </a:r>
            <a:r>
              <a:rPr lang="en-GB" sz="2000" dirty="0">
                <a:latin typeface="Arial Unicode MS" charset="0"/>
              </a:rPr>
              <a:t>= </a:t>
            </a:r>
            <a:r>
              <a:rPr lang="en-GB" sz="2000" i="1" dirty="0" smtClean="0">
                <a:latin typeface="Arial Unicode MS" charset="0"/>
              </a:rPr>
              <a:t>m</a:t>
            </a:r>
            <a:r>
              <a:rPr lang="en-GB" sz="2000" dirty="0" smtClean="0">
                <a:latin typeface="Arial Unicode MS" charset="0"/>
              </a:rPr>
              <a:t> </a:t>
            </a:r>
            <a:r>
              <a:rPr lang="el-GR" sz="2000" dirty="0" smtClean="0">
                <a:latin typeface="Arial Unicode MS" charset="0"/>
                <a:sym typeface="Symbol" charset="0"/>
              </a:rPr>
              <a:t></a:t>
            </a:r>
            <a:r>
              <a:rPr lang="en-US" sz="2000" dirty="0" smtClean="0">
                <a:latin typeface="Arial Unicode MS" charset="0"/>
                <a:sym typeface="Symbol" charset="0"/>
              </a:rPr>
              <a:t> </a:t>
            </a:r>
            <a:r>
              <a:rPr lang="el-GR" sz="2000" dirty="0" smtClean="0">
                <a:latin typeface="Arial Unicode MS" charset="0"/>
              </a:rPr>
              <a:t>λ</a:t>
            </a:r>
            <a:r>
              <a:rPr lang="en-GB" sz="2000" dirty="0">
                <a:latin typeface="Arial Unicode MS" charset="0"/>
              </a:rPr>
              <a:t>[</a:t>
            </a:r>
            <a:r>
              <a:rPr lang="en-US" sz="2000" dirty="0" err="1">
                <a:latin typeface="Arial Unicode MS" charset="0"/>
                <a:cs typeface="Arial Unicode MS" charset="0"/>
              </a:rPr>
              <a:t>Å</a:t>
            </a:r>
            <a:r>
              <a:rPr lang="en-GB" sz="2000" dirty="0" smtClean="0">
                <a:latin typeface="Arial Unicode MS" charset="0"/>
              </a:rPr>
              <a:t>] </a:t>
            </a:r>
            <a:r>
              <a:rPr lang="el-GR" sz="2000" dirty="0" smtClean="0">
                <a:latin typeface="Arial Unicode MS" charset="0"/>
                <a:sym typeface="Symbol" charset="0"/>
              </a:rPr>
              <a:t></a:t>
            </a:r>
            <a:r>
              <a:rPr lang="en-US" sz="2000" dirty="0" smtClean="0">
                <a:latin typeface="Arial Unicode MS" charset="0"/>
                <a:sym typeface="Symbol" charset="0"/>
              </a:rPr>
              <a:t> </a:t>
            </a:r>
            <a:r>
              <a:rPr lang="en-GB" sz="2000" dirty="0" smtClean="0">
                <a:latin typeface="Arial Unicode MS" charset="0"/>
                <a:sym typeface="Symbol" charset="0"/>
              </a:rPr>
              <a:t>0.10</a:t>
            </a:r>
            <a:r>
              <a:rPr lang="el-GR" sz="2000" dirty="0">
                <a:latin typeface="Arial Unicode MS" charset="0"/>
                <a:sym typeface="Symbol" charset="0"/>
              </a:rPr>
              <a:t></a:t>
            </a:r>
            <a:endParaRPr lang="en-US" sz="2000" dirty="0" smtClean="0">
              <a:latin typeface="Arial Unicode MS" charset="0"/>
              <a:sym typeface="Symbo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520" y="3893421"/>
            <a:ext cx="3494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“m-number” </a:t>
            </a:r>
            <a:endParaRPr lang="en-US" sz="2400" dirty="0"/>
          </a:p>
          <a:p>
            <a:r>
              <a:rPr lang="en-US" sz="2400" dirty="0" smtClean="0"/>
              <a:t>  Supermirror critical angle</a:t>
            </a:r>
            <a:endParaRPr lang="en-US" sz="2400" dirty="0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1068259" y="2825105"/>
            <a:ext cx="1412476" cy="105644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18"/>
          <p:cNvSpPr>
            <a:spLocks noChangeAspect="1" noChangeArrowheads="1"/>
          </p:cNvSpPr>
          <p:nvPr/>
        </p:nvSpPr>
        <p:spPr bwMode="auto">
          <a:xfrm>
            <a:off x="8742016" y="4421631"/>
            <a:ext cx="327049" cy="43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2800" dirty="0">
                <a:solidFill>
                  <a:srgbClr val="009688"/>
                </a:solidFill>
                <a:latin typeface="Times New Roman" charset="0"/>
              </a:rPr>
              <a:t>d</a:t>
            </a:r>
            <a:r>
              <a:rPr lang="fr-FR" sz="2800" baseline="-25000" dirty="0">
                <a:solidFill>
                  <a:srgbClr val="009688"/>
                </a:solidFill>
                <a:latin typeface="Times New Roman" charset="0"/>
              </a:rPr>
              <a:t>1</a:t>
            </a:r>
          </a:p>
        </p:txBody>
      </p:sp>
      <p:sp>
        <p:nvSpPr>
          <p:cNvPr id="40" name="Rectangle 32"/>
          <p:cNvSpPr>
            <a:spLocks noChangeAspect="1" noChangeArrowheads="1"/>
          </p:cNvSpPr>
          <p:nvPr/>
        </p:nvSpPr>
        <p:spPr bwMode="auto">
          <a:xfrm>
            <a:off x="8742016" y="5000266"/>
            <a:ext cx="285113" cy="38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2400" dirty="0">
                <a:solidFill>
                  <a:srgbClr val="009688"/>
                </a:solidFill>
                <a:latin typeface="Times New Roman" charset="0"/>
              </a:rPr>
              <a:t>d</a:t>
            </a:r>
            <a:r>
              <a:rPr lang="fr-FR" sz="2400" baseline="-25000" dirty="0">
                <a:solidFill>
                  <a:srgbClr val="009688"/>
                </a:solidFill>
                <a:latin typeface="Times New Roman" charset="0"/>
              </a:rPr>
              <a:t>2</a:t>
            </a:r>
          </a:p>
        </p:txBody>
      </p:sp>
      <p:sp>
        <p:nvSpPr>
          <p:cNvPr id="41" name="Rectangle 34"/>
          <p:cNvSpPr>
            <a:spLocks noChangeAspect="1" noChangeArrowheads="1"/>
          </p:cNvSpPr>
          <p:nvPr/>
        </p:nvSpPr>
        <p:spPr bwMode="auto">
          <a:xfrm>
            <a:off x="8751565" y="5531411"/>
            <a:ext cx="242367" cy="32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2000" dirty="0">
                <a:solidFill>
                  <a:srgbClr val="009688"/>
                </a:solidFill>
                <a:latin typeface="Times New Roman" charset="0"/>
              </a:rPr>
              <a:t>d</a:t>
            </a:r>
            <a:r>
              <a:rPr lang="fr-FR" sz="2000" baseline="-25000" dirty="0">
                <a:solidFill>
                  <a:srgbClr val="009688"/>
                </a:solidFill>
                <a:latin typeface="Times New Roman" charset="0"/>
              </a:rPr>
              <a:t>3</a:t>
            </a:r>
          </a:p>
        </p:txBody>
      </p:sp>
      <p:sp>
        <p:nvSpPr>
          <p:cNvPr id="42" name="Rectangle 36"/>
          <p:cNvSpPr>
            <a:spLocks noChangeAspect="1" noChangeArrowheads="1"/>
          </p:cNvSpPr>
          <p:nvPr/>
        </p:nvSpPr>
        <p:spPr bwMode="auto">
          <a:xfrm>
            <a:off x="8738011" y="5944038"/>
            <a:ext cx="282997" cy="37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dirty="0">
                <a:solidFill>
                  <a:srgbClr val="009688"/>
                </a:solidFill>
                <a:latin typeface="Times New Roman" charset="0"/>
              </a:rPr>
              <a:t>d</a:t>
            </a:r>
            <a:r>
              <a:rPr lang="fr-FR" baseline="-25000" dirty="0">
                <a:solidFill>
                  <a:srgbClr val="009688"/>
                </a:solidFill>
                <a:latin typeface="Times New Roman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19073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 Supermirrors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 dirty="0"/>
          </a:p>
        </p:txBody>
      </p:sp>
      <p:pic>
        <p:nvPicPr>
          <p:cNvPr id="5" name="Picture 4" descr="Mirrotron reflectivity_Bi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/>
          <a:stretch/>
        </p:blipFill>
        <p:spPr>
          <a:xfrm>
            <a:off x="471902" y="1911100"/>
            <a:ext cx="4601676" cy="3166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9081" y="1994191"/>
            <a:ext cx="1429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Mirrotron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1248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749357"/>
              </p:ext>
            </p:extLst>
          </p:nvPr>
        </p:nvGraphicFramePr>
        <p:xfrm>
          <a:off x="541649" y="1735110"/>
          <a:ext cx="5270108" cy="1915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5054"/>
                <a:gridCol w="2635054"/>
              </a:tblGrid>
              <a:tr h="696265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Particle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Wave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64294" marR="64294" marT="32147" marB="32147"/>
                </a:tc>
              </a:tr>
              <a:tr h="1219106">
                <a:tc>
                  <a:txBody>
                    <a:bodyPr/>
                    <a:lstStyle/>
                    <a:p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64294" marR="64294" marT="32147" marB="32147"/>
                </a:tc>
              </a:tr>
            </a:tbl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195813"/>
              </p:ext>
            </p:extLst>
          </p:nvPr>
        </p:nvGraphicFramePr>
        <p:xfrm>
          <a:off x="3219379" y="2362407"/>
          <a:ext cx="2032719" cy="1079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99" name="Equation" r:id="rId3" imgW="812800" imgH="431800" progId="Equation.3">
                  <p:embed/>
                </p:oleObj>
              </mc:Choice>
              <mc:Fallback>
                <p:oleObj name="Equation" r:id="rId3" imgW="8128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19379" y="2362407"/>
                        <a:ext cx="2032719" cy="1079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055019"/>
              </p:ext>
            </p:extLst>
          </p:nvPr>
        </p:nvGraphicFramePr>
        <p:xfrm>
          <a:off x="702781" y="2488360"/>
          <a:ext cx="1603585" cy="1078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00" name="Equation" r:id="rId5" imgW="622300" imgH="419100" progId="Equation.3">
                  <p:embed/>
                </p:oleObj>
              </mc:Choice>
              <mc:Fallback>
                <p:oleObj name="Equation" r:id="rId5" imgW="6223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2781" y="2488360"/>
                        <a:ext cx="1603585" cy="1078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6591954"/>
              </p:ext>
            </p:extLst>
          </p:nvPr>
        </p:nvGraphicFramePr>
        <p:xfrm>
          <a:off x="6001967" y="2907581"/>
          <a:ext cx="2951163" cy="175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01" name="Equation" r:id="rId7" imgW="1193800" imgH="711200" progId="Equation.3">
                  <p:embed/>
                </p:oleObj>
              </mc:Choice>
              <mc:Fallback>
                <p:oleObj name="Equation" r:id="rId7" imgW="11938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01967" y="2907581"/>
                        <a:ext cx="2951163" cy="1754187"/>
                      </a:xfrm>
                      <a:prstGeom prst="rect">
                        <a:avLst/>
                      </a:prstGeom>
                      <a:ln>
                        <a:solidFill>
                          <a:srgbClr val="8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592437"/>
              </p:ext>
            </p:extLst>
          </p:nvPr>
        </p:nvGraphicFramePr>
        <p:xfrm>
          <a:off x="1846027" y="4432249"/>
          <a:ext cx="4544702" cy="1881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02" name="Equation" r:id="rId9" imgW="1689100" imgH="698500" progId="Equation.3">
                  <p:embed/>
                </p:oleObj>
              </mc:Choice>
              <mc:Fallback>
                <p:oleObj name="Equation" r:id="rId9" imgW="1689100" imgH="698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6027" y="4432249"/>
                        <a:ext cx="4544702" cy="18815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Broglie Relations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88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 Supermirrors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 dirty="0"/>
          </a:p>
        </p:txBody>
      </p:sp>
      <p:pic>
        <p:nvPicPr>
          <p:cNvPr id="5" name="Picture 4" descr="Mirrotron reflectivity_Bi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/>
          <a:stretch/>
        </p:blipFill>
        <p:spPr>
          <a:xfrm>
            <a:off x="471902" y="1911100"/>
            <a:ext cx="4601676" cy="3166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9081" y="1994191"/>
            <a:ext cx="1429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Mirrotron</a:t>
            </a:r>
            <a:endParaRPr lang="en-US" sz="2400" dirty="0"/>
          </a:p>
        </p:txBody>
      </p:sp>
      <p:pic>
        <p:nvPicPr>
          <p:cNvPr id="3" name="Picture 2" descr="NiTi SMs from SNA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1" r="8132"/>
          <a:stretch/>
        </p:blipFill>
        <p:spPr>
          <a:xfrm>
            <a:off x="2742692" y="3632277"/>
            <a:ext cx="6218814" cy="32257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60172" y="3796547"/>
            <a:ext cx="2296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Swiss </a:t>
            </a:r>
            <a:r>
              <a:rPr lang="en-US" sz="2400" dirty="0" err="1" smtClean="0"/>
              <a:t>Neutronics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367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07EC4779 ISIS TS2 build progress 18 Dec"/>
          <p:cNvPicPr>
            <a:picLocks noChangeAspect="1" noChangeArrowheads="1"/>
          </p:cNvPicPr>
          <p:nvPr/>
        </p:nvPicPr>
        <p:blipFill rotWithShape="1">
          <a:blip r:embed="rId2"/>
          <a:srcRect l="36088"/>
          <a:stretch/>
        </p:blipFill>
        <p:spPr bwMode="auto">
          <a:xfrm>
            <a:off x="5083275" y="2667965"/>
            <a:ext cx="3777566" cy="39545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18308" y="2142481"/>
            <a:ext cx="1976156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2400" dirty="0" smtClean="0"/>
              <a:t>WISH @ ISIS</a:t>
            </a:r>
            <a:endParaRPr lang="en-GB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guides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0822" y="4567987"/>
            <a:ext cx="3926315" cy="40010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2000" dirty="0" smtClean="0"/>
              <a:t>Swiss </a:t>
            </a:r>
            <a:r>
              <a:rPr lang="en-GB" sz="2000" dirty="0" err="1" smtClean="0"/>
              <a:t>Neutronics</a:t>
            </a:r>
            <a:r>
              <a:rPr lang="en-GB" sz="2000" dirty="0" smtClean="0"/>
              <a:t> guides for NIST</a:t>
            </a:r>
            <a:endParaRPr lang="en-GB" sz="2000" dirty="0"/>
          </a:p>
        </p:txBody>
      </p:sp>
      <p:pic>
        <p:nvPicPr>
          <p:cNvPr id="9" name="Picture 8" descr="ed3f90c6eb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9" b="89967" l="2333" r="93889">
                        <a14:foregroundMark x1="79222" y1="21237" x2="79222" y2="21237"/>
                        <a14:foregroundMark x1="90111" y1="25084" x2="90111" y2="25084"/>
                        <a14:foregroundMark x1="90111" y1="37458" x2="90111" y2="37458"/>
                        <a14:foregroundMark x1="78222" y1="46990" x2="78222" y2="46990"/>
                        <a14:foregroundMark x1="77889" y1="53512" x2="77889" y2="53512"/>
                        <a14:foregroundMark x1="75222" y1="56522" x2="75222" y2="56522"/>
                        <a14:foregroundMark x1="48111" y1="32609" x2="48111" y2="32609"/>
                        <a14:foregroundMark x1="42889" y1="34448" x2="42889" y2="34448"/>
                        <a14:foregroundMark x1="63778" y1="27592" x2="63778" y2="27592"/>
                        <a14:foregroundMark x1="68000" y1="26254" x2="68000" y2="26254"/>
                        <a14:foregroundMark x1="56333" y1="30602" x2="56333" y2="30602"/>
                        <a14:foregroundMark x1="73444" y1="23913" x2="73444" y2="23913"/>
                        <a14:foregroundMark x1="71556" y1="25753" x2="71556" y2="25753"/>
                        <a14:foregroundMark x1="70000" y1="26087" x2="70000" y2="26087"/>
                        <a14:foregroundMark x1="70000" y1="26087" x2="70000" y2="26087"/>
                        <a14:foregroundMark x1="65778" y1="26254" x2="65778" y2="26254"/>
                        <a14:foregroundMark x1="62111" y1="27926" x2="62111" y2="27926"/>
                        <a14:foregroundMark x1="76444" y1="23244" x2="76444" y2="23244"/>
                        <a14:foregroundMark x1="75444" y1="24749" x2="75444" y2="24749"/>
                        <a14:foregroundMark x1="79000" y1="23244" x2="79000" y2="23244"/>
                        <a14:foregroundMark x1="86111" y1="25418" x2="86111" y2="25418"/>
                        <a14:foregroundMark x1="87667" y1="26087" x2="87667" y2="26087"/>
                        <a14:foregroundMark x1="83222" y1="25084" x2="83222" y2="25084"/>
                        <a14:foregroundMark x1="9667" y1="44147" x2="9667" y2="44147"/>
                        <a14:backgroundMark x1="6000" y1="44816" x2="6000" y2="44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02" y="581772"/>
            <a:ext cx="7492370" cy="49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6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132139" y="179343"/>
            <a:ext cx="5832475" cy="3527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54332" y="317466"/>
            <a:ext cx="6589668" cy="1143000"/>
          </a:xfrm>
        </p:spPr>
        <p:txBody>
          <a:bodyPr/>
          <a:lstStyle/>
          <a:p>
            <a:r>
              <a:rPr lang="en-GB" sz="3800" dirty="0"/>
              <a:t>Distribution by Guides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7743" y="520376"/>
            <a:ext cx="53100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Neutron Guides: </a:t>
            </a:r>
          </a:p>
          <a:p>
            <a:r>
              <a:rPr lang="en-US" sz="3200" dirty="0" smtClean="0"/>
              <a:t>Creating space for instruments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114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00550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Background Reduction</a:t>
            </a:r>
            <a:endParaRPr lang="en-US" dirty="0"/>
          </a:p>
        </p:txBody>
      </p:sp>
      <p:sp>
        <p:nvSpPr>
          <p:cNvPr id="5633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24238" y="2148347"/>
            <a:ext cx="4506057" cy="433391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defTabSz="914400"/>
            <a:r>
              <a:rPr lang="en-GB" dirty="0" smtClean="0"/>
              <a:t>Distance:</a:t>
            </a:r>
          </a:p>
          <a:p>
            <a:pPr marL="742914" lvl="1" indent="-342900" defTabSz="914400"/>
            <a:r>
              <a:rPr lang="en-GB" dirty="0" smtClean="0"/>
              <a:t>move away from fast-neutron source ~ 1/R</a:t>
            </a:r>
            <a:r>
              <a:rPr lang="en-GB" baseline="30000" dirty="0" smtClean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42364" y="1542163"/>
            <a:ext cx="712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Guides can be used to reduce background</a:t>
            </a:r>
          </a:p>
        </p:txBody>
      </p:sp>
    </p:spTree>
    <p:extLst>
      <p:ext uri="{BB962C8B-B14F-4D97-AF65-F5344CB8AC3E}">
        <p14:creationId xmlns:p14="http://schemas.microsoft.com/office/powerpoint/2010/main" val="173101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00550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Background Reduction</a:t>
            </a:r>
            <a:endParaRPr lang="en-US" dirty="0"/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>
            <a:off x="682870" y="2376343"/>
            <a:ext cx="329125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650631" y="1981056"/>
            <a:ext cx="67408" cy="7223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2" name="Arc 12"/>
          <p:cNvSpPr>
            <a:spLocks/>
          </p:cNvSpPr>
          <p:nvPr/>
        </p:nvSpPr>
        <p:spPr bwMode="auto">
          <a:xfrm>
            <a:off x="1365739" y="2193781"/>
            <a:ext cx="3338146" cy="3598862"/>
          </a:xfrm>
          <a:custGeom>
            <a:avLst/>
            <a:gdLst>
              <a:gd name="G0" fmla="+- 105 0 0"/>
              <a:gd name="G1" fmla="+- 21600 0 0"/>
              <a:gd name="G2" fmla="+- 21600 0 0"/>
              <a:gd name="T0" fmla="*/ 0 w 21705"/>
              <a:gd name="T1" fmla="*/ 0 h 21600"/>
              <a:gd name="T2" fmla="*/ 21705 w 21705"/>
              <a:gd name="T3" fmla="*/ 21600 h 21600"/>
              <a:gd name="T4" fmla="*/ 105 w 21705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05" h="21600" fill="none" extrusionOk="0">
                <a:moveTo>
                  <a:pt x="0" y="0"/>
                </a:moveTo>
                <a:cubicBezTo>
                  <a:pt x="35" y="0"/>
                  <a:pt x="70" y="-1"/>
                  <a:pt x="105" y="-1"/>
                </a:cubicBezTo>
                <a:cubicBezTo>
                  <a:pt x="12034" y="-1"/>
                  <a:pt x="21705" y="9670"/>
                  <a:pt x="21705" y="21600"/>
                </a:cubicBezTo>
              </a:path>
              <a:path w="21705" h="21600" stroke="0" extrusionOk="0">
                <a:moveTo>
                  <a:pt x="0" y="0"/>
                </a:moveTo>
                <a:cubicBezTo>
                  <a:pt x="35" y="0"/>
                  <a:pt x="70" y="-1"/>
                  <a:pt x="105" y="-1"/>
                </a:cubicBezTo>
                <a:cubicBezTo>
                  <a:pt x="12034" y="-1"/>
                  <a:pt x="21705" y="9670"/>
                  <a:pt x="21705" y="21600"/>
                </a:cubicBezTo>
                <a:lnTo>
                  <a:pt x="105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3" name="Arc 13"/>
          <p:cNvSpPr>
            <a:spLocks/>
          </p:cNvSpPr>
          <p:nvPr/>
        </p:nvSpPr>
        <p:spPr bwMode="auto">
          <a:xfrm>
            <a:off x="1377462" y="2554143"/>
            <a:ext cx="2995246" cy="3238500"/>
          </a:xfrm>
          <a:custGeom>
            <a:avLst/>
            <a:gdLst>
              <a:gd name="G0" fmla="+- 42 0 0"/>
              <a:gd name="G1" fmla="+- 21600 0 0"/>
              <a:gd name="G2" fmla="+- 21600 0 0"/>
              <a:gd name="T0" fmla="*/ 0 w 21642"/>
              <a:gd name="T1" fmla="*/ 0 h 21600"/>
              <a:gd name="T2" fmla="*/ 21642 w 21642"/>
              <a:gd name="T3" fmla="*/ 21600 h 21600"/>
              <a:gd name="T4" fmla="*/ 42 w 21642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42" h="21600" fill="none" extrusionOk="0">
                <a:moveTo>
                  <a:pt x="0" y="0"/>
                </a:moveTo>
                <a:cubicBezTo>
                  <a:pt x="14" y="0"/>
                  <a:pt x="28" y="-1"/>
                  <a:pt x="42" y="-1"/>
                </a:cubicBezTo>
                <a:cubicBezTo>
                  <a:pt x="11971" y="-1"/>
                  <a:pt x="21642" y="9670"/>
                  <a:pt x="21642" y="21600"/>
                </a:cubicBezTo>
              </a:path>
              <a:path w="21642" h="21600" stroke="0" extrusionOk="0">
                <a:moveTo>
                  <a:pt x="0" y="0"/>
                </a:moveTo>
                <a:cubicBezTo>
                  <a:pt x="14" y="0"/>
                  <a:pt x="28" y="-1"/>
                  <a:pt x="42" y="-1"/>
                </a:cubicBezTo>
                <a:cubicBezTo>
                  <a:pt x="11971" y="-1"/>
                  <a:pt x="21642" y="9670"/>
                  <a:pt x="21642" y="21600"/>
                </a:cubicBezTo>
                <a:lnTo>
                  <a:pt x="42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4" name="Line 14"/>
          <p:cNvSpPr>
            <a:spLocks noChangeShapeType="1"/>
          </p:cNvSpPr>
          <p:nvPr/>
        </p:nvSpPr>
        <p:spPr bwMode="auto">
          <a:xfrm flipV="1">
            <a:off x="716574" y="2268393"/>
            <a:ext cx="1296865" cy="179388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5" name="Line 15"/>
          <p:cNvSpPr>
            <a:spLocks noChangeShapeType="1"/>
          </p:cNvSpPr>
          <p:nvPr/>
        </p:nvSpPr>
        <p:spPr bwMode="auto">
          <a:xfrm>
            <a:off x="2045677" y="2268394"/>
            <a:ext cx="830874" cy="720725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6" name="Line 16"/>
          <p:cNvSpPr>
            <a:spLocks noChangeShapeType="1"/>
          </p:cNvSpPr>
          <p:nvPr/>
        </p:nvSpPr>
        <p:spPr bwMode="auto">
          <a:xfrm>
            <a:off x="2876551" y="2989118"/>
            <a:ext cx="1129811" cy="611188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7" name="Line 17"/>
          <p:cNvSpPr>
            <a:spLocks noChangeShapeType="1"/>
          </p:cNvSpPr>
          <p:nvPr/>
        </p:nvSpPr>
        <p:spPr bwMode="auto">
          <a:xfrm>
            <a:off x="4038600" y="3636818"/>
            <a:ext cx="234462" cy="1260475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8" name="Line 18"/>
          <p:cNvSpPr>
            <a:spLocks noChangeShapeType="1"/>
          </p:cNvSpPr>
          <p:nvPr/>
        </p:nvSpPr>
        <p:spPr bwMode="auto">
          <a:xfrm>
            <a:off x="4273062" y="4932218"/>
            <a:ext cx="531935" cy="1296988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24238" y="2148347"/>
            <a:ext cx="4506057" cy="433391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defTabSz="914400"/>
            <a:r>
              <a:rPr lang="en-GB" dirty="0" smtClean="0"/>
              <a:t>Distance:</a:t>
            </a:r>
          </a:p>
          <a:p>
            <a:pPr marL="742914" lvl="1" indent="-342900" defTabSz="914400"/>
            <a:r>
              <a:rPr lang="en-GB" dirty="0" smtClean="0"/>
              <a:t>move away from fast-neutron source ~ 1/R</a:t>
            </a:r>
            <a:r>
              <a:rPr lang="en-GB" baseline="30000" dirty="0" smtClean="0"/>
              <a:t>2</a:t>
            </a:r>
          </a:p>
          <a:p>
            <a:pPr marL="342900" indent="-342900" defTabSz="914400"/>
            <a:r>
              <a:rPr lang="en-GB" dirty="0" smtClean="0"/>
              <a:t>Curved Guides: </a:t>
            </a:r>
          </a:p>
          <a:p>
            <a:pPr marL="742914" lvl="1" indent="-342900" defTabSz="914400"/>
            <a:r>
              <a:rPr lang="en-GB" dirty="0" smtClean="0"/>
              <a:t>avoid </a:t>
            </a:r>
            <a:r>
              <a:rPr lang="en-GB" dirty="0"/>
              <a:t>direct line-of-sight</a:t>
            </a:r>
          </a:p>
          <a:p>
            <a:pPr marL="742914" lvl="1" indent="-342900" defTabSz="914400"/>
            <a:r>
              <a:rPr lang="en-GB" dirty="0" smtClean="0"/>
              <a:t>avoid </a:t>
            </a:r>
            <a:r>
              <a:rPr lang="en-GB" dirty="0"/>
              <a:t>gammas</a:t>
            </a:r>
          </a:p>
          <a:p>
            <a:pPr marL="742914" lvl="1" indent="-342900" defTabSz="914400"/>
            <a:r>
              <a:rPr lang="en-GB" dirty="0" smtClean="0"/>
              <a:t>avoid </a:t>
            </a:r>
            <a:r>
              <a:rPr lang="en-GB" dirty="0"/>
              <a:t>fast </a:t>
            </a:r>
            <a:r>
              <a:rPr lang="en-GB" dirty="0" smtClean="0"/>
              <a:t>neutrons</a:t>
            </a:r>
            <a:endParaRPr lang="en-GB" dirty="0"/>
          </a:p>
          <a:p>
            <a:pPr marL="342900" indent="-342900" defTabSz="914400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42364" y="1542163"/>
            <a:ext cx="712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Guides can be used to reduce background</a:t>
            </a:r>
          </a:p>
        </p:txBody>
      </p:sp>
    </p:spTree>
    <p:extLst>
      <p:ext uri="{BB962C8B-B14F-4D97-AF65-F5344CB8AC3E}">
        <p14:creationId xmlns:p14="http://schemas.microsoft.com/office/powerpoint/2010/main" val="36037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35</a:t>
            </a:fld>
            <a:endParaRPr lang="sv-SE" dirty="0"/>
          </a:p>
        </p:txBody>
      </p:sp>
      <p:pic>
        <p:nvPicPr>
          <p:cNvPr id="5" name="Picture 4" descr="parabolic_flight_tube_JRR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81" y="2093601"/>
            <a:ext cx="4064000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3397" y="2955669"/>
            <a:ext cx="3561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Converging guide increases flux, but increases divergence</a:t>
            </a:r>
          </a:p>
          <a:p>
            <a:endParaRPr lang="en-US" sz="2000" dirty="0"/>
          </a:p>
          <a:p>
            <a:r>
              <a:rPr lang="en-US" sz="2000" dirty="0" smtClean="0"/>
              <a:t>(</a:t>
            </a:r>
            <a:r>
              <a:rPr lang="en-US" sz="2000" dirty="0" err="1" smtClean="0"/>
              <a:t>Liouville’s</a:t>
            </a:r>
            <a:r>
              <a:rPr lang="en-US" sz="2000" dirty="0" smtClean="0"/>
              <a:t> theorem)</a:t>
            </a:r>
            <a:endParaRPr lang="en-US" sz="2000" dirty="0"/>
          </a:p>
        </p:txBody>
      </p:sp>
      <p:sp>
        <p:nvSpPr>
          <p:cNvPr id="7" name="AutoShape 63"/>
          <p:cNvSpPr>
            <a:spLocks noChangeArrowheads="1"/>
          </p:cNvSpPr>
          <p:nvPr/>
        </p:nvSpPr>
        <p:spPr bwMode="auto">
          <a:xfrm rot="16200000">
            <a:off x="4581434" y="4763370"/>
            <a:ext cx="576262" cy="1795096"/>
          </a:xfrm>
          <a:custGeom>
            <a:avLst/>
            <a:gdLst>
              <a:gd name="G0" fmla="+- 6902 0 0"/>
              <a:gd name="G1" fmla="+- 21600 0 6902"/>
              <a:gd name="G2" fmla="*/ 6902 1 2"/>
              <a:gd name="G3" fmla="+- 21600 0 G2"/>
              <a:gd name="G4" fmla="+/ 6902 21600 2"/>
              <a:gd name="G5" fmla="+/ G1 0 2"/>
              <a:gd name="G6" fmla="*/ 21600 21600 6902"/>
              <a:gd name="G7" fmla="*/ G6 1 2"/>
              <a:gd name="G8" fmla="+- 21600 0 G7"/>
              <a:gd name="G9" fmla="*/ 21600 1 2"/>
              <a:gd name="G10" fmla="+- 6902 0 G9"/>
              <a:gd name="G11" fmla="?: G10 G8 0"/>
              <a:gd name="G12" fmla="?: G10 G7 21600"/>
              <a:gd name="T0" fmla="*/ 18149 w 21600"/>
              <a:gd name="T1" fmla="*/ 10800 h 21600"/>
              <a:gd name="T2" fmla="*/ 10800 w 21600"/>
              <a:gd name="T3" fmla="*/ 21600 h 21600"/>
              <a:gd name="T4" fmla="*/ 3451 w 21600"/>
              <a:gd name="T5" fmla="*/ 10800 h 21600"/>
              <a:gd name="T6" fmla="*/ 10800 w 21600"/>
              <a:gd name="T7" fmla="*/ 0 h 21600"/>
              <a:gd name="T8" fmla="*/ 5251 w 21600"/>
              <a:gd name="T9" fmla="*/ 5251 h 21600"/>
              <a:gd name="T10" fmla="*/ 16349 w 21600"/>
              <a:gd name="T11" fmla="*/ 1634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6902" y="21600"/>
                </a:lnTo>
                <a:lnTo>
                  <a:pt x="14698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64"/>
          <p:cNvSpPr>
            <a:spLocks noChangeArrowheads="1"/>
          </p:cNvSpPr>
          <p:nvPr/>
        </p:nvSpPr>
        <p:spPr bwMode="auto">
          <a:xfrm>
            <a:off x="2974090" y="5372787"/>
            <a:ext cx="997927" cy="57626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65"/>
          <p:cNvSpPr>
            <a:spLocks noChangeShapeType="1"/>
          </p:cNvSpPr>
          <p:nvPr/>
        </p:nvSpPr>
        <p:spPr bwMode="auto">
          <a:xfrm flipV="1">
            <a:off x="2443620" y="5372787"/>
            <a:ext cx="1463920" cy="431800"/>
          </a:xfrm>
          <a:prstGeom prst="line">
            <a:avLst/>
          </a:prstGeom>
          <a:noFill/>
          <a:ln w="9525">
            <a:solidFill>
              <a:srgbClr val="00CC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66"/>
          <p:cNvSpPr>
            <a:spLocks noChangeShapeType="1"/>
          </p:cNvSpPr>
          <p:nvPr/>
        </p:nvSpPr>
        <p:spPr bwMode="auto">
          <a:xfrm flipH="1" flipV="1">
            <a:off x="3907540" y="5372787"/>
            <a:ext cx="1528396" cy="431800"/>
          </a:xfrm>
          <a:prstGeom prst="line">
            <a:avLst/>
          </a:prstGeom>
          <a:noFill/>
          <a:ln w="9525">
            <a:solidFill>
              <a:srgbClr val="00CC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67"/>
          <p:cNvSpPr>
            <a:spLocks noChangeShapeType="1"/>
          </p:cNvSpPr>
          <p:nvPr/>
        </p:nvSpPr>
        <p:spPr bwMode="auto">
          <a:xfrm flipV="1">
            <a:off x="5435936" y="5228325"/>
            <a:ext cx="929054" cy="576263"/>
          </a:xfrm>
          <a:prstGeom prst="line">
            <a:avLst/>
          </a:prstGeom>
          <a:noFill/>
          <a:ln w="9525">
            <a:solidFill>
              <a:srgbClr val="00CC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68"/>
          <p:cNvSpPr>
            <a:spLocks noChangeShapeType="1"/>
          </p:cNvSpPr>
          <p:nvPr/>
        </p:nvSpPr>
        <p:spPr bwMode="auto">
          <a:xfrm>
            <a:off x="2176920" y="5660124"/>
            <a:ext cx="2327031" cy="21590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69"/>
          <p:cNvSpPr>
            <a:spLocks noChangeShapeType="1"/>
          </p:cNvSpPr>
          <p:nvPr/>
        </p:nvSpPr>
        <p:spPr bwMode="auto">
          <a:xfrm flipV="1">
            <a:off x="4503951" y="5515662"/>
            <a:ext cx="996462" cy="360362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70"/>
          <p:cNvSpPr>
            <a:spLocks noChangeShapeType="1"/>
          </p:cNvSpPr>
          <p:nvPr/>
        </p:nvSpPr>
        <p:spPr bwMode="auto">
          <a:xfrm>
            <a:off x="5500413" y="5515662"/>
            <a:ext cx="531935" cy="360362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71"/>
          <p:cNvSpPr>
            <a:spLocks noChangeShapeType="1"/>
          </p:cNvSpPr>
          <p:nvPr/>
        </p:nvSpPr>
        <p:spPr bwMode="auto">
          <a:xfrm>
            <a:off x="2110978" y="5444225"/>
            <a:ext cx="3257550" cy="73025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72"/>
          <p:cNvSpPr>
            <a:spLocks noChangeShapeType="1"/>
          </p:cNvSpPr>
          <p:nvPr/>
        </p:nvSpPr>
        <p:spPr bwMode="auto">
          <a:xfrm>
            <a:off x="5368528" y="5515662"/>
            <a:ext cx="863112" cy="2159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73"/>
          <p:cNvSpPr>
            <a:spLocks noChangeShapeType="1"/>
          </p:cNvSpPr>
          <p:nvPr/>
        </p:nvSpPr>
        <p:spPr bwMode="auto">
          <a:xfrm flipV="1">
            <a:off x="2244328" y="5588687"/>
            <a:ext cx="4186604" cy="3603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642364" y="1542163"/>
            <a:ext cx="628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Guides can also be used to increase flux</a:t>
            </a:r>
          </a:p>
        </p:txBody>
      </p:sp>
    </p:spTree>
    <p:extLst>
      <p:ext uri="{BB962C8B-B14F-4D97-AF65-F5344CB8AC3E}">
        <p14:creationId xmlns:p14="http://schemas.microsoft.com/office/powerpoint/2010/main" val="26879733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Diffractometers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2122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Measure structures (d-</a:t>
            </a:r>
            <a:r>
              <a:rPr lang="en-US" dirty="0" err="1" smtClean="0"/>
              <a:t>spacings</a:t>
            </a:r>
            <a:r>
              <a:rPr lang="en-US" dirty="0" smtClean="0"/>
              <a:t>)</a:t>
            </a:r>
          </a:p>
          <a:p>
            <a:r>
              <a:rPr lang="en-US" dirty="0" smtClean="0"/>
              <a:t>Very general method:</a:t>
            </a:r>
          </a:p>
          <a:p>
            <a:pPr lvl="1"/>
            <a:r>
              <a:rPr lang="en-US" dirty="0" smtClean="0"/>
              <a:t>crystals</a:t>
            </a:r>
          </a:p>
          <a:p>
            <a:pPr lvl="1"/>
            <a:r>
              <a:rPr lang="en-US" dirty="0" smtClean="0"/>
              <a:t>powders</a:t>
            </a:r>
          </a:p>
          <a:p>
            <a:pPr lvl="1"/>
            <a:r>
              <a:rPr lang="en-US" dirty="0" smtClean="0"/>
              <a:t>polycrystalline materials</a:t>
            </a:r>
          </a:p>
          <a:p>
            <a:pPr lvl="1"/>
            <a:r>
              <a:rPr lang="en-US" dirty="0" smtClean="0"/>
              <a:t>liquids</a:t>
            </a:r>
          </a:p>
          <a:p>
            <a:pPr lvl="1"/>
            <a:r>
              <a:rPr lang="en-US" dirty="0" smtClean="0"/>
              <a:t>large molecules or structures</a:t>
            </a:r>
          </a:p>
          <a:p>
            <a:pPr lvl="1"/>
            <a:r>
              <a:rPr lang="en-US" dirty="0" smtClean="0"/>
              <a:t>surfaces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9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Diffractometers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9741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Measure structures (d-</a:t>
            </a:r>
            <a:r>
              <a:rPr lang="en-US" dirty="0" err="1" smtClean="0"/>
              <a:t>spacings</a:t>
            </a:r>
            <a:r>
              <a:rPr lang="en-US" dirty="0" smtClean="0"/>
              <a:t>)</a:t>
            </a:r>
          </a:p>
          <a:p>
            <a:r>
              <a:rPr lang="en-US" dirty="0" smtClean="0"/>
              <a:t>Very general method:</a:t>
            </a:r>
          </a:p>
          <a:p>
            <a:pPr lvl="1"/>
            <a:r>
              <a:rPr lang="en-US" dirty="0" smtClean="0"/>
              <a:t>crystals</a:t>
            </a:r>
          </a:p>
          <a:p>
            <a:pPr lvl="1"/>
            <a:r>
              <a:rPr lang="en-US" dirty="0" smtClean="0"/>
              <a:t>powders</a:t>
            </a:r>
          </a:p>
          <a:p>
            <a:pPr lvl="1"/>
            <a:r>
              <a:rPr lang="en-US" dirty="0" smtClean="0"/>
              <a:t>polycrystalline materials</a:t>
            </a:r>
          </a:p>
          <a:p>
            <a:pPr lvl="1"/>
            <a:r>
              <a:rPr lang="en-US" dirty="0" smtClean="0"/>
              <a:t>liquids</a:t>
            </a:r>
          </a:p>
          <a:p>
            <a:pPr lvl="1"/>
            <a:r>
              <a:rPr lang="en-US" dirty="0" smtClean="0"/>
              <a:t>large molecules or structures</a:t>
            </a:r>
          </a:p>
          <a:p>
            <a:pPr lvl="1"/>
            <a:r>
              <a:rPr lang="en-US" dirty="0" smtClean="0"/>
              <a:t>surfaces</a:t>
            </a:r>
          </a:p>
          <a:p>
            <a:r>
              <a:rPr lang="en-US" dirty="0" smtClean="0"/>
              <a:t>Ideal diffractometer: </a:t>
            </a:r>
          </a:p>
          <a:p>
            <a:pPr lvl="1"/>
            <a:r>
              <a:rPr lang="en-US" dirty="0" smtClean="0"/>
              <a:t>measure </a:t>
            </a:r>
            <a:r>
              <a:rPr lang="en-US" b="1" dirty="0" err="1" smtClean="0"/>
              <a:t>k</a:t>
            </a:r>
            <a:r>
              <a:rPr lang="en-US" b="1" baseline="-25000" dirty="0" err="1" smtClean="0"/>
              <a:t>i</a:t>
            </a:r>
            <a:r>
              <a:rPr lang="en-US" dirty="0" smtClean="0"/>
              <a:t> of each incident neutron</a:t>
            </a:r>
          </a:p>
          <a:p>
            <a:pPr lvl="1"/>
            <a:r>
              <a:rPr lang="en-US" dirty="0" smtClean="0"/>
              <a:t>measure </a:t>
            </a:r>
            <a:r>
              <a:rPr lang="en-US" b="1" dirty="0" err="1" smtClean="0"/>
              <a:t>k</a:t>
            </a:r>
            <a:r>
              <a:rPr lang="en-US" b="1" baseline="-25000" dirty="0" err="1" smtClean="0"/>
              <a:t>f</a:t>
            </a:r>
            <a:r>
              <a:rPr lang="en-US" dirty="0" smtClean="0"/>
              <a:t> of the same neutrons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495167" y="6231241"/>
            <a:ext cx="5548184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66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7412508" y="3846388"/>
            <a:ext cx="1175439" cy="215474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66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7" name="Oval 6"/>
          <p:cNvSpPr>
            <a:spLocks noChangeAspect="1"/>
          </p:cNvSpPr>
          <p:nvPr/>
        </p:nvSpPr>
        <p:spPr>
          <a:xfrm>
            <a:off x="7092779" y="6058245"/>
            <a:ext cx="396000" cy="396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897174" y="5504088"/>
                <a:ext cx="750760" cy="657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174" y="5504088"/>
                <a:ext cx="750760" cy="65768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759950" y="5187428"/>
                <a:ext cx="683392" cy="708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950" y="5187428"/>
                <a:ext cx="683392" cy="70846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340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Diffractometers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9741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Measure structures (d-</a:t>
            </a:r>
            <a:r>
              <a:rPr lang="en-US" dirty="0" err="1" smtClean="0"/>
              <a:t>spacings</a:t>
            </a:r>
            <a:r>
              <a:rPr lang="en-US" dirty="0" smtClean="0"/>
              <a:t>)</a:t>
            </a:r>
          </a:p>
          <a:p>
            <a:r>
              <a:rPr lang="en-US" dirty="0" smtClean="0"/>
              <a:t>Very general method:</a:t>
            </a:r>
          </a:p>
          <a:p>
            <a:pPr lvl="1"/>
            <a:r>
              <a:rPr lang="en-US" dirty="0" smtClean="0"/>
              <a:t>crystals</a:t>
            </a:r>
          </a:p>
          <a:p>
            <a:pPr lvl="1"/>
            <a:r>
              <a:rPr lang="en-US" dirty="0" smtClean="0"/>
              <a:t>powders</a:t>
            </a:r>
          </a:p>
          <a:p>
            <a:pPr lvl="1"/>
            <a:r>
              <a:rPr lang="en-US" dirty="0" smtClean="0"/>
              <a:t>polycrystalline materials</a:t>
            </a:r>
          </a:p>
          <a:p>
            <a:pPr lvl="1"/>
            <a:r>
              <a:rPr lang="en-US" dirty="0" smtClean="0"/>
              <a:t>liquids</a:t>
            </a:r>
          </a:p>
          <a:p>
            <a:pPr lvl="1"/>
            <a:r>
              <a:rPr lang="en-US" dirty="0" smtClean="0"/>
              <a:t>large molecules or structures</a:t>
            </a:r>
          </a:p>
          <a:p>
            <a:pPr lvl="1"/>
            <a:r>
              <a:rPr lang="en-US" dirty="0" smtClean="0"/>
              <a:t>surfaces</a:t>
            </a:r>
          </a:p>
          <a:p>
            <a:r>
              <a:rPr lang="en-US" dirty="0" smtClean="0"/>
              <a:t>Ideal diffractometer: </a:t>
            </a:r>
          </a:p>
          <a:p>
            <a:pPr lvl="1"/>
            <a:r>
              <a:rPr lang="en-US" dirty="0" smtClean="0"/>
              <a:t>measure </a:t>
            </a:r>
            <a:r>
              <a:rPr lang="en-US" b="1" dirty="0" err="1" smtClean="0"/>
              <a:t>k</a:t>
            </a:r>
            <a:r>
              <a:rPr lang="en-US" b="1" baseline="-25000" dirty="0" err="1" smtClean="0"/>
              <a:t>i</a:t>
            </a:r>
            <a:r>
              <a:rPr lang="en-US" dirty="0" smtClean="0"/>
              <a:t> of each incident neutron</a:t>
            </a:r>
          </a:p>
          <a:p>
            <a:pPr lvl="1"/>
            <a:r>
              <a:rPr lang="en-US" dirty="0" smtClean="0"/>
              <a:t>measure </a:t>
            </a:r>
            <a:r>
              <a:rPr lang="en-US" b="1" dirty="0" err="1" smtClean="0"/>
              <a:t>k</a:t>
            </a:r>
            <a:r>
              <a:rPr lang="en-US" b="1" baseline="-25000" dirty="0" err="1" smtClean="0"/>
              <a:t>f</a:t>
            </a:r>
            <a:r>
              <a:rPr lang="en-US" dirty="0" smtClean="0"/>
              <a:t> of the same neutrons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3903" y="2297013"/>
            <a:ext cx="4234044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No magic monitors or detectors!</a:t>
            </a:r>
            <a:endParaRPr lang="en-US" sz="2400" dirty="0">
              <a:solidFill>
                <a:srgbClr val="C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495167" y="6231241"/>
            <a:ext cx="5548184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66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7412508" y="3846388"/>
            <a:ext cx="1175439" cy="215474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66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3" name="Oval 12"/>
          <p:cNvSpPr>
            <a:spLocks noChangeAspect="1"/>
          </p:cNvSpPr>
          <p:nvPr/>
        </p:nvSpPr>
        <p:spPr>
          <a:xfrm>
            <a:off x="7092779" y="6058245"/>
            <a:ext cx="396000" cy="396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897174" y="5504088"/>
                <a:ext cx="750760" cy="657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174" y="5504088"/>
                <a:ext cx="750760" cy="65768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759950" y="5187428"/>
                <a:ext cx="683392" cy="708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950" y="5187428"/>
                <a:ext cx="683392" cy="70846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059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Diffractometers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9741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Measure structures (d-</a:t>
            </a:r>
            <a:r>
              <a:rPr lang="en-US" dirty="0" err="1" smtClean="0"/>
              <a:t>spacings</a:t>
            </a:r>
            <a:r>
              <a:rPr lang="en-US" dirty="0" smtClean="0"/>
              <a:t>)</a:t>
            </a:r>
          </a:p>
          <a:p>
            <a:r>
              <a:rPr lang="en-US" dirty="0" smtClean="0"/>
              <a:t>Very general method:</a:t>
            </a:r>
          </a:p>
          <a:p>
            <a:pPr lvl="1"/>
            <a:r>
              <a:rPr lang="en-US" dirty="0" smtClean="0"/>
              <a:t>crystals</a:t>
            </a:r>
          </a:p>
          <a:p>
            <a:pPr lvl="1"/>
            <a:r>
              <a:rPr lang="en-US" dirty="0" smtClean="0"/>
              <a:t>powders</a:t>
            </a:r>
          </a:p>
          <a:p>
            <a:pPr lvl="1"/>
            <a:r>
              <a:rPr lang="en-US" dirty="0" smtClean="0"/>
              <a:t>polycrystalline materials</a:t>
            </a:r>
          </a:p>
          <a:p>
            <a:pPr lvl="1"/>
            <a:r>
              <a:rPr lang="en-US" dirty="0" smtClean="0"/>
              <a:t>liquids</a:t>
            </a:r>
          </a:p>
          <a:p>
            <a:pPr lvl="1"/>
            <a:r>
              <a:rPr lang="en-US" dirty="0" smtClean="0"/>
              <a:t>large molecules or structures</a:t>
            </a:r>
          </a:p>
          <a:p>
            <a:pPr lvl="1"/>
            <a:r>
              <a:rPr lang="en-US" dirty="0" smtClean="0"/>
              <a:t>surfaces</a:t>
            </a:r>
          </a:p>
          <a:p>
            <a:r>
              <a:rPr lang="en-US" dirty="0" smtClean="0"/>
              <a:t>Ideal diffractometer: </a:t>
            </a:r>
          </a:p>
          <a:p>
            <a:pPr lvl="1"/>
            <a:r>
              <a:rPr lang="en-US" dirty="0" smtClean="0"/>
              <a:t>measure </a:t>
            </a:r>
            <a:r>
              <a:rPr lang="en-US" b="1" dirty="0" err="1" smtClean="0"/>
              <a:t>k</a:t>
            </a:r>
            <a:r>
              <a:rPr lang="en-US" b="1" baseline="-25000" dirty="0" err="1" smtClean="0"/>
              <a:t>i</a:t>
            </a:r>
            <a:r>
              <a:rPr lang="en-US" dirty="0" smtClean="0"/>
              <a:t> of each incident neutron</a:t>
            </a:r>
          </a:p>
          <a:p>
            <a:pPr lvl="1"/>
            <a:r>
              <a:rPr lang="en-US" dirty="0" smtClean="0"/>
              <a:t>measure </a:t>
            </a:r>
            <a:r>
              <a:rPr lang="en-US" b="1" dirty="0" err="1" smtClean="0"/>
              <a:t>k</a:t>
            </a:r>
            <a:r>
              <a:rPr lang="en-US" b="1" baseline="-25000" dirty="0" err="1" smtClean="0"/>
              <a:t>f</a:t>
            </a:r>
            <a:r>
              <a:rPr lang="en-US" dirty="0" smtClean="0"/>
              <a:t> of the same neutrons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3903" y="2297013"/>
            <a:ext cx="4234044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No magic monitors or detectors!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3903" y="2870853"/>
            <a:ext cx="4001224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No energy-sensitive detectors!</a:t>
            </a:r>
            <a:endParaRPr lang="en-US" sz="2400" dirty="0">
              <a:solidFill>
                <a:srgbClr val="C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1495167" y="6231241"/>
            <a:ext cx="5548184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66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7412508" y="3846388"/>
            <a:ext cx="1175439" cy="215474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66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4" name="Oval 13"/>
          <p:cNvSpPr>
            <a:spLocks noChangeAspect="1"/>
          </p:cNvSpPr>
          <p:nvPr/>
        </p:nvSpPr>
        <p:spPr>
          <a:xfrm>
            <a:off x="7092779" y="6058245"/>
            <a:ext cx="396000" cy="396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897174" y="5504088"/>
                <a:ext cx="750760" cy="657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174" y="5504088"/>
                <a:ext cx="750760" cy="65768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759950" y="5187428"/>
                <a:ext cx="683392" cy="708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950" y="5187428"/>
                <a:ext cx="683392" cy="70846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040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time-of-flight (TOF) method</a:t>
            </a:r>
            <a:endParaRPr lang="en-US" dirty="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964454" y="5949653"/>
            <a:ext cx="64517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964454" y="1988401"/>
            <a:ext cx="0" cy="39612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594984" y="3535635"/>
            <a:ext cx="10371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0" y="0"/>
              </a:cxn>
              <a:cxn ang="0">
                <a:pos x="90" y="0"/>
              </a:cxn>
              <a:cxn ang="0">
                <a:pos x="0" y="1496"/>
              </a:cxn>
            </a:cxnLst>
            <a:rect l="0" t="0" r="r" b="b"/>
            <a:pathLst>
              <a:path w="90" h="1496">
                <a:moveTo>
                  <a:pt x="0" y="1496"/>
                </a:moveTo>
                <a:lnTo>
                  <a:pt x="0" y="0"/>
                </a:lnTo>
                <a:lnTo>
                  <a:pt x="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0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594983" y="3535635"/>
            <a:ext cx="209111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8" y="0"/>
              </a:cxn>
              <a:cxn ang="0">
                <a:pos x="136" y="0"/>
              </a:cxn>
              <a:cxn ang="0">
                <a:pos x="0" y="1496"/>
              </a:cxn>
            </a:cxnLst>
            <a:rect l="0" t="0" r="r" b="b"/>
            <a:pathLst>
              <a:path w="136" h="1496">
                <a:moveTo>
                  <a:pt x="0" y="1496"/>
                </a:moveTo>
                <a:lnTo>
                  <a:pt x="68" y="0"/>
                </a:lnTo>
                <a:lnTo>
                  <a:pt x="13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2A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594984" y="3535635"/>
            <a:ext cx="31282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594984" y="3535635"/>
            <a:ext cx="4165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4" y="0"/>
              </a:cxn>
              <a:cxn ang="0">
                <a:pos x="272" y="0"/>
              </a:cxn>
              <a:cxn ang="0">
                <a:pos x="0" y="1496"/>
              </a:cxn>
            </a:cxnLst>
            <a:rect l="0" t="0" r="r" b="b"/>
            <a:pathLst>
              <a:path w="272" h="1496">
                <a:moveTo>
                  <a:pt x="0" y="1496"/>
                </a:moveTo>
                <a:lnTo>
                  <a:pt x="204" y="0"/>
                </a:lnTo>
                <a:lnTo>
                  <a:pt x="27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8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594983" y="3535635"/>
            <a:ext cx="52194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72" y="0"/>
              </a:cxn>
              <a:cxn ang="0">
                <a:pos x="340" y="0"/>
              </a:cxn>
              <a:cxn ang="0">
                <a:pos x="0" y="1496"/>
              </a:cxn>
            </a:cxnLst>
            <a:rect l="0" t="0" r="r" b="b"/>
            <a:pathLst>
              <a:path w="340" h="1496">
                <a:moveTo>
                  <a:pt x="0" y="1496"/>
                </a:moveTo>
                <a:lnTo>
                  <a:pt x="272" y="0"/>
                </a:lnTo>
                <a:lnTo>
                  <a:pt x="34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B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594984" y="3535635"/>
            <a:ext cx="62565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340" y="0"/>
              </a:cxn>
              <a:cxn ang="0">
                <a:pos x="408" y="0"/>
              </a:cxn>
              <a:cxn ang="0">
                <a:pos x="0" y="1496"/>
              </a:cxn>
            </a:cxnLst>
            <a:rect l="0" t="0" r="r" b="b"/>
            <a:pathLst>
              <a:path w="408" h="1496">
                <a:moveTo>
                  <a:pt x="0" y="1496"/>
                </a:moveTo>
                <a:lnTo>
                  <a:pt x="340" y="0"/>
                </a:lnTo>
                <a:lnTo>
                  <a:pt x="40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E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594984" y="3535635"/>
            <a:ext cx="72937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08" y="0"/>
              </a:cxn>
              <a:cxn ang="0">
                <a:pos x="476" y="0"/>
              </a:cxn>
              <a:cxn ang="0">
                <a:pos x="0" y="1496"/>
              </a:cxn>
            </a:cxnLst>
            <a:rect l="0" t="0" r="r" b="b"/>
            <a:pathLst>
              <a:path w="476" h="1496">
                <a:moveTo>
                  <a:pt x="0" y="1496"/>
                </a:moveTo>
                <a:lnTo>
                  <a:pt x="408" y="0"/>
                </a:lnTo>
                <a:lnTo>
                  <a:pt x="47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594984" y="3535635"/>
            <a:ext cx="86822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76" y="0"/>
              </a:cxn>
              <a:cxn ang="0">
                <a:pos x="567" y="0"/>
              </a:cxn>
              <a:cxn ang="0">
                <a:pos x="0" y="1496"/>
              </a:cxn>
            </a:cxnLst>
            <a:rect l="0" t="0" r="r" b="b"/>
            <a:pathLst>
              <a:path w="567" h="1496">
                <a:moveTo>
                  <a:pt x="0" y="1496"/>
                </a:moveTo>
                <a:lnTo>
                  <a:pt x="476" y="0"/>
                </a:lnTo>
                <a:lnTo>
                  <a:pt x="56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C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594984" y="3535635"/>
            <a:ext cx="100707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594984" y="3535635"/>
            <a:ext cx="114592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57" y="0"/>
              </a:cxn>
              <a:cxn ang="0">
                <a:pos x="748" y="0"/>
              </a:cxn>
              <a:cxn ang="0">
                <a:pos x="0" y="1496"/>
              </a:cxn>
            </a:cxnLst>
            <a:rect l="0" t="0" r="r" b="b"/>
            <a:pathLst>
              <a:path w="748" h="1496">
                <a:moveTo>
                  <a:pt x="0" y="1496"/>
                </a:moveTo>
                <a:lnTo>
                  <a:pt x="657" y="0"/>
                </a:lnTo>
                <a:lnTo>
                  <a:pt x="74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6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594984" y="3535635"/>
            <a:ext cx="131990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748" y="0"/>
              </a:cxn>
              <a:cxn ang="0">
                <a:pos x="861" y="0"/>
              </a:cxn>
              <a:cxn ang="0">
                <a:pos x="0" y="1496"/>
              </a:cxn>
            </a:cxnLst>
            <a:rect l="0" t="0" r="r" b="b"/>
            <a:pathLst>
              <a:path w="861" h="1496">
                <a:moveTo>
                  <a:pt x="0" y="1496"/>
                </a:moveTo>
                <a:lnTo>
                  <a:pt x="748" y="0"/>
                </a:lnTo>
                <a:lnTo>
                  <a:pt x="86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43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1594984" y="3535635"/>
            <a:ext cx="149388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1594984" y="3535635"/>
            <a:ext cx="166786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975" y="0"/>
              </a:cxn>
              <a:cxn ang="0">
                <a:pos x="1088" y="0"/>
              </a:cxn>
              <a:cxn ang="0">
                <a:pos x="0" y="1496"/>
              </a:cxn>
            </a:cxnLst>
            <a:rect l="0" t="0" r="r" b="b"/>
            <a:pathLst>
              <a:path w="1088" h="1496">
                <a:moveTo>
                  <a:pt x="0" y="1496"/>
                </a:moveTo>
                <a:lnTo>
                  <a:pt x="975" y="0"/>
                </a:lnTo>
                <a:lnTo>
                  <a:pt x="108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1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594984" y="3535635"/>
            <a:ext cx="184184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088" y="0"/>
              </a:cxn>
              <a:cxn ang="0">
                <a:pos x="1202" y="0"/>
              </a:cxn>
              <a:cxn ang="0">
                <a:pos x="0" y="1496"/>
              </a:cxn>
            </a:cxnLst>
            <a:rect l="0" t="0" r="r" b="b"/>
            <a:pathLst>
              <a:path w="1202" h="1496">
                <a:moveTo>
                  <a:pt x="0" y="1496"/>
                </a:moveTo>
                <a:lnTo>
                  <a:pt x="1088" y="0"/>
                </a:lnTo>
                <a:lnTo>
                  <a:pt x="120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4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1594984" y="3535635"/>
            <a:ext cx="205095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202" y="0"/>
              </a:cxn>
              <a:cxn ang="0">
                <a:pos x="1338" y="0"/>
              </a:cxn>
              <a:cxn ang="0">
                <a:pos x="0" y="1496"/>
              </a:cxn>
            </a:cxnLst>
            <a:rect l="0" t="0" r="r" b="b"/>
            <a:pathLst>
              <a:path w="1338" h="1496">
                <a:moveTo>
                  <a:pt x="0" y="1496"/>
                </a:moveTo>
                <a:lnTo>
                  <a:pt x="1202" y="0"/>
                </a:lnTo>
                <a:lnTo>
                  <a:pt x="133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7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594984" y="3535635"/>
            <a:ext cx="225839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38" y="0"/>
              </a:cxn>
              <a:cxn ang="0">
                <a:pos x="1474" y="0"/>
              </a:cxn>
              <a:cxn ang="0">
                <a:pos x="0" y="1496"/>
              </a:cxn>
            </a:cxnLst>
            <a:rect l="0" t="0" r="r" b="b"/>
            <a:pathLst>
              <a:path w="1474" h="1496">
                <a:moveTo>
                  <a:pt x="0" y="1496"/>
                </a:moveTo>
                <a:lnTo>
                  <a:pt x="1338" y="0"/>
                </a:lnTo>
                <a:lnTo>
                  <a:pt x="147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9D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594984" y="3535635"/>
            <a:ext cx="24675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594984" y="3535635"/>
            <a:ext cx="264148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610" y="0"/>
              </a:cxn>
              <a:cxn ang="0">
                <a:pos x="1723" y="0"/>
              </a:cxn>
              <a:cxn ang="0">
                <a:pos x="0" y="1496"/>
              </a:cxn>
            </a:cxnLst>
            <a:rect l="0" t="0" r="r" b="b"/>
            <a:pathLst>
              <a:path w="1723" h="1496">
                <a:moveTo>
                  <a:pt x="0" y="1496"/>
                </a:moveTo>
                <a:lnTo>
                  <a:pt x="1610" y="0"/>
                </a:lnTo>
                <a:lnTo>
                  <a:pt x="172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F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594984" y="3535635"/>
            <a:ext cx="281546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594983" y="3535635"/>
            <a:ext cx="298944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594984" y="3535635"/>
            <a:ext cx="31617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950" y="0"/>
              </a:cxn>
              <a:cxn ang="0">
                <a:pos x="2063" y="0"/>
              </a:cxn>
              <a:cxn ang="0">
                <a:pos x="0" y="1496"/>
              </a:cxn>
            </a:cxnLst>
            <a:rect l="0" t="0" r="r" b="b"/>
            <a:pathLst>
              <a:path w="2063" h="1496">
                <a:moveTo>
                  <a:pt x="0" y="1496"/>
                </a:moveTo>
                <a:lnTo>
                  <a:pt x="1950" y="0"/>
                </a:lnTo>
                <a:lnTo>
                  <a:pt x="206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8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594983" y="3535635"/>
            <a:ext cx="33374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63" y="0"/>
              </a:cxn>
              <a:cxn ang="0">
                <a:pos x="2177" y="0"/>
              </a:cxn>
              <a:cxn ang="0">
                <a:pos x="0" y="1496"/>
              </a:cxn>
            </a:cxnLst>
            <a:rect l="0" t="0" r="r" b="b"/>
            <a:pathLst>
              <a:path w="2177" h="1496">
                <a:moveTo>
                  <a:pt x="0" y="1496"/>
                </a:moveTo>
                <a:lnTo>
                  <a:pt x="2063" y="0"/>
                </a:lnTo>
                <a:lnTo>
                  <a:pt x="217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5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1594984" y="3535635"/>
            <a:ext cx="350971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177" y="0"/>
              </a:cxn>
              <a:cxn ang="0">
                <a:pos x="2290" y="0"/>
              </a:cxn>
              <a:cxn ang="0">
                <a:pos x="0" y="1496"/>
              </a:cxn>
            </a:cxnLst>
            <a:rect l="0" t="0" r="r" b="b"/>
            <a:pathLst>
              <a:path w="2290" h="1496">
                <a:moveTo>
                  <a:pt x="0" y="1496"/>
                </a:moveTo>
                <a:lnTo>
                  <a:pt x="2177" y="0"/>
                </a:lnTo>
                <a:lnTo>
                  <a:pt x="22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2A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1594984" y="3535635"/>
            <a:ext cx="371882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290" y="0"/>
              </a:cxn>
              <a:cxn ang="0">
                <a:pos x="2426" y="0"/>
              </a:cxn>
              <a:cxn ang="0">
                <a:pos x="0" y="1496"/>
              </a:cxn>
            </a:cxnLst>
            <a:rect l="0" t="0" r="r" b="b"/>
            <a:pathLst>
              <a:path w="2426" h="1496">
                <a:moveTo>
                  <a:pt x="0" y="1496"/>
                </a:moveTo>
                <a:lnTo>
                  <a:pt x="2290" y="0"/>
                </a:lnTo>
                <a:lnTo>
                  <a:pt x="242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1594984" y="3535635"/>
            <a:ext cx="392625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594984" y="3535635"/>
            <a:ext cx="413536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562" y="0"/>
              </a:cxn>
              <a:cxn ang="0">
                <a:pos x="2698" y="0"/>
              </a:cxn>
              <a:cxn ang="0">
                <a:pos x="0" y="1496"/>
              </a:cxn>
            </a:cxnLst>
            <a:rect l="0" t="0" r="r" b="b"/>
            <a:pathLst>
              <a:path w="2698" h="1496">
                <a:moveTo>
                  <a:pt x="0" y="1496"/>
                </a:moveTo>
                <a:lnTo>
                  <a:pt x="2562" y="0"/>
                </a:lnTo>
                <a:lnTo>
                  <a:pt x="269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5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1594984" y="3535635"/>
            <a:ext cx="434280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698" y="0"/>
              </a:cxn>
              <a:cxn ang="0">
                <a:pos x="2834" y="0"/>
              </a:cxn>
              <a:cxn ang="0">
                <a:pos x="0" y="1496"/>
              </a:cxn>
            </a:cxnLst>
            <a:rect l="0" t="0" r="r" b="b"/>
            <a:pathLst>
              <a:path w="2834" h="1496">
                <a:moveTo>
                  <a:pt x="0" y="1496"/>
                </a:moveTo>
                <a:lnTo>
                  <a:pt x="2698" y="0"/>
                </a:lnTo>
                <a:lnTo>
                  <a:pt x="283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8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1594984" y="3535635"/>
            <a:ext cx="455358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834" y="0"/>
              </a:cxn>
              <a:cxn ang="0">
                <a:pos x="2971" y="0"/>
              </a:cxn>
              <a:cxn ang="0">
                <a:pos x="0" y="1496"/>
              </a:cxn>
            </a:cxnLst>
            <a:rect l="0" t="0" r="r" b="b"/>
            <a:pathLst>
              <a:path w="2971" h="1496">
                <a:moveTo>
                  <a:pt x="0" y="1496"/>
                </a:moveTo>
                <a:lnTo>
                  <a:pt x="2834" y="0"/>
                </a:lnTo>
                <a:lnTo>
                  <a:pt x="297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B5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5" name="Text Box 50"/>
          <p:cNvSpPr txBox="1">
            <a:spLocks noChangeArrowheads="1"/>
          </p:cNvSpPr>
          <p:nvPr/>
        </p:nvSpPr>
        <p:spPr bwMode="auto">
          <a:xfrm>
            <a:off x="275676" y="1584098"/>
            <a:ext cx="1395838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/>
              <a:t>distance</a:t>
            </a:r>
            <a:endParaRPr lang="en-US" sz="2500" dirty="0"/>
          </a:p>
        </p:txBody>
      </p:sp>
      <p:sp>
        <p:nvSpPr>
          <p:cNvPr id="36" name="Text Box 51"/>
          <p:cNvSpPr txBox="1">
            <a:spLocks noChangeArrowheads="1"/>
          </p:cNvSpPr>
          <p:nvPr/>
        </p:nvSpPr>
        <p:spPr bwMode="auto">
          <a:xfrm>
            <a:off x="7228257" y="5949654"/>
            <a:ext cx="1395837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/>
              <a:t>time</a:t>
            </a:r>
            <a:endParaRPr lang="en-US" sz="2500" dirty="0"/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944471" y="3535636"/>
            <a:ext cx="5816348" cy="16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3"/>
          <a:srcRect l="29464" t="51129" r="44564" b="23485"/>
          <a:stretch>
            <a:fillRect/>
          </a:stretch>
        </p:blipFill>
        <p:spPr bwMode="auto">
          <a:xfrm>
            <a:off x="1291880" y="5333732"/>
            <a:ext cx="766773" cy="76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2" name="Straight Connector 51"/>
          <p:cNvCxnSpPr/>
          <p:nvPr/>
        </p:nvCxnSpPr>
        <p:spPr bwMode="auto">
          <a:xfrm rot="5400000">
            <a:off x="1254572" y="5990965"/>
            <a:ext cx="58420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rot="5400000">
            <a:off x="1400624" y="5990171"/>
            <a:ext cx="58420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1438957" y="6190992"/>
            <a:ext cx="7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>
            <a:off x="1730035" y="6190992"/>
            <a:ext cx="7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1876088" y="5942415"/>
            <a:ext cx="912825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sz="2800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GB" sz="2800" i="1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graphicFrame>
        <p:nvGraphicFramePr>
          <p:cNvPr id="4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386589"/>
              </p:ext>
            </p:extLst>
          </p:nvPr>
        </p:nvGraphicFramePr>
        <p:xfrm>
          <a:off x="2325313" y="1386689"/>
          <a:ext cx="5380137" cy="1539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7" name="Equation" r:id="rId4" imgW="1689100" imgH="482600" progId="Equation.3">
                  <p:embed/>
                </p:oleObj>
              </mc:Choice>
              <mc:Fallback>
                <p:oleObj name="Equation" r:id="rId4" imgW="1689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313" y="1386689"/>
                        <a:ext cx="5380137" cy="153925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770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Diffractometers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397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Measure structures (d-</a:t>
            </a:r>
            <a:r>
              <a:rPr lang="en-US" dirty="0" err="1" smtClean="0"/>
              <a:t>spacings</a:t>
            </a:r>
            <a:r>
              <a:rPr lang="en-US" dirty="0" smtClean="0"/>
              <a:t>)</a:t>
            </a:r>
          </a:p>
          <a:p>
            <a:r>
              <a:rPr lang="en-US" dirty="0" smtClean="0"/>
              <a:t>Very general method:</a:t>
            </a:r>
          </a:p>
          <a:p>
            <a:pPr lvl="1"/>
            <a:r>
              <a:rPr lang="en-US" dirty="0" smtClean="0"/>
              <a:t>crystals</a:t>
            </a:r>
          </a:p>
          <a:p>
            <a:pPr lvl="1"/>
            <a:r>
              <a:rPr lang="en-US" dirty="0" smtClean="0"/>
              <a:t>powders</a:t>
            </a:r>
          </a:p>
          <a:p>
            <a:pPr lvl="1"/>
            <a:r>
              <a:rPr lang="en-US" dirty="0" smtClean="0"/>
              <a:t>polycrystalline materials</a:t>
            </a:r>
          </a:p>
          <a:p>
            <a:pPr lvl="1"/>
            <a:r>
              <a:rPr lang="en-US" dirty="0" smtClean="0"/>
              <a:t>liquids</a:t>
            </a:r>
          </a:p>
          <a:p>
            <a:pPr lvl="1"/>
            <a:r>
              <a:rPr lang="en-US" dirty="0" smtClean="0"/>
              <a:t>large molecules or structures</a:t>
            </a:r>
          </a:p>
          <a:p>
            <a:pPr lvl="1"/>
            <a:r>
              <a:rPr lang="en-US" dirty="0" smtClean="0"/>
              <a:t>surfaces</a:t>
            </a:r>
          </a:p>
          <a:p>
            <a:r>
              <a:rPr lang="en-US" dirty="0" smtClean="0"/>
              <a:t>Real diffractometer: </a:t>
            </a:r>
          </a:p>
          <a:p>
            <a:pPr lvl="1"/>
            <a:r>
              <a:rPr lang="en-US" dirty="0" smtClean="0"/>
              <a:t>measure </a:t>
            </a:r>
            <a:r>
              <a:rPr lang="en-US" b="1" dirty="0" err="1" smtClean="0"/>
              <a:t>k</a:t>
            </a:r>
            <a:r>
              <a:rPr lang="en-US" b="1" baseline="-25000" dirty="0" err="1" smtClean="0"/>
              <a:t>i</a:t>
            </a:r>
            <a:r>
              <a:rPr lang="en-US" dirty="0" smtClean="0"/>
              <a:t> or </a:t>
            </a:r>
            <a:r>
              <a:rPr lang="en-US" b="1" dirty="0" err="1" smtClean="0"/>
              <a:t>k</a:t>
            </a:r>
            <a:r>
              <a:rPr lang="en-US" b="1" baseline="-25000" dirty="0" err="1" smtClean="0"/>
              <a:t>f</a:t>
            </a:r>
            <a:r>
              <a:rPr lang="en-US" dirty="0" smtClean="0"/>
              <a:t> of the beam</a:t>
            </a:r>
          </a:p>
          <a:p>
            <a:pPr lvl="2"/>
            <a:r>
              <a:rPr lang="en-US" dirty="0" smtClean="0"/>
              <a:t>time-of-flight</a:t>
            </a:r>
          </a:p>
          <a:p>
            <a:pPr lvl="2"/>
            <a:r>
              <a:rPr lang="en-US" dirty="0" smtClean="0"/>
              <a:t>Bragg diffraction</a:t>
            </a:r>
          </a:p>
          <a:p>
            <a:pPr lvl="1"/>
            <a:r>
              <a:rPr lang="en-US" dirty="0" smtClean="0"/>
              <a:t>assume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i</a:t>
            </a:r>
            <a:r>
              <a:rPr lang="en-US" dirty="0" smtClean="0"/>
              <a:t> =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f</a:t>
            </a:r>
            <a:endParaRPr lang="en-US" baseline="-25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3903" y="2297013"/>
            <a:ext cx="4234044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No magic monitors or detectors!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3903" y="2870853"/>
            <a:ext cx="4001224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No energy-sensitive detectors!</a:t>
            </a:r>
            <a:endParaRPr lang="en-US" sz="2400" dirty="0">
              <a:solidFill>
                <a:srgbClr val="C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1495167" y="6231241"/>
            <a:ext cx="5548184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66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7412508" y="3846388"/>
            <a:ext cx="1175439" cy="215474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66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4" name="Oval 13"/>
          <p:cNvSpPr>
            <a:spLocks noChangeAspect="1"/>
          </p:cNvSpPr>
          <p:nvPr/>
        </p:nvSpPr>
        <p:spPr>
          <a:xfrm>
            <a:off x="7092779" y="6058245"/>
            <a:ext cx="396000" cy="396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897174" y="5504088"/>
                <a:ext cx="750760" cy="657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174" y="5504088"/>
                <a:ext cx="750760" cy="65768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759950" y="5187428"/>
                <a:ext cx="683392" cy="708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950" y="5187428"/>
                <a:ext cx="683392" cy="70846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347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 lIns="91435" tIns="45718" rIns="91435" bIns="45718"/>
          <a:lstStyle/>
          <a:p>
            <a:r>
              <a:rPr lang="en-GB" sz="4200" dirty="0"/>
              <a:t>Powder </a:t>
            </a:r>
            <a:r>
              <a:rPr lang="en-GB" sz="4200" dirty="0" err="1"/>
              <a:t>diffractometers</a:t>
            </a:r>
            <a:endParaRPr lang="en-GB" sz="4200" dirty="0"/>
          </a:p>
        </p:txBody>
      </p:sp>
      <p:pic>
        <p:nvPicPr>
          <p:cNvPr id="134" name="Picture 1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686" y="2989722"/>
            <a:ext cx="3927242" cy="213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5" name="Group 70"/>
          <p:cNvGrpSpPr>
            <a:grpSpLocks noChangeAspect="1"/>
          </p:cNvGrpSpPr>
          <p:nvPr/>
        </p:nvGrpSpPr>
        <p:grpSpPr>
          <a:xfrm>
            <a:off x="5312368" y="3319286"/>
            <a:ext cx="3673008" cy="3490708"/>
            <a:chOff x="5083182" y="1566837"/>
            <a:chExt cx="3648695" cy="3467602"/>
          </a:xfrm>
        </p:grpSpPr>
        <p:sp>
          <p:nvSpPr>
            <p:cNvPr id="136" name="Freeform 135"/>
            <p:cNvSpPr/>
            <p:nvPr/>
          </p:nvSpPr>
          <p:spPr bwMode="auto">
            <a:xfrm rot="10099995">
              <a:off x="7888310" y="1579744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37" name="Freeform 136"/>
            <p:cNvSpPr/>
            <p:nvPr/>
          </p:nvSpPr>
          <p:spPr bwMode="auto">
            <a:xfrm rot="10112180">
              <a:off x="7313915" y="1578639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38" name="Freeform 137"/>
            <p:cNvSpPr/>
            <p:nvPr/>
          </p:nvSpPr>
          <p:spPr bwMode="auto">
            <a:xfrm rot="14739715">
              <a:off x="6806915" y="1664115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39" name="Freeform 138"/>
            <p:cNvSpPr/>
            <p:nvPr/>
          </p:nvSpPr>
          <p:spPr bwMode="auto">
            <a:xfrm rot="6404842">
              <a:off x="6365557" y="1640579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0" name="Freeform 139"/>
            <p:cNvSpPr/>
            <p:nvPr/>
          </p:nvSpPr>
          <p:spPr bwMode="auto">
            <a:xfrm rot="3462392">
              <a:off x="7977184" y="2040471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1" name="Freeform 140"/>
            <p:cNvSpPr/>
            <p:nvPr/>
          </p:nvSpPr>
          <p:spPr bwMode="auto">
            <a:xfrm rot="15754515">
              <a:off x="7952921" y="2681314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2" name="Freeform 141"/>
            <p:cNvSpPr/>
            <p:nvPr/>
          </p:nvSpPr>
          <p:spPr bwMode="auto">
            <a:xfrm rot="20864696">
              <a:off x="7977132" y="3103695"/>
              <a:ext cx="668210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3" name="Freeform 142"/>
            <p:cNvSpPr/>
            <p:nvPr/>
          </p:nvSpPr>
          <p:spPr bwMode="auto">
            <a:xfrm rot="3210546">
              <a:off x="8010088" y="3874558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4" name="Freeform 143"/>
            <p:cNvSpPr/>
            <p:nvPr/>
          </p:nvSpPr>
          <p:spPr bwMode="auto">
            <a:xfrm rot="17741203">
              <a:off x="7191572" y="4267133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5" name="Freeform 144"/>
            <p:cNvSpPr/>
            <p:nvPr/>
          </p:nvSpPr>
          <p:spPr bwMode="auto">
            <a:xfrm rot="8847156">
              <a:off x="6702624" y="4322145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6" name="Freeform 145"/>
            <p:cNvSpPr/>
            <p:nvPr/>
          </p:nvSpPr>
          <p:spPr bwMode="auto">
            <a:xfrm rot="20972007">
              <a:off x="6141058" y="4289705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7" name="Freeform 146"/>
            <p:cNvSpPr/>
            <p:nvPr/>
          </p:nvSpPr>
          <p:spPr bwMode="auto">
            <a:xfrm rot="9169538">
              <a:off x="5671096" y="4364737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8" name="Freeform 147"/>
            <p:cNvSpPr/>
            <p:nvPr/>
          </p:nvSpPr>
          <p:spPr bwMode="auto">
            <a:xfrm>
              <a:off x="5093513" y="4283405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9" name="Freeform 148"/>
            <p:cNvSpPr/>
            <p:nvPr/>
          </p:nvSpPr>
          <p:spPr bwMode="auto">
            <a:xfrm rot="14482272">
              <a:off x="5039832" y="3805994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50" name="Freeform 149"/>
            <p:cNvSpPr/>
            <p:nvPr/>
          </p:nvSpPr>
          <p:spPr bwMode="auto">
            <a:xfrm rot="4537427">
              <a:off x="5091500" y="3150466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51" name="Freeform 150"/>
            <p:cNvSpPr/>
            <p:nvPr/>
          </p:nvSpPr>
          <p:spPr bwMode="auto">
            <a:xfrm rot="14287569">
              <a:off x="5042904" y="2672129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52" name="Freeform 151"/>
            <p:cNvSpPr/>
            <p:nvPr/>
          </p:nvSpPr>
          <p:spPr bwMode="auto">
            <a:xfrm rot="4937710">
              <a:off x="5083979" y="2069270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53" name="Freeform 152"/>
            <p:cNvSpPr/>
            <p:nvPr/>
          </p:nvSpPr>
          <p:spPr bwMode="auto">
            <a:xfrm rot="1887672">
              <a:off x="5083182" y="1631557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54" name="Freeform 153"/>
            <p:cNvSpPr/>
            <p:nvPr/>
          </p:nvSpPr>
          <p:spPr bwMode="auto">
            <a:xfrm>
              <a:off x="6684749" y="2563042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55" name="Freeform 154"/>
            <p:cNvSpPr/>
            <p:nvPr/>
          </p:nvSpPr>
          <p:spPr bwMode="auto">
            <a:xfrm rot="3626229">
              <a:off x="7227168" y="2815457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56" name="Freeform 155"/>
            <p:cNvSpPr/>
            <p:nvPr/>
          </p:nvSpPr>
          <p:spPr bwMode="auto">
            <a:xfrm rot="19291903">
              <a:off x="6642843" y="3021037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57" name="Freeform 156"/>
            <p:cNvSpPr/>
            <p:nvPr/>
          </p:nvSpPr>
          <p:spPr bwMode="auto">
            <a:xfrm rot="20366251">
              <a:off x="6927468" y="2151959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58" name="Freeform 157"/>
            <p:cNvSpPr/>
            <p:nvPr/>
          </p:nvSpPr>
          <p:spPr bwMode="auto">
            <a:xfrm rot="6866923">
              <a:off x="6304451" y="2161884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59" name="Freeform 158"/>
            <p:cNvSpPr/>
            <p:nvPr/>
          </p:nvSpPr>
          <p:spPr bwMode="auto">
            <a:xfrm rot="15420734">
              <a:off x="6135885" y="2736768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60" name="Freeform 159"/>
            <p:cNvSpPr/>
            <p:nvPr/>
          </p:nvSpPr>
          <p:spPr bwMode="auto">
            <a:xfrm rot="9293597">
              <a:off x="7032989" y="3423708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61" name="Freeform 160"/>
            <p:cNvSpPr/>
            <p:nvPr/>
          </p:nvSpPr>
          <p:spPr bwMode="auto">
            <a:xfrm rot="17902734">
              <a:off x="6171949" y="3280643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62" name="Freeform 161"/>
            <p:cNvSpPr/>
            <p:nvPr/>
          </p:nvSpPr>
          <p:spPr bwMode="auto">
            <a:xfrm rot="2311562">
              <a:off x="6584444" y="3663760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63" name="Freeform 162"/>
            <p:cNvSpPr/>
            <p:nvPr/>
          </p:nvSpPr>
          <p:spPr bwMode="auto">
            <a:xfrm rot="4654031">
              <a:off x="5782418" y="3143376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64" name="Freeform 163"/>
            <p:cNvSpPr/>
            <p:nvPr/>
          </p:nvSpPr>
          <p:spPr bwMode="auto">
            <a:xfrm rot="16200000">
              <a:off x="5706965" y="2496149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65" name="Freeform 164"/>
            <p:cNvSpPr/>
            <p:nvPr/>
          </p:nvSpPr>
          <p:spPr bwMode="auto">
            <a:xfrm rot="9055385">
              <a:off x="7479589" y="2327012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66" name="Freeform 165"/>
            <p:cNvSpPr/>
            <p:nvPr/>
          </p:nvSpPr>
          <p:spPr bwMode="auto">
            <a:xfrm rot="20453341">
              <a:off x="7687612" y="2756764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67" name="Freeform 166"/>
            <p:cNvSpPr/>
            <p:nvPr/>
          </p:nvSpPr>
          <p:spPr bwMode="auto">
            <a:xfrm rot="6390466">
              <a:off x="7497313" y="3305607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68" name="Freeform 167"/>
            <p:cNvSpPr/>
            <p:nvPr/>
          </p:nvSpPr>
          <p:spPr bwMode="auto">
            <a:xfrm rot="15038625">
              <a:off x="7013911" y="3958151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69" name="Freeform 168"/>
            <p:cNvSpPr/>
            <p:nvPr/>
          </p:nvSpPr>
          <p:spPr bwMode="auto">
            <a:xfrm rot="858951">
              <a:off x="7553246" y="3843809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70" name="Freeform 169"/>
            <p:cNvSpPr/>
            <p:nvPr/>
          </p:nvSpPr>
          <p:spPr bwMode="auto">
            <a:xfrm rot="19689005">
              <a:off x="7823288" y="3503353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71" name="Freeform 170"/>
            <p:cNvSpPr/>
            <p:nvPr/>
          </p:nvSpPr>
          <p:spPr bwMode="auto">
            <a:xfrm rot="13783833">
              <a:off x="6082193" y="3847729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72" name="Freeform 171"/>
            <p:cNvSpPr/>
            <p:nvPr/>
          </p:nvSpPr>
          <p:spPr bwMode="auto">
            <a:xfrm rot="8817836">
              <a:off x="6550883" y="4178234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73" name="Freeform 172"/>
            <p:cNvSpPr/>
            <p:nvPr/>
          </p:nvSpPr>
          <p:spPr bwMode="auto">
            <a:xfrm rot="17455115">
              <a:off x="5530943" y="3641776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74" name="Freeform 173"/>
            <p:cNvSpPr/>
            <p:nvPr/>
          </p:nvSpPr>
          <p:spPr bwMode="auto">
            <a:xfrm rot="11936722">
              <a:off x="5876016" y="4099700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75" name="Freeform 174"/>
            <p:cNvSpPr/>
            <p:nvPr/>
          </p:nvSpPr>
          <p:spPr bwMode="auto">
            <a:xfrm rot="19214459">
              <a:off x="5241098" y="3256724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76" name="Freeform 175"/>
            <p:cNvSpPr/>
            <p:nvPr/>
          </p:nvSpPr>
          <p:spPr bwMode="auto">
            <a:xfrm rot="407027">
              <a:off x="5381086" y="2752147"/>
              <a:ext cx="727457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77" name="Freeform 176"/>
            <p:cNvSpPr/>
            <p:nvPr/>
          </p:nvSpPr>
          <p:spPr bwMode="auto">
            <a:xfrm rot="20788970">
              <a:off x="5300814" y="2203913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78" name="Freeform 177"/>
            <p:cNvSpPr/>
            <p:nvPr/>
          </p:nvSpPr>
          <p:spPr bwMode="auto">
            <a:xfrm rot="743618">
              <a:off x="5763481" y="1905888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79" name="Freeform 178"/>
            <p:cNvSpPr/>
            <p:nvPr/>
          </p:nvSpPr>
          <p:spPr bwMode="auto">
            <a:xfrm rot="537114">
              <a:off x="7325384" y="1857564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80" name="Freeform 179"/>
            <p:cNvSpPr/>
            <p:nvPr/>
          </p:nvSpPr>
          <p:spPr bwMode="auto">
            <a:xfrm rot="20972007">
              <a:off x="6718965" y="1720102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81" name="Freeform 180"/>
            <p:cNvSpPr/>
            <p:nvPr/>
          </p:nvSpPr>
          <p:spPr bwMode="auto">
            <a:xfrm rot="2095172">
              <a:off x="6114745" y="1640411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82" name="Freeform 181"/>
            <p:cNvSpPr/>
            <p:nvPr/>
          </p:nvSpPr>
          <p:spPr bwMode="auto">
            <a:xfrm rot="20513934">
              <a:off x="5172099" y="1759031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83" name="Freeform 182"/>
            <p:cNvSpPr/>
            <p:nvPr/>
          </p:nvSpPr>
          <p:spPr bwMode="auto">
            <a:xfrm rot="743618">
              <a:off x="5412956" y="4184300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84" name="Freeform 183"/>
            <p:cNvSpPr/>
            <p:nvPr/>
          </p:nvSpPr>
          <p:spPr bwMode="auto">
            <a:xfrm rot="9724329">
              <a:off x="7420699" y="4328745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85" name="Freeform 184"/>
            <p:cNvSpPr/>
            <p:nvPr/>
          </p:nvSpPr>
          <p:spPr bwMode="auto">
            <a:xfrm rot="16828841">
              <a:off x="7845702" y="1819431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86" name="Freeform 185"/>
            <p:cNvSpPr/>
            <p:nvPr/>
          </p:nvSpPr>
          <p:spPr bwMode="auto">
            <a:xfrm>
              <a:off x="5485635" y="1639399"/>
              <a:ext cx="762429" cy="391518"/>
            </a:xfrm>
            <a:custGeom>
              <a:avLst/>
              <a:gdLst>
                <a:gd name="connsiteX0" fmla="*/ 0 w 953036"/>
                <a:gd name="connsiteY0" fmla="*/ 25758 h 489397"/>
                <a:gd name="connsiteX1" fmla="*/ 0 w 953036"/>
                <a:gd name="connsiteY1" fmla="*/ 218941 h 489397"/>
                <a:gd name="connsiteX2" fmla="*/ 528034 w 953036"/>
                <a:gd name="connsiteY2" fmla="*/ 489397 h 489397"/>
                <a:gd name="connsiteX3" fmla="*/ 927279 w 953036"/>
                <a:gd name="connsiteY3" fmla="*/ 334851 h 489397"/>
                <a:gd name="connsiteX4" fmla="*/ 953036 w 953036"/>
                <a:gd name="connsiteY4" fmla="*/ 0 h 489397"/>
                <a:gd name="connsiteX5" fmla="*/ 0 w 953036"/>
                <a:gd name="connsiteY5" fmla="*/ 25758 h 48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3036" h="489397">
                  <a:moveTo>
                    <a:pt x="0" y="25758"/>
                  </a:moveTo>
                  <a:lnTo>
                    <a:pt x="0" y="218941"/>
                  </a:lnTo>
                  <a:lnTo>
                    <a:pt x="528034" y="489397"/>
                  </a:lnTo>
                  <a:cubicBezTo>
                    <a:pt x="931325" y="346293"/>
                    <a:pt x="927279" y="488941"/>
                    <a:pt x="927279" y="334851"/>
                  </a:cubicBezTo>
                  <a:lnTo>
                    <a:pt x="953036" y="0"/>
                  </a:lnTo>
                  <a:lnTo>
                    <a:pt x="0" y="25758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87" name="Freeform 186"/>
            <p:cNvSpPr/>
            <p:nvPr/>
          </p:nvSpPr>
          <p:spPr bwMode="auto">
            <a:xfrm rot="20972007">
              <a:off x="7893637" y="4289704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88" name="Frame 187"/>
            <p:cNvSpPr/>
            <p:nvPr/>
          </p:nvSpPr>
          <p:spPr bwMode="auto">
            <a:xfrm>
              <a:off x="5093513" y="1566837"/>
              <a:ext cx="3628390" cy="3417617"/>
            </a:xfrm>
            <a:prstGeom prst="frame">
              <a:avLst>
                <a:gd name="adj1" fmla="val 3456"/>
              </a:avLst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</p:grpSp>
      <p:sp>
        <p:nvSpPr>
          <p:cNvPr id="189" name="TextBox 188"/>
          <p:cNvSpPr txBox="1"/>
          <p:nvPr/>
        </p:nvSpPr>
        <p:spPr>
          <a:xfrm>
            <a:off x="6231405" y="2888867"/>
            <a:ext cx="2049410" cy="434252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GB" sz="2400" dirty="0" err="1" smtClean="0">
                <a:solidFill>
                  <a:prstClr val="black"/>
                </a:solidFill>
              </a:rPr>
              <a:t>Polycrystal</a:t>
            </a:r>
            <a:endParaRPr lang="en-GB" sz="2400" dirty="0">
              <a:solidFill>
                <a:prstClr val="black"/>
              </a:solidFill>
            </a:endParaRPr>
          </a:p>
        </p:txBody>
      </p:sp>
      <p:graphicFrame>
        <p:nvGraphicFramePr>
          <p:cNvPr id="190" name="Object 2"/>
          <p:cNvGraphicFramePr>
            <a:graphicFrameLocks noChangeAspect="1"/>
          </p:cNvGraphicFramePr>
          <p:nvPr>
            <p:extLst/>
          </p:nvPr>
        </p:nvGraphicFramePr>
        <p:xfrm>
          <a:off x="2591135" y="5609119"/>
          <a:ext cx="2129273" cy="489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6" name="Equation" r:id="rId5" imgW="774360" imgH="177480" progId="Equation.3">
                  <p:embed/>
                </p:oleObj>
              </mc:Choice>
              <mc:Fallback>
                <p:oleObj name="Equation" r:id="rId5" imgW="7743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1135" y="5609119"/>
                        <a:ext cx="2129273" cy="4890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" name="Object 3"/>
          <p:cNvGraphicFramePr>
            <a:graphicFrameLocks noChangeAspect="1"/>
          </p:cNvGraphicFramePr>
          <p:nvPr>
            <p:extLst/>
          </p:nvPr>
        </p:nvGraphicFramePr>
        <p:xfrm>
          <a:off x="624424" y="5326724"/>
          <a:ext cx="1454340" cy="111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7" name="Equation" r:id="rId7" imgW="507960" imgH="393480" progId="Equation.3">
                  <p:embed/>
                </p:oleObj>
              </mc:Choice>
              <mc:Fallback>
                <p:oleObj name="Equation" r:id="rId7" imgW="507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424" y="5326724"/>
                        <a:ext cx="1454340" cy="1114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3071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Measure crystal structure using Bragg’s law</a:t>
            </a:r>
          </a:p>
          <a:p>
            <a:pPr lvl="1"/>
            <a:r>
              <a:rPr lang="en-US" dirty="0" smtClean="0"/>
              <a:t>Rietveld refinement</a:t>
            </a:r>
          </a:p>
          <a:p>
            <a:r>
              <a:rPr lang="en-US" dirty="0" smtClean="0"/>
              <a:t>Large single crystals are rarely available</a:t>
            </a:r>
          </a:p>
          <a:p>
            <a:endParaRPr lang="en-US" baseline="-25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51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964454" y="6395018"/>
            <a:ext cx="64517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964454" y="2433766"/>
            <a:ext cx="0" cy="39612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594984" y="3981000"/>
            <a:ext cx="10371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0" y="0"/>
              </a:cxn>
              <a:cxn ang="0">
                <a:pos x="90" y="0"/>
              </a:cxn>
              <a:cxn ang="0">
                <a:pos x="0" y="1496"/>
              </a:cxn>
            </a:cxnLst>
            <a:rect l="0" t="0" r="r" b="b"/>
            <a:pathLst>
              <a:path w="90" h="1496">
                <a:moveTo>
                  <a:pt x="0" y="1496"/>
                </a:moveTo>
                <a:lnTo>
                  <a:pt x="0" y="0"/>
                </a:lnTo>
                <a:lnTo>
                  <a:pt x="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0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594983" y="3981000"/>
            <a:ext cx="209111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8" y="0"/>
              </a:cxn>
              <a:cxn ang="0">
                <a:pos x="136" y="0"/>
              </a:cxn>
              <a:cxn ang="0">
                <a:pos x="0" y="1496"/>
              </a:cxn>
            </a:cxnLst>
            <a:rect l="0" t="0" r="r" b="b"/>
            <a:pathLst>
              <a:path w="136" h="1496">
                <a:moveTo>
                  <a:pt x="0" y="1496"/>
                </a:moveTo>
                <a:lnTo>
                  <a:pt x="68" y="0"/>
                </a:lnTo>
                <a:lnTo>
                  <a:pt x="13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2A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594984" y="3981000"/>
            <a:ext cx="31282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594984" y="3981000"/>
            <a:ext cx="4165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4" y="0"/>
              </a:cxn>
              <a:cxn ang="0">
                <a:pos x="272" y="0"/>
              </a:cxn>
              <a:cxn ang="0">
                <a:pos x="0" y="1496"/>
              </a:cxn>
            </a:cxnLst>
            <a:rect l="0" t="0" r="r" b="b"/>
            <a:pathLst>
              <a:path w="272" h="1496">
                <a:moveTo>
                  <a:pt x="0" y="1496"/>
                </a:moveTo>
                <a:lnTo>
                  <a:pt x="204" y="0"/>
                </a:lnTo>
                <a:lnTo>
                  <a:pt x="27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8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594983" y="3981000"/>
            <a:ext cx="52194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72" y="0"/>
              </a:cxn>
              <a:cxn ang="0">
                <a:pos x="340" y="0"/>
              </a:cxn>
              <a:cxn ang="0">
                <a:pos x="0" y="1496"/>
              </a:cxn>
            </a:cxnLst>
            <a:rect l="0" t="0" r="r" b="b"/>
            <a:pathLst>
              <a:path w="340" h="1496">
                <a:moveTo>
                  <a:pt x="0" y="1496"/>
                </a:moveTo>
                <a:lnTo>
                  <a:pt x="272" y="0"/>
                </a:lnTo>
                <a:lnTo>
                  <a:pt x="34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B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594984" y="3981000"/>
            <a:ext cx="62565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340" y="0"/>
              </a:cxn>
              <a:cxn ang="0">
                <a:pos x="408" y="0"/>
              </a:cxn>
              <a:cxn ang="0">
                <a:pos x="0" y="1496"/>
              </a:cxn>
            </a:cxnLst>
            <a:rect l="0" t="0" r="r" b="b"/>
            <a:pathLst>
              <a:path w="408" h="1496">
                <a:moveTo>
                  <a:pt x="0" y="1496"/>
                </a:moveTo>
                <a:lnTo>
                  <a:pt x="340" y="0"/>
                </a:lnTo>
                <a:lnTo>
                  <a:pt x="40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E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594984" y="3981000"/>
            <a:ext cx="72937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08" y="0"/>
              </a:cxn>
              <a:cxn ang="0">
                <a:pos x="476" y="0"/>
              </a:cxn>
              <a:cxn ang="0">
                <a:pos x="0" y="1496"/>
              </a:cxn>
            </a:cxnLst>
            <a:rect l="0" t="0" r="r" b="b"/>
            <a:pathLst>
              <a:path w="476" h="1496">
                <a:moveTo>
                  <a:pt x="0" y="1496"/>
                </a:moveTo>
                <a:lnTo>
                  <a:pt x="408" y="0"/>
                </a:lnTo>
                <a:lnTo>
                  <a:pt x="47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594984" y="3981000"/>
            <a:ext cx="86822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76" y="0"/>
              </a:cxn>
              <a:cxn ang="0">
                <a:pos x="567" y="0"/>
              </a:cxn>
              <a:cxn ang="0">
                <a:pos x="0" y="1496"/>
              </a:cxn>
            </a:cxnLst>
            <a:rect l="0" t="0" r="r" b="b"/>
            <a:pathLst>
              <a:path w="567" h="1496">
                <a:moveTo>
                  <a:pt x="0" y="1496"/>
                </a:moveTo>
                <a:lnTo>
                  <a:pt x="476" y="0"/>
                </a:lnTo>
                <a:lnTo>
                  <a:pt x="56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C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594984" y="3981000"/>
            <a:ext cx="100707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594984" y="3981000"/>
            <a:ext cx="114592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57" y="0"/>
              </a:cxn>
              <a:cxn ang="0">
                <a:pos x="748" y="0"/>
              </a:cxn>
              <a:cxn ang="0">
                <a:pos x="0" y="1496"/>
              </a:cxn>
            </a:cxnLst>
            <a:rect l="0" t="0" r="r" b="b"/>
            <a:pathLst>
              <a:path w="748" h="1496">
                <a:moveTo>
                  <a:pt x="0" y="1496"/>
                </a:moveTo>
                <a:lnTo>
                  <a:pt x="657" y="0"/>
                </a:lnTo>
                <a:lnTo>
                  <a:pt x="74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6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594984" y="3981000"/>
            <a:ext cx="131990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748" y="0"/>
              </a:cxn>
              <a:cxn ang="0">
                <a:pos x="861" y="0"/>
              </a:cxn>
              <a:cxn ang="0">
                <a:pos x="0" y="1496"/>
              </a:cxn>
            </a:cxnLst>
            <a:rect l="0" t="0" r="r" b="b"/>
            <a:pathLst>
              <a:path w="861" h="1496">
                <a:moveTo>
                  <a:pt x="0" y="1496"/>
                </a:moveTo>
                <a:lnTo>
                  <a:pt x="748" y="0"/>
                </a:lnTo>
                <a:lnTo>
                  <a:pt x="86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43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1594984" y="3981000"/>
            <a:ext cx="149388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1594984" y="3981000"/>
            <a:ext cx="166786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975" y="0"/>
              </a:cxn>
              <a:cxn ang="0">
                <a:pos x="1088" y="0"/>
              </a:cxn>
              <a:cxn ang="0">
                <a:pos x="0" y="1496"/>
              </a:cxn>
            </a:cxnLst>
            <a:rect l="0" t="0" r="r" b="b"/>
            <a:pathLst>
              <a:path w="1088" h="1496">
                <a:moveTo>
                  <a:pt x="0" y="1496"/>
                </a:moveTo>
                <a:lnTo>
                  <a:pt x="975" y="0"/>
                </a:lnTo>
                <a:lnTo>
                  <a:pt x="108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1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594984" y="3981000"/>
            <a:ext cx="184184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088" y="0"/>
              </a:cxn>
              <a:cxn ang="0">
                <a:pos x="1202" y="0"/>
              </a:cxn>
              <a:cxn ang="0">
                <a:pos x="0" y="1496"/>
              </a:cxn>
            </a:cxnLst>
            <a:rect l="0" t="0" r="r" b="b"/>
            <a:pathLst>
              <a:path w="1202" h="1496">
                <a:moveTo>
                  <a:pt x="0" y="1496"/>
                </a:moveTo>
                <a:lnTo>
                  <a:pt x="1088" y="0"/>
                </a:lnTo>
                <a:lnTo>
                  <a:pt x="120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4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1594984" y="3981000"/>
            <a:ext cx="205095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202" y="0"/>
              </a:cxn>
              <a:cxn ang="0">
                <a:pos x="1338" y="0"/>
              </a:cxn>
              <a:cxn ang="0">
                <a:pos x="0" y="1496"/>
              </a:cxn>
            </a:cxnLst>
            <a:rect l="0" t="0" r="r" b="b"/>
            <a:pathLst>
              <a:path w="1338" h="1496">
                <a:moveTo>
                  <a:pt x="0" y="1496"/>
                </a:moveTo>
                <a:lnTo>
                  <a:pt x="1202" y="0"/>
                </a:lnTo>
                <a:lnTo>
                  <a:pt x="133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7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594984" y="3981000"/>
            <a:ext cx="225839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38" y="0"/>
              </a:cxn>
              <a:cxn ang="0">
                <a:pos x="1474" y="0"/>
              </a:cxn>
              <a:cxn ang="0">
                <a:pos x="0" y="1496"/>
              </a:cxn>
            </a:cxnLst>
            <a:rect l="0" t="0" r="r" b="b"/>
            <a:pathLst>
              <a:path w="1474" h="1496">
                <a:moveTo>
                  <a:pt x="0" y="1496"/>
                </a:moveTo>
                <a:lnTo>
                  <a:pt x="1338" y="0"/>
                </a:lnTo>
                <a:lnTo>
                  <a:pt x="147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9D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594984" y="3981000"/>
            <a:ext cx="24675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594984" y="3981000"/>
            <a:ext cx="264148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610" y="0"/>
              </a:cxn>
              <a:cxn ang="0">
                <a:pos x="1723" y="0"/>
              </a:cxn>
              <a:cxn ang="0">
                <a:pos x="0" y="1496"/>
              </a:cxn>
            </a:cxnLst>
            <a:rect l="0" t="0" r="r" b="b"/>
            <a:pathLst>
              <a:path w="1723" h="1496">
                <a:moveTo>
                  <a:pt x="0" y="1496"/>
                </a:moveTo>
                <a:lnTo>
                  <a:pt x="1610" y="0"/>
                </a:lnTo>
                <a:lnTo>
                  <a:pt x="172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F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594984" y="3981000"/>
            <a:ext cx="281546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594983" y="3981000"/>
            <a:ext cx="298944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594984" y="3981000"/>
            <a:ext cx="31617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950" y="0"/>
              </a:cxn>
              <a:cxn ang="0">
                <a:pos x="2063" y="0"/>
              </a:cxn>
              <a:cxn ang="0">
                <a:pos x="0" y="1496"/>
              </a:cxn>
            </a:cxnLst>
            <a:rect l="0" t="0" r="r" b="b"/>
            <a:pathLst>
              <a:path w="2063" h="1496">
                <a:moveTo>
                  <a:pt x="0" y="1496"/>
                </a:moveTo>
                <a:lnTo>
                  <a:pt x="1950" y="0"/>
                </a:lnTo>
                <a:lnTo>
                  <a:pt x="206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8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594983" y="3981000"/>
            <a:ext cx="33374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63" y="0"/>
              </a:cxn>
              <a:cxn ang="0">
                <a:pos x="2177" y="0"/>
              </a:cxn>
              <a:cxn ang="0">
                <a:pos x="0" y="1496"/>
              </a:cxn>
            </a:cxnLst>
            <a:rect l="0" t="0" r="r" b="b"/>
            <a:pathLst>
              <a:path w="2177" h="1496">
                <a:moveTo>
                  <a:pt x="0" y="1496"/>
                </a:moveTo>
                <a:lnTo>
                  <a:pt x="2063" y="0"/>
                </a:lnTo>
                <a:lnTo>
                  <a:pt x="217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5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1594984" y="3981000"/>
            <a:ext cx="350971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177" y="0"/>
              </a:cxn>
              <a:cxn ang="0">
                <a:pos x="2290" y="0"/>
              </a:cxn>
              <a:cxn ang="0">
                <a:pos x="0" y="1496"/>
              </a:cxn>
            </a:cxnLst>
            <a:rect l="0" t="0" r="r" b="b"/>
            <a:pathLst>
              <a:path w="2290" h="1496">
                <a:moveTo>
                  <a:pt x="0" y="1496"/>
                </a:moveTo>
                <a:lnTo>
                  <a:pt x="2177" y="0"/>
                </a:lnTo>
                <a:lnTo>
                  <a:pt x="22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2A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1594984" y="3981000"/>
            <a:ext cx="371882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290" y="0"/>
              </a:cxn>
              <a:cxn ang="0">
                <a:pos x="2426" y="0"/>
              </a:cxn>
              <a:cxn ang="0">
                <a:pos x="0" y="1496"/>
              </a:cxn>
            </a:cxnLst>
            <a:rect l="0" t="0" r="r" b="b"/>
            <a:pathLst>
              <a:path w="2426" h="1496">
                <a:moveTo>
                  <a:pt x="0" y="1496"/>
                </a:moveTo>
                <a:lnTo>
                  <a:pt x="2290" y="0"/>
                </a:lnTo>
                <a:lnTo>
                  <a:pt x="242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1594984" y="3981000"/>
            <a:ext cx="392625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594984" y="3981000"/>
            <a:ext cx="413536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562" y="0"/>
              </a:cxn>
              <a:cxn ang="0">
                <a:pos x="2698" y="0"/>
              </a:cxn>
              <a:cxn ang="0">
                <a:pos x="0" y="1496"/>
              </a:cxn>
            </a:cxnLst>
            <a:rect l="0" t="0" r="r" b="b"/>
            <a:pathLst>
              <a:path w="2698" h="1496">
                <a:moveTo>
                  <a:pt x="0" y="1496"/>
                </a:moveTo>
                <a:lnTo>
                  <a:pt x="2562" y="0"/>
                </a:lnTo>
                <a:lnTo>
                  <a:pt x="269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5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1594984" y="3981000"/>
            <a:ext cx="434280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698" y="0"/>
              </a:cxn>
              <a:cxn ang="0">
                <a:pos x="2834" y="0"/>
              </a:cxn>
              <a:cxn ang="0">
                <a:pos x="0" y="1496"/>
              </a:cxn>
            </a:cxnLst>
            <a:rect l="0" t="0" r="r" b="b"/>
            <a:pathLst>
              <a:path w="2834" h="1496">
                <a:moveTo>
                  <a:pt x="0" y="1496"/>
                </a:moveTo>
                <a:lnTo>
                  <a:pt x="2698" y="0"/>
                </a:lnTo>
                <a:lnTo>
                  <a:pt x="283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8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1594984" y="3981000"/>
            <a:ext cx="455358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834" y="0"/>
              </a:cxn>
              <a:cxn ang="0">
                <a:pos x="2971" y="0"/>
              </a:cxn>
              <a:cxn ang="0">
                <a:pos x="0" y="1496"/>
              </a:cxn>
            </a:cxnLst>
            <a:rect l="0" t="0" r="r" b="b"/>
            <a:pathLst>
              <a:path w="2971" h="1496">
                <a:moveTo>
                  <a:pt x="0" y="1496"/>
                </a:moveTo>
                <a:lnTo>
                  <a:pt x="2834" y="0"/>
                </a:lnTo>
                <a:lnTo>
                  <a:pt x="297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B5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5" name="Text Box 50"/>
          <p:cNvSpPr txBox="1">
            <a:spLocks noChangeArrowheads="1"/>
          </p:cNvSpPr>
          <p:nvPr/>
        </p:nvSpPr>
        <p:spPr bwMode="auto">
          <a:xfrm>
            <a:off x="275676" y="2029463"/>
            <a:ext cx="1395838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>
                <a:solidFill>
                  <a:prstClr val="black"/>
                </a:solidFill>
                <a:ea typeface="ヒラギノ角ゴ ProN W3" charset="0"/>
                <a:cs typeface="ヒラギノ角ゴ ProN W3" charset="0"/>
              </a:rPr>
              <a:t>distance</a:t>
            </a:r>
            <a:endParaRPr lang="en-US" sz="25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6" name="Text Box 51"/>
          <p:cNvSpPr txBox="1">
            <a:spLocks noChangeArrowheads="1"/>
          </p:cNvSpPr>
          <p:nvPr/>
        </p:nvSpPr>
        <p:spPr bwMode="auto">
          <a:xfrm>
            <a:off x="7228257" y="6395019"/>
            <a:ext cx="1395837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>
                <a:solidFill>
                  <a:prstClr val="black"/>
                </a:solidFill>
                <a:ea typeface="ヒラギノ角ゴ ProN W3" charset="0"/>
                <a:cs typeface="ヒラギノ角ゴ ProN W3" charset="0"/>
              </a:rPr>
              <a:t>time</a:t>
            </a:r>
            <a:endParaRPr lang="en-US" sz="25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944471" y="3981001"/>
            <a:ext cx="5816348" cy="16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 Box 51"/>
          <p:cNvSpPr txBox="1">
            <a:spLocks noChangeArrowheads="1"/>
          </p:cNvSpPr>
          <p:nvPr/>
        </p:nvSpPr>
        <p:spPr bwMode="auto">
          <a:xfrm>
            <a:off x="6760820" y="3751408"/>
            <a:ext cx="1395837" cy="37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prstClr val="black"/>
                </a:solidFill>
                <a:ea typeface="ヒラギノ角ゴ ProN W3" charset="0"/>
                <a:cs typeface="ヒラギノ角ゴ ProN W3" charset="0"/>
              </a:rPr>
              <a:t>sample</a:t>
            </a:r>
            <a:endParaRPr lang="en-US" sz="20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9" name="Text Box 51"/>
          <p:cNvSpPr txBox="1">
            <a:spLocks noChangeArrowheads="1"/>
          </p:cNvSpPr>
          <p:nvPr/>
        </p:nvSpPr>
        <p:spPr bwMode="auto">
          <a:xfrm>
            <a:off x="7257174" y="2729698"/>
            <a:ext cx="1395837" cy="37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prstClr val="black"/>
                </a:solidFill>
                <a:ea typeface="ヒラギノ角ゴ ProN W3" charset="0"/>
                <a:cs typeface="ヒラギノ角ゴ ProN W3" charset="0"/>
              </a:rPr>
              <a:t>detector</a:t>
            </a:r>
            <a:endParaRPr lang="en-US" sz="20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0" name="Freeform 39"/>
          <p:cNvSpPr>
            <a:spLocks noChangeAspect="1"/>
          </p:cNvSpPr>
          <p:nvPr/>
        </p:nvSpPr>
        <p:spPr bwMode="auto">
          <a:xfrm>
            <a:off x="1939373" y="2794772"/>
            <a:ext cx="156415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1" name="Freeform 40"/>
          <p:cNvSpPr>
            <a:spLocks noChangeAspect="1"/>
          </p:cNvSpPr>
          <p:nvPr/>
        </p:nvSpPr>
        <p:spPr bwMode="auto">
          <a:xfrm>
            <a:off x="2551620" y="2822230"/>
            <a:ext cx="503539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2" name="Freeform 41"/>
          <p:cNvSpPr>
            <a:spLocks noChangeAspect="1"/>
          </p:cNvSpPr>
          <p:nvPr/>
        </p:nvSpPr>
        <p:spPr bwMode="auto">
          <a:xfrm>
            <a:off x="2934275" y="2794772"/>
            <a:ext cx="746943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3" name="Freeform 42"/>
          <p:cNvSpPr>
            <a:spLocks noChangeAspect="1"/>
          </p:cNvSpPr>
          <p:nvPr/>
        </p:nvSpPr>
        <p:spPr bwMode="auto">
          <a:xfrm>
            <a:off x="4539054" y="2794772"/>
            <a:ext cx="1494722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567" t="38493" r="16534" b="31617"/>
          <a:stretch>
            <a:fillRect/>
          </a:stretch>
        </p:blipFill>
        <p:spPr bwMode="auto">
          <a:xfrm>
            <a:off x="1480188" y="1295703"/>
            <a:ext cx="6390330" cy="15306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5" name="Freeform 44"/>
          <p:cNvSpPr>
            <a:spLocks noChangeAspect="1"/>
          </p:cNvSpPr>
          <p:nvPr/>
        </p:nvSpPr>
        <p:spPr bwMode="auto">
          <a:xfrm>
            <a:off x="5421529" y="2794772"/>
            <a:ext cx="1963129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6" name="Freeform 45"/>
          <p:cNvSpPr>
            <a:spLocks noChangeAspect="1"/>
          </p:cNvSpPr>
          <p:nvPr/>
        </p:nvSpPr>
        <p:spPr bwMode="auto">
          <a:xfrm>
            <a:off x="4358185" y="2794772"/>
            <a:ext cx="1407732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7" name="Freeform 46"/>
          <p:cNvSpPr>
            <a:spLocks noChangeAspect="1"/>
          </p:cNvSpPr>
          <p:nvPr/>
        </p:nvSpPr>
        <p:spPr bwMode="auto">
          <a:xfrm>
            <a:off x="3814380" y="2794772"/>
            <a:ext cx="1233752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982737" y="2793108"/>
            <a:ext cx="6926046" cy="16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4"/>
          <a:srcRect l="29464" t="51129" r="44564" b="23485"/>
          <a:stretch>
            <a:fillRect/>
          </a:stretch>
        </p:blipFill>
        <p:spPr bwMode="auto">
          <a:xfrm>
            <a:off x="1291880" y="5779097"/>
            <a:ext cx="766773" cy="76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2" name="Straight Connector 51"/>
          <p:cNvCxnSpPr/>
          <p:nvPr/>
        </p:nvCxnSpPr>
        <p:spPr bwMode="auto">
          <a:xfrm rot="5400000">
            <a:off x="1254572" y="6436330"/>
            <a:ext cx="58420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rot="5400000">
            <a:off x="1400624" y="6435536"/>
            <a:ext cx="58420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1438957" y="6636357"/>
            <a:ext cx="7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>
            <a:off x="1730035" y="6636357"/>
            <a:ext cx="7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1876088" y="6387780"/>
            <a:ext cx="912825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sz="2800" dirty="0">
                <a:solidFill>
                  <a:prstClr val="black"/>
                </a:solidFill>
                <a:latin typeface="Times New Roman" pitchFamily="18" charset="0"/>
                <a:ea typeface="ヒラギノ角ゴ ProN W3" charset="0"/>
                <a:cs typeface="Times New Roman" pitchFamily="18" charset="0"/>
              </a:rPr>
              <a:t>Δ</a:t>
            </a:r>
            <a:r>
              <a:rPr lang="en-GB" sz="2800" i="1" dirty="0">
                <a:solidFill>
                  <a:prstClr val="black"/>
                </a:solidFill>
                <a:latin typeface="Times New Roman" pitchFamily="18" charset="0"/>
                <a:ea typeface="ヒラギノ角ゴ ProN W3" charset="0"/>
                <a:cs typeface="Times New Roman" pitchFamily="18" charset="0"/>
              </a:rPr>
              <a:t>t</a:t>
            </a:r>
          </a:p>
        </p:txBody>
      </p:sp>
      <p:graphicFrame>
        <p:nvGraphicFramePr>
          <p:cNvPr id="57" name="Object 2"/>
          <p:cNvGraphicFramePr>
            <a:graphicFrameLocks noChangeAspect="1"/>
          </p:cNvGraphicFramePr>
          <p:nvPr>
            <p:extLst/>
          </p:nvPr>
        </p:nvGraphicFramePr>
        <p:xfrm>
          <a:off x="6507081" y="3167611"/>
          <a:ext cx="2482223" cy="57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7" name="Equation" r:id="rId5" imgW="774360" imgH="177480" progId="Equation.3">
                  <p:embed/>
                </p:oleObj>
              </mc:Choice>
              <mc:Fallback>
                <p:oleObj name="Equation" r:id="rId5" imgW="7743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7081" y="3167611"/>
                        <a:ext cx="2482223" cy="5701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Time-of-flight (TOF)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8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964454" y="6395018"/>
            <a:ext cx="64517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964454" y="2433766"/>
            <a:ext cx="0" cy="39612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594984" y="3981000"/>
            <a:ext cx="10371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0" y="0"/>
              </a:cxn>
              <a:cxn ang="0">
                <a:pos x="90" y="0"/>
              </a:cxn>
              <a:cxn ang="0">
                <a:pos x="0" y="1496"/>
              </a:cxn>
            </a:cxnLst>
            <a:rect l="0" t="0" r="r" b="b"/>
            <a:pathLst>
              <a:path w="90" h="1496">
                <a:moveTo>
                  <a:pt x="0" y="1496"/>
                </a:moveTo>
                <a:lnTo>
                  <a:pt x="0" y="0"/>
                </a:lnTo>
                <a:lnTo>
                  <a:pt x="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0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594983" y="3981000"/>
            <a:ext cx="209111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8" y="0"/>
              </a:cxn>
              <a:cxn ang="0">
                <a:pos x="136" y="0"/>
              </a:cxn>
              <a:cxn ang="0">
                <a:pos x="0" y="1496"/>
              </a:cxn>
            </a:cxnLst>
            <a:rect l="0" t="0" r="r" b="b"/>
            <a:pathLst>
              <a:path w="136" h="1496">
                <a:moveTo>
                  <a:pt x="0" y="1496"/>
                </a:moveTo>
                <a:lnTo>
                  <a:pt x="68" y="0"/>
                </a:lnTo>
                <a:lnTo>
                  <a:pt x="13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2A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594984" y="3981000"/>
            <a:ext cx="31282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594984" y="3981000"/>
            <a:ext cx="4165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4" y="0"/>
              </a:cxn>
              <a:cxn ang="0">
                <a:pos x="272" y="0"/>
              </a:cxn>
              <a:cxn ang="0">
                <a:pos x="0" y="1496"/>
              </a:cxn>
            </a:cxnLst>
            <a:rect l="0" t="0" r="r" b="b"/>
            <a:pathLst>
              <a:path w="272" h="1496">
                <a:moveTo>
                  <a:pt x="0" y="1496"/>
                </a:moveTo>
                <a:lnTo>
                  <a:pt x="204" y="0"/>
                </a:lnTo>
                <a:lnTo>
                  <a:pt x="27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8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594983" y="3981000"/>
            <a:ext cx="52194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72" y="0"/>
              </a:cxn>
              <a:cxn ang="0">
                <a:pos x="340" y="0"/>
              </a:cxn>
              <a:cxn ang="0">
                <a:pos x="0" y="1496"/>
              </a:cxn>
            </a:cxnLst>
            <a:rect l="0" t="0" r="r" b="b"/>
            <a:pathLst>
              <a:path w="340" h="1496">
                <a:moveTo>
                  <a:pt x="0" y="1496"/>
                </a:moveTo>
                <a:lnTo>
                  <a:pt x="272" y="0"/>
                </a:lnTo>
                <a:lnTo>
                  <a:pt x="34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B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594984" y="3981000"/>
            <a:ext cx="62565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340" y="0"/>
              </a:cxn>
              <a:cxn ang="0">
                <a:pos x="408" y="0"/>
              </a:cxn>
              <a:cxn ang="0">
                <a:pos x="0" y="1496"/>
              </a:cxn>
            </a:cxnLst>
            <a:rect l="0" t="0" r="r" b="b"/>
            <a:pathLst>
              <a:path w="408" h="1496">
                <a:moveTo>
                  <a:pt x="0" y="1496"/>
                </a:moveTo>
                <a:lnTo>
                  <a:pt x="340" y="0"/>
                </a:lnTo>
                <a:lnTo>
                  <a:pt x="40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E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594984" y="3981000"/>
            <a:ext cx="72937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08" y="0"/>
              </a:cxn>
              <a:cxn ang="0">
                <a:pos x="476" y="0"/>
              </a:cxn>
              <a:cxn ang="0">
                <a:pos x="0" y="1496"/>
              </a:cxn>
            </a:cxnLst>
            <a:rect l="0" t="0" r="r" b="b"/>
            <a:pathLst>
              <a:path w="476" h="1496">
                <a:moveTo>
                  <a:pt x="0" y="1496"/>
                </a:moveTo>
                <a:lnTo>
                  <a:pt x="408" y="0"/>
                </a:lnTo>
                <a:lnTo>
                  <a:pt x="47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594984" y="3981000"/>
            <a:ext cx="86822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76" y="0"/>
              </a:cxn>
              <a:cxn ang="0">
                <a:pos x="567" y="0"/>
              </a:cxn>
              <a:cxn ang="0">
                <a:pos x="0" y="1496"/>
              </a:cxn>
            </a:cxnLst>
            <a:rect l="0" t="0" r="r" b="b"/>
            <a:pathLst>
              <a:path w="567" h="1496">
                <a:moveTo>
                  <a:pt x="0" y="1496"/>
                </a:moveTo>
                <a:lnTo>
                  <a:pt x="476" y="0"/>
                </a:lnTo>
                <a:lnTo>
                  <a:pt x="56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C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594984" y="3981000"/>
            <a:ext cx="100707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594984" y="3981000"/>
            <a:ext cx="114592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57" y="0"/>
              </a:cxn>
              <a:cxn ang="0">
                <a:pos x="748" y="0"/>
              </a:cxn>
              <a:cxn ang="0">
                <a:pos x="0" y="1496"/>
              </a:cxn>
            </a:cxnLst>
            <a:rect l="0" t="0" r="r" b="b"/>
            <a:pathLst>
              <a:path w="748" h="1496">
                <a:moveTo>
                  <a:pt x="0" y="1496"/>
                </a:moveTo>
                <a:lnTo>
                  <a:pt x="657" y="0"/>
                </a:lnTo>
                <a:lnTo>
                  <a:pt x="74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6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594984" y="3981000"/>
            <a:ext cx="131990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748" y="0"/>
              </a:cxn>
              <a:cxn ang="0">
                <a:pos x="861" y="0"/>
              </a:cxn>
              <a:cxn ang="0">
                <a:pos x="0" y="1496"/>
              </a:cxn>
            </a:cxnLst>
            <a:rect l="0" t="0" r="r" b="b"/>
            <a:pathLst>
              <a:path w="861" h="1496">
                <a:moveTo>
                  <a:pt x="0" y="1496"/>
                </a:moveTo>
                <a:lnTo>
                  <a:pt x="748" y="0"/>
                </a:lnTo>
                <a:lnTo>
                  <a:pt x="86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43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1594984" y="3981000"/>
            <a:ext cx="149388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1594984" y="3981000"/>
            <a:ext cx="166786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975" y="0"/>
              </a:cxn>
              <a:cxn ang="0">
                <a:pos x="1088" y="0"/>
              </a:cxn>
              <a:cxn ang="0">
                <a:pos x="0" y="1496"/>
              </a:cxn>
            </a:cxnLst>
            <a:rect l="0" t="0" r="r" b="b"/>
            <a:pathLst>
              <a:path w="1088" h="1496">
                <a:moveTo>
                  <a:pt x="0" y="1496"/>
                </a:moveTo>
                <a:lnTo>
                  <a:pt x="975" y="0"/>
                </a:lnTo>
                <a:lnTo>
                  <a:pt x="108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1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594984" y="3981000"/>
            <a:ext cx="184184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088" y="0"/>
              </a:cxn>
              <a:cxn ang="0">
                <a:pos x="1202" y="0"/>
              </a:cxn>
              <a:cxn ang="0">
                <a:pos x="0" y="1496"/>
              </a:cxn>
            </a:cxnLst>
            <a:rect l="0" t="0" r="r" b="b"/>
            <a:pathLst>
              <a:path w="1202" h="1496">
                <a:moveTo>
                  <a:pt x="0" y="1496"/>
                </a:moveTo>
                <a:lnTo>
                  <a:pt x="1088" y="0"/>
                </a:lnTo>
                <a:lnTo>
                  <a:pt x="120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4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1594984" y="3981000"/>
            <a:ext cx="205095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202" y="0"/>
              </a:cxn>
              <a:cxn ang="0">
                <a:pos x="1338" y="0"/>
              </a:cxn>
              <a:cxn ang="0">
                <a:pos x="0" y="1496"/>
              </a:cxn>
            </a:cxnLst>
            <a:rect l="0" t="0" r="r" b="b"/>
            <a:pathLst>
              <a:path w="1338" h="1496">
                <a:moveTo>
                  <a:pt x="0" y="1496"/>
                </a:moveTo>
                <a:lnTo>
                  <a:pt x="1202" y="0"/>
                </a:lnTo>
                <a:lnTo>
                  <a:pt x="133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7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594984" y="3981000"/>
            <a:ext cx="225839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38" y="0"/>
              </a:cxn>
              <a:cxn ang="0">
                <a:pos x="1474" y="0"/>
              </a:cxn>
              <a:cxn ang="0">
                <a:pos x="0" y="1496"/>
              </a:cxn>
            </a:cxnLst>
            <a:rect l="0" t="0" r="r" b="b"/>
            <a:pathLst>
              <a:path w="1474" h="1496">
                <a:moveTo>
                  <a:pt x="0" y="1496"/>
                </a:moveTo>
                <a:lnTo>
                  <a:pt x="1338" y="0"/>
                </a:lnTo>
                <a:lnTo>
                  <a:pt x="147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9D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594984" y="3981000"/>
            <a:ext cx="24675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594984" y="3981000"/>
            <a:ext cx="264148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610" y="0"/>
              </a:cxn>
              <a:cxn ang="0">
                <a:pos x="1723" y="0"/>
              </a:cxn>
              <a:cxn ang="0">
                <a:pos x="0" y="1496"/>
              </a:cxn>
            </a:cxnLst>
            <a:rect l="0" t="0" r="r" b="b"/>
            <a:pathLst>
              <a:path w="1723" h="1496">
                <a:moveTo>
                  <a:pt x="0" y="1496"/>
                </a:moveTo>
                <a:lnTo>
                  <a:pt x="1610" y="0"/>
                </a:lnTo>
                <a:lnTo>
                  <a:pt x="172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F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594984" y="3981000"/>
            <a:ext cx="281546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594983" y="3981000"/>
            <a:ext cx="298944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594984" y="3981000"/>
            <a:ext cx="31617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950" y="0"/>
              </a:cxn>
              <a:cxn ang="0">
                <a:pos x="2063" y="0"/>
              </a:cxn>
              <a:cxn ang="0">
                <a:pos x="0" y="1496"/>
              </a:cxn>
            </a:cxnLst>
            <a:rect l="0" t="0" r="r" b="b"/>
            <a:pathLst>
              <a:path w="2063" h="1496">
                <a:moveTo>
                  <a:pt x="0" y="1496"/>
                </a:moveTo>
                <a:lnTo>
                  <a:pt x="1950" y="0"/>
                </a:lnTo>
                <a:lnTo>
                  <a:pt x="206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8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594983" y="3981000"/>
            <a:ext cx="33374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63" y="0"/>
              </a:cxn>
              <a:cxn ang="0">
                <a:pos x="2177" y="0"/>
              </a:cxn>
              <a:cxn ang="0">
                <a:pos x="0" y="1496"/>
              </a:cxn>
            </a:cxnLst>
            <a:rect l="0" t="0" r="r" b="b"/>
            <a:pathLst>
              <a:path w="2177" h="1496">
                <a:moveTo>
                  <a:pt x="0" y="1496"/>
                </a:moveTo>
                <a:lnTo>
                  <a:pt x="2063" y="0"/>
                </a:lnTo>
                <a:lnTo>
                  <a:pt x="217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5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1594984" y="3981000"/>
            <a:ext cx="350971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177" y="0"/>
              </a:cxn>
              <a:cxn ang="0">
                <a:pos x="2290" y="0"/>
              </a:cxn>
              <a:cxn ang="0">
                <a:pos x="0" y="1496"/>
              </a:cxn>
            </a:cxnLst>
            <a:rect l="0" t="0" r="r" b="b"/>
            <a:pathLst>
              <a:path w="2290" h="1496">
                <a:moveTo>
                  <a:pt x="0" y="1496"/>
                </a:moveTo>
                <a:lnTo>
                  <a:pt x="2177" y="0"/>
                </a:lnTo>
                <a:lnTo>
                  <a:pt x="22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2A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1594984" y="3981000"/>
            <a:ext cx="371882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290" y="0"/>
              </a:cxn>
              <a:cxn ang="0">
                <a:pos x="2426" y="0"/>
              </a:cxn>
              <a:cxn ang="0">
                <a:pos x="0" y="1496"/>
              </a:cxn>
            </a:cxnLst>
            <a:rect l="0" t="0" r="r" b="b"/>
            <a:pathLst>
              <a:path w="2426" h="1496">
                <a:moveTo>
                  <a:pt x="0" y="1496"/>
                </a:moveTo>
                <a:lnTo>
                  <a:pt x="2290" y="0"/>
                </a:lnTo>
                <a:lnTo>
                  <a:pt x="242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1594984" y="3981000"/>
            <a:ext cx="392625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594984" y="3981000"/>
            <a:ext cx="413536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562" y="0"/>
              </a:cxn>
              <a:cxn ang="0">
                <a:pos x="2698" y="0"/>
              </a:cxn>
              <a:cxn ang="0">
                <a:pos x="0" y="1496"/>
              </a:cxn>
            </a:cxnLst>
            <a:rect l="0" t="0" r="r" b="b"/>
            <a:pathLst>
              <a:path w="2698" h="1496">
                <a:moveTo>
                  <a:pt x="0" y="1496"/>
                </a:moveTo>
                <a:lnTo>
                  <a:pt x="2562" y="0"/>
                </a:lnTo>
                <a:lnTo>
                  <a:pt x="269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5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1594984" y="3981000"/>
            <a:ext cx="434280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698" y="0"/>
              </a:cxn>
              <a:cxn ang="0">
                <a:pos x="2834" y="0"/>
              </a:cxn>
              <a:cxn ang="0">
                <a:pos x="0" y="1496"/>
              </a:cxn>
            </a:cxnLst>
            <a:rect l="0" t="0" r="r" b="b"/>
            <a:pathLst>
              <a:path w="2834" h="1496">
                <a:moveTo>
                  <a:pt x="0" y="1496"/>
                </a:moveTo>
                <a:lnTo>
                  <a:pt x="2698" y="0"/>
                </a:lnTo>
                <a:lnTo>
                  <a:pt x="283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8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1594984" y="3981000"/>
            <a:ext cx="455358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834" y="0"/>
              </a:cxn>
              <a:cxn ang="0">
                <a:pos x="2971" y="0"/>
              </a:cxn>
              <a:cxn ang="0">
                <a:pos x="0" y="1496"/>
              </a:cxn>
            </a:cxnLst>
            <a:rect l="0" t="0" r="r" b="b"/>
            <a:pathLst>
              <a:path w="2971" h="1496">
                <a:moveTo>
                  <a:pt x="0" y="1496"/>
                </a:moveTo>
                <a:lnTo>
                  <a:pt x="2834" y="0"/>
                </a:lnTo>
                <a:lnTo>
                  <a:pt x="297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B5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5" name="Text Box 50"/>
          <p:cNvSpPr txBox="1">
            <a:spLocks noChangeArrowheads="1"/>
          </p:cNvSpPr>
          <p:nvPr/>
        </p:nvSpPr>
        <p:spPr bwMode="auto">
          <a:xfrm>
            <a:off x="275676" y="2029463"/>
            <a:ext cx="1395838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>
                <a:solidFill>
                  <a:prstClr val="black"/>
                </a:solidFill>
                <a:ea typeface="ヒラギノ角ゴ ProN W3" charset="0"/>
                <a:cs typeface="ヒラギノ角ゴ ProN W3" charset="0"/>
              </a:rPr>
              <a:t>distance</a:t>
            </a:r>
            <a:endParaRPr lang="en-US" sz="25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6" name="Text Box 51"/>
          <p:cNvSpPr txBox="1">
            <a:spLocks noChangeArrowheads="1"/>
          </p:cNvSpPr>
          <p:nvPr/>
        </p:nvSpPr>
        <p:spPr bwMode="auto">
          <a:xfrm>
            <a:off x="7228257" y="6395019"/>
            <a:ext cx="1395837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>
                <a:solidFill>
                  <a:prstClr val="black"/>
                </a:solidFill>
                <a:ea typeface="ヒラギノ角ゴ ProN W3" charset="0"/>
                <a:cs typeface="ヒラギノ角ゴ ProN W3" charset="0"/>
              </a:rPr>
              <a:t>time</a:t>
            </a:r>
            <a:endParaRPr lang="en-US" sz="25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944471" y="3981001"/>
            <a:ext cx="5816348" cy="16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 Box 51"/>
          <p:cNvSpPr txBox="1">
            <a:spLocks noChangeArrowheads="1"/>
          </p:cNvSpPr>
          <p:nvPr/>
        </p:nvSpPr>
        <p:spPr bwMode="auto">
          <a:xfrm>
            <a:off x="6760820" y="3751408"/>
            <a:ext cx="1395837" cy="37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prstClr val="black"/>
                </a:solidFill>
                <a:ea typeface="ヒラギノ角ゴ ProN W3" charset="0"/>
                <a:cs typeface="ヒラギノ角ゴ ProN W3" charset="0"/>
              </a:rPr>
              <a:t>sample</a:t>
            </a:r>
            <a:endParaRPr lang="en-US" sz="20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9" name="Text Box 51"/>
          <p:cNvSpPr txBox="1">
            <a:spLocks noChangeArrowheads="1"/>
          </p:cNvSpPr>
          <p:nvPr/>
        </p:nvSpPr>
        <p:spPr bwMode="auto">
          <a:xfrm>
            <a:off x="7257174" y="2729698"/>
            <a:ext cx="1395837" cy="37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prstClr val="black"/>
                </a:solidFill>
                <a:ea typeface="ヒラギノ角ゴ ProN W3" charset="0"/>
                <a:cs typeface="ヒラギノ角ゴ ProN W3" charset="0"/>
              </a:rPr>
              <a:t>detector</a:t>
            </a:r>
            <a:endParaRPr lang="en-US" sz="20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0" name="Freeform 39"/>
          <p:cNvSpPr>
            <a:spLocks noChangeAspect="1"/>
          </p:cNvSpPr>
          <p:nvPr/>
        </p:nvSpPr>
        <p:spPr bwMode="auto">
          <a:xfrm>
            <a:off x="1939373" y="2794772"/>
            <a:ext cx="156415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1" name="Freeform 40"/>
          <p:cNvSpPr>
            <a:spLocks noChangeAspect="1"/>
          </p:cNvSpPr>
          <p:nvPr/>
        </p:nvSpPr>
        <p:spPr bwMode="auto">
          <a:xfrm>
            <a:off x="2551620" y="2822230"/>
            <a:ext cx="503539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2" name="Freeform 41"/>
          <p:cNvSpPr>
            <a:spLocks noChangeAspect="1"/>
          </p:cNvSpPr>
          <p:nvPr/>
        </p:nvSpPr>
        <p:spPr bwMode="auto">
          <a:xfrm>
            <a:off x="2934275" y="2794772"/>
            <a:ext cx="746943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3" name="Freeform 42"/>
          <p:cNvSpPr>
            <a:spLocks noChangeAspect="1"/>
          </p:cNvSpPr>
          <p:nvPr/>
        </p:nvSpPr>
        <p:spPr bwMode="auto">
          <a:xfrm>
            <a:off x="4539054" y="2794772"/>
            <a:ext cx="1494722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567" t="38493" r="16534" b="31617"/>
          <a:stretch>
            <a:fillRect/>
          </a:stretch>
        </p:blipFill>
        <p:spPr bwMode="auto">
          <a:xfrm>
            <a:off x="1480188" y="1295703"/>
            <a:ext cx="6390330" cy="15306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5" name="Freeform 44"/>
          <p:cNvSpPr>
            <a:spLocks noChangeAspect="1"/>
          </p:cNvSpPr>
          <p:nvPr/>
        </p:nvSpPr>
        <p:spPr bwMode="auto">
          <a:xfrm>
            <a:off x="5421529" y="2794772"/>
            <a:ext cx="1963129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6" name="Freeform 45"/>
          <p:cNvSpPr>
            <a:spLocks noChangeAspect="1"/>
          </p:cNvSpPr>
          <p:nvPr/>
        </p:nvSpPr>
        <p:spPr bwMode="auto">
          <a:xfrm>
            <a:off x="4358185" y="2794772"/>
            <a:ext cx="1407732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7" name="Freeform 46"/>
          <p:cNvSpPr>
            <a:spLocks noChangeAspect="1"/>
          </p:cNvSpPr>
          <p:nvPr/>
        </p:nvSpPr>
        <p:spPr bwMode="auto">
          <a:xfrm>
            <a:off x="3814380" y="2794772"/>
            <a:ext cx="1233752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982737" y="2793108"/>
            <a:ext cx="6926046" cy="16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4"/>
          <a:srcRect l="29464" t="51129" r="44564" b="23485"/>
          <a:stretch>
            <a:fillRect/>
          </a:stretch>
        </p:blipFill>
        <p:spPr bwMode="auto">
          <a:xfrm>
            <a:off x="1291880" y="5779097"/>
            <a:ext cx="766773" cy="76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2" name="Straight Connector 51"/>
          <p:cNvCxnSpPr/>
          <p:nvPr/>
        </p:nvCxnSpPr>
        <p:spPr bwMode="auto">
          <a:xfrm rot="5400000">
            <a:off x="1254572" y="6436330"/>
            <a:ext cx="58420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rot="5400000">
            <a:off x="1400624" y="6435536"/>
            <a:ext cx="58420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1438957" y="6636357"/>
            <a:ext cx="7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>
            <a:off x="1730035" y="6636357"/>
            <a:ext cx="7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1876088" y="6387780"/>
            <a:ext cx="912825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sz="2800" dirty="0">
                <a:solidFill>
                  <a:prstClr val="black"/>
                </a:solidFill>
                <a:latin typeface="Times New Roman" pitchFamily="18" charset="0"/>
                <a:ea typeface="ヒラギノ角ゴ ProN W3" charset="0"/>
                <a:cs typeface="Times New Roman" pitchFamily="18" charset="0"/>
              </a:rPr>
              <a:t>Δ</a:t>
            </a:r>
            <a:r>
              <a:rPr lang="en-GB" sz="2800" i="1" dirty="0">
                <a:solidFill>
                  <a:prstClr val="black"/>
                </a:solidFill>
                <a:latin typeface="Times New Roman" pitchFamily="18" charset="0"/>
                <a:ea typeface="ヒラギノ角ゴ ProN W3" charset="0"/>
                <a:cs typeface="Times New Roman" pitchFamily="18" charset="0"/>
              </a:rPr>
              <a:t>t</a:t>
            </a:r>
          </a:p>
        </p:txBody>
      </p:sp>
      <p:graphicFrame>
        <p:nvGraphicFramePr>
          <p:cNvPr id="57" name="Object 2"/>
          <p:cNvGraphicFramePr>
            <a:graphicFrameLocks noChangeAspect="1"/>
          </p:cNvGraphicFramePr>
          <p:nvPr>
            <p:extLst/>
          </p:nvPr>
        </p:nvGraphicFramePr>
        <p:xfrm>
          <a:off x="6507081" y="3167611"/>
          <a:ext cx="2482223" cy="57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4" name="Equation" r:id="rId5" imgW="774360" imgH="177480" progId="Equation.3">
                  <p:embed/>
                </p:oleObj>
              </mc:Choice>
              <mc:Fallback>
                <p:oleObj name="Equation" r:id="rId5" imgW="7743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7081" y="3167611"/>
                        <a:ext cx="2482223" cy="5701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Time-of-flight (TOF) Method</a:t>
            </a:r>
            <a:endParaRPr lang="en-US" dirty="0"/>
          </a:p>
        </p:txBody>
      </p:sp>
      <p:graphicFrame>
        <p:nvGraphicFramePr>
          <p:cNvPr id="59" name="Object 2"/>
          <p:cNvGraphicFramePr>
            <a:graphicFrameLocks noChangeAspect="1"/>
          </p:cNvGraphicFramePr>
          <p:nvPr>
            <p:extLst/>
          </p:nvPr>
        </p:nvGraphicFramePr>
        <p:xfrm>
          <a:off x="4554686" y="1590876"/>
          <a:ext cx="4417432" cy="565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5" name="Equation" r:id="rId7" imgW="1689100" imgH="215900" progId="Equation.3">
                  <p:embed/>
                </p:oleObj>
              </mc:Choice>
              <mc:Fallback>
                <p:oleObj name="Equation" r:id="rId7" imgW="16891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4686" y="1590876"/>
                        <a:ext cx="4417432" cy="5657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317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49" y="1444827"/>
            <a:ext cx="8425440" cy="501334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 rot="10800000">
            <a:off x="4950035" y="4081085"/>
            <a:ext cx="3961814" cy="1598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464075" y="6403053"/>
            <a:ext cx="3223955" cy="497732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POLARIS @ ISIS TS1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Time-of-flight (TOF)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25448" y="1788262"/>
            <a:ext cx="4325947" cy="234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2" descr="photoD19-HOP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92" y="1981204"/>
            <a:ext cx="1206783" cy="312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28" descr="photoIN8C-monoC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2249" y="1961472"/>
            <a:ext cx="2660373" cy="308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9"/>
          <p:cNvSpPr txBox="1">
            <a:spLocks noChangeArrowheads="1"/>
          </p:cNvSpPr>
          <p:nvPr/>
        </p:nvSpPr>
        <p:spPr bwMode="auto">
          <a:xfrm>
            <a:off x="6285116" y="1544370"/>
            <a:ext cx="1820017" cy="41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200" dirty="0">
                <a:solidFill>
                  <a:prstClr val="black"/>
                </a:solidFill>
              </a:rPr>
              <a:t>Copper 200</a:t>
            </a:r>
            <a:endParaRPr lang="en-GB" sz="2200" baseline="300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Text Box 70"/>
          <p:cNvSpPr txBox="1">
            <a:spLocks noChangeArrowheads="1"/>
          </p:cNvSpPr>
          <p:nvPr/>
        </p:nvSpPr>
        <p:spPr bwMode="auto">
          <a:xfrm>
            <a:off x="0" y="1506285"/>
            <a:ext cx="1957805" cy="41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200" dirty="0">
                <a:solidFill>
                  <a:prstClr val="black"/>
                </a:solidFill>
              </a:rPr>
              <a:t>Graphite 002</a:t>
            </a:r>
            <a:endParaRPr lang="en-GB" sz="2200" baseline="30000" dirty="0">
              <a:solidFill>
                <a:prstClr val="black"/>
              </a:solidFill>
              <a:cs typeface="Arial" pitchFamily="34" charset="0"/>
            </a:endParaRPr>
          </a:p>
        </p:txBody>
      </p:sp>
      <p:graphicFrame>
        <p:nvGraphicFramePr>
          <p:cNvPr id="12" name="Group 5"/>
          <p:cNvGraphicFramePr>
            <a:graphicFrameLocks noGrp="1"/>
          </p:cNvGraphicFramePr>
          <p:nvPr>
            <p:extLst/>
          </p:nvPr>
        </p:nvGraphicFramePr>
        <p:xfrm>
          <a:off x="1687328" y="4368136"/>
          <a:ext cx="4109735" cy="2312978"/>
        </p:xfrm>
        <a:graphic>
          <a:graphicData uri="http://schemas.openxmlformats.org/drawingml/2006/table">
            <a:tbl>
              <a:tblPr/>
              <a:tblGrid>
                <a:gridCol w="2226636"/>
                <a:gridCol w="1883099"/>
              </a:tblGrid>
              <a:tr h="458326">
                <a:tc>
                  <a:txBody>
                    <a:bodyPr/>
                    <a:lstStyle/>
                    <a:p>
                      <a:pPr marL="0" marR="0" lvl="0" indent="0" algn="l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d-spacing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674">
                <a:tc>
                  <a:txBody>
                    <a:bodyPr/>
                    <a:lstStyle/>
                    <a:p>
                      <a:pPr marL="0" marR="0" lvl="0" indent="0" algn="l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Germanium 333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1.089 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Å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326">
                <a:tc>
                  <a:txBody>
                    <a:bodyPr/>
                    <a:lstStyle/>
                    <a:p>
                      <a:pPr marL="0" marR="0" lvl="0" indent="0" algn="l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Copper 200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1.807 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Å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326">
                <a:tc>
                  <a:txBody>
                    <a:bodyPr/>
                    <a:lstStyle/>
                    <a:p>
                      <a:pPr marL="0" marR="0" lvl="0" indent="0" algn="l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Silicon 111</a:t>
                      </a: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3.135 </a:t>
                      </a: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Å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326">
                <a:tc>
                  <a:txBody>
                    <a:bodyPr/>
                    <a:lstStyle/>
                    <a:p>
                      <a:pPr marL="0" marR="0" lvl="0" indent="0" algn="l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Graphite 002</a:t>
                      </a: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3.355 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Å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 Monochromators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41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Pulsed source time structures (</a:t>
            </a:r>
            <a:r>
              <a:rPr lang="en-US" dirty="0" err="1" smtClean="0"/>
              <a:t>λ</a:t>
            </a:r>
            <a:r>
              <a:rPr lang="en-US" dirty="0" smtClean="0"/>
              <a:t>=5Å)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454923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805210" y="6141898"/>
            <a:ext cx="8205750" cy="1547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rot="5400000" flipH="1" flipV="1">
            <a:off x="-1150738" y="4216125"/>
            <a:ext cx="3887999" cy="2000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 rot="16200000">
            <a:off x="-1096928" y="2651886"/>
            <a:ext cx="2592467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642882">
              <a:defRPr/>
            </a:pP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log(</a:t>
            </a:r>
            <a:r>
              <a:rPr lang="en-GB" sz="2000" kern="0" dirty="0" err="1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Intensity@λ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=5Å)</a:t>
            </a:r>
            <a:endParaRPr lang="en-GB" sz="2000" kern="0" dirty="0">
              <a:solidFill>
                <a:sysClr val="windowText" lastClr="000000"/>
              </a:solidFill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rot="5400000">
            <a:off x="1991681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5400000">
            <a:off x="3294862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>
            <a:off x="4598043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51086" y="6217471"/>
            <a:ext cx="8624867" cy="45444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0            </a:t>
            </a:r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20             </a:t>
            </a:r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40        </a:t>
            </a:r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</a:t>
            </a:r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</a:t>
            </a:r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        </a:t>
            </a:r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80        </a:t>
            </a:r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</a:t>
            </a:r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100   </a:t>
            </a:r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</a:t>
            </a:r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120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28924" y="6204385"/>
            <a:ext cx="1932094" cy="45444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642882">
              <a:defRPr/>
            </a:pPr>
            <a:r>
              <a:rPr lang="en-GB" sz="25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time (</a:t>
            </a:r>
            <a:r>
              <a:rPr lang="da-DK" sz="25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m</a:t>
            </a:r>
            <a:r>
              <a:rPr lang="en-GB" sz="2500" kern="0" dirty="0" err="1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s</a:t>
            </a:r>
            <a:r>
              <a:rPr lang="en-GB" sz="25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)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 rot="5400000">
            <a:off x="5901224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00734" y="3546365"/>
            <a:ext cx="8077781" cy="1117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689347" y="3545603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693299" y="453090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683220" y="5580113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70948" y="3294827"/>
            <a:ext cx="654508" cy="45444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7575" y="4288371"/>
            <a:ext cx="654508" cy="45444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0.1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464" y="5325053"/>
            <a:ext cx="717550" cy="449637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0.01</a:t>
            </a:r>
            <a:endParaRPr lang="en-GB" sz="2500" kern="0" dirty="0">
              <a:solidFill>
                <a:sysClr val="windowText" lastClr="000000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2119318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3" name="Freeform 22"/>
          <p:cNvSpPr/>
          <p:nvPr/>
        </p:nvSpPr>
        <p:spPr bwMode="auto">
          <a:xfrm>
            <a:off x="817541" y="4040400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4722872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6024649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rot="5400000">
            <a:off x="7204405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5400000">
            <a:off x="8507588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5400000">
            <a:off x="688500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Freeform 35"/>
          <p:cNvSpPr/>
          <p:nvPr/>
        </p:nvSpPr>
        <p:spPr bwMode="auto">
          <a:xfrm>
            <a:off x="3421095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7" name="Freeform 36"/>
          <p:cNvSpPr/>
          <p:nvPr/>
        </p:nvSpPr>
        <p:spPr bwMode="auto">
          <a:xfrm>
            <a:off x="8628202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08276" y="3585342"/>
            <a:ext cx="2183483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ea typeface="ヒラギノ角ゴ ProN W3" charset="0"/>
                <a:cs typeface="ヒラギノ角ゴ ProN W3" charset="0"/>
              </a:rPr>
              <a:t>ISIS-</a:t>
            </a:r>
            <a:r>
              <a:rPr lang="en-US" sz="2400" dirty="0" smtClean="0">
                <a:solidFill>
                  <a:srgbClr val="000000">
                    <a:lumMod val="85000"/>
                    <a:lumOff val="15000"/>
                  </a:srgbClr>
                </a:solidFill>
                <a:ea typeface="ヒラギノ角ゴ ProN W3" charset="0"/>
                <a:cs typeface="ヒラギノ角ゴ ProN W3" charset="0"/>
              </a:rPr>
              <a:t>TS1 128kW</a:t>
            </a:r>
            <a:endParaRPr lang="en-US" sz="2400" dirty="0">
              <a:solidFill>
                <a:srgbClr val="000000">
                  <a:lumMod val="85000"/>
                  <a:lumOff val="15000"/>
                </a:srgbClr>
              </a:solidFill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683220" y="4526013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Freeform 39"/>
          <p:cNvSpPr/>
          <p:nvPr/>
        </p:nvSpPr>
        <p:spPr bwMode="auto">
          <a:xfrm>
            <a:off x="817989" y="3257980"/>
            <a:ext cx="72853" cy="2879998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rgbClr val="3366FF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3" name="Freeform 42"/>
          <p:cNvSpPr/>
          <p:nvPr/>
        </p:nvSpPr>
        <p:spPr bwMode="auto">
          <a:xfrm>
            <a:off x="7330957" y="3257099"/>
            <a:ext cx="72853" cy="2879998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rgbClr val="3366FF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337827" y="3530794"/>
            <a:ext cx="1976276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  <a:ea typeface="ヒラギノ角ゴ ProN W3" charset="0"/>
                <a:cs typeface="ヒラギノ角ゴ ProN W3" charset="0"/>
              </a:rPr>
              <a:t>ISIS-</a:t>
            </a:r>
            <a:r>
              <a:rPr lang="en-US" sz="2400" dirty="0" smtClean="0">
                <a:solidFill>
                  <a:srgbClr val="3366FF"/>
                </a:solidFill>
                <a:ea typeface="ヒラギノ角ゴ ProN W3" charset="0"/>
                <a:cs typeface="ヒラギノ角ゴ ProN W3" charset="0"/>
              </a:rPr>
              <a:t>TS2 32kW</a:t>
            </a:r>
            <a:endParaRPr lang="en-US" sz="2400" dirty="0">
              <a:solidFill>
                <a:srgbClr val="3366FF"/>
              </a:solidFill>
              <a:ea typeface="ヒラギノ角ゴ ProN W3" charset="0"/>
              <a:cs typeface="ヒラギノ角ゴ ProN W3" charset="0"/>
            </a:endParaRPr>
          </a:p>
        </p:txBody>
      </p: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1348798" y="1472384"/>
            <a:ext cx="2823074" cy="2022177"/>
            <a:chOff x="3913712" y="989580"/>
            <a:chExt cx="3532322" cy="2530213"/>
          </a:xfrm>
        </p:grpSpPr>
        <p:sp>
          <p:nvSpPr>
            <p:cNvPr id="46" name="Freeform 45"/>
            <p:cNvSpPr/>
            <p:nvPr/>
          </p:nvSpPr>
          <p:spPr bwMode="auto">
            <a:xfrm>
              <a:off x="4255516" y="989580"/>
              <a:ext cx="2177242" cy="2119351"/>
            </a:xfrm>
            <a:custGeom>
              <a:avLst/>
              <a:gdLst>
                <a:gd name="connsiteX0" fmla="*/ 0 w 3991609"/>
                <a:gd name="connsiteY0" fmla="*/ 2564663 h 2597649"/>
                <a:gd name="connsiteX1" fmla="*/ 57730 w 3991609"/>
                <a:gd name="connsiteY1" fmla="*/ 2449212 h 2597649"/>
                <a:gd name="connsiteX2" fmla="*/ 115460 w 3991609"/>
                <a:gd name="connsiteY2" fmla="*/ 2267789 h 2597649"/>
                <a:gd name="connsiteX3" fmla="*/ 140201 w 3991609"/>
                <a:gd name="connsiteY3" fmla="*/ 2053380 h 2597649"/>
                <a:gd name="connsiteX4" fmla="*/ 206178 w 3991609"/>
                <a:gd name="connsiteY4" fmla="*/ 1682287 h 2597649"/>
                <a:gd name="connsiteX5" fmla="*/ 288650 w 3991609"/>
                <a:gd name="connsiteY5" fmla="*/ 1253469 h 2597649"/>
                <a:gd name="connsiteX6" fmla="*/ 404109 w 3991609"/>
                <a:gd name="connsiteY6" fmla="*/ 775171 h 2597649"/>
                <a:gd name="connsiteX7" fmla="*/ 478333 w 3991609"/>
                <a:gd name="connsiteY7" fmla="*/ 486544 h 2597649"/>
                <a:gd name="connsiteX8" fmla="*/ 577299 w 3991609"/>
                <a:gd name="connsiteY8" fmla="*/ 214409 h 2597649"/>
                <a:gd name="connsiteX9" fmla="*/ 676264 w 3991609"/>
                <a:gd name="connsiteY9" fmla="*/ 98958 h 2597649"/>
                <a:gd name="connsiteX10" fmla="*/ 799971 w 3991609"/>
                <a:gd name="connsiteY10" fmla="*/ 0 h 2597649"/>
                <a:gd name="connsiteX11" fmla="*/ 940172 w 3991609"/>
                <a:gd name="connsiteY11" fmla="*/ 16493 h 2597649"/>
                <a:gd name="connsiteX12" fmla="*/ 1047385 w 3991609"/>
                <a:gd name="connsiteY12" fmla="*/ 115451 h 2597649"/>
                <a:gd name="connsiteX13" fmla="*/ 1204080 w 3991609"/>
                <a:gd name="connsiteY13" fmla="*/ 305121 h 2597649"/>
                <a:gd name="connsiteX14" fmla="*/ 1319540 w 3991609"/>
                <a:gd name="connsiteY14" fmla="*/ 478297 h 2597649"/>
                <a:gd name="connsiteX15" fmla="*/ 1443247 w 3991609"/>
                <a:gd name="connsiteY15" fmla="*/ 659720 h 2597649"/>
                <a:gd name="connsiteX16" fmla="*/ 1591695 w 3991609"/>
                <a:gd name="connsiteY16" fmla="*/ 948348 h 2597649"/>
                <a:gd name="connsiteX17" fmla="*/ 1748391 w 3991609"/>
                <a:gd name="connsiteY17" fmla="*/ 1195743 h 2597649"/>
                <a:gd name="connsiteX18" fmla="*/ 1913333 w 3991609"/>
                <a:gd name="connsiteY18" fmla="*/ 1459631 h 2597649"/>
                <a:gd name="connsiteX19" fmla="*/ 2070029 w 3991609"/>
                <a:gd name="connsiteY19" fmla="*/ 1665794 h 2597649"/>
                <a:gd name="connsiteX20" fmla="*/ 2185488 w 3991609"/>
                <a:gd name="connsiteY20" fmla="*/ 1822478 h 2597649"/>
                <a:gd name="connsiteX21" fmla="*/ 2300948 w 3991609"/>
                <a:gd name="connsiteY21" fmla="*/ 1954422 h 2597649"/>
                <a:gd name="connsiteX22" fmla="*/ 2416408 w 3991609"/>
                <a:gd name="connsiteY22" fmla="*/ 2061626 h 2597649"/>
                <a:gd name="connsiteX23" fmla="*/ 2556609 w 3991609"/>
                <a:gd name="connsiteY23" fmla="*/ 2160584 h 2597649"/>
                <a:gd name="connsiteX24" fmla="*/ 2754540 w 3991609"/>
                <a:gd name="connsiteY24" fmla="*/ 2259542 h 2597649"/>
                <a:gd name="connsiteX25" fmla="*/ 2952471 w 3991609"/>
                <a:gd name="connsiteY25" fmla="*/ 2333761 h 2597649"/>
                <a:gd name="connsiteX26" fmla="*/ 3092672 w 3991609"/>
                <a:gd name="connsiteY26" fmla="*/ 2383240 h 2597649"/>
                <a:gd name="connsiteX27" fmla="*/ 3232873 w 3991609"/>
                <a:gd name="connsiteY27" fmla="*/ 2424472 h 2597649"/>
                <a:gd name="connsiteX28" fmla="*/ 3422557 w 3991609"/>
                <a:gd name="connsiteY28" fmla="*/ 2465705 h 2597649"/>
                <a:gd name="connsiteX29" fmla="*/ 3636982 w 3991609"/>
                <a:gd name="connsiteY29" fmla="*/ 2531677 h 2597649"/>
                <a:gd name="connsiteX30" fmla="*/ 3991609 w 3991609"/>
                <a:gd name="connsiteY30" fmla="*/ 2597649 h 259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91609" h="2597649">
                  <a:moveTo>
                    <a:pt x="0" y="2564663"/>
                  </a:moveTo>
                  <a:lnTo>
                    <a:pt x="57730" y="2449212"/>
                  </a:lnTo>
                  <a:lnTo>
                    <a:pt x="115460" y="2267789"/>
                  </a:lnTo>
                  <a:cubicBezTo>
                    <a:pt x="140529" y="2058897"/>
                    <a:pt x="140201" y="2130840"/>
                    <a:pt x="140201" y="2053380"/>
                  </a:cubicBezTo>
                  <a:lnTo>
                    <a:pt x="206178" y="1682287"/>
                  </a:lnTo>
                  <a:lnTo>
                    <a:pt x="288650" y="1253469"/>
                  </a:lnTo>
                  <a:lnTo>
                    <a:pt x="404109" y="775171"/>
                  </a:lnTo>
                  <a:lnTo>
                    <a:pt x="478333" y="486544"/>
                  </a:lnTo>
                  <a:lnTo>
                    <a:pt x="577299" y="214409"/>
                  </a:lnTo>
                  <a:cubicBezTo>
                    <a:pt x="669715" y="96796"/>
                    <a:pt x="619074" y="98958"/>
                    <a:pt x="676264" y="98958"/>
                  </a:cubicBezTo>
                  <a:lnTo>
                    <a:pt x="799971" y="0"/>
                  </a:lnTo>
                  <a:lnTo>
                    <a:pt x="940172" y="16493"/>
                  </a:lnTo>
                  <a:lnTo>
                    <a:pt x="1047385" y="115451"/>
                  </a:lnTo>
                  <a:lnTo>
                    <a:pt x="1204080" y="305121"/>
                  </a:lnTo>
                  <a:lnTo>
                    <a:pt x="1319540" y="478297"/>
                  </a:lnTo>
                  <a:lnTo>
                    <a:pt x="1443247" y="659720"/>
                  </a:lnTo>
                  <a:lnTo>
                    <a:pt x="1591695" y="948348"/>
                  </a:lnTo>
                  <a:lnTo>
                    <a:pt x="1748391" y="1195743"/>
                  </a:lnTo>
                  <a:lnTo>
                    <a:pt x="1913333" y="1459631"/>
                  </a:lnTo>
                  <a:lnTo>
                    <a:pt x="2070029" y="1665794"/>
                  </a:lnTo>
                  <a:lnTo>
                    <a:pt x="2185488" y="1822478"/>
                  </a:lnTo>
                  <a:lnTo>
                    <a:pt x="2300948" y="1954422"/>
                  </a:lnTo>
                  <a:lnTo>
                    <a:pt x="2416408" y="2061626"/>
                  </a:lnTo>
                  <a:lnTo>
                    <a:pt x="2556609" y="2160584"/>
                  </a:lnTo>
                  <a:lnTo>
                    <a:pt x="2754540" y="2259542"/>
                  </a:lnTo>
                  <a:lnTo>
                    <a:pt x="2952471" y="2333761"/>
                  </a:lnTo>
                  <a:lnTo>
                    <a:pt x="3092672" y="2383240"/>
                  </a:lnTo>
                  <a:lnTo>
                    <a:pt x="3232873" y="2424472"/>
                  </a:lnTo>
                  <a:lnTo>
                    <a:pt x="3422557" y="2465705"/>
                  </a:lnTo>
                  <a:lnTo>
                    <a:pt x="3636982" y="2531677"/>
                  </a:lnTo>
                  <a:lnTo>
                    <a:pt x="3991609" y="2597649"/>
                  </a:ln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3600">
                <a:solidFill>
                  <a:prstClr val="black"/>
                </a:solidFill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>
              <a:off x="4206034" y="3108932"/>
              <a:ext cx="3240000" cy="0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 rot="5400000">
              <a:off x="4104730" y="3102767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 rot="5400000">
              <a:off x="5408804" y="3111014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TextBox 49"/>
            <p:cNvSpPr txBox="1"/>
            <p:nvPr/>
          </p:nvSpPr>
          <p:spPr>
            <a:xfrm>
              <a:off x="5213835" y="3168999"/>
              <a:ext cx="766359" cy="350794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100</a:t>
              </a:r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Lucida Grande"/>
                  <a:cs typeface="Lucida Grande"/>
                </a:rPr>
                <a:t>μ</a:t>
              </a:r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913712" y="3156466"/>
              <a:ext cx="589219" cy="350794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81222" y="1713736"/>
              <a:ext cx="1819554" cy="466324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US" sz="2000" dirty="0">
                  <a:solidFill>
                    <a:srgbClr val="000000">
                      <a:lumMod val="85000"/>
                      <a:lumOff val="15000"/>
                    </a:srgbClr>
                  </a:solidFill>
                  <a:ea typeface="ヒラギノ角ゴ ProN W3" charset="0"/>
                  <a:cs typeface="ヒラギノ角ゴ ProN W3" charset="0"/>
                </a:rPr>
                <a:t>short pulse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223906" y="3059128"/>
            <a:ext cx="1372740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a typeface="ヒラギノ角ゴ ProN W3" charset="0"/>
                <a:cs typeface="ヒラギノ角ゴ ProN W3" charset="0"/>
              </a:rPr>
              <a:t>ILL 57MW</a:t>
            </a:r>
            <a:endParaRPr lang="en-US" sz="2400" dirty="0">
              <a:solidFill>
                <a:srgbClr val="FF0000"/>
              </a:solidFill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4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Pulsed source time structures (</a:t>
            </a:r>
            <a:r>
              <a:rPr lang="en-US" dirty="0" err="1" smtClean="0"/>
              <a:t>λ</a:t>
            </a:r>
            <a:r>
              <a:rPr lang="en-US" dirty="0" smtClean="0"/>
              <a:t>=5Å)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454923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805210" y="6141898"/>
            <a:ext cx="8205750" cy="1547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rot="5400000" flipH="1" flipV="1">
            <a:off x="-1150738" y="4216125"/>
            <a:ext cx="3887999" cy="2000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 rot="16200000">
            <a:off x="-1096928" y="2651886"/>
            <a:ext cx="2592467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642882">
              <a:defRPr/>
            </a:pP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log(</a:t>
            </a:r>
            <a:r>
              <a:rPr lang="en-GB" sz="2000" kern="0" dirty="0" err="1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Intensity@λ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=5Å)</a:t>
            </a:r>
            <a:endParaRPr lang="en-GB" sz="2000" kern="0" dirty="0">
              <a:solidFill>
                <a:sysClr val="windowText" lastClr="000000"/>
              </a:solidFill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rot="5400000">
            <a:off x="1991681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5400000">
            <a:off x="3294862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>
            <a:off x="4598043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51086" y="6217471"/>
            <a:ext cx="8624867" cy="45444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0            </a:t>
            </a:r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20             </a:t>
            </a:r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40        </a:t>
            </a:r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</a:t>
            </a:r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</a:t>
            </a:r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        </a:t>
            </a:r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80        </a:t>
            </a:r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</a:t>
            </a:r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100   </a:t>
            </a:r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</a:t>
            </a:r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120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28924" y="6204385"/>
            <a:ext cx="1932094" cy="45444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642882">
              <a:defRPr/>
            </a:pPr>
            <a:r>
              <a:rPr lang="en-GB" sz="25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time (</a:t>
            </a:r>
            <a:r>
              <a:rPr lang="da-DK" sz="25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m</a:t>
            </a:r>
            <a:r>
              <a:rPr lang="en-GB" sz="2500" kern="0" dirty="0" err="1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s</a:t>
            </a:r>
            <a:r>
              <a:rPr lang="en-GB" sz="25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)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 rot="5400000">
            <a:off x="5901224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00734" y="3546365"/>
            <a:ext cx="8077781" cy="1117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689347" y="3545603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693299" y="453090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683220" y="5580113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70948" y="3294827"/>
            <a:ext cx="654508" cy="45444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7575" y="4288371"/>
            <a:ext cx="654508" cy="45444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0.1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464" y="5325053"/>
            <a:ext cx="717550" cy="449637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0.01</a:t>
            </a:r>
            <a:endParaRPr lang="en-GB" sz="2500" kern="0" dirty="0">
              <a:solidFill>
                <a:sysClr val="windowText" lastClr="000000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2119318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4722872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6024649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rot="5400000">
            <a:off x="7204405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5400000">
            <a:off x="8507588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5400000">
            <a:off x="688500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Freeform 35"/>
          <p:cNvSpPr/>
          <p:nvPr/>
        </p:nvSpPr>
        <p:spPr bwMode="auto">
          <a:xfrm>
            <a:off x="3421095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7" name="Freeform 36"/>
          <p:cNvSpPr/>
          <p:nvPr/>
        </p:nvSpPr>
        <p:spPr bwMode="auto">
          <a:xfrm>
            <a:off x="8628202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08276" y="3585342"/>
            <a:ext cx="2183483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ea typeface="ヒラギノ角ゴ ProN W3" charset="0"/>
                <a:cs typeface="ヒラギノ角ゴ ProN W3" charset="0"/>
              </a:rPr>
              <a:t>ISIS-</a:t>
            </a:r>
            <a:r>
              <a:rPr lang="en-US" sz="2400" dirty="0" smtClean="0">
                <a:solidFill>
                  <a:srgbClr val="000000">
                    <a:lumMod val="85000"/>
                    <a:lumOff val="15000"/>
                  </a:srgbClr>
                </a:solidFill>
                <a:ea typeface="ヒラギノ角ゴ ProN W3" charset="0"/>
                <a:cs typeface="ヒラギノ角ゴ ProN W3" charset="0"/>
              </a:rPr>
              <a:t>TS1 128kW</a:t>
            </a:r>
            <a:endParaRPr lang="en-US" sz="2400" dirty="0">
              <a:solidFill>
                <a:srgbClr val="000000">
                  <a:lumMod val="85000"/>
                  <a:lumOff val="15000"/>
                </a:srgbClr>
              </a:solidFill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683220" y="4526013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Freeform 39"/>
          <p:cNvSpPr/>
          <p:nvPr/>
        </p:nvSpPr>
        <p:spPr bwMode="auto">
          <a:xfrm>
            <a:off x="817989" y="3257980"/>
            <a:ext cx="72853" cy="2879998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rgbClr val="3366FF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3" name="Freeform 42"/>
          <p:cNvSpPr/>
          <p:nvPr/>
        </p:nvSpPr>
        <p:spPr bwMode="auto">
          <a:xfrm>
            <a:off x="7330957" y="3257099"/>
            <a:ext cx="72853" cy="2879998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rgbClr val="3366FF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337827" y="3530794"/>
            <a:ext cx="1976276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  <a:ea typeface="ヒラギノ角ゴ ProN W3" charset="0"/>
                <a:cs typeface="ヒラギノ角ゴ ProN W3" charset="0"/>
              </a:rPr>
              <a:t>ISIS-</a:t>
            </a:r>
            <a:r>
              <a:rPr lang="en-US" sz="2400" dirty="0" smtClean="0">
                <a:solidFill>
                  <a:srgbClr val="3366FF"/>
                </a:solidFill>
                <a:ea typeface="ヒラギノ角ゴ ProN W3" charset="0"/>
                <a:cs typeface="ヒラギノ角ゴ ProN W3" charset="0"/>
              </a:rPr>
              <a:t>TS2 32kW</a:t>
            </a:r>
            <a:endParaRPr lang="en-US" sz="2400" dirty="0">
              <a:solidFill>
                <a:srgbClr val="3366FF"/>
              </a:solidFill>
              <a:ea typeface="ヒラギノ角ゴ ProN W3" charset="0"/>
              <a:cs typeface="ヒラギノ角ゴ ProN W3" charset="0"/>
            </a:endParaRPr>
          </a:p>
        </p:txBody>
      </p: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1348798" y="1472384"/>
            <a:ext cx="2823074" cy="2022177"/>
            <a:chOff x="3913712" y="989580"/>
            <a:chExt cx="3532322" cy="2530213"/>
          </a:xfrm>
        </p:grpSpPr>
        <p:sp>
          <p:nvSpPr>
            <p:cNvPr id="46" name="Freeform 45"/>
            <p:cNvSpPr/>
            <p:nvPr/>
          </p:nvSpPr>
          <p:spPr bwMode="auto">
            <a:xfrm>
              <a:off x="4255516" y="989580"/>
              <a:ext cx="2177242" cy="2119351"/>
            </a:xfrm>
            <a:custGeom>
              <a:avLst/>
              <a:gdLst>
                <a:gd name="connsiteX0" fmla="*/ 0 w 3991609"/>
                <a:gd name="connsiteY0" fmla="*/ 2564663 h 2597649"/>
                <a:gd name="connsiteX1" fmla="*/ 57730 w 3991609"/>
                <a:gd name="connsiteY1" fmla="*/ 2449212 h 2597649"/>
                <a:gd name="connsiteX2" fmla="*/ 115460 w 3991609"/>
                <a:gd name="connsiteY2" fmla="*/ 2267789 h 2597649"/>
                <a:gd name="connsiteX3" fmla="*/ 140201 w 3991609"/>
                <a:gd name="connsiteY3" fmla="*/ 2053380 h 2597649"/>
                <a:gd name="connsiteX4" fmla="*/ 206178 w 3991609"/>
                <a:gd name="connsiteY4" fmla="*/ 1682287 h 2597649"/>
                <a:gd name="connsiteX5" fmla="*/ 288650 w 3991609"/>
                <a:gd name="connsiteY5" fmla="*/ 1253469 h 2597649"/>
                <a:gd name="connsiteX6" fmla="*/ 404109 w 3991609"/>
                <a:gd name="connsiteY6" fmla="*/ 775171 h 2597649"/>
                <a:gd name="connsiteX7" fmla="*/ 478333 w 3991609"/>
                <a:gd name="connsiteY7" fmla="*/ 486544 h 2597649"/>
                <a:gd name="connsiteX8" fmla="*/ 577299 w 3991609"/>
                <a:gd name="connsiteY8" fmla="*/ 214409 h 2597649"/>
                <a:gd name="connsiteX9" fmla="*/ 676264 w 3991609"/>
                <a:gd name="connsiteY9" fmla="*/ 98958 h 2597649"/>
                <a:gd name="connsiteX10" fmla="*/ 799971 w 3991609"/>
                <a:gd name="connsiteY10" fmla="*/ 0 h 2597649"/>
                <a:gd name="connsiteX11" fmla="*/ 940172 w 3991609"/>
                <a:gd name="connsiteY11" fmla="*/ 16493 h 2597649"/>
                <a:gd name="connsiteX12" fmla="*/ 1047385 w 3991609"/>
                <a:gd name="connsiteY12" fmla="*/ 115451 h 2597649"/>
                <a:gd name="connsiteX13" fmla="*/ 1204080 w 3991609"/>
                <a:gd name="connsiteY13" fmla="*/ 305121 h 2597649"/>
                <a:gd name="connsiteX14" fmla="*/ 1319540 w 3991609"/>
                <a:gd name="connsiteY14" fmla="*/ 478297 h 2597649"/>
                <a:gd name="connsiteX15" fmla="*/ 1443247 w 3991609"/>
                <a:gd name="connsiteY15" fmla="*/ 659720 h 2597649"/>
                <a:gd name="connsiteX16" fmla="*/ 1591695 w 3991609"/>
                <a:gd name="connsiteY16" fmla="*/ 948348 h 2597649"/>
                <a:gd name="connsiteX17" fmla="*/ 1748391 w 3991609"/>
                <a:gd name="connsiteY17" fmla="*/ 1195743 h 2597649"/>
                <a:gd name="connsiteX18" fmla="*/ 1913333 w 3991609"/>
                <a:gd name="connsiteY18" fmla="*/ 1459631 h 2597649"/>
                <a:gd name="connsiteX19" fmla="*/ 2070029 w 3991609"/>
                <a:gd name="connsiteY19" fmla="*/ 1665794 h 2597649"/>
                <a:gd name="connsiteX20" fmla="*/ 2185488 w 3991609"/>
                <a:gd name="connsiteY20" fmla="*/ 1822478 h 2597649"/>
                <a:gd name="connsiteX21" fmla="*/ 2300948 w 3991609"/>
                <a:gd name="connsiteY21" fmla="*/ 1954422 h 2597649"/>
                <a:gd name="connsiteX22" fmla="*/ 2416408 w 3991609"/>
                <a:gd name="connsiteY22" fmla="*/ 2061626 h 2597649"/>
                <a:gd name="connsiteX23" fmla="*/ 2556609 w 3991609"/>
                <a:gd name="connsiteY23" fmla="*/ 2160584 h 2597649"/>
                <a:gd name="connsiteX24" fmla="*/ 2754540 w 3991609"/>
                <a:gd name="connsiteY24" fmla="*/ 2259542 h 2597649"/>
                <a:gd name="connsiteX25" fmla="*/ 2952471 w 3991609"/>
                <a:gd name="connsiteY25" fmla="*/ 2333761 h 2597649"/>
                <a:gd name="connsiteX26" fmla="*/ 3092672 w 3991609"/>
                <a:gd name="connsiteY26" fmla="*/ 2383240 h 2597649"/>
                <a:gd name="connsiteX27" fmla="*/ 3232873 w 3991609"/>
                <a:gd name="connsiteY27" fmla="*/ 2424472 h 2597649"/>
                <a:gd name="connsiteX28" fmla="*/ 3422557 w 3991609"/>
                <a:gd name="connsiteY28" fmla="*/ 2465705 h 2597649"/>
                <a:gd name="connsiteX29" fmla="*/ 3636982 w 3991609"/>
                <a:gd name="connsiteY29" fmla="*/ 2531677 h 2597649"/>
                <a:gd name="connsiteX30" fmla="*/ 3991609 w 3991609"/>
                <a:gd name="connsiteY30" fmla="*/ 2597649 h 259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91609" h="2597649">
                  <a:moveTo>
                    <a:pt x="0" y="2564663"/>
                  </a:moveTo>
                  <a:lnTo>
                    <a:pt x="57730" y="2449212"/>
                  </a:lnTo>
                  <a:lnTo>
                    <a:pt x="115460" y="2267789"/>
                  </a:lnTo>
                  <a:cubicBezTo>
                    <a:pt x="140529" y="2058897"/>
                    <a:pt x="140201" y="2130840"/>
                    <a:pt x="140201" y="2053380"/>
                  </a:cubicBezTo>
                  <a:lnTo>
                    <a:pt x="206178" y="1682287"/>
                  </a:lnTo>
                  <a:lnTo>
                    <a:pt x="288650" y="1253469"/>
                  </a:lnTo>
                  <a:lnTo>
                    <a:pt x="404109" y="775171"/>
                  </a:lnTo>
                  <a:lnTo>
                    <a:pt x="478333" y="486544"/>
                  </a:lnTo>
                  <a:lnTo>
                    <a:pt x="577299" y="214409"/>
                  </a:lnTo>
                  <a:cubicBezTo>
                    <a:pt x="669715" y="96796"/>
                    <a:pt x="619074" y="98958"/>
                    <a:pt x="676264" y="98958"/>
                  </a:cubicBezTo>
                  <a:lnTo>
                    <a:pt x="799971" y="0"/>
                  </a:lnTo>
                  <a:lnTo>
                    <a:pt x="940172" y="16493"/>
                  </a:lnTo>
                  <a:lnTo>
                    <a:pt x="1047385" y="115451"/>
                  </a:lnTo>
                  <a:lnTo>
                    <a:pt x="1204080" y="305121"/>
                  </a:lnTo>
                  <a:lnTo>
                    <a:pt x="1319540" y="478297"/>
                  </a:lnTo>
                  <a:lnTo>
                    <a:pt x="1443247" y="659720"/>
                  </a:lnTo>
                  <a:lnTo>
                    <a:pt x="1591695" y="948348"/>
                  </a:lnTo>
                  <a:lnTo>
                    <a:pt x="1748391" y="1195743"/>
                  </a:lnTo>
                  <a:lnTo>
                    <a:pt x="1913333" y="1459631"/>
                  </a:lnTo>
                  <a:lnTo>
                    <a:pt x="2070029" y="1665794"/>
                  </a:lnTo>
                  <a:lnTo>
                    <a:pt x="2185488" y="1822478"/>
                  </a:lnTo>
                  <a:lnTo>
                    <a:pt x="2300948" y="1954422"/>
                  </a:lnTo>
                  <a:lnTo>
                    <a:pt x="2416408" y="2061626"/>
                  </a:lnTo>
                  <a:lnTo>
                    <a:pt x="2556609" y="2160584"/>
                  </a:lnTo>
                  <a:lnTo>
                    <a:pt x="2754540" y="2259542"/>
                  </a:lnTo>
                  <a:lnTo>
                    <a:pt x="2952471" y="2333761"/>
                  </a:lnTo>
                  <a:lnTo>
                    <a:pt x="3092672" y="2383240"/>
                  </a:lnTo>
                  <a:lnTo>
                    <a:pt x="3232873" y="2424472"/>
                  </a:lnTo>
                  <a:lnTo>
                    <a:pt x="3422557" y="2465705"/>
                  </a:lnTo>
                  <a:lnTo>
                    <a:pt x="3636982" y="2531677"/>
                  </a:lnTo>
                  <a:lnTo>
                    <a:pt x="3991609" y="2597649"/>
                  </a:ln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3600">
                <a:solidFill>
                  <a:prstClr val="black"/>
                </a:solidFill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>
              <a:off x="4206034" y="3108932"/>
              <a:ext cx="3240000" cy="0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 rot="5400000">
              <a:off x="4104730" y="3102767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 rot="5400000">
              <a:off x="5408804" y="3111014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TextBox 49"/>
            <p:cNvSpPr txBox="1"/>
            <p:nvPr/>
          </p:nvSpPr>
          <p:spPr>
            <a:xfrm>
              <a:off x="5213835" y="3168999"/>
              <a:ext cx="766359" cy="350794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100</a:t>
              </a:r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Lucida Grande"/>
                  <a:cs typeface="Lucida Grande"/>
                </a:rPr>
                <a:t>μ</a:t>
              </a:r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913712" y="3156466"/>
              <a:ext cx="589219" cy="350794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81222" y="1713736"/>
              <a:ext cx="1819554" cy="466324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US" sz="2000" dirty="0">
                  <a:solidFill>
                    <a:srgbClr val="000000">
                      <a:lumMod val="85000"/>
                      <a:lumOff val="15000"/>
                    </a:srgbClr>
                  </a:solidFill>
                  <a:ea typeface="ヒラギノ角ゴ ProN W3" charset="0"/>
                  <a:cs typeface="ヒラギノ角ゴ ProN W3" charset="0"/>
                </a:rPr>
                <a:t>short pulse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223906" y="3059128"/>
            <a:ext cx="1372740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a typeface="ヒラギノ角ゴ ProN W3" charset="0"/>
                <a:cs typeface="ヒラギノ角ゴ ProN W3" charset="0"/>
              </a:rPr>
              <a:t>ILL 57MW</a:t>
            </a:r>
            <a:endParaRPr lang="en-US" sz="2400" dirty="0">
              <a:solidFill>
                <a:srgbClr val="FF0000"/>
              </a:solidFill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>
            <a:off x="784671" y="5577670"/>
            <a:ext cx="8077781" cy="1117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08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Arrow Connector 4"/>
          <p:cNvCxnSpPr/>
          <p:nvPr/>
        </p:nvCxnSpPr>
        <p:spPr>
          <a:xfrm flipH="1">
            <a:off x="5167664" y="3646702"/>
            <a:ext cx="477789" cy="17730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70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991338"/>
            <a:ext cx="3774564" cy="472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63"/>
          <a:stretch>
            <a:fillRect/>
          </a:stretch>
        </p:blipFill>
        <p:spPr bwMode="auto">
          <a:xfrm>
            <a:off x="3354277" y="1451919"/>
            <a:ext cx="5171885" cy="38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341271" y="1636371"/>
            <a:ext cx="2394016" cy="454451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GB" sz="2500" dirty="0">
                <a:solidFill>
                  <a:prstClr val="black"/>
                </a:solidFill>
              </a:rPr>
              <a:t>D1B @ ILL</a:t>
            </a:r>
            <a:endParaRPr lang="en-GB" sz="2200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Constant-Wavelength Diffraction</a:t>
            </a:r>
            <a:endParaRPr lang="en-US" dirty="0"/>
          </a:p>
        </p:txBody>
      </p:sp>
      <p:sp>
        <p:nvSpPr>
          <p:cNvPr id="9" name="Text Box 70"/>
          <p:cNvSpPr txBox="1">
            <a:spLocks noChangeArrowheads="1"/>
          </p:cNvSpPr>
          <p:nvPr/>
        </p:nvSpPr>
        <p:spPr bwMode="auto">
          <a:xfrm>
            <a:off x="5096723" y="1720726"/>
            <a:ext cx="3562758" cy="5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 err="1" smtClean="0">
                <a:solidFill>
                  <a:prstClr val="black"/>
                </a:solidFill>
              </a:rPr>
              <a:t>Rietveld</a:t>
            </a:r>
            <a:r>
              <a:rPr lang="en-GB" sz="3200" dirty="0" smtClean="0">
                <a:solidFill>
                  <a:prstClr val="black"/>
                </a:solidFill>
              </a:rPr>
              <a:t> refinement</a:t>
            </a:r>
            <a:endParaRPr lang="en-GB" sz="3200" baseline="30000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5229234" y="5875371"/>
            <a:ext cx="36513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6762780" y="5108598"/>
            <a:ext cx="1350982" cy="76677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Oval 10"/>
          <p:cNvSpPr/>
          <p:nvPr/>
        </p:nvSpPr>
        <p:spPr bwMode="auto">
          <a:xfrm>
            <a:off x="7967710" y="5108598"/>
            <a:ext cx="292104" cy="153354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Arial Unicode MS" pitchFamily="34" charset="-128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6762781" y="5873568"/>
            <a:ext cx="1350981" cy="7685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6653241" y="5765832"/>
            <a:ext cx="216000" cy="216000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14" name="Arc 13"/>
          <p:cNvSpPr/>
          <p:nvPr/>
        </p:nvSpPr>
        <p:spPr bwMode="auto">
          <a:xfrm>
            <a:off x="6215085" y="5327676"/>
            <a:ext cx="1080000" cy="1080000"/>
          </a:xfrm>
          <a:prstGeom prst="arc">
            <a:avLst>
              <a:gd name="adj1" fmla="val 20046590"/>
              <a:gd name="adj2" fmla="val 2153394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7449" y="5473728"/>
            <a:ext cx="584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l-GR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endParaRPr lang="en-GB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41326" y="5282001"/>
            <a:ext cx="4418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Debye-</a:t>
            </a:r>
            <a:r>
              <a:rPr lang="en-GB" sz="2400" dirty="0" err="1" smtClean="0">
                <a:solidFill>
                  <a:srgbClr val="FF0000"/>
                </a:solidFill>
              </a:rPr>
              <a:t>Scherrer</a:t>
            </a:r>
            <a:r>
              <a:rPr lang="en-GB" sz="2400" dirty="0" smtClean="0">
                <a:solidFill>
                  <a:srgbClr val="FF0000"/>
                </a:solidFill>
              </a:rPr>
              <a:t> cone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47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Scattering: Local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 l="11523" t="3594" r="2793" b="17343"/>
          <a:stretch>
            <a:fillRect/>
          </a:stretch>
        </p:blipFill>
        <p:spPr bwMode="auto">
          <a:xfrm>
            <a:off x="240200" y="4265652"/>
            <a:ext cx="4008132" cy="251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169455" y="1527177"/>
            <a:ext cx="3263532" cy="2365312"/>
            <a:chOff x="4681539" y="1055655"/>
            <a:chExt cx="3979917" cy="2884527"/>
          </a:xfrm>
        </p:grpSpPr>
        <p:sp>
          <p:nvSpPr>
            <p:cNvPr id="7" name="Rectangle 6"/>
            <p:cNvSpPr/>
            <p:nvPr/>
          </p:nvSpPr>
          <p:spPr bwMode="auto">
            <a:xfrm>
              <a:off x="4681539" y="1055655"/>
              <a:ext cx="3979917" cy="2884527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156208" y="142078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5667390" y="1566837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8369352" y="324643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5411799" y="2114532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8296326" y="1931967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6142059" y="1822428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6069033" y="222407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5922981" y="2443149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6434163" y="3429000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7858170" y="1749402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6361137" y="2260584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7018371" y="2114532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7127910" y="2370123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5411799" y="3282948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8040735" y="1895454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5010156" y="2479662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6689754" y="149381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4973643" y="185894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7164423" y="1347759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6142059" y="295433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6434163" y="185894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6689754" y="2443149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7273962" y="1895454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6872319" y="2735253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6762780" y="2114532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7310475" y="2625714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4900617" y="3282948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6288111" y="1384272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5302260" y="2662227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5776929" y="324643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8113761" y="288130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7127910" y="2990844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7200936" y="3502026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8113761" y="2333610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5630877" y="251617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7566066" y="1530324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6835806" y="1712889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7639092" y="2297097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7566066" y="3282948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7602579" y="2698740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7493040" y="3063870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7931196" y="3063870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5996007" y="1201707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5046669" y="1092168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5448312" y="1201707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5922981" y="1530324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7967709" y="149381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7456527" y="1968480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4864104" y="1457298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7420014" y="112868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5630877" y="2808279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5156208" y="2260584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6142059" y="3429000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5302260" y="3027357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5229234" y="3502026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5667390" y="3502026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6689754" y="361156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8186787" y="3538539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7894683" y="3502026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8478891" y="288130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8332839" y="258920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8369352" y="1676376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8405865" y="1311246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7785144" y="1201707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6032520" y="2698740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7200936" y="324643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6799293" y="3209922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6507189" y="3100383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7894683" y="258920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7346988" y="222407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7164423" y="1639863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7785144" y="2004993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7967709" y="2187558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5448312" y="1749402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6653241" y="288130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5740416" y="222407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4754565" y="3027357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8113761" y="1092168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6397650" y="112868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6762780" y="112868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8186787" y="1347759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8442378" y="2297097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>
              <a:off x="7456527" y="361156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>
              <a:off x="7821657" y="3721104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92" name="Oval 91"/>
            <p:cNvSpPr/>
            <p:nvPr/>
          </p:nvSpPr>
          <p:spPr bwMode="auto">
            <a:xfrm>
              <a:off x="8077248" y="324643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93" name="Oval 92"/>
            <p:cNvSpPr/>
            <p:nvPr/>
          </p:nvSpPr>
          <p:spPr bwMode="auto">
            <a:xfrm>
              <a:off x="8478891" y="368459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6434163" y="1639863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5448312" y="368459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5886468" y="295433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5594364" y="1931967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4754565" y="1165194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6288111" y="251617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5156208" y="1822428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6981858" y="3429000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02" name="Oval 101"/>
            <p:cNvSpPr/>
            <p:nvPr/>
          </p:nvSpPr>
          <p:spPr bwMode="auto">
            <a:xfrm>
              <a:off x="4754565" y="1749402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03" name="Oval 102"/>
            <p:cNvSpPr/>
            <p:nvPr/>
          </p:nvSpPr>
          <p:spPr bwMode="auto">
            <a:xfrm>
              <a:off x="4791078" y="215104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4827591" y="2735253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05" name="Oval 104"/>
            <p:cNvSpPr/>
            <p:nvPr/>
          </p:nvSpPr>
          <p:spPr bwMode="auto">
            <a:xfrm>
              <a:off x="5046669" y="295433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06" name="Oval 105"/>
            <p:cNvSpPr/>
            <p:nvPr/>
          </p:nvSpPr>
          <p:spPr bwMode="auto">
            <a:xfrm>
              <a:off x="5996007" y="3721104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4900617" y="368459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08" name="Oval 107"/>
            <p:cNvSpPr/>
            <p:nvPr/>
          </p:nvSpPr>
          <p:spPr bwMode="auto">
            <a:xfrm>
              <a:off x="5308608" y="157318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5046669" y="1603350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>
              <a:off x="6470676" y="2625714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11" name="Oval 110"/>
            <p:cNvSpPr/>
            <p:nvPr/>
          </p:nvSpPr>
          <p:spPr bwMode="auto">
            <a:xfrm>
              <a:off x="6908832" y="2479662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7383501" y="1347759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13" name="Oval 112"/>
            <p:cNvSpPr/>
            <p:nvPr/>
          </p:nvSpPr>
          <p:spPr bwMode="auto">
            <a:xfrm>
              <a:off x="7456527" y="2479662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14" name="Oval 113"/>
            <p:cNvSpPr/>
            <p:nvPr/>
          </p:nvSpPr>
          <p:spPr bwMode="auto">
            <a:xfrm>
              <a:off x="7748631" y="295433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15" name="Oval 114"/>
            <p:cNvSpPr/>
            <p:nvPr/>
          </p:nvSpPr>
          <p:spPr bwMode="auto">
            <a:xfrm>
              <a:off x="6981858" y="368459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7346988" y="2917818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>
              <a:off x="7383501" y="1676376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>
              <a:off x="6653241" y="1931967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5959494" y="2004993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20" name="Oval 119"/>
            <p:cNvSpPr/>
            <p:nvPr/>
          </p:nvSpPr>
          <p:spPr bwMode="auto">
            <a:xfrm>
              <a:off x="5740416" y="112868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5886468" y="178591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22" name="Oval 121"/>
            <p:cNvSpPr/>
            <p:nvPr/>
          </p:nvSpPr>
          <p:spPr bwMode="auto">
            <a:xfrm>
              <a:off x="4754565" y="3465513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5448312" y="2370123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6251598" y="324643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>
              <a:off x="6324624" y="3648078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26" name="Oval 125"/>
            <p:cNvSpPr/>
            <p:nvPr/>
          </p:nvSpPr>
          <p:spPr bwMode="auto">
            <a:xfrm>
              <a:off x="5996007" y="3173409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27" name="Oval 126"/>
            <p:cNvSpPr/>
            <p:nvPr/>
          </p:nvSpPr>
          <p:spPr bwMode="auto">
            <a:xfrm>
              <a:off x="6872319" y="142078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28" name="Oval 127"/>
            <p:cNvSpPr/>
            <p:nvPr/>
          </p:nvSpPr>
          <p:spPr bwMode="auto">
            <a:xfrm>
              <a:off x="6178572" y="1603350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>
              <a:off x="6251598" y="2041506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30" name="Oval 129"/>
            <p:cNvSpPr/>
            <p:nvPr/>
          </p:nvSpPr>
          <p:spPr bwMode="auto">
            <a:xfrm>
              <a:off x="5667390" y="1347759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31" name="Oval 130"/>
            <p:cNvSpPr/>
            <p:nvPr/>
          </p:nvSpPr>
          <p:spPr bwMode="auto">
            <a:xfrm>
              <a:off x="5046669" y="2078019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>
              <a:off x="4791078" y="2370123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>
              <a:off x="5119695" y="324643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34" name="Oval 133"/>
            <p:cNvSpPr/>
            <p:nvPr/>
          </p:nvSpPr>
          <p:spPr bwMode="auto">
            <a:xfrm>
              <a:off x="5886468" y="3429000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5740416" y="3721104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>
              <a:off x="5594364" y="3063870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37" name="Oval 136"/>
            <p:cNvSpPr/>
            <p:nvPr/>
          </p:nvSpPr>
          <p:spPr bwMode="auto">
            <a:xfrm>
              <a:off x="7018371" y="1895454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38" name="Oval 137"/>
            <p:cNvSpPr/>
            <p:nvPr/>
          </p:nvSpPr>
          <p:spPr bwMode="auto">
            <a:xfrm>
              <a:off x="8150274" y="1676376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39" name="Oval 138"/>
            <p:cNvSpPr/>
            <p:nvPr/>
          </p:nvSpPr>
          <p:spPr bwMode="auto">
            <a:xfrm>
              <a:off x="7748631" y="1457298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0" name="Oval 139"/>
            <p:cNvSpPr/>
            <p:nvPr/>
          </p:nvSpPr>
          <p:spPr bwMode="auto">
            <a:xfrm>
              <a:off x="7602579" y="178591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1" name="Oval 140"/>
            <p:cNvSpPr/>
            <p:nvPr/>
          </p:nvSpPr>
          <p:spPr bwMode="auto">
            <a:xfrm>
              <a:off x="6324624" y="288130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2" name="Oval 141"/>
            <p:cNvSpPr/>
            <p:nvPr/>
          </p:nvSpPr>
          <p:spPr bwMode="auto">
            <a:xfrm>
              <a:off x="7091397" y="2735253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3" name="Oval 142"/>
            <p:cNvSpPr/>
            <p:nvPr/>
          </p:nvSpPr>
          <p:spPr bwMode="auto">
            <a:xfrm>
              <a:off x="6872319" y="2990844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4" name="Oval 143"/>
            <p:cNvSpPr/>
            <p:nvPr/>
          </p:nvSpPr>
          <p:spPr bwMode="auto">
            <a:xfrm>
              <a:off x="7821657" y="2370123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5" name="Oval 144"/>
            <p:cNvSpPr/>
            <p:nvPr/>
          </p:nvSpPr>
          <p:spPr bwMode="auto">
            <a:xfrm>
              <a:off x="7639092" y="3502026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6" name="Oval 145"/>
            <p:cNvSpPr/>
            <p:nvPr/>
          </p:nvSpPr>
          <p:spPr bwMode="auto">
            <a:xfrm>
              <a:off x="5192721" y="3721104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7" name="Oval 146"/>
            <p:cNvSpPr/>
            <p:nvPr/>
          </p:nvSpPr>
          <p:spPr bwMode="auto">
            <a:xfrm>
              <a:off x="6543702" y="2224071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8" name="Oval 147"/>
            <p:cNvSpPr/>
            <p:nvPr/>
          </p:nvSpPr>
          <p:spPr bwMode="auto">
            <a:xfrm>
              <a:off x="7748631" y="3246435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9" name="Oval 148"/>
            <p:cNvSpPr/>
            <p:nvPr/>
          </p:nvSpPr>
          <p:spPr bwMode="auto">
            <a:xfrm>
              <a:off x="8077248" y="2625714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50" name="Oval 149"/>
            <p:cNvSpPr/>
            <p:nvPr/>
          </p:nvSpPr>
          <p:spPr bwMode="auto">
            <a:xfrm>
              <a:off x="8259813" y="2187558"/>
              <a:ext cx="180000" cy="180000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</p:grpSp>
      <p:pic>
        <p:nvPicPr>
          <p:cNvPr id="1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7091" y="3425853"/>
            <a:ext cx="4812217" cy="349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2" name="Group 151"/>
          <p:cNvGrpSpPr/>
          <p:nvPr/>
        </p:nvGrpSpPr>
        <p:grpSpPr>
          <a:xfrm>
            <a:off x="605330" y="1442352"/>
            <a:ext cx="3249657" cy="2978166"/>
            <a:chOff x="5192721" y="1785915"/>
            <a:chExt cx="3249657" cy="2978166"/>
          </a:xfrm>
        </p:grpSpPr>
        <p:pic>
          <p:nvPicPr>
            <p:cNvPr id="153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92721" y="1822428"/>
              <a:ext cx="3220336" cy="2941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4" name="Rectangle 153"/>
            <p:cNvSpPr/>
            <p:nvPr/>
          </p:nvSpPr>
          <p:spPr bwMode="auto">
            <a:xfrm>
              <a:off x="5630877" y="1785915"/>
              <a:ext cx="292104" cy="25559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55" name="Rectangle 154"/>
            <p:cNvSpPr/>
            <p:nvPr/>
          </p:nvSpPr>
          <p:spPr bwMode="auto">
            <a:xfrm>
              <a:off x="8150274" y="1858941"/>
              <a:ext cx="292104" cy="25559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02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8763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106083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335866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65649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795432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025215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2550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382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067983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297766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527549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757332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987115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2169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838200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067983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97766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527549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757332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987115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8216900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63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Diffraction</a:t>
            </a:r>
            <a:endParaRPr lang="en-US" dirty="0"/>
          </a:p>
        </p:txBody>
      </p:sp>
      <p:sp>
        <p:nvSpPr>
          <p:cNvPr id="83" name="Content Placeholder 2"/>
          <p:cNvSpPr txBox="1">
            <a:spLocks/>
          </p:cNvSpPr>
          <p:nvPr/>
        </p:nvSpPr>
        <p:spPr>
          <a:xfrm>
            <a:off x="226012" y="1440266"/>
            <a:ext cx="5353712" cy="2540925"/>
          </a:xfrm>
          <a:prstGeom prst="rect">
            <a:avLst/>
          </a:prstGeom>
        </p:spPr>
        <p:txBody>
          <a:bodyPr vert="horz" lIns="91432" tIns="45716" rIns="91432" bIns="45716" rtlCol="0">
            <a:normAutofit fontScale="77500" lnSpcReduction="20000"/>
          </a:bodyPr>
          <a:lstStyle>
            <a:lvl1pPr marL="342870" indent="-342870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884" indent="-285725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2899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05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21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37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7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7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6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Complex structures</a:t>
            </a:r>
          </a:p>
          <a:p>
            <a:pPr lvl="1"/>
            <a:r>
              <a:rPr lang="en-US" dirty="0" smtClean="0"/>
              <a:t>powder averaging removes information</a:t>
            </a:r>
          </a:p>
          <a:p>
            <a:r>
              <a:rPr lang="en-US" dirty="0" smtClean="0"/>
              <a:t>Magnetic structures</a:t>
            </a:r>
          </a:p>
          <a:p>
            <a:r>
              <a:rPr lang="en-US" dirty="0" smtClean="0"/>
              <a:t>Large unit cells</a:t>
            </a:r>
          </a:p>
          <a:p>
            <a:pPr lvl="1"/>
            <a:r>
              <a:rPr lang="en-US" dirty="0" smtClean="0"/>
              <a:t>Protein crystallography</a:t>
            </a:r>
          </a:p>
          <a:p>
            <a:r>
              <a:rPr lang="en-US" dirty="0" smtClean="0"/>
              <a:t>Two approaches:</a:t>
            </a:r>
          </a:p>
          <a:p>
            <a:pPr lvl="1"/>
            <a:r>
              <a:rPr lang="en-US" dirty="0" smtClean="0"/>
              <a:t>Monochromatic/TOF instrument</a:t>
            </a:r>
          </a:p>
          <a:p>
            <a:pPr lvl="1"/>
            <a:r>
              <a:rPr lang="en-US" dirty="0" smtClean="0"/>
              <a:t>Laue diffractometer (white beam)</a:t>
            </a:r>
          </a:p>
        </p:txBody>
      </p:sp>
    </p:spTree>
    <p:extLst>
      <p:ext uri="{BB962C8B-B14F-4D97-AF65-F5344CB8AC3E}">
        <p14:creationId xmlns:p14="http://schemas.microsoft.com/office/powerpoint/2010/main" val="182837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4"/>
          <p:cNvPicPr>
            <a:picLocks noChangeAspect="1" noChangeArrowheads="1"/>
          </p:cNvPicPr>
          <p:nvPr/>
        </p:nvPicPr>
        <p:blipFill rotWithShape="1">
          <a:blip r:embed="rId2"/>
          <a:srcRect r="37570"/>
          <a:stretch/>
        </p:blipFill>
        <p:spPr bwMode="auto">
          <a:xfrm>
            <a:off x="274307" y="3955055"/>
            <a:ext cx="3513275" cy="2845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9" name="Group 88"/>
          <p:cNvGrpSpPr>
            <a:grpSpLocks noChangeAspect="1"/>
          </p:cNvGrpSpPr>
          <p:nvPr/>
        </p:nvGrpSpPr>
        <p:grpSpPr>
          <a:xfrm>
            <a:off x="3878172" y="2153393"/>
            <a:ext cx="5137928" cy="4298060"/>
            <a:chOff x="5283200" y="3816063"/>
            <a:chExt cx="6864350" cy="5742275"/>
          </a:xfrm>
        </p:grpSpPr>
        <p:sp>
          <p:nvSpPr>
            <p:cNvPr id="90" name="Oval 3"/>
            <p:cNvSpPr>
              <a:spLocks/>
            </p:cNvSpPr>
            <p:nvPr/>
          </p:nvSpPr>
          <p:spPr bwMode="auto">
            <a:xfrm>
              <a:off x="5283200" y="44577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Oval 4"/>
            <p:cNvSpPr>
              <a:spLocks/>
            </p:cNvSpPr>
            <p:nvPr/>
          </p:nvSpPr>
          <p:spPr bwMode="auto">
            <a:xfrm>
              <a:off x="6007100" y="44577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Oval 5"/>
            <p:cNvSpPr>
              <a:spLocks/>
            </p:cNvSpPr>
            <p:nvPr/>
          </p:nvSpPr>
          <p:spPr bwMode="auto">
            <a:xfrm>
              <a:off x="6731000" y="44577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Oval 6"/>
            <p:cNvSpPr>
              <a:spLocks/>
            </p:cNvSpPr>
            <p:nvPr/>
          </p:nvSpPr>
          <p:spPr bwMode="auto">
            <a:xfrm>
              <a:off x="7454900" y="44577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Oval 7"/>
            <p:cNvSpPr>
              <a:spLocks/>
            </p:cNvSpPr>
            <p:nvPr/>
          </p:nvSpPr>
          <p:spPr bwMode="auto">
            <a:xfrm>
              <a:off x="8178800" y="44577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Oval 8"/>
            <p:cNvSpPr>
              <a:spLocks/>
            </p:cNvSpPr>
            <p:nvPr/>
          </p:nvSpPr>
          <p:spPr bwMode="auto">
            <a:xfrm>
              <a:off x="8902700" y="44577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Oval 9"/>
            <p:cNvSpPr>
              <a:spLocks/>
            </p:cNvSpPr>
            <p:nvPr/>
          </p:nvSpPr>
          <p:spPr bwMode="auto">
            <a:xfrm>
              <a:off x="9626600" y="44577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Oval 10"/>
            <p:cNvSpPr>
              <a:spLocks/>
            </p:cNvSpPr>
            <p:nvPr/>
          </p:nvSpPr>
          <p:spPr bwMode="auto">
            <a:xfrm>
              <a:off x="10350500" y="44577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Oval 11"/>
            <p:cNvSpPr>
              <a:spLocks/>
            </p:cNvSpPr>
            <p:nvPr/>
          </p:nvSpPr>
          <p:spPr bwMode="auto">
            <a:xfrm>
              <a:off x="11074400" y="44577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Oval 12"/>
            <p:cNvSpPr>
              <a:spLocks/>
            </p:cNvSpPr>
            <p:nvPr/>
          </p:nvSpPr>
          <p:spPr bwMode="auto">
            <a:xfrm>
              <a:off x="5283200" y="52070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Oval 13"/>
            <p:cNvSpPr>
              <a:spLocks/>
            </p:cNvSpPr>
            <p:nvPr/>
          </p:nvSpPr>
          <p:spPr bwMode="auto">
            <a:xfrm>
              <a:off x="6007100" y="52070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Oval 14"/>
            <p:cNvSpPr>
              <a:spLocks/>
            </p:cNvSpPr>
            <p:nvPr/>
          </p:nvSpPr>
          <p:spPr bwMode="auto">
            <a:xfrm>
              <a:off x="6731000" y="52070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Oval 15"/>
            <p:cNvSpPr>
              <a:spLocks/>
            </p:cNvSpPr>
            <p:nvPr/>
          </p:nvSpPr>
          <p:spPr bwMode="auto">
            <a:xfrm>
              <a:off x="7454900" y="52070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Oval 16"/>
            <p:cNvSpPr>
              <a:spLocks/>
            </p:cNvSpPr>
            <p:nvPr/>
          </p:nvSpPr>
          <p:spPr bwMode="auto">
            <a:xfrm>
              <a:off x="8178800" y="52070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" name="Oval 17"/>
            <p:cNvSpPr>
              <a:spLocks/>
            </p:cNvSpPr>
            <p:nvPr/>
          </p:nvSpPr>
          <p:spPr bwMode="auto">
            <a:xfrm>
              <a:off x="8902700" y="52070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Oval 18"/>
            <p:cNvSpPr>
              <a:spLocks/>
            </p:cNvSpPr>
            <p:nvPr/>
          </p:nvSpPr>
          <p:spPr bwMode="auto">
            <a:xfrm>
              <a:off x="9626600" y="52070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Oval 19"/>
            <p:cNvSpPr>
              <a:spLocks/>
            </p:cNvSpPr>
            <p:nvPr/>
          </p:nvSpPr>
          <p:spPr bwMode="auto">
            <a:xfrm>
              <a:off x="10350500" y="52070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Oval 20"/>
            <p:cNvSpPr>
              <a:spLocks/>
            </p:cNvSpPr>
            <p:nvPr/>
          </p:nvSpPr>
          <p:spPr bwMode="auto">
            <a:xfrm>
              <a:off x="11074400" y="52070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Oval 22"/>
            <p:cNvSpPr>
              <a:spLocks/>
            </p:cNvSpPr>
            <p:nvPr/>
          </p:nvSpPr>
          <p:spPr bwMode="auto">
            <a:xfrm>
              <a:off x="6007100" y="59563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Oval 23"/>
            <p:cNvSpPr>
              <a:spLocks/>
            </p:cNvSpPr>
            <p:nvPr/>
          </p:nvSpPr>
          <p:spPr bwMode="auto">
            <a:xfrm>
              <a:off x="6731000" y="59563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Oval 24"/>
            <p:cNvSpPr>
              <a:spLocks/>
            </p:cNvSpPr>
            <p:nvPr/>
          </p:nvSpPr>
          <p:spPr bwMode="auto">
            <a:xfrm>
              <a:off x="7454900" y="59563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Oval 25"/>
            <p:cNvSpPr>
              <a:spLocks/>
            </p:cNvSpPr>
            <p:nvPr/>
          </p:nvSpPr>
          <p:spPr bwMode="auto">
            <a:xfrm>
              <a:off x="8178800" y="59563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Oval 26"/>
            <p:cNvSpPr>
              <a:spLocks/>
            </p:cNvSpPr>
            <p:nvPr/>
          </p:nvSpPr>
          <p:spPr bwMode="auto">
            <a:xfrm>
              <a:off x="8902700" y="59563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Oval 27"/>
            <p:cNvSpPr>
              <a:spLocks/>
            </p:cNvSpPr>
            <p:nvPr/>
          </p:nvSpPr>
          <p:spPr bwMode="auto">
            <a:xfrm>
              <a:off x="9626600" y="59563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Oval 28"/>
            <p:cNvSpPr>
              <a:spLocks/>
            </p:cNvSpPr>
            <p:nvPr/>
          </p:nvSpPr>
          <p:spPr bwMode="auto">
            <a:xfrm>
              <a:off x="10350500" y="59563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Oval 29"/>
            <p:cNvSpPr>
              <a:spLocks/>
            </p:cNvSpPr>
            <p:nvPr/>
          </p:nvSpPr>
          <p:spPr bwMode="auto">
            <a:xfrm>
              <a:off x="11074400" y="59563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" name="Oval 30"/>
            <p:cNvSpPr>
              <a:spLocks/>
            </p:cNvSpPr>
            <p:nvPr/>
          </p:nvSpPr>
          <p:spPr bwMode="auto">
            <a:xfrm>
              <a:off x="5283200" y="67056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" name="Oval 31"/>
            <p:cNvSpPr>
              <a:spLocks/>
            </p:cNvSpPr>
            <p:nvPr/>
          </p:nvSpPr>
          <p:spPr bwMode="auto">
            <a:xfrm>
              <a:off x="6007100" y="67056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" name="Oval 32"/>
            <p:cNvSpPr>
              <a:spLocks/>
            </p:cNvSpPr>
            <p:nvPr/>
          </p:nvSpPr>
          <p:spPr bwMode="auto">
            <a:xfrm>
              <a:off x="6731000" y="67056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" name="Oval 33"/>
            <p:cNvSpPr>
              <a:spLocks/>
            </p:cNvSpPr>
            <p:nvPr/>
          </p:nvSpPr>
          <p:spPr bwMode="auto">
            <a:xfrm>
              <a:off x="7454900" y="67056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Oval 34"/>
            <p:cNvSpPr>
              <a:spLocks/>
            </p:cNvSpPr>
            <p:nvPr/>
          </p:nvSpPr>
          <p:spPr bwMode="auto">
            <a:xfrm>
              <a:off x="8178800" y="67056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Oval 35"/>
            <p:cNvSpPr>
              <a:spLocks/>
            </p:cNvSpPr>
            <p:nvPr/>
          </p:nvSpPr>
          <p:spPr bwMode="auto">
            <a:xfrm>
              <a:off x="8902700" y="67056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Oval 36"/>
            <p:cNvSpPr>
              <a:spLocks/>
            </p:cNvSpPr>
            <p:nvPr/>
          </p:nvSpPr>
          <p:spPr bwMode="auto">
            <a:xfrm>
              <a:off x="9626600" y="67056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Oval 37"/>
            <p:cNvSpPr>
              <a:spLocks/>
            </p:cNvSpPr>
            <p:nvPr/>
          </p:nvSpPr>
          <p:spPr bwMode="auto">
            <a:xfrm>
              <a:off x="10350500" y="67056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Oval 38"/>
            <p:cNvSpPr>
              <a:spLocks/>
            </p:cNvSpPr>
            <p:nvPr/>
          </p:nvSpPr>
          <p:spPr bwMode="auto">
            <a:xfrm>
              <a:off x="11074400" y="67056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Oval 39"/>
            <p:cNvSpPr>
              <a:spLocks/>
            </p:cNvSpPr>
            <p:nvPr/>
          </p:nvSpPr>
          <p:spPr bwMode="auto">
            <a:xfrm>
              <a:off x="5283200" y="74549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Oval 40"/>
            <p:cNvSpPr>
              <a:spLocks/>
            </p:cNvSpPr>
            <p:nvPr/>
          </p:nvSpPr>
          <p:spPr bwMode="auto">
            <a:xfrm>
              <a:off x="6007100" y="74549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Oval 41"/>
            <p:cNvSpPr>
              <a:spLocks/>
            </p:cNvSpPr>
            <p:nvPr/>
          </p:nvSpPr>
          <p:spPr bwMode="auto">
            <a:xfrm>
              <a:off x="6731000" y="74549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Oval 42"/>
            <p:cNvSpPr>
              <a:spLocks/>
            </p:cNvSpPr>
            <p:nvPr/>
          </p:nvSpPr>
          <p:spPr bwMode="auto">
            <a:xfrm>
              <a:off x="7454900" y="74549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Oval 43"/>
            <p:cNvSpPr>
              <a:spLocks/>
            </p:cNvSpPr>
            <p:nvPr/>
          </p:nvSpPr>
          <p:spPr bwMode="auto">
            <a:xfrm>
              <a:off x="8178800" y="74549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Oval 44"/>
            <p:cNvSpPr>
              <a:spLocks/>
            </p:cNvSpPr>
            <p:nvPr/>
          </p:nvSpPr>
          <p:spPr bwMode="auto">
            <a:xfrm>
              <a:off x="8902700" y="74549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Oval 45"/>
            <p:cNvSpPr>
              <a:spLocks/>
            </p:cNvSpPr>
            <p:nvPr/>
          </p:nvSpPr>
          <p:spPr bwMode="auto">
            <a:xfrm>
              <a:off x="9626600" y="74549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Oval 46"/>
            <p:cNvSpPr>
              <a:spLocks/>
            </p:cNvSpPr>
            <p:nvPr/>
          </p:nvSpPr>
          <p:spPr bwMode="auto">
            <a:xfrm>
              <a:off x="10350500" y="74549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Oval 47"/>
            <p:cNvSpPr>
              <a:spLocks/>
            </p:cNvSpPr>
            <p:nvPr/>
          </p:nvSpPr>
          <p:spPr bwMode="auto">
            <a:xfrm>
              <a:off x="11074400" y="74549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" name="Oval 48"/>
            <p:cNvSpPr>
              <a:spLocks/>
            </p:cNvSpPr>
            <p:nvPr/>
          </p:nvSpPr>
          <p:spPr bwMode="auto">
            <a:xfrm>
              <a:off x="5283200" y="82042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" name="Oval 49"/>
            <p:cNvSpPr>
              <a:spLocks/>
            </p:cNvSpPr>
            <p:nvPr/>
          </p:nvSpPr>
          <p:spPr bwMode="auto">
            <a:xfrm>
              <a:off x="6007100" y="82042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" name="Oval 50"/>
            <p:cNvSpPr>
              <a:spLocks/>
            </p:cNvSpPr>
            <p:nvPr/>
          </p:nvSpPr>
          <p:spPr bwMode="auto">
            <a:xfrm>
              <a:off x="6731000" y="82042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" name="Oval 51"/>
            <p:cNvSpPr>
              <a:spLocks/>
            </p:cNvSpPr>
            <p:nvPr/>
          </p:nvSpPr>
          <p:spPr bwMode="auto">
            <a:xfrm>
              <a:off x="7454900" y="82042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Oval 52"/>
            <p:cNvSpPr>
              <a:spLocks/>
            </p:cNvSpPr>
            <p:nvPr/>
          </p:nvSpPr>
          <p:spPr bwMode="auto">
            <a:xfrm>
              <a:off x="8178800" y="82042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" name="Oval 53"/>
            <p:cNvSpPr>
              <a:spLocks/>
            </p:cNvSpPr>
            <p:nvPr/>
          </p:nvSpPr>
          <p:spPr bwMode="auto">
            <a:xfrm>
              <a:off x="8902700" y="82042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Oval 54"/>
            <p:cNvSpPr>
              <a:spLocks/>
            </p:cNvSpPr>
            <p:nvPr/>
          </p:nvSpPr>
          <p:spPr bwMode="auto">
            <a:xfrm>
              <a:off x="9626600" y="82042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Oval 55"/>
            <p:cNvSpPr>
              <a:spLocks/>
            </p:cNvSpPr>
            <p:nvPr/>
          </p:nvSpPr>
          <p:spPr bwMode="auto">
            <a:xfrm>
              <a:off x="10350500" y="82042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Oval 56"/>
            <p:cNvSpPr>
              <a:spLocks/>
            </p:cNvSpPr>
            <p:nvPr/>
          </p:nvSpPr>
          <p:spPr bwMode="auto">
            <a:xfrm>
              <a:off x="11074400" y="82042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Oval 57"/>
            <p:cNvSpPr>
              <a:spLocks/>
            </p:cNvSpPr>
            <p:nvPr/>
          </p:nvSpPr>
          <p:spPr bwMode="auto">
            <a:xfrm>
              <a:off x="5283200" y="89535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" name="Oval 58"/>
            <p:cNvSpPr>
              <a:spLocks/>
            </p:cNvSpPr>
            <p:nvPr/>
          </p:nvSpPr>
          <p:spPr bwMode="auto">
            <a:xfrm>
              <a:off x="6007100" y="89535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" name="Oval 59"/>
            <p:cNvSpPr>
              <a:spLocks/>
            </p:cNvSpPr>
            <p:nvPr/>
          </p:nvSpPr>
          <p:spPr bwMode="auto">
            <a:xfrm>
              <a:off x="6731000" y="89535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" name="Oval 60"/>
            <p:cNvSpPr>
              <a:spLocks/>
            </p:cNvSpPr>
            <p:nvPr/>
          </p:nvSpPr>
          <p:spPr bwMode="auto">
            <a:xfrm>
              <a:off x="7454900" y="89535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Oval 61"/>
            <p:cNvSpPr>
              <a:spLocks/>
            </p:cNvSpPr>
            <p:nvPr/>
          </p:nvSpPr>
          <p:spPr bwMode="auto">
            <a:xfrm>
              <a:off x="8178800" y="89535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Oval 62"/>
            <p:cNvSpPr>
              <a:spLocks/>
            </p:cNvSpPr>
            <p:nvPr/>
          </p:nvSpPr>
          <p:spPr bwMode="auto">
            <a:xfrm>
              <a:off x="8902700" y="89535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Oval 63"/>
            <p:cNvSpPr>
              <a:spLocks/>
            </p:cNvSpPr>
            <p:nvPr/>
          </p:nvSpPr>
          <p:spPr bwMode="auto">
            <a:xfrm>
              <a:off x="9626600" y="89535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Oval 64"/>
            <p:cNvSpPr>
              <a:spLocks/>
            </p:cNvSpPr>
            <p:nvPr/>
          </p:nvSpPr>
          <p:spPr bwMode="auto">
            <a:xfrm>
              <a:off x="10350500" y="89535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Oval 65"/>
            <p:cNvSpPr>
              <a:spLocks/>
            </p:cNvSpPr>
            <p:nvPr/>
          </p:nvSpPr>
          <p:spPr bwMode="auto">
            <a:xfrm>
              <a:off x="11074400" y="8953500"/>
              <a:ext cx="203200" cy="215900"/>
            </a:xfrm>
            <a:prstGeom prst="ellipse">
              <a:avLst/>
            </a:prstGeom>
            <a:gradFill rotWithShape="0">
              <a:gsLst>
                <a:gs pos="0">
                  <a:srgbClr val="074EB3"/>
                </a:gs>
                <a:gs pos="100000">
                  <a:srgbClr val="0B3280"/>
                </a:gs>
              </a:gsLst>
              <a:lin ang="5400000" scaled="1"/>
            </a:gra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Line 66"/>
            <p:cNvSpPr>
              <a:spLocks noChangeShapeType="1"/>
            </p:cNvSpPr>
            <p:nvPr/>
          </p:nvSpPr>
          <p:spPr bwMode="auto">
            <a:xfrm rot="10800000" flipH="1">
              <a:off x="5943600" y="4267200"/>
              <a:ext cx="4800600" cy="49657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" name="Rectangle 67"/>
            <p:cNvSpPr>
              <a:spLocks/>
            </p:cNvSpPr>
            <p:nvPr/>
          </p:nvSpPr>
          <p:spPr bwMode="auto">
            <a:xfrm>
              <a:off x="10661650" y="3936713"/>
              <a:ext cx="660399" cy="26727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642915">
                <a:defRPr/>
              </a:pPr>
              <a:r>
                <a:rPr lang="en-US" sz="1300" kern="0">
                  <a:solidFill>
                    <a:srgbClr val="000000"/>
                  </a:solidFill>
                  <a:ea typeface="Gill Sans" charset="0"/>
                  <a:cs typeface="Gill Sans" charset="0"/>
                </a:rPr>
                <a:t>(110)</a:t>
              </a:r>
            </a:p>
          </p:txBody>
        </p:sp>
        <p:sp>
          <p:nvSpPr>
            <p:cNvPr id="155" name="Line 68"/>
            <p:cNvSpPr>
              <a:spLocks noChangeShapeType="1"/>
            </p:cNvSpPr>
            <p:nvPr/>
          </p:nvSpPr>
          <p:spPr bwMode="auto">
            <a:xfrm rot="10800000" flipH="1">
              <a:off x="7518400" y="4203700"/>
              <a:ext cx="1625600" cy="49911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" name="Rectangle 69"/>
            <p:cNvSpPr>
              <a:spLocks/>
            </p:cNvSpPr>
            <p:nvPr/>
          </p:nvSpPr>
          <p:spPr bwMode="auto">
            <a:xfrm>
              <a:off x="8915399" y="3924013"/>
              <a:ext cx="658813" cy="26727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642915">
                <a:defRPr/>
              </a:pPr>
              <a:r>
                <a:rPr lang="en-US" sz="1300" kern="0">
                  <a:solidFill>
                    <a:srgbClr val="000000"/>
                  </a:solidFill>
                  <a:ea typeface="Gill Sans" charset="0"/>
                  <a:cs typeface="Gill Sans" charset="0"/>
                </a:rPr>
                <a:t>(310)</a:t>
              </a:r>
            </a:p>
          </p:txBody>
        </p:sp>
        <p:sp>
          <p:nvSpPr>
            <p:cNvPr id="157" name="Line 70"/>
            <p:cNvSpPr>
              <a:spLocks noChangeShapeType="1"/>
            </p:cNvSpPr>
            <p:nvPr/>
          </p:nvSpPr>
          <p:spPr bwMode="auto">
            <a:xfrm rot="10800000" flipH="1">
              <a:off x="5308600" y="5156200"/>
              <a:ext cx="6146800" cy="31877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8" name="Rectangle 71"/>
            <p:cNvSpPr>
              <a:spLocks/>
            </p:cNvSpPr>
            <p:nvPr/>
          </p:nvSpPr>
          <p:spPr bwMode="auto">
            <a:xfrm>
              <a:off x="11264900" y="4838413"/>
              <a:ext cx="658813" cy="26727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642915">
                <a:defRPr/>
              </a:pPr>
              <a:r>
                <a:rPr lang="en-US" sz="1300" kern="0">
                  <a:solidFill>
                    <a:srgbClr val="000000"/>
                  </a:solidFill>
                  <a:ea typeface="Gill Sans" charset="0"/>
                  <a:cs typeface="Gill Sans" charset="0"/>
                </a:rPr>
                <a:t>(120)</a:t>
              </a:r>
            </a:p>
          </p:txBody>
        </p:sp>
        <p:sp>
          <p:nvSpPr>
            <p:cNvPr id="159" name="AutoShape 72"/>
            <p:cNvSpPr>
              <a:spLocks/>
            </p:cNvSpPr>
            <p:nvPr/>
          </p:nvSpPr>
          <p:spPr bwMode="auto">
            <a:xfrm>
              <a:off x="8299450" y="6711950"/>
              <a:ext cx="3213100" cy="203200"/>
            </a:xfrm>
            <a:prstGeom prst="rightArrow">
              <a:avLst>
                <a:gd name="adj1" fmla="val 35491"/>
                <a:gd name="adj2" fmla="val 200072"/>
              </a:avLst>
            </a:prstGeom>
            <a:solidFill>
              <a:srgbClr val="FFFF00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" name="Rectangle 73"/>
            <p:cNvSpPr>
              <a:spLocks/>
            </p:cNvSpPr>
            <p:nvPr/>
          </p:nvSpPr>
          <p:spPr bwMode="auto">
            <a:xfrm>
              <a:off x="11522074" y="6679912"/>
              <a:ext cx="625476" cy="26727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642915">
                <a:defRPr/>
              </a:pPr>
              <a:r>
                <a:rPr lang="en-US" sz="1300" kern="0">
                  <a:solidFill>
                    <a:srgbClr val="000000"/>
                  </a:solidFill>
                  <a:ea typeface="Lucida Grande" charset="0"/>
                  <a:cs typeface="Lucida Grande" charset="0"/>
                </a:rPr>
                <a:t>λ</a:t>
              </a:r>
              <a:r>
                <a:rPr lang="en-US" sz="1300" kern="0" baseline="-6000">
                  <a:solidFill>
                    <a:srgbClr val="000000"/>
                  </a:solidFill>
                  <a:ea typeface="Gill Sans" charset="0"/>
                  <a:cs typeface="Gill Sans" charset="0"/>
                </a:rPr>
                <a:t>(110)</a:t>
              </a:r>
            </a:p>
          </p:txBody>
        </p:sp>
        <p:sp>
          <p:nvSpPr>
            <p:cNvPr id="161" name="AutoShape 74"/>
            <p:cNvSpPr>
              <a:spLocks/>
            </p:cNvSpPr>
            <p:nvPr/>
          </p:nvSpPr>
          <p:spPr bwMode="auto">
            <a:xfrm rot="1644000">
              <a:off x="8128000" y="7480300"/>
              <a:ext cx="3213100" cy="203200"/>
            </a:xfrm>
            <a:prstGeom prst="rightArrow">
              <a:avLst>
                <a:gd name="adj1" fmla="val 35491"/>
                <a:gd name="adj2" fmla="val 200072"/>
              </a:avLst>
            </a:prstGeom>
            <a:solidFill>
              <a:srgbClr val="FF0000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" name="Rectangle 75"/>
            <p:cNvSpPr>
              <a:spLocks/>
            </p:cNvSpPr>
            <p:nvPr/>
          </p:nvSpPr>
          <p:spPr bwMode="auto">
            <a:xfrm>
              <a:off x="11277600" y="8248364"/>
              <a:ext cx="625476" cy="26727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642915">
                <a:defRPr/>
              </a:pPr>
              <a:r>
                <a:rPr lang="en-US" sz="1300" kern="0">
                  <a:solidFill>
                    <a:srgbClr val="000000"/>
                  </a:solidFill>
                  <a:ea typeface="Lucida Grande" charset="0"/>
                  <a:cs typeface="Lucida Grande" charset="0"/>
                </a:rPr>
                <a:t>λ</a:t>
              </a:r>
              <a:r>
                <a:rPr lang="en-US" sz="1300" kern="0" baseline="-6000">
                  <a:solidFill>
                    <a:srgbClr val="000000"/>
                  </a:solidFill>
                  <a:ea typeface="Gill Sans" charset="0"/>
                  <a:cs typeface="Gill Sans" charset="0"/>
                </a:rPr>
                <a:t>(120)</a:t>
              </a:r>
            </a:p>
          </p:txBody>
        </p:sp>
        <p:sp>
          <p:nvSpPr>
            <p:cNvPr id="163" name="AutoShape 76"/>
            <p:cNvSpPr>
              <a:spLocks/>
            </p:cNvSpPr>
            <p:nvPr/>
          </p:nvSpPr>
          <p:spPr bwMode="auto">
            <a:xfrm rot="18360000">
              <a:off x="7645400" y="5384800"/>
              <a:ext cx="3213100" cy="203200"/>
            </a:xfrm>
            <a:prstGeom prst="rightArrow">
              <a:avLst>
                <a:gd name="adj1" fmla="val 35491"/>
                <a:gd name="adj2" fmla="val 200072"/>
              </a:avLst>
            </a:prstGeom>
            <a:solidFill>
              <a:srgbClr val="0080FF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rgbClr val="808080">
                  <a:alpha val="79999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" name="Rectangle 77"/>
            <p:cNvSpPr>
              <a:spLocks/>
            </p:cNvSpPr>
            <p:nvPr/>
          </p:nvSpPr>
          <p:spPr bwMode="auto">
            <a:xfrm>
              <a:off x="9982201" y="3816063"/>
              <a:ext cx="625476" cy="26727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642915">
                <a:defRPr/>
              </a:pPr>
              <a:r>
                <a:rPr lang="en-US" sz="1300" kern="0">
                  <a:solidFill>
                    <a:srgbClr val="000000"/>
                  </a:solidFill>
                  <a:ea typeface="Lucida Grande" charset="0"/>
                  <a:cs typeface="Lucida Grande" charset="0"/>
                </a:rPr>
                <a:t>λ</a:t>
              </a:r>
              <a:r>
                <a:rPr lang="en-US" sz="1300" kern="0" baseline="-6000">
                  <a:solidFill>
                    <a:srgbClr val="000000"/>
                  </a:solidFill>
                  <a:ea typeface="Gill Sans" charset="0"/>
                  <a:cs typeface="Gill Sans" charset="0"/>
                </a:rPr>
                <a:t>(310)</a:t>
              </a:r>
            </a:p>
          </p:txBody>
        </p:sp>
        <p:sp>
          <p:nvSpPr>
            <p:cNvPr id="165" name="AutoShape 79"/>
            <p:cNvSpPr>
              <a:spLocks/>
            </p:cNvSpPr>
            <p:nvPr/>
          </p:nvSpPr>
          <p:spPr bwMode="auto">
            <a:xfrm rot="16200000">
              <a:off x="6908800" y="8053388"/>
              <a:ext cx="2717800" cy="292100"/>
            </a:xfrm>
            <a:prstGeom prst="rightArrow">
              <a:avLst>
                <a:gd name="adj1" fmla="val 43241"/>
                <a:gd name="adj2" fmla="val 114452"/>
              </a:avLst>
            </a:pr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lin ang="5400000" scaled="1"/>
            </a:gradFill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642915">
                <a:defRPr/>
              </a:pPr>
              <a:endParaRPr lang="en-US" sz="17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Crystal Diffraction</a:t>
            </a:r>
            <a:endParaRPr lang="en-US" dirty="0"/>
          </a:p>
        </p:txBody>
      </p:sp>
      <p:sp>
        <p:nvSpPr>
          <p:cNvPr id="83" name="Content Placeholder 2"/>
          <p:cNvSpPr txBox="1">
            <a:spLocks/>
          </p:cNvSpPr>
          <p:nvPr/>
        </p:nvSpPr>
        <p:spPr>
          <a:xfrm>
            <a:off x="226012" y="1440266"/>
            <a:ext cx="5353712" cy="2540925"/>
          </a:xfrm>
          <a:prstGeom prst="rect">
            <a:avLst/>
          </a:prstGeom>
        </p:spPr>
        <p:txBody>
          <a:bodyPr vert="horz" lIns="91432" tIns="45716" rIns="91432" bIns="45716" rtlCol="0">
            <a:normAutofit fontScale="77500" lnSpcReduction="20000"/>
          </a:bodyPr>
          <a:lstStyle>
            <a:lvl1pPr marL="342870" indent="-342870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884" indent="-285725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2899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05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21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37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7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7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6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Complex structures</a:t>
            </a:r>
          </a:p>
          <a:p>
            <a:pPr lvl="1"/>
            <a:r>
              <a:rPr lang="en-US" dirty="0" smtClean="0"/>
              <a:t>powder averaging removes information</a:t>
            </a:r>
          </a:p>
          <a:p>
            <a:r>
              <a:rPr lang="en-US" dirty="0" smtClean="0"/>
              <a:t>Magnetic structures</a:t>
            </a:r>
          </a:p>
          <a:p>
            <a:r>
              <a:rPr lang="en-US" dirty="0" smtClean="0"/>
              <a:t>Large unit cells</a:t>
            </a:r>
          </a:p>
          <a:p>
            <a:pPr lvl="1"/>
            <a:r>
              <a:rPr lang="en-US" dirty="0" smtClean="0"/>
              <a:t>Protein crystallography</a:t>
            </a:r>
          </a:p>
          <a:p>
            <a:r>
              <a:rPr lang="en-US" dirty="0" smtClean="0"/>
              <a:t>Two approaches:</a:t>
            </a:r>
          </a:p>
          <a:p>
            <a:pPr lvl="1"/>
            <a:r>
              <a:rPr lang="en-US" dirty="0" smtClean="0"/>
              <a:t>Monochromatic/TOF instrument</a:t>
            </a:r>
          </a:p>
          <a:p>
            <a:pPr lvl="1"/>
            <a:r>
              <a:rPr lang="en-US" dirty="0" smtClean="0"/>
              <a:t>Laue diffractometer (white beam)</a:t>
            </a:r>
          </a:p>
        </p:txBody>
      </p:sp>
    </p:spTree>
    <p:extLst>
      <p:ext uri="{BB962C8B-B14F-4D97-AF65-F5344CB8AC3E}">
        <p14:creationId xmlns:p14="http://schemas.microsoft.com/office/powerpoint/2010/main" val="114858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Angle Neutron Scattering (SANS)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icture1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181" y="1305093"/>
            <a:ext cx="7935194" cy="554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5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125"/>
          <p:cNvGrpSpPr>
            <a:grpSpLocks noChangeAspect="1"/>
          </p:cNvGrpSpPr>
          <p:nvPr/>
        </p:nvGrpSpPr>
        <p:grpSpPr bwMode="auto">
          <a:xfrm>
            <a:off x="227012" y="3299444"/>
            <a:ext cx="6581248" cy="3420626"/>
            <a:chOff x="317" y="1105"/>
            <a:chExt cx="3569" cy="1855"/>
          </a:xfrm>
        </p:grpSpPr>
        <p:grpSp>
          <p:nvGrpSpPr>
            <p:cNvPr id="5" name="Group 5126"/>
            <p:cNvGrpSpPr>
              <a:grpSpLocks/>
            </p:cNvGrpSpPr>
            <p:nvPr/>
          </p:nvGrpSpPr>
          <p:grpSpPr bwMode="auto">
            <a:xfrm>
              <a:off x="317" y="1105"/>
              <a:ext cx="3569" cy="1826"/>
              <a:chOff x="1075" y="777"/>
              <a:chExt cx="3350" cy="1479"/>
            </a:xfrm>
          </p:grpSpPr>
          <p:sp>
            <p:nvSpPr>
              <p:cNvPr id="7" name="Text Box 5127"/>
              <p:cNvSpPr txBox="1">
                <a:spLocks noChangeArrowheads="1"/>
              </p:cNvSpPr>
              <p:nvPr/>
            </p:nvSpPr>
            <p:spPr bwMode="auto">
              <a:xfrm>
                <a:off x="1075" y="875"/>
                <a:ext cx="1067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2200" dirty="0">
                    <a:solidFill>
                      <a:prstClr val="black"/>
                    </a:solidFill>
                  </a:rPr>
                  <a:t>Monochromator </a:t>
                </a:r>
              </a:p>
              <a:p>
                <a:r>
                  <a:rPr lang="en-GB" sz="2200" dirty="0">
                    <a:solidFill>
                      <a:prstClr val="black"/>
                    </a:solidFill>
                  </a:rPr>
                  <a:t>        </a:t>
                </a:r>
                <a:r>
                  <a:rPr lang="el-GR" sz="2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Δλ</a:t>
                </a:r>
                <a:r>
                  <a:rPr lang="en-GB" sz="2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/</a:t>
                </a:r>
                <a:r>
                  <a:rPr lang="el-GR" sz="2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λ</a:t>
                </a:r>
                <a:endParaRPr lang="en-GB" sz="2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Rectangle 5128"/>
              <p:cNvSpPr>
                <a:spLocks noChangeArrowheads="1"/>
              </p:cNvSpPr>
              <p:nvPr/>
            </p:nvSpPr>
            <p:spPr bwMode="auto">
              <a:xfrm>
                <a:off x="2934" y="1461"/>
                <a:ext cx="206" cy="5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Oval 5129"/>
              <p:cNvSpPr>
                <a:spLocks noChangeArrowheads="1"/>
              </p:cNvSpPr>
              <p:nvPr/>
            </p:nvSpPr>
            <p:spPr bwMode="auto">
              <a:xfrm>
                <a:off x="2975" y="1580"/>
                <a:ext cx="124" cy="1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Oval 5130"/>
              <p:cNvSpPr>
                <a:spLocks noChangeArrowheads="1"/>
              </p:cNvSpPr>
              <p:nvPr/>
            </p:nvSpPr>
            <p:spPr bwMode="auto">
              <a:xfrm>
                <a:off x="2769" y="1461"/>
                <a:ext cx="124" cy="1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Oval 5131"/>
              <p:cNvSpPr>
                <a:spLocks noChangeArrowheads="1"/>
              </p:cNvSpPr>
              <p:nvPr/>
            </p:nvSpPr>
            <p:spPr bwMode="auto">
              <a:xfrm>
                <a:off x="2975" y="1898"/>
                <a:ext cx="83" cy="8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Line 5132"/>
              <p:cNvSpPr>
                <a:spLocks noChangeShapeType="1"/>
              </p:cNvSpPr>
              <p:nvPr/>
            </p:nvSpPr>
            <p:spPr bwMode="auto">
              <a:xfrm>
                <a:off x="2728" y="1699"/>
                <a:ext cx="0" cy="1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en-GB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Line 5133"/>
              <p:cNvSpPr>
                <a:spLocks noChangeShapeType="1"/>
              </p:cNvSpPr>
              <p:nvPr/>
            </p:nvSpPr>
            <p:spPr bwMode="auto">
              <a:xfrm flipH="1" flipV="1">
                <a:off x="2687" y="1301"/>
                <a:ext cx="247" cy="1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Line 5134"/>
              <p:cNvSpPr>
                <a:spLocks noChangeShapeType="1"/>
              </p:cNvSpPr>
              <p:nvPr/>
            </p:nvSpPr>
            <p:spPr bwMode="auto">
              <a:xfrm flipH="1" flipV="1">
                <a:off x="2687" y="1858"/>
                <a:ext cx="247" cy="1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Line 5135"/>
              <p:cNvSpPr>
                <a:spLocks noChangeShapeType="1"/>
              </p:cNvSpPr>
              <p:nvPr/>
            </p:nvSpPr>
            <p:spPr bwMode="auto">
              <a:xfrm>
                <a:off x="2687" y="1301"/>
                <a:ext cx="0" cy="5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Line 5136"/>
              <p:cNvSpPr>
                <a:spLocks noChangeShapeType="1"/>
              </p:cNvSpPr>
              <p:nvPr/>
            </p:nvSpPr>
            <p:spPr bwMode="auto">
              <a:xfrm>
                <a:off x="2687" y="1301"/>
                <a:ext cx="20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Oval 5137"/>
              <p:cNvSpPr>
                <a:spLocks noChangeArrowheads="1"/>
              </p:cNvSpPr>
              <p:nvPr/>
            </p:nvSpPr>
            <p:spPr bwMode="auto">
              <a:xfrm>
                <a:off x="2769" y="1739"/>
                <a:ext cx="82" cy="1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Rectangle 5138"/>
              <p:cNvSpPr>
                <a:spLocks noChangeArrowheads="1"/>
              </p:cNvSpPr>
              <p:nvPr/>
            </p:nvSpPr>
            <p:spPr bwMode="auto">
              <a:xfrm>
                <a:off x="4212" y="1262"/>
                <a:ext cx="42" cy="9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sz="31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Line 5139"/>
              <p:cNvSpPr>
                <a:spLocks noChangeShapeType="1"/>
              </p:cNvSpPr>
              <p:nvPr/>
            </p:nvSpPr>
            <p:spPr bwMode="auto">
              <a:xfrm flipH="1" flipV="1">
                <a:off x="3553" y="1858"/>
                <a:ext cx="659" cy="3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Line 5140"/>
              <p:cNvSpPr>
                <a:spLocks noChangeShapeType="1"/>
              </p:cNvSpPr>
              <p:nvPr/>
            </p:nvSpPr>
            <p:spPr bwMode="auto">
              <a:xfrm flipH="1" flipV="1">
                <a:off x="3553" y="864"/>
                <a:ext cx="659" cy="3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Line 5141"/>
              <p:cNvSpPr>
                <a:spLocks noChangeShapeType="1"/>
              </p:cNvSpPr>
              <p:nvPr/>
            </p:nvSpPr>
            <p:spPr bwMode="auto">
              <a:xfrm flipH="1">
                <a:off x="3553" y="864"/>
                <a:ext cx="0" cy="9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Oval 5142"/>
              <p:cNvSpPr>
                <a:spLocks noChangeArrowheads="1"/>
              </p:cNvSpPr>
              <p:nvPr/>
            </p:nvSpPr>
            <p:spPr bwMode="auto">
              <a:xfrm>
                <a:off x="3717" y="1142"/>
                <a:ext cx="371" cy="8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Line 5143"/>
              <p:cNvSpPr>
                <a:spLocks noChangeShapeType="1"/>
              </p:cNvSpPr>
              <p:nvPr/>
            </p:nvSpPr>
            <p:spPr bwMode="auto">
              <a:xfrm flipH="1">
                <a:off x="3058" y="1142"/>
                <a:ext cx="824" cy="4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Line 5144"/>
              <p:cNvSpPr>
                <a:spLocks noChangeShapeType="1"/>
              </p:cNvSpPr>
              <p:nvPr/>
            </p:nvSpPr>
            <p:spPr bwMode="auto">
              <a:xfrm flipH="1" flipV="1">
                <a:off x="3058" y="1620"/>
                <a:ext cx="824" cy="3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Text Box 5145"/>
              <p:cNvSpPr txBox="1">
                <a:spLocks noChangeArrowheads="1"/>
              </p:cNvSpPr>
              <p:nvPr/>
            </p:nvSpPr>
            <p:spPr bwMode="auto">
              <a:xfrm>
                <a:off x="3273" y="1414"/>
                <a:ext cx="233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700" dirty="0">
                    <a:solidFill>
                      <a:srgbClr val="324CE8"/>
                    </a:solidFill>
                  </a:rPr>
                  <a:t>2</a:t>
                </a:r>
                <a:r>
                  <a:rPr lang="el-GR" sz="1700" i="1" dirty="0">
                    <a:solidFill>
                      <a:srgbClr val="324CE8"/>
                    </a:solidFill>
                  </a:rPr>
                  <a:t>θ</a:t>
                </a:r>
                <a:endParaRPr lang="en-GB" sz="1700" i="1" dirty="0">
                  <a:solidFill>
                    <a:srgbClr val="324CE8"/>
                  </a:solidFill>
                </a:endParaRPr>
              </a:p>
            </p:txBody>
          </p:sp>
          <p:sp>
            <p:nvSpPr>
              <p:cNvPr id="27" name="Line 5146"/>
              <p:cNvSpPr>
                <a:spLocks noChangeShapeType="1"/>
              </p:cNvSpPr>
              <p:nvPr/>
            </p:nvSpPr>
            <p:spPr bwMode="auto">
              <a:xfrm>
                <a:off x="1614" y="1620"/>
                <a:ext cx="22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8" name="Group 5147"/>
              <p:cNvGrpSpPr>
                <a:grpSpLocks/>
              </p:cNvGrpSpPr>
              <p:nvPr/>
            </p:nvGrpSpPr>
            <p:grpSpPr bwMode="auto">
              <a:xfrm>
                <a:off x="1970" y="1577"/>
                <a:ext cx="661" cy="96"/>
                <a:chOff x="989" y="2327"/>
                <a:chExt cx="769" cy="96"/>
              </a:xfrm>
            </p:grpSpPr>
            <p:sp>
              <p:nvSpPr>
                <p:cNvPr id="42" name="Line 5148"/>
                <p:cNvSpPr>
                  <a:spLocks noChangeShapeType="1"/>
                </p:cNvSpPr>
                <p:nvPr/>
              </p:nvSpPr>
              <p:spPr bwMode="auto">
                <a:xfrm>
                  <a:off x="990" y="2327"/>
                  <a:ext cx="76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sz="2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" name="Line 5149"/>
                <p:cNvSpPr>
                  <a:spLocks noChangeShapeType="1"/>
                </p:cNvSpPr>
                <p:nvPr/>
              </p:nvSpPr>
              <p:spPr bwMode="auto">
                <a:xfrm>
                  <a:off x="989" y="2423"/>
                  <a:ext cx="76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sz="22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9" name="Line 5150"/>
              <p:cNvSpPr>
                <a:spLocks noChangeShapeType="1"/>
              </p:cNvSpPr>
              <p:nvPr/>
            </p:nvSpPr>
            <p:spPr bwMode="auto">
              <a:xfrm flipV="1">
                <a:off x="3882" y="1222"/>
                <a:ext cx="124" cy="39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GB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Text Box 5151"/>
              <p:cNvSpPr txBox="1">
                <a:spLocks noChangeArrowheads="1"/>
              </p:cNvSpPr>
              <p:nvPr/>
            </p:nvSpPr>
            <p:spPr bwMode="auto">
              <a:xfrm>
                <a:off x="3958" y="1421"/>
                <a:ext cx="154" cy="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300" i="1" dirty="0">
                    <a:solidFill>
                      <a:srgbClr val="C0504D"/>
                    </a:solidFill>
                  </a:rPr>
                  <a:t>Q</a:t>
                </a:r>
                <a:endParaRPr lang="en-GB" sz="13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Rectangle 5152"/>
              <p:cNvSpPr>
                <a:spLocks noChangeArrowheads="1"/>
              </p:cNvSpPr>
              <p:nvPr/>
            </p:nvSpPr>
            <p:spPr bwMode="auto">
              <a:xfrm>
                <a:off x="1614" y="1500"/>
                <a:ext cx="331" cy="27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Line 5153"/>
              <p:cNvSpPr>
                <a:spLocks noChangeShapeType="1"/>
              </p:cNvSpPr>
              <p:nvPr/>
            </p:nvSpPr>
            <p:spPr bwMode="auto">
              <a:xfrm flipV="1">
                <a:off x="1614" y="1500"/>
                <a:ext cx="331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Line 5154"/>
              <p:cNvSpPr>
                <a:spLocks noChangeShapeType="1"/>
              </p:cNvSpPr>
              <p:nvPr/>
            </p:nvSpPr>
            <p:spPr bwMode="auto">
              <a:xfrm flipV="1">
                <a:off x="1614" y="1620"/>
                <a:ext cx="331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5155"/>
              <p:cNvSpPr>
                <a:spLocks noChangeShapeType="1"/>
              </p:cNvSpPr>
              <p:nvPr/>
            </p:nvSpPr>
            <p:spPr bwMode="auto">
              <a:xfrm flipV="1">
                <a:off x="1614" y="1580"/>
                <a:ext cx="331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Line 5156"/>
              <p:cNvSpPr>
                <a:spLocks noChangeShapeType="1"/>
              </p:cNvSpPr>
              <p:nvPr/>
            </p:nvSpPr>
            <p:spPr bwMode="auto">
              <a:xfrm flipV="1">
                <a:off x="1614" y="1699"/>
                <a:ext cx="331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Line 5157"/>
              <p:cNvSpPr>
                <a:spLocks noChangeShapeType="1"/>
              </p:cNvSpPr>
              <p:nvPr/>
            </p:nvSpPr>
            <p:spPr bwMode="auto">
              <a:xfrm>
                <a:off x="1285" y="1620"/>
                <a:ext cx="32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GB"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Rectangle 5158"/>
              <p:cNvSpPr>
                <a:spLocks noChangeArrowheads="1"/>
              </p:cNvSpPr>
              <p:nvPr/>
            </p:nvSpPr>
            <p:spPr bwMode="auto">
              <a:xfrm>
                <a:off x="1948" y="1335"/>
                <a:ext cx="738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GB" sz="1400" dirty="0">
                    <a:solidFill>
                      <a:prstClr val="black"/>
                    </a:solidFill>
                  </a:rPr>
                  <a:t>Collimator</a:t>
                </a:r>
              </a:p>
            </p:txBody>
          </p:sp>
          <p:sp>
            <p:nvSpPr>
              <p:cNvPr id="38" name="Rectangle 5159"/>
              <p:cNvSpPr>
                <a:spLocks noChangeArrowheads="1"/>
              </p:cNvSpPr>
              <p:nvPr/>
            </p:nvSpPr>
            <p:spPr bwMode="auto">
              <a:xfrm>
                <a:off x="3815" y="777"/>
                <a:ext cx="610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2200">
                    <a:solidFill>
                      <a:prstClr val="black"/>
                    </a:solidFill>
                  </a:rPr>
                  <a:t>Detector</a:t>
                </a:r>
              </a:p>
            </p:txBody>
          </p:sp>
          <p:sp>
            <p:nvSpPr>
              <p:cNvPr id="39" name="Rectangle 5160"/>
              <p:cNvSpPr>
                <a:spLocks noChangeArrowheads="1"/>
              </p:cNvSpPr>
              <p:nvPr/>
            </p:nvSpPr>
            <p:spPr bwMode="auto">
              <a:xfrm>
                <a:off x="2692" y="923"/>
                <a:ext cx="523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2200" dirty="0">
                    <a:solidFill>
                      <a:prstClr val="black"/>
                    </a:solidFill>
                  </a:rPr>
                  <a:t>Sample</a:t>
                </a:r>
              </a:p>
            </p:txBody>
          </p:sp>
          <p:sp>
            <p:nvSpPr>
              <p:cNvPr id="40" name="Text Box 5161"/>
              <p:cNvSpPr txBox="1">
                <a:spLocks noChangeArrowheads="1"/>
              </p:cNvSpPr>
              <p:nvPr/>
            </p:nvSpPr>
            <p:spPr bwMode="auto">
              <a:xfrm>
                <a:off x="2522" y="1739"/>
                <a:ext cx="15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GB" sz="1400" dirty="0">
                    <a:solidFill>
                      <a:prstClr val="black"/>
                    </a:solidFill>
                  </a:rPr>
                  <a:t>d</a:t>
                </a:r>
              </a:p>
            </p:txBody>
          </p:sp>
          <p:sp>
            <p:nvSpPr>
              <p:cNvPr id="41" name="Line 5162"/>
              <p:cNvSpPr>
                <a:spLocks noChangeShapeType="1"/>
              </p:cNvSpPr>
              <p:nvPr/>
            </p:nvSpPr>
            <p:spPr bwMode="auto">
              <a:xfrm>
                <a:off x="2890" y="1301"/>
                <a:ext cx="248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en-GB" sz="2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" name="Text Box 5163"/>
            <p:cNvSpPr txBox="1">
              <a:spLocks noChangeArrowheads="1"/>
            </p:cNvSpPr>
            <p:nvPr/>
          </p:nvSpPr>
          <p:spPr bwMode="auto">
            <a:xfrm>
              <a:off x="655" y="2576"/>
              <a:ext cx="241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el-GR" sz="2000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GB" sz="2000" dirty="0">
                  <a:solidFill>
                    <a:prstClr val="black"/>
                  </a:solidFill>
                </a:rPr>
                <a:t>                   </a:t>
              </a:r>
              <a:r>
                <a:rPr lang="en-GB" sz="2000" i="1" dirty="0">
                  <a:solidFill>
                    <a:srgbClr val="F93B5B"/>
                  </a:solidFill>
                </a:rPr>
                <a:t>d</a:t>
              </a:r>
              <a:r>
                <a:rPr lang="en-GB" sz="2000" dirty="0">
                  <a:solidFill>
                    <a:srgbClr val="D77979"/>
                  </a:solidFill>
                </a:rPr>
                <a:t> </a:t>
              </a:r>
              <a:r>
                <a:rPr lang="en-GB" sz="2000" dirty="0">
                  <a:solidFill>
                    <a:prstClr val="black"/>
                  </a:solidFill>
                </a:rPr>
                <a:t>                      </a:t>
              </a:r>
              <a:r>
                <a:rPr lang="en-GB" sz="2000" dirty="0">
                  <a:solidFill>
                    <a:srgbClr val="324CE8"/>
                  </a:solidFill>
                </a:rPr>
                <a:t>2</a:t>
              </a:r>
              <a:r>
                <a:rPr lang="el-GR" sz="2000" i="1" dirty="0">
                  <a:solidFill>
                    <a:srgbClr val="324CE8"/>
                  </a:solidFill>
                </a:rPr>
                <a:t>θ</a:t>
              </a:r>
              <a:endParaRPr lang="en-GB" sz="2000" i="1" dirty="0">
                <a:solidFill>
                  <a:srgbClr val="324CE8"/>
                </a:solidFill>
              </a:endParaRPr>
            </a:p>
            <a:p>
              <a:pPr>
                <a:buFont typeface="Symbol" pitchFamily="18" charset="2"/>
                <a:buNone/>
              </a:pPr>
              <a:r>
                <a:rPr lang="en-GB" sz="2000" dirty="0">
                  <a:solidFill>
                    <a:prstClr val="black"/>
                  </a:solidFill>
                </a:rPr>
                <a:t>4-20 </a:t>
              </a:r>
              <a:r>
                <a:rPr lang="en-GB" sz="2000" dirty="0" err="1">
                  <a:solidFill>
                    <a:prstClr val="black"/>
                  </a:solidFill>
                </a:rPr>
                <a:t>Å</a:t>
              </a:r>
              <a:r>
                <a:rPr lang="en-GB" sz="2000" dirty="0">
                  <a:solidFill>
                    <a:prstClr val="black"/>
                  </a:solidFill>
                </a:rPr>
                <a:t>           </a:t>
              </a:r>
              <a:r>
                <a:rPr lang="en-GB" sz="2000" dirty="0">
                  <a:solidFill>
                    <a:srgbClr val="F93B5B"/>
                  </a:solidFill>
                </a:rPr>
                <a:t>5-3000 </a:t>
              </a:r>
              <a:r>
                <a:rPr lang="en-GB" sz="2000" dirty="0" err="1">
                  <a:solidFill>
                    <a:srgbClr val="F93B5B"/>
                  </a:solidFill>
                </a:rPr>
                <a:t>Å</a:t>
              </a:r>
              <a:r>
                <a:rPr lang="en-GB" sz="2000" dirty="0">
                  <a:solidFill>
                    <a:prstClr val="black"/>
                  </a:solidFill>
                </a:rPr>
                <a:t>              </a:t>
              </a:r>
              <a:r>
                <a:rPr lang="en-GB" sz="2000" dirty="0">
                  <a:solidFill>
                    <a:srgbClr val="324CE8"/>
                  </a:solidFill>
                </a:rPr>
                <a:t>0.1-20°</a:t>
              </a:r>
            </a:p>
          </p:txBody>
        </p:sp>
      </p:grpSp>
      <p:graphicFrame>
        <p:nvGraphicFramePr>
          <p:cNvPr id="44" name="Object 2"/>
          <p:cNvGraphicFramePr>
            <a:graphicFrameLocks noChangeAspect="1"/>
          </p:cNvGraphicFramePr>
          <p:nvPr>
            <p:extLst/>
          </p:nvPr>
        </p:nvGraphicFramePr>
        <p:xfrm>
          <a:off x="6604020" y="4465849"/>
          <a:ext cx="1820336" cy="1582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2" name="Graph" r:id="rId3" imgW="6310080" imgH="3329280" progId="">
                  <p:embed/>
                </p:oleObj>
              </mc:Choice>
              <mc:Fallback>
                <p:oleObj name="Graph" r:id="rId3" imgW="6310080" imgH="33292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857" t="13734" r="71027" b="62830"/>
                      <a:stretch>
                        <a:fillRect/>
                      </a:stretch>
                    </p:blipFill>
                    <p:spPr bwMode="auto">
                      <a:xfrm>
                        <a:off x="6604020" y="4465849"/>
                        <a:ext cx="1820336" cy="15829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/>
          <p:cNvSpPr txBox="1">
            <a:spLocks noChangeAspect="1"/>
          </p:cNvSpPr>
          <p:nvPr/>
        </p:nvSpPr>
        <p:spPr>
          <a:xfrm>
            <a:off x="848959" y="1866288"/>
            <a:ext cx="4381789" cy="7574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64291" tIns="32146" rIns="64291" bIns="32146" rtlCol="0">
            <a:spAutoFit/>
          </a:bodyPr>
          <a:lstStyle/>
          <a:p>
            <a:r>
              <a:rPr lang="en-GB" sz="2200" dirty="0">
                <a:solidFill>
                  <a:prstClr val="black"/>
                </a:solidFill>
              </a:rPr>
              <a:t>Probing the longest length scales available to neutrons</a:t>
            </a:r>
          </a:p>
        </p:txBody>
      </p:sp>
      <p:graphicFrame>
        <p:nvGraphicFramePr>
          <p:cNvPr id="46" name="Object 3"/>
          <p:cNvGraphicFramePr>
            <a:graphicFrameLocks noChangeAspect="1"/>
          </p:cNvGraphicFramePr>
          <p:nvPr>
            <p:extLst/>
          </p:nvPr>
        </p:nvGraphicFramePr>
        <p:xfrm>
          <a:off x="6208782" y="1496079"/>
          <a:ext cx="2439637" cy="1697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3" name="Equation" r:id="rId5" imgW="876240" imgH="609480" progId="Equation.3">
                  <p:embed/>
                </p:oleObj>
              </mc:Choice>
              <mc:Fallback>
                <p:oleObj name="Equation" r:id="rId5" imgW="87624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8782" y="1496079"/>
                        <a:ext cx="2439637" cy="169754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Small-Angle Neutron Scattering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spect="1"/>
          </p:cNvSpPr>
          <p:nvPr/>
        </p:nvSpPr>
        <p:spPr bwMode="auto">
          <a:xfrm>
            <a:off x="903080" y="2985797"/>
            <a:ext cx="1472521" cy="26503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38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6" name="TextBox 5"/>
          <p:cNvSpPr txBox="1">
            <a:spLocks noChangeAspect="1"/>
          </p:cNvSpPr>
          <p:nvPr/>
        </p:nvSpPr>
        <p:spPr>
          <a:xfrm>
            <a:off x="1381692" y="1615262"/>
            <a:ext cx="5774799" cy="454451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GB" sz="2500" dirty="0">
                <a:solidFill>
                  <a:prstClr val="black"/>
                </a:solidFill>
              </a:rPr>
              <a:t>Reflection from surfaces and interfaces</a:t>
            </a: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350059" y="2360798"/>
            <a:ext cx="4060986" cy="2990225"/>
            <a:chOff x="738135" y="1530324"/>
            <a:chExt cx="3979917" cy="293053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861" r="2882"/>
            <a:stretch>
              <a:fillRect/>
            </a:stretch>
          </p:blipFill>
          <p:spPr bwMode="auto">
            <a:xfrm>
              <a:off x="738135" y="1530324"/>
              <a:ext cx="3979917" cy="2930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2308194" y="3100383"/>
              <a:ext cx="657234" cy="346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" dirty="0">
                  <a:solidFill>
                    <a:prstClr val="black"/>
                  </a:solidFill>
                </a:rPr>
                <a:t>in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94045" y="3100383"/>
              <a:ext cx="657234" cy="346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" dirty="0">
                  <a:solidFill>
                    <a:prstClr val="black"/>
                  </a:solidFill>
                </a:rPr>
                <a:t>out</a:t>
              </a:r>
            </a:p>
          </p:txBody>
        </p:sp>
      </p:grpSp>
      <p:sp>
        <p:nvSpPr>
          <p:cNvPr id="11" name="TextBox 10"/>
          <p:cNvSpPr txBox="1">
            <a:spLocks noChangeAspect="1"/>
          </p:cNvSpPr>
          <p:nvPr/>
        </p:nvSpPr>
        <p:spPr>
          <a:xfrm>
            <a:off x="350059" y="5832802"/>
            <a:ext cx="3688420" cy="75741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64291" tIns="32146" rIns="64291" bIns="32146" rtlCol="0">
            <a:spAutoFit/>
          </a:bodyPr>
          <a:lstStyle/>
          <a:p>
            <a:r>
              <a:rPr lang="en-GB" sz="2200" dirty="0">
                <a:solidFill>
                  <a:prstClr val="black"/>
                </a:solidFill>
              </a:rPr>
              <a:t>Specular: 	 </a:t>
            </a:r>
            <a:r>
              <a:rPr lang="el-GR" sz="2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GB" sz="2200" i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GB" sz="2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l-GR" sz="2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GB" sz="2200" i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out</a:t>
            </a:r>
          </a:p>
          <a:p>
            <a:r>
              <a:rPr lang="en-GB" sz="2200" dirty="0">
                <a:solidFill>
                  <a:prstClr val="black"/>
                </a:solidFill>
              </a:rPr>
              <a:t>Off-specular</a:t>
            </a:r>
            <a:r>
              <a:rPr lang="en-GB" sz="2200" dirty="0" smtClean="0">
                <a:solidFill>
                  <a:prstClr val="black"/>
                </a:solidFill>
              </a:rPr>
              <a:t>:	 </a:t>
            </a:r>
            <a:r>
              <a:rPr lang="el-GR" sz="2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GB" sz="2200" i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GB" sz="2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≠</a:t>
            </a:r>
            <a:r>
              <a:rPr lang="el-GR" sz="2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GB" sz="2200" i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out</a:t>
            </a:r>
            <a:endParaRPr lang="en-GB" sz="2200" dirty="0">
              <a:solidFill>
                <a:prstClr val="black"/>
              </a:solidFill>
            </a:endParaRP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946950" y="2250662"/>
            <a:ext cx="3539391" cy="3352832"/>
            <a:chOff x="5302260" y="1493811"/>
            <a:chExt cx="3468735" cy="3285900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6" r="59761"/>
            <a:stretch>
              <a:fillRect/>
            </a:stretch>
          </p:blipFill>
          <p:spPr bwMode="auto">
            <a:xfrm>
              <a:off x="5411799" y="1493811"/>
              <a:ext cx="3359196" cy="32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5302260" y="3442004"/>
              <a:ext cx="437367" cy="75376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GB" sz="17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Log</a:t>
              </a:r>
            </a:p>
          </p:txBody>
        </p:sp>
      </p:grp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4764159" y="5793523"/>
            <a:ext cx="4023728" cy="84398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lIns="64291" tIns="32146" rIns="64291" bIns="32146" rtlCol="0">
            <a:spAutoFit/>
          </a:bodyPr>
          <a:lstStyle/>
          <a:p>
            <a:r>
              <a:rPr lang="en-GB" sz="2500" dirty="0">
                <a:solidFill>
                  <a:prstClr val="black"/>
                </a:solidFill>
              </a:rPr>
              <a:t>Depth profile of the scattering-length density</a:t>
            </a:r>
          </a:p>
        </p:txBody>
      </p:sp>
      <p:cxnSp>
        <p:nvCxnSpPr>
          <p:cNvPr id="16" name="Straight Arrow Connector 15"/>
          <p:cNvCxnSpPr>
            <a:cxnSpLocks noChangeAspect="1"/>
          </p:cNvCxnSpPr>
          <p:nvPr/>
        </p:nvCxnSpPr>
        <p:spPr bwMode="auto">
          <a:xfrm>
            <a:off x="3493291" y="6035107"/>
            <a:ext cx="1273295" cy="172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0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62740" y="5429594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65110" y="3597633"/>
            <a:ext cx="3253714" cy="183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4900618" y="3919743"/>
            <a:ext cx="3906891" cy="1533546"/>
            <a:chOff x="4754565" y="4305312"/>
            <a:chExt cx="3906891" cy="1533546"/>
          </a:xfrm>
        </p:grpSpPr>
        <p:sp>
          <p:nvSpPr>
            <p:cNvPr id="7" name="Cube 6"/>
            <p:cNvSpPr/>
            <p:nvPr/>
          </p:nvSpPr>
          <p:spPr bwMode="auto">
            <a:xfrm flipH="1">
              <a:off x="5703903" y="4305312"/>
              <a:ext cx="1533546" cy="1350981"/>
            </a:xfrm>
            <a:prstGeom prst="cube">
              <a:avLst>
                <a:gd name="adj" fmla="val 6888"/>
              </a:avLst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8" name="Cube 7"/>
            <p:cNvSpPr/>
            <p:nvPr/>
          </p:nvSpPr>
          <p:spPr bwMode="auto">
            <a:xfrm flipH="1">
              <a:off x="5795186" y="4396595"/>
              <a:ext cx="1533546" cy="1350981"/>
            </a:xfrm>
            <a:prstGeom prst="cube">
              <a:avLst>
                <a:gd name="adj" fmla="val 6888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9" name="Cube 8"/>
            <p:cNvSpPr/>
            <p:nvPr/>
          </p:nvSpPr>
          <p:spPr bwMode="auto">
            <a:xfrm flipH="1">
              <a:off x="5886468" y="4487877"/>
              <a:ext cx="1533546" cy="1350981"/>
            </a:xfrm>
            <a:prstGeom prst="cube">
              <a:avLst>
                <a:gd name="adj" fmla="val 6888"/>
              </a:avLst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0" name="Parallelogram 9"/>
            <p:cNvSpPr/>
            <p:nvPr/>
          </p:nvSpPr>
          <p:spPr bwMode="auto">
            <a:xfrm rot="16200000" flipV="1">
              <a:off x="5311388" y="4369209"/>
              <a:ext cx="839799" cy="1953446"/>
            </a:xfrm>
            <a:prstGeom prst="parallelogram">
              <a:avLst>
                <a:gd name="adj" fmla="val 40336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1" name="Parallelogram 10"/>
            <p:cNvSpPr/>
            <p:nvPr/>
          </p:nvSpPr>
          <p:spPr bwMode="auto">
            <a:xfrm rot="5400000" flipH="1" flipV="1">
              <a:off x="7264833" y="4369210"/>
              <a:ext cx="839799" cy="1953446"/>
            </a:xfrm>
            <a:prstGeom prst="parallelogram">
              <a:avLst>
                <a:gd name="adj" fmla="val 40336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smtClean="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V="1">
              <a:off x="5010156" y="5254651"/>
              <a:ext cx="1387494" cy="25559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7018371" y="5254650"/>
              <a:ext cx="1387494" cy="25559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446032" y="1937647"/>
            <a:ext cx="4198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Horizontal sample geometry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a</a:t>
            </a:r>
            <a:r>
              <a:rPr lang="en-GB" sz="2000" dirty="0" smtClean="0">
                <a:solidFill>
                  <a:prstClr val="black"/>
                </a:solidFill>
              </a:rPr>
              <a:t>ll samples (including free liquids, and liquid-liquid interfaces)</a:t>
            </a:r>
          </a:p>
          <a:p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00617" y="1944929"/>
            <a:ext cx="4243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Vertical sample geometry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s</a:t>
            </a:r>
            <a:r>
              <a:rPr lang="en-GB" sz="2000" dirty="0" smtClean="0">
                <a:solidFill>
                  <a:prstClr val="black"/>
                </a:solidFill>
              </a:rPr>
              <a:t>olid samples, e.g. magnetic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 smtClean="0">
                <a:solidFill>
                  <a:prstClr val="black"/>
                </a:solidFill>
              </a:rPr>
              <a:t>solid-liquid interfaces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 smtClean="0">
                <a:solidFill>
                  <a:prstClr val="black"/>
                </a:solidFill>
              </a:rPr>
              <a:t>straightforward to vary </a:t>
            </a:r>
            <a:r>
              <a:rPr lang="el-GR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endParaRPr lang="en-GB" sz="20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09519" y="1915297"/>
            <a:ext cx="4052943" cy="361752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827592" y="1915297"/>
            <a:ext cx="4052943" cy="361752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solidFill>
                <a:prstClr val="black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80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Spectroscopy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5733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Excitations: vibrations and other motions</a:t>
            </a:r>
          </a:p>
          <a:p>
            <a:pPr lvl="1"/>
            <a:r>
              <a:rPr lang="en-US" dirty="0" smtClean="0"/>
              <a:t>lattice vibrations</a:t>
            </a:r>
          </a:p>
          <a:p>
            <a:pPr lvl="1"/>
            <a:r>
              <a:rPr lang="en-US" dirty="0" smtClean="0"/>
              <a:t>magnetic excitations</a:t>
            </a:r>
          </a:p>
          <a:p>
            <a:pPr lvl="1"/>
            <a:r>
              <a:rPr lang="en-US" dirty="0" smtClean="0"/>
              <a:t>quasi-elastic scattering: diffusion &amp; relaxation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5987" y="3039762"/>
            <a:ext cx="8091681" cy="368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6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Spectroscopy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280035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Excitations: vibrations and other motions</a:t>
            </a:r>
          </a:p>
          <a:p>
            <a:pPr lvl="1"/>
            <a:r>
              <a:rPr lang="en-US" dirty="0" smtClean="0"/>
              <a:t>lattice vibrations</a:t>
            </a:r>
          </a:p>
          <a:p>
            <a:pPr lvl="1"/>
            <a:r>
              <a:rPr lang="en-US" dirty="0" smtClean="0"/>
              <a:t>magnetic excitations</a:t>
            </a:r>
          </a:p>
          <a:p>
            <a:pPr lvl="1"/>
            <a:r>
              <a:rPr lang="en-US" dirty="0" smtClean="0"/>
              <a:t>quasi-elastic scattering: diffusion &amp; relaxation</a:t>
            </a:r>
          </a:p>
          <a:p>
            <a:r>
              <a:rPr lang="en-US" dirty="0"/>
              <a:t>Ideal </a:t>
            </a:r>
            <a:r>
              <a:rPr lang="en-US" dirty="0" smtClean="0"/>
              <a:t>spectrometer: </a:t>
            </a:r>
            <a:endParaRPr lang="en-US" dirty="0"/>
          </a:p>
          <a:p>
            <a:pPr lvl="1"/>
            <a:r>
              <a:rPr lang="en-US" dirty="0"/>
              <a:t>measure </a:t>
            </a:r>
            <a:r>
              <a:rPr lang="en-US" b="1" dirty="0" err="1"/>
              <a:t>k</a:t>
            </a:r>
            <a:r>
              <a:rPr lang="en-US" b="1" baseline="-25000" dirty="0" err="1"/>
              <a:t>i</a:t>
            </a:r>
            <a:r>
              <a:rPr lang="en-US" dirty="0"/>
              <a:t> of each incident neutron</a:t>
            </a:r>
          </a:p>
          <a:p>
            <a:pPr lvl="1"/>
            <a:r>
              <a:rPr lang="en-US" dirty="0"/>
              <a:t>measure </a:t>
            </a:r>
            <a:r>
              <a:rPr lang="en-US" b="1" dirty="0" err="1"/>
              <a:t>k</a:t>
            </a:r>
            <a:r>
              <a:rPr lang="en-US" b="1" baseline="-25000" dirty="0" err="1"/>
              <a:t>f</a:t>
            </a:r>
            <a:r>
              <a:rPr lang="en-US" dirty="0"/>
              <a:t> of the same </a:t>
            </a:r>
            <a:r>
              <a:rPr lang="en-US" dirty="0" smtClean="0"/>
              <a:t>neutrons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1495167" y="6231241"/>
            <a:ext cx="5548184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66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7412508" y="3846388"/>
            <a:ext cx="1175439" cy="215474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66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4" name="Oval 13"/>
          <p:cNvSpPr>
            <a:spLocks noChangeAspect="1"/>
          </p:cNvSpPr>
          <p:nvPr/>
        </p:nvSpPr>
        <p:spPr>
          <a:xfrm>
            <a:off x="7092779" y="6058245"/>
            <a:ext cx="396000" cy="396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897174" y="5504088"/>
                <a:ext cx="750760" cy="657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174" y="5504088"/>
                <a:ext cx="750760" cy="65768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759950" y="5187428"/>
                <a:ext cx="683392" cy="708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950" y="5187428"/>
                <a:ext cx="683392" cy="70846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475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Spectroscopy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0388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Excitations: vibrations and other motions</a:t>
            </a:r>
          </a:p>
          <a:p>
            <a:pPr lvl="1"/>
            <a:r>
              <a:rPr lang="en-US" dirty="0" smtClean="0"/>
              <a:t>lattice vibrations</a:t>
            </a:r>
          </a:p>
          <a:p>
            <a:pPr lvl="1"/>
            <a:r>
              <a:rPr lang="en-US" dirty="0" smtClean="0"/>
              <a:t>magnetic excitations</a:t>
            </a:r>
          </a:p>
          <a:p>
            <a:pPr lvl="1"/>
            <a:r>
              <a:rPr lang="en-US" dirty="0" smtClean="0"/>
              <a:t>quasi-elastic scattering: diffusion &amp; relaxation</a:t>
            </a:r>
          </a:p>
          <a:p>
            <a:r>
              <a:rPr lang="en-US" dirty="0" smtClean="0"/>
              <a:t>Real spectrometer: </a:t>
            </a:r>
          </a:p>
          <a:p>
            <a:pPr lvl="1"/>
            <a:r>
              <a:rPr lang="en-US" dirty="0" smtClean="0"/>
              <a:t>measure </a:t>
            </a:r>
            <a:r>
              <a:rPr lang="en-US" b="1" dirty="0" err="1"/>
              <a:t>k</a:t>
            </a:r>
            <a:r>
              <a:rPr lang="en-US" b="1" baseline="-25000" dirty="0" err="1"/>
              <a:t>i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b="1" dirty="0" err="1"/>
              <a:t>k</a:t>
            </a:r>
            <a:r>
              <a:rPr lang="en-US" b="1" baseline="-25000" dirty="0" err="1"/>
              <a:t>f</a:t>
            </a:r>
            <a:r>
              <a:rPr lang="en-US" dirty="0"/>
              <a:t> of the beam</a:t>
            </a:r>
          </a:p>
          <a:p>
            <a:pPr lvl="2"/>
            <a:r>
              <a:rPr lang="en-US" dirty="0"/>
              <a:t>time-of-flight</a:t>
            </a:r>
          </a:p>
          <a:p>
            <a:pPr lvl="2"/>
            <a:r>
              <a:rPr lang="en-US" dirty="0"/>
              <a:t>Bragg </a:t>
            </a:r>
            <a:r>
              <a:rPr lang="en-US" dirty="0" smtClean="0"/>
              <a:t>diffraction</a:t>
            </a:r>
          </a:p>
          <a:p>
            <a:pPr lvl="1"/>
            <a:r>
              <a:rPr lang="en-US" dirty="0" smtClean="0"/>
              <a:t>Fix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i</a:t>
            </a:r>
            <a:r>
              <a:rPr lang="en-US" dirty="0" smtClean="0"/>
              <a:t> and scan through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f</a:t>
            </a:r>
            <a:r>
              <a:rPr lang="en-US" dirty="0" smtClean="0"/>
              <a:t> – “direct geometry”</a:t>
            </a:r>
          </a:p>
          <a:p>
            <a:pPr lvl="1"/>
            <a:r>
              <a:rPr lang="en-US" dirty="0" smtClean="0"/>
              <a:t>Fix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f</a:t>
            </a:r>
            <a:r>
              <a:rPr lang="en-US" dirty="0" smtClean="0"/>
              <a:t> and scan through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i</a:t>
            </a:r>
            <a:r>
              <a:rPr lang="en-US" dirty="0" smtClean="0"/>
              <a:t> – “indirect geometry”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1495167" y="6231241"/>
            <a:ext cx="5548184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66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7412508" y="3846388"/>
            <a:ext cx="1175439" cy="215474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666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4" name="Oval 13"/>
          <p:cNvSpPr>
            <a:spLocks noChangeAspect="1"/>
          </p:cNvSpPr>
          <p:nvPr/>
        </p:nvSpPr>
        <p:spPr>
          <a:xfrm>
            <a:off x="7092779" y="6058245"/>
            <a:ext cx="396000" cy="396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897174" y="5504088"/>
                <a:ext cx="750760" cy="657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174" y="5504088"/>
                <a:ext cx="750760" cy="65768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759950" y="5187428"/>
                <a:ext cx="683392" cy="708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950" y="5187428"/>
                <a:ext cx="683392" cy="70846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3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arallelogram 60"/>
          <p:cNvSpPr/>
          <p:nvPr/>
        </p:nvSpPr>
        <p:spPr bwMode="auto">
          <a:xfrm>
            <a:off x="2451063" y="3726790"/>
            <a:ext cx="620720" cy="1022364"/>
          </a:xfrm>
          <a:prstGeom prst="parallelogram">
            <a:avLst>
              <a:gd name="adj" fmla="val 90785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1049308" y="6387457"/>
            <a:ext cx="61563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 flipV="1">
            <a:off x="1049307" y="2607619"/>
            <a:ext cx="0" cy="3779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650961" y="4083994"/>
            <a:ext cx="9896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0" y="0"/>
              </a:cxn>
              <a:cxn ang="0">
                <a:pos x="90" y="0"/>
              </a:cxn>
              <a:cxn ang="0">
                <a:pos x="0" y="1496"/>
              </a:cxn>
            </a:cxnLst>
            <a:rect l="0" t="0" r="r" b="b"/>
            <a:pathLst>
              <a:path w="90" h="1496">
                <a:moveTo>
                  <a:pt x="0" y="1496"/>
                </a:moveTo>
                <a:lnTo>
                  <a:pt x="0" y="0"/>
                </a:lnTo>
                <a:lnTo>
                  <a:pt x="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00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650960" y="4083994"/>
            <a:ext cx="199534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8" y="0"/>
              </a:cxn>
              <a:cxn ang="0">
                <a:pos x="136" y="0"/>
              </a:cxn>
              <a:cxn ang="0">
                <a:pos x="0" y="1496"/>
              </a:cxn>
            </a:cxnLst>
            <a:rect l="0" t="0" r="r" b="b"/>
            <a:pathLst>
              <a:path w="136" h="1496">
                <a:moveTo>
                  <a:pt x="0" y="1496"/>
                </a:moveTo>
                <a:lnTo>
                  <a:pt x="68" y="0"/>
                </a:lnTo>
                <a:lnTo>
                  <a:pt x="13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2A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650961" y="4083994"/>
            <a:ext cx="298503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650960" y="4083994"/>
            <a:ext cx="397472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4" y="0"/>
              </a:cxn>
              <a:cxn ang="0">
                <a:pos x="272" y="0"/>
              </a:cxn>
              <a:cxn ang="0">
                <a:pos x="0" y="1496"/>
              </a:cxn>
            </a:cxnLst>
            <a:rect l="0" t="0" r="r" b="b"/>
            <a:pathLst>
              <a:path w="272" h="1496">
                <a:moveTo>
                  <a:pt x="0" y="1496"/>
                </a:moveTo>
                <a:lnTo>
                  <a:pt x="204" y="0"/>
                </a:lnTo>
                <a:lnTo>
                  <a:pt x="27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85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650960" y="4083994"/>
            <a:ext cx="498036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72" y="0"/>
              </a:cxn>
              <a:cxn ang="0">
                <a:pos x="340" y="0"/>
              </a:cxn>
              <a:cxn ang="0">
                <a:pos x="0" y="1496"/>
              </a:cxn>
            </a:cxnLst>
            <a:rect l="0" t="0" r="r" b="b"/>
            <a:pathLst>
              <a:path w="340" h="1496">
                <a:moveTo>
                  <a:pt x="0" y="1496"/>
                </a:moveTo>
                <a:lnTo>
                  <a:pt x="272" y="0"/>
                </a:lnTo>
                <a:lnTo>
                  <a:pt x="34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B5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650961" y="4083994"/>
            <a:ext cx="59700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340" y="0"/>
              </a:cxn>
              <a:cxn ang="0">
                <a:pos x="408" y="0"/>
              </a:cxn>
              <a:cxn ang="0">
                <a:pos x="0" y="1496"/>
              </a:cxn>
            </a:cxnLst>
            <a:rect l="0" t="0" r="r" b="b"/>
            <a:pathLst>
              <a:path w="408" h="1496">
                <a:moveTo>
                  <a:pt x="0" y="1496"/>
                </a:moveTo>
                <a:lnTo>
                  <a:pt x="340" y="0"/>
                </a:lnTo>
                <a:lnTo>
                  <a:pt x="40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E0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650960" y="4083994"/>
            <a:ext cx="695974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08" y="0"/>
              </a:cxn>
              <a:cxn ang="0">
                <a:pos x="476" y="0"/>
              </a:cxn>
              <a:cxn ang="0">
                <a:pos x="0" y="1496"/>
              </a:cxn>
            </a:cxnLst>
            <a:rect l="0" t="0" r="r" b="b"/>
            <a:pathLst>
              <a:path w="476" h="1496">
                <a:moveTo>
                  <a:pt x="0" y="1496"/>
                </a:moveTo>
                <a:lnTo>
                  <a:pt x="408" y="0"/>
                </a:lnTo>
                <a:lnTo>
                  <a:pt x="47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8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650961" y="4083994"/>
            <a:ext cx="82846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76" y="0"/>
              </a:cxn>
              <a:cxn ang="0">
                <a:pos x="567" y="0"/>
              </a:cxn>
              <a:cxn ang="0">
                <a:pos x="0" y="1496"/>
              </a:cxn>
            </a:cxnLst>
            <a:rect l="0" t="0" r="r" b="b"/>
            <a:pathLst>
              <a:path w="567" h="1496">
                <a:moveTo>
                  <a:pt x="0" y="1496"/>
                </a:moveTo>
                <a:lnTo>
                  <a:pt x="476" y="0"/>
                </a:lnTo>
                <a:lnTo>
                  <a:pt x="56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C8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650960" y="4083994"/>
            <a:ext cx="96095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650961" y="4083994"/>
            <a:ext cx="109344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57" y="0"/>
              </a:cxn>
              <a:cxn ang="0">
                <a:pos x="748" y="0"/>
              </a:cxn>
              <a:cxn ang="0">
                <a:pos x="0" y="1496"/>
              </a:cxn>
            </a:cxnLst>
            <a:rect l="0" t="0" r="r" b="b"/>
            <a:pathLst>
              <a:path w="748" h="1496">
                <a:moveTo>
                  <a:pt x="0" y="1496"/>
                </a:moveTo>
                <a:lnTo>
                  <a:pt x="657" y="0"/>
                </a:lnTo>
                <a:lnTo>
                  <a:pt x="74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6D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650960" y="4083994"/>
            <a:ext cx="1259458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748" y="0"/>
              </a:cxn>
              <a:cxn ang="0">
                <a:pos x="861" y="0"/>
              </a:cxn>
              <a:cxn ang="0">
                <a:pos x="0" y="1496"/>
              </a:cxn>
            </a:cxnLst>
            <a:rect l="0" t="0" r="r" b="b"/>
            <a:pathLst>
              <a:path w="861" h="1496">
                <a:moveTo>
                  <a:pt x="0" y="1496"/>
                </a:moveTo>
                <a:lnTo>
                  <a:pt x="748" y="0"/>
                </a:lnTo>
                <a:lnTo>
                  <a:pt x="86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43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650960" y="4083994"/>
            <a:ext cx="1425470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1650960" y="4083994"/>
            <a:ext cx="1591482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975" y="0"/>
              </a:cxn>
              <a:cxn ang="0">
                <a:pos x="1088" y="0"/>
              </a:cxn>
              <a:cxn ang="0">
                <a:pos x="0" y="1496"/>
              </a:cxn>
            </a:cxnLst>
            <a:rect l="0" t="0" r="r" b="b"/>
            <a:pathLst>
              <a:path w="1088" h="1496">
                <a:moveTo>
                  <a:pt x="0" y="1496"/>
                </a:moveTo>
                <a:lnTo>
                  <a:pt x="975" y="0"/>
                </a:lnTo>
                <a:lnTo>
                  <a:pt x="108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18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1650960" y="4083994"/>
            <a:ext cx="1757494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088" y="0"/>
              </a:cxn>
              <a:cxn ang="0">
                <a:pos x="1202" y="0"/>
              </a:cxn>
              <a:cxn ang="0">
                <a:pos x="0" y="1496"/>
              </a:cxn>
            </a:cxnLst>
            <a:rect l="0" t="0" r="r" b="b"/>
            <a:pathLst>
              <a:path w="1202" h="1496">
                <a:moveTo>
                  <a:pt x="0" y="1496"/>
                </a:moveTo>
                <a:lnTo>
                  <a:pt x="1088" y="0"/>
                </a:lnTo>
                <a:lnTo>
                  <a:pt x="120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43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650961" y="4083994"/>
            <a:ext cx="1957027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202" y="0"/>
              </a:cxn>
              <a:cxn ang="0">
                <a:pos x="1338" y="0"/>
              </a:cxn>
              <a:cxn ang="0">
                <a:pos x="0" y="1496"/>
              </a:cxn>
            </a:cxnLst>
            <a:rect l="0" t="0" r="r" b="b"/>
            <a:pathLst>
              <a:path w="1338" h="1496">
                <a:moveTo>
                  <a:pt x="0" y="1496"/>
                </a:moveTo>
                <a:lnTo>
                  <a:pt x="1202" y="0"/>
                </a:lnTo>
                <a:lnTo>
                  <a:pt x="133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73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1650961" y="4083994"/>
            <a:ext cx="215496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38" y="0"/>
              </a:cxn>
              <a:cxn ang="0">
                <a:pos x="1474" y="0"/>
              </a:cxn>
              <a:cxn ang="0">
                <a:pos x="0" y="1496"/>
              </a:cxn>
            </a:cxnLst>
            <a:rect l="0" t="0" r="r" b="b"/>
            <a:pathLst>
              <a:path w="1474" h="1496">
                <a:moveTo>
                  <a:pt x="0" y="1496"/>
                </a:moveTo>
                <a:lnTo>
                  <a:pt x="1338" y="0"/>
                </a:lnTo>
                <a:lnTo>
                  <a:pt x="147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9D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650961" y="4083994"/>
            <a:ext cx="235449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650961" y="4083994"/>
            <a:ext cx="2520511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610" y="0"/>
              </a:cxn>
              <a:cxn ang="0">
                <a:pos x="1723" y="0"/>
              </a:cxn>
              <a:cxn ang="0">
                <a:pos x="0" y="1496"/>
              </a:cxn>
            </a:cxnLst>
            <a:rect l="0" t="0" r="r" b="b"/>
            <a:pathLst>
              <a:path w="1723" h="1496">
                <a:moveTo>
                  <a:pt x="0" y="1496"/>
                </a:moveTo>
                <a:lnTo>
                  <a:pt x="1610" y="0"/>
                </a:lnTo>
                <a:lnTo>
                  <a:pt x="172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F8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650961" y="4083994"/>
            <a:ext cx="2686523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650961" y="4083994"/>
            <a:ext cx="285253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650960" y="4083994"/>
            <a:ext cx="3016950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950" y="0"/>
              </a:cxn>
              <a:cxn ang="0">
                <a:pos x="2063" y="0"/>
              </a:cxn>
              <a:cxn ang="0">
                <a:pos x="0" y="1496"/>
              </a:cxn>
            </a:cxnLst>
            <a:rect l="0" t="0" r="r" b="b"/>
            <a:pathLst>
              <a:path w="2063" h="1496">
                <a:moveTo>
                  <a:pt x="0" y="1496"/>
                </a:moveTo>
                <a:lnTo>
                  <a:pt x="1950" y="0"/>
                </a:lnTo>
                <a:lnTo>
                  <a:pt x="206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85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650961" y="4083994"/>
            <a:ext cx="318455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63" y="0"/>
              </a:cxn>
              <a:cxn ang="0">
                <a:pos x="2177" y="0"/>
              </a:cxn>
              <a:cxn ang="0">
                <a:pos x="0" y="1496"/>
              </a:cxn>
            </a:cxnLst>
            <a:rect l="0" t="0" r="r" b="b"/>
            <a:pathLst>
              <a:path w="2177" h="1496">
                <a:moveTo>
                  <a:pt x="0" y="1496"/>
                </a:moveTo>
                <a:lnTo>
                  <a:pt x="2063" y="0"/>
                </a:lnTo>
                <a:lnTo>
                  <a:pt x="217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55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650961" y="4083994"/>
            <a:ext cx="334897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177" y="0"/>
              </a:cxn>
              <a:cxn ang="0">
                <a:pos x="2290" y="0"/>
              </a:cxn>
              <a:cxn ang="0">
                <a:pos x="0" y="1496"/>
              </a:cxn>
            </a:cxnLst>
            <a:rect l="0" t="0" r="r" b="b"/>
            <a:pathLst>
              <a:path w="2290" h="1496">
                <a:moveTo>
                  <a:pt x="0" y="1496"/>
                </a:moveTo>
                <a:lnTo>
                  <a:pt x="2177" y="0"/>
                </a:lnTo>
                <a:lnTo>
                  <a:pt x="22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2A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1650961" y="4083994"/>
            <a:ext cx="354850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290" y="0"/>
              </a:cxn>
              <a:cxn ang="0">
                <a:pos x="2426" y="0"/>
              </a:cxn>
              <a:cxn ang="0">
                <a:pos x="0" y="1496"/>
              </a:cxn>
            </a:cxnLst>
            <a:rect l="0" t="0" r="r" b="b"/>
            <a:pathLst>
              <a:path w="2426" h="1496">
                <a:moveTo>
                  <a:pt x="0" y="1496"/>
                </a:moveTo>
                <a:lnTo>
                  <a:pt x="2290" y="0"/>
                </a:lnTo>
                <a:lnTo>
                  <a:pt x="242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0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1650960" y="4083994"/>
            <a:ext cx="3746446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1650961" y="4083994"/>
            <a:ext cx="394597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562" y="0"/>
              </a:cxn>
              <a:cxn ang="0">
                <a:pos x="2698" y="0"/>
              </a:cxn>
              <a:cxn ang="0">
                <a:pos x="0" y="1496"/>
              </a:cxn>
            </a:cxnLst>
            <a:rect l="0" t="0" r="r" b="b"/>
            <a:pathLst>
              <a:path w="2698" h="1496">
                <a:moveTo>
                  <a:pt x="0" y="1496"/>
                </a:moveTo>
                <a:lnTo>
                  <a:pt x="2562" y="0"/>
                </a:lnTo>
                <a:lnTo>
                  <a:pt x="269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5B0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650961" y="4083994"/>
            <a:ext cx="4143917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698" y="0"/>
              </a:cxn>
              <a:cxn ang="0">
                <a:pos x="2834" y="0"/>
              </a:cxn>
              <a:cxn ang="0">
                <a:pos x="0" y="1496"/>
              </a:cxn>
            </a:cxnLst>
            <a:rect l="0" t="0" r="r" b="b"/>
            <a:pathLst>
              <a:path w="2834" h="1496">
                <a:moveTo>
                  <a:pt x="0" y="1496"/>
                </a:moveTo>
                <a:lnTo>
                  <a:pt x="2698" y="0"/>
                </a:lnTo>
                <a:lnTo>
                  <a:pt x="283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8B0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1650961" y="4083994"/>
            <a:ext cx="4345047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834" y="0"/>
              </a:cxn>
              <a:cxn ang="0">
                <a:pos x="2971" y="0"/>
              </a:cxn>
              <a:cxn ang="0">
                <a:pos x="0" y="1496"/>
              </a:cxn>
            </a:cxnLst>
            <a:rect l="0" t="0" r="r" b="b"/>
            <a:pathLst>
              <a:path w="2971" h="1496">
                <a:moveTo>
                  <a:pt x="0" y="1496"/>
                </a:moveTo>
                <a:lnTo>
                  <a:pt x="2834" y="0"/>
                </a:lnTo>
                <a:lnTo>
                  <a:pt x="297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B50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392074" y="2221831"/>
            <a:ext cx="1331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prstClr val="black"/>
                </a:solidFill>
              </a:rPr>
              <a:t>distance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5" name="Text Box 51"/>
          <p:cNvSpPr txBox="1">
            <a:spLocks noChangeArrowheads="1"/>
          </p:cNvSpPr>
          <p:nvPr/>
        </p:nvSpPr>
        <p:spPr bwMode="auto">
          <a:xfrm>
            <a:off x="7026246" y="6387458"/>
            <a:ext cx="133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prstClr val="black"/>
                </a:solidFill>
              </a:rPr>
              <a:t>time</a:t>
            </a: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1030240" y="4083994"/>
            <a:ext cx="1752624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 Box 51"/>
          <p:cNvSpPr txBox="1">
            <a:spLocks noChangeArrowheads="1"/>
          </p:cNvSpPr>
          <p:nvPr/>
        </p:nvSpPr>
        <p:spPr bwMode="auto">
          <a:xfrm>
            <a:off x="6580215" y="3864916"/>
            <a:ext cx="133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prstClr val="black"/>
                </a:solidFill>
              </a:rPr>
              <a:t>chopper</a:t>
            </a:r>
          </a:p>
        </p:txBody>
      </p:sp>
      <p:sp>
        <p:nvSpPr>
          <p:cNvPr id="38" name="Text Box 51"/>
          <p:cNvSpPr txBox="1">
            <a:spLocks noChangeArrowheads="1"/>
          </p:cNvSpPr>
          <p:nvPr/>
        </p:nvSpPr>
        <p:spPr bwMode="auto">
          <a:xfrm>
            <a:off x="6361137" y="2537476"/>
            <a:ext cx="133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prstClr val="black"/>
                </a:solidFill>
              </a:rPr>
              <a:t>detector</a:t>
            </a: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 bwMode="auto">
          <a:xfrm>
            <a:off x="1066753" y="2877477"/>
            <a:ext cx="6608853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>
            <a:off x="1049308" y="3903017"/>
            <a:ext cx="5549976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Text Box 51"/>
          <p:cNvSpPr txBox="1">
            <a:spLocks noChangeArrowheads="1"/>
          </p:cNvSpPr>
          <p:nvPr/>
        </p:nvSpPr>
        <p:spPr bwMode="auto">
          <a:xfrm>
            <a:off x="6580215" y="3649361"/>
            <a:ext cx="133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prstClr val="black"/>
                </a:solidFill>
              </a:rPr>
              <a:t>sample</a:t>
            </a: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2892402" y="4083994"/>
            <a:ext cx="36513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rot="5400000">
            <a:off x="2728863" y="4101481"/>
            <a:ext cx="108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rot="5400000">
            <a:off x="2838402" y="4101481"/>
            <a:ext cx="108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Parallelogram 55"/>
          <p:cNvSpPr/>
          <p:nvPr/>
        </p:nvSpPr>
        <p:spPr bwMode="auto">
          <a:xfrm>
            <a:off x="2928915" y="2879065"/>
            <a:ext cx="146052" cy="1022364"/>
          </a:xfrm>
          <a:prstGeom prst="parallelogram">
            <a:avLst>
              <a:gd name="adj" fmla="val 62681"/>
            </a:avLst>
          </a:prstGeom>
          <a:solidFill>
            <a:srgbClr val="FE5B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57" name="Parallelogram 56"/>
          <p:cNvSpPr/>
          <p:nvPr/>
        </p:nvSpPr>
        <p:spPr bwMode="auto">
          <a:xfrm>
            <a:off x="2928915" y="2879065"/>
            <a:ext cx="401644" cy="1022364"/>
          </a:xfrm>
          <a:prstGeom prst="parallelogram">
            <a:avLst>
              <a:gd name="adj" fmla="val 83920"/>
            </a:avLst>
          </a:prstGeom>
          <a:solidFill>
            <a:srgbClr val="9D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58" name="Parallelogram 57"/>
          <p:cNvSpPr/>
          <p:nvPr/>
        </p:nvSpPr>
        <p:spPr bwMode="auto">
          <a:xfrm>
            <a:off x="2928915" y="2879065"/>
            <a:ext cx="620720" cy="1022364"/>
          </a:xfrm>
          <a:prstGeom prst="parallelogram">
            <a:avLst>
              <a:gd name="adj" fmla="val 90785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59" name="Parallelogram 58"/>
          <p:cNvSpPr/>
          <p:nvPr/>
        </p:nvSpPr>
        <p:spPr bwMode="auto">
          <a:xfrm>
            <a:off x="2928916" y="2879065"/>
            <a:ext cx="1204929" cy="1022364"/>
          </a:xfrm>
          <a:prstGeom prst="parallelogram">
            <a:avLst>
              <a:gd name="adj" fmla="val 110350"/>
            </a:avLst>
          </a:prstGeom>
          <a:solidFill>
            <a:srgbClr val="00E0F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60" name="Parallelogram 59"/>
          <p:cNvSpPr/>
          <p:nvPr/>
        </p:nvSpPr>
        <p:spPr bwMode="auto">
          <a:xfrm>
            <a:off x="2928915" y="2879065"/>
            <a:ext cx="1752624" cy="1022364"/>
          </a:xfrm>
          <a:prstGeom prst="parallelogram">
            <a:avLst>
              <a:gd name="adj" fmla="val 161591"/>
            </a:avLst>
          </a:prstGeom>
          <a:solidFill>
            <a:srgbClr val="3000F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solidFill>
                <a:prstClr val="black"/>
              </a:solidFill>
              <a:latin typeface="Arial Unicode MS" pitchFamily="34" charset="-128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rot="5400000">
            <a:off x="1596960" y="6401800"/>
            <a:ext cx="108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Text Box 51"/>
          <p:cNvSpPr txBox="1">
            <a:spLocks noChangeArrowheads="1"/>
          </p:cNvSpPr>
          <p:nvPr/>
        </p:nvSpPr>
        <p:spPr bwMode="auto">
          <a:xfrm>
            <a:off x="1504909" y="6457340"/>
            <a:ext cx="438156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prstClr val="black"/>
                </a:solidFill>
              </a:rPr>
              <a:t>0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41422" y="1345520"/>
            <a:ext cx="6150434" cy="120032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Direct geometry: </a:t>
            </a:r>
          </a:p>
          <a:p>
            <a:r>
              <a:rPr lang="en-GB" sz="2400" dirty="0">
                <a:solidFill>
                  <a:prstClr val="black"/>
                </a:solidFill>
              </a:rPr>
              <a:t>	fix </a:t>
            </a:r>
            <a:r>
              <a:rPr lang="en-GB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GB" sz="2400" i="1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400" dirty="0">
                <a:solidFill>
                  <a:prstClr val="black"/>
                </a:solidFill>
              </a:rPr>
              <a:t> by chopper phasing</a:t>
            </a:r>
          </a:p>
          <a:p>
            <a:r>
              <a:rPr lang="en-GB" sz="2400" dirty="0">
                <a:solidFill>
                  <a:prstClr val="black"/>
                </a:solidFill>
              </a:rPr>
              <a:t>	scan through </a:t>
            </a:r>
            <a:r>
              <a:rPr lang="en-GB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GB" sz="2400" i="1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2400" dirty="0">
                <a:solidFill>
                  <a:prstClr val="black"/>
                </a:solidFill>
              </a:rPr>
              <a:t> by time-of-flight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Chopper Spectrometers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7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8763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106083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335866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65649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795432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025215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2550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382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067983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297766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527549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757332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987115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2169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838200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067983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97766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527549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757332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987115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8216900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28600" y="3987800"/>
            <a:ext cx="8915400" cy="158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228600" y="5321300"/>
            <a:ext cx="8915400" cy="158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228600" y="6663981"/>
            <a:ext cx="8915400" cy="158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7430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rmi-Chopp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7"/>
          <a:stretch/>
        </p:blipFill>
        <p:spPr>
          <a:xfrm>
            <a:off x="722654" y="3670070"/>
            <a:ext cx="2216038" cy="3220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9543" y="4301488"/>
            <a:ext cx="3432222" cy="255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4"/>
          <a:srcRect r="18466"/>
          <a:stretch/>
        </p:blipFill>
        <p:spPr bwMode="auto">
          <a:xfrm>
            <a:off x="6831611" y="2167443"/>
            <a:ext cx="2312389" cy="212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118804" y="1442698"/>
            <a:ext cx="2598154" cy="525142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2800" u="sng" dirty="0">
                <a:solidFill>
                  <a:prstClr val="black"/>
                </a:solidFill>
              </a:rPr>
              <a:t>Disk choppers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6085" y="1444620"/>
            <a:ext cx="2446371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2800" u="sng" dirty="0">
                <a:solidFill>
                  <a:prstClr val="black"/>
                </a:solidFill>
              </a:rPr>
              <a:t>Fermi choppers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714986" y="2174088"/>
            <a:ext cx="352626" cy="24160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0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485201" y="2165246"/>
            <a:ext cx="1561685" cy="101565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GB" sz="2400" dirty="0">
                <a:solidFill>
                  <a:prstClr val="black"/>
                </a:solidFill>
              </a:rPr>
              <a:t>&lt; 300 Hz</a:t>
            </a:r>
          </a:p>
          <a:p>
            <a:pPr>
              <a:spcBef>
                <a:spcPct val="50000"/>
              </a:spcBef>
            </a:pPr>
            <a:r>
              <a:rPr lang="el-GR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GB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GB" sz="2400" dirty="0">
                <a:solidFill>
                  <a:prstClr val="black"/>
                </a:solidFill>
                <a:cs typeface="Arial" pitchFamily="34" charset="0"/>
              </a:rPr>
              <a:t>&gt; 10</a:t>
            </a:r>
            <a:r>
              <a:rPr lang="el-GR" sz="2400" dirty="0">
                <a:solidFill>
                  <a:prstClr val="black"/>
                </a:solidFill>
                <a:cs typeface="Arial" pitchFamily="34" charset="0"/>
              </a:rPr>
              <a:t>μ</a:t>
            </a:r>
            <a:r>
              <a:rPr lang="en-GB" sz="2400" dirty="0">
                <a:solidFill>
                  <a:prstClr val="black"/>
                </a:solidFill>
                <a:cs typeface="Arial" pitchFamily="34" charset="0"/>
              </a:rPr>
              <a:t>s</a:t>
            </a:r>
            <a:endParaRPr lang="el-GR" sz="2400" dirty="0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11" name="Group 28"/>
          <p:cNvGrpSpPr/>
          <p:nvPr/>
        </p:nvGrpSpPr>
        <p:grpSpPr>
          <a:xfrm>
            <a:off x="2766562" y="2456724"/>
            <a:ext cx="912824" cy="1168416"/>
            <a:chOff x="1906552" y="3465512"/>
            <a:chExt cx="912824" cy="1168416"/>
          </a:xfrm>
        </p:grpSpPr>
        <p:sp>
          <p:nvSpPr>
            <p:cNvPr id="13" name="Parallelogram 12"/>
            <p:cNvSpPr/>
            <p:nvPr/>
          </p:nvSpPr>
          <p:spPr bwMode="auto">
            <a:xfrm rot="16200000" flipV="1">
              <a:off x="1742243" y="3629821"/>
              <a:ext cx="839799" cy="511182"/>
            </a:xfrm>
            <a:prstGeom prst="parallelogram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3" eaLnBrk="0" hangingPunct="0"/>
              <a:endParaRPr lang="en-GB" sz="20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4" name="Parallelogram 13"/>
            <p:cNvSpPr/>
            <p:nvPr/>
          </p:nvSpPr>
          <p:spPr bwMode="auto">
            <a:xfrm rot="16200000" flipV="1">
              <a:off x="1799620" y="3676766"/>
              <a:ext cx="839799" cy="511182"/>
            </a:xfrm>
            <a:prstGeom prst="parallelogram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3" eaLnBrk="0" hangingPunct="0"/>
              <a:endParaRPr lang="en-GB" sz="20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5" name="Parallelogram 14"/>
            <p:cNvSpPr/>
            <p:nvPr/>
          </p:nvSpPr>
          <p:spPr bwMode="auto">
            <a:xfrm rot="16200000" flipV="1">
              <a:off x="1856997" y="3723711"/>
              <a:ext cx="839799" cy="511182"/>
            </a:xfrm>
            <a:prstGeom prst="parallelogram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3" eaLnBrk="0" hangingPunct="0"/>
              <a:endParaRPr lang="en-GB" sz="20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6" name="Parallelogram 15"/>
            <p:cNvSpPr/>
            <p:nvPr/>
          </p:nvSpPr>
          <p:spPr bwMode="auto">
            <a:xfrm rot="16200000" flipV="1">
              <a:off x="1914374" y="3770656"/>
              <a:ext cx="839799" cy="511182"/>
            </a:xfrm>
            <a:prstGeom prst="parallelogram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3" eaLnBrk="0" hangingPunct="0"/>
              <a:endParaRPr lang="en-GB" sz="20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7" name="Parallelogram 16"/>
            <p:cNvSpPr/>
            <p:nvPr/>
          </p:nvSpPr>
          <p:spPr bwMode="auto">
            <a:xfrm rot="16200000" flipV="1">
              <a:off x="1971751" y="3817601"/>
              <a:ext cx="839799" cy="511182"/>
            </a:xfrm>
            <a:prstGeom prst="parallelogram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3" eaLnBrk="0" hangingPunct="0"/>
              <a:endParaRPr lang="en-GB" sz="20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8" name="Parallelogram 17"/>
            <p:cNvSpPr/>
            <p:nvPr/>
          </p:nvSpPr>
          <p:spPr bwMode="auto">
            <a:xfrm rot="16200000" flipV="1">
              <a:off x="2029128" y="3864546"/>
              <a:ext cx="839799" cy="511182"/>
            </a:xfrm>
            <a:prstGeom prst="parallelogram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3" eaLnBrk="0" hangingPunct="0"/>
              <a:endParaRPr lang="en-GB" sz="20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19" name="Parallelogram 18"/>
            <p:cNvSpPr/>
            <p:nvPr/>
          </p:nvSpPr>
          <p:spPr bwMode="auto">
            <a:xfrm rot="16200000" flipV="1">
              <a:off x="2086505" y="3911491"/>
              <a:ext cx="839799" cy="511182"/>
            </a:xfrm>
            <a:prstGeom prst="parallelogram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3" eaLnBrk="0" hangingPunct="0"/>
              <a:endParaRPr lang="en-GB" sz="20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  <p:sp>
          <p:nvSpPr>
            <p:cNvPr id="20" name="Parallelogram 19"/>
            <p:cNvSpPr/>
            <p:nvPr/>
          </p:nvSpPr>
          <p:spPr bwMode="auto">
            <a:xfrm rot="16200000" flipV="1">
              <a:off x="2143885" y="3958438"/>
              <a:ext cx="839799" cy="511182"/>
            </a:xfrm>
            <a:prstGeom prst="parallelogram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3" eaLnBrk="0" hangingPunct="0"/>
              <a:endParaRPr lang="en-GB" sz="2000">
                <a:solidFill>
                  <a:prstClr val="black"/>
                </a:solidFill>
                <a:latin typeface="Arial Unicode MS" pitchFamily="34" charset="-128"/>
              </a:endParaRPr>
            </a:p>
          </p:txBody>
        </p:sp>
      </p:grpSp>
      <p:sp>
        <p:nvSpPr>
          <p:cNvPr id="21" name="Right Arrow 20"/>
          <p:cNvSpPr/>
          <p:nvPr/>
        </p:nvSpPr>
        <p:spPr bwMode="auto">
          <a:xfrm rot="20718988" flipH="1">
            <a:off x="3773193" y="2503787"/>
            <a:ext cx="1277955" cy="328617"/>
          </a:xfrm>
          <a:prstGeom prst="rightArrow">
            <a:avLst/>
          </a:prstGeom>
          <a:solidFill>
            <a:srgbClr val="FE5B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0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20718988" flipH="1">
            <a:off x="1474701" y="3138685"/>
            <a:ext cx="1166090" cy="328617"/>
          </a:xfrm>
          <a:prstGeom prst="rightArrow">
            <a:avLst/>
          </a:prstGeom>
          <a:solidFill>
            <a:srgbClr val="FE5B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0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 rot="20677231">
            <a:off x="1763363" y="3110261"/>
            <a:ext cx="99463" cy="43331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0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 rot="20677231">
            <a:off x="1936800" y="3076031"/>
            <a:ext cx="99463" cy="43331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0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 rot="20677231">
            <a:off x="2457111" y="2973338"/>
            <a:ext cx="99463" cy="43331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0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 rot="20677231">
            <a:off x="2110237" y="3041800"/>
            <a:ext cx="99463" cy="43331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0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 rot="20677231">
            <a:off x="2283674" y="3007569"/>
            <a:ext cx="99463" cy="43331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0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28" name="Arc 27"/>
          <p:cNvSpPr/>
          <p:nvPr/>
        </p:nvSpPr>
        <p:spPr bwMode="auto">
          <a:xfrm>
            <a:off x="2766562" y="2091595"/>
            <a:ext cx="912825" cy="328617"/>
          </a:xfrm>
          <a:prstGeom prst="arc">
            <a:avLst>
              <a:gd name="adj1" fmla="val 20441616"/>
              <a:gd name="adj2" fmla="val 1192137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000">
              <a:solidFill>
                <a:prstClr val="black"/>
              </a:solidFill>
              <a:latin typeface="Arial Unicode MS" pitchFamily="34" charset="-128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 rot="5400000">
            <a:off x="2862973" y="2315802"/>
            <a:ext cx="7200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>
            <a:off x="3042973" y="3805140"/>
            <a:ext cx="3600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63520" y="2028828"/>
            <a:ext cx="1752624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GB" sz="2400" dirty="0">
                <a:solidFill>
                  <a:prstClr val="black"/>
                </a:solidFill>
              </a:rPr>
              <a:t>&lt; 600 Hz</a:t>
            </a:r>
          </a:p>
          <a:p>
            <a:pPr>
              <a:spcBef>
                <a:spcPct val="50000"/>
              </a:spcBef>
            </a:pPr>
            <a:r>
              <a:rPr lang="el-GR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GB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GB" sz="2400" dirty="0">
                <a:solidFill>
                  <a:prstClr val="black"/>
                </a:solidFill>
                <a:cs typeface="Arial" pitchFamily="34" charset="0"/>
              </a:rPr>
              <a:t>&gt; 1</a:t>
            </a:r>
            <a:r>
              <a:rPr lang="el-GR" sz="2400" dirty="0">
                <a:solidFill>
                  <a:prstClr val="black"/>
                </a:solidFill>
                <a:cs typeface="Arial" pitchFamily="34" charset="0"/>
              </a:rPr>
              <a:t>μ</a:t>
            </a:r>
            <a:r>
              <a:rPr lang="en-GB" sz="2400" dirty="0">
                <a:solidFill>
                  <a:prstClr val="black"/>
                </a:solidFill>
                <a:cs typeface="Arial" pitchFamily="34" charset="0"/>
              </a:rPr>
              <a:t>s</a:t>
            </a:r>
            <a:endParaRPr lang="el-GR" sz="24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Choppers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 bwMode="auto">
          <a:xfrm>
            <a:off x="8781448" y="4026069"/>
            <a:ext cx="352626" cy="24160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000">
              <a:solidFill>
                <a:prstClr val="black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700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70357" y="3043785"/>
            <a:ext cx="4878976" cy="383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441" y="3808928"/>
            <a:ext cx="4127229" cy="25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01627" y="1479481"/>
            <a:ext cx="8337574" cy="1467018"/>
          </a:xfrm>
          <a:prstGeom prst="rect">
            <a:avLst/>
          </a:prstGeom>
        </p:spPr>
        <p:txBody>
          <a:bodyPr vert="horz" lIns="91421" tIns="45711" rIns="91421" bIns="45711" rtlCol="0">
            <a:normAutofit fontScale="77500" lnSpcReduction="20000"/>
          </a:bodyPr>
          <a:lstStyle/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prstClr val="black"/>
                </a:solidFill>
              </a:rPr>
              <a:t>General-Purpose Spectrometers</a:t>
            </a:r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solidFill>
                  <a:prstClr val="black"/>
                </a:solidFill>
                <a:ea typeface="ヒラギノ角ゴ ProN W3"/>
                <a:cs typeface="ヒラギノ角ゴ ProN W3"/>
              </a:rPr>
              <a:t>Incident energy ranges from 1meV to 1eV</a:t>
            </a:r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prstClr val="black"/>
                </a:solidFill>
              </a:rPr>
              <a:t>Huge position-sensitive detector arrays</a:t>
            </a:r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solidFill>
                  <a:prstClr val="black"/>
                </a:solidFill>
                <a:ea typeface="ヒラギノ角ゴ ProN W3"/>
                <a:cs typeface="ヒラギノ角ゴ ProN W3"/>
              </a:rPr>
              <a:t>Single-crystal samples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Chopper Spectrometers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11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IN5_claisse"/>
          <p:cNvPicPr>
            <a:picLocks noChangeAspect="1" noChangeArrowheads="1"/>
          </p:cNvPicPr>
          <p:nvPr/>
        </p:nvPicPr>
        <p:blipFill>
          <a:blip r:embed="rId2" cstate="print"/>
          <a:srcRect r="11981"/>
          <a:stretch>
            <a:fillRect/>
          </a:stretch>
        </p:blipFill>
        <p:spPr bwMode="auto">
          <a:xfrm>
            <a:off x="80901" y="3513235"/>
            <a:ext cx="4373564" cy="330676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638397" y="1439847"/>
            <a:ext cx="3429134" cy="1908211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 algn="ctr"/>
            <a:r>
              <a:rPr lang="en-US" u="sng" baseline="30000" dirty="0" smtClean="0">
                <a:solidFill>
                  <a:prstClr val="black"/>
                </a:solidFill>
                <a:cs typeface="Arial" pitchFamily="34" charset="0"/>
              </a:rPr>
              <a:t>3</a:t>
            </a:r>
            <a:r>
              <a:rPr lang="en-US" u="sng" dirty="0" smtClean="0">
                <a:solidFill>
                  <a:prstClr val="black"/>
                </a:solidFill>
                <a:cs typeface="Arial" pitchFamily="34" charset="0"/>
              </a:rPr>
              <a:t>He gas tubes</a:t>
            </a:r>
          </a:p>
          <a:p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n + </a:t>
            </a:r>
            <a:r>
              <a:rPr lang="en-US" sz="2000" baseline="30000" dirty="0">
                <a:solidFill>
                  <a:srgbClr val="FF0000"/>
                </a:solidFill>
                <a:cs typeface="Arial" pitchFamily="34" charset="0"/>
              </a:rPr>
              <a:t>3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He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000" baseline="30000" dirty="0">
                <a:solidFill>
                  <a:prstClr val="black"/>
                </a:solidFill>
                <a:cs typeface="Arial" pitchFamily="34" charset="0"/>
              </a:rPr>
              <a:t>3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H + </a:t>
            </a:r>
            <a:r>
              <a:rPr lang="en-US" sz="2000" baseline="30000" dirty="0">
                <a:solidFill>
                  <a:prstClr val="black"/>
                </a:solidFill>
                <a:cs typeface="Arial" pitchFamily="34" charset="0"/>
              </a:rPr>
              <a:t>1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H + 0.764 </a:t>
            </a:r>
            <a:r>
              <a:rPr lang="en-US" sz="2000" dirty="0" err="1">
                <a:solidFill>
                  <a:prstClr val="black"/>
                </a:solidFill>
                <a:cs typeface="Arial" pitchFamily="34" charset="0"/>
              </a:rPr>
              <a:t>MeV</a:t>
            </a:r>
            <a:endParaRPr lang="en-US" sz="2000" dirty="0">
              <a:solidFill>
                <a:prstClr val="black"/>
              </a:solidFill>
              <a:cs typeface="Arial" pitchFamily="34" charset="0"/>
            </a:endParaRPr>
          </a:p>
          <a:p>
            <a:r>
              <a:rPr lang="en-GB" sz="2000" dirty="0">
                <a:solidFill>
                  <a:prstClr val="black"/>
                </a:solidFill>
              </a:rPr>
              <a:t>&gt;1mm resolution</a:t>
            </a:r>
          </a:p>
          <a:p>
            <a:r>
              <a:rPr lang="en-GB" sz="2000" dirty="0">
                <a:solidFill>
                  <a:prstClr val="black"/>
                </a:solidFill>
              </a:rPr>
              <a:t>High efficiency</a:t>
            </a:r>
          </a:p>
          <a:p>
            <a:r>
              <a:rPr lang="en-GB" sz="2000" dirty="0">
                <a:solidFill>
                  <a:prstClr val="black"/>
                </a:solidFill>
              </a:rPr>
              <a:t>Low gamma-sensitivity</a:t>
            </a:r>
          </a:p>
          <a:p>
            <a:r>
              <a:rPr lang="en-GB" sz="2000" baseline="30000" dirty="0">
                <a:solidFill>
                  <a:prstClr val="black"/>
                </a:solidFill>
              </a:rPr>
              <a:t>3</a:t>
            </a:r>
            <a:r>
              <a:rPr lang="en-GB" sz="2000" dirty="0">
                <a:solidFill>
                  <a:prstClr val="black"/>
                </a:solidFill>
              </a:rPr>
              <a:t>He supply problem</a:t>
            </a:r>
          </a:p>
        </p:txBody>
      </p:sp>
      <p:pic>
        <p:nvPicPr>
          <p:cNvPr id="13" name="Picture 6" descr="Picture 005"/>
          <p:cNvPicPr>
            <a:picLocks noChangeAspect="1" noChangeArrowheads="1"/>
          </p:cNvPicPr>
          <p:nvPr/>
        </p:nvPicPr>
        <p:blipFill>
          <a:blip r:embed="rId3" cstate="print"/>
          <a:srcRect b="3380"/>
          <a:stretch>
            <a:fillRect/>
          </a:stretch>
        </p:blipFill>
        <p:spPr bwMode="auto">
          <a:xfrm>
            <a:off x="4535487" y="3513235"/>
            <a:ext cx="4535487" cy="328617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5092982" y="1439847"/>
            <a:ext cx="3300894" cy="1908211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 algn="ctr"/>
            <a:r>
              <a:rPr lang="en-US" u="sng" dirty="0" err="1" smtClean="0">
                <a:solidFill>
                  <a:prstClr val="black"/>
                </a:solidFill>
                <a:cs typeface="Arial" pitchFamily="34" charset="0"/>
              </a:rPr>
              <a:t>Scintillators</a:t>
            </a:r>
            <a:endParaRPr lang="en-US" u="sng" dirty="0" smtClean="0">
              <a:solidFill>
                <a:prstClr val="black"/>
              </a:solidFill>
              <a:cs typeface="Arial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n + </a:t>
            </a:r>
            <a:r>
              <a:rPr lang="en-US" sz="2000" baseline="30000" dirty="0">
                <a:solidFill>
                  <a:srgbClr val="FF0000"/>
                </a:solidFill>
                <a:cs typeface="Arial" pitchFamily="34" charset="0"/>
              </a:rPr>
              <a:t>6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Li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000" baseline="30000" dirty="0">
                <a:solidFill>
                  <a:prstClr val="black"/>
                </a:solidFill>
                <a:cs typeface="Arial" pitchFamily="34" charset="0"/>
              </a:rPr>
              <a:t>4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He + </a:t>
            </a:r>
            <a:r>
              <a:rPr lang="en-US" sz="2000" baseline="30000" dirty="0">
                <a:solidFill>
                  <a:prstClr val="black"/>
                </a:solidFill>
                <a:cs typeface="Arial" pitchFamily="34" charset="0"/>
              </a:rPr>
              <a:t>3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H + 4.79 </a:t>
            </a:r>
            <a:r>
              <a:rPr lang="en-US" sz="2000" dirty="0" err="1">
                <a:solidFill>
                  <a:prstClr val="black"/>
                </a:solidFill>
                <a:cs typeface="Arial" pitchFamily="34" charset="0"/>
              </a:rPr>
              <a:t>MeV</a:t>
            </a:r>
            <a:endParaRPr lang="en-US" sz="2000" dirty="0">
              <a:solidFill>
                <a:prstClr val="black"/>
              </a:solidFill>
              <a:cs typeface="Arial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&lt;1mm resolution</a:t>
            </a:r>
          </a:p>
          <a:p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Medium efficiency</a:t>
            </a:r>
          </a:p>
          <a:p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Some gamma-sensitivity</a:t>
            </a:r>
          </a:p>
          <a:p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Magnetic-field sensitivity</a:t>
            </a: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1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78485" y="1439847"/>
            <a:ext cx="3748958" cy="1600434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 algn="ctr"/>
            <a:r>
              <a:rPr lang="en-US" u="sng" baseline="30000" dirty="0" smtClean="0">
                <a:solidFill>
                  <a:prstClr val="black"/>
                </a:solidFill>
                <a:cs typeface="Arial" pitchFamily="34" charset="0"/>
              </a:rPr>
              <a:t>10</a:t>
            </a:r>
            <a:r>
              <a:rPr lang="en-US" u="sng" dirty="0">
                <a:solidFill>
                  <a:prstClr val="black"/>
                </a:solidFill>
                <a:cs typeface="Arial" pitchFamily="34" charset="0"/>
              </a:rPr>
              <a:t>B</a:t>
            </a:r>
            <a:r>
              <a:rPr lang="en-US" u="sng" dirty="0" smtClean="0">
                <a:solidFill>
                  <a:prstClr val="black"/>
                </a:solidFill>
                <a:cs typeface="Arial" pitchFamily="34" charset="0"/>
              </a:rPr>
              <a:t> detectors</a:t>
            </a:r>
          </a:p>
          <a:p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n + </a:t>
            </a:r>
            <a:r>
              <a:rPr lang="en-US" sz="2000" baseline="30000" dirty="0" smtClean="0">
                <a:solidFill>
                  <a:srgbClr val="FF0000"/>
                </a:solidFill>
                <a:cs typeface="Arial" pitchFamily="34" charset="0"/>
              </a:rPr>
              <a:t>10</a:t>
            </a:r>
            <a:r>
              <a:rPr lang="en-US" sz="2000" dirty="0" smtClean="0">
                <a:solidFill>
                  <a:srgbClr val="FF0000"/>
                </a:solidFill>
                <a:cs typeface="Arial" pitchFamily="34" charset="0"/>
              </a:rPr>
              <a:t>B</a:t>
            </a: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000" baseline="30000" dirty="0" smtClean="0">
                <a:solidFill>
                  <a:prstClr val="black"/>
                </a:solidFill>
                <a:cs typeface="Arial" pitchFamily="34" charset="0"/>
              </a:rPr>
              <a:t>7</a:t>
            </a: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Li 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+ </a:t>
            </a:r>
            <a:r>
              <a:rPr lang="en-US" sz="2000" baseline="30000" dirty="0" smtClean="0">
                <a:solidFill>
                  <a:prstClr val="black"/>
                </a:solidFill>
                <a:cs typeface="Arial" pitchFamily="34" charset="0"/>
              </a:rPr>
              <a:t>4</a:t>
            </a: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He 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+ </a:t>
            </a: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0.48 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MeV</a:t>
            </a:r>
          </a:p>
          <a:p>
            <a:r>
              <a:rPr lang="en-GB" sz="2000" dirty="0" smtClean="0">
                <a:solidFill>
                  <a:prstClr val="black"/>
                </a:solidFill>
              </a:rPr>
              <a:t>massive development programme</a:t>
            </a:r>
            <a:endParaRPr lang="en-GB" sz="2000" dirty="0">
              <a:solidFill>
                <a:prstClr val="black"/>
              </a:solidFill>
            </a:endParaRPr>
          </a:p>
          <a:p>
            <a:r>
              <a:rPr lang="en-GB" sz="2000" dirty="0" smtClean="0">
                <a:solidFill>
                  <a:prstClr val="black"/>
                </a:solidFill>
              </a:rPr>
              <a:t>none yet in operation</a:t>
            </a:r>
            <a:endParaRPr lang="en-GB" sz="2000" dirty="0">
              <a:solidFill>
                <a:prstClr val="black"/>
              </a:solidFill>
            </a:endParaRPr>
          </a:p>
          <a:p>
            <a:r>
              <a:rPr lang="en-GB" sz="2000" dirty="0" smtClean="0">
                <a:solidFill>
                  <a:prstClr val="black"/>
                </a:solidFill>
              </a:rPr>
              <a:t>many different types</a:t>
            </a: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91" y="3300167"/>
            <a:ext cx="3855176" cy="2208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212" y="4570265"/>
            <a:ext cx="4639305" cy="154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599" y="1624058"/>
            <a:ext cx="1978019" cy="2423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341" y="1634467"/>
            <a:ext cx="2595174" cy="17301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35356" y="3508381"/>
            <a:ext cx="158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inclined blades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30964" y="5930297"/>
            <a:ext cx="2159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perpendicular blades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843" y="5632150"/>
            <a:ext cx="3849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boron layer thickness limited to ~ 1 </a:t>
            </a:r>
            <a:r>
              <a:rPr lang="en-US" dirty="0" err="1" smtClean="0">
                <a:solidFill>
                  <a:prstClr val="black"/>
                </a:solidFill>
              </a:rPr>
              <a:t>μm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		=&gt; ~ 5% efficiency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 bwMode="auto">
          <a:xfrm>
            <a:off x="1655791" y="3499790"/>
            <a:ext cx="4997450" cy="584200"/>
          </a:xfrm>
          <a:custGeom>
            <a:avLst/>
            <a:gdLst>
              <a:gd name="connsiteX0" fmla="*/ 6350 w 4997450"/>
              <a:gd name="connsiteY0" fmla="*/ 584200 h 584200"/>
              <a:gd name="connsiteX1" fmla="*/ 0 w 4997450"/>
              <a:gd name="connsiteY1" fmla="*/ 0 h 584200"/>
              <a:gd name="connsiteX2" fmla="*/ 4997450 w 4997450"/>
              <a:gd name="connsiteY2" fmla="*/ 0 h 584200"/>
              <a:gd name="connsiteX3" fmla="*/ 4368800 w 4997450"/>
              <a:gd name="connsiteY3" fmla="*/ 584200 h 584200"/>
              <a:gd name="connsiteX4" fmla="*/ 6350 w 4997450"/>
              <a:gd name="connsiteY4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7450" h="584200">
                <a:moveTo>
                  <a:pt x="6350" y="584200"/>
                </a:moveTo>
                <a:cubicBezTo>
                  <a:pt x="4233" y="389467"/>
                  <a:pt x="2117" y="194733"/>
                  <a:pt x="0" y="0"/>
                </a:cubicBezTo>
                <a:lnTo>
                  <a:pt x="4997450" y="0"/>
                </a:lnTo>
                <a:lnTo>
                  <a:pt x="4368800" y="584200"/>
                </a:lnTo>
                <a:lnTo>
                  <a:pt x="6350" y="584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5" name="Parallelogram 4"/>
          <p:cNvSpPr/>
          <p:nvPr/>
        </p:nvSpPr>
        <p:spPr bwMode="auto">
          <a:xfrm>
            <a:off x="2016090" y="2879066"/>
            <a:ext cx="401642" cy="620721"/>
          </a:xfrm>
          <a:prstGeom prst="parallelogram">
            <a:avLst>
              <a:gd name="adj" fmla="val 85156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1049308" y="6387457"/>
            <a:ext cx="61563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049307" y="2607619"/>
            <a:ext cx="0" cy="3779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650961" y="4083994"/>
            <a:ext cx="9896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0" y="0"/>
              </a:cxn>
              <a:cxn ang="0">
                <a:pos x="90" y="0"/>
              </a:cxn>
              <a:cxn ang="0">
                <a:pos x="0" y="1496"/>
              </a:cxn>
            </a:cxnLst>
            <a:rect l="0" t="0" r="r" b="b"/>
            <a:pathLst>
              <a:path w="90" h="1496">
                <a:moveTo>
                  <a:pt x="0" y="1496"/>
                </a:moveTo>
                <a:lnTo>
                  <a:pt x="0" y="0"/>
                </a:lnTo>
                <a:lnTo>
                  <a:pt x="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00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650960" y="4083994"/>
            <a:ext cx="199534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8" y="0"/>
              </a:cxn>
              <a:cxn ang="0">
                <a:pos x="136" y="0"/>
              </a:cxn>
              <a:cxn ang="0">
                <a:pos x="0" y="1496"/>
              </a:cxn>
            </a:cxnLst>
            <a:rect l="0" t="0" r="r" b="b"/>
            <a:pathLst>
              <a:path w="136" h="1496">
                <a:moveTo>
                  <a:pt x="0" y="1496"/>
                </a:moveTo>
                <a:lnTo>
                  <a:pt x="68" y="0"/>
                </a:lnTo>
                <a:lnTo>
                  <a:pt x="13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2A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650961" y="4083994"/>
            <a:ext cx="298503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650960" y="4083994"/>
            <a:ext cx="397472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4" y="0"/>
              </a:cxn>
              <a:cxn ang="0">
                <a:pos x="272" y="0"/>
              </a:cxn>
              <a:cxn ang="0">
                <a:pos x="0" y="1496"/>
              </a:cxn>
            </a:cxnLst>
            <a:rect l="0" t="0" r="r" b="b"/>
            <a:pathLst>
              <a:path w="272" h="1496">
                <a:moveTo>
                  <a:pt x="0" y="1496"/>
                </a:moveTo>
                <a:lnTo>
                  <a:pt x="204" y="0"/>
                </a:lnTo>
                <a:lnTo>
                  <a:pt x="27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85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650960" y="4083994"/>
            <a:ext cx="498036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72" y="0"/>
              </a:cxn>
              <a:cxn ang="0">
                <a:pos x="340" y="0"/>
              </a:cxn>
              <a:cxn ang="0">
                <a:pos x="0" y="1496"/>
              </a:cxn>
            </a:cxnLst>
            <a:rect l="0" t="0" r="r" b="b"/>
            <a:pathLst>
              <a:path w="340" h="1496">
                <a:moveTo>
                  <a:pt x="0" y="1496"/>
                </a:moveTo>
                <a:lnTo>
                  <a:pt x="272" y="0"/>
                </a:lnTo>
                <a:lnTo>
                  <a:pt x="34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B5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650961" y="4083994"/>
            <a:ext cx="59700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340" y="0"/>
              </a:cxn>
              <a:cxn ang="0">
                <a:pos x="408" y="0"/>
              </a:cxn>
              <a:cxn ang="0">
                <a:pos x="0" y="1496"/>
              </a:cxn>
            </a:cxnLst>
            <a:rect l="0" t="0" r="r" b="b"/>
            <a:pathLst>
              <a:path w="408" h="1496">
                <a:moveTo>
                  <a:pt x="0" y="1496"/>
                </a:moveTo>
                <a:lnTo>
                  <a:pt x="340" y="0"/>
                </a:lnTo>
                <a:lnTo>
                  <a:pt x="40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E0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650960" y="4083994"/>
            <a:ext cx="695974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08" y="0"/>
              </a:cxn>
              <a:cxn ang="0">
                <a:pos x="476" y="0"/>
              </a:cxn>
              <a:cxn ang="0">
                <a:pos x="0" y="1496"/>
              </a:cxn>
            </a:cxnLst>
            <a:rect l="0" t="0" r="r" b="b"/>
            <a:pathLst>
              <a:path w="476" h="1496">
                <a:moveTo>
                  <a:pt x="0" y="1496"/>
                </a:moveTo>
                <a:lnTo>
                  <a:pt x="408" y="0"/>
                </a:lnTo>
                <a:lnTo>
                  <a:pt x="47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8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650961" y="4083994"/>
            <a:ext cx="82846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76" y="0"/>
              </a:cxn>
              <a:cxn ang="0">
                <a:pos x="567" y="0"/>
              </a:cxn>
              <a:cxn ang="0">
                <a:pos x="0" y="1496"/>
              </a:cxn>
            </a:cxnLst>
            <a:rect l="0" t="0" r="r" b="b"/>
            <a:pathLst>
              <a:path w="567" h="1496">
                <a:moveTo>
                  <a:pt x="0" y="1496"/>
                </a:moveTo>
                <a:lnTo>
                  <a:pt x="476" y="0"/>
                </a:lnTo>
                <a:lnTo>
                  <a:pt x="56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C8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650960" y="4083994"/>
            <a:ext cx="96095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650961" y="4083994"/>
            <a:ext cx="109344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57" y="0"/>
              </a:cxn>
              <a:cxn ang="0">
                <a:pos x="748" y="0"/>
              </a:cxn>
              <a:cxn ang="0">
                <a:pos x="0" y="1496"/>
              </a:cxn>
            </a:cxnLst>
            <a:rect l="0" t="0" r="r" b="b"/>
            <a:pathLst>
              <a:path w="748" h="1496">
                <a:moveTo>
                  <a:pt x="0" y="1496"/>
                </a:moveTo>
                <a:lnTo>
                  <a:pt x="657" y="0"/>
                </a:lnTo>
                <a:lnTo>
                  <a:pt x="74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6D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1650960" y="4083994"/>
            <a:ext cx="1259458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748" y="0"/>
              </a:cxn>
              <a:cxn ang="0">
                <a:pos x="861" y="0"/>
              </a:cxn>
              <a:cxn ang="0">
                <a:pos x="0" y="1496"/>
              </a:cxn>
            </a:cxnLst>
            <a:rect l="0" t="0" r="r" b="b"/>
            <a:pathLst>
              <a:path w="861" h="1496">
                <a:moveTo>
                  <a:pt x="0" y="1496"/>
                </a:moveTo>
                <a:lnTo>
                  <a:pt x="748" y="0"/>
                </a:lnTo>
                <a:lnTo>
                  <a:pt x="86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43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1650960" y="4083994"/>
            <a:ext cx="1425470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650960" y="4083994"/>
            <a:ext cx="1591482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975" y="0"/>
              </a:cxn>
              <a:cxn ang="0">
                <a:pos x="1088" y="0"/>
              </a:cxn>
              <a:cxn ang="0">
                <a:pos x="0" y="1496"/>
              </a:cxn>
            </a:cxnLst>
            <a:rect l="0" t="0" r="r" b="b"/>
            <a:pathLst>
              <a:path w="1088" h="1496">
                <a:moveTo>
                  <a:pt x="0" y="1496"/>
                </a:moveTo>
                <a:lnTo>
                  <a:pt x="975" y="0"/>
                </a:lnTo>
                <a:lnTo>
                  <a:pt x="108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18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1650960" y="4083994"/>
            <a:ext cx="1757494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088" y="0"/>
              </a:cxn>
              <a:cxn ang="0">
                <a:pos x="1202" y="0"/>
              </a:cxn>
              <a:cxn ang="0">
                <a:pos x="0" y="1496"/>
              </a:cxn>
            </a:cxnLst>
            <a:rect l="0" t="0" r="r" b="b"/>
            <a:pathLst>
              <a:path w="1202" h="1496">
                <a:moveTo>
                  <a:pt x="0" y="1496"/>
                </a:moveTo>
                <a:lnTo>
                  <a:pt x="1088" y="0"/>
                </a:lnTo>
                <a:lnTo>
                  <a:pt x="120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43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650961" y="4083994"/>
            <a:ext cx="1957027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202" y="0"/>
              </a:cxn>
              <a:cxn ang="0">
                <a:pos x="1338" y="0"/>
              </a:cxn>
              <a:cxn ang="0">
                <a:pos x="0" y="1496"/>
              </a:cxn>
            </a:cxnLst>
            <a:rect l="0" t="0" r="r" b="b"/>
            <a:pathLst>
              <a:path w="1338" h="1496">
                <a:moveTo>
                  <a:pt x="0" y="1496"/>
                </a:moveTo>
                <a:lnTo>
                  <a:pt x="1202" y="0"/>
                </a:lnTo>
                <a:lnTo>
                  <a:pt x="133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73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650961" y="4083994"/>
            <a:ext cx="215496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38" y="0"/>
              </a:cxn>
              <a:cxn ang="0">
                <a:pos x="1474" y="0"/>
              </a:cxn>
              <a:cxn ang="0">
                <a:pos x="0" y="1496"/>
              </a:cxn>
            </a:cxnLst>
            <a:rect l="0" t="0" r="r" b="b"/>
            <a:pathLst>
              <a:path w="1474" h="1496">
                <a:moveTo>
                  <a:pt x="0" y="1496"/>
                </a:moveTo>
                <a:lnTo>
                  <a:pt x="1338" y="0"/>
                </a:lnTo>
                <a:lnTo>
                  <a:pt x="147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9D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650961" y="4083994"/>
            <a:ext cx="235449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650961" y="4083994"/>
            <a:ext cx="2520511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610" y="0"/>
              </a:cxn>
              <a:cxn ang="0">
                <a:pos x="1723" y="0"/>
              </a:cxn>
              <a:cxn ang="0">
                <a:pos x="0" y="1496"/>
              </a:cxn>
            </a:cxnLst>
            <a:rect l="0" t="0" r="r" b="b"/>
            <a:pathLst>
              <a:path w="1723" h="1496">
                <a:moveTo>
                  <a:pt x="0" y="1496"/>
                </a:moveTo>
                <a:lnTo>
                  <a:pt x="1610" y="0"/>
                </a:lnTo>
                <a:lnTo>
                  <a:pt x="172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F8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650961" y="4083994"/>
            <a:ext cx="2686523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650961" y="4083994"/>
            <a:ext cx="285253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650960" y="4083994"/>
            <a:ext cx="3016950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950" y="0"/>
              </a:cxn>
              <a:cxn ang="0">
                <a:pos x="2063" y="0"/>
              </a:cxn>
              <a:cxn ang="0">
                <a:pos x="0" y="1496"/>
              </a:cxn>
            </a:cxnLst>
            <a:rect l="0" t="0" r="r" b="b"/>
            <a:pathLst>
              <a:path w="2063" h="1496">
                <a:moveTo>
                  <a:pt x="0" y="1496"/>
                </a:moveTo>
                <a:lnTo>
                  <a:pt x="1950" y="0"/>
                </a:lnTo>
                <a:lnTo>
                  <a:pt x="206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85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1650961" y="4083994"/>
            <a:ext cx="318455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63" y="0"/>
              </a:cxn>
              <a:cxn ang="0">
                <a:pos x="2177" y="0"/>
              </a:cxn>
              <a:cxn ang="0">
                <a:pos x="0" y="1496"/>
              </a:cxn>
            </a:cxnLst>
            <a:rect l="0" t="0" r="r" b="b"/>
            <a:pathLst>
              <a:path w="2177" h="1496">
                <a:moveTo>
                  <a:pt x="0" y="1496"/>
                </a:moveTo>
                <a:lnTo>
                  <a:pt x="2063" y="0"/>
                </a:lnTo>
                <a:lnTo>
                  <a:pt x="217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55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1650961" y="4083994"/>
            <a:ext cx="334897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177" y="0"/>
              </a:cxn>
              <a:cxn ang="0">
                <a:pos x="2290" y="0"/>
              </a:cxn>
              <a:cxn ang="0">
                <a:pos x="0" y="1496"/>
              </a:cxn>
            </a:cxnLst>
            <a:rect l="0" t="0" r="r" b="b"/>
            <a:pathLst>
              <a:path w="2290" h="1496">
                <a:moveTo>
                  <a:pt x="0" y="1496"/>
                </a:moveTo>
                <a:lnTo>
                  <a:pt x="2177" y="0"/>
                </a:lnTo>
                <a:lnTo>
                  <a:pt x="22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2A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1650961" y="4083994"/>
            <a:ext cx="354850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290" y="0"/>
              </a:cxn>
              <a:cxn ang="0">
                <a:pos x="2426" y="0"/>
              </a:cxn>
              <a:cxn ang="0">
                <a:pos x="0" y="1496"/>
              </a:cxn>
            </a:cxnLst>
            <a:rect l="0" t="0" r="r" b="b"/>
            <a:pathLst>
              <a:path w="2426" h="1496">
                <a:moveTo>
                  <a:pt x="0" y="1496"/>
                </a:moveTo>
                <a:lnTo>
                  <a:pt x="2290" y="0"/>
                </a:lnTo>
                <a:lnTo>
                  <a:pt x="242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0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650960" y="4083994"/>
            <a:ext cx="3746446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1650961" y="4083994"/>
            <a:ext cx="394597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562" y="0"/>
              </a:cxn>
              <a:cxn ang="0">
                <a:pos x="2698" y="0"/>
              </a:cxn>
              <a:cxn ang="0">
                <a:pos x="0" y="1496"/>
              </a:cxn>
            </a:cxnLst>
            <a:rect l="0" t="0" r="r" b="b"/>
            <a:pathLst>
              <a:path w="2698" h="1496">
                <a:moveTo>
                  <a:pt x="0" y="1496"/>
                </a:moveTo>
                <a:lnTo>
                  <a:pt x="2562" y="0"/>
                </a:lnTo>
                <a:lnTo>
                  <a:pt x="269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5B0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1650961" y="4083994"/>
            <a:ext cx="4143917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698" y="0"/>
              </a:cxn>
              <a:cxn ang="0">
                <a:pos x="2834" y="0"/>
              </a:cxn>
              <a:cxn ang="0">
                <a:pos x="0" y="1496"/>
              </a:cxn>
            </a:cxnLst>
            <a:rect l="0" t="0" r="r" b="b"/>
            <a:pathLst>
              <a:path w="2834" h="1496">
                <a:moveTo>
                  <a:pt x="0" y="1496"/>
                </a:moveTo>
                <a:lnTo>
                  <a:pt x="2698" y="0"/>
                </a:lnTo>
                <a:lnTo>
                  <a:pt x="283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8B0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>
            <a:off x="1650961" y="4083994"/>
            <a:ext cx="4345047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834" y="0"/>
              </a:cxn>
              <a:cxn ang="0">
                <a:pos x="2971" y="0"/>
              </a:cxn>
              <a:cxn ang="0">
                <a:pos x="0" y="1496"/>
              </a:cxn>
            </a:cxnLst>
            <a:rect l="0" t="0" r="r" b="b"/>
            <a:pathLst>
              <a:path w="2971" h="1496">
                <a:moveTo>
                  <a:pt x="0" y="1496"/>
                </a:moveTo>
                <a:lnTo>
                  <a:pt x="2834" y="0"/>
                </a:lnTo>
                <a:lnTo>
                  <a:pt x="297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B50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6" name="Text Box 50"/>
          <p:cNvSpPr txBox="1">
            <a:spLocks noChangeArrowheads="1"/>
          </p:cNvSpPr>
          <p:nvPr/>
        </p:nvSpPr>
        <p:spPr bwMode="auto">
          <a:xfrm>
            <a:off x="392074" y="2221831"/>
            <a:ext cx="1331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prstClr val="black"/>
                </a:solidFill>
              </a:rPr>
              <a:t>distance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7" name="Text Box 51"/>
          <p:cNvSpPr txBox="1">
            <a:spLocks noChangeArrowheads="1"/>
          </p:cNvSpPr>
          <p:nvPr/>
        </p:nvSpPr>
        <p:spPr bwMode="auto">
          <a:xfrm>
            <a:off x="7026246" y="6387458"/>
            <a:ext cx="133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prstClr val="black"/>
                </a:solidFill>
              </a:rPr>
              <a:t>time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8" name="Text Box 51"/>
          <p:cNvSpPr txBox="1">
            <a:spLocks noChangeArrowheads="1"/>
          </p:cNvSpPr>
          <p:nvPr/>
        </p:nvSpPr>
        <p:spPr bwMode="auto">
          <a:xfrm>
            <a:off x="6599284" y="2623475"/>
            <a:ext cx="133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prstClr val="black"/>
                </a:solidFill>
              </a:rPr>
              <a:t>detector</a:t>
            </a: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1066752" y="2877477"/>
            <a:ext cx="5440437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1049308" y="4082406"/>
            <a:ext cx="5549976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 Box 51"/>
          <p:cNvSpPr txBox="1">
            <a:spLocks noChangeArrowheads="1"/>
          </p:cNvSpPr>
          <p:nvPr/>
        </p:nvSpPr>
        <p:spPr bwMode="auto">
          <a:xfrm>
            <a:off x="6580215" y="3833172"/>
            <a:ext cx="133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prstClr val="black"/>
                </a:solidFill>
              </a:rPr>
              <a:t>sample</a:t>
            </a: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 rot="5400000">
            <a:off x="1596960" y="6401800"/>
            <a:ext cx="108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 Box 51"/>
          <p:cNvSpPr txBox="1">
            <a:spLocks noChangeArrowheads="1"/>
          </p:cNvSpPr>
          <p:nvPr/>
        </p:nvSpPr>
        <p:spPr bwMode="auto">
          <a:xfrm>
            <a:off x="1504909" y="6457340"/>
            <a:ext cx="438156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prstClr val="black"/>
                </a:solidFill>
              </a:rPr>
              <a:t>0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41423" y="1345520"/>
            <a:ext cx="6381334" cy="120032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Indirect geometry: </a:t>
            </a:r>
          </a:p>
          <a:p>
            <a:r>
              <a:rPr lang="en-GB" sz="2400" dirty="0" smtClean="0">
                <a:solidFill>
                  <a:prstClr val="black"/>
                </a:solidFill>
              </a:rPr>
              <a:t>	fix </a:t>
            </a:r>
            <a:r>
              <a:rPr lang="en-GB" sz="24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GB" sz="2400" i="1" baseline="-25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2400" dirty="0" smtClean="0">
                <a:solidFill>
                  <a:prstClr val="black"/>
                </a:solidFill>
              </a:rPr>
              <a:t> – usually by analyser crystals</a:t>
            </a:r>
          </a:p>
          <a:p>
            <a:r>
              <a:rPr lang="en-GB" sz="2400" dirty="0" smtClean="0">
                <a:solidFill>
                  <a:prstClr val="black"/>
                </a:solidFill>
              </a:rPr>
              <a:t>	scan through </a:t>
            </a:r>
            <a:r>
              <a:rPr lang="en-GB" sz="24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GB" sz="2400" i="1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400" dirty="0" smtClean="0">
                <a:solidFill>
                  <a:prstClr val="black"/>
                </a:solidFill>
              </a:rPr>
              <a:t> by time-of-flight</a:t>
            </a:r>
            <a:endParaRPr lang="en-GB" sz="2400" dirty="0">
              <a:solidFill>
                <a:prstClr val="black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 bwMode="auto">
          <a:xfrm>
            <a:off x="1066753" y="3498198"/>
            <a:ext cx="5549976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Text Box 51"/>
          <p:cNvSpPr txBox="1">
            <a:spLocks noChangeArrowheads="1"/>
          </p:cNvSpPr>
          <p:nvPr/>
        </p:nvSpPr>
        <p:spPr bwMode="auto">
          <a:xfrm>
            <a:off x="6616729" y="3244196"/>
            <a:ext cx="133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prstClr val="black"/>
                </a:solidFill>
              </a:rPr>
              <a:t>analyser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7" name="Parallelogram 46"/>
          <p:cNvSpPr/>
          <p:nvPr/>
        </p:nvSpPr>
        <p:spPr bwMode="auto">
          <a:xfrm>
            <a:off x="2454246" y="2879066"/>
            <a:ext cx="401642" cy="620721"/>
          </a:xfrm>
          <a:prstGeom prst="parallelogram">
            <a:avLst>
              <a:gd name="adj" fmla="val 85156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48" name="Parallelogram 47"/>
          <p:cNvSpPr/>
          <p:nvPr/>
        </p:nvSpPr>
        <p:spPr bwMode="auto">
          <a:xfrm>
            <a:off x="3147993" y="2879066"/>
            <a:ext cx="401642" cy="620721"/>
          </a:xfrm>
          <a:prstGeom prst="parallelogram">
            <a:avLst>
              <a:gd name="adj" fmla="val 85156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49" name="Parallelogram 48"/>
          <p:cNvSpPr/>
          <p:nvPr/>
        </p:nvSpPr>
        <p:spPr bwMode="auto">
          <a:xfrm>
            <a:off x="5156208" y="2879066"/>
            <a:ext cx="401642" cy="620721"/>
          </a:xfrm>
          <a:prstGeom prst="parallelogram">
            <a:avLst>
              <a:gd name="adj" fmla="val 85156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50" name="Parallelogram 49"/>
          <p:cNvSpPr/>
          <p:nvPr/>
        </p:nvSpPr>
        <p:spPr bwMode="auto">
          <a:xfrm>
            <a:off x="5922981" y="2879066"/>
            <a:ext cx="401642" cy="620721"/>
          </a:xfrm>
          <a:prstGeom prst="parallelogram">
            <a:avLst>
              <a:gd name="adj" fmla="val 85156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51" name="Parallelogram 50"/>
          <p:cNvSpPr/>
          <p:nvPr/>
        </p:nvSpPr>
        <p:spPr bwMode="auto">
          <a:xfrm>
            <a:off x="1687473" y="3463274"/>
            <a:ext cx="401642" cy="620721"/>
          </a:xfrm>
          <a:prstGeom prst="parallelogram">
            <a:avLst>
              <a:gd name="adj" fmla="val 85156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52" name="Parallelogram 51"/>
          <p:cNvSpPr/>
          <p:nvPr/>
        </p:nvSpPr>
        <p:spPr bwMode="auto">
          <a:xfrm>
            <a:off x="2125629" y="3463274"/>
            <a:ext cx="401642" cy="620721"/>
          </a:xfrm>
          <a:prstGeom prst="parallelogram">
            <a:avLst>
              <a:gd name="adj" fmla="val 85156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53" name="Parallelogram 52"/>
          <p:cNvSpPr/>
          <p:nvPr/>
        </p:nvSpPr>
        <p:spPr bwMode="auto">
          <a:xfrm>
            <a:off x="2819376" y="3463274"/>
            <a:ext cx="401642" cy="620721"/>
          </a:xfrm>
          <a:prstGeom prst="parallelogram">
            <a:avLst>
              <a:gd name="adj" fmla="val 85156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54" name="Parallelogram 53"/>
          <p:cNvSpPr/>
          <p:nvPr/>
        </p:nvSpPr>
        <p:spPr bwMode="auto">
          <a:xfrm>
            <a:off x="4827591" y="3463274"/>
            <a:ext cx="401642" cy="620721"/>
          </a:xfrm>
          <a:prstGeom prst="parallelogram">
            <a:avLst>
              <a:gd name="adj" fmla="val 85156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55" name="Parallelogram 54"/>
          <p:cNvSpPr/>
          <p:nvPr/>
        </p:nvSpPr>
        <p:spPr bwMode="auto">
          <a:xfrm>
            <a:off x="5594365" y="3463274"/>
            <a:ext cx="401642" cy="620721"/>
          </a:xfrm>
          <a:prstGeom prst="parallelogram">
            <a:avLst>
              <a:gd name="adj" fmla="val 85156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solidFill>
                <a:prstClr val="black"/>
              </a:solidFill>
              <a:latin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to Direct Geometry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8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Vibrational Spectroscopy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440" y="2036953"/>
            <a:ext cx="4681539" cy="409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3643" y="2036953"/>
            <a:ext cx="3976283" cy="366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614447" y="1416232"/>
            <a:ext cx="2811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prstClr val="black"/>
                </a:solidFill>
              </a:rPr>
              <a:t>TOSCA@ISIS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8628" y="5761279"/>
            <a:ext cx="3871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prstClr val="black"/>
                </a:solidFill>
              </a:rPr>
              <a:t>Density-of-states measurements</a:t>
            </a:r>
            <a:endParaRPr lang="en-GB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721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Backscattering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900"/>
            <a:ext cx="9144000" cy="3609474"/>
          </a:xfrm>
          <a:prstGeom prst="rect">
            <a:avLst/>
          </a:prstGeom>
        </p:spPr>
      </p:pic>
      <p:pic>
        <p:nvPicPr>
          <p:cNvPr id="4" name="Picture 7" descr="D:\Presentations\UK-Japan 2001\OSIRIS analyser.jpg"/>
          <p:cNvPicPr>
            <a:picLocks noChangeAspect="1" noChangeArrowheads="1"/>
          </p:cNvPicPr>
          <p:nvPr/>
        </p:nvPicPr>
        <p:blipFill rotWithShape="1">
          <a:blip r:embed="rId3"/>
          <a:srcRect t="12526" r="9766" b="55643"/>
          <a:stretch/>
        </p:blipFill>
        <p:spPr bwMode="auto">
          <a:xfrm>
            <a:off x="4292253" y="4509372"/>
            <a:ext cx="4851747" cy="235834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3670" y="5286847"/>
            <a:ext cx="2385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BASIS@SNS Si111 3μeV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9695" y="6410920"/>
            <a:ext cx="2653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OSIRIS@ISIS PG002 25μeV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IN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5488" y="1445798"/>
            <a:ext cx="4418073" cy="5421870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10768" y="1890999"/>
            <a:ext cx="4539711" cy="4286103"/>
          </a:xfrm>
          <a:prstGeom prst="rect">
            <a:avLst/>
          </a:prstGeom>
        </p:spPr>
        <p:txBody>
          <a:bodyPr vert="horz" lIns="91421" tIns="45711" rIns="91421" bIns="45711" rtlCol="0">
            <a:normAutofit fontScale="92500" lnSpcReduction="10000"/>
          </a:bodyPr>
          <a:lstStyle/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Single-crystal excitations</a:t>
            </a:r>
            <a:endParaRPr lang="en-US" sz="3200" dirty="0">
              <a:solidFill>
                <a:prstClr val="black"/>
              </a:solidFill>
            </a:endParaRPr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prstClr val="black"/>
                </a:solidFill>
              </a:rPr>
              <a:t>Very flexible</a:t>
            </a:r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prstClr val="black"/>
                </a:solidFill>
              </a:rPr>
              <a:t>Measures a single point in      -E space at a time</a:t>
            </a:r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prstClr val="black"/>
                </a:solidFill>
              </a:rPr>
              <a:t>Scans: </a:t>
            </a:r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solidFill>
                  <a:prstClr val="black"/>
                </a:solidFill>
                <a:ea typeface="ヒラギノ角ゴ ProN W3"/>
                <a:cs typeface="ヒラギノ角ゴ ProN W3"/>
              </a:rPr>
              <a:t>Constant       : Scan E at constant </a:t>
            </a:r>
            <a:r>
              <a:rPr lang="en-US" sz="2800" b="1" dirty="0" err="1">
                <a:solidFill>
                  <a:prstClr val="black"/>
                </a:solidFill>
                <a:ea typeface="ヒラギノ角ゴ ProN W3"/>
                <a:cs typeface="ヒラギノ角ゴ ProN W3"/>
              </a:rPr>
              <a:t>k</a:t>
            </a:r>
            <a:r>
              <a:rPr lang="en-US" sz="2800" b="1" baseline="-25000" dirty="0" err="1">
                <a:solidFill>
                  <a:prstClr val="black"/>
                </a:solidFill>
                <a:ea typeface="ヒラギノ角ゴ ProN W3"/>
                <a:cs typeface="ヒラギノ角ゴ ProN W3"/>
              </a:rPr>
              <a:t>i</a:t>
            </a:r>
            <a:r>
              <a:rPr lang="en-US" sz="2800" dirty="0">
                <a:solidFill>
                  <a:prstClr val="black"/>
                </a:solidFill>
                <a:ea typeface="ヒラギノ角ゴ ProN W3"/>
                <a:cs typeface="ヒラギノ角ゴ ProN W3"/>
              </a:rPr>
              <a:t> or </a:t>
            </a:r>
            <a:r>
              <a:rPr lang="en-US" sz="2800" b="1" dirty="0" err="1">
                <a:solidFill>
                  <a:prstClr val="black"/>
                </a:solidFill>
                <a:ea typeface="ヒラギノ角ゴ ProN W3"/>
                <a:cs typeface="ヒラギノ角ゴ ProN W3"/>
              </a:rPr>
              <a:t>k</a:t>
            </a:r>
            <a:r>
              <a:rPr lang="en-US" sz="2800" b="1" baseline="-25000" dirty="0" err="1">
                <a:solidFill>
                  <a:prstClr val="black"/>
                </a:solidFill>
                <a:ea typeface="ヒラギノ角ゴ ProN W3"/>
                <a:cs typeface="ヒラギノ角ゴ ProN W3"/>
              </a:rPr>
              <a:t>f</a:t>
            </a:r>
            <a:endParaRPr lang="en-US" sz="2800" b="1" baseline="-25000" dirty="0">
              <a:solidFill>
                <a:prstClr val="black"/>
              </a:solidFill>
              <a:ea typeface="ヒラギノ角ゴ ProN W3"/>
              <a:cs typeface="ヒラギノ角ゴ ProN W3"/>
            </a:endParaRPr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solidFill>
                  <a:prstClr val="black"/>
                </a:solidFill>
                <a:ea typeface="ヒラギノ角ゴ ProN W3"/>
                <a:cs typeface="ヒラギノ角ゴ ProN W3"/>
              </a:rPr>
              <a:t>Constant E: Scan      in any direction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134872" y="3231021"/>
          <a:ext cx="381556" cy="604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45" name="Equation" r:id="rId4" imgW="152280" imgH="241200" progId="Equation.3">
                  <p:embed/>
                </p:oleObj>
              </mc:Choice>
              <mc:Fallback>
                <p:oleObj name="Equation" r:id="rId4" imgW="15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4872" y="3231021"/>
                        <a:ext cx="381556" cy="60413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6741" name="Object 5"/>
          <p:cNvGraphicFramePr>
            <a:graphicFrameLocks noChangeAspect="1"/>
          </p:cNvGraphicFramePr>
          <p:nvPr>
            <p:extLst/>
          </p:nvPr>
        </p:nvGraphicFramePr>
        <p:xfrm>
          <a:off x="2786891" y="4171387"/>
          <a:ext cx="369220" cy="584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46" name="Equation" r:id="rId6" imgW="152280" imgH="241200" progId="Equation.3">
                  <p:embed/>
                </p:oleObj>
              </mc:Choice>
              <mc:Fallback>
                <p:oleObj name="Equation" r:id="rId6" imgW="15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891" y="4171387"/>
                        <a:ext cx="369220" cy="58496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6742" name="Object 6"/>
          <p:cNvGraphicFramePr>
            <a:graphicFrameLocks noChangeAspect="1"/>
          </p:cNvGraphicFramePr>
          <p:nvPr>
            <p:extLst/>
          </p:nvPr>
        </p:nvGraphicFramePr>
        <p:xfrm>
          <a:off x="3750393" y="4982808"/>
          <a:ext cx="370200" cy="5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47" name="Equation" r:id="rId7" imgW="152280" imgH="241200" progId="Equation.3">
                  <p:embed/>
                </p:oleObj>
              </mc:Choice>
              <mc:Fallback>
                <p:oleObj name="Equation" r:id="rId7" imgW="15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0393" y="4982808"/>
                        <a:ext cx="370200" cy="5860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Triple-Axis Spectrometers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3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Imaging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0499" y="1355007"/>
            <a:ext cx="56102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440" y="4166508"/>
            <a:ext cx="4308534" cy="267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608512" y="4203021"/>
            <a:ext cx="42862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723986" y="3691839"/>
            <a:ext cx="153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Neutrons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34163" y="3728352"/>
            <a:ext cx="1277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X-rays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8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Neutron Instrumentation</a:t>
            </a:r>
          </a:p>
          <a:p>
            <a:pPr lvl="1"/>
            <a:r>
              <a:rPr lang="en-US" dirty="0" smtClean="0"/>
              <a:t>guides</a:t>
            </a:r>
          </a:p>
          <a:p>
            <a:pPr lvl="1"/>
            <a:r>
              <a:rPr lang="en-US" dirty="0" smtClean="0"/>
              <a:t>detectors</a:t>
            </a:r>
          </a:p>
          <a:p>
            <a:pPr lvl="1"/>
            <a:r>
              <a:rPr lang="en-US" dirty="0" smtClean="0"/>
              <a:t>choppers</a:t>
            </a:r>
          </a:p>
          <a:p>
            <a:r>
              <a:rPr lang="en-US" dirty="0" smtClean="0"/>
              <a:t>Neutron diffractometers</a:t>
            </a:r>
          </a:p>
          <a:p>
            <a:pPr lvl="1"/>
            <a:r>
              <a:rPr lang="en-US" dirty="0" smtClean="0"/>
              <a:t>powder diffraction</a:t>
            </a:r>
          </a:p>
          <a:p>
            <a:pPr lvl="1"/>
            <a:r>
              <a:rPr lang="en-US" dirty="0" smtClean="0"/>
              <a:t>single-crystal diffraction</a:t>
            </a:r>
          </a:p>
          <a:p>
            <a:pPr lvl="1"/>
            <a:r>
              <a:rPr lang="en-US" dirty="0" smtClean="0"/>
              <a:t>SANS</a:t>
            </a:r>
          </a:p>
          <a:p>
            <a:pPr lvl="1"/>
            <a:r>
              <a:rPr lang="en-US" dirty="0" smtClean="0"/>
              <a:t>reflectometry</a:t>
            </a:r>
          </a:p>
          <a:p>
            <a:r>
              <a:rPr lang="en-US" dirty="0" smtClean="0"/>
              <a:t>Neutron spectrometers</a:t>
            </a:r>
          </a:p>
          <a:p>
            <a:pPr lvl="1"/>
            <a:r>
              <a:rPr lang="en-US" dirty="0" smtClean="0"/>
              <a:t>direct-geometry time-of-flight</a:t>
            </a:r>
          </a:p>
          <a:p>
            <a:pPr lvl="1"/>
            <a:r>
              <a:rPr lang="en-US" dirty="0" smtClean="0"/>
              <a:t>backscattering</a:t>
            </a:r>
          </a:p>
          <a:p>
            <a:pPr lvl="1"/>
            <a:r>
              <a:rPr lang="en-US" dirty="0" smtClean="0"/>
              <a:t>triple-axis</a:t>
            </a:r>
          </a:p>
          <a:p>
            <a:r>
              <a:rPr lang="en-US" dirty="0" smtClean="0"/>
              <a:t>Imaging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47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8763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106083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335866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65649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795432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025215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2550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382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067983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297766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527549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757332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987115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2169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838200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067983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97766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527549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757332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987115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8216900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28600" y="3987800"/>
            <a:ext cx="8915400" cy="158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228600" y="5321300"/>
            <a:ext cx="8915400" cy="158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228600" y="6663981"/>
            <a:ext cx="8915400" cy="158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3" descr="BAB_FigA_20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0" y="1680519"/>
            <a:ext cx="7757246" cy="532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04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Rectangle 286"/>
          <p:cNvSpPr/>
          <p:nvPr/>
        </p:nvSpPr>
        <p:spPr>
          <a:xfrm>
            <a:off x="3422442" y="807140"/>
            <a:ext cx="2303151" cy="1786120"/>
          </a:xfrm>
          <a:prstGeom prst="rect">
            <a:avLst/>
          </a:prstGeom>
          <a:solidFill>
            <a:schemeClr val="bg1">
              <a:lumMod val="95000"/>
              <a:alpha val="11000"/>
            </a:schemeClr>
          </a:solidFill>
          <a:ln w="6350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9" name="Rectangle 288"/>
          <p:cNvSpPr/>
          <p:nvPr/>
        </p:nvSpPr>
        <p:spPr>
          <a:xfrm>
            <a:off x="3517928" y="2262433"/>
            <a:ext cx="1882555" cy="2140903"/>
          </a:xfrm>
          <a:prstGeom prst="rect">
            <a:avLst/>
          </a:prstGeom>
          <a:solidFill>
            <a:schemeClr val="bg1">
              <a:lumMod val="95000"/>
              <a:alpha val="11000"/>
            </a:schemeClr>
          </a:solidFill>
          <a:ln w="6350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6" name="Parallelogram 295"/>
          <p:cNvSpPr/>
          <p:nvPr/>
        </p:nvSpPr>
        <p:spPr>
          <a:xfrm rot="10800000">
            <a:off x="3305148" y="121997"/>
            <a:ext cx="2475963" cy="697521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</a:endParaRPr>
          </a:p>
        </p:txBody>
      </p:sp>
      <p:sp>
        <p:nvSpPr>
          <p:cNvPr id="297" name="Parallelogram 296"/>
          <p:cNvSpPr/>
          <p:nvPr/>
        </p:nvSpPr>
        <p:spPr>
          <a:xfrm rot="10800000">
            <a:off x="2203041" y="121997"/>
            <a:ext cx="2475963" cy="697521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</a:endParaRPr>
          </a:p>
        </p:txBody>
      </p:sp>
      <p:sp>
        <p:nvSpPr>
          <p:cNvPr id="298" name="Parallelogram 297"/>
          <p:cNvSpPr/>
          <p:nvPr/>
        </p:nvSpPr>
        <p:spPr>
          <a:xfrm rot="10800000">
            <a:off x="4430120" y="121997"/>
            <a:ext cx="2475963" cy="697521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</a:endParaRPr>
          </a:p>
        </p:txBody>
      </p:sp>
      <p:sp>
        <p:nvSpPr>
          <p:cNvPr id="299" name="Parallelogram 298"/>
          <p:cNvSpPr/>
          <p:nvPr/>
        </p:nvSpPr>
        <p:spPr>
          <a:xfrm rot="10800000">
            <a:off x="5563451" y="121997"/>
            <a:ext cx="2475963" cy="697521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</a:endParaRPr>
          </a:p>
        </p:txBody>
      </p:sp>
      <p:sp>
        <p:nvSpPr>
          <p:cNvPr id="300" name="Parallelogram 299"/>
          <p:cNvSpPr/>
          <p:nvPr/>
        </p:nvSpPr>
        <p:spPr>
          <a:xfrm rot="10800000">
            <a:off x="6667775" y="121992"/>
            <a:ext cx="2353458" cy="697521"/>
          </a:xfrm>
          <a:prstGeom prst="parallelogram">
            <a:avLst>
              <a:gd name="adj" fmla="val 27867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463022" y="807141"/>
            <a:ext cx="1628493" cy="1442090"/>
          </a:xfrm>
          <a:prstGeom prst="rect">
            <a:avLst/>
          </a:prstGeom>
          <a:solidFill>
            <a:schemeClr val="tx2">
              <a:lumMod val="20000"/>
              <a:lumOff val="80000"/>
              <a:alpha val="13000"/>
            </a:schemeClr>
          </a:solidFill>
          <a:ln w="6350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3806786" y="836688"/>
            <a:ext cx="1111629" cy="1412542"/>
          </a:xfrm>
          <a:prstGeom prst="rect">
            <a:avLst/>
          </a:prstGeom>
          <a:solidFill>
            <a:schemeClr val="bg1">
              <a:lumMod val="95000"/>
              <a:alpha val="11000"/>
            </a:schemeClr>
          </a:solidFill>
          <a:ln w="6350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9" name="Rectangle 258"/>
          <p:cNvSpPr/>
          <p:nvPr/>
        </p:nvSpPr>
        <p:spPr>
          <a:xfrm>
            <a:off x="197846" y="941534"/>
            <a:ext cx="143996" cy="3455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</a:endParaRPr>
          </a:p>
        </p:txBody>
      </p:sp>
      <p:sp>
        <p:nvSpPr>
          <p:cNvPr id="261" name="Parallelogram 260"/>
          <p:cNvSpPr>
            <a:spLocks noChangeAspect="1"/>
          </p:cNvSpPr>
          <p:nvPr/>
        </p:nvSpPr>
        <p:spPr>
          <a:xfrm rot="10800000">
            <a:off x="186190" y="116048"/>
            <a:ext cx="2443798" cy="827998"/>
          </a:xfrm>
          <a:prstGeom prst="parallelogram">
            <a:avLst>
              <a:gd name="adj" fmla="val 2756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939466" y="945766"/>
            <a:ext cx="540000" cy="3445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</a:endParaRPr>
          </a:p>
        </p:txBody>
      </p:sp>
      <p:sp>
        <p:nvSpPr>
          <p:cNvPr id="309" name="Parallelogram 308"/>
          <p:cNvSpPr/>
          <p:nvPr/>
        </p:nvSpPr>
        <p:spPr>
          <a:xfrm rot="10800000">
            <a:off x="942735" y="116034"/>
            <a:ext cx="2824932" cy="830500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</a:endParaRPr>
          </a:p>
        </p:txBody>
      </p:sp>
      <p:cxnSp>
        <p:nvCxnSpPr>
          <p:cNvPr id="263" name="Straight Connector 262"/>
          <p:cNvCxnSpPr/>
          <p:nvPr/>
        </p:nvCxnSpPr>
        <p:spPr>
          <a:xfrm>
            <a:off x="5955692" y="1922696"/>
            <a:ext cx="319" cy="2291001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Snip Diagonal Corner Rectangle 191"/>
          <p:cNvSpPr>
            <a:spLocks/>
          </p:cNvSpPr>
          <p:nvPr/>
        </p:nvSpPr>
        <p:spPr bwMode="auto">
          <a:xfrm>
            <a:off x="3352304" y="4854339"/>
            <a:ext cx="1834145" cy="550673"/>
          </a:xfrm>
          <a:custGeom>
            <a:avLst/>
            <a:gdLst>
              <a:gd name="T0" fmla="*/ 0 w 2033588"/>
              <a:gd name="T1" fmla="*/ 0 h 898525"/>
              <a:gd name="T2" fmla="*/ 1883831 w 2033588"/>
              <a:gd name="T3" fmla="*/ 0 h 898525"/>
              <a:gd name="T4" fmla="*/ 2033588 w 2033588"/>
              <a:gd name="T5" fmla="*/ 149757 h 898525"/>
              <a:gd name="T6" fmla="*/ 2033588 w 2033588"/>
              <a:gd name="T7" fmla="*/ 898525 h 898525"/>
              <a:gd name="T8" fmla="*/ 2033588 w 2033588"/>
              <a:gd name="T9" fmla="*/ 898525 h 898525"/>
              <a:gd name="T10" fmla="*/ 149757 w 2033588"/>
              <a:gd name="T11" fmla="*/ 898525 h 898525"/>
              <a:gd name="T12" fmla="*/ 0 w 2033588"/>
              <a:gd name="T13" fmla="*/ 748768 h 898525"/>
              <a:gd name="T14" fmla="*/ 0 w 2033588"/>
              <a:gd name="T15" fmla="*/ 0 h 8985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33588" h="898525">
                <a:moveTo>
                  <a:pt x="0" y="0"/>
                </a:moveTo>
                <a:lnTo>
                  <a:pt x="1883831" y="0"/>
                </a:lnTo>
                <a:lnTo>
                  <a:pt x="2033588" y="149757"/>
                </a:lnTo>
                <a:lnTo>
                  <a:pt x="2033588" y="898525"/>
                </a:lnTo>
                <a:lnTo>
                  <a:pt x="149757" y="898525"/>
                </a:lnTo>
                <a:lnTo>
                  <a:pt x="0" y="748768"/>
                </a:lnTo>
                <a:lnTo>
                  <a:pt x="0" y="0"/>
                </a:lnTo>
                <a:close/>
              </a:path>
            </a:pathLst>
          </a:custGeom>
          <a:solidFill>
            <a:srgbClr val="CCC1DA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ea typeface="ＭＳ Ｐゴシック" charset="0"/>
              <a:cs typeface="Arial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5473740" y="2148058"/>
            <a:ext cx="0" cy="2087999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 flipH="1">
            <a:off x="5698798" y="2067058"/>
            <a:ext cx="0" cy="2162714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2053579" y="850188"/>
            <a:ext cx="1109454" cy="3540654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  <a:alpha val="11000"/>
            </a:schemeClr>
          </a:solidFill>
          <a:ln w="6350" cmpd="sng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sv-SE" sz="1400" noProof="1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>
            <a:spLocks noChangeArrowheads="1"/>
          </p:cNvSpPr>
          <p:nvPr/>
        </p:nvSpPr>
        <p:spPr bwMode="auto">
          <a:xfrm>
            <a:off x="3163035" y="861782"/>
            <a:ext cx="153767" cy="3527999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  <a:alpha val="10000"/>
            </a:schemeClr>
          </a:solidFill>
          <a:ln w="6350" cmpd="sng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sv-SE" noProof="1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/>
        </p:nvSpPr>
        <p:spPr>
          <a:xfrm rot="5400000" flipV="1">
            <a:off x="7418362" y="2947688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</a:endParaRPr>
          </a:p>
        </p:txBody>
      </p:sp>
      <p:sp>
        <p:nvSpPr>
          <p:cNvPr id="197" name="Parallelogram 196"/>
          <p:cNvSpPr/>
          <p:nvPr/>
        </p:nvSpPr>
        <p:spPr>
          <a:xfrm rot="5400000" flipV="1">
            <a:off x="7418362" y="2338534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</a:endParaRPr>
          </a:p>
        </p:txBody>
      </p:sp>
      <p:sp>
        <p:nvSpPr>
          <p:cNvPr id="198" name="Parallelogram 197"/>
          <p:cNvSpPr/>
          <p:nvPr/>
        </p:nvSpPr>
        <p:spPr>
          <a:xfrm rot="5400000" flipV="1">
            <a:off x="7418362" y="1729381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</a:endParaRPr>
          </a:p>
        </p:txBody>
      </p:sp>
      <p:sp>
        <p:nvSpPr>
          <p:cNvPr id="200" name="Parallelogram 199"/>
          <p:cNvSpPr/>
          <p:nvPr/>
        </p:nvSpPr>
        <p:spPr>
          <a:xfrm rot="5400000" flipV="1">
            <a:off x="7418362" y="1120228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</a:endParaRPr>
          </a:p>
        </p:txBody>
      </p:sp>
      <p:sp>
        <p:nvSpPr>
          <p:cNvPr id="202" name="Parallelogram 201"/>
          <p:cNvSpPr/>
          <p:nvPr/>
        </p:nvSpPr>
        <p:spPr>
          <a:xfrm rot="5400000" flipV="1">
            <a:off x="7418362" y="511075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>
            <a:off x="3318032" y="2331579"/>
            <a:ext cx="1697303" cy="1583740"/>
          </a:xfrm>
          <a:custGeom>
            <a:avLst/>
            <a:gdLst>
              <a:gd name="T0" fmla="*/ 5993 w 2448148"/>
              <a:gd name="T1" fmla="*/ 262584 h 2398106"/>
              <a:gd name="T2" fmla="*/ 575271 w 2448148"/>
              <a:gd name="T3" fmla="*/ 0 h 2398106"/>
              <a:gd name="T4" fmla="*/ 1749783 w 2448148"/>
              <a:gd name="T5" fmla="*/ 11416 h 2398106"/>
              <a:gd name="T6" fmla="*/ 1755775 w 2448148"/>
              <a:gd name="T7" fmla="*/ 1438507 h 2398106"/>
              <a:gd name="T8" fmla="*/ 1312337 w 2448148"/>
              <a:gd name="T9" fmla="*/ 1638300 h 2398106"/>
              <a:gd name="T10" fmla="*/ 0 w 2448148"/>
              <a:gd name="T11" fmla="*/ 1632591 h 2398106"/>
              <a:gd name="T12" fmla="*/ 5993 w 2448148"/>
              <a:gd name="T13" fmla="*/ 262584 h 23981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48148" h="2398106">
                <a:moveTo>
                  <a:pt x="8356" y="384365"/>
                </a:moveTo>
                <a:lnTo>
                  <a:pt x="802124" y="0"/>
                </a:lnTo>
                <a:lnTo>
                  <a:pt x="2439793" y="16711"/>
                </a:lnTo>
                <a:lnTo>
                  <a:pt x="2448148" y="2105654"/>
                </a:lnTo>
                <a:lnTo>
                  <a:pt x="1829845" y="2398106"/>
                </a:lnTo>
                <a:lnTo>
                  <a:pt x="0" y="2389750"/>
                </a:lnTo>
                <a:cubicBezTo>
                  <a:pt x="2785" y="1721288"/>
                  <a:pt x="5571" y="1052827"/>
                  <a:pt x="8356" y="384365"/>
                </a:cubicBezTo>
                <a:close/>
              </a:path>
            </a:pathLst>
          </a:custGeom>
          <a:solidFill>
            <a:srgbClr val="FFFF0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040469" y="828664"/>
            <a:ext cx="5052757" cy="3583703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noProof="1"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8194" y="4427262"/>
            <a:ext cx="7857314" cy="72000"/>
            <a:chOff x="350053" y="4394976"/>
            <a:chExt cx="7857314" cy="720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084897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156238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717475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278712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839949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401186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962423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523660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472527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50053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11290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033764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95001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646134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207367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40" name="TextBox 23"/>
          <p:cNvSpPr txBox="1">
            <a:spLocks noChangeArrowheads="1"/>
          </p:cNvSpPr>
          <p:nvPr/>
        </p:nvSpPr>
        <p:spPr bwMode="auto">
          <a:xfrm>
            <a:off x="7442382" y="4107065"/>
            <a:ext cx="5935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-14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1" name="TextBox 25"/>
          <p:cNvSpPr txBox="1">
            <a:spLocks noChangeArrowheads="1"/>
          </p:cNvSpPr>
          <p:nvPr/>
        </p:nvSpPr>
        <p:spPr bwMode="auto">
          <a:xfrm>
            <a:off x="5748887" y="4107065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2" name="TextBox 26"/>
          <p:cNvSpPr txBox="1">
            <a:spLocks noChangeArrowheads="1"/>
          </p:cNvSpPr>
          <p:nvPr/>
        </p:nvSpPr>
        <p:spPr bwMode="auto">
          <a:xfrm>
            <a:off x="4649845" y="4107065"/>
            <a:ext cx="5263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-9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3" name="TextBox 27"/>
          <p:cNvSpPr txBox="1">
            <a:spLocks noChangeArrowheads="1"/>
          </p:cNvSpPr>
          <p:nvPr/>
        </p:nvSpPr>
        <p:spPr bwMode="auto">
          <a:xfrm>
            <a:off x="3528521" y="4107065"/>
            <a:ext cx="5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-7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4" name="TextBox 29"/>
          <p:cNvSpPr txBox="1">
            <a:spLocks noChangeArrowheads="1"/>
          </p:cNvSpPr>
          <p:nvPr/>
        </p:nvSpPr>
        <p:spPr bwMode="auto">
          <a:xfrm>
            <a:off x="720904" y="4115102"/>
            <a:ext cx="5110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5" name="TextBox 30"/>
          <p:cNvSpPr txBox="1">
            <a:spLocks noChangeArrowheads="1"/>
          </p:cNvSpPr>
          <p:nvPr/>
        </p:nvSpPr>
        <p:spPr bwMode="auto">
          <a:xfrm>
            <a:off x="161788" y="4107065"/>
            <a:ext cx="6936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43" name="Snip Diagonal Corner Rectangle 42"/>
          <p:cNvSpPr>
            <a:spLocks/>
          </p:cNvSpPr>
          <p:nvPr/>
        </p:nvSpPr>
        <p:spPr bwMode="auto">
          <a:xfrm>
            <a:off x="7318218" y="4820655"/>
            <a:ext cx="1187805" cy="335706"/>
          </a:xfrm>
          <a:custGeom>
            <a:avLst/>
            <a:gdLst>
              <a:gd name="T0" fmla="*/ 0 w 1228725"/>
              <a:gd name="T1" fmla="*/ 0 h 677863"/>
              <a:gd name="T2" fmla="*/ 1115746 w 1228725"/>
              <a:gd name="T3" fmla="*/ 0 h 677863"/>
              <a:gd name="T4" fmla="*/ 1228725 w 1228725"/>
              <a:gd name="T5" fmla="*/ 112979 h 677863"/>
              <a:gd name="T6" fmla="*/ 1228725 w 1228725"/>
              <a:gd name="T7" fmla="*/ 677863 h 677863"/>
              <a:gd name="T8" fmla="*/ 1228725 w 1228725"/>
              <a:gd name="T9" fmla="*/ 677863 h 677863"/>
              <a:gd name="T10" fmla="*/ 112979 w 1228725"/>
              <a:gd name="T11" fmla="*/ 677863 h 677863"/>
              <a:gd name="T12" fmla="*/ 0 w 1228725"/>
              <a:gd name="T13" fmla="*/ 564884 h 677863"/>
              <a:gd name="T14" fmla="*/ 0 w 1228725"/>
              <a:gd name="T15" fmla="*/ 0 h 67786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8725" h="677863">
                <a:moveTo>
                  <a:pt x="0" y="0"/>
                </a:moveTo>
                <a:lnTo>
                  <a:pt x="1115746" y="0"/>
                </a:lnTo>
                <a:lnTo>
                  <a:pt x="1228725" y="112979"/>
                </a:lnTo>
                <a:lnTo>
                  <a:pt x="1228725" y="677863"/>
                </a:lnTo>
                <a:lnTo>
                  <a:pt x="112979" y="677863"/>
                </a:lnTo>
                <a:lnTo>
                  <a:pt x="0" y="564884"/>
                </a:lnTo>
                <a:lnTo>
                  <a:pt x="0" y="0"/>
                </a:lnTo>
                <a:close/>
              </a:path>
            </a:pathLst>
          </a:custGeom>
          <a:solidFill>
            <a:srgbClr val="C4BD97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ea typeface="ＭＳ Ｐゴシック" charset="0"/>
              <a:cs typeface="Arial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96839" y="4417008"/>
            <a:ext cx="8431266" cy="0"/>
          </a:xfrm>
          <a:prstGeom prst="line">
            <a:avLst/>
          </a:prstGeom>
          <a:ln w="25400" cmpd="sng"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62" name="TextBox 94"/>
          <p:cNvSpPr txBox="1">
            <a:spLocks noChangeArrowheads="1"/>
          </p:cNvSpPr>
          <p:nvPr/>
        </p:nvSpPr>
        <p:spPr bwMode="auto">
          <a:xfrm rot="16200000">
            <a:off x="5956639" y="2295663"/>
            <a:ext cx="16292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noProof="1" smtClean="0">
                <a:solidFill>
                  <a:srgbClr val="000000"/>
                </a:solidFill>
              </a:rPr>
              <a:t>Time [s]</a:t>
            </a:r>
            <a:endParaRPr lang="en-US" sz="2000" noProof="1">
              <a:solidFill>
                <a:srgbClr val="000000"/>
              </a:solidFill>
            </a:endParaRPr>
          </a:p>
        </p:txBody>
      </p:sp>
      <p:sp>
        <p:nvSpPr>
          <p:cNvPr id="13372" name="TextBox 107"/>
          <p:cNvSpPr txBox="1">
            <a:spLocks noChangeArrowheads="1"/>
          </p:cNvSpPr>
          <p:nvPr/>
        </p:nvSpPr>
        <p:spPr bwMode="auto">
          <a:xfrm>
            <a:off x="7118270" y="1816554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73" name="TextBox 108"/>
          <p:cNvSpPr txBox="1">
            <a:spLocks noChangeArrowheads="1"/>
          </p:cNvSpPr>
          <p:nvPr/>
        </p:nvSpPr>
        <p:spPr bwMode="auto">
          <a:xfrm>
            <a:off x="7118270" y="2712815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-9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75" name="TextBox 110"/>
          <p:cNvSpPr txBox="1">
            <a:spLocks noChangeArrowheads="1"/>
          </p:cNvSpPr>
          <p:nvPr/>
        </p:nvSpPr>
        <p:spPr bwMode="auto">
          <a:xfrm>
            <a:off x="7118270" y="892275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-15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76" name="TextBox 111"/>
          <p:cNvSpPr txBox="1">
            <a:spLocks noChangeArrowheads="1"/>
          </p:cNvSpPr>
          <p:nvPr/>
        </p:nvSpPr>
        <p:spPr bwMode="auto">
          <a:xfrm>
            <a:off x="7118270" y="3611616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-6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98" name="TextBox 113"/>
          <p:cNvSpPr txBox="1">
            <a:spLocks noChangeArrowheads="1"/>
          </p:cNvSpPr>
          <p:nvPr/>
        </p:nvSpPr>
        <p:spPr bwMode="auto">
          <a:xfrm>
            <a:off x="1484495" y="2893493"/>
            <a:ext cx="50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-3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99" name="TextBox 114"/>
          <p:cNvSpPr txBox="1">
            <a:spLocks noChangeArrowheads="1"/>
          </p:cNvSpPr>
          <p:nvPr/>
        </p:nvSpPr>
        <p:spPr bwMode="auto">
          <a:xfrm>
            <a:off x="1484495" y="2016521"/>
            <a:ext cx="50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500" name="TextBox 115"/>
          <p:cNvSpPr txBox="1">
            <a:spLocks noChangeArrowheads="1"/>
          </p:cNvSpPr>
          <p:nvPr/>
        </p:nvSpPr>
        <p:spPr bwMode="auto">
          <a:xfrm>
            <a:off x="1484495" y="1082983"/>
            <a:ext cx="50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3501" name="TextBox 116"/>
          <p:cNvSpPr txBox="1">
            <a:spLocks noChangeArrowheads="1"/>
          </p:cNvSpPr>
          <p:nvPr/>
        </p:nvSpPr>
        <p:spPr bwMode="auto">
          <a:xfrm>
            <a:off x="1484495" y="3816269"/>
            <a:ext cx="50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-6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93" name="TextBox 43"/>
          <p:cNvSpPr txBox="1">
            <a:spLocks noChangeArrowheads="1"/>
          </p:cNvSpPr>
          <p:nvPr/>
        </p:nvSpPr>
        <p:spPr bwMode="auto">
          <a:xfrm>
            <a:off x="7327879" y="4807723"/>
            <a:ext cx="115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Particle Physics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sp>
        <p:nvSpPr>
          <p:cNvPr id="13394" name="TextBox 56"/>
          <p:cNvSpPr txBox="1">
            <a:spLocks noChangeArrowheads="1"/>
          </p:cNvSpPr>
          <p:nvPr/>
        </p:nvSpPr>
        <p:spPr bwMode="auto">
          <a:xfrm>
            <a:off x="3601004" y="3137443"/>
            <a:ext cx="105429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noProof="1" smtClean="0">
                <a:solidFill>
                  <a:srgbClr val="000000"/>
                </a:solidFill>
                <a:latin typeface="Arial" charset="0"/>
              </a:rPr>
              <a:t>Spin-echo</a:t>
            </a:r>
            <a:endParaRPr lang="en-US" sz="1100" b="1" noProof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8" name="Snip Diagonal Corner Rectangle 187"/>
          <p:cNvSpPr>
            <a:spLocks/>
          </p:cNvSpPr>
          <p:nvPr/>
        </p:nvSpPr>
        <p:spPr bwMode="auto">
          <a:xfrm>
            <a:off x="122929" y="4609305"/>
            <a:ext cx="2811445" cy="422727"/>
          </a:xfrm>
          <a:custGeom>
            <a:avLst/>
            <a:gdLst>
              <a:gd name="T0" fmla="*/ 0 w 2908300"/>
              <a:gd name="T1" fmla="*/ 0 h 547687"/>
              <a:gd name="T2" fmla="*/ 2817017 w 2908300"/>
              <a:gd name="T3" fmla="*/ 0 h 547687"/>
              <a:gd name="T4" fmla="*/ 2908300 w 2908300"/>
              <a:gd name="T5" fmla="*/ 91283 h 547687"/>
              <a:gd name="T6" fmla="*/ 2908300 w 2908300"/>
              <a:gd name="T7" fmla="*/ 547687 h 547687"/>
              <a:gd name="T8" fmla="*/ 2908300 w 2908300"/>
              <a:gd name="T9" fmla="*/ 547687 h 547687"/>
              <a:gd name="T10" fmla="*/ 91283 w 2908300"/>
              <a:gd name="T11" fmla="*/ 547687 h 547687"/>
              <a:gd name="T12" fmla="*/ 0 w 2908300"/>
              <a:gd name="T13" fmla="*/ 456404 h 547687"/>
              <a:gd name="T14" fmla="*/ 0 w 2908300"/>
              <a:gd name="T15" fmla="*/ 0 h 5476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08300" h="547687">
                <a:moveTo>
                  <a:pt x="0" y="0"/>
                </a:moveTo>
                <a:lnTo>
                  <a:pt x="2817017" y="0"/>
                </a:lnTo>
                <a:lnTo>
                  <a:pt x="2908300" y="91283"/>
                </a:lnTo>
                <a:lnTo>
                  <a:pt x="2908300" y="547687"/>
                </a:lnTo>
                <a:lnTo>
                  <a:pt x="91283" y="547687"/>
                </a:lnTo>
                <a:lnTo>
                  <a:pt x="0" y="456404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3429" name="TextBox 226"/>
          <p:cNvSpPr txBox="1">
            <a:spLocks noChangeArrowheads="1"/>
          </p:cNvSpPr>
          <p:nvPr/>
        </p:nvSpPr>
        <p:spPr bwMode="auto">
          <a:xfrm>
            <a:off x="454592" y="4673558"/>
            <a:ext cx="7442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Imaging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sp>
        <p:nvSpPr>
          <p:cNvPr id="13431" name="TextBox 228"/>
          <p:cNvSpPr txBox="1">
            <a:spLocks noChangeArrowheads="1"/>
          </p:cNvSpPr>
          <p:nvPr/>
        </p:nvSpPr>
        <p:spPr bwMode="auto">
          <a:xfrm>
            <a:off x="3383677" y="5105294"/>
            <a:ext cx="11356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Reflectometry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sp>
        <p:nvSpPr>
          <p:cNvPr id="13449" name="TextBox 3"/>
          <p:cNvSpPr txBox="1">
            <a:spLocks noChangeArrowheads="1"/>
          </p:cNvSpPr>
          <p:nvPr/>
        </p:nvSpPr>
        <p:spPr bwMode="auto">
          <a:xfrm>
            <a:off x="5220973" y="4107065"/>
            <a:ext cx="7489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-10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50" name="TextBox 18"/>
          <p:cNvSpPr txBox="1">
            <a:spLocks noChangeArrowheads="1"/>
          </p:cNvSpPr>
          <p:nvPr/>
        </p:nvSpPr>
        <p:spPr bwMode="auto">
          <a:xfrm>
            <a:off x="6319526" y="4107065"/>
            <a:ext cx="7059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51" name="TextBox 24"/>
          <p:cNvSpPr txBox="1">
            <a:spLocks noChangeArrowheads="1"/>
          </p:cNvSpPr>
          <p:nvPr/>
        </p:nvSpPr>
        <p:spPr bwMode="auto">
          <a:xfrm>
            <a:off x="8002278" y="4107065"/>
            <a:ext cx="6519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-15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60" name="TextBox 18"/>
          <p:cNvSpPr txBox="1">
            <a:spLocks noChangeArrowheads="1"/>
          </p:cNvSpPr>
          <p:nvPr/>
        </p:nvSpPr>
        <p:spPr bwMode="auto">
          <a:xfrm>
            <a:off x="4085100" y="4099392"/>
            <a:ext cx="5094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-8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64" name="TextBox 35"/>
          <p:cNvSpPr txBox="1">
            <a:spLocks noChangeArrowheads="1"/>
          </p:cNvSpPr>
          <p:nvPr/>
        </p:nvSpPr>
        <p:spPr bwMode="auto">
          <a:xfrm>
            <a:off x="2047357" y="1648668"/>
            <a:ext cx="11095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sv-SE" sz="1200" b="1" noProof="1" smtClean="0">
              <a:solidFill>
                <a:srgbClr val="000000"/>
              </a:solidFill>
            </a:endParaRP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sv-SE" sz="1200" noProof="1">
              <a:solidFill>
                <a:srgbClr val="000000"/>
              </a:solidFill>
            </a:endParaRPr>
          </a:p>
        </p:txBody>
      </p:sp>
      <p:sp>
        <p:nvSpPr>
          <p:cNvPr id="13466" name="TextBox 12"/>
          <p:cNvSpPr txBox="1">
            <a:spLocks noChangeArrowheads="1"/>
          </p:cNvSpPr>
          <p:nvPr/>
        </p:nvSpPr>
        <p:spPr bwMode="auto">
          <a:xfrm>
            <a:off x="2404925" y="4107065"/>
            <a:ext cx="5038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-5</a:t>
            </a:r>
          </a:p>
        </p:txBody>
      </p:sp>
      <p:sp>
        <p:nvSpPr>
          <p:cNvPr id="13468" name="TextBox 22"/>
          <p:cNvSpPr txBox="1">
            <a:spLocks noChangeArrowheads="1"/>
          </p:cNvSpPr>
          <p:nvPr/>
        </p:nvSpPr>
        <p:spPr bwMode="auto">
          <a:xfrm rot="16200000">
            <a:off x="2661104" y="2644174"/>
            <a:ext cx="11413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100" i="1" noProof="1">
                <a:solidFill>
                  <a:srgbClr val="000000"/>
                </a:solidFill>
              </a:rPr>
              <a:t>V</a:t>
            </a:r>
            <a:r>
              <a:rPr lang="sv-SE" sz="1100" i="1" noProof="1" smtClean="0">
                <a:solidFill>
                  <a:srgbClr val="000000"/>
                </a:solidFill>
              </a:rPr>
              <a:t>isible   </a:t>
            </a:r>
            <a:r>
              <a:rPr lang="sv-SE" sz="1100" i="1" noProof="1">
                <a:solidFill>
                  <a:srgbClr val="000000"/>
                </a:solidFill>
              </a:rPr>
              <a:t>L</a:t>
            </a:r>
            <a:r>
              <a:rPr lang="sv-SE" sz="1100" i="1" noProof="1" smtClean="0">
                <a:solidFill>
                  <a:srgbClr val="000000"/>
                </a:solidFill>
              </a:rPr>
              <a:t>ight</a:t>
            </a:r>
            <a:endParaRPr lang="sv-SE" sz="1100" i="1" noProof="1">
              <a:solidFill>
                <a:srgbClr val="000000"/>
              </a:solidFill>
            </a:endParaRPr>
          </a:p>
        </p:txBody>
      </p:sp>
      <p:sp>
        <p:nvSpPr>
          <p:cNvPr id="13469" name="TextBox 23"/>
          <p:cNvSpPr txBox="1">
            <a:spLocks noChangeArrowheads="1"/>
          </p:cNvSpPr>
          <p:nvPr/>
        </p:nvSpPr>
        <p:spPr bwMode="auto">
          <a:xfrm>
            <a:off x="2103967" y="1590352"/>
            <a:ext cx="1037166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Infrared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Light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FTIR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Raman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Brillouin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Dynamic Light Scattering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Laser PCS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13470" name="TextBox 27"/>
          <p:cNvSpPr txBox="1">
            <a:spLocks noChangeArrowheads="1"/>
          </p:cNvSpPr>
          <p:nvPr/>
        </p:nvSpPr>
        <p:spPr bwMode="auto">
          <a:xfrm>
            <a:off x="2956104" y="4107065"/>
            <a:ext cx="5340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-6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86" name="TextBox 37"/>
          <p:cNvSpPr txBox="1">
            <a:spLocks noChangeArrowheads="1"/>
          </p:cNvSpPr>
          <p:nvPr/>
        </p:nvSpPr>
        <p:spPr bwMode="auto">
          <a:xfrm>
            <a:off x="4541731" y="1041675"/>
            <a:ext cx="16681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000" b="1" i="1" noProof="1" smtClean="0">
                <a:solidFill>
                  <a:prstClr val="black"/>
                </a:solidFill>
              </a:rPr>
              <a:t>Inelastic X-ray Scattering</a:t>
            </a:r>
            <a:endParaRPr lang="sv-SE" sz="1000" b="1" i="1" noProof="1">
              <a:solidFill>
                <a:prstClr val="black"/>
              </a:solidFill>
            </a:endParaRPr>
          </a:p>
        </p:txBody>
      </p:sp>
      <p:sp>
        <p:nvSpPr>
          <p:cNvPr id="204" name="TextBox 65"/>
          <p:cNvSpPr txBox="1">
            <a:spLocks noChangeArrowheads="1"/>
          </p:cNvSpPr>
          <p:nvPr/>
        </p:nvSpPr>
        <p:spPr bwMode="auto">
          <a:xfrm rot="20400000">
            <a:off x="7461490" y="944660"/>
            <a:ext cx="114926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hydrogen modes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15" name="TextBox 65"/>
          <p:cNvSpPr txBox="1">
            <a:spLocks noChangeArrowheads="1"/>
          </p:cNvSpPr>
          <p:nvPr/>
        </p:nvSpPr>
        <p:spPr bwMode="auto">
          <a:xfrm rot="20400000">
            <a:off x="7458832" y="1233898"/>
            <a:ext cx="115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lattice vibrations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17" name="TextBox 65"/>
          <p:cNvSpPr txBox="1">
            <a:spLocks noChangeArrowheads="1"/>
          </p:cNvSpPr>
          <p:nvPr/>
        </p:nvSpPr>
        <p:spPr bwMode="auto">
          <a:xfrm rot="20400000">
            <a:off x="7458832" y="1548799"/>
            <a:ext cx="115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spin dynamics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20" name="TextBox 65"/>
          <p:cNvSpPr txBox="1">
            <a:spLocks noChangeArrowheads="1"/>
          </p:cNvSpPr>
          <p:nvPr/>
        </p:nvSpPr>
        <p:spPr bwMode="auto">
          <a:xfrm rot="20400000">
            <a:off x="7354089" y="1860967"/>
            <a:ext cx="1260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rotational tunneling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22" name="TextBox 65"/>
          <p:cNvSpPr txBox="1">
            <a:spLocks noChangeArrowheads="1"/>
          </p:cNvSpPr>
          <p:nvPr/>
        </p:nvSpPr>
        <p:spPr bwMode="auto">
          <a:xfrm rot="20400000">
            <a:off x="7354089" y="2188249"/>
            <a:ext cx="1260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molecular diffusion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24" name="TextBox 65"/>
          <p:cNvSpPr txBox="1">
            <a:spLocks noChangeArrowheads="1"/>
          </p:cNvSpPr>
          <p:nvPr/>
        </p:nvSpPr>
        <p:spPr bwMode="auto">
          <a:xfrm rot="20400000">
            <a:off x="7432516" y="2498493"/>
            <a:ext cx="115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dynamics of macromolecules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26" name="TextBox 65"/>
          <p:cNvSpPr txBox="1">
            <a:spLocks noChangeArrowheads="1"/>
          </p:cNvSpPr>
          <p:nvPr/>
        </p:nvSpPr>
        <p:spPr bwMode="auto">
          <a:xfrm rot="20400000">
            <a:off x="7374071" y="3117702"/>
            <a:ext cx="12122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domain wall dynamics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7542269" y="307644"/>
            <a:ext cx="1446804" cy="522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5409437" y="3297422"/>
            <a:ext cx="112529" cy="345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5" name="TextBox 22"/>
          <p:cNvSpPr txBox="1">
            <a:spLocks noChangeArrowheads="1"/>
          </p:cNvSpPr>
          <p:nvPr/>
        </p:nvSpPr>
        <p:spPr bwMode="auto">
          <a:xfrm rot="16200000">
            <a:off x="5204737" y="3331727"/>
            <a:ext cx="50636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200" i="1" noProof="1" smtClean="0">
                <a:solidFill>
                  <a:srgbClr val="000000"/>
                </a:solidFill>
              </a:rPr>
              <a:t>NMR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5657517" y="3354134"/>
            <a:ext cx="112529" cy="287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5905597" y="2850454"/>
            <a:ext cx="122268" cy="9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6" name="TextBox 22"/>
          <p:cNvSpPr txBox="1">
            <a:spLocks noChangeArrowheads="1"/>
          </p:cNvSpPr>
          <p:nvPr/>
        </p:nvSpPr>
        <p:spPr bwMode="auto">
          <a:xfrm rot="16200000">
            <a:off x="5111995" y="3343844"/>
            <a:ext cx="1141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400" i="1" noProof="1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sv-SE" sz="1200" i="1" noProof="1" smtClean="0">
                <a:solidFill>
                  <a:srgbClr val="000000"/>
                </a:solidFill>
              </a:rPr>
              <a:t>SR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163" name="TextBox 22"/>
          <p:cNvSpPr txBox="1">
            <a:spLocks noChangeArrowheads="1"/>
          </p:cNvSpPr>
          <p:nvPr/>
        </p:nvSpPr>
        <p:spPr bwMode="auto">
          <a:xfrm rot="16200000">
            <a:off x="5271597" y="3189840"/>
            <a:ext cx="133851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200" i="1" noProof="1" smtClean="0">
                <a:solidFill>
                  <a:srgbClr val="000000"/>
                </a:solidFill>
              </a:rPr>
              <a:t>Dielectric Spec.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4312473" y="2493380"/>
            <a:ext cx="1315274" cy="683293"/>
          </a:xfrm>
          <a:prstGeom prst="rect">
            <a:avLst/>
          </a:prstGeom>
          <a:solidFill>
            <a:srgbClr val="FF6600">
              <a:alpha val="81000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 noProof="1">
              <a:solidFill>
                <a:prstClr val="white"/>
              </a:solidFill>
            </a:endParaRPr>
          </a:p>
        </p:txBody>
      </p:sp>
      <p:sp>
        <p:nvSpPr>
          <p:cNvPr id="13350" name="TextBox 55"/>
          <p:cNvSpPr txBox="1">
            <a:spLocks noChangeArrowheads="1"/>
          </p:cNvSpPr>
          <p:nvPr/>
        </p:nvSpPr>
        <p:spPr bwMode="auto">
          <a:xfrm>
            <a:off x="4354717" y="2834073"/>
            <a:ext cx="128091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noProof="1" smtClean="0">
                <a:solidFill>
                  <a:srgbClr val="000000"/>
                </a:solidFill>
                <a:latin typeface="Arial" charset="0"/>
              </a:rPr>
              <a:t>Backscattering</a:t>
            </a:r>
            <a:endParaRPr lang="en-US" sz="1100" b="1" noProof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3" name="TextBox 37"/>
          <p:cNvSpPr txBox="1">
            <a:spLocks noChangeArrowheads="1"/>
          </p:cNvSpPr>
          <p:nvPr/>
        </p:nvSpPr>
        <p:spPr bwMode="auto">
          <a:xfrm>
            <a:off x="3474534" y="811563"/>
            <a:ext cx="22354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000" b="1" i="1" noProof="1" smtClean="0">
                <a:solidFill>
                  <a:prstClr val="black"/>
                </a:solidFill>
              </a:rPr>
              <a:t>UV &amp; X-ray FEL: Pump &amp; Probe studies</a:t>
            </a:r>
            <a:endParaRPr lang="sv-SE" sz="1000" b="1" i="1" noProof="1">
              <a:solidFill>
                <a:prstClr val="black"/>
              </a:solidFill>
            </a:endParaRPr>
          </a:p>
        </p:txBody>
      </p:sp>
      <p:sp>
        <p:nvSpPr>
          <p:cNvPr id="179" name="TextBox 65"/>
          <p:cNvSpPr txBox="1">
            <a:spLocks noChangeArrowheads="1"/>
          </p:cNvSpPr>
          <p:nvPr/>
        </p:nvSpPr>
        <p:spPr bwMode="auto">
          <a:xfrm rot="20400000">
            <a:off x="1946923" y="266161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texture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0" name="TextBox 65"/>
          <p:cNvSpPr txBox="1">
            <a:spLocks noChangeArrowheads="1"/>
          </p:cNvSpPr>
          <p:nvPr/>
        </p:nvSpPr>
        <p:spPr bwMode="auto">
          <a:xfrm rot="20400000">
            <a:off x="1267204" y="212351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industrial components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1" name="TextBox 65"/>
          <p:cNvSpPr txBox="1">
            <a:spLocks noChangeArrowheads="1"/>
          </p:cNvSpPr>
          <p:nvPr/>
        </p:nvSpPr>
        <p:spPr bwMode="auto">
          <a:xfrm rot="20400000">
            <a:off x="2424502" y="244637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bacteria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2" name="TextBox 65"/>
          <p:cNvSpPr txBox="1">
            <a:spLocks noChangeArrowheads="1"/>
          </p:cNvSpPr>
          <p:nvPr/>
        </p:nvSpPr>
        <p:spPr bwMode="auto">
          <a:xfrm rot="20400000">
            <a:off x="4944296" y="266161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cell membranes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4" name="TextBox 65"/>
          <p:cNvSpPr txBox="1">
            <a:spLocks noChangeArrowheads="1"/>
          </p:cNvSpPr>
          <p:nvPr/>
        </p:nvSpPr>
        <p:spPr bwMode="auto">
          <a:xfrm rot="20400000">
            <a:off x="5298169" y="255399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magnetic structures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5" name="TextBox 65"/>
          <p:cNvSpPr txBox="1">
            <a:spLocks noChangeArrowheads="1"/>
          </p:cNvSpPr>
          <p:nvPr/>
        </p:nvSpPr>
        <p:spPr bwMode="auto">
          <a:xfrm rot="20400000">
            <a:off x="5745589" y="244637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atomic structures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9" name="TextBox 65"/>
          <p:cNvSpPr txBox="1">
            <a:spLocks noChangeArrowheads="1"/>
          </p:cNvSpPr>
          <p:nvPr/>
        </p:nvSpPr>
        <p:spPr bwMode="auto">
          <a:xfrm rot="20400000">
            <a:off x="3362846" y="255399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viruses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0" name="TextBox 65"/>
          <p:cNvSpPr txBox="1">
            <a:spLocks noChangeArrowheads="1"/>
          </p:cNvSpPr>
          <p:nvPr/>
        </p:nvSpPr>
        <p:spPr bwMode="auto">
          <a:xfrm rot="20400000">
            <a:off x="3884037" y="244637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magnetic domains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3" name="TextBox 65"/>
          <p:cNvSpPr txBox="1">
            <a:spLocks noChangeArrowheads="1"/>
          </p:cNvSpPr>
          <p:nvPr/>
        </p:nvSpPr>
        <p:spPr bwMode="auto">
          <a:xfrm rot="20400000">
            <a:off x="4607235" y="255399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polymers, proteins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4" name="TextBox 65"/>
          <p:cNvSpPr txBox="1">
            <a:spLocks noChangeArrowheads="1"/>
          </p:cNvSpPr>
          <p:nvPr/>
        </p:nvSpPr>
        <p:spPr bwMode="auto">
          <a:xfrm rot="20400000">
            <a:off x="6295169" y="266161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charge density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cxnSp>
        <p:nvCxnSpPr>
          <p:cNvPr id="195" name="Straight Connector 194"/>
          <p:cNvCxnSpPr/>
          <p:nvPr/>
        </p:nvCxnSpPr>
        <p:spPr>
          <a:xfrm flipH="1" flipV="1">
            <a:off x="486876" y="6060690"/>
            <a:ext cx="2627999" cy="0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H="1" flipV="1">
            <a:off x="3187741" y="6060690"/>
            <a:ext cx="1502793" cy="0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 flipH="1">
            <a:off x="4771011" y="6060690"/>
            <a:ext cx="1291125" cy="0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" name="TextBox 23"/>
          <p:cNvSpPr txBox="1">
            <a:spLocks noChangeArrowheads="1"/>
          </p:cNvSpPr>
          <p:nvPr/>
        </p:nvSpPr>
        <p:spPr bwMode="auto">
          <a:xfrm>
            <a:off x="1325034" y="5830600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NMR Imaging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05" name="TextBox 23"/>
          <p:cNvSpPr txBox="1">
            <a:spLocks noChangeArrowheads="1"/>
          </p:cNvSpPr>
          <p:nvPr/>
        </p:nvSpPr>
        <p:spPr bwMode="auto">
          <a:xfrm>
            <a:off x="3484034" y="5830600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Triangulation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06" name="TextBox 23"/>
          <p:cNvSpPr txBox="1">
            <a:spLocks noChangeArrowheads="1"/>
          </p:cNvSpPr>
          <p:nvPr/>
        </p:nvSpPr>
        <p:spPr bwMode="auto">
          <a:xfrm>
            <a:off x="4948767" y="5830600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NMR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cxnSp>
        <p:nvCxnSpPr>
          <p:cNvPr id="208" name="Straight Connector 207"/>
          <p:cNvCxnSpPr/>
          <p:nvPr/>
        </p:nvCxnSpPr>
        <p:spPr>
          <a:xfrm flipH="1" flipV="1">
            <a:off x="486835" y="5730354"/>
            <a:ext cx="5295411" cy="494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3"/>
          <p:cNvSpPr txBox="1">
            <a:spLocks noChangeArrowheads="1"/>
          </p:cNvSpPr>
          <p:nvPr/>
        </p:nvSpPr>
        <p:spPr bwMode="auto">
          <a:xfrm>
            <a:off x="931334" y="5509227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X-ray Imaging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11" name="TextBox 23"/>
          <p:cNvSpPr txBox="1">
            <a:spLocks noChangeArrowheads="1"/>
          </p:cNvSpPr>
          <p:nvPr/>
        </p:nvSpPr>
        <p:spPr bwMode="auto">
          <a:xfrm>
            <a:off x="2553409" y="5509227"/>
            <a:ext cx="118114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SAXS, X-ray Refl.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12" name="TextBox 23"/>
          <p:cNvSpPr txBox="1">
            <a:spLocks noChangeArrowheads="1"/>
          </p:cNvSpPr>
          <p:nvPr/>
        </p:nvSpPr>
        <p:spPr bwMode="auto">
          <a:xfrm>
            <a:off x="3734008" y="5509227"/>
            <a:ext cx="1058333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X-ray Diffraction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14" name="TextBox 23"/>
          <p:cNvSpPr txBox="1">
            <a:spLocks noChangeArrowheads="1"/>
          </p:cNvSpPr>
          <p:nvPr/>
        </p:nvSpPr>
        <p:spPr bwMode="auto">
          <a:xfrm>
            <a:off x="4786668" y="5509227"/>
            <a:ext cx="10922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EXAFS &amp; XANES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cxnSp>
        <p:nvCxnSpPr>
          <p:cNvPr id="216" name="Straight Connector 215"/>
          <p:cNvCxnSpPr/>
          <p:nvPr/>
        </p:nvCxnSpPr>
        <p:spPr>
          <a:xfrm flipH="1" flipV="1">
            <a:off x="486876" y="6397239"/>
            <a:ext cx="5327999" cy="0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flipH="1" flipV="1">
            <a:off x="1481708" y="6733789"/>
            <a:ext cx="3864992" cy="0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1" name="TextBox 23"/>
          <p:cNvSpPr txBox="1">
            <a:spLocks noChangeArrowheads="1"/>
          </p:cNvSpPr>
          <p:nvPr/>
        </p:nvSpPr>
        <p:spPr bwMode="auto">
          <a:xfrm>
            <a:off x="5596645" y="6255880"/>
            <a:ext cx="1219200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Microscopy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23" name="TextBox 23"/>
          <p:cNvSpPr txBox="1">
            <a:spLocks noChangeArrowheads="1"/>
          </p:cNvSpPr>
          <p:nvPr/>
        </p:nvSpPr>
        <p:spPr bwMode="auto">
          <a:xfrm>
            <a:off x="817943" y="6172079"/>
            <a:ext cx="1496980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Optical Microscopy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25" name="TextBox 23"/>
          <p:cNvSpPr txBox="1">
            <a:spLocks noChangeArrowheads="1"/>
          </p:cNvSpPr>
          <p:nvPr/>
        </p:nvSpPr>
        <p:spPr bwMode="auto">
          <a:xfrm>
            <a:off x="5295112" y="6590255"/>
            <a:ext cx="131233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Scanning Techniques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27" name="TextBox 23"/>
          <p:cNvSpPr txBox="1">
            <a:spLocks noChangeArrowheads="1"/>
          </p:cNvSpPr>
          <p:nvPr/>
        </p:nvSpPr>
        <p:spPr bwMode="auto">
          <a:xfrm>
            <a:off x="1642534" y="6507933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SNOM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28" name="TextBox 23"/>
          <p:cNvSpPr txBox="1">
            <a:spLocks noChangeArrowheads="1"/>
          </p:cNvSpPr>
          <p:nvPr/>
        </p:nvSpPr>
        <p:spPr bwMode="auto">
          <a:xfrm>
            <a:off x="3107264" y="6507934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AFM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30" name="TextBox 23"/>
          <p:cNvSpPr txBox="1">
            <a:spLocks noChangeArrowheads="1"/>
          </p:cNvSpPr>
          <p:nvPr/>
        </p:nvSpPr>
        <p:spPr bwMode="auto">
          <a:xfrm>
            <a:off x="4241798" y="6516402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STM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" name="Snip Diagonal Corner Rectangle 1"/>
          <p:cNvSpPr/>
          <p:nvPr/>
        </p:nvSpPr>
        <p:spPr>
          <a:xfrm flipH="1">
            <a:off x="4330190" y="1262477"/>
            <a:ext cx="1686006" cy="1530936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5910126" y="2185459"/>
            <a:ext cx="109040" cy="418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459" name="TextBox 2"/>
          <p:cNvSpPr txBox="1">
            <a:spLocks noChangeArrowheads="1"/>
          </p:cNvSpPr>
          <p:nvPr/>
        </p:nvSpPr>
        <p:spPr bwMode="auto">
          <a:xfrm>
            <a:off x="4570450" y="1854934"/>
            <a:ext cx="1183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noProof="1" smtClean="0">
                <a:solidFill>
                  <a:srgbClr val="000000"/>
                </a:solidFill>
                <a:latin typeface="Arial" charset="0"/>
              </a:rPr>
              <a:t>TOF &amp; Crystal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noProof="1" smtClean="0">
                <a:solidFill>
                  <a:srgbClr val="000000"/>
                </a:solidFill>
                <a:latin typeface="Arial" charset="0"/>
              </a:rPr>
              <a:t>Spectroscopy</a:t>
            </a:r>
            <a:endParaRPr lang="en-US" sz="1100" b="1" noProof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1" name="TextBox 22"/>
          <p:cNvSpPr txBox="1">
            <a:spLocks noChangeArrowheads="1"/>
          </p:cNvSpPr>
          <p:nvPr/>
        </p:nvSpPr>
        <p:spPr bwMode="auto">
          <a:xfrm rot="16200000">
            <a:off x="5512703" y="2183583"/>
            <a:ext cx="84797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200" i="1" noProof="1" smtClean="0">
                <a:solidFill>
                  <a:srgbClr val="000000"/>
                </a:solidFill>
              </a:rPr>
              <a:t>Infra-red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191" name="Snip Diagonal Corner Rectangle 190"/>
          <p:cNvSpPr>
            <a:spLocks/>
          </p:cNvSpPr>
          <p:nvPr/>
        </p:nvSpPr>
        <p:spPr bwMode="auto">
          <a:xfrm>
            <a:off x="2803929" y="4503842"/>
            <a:ext cx="2025714" cy="467999"/>
          </a:xfrm>
          <a:custGeom>
            <a:avLst/>
            <a:gdLst>
              <a:gd name="T0" fmla="*/ 0 w 2095500"/>
              <a:gd name="T1" fmla="*/ 0 h 736600"/>
              <a:gd name="T2" fmla="*/ 1972731 w 2095500"/>
              <a:gd name="T3" fmla="*/ 0 h 736600"/>
              <a:gd name="T4" fmla="*/ 2095500 w 2095500"/>
              <a:gd name="T5" fmla="*/ 122769 h 736600"/>
              <a:gd name="T6" fmla="*/ 2095500 w 2095500"/>
              <a:gd name="T7" fmla="*/ 736600 h 736600"/>
              <a:gd name="T8" fmla="*/ 2095500 w 2095500"/>
              <a:gd name="T9" fmla="*/ 736600 h 736600"/>
              <a:gd name="T10" fmla="*/ 122769 w 2095500"/>
              <a:gd name="T11" fmla="*/ 736600 h 736600"/>
              <a:gd name="T12" fmla="*/ 0 w 2095500"/>
              <a:gd name="T13" fmla="*/ 613831 h 736600"/>
              <a:gd name="T14" fmla="*/ 0 w 2095500"/>
              <a:gd name="T15" fmla="*/ 0 h 736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95500" h="736600">
                <a:moveTo>
                  <a:pt x="0" y="0"/>
                </a:moveTo>
                <a:lnTo>
                  <a:pt x="1972731" y="0"/>
                </a:lnTo>
                <a:lnTo>
                  <a:pt x="2095500" y="122769"/>
                </a:lnTo>
                <a:lnTo>
                  <a:pt x="2095500" y="736600"/>
                </a:lnTo>
                <a:lnTo>
                  <a:pt x="122769" y="736600"/>
                </a:lnTo>
                <a:lnTo>
                  <a:pt x="0" y="613831"/>
                </a:lnTo>
                <a:lnTo>
                  <a:pt x="0" y="0"/>
                </a:lnTo>
                <a:close/>
              </a:path>
            </a:pathLst>
          </a:custGeom>
          <a:solidFill>
            <a:srgbClr val="D99694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3430" name="TextBox 227"/>
          <p:cNvSpPr txBox="1">
            <a:spLocks noChangeArrowheads="1"/>
          </p:cNvSpPr>
          <p:nvPr/>
        </p:nvSpPr>
        <p:spPr bwMode="auto">
          <a:xfrm>
            <a:off x="3032591" y="4529505"/>
            <a:ext cx="9284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SANS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sp>
        <p:nvSpPr>
          <p:cNvPr id="41" name="Snip Diagonal Corner Rectangle 40"/>
          <p:cNvSpPr>
            <a:spLocks/>
          </p:cNvSpPr>
          <p:nvPr/>
        </p:nvSpPr>
        <p:spPr bwMode="auto">
          <a:xfrm>
            <a:off x="4288694" y="4644601"/>
            <a:ext cx="1757714" cy="576000"/>
          </a:xfrm>
          <a:custGeom>
            <a:avLst/>
            <a:gdLst>
              <a:gd name="T0" fmla="*/ 0 w 1882775"/>
              <a:gd name="T1" fmla="*/ 0 h 706438"/>
              <a:gd name="T2" fmla="*/ 1765033 w 1882775"/>
              <a:gd name="T3" fmla="*/ 0 h 706438"/>
              <a:gd name="T4" fmla="*/ 1882775 w 1882775"/>
              <a:gd name="T5" fmla="*/ 117742 h 706438"/>
              <a:gd name="T6" fmla="*/ 1882775 w 1882775"/>
              <a:gd name="T7" fmla="*/ 706438 h 706438"/>
              <a:gd name="T8" fmla="*/ 1882775 w 1882775"/>
              <a:gd name="T9" fmla="*/ 706438 h 706438"/>
              <a:gd name="T10" fmla="*/ 117742 w 1882775"/>
              <a:gd name="T11" fmla="*/ 706438 h 706438"/>
              <a:gd name="T12" fmla="*/ 0 w 1882775"/>
              <a:gd name="T13" fmla="*/ 588696 h 706438"/>
              <a:gd name="T14" fmla="*/ 0 w 1882775"/>
              <a:gd name="T15" fmla="*/ 0 h 70643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882775" h="706438">
                <a:moveTo>
                  <a:pt x="0" y="0"/>
                </a:moveTo>
                <a:lnTo>
                  <a:pt x="1765033" y="0"/>
                </a:lnTo>
                <a:lnTo>
                  <a:pt x="1882775" y="117742"/>
                </a:lnTo>
                <a:lnTo>
                  <a:pt x="1882775" y="706438"/>
                </a:lnTo>
                <a:lnTo>
                  <a:pt x="117742" y="706438"/>
                </a:lnTo>
                <a:lnTo>
                  <a:pt x="0" y="588696"/>
                </a:lnTo>
                <a:lnTo>
                  <a:pt x="0" y="0"/>
                </a:lnTo>
                <a:close/>
              </a:path>
            </a:pathLst>
          </a:custGeom>
          <a:solidFill>
            <a:srgbClr val="B7DEE8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3392" name="TextBox 41"/>
          <p:cNvSpPr txBox="1">
            <a:spLocks noChangeArrowheads="1"/>
          </p:cNvSpPr>
          <p:nvPr/>
        </p:nvSpPr>
        <p:spPr bwMode="auto">
          <a:xfrm>
            <a:off x="4728919" y="4730948"/>
            <a:ext cx="874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Diffraction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094811" y="1081306"/>
            <a:ext cx="72526" cy="3037089"/>
            <a:chOff x="7094811" y="1265838"/>
            <a:chExt cx="72526" cy="3037089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7095337" y="156821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7095337" y="1872070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7095337" y="2175927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7095337" y="2479784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7095337" y="2783641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7095337" y="308749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7095337" y="3391355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7095337" y="3695212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7095337" y="3999069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7095337" y="4302927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7094811" y="126583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7" name="Straight Connector 206"/>
          <p:cNvCxnSpPr/>
          <p:nvPr/>
        </p:nvCxnSpPr>
        <p:spPr>
          <a:xfrm flipV="1">
            <a:off x="6970772" y="828347"/>
            <a:ext cx="57599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544181" y="42233"/>
            <a:ext cx="659099" cy="1165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</a:endParaRPr>
          </a:p>
        </p:txBody>
      </p:sp>
      <p:sp>
        <p:nvSpPr>
          <p:cNvPr id="213" name="TextBox 65"/>
          <p:cNvSpPr txBox="1">
            <a:spLocks noChangeArrowheads="1"/>
          </p:cNvSpPr>
          <p:nvPr/>
        </p:nvSpPr>
        <p:spPr bwMode="auto">
          <a:xfrm rot="20400000">
            <a:off x="7058803" y="462984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elementary particles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3361" name="TextBox 93"/>
          <p:cNvSpPr txBox="1">
            <a:spLocks noChangeArrowheads="1"/>
          </p:cNvSpPr>
          <p:nvPr/>
        </p:nvSpPr>
        <p:spPr bwMode="auto">
          <a:xfrm rot="16200000">
            <a:off x="504693" y="2333181"/>
            <a:ext cx="16803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noProof="1" smtClean="0">
                <a:solidFill>
                  <a:srgbClr val="000000"/>
                </a:solidFill>
                <a:latin typeface="Symbol" charset="0"/>
              </a:rPr>
              <a:t> </a:t>
            </a:r>
            <a:r>
              <a:rPr lang="en-US" sz="2000" noProof="1" smtClean="0">
                <a:solidFill>
                  <a:srgbClr val="000000"/>
                </a:solidFill>
              </a:rPr>
              <a:t>Energy [meV]</a:t>
            </a:r>
            <a:endParaRPr lang="en-US" sz="2000" noProof="1">
              <a:solidFill>
                <a:srgbClr val="000000"/>
              </a:solidFill>
            </a:endParaRPr>
          </a:p>
        </p:txBody>
      </p:sp>
      <p:sp>
        <p:nvSpPr>
          <p:cNvPr id="13339" name="TextBox 22"/>
          <p:cNvSpPr txBox="1">
            <a:spLocks noChangeArrowheads="1"/>
          </p:cNvSpPr>
          <p:nvPr/>
        </p:nvSpPr>
        <p:spPr bwMode="auto">
          <a:xfrm>
            <a:off x="281037" y="3806707"/>
            <a:ext cx="1312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noProof="1" smtClean="0">
                <a:solidFill>
                  <a:srgbClr val="000000"/>
                </a:solidFill>
              </a:rPr>
              <a:t>Length [m]</a:t>
            </a:r>
            <a:endParaRPr lang="en-US" sz="1800" noProof="1">
              <a:solidFill>
                <a:srgbClr val="000000"/>
              </a:solidFill>
            </a:endParaRPr>
          </a:p>
        </p:txBody>
      </p:sp>
      <p:sp>
        <p:nvSpPr>
          <p:cNvPr id="229" name="TextBox 125"/>
          <p:cNvSpPr txBox="1">
            <a:spLocks noChangeArrowheads="1"/>
          </p:cNvSpPr>
          <p:nvPr/>
        </p:nvSpPr>
        <p:spPr bwMode="auto">
          <a:xfrm>
            <a:off x="5923403" y="489276"/>
            <a:ext cx="5048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38" name="TextBox 127"/>
          <p:cNvSpPr txBox="1">
            <a:spLocks noChangeArrowheads="1"/>
          </p:cNvSpPr>
          <p:nvPr/>
        </p:nvSpPr>
        <p:spPr bwMode="auto">
          <a:xfrm>
            <a:off x="4242486" y="489276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39" name="TextBox 130"/>
          <p:cNvSpPr txBox="1">
            <a:spLocks noChangeArrowheads="1"/>
          </p:cNvSpPr>
          <p:nvPr/>
        </p:nvSpPr>
        <p:spPr bwMode="auto">
          <a:xfrm>
            <a:off x="4854805" y="489276"/>
            <a:ext cx="3115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40" name="TextBox 188"/>
          <p:cNvSpPr txBox="1">
            <a:spLocks noChangeArrowheads="1"/>
          </p:cNvSpPr>
          <p:nvPr/>
        </p:nvSpPr>
        <p:spPr bwMode="auto">
          <a:xfrm>
            <a:off x="3106122" y="489276"/>
            <a:ext cx="5371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-3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41" name="TextBox 30"/>
          <p:cNvSpPr txBox="1">
            <a:spLocks noChangeArrowheads="1"/>
          </p:cNvSpPr>
          <p:nvPr/>
        </p:nvSpPr>
        <p:spPr bwMode="auto">
          <a:xfrm>
            <a:off x="5366936" y="489276"/>
            <a:ext cx="5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44" name="TextBox 37"/>
          <p:cNvSpPr txBox="1">
            <a:spLocks noChangeArrowheads="1"/>
          </p:cNvSpPr>
          <p:nvPr/>
        </p:nvSpPr>
        <p:spPr bwMode="auto">
          <a:xfrm>
            <a:off x="3680075" y="489276"/>
            <a:ext cx="4941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grpSp>
        <p:nvGrpSpPr>
          <p:cNvPr id="245" name="Group 244"/>
          <p:cNvGrpSpPr/>
          <p:nvPr/>
        </p:nvGrpSpPr>
        <p:grpSpPr>
          <a:xfrm>
            <a:off x="2190438" y="767773"/>
            <a:ext cx="4490992" cy="72000"/>
            <a:chOff x="2190438" y="1327397"/>
            <a:chExt cx="4490992" cy="72000"/>
          </a:xfrm>
        </p:grpSpPr>
        <p:cxnSp>
          <p:nvCxnSpPr>
            <p:cNvPr id="246" name="Straight Connector 245"/>
            <p:cNvCxnSpPr/>
            <p:nvPr/>
          </p:nvCxnSpPr>
          <p:spPr>
            <a:xfrm>
              <a:off x="3874560" y="1327397"/>
              <a:ext cx="0" cy="61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4435934" y="1327397"/>
              <a:ext cx="0" cy="6181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4997308" y="1327397"/>
              <a:ext cx="0" cy="6181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5558682" y="1327397"/>
              <a:ext cx="0" cy="61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6120056" y="1327397"/>
              <a:ext cx="0" cy="6181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2751812" y="1327397"/>
              <a:ext cx="0" cy="61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3313186" y="1327397"/>
              <a:ext cx="0" cy="61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>
              <a:cxnSpLocks noChangeShapeType="1"/>
            </p:cNvCxnSpPr>
            <p:nvPr/>
          </p:nvCxnSpPr>
          <p:spPr bwMode="auto">
            <a:xfrm>
              <a:off x="2190438" y="1327397"/>
              <a:ext cx="0" cy="672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4" name="Straight Connector 253"/>
            <p:cNvCxnSpPr>
              <a:cxnSpLocks noChangeShapeType="1"/>
            </p:cNvCxnSpPr>
            <p:nvPr/>
          </p:nvCxnSpPr>
          <p:spPr bwMode="auto">
            <a:xfrm>
              <a:off x="6681430" y="1327397"/>
              <a:ext cx="0" cy="7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5" name="TextBox 52"/>
          <p:cNvSpPr txBox="1">
            <a:spLocks noChangeArrowheads="1"/>
          </p:cNvSpPr>
          <p:nvPr/>
        </p:nvSpPr>
        <p:spPr bwMode="auto">
          <a:xfrm>
            <a:off x="6490781" y="489276"/>
            <a:ext cx="5309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3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62950" y="952826"/>
            <a:ext cx="73732" cy="3341811"/>
            <a:chOff x="1962950" y="952826"/>
            <a:chExt cx="73732" cy="3341811"/>
          </a:xfrm>
        </p:grpSpPr>
        <p:cxnSp>
          <p:nvCxnSpPr>
            <p:cNvPr id="83" name="Straight Connector 82"/>
            <p:cNvCxnSpPr/>
            <p:nvPr/>
          </p:nvCxnSpPr>
          <p:spPr bwMode="auto">
            <a:xfrm>
              <a:off x="1962950" y="156452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 bwMode="auto">
            <a:xfrm>
              <a:off x="1962950" y="186787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 bwMode="auto">
            <a:xfrm>
              <a:off x="1962950" y="217121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 bwMode="auto">
            <a:xfrm>
              <a:off x="1962950" y="247456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 bwMode="auto">
            <a:xfrm>
              <a:off x="1962950" y="277790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 bwMode="auto">
            <a:xfrm>
              <a:off x="1962950" y="308125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 bwMode="auto">
            <a:xfrm>
              <a:off x="1962950" y="338459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 bwMode="auto">
            <a:xfrm>
              <a:off x="1962950" y="368794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 bwMode="auto">
            <a:xfrm>
              <a:off x="1962950" y="399128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 bwMode="auto">
            <a:xfrm>
              <a:off x="1962950" y="4294637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 bwMode="auto">
            <a:xfrm>
              <a:off x="1964682" y="952826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 bwMode="auto">
            <a:xfrm>
              <a:off x="1964682" y="1256171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8" name="TextBox 37"/>
          <p:cNvSpPr txBox="1">
            <a:spLocks noChangeArrowheads="1"/>
          </p:cNvSpPr>
          <p:nvPr/>
        </p:nvSpPr>
        <p:spPr bwMode="auto">
          <a:xfrm>
            <a:off x="3765682" y="1394438"/>
            <a:ext cx="668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000" b="1" i="1" noProof="1" smtClean="0">
                <a:solidFill>
                  <a:prstClr val="black"/>
                </a:solidFill>
              </a:rPr>
              <a:t>X-ray Spec.</a:t>
            </a:r>
            <a:endParaRPr lang="sv-SE" sz="1000" b="1" i="1" noProof="1">
              <a:solidFill>
                <a:prstClr val="black"/>
              </a:solidFill>
            </a:endParaRPr>
          </a:p>
        </p:txBody>
      </p:sp>
      <p:sp>
        <p:nvSpPr>
          <p:cNvPr id="290" name="TextBox 37"/>
          <p:cNvSpPr txBox="1">
            <a:spLocks noChangeArrowheads="1"/>
          </p:cNvSpPr>
          <p:nvPr/>
        </p:nvSpPr>
        <p:spPr bwMode="auto">
          <a:xfrm>
            <a:off x="4363124" y="3903868"/>
            <a:ext cx="7420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000" b="1" i="1" noProof="1" smtClean="0">
                <a:solidFill>
                  <a:prstClr val="black"/>
                </a:solidFill>
              </a:rPr>
              <a:t>X-ray PCS</a:t>
            </a:r>
            <a:endParaRPr lang="sv-SE" sz="1000" b="1" i="1" noProof="1">
              <a:solidFill>
                <a:prstClr val="black"/>
              </a:solidFill>
            </a:endParaRPr>
          </a:p>
        </p:txBody>
      </p:sp>
      <p:sp>
        <p:nvSpPr>
          <p:cNvPr id="302" name="TextBox 31"/>
          <p:cNvSpPr txBox="1">
            <a:spLocks noChangeArrowheads="1"/>
          </p:cNvSpPr>
          <p:nvPr/>
        </p:nvSpPr>
        <p:spPr bwMode="auto">
          <a:xfrm>
            <a:off x="1203107" y="397937"/>
            <a:ext cx="20126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noProof="1" smtClean="0">
                <a:solidFill>
                  <a:srgbClr val="000000"/>
                </a:solidFill>
              </a:rPr>
              <a:t>Wavevector </a:t>
            </a:r>
            <a:r>
              <a:rPr lang="sv-SE" sz="1800" noProof="1" smtClean="0">
                <a:solidFill>
                  <a:srgbClr val="000000"/>
                </a:solidFill>
              </a:rPr>
              <a:t>Q </a:t>
            </a:r>
            <a:r>
              <a:rPr lang="en-US" sz="1800" noProof="1" smtClean="0">
                <a:solidFill>
                  <a:srgbClr val="000000"/>
                </a:solidFill>
              </a:rPr>
              <a:t>[Å</a:t>
            </a:r>
            <a:r>
              <a:rPr lang="en-US" sz="1800" baseline="30000" noProof="1" smtClean="0">
                <a:solidFill>
                  <a:srgbClr val="000000"/>
                </a:solidFill>
              </a:rPr>
              <a:t>-1</a:t>
            </a:r>
            <a:r>
              <a:rPr lang="en-US" sz="1800" noProof="1" smtClean="0">
                <a:solidFill>
                  <a:srgbClr val="000000"/>
                </a:solidFill>
              </a:rPr>
              <a:t>]</a:t>
            </a:r>
            <a:endParaRPr lang="en-US" sz="1800" noProof="1">
              <a:solidFill>
                <a:srgbClr val="000000"/>
              </a:solidFill>
            </a:endParaRPr>
          </a:p>
        </p:txBody>
      </p:sp>
      <p:sp>
        <p:nvSpPr>
          <p:cNvPr id="303" name="TextBox 29"/>
          <p:cNvSpPr txBox="1">
            <a:spLocks noChangeArrowheads="1"/>
          </p:cNvSpPr>
          <p:nvPr/>
        </p:nvSpPr>
        <p:spPr bwMode="auto">
          <a:xfrm>
            <a:off x="1282260" y="4116834"/>
            <a:ext cx="5110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-3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304" name="TextBox 23"/>
          <p:cNvSpPr txBox="1">
            <a:spLocks noChangeArrowheads="1"/>
          </p:cNvSpPr>
          <p:nvPr/>
        </p:nvSpPr>
        <p:spPr bwMode="auto">
          <a:xfrm>
            <a:off x="5382946" y="5569611"/>
            <a:ext cx="131233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X-rays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310" name="TextBox 23"/>
          <p:cNvSpPr txBox="1">
            <a:spLocks noChangeArrowheads="1"/>
          </p:cNvSpPr>
          <p:nvPr/>
        </p:nvSpPr>
        <p:spPr bwMode="auto">
          <a:xfrm>
            <a:off x="5621447" y="5915725"/>
            <a:ext cx="131233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NMR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311" name="TextBox 23"/>
          <p:cNvSpPr txBox="1">
            <a:spLocks noChangeArrowheads="1"/>
          </p:cNvSpPr>
          <p:nvPr/>
        </p:nvSpPr>
        <p:spPr bwMode="auto">
          <a:xfrm>
            <a:off x="2466316" y="6173812"/>
            <a:ext cx="1496980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Optical Nanoscopy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312" name="TextBox 23"/>
          <p:cNvSpPr txBox="1">
            <a:spLocks noChangeArrowheads="1"/>
          </p:cNvSpPr>
          <p:nvPr/>
        </p:nvSpPr>
        <p:spPr bwMode="auto">
          <a:xfrm>
            <a:off x="4060877" y="6175546"/>
            <a:ext cx="1496980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Electron Microscopy</a:t>
            </a:r>
            <a:endParaRPr lang="sv-SE" sz="1200" i="1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7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71</a:t>
            </a:fld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7798299" y="6457381"/>
            <a:ext cx="1298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5</a:t>
            </a:r>
            <a:r>
              <a:rPr lang="en-US" sz="1600" baseline="30000" dirty="0" smtClean="0">
                <a:solidFill>
                  <a:schemeClr val="bg1"/>
                </a:solidFill>
              </a:rPr>
              <a:t>th</a:t>
            </a:r>
            <a:r>
              <a:rPr lang="en-US" sz="1600" dirty="0" smtClean="0">
                <a:solidFill>
                  <a:schemeClr val="bg1"/>
                </a:solidFill>
              </a:rPr>
              <a:t> June 2015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75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8763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106083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335866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65649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795432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025215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2550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382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067983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297766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527549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757332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987115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2169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838200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067983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97766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527549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757332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987115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8216900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28600" y="3987800"/>
            <a:ext cx="8915400" cy="158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228600" y="5321300"/>
            <a:ext cx="8915400" cy="158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228600" y="6663981"/>
            <a:ext cx="8915400" cy="158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3" descr="BAB_FigA_20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0" y="1680519"/>
            <a:ext cx="7757246" cy="532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4053016" y="4905632"/>
            <a:ext cx="623920" cy="396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 noChangeAspect="1"/>
          </p:cNvCxnSpPr>
          <p:nvPr/>
        </p:nvCxnSpPr>
        <p:spPr>
          <a:xfrm flipV="1">
            <a:off x="4686300" y="4898485"/>
            <a:ext cx="623920" cy="396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21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8763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106083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335866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65649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795432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025215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2550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382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067983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297766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527549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757332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987115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2169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838200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067983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297766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527549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757332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987115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8216900" y="6610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28600" y="3987800"/>
            <a:ext cx="8915400" cy="158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228600" y="5321300"/>
            <a:ext cx="8915400" cy="158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228600" y="6663981"/>
            <a:ext cx="8915400" cy="158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3" descr="BAB_FigA_20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0" y="1680519"/>
            <a:ext cx="7757246" cy="532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>
            <a:cxnSpLocks noChangeAspect="1"/>
          </p:cNvCxnSpPr>
          <p:nvPr/>
        </p:nvCxnSpPr>
        <p:spPr>
          <a:xfrm>
            <a:off x="4053016" y="4905632"/>
            <a:ext cx="623920" cy="396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 noChangeAspect="1"/>
          </p:cNvCxnSpPr>
          <p:nvPr/>
        </p:nvCxnSpPr>
        <p:spPr>
          <a:xfrm flipV="1">
            <a:off x="4686300" y="4898485"/>
            <a:ext cx="623920" cy="396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 noChangeAspect="1"/>
          </p:cNvCxnSpPr>
          <p:nvPr/>
        </p:nvCxnSpPr>
        <p:spPr>
          <a:xfrm>
            <a:off x="3739523" y="5429020"/>
            <a:ext cx="567200" cy="360000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 noChangeAspect="1"/>
          </p:cNvCxnSpPr>
          <p:nvPr/>
        </p:nvCxnSpPr>
        <p:spPr>
          <a:xfrm rot="5400000">
            <a:off x="3541050" y="5000800"/>
            <a:ext cx="623920" cy="39600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 noChangeAspect="1"/>
          </p:cNvCxnSpPr>
          <p:nvPr/>
        </p:nvCxnSpPr>
        <p:spPr>
          <a:xfrm rot="5400000">
            <a:off x="4138041" y="5421771"/>
            <a:ext cx="623920" cy="39600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900334">
            <a:off x="3492849" y="5580476"/>
            <a:ext cx="747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dsin</a:t>
            </a:r>
            <a:r>
              <a:rPr lang="en-US" sz="2000" dirty="0" err="1" smtClean="0">
                <a:latin typeface="Symbol" charset="2"/>
                <a:ea typeface="Symbol" charset="2"/>
                <a:cs typeface="Symbol" charset="2"/>
              </a:rPr>
              <a:t>q</a:t>
            </a:r>
            <a:endParaRPr lang="en-US" sz="2000" dirty="0">
              <a:latin typeface="Symbol" charset="2"/>
              <a:ea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630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61320</TotalTime>
  <Words>1580</Words>
  <Application>Microsoft Macintosh PowerPoint</Application>
  <PresentationFormat>On-screen Show (4:3)</PresentationFormat>
  <Paragraphs>606</Paragraphs>
  <Slides>71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8" baseType="lpstr">
      <vt:lpstr>Arial Unicode MS</vt:lpstr>
      <vt:lpstr>Calibri</vt:lpstr>
      <vt:lpstr>Cambria Math</vt:lpstr>
      <vt:lpstr>Gill Sans</vt:lpstr>
      <vt:lpstr>Helvetica</vt:lpstr>
      <vt:lpstr>Lucida Grande</vt:lpstr>
      <vt:lpstr>ＭＳ Ｐゴシック</vt:lpstr>
      <vt:lpstr>Symbol</vt:lpstr>
      <vt:lpstr>Times New Roman</vt:lpstr>
      <vt:lpstr>TitilliumText22L 800 wt</vt:lpstr>
      <vt:lpstr>Wingdings</vt:lpstr>
      <vt:lpstr>ヒラギノ角ゴ ProN W3</vt:lpstr>
      <vt:lpstr>Arial</vt:lpstr>
      <vt:lpstr>ESS Core Powerpoint</vt:lpstr>
      <vt:lpstr>1_Office Theme</vt:lpstr>
      <vt:lpstr>Equation</vt:lpstr>
      <vt:lpstr>Graph</vt:lpstr>
      <vt:lpstr>Neutron Instruments</vt:lpstr>
      <vt:lpstr>Summary</vt:lpstr>
      <vt:lpstr>De Broglie Relations</vt:lpstr>
      <vt:lpstr>The time-of-flight (TOF) method</vt:lpstr>
      <vt:lpstr>Diffraction: Bragg’s Law</vt:lpstr>
      <vt:lpstr>Diffraction: Bragg’s Law</vt:lpstr>
      <vt:lpstr>Diffraction: Bragg’s Law</vt:lpstr>
      <vt:lpstr>Diffraction: Bragg’s Law</vt:lpstr>
      <vt:lpstr>Diffraction: Bragg’s Law</vt:lpstr>
      <vt:lpstr>Diffraction: Bragg’s Law</vt:lpstr>
      <vt:lpstr>Diffraction: Bragg’s Law</vt:lpstr>
      <vt:lpstr>Diffraction: Bragg’s Law</vt:lpstr>
      <vt:lpstr>Diffraction: Bragg’s Law</vt:lpstr>
      <vt:lpstr>Diffraction: Bragg’s Law</vt:lpstr>
      <vt:lpstr>Diffraction: Bragg’s Law</vt:lpstr>
      <vt:lpstr>Diffraction: Bragg’s Law</vt:lpstr>
      <vt:lpstr>Diffraction: Bragg’s Law</vt:lpstr>
      <vt:lpstr>Diffraction: Bragg’s Law</vt:lpstr>
      <vt:lpstr>Reflection: Snell’s Law</vt:lpstr>
      <vt:lpstr>Reflection: Snell’s Law</vt:lpstr>
      <vt:lpstr>Reflection: Snell’s Law</vt:lpstr>
      <vt:lpstr>Reflection: Snell’s Law</vt:lpstr>
      <vt:lpstr>Reflection: Snell’s Law</vt:lpstr>
      <vt:lpstr>Neutron Supermirrors</vt:lpstr>
      <vt:lpstr>Neutron Supermirrors</vt:lpstr>
      <vt:lpstr>Neutron Supermirrors</vt:lpstr>
      <vt:lpstr>Neutron Supermirrors</vt:lpstr>
      <vt:lpstr>Neutron Supermirrors</vt:lpstr>
      <vt:lpstr>State-of-the-art Supermirrors</vt:lpstr>
      <vt:lpstr>State-of-the-art Supermirrors</vt:lpstr>
      <vt:lpstr>Neutron guides</vt:lpstr>
      <vt:lpstr>Distribution by Guides</vt:lpstr>
      <vt:lpstr>Background Reduction</vt:lpstr>
      <vt:lpstr>Background Reduction</vt:lpstr>
      <vt:lpstr>Focusing</vt:lpstr>
      <vt:lpstr>Diffractometers</vt:lpstr>
      <vt:lpstr>Diffractometers</vt:lpstr>
      <vt:lpstr>Diffractometers</vt:lpstr>
      <vt:lpstr>Diffractometers</vt:lpstr>
      <vt:lpstr>Diffractometers</vt:lpstr>
      <vt:lpstr>Powder diffractometers</vt:lpstr>
      <vt:lpstr>Time-of-flight (TOF) Method</vt:lpstr>
      <vt:lpstr>Time-of-flight (TOF) Method</vt:lpstr>
      <vt:lpstr>Time-of-flight (TOF) Method</vt:lpstr>
      <vt:lpstr>Crystal Monochromators</vt:lpstr>
      <vt:lpstr>Pulsed source time structures (λ=5Å)</vt:lpstr>
      <vt:lpstr>Pulsed source time structures (λ=5Å)</vt:lpstr>
      <vt:lpstr>Constant-Wavelength Diffraction</vt:lpstr>
      <vt:lpstr>Diffuse Scattering: Local Structure</vt:lpstr>
      <vt:lpstr>Single Crystal Diffraction</vt:lpstr>
      <vt:lpstr>Single Crystal Diffraction</vt:lpstr>
      <vt:lpstr>Small Angle Neutron Scattering (SANS)</vt:lpstr>
      <vt:lpstr>Small-Angle Neutron Scattering</vt:lpstr>
      <vt:lpstr>Reflectometry</vt:lpstr>
      <vt:lpstr>Reflectometry</vt:lpstr>
      <vt:lpstr>Neutron Spectroscopy</vt:lpstr>
      <vt:lpstr>Neutron Spectroscopy</vt:lpstr>
      <vt:lpstr>Neutron Spectroscopy</vt:lpstr>
      <vt:lpstr>Chopper Spectrometers</vt:lpstr>
      <vt:lpstr>Neutron Choppers</vt:lpstr>
      <vt:lpstr>Chopper Spectrometers</vt:lpstr>
      <vt:lpstr>Detectors</vt:lpstr>
      <vt:lpstr>Detectors</vt:lpstr>
      <vt:lpstr>Alternative to Direct Geometry</vt:lpstr>
      <vt:lpstr>Vibrational Spectroscopy</vt:lpstr>
      <vt:lpstr>Backscattering</vt:lpstr>
      <vt:lpstr>Triple-Axis Spectrometers</vt:lpstr>
      <vt:lpstr>Neutron Imaging</vt:lpstr>
      <vt:lpstr>Summary</vt:lpstr>
      <vt:lpstr>PowerPoint Presentation</vt:lpstr>
      <vt:lpstr>Thank you!</vt:lpstr>
    </vt:vector>
  </TitlesOfParts>
  <Manager/>
  <Company>ESS</Company>
  <LinksUpToDate>false</LinksUpToDate>
  <SharedDoc>false</SharedDoc>
  <HyperlinkBase/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Ken Andersen</dc:creator>
  <cp:keywords/>
  <dc:description/>
  <cp:lastModifiedBy>Ken Andersen</cp:lastModifiedBy>
  <cp:revision>315</cp:revision>
  <dcterms:created xsi:type="dcterms:W3CDTF">2013-10-29T16:05:10Z</dcterms:created>
  <dcterms:modified xsi:type="dcterms:W3CDTF">2017-12-05T09:29:54Z</dcterms:modified>
  <cp:category/>
</cp:coreProperties>
</file>