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561" r:id="rId3"/>
    <p:sldId id="562" r:id="rId4"/>
    <p:sldId id="563" r:id="rId5"/>
    <p:sldId id="564" r:id="rId6"/>
    <p:sldId id="397" r:id="rId7"/>
    <p:sldId id="493" r:id="rId8"/>
    <p:sldId id="513" r:id="rId9"/>
    <p:sldId id="565" r:id="rId10"/>
    <p:sldId id="566" r:id="rId11"/>
    <p:sldId id="403" r:id="rId12"/>
    <p:sldId id="408" r:id="rId13"/>
    <p:sldId id="498" r:id="rId14"/>
    <p:sldId id="499" r:id="rId15"/>
    <p:sldId id="500" r:id="rId16"/>
    <p:sldId id="407" r:id="rId17"/>
    <p:sldId id="512" r:id="rId18"/>
    <p:sldId id="541" r:id="rId19"/>
    <p:sldId id="542" r:id="rId20"/>
    <p:sldId id="335" r:id="rId21"/>
    <p:sldId id="514" r:id="rId22"/>
    <p:sldId id="515" r:id="rId23"/>
    <p:sldId id="516" r:id="rId24"/>
    <p:sldId id="570" r:id="rId25"/>
    <p:sldId id="539" r:id="rId26"/>
    <p:sldId id="537" r:id="rId27"/>
    <p:sldId id="414" r:id="rId28"/>
    <p:sldId id="421" r:id="rId29"/>
    <p:sldId id="420" r:id="rId30"/>
    <p:sldId id="419" r:id="rId31"/>
    <p:sldId id="418" r:id="rId32"/>
    <p:sldId id="417" r:id="rId33"/>
    <p:sldId id="416" r:id="rId34"/>
    <p:sldId id="415" r:id="rId35"/>
    <p:sldId id="422" r:id="rId36"/>
    <p:sldId id="423" r:id="rId37"/>
    <p:sldId id="543" r:id="rId38"/>
    <p:sldId id="545" r:id="rId39"/>
    <p:sldId id="546" r:id="rId40"/>
    <p:sldId id="550" r:id="rId41"/>
    <p:sldId id="548" r:id="rId42"/>
    <p:sldId id="571" r:id="rId43"/>
    <p:sldId id="572" r:id="rId44"/>
    <p:sldId id="560" r:id="rId45"/>
    <p:sldId id="557" r:id="rId46"/>
  </p:sldIdLst>
  <p:sldSz cx="9144000" cy="6858000" type="screen4x3"/>
  <p:notesSz cx="6858000" cy="9144000"/>
  <p:defaultTextStyle>
    <a:defPPr>
      <a:defRPr lang="sv-SE"/>
    </a:defPPr>
    <a:lvl1pPr marL="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1" autoAdjust="0"/>
    <p:restoredTop sz="50083" autoAdjust="0"/>
  </p:normalViewPr>
  <p:slideViewPr>
    <p:cSldViewPr snapToGrid="0">
      <p:cViewPr varScale="1">
        <p:scale>
          <a:sx n="85" d="100"/>
          <a:sy n="85" d="100"/>
        </p:scale>
        <p:origin x="2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26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2017-12-05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Relationship Id="rId3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Neutron Sources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379591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</a:rPr>
              <a:t>Ken Andersen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LTH Engineering course</a:t>
            </a:r>
          </a:p>
          <a:p>
            <a:r>
              <a:rPr lang="en-US" sz="2200">
                <a:solidFill>
                  <a:schemeClr val="bg1"/>
                </a:solidFill>
              </a:rPr>
              <a:t>7</a:t>
            </a:r>
            <a:r>
              <a:rPr lang="en-US" sz="2200" baseline="30000" smtClean="0">
                <a:solidFill>
                  <a:schemeClr val="bg1"/>
                </a:solidFill>
              </a:rPr>
              <a:t>th</a:t>
            </a:r>
            <a:r>
              <a:rPr lang="en-US" sz="2200" smtClean="0">
                <a:solidFill>
                  <a:schemeClr val="bg1"/>
                </a:solidFill>
              </a:rPr>
              <a:t> December 2017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  <p:pic>
        <p:nvPicPr>
          <p:cNvPr id="11" name="Picture 37" descr="E:\docu0031\Untitled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6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6029" r="18323"/>
          <a:stretch>
            <a:fillRect/>
          </a:stretch>
        </p:blipFill>
        <p:spPr bwMode="auto">
          <a:xfrm>
            <a:off x="5527678" y="1421597"/>
            <a:ext cx="35655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397" y="1480045"/>
            <a:ext cx="5179195" cy="25939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Highly-enriched uranium</a:t>
            </a:r>
          </a:p>
          <a:p>
            <a:r>
              <a:rPr lang="en-US" dirty="0" smtClean="0"/>
              <a:t>Compact design for high brightness</a:t>
            </a:r>
          </a:p>
          <a:p>
            <a:r>
              <a:rPr lang="en-US" dirty="0" smtClean="0"/>
              <a:t>Heavy-water cooling</a:t>
            </a:r>
          </a:p>
          <a:p>
            <a:r>
              <a:rPr lang="en-US" dirty="0" smtClean="0"/>
              <a:t>Single control rod</a:t>
            </a:r>
          </a:p>
          <a:p>
            <a:r>
              <a:rPr lang="en-US" dirty="0" smtClean="0"/>
              <a:t>57MW thermal power</a:t>
            </a:r>
          </a:p>
          <a:p>
            <a:r>
              <a:rPr lang="en-US" dirty="0" smtClean="0"/>
              <a:t>Cold, thermal, hot sources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6161385" y="6199944"/>
            <a:ext cx="259199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74261" y="6150927"/>
            <a:ext cx="742977" cy="4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4" tIns="32142" rIns="64284" bIns="3214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/>
              <a:t>2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6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6029" r="18323"/>
          <a:stretch>
            <a:fillRect/>
          </a:stretch>
        </p:blipFill>
        <p:spPr bwMode="auto">
          <a:xfrm>
            <a:off x="5527678" y="1421597"/>
            <a:ext cx="35655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474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1736"/>
              </p:ext>
            </p:extLst>
          </p:nvPr>
        </p:nvGraphicFramePr>
        <p:xfrm>
          <a:off x="266682" y="4052646"/>
          <a:ext cx="5327650" cy="2672080"/>
        </p:xfrm>
        <a:graphic>
          <a:graphicData uri="http://schemas.openxmlformats.org/drawingml/2006/table">
            <a:tbl>
              <a:tblPr/>
              <a:tblGrid>
                <a:gridCol w="1573213"/>
                <a:gridCol w="1287462"/>
                <a:gridCol w="1279525"/>
                <a:gridCol w="118745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thermal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moderator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liquid 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Liquid D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graphite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moderator temperature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 wavelength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397" y="1480045"/>
            <a:ext cx="5179195" cy="25939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Highly-enriched uranium</a:t>
            </a:r>
          </a:p>
          <a:p>
            <a:r>
              <a:rPr lang="en-US" dirty="0" smtClean="0"/>
              <a:t>Compact design for high brightness</a:t>
            </a:r>
          </a:p>
          <a:p>
            <a:r>
              <a:rPr lang="en-US" dirty="0" smtClean="0"/>
              <a:t>Heavy-water cooling</a:t>
            </a:r>
          </a:p>
          <a:p>
            <a:r>
              <a:rPr lang="en-US" dirty="0" smtClean="0"/>
              <a:t>Single control rod</a:t>
            </a:r>
          </a:p>
          <a:p>
            <a:r>
              <a:rPr lang="en-US" dirty="0" smtClean="0"/>
              <a:t>57MW thermal power</a:t>
            </a:r>
          </a:p>
          <a:p>
            <a:r>
              <a:rPr lang="en-US" dirty="0" smtClean="0"/>
              <a:t>Cold, thermal, hot sources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6161385" y="6199944"/>
            <a:ext cx="259199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74261" y="6150927"/>
            <a:ext cx="742977" cy="4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4" tIns="32142" rIns="64284" bIns="3214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/>
              <a:t>2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7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t="5741"/>
          <a:stretch>
            <a:fillRect/>
          </a:stretch>
        </p:blipFill>
        <p:spPr>
          <a:xfrm>
            <a:off x="1027966" y="1951548"/>
            <a:ext cx="5693433" cy="512995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6831073" y="4375118"/>
            <a:ext cx="1237740" cy="219330"/>
          </a:xfrm>
          <a:prstGeom prst="right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5107" y="3671378"/>
            <a:ext cx="1983909" cy="618910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1</a:t>
            </a:r>
            <a:r>
              <a:rPr lang="en-US" baseline="30000" dirty="0">
                <a:latin typeface="Tahoma"/>
                <a:cs typeface="Tahoma"/>
              </a:rPr>
              <a:t>st</a:t>
            </a:r>
            <a:r>
              <a:rPr lang="en-US" dirty="0">
                <a:latin typeface="Tahoma"/>
                <a:cs typeface="Tahoma"/>
              </a:rPr>
              <a:t> guide hall</a:t>
            </a:r>
          </a:p>
          <a:p>
            <a:r>
              <a:rPr lang="en-US" dirty="0">
                <a:latin typeface="Tahoma"/>
                <a:cs typeface="Tahoma"/>
              </a:rPr>
              <a:t>(20 instruments)</a:t>
            </a:r>
          </a:p>
        </p:txBody>
      </p:sp>
      <p:sp>
        <p:nvSpPr>
          <p:cNvPr id="14" name="Right Arrow 13"/>
          <p:cNvSpPr/>
          <p:nvPr/>
        </p:nvSpPr>
        <p:spPr bwMode="auto">
          <a:xfrm rot="16793689">
            <a:off x="2833319" y="1724975"/>
            <a:ext cx="1237740" cy="219330"/>
          </a:xfrm>
          <a:prstGeom prst="right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18358" y="1555356"/>
            <a:ext cx="1983909" cy="618910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2</a:t>
            </a:r>
            <a:r>
              <a:rPr lang="en-US" baseline="30000" dirty="0">
                <a:latin typeface="Tahoma"/>
                <a:cs typeface="Tahoma"/>
              </a:rPr>
              <a:t>nd</a:t>
            </a:r>
            <a:r>
              <a:rPr lang="en-US" dirty="0">
                <a:latin typeface="Tahoma"/>
                <a:cs typeface="Tahoma"/>
              </a:rPr>
              <a:t> guide hall </a:t>
            </a:r>
          </a:p>
          <a:p>
            <a:r>
              <a:rPr lang="en-US" dirty="0" smtClean="0">
                <a:latin typeface="Tahoma"/>
                <a:cs typeface="Tahoma"/>
              </a:rPr>
              <a:t>(7 </a:t>
            </a:r>
            <a:r>
              <a:rPr lang="en-US" dirty="0">
                <a:latin typeface="Tahoma"/>
                <a:cs typeface="Tahoma"/>
              </a:rPr>
              <a:t>instruments)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pPr defTabSz="793628"/>
            <a:r>
              <a:rPr lang="en-GB" sz="3800" dirty="0">
                <a:solidFill>
                  <a:schemeClr val="tx2"/>
                </a:solidFill>
              </a:rPr>
              <a:t>ILL Reactor Neutron Source</a:t>
            </a:r>
            <a:endParaRPr lang="en-US" sz="3800" dirty="0">
              <a:solidFill>
                <a:schemeClr val="tx2"/>
              </a:solidFill>
            </a:endParaRPr>
          </a:p>
        </p:txBody>
      </p:sp>
      <p:pic>
        <p:nvPicPr>
          <p:cNvPr id="7" name="Picture 52" descr="D:\Projets\H12\Reacteur\C1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26" b="47150"/>
          <a:stretch>
            <a:fillRect/>
          </a:stretch>
        </p:blipFill>
        <p:spPr bwMode="auto">
          <a:xfrm>
            <a:off x="0" y="1123335"/>
            <a:ext cx="9144000" cy="5734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2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2" descr="D:\Projets\H12\Reacteur\C1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26" b="47150"/>
          <a:stretch>
            <a:fillRect/>
          </a:stretch>
        </p:blipFill>
        <p:spPr bwMode="auto">
          <a:xfrm>
            <a:off x="0" y="1123335"/>
            <a:ext cx="9144000" cy="573466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3290196" y="4151618"/>
            <a:ext cx="1002727" cy="186431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pPr defTabSz="793628"/>
            <a:r>
              <a:rPr lang="en-GB" sz="3800" dirty="0">
                <a:solidFill>
                  <a:schemeClr val="tx2"/>
                </a:solidFill>
              </a:rPr>
              <a:t>ILL Reactor Neutron Source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61587" y="736325"/>
            <a:ext cx="893053" cy="2146307"/>
          </a:xfrm>
          <a:prstGeom prst="roundRect">
            <a:avLst/>
          </a:prstGeom>
          <a:solidFill>
            <a:srgbClr val="3366FF">
              <a:alpha val="5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540878" y="751991"/>
            <a:ext cx="718189" cy="1942645"/>
          </a:xfrm>
          <a:prstGeom prst="roundRect">
            <a:avLst/>
          </a:prstGeom>
          <a:solidFill>
            <a:srgbClr val="3366FF">
              <a:alpha val="5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3290196" y="1843625"/>
            <a:ext cx="987055" cy="4219303"/>
          </a:xfrm>
          <a:prstGeom prst="roundRect">
            <a:avLst/>
          </a:prstGeom>
          <a:solidFill>
            <a:srgbClr val="008000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556544" y="1958307"/>
            <a:ext cx="689373" cy="525133"/>
          </a:xfrm>
          <a:prstGeom prst="roundRect">
            <a:avLst/>
          </a:prstGeom>
          <a:solidFill>
            <a:srgbClr val="FF0000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1256" y="845991"/>
            <a:ext cx="689375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VCS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8205" y="845991"/>
            <a:ext cx="812197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HCS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741826" y="4556437"/>
            <a:ext cx="2081272" cy="84398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pPr algn="l"/>
            <a:r>
              <a:rPr lang="en-US" sz="2500" dirty="0">
                <a:latin typeface="Tahoma"/>
                <a:cs typeface="Tahoma"/>
              </a:rPr>
              <a:t>Thermal beam tubes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4023" y="1973978"/>
            <a:ext cx="689375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23924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2"/>
          <a:srcRect t="8834"/>
          <a:stretch/>
        </p:blipFill>
        <p:spPr>
          <a:xfrm>
            <a:off x="1190563" y="1445631"/>
            <a:ext cx="6116390" cy="5527833"/>
          </a:xfrm>
          <a:prstGeom prst="rect">
            <a:avLst/>
          </a:prstGeom>
        </p:spPr>
      </p:pic>
      <p:sp>
        <p:nvSpPr>
          <p:cNvPr id="114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/>
          <a:p>
            <a:r>
              <a:rPr lang="en-US" dirty="0" smtClean="0"/>
              <a:t>ILL Moderator </a:t>
            </a:r>
            <a:r>
              <a:rPr lang="en-US" dirty="0" err="1" smtClean="0"/>
              <a:t>Brightnesses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91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213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Spallation: 10x higher neutron brightness per unit heat</a:t>
            </a:r>
          </a:p>
          <a:p>
            <a:r>
              <a:rPr lang="en-US" dirty="0" smtClean="0"/>
              <a:t>1 MW spallation source = 10 MW reactor</a:t>
            </a:r>
          </a:p>
          <a:p>
            <a:pPr lvl="1"/>
            <a:r>
              <a:rPr lang="en-US" dirty="0" smtClean="0"/>
              <a:t>e.g. 800 MeV at 1.25 mA (PSI)</a:t>
            </a:r>
          </a:p>
          <a:p>
            <a:pPr lvl="1"/>
            <a:r>
              <a:rPr lang="en-US" dirty="0" smtClean="0"/>
              <a:t>e.g. 3 </a:t>
            </a:r>
            <a:r>
              <a:rPr lang="en-US" dirty="0" err="1" smtClean="0"/>
              <a:t>GeV</a:t>
            </a:r>
            <a:r>
              <a:rPr lang="en-US" dirty="0" smtClean="0"/>
              <a:t> at 0.4 mA (J-PARC)</a:t>
            </a:r>
          </a:p>
          <a:p>
            <a:r>
              <a:rPr lang="en-US" dirty="0" smtClean="0"/>
              <a:t>Peak brightness &gt;&gt; time-average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67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68710" y="6180024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855762" y="3810000"/>
            <a:ext cx="1491" cy="2363893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920949" y="5064325"/>
            <a:ext cx="2341591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055181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3358362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661543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4586" y="6207972"/>
            <a:ext cx="86248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20     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60 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4026" y="6485308"/>
            <a:ext cx="1932094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0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5964724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64234" y="4685918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52847" y="468515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56799" y="567045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3565" y="4434380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069" y="5427924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4" name="Freeform 23"/>
          <p:cNvSpPr/>
          <p:nvPr/>
        </p:nvSpPr>
        <p:spPr bwMode="auto">
          <a:xfrm>
            <a:off x="2182818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881041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78637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088149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7267905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8571088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752000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Freeform 30"/>
          <p:cNvSpPr/>
          <p:nvPr/>
        </p:nvSpPr>
        <p:spPr bwMode="auto">
          <a:xfrm>
            <a:off x="3484595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869170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1776" y="4724895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881489" y="4397534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7394457" y="4396653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12202" y="4670347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32113" y="2635250"/>
            <a:ext cx="2211887" cy="1645079"/>
            <a:chOff x="3913712" y="989580"/>
            <a:chExt cx="3532322" cy="2627144"/>
          </a:xfrm>
        </p:grpSpPr>
        <p:sp>
          <p:nvSpPr>
            <p:cNvPr id="40" name="Freeform 39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213834" y="3168999"/>
              <a:ext cx="1025865" cy="447725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224790" y="4250513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5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78253"/>
              </p:ext>
            </p:extLst>
          </p:nvPr>
        </p:nvGraphicFramePr>
        <p:xfrm>
          <a:off x="541649" y="1735110"/>
          <a:ext cx="5270108" cy="1915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054"/>
                <a:gridCol w="2635054"/>
              </a:tblGrid>
              <a:tr h="69626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Particle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Wave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1219106"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17312"/>
              </p:ext>
            </p:extLst>
          </p:nvPr>
        </p:nvGraphicFramePr>
        <p:xfrm>
          <a:off x="3219379" y="2362407"/>
          <a:ext cx="2032719" cy="107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1" name="Equation" r:id="rId3" imgW="812800" imgH="431800" progId="Equation.3">
                  <p:embed/>
                </p:oleObj>
              </mc:Choice>
              <mc:Fallback>
                <p:oleObj name="Equation" r:id="rId3" imgW="812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9379" y="2362407"/>
                        <a:ext cx="2032719" cy="107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1477"/>
              </p:ext>
            </p:extLst>
          </p:nvPr>
        </p:nvGraphicFramePr>
        <p:xfrm>
          <a:off x="702781" y="2488360"/>
          <a:ext cx="1603585" cy="1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2" name="Equation" r:id="rId5" imgW="622300" imgH="419100" progId="Equation.3">
                  <p:embed/>
                </p:oleObj>
              </mc:Choice>
              <mc:Fallback>
                <p:oleObj name="Equation" r:id="rId5" imgW="6223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781" y="2488360"/>
                        <a:ext cx="1603585" cy="1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32178"/>
              </p:ext>
            </p:extLst>
          </p:nvPr>
        </p:nvGraphicFramePr>
        <p:xfrm>
          <a:off x="6001967" y="2907581"/>
          <a:ext cx="2951163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3" name="Equation" r:id="rId7" imgW="1193800" imgH="711200" progId="Equation.3">
                  <p:embed/>
                </p:oleObj>
              </mc:Choice>
              <mc:Fallback>
                <p:oleObj name="Equation" r:id="rId7" imgW="1193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1967" y="2907581"/>
                        <a:ext cx="2951163" cy="1754187"/>
                      </a:xfrm>
                      <a:prstGeom prst="rect">
                        <a:avLst/>
                      </a:prstGeom>
                      <a:ln>
                        <a:solidFill>
                          <a:srgbClr val="8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127370"/>
              </p:ext>
            </p:extLst>
          </p:nvPr>
        </p:nvGraphicFramePr>
        <p:xfrm>
          <a:off x="1846027" y="4432249"/>
          <a:ext cx="4544702" cy="1881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34" name="Equation" r:id="rId9" imgW="1689100" imgH="698500" progId="Equation.3">
                  <p:embed/>
                </p:oleObj>
              </mc:Choice>
              <mc:Fallback>
                <p:oleObj name="Equation" r:id="rId9" imgW="16891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027" y="4432249"/>
                        <a:ext cx="4544702" cy="18815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Broglie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Time-of-Flight (TOF) Method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698348"/>
              </p:ext>
            </p:extLst>
          </p:nvPr>
        </p:nvGraphicFramePr>
        <p:xfrm>
          <a:off x="2325068" y="1371717"/>
          <a:ext cx="5380137" cy="1377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6" name="Equation" r:id="rId4" imgW="1689100" imgH="431800" progId="Equation.3">
                  <p:embed/>
                </p:oleObj>
              </mc:Choice>
              <mc:Fallback>
                <p:oleObj name="Equation" r:id="rId4" imgW="1689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68" y="1371717"/>
                        <a:ext cx="5380137" cy="1377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84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Neutron facilities</a:t>
            </a:r>
          </a:p>
          <a:p>
            <a:pPr lvl="1"/>
            <a:r>
              <a:rPr lang="en-US" dirty="0" smtClean="0"/>
              <a:t>overview &amp; trends</a:t>
            </a:r>
          </a:p>
          <a:p>
            <a:r>
              <a:rPr lang="en-US" dirty="0" smtClean="0"/>
              <a:t>Reactor-based sources</a:t>
            </a:r>
          </a:p>
          <a:p>
            <a:pPr lvl="1"/>
            <a:r>
              <a:rPr lang="en-US" dirty="0" err="1" smtClean="0"/>
              <a:t>Institut</a:t>
            </a:r>
            <a:r>
              <a:rPr lang="en-US" dirty="0" smtClean="0"/>
              <a:t> Laue-</a:t>
            </a:r>
            <a:r>
              <a:rPr lang="en-US" dirty="0" err="1" smtClean="0"/>
              <a:t>Langevin</a:t>
            </a:r>
            <a:endParaRPr lang="en-US" dirty="0" smtClean="0"/>
          </a:p>
          <a:p>
            <a:r>
              <a:rPr lang="en-US" dirty="0" smtClean="0"/>
              <a:t>Fission </a:t>
            </a:r>
            <a:r>
              <a:rPr lang="en-US" dirty="0" err="1" smtClean="0"/>
              <a:t>vs</a:t>
            </a:r>
            <a:r>
              <a:rPr lang="en-US" dirty="0" smtClean="0"/>
              <a:t> Spallation</a:t>
            </a:r>
          </a:p>
          <a:p>
            <a:pPr lvl="1"/>
            <a:r>
              <a:rPr lang="en-US" dirty="0" smtClean="0"/>
              <a:t>ISIS</a:t>
            </a:r>
          </a:p>
          <a:p>
            <a:r>
              <a:rPr lang="en-US" dirty="0" smtClean="0"/>
              <a:t>Neutron source time structure</a:t>
            </a:r>
          </a:p>
          <a:p>
            <a:pPr lvl="1"/>
            <a:r>
              <a:rPr lang="en-US" dirty="0" smtClean="0"/>
              <a:t>moderator design</a:t>
            </a:r>
          </a:p>
          <a:p>
            <a:pPr lvl="1"/>
            <a:r>
              <a:rPr lang="en-US" dirty="0" smtClean="0"/>
              <a:t>the time of flight method</a:t>
            </a:r>
          </a:p>
          <a:p>
            <a:r>
              <a:rPr lang="en-US" dirty="0" smtClean="0"/>
              <a:t>Long-pulse neutron sources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1702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Spallation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5500" y="222250"/>
            <a:ext cx="2957460" cy="58477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ISIS, UK (160kW)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03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SNS, Oak Ridge, USA (1MW)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b="4886"/>
          <a:stretch>
            <a:fillRect/>
          </a:stretch>
        </p:blipFill>
        <p:spPr bwMode="auto">
          <a:xfrm>
            <a:off x="730247" y="1716025"/>
            <a:ext cx="7588324" cy="45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75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2000243"/>
            <a:ext cx="74009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J-PARC, Tokai, Japan (500kW)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0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2000243"/>
            <a:ext cx="74009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8" t="10991"/>
          <a:stretch>
            <a:fillRect/>
          </a:stretch>
        </p:blipFill>
        <p:spPr bwMode="auto">
          <a:xfrm>
            <a:off x="571472" y="2000240"/>
            <a:ext cx="7358114" cy="4857784"/>
          </a:xfrm>
          <a:prstGeom prst="rect">
            <a:avLst/>
          </a:prstGeom>
          <a:solidFill>
            <a:srgbClr val="FFFFFF">
              <a:alpha val="36863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J-PARC, Tokai, Japan (500kW)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49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ESS, Lund, Sweden (5MW design power)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25573" r="7027" b="15371"/>
          <a:stretch/>
        </p:blipFill>
        <p:spPr>
          <a:xfrm>
            <a:off x="0" y="1439016"/>
            <a:ext cx="9132704" cy="54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22" y="1481162"/>
            <a:ext cx="6983412" cy="537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TS2 Target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549400" y="2362200"/>
            <a:ext cx="1921933" cy="1109133"/>
          </a:xfrm>
          <a:custGeom>
            <a:avLst/>
            <a:gdLst>
              <a:gd name="connsiteX0" fmla="*/ 8467 w 1921933"/>
              <a:gd name="connsiteY0" fmla="*/ 1109133 h 1109133"/>
              <a:gd name="connsiteX1" fmla="*/ 1608667 w 1921933"/>
              <a:gd name="connsiteY1" fmla="*/ 910167 h 1109133"/>
              <a:gd name="connsiteX2" fmla="*/ 1608667 w 1921933"/>
              <a:gd name="connsiteY2" fmla="*/ 800100 h 1109133"/>
              <a:gd name="connsiteX3" fmla="*/ 1921933 w 1921933"/>
              <a:gd name="connsiteY3" fmla="*/ 762000 h 1109133"/>
              <a:gd name="connsiteX4" fmla="*/ 1917700 w 1921933"/>
              <a:gd name="connsiteY4" fmla="*/ 0 h 1109133"/>
              <a:gd name="connsiteX5" fmla="*/ 0 w 1921933"/>
              <a:gd name="connsiteY5" fmla="*/ 241300 h 1109133"/>
              <a:gd name="connsiteX6" fmla="*/ 8467 w 1921933"/>
              <a:gd name="connsiteY6" fmla="*/ 1109133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933" h="1109133">
                <a:moveTo>
                  <a:pt x="8467" y="1109133"/>
                </a:moveTo>
                <a:lnTo>
                  <a:pt x="1608667" y="910167"/>
                </a:lnTo>
                <a:lnTo>
                  <a:pt x="1608667" y="800100"/>
                </a:lnTo>
                <a:lnTo>
                  <a:pt x="1921933" y="762000"/>
                </a:lnTo>
                <a:lnTo>
                  <a:pt x="1917700" y="0"/>
                </a:lnTo>
                <a:lnTo>
                  <a:pt x="0" y="241300"/>
                </a:lnTo>
                <a:cubicBezTo>
                  <a:pt x="2822" y="530578"/>
                  <a:pt x="5645" y="819855"/>
                  <a:pt x="8467" y="110913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51767" y="2120900"/>
            <a:ext cx="1888066" cy="1066800"/>
          </a:xfrm>
          <a:custGeom>
            <a:avLst/>
            <a:gdLst>
              <a:gd name="connsiteX0" fmla="*/ 0 w 1888066"/>
              <a:gd name="connsiteY0" fmla="*/ 232833 h 1066800"/>
              <a:gd name="connsiteX1" fmla="*/ 4233 w 1888066"/>
              <a:gd name="connsiteY1" fmla="*/ 994833 h 1066800"/>
              <a:gd name="connsiteX2" fmla="*/ 245533 w 1888066"/>
              <a:gd name="connsiteY2" fmla="*/ 965200 h 1066800"/>
              <a:gd name="connsiteX3" fmla="*/ 245533 w 1888066"/>
              <a:gd name="connsiteY3" fmla="*/ 1066800 h 1066800"/>
              <a:gd name="connsiteX4" fmla="*/ 1888066 w 1888066"/>
              <a:gd name="connsiteY4" fmla="*/ 863600 h 1066800"/>
              <a:gd name="connsiteX5" fmla="*/ 1883833 w 1888066"/>
              <a:gd name="connsiteY5" fmla="*/ 0 h 1066800"/>
              <a:gd name="connsiteX6" fmla="*/ 0 w 1888066"/>
              <a:gd name="connsiteY6" fmla="*/ 232833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066" h="1066800">
                <a:moveTo>
                  <a:pt x="0" y="232833"/>
                </a:moveTo>
                <a:lnTo>
                  <a:pt x="4233" y="994833"/>
                </a:lnTo>
                <a:lnTo>
                  <a:pt x="245533" y="965200"/>
                </a:lnTo>
                <a:lnTo>
                  <a:pt x="245533" y="1066800"/>
                </a:lnTo>
                <a:lnTo>
                  <a:pt x="1888066" y="863600"/>
                </a:lnTo>
                <a:lnTo>
                  <a:pt x="1883833" y="0"/>
                </a:lnTo>
                <a:lnTo>
                  <a:pt x="0" y="23283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22400" y="4334933"/>
            <a:ext cx="1473200" cy="512234"/>
          </a:xfrm>
          <a:custGeom>
            <a:avLst/>
            <a:gdLst>
              <a:gd name="connsiteX0" fmla="*/ 0 w 1473200"/>
              <a:gd name="connsiteY0" fmla="*/ 8467 h 512234"/>
              <a:gd name="connsiteX1" fmla="*/ 0 w 1473200"/>
              <a:gd name="connsiteY1" fmla="*/ 355600 h 512234"/>
              <a:gd name="connsiteX2" fmla="*/ 1473200 w 1473200"/>
              <a:gd name="connsiteY2" fmla="*/ 512234 h 512234"/>
              <a:gd name="connsiteX3" fmla="*/ 1473200 w 1473200"/>
              <a:gd name="connsiteY3" fmla="*/ 101600 h 512234"/>
              <a:gd name="connsiteX4" fmla="*/ 143933 w 1473200"/>
              <a:gd name="connsiteY4" fmla="*/ 0 h 512234"/>
              <a:gd name="connsiteX5" fmla="*/ 143933 w 1473200"/>
              <a:gd name="connsiteY5" fmla="*/ 50800 h 512234"/>
              <a:gd name="connsiteX6" fmla="*/ 93133 w 1473200"/>
              <a:gd name="connsiteY6" fmla="*/ 50800 h 512234"/>
              <a:gd name="connsiteX7" fmla="*/ 0 w 1473200"/>
              <a:gd name="connsiteY7" fmla="*/ 8467 h 5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3200" h="512234">
                <a:moveTo>
                  <a:pt x="0" y="8467"/>
                </a:moveTo>
                <a:lnTo>
                  <a:pt x="0" y="355600"/>
                </a:lnTo>
                <a:lnTo>
                  <a:pt x="1473200" y="512234"/>
                </a:lnTo>
                <a:lnTo>
                  <a:pt x="1473200" y="101600"/>
                </a:lnTo>
                <a:lnTo>
                  <a:pt x="143933" y="0"/>
                </a:lnTo>
                <a:lnTo>
                  <a:pt x="143933" y="50800"/>
                </a:lnTo>
                <a:lnTo>
                  <a:pt x="93133" y="50800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70567" y="4127500"/>
            <a:ext cx="1689100" cy="347133"/>
          </a:xfrm>
          <a:custGeom>
            <a:avLst/>
            <a:gdLst>
              <a:gd name="connsiteX0" fmla="*/ 4233 w 1689100"/>
              <a:gd name="connsiteY0" fmla="*/ 245533 h 347133"/>
              <a:gd name="connsiteX1" fmla="*/ 1325033 w 1689100"/>
              <a:gd name="connsiteY1" fmla="*/ 309033 h 347133"/>
              <a:gd name="connsiteX2" fmla="*/ 1642533 w 1689100"/>
              <a:gd name="connsiteY2" fmla="*/ 347133 h 347133"/>
              <a:gd name="connsiteX3" fmla="*/ 1625600 w 1689100"/>
              <a:gd name="connsiteY3" fmla="*/ 266700 h 347133"/>
              <a:gd name="connsiteX4" fmla="*/ 1621366 w 1689100"/>
              <a:gd name="connsiteY4" fmla="*/ 198966 h 347133"/>
              <a:gd name="connsiteX5" fmla="*/ 1634066 w 1689100"/>
              <a:gd name="connsiteY5" fmla="*/ 143933 h 347133"/>
              <a:gd name="connsiteX6" fmla="*/ 1659466 w 1689100"/>
              <a:gd name="connsiteY6" fmla="*/ 88900 h 347133"/>
              <a:gd name="connsiteX7" fmla="*/ 1689100 w 1689100"/>
              <a:gd name="connsiteY7" fmla="*/ 42333 h 347133"/>
              <a:gd name="connsiteX8" fmla="*/ 1502833 w 1689100"/>
              <a:gd name="connsiteY8" fmla="*/ 59266 h 347133"/>
              <a:gd name="connsiteX9" fmla="*/ 1380066 w 1689100"/>
              <a:gd name="connsiteY9" fmla="*/ 0 h 347133"/>
              <a:gd name="connsiteX10" fmla="*/ 0 w 1689100"/>
              <a:gd name="connsiteY10" fmla="*/ 173566 h 347133"/>
              <a:gd name="connsiteX11" fmla="*/ 4233 w 1689100"/>
              <a:gd name="connsiteY11" fmla="*/ 245533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9100" h="347133">
                <a:moveTo>
                  <a:pt x="4233" y="245533"/>
                </a:moveTo>
                <a:lnTo>
                  <a:pt x="1325033" y="309033"/>
                </a:lnTo>
                <a:lnTo>
                  <a:pt x="1642533" y="347133"/>
                </a:lnTo>
                <a:lnTo>
                  <a:pt x="1625600" y="266700"/>
                </a:lnTo>
                <a:lnTo>
                  <a:pt x="1621366" y="198966"/>
                </a:lnTo>
                <a:lnTo>
                  <a:pt x="1634066" y="143933"/>
                </a:lnTo>
                <a:lnTo>
                  <a:pt x="1659466" y="88900"/>
                </a:lnTo>
                <a:lnTo>
                  <a:pt x="1689100" y="42333"/>
                </a:lnTo>
                <a:lnTo>
                  <a:pt x="1502833" y="59266"/>
                </a:lnTo>
                <a:lnTo>
                  <a:pt x="1380066" y="0"/>
                </a:lnTo>
                <a:lnTo>
                  <a:pt x="0" y="173566"/>
                </a:lnTo>
                <a:lnTo>
                  <a:pt x="4233" y="2455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5400000" flipV="1">
            <a:off x="2181869" y="3466815"/>
            <a:ext cx="287999" cy="1512000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80367" y="4135967"/>
            <a:ext cx="1947333" cy="893233"/>
          </a:xfrm>
          <a:custGeom>
            <a:avLst/>
            <a:gdLst>
              <a:gd name="connsiteX0" fmla="*/ 241300 w 1947333"/>
              <a:gd name="connsiteY0" fmla="*/ 0 h 893233"/>
              <a:gd name="connsiteX1" fmla="*/ 237066 w 1947333"/>
              <a:gd name="connsiteY1" fmla="*/ 97367 h 893233"/>
              <a:gd name="connsiteX2" fmla="*/ 0 w 1947333"/>
              <a:gd name="connsiteY2" fmla="*/ 67733 h 893233"/>
              <a:gd name="connsiteX3" fmla="*/ 55033 w 1947333"/>
              <a:gd name="connsiteY3" fmla="*/ 131233 h 893233"/>
              <a:gd name="connsiteX4" fmla="*/ 76200 w 1947333"/>
              <a:gd name="connsiteY4" fmla="*/ 190500 h 893233"/>
              <a:gd name="connsiteX5" fmla="*/ 88900 w 1947333"/>
              <a:gd name="connsiteY5" fmla="*/ 275167 h 893233"/>
              <a:gd name="connsiteX6" fmla="*/ 84666 w 1947333"/>
              <a:gd name="connsiteY6" fmla="*/ 321733 h 893233"/>
              <a:gd name="connsiteX7" fmla="*/ 67733 w 1947333"/>
              <a:gd name="connsiteY7" fmla="*/ 393700 h 893233"/>
              <a:gd name="connsiteX8" fmla="*/ 368300 w 1947333"/>
              <a:gd name="connsiteY8" fmla="*/ 427567 h 893233"/>
              <a:gd name="connsiteX9" fmla="*/ 368300 w 1947333"/>
              <a:gd name="connsiteY9" fmla="*/ 571500 h 893233"/>
              <a:gd name="connsiteX10" fmla="*/ 1016000 w 1947333"/>
              <a:gd name="connsiteY10" fmla="*/ 643467 h 893233"/>
              <a:gd name="connsiteX11" fmla="*/ 1016000 w 1947333"/>
              <a:gd name="connsiteY11" fmla="*/ 795867 h 893233"/>
              <a:gd name="connsiteX12" fmla="*/ 1947333 w 1947333"/>
              <a:gd name="connsiteY12" fmla="*/ 893233 h 893233"/>
              <a:gd name="connsiteX13" fmla="*/ 1943100 w 1947333"/>
              <a:gd name="connsiteY13" fmla="*/ 169333 h 893233"/>
              <a:gd name="connsiteX14" fmla="*/ 241300 w 1947333"/>
              <a:gd name="connsiteY14" fmla="*/ 0 h 8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7333" h="893233">
                <a:moveTo>
                  <a:pt x="241300" y="0"/>
                </a:moveTo>
                <a:lnTo>
                  <a:pt x="237066" y="97367"/>
                </a:lnTo>
                <a:lnTo>
                  <a:pt x="0" y="67733"/>
                </a:lnTo>
                <a:lnTo>
                  <a:pt x="55033" y="131233"/>
                </a:lnTo>
                <a:lnTo>
                  <a:pt x="76200" y="190500"/>
                </a:lnTo>
                <a:lnTo>
                  <a:pt x="88900" y="275167"/>
                </a:lnTo>
                <a:lnTo>
                  <a:pt x="84666" y="321733"/>
                </a:lnTo>
                <a:lnTo>
                  <a:pt x="67733" y="393700"/>
                </a:lnTo>
                <a:lnTo>
                  <a:pt x="368300" y="427567"/>
                </a:lnTo>
                <a:lnTo>
                  <a:pt x="368300" y="571500"/>
                </a:lnTo>
                <a:lnTo>
                  <a:pt x="1016000" y="643467"/>
                </a:lnTo>
                <a:lnTo>
                  <a:pt x="1016000" y="795867"/>
                </a:lnTo>
                <a:lnTo>
                  <a:pt x="1947333" y="893233"/>
                </a:lnTo>
                <a:lnTo>
                  <a:pt x="1943100" y="169333"/>
                </a:lnTo>
                <a:lnTo>
                  <a:pt x="24130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860800" y="3843867"/>
            <a:ext cx="2264833" cy="486833"/>
          </a:xfrm>
          <a:custGeom>
            <a:avLst/>
            <a:gdLst>
              <a:gd name="connsiteX0" fmla="*/ 0 w 2264833"/>
              <a:gd name="connsiteY0" fmla="*/ 160866 h 486833"/>
              <a:gd name="connsiteX1" fmla="*/ 0 w 2264833"/>
              <a:gd name="connsiteY1" fmla="*/ 228600 h 486833"/>
              <a:gd name="connsiteX2" fmla="*/ 182033 w 2264833"/>
              <a:gd name="connsiteY2" fmla="*/ 317500 h 486833"/>
              <a:gd name="connsiteX3" fmla="*/ 1875367 w 2264833"/>
              <a:gd name="connsiteY3" fmla="*/ 486833 h 486833"/>
              <a:gd name="connsiteX4" fmla="*/ 2180167 w 2264833"/>
              <a:gd name="connsiteY4" fmla="*/ 431800 h 486833"/>
              <a:gd name="connsiteX5" fmla="*/ 2264833 w 2264833"/>
              <a:gd name="connsiteY5" fmla="*/ 241300 h 486833"/>
              <a:gd name="connsiteX6" fmla="*/ 1443567 w 2264833"/>
              <a:gd name="connsiteY6" fmla="*/ 0 h 486833"/>
              <a:gd name="connsiteX7" fmla="*/ 0 w 2264833"/>
              <a:gd name="connsiteY7" fmla="*/ 160866 h 4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4833" h="486833">
                <a:moveTo>
                  <a:pt x="0" y="160866"/>
                </a:moveTo>
                <a:lnTo>
                  <a:pt x="0" y="228600"/>
                </a:lnTo>
                <a:lnTo>
                  <a:pt x="182033" y="317500"/>
                </a:lnTo>
                <a:lnTo>
                  <a:pt x="1875367" y="486833"/>
                </a:lnTo>
                <a:lnTo>
                  <a:pt x="2180167" y="431800"/>
                </a:lnTo>
                <a:lnTo>
                  <a:pt x="2264833" y="241300"/>
                </a:lnTo>
                <a:lnTo>
                  <a:pt x="1443567" y="0"/>
                </a:lnTo>
                <a:lnTo>
                  <a:pt x="0" y="1608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5400000" flipV="1">
            <a:off x="4504913" y="3114394"/>
            <a:ext cx="307046" cy="1613599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941233" y="5664200"/>
            <a:ext cx="1794934" cy="1003300"/>
          </a:xfrm>
          <a:custGeom>
            <a:avLst/>
            <a:gdLst>
              <a:gd name="connsiteX0" fmla="*/ 8467 w 1794934"/>
              <a:gd name="connsiteY0" fmla="*/ 800100 h 1003300"/>
              <a:gd name="connsiteX1" fmla="*/ 0 w 1794934"/>
              <a:gd name="connsiteY1" fmla="*/ 177800 h 1003300"/>
              <a:gd name="connsiteX2" fmla="*/ 215900 w 1794934"/>
              <a:gd name="connsiteY2" fmla="*/ 203200 h 1003300"/>
              <a:gd name="connsiteX3" fmla="*/ 215900 w 1794934"/>
              <a:gd name="connsiteY3" fmla="*/ 84667 h 1003300"/>
              <a:gd name="connsiteX4" fmla="*/ 863600 w 1794934"/>
              <a:gd name="connsiteY4" fmla="*/ 152400 h 1003300"/>
              <a:gd name="connsiteX5" fmla="*/ 863600 w 1794934"/>
              <a:gd name="connsiteY5" fmla="*/ 0 h 1003300"/>
              <a:gd name="connsiteX6" fmla="*/ 1786467 w 1794934"/>
              <a:gd name="connsiteY6" fmla="*/ 101600 h 1003300"/>
              <a:gd name="connsiteX7" fmla="*/ 1794934 w 1794934"/>
              <a:gd name="connsiteY7" fmla="*/ 1003300 h 1003300"/>
              <a:gd name="connsiteX8" fmla="*/ 8467 w 1794934"/>
              <a:gd name="connsiteY8" fmla="*/ 8001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934" h="1003300">
                <a:moveTo>
                  <a:pt x="8467" y="800100"/>
                </a:moveTo>
                <a:lnTo>
                  <a:pt x="0" y="177800"/>
                </a:lnTo>
                <a:lnTo>
                  <a:pt x="215900" y="203200"/>
                </a:lnTo>
                <a:lnTo>
                  <a:pt x="215900" y="84667"/>
                </a:lnTo>
                <a:lnTo>
                  <a:pt x="863600" y="152400"/>
                </a:lnTo>
                <a:lnTo>
                  <a:pt x="863600" y="0"/>
                </a:lnTo>
                <a:lnTo>
                  <a:pt x="1786467" y="101600"/>
                </a:lnTo>
                <a:cubicBezTo>
                  <a:pt x="1789289" y="402167"/>
                  <a:pt x="1792112" y="702733"/>
                  <a:pt x="1794934" y="1003300"/>
                </a:cubicBezTo>
                <a:lnTo>
                  <a:pt x="8467" y="8001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62867" y="5676900"/>
            <a:ext cx="173566" cy="749300"/>
          </a:xfrm>
          <a:custGeom>
            <a:avLst/>
            <a:gdLst>
              <a:gd name="connsiteX0" fmla="*/ 0 w 173566"/>
              <a:gd name="connsiteY0" fmla="*/ 0 h 749300"/>
              <a:gd name="connsiteX1" fmla="*/ 42333 w 173566"/>
              <a:gd name="connsiteY1" fmla="*/ 4233 h 749300"/>
              <a:gd name="connsiteX2" fmla="*/ 38100 w 173566"/>
              <a:gd name="connsiteY2" fmla="*/ 122767 h 749300"/>
              <a:gd name="connsiteX3" fmla="*/ 165100 w 173566"/>
              <a:gd name="connsiteY3" fmla="*/ 135467 h 749300"/>
              <a:gd name="connsiteX4" fmla="*/ 173566 w 173566"/>
              <a:gd name="connsiteY4" fmla="*/ 749300 h 749300"/>
              <a:gd name="connsiteX5" fmla="*/ 12700 w 173566"/>
              <a:gd name="connsiteY5" fmla="*/ 732367 h 749300"/>
              <a:gd name="connsiteX6" fmla="*/ 0 w 173566"/>
              <a:gd name="connsiteY6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566" h="749300">
                <a:moveTo>
                  <a:pt x="0" y="0"/>
                </a:moveTo>
                <a:lnTo>
                  <a:pt x="42333" y="4233"/>
                </a:lnTo>
                <a:lnTo>
                  <a:pt x="38100" y="122767"/>
                </a:lnTo>
                <a:lnTo>
                  <a:pt x="165100" y="135467"/>
                </a:lnTo>
                <a:lnTo>
                  <a:pt x="173566" y="749300"/>
                </a:lnTo>
                <a:lnTo>
                  <a:pt x="12700" y="732367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47800" y="4974167"/>
            <a:ext cx="1858433" cy="1413933"/>
          </a:xfrm>
          <a:custGeom>
            <a:avLst/>
            <a:gdLst>
              <a:gd name="connsiteX0" fmla="*/ 0 w 1858433"/>
              <a:gd name="connsiteY0" fmla="*/ 0 h 1413933"/>
              <a:gd name="connsiteX1" fmla="*/ 12700 w 1858433"/>
              <a:gd name="connsiteY1" fmla="*/ 1206500 h 1413933"/>
              <a:gd name="connsiteX2" fmla="*/ 1858433 w 1858433"/>
              <a:gd name="connsiteY2" fmla="*/ 1413933 h 1413933"/>
              <a:gd name="connsiteX3" fmla="*/ 1849967 w 1858433"/>
              <a:gd name="connsiteY3" fmla="*/ 690033 h 1413933"/>
              <a:gd name="connsiteX4" fmla="*/ 1447800 w 1858433"/>
              <a:gd name="connsiteY4" fmla="*/ 647700 h 1413933"/>
              <a:gd name="connsiteX5" fmla="*/ 1443567 w 1858433"/>
              <a:gd name="connsiteY5" fmla="*/ 131233 h 1413933"/>
              <a:gd name="connsiteX6" fmla="*/ 0 w 1858433"/>
              <a:gd name="connsiteY6" fmla="*/ 0 h 141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33" h="1413933">
                <a:moveTo>
                  <a:pt x="0" y="0"/>
                </a:moveTo>
                <a:lnTo>
                  <a:pt x="12700" y="1206500"/>
                </a:lnTo>
                <a:lnTo>
                  <a:pt x="1858433" y="1413933"/>
                </a:lnTo>
                <a:lnTo>
                  <a:pt x="1849967" y="690033"/>
                </a:lnTo>
                <a:lnTo>
                  <a:pt x="1447800" y="647700"/>
                </a:lnTo>
                <a:lnTo>
                  <a:pt x="1443567" y="131233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6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2684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Target produces neutrons in &gt; MeV range</a:t>
            </a:r>
          </a:p>
          <a:p>
            <a:r>
              <a:rPr lang="en-US" dirty="0" smtClean="0"/>
              <a:t>Moderators contain H to </a:t>
            </a:r>
            <a:r>
              <a:rPr lang="en-US" dirty="0" err="1" smtClean="0"/>
              <a:t>thermalise</a:t>
            </a:r>
            <a:r>
              <a:rPr lang="en-US" dirty="0" smtClean="0"/>
              <a:t> neutrons</a:t>
            </a:r>
          </a:p>
          <a:p>
            <a:pPr lvl="1"/>
            <a:r>
              <a:rPr lang="en-US" dirty="0" smtClean="0"/>
              <a:t>largest scattering cross-section (80b)</a:t>
            </a:r>
          </a:p>
          <a:p>
            <a:pPr lvl="1"/>
            <a:r>
              <a:rPr lang="en-US" dirty="0" smtClean="0"/>
              <a:t>lower mass: same as neutron</a:t>
            </a:r>
          </a:p>
          <a:p>
            <a:pPr lvl="1"/>
            <a:r>
              <a:rPr lang="en-US" dirty="0" smtClean="0"/>
              <a:t>on average, ½ energy lost per collision</a:t>
            </a:r>
          </a:p>
          <a:p>
            <a:pPr lvl="1"/>
            <a:r>
              <a:rPr lang="en-US" dirty="0" smtClean="0"/>
              <a:t>100 MeV -&gt; 10 </a:t>
            </a:r>
            <a:r>
              <a:rPr lang="en-US" dirty="0" err="1" smtClean="0"/>
              <a:t>meV</a:t>
            </a:r>
            <a:r>
              <a:rPr lang="en-US" dirty="0" smtClean="0"/>
              <a:t> requires about 25 collisions</a:t>
            </a:r>
          </a:p>
          <a:p>
            <a:r>
              <a:rPr lang="en-US" dirty="0" smtClean="0"/>
              <a:t>Moderators embedded in reflector, usually D</a:t>
            </a:r>
            <a:r>
              <a:rPr lang="en-US" baseline="-25000" dirty="0" smtClean="0"/>
              <a:t>2</a:t>
            </a:r>
            <a:r>
              <a:rPr lang="en-US" dirty="0" smtClean="0"/>
              <a:t>O-cooled Be</a:t>
            </a:r>
          </a:p>
          <a:p>
            <a:pPr lvl="1"/>
            <a:r>
              <a:rPr lang="en-US" dirty="0" smtClean="0"/>
              <a:t>minimal absorption</a:t>
            </a:r>
          </a:p>
          <a:p>
            <a:pPr lvl="1"/>
            <a:r>
              <a:rPr lang="en-US" dirty="0" smtClean="0"/>
              <a:t>large scattering cross-section (8b)</a:t>
            </a:r>
          </a:p>
          <a:p>
            <a:pPr lvl="1"/>
            <a:r>
              <a:rPr lang="en-US" dirty="0" smtClean="0"/>
              <a:t>little </a:t>
            </a:r>
            <a:r>
              <a:rPr lang="en-US" dirty="0" err="1" smtClean="0"/>
              <a:t>thermalisation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689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ctr"/>
            <a:r>
              <a:rPr lang="en-US" sz="2400" dirty="0" smtClean="0"/>
              <a:t>Target plane</a:t>
            </a:r>
            <a:endParaRPr lang="en-US" sz="2400" dirty="0"/>
          </a:p>
        </p:txBody>
      </p:sp>
      <p:sp>
        <p:nvSpPr>
          <p:cNvPr id="60" name="Rectangle 59"/>
          <p:cNvSpPr/>
          <p:nvPr/>
        </p:nvSpPr>
        <p:spPr bwMode="auto">
          <a:xfrm>
            <a:off x="1741010" y="4010973"/>
            <a:ext cx="1684081" cy="32934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1" name="Rectangle 60"/>
          <p:cNvSpPr/>
          <p:nvPr/>
        </p:nvSpPr>
        <p:spPr bwMode="auto">
          <a:xfrm>
            <a:off x="4811115" y="3967175"/>
            <a:ext cx="1684081" cy="4169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2" name="Rounded Rectangle 61"/>
          <p:cNvSpPr/>
          <p:nvPr/>
        </p:nvSpPr>
        <p:spPr bwMode="auto">
          <a:xfrm>
            <a:off x="3368640" y="3898304"/>
            <a:ext cx="1505324" cy="554685"/>
          </a:xfrm>
          <a:prstGeom prst="roundRect">
            <a:avLst/>
          </a:prstGeom>
          <a:solidFill>
            <a:srgbClr val="660066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3" name="TextBox 62"/>
          <p:cNvSpPr txBox="1"/>
          <p:nvPr/>
        </p:nvSpPr>
        <p:spPr>
          <a:xfrm>
            <a:off x="3465730" y="3443577"/>
            <a:ext cx="1201251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Target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 bwMode="auto">
          <a:xfrm>
            <a:off x="1479897" y="3687670"/>
            <a:ext cx="301064" cy="8580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6382641" y="3757591"/>
            <a:ext cx="301064" cy="8580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014797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</p:spTree>
    <p:extLst>
      <p:ext uri="{BB962C8B-B14F-4D97-AF65-F5344CB8AC3E}">
        <p14:creationId xmlns:p14="http://schemas.microsoft.com/office/powerpoint/2010/main" val="680837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  <p:sp>
        <p:nvSpPr>
          <p:cNvPr id="59" name="Freeform 58"/>
          <p:cNvSpPr/>
          <p:nvPr/>
        </p:nvSpPr>
        <p:spPr>
          <a:xfrm>
            <a:off x="3286285" y="3621969"/>
            <a:ext cx="1655857" cy="2591420"/>
          </a:xfrm>
          <a:custGeom>
            <a:avLst/>
            <a:gdLst>
              <a:gd name="connsiteX0" fmla="*/ 590708 w 2599114"/>
              <a:gd name="connsiteY0" fmla="*/ 1314263 h 4415332"/>
              <a:gd name="connsiteX1" fmla="*/ 502102 w 2599114"/>
              <a:gd name="connsiteY1" fmla="*/ 1668671 h 4415332"/>
              <a:gd name="connsiteX2" fmla="*/ 191980 w 2599114"/>
              <a:gd name="connsiteY2" fmla="*/ 1506234 h 4415332"/>
              <a:gd name="connsiteX3" fmla="*/ 694082 w 2599114"/>
              <a:gd name="connsiteY3" fmla="*/ 753117 h 4415332"/>
              <a:gd name="connsiteX4" fmla="*/ 1240486 w 2599114"/>
              <a:gd name="connsiteY4" fmla="*/ 1196127 h 4415332"/>
              <a:gd name="connsiteX5" fmla="*/ 1772123 w 2599114"/>
              <a:gd name="connsiteY5" fmla="*/ 782651 h 4415332"/>
              <a:gd name="connsiteX6" fmla="*/ 2599114 w 2599114"/>
              <a:gd name="connsiteY6" fmla="*/ 1196127 h 4415332"/>
              <a:gd name="connsiteX7" fmla="*/ 2097012 w 2599114"/>
              <a:gd name="connsiteY7" fmla="*/ 502078 h 4415332"/>
              <a:gd name="connsiteX8" fmla="*/ 1698285 w 2599114"/>
              <a:gd name="connsiteY8" fmla="*/ 1137059 h 4415332"/>
              <a:gd name="connsiteX9" fmla="*/ 1181415 w 2599114"/>
              <a:gd name="connsiteY9" fmla="*/ 605447 h 4415332"/>
              <a:gd name="connsiteX10" fmla="*/ 561172 w 2599114"/>
              <a:gd name="connsiteY10" fmla="*/ 0 h 4415332"/>
              <a:gd name="connsiteX11" fmla="*/ 0 w 2599114"/>
              <a:gd name="connsiteY11" fmla="*/ 605447 h 4415332"/>
              <a:gd name="connsiteX12" fmla="*/ 1048506 w 2599114"/>
              <a:gd name="connsiteY12" fmla="*/ 1269962 h 4415332"/>
              <a:gd name="connsiteX13" fmla="*/ 1609679 w 2599114"/>
              <a:gd name="connsiteY13" fmla="*/ 974622 h 4415332"/>
              <a:gd name="connsiteX14" fmla="*/ 1698285 w 2599114"/>
              <a:gd name="connsiteY14" fmla="*/ 4415332 h 441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9114" h="4415332">
                <a:moveTo>
                  <a:pt x="590708" y="1314263"/>
                </a:moveTo>
                <a:lnTo>
                  <a:pt x="502102" y="1668671"/>
                </a:lnTo>
                <a:lnTo>
                  <a:pt x="191980" y="1506234"/>
                </a:lnTo>
                <a:lnTo>
                  <a:pt x="694082" y="753117"/>
                </a:lnTo>
                <a:lnTo>
                  <a:pt x="1240486" y="1196127"/>
                </a:lnTo>
                <a:lnTo>
                  <a:pt x="1772123" y="782651"/>
                </a:lnTo>
                <a:lnTo>
                  <a:pt x="2599114" y="1196127"/>
                </a:lnTo>
                <a:lnTo>
                  <a:pt x="2097012" y="502078"/>
                </a:lnTo>
                <a:lnTo>
                  <a:pt x="1698285" y="1137059"/>
                </a:lnTo>
                <a:lnTo>
                  <a:pt x="1181415" y="605447"/>
                </a:lnTo>
                <a:lnTo>
                  <a:pt x="561172" y="0"/>
                </a:lnTo>
                <a:lnTo>
                  <a:pt x="0" y="605447"/>
                </a:lnTo>
                <a:lnTo>
                  <a:pt x="1048506" y="1269962"/>
                </a:lnTo>
                <a:lnTo>
                  <a:pt x="1609679" y="974622"/>
                </a:lnTo>
                <a:lnTo>
                  <a:pt x="1698285" y="4415332"/>
                </a:lnTo>
              </a:path>
            </a:pathLst>
          </a:custGeom>
          <a:ln w="38100" cmpd="sng">
            <a:solidFill>
              <a:srgbClr val="000000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04644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60403" y="1456267"/>
            <a:ext cx="7862111" cy="5401733"/>
            <a:chOff x="1947334" y="1270000"/>
            <a:chExt cx="7196667" cy="4944534"/>
          </a:xfrm>
        </p:grpSpPr>
        <p:pic>
          <p:nvPicPr>
            <p:cNvPr id="4" name="Picture 2" descr="Europe by satellite cropped north"/>
            <p:cNvPicPr>
              <a:picLocks noChangeAspect="1" noChangeArrowheads="1"/>
            </p:cNvPicPr>
            <p:nvPr/>
          </p:nvPicPr>
          <p:blipFill rotWithShape="1">
            <a:blip r:embed="rId2"/>
            <a:srcRect l="40596" t="13851" b="32220"/>
            <a:stretch/>
          </p:blipFill>
          <p:spPr bwMode="auto">
            <a:xfrm>
              <a:off x="1947334" y="1270000"/>
              <a:ext cx="7196667" cy="4944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5720417" y="4083354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6203939" y="3297470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5567898" y="3815958"/>
              <a:ext cx="214951" cy="216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3763624" y="3307252"/>
              <a:ext cx="250777" cy="252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78248" y="3144208"/>
              <a:ext cx="959275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ISIS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4717682" y="4363795"/>
              <a:ext cx="324000" cy="324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39024" y="4249664"/>
              <a:ext cx="1028698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ILL</a:t>
              </a: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4990271" y="3284426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6642026" y="3917046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4459304" y="3888031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67635" y="3751861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LLB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77014" y="3124425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TUD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3193" y="3173966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HZB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24545" y="3439563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FRM2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47744" y="4209294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PSI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90265" y="3970760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BNC</a:t>
              </a: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5941046" y="1956980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0463" y="1646989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JEEP-II</a:t>
              </a: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Main European neutron sources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  <p:sp>
        <p:nvSpPr>
          <p:cNvPr id="58" name="Freeform 57"/>
          <p:cNvSpPr/>
          <p:nvPr/>
        </p:nvSpPr>
        <p:spPr>
          <a:xfrm>
            <a:off x="3389779" y="2192762"/>
            <a:ext cx="1806389" cy="2600087"/>
          </a:xfrm>
          <a:custGeom>
            <a:avLst/>
            <a:gdLst>
              <a:gd name="connsiteX0" fmla="*/ 1535840 w 2835397"/>
              <a:gd name="connsiteY0" fmla="*/ 2968166 h 4430099"/>
              <a:gd name="connsiteX1" fmla="*/ 1343860 w 2835397"/>
              <a:gd name="connsiteY1" fmla="*/ 3440710 h 4430099"/>
              <a:gd name="connsiteX2" fmla="*/ 1919800 w 2835397"/>
              <a:gd name="connsiteY2" fmla="*/ 4075691 h 4430099"/>
              <a:gd name="connsiteX3" fmla="*/ 295353 w 2835397"/>
              <a:gd name="connsiteY3" fmla="*/ 4430099 h 4430099"/>
              <a:gd name="connsiteX4" fmla="*/ 0 w 2835397"/>
              <a:gd name="connsiteY4" fmla="*/ 3160137 h 4430099"/>
              <a:gd name="connsiteX5" fmla="*/ 605475 w 2835397"/>
              <a:gd name="connsiteY5" fmla="*/ 3174904 h 4430099"/>
              <a:gd name="connsiteX6" fmla="*/ 930364 w 2835397"/>
              <a:gd name="connsiteY6" fmla="*/ 3662215 h 4430099"/>
              <a:gd name="connsiteX7" fmla="*/ 1166647 w 2835397"/>
              <a:gd name="connsiteY7" fmla="*/ 3012467 h 4430099"/>
              <a:gd name="connsiteX8" fmla="*/ 1831194 w 2835397"/>
              <a:gd name="connsiteY8" fmla="*/ 2436554 h 4430099"/>
              <a:gd name="connsiteX9" fmla="*/ 1388163 w 2835397"/>
              <a:gd name="connsiteY9" fmla="*/ 3499778 h 4430099"/>
              <a:gd name="connsiteX10" fmla="*/ 2835397 w 2835397"/>
              <a:gd name="connsiteY10" fmla="*/ 3617914 h 4430099"/>
              <a:gd name="connsiteX11" fmla="*/ 1816426 w 2835397"/>
              <a:gd name="connsiteY11" fmla="*/ 3913254 h 4430099"/>
              <a:gd name="connsiteX12" fmla="*/ 1624446 w 2835397"/>
              <a:gd name="connsiteY12" fmla="*/ 3160137 h 4430099"/>
              <a:gd name="connsiteX13" fmla="*/ 1048506 w 2835397"/>
              <a:gd name="connsiteY13" fmla="*/ 3485011 h 4430099"/>
              <a:gd name="connsiteX14" fmla="*/ 191980 w 2835397"/>
              <a:gd name="connsiteY14" fmla="*/ 0 h 443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5397" h="4430099">
                <a:moveTo>
                  <a:pt x="1535840" y="2968166"/>
                </a:moveTo>
                <a:lnTo>
                  <a:pt x="1343860" y="3440710"/>
                </a:lnTo>
                <a:lnTo>
                  <a:pt x="1919800" y="4075691"/>
                </a:lnTo>
                <a:lnTo>
                  <a:pt x="295353" y="4430099"/>
                </a:lnTo>
                <a:lnTo>
                  <a:pt x="0" y="3160137"/>
                </a:lnTo>
                <a:lnTo>
                  <a:pt x="605475" y="3174904"/>
                </a:lnTo>
                <a:lnTo>
                  <a:pt x="930364" y="3662215"/>
                </a:lnTo>
                <a:lnTo>
                  <a:pt x="1166647" y="3012467"/>
                </a:lnTo>
                <a:lnTo>
                  <a:pt x="1831194" y="2436554"/>
                </a:lnTo>
                <a:lnTo>
                  <a:pt x="1388163" y="3499778"/>
                </a:lnTo>
                <a:lnTo>
                  <a:pt x="2835397" y="3617914"/>
                </a:lnTo>
                <a:lnTo>
                  <a:pt x="1816426" y="3913254"/>
                </a:lnTo>
                <a:lnTo>
                  <a:pt x="1624446" y="3160137"/>
                </a:lnTo>
                <a:lnTo>
                  <a:pt x="1048506" y="3485011"/>
                </a:lnTo>
                <a:lnTo>
                  <a:pt x="191980" y="0"/>
                </a:lnTo>
              </a:path>
            </a:pathLst>
          </a:custGeom>
          <a:ln w="38100" cmpd="sng">
            <a:solidFill>
              <a:srgbClr val="000000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183459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5" y="6389375"/>
            <a:ext cx="814913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79" y="6392150"/>
            <a:ext cx="839015" cy="32489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3" name="Freeform 52"/>
          <p:cNvSpPr/>
          <p:nvPr/>
        </p:nvSpPr>
        <p:spPr>
          <a:xfrm>
            <a:off x="2872323" y="2173748"/>
            <a:ext cx="2455560" cy="2539419"/>
          </a:xfrm>
          <a:custGeom>
            <a:avLst/>
            <a:gdLst>
              <a:gd name="connsiteX0" fmla="*/ 1092810 w 3854368"/>
              <a:gd name="connsiteY0" fmla="*/ 3115836 h 4326730"/>
              <a:gd name="connsiteX1" fmla="*/ 1004204 w 3854368"/>
              <a:gd name="connsiteY1" fmla="*/ 2037846 h 4326730"/>
              <a:gd name="connsiteX2" fmla="*/ 0 w 3854368"/>
              <a:gd name="connsiteY2" fmla="*/ 4238128 h 4326730"/>
              <a:gd name="connsiteX3" fmla="*/ 1594911 w 3854368"/>
              <a:gd name="connsiteY3" fmla="*/ 3337341 h 4326730"/>
              <a:gd name="connsiteX4" fmla="*/ 2141316 w 3854368"/>
              <a:gd name="connsiteY4" fmla="*/ 3691749 h 4326730"/>
              <a:gd name="connsiteX5" fmla="*/ 1993639 w 3854368"/>
              <a:gd name="connsiteY5" fmla="*/ 3174904 h 4326730"/>
              <a:gd name="connsiteX6" fmla="*/ 3234125 w 3854368"/>
              <a:gd name="connsiteY6" fmla="*/ 2805729 h 4326730"/>
              <a:gd name="connsiteX7" fmla="*/ 1860730 w 3854368"/>
              <a:gd name="connsiteY7" fmla="*/ 3115836 h 4326730"/>
              <a:gd name="connsiteX8" fmla="*/ 2938771 w 3854368"/>
              <a:gd name="connsiteY8" fmla="*/ 4326730 h 4326730"/>
              <a:gd name="connsiteX9" fmla="*/ 3854368 w 3854368"/>
              <a:gd name="connsiteY9" fmla="*/ 3573613 h 4326730"/>
              <a:gd name="connsiteX10" fmla="*/ 2421902 w 3854368"/>
              <a:gd name="connsiteY10" fmla="*/ 3278273 h 4326730"/>
              <a:gd name="connsiteX11" fmla="*/ 1727821 w 3854368"/>
              <a:gd name="connsiteY11" fmla="*/ 3721283 h 4326730"/>
              <a:gd name="connsiteX12" fmla="*/ 1358628 w 3854368"/>
              <a:gd name="connsiteY12" fmla="*/ 3455477 h 4326730"/>
              <a:gd name="connsiteX13" fmla="*/ 1949336 w 3854368"/>
              <a:gd name="connsiteY13" fmla="*/ 3189671 h 4326730"/>
              <a:gd name="connsiteX14" fmla="*/ 1905033 w 3854368"/>
              <a:gd name="connsiteY14" fmla="*/ 0 h 432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4368" h="4326730">
                <a:moveTo>
                  <a:pt x="1092810" y="3115836"/>
                </a:moveTo>
                <a:lnTo>
                  <a:pt x="1004204" y="2037846"/>
                </a:lnTo>
                <a:lnTo>
                  <a:pt x="0" y="4238128"/>
                </a:lnTo>
                <a:lnTo>
                  <a:pt x="1594911" y="3337341"/>
                </a:lnTo>
                <a:lnTo>
                  <a:pt x="2141316" y="3691749"/>
                </a:lnTo>
                <a:lnTo>
                  <a:pt x="1993639" y="3174904"/>
                </a:lnTo>
                <a:lnTo>
                  <a:pt x="3234125" y="2805729"/>
                </a:lnTo>
                <a:lnTo>
                  <a:pt x="1860730" y="3115836"/>
                </a:lnTo>
                <a:lnTo>
                  <a:pt x="2938771" y="4326730"/>
                </a:lnTo>
                <a:lnTo>
                  <a:pt x="3854368" y="3573613"/>
                </a:lnTo>
                <a:lnTo>
                  <a:pt x="2421902" y="3278273"/>
                </a:lnTo>
                <a:lnTo>
                  <a:pt x="1727821" y="3721283"/>
                </a:lnTo>
                <a:lnTo>
                  <a:pt x="1358628" y="3455477"/>
                </a:lnTo>
                <a:lnTo>
                  <a:pt x="1949336" y="3189671"/>
                </a:lnTo>
                <a:lnTo>
                  <a:pt x="1905033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</p:spTree>
    <p:extLst>
      <p:ext uri="{BB962C8B-B14F-4D97-AF65-F5344CB8AC3E}">
        <p14:creationId xmlns:p14="http://schemas.microsoft.com/office/powerpoint/2010/main" val="270977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4"/>
            <a:ext cx="761742" cy="322431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80" y="6392150"/>
            <a:ext cx="779054" cy="319655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3" name="Freeform 52"/>
          <p:cNvSpPr/>
          <p:nvPr/>
        </p:nvSpPr>
        <p:spPr>
          <a:xfrm>
            <a:off x="2872323" y="2173748"/>
            <a:ext cx="2455560" cy="2539419"/>
          </a:xfrm>
          <a:custGeom>
            <a:avLst/>
            <a:gdLst>
              <a:gd name="connsiteX0" fmla="*/ 1092810 w 3854368"/>
              <a:gd name="connsiteY0" fmla="*/ 3115836 h 4326730"/>
              <a:gd name="connsiteX1" fmla="*/ 1004204 w 3854368"/>
              <a:gd name="connsiteY1" fmla="*/ 2037846 h 4326730"/>
              <a:gd name="connsiteX2" fmla="*/ 0 w 3854368"/>
              <a:gd name="connsiteY2" fmla="*/ 4238128 h 4326730"/>
              <a:gd name="connsiteX3" fmla="*/ 1594911 w 3854368"/>
              <a:gd name="connsiteY3" fmla="*/ 3337341 h 4326730"/>
              <a:gd name="connsiteX4" fmla="*/ 2141316 w 3854368"/>
              <a:gd name="connsiteY4" fmla="*/ 3691749 h 4326730"/>
              <a:gd name="connsiteX5" fmla="*/ 1993639 w 3854368"/>
              <a:gd name="connsiteY5" fmla="*/ 3174904 h 4326730"/>
              <a:gd name="connsiteX6" fmla="*/ 3234125 w 3854368"/>
              <a:gd name="connsiteY6" fmla="*/ 2805729 h 4326730"/>
              <a:gd name="connsiteX7" fmla="*/ 1860730 w 3854368"/>
              <a:gd name="connsiteY7" fmla="*/ 3115836 h 4326730"/>
              <a:gd name="connsiteX8" fmla="*/ 2938771 w 3854368"/>
              <a:gd name="connsiteY8" fmla="*/ 4326730 h 4326730"/>
              <a:gd name="connsiteX9" fmla="*/ 3854368 w 3854368"/>
              <a:gd name="connsiteY9" fmla="*/ 3573613 h 4326730"/>
              <a:gd name="connsiteX10" fmla="*/ 2421902 w 3854368"/>
              <a:gd name="connsiteY10" fmla="*/ 3278273 h 4326730"/>
              <a:gd name="connsiteX11" fmla="*/ 1727821 w 3854368"/>
              <a:gd name="connsiteY11" fmla="*/ 3721283 h 4326730"/>
              <a:gd name="connsiteX12" fmla="*/ 1358628 w 3854368"/>
              <a:gd name="connsiteY12" fmla="*/ 3455477 h 4326730"/>
              <a:gd name="connsiteX13" fmla="*/ 1949336 w 3854368"/>
              <a:gd name="connsiteY13" fmla="*/ 3189671 h 4326730"/>
              <a:gd name="connsiteX14" fmla="*/ 1905033 w 3854368"/>
              <a:gd name="connsiteY14" fmla="*/ 0 h 432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4368" h="4326730">
                <a:moveTo>
                  <a:pt x="1092810" y="3115836"/>
                </a:moveTo>
                <a:lnTo>
                  <a:pt x="1004204" y="2037846"/>
                </a:lnTo>
                <a:lnTo>
                  <a:pt x="0" y="4238128"/>
                </a:lnTo>
                <a:lnTo>
                  <a:pt x="1594911" y="3337341"/>
                </a:lnTo>
                <a:lnTo>
                  <a:pt x="2141316" y="3691749"/>
                </a:lnTo>
                <a:lnTo>
                  <a:pt x="1993639" y="3174904"/>
                </a:lnTo>
                <a:lnTo>
                  <a:pt x="3234125" y="2805729"/>
                </a:lnTo>
                <a:lnTo>
                  <a:pt x="1860730" y="3115836"/>
                </a:lnTo>
                <a:lnTo>
                  <a:pt x="2938771" y="4326730"/>
                </a:lnTo>
                <a:lnTo>
                  <a:pt x="3854368" y="3573613"/>
                </a:lnTo>
                <a:lnTo>
                  <a:pt x="2421902" y="3278273"/>
                </a:lnTo>
                <a:lnTo>
                  <a:pt x="1727821" y="3721283"/>
                </a:lnTo>
                <a:lnTo>
                  <a:pt x="1358628" y="3455477"/>
                </a:lnTo>
                <a:lnTo>
                  <a:pt x="1949336" y="3189671"/>
                </a:lnTo>
                <a:lnTo>
                  <a:pt x="1905033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842632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761742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79" y="6392150"/>
            <a:ext cx="854005" cy="32489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2" name="Freeform 41"/>
          <p:cNvSpPr/>
          <p:nvPr/>
        </p:nvSpPr>
        <p:spPr>
          <a:xfrm>
            <a:off x="2868891" y="2222227"/>
            <a:ext cx="1573696" cy="2444850"/>
          </a:xfrm>
          <a:custGeom>
            <a:avLst/>
            <a:gdLst>
              <a:gd name="connsiteX0" fmla="*/ 1092200 w 2470150"/>
              <a:gd name="connsiteY0" fmla="*/ 3028950 h 4165600"/>
              <a:gd name="connsiteX1" fmla="*/ 996950 w 2470150"/>
              <a:gd name="connsiteY1" fmla="*/ 1968500 h 4165600"/>
              <a:gd name="connsiteX2" fmla="*/ 0 w 2470150"/>
              <a:gd name="connsiteY2" fmla="*/ 4165600 h 4165600"/>
              <a:gd name="connsiteX3" fmla="*/ 1619250 w 2470150"/>
              <a:gd name="connsiteY3" fmla="*/ 3257550 h 4165600"/>
              <a:gd name="connsiteX4" fmla="*/ 2133600 w 2470150"/>
              <a:gd name="connsiteY4" fmla="*/ 3619500 h 4165600"/>
              <a:gd name="connsiteX5" fmla="*/ 2000250 w 2470150"/>
              <a:gd name="connsiteY5" fmla="*/ 3092450 h 4165600"/>
              <a:gd name="connsiteX6" fmla="*/ 2470150 w 2470150"/>
              <a:gd name="connsiteY6" fmla="*/ 3257550 h 4165600"/>
              <a:gd name="connsiteX7" fmla="*/ 2279650 w 2470150"/>
              <a:gd name="connsiteY7" fmla="*/ 3054350 h 4165600"/>
              <a:gd name="connsiteX8" fmla="*/ 1568450 w 2470150"/>
              <a:gd name="connsiteY8" fmla="*/ 3054350 h 4165600"/>
              <a:gd name="connsiteX9" fmla="*/ 1860550 w 2470150"/>
              <a:gd name="connsiteY9" fmla="*/ 3251200 h 4165600"/>
              <a:gd name="connsiteX10" fmla="*/ 1492250 w 2470150"/>
              <a:gd name="connsiteY10" fmla="*/ 3194050 h 4165600"/>
              <a:gd name="connsiteX11" fmla="*/ 1955800 w 2470150"/>
              <a:gd name="connsiteY11" fmla="*/ 3003550 h 4165600"/>
              <a:gd name="connsiteX12" fmla="*/ 1911350 w 2470150"/>
              <a:gd name="connsiteY12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0150" h="4165600">
                <a:moveTo>
                  <a:pt x="1092200" y="3028950"/>
                </a:moveTo>
                <a:lnTo>
                  <a:pt x="996950" y="1968500"/>
                </a:lnTo>
                <a:lnTo>
                  <a:pt x="0" y="4165600"/>
                </a:lnTo>
                <a:lnTo>
                  <a:pt x="1619250" y="3257550"/>
                </a:lnTo>
                <a:lnTo>
                  <a:pt x="2133600" y="3619500"/>
                </a:lnTo>
                <a:lnTo>
                  <a:pt x="2000250" y="3092450"/>
                </a:lnTo>
                <a:lnTo>
                  <a:pt x="2470150" y="3257550"/>
                </a:lnTo>
                <a:lnTo>
                  <a:pt x="2279650" y="3054350"/>
                </a:lnTo>
                <a:lnTo>
                  <a:pt x="1568450" y="3054350"/>
                </a:lnTo>
                <a:lnTo>
                  <a:pt x="1860550" y="3251200"/>
                </a:lnTo>
                <a:lnTo>
                  <a:pt x="1492250" y="3194050"/>
                </a:lnTo>
                <a:lnTo>
                  <a:pt x="1955800" y="3003550"/>
                </a:lnTo>
                <a:lnTo>
                  <a:pt x="1911350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5" name="Freeform 44"/>
          <p:cNvSpPr/>
          <p:nvPr/>
        </p:nvSpPr>
        <p:spPr bwMode="auto">
          <a:xfrm>
            <a:off x="5592752" y="4957514"/>
            <a:ext cx="1880219" cy="1375829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169972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761742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79" y="6392150"/>
            <a:ext cx="809035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2" name="Freeform 41"/>
          <p:cNvSpPr/>
          <p:nvPr/>
        </p:nvSpPr>
        <p:spPr>
          <a:xfrm>
            <a:off x="2868891" y="2222227"/>
            <a:ext cx="1573696" cy="2444850"/>
          </a:xfrm>
          <a:custGeom>
            <a:avLst/>
            <a:gdLst>
              <a:gd name="connsiteX0" fmla="*/ 1092200 w 2470150"/>
              <a:gd name="connsiteY0" fmla="*/ 3028950 h 4165600"/>
              <a:gd name="connsiteX1" fmla="*/ 996950 w 2470150"/>
              <a:gd name="connsiteY1" fmla="*/ 1968500 h 4165600"/>
              <a:gd name="connsiteX2" fmla="*/ 0 w 2470150"/>
              <a:gd name="connsiteY2" fmla="*/ 4165600 h 4165600"/>
              <a:gd name="connsiteX3" fmla="*/ 1619250 w 2470150"/>
              <a:gd name="connsiteY3" fmla="*/ 3257550 h 4165600"/>
              <a:gd name="connsiteX4" fmla="*/ 2133600 w 2470150"/>
              <a:gd name="connsiteY4" fmla="*/ 3619500 h 4165600"/>
              <a:gd name="connsiteX5" fmla="*/ 2000250 w 2470150"/>
              <a:gd name="connsiteY5" fmla="*/ 3092450 h 4165600"/>
              <a:gd name="connsiteX6" fmla="*/ 2470150 w 2470150"/>
              <a:gd name="connsiteY6" fmla="*/ 3257550 h 4165600"/>
              <a:gd name="connsiteX7" fmla="*/ 2279650 w 2470150"/>
              <a:gd name="connsiteY7" fmla="*/ 3054350 h 4165600"/>
              <a:gd name="connsiteX8" fmla="*/ 1568450 w 2470150"/>
              <a:gd name="connsiteY8" fmla="*/ 3054350 h 4165600"/>
              <a:gd name="connsiteX9" fmla="*/ 1860550 w 2470150"/>
              <a:gd name="connsiteY9" fmla="*/ 3251200 h 4165600"/>
              <a:gd name="connsiteX10" fmla="*/ 1492250 w 2470150"/>
              <a:gd name="connsiteY10" fmla="*/ 3194050 h 4165600"/>
              <a:gd name="connsiteX11" fmla="*/ 1955800 w 2470150"/>
              <a:gd name="connsiteY11" fmla="*/ 3003550 h 4165600"/>
              <a:gd name="connsiteX12" fmla="*/ 1911350 w 2470150"/>
              <a:gd name="connsiteY12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0150" h="4165600">
                <a:moveTo>
                  <a:pt x="1092200" y="3028950"/>
                </a:moveTo>
                <a:lnTo>
                  <a:pt x="996950" y="1968500"/>
                </a:lnTo>
                <a:lnTo>
                  <a:pt x="0" y="4165600"/>
                </a:lnTo>
                <a:lnTo>
                  <a:pt x="1619250" y="3257550"/>
                </a:lnTo>
                <a:lnTo>
                  <a:pt x="2133600" y="3619500"/>
                </a:lnTo>
                <a:lnTo>
                  <a:pt x="2000250" y="3092450"/>
                </a:lnTo>
                <a:lnTo>
                  <a:pt x="2470150" y="3257550"/>
                </a:lnTo>
                <a:lnTo>
                  <a:pt x="2279650" y="3054350"/>
                </a:lnTo>
                <a:lnTo>
                  <a:pt x="1568450" y="3054350"/>
                </a:lnTo>
                <a:lnTo>
                  <a:pt x="1860550" y="3251200"/>
                </a:lnTo>
                <a:lnTo>
                  <a:pt x="1492250" y="3194050"/>
                </a:lnTo>
                <a:lnTo>
                  <a:pt x="1955800" y="3003550"/>
                </a:lnTo>
                <a:lnTo>
                  <a:pt x="1911350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3" name="TextBox 42"/>
          <p:cNvSpPr txBox="1"/>
          <p:nvPr/>
        </p:nvSpPr>
        <p:spPr>
          <a:xfrm>
            <a:off x="4433518" y="4402532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G</a:t>
            </a:r>
            <a:r>
              <a:rPr lang="en-US" sz="2400" dirty="0" err="1" smtClean="0">
                <a:solidFill>
                  <a:srgbClr val="008000"/>
                </a:solidFill>
              </a:rPr>
              <a:t>d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5" name="Freeform 44"/>
          <p:cNvSpPr/>
          <p:nvPr/>
        </p:nvSpPr>
        <p:spPr bwMode="auto">
          <a:xfrm>
            <a:off x="5592752" y="4957514"/>
            <a:ext cx="1880219" cy="1375829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6" name="Freeform 45"/>
          <p:cNvSpPr/>
          <p:nvPr/>
        </p:nvSpPr>
        <p:spPr bwMode="auto">
          <a:xfrm>
            <a:off x="5612780" y="5477219"/>
            <a:ext cx="924662" cy="856833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7" name="Rectangle 46"/>
          <p:cNvSpPr/>
          <p:nvPr/>
        </p:nvSpPr>
        <p:spPr bwMode="auto">
          <a:xfrm>
            <a:off x="3649671" y="4123501"/>
            <a:ext cx="890008" cy="70810"/>
          </a:xfrm>
          <a:prstGeom prst="rect">
            <a:avLst/>
          </a:prstGeom>
          <a:solidFill>
            <a:srgbClr val="008000">
              <a:alpha val="78000"/>
            </a:srgbClr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r>
              <a:rPr lang="en-US" sz="2400" dirty="0" smtClean="0">
                <a:solidFill>
                  <a:srgbClr val="008000"/>
                </a:solidFill>
              </a:rPr>
              <a:t>Poisoning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49974" t="7160"/>
          <a:stretch/>
        </p:blipFill>
        <p:spPr>
          <a:xfrm>
            <a:off x="247415" y="4660904"/>
            <a:ext cx="3217630" cy="2086337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870982" y="5644642"/>
            <a:ext cx="1389804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Gadolinium absorption</a:t>
            </a:r>
          </a:p>
        </p:txBody>
      </p:sp>
    </p:spTree>
    <p:extLst>
      <p:ext uri="{BB962C8B-B14F-4D97-AF65-F5344CB8AC3E}">
        <p14:creationId xmlns:p14="http://schemas.microsoft.com/office/powerpoint/2010/main" val="594968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ime-of-flight (TOF) resolution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00405"/>
              </p:ext>
            </p:extLst>
          </p:nvPr>
        </p:nvGraphicFramePr>
        <p:xfrm>
          <a:off x="2325068" y="1371717"/>
          <a:ext cx="5380137" cy="1377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7" name="Equation" r:id="rId4" imgW="1689100" imgH="431800" progId="Equation.3">
                  <p:embed/>
                </p:oleObj>
              </mc:Choice>
              <mc:Fallback>
                <p:oleObj name="Equation" r:id="rId4" imgW="1689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68" y="1371717"/>
                        <a:ext cx="5380137" cy="1377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97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resolution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417258"/>
              </p:ext>
            </p:extLst>
          </p:nvPr>
        </p:nvGraphicFramePr>
        <p:xfrm>
          <a:off x="2326583" y="1406235"/>
          <a:ext cx="635158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1" name="Equation" r:id="rId4" imgW="1993900" imgH="469900" progId="Equation.3">
                  <p:embed/>
                </p:oleObj>
              </mc:Choice>
              <mc:Fallback>
                <p:oleObj name="Equation" r:id="rId4" imgW="1993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583" y="1406235"/>
                        <a:ext cx="6351587" cy="15001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0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67841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Pulse_005meV_li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5" y="1815520"/>
            <a:ext cx="4774259" cy="4428074"/>
          </a:xfrm>
          <a:prstGeom prst="rect">
            <a:avLst/>
          </a:prstGeom>
          <a:noFill/>
        </p:spPr>
      </p:pic>
      <p:sp>
        <p:nvSpPr>
          <p:cNvPr id="17" name="テキスト ボックス 13"/>
          <p:cNvSpPr txBox="1"/>
          <p:nvPr/>
        </p:nvSpPr>
        <p:spPr>
          <a:xfrm>
            <a:off x="2571736" y="2458462"/>
            <a:ext cx="2428892" cy="9579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Peak Structure at 5meV</a:t>
            </a:r>
          </a:p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Coupled</a:t>
            </a:r>
          </a:p>
          <a:p>
            <a:r>
              <a:rPr lang="en-US" altLang="ja-JP" sz="1400" dirty="0">
                <a:ea typeface="ヒラギノ角ゴ ProN W3" charset="0"/>
                <a:cs typeface="ヒラギノ角ゴ ProN W3" charset="0"/>
              </a:rPr>
              <a:t>Decoupled</a:t>
            </a:r>
          </a:p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Poisoned</a:t>
            </a:r>
            <a:endParaRPr kumimoji="1" lang="ja-JP" altLang="en-US" sz="14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8" name="直線矢印コネクタ 15"/>
          <p:cNvCxnSpPr/>
          <p:nvPr/>
        </p:nvCxnSpPr>
        <p:spPr>
          <a:xfrm rot="10800000" flipV="1">
            <a:off x="2214546" y="2887089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6"/>
          <p:cNvCxnSpPr/>
          <p:nvPr/>
        </p:nvCxnSpPr>
        <p:spPr>
          <a:xfrm rot="5400000">
            <a:off x="1464447" y="3208560"/>
            <a:ext cx="1357322" cy="10001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1142976" y="3672907"/>
            <a:ext cx="1857388" cy="114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6883" y="1657483"/>
            <a:ext cx="3944881" cy="41117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200" dirty="0">
                <a:ea typeface="ヒラギノ角ゴ ProN W3" charset="0"/>
                <a:cs typeface="ヒラギノ角ゴ ProN W3" charset="0"/>
              </a:rPr>
              <a:t>J-PARC H</a:t>
            </a:r>
            <a:r>
              <a:rPr lang="en-US" sz="2200" baseline="-25000" dirty="0">
                <a:ea typeface="ヒラギノ角ゴ ProN W3" charset="0"/>
                <a:cs typeface="ヒラギノ角ゴ ProN W3" charset="0"/>
              </a:rPr>
              <a:t>2</a:t>
            </a:r>
            <a:r>
              <a:rPr lang="en-US" sz="2200" dirty="0">
                <a:ea typeface="ヒラギノ角ゴ ProN W3" charset="0"/>
                <a:cs typeface="ヒラギノ角ゴ ProN W3" charset="0"/>
              </a:rPr>
              <a:t> moderators at 1MW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Decoupling and Poisoning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43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52983" y="1824886"/>
            <a:ext cx="3434552" cy="4068433"/>
            <a:chOff x="928687" y="1615328"/>
            <a:chExt cx="5354530" cy="375174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/>
            <a:srcRect l="26444" t="39322" r="29464" b="19353"/>
            <a:stretch>
              <a:fillRect/>
            </a:stretch>
          </p:blipFill>
          <p:spPr bwMode="auto">
            <a:xfrm>
              <a:off x="928687" y="2303861"/>
              <a:ext cx="3375422" cy="293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" name="Straight Arrow Connector 25"/>
            <p:cNvCxnSpPr/>
            <p:nvPr/>
          </p:nvCxnSpPr>
          <p:spPr bwMode="auto">
            <a:xfrm>
              <a:off x="946958" y="5242608"/>
              <a:ext cx="5336259" cy="1547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 flipH="1" flipV="1">
              <a:off x="-867683" y="3427968"/>
              <a:ext cx="3627280" cy="200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2451353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4153435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5855518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67841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48306" y="1504395"/>
            <a:ext cx="1196777" cy="319536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Intensity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2581" y="2346085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latin typeface="Helvetica"/>
                <a:cs typeface="Helvetica"/>
              </a:rPr>
              <a:t>λ</a:t>
            </a:r>
            <a:r>
              <a:rPr lang="en-GB" sz="2500" dirty="0">
                <a:latin typeface="Helvetica"/>
                <a:cs typeface="Helvetica"/>
              </a:rPr>
              <a:t>=1Å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6732" y="3705965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solidFill>
                  <a:srgbClr val="3000FE"/>
                </a:solidFill>
                <a:latin typeface="Helvetica"/>
                <a:cs typeface="Helvetica"/>
              </a:rPr>
              <a:t>λ</a:t>
            </a:r>
            <a:r>
              <a:rPr lang="en-GB" sz="2500" dirty="0">
                <a:solidFill>
                  <a:srgbClr val="3000FE"/>
                </a:solidFill>
                <a:latin typeface="Helvetica"/>
                <a:cs typeface="Helvetica"/>
              </a:rPr>
              <a:t>=2Å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52812" y="4585177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solidFill>
                  <a:srgbClr val="FF0000"/>
                </a:solidFill>
                <a:latin typeface="Helvetica"/>
                <a:cs typeface="Helvetica"/>
              </a:rPr>
              <a:t>λ</a:t>
            </a:r>
            <a:r>
              <a:rPr lang="en-GB" sz="2500" dirty="0">
                <a:solidFill>
                  <a:srgbClr val="FF0000"/>
                </a:solidFill>
                <a:latin typeface="Helvetica"/>
                <a:cs typeface="Helvetica"/>
              </a:rPr>
              <a:t>=5Å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9012" y="5917512"/>
            <a:ext cx="4101992" cy="322638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0                100               200               300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5341" y="5304504"/>
            <a:ext cx="1358504" cy="322638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time (</a:t>
            </a:r>
            <a:r>
              <a:rPr lang="el-GR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μ</a:t>
            </a:r>
            <a:r>
              <a:rPr lang="en-GB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Decoupling and Poisoning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63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SNS moderators</a:t>
            </a:r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85"/>
          <a:stretch>
            <a:fillRect/>
          </a:stretch>
        </p:blipFill>
        <p:spPr bwMode="auto">
          <a:xfrm>
            <a:off x="571472" y="2214555"/>
            <a:ext cx="842968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57356" y="3214686"/>
            <a:ext cx="1285884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6050" y="4929199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2330" y="4572009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380" y="4714884"/>
            <a:ext cx="1428760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  <a:r>
              <a:rPr lang="en-GB" sz="1400" dirty="0">
                <a:ea typeface="ヒラギノ角ゴ ProN W3" charset="0"/>
                <a:cs typeface="ヒラギノ角ゴ ProN W3" charset="0"/>
              </a:rPr>
              <a:t>O</a:t>
            </a:r>
            <a:endParaRPr lang="en-GB" sz="1400" baseline="-25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42844" y="4000504"/>
            <a:ext cx="1143008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714877" y="4071942"/>
            <a:ext cx="1143008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5" y="2357430"/>
            <a:ext cx="1071570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Top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5140" y="2428868"/>
            <a:ext cx="1243998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Bottom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3669964" y="5902672"/>
            <a:ext cx="0" cy="13392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43241" y="6152416"/>
            <a:ext cx="1071570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20 cm</a:t>
            </a:r>
          </a:p>
        </p:txBody>
      </p:sp>
    </p:spTree>
    <p:extLst>
      <p:ext uri="{BB962C8B-B14F-4D97-AF65-F5344CB8AC3E}">
        <p14:creationId xmlns:p14="http://schemas.microsoft.com/office/powerpoint/2010/main" val="2472888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206776"/>
            <a:ext cx="8229600" cy="1153276"/>
          </a:xfrm>
        </p:spPr>
        <p:txBody>
          <a:bodyPr/>
          <a:lstStyle/>
          <a:p>
            <a:r>
              <a:rPr lang="en-GB" dirty="0" smtClean="0"/>
              <a:t>Major neutron sources in the world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5928" y="1419284"/>
          <a:ext cx="8427303" cy="5486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18850"/>
                <a:gridCol w="1936151"/>
                <a:gridCol w="1936151"/>
                <a:gridCol w="1936151"/>
              </a:tblGrid>
              <a:tr h="34568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ILL (F)</a:t>
                      </a:r>
                      <a:endParaRPr lang="en-GB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HZB (D)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LLB (F)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PSI (CH)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FRM-II (D)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HFIR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NIST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JRR-3 (J)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PIK (RU)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IBR-2/2M (RU)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ISIS-1 (UK)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ISIS-2 (UK)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SNS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J-PARC (J)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ESS (SE)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44132" y="2575415"/>
            <a:ext cx="6647935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2" y="2946118"/>
            <a:ext cx="4782065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4132" y="3304464"/>
            <a:ext cx="6647935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216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5989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1286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44132" y="3675167"/>
            <a:ext cx="6647935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4131" y="4038160"/>
            <a:ext cx="30375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7433" y="5137934"/>
            <a:ext cx="6696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4174" y="5496280"/>
            <a:ext cx="4320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5136" y="5866983"/>
            <a:ext cx="4644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0140" y="6225329"/>
            <a:ext cx="403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V="1">
            <a:off x="6396064" y="3752806"/>
            <a:ext cx="4392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44132" y="1492134"/>
            <a:ext cx="6660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4133" y="1842242"/>
            <a:ext cx="4708124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65487" y="4397433"/>
            <a:ext cx="2124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5371" y="4759206"/>
            <a:ext cx="2075617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33651" y="6577354"/>
            <a:ext cx="2052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99990" y="4759206"/>
            <a:ext cx="3670312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95353" y="4038160"/>
            <a:ext cx="2808000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36268" y="2217047"/>
            <a:ext cx="4708124" cy="25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723623" y="1418300"/>
            <a:ext cx="0" cy="543600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8563527" y="1453458"/>
            <a:ext cx="271926" cy="540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419399" y="2718486"/>
            <a:ext cx="2905025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ea typeface="ヒラギノ角ゴ ProN W3" charset="0"/>
                <a:cs typeface="ヒラギノ角ゴ ProN W3" charset="0"/>
              </a:rPr>
              <a:t>Continuous</a:t>
            </a:r>
          </a:p>
        </p:txBody>
      </p:sp>
      <p:sp>
        <p:nvSpPr>
          <p:cNvPr id="28" name="TextBox 27"/>
          <p:cNvSpPr txBox="1"/>
          <p:nvPr/>
        </p:nvSpPr>
        <p:spPr>
          <a:xfrm rot="5400000">
            <a:off x="7884736" y="5436034"/>
            <a:ext cx="1949543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ea typeface="ヒラギノ角ゴ ProN W3" charset="0"/>
                <a:cs typeface="ヒラギノ角ゴ ProN W3" charset="0"/>
              </a:rPr>
              <a:t>Pulsed</a:t>
            </a:r>
          </a:p>
        </p:txBody>
      </p:sp>
    </p:spTree>
    <p:extLst>
      <p:ext uri="{BB962C8B-B14F-4D97-AF65-F5344CB8AC3E}">
        <p14:creationId xmlns:p14="http://schemas.microsoft.com/office/powerpoint/2010/main" val="1899181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22" y="1481162"/>
            <a:ext cx="6983412" cy="537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TS2 Target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549400" y="2362200"/>
            <a:ext cx="1921933" cy="1109133"/>
          </a:xfrm>
          <a:custGeom>
            <a:avLst/>
            <a:gdLst>
              <a:gd name="connsiteX0" fmla="*/ 8467 w 1921933"/>
              <a:gd name="connsiteY0" fmla="*/ 1109133 h 1109133"/>
              <a:gd name="connsiteX1" fmla="*/ 1608667 w 1921933"/>
              <a:gd name="connsiteY1" fmla="*/ 910167 h 1109133"/>
              <a:gd name="connsiteX2" fmla="*/ 1608667 w 1921933"/>
              <a:gd name="connsiteY2" fmla="*/ 800100 h 1109133"/>
              <a:gd name="connsiteX3" fmla="*/ 1921933 w 1921933"/>
              <a:gd name="connsiteY3" fmla="*/ 762000 h 1109133"/>
              <a:gd name="connsiteX4" fmla="*/ 1917700 w 1921933"/>
              <a:gd name="connsiteY4" fmla="*/ 0 h 1109133"/>
              <a:gd name="connsiteX5" fmla="*/ 0 w 1921933"/>
              <a:gd name="connsiteY5" fmla="*/ 241300 h 1109133"/>
              <a:gd name="connsiteX6" fmla="*/ 8467 w 1921933"/>
              <a:gd name="connsiteY6" fmla="*/ 1109133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933" h="1109133">
                <a:moveTo>
                  <a:pt x="8467" y="1109133"/>
                </a:moveTo>
                <a:lnTo>
                  <a:pt x="1608667" y="910167"/>
                </a:lnTo>
                <a:lnTo>
                  <a:pt x="1608667" y="800100"/>
                </a:lnTo>
                <a:lnTo>
                  <a:pt x="1921933" y="762000"/>
                </a:lnTo>
                <a:lnTo>
                  <a:pt x="1917700" y="0"/>
                </a:lnTo>
                <a:lnTo>
                  <a:pt x="0" y="241300"/>
                </a:lnTo>
                <a:cubicBezTo>
                  <a:pt x="2822" y="530578"/>
                  <a:pt x="5645" y="819855"/>
                  <a:pt x="8467" y="110913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51767" y="2120900"/>
            <a:ext cx="1888066" cy="1066800"/>
          </a:xfrm>
          <a:custGeom>
            <a:avLst/>
            <a:gdLst>
              <a:gd name="connsiteX0" fmla="*/ 0 w 1888066"/>
              <a:gd name="connsiteY0" fmla="*/ 232833 h 1066800"/>
              <a:gd name="connsiteX1" fmla="*/ 4233 w 1888066"/>
              <a:gd name="connsiteY1" fmla="*/ 994833 h 1066800"/>
              <a:gd name="connsiteX2" fmla="*/ 245533 w 1888066"/>
              <a:gd name="connsiteY2" fmla="*/ 965200 h 1066800"/>
              <a:gd name="connsiteX3" fmla="*/ 245533 w 1888066"/>
              <a:gd name="connsiteY3" fmla="*/ 1066800 h 1066800"/>
              <a:gd name="connsiteX4" fmla="*/ 1888066 w 1888066"/>
              <a:gd name="connsiteY4" fmla="*/ 863600 h 1066800"/>
              <a:gd name="connsiteX5" fmla="*/ 1883833 w 1888066"/>
              <a:gd name="connsiteY5" fmla="*/ 0 h 1066800"/>
              <a:gd name="connsiteX6" fmla="*/ 0 w 1888066"/>
              <a:gd name="connsiteY6" fmla="*/ 232833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066" h="1066800">
                <a:moveTo>
                  <a:pt x="0" y="232833"/>
                </a:moveTo>
                <a:lnTo>
                  <a:pt x="4233" y="994833"/>
                </a:lnTo>
                <a:lnTo>
                  <a:pt x="245533" y="965200"/>
                </a:lnTo>
                <a:lnTo>
                  <a:pt x="245533" y="1066800"/>
                </a:lnTo>
                <a:lnTo>
                  <a:pt x="1888066" y="863600"/>
                </a:lnTo>
                <a:lnTo>
                  <a:pt x="1883833" y="0"/>
                </a:lnTo>
                <a:lnTo>
                  <a:pt x="0" y="23283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22400" y="4334933"/>
            <a:ext cx="1473200" cy="512234"/>
          </a:xfrm>
          <a:custGeom>
            <a:avLst/>
            <a:gdLst>
              <a:gd name="connsiteX0" fmla="*/ 0 w 1473200"/>
              <a:gd name="connsiteY0" fmla="*/ 8467 h 512234"/>
              <a:gd name="connsiteX1" fmla="*/ 0 w 1473200"/>
              <a:gd name="connsiteY1" fmla="*/ 355600 h 512234"/>
              <a:gd name="connsiteX2" fmla="*/ 1473200 w 1473200"/>
              <a:gd name="connsiteY2" fmla="*/ 512234 h 512234"/>
              <a:gd name="connsiteX3" fmla="*/ 1473200 w 1473200"/>
              <a:gd name="connsiteY3" fmla="*/ 101600 h 512234"/>
              <a:gd name="connsiteX4" fmla="*/ 143933 w 1473200"/>
              <a:gd name="connsiteY4" fmla="*/ 0 h 512234"/>
              <a:gd name="connsiteX5" fmla="*/ 143933 w 1473200"/>
              <a:gd name="connsiteY5" fmla="*/ 50800 h 512234"/>
              <a:gd name="connsiteX6" fmla="*/ 93133 w 1473200"/>
              <a:gd name="connsiteY6" fmla="*/ 50800 h 512234"/>
              <a:gd name="connsiteX7" fmla="*/ 0 w 1473200"/>
              <a:gd name="connsiteY7" fmla="*/ 8467 h 5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3200" h="512234">
                <a:moveTo>
                  <a:pt x="0" y="8467"/>
                </a:moveTo>
                <a:lnTo>
                  <a:pt x="0" y="355600"/>
                </a:lnTo>
                <a:lnTo>
                  <a:pt x="1473200" y="512234"/>
                </a:lnTo>
                <a:lnTo>
                  <a:pt x="1473200" y="101600"/>
                </a:lnTo>
                <a:lnTo>
                  <a:pt x="143933" y="0"/>
                </a:lnTo>
                <a:lnTo>
                  <a:pt x="143933" y="50800"/>
                </a:lnTo>
                <a:lnTo>
                  <a:pt x="93133" y="50800"/>
                </a:lnTo>
                <a:lnTo>
                  <a:pt x="0" y="8467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70567" y="4127500"/>
            <a:ext cx="1689100" cy="347133"/>
          </a:xfrm>
          <a:custGeom>
            <a:avLst/>
            <a:gdLst>
              <a:gd name="connsiteX0" fmla="*/ 4233 w 1689100"/>
              <a:gd name="connsiteY0" fmla="*/ 245533 h 347133"/>
              <a:gd name="connsiteX1" fmla="*/ 1325033 w 1689100"/>
              <a:gd name="connsiteY1" fmla="*/ 309033 h 347133"/>
              <a:gd name="connsiteX2" fmla="*/ 1642533 w 1689100"/>
              <a:gd name="connsiteY2" fmla="*/ 347133 h 347133"/>
              <a:gd name="connsiteX3" fmla="*/ 1625600 w 1689100"/>
              <a:gd name="connsiteY3" fmla="*/ 266700 h 347133"/>
              <a:gd name="connsiteX4" fmla="*/ 1621366 w 1689100"/>
              <a:gd name="connsiteY4" fmla="*/ 198966 h 347133"/>
              <a:gd name="connsiteX5" fmla="*/ 1634066 w 1689100"/>
              <a:gd name="connsiteY5" fmla="*/ 143933 h 347133"/>
              <a:gd name="connsiteX6" fmla="*/ 1659466 w 1689100"/>
              <a:gd name="connsiteY6" fmla="*/ 88900 h 347133"/>
              <a:gd name="connsiteX7" fmla="*/ 1689100 w 1689100"/>
              <a:gd name="connsiteY7" fmla="*/ 42333 h 347133"/>
              <a:gd name="connsiteX8" fmla="*/ 1502833 w 1689100"/>
              <a:gd name="connsiteY8" fmla="*/ 59266 h 347133"/>
              <a:gd name="connsiteX9" fmla="*/ 1380066 w 1689100"/>
              <a:gd name="connsiteY9" fmla="*/ 0 h 347133"/>
              <a:gd name="connsiteX10" fmla="*/ 0 w 1689100"/>
              <a:gd name="connsiteY10" fmla="*/ 173566 h 347133"/>
              <a:gd name="connsiteX11" fmla="*/ 4233 w 1689100"/>
              <a:gd name="connsiteY11" fmla="*/ 245533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9100" h="347133">
                <a:moveTo>
                  <a:pt x="4233" y="245533"/>
                </a:moveTo>
                <a:lnTo>
                  <a:pt x="1325033" y="309033"/>
                </a:lnTo>
                <a:lnTo>
                  <a:pt x="1642533" y="347133"/>
                </a:lnTo>
                <a:lnTo>
                  <a:pt x="1625600" y="266700"/>
                </a:lnTo>
                <a:lnTo>
                  <a:pt x="1621366" y="198966"/>
                </a:lnTo>
                <a:lnTo>
                  <a:pt x="1634066" y="143933"/>
                </a:lnTo>
                <a:lnTo>
                  <a:pt x="1659466" y="88900"/>
                </a:lnTo>
                <a:lnTo>
                  <a:pt x="1689100" y="42333"/>
                </a:lnTo>
                <a:lnTo>
                  <a:pt x="1502833" y="59266"/>
                </a:lnTo>
                <a:lnTo>
                  <a:pt x="1380066" y="0"/>
                </a:lnTo>
                <a:lnTo>
                  <a:pt x="0" y="173566"/>
                </a:lnTo>
                <a:lnTo>
                  <a:pt x="4233" y="2455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5400000" flipV="1">
            <a:off x="2181869" y="3466815"/>
            <a:ext cx="287999" cy="1512000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80367" y="4135967"/>
            <a:ext cx="1947333" cy="893233"/>
          </a:xfrm>
          <a:custGeom>
            <a:avLst/>
            <a:gdLst>
              <a:gd name="connsiteX0" fmla="*/ 241300 w 1947333"/>
              <a:gd name="connsiteY0" fmla="*/ 0 h 893233"/>
              <a:gd name="connsiteX1" fmla="*/ 237066 w 1947333"/>
              <a:gd name="connsiteY1" fmla="*/ 97367 h 893233"/>
              <a:gd name="connsiteX2" fmla="*/ 0 w 1947333"/>
              <a:gd name="connsiteY2" fmla="*/ 67733 h 893233"/>
              <a:gd name="connsiteX3" fmla="*/ 55033 w 1947333"/>
              <a:gd name="connsiteY3" fmla="*/ 131233 h 893233"/>
              <a:gd name="connsiteX4" fmla="*/ 76200 w 1947333"/>
              <a:gd name="connsiteY4" fmla="*/ 190500 h 893233"/>
              <a:gd name="connsiteX5" fmla="*/ 88900 w 1947333"/>
              <a:gd name="connsiteY5" fmla="*/ 275167 h 893233"/>
              <a:gd name="connsiteX6" fmla="*/ 84666 w 1947333"/>
              <a:gd name="connsiteY6" fmla="*/ 321733 h 893233"/>
              <a:gd name="connsiteX7" fmla="*/ 67733 w 1947333"/>
              <a:gd name="connsiteY7" fmla="*/ 393700 h 893233"/>
              <a:gd name="connsiteX8" fmla="*/ 368300 w 1947333"/>
              <a:gd name="connsiteY8" fmla="*/ 427567 h 893233"/>
              <a:gd name="connsiteX9" fmla="*/ 368300 w 1947333"/>
              <a:gd name="connsiteY9" fmla="*/ 571500 h 893233"/>
              <a:gd name="connsiteX10" fmla="*/ 1016000 w 1947333"/>
              <a:gd name="connsiteY10" fmla="*/ 643467 h 893233"/>
              <a:gd name="connsiteX11" fmla="*/ 1016000 w 1947333"/>
              <a:gd name="connsiteY11" fmla="*/ 795867 h 893233"/>
              <a:gd name="connsiteX12" fmla="*/ 1947333 w 1947333"/>
              <a:gd name="connsiteY12" fmla="*/ 893233 h 893233"/>
              <a:gd name="connsiteX13" fmla="*/ 1943100 w 1947333"/>
              <a:gd name="connsiteY13" fmla="*/ 169333 h 893233"/>
              <a:gd name="connsiteX14" fmla="*/ 241300 w 1947333"/>
              <a:gd name="connsiteY14" fmla="*/ 0 h 8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7333" h="893233">
                <a:moveTo>
                  <a:pt x="241300" y="0"/>
                </a:moveTo>
                <a:lnTo>
                  <a:pt x="237066" y="97367"/>
                </a:lnTo>
                <a:lnTo>
                  <a:pt x="0" y="67733"/>
                </a:lnTo>
                <a:lnTo>
                  <a:pt x="55033" y="131233"/>
                </a:lnTo>
                <a:lnTo>
                  <a:pt x="76200" y="190500"/>
                </a:lnTo>
                <a:lnTo>
                  <a:pt x="88900" y="275167"/>
                </a:lnTo>
                <a:lnTo>
                  <a:pt x="84666" y="321733"/>
                </a:lnTo>
                <a:lnTo>
                  <a:pt x="67733" y="393700"/>
                </a:lnTo>
                <a:lnTo>
                  <a:pt x="368300" y="427567"/>
                </a:lnTo>
                <a:lnTo>
                  <a:pt x="368300" y="571500"/>
                </a:lnTo>
                <a:lnTo>
                  <a:pt x="1016000" y="643467"/>
                </a:lnTo>
                <a:lnTo>
                  <a:pt x="1016000" y="795867"/>
                </a:lnTo>
                <a:lnTo>
                  <a:pt x="1947333" y="893233"/>
                </a:lnTo>
                <a:lnTo>
                  <a:pt x="1943100" y="169333"/>
                </a:lnTo>
                <a:lnTo>
                  <a:pt x="24130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860800" y="3843867"/>
            <a:ext cx="2264833" cy="486833"/>
          </a:xfrm>
          <a:custGeom>
            <a:avLst/>
            <a:gdLst>
              <a:gd name="connsiteX0" fmla="*/ 0 w 2264833"/>
              <a:gd name="connsiteY0" fmla="*/ 160866 h 486833"/>
              <a:gd name="connsiteX1" fmla="*/ 0 w 2264833"/>
              <a:gd name="connsiteY1" fmla="*/ 228600 h 486833"/>
              <a:gd name="connsiteX2" fmla="*/ 182033 w 2264833"/>
              <a:gd name="connsiteY2" fmla="*/ 317500 h 486833"/>
              <a:gd name="connsiteX3" fmla="*/ 1875367 w 2264833"/>
              <a:gd name="connsiteY3" fmla="*/ 486833 h 486833"/>
              <a:gd name="connsiteX4" fmla="*/ 2180167 w 2264833"/>
              <a:gd name="connsiteY4" fmla="*/ 431800 h 486833"/>
              <a:gd name="connsiteX5" fmla="*/ 2264833 w 2264833"/>
              <a:gd name="connsiteY5" fmla="*/ 241300 h 486833"/>
              <a:gd name="connsiteX6" fmla="*/ 1443567 w 2264833"/>
              <a:gd name="connsiteY6" fmla="*/ 0 h 486833"/>
              <a:gd name="connsiteX7" fmla="*/ 0 w 2264833"/>
              <a:gd name="connsiteY7" fmla="*/ 160866 h 4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4833" h="486833">
                <a:moveTo>
                  <a:pt x="0" y="160866"/>
                </a:moveTo>
                <a:lnTo>
                  <a:pt x="0" y="228600"/>
                </a:lnTo>
                <a:lnTo>
                  <a:pt x="182033" y="317500"/>
                </a:lnTo>
                <a:lnTo>
                  <a:pt x="1875367" y="486833"/>
                </a:lnTo>
                <a:lnTo>
                  <a:pt x="2180167" y="431800"/>
                </a:lnTo>
                <a:lnTo>
                  <a:pt x="2264833" y="241300"/>
                </a:lnTo>
                <a:lnTo>
                  <a:pt x="1443567" y="0"/>
                </a:lnTo>
                <a:lnTo>
                  <a:pt x="0" y="1608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5400000" flipV="1">
            <a:off x="4504913" y="3114394"/>
            <a:ext cx="307046" cy="1613599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941233" y="5664200"/>
            <a:ext cx="1794934" cy="1003300"/>
          </a:xfrm>
          <a:custGeom>
            <a:avLst/>
            <a:gdLst>
              <a:gd name="connsiteX0" fmla="*/ 8467 w 1794934"/>
              <a:gd name="connsiteY0" fmla="*/ 800100 h 1003300"/>
              <a:gd name="connsiteX1" fmla="*/ 0 w 1794934"/>
              <a:gd name="connsiteY1" fmla="*/ 177800 h 1003300"/>
              <a:gd name="connsiteX2" fmla="*/ 215900 w 1794934"/>
              <a:gd name="connsiteY2" fmla="*/ 203200 h 1003300"/>
              <a:gd name="connsiteX3" fmla="*/ 215900 w 1794934"/>
              <a:gd name="connsiteY3" fmla="*/ 84667 h 1003300"/>
              <a:gd name="connsiteX4" fmla="*/ 863600 w 1794934"/>
              <a:gd name="connsiteY4" fmla="*/ 152400 h 1003300"/>
              <a:gd name="connsiteX5" fmla="*/ 863600 w 1794934"/>
              <a:gd name="connsiteY5" fmla="*/ 0 h 1003300"/>
              <a:gd name="connsiteX6" fmla="*/ 1786467 w 1794934"/>
              <a:gd name="connsiteY6" fmla="*/ 101600 h 1003300"/>
              <a:gd name="connsiteX7" fmla="*/ 1794934 w 1794934"/>
              <a:gd name="connsiteY7" fmla="*/ 1003300 h 1003300"/>
              <a:gd name="connsiteX8" fmla="*/ 8467 w 1794934"/>
              <a:gd name="connsiteY8" fmla="*/ 8001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934" h="1003300">
                <a:moveTo>
                  <a:pt x="8467" y="800100"/>
                </a:moveTo>
                <a:lnTo>
                  <a:pt x="0" y="177800"/>
                </a:lnTo>
                <a:lnTo>
                  <a:pt x="215900" y="203200"/>
                </a:lnTo>
                <a:lnTo>
                  <a:pt x="215900" y="84667"/>
                </a:lnTo>
                <a:lnTo>
                  <a:pt x="863600" y="152400"/>
                </a:lnTo>
                <a:lnTo>
                  <a:pt x="863600" y="0"/>
                </a:lnTo>
                <a:lnTo>
                  <a:pt x="1786467" y="101600"/>
                </a:lnTo>
                <a:cubicBezTo>
                  <a:pt x="1789289" y="402167"/>
                  <a:pt x="1792112" y="702733"/>
                  <a:pt x="1794934" y="1003300"/>
                </a:cubicBezTo>
                <a:lnTo>
                  <a:pt x="8467" y="80010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62867" y="5676900"/>
            <a:ext cx="173566" cy="749300"/>
          </a:xfrm>
          <a:custGeom>
            <a:avLst/>
            <a:gdLst>
              <a:gd name="connsiteX0" fmla="*/ 0 w 173566"/>
              <a:gd name="connsiteY0" fmla="*/ 0 h 749300"/>
              <a:gd name="connsiteX1" fmla="*/ 42333 w 173566"/>
              <a:gd name="connsiteY1" fmla="*/ 4233 h 749300"/>
              <a:gd name="connsiteX2" fmla="*/ 38100 w 173566"/>
              <a:gd name="connsiteY2" fmla="*/ 122767 h 749300"/>
              <a:gd name="connsiteX3" fmla="*/ 165100 w 173566"/>
              <a:gd name="connsiteY3" fmla="*/ 135467 h 749300"/>
              <a:gd name="connsiteX4" fmla="*/ 173566 w 173566"/>
              <a:gd name="connsiteY4" fmla="*/ 749300 h 749300"/>
              <a:gd name="connsiteX5" fmla="*/ 12700 w 173566"/>
              <a:gd name="connsiteY5" fmla="*/ 732367 h 749300"/>
              <a:gd name="connsiteX6" fmla="*/ 0 w 173566"/>
              <a:gd name="connsiteY6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566" h="749300">
                <a:moveTo>
                  <a:pt x="0" y="0"/>
                </a:moveTo>
                <a:lnTo>
                  <a:pt x="42333" y="4233"/>
                </a:lnTo>
                <a:lnTo>
                  <a:pt x="38100" y="122767"/>
                </a:lnTo>
                <a:lnTo>
                  <a:pt x="165100" y="135467"/>
                </a:lnTo>
                <a:lnTo>
                  <a:pt x="173566" y="749300"/>
                </a:lnTo>
                <a:lnTo>
                  <a:pt x="12700" y="732367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47800" y="4974167"/>
            <a:ext cx="1858433" cy="1413933"/>
          </a:xfrm>
          <a:custGeom>
            <a:avLst/>
            <a:gdLst>
              <a:gd name="connsiteX0" fmla="*/ 0 w 1858433"/>
              <a:gd name="connsiteY0" fmla="*/ 0 h 1413933"/>
              <a:gd name="connsiteX1" fmla="*/ 12700 w 1858433"/>
              <a:gd name="connsiteY1" fmla="*/ 1206500 h 1413933"/>
              <a:gd name="connsiteX2" fmla="*/ 1858433 w 1858433"/>
              <a:gd name="connsiteY2" fmla="*/ 1413933 h 1413933"/>
              <a:gd name="connsiteX3" fmla="*/ 1849967 w 1858433"/>
              <a:gd name="connsiteY3" fmla="*/ 690033 h 1413933"/>
              <a:gd name="connsiteX4" fmla="*/ 1447800 w 1858433"/>
              <a:gd name="connsiteY4" fmla="*/ 647700 h 1413933"/>
              <a:gd name="connsiteX5" fmla="*/ 1443567 w 1858433"/>
              <a:gd name="connsiteY5" fmla="*/ 131233 h 1413933"/>
              <a:gd name="connsiteX6" fmla="*/ 0 w 1858433"/>
              <a:gd name="connsiteY6" fmla="*/ 0 h 141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33" h="1413933">
                <a:moveTo>
                  <a:pt x="0" y="0"/>
                </a:moveTo>
                <a:lnTo>
                  <a:pt x="12700" y="1206500"/>
                </a:lnTo>
                <a:lnTo>
                  <a:pt x="1858433" y="1413933"/>
                </a:lnTo>
                <a:lnTo>
                  <a:pt x="1849967" y="690033"/>
                </a:lnTo>
                <a:lnTo>
                  <a:pt x="1447800" y="647700"/>
                </a:lnTo>
                <a:lnTo>
                  <a:pt x="1443567" y="131233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71670" y="5357826"/>
            <a:ext cx="1000132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solid CH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9058" y="4643447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1802" y="2357430"/>
            <a:ext cx="1143008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solid CH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98993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1242" y="1572759"/>
            <a:ext cx="4239235" cy="41117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200" dirty="0">
                <a:ea typeface="ヒラギノ角ゴ ProN W3" charset="0"/>
                <a:cs typeface="ヒラギノ角ゴ ProN W3" charset="0"/>
              </a:rPr>
              <a:t>ISIS-TS1 moderators at 160kW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861947"/>
            <a:ext cx="5098852" cy="48161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11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102"/>
          <p:cNvSpPr/>
          <p:nvPr/>
        </p:nvSpPr>
        <p:spPr>
          <a:xfrm>
            <a:off x="1354663" y="1938867"/>
            <a:ext cx="7907870" cy="4419599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ln w="38100" cmpd="sng"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1354663" y="1942277"/>
            <a:ext cx="7907870" cy="4416189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solidFill>
            <a:srgbClr val="0094CA"/>
          </a:solidFill>
          <a:ln w="38100" cmpd="sng"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38"/>
          <p:cNvSpPr>
            <a:spLocks/>
          </p:cNvSpPr>
          <p:nvPr/>
        </p:nvSpPr>
        <p:spPr bwMode="auto">
          <a:xfrm>
            <a:off x="7637722" y="6408107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4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>
            <a:off x="7779819" y="6364649"/>
            <a:ext cx="0" cy="1241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4670" y="1886274"/>
            <a:ext cx="69336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/>
          <a:lstStyle/>
          <a:p>
            <a:r>
              <a:rPr lang="en-US" dirty="0" smtClean="0"/>
              <a:t>Long-pulse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  <p:sp>
        <p:nvSpPr>
          <p:cNvPr id="64" name="Rectangle 63"/>
          <p:cNvSpPr/>
          <p:nvPr/>
        </p:nvSpPr>
        <p:spPr>
          <a:xfrm>
            <a:off x="5895334" y="1852134"/>
            <a:ext cx="69336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9"/>
          <p:cNvSpPr>
            <a:spLocks/>
          </p:cNvSpPr>
          <p:nvPr/>
        </p:nvSpPr>
        <p:spPr bwMode="auto">
          <a:xfrm>
            <a:off x="7619519" y="6394619"/>
            <a:ext cx="1837699" cy="40561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time (</a:t>
            </a:r>
            <a:r>
              <a:rPr lang="en-US" sz="2000" dirty="0" err="1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ms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)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H="1">
            <a:off x="2882978" y="6367858"/>
            <a:ext cx="0" cy="12415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H="1">
            <a:off x="6122125" y="6367857"/>
            <a:ext cx="0" cy="12415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1347928" y="1578637"/>
            <a:ext cx="7748" cy="476132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4" name="AutoShape 12"/>
          <p:cNvSpPr>
            <a:spLocks/>
          </p:cNvSpPr>
          <p:nvPr/>
        </p:nvSpPr>
        <p:spPr bwMode="auto">
          <a:xfrm rot="16200000">
            <a:off x="-980590" y="3961045"/>
            <a:ext cx="3275861" cy="4335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Brightness 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(n/cm</a:t>
            </a:r>
            <a:r>
              <a:rPr lang="en-US" sz="2000" baseline="3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/s/</a:t>
            </a:r>
            <a:r>
              <a:rPr lang="en-US" sz="20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sr</a:t>
            </a: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/</a:t>
            </a:r>
            <a:r>
              <a:rPr lang="en-US" sz="2000" dirty="0" err="1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Å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)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39" name="AutoShape 27"/>
          <p:cNvSpPr>
            <a:spLocks/>
          </p:cNvSpPr>
          <p:nvPr/>
        </p:nvSpPr>
        <p:spPr bwMode="auto">
          <a:xfrm>
            <a:off x="1419020" y="1805475"/>
            <a:ext cx="796155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x10</a:t>
            </a:r>
            <a:r>
              <a:rPr lang="en-US" sz="2000" baseline="3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13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0" name="AutoShape 28"/>
          <p:cNvSpPr>
            <a:spLocks/>
          </p:cNvSpPr>
          <p:nvPr/>
        </p:nvSpPr>
        <p:spPr bwMode="auto">
          <a:xfrm>
            <a:off x="1471449" y="5616402"/>
            <a:ext cx="979424" cy="7342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ISIS TS1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128 kW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1" name="AutoShape 29"/>
          <p:cNvSpPr>
            <a:spLocks/>
          </p:cNvSpPr>
          <p:nvPr/>
        </p:nvSpPr>
        <p:spPr bwMode="auto">
          <a:xfrm>
            <a:off x="2437564" y="5514680"/>
            <a:ext cx="1073083" cy="7401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  <a:sym typeface="Helvetica Light" charset="0"/>
              </a:rPr>
              <a:t>ISIS TS2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32 kW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42" name="AutoShape 30"/>
          <p:cNvSpPr>
            <a:spLocks/>
          </p:cNvSpPr>
          <p:nvPr/>
        </p:nvSpPr>
        <p:spPr bwMode="auto">
          <a:xfrm>
            <a:off x="3313207" y="5140765"/>
            <a:ext cx="1012728" cy="5692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SNS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1-2 MW 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3" name="AutoShape 31"/>
          <p:cNvSpPr>
            <a:spLocks/>
          </p:cNvSpPr>
          <p:nvPr/>
        </p:nvSpPr>
        <p:spPr bwMode="auto">
          <a:xfrm>
            <a:off x="4745355" y="4759317"/>
            <a:ext cx="1372546" cy="512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JPARC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0.3-1 MW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4" name="AutoShape 32"/>
          <p:cNvSpPr>
            <a:spLocks/>
          </p:cNvSpPr>
          <p:nvPr/>
        </p:nvSpPr>
        <p:spPr bwMode="auto">
          <a:xfrm>
            <a:off x="5585127" y="5875388"/>
            <a:ext cx="1688906" cy="4540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ILL 57 MW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5" name="AutoShape 34"/>
          <p:cNvSpPr>
            <a:spLocks/>
          </p:cNvSpPr>
          <p:nvPr/>
        </p:nvSpPr>
        <p:spPr bwMode="auto">
          <a:xfrm>
            <a:off x="2855436" y="1979086"/>
            <a:ext cx="2544893" cy="619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000000"/>
                </a:solidFill>
                <a:latin typeface="Helvetica Light" charset="0"/>
                <a:cs typeface="Helvetica Light" charset="0"/>
                <a:sym typeface="Helvetica Light" charset="0"/>
              </a:rPr>
              <a:t>ESS 5 MW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000000"/>
                </a:solidFill>
                <a:latin typeface="Helvetica Light" charset="0"/>
                <a:cs typeface="Helvetica Light" charset="0"/>
                <a:sym typeface="Helvetica Light" charset="0"/>
              </a:rPr>
              <a:t>2015 design</a:t>
            </a:r>
            <a:endParaRPr lang="en-US" dirty="0">
              <a:solidFill>
                <a:srgbClr val="000000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6" name="AutoShape 35"/>
          <p:cNvSpPr>
            <a:spLocks/>
          </p:cNvSpPr>
          <p:nvPr/>
        </p:nvSpPr>
        <p:spPr bwMode="auto">
          <a:xfrm>
            <a:off x="1215681" y="6393722"/>
            <a:ext cx="24675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0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7" name="AutoShape 36"/>
          <p:cNvSpPr>
            <a:spLocks/>
          </p:cNvSpPr>
          <p:nvPr/>
        </p:nvSpPr>
        <p:spPr bwMode="auto">
          <a:xfrm>
            <a:off x="2749282" y="6420403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8" name="AutoShape 37"/>
          <p:cNvSpPr>
            <a:spLocks/>
          </p:cNvSpPr>
          <p:nvPr/>
        </p:nvSpPr>
        <p:spPr bwMode="auto">
          <a:xfrm>
            <a:off x="4378501" y="6420532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9" name="AutoShape 38"/>
          <p:cNvSpPr>
            <a:spLocks/>
          </p:cNvSpPr>
          <p:nvPr/>
        </p:nvSpPr>
        <p:spPr bwMode="auto">
          <a:xfrm>
            <a:off x="5988424" y="6408469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 flipH="1">
            <a:off x="4501187" y="6367858"/>
            <a:ext cx="1363" cy="136214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51" name="AutoShape 25"/>
          <p:cNvSpPr>
            <a:spLocks/>
          </p:cNvSpPr>
          <p:nvPr/>
        </p:nvSpPr>
        <p:spPr bwMode="auto">
          <a:xfrm>
            <a:off x="765662" y="1833554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15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3" name="AutoShape 25"/>
          <p:cNvSpPr>
            <a:spLocks/>
          </p:cNvSpPr>
          <p:nvPr/>
        </p:nvSpPr>
        <p:spPr bwMode="auto">
          <a:xfrm>
            <a:off x="765662" y="4702200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5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4" name="AutoShape 25"/>
          <p:cNvSpPr>
            <a:spLocks/>
          </p:cNvSpPr>
          <p:nvPr/>
        </p:nvSpPr>
        <p:spPr bwMode="auto">
          <a:xfrm>
            <a:off x="765662" y="3267877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10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5" name="Line 20"/>
          <p:cNvSpPr>
            <a:spLocks noChangeShapeType="1"/>
          </p:cNvSpPr>
          <p:nvPr/>
        </p:nvSpPr>
        <p:spPr bwMode="auto">
          <a:xfrm>
            <a:off x="1216335" y="2053160"/>
            <a:ext cx="129002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1209603" y="3488967"/>
            <a:ext cx="129429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1217389" y="4924774"/>
            <a:ext cx="127721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1" name="AutoShape 31"/>
          <p:cNvSpPr>
            <a:spLocks/>
          </p:cNvSpPr>
          <p:nvPr/>
        </p:nvSpPr>
        <p:spPr bwMode="auto">
          <a:xfrm>
            <a:off x="1957411" y="2693695"/>
            <a:ext cx="1251288" cy="936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λ</a:t>
            </a:r>
            <a:r>
              <a:rPr lang="en-US" sz="24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 = 5 </a:t>
            </a:r>
            <a:r>
              <a:rPr lang="en-US" sz="24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Å</a:t>
            </a:r>
            <a:endParaRPr lang="en-US" sz="2400" dirty="0" smtClean="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3" name="Line 6" descr="tile_paper_blue.jpg"/>
          <p:cNvSpPr>
            <a:spLocks noChangeShapeType="1"/>
          </p:cNvSpPr>
          <p:nvPr/>
        </p:nvSpPr>
        <p:spPr bwMode="auto">
          <a:xfrm>
            <a:off x="1340591" y="6266231"/>
            <a:ext cx="7920000" cy="0"/>
          </a:xfrm>
          <a:prstGeom prst="lin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8578" defTabSz="457200">
              <a:spcBef>
                <a:spcPts val="1620"/>
              </a:spcBef>
              <a:buSzPct val="100000"/>
              <a:defRPr/>
            </a:pPr>
            <a:endParaRPr lang="en-US" sz="1400" dirty="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>
            <a:off x="1251930" y="26279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" name="Line 20"/>
          <p:cNvSpPr>
            <a:spLocks noChangeShapeType="1"/>
          </p:cNvSpPr>
          <p:nvPr/>
        </p:nvSpPr>
        <p:spPr bwMode="auto">
          <a:xfrm>
            <a:off x="1251930" y="40630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2" name="Line 20"/>
          <p:cNvSpPr>
            <a:spLocks noChangeShapeType="1"/>
          </p:cNvSpPr>
          <p:nvPr/>
        </p:nvSpPr>
        <p:spPr bwMode="auto">
          <a:xfrm>
            <a:off x="1251930" y="43500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" name="Line 20"/>
          <p:cNvSpPr>
            <a:spLocks noChangeShapeType="1"/>
          </p:cNvSpPr>
          <p:nvPr/>
        </p:nvSpPr>
        <p:spPr bwMode="auto">
          <a:xfrm>
            <a:off x="1251930" y="46370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6" name="Line 20"/>
          <p:cNvSpPr>
            <a:spLocks noChangeShapeType="1"/>
          </p:cNvSpPr>
          <p:nvPr/>
        </p:nvSpPr>
        <p:spPr bwMode="auto">
          <a:xfrm>
            <a:off x="1251930" y="23408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" name="Line 20"/>
          <p:cNvSpPr>
            <a:spLocks noChangeShapeType="1"/>
          </p:cNvSpPr>
          <p:nvPr/>
        </p:nvSpPr>
        <p:spPr bwMode="auto">
          <a:xfrm>
            <a:off x="1251930" y="52110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1" name="Line 20"/>
          <p:cNvSpPr>
            <a:spLocks noChangeShapeType="1"/>
          </p:cNvSpPr>
          <p:nvPr/>
        </p:nvSpPr>
        <p:spPr bwMode="auto">
          <a:xfrm>
            <a:off x="1251930" y="54981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2" name="Line 20"/>
          <p:cNvSpPr>
            <a:spLocks noChangeShapeType="1"/>
          </p:cNvSpPr>
          <p:nvPr/>
        </p:nvSpPr>
        <p:spPr bwMode="auto">
          <a:xfrm>
            <a:off x="1251930" y="57851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3" name="Line 20"/>
          <p:cNvSpPr>
            <a:spLocks noChangeShapeType="1"/>
          </p:cNvSpPr>
          <p:nvPr/>
        </p:nvSpPr>
        <p:spPr bwMode="auto">
          <a:xfrm>
            <a:off x="1251930" y="60721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6" name="Line 20"/>
          <p:cNvSpPr>
            <a:spLocks noChangeShapeType="1"/>
          </p:cNvSpPr>
          <p:nvPr/>
        </p:nvSpPr>
        <p:spPr bwMode="auto">
          <a:xfrm>
            <a:off x="1251930" y="29149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7" name="Line 20"/>
          <p:cNvSpPr>
            <a:spLocks noChangeShapeType="1"/>
          </p:cNvSpPr>
          <p:nvPr/>
        </p:nvSpPr>
        <p:spPr bwMode="auto">
          <a:xfrm>
            <a:off x="1251930" y="32019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8" name="Line 20"/>
          <p:cNvSpPr>
            <a:spLocks noChangeShapeType="1"/>
          </p:cNvSpPr>
          <p:nvPr/>
        </p:nvSpPr>
        <p:spPr bwMode="auto">
          <a:xfrm>
            <a:off x="1251930" y="37759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01" name="Line 20"/>
          <p:cNvSpPr>
            <a:spLocks noChangeShapeType="1"/>
          </p:cNvSpPr>
          <p:nvPr/>
        </p:nvSpPr>
        <p:spPr bwMode="auto">
          <a:xfrm>
            <a:off x="1251930" y="1770233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1621583" y="6307651"/>
            <a:ext cx="1440000" cy="36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FF0000"/>
          </a:solidFill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2487299" y="6201835"/>
            <a:ext cx="1440000" cy="144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660066"/>
          </a:solidFill>
          <a:ln w="635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3539282" y="5727700"/>
            <a:ext cx="1440000" cy="630835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FFFFFF"/>
          </a:solidFill>
          <a:ln w="635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3543516" y="6032492"/>
            <a:ext cx="1440000" cy="323999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chemeClr val="accent3">
              <a:lumMod val="50000"/>
            </a:schemeClr>
          </a:solidFill>
          <a:ln w="635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4682282" y="4364567"/>
            <a:ext cx="1440000" cy="1996158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chemeClr val="bg1"/>
          </a:solidFill>
          <a:ln w="635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4678049" y="5753101"/>
            <a:ext cx="1440000" cy="612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000090"/>
          </a:solidFill>
          <a:ln w="635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1267" y="6302423"/>
            <a:ext cx="838199" cy="1763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1332229" y="6359331"/>
            <a:ext cx="7224011" cy="12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Adapting the pulse 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64062" y="6052370"/>
            <a:ext cx="3662707" cy="431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332937" y="6089852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1128780" y="6096736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99197" y="6096360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3235" y="6115490"/>
            <a:ext cx="829329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034984" y="6099512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69440" y="6118265"/>
            <a:ext cx="737562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13" name="Freeform 12"/>
          <p:cNvSpPr/>
          <p:nvPr/>
        </p:nvSpPr>
        <p:spPr bwMode="auto">
          <a:xfrm>
            <a:off x="408896" y="3669596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14" name="Freeform 13"/>
          <p:cNvSpPr/>
          <p:nvPr/>
        </p:nvSpPr>
        <p:spPr bwMode="auto">
          <a:xfrm>
            <a:off x="421312" y="4683629"/>
            <a:ext cx="1880219" cy="1375829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15" name="Freeform 14"/>
          <p:cNvSpPr/>
          <p:nvPr/>
        </p:nvSpPr>
        <p:spPr bwMode="auto">
          <a:xfrm>
            <a:off x="441340" y="5203334"/>
            <a:ext cx="924662" cy="856833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304883" y="2509040"/>
            <a:ext cx="59261" cy="356748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AutoShape 2"/>
          <p:cNvSpPr>
            <a:spLocks/>
          </p:cNvSpPr>
          <p:nvPr/>
        </p:nvSpPr>
        <p:spPr bwMode="auto">
          <a:xfrm>
            <a:off x="4327513" y="2748583"/>
            <a:ext cx="4714887" cy="330378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455" y="17233"/>
                </a:lnTo>
                <a:lnTo>
                  <a:pt x="810" y="14270"/>
                </a:lnTo>
                <a:lnTo>
                  <a:pt x="1240" y="11228"/>
                </a:lnTo>
                <a:lnTo>
                  <a:pt x="1671" y="8889"/>
                </a:lnTo>
                <a:lnTo>
                  <a:pt x="2203" y="6862"/>
                </a:lnTo>
                <a:lnTo>
                  <a:pt x="2709" y="5380"/>
                </a:lnTo>
                <a:lnTo>
                  <a:pt x="3291" y="3898"/>
                </a:lnTo>
                <a:lnTo>
                  <a:pt x="3773" y="3119"/>
                </a:lnTo>
                <a:lnTo>
                  <a:pt x="4431" y="2261"/>
                </a:lnTo>
                <a:lnTo>
                  <a:pt x="4912" y="1715"/>
                </a:lnTo>
                <a:lnTo>
                  <a:pt x="5520" y="1325"/>
                </a:lnTo>
                <a:lnTo>
                  <a:pt x="6153" y="935"/>
                </a:lnTo>
                <a:lnTo>
                  <a:pt x="7368" y="467"/>
                </a:lnTo>
                <a:lnTo>
                  <a:pt x="8457" y="311"/>
                </a:lnTo>
                <a:lnTo>
                  <a:pt x="9445" y="233"/>
                </a:lnTo>
                <a:lnTo>
                  <a:pt x="10432" y="77"/>
                </a:lnTo>
                <a:lnTo>
                  <a:pt x="12382" y="77"/>
                </a:lnTo>
                <a:lnTo>
                  <a:pt x="13901" y="0"/>
                </a:lnTo>
                <a:lnTo>
                  <a:pt x="14129" y="2573"/>
                </a:lnTo>
                <a:lnTo>
                  <a:pt x="14408" y="5380"/>
                </a:lnTo>
                <a:lnTo>
                  <a:pt x="14585" y="6862"/>
                </a:lnTo>
                <a:lnTo>
                  <a:pt x="14813" y="8655"/>
                </a:lnTo>
                <a:lnTo>
                  <a:pt x="15016" y="9981"/>
                </a:lnTo>
                <a:lnTo>
                  <a:pt x="15320" y="11618"/>
                </a:lnTo>
                <a:lnTo>
                  <a:pt x="15573" y="12944"/>
                </a:lnTo>
                <a:lnTo>
                  <a:pt x="15851" y="14114"/>
                </a:lnTo>
                <a:lnTo>
                  <a:pt x="16079" y="14971"/>
                </a:lnTo>
                <a:lnTo>
                  <a:pt x="16307" y="15673"/>
                </a:lnTo>
                <a:lnTo>
                  <a:pt x="16611" y="16531"/>
                </a:lnTo>
                <a:lnTo>
                  <a:pt x="16991" y="17389"/>
                </a:lnTo>
                <a:lnTo>
                  <a:pt x="17345" y="18090"/>
                </a:lnTo>
                <a:lnTo>
                  <a:pt x="17675" y="18636"/>
                </a:lnTo>
                <a:lnTo>
                  <a:pt x="18105" y="19182"/>
                </a:lnTo>
                <a:lnTo>
                  <a:pt x="18434" y="19572"/>
                </a:lnTo>
                <a:lnTo>
                  <a:pt x="18814" y="19884"/>
                </a:lnTo>
                <a:lnTo>
                  <a:pt x="19270" y="20274"/>
                </a:lnTo>
                <a:lnTo>
                  <a:pt x="19751" y="20664"/>
                </a:lnTo>
                <a:lnTo>
                  <a:pt x="20207" y="20898"/>
                </a:lnTo>
                <a:lnTo>
                  <a:pt x="20561" y="21054"/>
                </a:lnTo>
                <a:lnTo>
                  <a:pt x="21093" y="21288"/>
                </a:lnTo>
                <a:lnTo>
                  <a:pt x="21600" y="21366"/>
                </a:lnTo>
              </a:path>
            </a:pathLst>
          </a:custGeom>
          <a:noFill/>
          <a:ln w="25400" cap="flat" cmpd="sng">
            <a:solidFill>
              <a:srgbClr val="40A0D5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170147">
              <a:defRPr/>
            </a:pPr>
            <a:endParaRPr lang="en-US" sz="5200">
              <a:solidFill>
                <a:srgbClr val="FFFFFF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4" name="Trapezoid 23"/>
          <p:cNvSpPr/>
          <p:nvPr/>
        </p:nvSpPr>
        <p:spPr>
          <a:xfrm>
            <a:off x="6065176" y="2758744"/>
            <a:ext cx="1717467" cy="3284298"/>
          </a:xfrm>
          <a:prstGeom prst="trapezoid">
            <a:avLst/>
          </a:prstGeom>
          <a:solidFill>
            <a:srgbClr val="40A0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84"/>
          <p:cNvSpPr/>
          <p:nvPr/>
        </p:nvSpPr>
        <p:spPr>
          <a:xfrm>
            <a:off x="5699103" y="2831953"/>
            <a:ext cx="462955" cy="3215332"/>
          </a:xfrm>
          <a:prstGeom prst="triangle">
            <a:avLst/>
          </a:prstGeom>
          <a:solidFill>
            <a:srgbClr val="44A1D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09049" y="6115490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14907" y="6131263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 smtClean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3 </a:t>
            </a:r>
            <a:r>
              <a:rPr lang="en-GB" sz="1700" kern="0" dirty="0" err="1" smtClean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m</a:t>
            </a:r>
            <a:r>
              <a:rPr lang="en-GB" sz="1700" kern="0" dirty="0" err="1" smtClean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  <a:endParaRPr lang="en-GB" sz="1700" kern="0" dirty="0">
              <a:solidFill>
                <a:sysClr val="windowText" lastClr="000000"/>
              </a:solidFill>
              <a:latin typeface="TitilliumText22L 800 wt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 flipV="1">
            <a:off x="4260056" y="2516448"/>
            <a:ext cx="59261" cy="3567481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4284040" y="6082714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5413677" y="6086423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7672950" y="6076389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>
            <a:off x="6543314" y="6083023"/>
            <a:ext cx="72000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Isosceles Triangle 84"/>
          <p:cNvSpPr/>
          <p:nvPr/>
        </p:nvSpPr>
        <p:spPr>
          <a:xfrm>
            <a:off x="5585158" y="2842898"/>
            <a:ext cx="137544" cy="3215332"/>
          </a:xfrm>
          <a:prstGeom prst="triangle">
            <a:avLst/>
          </a:prstGeom>
          <a:solidFill>
            <a:srgbClr val="44A1D4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4319235" y="6032882"/>
            <a:ext cx="4824765" cy="31208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 rot="16200000">
            <a:off x="3598528" y="3790665"/>
            <a:ext cx="1001358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smtClean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Intensity</a:t>
            </a:r>
            <a:endParaRPr lang="en-GB" sz="1700" kern="0" dirty="0">
              <a:solidFill>
                <a:sysClr val="windowText" lastClr="000000"/>
              </a:solidFill>
              <a:latin typeface="TitilliumText22L 800 wt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-333107" y="3912585"/>
            <a:ext cx="1001358" cy="318440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smtClean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Intensity</a:t>
            </a:r>
            <a:endParaRPr lang="en-GB" sz="1700" kern="0" dirty="0">
              <a:solidFill>
                <a:sysClr val="windowText" lastClr="000000"/>
              </a:solidFill>
              <a:latin typeface="TitilliumText22L 800 wt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41909" y="1715332"/>
            <a:ext cx="442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Short-Pulse Source</a:t>
            </a:r>
          </a:p>
          <a:p>
            <a:r>
              <a:rPr lang="en-US" sz="2000" dirty="0" smtClean="0"/>
              <a:t>- set pulse width by choosing moderator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4289686" y="1715332"/>
            <a:ext cx="4937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Long-Pulse Source (ESS)</a:t>
            </a:r>
          </a:p>
          <a:p>
            <a:r>
              <a:rPr lang="en-US" sz="2000" dirty="0" smtClean="0"/>
              <a:t>- set pulse width using pulse-shaping chopper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1553221" y="3959672"/>
            <a:ext cx="849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coupled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1147359" y="5009716"/>
            <a:ext cx="1059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decoupled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5515" y="5550238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B050"/>
                </a:solidFill>
              </a:rPr>
              <a:t>poisoned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Neutron facilities</a:t>
            </a:r>
          </a:p>
          <a:p>
            <a:pPr lvl="1"/>
            <a:r>
              <a:rPr lang="en-US" dirty="0" smtClean="0"/>
              <a:t>overview &amp; trends</a:t>
            </a:r>
          </a:p>
          <a:p>
            <a:r>
              <a:rPr lang="en-US" dirty="0" smtClean="0"/>
              <a:t>Reactor-based sources</a:t>
            </a:r>
          </a:p>
          <a:p>
            <a:pPr lvl="1"/>
            <a:r>
              <a:rPr lang="en-US" dirty="0" err="1" smtClean="0"/>
              <a:t>Institut</a:t>
            </a:r>
            <a:r>
              <a:rPr lang="en-US" dirty="0" smtClean="0"/>
              <a:t> Laue-</a:t>
            </a:r>
            <a:r>
              <a:rPr lang="en-US" dirty="0" err="1" smtClean="0"/>
              <a:t>Langevin</a:t>
            </a:r>
            <a:endParaRPr lang="en-US" dirty="0" smtClean="0"/>
          </a:p>
          <a:p>
            <a:r>
              <a:rPr lang="en-US" dirty="0" smtClean="0"/>
              <a:t>Fission </a:t>
            </a:r>
            <a:r>
              <a:rPr lang="en-US" dirty="0" err="1" smtClean="0"/>
              <a:t>vs</a:t>
            </a:r>
            <a:r>
              <a:rPr lang="en-US" dirty="0" smtClean="0"/>
              <a:t> Spallation</a:t>
            </a:r>
          </a:p>
          <a:p>
            <a:pPr lvl="1"/>
            <a:r>
              <a:rPr lang="en-US" dirty="0" smtClean="0"/>
              <a:t>ISIS</a:t>
            </a:r>
          </a:p>
          <a:p>
            <a:r>
              <a:rPr lang="en-US" dirty="0" smtClean="0"/>
              <a:t>Neutron source time structure</a:t>
            </a:r>
          </a:p>
          <a:p>
            <a:pPr lvl="1"/>
            <a:r>
              <a:rPr lang="en-US" smtClean="0"/>
              <a:t>moderator design</a:t>
            </a:r>
          </a:p>
          <a:p>
            <a:pPr lvl="1"/>
            <a:r>
              <a:rPr lang="en-US" dirty="0" smtClean="0"/>
              <a:t>the time of flight method</a:t>
            </a:r>
          </a:p>
          <a:p>
            <a:r>
              <a:rPr lang="en-US" dirty="0" smtClean="0"/>
              <a:t>Long-pulse neutron sources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701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909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206776"/>
            <a:ext cx="8229600" cy="1153276"/>
          </a:xfrm>
        </p:spPr>
        <p:txBody>
          <a:bodyPr/>
          <a:lstStyle/>
          <a:p>
            <a:r>
              <a:rPr lang="en-GB" dirty="0" smtClean="0"/>
              <a:t>Major neutron sources in the world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35928" y="1419284"/>
          <a:ext cx="8427303" cy="5486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18850"/>
                <a:gridCol w="1936151"/>
                <a:gridCol w="1936151"/>
                <a:gridCol w="1936151"/>
              </a:tblGrid>
              <a:tr h="345687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solidFill>
                            <a:schemeClr val="bg1"/>
                          </a:solidFill>
                        </a:rPr>
                        <a:t>ILL (F)</a:t>
                      </a:r>
                      <a:endParaRPr lang="en-GB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HZB (D)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LLB (F)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PSI (CH)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FRM-II (D)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HFIR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NIST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JRR-3 (J)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PIK (RU)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IBR-2/2M (RU)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ISIS-1 (UK)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ISIS-2 (UK)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SNS (USA)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J-PARC (J)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45687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ESS (SE)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44132" y="2575415"/>
            <a:ext cx="6647935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2" y="2946118"/>
            <a:ext cx="478206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4132" y="3304464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216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5989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1286" y="105759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44132" y="3675167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4131" y="4038160"/>
            <a:ext cx="3037500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7433" y="5137934"/>
            <a:ext cx="6696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4174" y="5496280"/>
            <a:ext cx="4320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5136" y="5866983"/>
            <a:ext cx="4644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0140" y="6225329"/>
            <a:ext cx="4032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V="1">
            <a:off x="6396064" y="3752806"/>
            <a:ext cx="4392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44132" y="1492134"/>
            <a:ext cx="6624000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4133" y="1842242"/>
            <a:ext cx="4708124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65487" y="4397433"/>
            <a:ext cx="2100920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5371" y="4759206"/>
            <a:ext cx="2075617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33651" y="6577354"/>
            <a:ext cx="2052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99990" y="4759206"/>
            <a:ext cx="3670312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95353" y="4038160"/>
            <a:ext cx="2772000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36268" y="2217047"/>
            <a:ext cx="4708124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206" y="1419284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Fission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887206" y="1769988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Fission</a:t>
            </a:r>
            <a:endParaRPr lang="en-US" sz="2000"/>
          </a:p>
        </p:txBody>
      </p:sp>
      <p:sp>
        <p:nvSpPr>
          <p:cNvPr id="33" name="TextBox 32"/>
          <p:cNvSpPr txBox="1"/>
          <p:nvPr/>
        </p:nvSpPr>
        <p:spPr>
          <a:xfrm>
            <a:off x="1887206" y="2142992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Fission</a:t>
            </a:r>
            <a:endParaRPr lang="en-US" sz="2000"/>
          </a:p>
        </p:txBody>
      </p:sp>
      <p:sp>
        <p:nvSpPr>
          <p:cNvPr id="34" name="TextBox 33"/>
          <p:cNvSpPr txBox="1"/>
          <p:nvPr/>
        </p:nvSpPr>
        <p:spPr>
          <a:xfrm>
            <a:off x="3790303" y="2860792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Fission</a:t>
            </a:r>
            <a:endParaRPr lang="en-US" sz="2000"/>
          </a:p>
        </p:txBody>
      </p:sp>
      <p:sp>
        <p:nvSpPr>
          <p:cNvPr id="35" name="TextBox 34"/>
          <p:cNvSpPr txBox="1"/>
          <p:nvPr/>
        </p:nvSpPr>
        <p:spPr>
          <a:xfrm>
            <a:off x="1887206" y="3592624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Fission</a:t>
            </a:r>
            <a:endParaRPr lang="en-US" sz="2000"/>
          </a:p>
        </p:txBody>
      </p:sp>
      <p:sp>
        <p:nvSpPr>
          <p:cNvPr id="36" name="TextBox 35"/>
          <p:cNvSpPr txBox="1"/>
          <p:nvPr/>
        </p:nvSpPr>
        <p:spPr>
          <a:xfrm>
            <a:off x="1887206" y="3228451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Fission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1887206" y="3945782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Fission</a:t>
            </a:r>
            <a:endParaRPr lang="en-US" sz="2000"/>
          </a:p>
        </p:txBody>
      </p:sp>
      <p:sp>
        <p:nvSpPr>
          <p:cNvPr id="38" name="TextBox 37"/>
          <p:cNvSpPr txBox="1"/>
          <p:nvPr/>
        </p:nvSpPr>
        <p:spPr>
          <a:xfrm>
            <a:off x="6439496" y="4319290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Fission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1887206" y="4682092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Fission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1887206" y="5058081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4289231" y="5407521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3935134" y="5783589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527156" y="6132320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6526580" y="6491451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887206" y="2504896"/>
            <a:ext cx="121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Spallation</a:t>
            </a:r>
            <a:endParaRPr lang="en-US" sz="2000" dirty="0"/>
          </a:p>
        </p:txBody>
      </p:sp>
      <p:sp>
        <p:nvSpPr>
          <p:cNvPr id="46" name="Rectangle 45"/>
          <p:cNvSpPr/>
          <p:nvPr/>
        </p:nvSpPr>
        <p:spPr>
          <a:xfrm>
            <a:off x="8563527" y="1453458"/>
            <a:ext cx="271926" cy="540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419399" y="2718486"/>
            <a:ext cx="2905025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ea typeface="ヒラギノ角ゴ ProN W3" charset="0"/>
                <a:cs typeface="ヒラギノ角ゴ ProN W3" charset="0"/>
              </a:rPr>
              <a:t>Continuous</a:t>
            </a:r>
          </a:p>
        </p:txBody>
      </p:sp>
      <p:sp>
        <p:nvSpPr>
          <p:cNvPr id="28" name="TextBox 27"/>
          <p:cNvSpPr txBox="1"/>
          <p:nvPr/>
        </p:nvSpPr>
        <p:spPr>
          <a:xfrm rot="5400000">
            <a:off x="7884736" y="5436034"/>
            <a:ext cx="1949543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ea typeface="ヒラギノ角ゴ ProN W3" charset="0"/>
                <a:cs typeface="ヒラギノ角ゴ ProN W3" charset="0"/>
              </a:rPr>
              <a:t>Pulsed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5723623" y="1418300"/>
            <a:ext cx="0" cy="543600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7084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29" name="Rectangle 52"/>
            <p:cNvSpPr>
              <a:spLocks noChangeArrowheads="1"/>
            </p:cNvSpPr>
            <p:nvPr/>
          </p:nvSpPr>
          <p:spPr bwMode="auto">
            <a:xfrm>
              <a:off x="3648" y="1575"/>
              <a:ext cx="2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ISIS</a:t>
              </a:r>
            </a:p>
          </p:txBody>
        </p:sp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2945" y="3249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1" name="Text Box 54"/>
            <p:cNvSpPr txBox="1">
              <a:spLocks noChangeArrowheads="1"/>
            </p:cNvSpPr>
            <p:nvPr/>
          </p:nvSpPr>
          <p:spPr bwMode="auto">
            <a:xfrm>
              <a:off x="3080" y="3173"/>
              <a:ext cx="89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CC00CC"/>
                  </a:solidFill>
                </a:rPr>
                <a:t>Pulsed Sources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33" name="Rectangle 56"/>
            <p:cNvSpPr>
              <a:spLocks noChangeArrowheads="1"/>
            </p:cNvSpPr>
            <p:nvPr/>
          </p:nvSpPr>
          <p:spPr bwMode="auto">
            <a:xfrm>
              <a:off x="3073" y="2028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3155" y="1960"/>
              <a:ext cx="53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3254" y="2022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6" name="Rectangle 59"/>
            <p:cNvSpPr>
              <a:spLocks noChangeArrowheads="1"/>
            </p:cNvSpPr>
            <p:nvPr/>
          </p:nvSpPr>
          <p:spPr bwMode="auto">
            <a:xfrm>
              <a:off x="3376" y="1906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7" name="Rectangle 60"/>
            <p:cNvSpPr>
              <a:spLocks noChangeArrowheads="1"/>
            </p:cNvSpPr>
            <p:nvPr/>
          </p:nvSpPr>
          <p:spPr bwMode="auto">
            <a:xfrm>
              <a:off x="3663" y="1760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8" name="Rectangle 61"/>
            <p:cNvSpPr>
              <a:spLocks noChangeArrowheads="1"/>
            </p:cNvSpPr>
            <p:nvPr/>
          </p:nvSpPr>
          <p:spPr bwMode="auto">
            <a:xfrm>
              <a:off x="2829" y="2235"/>
              <a:ext cx="37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>
              <a:off x="2735" y="1872"/>
              <a:ext cx="40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  <a:r>
                <a:rPr lang="en-GB" sz="1200" baseline="30000">
                  <a:solidFill>
                    <a:srgbClr val="CC00CC"/>
                  </a:solidFill>
                </a:rPr>
                <a:t>/</a:t>
              </a:r>
              <a:endParaRPr lang="en-GB" sz="1200">
                <a:solidFill>
                  <a:srgbClr val="CC00CC"/>
                </a:solidFill>
              </a:endParaRPr>
            </a:p>
          </p:txBody>
        </p:sp>
        <p:sp>
          <p:nvSpPr>
            <p:cNvPr id="40" name="Rectangle 63"/>
            <p:cNvSpPr>
              <a:spLocks noChangeArrowheads="1"/>
            </p:cNvSpPr>
            <p:nvPr/>
          </p:nvSpPr>
          <p:spPr bwMode="auto">
            <a:xfrm>
              <a:off x="3288" y="2011"/>
              <a:ext cx="31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KENS</a:t>
              </a:r>
            </a:p>
          </p:txBody>
        </p:sp>
        <p:sp>
          <p:nvSpPr>
            <p:cNvPr id="41" name="Rectangle 64"/>
            <p:cNvSpPr>
              <a:spLocks noChangeArrowheads="1"/>
            </p:cNvSpPr>
            <p:nvPr/>
          </p:nvSpPr>
          <p:spPr bwMode="auto">
            <a:xfrm>
              <a:off x="2783" y="1980"/>
              <a:ext cx="3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WNR</a:t>
              </a:r>
            </a:p>
          </p:txBody>
        </p:sp>
        <p:sp>
          <p:nvSpPr>
            <p:cNvPr id="42" name="Rectangle 65"/>
            <p:cNvSpPr>
              <a:spLocks noChangeArrowheads="1"/>
            </p:cNvSpPr>
            <p:nvPr/>
          </p:nvSpPr>
          <p:spPr bwMode="auto">
            <a:xfrm>
              <a:off x="3117" y="1826"/>
              <a:ext cx="2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IPNS</a:t>
              </a:r>
            </a:p>
          </p:txBody>
        </p:sp>
        <p:sp>
          <p:nvSpPr>
            <p:cNvPr id="43" name="Rectangle 66"/>
            <p:cNvSpPr>
              <a:spLocks noChangeArrowheads="1"/>
            </p:cNvSpPr>
            <p:nvPr/>
          </p:nvSpPr>
          <p:spPr bwMode="auto">
            <a:xfrm>
              <a:off x="2928" y="2195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2870" y="1665"/>
              <a:ext cx="2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339966"/>
                  </a:solidFill>
                </a:rPr>
                <a:t>ILL</a:t>
              </a:r>
            </a:p>
          </p:txBody>
        </p:sp>
        <p:sp>
          <p:nvSpPr>
            <p:cNvPr id="45" name="Oval 68"/>
            <p:cNvSpPr>
              <a:spLocks noChangeArrowheads="1"/>
            </p:cNvSpPr>
            <p:nvPr/>
          </p:nvSpPr>
          <p:spPr bwMode="auto">
            <a:xfrm>
              <a:off x="2816" y="1791"/>
              <a:ext cx="53" cy="5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6" name="Freeform 69"/>
            <p:cNvSpPr>
              <a:spLocks/>
            </p:cNvSpPr>
            <p:nvPr/>
          </p:nvSpPr>
          <p:spPr bwMode="auto">
            <a:xfrm>
              <a:off x="1261" y="1833"/>
              <a:ext cx="1625" cy="935"/>
            </a:xfrm>
            <a:custGeom>
              <a:avLst/>
              <a:gdLst>
                <a:gd name="T0" fmla="*/ 4 w 1692"/>
                <a:gd name="T1" fmla="*/ 705 h 954"/>
                <a:gd name="T2" fmla="*/ 16 w 1692"/>
                <a:gd name="T3" fmla="*/ 443 h 954"/>
                <a:gd name="T4" fmla="*/ 105 w 1692"/>
                <a:gd name="T5" fmla="*/ 191 h 954"/>
                <a:gd name="T6" fmla="*/ 255 w 1692"/>
                <a:gd name="T7" fmla="*/ 55 h 954"/>
                <a:gd name="T8" fmla="*/ 470 w 1692"/>
                <a:gd name="T9" fmla="*/ 10 h 954"/>
                <a:gd name="T10" fmla="*/ 922 w 1692"/>
                <a:gd name="T11" fmla="*/ 10 h 9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2"/>
                <a:gd name="T19" fmla="*/ 0 h 954"/>
                <a:gd name="T20" fmla="*/ 1692 w 1692"/>
                <a:gd name="T21" fmla="*/ 954 h 9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2" h="954">
                  <a:moveTo>
                    <a:pt x="4" y="954"/>
                  </a:moveTo>
                  <a:cubicBezTo>
                    <a:pt x="2" y="834"/>
                    <a:pt x="0" y="715"/>
                    <a:pt x="31" y="599"/>
                  </a:cubicBezTo>
                  <a:cubicBezTo>
                    <a:pt x="62" y="483"/>
                    <a:pt x="119" y="346"/>
                    <a:pt x="192" y="258"/>
                  </a:cubicBezTo>
                  <a:cubicBezTo>
                    <a:pt x="265" y="170"/>
                    <a:pt x="355" y="111"/>
                    <a:pt x="467" y="70"/>
                  </a:cubicBezTo>
                  <a:cubicBezTo>
                    <a:pt x="579" y="29"/>
                    <a:pt x="658" y="20"/>
                    <a:pt x="862" y="10"/>
                  </a:cubicBezTo>
                  <a:cubicBezTo>
                    <a:pt x="1066" y="0"/>
                    <a:pt x="1379" y="5"/>
                    <a:pt x="1692" y="10"/>
                  </a:cubicBez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70"/>
            <p:cNvGrpSpPr>
              <a:grpSpLocks/>
            </p:cNvGrpSpPr>
            <p:nvPr/>
          </p:nvGrpSpPr>
          <p:grpSpPr bwMode="auto">
            <a:xfrm>
              <a:off x="1012" y="1667"/>
              <a:ext cx="3279" cy="1563"/>
              <a:chOff x="981" y="1459"/>
              <a:chExt cx="3513" cy="1607"/>
            </a:xfrm>
          </p:grpSpPr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1030" y="1862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X-10</a:t>
                </a:r>
              </a:p>
            </p:txBody>
          </p:sp>
          <p:sp>
            <p:nvSpPr>
              <p:cNvPr id="66" name="Rectangle 72"/>
              <p:cNvSpPr>
                <a:spLocks noChangeArrowheads="1"/>
              </p:cNvSpPr>
              <p:nvPr/>
            </p:nvSpPr>
            <p:spPr bwMode="auto">
              <a:xfrm>
                <a:off x="981" y="2153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CP-2</a:t>
                </a:r>
              </a:p>
            </p:txBody>
          </p:sp>
          <p:sp>
            <p:nvSpPr>
              <p:cNvPr id="67" name="Oval 73"/>
              <p:cNvSpPr>
                <a:spLocks noChangeArrowheads="1"/>
              </p:cNvSpPr>
              <p:nvPr/>
            </p:nvSpPr>
            <p:spPr bwMode="auto">
              <a:xfrm>
                <a:off x="1221" y="256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8" name="Oval 74"/>
              <p:cNvSpPr>
                <a:spLocks noChangeArrowheads="1"/>
              </p:cNvSpPr>
              <p:nvPr/>
            </p:nvSpPr>
            <p:spPr bwMode="auto">
              <a:xfrm>
                <a:off x="1285" y="2222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9" name="Oval 75"/>
              <p:cNvSpPr>
                <a:spLocks noChangeArrowheads="1"/>
              </p:cNvSpPr>
              <p:nvPr/>
            </p:nvSpPr>
            <p:spPr bwMode="auto">
              <a:xfrm>
                <a:off x="1313" y="193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0" name="Oval 76"/>
              <p:cNvSpPr>
                <a:spLocks noChangeArrowheads="1"/>
              </p:cNvSpPr>
              <p:nvPr/>
            </p:nvSpPr>
            <p:spPr bwMode="auto">
              <a:xfrm>
                <a:off x="1532" y="175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825" y="1653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2111" y="1678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3" name="Oval 79"/>
              <p:cNvSpPr>
                <a:spLocks noChangeArrowheads="1"/>
              </p:cNvSpPr>
              <p:nvPr/>
            </p:nvSpPr>
            <p:spPr bwMode="auto">
              <a:xfrm>
                <a:off x="2569" y="164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2594" y="159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3213" y="2839"/>
                <a:ext cx="12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GB" sz="1600">
                    <a:solidFill>
                      <a:srgbClr val="339966"/>
                    </a:solidFill>
                  </a:rPr>
                  <a:t>Steady State Sources</a:t>
                </a: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3052" y="291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7" name="Rectangle 83"/>
              <p:cNvSpPr>
                <a:spLocks noChangeArrowheads="1"/>
              </p:cNvSpPr>
              <p:nvPr/>
            </p:nvSpPr>
            <p:spPr bwMode="auto">
              <a:xfrm>
                <a:off x="2383" y="1665"/>
                <a:ext cx="35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HFBR</a:t>
                </a: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402" y="1459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HFIR</a:t>
                </a: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015" y="1487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NRU</a:t>
                </a:r>
              </a:p>
            </p:txBody>
          </p:sp>
          <p:sp>
            <p:nvSpPr>
              <p:cNvPr id="80" name="Rectangle 86"/>
              <p:cNvSpPr>
                <a:spLocks noChangeArrowheads="1"/>
              </p:cNvSpPr>
              <p:nvPr/>
            </p:nvSpPr>
            <p:spPr bwMode="auto">
              <a:xfrm>
                <a:off x="1588" y="1503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339966"/>
                    </a:solidFill>
                  </a:rPr>
                  <a:t>MTR</a:t>
                </a:r>
              </a:p>
            </p:txBody>
          </p:sp>
          <p:sp>
            <p:nvSpPr>
              <p:cNvPr id="81" name="Rectangle 87"/>
              <p:cNvSpPr>
                <a:spLocks noChangeArrowheads="1"/>
              </p:cNvSpPr>
              <p:nvPr/>
            </p:nvSpPr>
            <p:spPr bwMode="auto">
              <a:xfrm>
                <a:off x="1241" y="1646"/>
                <a:ext cx="3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NRX</a:t>
                </a:r>
              </a:p>
            </p:txBody>
          </p:sp>
          <p:sp>
            <p:nvSpPr>
              <p:cNvPr id="82" name="Rectangle 88"/>
              <p:cNvSpPr>
                <a:spLocks noChangeArrowheads="1"/>
              </p:cNvSpPr>
              <p:nvPr/>
            </p:nvSpPr>
            <p:spPr bwMode="auto">
              <a:xfrm>
                <a:off x="1290" y="2470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CP-1</a:t>
                </a:r>
              </a:p>
            </p:txBody>
          </p:sp>
        </p:grp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  <p:sp>
          <p:nvSpPr>
            <p:cNvPr id="55" name="Rectangle 96"/>
            <p:cNvSpPr>
              <a:spLocks noChangeArrowheads="1"/>
            </p:cNvSpPr>
            <p:nvPr/>
          </p:nvSpPr>
          <p:spPr bwMode="auto">
            <a:xfrm>
              <a:off x="4717" y="1643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56" name="Line 97"/>
            <p:cNvSpPr>
              <a:spLocks noChangeShapeType="1"/>
            </p:cNvSpPr>
            <p:nvPr/>
          </p:nvSpPr>
          <p:spPr bwMode="auto">
            <a:xfrm>
              <a:off x="2883" y="1839"/>
              <a:ext cx="2163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57" name="Group 98"/>
            <p:cNvGrpSpPr>
              <a:grpSpLocks/>
            </p:cNvGrpSpPr>
            <p:nvPr/>
          </p:nvGrpSpPr>
          <p:grpSpPr bwMode="auto">
            <a:xfrm>
              <a:off x="4393" y="1886"/>
              <a:ext cx="373" cy="209"/>
              <a:chOff x="4600" y="1675"/>
              <a:chExt cx="400" cy="214"/>
            </a:xfrm>
          </p:grpSpPr>
          <p:sp>
            <p:nvSpPr>
              <p:cNvPr id="63" name="Rectangle 99"/>
              <p:cNvSpPr>
                <a:spLocks noChangeArrowheads="1"/>
              </p:cNvSpPr>
              <p:nvPr/>
            </p:nvSpPr>
            <p:spPr bwMode="auto">
              <a:xfrm>
                <a:off x="4600" y="1704"/>
                <a:ext cx="4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FRM-II</a:t>
                </a:r>
              </a:p>
            </p:txBody>
          </p:sp>
          <p:sp>
            <p:nvSpPr>
              <p:cNvPr id="64" name="Oval 100"/>
              <p:cNvSpPr>
                <a:spLocks noChangeArrowheads="1"/>
              </p:cNvSpPr>
              <p:nvPr/>
            </p:nvSpPr>
            <p:spPr bwMode="auto">
              <a:xfrm>
                <a:off x="4600" y="167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grpSp>
          <p:nvGrpSpPr>
            <p:cNvPr id="58" name="Group 101"/>
            <p:cNvGrpSpPr>
              <a:grpSpLocks/>
            </p:cNvGrpSpPr>
            <p:nvPr/>
          </p:nvGrpSpPr>
          <p:grpSpPr bwMode="auto">
            <a:xfrm>
              <a:off x="3920" y="1992"/>
              <a:ext cx="311" cy="216"/>
              <a:chOff x="4095" y="1784"/>
              <a:chExt cx="333" cy="221"/>
            </a:xfrm>
          </p:grpSpPr>
          <p:sp>
            <p:nvSpPr>
              <p:cNvPr id="61" name="Oval 102"/>
              <p:cNvSpPr>
                <a:spLocks noChangeArrowheads="1"/>
              </p:cNvSpPr>
              <p:nvPr/>
            </p:nvSpPr>
            <p:spPr bwMode="auto">
              <a:xfrm>
                <a:off x="4111" y="178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2" name="Rectangle 103"/>
              <p:cNvSpPr>
                <a:spLocks noChangeArrowheads="1"/>
              </p:cNvSpPr>
              <p:nvPr/>
            </p:nvSpPr>
            <p:spPr bwMode="auto">
              <a:xfrm>
                <a:off x="4095" y="1820"/>
                <a:ext cx="33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SINQ</a:t>
                </a:r>
              </a:p>
            </p:txBody>
          </p:sp>
        </p:grpSp>
        <p:sp>
          <p:nvSpPr>
            <p:cNvPr id="59" name="Arc 104"/>
            <p:cNvSpPr>
              <a:spLocks/>
            </p:cNvSpPr>
            <p:nvPr/>
          </p:nvSpPr>
          <p:spPr bwMode="auto">
            <a:xfrm flipH="1">
              <a:off x="2841" y="1645"/>
              <a:ext cx="2010" cy="1832"/>
            </a:xfrm>
            <a:custGeom>
              <a:avLst/>
              <a:gdLst>
                <a:gd name="T0" fmla="*/ 0 w 17821"/>
                <a:gd name="T1" fmla="*/ 0 h 21600"/>
                <a:gd name="T2" fmla="*/ 0 w 17821"/>
                <a:gd name="T3" fmla="*/ 0 h 21600"/>
                <a:gd name="T4" fmla="*/ 0 w 17821"/>
                <a:gd name="T5" fmla="*/ 0 h 21600"/>
                <a:gd name="T6" fmla="*/ 0 60000 65536"/>
                <a:gd name="T7" fmla="*/ 0 60000 65536"/>
                <a:gd name="T8" fmla="*/ 0 60000 65536"/>
                <a:gd name="T9" fmla="*/ 0 w 17821"/>
                <a:gd name="T10" fmla="*/ 0 h 21600"/>
                <a:gd name="T11" fmla="*/ 17821 w 178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21" h="21600" fill="none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</a:path>
                <a:path w="17821" h="21600" stroke="0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  <a:lnTo>
                    <a:pt x="911" y="21600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0" name="Rectangle 105"/>
            <p:cNvSpPr>
              <a:spLocks noChangeArrowheads="1"/>
            </p:cNvSpPr>
            <p:nvPr/>
          </p:nvSpPr>
          <p:spPr bwMode="auto">
            <a:xfrm>
              <a:off x="4692" y="1648"/>
              <a:ext cx="26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CC00CC"/>
                  </a:solidFill>
                </a:rPr>
                <a:t>SNS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  <p:sp>
        <p:nvSpPr>
          <p:cNvPr id="109" name="Rectangle 96"/>
          <p:cNvSpPr>
            <a:spLocks noChangeArrowheads="1"/>
          </p:cNvSpPr>
          <p:nvPr/>
        </p:nvSpPr>
        <p:spPr bwMode="auto">
          <a:xfrm>
            <a:off x="7841901" y="2101062"/>
            <a:ext cx="83104" cy="84489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  <p:sp>
        <p:nvSpPr>
          <p:cNvPr id="110" name="Rectangle 105"/>
          <p:cNvSpPr>
            <a:spLocks noChangeArrowheads="1"/>
          </p:cNvSpPr>
          <p:nvPr/>
        </p:nvSpPr>
        <p:spPr bwMode="auto">
          <a:xfrm>
            <a:off x="7522548" y="1873793"/>
            <a:ext cx="6149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CC00CC"/>
                </a:solidFill>
              </a:rPr>
              <a:t>J-PARC</a:t>
            </a:r>
            <a:endParaRPr lang="en-GB" sz="1200" dirty="0">
              <a:solidFill>
                <a:srgbClr val="CC00CC"/>
              </a:solidFill>
            </a:endParaRPr>
          </a:p>
        </p:txBody>
      </p:sp>
      <p:sp>
        <p:nvSpPr>
          <p:cNvPr id="108" name="Rectangle 96"/>
          <p:cNvSpPr>
            <a:spLocks noChangeAspect="1" noChangeArrowheads="1"/>
          </p:cNvSpPr>
          <p:nvPr/>
        </p:nvSpPr>
        <p:spPr bwMode="auto">
          <a:xfrm>
            <a:off x="8597551" y="1821661"/>
            <a:ext cx="141640" cy="1440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  <p:sp>
        <p:nvSpPr>
          <p:cNvPr id="111" name="Rectangle 105"/>
          <p:cNvSpPr>
            <a:spLocks noChangeArrowheads="1"/>
          </p:cNvSpPr>
          <p:nvPr/>
        </p:nvSpPr>
        <p:spPr bwMode="auto">
          <a:xfrm>
            <a:off x="8214698" y="1619793"/>
            <a:ext cx="437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C00CC"/>
                </a:solidFill>
              </a:rPr>
              <a:t>ESS</a:t>
            </a:r>
            <a:endParaRPr lang="en-GB" sz="14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334"/>
              </p:ext>
            </p:extLst>
          </p:nvPr>
        </p:nvGraphicFramePr>
        <p:xfrm>
          <a:off x="1071563" y="1581559"/>
          <a:ext cx="7254861" cy="5072541"/>
        </p:xfrm>
        <a:graphic>
          <a:graphicData uri="http://schemas.openxmlformats.org/drawingml/2006/table">
            <a:tbl>
              <a:tblPr/>
              <a:tblGrid>
                <a:gridCol w="2418287"/>
                <a:gridCol w="2418287"/>
                <a:gridCol w="2418287"/>
              </a:tblGrid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neutrons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λ</a:t>
                      </a: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 nm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 eV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 </a:t>
                      </a: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penetration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~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</a:t>
                      </a:r>
                      <a:r>
                        <a:rPr kumimoji="0" lang="en-GB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θ</a:t>
                      </a:r>
                      <a:r>
                        <a:rPr kumimoji="0" lang="en-GB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kumimoji="0" lang="el-GR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964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GB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p/cm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ster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(60W 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lightbulb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GB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n/cm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/ster/s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(60MW reactor)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spin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094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interaction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electromagnetic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strong force, magnetic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charge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Slow Neutrons </a:t>
            </a:r>
            <a:r>
              <a:rPr lang="en-US" dirty="0" err="1" smtClean="0"/>
              <a:t>vs</a:t>
            </a:r>
            <a:r>
              <a:rPr lang="en-US" dirty="0" smtClean="0"/>
              <a:t>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Thermal neutron have wavelengths similar to inter-atomic distances</a:t>
            </a:r>
          </a:p>
          <a:p>
            <a:r>
              <a:rPr lang="en-US" dirty="0" smtClean="0"/>
              <a:t>Thermal neutrons have energies comparable to lattice vibrations</a:t>
            </a:r>
          </a:p>
          <a:p>
            <a:r>
              <a:rPr lang="en-US" dirty="0" smtClean="0"/>
              <a:t>Neutrons are non-destructive</a:t>
            </a:r>
          </a:p>
          <a:p>
            <a:r>
              <a:rPr lang="en-US" dirty="0" smtClean="0"/>
              <a:t>Neutrons interact weakly</a:t>
            </a:r>
          </a:p>
          <a:p>
            <a:pPr lvl="1"/>
            <a:r>
              <a:rPr lang="en-US" dirty="0" smtClean="0"/>
              <a:t>they penetrate into the bulk</a:t>
            </a:r>
          </a:p>
          <a:p>
            <a:r>
              <a:rPr lang="en-US" dirty="0" smtClean="0"/>
              <a:t>Neutrons interact via a simple point-like potential</a:t>
            </a:r>
          </a:p>
          <a:p>
            <a:pPr lvl="1"/>
            <a:r>
              <a:rPr lang="en-US" dirty="0" smtClean="0"/>
              <a:t>amplitudes are straightforward to interpret</a:t>
            </a:r>
          </a:p>
          <a:p>
            <a:r>
              <a:rPr lang="en-US" dirty="0" smtClean="0"/>
              <a:t>Neutrons have a magnetic moment</a:t>
            </a:r>
          </a:p>
          <a:p>
            <a:pPr lvl="1"/>
            <a:r>
              <a:rPr lang="en-US" dirty="0" smtClean="0"/>
              <a:t>great for magnetism</a:t>
            </a:r>
          </a:p>
          <a:p>
            <a:r>
              <a:rPr lang="en-US" dirty="0" smtClean="0"/>
              <a:t>Neutrons see a completely different contrast to x-rays</a:t>
            </a:r>
          </a:p>
          <a:p>
            <a:pPr lvl="1"/>
            <a:r>
              <a:rPr lang="en-US" dirty="0" smtClean="0"/>
              <a:t>e.g. hydrogen is very visible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400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10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35" y="1417637"/>
            <a:ext cx="9182519" cy="542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847" y="6252589"/>
            <a:ext cx="22875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Element (Z)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760838" y="3619669"/>
            <a:ext cx="43125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Mass Attenuation Coefficient (cm/g)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386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61331</TotalTime>
  <Words>1027</Words>
  <Application>Microsoft Macintosh PowerPoint</Application>
  <PresentationFormat>On-screen Show (4:3)</PresentationFormat>
  <Paragraphs>409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Calibri</vt:lpstr>
      <vt:lpstr>Gill Sans</vt:lpstr>
      <vt:lpstr>Helvetica</vt:lpstr>
      <vt:lpstr>Helvetica Light</vt:lpstr>
      <vt:lpstr>Lucida Grande</vt:lpstr>
      <vt:lpstr>Tahoma</vt:lpstr>
      <vt:lpstr>Times New Roman</vt:lpstr>
      <vt:lpstr>TitilliumText22L 400 wt</vt:lpstr>
      <vt:lpstr>TitilliumText22L 800 wt</vt:lpstr>
      <vt:lpstr>ヒラギノ角ゴ ProN W3</vt:lpstr>
      <vt:lpstr>Arial</vt:lpstr>
      <vt:lpstr>ESS Core Powerpoint</vt:lpstr>
      <vt:lpstr>Equation</vt:lpstr>
      <vt:lpstr>Neutron Sources</vt:lpstr>
      <vt:lpstr>Summary</vt:lpstr>
      <vt:lpstr>Main European neutron sources 2017</vt:lpstr>
      <vt:lpstr>Major neutron sources in the world</vt:lpstr>
      <vt:lpstr>Major neutron sources in the world</vt:lpstr>
      <vt:lpstr>Evolution of neutron sources</vt:lpstr>
      <vt:lpstr>Slow Neutrons vs Light</vt:lpstr>
      <vt:lpstr>Why neutrons?</vt:lpstr>
      <vt:lpstr>Why neutrons?</vt:lpstr>
      <vt:lpstr>ILL Reactor Neutron Source</vt:lpstr>
      <vt:lpstr>ILL Reactor Neutron Source</vt:lpstr>
      <vt:lpstr>ILL Reactor Neutron Source</vt:lpstr>
      <vt:lpstr>ILL Reactor Neutron Source</vt:lpstr>
      <vt:lpstr>PowerPoint Presentation</vt:lpstr>
      <vt:lpstr>PowerPoint Presentation</vt:lpstr>
      <vt:lpstr>ILL Moderator Brightnesses</vt:lpstr>
      <vt:lpstr>Spallation Sources</vt:lpstr>
      <vt:lpstr>De Broglie Relations</vt:lpstr>
      <vt:lpstr>The Time-of-Flight (TOF) Method</vt:lpstr>
      <vt:lpstr>ISIS Spallation Source</vt:lpstr>
      <vt:lpstr>SNS, Oak Ridge, USA (1MW)</vt:lpstr>
      <vt:lpstr>J-PARC, Tokai, Japan (500kW)</vt:lpstr>
      <vt:lpstr>J-PARC, Tokai, Japan (500kW)</vt:lpstr>
      <vt:lpstr>ESS, Lund, Sweden (5MW design power)</vt:lpstr>
      <vt:lpstr>ISIS TS2 Target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Time-of-flight (TOF) resolution</vt:lpstr>
      <vt:lpstr>Time-of-flight (TOF) resolution</vt:lpstr>
      <vt:lpstr>Moderator Decoupling and Poisoning</vt:lpstr>
      <vt:lpstr>Moderator Decoupling and Poisoning</vt:lpstr>
      <vt:lpstr>SNS moderators</vt:lpstr>
      <vt:lpstr>ISIS TS2 Target</vt:lpstr>
      <vt:lpstr>Moderator Temperature</vt:lpstr>
      <vt:lpstr>Long-pulse performance</vt:lpstr>
      <vt:lpstr>Adapting the pulse width</vt:lpstr>
      <vt:lpstr>Summary</vt:lpstr>
      <vt:lpstr>Thank You!</vt:lpstr>
    </vt:vector>
  </TitlesOfParts>
  <Manager/>
  <Company>ESS</Company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Andersen</dc:creator>
  <cp:keywords/>
  <dc:description/>
  <cp:lastModifiedBy>Ken Andersen</cp:lastModifiedBy>
  <cp:revision>313</cp:revision>
  <dcterms:created xsi:type="dcterms:W3CDTF">2013-10-29T16:05:10Z</dcterms:created>
  <dcterms:modified xsi:type="dcterms:W3CDTF">2017-12-05T09:24:17Z</dcterms:modified>
  <cp:category/>
</cp:coreProperties>
</file>