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306" r:id="rId2"/>
    <p:sldId id="312" r:id="rId3"/>
    <p:sldId id="308" r:id="rId4"/>
    <p:sldId id="310" r:id="rId5"/>
    <p:sldId id="313" r:id="rId6"/>
    <p:sldId id="311" r:id="rId7"/>
    <p:sldId id="30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6398" autoAdjust="0"/>
  </p:normalViewPr>
  <p:slideViewPr>
    <p:cSldViewPr snapToGrid="0" snapToObjects="1">
      <p:cViewPr varScale="1">
        <p:scale>
          <a:sx n="62" d="100"/>
          <a:sy n="62" d="100"/>
        </p:scale>
        <p:origin x="102" y="414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10/7/2017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58" y="2942091"/>
            <a:ext cx="4212336" cy="416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all" baseline="0">
                <a:latin typeface="Arial" charset="0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6776769" cy="280120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 Here</a:t>
            </a:r>
            <a:endParaRPr lang="en-US" dirty="0"/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Saturday, October 7, 2017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6776769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86650" y="1720850"/>
            <a:ext cx="4705350" cy="3840163"/>
          </a:xfr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all" baseline="0">
                <a:latin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Arial" panose="020B0604020202020204" pitchFamily="34" charset="0"/>
              <a:buChar char="-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Arial" panose="020B0604020202020204" pitchFamily="34" charset="0"/>
              <a:buChar char="-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58" y="2942091"/>
            <a:ext cx="4212336" cy="41666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0" name="Picture Placeholder 19"/>
          <p:cNvSpPr>
            <a:spLocks noGrp="1"/>
          </p:cNvSpPr>
          <p:nvPr>
            <p:ph type="pic" sz="quarter" idx="18"/>
          </p:nvPr>
        </p:nvSpPr>
        <p:spPr>
          <a:xfrm>
            <a:off x="7486650" y="1720850"/>
            <a:ext cx="4705350" cy="3840163"/>
          </a:xfr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24849" y="5217805"/>
            <a:ext cx="4007384" cy="369887"/>
          </a:xfrm>
        </p:spPr>
        <p:txBody>
          <a:bodyPr>
            <a:noAutofit/>
          </a:bodyPr>
          <a:lstStyle>
            <a:lvl1pPr marL="0" indent="0"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Name,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24850" y="659732"/>
            <a:ext cx="11383433" cy="46137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000" b="1" i="0" cap="none" baseline="0"/>
            </a:lvl1pPr>
            <a:lvl2pPr marL="457200" indent="0">
              <a:buFontTx/>
              <a:buNone/>
              <a:defRPr sz="3000" cap="none" baseline="0"/>
            </a:lvl2pPr>
            <a:lvl3pPr marL="914400" indent="0">
              <a:buFontTx/>
              <a:buNone/>
              <a:defRPr sz="3000" cap="none" baseline="0"/>
            </a:lvl3pPr>
            <a:lvl4pPr marL="1371600" indent="0">
              <a:buFontTx/>
              <a:buNone/>
              <a:defRPr sz="3000" cap="none" baseline="0"/>
            </a:lvl4pPr>
            <a:lvl5pPr marL="1828800" indent="0">
              <a:buFontTx/>
              <a:buNone/>
              <a:defRPr sz="3000" cap="none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424849" y="1750850"/>
            <a:ext cx="6400800" cy="3363912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AppleSystemUIFont" charset="-120"/>
              <a:buChar char="-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24850" y="5588001"/>
            <a:ext cx="3865033" cy="2576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baseline="0"/>
            </a:lvl1pPr>
            <a:lvl2pPr marL="457200" indent="0">
              <a:buFontTx/>
              <a:buNone/>
              <a:defRPr sz="1000" baseline="0"/>
            </a:lvl2pPr>
            <a:lvl3pPr marL="914400" indent="0">
              <a:buFontTx/>
              <a:buNone/>
              <a:defRPr sz="1000" baseline="0"/>
            </a:lvl3pPr>
            <a:lvl4pPr marL="1371600" indent="0">
              <a:buFontTx/>
              <a:buNone/>
              <a:defRPr sz="1000" baseline="0"/>
            </a:lvl4pPr>
            <a:lvl5pPr marL="1828800" indent="0">
              <a:buFontTx/>
              <a:buNone/>
              <a:defRPr sz="1000" baseline="0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898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Saturday, October 7, 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picsweb.jlab.org/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Web Extensible Display Manager (WEDM)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Installations with EPICS 3 </a:t>
            </a:r>
            <a:r>
              <a:rPr lang="en-US" dirty="0" smtClean="0"/>
              <a:t>and EDM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dirty="0" smtClean="0"/>
              <a:t>EPICS Workshop, October 2017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Ryan Slominski &amp; Theo </a:t>
            </a:r>
            <a:r>
              <a:rPr lang="en-US" dirty="0" err="1" smtClean="0"/>
              <a:t>Larrieu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987" y="135874"/>
            <a:ext cx="7898969" cy="789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5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43183" y="1720793"/>
            <a:ext cx="4516276" cy="280120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EDM screens in a web browser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Server reads “</a:t>
            </a:r>
            <a:r>
              <a:rPr lang="en-US" dirty="0" err="1" smtClean="0"/>
              <a:t>edl</a:t>
            </a:r>
            <a:r>
              <a:rPr lang="en-US" dirty="0" smtClean="0"/>
              <a:t>” files directly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Handles 1,000s of PV updates per second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tandard EDM drag and drop screen creation tool can make mobile-sized screens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19334" y="6311900"/>
            <a:ext cx="5224463" cy="311150"/>
          </a:xfrm>
        </p:spPr>
        <p:txBody>
          <a:bodyPr/>
          <a:lstStyle/>
          <a:p>
            <a:r>
              <a:rPr lang="en-US" dirty="0" smtClean="0"/>
              <a:t>WEDM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714375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44" y="248935"/>
            <a:ext cx="6803756" cy="6062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59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443183" y="1720793"/>
            <a:ext cx="4516276" cy="280120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Accessing screens </a:t>
            </a:r>
            <a:r>
              <a:rPr lang="en-US" dirty="0"/>
              <a:t>r</a:t>
            </a:r>
            <a:r>
              <a:rPr lang="en-US" dirty="0" smtClean="0"/>
              <a:t>equires </a:t>
            </a:r>
            <a:r>
              <a:rPr lang="en-US" dirty="0"/>
              <a:t>e</a:t>
            </a:r>
            <a:r>
              <a:rPr lang="en-US" dirty="0" smtClean="0"/>
              <a:t>ither: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Directly sitting in front of an accelerator workstation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Special network “exception” for remote computer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Accelerator account with 2-factor authentication and tunnel / VPN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19334" y="6311900"/>
            <a:ext cx="5224463" cy="311150"/>
          </a:xfrm>
        </p:spPr>
        <p:txBody>
          <a:bodyPr/>
          <a:lstStyle/>
          <a:p>
            <a:r>
              <a:rPr lang="en-US" dirty="0" smtClean="0"/>
              <a:t>WEDM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714375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540" y="248935"/>
            <a:ext cx="6581563" cy="60629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Facilities department remote office electric, gas, and water meter monitoring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On-call staff mobile device monitoring and troubleshooting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Guard kiosk cryogenic alarm monitoring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19334" y="6311900"/>
            <a:ext cx="5224463" cy="311150"/>
          </a:xfrm>
        </p:spPr>
        <p:txBody>
          <a:bodyPr/>
          <a:lstStyle/>
          <a:p>
            <a:r>
              <a:rPr lang="en-US" dirty="0" smtClean="0"/>
              <a:t>WEDM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714375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302" y="328161"/>
            <a:ext cx="3121343" cy="5586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50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19334" y="6311900"/>
            <a:ext cx="5224463" cy="311150"/>
          </a:xfrm>
        </p:spPr>
        <p:txBody>
          <a:bodyPr/>
          <a:lstStyle/>
          <a:p>
            <a:r>
              <a:rPr lang="en-US" dirty="0" smtClean="0"/>
              <a:t>WEDM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714375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3" name="Subtitle 62"/>
          <p:cNvSpPr>
            <a:spLocks noGrp="1"/>
          </p:cNvSpPr>
          <p:nvPr>
            <p:ph type="subTitle" idx="1"/>
          </p:nvPr>
        </p:nvSpPr>
        <p:spPr>
          <a:xfrm>
            <a:off x="0" y="1287322"/>
            <a:ext cx="2083042" cy="43347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110" name="Group 109"/>
          <p:cNvGrpSpPr/>
          <p:nvPr/>
        </p:nvGrpSpPr>
        <p:grpSpPr>
          <a:xfrm>
            <a:off x="587117" y="2030278"/>
            <a:ext cx="11013697" cy="2464230"/>
            <a:chOff x="1524769" y="27932377"/>
            <a:chExt cx="7893242" cy="2411087"/>
          </a:xfrm>
        </p:grpSpPr>
        <p:grpSp>
          <p:nvGrpSpPr>
            <p:cNvPr id="111" name="Group 110"/>
            <p:cNvGrpSpPr/>
            <p:nvPr/>
          </p:nvGrpSpPr>
          <p:grpSpPr>
            <a:xfrm>
              <a:off x="1524769" y="27932377"/>
              <a:ext cx="7893242" cy="2411087"/>
              <a:chOff x="1523952" y="30918078"/>
              <a:chExt cx="7893242" cy="2411087"/>
            </a:xfrm>
          </p:grpSpPr>
          <p:sp>
            <p:nvSpPr>
              <p:cNvPr id="114" name="Freeform 113"/>
              <p:cNvSpPr/>
              <p:nvPr/>
            </p:nvSpPr>
            <p:spPr>
              <a:xfrm>
                <a:off x="1523952" y="30918078"/>
                <a:ext cx="1352910" cy="2371550"/>
              </a:xfrm>
              <a:custGeom>
                <a:avLst/>
                <a:gdLst>
                  <a:gd name="connsiteX0" fmla="*/ 0 w 1352910"/>
                  <a:gd name="connsiteY0" fmla="*/ 135291 h 2371550"/>
                  <a:gd name="connsiteX1" fmla="*/ 135291 w 1352910"/>
                  <a:gd name="connsiteY1" fmla="*/ 0 h 2371550"/>
                  <a:gd name="connsiteX2" fmla="*/ 1217619 w 1352910"/>
                  <a:gd name="connsiteY2" fmla="*/ 0 h 2371550"/>
                  <a:gd name="connsiteX3" fmla="*/ 1352910 w 1352910"/>
                  <a:gd name="connsiteY3" fmla="*/ 135291 h 2371550"/>
                  <a:gd name="connsiteX4" fmla="*/ 1352910 w 1352910"/>
                  <a:gd name="connsiteY4" fmla="*/ 2236259 h 2371550"/>
                  <a:gd name="connsiteX5" fmla="*/ 1217619 w 1352910"/>
                  <a:gd name="connsiteY5" fmla="*/ 2371550 h 2371550"/>
                  <a:gd name="connsiteX6" fmla="*/ 135291 w 1352910"/>
                  <a:gd name="connsiteY6" fmla="*/ 2371550 h 2371550"/>
                  <a:gd name="connsiteX7" fmla="*/ 0 w 1352910"/>
                  <a:gd name="connsiteY7" fmla="*/ 2236259 h 2371550"/>
                  <a:gd name="connsiteX8" fmla="*/ 0 w 1352910"/>
                  <a:gd name="connsiteY8" fmla="*/ 135291 h 2371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2910" h="2371550">
                    <a:moveTo>
                      <a:pt x="0" y="135291"/>
                    </a:moveTo>
                    <a:cubicBezTo>
                      <a:pt x="0" y="60572"/>
                      <a:pt x="60572" y="0"/>
                      <a:pt x="135291" y="0"/>
                    </a:cubicBezTo>
                    <a:lnTo>
                      <a:pt x="1217619" y="0"/>
                    </a:lnTo>
                    <a:cubicBezTo>
                      <a:pt x="1292338" y="0"/>
                      <a:pt x="1352910" y="60572"/>
                      <a:pt x="1352910" y="135291"/>
                    </a:cubicBezTo>
                    <a:lnTo>
                      <a:pt x="1352910" y="2236259"/>
                    </a:lnTo>
                    <a:cubicBezTo>
                      <a:pt x="1352910" y="2310978"/>
                      <a:pt x="1292338" y="2371550"/>
                      <a:pt x="1217619" y="2371550"/>
                    </a:cubicBezTo>
                    <a:lnTo>
                      <a:pt x="135291" y="2371550"/>
                    </a:lnTo>
                    <a:cubicBezTo>
                      <a:pt x="60572" y="2371550"/>
                      <a:pt x="0" y="2310978"/>
                      <a:pt x="0" y="2236259"/>
                    </a:cubicBezTo>
                    <a:lnTo>
                      <a:pt x="0" y="135291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8205" tIns="108205" rIns="108205" bIns="108205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smtClean="0">
                    <a:latin typeface="Calibri" panose="020F0502020204030204"/>
                    <a:ea typeface="+mn-ea"/>
                    <a:cs typeface="+mn-cs"/>
                  </a:rPr>
                  <a:t>Web Browser</a:t>
                </a:r>
                <a:endParaRPr lang="en-US" sz="1800" kern="1200" dirty="0"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>
              <a:xfrm>
                <a:off x="3039221" y="32306197"/>
                <a:ext cx="1672652" cy="1022968"/>
              </a:xfrm>
              <a:custGeom>
                <a:avLst/>
                <a:gdLst>
                  <a:gd name="connsiteX0" fmla="*/ 0 w 1672652"/>
                  <a:gd name="connsiteY0" fmla="*/ 511484 h 1022968"/>
                  <a:gd name="connsiteX1" fmla="*/ 511484 w 1672652"/>
                  <a:gd name="connsiteY1" fmla="*/ 0 h 1022968"/>
                  <a:gd name="connsiteX2" fmla="*/ 511484 w 1672652"/>
                  <a:gd name="connsiteY2" fmla="*/ 255742 h 1022968"/>
                  <a:gd name="connsiteX3" fmla="*/ 1161168 w 1672652"/>
                  <a:gd name="connsiteY3" fmla="*/ 255742 h 1022968"/>
                  <a:gd name="connsiteX4" fmla="*/ 1161168 w 1672652"/>
                  <a:gd name="connsiteY4" fmla="*/ 0 h 1022968"/>
                  <a:gd name="connsiteX5" fmla="*/ 1672652 w 1672652"/>
                  <a:gd name="connsiteY5" fmla="*/ 511484 h 1022968"/>
                  <a:gd name="connsiteX6" fmla="*/ 1161168 w 1672652"/>
                  <a:gd name="connsiteY6" fmla="*/ 1022968 h 1022968"/>
                  <a:gd name="connsiteX7" fmla="*/ 1161168 w 1672652"/>
                  <a:gd name="connsiteY7" fmla="*/ 767226 h 1022968"/>
                  <a:gd name="connsiteX8" fmla="*/ 511484 w 1672652"/>
                  <a:gd name="connsiteY8" fmla="*/ 767226 h 1022968"/>
                  <a:gd name="connsiteX9" fmla="*/ 511484 w 1672652"/>
                  <a:gd name="connsiteY9" fmla="*/ 1022968 h 1022968"/>
                  <a:gd name="connsiteX10" fmla="*/ 0 w 1672652"/>
                  <a:gd name="connsiteY10" fmla="*/ 511484 h 102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2652" h="1022968">
                    <a:moveTo>
                      <a:pt x="0" y="511484"/>
                    </a:moveTo>
                    <a:lnTo>
                      <a:pt x="511484" y="0"/>
                    </a:lnTo>
                    <a:lnTo>
                      <a:pt x="511484" y="255742"/>
                    </a:lnTo>
                    <a:lnTo>
                      <a:pt x="1161168" y="255742"/>
                    </a:lnTo>
                    <a:lnTo>
                      <a:pt x="1161168" y="0"/>
                    </a:lnTo>
                    <a:lnTo>
                      <a:pt x="1672652" y="511484"/>
                    </a:lnTo>
                    <a:lnTo>
                      <a:pt x="1161168" y="1022968"/>
                    </a:lnTo>
                    <a:lnTo>
                      <a:pt x="1161168" y="767226"/>
                    </a:lnTo>
                    <a:lnTo>
                      <a:pt x="511484" y="767226"/>
                    </a:lnTo>
                    <a:lnTo>
                      <a:pt x="511484" y="1022968"/>
                    </a:lnTo>
                    <a:lnTo>
                      <a:pt x="0" y="511484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5742" tIns="255742" rIns="255742" bIns="255742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>
                    <a:latin typeface="Calibri" panose="020F0502020204030204"/>
                    <a:ea typeface="+mn-ea"/>
                    <a:cs typeface="+mn-cs"/>
                  </a:rPr>
                  <a:t>Web Socket</a:t>
                </a:r>
                <a:endParaRPr lang="en-US" sz="1400" kern="1200" dirty="0"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4830757" y="32388409"/>
                <a:ext cx="1352910" cy="811746"/>
              </a:xfrm>
              <a:custGeom>
                <a:avLst/>
                <a:gdLst>
                  <a:gd name="connsiteX0" fmla="*/ 0 w 1352910"/>
                  <a:gd name="connsiteY0" fmla="*/ 81175 h 811746"/>
                  <a:gd name="connsiteX1" fmla="*/ 81175 w 1352910"/>
                  <a:gd name="connsiteY1" fmla="*/ 0 h 811746"/>
                  <a:gd name="connsiteX2" fmla="*/ 1271735 w 1352910"/>
                  <a:gd name="connsiteY2" fmla="*/ 0 h 811746"/>
                  <a:gd name="connsiteX3" fmla="*/ 1352910 w 1352910"/>
                  <a:gd name="connsiteY3" fmla="*/ 81175 h 811746"/>
                  <a:gd name="connsiteX4" fmla="*/ 1352910 w 1352910"/>
                  <a:gd name="connsiteY4" fmla="*/ 730571 h 811746"/>
                  <a:gd name="connsiteX5" fmla="*/ 1271735 w 1352910"/>
                  <a:gd name="connsiteY5" fmla="*/ 811746 h 811746"/>
                  <a:gd name="connsiteX6" fmla="*/ 81175 w 1352910"/>
                  <a:gd name="connsiteY6" fmla="*/ 811746 h 811746"/>
                  <a:gd name="connsiteX7" fmla="*/ 0 w 1352910"/>
                  <a:gd name="connsiteY7" fmla="*/ 730571 h 811746"/>
                  <a:gd name="connsiteX8" fmla="*/ 0 w 1352910"/>
                  <a:gd name="connsiteY8" fmla="*/ 81175 h 811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2910" h="811746">
                    <a:moveTo>
                      <a:pt x="0" y="81175"/>
                    </a:moveTo>
                    <a:cubicBezTo>
                      <a:pt x="0" y="36343"/>
                      <a:pt x="36343" y="0"/>
                      <a:pt x="81175" y="0"/>
                    </a:cubicBezTo>
                    <a:lnTo>
                      <a:pt x="1271735" y="0"/>
                    </a:lnTo>
                    <a:cubicBezTo>
                      <a:pt x="1316567" y="0"/>
                      <a:pt x="1352910" y="36343"/>
                      <a:pt x="1352910" y="81175"/>
                    </a:cubicBezTo>
                    <a:lnTo>
                      <a:pt x="1352910" y="730571"/>
                    </a:lnTo>
                    <a:cubicBezTo>
                      <a:pt x="1352910" y="775403"/>
                      <a:pt x="1316567" y="811746"/>
                      <a:pt x="1271735" y="811746"/>
                    </a:cubicBezTo>
                    <a:lnTo>
                      <a:pt x="81175" y="811746"/>
                    </a:lnTo>
                    <a:cubicBezTo>
                      <a:pt x="36343" y="811746"/>
                      <a:pt x="0" y="775403"/>
                      <a:pt x="0" y="730571"/>
                    </a:cubicBezTo>
                    <a:lnTo>
                      <a:pt x="0" y="81175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355" tIns="92355" rIns="92355" bIns="92355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dirty="0">
                    <a:latin typeface="Calibri" panose="020F0502020204030204"/>
                  </a:rPr>
                  <a:t>e</a:t>
                </a:r>
                <a:r>
                  <a:rPr lang="en-US" sz="1800" kern="1200" dirty="0" smtClean="0">
                    <a:latin typeface="Calibri" panose="020F0502020204030204"/>
                    <a:ea typeface="+mn-ea"/>
                    <a:cs typeface="+mn-cs"/>
                  </a:rPr>
                  <a:t>pics2web Web Server</a:t>
                </a:r>
                <a:endParaRPr lang="en-US" sz="1800" kern="1200" dirty="0"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6302551" y="32282798"/>
                <a:ext cx="1642849" cy="1022968"/>
              </a:xfrm>
              <a:custGeom>
                <a:avLst/>
                <a:gdLst>
                  <a:gd name="connsiteX0" fmla="*/ 0 w 1642849"/>
                  <a:gd name="connsiteY0" fmla="*/ 511484 h 1022968"/>
                  <a:gd name="connsiteX1" fmla="*/ 511484 w 1642849"/>
                  <a:gd name="connsiteY1" fmla="*/ 0 h 1022968"/>
                  <a:gd name="connsiteX2" fmla="*/ 511484 w 1642849"/>
                  <a:gd name="connsiteY2" fmla="*/ 255742 h 1022968"/>
                  <a:gd name="connsiteX3" fmla="*/ 1131365 w 1642849"/>
                  <a:gd name="connsiteY3" fmla="*/ 255742 h 1022968"/>
                  <a:gd name="connsiteX4" fmla="*/ 1131365 w 1642849"/>
                  <a:gd name="connsiteY4" fmla="*/ 0 h 1022968"/>
                  <a:gd name="connsiteX5" fmla="*/ 1642849 w 1642849"/>
                  <a:gd name="connsiteY5" fmla="*/ 511484 h 1022968"/>
                  <a:gd name="connsiteX6" fmla="*/ 1131365 w 1642849"/>
                  <a:gd name="connsiteY6" fmla="*/ 1022968 h 1022968"/>
                  <a:gd name="connsiteX7" fmla="*/ 1131365 w 1642849"/>
                  <a:gd name="connsiteY7" fmla="*/ 767226 h 1022968"/>
                  <a:gd name="connsiteX8" fmla="*/ 511484 w 1642849"/>
                  <a:gd name="connsiteY8" fmla="*/ 767226 h 1022968"/>
                  <a:gd name="connsiteX9" fmla="*/ 511484 w 1642849"/>
                  <a:gd name="connsiteY9" fmla="*/ 1022968 h 1022968"/>
                  <a:gd name="connsiteX10" fmla="*/ 0 w 1642849"/>
                  <a:gd name="connsiteY10" fmla="*/ 511484 h 1022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42849" h="1022968">
                    <a:moveTo>
                      <a:pt x="0" y="511484"/>
                    </a:moveTo>
                    <a:lnTo>
                      <a:pt x="511484" y="0"/>
                    </a:lnTo>
                    <a:lnTo>
                      <a:pt x="511484" y="255742"/>
                    </a:lnTo>
                    <a:lnTo>
                      <a:pt x="1131365" y="255742"/>
                    </a:lnTo>
                    <a:lnTo>
                      <a:pt x="1131365" y="0"/>
                    </a:lnTo>
                    <a:lnTo>
                      <a:pt x="1642849" y="511484"/>
                    </a:lnTo>
                    <a:lnTo>
                      <a:pt x="1131365" y="1022968"/>
                    </a:lnTo>
                    <a:lnTo>
                      <a:pt x="1131365" y="767226"/>
                    </a:lnTo>
                    <a:lnTo>
                      <a:pt x="511484" y="767226"/>
                    </a:lnTo>
                    <a:lnTo>
                      <a:pt x="511484" y="1022968"/>
                    </a:lnTo>
                    <a:lnTo>
                      <a:pt x="0" y="511484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z="-182000"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55742" tIns="255742" rIns="255742" bIns="255742" numCol="1" spcCol="1270" anchor="ctr" anchorCtr="0">
                <a:noAutofit/>
              </a:bodyPr>
              <a:lstStyle/>
              <a:p>
                <a:pPr lvl="0" algn="ctr" defTabSz="6223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400" kern="1200" dirty="0" smtClean="0">
                    <a:latin typeface="Calibri" panose="020F0502020204030204"/>
                    <a:ea typeface="+mn-ea"/>
                    <a:cs typeface="+mn-cs"/>
                  </a:rPr>
                  <a:t>EPICS CA</a:t>
                </a:r>
                <a:endParaRPr lang="en-US" sz="1400" kern="1200" dirty="0"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/>
              <p:cNvSpPr/>
              <p:nvPr/>
            </p:nvSpPr>
            <p:spPr>
              <a:xfrm>
                <a:off x="8064284" y="32411808"/>
                <a:ext cx="1352910" cy="811746"/>
              </a:xfrm>
              <a:custGeom>
                <a:avLst/>
                <a:gdLst>
                  <a:gd name="connsiteX0" fmla="*/ 0 w 1352910"/>
                  <a:gd name="connsiteY0" fmla="*/ 81175 h 811746"/>
                  <a:gd name="connsiteX1" fmla="*/ 81175 w 1352910"/>
                  <a:gd name="connsiteY1" fmla="*/ 0 h 811746"/>
                  <a:gd name="connsiteX2" fmla="*/ 1271735 w 1352910"/>
                  <a:gd name="connsiteY2" fmla="*/ 0 h 811746"/>
                  <a:gd name="connsiteX3" fmla="*/ 1352910 w 1352910"/>
                  <a:gd name="connsiteY3" fmla="*/ 81175 h 811746"/>
                  <a:gd name="connsiteX4" fmla="*/ 1352910 w 1352910"/>
                  <a:gd name="connsiteY4" fmla="*/ 730571 h 811746"/>
                  <a:gd name="connsiteX5" fmla="*/ 1271735 w 1352910"/>
                  <a:gd name="connsiteY5" fmla="*/ 811746 h 811746"/>
                  <a:gd name="connsiteX6" fmla="*/ 81175 w 1352910"/>
                  <a:gd name="connsiteY6" fmla="*/ 811746 h 811746"/>
                  <a:gd name="connsiteX7" fmla="*/ 0 w 1352910"/>
                  <a:gd name="connsiteY7" fmla="*/ 730571 h 811746"/>
                  <a:gd name="connsiteX8" fmla="*/ 0 w 1352910"/>
                  <a:gd name="connsiteY8" fmla="*/ 81175 h 811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52910" h="811746">
                    <a:moveTo>
                      <a:pt x="0" y="81175"/>
                    </a:moveTo>
                    <a:cubicBezTo>
                      <a:pt x="0" y="36343"/>
                      <a:pt x="36343" y="0"/>
                      <a:pt x="81175" y="0"/>
                    </a:cubicBezTo>
                    <a:lnTo>
                      <a:pt x="1271735" y="0"/>
                    </a:lnTo>
                    <a:cubicBezTo>
                      <a:pt x="1316567" y="0"/>
                      <a:pt x="1352910" y="36343"/>
                      <a:pt x="1352910" y="81175"/>
                    </a:cubicBezTo>
                    <a:lnTo>
                      <a:pt x="1352910" y="730571"/>
                    </a:lnTo>
                    <a:cubicBezTo>
                      <a:pt x="1352910" y="775403"/>
                      <a:pt x="1316567" y="811746"/>
                      <a:pt x="1271735" y="811746"/>
                    </a:cubicBezTo>
                    <a:lnTo>
                      <a:pt x="81175" y="811746"/>
                    </a:lnTo>
                    <a:cubicBezTo>
                      <a:pt x="36343" y="811746"/>
                      <a:pt x="0" y="775403"/>
                      <a:pt x="0" y="730571"/>
                    </a:cubicBezTo>
                    <a:lnTo>
                      <a:pt x="0" y="81175"/>
                    </a:lnTo>
                    <a:close/>
                  </a:path>
                </a:pathLst>
              </a:custGeom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355" tIns="92355" rIns="92355" bIns="92355" numCol="1" spcCol="1270" anchor="ctr" anchorCtr="0">
                <a:noAutofit/>
              </a:bodyPr>
              <a:lstStyle/>
              <a:p>
                <a:pPr lvl="0" algn="ctr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800" kern="1200" dirty="0" smtClean="0">
                    <a:latin typeface="Calibri" panose="020F0502020204030204"/>
                    <a:ea typeface="+mn-ea"/>
                    <a:cs typeface="+mn-cs"/>
                  </a:rPr>
                  <a:t>CA Gateway</a:t>
                </a:r>
                <a:endParaRPr lang="en-US" sz="1800" kern="1200" dirty="0"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2" name="Freeform 111"/>
            <p:cNvSpPr/>
            <p:nvPr/>
          </p:nvSpPr>
          <p:spPr>
            <a:xfrm>
              <a:off x="2996563" y="28033613"/>
              <a:ext cx="1672652" cy="1022968"/>
            </a:xfrm>
            <a:custGeom>
              <a:avLst/>
              <a:gdLst>
                <a:gd name="connsiteX0" fmla="*/ 0 w 1672652"/>
                <a:gd name="connsiteY0" fmla="*/ 511484 h 1022968"/>
                <a:gd name="connsiteX1" fmla="*/ 511484 w 1672652"/>
                <a:gd name="connsiteY1" fmla="*/ 0 h 1022968"/>
                <a:gd name="connsiteX2" fmla="*/ 511484 w 1672652"/>
                <a:gd name="connsiteY2" fmla="*/ 255742 h 1022968"/>
                <a:gd name="connsiteX3" fmla="*/ 1161168 w 1672652"/>
                <a:gd name="connsiteY3" fmla="*/ 255742 h 1022968"/>
                <a:gd name="connsiteX4" fmla="*/ 1161168 w 1672652"/>
                <a:gd name="connsiteY4" fmla="*/ 0 h 1022968"/>
                <a:gd name="connsiteX5" fmla="*/ 1672652 w 1672652"/>
                <a:gd name="connsiteY5" fmla="*/ 511484 h 1022968"/>
                <a:gd name="connsiteX6" fmla="*/ 1161168 w 1672652"/>
                <a:gd name="connsiteY6" fmla="*/ 1022968 h 1022968"/>
                <a:gd name="connsiteX7" fmla="*/ 1161168 w 1672652"/>
                <a:gd name="connsiteY7" fmla="*/ 767226 h 1022968"/>
                <a:gd name="connsiteX8" fmla="*/ 511484 w 1672652"/>
                <a:gd name="connsiteY8" fmla="*/ 767226 h 1022968"/>
                <a:gd name="connsiteX9" fmla="*/ 511484 w 1672652"/>
                <a:gd name="connsiteY9" fmla="*/ 1022968 h 1022968"/>
                <a:gd name="connsiteX10" fmla="*/ 0 w 1672652"/>
                <a:gd name="connsiteY10" fmla="*/ 511484 h 1022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2652" h="1022968">
                  <a:moveTo>
                    <a:pt x="0" y="511484"/>
                  </a:moveTo>
                  <a:lnTo>
                    <a:pt x="511484" y="0"/>
                  </a:lnTo>
                  <a:lnTo>
                    <a:pt x="511484" y="255742"/>
                  </a:lnTo>
                  <a:lnTo>
                    <a:pt x="1161168" y="255742"/>
                  </a:lnTo>
                  <a:lnTo>
                    <a:pt x="1161168" y="0"/>
                  </a:lnTo>
                  <a:lnTo>
                    <a:pt x="1672652" y="511484"/>
                  </a:lnTo>
                  <a:lnTo>
                    <a:pt x="1161168" y="1022968"/>
                  </a:lnTo>
                  <a:lnTo>
                    <a:pt x="1161168" y="767226"/>
                  </a:lnTo>
                  <a:lnTo>
                    <a:pt x="511484" y="767226"/>
                  </a:lnTo>
                  <a:lnTo>
                    <a:pt x="511484" y="1022968"/>
                  </a:lnTo>
                  <a:lnTo>
                    <a:pt x="0" y="511484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5742" tIns="255742" rIns="255742" bIns="255742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kern="1200" dirty="0" smtClean="0">
                  <a:latin typeface="Calibri" panose="020F0502020204030204"/>
                  <a:ea typeface="+mn-ea"/>
                  <a:cs typeface="+mn-cs"/>
                </a:rPr>
                <a:t>HTTP</a:t>
              </a:r>
              <a:endParaRPr lang="en-US" sz="1400" kern="1200" dirty="0"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4831574" y="28097520"/>
              <a:ext cx="1352910" cy="811746"/>
            </a:xfrm>
            <a:custGeom>
              <a:avLst/>
              <a:gdLst>
                <a:gd name="connsiteX0" fmla="*/ 0 w 1352910"/>
                <a:gd name="connsiteY0" fmla="*/ 81175 h 811746"/>
                <a:gd name="connsiteX1" fmla="*/ 81175 w 1352910"/>
                <a:gd name="connsiteY1" fmla="*/ 0 h 811746"/>
                <a:gd name="connsiteX2" fmla="*/ 1271735 w 1352910"/>
                <a:gd name="connsiteY2" fmla="*/ 0 h 811746"/>
                <a:gd name="connsiteX3" fmla="*/ 1352910 w 1352910"/>
                <a:gd name="connsiteY3" fmla="*/ 81175 h 811746"/>
                <a:gd name="connsiteX4" fmla="*/ 1352910 w 1352910"/>
                <a:gd name="connsiteY4" fmla="*/ 730571 h 811746"/>
                <a:gd name="connsiteX5" fmla="*/ 1271735 w 1352910"/>
                <a:gd name="connsiteY5" fmla="*/ 811746 h 811746"/>
                <a:gd name="connsiteX6" fmla="*/ 81175 w 1352910"/>
                <a:gd name="connsiteY6" fmla="*/ 811746 h 811746"/>
                <a:gd name="connsiteX7" fmla="*/ 0 w 1352910"/>
                <a:gd name="connsiteY7" fmla="*/ 730571 h 811746"/>
                <a:gd name="connsiteX8" fmla="*/ 0 w 1352910"/>
                <a:gd name="connsiteY8" fmla="*/ 81175 h 81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910" h="811746">
                  <a:moveTo>
                    <a:pt x="0" y="81175"/>
                  </a:moveTo>
                  <a:cubicBezTo>
                    <a:pt x="0" y="36343"/>
                    <a:pt x="36343" y="0"/>
                    <a:pt x="81175" y="0"/>
                  </a:cubicBezTo>
                  <a:lnTo>
                    <a:pt x="1271735" y="0"/>
                  </a:lnTo>
                  <a:cubicBezTo>
                    <a:pt x="1316567" y="0"/>
                    <a:pt x="1352910" y="36343"/>
                    <a:pt x="1352910" y="81175"/>
                  </a:cubicBezTo>
                  <a:lnTo>
                    <a:pt x="1352910" y="730571"/>
                  </a:lnTo>
                  <a:cubicBezTo>
                    <a:pt x="1352910" y="775403"/>
                    <a:pt x="1316567" y="811746"/>
                    <a:pt x="1271735" y="811746"/>
                  </a:cubicBezTo>
                  <a:lnTo>
                    <a:pt x="81175" y="811746"/>
                  </a:lnTo>
                  <a:cubicBezTo>
                    <a:pt x="36343" y="811746"/>
                    <a:pt x="0" y="775403"/>
                    <a:pt x="0" y="730571"/>
                  </a:cubicBezTo>
                  <a:lnTo>
                    <a:pt x="0" y="81175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355" tIns="92355" rIns="92355" bIns="92355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800" kern="1200" dirty="0" smtClean="0">
                  <a:latin typeface="Calibri" panose="020F0502020204030204"/>
                  <a:ea typeface="+mn-ea"/>
                  <a:cs typeface="+mn-cs"/>
                </a:rPr>
                <a:t>WEDM Web Server</a:t>
              </a:r>
              <a:endParaRPr lang="en-US" sz="1800" kern="1200" dirty="0"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01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Jlab</a:t>
            </a:r>
            <a:r>
              <a:rPr lang="en-US" dirty="0" smtClean="0"/>
              <a:t> Deployment /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Mobile “directory service” app for locating </a:t>
            </a:r>
            <a:r>
              <a:rPr lang="en-US" dirty="0" smtClean="0"/>
              <a:t>screens</a:t>
            </a:r>
            <a:endParaRPr lang="en-US" dirty="0" smtClean="0">
              <a:hlinkClick r:id="rId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hlinkClick r:id="rId2"/>
              </a:rPr>
              <a:t>https://epicsweb.jlab.org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219334" y="6311900"/>
            <a:ext cx="5224463" cy="311150"/>
          </a:xfrm>
        </p:spPr>
        <p:txBody>
          <a:bodyPr/>
          <a:lstStyle/>
          <a:p>
            <a:r>
              <a:rPr lang="en-US" dirty="0" smtClean="0"/>
              <a:t>WEDM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67475"/>
            <a:ext cx="714375" cy="303213"/>
          </a:xfrm>
        </p:spPr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953" y="1448274"/>
            <a:ext cx="2237141" cy="45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3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24849" y="5217805"/>
            <a:ext cx="4936291" cy="368803"/>
          </a:xfrm>
        </p:spPr>
        <p:txBody>
          <a:bodyPr/>
          <a:lstStyle/>
          <a:p>
            <a:r>
              <a:rPr lang="en-US" dirty="0" smtClean="0"/>
              <a:t>Ryan Slominski, Theo </a:t>
            </a:r>
            <a:r>
              <a:rPr lang="en-US" dirty="0" err="1" smtClean="0"/>
              <a:t>Larrieu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24849" y="1750850"/>
            <a:ext cx="4936291" cy="33639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Summary</a:t>
            </a:r>
            <a:r>
              <a:rPr lang="en-US" dirty="0" smtClean="0"/>
              <a:t>:</a:t>
            </a:r>
            <a:endParaRPr lang="en-US" dirty="0" smtClean="0"/>
          </a:p>
          <a:p>
            <a:r>
              <a:rPr lang="en-US" dirty="0" smtClean="0"/>
              <a:t>View</a:t>
            </a:r>
            <a:r>
              <a:rPr lang="en-US" dirty="0" smtClean="0"/>
              <a:t> existing EDM screens on the web/mobile</a:t>
            </a:r>
            <a:endParaRPr lang="en-US" dirty="0" smtClean="0"/>
          </a:p>
          <a:p>
            <a:r>
              <a:rPr lang="en-US" dirty="0" smtClean="0"/>
              <a:t>Faster/Easier on-call troubleshooting and remote monitoring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More Information:</a:t>
            </a:r>
          </a:p>
          <a:p>
            <a:r>
              <a:rPr lang="en-US" dirty="0" smtClean="0"/>
              <a:t>ICALEPCS Poster TUPHA181</a:t>
            </a:r>
          </a:p>
          <a:p>
            <a:r>
              <a:rPr lang="en-US" dirty="0" smtClean="0"/>
              <a:t>g</a:t>
            </a:r>
            <a:r>
              <a:rPr lang="en-US" dirty="0" smtClean="0"/>
              <a:t>ithub.com/</a:t>
            </a:r>
            <a:r>
              <a:rPr lang="en-US" dirty="0" err="1" smtClean="0"/>
              <a:t>JeffersonLab</a:t>
            </a:r>
            <a:r>
              <a:rPr lang="en-US" dirty="0" smtClean="0"/>
              <a:t>/</a:t>
            </a:r>
            <a:r>
              <a:rPr lang="en-US" dirty="0" err="1" smtClean="0"/>
              <a:t>wedm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24850" y="5928290"/>
            <a:ext cx="3865033" cy="257629"/>
          </a:xfrm>
        </p:spPr>
        <p:txBody>
          <a:bodyPr/>
          <a:lstStyle/>
          <a:p>
            <a:r>
              <a:rPr lang="en-US" dirty="0" smtClean="0"/>
              <a:t>EPICS Workshop 2017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24848" y="5586608"/>
            <a:ext cx="4936291" cy="3688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kern="1200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WEDM</a:t>
            </a:r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140" y="517841"/>
            <a:ext cx="6670841" cy="5253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66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FFCED649-338B-F640-8766-F27B306B0306}" vid="{B1AB57BD-335B-EB47-8587-511D1A131A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JLabPowerPoint_widescreen</Template>
  <TotalTime>62</TotalTime>
  <Words>193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.AppleSystemUIFont</vt:lpstr>
      <vt:lpstr>Arial</vt:lpstr>
      <vt:lpstr>Calibri</vt:lpstr>
      <vt:lpstr>Office Theme</vt:lpstr>
      <vt:lpstr>Web Extensible Display Manager (WEDM)</vt:lpstr>
      <vt:lpstr>Introduction</vt:lpstr>
      <vt:lpstr>Problem</vt:lpstr>
      <vt:lpstr>Use Cases</vt:lpstr>
      <vt:lpstr>How Does It Work?</vt:lpstr>
      <vt:lpstr>Jlab Deployment / DEMO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Extensible Display Manager (WEDM)</dc:title>
  <dc:creator>Ryan Slominski</dc:creator>
  <cp:lastModifiedBy>Ryan Slominski</cp:lastModifiedBy>
  <cp:revision>28</cp:revision>
  <dcterms:created xsi:type="dcterms:W3CDTF">2017-10-07T11:18:12Z</dcterms:created>
  <dcterms:modified xsi:type="dcterms:W3CDTF">2017-10-07T12:20:54Z</dcterms:modified>
</cp:coreProperties>
</file>