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81" r:id="rId1"/>
  </p:sldMasterIdLst>
  <p:notesMasterIdLst>
    <p:notesMasterId r:id="rId8"/>
  </p:notesMasterIdLst>
  <p:handoutMasterIdLst>
    <p:handoutMasterId r:id="rId9"/>
  </p:handoutMasterIdLst>
  <p:sldIdLst>
    <p:sldId id="331" r:id="rId2"/>
    <p:sldId id="333" r:id="rId3"/>
    <p:sldId id="334" r:id="rId4"/>
    <p:sldId id="336" r:id="rId5"/>
    <p:sldId id="335" r:id="rId6"/>
    <p:sldId id="337" r:id="rId7"/>
  </p:sldIdLst>
  <p:sldSz cx="9144000" cy="6858000" type="screen4x3"/>
  <p:notesSz cx="6794500" cy="9931400"/>
  <p:defaultTextStyle>
    <a:defPPr>
      <a:defRPr lang="de-CH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AE7857C0-2D20-4703-8FB6-39B300EF5577}">
          <p14:sldIdLst>
            <p14:sldId id="331"/>
            <p14:sldId id="333"/>
            <p14:sldId id="334"/>
            <p14:sldId id="336"/>
            <p14:sldId id="335"/>
            <p14:sldId id="33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204E"/>
    <a:srgbClr val="FDCA00"/>
    <a:srgbClr val="010000"/>
    <a:srgbClr val="FFFFFF"/>
    <a:srgbClr val="808080"/>
    <a:srgbClr val="000000"/>
    <a:srgbClr val="EF5B00"/>
    <a:srgbClr val="C50006"/>
    <a:srgbClr val="003B6E"/>
    <a:srgbClr val="197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7" autoAdjust="0"/>
  </p:normalViewPr>
  <p:slideViewPr>
    <p:cSldViewPr snapToObjects="1">
      <p:cViewPr varScale="1">
        <p:scale>
          <a:sx n="111" d="100"/>
          <a:sy n="111" d="100"/>
        </p:scale>
        <p:origin x="-1536" y="-78"/>
      </p:cViewPr>
      <p:guideLst>
        <p:guide orient="horz" pos="890"/>
        <p:guide orient="horz" pos="845"/>
        <p:guide orient="horz" pos="3793"/>
        <p:guide orient="horz" pos="1117"/>
        <p:guide orient="horz" pos="187"/>
        <p:guide orient="horz" pos="504"/>
        <p:guide orient="horz" pos="4156"/>
        <p:guide orient="horz"/>
        <p:guide pos="657"/>
        <p:guide pos="5534"/>
        <p:guide pos="521"/>
        <p:guide pos="453"/>
        <p:guide pos="1315"/>
        <p:guide pos="3039"/>
        <p:guide pos="3152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15" d="100"/>
          <a:sy n="115" d="100"/>
        </p:scale>
        <p:origin x="-4932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 dirty="0">
              <a:latin typeface="+mn-lt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4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 dirty="0">
              <a:latin typeface="+mn-lt"/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 dirty="0">
              <a:latin typeface="+mn-lt"/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4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200" baseline="30000">
                <a:latin typeface="Times" charset="0"/>
              </a:defRPr>
            </a:lvl1pPr>
          </a:lstStyle>
          <a:p>
            <a:pPr>
              <a:defRPr/>
            </a:pPr>
            <a:fld id="{630A188E-C926-984B-863C-48B251A81B15}" type="slidenum">
              <a:rPr lang="en-GB">
                <a:latin typeface="+mn-lt"/>
              </a:rPr>
              <a:pPr>
                <a:defRPr/>
              </a:pPr>
              <a:t>‹#›</a:t>
            </a:fld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994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4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31" y="4718072"/>
            <a:ext cx="4981238" cy="4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</a:t>
            </a:r>
            <a:r>
              <a:rPr lang="de-DE" noProof="0" dirty="0" smtClean="0"/>
              <a:t>Ebene</a:t>
            </a:r>
          </a:p>
          <a:p>
            <a:pPr lvl="5"/>
            <a:r>
              <a:rPr lang="de-DE" noProof="0" dirty="0" smtClean="0"/>
              <a:t>Sechste Ebene</a:t>
            </a:r>
          </a:p>
          <a:p>
            <a:pPr lvl="6"/>
            <a:r>
              <a:rPr lang="de-DE" noProof="0" dirty="0" smtClean="0"/>
              <a:t>Siebte Ebene</a:t>
            </a:r>
          </a:p>
          <a:p>
            <a:pPr lvl="7"/>
            <a:r>
              <a:rPr lang="de-DE" noProof="0" dirty="0" smtClean="0"/>
              <a:t>Achte Ebene</a:t>
            </a:r>
          </a:p>
          <a:p>
            <a:pPr lvl="8"/>
            <a:r>
              <a:rPr lang="de-DE" noProof="0" dirty="0" smtClean="0"/>
              <a:t>Neunte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4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000" baseline="0">
                <a:latin typeface="+mn-lt"/>
              </a:defRPr>
            </a:lvl1pPr>
          </a:lstStyle>
          <a:p>
            <a:pPr>
              <a:defRPr/>
            </a:pPr>
            <a:fld id="{EC696245-F065-0B47-B74E-D5003861FD61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473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90488" indent="-90488" algn="l" rtl="0" eaLnBrk="0" fontAlgn="base" hangingPunct="0">
      <a:spcBef>
        <a:spcPts val="0"/>
      </a:spcBef>
      <a:spcAft>
        <a:spcPct val="0"/>
      </a:spcAft>
      <a:buFont typeface="Arial" panose="020B0604020202020204" pitchFamily="34" charset="0"/>
      <a:buChar char="•"/>
      <a:defRPr sz="1000" kern="1200" baseline="0">
        <a:solidFill>
          <a:schemeClr val="tx1"/>
        </a:solidFill>
        <a:latin typeface="+mn-lt"/>
        <a:ea typeface="ヒラギノ角ゴ Pro W3" pitchFamily="-108" charset="-128"/>
        <a:cs typeface="ヒラギノ角ゴ Pro W3" pitchFamily="-108" charset="-128"/>
      </a:defRPr>
    </a:lvl1pPr>
    <a:lvl2pPr marL="180975" indent="-92075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266700" indent="-85725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357188" indent="-90488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447675" indent="-90488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ヒラギノ角ゴ Pro W3" pitchFamily="-112" charset="-128"/>
        <a:cs typeface="ＭＳ Ｐゴシック" charset="0"/>
      </a:defRPr>
    </a:lvl5pPr>
    <a:lvl6pPr marL="538163" indent="-90488" algn="l" defTabSz="457200" rtl="0" eaLnBrk="1" latinLnBrk="0" hangingPunct="1"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+mn-ea"/>
        <a:cs typeface="Arial" panose="020B0604020202020204" pitchFamily="34" charset="0"/>
      </a:defRPr>
    </a:lvl6pPr>
    <a:lvl7pPr marL="628650" indent="-90488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7pPr>
    <a:lvl8pPr marL="719138" indent="-90488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8pPr>
    <a:lvl9pPr marL="806450" indent="-88900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U:\20160506_PSI_Luftbild_02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7666"/>
          <a:stretch/>
        </p:blipFill>
        <p:spPr bwMode="auto">
          <a:xfrm>
            <a:off x="2642401" y="282698"/>
            <a:ext cx="5674015" cy="336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>
          <a:xfrm>
            <a:off x="814387" y="4572000"/>
            <a:ext cx="7969249" cy="1388939"/>
          </a:xfrm>
        </p:spPr>
        <p:txBody>
          <a:bodyPr/>
          <a:lstStyle>
            <a:lvl1pPr>
              <a:defRPr sz="3000">
                <a:solidFill>
                  <a:srgbClr val="686868"/>
                </a:solidFill>
                <a:latin typeface="Georgia" charset="0"/>
                <a:ea typeface="ヒラギノ角ゴ Pro W3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814388" y="4140000"/>
            <a:ext cx="7969249" cy="36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1800" b="1">
                <a:solidFill>
                  <a:srgbClr val="969696"/>
                </a:solidFill>
                <a:ea typeface="ヒラギノ角ゴ Pro W3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9" name="Rechteck 8"/>
          <p:cNvSpPr/>
          <p:nvPr/>
        </p:nvSpPr>
        <p:spPr bwMode="auto">
          <a:xfrm>
            <a:off x="-2" y="282698"/>
            <a:ext cx="25344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pic>
        <p:nvPicPr>
          <p:cNvPr id="12" name="Bild 24" descr="PSI-Logo_narrow_30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263" y="548680"/>
            <a:ext cx="1219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"/>
          <p:cNvSpPr>
            <a:spLocks noChangeArrowheads="1"/>
          </p:cNvSpPr>
          <p:nvPr/>
        </p:nvSpPr>
        <p:spPr bwMode="auto">
          <a:xfrm>
            <a:off x="5292080" y="3412620"/>
            <a:ext cx="3024336" cy="232404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ctr">
              <a:spcBef>
                <a:spcPct val="0"/>
              </a:spcBef>
            </a:pPr>
            <a:r>
              <a:rPr lang="de-CH" sz="1100" b="1" i="0" kern="0" spc="30" dirty="0" smtClean="0">
                <a:solidFill>
                  <a:srgbClr val="505150"/>
                </a:solidFill>
                <a:latin typeface="+mn-lt"/>
                <a:cs typeface="Arial" charset="0"/>
              </a:rPr>
              <a:t>WIR SCHAFFEN WISSEN – HEUTE FÜR MORGEN</a:t>
            </a:r>
            <a:endParaRPr lang="de-CH" sz="1100" b="1" i="0" kern="0" spc="30" dirty="0">
              <a:solidFill>
                <a:srgbClr val="505150"/>
              </a:solidFill>
              <a:latin typeface="+mn-lt"/>
              <a:cs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8424000" y="282698"/>
            <a:ext cx="7200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sp>
        <p:nvSpPr>
          <p:cNvPr id="15" name="Rechteck 15"/>
          <p:cNvSpPr>
            <a:spLocks noChangeArrowheads="1"/>
          </p:cNvSpPr>
          <p:nvPr/>
        </p:nvSpPr>
        <p:spPr bwMode="auto">
          <a:xfrm>
            <a:off x="828000" y="6138863"/>
            <a:ext cx="720725" cy="719137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  <p:pic>
        <p:nvPicPr>
          <p:cNvPr id="11" name="Picture 2" descr="U:\20160506_PSI_Luftbild_029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7666"/>
          <a:stretch/>
        </p:blipFill>
        <p:spPr bwMode="auto">
          <a:xfrm>
            <a:off x="2642401" y="282698"/>
            <a:ext cx="5674015" cy="336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eck 8"/>
          <p:cNvSpPr/>
          <p:nvPr userDrawn="1"/>
        </p:nvSpPr>
        <p:spPr bwMode="auto">
          <a:xfrm>
            <a:off x="-2" y="282698"/>
            <a:ext cx="25344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pic>
        <p:nvPicPr>
          <p:cNvPr id="17" name="Bild 2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263" y="548680"/>
            <a:ext cx="1219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1"/>
          <p:cNvSpPr>
            <a:spLocks noChangeArrowheads="1"/>
          </p:cNvSpPr>
          <p:nvPr userDrawn="1"/>
        </p:nvSpPr>
        <p:spPr bwMode="auto">
          <a:xfrm>
            <a:off x="5292080" y="3412620"/>
            <a:ext cx="3024336" cy="232404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ctr">
              <a:spcBef>
                <a:spcPct val="0"/>
              </a:spcBef>
            </a:pPr>
            <a:r>
              <a:rPr lang="de-CH" sz="1100" b="1" i="0" kern="0" spc="30" dirty="0" smtClean="0">
                <a:solidFill>
                  <a:srgbClr val="505150"/>
                </a:solidFill>
                <a:latin typeface="+mn-lt"/>
                <a:cs typeface="Arial" charset="0"/>
              </a:rPr>
              <a:t>WIR SCHAFFEN WISSEN – HEUTE FÜR MORGEN</a:t>
            </a:r>
            <a:endParaRPr lang="de-CH" sz="1100" b="1" i="0" kern="0" spc="30" dirty="0">
              <a:solidFill>
                <a:srgbClr val="505150"/>
              </a:solidFill>
              <a:latin typeface="+mn-lt"/>
              <a:cs typeface="Arial" charset="0"/>
            </a:endParaRPr>
          </a:p>
        </p:txBody>
      </p:sp>
      <p:sp>
        <p:nvSpPr>
          <p:cNvPr id="19" name="Rechteck 13"/>
          <p:cNvSpPr/>
          <p:nvPr userDrawn="1"/>
        </p:nvSpPr>
        <p:spPr bwMode="auto">
          <a:xfrm>
            <a:off x="8424000" y="282698"/>
            <a:ext cx="7200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sp>
        <p:nvSpPr>
          <p:cNvPr id="20" name="Rechteck 15"/>
          <p:cNvSpPr>
            <a:spLocks noChangeArrowheads="1"/>
          </p:cNvSpPr>
          <p:nvPr userDrawn="1"/>
        </p:nvSpPr>
        <p:spPr bwMode="auto">
          <a:xfrm>
            <a:off x="828000" y="6138863"/>
            <a:ext cx="720725" cy="719137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68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934839" y="1484782"/>
            <a:ext cx="7885633" cy="4608514"/>
          </a:xfrm>
        </p:spPr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  <a:p>
            <a:pPr lvl="5"/>
            <a:r>
              <a:rPr lang="de-CH" dirty="0" smtClean="0"/>
              <a:t>Sechste Ebene</a:t>
            </a:r>
          </a:p>
          <a:p>
            <a:pPr lvl="6"/>
            <a:r>
              <a:rPr lang="de-CH" dirty="0" smtClean="0"/>
              <a:t>Siebte Ebene</a:t>
            </a:r>
          </a:p>
          <a:p>
            <a:pPr lvl="7"/>
            <a:r>
              <a:rPr lang="de-CH" dirty="0" smtClean="0"/>
              <a:t>Achte Ebene</a:t>
            </a:r>
          </a:p>
          <a:p>
            <a:pPr lvl="8"/>
            <a:r>
              <a:rPr lang="de-CH" dirty="0" smtClean="0"/>
              <a:t>Neunte Ebene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391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1042988" y="1341438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5003800" y="1337869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653103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zwei Inhalte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938416" y="1449803"/>
            <a:ext cx="3781425" cy="4571585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18" name="Inhaltsplatzhalter 10"/>
          <p:cNvSpPr>
            <a:spLocks noGrp="1"/>
          </p:cNvSpPr>
          <p:nvPr>
            <p:ph sz="quarter" idx="19" hasCustomPrompt="1"/>
          </p:nvPr>
        </p:nvSpPr>
        <p:spPr>
          <a:xfrm>
            <a:off x="4899228" y="1446234"/>
            <a:ext cx="3781425" cy="4575154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963531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525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38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auf Bild (ho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U:\20160506_PSI_Luftbild_029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19811"/>
            <a:ext cx="8370753" cy="55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827088" y="1019810"/>
            <a:ext cx="2289712" cy="5577839"/>
          </a:xfrm>
          <a:solidFill>
            <a:schemeClr val="bg1">
              <a:alpha val="75000"/>
            </a:schemeClr>
          </a:solidFill>
        </p:spPr>
        <p:txBody>
          <a:bodyPr lIns="72000" tIns="360000" rIns="36000" bIns="36000" anchor="t" anchorCtr="0"/>
          <a:lstStyle>
            <a:lvl1pPr marL="177800" indent="-1778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13" name="Bild 1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eck 14"/>
          <p:cNvSpPr>
            <a:spLocks noChangeArrowheads="1"/>
          </p:cNvSpPr>
          <p:nvPr userDrawn="1"/>
        </p:nvSpPr>
        <p:spPr bwMode="auto">
          <a:xfrm>
            <a:off x="0" y="1019811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68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681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934839" y="1484782"/>
            <a:ext cx="7885633" cy="4608514"/>
          </a:xfrm>
        </p:spPr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  <a:p>
            <a:pPr lvl="5"/>
            <a:r>
              <a:rPr lang="de-CH" dirty="0" smtClean="0"/>
              <a:t>Sechste Ebene</a:t>
            </a:r>
          </a:p>
          <a:p>
            <a:pPr lvl="6"/>
            <a:r>
              <a:rPr lang="de-CH" dirty="0" smtClean="0"/>
              <a:t>Siebte Ebene</a:t>
            </a:r>
          </a:p>
          <a:p>
            <a:pPr lvl="7"/>
            <a:r>
              <a:rPr lang="de-CH" dirty="0" smtClean="0"/>
              <a:t>Achte Ebene</a:t>
            </a:r>
          </a:p>
          <a:p>
            <a:pPr lvl="8"/>
            <a:r>
              <a:rPr lang="de-CH" dirty="0" smtClean="0"/>
              <a:t>Neunte Ebene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Rechteck 1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91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1042988" y="1341438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5003800" y="1337869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653103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 Inhalte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938416" y="1449803"/>
            <a:ext cx="3781425" cy="4571585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18" name="Inhaltsplatzhalter 10"/>
          <p:cNvSpPr>
            <a:spLocks noGrp="1"/>
          </p:cNvSpPr>
          <p:nvPr>
            <p:ph sz="quarter" idx="19" hasCustomPrompt="1"/>
          </p:nvPr>
        </p:nvSpPr>
        <p:spPr>
          <a:xfrm>
            <a:off x="4899228" y="1446234"/>
            <a:ext cx="3781425" cy="4575154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sp>
        <p:nvSpPr>
          <p:cNvPr id="7" name="Rechteck 9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31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525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(gr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hteck 6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38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auf Bild (ho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U:\20160506_PSI_Luftbild_0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19811"/>
            <a:ext cx="8370753" cy="55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827088" y="1019810"/>
            <a:ext cx="2289712" cy="5577839"/>
          </a:xfrm>
          <a:solidFill>
            <a:schemeClr val="bg1">
              <a:alpha val="75000"/>
            </a:schemeClr>
          </a:solidFill>
        </p:spPr>
        <p:txBody>
          <a:bodyPr lIns="72000" tIns="360000" rIns="36000" bIns="36000" anchor="t" anchorCtr="0"/>
          <a:lstStyle>
            <a:lvl1pPr marL="177800" indent="-1778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13" name="Bild 14" descr="PSI-Logo_narrow_30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0" y="1019811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  <p:pic>
        <p:nvPicPr>
          <p:cNvPr id="8" name="Picture 2" descr="U:\20160506_PSI_Luftbild_029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19811"/>
            <a:ext cx="8370753" cy="55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 1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4"/>
          <p:cNvSpPr>
            <a:spLocks noChangeArrowheads="1"/>
          </p:cNvSpPr>
          <p:nvPr userDrawn="1"/>
        </p:nvSpPr>
        <p:spPr bwMode="auto">
          <a:xfrm>
            <a:off x="0" y="1019811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68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681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077200" y="291600"/>
            <a:ext cx="6708025" cy="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Folientitel</a:t>
            </a:r>
            <a:r>
              <a:rPr lang="en-GB" noProof="0" dirty="0" smtClean="0"/>
              <a:t> </a:t>
            </a:r>
            <a:r>
              <a:rPr lang="en-GB" noProof="0" dirty="0" err="1" smtClean="0"/>
              <a:t>eingeben</a:t>
            </a:r>
            <a:endParaRPr lang="en-GB" noProof="0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6312" y="6661150"/>
            <a:ext cx="575742" cy="1968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latin typeface="+mn-lt"/>
              </a:defRPr>
            </a:lvl1pPr>
          </a:lstStyle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6" name="Rechteck 12"/>
          <p:cNvSpPr>
            <a:spLocks noChangeArrowheads="1"/>
          </p:cNvSpPr>
          <p:nvPr/>
        </p:nvSpPr>
        <p:spPr bwMode="auto">
          <a:xfrm>
            <a:off x="0" y="1412875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1042988" y="1341438"/>
            <a:ext cx="7742237" cy="46799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5"/>
            <a:r>
              <a:rPr lang="en-GB" noProof="0" dirty="0" err="1" smtClean="0"/>
              <a:t>Sechste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6"/>
            <a:r>
              <a:rPr lang="en-GB" noProof="0" dirty="0" err="1" smtClean="0"/>
              <a:t>Siebte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7"/>
            <a:r>
              <a:rPr lang="en-GB" noProof="0" dirty="0" err="1" smtClean="0"/>
              <a:t>Achte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8"/>
            <a:r>
              <a:rPr lang="en-GB" noProof="0" dirty="0" err="1" smtClean="0"/>
              <a:t>Neunte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</p:txBody>
      </p:sp>
      <p:pic>
        <p:nvPicPr>
          <p:cNvPr id="8" name="Bild 14" descr="PSI-Logo_narrow_30k.eps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74" r:id="rId9"/>
    <p:sldLayoutId id="2147483976" r:id="rId10"/>
    <p:sldLayoutId id="2147483973" r:id="rId11"/>
    <p:sldLayoutId id="2147483977" r:id="rId12"/>
    <p:sldLayoutId id="2147483979" r:id="rId13"/>
    <p:sldLayoutId id="2147483978" r:id="rId14"/>
    <p:sldLayoutId id="2147483980" r:id="rId15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kern="1000" spc="0">
          <a:solidFill>
            <a:srgbClr val="68686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9pPr>
    </p:titleStyle>
    <p:bodyStyle>
      <a:lvl1pPr marL="17780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355600" indent="1841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spc="0" baseline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7175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8953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107473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6pPr>
      <a:lvl7pPr marL="1257300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7pPr>
      <a:lvl8pPr marL="143668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8pPr>
      <a:lvl9pPr marL="1614488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14387" y="4572001"/>
            <a:ext cx="7969249" cy="1090800"/>
          </a:xfrm>
        </p:spPr>
        <p:txBody>
          <a:bodyPr/>
          <a:lstStyle/>
          <a:p>
            <a:r>
              <a:rPr lang="en-US" dirty="0" smtClean="0"/>
              <a:t>Extending </a:t>
            </a:r>
            <a:r>
              <a:rPr lang="en-US" dirty="0" err="1" smtClean="0"/>
              <a:t>mbbiDirect</a:t>
            </a:r>
            <a:r>
              <a:rPr lang="en-US" dirty="0" smtClean="0"/>
              <a:t> and </a:t>
            </a:r>
            <a:r>
              <a:rPr lang="en-US" dirty="0" err="1" smtClean="0"/>
              <a:t>mbboDirect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Records to 32 Bit</a:t>
            </a:r>
            <a:endParaRPr lang="en-US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Dirk </a:t>
            </a:r>
            <a:r>
              <a:rPr lang="en-US" dirty="0" err="1" smtClean="0"/>
              <a:t>Zimoch</a:t>
            </a:r>
            <a:r>
              <a:rPr lang="en-US" dirty="0" smtClean="0"/>
              <a:t>  ::  Controls Section  ::  Paul </a:t>
            </a:r>
            <a:r>
              <a:rPr lang="en-US" dirty="0" err="1" smtClean="0"/>
              <a:t>Scherrer</a:t>
            </a:r>
            <a:r>
              <a:rPr lang="en-US" dirty="0" smtClean="0"/>
              <a:t> </a:t>
            </a:r>
            <a:r>
              <a:rPr lang="en-US" dirty="0" err="1" smtClean="0"/>
              <a:t>Institut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814387" y="5662800"/>
            <a:ext cx="6853957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969696"/>
                </a:solidFill>
              </a:rPr>
              <a:t>EPICS Collaboration Meeting at ICALEPCS 2017</a:t>
            </a:r>
            <a:endParaRPr lang="en-US" sz="1800" b="1" kern="1000" spc="30" dirty="0">
              <a:solidFill>
                <a:srgbClr val="969696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59519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051935" y="1341438"/>
            <a:ext cx="7742237" cy="4679951"/>
          </a:xfrm>
        </p:spPr>
        <p:txBody>
          <a:bodyPr/>
          <a:lstStyle/>
          <a:p>
            <a:r>
              <a:rPr lang="en-US" dirty="0" smtClean="0"/>
              <a:t>Input (RVAL) is 32 bit </a:t>
            </a:r>
          </a:p>
          <a:p>
            <a:r>
              <a:rPr lang="en-US" dirty="0" smtClean="0"/>
              <a:t>Output (VAL, B0 … BF) is only 16 bit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mbbiDirect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EBC07571-3134-BB4B-B83F-1A9FE18D34F3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203848" y="2123479"/>
            <a:ext cx="4752528" cy="3312368"/>
            <a:chOff x="2627784" y="1628800"/>
            <a:chExt cx="4752528" cy="331236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627784" y="1628800"/>
              <a:ext cx="4752528" cy="3312368"/>
            </a:xfrm>
            <a:prstGeom prst="roundRect">
              <a:avLst>
                <a:gd name="adj" fmla="val 60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419100">
                <a:schemeClr val="accent1">
                  <a:lumMod val="75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mbbiDirect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627784" y="2636912"/>
              <a:ext cx="201622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RVAL 32 bit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92081" y="2636912"/>
              <a:ext cx="2086636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VAL 16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bit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660232" y="3222353"/>
              <a:ext cx="7184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660232" y="4077072"/>
              <a:ext cx="717759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20272" y="3654401"/>
              <a:ext cx="169496" cy="499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</a:pPr>
              <a:r>
                <a:rPr lang="en-US" sz="2800" dirty="0" smtClean="0">
                  <a:latin typeface="Times" charset="0"/>
                </a:rPr>
                <a:t>⁞</a:t>
              </a:r>
              <a:endParaRPr lang="en-US" sz="2800" dirty="0" smtClean="0"/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endParaRPr lang="en-US" sz="2800" kern="1000" spc="30" dirty="0" smtClean="0">
                <a:latin typeface="+mn-lt"/>
                <a:cs typeface="Franklin Gothic Book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35896" y="3654401"/>
              <a:ext cx="1151329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SHFT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187624" y="2911255"/>
            <a:ext cx="1584176" cy="944728"/>
          </a:xfrm>
          <a:prstGeom prst="rect">
            <a:avLst/>
          </a:prstGeom>
          <a:ln>
            <a:solidFill>
              <a:srgbClr val="7C204E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Device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support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41" name="Straight Arrow Connector 40"/>
          <p:cNvCxnSpPr>
            <a:endCxn id="7" idx="1"/>
          </p:cNvCxnSpPr>
          <p:nvPr/>
        </p:nvCxnSpPr>
        <p:spPr bwMode="auto">
          <a:xfrm>
            <a:off x="2771800" y="3383619"/>
            <a:ext cx="432048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Left Brace 21"/>
          <p:cNvSpPr/>
          <p:nvPr/>
        </p:nvSpPr>
        <p:spPr bwMode="auto">
          <a:xfrm>
            <a:off x="6801477" y="3717031"/>
            <a:ext cx="432048" cy="1358775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343722" y="3642969"/>
            <a:ext cx="446380" cy="767589"/>
          </a:xfrm>
          <a:custGeom>
            <a:avLst/>
            <a:gdLst>
              <a:gd name="connsiteX0" fmla="*/ 57073 w 591082"/>
              <a:gd name="connsiteY0" fmla="*/ 0 h 891300"/>
              <a:gd name="connsiteX1" fmla="*/ 49757 w 591082"/>
              <a:gd name="connsiteY1" fmla="*/ 819302 h 891300"/>
              <a:gd name="connsiteX2" fmla="*/ 591082 w 591082"/>
              <a:gd name="connsiteY2" fmla="*/ 797356 h 891300"/>
              <a:gd name="connsiteX0" fmla="*/ 58644 w 614599"/>
              <a:gd name="connsiteY0" fmla="*/ 0 h 951499"/>
              <a:gd name="connsiteX1" fmla="*/ 51328 w 614599"/>
              <a:gd name="connsiteY1" fmla="*/ 819302 h 951499"/>
              <a:gd name="connsiteX2" fmla="*/ 614599 w 614599"/>
              <a:gd name="connsiteY2" fmla="*/ 904644 h 951499"/>
              <a:gd name="connsiteX0" fmla="*/ 58644 w 614599"/>
              <a:gd name="connsiteY0" fmla="*/ 0 h 926790"/>
              <a:gd name="connsiteX1" fmla="*/ 51328 w 614599"/>
              <a:gd name="connsiteY1" fmla="*/ 819302 h 926790"/>
              <a:gd name="connsiteX2" fmla="*/ 614599 w 614599"/>
              <a:gd name="connsiteY2" fmla="*/ 904644 h 926790"/>
              <a:gd name="connsiteX0" fmla="*/ 19871 w 575826"/>
              <a:gd name="connsiteY0" fmla="*/ 0 h 926791"/>
              <a:gd name="connsiteX1" fmla="*/ 107652 w 575826"/>
              <a:gd name="connsiteY1" fmla="*/ 819303 h 926791"/>
              <a:gd name="connsiteX2" fmla="*/ 575826 w 575826"/>
              <a:gd name="connsiteY2" fmla="*/ 904644 h 926791"/>
              <a:gd name="connsiteX0" fmla="*/ 417111 w 468317"/>
              <a:gd name="connsiteY0" fmla="*/ 0 h 883357"/>
              <a:gd name="connsiteX1" fmla="*/ 143 w 468317"/>
              <a:gd name="connsiteY1" fmla="*/ 778038 h 883357"/>
              <a:gd name="connsiteX2" fmla="*/ 468317 w 468317"/>
              <a:gd name="connsiteY2" fmla="*/ 863379 h 883357"/>
              <a:gd name="connsiteX0" fmla="*/ 468299 w 519505"/>
              <a:gd name="connsiteY0" fmla="*/ 0 h 866187"/>
              <a:gd name="connsiteX1" fmla="*/ 125 w 519505"/>
              <a:gd name="connsiteY1" fmla="*/ 654244 h 866187"/>
              <a:gd name="connsiteX2" fmla="*/ 519505 w 519505"/>
              <a:gd name="connsiteY2" fmla="*/ 863379 h 866187"/>
              <a:gd name="connsiteX0" fmla="*/ 395174 w 446380"/>
              <a:gd name="connsiteY0" fmla="*/ 0 h 865988"/>
              <a:gd name="connsiteX1" fmla="*/ 152 w 446380"/>
              <a:gd name="connsiteY1" fmla="*/ 645990 h 865988"/>
              <a:gd name="connsiteX2" fmla="*/ 446380 w 446380"/>
              <a:gd name="connsiteY2" fmla="*/ 863379 h 86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80" h="865988">
                <a:moveTo>
                  <a:pt x="395174" y="0"/>
                </a:moveTo>
                <a:cubicBezTo>
                  <a:pt x="347015" y="343204"/>
                  <a:pt x="-8382" y="502093"/>
                  <a:pt x="152" y="645990"/>
                </a:cubicBezTo>
                <a:cubicBezTo>
                  <a:pt x="8686" y="789887"/>
                  <a:pt x="176327" y="883026"/>
                  <a:pt x="446380" y="863379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4136557" y="3447849"/>
            <a:ext cx="1723299" cy="707823"/>
          </a:xfrm>
          <a:custGeom>
            <a:avLst/>
            <a:gdLst>
              <a:gd name="connsiteX0" fmla="*/ 57073 w 591082"/>
              <a:gd name="connsiteY0" fmla="*/ 0 h 891300"/>
              <a:gd name="connsiteX1" fmla="*/ 49757 w 591082"/>
              <a:gd name="connsiteY1" fmla="*/ 819302 h 891300"/>
              <a:gd name="connsiteX2" fmla="*/ 591082 w 591082"/>
              <a:gd name="connsiteY2" fmla="*/ 797356 h 891300"/>
              <a:gd name="connsiteX0" fmla="*/ 58644 w 614599"/>
              <a:gd name="connsiteY0" fmla="*/ 0 h 951499"/>
              <a:gd name="connsiteX1" fmla="*/ 51328 w 614599"/>
              <a:gd name="connsiteY1" fmla="*/ 819302 h 951499"/>
              <a:gd name="connsiteX2" fmla="*/ 614599 w 614599"/>
              <a:gd name="connsiteY2" fmla="*/ 904644 h 951499"/>
              <a:gd name="connsiteX0" fmla="*/ 58644 w 614599"/>
              <a:gd name="connsiteY0" fmla="*/ 0 h 926790"/>
              <a:gd name="connsiteX1" fmla="*/ 51328 w 614599"/>
              <a:gd name="connsiteY1" fmla="*/ 819302 h 926790"/>
              <a:gd name="connsiteX2" fmla="*/ 614599 w 614599"/>
              <a:gd name="connsiteY2" fmla="*/ 904644 h 926790"/>
              <a:gd name="connsiteX0" fmla="*/ 19871 w 575826"/>
              <a:gd name="connsiteY0" fmla="*/ 0 h 926791"/>
              <a:gd name="connsiteX1" fmla="*/ 107652 w 575826"/>
              <a:gd name="connsiteY1" fmla="*/ 819303 h 926791"/>
              <a:gd name="connsiteX2" fmla="*/ 575826 w 575826"/>
              <a:gd name="connsiteY2" fmla="*/ 904644 h 926791"/>
              <a:gd name="connsiteX0" fmla="*/ 417111 w 468317"/>
              <a:gd name="connsiteY0" fmla="*/ 0 h 883357"/>
              <a:gd name="connsiteX1" fmla="*/ 143 w 468317"/>
              <a:gd name="connsiteY1" fmla="*/ 778038 h 883357"/>
              <a:gd name="connsiteX2" fmla="*/ 468317 w 468317"/>
              <a:gd name="connsiteY2" fmla="*/ 863379 h 883357"/>
              <a:gd name="connsiteX0" fmla="*/ 468299 w 519505"/>
              <a:gd name="connsiteY0" fmla="*/ 0 h 866187"/>
              <a:gd name="connsiteX1" fmla="*/ 125 w 519505"/>
              <a:gd name="connsiteY1" fmla="*/ 654244 h 866187"/>
              <a:gd name="connsiteX2" fmla="*/ 519505 w 519505"/>
              <a:gd name="connsiteY2" fmla="*/ 863379 h 866187"/>
              <a:gd name="connsiteX0" fmla="*/ 395174 w 446380"/>
              <a:gd name="connsiteY0" fmla="*/ 0 h 865988"/>
              <a:gd name="connsiteX1" fmla="*/ 152 w 446380"/>
              <a:gd name="connsiteY1" fmla="*/ 645990 h 865988"/>
              <a:gd name="connsiteX2" fmla="*/ 446380 w 446380"/>
              <a:gd name="connsiteY2" fmla="*/ 863379 h 865988"/>
              <a:gd name="connsiteX0" fmla="*/ 30711 w 514937"/>
              <a:gd name="connsiteY0" fmla="*/ 0 h 758271"/>
              <a:gd name="connsiteX1" fmla="*/ 68709 w 514937"/>
              <a:gd name="connsiteY1" fmla="*/ 538615 h 758271"/>
              <a:gd name="connsiteX2" fmla="*/ 514937 w 514937"/>
              <a:gd name="connsiteY2" fmla="*/ 756004 h 758271"/>
              <a:gd name="connsiteX0" fmla="*/ 22569 w 319953"/>
              <a:gd name="connsiteY0" fmla="*/ 150725 h 691283"/>
              <a:gd name="connsiteX1" fmla="*/ 60567 w 319953"/>
              <a:gd name="connsiteY1" fmla="*/ 689340 h 691283"/>
              <a:gd name="connsiteX2" fmla="*/ 319953 w 319953"/>
              <a:gd name="connsiteY2" fmla="*/ 0 h 691283"/>
              <a:gd name="connsiteX0" fmla="*/ 10068 w 307452"/>
              <a:gd name="connsiteY0" fmla="*/ 150725 h 579492"/>
              <a:gd name="connsiteX1" fmla="*/ 149062 w 307452"/>
              <a:gd name="connsiteY1" fmla="*/ 575999 h 579492"/>
              <a:gd name="connsiteX2" fmla="*/ 307452 w 307452"/>
              <a:gd name="connsiteY2" fmla="*/ 0 h 579492"/>
              <a:gd name="connsiteX0" fmla="*/ 10068 w 307452"/>
              <a:gd name="connsiteY0" fmla="*/ 150725 h 579492"/>
              <a:gd name="connsiteX1" fmla="*/ 149062 w 307452"/>
              <a:gd name="connsiteY1" fmla="*/ 575999 h 579492"/>
              <a:gd name="connsiteX2" fmla="*/ 307452 w 307452"/>
              <a:gd name="connsiteY2" fmla="*/ 0 h 579492"/>
              <a:gd name="connsiteX0" fmla="*/ 10641 w 308025"/>
              <a:gd name="connsiteY0" fmla="*/ 150725 h 576041"/>
              <a:gd name="connsiteX1" fmla="*/ 149635 w 308025"/>
              <a:gd name="connsiteY1" fmla="*/ 575999 h 576041"/>
              <a:gd name="connsiteX2" fmla="*/ 308025 w 308025"/>
              <a:gd name="connsiteY2" fmla="*/ 0 h 576041"/>
              <a:gd name="connsiteX0" fmla="*/ 20 w 297404"/>
              <a:gd name="connsiteY0" fmla="*/ 150725 h 576041"/>
              <a:gd name="connsiteX1" fmla="*/ 139014 w 297404"/>
              <a:gd name="connsiteY1" fmla="*/ 575999 h 576041"/>
              <a:gd name="connsiteX2" fmla="*/ 297404 w 297404"/>
              <a:gd name="connsiteY2" fmla="*/ 0 h 576041"/>
              <a:gd name="connsiteX0" fmla="*/ 20 w 297404"/>
              <a:gd name="connsiteY0" fmla="*/ 150725 h 576027"/>
              <a:gd name="connsiteX1" fmla="*/ 139014 w 297404"/>
              <a:gd name="connsiteY1" fmla="*/ 575999 h 576027"/>
              <a:gd name="connsiteX2" fmla="*/ 297404 w 297404"/>
              <a:gd name="connsiteY2" fmla="*/ 0 h 576027"/>
              <a:gd name="connsiteX0" fmla="*/ 21 w 297405"/>
              <a:gd name="connsiteY0" fmla="*/ 150725 h 577209"/>
              <a:gd name="connsiteX1" fmla="*/ 139015 w 297405"/>
              <a:gd name="connsiteY1" fmla="*/ 575999 h 577209"/>
              <a:gd name="connsiteX2" fmla="*/ 297405 w 297405"/>
              <a:gd name="connsiteY2" fmla="*/ 0 h 57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05" h="577209">
                <a:moveTo>
                  <a:pt x="21" y="150725"/>
                </a:moveTo>
                <a:cubicBezTo>
                  <a:pt x="-1427" y="571478"/>
                  <a:pt x="70514" y="583223"/>
                  <a:pt x="139015" y="575999"/>
                </a:cubicBezTo>
                <a:cubicBezTo>
                  <a:pt x="207516" y="568775"/>
                  <a:pt x="230606" y="7717"/>
                  <a:pt x="297405" y="0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87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Input (RVAL) stays 32 bit </a:t>
            </a:r>
          </a:p>
          <a:p>
            <a:r>
              <a:rPr lang="en-US" dirty="0" smtClean="0"/>
              <a:t>Output (VAL, B0 … BF, B10 … B1F) will be 32 bit as well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Mostly backward compatible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err="1" smtClean="0"/>
              <a:t>mbbiDirect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EBC07571-3134-BB4B-B83F-1A9FE18D34F3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203848" y="2123479"/>
            <a:ext cx="4752528" cy="3312368"/>
            <a:chOff x="2627784" y="1628800"/>
            <a:chExt cx="4752528" cy="331236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627784" y="1628800"/>
              <a:ext cx="4752528" cy="3312368"/>
            </a:xfrm>
            <a:prstGeom prst="roundRect">
              <a:avLst>
                <a:gd name="adj" fmla="val 60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419100">
                <a:schemeClr val="accent1">
                  <a:lumMod val="75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mbbiDirect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627784" y="2636912"/>
              <a:ext cx="201622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RVAL 32 bit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92081" y="2636912"/>
              <a:ext cx="2086636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VAL 32 bit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660232" y="3222353"/>
              <a:ext cx="7184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660232" y="4077072"/>
              <a:ext cx="717759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B1F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20272" y="3654401"/>
              <a:ext cx="169496" cy="499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</a:pPr>
              <a:r>
                <a:rPr lang="en-US" sz="2800" dirty="0" smtClean="0">
                  <a:latin typeface="Times" charset="0"/>
                </a:rPr>
                <a:t>⁞</a:t>
              </a:r>
              <a:endParaRPr lang="en-US" sz="2800" dirty="0" smtClean="0"/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endParaRPr lang="en-US" sz="2800" kern="1000" spc="30" dirty="0" smtClean="0">
                <a:latin typeface="+mn-lt"/>
                <a:cs typeface="Franklin Gothic Book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35896" y="3654401"/>
              <a:ext cx="1151329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SHFT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187624" y="2911255"/>
            <a:ext cx="1584176" cy="944728"/>
          </a:xfrm>
          <a:prstGeom prst="rect">
            <a:avLst/>
          </a:prstGeom>
          <a:ln>
            <a:solidFill>
              <a:srgbClr val="7C204E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Device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support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41" name="Straight Arrow Connector 40"/>
          <p:cNvCxnSpPr>
            <a:endCxn id="7" idx="1"/>
          </p:cNvCxnSpPr>
          <p:nvPr/>
        </p:nvCxnSpPr>
        <p:spPr bwMode="auto">
          <a:xfrm>
            <a:off x="2771800" y="3383619"/>
            <a:ext cx="432048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Left Brace 21"/>
          <p:cNvSpPr/>
          <p:nvPr/>
        </p:nvSpPr>
        <p:spPr bwMode="auto">
          <a:xfrm>
            <a:off x="6801477" y="3717031"/>
            <a:ext cx="432048" cy="1358775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343722" y="3642969"/>
            <a:ext cx="446380" cy="767589"/>
          </a:xfrm>
          <a:custGeom>
            <a:avLst/>
            <a:gdLst>
              <a:gd name="connsiteX0" fmla="*/ 57073 w 591082"/>
              <a:gd name="connsiteY0" fmla="*/ 0 h 891300"/>
              <a:gd name="connsiteX1" fmla="*/ 49757 w 591082"/>
              <a:gd name="connsiteY1" fmla="*/ 819302 h 891300"/>
              <a:gd name="connsiteX2" fmla="*/ 591082 w 591082"/>
              <a:gd name="connsiteY2" fmla="*/ 797356 h 891300"/>
              <a:gd name="connsiteX0" fmla="*/ 58644 w 614599"/>
              <a:gd name="connsiteY0" fmla="*/ 0 h 951499"/>
              <a:gd name="connsiteX1" fmla="*/ 51328 w 614599"/>
              <a:gd name="connsiteY1" fmla="*/ 819302 h 951499"/>
              <a:gd name="connsiteX2" fmla="*/ 614599 w 614599"/>
              <a:gd name="connsiteY2" fmla="*/ 904644 h 951499"/>
              <a:gd name="connsiteX0" fmla="*/ 58644 w 614599"/>
              <a:gd name="connsiteY0" fmla="*/ 0 h 926790"/>
              <a:gd name="connsiteX1" fmla="*/ 51328 w 614599"/>
              <a:gd name="connsiteY1" fmla="*/ 819302 h 926790"/>
              <a:gd name="connsiteX2" fmla="*/ 614599 w 614599"/>
              <a:gd name="connsiteY2" fmla="*/ 904644 h 926790"/>
              <a:gd name="connsiteX0" fmla="*/ 19871 w 575826"/>
              <a:gd name="connsiteY0" fmla="*/ 0 h 926791"/>
              <a:gd name="connsiteX1" fmla="*/ 107652 w 575826"/>
              <a:gd name="connsiteY1" fmla="*/ 819303 h 926791"/>
              <a:gd name="connsiteX2" fmla="*/ 575826 w 575826"/>
              <a:gd name="connsiteY2" fmla="*/ 904644 h 926791"/>
              <a:gd name="connsiteX0" fmla="*/ 417111 w 468317"/>
              <a:gd name="connsiteY0" fmla="*/ 0 h 883357"/>
              <a:gd name="connsiteX1" fmla="*/ 143 w 468317"/>
              <a:gd name="connsiteY1" fmla="*/ 778038 h 883357"/>
              <a:gd name="connsiteX2" fmla="*/ 468317 w 468317"/>
              <a:gd name="connsiteY2" fmla="*/ 863379 h 883357"/>
              <a:gd name="connsiteX0" fmla="*/ 468299 w 519505"/>
              <a:gd name="connsiteY0" fmla="*/ 0 h 866187"/>
              <a:gd name="connsiteX1" fmla="*/ 125 w 519505"/>
              <a:gd name="connsiteY1" fmla="*/ 654244 h 866187"/>
              <a:gd name="connsiteX2" fmla="*/ 519505 w 519505"/>
              <a:gd name="connsiteY2" fmla="*/ 863379 h 866187"/>
              <a:gd name="connsiteX0" fmla="*/ 395174 w 446380"/>
              <a:gd name="connsiteY0" fmla="*/ 0 h 865988"/>
              <a:gd name="connsiteX1" fmla="*/ 152 w 446380"/>
              <a:gd name="connsiteY1" fmla="*/ 645990 h 865988"/>
              <a:gd name="connsiteX2" fmla="*/ 446380 w 446380"/>
              <a:gd name="connsiteY2" fmla="*/ 863379 h 86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80" h="865988">
                <a:moveTo>
                  <a:pt x="395174" y="0"/>
                </a:moveTo>
                <a:cubicBezTo>
                  <a:pt x="347015" y="343204"/>
                  <a:pt x="-8382" y="502093"/>
                  <a:pt x="152" y="645990"/>
                </a:cubicBezTo>
                <a:cubicBezTo>
                  <a:pt x="8686" y="789887"/>
                  <a:pt x="176327" y="883026"/>
                  <a:pt x="446380" y="863379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4136557" y="3447849"/>
            <a:ext cx="1723299" cy="707823"/>
          </a:xfrm>
          <a:custGeom>
            <a:avLst/>
            <a:gdLst>
              <a:gd name="connsiteX0" fmla="*/ 57073 w 591082"/>
              <a:gd name="connsiteY0" fmla="*/ 0 h 891300"/>
              <a:gd name="connsiteX1" fmla="*/ 49757 w 591082"/>
              <a:gd name="connsiteY1" fmla="*/ 819302 h 891300"/>
              <a:gd name="connsiteX2" fmla="*/ 591082 w 591082"/>
              <a:gd name="connsiteY2" fmla="*/ 797356 h 891300"/>
              <a:gd name="connsiteX0" fmla="*/ 58644 w 614599"/>
              <a:gd name="connsiteY0" fmla="*/ 0 h 951499"/>
              <a:gd name="connsiteX1" fmla="*/ 51328 w 614599"/>
              <a:gd name="connsiteY1" fmla="*/ 819302 h 951499"/>
              <a:gd name="connsiteX2" fmla="*/ 614599 w 614599"/>
              <a:gd name="connsiteY2" fmla="*/ 904644 h 951499"/>
              <a:gd name="connsiteX0" fmla="*/ 58644 w 614599"/>
              <a:gd name="connsiteY0" fmla="*/ 0 h 926790"/>
              <a:gd name="connsiteX1" fmla="*/ 51328 w 614599"/>
              <a:gd name="connsiteY1" fmla="*/ 819302 h 926790"/>
              <a:gd name="connsiteX2" fmla="*/ 614599 w 614599"/>
              <a:gd name="connsiteY2" fmla="*/ 904644 h 926790"/>
              <a:gd name="connsiteX0" fmla="*/ 19871 w 575826"/>
              <a:gd name="connsiteY0" fmla="*/ 0 h 926791"/>
              <a:gd name="connsiteX1" fmla="*/ 107652 w 575826"/>
              <a:gd name="connsiteY1" fmla="*/ 819303 h 926791"/>
              <a:gd name="connsiteX2" fmla="*/ 575826 w 575826"/>
              <a:gd name="connsiteY2" fmla="*/ 904644 h 926791"/>
              <a:gd name="connsiteX0" fmla="*/ 417111 w 468317"/>
              <a:gd name="connsiteY0" fmla="*/ 0 h 883357"/>
              <a:gd name="connsiteX1" fmla="*/ 143 w 468317"/>
              <a:gd name="connsiteY1" fmla="*/ 778038 h 883357"/>
              <a:gd name="connsiteX2" fmla="*/ 468317 w 468317"/>
              <a:gd name="connsiteY2" fmla="*/ 863379 h 883357"/>
              <a:gd name="connsiteX0" fmla="*/ 468299 w 519505"/>
              <a:gd name="connsiteY0" fmla="*/ 0 h 866187"/>
              <a:gd name="connsiteX1" fmla="*/ 125 w 519505"/>
              <a:gd name="connsiteY1" fmla="*/ 654244 h 866187"/>
              <a:gd name="connsiteX2" fmla="*/ 519505 w 519505"/>
              <a:gd name="connsiteY2" fmla="*/ 863379 h 866187"/>
              <a:gd name="connsiteX0" fmla="*/ 395174 w 446380"/>
              <a:gd name="connsiteY0" fmla="*/ 0 h 865988"/>
              <a:gd name="connsiteX1" fmla="*/ 152 w 446380"/>
              <a:gd name="connsiteY1" fmla="*/ 645990 h 865988"/>
              <a:gd name="connsiteX2" fmla="*/ 446380 w 446380"/>
              <a:gd name="connsiteY2" fmla="*/ 863379 h 865988"/>
              <a:gd name="connsiteX0" fmla="*/ 30711 w 514937"/>
              <a:gd name="connsiteY0" fmla="*/ 0 h 758271"/>
              <a:gd name="connsiteX1" fmla="*/ 68709 w 514937"/>
              <a:gd name="connsiteY1" fmla="*/ 538615 h 758271"/>
              <a:gd name="connsiteX2" fmla="*/ 514937 w 514937"/>
              <a:gd name="connsiteY2" fmla="*/ 756004 h 758271"/>
              <a:gd name="connsiteX0" fmla="*/ 22569 w 319953"/>
              <a:gd name="connsiteY0" fmla="*/ 150725 h 691283"/>
              <a:gd name="connsiteX1" fmla="*/ 60567 w 319953"/>
              <a:gd name="connsiteY1" fmla="*/ 689340 h 691283"/>
              <a:gd name="connsiteX2" fmla="*/ 319953 w 319953"/>
              <a:gd name="connsiteY2" fmla="*/ 0 h 691283"/>
              <a:gd name="connsiteX0" fmla="*/ 10068 w 307452"/>
              <a:gd name="connsiteY0" fmla="*/ 150725 h 579492"/>
              <a:gd name="connsiteX1" fmla="*/ 149062 w 307452"/>
              <a:gd name="connsiteY1" fmla="*/ 575999 h 579492"/>
              <a:gd name="connsiteX2" fmla="*/ 307452 w 307452"/>
              <a:gd name="connsiteY2" fmla="*/ 0 h 579492"/>
              <a:gd name="connsiteX0" fmla="*/ 10068 w 307452"/>
              <a:gd name="connsiteY0" fmla="*/ 150725 h 579492"/>
              <a:gd name="connsiteX1" fmla="*/ 149062 w 307452"/>
              <a:gd name="connsiteY1" fmla="*/ 575999 h 579492"/>
              <a:gd name="connsiteX2" fmla="*/ 307452 w 307452"/>
              <a:gd name="connsiteY2" fmla="*/ 0 h 579492"/>
              <a:gd name="connsiteX0" fmla="*/ 10641 w 308025"/>
              <a:gd name="connsiteY0" fmla="*/ 150725 h 576041"/>
              <a:gd name="connsiteX1" fmla="*/ 149635 w 308025"/>
              <a:gd name="connsiteY1" fmla="*/ 575999 h 576041"/>
              <a:gd name="connsiteX2" fmla="*/ 308025 w 308025"/>
              <a:gd name="connsiteY2" fmla="*/ 0 h 576041"/>
              <a:gd name="connsiteX0" fmla="*/ 20 w 297404"/>
              <a:gd name="connsiteY0" fmla="*/ 150725 h 576041"/>
              <a:gd name="connsiteX1" fmla="*/ 139014 w 297404"/>
              <a:gd name="connsiteY1" fmla="*/ 575999 h 576041"/>
              <a:gd name="connsiteX2" fmla="*/ 297404 w 297404"/>
              <a:gd name="connsiteY2" fmla="*/ 0 h 576041"/>
              <a:gd name="connsiteX0" fmla="*/ 20 w 297404"/>
              <a:gd name="connsiteY0" fmla="*/ 150725 h 576027"/>
              <a:gd name="connsiteX1" fmla="*/ 139014 w 297404"/>
              <a:gd name="connsiteY1" fmla="*/ 575999 h 576027"/>
              <a:gd name="connsiteX2" fmla="*/ 297404 w 297404"/>
              <a:gd name="connsiteY2" fmla="*/ 0 h 576027"/>
              <a:gd name="connsiteX0" fmla="*/ 21 w 297405"/>
              <a:gd name="connsiteY0" fmla="*/ 150725 h 577209"/>
              <a:gd name="connsiteX1" fmla="*/ 139015 w 297405"/>
              <a:gd name="connsiteY1" fmla="*/ 575999 h 577209"/>
              <a:gd name="connsiteX2" fmla="*/ 297405 w 297405"/>
              <a:gd name="connsiteY2" fmla="*/ 0 h 57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05" h="577209">
                <a:moveTo>
                  <a:pt x="21" y="150725"/>
                </a:moveTo>
                <a:cubicBezTo>
                  <a:pt x="-1427" y="571478"/>
                  <a:pt x="70514" y="583223"/>
                  <a:pt x="139015" y="575999"/>
                </a:cubicBezTo>
                <a:cubicBezTo>
                  <a:pt x="207516" y="568775"/>
                  <a:pt x="230606" y="7717"/>
                  <a:pt x="297405" y="0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97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Output (RVAL) stays 32 bit </a:t>
            </a:r>
          </a:p>
          <a:p>
            <a:r>
              <a:rPr lang="en-US" dirty="0" smtClean="0"/>
              <a:t>Input (VAL, B0 … BF, B10 … B1F) will be 32 bit as well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for </a:t>
            </a:r>
            <a:r>
              <a:rPr lang="en-US" dirty="0" err="1" smtClean="0"/>
              <a:t>mbboDirect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EBC07571-3134-BB4B-B83F-1A9FE18D34F3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19672" y="2123479"/>
            <a:ext cx="4752528" cy="3312368"/>
            <a:chOff x="2627784" y="1628800"/>
            <a:chExt cx="4752528" cy="331236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627784" y="1628800"/>
              <a:ext cx="4752528" cy="3312368"/>
            </a:xfrm>
            <a:prstGeom prst="roundRect">
              <a:avLst>
                <a:gd name="adj" fmla="val 6024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419100">
                <a:schemeClr val="accent1">
                  <a:lumMod val="75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mbboDirect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627784" y="2636912"/>
              <a:ext cx="2016224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VAL 32 bit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92081" y="2636912"/>
              <a:ext cx="2086636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RVAL 32 bit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27784" y="3222353"/>
              <a:ext cx="718484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627784" y="4077072"/>
              <a:ext cx="717759" cy="504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B1F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87824" y="3654401"/>
              <a:ext cx="169496" cy="4997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</a:pPr>
              <a:r>
                <a:rPr lang="en-US" sz="2800" dirty="0" smtClean="0">
                  <a:latin typeface="Times" charset="0"/>
                </a:rPr>
                <a:t>⁞</a:t>
              </a:r>
              <a:endParaRPr lang="en-US" sz="2800" dirty="0" smtClean="0"/>
            </a:p>
            <a:p>
              <a:pPr>
                <a:lnSpc>
                  <a:spcPct val="110000"/>
                </a:lnSpc>
                <a:spcBef>
                  <a:spcPts val="0"/>
                </a:spcBef>
              </a:pPr>
              <a:endParaRPr lang="en-US" sz="2800" kern="1000" spc="30" dirty="0" smtClean="0">
                <a:latin typeface="+mn-lt"/>
                <a:cs typeface="Franklin Gothic Book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076056" y="3654401"/>
              <a:ext cx="1151329" cy="50405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SHFT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6804248" y="2911255"/>
            <a:ext cx="1584176" cy="944728"/>
          </a:xfrm>
          <a:prstGeom prst="rect">
            <a:avLst/>
          </a:prstGeom>
          <a:ln>
            <a:solidFill>
              <a:srgbClr val="7C204E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Device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support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6372200" y="3366012"/>
            <a:ext cx="432048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Left Brace 21"/>
          <p:cNvSpPr/>
          <p:nvPr/>
        </p:nvSpPr>
        <p:spPr bwMode="auto">
          <a:xfrm flipH="1">
            <a:off x="2339752" y="3717031"/>
            <a:ext cx="357269" cy="1358775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 flipH="1">
            <a:off x="2719982" y="3642969"/>
            <a:ext cx="483866" cy="767589"/>
          </a:xfrm>
          <a:custGeom>
            <a:avLst/>
            <a:gdLst>
              <a:gd name="connsiteX0" fmla="*/ 57073 w 591082"/>
              <a:gd name="connsiteY0" fmla="*/ 0 h 891300"/>
              <a:gd name="connsiteX1" fmla="*/ 49757 w 591082"/>
              <a:gd name="connsiteY1" fmla="*/ 819302 h 891300"/>
              <a:gd name="connsiteX2" fmla="*/ 591082 w 591082"/>
              <a:gd name="connsiteY2" fmla="*/ 797356 h 891300"/>
              <a:gd name="connsiteX0" fmla="*/ 58644 w 614599"/>
              <a:gd name="connsiteY0" fmla="*/ 0 h 951499"/>
              <a:gd name="connsiteX1" fmla="*/ 51328 w 614599"/>
              <a:gd name="connsiteY1" fmla="*/ 819302 h 951499"/>
              <a:gd name="connsiteX2" fmla="*/ 614599 w 614599"/>
              <a:gd name="connsiteY2" fmla="*/ 904644 h 951499"/>
              <a:gd name="connsiteX0" fmla="*/ 58644 w 614599"/>
              <a:gd name="connsiteY0" fmla="*/ 0 h 926790"/>
              <a:gd name="connsiteX1" fmla="*/ 51328 w 614599"/>
              <a:gd name="connsiteY1" fmla="*/ 819302 h 926790"/>
              <a:gd name="connsiteX2" fmla="*/ 614599 w 614599"/>
              <a:gd name="connsiteY2" fmla="*/ 904644 h 926790"/>
              <a:gd name="connsiteX0" fmla="*/ 19871 w 575826"/>
              <a:gd name="connsiteY0" fmla="*/ 0 h 926791"/>
              <a:gd name="connsiteX1" fmla="*/ 107652 w 575826"/>
              <a:gd name="connsiteY1" fmla="*/ 819303 h 926791"/>
              <a:gd name="connsiteX2" fmla="*/ 575826 w 575826"/>
              <a:gd name="connsiteY2" fmla="*/ 904644 h 926791"/>
              <a:gd name="connsiteX0" fmla="*/ 417111 w 468317"/>
              <a:gd name="connsiteY0" fmla="*/ 0 h 883357"/>
              <a:gd name="connsiteX1" fmla="*/ 143 w 468317"/>
              <a:gd name="connsiteY1" fmla="*/ 778038 h 883357"/>
              <a:gd name="connsiteX2" fmla="*/ 468317 w 468317"/>
              <a:gd name="connsiteY2" fmla="*/ 863379 h 883357"/>
              <a:gd name="connsiteX0" fmla="*/ 468299 w 519505"/>
              <a:gd name="connsiteY0" fmla="*/ 0 h 866187"/>
              <a:gd name="connsiteX1" fmla="*/ 125 w 519505"/>
              <a:gd name="connsiteY1" fmla="*/ 654244 h 866187"/>
              <a:gd name="connsiteX2" fmla="*/ 519505 w 519505"/>
              <a:gd name="connsiteY2" fmla="*/ 863379 h 866187"/>
              <a:gd name="connsiteX0" fmla="*/ 395174 w 446380"/>
              <a:gd name="connsiteY0" fmla="*/ 0 h 865988"/>
              <a:gd name="connsiteX1" fmla="*/ 152 w 446380"/>
              <a:gd name="connsiteY1" fmla="*/ 645990 h 865988"/>
              <a:gd name="connsiteX2" fmla="*/ 446380 w 446380"/>
              <a:gd name="connsiteY2" fmla="*/ 863379 h 86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80" h="865988">
                <a:moveTo>
                  <a:pt x="395174" y="0"/>
                </a:moveTo>
                <a:cubicBezTo>
                  <a:pt x="347015" y="343204"/>
                  <a:pt x="-8382" y="502093"/>
                  <a:pt x="152" y="645990"/>
                </a:cubicBezTo>
                <a:cubicBezTo>
                  <a:pt x="8686" y="789887"/>
                  <a:pt x="176327" y="883026"/>
                  <a:pt x="446380" y="863379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 flipH="1">
            <a:off x="3631003" y="3447849"/>
            <a:ext cx="1661077" cy="707823"/>
          </a:xfrm>
          <a:custGeom>
            <a:avLst/>
            <a:gdLst>
              <a:gd name="connsiteX0" fmla="*/ 57073 w 591082"/>
              <a:gd name="connsiteY0" fmla="*/ 0 h 891300"/>
              <a:gd name="connsiteX1" fmla="*/ 49757 w 591082"/>
              <a:gd name="connsiteY1" fmla="*/ 819302 h 891300"/>
              <a:gd name="connsiteX2" fmla="*/ 591082 w 591082"/>
              <a:gd name="connsiteY2" fmla="*/ 797356 h 891300"/>
              <a:gd name="connsiteX0" fmla="*/ 58644 w 614599"/>
              <a:gd name="connsiteY0" fmla="*/ 0 h 951499"/>
              <a:gd name="connsiteX1" fmla="*/ 51328 w 614599"/>
              <a:gd name="connsiteY1" fmla="*/ 819302 h 951499"/>
              <a:gd name="connsiteX2" fmla="*/ 614599 w 614599"/>
              <a:gd name="connsiteY2" fmla="*/ 904644 h 951499"/>
              <a:gd name="connsiteX0" fmla="*/ 58644 w 614599"/>
              <a:gd name="connsiteY0" fmla="*/ 0 h 926790"/>
              <a:gd name="connsiteX1" fmla="*/ 51328 w 614599"/>
              <a:gd name="connsiteY1" fmla="*/ 819302 h 926790"/>
              <a:gd name="connsiteX2" fmla="*/ 614599 w 614599"/>
              <a:gd name="connsiteY2" fmla="*/ 904644 h 926790"/>
              <a:gd name="connsiteX0" fmla="*/ 19871 w 575826"/>
              <a:gd name="connsiteY0" fmla="*/ 0 h 926791"/>
              <a:gd name="connsiteX1" fmla="*/ 107652 w 575826"/>
              <a:gd name="connsiteY1" fmla="*/ 819303 h 926791"/>
              <a:gd name="connsiteX2" fmla="*/ 575826 w 575826"/>
              <a:gd name="connsiteY2" fmla="*/ 904644 h 926791"/>
              <a:gd name="connsiteX0" fmla="*/ 417111 w 468317"/>
              <a:gd name="connsiteY0" fmla="*/ 0 h 883357"/>
              <a:gd name="connsiteX1" fmla="*/ 143 w 468317"/>
              <a:gd name="connsiteY1" fmla="*/ 778038 h 883357"/>
              <a:gd name="connsiteX2" fmla="*/ 468317 w 468317"/>
              <a:gd name="connsiteY2" fmla="*/ 863379 h 883357"/>
              <a:gd name="connsiteX0" fmla="*/ 468299 w 519505"/>
              <a:gd name="connsiteY0" fmla="*/ 0 h 866187"/>
              <a:gd name="connsiteX1" fmla="*/ 125 w 519505"/>
              <a:gd name="connsiteY1" fmla="*/ 654244 h 866187"/>
              <a:gd name="connsiteX2" fmla="*/ 519505 w 519505"/>
              <a:gd name="connsiteY2" fmla="*/ 863379 h 866187"/>
              <a:gd name="connsiteX0" fmla="*/ 395174 w 446380"/>
              <a:gd name="connsiteY0" fmla="*/ 0 h 865988"/>
              <a:gd name="connsiteX1" fmla="*/ 152 w 446380"/>
              <a:gd name="connsiteY1" fmla="*/ 645990 h 865988"/>
              <a:gd name="connsiteX2" fmla="*/ 446380 w 446380"/>
              <a:gd name="connsiteY2" fmla="*/ 863379 h 865988"/>
              <a:gd name="connsiteX0" fmla="*/ 30711 w 514937"/>
              <a:gd name="connsiteY0" fmla="*/ 0 h 758271"/>
              <a:gd name="connsiteX1" fmla="*/ 68709 w 514937"/>
              <a:gd name="connsiteY1" fmla="*/ 538615 h 758271"/>
              <a:gd name="connsiteX2" fmla="*/ 514937 w 514937"/>
              <a:gd name="connsiteY2" fmla="*/ 756004 h 758271"/>
              <a:gd name="connsiteX0" fmla="*/ 22569 w 319953"/>
              <a:gd name="connsiteY0" fmla="*/ 150725 h 691283"/>
              <a:gd name="connsiteX1" fmla="*/ 60567 w 319953"/>
              <a:gd name="connsiteY1" fmla="*/ 689340 h 691283"/>
              <a:gd name="connsiteX2" fmla="*/ 319953 w 319953"/>
              <a:gd name="connsiteY2" fmla="*/ 0 h 691283"/>
              <a:gd name="connsiteX0" fmla="*/ 10068 w 307452"/>
              <a:gd name="connsiteY0" fmla="*/ 150725 h 579492"/>
              <a:gd name="connsiteX1" fmla="*/ 149062 w 307452"/>
              <a:gd name="connsiteY1" fmla="*/ 575999 h 579492"/>
              <a:gd name="connsiteX2" fmla="*/ 307452 w 307452"/>
              <a:gd name="connsiteY2" fmla="*/ 0 h 579492"/>
              <a:gd name="connsiteX0" fmla="*/ 10068 w 307452"/>
              <a:gd name="connsiteY0" fmla="*/ 150725 h 579492"/>
              <a:gd name="connsiteX1" fmla="*/ 149062 w 307452"/>
              <a:gd name="connsiteY1" fmla="*/ 575999 h 579492"/>
              <a:gd name="connsiteX2" fmla="*/ 307452 w 307452"/>
              <a:gd name="connsiteY2" fmla="*/ 0 h 579492"/>
              <a:gd name="connsiteX0" fmla="*/ 10641 w 308025"/>
              <a:gd name="connsiteY0" fmla="*/ 150725 h 576041"/>
              <a:gd name="connsiteX1" fmla="*/ 149635 w 308025"/>
              <a:gd name="connsiteY1" fmla="*/ 575999 h 576041"/>
              <a:gd name="connsiteX2" fmla="*/ 308025 w 308025"/>
              <a:gd name="connsiteY2" fmla="*/ 0 h 576041"/>
              <a:gd name="connsiteX0" fmla="*/ 20 w 297404"/>
              <a:gd name="connsiteY0" fmla="*/ 150725 h 576041"/>
              <a:gd name="connsiteX1" fmla="*/ 139014 w 297404"/>
              <a:gd name="connsiteY1" fmla="*/ 575999 h 576041"/>
              <a:gd name="connsiteX2" fmla="*/ 297404 w 297404"/>
              <a:gd name="connsiteY2" fmla="*/ 0 h 576041"/>
              <a:gd name="connsiteX0" fmla="*/ 20 w 297404"/>
              <a:gd name="connsiteY0" fmla="*/ 150725 h 576027"/>
              <a:gd name="connsiteX1" fmla="*/ 139014 w 297404"/>
              <a:gd name="connsiteY1" fmla="*/ 575999 h 576027"/>
              <a:gd name="connsiteX2" fmla="*/ 297404 w 297404"/>
              <a:gd name="connsiteY2" fmla="*/ 0 h 576027"/>
              <a:gd name="connsiteX0" fmla="*/ 21 w 297405"/>
              <a:gd name="connsiteY0" fmla="*/ 150725 h 577209"/>
              <a:gd name="connsiteX1" fmla="*/ 139015 w 297405"/>
              <a:gd name="connsiteY1" fmla="*/ 575999 h 577209"/>
              <a:gd name="connsiteX2" fmla="*/ 297405 w 297405"/>
              <a:gd name="connsiteY2" fmla="*/ 0 h 57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405" h="577209">
                <a:moveTo>
                  <a:pt x="21" y="150725"/>
                </a:moveTo>
                <a:cubicBezTo>
                  <a:pt x="-1427" y="571478"/>
                  <a:pt x="70514" y="583223"/>
                  <a:pt x="139015" y="575999"/>
                </a:cubicBezTo>
                <a:cubicBezTo>
                  <a:pt x="207516" y="568775"/>
                  <a:pt x="230606" y="7717"/>
                  <a:pt x="297405" y="0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18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RVAL was and will be ULONG</a:t>
            </a:r>
          </a:p>
          <a:p>
            <a:pPr lvl="1"/>
            <a:r>
              <a:rPr lang="en-US" dirty="0" smtClean="0"/>
              <a:t>Most device supports only access RVAL and </a:t>
            </a:r>
            <a:r>
              <a:rPr lang="en-US" b="1" dirty="0" smtClean="0"/>
              <a:t>need</a:t>
            </a:r>
            <a:r>
              <a:rPr lang="en-US" dirty="0" smtClean="0"/>
              <a:t> </a:t>
            </a:r>
            <a:r>
              <a:rPr lang="en-US" b="1" dirty="0" smtClean="0"/>
              <a:t>no change</a:t>
            </a:r>
          </a:p>
          <a:p>
            <a:pPr lvl="1"/>
            <a:r>
              <a:rPr lang="en-US" dirty="0" smtClean="0"/>
              <a:t>Record memory layout changes: re-compile all device supports!</a:t>
            </a:r>
          </a:p>
          <a:p>
            <a:endParaRPr lang="en-US" dirty="0" smtClean="0"/>
          </a:p>
          <a:p>
            <a:r>
              <a:rPr lang="en-US" dirty="0" smtClean="0"/>
              <a:t>VAL was USHORT and will be LONG</a:t>
            </a:r>
          </a:p>
          <a:p>
            <a:pPr lvl="1"/>
            <a:r>
              <a:rPr lang="en-US" dirty="0"/>
              <a:t>For 16 bit values nothing will change</a:t>
            </a:r>
          </a:p>
          <a:p>
            <a:pPr lvl="1"/>
            <a:r>
              <a:rPr lang="en-US" dirty="0" smtClean="0"/>
              <a:t>Channel Access Clients have always seen a LONG</a:t>
            </a:r>
          </a:p>
          <a:p>
            <a:endParaRPr lang="en-US" dirty="0" smtClean="0"/>
          </a:p>
          <a:p>
            <a:r>
              <a:rPr lang="en-US" dirty="0" smtClean="0"/>
              <a:t>Device support </a:t>
            </a:r>
            <a:r>
              <a:rPr lang="en-US" b="1" dirty="0" smtClean="0"/>
              <a:t>accessing VAL or B* fields </a:t>
            </a:r>
            <a:r>
              <a:rPr lang="en-US" dirty="0" smtClean="0"/>
              <a:t>need modification to support</a:t>
            </a:r>
            <a:br>
              <a:rPr lang="en-US" dirty="0" smtClean="0"/>
            </a:br>
            <a:r>
              <a:rPr lang="en-US" dirty="0" smtClean="0"/>
              <a:t>higher bits. </a:t>
            </a:r>
            <a:endParaRPr lang="en-US" dirty="0"/>
          </a:p>
          <a:p>
            <a:pPr lvl="1"/>
            <a:r>
              <a:rPr lang="en-US" dirty="0" smtClean="0"/>
              <a:t>Use 32 bit variables when accessing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Using pointer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prec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is not safe!</a:t>
            </a:r>
          </a:p>
          <a:p>
            <a:pPr lvl="1"/>
            <a:r>
              <a:rPr lang="en-US" dirty="0" smtClean="0"/>
              <a:t>When iterating bit fields check for macros like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mbboDirectRecordB1F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Page </a:t>
            </a:r>
            <a:fld id="{EBC07571-3134-BB4B-B83F-1A9FE18D34F3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2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64 bit integers are not supported by Channel Access</a:t>
            </a:r>
          </a:p>
          <a:p>
            <a:r>
              <a:rPr lang="en-US" b="1" dirty="0" smtClean="0"/>
              <a:t>Changing RVAL to 64 bit would break all existing device support</a:t>
            </a:r>
          </a:p>
          <a:p>
            <a:r>
              <a:rPr lang="en-US" dirty="0" smtClean="0"/>
              <a:t>Possible as new record type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64 bit?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6</a:t>
            </a:fld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3356992"/>
            <a:ext cx="4248472" cy="11521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3600" kern="1000" spc="30" dirty="0" smtClean="0">
                <a:latin typeface="+mn-lt"/>
                <a:cs typeface="Franklin Gothic Book"/>
              </a:rPr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3306263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I theme">
  <a:themeElements>
    <a:clrScheme name="Farbwelt des PSI">
      <a:dk1>
        <a:srgbClr val="000000"/>
      </a:dk1>
      <a:lt1>
        <a:srgbClr val="FFFFFF"/>
      </a:lt1>
      <a:dk2>
        <a:srgbClr val="000000"/>
      </a:dk2>
      <a:lt2>
        <a:srgbClr val="686868"/>
      </a:lt2>
      <a:accent1>
        <a:srgbClr val="FDCA00"/>
      </a:accent1>
      <a:accent2>
        <a:srgbClr val="EB5B00"/>
      </a:accent2>
      <a:accent3>
        <a:srgbClr val="C50006"/>
      </a:accent3>
      <a:accent4>
        <a:srgbClr val="7C204E"/>
      </a:accent4>
      <a:accent5>
        <a:srgbClr val="003B6E"/>
      </a:accent5>
      <a:accent6>
        <a:srgbClr val="197418"/>
      </a:accent6>
      <a:hlink>
        <a:srgbClr val="000000"/>
      </a:hlink>
      <a:folHlink>
        <a:srgbClr val="686868"/>
      </a:folHlink>
    </a:clrScheme>
    <a:fontScheme name="Georgia/Calibri">
      <a:majorFont>
        <a:latin typeface="Georgia"/>
        <a:ea typeface="ヒラギノ角ゴ Pro W3"/>
        <a:cs typeface="ヒラギノ角ゴ Pro W3"/>
      </a:majorFont>
      <a:minorFont>
        <a:latin typeface="Calibri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10000"/>
          </a:lnSpc>
          <a:spcBef>
            <a:spcPts val="0"/>
          </a:spcBef>
          <a:defRPr sz="1800" kern="1000" spc="30" dirty="0" err="1" smtClean="0">
            <a:latin typeface="+mn-lt"/>
            <a:cs typeface="Franklin Gothic Book"/>
          </a:defRPr>
        </a:defPPr>
      </a:lstStyle>
    </a:txDef>
  </a:objectDefaults>
  <a:extraClrSchemeLst>
    <a:extraClrScheme>
      <a:clrScheme name="Farbwelt des PSI">
        <a:dk1>
          <a:srgbClr val="000000"/>
        </a:dk1>
        <a:lt1>
          <a:srgbClr val="FFFFFF"/>
        </a:lt1>
        <a:dk2>
          <a:srgbClr val="000000"/>
        </a:dk2>
        <a:lt2>
          <a:srgbClr val="686868"/>
        </a:lt2>
        <a:accent1>
          <a:srgbClr val="FDCA00"/>
        </a:accent1>
        <a:accent2>
          <a:srgbClr val="EB5B00"/>
        </a:accent2>
        <a:accent3>
          <a:srgbClr val="C50006"/>
        </a:accent3>
        <a:accent4>
          <a:srgbClr val="7C204E"/>
        </a:accent4>
        <a:accent5>
          <a:srgbClr val="003B6E"/>
        </a:accent5>
        <a:accent6>
          <a:srgbClr val="197418"/>
        </a:accent6>
        <a:hlink>
          <a:srgbClr val="000000"/>
        </a:hlink>
        <a:folHlink>
          <a:srgbClr val="6868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Grau 100%">
      <a:srgbClr val="505050"/>
    </a:custClr>
    <a:custClr name="Gelb 100%">
      <a:srgbClr val="FDCA00"/>
    </a:custClr>
    <a:custClr name="Orange 100%">
      <a:srgbClr val="EB5B00"/>
    </a:custClr>
    <a:custClr name="Rot 100%">
      <a:srgbClr val="C50006"/>
    </a:custClr>
    <a:custClr name="Braun 100%">
      <a:srgbClr val="85543A"/>
    </a:custClr>
    <a:custClr name="Olivgrün 100%">
      <a:srgbClr val="8F7111"/>
    </a:custClr>
    <a:custClr name="Hellgrün 100%">
      <a:srgbClr val="82911A"/>
    </a:custClr>
    <a:custClr name="Grün 100%">
      <a:srgbClr val="197418"/>
    </a:custClr>
    <a:custClr name="Violet 100%">
      <a:srgbClr val="7C204E"/>
    </a:custClr>
    <a:custClr name="Blau 100%">
      <a:srgbClr val="003B6E"/>
    </a:custClr>
    <a:custClr name="Grau 80%">
      <a:srgbClr val="686868"/>
    </a:custClr>
    <a:custClr name="Gelb 80%">
      <a:srgbClr val="FED43E"/>
    </a:custClr>
    <a:custClr name="Orange 80%">
      <a:srgbClr val="EE7B34"/>
    </a:custClr>
    <a:custClr name="Rot 80%">
      <a:srgbClr val="D04729"/>
    </a:custClr>
    <a:custClr name="Braun 80%">
      <a:srgbClr val="9A7059"/>
    </a:custClr>
    <a:custClr name="Olivgrün 80%">
      <a:srgbClr val="A48841"/>
    </a:custClr>
    <a:custClr name="Hellgrün 80%">
      <a:srgbClr val="9BA34C"/>
    </a:custClr>
    <a:custClr name="Grün 80%">
      <a:srgbClr val="518A42"/>
    </a:custClr>
    <a:custClr name="Violet 80%">
      <a:srgbClr val="914967"/>
    </a:custClr>
    <a:custClr name="Blau 80%">
      <a:srgbClr val="405583"/>
    </a:custClr>
    <a:custClr name="Grau 60%">
      <a:srgbClr val="969696"/>
    </a:custClr>
    <a:custClr name="Gelb 60%">
      <a:srgbClr val="FEDE74"/>
    </a:custClr>
    <a:custClr name="Orange 60%">
      <a:srgbClr val="F29E62"/>
    </a:custClr>
    <a:custClr name="Rot 60%">
      <a:srgbClr val="DA7252"/>
    </a:custClr>
    <a:custClr name="Braun 60%">
      <a:srgbClr val="B2917D"/>
    </a:custClr>
    <a:custClr name="Olivgrün 60%">
      <a:srgbClr val="BAA46A"/>
    </a:custClr>
    <a:custClr name="Hellgrün 60%">
      <a:srgbClr val="B5B874"/>
    </a:custClr>
    <a:custClr name="Grün 60%">
      <a:srgbClr val="7DA569"/>
    </a:custClr>
    <a:custClr name="Violet 60%">
      <a:srgbClr val="AA7084"/>
    </a:custClr>
    <a:custClr name="Blau 60%">
      <a:srgbClr val="69769E"/>
    </a:custClr>
    <a:custClr name="Grau 40%">
      <a:srgbClr val="B9B9B9"/>
    </a:custClr>
    <a:custClr name="Gelb 40%">
      <a:srgbClr val="FFEAA8"/>
    </a:custClr>
    <a:custClr name="Orange 40%">
      <a:srgbClr val="F6C096"/>
    </a:custClr>
    <a:custClr name="Rot 40%">
      <a:srgbClr val="E7A287"/>
    </a:custClr>
    <a:custClr name="Braun 40%">
      <a:srgbClr val="CAB5A6"/>
    </a:custClr>
    <a:custClr name="Olivgrün 40%">
      <a:srgbClr val="D0C19B"/>
    </a:custClr>
    <a:custClr name="Hellgrün 40%">
      <a:srgbClr val="CED0A4"/>
    </a:custClr>
    <a:custClr name="Grün 40%">
      <a:srgbClr val="A8C39A"/>
    </a:custClr>
    <a:custClr name="Violet 40%">
      <a:srgbClr val="C49FAA"/>
    </a:custClr>
    <a:custClr name="Blau 40%">
      <a:srgbClr val="989FBD"/>
    </a:custClr>
    <a:custClr name="Grau 20%">
      <a:srgbClr val="E5E5E5"/>
    </a:custClr>
    <a:custClr name="Gelb 20%">
      <a:srgbClr val="FFF5D6"/>
    </a:custClr>
    <a:custClr name="Orange 20%">
      <a:srgbClr val="FBE1CC"/>
    </a:custClr>
    <a:custClr name="Rot 20%">
      <a:srgbClr val="F3D2C2"/>
    </a:custClr>
    <a:custClr name="Braun 20%">
      <a:srgbClr val="E4D9D2"/>
    </a:custClr>
    <a:custClr name="Olivgrün 20%">
      <a:srgbClr val="E8E1CE"/>
    </a:custClr>
    <a:custClr name="Hellgrün 20%">
      <a:srgbClr val="E7E8D3"/>
    </a:custClr>
    <a:custClr name="Grün 20%">
      <a:srgbClr val="D4E2CE"/>
    </a:custClr>
    <a:custClr name="Violet 20%">
      <a:srgbClr val="E1D0D5"/>
    </a:custClr>
    <a:custClr name="Blau 20%">
      <a:srgbClr val="CBCFDF"/>
    </a:custClr>
  </a:custClr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PSI theme</vt:lpstr>
      <vt:lpstr>Extending mbbiDirect and mbboDirect Records to 32 Bit</vt:lpstr>
      <vt:lpstr>Current mbbiDirect</vt:lpstr>
      <vt:lpstr>Future mbbiDirect</vt:lpstr>
      <vt:lpstr>Same for mbboDirect</vt:lpstr>
      <vt:lpstr>Compatibility</vt:lpstr>
      <vt:lpstr>Why not 64 bit?</vt:lpstr>
    </vt:vector>
  </TitlesOfParts>
  <Company>PSI - Paul Scherrer Institut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mbbiDirect and mbboDirect Records to 32 Bit</dc:title>
  <dc:creator>Zimoch Dirk</dc:creator>
  <cp:lastModifiedBy>PSI USER</cp:lastModifiedBy>
  <cp:revision>18</cp:revision>
  <cp:lastPrinted>2015-07-23T13:50:07Z</cp:lastPrinted>
  <dcterms:created xsi:type="dcterms:W3CDTF">2017-09-20T13:45:38Z</dcterms:created>
  <dcterms:modified xsi:type="dcterms:W3CDTF">2017-09-29T15:31:08Z</dcterms:modified>
</cp:coreProperties>
</file>