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5" r:id="rId4"/>
  </p:sldMasterIdLst>
  <p:notesMasterIdLst>
    <p:notesMasterId r:id="rId11"/>
  </p:notesMasterIdLst>
  <p:handoutMasterIdLst>
    <p:handoutMasterId r:id="rId12"/>
  </p:handoutMasterIdLst>
  <p:sldIdLst>
    <p:sldId id="256" r:id="rId5"/>
    <p:sldId id="257" r:id="rId6"/>
    <p:sldId id="258" r:id="rId7"/>
    <p:sldId id="261" r:id="rId8"/>
    <p:sldId id="259" r:id="rId9"/>
    <p:sldId id="263" r:id="rId10"/>
  </p:sldIdLst>
  <p:sldSz cx="12188825"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205">
          <p15:clr>
            <a:srgbClr val="A4A3A4"/>
          </p15:clr>
        </p15:guide>
        <p15:guide id="2" pos="3820">
          <p15:clr>
            <a:srgbClr val="A4A3A4"/>
          </p15:clr>
        </p15:guide>
        <p15:guide id="3" pos="741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D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47" autoAdjust="0"/>
    <p:restoredTop sz="50000" autoAdjust="0"/>
  </p:normalViewPr>
  <p:slideViewPr>
    <p:cSldViewPr snapToGrid="0" showGuides="1">
      <p:cViewPr>
        <p:scale>
          <a:sx n="120" d="100"/>
          <a:sy n="120" d="100"/>
        </p:scale>
        <p:origin x="464" y="24"/>
      </p:cViewPr>
      <p:guideLst>
        <p:guide orient="horz" pos="1205"/>
        <p:guide pos="3820"/>
        <p:guide pos="7412"/>
      </p:guideLst>
    </p:cSldViewPr>
  </p:slideViewPr>
  <p:notesTextViewPr>
    <p:cViewPr>
      <p:scale>
        <a:sx n="1" d="1"/>
        <a:sy n="1" d="1"/>
      </p:scale>
      <p:origin x="0" y="0"/>
    </p:cViewPr>
  </p:notesTextViewPr>
  <p:sorterViewPr>
    <p:cViewPr>
      <p:scale>
        <a:sx n="90" d="100"/>
        <a:sy n="90" d="100"/>
      </p:scale>
      <p:origin x="0" y="0"/>
    </p:cViewPr>
  </p:sorterViewPr>
  <p:notesViewPr>
    <p:cSldViewPr snapToGrid="0" showGuides="1">
      <p:cViewPr varScale="1">
        <p:scale>
          <a:sx n="55" d="100"/>
          <a:sy n="55" d="100"/>
        </p:scale>
        <p:origin x="-1472" y="-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handoutMaster" Target="handoutMasters/handout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B842F42-2CE9-4E35-95C1-410DC08A50B1}" type="datetimeFigureOut">
              <a:rPr lang="en-US" smtClean="0"/>
              <a:t>10/7/17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6F2E89A-4FDF-4617-8DDF-BE2769EE821E}" type="slidenum">
              <a:rPr lang="en-US" smtClean="0"/>
              <a:t>‹#›</a:t>
            </a:fld>
            <a:endParaRPr lang="en-US"/>
          </a:p>
        </p:txBody>
      </p:sp>
    </p:spTree>
    <p:extLst>
      <p:ext uri="{BB962C8B-B14F-4D97-AF65-F5344CB8AC3E}">
        <p14:creationId xmlns:p14="http://schemas.microsoft.com/office/powerpoint/2010/main" val="257926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F282904-F315-4730-8D91-37D99E141A6F}" type="datetimeFigureOut">
              <a:rPr lang="en-US" smtClean="0"/>
              <a:t>10/7/17</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4E672D7-8E2D-4611-973D-F4591A707C34}" type="slidenum">
              <a:rPr lang="en-US" smtClean="0"/>
              <a:t>‹#›</a:t>
            </a:fld>
            <a:endParaRPr lang="en-US"/>
          </a:p>
        </p:txBody>
      </p:sp>
    </p:spTree>
    <p:extLst>
      <p:ext uri="{BB962C8B-B14F-4D97-AF65-F5344CB8AC3E}">
        <p14:creationId xmlns:p14="http://schemas.microsoft.com/office/powerpoint/2010/main" val="1701357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33" name="Freeform 12"/>
          <p:cNvSpPr>
            <a:spLocks/>
          </p:cNvSpPr>
          <p:nvPr userDrawn="1"/>
        </p:nvSpPr>
        <p:spPr bwMode="auto">
          <a:xfrm>
            <a:off x="7845425" y="0"/>
            <a:ext cx="4343400"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91440" tIns="45720" rIns="91440" bIns="45720" numCol="1" anchor="t" anchorCtr="0" compatLnSpc="1">
            <a:prstTxWarp prst="textNoShape">
              <a:avLst/>
            </a:prstTxWarp>
          </a:bodyPr>
          <a:lstStyle/>
          <a:p>
            <a:endParaRPr lang="en-US"/>
          </a:p>
        </p:txBody>
      </p:sp>
      <p:sp>
        <p:nvSpPr>
          <p:cNvPr id="34"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userDrawn="1"/>
        </p:nvSpPr>
        <p:spPr>
          <a:xfrm>
            <a:off x="355073" y="6270708"/>
            <a:ext cx="2114681" cy="400110"/>
          </a:xfrm>
          <a:prstGeom prst="rect">
            <a:avLst/>
          </a:prstGeom>
          <a:noFill/>
        </p:spPr>
        <p:txBody>
          <a:bodyPr wrap="none" rtlCol="0">
            <a:spAutoFit/>
          </a:bodyPr>
          <a:lstStyle/>
          <a:p>
            <a:r>
              <a:rPr lang="en-US" sz="1000" b="0" dirty="0" smtClean="0">
                <a:solidFill>
                  <a:schemeClr val="tx2"/>
                </a:solidFill>
              </a:rPr>
              <a:t>ORNL is managed by UT-Battelle </a:t>
            </a:r>
            <a:br>
              <a:rPr lang="en-US" sz="1000" b="0" dirty="0" smtClean="0">
                <a:solidFill>
                  <a:schemeClr val="tx2"/>
                </a:solidFill>
              </a:rPr>
            </a:br>
            <a:r>
              <a:rPr lang="en-US" sz="1000" b="0" dirty="0" smtClean="0">
                <a:solidFill>
                  <a:schemeClr val="tx2"/>
                </a:solidFill>
              </a:rPr>
              <a:t>for the US Department of Energy</a:t>
            </a:r>
            <a:endParaRPr lang="en-US" sz="1000" b="0" dirty="0">
              <a:solidFill>
                <a:schemeClr val="tx2"/>
              </a:solidFill>
            </a:endParaRPr>
          </a:p>
        </p:txBody>
      </p:sp>
      <p:sp>
        <p:nvSpPr>
          <p:cNvPr id="2" name="Title 1"/>
          <p:cNvSpPr>
            <a:spLocks noGrp="1"/>
          </p:cNvSpPr>
          <p:nvPr userDrawn="1">
            <p:ph type="ctrTitle"/>
          </p:nvPr>
        </p:nvSpPr>
        <p:spPr>
          <a:xfrm>
            <a:off x="339005" y="320040"/>
            <a:ext cx="5545451" cy="929485"/>
          </a:xfrm>
        </p:spPr>
        <p:txBody>
          <a:bodyPr/>
          <a:lstStyle>
            <a:lvl1pPr algn="l">
              <a:defRPr sz="3200" b="1">
                <a:solidFill>
                  <a:schemeClr val="tx2"/>
                </a:solidFill>
                <a:latin typeface="+mn-lt"/>
              </a:defRPr>
            </a:lvl1pPr>
          </a:lstStyle>
          <a:p>
            <a:r>
              <a:rPr lang="en-US" dirty="0" smtClean="0"/>
              <a:t>Click to edit Master title style</a:t>
            </a:r>
            <a:endParaRPr lang="en-US" dirty="0"/>
          </a:p>
        </p:txBody>
      </p:sp>
      <p:sp>
        <p:nvSpPr>
          <p:cNvPr id="3" name="Subtitle 2"/>
          <p:cNvSpPr>
            <a:spLocks noGrp="1"/>
          </p:cNvSpPr>
          <p:nvPr userDrawn="1">
            <p:ph type="subTitle" idx="1"/>
          </p:nvPr>
        </p:nvSpPr>
        <p:spPr>
          <a:xfrm>
            <a:off x="347472" y="2001549"/>
            <a:ext cx="5485292"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5" name="Picture 4"/>
          <p:cNvPicPr>
            <a:picLocks noChangeAspect="1"/>
          </p:cNvPicPr>
          <p:nvPr userDrawn="1"/>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1987" r="6047" b="8563"/>
          <a:stretch/>
        </p:blipFill>
        <p:spPr>
          <a:xfrm>
            <a:off x="8351520" y="65"/>
            <a:ext cx="3837305" cy="6270643"/>
          </a:xfrm>
          <a:prstGeom prst="rect">
            <a:avLst/>
          </a:prstGeom>
        </p:spPr>
      </p:pic>
      <p:pic>
        <p:nvPicPr>
          <p:cNvPr id="2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021286" y="1266091"/>
            <a:ext cx="2152274" cy="2152275"/>
          </a:xfrm>
          <a:prstGeom prst="ellipse">
            <a:avLst/>
          </a:prstGeom>
          <a:blipFill>
            <a:blip r:embed="rId5"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pic>
      <p:pic>
        <p:nvPicPr>
          <p:cNvPr id="26" name="Picture 25" descr="DifScat_better vibe.jpg.jpeg"/>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8707620" y="1856187"/>
            <a:ext cx="1868502" cy="1868502"/>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7" name="Picture 26"/>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7952888" y="3169875"/>
            <a:ext cx="1665404" cy="1665404"/>
          </a:xfrm>
          <a:prstGeom prst="ellipse">
            <a:avLst/>
          </a:prstGeom>
          <a:blipFill>
            <a:blip r:embed="rId8"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8" name="Picture 27"/>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8063011" y="3294120"/>
            <a:ext cx="1425642" cy="1386314"/>
          </a:xfrm>
          <a:prstGeom prst="rect">
            <a:avLst/>
          </a:prstGeom>
          <a:ln>
            <a:noFill/>
          </a:ln>
        </p:spPr>
      </p:pic>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57232" y="6309360"/>
            <a:ext cx="1920239" cy="320040"/>
          </a:xfrm>
          <a:prstGeom prst="rect">
            <a:avLst/>
          </a:prstGeom>
        </p:spPr>
      </p:pic>
    </p:spTree>
    <p:extLst>
      <p:ext uri="{BB962C8B-B14F-4D97-AF65-F5344CB8AC3E}">
        <p14:creationId xmlns:p14="http://schemas.microsoft.com/office/powerpoint/2010/main" val="34431199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48474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47472" y="1508760"/>
            <a:ext cx="11369809"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092206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3254" y="320040"/>
            <a:ext cx="11501908" cy="484748"/>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47472" y="1444752"/>
            <a:ext cx="5588582"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7472" y="2270334"/>
            <a:ext cx="5588582"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1755" y="1444752"/>
            <a:ext cx="5531934"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5" y="2270334"/>
            <a:ext cx="5531934"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48649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2" name="Title 1"/>
          <p:cNvSpPr>
            <a:spLocks noGrp="1"/>
          </p:cNvSpPr>
          <p:nvPr>
            <p:ph type="title"/>
          </p:nvPr>
        </p:nvSpPr>
        <p:spPr>
          <a:xfrm>
            <a:off x="343506" y="320040"/>
            <a:ext cx="3803952" cy="877163"/>
          </a:xfrm>
        </p:spPr>
        <p:txBody>
          <a:bodyPr/>
          <a:lstStyle/>
          <a:p>
            <a:r>
              <a:rPr lang="en-US" dirty="0" smtClean="0"/>
              <a:t>Click to edit Master title style</a:t>
            </a:r>
            <a:endParaRPr lang="en-US" dirty="0"/>
          </a:p>
        </p:txBody>
      </p:sp>
      <p:sp>
        <p:nvSpPr>
          <p:cNvPr id="19" name="Freeform 12"/>
          <p:cNvSpPr>
            <a:spLocks/>
          </p:cNvSpPr>
          <p:nvPr userDrawn="1"/>
        </p:nvSpPr>
        <p:spPr bwMode="auto">
          <a:xfrm>
            <a:off x="7845425" y="0"/>
            <a:ext cx="4343400"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l="51820" r="6047" b="8563"/>
          <a:stretch/>
        </p:blipFill>
        <p:spPr>
          <a:xfrm>
            <a:off x="8336280" y="65"/>
            <a:ext cx="3852545" cy="6270643"/>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2922" y="6309360"/>
            <a:ext cx="1920239" cy="320040"/>
          </a:xfrm>
          <a:prstGeom prst="rect">
            <a:avLst/>
          </a:prstGeom>
        </p:spPr>
      </p:pic>
    </p:spTree>
    <p:extLst>
      <p:ext uri="{BB962C8B-B14F-4D97-AF65-F5344CB8AC3E}">
        <p14:creationId xmlns:p14="http://schemas.microsoft.com/office/powerpoint/2010/main" val="612109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04" y="320040"/>
            <a:ext cx="11501908" cy="484748"/>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1988677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8" Type="http://schemas.openxmlformats.org/officeDocument/2006/relationships/image" Target="../media/image2.png"/><Relationship Id="rId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810903" y="-807261"/>
            <a:ext cx="10220258" cy="7665194"/>
          </a:xfrm>
          <a:prstGeom prst="rect">
            <a:avLst/>
          </a:prstGeom>
        </p:spPr>
      </p:pic>
      <p:pic>
        <p:nvPicPr>
          <p:cNvPr id="13" name="Picture 12"/>
          <p:cNvPicPr>
            <a:picLocks noChangeAspect="1"/>
          </p:cNvPicPr>
          <p:nvPr userDrawn="1"/>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1026" name="Title Placeholder 1"/>
          <p:cNvSpPr>
            <a:spLocks noGrp="1"/>
          </p:cNvSpPr>
          <p:nvPr>
            <p:ph type="title"/>
          </p:nvPr>
        </p:nvSpPr>
        <p:spPr bwMode="auto">
          <a:xfrm>
            <a:off x="344121" y="320040"/>
            <a:ext cx="11375136" cy="510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smtClean="0"/>
              <a:t>Click to edit Master title style</a:t>
            </a:r>
          </a:p>
        </p:txBody>
      </p:sp>
      <p:sp>
        <p:nvSpPr>
          <p:cNvPr id="1027" name="Text Placeholder 2"/>
          <p:cNvSpPr>
            <a:spLocks noGrp="1"/>
          </p:cNvSpPr>
          <p:nvPr>
            <p:ph type="body" idx="1"/>
          </p:nvPr>
        </p:nvSpPr>
        <p:spPr bwMode="auto">
          <a:xfrm>
            <a:off x="347472" y="1508760"/>
            <a:ext cx="11520519"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Rectangle 6"/>
          <p:cNvSpPr>
            <a:spLocks noChangeArrowheads="1"/>
          </p:cNvSpPr>
          <p:nvPr/>
        </p:nvSpPr>
        <p:spPr bwMode="auto">
          <a:xfrm flipH="1">
            <a:off x="76587" y="6513051"/>
            <a:ext cx="280328"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563" y="6477000"/>
            <a:ext cx="3859795" cy="182562"/>
          </a:xfrm>
          <a:prstGeom prst="rect">
            <a:avLst/>
          </a:prstGeom>
          <a:ln/>
        </p:spPr>
        <p:txBody>
          <a:bodyPr anchor="ctr"/>
          <a:lstStyle/>
          <a:p>
            <a:pPr algn="l"/>
            <a:r>
              <a:rPr lang="en-US" sz="1000" dirty="0" smtClean="0">
                <a:solidFill>
                  <a:srgbClr val="BFBFBF"/>
                </a:solidFill>
                <a:latin typeface="Arial" pitchFamily="34" charset="0"/>
                <a:cs typeface="Arial" pitchFamily="34" charset="0"/>
              </a:rPr>
              <a:t>EPICS Collaboration meeting, October 7, 2017</a:t>
            </a:r>
          </a:p>
          <a:p>
            <a:pPr algn="l"/>
            <a:endParaRPr lang="en-US" sz="1000" dirty="0">
              <a:solidFill>
                <a:srgbClr val="BFBFBF"/>
              </a:solidFill>
              <a:latin typeface="Arial" pitchFamily="34" charset="0"/>
              <a:cs typeface="Arial" pitchFamily="34" charset="0"/>
            </a:endParaRPr>
          </a:p>
        </p:txBody>
      </p:sp>
      <p:pic>
        <p:nvPicPr>
          <p:cNvPr id="6" name="Picture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52922" y="6309360"/>
            <a:ext cx="1920239" cy="320040"/>
          </a:xfrm>
          <a:prstGeom prst="rect">
            <a:avLst/>
          </a:prstGeom>
        </p:spPr>
      </p:pic>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45" r:id="rId1"/>
    <p:sldLayoutId id="2147483937" r:id="rId2"/>
    <p:sldLayoutId id="2147483939" r:id="rId3"/>
    <p:sldLayoutId id="2147483940" r:id="rId4"/>
    <p:sldLayoutId id="2147483941" r:id="rId5"/>
  </p:sldLayoutIdLst>
  <p:timing>
    <p:tnLst>
      <p:par>
        <p:cTn id="1" dur="indefinite" restart="never" nodeType="tmRoot"/>
      </p:par>
    </p:tnLst>
  </p:timing>
  <p:hf hdr="0" ftr="0" dt="0"/>
  <p:txStyles>
    <p:titleStyle>
      <a:lvl1pPr algn="l" rtl="0" eaLnBrk="1" fontAlgn="base" hangingPunct="1">
        <a:lnSpc>
          <a:spcPct val="85000"/>
        </a:lnSpc>
        <a:spcBef>
          <a:spcPct val="0"/>
        </a:spcBef>
        <a:spcAft>
          <a:spcPct val="0"/>
        </a:spcAft>
        <a:defRPr sz="32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 Id="rId3" Type="http://schemas.openxmlformats.org/officeDocument/2006/relationships/image" Target="../media/image1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ksw@ornl.gov" TargetMode="Externa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005" y="320040"/>
            <a:ext cx="5545451" cy="510909"/>
          </a:xfrm>
        </p:spPr>
        <p:txBody>
          <a:bodyPr/>
          <a:lstStyle/>
          <a:p>
            <a:r>
              <a:rPr lang="en-US" dirty="0" smtClean="0"/>
              <a:t>EPICS Council</a:t>
            </a:r>
            <a:endParaRPr lang="en-US" dirty="0"/>
          </a:p>
        </p:txBody>
      </p:sp>
      <p:sp>
        <p:nvSpPr>
          <p:cNvPr id="3" name="Subtitle 2"/>
          <p:cNvSpPr>
            <a:spLocks noGrp="1"/>
          </p:cNvSpPr>
          <p:nvPr>
            <p:ph type="subTitle" idx="1"/>
          </p:nvPr>
        </p:nvSpPr>
        <p:spPr>
          <a:xfrm>
            <a:off x="347472" y="2001548"/>
            <a:ext cx="5485292" cy="1414751"/>
          </a:xfrm>
        </p:spPr>
        <p:txBody>
          <a:bodyPr/>
          <a:lstStyle/>
          <a:p>
            <a:r>
              <a:rPr lang="en-US" dirty="0" smtClean="0"/>
              <a:t>Karen S. White</a:t>
            </a:r>
          </a:p>
          <a:p>
            <a:r>
              <a:rPr lang="en-US" dirty="0" smtClean="0"/>
              <a:t>EPICS Collaboration Meeting</a:t>
            </a:r>
          </a:p>
          <a:p>
            <a:r>
              <a:rPr lang="en-US" dirty="0" smtClean="0"/>
              <a:t>October 7, 2017</a:t>
            </a:r>
            <a:endParaRPr lang="en-US" dirty="0"/>
          </a:p>
        </p:txBody>
      </p:sp>
    </p:spTree>
    <p:extLst>
      <p:ext uri="{BB962C8B-B14F-4D97-AF65-F5344CB8AC3E}">
        <p14:creationId xmlns:p14="http://schemas.microsoft.com/office/powerpoint/2010/main" val="27058185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a:stretch>
            <a:fillRect/>
          </a:stretch>
        </p:blipFill>
        <p:spPr bwMode="auto">
          <a:xfrm>
            <a:off x="-10633" y="3868479"/>
            <a:ext cx="2819400" cy="2819400"/>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8840034" y="320040"/>
            <a:ext cx="3172387" cy="3083560"/>
          </a:xfrm>
          <a:prstGeom prst="rect">
            <a:avLst/>
          </a:prstGeom>
        </p:spPr>
      </p:pic>
      <p:sp>
        <p:nvSpPr>
          <p:cNvPr id="2" name="Title 1"/>
          <p:cNvSpPr>
            <a:spLocks noGrp="1"/>
          </p:cNvSpPr>
          <p:nvPr>
            <p:ph type="title"/>
          </p:nvPr>
        </p:nvSpPr>
        <p:spPr>
          <a:xfrm>
            <a:off x="344288" y="320040"/>
            <a:ext cx="11422261" cy="510909"/>
          </a:xfrm>
        </p:spPr>
        <p:txBody>
          <a:bodyPr/>
          <a:lstStyle/>
          <a:p>
            <a:r>
              <a:rPr lang="en-US" dirty="0" smtClean="0"/>
              <a:t>Motivation</a:t>
            </a:r>
            <a:endParaRPr lang="en-US" dirty="0"/>
          </a:p>
        </p:txBody>
      </p:sp>
      <p:sp>
        <p:nvSpPr>
          <p:cNvPr id="3" name="Content Placeholder 2"/>
          <p:cNvSpPr>
            <a:spLocks noGrp="1"/>
          </p:cNvSpPr>
          <p:nvPr>
            <p:ph idx="1"/>
          </p:nvPr>
        </p:nvSpPr>
        <p:spPr>
          <a:xfrm>
            <a:off x="347473" y="1140460"/>
            <a:ext cx="8987027" cy="3177540"/>
          </a:xfrm>
        </p:spPr>
        <p:txBody>
          <a:bodyPr/>
          <a:lstStyle/>
          <a:p>
            <a:r>
              <a:rPr lang="en-US" dirty="0" smtClean="0"/>
              <a:t>The EPICS Collaboration has a long history of improving EPICS base and various tools on a Volunteer</a:t>
            </a:r>
            <a:r>
              <a:rPr lang="en-US" dirty="0" smtClean="0">
                <a:solidFill>
                  <a:srgbClr val="FF0000"/>
                </a:solidFill>
              </a:rPr>
              <a:t> </a:t>
            </a:r>
            <a:r>
              <a:rPr lang="en-US" dirty="0" smtClean="0"/>
              <a:t>basis</a:t>
            </a:r>
          </a:p>
          <a:p>
            <a:r>
              <a:rPr lang="en-US" dirty="0" smtClean="0"/>
              <a:t>The great thing about Volunteers is that people tend to be very productive when they are doing what they want to do, so in this way, we harness tremendous positive energy for the Collaboration</a:t>
            </a:r>
          </a:p>
          <a:p>
            <a:pPr lvl="1"/>
            <a:endParaRPr lang="en-US" dirty="0"/>
          </a:p>
        </p:txBody>
      </p:sp>
      <p:sp>
        <p:nvSpPr>
          <p:cNvPr id="7" name="Content Placeholder 2"/>
          <p:cNvSpPr txBox="1">
            <a:spLocks/>
          </p:cNvSpPr>
          <p:nvPr/>
        </p:nvSpPr>
        <p:spPr bwMode="auto">
          <a:xfrm>
            <a:off x="2759518" y="4318000"/>
            <a:ext cx="8741663" cy="1554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The </a:t>
            </a:r>
            <a:r>
              <a:rPr lang="en-US" dirty="0" smtClean="0"/>
              <a:t>harder thing about Volunteers is that they may be moving in many different directions, slowing progress on large efforts or higher level goals</a:t>
            </a:r>
          </a:p>
          <a:p>
            <a:pPr lvl="1"/>
            <a:endParaRPr lang="en-US" dirty="0"/>
          </a:p>
        </p:txBody>
      </p:sp>
    </p:spTree>
    <p:extLst>
      <p:ext uri="{BB962C8B-B14F-4D97-AF65-F5344CB8AC3E}">
        <p14:creationId xmlns:p14="http://schemas.microsoft.com/office/powerpoint/2010/main" val="9108025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Challenge</a:t>
            </a:r>
            <a:endParaRPr lang="en-US" dirty="0"/>
          </a:p>
        </p:txBody>
      </p:sp>
      <p:sp>
        <p:nvSpPr>
          <p:cNvPr id="5" name="Content Placeholder 4"/>
          <p:cNvSpPr>
            <a:spLocks noGrp="1"/>
          </p:cNvSpPr>
          <p:nvPr>
            <p:ph idx="1"/>
          </p:nvPr>
        </p:nvSpPr>
        <p:spPr>
          <a:xfrm>
            <a:off x="347473" y="975360"/>
            <a:ext cx="6124766" cy="5679440"/>
          </a:xfrm>
        </p:spPr>
        <p:txBody>
          <a:bodyPr/>
          <a:lstStyle/>
          <a:p>
            <a:r>
              <a:rPr lang="en-US" dirty="0"/>
              <a:t>The EPICS Collaboration comprises over 100 facilities and countless individual contributors</a:t>
            </a:r>
          </a:p>
          <a:p>
            <a:r>
              <a:rPr lang="en-US" dirty="0" smtClean="0"/>
              <a:t>How </a:t>
            </a:r>
            <a:r>
              <a:rPr lang="en-US" dirty="0"/>
              <a:t>can we better focus resources on </a:t>
            </a:r>
            <a:r>
              <a:rPr lang="en-US" dirty="0" smtClean="0"/>
              <a:t>the highest </a:t>
            </a:r>
            <a:r>
              <a:rPr lang="en-US" dirty="0"/>
              <a:t>priority </a:t>
            </a:r>
            <a:r>
              <a:rPr lang="en-US" dirty="0" smtClean="0"/>
              <a:t>development </a:t>
            </a:r>
            <a:r>
              <a:rPr lang="en-US" dirty="0"/>
              <a:t>to sustain EPICS for the future? </a:t>
            </a:r>
          </a:p>
          <a:p>
            <a:r>
              <a:rPr lang="en-US" dirty="0" smtClean="0"/>
              <a:t>Efforts to implement significant improvements to EPICS base, or develop new tools, span many years and involve developers from multiple sites</a:t>
            </a:r>
          </a:p>
          <a:p>
            <a:endParaRPr lang="en-US" dirty="0"/>
          </a:p>
        </p:txBody>
      </p:sp>
      <p:pic>
        <p:nvPicPr>
          <p:cNvPr id="6" name="Picture 5"/>
          <p:cNvPicPr>
            <a:picLocks noChangeAspect="1"/>
          </p:cNvPicPr>
          <p:nvPr/>
        </p:nvPicPr>
        <p:blipFill>
          <a:blip r:embed="rId2"/>
          <a:stretch>
            <a:fillRect/>
          </a:stretch>
        </p:blipFill>
        <p:spPr>
          <a:xfrm>
            <a:off x="6645274" y="1314449"/>
            <a:ext cx="5543551" cy="5543551"/>
          </a:xfrm>
          <a:prstGeom prst="rect">
            <a:avLst/>
          </a:prstGeom>
        </p:spPr>
      </p:pic>
    </p:spTree>
    <p:extLst>
      <p:ext uri="{BB962C8B-B14F-4D97-AF65-F5344CB8AC3E}">
        <p14:creationId xmlns:p14="http://schemas.microsoft.com/office/powerpoint/2010/main" val="14387262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Resources</a:t>
            </a:r>
            <a:endParaRPr lang="en-US" dirty="0"/>
          </a:p>
        </p:txBody>
      </p:sp>
      <p:sp>
        <p:nvSpPr>
          <p:cNvPr id="5" name="Content Placeholder 4"/>
          <p:cNvSpPr>
            <a:spLocks noGrp="1"/>
          </p:cNvSpPr>
          <p:nvPr>
            <p:ph idx="1"/>
          </p:nvPr>
        </p:nvSpPr>
        <p:spPr>
          <a:xfrm>
            <a:off x="347472" y="1103950"/>
            <a:ext cx="11369809" cy="4582476"/>
          </a:xfrm>
        </p:spPr>
        <p:txBody>
          <a:bodyPr/>
          <a:lstStyle/>
          <a:p>
            <a:r>
              <a:rPr lang="en-US" dirty="0" smtClean="0"/>
              <a:t>Construction of new machines or major facility upgrades often </a:t>
            </a:r>
            <a:r>
              <a:rPr lang="en-US" dirty="0"/>
              <a:t>have requirements that exceed </a:t>
            </a:r>
            <a:r>
              <a:rPr lang="en-US" dirty="0" smtClean="0"/>
              <a:t>the current EPICS release and typically </a:t>
            </a:r>
            <a:r>
              <a:rPr lang="en-US" dirty="0"/>
              <a:t>have more resources to devote to </a:t>
            </a:r>
            <a:r>
              <a:rPr lang="en-US" dirty="0" smtClean="0"/>
              <a:t>development</a:t>
            </a:r>
          </a:p>
          <a:p>
            <a:r>
              <a:rPr lang="en-US" dirty="0" smtClean="0"/>
              <a:t>A few larger EPICS sites contribute resources to support EPICS maintenance and development on an annual basis</a:t>
            </a:r>
          </a:p>
          <a:p>
            <a:r>
              <a:rPr lang="en-US" dirty="0" smtClean="0"/>
              <a:t>Given our development model, to make efficient progress, it is necessary to prioritize needs and harness available resources towards the highest priorities</a:t>
            </a:r>
          </a:p>
          <a:p>
            <a:r>
              <a:rPr lang="en-US" dirty="0" smtClean="0"/>
              <a:t>We all benefit when our Volunteers are </a:t>
            </a:r>
            <a:r>
              <a:rPr lang="en-US" dirty="0" smtClean="0"/>
              <a:t>working </a:t>
            </a:r>
            <a:r>
              <a:rPr lang="en-US" dirty="0" smtClean="0"/>
              <a:t>towards common goals </a:t>
            </a:r>
            <a:endParaRPr lang="en-US" dirty="0"/>
          </a:p>
          <a:p>
            <a:endParaRPr lang="en-US" dirty="0"/>
          </a:p>
        </p:txBody>
      </p:sp>
    </p:spTree>
    <p:extLst>
      <p:ext uri="{BB962C8B-B14F-4D97-AF65-F5344CB8AC3E}">
        <p14:creationId xmlns:p14="http://schemas.microsoft.com/office/powerpoint/2010/main" val="15200077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EPICS Council</a:t>
            </a:r>
            <a:endParaRPr lang="en-US" dirty="0"/>
          </a:p>
        </p:txBody>
      </p:sp>
      <p:sp>
        <p:nvSpPr>
          <p:cNvPr id="3" name="Content Placeholder 2"/>
          <p:cNvSpPr>
            <a:spLocks noGrp="1"/>
          </p:cNvSpPr>
          <p:nvPr>
            <p:ph idx="1"/>
          </p:nvPr>
        </p:nvSpPr>
        <p:spPr>
          <a:xfrm>
            <a:off x="347472" y="1118238"/>
            <a:ext cx="11369809" cy="4896803"/>
          </a:xfrm>
        </p:spPr>
        <p:txBody>
          <a:bodyPr/>
          <a:lstStyle/>
          <a:p>
            <a:r>
              <a:rPr lang="en-US" dirty="0"/>
              <a:t>The EPICS Council </a:t>
            </a:r>
            <a:r>
              <a:rPr lang="en-US" dirty="0" smtClean="0"/>
              <a:t>aspires to ensure </a:t>
            </a:r>
            <a:r>
              <a:rPr lang="en-US" dirty="0"/>
              <a:t>the ongoing viability of EPICS as the control system </a:t>
            </a:r>
            <a:r>
              <a:rPr lang="en-US" dirty="0" smtClean="0"/>
              <a:t>framework of ch</a:t>
            </a:r>
            <a:r>
              <a:rPr lang="en-US" dirty="0"/>
              <a:t>oice for scientific </a:t>
            </a:r>
            <a:r>
              <a:rPr lang="en-US" dirty="0" smtClean="0"/>
              <a:t>facilities by:</a:t>
            </a:r>
          </a:p>
          <a:p>
            <a:pPr lvl="1"/>
            <a:r>
              <a:rPr lang="en-US" sz="2600" dirty="0" smtClean="0"/>
              <a:t>Establishing priorities for major EPICS development work </a:t>
            </a:r>
            <a:r>
              <a:rPr lang="en-US" sz="2600" dirty="0"/>
              <a:t>to guide resource allocation decisions at investing </a:t>
            </a:r>
            <a:r>
              <a:rPr lang="en-US" sz="2600" dirty="0" smtClean="0"/>
              <a:t>laboratories</a:t>
            </a:r>
          </a:p>
          <a:p>
            <a:pPr lvl="2"/>
            <a:r>
              <a:rPr lang="en-US" sz="2600" dirty="0"/>
              <a:t>Aimed at multi-year projects which require significant investment of resources across multiple </a:t>
            </a:r>
            <a:r>
              <a:rPr lang="en-US" sz="2600" dirty="0" smtClean="0"/>
              <a:t>laboratories</a:t>
            </a:r>
          </a:p>
          <a:p>
            <a:pPr lvl="1"/>
            <a:r>
              <a:rPr lang="en-US" sz="2600" dirty="0" smtClean="0"/>
              <a:t>Working with technical leaders in the community to develop a </a:t>
            </a:r>
            <a:r>
              <a:rPr lang="en-US" sz="2600" dirty="0"/>
              <a:t>roadmap for future EPICS </a:t>
            </a:r>
            <a:r>
              <a:rPr lang="en-US" sz="2600" dirty="0" smtClean="0"/>
              <a:t>advancement </a:t>
            </a:r>
          </a:p>
          <a:p>
            <a:pPr lvl="1"/>
            <a:r>
              <a:rPr lang="en-US" sz="2600" dirty="0" smtClean="0"/>
              <a:t>Matching facilities </a:t>
            </a:r>
            <a:r>
              <a:rPr lang="en-US" sz="2600" dirty="0"/>
              <a:t>who can invest money with resources who can perform the </a:t>
            </a:r>
            <a:r>
              <a:rPr lang="en-US" sz="2600" dirty="0" smtClean="0"/>
              <a:t>work</a:t>
            </a:r>
          </a:p>
          <a:p>
            <a:pPr lvl="1"/>
            <a:r>
              <a:rPr lang="en-US" sz="2600" dirty="0" smtClean="0"/>
              <a:t>Securing volunteers to host semi-annual EPICS Collaboration Meetings</a:t>
            </a:r>
            <a:endParaRPr lang="en-US" sz="2600" dirty="0"/>
          </a:p>
          <a:p>
            <a:endParaRPr lang="en-US" dirty="0"/>
          </a:p>
        </p:txBody>
      </p:sp>
    </p:spTree>
    <p:extLst>
      <p:ext uri="{BB962C8B-B14F-4D97-AF65-F5344CB8AC3E}">
        <p14:creationId xmlns:p14="http://schemas.microsoft.com/office/powerpoint/2010/main" val="69748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10909"/>
          </a:xfrm>
        </p:spPr>
        <p:txBody>
          <a:bodyPr/>
          <a:lstStyle/>
          <a:p>
            <a:r>
              <a:rPr lang="en-US" dirty="0" smtClean="0"/>
              <a:t>EPICS Council</a:t>
            </a:r>
            <a:endParaRPr lang="en-US" dirty="0"/>
          </a:p>
        </p:txBody>
      </p:sp>
      <p:sp>
        <p:nvSpPr>
          <p:cNvPr id="3" name="Content Placeholder 2"/>
          <p:cNvSpPr>
            <a:spLocks noGrp="1"/>
          </p:cNvSpPr>
          <p:nvPr>
            <p:ph idx="1"/>
          </p:nvPr>
        </p:nvSpPr>
        <p:spPr>
          <a:xfrm>
            <a:off x="347472" y="1280156"/>
            <a:ext cx="11369809" cy="4047778"/>
          </a:xfrm>
        </p:spPr>
        <p:txBody>
          <a:bodyPr/>
          <a:lstStyle/>
          <a:p>
            <a:r>
              <a:rPr lang="en-US" dirty="0" smtClean="0"/>
              <a:t>The Council is formed from representatives of sites that contribute at least 1 FTE to major EPICS development work</a:t>
            </a:r>
          </a:p>
          <a:p>
            <a:r>
              <a:rPr lang="en-US" dirty="0" smtClean="0"/>
              <a:t>To propose representation, e-mail </a:t>
            </a:r>
            <a:r>
              <a:rPr lang="en-US" dirty="0" smtClean="0">
                <a:hlinkClick r:id="rId2"/>
              </a:rPr>
              <a:t>ksw@ornl.gov</a:t>
            </a:r>
            <a:endParaRPr lang="en-US" dirty="0" smtClean="0"/>
          </a:p>
          <a:p>
            <a:r>
              <a:rPr lang="en-US" dirty="0" smtClean="0"/>
              <a:t>Thanks!</a:t>
            </a:r>
            <a:endParaRPr lang="en-US" dirty="0"/>
          </a:p>
        </p:txBody>
      </p:sp>
      <p:pic>
        <p:nvPicPr>
          <p:cNvPr id="4" name="Picture 3"/>
          <p:cNvPicPr>
            <a:picLocks noChangeAspect="1"/>
          </p:cNvPicPr>
          <p:nvPr/>
        </p:nvPicPr>
        <p:blipFill>
          <a:blip r:embed="rId3"/>
          <a:stretch>
            <a:fillRect/>
          </a:stretch>
        </p:blipFill>
        <p:spPr>
          <a:xfrm>
            <a:off x="882506" y="3303145"/>
            <a:ext cx="10398642" cy="3025060"/>
          </a:xfrm>
          <a:prstGeom prst="rect">
            <a:avLst/>
          </a:prstGeom>
        </p:spPr>
      </p:pic>
    </p:spTree>
    <p:extLst>
      <p:ext uri="{BB962C8B-B14F-4D97-AF65-F5344CB8AC3E}">
        <p14:creationId xmlns:p14="http://schemas.microsoft.com/office/powerpoint/2010/main" val="922696906"/>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9E20559-B232-4371-8690-E3D8007EDB82}">
  <ds:schemaRefs>
    <ds:schemaRef ds:uri="http://schemas.microsoft.com/sharepoint/v3/contenttype/forms"/>
  </ds:schemaRefs>
</ds:datastoreItem>
</file>

<file path=customXml/itemProps2.xml><?xml version="1.0" encoding="utf-8"?>
<ds:datastoreItem xmlns:ds="http://schemas.openxmlformats.org/officeDocument/2006/customXml" ds:itemID="{ACBB6CFE-4507-4B02-9220-33DC2E0B46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50EC660-24D0-43A0-AE5E-E274115E726B}">
  <ds:schemaRefs>
    <ds:schemaRef ds:uri="http://schemas.microsoft.com/office/2006/documentManagement/types"/>
    <ds:schemaRef ds:uri="http://schemas.microsoft.com/office/2006/metadata/properties"/>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Presentations (Wide Screen)</Template>
  <TotalTime>5537</TotalTime>
  <Words>343</Words>
  <Application>Microsoft Macintosh PowerPoint</Application>
  <PresentationFormat>Custom</PresentationFormat>
  <Paragraphs>28</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 Black</vt:lpstr>
      <vt:lpstr>Calibri</vt:lpstr>
      <vt:lpstr>Arial</vt:lpstr>
      <vt:lpstr>Presentations (Wide Screen)</vt:lpstr>
      <vt:lpstr>EPICS Council</vt:lpstr>
      <vt:lpstr>Motivation</vt:lpstr>
      <vt:lpstr>Challenge</vt:lpstr>
      <vt:lpstr>Resources</vt:lpstr>
      <vt:lpstr>EPICS Council</vt:lpstr>
      <vt:lpstr>EPICS Council</vt:lpstr>
    </vt:vector>
  </TitlesOfParts>
  <Company>ORNL</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 Donna Jo</dc:creator>
  <cp:lastModifiedBy>White, Karen S.</cp:lastModifiedBy>
  <cp:revision>171</cp:revision>
  <cp:lastPrinted>2015-09-14T20:56:03Z</cp:lastPrinted>
  <dcterms:created xsi:type="dcterms:W3CDTF">2015-03-03T13:47:39Z</dcterms:created>
  <dcterms:modified xsi:type="dcterms:W3CDTF">2017-10-07T14:58:05Z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