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8" r:id="rId11"/>
    <p:sldId id="267" r:id="rId12"/>
    <p:sldId id="271" r:id="rId13"/>
    <p:sldId id="269" r:id="rId14"/>
    <p:sldId id="270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31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E593-D41B-4F12-AEF9-BAEDA3C7AF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A84E593-D41B-4F12-AEF9-BAEDA3C7AF16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2991121-BBDD-45CC-A3C2-94DC078251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.launchpad.net/~johill-lanl/epics-base/server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 Hill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Lua</a:t>
            </a:r>
            <a:r>
              <a:rPr lang="en-US" dirty="0"/>
              <a:t> Chunk </a:t>
            </a:r>
            <a:r>
              <a:rPr lang="en-US" dirty="0" smtClean="0"/>
              <a:t>Vault, an enhancement to epics base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049713"/>
            <a:ext cx="7016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002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Lua</a:t>
            </a:r>
            <a:r>
              <a:rPr lang="en-US" dirty="0"/>
              <a:t> Chunk Vault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Lua</a:t>
            </a:r>
            <a:r>
              <a:rPr lang="en-US" dirty="0"/>
              <a:t> has good </a:t>
            </a:r>
            <a:r>
              <a:rPr lang="en-US" dirty="0" smtClean="0"/>
              <a:t>capability as a language for implementing user extensions</a:t>
            </a:r>
          </a:p>
          <a:p>
            <a:pPr lvl="1"/>
            <a:r>
              <a:rPr lang="en-US" dirty="0" err="1" smtClean="0"/>
              <a:t>Lua</a:t>
            </a:r>
            <a:r>
              <a:rPr lang="en-US" dirty="0" smtClean="0"/>
              <a:t> code</a:t>
            </a:r>
          </a:p>
          <a:p>
            <a:pPr lvl="1"/>
            <a:r>
              <a:rPr lang="en-US" dirty="0" err="1" smtClean="0"/>
              <a:t>Lua</a:t>
            </a:r>
            <a:r>
              <a:rPr lang="en-US" dirty="0" smtClean="0"/>
              <a:t> interfaced C code</a:t>
            </a:r>
          </a:p>
          <a:p>
            <a:r>
              <a:rPr lang="en-US" dirty="0" smtClean="0"/>
              <a:t>The </a:t>
            </a:r>
            <a:r>
              <a:rPr lang="en-US" dirty="0"/>
              <a:t>preexisting </a:t>
            </a:r>
            <a:r>
              <a:rPr lang="en-US" dirty="0" smtClean="0"/>
              <a:t>EPICS </a:t>
            </a:r>
            <a:r>
              <a:rPr lang="en-US" dirty="0" err="1" smtClean="0"/>
              <a:t>Lua</a:t>
            </a:r>
            <a:r>
              <a:rPr lang="en-US" dirty="0" smtClean="0"/>
              <a:t> shell and the EPICS </a:t>
            </a:r>
            <a:r>
              <a:rPr lang="en-US" dirty="0" err="1" smtClean="0"/>
              <a:t>Lua</a:t>
            </a:r>
            <a:r>
              <a:rPr lang="en-US" dirty="0" smtClean="0"/>
              <a:t> record already can </a:t>
            </a:r>
          </a:p>
          <a:p>
            <a:pPr lvl="1"/>
            <a:r>
              <a:rPr lang="en-US" dirty="0" smtClean="0"/>
              <a:t>Open any </a:t>
            </a:r>
            <a:r>
              <a:rPr lang="en-US" dirty="0" err="1" smtClean="0"/>
              <a:t>Lua</a:t>
            </a:r>
            <a:r>
              <a:rPr lang="en-US" dirty="0" smtClean="0"/>
              <a:t> source code in the file system</a:t>
            </a:r>
          </a:p>
          <a:p>
            <a:pPr lvl="2"/>
            <a:r>
              <a:rPr lang="en-US" dirty="0" smtClean="0"/>
              <a:t>Compile it </a:t>
            </a:r>
          </a:p>
          <a:p>
            <a:pPr lvl="2"/>
            <a:r>
              <a:rPr lang="en-US" dirty="0" smtClean="0"/>
              <a:t>And run it</a:t>
            </a:r>
          </a:p>
          <a:p>
            <a:r>
              <a:rPr lang="en-US" dirty="0" smtClean="0"/>
              <a:t>The preexisting EPICS </a:t>
            </a:r>
            <a:r>
              <a:rPr lang="en-US" dirty="0" err="1" smtClean="0"/>
              <a:t>Lua</a:t>
            </a:r>
            <a:r>
              <a:rPr lang="en-US" dirty="0" smtClean="0"/>
              <a:t> integration already can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ompile </a:t>
            </a:r>
            <a:r>
              <a:rPr lang="en-US" dirty="0" err="1" smtClean="0"/>
              <a:t>Lua</a:t>
            </a:r>
            <a:r>
              <a:rPr lang="en-US" dirty="0" smtClean="0"/>
              <a:t> to byte code and embed </a:t>
            </a:r>
            <a:r>
              <a:rPr lang="en-US" dirty="0" err="1"/>
              <a:t>Lua</a:t>
            </a:r>
            <a:r>
              <a:rPr lang="en-US" dirty="0"/>
              <a:t> byte code in a C object </a:t>
            </a:r>
            <a:r>
              <a:rPr lang="en-US" dirty="0" smtClean="0"/>
              <a:t>code</a:t>
            </a:r>
          </a:p>
          <a:p>
            <a:pPr lvl="2"/>
            <a:r>
              <a:rPr lang="en-US" dirty="0" smtClean="0"/>
              <a:t>This is automated  by the EPICS build system</a:t>
            </a:r>
          </a:p>
          <a:p>
            <a:pPr lvl="1"/>
            <a:r>
              <a:rPr lang="en-US" dirty="0" smtClean="0"/>
              <a:t>Load </a:t>
            </a:r>
            <a:r>
              <a:rPr lang="en-US" dirty="0"/>
              <a:t>C object code </a:t>
            </a:r>
            <a:r>
              <a:rPr lang="en-US" dirty="0" smtClean="0"/>
              <a:t>embedded </a:t>
            </a:r>
            <a:r>
              <a:rPr lang="en-US" dirty="0" err="1"/>
              <a:t>L</a:t>
            </a:r>
            <a:r>
              <a:rPr lang="en-US" dirty="0" err="1" smtClean="0"/>
              <a:t>ua</a:t>
            </a:r>
            <a:r>
              <a:rPr lang="en-US" dirty="0" smtClean="0"/>
              <a:t> byte code 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nto a new </a:t>
            </a:r>
            <a:r>
              <a:rPr lang="en-US" dirty="0" err="1" smtClean="0"/>
              <a:t>Lua</a:t>
            </a:r>
            <a:r>
              <a:rPr lang="en-US" dirty="0" smtClean="0"/>
              <a:t> context efficiently at runtime</a:t>
            </a:r>
          </a:p>
        </p:txBody>
      </p:sp>
    </p:spTree>
    <p:extLst>
      <p:ext uri="{BB962C8B-B14F-4D97-AF65-F5344CB8AC3E}">
        <p14:creationId xmlns:p14="http://schemas.microsoft.com/office/powerpoint/2010/main" val="121653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Lua</a:t>
            </a:r>
            <a:r>
              <a:rPr lang="en-US" dirty="0"/>
              <a:t> Chunk </a:t>
            </a:r>
            <a:r>
              <a:rPr lang="en-US" dirty="0" smtClean="0"/>
              <a:t>Vault</a:t>
            </a:r>
            <a:br>
              <a:rPr lang="en-US" dirty="0" smtClean="0"/>
            </a:br>
            <a:r>
              <a:rPr lang="en-US" dirty="0" smtClean="0"/>
              <a:t>–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above capabilities are almost sufficient, but …</a:t>
            </a:r>
          </a:p>
          <a:p>
            <a:r>
              <a:rPr lang="en-US" dirty="0" smtClean="0"/>
              <a:t>Each CA client executes subscription filters in its private </a:t>
            </a:r>
            <a:r>
              <a:rPr lang="en-US" dirty="0" err="1" smtClean="0"/>
              <a:t>Lua</a:t>
            </a:r>
            <a:r>
              <a:rPr lang="en-US" dirty="0" smtClean="0"/>
              <a:t> context</a:t>
            </a:r>
          </a:p>
          <a:p>
            <a:pPr lvl="1"/>
            <a:r>
              <a:rPr lang="en-US" dirty="0" smtClean="0"/>
              <a:t>We need capabilities for this </a:t>
            </a:r>
            <a:r>
              <a:rPr lang="en-US" dirty="0"/>
              <a:t>private </a:t>
            </a:r>
            <a:r>
              <a:rPr lang="en-US" dirty="0" err="1"/>
              <a:t>Lua</a:t>
            </a:r>
            <a:r>
              <a:rPr lang="en-US" dirty="0"/>
              <a:t> </a:t>
            </a:r>
            <a:r>
              <a:rPr lang="en-US" dirty="0" smtClean="0"/>
              <a:t>context to be 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nitialized with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application specific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code</a:t>
            </a:r>
          </a:p>
          <a:p>
            <a:pPr lvl="2"/>
            <a:r>
              <a:rPr lang="en-US" dirty="0" smtClean="0"/>
              <a:t>This needs to be implemented efficiently 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o that we don’t impact the delay required </a:t>
            </a:r>
          </a:p>
          <a:p>
            <a:pPr lvl="4"/>
            <a:r>
              <a:rPr lang="en-US" dirty="0"/>
              <a:t>F</a:t>
            </a:r>
            <a:r>
              <a:rPr lang="en-US" dirty="0" smtClean="0"/>
              <a:t>or initializing new CA client connections</a:t>
            </a:r>
          </a:p>
          <a:p>
            <a:r>
              <a:rPr lang="en-US" dirty="0" smtClean="0"/>
              <a:t>Also, it would be convenient for IOC applications to</a:t>
            </a:r>
          </a:p>
          <a:p>
            <a:pPr lvl="1"/>
            <a:r>
              <a:rPr lang="en-US" dirty="0" smtClean="0"/>
              <a:t>Enhance the IOC with C object code embedded </a:t>
            </a:r>
            <a:r>
              <a:rPr lang="en-US" dirty="0" err="1" smtClean="0"/>
              <a:t>Lua</a:t>
            </a:r>
            <a:r>
              <a:rPr lang="en-US" dirty="0" smtClean="0"/>
              <a:t> byte code</a:t>
            </a:r>
          </a:p>
          <a:p>
            <a:pPr lvl="1"/>
            <a:r>
              <a:rPr lang="en-US" dirty="0" err="1"/>
              <a:t>Lua</a:t>
            </a:r>
            <a:r>
              <a:rPr lang="en-US" dirty="0"/>
              <a:t> interfaced C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To be used in various </a:t>
            </a:r>
            <a:r>
              <a:rPr lang="en-US" dirty="0" err="1" smtClean="0"/>
              <a:t>Lua</a:t>
            </a:r>
            <a:r>
              <a:rPr lang="en-US" dirty="0" smtClean="0"/>
              <a:t> end application within the IOC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858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Lua</a:t>
            </a:r>
            <a:r>
              <a:rPr lang="en-US" dirty="0"/>
              <a:t> Chunk Vault</a:t>
            </a:r>
            <a:br>
              <a:rPr lang="en-US" dirty="0"/>
            </a:br>
            <a:r>
              <a:rPr lang="en-US" dirty="0"/>
              <a:t>–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One possibility would be to cache </a:t>
            </a:r>
            <a:r>
              <a:rPr lang="en-US" dirty="0" err="1" smtClean="0"/>
              <a:t>Lua</a:t>
            </a:r>
            <a:r>
              <a:rPr lang="en-US" dirty="0" smtClean="0"/>
              <a:t> byte codes in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ache purpose dedicated </a:t>
            </a:r>
            <a:r>
              <a:rPr lang="en-US" dirty="0" err="1" smtClean="0"/>
              <a:t>Lua</a:t>
            </a:r>
            <a:r>
              <a:rPr lang="en-US" dirty="0" smtClean="0"/>
              <a:t> state instance</a:t>
            </a:r>
          </a:p>
          <a:p>
            <a:pPr lvl="1"/>
            <a:r>
              <a:rPr lang="en-US" dirty="0" smtClean="0"/>
              <a:t>This is certainly possible and </a:t>
            </a:r>
            <a:r>
              <a:rPr lang="en-US" dirty="0" err="1" smtClean="0"/>
              <a:t>Lua</a:t>
            </a:r>
            <a:r>
              <a:rPr lang="en-US" dirty="0" smtClean="0"/>
              <a:t> provides good features for implementing this</a:t>
            </a:r>
          </a:p>
          <a:p>
            <a:pPr lvl="1"/>
            <a:r>
              <a:rPr lang="en-US" dirty="0" smtClean="0"/>
              <a:t>However a </a:t>
            </a:r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lock would be required for accessing any shared </a:t>
            </a:r>
            <a:r>
              <a:rPr lang="en-US" dirty="0" err="1" smtClean="0"/>
              <a:t>Lua</a:t>
            </a:r>
            <a:r>
              <a:rPr lang="en-US" dirty="0" smtClean="0"/>
              <a:t> state</a:t>
            </a:r>
          </a:p>
          <a:p>
            <a:pPr lvl="2"/>
            <a:r>
              <a:rPr lang="en-US" dirty="0" smtClean="0"/>
              <a:t>Resulting in additional overhead</a:t>
            </a:r>
          </a:p>
          <a:p>
            <a:pPr lvl="2"/>
            <a:r>
              <a:rPr lang="en-US" dirty="0" smtClean="0"/>
              <a:t>Performance might really matter if this is impacting</a:t>
            </a:r>
          </a:p>
          <a:p>
            <a:pPr lvl="3"/>
            <a:r>
              <a:rPr lang="en-US" dirty="0" smtClean="0"/>
              <a:t>CA client connect delays</a:t>
            </a:r>
          </a:p>
        </p:txBody>
      </p:sp>
    </p:spTree>
    <p:extLst>
      <p:ext uri="{BB962C8B-B14F-4D97-AF65-F5344CB8AC3E}">
        <p14:creationId xmlns:p14="http://schemas.microsoft.com/office/powerpoint/2010/main" val="4169572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Lua</a:t>
            </a:r>
            <a:r>
              <a:rPr lang="en-US" dirty="0"/>
              <a:t> Chunk Vault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Instead enhance the IOC’s registrar to allow registration of </a:t>
            </a:r>
          </a:p>
          <a:p>
            <a:pPr lvl="1"/>
            <a:r>
              <a:rPr lang="en-US" dirty="0" smtClean="0"/>
              <a:t>C object code embedded </a:t>
            </a:r>
            <a:r>
              <a:rPr lang="en-US" dirty="0" err="1" smtClean="0"/>
              <a:t>Lua</a:t>
            </a:r>
            <a:r>
              <a:rPr lang="en-US" dirty="0" smtClean="0"/>
              <a:t> code</a:t>
            </a:r>
          </a:p>
          <a:p>
            <a:pPr lvl="1"/>
            <a:r>
              <a:rPr lang="en-US" dirty="0" err="1" smtClean="0"/>
              <a:t>Lua</a:t>
            </a:r>
            <a:r>
              <a:rPr lang="en-US" dirty="0" smtClean="0"/>
              <a:t> interfaced C code</a:t>
            </a:r>
          </a:p>
          <a:p>
            <a:r>
              <a:rPr lang="en-US" dirty="0" smtClean="0"/>
              <a:t>Facilitate these components to be instantiated into </a:t>
            </a:r>
            <a:r>
              <a:rPr lang="en-US" dirty="0" err="1" smtClean="0"/>
              <a:t>Lua</a:t>
            </a:r>
            <a:r>
              <a:rPr lang="en-US" dirty="0" smtClean="0"/>
              <a:t> contexts when they initialize</a:t>
            </a:r>
          </a:p>
          <a:p>
            <a:pPr lvl="1"/>
            <a:r>
              <a:rPr lang="en-US" dirty="0" smtClean="0"/>
              <a:t>EPICS </a:t>
            </a:r>
            <a:r>
              <a:rPr lang="en-US" dirty="0" err="1" smtClean="0"/>
              <a:t>Lua</a:t>
            </a:r>
            <a:r>
              <a:rPr lang="en-US" dirty="0" smtClean="0"/>
              <a:t> IOC Shell per-shell </a:t>
            </a:r>
            <a:r>
              <a:rPr lang="en-US" dirty="0"/>
              <a:t>private </a:t>
            </a:r>
            <a:r>
              <a:rPr lang="en-US" dirty="0" err="1"/>
              <a:t>Lua</a:t>
            </a:r>
            <a:r>
              <a:rPr lang="en-US" dirty="0"/>
              <a:t> </a:t>
            </a:r>
            <a:r>
              <a:rPr lang="en-US" dirty="0" smtClean="0"/>
              <a:t>contexts</a:t>
            </a:r>
          </a:p>
          <a:p>
            <a:pPr lvl="1"/>
            <a:r>
              <a:rPr lang="en-US" dirty="0" smtClean="0"/>
              <a:t>EPICS </a:t>
            </a:r>
            <a:r>
              <a:rPr lang="en-US" dirty="0" err="1" smtClean="0"/>
              <a:t>Lua</a:t>
            </a:r>
            <a:r>
              <a:rPr lang="en-US" dirty="0" smtClean="0"/>
              <a:t> record per-record private </a:t>
            </a:r>
            <a:r>
              <a:rPr lang="en-US" dirty="0" err="1" smtClean="0"/>
              <a:t>Lua</a:t>
            </a:r>
            <a:r>
              <a:rPr lang="en-US" dirty="0" smtClean="0"/>
              <a:t> </a:t>
            </a:r>
            <a:r>
              <a:rPr lang="en-US" dirty="0"/>
              <a:t>contexts</a:t>
            </a:r>
            <a:endParaRPr lang="en-US" dirty="0" smtClean="0"/>
          </a:p>
          <a:p>
            <a:pPr lvl="1"/>
            <a:r>
              <a:rPr lang="en-US" dirty="0" smtClean="0"/>
              <a:t>EPICS CA server per-client private </a:t>
            </a:r>
            <a:r>
              <a:rPr lang="en-US" dirty="0" err="1" smtClean="0"/>
              <a:t>Lua</a:t>
            </a:r>
            <a:r>
              <a:rPr lang="en-US" dirty="0" smtClean="0"/>
              <a:t> contexts</a:t>
            </a:r>
          </a:p>
          <a:p>
            <a:r>
              <a:rPr lang="en-US" dirty="0" smtClean="0"/>
              <a:t>Use C++ </a:t>
            </a:r>
            <a:r>
              <a:rPr lang="en-US" dirty="0" err="1" smtClean="0"/>
              <a:t>shared_ptr</a:t>
            </a:r>
            <a:r>
              <a:rPr lang="en-US" dirty="0" smtClean="0"/>
              <a:t> for life time management of </a:t>
            </a:r>
            <a:r>
              <a:rPr lang="en-US" dirty="0"/>
              <a:t>read-only </a:t>
            </a:r>
            <a:r>
              <a:rPr lang="en-US" dirty="0" err="1"/>
              <a:t>Lua</a:t>
            </a:r>
            <a:r>
              <a:rPr lang="en-US" dirty="0"/>
              <a:t> byte code chunks </a:t>
            </a:r>
            <a:endParaRPr lang="en-US" dirty="0" smtClean="0"/>
          </a:p>
          <a:p>
            <a:pPr lvl="1"/>
            <a:r>
              <a:rPr lang="en-US" dirty="0" smtClean="0"/>
              <a:t>Less overhead, no </a:t>
            </a:r>
            <a:r>
              <a:rPr lang="en-US" dirty="0" err="1"/>
              <a:t>M</a:t>
            </a:r>
            <a:r>
              <a:rPr lang="en-US" dirty="0" err="1" smtClean="0"/>
              <a:t>utex</a:t>
            </a:r>
            <a:r>
              <a:rPr lang="en-US" dirty="0" smtClean="0"/>
              <a:t>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43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Lua</a:t>
            </a:r>
            <a:r>
              <a:rPr lang="en-US" dirty="0"/>
              <a:t> Chunk Vault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LUA chunk vault Implementation is in progress </a:t>
            </a:r>
          </a:p>
          <a:p>
            <a:pPr lvl="1"/>
            <a:r>
              <a:rPr lang="en-US" dirty="0" smtClean="0"/>
              <a:t>Hope to have this ready for release soon</a:t>
            </a:r>
          </a:p>
          <a:p>
            <a:r>
              <a:rPr lang="en-US" dirty="0" smtClean="0"/>
              <a:t>All other </a:t>
            </a:r>
            <a:r>
              <a:rPr lang="en-US" dirty="0" err="1" smtClean="0"/>
              <a:t>Lua</a:t>
            </a:r>
            <a:r>
              <a:rPr lang="en-US" dirty="0" smtClean="0"/>
              <a:t> features described here can be found in a Bazaar branch at</a:t>
            </a:r>
          </a:p>
          <a:p>
            <a:pPr lvl="1"/>
            <a:r>
              <a:rPr lang="en-US" dirty="0" err="1">
                <a:hlinkClick r:id="rId2"/>
              </a:rPr>
              <a:t>lp</a:t>
            </a:r>
            <a:r>
              <a:rPr lang="en-US" dirty="0">
                <a:hlinkClick r:id="rId2"/>
              </a:rPr>
              <a:t>:~</a:t>
            </a:r>
            <a:r>
              <a:rPr lang="en-US" dirty="0" err="1" smtClean="0">
                <a:hlinkClick r:id="rId2"/>
              </a:rPr>
              <a:t>johill-lanl</a:t>
            </a:r>
            <a:r>
              <a:rPr lang="en-US" dirty="0" smtClean="0">
                <a:hlinkClick r:id="rId2"/>
              </a:rPr>
              <a:t>/epics-base/server0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01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Lua</a:t>
            </a:r>
            <a:r>
              <a:rPr lang="en-US" dirty="0"/>
              <a:t> Chunk Vault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LANSCE has implemented a comprehensive integration of </a:t>
            </a:r>
            <a:r>
              <a:rPr lang="en-US" dirty="0" err="1" smtClean="0"/>
              <a:t>Lua</a:t>
            </a:r>
            <a:r>
              <a:rPr lang="en-US" dirty="0" smtClean="0"/>
              <a:t> into EPICS base</a:t>
            </a:r>
          </a:p>
          <a:p>
            <a:pPr lvl="1"/>
            <a:r>
              <a:rPr lang="en-US" dirty="0" err="1" smtClean="0"/>
              <a:t>Lua</a:t>
            </a:r>
            <a:r>
              <a:rPr lang="en-US" dirty="0" smtClean="0"/>
              <a:t> based EPICS shell</a:t>
            </a:r>
          </a:p>
          <a:p>
            <a:pPr lvl="1"/>
            <a:r>
              <a:rPr lang="en-US" dirty="0" err="1" smtClean="0"/>
              <a:t>Lua</a:t>
            </a:r>
            <a:r>
              <a:rPr lang="en-US" dirty="0" smtClean="0"/>
              <a:t> script record</a:t>
            </a:r>
          </a:p>
          <a:p>
            <a:pPr lvl="1"/>
            <a:r>
              <a:rPr lang="en-US" dirty="0" smtClean="0"/>
              <a:t>CA server subscription update filtering</a:t>
            </a:r>
          </a:p>
          <a:p>
            <a:pPr lvl="1"/>
            <a:r>
              <a:rPr lang="en-US" dirty="0" smtClean="0"/>
              <a:t>The source code is publically available</a:t>
            </a:r>
          </a:p>
          <a:p>
            <a:r>
              <a:rPr lang="en-US" dirty="0" smtClean="0"/>
              <a:t>EPICS base registrar is being enhanced to allow</a:t>
            </a:r>
          </a:p>
          <a:p>
            <a:pPr lvl="1"/>
            <a:r>
              <a:rPr lang="en-US" dirty="0" smtClean="0"/>
              <a:t>IOC application specific C object code embedded</a:t>
            </a:r>
          </a:p>
          <a:p>
            <a:pPr lvl="2"/>
            <a:r>
              <a:rPr lang="en-US" dirty="0" err="1" smtClean="0"/>
              <a:t>Lua</a:t>
            </a:r>
            <a:r>
              <a:rPr lang="en-US" dirty="0" smtClean="0"/>
              <a:t> code</a:t>
            </a:r>
          </a:p>
          <a:p>
            <a:pPr lvl="2"/>
            <a:r>
              <a:rPr lang="en-US" dirty="0" err="1" smtClean="0"/>
              <a:t>Lua</a:t>
            </a:r>
            <a:r>
              <a:rPr lang="en-US" dirty="0" smtClean="0"/>
              <a:t> interfaced C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2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Lua</a:t>
            </a:r>
            <a:r>
              <a:rPr lang="en-US" dirty="0"/>
              <a:t> Chunk </a:t>
            </a:r>
            <a:r>
              <a:rPr lang="en-US" dirty="0" smtClean="0"/>
              <a:t>Vault</a:t>
            </a:r>
            <a:br>
              <a:rPr lang="en-US" dirty="0" smtClean="0"/>
            </a:br>
            <a:r>
              <a:rPr lang="en-US" dirty="0"/>
              <a:t>– </a:t>
            </a:r>
            <a:r>
              <a:rPr lang="en-US" dirty="0" err="1"/>
              <a:t>Lua</a:t>
            </a:r>
            <a:r>
              <a:rPr lang="en-US" dirty="0"/>
              <a:t>, a Brief Introduction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/>
              <a:t>Lua</a:t>
            </a:r>
            <a:r>
              <a:rPr lang="en-US" dirty="0"/>
              <a:t>, a Brief Introduction (review)</a:t>
            </a:r>
          </a:p>
          <a:p>
            <a:r>
              <a:rPr lang="en-US" dirty="0"/>
              <a:t>EPICS Integration of </a:t>
            </a:r>
            <a:r>
              <a:rPr lang="en-US" dirty="0" err="1"/>
              <a:t>Lua</a:t>
            </a:r>
            <a:r>
              <a:rPr lang="en-US" dirty="0"/>
              <a:t> milestones (</a:t>
            </a:r>
            <a:r>
              <a:rPr lang="en-US" dirty="0" smtClean="0"/>
              <a:t>review)</a:t>
            </a:r>
          </a:p>
          <a:p>
            <a:r>
              <a:rPr lang="en-US" dirty="0" err="1"/>
              <a:t>Lua</a:t>
            </a:r>
            <a:r>
              <a:rPr lang="en-US" dirty="0"/>
              <a:t> Chunk Vault</a:t>
            </a:r>
            <a:r>
              <a:rPr lang="en-US" dirty="0" smtClean="0"/>
              <a:t>, Motivation</a:t>
            </a:r>
          </a:p>
          <a:p>
            <a:r>
              <a:rPr lang="en-US" dirty="0" err="1" smtClean="0"/>
              <a:t>Lua</a:t>
            </a:r>
            <a:r>
              <a:rPr lang="en-US" dirty="0" smtClean="0"/>
              <a:t> Chunk Vault, Implantation</a:t>
            </a:r>
          </a:p>
          <a:p>
            <a:r>
              <a:rPr lang="en-US" dirty="0" smtClean="0"/>
              <a:t>Conclusions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5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Lua</a:t>
            </a:r>
            <a:r>
              <a:rPr lang="en-US" dirty="0"/>
              <a:t> Chunk Vault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Lua</a:t>
            </a:r>
            <a:r>
              <a:rPr lang="en-US" dirty="0"/>
              <a:t>, a Brief Introduction (review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Lua</a:t>
            </a:r>
            <a:r>
              <a:rPr lang="en-US" dirty="0"/>
              <a:t> </a:t>
            </a:r>
            <a:r>
              <a:rPr lang="en-US" i="1" dirty="0"/>
              <a:t>embeddable</a:t>
            </a:r>
            <a:r>
              <a:rPr lang="en-US" dirty="0"/>
              <a:t> language was created in 1993 </a:t>
            </a:r>
          </a:p>
          <a:p>
            <a:pPr lvl="1"/>
            <a:r>
              <a:rPr lang="en-US" dirty="0"/>
              <a:t>By members of the Computer Graphics Technology Group (</a:t>
            </a:r>
            <a:r>
              <a:rPr lang="en-US" dirty="0" err="1"/>
              <a:t>Tecgraf</a:t>
            </a:r>
            <a:r>
              <a:rPr lang="en-US" dirty="0"/>
              <a:t>) at the Pontifical Catholic University of Rio de Janeiro, in Brazil.</a:t>
            </a:r>
          </a:p>
          <a:p>
            <a:r>
              <a:rPr lang="en-US" dirty="0"/>
              <a:t>"</a:t>
            </a:r>
            <a:r>
              <a:rPr lang="en-US" dirty="0" err="1"/>
              <a:t>Lua</a:t>
            </a:r>
            <a:r>
              <a:rPr lang="en-US" dirty="0"/>
              <a:t>" (pronounced </a:t>
            </a:r>
            <a:r>
              <a:rPr lang="en-US" b="1" dirty="0"/>
              <a:t>LOO-ah</a:t>
            </a:r>
            <a:r>
              <a:rPr lang="en-US" dirty="0"/>
              <a:t>) means "Moon" in Portuguese</a:t>
            </a:r>
          </a:p>
          <a:p>
            <a:r>
              <a:rPr lang="en-US" dirty="0"/>
              <a:t>Interpreted, compiled at load-time to byte-code</a:t>
            </a:r>
          </a:p>
          <a:p>
            <a:r>
              <a:rPr lang="en-US" dirty="0"/>
              <a:t>A mixture of C-like and Pascal-like syntax</a:t>
            </a:r>
          </a:p>
          <a:p>
            <a:r>
              <a:rPr lang="en-US" dirty="0"/>
              <a:t>Dynamic typed, automated conversion between string and </a:t>
            </a:r>
            <a:r>
              <a:rPr lang="en-US" dirty="0" smtClean="0"/>
              <a:t>numeric </a:t>
            </a:r>
            <a:r>
              <a:rPr lang="en-US" dirty="0"/>
              <a:t>types</a:t>
            </a:r>
          </a:p>
          <a:p>
            <a:r>
              <a:rPr lang="en-US" dirty="0"/>
              <a:t>Efficient virtual machine execution, small footprint, incremental garbage collection, easily interfaced with C code</a:t>
            </a:r>
          </a:p>
          <a:p>
            <a:r>
              <a:rPr lang="en-US" dirty="0"/>
              <a:t>Liberal MIT license</a:t>
            </a:r>
          </a:p>
          <a:p>
            <a:r>
              <a:rPr lang="en-US" dirty="0"/>
              <a:t>Some negatives also, see my talk at Michigan EPICS meeting</a:t>
            </a:r>
          </a:p>
          <a:p>
            <a:pPr lvl="1"/>
            <a:r>
              <a:rPr lang="en-US" dirty="0"/>
              <a:t>In particular, variables are globally scoped by default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69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</a:t>
            </a:r>
            <a:r>
              <a:rPr lang="en-US" sz="2800" dirty="0" err="1"/>
              <a:t>Lua</a:t>
            </a:r>
            <a:r>
              <a:rPr lang="en-US" sz="2800" dirty="0"/>
              <a:t> Chunk Vault</a:t>
            </a:r>
            <a:br>
              <a:rPr lang="en-US" sz="2800" dirty="0"/>
            </a:br>
            <a:r>
              <a:rPr lang="en-US" sz="2800" dirty="0"/>
              <a:t>– EPICS INTEGRATION Of </a:t>
            </a:r>
            <a:r>
              <a:rPr lang="en-US" sz="2800" dirty="0" err="1"/>
              <a:t>lua</a:t>
            </a:r>
            <a:r>
              <a:rPr lang="en-US" sz="2800" dirty="0"/>
              <a:t>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err="1"/>
              <a:t>Lua</a:t>
            </a:r>
            <a:r>
              <a:rPr lang="en-US" sz="2400" dirty="0"/>
              <a:t> 5.2.3, the current release, embedded inside of EPICS base</a:t>
            </a:r>
          </a:p>
          <a:p>
            <a:pPr lvl="1"/>
            <a:r>
              <a:rPr lang="en-US" sz="2400" dirty="0" smtClean="0"/>
              <a:t>Built by the EPICS build system</a:t>
            </a:r>
          </a:p>
          <a:p>
            <a:r>
              <a:rPr lang="en-US" sz="2400" dirty="0" err="1"/>
              <a:t>Lua</a:t>
            </a:r>
            <a:r>
              <a:rPr lang="en-US" sz="2400" dirty="0"/>
              <a:t> 5.2.3</a:t>
            </a:r>
            <a:r>
              <a:rPr lang="en-US" sz="2400" dirty="0" smtClean="0"/>
              <a:t> has the upgraded support for integer primitive types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current released version of </a:t>
            </a:r>
            <a:r>
              <a:rPr lang="en-US" sz="2400" dirty="0" err="1" smtClean="0"/>
              <a:t>Lua</a:t>
            </a:r>
            <a:r>
              <a:rPr lang="en-US" sz="2400" dirty="0" smtClean="0"/>
              <a:t> is now at 5.3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75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</a:t>
            </a:r>
            <a:r>
              <a:rPr lang="en-US" sz="2800" dirty="0" err="1"/>
              <a:t>Lua</a:t>
            </a:r>
            <a:r>
              <a:rPr lang="en-US" sz="2800" dirty="0"/>
              <a:t> Chunk Vault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EPICS INTEGRATION Of </a:t>
            </a:r>
            <a:r>
              <a:rPr lang="en-US" dirty="0" err="1"/>
              <a:t>lua</a:t>
            </a:r>
            <a:r>
              <a:rPr lang="en-US" dirty="0"/>
              <a:t>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Lua</a:t>
            </a:r>
            <a:r>
              <a:rPr lang="en-US" sz="2000" dirty="0" smtClean="0"/>
              <a:t> based subscription filtering in the CA server</a:t>
            </a:r>
          </a:p>
          <a:p>
            <a:pPr lvl="1"/>
            <a:r>
              <a:rPr lang="en-US" sz="2000" dirty="0" smtClean="0"/>
              <a:t>Event queue is order correct</a:t>
            </a:r>
          </a:p>
          <a:p>
            <a:pPr lvl="1"/>
            <a:r>
              <a:rPr lang="en-US" sz="2000" dirty="0"/>
              <a:t>B</a:t>
            </a:r>
            <a:r>
              <a:rPr lang="en-US" sz="2000" dirty="0" smtClean="0"/>
              <a:t>ased on C++ 11 shared pointer</a:t>
            </a:r>
          </a:p>
          <a:p>
            <a:pPr lvl="2"/>
            <a:r>
              <a:rPr lang="en-US" sz="2000" dirty="0" smtClean="0"/>
              <a:t>Subset of boost included in EPICS base supporting prior </a:t>
            </a:r>
            <a:r>
              <a:rPr lang="en-US" sz="2000" dirty="0" smtClean="0"/>
              <a:t>compilers</a:t>
            </a:r>
          </a:p>
          <a:p>
            <a:pPr lvl="1"/>
            <a:r>
              <a:rPr lang="en-US" sz="2000" dirty="0" smtClean="0"/>
              <a:t>Based on Data Access abstract base class</a:t>
            </a:r>
          </a:p>
          <a:p>
            <a:pPr lvl="2"/>
            <a:r>
              <a:rPr lang="en-US" sz="2000" dirty="0" smtClean="0"/>
              <a:t>Interface is independent of data source implementation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8105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</a:t>
            </a:r>
            <a:r>
              <a:rPr lang="en-US" sz="2800" dirty="0" err="1"/>
              <a:t>Lua</a:t>
            </a:r>
            <a:r>
              <a:rPr lang="en-US" sz="2800" dirty="0"/>
              <a:t> Chunk Vault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EPICS INTEGRATION Of </a:t>
            </a:r>
            <a:r>
              <a:rPr lang="en-US" dirty="0" err="1"/>
              <a:t>lua</a:t>
            </a:r>
            <a:r>
              <a:rPr lang="en-US" dirty="0"/>
              <a:t>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dirty="0" err="1"/>
              <a:t>Lua</a:t>
            </a:r>
            <a:r>
              <a:rPr lang="en-US" sz="1800" dirty="0"/>
              <a:t> based subscription filtering in the CA </a:t>
            </a:r>
            <a:r>
              <a:rPr lang="en-US" sz="1800" dirty="0" smtClean="0"/>
              <a:t>server</a:t>
            </a:r>
          </a:p>
          <a:p>
            <a:pPr marL="742950" lvl="2" indent="-342900"/>
            <a:r>
              <a:rPr lang="en-US" sz="2000" dirty="0" smtClean="0"/>
              <a:t>Filters specified as channel name postfix</a:t>
            </a:r>
          </a:p>
          <a:p>
            <a:pPr marL="1200150" lvl="3" indent="-342900"/>
            <a:r>
              <a:rPr lang="en-US" sz="2000" dirty="0" smtClean="0"/>
              <a:t>Invoking </a:t>
            </a:r>
            <a:r>
              <a:rPr lang="en-US" sz="2000" dirty="0" err="1" smtClean="0"/>
              <a:t>Lua</a:t>
            </a:r>
            <a:r>
              <a:rPr lang="en-US" sz="2000" dirty="0" smtClean="0"/>
              <a:t> methods supplied when the IOC boots</a:t>
            </a:r>
          </a:p>
          <a:p>
            <a:pPr marL="742950" lvl="2" indent="-342900"/>
            <a:r>
              <a:rPr lang="en-US" sz="2000" dirty="0" smtClean="0"/>
              <a:t>Each client attaching to the server </a:t>
            </a:r>
          </a:p>
          <a:p>
            <a:pPr marL="1200150" lvl="3" indent="-342900"/>
            <a:r>
              <a:rPr lang="en-US" sz="2000" dirty="0"/>
              <a:t>I</a:t>
            </a:r>
            <a:r>
              <a:rPr lang="en-US" sz="2000" dirty="0" smtClean="0"/>
              <a:t>nstantiates an independent </a:t>
            </a:r>
            <a:r>
              <a:rPr lang="en-US" sz="2000" dirty="0" err="1" smtClean="0"/>
              <a:t>Lua</a:t>
            </a:r>
            <a:r>
              <a:rPr lang="en-US" sz="2000" dirty="0" smtClean="0"/>
              <a:t> context</a:t>
            </a:r>
            <a:endParaRPr lang="en-US" sz="20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13899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Lua</a:t>
            </a:r>
            <a:r>
              <a:rPr lang="en-US" dirty="0"/>
              <a:t> Chunk Vault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EPICS INTEGRATION Of </a:t>
            </a:r>
            <a:r>
              <a:rPr lang="en-US" dirty="0" err="1"/>
              <a:t>lua</a:t>
            </a:r>
            <a:r>
              <a:rPr lang="en-US" dirty="0"/>
              <a:t>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 EPICS </a:t>
            </a:r>
            <a:r>
              <a:rPr lang="en-US" dirty="0" smtClean="0"/>
              <a:t>SHELL</a:t>
            </a:r>
          </a:p>
          <a:p>
            <a:pPr lvl="1"/>
            <a:r>
              <a:rPr lang="en-US" dirty="0"/>
              <a:t>In contrast, a fully functionality scripting language</a:t>
            </a:r>
          </a:p>
          <a:p>
            <a:pPr lvl="2"/>
            <a:r>
              <a:rPr lang="en-US" dirty="0"/>
              <a:t>Powerful libraries, built-in and </a:t>
            </a:r>
            <a:r>
              <a:rPr lang="en-US" dirty="0" smtClean="0"/>
              <a:t>community</a:t>
            </a:r>
          </a:p>
          <a:p>
            <a:r>
              <a:rPr lang="en-US" dirty="0"/>
              <a:t>An environment well proven for use in</a:t>
            </a:r>
          </a:p>
          <a:p>
            <a:pPr lvl="1"/>
            <a:r>
              <a:rPr lang="en-US" dirty="0"/>
              <a:t>Configuration</a:t>
            </a:r>
          </a:p>
          <a:p>
            <a:pPr lvl="1"/>
            <a:r>
              <a:rPr lang="en-US" dirty="0"/>
              <a:t>Scripting</a:t>
            </a:r>
          </a:p>
          <a:p>
            <a:pPr lvl="1"/>
            <a:r>
              <a:rPr lang="en-US" dirty="0" smtClean="0"/>
              <a:t>Rapid-prototyping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736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Lua</a:t>
            </a:r>
            <a:r>
              <a:rPr lang="en-US" dirty="0"/>
              <a:t> Chunk Vault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EPICS INTEGRATION Of </a:t>
            </a:r>
            <a:r>
              <a:rPr lang="en-US" dirty="0" err="1"/>
              <a:t>lua</a:t>
            </a:r>
            <a:r>
              <a:rPr lang="en-US" dirty="0"/>
              <a:t>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EPICS IOC shell can invoke, and pass arguments to, </a:t>
            </a:r>
            <a:r>
              <a:rPr lang="en-US" dirty="0" err="1"/>
              <a:t>Lua</a:t>
            </a:r>
            <a:r>
              <a:rPr lang="en-US" dirty="0"/>
              <a:t> scripts</a:t>
            </a:r>
          </a:p>
          <a:p>
            <a:r>
              <a:rPr lang="en-US" dirty="0" err="1"/>
              <a:t>Lua</a:t>
            </a:r>
            <a:r>
              <a:rPr lang="en-US" dirty="0"/>
              <a:t> scripts can invoke, and </a:t>
            </a:r>
            <a:r>
              <a:rPr lang="en-US" dirty="0" smtClean="0"/>
              <a:t>pass </a:t>
            </a:r>
            <a:r>
              <a:rPr lang="en-US" dirty="0"/>
              <a:t>arguments to </a:t>
            </a:r>
          </a:p>
          <a:p>
            <a:pPr lvl="1"/>
            <a:r>
              <a:rPr lang="en-US" dirty="0"/>
              <a:t>Any of the commands registered into EPICS IOC shell</a:t>
            </a:r>
          </a:p>
          <a:p>
            <a:pPr lvl="1"/>
            <a:r>
              <a:rPr lang="en-US" dirty="0"/>
              <a:t>We can, for example, instantiate records within a </a:t>
            </a:r>
            <a:r>
              <a:rPr lang="en-US" dirty="0" err="1"/>
              <a:t>Lua</a:t>
            </a:r>
            <a:r>
              <a:rPr lang="en-US" dirty="0"/>
              <a:t> for loop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3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Lua</a:t>
            </a:r>
            <a:r>
              <a:rPr lang="en-US" dirty="0"/>
              <a:t> Chunk Vault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EPICS INTEGRATION Of </a:t>
            </a:r>
            <a:r>
              <a:rPr lang="en-US" dirty="0" err="1"/>
              <a:t>lua</a:t>
            </a:r>
            <a:r>
              <a:rPr lang="en-US" dirty="0"/>
              <a:t>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Currently we have two computational record-level building block components</a:t>
            </a:r>
          </a:p>
          <a:p>
            <a:pPr lvl="1"/>
            <a:r>
              <a:rPr lang="en-US" dirty="0" smtClean="0"/>
              <a:t>EPICS </a:t>
            </a:r>
            <a:r>
              <a:rPr lang="en-US" dirty="0" err="1" smtClean="0">
                <a:solidFill>
                  <a:schemeClr val="tx2"/>
                </a:solidFill>
              </a:rPr>
              <a:t>calc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record </a:t>
            </a:r>
            <a:endParaRPr lang="en-US" dirty="0"/>
          </a:p>
          <a:p>
            <a:pPr lvl="2"/>
            <a:r>
              <a:rPr lang="en-US" dirty="0" smtClean="0"/>
              <a:t>Excellent rapid prototyping, but limited functionality</a:t>
            </a:r>
          </a:p>
          <a:p>
            <a:pPr lvl="1"/>
            <a:r>
              <a:rPr lang="en-US" dirty="0" smtClean="0"/>
              <a:t>EPICS </a:t>
            </a:r>
            <a:r>
              <a:rPr lang="en-US" dirty="0" smtClean="0">
                <a:solidFill>
                  <a:schemeClr val="tx2"/>
                </a:solidFill>
              </a:rPr>
              <a:t>subroutine</a:t>
            </a:r>
            <a:r>
              <a:rPr lang="en-US" dirty="0" smtClean="0"/>
              <a:t> </a:t>
            </a:r>
            <a:r>
              <a:rPr lang="en-US" dirty="0"/>
              <a:t>record </a:t>
            </a:r>
            <a:endParaRPr lang="en-US" dirty="0" smtClean="0"/>
          </a:p>
          <a:p>
            <a:pPr marL="1200150" lvl="3" indent="-342900"/>
            <a:r>
              <a:rPr lang="en-US" dirty="0"/>
              <a:t>Excellent </a:t>
            </a:r>
            <a:r>
              <a:rPr lang="en-US" dirty="0" smtClean="0"/>
              <a:t>efficiency, but possibly less popular for rapid prototyping</a:t>
            </a:r>
          </a:p>
          <a:p>
            <a:pPr marL="342900" lvl="1" indent="-342900"/>
            <a:r>
              <a:rPr lang="en-US" dirty="0" smtClean="0"/>
              <a:t>A new </a:t>
            </a:r>
            <a:r>
              <a:rPr lang="en-US" dirty="0" err="1" smtClean="0">
                <a:solidFill>
                  <a:schemeClr val="tx2"/>
                </a:solidFill>
              </a:rPr>
              <a:t>Lua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based record provides</a:t>
            </a:r>
          </a:p>
          <a:p>
            <a:pPr marL="742950" lvl="2" indent="-342900"/>
            <a:r>
              <a:rPr lang="en-US" dirty="0" smtClean="0"/>
              <a:t>Comprehensive functionality set</a:t>
            </a:r>
          </a:p>
          <a:p>
            <a:pPr marL="742950" lvl="2" indent="-342900"/>
            <a:r>
              <a:rPr lang="en-US" dirty="0" smtClean="0"/>
              <a:t>A reasonable compromise runtime execution efficiency</a:t>
            </a:r>
          </a:p>
          <a:p>
            <a:pPr marL="742950" lvl="2" indent="-342900"/>
            <a:r>
              <a:rPr lang="en-US" dirty="0" smtClean="0"/>
              <a:t>The rapid prototyping we depend on with the </a:t>
            </a:r>
            <a:r>
              <a:rPr lang="en-US" dirty="0" err="1" smtClean="0"/>
              <a:t>calc</a:t>
            </a:r>
            <a:r>
              <a:rPr lang="en-US" dirty="0" smtClean="0"/>
              <a:t> record</a:t>
            </a:r>
          </a:p>
          <a:p>
            <a:pPr marL="1200150" lvl="3" indent="-342900"/>
            <a:r>
              <a:rPr lang="en-US" dirty="0" smtClean="0"/>
              <a:t>Upgrade in-place</a:t>
            </a:r>
          </a:p>
          <a:p>
            <a:pPr marL="1657350" lvl="4" indent="-342900"/>
            <a:r>
              <a:rPr lang="en-US" dirty="0" smtClean="0">
                <a:solidFill>
                  <a:srgbClr val="00B050"/>
                </a:solidFill>
              </a:rPr>
              <a:t>Runtime code updates</a:t>
            </a:r>
            <a:r>
              <a:rPr lang="en-US" dirty="0" smtClean="0"/>
              <a:t> via CA puts to </a:t>
            </a:r>
            <a:r>
              <a:rPr lang="en-US" dirty="0" err="1" smtClean="0"/>
              <a:t>lua</a:t>
            </a:r>
            <a:r>
              <a:rPr lang="en-US" dirty="0" smtClean="0"/>
              <a:t> record fields</a:t>
            </a:r>
          </a:p>
          <a:p>
            <a:pPr marL="742950" lvl="2" indent="-342900"/>
            <a:r>
              <a:rPr lang="en-US" dirty="0" smtClean="0"/>
              <a:t>And, hopefully the heavy lifting comes for </a:t>
            </a:r>
            <a:r>
              <a:rPr lang="en-US" dirty="0"/>
              <a:t>free with </a:t>
            </a:r>
            <a:r>
              <a:rPr lang="en-US" dirty="0" err="1" smtClean="0"/>
              <a:t>Lua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53828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98</TotalTime>
  <Words>861</Words>
  <Application>Microsoft Office PowerPoint</Application>
  <PresentationFormat>On-screen Show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Horizon</vt:lpstr>
      <vt:lpstr>The Lua Chunk Vault, an enhancement to epics base</vt:lpstr>
      <vt:lpstr>The Lua Chunk Vault – Lua, a Brief Introduction (review)</vt:lpstr>
      <vt:lpstr>The Lua Chunk Vault – Lua, a Brief Introduction (review)</vt:lpstr>
      <vt:lpstr>The Lua Chunk Vault – EPICS INTEGRATION Of lua milestones</vt:lpstr>
      <vt:lpstr>The Lua Chunk Vault – EPICS INTEGRATION Of lua milestones</vt:lpstr>
      <vt:lpstr>The Lua Chunk Vault – EPICS INTEGRATION Of lua milestones</vt:lpstr>
      <vt:lpstr>The Lua Chunk Vault – EPICS INTEGRATION Of lua milestones</vt:lpstr>
      <vt:lpstr>The Lua Chunk Vault – EPICS INTEGRATION Of lua milestones</vt:lpstr>
      <vt:lpstr>The Lua Chunk Vault – EPICS INTEGRATION Of lua milestones</vt:lpstr>
      <vt:lpstr>The Lua Chunk Vault – Motivation</vt:lpstr>
      <vt:lpstr>The Lua Chunk Vault – Motivation</vt:lpstr>
      <vt:lpstr>The Lua Chunk Vault – implementation</vt:lpstr>
      <vt:lpstr>The Lua Chunk Vault – implementation</vt:lpstr>
      <vt:lpstr>The Lua Chunk Vault – status</vt:lpstr>
      <vt:lpstr>The Lua Chunk Vault – conclusion</vt:lpstr>
    </vt:vector>
  </TitlesOfParts>
  <Company>LANL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Lua Chunk Vault, an enhancement to epics base</dc:title>
  <dc:creator>Jeffrey O. Hill</dc:creator>
  <cp:lastModifiedBy>Jeffrey O. Hill</cp:lastModifiedBy>
  <cp:revision>10</cp:revision>
  <dcterms:created xsi:type="dcterms:W3CDTF">2017-10-03T00:03:29Z</dcterms:created>
  <dcterms:modified xsi:type="dcterms:W3CDTF">2017-10-03T01:42:12Z</dcterms:modified>
</cp:coreProperties>
</file>