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76" r:id="rId7"/>
    <p:sldId id="277" r:id="rId8"/>
    <p:sldId id="279" r:id="rId9"/>
    <p:sldId id="278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  <p15:guide id="5" pos="55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Vodopivec, Klemen" initials="VK" lastIdx="1" clrIdx="2">
    <p:extLst/>
  </p:cmAuthor>
  <p:cmAuthor id="3" name="Vodopivec, Klemen" initials="VK [2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FF79"/>
    <a:srgbClr val="7FFF6B"/>
    <a:srgbClr val="90F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18" autoAdjust="0"/>
  </p:normalViewPr>
  <p:slideViewPr>
    <p:cSldViewPr snapToGrid="0" showGuides="1">
      <p:cViewPr>
        <p:scale>
          <a:sx n="121" d="100"/>
          <a:sy n="121" d="100"/>
        </p:scale>
        <p:origin x="-304" y="-176"/>
      </p:cViewPr>
      <p:guideLst>
        <p:guide orient="horz" pos="4181"/>
        <p:guide pos="1359"/>
        <p:guide pos="3843"/>
        <p:guide pos="198"/>
        <p:guide pos="5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4744" y="832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10/6/17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2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0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0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05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BAA5A-EBA8-43FC-A55E-47642B82A5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0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31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 userDrawn="1"/>
        </p:nvGrpSpPr>
        <p:grpSpPr>
          <a:xfrm>
            <a:off x="4923919" y="811969"/>
            <a:ext cx="3554836" cy="3571085"/>
            <a:chOff x="7021286" y="1266091"/>
            <a:chExt cx="3554836" cy="3571085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286" y="1266091"/>
              <a:ext cx="2152274" cy="2152275"/>
            </a:xfrm>
            <a:prstGeom prst="ellips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16850"/>
              </a:stretch>
            </a:blipFill>
            <a:ln w="76200">
              <a:solidFill>
                <a:schemeClr val="accent2"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  <a:extLst/>
          </p:spPr>
        </p:pic>
        <p:pic>
          <p:nvPicPr>
            <p:cNvPr id="24" name="Picture 23" descr="DifScat_better vibe.jpg.jpeg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7620" y="1856187"/>
              <a:ext cx="1868502" cy="1868502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accent2"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5280" y="3172968"/>
              <a:ext cx="1664208" cy="1664208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accent2"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</p:pic>
      </p:grpSp>
    </p:spTree>
    <p:extLst>
      <p:ext uri="{BB962C8B-B14F-4D97-AF65-F5344CB8AC3E}">
        <p14:creationId xmlns:p14="http://schemas.microsoft.com/office/powerpoint/2010/main" val="185714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2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High Throughput Data Acquisition with</a:t>
            </a:r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EPICS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7" y="235945"/>
            <a:ext cx="4822145" cy="496290"/>
          </a:xfrm>
        </p:spPr>
        <p:txBody>
          <a:bodyPr/>
          <a:lstStyle/>
          <a:p>
            <a:r>
              <a:rPr lang="en-US" dirty="0" err="1" smtClean="0"/>
              <a:t>WebEPICS</a:t>
            </a:r>
            <a:r>
              <a:rPr lang="en-US" dirty="0" smtClean="0"/>
              <a:t> status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2"/>
            <a:ext cx="3255297" cy="1016521"/>
          </a:xfrm>
        </p:spPr>
        <p:txBody>
          <a:bodyPr/>
          <a:lstStyle/>
          <a:p>
            <a:r>
              <a:rPr lang="en-US" dirty="0" smtClean="0"/>
              <a:t>Klemen Vodopivec</a:t>
            </a:r>
          </a:p>
          <a:p>
            <a:r>
              <a:rPr lang="en-US" dirty="0" smtClean="0"/>
              <a:t>September </a:t>
            </a:r>
            <a:r>
              <a:rPr lang="en-US" dirty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9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err="1" smtClean="0"/>
              <a:t>webopi</a:t>
            </a:r>
            <a:r>
              <a:rPr lang="en-US" dirty="0" smtClean="0"/>
              <a:t> =&gt; </a:t>
            </a:r>
            <a:r>
              <a:rPr lang="en-US" dirty="0" err="1" smtClean="0"/>
              <a:t>WebEPICS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</a:t>
            </a:r>
            <a:r>
              <a:rPr lang="en-US" dirty="0" err="1" smtClean="0"/>
              <a:t>ebopi</a:t>
            </a:r>
            <a:r>
              <a:rPr lang="en-US" dirty="0" smtClean="0"/>
              <a:t> was a prototype</a:t>
            </a:r>
          </a:p>
          <a:p>
            <a:pPr lvl="1"/>
            <a:r>
              <a:rPr lang="en-US" dirty="0" smtClean="0"/>
              <a:t>Use existing .</a:t>
            </a:r>
            <a:r>
              <a:rPr lang="en-US" dirty="0" err="1" smtClean="0"/>
              <a:t>opi</a:t>
            </a:r>
            <a:r>
              <a:rPr lang="en-US" dirty="0" smtClean="0"/>
              <a:t> files and display them in browser</a:t>
            </a:r>
          </a:p>
          <a:p>
            <a:pPr lvl="1"/>
            <a:r>
              <a:rPr lang="en-US" dirty="0" smtClean="0"/>
              <a:t>Mainly JavaScript code</a:t>
            </a:r>
          </a:p>
          <a:p>
            <a:r>
              <a:rPr lang="en-US" dirty="0" smtClean="0"/>
              <a:t>Revised </a:t>
            </a:r>
            <a:r>
              <a:rPr lang="en-US" dirty="0" err="1" smtClean="0"/>
              <a:t>WebEPICS</a:t>
            </a:r>
            <a:endParaRPr lang="en-US" dirty="0" smtClean="0"/>
          </a:p>
          <a:p>
            <a:pPr lvl="1"/>
            <a:r>
              <a:rPr lang="en-US" dirty="0" smtClean="0"/>
              <a:t>Server code in Python</a:t>
            </a:r>
          </a:p>
          <a:p>
            <a:pPr lvl="2"/>
            <a:r>
              <a:rPr lang="en-US" dirty="0" smtClean="0"/>
              <a:t>Broader community interest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pvaPy</a:t>
            </a:r>
            <a:r>
              <a:rPr lang="en-US" dirty="0" smtClean="0"/>
              <a:t> for EPICS connectivity</a:t>
            </a:r>
          </a:p>
          <a:p>
            <a:pPr lvl="2"/>
            <a:r>
              <a:rPr lang="en-US" dirty="0" smtClean="0"/>
              <a:t>Scales nicely – tested about 1000s PVs</a:t>
            </a:r>
          </a:p>
          <a:p>
            <a:pPr lvl="2"/>
            <a:r>
              <a:rPr lang="en-US" dirty="0" smtClean="0"/>
              <a:t>Fast PV connects – recent change</a:t>
            </a:r>
          </a:p>
          <a:p>
            <a:pPr lvl="1"/>
            <a:r>
              <a:rPr lang="en-US" dirty="0" smtClean="0"/>
              <a:t>Split architecture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194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PVs Transport Layer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EPICS protocols available in web browser</a:t>
            </a:r>
          </a:p>
          <a:p>
            <a:r>
              <a:rPr lang="en-US" dirty="0" smtClean="0"/>
              <a:t>Supports </a:t>
            </a:r>
            <a:r>
              <a:rPr lang="en-US" dirty="0"/>
              <a:t>Channel Access </a:t>
            </a:r>
            <a:r>
              <a:rPr lang="en-US" dirty="0" smtClean="0"/>
              <a:t>and </a:t>
            </a:r>
            <a:r>
              <a:rPr lang="en-US" dirty="0"/>
              <a:t>PV Access</a:t>
            </a:r>
          </a:p>
          <a:p>
            <a:pPr lvl="1"/>
            <a:r>
              <a:rPr lang="en-US" dirty="0"/>
              <a:t>EPICS7 </a:t>
            </a:r>
            <a:r>
              <a:rPr lang="en-US" dirty="0" smtClean="0"/>
              <a:t>compatible</a:t>
            </a:r>
          </a:p>
          <a:p>
            <a:pPr lvl="1"/>
            <a:r>
              <a:rPr lang="en-US" dirty="0" smtClean="0"/>
              <a:t>Using Normative Types</a:t>
            </a:r>
          </a:p>
          <a:p>
            <a:r>
              <a:rPr lang="en-US" dirty="0"/>
              <a:t>Easy on web developers</a:t>
            </a:r>
          </a:p>
          <a:p>
            <a:pPr lvl="1"/>
            <a:r>
              <a:rPr lang="en-US" dirty="0" err="1"/>
              <a:t>WebSocket</a:t>
            </a:r>
            <a:r>
              <a:rPr lang="en-US" dirty="0"/>
              <a:t> &amp; JSON protocol</a:t>
            </a:r>
          </a:p>
          <a:p>
            <a:pPr lvl="1"/>
            <a:r>
              <a:rPr lang="en-US" dirty="0"/>
              <a:t>With JavaScript abstraction interfaces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233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Screens Converter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Re-using existing screen files</a:t>
            </a:r>
          </a:p>
          <a:p>
            <a:r>
              <a:rPr lang="en-US" dirty="0" smtClean="0"/>
              <a:t>Or easily create web-pages with display editor of choice</a:t>
            </a:r>
          </a:p>
          <a:p>
            <a:r>
              <a:rPr lang="en-US" dirty="0" smtClean="0"/>
              <a:t>Limited number of BOY &amp; </a:t>
            </a:r>
            <a:r>
              <a:rPr lang="en-US" dirty="0" err="1" smtClean="0"/>
              <a:t>DisplayBuilder</a:t>
            </a:r>
            <a:r>
              <a:rPr lang="en-US" dirty="0" smtClean="0"/>
              <a:t> widgets supported</a:t>
            </a:r>
          </a:p>
          <a:p>
            <a:pPr lvl="1"/>
            <a:r>
              <a:rPr lang="en-US" dirty="0" smtClean="0"/>
              <a:t>Label, Text Update, LEDs, Button, </a:t>
            </a:r>
            <a:r>
              <a:rPr lang="en-US" dirty="0" err="1" smtClean="0"/>
              <a:t>MenuButton</a:t>
            </a:r>
            <a:r>
              <a:rPr lang="en-US" dirty="0" smtClean="0"/>
              <a:t>, </a:t>
            </a:r>
            <a:r>
              <a:rPr lang="en-US" dirty="0" err="1" smtClean="0"/>
              <a:t>GroupContainer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Alarms work</a:t>
            </a:r>
          </a:p>
          <a:p>
            <a:pPr lvl="1"/>
            <a:r>
              <a:rPr lang="is-IS" dirty="0" smtClean="0"/>
              <a:t>No scripts, no rules (yet)</a:t>
            </a:r>
            <a:endParaRPr lang="en-US" dirty="0" smtClean="0"/>
          </a:p>
          <a:p>
            <a:r>
              <a:rPr lang="en-US" dirty="0" smtClean="0"/>
              <a:t>Easily extended for other formats’ support (EDM?)</a:t>
            </a:r>
          </a:p>
        </p:txBody>
      </p:sp>
    </p:spTree>
    <p:extLst>
      <p:ext uri="{BB962C8B-B14F-4D97-AF65-F5344CB8AC3E}">
        <p14:creationId xmlns:p14="http://schemas.microsoft.com/office/powerpoint/2010/main" val="196546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Short demo</a:t>
            </a:r>
            <a:endParaRPr lang="en-US" dirty="0"/>
          </a:p>
        </p:txBody>
      </p:sp>
      <p:pic>
        <p:nvPicPr>
          <p:cNvPr id="9" name="WebEPICS_movie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175" y="1217568"/>
            <a:ext cx="8738470" cy="4775802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3920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9629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EPICS7 PVs become available for web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Display existing screens in web browser</a:t>
            </a:r>
          </a:p>
          <a:p>
            <a:endParaRPr lang="en-US" dirty="0" smtClean="0"/>
          </a:p>
          <a:p>
            <a:r>
              <a:rPr lang="en-US" dirty="0" smtClean="0"/>
              <a:t>Questions?</a:t>
            </a:r>
          </a:p>
          <a:p>
            <a:r>
              <a:rPr lang="en-US" dirty="0" smtClean="0"/>
              <a:t>Feedback: </a:t>
            </a:r>
            <a:r>
              <a:rPr lang="en-US" dirty="0" err="1" smtClean="0"/>
              <a:t>vodopiveck@ornl.gov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35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NL template_4x3_SNS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NL template_4x3_SNS.pptx" id="{DA8F8B77-26AF-4285-B904-C56BC7FCC0C9}" vid="{89FA3E3C-681D-44A7-BF9E-F5C1CC4F5D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F13401-7EB3-445E-A79C-700AD40B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1148E9-6A60-411D-AFDE-DA9258D98C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A43370-EC10-41BE-B147-54A1A4450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 template_4x3_SNS.potx</Template>
  <TotalTime>0</TotalTime>
  <Words>181</Words>
  <Application>Microsoft Macintosh PowerPoint</Application>
  <PresentationFormat>On-screen Show (4:3)</PresentationFormat>
  <Paragraphs>42</Paragraphs>
  <Slides>6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ORNL template_4x3_SNS</vt:lpstr>
      <vt:lpstr>WebEPICS status update</vt:lpstr>
      <vt:lpstr>webopi =&gt; WebEPICS</vt:lpstr>
      <vt:lpstr>PVs Transport Layer</vt:lpstr>
      <vt:lpstr>Screens Converter</vt:lpstr>
      <vt:lpstr>Short demo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2016-02-29T19:40:42Z</dcterms:created>
  <dcterms:modified xsi:type="dcterms:W3CDTF">2017-10-06T13:46:40Z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