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4" r:id="rId7"/>
    <p:sldId id="265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55" autoAdjust="0"/>
  </p:normalViewPr>
  <p:slideViewPr>
    <p:cSldViewPr snapToGrid="0">
      <p:cViewPr varScale="1">
        <p:scale>
          <a:sx n="64" d="100"/>
          <a:sy n="64" d="100"/>
        </p:scale>
        <p:origin x="1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-local\Desktop\SD\ESS\SKADI\Technique\DogLeg\DogLeg%20Vs%20Bend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88211197789349"/>
          <c:y val="3.5728781464409456E-2"/>
          <c:w val="0.85031844101314047"/>
          <c:h val="0.8200461226087995"/>
        </c:manualLayout>
      </c:layout>
      <c:scatterChart>
        <c:scatterStyle val="lineMarker"/>
        <c:varyColors val="0"/>
        <c:ser>
          <c:idx val="0"/>
          <c:order val="0"/>
          <c:tx>
            <c:strRef>
              <c:f>Feuil3!$B$2</c:f>
              <c:strCache>
                <c:ptCount val="1"/>
                <c:pt idx="0">
                  <c:v>DOGLEG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Feuil3!$A$3:$A$12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Feuil3!$D$3:$D$12</c:f>
              <c:numCache>
                <c:formatCode>0.000</c:formatCode>
                <c:ptCount val="10"/>
                <c:pt idx="0">
                  <c:v>0</c:v>
                </c:pt>
                <c:pt idx="1">
                  <c:v>4.0071237756010682E-3</c:v>
                </c:pt>
                <c:pt idx="2">
                  <c:v>0.15915119363395225</c:v>
                </c:pt>
                <c:pt idx="3">
                  <c:v>0.21318435754189946</c:v>
                </c:pt>
                <c:pt idx="4">
                  <c:v>0.21970705725699069</c:v>
                </c:pt>
                <c:pt idx="5">
                  <c:v>0.229171320080411</c:v>
                </c:pt>
                <c:pt idx="6">
                  <c:v>0.25282017252820171</c:v>
                </c:pt>
                <c:pt idx="7">
                  <c:v>0.26211649622054245</c:v>
                </c:pt>
                <c:pt idx="8">
                  <c:v>0.26871657754010697</c:v>
                </c:pt>
                <c:pt idx="9">
                  <c:v>0.27230255839822026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Feuil3!$E$2</c:f>
              <c:strCache>
                <c:ptCount val="1"/>
                <c:pt idx="0">
                  <c:v>S-BENDER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Feuil3!$A$3:$A$12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Feuil3!$G$3:$G$12</c:f>
              <c:numCache>
                <c:formatCode>0.000</c:formatCode>
                <c:ptCount val="10"/>
                <c:pt idx="0">
                  <c:v>0</c:v>
                </c:pt>
                <c:pt idx="1">
                  <c:v>0.20558882235528941</c:v>
                </c:pt>
                <c:pt idx="2">
                  <c:v>0.28143712574850299</c:v>
                </c:pt>
                <c:pt idx="3">
                  <c:v>0.32385606397156819</c:v>
                </c:pt>
                <c:pt idx="4">
                  <c:v>0.34369449378330375</c:v>
                </c:pt>
                <c:pt idx="5">
                  <c:v>0.34215206758559358</c:v>
                </c:pt>
                <c:pt idx="6">
                  <c:v>0.34300908486594284</c:v>
                </c:pt>
                <c:pt idx="7">
                  <c:v>0.34177215189873417</c:v>
                </c:pt>
                <c:pt idx="8">
                  <c:v>0.34584629053753885</c:v>
                </c:pt>
                <c:pt idx="9">
                  <c:v>0.34354194407456723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420928"/>
        <c:axId val="331420536"/>
      </c:scatterChart>
      <c:valAx>
        <c:axId val="331420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Wavelength (A)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1420536"/>
        <c:crosses val="autoZero"/>
        <c:crossBetween val="midCat"/>
      </c:valAx>
      <c:valAx>
        <c:axId val="331420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0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14209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2059355782084627"/>
          <c:y val="3.917940937792283E-2"/>
          <c:w val="0.14024506432226214"/>
          <c:h val="0.10312702285133066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30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56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81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33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29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19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53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74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26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91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87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AAFEA-9CB6-4B38-B03F-54756254CC2F}" type="datetimeFigureOut">
              <a:rPr lang="fr-FR" smtClean="0"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1C75D-DC1A-4FD1-84A9-A983181E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3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67448" y="1893194"/>
            <a:ext cx="50231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DREAM </a:t>
            </a:r>
            <a:r>
              <a:rPr lang="fr-FR" sz="5400" dirty="0" err="1" smtClean="0"/>
              <a:t>Shielding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3172206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18937" y="1873770"/>
            <a:ext cx="794909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400" dirty="0" smtClean="0"/>
              <a:t>10^10 neutrons/cm2/s</a:t>
            </a:r>
          </a:p>
          <a:p>
            <a:pPr marL="457200" indent="-457200">
              <a:buFontTx/>
              <a:buChar char="-"/>
            </a:pPr>
            <a:endParaRPr lang="fr-FR" sz="2400" dirty="0" smtClean="0"/>
          </a:p>
          <a:p>
            <a:pPr marL="457200" indent="-457200">
              <a:buFontTx/>
              <a:buChar char="-"/>
            </a:pPr>
            <a:r>
              <a:rPr lang="fr-FR" sz="2400" dirty="0" smtClean="0"/>
              <a:t>Min distance </a:t>
            </a:r>
            <a:r>
              <a:rPr lang="fr-FR" sz="2400" dirty="0" err="1" smtClean="0"/>
              <a:t>from</a:t>
            </a:r>
            <a:r>
              <a:rPr lang="fr-FR" sz="2400" dirty="0" smtClean="0"/>
              <a:t> </a:t>
            </a:r>
            <a:r>
              <a:rPr lang="fr-FR" sz="2400" dirty="0" err="1" smtClean="0"/>
              <a:t>sample</a:t>
            </a:r>
            <a:r>
              <a:rPr lang="fr-FR" sz="2400" dirty="0" smtClean="0"/>
              <a:t> and </a:t>
            </a:r>
            <a:r>
              <a:rPr lang="fr-FR" sz="2400" dirty="0" err="1" smtClean="0"/>
              <a:t>inside</a:t>
            </a:r>
            <a:r>
              <a:rPr lang="fr-FR" sz="2400" dirty="0" smtClean="0"/>
              <a:t> </a:t>
            </a:r>
            <a:r>
              <a:rPr lang="fr-FR" sz="2400" dirty="0" err="1" smtClean="0"/>
              <a:t>wall</a:t>
            </a:r>
            <a:r>
              <a:rPr lang="fr-FR" sz="2400" dirty="0" smtClean="0"/>
              <a:t> = 1.5 m</a:t>
            </a:r>
          </a:p>
          <a:p>
            <a:pPr marL="457200" indent="-457200">
              <a:buFontTx/>
              <a:buChar char="-"/>
            </a:pPr>
            <a:endParaRPr lang="fr-FR" sz="2400" dirty="0" smtClean="0"/>
          </a:p>
          <a:p>
            <a:pPr marL="457200" indent="-457200">
              <a:buFontTx/>
              <a:buChar char="-"/>
            </a:pPr>
            <a:r>
              <a:rPr lang="fr-FR" sz="2400" dirty="0" smtClean="0"/>
              <a:t>All neutrons </a:t>
            </a:r>
            <a:r>
              <a:rPr lang="fr-FR" sz="2400" dirty="0" err="1" smtClean="0"/>
              <a:t>convert</a:t>
            </a:r>
            <a:r>
              <a:rPr lang="fr-FR" sz="2400" dirty="0" smtClean="0"/>
              <a:t> to 2 MeV Gamma</a:t>
            </a:r>
          </a:p>
          <a:p>
            <a:pPr marL="457200" indent="-457200">
              <a:buFontTx/>
              <a:buChar char="-"/>
            </a:pPr>
            <a:endParaRPr lang="fr-FR" sz="2400" dirty="0" smtClean="0"/>
          </a:p>
          <a:p>
            <a:pPr marL="457200" indent="-457200">
              <a:buFontTx/>
              <a:buChar char="-"/>
            </a:pPr>
            <a:r>
              <a:rPr lang="fr-FR" sz="2400" dirty="0" err="1" smtClean="0"/>
              <a:t>Calculation</a:t>
            </a:r>
            <a:r>
              <a:rPr lang="fr-FR" sz="2400" dirty="0" smtClean="0"/>
              <a:t> at the </a:t>
            </a:r>
            <a:r>
              <a:rPr lang="fr-FR" sz="2400" dirty="0" err="1" smtClean="0"/>
              <a:t>outside</a:t>
            </a:r>
            <a:r>
              <a:rPr lang="fr-FR" sz="2400" dirty="0" smtClean="0"/>
              <a:t> </a:t>
            </a:r>
            <a:r>
              <a:rPr lang="fr-FR" sz="2400" dirty="0" err="1" smtClean="0"/>
              <a:t>wall</a:t>
            </a:r>
            <a:r>
              <a:rPr lang="fr-FR" sz="2400" dirty="0" smtClean="0"/>
              <a:t> </a:t>
            </a:r>
            <a:r>
              <a:rPr lang="fr-FR" sz="2400" dirty="0" err="1" smtClean="0"/>
              <a:t>located</a:t>
            </a:r>
            <a:r>
              <a:rPr lang="fr-FR" sz="2400" dirty="0" smtClean="0"/>
              <a:t> 1.5 + X </a:t>
            </a:r>
            <a:r>
              <a:rPr lang="fr-FR" sz="2400" dirty="0" err="1" smtClean="0"/>
              <a:t>from</a:t>
            </a:r>
            <a:r>
              <a:rPr lang="fr-FR" sz="2400" dirty="0" smtClean="0"/>
              <a:t> </a:t>
            </a:r>
            <a:r>
              <a:rPr lang="fr-FR" sz="2400" dirty="0" err="1" smtClean="0"/>
              <a:t>sample</a:t>
            </a:r>
            <a:endParaRPr lang="fr-FR" sz="2400" dirty="0" smtClean="0"/>
          </a:p>
          <a:p>
            <a:pPr marL="457200" indent="-457200">
              <a:buFontTx/>
              <a:buChar char="-"/>
            </a:pPr>
            <a:endParaRPr lang="fr-FR" sz="2400" dirty="0" smtClean="0"/>
          </a:p>
          <a:p>
            <a:pPr marL="457200" indent="-457200">
              <a:buFontTx/>
              <a:buChar char="-"/>
            </a:pPr>
            <a:endParaRPr lang="fr-FR" sz="2400" dirty="0"/>
          </a:p>
          <a:p>
            <a:pPr marL="457200" indent="-457200">
              <a:buFontTx/>
              <a:buChar char="-"/>
            </a:pPr>
            <a:endParaRPr lang="fr-FR" sz="2400" dirty="0"/>
          </a:p>
          <a:p>
            <a:r>
              <a:rPr lang="fr-FR" sz="2400" dirty="0" smtClean="0">
                <a:sym typeface="Wingdings" panose="05000000000000000000" pitchFamily="2" charset="2"/>
              </a:rPr>
              <a:t>	 60 cm standard </a:t>
            </a:r>
            <a:r>
              <a:rPr lang="fr-FR" sz="2400" dirty="0" err="1" smtClean="0">
                <a:sym typeface="Wingdings" panose="05000000000000000000" pitchFamily="2" charset="2"/>
              </a:rPr>
              <a:t>Concrete</a:t>
            </a:r>
            <a:endParaRPr lang="fr-FR" sz="2400" dirty="0"/>
          </a:p>
        </p:txBody>
      </p:sp>
      <p:sp>
        <p:nvSpPr>
          <p:cNvPr id="3" name="Rectangle 2"/>
          <p:cNvSpPr/>
          <p:nvPr/>
        </p:nvSpPr>
        <p:spPr>
          <a:xfrm>
            <a:off x="3781990" y="351232"/>
            <a:ext cx="50788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Back of the enveloppe </a:t>
            </a:r>
            <a:r>
              <a:rPr lang="fr-FR" sz="2800" dirty="0" err="1"/>
              <a:t>calculation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1518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0722" y="-23264"/>
            <a:ext cx="5795617" cy="266319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89" y="3417562"/>
            <a:ext cx="11813415" cy="3426247"/>
          </a:xfrm>
          <a:prstGeom prst="rect">
            <a:avLst/>
          </a:prstGeom>
        </p:spPr>
      </p:pic>
      <p:cxnSp>
        <p:nvCxnSpPr>
          <p:cNvPr id="3" name="Connecteur droit avec flèche 2"/>
          <p:cNvCxnSpPr/>
          <p:nvPr/>
        </p:nvCxnSpPr>
        <p:spPr>
          <a:xfrm>
            <a:off x="1169233" y="2743200"/>
            <a:ext cx="1543987" cy="15889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54089" y="1955438"/>
            <a:ext cx="1924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Use support</a:t>
            </a:r>
          </a:p>
          <a:p>
            <a:r>
              <a:rPr lang="fr-FR" dirty="0" err="1" smtClean="0"/>
              <a:t>Rely</a:t>
            </a:r>
            <a:r>
              <a:rPr lang="fr-FR" dirty="0" smtClean="0"/>
              <a:t> on 50 cm </a:t>
            </a:r>
            <a:r>
              <a:rPr lang="fr-FR" dirty="0" err="1" smtClean="0"/>
              <a:t>slab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74592" y="192404"/>
            <a:ext cx="1724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Bi-spectral</a:t>
            </a:r>
            <a:endParaRPr lang="fr-FR" sz="2800" dirty="0"/>
          </a:p>
        </p:txBody>
      </p:sp>
      <p:sp>
        <p:nvSpPr>
          <p:cNvPr id="10" name="ZoneTexte 9"/>
          <p:cNvSpPr txBox="1"/>
          <p:nvPr/>
        </p:nvSpPr>
        <p:spPr>
          <a:xfrm>
            <a:off x="5954552" y="1308333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44 m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07136" y="1227321"/>
            <a:ext cx="1873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Just guides </a:t>
            </a:r>
            <a:r>
              <a:rPr lang="fr-FR" sz="2400" dirty="0" smtClean="0">
                <a:sym typeface="Wingdings" panose="05000000000000000000" pitchFamily="2" charset="2"/>
              </a:rPr>
              <a:t>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8232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099" y="234176"/>
            <a:ext cx="7201346" cy="662382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-16496" y="56285"/>
            <a:ext cx="482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General </a:t>
            </a:r>
            <a:r>
              <a:rPr lang="fr-FR" sz="2000" dirty="0" err="1" smtClean="0"/>
              <a:t>view</a:t>
            </a:r>
            <a:endParaRPr lang="fr-FR" sz="2000" dirty="0" smtClean="0"/>
          </a:p>
        </p:txBody>
      </p:sp>
      <p:cxnSp>
        <p:nvCxnSpPr>
          <p:cNvPr id="4" name="Connecteur droit avec flèche 3"/>
          <p:cNvCxnSpPr/>
          <p:nvPr/>
        </p:nvCxnSpPr>
        <p:spPr>
          <a:xfrm flipH="1">
            <a:off x="3066585" y="368780"/>
            <a:ext cx="1980753" cy="1160944"/>
          </a:xfrm>
          <a:prstGeom prst="straightConnector1">
            <a:avLst/>
          </a:prstGeom>
          <a:ln>
            <a:headEnd type="arrow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3833635" y="776969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9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5785759" y="368780"/>
            <a:ext cx="2199292" cy="1255003"/>
          </a:xfrm>
          <a:prstGeom prst="straightConnector1">
            <a:avLst/>
          </a:prstGeom>
          <a:ln>
            <a:headEnd type="arrow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827925" y="811615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10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1965886" y="1018583"/>
            <a:ext cx="1572204" cy="932880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Virage 8"/>
          <p:cNvSpPr/>
          <p:nvPr/>
        </p:nvSpPr>
        <p:spPr>
          <a:xfrm rot="18203416">
            <a:off x="3882775" y="3332169"/>
            <a:ext cx="403117" cy="1501588"/>
          </a:xfrm>
          <a:prstGeom prst="bentArrow">
            <a:avLst>
              <a:gd name="adj1" fmla="val 32731"/>
              <a:gd name="adj2" fmla="val 50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640741" y="5800636"/>
            <a:ext cx="1396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Floor</a:t>
            </a:r>
            <a:r>
              <a:rPr lang="fr-FR" sz="1600" dirty="0" smtClean="0"/>
              <a:t> @ 80 cm</a:t>
            </a:r>
            <a:endParaRPr lang="fr-FR" sz="1600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6524159" y="1941495"/>
            <a:ext cx="406813" cy="25024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4730582" y="876817"/>
            <a:ext cx="343577" cy="20292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0063" y="2078656"/>
            <a:ext cx="1336071" cy="52322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fr-FR" sz="2800" dirty="0" smtClean="0"/>
              <a:t>23 </a:t>
            </a:r>
            <a:r>
              <a:rPr lang="fr-FR" sz="2800" dirty="0"/>
              <a:t>T/m</a:t>
            </a:r>
            <a:r>
              <a:rPr lang="fr-FR" sz="28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5282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" y="0"/>
            <a:ext cx="9144000" cy="40011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Dimensions / 2</a:t>
            </a:r>
            <a:r>
              <a:rPr lang="fr-FR" sz="2000" baseline="30000" dirty="0" smtClean="0"/>
              <a:t>nd</a:t>
            </a:r>
            <a:r>
              <a:rPr lang="fr-FR" sz="2000" dirty="0" smtClean="0"/>
              <a:t> </a:t>
            </a:r>
            <a:r>
              <a:rPr lang="fr-FR" sz="2000" dirty="0" err="1" smtClean="0"/>
              <a:t>floor</a:t>
            </a:r>
            <a:endParaRPr lang="fr-FR" sz="2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968" y="549499"/>
            <a:ext cx="6601746" cy="610637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rot="4592994">
            <a:off x="3362672" y="141687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1200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 rot="21071632">
            <a:off x="3270605" y="1270360"/>
            <a:ext cx="1672532" cy="702310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27894" y="724379"/>
            <a:ext cx="2134815" cy="1754326"/>
          </a:xfrm>
          <a:prstGeom prst="rect">
            <a:avLst/>
          </a:prstGeom>
          <a:solidFill>
            <a:schemeClr val="bg1">
              <a:alpha val="62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err="1" smtClean="0"/>
              <a:t>Ancillary</a:t>
            </a:r>
            <a:r>
              <a:rPr lang="fr-FR" dirty="0" smtClean="0"/>
              <a:t> Equipment</a:t>
            </a:r>
          </a:p>
          <a:p>
            <a:r>
              <a:rPr lang="fr-FR" dirty="0" smtClean="0"/>
              <a:t>2 m </a:t>
            </a:r>
            <a:r>
              <a:rPr lang="fr-FR" dirty="0" err="1" smtClean="0"/>
              <a:t>from</a:t>
            </a:r>
            <a:r>
              <a:rPr lang="fr-FR" dirty="0" smtClean="0"/>
              <a:t> SES</a:t>
            </a:r>
          </a:p>
          <a:p>
            <a:r>
              <a:rPr lang="en-US" dirty="0"/>
              <a:t>ESS-0038078, </a:t>
            </a:r>
            <a:r>
              <a:rPr lang="en-US" dirty="0" smtClean="0"/>
              <a:t>p17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Can be protected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from radiation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4055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39056" y="0"/>
            <a:ext cx="9144000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 smtClean="0"/>
              <a:t>Floor</a:t>
            </a:r>
            <a:r>
              <a:rPr lang="fr-FR" sz="2800" dirty="0" smtClean="0"/>
              <a:t> </a:t>
            </a:r>
            <a:r>
              <a:rPr lang="fr-FR" sz="2800" dirty="0" err="1" smtClean="0"/>
              <a:t>load</a:t>
            </a:r>
            <a:endParaRPr lang="fr-FR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2334864" y="1024761"/>
            <a:ext cx="751840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err="1" smtClean="0"/>
              <a:t>Concrete</a:t>
            </a:r>
            <a:r>
              <a:rPr lang="fr-FR" dirty="0" smtClean="0"/>
              <a:t> : 21 T/m</a:t>
            </a:r>
            <a:r>
              <a:rPr lang="fr-FR" baseline="30000" dirty="0" smtClean="0"/>
              <a:t>2</a:t>
            </a:r>
          </a:p>
          <a:p>
            <a:endParaRPr lang="fr-FR" baseline="30000" dirty="0"/>
          </a:p>
          <a:p>
            <a:r>
              <a:rPr lang="fr-FR" dirty="0" smtClean="0"/>
              <a:t>	S= 22 m</a:t>
            </a:r>
            <a:r>
              <a:rPr lang="fr-FR" baseline="30000" dirty="0" smtClean="0"/>
              <a:t>2</a:t>
            </a:r>
            <a:r>
              <a:rPr lang="fr-FR" dirty="0" smtClean="0"/>
              <a:t> (36X0.6)   - </a:t>
            </a:r>
            <a:r>
              <a:rPr lang="fr-FR" dirty="0" err="1" smtClean="0"/>
              <a:t>wall</a:t>
            </a:r>
            <a:r>
              <a:rPr lang="fr-FR" dirty="0" smtClean="0"/>
              <a:t> </a:t>
            </a:r>
            <a:r>
              <a:rPr lang="fr-FR" dirty="0" err="1" smtClean="0"/>
              <a:t>footprint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	V= 187 m</a:t>
            </a:r>
            <a:r>
              <a:rPr lang="fr-FR" baseline="30000" dirty="0" smtClean="0"/>
              <a:t>3</a:t>
            </a:r>
            <a:r>
              <a:rPr lang="fr-FR" dirty="0" smtClean="0"/>
              <a:t> (22X6.6  +  80*0.6    -     2.5)</a:t>
            </a:r>
          </a:p>
          <a:p>
            <a:r>
              <a:rPr lang="fr-FR" dirty="0" smtClean="0"/>
              <a:t>     	 	  (</a:t>
            </a:r>
            <a:r>
              <a:rPr lang="fr-FR" dirty="0" err="1" smtClean="0"/>
              <a:t>walls</a:t>
            </a:r>
            <a:r>
              <a:rPr lang="fr-FR" dirty="0" smtClean="0"/>
              <a:t>)         (roof)        (</a:t>
            </a:r>
            <a:r>
              <a:rPr lang="fr-FR" dirty="0" err="1" smtClean="0"/>
              <a:t>door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		M= 467 T                                           	 (250 k€ @ 500€/T)</a:t>
            </a:r>
          </a:p>
          <a:p>
            <a:endParaRPr lang="fr-FR" dirty="0" smtClean="0"/>
          </a:p>
          <a:p>
            <a:r>
              <a:rPr lang="fr-FR" u="sng" dirty="0" smtClean="0"/>
              <a:t>B4C or </a:t>
            </a:r>
            <a:r>
              <a:rPr lang="fr-FR" u="sng" dirty="0" err="1" smtClean="0"/>
              <a:t>equivalent</a:t>
            </a:r>
            <a:r>
              <a:rPr lang="fr-FR" u="sng" dirty="0" smtClean="0"/>
              <a:t> </a:t>
            </a:r>
            <a:r>
              <a:rPr lang="fr-FR" dirty="0" smtClean="0"/>
              <a:t>(d=2.5 </a:t>
            </a:r>
            <a:r>
              <a:rPr lang="fr-FR" dirty="0"/>
              <a:t>T</a:t>
            </a:r>
            <a:r>
              <a:rPr lang="fr-FR" dirty="0" smtClean="0"/>
              <a:t>/m</a:t>
            </a:r>
            <a:r>
              <a:rPr lang="fr-FR" baseline="30000" dirty="0" smtClean="0"/>
              <a:t>3</a:t>
            </a:r>
            <a:r>
              <a:rPr lang="fr-FR" dirty="0" smtClean="0"/>
              <a:t>): 1.7 T/m</a:t>
            </a:r>
            <a:r>
              <a:rPr lang="fr-FR" baseline="30000" dirty="0" smtClean="0"/>
              <a:t>2</a:t>
            </a:r>
          </a:p>
          <a:p>
            <a:endParaRPr lang="fr-FR" baseline="30000" dirty="0" smtClean="0"/>
          </a:p>
          <a:p>
            <a:r>
              <a:rPr lang="fr-FR" dirty="0" smtClean="0"/>
              <a:t>	S= 300 m</a:t>
            </a:r>
            <a:r>
              <a:rPr lang="fr-FR" baseline="30000" dirty="0" smtClean="0"/>
              <a:t>2</a:t>
            </a:r>
            <a:r>
              <a:rPr lang="fr-FR" dirty="0" smtClean="0"/>
              <a:t>, </a:t>
            </a:r>
            <a:r>
              <a:rPr lang="fr-FR" dirty="0" err="1" smtClean="0"/>
              <a:t>thickness</a:t>
            </a:r>
            <a:r>
              <a:rPr lang="fr-FR" dirty="0" smtClean="0"/>
              <a:t> 5 mm, V=1,5 m</a:t>
            </a:r>
            <a:r>
              <a:rPr lang="fr-FR" baseline="30000" dirty="0" smtClean="0"/>
              <a:t>3</a:t>
            </a:r>
          </a:p>
          <a:p>
            <a:endParaRPr lang="fr-FR" baseline="30000" dirty="0"/>
          </a:p>
          <a:p>
            <a:r>
              <a:rPr lang="fr-FR" dirty="0" smtClean="0"/>
              <a:t>		M= 3,7 T				(100 k€ @ 30 k€/T)</a:t>
            </a:r>
          </a:p>
          <a:p>
            <a:endParaRPr lang="fr-FR" dirty="0"/>
          </a:p>
          <a:p>
            <a:r>
              <a:rPr lang="fr-FR" u="sng" dirty="0" smtClean="0"/>
              <a:t>Crane + </a:t>
            </a:r>
            <a:r>
              <a:rPr lang="fr-FR" u="sng" dirty="0" err="1" smtClean="0"/>
              <a:t>Load</a:t>
            </a:r>
            <a:r>
              <a:rPr lang="fr-FR" dirty="0" smtClean="0"/>
              <a:t>	M= 3T				(30 k€)</a:t>
            </a:r>
            <a:endParaRPr lang="fr-FR" dirty="0"/>
          </a:p>
          <a:p>
            <a:endParaRPr lang="fr-FR" dirty="0"/>
          </a:p>
          <a:p>
            <a:r>
              <a:rPr lang="fr-FR" dirty="0" smtClean="0"/>
              <a:t>Nothing </a:t>
            </a:r>
            <a:r>
              <a:rPr lang="fr-FR" dirty="0" err="1" smtClean="0"/>
              <a:t>heavy</a:t>
            </a:r>
            <a:r>
              <a:rPr lang="fr-FR" dirty="0" smtClean="0"/>
              <a:t> </a:t>
            </a:r>
            <a:r>
              <a:rPr lang="fr-FR" dirty="0" err="1" smtClean="0"/>
              <a:t>around</a:t>
            </a:r>
            <a:r>
              <a:rPr lang="fr-FR" dirty="0" smtClean="0"/>
              <a:t> the </a:t>
            </a:r>
            <a:r>
              <a:rPr lang="fr-FR" dirty="0" err="1" smtClean="0"/>
              <a:t>walls</a:t>
            </a:r>
            <a:r>
              <a:rPr lang="fr-FR" dirty="0" smtClean="0"/>
              <a:t> at +/- 1 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17829" y="6103074"/>
            <a:ext cx="1336071" cy="52322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fr-FR" sz="2800" dirty="0" smtClean="0"/>
              <a:t>23 </a:t>
            </a:r>
            <a:r>
              <a:rPr lang="fr-FR" sz="2800" dirty="0"/>
              <a:t>T/m</a:t>
            </a:r>
            <a:r>
              <a:rPr lang="fr-FR" sz="2800" baseline="30000" dirty="0"/>
              <a:t>2</a:t>
            </a:r>
          </a:p>
        </p:txBody>
      </p:sp>
      <p:sp>
        <p:nvSpPr>
          <p:cNvPr id="5" name="Rectangle 4"/>
          <p:cNvSpPr/>
          <p:nvPr/>
        </p:nvSpPr>
        <p:spPr>
          <a:xfrm>
            <a:off x="6011056" y="6180018"/>
            <a:ext cx="2341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ym typeface="Wingdings" panose="05000000000000000000" pitchFamily="2" charset="2"/>
              </a:rPr>
              <a:t>&lt; 28 </a:t>
            </a:r>
            <a:r>
              <a:rPr lang="fr-FR" dirty="0" smtClean="0">
                <a:sym typeface="Wingdings" panose="05000000000000000000" pitchFamily="2" charset="2"/>
              </a:rPr>
              <a:t>T/m</a:t>
            </a:r>
            <a:r>
              <a:rPr lang="fr-FR" baseline="30000" dirty="0" smtClean="0">
                <a:sym typeface="Wingdings" panose="05000000000000000000" pitchFamily="2" charset="2"/>
              </a:rPr>
              <a:t>2 </a:t>
            </a:r>
            <a:r>
              <a:rPr lang="fr-FR" dirty="0" err="1" smtClean="0">
                <a:sym typeface="Wingdings" panose="05000000000000000000" pitchFamily="2" charset="2"/>
              </a:rPr>
              <a:t>requirement</a:t>
            </a:r>
            <a:r>
              <a:rPr lang="fr-FR" baseline="30000" dirty="0" smtClean="0">
                <a:sym typeface="Wingdings" panose="05000000000000000000" pitchFamily="2" charset="2"/>
              </a:rPr>
              <a:t> </a:t>
            </a:r>
            <a:endParaRPr lang="fr-FR" baseline="30000" dirty="0"/>
          </a:p>
        </p:txBody>
      </p:sp>
    </p:spTree>
    <p:extLst>
      <p:ext uri="{BB962C8B-B14F-4D97-AF65-F5344CB8AC3E}">
        <p14:creationId xmlns:p14="http://schemas.microsoft.com/office/powerpoint/2010/main" val="130819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82452" y="719528"/>
            <a:ext cx="4797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/>
              <a:t>Strategy</a:t>
            </a:r>
            <a:r>
              <a:rPr lang="fr-FR" sz="2800" dirty="0" smtClean="0"/>
              <a:t> for neutron absorption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558977" y="2338466"/>
            <a:ext cx="58149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000" dirty="0" smtClean="0"/>
              <a:t>Alternatives to B4C:</a:t>
            </a:r>
          </a:p>
          <a:p>
            <a:pPr marL="742950" lvl="1" indent="-285750">
              <a:buFontTx/>
              <a:buChar char="-"/>
            </a:pPr>
            <a:r>
              <a:rPr lang="fr-FR" sz="2000" dirty="0" err="1" smtClean="0"/>
              <a:t>Ceramic</a:t>
            </a:r>
            <a:r>
              <a:rPr lang="fr-FR" sz="2000" dirty="0" smtClean="0"/>
              <a:t> </a:t>
            </a:r>
            <a:r>
              <a:rPr lang="fr-FR" sz="2000" dirty="0" err="1" smtClean="0"/>
              <a:t>borated</a:t>
            </a:r>
            <a:r>
              <a:rPr lang="fr-FR" sz="2000" dirty="0" smtClean="0"/>
              <a:t> </a:t>
            </a:r>
            <a:r>
              <a:rPr lang="fr-FR" sz="2000" dirty="0" err="1" smtClean="0"/>
              <a:t>tiles</a:t>
            </a:r>
            <a:r>
              <a:rPr lang="fr-FR" sz="2000" dirty="0" smtClean="0"/>
              <a:t> (</a:t>
            </a:r>
            <a:r>
              <a:rPr lang="fr-FR" sz="2000" dirty="0" err="1" smtClean="0"/>
              <a:t>Italian</a:t>
            </a:r>
            <a:r>
              <a:rPr lang="fr-FR" sz="2000" dirty="0" smtClean="0"/>
              <a:t> </a:t>
            </a:r>
            <a:r>
              <a:rPr lang="fr-FR" sz="2000" dirty="0" err="1" smtClean="0"/>
              <a:t>project</a:t>
            </a:r>
            <a:r>
              <a:rPr lang="fr-FR" sz="2000" dirty="0" smtClean="0"/>
              <a:t> – </a:t>
            </a:r>
            <a:r>
              <a:rPr lang="fr-FR" sz="2000" dirty="0" err="1" smtClean="0"/>
              <a:t>Ikon</a:t>
            </a:r>
            <a:r>
              <a:rPr lang="fr-FR" sz="2000" dirty="0" smtClean="0"/>
              <a:t> 13)</a:t>
            </a:r>
          </a:p>
          <a:p>
            <a:pPr marL="742950" lvl="1" indent="-285750">
              <a:buFontTx/>
              <a:buChar char="-"/>
            </a:pPr>
            <a:r>
              <a:rPr lang="fr-FR" sz="2000" dirty="0" smtClean="0"/>
              <a:t>Gd </a:t>
            </a:r>
            <a:r>
              <a:rPr lang="fr-FR" sz="2000" dirty="0" err="1" smtClean="0"/>
              <a:t>paint</a:t>
            </a:r>
            <a:r>
              <a:rPr lang="fr-FR" sz="2000" dirty="0" smtClean="0"/>
              <a:t> (</a:t>
            </a:r>
            <a:r>
              <a:rPr lang="fr-FR" sz="2000" dirty="0" err="1" smtClean="0"/>
              <a:t>Werner’s</a:t>
            </a:r>
            <a:r>
              <a:rPr lang="fr-FR" sz="2000" dirty="0" smtClean="0"/>
              <a:t> </a:t>
            </a:r>
            <a:r>
              <a:rPr lang="fr-FR" sz="2000" dirty="0" err="1" smtClean="0"/>
              <a:t>idea</a:t>
            </a:r>
            <a:r>
              <a:rPr lang="fr-FR" sz="2000" dirty="0" smtClean="0"/>
              <a:t>)</a:t>
            </a:r>
          </a:p>
          <a:p>
            <a:pPr marL="742950" lvl="1" indent="-285750">
              <a:buFontTx/>
              <a:buChar char="-"/>
            </a:pPr>
            <a:r>
              <a:rPr lang="fr-FR" sz="2000" dirty="0" smtClean="0"/>
              <a:t>Carsten </a:t>
            </a:r>
            <a:r>
              <a:rPr lang="fr-FR" sz="2000" dirty="0" err="1" smtClean="0"/>
              <a:t>Concrete</a:t>
            </a:r>
            <a:endParaRPr lang="fr-FR" sz="20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558977" y="4154774"/>
            <a:ext cx="40757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000" dirty="0" err="1" smtClean="0"/>
              <a:t>Get</a:t>
            </a:r>
            <a:r>
              <a:rPr lang="fr-FR" sz="2000" dirty="0" smtClean="0"/>
              <a:t> </a:t>
            </a:r>
            <a:r>
              <a:rPr lang="fr-FR" sz="2000" dirty="0" err="1" smtClean="0"/>
              <a:t>shielding</a:t>
            </a:r>
            <a:r>
              <a:rPr lang="fr-FR" sz="2000" dirty="0" smtClean="0"/>
              <a:t> </a:t>
            </a:r>
            <a:r>
              <a:rPr lang="fr-FR" sz="2000" dirty="0" err="1" smtClean="0"/>
              <a:t>closer</a:t>
            </a:r>
            <a:r>
              <a:rPr lang="fr-FR" sz="2000" dirty="0" smtClean="0"/>
              <a:t> </a:t>
            </a:r>
          </a:p>
          <a:p>
            <a:pPr marL="742950" lvl="1" indent="-285750">
              <a:buFontTx/>
              <a:buChar char="-"/>
            </a:pPr>
            <a:r>
              <a:rPr lang="fr-FR" sz="2000" dirty="0" err="1" smtClean="0"/>
              <a:t>Around</a:t>
            </a:r>
            <a:r>
              <a:rPr lang="fr-FR" sz="2000" dirty="0" smtClean="0"/>
              <a:t> the detector structure</a:t>
            </a:r>
          </a:p>
        </p:txBody>
      </p:sp>
    </p:spTree>
    <p:extLst>
      <p:ext uri="{BB962C8B-B14F-4D97-AF65-F5344CB8AC3E}">
        <p14:creationId xmlns:p14="http://schemas.microsoft.com/office/powerpoint/2010/main" val="290525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06714" y="539645"/>
            <a:ext cx="24658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To </a:t>
            </a:r>
            <a:r>
              <a:rPr lang="fr-FR" sz="2800" dirty="0" err="1" smtClean="0"/>
              <a:t>be</a:t>
            </a:r>
            <a:r>
              <a:rPr lang="fr-FR" sz="2800" dirty="0" smtClean="0"/>
              <a:t> </a:t>
            </a:r>
            <a:r>
              <a:rPr lang="fr-FR" sz="2800" dirty="0" err="1" smtClean="0"/>
              <a:t>answered</a:t>
            </a:r>
            <a:endParaRPr lang="fr-FR" sz="2800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2548328" y="1888761"/>
            <a:ext cx="4514184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Neutron </a:t>
            </a:r>
            <a:r>
              <a:rPr lang="fr-FR" sz="2400" dirty="0" smtClean="0"/>
              <a:t>absorber: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- </a:t>
            </a:r>
            <a:r>
              <a:rPr lang="fr-FR" sz="2400" dirty="0" err="1" smtClean="0"/>
              <a:t>material</a:t>
            </a:r>
            <a:endParaRPr lang="fr-FR" sz="2400" dirty="0"/>
          </a:p>
          <a:p>
            <a:r>
              <a:rPr lang="fr-FR" sz="2400" dirty="0" smtClean="0"/>
              <a:t>	- </a:t>
            </a:r>
            <a:r>
              <a:rPr lang="fr-FR" sz="2400" dirty="0" err="1" smtClean="0"/>
              <a:t>strategy</a:t>
            </a:r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r>
              <a:rPr lang="fr-FR" sz="2400" dirty="0" err="1" smtClean="0"/>
              <a:t>Thickness</a:t>
            </a:r>
            <a:r>
              <a:rPr lang="fr-FR" sz="2400" dirty="0" smtClean="0"/>
              <a:t> of roof </a:t>
            </a:r>
            <a:r>
              <a:rPr lang="fr-FR" sz="2400" dirty="0" err="1" smtClean="0"/>
              <a:t>shielding</a:t>
            </a:r>
            <a:r>
              <a:rPr lang="fr-FR" sz="2400" dirty="0" smtClean="0"/>
              <a:t>: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- </a:t>
            </a:r>
            <a:r>
              <a:rPr lang="fr-FR" sz="2400" dirty="0" err="1" smtClean="0"/>
              <a:t>further</a:t>
            </a:r>
            <a:r>
              <a:rPr lang="fr-FR" sz="2400" dirty="0" smtClean="0"/>
              <a:t> </a:t>
            </a:r>
            <a:r>
              <a:rPr lang="fr-FR" sz="2400" dirty="0" err="1" smtClean="0"/>
              <a:t>away</a:t>
            </a:r>
            <a:r>
              <a:rPr lang="fr-FR" sz="2400" dirty="0" smtClean="0"/>
              <a:t> </a:t>
            </a:r>
            <a:r>
              <a:rPr lang="fr-FR" sz="2400" dirty="0" err="1" smtClean="0"/>
              <a:t>from</a:t>
            </a:r>
            <a:r>
              <a:rPr lang="fr-FR" sz="2400" dirty="0" smtClean="0"/>
              <a:t> </a:t>
            </a:r>
            <a:r>
              <a:rPr lang="fr-FR" sz="2400" dirty="0" err="1" smtClean="0"/>
              <a:t>sample</a:t>
            </a:r>
            <a:endParaRPr lang="fr-FR" sz="2400" dirty="0" smtClean="0"/>
          </a:p>
          <a:p>
            <a:r>
              <a:rPr lang="fr-FR" sz="2400" dirty="0"/>
              <a:t>	</a:t>
            </a:r>
            <a:r>
              <a:rPr lang="fr-FR" sz="2400" dirty="0" smtClean="0"/>
              <a:t>- </a:t>
            </a:r>
            <a:r>
              <a:rPr lang="fr-FR" sz="2400" dirty="0" err="1" smtClean="0"/>
              <a:t>skyshine</a:t>
            </a:r>
            <a:endParaRPr lang="fr-FR" sz="2400" dirty="0" smtClean="0"/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 err="1" smtClean="0"/>
              <a:t>Floor</a:t>
            </a:r>
            <a:r>
              <a:rPr lang="fr-FR" sz="2400" dirty="0" smtClean="0"/>
              <a:t> </a:t>
            </a:r>
            <a:r>
              <a:rPr lang="fr-FR" sz="2400" dirty="0" err="1" smtClean="0"/>
              <a:t>load</a:t>
            </a:r>
            <a:r>
              <a:rPr lang="fr-FR" sz="2400" dirty="0" smtClean="0"/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45401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67448" y="1893194"/>
            <a:ext cx="4575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/>
              <a:t>SKADI </a:t>
            </a:r>
            <a:r>
              <a:rPr lang="fr-FR" sz="5400" dirty="0" err="1" smtClean="0"/>
              <a:t>Shielding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91990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6660646" y="-1"/>
            <a:ext cx="5314950" cy="3156585"/>
          </a:xfrm>
          <a:prstGeom prst="rect">
            <a:avLst/>
          </a:prstGeom>
        </p:spPr>
      </p:pic>
      <p:pic>
        <p:nvPicPr>
          <p:cNvPr id="3" name="Imag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760720" cy="3156585"/>
          </a:xfrm>
          <a:prstGeom prst="rect">
            <a:avLst/>
          </a:prstGeom>
        </p:spPr>
      </p:pic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234285264"/>
              </p:ext>
            </p:extLst>
          </p:nvPr>
        </p:nvGraphicFramePr>
        <p:xfrm>
          <a:off x="3557401" y="2856938"/>
          <a:ext cx="5296789" cy="400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864167" y="333202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 smtClean="0">
                <a:solidFill>
                  <a:schemeClr val="accent5"/>
                </a:solidFill>
              </a:rPr>
              <a:t>DogLeg</a:t>
            </a:r>
            <a:endParaRPr lang="fr-FR" sz="2400" dirty="0">
              <a:solidFill>
                <a:schemeClr val="accent5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85429" y="3332021"/>
            <a:ext cx="14798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C00000"/>
                </a:solidFill>
              </a:rPr>
              <a:t>S-Bender</a:t>
            </a:r>
          </a:p>
          <a:p>
            <a:r>
              <a:rPr lang="fr-FR" sz="2000" dirty="0" smtClean="0">
                <a:solidFill>
                  <a:srgbClr val="C00000"/>
                </a:solidFill>
              </a:rPr>
              <a:t>7 </a:t>
            </a:r>
            <a:r>
              <a:rPr lang="fr-FR" sz="2400" dirty="0" err="1" smtClean="0">
                <a:solidFill>
                  <a:srgbClr val="C00000"/>
                </a:solidFill>
              </a:rPr>
              <a:t>channels</a:t>
            </a:r>
            <a:endParaRPr lang="fr-F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7073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141</Words>
  <Application>Microsoft Office PowerPoint</Application>
  <PresentationFormat>Grand écran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CEA Saclay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Admin-local</dc:creator>
  <cp:lastModifiedBy>Admin-local</cp:lastModifiedBy>
  <cp:revision>22</cp:revision>
  <dcterms:created xsi:type="dcterms:W3CDTF">2017-10-29T17:53:37Z</dcterms:created>
  <dcterms:modified xsi:type="dcterms:W3CDTF">2017-10-31T09:30:21Z</dcterms:modified>
</cp:coreProperties>
</file>