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9" r:id="rId3"/>
    <p:sldId id="260" r:id="rId4"/>
    <p:sldId id="292" r:id="rId5"/>
    <p:sldId id="306" r:id="rId6"/>
    <p:sldId id="307" r:id="rId7"/>
    <p:sldId id="308" r:id="rId8"/>
    <p:sldId id="309" r:id="rId9"/>
    <p:sldId id="310" r:id="rId10"/>
    <p:sldId id="311" r:id="rId11"/>
    <p:sldId id="320" r:id="rId12"/>
    <p:sldId id="312" r:id="rId13"/>
    <p:sldId id="321" r:id="rId14"/>
    <p:sldId id="322" r:id="rId15"/>
    <p:sldId id="313" r:id="rId16"/>
    <p:sldId id="314" r:id="rId17"/>
    <p:sldId id="323" r:id="rId18"/>
    <p:sldId id="324" r:id="rId19"/>
    <p:sldId id="325" r:id="rId20"/>
    <p:sldId id="327" r:id="rId21"/>
    <p:sldId id="328" r:id="rId22"/>
    <p:sldId id="329" r:id="rId23"/>
    <p:sldId id="326" r:id="rId24"/>
    <p:sldId id="317" r:id="rId25"/>
    <p:sldId id="285" r:id="rId26"/>
    <p:sldId id="294" r:id="rId27"/>
    <p:sldId id="293" r:id="rId28"/>
    <p:sldId id="295" r:id="rId29"/>
    <p:sldId id="296" r:id="rId30"/>
    <p:sldId id="263" r:id="rId31"/>
    <p:sldId id="266" r:id="rId32"/>
    <p:sldId id="305" r:id="rId33"/>
    <p:sldId id="264" r:id="rId3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4254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pos="2892">
          <p15:clr>
            <a:srgbClr val="A4A3A4"/>
          </p15:clr>
        </p15:guide>
        <p15:guide id="7" pos="5670">
          <p15:clr>
            <a:srgbClr val="A4A3A4"/>
          </p15:clr>
        </p15:guide>
        <p15:guide id="8" pos="4682">
          <p15:clr>
            <a:srgbClr val="A4A3A4"/>
          </p15:clr>
        </p15:guide>
        <p15:guide id="9" pos="250">
          <p15:clr>
            <a:srgbClr val="A4A3A4"/>
          </p15:clr>
        </p15:guide>
        <p15:guide id="10" pos="88">
          <p15:clr>
            <a:srgbClr val="A4A3A4"/>
          </p15:clr>
        </p15:guide>
        <p15:guide id="11" pos="2935">
          <p15:clr>
            <a:srgbClr val="A4A3A4"/>
          </p15:clr>
        </p15:guide>
        <p15:guide id="12" pos="2909">
          <p15:clr>
            <a:srgbClr val="A4A3A4"/>
          </p15:clr>
        </p15:guide>
        <p15:guide id="13" orient="horz" pos="71">
          <p15:clr>
            <a:srgbClr val="A4A3A4"/>
          </p15:clr>
        </p15:guide>
        <p15:guide id="14" orient="horz" pos="3475">
          <p15:clr>
            <a:srgbClr val="A4A3A4"/>
          </p15:clr>
        </p15:guide>
        <p15:guide id="15" pos="204">
          <p15:clr>
            <a:srgbClr val="A4A3A4"/>
          </p15:clr>
        </p15:guide>
        <p15:guide id="16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0C0C0"/>
    <a:srgbClr val="5A0B28"/>
    <a:srgbClr val="0033CC"/>
    <a:srgbClr val="C84418"/>
    <a:srgbClr val="4C4D4C"/>
    <a:srgbClr val="FFFFFF"/>
    <a:srgbClr val="FF3300"/>
    <a:srgbClr val="072F67"/>
    <a:srgbClr val="B8C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9312" autoAdjust="0"/>
  </p:normalViewPr>
  <p:slideViewPr>
    <p:cSldViewPr>
      <p:cViewPr>
        <p:scale>
          <a:sx n="70" d="100"/>
          <a:sy n="70" d="100"/>
        </p:scale>
        <p:origin x="-1469" y="-595"/>
      </p:cViewPr>
      <p:guideLst>
        <p:guide orient="horz" pos="1207"/>
        <p:guide orient="horz" pos="4254"/>
        <p:guide orient="horz" pos="3974"/>
        <p:guide orient="horz" pos="2205"/>
        <p:guide orient="horz" pos="3126"/>
        <p:guide orient="horz" pos="71"/>
        <p:guide orient="horz" pos="3475"/>
        <p:guide pos="2892"/>
        <p:guide pos="5670"/>
        <p:guide pos="4682"/>
        <p:guide pos="250"/>
        <p:guide pos="88"/>
        <p:guide pos="2935"/>
        <p:guide pos="2909"/>
        <p:guide pos="204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FD79D-DE66-9045-A7FB-0C25E75BD3A5}" type="datetimeFigureOut">
              <a:rPr lang="nb-NO" smtClean="0"/>
              <a:t>31.10.2017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C63E-BF98-AA4B-BDB9-745AE6370625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2692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01B3C1-717C-934F-A904-A4084379C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889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04" y="110282"/>
            <a:ext cx="8869680" cy="665226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16527" y="3155405"/>
            <a:ext cx="7340073" cy="46030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lnSpc>
                <a:spcPct val="70000"/>
              </a:lnSpc>
              <a:buFontTx/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45" y="477354"/>
            <a:ext cx="94101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92943" y="5877272"/>
            <a:ext cx="4098107" cy="607483"/>
          </a:xfrm>
          <a:ln>
            <a:solidFill>
              <a:schemeClr val="tx1">
                <a:alpha val="0"/>
              </a:schemeClr>
            </a:solidFill>
          </a:ln>
        </p:spPr>
        <p:txBody>
          <a:bodyPr lIns="91440" tIns="45720" rIns="91440" bIns="45720"/>
          <a:lstStyle>
            <a:lvl1pPr marL="0" indent="0" algn="l">
              <a:buFontTx/>
              <a:buNone/>
              <a:defRPr sz="1000" b="0" i="0">
                <a:solidFill>
                  <a:srgbClr val="14131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err="1" smtClean="0"/>
              <a:t>Navn</a:t>
            </a:r>
            <a:r>
              <a:rPr lang="en-US" noProof="0" dirty="0" smtClean="0"/>
              <a:t> </a:t>
            </a:r>
            <a:r>
              <a:rPr lang="en-US" noProof="0" dirty="0" err="1" smtClean="0"/>
              <a:t>Navnesen</a:t>
            </a:r>
            <a:endParaRPr lang="en-US" noProof="0" dirty="0" smtClean="0"/>
          </a:p>
          <a:p>
            <a:pPr lvl="0"/>
            <a:r>
              <a:rPr lang="en-US" noProof="0" dirty="0" err="1" smtClean="0"/>
              <a:t>Navn.navnesen@ife.no</a:t>
            </a:r>
            <a:endParaRPr lang="en-US" noProof="0" dirty="0" smtClean="0"/>
          </a:p>
          <a:p>
            <a:pPr lvl="0"/>
            <a:r>
              <a:rPr lang="en-US" noProof="0" dirty="0" smtClean="0"/>
              <a:t>+47 999 99 999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3" y="452766"/>
            <a:ext cx="2292669" cy="4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FE2014 –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8D78A-AF44-084D-9B20-2F6031FACDF6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2A7A-EFA1-DA44-AD70-5C7652F45B8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44614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273050" y="4559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7609" y="6503248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0049177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95D4-B2CE-0D4B-9F44-7E18C700A04D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78846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4788024" y="1916832"/>
            <a:ext cx="39788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91329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kolonner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D976C-A66C-A54A-90C5-A1D49550EDD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89435-20BE-804C-BC15-D78D463BDF4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65162" y="1925067"/>
            <a:ext cx="3906838" cy="43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</a:t>
            </a:r>
            <a:r>
              <a:rPr lang="nb-NO" dirty="0" smtClean="0"/>
              <a:t>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79862234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5AE1A-E694-9746-BBC7-430AA1DCECB0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3E77-8900-494B-A3F7-B660A0BA4F2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4" hasCustomPrompt="1"/>
          </p:nvPr>
        </p:nvSpPr>
        <p:spPr>
          <a:xfrm>
            <a:off x="4659313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4161159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9702030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2014 – overskrif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7D28D-AB2B-4646-9096-61102D5C706B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E951-C4DC-404A-87C4-647CE792C832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5" hasCustomPrompt="1"/>
          </p:nvPr>
        </p:nvSpPr>
        <p:spPr>
          <a:xfrm>
            <a:off x="395536" y="1916832"/>
            <a:ext cx="8424936" cy="432048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8574580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FE2014 – bunnjuster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anchorCtr="0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946646"/>
            <a:ext cx="7772400" cy="3346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5163" y="6491342"/>
            <a:ext cx="677862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F0F-D771-1246-9859-9188A56DFD12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99992" y="6491342"/>
            <a:ext cx="216024" cy="1231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510A-2515-C241-AF61-AA6638B1440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226275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Ba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4829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FE2014 – 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139699" y="104775"/>
            <a:ext cx="8861425" cy="6648450"/>
          </a:xfrm>
          <a:solidFill>
            <a:srgbClr val="4C4D4C"/>
          </a:solidFill>
          <a:ln>
            <a:noFill/>
          </a:ln>
        </p:spPr>
        <p:txBody>
          <a:bodyPr/>
          <a:lstStyle/>
          <a:p>
            <a:r>
              <a:rPr lang="nb-NO" dirty="0" smtClean="0"/>
              <a:t>Klikk ikonet for å legge til et bilde</a:t>
            </a:r>
            <a:endParaRPr lang="nb-NO" dirty="0"/>
          </a:p>
        </p:txBody>
      </p:sp>
      <p:sp>
        <p:nvSpPr>
          <p:cNvPr id="3" name="Tittel 1"/>
          <p:cNvSpPr>
            <a:spLocks noGrp="1"/>
          </p:cNvSpPr>
          <p:nvPr>
            <p:ph type="ctrTitle"/>
          </p:nvPr>
        </p:nvSpPr>
        <p:spPr>
          <a:xfrm>
            <a:off x="1085849" y="2183597"/>
            <a:ext cx="7264402" cy="857250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3342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6346800"/>
            <a:ext cx="8869680" cy="396179"/>
          </a:xfrm>
          <a:prstGeom prst="rect">
            <a:avLst/>
          </a:prstGeom>
        </p:spPr>
      </p:pic>
      <p:cxnSp>
        <p:nvCxnSpPr>
          <p:cNvPr id="3" name="Rett linje 2"/>
          <p:cNvCxnSpPr/>
          <p:nvPr/>
        </p:nvCxnSpPr>
        <p:spPr>
          <a:xfrm>
            <a:off x="133350" y="6299529"/>
            <a:ext cx="8867775" cy="0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476672"/>
            <a:ext cx="8132762" cy="112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1916832"/>
            <a:ext cx="8132762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</a:t>
            </a:r>
            <a:r>
              <a:rPr lang="nb-NO" dirty="0" smtClean="0"/>
              <a:t>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  <a:endParaRPr lang="nb-NO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-857250" y="16192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16" name="Rett linje 15"/>
          <p:cNvCxnSpPr/>
          <p:nvPr/>
        </p:nvCxnSpPr>
        <p:spPr>
          <a:xfrm flipV="1">
            <a:off x="133350" y="304800"/>
            <a:ext cx="8883650" cy="6134102"/>
          </a:xfrm>
          <a:prstGeom prst="line">
            <a:avLst/>
          </a:prstGeom>
          <a:ln w="6350">
            <a:gradFill flip="none" rotWithShape="1">
              <a:gsLst>
                <a:gs pos="0">
                  <a:srgbClr val="4C4D4C">
                    <a:alpha val="38000"/>
                  </a:srgbClr>
                </a:gs>
                <a:gs pos="25000">
                  <a:srgbClr val="FFFFFF">
                    <a:alpha val="25000"/>
                  </a:srgbClr>
                </a:gs>
                <a:gs pos="100000">
                  <a:srgbClr val="4C4D4C">
                    <a:alpha val="25000"/>
                  </a:srgbClr>
                </a:gs>
                <a:gs pos="75000">
                  <a:srgbClr val="FFFFFF">
                    <a:alpha val="25000"/>
                  </a:srgbClr>
                </a:gs>
              </a:gsLst>
              <a:lin ang="0" scaled="1"/>
              <a:tileRect/>
            </a:gra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ett linje 24"/>
          <p:cNvCxnSpPr/>
          <p:nvPr/>
        </p:nvCxnSpPr>
        <p:spPr>
          <a:xfrm flipV="1">
            <a:off x="325438" y="5373216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 flipV="1">
            <a:off x="8799264" y="132545"/>
            <a:ext cx="0" cy="1380011"/>
          </a:xfrm>
          <a:prstGeom prst="line">
            <a:avLst/>
          </a:prstGeom>
          <a:ln w="6350">
            <a:solidFill>
              <a:srgbClr val="4C4D4C">
                <a:alpha val="5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17612" y="6190704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11" name="Ellipse 10"/>
          <p:cNvSpPr/>
          <p:nvPr/>
        </p:nvSpPr>
        <p:spPr>
          <a:xfrm>
            <a:off x="259687" y="62337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8689156" y="361231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</a:t>
            </a:r>
            <a:endParaRPr lang="nb-NO" dirty="0"/>
          </a:p>
        </p:txBody>
      </p:sp>
      <p:sp>
        <p:nvSpPr>
          <p:cNvPr id="20" name="Ellipse 19"/>
          <p:cNvSpPr/>
          <p:nvPr/>
        </p:nvSpPr>
        <p:spPr>
          <a:xfrm>
            <a:off x="8730587" y="404479"/>
            <a:ext cx="131501" cy="131501"/>
          </a:xfrm>
          <a:prstGeom prst="ellipse">
            <a:avLst/>
          </a:prstGeom>
          <a:solidFill>
            <a:srgbClr val="C84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4499992" y="6456805"/>
            <a:ext cx="216024" cy="21602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491342"/>
            <a:ext cx="677862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21A7E5-BA1B-B04F-AF0C-E126B3390856}" type="datetime1">
              <a:rPr lang="nb-NO" smtClean="0"/>
              <a:pPr>
                <a:defRPr/>
              </a:pPr>
              <a:t>31.10.2017</a:t>
            </a:fld>
            <a:endParaRPr lang="nb-NO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9992" y="6491342"/>
            <a:ext cx="216024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800" b="0">
                <a:solidFill>
                  <a:srgbClr val="DF684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511CC2A-178A-3648-8C4E-6631213AB7C5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23" name="Bilde 22" descr="IFElogo_CMYK_nor_kortv.eps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66" y="6455675"/>
            <a:ext cx="315698" cy="2179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11" r:id="rId2"/>
    <p:sldLayoutId id="2147484713" r:id="rId3"/>
    <p:sldLayoutId id="2147484763" r:id="rId4"/>
    <p:sldLayoutId id="2147484715" r:id="rId5"/>
    <p:sldLayoutId id="2147484777" r:id="rId6"/>
    <p:sldLayoutId id="2147484712" r:id="rId7"/>
    <p:sldLayoutId id="2147484778" r:id="rId8"/>
    <p:sldLayoutId id="2147484780" r:id="rId9"/>
    <p:sldLayoutId id="2147484779" r:id="rId10"/>
    <p:sldLayoutId id="2147484716" r:id="rId11"/>
  </p:sldLayoutIdLst>
  <p:transition spd="slow">
    <p:fade thruBlk="1"/>
  </p:transition>
  <p:hf hdr="0" ftr="0"/>
  <p:txStyles>
    <p:titleStyle>
      <a:lvl1pPr algn="l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defRPr sz="3200" b="1" i="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ea typeface="ヒラギノ角ゴ Pro W3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1B4385"/>
          </a:solidFill>
          <a:latin typeface="Tahoma" pitchFamily="34" charset="0"/>
          <a:cs typeface="Arial" charset="0"/>
        </a:defRPr>
      </a:lvl9pPr>
    </p:titleStyle>
    <p:bodyStyle>
      <a:lvl1pPr marL="179388" indent="-2160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2000">
          <a:solidFill>
            <a:srgbClr val="4C4D4C"/>
          </a:solidFill>
          <a:latin typeface="Arial"/>
          <a:ea typeface="ヒラギノ角ゴ Pro W3" charset="0"/>
          <a:cs typeface="Arial"/>
        </a:defRPr>
      </a:lvl1pPr>
      <a:lvl2pPr marL="432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800">
          <a:solidFill>
            <a:srgbClr val="4C4D4C"/>
          </a:solidFill>
          <a:latin typeface="Arial"/>
          <a:ea typeface="Arial" charset="0"/>
          <a:cs typeface="Arial"/>
        </a:defRPr>
      </a:lvl2pPr>
      <a:lvl3pPr marL="648000" indent="-216000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600">
          <a:solidFill>
            <a:srgbClr val="4C4D4C"/>
          </a:solidFill>
          <a:latin typeface="Arial"/>
          <a:ea typeface="Arial" charset="0"/>
          <a:cs typeface="Arial"/>
        </a:defRPr>
      </a:lvl3pPr>
      <a:lvl4pPr marL="864000" indent="-180975" algn="l" rtl="0" eaLnBrk="1" fontAlgn="base" hangingPunct="1">
        <a:spcBef>
          <a:spcPct val="20000"/>
        </a:spcBef>
        <a:spcAft>
          <a:spcPct val="0"/>
        </a:spcAft>
        <a:buClr>
          <a:srgbClr val="DF6841"/>
        </a:buClr>
        <a:buSzPct val="100000"/>
        <a:buFont typeface="Lucida Grande"/>
        <a:buChar char="•"/>
        <a:defRPr sz="1400">
          <a:solidFill>
            <a:srgbClr val="4C4D4C"/>
          </a:solidFill>
          <a:latin typeface="Arial"/>
          <a:ea typeface="Arial" charset="0"/>
          <a:cs typeface="Arial"/>
        </a:defRPr>
      </a:lvl4pPr>
      <a:lvl5pPr marL="16176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rgbClr val="141313"/>
          </a:solidFill>
          <a:latin typeface="+mn-lt"/>
          <a:ea typeface="Arial" charset="0"/>
          <a:cs typeface="+mn-cs"/>
        </a:defRPr>
      </a:lvl5pPr>
      <a:lvl6pPr marL="20748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6pPr>
      <a:lvl7pPr marL="25320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7pPr>
      <a:lvl8pPr marL="29892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8pPr>
      <a:lvl9pPr marL="3446463" indent="-1793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10" Type="http://schemas.openxmlformats.org/officeDocument/2006/relationships/image" Target="../media/image65.png"/><Relationship Id="rId9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no/url?sa=i&amp;rct=j&amp;q=&amp;esrc=s&amp;source=images&amp;cd=&amp;cad=rja&amp;uact=8&amp;ved=0ahUKEwj1s92rkYvTAhUJuRQKHYn1CL4QjRwIBw&amp;url=http://video.bigmir.net/show/206011/&amp;bvm=bv.151426398,d.d24&amp;psig=AFQjCNHF4rmsQwRXFhTFv39EeQneqjh97w&amp;ust=14914019024965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375" y="2060848"/>
            <a:ext cx="8915625" cy="792088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000"/>
                </a:solidFill>
              </a:rPr>
              <a:t>Update </a:t>
            </a:r>
            <a:r>
              <a:rPr lang="en-US" sz="3600" dirty="0" smtClean="0">
                <a:solidFill>
                  <a:srgbClr val="FFC000"/>
                </a:solidFill>
              </a:rPr>
              <a:t>from </a:t>
            </a:r>
            <a:r>
              <a:rPr lang="en-US" sz="3600" dirty="0" smtClean="0">
                <a:solidFill>
                  <a:srgbClr val="FFC000"/>
                </a:solidFill>
              </a:rPr>
              <a:t>IFE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sz="2000" dirty="0" smtClean="0">
                <a:solidFill>
                  <a:srgbClr val="FFC000"/>
                </a:solidFill>
              </a:rPr>
              <a:t>HEIMDAL and BIFROST beamlines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99592" y="3284984"/>
            <a:ext cx="7340073" cy="460309"/>
          </a:xfrm>
        </p:spPr>
        <p:txBody>
          <a:bodyPr/>
          <a:lstStyle/>
          <a:p>
            <a:pPr algn="ctr"/>
            <a:r>
              <a:rPr lang="en-US" dirty="0" smtClean="0"/>
              <a:t>SHIELDING meeting, Lund, 31.10.2017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Rodion</a:t>
            </a:r>
            <a:r>
              <a:rPr lang="en-US" dirty="0" smtClean="0"/>
              <a:t> </a:t>
            </a:r>
            <a:r>
              <a:rPr lang="en-US" dirty="0" err="1" smtClean="0"/>
              <a:t>Kolevatov</a:t>
            </a:r>
            <a:r>
              <a:rPr lang="en-US" dirty="0" smtClean="0"/>
              <a:t> (IFE, Norway)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rodion.kolevatov@ife.no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820" y="5877272"/>
            <a:ext cx="1457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029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012" y="1073019"/>
            <a:ext cx="8132762" cy="1656184"/>
          </a:xfrm>
        </p:spPr>
        <p:txBody>
          <a:bodyPr/>
          <a:lstStyle/>
          <a:p>
            <a:r>
              <a:rPr lang="en-US" dirty="0" smtClean="0"/>
              <a:t>Source </a:t>
            </a:r>
            <a:r>
              <a:rPr lang="en-US" dirty="0" err="1" smtClean="0"/>
              <a:t>ESS_butterfly</a:t>
            </a:r>
            <a:r>
              <a:rPr lang="en-US" dirty="0" smtClean="0"/>
              <a:t>, power = 5MW</a:t>
            </a:r>
          </a:p>
          <a:p>
            <a:r>
              <a:rPr lang="en-US" dirty="0" smtClean="0"/>
              <a:t>Wavelength 0.1 to 8 AA, </a:t>
            </a:r>
          </a:p>
          <a:p>
            <a:r>
              <a:rPr lang="en-US" dirty="0" smtClean="0"/>
              <a:t>Choppers fully open</a:t>
            </a:r>
          </a:p>
          <a:p>
            <a:r>
              <a:rPr lang="en-US" dirty="0" smtClean="0"/>
              <a:t>“Pessimistic” 99% reflectivity at </a:t>
            </a:r>
            <a:r>
              <a:rPr lang="en-US" i="1" dirty="0" smtClean="0"/>
              <a:t>q</a:t>
            </a:r>
            <a:r>
              <a:rPr lang="en-US" dirty="0" smtClean="0"/>
              <a:t>&lt;</a:t>
            </a:r>
            <a:r>
              <a:rPr lang="en-US" i="1" dirty="0" smtClean="0"/>
              <a:t>q</a:t>
            </a:r>
            <a:r>
              <a:rPr lang="en-US" baseline="-25000" dirty="0" smtClean="0"/>
              <a:t>c</a:t>
            </a:r>
            <a:r>
              <a:rPr lang="en-US" dirty="0" smtClean="0"/>
              <a:t>, non reflected interact in coating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6419" y="116632"/>
            <a:ext cx="8132762" cy="720080"/>
          </a:xfrm>
        </p:spPr>
        <p:txBody>
          <a:bodyPr/>
          <a:lstStyle/>
          <a:p>
            <a:r>
              <a:rPr lang="en-US" dirty="0" smtClean="0"/>
              <a:t>Gamma shielding evaluation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993167" y="2924944"/>
            <a:ext cx="1944216" cy="20588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19872" y="2793504"/>
            <a:ext cx="1944216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m</a:t>
            </a:r>
            <a:r>
              <a:rPr lang="en-US" b="1" dirty="0" smtClean="0">
                <a:solidFill>
                  <a:schemeClr val="tx1"/>
                </a:solidFill>
              </a:rPr>
              <a:t>=1, </a:t>
            </a:r>
            <a:r>
              <a:rPr lang="en-US" b="1" i="1" dirty="0" smtClean="0">
                <a:solidFill>
                  <a:schemeClr val="tx1"/>
                </a:solidFill>
              </a:rPr>
              <a:t>q&gt;q</a:t>
            </a:r>
            <a:r>
              <a:rPr lang="en-US" b="1" baseline="-25000" dirty="0" smtClean="0">
                <a:solidFill>
                  <a:schemeClr val="tx1"/>
                </a:solidFill>
              </a:rPr>
              <a:t>c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419" y="5517232"/>
            <a:ext cx="833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On </a:t>
            </a:r>
            <a:r>
              <a:rPr lang="en-US" sz="1600" i="1" dirty="0" smtClean="0"/>
              <a:t>m</a:t>
            </a:r>
            <a:r>
              <a:rPr lang="en-US" sz="1600" dirty="0" smtClean="0"/>
              <a:t>=1 section for transmission of neutrons above </a:t>
            </a:r>
            <a:r>
              <a:rPr lang="en-US" sz="1600" i="1" dirty="0" smtClean="0"/>
              <a:t>q</a:t>
            </a:r>
            <a:r>
              <a:rPr lang="en-US" sz="1600" baseline="-25000" dirty="0" smtClean="0"/>
              <a:t>c</a:t>
            </a:r>
            <a:r>
              <a:rPr lang="en-US" sz="1600" dirty="0" smtClean="0"/>
              <a:t> used capture probability parameterization setting </a:t>
            </a:r>
            <a:r>
              <a:rPr lang="en-US" sz="1600" i="1" dirty="0" smtClean="0"/>
              <a:t>m</a:t>
            </a:r>
            <a:r>
              <a:rPr lang="en-US" sz="1600" dirty="0" smtClean="0"/>
              <a:t>=1.6 (in reality </a:t>
            </a:r>
            <a:r>
              <a:rPr lang="en-US" sz="1600" i="1" dirty="0" smtClean="0"/>
              <a:t>m</a:t>
            </a:r>
            <a:r>
              <a:rPr lang="en-US" sz="1600" dirty="0" smtClean="0"/>
              <a:t>=1 is also a multilayer). This slight  increase of </a:t>
            </a:r>
            <a:r>
              <a:rPr lang="en-US" sz="1600" i="1" dirty="0" smtClean="0"/>
              <a:t>m</a:t>
            </a:r>
            <a:r>
              <a:rPr lang="en-US" sz="1600" dirty="0" smtClean="0"/>
              <a:t> in parameterization has negligible effect for the dose.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394497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5373217"/>
            <a:ext cx="8132762" cy="792088"/>
          </a:xfrm>
        </p:spPr>
        <p:txBody>
          <a:bodyPr/>
          <a:lstStyle/>
          <a:p>
            <a:r>
              <a:rPr lang="en-US" dirty="0" smtClean="0"/>
              <a:t>Capture per non-reflected depends on the spectrum, divergence and m-value. Hardly possible to parameterize.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132762" cy="864096"/>
          </a:xfrm>
        </p:spPr>
        <p:txBody>
          <a:bodyPr/>
          <a:lstStyle/>
          <a:p>
            <a:r>
              <a:rPr lang="en-US" dirty="0" smtClean="0"/>
              <a:t>Capture per incident vs per non-reflected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20" y="3068960"/>
            <a:ext cx="65627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96" y="878210"/>
            <a:ext cx="70294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6680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764704"/>
            <a:ext cx="8132762" cy="1800201"/>
          </a:xfrm>
        </p:spPr>
        <p:txBody>
          <a:bodyPr/>
          <a:lstStyle/>
          <a:p>
            <a:r>
              <a:rPr lang="en-US" dirty="0" smtClean="0"/>
              <a:t>Possible shielding layout </a:t>
            </a:r>
            <a:r>
              <a:rPr lang="en-US" dirty="0"/>
              <a:t>for 5MW, R</a:t>
            </a:r>
            <a:r>
              <a:rPr lang="en-US" baseline="-25000" dirty="0"/>
              <a:t>0</a:t>
            </a:r>
            <a:r>
              <a:rPr lang="en-US" dirty="0"/>
              <a:t>=0.99 </a:t>
            </a:r>
            <a:r>
              <a:rPr lang="en-US" dirty="0" smtClean="0"/>
              <a:t>and 1.5 </a:t>
            </a:r>
            <a:r>
              <a:rPr lang="en-US" dirty="0" err="1" smtClean="0"/>
              <a:t>uSv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outside:</a:t>
            </a:r>
          </a:p>
          <a:p>
            <a:pPr lvl="1"/>
            <a:r>
              <a:rPr lang="en-US" dirty="0" smtClean="0"/>
              <a:t>1m concrete in D03 (50m) and beyond 145m</a:t>
            </a:r>
          </a:p>
          <a:p>
            <a:pPr lvl="1"/>
            <a:r>
              <a:rPr lang="en-US" dirty="0" smtClean="0"/>
              <a:t>65 cm concrete elsewhere in E02 (~60 cm for 1uSv/h@2MW or 1uSv/hr@R</a:t>
            </a:r>
            <a:r>
              <a:rPr lang="en-US" baseline="-25000" dirty="0" smtClean="0"/>
              <a:t>0</a:t>
            </a:r>
            <a:r>
              <a:rPr lang="en-US" dirty="0" smtClean="0"/>
              <a:t>=0.995&amp;5MW)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0"/>
            <a:ext cx="8132762" cy="720080"/>
          </a:xfrm>
        </p:spPr>
        <p:txBody>
          <a:bodyPr/>
          <a:lstStyle/>
          <a:p>
            <a:r>
              <a:rPr lang="en-US" dirty="0" smtClean="0"/>
              <a:t>Present estimates for gamma shielding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657478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extreme scenario used for reflection loss and conservative estimates for the gamma spectrum.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5913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5134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980728"/>
            <a:ext cx="5112567" cy="5276329"/>
          </a:xfrm>
        </p:spPr>
        <p:txBody>
          <a:bodyPr/>
          <a:lstStyle/>
          <a:p>
            <a:r>
              <a:rPr lang="en-US" dirty="0" smtClean="0"/>
              <a:t>Include files with definitions and tables into the instrument file</a:t>
            </a:r>
          </a:p>
          <a:p>
            <a:r>
              <a:rPr lang="en-US" dirty="0" smtClean="0"/>
              <a:t> Wrap your region of interest with “</a:t>
            </a:r>
            <a:r>
              <a:rPr lang="en-US" dirty="0" err="1" smtClean="0"/>
              <a:t>Shielding_logger</a:t>
            </a:r>
            <a:r>
              <a:rPr lang="en-US" dirty="0" smtClean="0"/>
              <a:t>”/”</a:t>
            </a:r>
            <a:r>
              <a:rPr lang="en-US" dirty="0" err="1" smtClean="0"/>
              <a:t>Shielding_logger_stop</a:t>
            </a:r>
            <a:r>
              <a:rPr lang="en-US" dirty="0" smtClean="0"/>
              <a:t>” </a:t>
            </a:r>
            <a:r>
              <a:rPr lang="en-US" dirty="0" err="1" smtClean="0"/>
              <a:t>copmonents</a:t>
            </a:r>
            <a:endParaRPr lang="en-US" dirty="0" smtClean="0"/>
          </a:p>
          <a:p>
            <a:pPr lvl="1"/>
            <a:r>
              <a:rPr lang="en-US" dirty="0" smtClean="0"/>
              <a:t>Derived from “</a:t>
            </a:r>
            <a:r>
              <a:rPr lang="en-US" dirty="0" err="1" smtClean="0"/>
              <a:t>Scatter_logger_bundle</a:t>
            </a:r>
            <a:r>
              <a:rPr lang="en-US" dirty="0" smtClean="0"/>
              <a:t>” by </a:t>
            </a:r>
            <a:r>
              <a:rPr lang="en-US" dirty="0" err="1" smtClean="0"/>
              <a:t>Esben</a:t>
            </a:r>
            <a:r>
              <a:rPr lang="en-US" dirty="0" smtClean="0"/>
              <a:t> </a:t>
            </a:r>
            <a:r>
              <a:rPr lang="en-US" dirty="0" err="1" smtClean="0"/>
              <a:t>Klinkby</a:t>
            </a:r>
            <a:endParaRPr lang="en-US" dirty="0" smtClean="0"/>
          </a:p>
          <a:p>
            <a:r>
              <a:rPr lang="en-US" dirty="0" smtClean="0"/>
              <a:t>Replace components with the customized ones, recording m-value at reflection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0"/>
            <a:ext cx="8132762" cy="792088"/>
          </a:xfrm>
        </p:spPr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implementation-1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93" y="404664"/>
            <a:ext cx="3321766" cy="190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526" y="2463530"/>
            <a:ext cx="5598674" cy="202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6"/>
            <a:ext cx="5306416" cy="194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948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1112337"/>
            <a:ext cx="4536504" cy="4628257"/>
          </a:xfrm>
        </p:spPr>
        <p:txBody>
          <a:bodyPr/>
          <a:lstStyle/>
          <a:p>
            <a:r>
              <a:rPr lang="en-US" dirty="0" smtClean="0"/>
              <a:t>Include the iterator components </a:t>
            </a:r>
            <a:r>
              <a:rPr lang="en-US" dirty="0"/>
              <a:t>which process buffer of stored reflections</a:t>
            </a:r>
            <a:r>
              <a:rPr lang="en-US" dirty="0" smtClean="0"/>
              <a:t> to get capture in Ni, </a:t>
            </a:r>
            <a:r>
              <a:rPr lang="en-US" dirty="0" err="1" smtClean="0"/>
              <a:t>Ti</a:t>
            </a:r>
            <a:r>
              <a:rPr lang="en-US" dirty="0" smtClean="0"/>
              <a:t> and overall loss (change </a:t>
            </a:r>
            <a:r>
              <a:rPr lang="en-US" dirty="0" err="1" smtClean="0"/>
              <a:t>zmin</a:t>
            </a:r>
            <a:r>
              <a:rPr lang="en-US" dirty="0" smtClean="0"/>
              <a:t> and </a:t>
            </a:r>
            <a:r>
              <a:rPr lang="en-US" dirty="0" err="1" smtClean="0"/>
              <a:t>zmax</a:t>
            </a:r>
            <a:r>
              <a:rPr lang="en-US" dirty="0" smtClean="0"/>
              <a:t> only)</a:t>
            </a:r>
          </a:p>
          <a:p>
            <a:r>
              <a:rPr lang="en-US" dirty="0" smtClean="0"/>
              <a:t>… and also some ugly hard-coded stuff for the SAVE and FINALLY sections (no doubt, usability could be improved)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99257"/>
            <a:ext cx="8132762" cy="864096"/>
          </a:xfrm>
        </p:spPr>
        <p:txBody>
          <a:bodyPr/>
          <a:lstStyle/>
          <a:p>
            <a:r>
              <a:rPr lang="en-US" dirty="0" err="1" smtClean="0"/>
              <a:t>McStas</a:t>
            </a:r>
            <a:r>
              <a:rPr lang="en-US" dirty="0" smtClean="0"/>
              <a:t> implementation-2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5048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43" y="942191"/>
            <a:ext cx="4119224" cy="49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3224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Simulations of the BIFROST curved guide: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we have to worry about that at all for a curved guide?</a:t>
            </a:r>
          </a:p>
          <a:p>
            <a:r>
              <a:rPr lang="en-US" dirty="0" smtClean="0"/>
              <a:t>Emphasis on rather what we have than what we should do. (For now)</a:t>
            </a:r>
          </a:p>
          <a:p>
            <a:r>
              <a:rPr lang="en-US" dirty="0" smtClean="0"/>
              <a:t>Focus on the bunker wall feedthrough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neutron shielding, bunker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1437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64313"/>
            <a:ext cx="8474397" cy="4628257"/>
          </a:xfrm>
        </p:spPr>
        <p:txBody>
          <a:bodyPr/>
          <a:lstStyle/>
          <a:p>
            <a:r>
              <a:rPr lang="en-US" dirty="0" smtClean="0"/>
              <a:t>Parameterized NMX source at 2m (</a:t>
            </a:r>
            <a:r>
              <a:rPr lang="en-US" dirty="0" err="1" smtClean="0"/>
              <a:t>V.Santoro</a:t>
            </a:r>
            <a:r>
              <a:rPr lang="en-US" dirty="0" smtClean="0"/>
              <a:t>, Feb2017), heavily biased</a:t>
            </a:r>
          </a:p>
          <a:p>
            <a:r>
              <a:rPr lang="en-US" dirty="0" smtClean="0"/>
              <a:t>Simple setup with no choppers/collimators: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Steel+PE+BPE</a:t>
            </a:r>
            <a:r>
              <a:rPr lang="en-US" dirty="0" smtClean="0"/>
              <a:t>” design for the bunker wall</a:t>
            </a:r>
          </a:p>
          <a:p>
            <a:pPr lvl="1"/>
            <a:r>
              <a:rPr lang="en-US" dirty="0" smtClean="0"/>
              <a:t>Monolith insert filled with “stainless steel” of ½ normal density</a:t>
            </a:r>
          </a:p>
          <a:p>
            <a:pPr lvl="1"/>
            <a:r>
              <a:rPr lang="en-US" dirty="0" smtClean="0"/>
              <a:t>Copper for in-monolith NBOA (actual dimensions)</a:t>
            </a:r>
          </a:p>
          <a:p>
            <a:pPr lvl="1"/>
            <a:r>
              <a:rPr lang="en-US" dirty="0" smtClean="0"/>
              <a:t>7mm Al substrates elsewhere 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mm Al tubing around bender section in the bunker</a:t>
            </a:r>
          </a:p>
          <a:p>
            <a:pPr lvl="1"/>
            <a:r>
              <a:rPr lang="en-US" dirty="0" smtClean="0"/>
              <a:t>Exact geometry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0"/>
            <a:ext cx="8132762" cy="792087"/>
          </a:xfrm>
        </p:spPr>
        <p:txBody>
          <a:bodyPr/>
          <a:lstStyle/>
          <a:p>
            <a:r>
              <a:rPr lang="en-US" dirty="0" smtClean="0"/>
              <a:t>FLUKA simulation setup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6165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725144"/>
            <a:ext cx="61436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2931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1484784"/>
            <a:ext cx="8132762" cy="4772273"/>
          </a:xfrm>
        </p:spPr>
        <p:txBody>
          <a:bodyPr/>
          <a:lstStyle/>
          <a:p>
            <a:r>
              <a:rPr lang="en-US" dirty="0" smtClean="0"/>
              <a:t>Source: angle (probably should be changed for duct-type) and energy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Biased interactions: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LAM-BIAS</a:t>
            </a:r>
            <a:r>
              <a:rPr lang="en-US" dirty="0" smtClean="0"/>
              <a:t> option: interacting primaries kept with reduced weight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MDSTK</a:t>
            </a:r>
            <a:r>
              <a:rPr lang="en-US" dirty="0" smtClean="0"/>
              <a:t> subroutine manipulates the buffer of </a:t>
            </a:r>
            <a:r>
              <a:rPr lang="en-US" dirty="0" err="1" smtClean="0"/>
              <a:t>secondaries</a:t>
            </a:r>
            <a:r>
              <a:rPr lang="en-US" dirty="0" smtClean="0"/>
              <a:t> produced in a hadronic interaction. </a:t>
            </a:r>
            <a:r>
              <a:rPr lang="en-US" i="1" u="sng" dirty="0" smtClean="0">
                <a:solidFill>
                  <a:srgbClr val="00B050"/>
                </a:solidFill>
              </a:rPr>
              <a:t>For certain </a:t>
            </a:r>
            <a:r>
              <a:rPr lang="en-US" i="1" u="sng" dirty="0" smtClean="0">
                <a:solidFill>
                  <a:srgbClr val="00B050"/>
                </a:solidFill>
              </a:rPr>
              <a:t>Z values:</a:t>
            </a:r>
            <a:r>
              <a:rPr lang="en-US" i="1" u="sng" dirty="0" smtClean="0"/>
              <a:t> </a:t>
            </a:r>
            <a:r>
              <a:rPr lang="en-US" dirty="0" smtClean="0"/>
              <a:t>Perform RR for neutrons going backwards and to the sides. Leave forward unchanged.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USIMBS </a:t>
            </a:r>
            <a:r>
              <a:rPr lang="en-US" dirty="0" err="1" smtClean="0"/>
              <a:t>subroutime</a:t>
            </a:r>
            <a:r>
              <a:rPr lang="en-US" dirty="0" smtClean="0"/>
              <a:t> is applied at each step in particle transport. </a:t>
            </a:r>
            <a:r>
              <a:rPr lang="en-US" i="1" u="sng" dirty="0" smtClean="0">
                <a:solidFill>
                  <a:srgbClr val="00B050"/>
                </a:solidFill>
              </a:rPr>
              <a:t>For certain Z: </a:t>
            </a:r>
            <a:r>
              <a:rPr lang="en-US" dirty="0" smtClean="0">
                <a:solidFill>
                  <a:schemeClr val="tx1"/>
                </a:solidFill>
              </a:rPr>
              <a:t>Perform RR for backward movers and splitting for very forward movers.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Weight window </a:t>
            </a:r>
            <a:r>
              <a:rPr lang="en-US" dirty="0" smtClean="0"/>
              <a:t>before the bunker wall to clean up low-weight </a:t>
            </a:r>
            <a:r>
              <a:rPr lang="en-US" dirty="0" err="1" smtClean="0"/>
              <a:t>secondaries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792088"/>
          </a:xfrm>
        </p:spPr>
        <p:txBody>
          <a:bodyPr/>
          <a:lstStyle/>
          <a:p>
            <a:r>
              <a:rPr lang="en-US" dirty="0" smtClean="0"/>
              <a:t>Biasing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59626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4290" y="1952588"/>
                <a:ext cx="1416542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290" y="1952588"/>
                <a:ext cx="1416542" cy="6619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69054"/>
            <a:ext cx="3238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3303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1340769"/>
            <a:ext cx="8132762" cy="936104"/>
          </a:xfrm>
        </p:spPr>
        <p:txBody>
          <a:bodyPr/>
          <a:lstStyle/>
          <a:p>
            <a:r>
              <a:rPr lang="en-US" dirty="0" smtClean="0"/>
              <a:t>USRBIN FLUKA tally recording High-energy hadron equivalent </a:t>
            </a:r>
            <a:r>
              <a:rPr lang="en-US" dirty="0" err="1" smtClean="0"/>
              <a:t>fluence</a:t>
            </a:r>
            <a:r>
              <a:rPr lang="en-US" dirty="0" smtClean="0"/>
              <a:t> (hadrons E&lt;20MeV are weighted)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648072"/>
          </a:xfrm>
        </p:spPr>
        <p:txBody>
          <a:bodyPr/>
          <a:lstStyle/>
          <a:p>
            <a:r>
              <a:rPr lang="en-US" dirty="0" smtClean="0"/>
              <a:t>Flux before and in the bunker wall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6" y="2276872"/>
            <a:ext cx="419369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4" y="2123728"/>
            <a:ext cx="4396350" cy="38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856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1472" y="980728"/>
            <a:ext cx="8132762" cy="4700265"/>
          </a:xfrm>
        </p:spPr>
        <p:txBody>
          <a:bodyPr/>
          <a:lstStyle/>
          <a:p>
            <a:r>
              <a:rPr lang="en-US" dirty="0" smtClean="0"/>
              <a:t>A nice shadow provided by vacuum tubing, direct beam clearly seen</a:t>
            </a:r>
          </a:p>
          <a:p>
            <a:r>
              <a:rPr lang="en-US" dirty="0" smtClean="0"/>
              <a:t>Everything is quite mixed in the wall already at 25 m</a:t>
            </a:r>
          </a:p>
          <a:p>
            <a:r>
              <a:rPr lang="en-US" dirty="0" smtClean="0"/>
              <a:t>Almost no reduction of high-energy component in the guide from 24 to 28 m</a:t>
            </a:r>
          </a:p>
          <a:p>
            <a:r>
              <a:rPr lang="en-US" dirty="0" smtClean="0"/>
              <a:t>Fast neutrons abundant: consider use of 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472" y="116632"/>
            <a:ext cx="8132762" cy="864096"/>
          </a:xfrm>
        </p:spPr>
        <p:txBody>
          <a:bodyPr/>
          <a:lstStyle/>
          <a:p>
            <a:r>
              <a:rPr lang="en-US" dirty="0" smtClean="0"/>
              <a:t>Flux before and after the bunker wall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12706"/>
            <a:ext cx="411064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72" y="2829231"/>
            <a:ext cx="4104456" cy="35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446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18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5163" y="6085822"/>
            <a:ext cx="677862" cy="123111"/>
          </a:xfrm>
        </p:spPr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81371" y="6525344"/>
            <a:ext cx="216024" cy="123111"/>
          </a:xfrm>
        </p:spPr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4583" y="116632"/>
            <a:ext cx="8229600" cy="504056"/>
          </a:xfrm>
        </p:spPr>
        <p:txBody>
          <a:bodyPr>
            <a:normAutofit/>
          </a:bodyPr>
          <a:lstStyle/>
          <a:p>
            <a:r>
              <a:rPr lang="en-US" dirty="0" smtClean="0"/>
              <a:t>BIFROST@W4 and HEIMDAL@W8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2492896"/>
            <a:ext cx="8705452" cy="38884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900" b="1" dirty="0" smtClean="0"/>
              <a:t>  </a:t>
            </a:r>
          </a:p>
          <a:p>
            <a:r>
              <a:rPr lang="en-US" sz="2100" dirty="0" smtClean="0">
                <a:solidFill>
                  <a:srgbClr val="FF0000"/>
                </a:solidFill>
              </a:rPr>
              <a:t>BIFROST:</a:t>
            </a:r>
            <a:r>
              <a:rPr lang="en-US" sz="2100" dirty="0" smtClean="0"/>
              <a:t> Guide curved to prevent streaming of fast neutrons</a:t>
            </a:r>
          </a:p>
          <a:p>
            <a:r>
              <a:rPr lang="en-US" sz="2100" b="1" dirty="0" smtClean="0"/>
              <a:t>L</a:t>
            </a:r>
            <a:r>
              <a:rPr lang="en-US" sz="2100" dirty="0" smtClean="0"/>
              <a:t>ine-</a:t>
            </a:r>
            <a:r>
              <a:rPr lang="en-US" sz="2100" b="1" dirty="0" smtClean="0"/>
              <a:t>O</a:t>
            </a:r>
            <a:r>
              <a:rPr lang="en-US" sz="2100" dirty="0" smtClean="0"/>
              <a:t>f-</a:t>
            </a:r>
            <a:r>
              <a:rPr lang="en-US" sz="2100" b="1" dirty="0" smtClean="0"/>
              <a:t>S</a:t>
            </a:r>
            <a:r>
              <a:rPr lang="en-US" sz="2100" dirty="0" smtClean="0"/>
              <a:t>ight to the moderator avoided before bunker wall (24.5 m)</a:t>
            </a:r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HEIMDAL:</a:t>
            </a:r>
            <a:r>
              <a:rPr lang="en-US" sz="2100" dirty="0" smtClean="0"/>
              <a:t> Straight instrument (thermal guide), T0 chopper foreseen.</a:t>
            </a:r>
          </a:p>
          <a:p>
            <a:endParaRPr lang="en-US" sz="2100" dirty="0" smtClean="0"/>
          </a:p>
          <a:p>
            <a:r>
              <a:rPr lang="en-US" sz="2100" dirty="0" smtClean="0">
                <a:solidFill>
                  <a:srgbClr val="FF0000"/>
                </a:solidFill>
              </a:rPr>
              <a:t>Both:</a:t>
            </a:r>
            <a:r>
              <a:rPr lang="en-US" sz="2100" dirty="0" smtClean="0"/>
              <a:t> Variable m-value of the coating on focusing and defocusing sections</a:t>
            </a:r>
          </a:p>
          <a:p>
            <a:pPr lvl="1"/>
            <a:r>
              <a:rPr lang="en-US" sz="1900" dirty="0" smtClean="0"/>
              <a:t>Low value in long straight sections (low divergence)</a:t>
            </a:r>
          </a:p>
          <a:p>
            <a:pPr lvl="1"/>
            <a:r>
              <a:rPr lang="en-US" sz="1900" dirty="0" smtClean="0"/>
              <a:t>High value in focusing and defocusing sections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rgbClr val="00B050"/>
                </a:solidFill>
              </a:rPr>
              <a:t>This talk:</a:t>
            </a:r>
            <a:endParaRPr lang="en-US" sz="2200" dirty="0">
              <a:solidFill>
                <a:srgbClr val="00B050"/>
              </a:solidFill>
            </a:endParaRPr>
          </a:p>
          <a:p>
            <a:r>
              <a:rPr lang="en-US" sz="2100" dirty="0" smtClean="0"/>
              <a:t>Mainly BIFROST, with optics version of mid-September 2017.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61" y="3162794"/>
            <a:ext cx="7696390" cy="8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4437112"/>
            <a:ext cx="8132762" cy="1819945"/>
          </a:xfrm>
        </p:spPr>
        <p:txBody>
          <a:bodyPr/>
          <a:lstStyle/>
          <a:p>
            <a:r>
              <a:rPr lang="en-US" dirty="0" smtClean="0"/>
              <a:t>12-17m: guide substrate illuminated by the direct beam.</a:t>
            </a:r>
          </a:p>
          <a:p>
            <a:pPr lvl="1"/>
            <a:r>
              <a:rPr lang="en-US" dirty="0" smtClean="0"/>
              <a:t>A collimator at 18 m (copper?) would stop the fast </a:t>
            </a:r>
            <a:r>
              <a:rPr lang="en-US" dirty="0" err="1" smtClean="0"/>
              <a:t>secondaries</a:t>
            </a:r>
            <a:r>
              <a:rPr lang="en-US" dirty="0" smtClean="0"/>
              <a:t> streaming in the vacuum tubing </a:t>
            </a:r>
          </a:p>
          <a:p>
            <a:pPr lvl="1"/>
            <a:r>
              <a:rPr lang="en-US" dirty="0" smtClean="0"/>
              <a:t>Alternatives for the substrate: let neutrons go (thin Al) or stop (thick Cu)?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619" y="116632"/>
            <a:ext cx="8132762" cy="792088"/>
          </a:xfrm>
        </p:spPr>
        <p:txBody>
          <a:bodyPr/>
          <a:lstStyle/>
          <a:p>
            <a:r>
              <a:rPr lang="en-US" dirty="0" smtClean="0"/>
              <a:t>XZ plane cut, high-energy neutrons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" y="980728"/>
            <a:ext cx="83947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00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5085184"/>
            <a:ext cx="8132762" cy="1171873"/>
          </a:xfrm>
        </p:spPr>
        <p:txBody>
          <a:bodyPr/>
          <a:lstStyle/>
          <a:p>
            <a:r>
              <a:rPr lang="en-US" dirty="0" smtClean="0"/>
              <a:t>Iron fill of the insertion provides a significant streaming path for intermediate energy neutrons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619" y="332656"/>
            <a:ext cx="8132762" cy="864096"/>
          </a:xfrm>
        </p:spPr>
        <p:txBody>
          <a:bodyPr/>
          <a:lstStyle/>
          <a:p>
            <a:r>
              <a:rPr lang="en-US" dirty="0" smtClean="0"/>
              <a:t>XZ plane, neutrons overall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4518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86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5229200"/>
            <a:ext cx="8132762" cy="1027857"/>
          </a:xfrm>
        </p:spPr>
        <p:txBody>
          <a:bodyPr/>
          <a:lstStyle/>
          <a:p>
            <a:r>
              <a:rPr lang="en-US" dirty="0" smtClean="0"/>
              <a:t>Streaming of intermediate neutrons through the plug affects the dose.</a:t>
            </a:r>
          </a:p>
          <a:p>
            <a:r>
              <a:rPr lang="en-US" dirty="0" smtClean="0"/>
              <a:t>Consider using PE in the </a:t>
            </a:r>
            <a:r>
              <a:rPr lang="en-US" dirty="0" err="1" smtClean="0"/>
              <a:t>feedtrough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936104"/>
          </a:xfrm>
        </p:spPr>
        <p:txBody>
          <a:bodyPr/>
          <a:lstStyle/>
          <a:p>
            <a:r>
              <a:rPr lang="en-US" dirty="0" smtClean="0"/>
              <a:t>The dose rate for the iron plug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825625"/>
            <a:ext cx="79375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8010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8" y="420496"/>
            <a:ext cx="8339946" cy="1621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0" y="1992142"/>
            <a:ext cx="8467814" cy="1670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8" y="3654246"/>
            <a:ext cx="8467814" cy="171897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462" y="5325346"/>
            <a:ext cx="8132762" cy="1099865"/>
          </a:xfrm>
        </p:spPr>
        <p:txBody>
          <a:bodyPr/>
          <a:lstStyle/>
          <a:p>
            <a:r>
              <a:rPr lang="en-US" dirty="0" smtClean="0"/>
              <a:t>PE fill with iron “cone”: a lower weight and cheaper option</a:t>
            </a:r>
          </a:p>
          <a:p>
            <a:r>
              <a:rPr lang="en-US" dirty="0" smtClean="0"/>
              <a:t>Core idea: care only about forward moving fast neutrons which would penetrate the cone at low angle which will appear effectively thick.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4862" y="16970"/>
            <a:ext cx="8132762" cy="531710"/>
          </a:xfrm>
        </p:spPr>
        <p:txBody>
          <a:bodyPr/>
          <a:lstStyle/>
          <a:p>
            <a:r>
              <a:rPr lang="en-US" dirty="0" smtClean="0"/>
              <a:t>Alternative fill of the insertion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415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132762" cy="2952328"/>
          </a:xfrm>
        </p:spPr>
        <p:txBody>
          <a:bodyPr/>
          <a:lstStyle/>
          <a:p>
            <a:r>
              <a:rPr lang="en-US" dirty="0"/>
              <a:t>Improve variance reduction to reduce </a:t>
            </a:r>
            <a:r>
              <a:rPr lang="en-US" dirty="0" smtClean="0"/>
              <a:t>statistical uncertainties in </a:t>
            </a:r>
            <a:r>
              <a:rPr lang="en-US" dirty="0"/>
              <a:t>the spectra to a reasonable level</a:t>
            </a:r>
          </a:p>
          <a:p>
            <a:r>
              <a:rPr lang="en-US" dirty="0" smtClean="0"/>
              <a:t>Add components (choppers, collimators)</a:t>
            </a:r>
          </a:p>
          <a:p>
            <a:r>
              <a:rPr lang="en-US" dirty="0" smtClean="0"/>
              <a:t>Play with substrates between 12 and 18 meters</a:t>
            </a:r>
          </a:p>
          <a:p>
            <a:r>
              <a:rPr lang="en-US" dirty="0" smtClean="0"/>
              <a:t>Try a collimator at 19 meters</a:t>
            </a:r>
          </a:p>
          <a:p>
            <a:r>
              <a:rPr lang="en-US" dirty="0" smtClean="0"/>
              <a:t>Materials for the bunker wall feedthrough.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29546"/>
            <a:ext cx="8132762" cy="864096"/>
          </a:xfrm>
        </p:spPr>
        <p:txBody>
          <a:bodyPr/>
          <a:lstStyle/>
          <a:p>
            <a:r>
              <a:rPr lang="en-US" dirty="0" smtClean="0"/>
              <a:t>To do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0631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132762" cy="1124033"/>
          </a:xfrm>
        </p:spPr>
        <p:txBody>
          <a:bodyPr/>
          <a:lstStyle/>
          <a:p>
            <a:pPr algn="ctr"/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8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340769"/>
            <a:ext cx="8132762" cy="4968551"/>
          </a:xfrm>
        </p:spPr>
        <p:txBody>
          <a:bodyPr/>
          <a:lstStyle/>
          <a:p>
            <a:r>
              <a:rPr lang="en-US" dirty="0" smtClean="0">
                <a:solidFill>
                  <a:srgbClr val="5A0B28"/>
                </a:solidFill>
              </a:rPr>
              <a:t>Normal operation (H1), 1mkSv/</a:t>
            </a:r>
            <a:r>
              <a:rPr lang="en-US" dirty="0" err="1" smtClean="0">
                <a:solidFill>
                  <a:srgbClr val="5A0B28"/>
                </a:solidFill>
              </a:rPr>
              <a:t>hr</a:t>
            </a:r>
            <a:r>
              <a:rPr lang="en-US" dirty="0" smtClean="0">
                <a:solidFill>
                  <a:srgbClr val="5A0B28"/>
                </a:solidFill>
              </a:rPr>
              <a:t> outside shielding:</a:t>
            </a:r>
          </a:p>
          <a:p>
            <a:pPr lvl="1"/>
            <a:r>
              <a:rPr lang="en-US" u="sng" dirty="0" smtClean="0">
                <a:solidFill>
                  <a:srgbClr val="0070C0"/>
                </a:solidFill>
              </a:rPr>
              <a:t>Scenarios suggested by NOSG: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/>
              <a:t>Full beam, with instrument components like a shutter, chopper, or slits being closed.</a:t>
            </a:r>
          </a:p>
          <a:p>
            <a:pPr lvl="2"/>
            <a:r>
              <a:rPr lang="en-US" dirty="0" smtClean="0"/>
              <a:t>Full </a:t>
            </a:r>
            <a:r>
              <a:rPr lang="en-US" dirty="0"/>
              <a:t>beam hitting the </a:t>
            </a:r>
            <a:r>
              <a:rPr lang="en-US" dirty="0" err="1"/>
              <a:t>beamstop</a:t>
            </a:r>
            <a:r>
              <a:rPr lang="en-US" dirty="0"/>
              <a:t>/downstream end of the instrument cave.</a:t>
            </a:r>
          </a:p>
          <a:p>
            <a:pPr lvl="2"/>
            <a:r>
              <a:rPr lang="en-US" dirty="0" smtClean="0"/>
              <a:t>Full </a:t>
            </a:r>
            <a:r>
              <a:rPr lang="en-US" dirty="0"/>
              <a:t>beam scattering of worst case sample environment equipment.</a:t>
            </a:r>
          </a:p>
          <a:p>
            <a:pPr lvl="2"/>
            <a:r>
              <a:rPr lang="en-US" dirty="0" smtClean="0"/>
              <a:t>Full </a:t>
            </a:r>
            <a:r>
              <a:rPr lang="en-US" dirty="0"/>
              <a:t>beam scattering of a worst-case sample</a:t>
            </a:r>
            <a:r>
              <a:rPr lang="en-US" dirty="0" smtClean="0"/>
              <a:t>.</a:t>
            </a:r>
          </a:p>
          <a:p>
            <a:pPr lvl="1"/>
            <a:r>
              <a:rPr lang="en-US" u="sng" dirty="0" smtClean="0">
                <a:solidFill>
                  <a:srgbClr val="00B050"/>
                </a:solidFill>
              </a:rPr>
              <a:t>Considered:</a:t>
            </a:r>
          </a:p>
          <a:p>
            <a:pPr lvl="2"/>
            <a:r>
              <a:rPr lang="en-US" dirty="0" smtClean="0"/>
              <a:t>Capture of the full beam by boron + gamma radiation from capture at last 2m guide</a:t>
            </a:r>
          </a:p>
          <a:p>
            <a:r>
              <a:rPr lang="en-US" dirty="0" smtClean="0">
                <a:solidFill>
                  <a:srgbClr val="5A0B28"/>
                </a:solidFill>
              </a:rPr>
              <a:t>Likely </a:t>
            </a:r>
            <a:r>
              <a:rPr lang="en-US" dirty="0">
                <a:solidFill>
                  <a:srgbClr val="5A0B28"/>
                </a:solidFill>
              </a:rPr>
              <a:t>accidents (H2), 0.5 </a:t>
            </a:r>
            <a:r>
              <a:rPr lang="en-US" dirty="0" err="1">
                <a:solidFill>
                  <a:srgbClr val="5A0B28"/>
                </a:solidFill>
              </a:rPr>
              <a:t>mSv</a:t>
            </a:r>
            <a:r>
              <a:rPr lang="en-US" dirty="0">
                <a:solidFill>
                  <a:srgbClr val="5A0B28"/>
                </a:solidFill>
              </a:rPr>
              <a:t> per </a:t>
            </a:r>
            <a:r>
              <a:rPr lang="en-US" dirty="0" smtClean="0">
                <a:solidFill>
                  <a:srgbClr val="5A0B28"/>
                </a:solidFill>
              </a:rPr>
              <a:t>event:</a:t>
            </a:r>
          </a:p>
          <a:p>
            <a:pPr marL="395388" lvl="2"/>
            <a:r>
              <a:rPr lang="en-US" sz="1800" u="sng" dirty="0">
                <a:solidFill>
                  <a:srgbClr val="0070C0"/>
                </a:solidFill>
              </a:rPr>
              <a:t>Scenarios suggested by NOSG:</a:t>
            </a:r>
            <a:endParaRPr lang="en-US" sz="1800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Misaligned </a:t>
            </a:r>
            <a:r>
              <a:rPr lang="en-US" dirty="0"/>
              <a:t>sample environment equipment.</a:t>
            </a:r>
          </a:p>
          <a:p>
            <a:pPr lvl="2"/>
            <a:r>
              <a:rPr lang="en-US" dirty="0" smtClean="0"/>
              <a:t>Sheet </a:t>
            </a:r>
            <a:r>
              <a:rPr lang="en-US" dirty="0"/>
              <a:t>of cadmium in the </a:t>
            </a:r>
            <a:r>
              <a:rPr lang="en-US" dirty="0" smtClean="0"/>
              <a:t>sample</a:t>
            </a:r>
            <a:endParaRPr lang="en-US" u="sng" dirty="0" smtClean="0">
              <a:solidFill>
                <a:srgbClr val="00B050"/>
              </a:solidFill>
            </a:endParaRPr>
          </a:p>
          <a:p>
            <a:pPr lvl="1"/>
            <a:r>
              <a:rPr lang="en-US" u="sng" dirty="0" smtClean="0">
                <a:solidFill>
                  <a:srgbClr val="00B050"/>
                </a:solidFill>
              </a:rPr>
              <a:t>Considered: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Capture of the full beam in cadmium + gamma from last 2m of the guide.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32656"/>
            <a:ext cx="8132762" cy="792087"/>
          </a:xfrm>
        </p:spPr>
        <p:txBody>
          <a:bodyPr/>
          <a:lstStyle/>
          <a:p>
            <a:r>
              <a:rPr lang="en-US" dirty="0" smtClean="0"/>
              <a:t>Cave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880320" cy="18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31641" y="1462387"/>
                <a:ext cx="8132762" cy="208823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Dose rate in a given point R with shielding thickness D</a:t>
                </a:r>
              </a:p>
              <a:p>
                <a:r>
                  <a:rPr lang="en-US" dirty="0" smtClean="0"/>
                  <a:t>Flux of primaries with no shielding: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Φ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𝑅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r>
                  <a:rPr lang="en-US" dirty="0" smtClean="0"/>
                  <a:t>Flux to dose conversion: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 smtClean="0"/>
                  <a:t>, ESS-0019931</a:t>
                </a:r>
              </a:p>
              <a:p>
                <a:r>
                  <a:rPr lang="en-US" dirty="0" smtClean="0"/>
                  <a:t>Linear attenuation in # of primaries: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l-G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Scattered primaries and </a:t>
                </a:r>
                <a:r>
                  <a:rPr lang="en-US" dirty="0" err="1" smtClean="0"/>
                  <a:t>secondaries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dose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641" y="1462387"/>
                <a:ext cx="8132762" cy="2088232"/>
              </a:xfrm>
              <a:blipFill rotWithShape="1">
                <a:blip r:embed="rId3"/>
                <a:stretch>
                  <a:fillRect l="-1949"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4170" y="260648"/>
            <a:ext cx="8132762" cy="792088"/>
          </a:xfrm>
        </p:spPr>
        <p:txBody>
          <a:bodyPr/>
          <a:lstStyle/>
          <a:p>
            <a:r>
              <a:rPr lang="en-US" dirty="0" smtClean="0"/>
              <a:t>Analytic gamma dose rate 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170" y="3501008"/>
                <a:ext cx="8521217" cy="1135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dose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l-GR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l-GR" sz="280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Φ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70" y="3501008"/>
                <a:ext cx="8521217" cy="1135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544" y="4677216"/>
                <a:ext cx="8424936" cy="1879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Reference </a:t>
                </a:r>
                <a:r>
                  <a:rPr lang="en-US" sz="1600" dirty="0"/>
                  <a:t>book by </a:t>
                </a:r>
                <a:r>
                  <a:rPr lang="en-US" sz="1600" dirty="0" err="1"/>
                  <a:t>Mashkovich</a:t>
                </a:r>
                <a:r>
                  <a:rPr lang="en-US" sz="1600" dirty="0"/>
                  <a:t> &amp; </a:t>
                </a:r>
                <a:r>
                  <a:rPr lang="en-US" sz="1600" dirty="0" err="1"/>
                  <a:t>Kudryavtseva</a:t>
                </a:r>
                <a:r>
                  <a:rPr lang="en-US" sz="1600" dirty="0"/>
                  <a:t> (1991</a:t>
                </a:r>
                <a:r>
                  <a:rPr lang="en-US" sz="1600" dirty="0" smtClean="0"/>
                  <a:t>):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Linear attenuation</a:t>
                </a:r>
                <a:r>
                  <a:rPr lang="el-GR" sz="16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16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𝜇</m:t>
                    </m:r>
                    <m:d>
                      <m:dPr>
                        <m:ctrlP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1600" dirty="0" smtClean="0"/>
                  <a:t>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Dose buildup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rgbClr val="7030A0"/>
                            </a:solidFill>
                            <a:latin typeface="Cambria Math"/>
                          </a:rPr>
                          <m:t>dose</m:t>
                        </m:r>
                      </m:sub>
                      <m:sup/>
                    </m:sSubSup>
                    <m:d>
                      <m:d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 smtClean="0"/>
                  <a:t> (pre-computed via MC simulation)</a:t>
                </a:r>
              </a:p>
              <a:p>
                <a:r>
                  <a:rPr lang="en-US" sz="1600" dirty="0" smtClean="0"/>
                  <a:t>Flux of primaries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Φ</m:t>
                    </m:r>
                    <m:d>
                      <m:dPr>
                        <m:ctrlP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endParaRPr lang="en-US" sz="1600" b="0" dirty="0" smtClean="0">
                  <a:solidFill>
                    <a:srgbClr val="00B050"/>
                  </a:solidFill>
                  <a:ea typeface="Cambria Math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Neutron optics simulations,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ENDF capture spectra (IAEA, https://</a:t>
                </a:r>
                <a:r>
                  <a:rPr lang="en-US" sz="1600" dirty="0" smtClean="0"/>
                  <a:t>www-nds.iaea.org/pgaa/databases.htm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77216"/>
                <a:ext cx="8424936" cy="1879169"/>
              </a:xfrm>
              <a:prstGeom prst="rect">
                <a:avLst/>
              </a:prstGeom>
              <a:blipFill rotWithShape="1">
                <a:blip r:embed="rId5"/>
                <a:stretch>
                  <a:fillRect l="-434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0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196752"/>
            <a:ext cx="8640960" cy="5060305"/>
          </a:xfrm>
        </p:spPr>
        <p:txBody>
          <a:bodyPr/>
          <a:lstStyle/>
          <a:p>
            <a:r>
              <a:rPr lang="en-US" dirty="0" smtClean="0"/>
              <a:t>A hollow cylinder, 3m internal radius, 1 m thick concrete walls (2.35g/cm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small target (Cd or B) in the center.</a:t>
            </a:r>
          </a:p>
          <a:p>
            <a:r>
              <a:rPr lang="en-US" dirty="0" smtClean="0"/>
              <a:t>A neutron E = 0.1 eV emitted in the middle.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Higher uncertainties in buildup factors for low energies (hence a slight deviation from FLUKA result), still sufficient accuracy of analytical approach.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28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5163" y="476673"/>
            <a:ext cx="8132762" cy="576063"/>
          </a:xfrm>
        </p:spPr>
        <p:txBody>
          <a:bodyPr/>
          <a:lstStyle/>
          <a:p>
            <a:r>
              <a:rPr lang="en-US" dirty="0" smtClean="0"/>
              <a:t>Benchmarking analytic calculations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25" y="2371279"/>
            <a:ext cx="4138654" cy="3103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19" y="2276872"/>
            <a:ext cx="4264530" cy="31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5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08721"/>
            <a:ext cx="8568952" cy="4392488"/>
          </a:xfrm>
        </p:spPr>
        <p:txBody>
          <a:bodyPr/>
          <a:lstStyle/>
          <a:p>
            <a:r>
              <a:rPr lang="en-US" dirty="0" smtClean="0"/>
              <a:t>H1: Both beams captured </a:t>
            </a:r>
            <a:r>
              <a:rPr lang="en-US" dirty="0"/>
              <a:t>in </a:t>
            </a:r>
            <a:r>
              <a:rPr lang="en-US" dirty="0" smtClean="0"/>
              <a:t>B +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en-US" dirty="0">
                <a:cs typeface="Times New Roman"/>
              </a:rPr>
              <a:t>’s</a:t>
            </a:r>
            <a:r>
              <a:rPr lang="en-US" dirty="0"/>
              <a:t> </a:t>
            </a:r>
            <a:r>
              <a:rPr lang="en-US" dirty="0" smtClean="0"/>
              <a:t> from last 2 m of the guides (</a:t>
            </a:r>
            <a:r>
              <a:rPr lang="en-US" dirty="0" err="1" smtClean="0"/>
              <a:t>Ni+Ti</a:t>
            </a:r>
            <a:r>
              <a:rPr lang="en-US" dirty="0" smtClean="0"/>
              <a:t>)</a:t>
            </a:r>
          </a:p>
          <a:p>
            <a:r>
              <a:rPr lang="en-US" dirty="0" smtClean="0"/>
              <a:t>H2: Both beams captured in Cd +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en-US" dirty="0">
                <a:cs typeface="Times New Roman"/>
              </a:rPr>
              <a:t>’s</a:t>
            </a:r>
            <a:r>
              <a:rPr lang="en-US" dirty="0" smtClean="0"/>
              <a:t> from last 2m of the guides (</a:t>
            </a:r>
            <a:r>
              <a:rPr lang="en-US" dirty="0" err="1" smtClean="0"/>
              <a:t>Ni+Ti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u="sng" dirty="0">
              <a:solidFill>
                <a:srgbClr val="C00000"/>
              </a:solidFill>
            </a:endParaRPr>
          </a:p>
          <a:p>
            <a:endParaRPr lang="en-US" u="sng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C00000"/>
                </a:solidFill>
              </a:rPr>
              <a:t>Important: </a:t>
            </a:r>
            <a:r>
              <a:rPr lang="en-US" i="1" dirty="0" smtClean="0">
                <a:solidFill>
                  <a:schemeClr val="tx1"/>
                </a:solidFill>
              </a:rPr>
              <a:t>Full spectra of Cd, </a:t>
            </a:r>
            <a:r>
              <a:rPr lang="en-US" i="1" dirty="0" err="1" smtClean="0">
                <a:solidFill>
                  <a:schemeClr val="tx1"/>
                </a:solidFill>
              </a:rPr>
              <a:t>Ni,Ti</a:t>
            </a:r>
            <a:r>
              <a:rPr lang="en-US" i="1" dirty="0" smtClean="0">
                <a:solidFill>
                  <a:schemeClr val="tx1"/>
                </a:solidFill>
              </a:rPr>
              <a:t> should be used,</a:t>
            </a:r>
            <a:r>
              <a:rPr lang="en-US" dirty="0" smtClean="0">
                <a:solidFill>
                  <a:schemeClr val="tx1"/>
                </a:solidFill>
              </a:rPr>
              <a:t> not only the strongest lines (in the report you’ve read).</a:t>
            </a:r>
            <a:r>
              <a:rPr lang="en-US" i="1" dirty="0" smtClean="0">
                <a:solidFill>
                  <a:schemeClr val="tx1"/>
                </a:solidFill>
              </a:rPr>
              <a:t>Guide coating capture really matters for H1</a:t>
            </a:r>
          </a:p>
          <a:p>
            <a:pPr marL="0" indent="0">
              <a:buNone/>
            </a:pPr>
            <a:r>
              <a:rPr lang="en-US" u="sng" dirty="0" err="1" smtClean="0">
                <a:solidFill>
                  <a:srgbClr val="008000"/>
                </a:solidFill>
              </a:rPr>
              <a:t>Pb</a:t>
            </a:r>
            <a:r>
              <a:rPr lang="en-US" u="sng" dirty="0" smtClean="0">
                <a:solidFill>
                  <a:srgbClr val="008000"/>
                </a:solidFill>
              </a:rPr>
              <a:t> shielding</a:t>
            </a:r>
            <a:r>
              <a:rPr lang="en-US" dirty="0" smtClean="0">
                <a:solidFill>
                  <a:schemeClr val="tx1"/>
                </a:solidFill>
              </a:rPr>
              <a:t>: 6 cm (H1) or 16 cm (H2) bring the  dose rate down to 1mkSv/h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>
              <a:xfrm>
                <a:off x="683568" y="0"/>
                <a:ext cx="8132762" cy="864095"/>
              </a:xfrm>
            </p:spPr>
            <p:txBody>
              <a:bodyPr/>
              <a:lstStyle/>
              <a:p>
                <a:r>
                  <a:rPr lang="en-US" dirty="0" smtClean="0"/>
                  <a:t>Dose rate outside cave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∙10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n/s inside)</a:t>
                </a:r>
                <a:endParaRPr lang="en-US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83568" y="0"/>
                <a:ext cx="8132762" cy="864095"/>
              </a:xfrm>
              <a:blipFill rotWithShape="1">
                <a:blip r:embed="rId2"/>
                <a:stretch>
                  <a:fillRect l="-2999" r="-2699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59962"/>
              </p:ext>
            </p:extLst>
          </p:nvPr>
        </p:nvGraphicFramePr>
        <p:xfrm>
          <a:off x="827584" y="1628801"/>
          <a:ext cx="7632848" cy="3662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592288"/>
                <a:gridCol w="3240360"/>
              </a:tblGrid>
              <a:tr h="3710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Thickness, cm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H1 dose</a:t>
                      </a:r>
                      <a:r>
                        <a:rPr lang="en-US" sz="1600" baseline="0" dirty="0" smtClean="0"/>
                        <a:t> rate, </a:t>
                      </a:r>
                      <a:r>
                        <a:rPr lang="en-US" sz="1600" baseline="0" dirty="0" err="1" smtClean="0"/>
                        <a:t>mkSv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H2 dose rate, </a:t>
                      </a:r>
                      <a:r>
                        <a:rPr lang="en-US" sz="1600" dirty="0" err="1" smtClean="0"/>
                        <a:t>mkSv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hr</a:t>
                      </a:r>
                      <a:endParaRPr lang="en-US" sz="1600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228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3,0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109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4,4</a:t>
                      </a:r>
                      <a:endParaRPr lang="en-US" dirty="0"/>
                    </a:p>
                  </a:txBody>
                  <a:tcPr/>
                </a:tc>
              </a:tr>
              <a:tr h="350818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0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7204" y="6221308"/>
            <a:ext cx="677862" cy="123111"/>
          </a:xfrm>
        </p:spPr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499992" y="6525344"/>
            <a:ext cx="216024" cy="123111"/>
          </a:xfrm>
        </p:spPr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5"/>
          </a:xfrm>
        </p:spPr>
        <p:txBody>
          <a:bodyPr/>
          <a:lstStyle/>
          <a:p>
            <a:pPr algn="ctr"/>
            <a:r>
              <a:rPr lang="en-US" dirty="0" smtClean="0"/>
              <a:t>Shielding for safety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8" t="38660" r="13909" b="10264"/>
          <a:stretch/>
        </p:blipFill>
        <p:spPr bwMode="auto">
          <a:xfrm>
            <a:off x="251521" y="2780928"/>
            <a:ext cx="8655970" cy="35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pectrumModBun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" y="779368"/>
            <a:ext cx="3168352" cy="17585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596217" y="2537870"/>
            <a:ext cx="1054044" cy="2472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83097" y="692696"/>
            <a:ext cx="6139132" cy="25545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10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</a:t>
            </a:r>
            <a:r>
              <a:rPr lang="en-US" sz="2000" dirty="0" err="1" smtClean="0"/>
              <a:t>neutr</a:t>
            </a:r>
            <a:r>
              <a:rPr lang="en-US" sz="2000" dirty="0" smtClean="0"/>
              <a:t>/s with </a:t>
            </a:r>
            <a:r>
              <a:rPr lang="en-US" sz="2000" i="1" dirty="0" smtClean="0"/>
              <a:t>E</a:t>
            </a:r>
            <a:r>
              <a:rPr lang="en-US" sz="2000" dirty="0" smtClean="0"/>
              <a:t> &gt; 1 MeV within monolith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Monolith </a:t>
            </a:r>
            <a:r>
              <a:rPr lang="en-US" sz="2000" dirty="0" err="1" smtClean="0"/>
              <a:t>beamports</a:t>
            </a:r>
            <a:r>
              <a:rPr lang="en-US" sz="2000" dirty="0" smtClean="0"/>
              <a:t> provide significant channels of fast and relativistic 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Varying dose composition along the beamline.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Hard gamma radiation released in neutron capture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64795" y="6165304"/>
            <a:ext cx="202077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00108" y="5857527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30 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6829" y="2537870"/>
            <a:ext cx="6391668" cy="200054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solidFill>
                  <a:srgbClr val="C00000"/>
                </a:solidFill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u="sng" dirty="0" smtClean="0">
              <a:solidFill>
                <a:srgbClr val="C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Normal operation H1: &lt; 3 </a:t>
            </a:r>
            <a:r>
              <a:rPr lang="en-US" dirty="0" err="1" smtClean="0"/>
              <a:t>mkSv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r>
              <a:rPr lang="en-US" dirty="0" smtClean="0"/>
              <a:t> outside shielding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Calculate for 1 </a:t>
            </a:r>
            <a:r>
              <a:rPr lang="en-US" dirty="0" err="1" smtClean="0"/>
              <a:t>mkSv</a:t>
            </a:r>
            <a:r>
              <a:rPr lang="en-US" dirty="0" smtClean="0"/>
              <a:t>/</a:t>
            </a:r>
            <a:r>
              <a:rPr lang="en-US" dirty="0" err="1" smtClean="0"/>
              <a:t>hr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Likely accident (H2): &lt;0.5 </a:t>
            </a:r>
            <a:r>
              <a:rPr lang="en-US" dirty="0" err="1" smtClean="0"/>
              <a:t>mSv</a:t>
            </a:r>
            <a:r>
              <a:rPr lang="en-US" dirty="0" smtClean="0"/>
              <a:t> per event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6163" y="4753117"/>
            <a:ext cx="1512877" cy="422450"/>
          </a:xfrm>
          <a:prstGeom prst="rect">
            <a:avLst/>
          </a:prstGeom>
          <a:gradFill>
            <a:gsLst>
              <a:gs pos="100000">
                <a:srgbClr val="FF0000">
                  <a:alpha val="30000"/>
                </a:srgb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  <a:r>
              <a:rPr lang="en-US" dirty="0" smtClean="0"/>
              <a:t>ast neutrons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49042" y="4753116"/>
            <a:ext cx="1465715" cy="42245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3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Gamma + neutrons(?)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14755" y="4743449"/>
            <a:ext cx="4192735" cy="422450"/>
          </a:xfrm>
          <a:prstGeom prst="rect">
            <a:avLst/>
          </a:prstGeom>
          <a:gradFill>
            <a:gsLst>
              <a:gs pos="100000">
                <a:srgbClr val="FFFF00">
                  <a:alpha val="30000"/>
                </a:srgb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gamma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267744" y="5232400"/>
            <a:ext cx="6639746" cy="190500"/>
          </a:xfrm>
          <a:custGeom>
            <a:avLst/>
            <a:gdLst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70100 w 4521200"/>
              <a:gd name="connsiteY5" fmla="*/ 127000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89558 w 4521200"/>
              <a:gd name="connsiteY5" fmla="*/ 112713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89558 w 4521200"/>
              <a:gd name="connsiteY5" fmla="*/ 112713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225063"/>
              <a:gd name="connsiteX1" fmla="*/ 63500 w 4521200"/>
              <a:gd name="connsiteY1" fmla="*/ 12700 h 225063"/>
              <a:gd name="connsiteX2" fmla="*/ 139700 w 4521200"/>
              <a:gd name="connsiteY2" fmla="*/ 38100 h 225063"/>
              <a:gd name="connsiteX3" fmla="*/ 469900 w 4521200"/>
              <a:gd name="connsiteY3" fmla="*/ 76200 h 225063"/>
              <a:gd name="connsiteX4" fmla="*/ 1993900 w 4521200"/>
              <a:gd name="connsiteY4" fmla="*/ 101600 h 225063"/>
              <a:gd name="connsiteX5" fmla="*/ 2027942 w 4521200"/>
              <a:gd name="connsiteY5" fmla="*/ 212726 h 225063"/>
              <a:gd name="connsiteX6" fmla="*/ 2133600 w 4521200"/>
              <a:gd name="connsiteY6" fmla="*/ 190500 h 225063"/>
              <a:gd name="connsiteX7" fmla="*/ 2171700 w 4521200"/>
              <a:gd name="connsiteY7" fmla="*/ 165100 h 225063"/>
              <a:gd name="connsiteX8" fmla="*/ 2197100 w 4521200"/>
              <a:gd name="connsiteY8" fmla="*/ 127000 h 225063"/>
              <a:gd name="connsiteX9" fmla="*/ 2273300 w 4521200"/>
              <a:gd name="connsiteY9" fmla="*/ 101600 h 225063"/>
              <a:gd name="connsiteX10" fmla="*/ 2590800 w 4521200"/>
              <a:gd name="connsiteY10" fmla="*/ 88900 h 225063"/>
              <a:gd name="connsiteX11" fmla="*/ 3543300 w 4521200"/>
              <a:gd name="connsiteY11" fmla="*/ 101600 h 225063"/>
              <a:gd name="connsiteX12" fmla="*/ 4432300 w 4521200"/>
              <a:gd name="connsiteY12" fmla="*/ 101600 h 225063"/>
              <a:gd name="connsiteX13" fmla="*/ 4521200 w 4521200"/>
              <a:gd name="connsiteY13" fmla="*/ 25400 h 225063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6676"/>
              <a:gd name="connsiteX1" fmla="*/ 63500 w 4521200"/>
              <a:gd name="connsiteY1" fmla="*/ 12700 h 196676"/>
              <a:gd name="connsiteX2" fmla="*/ 139700 w 4521200"/>
              <a:gd name="connsiteY2" fmla="*/ 38100 h 196676"/>
              <a:gd name="connsiteX3" fmla="*/ 469900 w 4521200"/>
              <a:gd name="connsiteY3" fmla="*/ 76200 h 196676"/>
              <a:gd name="connsiteX4" fmla="*/ 1993900 w 4521200"/>
              <a:gd name="connsiteY4" fmla="*/ 101600 h 196676"/>
              <a:gd name="connsiteX5" fmla="*/ 2115501 w 4521200"/>
              <a:gd name="connsiteY5" fmla="*/ 127001 h 196676"/>
              <a:gd name="connsiteX6" fmla="*/ 2133600 w 4521200"/>
              <a:gd name="connsiteY6" fmla="*/ 190500 h 196676"/>
              <a:gd name="connsiteX7" fmla="*/ 2155486 w 4521200"/>
              <a:gd name="connsiteY7" fmla="*/ 193675 h 196676"/>
              <a:gd name="connsiteX8" fmla="*/ 2197100 w 4521200"/>
              <a:gd name="connsiteY8" fmla="*/ 127000 h 196676"/>
              <a:gd name="connsiteX9" fmla="*/ 2273300 w 4521200"/>
              <a:gd name="connsiteY9" fmla="*/ 101600 h 196676"/>
              <a:gd name="connsiteX10" fmla="*/ 2590800 w 4521200"/>
              <a:gd name="connsiteY10" fmla="*/ 88900 h 196676"/>
              <a:gd name="connsiteX11" fmla="*/ 3543300 w 4521200"/>
              <a:gd name="connsiteY11" fmla="*/ 101600 h 196676"/>
              <a:gd name="connsiteX12" fmla="*/ 4432300 w 4521200"/>
              <a:gd name="connsiteY12" fmla="*/ 101600 h 196676"/>
              <a:gd name="connsiteX13" fmla="*/ 4521200 w 4521200"/>
              <a:gd name="connsiteY13" fmla="*/ 25400 h 196676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33600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43329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15501 w 4521200"/>
              <a:gd name="connsiteY5" fmla="*/ 127001 h 190500"/>
              <a:gd name="connsiteX6" fmla="*/ 2143329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77642 w 4521200"/>
              <a:gd name="connsiteY7" fmla="*/ 117475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61427 w 4521200"/>
              <a:gd name="connsiteY7" fmla="*/ 122237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61427 w 4521200"/>
              <a:gd name="connsiteY7" fmla="*/ 122237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74399 w 4521200"/>
              <a:gd name="connsiteY7" fmla="*/ 112712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05773 w 4521200"/>
              <a:gd name="connsiteY5" fmla="*/ 122238 h 190500"/>
              <a:gd name="connsiteX6" fmla="*/ 2143329 w 4521200"/>
              <a:gd name="connsiteY6" fmla="*/ 190500 h 190500"/>
              <a:gd name="connsiteX7" fmla="*/ 2174399 w 4521200"/>
              <a:gd name="connsiteY7" fmla="*/ 112712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99287 w 4521200"/>
              <a:gd name="connsiteY5" fmla="*/ 107950 h 190500"/>
              <a:gd name="connsiteX6" fmla="*/ 2143329 w 4521200"/>
              <a:gd name="connsiteY6" fmla="*/ 190500 h 190500"/>
              <a:gd name="connsiteX7" fmla="*/ 2174399 w 4521200"/>
              <a:gd name="connsiteY7" fmla="*/ 112712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99287 w 4521200"/>
              <a:gd name="connsiteY5" fmla="*/ 107950 h 190500"/>
              <a:gd name="connsiteX6" fmla="*/ 2143329 w 4521200"/>
              <a:gd name="connsiteY6" fmla="*/ 190500 h 190500"/>
              <a:gd name="connsiteX7" fmla="*/ 2174399 w 4521200"/>
              <a:gd name="connsiteY7" fmla="*/ 112712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469900 w 4521200"/>
              <a:gd name="connsiteY2" fmla="*/ 76200 h 190500"/>
              <a:gd name="connsiteX3" fmla="*/ 1993900 w 4521200"/>
              <a:gd name="connsiteY3" fmla="*/ 101600 h 190500"/>
              <a:gd name="connsiteX4" fmla="*/ 2099287 w 4521200"/>
              <a:gd name="connsiteY4" fmla="*/ 107950 h 190500"/>
              <a:gd name="connsiteX5" fmla="*/ 2143329 w 4521200"/>
              <a:gd name="connsiteY5" fmla="*/ 190500 h 190500"/>
              <a:gd name="connsiteX6" fmla="*/ 2174399 w 4521200"/>
              <a:gd name="connsiteY6" fmla="*/ 112712 h 190500"/>
              <a:gd name="connsiteX7" fmla="*/ 2273300 w 4521200"/>
              <a:gd name="connsiteY7" fmla="*/ 101600 h 190500"/>
              <a:gd name="connsiteX8" fmla="*/ 2590800 w 4521200"/>
              <a:gd name="connsiteY8" fmla="*/ 88900 h 190500"/>
              <a:gd name="connsiteX9" fmla="*/ 3543300 w 4521200"/>
              <a:gd name="connsiteY9" fmla="*/ 101600 h 190500"/>
              <a:gd name="connsiteX10" fmla="*/ 4432300 w 4521200"/>
              <a:gd name="connsiteY10" fmla="*/ 101600 h 190500"/>
              <a:gd name="connsiteX11" fmla="*/ 4521200 w 4521200"/>
              <a:gd name="connsiteY11" fmla="*/ 25400 h 190500"/>
              <a:gd name="connsiteX0" fmla="*/ 97075 w 4618275"/>
              <a:gd name="connsiteY0" fmla="*/ 0 h 190500"/>
              <a:gd name="connsiteX1" fmla="*/ 160575 w 4618275"/>
              <a:gd name="connsiteY1" fmla="*/ 12700 h 190500"/>
              <a:gd name="connsiteX2" fmla="*/ 2090975 w 4618275"/>
              <a:gd name="connsiteY2" fmla="*/ 101600 h 190500"/>
              <a:gd name="connsiteX3" fmla="*/ 2196362 w 4618275"/>
              <a:gd name="connsiteY3" fmla="*/ 107950 h 190500"/>
              <a:gd name="connsiteX4" fmla="*/ 2240404 w 4618275"/>
              <a:gd name="connsiteY4" fmla="*/ 190500 h 190500"/>
              <a:gd name="connsiteX5" fmla="*/ 2271474 w 4618275"/>
              <a:gd name="connsiteY5" fmla="*/ 112712 h 190500"/>
              <a:gd name="connsiteX6" fmla="*/ 2370375 w 4618275"/>
              <a:gd name="connsiteY6" fmla="*/ 101600 h 190500"/>
              <a:gd name="connsiteX7" fmla="*/ 2687875 w 4618275"/>
              <a:gd name="connsiteY7" fmla="*/ 88900 h 190500"/>
              <a:gd name="connsiteX8" fmla="*/ 3640375 w 4618275"/>
              <a:gd name="connsiteY8" fmla="*/ 101600 h 190500"/>
              <a:gd name="connsiteX9" fmla="*/ 4529375 w 4618275"/>
              <a:gd name="connsiteY9" fmla="*/ 101600 h 190500"/>
              <a:gd name="connsiteX10" fmla="*/ 4618275 w 4618275"/>
              <a:gd name="connsiteY10" fmla="*/ 25400 h 190500"/>
              <a:gd name="connsiteX0" fmla="*/ 101319 w 4622519"/>
              <a:gd name="connsiteY0" fmla="*/ 0 h 190500"/>
              <a:gd name="connsiteX1" fmla="*/ 158714 w 4622519"/>
              <a:gd name="connsiteY1" fmla="*/ 57524 h 190500"/>
              <a:gd name="connsiteX2" fmla="*/ 2095219 w 4622519"/>
              <a:gd name="connsiteY2" fmla="*/ 101600 h 190500"/>
              <a:gd name="connsiteX3" fmla="*/ 2200606 w 4622519"/>
              <a:gd name="connsiteY3" fmla="*/ 107950 h 190500"/>
              <a:gd name="connsiteX4" fmla="*/ 2244648 w 4622519"/>
              <a:gd name="connsiteY4" fmla="*/ 190500 h 190500"/>
              <a:gd name="connsiteX5" fmla="*/ 2275718 w 4622519"/>
              <a:gd name="connsiteY5" fmla="*/ 112712 h 190500"/>
              <a:gd name="connsiteX6" fmla="*/ 2374619 w 4622519"/>
              <a:gd name="connsiteY6" fmla="*/ 101600 h 190500"/>
              <a:gd name="connsiteX7" fmla="*/ 2692119 w 4622519"/>
              <a:gd name="connsiteY7" fmla="*/ 88900 h 190500"/>
              <a:gd name="connsiteX8" fmla="*/ 3644619 w 4622519"/>
              <a:gd name="connsiteY8" fmla="*/ 101600 h 190500"/>
              <a:gd name="connsiteX9" fmla="*/ 4533619 w 4622519"/>
              <a:gd name="connsiteY9" fmla="*/ 101600 h 190500"/>
              <a:gd name="connsiteX10" fmla="*/ 4622519 w 4622519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1768 w 4522968"/>
              <a:gd name="connsiteY0" fmla="*/ 0 h 190500"/>
              <a:gd name="connsiteX1" fmla="*/ 59163 w 4522968"/>
              <a:gd name="connsiteY1" fmla="*/ 57524 h 190500"/>
              <a:gd name="connsiteX2" fmla="*/ 1995668 w 4522968"/>
              <a:gd name="connsiteY2" fmla="*/ 101600 h 190500"/>
              <a:gd name="connsiteX3" fmla="*/ 2101055 w 4522968"/>
              <a:gd name="connsiteY3" fmla="*/ 107950 h 190500"/>
              <a:gd name="connsiteX4" fmla="*/ 2145097 w 4522968"/>
              <a:gd name="connsiteY4" fmla="*/ 190500 h 190500"/>
              <a:gd name="connsiteX5" fmla="*/ 2176167 w 4522968"/>
              <a:gd name="connsiteY5" fmla="*/ 112712 h 190500"/>
              <a:gd name="connsiteX6" fmla="*/ 2275068 w 4522968"/>
              <a:gd name="connsiteY6" fmla="*/ 101600 h 190500"/>
              <a:gd name="connsiteX7" fmla="*/ 2592568 w 4522968"/>
              <a:gd name="connsiteY7" fmla="*/ 88900 h 190500"/>
              <a:gd name="connsiteX8" fmla="*/ 3545068 w 4522968"/>
              <a:gd name="connsiteY8" fmla="*/ 101600 h 190500"/>
              <a:gd name="connsiteX9" fmla="*/ 4434068 w 4522968"/>
              <a:gd name="connsiteY9" fmla="*/ 101600 h 190500"/>
              <a:gd name="connsiteX10" fmla="*/ 4522968 w 4522968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1768 w 4522968"/>
              <a:gd name="connsiteY0" fmla="*/ 0 h 190500"/>
              <a:gd name="connsiteX1" fmla="*/ 59163 w 4522968"/>
              <a:gd name="connsiteY1" fmla="*/ 57524 h 190500"/>
              <a:gd name="connsiteX2" fmla="*/ 1995668 w 4522968"/>
              <a:gd name="connsiteY2" fmla="*/ 101600 h 190500"/>
              <a:gd name="connsiteX3" fmla="*/ 2101055 w 4522968"/>
              <a:gd name="connsiteY3" fmla="*/ 107950 h 190500"/>
              <a:gd name="connsiteX4" fmla="*/ 2145097 w 4522968"/>
              <a:gd name="connsiteY4" fmla="*/ 190500 h 190500"/>
              <a:gd name="connsiteX5" fmla="*/ 2176167 w 4522968"/>
              <a:gd name="connsiteY5" fmla="*/ 112712 h 190500"/>
              <a:gd name="connsiteX6" fmla="*/ 2275068 w 4522968"/>
              <a:gd name="connsiteY6" fmla="*/ 101600 h 190500"/>
              <a:gd name="connsiteX7" fmla="*/ 2592568 w 4522968"/>
              <a:gd name="connsiteY7" fmla="*/ 88900 h 190500"/>
              <a:gd name="connsiteX8" fmla="*/ 3545068 w 4522968"/>
              <a:gd name="connsiteY8" fmla="*/ 101600 h 190500"/>
              <a:gd name="connsiteX9" fmla="*/ 4434068 w 4522968"/>
              <a:gd name="connsiteY9" fmla="*/ 101600 h 190500"/>
              <a:gd name="connsiteX10" fmla="*/ 4522968 w 4522968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57395 w 4521200"/>
              <a:gd name="connsiteY1" fmla="*/ 57524 h 190500"/>
              <a:gd name="connsiteX2" fmla="*/ 1993900 w 4521200"/>
              <a:gd name="connsiteY2" fmla="*/ 101600 h 190500"/>
              <a:gd name="connsiteX3" fmla="*/ 2099287 w 4521200"/>
              <a:gd name="connsiteY3" fmla="*/ 107950 h 190500"/>
              <a:gd name="connsiteX4" fmla="*/ 2143329 w 4521200"/>
              <a:gd name="connsiteY4" fmla="*/ 190500 h 190500"/>
              <a:gd name="connsiteX5" fmla="*/ 2174399 w 4521200"/>
              <a:gd name="connsiteY5" fmla="*/ 112712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21200" h="190500">
                <a:moveTo>
                  <a:pt x="0" y="0"/>
                </a:moveTo>
                <a:cubicBezTo>
                  <a:pt x="5906" y="40093"/>
                  <a:pt x="13194" y="57560"/>
                  <a:pt x="57395" y="57524"/>
                </a:cubicBezTo>
                <a:cubicBezTo>
                  <a:pt x="702596" y="57003"/>
                  <a:pt x="1342804" y="82919"/>
                  <a:pt x="1993900" y="101600"/>
                </a:cubicBezTo>
                <a:cubicBezTo>
                  <a:pt x="2031074" y="102667"/>
                  <a:pt x="2074382" y="93133"/>
                  <a:pt x="2099287" y="107950"/>
                </a:cubicBezTo>
                <a:cubicBezTo>
                  <a:pt x="2124192" y="122767"/>
                  <a:pt x="2128202" y="137583"/>
                  <a:pt x="2143329" y="190500"/>
                </a:cubicBezTo>
                <a:cubicBezTo>
                  <a:pt x="2169901" y="138112"/>
                  <a:pt x="2157227" y="137767"/>
                  <a:pt x="2174399" y="112712"/>
                </a:cubicBezTo>
                <a:cubicBezTo>
                  <a:pt x="2191635" y="87564"/>
                  <a:pt x="2203900" y="105569"/>
                  <a:pt x="2273300" y="101600"/>
                </a:cubicBezTo>
                <a:cubicBezTo>
                  <a:pt x="2342700" y="97631"/>
                  <a:pt x="2484967" y="93133"/>
                  <a:pt x="2590800" y="88900"/>
                </a:cubicBezTo>
                <a:lnTo>
                  <a:pt x="3543300" y="101600"/>
                </a:lnTo>
                <a:cubicBezTo>
                  <a:pt x="4315987" y="113768"/>
                  <a:pt x="3971392" y="127206"/>
                  <a:pt x="4432300" y="101600"/>
                </a:cubicBezTo>
                <a:cubicBezTo>
                  <a:pt x="4516376" y="45549"/>
                  <a:pt x="4494848" y="78104"/>
                  <a:pt x="4521200" y="2540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375183" y="5384800"/>
            <a:ext cx="2339574" cy="190500"/>
          </a:xfrm>
          <a:custGeom>
            <a:avLst/>
            <a:gdLst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70100 w 4521200"/>
              <a:gd name="connsiteY5" fmla="*/ 127000 h 190500"/>
              <a:gd name="connsiteX6" fmla="*/ 2133600 w 4521200"/>
              <a:gd name="connsiteY6" fmla="*/ 190500 h 190500"/>
              <a:gd name="connsiteX7" fmla="*/ 2171700 w 4521200"/>
              <a:gd name="connsiteY7" fmla="*/ 165100 h 190500"/>
              <a:gd name="connsiteX8" fmla="*/ 2197100 w 4521200"/>
              <a:gd name="connsiteY8" fmla="*/ 127000 h 190500"/>
              <a:gd name="connsiteX9" fmla="*/ 2273300 w 4521200"/>
              <a:gd name="connsiteY9" fmla="*/ 101600 h 190500"/>
              <a:gd name="connsiteX10" fmla="*/ 2590800 w 4521200"/>
              <a:gd name="connsiteY10" fmla="*/ 88900 h 190500"/>
              <a:gd name="connsiteX11" fmla="*/ 3543300 w 4521200"/>
              <a:gd name="connsiteY11" fmla="*/ 101600 h 190500"/>
              <a:gd name="connsiteX12" fmla="*/ 4432300 w 4521200"/>
              <a:gd name="connsiteY12" fmla="*/ 101600 h 190500"/>
              <a:gd name="connsiteX13" fmla="*/ 4521200 w 4521200"/>
              <a:gd name="connsiteY13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70100 w 4521200"/>
              <a:gd name="connsiteY5" fmla="*/ 127000 h 190500"/>
              <a:gd name="connsiteX6" fmla="*/ 2133600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70100 w 4521200"/>
              <a:gd name="connsiteY5" fmla="*/ 127000 h 190500"/>
              <a:gd name="connsiteX6" fmla="*/ 2133600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070100 w 4521200"/>
              <a:gd name="connsiteY5" fmla="*/ 127000 h 190500"/>
              <a:gd name="connsiteX6" fmla="*/ 2133600 w 4521200"/>
              <a:gd name="connsiteY6" fmla="*/ 190500 h 190500"/>
              <a:gd name="connsiteX7" fmla="*/ 2197100 w 4521200"/>
              <a:gd name="connsiteY7" fmla="*/ 127000 h 190500"/>
              <a:gd name="connsiteX8" fmla="*/ 2273300 w 4521200"/>
              <a:gd name="connsiteY8" fmla="*/ 101600 h 190500"/>
              <a:gd name="connsiteX9" fmla="*/ 2590800 w 4521200"/>
              <a:gd name="connsiteY9" fmla="*/ 88900 h 190500"/>
              <a:gd name="connsiteX10" fmla="*/ 3543300 w 4521200"/>
              <a:gd name="connsiteY10" fmla="*/ 101600 h 190500"/>
              <a:gd name="connsiteX11" fmla="*/ 4432300 w 4521200"/>
              <a:gd name="connsiteY11" fmla="*/ 101600 h 190500"/>
              <a:gd name="connsiteX12" fmla="*/ 4521200 w 4521200"/>
              <a:gd name="connsiteY12" fmla="*/ 25400 h 190500"/>
              <a:gd name="connsiteX0" fmla="*/ 0 w 4521200"/>
              <a:gd name="connsiteY0" fmla="*/ 0 h 190740"/>
              <a:gd name="connsiteX1" fmla="*/ 63500 w 4521200"/>
              <a:gd name="connsiteY1" fmla="*/ 12700 h 190740"/>
              <a:gd name="connsiteX2" fmla="*/ 139700 w 4521200"/>
              <a:gd name="connsiteY2" fmla="*/ 38100 h 190740"/>
              <a:gd name="connsiteX3" fmla="*/ 469900 w 4521200"/>
              <a:gd name="connsiteY3" fmla="*/ 76200 h 190740"/>
              <a:gd name="connsiteX4" fmla="*/ 1993900 w 4521200"/>
              <a:gd name="connsiteY4" fmla="*/ 101600 h 190740"/>
              <a:gd name="connsiteX5" fmla="*/ 2133600 w 4521200"/>
              <a:gd name="connsiteY5" fmla="*/ 190500 h 190740"/>
              <a:gd name="connsiteX6" fmla="*/ 2197100 w 4521200"/>
              <a:gd name="connsiteY6" fmla="*/ 127000 h 190740"/>
              <a:gd name="connsiteX7" fmla="*/ 2273300 w 4521200"/>
              <a:gd name="connsiteY7" fmla="*/ 101600 h 190740"/>
              <a:gd name="connsiteX8" fmla="*/ 2590800 w 4521200"/>
              <a:gd name="connsiteY8" fmla="*/ 88900 h 190740"/>
              <a:gd name="connsiteX9" fmla="*/ 3543300 w 4521200"/>
              <a:gd name="connsiteY9" fmla="*/ 101600 h 190740"/>
              <a:gd name="connsiteX10" fmla="*/ 4432300 w 4521200"/>
              <a:gd name="connsiteY10" fmla="*/ 101600 h 190740"/>
              <a:gd name="connsiteX11" fmla="*/ 4521200 w 4521200"/>
              <a:gd name="connsiteY11" fmla="*/ 25400 h 190740"/>
              <a:gd name="connsiteX0" fmla="*/ 0 w 4521200"/>
              <a:gd name="connsiteY0" fmla="*/ 0 h 190740"/>
              <a:gd name="connsiteX1" fmla="*/ 63500 w 4521200"/>
              <a:gd name="connsiteY1" fmla="*/ 12700 h 190740"/>
              <a:gd name="connsiteX2" fmla="*/ 139700 w 4521200"/>
              <a:gd name="connsiteY2" fmla="*/ 38100 h 190740"/>
              <a:gd name="connsiteX3" fmla="*/ 469900 w 4521200"/>
              <a:gd name="connsiteY3" fmla="*/ 76200 h 190740"/>
              <a:gd name="connsiteX4" fmla="*/ 1993900 w 4521200"/>
              <a:gd name="connsiteY4" fmla="*/ 101600 h 190740"/>
              <a:gd name="connsiteX5" fmla="*/ 2133600 w 4521200"/>
              <a:gd name="connsiteY5" fmla="*/ 190500 h 190740"/>
              <a:gd name="connsiteX6" fmla="*/ 2197100 w 4521200"/>
              <a:gd name="connsiteY6" fmla="*/ 127000 h 190740"/>
              <a:gd name="connsiteX7" fmla="*/ 2273300 w 4521200"/>
              <a:gd name="connsiteY7" fmla="*/ 101600 h 190740"/>
              <a:gd name="connsiteX8" fmla="*/ 2590800 w 4521200"/>
              <a:gd name="connsiteY8" fmla="*/ 88900 h 190740"/>
              <a:gd name="connsiteX9" fmla="*/ 3543300 w 4521200"/>
              <a:gd name="connsiteY9" fmla="*/ 101600 h 190740"/>
              <a:gd name="connsiteX10" fmla="*/ 4432300 w 4521200"/>
              <a:gd name="connsiteY10" fmla="*/ 101600 h 190740"/>
              <a:gd name="connsiteX11" fmla="*/ 4521200 w 4521200"/>
              <a:gd name="connsiteY11" fmla="*/ 25400 h 19074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33600 w 4521200"/>
              <a:gd name="connsiteY5" fmla="*/ 190500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33600 w 4521200"/>
              <a:gd name="connsiteY5" fmla="*/ 190500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33600 w 4521200"/>
              <a:gd name="connsiteY5" fmla="*/ 190500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33600 w 4521200"/>
              <a:gd name="connsiteY5" fmla="*/ 190500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3543300 w 4521200"/>
              <a:gd name="connsiteY8" fmla="*/ 101600 h 190500"/>
              <a:gd name="connsiteX9" fmla="*/ 4432300 w 4521200"/>
              <a:gd name="connsiteY9" fmla="*/ 101600 h 190500"/>
              <a:gd name="connsiteX10" fmla="*/ 4521200 w 4521200"/>
              <a:gd name="connsiteY10" fmla="*/ 25400 h 190500"/>
              <a:gd name="connsiteX0" fmla="*/ 0 w 4521200"/>
              <a:gd name="connsiteY0" fmla="*/ 0 h 190500"/>
              <a:gd name="connsiteX1" fmla="*/ 63500 w 4521200"/>
              <a:gd name="connsiteY1" fmla="*/ 12700 h 190500"/>
              <a:gd name="connsiteX2" fmla="*/ 139700 w 4521200"/>
              <a:gd name="connsiteY2" fmla="*/ 38100 h 190500"/>
              <a:gd name="connsiteX3" fmla="*/ 469900 w 4521200"/>
              <a:gd name="connsiteY3" fmla="*/ 76200 h 190500"/>
              <a:gd name="connsiteX4" fmla="*/ 1993900 w 4521200"/>
              <a:gd name="connsiteY4" fmla="*/ 101600 h 190500"/>
              <a:gd name="connsiteX5" fmla="*/ 2133600 w 4521200"/>
              <a:gd name="connsiteY5" fmla="*/ 190500 h 190500"/>
              <a:gd name="connsiteX6" fmla="*/ 2273300 w 4521200"/>
              <a:gd name="connsiteY6" fmla="*/ 101600 h 190500"/>
              <a:gd name="connsiteX7" fmla="*/ 2590800 w 4521200"/>
              <a:gd name="connsiteY7" fmla="*/ 88900 h 190500"/>
              <a:gd name="connsiteX8" fmla="*/ 4432300 w 4521200"/>
              <a:gd name="connsiteY8" fmla="*/ 101600 h 190500"/>
              <a:gd name="connsiteX9" fmla="*/ 4521200 w 4521200"/>
              <a:gd name="connsiteY9" fmla="*/ 25400 h 190500"/>
              <a:gd name="connsiteX0" fmla="*/ 0 w 4521200"/>
              <a:gd name="connsiteY0" fmla="*/ 0 h 190500"/>
              <a:gd name="connsiteX1" fmla="*/ 139700 w 4521200"/>
              <a:gd name="connsiteY1" fmla="*/ 38100 h 190500"/>
              <a:gd name="connsiteX2" fmla="*/ 469900 w 4521200"/>
              <a:gd name="connsiteY2" fmla="*/ 76200 h 190500"/>
              <a:gd name="connsiteX3" fmla="*/ 1993900 w 4521200"/>
              <a:gd name="connsiteY3" fmla="*/ 101600 h 190500"/>
              <a:gd name="connsiteX4" fmla="*/ 2133600 w 4521200"/>
              <a:gd name="connsiteY4" fmla="*/ 190500 h 190500"/>
              <a:gd name="connsiteX5" fmla="*/ 2273300 w 4521200"/>
              <a:gd name="connsiteY5" fmla="*/ 101600 h 190500"/>
              <a:gd name="connsiteX6" fmla="*/ 2590800 w 4521200"/>
              <a:gd name="connsiteY6" fmla="*/ 88900 h 190500"/>
              <a:gd name="connsiteX7" fmla="*/ 4432300 w 4521200"/>
              <a:gd name="connsiteY7" fmla="*/ 101600 h 190500"/>
              <a:gd name="connsiteX8" fmla="*/ 4521200 w 4521200"/>
              <a:gd name="connsiteY8" fmla="*/ 25400 h 190500"/>
              <a:gd name="connsiteX0" fmla="*/ 45734 w 4566934"/>
              <a:gd name="connsiteY0" fmla="*/ 0 h 190500"/>
              <a:gd name="connsiteX1" fmla="*/ 185434 w 4566934"/>
              <a:gd name="connsiteY1" fmla="*/ 38100 h 190500"/>
              <a:gd name="connsiteX2" fmla="*/ 2039634 w 4566934"/>
              <a:gd name="connsiteY2" fmla="*/ 101600 h 190500"/>
              <a:gd name="connsiteX3" fmla="*/ 2179334 w 4566934"/>
              <a:gd name="connsiteY3" fmla="*/ 190500 h 190500"/>
              <a:gd name="connsiteX4" fmla="*/ 2319034 w 4566934"/>
              <a:gd name="connsiteY4" fmla="*/ 101600 h 190500"/>
              <a:gd name="connsiteX5" fmla="*/ 2636534 w 4566934"/>
              <a:gd name="connsiteY5" fmla="*/ 88900 h 190500"/>
              <a:gd name="connsiteX6" fmla="*/ 4478034 w 4566934"/>
              <a:gd name="connsiteY6" fmla="*/ 101600 h 190500"/>
              <a:gd name="connsiteX7" fmla="*/ 4566934 w 4566934"/>
              <a:gd name="connsiteY7" fmla="*/ 25400 h 190500"/>
              <a:gd name="connsiteX0" fmla="*/ 45123 w 4566323"/>
              <a:gd name="connsiteY0" fmla="*/ 0 h 190500"/>
              <a:gd name="connsiteX1" fmla="*/ 184823 w 4566323"/>
              <a:gd name="connsiteY1" fmla="*/ 38100 h 190500"/>
              <a:gd name="connsiteX2" fmla="*/ 2039023 w 4566323"/>
              <a:gd name="connsiteY2" fmla="*/ 101600 h 190500"/>
              <a:gd name="connsiteX3" fmla="*/ 2178723 w 4566323"/>
              <a:gd name="connsiteY3" fmla="*/ 190500 h 190500"/>
              <a:gd name="connsiteX4" fmla="*/ 2318423 w 4566323"/>
              <a:gd name="connsiteY4" fmla="*/ 101600 h 190500"/>
              <a:gd name="connsiteX5" fmla="*/ 2635923 w 4566323"/>
              <a:gd name="connsiteY5" fmla="*/ 88900 h 190500"/>
              <a:gd name="connsiteX6" fmla="*/ 4477423 w 4566323"/>
              <a:gd name="connsiteY6" fmla="*/ 101600 h 190500"/>
              <a:gd name="connsiteX7" fmla="*/ 4566323 w 4566323"/>
              <a:gd name="connsiteY7" fmla="*/ 25400 h 190500"/>
              <a:gd name="connsiteX0" fmla="*/ 45312 w 4566512"/>
              <a:gd name="connsiteY0" fmla="*/ 0 h 190500"/>
              <a:gd name="connsiteX1" fmla="*/ 185012 w 4566512"/>
              <a:gd name="connsiteY1" fmla="*/ 38100 h 190500"/>
              <a:gd name="connsiteX2" fmla="*/ 2039212 w 4566512"/>
              <a:gd name="connsiteY2" fmla="*/ 101600 h 190500"/>
              <a:gd name="connsiteX3" fmla="*/ 2178912 w 4566512"/>
              <a:gd name="connsiteY3" fmla="*/ 190500 h 190500"/>
              <a:gd name="connsiteX4" fmla="*/ 2318612 w 4566512"/>
              <a:gd name="connsiteY4" fmla="*/ 101600 h 190500"/>
              <a:gd name="connsiteX5" fmla="*/ 2636112 w 4566512"/>
              <a:gd name="connsiteY5" fmla="*/ 88900 h 190500"/>
              <a:gd name="connsiteX6" fmla="*/ 4477612 w 4566512"/>
              <a:gd name="connsiteY6" fmla="*/ 101600 h 190500"/>
              <a:gd name="connsiteX7" fmla="*/ 4566512 w 4566512"/>
              <a:gd name="connsiteY7" fmla="*/ 25400 h 190500"/>
              <a:gd name="connsiteX0" fmla="*/ 45312 w 4566512"/>
              <a:gd name="connsiteY0" fmla="*/ 0 h 190500"/>
              <a:gd name="connsiteX1" fmla="*/ 185012 w 4566512"/>
              <a:gd name="connsiteY1" fmla="*/ 38100 h 190500"/>
              <a:gd name="connsiteX2" fmla="*/ 2039212 w 4566512"/>
              <a:gd name="connsiteY2" fmla="*/ 101600 h 190500"/>
              <a:gd name="connsiteX3" fmla="*/ 2178912 w 4566512"/>
              <a:gd name="connsiteY3" fmla="*/ 190500 h 190500"/>
              <a:gd name="connsiteX4" fmla="*/ 2318612 w 4566512"/>
              <a:gd name="connsiteY4" fmla="*/ 101600 h 190500"/>
              <a:gd name="connsiteX5" fmla="*/ 2636112 w 4566512"/>
              <a:gd name="connsiteY5" fmla="*/ 88900 h 190500"/>
              <a:gd name="connsiteX6" fmla="*/ 4477612 w 4566512"/>
              <a:gd name="connsiteY6" fmla="*/ 101600 h 190500"/>
              <a:gd name="connsiteX7" fmla="*/ 4566512 w 4566512"/>
              <a:gd name="connsiteY7" fmla="*/ 25400 h 190500"/>
              <a:gd name="connsiteX0" fmla="*/ 45312 w 4566512"/>
              <a:gd name="connsiteY0" fmla="*/ 0 h 190500"/>
              <a:gd name="connsiteX1" fmla="*/ 185012 w 4566512"/>
              <a:gd name="connsiteY1" fmla="*/ 38100 h 190500"/>
              <a:gd name="connsiteX2" fmla="*/ 2039212 w 4566512"/>
              <a:gd name="connsiteY2" fmla="*/ 101600 h 190500"/>
              <a:gd name="connsiteX3" fmla="*/ 2178912 w 4566512"/>
              <a:gd name="connsiteY3" fmla="*/ 190500 h 190500"/>
              <a:gd name="connsiteX4" fmla="*/ 2318612 w 4566512"/>
              <a:gd name="connsiteY4" fmla="*/ 101600 h 190500"/>
              <a:gd name="connsiteX5" fmla="*/ 2636112 w 4566512"/>
              <a:gd name="connsiteY5" fmla="*/ 88900 h 190500"/>
              <a:gd name="connsiteX6" fmla="*/ 4477612 w 4566512"/>
              <a:gd name="connsiteY6" fmla="*/ 101600 h 190500"/>
              <a:gd name="connsiteX7" fmla="*/ 4566512 w 4566512"/>
              <a:gd name="connsiteY7" fmla="*/ 25400 h 190500"/>
              <a:gd name="connsiteX0" fmla="*/ 101926 w 4623126"/>
              <a:gd name="connsiteY0" fmla="*/ 0 h 190500"/>
              <a:gd name="connsiteX1" fmla="*/ 155007 w 4623126"/>
              <a:gd name="connsiteY1" fmla="*/ 42582 h 190500"/>
              <a:gd name="connsiteX2" fmla="*/ 2095826 w 4623126"/>
              <a:gd name="connsiteY2" fmla="*/ 101600 h 190500"/>
              <a:gd name="connsiteX3" fmla="*/ 2235526 w 4623126"/>
              <a:gd name="connsiteY3" fmla="*/ 190500 h 190500"/>
              <a:gd name="connsiteX4" fmla="*/ 2375226 w 4623126"/>
              <a:gd name="connsiteY4" fmla="*/ 101600 h 190500"/>
              <a:gd name="connsiteX5" fmla="*/ 2692726 w 4623126"/>
              <a:gd name="connsiteY5" fmla="*/ 88900 h 190500"/>
              <a:gd name="connsiteX6" fmla="*/ 4534226 w 4623126"/>
              <a:gd name="connsiteY6" fmla="*/ 101600 h 190500"/>
              <a:gd name="connsiteX7" fmla="*/ 4623126 w 4623126"/>
              <a:gd name="connsiteY7" fmla="*/ 25400 h 190500"/>
              <a:gd name="connsiteX0" fmla="*/ 1 w 4521201"/>
              <a:gd name="connsiteY0" fmla="*/ 0 h 190500"/>
              <a:gd name="connsiteX1" fmla="*/ 53082 w 4521201"/>
              <a:gd name="connsiteY1" fmla="*/ 42582 h 190500"/>
              <a:gd name="connsiteX2" fmla="*/ 1993901 w 4521201"/>
              <a:gd name="connsiteY2" fmla="*/ 101600 h 190500"/>
              <a:gd name="connsiteX3" fmla="*/ 2133601 w 4521201"/>
              <a:gd name="connsiteY3" fmla="*/ 190500 h 190500"/>
              <a:gd name="connsiteX4" fmla="*/ 2273301 w 4521201"/>
              <a:gd name="connsiteY4" fmla="*/ 101600 h 190500"/>
              <a:gd name="connsiteX5" fmla="*/ 2590801 w 4521201"/>
              <a:gd name="connsiteY5" fmla="*/ 88900 h 190500"/>
              <a:gd name="connsiteX6" fmla="*/ 4432301 w 4521201"/>
              <a:gd name="connsiteY6" fmla="*/ 101600 h 190500"/>
              <a:gd name="connsiteX7" fmla="*/ 4521201 w 4521201"/>
              <a:gd name="connsiteY7" fmla="*/ 25400 h 190500"/>
              <a:gd name="connsiteX0" fmla="*/ -1 w 4521199"/>
              <a:gd name="connsiteY0" fmla="*/ 0 h 190500"/>
              <a:gd name="connsiteX1" fmla="*/ 53080 w 4521199"/>
              <a:gd name="connsiteY1" fmla="*/ 42582 h 190500"/>
              <a:gd name="connsiteX2" fmla="*/ 1993899 w 4521199"/>
              <a:gd name="connsiteY2" fmla="*/ 101600 h 190500"/>
              <a:gd name="connsiteX3" fmla="*/ 2133599 w 4521199"/>
              <a:gd name="connsiteY3" fmla="*/ 190500 h 190500"/>
              <a:gd name="connsiteX4" fmla="*/ 2273299 w 4521199"/>
              <a:gd name="connsiteY4" fmla="*/ 101600 h 190500"/>
              <a:gd name="connsiteX5" fmla="*/ 2590799 w 4521199"/>
              <a:gd name="connsiteY5" fmla="*/ 88900 h 190500"/>
              <a:gd name="connsiteX6" fmla="*/ 4432299 w 4521199"/>
              <a:gd name="connsiteY6" fmla="*/ 101600 h 190500"/>
              <a:gd name="connsiteX7" fmla="*/ 4521199 w 4521199"/>
              <a:gd name="connsiteY7" fmla="*/ 25400 h 190500"/>
              <a:gd name="connsiteX0" fmla="*/ 1 w 4521201"/>
              <a:gd name="connsiteY0" fmla="*/ 0 h 190500"/>
              <a:gd name="connsiteX1" fmla="*/ 53082 w 4521201"/>
              <a:gd name="connsiteY1" fmla="*/ 71157 h 190500"/>
              <a:gd name="connsiteX2" fmla="*/ 1993901 w 4521201"/>
              <a:gd name="connsiteY2" fmla="*/ 101600 h 190500"/>
              <a:gd name="connsiteX3" fmla="*/ 2133601 w 4521201"/>
              <a:gd name="connsiteY3" fmla="*/ 190500 h 190500"/>
              <a:gd name="connsiteX4" fmla="*/ 2273301 w 4521201"/>
              <a:gd name="connsiteY4" fmla="*/ 101600 h 190500"/>
              <a:gd name="connsiteX5" fmla="*/ 2590801 w 4521201"/>
              <a:gd name="connsiteY5" fmla="*/ 88900 h 190500"/>
              <a:gd name="connsiteX6" fmla="*/ 4432301 w 4521201"/>
              <a:gd name="connsiteY6" fmla="*/ 101600 h 190500"/>
              <a:gd name="connsiteX7" fmla="*/ 4521201 w 4521201"/>
              <a:gd name="connsiteY7" fmla="*/ 25400 h 190500"/>
              <a:gd name="connsiteX0" fmla="*/ -1 w 4521199"/>
              <a:gd name="connsiteY0" fmla="*/ 0 h 190500"/>
              <a:gd name="connsiteX1" fmla="*/ 53080 w 4521199"/>
              <a:gd name="connsiteY1" fmla="*/ 71157 h 190500"/>
              <a:gd name="connsiteX2" fmla="*/ 1993899 w 4521199"/>
              <a:gd name="connsiteY2" fmla="*/ 101600 h 190500"/>
              <a:gd name="connsiteX3" fmla="*/ 2133599 w 4521199"/>
              <a:gd name="connsiteY3" fmla="*/ 190500 h 190500"/>
              <a:gd name="connsiteX4" fmla="*/ 2273299 w 4521199"/>
              <a:gd name="connsiteY4" fmla="*/ 101600 h 190500"/>
              <a:gd name="connsiteX5" fmla="*/ 2590799 w 4521199"/>
              <a:gd name="connsiteY5" fmla="*/ 88900 h 190500"/>
              <a:gd name="connsiteX6" fmla="*/ 4432299 w 4521199"/>
              <a:gd name="connsiteY6" fmla="*/ 101600 h 190500"/>
              <a:gd name="connsiteX7" fmla="*/ 4521199 w 4521199"/>
              <a:gd name="connsiteY7" fmla="*/ 25400 h 190500"/>
              <a:gd name="connsiteX0" fmla="*/ 1 w 4521201"/>
              <a:gd name="connsiteY0" fmla="*/ 0 h 190500"/>
              <a:gd name="connsiteX1" fmla="*/ 53082 w 4521201"/>
              <a:gd name="connsiteY1" fmla="*/ 71157 h 190500"/>
              <a:gd name="connsiteX2" fmla="*/ 1993901 w 4521201"/>
              <a:gd name="connsiteY2" fmla="*/ 101600 h 190500"/>
              <a:gd name="connsiteX3" fmla="*/ 2133601 w 4521201"/>
              <a:gd name="connsiteY3" fmla="*/ 190500 h 190500"/>
              <a:gd name="connsiteX4" fmla="*/ 2273301 w 4521201"/>
              <a:gd name="connsiteY4" fmla="*/ 101600 h 190500"/>
              <a:gd name="connsiteX5" fmla="*/ 2590801 w 4521201"/>
              <a:gd name="connsiteY5" fmla="*/ 88900 h 190500"/>
              <a:gd name="connsiteX6" fmla="*/ 4432301 w 4521201"/>
              <a:gd name="connsiteY6" fmla="*/ 101600 h 190500"/>
              <a:gd name="connsiteX7" fmla="*/ 4521201 w 4521201"/>
              <a:gd name="connsiteY7" fmla="*/ 254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1201" h="190500">
                <a:moveTo>
                  <a:pt x="1" y="0"/>
                </a:moveTo>
                <a:cubicBezTo>
                  <a:pt x="29105" y="7937"/>
                  <a:pt x="-27006" y="62473"/>
                  <a:pt x="53082" y="71157"/>
                </a:cubicBezTo>
                <a:lnTo>
                  <a:pt x="1993901" y="101600"/>
                </a:lnTo>
                <a:cubicBezTo>
                  <a:pt x="2082956" y="102440"/>
                  <a:pt x="2081580" y="145344"/>
                  <a:pt x="2133601" y="190500"/>
                </a:cubicBezTo>
                <a:cubicBezTo>
                  <a:pt x="2152899" y="136877"/>
                  <a:pt x="2197101" y="118533"/>
                  <a:pt x="2273301" y="101600"/>
                </a:cubicBezTo>
                <a:cubicBezTo>
                  <a:pt x="2349501" y="84667"/>
                  <a:pt x="2484968" y="93133"/>
                  <a:pt x="2590801" y="88900"/>
                </a:cubicBezTo>
                <a:lnTo>
                  <a:pt x="4432301" y="101600"/>
                </a:lnTo>
                <a:cubicBezTo>
                  <a:pt x="4516377" y="45549"/>
                  <a:pt x="4494849" y="78104"/>
                  <a:pt x="4521201" y="2540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500078" y="5499100"/>
            <a:ext cx="2214679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 and spallation</a:t>
            </a:r>
          </a:p>
          <a:p>
            <a:pPr algn="ctr"/>
            <a:r>
              <a:rPr lang="en-US" sz="1600" dirty="0" smtClean="0"/>
              <a:t>neutrons_+ streaming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64087" y="5442028"/>
            <a:ext cx="2664297" cy="1077218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Energetic photons from thermal neutron radiative capture in guide coating and substrate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88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831032"/>
            <a:ext cx="4496761" cy="3096342"/>
          </a:xfrm>
        </p:spPr>
        <p:txBody>
          <a:bodyPr/>
          <a:lstStyle/>
          <a:p>
            <a:r>
              <a:rPr lang="en-US" dirty="0" smtClean="0"/>
              <a:t>Coating</a:t>
            </a:r>
          </a:p>
          <a:p>
            <a:pPr lvl="1"/>
            <a:r>
              <a:rPr lang="en-US" dirty="0" smtClean="0"/>
              <a:t>Alternating layers of Ni(</a:t>
            </a:r>
            <a:r>
              <a:rPr lang="en-US" dirty="0" err="1" smtClean="0"/>
              <a:t>Ni+Mo</a:t>
            </a:r>
            <a:r>
              <a:rPr lang="en-US" dirty="0" smtClean="0"/>
              <a:t>) and </a:t>
            </a:r>
            <a:r>
              <a:rPr lang="en-US" dirty="0" err="1" smtClean="0"/>
              <a:t>Ti</a:t>
            </a:r>
            <a:endParaRPr lang="en-US" dirty="0" smtClean="0"/>
          </a:p>
          <a:p>
            <a:pPr lvl="1"/>
            <a:r>
              <a:rPr lang="en-US" dirty="0" smtClean="0"/>
              <a:t>Few </a:t>
            </a:r>
            <a:r>
              <a:rPr lang="en-US" dirty="0" err="1" smtClean="0"/>
              <a:t>mkm</a:t>
            </a:r>
            <a:r>
              <a:rPr lang="en-US" dirty="0" smtClean="0"/>
              <a:t> total thickness</a:t>
            </a:r>
          </a:p>
          <a:p>
            <a:r>
              <a:rPr lang="en-US" dirty="0" smtClean="0"/>
              <a:t>Substrate </a:t>
            </a:r>
          </a:p>
          <a:p>
            <a:pPr lvl="1"/>
            <a:r>
              <a:rPr lang="en-US" dirty="0" smtClean="0"/>
              <a:t>Cu in monolith and bunker wall inserts</a:t>
            </a:r>
          </a:p>
          <a:p>
            <a:pPr lvl="1"/>
            <a:r>
              <a:rPr lang="en-US" dirty="0" smtClean="0"/>
              <a:t>Al or borosilicate glass beyond 30 m</a:t>
            </a:r>
          </a:p>
          <a:p>
            <a:pPr lvl="1"/>
            <a:r>
              <a:rPr lang="en-US" dirty="0" smtClean="0"/>
              <a:t>0.5-2.5 cm thick</a:t>
            </a:r>
          </a:p>
          <a:p>
            <a:r>
              <a:rPr lang="en-US" dirty="0"/>
              <a:t>N</a:t>
            </a:r>
            <a:r>
              <a:rPr lang="en-US" dirty="0" smtClean="0"/>
              <a:t>eutron absorbing layer (optional)</a:t>
            </a:r>
          </a:p>
          <a:p>
            <a:r>
              <a:rPr lang="en-US" dirty="0" smtClean="0"/>
              <a:t>Vacuum tubing (steel or Al, optional)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30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8661"/>
            <a:ext cx="8132762" cy="720080"/>
          </a:xfrm>
        </p:spPr>
        <p:txBody>
          <a:bodyPr/>
          <a:lstStyle/>
          <a:p>
            <a:r>
              <a:rPr lang="en-US" dirty="0" smtClean="0"/>
              <a:t>Beamline shielding. Guide materials</a:t>
            </a:r>
            <a:endParaRPr lang="en-US" dirty="0"/>
          </a:p>
        </p:txBody>
      </p:sp>
      <p:pic>
        <p:nvPicPr>
          <p:cNvPr id="2050" name="Picture 2" descr="C:\Users\rodionk\Documents\SHIELDING TASKFORCE\Gamma_shielding\Description\figs\mirrotron_guid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2410676" cy="259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dionk\Documents\SHIELDING TASKFORCE\Gamma_shielding\Description\figs\gmg-BL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wissneutronics.ch/typo3temp/pics/e1ad1d26f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28207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7615" y="3876701"/>
            <a:ext cx="564691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8000"/>
              </a:buClr>
            </a:pPr>
            <a:r>
              <a:rPr lang="en-US" u="sng" dirty="0" smtClean="0"/>
              <a:t>Coating features:</a:t>
            </a:r>
          </a:p>
          <a:p>
            <a:pPr>
              <a:buClr>
                <a:srgbClr val="008000"/>
              </a:buClr>
            </a:pPr>
            <a:endParaRPr lang="en-US" sz="900" u="sng" dirty="0" smtClean="0"/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&gt;99% low angle reflectivity for cold neutrons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Significant fraction of not reflected neutrons is captured by the coating.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Ni+Ti</a:t>
            </a:r>
            <a:r>
              <a:rPr lang="en-US" dirty="0" smtClean="0">
                <a:solidFill>
                  <a:srgbClr val="FF0000"/>
                </a:solidFill>
              </a:rPr>
              <a:t>: 0.87 photons/capture with E&gt;5MeV</a:t>
            </a:r>
            <a:endParaRPr lang="en-US" dirty="0" smtClean="0"/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Capture in borosilicate glass: 477keV photons, easy to shield.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Al: low capture cross sections, </a:t>
            </a:r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+mj-lt"/>
                <a:cs typeface="Times New Roman"/>
              </a:rPr>
              <a:t>’s</a:t>
            </a:r>
            <a:r>
              <a:rPr lang="en-US" dirty="0" smtClean="0"/>
              <a:t> below 2MeV.</a:t>
            </a: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Clr>
                <a:srgbClr val="008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59024" y="908720"/>
                <a:ext cx="8677472" cy="5328592"/>
              </a:xfrm>
            </p:spPr>
            <p:txBody>
              <a:bodyPr/>
              <a:lstStyle/>
              <a:p>
                <a:r>
                  <a:rPr lang="en-US" dirty="0" err="1" smtClean="0">
                    <a:solidFill>
                      <a:srgbClr val="008000"/>
                    </a:solidFill>
                  </a:rPr>
                  <a:t>ESS_butterfly</a:t>
                </a:r>
                <a:r>
                  <a:rPr lang="en-US" dirty="0" smtClean="0"/>
                  <a:t> component, spectrum parameterized from MCNP simulation</a:t>
                </a:r>
              </a:p>
              <a:p>
                <a:r>
                  <a:rPr lang="en-US" dirty="0">
                    <a:solidFill>
                      <a:srgbClr val="008000"/>
                    </a:solidFill>
                  </a:rPr>
                  <a:t>Optics model of the HEIMDAL beamline </a:t>
                </a:r>
                <a:r>
                  <a:rPr lang="en-US" dirty="0"/>
                  <a:t>(March 2017 by Jonas </a:t>
                </a:r>
                <a:r>
                  <a:rPr lang="en-US" dirty="0" err="1"/>
                  <a:t>Birk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Customized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Guide_Gravity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Elliptic_guide_gravity</a:t>
                </a:r>
                <a:r>
                  <a:rPr lang="en-US" dirty="0" smtClean="0"/>
                  <a:t> components to set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global variable “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m_local_refl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</a:t>
                </a:r>
                <a:r>
                  <a:rPr lang="en-US" dirty="0" smtClean="0"/>
                  <a:t> to the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-value at reflection point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Reworked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Scatter_logger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record </a:t>
                </a:r>
                <a:r>
                  <a:rPr lang="en-US" i="1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>
                    <a:solidFill>
                      <a:srgbClr val="FF0000"/>
                    </a:solidFill>
                  </a:rPr>
                  <a:t>-value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at loss point along with weights and position of not reflected neutrons</a:t>
                </a:r>
              </a:p>
              <a:p>
                <a:r>
                  <a:rPr lang="en-US" dirty="0" smtClean="0"/>
                  <a:t>Array of loss points and m-values is processed consecutively by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Scatter_log_iterator_Ni</a:t>
                </a:r>
                <a:r>
                  <a:rPr lang="en-US" dirty="0" smtClean="0">
                    <a:solidFill>
                      <a:srgbClr val="00800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Scatter_log_iterator_Ti</a:t>
                </a:r>
                <a:r>
                  <a:rPr lang="en-US" dirty="0" smtClean="0"/>
                  <a:t> which calculate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weights for capture </a:t>
                </a:r>
                <a:r>
                  <a:rPr lang="en-US" dirty="0" smtClean="0"/>
                  <a:t>in corresponding materials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from the parametrization</a:t>
                </a:r>
                <a:r>
                  <a:rPr lang="en-US" dirty="0" smtClean="0"/>
                  <a:t> and </a:t>
                </a:r>
                <a:r>
                  <a:rPr lang="en-US" dirty="0" err="1" smtClean="0">
                    <a:solidFill>
                      <a:srgbClr val="008000"/>
                    </a:solidFill>
                  </a:rPr>
                  <a:t>Scatter_log_iterator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recording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number of non reflected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neutrons.</a:t>
                </a:r>
              </a:p>
              <a:p>
                <a:r>
                  <a:rPr lang="en-US" dirty="0" smtClean="0">
                    <a:solidFill>
                      <a:srgbClr val="008000"/>
                    </a:solidFill>
                  </a:rPr>
                  <a:t>Supplementary code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“FINALLY” section </a:t>
                </a:r>
                <a:r>
                  <a:rPr lang="en-US" dirty="0" smtClean="0"/>
                  <a:t>of  instrument file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 automate dose rate calculation </a:t>
                </a:r>
              </a:p>
              <a:p>
                <a:pPr lvl="1"/>
                <a:r>
                  <a:rPr lang="en-US" dirty="0" smtClean="0"/>
                  <a:t>Implements analytic formulas</a:t>
                </a:r>
              </a:p>
              <a:p>
                <a:pPr lvl="1"/>
                <a:r>
                  <a:rPr lang="en-US" dirty="0"/>
                  <a:t>P</a:t>
                </a:r>
                <a:r>
                  <a:rPr lang="en-US" dirty="0" smtClean="0"/>
                  <a:t>hotons/capture by energy group tables (from activation X-section database)</a:t>
                </a:r>
              </a:p>
              <a:p>
                <a:pPr lvl="1"/>
                <a:r>
                  <a:rPr lang="en-US" dirty="0" smtClean="0"/>
                  <a:t>Tables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μ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dose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common shielding materials (concrete, Fe, </a:t>
                </a:r>
                <a:r>
                  <a:rPr lang="en-US" dirty="0" err="1" smtClean="0"/>
                  <a:t>Pb</a:t>
                </a:r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4" y="908720"/>
                <a:ext cx="8677472" cy="5328592"/>
              </a:xfrm>
              <a:blipFill rotWithShape="1">
                <a:blip r:embed="rId2"/>
                <a:stretch>
                  <a:fillRect l="-1687" t="-1259" r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31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2762" cy="576063"/>
          </a:xfrm>
        </p:spPr>
        <p:txBody>
          <a:bodyPr/>
          <a:lstStyle/>
          <a:p>
            <a:r>
              <a:rPr lang="en-US" dirty="0" smtClean="0"/>
              <a:t>Dose rate calculation using </a:t>
            </a:r>
            <a:r>
              <a:rPr lang="en-US" dirty="0" err="1" smtClean="0"/>
              <a:t>McStas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340768"/>
            <a:ext cx="8132762" cy="4896544"/>
          </a:xfrm>
        </p:spPr>
        <p:txBody>
          <a:bodyPr/>
          <a:lstStyle/>
          <a:p>
            <a:r>
              <a:rPr lang="en-US" u="sng" dirty="0" smtClean="0"/>
              <a:t>Cave: </a:t>
            </a:r>
          </a:p>
          <a:p>
            <a:pPr lvl="1"/>
            <a:r>
              <a:rPr lang="en-US" dirty="0" smtClean="0"/>
              <a:t>Walls: minimum 60 cm of regular concrete depending on what is H1 event.</a:t>
            </a:r>
          </a:p>
          <a:p>
            <a:pPr lvl="1"/>
            <a:r>
              <a:rPr lang="en-US" dirty="0" smtClean="0"/>
              <a:t>Lead door on the roof: minimum 6 cm of lead.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eutron </a:t>
            </a:r>
            <a:r>
              <a:rPr lang="en-US" dirty="0"/>
              <a:t>absorber </a:t>
            </a:r>
            <a:r>
              <a:rPr lang="en-US" dirty="0" smtClean="0"/>
              <a:t>inside (</a:t>
            </a:r>
            <a:r>
              <a:rPr lang="en-US" dirty="0" err="1" smtClean="0"/>
              <a:t>boralcan</a:t>
            </a:r>
            <a:r>
              <a:rPr lang="en-US" dirty="0" smtClean="0"/>
              <a:t> on walls, borated PE in front of lead?)</a:t>
            </a:r>
          </a:p>
          <a:p>
            <a:r>
              <a:rPr lang="en-US" u="sng" dirty="0" smtClean="0"/>
              <a:t>Cold/Thermal chopper pits:</a:t>
            </a:r>
            <a:r>
              <a:rPr lang="en-US" dirty="0" smtClean="0"/>
              <a:t> 65 cm of regular concrete</a:t>
            </a:r>
          </a:p>
          <a:p>
            <a:r>
              <a:rPr lang="en-US" u="sng" dirty="0" smtClean="0"/>
              <a:t>Guides:</a:t>
            </a:r>
            <a:r>
              <a:rPr lang="en-US" dirty="0" smtClean="0"/>
              <a:t> 60 cm of concrete everywhere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 addition: </a:t>
            </a:r>
          </a:p>
          <a:p>
            <a:pPr lvl="1"/>
            <a:r>
              <a:rPr lang="en-US" dirty="0" smtClean="0"/>
              <a:t>Thermal guide:</a:t>
            </a:r>
          </a:p>
          <a:p>
            <a:pPr lvl="2"/>
            <a:r>
              <a:rPr lang="en-US" dirty="0" smtClean="0"/>
              <a:t>5cm of steel shielding before 50 m and 5-10 cm steel shielding after 130 m</a:t>
            </a:r>
          </a:p>
          <a:p>
            <a:pPr lvl="2"/>
            <a:r>
              <a:rPr lang="en-US" dirty="0" smtClean="0"/>
              <a:t>Additional steel (possibly in combination with BPE) for fast neutron shielding</a:t>
            </a:r>
          </a:p>
          <a:p>
            <a:pPr lvl="1"/>
            <a:r>
              <a:rPr lang="en-US" dirty="0" smtClean="0"/>
              <a:t>Cold guide:</a:t>
            </a:r>
          </a:p>
          <a:p>
            <a:pPr lvl="2"/>
            <a:r>
              <a:rPr lang="en-US" dirty="0" smtClean="0"/>
              <a:t>Supplementary 3 cm of steel shielding everywhere.</a:t>
            </a:r>
          </a:p>
          <a:p>
            <a:r>
              <a:rPr lang="en-US" dirty="0" smtClean="0"/>
              <a:t>Shielding requirements for the guides can be relaxed by optimizing transported divergence in the cold guide:</a:t>
            </a:r>
          </a:p>
          <a:p>
            <a:pPr lvl="1"/>
            <a:r>
              <a:rPr lang="en-US" dirty="0" smtClean="0"/>
              <a:t>Collimator close to the bunker?</a:t>
            </a:r>
          </a:p>
          <a:p>
            <a:pPr lvl="1"/>
            <a:r>
              <a:rPr lang="en-US" dirty="0" smtClean="0"/>
              <a:t>Part(s) of the cold guide with m&lt;1?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32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332656"/>
            <a:ext cx="8132762" cy="720079"/>
          </a:xfrm>
        </p:spPr>
        <p:txBody>
          <a:bodyPr/>
          <a:lstStyle/>
          <a:p>
            <a:r>
              <a:rPr lang="en-US" dirty="0" smtClean="0"/>
              <a:t>Gamma shielding summary: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90819"/>
                <a:ext cx="4968552" cy="3475012"/>
              </a:xfr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/>
              <a:lstStyle/>
              <a:p>
                <a:r>
                  <a:rPr lang="en-US" dirty="0" smtClean="0"/>
                  <a:t>Neutrons captured in the guide walls give extended source of radiation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 smtClean="0"/>
                  <a:t>Contribution of </a:t>
                </a:r>
                <a:r>
                  <a:rPr lang="en-US" i="1" dirty="0" smtClean="0"/>
                  <a:t>direct</a:t>
                </a:r>
                <a:r>
                  <a:rPr lang="en-US" dirty="0" smtClean="0"/>
                  <a:t> photons decreases exponentially with shielding thickness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Contribution of </a:t>
                </a:r>
                <a:r>
                  <a:rPr lang="en-US" i="1" dirty="0" smtClean="0"/>
                  <a:t>scattered photons </a:t>
                </a:r>
                <a:r>
                  <a:rPr lang="en-US" dirty="0" smtClean="0"/>
                  <a:t>and </a:t>
                </a:r>
                <a:r>
                  <a:rPr lang="en-US" dirty="0" err="1" smtClean="0"/>
                  <a:t>secondaries</a:t>
                </a:r>
                <a:r>
                  <a:rPr lang="en-US" dirty="0" smtClean="0"/>
                  <a:t> – “</a:t>
                </a:r>
                <a:r>
                  <a:rPr lang="en-US" i="1" dirty="0" smtClean="0"/>
                  <a:t>dose buildup” </a:t>
                </a:r>
                <a:r>
                  <a:rPr lang="en-US" dirty="0" smtClean="0"/>
                  <a:t>:</a:t>
                </a:r>
                <a:r>
                  <a:rPr lang="en-US" i="1" dirty="0" smtClean="0"/>
                  <a:t>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/>
                          </a:rPr>
                          <m:t>dose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i="1" dirty="0" smtClean="0"/>
              </a:p>
              <a:p>
                <a:r>
                  <a:rPr lang="en-US" dirty="0" smtClean="0"/>
                  <a:t>Biological effect varies with </a:t>
                </a:r>
                <a:r>
                  <a:rPr lang="el-GR" sz="2400" dirty="0">
                    <a:latin typeface="Times New Roman"/>
                    <a:cs typeface="Times New Roman"/>
                  </a:rPr>
                  <a:t>γ</a:t>
                </a:r>
                <a:r>
                  <a:rPr lang="en-US" dirty="0" smtClean="0"/>
                  <a:t> energy. Flux to dose rate conversion: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i="1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90819"/>
                <a:ext cx="4968552" cy="3475012"/>
              </a:xfrm>
              <a:blipFill rotWithShape="1">
                <a:blip r:embed="rId10"/>
                <a:stretch>
                  <a:fillRect l="-2564" t="-1568" r="-366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8676456" cy="622795"/>
          </a:xfrm>
        </p:spPr>
        <p:txBody>
          <a:bodyPr/>
          <a:lstStyle/>
          <a:p>
            <a:pPr algn="ctr"/>
            <a:r>
              <a:rPr lang="en-US" dirty="0" smtClean="0"/>
              <a:t>Dose rate from gamma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90819"/>
            <a:ext cx="2880320" cy="18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65237"/>
            <a:ext cx="2880320" cy="184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4293096"/>
                <a:ext cx="7344816" cy="1407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π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𝑑𝑧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𝑑𝐸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𝐾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 </m:t>
                          </m:r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dose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μ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293096"/>
                <a:ext cx="7344816" cy="14076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7544" y="574305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Agreement between analytical calculations using table values  and simulation (GEANT 4) is better than 10%, checked explicitly.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9647" y="188640"/>
            <a:ext cx="8132762" cy="648072"/>
          </a:xfrm>
        </p:spPr>
        <p:txBody>
          <a:bodyPr/>
          <a:lstStyle/>
          <a:p>
            <a:r>
              <a:rPr lang="en-US" dirty="0" smtClean="0"/>
              <a:t>Methods and strategy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313" y="3212976"/>
            <a:ext cx="5145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 save time: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Start with gamma shielding – can’t have less.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Analytic evaluation is easy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Dominant contribution out of LOS/far from bunker (~80m)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Implement analytic formulas in </a:t>
            </a:r>
            <a:r>
              <a:rPr lang="en-US" dirty="0" err="1" smtClean="0"/>
              <a:t>McStas</a:t>
            </a:r>
            <a:r>
              <a:rPr lang="en-US" dirty="0" smtClean="0"/>
              <a:t>: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Spectrum of radiation can be calculated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 smtClean="0"/>
              <a:t>Table values for attenuation and dose buildup from literature.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 descr="Картинки по запросу dosia twin boy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4"/>
            <a:ext cx="3490614" cy="24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382169"/>
              </p:ext>
            </p:extLst>
          </p:nvPr>
        </p:nvGraphicFramePr>
        <p:xfrm>
          <a:off x="539552" y="908720"/>
          <a:ext cx="8064897" cy="2348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29"/>
                <a:gridCol w="2160673"/>
                <a:gridCol w="41007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Criterion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Analytic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Monte-Carlo</a:t>
                      </a:r>
                      <a:endParaRPr lang="en-US" dirty="0"/>
                    </a:p>
                  </a:txBody>
                  <a:tcPr/>
                </a:tc>
              </a:tr>
              <a:tr h="493975">
                <a:tc>
                  <a:txBody>
                    <a:bodyPr/>
                    <a:lstStyle/>
                    <a:p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to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Variance reduction</a:t>
                      </a:r>
                      <a:r>
                        <a:rPr lang="en-US" baseline="0" dirty="0" smtClean="0"/>
                        <a:t> is tricky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Comp.</a:t>
                      </a:r>
                      <a:r>
                        <a:rPr lang="en-US" baseline="0" dirty="0" smtClean="0"/>
                        <a:t>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Minimal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Substantial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Seconds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Minutes to hours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Higher</a:t>
                      </a:r>
                      <a:r>
                        <a:rPr lang="en-US" baseline="0" dirty="0" smtClean="0">
                          <a:solidFill>
                            <a:srgbClr val="008000"/>
                          </a:solidFill>
                        </a:rPr>
                        <a:t> precision with proper settings 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Complex geom.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33CC"/>
                          </a:solidFill>
                        </a:rPr>
                        <a:t>--</a:t>
                      </a:r>
                      <a:endParaRPr lang="en-US" dirty="0">
                        <a:solidFill>
                          <a:srgbClr val="00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8000"/>
                          </a:solidFill>
                        </a:rPr>
                        <a:t>Yes</a:t>
                      </a:r>
                      <a:endParaRPr lang="en-US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5764971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gamma shielding layout as a starting point for the neutron </a:t>
            </a:r>
            <a:r>
              <a:rPr lang="en-US" dirty="0" err="1" smtClean="0"/>
              <a:t>tansport</a:t>
            </a:r>
            <a:r>
              <a:rPr lang="en-US" dirty="0" smtClean="0"/>
              <a:t> simulations use </a:t>
            </a:r>
            <a:r>
              <a:rPr lang="en-US" dirty="0"/>
              <a:t>heavy biasing for the source, transport and </a:t>
            </a:r>
            <a:r>
              <a:rPr lang="en-US" dirty="0" smtClean="0"/>
              <a:t>geometrical importance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6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gammas from neutron capture in the coating (and, eventually, substrate). </a:t>
            </a:r>
          </a:p>
          <a:p>
            <a:r>
              <a:rPr lang="en-US" dirty="0" smtClean="0"/>
              <a:t>Easy to evaluate when spectrum and intensity is known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GAMMA SHIELDING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351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5163" y="3429000"/>
            <a:ext cx="8132762" cy="2828057"/>
          </a:xfrm>
        </p:spPr>
        <p:txBody>
          <a:bodyPr/>
          <a:lstStyle/>
          <a:p>
            <a:r>
              <a:rPr lang="en-US" dirty="0" smtClean="0"/>
              <a:t>Capture (1/v law)</a:t>
            </a:r>
          </a:p>
          <a:p>
            <a:r>
              <a:rPr lang="en-US" dirty="0" smtClean="0"/>
              <a:t>Diffuse scattering (isotropic)</a:t>
            </a:r>
          </a:p>
          <a:p>
            <a:pPr lvl="1"/>
            <a:r>
              <a:rPr lang="en-US" dirty="0" smtClean="0"/>
              <a:t>Penetrates substrate at large angle, negligible capture in metal substrates</a:t>
            </a:r>
          </a:p>
          <a:p>
            <a:r>
              <a:rPr lang="en-US" dirty="0" smtClean="0"/>
              <a:t>Transmission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enetrates substrate at low angle, hence high probability of capture in the substrates, including metal or sodium float. </a:t>
            </a:r>
          </a:p>
          <a:p>
            <a:r>
              <a:rPr lang="en-US" dirty="0" smtClean="0"/>
              <a:t>Scattering on the roughness</a:t>
            </a:r>
          </a:p>
          <a:p>
            <a:pPr lvl="1"/>
            <a:r>
              <a:rPr lang="en-US" dirty="0" smtClean="0"/>
              <a:t>Consider worst case – add this up with transmission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8999" y="0"/>
            <a:ext cx="8132762" cy="808617"/>
          </a:xfrm>
        </p:spPr>
        <p:txBody>
          <a:bodyPr/>
          <a:lstStyle/>
          <a:p>
            <a:r>
              <a:rPr lang="en-US" dirty="0" smtClean="0"/>
              <a:t>Reflection from the supermirror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99" y="764704"/>
            <a:ext cx="789879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361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612514"/>
                <a:ext cx="8132762" cy="5056908"/>
              </a:xfrm>
              <a:ln>
                <a:noFill/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i="1" dirty="0" smtClean="0">
                    <a:latin typeface="Cambria Math"/>
                  </a:rPr>
                  <a:t>Capture probability </a:t>
                </a:r>
                <a:r>
                  <a:rPr lang="en-US" b="1" i="1" u="sng" dirty="0" smtClean="0">
                    <a:solidFill>
                      <a:srgbClr val="FF0000"/>
                    </a:solidFill>
                    <a:latin typeface="Cambria Math"/>
                  </a:rPr>
                  <a:t>per incident neutron </a:t>
                </a:r>
                <a:r>
                  <a:rPr lang="en-US" b="1" i="1" dirty="0" smtClean="0">
                    <a:solidFill>
                      <a:schemeClr val="tx1"/>
                    </a:solidFill>
                    <a:latin typeface="Cambria Math"/>
                  </a:rPr>
                  <a:t>(“per hit”) can  be calculated:</a:t>
                </a:r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: wavelength independent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: wavelength </a:t>
                </a:r>
                <a:r>
                  <a:rPr lang="en-US" dirty="0" smtClean="0"/>
                  <a:t>independent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Easy to interpret: scales as path in the coating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– low angle reflectivity</a:t>
                </a:r>
                <a:r>
                  <a:rPr lang="en-US" sz="1600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sz="16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16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/>
                  <a:t> – supermirror coating cutoff</a:t>
                </a:r>
                <a:r>
                  <a:rPr lang="en-US" sz="1600" dirty="0" smtClean="0"/>
                  <a:t>.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u="sng" dirty="0" smtClean="0"/>
                  <a:t>R </a:t>
                </a:r>
                <a:r>
                  <a:rPr lang="en-US" sz="1400" u="sng" dirty="0" err="1"/>
                  <a:t>Kolevatov</a:t>
                </a:r>
                <a:r>
                  <a:rPr lang="en-US" sz="1400" u="sng" dirty="0"/>
                  <a:t>, C Schanzer, </a:t>
                </a:r>
                <a:r>
                  <a:rPr lang="en-US" sz="1400" u="sng" dirty="0" smtClean="0"/>
                  <a:t>P </a:t>
                </a:r>
                <a:r>
                  <a:rPr lang="en-US" sz="1400" u="sng" dirty="0"/>
                  <a:t>Boeni </a:t>
                </a:r>
                <a:r>
                  <a:rPr lang="en-US" sz="1400" u="sng" dirty="0" smtClean="0"/>
                  <a:t>– 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                </a:t>
                </a:r>
                <a:r>
                  <a:rPr lang="en-US" sz="1400" u="sng" dirty="0" smtClean="0"/>
                  <a:t>  </a:t>
                </a:r>
                <a:r>
                  <a:rPr lang="en-US" sz="1400" u="sng" dirty="0" err="1" smtClean="0"/>
                  <a:t>arXiv</a:t>
                </a:r>
                <a:r>
                  <a:rPr lang="en-US" sz="1400" u="sng" dirty="0" smtClean="0"/>
                  <a:t> </a:t>
                </a:r>
                <a:r>
                  <a:rPr lang="en-US" sz="1400" u="sng" dirty="0"/>
                  <a:t>preprint arXiv:1708.04486, 2017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612514"/>
                <a:ext cx="8132762" cy="5056908"/>
              </a:xfrm>
              <a:blipFill rotWithShape="1">
                <a:blip r:embed="rId2"/>
                <a:stretch>
                  <a:fillRect l="-1949" t="-1446" b="-86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29424"/>
            <a:ext cx="8784976" cy="491264"/>
          </a:xfrm>
        </p:spPr>
        <p:txBody>
          <a:bodyPr/>
          <a:lstStyle/>
          <a:p>
            <a:r>
              <a:rPr lang="en-US" dirty="0" smtClean="0"/>
              <a:t>Coating capture probability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baseline="-25000" dirty="0" smtClean="0"/>
              <a:t>0</a:t>
            </a:r>
            <a:r>
              <a:rPr lang="en-US" i="1" dirty="0" smtClean="0"/>
              <a:t> </a:t>
            </a:r>
            <a:r>
              <a:rPr lang="en-US" dirty="0" smtClean="0"/>
              <a:t>&gt;1,  </a:t>
            </a:r>
            <a:r>
              <a:rPr lang="en-US" i="1" dirty="0" smtClean="0"/>
              <a:t>m</a:t>
            </a:r>
            <a:r>
              <a:rPr lang="en-US" dirty="0" smtClean="0"/>
              <a:t>=</a:t>
            </a:r>
            <a:r>
              <a:rPr lang="en-US" i="1" dirty="0" smtClean="0"/>
              <a:t>q/q</a:t>
            </a:r>
            <a:r>
              <a:rPr lang="en-US" baseline="-25000" dirty="0" smtClean="0"/>
              <a:t>c</a:t>
            </a:r>
            <a:r>
              <a:rPr lang="en-US" dirty="0" smtClean="0"/>
              <a:t>&gt;1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" y="1340768"/>
            <a:ext cx="3773694" cy="113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4029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3214665" cy="504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0151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620688"/>
                <a:ext cx="8712968" cy="5544616"/>
              </a:xfrm>
            </p:spPr>
            <p:txBody>
              <a:bodyPr/>
              <a:lstStyle/>
              <a:p>
                <a:r>
                  <a:rPr lang="en-US" dirty="0" smtClean="0"/>
                  <a:t>Assume always that reflection loss is due to interaction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in the coating </a:t>
                </a:r>
              </a:p>
              <a:p>
                <a:pPr lvl="1"/>
                <a:r>
                  <a:rPr lang="en-US" dirty="0" smtClean="0"/>
                  <a:t>Assuming transmission to the substrate gives similar dose rates outside shielding</a:t>
                </a:r>
              </a:p>
              <a:p>
                <a:pPr marL="432000" lvl="2" indent="0">
                  <a:buNone/>
                </a:pPr>
                <a:r>
                  <a:rPr lang="en-US" dirty="0" smtClean="0"/>
                  <a:t>With</a:t>
                </a:r>
                <a:endParaRPr lang="en-US" b="0" i="0" dirty="0" smtClean="0">
                  <a:latin typeface="Cambria Math"/>
                </a:endParaRPr>
              </a:p>
              <a:p>
                <a:pPr marL="43200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/>
                        </a:rPr>
                        <m:t>      </m:t>
                      </m:r>
                      <m:r>
                        <a:rPr lang="en-US" i="1">
                          <a:latin typeface="Cambria Math"/>
                        </a:rPr>
                        <m:t>0.35∙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32000" lvl="2" indent="0">
                  <a:buNone/>
                </a:pPr>
                <a:r>
                  <a:rPr lang="en-US" dirty="0" smtClean="0"/>
                  <a:t>        n/s/m:</a:t>
                </a:r>
              </a:p>
              <a:p>
                <a:pPr marL="432000" lvl="2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Interaction is either diffuse scattering or absorption.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Diffuse scattering : contribution from coherent and incoherent scattering</a:t>
                </a:r>
              </a:p>
              <a:p>
                <a:pPr lvl="2"/>
                <a:r>
                  <a:rPr lang="en-US" sz="1800" dirty="0" smtClean="0"/>
                  <a:t>Wavelength dependent factor :</a:t>
                </a:r>
              </a:p>
              <a:p>
                <a:pPr lvl="2"/>
                <a:endParaRPr lang="en-US" sz="1800" dirty="0" smtClean="0"/>
              </a:p>
              <a:p>
                <a:pPr lvl="2"/>
                <a:r>
                  <a:rPr lang="en-US" sz="1800" dirty="0" smtClean="0"/>
                  <a:t>Present implementation: 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&lt;2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𝐴𝐴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→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r>
                  <a:rPr lang="en-US" sz="1800" dirty="0" smtClean="0"/>
                  <a:t>, both coherent and incoherent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&gt;3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𝐴𝐴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→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, incoherent only</a:t>
                </a:r>
              </a:p>
              <a:p>
                <a:pPr lvl="4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𝐴𝐴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&lt; 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𝜆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𝐴𝐴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r>
                  <a:rPr lang="en-US" sz="1800" dirty="0" smtClean="0"/>
                  <a:t> linear interpolation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620688"/>
                <a:ext cx="8712968" cy="5544616"/>
              </a:xfrm>
              <a:blipFill rotWithShape="1">
                <a:blip r:embed="rId2"/>
                <a:stretch>
                  <a:fillRect l="-1610" t="-1320" r="-980" b="-5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132762" cy="864096"/>
          </a:xfrm>
        </p:spPr>
        <p:txBody>
          <a:bodyPr/>
          <a:lstStyle/>
          <a:p>
            <a:r>
              <a:rPr lang="en-US" dirty="0" smtClean="0"/>
              <a:t>Capture for </a:t>
            </a:r>
            <a:r>
              <a:rPr lang="en-US" i="1" dirty="0"/>
              <a:t>m</a:t>
            </a:r>
            <a:r>
              <a:rPr lang="en-US" baseline="-25000" dirty="0"/>
              <a:t>0</a:t>
            </a:r>
            <a:r>
              <a:rPr lang="en-US" i="1" dirty="0"/>
              <a:t> </a:t>
            </a:r>
            <a:r>
              <a:rPr lang="en-US" dirty="0" smtClean="0"/>
              <a:t>=1 or </a:t>
            </a:r>
            <a:r>
              <a:rPr lang="en-US" i="1" dirty="0" smtClean="0"/>
              <a:t>q/q</a:t>
            </a:r>
            <a:r>
              <a:rPr lang="en-US" baseline="-25000" dirty="0" smtClean="0"/>
              <a:t>c</a:t>
            </a:r>
            <a:r>
              <a:rPr lang="en-US" dirty="0" smtClean="0"/>
              <a:t>&lt;1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461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3626246" cy="78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60469"/>
              </p:ext>
            </p:extLst>
          </p:nvPr>
        </p:nvGraphicFramePr>
        <p:xfrm>
          <a:off x="2195736" y="1340768"/>
          <a:ext cx="6624737" cy="9019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146"/>
                <a:gridCol w="1576146"/>
                <a:gridCol w="1576146"/>
                <a:gridCol w="1896299"/>
              </a:tblGrid>
              <a:tr h="1843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Concrete, cm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100%Ni coating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100% sodium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float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50%Ni 50% glass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4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38,3 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47,3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42,8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</a:p>
                  </a:txBody>
                  <a:tcPr marL="7620" marR="7620" marT="7620" marB="0" anchor="b"/>
                </a:tc>
              </a:tr>
              <a:tr h="18435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1,83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1,59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90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1,06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0,693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0,876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l-GR" sz="1400" u="none" strike="noStrike" dirty="0" smtClean="0">
                          <a:effectLst/>
                          <a:latin typeface="Times New Roman"/>
                          <a:cs typeface="Times New Roman"/>
                        </a:rPr>
                        <a:t>μ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Sv</a:t>
                      </a:r>
                      <a:r>
                        <a:rPr lang="en-US" sz="1400" u="none" strike="noStrike" dirty="0" smtClean="0">
                          <a:effectLst/>
                        </a:rPr>
                        <a:t>/h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8123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640960" cy="53285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Capture in the coating</a:t>
            </a:r>
          </a:p>
          <a:p>
            <a:r>
              <a:rPr lang="en-US" dirty="0" smtClean="0"/>
              <a:t>Linear parametrization for </a:t>
            </a:r>
            <a:r>
              <a:rPr lang="en-US" dirty="0" smtClean="0">
                <a:solidFill>
                  <a:srgbClr val="FF0000"/>
                </a:solidFill>
              </a:rPr>
              <a:t>capture “per hit” </a:t>
            </a:r>
            <a:r>
              <a:rPr lang="en-US" dirty="0" smtClean="0">
                <a:solidFill>
                  <a:schemeClr val="tx1"/>
                </a:solidFill>
              </a:rPr>
              <a:t>rate when</a:t>
            </a:r>
            <a:r>
              <a:rPr lang="en-US" dirty="0" smtClean="0">
                <a:solidFill>
                  <a:srgbClr val="FF0000"/>
                </a:solidFill>
              </a:rPr>
              <a:t>  1 &lt; </a:t>
            </a:r>
            <a:r>
              <a:rPr lang="en-US" i="1" dirty="0" smtClean="0">
                <a:solidFill>
                  <a:srgbClr val="FF0000"/>
                </a:solidFill>
              </a:rPr>
              <a:t>q/q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&lt;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1/q parameterization for  </a:t>
            </a:r>
            <a:r>
              <a:rPr lang="en-US" dirty="0" smtClean="0">
                <a:solidFill>
                  <a:srgbClr val="FF0000"/>
                </a:solidFill>
              </a:rPr>
              <a:t>capture “per hit”  </a:t>
            </a:r>
            <a:r>
              <a:rPr lang="en-US" dirty="0" smtClean="0"/>
              <a:t>when </a:t>
            </a:r>
            <a:r>
              <a:rPr lang="en-US" i="1" dirty="0" smtClean="0">
                <a:solidFill>
                  <a:srgbClr val="FF0000"/>
                </a:solidFill>
              </a:rPr>
              <a:t>q/q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 &gt;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i="1" dirty="0" smtClean="0">
                <a:solidFill>
                  <a:schemeClr val="tx1"/>
                </a:solidFill>
              </a:rPr>
              <a:t>q/q</a:t>
            </a:r>
            <a:r>
              <a:rPr lang="en-US" baseline="-25000" dirty="0" smtClean="0">
                <a:solidFill>
                  <a:schemeClr val="tx1"/>
                </a:solidFill>
              </a:rPr>
              <a:t>c </a:t>
            </a:r>
            <a:r>
              <a:rPr lang="en-US" dirty="0" smtClean="0">
                <a:solidFill>
                  <a:schemeClr val="tx1"/>
                </a:solidFill>
              </a:rPr>
              <a:t>&gt;1 take parameterization with </a:t>
            </a:r>
            <a:r>
              <a:rPr lang="en-US" i="1" dirty="0" smtClean="0">
                <a:solidFill>
                  <a:schemeClr val="tx1"/>
                </a:solidFill>
              </a:rPr>
              <a:t>m</a:t>
            </a:r>
            <a:r>
              <a:rPr lang="en-US" baseline="-25000" dirty="0" smtClean="0">
                <a:solidFill>
                  <a:schemeClr val="tx1"/>
                </a:solidFill>
              </a:rPr>
              <a:t>0</a:t>
            </a:r>
            <a:r>
              <a:rPr lang="en-US" dirty="0" smtClean="0">
                <a:solidFill>
                  <a:schemeClr val="tx1"/>
                </a:solidFill>
              </a:rPr>
              <a:t>=1.6 (account </a:t>
            </a:r>
            <a:r>
              <a:rPr lang="en-US" dirty="0" err="1" smtClean="0">
                <a:solidFill>
                  <a:schemeClr val="tx1"/>
                </a:solidFill>
              </a:rPr>
              <a:t>Ti</a:t>
            </a:r>
            <a:r>
              <a:rPr lang="en-US" dirty="0" smtClean="0">
                <a:solidFill>
                  <a:schemeClr val="tx1"/>
                </a:solidFill>
              </a:rPr>
              <a:t> layers)</a:t>
            </a:r>
            <a:endParaRPr lang="en-US" i="1" dirty="0">
              <a:solidFill>
                <a:schemeClr val="tx1"/>
              </a:solidFill>
            </a:endParaRPr>
          </a:p>
          <a:p>
            <a:r>
              <a:rPr lang="en-US" dirty="0" smtClean="0"/>
              <a:t>Capture </a:t>
            </a:r>
            <a:r>
              <a:rPr lang="en-US" dirty="0" smtClean="0">
                <a:solidFill>
                  <a:srgbClr val="FF0000"/>
                </a:solidFill>
              </a:rPr>
              <a:t>per non-reflected</a:t>
            </a:r>
            <a:r>
              <a:rPr lang="en-US" dirty="0" smtClean="0"/>
              <a:t> when </a:t>
            </a:r>
            <a:r>
              <a:rPr lang="en-US" i="1" dirty="0" smtClean="0">
                <a:solidFill>
                  <a:srgbClr val="FF0000"/>
                </a:solidFill>
              </a:rPr>
              <a:t>q/q</a:t>
            </a:r>
            <a:r>
              <a:rPr lang="en-US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&lt;1, </a:t>
            </a:r>
            <a:r>
              <a:rPr lang="en-US" dirty="0" smtClean="0">
                <a:solidFill>
                  <a:schemeClr val="tx1"/>
                </a:solidFill>
              </a:rPr>
              <a:t>with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wavelength dependent diffuse scattering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Conservative estimate for the spectrum(e.g. 8÷9MeV </a:t>
            </a:r>
            <a:r>
              <a:rPr lang="el-GR" sz="2400" dirty="0" smtClean="0">
                <a:solidFill>
                  <a:schemeClr val="tx1"/>
                </a:solidFill>
              </a:rPr>
              <a:t>γ</a:t>
            </a:r>
            <a:r>
              <a:rPr lang="en-US" dirty="0" smtClean="0">
                <a:solidFill>
                  <a:schemeClr val="tx1"/>
                </a:solidFill>
              </a:rPr>
              <a:t>’s treated as 9MeV)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What was not absorbed in the coating: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Assume capture in borated materials (460keV gamma emission)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Not true for metal substrates if significant fraction of neutrons transmitted to the substrate with low glancing angle.</a:t>
            </a: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</a:rPr>
              <a:t>T</a:t>
            </a:r>
            <a:r>
              <a:rPr lang="en-US" u="sng" dirty="0" smtClean="0">
                <a:solidFill>
                  <a:srgbClr val="FF0000"/>
                </a:solidFill>
              </a:rPr>
              <a:t>hings to check:</a:t>
            </a:r>
          </a:p>
          <a:p>
            <a:pPr lvl="1"/>
            <a:r>
              <a:rPr lang="en-US" dirty="0" smtClean="0"/>
              <a:t>Have a closer look at </a:t>
            </a:r>
            <a:r>
              <a:rPr lang="en-US" i="1" dirty="0" smtClean="0"/>
              <a:t>m</a:t>
            </a:r>
            <a:r>
              <a:rPr lang="en-US" dirty="0" smtClean="0"/>
              <a:t>=1 coating. Origin of losses (interaction in the coating vs misalignment) may have strong impact on shielding requirements.</a:t>
            </a:r>
          </a:p>
          <a:p>
            <a:pPr lvl="1"/>
            <a:r>
              <a:rPr lang="en-US" dirty="0"/>
              <a:t>Implement capture in the </a:t>
            </a:r>
            <a:r>
              <a:rPr lang="en-US" dirty="0" smtClean="0"/>
              <a:t>metal substrates </a:t>
            </a:r>
            <a:r>
              <a:rPr lang="en-US" dirty="0"/>
              <a:t>(should be </a:t>
            </a:r>
            <a:r>
              <a:rPr lang="en-US" dirty="0" smtClean="0"/>
              <a:t>not too different from was already considered when </a:t>
            </a:r>
            <a:r>
              <a:rPr lang="en-US" i="1" dirty="0" smtClean="0"/>
              <a:t>q&lt;q</a:t>
            </a:r>
            <a:r>
              <a:rPr lang="en-US" baseline="-25000" dirty="0" smtClean="0"/>
              <a:t>c</a:t>
            </a:r>
            <a:r>
              <a:rPr lang="en-US" dirty="0" smtClean="0"/>
              <a:t> 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CBF692-B549-DF42-83FB-B867F89AF72A}" type="datetime1">
              <a:rPr lang="nb-NO" smtClean="0"/>
              <a:t>31.10.2017</a:t>
            </a:fld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24E951-C4DC-404A-87C4-647CE792C832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3568" y="0"/>
            <a:ext cx="8132762" cy="792088"/>
          </a:xfrm>
        </p:spPr>
        <p:txBody>
          <a:bodyPr/>
          <a:lstStyle/>
          <a:p>
            <a:r>
              <a:rPr lang="en-US" dirty="0" smtClean="0"/>
              <a:t>Gamma shielding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036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shielding IFE">
  <a:themeElements>
    <a:clrScheme name="Custom 5">
      <a:dk1>
        <a:srgbClr val="3B3C3B"/>
      </a:dk1>
      <a:lt1>
        <a:sysClr val="window" lastClr="FFFFFF"/>
      </a:lt1>
      <a:dk2>
        <a:srgbClr val="3B3B3B"/>
      </a:dk2>
      <a:lt2>
        <a:srgbClr val="D4D2D0"/>
      </a:lt2>
      <a:accent1>
        <a:srgbClr val="358891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C84418"/>
      </a:hlink>
      <a:folHlink>
        <a:srgbClr val="9D361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GIEK 1">
        <a:dk1>
          <a:srgbClr val="000000"/>
        </a:dk1>
        <a:lt1>
          <a:srgbClr val="FFFFFF"/>
        </a:lt1>
        <a:dk2>
          <a:srgbClr val="1B4385"/>
        </a:dk2>
        <a:lt2>
          <a:srgbClr val="6B5B49"/>
        </a:lt2>
        <a:accent1>
          <a:srgbClr val="0B8EC8"/>
        </a:accent1>
        <a:accent2>
          <a:srgbClr val="7E9144"/>
        </a:accent2>
        <a:accent3>
          <a:srgbClr val="FFFFFF"/>
        </a:accent3>
        <a:accent4>
          <a:srgbClr val="000000"/>
        </a:accent4>
        <a:accent5>
          <a:srgbClr val="AAC6E0"/>
        </a:accent5>
        <a:accent6>
          <a:srgbClr val="72833D"/>
        </a:accent6>
        <a:hlink>
          <a:srgbClr val="A4072D"/>
        </a:hlink>
        <a:folHlink>
          <a:srgbClr val="8DA7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shielding IFE</Template>
  <TotalTime>0</TotalTime>
  <Words>2648</Words>
  <Application>Microsoft Office PowerPoint</Application>
  <PresentationFormat>On-screen Show (4:3)</PresentationFormat>
  <Paragraphs>418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ESS shielding IFE</vt:lpstr>
      <vt:lpstr>Update from IFE HEIMDAL and BIFROST beamlines</vt:lpstr>
      <vt:lpstr>BIFROST@W4 and HEIMDAL@W8</vt:lpstr>
      <vt:lpstr>Shielding for safety</vt:lpstr>
      <vt:lpstr>Methods and strategy</vt:lpstr>
      <vt:lpstr>GAMMA SHIELDING</vt:lpstr>
      <vt:lpstr>Reflection from the supermirror</vt:lpstr>
      <vt:lpstr>Coating capture probability: m0 &gt;1,  m=q/qc&gt;1</vt:lpstr>
      <vt:lpstr>Capture for m0 =1 or q/qc&lt;1</vt:lpstr>
      <vt:lpstr>Gamma shielding evaluation</vt:lpstr>
      <vt:lpstr>Gamma shielding evaluation</vt:lpstr>
      <vt:lpstr>Capture per incident vs per non-reflected</vt:lpstr>
      <vt:lpstr>Present estimates for gamma shielding</vt:lpstr>
      <vt:lpstr>McStas implementation-1</vt:lpstr>
      <vt:lpstr>McStas implementation-2</vt:lpstr>
      <vt:lpstr>Fast neutron shielding, bunker wall</vt:lpstr>
      <vt:lpstr>FLUKA simulation setup</vt:lpstr>
      <vt:lpstr>Biasing</vt:lpstr>
      <vt:lpstr>Flux before and in the bunker wall</vt:lpstr>
      <vt:lpstr>Flux before and after the bunker wall</vt:lpstr>
      <vt:lpstr>XZ plane cut, high-energy neutrons</vt:lpstr>
      <vt:lpstr>XZ plane, neutrons overall</vt:lpstr>
      <vt:lpstr>The dose rate for the iron plug</vt:lpstr>
      <vt:lpstr>Alternative fill of the insertion</vt:lpstr>
      <vt:lpstr>To do list</vt:lpstr>
      <vt:lpstr>BACKUP</vt:lpstr>
      <vt:lpstr>Cave shielding</vt:lpstr>
      <vt:lpstr>Analytic gamma dose rate evaluation</vt:lpstr>
      <vt:lpstr>Benchmarking analytic calculations</vt:lpstr>
      <vt:lpstr>Dose rate outside cave (〖6∙10〗^10 n/s inside)</vt:lpstr>
      <vt:lpstr>Beamline shielding. Guide materials</vt:lpstr>
      <vt:lpstr>Dose rate calculation using McStas</vt:lpstr>
      <vt:lpstr>Gamma shielding summary:</vt:lpstr>
      <vt:lpstr>Dose rate from gamma</vt:lpstr>
    </vt:vector>
  </TitlesOfParts>
  <Company>Institutt for Energiteknikk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Shielding ESS BIFROST beamline</dc:title>
  <dc:creator>Rodion Kolevatov</dc:creator>
  <cp:keywords>ver 2015-10-07 cof</cp:keywords>
  <dc:description>Dev by addpoint.no</dc:description>
  <cp:lastModifiedBy>Rodion Kolevatov</cp:lastModifiedBy>
  <cp:revision>168</cp:revision>
  <dcterms:created xsi:type="dcterms:W3CDTF">2017-02-08T13:17:43Z</dcterms:created>
  <dcterms:modified xsi:type="dcterms:W3CDTF">2017-10-31T09:16:26Z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