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2"/>
  </p:notesMasterIdLst>
  <p:sldIdLst>
    <p:sldId id="259" r:id="rId2"/>
    <p:sldId id="269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290" r:id="rId30"/>
    <p:sldId id="289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7" autoAdjust="0"/>
    <p:restoredTop sz="93081" autoAdjust="0"/>
  </p:normalViewPr>
  <p:slideViewPr>
    <p:cSldViewPr>
      <p:cViewPr varScale="1">
        <p:scale>
          <a:sx n="88" d="100"/>
          <a:sy n="88" d="100"/>
        </p:scale>
        <p:origin x="1334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D7F1C-388B-4061-96C7-A5E769D0604A}" type="datetimeFigureOut">
              <a:rPr lang="en-GB" smtClean="0"/>
              <a:t>15/09/2017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FB4ED-2171-4B0D-9EDD-48408383F21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659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7682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82361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12059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35060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1005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07950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169188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115896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14906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19481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65421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102303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08074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69896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763869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756806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49580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32191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28739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05619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39406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62968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17620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35785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03773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66303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3932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89044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2597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2629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3536" y="6229350"/>
            <a:ext cx="3449159" cy="340826"/>
          </a:xfrm>
          <a:prstGeom prst="rect">
            <a:avLst/>
          </a:prstGeom>
        </p:spPr>
      </p:pic>
      <p:pic>
        <p:nvPicPr>
          <p:cNvPr id="10" name="Billede 13" descr="euW.eps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648"/>
          <a:stretch/>
        </p:blipFill>
        <p:spPr>
          <a:xfrm>
            <a:off x="425451" y="6268640"/>
            <a:ext cx="421206" cy="247561"/>
          </a:xfrm>
          <a:prstGeom prst="rect">
            <a:avLst/>
          </a:prstGeom>
        </p:spPr>
      </p:pic>
      <p:pic>
        <p:nvPicPr>
          <p:cNvPr id="34" name="Billede 33" descr="gr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333" y="0"/>
            <a:ext cx="4617666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47300" y="2073275"/>
            <a:ext cx="6072550" cy="1470025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485156"/>
                </a:solidFill>
              </a:defRPr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slide </a:t>
            </a:r>
            <a:r>
              <a:rPr lang="da-DK" dirty="0" err="1" smtClean="0"/>
              <a:t>title</a:t>
            </a:r>
            <a:r>
              <a:rPr lang="da-DK" dirty="0" smtClean="0"/>
              <a:t> and </a:t>
            </a:r>
            <a:r>
              <a:rPr lang="da-DK" dirty="0" err="1" smtClean="0"/>
              <a:t>second</a:t>
            </a:r>
            <a:r>
              <a:rPr lang="da-DK" dirty="0" smtClean="0"/>
              <a:t> line of the </a:t>
            </a:r>
            <a:r>
              <a:rPr lang="da-DK" dirty="0" err="1" smtClean="0"/>
              <a:t>title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347300" y="3651250"/>
            <a:ext cx="6072550" cy="1752600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rgbClr val="48515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</a:t>
            </a:r>
            <a:r>
              <a:rPr lang="da-DK" dirty="0" err="1" smtClean="0"/>
              <a:t>subtitle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7024050"/>
            <a:ext cx="2133600" cy="274324"/>
          </a:xfrm>
        </p:spPr>
        <p:txBody>
          <a:bodyPr/>
          <a:lstStyle/>
          <a:p>
            <a:fld id="{70890DB6-8332-4B41-90A9-E75D4A297AD3}" type="datetime1">
              <a:rPr lang="da-DK" smtClean="0">
                <a:solidFill>
                  <a:prstClr val="black">
                    <a:tint val="75000"/>
                  </a:prstClr>
                </a:solidFill>
              </a:rPr>
              <a:t>15-09-2017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7024050"/>
            <a:ext cx="2895600" cy="274324"/>
          </a:xfr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7024050"/>
            <a:ext cx="2133600" cy="274324"/>
          </a:xfrm>
        </p:spPr>
        <p:txBody>
          <a:bodyPr/>
          <a:lstStyle/>
          <a:p>
            <a:fld id="{C7A1488B-9794-DE45-9F52-F2C98C1DA640}" type="slidenum">
              <a:rPr lang="da-DK" smtClean="0"/>
              <a:pPr/>
              <a:t>‹N›</a:t>
            </a:fld>
            <a:endParaRPr lang="da-DK"/>
          </a:p>
        </p:txBody>
      </p:sp>
      <p:sp>
        <p:nvSpPr>
          <p:cNvPr id="11" name="Pladsholder til billede 10"/>
          <p:cNvSpPr>
            <a:spLocks noGrp="1"/>
          </p:cNvSpPr>
          <p:nvPr>
            <p:ph type="pic" sz="quarter" idx="13" hasCustomPrompt="1"/>
          </p:nvPr>
        </p:nvSpPr>
        <p:spPr>
          <a:xfrm>
            <a:off x="5818717" y="1401266"/>
            <a:ext cx="3547532" cy="5501449"/>
          </a:xfrm>
          <a:custGeom>
            <a:avLst/>
            <a:gdLst/>
            <a:ahLst/>
            <a:cxnLst/>
            <a:rect l="l" t="t" r="r" b="b"/>
            <a:pathLst>
              <a:path w="3547532" h="5501449">
                <a:moveTo>
                  <a:pt x="3547532" y="0"/>
                </a:moveTo>
                <a:lnTo>
                  <a:pt x="3547532" y="5501449"/>
                </a:lnTo>
                <a:lnTo>
                  <a:pt x="200875" y="5501449"/>
                </a:lnTo>
                <a:lnTo>
                  <a:pt x="191857" y="5474799"/>
                </a:lnTo>
                <a:cubicBezTo>
                  <a:pt x="67170" y="5073918"/>
                  <a:pt x="0" y="4647696"/>
                  <a:pt x="0" y="4205785"/>
                </a:cubicBezTo>
                <a:cubicBezTo>
                  <a:pt x="0" y="2143537"/>
                  <a:pt x="1462810" y="422946"/>
                  <a:pt x="3407421" y="25021"/>
                </a:cubicBezTo>
                <a:close/>
              </a:path>
            </a:pathLst>
          </a:custGeo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ln>
                  <a:solidFill>
                    <a:srgbClr val="FFFFFF"/>
                  </a:solidFill>
                </a:ln>
                <a:solidFill>
                  <a:srgbClr val="384044"/>
                </a:solidFill>
              </a:defRPr>
            </a:lvl1pPr>
          </a:lstStyle>
          <a:p>
            <a:r>
              <a:rPr lang="da-DK" dirty="0" smtClean="0"/>
              <a:t>Drag </a:t>
            </a:r>
            <a:r>
              <a:rPr lang="da-DK" dirty="0" err="1" smtClean="0"/>
              <a:t>picture</a:t>
            </a:r>
            <a:r>
              <a:rPr lang="da-DK" dirty="0" smtClean="0"/>
              <a:t> or </a:t>
            </a:r>
            <a:r>
              <a:rPr lang="da-DK" dirty="0" err="1" smtClean="0"/>
              <a:t>click</a:t>
            </a:r>
            <a:r>
              <a:rPr lang="da-DK" dirty="0" smtClean="0"/>
              <a:t> on </a:t>
            </a:r>
            <a:r>
              <a:rPr lang="da-DK" dirty="0" err="1" smtClean="0"/>
              <a:t>icon</a:t>
            </a:r>
            <a:r>
              <a:rPr lang="da-DK" dirty="0" smtClean="0"/>
              <a:t> to </a:t>
            </a:r>
            <a:r>
              <a:rPr lang="da-DK" dirty="0" err="1" smtClean="0"/>
              <a:t>change</a:t>
            </a:r>
            <a:r>
              <a:rPr lang="da-DK" dirty="0" smtClean="0"/>
              <a:t>; Or </a:t>
            </a:r>
            <a:r>
              <a:rPr lang="da-DK" dirty="0" err="1" smtClean="0"/>
              <a:t>delete</a:t>
            </a:r>
            <a:r>
              <a:rPr lang="da-DK" dirty="0" smtClean="0"/>
              <a:t> </a:t>
            </a:r>
            <a:r>
              <a:rPr lang="da-DK" dirty="0" err="1" smtClean="0"/>
              <a:t>if</a:t>
            </a:r>
            <a:r>
              <a:rPr lang="da-DK" dirty="0" smtClean="0"/>
              <a:t> </a:t>
            </a:r>
            <a:r>
              <a:rPr lang="da-DK" dirty="0" err="1" smtClean="0"/>
              <a:t>you</a:t>
            </a:r>
            <a:r>
              <a:rPr lang="da-DK" dirty="0" smtClean="0"/>
              <a:t> </a:t>
            </a:r>
            <a:r>
              <a:rPr lang="da-DK" dirty="0" err="1" smtClean="0"/>
              <a:t>don’t</a:t>
            </a:r>
            <a:r>
              <a:rPr lang="da-DK" dirty="0" smtClean="0"/>
              <a:t> </a:t>
            </a:r>
            <a:r>
              <a:rPr lang="da-DK" dirty="0" err="1" smtClean="0"/>
              <a:t>want</a:t>
            </a:r>
            <a:r>
              <a:rPr lang="da-DK" dirty="0" smtClean="0"/>
              <a:t> to </a:t>
            </a:r>
            <a:r>
              <a:rPr lang="da-DK" dirty="0" err="1" smtClean="0"/>
              <a:t>add</a:t>
            </a:r>
            <a:r>
              <a:rPr lang="da-DK" dirty="0" smtClean="0"/>
              <a:t> a </a:t>
            </a:r>
            <a:r>
              <a:rPr lang="da-DK" dirty="0" err="1" smtClean="0"/>
              <a:t>photo</a:t>
            </a:r>
            <a:r>
              <a:rPr lang="da-DK" dirty="0" smtClean="0"/>
              <a:t>.</a:t>
            </a:r>
          </a:p>
          <a:p>
            <a:endParaRPr lang="da-DK" dirty="0"/>
          </a:p>
        </p:txBody>
      </p:sp>
      <p:sp>
        <p:nvSpPr>
          <p:cNvPr id="12" name="CasellaDiTesto 11"/>
          <p:cNvSpPr txBox="1"/>
          <p:nvPr userDrawn="1"/>
        </p:nvSpPr>
        <p:spPr>
          <a:xfrm>
            <a:off x="6019800" y="6287323"/>
            <a:ext cx="3062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Andrea Miraglia</a:t>
            </a:r>
            <a:r>
              <a:rPr lang="it-IT" sz="1400" baseline="0" dirty="0" smtClean="0"/>
              <a:t> – 1</a:t>
            </a:r>
            <a:r>
              <a:rPr lang="it-IT" sz="1400" dirty="0" smtClean="0"/>
              <a:t>5/09/2017 – Lund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346402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603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353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</a:t>
            </a:r>
            <a:r>
              <a:rPr lang="da-DK" dirty="0" err="1" smtClean="0"/>
              <a:t>title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</a:t>
            </a:r>
            <a:r>
              <a:rPr lang="da-DK" dirty="0" err="1" smtClean="0"/>
              <a:t>text</a:t>
            </a:r>
            <a:endParaRPr lang="da-DK" dirty="0" smtClean="0"/>
          </a:p>
          <a:p>
            <a:pPr lvl="1"/>
            <a:r>
              <a:rPr lang="da-DK" dirty="0" smtClean="0"/>
              <a:t>First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3DD3-8538-4366-B423-B2A82D696FC4}" type="datetime1">
              <a:rPr lang="da-DK" smtClean="0">
                <a:solidFill>
                  <a:prstClr val="black">
                    <a:tint val="75000"/>
                  </a:prstClr>
                </a:solidFill>
              </a:rPr>
              <a:t>15-09-2017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340157" y="6413414"/>
            <a:ext cx="2133600" cy="360000"/>
          </a:xfrm>
        </p:spPr>
        <p:txBody>
          <a:bodyPr/>
          <a:lstStyle>
            <a:lvl1pPr algn="l">
              <a:defRPr/>
            </a:lvl1pPr>
          </a:lstStyle>
          <a:p>
            <a:fld id="{C7A1488B-9794-DE45-9F52-F2C98C1DA640}" type="slidenum">
              <a:rPr lang="da-DK" smtClean="0"/>
              <a:pPr/>
              <a:t>‹N›</a:t>
            </a:fld>
            <a:endParaRPr lang="da-DK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7071360" y="229449"/>
            <a:ext cx="1707198" cy="804704"/>
          </a:xfrm>
        </p:spPr>
        <p:txBody>
          <a:bodyPr>
            <a:noAutofit/>
          </a:bodyPr>
          <a:lstStyle>
            <a:lvl1pPr marL="0" indent="0" algn="ctr">
              <a:buNone/>
              <a:defRPr sz="1400" baseline="0"/>
            </a:lvl1pPr>
          </a:lstStyle>
          <a:p>
            <a:r>
              <a:rPr lang="en-US" dirty="0" smtClean="0"/>
              <a:t>Insert logo here or delete if you don’t want to add logo</a:t>
            </a:r>
            <a:endParaRPr lang="en-US" dirty="0"/>
          </a:p>
        </p:txBody>
      </p:sp>
      <p:sp>
        <p:nvSpPr>
          <p:cNvPr id="10" name="CasellaDiTesto 9"/>
          <p:cNvSpPr txBox="1"/>
          <p:nvPr userDrawn="1"/>
        </p:nvSpPr>
        <p:spPr>
          <a:xfrm>
            <a:off x="6012160" y="6287323"/>
            <a:ext cx="3070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Andrea Miraglia – 15/09/2017 – Lund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97859144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1488B-9794-DE45-9F52-F2C98C1DA640}" type="slidenum">
              <a:rPr lang="da-DK" smtClean="0"/>
              <a:pPr/>
              <a:t>‹N›</a:t>
            </a:fld>
            <a:endParaRPr lang="da-DK"/>
          </a:p>
        </p:txBody>
      </p:sp>
      <p:sp>
        <p:nvSpPr>
          <p:cNvPr id="7" name="Rektangel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851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a-DK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38400" y="3186113"/>
            <a:ext cx="7772400" cy="1362075"/>
          </a:xfrm>
        </p:spPr>
        <p:txBody>
          <a:bodyPr anchor="t"/>
          <a:lstStyle>
            <a:lvl1pPr algn="l">
              <a:defRPr sz="4000" b="1" cap="none" baseline="0">
                <a:solidFill>
                  <a:srgbClr val="82AF19"/>
                </a:solidFill>
              </a:defRPr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slide separator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 hasCustomPrompt="1"/>
          </p:nvPr>
        </p:nvSpPr>
        <p:spPr>
          <a:xfrm>
            <a:off x="338400" y="168592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82AF19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</a:t>
            </a:r>
            <a:r>
              <a:rPr lang="da-DK" dirty="0" err="1" smtClean="0"/>
              <a:t>text</a:t>
            </a:r>
            <a:endParaRPr lang="da-DK" dirty="0" smtClean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C31A0-F490-4F26-858C-2B8B54F14179}" type="datetime1">
              <a:rPr lang="da-DK" smtClean="0">
                <a:solidFill>
                  <a:prstClr val="black">
                    <a:tint val="75000"/>
                  </a:prstClr>
                </a:solidFill>
              </a:rPr>
              <a:t>15-09-2017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Billede 7" descr="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" y="497036"/>
            <a:ext cx="1528064" cy="34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05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02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979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439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586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003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6741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345600" y="12588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345600" y="2381250"/>
            <a:ext cx="8229600" cy="3744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948055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9F51B42-4F5B-4092-A6AE-28603A5A4225}" type="datetime1">
              <a:rPr lang="da-DK" smtClean="0">
                <a:solidFill>
                  <a:prstClr val="black">
                    <a:tint val="75000"/>
                  </a:prstClr>
                </a:solidFill>
              </a:rPr>
              <a:t>15-09-2017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45600" y="6390000"/>
            <a:ext cx="28956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485156"/>
                </a:solidFill>
              </a:defRPr>
            </a:lvl1pPr>
          </a:lstStyle>
          <a:p>
            <a:pPr defTabSz="457200"/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623050" y="6390000"/>
            <a:ext cx="21336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485156"/>
                </a:solidFill>
              </a:defRPr>
            </a:lvl1pPr>
          </a:lstStyle>
          <a:p>
            <a:pPr defTabSz="457200"/>
            <a:fld id="{C7A1488B-9794-DE45-9F52-F2C98C1DA640}" type="slidenum">
              <a:rPr lang="da-DK" smtClean="0"/>
              <a:pPr defTabSz="457200"/>
              <a:t>‹N›</a:t>
            </a:fld>
            <a:endParaRPr lang="da-DK" dirty="0"/>
          </a:p>
        </p:txBody>
      </p:sp>
      <p:pic>
        <p:nvPicPr>
          <p:cNvPr id="8" name="Billede 7" descr="bl.eps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999" y="883653"/>
            <a:ext cx="1517650" cy="339049"/>
          </a:xfrm>
          <a:prstGeom prst="rect">
            <a:avLst/>
          </a:prstGeom>
        </p:spPr>
      </p:pic>
      <p:pic>
        <p:nvPicPr>
          <p:cNvPr id="9" name="Picture 8"/>
          <p:cNvPicPr/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454" y="260648"/>
            <a:ext cx="1094740" cy="58674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6025"/>
            <a:ext cx="1525895" cy="79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79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485156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485156"/>
          </a:solidFill>
          <a:latin typeface="+mn-lt"/>
          <a:ea typeface="+mn-ea"/>
          <a:cs typeface="+mn-cs"/>
        </a:defRPr>
      </a:lvl1pPr>
      <a:lvl2pPr marL="971550" indent="-51435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485156"/>
          </a:solidFill>
          <a:latin typeface="+mn-lt"/>
          <a:ea typeface="+mn-ea"/>
          <a:cs typeface="+mn-cs"/>
        </a:defRPr>
      </a:lvl2pPr>
      <a:lvl3pPr marL="1371600" indent="-4572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485156"/>
          </a:solidFill>
          <a:latin typeface="+mn-lt"/>
          <a:ea typeface="+mn-ea"/>
          <a:cs typeface="+mn-cs"/>
        </a:defRPr>
      </a:lvl3pPr>
      <a:lvl4pPr marL="1828800" indent="-4572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485156"/>
          </a:solidFill>
          <a:latin typeface="+mn-lt"/>
          <a:ea typeface="+mn-ea"/>
          <a:cs typeface="+mn-cs"/>
        </a:defRPr>
      </a:lvl4pPr>
      <a:lvl5pPr marL="2286000" indent="-4572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48515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0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IRR </a:t>
            </a:r>
            <a:r>
              <a:rPr lang="en-US" sz="3600" dirty="0"/>
              <a:t>for the Ion Source &amp; LEBT</a:t>
            </a:r>
            <a:endParaRPr lang="da-DK" sz="3600" dirty="0"/>
          </a:p>
        </p:txBody>
      </p:sp>
      <p:sp>
        <p:nvSpPr>
          <p:cNvPr id="6" name="Tekstfelt 5"/>
          <p:cNvSpPr txBox="1"/>
          <p:nvPr/>
        </p:nvSpPr>
        <p:spPr>
          <a:xfrm>
            <a:off x="7772400" y="4635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/>
          </a:p>
        </p:txBody>
      </p:sp>
      <p:sp>
        <p:nvSpPr>
          <p:cNvPr id="5" name="Titel 3"/>
          <p:cNvSpPr txBox="1">
            <a:spLocks/>
          </p:cNvSpPr>
          <p:nvPr/>
        </p:nvSpPr>
        <p:spPr>
          <a:xfrm>
            <a:off x="315376" y="3522231"/>
            <a:ext cx="699292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48515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/>
              <a:t>Review of logistics planning: packaging, transportation, reception, unloading, storage</a:t>
            </a:r>
            <a:endParaRPr lang="da-DK" sz="2800" dirty="0"/>
          </a:p>
        </p:txBody>
      </p:sp>
    </p:spTree>
    <p:extLst>
      <p:ext uri="{BB962C8B-B14F-4D97-AF65-F5344CB8AC3E}">
        <p14:creationId xmlns:p14="http://schemas.microsoft.com/office/powerpoint/2010/main" val="79953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67"/>
          <a:stretch/>
        </p:blipFill>
        <p:spPr>
          <a:xfrm>
            <a:off x="1541167" y="1275381"/>
            <a:ext cx="6120000" cy="5094901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456096"/>
            <a:ext cx="8404022" cy="53274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Dismantling / Packaging</a:t>
            </a:r>
            <a:endParaRPr lang="da-DK" sz="2800" b="1" dirty="0">
              <a:solidFill>
                <a:schemeClr val="accent5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1488B-9794-DE45-9F52-F2C98C1DA640}" type="slidenum">
              <a:rPr lang="da-DK" smtClean="0"/>
              <a:pPr/>
              <a:t>10</a:t>
            </a:fld>
            <a:endParaRPr lang="da-DK"/>
          </a:p>
        </p:txBody>
      </p:sp>
      <p:sp>
        <p:nvSpPr>
          <p:cNvPr id="9" name="CasellaDiTesto 8"/>
          <p:cNvSpPr txBox="1"/>
          <p:nvPr/>
        </p:nvSpPr>
        <p:spPr>
          <a:xfrm>
            <a:off x="1566117" y="22258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FF0000"/>
                </a:solidFill>
              </a:rPr>
              <a:t>Step</a:t>
            </a:r>
            <a:r>
              <a:rPr lang="it-IT" dirty="0" smtClean="0">
                <a:solidFill>
                  <a:srgbClr val="FF0000"/>
                </a:solidFill>
              </a:rPr>
              <a:t> 6 – </a:t>
            </a:r>
            <a:r>
              <a:rPr lang="it-IT" dirty="0" err="1" smtClean="0">
                <a:solidFill>
                  <a:srgbClr val="FF0000"/>
                </a:solidFill>
              </a:rPr>
              <a:t>Solenoid</a:t>
            </a:r>
            <a:r>
              <a:rPr lang="it-IT" dirty="0" smtClean="0">
                <a:solidFill>
                  <a:srgbClr val="FF0000"/>
                </a:solidFill>
              </a:rPr>
              <a:t> II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11" name="Connettore 2 10"/>
          <p:cNvCxnSpPr>
            <a:stCxn id="9" idx="2"/>
          </p:cNvCxnSpPr>
          <p:nvPr/>
        </p:nvCxnSpPr>
        <p:spPr>
          <a:xfrm flipH="1">
            <a:off x="2555776" y="2595147"/>
            <a:ext cx="414497" cy="15539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856132" y="5013176"/>
            <a:ext cx="923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in Box </a:t>
            </a:r>
            <a:r>
              <a:rPr lang="it-IT" dirty="0" smtClean="0">
                <a:solidFill>
                  <a:srgbClr val="FF0000"/>
                </a:solidFill>
              </a:rPr>
              <a:t>4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6" t="12985" r="25588" b="8358"/>
          <a:stretch/>
        </p:blipFill>
        <p:spPr>
          <a:xfrm>
            <a:off x="179512" y="3267277"/>
            <a:ext cx="2088232" cy="1745899"/>
          </a:xfrm>
          <a:prstGeom prst="rect">
            <a:avLst/>
          </a:prstGeom>
        </p:spPr>
      </p:pic>
      <p:sp>
        <p:nvSpPr>
          <p:cNvPr id="5" name="Freccia circolare in giù 4"/>
          <p:cNvSpPr/>
          <p:nvPr/>
        </p:nvSpPr>
        <p:spPr>
          <a:xfrm flipH="1">
            <a:off x="1318118" y="2619281"/>
            <a:ext cx="1306155" cy="66973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45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49"/>
          <a:stretch/>
        </p:blipFill>
        <p:spPr>
          <a:xfrm>
            <a:off x="1537547" y="1124744"/>
            <a:ext cx="6120000" cy="5177784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456096"/>
            <a:ext cx="8404022" cy="53274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Dismantling / Packaging</a:t>
            </a:r>
            <a:endParaRPr lang="da-DK" sz="2800" b="1" dirty="0">
              <a:solidFill>
                <a:schemeClr val="accent5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1488B-9794-DE45-9F52-F2C98C1DA640}" type="slidenum">
              <a:rPr lang="da-DK" smtClean="0"/>
              <a:pPr/>
              <a:t>11</a:t>
            </a:fld>
            <a:endParaRPr lang="da-DK"/>
          </a:p>
        </p:txBody>
      </p:sp>
      <p:sp>
        <p:nvSpPr>
          <p:cNvPr id="9" name="CasellaDiTesto 8"/>
          <p:cNvSpPr txBox="1"/>
          <p:nvPr/>
        </p:nvSpPr>
        <p:spPr>
          <a:xfrm>
            <a:off x="1043609" y="2225815"/>
            <a:ext cx="3108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FF0000"/>
                </a:solidFill>
              </a:rPr>
              <a:t>Step</a:t>
            </a:r>
            <a:r>
              <a:rPr lang="it-IT" dirty="0" smtClean="0">
                <a:solidFill>
                  <a:srgbClr val="FF0000"/>
                </a:solidFill>
              </a:rPr>
              <a:t> 7 </a:t>
            </a:r>
            <a:r>
              <a:rPr lang="it-IT" dirty="0">
                <a:solidFill>
                  <a:srgbClr val="FF0000"/>
                </a:solidFill>
              </a:rPr>
              <a:t>– Adapter </a:t>
            </a:r>
            <a:r>
              <a:rPr lang="it-IT" dirty="0" smtClean="0">
                <a:solidFill>
                  <a:srgbClr val="FF0000"/>
                </a:solidFill>
              </a:rPr>
              <a:t>for </a:t>
            </a:r>
            <a:r>
              <a:rPr lang="it-IT" dirty="0" smtClean="0">
                <a:solidFill>
                  <a:srgbClr val="FF0000"/>
                </a:solidFill>
              </a:rPr>
              <a:t>Gate Valve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11" name="Connettore 2 10"/>
          <p:cNvCxnSpPr>
            <a:stCxn id="9" idx="2"/>
          </p:cNvCxnSpPr>
          <p:nvPr/>
        </p:nvCxnSpPr>
        <p:spPr>
          <a:xfrm>
            <a:off x="2598019" y="2595147"/>
            <a:ext cx="245683" cy="17699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944971" y="5046903"/>
            <a:ext cx="923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in Box </a:t>
            </a:r>
            <a:r>
              <a:rPr lang="it-IT" dirty="0" smtClean="0">
                <a:solidFill>
                  <a:srgbClr val="FF0000"/>
                </a:solidFill>
              </a:rPr>
              <a:t>1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1" t="12985" r="30313" b="14528"/>
          <a:stretch/>
        </p:blipFill>
        <p:spPr>
          <a:xfrm>
            <a:off x="238502" y="3043904"/>
            <a:ext cx="2088232" cy="2002999"/>
          </a:xfrm>
          <a:prstGeom prst="rect">
            <a:avLst/>
          </a:prstGeom>
        </p:spPr>
      </p:pic>
      <p:sp>
        <p:nvSpPr>
          <p:cNvPr id="5" name="Freccia circolare in giù 4"/>
          <p:cNvSpPr/>
          <p:nvPr/>
        </p:nvSpPr>
        <p:spPr>
          <a:xfrm flipH="1">
            <a:off x="1282618" y="2759197"/>
            <a:ext cx="1306155" cy="66973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66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49"/>
          <a:stretch/>
        </p:blipFill>
        <p:spPr>
          <a:xfrm>
            <a:off x="1537547" y="1188019"/>
            <a:ext cx="6120000" cy="5177784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456096"/>
            <a:ext cx="8404022" cy="53274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Dismantling / Packaging</a:t>
            </a:r>
            <a:endParaRPr lang="da-DK" sz="2800" b="1" dirty="0">
              <a:solidFill>
                <a:schemeClr val="accent5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1488B-9794-DE45-9F52-F2C98C1DA640}" type="slidenum">
              <a:rPr lang="da-DK" smtClean="0"/>
              <a:pPr/>
              <a:t>12</a:t>
            </a:fld>
            <a:endParaRPr lang="da-DK"/>
          </a:p>
        </p:txBody>
      </p:sp>
      <p:cxnSp>
        <p:nvCxnSpPr>
          <p:cNvPr id="11" name="Connettore 2 10"/>
          <p:cNvCxnSpPr>
            <a:stCxn id="9" idx="2"/>
          </p:cNvCxnSpPr>
          <p:nvPr/>
        </p:nvCxnSpPr>
        <p:spPr>
          <a:xfrm>
            <a:off x="2624273" y="2872146"/>
            <a:ext cx="295037" cy="11732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740075" y="5784326"/>
            <a:ext cx="923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in Box </a:t>
            </a:r>
            <a:r>
              <a:rPr lang="it-IT" dirty="0" smtClean="0">
                <a:solidFill>
                  <a:srgbClr val="FF0000"/>
                </a:solidFill>
              </a:rPr>
              <a:t>5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0" t="5274" r="42125" b="2189"/>
          <a:stretch/>
        </p:blipFill>
        <p:spPr>
          <a:xfrm>
            <a:off x="577934" y="2420888"/>
            <a:ext cx="1248254" cy="3404331"/>
          </a:xfrm>
          <a:prstGeom prst="rect">
            <a:avLst/>
          </a:prstGeom>
        </p:spPr>
      </p:pic>
      <p:sp>
        <p:nvSpPr>
          <p:cNvPr id="5" name="Freccia circolare in giù 4"/>
          <p:cNvSpPr/>
          <p:nvPr/>
        </p:nvSpPr>
        <p:spPr>
          <a:xfrm flipH="1">
            <a:off x="1282618" y="2831276"/>
            <a:ext cx="1306155" cy="66973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096117" y="2225815"/>
            <a:ext cx="3056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FF0000"/>
                </a:solidFill>
              </a:rPr>
              <a:t>Step</a:t>
            </a:r>
            <a:r>
              <a:rPr lang="it-IT" dirty="0" smtClean="0">
                <a:solidFill>
                  <a:srgbClr val="FF0000"/>
                </a:solidFill>
              </a:rPr>
              <a:t> 8 </a:t>
            </a:r>
            <a:r>
              <a:rPr lang="it-IT" dirty="0">
                <a:solidFill>
                  <a:srgbClr val="FF0000"/>
                </a:solidFill>
              </a:rPr>
              <a:t>– </a:t>
            </a:r>
            <a:r>
              <a:rPr lang="it-IT" dirty="0" err="1" smtClean="0">
                <a:solidFill>
                  <a:srgbClr val="FF0000"/>
                </a:solidFill>
              </a:rPr>
              <a:t>Permanent</a:t>
            </a:r>
            <a:r>
              <a:rPr lang="it-IT" dirty="0" smtClean="0">
                <a:solidFill>
                  <a:srgbClr val="FF0000"/>
                </a:solidFill>
              </a:rPr>
              <a:t> Tank with EMU, Chopper &amp; </a:t>
            </a:r>
            <a:r>
              <a:rPr lang="it-IT" dirty="0" err="1" smtClean="0">
                <a:solidFill>
                  <a:srgbClr val="FF0000"/>
                </a:solidFill>
              </a:rPr>
              <a:t>ancillaries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9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49"/>
          <a:stretch/>
        </p:blipFill>
        <p:spPr>
          <a:xfrm>
            <a:off x="1537547" y="1105752"/>
            <a:ext cx="6120000" cy="5177784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456096"/>
            <a:ext cx="8404022" cy="53274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Dismantling / Packaging</a:t>
            </a:r>
            <a:endParaRPr lang="da-DK" sz="2800" b="1" dirty="0">
              <a:solidFill>
                <a:schemeClr val="accent5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1488B-9794-DE45-9F52-F2C98C1DA640}" type="slidenum">
              <a:rPr lang="da-DK" smtClean="0"/>
              <a:pPr/>
              <a:t>13</a:t>
            </a:fld>
            <a:endParaRPr lang="da-DK"/>
          </a:p>
        </p:txBody>
      </p:sp>
      <p:cxnSp>
        <p:nvCxnSpPr>
          <p:cNvPr id="11" name="Connettore 2 10"/>
          <p:cNvCxnSpPr>
            <a:stCxn id="9" idx="2"/>
          </p:cNvCxnSpPr>
          <p:nvPr/>
        </p:nvCxnSpPr>
        <p:spPr>
          <a:xfrm>
            <a:off x="3131777" y="2708516"/>
            <a:ext cx="383042" cy="11190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740075" y="5589240"/>
            <a:ext cx="923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in Box </a:t>
            </a:r>
            <a:r>
              <a:rPr lang="it-IT" dirty="0" smtClean="0">
                <a:solidFill>
                  <a:srgbClr val="FF0000"/>
                </a:solidFill>
              </a:rPr>
              <a:t>6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8" t="9900" r="34250" b="9900"/>
          <a:stretch/>
        </p:blipFill>
        <p:spPr>
          <a:xfrm>
            <a:off x="228626" y="2996952"/>
            <a:ext cx="2005981" cy="2674642"/>
          </a:xfrm>
          <a:prstGeom prst="rect">
            <a:avLst/>
          </a:prstGeom>
        </p:spPr>
      </p:pic>
      <p:sp>
        <p:nvSpPr>
          <p:cNvPr id="5" name="Freccia circolare in giù 4"/>
          <p:cNvSpPr/>
          <p:nvPr/>
        </p:nvSpPr>
        <p:spPr>
          <a:xfrm flipH="1">
            <a:off x="1681669" y="2903284"/>
            <a:ext cx="1306155" cy="66973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195736" y="2339184"/>
            <a:ext cx="1872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FF0000"/>
                </a:solidFill>
              </a:rPr>
              <a:t>Step</a:t>
            </a:r>
            <a:r>
              <a:rPr lang="it-IT" dirty="0" smtClean="0">
                <a:solidFill>
                  <a:srgbClr val="FF0000"/>
                </a:solidFill>
              </a:rPr>
              <a:t> 9 </a:t>
            </a:r>
            <a:r>
              <a:rPr lang="it-IT" dirty="0">
                <a:solidFill>
                  <a:srgbClr val="FF0000"/>
                </a:solidFill>
              </a:rPr>
              <a:t>– </a:t>
            </a:r>
            <a:r>
              <a:rPr lang="it-IT" dirty="0" smtClean="0">
                <a:solidFill>
                  <a:srgbClr val="FF0000"/>
                </a:solidFill>
              </a:rPr>
              <a:t>IRIS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55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49"/>
          <a:stretch/>
        </p:blipFill>
        <p:spPr>
          <a:xfrm>
            <a:off x="1537547" y="1124744"/>
            <a:ext cx="6120000" cy="5177784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456096"/>
            <a:ext cx="8404022" cy="53274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Dismantling / Packaging</a:t>
            </a:r>
            <a:endParaRPr lang="da-DK" sz="2800" b="1" dirty="0">
              <a:solidFill>
                <a:schemeClr val="accent5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1488B-9794-DE45-9F52-F2C98C1DA640}" type="slidenum">
              <a:rPr lang="da-DK" smtClean="0"/>
              <a:pPr/>
              <a:t>14</a:t>
            </a:fld>
            <a:endParaRPr lang="da-DK"/>
          </a:p>
        </p:txBody>
      </p:sp>
      <p:cxnSp>
        <p:nvCxnSpPr>
          <p:cNvPr id="11" name="Connettore 2 10"/>
          <p:cNvCxnSpPr>
            <a:stCxn id="9" idx="2"/>
          </p:cNvCxnSpPr>
          <p:nvPr/>
        </p:nvCxnSpPr>
        <p:spPr>
          <a:xfrm>
            <a:off x="3023765" y="2708516"/>
            <a:ext cx="900163" cy="10085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829758" y="5543899"/>
            <a:ext cx="923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in Box </a:t>
            </a:r>
            <a:r>
              <a:rPr lang="it-IT" dirty="0" smtClean="0">
                <a:solidFill>
                  <a:srgbClr val="FF0000"/>
                </a:solidFill>
              </a:rPr>
              <a:t>1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5" r="41338"/>
          <a:stretch/>
        </p:blipFill>
        <p:spPr>
          <a:xfrm>
            <a:off x="856837" y="2848194"/>
            <a:ext cx="869815" cy="2685603"/>
          </a:xfrm>
          <a:prstGeom prst="rect">
            <a:avLst/>
          </a:prstGeom>
        </p:spPr>
      </p:pic>
      <p:sp>
        <p:nvSpPr>
          <p:cNvPr id="5" name="Freccia circolare in giù 4"/>
          <p:cNvSpPr/>
          <p:nvPr/>
        </p:nvSpPr>
        <p:spPr>
          <a:xfrm flipH="1">
            <a:off x="1681669" y="2903284"/>
            <a:ext cx="1306155" cy="66973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979712" y="2339184"/>
            <a:ext cx="2088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FF0000"/>
                </a:solidFill>
              </a:rPr>
              <a:t>Step</a:t>
            </a:r>
            <a:r>
              <a:rPr lang="it-IT" dirty="0" smtClean="0">
                <a:solidFill>
                  <a:srgbClr val="FF0000"/>
                </a:solidFill>
              </a:rPr>
              <a:t> 10 </a:t>
            </a:r>
            <a:r>
              <a:rPr lang="it-IT" dirty="0">
                <a:solidFill>
                  <a:srgbClr val="FF0000"/>
                </a:solidFill>
              </a:rPr>
              <a:t>– </a:t>
            </a:r>
            <a:r>
              <a:rPr lang="it-IT" dirty="0" smtClean="0">
                <a:solidFill>
                  <a:srgbClr val="FF0000"/>
                </a:solidFill>
              </a:rPr>
              <a:t>Gate Valve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59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49"/>
          <a:stretch/>
        </p:blipFill>
        <p:spPr>
          <a:xfrm>
            <a:off x="1537547" y="1196752"/>
            <a:ext cx="6120000" cy="5177784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456096"/>
            <a:ext cx="8404022" cy="53274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Dismantling / Packaging</a:t>
            </a:r>
            <a:endParaRPr lang="da-DK" sz="2800" b="1" dirty="0">
              <a:solidFill>
                <a:schemeClr val="accent5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1488B-9794-DE45-9F52-F2C98C1DA640}" type="slidenum">
              <a:rPr lang="da-DK" smtClean="0"/>
              <a:pPr/>
              <a:t>15</a:t>
            </a:fld>
            <a:endParaRPr lang="da-DK"/>
          </a:p>
        </p:txBody>
      </p:sp>
      <p:cxnSp>
        <p:nvCxnSpPr>
          <p:cNvPr id="11" name="Connettore 2 10"/>
          <p:cNvCxnSpPr>
            <a:stCxn id="9" idx="2"/>
          </p:cNvCxnSpPr>
          <p:nvPr/>
        </p:nvCxnSpPr>
        <p:spPr>
          <a:xfrm>
            <a:off x="3023765" y="2708516"/>
            <a:ext cx="972171" cy="15845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769611" y="5022919"/>
            <a:ext cx="923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in Box </a:t>
            </a:r>
            <a:r>
              <a:rPr lang="it-IT" dirty="0" smtClean="0">
                <a:solidFill>
                  <a:srgbClr val="FF0000"/>
                </a:solidFill>
              </a:rPr>
              <a:t>1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2" t="28408" r="24013" b="12985"/>
          <a:stretch/>
        </p:blipFill>
        <p:spPr>
          <a:xfrm>
            <a:off x="107504" y="3629248"/>
            <a:ext cx="2248186" cy="1294411"/>
          </a:xfrm>
          <a:prstGeom prst="rect">
            <a:avLst/>
          </a:prstGeom>
        </p:spPr>
      </p:pic>
      <p:sp>
        <p:nvSpPr>
          <p:cNvPr id="5" name="Freccia circolare in giù 4"/>
          <p:cNvSpPr/>
          <p:nvPr/>
        </p:nvSpPr>
        <p:spPr>
          <a:xfrm flipH="1">
            <a:off x="1681669" y="2903284"/>
            <a:ext cx="1306155" cy="66973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979712" y="2339184"/>
            <a:ext cx="2088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FF0000"/>
                </a:solidFill>
              </a:rPr>
              <a:t>Step</a:t>
            </a:r>
            <a:r>
              <a:rPr lang="it-IT" dirty="0" smtClean="0">
                <a:solidFill>
                  <a:srgbClr val="FF0000"/>
                </a:solidFill>
              </a:rPr>
              <a:t> 11 </a:t>
            </a:r>
            <a:r>
              <a:rPr lang="it-IT" dirty="0">
                <a:solidFill>
                  <a:srgbClr val="FF0000"/>
                </a:solidFill>
              </a:rPr>
              <a:t>– </a:t>
            </a:r>
            <a:r>
              <a:rPr lang="it-IT" dirty="0" smtClean="0">
                <a:solidFill>
                  <a:srgbClr val="FF0000"/>
                </a:solidFill>
              </a:rPr>
              <a:t>Tube I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37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49"/>
          <a:stretch/>
        </p:blipFill>
        <p:spPr>
          <a:xfrm>
            <a:off x="1537547" y="1182696"/>
            <a:ext cx="6120000" cy="5177784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456096"/>
            <a:ext cx="8404022" cy="53274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Dismantling / Packaging</a:t>
            </a:r>
            <a:endParaRPr lang="da-DK" sz="2800" b="1" dirty="0">
              <a:solidFill>
                <a:schemeClr val="accent5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1488B-9794-DE45-9F52-F2C98C1DA640}" type="slidenum">
              <a:rPr lang="da-DK" smtClean="0"/>
              <a:pPr/>
              <a:t>16</a:t>
            </a:fld>
            <a:endParaRPr lang="da-DK"/>
          </a:p>
        </p:txBody>
      </p:sp>
      <p:cxnSp>
        <p:nvCxnSpPr>
          <p:cNvPr id="11" name="Connettore 2 10"/>
          <p:cNvCxnSpPr>
            <a:stCxn id="9" idx="2"/>
          </p:cNvCxnSpPr>
          <p:nvPr/>
        </p:nvCxnSpPr>
        <p:spPr>
          <a:xfrm>
            <a:off x="3023765" y="2708516"/>
            <a:ext cx="900163" cy="12245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769611" y="5022919"/>
            <a:ext cx="923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in Box </a:t>
            </a:r>
            <a:r>
              <a:rPr lang="it-IT" dirty="0" smtClean="0">
                <a:solidFill>
                  <a:srgbClr val="FF0000"/>
                </a:solidFill>
              </a:rPr>
              <a:t>7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6" t="12985" r="25588" b="8358"/>
          <a:stretch/>
        </p:blipFill>
        <p:spPr>
          <a:xfrm>
            <a:off x="179512" y="3267277"/>
            <a:ext cx="2088232" cy="1745899"/>
          </a:xfrm>
          <a:prstGeom prst="rect">
            <a:avLst/>
          </a:prstGeom>
        </p:spPr>
      </p:pic>
      <p:sp>
        <p:nvSpPr>
          <p:cNvPr id="5" name="Freccia circolare in giù 4"/>
          <p:cNvSpPr/>
          <p:nvPr/>
        </p:nvSpPr>
        <p:spPr>
          <a:xfrm flipH="1">
            <a:off x="1739464" y="2781421"/>
            <a:ext cx="1306155" cy="66973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979712" y="2339184"/>
            <a:ext cx="2088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FF0000"/>
                </a:solidFill>
              </a:rPr>
              <a:t>Step</a:t>
            </a:r>
            <a:r>
              <a:rPr lang="it-IT" dirty="0" smtClean="0">
                <a:solidFill>
                  <a:srgbClr val="FF0000"/>
                </a:solidFill>
              </a:rPr>
              <a:t> 12 </a:t>
            </a:r>
            <a:r>
              <a:rPr lang="it-IT" dirty="0">
                <a:solidFill>
                  <a:srgbClr val="FF0000"/>
                </a:solidFill>
              </a:rPr>
              <a:t>– </a:t>
            </a:r>
            <a:r>
              <a:rPr lang="it-IT" dirty="0" err="1" smtClean="0">
                <a:solidFill>
                  <a:srgbClr val="FF0000"/>
                </a:solidFill>
              </a:rPr>
              <a:t>Solenoid</a:t>
            </a:r>
            <a:r>
              <a:rPr lang="it-IT" dirty="0" smtClean="0">
                <a:solidFill>
                  <a:srgbClr val="FF0000"/>
                </a:solidFill>
              </a:rPr>
              <a:t> I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84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67"/>
          <a:stretch/>
        </p:blipFill>
        <p:spPr>
          <a:xfrm>
            <a:off x="1537547" y="1268760"/>
            <a:ext cx="6120000" cy="5094901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456096"/>
            <a:ext cx="8404022" cy="53274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Dismantling / Packaging</a:t>
            </a:r>
            <a:endParaRPr lang="da-DK" sz="2800" b="1" dirty="0">
              <a:solidFill>
                <a:schemeClr val="accent5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1488B-9794-DE45-9F52-F2C98C1DA640}" type="slidenum">
              <a:rPr lang="da-DK" smtClean="0"/>
              <a:pPr/>
              <a:t>17</a:t>
            </a:fld>
            <a:endParaRPr lang="da-DK"/>
          </a:p>
        </p:txBody>
      </p:sp>
      <p:cxnSp>
        <p:nvCxnSpPr>
          <p:cNvPr id="11" name="Connettore 2 10"/>
          <p:cNvCxnSpPr>
            <a:stCxn id="9" idx="2"/>
          </p:cNvCxnSpPr>
          <p:nvPr/>
        </p:nvCxnSpPr>
        <p:spPr>
          <a:xfrm>
            <a:off x="2880700" y="2985515"/>
            <a:ext cx="2411380" cy="10915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567866" y="5651956"/>
            <a:ext cx="923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in Box </a:t>
            </a:r>
            <a:r>
              <a:rPr lang="it-IT" dirty="0" smtClean="0">
                <a:solidFill>
                  <a:srgbClr val="FF0000"/>
                </a:solidFill>
              </a:rPr>
              <a:t>8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5274" r="35038" b="6816"/>
          <a:stretch/>
        </p:blipFill>
        <p:spPr>
          <a:xfrm>
            <a:off x="163021" y="3121529"/>
            <a:ext cx="1800200" cy="2631062"/>
          </a:xfrm>
          <a:prstGeom prst="rect">
            <a:avLst/>
          </a:prstGeom>
        </p:spPr>
      </p:pic>
      <p:sp>
        <p:nvSpPr>
          <p:cNvPr id="5" name="Freccia circolare in giù 4"/>
          <p:cNvSpPr/>
          <p:nvPr/>
        </p:nvSpPr>
        <p:spPr>
          <a:xfrm flipH="1">
            <a:off x="1897693" y="3153780"/>
            <a:ext cx="1306155" cy="66973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693582" y="2339184"/>
            <a:ext cx="2374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FF0000"/>
                </a:solidFill>
              </a:rPr>
              <a:t>Step</a:t>
            </a:r>
            <a:r>
              <a:rPr lang="it-IT" dirty="0" smtClean="0">
                <a:solidFill>
                  <a:srgbClr val="FF0000"/>
                </a:solidFill>
              </a:rPr>
              <a:t> 13 </a:t>
            </a:r>
            <a:r>
              <a:rPr lang="it-IT" dirty="0">
                <a:solidFill>
                  <a:srgbClr val="FF0000"/>
                </a:solidFill>
              </a:rPr>
              <a:t>– </a:t>
            </a:r>
            <a:r>
              <a:rPr lang="it-IT" dirty="0" smtClean="0">
                <a:solidFill>
                  <a:srgbClr val="FF0000"/>
                </a:solidFill>
              </a:rPr>
              <a:t>RF System with </a:t>
            </a:r>
            <a:r>
              <a:rPr lang="it-IT" dirty="0" err="1" smtClean="0">
                <a:solidFill>
                  <a:srgbClr val="FF0000"/>
                </a:solidFill>
              </a:rPr>
              <a:t>ancillaries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72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67"/>
          <a:stretch/>
        </p:blipFill>
        <p:spPr>
          <a:xfrm>
            <a:off x="1537547" y="1276061"/>
            <a:ext cx="6120000" cy="5094901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456096"/>
            <a:ext cx="8404022" cy="53274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Dismantling / Packaging</a:t>
            </a:r>
            <a:endParaRPr lang="da-DK" sz="2800" b="1" dirty="0">
              <a:solidFill>
                <a:schemeClr val="accent5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1488B-9794-DE45-9F52-F2C98C1DA640}" type="slidenum">
              <a:rPr lang="da-DK" smtClean="0"/>
              <a:pPr/>
              <a:t>18</a:t>
            </a:fld>
            <a:endParaRPr lang="da-DK"/>
          </a:p>
        </p:txBody>
      </p:sp>
      <p:cxnSp>
        <p:nvCxnSpPr>
          <p:cNvPr id="11" name="Connettore 2 10"/>
          <p:cNvCxnSpPr>
            <a:stCxn id="9" idx="2"/>
          </p:cNvCxnSpPr>
          <p:nvPr/>
        </p:nvCxnSpPr>
        <p:spPr>
          <a:xfrm>
            <a:off x="3022814" y="2707179"/>
            <a:ext cx="1837218" cy="12978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512566" y="5651956"/>
            <a:ext cx="1034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To UMAS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0" t="28408" r="40843" b="36119"/>
          <a:stretch/>
        </p:blipFill>
        <p:spPr>
          <a:xfrm>
            <a:off x="1942641" y="3255167"/>
            <a:ext cx="845996" cy="1451474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835696" y="2060848"/>
            <a:ext cx="2374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FF0000"/>
                </a:solidFill>
              </a:rPr>
              <a:t>Step</a:t>
            </a:r>
            <a:r>
              <a:rPr lang="it-IT" dirty="0" smtClean="0">
                <a:solidFill>
                  <a:srgbClr val="FF0000"/>
                </a:solidFill>
              </a:rPr>
              <a:t> 14 </a:t>
            </a:r>
            <a:r>
              <a:rPr lang="it-IT" dirty="0">
                <a:solidFill>
                  <a:srgbClr val="FF0000"/>
                </a:solidFill>
              </a:rPr>
              <a:t>– </a:t>
            </a:r>
            <a:r>
              <a:rPr lang="it-IT" dirty="0" err="1" smtClean="0">
                <a:solidFill>
                  <a:srgbClr val="FF0000"/>
                </a:solidFill>
              </a:rPr>
              <a:t>Magnet</a:t>
            </a:r>
            <a:r>
              <a:rPr lang="it-IT" dirty="0" smtClean="0">
                <a:solidFill>
                  <a:srgbClr val="FF0000"/>
                </a:solidFill>
              </a:rPr>
              <a:t>, HV </a:t>
            </a:r>
            <a:r>
              <a:rPr lang="it-IT" dirty="0" err="1" smtClean="0">
                <a:solidFill>
                  <a:srgbClr val="FF0000"/>
                </a:solidFill>
              </a:rPr>
              <a:t>rack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components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14" name="Connettore 2 13"/>
          <p:cNvCxnSpPr>
            <a:stCxn id="9" idx="3"/>
          </p:cNvCxnSpPr>
          <p:nvPr/>
        </p:nvCxnSpPr>
        <p:spPr>
          <a:xfrm>
            <a:off x="4209932" y="2384014"/>
            <a:ext cx="2207375" cy="8979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7" t="8358" r="36614" b="8358"/>
          <a:stretch/>
        </p:blipFill>
        <p:spPr>
          <a:xfrm>
            <a:off x="138450" y="2958988"/>
            <a:ext cx="1656184" cy="2484277"/>
          </a:xfrm>
          <a:prstGeom prst="rect">
            <a:avLst/>
          </a:prstGeom>
        </p:spPr>
      </p:pic>
      <p:cxnSp>
        <p:nvCxnSpPr>
          <p:cNvPr id="20" name="Connettore 2 19"/>
          <p:cNvCxnSpPr/>
          <p:nvPr/>
        </p:nvCxnSpPr>
        <p:spPr>
          <a:xfrm>
            <a:off x="4209932" y="2384013"/>
            <a:ext cx="1010140" cy="7183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8" t="28408" r="59052" b="58918"/>
          <a:stretch/>
        </p:blipFill>
        <p:spPr>
          <a:xfrm>
            <a:off x="1364582" y="2868396"/>
            <a:ext cx="504056" cy="518603"/>
          </a:xfrm>
          <a:prstGeom prst="rect">
            <a:avLst/>
          </a:prstGeom>
        </p:spPr>
      </p:pic>
      <p:sp>
        <p:nvSpPr>
          <p:cNvPr id="5" name="Freccia circolare in giù 4"/>
          <p:cNvSpPr/>
          <p:nvPr/>
        </p:nvSpPr>
        <p:spPr>
          <a:xfrm flipH="1">
            <a:off x="1684184" y="3077916"/>
            <a:ext cx="1306155" cy="66973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37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49"/>
          <a:stretch/>
        </p:blipFill>
        <p:spPr>
          <a:xfrm>
            <a:off x="1537547" y="1158756"/>
            <a:ext cx="6120000" cy="5177784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456096"/>
            <a:ext cx="8404022" cy="53274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Dismantling / Packaging</a:t>
            </a:r>
            <a:endParaRPr lang="da-DK" sz="2800" b="1" dirty="0">
              <a:solidFill>
                <a:schemeClr val="accent5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1488B-9794-DE45-9F52-F2C98C1DA640}" type="slidenum">
              <a:rPr lang="da-DK" smtClean="0"/>
              <a:pPr/>
              <a:t>19</a:t>
            </a:fld>
            <a:endParaRPr lang="da-DK"/>
          </a:p>
        </p:txBody>
      </p:sp>
      <p:cxnSp>
        <p:nvCxnSpPr>
          <p:cNvPr id="11" name="Connettore 2 10"/>
          <p:cNvCxnSpPr>
            <a:stCxn id="9" idx="2"/>
          </p:cNvCxnSpPr>
          <p:nvPr/>
        </p:nvCxnSpPr>
        <p:spPr>
          <a:xfrm>
            <a:off x="2735796" y="2430180"/>
            <a:ext cx="2196244" cy="16468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482986" y="4686871"/>
            <a:ext cx="923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i</a:t>
            </a:r>
            <a:r>
              <a:rPr lang="it-IT" dirty="0" smtClean="0">
                <a:solidFill>
                  <a:srgbClr val="FF0000"/>
                </a:solidFill>
              </a:rPr>
              <a:t>n Box 9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331640" y="206084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FF0000"/>
                </a:solidFill>
              </a:rPr>
              <a:t>Step</a:t>
            </a:r>
            <a:r>
              <a:rPr lang="it-IT" dirty="0" smtClean="0">
                <a:solidFill>
                  <a:srgbClr val="FF0000"/>
                </a:solidFill>
              </a:rPr>
              <a:t> 15 </a:t>
            </a:r>
            <a:r>
              <a:rPr lang="it-IT" dirty="0">
                <a:solidFill>
                  <a:srgbClr val="FF0000"/>
                </a:solidFill>
              </a:rPr>
              <a:t>– Plasma </a:t>
            </a:r>
            <a:r>
              <a:rPr lang="it-IT" dirty="0" err="1">
                <a:solidFill>
                  <a:srgbClr val="FF0000"/>
                </a:solidFill>
              </a:rPr>
              <a:t>Chamber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26865" r="29525" b="17612"/>
          <a:stretch/>
        </p:blipFill>
        <p:spPr>
          <a:xfrm>
            <a:off x="441657" y="3259235"/>
            <a:ext cx="2304256" cy="1359889"/>
          </a:xfrm>
          <a:prstGeom prst="rect">
            <a:avLst/>
          </a:prstGeom>
        </p:spPr>
      </p:pic>
      <p:sp>
        <p:nvSpPr>
          <p:cNvPr id="5" name="Freccia circolare in giù 4"/>
          <p:cNvSpPr/>
          <p:nvPr/>
        </p:nvSpPr>
        <p:spPr>
          <a:xfrm flipH="1">
            <a:off x="1879744" y="2918760"/>
            <a:ext cx="1306155" cy="66973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09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456096"/>
            <a:ext cx="8404022" cy="532744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accent5"/>
                </a:solidFill>
              </a:rPr>
              <a:t>Outline</a:t>
            </a:r>
            <a:endParaRPr lang="da-DK" sz="2800" b="1" dirty="0">
              <a:solidFill>
                <a:schemeClr val="accent5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5536" y="2243079"/>
            <a:ext cx="8212496" cy="2338049"/>
          </a:xfrm>
        </p:spPr>
        <p:txBody>
          <a:bodyPr>
            <a:noAutofit/>
          </a:bodyPr>
          <a:lstStyle/>
          <a:p>
            <a:r>
              <a:rPr lang="it-IT" sz="1800" b="1" dirty="0" smtClean="0">
                <a:solidFill>
                  <a:schemeClr val="tx1"/>
                </a:solidFill>
                <a:latin typeface="Arial"/>
                <a:cs typeface="Arial"/>
              </a:rPr>
              <a:t>Status in Catania</a:t>
            </a:r>
            <a:endParaRPr lang="it-IT" sz="1800" b="1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it-IT" sz="1800" b="1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it-IT" sz="1800" b="1" dirty="0" err="1" smtClean="0">
                <a:solidFill>
                  <a:schemeClr val="tx1"/>
                </a:solidFill>
                <a:latin typeface="Arial"/>
                <a:cs typeface="Arial"/>
              </a:rPr>
              <a:t>Dismantling</a:t>
            </a:r>
            <a:r>
              <a:rPr lang="it-IT" sz="1800" b="1" dirty="0" smtClean="0">
                <a:solidFill>
                  <a:schemeClr val="tx1"/>
                </a:solidFill>
                <a:latin typeface="Arial"/>
                <a:cs typeface="Arial"/>
              </a:rPr>
              <a:t> / </a:t>
            </a:r>
            <a:r>
              <a:rPr lang="it-IT" sz="1800" b="1" dirty="0">
                <a:solidFill>
                  <a:schemeClr val="tx1"/>
                </a:solidFill>
                <a:latin typeface="Arial"/>
                <a:cs typeface="Arial"/>
              </a:rPr>
              <a:t>Packaging</a:t>
            </a:r>
            <a:endParaRPr lang="it-IT" sz="1800" b="1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endParaRPr lang="it-IT" sz="1800" b="1" dirty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it-IT" sz="1800" b="1" dirty="0" err="1" smtClean="0">
                <a:solidFill>
                  <a:schemeClr val="tx1"/>
                </a:solidFill>
                <a:latin typeface="Arial"/>
                <a:cs typeface="Arial"/>
              </a:rPr>
              <a:t>Transportation</a:t>
            </a:r>
            <a:endParaRPr lang="it-IT" sz="18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 b="1" dirty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US" sz="1800" b="1" dirty="0" smtClean="0">
                <a:solidFill>
                  <a:schemeClr val="tx1"/>
                </a:solidFill>
                <a:latin typeface="Arial"/>
                <a:cs typeface="Arial"/>
              </a:rPr>
              <a:t>Questions</a:t>
            </a:r>
            <a:endParaRPr lang="it-IT" sz="18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endParaRPr lang="en-US" sz="12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2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2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endParaRPr lang="en-US" sz="12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GB" sz="1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1488B-9794-DE45-9F52-F2C98C1DA640}" type="slidenum">
              <a:rPr lang="da-DK" smtClean="0"/>
              <a:pPr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734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49"/>
          <a:stretch/>
        </p:blipFill>
        <p:spPr>
          <a:xfrm>
            <a:off x="1537547" y="1131536"/>
            <a:ext cx="6120000" cy="5177784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456096"/>
            <a:ext cx="8404022" cy="53274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Dismantling / Packaging</a:t>
            </a:r>
            <a:endParaRPr lang="da-DK" sz="2800" b="1" dirty="0">
              <a:solidFill>
                <a:schemeClr val="accent5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1488B-9794-DE45-9F52-F2C98C1DA640}" type="slidenum">
              <a:rPr lang="da-DK" smtClean="0"/>
              <a:pPr/>
              <a:t>20</a:t>
            </a:fld>
            <a:endParaRPr lang="da-DK"/>
          </a:p>
        </p:txBody>
      </p:sp>
      <p:cxnSp>
        <p:nvCxnSpPr>
          <p:cNvPr id="11" name="Connettore 2 10"/>
          <p:cNvCxnSpPr>
            <a:stCxn id="9" idx="2"/>
          </p:cNvCxnSpPr>
          <p:nvPr/>
        </p:nvCxnSpPr>
        <p:spPr>
          <a:xfrm>
            <a:off x="2735796" y="2430180"/>
            <a:ext cx="1404156" cy="8234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42783" y="5896826"/>
            <a:ext cx="1751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Stay </a:t>
            </a:r>
            <a:r>
              <a:rPr lang="it-IT" dirty="0" err="1" smtClean="0">
                <a:solidFill>
                  <a:srgbClr val="FF0000"/>
                </a:solidFill>
              </a:rPr>
              <a:t>at</a:t>
            </a:r>
            <a:r>
              <a:rPr lang="it-IT" dirty="0" smtClean="0">
                <a:solidFill>
                  <a:srgbClr val="FF0000"/>
                </a:solidFill>
              </a:rPr>
              <a:t> INFN-LNS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331640" y="206084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FF0000"/>
                </a:solidFill>
              </a:rPr>
              <a:t>Step</a:t>
            </a:r>
            <a:r>
              <a:rPr lang="it-IT" dirty="0" smtClean="0">
                <a:solidFill>
                  <a:srgbClr val="FF0000"/>
                </a:solidFill>
              </a:rPr>
              <a:t> 16 </a:t>
            </a:r>
            <a:r>
              <a:rPr lang="it-IT" dirty="0">
                <a:solidFill>
                  <a:srgbClr val="FF0000"/>
                </a:solidFill>
              </a:rPr>
              <a:t>– </a:t>
            </a:r>
            <a:r>
              <a:rPr lang="it-IT" dirty="0" smtClean="0">
                <a:solidFill>
                  <a:srgbClr val="FF0000"/>
                </a:solidFill>
              </a:rPr>
              <a:t>Ground </a:t>
            </a:r>
            <a:r>
              <a:rPr lang="it-IT" dirty="0" err="1" smtClean="0">
                <a:solidFill>
                  <a:srgbClr val="FF0000"/>
                </a:solidFill>
              </a:rPr>
              <a:t>Shield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5" name="Freccia circolare in giù 4"/>
          <p:cNvSpPr/>
          <p:nvPr/>
        </p:nvSpPr>
        <p:spPr>
          <a:xfrm flipH="1">
            <a:off x="1879744" y="2918760"/>
            <a:ext cx="1306155" cy="66973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7" t="2189" r="41338" b="2189"/>
          <a:stretch/>
        </p:blipFill>
        <p:spPr>
          <a:xfrm>
            <a:off x="290673" y="2234966"/>
            <a:ext cx="1303112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1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30"/>
          <a:stretch/>
        </p:blipFill>
        <p:spPr>
          <a:xfrm>
            <a:off x="1537547" y="1076377"/>
            <a:ext cx="6120000" cy="5263409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456096"/>
            <a:ext cx="8404022" cy="53274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Dismantling / Packaging</a:t>
            </a:r>
            <a:endParaRPr lang="da-DK" sz="2800" b="1" dirty="0">
              <a:solidFill>
                <a:schemeClr val="accent5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1488B-9794-DE45-9F52-F2C98C1DA640}" type="slidenum">
              <a:rPr lang="da-DK" smtClean="0"/>
              <a:pPr/>
              <a:t>21</a:t>
            </a:fld>
            <a:endParaRPr lang="da-DK"/>
          </a:p>
        </p:txBody>
      </p:sp>
      <p:cxnSp>
        <p:nvCxnSpPr>
          <p:cNvPr id="11" name="Connettore 2 10"/>
          <p:cNvCxnSpPr>
            <a:stCxn id="9" idx="2"/>
          </p:cNvCxnSpPr>
          <p:nvPr/>
        </p:nvCxnSpPr>
        <p:spPr>
          <a:xfrm>
            <a:off x="3095836" y="2430180"/>
            <a:ext cx="1762123" cy="15748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760716" y="5517233"/>
            <a:ext cx="1040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i</a:t>
            </a:r>
            <a:r>
              <a:rPr lang="it-IT" dirty="0" smtClean="0">
                <a:solidFill>
                  <a:srgbClr val="FF0000"/>
                </a:solidFill>
              </a:rPr>
              <a:t>n Box 10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619672" y="206084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FF0000"/>
                </a:solidFill>
              </a:rPr>
              <a:t>Step</a:t>
            </a:r>
            <a:r>
              <a:rPr lang="it-IT" dirty="0" smtClean="0">
                <a:solidFill>
                  <a:srgbClr val="FF0000"/>
                </a:solidFill>
              </a:rPr>
              <a:t> 17 </a:t>
            </a:r>
            <a:r>
              <a:rPr lang="it-IT" dirty="0">
                <a:solidFill>
                  <a:srgbClr val="FF0000"/>
                </a:solidFill>
              </a:rPr>
              <a:t>– </a:t>
            </a:r>
            <a:r>
              <a:rPr lang="it-IT" dirty="0" err="1">
                <a:solidFill>
                  <a:srgbClr val="FF0000"/>
                </a:solidFill>
              </a:rPr>
              <a:t>Insulation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smtClean="0">
                <a:solidFill>
                  <a:srgbClr val="FF0000"/>
                </a:solidFill>
              </a:rPr>
              <a:t>Column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5" t="11443" r="33463" b="12985"/>
          <a:stretch/>
        </p:blipFill>
        <p:spPr>
          <a:xfrm>
            <a:off x="381112" y="2996952"/>
            <a:ext cx="1800200" cy="2520281"/>
          </a:xfrm>
          <a:prstGeom prst="rect">
            <a:avLst/>
          </a:prstGeom>
        </p:spPr>
      </p:pic>
      <p:sp>
        <p:nvSpPr>
          <p:cNvPr id="5" name="Freccia circolare in giù 4"/>
          <p:cNvSpPr/>
          <p:nvPr/>
        </p:nvSpPr>
        <p:spPr>
          <a:xfrm flipH="1">
            <a:off x="1953825" y="2761055"/>
            <a:ext cx="1306155" cy="66973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81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49"/>
          <a:stretch/>
        </p:blipFill>
        <p:spPr>
          <a:xfrm>
            <a:off x="1537547" y="1131536"/>
            <a:ext cx="6120000" cy="5177784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456096"/>
            <a:ext cx="8404022" cy="53274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Dismantling / Packaging</a:t>
            </a:r>
            <a:endParaRPr lang="da-DK" sz="2800" b="1" dirty="0">
              <a:solidFill>
                <a:schemeClr val="accent5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1488B-9794-DE45-9F52-F2C98C1DA640}" type="slidenum">
              <a:rPr lang="da-DK" smtClean="0"/>
              <a:pPr/>
              <a:t>22</a:t>
            </a:fld>
            <a:endParaRPr lang="da-DK"/>
          </a:p>
        </p:txBody>
      </p:sp>
      <p:cxnSp>
        <p:nvCxnSpPr>
          <p:cNvPr id="11" name="Connettore 2 10"/>
          <p:cNvCxnSpPr>
            <a:stCxn id="9" idx="2"/>
          </p:cNvCxnSpPr>
          <p:nvPr/>
        </p:nvCxnSpPr>
        <p:spPr>
          <a:xfrm>
            <a:off x="3095836" y="2430180"/>
            <a:ext cx="1620180" cy="17189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886461" y="4773031"/>
            <a:ext cx="1040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i</a:t>
            </a:r>
            <a:r>
              <a:rPr lang="it-IT" dirty="0" smtClean="0">
                <a:solidFill>
                  <a:srgbClr val="FF0000"/>
                </a:solidFill>
              </a:rPr>
              <a:t>n Box 11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619672" y="206084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FF0000"/>
                </a:solidFill>
              </a:rPr>
              <a:t>Step</a:t>
            </a:r>
            <a:r>
              <a:rPr lang="it-IT" dirty="0" smtClean="0">
                <a:solidFill>
                  <a:srgbClr val="FF0000"/>
                </a:solidFill>
              </a:rPr>
              <a:t> 18 </a:t>
            </a:r>
            <a:r>
              <a:rPr lang="it-IT" dirty="0">
                <a:solidFill>
                  <a:srgbClr val="FF0000"/>
                </a:solidFill>
              </a:rPr>
              <a:t>– </a:t>
            </a:r>
            <a:r>
              <a:rPr lang="it-IT" dirty="0" err="1">
                <a:solidFill>
                  <a:srgbClr val="FF0000"/>
                </a:solidFill>
              </a:rPr>
              <a:t>Extraction</a:t>
            </a:r>
            <a:r>
              <a:rPr lang="it-IT" dirty="0">
                <a:solidFill>
                  <a:srgbClr val="FF0000"/>
                </a:solidFill>
              </a:rPr>
              <a:t> System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1" t="19154" r="40550" b="11443"/>
          <a:stretch/>
        </p:blipFill>
        <p:spPr>
          <a:xfrm>
            <a:off x="218825" y="2806913"/>
            <a:ext cx="2376264" cy="1909498"/>
          </a:xfrm>
          <a:prstGeom prst="rect">
            <a:avLst/>
          </a:prstGeom>
        </p:spPr>
      </p:pic>
      <p:sp>
        <p:nvSpPr>
          <p:cNvPr id="5" name="Freccia circolare in giù 4"/>
          <p:cNvSpPr/>
          <p:nvPr/>
        </p:nvSpPr>
        <p:spPr>
          <a:xfrm flipH="1">
            <a:off x="1953825" y="2761055"/>
            <a:ext cx="1306155" cy="66973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47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30"/>
          <a:stretch/>
        </p:blipFill>
        <p:spPr>
          <a:xfrm>
            <a:off x="1537547" y="980728"/>
            <a:ext cx="6120000" cy="5263409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456096"/>
            <a:ext cx="8404022" cy="53274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Dismantling / Packaging</a:t>
            </a:r>
            <a:endParaRPr lang="da-DK" sz="2800" b="1" dirty="0">
              <a:solidFill>
                <a:schemeClr val="accent5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1488B-9794-DE45-9F52-F2C98C1DA640}" type="slidenum">
              <a:rPr lang="da-DK" smtClean="0"/>
              <a:pPr/>
              <a:t>23</a:t>
            </a:fld>
            <a:endParaRPr lang="da-DK"/>
          </a:p>
        </p:txBody>
      </p:sp>
      <p:cxnSp>
        <p:nvCxnSpPr>
          <p:cNvPr id="11" name="Connettore 2 10"/>
          <p:cNvCxnSpPr>
            <a:stCxn id="9" idx="2"/>
          </p:cNvCxnSpPr>
          <p:nvPr/>
        </p:nvCxnSpPr>
        <p:spPr>
          <a:xfrm>
            <a:off x="3419872" y="2666002"/>
            <a:ext cx="982119" cy="11230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944971" y="4773031"/>
            <a:ext cx="923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i</a:t>
            </a:r>
            <a:r>
              <a:rPr lang="it-IT" dirty="0" smtClean="0">
                <a:solidFill>
                  <a:srgbClr val="FF0000"/>
                </a:solidFill>
              </a:rPr>
              <a:t>n Box 1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339752" y="2019671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FF0000"/>
                </a:solidFill>
              </a:rPr>
              <a:t>Step</a:t>
            </a:r>
            <a:r>
              <a:rPr lang="it-IT" dirty="0" smtClean="0">
                <a:solidFill>
                  <a:srgbClr val="FF0000"/>
                </a:solidFill>
              </a:rPr>
              <a:t> 19 </a:t>
            </a:r>
            <a:r>
              <a:rPr lang="it-IT" dirty="0">
                <a:solidFill>
                  <a:srgbClr val="FF0000"/>
                </a:solidFill>
              </a:rPr>
              <a:t>– </a:t>
            </a:r>
            <a:r>
              <a:rPr lang="it-IT" dirty="0" smtClean="0">
                <a:solidFill>
                  <a:srgbClr val="FF0000"/>
                </a:solidFill>
              </a:rPr>
              <a:t>I-COMP </a:t>
            </a:r>
            <a:r>
              <a:rPr lang="it-IT" dirty="0" err="1" smtClean="0">
                <a:solidFill>
                  <a:srgbClr val="FF0000"/>
                </a:solidFill>
              </a:rPr>
              <a:t>whit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ancillaries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5" t="16069" r="34250" b="12985"/>
          <a:stretch/>
        </p:blipFill>
        <p:spPr>
          <a:xfrm>
            <a:off x="164316" y="2448835"/>
            <a:ext cx="2232248" cy="2444844"/>
          </a:xfrm>
          <a:prstGeom prst="rect">
            <a:avLst/>
          </a:prstGeom>
        </p:spPr>
      </p:pic>
      <p:sp>
        <p:nvSpPr>
          <p:cNvPr id="5" name="Freccia circolare in giù 4"/>
          <p:cNvSpPr/>
          <p:nvPr/>
        </p:nvSpPr>
        <p:spPr>
          <a:xfrm flipH="1">
            <a:off x="1953825" y="2761055"/>
            <a:ext cx="1306155" cy="66973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48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49"/>
          <a:stretch/>
        </p:blipFill>
        <p:spPr>
          <a:xfrm>
            <a:off x="1537547" y="1131536"/>
            <a:ext cx="6120000" cy="5177784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456096"/>
            <a:ext cx="8404022" cy="53274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Dismantling / Packaging</a:t>
            </a:r>
            <a:endParaRPr lang="da-DK" sz="2800" b="1" dirty="0">
              <a:solidFill>
                <a:schemeClr val="accent5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1488B-9794-DE45-9F52-F2C98C1DA640}" type="slidenum">
              <a:rPr lang="da-DK" smtClean="0"/>
              <a:pPr/>
              <a:t>24</a:t>
            </a:fld>
            <a:endParaRPr lang="da-DK"/>
          </a:p>
        </p:txBody>
      </p:sp>
      <p:cxnSp>
        <p:nvCxnSpPr>
          <p:cNvPr id="11" name="Connettore 2 10"/>
          <p:cNvCxnSpPr>
            <a:stCxn id="9" idx="2"/>
          </p:cNvCxnSpPr>
          <p:nvPr/>
        </p:nvCxnSpPr>
        <p:spPr>
          <a:xfrm>
            <a:off x="3095836" y="2666002"/>
            <a:ext cx="673959" cy="18431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755576" y="4632383"/>
            <a:ext cx="1034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To UMAS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691680" y="2019671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FF0000"/>
                </a:solidFill>
              </a:rPr>
              <a:t>Step</a:t>
            </a:r>
            <a:r>
              <a:rPr lang="it-IT" dirty="0" smtClean="0">
                <a:solidFill>
                  <a:srgbClr val="FF0000"/>
                </a:solidFill>
              </a:rPr>
              <a:t> 20 </a:t>
            </a:r>
            <a:r>
              <a:rPr lang="it-IT" dirty="0">
                <a:solidFill>
                  <a:srgbClr val="FF0000"/>
                </a:solidFill>
              </a:rPr>
              <a:t>– </a:t>
            </a:r>
            <a:r>
              <a:rPr lang="it-IT" dirty="0" err="1" smtClean="0">
                <a:solidFill>
                  <a:srgbClr val="FF0000"/>
                </a:solidFill>
              </a:rPr>
              <a:t>Adjust</a:t>
            </a:r>
            <a:r>
              <a:rPr lang="it-IT" dirty="0" smtClean="0">
                <a:solidFill>
                  <a:srgbClr val="FF0000"/>
                </a:solidFill>
              </a:rPr>
              <a:t> LEBT Support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1443" r="12201" b="5273"/>
          <a:stretch/>
        </p:blipFill>
        <p:spPr>
          <a:xfrm>
            <a:off x="107504" y="3324778"/>
            <a:ext cx="2366253" cy="1331017"/>
          </a:xfrm>
          <a:prstGeom prst="rect">
            <a:avLst/>
          </a:prstGeom>
        </p:spPr>
      </p:pic>
      <p:sp>
        <p:nvSpPr>
          <p:cNvPr id="5" name="Freccia circolare in giù 4"/>
          <p:cNvSpPr/>
          <p:nvPr/>
        </p:nvSpPr>
        <p:spPr>
          <a:xfrm flipH="1">
            <a:off x="2051720" y="2820755"/>
            <a:ext cx="936104" cy="482704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95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448" y="2245525"/>
            <a:ext cx="4314056" cy="312769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456096"/>
            <a:ext cx="8404022" cy="53274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Dismantling / Packaging</a:t>
            </a:r>
            <a:endParaRPr lang="da-DK" sz="2800" b="1" dirty="0">
              <a:solidFill>
                <a:schemeClr val="accent5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1488B-9794-DE45-9F52-F2C98C1DA640}" type="slidenum">
              <a:rPr lang="da-DK" smtClean="0"/>
              <a:pPr/>
              <a:t>25</a:t>
            </a:fld>
            <a:endParaRPr lang="da-DK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395536" y="2019671"/>
            <a:ext cx="525658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Step</a:t>
            </a:r>
            <a:r>
              <a:rPr lang="it-IT" dirty="0" smtClean="0">
                <a:solidFill>
                  <a:srgbClr val="FF0000"/>
                </a:solidFill>
              </a:rPr>
              <a:t> 21 </a:t>
            </a:r>
            <a:r>
              <a:rPr lang="it-IT" dirty="0">
                <a:solidFill>
                  <a:srgbClr val="FF0000"/>
                </a:solidFill>
              </a:rPr>
              <a:t>– </a:t>
            </a:r>
            <a:r>
              <a:rPr lang="it-IT" dirty="0" smtClean="0">
                <a:solidFill>
                  <a:srgbClr val="FF0000"/>
                </a:solidFill>
              </a:rPr>
              <a:t>Complete </a:t>
            </a:r>
            <a:r>
              <a:rPr lang="it-IT" dirty="0" err="1" smtClean="0">
                <a:solidFill>
                  <a:srgbClr val="FF0000"/>
                </a:solidFill>
              </a:rPr>
              <a:t>other</a:t>
            </a:r>
            <a:r>
              <a:rPr lang="it-IT" dirty="0" smtClean="0">
                <a:solidFill>
                  <a:srgbClr val="FF0000"/>
                </a:solidFill>
              </a:rPr>
              <a:t> Boxes: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70C0"/>
                </a:solidFill>
              </a:rPr>
              <a:t>Box 12	</a:t>
            </a:r>
            <a:r>
              <a:rPr lang="it-IT" dirty="0" smtClean="0">
                <a:solidFill>
                  <a:srgbClr val="0070C0"/>
                </a:solidFill>
                <a:sym typeface="Wingdings" panose="05000000000000000000" pitchFamily="2" charset="2"/>
              </a:rPr>
              <a:t>	FUG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sz="11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70C0"/>
                </a:solidFill>
                <a:sym typeface="Wingdings" panose="05000000000000000000" pitchFamily="2" charset="2"/>
              </a:rPr>
              <a:t>Box 13		</a:t>
            </a:r>
            <a:r>
              <a:rPr lang="it-IT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Rack</a:t>
            </a:r>
            <a:r>
              <a:rPr lang="it-IT" dirty="0" smtClean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it-IT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Vacuum</a:t>
            </a:r>
            <a:endParaRPr lang="it-IT" dirty="0" smtClean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sz="11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70C0"/>
                </a:solidFill>
                <a:sym typeface="Wingdings" panose="05000000000000000000" pitchFamily="2" charset="2"/>
              </a:rPr>
              <a:t>Box 14		</a:t>
            </a:r>
            <a:r>
              <a:rPr lang="it-IT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Rack</a:t>
            </a:r>
            <a:r>
              <a:rPr lang="it-IT" dirty="0" smtClean="0">
                <a:solidFill>
                  <a:srgbClr val="0070C0"/>
                </a:solidFill>
                <a:sym typeface="Wingdings" panose="05000000000000000000" pitchFamily="2" charset="2"/>
              </a:rPr>
              <a:t> EMU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sz="11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70C0"/>
                </a:solidFill>
                <a:sym typeface="Wingdings" panose="05000000000000000000" pitchFamily="2" charset="2"/>
              </a:rPr>
              <a:t>Box 15		GND1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sz="11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70C0"/>
                </a:solidFill>
                <a:sym typeface="Wingdings" panose="05000000000000000000" pitchFamily="2" charset="2"/>
              </a:rPr>
              <a:t>Box 16		GND2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sz="11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70C0"/>
                </a:solidFill>
                <a:sym typeface="Wingdings" panose="05000000000000000000" pitchFamily="2" charset="2"/>
              </a:rPr>
              <a:t>Box 17		</a:t>
            </a:r>
            <a:r>
              <a:rPr lang="it-IT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Vacuum</a:t>
            </a:r>
            <a:r>
              <a:rPr lang="it-IT" dirty="0" smtClean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it-IT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components</a:t>
            </a:r>
            <a:endParaRPr lang="it-IT" dirty="0" smtClean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sz="11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70C0"/>
                </a:solidFill>
                <a:sym typeface="Wingdings" panose="05000000000000000000" pitchFamily="2" charset="2"/>
              </a:rPr>
              <a:t>Box 18		PC console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sz="11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70C0"/>
                </a:solidFill>
                <a:sym typeface="Wingdings" panose="05000000000000000000" pitchFamily="2" charset="2"/>
              </a:rPr>
              <a:t>Box 24		</a:t>
            </a:r>
            <a:r>
              <a:rPr lang="it-IT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Spare</a:t>
            </a:r>
            <a:r>
              <a:rPr lang="it-IT" dirty="0" smtClean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it-IT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parts</a:t>
            </a:r>
            <a:endParaRPr lang="it-IT" dirty="0" smtClean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sz="11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70C0"/>
                </a:solidFill>
                <a:sym typeface="Wingdings" panose="05000000000000000000" pitchFamily="2" charset="2"/>
              </a:rPr>
              <a:t>Box 25		PPE</a:t>
            </a:r>
            <a:endParaRPr lang="it-IT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82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456096"/>
            <a:ext cx="8404022" cy="532744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accent5"/>
                </a:solidFill>
              </a:rPr>
              <a:t>Transportation 1</a:t>
            </a:r>
            <a:endParaRPr lang="da-DK" sz="2800" b="1" dirty="0">
              <a:solidFill>
                <a:schemeClr val="accent5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1488B-9794-DE45-9F52-F2C98C1DA640}" type="slidenum">
              <a:rPr lang="da-DK" smtClean="0"/>
              <a:pPr/>
              <a:t>26</a:t>
            </a:fld>
            <a:endParaRPr lang="da-DK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08017" y="208953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Planned</a:t>
            </a:r>
            <a:r>
              <a:rPr lang="it-IT" b="1" dirty="0"/>
              <a:t>: </a:t>
            </a:r>
            <a:r>
              <a:rPr lang="it-IT" dirty="0"/>
              <a:t>06/10/2017</a:t>
            </a:r>
          </a:p>
        </p:txBody>
      </p:sp>
      <p:sp>
        <p:nvSpPr>
          <p:cNvPr id="7" name="Rettangolo 6"/>
          <p:cNvSpPr/>
          <p:nvPr/>
        </p:nvSpPr>
        <p:spPr>
          <a:xfrm>
            <a:off x="408017" y="5975152"/>
            <a:ext cx="2578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From:</a:t>
            </a:r>
            <a:r>
              <a:rPr lang="it-IT" dirty="0"/>
              <a:t> INFN-LNS (Catania)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10211" t="4640" r="35079" b="2121"/>
          <a:stretch/>
        </p:blipFill>
        <p:spPr>
          <a:xfrm>
            <a:off x="2272872" y="2409956"/>
            <a:ext cx="2512586" cy="211285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84" y="4509120"/>
            <a:ext cx="2304256" cy="1465507"/>
          </a:xfrm>
          <a:prstGeom prst="rect">
            <a:avLst/>
          </a:prstGeom>
        </p:spPr>
      </p:pic>
      <p:grpSp>
        <p:nvGrpSpPr>
          <p:cNvPr id="15" name="Gruppo 14"/>
          <p:cNvGrpSpPr/>
          <p:nvPr/>
        </p:nvGrpSpPr>
        <p:grpSpPr>
          <a:xfrm>
            <a:off x="467544" y="2780928"/>
            <a:ext cx="1687673" cy="1530240"/>
            <a:chOff x="467544" y="2780928"/>
            <a:chExt cx="1687673" cy="1530240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1" t="11443" r="12201" b="5273"/>
            <a:stretch/>
          </p:blipFill>
          <p:spPr>
            <a:xfrm>
              <a:off x="467544" y="2780928"/>
              <a:ext cx="1353728" cy="761472"/>
            </a:xfrm>
            <a:prstGeom prst="rect">
              <a:avLst/>
            </a:prstGeom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00" t="28408" r="40843" b="36119"/>
            <a:stretch/>
          </p:blipFill>
          <p:spPr>
            <a:xfrm>
              <a:off x="1690632" y="3478590"/>
              <a:ext cx="464585" cy="797088"/>
            </a:xfrm>
            <a:prstGeom prst="rect">
              <a:avLst/>
            </a:prstGeom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37" t="8358" r="36614" b="8358"/>
            <a:stretch/>
          </p:blipFill>
          <p:spPr>
            <a:xfrm>
              <a:off x="745322" y="3570603"/>
              <a:ext cx="493710" cy="740565"/>
            </a:xfrm>
            <a:prstGeom prst="rect">
              <a:avLst/>
            </a:prstGeom>
          </p:spPr>
        </p:pic>
        <p:pic>
          <p:nvPicPr>
            <p:cNvPr id="14" name="Immagine 1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58" t="28408" r="59052" b="58918"/>
            <a:stretch/>
          </p:blipFill>
          <p:spPr>
            <a:xfrm>
              <a:off x="1196922" y="3512817"/>
              <a:ext cx="456690" cy="469870"/>
            </a:xfrm>
            <a:prstGeom prst="rect">
              <a:avLst/>
            </a:prstGeom>
          </p:spPr>
        </p:pic>
      </p:grpSp>
      <p:sp>
        <p:nvSpPr>
          <p:cNvPr id="16" name="Freccia a destra 15"/>
          <p:cNvSpPr/>
          <p:nvPr/>
        </p:nvSpPr>
        <p:spPr>
          <a:xfrm>
            <a:off x="3873182" y="5024014"/>
            <a:ext cx="1211655" cy="4320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6176" y="4818010"/>
            <a:ext cx="2152650" cy="847725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6367171" y="5665735"/>
            <a:ext cx="1762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 smtClean="0"/>
              <a:t>To:</a:t>
            </a:r>
            <a:r>
              <a:rPr lang="it-IT" dirty="0" smtClean="0"/>
              <a:t> UMAS (Enna)</a:t>
            </a:r>
            <a:endParaRPr lang="it-IT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4807811" y="190487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FF0000"/>
                </a:solidFill>
              </a:rPr>
              <a:t>Dedicated</a:t>
            </a:r>
            <a:r>
              <a:rPr lang="it-IT" dirty="0" smtClean="0">
                <a:solidFill>
                  <a:srgbClr val="FF0000"/>
                </a:solidFill>
              </a:rPr>
              <a:t> truck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54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7 L 0.04514 -0.03287 C 0.05469 -0.04028 0.06875 -0.04398 0.08351 -0.04398 C 0.10052 -0.04398 0.11389 -0.04028 0.12344 -0.03287 L 0.16875 3.7037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38" y="-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L 0.38177 0.0018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80" y="9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3732" r="23226" b="5273"/>
          <a:stretch/>
        </p:blipFill>
        <p:spPr>
          <a:xfrm>
            <a:off x="5596007" y="1456096"/>
            <a:ext cx="3203551" cy="300015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22239" r="5113" b="14527"/>
          <a:stretch/>
        </p:blipFill>
        <p:spPr>
          <a:xfrm>
            <a:off x="71490" y="4365104"/>
            <a:ext cx="5652638" cy="19808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456096"/>
            <a:ext cx="8404022" cy="532744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accent5"/>
                </a:solidFill>
              </a:rPr>
              <a:t>Assembling </a:t>
            </a:r>
            <a:r>
              <a:rPr lang="en-US" sz="2800" b="1" dirty="0">
                <a:solidFill>
                  <a:schemeClr val="accent5"/>
                </a:solidFill>
              </a:rPr>
              <a:t>/ Packaging</a:t>
            </a:r>
            <a:endParaRPr lang="da-DK" sz="2800" b="1" dirty="0">
              <a:solidFill>
                <a:schemeClr val="accent5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1488B-9794-DE45-9F52-F2C98C1DA640}" type="slidenum">
              <a:rPr lang="da-DK" smtClean="0"/>
              <a:pPr/>
              <a:t>27</a:t>
            </a:fld>
            <a:endParaRPr lang="da-DK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408017" y="2089536"/>
            <a:ext cx="331236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/>
              <a:t>Where</a:t>
            </a:r>
            <a:r>
              <a:rPr lang="it-IT" b="1" dirty="0" smtClean="0"/>
              <a:t>:</a:t>
            </a:r>
            <a:r>
              <a:rPr lang="it-IT" dirty="0" smtClean="0"/>
              <a:t> UMAS (Enna)</a:t>
            </a:r>
          </a:p>
          <a:p>
            <a:endParaRPr lang="it-IT" sz="1200" dirty="0"/>
          </a:p>
          <a:p>
            <a:r>
              <a:rPr lang="it-IT" b="1" dirty="0" smtClean="0"/>
              <a:t>Start: </a:t>
            </a:r>
            <a:r>
              <a:rPr lang="it-IT" dirty="0" smtClean="0"/>
              <a:t>09/10/2017</a:t>
            </a:r>
          </a:p>
          <a:p>
            <a:endParaRPr lang="it-IT" sz="1200" dirty="0"/>
          </a:p>
          <a:p>
            <a:r>
              <a:rPr lang="it-IT" b="1" dirty="0" err="1" smtClean="0"/>
              <a:t>Duration</a:t>
            </a:r>
            <a:r>
              <a:rPr lang="it-IT" b="1" dirty="0" smtClean="0"/>
              <a:t> estimate: </a:t>
            </a:r>
            <a:r>
              <a:rPr lang="it-IT" dirty="0" smtClean="0"/>
              <a:t>5 work </a:t>
            </a:r>
            <a:r>
              <a:rPr lang="it-IT" dirty="0" err="1" smtClean="0"/>
              <a:t>days</a:t>
            </a:r>
            <a:endParaRPr lang="it-IT" dirty="0"/>
          </a:p>
        </p:txBody>
      </p:sp>
      <p:sp>
        <p:nvSpPr>
          <p:cNvPr id="20" name="Rettangolo 19"/>
          <p:cNvSpPr/>
          <p:nvPr/>
        </p:nvSpPr>
        <p:spPr>
          <a:xfrm>
            <a:off x="3182845" y="6044082"/>
            <a:ext cx="81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Box 20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7452320" y="4137264"/>
            <a:ext cx="81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Box 21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5868145" y="4881934"/>
            <a:ext cx="3275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O</a:t>
            </a:r>
            <a:r>
              <a:rPr lang="it-IT" dirty="0" err="1" smtClean="0">
                <a:solidFill>
                  <a:srgbClr val="FF0000"/>
                </a:solidFill>
              </a:rPr>
              <a:t>ther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>
                <a:solidFill>
                  <a:srgbClr val="FF0000"/>
                </a:solidFill>
              </a:rPr>
              <a:t>Boxes: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70C0"/>
                </a:solidFill>
              </a:rPr>
              <a:t>Box 22 </a:t>
            </a:r>
            <a:r>
              <a:rPr lang="it-IT" dirty="0" smtClean="0">
                <a:solidFill>
                  <a:srgbClr val="0070C0"/>
                </a:solidFill>
                <a:sym typeface="Wingdings" panose="05000000000000000000" pitchFamily="2" charset="2"/>
              </a:rPr>
              <a:t> Ground </a:t>
            </a:r>
            <a:r>
              <a:rPr lang="it-IT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Shiled</a:t>
            </a:r>
            <a:endParaRPr lang="it-IT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70C0"/>
                </a:solidFill>
                <a:sym typeface="Wingdings" panose="05000000000000000000" pitchFamily="2" charset="2"/>
              </a:rPr>
              <a:t>Box 23  </a:t>
            </a:r>
            <a:r>
              <a:rPr lang="it-IT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Foot</a:t>
            </a:r>
            <a:r>
              <a:rPr lang="it-IT" dirty="0" smtClean="0">
                <a:solidFill>
                  <a:srgbClr val="0070C0"/>
                </a:solidFill>
                <a:sym typeface="Wingdings" panose="05000000000000000000" pitchFamily="2" charset="2"/>
              </a:rPr>
              <a:t> Support</a:t>
            </a:r>
            <a:endParaRPr lang="it-IT" dirty="0">
              <a:solidFill>
                <a:srgbClr val="0070C0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6084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/>
          <p:cNvPicPr>
            <a:picLocks noChangeAspect="1"/>
          </p:cNvPicPr>
          <p:nvPr/>
        </p:nvPicPr>
        <p:blipFill rotWithShape="1">
          <a:blip r:embed="rId3"/>
          <a:srcRect l="10211" t="4640" r="35079" b="2121"/>
          <a:stretch/>
        </p:blipFill>
        <p:spPr>
          <a:xfrm>
            <a:off x="3389306" y="4687303"/>
            <a:ext cx="1940072" cy="163142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456096"/>
            <a:ext cx="8404022" cy="532744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accent5"/>
                </a:solidFill>
              </a:rPr>
              <a:t>Transportation 2</a:t>
            </a:r>
            <a:endParaRPr lang="da-DK" sz="2800" b="1" dirty="0">
              <a:solidFill>
                <a:schemeClr val="accent5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1488B-9794-DE45-9F52-F2C98C1DA640}" type="slidenum">
              <a:rPr lang="da-DK" smtClean="0"/>
              <a:pPr/>
              <a:t>28</a:t>
            </a:fld>
            <a:endParaRPr lang="da-DK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08017" y="208953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Planned</a:t>
            </a:r>
            <a:r>
              <a:rPr lang="it-IT" b="1" dirty="0"/>
              <a:t>: </a:t>
            </a:r>
            <a:r>
              <a:rPr lang="it-IT" dirty="0" smtClean="0"/>
              <a:t>23/10/2017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486916" y="2559564"/>
            <a:ext cx="2866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From:</a:t>
            </a:r>
            <a:r>
              <a:rPr lang="it-IT" dirty="0"/>
              <a:t> INFN-LNS (Catania)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10211" t="4640" r="35079" b="2121"/>
          <a:stretch/>
        </p:blipFill>
        <p:spPr>
          <a:xfrm>
            <a:off x="3353663" y="2555270"/>
            <a:ext cx="1940072" cy="1631424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057" y="2940300"/>
            <a:ext cx="1688463" cy="1224136"/>
          </a:xfrm>
          <a:prstGeom prst="rect">
            <a:avLst/>
          </a:prstGeom>
        </p:spPr>
      </p:pic>
      <p:sp>
        <p:nvSpPr>
          <p:cNvPr id="5" name="Parentesi graffa aperta 4"/>
          <p:cNvSpPr/>
          <p:nvPr/>
        </p:nvSpPr>
        <p:spPr>
          <a:xfrm>
            <a:off x="179512" y="2458868"/>
            <a:ext cx="160645" cy="395454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486916" y="4523180"/>
            <a:ext cx="2329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From:</a:t>
            </a:r>
            <a:r>
              <a:rPr lang="it-IT" dirty="0"/>
              <a:t> </a:t>
            </a:r>
            <a:r>
              <a:rPr lang="it-IT" dirty="0" smtClean="0"/>
              <a:t>UMAS (Enna)</a:t>
            </a:r>
            <a:endParaRPr lang="it-IT" dirty="0"/>
          </a:p>
        </p:txBody>
      </p:sp>
      <p:grpSp>
        <p:nvGrpSpPr>
          <p:cNvPr id="24" name="Gruppo 23"/>
          <p:cNvGrpSpPr/>
          <p:nvPr/>
        </p:nvGrpSpPr>
        <p:grpSpPr>
          <a:xfrm>
            <a:off x="550383" y="4948152"/>
            <a:ext cx="2509449" cy="1370575"/>
            <a:chOff x="550383" y="4948152"/>
            <a:chExt cx="2509449" cy="1370575"/>
          </a:xfrm>
        </p:grpSpPr>
        <p:pic>
          <p:nvPicPr>
            <p:cNvPr id="21" name="Immagine 2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1" t="22239" r="5113" b="14527"/>
            <a:stretch/>
          </p:blipFill>
          <p:spPr>
            <a:xfrm>
              <a:off x="550383" y="5750968"/>
              <a:ext cx="1620190" cy="567759"/>
            </a:xfrm>
            <a:prstGeom prst="rect">
              <a:avLst/>
            </a:prstGeom>
          </p:spPr>
        </p:pic>
        <p:pic>
          <p:nvPicPr>
            <p:cNvPr id="22" name="Immagin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63" t="3732" r="23226" b="5273"/>
            <a:stretch/>
          </p:blipFill>
          <p:spPr>
            <a:xfrm>
              <a:off x="2092940" y="4948152"/>
              <a:ext cx="966892" cy="905502"/>
            </a:xfrm>
            <a:prstGeom prst="rect">
              <a:avLst/>
            </a:prstGeom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2928" y="5009440"/>
              <a:ext cx="553323" cy="624599"/>
            </a:xfrm>
            <a:prstGeom prst="rect">
              <a:avLst/>
            </a:prstGeom>
          </p:spPr>
        </p:pic>
      </p:grpSp>
      <p:pic>
        <p:nvPicPr>
          <p:cNvPr id="26" name="Immagin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4248" y="3735468"/>
            <a:ext cx="2165508" cy="1212684"/>
          </a:xfrm>
          <a:prstGeom prst="rect">
            <a:avLst/>
          </a:prstGeom>
        </p:spPr>
      </p:pic>
      <p:sp>
        <p:nvSpPr>
          <p:cNvPr id="27" name="Rettangolo 26"/>
          <p:cNvSpPr/>
          <p:nvPr/>
        </p:nvSpPr>
        <p:spPr>
          <a:xfrm>
            <a:off x="6804248" y="4955155"/>
            <a:ext cx="21788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 smtClean="0"/>
              <a:t>To:</a:t>
            </a:r>
            <a:r>
              <a:rPr lang="it-IT" dirty="0" smtClean="0"/>
              <a:t> ESS (Lund)</a:t>
            </a:r>
          </a:p>
          <a:p>
            <a:pPr algn="ctr"/>
            <a:r>
              <a:rPr lang="it-IT" b="1" dirty="0" err="1" smtClean="0"/>
              <a:t>Planned</a:t>
            </a:r>
            <a:r>
              <a:rPr lang="it-IT" b="1" dirty="0" smtClean="0"/>
              <a:t>: </a:t>
            </a:r>
            <a:r>
              <a:rPr lang="it-IT" dirty="0" smtClean="0"/>
              <a:t>31/10/2017</a:t>
            </a:r>
            <a:endParaRPr lang="it-IT" dirty="0"/>
          </a:p>
        </p:txBody>
      </p:sp>
      <p:sp>
        <p:nvSpPr>
          <p:cNvPr id="28" name="CasellaDiTesto 27"/>
          <p:cNvSpPr txBox="1"/>
          <p:nvPr/>
        </p:nvSpPr>
        <p:spPr>
          <a:xfrm>
            <a:off x="6357542" y="1489371"/>
            <a:ext cx="2678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Dedicated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trucks</a:t>
            </a:r>
            <a:r>
              <a:rPr lang="it-IT" dirty="0" smtClean="0">
                <a:solidFill>
                  <a:srgbClr val="FF0000"/>
                </a:solidFill>
              </a:rPr>
              <a:t> with: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FF0000"/>
                </a:solidFill>
              </a:rPr>
              <a:t>air </a:t>
            </a:r>
            <a:r>
              <a:rPr lang="it-IT" dirty="0" err="1" smtClean="0">
                <a:solidFill>
                  <a:srgbClr val="FF0000"/>
                </a:solidFill>
              </a:rPr>
              <a:t>suspension</a:t>
            </a:r>
            <a:endParaRPr lang="it-IT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FF0000"/>
                </a:solidFill>
              </a:rPr>
              <a:t>shock </a:t>
            </a:r>
            <a:r>
              <a:rPr lang="it-IT" dirty="0" err="1" smtClean="0">
                <a:solidFill>
                  <a:srgbClr val="FF0000"/>
                </a:solidFill>
              </a:rPr>
              <a:t>absorbers</a:t>
            </a:r>
            <a:endParaRPr lang="it-IT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FF0000"/>
                </a:solidFill>
              </a:rPr>
              <a:t>tilt </a:t>
            </a:r>
            <a:r>
              <a:rPr lang="it-IT" dirty="0">
                <a:solidFill>
                  <a:srgbClr val="FF0000"/>
                </a:solidFill>
              </a:rPr>
              <a:t>and shock </a:t>
            </a:r>
            <a:r>
              <a:rPr lang="it-IT" dirty="0" err="1">
                <a:solidFill>
                  <a:srgbClr val="FF0000"/>
                </a:solidFill>
              </a:rPr>
              <a:t>indicators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661863" y="5745570"/>
            <a:ext cx="2476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0070C0"/>
                </a:solidFill>
              </a:rPr>
              <a:t>Reference </a:t>
            </a:r>
            <a:r>
              <a:rPr lang="it-IT" sz="1200" b="1" dirty="0" err="1" smtClean="0">
                <a:solidFill>
                  <a:srgbClr val="0070C0"/>
                </a:solidFill>
              </a:rPr>
              <a:t>document</a:t>
            </a:r>
            <a:r>
              <a:rPr lang="it-IT" sz="1200" b="1" dirty="0" smtClean="0">
                <a:solidFill>
                  <a:srgbClr val="0070C0"/>
                </a:solidFill>
              </a:rPr>
              <a:t>:</a:t>
            </a:r>
          </a:p>
          <a:p>
            <a:r>
              <a:rPr lang="it-IT" sz="1100" dirty="0" err="1" smtClean="0">
                <a:solidFill>
                  <a:srgbClr val="0070C0"/>
                </a:solidFill>
              </a:rPr>
              <a:t>ESS-ISRC&amp;LEBT_Transport&amp;DeliveryPlan</a:t>
            </a:r>
            <a:endParaRPr lang="it-IT" sz="11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18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04461 -0.025 C 0.05399 -0.03079 0.06805 -0.03334 0.08264 -0.03334 C 0.0993 -0.03334 0.11267 -0.03079 0.12205 -0.025 L 0.16684 4.81481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6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81481E-6 L 0.02882 -0.02361 C 0.03489 -0.0287 0.04392 -0.03148 0.05329 -0.03148 C 0.06423 -0.03148 0.07274 -0.0287 0.07882 -0.02361 L 0.10781 -4.81481E-6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2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15902 0.00092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4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81481E-6 L 0.15711 0.00093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47" y="4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930145"/>
            <a:ext cx="8404022" cy="532744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Questions</a:t>
            </a:r>
            <a:endParaRPr lang="da-DK" sz="28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04170" y="2492896"/>
            <a:ext cx="8212496" cy="161796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9600" b="1" dirty="0" smtClean="0">
                <a:solidFill>
                  <a:schemeClr val="accent3"/>
                </a:solidFill>
                <a:latin typeface="Arial"/>
                <a:cs typeface="Arial"/>
              </a:rPr>
              <a:t>??</a:t>
            </a:r>
            <a:endParaRPr lang="it-IT" sz="9600" dirty="0" smtClean="0">
              <a:solidFill>
                <a:schemeClr val="accent3"/>
              </a:solidFill>
              <a:latin typeface="Arial"/>
              <a:cs typeface="Arial"/>
            </a:endParaRPr>
          </a:p>
          <a:p>
            <a:endParaRPr lang="en-US" sz="12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2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2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endParaRPr lang="en-US" sz="12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GB" sz="1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1488B-9794-DE45-9F52-F2C98C1DA640}" type="slidenum">
              <a:rPr lang="da-DK" smtClean="0"/>
              <a:pPr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9428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456096"/>
            <a:ext cx="8404022" cy="53274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Status in </a:t>
            </a:r>
            <a:r>
              <a:rPr lang="en-US" sz="2800" b="1" dirty="0" smtClean="0">
                <a:solidFill>
                  <a:schemeClr val="accent5"/>
                </a:solidFill>
              </a:rPr>
              <a:t>Catania</a:t>
            </a:r>
            <a:endParaRPr lang="da-DK" sz="2800" b="1" dirty="0">
              <a:solidFill>
                <a:schemeClr val="accent5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1488B-9794-DE45-9F52-F2C98C1DA640}" type="slidenum">
              <a:rPr lang="da-DK" smtClean="0"/>
              <a:pPr/>
              <a:t>3</a:t>
            </a:fld>
            <a:endParaRPr lang="da-DK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51875" y="-92255"/>
            <a:ext cx="3491345" cy="8229600"/>
          </a:xfrm>
        </p:spPr>
      </p:pic>
    </p:spTree>
    <p:extLst>
      <p:ext uri="{BB962C8B-B14F-4D97-AF65-F5344CB8AC3E}">
        <p14:creationId xmlns:p14="http://schemas.microsoft.com/office/powerpoint/2010/main" val="208394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04170" y="1988840"/>
            <a:ext cx="8212496" cy="28803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8800" b="1" dirty="0" err="1" smtClean="0">
                <a:solidFill>
                  <a:schemeClr val="accent3"/>
                </a:solidFill>
                <a:latin typeface="Arial"/>
                <a:cs typeface="Arial"/>
              </a:rPr>
              <a:t>Thanks</a:t>
            </a:r>
            <a:r>
              <a:rPr lang="it-IT" sz="8800" b="1" dirty="0" smtClean="0">
                <a:solidFill>
                  <a:schemeClr val="accent3"/>
                </a:solidFill>
                <a:latin typeface="Arial"/>
                <a:cs typeface="Arial"/>
              </a:rPr>
              <a:t> for </a:t>
            </a:r>
            <a:r>
              <a:rPr lang="it-IT" sz="8800" b="1" dirty="0" err="1" smtClean="0">
                <a:solidFill>
                  <a:schemeClr val="accent3"/>
                </a:solidFill>
                <a:latin typeface="Arial"/>
                <a:cs typeface="Arial"/>
              </a:rPr>
              <a:t>attention</a:t>
            </a:r>
            <a:r>
              <a:rPr lang="it-IT" sz="8800" b="1" dirty="0" smtClean="0">
                <a:solidFill>
                  <a:schemeClr val="accent3"/>
                </a:solidFill>
                <a:latin typeface="Arial"/>
                <a:cs typeface="Arial"/>
              </a:rPr>
              <a:t>!</a:t>
            </a:r>
            <a:endParaRPr lang="it-IT" sz="8800" dirty="0" smtClean="0">
              <a:solidFill>
                <a:schemeClr val="accent3"/>
              </a:solidFill>
              <a:latin typeface="Arial"/>
              <a:cs typeface="Arial"/>
            </a:endParaRPr>
          </a:p>
          <a:p>
            <a:endParaRPr lang="en-US" sz="12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2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2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endParaRPr lang="en-US" sz="12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GB" sz="1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1488B-9794-DE45-9F52-F2C98C1DA640}" type="slidenum">
              <a:rPr lang="da-DK" smtClean="0"/>
              <a:pPr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4553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67"/>
          <a:stretch/>
        </p:blipFill>
        <p:spPr>
          <a:xfrm>
            <a:off x="1115616" y="1556792"/>
            <a:ext cx="6802649" cy="4815314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456096"/>
            <a:ext cx="8404022" cy="53274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Dismantling / Packaging</a:t>
            </a:r>
            <a:endParaRPr lang="da-DK" sz="2800" b="1" dirty="0">
              <a:solidFill>
                <a:schemeClr val="accent5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1488B-9794-DE45-9F52-F2C98C1DA640}" type="slidenum">
              <a:rPr lang="da-DK" smtClean="0"/>
              <a:pPr/>
              <a:t>4</a:t>
            </a:fld>
            <a:endParaRPr lang="da-DK"/>
          </a:p>
        </p:txBody>
      </p:sp>
      <p:sp>
        <p:nvSpPr>
          <p:cNvPr id="4" name="CasellaDiTesto 3"/>
          <p:cNvSpPr txBox="1"/>
          <p:nvPr/>
        </p:nvSpPr>
        <p:spPr>
          <a:xfrm>
            <a:off x="408017" y="2089536"/>
            <a:ext cx="331236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/>
              <a:t>Where</a:t>
            </a:r>
            <a:r>
              <a:rPr lang="it-IT" b="1" dirty="0" smtClean="0"/>
              <a:t>:</a:t>
            </a:r>
            <a:r>
              <a:rPr lang="it-IT" dirty="0" smtClean="0"/>
              <a:t> INFN-LNS (Catania)</a:t>
            </a:r>
          </a:p>
          <a:p>
            <a:endParaRPr lang="it-IT" sz="1200" dirty="0"/>
          </a:p>
          <a:p>
            <a:r>
              <a:rPr lang="it-IT" b="1" dirty="0" smtClean="0"/>
              <a:t>Start: </a:t>
            </a:r>
            <a:r>
              <a:rPr lang="it-IT" dirty="0" smtClean="0"/>
              <a:t>18/09/2017</a:t>
            </a:r>
          </a:p>
          <a:p>
            <a:endParaRPr lang="it-IT" sz="1200" dirty="0"/>
          </a:p>
          <a:p>
            <a:r>
              <a:rPr lang="it-IT" b="1" dirty="0" err="1" smtClean="0"/>
              <a:t>Duration</a:t>
            </a:r>
            <a:r>
              <a:rPr lang="it-IT" b="1" dirty="0" smtClean="0"/>
              <a:t> estimate: </a:t>
            </a:r>
            <a:r>
              <a:rPr lang="it-IT" dirty="0" smtClean="0"/>
              <a:t>15 work </a:t>
            </a:r>
            <a:r>
              <a:rPr lang="it-IT" dirty="0" err="1" smtClean="0"/>
              <a:t>days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1878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67"/>
          <a:stretch/>
        </p:blipFill>
        <p:spPr>
          <a:xfrm>
            <a:off x="1196222" y="1556792"/>
            <a:ext cx="6802649" cy="4815314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456096"/>
            <a:ext cx="8404022" cy="53274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Dismantling / Packaging</a:t>
            </a:r>
            <a:endParaRPr lang="da-DK" sz="2800" b="1" dirty="0">
              <a:solidFill>
                <a:schemeClr val="accent5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1488B-9794-DE45-9F52-F2C98C1DA640}" type="slidenum">
              <a:rPr lang="da-DK" smtClean="0"/>
              <a:pPr/>
              <a:t>5</a:t>
            </a:fld>
            <a:endParaRPr lang="da-DK"/>
          </a:p>
        </p:txBody>
      </p:sp>
      <p:sp>
        <p:nvSpPr>
          <p:cNvPr id="9" name="CasellaDiTesto 8"/>
          <p:cNvSpPr txBox="1"/>
          <p:nvPr/>
        </p:nvSpPr>
        <p:spPr>
          <a:xfrm>
            <a:off x="1763688" y="2348880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FF0000"/>
                </a:solidFill>
              </a:rPr>
              <a:t>Step</a:t>
            </a:r>
            <a:r>
              <a:rPr lang="it-IT" dirty="0" smtClean="0">
                <a:solidFill>
                  <a:srgbClr val="FF0000"/>
                </a:solidFill>
              </a:rPr>
              <a:t> 1 – </a:t>
            </a:r>
            <a:r>
              <a:rPr lang="it-IT" dirty="0" err="1" smtClean="0">
                <a:solidFill>
                  <a:srgbClr val="FF0000"/>
                </a:solidFill>
              </a:rPr>
              <a:t>Demage</a:t>
            </a:r>
            <a:r>
              <a:rPr lang="it-IT" dirty="0" smtClean="0">
                <a:solidFill>
                  <a:srgbClr val="FF0000"/>
                </a:solidFill>
              </a:rPr>
              <a:t> EMU on </a:t>
            </a:r>
            <a:r>
              <a:rPr lang="it-IT" dirty="0" err="1" smtClean="0">
                <a:solidFill>
                  <a:srgbClr val="FF0000"/>
                </a:solidFill>
              </a:rPr>
              <a:t>Commissioning</a:t>
            </a:r>
            <a:r>
              <a:rPr lang="it-IT" dirty="0" smtClean="0">
                <a:solidFill>
                  <a:srgbClr val="FF0000"/>
                </a:solidFill>
              </a:rPr>
              <a:t> Tank to </a:t>
            </a:r>
            <a:r>
              <a:rPr lang="it-IT" dirty="0" err="1" smtClean="0">
                <a:solidFill>
                  <a:srgbClr val="FF0000"/>
                </a:solidFill>
              </a:rPr>
              <a:t>send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it</a:t>
            </a:r>
            <a:r>
              <a:rPr lang="it-IT" dirty="0" smtClean="0">
                <a:solidFill>
                  <a:srgbClr val="FF0000"/>
                </a:solidFill>
              </a:rPr>
              <a:t> to CEA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11" name="Connettore 2 10"/>
          <p:cNvCxnSpPr>
            <a:stCxn id="9" idx="2"/>
          </p:cNvCxnSpPr>
          <p:nvPr/>
        </p:nvCxnSpPr>
        <p:spPr>
          <a:xfrm flipH="1">
            <a:off x="2843808" y="3272210"/>
            <a:ext cx="252028" cy="3728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24" t="3980" r="40939" b="-3980"/>
          <a:stretch/>
        </p:blipFill>
        <p:spPr>
          <a:xfrm>
            <a:off x="597642" y="2045750"/>
            <a:ext cx="1035948" cy="3198547"/>
          </a:xfrm>
          <a:prstGeom prst="rect">
            <a:avLst/>
          </a:prstGeom>
        </p:spPr>
      </p:pic>
      <p:sp>
        <p:nvSpPr>
          <p:cNvPr id="5" name="Freccia circolare in giù 4"/>
          <p:cNvSpPr/>
          <p:nvPr/>
        </p:nvSpPr>
        <p:spPr>
          <a:xfrm flipH="1">
            <a:off x="1356989" y="3130247"/>
            <a:ext cx="1306155" cy="66973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23528" y="5116541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i</a:t>
            </a:r>
            <a:r>
              <a:rPr lang="it-IT" dirty="0" smtClean="0">
                <a:solidFill>
                  <a:srgbClr val="FF0000"/>
                </a:solidFill>
              </a:rPr>
              <a:t>n </a:t>
            </a:r>
            <a:r>
              <a:rPr lang="it-IT" dirty="0" err="1" smtClean="0">
                <a:solidFill>
                  <a:srgbClr val="FF0000"/>
                </a:solidFill>
              </a:rPr>
              <a:t>original</a:t>
            </a:r>
            <a:r>
              <a:rPr lang="it-IT" dirty="0" smtClean="0">
                <a:solidFill>
                  <a:srgbClr val="FF0000"/>
                </a:solidFill>
              </a:rPr>
              <a:t> Box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9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49"/>
          <a:stretch/>
        </p:blipFill>
        <p:spPr>
          <a:xfrm>
            <a:off x="1195547" y="1484784"/>
            <a:ext cx="6804000" cy="4882729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456096"/>
            <a:ext cx="8404022" cy="53274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Dismantling / Packaging</a:t>
            </a:r>
            <a:endParaRPr lang="da-DK" sz="2800" b="1" dirty="0">
              <a:solidFill>
                <a:schemeClr val="accent5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1488B-9794-DE45-9F52-F2C98C1DA640}" type="slidenum">
              <a:rPr lang="da-DK" smtClean="0"/>
              <a:pPr/>
              <a:t>6</a:t>
            </a:fld>
            <a:endParaRPr lang="da-DK"/>
          </a:p>
        </p:txBody>
      </p:sp>
      <p:sp>
        <p:nvSpPr>
          <p:cNvPr id="9" name="CasellaDiTesto 8"/>
          <p:cNvSpPr txBox="1"/>
          <p:nvPr/>
        </p:nvSpPr>
        <p:spPr>
          <a:xfrm>
            <a:off x="1763688" y="234888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FF0000"/>
                </a:solidFill>
              </a:rPr>
              <a:t>Step</a:t>
            </a:r>
            <a:r>
              <a:rPr lang="it-IT" dirty="0" smtClean="0">
                <a:solidFill>
                  <a:srgbClr val="FF0000"/>
                </a:solidFill>
              </a:rPr>
              <a:t> 2 – </a:t>
            </a:r>
            <a:r>
              <a:rPr lang="it-IT" dirty="0" err="1" smtClean="0">
                <a:solidFill>
                  <a:srgbClr val="FF0000"/>
                </a:solidFill>
              </a:rPr>
              <a:t>Collimator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11" name="Connettore 2 10"/>
          <p:cNvCxnSpPr>
            <a:stCxn id="9" idx="2"/>
          </p:cNvCxnSpPr>
          <p:nvPr/>
        </p:nvCxnSpPr>
        <p:spPr>
          <a:xfrm flipH="1">
            <a:off x="2987824" y="2718212"/>
            <a:ext cx="180020" cy="17189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523592" y="4954448"/>
            <a:ext cx="923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in Box 1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2" r="34251"/>
          <a:stretch/>
        </p:blipFill>
        <p:spPr>
          <a:xfrm>
            <a:off x="207469" y="3140968"/>
            <a:ext cx="1556219" cy="1903833"/>
          </a:xfrm>
          <a:prstGeom prst="rect">
            <a:avLst/>
          </a:prstGeom>
        </p:spPr>
      </p:pic>
      <p:sp>
        <p:nvSpPr>
          <p:cNvPr id="5" name="Freccia circolare in giù 4"/>
          <p:cNvSpPr/>
          <p:nvPr/>
        </p:nvSpPr>
        <p:spPr>
          <a:xfrm flipH="1">
            <a:off x="1432717" y="2861989"/>
            <a:ext cx="1306155" cy="66973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6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86"/>
          <a:stretch/>
        </p:blipFill>
        <p:spPr>
          <a:xfrm>
            <a:off x="1195547" y="1629731"/>
            <a:ext cx="6804000" cy="4751597"/>
          </a:xfr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2" t="26865" r="26375" b="16069"/>
          <a:stretch/>
        </p:blipFill>
        <p:spPr>
          <a:xfrm>
            <a:off x="90644" y="3705356"/>
            <a:ext cx="1965596" cy="1232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456096"/>
            <a:ext cx="8404022" cy="53274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Dismantling / Packaging</a:t>
            </a:r>
            <a:endParaRPr lang="da-DK" sz="2800" b="1" dirty="0">
              <a:solidFill>
                <a:schemeClr val="accent5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1488B-9794-DE45-9F52-F2C98C1DA640}" type="slidenum">
              <a:rPr lang="da-DK" smtClean="0"/>
              <a:pPr/>
              <a:t>7</a:t>
            </a:fld>
            <a:endParaRPr lang="da-DK"/>
          </a:p>
        </p:txBody>
      </p:sp>
      <p:sp>
        <p:nvSpPr>
          <p:cNvPr id="9" name="CasellaDiTesto 8"/>
          <p:cNvSpPr txBox="1"/>
          <p:nvPr/>
        </p:nvSpPr>
        <p:spPr>
          <a:xfrm>
            <a:off x="1763688" y="234888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FF0000"/>
                </a:solidFill>
              </a:rPr>
              <a:t>Step</a:t>
            </a:r>
            <a:r>
              <a:rPr lang="it-IT" dirty="0" smtClean="0">
                <a:solidFill>
                  <a:srgbClr val="FF0000"/>
                </a:solidFill>
              </a:rPr>
              <a:t> 3 – Tube II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11" name="Connettore 2 10"/>
          <p:cNvCxnSpPr>
            <a:stCxn id="9" idx="2"/>
          </p:cNvCxnSpPr>
          <p:nvPr/>
        </p:nvCxnSpPr>
        <p:spPr>
          <a:xfrm flipH="1">
            <a:off x="3131840" y="2718212"/>
            <a:ext cx="36004" cy="18629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523592" y="4954448"/>
            <a:ext cx="923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in Box 1</a:t>
            </a:r>
          </a:p>
        </p:txBody>
      </p:sp>
      <p:sp>
        <p:nvSpPr>
          <p:cNvPr id="5" name="Freccia circolare in giù 4"/>
          <p:cNvSpPr/>
          <p:nvPr/>
        </p:nvSpPr>
        <p:spPr>
          <a:xfrm flipH="1">
            <a:off x="1432717" y="2861989"/>
            <a:ext cx="1306155" cy="66973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07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49"/>
          <a:stretch/>
        </p:blipFill>
        <p:spPr>
          <a:xfrm>
            <a:off x="1195547" y="1456096"/>
            <a:ext cx="6804000" cy="4882729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456096"/>
            <a:ext cx="8404022" cy="53274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Dismantling / Packaging</a:t>
            </a:r>
            <a:endParaRPr lang="da-DK" sz="2800" b="1" dirty="0">
              <a:solidFill>
                <a:schemeClr val="accent5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1488B-9794-DE45-9F52-F2C98C1DA640}" type="slidenum">
              <a:rPr lang="da-DK" smtClean="0"/>
              <a:pPr/>
              <a:t>8</a:t>
            </a:fld>
            <a:endParaRPr lang="da-DK"/>
          </a:p>
        </p:txBody>
      </p:sp>
      <p:sp>
        <p:nvSpPr>
          <p:cNvPr id="9" name="CasellaDiTesto 8"/>
          <p:cNvSpPr txBox="1"/>
          <p:nvPr/>
        </p:nvSpPr>
        <p:spPr>
          <a:xfrm>
            <a:off x="1878265" y="2134371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FF0000"/>
                </a:solidFill>
              </a:rPr>
              <a:t>Step</a:t>
            </a:r>
            <a:r>
              <a:rPr lang="it-IT" dirty="0" smtClean="0">
                <a:solidFill>
                  <a:srgbClr val="FF0000"/>
                </a:solidFill>
              </a:rPr>
              <a:t> 4 – </a:t>
            </a:r>
            <a:r>
              <a:rPr lang="it-IT" dirty="0" err="1" smtClean="0">
                <a:solidFill>
                  <a:srgbClr val="FF0000"/>
                </a:solidFill>
              </a:rPr>
              <a:t>Commissioning</a:t>
            </a:r>
            <a:r>
              <a:rPr lang="it-IT" dirty="0" smtClean="0">
                <a:solidFill>
                  <a:srgbClr val="FF0000"/>
                </a:solidFill>
              </a:rPr>
              <a:t> Tank with FC &amp; </a:t>
            </a:r>
            <a:r>
              <a:rPr lang="it-IT" dirty="0" err="1" smtClean="0">
                <a:solidFill>
                  <a:srgbClr val="FF0000"/>
                </a:solidFill>
              </a:rPr>
              <a:t>ancillaries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11" name="Connettore 2 10"/>
          <p:cNvCxnSpPr>
            <a:stCxn id="9" idx="2"/>
          </p:cNvCxnSpPr>
          <p:nvPr/>
        </p:nvCxnSpPr>
        <p:spPr>
          <a:xfrm flipH="1">
            <a:off x="2856251" y="2780702"/>
            <a:ext cx="426170" cy="12381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523592" y="4954448"/>
            <a:ext cx="923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in Box </a:t>
            </a:r>
            <a:r>
              <a:rPr lang="it-IT" dirty="0" smtClean="0">
                <a:solidFill>
                  <a:srgbClr val="FF0000"/>
                </a:solidFill>
              </a:rPr>
              <a:t>2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1" t="6816" r="35825" b="5274"/>
          <a:stretch/>
        </p:blipFill>
        <p:spPr>
          <a:xfrm>
            <a:off x="312443" y="2459487"/>
            <a:ext cx="1523253" cy="2553689"/>
          </a:xfrm>
          <a:prstGeom prst="rect">
            <a:avLst/>
          </a:prstGeom>
        </p:spPr>
      </p:pic>
      <p:sp>
        <p:nvSpPr>
          <p:cNvPr id="5" name="Freccia circolare in giù 4"/>
          <p:cNvSpPr/>
          <p:nvPr/>
        </p:nvSpPr>
        <p:spPr>
          <a:xfrm flipH="1">
            <a:off x="1432717" y="2861989"/>
            <a:ext cx="1306155" cy="66973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08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67"/>
          <a:stretch/>
        </p:blipFill>
        <p:spPr>
          <a:xfrm>
            <a:off x="1195547" y="1456096"/>
            <a:ext cx="6804000" cy="4816271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456096"/>
            <a:ext cx="8404022" cy="53274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Dismantling / Packaging</a:t>
            </a:r>
            <a:endParaRPr lang="da-DK" sz="2800" b="1" dirty="0">
              <a:solidFill>
                <a:schemeClr val="accent5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1488B-9794-DE45-9F52-F2C98C1DA640}" type="slidenum">
              <a:rPr lang="da-DK" smtClean="0"/>
              <a:pPr/>
              <a:t>9</a:t>
            </a:fld>
            <a:endParaRPr lang="da-DK"/>
          </a:p>
        </p:txBody>
      </p:sp>
      <p:sp>
        <p:nvSpPr>
          <p:cNvPr id="9" name="CasellaDiTesto 8"/>
          <p:cNvSpPr txBox="1"/>
          <p:nvPr/>
        </p:nvSpPr>
        <p:spPr>
          <a:xfrm>
            <a:off x="1878265" y="2134371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FF0000"/>
                </a:solidFill>
              </a:rPr>
              <a:t>Step</a:t>
            </a:r>
            <a:r>
              <a:rPr lang="it-IT" dirty="0" smtClean="0">
                <a:solidFill>
                  <a:srgbClr val="FF0000"/>
                </a:solidFill>
              </a:rPr>
              <a:t> 5 </a:t>
            </a:r>
            <a:r>
              <a:rPr lang="it-IT" dirty="0">
                <a:solidFill>
                  <a:srgbClr val="FF0000"/>
                </a:solidFill>
              </a:rPr>
              <a:t>– Support of </a:t>
            </a:r>
            <a:r>
              <a:rPr lang="it-IT" dirty="0" err="1">
                <a:solidFill>
                  <a:srgbClr val="FF0000"/>
                </a:solidFill>
              </a:rPr>
              <a:t>Commissioning</a:t>
            </a:r>
            <a:r>
              <a:rPr lang="it-IT" dirty="0">
                <a:solidFill>
                  <a:srgbClr val="FF0000"/>
                </a:solidFill>
              </a:rPr>
              <a:t> Tank</a:t>
            </a:r>
          </a:p>
        </p:txBody>
      </p:sp>
      <p:cxnSp>
        <p:nvCxnSpPr>
          <p:cNvPr id="11" name="Connettore 2 10"/>
          <p:cNvCxnSpPr>
            <a:stCxn id="9" idx="2"/>
          </p:cNvCxnSpPr>
          <p:nvPr/>
        </p:nvCxnSpPr>
        <p:spPr>
          <a:xfrm flipH="1">
            <a:off x="2627784" y="2780702"/>
            <a:ext cx="654637" cy="20884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523592" y="5075892"/>
            <a:ext cx="923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in Box </a:t>
            </a:r>
            <a:r>
              <a:rPr lang="it-IT" dirty="0" smtClean="0">
                <a:solidFill>
                  <a:srgbClr val="FF0000"/>
                </a:solidFill>
              </a:rPr>
              <a:t>3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6" t="2189" r="29525" b="2189"/>
          <a:stretch/>
        </p:blipFill>
        <p:spPr>
          <a:xfrm>
            <a:off x="137475" y="3116106"/>
            <a:ext cx="1696204" cy="2022397"/>
          </a:xfrm>
          <a:prstGeom prst="rect">
            <a:avLst/>
          </a:prstGeom>
        </p:spPr>
      </p:pic>
      <p:sp>
        <p:nvSpPr>
          <p:cNvPr id="5" name="Freccia circolare in giù 4"/>
          <p:cNvSpPr/>
          <p:nvPr/>
        </p:nvSpPr>
        <p:spPr>
          <a:xfrm flipH="1">
            <a:off x="1539142" y="3414026"/>
            <a:ext cx="934614" cy="66973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19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5195</TotalTime>
  <Words>469</Words>
  <Application>Microsoft Office PowerPoint</Application>
  <PresentationFormat>Presentazione su schermo (4:3)</PresentationFormat>
  <Paragraphs>196</Paragraphs>
  <Slides>30</Slides>
  <Notes>30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4" baseType="lpstr">
      <vt:lpstr>Arial</vt:lpstr>
      <vt:lpstr>Calibri</vt:lpstr>
      <vt:lpstr>Wingdings</vt:lpstr>
      <vt:lpstr>Kontortema</vt:lpstr>
      <vt:lpstr>IRR for the Ion Source &amp; LEBT</vt:lpstr>
      <vt:lpstr>Outline</vt:lpstr>
      <vt:lpstr>Status in Catania</vt:lpstr>
      <vt:lpstr>Dismantling / Packaging</vt:lpstr>
      <vt:lpstr>Dismantling / Packaging</vt:lpstr>
      <vt:lpstr>Dismantling / Packaging</vt:lpstr>
      <vt:lpstr>Dismantling / Packaging</vt:lpstr>
      <vt:lpstr>Dismantling / Packaging</vt:lpstr>
      <vt:lpstr>Dismantling / Packaging</vt:lpstr>
      <vt:lpstr>Dismantling / Packaging</vt:lpstr>
      <vt:lpstr>Dismantling / Packaging</vt:lpstr>
      <vt:lpstr>Dismantling / Packaging</vt:lpstr>
      <vt:lpstr>Dismantling / Packaging</vt:lpstr>
      <vt:lpstr>Dismantling / Packaging</vt:lpstr>
      <vt:lpstr>Dismantling / Packaging</vt:lpstr>
      <vt:lpstr>Dismantling / Packaging</vt:lpstr>
      <vt:lpstr>Dismantling / Packaging</vt:lpstr>
      <vt:lpstr>Dismantling / Packaging</vt:lpstr>
      <vt:lpstr>Dismantling / Packaging</vt:lpstr>
      <vt:lpstr>Dismantling / Packaging</vt:lpstr>
      <vt:lpstr>Dismantling / Packaging</vt:lpstr>
      <vt:lpstr>Dismantling / Packaging</vt:lpstr>
      <vt:lpstr>Dismantling / Packaging</vt:lpstr>
      <vt:lpstr>Dismantling / Packaging</vt:lpstr>
      <vt:lpstr>Dismantling / Packaging</vt:lpstr>
      <vt:lpstr>Transportation 1</vt:lpstr>
      <vt:lpstr>Assembling / Packaging</vt:lpstr>
      <vt:lpstr>Transportation 2</vt:lpstr>
      <vt:lpstr>Questions</vt:lpstr>
      <vt:lpstr>Presentazione standard di PowerPoint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 Greenhalgh</dc:creator>
  <cp:lastModifiedBy>ANDREA MIRAGLIA</cp:lastModifiedBy>
  <cp:revision>215</cp:revision>
  <dcterms:created xsi:type="dcterms:W3CDTF">2016-03-08T13:55:55Z</dcterms:created>
  <dcterms:modified xsi:type="dcterms:W3CDTF">2017-09-15T01:16:37Z</dcterms:modified>
</cp:coreProperties>
</file>