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72" r:id="rId5"/>
    <p:sldId id="265" r:id="rId6"/>
    <p:sldId id="263" r:id="rId7"/>
    <p:sldId id="273" r:id="rId8"/>
    <p:sldId id="258" r:id="rId9"/>
    <p:sldId id="266" r:id="rId10"/>
    <p:sldId id="274" r:id="rId11"/>
    <p:sldId id="267" r:id="rId12"/>
    <p:sldId id="261" r:id="rId13"/>
    <p:sldId id="262" r:id="rId14"/>
    <p:sldId id="260" r:id="rId15"/>
    <p:sldId id="269" r:id="rId16"/>
    <p:sldId id="259" r:id="rId17"/>
    <p:sldId id="270" r:id="rId18"/>
    <p:sldId id="271" r:id="rId19"/>
    <p:sldId id="282" r:id="rId20"/>
    <p:sldId id="278" r:id="rId21"/>
    <p:sldId id="279" r:id="rId22"/>
    <p:sldId id="280" r:id="rId23"/>
    <p:sldId id="275" r:id="rId24"/>
    <p:sldId id="277" r:id="rId25"/>
    <p:sldId id="276" r:id="rId26"/>
    <p:sldId id="285" r:id="rId27"/>
    <p:sldId id="286" r:id="rId28"/>
    <p:sldId id="281" r:id="rId29"/>
    <p:sldId id="283" r:id="rId30"/>
    <p:sldId id="284" r:id="rId3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de Wit" initials="DdW" lastIdx="1" clrIdx="0">
    <p:extLst>
      <p:ext uri="{19B8F6BF-5375-455C-9EA6-DF929625EA0E}">
        <p15:presenceInfo xmlns:p15="http://schemas.microsoft.com/office/powerpoint/2012/main" userId="Dennis de W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1743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657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15/09/2017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15/09/2017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Installation- and storage area’s, available tools and services on 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Dennis de Wit</a:t>
            </a:r>
          </a:p>
          <a:p>
            <a:r>
              <a:rPr lang="en-GB" sz="2000" dirty="0">
                <a:solidFill>
                  <a:schemeClr val="bg1"/>
                </a:solidFill>
              </a:rPr>
              <a:t>Area Supervisor – Accelerator Tunnel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15 September, 2017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4801-DD19-425A-995C-E9749C60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7C7EBA-5153-4A0E-9A19-B9AD4C3F9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2816"/>
            <a:ext cx="6172200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E8933-4E2F-447B-96D0-B23BC301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253F1F-33EA-4894-A909-89200D68784B}"/>
              </a:ext>
            </a:extLst>
          </p:cNvPr>
          <p:cNvSpPr/>
          <p:nvPr/>
        </p:nvSpPr>
        <p:spPr>
          <a:xfrm>
            <a:off x="5940152" y="4797152"/>
            <a:ext cx="87592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area’s – FEB 100</a:t>
            </a:r>
          </a:p>
          <a:p>
            <a:pPr marL="0" indent="0">
              <a:buNone/>
            </a:pPr>
            <a:r>
              <a:rPr lang="en-US" dirty="0"/>
              <a:t>				   </a:t>
            </a:r>
            <a:r>
              <a:rPr lang="en-US" sz="2400" dirty="0"/>
              <a:t>Gap at entrance to FEB 100                                   				    will be resolved on 2 October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en-US" dirty="0"/>
              <a:t>				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BCFBB-C0FD-45B0-9DA5-62942E5DA2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9404" y="3331149"/>
            <a:ext cx="3192852" cy="239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5FDB34-B500-42E9-B37A-1691AA2E73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75" y="2529450"/>
            <a:ext cx="3544884" cy="35954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2F7749-551B-488C-9473-E20093CA3C84}"/>
              </a:ext>
            </a:extLst>
          </p:cNvPr>
          <p:cNvSpPr/>
          <p:nvPr/>
        </p:nvSpPr>
        <p:spPr>
          <a:xfrm>
            <a:off x="1063670" y="2204864"/>
            <a:ext cx="1780137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9BC7C6-9D36-49D3-A94F-A4027B116919}"/>
              </a:ext>
            </a:extLst>
          </p:cNvPr>
          <p:cNvCxnSpPr/>
          <p:nvPr/>
        </p:nvCxnSpPr>
        <p:spPr>
          <a:xfrm flipH="1">
            <a:off x="2483768" y="4149080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Right Pointing Backhand Index ">
            <a:extLst>
              <a:ext uri="{FF2B5EF4-FFF2-40B4-BE49-F238E27FC236}">
                <a16:creationId xmlns:a16="http://schemas.microsoft.com/office/drawing/2014/main" id="{AD6973D2-7D01-4A0D-8D51-3127DDE4F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1996" y="2241972"/>
            <a:ext cx="313184" cy="31318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60C9BC-7817-4E91-AADD-07198F8FDA9D}"/>
              </a:ext>
            </a:extLst>
          </p:cNvPr>
          <p:cNvCxnSpPr>
            <a:cxnSpLocks/>
          </p:cNvCxnSpPr>
          <p:nvPr/>
        </p:nvCxnSpPr>
        <p:spPr>
          <a:xfrm>
            <a:off x="6228184" y="4149080"/>
            <a:ext cx="0" cy="3793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EB0F00-F7E2-4B9E-9DA0-E16CAD2F1290}"/>
              </a:ext>
            </a:extLst>
          </p:cNvPr>
          <p:cNvSpPr txBox="1"/>
          <p:nvPr/>
        </p:nvSpPr>
        <p:spPr>
          <a:xfrm>
            <a:off x="6315504" y="414908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77837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installation area: </a:t>
            </a:r>
          </a:p>
          <a:p>
            <a:pPr marL="0" indent="0">
              <a:buNone/>
            </a:pPr>
            <a:r>
              <a:rPr lang="en-US" sz="2400" dirty="0"/>
              <a:t>Elevator FEB100      FEB090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3050 kg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~2.3 x 2.3 x 2.3 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personnel transportation allowed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3CD81-736A-4631-8744-277190F89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883" y="1759082"/>
            <a:ext cx="3400317" cy="45972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2F7749-551B-488C-9473-E20093CA3C84}"/>
              </a:ext>
            </a:extLst>
          </p:cNvPr>
          <p:cNvSpPr/>
          <p:nvPr/>
        </p:nvSpPr>
        <p:spPr>
          <a:xfrm>
            <a:off x="7236296" y="2555242"/>
            <a:ext cx="115212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2057AE-AD63-49FF-9279-368BEABE0959}"/>
              </a:ext>
            </a:extLst>
          </p:cNvPr>
          <p:cNvCxnSpPr>
            <a:cxnSpLocks/>
          </p:cNvCxnSpPr>
          <p:nvPr/>
        </p:nvCxnSpPr>
        <p:spPr>
          <a:xfrm>
            <a:off x="2555776" y="234888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CFADAEC-4075-475A-B4EA-10C4631B39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1482" r="16401" b="8000"/>
          <a:stretch/>
        </p:blipFill>
        <p:spPr>
          <a:xfrm rot="5400000">
            <a:off x="865587" y="3958376"/>
            <a:ext cx="2569556" cy="2422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5E4086-4CD2-4562-BAA0-3912785F78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8634" y="4069761"/>
            <a:ext cx="3003462" cy="24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installation area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3CD81-736A-4631-8744-277190F89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609" y="2060848"/>
            <a:ext cx="3400317" cy="45972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2F7749-551B-488C-9473-E20093CA3C84}"/>
              </a:ext>
            </a:extLst>
          </p:cNvPr>
          <p:cNvSpPr/>
          <p:nvPr/>
        </p:nvSpPr>
        <p:spPr>
          <a:xfrm>
            <a:off x="3563888" y="2420888"/>
            <a:ext cx="115212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611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area’s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BF8D2-05ED-480D-B2F3-68B9EF7489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04864"/>
            <a:ext cx="8229600" cy="42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4CE1-09C6-4E1C-B99D-799D68C1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1F6D-B4C1-4C3F-BF16-D21A701D1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Storage area’s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190 m2 tent outside of HEBT.</a:t>
            </a:r>
          </a:p>
          <a:p>
            <a:r>
              <a:rPr lang="en-US" sz="2000" dirty="0"/>
              <a:t>Insulated</a:t>
            </a:r>
          </a:p>
          <a:p>
            <a:r>
              <a:rPr lang="en-US" sz="2000" dirty="0"/>
              <a:t>Heated</a:t>
            </a:r>
          </a:p>
          <a:p>
            <a:r>
              <a:rPr lang="en-US" sz="2000" dirty="0"/>
              <a:t>Lighting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FEB100 (has to be confirmed)</a:t>
            </a:r>
          </a:p>
          <a:p>
            <a:r>
              <a:rPr lang="en-US" sz="2000" dirty="0"/>
              <a:t>Depending on fire regulations</a:t>
            </a:r>
          </a:p>
          <a:p>
            <a:r>
              <a:rPr lang="en-US" sz="2000" dirty="0"/>
              <a:t>Depending on activities at FEB100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45D96-783B-40BF-B55F-75E51530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BF77FE-C23C-4B1C-BCDA-04D4D5AC2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872" y="2132856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2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749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F9B101-5C87-40F1-8F18-8DD3954172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80928"/>
            <a:ext cx="3326455" cy="1153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Transport</a:t>
            </a:r>
          </a:p>
          <a:p>
            <a:pPr lvl="1"/>
            <a:r>
              <a:rPr lang="en-US" dirty="0"/>
              <a:t>Pallet trucks</a:t>
            </a:r>
          </a:p>
          <a:p>
            <a:pPr lvl="1"/>
            <a:r>
              <a:rPr lang="en-US" dirty="0"/>
              <a:t>Transport trolleys	Procured</a:t>
            </a:r>
          </a:p>
          <a:p>
            <a:pPr lvl="1"/>
            <a:r>
              <a:rPr lang="en-US" dirty="0"/>
              <a:t>Machine skates</a:t>
            </a:r>
          </a:p>
          <a:p>
            <a:pPr lvl="1"/>
            <a:r>
              <a:rPr lang="en-US" dirty="0"/>
              <a:t>Forklift			Will be rented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9E4F1-2464-411F-89BF-1AE5FA5F13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05064"/>
            <a:ext cx="1977008" cy="1977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2830A2-6676-4A29-B029-599A9669C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592" y="3878936"/>
            <a:ext cx="1832992" cy="1832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60722-BE68-419E-8B21-CEA5EE4A4C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164" y="4436153"/>
            <a:ext cx="1809055" cy="111483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04585533-BE90-4775-A594-00A78C2A06B8}"/>
              </a:ext>
            </a:extLst>
          </p:cNvPr>
          <p:cNvSpPr/>
          <p:nvPr/>
        </p:nvSpPr>
        <p:spPr>
          <a:xfrm>
            <a:off x="3635896" y="2276872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3F012D0-B79F-491F-9BAA-B054BB504C7C}"/>
              </a:ext>
            </a:extLst>
          </p:cNvPr>
          <p:cNvSpPr/>
          <p:nvPr/>
        </p:nvSpPr>
        <p:spPr>
          <a:xfrm>
            <a:off x="3630320" y="3518111"/>
            <a:ext cx="288032" cy="261275"/>
          </a:xfrm>
          <a:prstGeom prst="rightBrace">
            <a:avLst>
              <a:gd name="adj1" fmla="val 8333"/>
              <a:gd name="adj2" fmla="val 52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AE94-2291-4D6C-8AEA-A5D2987A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C24D-1A56-47E3-BB1B-2D87E9A79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Workbenches</a:t>
            </a:r>
          </a:p>
          <a:p>
            <a:r>
              <a:rPr lang="en-US" dirty="0"/>
              <a:t>Tools			Being procured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94D2E-8E83-4E24-8865-009C3448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0642826-F8B1-49D2-A63E-01D9B0A51D03}"/>
              </a:ext>
            </a:extLst>
          </p:cNvPr>
          <p:cNvSpPr/>
          <p:nvPr/>
        </p:nvSpPr>
        <p:spPr>
          <a:xfrm>
            <a:off x="3059832" y="1844824"/>
            <a:ext cx="576064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AE94-2291-4D6C-8AEA-A5D2987A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C24D-1A56-47E3-BB1B-2D87E9A79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Hoisting</a:t>
            </a:r>
          </a:p>
          <a:p>
            <a:pPr lvl="1"/>
            <a:r>
              <a:rPr lang="en-US" dirty="0"/>
              <a:t>Overhead crane</a:t>
            </a:r>
          </a:p>
          <a:p>
            <a:pPr lvl="2"/>
            <a:r>
              <a:rPr lang="en-US" dirty="0"/>
              <a:t>HEBT</a:t>
            </a:r>
          </a:p>
          <a:p>
            <a:pPr lvl="2"/>
            <a:r>
              <a:rPr lang="en-US" dirty="0"/>
              <a:t>Adjustable spreader bar (being procured) </a:t>
            </a:r>
          </a:p>
          <a:p>
            <a:pPr lvl="1"/>
            <a:r>
              <a:rPr lang="en-US" dirty="0"/>
              <a:t>Custom made crane structure</a:t>
            </a:r>
          </a:p>
          <a:p>
            <a:pPr lvl="2"/>
            <a:r>
              <a:rPr lang="en-US" dirty="0"/>
              <a:t>Designed by </a:t>
            </a:r>
            <a:r>
              <a:rPr lang="en-US" dirty="0" err="1"/>
              <a:t>TungaLyft</a:t>
            </a:r>
            <a:endParaRPr lang="en-US" dirty="0"/>
          </a:p>
          <a:p>
            <a:pPr lvl="2"/>
            <a:r>
              <a:rPr lang="en-US" dirty="0"/>
              <a:t>Purchased or rented (TBD)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94D2E-8E83-4E24-8865-009C3448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771EF-DBC4-4BFA-AC27-EF699E3B15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600200"/>
            <a:ext cx="2802535" cy="42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  <a:p>
            <a:pPr lvl="1"/>
            <a:r>
              <a:rPr lang="en-US" dirty="0"/>
              <a:t>Transportation/ Installation</a:t>
            </a:r>
          </a:p>
          <a:p>
            <a:pPr lvl="1"/>
            <a:r>
              <a:rPr lang="en-US" dirty="0"/>
              <a:t>Storage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10" name="Snagit_PPT749D">
            <a:extLst>
              <a:ext uri="{FF2B5EF4-FFF2-40B4-BE49-F238E27FC236}">
                <a16:creationId xmlns:a16="http://schemas.microsoft.com/office/drawing/2014/main" id="{F2B043D1-B4CF-4DE9-9972-D2283878B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0355"/>
            <a:ext cx="9144000" cy="4580621"/>
          </a:xfrm>
          <a:prstGeom prst="rect">
            <a:avLst/>
          </a:prstGeom>
        </p:spPr>
      </p:pic>
      <p:pic>
        <p:nvPicPr>
          <p:cNvPr id="7" name="Bildobjekt 3">
            <a:extLst>
              <a:ext uri="{FF2B5EF4-FFF2-40B4-BE49-F238E27FC236}">
                <a16:creationId xmlns:a16="http://schemas.microsoft.com/office/drawing/2014/main" id="{A4C5046A-2C7D-4DAC-BA92-644494DCE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5" y="6123210"/>
            <a:ext cx="1229935" cy="2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4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pic>
        <p:nvPicPr>
          <p:cNvPr id="9" name="Snagit_PPTCAC3">
            <a:extLst>
              <a:ext uri="{FF2B5EF4-FFF2-40B4-BE49-F238E27FC236}">
                <a16:creationId xmlns:a16="http://schemas.microsoft.com/office/drawing/2014/main" id="{5CAB976E-E46D-4C7D-AC15-42946A63F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355"/>
            <a:ext cx="9144000" cy="4580621"/>
          </a:xfrm>
          <a:prstGeom prst="rect">
            <a:avLst/>
          </a:prstGeom>
        </p:spPr>
      </p:pic>
      <p:pic>
        <p:nvPicPr>
          <p:cNvPr id="7" name="Bildobjekt 3">
            <a:extLst>
              <a:ext uri="{FF2B5EF4-FFF2-40B4-BE49-F238E27FC236}">
                <a16:creationId xmlns:a16="http://schemas.microsoft.com/office/drawing/2014/main" id="{A4C5046A-2C7D-4DAC-BA92-644494DCE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5" y="6123210"/>
            <a:ext cx="1229935" cy="2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2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pic>
        <p:nvPicPr>
          <p:cNvPr id="8" name="Snagit_PPTE9D9">
            <a:extLst>
              <a:ext uri="{FF2B5EF4-FFF2-40B4-BE49-F238E27FC236}">
                <a16:creationId xmlns:a16="http://schemas.microsoft.com/office/drawing/2014/main" id="{D2FAFBAF-BEE8-4D27-AD9D-A3081AF9B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" y="1770355"/>
            <a:ext cx="9144000" cy="4580621"/>
          </a:xfrm>
          <a:prstGeom prst="rect">
            <a:avLst/>
          </a:prstGeom>
        </p:spPr>
      </p:pic>
      <p:pic>
        <p:nvPicPr>
          <p:cNvPr id="7" name="Bildobjekt 3">
            <a:extLst>
              <a:ext uri="{FF2B5EF4-FFF2-40B4-BE49-F238E27FC236}">
                <a16:creationId xmlns:a16="http://schemas.microsoft.com/office/drawing/2014/main" id="{A4C5046A-2C7D-4DAC-BA92-644494DCE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5" y="6123210"/>
            <a:ext cx="1229935" cy="2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96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pic>
        <p:nvPicPr>
          <p:cNvPr id="6" name="Snagit_PPTE96D">
            <a:extLst>
              <a:ext uri="{FF2B5EF4-FFF2-40B4-BE49-F238E27FC236}">
                <a16:creationId xmlns:a16="http://schemas.microsoft.com/office/drawing/2014/main" id="{AE692D42-10B2-44FE-9BAA-8C5C8F424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2" y="1733816"/>
            <a:ext cx="9144000" cy="4622534"/>
          </a:xfrm>
          <a:prstGeom prst="rect">
            <a:avLst/>
          </a:prstGeom>
        </p:spPr>
      </p:pic>
      <p:pic>
        <p:nvPicPr>
          <p:cNvPr id="7" name="Bildobjekt 3">
            <a:extLst>
              <a:ext uri="{FF2B5EF4-FFF2-40B4-BE49-F238E27FC236}">
                <a16:creationId xmlns:a16="http://schemas.microsoft.com/office/drawing/2014/main" id="{A4C5046A-2C7D-4DAC-BA92-644494DCE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5" y="6118344"/>
            <a:ext cx="1229935" cy="2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06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pic>
        <p:nvPicPr>
          <p:cNvPr id="8" name="Snagit_PPT355C">
            <a:extLst>
              <a:ext uri="{FF2B5EF4-FFF2-40B4-BE49-F238E27FC236}">
                <a16:creationId xmlns:a16="http://schemas.microsoft.com/office/drawing/2014/main" id="{264DE897-CA3E-475F-A200-ECF1981D9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576"/>
            <a:ext cx="9144000" cy="4622534"/>
          </a:xfrm>
          <a:prstGeom prst="rect">
            <a:avLst/>
          </a:prstGeom>
        </p:spPr>
      </p:pic>
      <p:pic>
        <p:nvPicPr>
          <p:cNvPr id="7" name="Bildobjekt 3">
            <a:extLst>
              <a:ext uri="{FF2B5EF4-FFF2-40B4-BE49-F238E27FC236}">
                <a16:creationId xmlns:a16="http://schemas.microsoft.com/office/drawing/2014/main" id="{A4C5046A-2C7D-4DAC-BA92-644494DCE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5" y="6118344"/>
            <a:ext cx="1229935" cy="2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23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  <p:pic>
        <p:nvPicPr>
          <p:cNvPr id="8" name="Snagit_PPT8928">
            <a:extLst>
              <a:ext uri="{FF2B5EF4-FFF2-40B4-BE49-F238E27FC236}">
                <a16:creationId xmlns:a16="http://schemas.microsoft.com/office/drawing/2014/main" id="{A7FD97A1-BBC0-4E3B-A5C3-4C9AD18DF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816"/>
            <a:ext cx="9144000" cy="4622534"/>
          </a:xfrm>
          <a:prstGeom prst="rect">
            <a:avLst/>
          </a:prstGeom>
        </p:spPr>
      </p:pic>
      <p:pic>
        <p:nvPicPr>
          <p:cNvPr id="7" name="Bildobjekt 3">
            <a:extLst>
              <a:ext uri="{FF2B5EF4-FFF2-40B4-BE49-F238E27FC236}">
                <a16:creationId xmlns:a16="http://schemas.microsoft.com/office/drawing/2014/main" id="{A4C5046A-2C7D-4DAC-BA92-644494DCE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5" y="6123210"/>
            <a:ext cx="1229935" cy="2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26</a:t>
            </a:fld>
            <a:endParaRPr lang="en-GB" noProof="0"/>
          </a:p>
        </p:txBody>
      </p:sp>
      <p:pic>
        <p:nvPicPr>
          <p:cNvPr id="14" name="Picture 2" descr="crane1_170906.JPG">
            <a:extLst>
              <a:ext uri="{FF2B5EF4-FFF2-40B4-BE49-F238E27FC236}">
                <a16:creationId xmlns:a16="http://schemas.microsoft.com/office/drawing/2014/main" id="{9034B7CC-79BB-41D5-9DE1-FC9F1EE7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1" y="1559223"/>
            <a:ext cx="8381198" cy="48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CE5FE0A-FBC4-49AD-949F-135F12734C23}"/>
              </a:ext>
            </a:extLst>
          </p:cNvPr>
          <p:cNvSpPr/>
          <p:nvPr/>
        </p:nvSpPr>
        <p:spPr>
          <a:xfrm>
            <a:off x="5364088" y="3140968"/>
            <a:ext cx="1224136" cy="1224136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44123-029B-4858-980D-E42D62D07CC7}"/>
              </a:ext>
            </a:extLst>
          </p:cNvPr>
          <p:cNvSpPr txBox="1"/>
          <p:nvPr/>
        </p:nvSpPr>
        <p:spPr>
          <a:xfrm flipH="1">
            <a:off x="1403648" y="174125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Clash with Compressed air pipe</a:t>
            </a:r>
          </a:p>
        </p:txBody>
      </p:sp>
    </p:spTree>
    <p:extLst>
      <p:ext uri="{BB962C8B-B14F-4D97-AF65-F5344CB8AC3E}">
        <p14:creationId xmlns:p14="http://schemas.microsoft.com/office/powerpoint/2010/main" val="17854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27</a:t>
            </a:fld>
            <a:endParaRPr lang="en-GB" noProof="0"/>
          </a:p>
        </p:txBody>
      </p:sp>
      <p:pic>
        <p:nvPicPr>
          <p:cNvPr id="2050" name="Picture 2" descr="crane3_170906.JPG">
            <a:extLst>
              <a:ext uri="{FF2B5EF4-FFF2-40B4-BE49-F238E27FC236}">
                <a16:creationId xmlns:a16="http://schemas.microsoft.com/office/drawing/2014/main" id="{2440A3D4-90BD-45C4-830A-232CAA15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5" y="1600200"/>
            <a:ext cx="8834030" cy="472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ED2E20D-3A70-43B7-9B04-6123D6665996}"/>
              </a:ext>
            </a:extLst>
          </p:cNvPr>
          <p:cNvSpPr/>
          <p:nvPr/>
        </p:nvSpPr>
        <p:spPr>
          <a:xfrm>
            <a:off x="3275856" y="213285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C84941-EC80-42C5-99FC-F3C391F1F073}"/>
              </a:ext>
            </a:extLst>
          </p:cNvPr>
          <p:cNvCxnSpPr>
            <a:cxnSpLocks/>
          </p:cNvCxnSpPr>
          <p:nvPr/>
        </p:nvCxnSpPr>
        <p:spPr>
          <a:xfrm>
            <a:off x="3923928" y="1904141"/>
            <a:ext cx="0" cy="457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21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28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F7DBC-698F-4940-8F51-2E3BBF53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64" y="1699007"/>
            <a:ext cx="6534472" cy="4615665"/>
          </a:xfrm>
          <a:prstGeom prst="rect">
            <a:avLst/>
          </a:prstGeom>
        </p:spPr>
      </p:pic>
      <p:pic>
        <p:nvPicPr>
          <p:cNvPr id="7" name="Bildobjekt 3">
            <a:extLst>
              <a:ext uri="{FF2B5EF4-FFF2-40B4-BE49-F238E27FC236}">
                <a16:creationId xmlns:a16="http://schemas.microsoft.com/office/drawing/2014/main" id="{A4C5046A-2C7D-4DAC-BA92-644494DCE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877272"/>
            <a:ext cx="1229935" cy="2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2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3197-6816-40B8-930A-971EC414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DA0-1041-4FFE-8755-6455169E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Power supply					Available</a:t>
            </a:r>
          </a:p>
          <a:p>
            <a:pPr lvl="1"/>
            <a:r>
              <a:rPr lang="en-US" dirty="0"/>
              <a:t>32A three-phase</a:t>
            </a:r>
          </a:p>
          <a:p>
            <a:pPr lvl="1"/>
            <a:r>
              <a:rPr lang="en-US" dirty="0"/>
              <a:t>16A single-phase</a:t>
            </a:r>
          </a:p>
          <a:p>
            <a:r>
              <a:rPr lang="en-US" dirty="0"/>
              <a:t>Lighting						Available</a:t>
            </a:r>
          </a:p>
          <a:p>
            <a:pPr lvl="1"/>
            <a:r>
              <a:rPr lang="en-US" dirty="0"/>
              <a:t>Currently temporarily lights installed 		</a:t>
            </a:r>
          </a:p>
          <a:p>
            <a:pPr lvl="1"/>
            <a:r>
              <a:rPr lang="en-US" dirty="0"/>
              <a:t>Additional lights on request</a:t>
            </a:r>
          </a:p>
          <a:p>
            <a:r>
              <a:rPr lang="en-US" dirty="0"/>
              <a:t>Compressed (instrument) air  		Week 42</a:t>
            </a:r>
          </a:p>
          <a:p>
            <a:r>
              <a:rPr lang="en-US" dirty="0"/>
              <a:t>HVAC (fully operational)			Week 48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5F224-57AA-4D21-AFFB-A8047457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103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A50A-6951-4B19-A76D-16672BB0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DF2D-BB62-4A11-9578-20CC1D7B8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FEB drop hatch will </a:t>
            </a:r>
            <a:r>
              <a:rPr lang="en-US" u="sng" dirty="0"/>
              <a:t>not</a:t>
            </a:r>
            <a:r>
              <a:rPr lang="en-US" dirty="0"/>
              <a:t> be ready for ISRC installation.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Alternative is HEBT loading bay and FEB elevator.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35E33-F6E9-436C-A8A4-2EFEA871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44302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C67D-F606-490D-9B29-06B8874C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02B1-48E4-490A-BAFD-242E6AAF5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72C68-7B02-4C14-A1CA-C122D5EA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293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4801-DD19-425A-995C-E9749C60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7C7EBA-5153-4A0E-9A19-B9AD4C3F9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2816"/>
            <a:ext cx="6172200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E8933-4E2F-447B-96D0-B23BC301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92798B-AE7E-4F98-9512-81A7A1D0A5AC}"/>
              </a:ext>
            </a:extLst>
          </p:cNvPr>
          <p:cNvSpPr/>
          <p:nvPr/>
        </p:nvSpPr>
        <p:spPr>
          <a:xfrm>
            <a:off x="2627784" y="2132856"/>
            <a:ext cx="100811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HEBT level 100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20T Crane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Access for truck to enter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FC2912-E235-4508-81C4-83CCCB8FB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20887"/>
            <a:ext cx="3104642" cy="47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1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Transportation area – HEBT level 100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DE4B9-D1B1-443A-8DDE-E813D8F2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28" y="2279692"/>
            <a:ext cx="2638425" cy="396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8792B-792C-4530-A061-1A6A3CBF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711" y="2227304"/>
            <a:ext cx="3857625" cy="40671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B61A36-6E1F-4E10-8758-D02EEBF2A75A}"/>
              </a:ext>
            </a:extLst>
          </p:cNvPr>
          <p:cNvCxnSpPr/>
          <p:nvPr/>
        </p:nvCxnSpPr>
        <p:spPr>
          <a:xfrm>
            <a:off x="457200" y="5157192"/>
            <a:ext cx="3970784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233B32-2FA8-4170-82D2-AB7BB6C67755}"/>
              </a:ext>
            </a:extLst>
          </p:cNvPr>
          <p:cNvCxnSpPr/>
          <p:nvPr/>
        </p:nvCxnSpPr>
        <p:spPr>
          <a:xfrm flipV="1">
            <a:off x="4572000" y="3429000"/>
            <a:ext cx="0" cy="172819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2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4801-DD19-425A-995C-E9749C60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7C7EBA-5153-4A0E-9A19-B9AD4C3F9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72816"/>
            <a:ext cx="6172200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E8933-4E2F-447B-96D0-B23BC301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005C03-2779-4C39-8130-1904A068FE5B}"/>
              </a:ext>
            </a:extLst>
          </p:cNvPr>
          <p:cNvSpPr/>
          <p:nvPr/>
        </p:nvSpPr>
        <p:spPr>
          <a:xfrm>
            <a:off x="5220072" y="4779714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Installation area – G01 level 090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5EE4-D95B-472F-A76B-E62C5C07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7890"/>
            <a:ext cx="8395923" cy="3846590"/>
          </a:xfrm>
          <a:prstGeom prst="rect">
            <a:avLst/>
          </a:prstGeom>
        </p:spPr>
      </p:pic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5310B6C8-754F-47F3-B260-8582802BB220}"/>
              </a:ext>
            </a:extLst>
          </p:cNvPr>
          <p:cNvSpPr/>
          <p:nvPr/>
        </p:nvSpPr>
        <p:spPr>
          <a:xfrm>
            <a:off x="3419872" y="3356992"/>
            <a:ext cx="4104456" cy="1872208"/>
          </a:xfrm>
          <a:custGeom>
            <a:avLst/>
            <a:gdLst>
              <a:gd name="connsiteX0" fmla="*/ 0 w 4104456"/>
              <a:gd name="connsiteY0" fmla="*/ 0 h 1872208"/>
              <a:gd name="connsiteX1" fmla="*/ 3792415 w 4104456"/>
              <a:gd name="connsiteY1" fmla="*/ 0 h 1872208"/>
              <a:gd name="connsiteX2" fmla="*/ 4104456 w 4104456"/>
              <a:gd name="connsiteY2" fmla="*/ 312041 h 1872208"/>
              <a:gd name="connsiteX3" fmla="*/ 4104456 w 4104456"/>
              <a:gd name="connsiteY3" fmla="*/ 1872208 h 1872208"/>
              <a:gd name="connsiteX4" fmla="*/ 0 w 4104456"/>
              <a:gd name="connsiteY4" fmla="*/ 1872208 h 1872208"/>
              <a:gd name="connsiteX5" fmla="*/ 0 w 4104456"/>
              <a:gd name="connsiteY5" fmla="*/ 0 h 1872208"/>
              <a:gd name="connsiteX0" fmla="*/ 0 w 4104456"/>
              <a:gd name="connsiteY0" fmla="*/ 0 h 1872208"/>
              <a:gd name="connsiteX1" fmla="*/ 3232857 w 4104456"/>
              <a:gd name="connsiteY1" fmla="*/ 0 h 1872208"/>
              <a:gd name="connsiteX2" fmla="*/ 4104456 w 4104456"/>
              <a:gd name="connsiteY2" fmla="*/ 312041 h 1872208"/>
              <a:gd name="connsiteX3" fmla="*/ 4104456 w 4104456"/>
              <a:gd name="connsiteY3" fmla="*/ 1872208 h 1872208"/>
              <a:gd name="connsiteX4" fmla="*/ 0 w 4104456"/>
              <a:gd name="connsiteY4" fmla="*/ 1872208 h 1872208"/>
              <a:gd name="connsiteX5" fmla="*/ 0 w 4104456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4456" h="1872208">
                <a:moveTo>
                  <a:pt x="0" y="0"/>
                </a:moveTo>
                <a:lnTo>
                  <a:pt x="3232857" y="0"/>
                </a:lnTo>
                <a:lnTo>
                  <a:pt x="4104456" y="312041"/>
                </a:lnTo>
                <a:lnTo>
                  <a:pt x="4104456" y="1872208"/>
                </a:lnTo>
                <a:lnTo>
                  <a:pt x="0" y="1872208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  <a:scene3d>
            <a:camera prst="orthographicFront">
              <a:rot lat="0" lon="10799999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Installation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Area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8303D3-2BF1-4F2A-959C-7D6F46043A0C}"/>
              </a:ext>
            </a:extLst>
          </p:cNvPr>
          <p:cNvCxnSpPr/>
          <p:nvPr/>
        </p:nvCxnSpPr>
        <p:spPr>
          <a:xfrm>
            <a:off x="3563888" y="5229200"/>
            <a:ext cx="0" cy="28803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DFD591-0B6A-4242-91E5-DFB890A40126}"/>
              </a:ext>
            </a:extLst>
          </p:cNvPr>
          <p:cNvSpPr txBox="1"/>
          <p:nvPr/>
        </p:nvSpPr>
        <p:spPr>
          <a:xfrm>
            <a:off x="3635896" y="519406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2 meter wide transport area has to remain</a:t>
            </a:r>
          </a:p>
        </p:txBody>
      </p:sp>
    </p:spTree>
    <p:extLst>
      <p:ext uri="{BB962C8B-B14F-4D97-AF65-F5344CB8AC3E}">
        <p14:creationId xmlns:p14="http://schemas.microsoft.com/office/powerpoint/2010/main" val="34861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Installation area – G01 level 090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installation area will be constructed from wooden frames and plastic sheets.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Installation area will have to be cleaned before installation.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Air renewal and overpressure inside the installation area is not planned.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505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1622</TotalTime>
  <Words>288</Words>
  <Application>Microsoft Office PowerPoint</Application>
  <PresentationFormat>On-screen Show (4:3)</PresentationFormat>
  <Paragraphs>232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Installation- and storage area’s, available tools and services on site</vt:lpstr>
      <vt:lpstr>PowerPoint Presentation</vt:lpstr>
      <vt:lpstr>Area’s</vt:lpstr>
      <vt:lpstr>Area’s </vt:lpstr>
      <vt:lpstr>Area’s</vt:lpstr>
      <vt:lpstr>Area’s</vt:lpstr>
      <vt:lpstr>Area’s </vt:lpstr>
      <vt:lpstr>Area’s</vt:lpstr>
      <vt:lpstr>Area’s</vt:lpstr>
      <vt:lpstr>Area’s </vt:lpstr>
      <vt:lpstr>Area’s</vt:lpstr>
      <vt:lpstr>Area’s</vt:lpstr>
      <vt:lpstr>Area’s</vt:lpstr>
      <vt:lpstr>Area’s</vt:lpstr>
      <vt:lpstr>Area’s</vt:lpstr>
      <vt:lpstr>Equipment</vt:lpstr>
      <vt:lpstr>Equipment</vt:lpstr>
      <vt:lpstr>Equipment</vt:lpstr>
      <vt:lpstr>Equipment</vt:lpstr>
      <vt:lpstr>Equipment</vt:lpstr>
      <vt:lpstr>Equipment</vt:lpstr>
      <vt:lpstr>Equipment</vt:lpstr>
      <vt:lpstr>Equipment</vt:lpstr>
      <vt:lpstr>Equipment</vt:lpstr>
      <vt:lpstr>Equipment</vt:lpstr>
      <vt:lpstr>Equipment</vt:lpstr>
      <vt:lpstr>Equipment</vt:lpstr>
      <vt:lpstr>Equipment</vt:lpstr>
      <vt:lpstr>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Dennis de Wit</cp:lastModifiedBy>
  <cp:revision>98</cp:revision>
  <dcterms:created xsi:type="dcterms:W3CDTF">2017-03-23T15:54:22Z</dcterms:created>
  <dcterms:modified xsi:type="dcterms:W3CDTF">2017-09-15T07:25:34Z</dcterms:modified>
</cp:coreProperties>
</file>