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50" r:id="rId3"/>
    <p:sldId id="349" r:id="rId4"/>
    <p:sldId id="351" r:id="rId5"/>
    <p:sldId id="345" r:id="rId6"/>
    <p:sldId id="346" r:id="rId7"/>
    <p:sldId id="348" r:id="rId8"/>
    <p:sldId id="343" r:id="rId9"/>
    <p:sldId id="342" r:id="rId10"/>
    <p:sldId id="347" r:id="rId11"/>
    <p:sldId id="341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028" autoAdjust="0"/>
    <p:restoredTop sz="90076" autoAdjust="0"/>
  </p:normalViewPr>
  <p:slideViewPr>
    <p:cSldViewPr>
      <p:cViewPr>
        <p:scale>
          <a:sx n="80" d="100"/>
          <a:sy n="80" d="100"/>
        </p:scale>
        <p:origin x="-392" y="-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2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13/09/17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CF provide </a:t>
            </a:r>
            <a:r>
              <a:rPr lang="en-US" baseline="0" dirty="0" smtClean="0"/>
              <a:t>structures and support systems </a:t>
            </a:r>
          </a:p>
          <a:p>
            <a:r>
              <a:rPr lang="en-US" dirty="0" smtClean="0"/>
              <a:t>Public procurement of 450 </a:t>
            </a:r>
            <a:r>
              <a:rPr lang="en-US" dirty="0" err="1" smtClean="0"/>
              <a:t>mEuro</a:t>
            </a:r>
            <a:r>
              <a:rPr lang="en-US" dirty="0" smtClean="0"/>
              <a:t> contract with Skanska 2014</a:t>
            </a:r>
          </a:p>
          <a:p>
            <a:r>
              <a:rPr lang="en-US" dirty="0" smtClean="0"/>
              <a:t>Target</a:t>
            </a:r>
            <a:r>
              <a:rPr lang="en-US" baseline="0" dirty="0" smtClean="0"/>
              <a:t> cost collaboration contract = cost plus with incentive/ integrated </a:t>
            </a:r>
            <a:r>
              <a:rPr lang="en-US" baseline="0" dirty="0" err="1" smtClean="0"/>
              <a:t>organisation</a:t>
            </a:r>
            <a:endParaRPr lang="en-US" dirty="0" smtClean="0"/>
          </a:p>
          <a:p>
            <a:r>
              <a:rPr lang="en-US" dirty="0" smtClean="0"/>
              <a:t>Managing +200 design consultants at any</a:t>
            </a:r>
            <a:r>
              <a:rPr lang="en-US" baseline="0" dirty="0" smtClean="0"/>
              <a:t> time last 3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633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601C-870F-4E5B-8BCC-7B1B8A07EA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2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601C-870F-4E5B-8BCC-7B1B8A07EA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2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18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13/09/17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13/09/17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13/09/17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13/09/17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13/09/17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IRR</a:t>
            </a:r>
            <a:r>
              <a:rPr lang="en-GB" sz="4000" noProof="0" dirty="0" smtClean="0"/>
              <a:t> </a:t>
            </a:r>
            <a:r>
              <a:rPr lang="en-GB" sz="4000" noProof="0" dirty="0" smtClean="0"/>
              <a:t>meeting 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CF </a:t>
            </a:r>
            <a:r>
              <a:rPr lang="en-GB" sz="2000" dirty="0" smtClean="0">
                <a:solidFill>
                  <a:schemeClr val="bg1"/>
                </a:solidFill>
              </a:rPr>
              <a:t>Design Lead 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Lennart Stenman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15 </a:t>
            </a:r>
            <a:r>
              <a:rPr lang="en-GB" sz="2000" dirty="0" smtClean="0">
                <a:solidFill>
                  <a:schemeClr val="bg1"/>
                </a:solidFill>
              </a:rPr>
              <a:t>09 2017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795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area: Normal </a:t>
            </a:r>
            <a:r>
              <a:rPr lang="en-US" dirty="0" smtClean="0"/>
              <a:t>Conducting Front End (NCFE)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37308"/>
            <a:ext cx="8094280" cy="5556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8145" y="3588327"/>
            <a:ext cx="88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18145" y="5153891"/>
            <a:ext cx="88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LEBT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4982" y="5421698"/>
            <a:ext cx="88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7539" y="5791030"/>
            <a:ext cx="88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DTL tanks</a:t>
            </a:r>
            <a:endParaRPr lang="en-US" dirty="0"/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>
            <a:off x="7408720" y="3911493"/>
            <a:ext cx="609425" cy="464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045036" y="4649107"/>
            <a:ext cx="1184564" cy="689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flipH="1" flipV="1">
            <a:off x="6604982" y="4588256"/>
            <a:ext cx="440055" cy="8334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52455" y="4594460"/>
            <a:ext cx="1351771" cy="1196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590285" y="4594460"/>
            <a:ext cx="2462170" cy="11965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522330" y="4642926"/>
            <a:ext cx="1562510" cy="1148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422605" y="4588258"/>
            <a:ext cx="662235" cy="1202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072724" y="4567126"/>
            <a:ext cx="437563" cy="12239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19451" y="5791030"/>
            <a:ext cx="88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MEBT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V="1">
            <a:off x="5859505" y="4633628"/>
            <a:ext cx="189272" cy="1157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1844824"/>
            <a:ext cx="144016" cy="4536504"/>
          </a:xfrm>
          <a:prstGeom prst="line">
            <a:avLst/>
          </a:prstGeom>
          <a:ln w="57150" cmpd="sng"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55976" y="6396335"/>
            <a:ext cx="3186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Tunnel       FEB Interface </a:t>
            </a:r>
            <a:endParaRPr 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4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148710"/>
            <a:ext cx="8229600" cy="783733"/>
          </a:xfrm>
        </p:spPr>
        <p:txBody>
          <a:bodyPr>
            <a:normAutofit/>
          </a:bodyPr>
          <a:lstStyle/>
          <a:p>
            <a:r>
              <a:rPr lang="sv-SE" sz="3200" dirty="0" smtClean="0"/>
              <a:t>FEB Test team </a:t>
            </a:r>
            <a:r>
              <a:rPr lang="sv-SE" sz="3200" dirty="0" err="1" smtClean="0"/>
              <a:t>structure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3131840" y="620688"/>
            <a:ext cx="3456383" cy="710020"/>
          </a:xfrm>
          <a:prstGeom prst="roundRect">
            <a:avLst/>
          </a:prstGeom>
          <a:solidFill>
            <a:srgbClr val="558E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sv-SE" sz="1200" dirty="0" err="1" smtClean="0"/>
              <a:t>Evaluation</a:t>
            </a:r>
            <a:r>
              <a:rPr lang="sv-SE" sz="1200" dirty="0" smtClean="0"/>
              <a:t> &amp; </a:t>
            </a:r>
            <a:r>
              <a:rPr lang="sv-SE" sz="1200" dirty="0" err="1" smtClean="0"/>
              <a:t>lessons</a:t>
            </a:r>
            <a:r>
              <a:rPr lang="sv-SE" sz="1200" dirty="0" smtClean="0"/>
              <a:t> </a:t>
            </a:r>
            <a:r>
              <a:rPr lang="sv-SE" sz="1200" dirty="0" err="1" smtClean="0"/>
              <a:t>learned</a:t>
            </a:r>
            <a:endParaRPr lang="sv-SE" sz="1200" dirty="0" smtClean="0"/>
          </a:p>
          <a:p>
            <a:pPr algn="ctr"/>
            <a:r>
              <a:rPr lang="sv-SE" sz="1200" dirty="0" smtClean="0"/>
              <a:t>Mats Lindroos/John </a:t>
            </a:r>
            <a:r>
              <a:rPr lang="sv-SE" sz="1200" dirty="0" err="1" smtClean="0"/>
              <a:t>Weisend</a:t>
            </a:r>
            <a:r>
              <a:rPr lang="sv-SE" sz="1200" dirty="0" smtClean="0"/>
              <a:t>/Peter </a:t>
            </a:r>
            <a:r>
              <a:rPr lang="sv-SE" sz="1200" dirty="0" err="1" smtClean="0"/>
              <a:t>Råhdal</a:t>
            </a:r>
            <a:endParaRPr lang="sv-SE" sz="1200" dirty="0" smtClean="0"/>
          </a:p>
          <a:p>
            <a:pPr algn="ctr"/>
            <a:r>
              <a:rPr lang="sv-SE" sz="1200" dirty="0" smtClean="0"/>
              <a:t>Magnus Eneroth/Dan-Magnus Sköld    </a:t>
            </a:r>
            <a:r>
              <a:rPr lang="sv-SE" sz="1400" dirty="0" smtClean="0"/>
              <a:t> </a:t>
            </a:r>
          </a:p>
          <a:p>
            <a:r>
              <a:rPr lang="sv-SE" sz="1400" dirty="0" smtClean="0"/>
              <a:t>                                                                    </a:t>
            </a:r>
          </a:p>
          <a:p>
            <a:pPr algn="ctr"/>
            <a:endParaRPr lang="sv-SE" sz="2400" dirty="0"/>
          </a:p>
        </p:txBody>
      </p:sp>
      <p:sp>
        <p:nvSpPr>
          <p:cNvPr id="10" name="Rektangel med rundade hörn 9"/>
          <p:cNvSpPr/>
          <p:nvPr/>
        </p:nvSpPr>
        <p:spPr>
          <a:xfrm>
            <a:off x="6084168" y="3645024"/>
            <a:ext cx="952884" cy="1323783"/>
          </a:xfrm>
          <a:prstGeom prst="roundRect">
            <a:avLst/>
          </a:prstGeom>
          <a:solidFill>
            <a:srgbClr val="E6B9B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100" dirty="0" err="1" smtClean="0">
                <a:solidFill>
                  <a:srgbClr val="000000"/>
                </a:solidFill>
              </a:rPr>
              <a:t>Baseline</a:t>
            </a:r>
            <a:r>
              <a:rPr lang="sv-SE" sz="1100" dirty="0">
                <a:solidFill>
                  <a:srgbClr val="000000"/>
                </a:solidFill>
              </a:rPr>
              <a:t> </a:t>
            </a:r>
            <a:r>
              <a:rPr lang="sv-SE" sz="1100" dirty="0" err="1" smtClean="0">
                <a:solidFill>
                  <a:srgbClr val="000000"/>
                </a:solidFill>
              </a:rPr>
              <a:t>Infrastructure</a:t>
            </a:r>
            <a:endParaRPr lang="sv-SE" sz="1100" dirty="0" smtClean="0">
              <a:solidFill>
                <a:srgbClr val="000000"/>
              </a:solidFill>
            </a:endParaRPr>
          </a:p>
          <a:p>
            <a:pPr algn="ctr"/>
            <a:r>
              <a:rPr lang="sv-SE" sz="1100" dirty="0" err="1" smtClean="0">
                <a:solidFill>
                  <a:srgbClr val="000000"/>
                </a:solidFill>
              </a:rPr>
              <a:t>Prel</a:t>
            </a:r>
            <a:r>
              <a:rPr lang="sv-SE" sz="1100" dirty="0" smtClean="0">
                <a:solidFill>
                  <a:srgbClr val="000000"/>
                </a:solidFill>
              </a:rPr>
              <a:t> design basis</a:t>
            </a:r>
          </a:p>
          <a:p>
            <a:pPr algn="ctr"/>
            <a:r>
              <a:rPr lang="sv-SE" sz="1100" dirty="0" err="1" smtClean="0">
                <a:solidFill>
                  <a:srgbClr val="000000"/>
                </a:solidFill>
              </a:rPr>
              <a:t>Anton,</a:t>
            </a:r>
            <a:r>
              <a:rPr lang="sv-SE" sz="1100" dirty="0" err="1" smtClean="0">
                <a:solidFill>
                  <a:srgbClr val="000000"/>
                </a:solidFill>
              </a:rPr>
              <a:t>Evangelia</a:t>
            </a:r>
            <a:r>
              <a:rPr lang="sv-SE" sz="1100" dirty="0" err="1" smtClean="0">
                <a:solidFill>
                  <a:srgbClr val="000000"/>
                </a:solidFill>
              </a:rPr>
              <a:t>,Frithiof</a:t>
            </a:r>
            <a:r>
              <a:rPr lang="sv-SE" sz="11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sv-SE" sz="1100" dirty="0" smtClean="0">
                <a:solidFill>
                  <a:srgbClr val="000000"/>
                </a:solidFill>
              </a:rPr>
              <a:t>Remy …</a:t>
            </a:r>
            <a:endParaRPr lang="sv-SE" sz="1100" dirty="0">
              <a:solidFill>
                <a:srgbClr val="000000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1403648" y="1844824"/>
            <a:ext cx="1630757" cy="621801"/>
          </a:xfrm>
          <a:prstGeom prst="roundRect">
            <a:avLst/>
          </a:prstGeom>
          <a:solidFill>
            <a:srgbClr val="E6B9B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100" dirty="0" smtClean="0">
                <a:solidFill>
                  <a:srgbClr val="000000"/>
                </a:solidFill>
              </a:rPr>
              <a:t>FEB Installation Management Team</a:t>
            </a:r>
          </a:p>
          <a:p>
            <a:pPr algn="ctr"/>
            <a:r>
              <a:rPr lang="sv-SE" sz="1100" dirty="0" smtClean="0">
                <a:solidFill>
                  <a:srgbClr val="000000"/>
                </a:solidFill>
              </a:rPr>
              <a:t>NG/LS/HD</a:t>
            </a:r>
          </a:p>
        </p:txBody>
      </p:sp>
      <p:sp>
        <p:nvSpPr>
          <p:cNvPr id="13" name="Rektangel med rundade hörn 12"/>
          <p:cNvSpPr/>
          <p:nvPr/>
        </p:nvSpPr>
        <p:spPr>
          <a:xfrm>
            <a:off x="1403648" y="2708920"/>
            <a:ext cx="1630756" cy="607480"/>
          </a:xfrm>
          <a:prstGeom prst="roundRect">
            <a:avLst/>
          </a:prstGeom>
          <a:solidFill>
            <a:srgbClr val="E6B9B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100" dirty="0" smtClean="0">
                <a:solidFill>
                  <a:srgbClr val="000000"/>
                </a:solidFill>
              </a:rPr>
              <a:t>Installation </a:t>
            </a:r>
            <a:r>
              <a:rPr lang="sv-SE" sz="1100" dirty="0" err="1" smtClean="0">
                <a:solidFill>
                  <a:srgbClr val="000000"/>
                </a:solidFill>
              </a:rPr>
              <a:t>coordintion</a:t>
            </a:r>
            <a:endParaRPr lang="sv-SE" sz="1100" dirty="0" smtClean="0">
              <a:solidFill>
                <a:srgbClr val="000000"/>
              </a:solidFill>
            </a:endParaRPr>
          </a:p>
          <a:p>
            <a:pPr algn="ctr"/>
            <a:r>
              <a:rPr lang="sv-SE" sz="1100" dirty="0" smtClean="0">
                <a:solidFill>
                  <a:srgbClr val="000000"/>
                </a:solidFill>
              </a:rPr>
              <a:t>Area Managers </a:t>
            </a:r>
          </a:p>
          <a:p>
            <a:pPr algn="ctr"/>
            <a:r>
              <a:rPr lang="sv-SE" sz="1100" dirty="0" smtClean="0">
                <a:solidFill>
                  <a:srgbClr val="000000"/>
                </a:solidFill>
              </a:rPr>
              <a:t>Dennis</a:t>
            </a:r>
          </a:p>
          <a:p>
            <a:pPr algn="ctr"/>
            <a:endParaRPr lang="sv-SE" sz="1100" dirty="0">
              <a:solidFill>
                <a:srgbClr val="000000"/>
              </a:solidFill>
            </a:endParaRPr>
          </a:p>
        </p:txBody>
      </p:sp>
      <p:sp>
        <p:nvSpPr>
          <p:cNvPr id="18" name="Rektangel med rundade hörn 17"/>
          <p:cNvSpPr/>
          <p:nvPr/>
        </p:nvSpPr>
        <p:spPr>
          <a:xfrm>
            <a:off x="1475656" y="3789040"/>
            <a:ext cx="1353129" cy="1800200"/>
          </a:xfrm>
          <a:prstGeom prst="roundRect">
            <a:avLst/>
          </a:prstGeom>
          <a:solidFill>
            <a:srgbClr val="D9969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400" dirty="0" smtClean="0">
                <a:solidFill>
                  <a:srgbClr val="000000"/>
                </a:solidFill>
              </a:rPr>
              <a:t>C101 </a:t>
            </a:r>
          </a:p>
          <a:p>
            <a:pPr algn="ctr"/>
            <a:r>
              <a:rPr lang="sv-SE" sz="1400" dirty="0" smtClean="0">
                <a:solidFill>
                  <a:srgbClr val="000000"/>
                </a:solidFill>
              </a:rPr>
              <a:t>Skanska</a:t>
            </a:r>
          </a:p>
          <a:p>
            <a:pPr algn="ctr"/>
            <a:r>
              <a:rPr lang="sv-SE" sz="1400" dirty="0" smtClean="0">
                <a:solidFill>
                  <a:srgbClr val="000000"/>
                </a:solidFill>
              </a:rPr>
              <a:t>&amp; </a:t>
            </a:r>
            <a:r>
              <a:rPr lang="sv-SE" sz="1400" dirty="0" err="1" smtClean="0">
                <a:solidFill>
                  <a:srgbClr val="000000"/>
                </a:solidFill>
              </a:rPr>
              <a:t>Supply</a:t>
            </a:r>
            <a:r>
              <a:rPr lang="sv-SE" sz="1400" dirty="0" smtClean="0">
                <a:solidFill>
                  <a:srgbClr val="000000"/>
                </a:solidFill>
              </a:rPr>
              <a:t> </a:t>
            </a:r>
            <a:r>
              <a:rPr lang="sv-SE" sz="1400" dirty="0" err="1" smtClean="0">
                <a:solidFill>
                  <a:srgbClr val="000000"/>
                </a:solidFill>
              </a:rPr>
              <a:t>chain</a:t>
            </a:r>
            <a:endParaRPr lang="sv-SE" sz="1400" dirty="0">
              <a:solidFill>
                <a:srgbClr val="000000"/>
              </a:solidFill>
            </a:endParaRPr>
          </a:p>
          <a:p>
            <a:pPr algn="ctr"/>
            <a:endParaRPr lang="sv-SE" sz="1400" dirty="0">
              <a:solidFill>
                <a:srgbClr val="000000"/>
              </a:solidFill>
            </a:endParaRPr>
          </a:p>
          <a:p>
            <a:pPr algn="ctr"/>
            <a:r>
              <a:rPr lang="sv-SE" sz="1400" dirty="0" err="1" smtClean="0">
                <a:solidFill>
                  <a:srgbClr val="000000"/>
                </a:solidFill>
              </a:rPr>
              <a:t>Delivery</a:t>
            </a:r>
            <a:endParaRPr lang="sv-SE" sz="1400" dirty="0" smtClean="0">
              <a:solidFill>
                <a:srgbClr val="000000"/>
              </a:solidFill>
            </a:endParaRPr>
          </a:p>
        </p:txBody>
      </p:sp>
      <p:sp>
        <p:nvSpPr>
          <p:cNvPr id="19" name="Rektangel med rundade hörn 18"/>
          <p:cNvSpPr/>
          <p:nvPr/>
        </p:nvSpPr>
        <p:spPr>
          <a:xfrm>
            <a:off x="4788024" y="4293096"/>
            <a:ext cx="983615" cy="1263703"/>
          </a:xfrm>
          <a:prstGeom prst="roundRect">
            <a:avLst/>
          </a:prstGeom>
          <a:solidFill>
            <a:srgbClr val="E6B9B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</a:rPr>
              <a:t>(Jörgen P)</a:t>
            </a:r>
          </a:p>
          <a:p>
            <a:pPr algn="ctr"/>
            <a:r>
              <a:rPr lang="sv-SE" sz="1200" dirty="0" err="1" smtClean="0">
                <a:solidFill>
                  <a:srgbClr val="000000"/>
                </a:solidFill>
              </a:rPr>
              <a:t>Detailed</a:t>
            </a:r>
            <a:r>
              <a:rPr lang="sv-SE" sz="1200" dirty="0" smtClean="0">
                <a:solidFill>
                  <a:srgbClr val="000000"/>
                </a:solidFill>
              </a:rPr>
              <a:t> Design </a:t>
            </a:r>
          </a:p>
          <a:p>
            <a:pPr algn="ctr"/>
            <a:r>
              <a:rPr lang="sv-SE" sz="1200" dirty="0" smtClean="0">
                <a:solidFill>
                  <a:srgbClr val="000000"/>
                </a:solidFill>
              </a:rPr>
              <a:t>Installation </a:t>
            </a:r>
            <a:r>
              <a:rPr lang="sv-SE" sz="1200" dirty="0" err="1" smtClean="0">
                <a:solidFill>
                  <a:srgbClr val="000000"/>
                </a:solidFill>
              </a:rPr>
              <a:t>coordination</a:t>
            </a:r>
            <a:r>
              <a:rPr lang="sv-SE" sz="1200" dirty="0" smtClean="0">
                <a:solidFill>
                  <a:srgbClr val="000000"/>
                </a:solidFill>
              </a:rPr>
              <a:t>/integration</a:t>
            </a:r>
            <a:endParaRPr lang="sv-SE" sz="1200" dirty="0">
              <a:solidFill>
                <a:srgbClr val="000000"/>
              </a:solidFill>
            </a:endParaRPr>
          </a:p>
        </p:txBody>
      </p:sp>
      <p:sp>
        <p:nvSpPr>
          <p:cNvPr id="27" name="Rektangel med rundade hörn 26"/>
          <p:cNvSpPr/>
          <p:nvPr/>
        </p:nvSpPr>
        <p:spPr>
          <a:xfrm>
            <a:off x="4067944" y="2708920"/>
            <a:ext cx="1368152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dirty="0" err="1" smtClean="0">
                <a:solidFill>
                  <a:srgbClr val="000000"/>
                </a:solidFill>
              </a:rPr>
              <a:t>programme</a:t>
            </a:r>
            <a:r>
              <a:rPr lang="sv-SE" sz="1200" dirty="0" smtClean="0">
                <a:solidFill>
                  <a:srgbClr val="000000"/>
                </a:solidFill>
              </a:rPr>
              <a:t> dates/</a:t>
            </a:r>
            <a:r>
              <a:rPr lang="sv-SE" sz="1200" dirty="0" err="1" smtClean="0">
                <a:solidFill>
                  <a:srgbClr val="000000"/>
                </a:solidFill>
              </a:rPr>
              <a:t>sequencing</a:t>
            </a:r>
            <a:r>
              <a:rPr lang="sv-SE" sz="1200" dirty="0" smtClean="0">
                <a:solidFill>
                  <a:srgbClr val="000000"/>
                </a:solidFill>
              </a:rPr>
              <a:t>- </a:t>
            </a:r>
          </a:p>
        </p:txBody>
      </p:sp>
      <p:sp>
        <p:nvSpPr>
          <p:cNvPr id="79" name="Rektangel med rundade hörn 31"/>
          <p:cNvSpPr/>
          <p:nvPr/>
        </p:nvSpPr>
        <p:spPr>
          <a:xfrm>
            <a:off x="7661871" y="3624966"/>
            <a:ext cx="1174573" cy="21421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</a:rPr>
              <a:t>System </a:t>
            </a:r>
            <a:r>
              <a:rPr lang="sv-SE" sz="1200" dirty="0" err="1" smtClean="0">
                <a:solidFill>
                  <a:srgbClr val="000000"/>
                </a:solidFill>
              </a:rPr>
              <a:t>Owners</a:t>
            </a:r>
            <a:endParaRPr lang="sv-SE" sz="1200" dirty="0" smtClean="0">
              <a:solidFill>
                <a:srgbClr val="000000"/>
              </a:solidFill>
            </a:endParaRPr>
          </a:p>
          <a:p>
            <a:pPr algn="ctr"/>
            <a:r>
              <a:rPr lang="sv-SE" sz="1200" dirty="0" smtClean="0">
                <a:solidFill>
                  <a:srgbClr val="000000"/>
                </a:solidFill>
              </a:rPr>
              <a:t>(Edgar)</a:t>
            </a:r>
          </a:p>
          <a:p>
            <a:pPr algn="ctr"/>
            <a:r>
              <a:rPr lang="sv-SE" sz="1200" dirty="0" smtClean="0">
                <a:solidFill>
                  <a:srgbClr val="000000"/>
                </a:solidFill>
              </a:rPr>
              <a:t>ION source</a:t>
            </a:r>
          </a:p>
          <a:p>
            <a:pPr algn="ctr"/>
            <a:r>
              <a:rPr lang="sv-SE" sz="1200" dirty="0" smtClean="0">
                <a:solidFill>
                  <a:srgbClr val="000000"/>
                </a:solidFill>
              </a:rPr>
              <a:t>LEBT</a:t>
            </a:r>
          </a:p>
          <a:p>
            <a:pPr algn="ctr"/>
            <a:r>
              <a:rPr lang="sv-SE" sz="1200" dirty="0" smtClean="0">
                <a:solidFill>
                  <a:srgbClr val="000000"/>
                </a:solidFill>
              </a:rPr>
              <a:t>RFQ</a:t>
            </a:r>
          </a:p>
          <a:p>
            <a:pPr algn="ctr"/>
            <a:r>
              <a:rPr lang="sv-SE" sz="1200" dirty="0" smtClean="0">
                <a:solidFill>
                  <a:srgbClr val="000000"/>
                </a:solidFill>
              </a:rPr>
              <a:t>PSS</a:t>
            </a:r>
          </a:p>
          <a:p>
            <a:pPr algn="ctr"/>
            <a:r>
              <a:rPr lang="sv-SE" sz="1200" dirty="0" smtClean="0">
                <a:solidFill>
                  <a:srgbClr val="000000"/>
                </a:solidFill>
              </a:rPr>
              <a:t>C/M</a:t>
            </a:r>
          </a:p>
          <a:p>
            <a:pPr algn="ctr"/>
            <a:r>
              <a:rPr lang="sv-SE" sz="1200" dirty="0" smtClean="0">
                <a:solidFill>
                  <a:srgbClr val="000000"/>
                </a:solidFill>
              </a:rPr>
              <a:t>TSS/NPS</a:t>
            </a:r>
          </a:p>
          <a:p>
            <a:pPr algn="ctr"/>
            <a:r>
              <a:rPr lang="sv-SE" sz="1200" dirty="0" err="1" smtClean="0">
                <a:solidFill>
                  <a:srgbClr val="000000"/>
                </a:solidFill>
              </a:rPr>
              <a:t>Responsible</a:t>
            </a:r>
            <a:r>
              <a:rPr lang="sv-SE" sz="1200" dirty="0" smtClean="0">
                <a:solidFill>
                  <a:srgbClr val="000000"/>
                </a:solidFill>
              </a:rPr>
              <a:t> </a:t>
            </a:r>
            <a:r>
              <a:rPr lang="sv-SE" sz="1200" dirty="0" err="1" smtClean="0">
                <a:solidFill>
                  <a:srgbClr val="000000"/>
                </a:solidFill>
              </a:rPr>
              <a:t>Function</a:t>
            </a:r>
            <a:r>
              <a:rPr lang="sv-SE" sz="1200" dirty="0" smtClean="0">
                <a:solidFill>
                  <a:srgbClr val="000000"/>
                </a:solidFill>
              </a:rPr>
              <a:t>/</a:t>
            </a:r>
            <a:r>
              <a:rPr lang="sv-SE" sz="1200" dirty="0" err="1" smtClean="0">
                <a:solidFill>
                  <a:srgbClr val="000000"/>
                </a:solidFill>
              </a:rPr>
              <a:t>Commissioning</a:t>
            </a:r>
            <a:endParaRPr lang="sv-SE" sz="1200" dirty="0" smtClean="0">
              <a:solidFill>
                <a:srgbClr val="000000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843808" y="5445224"/>
            <a:ext cx="1944216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3" idx="3"/>
            <a:endCxn id="27" idx="1"/>
          </p:cNvCxnSpPr>
          <p:nvPr/>
        </p:nvCxnSpPr>
        <p:spPr>
          <a:xfrm flipV="1">
            <a:off x="3034404" y="2996952"/>
            <a:ext cx="1033540" cy="1570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endCxn id="79" idx="0"/>
          </p:cNvCxnSpPr>
          <p:nvPr/>
        </p:nvCxnSpPr>
        <p:spPr>
          <a:xfrm>
            <a:off x="8244408" y="3356992"/>
            <a:ext cx="4750" cy="267974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0" idx="0"/>
          </p:cNvCxnSpPr>
          <p:nvPr/>
        </p:nvCxnSpPr>
        <p:spPr>
          <a:xfrm flipH="1" flipV="1">
            <a:off x="6516216" y="3356992"/>
            <a:ext cx="44394" cy="288032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0"/>
          </p:cNvCxnSpPr>
          <p:nvPr/>
        </p:nvCxnSpPr>
        <p:spPr>
          <a:xfrm flipV="1">
            <a:off x="2152221" y="3733668"/>
            <a:ext cx="108012" cy="55372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3" idx="0"/>
            <a:endCxn id="11" idx="2"/>
          </p:cNvCxnSpPr>
          <p:nvPr/>
        </p:nvCxnSpPr>
        <p:spPr>
          <a:xfrm flipV="1">
            <a:off x="2219026" y="2466625"/>
            <a:ext cx="1" cy="24229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724128" y="4797152"/>
            <a:ext cx="407340" cy="7963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843808" y="4077072"/>
            <a:ext cx="3168352" cy="0"/>
          </a:xfrm>
          <a:prstGeom prst="line">
            <a:avLst/>
          </a:prstGeom>
          <a:ln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6588224" y="3356992"/>
            <a:ext cx="1536705" cy="3423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79" idx="1"/>
          </p:cNvCxnSpPr>
          <p:nvPr/>
        </p:nvCxnSpPr>
        <p:spPr>
          <a:xfrm flipH="1">
            <a:off x="7020272" y="4696036"/>
            <a:ext cx="641599" cy="29108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endCxn id="13" idx="2"/>
          </p:cNvCxnSpPr>
          <p:nvPr/>
        </p:nvCxnSpPr>
        <p:spPr>
          <a:xfrm flipV="1">
            <a:off x="2195736" y="3316400"/>
            <a:ext cx="23290" cy="47264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" idx="0"/>
          </p:cNvCxnSpPr>
          <p:nvPr/>
        </p:nvCxnSpPr>
        <p:spPr>
          <a:xfrm flipV="1">
            <a:off x="2219027" y="1268760"/>
            <a:ext cx="1632893" cy="576064"/>
          </a:xfrm>
          <a:prstGeom prst="straightConnector1">
            <a:avLst/>
          </a:prstGeom>
          <a:ln>
            <a:solidFill>
              <a:srgbClr val="FF33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20272" y="4437112"/>
            <a:ext cx="844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Requirements</a:t>
            </a:r>
            <a:endParaRPr lang="en-US" sz="900" dirty="0"/>
          </a:p>
        </p:txBody>
      </p:sp>
      <p:sp>
        <p:nvSpPr>
          <p:cNvPr id="67" name="TextBox 66"/>
          <p:cNvSpPr txBox="1"/>
          <p:nvPr/>
        </p:nvSpPr>
        <p:spPr>
          <a:xfrm>
            <a:off x="1763688" y="3789040"/>
            <a:ext cx="73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Budget cost</a:t>
            </a:r>
          </a:p>
          <a:p>
            <a:r>
              <a:rPr lang="en-US" sz="900" dirty="0" smtClean="0"/>
              <a:t>planning</a:t>
            </a:r>
            <a:endParaRPr lang="en-US" sz="900" dirty="0"/>
          </a:p>
        </p:txBody>
      </p:sp>
      <p:sp>
        <p:nvSpPr>
          <p:cNvPr id="71" name="TextBox 70"/>
          <p:cNvSpPr txBox="1"/>
          <p:nvPr/>
        </p:nvSpPr>
        <p:spPr>
          <a:xfrm>
            <a:off x="3275856" y="52292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Installation </a:t>
            </a:r>
            <a:r>
              <a:rPr lang="en-US" sz="1200" dirty="0" err="1" smtClean="0"/>
              <a:t>dwgs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5724128" y="4869160"/>
            <a:ext cx="5833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Baseline</a:t>
            </a:r>
          </a:p>
          <a:p>
            <a:r>
              <a:rPr lang="en-US" sz="900" dirty="0" smtClean="0"/>
              <a:t>Approve</a:t>
            </a:r>
          </a:p>
          <a:p>
            <a:r>
              <a:rPr lang="en-US" sz="900" dirty="0" smtClean="0"/>
              <a:t>DD</a:t>
            </a:r>
            <a:endParaRPr lang="en-US" sz="9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220072" y="6237312"/>
            <a:ext cx="1729823" cy="36933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FEB design team</a:t>
            </a:r>
            <a:endParaRPr lang="en-US" dirty="0" smtClean="0">
              <a:solidFill>
                <a:srgbClr val="FF33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03848" y="3861048"/>
            <a:ext cx="1090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BIM model/PD</a:t>
            </a:r>
          </a:p>
          <a:p>
            <a:endParaRPr lang="en-US" sz="900" dirty="0"/>
          </a:p>
          <a:p>
            <a:r>
              <a:rPr lang="en-US" sz="900" dirty="0" smtClean="0"/>
              <a:t>Budget</a:t>
            </a:r>
            <a:endParaRPr lang="en-US" sz="900" dirty="0"/>
          </a:p>
        </p:txBody>
      </p:sp>
      <p:sp>
        <p:nvSpPr>
          <p:cNvPr id="37" name="Rektangel med rundade hörn 26"/>
          <p:cNvSpPr/>
          <p:nvPr/>
        </p:nvSpPr>
        <p:spPr>
          <a:xfrm>
            <a:off x="6444208" y="1916832"/>
            <a:ext cx="1656184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</a:rPr>
              <a:t>AD Design </a:t>
            </a:r>
          </a:p>
          <a:p>
            <a:pPr algn="ctr"/>
            <a:r>
              <a:rPr lang="sv-SE" sz="1200" dirty="0" err="1" smtClean="0">
                <a:solidFill>
                  <a:srgbClr val="000000"/>
                </a:solidFill>
              </a:rPr>
              <a:t>Technical</a:t>
            </a:r>
            <a:r>
              <a:rPr lang="sv-SE" sz="1200" dirty="0" smtClean="0">
                <a:solidFill>
                  <a:srgbClr val="000000"/>
                </a:solidFill>
              </a:rPr>
              <a:t> </a:t>
            </a:r>
            <a:r>
              <a:rPr lang="sv-SE" sz="1200" dirty="0" err="1" smtClean="0">
                <a:solidFill>
                  <a:srgbClr val="000000"/>
                </a:solidFill>
              </a:rPr>
              <a:t>lead</a:t>
            </a:r>
            <a:r>
              <a:rPr lang="sv-SE" sz="1200" dirty="0" smtClean="0">
                <a:solidFill>
                  <a:srgbClr val="000000"/>
                </a:solidFill>
              </a:rPr>
              <a:t>- John W/Håkan D</a:t>
            </a:r>
          </a:p>
        </p:txBody>
      </p:sp>
      <p:cxnSp>
        <p:nvCxnSpPr>
          <p:cNvPr id="60" name="Straight Connector 59"/>
          <p:cNvCxnSpPr>
            <a:endCxn id="37" idx="2"/>
          </p:cNvCxnSpPr>
          <p:nvPr/>
        </p:nvCxnSpPr>
        <p:spPr>
          <a:xfrm flipV="1">
            <a:off x="7236296" y="2564904"/>
            <a:ext cx="36004" cy="792088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27" idx="3"/>
          </p:cNvCxnSpPr>
          <p:nvPr/>
        </p:nvCxnSpPr>
        <p:spPr>
          <a:xfrm>
            <a:off x="5436096" y="2996952"/>
            <a:ext cx="1800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37" idx="0"/>
          </p:cNvCxnSpPr>
          <p:nvPr/>
        </p:nvCxnSpPr>
        <p:spPr>
          <a:xfrm flipH="1" flipV="1">
            <a:off x="5844853" y="1340768"/>
            <a:ext cx="1427447" cy="576064"/>
          </a:xfrm>
          <a:prstGeom prst="straightConnector1">
            <a:avLst/>
          </a:prstGeom>
          <a:ln>
            <a:solidFill>
              <a:srgbClr val="FF33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0" y="6309320"/>
            <a:ext cx="2161056" cy="36933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FEB installation team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683568" y="1700808"/>
            <a:ext cx="3168352" cy="4968552"/>
          </a:xfrm>
          <a:prstGeom prst="ellipse">
            <a:avLst/>
          </a:prstGeom>
          <a:noFill/>
          <a:ln w="28575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860032" y="2420888"/>
            <a:ext cx="3960440" cy="4104456"/>
          </a:xfrm>
          <a:prstGeom prst="ellipse">
            <a:avLst/>
          </a:prstGeom>
          <a:noFill/>
          <a:ln w="28575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ktangel med rundade hörn 12"/>
          <p:cNvSpPr/>
          <p:nvPr/>
        </p:nvSpPr>
        <p:spPr>
          <a:xfrm>
            <a:off x="1691680" y="5877272"/>
            <a:ext cx="1296144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100" dirty="0" smtClean="0">
                <a:solidFill>
                  <a:srgbClr val="000000"/>
                </a:solidFill>
              </a:rPr>
              <a:t>TESI</a:t>
            </a:r>
          </a:p>
          <a:p>
            <a:pPr algn="ctr"/>
            <a:r>
              <a:rPr lang="sv-SE" sz="1100" dirty="0" smtClean="0">
                <a:solidFill>
                  <a:srgbClr val="000000"/>
                </a:solidFill>
              </a:rPr>
              <a:t>Installation &amp;mtrl</a:t>
            </a:r>
            <a:endParaRPr lang="sv-SE" sz="1100" dirty="0">
              <a:solidFill>
                <a:srgbClr val="000000"/>
              </a:solidFill>
            </a:endParaRPr>
          </a:p>
        </p:txBody>
      </p:sp>
      <p:cxnSp>
        <p:nvCxnSpPr>
          <p:cNvPr id="64" name="Straight Connector 63"/>
          <p:cNvCxnSpPr>
            <a:endCxn id="84" idx="0"/>
          </p:cNvCxnSpPr>
          <p:nvPr/>
        </p:nvCxnSpPr>
        <p:spPr>
          <a:xfrm>
            <a:off x="2339752" y="5589240"/>
            <a:ext cx="0" cy="28803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ktangel med rundade hörn 12"/>
          <p:cNvSpPr/>
          <p:nvPr/>
        </p:nvSpPr>
        <p:spPr>
          <a:xfrm>
            <a:off x="6228184" y="5733256"/>
            <a:ext cx="936104" cy="391456"/>
          </a:xfrm>
          <a:prstGeom prst="roundRect">
            <a:avLst/>
          </a:prstGeom>
          <a:solidFill>
            <a:srgbClr val="E6B9B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100" dirty="0" smtClean="0">
                <a:solidFill>
                  <a:srgbClr val="000000"/>
                </a:solidFill>
              </a:rPr>
              <a:t>TESI design</a:t>
            </a:r>
            <a:endParaRPr lang="sv-SE" sz="1100" dirty="0" smtClean="0">
              <a:solidFill>
                <a:srgbClr val="000000"/>
              </a:solidFill>
            </a:endParaRPr>
          </a:p>
          <a:p>
            <a:pPr algn="ctr"/>
            <a:endParaRPr lang="sv-SE" sz="11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>
            <a:stCxn id="10" idx="2"/>
          </p:cNvCxnSpPr>
          <p:nvPr/>
        </p:nvCxnSpPr>
        <p:spPr>
          <a:xfrm>
            <a:off x="6560610" y="4968807"/>
            <a:ext cx="27614" cy="76444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19672" y="2852936"/>
            <a:ext cx="561662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CF in ESS </a:t>
            </a:r>
            <a:r>
              <a:rPr lang="en-GB" dirty="0" smtClean="0"/>
              <a:t>Matrix</a:t>
            </a:r>
            <a:endParaRPr lang="en-GB" noProof="0" dirty="0"/>
          </a:p>
        </p:txBody>
      </p:sp>
      <p:sp>
        <p:nvSpPr>
          <p:cNvPr id="13" name="Rectangle 12"/>
          <p:cNvSpPr/>
          <p:nvPr/>
        </p:nvSpPr>
        <p:spPr>
          <a:xfrm>
            <a:off x="2843808" y="1556792"/>
            <a:ext cx="280831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1628800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204864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2204864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2204864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EMT (T)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2996952"/>
            <a:ext cx="720080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CF</a:t>
            </a:r>
            <a:br>
              <a:rPr lang="en-US" sz="1600" dirty="0" smtClean="0"/>
            </a:br>
            <a:r>
              <a:rPr lang="en-US" sz="1400" dirty="0" smtClean="0"/>
              <a:t>Constr.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99792" y="2996952"/>
            <a:ext cx="720080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CF</a:t>
            </a:r>
            <a:br>
              <a:rPr lang="en-US" sz="1600" dirty="0" smtClean="0"/>
            </a:br>
            <a:r>
              <a:rPr lang="en-US" sz="1400" dirty="0" err="1" smtClean="0"/>
              <a:t>Techn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5895" y="2996952"/>
            <a:ext cx="782165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Acc.</a:t>
            </a:r>
            <a:br>
              <a:rPr lang="en-US" sz="1600" dirty="0" smtClean="0"/>
            </a:br>
            <a:r>
              <a:rPr lang="en-US" sz="1400" dirty="0" smtClean="0"/>
              <a:t>Project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1999" y="2996952"/>
            <a:ext cx="785091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Target</a:t>
            </a:r>
            <a:br>
              <a:rPr lang="en-US" sz="1600" dirty="0" smtClean="0"/>
            </a:br>
            <a:r>
              <a:rPr lang="en-US" sz="1400" dirty="0" smtClean="0"/>
              <a:t>Project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8103" y="2996952"/>
            <a:ext cx="788017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ICS</a:t>
            </a:r>
            <a:br>
              <a:rPr lang="en-US" sz="1600" dirty="0" smtClean="0"/>
            </a:br>
            <a:r>
              <a:rPr lang="en-US" sz="1400" dirty="0" smtClean="0"/>
              <a:t>Project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444208" y="2996952"/>
            <a:ext cx="792088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NSS</a:t>
            </a:r>
            <a:br>
              <a:rPr lang="en-US" sz="1600" dirty="0" smtClean="0"/>
            </a:br>
            <a:r>
              <a:rPr lang="en-US" sz="1400" dirty="0" smtClean="0"/>
              <a:t>Project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596336" y="31409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63688" y="3861048"/>
            <a:ext cx="72008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CF</a:t>
            </a:r>
            <a:br>
              <a:rPr lang="en-US" sz="1600" dirty="0" smtClean="0"/>
            </a:br>
            <a:r>
              <a:rPr lang="en-US" sz="1200" dirty="0" smtClean="0"/>
              <a:t>Planning</a:t>
            </a:r>
          </a:p>
          <a:p>
            <a:pPr algn="ctr"/>
            <a:r>
              <a:rPr lang="en-US" sz="1200" dirty="0" smtClean="0"/>
              <a:t>Contact with C 101,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763688" y="5517232"/>
            <a:ext cx="720080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 </a:t>
            </a:r>
            <a:r>
              <a:rPr lang="en-US" sz="1600" dirty="0" smtClean="0"/>
              <a:t>101</a:t>
            </a:r>
          </a:p>
          <a:p>
            <a:pPr algn="ctr"/>
            <a:r>
              <a:rPr lang="en-US" sz="1600" dirty="0" smtClean="0"/>
              <a:t>ESS/Skanska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699792" y="3861048"/>
            <a:ext cx="720080" cy="20005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CF</a:t>
            </a:r>
            <a:br>
              <a:rPr lang="en-US" sz="1600" dirty="0" smtClean="0"/>
            </a:br>
            <a:r>
              <a:rPr lang="en-US" sz="1200" dirty="0" smtClean="0"/>
              <a:t>Baseline team</a:t>
            </a:r>
            <a:br>
              <a:rPr lang="en-US" sz="1200" dirty="0" smtClean="0"/>
            </a:br>
            <a:r>
              <a:rPr lang="en-US" sz="1200" dirty="0" smtClean="0"/>
              <a:t>Req. for DD</a:t>
            </a:r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</p:txBody>
      </p:sp>
      <p:cxnSp>
        <p:nvCxnSpPr>
          <p:cNvPr id="29" name="Straight Arrow Connector 28"/>
          <p:cNvCxnSpPr>
            <a:stCxn id="25" idx="2"/>
            <a:endCxn id="26" idx="0"/>
          </p:cNvCxnSpPr>
          <p:nvPr/>
        </p:nvCxnSpPr>
        <p:spPr>
          <a:xfrm>
            <a:off x="2123728" y="5307598"/>
            <a:ext cx="0" cy="2096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35896" y="3861048"/>
            <a:ext cx="720080" cy="20005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</a:t>
            </a:r>
            <a:br>
              <a:rPr lang="en-US" sz="1600" dirty="0" smtClean="0"/>
            </a:br>
            <a:r>
              <a:rPr lang="en-US" sz="1200" dirty="0"/>
              <a:t>Design</a:t>
            </a:r>
          </a:p>
          <a:p>
            <a:pPr algn="ctr"/>
            <a:r>
              <a:rPr lang="en-US" sz="1200" dirty="0"/>
              <a:t>Constr.</a:t>
            </a:r>
          </a:p>
          <a:p>
            <a:pPr algn="ctr"/>
            <a:r>
              <a:rPr lang="en-US" sz="1200" dirty="0"/>
              <a:t>Req.</a:t>
            </a:r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3861048"/>
            <a:ext cx="720080" cy="20005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TD</a:t>
            </a:r>
            <a:br>
              <a:rPr lang="en-US" sz="1600" dirty="0" smtClean="0"/>
            </a:br>
            <a:r>
              <a:rPr lang="en-US" sz="1200" dirty="0"/>
              <a:t>Design</a:t>
            </a:r>
          </a:p>
          <a:p>
            <a:pPr algn="ctr"/>
            <a:r>
              <a:rPr lang="en-US" sz="1200" dirty="0"/>
              <a:t>Constr.</a:t>
            </a:r>
          </a:p>
          <a:p>
            <a:pPr algn="ctr"/>
            <a:r>
              <a:rPr lang="en-US" sz="1200" dirty="0"/>
              <a:t>Req.</a:t>
            </a:r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5508104" y="3861048"/>
            <a:ext cx="720080" cy="20005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ISCD</a:t>
            </a:r>
            <a:br>
              <a:rPr lang="en-US" sz="1600" dirty="0" smtClean="0"/>
            </a:br>
            <a:r>
              <a:rPr lang="en-US" sz="1200" dirty="0"/>
              <a:t>Design</a:t>
            </a:r>
          </a:p>
          <a:p>
            <a:pPr algn="ctr"/>
            <a:r>
              <a:rPr lang="en-US" sz="1200" dirty="0"/>
              <a:t>Constr.</a:t>
            </a:r>
          </a:p>
          <a:p>
            <a:pPr algn="ctr"/>
            <a:r>
              <a:rPr lang="en-US" sz="1200" dirty="0"/>
              <a:t>Req.</a:t>
            </a:r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588224" y="3789040"/>
            <a:ext cx="720080" cy="20005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Instr.</a:t>
            </a:r>
            <a:br>
              <a:rPr lang="en-US" sz="1600" dirty="0" smtClean="0"/>
            </a:br>
            <a:r>
              <a:rPr lang="en-US" sz="1200" dirty="0" smtClean="0"/>
              <a:t>Design</a:t>
            </a:r>
          </a:p>
          <a:p>
            <a:pPr algn="ctr"/>
            <a:r>
              <a:rPr lang="en-US" sz="1200" dirty="0" smtClean="0"/>
              <a:t>Constr.</a:t>
            </a:r>
          </a:p>
          <a:p>
            <a:pPr algn="ctr"/>
            <a:r>
              <a:rPr lang="en-US" sz="1200" dirty="0" smtClean="0"/>
              <a:t>Req.</a:t>
            </a:r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79512" y="2564904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Functions/Task Forces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3861048"/>
            <a:ext cx="1303268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Tech Co-ord.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 smtClean="0"/>
              <a:t>Prog</a:t>
            </a:r>
            <a:r>
              <a:rPr lang="en-US" sz="1200" dirty="0" smtClean="0"/>
              <a:t>. </a:t>
            </a:r>
            <a:r>
              <a:rPr lang="en-US" sz="1200" dirty="0" err="1" smtClean="0"/>
              <a:t>Plann</a:t>
            </a:r>
            <a:r>
              <a:rPr lang="en-US" sz="120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Syst. Eng.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PLM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QA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Rad </a:t>
            </a:r>
            <a:r>
              <a:rPr lang="en-US" sz="1200" dirty="0" err="1" smtClean="0"/>
              <a:t>Saf</a:t>
            </a:r>
            <a:r>
              <a:rPr lang="en-US" sz="120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Conv. </a:t>
            </a:r>
            <a:r>
              <a:rPr lang="en-US" sz="1200" dirty="0" err="1" smtClean="0"/>
              <a:t>Saf</a:t>
            </a: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Licensing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Nuclide Inv.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Shield. Calc.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CR</a:t>
            </a:r>
          </a:p>
          <a:p>
            <a:pPr algn="ctr"/>
            <a:endParaRPr lang="en-US" sz="12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547664" y="5085184"/>
            <a:ext cx="6113556" cy="0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Up Arrow 45"/>
          <p:cNvSpPr/>
          <p:nvPr/>
        </p:nvSpPr>
        <p:spPr>
          <a:xfrm>
            <a:off x="7740352" y="3861048"/>
            <a:ext cx="288032" cy="201622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131840" y="4725144"/>
            <a:ext cx="254720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Stakeholder requirement</a:t>
            </a:r>
            <a:endParaRPr lang="en-US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8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86666"/>
              </p:ext>
            </p:extLst>
          </p:nvPr>
        </p:nvGraphicFramePr>
        <p:xfrm>
          <a:off x="0" y="980728"/>
          <a:ext cx="850956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192"/>
                <a:gridCol w="659194"/>
                <a:gridCol w="599265"/>
                <a:gridCol w="659194"/>
                <a:gridCol w="697596"/>
                <a:gridCol w="607115"/>
                <a:gridCol w="636972"/>
                <a:gridCol w="607115"/>
                <a:gridCol w="676784"/>
                <a:gridCol w="636972"/>
                <a:gridCol w="587209"/>
                <a:gridCol w="677312"/>
                <a:gridCol w="805640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SEP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OCT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NOV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DEC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JAN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FEB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APR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MAY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JUL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AUG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SEP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148064" y="1757416"/>
            <a:ext cx="0" cy="51005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148064" y="4869160"/>
            <a:ext cx="3804645" cy="410814"/>
            <a:chOff x="2189883" y="5111668"/>
            <a:chExt cx="3639311" cy="410814"/>
          </a:xfrm>
        </p:grpSpPr>
        <p:sp>
          <p:nvSpPr>
            <p:cNvPr id="40" name="Rounded Rectangle 39"/>
            <p:cNvSpPr/>
            <p:nvPr/>
          </p:nvSpPr>
          <p:spPr>
            <a:xfrm>
              <a:off x="2189883" y="5111668"/>
              <a:ext cx="3639311" cy="41081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266" y="5150131"/>
              <a:ext cx="33642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Facility management of buildings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48064" y="4293096"/>
            <a:ext cx="3934151" cy="432048"/>
            <a:chOff x="827074" y="2553159"/>
            <a:chExt cx="4490284" cy="392666"/>
          </a:xfrm>
        </p:grpSpPr>
        <p:sp>
          <p:nvSpPr>
            <p:cNvPr id="43" name="Rounded Rectangle 42"/>
            <p:cNvSpPr/>
            <p:nvPr/>
          </p:nvSpPr>
          <p:spPr>
            <a:xfrm>
              <a:off x="827074" y="2553159"/>
              <a:ext cx="4320990" cy="3926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Diamond 44"/>
            <p:cNvSpPr/>
            <p:nvPr/>
          </p:nvSpPr>
          <p:spPr>
            <a:xfrm flipH="1">
              <a:off x="5265176" y="2580210"/>
              <a:ext cx="52182" cy="365615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529" y="2708919"/>
            <a:ext cx="4752528" cy="432049"/>
            <a:chOff x="479249" y="2076182"/>
            <a:chExt cx="4149458" cy="38473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" name="Rounded Rectangle 43"/>
            <p:cNvSpPr/>
            <p:nvPr/>
          </p:nvSpPr>
          <p:spPr>
            <a:xfrm>
              <a:off x="479249" y="2076182"/>
              <a:ext cx="4149458" cy="384731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7215" y="2132193"/>
              <a:ext cx="1403746" cy="303201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DD completion </a:t>
              </a:r>
              <a:endParaRPr lang="en-US" sz="105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850" y="3861048"/>
            <a:ext cx="8460433" cy="307777"/>
            <a:chOff x="3923928" y="3889760"/>
            <a:chExt cx="5688632" cy="30777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3923928" y="3889760"/>
              <a:ext cx="2722584" cy="288032"/>
            </a:xfrm>
            <a:prstGeom prst="roundRect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/>
                  <a:cs typeface="Arial"/>
                </a:rPr>
                <a:t>Partial Access to </a:t>
              </a:r>
              <a:r>
                <a:rPr lang="en-US" sz="14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stakeholdes</a:t>
              </a:r>
              <a:r>
                <a:rPr lang="en-US" sz="1400" dirty="0" smtClean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endParaRPr lang="en-US" sz="14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5770" y="3889760"/>
              <a:ext cx="268679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Full access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 AD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48064" y="3284984"/>
            <a:ext cx="3799164" cy="416930"/>
            <a:chOff x="1752580" y="3140968"/>
            <a:chExt cx="3639311" cy="416930"/>
          </a:xfrm>
        </p:grpSpPr>
        <p:sp>
          <p:nvSpPr>
            <p:cNvPr id="21" name="Rounded Rectangle 20"/>
            <p:cNvSpPr/>
            <p:nvPr/>
          </p:nvSpPr>
          <p:spPr>
            <a:xfrm>
              <a:off x="1752580" y="3140968"/>
              <a:ext cx="3639311" cy="41693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73845" y="3215873"/>
              <a:ext cx="3073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 “Pre-Ops” Management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23528" y="1844824"/>
            <a:ext cx="5040560" cy="504056"/>
            <a:chOff x="326849" y="2233584"/>
            <a:chExt cx="4302579" cy="423162"/>
          </a:xfrm>
        </p:grpSpPr>
        <p:grpSp>
          <p:nvGrpSpPr>
            <p:cNvPr id="60" name="Group 59"/>
            <p:cNvGrpSpPr/>
            <p:nvPr/>
          </p:nvGrpSpPr>
          <p:grpSpPr>
            <a:xfrm>
              <a:off x="326849" y="2233584"/>
              <a:ext cx="4149458" cy="423162"/>
              <a:chOff x="326849" y="2233584"/>
              <a:chExt cx="4149458" cy="42316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326849" y="2233584"/>
                <a:ext cx="4149458" cy="423162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55917" y="2276872"/>
                <a:ext cx="3695553" cy="258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C101 G01, G02 H05, H06</a:t>
                </a:r>
                <a:endParaRPr lang="en-US" sz="105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Diamond 33"/>
            <p:cNvSpPr/>
            <p:nvPr/>
          </p:nvSpPr>
          <p:spPr>
            <a:xfrm>
              <a:off x="4323186" y="2281028"/>
              <a:ext cx="306242" cy="350227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7643192" cy="800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C101 s</a:t>
            </a:r>
            <a:r>
              <a:rPr lang="en-US" dirty="0" smtClean="0"/>
              <a:t>ectional handover to CF and full access for AD </a:t>
            </a:r>
            <a:endParaRPr lang="en-US" dirty="0"/>
          </a:p>
        </p:txBody>
      </p:sp>
      <p:sp>
        <p:nvSpPr>
          <p:cNvPr id="59" name="Diamond 58"/>
          <p:cNvSpPr/>
          <p:nvPr/>
        </p:nvSpPr>
        <p:spPr>
          <a:xfrm>
            <a:off x="5004048" y="2780928"/>
            <a:ext cx="306242" cy="350227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11960" y="1412776"/>
            <a:ext cx="200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Sectional Handover</a:t>
            </a:r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 rot="5400000">
            <a:off x="5580112" y="2852936"/>
            <a:ext cx="432048" cy="43204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2852936"/>
            <a:ext cx="14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As-built </a:t>
            </a:r>
            <a:r>
              <a:rPr lang="en-US" dirty="0" err="1" smtClean="0"/>
              <a:t>dwg</a:t>
            </a:r>
            <a:endParaRPr lang="en-US" dirty="0"/>
          </a:p>
        </p:txBody>
      </p:sp>
      <p:sp>
        <p:nvSpPr>
          <p:cNvPr id="46" name="Bent Arrow 45"/>
          <p:cNvSpPr/>
          <p:nvPr/>
        </p:nvSpPr>
        <p:spPr>
          <a:xfrm rot="5400000">
            <a:off x="5760132" y="1664804"/>
            <a:ext cx="504056" cy="115212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198884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Manuals </a:t>
            </a:r>
          </a:p>
          <a:p>
            <a:r>
              <a:rPr lang="en-US" dirty="0" smtClean="0"/>
              <a:t>NCR lists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292080" y="4221088"/>
            <a:ext cx="238714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JIRA Management </a:t>
            </a:r>
          </a:p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integration (PIM 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CCB changes, NCR coordination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2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May Handover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New challenges when CF starts facility management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Builder not facility manager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Pre-ops team understaffed for task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Procedures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FM to be established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Service to AD </a:t>
            </a:r>
            <a:r>
              <a:rPr lang="en-US" dirty="0">
                <a:solidFill>
                  <a:schemeClr val="tx1"/>
                </a:solidFill>
              </a:rPr>
              <a:t>slow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CF “As-built” design not “Machine standard”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732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Installation </a:t>
            </a:r>
            <a:r>
              <a:rPr lang="en-US" dirty="0" smtClean="0"/>
              <a:t>set up to </a:t>
            </a:r>
            <a:r>
              <a:rPr lang="en-US" dirty="0" smtClean="0"/>
              <a:t>support AD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An</a:t>
            </a:r>
            <a:r>
              <a:rPr lang="en-US" dirty="0" smtClean="0">
                <a:solidFill>
                  <a:srgbClr val="000000"/>
                </a:solidFill>
              </a:rPr>
              <a:t> installation “Test” to improve ESS way of working </a:t>
            </a:r>
          </a:p>
          <a:p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essons learn log for follow up of issues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Based on an stakeholder integrated design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Includes “all activities” in FEB test area: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CF FEB coordination m</a:t>
            </a:r>
            <a:r>
              <a:rPr lang="en-US" dirty="0" smtClean="0">
                <a:solidFill>
                  <a:srgbClr val="000000"/>
                </a:solidFill>
              </a:rPr>
              <a:t>anagement of deliveries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Sequencing and planning </a:t>
            </a:r>
            <a:r>
              <a:rPr lang="en-US" dirty="0" smtClean="0">
                <a:solidFill>
                  <a:srgbClr val="000000"/>
                </a:solidFill>
              </a:rPr>
              <a:t>of installation work,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logistics and placing </a:t>
            </a:r>
            <a:r>
              <a:rPr lang="en-US" dirty="0" smtClean="0">
                <a:solidFill>
                  <a:srgbClr val="000000"/>
                </a:solidFill>
              </a:rPr>
              <a:t>equipment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shielding blocks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6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Prel</a:t>
            </a:r>
            <a:r>
              <a:rPr lang="en-US" dirty="0" smtClean="0"/>
              <a:t> </a:t>
            </a:r>
            <a:r>
              <a:rPr lang="en-US" dirty="0" smtClean="0"/>
              <a:t>CF scope </a:t>
            </a:r>
            <a:r>
              <a:rPr lang="en-US" dirty="0" smtClean="0"/>
              <a:t>infrastructure &amp;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Water-cooling piping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Cables and cable trays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ISRC&amp;LEBT water-cooling skid installed, </a:t>
            </a:r>
            <a:r>
              <a:rPr lang="en-US" dirty="0" smtClean="0">
                <a:solidFill>
                  <a:srgbClr val="000000"/>
                </a:solidFill>
              </a:rPr>
              <a:t>connected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Logistics for lifting, placing and securing IK units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Compressed air available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Temp HVAC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Shielding </a:t>
            </a:r>
            <a:r>
              <a:rPr lang="en-US" dirty="0" smtClean="0">
                <a:solidFill>
                  <a:srgbClr val="000000"/>
                </a:solidFill>
              </a:rPr>
              <a:t>for LEBT test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</a:t>
            </a:r>
            <a:r>
              <a:rPr lang="is-IS" dirty="0" smtClean="0">
                <a:solidFill>
                  <a:srgbClr val="000000"/>
                </a:solidFill>
              </a:rPr>
              <a:t>tc …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3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Level 90 &amp; 100 infrastructure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2" y="2493818"/>
            <a:ext cx="4693444" cy="360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332" y="1989628"/>
            <a:ext cx="3855720" cy="4720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9164" y="5514108"/>
            <a:ext cx="119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Water-cooling skids</a:t>
            </a:r>
            <a:endParaRPr lang="en-US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H="1" flipV="1">
            <a:off x="3616039" y="3990110"/>
            <a:ext cx="682709" cy="1523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4298748" y="3948980"/>
            <a:ext cx="0" cy="1565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8497" y="5583382"/>
            <a:ext cx="72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Racks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281421" y="4821384"/>
            <a:ext cx="215910" cy="761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4421" y="5460061"/>
            <a:ext cx="1113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Cable trays </a:t>
            </a:r>
            <a:r>
              <a:rPr lang="en-US" smtClean="0"/>
              <a:t>&amp; cables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1421009" y="4616964"/>
            <a:ext cx="1063914" cy="843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71963" y="1577373"/>
            <a:ext cx="119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Water-cooling pipes</a:t>
            </a:r>
            <a:endParaRPr lang="en-US"/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flipH="1">
            <a:off x="2590617" y="2500703"/>
            <a:ext cx="180930" cy="892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3"/>
          </p:cNvCxnSpPr>
          <p:nvPr/>
        </p:nvCxnSpPr>
        <p:spPr>
          <a:xfrm>
            <a:off x="3371131" y="2039038"/>
            <a:ext cx="3179453" cy="1137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</p:cNvCxnSpPr>
          <p:nvPr/>
        </p:nvCxnSpPr>
        <p:spPr>
          <a:xfrm flipH="1" flipV="1">
            <a:off x="2296335" y="4922448"/>
            <a:ext cx="985087" cy="660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38543" y="1286160"/>
            <a:ext cx="72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Racks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801468" y="1655492"/>
            <a:ext cx="137189" cy="602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01467" y="1655492"/>
            <a:ext cx="637303" cy="12055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40876" y="5293895"/>
            <a:ext cx="1113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Cable trays </a:t>
            </a:r>
            <a:r>
              <a:rPr lang="en-US" smtClean="0"/>
              <a:t>&amp; cables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H="1" flipV="1">
            <a:off x="8148202" y="3763890"/>
            <a:ext cx="49262" cy="1530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65407" y="1286160"/>
            <a:ext cx="116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Shielding walls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349900" y="1655492"/>
            <a:ext cx="903145" cy="1240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2"/>
          </p:cNvCxnSpPr>
          <p:nvPr/>
        </p:nvCxnSpPr>
        <p:spPr>
          <a:xfrm>
            <a:off x="6349901" y="1932491"/>
            <a:ext cx="1036065" cy="2451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8" idx="2"/>
          </p:cNvCxnSpPr>
          <p:nvPr/>
        </p:nvCxnSpPr>
        <p:spPr>
          <a:xfrm flipH="1">
            <a:off x="1333359" y="2500703"/>
            <a:ext cx="1438188" cy="2011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0"/>
          </p:cNvCxnSpPr>
          <p:nvPr/>
        </p:nvCxnSpPr>
        <p:spPr>
          <a:xfrm flipV="1">
            <a:off x="1421009" y="4616964"/>
            <a:ext cx="150839" cy="843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9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729263"/>
              </p:ext>
            </p:extLst>
          </p:nvPr>
        </p:nvGraphicFramePr>
        <p:xfrm>
          <a:off x="0" y="908720"/>
          <a:ext cx="13033447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34"/>
                <a:gridCol w="1009637"/>
                <a:gridCol w="917849"/>
                <a:gridCol w="1009637"/>
                <a:gridCol w="1068455"/>
                <a:gridCol w="929873"/>
                <a:gridCol w="975602"/>
                <a:gridCol w="929873"/>
                <a:gridCol w="1036579"/>
                <a:gridCol w="975602"/>
                <a:gridCol w="899382"/>
                <a:gridCol w="1037387"/>
                <a:gridCol w="1233937"/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SEP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OCT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NOV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DEC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JAN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FEB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APR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MAY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JUL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AUG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SEP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7884368" y="1484784"/>
            <a:ext cx="0" cy="51005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67544" y="3573016"/>
            <a:ext cx="1008112" cy="216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547664" y="3933056"/>
            <a:ext cx="1584176" cy="504056"/>
            <a:chOff x="326849" y="2206814"/>
            <a:chExt cx="4149458" cy="739244"/>
          </a:xfrm>
        </p:grpSpPr>
        <p:sp>
          <p:nvSpPr>
            <p:cNvPr id="39" name="Rounded Rectangle 38"/>
            <p:cNvSpPr/>
            <p:nvPr/>
          </p:nvSpPr>
          <p:spPr>
            <a:xfrm>
              <a:off x="326849" y="2233584"/>
              <a:ext cx="4149458" cy="42316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6849" y="2206814"/>
              <a:ext cx="3695554" cy="739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Ion source area</a:t>
              </a:r>
            </a:p>
          </p:txBody>
        </p:sp>
      </p:grpSp>
      <p:sp>
        <p:nvSpPr>
          <p:cNvPr id="6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43192" cy="5394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Principal </a:t>
            </a:r>
            <a:r>
              <a:rPr lang="en-US" dirty="0" err="1" smtClean="0"/>
              <a:t>programme</a:t>
            </a:r>
            <a:r>
              <a:rPr lang="en-US" dirty="0" smtClean="0"/>
              <a:t> FEB installation</a:t>
            </a:r>
            <a:endParaRPr lang="en-US" dirty="0"/>
          </a:p>
        </p:txBody>
      </p:sp>
      <p:sp>
        <p:nvSpPr>
          <p:cNvPr id="59" name="Diamond 58"/>
          <p:cNvSpPr/>
          <p:nvPr/>
        </p:nvSpPr>
        <p:spPr>
          <a:xfrm>
            <a:off x="323528" y="1700808"/>
            <a:ext cx="216024" cy="216024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7544" y="3501008"/>
            <a:ext cx="789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Phase 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484784"/>
            <a:ext cx="6998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ETB 9/11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059832" y="4581128"/>
            <a:ext cx="2952328" cy="216024"/>
            <a:chOff x="326849" y="2233584"/>
            <a:chExt cx="4149458" cy="423162"/>
          </a:xfrm>
        </p:grpSpPr>
        <p:sp>
          <p:nvSpPr>
            <p:cNvPr id="36" name="Rounded Rectangle 35"/>
            <p:cNvSpPr/>
            <p:nvPr/>
          </p:nvSpPr>
          <p:spPr>
            <a:xfrm>
              <a:off x="326849" y="2233584"/>
              <a:ext cx="4149458" cy="42316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5917" y="2276872"/>
              <a:ext cx="3695553" cy="36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Diamond 51"/>
          <p:cNvSpPr/>
          <p:nvPr/>
        </p:nvSpPr>
        <p:spPr>
          <a:xfrm>
            <a:off x="1331640" y="1844824"/>
            <a:ext cx="216024" cy="216024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75656" y="1772816"/>
            <a:ext cx="1308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CF SG meet 11/10</a:t>
            </a:r>
            <a:endParaRPr lang="en-US" sz="1200" dirty="0"/>
          </a:p>
        </p:txBody>
      </p:sp>
      <p:sp>
        <p:nvSpPr>
          <p:cNvPr id="53" name="Diamond 52"/>
          <p:cNvSpPr/>
          <p:nvPr/>
        </p:nvSpPr>
        <p:spPr>
          <a:xfrm>
            <a:off x="1691680" y="2204864"/>
            <a:ext cx="216024" cy="216024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2204864"/>
            <a:ext cx="1903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Readiness confirmation 20/10</a:t>
            </a:r>
            <a:endParaRPr lang="en-US" sz="1100" dirty="0"/>
          </a:p>
        </p:txBody>
      </p:sp>
      <p:sp>
        <p:nvSpPr>
          <p:cNvPr id="54" name="Diamond 53"/>
          <p:cNvSpPr/>
          <p:nvPr/>
        </p:nvSpPr>
        <p:spPr>
          <a:xfrm>
            <a:off x="4355976" y="2924944"/>
            <a:ext cx="216024" cy="216024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9992" y="2924944"/>
            <a:ext cx="1398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Lessons learned 15/1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4509120"/>
            <a:ext cx="1250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/>
                <a:cs typeface="Arial"/>
              </a:rPr>
              <a:t>FEB installation</a:t>
            </a:r>
            <a:endParaRPr lang="en-US" sz="1100" b="1" dirty="0">
              <a:latin typeface="Arial"/>
              <a:cs typeface="Arial"/>
            </a:endParaRPr>
          </a:p>
        </p:txBody>
      </p:sp>
      <p:sp>
        <p:nvSpPr>
          <p:cNvPr id="55" name="Diamond 54"/>
          <p:cNvSpPr/>
          <p:nvPr/>
        </p:nvSpPr>
        <p:spPr>
          <a:xfrm>
            <a:off x="5940152" y="4581128"/>
            <a:ext cx="216024" cy="216024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56176" y="4509120"/>
            <a:ext cx="151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Installation Completion  </a:t>
            </a:r>
            <a:endParaRPr lang="en-US" sz="1100" dirty="0"/>
          </a:p>
        </p:txBody>
      </p:sp>
      <p:sp>
        <p:nvSpPr>
          <p:cNvPr id="56" name="Diamond 55"/>
          <p:cNvSpPr/>
          <p:nvPr/>
        </p:nvSpPr>
        <p:spPr>
          <a:xfrm>
            <a:off x="2915816" y="2564904"/>
            <a:ext cx="216024" cy="216024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31840" y="2564904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ION source </a:t>
            </a:r>
            <a:r>
              <a:rPr lang="en-US" sz="1100" dirty="0" smtClean="0"/>
              <a:t>delivery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cxnSp>
        <p:nvCxnSpPr>
          <p:cNvPr id="5" name="Straight Arrow Connector 4"/>
          <p:cNvCxnSpPr>
            <a:stCxn id="44" idx="3"/>
          </p:cNvCxnSpPr>
          <p:nvPr/>
        </p:nvCxnSpPr>
        <p:spPr>
          <a:xfrm flipV="1">
            <a:off x="1475656" y="1988840"/>
            <a:ext cx="0" cy="16921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148064" y="5229200"/>
            <a:ext cx="3229014" cy="261610"/>
            <a:chOff x="326849" y="2233584"/>
            <a:chExt cx="5052828" cy="512459"/>
          </a:xfrm>
        </p:grpSpPr>
        <p:sp>
          <p:nvSpPr>
            <p:cNvPr id="43" name="Rounded Rectangle 42"/>
            <p:cNvSpPr/>
            <p:nvPr/>
          </p:nvSpPr>
          <p:spPr>
            <a:xfrm>
              <a:off x="326849" y="2233584"/>
              <a:ext cx="4149458" cy="42316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2702" y="2233584"/>
              <a:ext cx="4966975" cy="512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Shielding blocks</a:t>
              </a:r>
              <a:endParaRPr lang="en-US" sz="11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56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Phase 1, until 11 October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Complete drawings including: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Design integration of stakeholders and laser scanning</a:t>
            </a:r>
          </a:p>
          <a:p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cope of work definition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Sequence and planning of FEB </a:t>
            </a:r>
            <a:r>
              <a:rPr lang="en-US" dirty="0" err="1" smtClean="0">
                <a:solidFill>
                  <a:srgbClr val="000000"/>
                </a:solidFill>
              </a:rPr>
              <a:t>programme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Cost budget – (time &amp; material)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lignment </a:t>
            </a:r>
            <a:r>
              <a:rPr lang="en-US" dirty="0" smtClean="0">
                <a:solidFill>
                  <a:srgbClr val="000000"/>
                </a:solidFill>
              </a:rPr>
              <a:t>negotiation of TESI agreement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Identify long </a:t>
            </a:r>
            <a:r>
              <a:rPr lang="en-US" dirty="0" smtClean="0">
                <a:solidFill>
                  <a:srgbClr val="000000"/>
                </a:solidFill>
              </a:rPr>
              <a:t>lead </a:t>
            </a:r>
            <a:r>
              <a:rPr lang="en-US" dirty="0" smtClean="0">
                <a:solidFill>
                  <a:srgbClr val="000000"/>
                </a:solidFill>
              </a:rPr>
              <a:t>purchase items/material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4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50332</TotalTime>
  <Words>624</Words>
  <Application>Microsoft Macintosh PowerPoint</Application>
  <PresentationFormat>On-screen Show (4:3)</PresentationFormat>
  <Paragraphs>226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 Core Powerpoint</vt:lpstr>
      <vt:lpstr>IRR meeting </vt:lpstr>
      <vt:lpstr>CF in ESS Matrix</vt:lpstr>
      <vt:lpstr>C101 sectional handover to CF and full access for AD </vt:lpstr>
      <vt:lpstr>2 May Handover  </vt:lpstr>
      <vt:lpstr>FEB Installation set up to support AD better</vt:lpstr>
      <vt:lpstr>Prel CF scope infrastructure &amp; services</vt:lpstr>
      <vt:lpstr>FEB Level 90 &amp; 100 infrastructure</vt:lpstr>
      <vt:lpstr>Principal programme FEB installation</vt:lpstr>
      <vt:lpstr>FEB Phase 1, until 11 October</vt:lpstr>
      <vt:lpstr>Critical area: Normal Conducting Front End (NCFE)</vt:lpstr>
      <vt:lpstr>FEB Test team structure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Lennart Stenman</cp:lastModifiedBy>
  <cp:revision>166</cp:revision>
  <cp:lastPrinted>2017-09-14T05:56:30Z</cp:lastPrinted>
  <dcterms:created xsi:type="dcterms:W3CDTF">2013-10-29T16:05:10Z</dcterms:created>
  <dcterms:modified xsi:type="dcterms:W3CDTF">2017-09-15T04:28:23Z</dcterms:modified>
</cp:coreProperties>
</file>