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7"/>
  </p:notesMasterIdLst>
  <p:handoutMasterIdLst>
    <p:handoutMasterId r:id="rId18"/>
  </p:handoutMasterIdLst>
  <p:sldIdLst>
    <p:sldId id="286" r:id="rId3"/>
    <p:sldId id="488" r:id="rId4"/>
    <p:sldId id="517" r:id="rId5"/>
    <p:sldId id="498" r:id="rId6"/>
    <p:sldId id="503" r:id="rId7"/>
    <p:sldId id="512" r:id="rId8"/>
    <p:sldId id="513" r:id="rId9"/>
    <p:sldId id="519" r:id="rId10"/>
    <p:sldId id="514" r:id="rId11"/>
    <p:sldId id="515" r:id="rId12"/>
    <p:sldId id="516" r:id="rId13"/>
    <p:sldId id="511" r:id="rId14"/>
    <p:sldId id="518" r:id="rId15"/>
    <p:sldId id="495" r:id="rId16"/>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232">
          <p15:clr>
            <a:srgbClr val="A4A3A4"/>
          </p15:clr>
        </p15:guide>
        <p15:guide id="2" orient="horz" pos="908">
          <p15:clr>
            <a:srgbClr val="A4A3A4"/>
          </p15:clr>
        </p15:guide>
        <p15:guide id="3" pos="49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autoAdjust="0"/>
    <p:restoredTop sz="99518" autoAdjust="0"/>
  </p:normalViewPr>
  <p:slideViewPr>
    <p:cSldViewPr snapToGrid="0" snapToObjects="1">
      <p:cViewPr>
        <p:scale>
          <a:sx n="73" d="100"/>
          <a:sy n="73" d="100"/>
        </p:scale>
        <p:origin x="-1888" y="-1024"/>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15/09/17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15/09/17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Sept 2017</a:t>
            </a:r>
            <a:endParaRPr lang="sv-SE"/>
          </a:p>
        </p:txBody>
      </p:sp>
      <p:sp>
        <p:nvSpPr>
          <p:cNvPr id="3" name="Platshållare för sidfot 2"/>
          <p:cNvSpPr>
            <a:spLocks noGrp="1"/>
          </p:cNvSpPr>
          <p:nvPr>
            <p:ph type="ftr" sz="quarter" idx="11"/>
          </p:nvPr>
        </p:nvSpPr>
        <p:spPr/>
        <p:txBody>
          <a:bodyPr/>
          <a:lstStyle/>
          <a:p>
            <a:r>
              <a:rPr lang="de-DE" smtClean="0"/>
              <a:t>IS LEBT IRR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Sept 2017</a:t>
            </a:r>
            <a:endParaRPr lang="sv-SE"/>
          </a:p>
        </p:txBody>
      </p:sp>
      <p:sp>
        <p:nvSpPr>
          <p:cNvPr id="8" name="Platshållare för sidfot 7"/>
          <p:cNvSpPr>
            <a:spLocks noGrp="1"/>
          </p:cNvSpPr>
          <p:nvPr>
            <p:ph type="ftr" sz="quarter" idx="11"/>
          </p:nvPr>
        </p:nvSpPr>
        <p:spPr/>
        <p:txBody>
          <a:bodyPr/>
          <a:lstStyle/>
          <a:p>
            <a:r>
              <a:rPr lang="de-DE" smtClean="0"/>
              <a:t>IS LEBT IRR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Sept 2017</a:t>
            </a:r>
            <a:endParaRPr lang="sv-SE"/>
          </a:p>
        </p:txBody>
      </p:sp>
      <p:sp>
        <p:nvSpPr>
          <p:cNvPr id="4" name="Platshållare för sidfot 3"/>
          <p:cNvSpPr>
            <a:spLocks noGrp="1"/>
          </p:cNvSpPr>
          <p:nvPr>
            <p:ph type="ftr" sz="quarter" idx="11"/>
          </p:nvPr>
        </p:nvSpPr>
        <p:spPr/>
        <p:txBody>
          <a:bodyPr/>
          <a:lstStyle/>
          <a:p>
            <a:r>
              <a:rPr lang="de-DE" smtClean="0"/>
              <a:t>IS LEBT IRR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Sept 2017</a:t>
            </a:r>
            <a:endParaRPr lang="sv-SE"/>
          </a:p>
        </p:txBody>
      </p:sp>
      <p:sp>
        <p:nvSpPr>
          <p:cNvPr id="3" name="Platshållare för sidfot 2"/>
          <p:cNvSpPr>
            <a:spLocks noGrp="1"/>
          </p:cNvSpPr>
          <p:nvPr>
            <p:ph type="ftr" sz="quarter" idx="11"/>
          </p:nvPr>
        </p:nvSpPr>
        <p:spPr/>
        <p:txBody>
          <a:bodyPr/>
          <a:lstStyle/>
          <a:p>
            <a:r>
              <a:rPr lang="de-DE" smtClean="0"/>
              <a:t>IS LEBT IRR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Sept 2017</a:t>
            </a:r>
            <a:endParaRPr lang="sv-SE"/>
          </a:p>
        </p:txBody>
      </p:sp>
      <p:sp>
        <p:nvSpPr>
          <p:cNvPr id="5" name="Platshållare för sidfot 4"/>
          <p:cNvSpPr>
            <a:spLocks noGrp="1"/>
          </p:cNvSpPr>
          <p:nvPr>
            <p:ph type="ftr" sz="quarter" idx="11"/>
          </p:nvPr>
        </p:nvSpPr>
        <p:spPr/>
        <p:txBody>
          <a:bodyPr/>
          <a:lstStyle/>
          <a:p>
            <a:r>
              <a:rPr lang="de-DE" smtClean="0"/>
              <a:t>IS LEBT IRR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Sept 2017</a:t>
            </a:r>
            <a:endParaRPr lang="sv-SE"/>
          </a:p>
        </p:txBody>
      </p:sp>
      <p:sp>
        <p:nvSpPr>
          <p:cNvPr id="6" name="Platshållare för sidfot 5"/>
          <p:cNvSpPr>
            <a:spLocks noGrp="1"/>
          </p:cNvSpPr>
          <p:nvPr>
            <p:ph type="ftr" sz="quarter" idx="11"/>
          </p:nvPr>
        </p:nvSpPr>
        <p:spPr/>
        <p:txBody>
          <a:bodyPr/>
          <a:lstStyle/>
          <a:p>
            <a:r>
              <a:rPr lang="de-DE" smtClean="0"/>
              <a:t>IS LEBT IRR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Sept 2017</a:t>
            </a:r>
            <a:endParaRPr lang="sv-SE"/>
          </a:p>
        </p:txBody>
      </p:sp>
      <p:sp>
        <p:nvSpPr>
          <p:cNvPr id="8" name="Platshållare för sidfot 7"/>
          <p:cNvSpPr>
            <a:spLocks noGrp="1"/>
          </p:cNvSpPr>
          <p:nvPr>
            <p:ph type="ftr" sz="quarter" idx="11"/>
          </p:nvPr>
        </p:nvSpPr>
        <p:spPr/>
        <p:txBody>
          <a:bodyPr/>
          <a:lstStyle/>
          <a:p>
            <a:r>
              <a:rPr lang="de-DE" smtClean="0"/>
              <a:t>IS LEBT IRR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Sept 2017</a:t>
            </a:r>
            <a:endParaRPr lang="sv-SE"/>
          </a:p>
        </p:txBody>
      </p:sp>
      <p:sp>
        <p:nvSpPr>
          <p:cNvPr id="4" name="Platshållare för sidfot 3"/>
          <p:cNvSpPr>
            <a:spLocks noGrp="1"/>
          </p:cNvSpPr>
          <p:nvPr>
            <p:ph type="ftr" sz="quarter" idx="11"/>
          </p:nvPr>
        </p:nvSpPr>
        <p:spPr/>
        <p:txBody>
          <a:bodyPr/>
          <a:lstStyle/>
          <a:p>
            <a:r>
              <a:rPr lang="de-DE" smtClean="0"/>
              <a:t>IS LEBT IRR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Sept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de-DE" smtClean="0"/>
              <a:t>IS LEBT IRR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Sept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smtClean="0"/>
              <a:t>IS LEBT IRR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chess.esss.lu.se/enovia/link/ESS-0085649/21308.51166.50432.55507/vali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chess.esss.lu.se/enovia/link/ESS-0085649/21308.51166.50432.55507/vali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chess.esss.lu.se/enovia/link/ESS-0085649/21308.51166.50432.55507/valid"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IS – LEBT IRR</a:t>
            </a:r>
          </a:p>
          <a:p>
            <a:pPr algn="ctr"/>
            <a:r>
              <a:rPr lang="en-GB" sz="3600" dirty="0" smtClean="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15 September 2017</a:t>
            </a:r>
          </a:p>
          <a:p>
            <a:pPr algn="ctr"/>
            <a:r>
              <a:rPr lang="en-GB" sz="1600" dirty="0" smtClean="0">
                <a:solidFill>
                  <a:srgbClr val="FFFFFF"/>
                </a:solidFill>
              </a:rPr>
              <a:t>J.G. Weisend II, Chairman</a:t>
            </a: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10</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173618" y="1584432"/>
            <a:ext cx="8970382" cy="5078313"/>
          </a:xfrm>
          <a:prstGeom prst="rect">
            <a:avLst/>
          </a:prstGeom>
        </p:spPr>
        <p:txBody>
          <a:bodyPr wrap="square">
            <a:spAutoFit/>
          </a:bodyPr>
          <a:lstStyle/>
          <a:p>
            <a:pPr lvl="0"/>
            <a:r>
              <a:rPr lang="en-GB" dirty="0"/>
              <a:t>Is the installation plan for the system adequate? Have all tools, including cranes, movement devices, stands, alignment fixtures etc. been defined. Has the staff for this work been identified? Is the installation sequence consistent with the overall installation plan</a:t>
            </a:r>
            <a:r>
              <a:rPr lang="en-GB" dirty="0" smtClean="0"/>
              <a:t>?</a:t>
            </a:r>
          </a:p>
          <a:p>
            <a:pPr lvl="0"/>
            <a:endParaRPr lang="en-GB" dirty="0" smtClean="0"/>
          </a:p>
          <a:p>
            <a:pPr lvl="0"/>
            <a:r>
              <a:rPr lang="en-GB" dirty="0" smtClean="0"/>
              <a:t>Yes but additional detailed steps are needed</a:t>
            </a:r>
            <a:endParaRPr lang="en-GB" dirty="0"/>
          </a:p>
          <a:p>
            <a:pPr lvl="0"/>
            <a:endParaRPr lang="en-GB" dirty="0" smtClean="0"/>
          </a:p>
          <a:p>
            <a:pPr lvl="0"/>
            <a:endParaRPr lang="en-GB" dirty="0"/>
          </a:p>
          <a:p>
            <a:pPr lvl="0"/>
            <a:endParaRPr lang="en-GB" dirty="0" smtClean="0"/>
          </a:p>
          <a:p>
            <a:pPr lvl="0"/>
            <a:endParaRPr lang="en-US" dirty="0"/>
          </a:p>
          <a:p>
            <a:pPr lvl="0"/>
            <a:r>
              <a:rPr lang="en-GB" dirty="0"/>
              <a:t>Has the reliability and maintainability of the system been optimized? Have all the spare parts required from the first day of operation been identified and procured</a:t>
            </a:r>
            <a:r>
              <a:rPr lang="en-GB" dirty="0" smtClean="0"/>
              <a:t>?</a:t>
            </a:r>
          </a:p>
          <a:p>
            <a:pPr lvl="0"/>
            <a:endParaRPr lang="en-GB" dirty="0"/>
          </a:p>
          <a:p>
            <a:pPr lvl="0"/>
            <a:endParaRPr lang="en-GB" dirty="0" smtClean="0"/>
          </a:p>
          <a:p>
            <a:pPr lvl="0"/>
            <a:r>
              <a:rPr lang="en-GB" dirty="0" smtClean="0"/>
              <a:t>The spare parts are determined but are limited. No real information on reliability and maintainability were presented</a:t>
            </a:r>
          </a:p>
          <a:p>
            <a:pPr lvl="0"/>
            <a:endParaRPr lang="en-GB" dirty="0"/>
          </a:p>
          <a:p>
            <a:pPr lvl="0"/>
            <a:endParaRPr lang="en-GB" dirty="0" smtClean="0"/>
          </a:p>
          <a:p>
            <a:pPr lvl="0"/>
            <a:endParaRPr lang="en-US" dirty="0"/>
          </a:p>
        </p:txBody>
      </p:sp>
    </p:spTree>
    <p:extLst>
      <p:ext uri="{BB962C8B-B14F-4D97-AF65-F5344CB8AC3E}">
        <p14:creationId xmlns:p14="http://schemas.microsoft.com/office/powerpoint/2010/main" val="208431331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11</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457200" y="1834359"/>
            <a:ext cx="8229600" cy="369332"/>
          </a:xfrm>
          <a:prstGeom prst="rect">
            <a:avLst/>
          </a:prstGeom>
          <a:noFill/>
        </p:spPr>
        <p:txBody>
          <a:bodyPr wrap="square" rtlCol="0">
            <a:spAutoFit/>
          </a:bodyPr>
          <a:lstStyle/>
          <a:p>
            <a:endParaRPr lang="en-US" dirty="0">
              <a:hlinkClick r:id="rId2"/>
            </a:endParaRPr>
          </a:p>
        </p:txBody>
      </p:sp>
      <p:sp>
        <p:nvSpPr>
          <p:cNvPr id="8" name="Rectangle 7"/>
          <p:cNvSpPr/>
          <p:nvPr/>
        </p:nvSpPr>
        <p:spPr>
          <a:xfrm>
            <a:off x="173618" y="1584432"/>
            <a:ext cx="8970382" cy="1200329"/>
          </a:xfrm>
          <a:prstGeom prst="rect">
            <a:avLst/>
          </a:prstGeom>
        </p:spPr>
        <p:txBody>
          <a:bodyPr wrap="square">
            <a:spAutoFit/>
          </a:bodyPr>
          <a:lstStyle/>
          <a:p>
            <a:pPr lvl="0"/>
            <a:endParaRPr lang="en-GB" dirty="0" smtClean="0"/>
          </a:p>
          <a:p>
            <a:pPr lvl="0"/>
            <a:endParaRPr lang="en-GB" dirty="0"/>
          </a:p>
          <a:p>
            <a:pPr lvl="0"/>
            <a:endParaRPr lang="en-GB" dirty="0" smtClean="0"/>
          </a:p>
          <a:p>
            <a:pPr lvl="0"/>
            <a:endParaRPr lang="en-US" dirty="0"/>
          </a:p>
        </p:txBody>
      </p:sp>
      <p:sp>
        <p:nvSpPr>
          <p:cNvPr id="9" name="Rectangle 8"/>
          <p:cNvSpPr/>
          <p:nvPr/>
        </p:nvSpPr>
        <p:spPr>
          <a:xfrm>
            <a:off x="0" y="1584432"/>
            <a:ext cx="9144000" cy="5909311"/>
          </a:xfrm>
          <a:prstGeom prst="rect">
            <a:avLst/>
          </a:prstGeom>
        </p:spPr>
        <p:txBody>
          <a:bodyPr wrap="square">
            <a:spAutoFit/>
          </a:bodyPr>
          <a:lstStyle/>
          <a:p>
            <a:pPr lvl="0"/>
            <a:r>
              <a:rPr lang="en-GB" dirty="0"/>
              <a:t>Have all inspections and permits required prior to installation been carried out? Have the inspections and permits required between installation and the Accelerator Readiness Review been identified</a:t>
            </a:r>
            <a:r>
              <a:rPr lang="en-GB" dirty="0" smtClean="0"/>
              <a:t>?</a:t>
            </a:r>
          </a:p>
          <a:p>
            <a:pPr lvl="0"/>
            <a:endParaRPr lang="en-GB" dirty="0"/>
          </a:p>
          <a:p>
            <a:pPr lvl="0"/>
            <a:endParaRPr lang="en-GB" dirty="0" smtClean="0"/>
          </a:p>
          <a:p>
            <a:pPr lvl="0"/>
            <a:r>
              <a:rPr lang="en-GB" dirty="0" smtClean="0"/>
              <a:t>Captured in WSCP</a:t>
            </a:r>
          </a:p>
          <a:p>
            <a:pPr lvl="0"/>
            <a:endParaRPr lang="en-GB" dirty="0"/>
          </a:p>
          <a:p>
            <a:pPr lvl="0"/>
            <a:endParaRPr lang="en-GB" dirty="0"/>
          </a:p>
          <a:p>
            <a:pPr lvl="0"/>
            <a:endParaRPr lang="en-GB" dirty="0" smtClean="0"/>
          </a:p>
          <a:p>
            <a:pPr lvl="0"/>
            <a:endParaRPr lang="en-US" dirty="0"/>
          </a:p>
          <a:p>
            <a:pPr lvl="0"/>
            <a:r>
              <a:rPr lang="en-GB" dirty="0"/>
              <a:t>Have all recommendations from component design reviews been addressed</a:t>
            </a:r>
            <a:r>
              <a:rPr lang="en-GB" dirty="0" smtClean="0"/>
              <a:t>?</a:t>
            </a:r>
          </a:p>
          <a:p>
            <a:pPr lvl="0"/>
            <a:endParaRPr lang="en-GB" dirty="0"/>
          </a:p>
          <a:p>
            <a:pPr lvl="0"/>
            <a:r>
              <a:rPr lang="en-GB" dirty="0" smtClean="0"/>
              <a:t>	</a:t>
            </a:r>
            <a:r>
              <a:rPr lang="en-GB" i="1" dirty="0" smtClean="0"/>
              <a:t>Mostly Yes.</a:t>
            </a:r>
          </a:p>
          <a:p>
            <a:pPr lvl="0"/>
            <a:endParaRPr lang="en-GB" dirty="0"/>
          </a:p>
          <a:p>
            <a:pPr lvl="0"/>
            <a:endParaRPr lang="en-GB" dirty="0" smtClean="0"/>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427861079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12</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307900" y="1584432"/>
            <a:ext cx="8532482" cy="5632312"/>
          </a:xfrm>
          <a:prstGeom prst="rect">
            <a:avLst/>
          </a:prstGeom>
          <a:noFill/>
        </p:spPr>
        <p:txBody>
          <a:bodyPr wrap="square" rtlCol="0">
            <a:spAutoFit/>
          </a:bodyPr>
          <a:lstStyle/>
          <a:p>
            <a:pPr marL="342900" indent="-342900">
              <a:buFont typeface="+mj-lt"/>
              <a:buAutoNum type="arabicPeriod"/>
            </a:pPr>
            <a:r>
              <a:rPr lang="en-US" dirty="0" smtClean="0"/>
              <a:t>INFN and ESS shall agree upon a set of documentation to be delivered in time for the Safety Readiness Review and Test Stand licensing scheduled for 2018.</a:t>
            </a:r>
          </a:p>
          <a:p>
            <a:pPr marL="342900" indent="-342900">
              <a:buFont typeface="+mj-lt"/>
              <a:buAutoNum type="arabicPeriod"/>
            </a:pPr>
            <a:r>
              <a:rPr lang="en-US" dirty="0" smtClean="0"/>
              <a:t>Test the insulating cone to 100 kV</a:t>
            </a:r>
          </a:p>
          <a:p>
            <a:pPr marL="342900" indent="-342900">
              <a:buFont typeface="+mj-lt"/>
              <a:buAutoNum type="arabicPeriod"/>
            </a:pPr>
            <a:r>
              <a:rPr lang="en-US" dirty="0" smtClean="0"/>
              <a:t>ESS should review the non-conformities to ensure that they do not have any broader implications on the machine performance beyond the IS-LEBT.</a:t>
            </a:r>
          </a:p>
          <a:p>
            <a:pPr marL="342900" indent="-342900">
              <a:buFont typeface="+mj-lt"/>
              <a:buAutoNum type="arabicPeriod"/>
            </a:pPr>
            <a:r>
              <a:rPr lang="en-US" dirty="0" smtClean="0"/>
              <a:t>ESS and INFN should come to an agreement on when best to deliver the IS-LEBT based on the new dates for readiness of the ESS infrastructure. INFN will check with the transport company on the effect of this change. The impact on beam Instrumentation work also should be considered.</a:t>
            </a:r>
          </a:p>
          <a:p>
            <a:pPr marL="342900" indent="-342900">
              <a:buFont typeface="+mj-lt"/>
              <a:buAutoNum type="arabicPeriod"/>
            </a:pPr>
            <a:r>
              <a:rPr lang="en-US" dirty="0" smtClean="0"/>
              <a:t>CF, AD and ESH shall work together to address the issue of connecting technical systems to the switch gears and providing power to the switch gears.</a:t>
            </a:r>
          </a:p>
          <a:p>
            <a:pPr marL="342900" indent="-342900">
              <a:buFont typeface="+mj-lt"/>
              <a:buAutoNum type="arabicPeriod"/>
            </a:pPr>
            <a:r>
              <a:rPr lang="en-US" dirty="0"/>
              <a:t>“The main three phase power and the control circuit power of the ion source high voltage power supply (FUG) should be </a:t>
            </a:r>
            <a:r>
              <a:rPr lang="en-US" dirty="0" smtClean="0"/>
              <a:t>separated</a:t>
            </a:r>
            <a:r>
              <a:rPr lang="en-US" dirty="0"/>
              <a:t> </a:t>
            </a:r>
            <a:r>
              <a:rPr lang="en-US" dirty="0" smtClean="0"/>
              <a:t>so </a:t>
            </a:r>
            <a:r>
              <a:rPr lang="en-US" dirty="0" smtClean="0"/>
              <a:t>that the controls are not switched off by the PSS system when the cage door is opened.</a:t>
            </a:r>
          </a:p>
          <a:p>
            <a:pPr marL="342900" indent="-342900">
              <a:buFont typeface="+mj-lt"/>
              <a:buAutoNum type="arabicPeriod"/>
            </a:pPr>
            <a:r>
              <a:rPr lang="en-US" dirty="0" smtClean="0"/>
              <a:t>Optimize the migration to the micro TCA systems in order to minimize the impact on the beam instrumentation team.</a:t>
            </a:r>
          </a:p>
          <a:p>
            <a:endParaRPr lang="en-US" dirty="0" smtClean="0"/>
          </a:p>
          <a:p>
            <a:endParaRPr lang="en-US" dirty="0" smtClean="0"/>
          </a:p>
          <a:p>
            <a:endParaRPr lang="en-US" dirty="0" smtClean="0"/>
          </a:p>
          <a:p>
            <a:pPr marL="342900" indent="-342900">
              <a:buFont typeface="+mj-lt"/>
              <a:buAutoNum type="arabicPeriod"/>
            </a:pPr>
            <a:endParaRPr lang="en-US" dirty="0"/>
          </a:p>
        </p:txBody>
      </p:sp>
    </p:spTree>
    <p:extLst>
      <p:ext uri="{BB962C8B-B14F-4D97-AF65-F5344CB8AC3E}">
        <p14:creationId xmlns:p14="http://schemas.microsoft.com/office/powerpoint/2010/main" val="279127378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13</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307900" y="1584432"/>
            <a:ext cx="8532482" cy="6186309"/>
          </a:xfrm>
          <a:prstGeom prst="rect">
            <a:avLst/>
          </a:prstGeom>
          <a:noFill/>
        </p:spPr>
        <p:txBody>
          <a:bodyPr wrap="square" rtlCol="0">
            <a:spAutoFit/>
          </a:bodyPr>
          <a:lstStyle/>
          <a:p>
            <a:pPr marL="342900" indent="-342900">
              <a:buFont typeface="+mj-lt"/>
              <a:buAutoNum type="arabicPeriod" startAt="8"/>
            </a:pPr>
            <a:r>
              <a:rPr lang="en-US" dirty="0" smtClean="0"/>
              <a:t>The proper staff  for making electrical power connections associated with this work needs to be identified by ESS.</a:t>
            </a:r>
          </a:p>
          <a:p>
            <a:pPr marL="342900" indent="-342900">
              <a:buFont typeface="+mj-lt"/>
              <a:buAutoNum type="arabicPeriod" startAt="8"/>
            </a:pPr>
            <a:r>
              <a:rPr lang="en-US" dirty="0" smtClean="0"/>
              <a:t>Consider adding step by step instructions into the INFN installation plan.</a:t>
            </a:r>
          </a:p>
          <a:p>
            <a:pPr marL="342900" indent="-342900">
              <a:buFont typeface="+mj-lt"/>
              <a:buAutoNum type="arabicPeriod" startAt="10"/>
            </a:pPr>
            <a:r>
              <a:rPr lang="en-US" dirty="0"/>
              <a:t>ESS to prepare the necessary safety documentation (access procedure to HV cage, procedure for grounding, etc.) for the submission of the licensing application to SSM</a:t>
            </a:r>
          </a:p>
          <a:p>
            <a:pPr marL="342900" indent="-342900">
              <a:buFont typeface="+mj-lt"/>
              <a:buAutoNum type="arabicPeriod" startAt="10"/>
            </a:pPr>
            <a:r>
              <a:rPr lang="en-US" dirty="0"/>
              <a:t>ESS AD installation team to find a technical solution that can guarantee a dry environment around the HV cage in order to avoid exposure to electrical shocks</a:t>
            </a:r>
          </a:p>
          <a:p>
            <a:pPr marL="342900" indent="-342900">
              <a:buFont typeface="+mj-lt"/>
              <a:buAutoNum type="arabicPeriod" startAt="10"/>
            </a:pPr>
            <a:r>
              <a:rPr lang="en-US" dirty="0"/>
              <a:t>ESS AD safety group to verify that the current location of the H2 bottles as per design, does not represent an explosive hazard</a:t>
            </a:r>
          </a:p>
          <a:p>
            <a:pPr marL="342900" indent="-342900">
              <a:buFont typeface="+mj-lt"/>
              <a:buAutoNum type="arabicPeriod" startAt="10"/>
            </a:pPr>
            <a:r>
              <a:rPr lang="en-US" dirty="0"/>
              <a:t>INFN-LNS to identify, via the WSCP, the types of intervention that do not require the full set of </a:t>
            </a:r>
            <a:r>
              <a:rPr lang="en-US" dirty="0" smtClean="0"/>
              <a:t>PPE.</a:t>
            </a:r>
          </a:p>
          <a:p>
            <a:pPr marL="342900" indent="-342900">
              <a:buFont typeface="+mj-lt"/>
              <a:buAutoNum type="arabicPeriod" startAt="10"/>
            </a:pPr>
            <a:r>
              <a:rPr lang="en-US" dirty="0" smtClean="0"/>
              <a:t>The FEB installation team should develop quality checks to ensure that installed equipment such as racks, cables, water systems will function as desired.</a:t>
            </a:r>
          </a:p>
          <a:p>
            <a:pPr marL="342900" indent="-342900">
              <a:buFont typeface="+mj-lt"/>
              <a:buAutoNum type="arabicPeriod" startAt="10"/>
            </a:pPr>
            <a:r>
              <a:rPr lang="en-US" dirty="0"/>
              <a:t>Document all specifics and details that appear during installation and start up and commissioning (especially </a:t>
            </a:r>
            <a:r>
              <a:rPr lang="en-US" dirty="0" smtClean="0"/>
              <a:t>hardware commissioning</a:t>
            </a:r>
            <a:r>
              <a:rPr lang="en-US" dirty="0"/>
              <a:t>). Make a special effort on documentation during that phase (assign some people following the technicians during installation and taking notes</a:t>
            </a:r>
            <a:r>
              <a:rPr lang="en-US" dirty="0" smtClean="0"/>
              <a:t>).</a:t>
            </a:r>
          </a:p>
          <a:p>
            <a:pPr marL="342900" indent="-342900">
              <a:buFont typeface="+mj-lt"/>
              <a:buAutoNum type="arabicPeriod" startAt="10"/>
            </a:pPr>
            <a:r>
              <a:rPr lang="en-GB" i="1" dirty="0"/>
              <a:t>ESS has to develop clear guidelines on what is required from the IK Partners for the issuance of the Declaration of </a:t>
            </a:r>
            <a:r>
              <a:rPr lang="en-GB" i="1" dirty="0" err="1"/>
              <a:t>Comformity</a:t>
            </a:r>
            <a:r>
              <a:rPr lang="en-GB" i="1" dirty="0"/>
              <a:t>.</a:t>
            </a:r>
            <a:endParaRPr lang="en-US" dirty="0" smtClean="0"/>
          </a:p>
          <a:p>
            <a:pPr marL="342900" indent="-342900">
              <a:buFont typeface="+mj-lt"/>
              <a:buAutoNum type="arabicPeriod" startAt="10"/>
            </a:pPr>
            <a:endParaRPr lang="en-US" dirty="0" smtClean="0"/>
          </a:p>
          <a:p>
            <a:endParaRPr lang="en-US" dirty="0" smtClean="0"/>
          </a:p>
          <a:p>
            <a:endParaRPr lang="en-US" dirty="0" smtClean="0"/>
          </a:p>
        </p:txBody>
      </p:sp>
    </p:spTree>
    <p:extLst>
      <p:ext uri="{BB962C8B-B14F-4D97-AF65-F5344CB8AC3E}">
        <p14:creationId xmlns:p14="http://schemas.microsoft.com/office/powerpoint/2010/main" val="72573045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14</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smtClean="0">
                <a:solidFill>
                  <a:srgbClr val="000000"/>
                </a:solidFill>
              </a:rPr>
              <a:t>The Chair recognizes and thanks  the INFN </a:t>
            </a:r>
            <a:r>
              <a:rPr lang="en-GB" smtClean="0">
                <a:solidFill>
                  <a:srgbClr val="000000"/>
                </a:solidFill>
              </a:rPr>
              <a:t>– LNS, CEA &amp; </a:t>
            </a:r>
            <a:r>
              <a:rPr lang="en-GB" dirty="0" smtClean="0">
                <a:solidFill>
                  <a:srgbClr val="000000"/>
                </a:solidFill>
              </a:rPr>
              <a:t>ESS teams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468638"/>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8" name="TextBox 7"/>
          <p:cNvSpPr txBox="1"/>
          <p:nvPr/>
        </p:nvSpPr>
        <p:spPr>
          <a:xfrm>
            <a:off x="136470" y="1567648"/>
            <a:ext cx="8908104" cy="1200329"/>
          </a:xfrm>
          <a:prstGeom prst="rect">
            <a:avLst/>
          </a:prstGeom>
          <a:noFill/>
        </p:spPr>
        <p:txBody>
          <a:bodyPr wrap="square" rtlCol="0">
            <a:spAutoFit/>
          </a:bodyPr>
          <a:lstStyle/>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a:p>
        </p:txBody>
      </p:sp>
      <p:sp>
        <p:nvSpPr>
          <p:cNvPr id="3" name="TextBox 2"/>
          <p:cNvSpPr txBox="1"/>
          <p:nvPr/>
        </p:nvSpPr>
        <p:spPr>
          <a:xfrm flipH="1">
            <a:off x="322328" y="1468638"/>
            <a:ext cx="8555466" cy="5909311"/>
          </a:xfrm>
          <a:prstGeom prst="rect">
            <a:avLst/>
          </a:prstGeom>
          <a:noFill/>
        </p:spPr>
        <p:txBody>
          <a:bodyPr wrap="square" rtlCol="0">
            <a:spAutoFit/>
          </a:bodyPr>
          <a:lstStyle/>
          <a:p>
            <a:pPr marL="285750" indent="-285750">
              <a:buFont typeface="Arial"/>
              <a:buChar char="•"/>
            </a:pPr>
            <a:r>
              <a:rPr lang="en-US" dirty="0" smtClean="0"/>
              <a:t>The work by INFN – LNS and CEA  on the design, construction and testing of the Ion Source and LEBT is very impressive. </a:t>
            </a:r>
          </a:p>
          <a:p>
            <a:pPr marL="285750" indent="-285750">
              <a:buFont typeface="Arial"/>
              <a:buChar char="•"/>
            </a:pPr>
            <a:r>
              <a:rPr lang="en-US" dirty="0"/>
              <a:t>The FAT results for the Ion Source and LEBT indicate that the system </a:t>
            </a:r>
            <a:r>
              <a:rPr lang="en-US"/>
              <a:t>will </a:t>
            </a:r>
            <a:r>
              <a:rPr lang="en-US" smtClean="0"/>
              <a:t> likely meet </a:t>
            </a:r>
            <a:r>
              <a:rPr lang="en-US" dirty="0"/>
              <a:t>ESS requirements and is ready for installation. Additional measurements will be made during the commissioning in the tunnel</a:t>
            </a:r>
            <a:r>
              <a:rPr lang="en-US" dirty="0" smtClean="0"/>
              <a:t>.</a:t>
            </a:r>
            <a:endParaRPr lang="en-US" dirty="0"/>
          </a:p>
          <a:p>
            <a:pPr marL="285750" indent="-285750">
              <a:buFont typeface="Arial"/>
              <a:buChar char="•"/>
            </a:pPr>
            <a:r>
              <a:rPr lang="en-US" dirty="0" smtClean="0"/>
              <a:t>INFN has developed a detailed list of deliverable documentation and started to populate it with drawings, interface descriptions, operating procedures, cable lists. This is seen as quite good and a subset of this information  to be agreed upon between ESS and INFN will be needed for the Safety Readiness  Review and test stand  licensing in early 2018</a:t>
            </a:r>
          </a:p>
          <a:p>
            <a:pPr marL="285750" indent="-285750">
              <a:buFont typeface="Arial"/>
              <a:buChar char="•"/>
            </a:pPr>
            <a:r>
              <a:rPr lang="en-US" dirty="0" smtClean="0"/>
              <a:t>There is an ongoing effort to move the IS-LEBT information into CHESS as final controlled documents.</a:t>
            </a:r>
          </a:p>
          <a:p>
            <a:pPr marL="285750" indent="-285750">
              <a:buFont typeface="Arial"/>
              <a:buChar char="•"/>
            </a:pPr>
            <a:r>
              <a:rPr lang="en-US" dirty="0" smtClean="0"/>
              <a:t>A safety cage has been designed that will protect people from both electrical and radiation hazards. ESS will develop an access procedure which will be reviewed by the  ACCSYS safety group and/or  ESS ESH.</a:t>
            </a:r>
          </a:p>
          <a:p>
            <a:pPr marL="285750" indent="-285750">
              <a:buFont typeface="Arial"/>
              <a:buChar char="•"/>
            </a:pPr>
            <a:r>
              <a:rPr lang="en-US" dirty="0" smtClean="0"/>
              <a:t>INFN has developed a Non-Conformity reporting system. A number of Non-conformities have been identified to date but none are seen to be technical showstoppers. Additional analysis by ESS on some of these may be needed.</a:t>
            </a:r>
          </a:p>
          <a:p>
            <a:pPr marL="285750" indent="-285750">
              <a:buFont typeface="Arial"/>
              <a:buChar char="•"/>
            </a:pPr>
            <a:endParaRPr lang="en-US" dirty="0" smtClean="0"/>
          </a:p>
          <a:p>
            <a:endParaRPr lang="en-US" dirty="0" smtClean="0"/>
          </a:p>
          <a:p>
            <a:pPr marL="285750" indent="-285750">
              <a:buFont typeface="Arial"/>
              <a:buChar char="•"/>
            </a:pPr>
            <a:endParaRPr lang="en-US" dirty="0"/>
          </a:p>
        </p:txBody>
      </p:sp>
    </p:spTree>
    <p:extLst>
      <p:ext uri="{BB962C8B-B14F-4D97-AF65-F5344CB8AC3E}">
        <p14:creationId xmlns:p14="http://schemas.microsoft.com/office/powerpoint/2010/main" val="6872027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468638"/>
            <a:ext cx="8420171" cy="4038981"/>
          </a:xfrm>
        </p:spPr>
        <p:txBody>
          <a:bodyPr/>
          <a:lstStyle/>
          <a:p>
            <a:pPr marL="342900" indent="-342900">
              <a:buFont typeface="Arial"/>
              <a:buChar char="•"/>
            </a:pPr>
            <a:endParaRPr lang="en-GB" dirty="0" smtClean="0">
              <a:solidFill>
                <a:srgbClr val="000000"/>
              </a:solidFill>
            </a:endParaRPr>
          </a:p>
          <a:p>
            <a:pPr marL="342900" indent="-342900">
              <a:buFont typeface="Arial"/>
              <a:buChar char="•"/>
            </a:pPr>
            <a:endParaRPr lang="en-GB" dirty="0" smtClean="0"/>
          </a:p>
          <a:p>
            <a:endParaRPr lang="en-GB" dirty="0"/>
          </a:p>
        </p:txBody>
      </p:sp>
      <p:sp>
        <p:nvSpPr>
          <p:cNvPr id="8" name="TextBox 7"/>
          <p:cNvSpPr txBox="1"/>
          <p:nvPr/>
        </p:nvSpPr>
        <p:spPr>
          <a:xfrm>
            <a:off x="136470" y="1567648"/>
            <a:ext cx="8908104" cy="1200329"/>
          </a:xfrm>
          <a:prstGeom prst="rect">
            <a:avLst/>
          </a:prstGeom>
          <a:noFill/>
        </p:spPr>
        <p:txBody>
          <a:bodyPr wrap="square" rtlCol="0">
            <a:spAutoFit/>
          </a:bodyPr>
          <a:lstStyle/>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smtClean="0"/>
          </a:p>
          <a:p>
            <a:pPr marL="285750" indent="-285750">
              <a:buFont typeface="Arial"/>
              <a:buChar char="•"/>
            </a:pPr>
            <a:endParaRPr lang="en-US" dirty="0"/>
          </a:p>
        </p:txBody>
      </p:sp>
      <p:sp>
        <p:nvSpPr>
          <p:cNvPr id="3" name="TextBox 2"/>
          <p:cNvSpPr txBox="1"/>
          <p:nvPr/>
        </p:nvSpPr>
        <p:spPr>
          <a:xfrm flipH="1">
            <a:off x="322328" y="1468638"/>
            <a:ext cx="8555466" cy="4524315"/>
          </a:xfrm>
          <a:prstGeom prst="rect">
            <a:avLst/>
          </a:prstGeom>
          <a:noFill/>
        </p:spPr>
        <p:txBody>
          <a:bodyPr wrap="square" rtlCol="0">
            <a:spAutoFit/>
          </a:bodyPr>
          <a:lstStyle/>
          <a:p>
            <a:pPr marL="285750" indent="-285750">
              <a:buFont typeface="Arial"/>
              <a:buChar char="•"/>
            </a:pPr>
            <a:r>
              <a:rPr lang="en-US" dirty="0" smtClean="0"/>
              <a:t>ESS will not be ready to install the  IS-LEBT until December 1. This is only an estimated date. A more definite readiness date will be known on October 20.</a:t>
            </a:r>
          </a:p>
          <a:p>
            <a:pPr marL="285750" indent="-285750">
              <a:buFont typeface="Arial"/>
              <a:buChar char="•"/>
            </a:pPr>
            <a:r>
              <a:rPr lang="en-US" dirty="0" smtClean="0"/>
              <a:t>Activities by C101/Skanska will follow the same ACCSYS coordination and safety processes as all other contractors and workers in the ACCSYS areas.</a:t>
            </a:r>
          </a:p>
          <a:p>
            <a:pPr marL="285750" indent="-285750">
              <a:buFont typeface="Arial"/>
              <a:buChar char="•"/>
            </a:pPr>
            <a:r>
              <a:rPr lang="en-US" dirty="0" smtClean="0"/>
              <a:t>The control system was tested at INFN and accepted. There are some non-conformities that won’t stop the installation but will need to be fixed during the commissioning.</a:t>
            </a:r>
          </a:p>
          <a:p>
            <a:pPr marL="285750" indent="-285750">
              <a:buFont typeface="Arial"/>
              <a:buChar char="•"/>
            </a:pPr>
            <a:r>
              <a:rPr lang="en-US" dirty="0" smtClean="0"/>
              <a:t>The migration by ICS to the Micro TCA crates on the beam instrumentation associated with the IS-LEBT will not occur prior to the arrival of the IS-LEBT at ESS. This has impacts on the plans of the beam instrumentation team.</a:t>
            </a:r>
          </a:p>
          <a:p>
            <a:pPr marL="285750" indent="-285750">
              <a:buFont typeface="Arial"/>
              <a:buChar char="•"/>
            </a:pPr>
            <a:r>
              <a:rPr lang="en-US" dirty="0" smtClean="0"/>
              <a:t>A detailed and reasonable installation plan has been developed and there is good coordination between INFN and ESS. Some additional details including step by step instructions should be added.</a:t>
            </a:r>
          </a:p>
          <a:p>
            <a:pPr marL="285750" indent="-285750">
              <a:buFont typeface="Arial"/>
              <a:buChar char="•"/>
            </a:pPr>
            <a:r>
              <a:rPr lang="en-US" dirty="0" smtClean="0"/>
              <a:t>Good installation coordination is seen between INFN, ACCSYS, Survey and Alignment teams.</a:t>
            </a:r>
          </a:p>
          <a:p>
            <a:pPr marL="285750" indent="-285750">
              <a:buFont typeface="Arial"/>
              <a:buChar char="•"/>
            </a:pPr>
            <a:endParaRPr lang="en-US" dirty="0" smtClean="0"/>
          </a:p>
          <a:p>
            <a:pPr marL="285750" indent="-285750">
              <a:buFont typeface="Arial"/>
              <a:buChar char="•"/>
            </a:pPr>
            <a:endParaRPr lang="en-US" dirty="0"/>
          </a:p>
        </p:txBody>
      </p:sp>
    </p:spTree>
    <p:extLst>
      <p:ext uri="{BB962C8B-B14F-4D97-AF65-F5344CB8AC3E}">
        <p14:creationId xmlns:p14="http://schemas.microsoft.com/office/powerpoint/2010/main" val="3173566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
        <p:nvSpPr>
          <p:cNvPr id="7" name="Content Placeholder 6"/>
          <p:cNvSpPr>
            <a:spLocks noGrp="1"/>
          </p:cNvSpPr>
          <p:nvPr>
            <p:ph idx="1"/>
          </p:nvPr>
        </p:nvSpPr>
        <p:spPr>
          <a:xfrm>
            <a:off x="386933" y="1695564"/>
            <a:ext cx="8401057" cy="4038981"/>
          </a:xfrm>
        </p:spPr>
        <p:txBody>
          <a:bodyPr/>
          <a:lstStyle/>
          <a:p>
            <a:r>
              <a:rPr lang="en-GB" dirty="0" smtClean="0"/>
              <a:t>	 </a:t>
            </a:r>
            <a:endParaRPr lang="en-GB" dirty="0"/>
          </a:p>
        </p:txBody>
      </p:sp>
      <p:sp>
        <p:nvSpPr>
          <p:cNvPr id="8" name="Rectangle 7"/>
          <p:cNvSpPr/>
          <p:nvPr/>
        </p:nvSpPr>
        <p:spPr>
          <a:xfrm>
            <a:off x="386933" y="1733108"/>
            <a:ext cx="8401057" cy="523220"/>
          </a:xfrm>
          <a:prstGeom prst="rect">
            <a:avLst/>
          </a:prstGeom>
        </p:spPr>
        <p:txBody>
          <a:bodyPr wrap="square">
            <a:spAutoFit/>
          </a:bodyPr>
          <a:lstStyle/>
          <a:p>
            <a:r>
              <a:rPr lang="en-US" sz="2800" dirty="0" smtClean="0"/>
              <a:t> </a:t>
            </a:r>
            <a:endParaRPr lang="en-US" sz="2800" dirty="0"/>
          </a:p>
        </p:txBody>
      </p:sp>
      <p:sp>
        <p:nvSpPr>
          <p:cNvPr id="3" name="TextBox 2"/>
          <p:cNvSpPr txBox="1"/>
          <p:nvPr/>
        </p:nvSpPr>
        <p:spPr>
          <a:xfrm>
            <a:off x="45196" y="1834359"/>
            <a:ext cx="8896744" cy="646331"/>
          </a:xfrm>
          <a:prstGeom prst="rect">
            <a:avLst/>
          </a:prstGeom>
          <a:noFill/>
        </p:spPr>
        <p:txBody>
          <a:bodyPr wrap="square" rtlCol="0">
            <a:spAutoFit/>
          </a:bodyPr>
          <a:lstStyle/>
          <a:p>
            <a:r>
              <a:rPr lang="en-US" dirty="0" smtClean="0"/>
              <a:t>	</a:t>
            </a:r>
          </a:p>
          <a:p>
            <a:r>
              <a:rPr lang="en-US" dirty="0"/>
              <a:t>	</a:t>
            </a:r>
          </a:p>
        </p:txBody>
      </p:sp>
      <p:sp>
        <p:nvSpPr>
          <p:cNvPr id="9" name="TextBox 8"/>
          <p:cNvSpPr txBox="1"/>
          <p:nvPr/>
        </p:nvSpPr>
        <p:spPr>
          <a:xfrm>
            <a:off x="45197" y="1649693"/>
            <a:ext cx="8896744" cy="3046988"/>
          </a:xfrm>
          <a:prstGeom prst="rect">
            <a:avLst/>
          </a:prstGeom>
          <a:noFill/>
        </p:spPr>
        <p:txBody>
          <a:bodyPr wrap="square" rtlCol="0">
            <a:spAutoFit/>
          </a:bodyPr>
          <a:lstStyle/>
          <a:p>
            <a:r>
              <a:rPr lang="en-US" dirty="0" smtClean="0"/>
              <a:t>	</a:t>
            </a:r>
            <a:r>
              <a:rPr lang="en-US" sz="2400" dirty="0" smtClean="0"/>
              <a:t>The IS-LEBT is complete and ready to be installed at ESS. The  earliest date at which ESS will be ready to install the IS-LEBT is December 1 due to the installation of remaining technical systems. Once, however, these ESS systems are installed, the committee believes the IS-LEBT installation should start.  Installation planning, including safety planning is well advanced. Some additional documentation will need to be developed prior to the SRR and licensing.</a:t>
            </a:r>
            <a:endParaRPr lang="en-US" sz="2400" dirty="0"/>
          </a:p>
        </p:txBody>
      </p:sp>
    </p:spTree>
    <p:extLst>
      <p:ext uri="{BB962C8B-B14F-4D97-AF65-F5344CB8AC3E}">
        <p14:creationId xmlns:p14="http://schemas.microsoft.com/office/powerpoint/2010/main" val="265812430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0" y="1720840"/>
            <a:ext cx="8840382" cy="4801315"/>
          </a:xfrm>
          <a:prstGeom prst="rect">
            <a:avLst/>
          </a:prstGeom>
        </p:spPr>
        <p:txBody>
          <a:bodyPr wrap="square">
            <a:spAutoFit/>
          </a:bodyPr>
          <a:lstStyle/>
          <a:p>
            <a:pPr lvl="0"/>
            <a:r>
              <a:rPr lang="en-GB" dirty="0"/>
              <a:t>Will the Ion Source &amp; LEBT system meet its technical specifications? Do we know how to verify this? </a:t>
            </a:r>
            <a:endParaRPr lang="en-GB" dirty="0" smtClean="0"/>
          </a:p>
          <a:p>
            <a:pPr lvl="0"/>
            <a:endParaRPr lang="en-GB" dirty="0" smtClean="0"/>
          </a:p>
          <a:p>
            <a:pPr lvl="0"/>
            <a:r>
              <a:rPr lang="en-GB" i="1" dirty="0" smtClean="0"/>
              <a:t>Yes, The testing done by INFN constitutes the FAT and all results indicate that the IS-LEBT will  meet ESS. Requirements. The final verification will take place during the commissioning in the tunnel.</a:t>
            </a:r>
            <a:endParaRPr lang="en-GB" i="1" dirty="0"/>
          </a:p>
          <a:p>
            <a:pPr lvl="0"/>
            <a:endParaRPr lang="en-GB" dirty="0" smtClean="0"/>
          </a:p>
          <a:p>
            <a:pPr lvl="0"/>
            <a:endParaRPr lang="en-US" dirty="0"/>
          </a:p>
          <a:p>
            <a:pPr lvl="0"/>
            <a:r>
              <a:rPr lang="en-GB" dirty="0"/>
              <a:t>Are the interfaces between the various components and subsystems that compose this system completed defined in terms of:  a) physical connection – location and type of mating flanges, location and type of power and cable connections, support stands etc. and b) physical parameters (flows, pressure, temperatures, current, voltage, data acquisition formats and rates etc.</a:t>
            </a:r>
            <a:r>
              <a:rPr lang="en-GB" dirty="0" smtClean="0"/>
              <a:t>)</a:t>
            </a:r>
          </a:p>
          <a:p>
            <a:pPr lvl="0"/>
            <a:endParaRPr lang="en-GB" dirty="0"/>
          </a:p>
          <a:p>
            <a:pPr lvl="0"/>
            <a:r>
              <a:rPr lang="en-GB" dirty="0" smtClean="0"/>
              <a:t>	</a:t>
            </a:r>
            <a:r>
              <a:rPr lang="en-GB" i="1" dirty="0" smtClean="0"/>
              <a:t>Yes. The components have all been connected together during the testing at INFN. The majority of the documents exist and the remainder should be completed on time.</a:t>
            </a:r>
          </a:p>
          <a:p>
            <a:pPr lvl="0"/>
            <a:endParaRPr lang="en-US" i="1" dirty="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1" y="1469117"/>
            <a:ext cx="8967599" cy="5078314"/>
          </a:xfrm>
          <a:prstGeom prst="rect">
            <a:avLst/>
          </a:prstGeom>
        </p:spPr>
        <p:txBody>
          <a:bodyPr wrap="square">
            <a:spAutoFit/>
          </a:bodyPr>
          <a:lstStyle/>
          <a:p>
            <a:pPr lvl="0"/>
            <a:r>
              <a:rPr lang="en-GB" dirty="0"/>
              <a:t>Have all interfaces between this system and other systems been completely defined and agreed. Are all the connections on the ESS site in place? This applies to physical connections, physical parameters (flows, pressure, temperatures, current, voltage, UPS requirements) and data exchange</a:t>
            </a:r>
            <a:r>
              <a:rPr lang="en-GB" dirty="0" smtClean="0"/>
              <a:t>.</a:t>
            </a:r>
          </a:p>
          <a:p>
            <a:pPr lvl="0"/>
            <a:endParaRPr lang="en-GB" dirty="0"/>
          </a:p>
          <a:p>
            <a:pPr lvl="0"/>
            <a:r>
              <a:rPr lang="en-GB" i="1" dirty="0" smtClean="0"/>
              <a:t>Generally, Yes. There is some additional documentation that should be provided.</a:t>
            </a:r>
          </a:p>
          <a:p>
            <a:pPr lvl="0"/>
            <a:endParaRPr lang="en-GB" dirty="0"/>
          </a:p>
          <a:p>
            <a:pPr lvl="0"/>
            <a:endParaRPr lang="en-GB" dirty="0" smtClean="0"/>
          </a:p>
          <a:p>
            <a:pPr lvl="0"/>
            <a:endParaRPr lang="en-US" dirty="0"/>
          </a:p>
          <a:p>
            <a:pPr lvl="0"/>
            <a:r>
              <a:rPr lang="en-GB" dirty="0"/>
              <a:t>Has an integrated control system (both hardware and software) been developed and tested that permits control of the system, collection of data and integration of this system into accelerator operations</a:t>
            </a:r>
            <a:r>
              <a:rPr lang="en-GB" dirty="0" smtClean="0"/>
              <a:t>?</a:t>
            </a:r>
          </a:p>
          <a:p>
            <a:pPr lvl="0"/>
            <a:endParaRPr lang="en-GB" dirty="0"/>
          </a:p>
          <a:p>
            <a:pPr lvl="0"/>
            <a:r>
              <a:rPr lang="en-GB" i="1" dirty="0" smtClean="0"/>
              <a:t>Yes as a test stand but additional work will be needed for accelerator operations</a:t>
            </a:r>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334997674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0" y="1453882"/>
            <a:ext cx="9044574" cy="646331"/>
          </a:xfrm>
          <a:prstGeom prst="rect">
            <a:avLst/>
          </a:prstGeom>
        </p:spPr>
        <p:txBody>
          <a:bodyPr wrap="square">
            <a:spAutoFit/>
          </a:bodyPr>
          <a:lstStyle/>
          <a:p>
            <a:pPr lvl="0"/>
            <a:endParaRPr lang="en-US" dirty="0"/>
          </a:p>
          <a:p>
            <a:endParaRPr lang="en-US" u="sng" dirty="0">
              <a:hlinkClick r:id="rId2"/>
            </a:endParaRPr>
          </a:p>
        </p:txBody>
      </p:sp>
      <p:sp>
        <p:nvSpPr>
          <p:cNvPr id="8" name="Rectangle 7"/>
          <p:cNvSpPr/>
          <p:nvPr/>
        </p:nvSpPr>
        <p:spPr>
          <a:xfrm>
            <a:off x="20036" y="1584432"/>
            <a:ext cx="9123964" cy="5909310"/>
          </a:xfrm>
          <a:prstGeom prst="rect">
            <a:avLst/>
          </a:prstGeom>
        </p:spPr>
        <p:txBody>
          <a:bodyPr wrap="square">
            <a:spAutoFit/>
          </a:bodyPr>
          <a:lstStyle/>
          <a:p>
            <a:pPr lvl="0"/>
            <a:r>
              <a:rPr lang="en-GB" dirty="0"/>
              <a:t>Have all safety issues been defined and dealt with? Are additional separate safety reviews or inspections required</a:t>
            </a:r>
            <a:r>
              <a:rPr lang="en-GB" dirty="0" smtClean="0"/>
              <a:t>?</a:t>
            </a:r>
          </a:p>
          <a:p>
            <a:pPr lvl="0"/>
            <a:endParaRPr lang="en-GB" dirty="0"/>
          </a:p>
          <a:p>
            <a:r>
              <a:rPr lang="en-US" i="1" dirty="0"/>
              <a:t>Based on the presentations and documentation provided by INFN-LNS, no outstanding safety issues or showstoppers were identified during the Ion source &amp; LEBT IRR. However, ESS and INFN-LNS shall give high priority to the following safety matters before the beam commissioning starts: </a:t>
            </a:r>
          </a:p>
          <a:p>
            <a:pPr marL="285750" indent="-285750">
              <a:buFont typeface="Arial"/>
              <a:buChar char="•"/>
            </a:pPr>
            <a:r>
              <a:rPr lang="en-US" i="1" dirty="0" smtClean="0"/>
              <a:t>	Prepare </a:t>
            </a:r>
            <a:r>
              <a:rPr lang="en-US" i="1" dirty="0"/>
              <a:t>the necessary safety documentation (access procedure to HV cage, procedure for grounding, etc.) for the submission of the licensing application to SSM</a:t>
            </a:r>
          </a:p>
          <a:p>
            <a:pPr marL="285750" indent="-285750">
              <a:buFont typeface="Arial"/>
              <a:buChar char="•"/>
            </a:pPr>
            <a:r>
              <a:rPr lang="en-US" i="1" dirty="0" smtClean="0"/>
              <a:t>	Find </a:t>
            </a:r>
            <a:r>
              <a:rPr lang="en-US" i="1" dirty="0"/>
              <a:t>a technical solution that can guarantee a dry environment around the HV cage in order to avoid exposure to electrical shocks</a:t>
            </a:r>
          </a:p>
          <a:p>
            <a:pPr marL="285750" indent="-285750">
              <a:buFont typeface="Arial"/>
              <a:buChar char="•"/>
            </a:pPr>
            <a:r>
              <a:rPr lang="en-US" i="1" dirty="0" smtClean="0"/>
              <a:t>	Verify </a:t>
            </a:r>
            <a:r>
              <a:rPr lang="en-US" i="1" dirty="0"/>
              <a:t>that the current location of the H2 bottles as per design, does not represent an explosive </a:t>
            </a:r>
            <a:r>
              <a:rPr lang="en-US" i="1" dirty="0" smtClean="0"/>
              <a:t>hazard</a:t>
            </a:r>
          </a:p>
          <a:p>
            <a:pPr marL="285750" indent="-285750">
              <a:buFont typeface="Arial"/>
              <a:buChar char="•"/>
            </a:pPr>
            <a:endParaRPr lang="en-US" i="1" dirty="0" smtClean="0"/>
          </a:p>
          <a:p>
            <a:r>
              <a:rPr lang="en-US" i="1" dirty="0" smtClean="0"/>
              <a:t> ESS shall verify that the design meets Swedish high voltage  regulations</a:t>
            </a:r>
            <a:endParaRPr lang="en-GB" dirty="0" smtClean="0"/>
          </a:p>
          <a:p>
            <a:pPr lvl="0"/>
            <a:endParaRPr lang="en-GB" dirty="0"/>
          </a:p>
          <a:p>
            <a:pPr lvl="0"/>
            <a:endParaRPr lang="en-US" dirty="0"/>
          </a:p>
          <a:p>
            <a:pPr lvl="0"/>
            <a:endParaRPr lang="en-GB" dirty="0" smtClean="0"/>
          </a:p>
          <a:p>
            <a:pPr lvl="0"/>
            <a:endParaRPr lang="en-GB" dirty="0"/>
          </a:p>
          <a:p>
            <a:pPr lvl="0"/>
            <a:endParaRPr lang="en-GB" dirty="0" smtClean="0"/>
          </a:p>
          <a:p>
            <a:pPr lvl="0"/>
            <a:endParaRPr lang="en-US" dirty="0"/>
          </a:p>
        </p:txBody>
      </p:sp>
    </p:spTree>
    <p:extLst>
      <p:ext uri="{BB962C8B-B14F-4D97-AF65-F5344CB8AC3E}">
        <p14:creationId xmlns:p14="http://schemas.microsoft.com/office/powerpoint/2010/main" val="298548476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Rectangle 2"/>
          <p:cNvSpPr/>
          <p:nvPr/>
        </p:nvSpPr>
        <p:spPr>
          <a:xfrm>
            <a:off x="0" y="1453882"/>
            <a:ext cx="9044574" cy="646331"/>
          </a:xfrm>
          <a:prstGeom prst="rect">
            <a:avLst/>
          </a:prstGeom>
        </p:spPr>
        <p:txBody>
          <a:bodyPr wrap="square">
            <a:spAutoFit/>
          </a:bodyPr>
          <a:lstStyle/>
          <a:p>
            <a:pPr lvl="0"/>
            <a:endParaRPr lang="en-US" dirty="0"/>
          </a:p>
          <a:p>
            <a:endParaRPr lang="en-US" u="sng" dirty="0">
              <a:hlinkClick r:id="rId2"/>
            </a:endParaRPr>
          </a:p>
        </p:txBody>
      </p:sp>
      <p:sp>
        <p:nvSpPr>
          <p:cNvPr id="8" name="Rectangle 7"/>
          <p:cNvSpPr/>
          <p:nvPr/>
        </p:nvSpPr>
        <p:spPr>
          <a:xfrm>
            <a:off x="20036" y="1584432"/>
            <a:ext cx="9123964" cy="4524315"/>
          </a:xfrm>
          <a:prstGeom prst="rect">
            <a:avLst/>
          </a:prstGeom>
        </p:spPr>
        <p:txBody>
          <a:bodyPr wrap="square">
            <a:spAutoFit/>
          </a:bodyPr>
          <a:lstStyle/>
          <a:p>
            <a:pPr lvl="0"/>
            <a:endParaRPr lang="en-US" dirty="0"/>
          </a:p>
          <a:p>
            <a:pPr lvl="0"/>
            <a:r>
              <a:rPr lang="en-GB" dirty="0" smtClean="0"/>
              <a:t>What </a:t>
            </a:r>
            <a:r>
              <a:rPr lang="en-GB" dirty="0"/>
              <a:t>standards (European Directives or other) were used in the design</a:t>
            </a:r>
            <a:r>
              <a:rPr lang="en-GB" dirty="0" smtClean="0"/>
              <a:t>?</a:t>
            </a:r>
          </a:p>
          <a:p>
            <a:pPr lvl="0"/>
            <a:endParaRPr lang="en-GB" i="1" dirty="0"/>
          </a:p>
          <a:p>
            <a:pPr lvl="0"/>
            <a:r>
              <a:rPr lang="en-GB" i="1" dirty="0" smtClean="0"/>
              <a:t>	The design was based many years of professional experience in the construction of Ion sources and  </a:t>
            </a:r>
            <a:r>
              <a:rPr lang="en-GB" i="1" dirty="0" err="1" smtClean="0"/>
              <a:t>LEBTss</a:t>
            </a:r>
            <a:r>
              <a:rPr lang="en-GB" i="1" dirty="0" smtClean="0"/>
              <a:t> in the EU. All COTS components were CE marked.</a:t>
            </a:r>
          </a:p>
          <a:p>
            <a:pPr lvl="0"/>
            <a:endParaRPr lang="en-US" i="1" dirty="0"/>
          </a:p>
          <a:p>
            <a:pPr lvl="0"/>
            <a:r>
              <a:rPr lang="en-GB" dirty="0"/>
              <a:t>Is there sufficient information available for ESS to issue a Declaration of Conformity and if not what is missing</a:t>
            </a:r>
            <a:r>
              <a:rPr lang="en-GB" dirty="0" smtClean="0"/>
              <a:t>?</a:t>
            </a:r>
          </a:p>
          <a:p>
            <a:pPr lvl="0"/>
            <a:endParaRPr lang="en-GB" dirty="0" smtClean="0"/>
          </a:p>
          <a:p>
            <a:pPr lvl="0"/>
            <a:r>
              <a:rPr lang="en-GB" i="1" dirty="0" smtClean="0"/>
              <a:t>	ESS has to develop clear guidelines on what is required from the IK Partners for the issuance of the Declaration of </a:t>
            </a:r>
            <a:r>
              <a:rPr lang="en-GB" i="1" dirty="0" err="1" smtClean="0"/>
              <a:t>Comformity</a:t>
            </a:r>
            <a:r>
              <a:rPr lang="en-GB" i="1" dirty="0" smtClean="0"/>
              <a:t>.  The documentation shown so far is a good start towards a Declaration of Conformity.</a:t>
            </a:r>
            <a:endParaRPr lang="en-GB" i="1" dirty="0"/>
          </a:p>
          <a:p>
            <a:pPr lvl="0"/>
            <a:endParaRPr lang="en-GB" dirty="0" smtClean="0"/>
          </a:p>
          <a:p>
            <a:pPr lvl="0"/>
            <a:endParaRPr lang="en-GB" dirty="0"/>
          </a:p>
          <a:p>
            <a:pPr lvl="0"/>
            <a:endParaRPr lang="en-GB" dirty="0" smtClean="0"/>
          </a:p>
          <a:p>
            <a:pPr lvl="0"/>
            <a:endParaRPr lang="en-US" dirty="0"/>
          </a:p>
        </p:txBody>
      </p:sp>
    </p:spTree>
    <p:extLst>
      <p:ext uri="{BB962C8B-B14F-4D97-AF65-F5344CB8AC3E}">
        <p14:creationId xmlns:p14="http://schemas.microsoft.com/office/powerpoint/2010/main" val="157309056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Answers to Charge Questions</a:t>
            </a:r>
            <a:endParaRPr lang="en-US" dirty="0"/>
          </a:p>
        </p:txBody>
      </p:sp>
      <p:sp>
        <p:nvSpPr>
          <p:cNvPr id="4" name="Date Placeholder 3"/>
          <p:cNvSpPr>
            <a:spLocks noGrp="1"/>
          </p:cNvSpPr>
          <p:nvPr>
            <p:ph type="dt" sz="half" idx="10"/>
          </p:nvPr>
        </p:nvSpPr>
        <p:spPr/>
        <p:txBody>
          <a:bodyPr/>
          <a:lstStyle/>
          <a:p>
            <a:r>
              <a:rPr lang="en-US" smtClean="0"/>
              <a:t>Sept 2017</a:t>
            </a:r>
            <a:endParaRPr lang="sv-SE" dirty="0"/>
          </a:p>
        </p:txBody>
      </p:sp>
      <p:sp>
        <p:nvSpPr>
          <p:cNvPr id="5" name="Footer Placeholder 4"/>
          <p:cNvSpPr>
            <a:spLocks noGrp="1"/>
          </p:cNvSpPr>
          <p:nvPr>
            <p:ph type="ftr" sz="quarter" idx="11"/>
          </p:nvPr>
        </p:nvSpPr>
        <p:spPr/>
        <p:txBody>
          <a:bodyPr/>
          <a:lstStyle/>
          <a:p>
            <a:r>
              <a:rPr lang="de-DE" smtClean="0"/>
              <a:t>IS LEBT IRR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1" y="1471524"/>
            <a:ext cx="9031745" cy="4801315"/>
          </a:xfrm>
          <a:prstGeom prst="rect">
            <a:avLst/>
          </a:prstGeom>
        </p:spPr>
        <p:txBody>
          <a:bodyPr wrap="square">
            <a:spAutoFit/>
          </a:bodyPr>
          <a:lstStyle/>
          <a:p>
            <a:pPr lvl="0"/>
            <a:r>
              <a:rPr lang="en-GB" dirty="0"/>
              <a:t>Is the planned document delivery in accordance to the In-Kind Agreement in terms of format and scope</a:t>
            </a:r>
            <a:r>
              <a:rPr lang="en-GB" dirty="0" smtClean="0"/>
              <a:t>?</a:t>
            </a:r>
          </a:p>
          <a:p>
            <a:pPr lvl="0"/>
            <a:endParaRPr lang="en-GB" dirty="0"/>
          </a:p>
          <a:p>
            <a:pPr lvl="0"/>
            <a:r>
              <a:rPr lang="en-GB" dirty="0" smtClean="0"/>
              <a:t>	Mostly yes, but additional documentation will be needed prior to licensing and the SRR</a:t>
            </a:r>
          </a:p>
          <a:p>
            <a:pPr lvl="0"/>
            <a:endParaRPr lang="en-GB" dirty="0"/>
          </a:p>
          <a:p>
            <a:pPr lvl="0"/>
            <a:endParaRPr lang="en-GB" dirty="0" smtClean="0"/>
          </a:p>
          <a:p>
            <a:pPr lvl="0"/>
            <a:endParaRPr lang="en-US" dirty="0"/>
          </a:p>
          <a:p>
            <a:pPr lvl="0"/>
            <a:r>
              <a:rPr lang="en-GB" dirty="0"/>
              <a:t>Will the system fit within its allocated space and can be transported there within the give transport path (height of doors, pass by other equipment) with the available transport means? </a:t>
            </a:r>
            <a:endParaRPr lang="en-US" dirty="0"/>
          </a:p>
          <a:p>
            <a:pPr lvl="0"/>
            <a:r>
              <a:rPr lang="en-GB" dirty="0"/>
              <a:t>Are the alignment requirements agreed upon and can the system components be aligned within these requirements</a:t>
            </a:r>
            <a:r>
              <a:rPr lang="en-GB" dirty="0" smtClean="0"/>
              <a:t>?</a:t>
            </a:r>
          </a:p>
          <a:p>
            <a:pPr lvl="0"/>
            <a:endParaRPr lang="en-GB" dirty="0"/>
          </a:p>
          <a:p>
            <a:pPr lvl="0"/>
            <a:r>
              <a:rPr lang="en-GB" dirty="0" smtClean="0"/>
              <a:t>	</a:t>
            </a:r>
            <a:r>
              <a:rPr lang="en-GB" i="1" dirty="0" smtClean="0"/>
              <a:t>Yes</a:t>
            </a:r>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293518931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38000</TotalTime>
  <Words>1564</Words>
  <Application>Microsoft Macintosh PowerPoint</Application>
  <PresentationFormat>On-screen Show (4:3)</PresentationFormat>
  <Paragraphs>196</Paragraphs>
  <Slides>14</Slides>
  <Notes>0</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Office-tema</vt:lpstr>
      <vt:lpstr>Anpassad formgivning</vt:lpstr>
      <vt:lpstr>PowerPoint Presentation</vt:lpstr>
      <vt:lpstr>General Comments</vt:lpstr>
      <vt:lpstr>General Comments</vt:lpstr>
      <vt:lpstr>Decision</vt:lpstr>
      <vt:lpstr>Answers to Charge Questions</vt:lpstr>
      <vt:lpstr>Answers to Charge Questions</vt:lpstr>
      <vt:lpstr>Answers to Charge Questions</vt:lpstr>
      <vt:lpstr>Answers to Charge Questions</vt:lpstr>
      <vt:lpstr>Answers to Charge Questions</vt:lpstr>
      <vt:lpstr>Answers to Charge Questions</vt:lpstr>
      <vt:lpstr>Answers to Charge Questions</vt:lpstr>
      <vt:lpstr>Recommendations</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890</cp:revision>
  <cp:lastPrinted>2013-11-04T14:55:04Z</cp:lastPrinted>
  <dcterms:created xsi:type="dcterms:W3CDTF">2013-09-21T18:00:17Z</dcterms:created>
  <dcterms:modified xsi:type="dcterms:W3CDTF">2017-09-15T15:32:57Z</dcterms:modified>
</cp:coreProperties>
</file>