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919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86" autoAdjust="0"/>
  </p:normalViewPr>
  <p:slideViewPr>
    <p:cSldViewPr>
      <p:cViewPr varScale="1">
        <p:scale>
          <a:sx n="129" d="100"/>
          <a:sy n="129" d="100"/>
        </p:scale>
        <p:origin x="-10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14/09/17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14/09/17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14/09/17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14/09/17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14/09/17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14/09/17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High </a:t>
            </a:r>
            <a:r>
              <a:rPr lang="en-US" sz="4000" dirty="0"/>
              <a:t>voltage and radiation safety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Øystein Midttun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Ion source and LEBT system leader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15 September 2017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designed a</a:t>
            </a:r>
            <a:r>
              <a:rPr lang="en-GB" dirty="0" smtClean="0"/>
              <a:t> high voltage protection cage with two main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8" name="Immagine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2" t="8764" b="21545"/>
          <a:stretch/>
        </p:blipFill>
        <p:spPr>
          <a:xfrm>
            <a:off x="827584" y="2420888"/>
            <a:ext cx="7571014" cy="3824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628800"/>
            <a:ext cx="6153598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4CA"/>
                </a:solidFill>
              </a:rPr>
              <a:t>1: protect against the 75 kV of the high voltage platform</a:t>
            </a:r>
            <a:endParaRPr lang="en-US" sz="2000" b="1" dirty="0">
              <a:solidFill>
                <a:srgbClr val="0094CA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4008" y="2348880"/>
            <a:ext cx="3024336" cy="1872208"/>
          </a:xfrm>
          <a:prstGeom prst="roundRect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24328" y="2060848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D81919"/>
                </a:solidFill>
              </a:rPr>
              <a:t>75 kV</a:t>
            </a:r>
            <a:endParaRPr lang="en-GB" sz="2000" b="1" dirty="0">
              <a:solidFill>
                <a:srgbClr val="D8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designed a high voltage protection cage with two main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7584" y="1628800"/>
            <a:ext cx="8258290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4CA"/>
                </a:solidFill>
              </a:rPr>
              <a:t>2</a:t>
            </a:r>
            <a:r>
              <a:rPr lang="en-US" sz="2000" b="1" dirty="0" smtClean="0">
                <a:solidFill>
                  <a:srgbClr val="0094CA"/>
                </a:solidFill>
              </a:rPr>
              <a:t>: protect against x-ray coming from the ion source during beam extraction</a:t>
            </a:r>
            <a:endParaRPr lang="en-US" sz="2000" b="1" dirty="0">
              <a:solidFill>
                <a:srgbClr val="0094CA"/>
              </a:solidFill>
            </a:endParaRPr>
          </a:p>
        </p:txBody>
      </p:sp>
      <p:grpSp>
        <p:nvGrpSpPr>
          <p:cNvPr id="15" name="Gruppo 7"/>
          <p:cNvGrpSpPr>
            <a:grpSpLocks noChangeAspect="1"/>
          </p:cNvGrpSpPr>
          <p:nvPr/>
        </p:nvGrpSpPr>
        <p:grpSpPr>
          <a:xfrm rot="5400000">
            <a:off x="2591780" y="1383491"/>
            <a:ext cx="3960441" cy="5747204"/>
            <a:chOff x="0" y="0"/>
            <a:chExt cx="6057900" cy="8791472"/>
          </a:xfrm>
        </p:grpSpPr>
        <p:sp>
          <p:nvSpPr>
            <p:cNvPr id="16" name="Casella di testo 47"/>
            <p:cNvSpPr txBox="1"/>
            <p:nvPr/>
          </p:nvSpPr>
          <p:spPr>
            <a:xfrm>
              <a:off x="428625" y="8610600"/>
              <a:ext cx="5123815" cy="18087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0">
                  <a:effectLst/>
                  <a:latin typeface="Arial"/>
                  <a:ea typeface="Times New Roman"/>
                  <a:cs typeface="Arial"/>
                </a:rPr>
                <a:t>fig 5</a:t>
              </a:r>
              <a:endParaRPr lang="en-US" sz="1300" b="1">
                <a:effectLst/>
                <a:latin typeface="Haettenschweiler"/>
                <a:ea typeface="Times New Roman"/>
                <a:cs typeface="Times New Roman"/>
              </a:endParaRPr>
            </a:p>
          </p:txBody>
        </p:sp>
        <p:pic>
          <p:nvPicPr>
            <p:cNvPr id="17" name="Immagine 4" descr="\\192.168.144.3\condivisa-fisan\ESS orizz_1 (3) (1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57900" cy="8562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634218" y="6377214"/>
            <a:ext cx="587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Report</a:t>
            </a:r>
            <a:r>
              <a:rPr lang="en-GB" dirty="0"/>
              <a:t>: PS-ESS radioprotection report </a:t>
            </a:r>
            <a:r>
              <a:rPr lang="en-GB" dirty="0" smtClean="0"/>
              <a:t>30.03.17, ESS-0114736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791" y="3645024"/>
            <a:ext cx="2118564" cy="120032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Normal operation: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&lt; 15 µ</a:t>
            </a:r>
            <a:r>
              <a:rPr lang="en-GB" dirty="0" err="1" smtClean="0">
                <a:solidFill>
                  <a:srgbClr val="D81919"/>
                </a:solidFill>
              </a:rPr>
              <a:t>Sv</a:t>
            </a:r>
            <a:r>
              <a:rPr lang="en-GB" dirty="0" smtClean="0">
                <a:solidFill>
                  <a:srgbClr val="D81919"/>
                </a:solidFill>
              </a:rPr>
              <a:t>/h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Maximum observed: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380 </a:t>
            </a:r>
            <a:r>
              <a:rPr lang="en-GB" dirty="0">
                <a:solidFill>
                  <a:srgbClr val="D81919"/>
                </a:solidFill>
              </a:rPr>
              <a:t>µ</a:t>
            </a:r>
            <a:r>
              <a:rPr lang="en-GB" dirty="0" err="1" smtClean="0">
                <a:solidFill>
                  <a:srgbClr val="D81919"/>
                </a:solidFill>
              </a:rPr>
              <a:t>Sv</a:t>
            </a:r>
            <a:r>
              <a:rPr lang="en-GB" dirty="0" smtClean="0">
                <a:solidFill>
                  <a:srgbClr val="D81919"/>
                </a:solidFill>
              </a:rPr>
              <a:t>/h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18" name="Straight Connector 17"/>
          <p:cNvCxnSpPr>
            <a:stCxn id="6" idx="3"/>
          </p:cNvCxnSpPr>
          <p:nvPr/>
        </p:nvCxnSpPr>
        <p:spPr>
          <a:xfrm flipV="1">
            <a:off x="2143355" y="3861048"/>
            <a:ext cx="1996597" cy="384141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5940152" y="2492896"/>
            <a:ext cx="2197123" cy="646331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Radiation level below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natural background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flipH="1">
            <a:off x="4211960" y="2816062"/>
            <a:ext cx="1728192" cy="828962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4139952" y="5661248"/>
            <a:ext cx="2653716" cy="646331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Measured dose rate levels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above natural background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25" name="Straight Connector 24"/>
          <p:cNvCxnSpPr>
            <a:stCxn id="24" idx="0"/>
          </p:cNvCxnSpPr>
          <p:nvPr/>
        </p:nvCxnSpPr>
        <p:spPr>
          <a:xfrm flipH="1" flipV="1">
            <a:off x="4427984" y="4437112"/>
            <a:ext cx="1038826" cy="1224136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24" idx="0"/>
          </p:cNvCxnSpPr>
          <p:nvPr/>
        </p:nvCxnSpPr>
        <p:spPr>
          <a:xfrm flipH="1" flipV="1">
            <a:off x="4788024" y="4149080"/>
            <a:ext cx="678786" cy="1512168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0376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model of high voltage protection cage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c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56" y="1628800"/>
            <a:ext cx="5536012" cy="49411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494362" y="2780928"/>
            <a:ext cx="0" cy="201622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645024"/>
            <a:ext cx="240482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Floor-to-ceiling walls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13" name="Straight Arrow Connector 12"/>
          <p:cNvCxnSpPr>
            <a:endCxn id="17" idx="0"/>
          </p:cNvCxnSpPr>
          <p:nvPr/>
        </p:nvCxnSpPr>
        <p:spPr>
          <a:xfrm flipH="1">
            <a:off x="1302475" y="4725144"/>
            <a:ext cx="1685350" cy="129614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021288"/>
            <a:ext cx="260495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2.5 m high, 2 mm thick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lead shielding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18" name="Straight Arrow Connector 17"/>
          <p:cNvCxnSpPr>
            <a:endCxn id="19" idx="1"/>
          </p:cNvCxnSpPr>
          <p:nvPr/>
        </p:nvCxnSpPr>
        <p:spPr>
          <a:xfrm flipV="1">
            <a:off x="5950746" y="2208640"/>
            <a:ext cx="890370" cy="644296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1116" y="1700808"/>
            <a:ext cx="230288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1 m high aluminium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plates with 2.5 mm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holes (IP3x)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25" name="Straight Arrow Connector 24"/>
          <p:cNvCxnSpPr>
            <a:endCxn id="26" idx="0"/>
          </p:cNvCxnSpPr>
          <p:nvPr/>
        </p:nvCxnSpPr>
        <p:spPr>
          <a:xfrm>
            <a:off x="4510586" y="4725144"/>
            <a:ext cx="313343" cy="129614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18498" y="6021288"/>
            <a:ext cx="221086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Cooling water inlet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for the ion source</a:t>
            </a:r>
            <a:endParaRPr lang="en-GB" sz="2000" b="1" dirty="0">
              <a:solidFill>
                <a:srgbClr val="0094C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0322" y="3337248"/>
            <a:ext cx="283367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Additional lead shielding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at the LEBT interface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35" name="Straight Arrow Connector 34"/>
          <p:cNvCxnSpPr>
            <a:endCxn id="32" idx="1"/>
          </p:cNvCxnSpPr>
          <p:nvPr/>
        </p:nvCxnSpPr>
        <p:spPr>
          <a:xfrm>
            <a:off x="5436096" y="3645024"/>
            <a:ext cx="874226" cy="46167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ge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556792"/>
            <a:ext cx="6515100" cy="5114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model of high voltage protection cage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cxnSp>
        <p:nvCxnSpPr>
          <p:cNvPr id="13" name="Straight Arrow Connector 12"/>
          <p:cNvCxnSpPr>
            <a:endCxn id="17" idx="3"/>
          </p:cNvCxnSpPr>
          <p:nvPr/>
        </p:nvCxnSpPr>
        <p:spPr>
          <a:xfrm flipH="1">
            <a:off x="1415772" y="5229200"/>
            <a:ext cx="563940" cy="353943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229200"/>
            <a:ext cx="141577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Safety door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PSS0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20" name="Straight Arrow Connector 19"/>
          <p:cNvCxnSpPr>
            <a:endCxn id="21" idx="1"/>
          </p:cNvCxnSpPr>
          <p:nvPr/>
        </p:nvCxnSpPr>
        <p:spPr>
          <a:xfrm>
            <a:off x="5580112" y="5229200"/>
            <a:ext cx="1152128" cy="416079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5445224"/>
            <a:ext cx="213682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High voltage cable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22" name="Straight Arrow Connector 21"/>
          <p:cNvCxnSpPr>
            <a:endCxn id="23" idx="1"/>
          </p:cNvCxnSpPr>
          <p:nvPr/>
        </p:nvCxnSpPr>
        <p:spPr>
          <a:xfrm flipV="1">
            <a:off x="5580112" y="4214991"/>
            <a:ext cx="699001" cy="222122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79113" y="3861048"/>
            <a:ext cx="2864887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Isolated 400 VAC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Fibre optic control cables </a:t>
            </a:r>
            <a:endParaRPr lang="en-GB" sz="2000" b="1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3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1200" y="649560"/>
            <a:ext cx="5181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view of high voltage protection cage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cxnSp>
        <p:nvCxnSpPr>
          <p:cNvPr id="13" name="Straight Arrow Connector 12"/>
          <p:cNvCxnSpPr>
            <a:endCxn id="17" idx="3"/>
          </p:cNvCxnSpPr>
          <p:nvPr/>
        </p:nvCxnSpPr>
        <p:spPr>
          <a:xfrm flipH="1" flipV="1">
            <a:off x="784316" y="1828855"/>
            <a:ext cx="1123408" cy="59203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43" y="1628800"/>
            <a:ext cx="74897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Entry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 flipV="1">
            <a:off x="5436096" y="1910735"/>
            <a:ext cx="432048" cy="15011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8144" y="1556792"/>
            <a:ext cx="2824236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Connection to grounding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mesh in the floor</a:t>
            </a:r>
          </a:p>
        </p:txBody>
      </p:sp>
      <p:cxnSp>
        <p:nvCxnSpPr>
          <p:cNvPr id="14" name="Straight Arrow Connector 13"/>
          <p:cNvCxnSpPr>
            <a:endCxn id="15" idx="3"/>
          </p:cNvCxnSpPr>
          <p:nvPr/>
        </p:nvCxnSpPr>
        <p:spPr>
          <a:xfrm flipH="1">
            <a:off x="2897520" y="5157192"/>
            <a:ext cx="666368" cy="857999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9632" y="5661248"/>
            <a:ext cx="163788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Ion source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water cooling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0689" y="4581128"/>
            <a:ext cx="177214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Connection to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wall grounding</a:t>
            </a:r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 flipV="1">
            <a:off x="7740352" y="5289014"/>
            <a:ext cx="496407" cy="1020306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2"/>
          </p:cNvCxnSpPr>
          <p:nvPr/>
        </p:nvCxnSpPr>
        <p:spPr>
          <a:xfrm flipV="1">
            <a:off x="5220072" y="5289014"/>
            <a:ext cx="3016687" cy="109231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1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an integrated 3D model of the HV protection cage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2000" b="1" dirty="0">
              <a:solidFill>
                <a:srgbClr val="0094CA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000" b="1" dirty="0" smtClean="0">
                <a:solidFill>
                  <a:srgbClr val="0094CA"/>
                </a:solidFill>
              </a:rPr>
              <a:t>– The </a:t>
            </a:r>
            <a:r>
              <a:rPr lang="en-GB" sz="2000" b="1" dirty="0">
                <a:solidFill>
                  <a:srgbClr val="0094CA"/>
                </a:solidFill>
              </a:rPr>
              <a:t>model includes safety devices provided by PSS (i.e. </a:t>
            </a:r>
            <a:r>
              <a:rPr lang="en-GB" sz="2000" b="1" dirty="0">
                <a:solidFill>
                  <a:srgbClr val="0094CA"/>
                </a:solidFill>
              </a:rPr>
              <a:t>lock, grounding relay, etc.)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000" b="1" dirty="0">
                <a:solidFill>
                  <a:srgbClr val="0094CA"/>
                </a:solidFill>
              </a:rPr>
              <a:t>– </a:t>
            </a:r>
            <a:r>
              <a:rPr lang="en-GB" sz="2000" b="1" dirty="0" smtClean="0">
                <a:solidFill>
                  <a:srgbClr val="0094CA"/>
                </a:solidFill>
              </a:rPr>
              <a:t>We’re </a:t>
            </a:r>
            <a:r>
              <a:rPr lang="en-GB" sz="2000" b="1" dirty="0">
                <a:solidFill>
                  <a:srgbClr val="0094CA"/>
                </a:solidFill>
              </a:rPr>
              <a:t>in contact with a company for production and installation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000" b="1" dirty="0">
                <a:solidFill>
                  <a:srgbClr val="0094CA"/>
                </a:solidFill>
              </a:rPr>
              <a:t>– </a:t>
            </a:r>
            <a:r>
              <a:rPr lang="en-GB" sz="2000" b="1" dirty="0" smtClean="0">
                <a:solidFill>
                  <a:srgbClr val="0094CA"/>
                </a:solidFill>
              </a:rPr>
              <a:t>We’re </a:t>
            </a:r>
            <a:r>
              <a:rPr lang="en-GB" sz="2000" b="1" dirty="0">
                <a:solidFill>
                  <a:srgbClr val="0094CA"/>
                </a:solidFill>
              </a:rPr>
              <a:t>waiting for a quotation, delivery time, and installation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6" name="Picture 5" descr="c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40160"/>
            <a:ext cx="5536012" cy="4941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0968" y="6377214"/>
            <a:ext cx="504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Description of the HV protection cage: </a:t>
            </a:r>
            <a:r>
              <a:rPr lang="cs-CZ" dirty="0"/>
              <a:t>ESS-0122281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83300"/>
      </p:ext>
    </p:extLst>
  </p:cSld>
  <p:clrMapOvr>
    <a:masterClrMapping/>
  </p:clrMapOvr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964</TotalTime>
  <Words>277</Words>
  <Application>Microsoft Macintosh PowerPoint</Application>
  <PresentationFormat>On-screen Show (4:3)</PresentationFormat>
  <Paragraphs>63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Chess Core Powerpoint</vt:lpstr>
      <vt:lpstr>High voltage and radiation safety</vt:lpstr>
      <vt:lpstr>We have designed a high voltage protection cage with two main functions</vt:lpstr>
      <vt:lpstr>We have designed a high voltage protection cage with two main functions</vt:lpstr>
      <vt:lpstr>3D model of high voltage protection cage</vt:lpstr>
      <vt:lpstr>3D model of high voltage protection cage</vt:lpstr>
      <vt:lpstr>Top view of high voltage protection cage</vt:lpstr>
      <vt:lpstr>We have an integrated 3D model of the HV protection cage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Øystein Midttun</cp:lastModifiedBy>
  <cp:revision>24</cp:revision>
  <dcterms:created xsi:type="dcterms:W3CDTF">2013-10-29T16:05:10Z</dcterms:created>
  <dcterms:modified xsi:type="dcterms:W3CDTF">2017-09-15T06:51:31Z</dcterms:modified>
</cp:coreProperties>
</file>