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f" ContentType="image/tif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56" r:id="rId2"/>
    <p:sldId id="335" r:id="rId3"/>
    <p:sldId id="329" r:id="rId4"/>
    <p:sldId id="297" r:id="rId5"/>
    <p:sldId id="336" r:id="rId6"/>
    <p:sldId id="287" r:id="rId7"/>
    <p:sldId id="324" r:id="rId8"/>
    <p:sldId id="298" r:id="rId9"/>
    <p:sldId id="286" r:id="rId10"/>
    <p:sldId id="301" r:id="rId11"/>
    <p:sldId id="310" r:id="rId12"/>
    <p:sldId id="319" r:id="rId13"/>
    <p:sldId id="270" r:id="rId14"/>
    <p:sldId id="312" r:id="rId15"/>
    <p:sldId id="292" r:id="rId16"/>
    <p:sldId id="328" r:id="rId17"/>
    <p:sldId id="290" r:id="rId18"/>
    <p:sldId id="294" r:id="rId19"/>
    <p:sldId id="321" r:id="rId20"/>
    <p:sldId id="338" r:id="rId21"/>
    <p:sldId id="339" r:id="rId22"/>
    <p:sldId id="337" r:id="rId23"/>
    <p:sldId id="330" r:id="rId24"/>
    <p:sldId id="331" r:id="rId25"/>
    <p:sldId id="332" r:id="rId26"/>
    <p:sldId id="333" r:id="rId27"/>
    <p:sldId id="318" r:id="rId28"/>
    <p:sldId id="306" r:id="rId29"/>
  </p:sldIdLst>
  <p:sldSz cx="9144000" cy="6858000" type="screen4x3"/>
  <p:notesSz cx="6807200" cy="9906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Book Antiqua" panose="02040602050305030304" pitchFamily="18" charset="0"/>
      <p:regular r:id="rId33"/>
      <p:bold r:id="rId34"/>
      <p:italic r:id="rId35"/>
      <p:boldItalic r:id="rId36"/>
    </p:embeddedFont>
    <p:embeddedFont>
      <p:font typeface="MV Boli" panose="02000500030200090000" pitchFamily="2" charset="0"/>
      <p:regular r:id="rId37"/>
    </p:embeddedFont>
    <p:embeddedFont>
      <p:font typeface="Century" panose="02040604050505020304" pitchFamily="18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600"/>
    <a:srgbClr val="FF9900"/>
    <a:srgbClr val="E7E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3" autoAdjust="0"/>
    <p:restoredTop sz="96445" autoAdjust="0"/>
  </p:normalViewPr>
  <p:slideViewPr>
    <p:cSldViewPr snapToGrid="0">
      <p:cViewPr varScale="1">
        <p:scale>
          <a:sx n="111" d="100"/>
          <a:sy n="111" d="100"/>
        </p:scale>
        <p:origin x="906" y="84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166E4-2917-468D-80F6-FC5EBAD100B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1038" y="4767263"/>
            <a:ext cx="5445125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6038" y="940911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4F6B4-1A04-4658-B8DC-C38B8105D7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05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want to thanks the scientific committee to had given me this opportunity.</a:t>
            </a:r>
          </a:p>
          <a:p>
            <a:r>
              <a:rPr lang="en-US" dirty="0" smtClean="0"/>
              <a:t>I'm proud to be here on behalf of the INFN-LNS Accelerator R&amp;D team to present the:...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19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product </a:t>
            </a:r>
            <a:r>
              <a:rPr lang="en-US" dirty="0" err="1" smtClean="0"/>
              <a:t>breackdown</a:t>
            </a:r>
            <a:r>
              <a:rPr lang="en-US" dirty="0" smtClean="0"/>
              <a:t> structure e </a:t>
            </a:r>
            <a:r>
              <a:rPr lang="en-US" dirty="0" err="1" smtClean="0"/>
              <a:t>visione</a:t>
            </a:r>
            <a:r>
              <a:rPr lang="en-US" dirty="0" smtClean="0"/>
              <a:t> </a:t>
            </a:r>
            <a:r>
              <a:rPr lang="en-US" dirty="0" err="1" smtClean="0"/>
              <a:t>sito</a:t>
            </a:r>
            <a:r>
              <a:rPr lang="en-US" dirty="0" smtClean="0"/>
              <a:t> cloud: </a:t>
            </a:r>
            <a:r>
              <a:rPr lang="en-US" dirty="0" err="1" smtClean="0"/>
              <a:t>isrc-estrazione-drawings+ps+certificato</a:t>
            </a:r>
            <a:r>
              <a:rPr lang="en-US" dirty="0" smtClean="0"/>
              <a:t> </a:t>
            </a:r>
            <a:r>
              <a:rPr lang="en-US" dirty="0" err="1" smtClean="0"/>
              <a:t>rame</a:t>
            </a:r>
            <a:r>
              <a:rPr lang="en-US" dirty="0" smtClean="0"/>
              <a:t>, insulating </a:t>
            </a:r>
            <a:r>
              <a:rPr lang="en-US" dirty="0" err="1" smtClean="0"/>
              <a:t>column-drawings+certificato</a:t>
            </a:r>
            <a:r>
              <a:rPr lang="en-US" dirty="0" smtClean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,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con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, magnetron con </a:t>
            </a:r>
            <a:r>
              <a:rPr lang="en-US" dirty="0" err="1" smtClean="0"/>
              <a:t>manuale</a:t>
            </a:r>
            <a:r>
              <a:rPr lang="en-US" dirty="0" smtClean="0"/>
              <a:t>, </a:t>
            </a:r>
            <a:r>
              <a:rPr lang="en-US" dirty="0" err="1" smtClean="0"/>
              <a:t>lebt</a:t>
            </a:r>
            <a:r>
              <a:rPr lang="en-US" dirty="0" smtClean="0"/>
              <a:t> </a:t>
            </a:r>
            <a:r>
              <a:rPr lang="en-US" dirty="0" err="1" smtClean="0"/>
              <a:t>solenoidi</a:t>
            </a:r>
            <a:r>
              <a:rPr lang="en-US" dirty="0" smtClean="0"/>
              <a:t> </a:t>
            </a:r>
            <a:r>
              <a:rPr lang="en-US" dirty="0" err="1" smtClean="0"/>
              <a:t>drawings+ps+fat</a:t>
            </a:r>
            <a:r>
              <a:rPr lang="en-US" dirty="0" smtClean="0"/>
              <a:t>, </a:t>
            </a:r>
            <a:r>
              <a:rPr lang="en-US" dirty="0" err="1" smtClean="0"/>
              <a:t>chopper+disegni+diagramma</a:t>
            </a:r>
            <a:r>
              <a:rPr lang="en-US" dirty="0" smtClean="0"/>
              <a:t> </a:t>
            </a:r>
            <a:r>
              <a:rPr lang="en-US" dirty="0" err="1" smtClean="0"/>
              <a:t>blocchi+schematics+signal</a:t>
            </a:r>
            <a:r>
              <a:rPr lang="en-US" dirty="0" smtClean="0"/>
              <a:t> list, </a:t>
            </a:r>
            <a:r>
              <a:rPr lang="en-US" dirty="0" err="1" smtClean="0"/>
              <a:t>irisdisegni+manuale,supporti-disegni</a:t>
            </a:r>
            <a:r>
              <a:rPr lang="en-US" dirty="0" smtClean="0"/>
              <a:t>, base-</a:t>
            </a:r>
            <a:r>
              <a:rPr lang="en-US" dirty="0" err="1" smtClean="0"/>
              <a:t>disegni</a:t>
            </a:r>
            <a:r>
              <a:rPr lang="en-US" dirty="0" smtClean="0"/>
              <a:t>, fug,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Interfacce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edgar</a:t>
            </a:r>
            <a:r>
              <a:rPr lang="en-US" dirty="0" smtClean="0"/>
              <a:t>, </a:t>
            </a:r>
            <a:r>
              <a:rPr lang="en-US" dirty="0" err="1" smtClean="0"/>
              <a:t>cartella</a:t>
            </a:r>
            <a:r>
              <a:rPr lang="en-US" dirty="0" smtClean="0"/>
              <a:t> </a:t>
            </a:r>
            <a:r>
              <a:rPr lang="en-US" dirty="0" err="1" smtClean="0"/>
              <a:t>interfacce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disegni</a:t>
            </a:r>
            <a:r>
              <a:rPr lang="en-US" dirty="0" smtClean="0"/>
              <a:t>, guide, slide andrea+ornella^2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15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24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22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0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01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87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86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23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33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6399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32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24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FCBF5-E7FD-42B6-AC9F-62FA45CD88D9}" type="datetimeFigureOut">
              <a:rPr lang="it-IT" smtClean="0"/>
              <a:t>14/09/2017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81D97-77E9-457F-AA20-67673AE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17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2.gi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gi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-769257" y="0"/>
            <a:ext cx="11088915" cy="698137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97942" y="1654578"/>
            <a:ext cx="8148119" cy="228575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sz="2800" b="1" dirty="0" smtClean="0"/>
              <a:t>Beam commissioning of the high intensity proton source developed at INFN-LNS for ESS</a:t>
            </a:r>
          </a:p>
          <a:p>
            <a:pPr algn="ctr"/>
            <a:endParaRPr lang="en-US" sz="2800" i="1" dirty="0" smtClean="0"/>
          </a:p>
          <a:p>
            <a:pPr algn="ctr"/>
            <a:r>
              <a:rPr lang="en-US" sz="2800" i="1" dirty="0" smtClean="0"/>
              <a:t>Lorenzo </a:t>
            </a:r>
            <a:r>
              <a:rPr lang="en-US" sz="2800" i="1" dirty="0" err="1" smtClean="0"/>
              <a:t>Neri</a:t>
            </a:r>
            <a:endParaRPr lang="en-US" sz="2800" i="1" dirty="0" smtClean="0"/>
          </a:p>
          <a:p>
            <a:pPr algn="ctr"/>
            <a:endParaRPr lang="en-US" sz="2800" i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88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-341746" y="3769611"/>
            <a:ext cx="9827491" cy="34412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14359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Microwave to plasma coupling</a:t>
            </a:r>
            <a:endParaRPr lang="en-US" sz="32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880" y="1667630"/>
            <a:ext cx="2407470" cy="14717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46" y="1617894"/>
            <a:ext cx="2137640" cy="14717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3712" y="1399734"/>
            <a:ext cx="2967489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en-US" dirty="0"/>
              <a:t>3D full wave e-m simulation in presence of the electron plasma density and strong magnetic field </a:t>
            </a:r>
            <a:r>
              <a:rPr lang="en-US" dirty="0" smtClean="0"/>
              <a:t>has driven </a:t>
            </a:r>
            <a:r>
              <a:rPr lang="en-US" dirty="0"/>
              <a:t>the design of </a:t>
            </a:r>
            <a:r>
              <a:rPr lang="en-US" b="1" dirty="0"/>
              <a:t>the matching transformer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883542" y="1215068"/>
            <a:ext cx="137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Empty cavity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185596" y="966789"/>
            <a:ext cx="240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Cold tensor plasma approximation</a:t>
            </a:r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497" y="4356288"/>
            <a:ext cx="2574480" cy="210426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12" y="4338918"/>
            <a:ext cx="2678593" cy="2121633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414" y="3743526"/>
            <a:ext cx="3026027" cy="838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Low measured reflected power</a:t>
            </a:r>
            <a:endParaRPr lang="en-US" sz="1800" dirty="0"/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191418" y="6541977"/>
            <a:ext cx="8707916" cy="1027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="1" i="1" dirty="0" smtClean="0"/>
              <a:t>G. </a:t>
            </a:r>
            <a:r>
              <a:rPr lang="it-IT" sz="1400" b="1" i="1" dirty="0" err="1" smtClean="0"/>
              <a:t>Torrisi</a:t>
            </a:r>
            <a:r>
              <a:rPr lang="it-IT" sz="1400" b="1" i="1" dirty="0" smtClean="0"/>
              <a:t> et al. "</a:t>
            </a:r>
            <a:r>
              <a:rPr lang="en-US" sz="1400" b="1" i="1" dirty="0" smtClean="0"/>
              <a:t>Microwave injection and coupling optimization in ECR and MDIS ion sources”, this conference</a:t>
            </a:r>
            <a:endParaRPr lang="it-IT" sz="1400" b="1" i="1" dirty="0"/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2911421" y="3769888"/>
            <a:ext cx="3026027" cy="838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High measured stability of forward and reflected power</a:t>
            </a:r>
            <a:endParaRPr lang="en-US" sz="18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758" y="4425623"/>
            <a:ext cx="2933148" cy="1945278"/>
          </a:xfrm>
          <a:prstGeom prst="rect">
            <a:avLst/>
          </a:prstGeom>
        </p:spPr>
      </p:pic>
      <p:sp>
        <p:nvSpPr>
          <p:cNvPr id="15" name="Segnaposto contenuto 2"/>
          <p:cNvSpPr txBox="1">
            <a:spLocks/>
          </p:cNvSpPr>
          <p:nvPr/>
        </p:nvSpPr>
        <p:spPr>
          <a:xfrm>
            <a:off x="5879273" y="3761131"/>
            <a:ext cx="3026027" cy="838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Measured forward and reflected pulsed power</a:t>
            </a:r>
            <a:endParaRPr lang="en-US" sz="1800" dirty="0"/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191418" y="3234040"/>
            <a:ext cx="8707916" cy="1027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1" dirty="0" smtClean="0"/>
              <a:t>G. </a:t>
            </a:r>
            <a:r>
              <a:rPr lang="en-US" sz="1400" b="1" i="1" dirty="0" err="1" smtClean="0"/>
              <a:t>Torrisi</a:t>
            </a:r>
            <a:r>
              <a:rPr lang="en-US" sz="1400" b="1" i="1" dirty="0" smtClean="0"/>
              <a:t> et al. "Full-wave FEM simulations of electromagnetic waves in strongly magnetized non-homogeneous plasma", JEWA 2014 vol. 20, no. 9, 1085-1099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061442" y="575955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&lt; 1%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740035" y="575955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&lt; 1‰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7545295" y="4799145"/>
            <a:ext cx="110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>
                <a:solidFill>
                  <a:schemeClr val="bg1"/>
                </a:solidFill>
              </a:rPr>
              <a:t>Forward</a:t>
            </a:r>
            <a:endParaRPr lang="it-IT" i="1" dirty="0">
              <a:solidFill>
                <a:schemeClr val="bg1"/>
              </a:solidFill>
            </a:endParaRPr>
          </a:p>
        </p:txBody>
      </p:sp>
      <p:cxnSp>
        <p:nvCxnSpPr>
          <p:cNvPr id="22" name="Connettore 2 21"/>
          <p:cNvCxnSpPr>
            <a:stCxn id="18" idx="1"/>
          </p:cNvCxnSpPr>
          <p:nvPr/>
        </p:nvCxnSpPr>
        <p:spPr>
          <a:xfrm flipH="1">
            <a:off x="7152640" y="4983811"/>
            <a:ext cx="392655" cy="27231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7210015" y="5556065"/>
            <a:ext cx="110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>
                <a:solidFill>
                  <a:schemeClr val="bg1"/>
                </a:solidFill>
              </a:rPr>
              <a:t>Reflected</a:t>
            </a:r>
            <a:endParaRPr lang="it-IT" i="1" dirty="0">
              <a:solidFill>
                <a:schemeClr val="bg1"/>
              </a:solidFill>
            </a:endParaRPr>
          </a:p>
        </p:txBody>
      </p:sp>
      <p:cxnSp>
        <p:nvCxnSpPr>
          <p:cNvPr id="24" name="Connettore 2 23"/>
          <p:cNvCxnSpPr>
            <a:stCxn id="23" idx="1"/>
          </p:cNvCxnSpPr>
          <p:nvPr/>
        </p:nvCxnSpPr>
        <p:spPr>
          <a:xfrm flipH="1">
            <a:off x="6817361" y="5740731"/>
            <a:ext cx="392654" cy="27231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687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build="p"/>
      <p:bldP spid="12" grpId="0"/>
      <p:bldP spid="13" grpId="0"/>
      <p:bldP spid="15" grpId="0"/>
      <p:bldP spid="16" grpId="0"/>
      <p:bldP spid="20" grpId="0"/>
      <p:bldP spid="1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26404"/>
            <a:ext cx="7886700" cy="82993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Magnetic system control interface</a:t>
            </a:r>
            <a:endParaRPr lang="en-US" sz="3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3" y="1763053"/>
            <a:ext cx="9050007" cy="4673600"/>
          </a:xfrm>
          <a:prstGeom prst="rect">
            <a:avLst/>
          </a:prstGeom>
        </p:spPr>
      </p:pic>
      <p:sp>
        <p:nvSpPr>
          <p:cNvPr id="8" name="Freccia bidirezionale orizzontale 7"/>
          <p:cNvSpPr/>
          <p:nvPr/>
        </p:nvSpPr>
        <p:spPr>
          <a:xfrm>
            <a:off x="2365829" y="2198483"/>
            <a:ext cx="5950857" cy="4499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Plasma chamber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69257" y="2198483"/>
            <a:ext cx="1364343" cy="646331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Matching transformer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 rot="5400000">
            <a:off x="7939312" y="2695989"/>
            <a:ext cx="1364343" cy="36933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Extraction</a:t>
            </a:r>
            <a:endParaRPr lang="en-US" dirty="0"/>
          </a:p>
        </p:txBody>
      </p:sp>
      <p:sp>
        <p:nvSpPr>
          <p:cNvPr id="14" name="Freccia a destra 13"/>
          <p:cNvSpPr/>
          <p:nvPr/>
        </p:nvSpPr>
        <p:spPr>
          <a:xfrm rot="1122707">
            <a:off x="856341" y="3156425"/>
            <a:ext cx="1364343" cy="478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0 mm</a:t>
            </a:r>
            <a:endParaRPr lang="it-IT" dirty="0"/>
          </a:p>
        </p:txBody>
      </p:sp>
      <p:sp>
        <p:nvSpPr>
          <p:cNvPr id="15" name="Freccia a destra 14"/>
          <p:cNvSpPr/>
          <p:nvPr/>
        </p:nvSpPr>
        <p:spPr>
          <a:xfrm rot="1122707">
            <a:off x="2963627" y="3119338"/>
            <a:ext cx="1364343" cy="478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35 mm</a:t>
            </a:r>
            <a:endParaRPr lang="it-IT" dirty="0"/>
          </a:p>
        </p:txBody>
      </p:sp>
      <p:sp>
        <p:nvSpPr>
          <p:cNvPr id="16" name="Freccia a destra 15"/>
          <p:cNvSpPr/>
          <p:nvPr/>
        </p:nvSpPr>
        <p:spPr>
          <a:xfrm rot="1122707">
            <a:off x="5892804" y="3127398"/>
            <a:ext cx="1364343" cy="478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84 mm</a:t>
            </a:r>
            <a:endParaRPr lang="it-IT" dirty="0"/>
          </a:p>
        </p:txBody>
      </p:sp>
      <p:sp>
        <p:nvSpPr>
          <p:cNvPr id="17" name="Angolo ripiegato 16"/>
          <p:cNvSpPr/>
          <p:nvPr/>
        </p:nvSpPr>
        <p:spPr>
          <a:xfrm rot="10800000">
            <a:off x="2448776" y="4564310"/>
            <a:ext cx="2144669" cy="1967901"/>
          </a:xfrm>
          <a:prstGeom prst="foldedCorner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Fine tuning                 ± 5 Gauss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Angolo ripiegato 17"/>
          <p:cNvSpPr/>
          <p:nvPr/>
        </p:nvSpPr>
        <p:spPr>
          <a:xfrm rot="10800000">
            <a:off x="4750668" y="4545559"/>
            <a:ext cx="2144669" cy="1967901"/>
          </a:xfrm>
          <a:prstGeom prst="foldedCorner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Coarse tuning            ± 50 Gauss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20010" y="3342497"/>
            <a:ext cx="54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ECR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CasellaDiTesto 19"/>
          <p:cNvSpPr txBox="1"/>
          <p:nvPr/>
        </p:nvSpPr>
        <p:spPr>
          <a:xfrm>
            <a:off x="1255526" y="1016818"/>
            <a:ext cx="6624449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Very high magnetic flexibility required a dedicated interface developed at INFN that enable direct control and high reproducibility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0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66446" y="232897"/>
            <a:ext cx="7461938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Semi-automatic </a:t>
            </a:r>
            <a:r>
              <a:rPr lang="en-US" sz="3200" b="1" dirty="0"/>
              <a:t>characterization </a:t>
            </a:r>
            <a:r>
              <a:rPr lang="en-US" sz="3200" b="1" dirty="0" smtClean="0"/>
              <a:t>tool</a:t>
            </a:r>
            <a:endParaRPr lang="en-US" sz="3200" b="1" dirty="0"/>
          </a:p>
        </p:txBody>
      </p:sp>
      <p:grpSp>
        <p:nvGrpSpPr>
          <p:cNvPr id="14" name="Gruppo 13"/>
          <p:cNvGrpSpPr/>
          <p:nvPr/>
        </p:nvGrpSpPr>
        <p:grpSpPr>
          <a:xfrm>
            <a:off x="566446" y="1136930"/>
            <a:ext cx="8011107" cy="3739323"/>
            <a:chOff x="566446" y="1023713"/>
            <a:chExt cx="8011107" cy="373932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446" y="1023713"/>
              <a:ext cx="8011107" cy="3739323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1868" y="2756896"/>
              <a:ext cx="5233463" cy="1172378"/>
            </a:xfrm>
            <a:prstGeom prst="rect">
              <a:avLst/>
            </a:prstGeom>
            <a:ln w="41275">
              <a:solidFill>
                <a:schemeClr val="accent1"/>
              </a:solidFill>
            </a:ln>
          </p:spPr>
        </p:pic>
        <p:sp>
          <p:nvSpPr>
            <p:cNvPr id="7" name="Rettangolo 6"/>
            <p:cNvSpPr/>
            <p:nvPr/>
          </p:nvSpPr>
          <p:spPr>
            <a:xfrm>
              <a:off x="668740" y="4039737"/>
              <a:ext cx="3275463" cy="723299"/>
            </a:xfrm>
            <a:prstGeom prst="rect">
              <a:avLst/>
            </a:prstGeom>
            <a:noFill/>
            <a:ln w="412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Connettore diritto 2"/>
            <p:cNvCxnSpPr/>
            <p:nvPr/>
          </p:nvCxnSpPr>
          <p:spPr>
            <a:xfrm flipH="1">
              <a:off x="668740" y="2756896"/>
              <a:ext cx="953128" cy="1282841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/>
            <p:cNvCxnSpPr/>
            <p:nvPr/>
          </p:nvCxnSpPr>
          <p:spPr>
            <a:xfrm flipH="1">
              <a:off x="3944203" y="3929274"/>
              <a:ext cx="2911129" cy="833762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sellaDiTesto 11"/>
          <p:cNvSpPr txBox="1"/>
          <p:nvPr/>
        </p:nvSpPr>
        <p:spPr>
          <a:xfrm>
            <a:off x="707902" y="5162634"/>
            <a:ext cx="3564519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From the 23/01/2017 the source is extracting beam seamless, more than 300˙000 tested configurations, no stops due to sparks.</a:t>
            </a:r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 rot="16200000">
            <a:off x="1144210" y="1566862"/>
            <a:ext cx="793335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Watt</a:t>
            </a:r>
            <a:endParaRPr lang="en-US" sz="1300" dirty="0"/>
          </a:p>
        </p:txBody>
      </p:sp>
      <p:cxnSp>
        <p:nvCxnSpPr>
          <p:cNvPr id="16" name="Connettore 2 15"/>
          <p:cNvCxnSpPr>
            <a:stCxn id="13" idx="1"/>
          </p:cNvCxnSpPr>
          <p:nvPr/>
        </p:nvCxnSpPr>
        <p:spPr>
          <a:xfrm>
            <a:off x="1540878" y="2146814"/>
            <a:ext cx="404036" cy="92282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 rot="16200000">
            <a:off x="1704846" y="1566862"/>
            <a:ext cx="793335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SCCM</a:t>
            </a:r>
            <a:endParaRPr lang="en-US" sz="1300" dirty="0"/>
          </a:p>
        </p:txBody>
      </p:sp>
      <p:cxnSp>
        <p:nvCxnSpPr>
          <p:cNvPr id="20" name="Connettore 2 19"/>
          <p:cNvCxnSpPr>
            <a:stCxn id="19" idx="1"/>
          </p:cNvCxnSpPr>
          <p:nvPr/>
        </p:nvCxnSpPr>
        <p:spPr>
          <a:xfrm>
            <a:off x="2101514" y="2146814"/>
            <a:ext cx="190098" cy="92282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 rot="16200000">
            <a:off x="2329201" y="1459744"/>
            <a:ext cx="1012199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Time left</a:t>
            </a:r>
            <a:endParaRPr lang="en-US" sz="1300" dirty="0"/>
          </a:p>
        </p:txBody>
      </p:sp>
      <p:cxnSp>
        <p:nvCxnSpPr>
          <p:cNvPr id="23" name="Connettore 2 22"/>
          <p:cNvCxnSpPr>
            <a:stCxn id="22" idx="1"/>
          </p:cNvCxnSpPr>
          <p:nvPr/>
        </p:nvCxnSpPr>
        <p:spPr>
          <a:xfrm flipH="1">
            <a:off x="2698595" y="2149128"/>
            <a:ext cx="136706" cy="92051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 rot="16200000">
            <a:off x="3038497" y="1385273"/>
            <a:ext cx="1175660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Configurations </a:t>
            </a:r>
          </a:p>
          <a:p>
            <a:pPr algn="ctr"/>
            <a:r>
              <a:rPr lang="en-US" sz="1300" dirty="0" smtClean="0"/>
              <a:t> left</a:t>
            </a:r>
            <a:endParaRPr lang="en-US" sz="1300" dirty="0"/>
          </a:p>
        </p:txBody>
      </p:sp>
      <p:cxnSp>
        <p:nvCxnSpPr>
          <p:cNvPr id="27" name="Connettore 2 26"/>
          <p:cNvCxnSpPr>
            <a:stCxn id="26" idx="1"/>
          </p:cNvCxnSpPr>
          <p:nvPr/>
        </p:nvCxnSpPr>
        <p:spPr>
          <a:xfrm>
            <a:off x="3626328" y="2156388"/>
            <a:ext cx="81110" cy="91325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 rot="16200000">
            <a:off x="3829525" y="1398490"/>
            <a:ext cx="1175660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Coil 1</a:t>
            </a:r>
            <a:endParaRPr lang="en-US" sz="1300" dirty="0"/>
          </a:p>
        </p:txBody>
      </p:sp>
      <p:cxnSp>
        <p:nvCxnSpPr>
          <p:cNvPr id="31" name="Connettore 2 30"/>
          <p:cNvCxnSpPr>
            <a:stCxn id="30" idx="1"/>
          </p:cNvCxnSpPr>
          <p:nvPr/>
        </p:nvCxnSpPr>
        <p:spPr>
          <a:xfrm flipH="1">
            <a:off x="4417354" y="2169605"/>
            <a:ext cx="2" cy="83749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 rot="16200000">
            <a:off x="4809240" y="1405745"/>
            <a:ext cx="1175660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Coil 2</a:t>
            </a:r>
            <a:endParaRPr lang="en-US" sz="1300" dirty="0"/>
          </a:p>
        </p:txBody>
      </p:sp>
      <p:cxnSp>
        <p:nvCxnSpPr>
          <p:cNvPr id="36" name="Connettore 2 35"/>
          <p:cNvCxnSpPr>
            <a:stCxn id="35" idx="1"/>
          </p:cNvCxnSpPr>
          <p:nvPr/>
        </p:nvCxnSpPr>
        <p:spPr>
          <a:xfrm flipH="1">
            <a:off x="5397069" y="2176860"/>
            <a:ext cx="2" cy="83749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36"/>
          <p:cNvSpPr/>
          <p:nvPr/>
        </p:nvSpPr>
        <p:spPr>
          <a:xfrm rot="16200000">
            <a:off x="5745410" y="1413005"/>
            <a:ext cx="1175660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Coil 3</a:t>
            </a:r>
            <a:endParaRPr lang="en-US" sz="1300" dirty="0"/>
          </a:p>
        </p:txBody>
      </p:sp>
      <p:cxnSp>
        <p:nvCxnSpPr>
          <p:cNvPr id="38" name="Connettore 2 37"/>
          <p:cNvCxnSpPr>
            <a:stCxn id="37" idx="1"/>
          </p:cNvCxnSpPr>
          <p:nvPr/>
        </p:nvCxnSpPr>
        <p:spPr>
          <a:xfrm flipH="1">
            <a:off x="6333239" y="2184120"/>
            <a:ext cx="2" cy="83749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600640" y="4346284"/>
            <a:ext cx="4034195" cy="2308324"/>
          </a:xfrm>
          <a:prstGeom prst="rect">
            <a:avLst/>
          </a:prstGeom>
          <a:solidFill>
            <a:schemeClr val="accent1">
              <a:alpha val="95000"/>
            </a:schemeClr>
          </a:solidFill>
          <a:ln w="412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Plasma modelling </a:t>
            </a:r>
            <a:r>
              <a:rPr lang="en-US" b="1" dirty="0" smtClean="0">
                <a:sym typeface="Wingdings" panose="05000000000000000000" pitchFamily="2" charset="2"/>
              </a:rPr>
              <a:t></a:t>
            </a:r>
            <a:endParaRPr lang="en-US" b="1" dirty="0" smtClean="0"/>
          </a:p>
          <a:p>
            <a:pPr algn="ctr"/>
            <a:r>
              <a:rPr lang="en-US" b="1" dirty="0"/>
              <a:t>p</a:t>
            </a:r>
            <a:r>
              <a:rPr lang="en-US" b="1" dirty="0" smtClean="0"/>
              <a:t>arameters range to be tested:</a:t>
            </a:r>
          </a:p>
          <a:p>
            <a:r>
              <a:rPr lang="en-US" dirty="0" smtClean="0"/>
              <a:t>Field @ 0 mm   ==&gt; 835:20:975 Gauss</a:t>
            </a:r>
          </a:p>
          <a:p>
            <a:r>
              <a:rPr lang="en-US" dirty="0"/>
              <a:t>Field @ </a:t>
            </a:r>
            <a:r>
              <a:rPr lang="en-US" dirty="0" smtClean="0"/>
              <a:t>35 mm </a:t>
            </a:r>
            <a:r>
              <a:rPr lang="en-US" dirty="0"/>
              <a:t>==&gt; </a:t>
            </a:r>
            <a:r>
              <a:rPr lang="en-US" dirty="0" smtClean="0"/>
              <a:t>795:40:1395 </a:t>
            </a:r>
            <a:r>
              <a:rPr lang="en-US" dirty="0"/>
              <a:t>Gauss</a:t>
            </a:r>
          </a:p>
          <a:p>
            <a:r>
              <a:rPr lang="en-US" dirty="0"/>
              <a:t>Field @ </a:t>
            </a:r>
            <a:r>
              <a:rPr lang="en-US" dirty="0" smtClean="0"/>
              <a:t>84 mm </a:t>
            </a:r>
            <a:r>
              <a:rPr lang="en-US" dirty="0"/>
              <a:t>==&gt; </a:t>
            </a:r>
            <a:r>
              <a:rPr lang="en-US" dirty="0" smtClean="0"/>
              <a:t>675:40:1995 </a:t>
            </a:r>
            <a:r>
              <a:rPr lang="en-US" dirty="0"/>
              <a:t>Gauss</a:t>
            </a:r>
          </a:p>
          <a:p>
            <a:r>
              <a:rPr lang="en-US" dirty="0" smtClean="0"/>
              <a:t>H2 flow              ==&gt;       2:1:5 SCCM</a:t>
            </a:r>
            <a:endParaRPr lang="en-US" dirty="0"/>
          </a:p>
          <a:p>
            <a:r>
              <a:rPr lang="en-US" dirty="0" smtClean="0"/>
              <a:t>RF power           ==&gt; 600:200:1200 Watt</a:t>
            </a:r>
            <a:endParaRPr lang="en-US" dirty="0"/>
          </a:p>
          <a:p>
            <a:pPr algn="ctr"/>
            <a:r>
              <a:rPr lang="en-US" b="1" i="1" dirty="0"/>
              <a:t>40</a:t>
            </a:r>
            <a:r>
              <a:rPr lang="he-IL" b="1" i="1" dirty="0"/>
              <a:t>ֺ</a:t>
            </a:r>
            <a:r>
              <a:rPr lang="en-US" b="1" i="1" dirty="0"/>
              <a:t>192</a:t>
            </a:r>
            <a:r>
              <a:rPr lang="en-US" b="1" i="1" dirty="0" smtClean="0"/>
              <a:t> configurations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866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55" y="2150316"/>
            <a:ext cx="2845848" cy="309598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38911" y="3771572"/>
            <a:ext cx="688064" cy="369332"/>
          </a:xfrm>
          <a:prstGeom prst="rect">
            <a:avLst/>
          </a:prstGeom>
          <a:solidFill>
            <a:schemeClr val="accent1">
              <a:alpha val="77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ACCT</a:t>
            </a:r>
            <a:endParaRPr lang="it-IT" dirty="0"/>
          </a:p>
        </p:txBody>
      </p:sp>
      <p:cxnSp>
        <p:nvCxnSpPr>
          <p:cNvPr id="8" name="Connettore 2 7"/>
          <p:cNvCxnSpPr>
            <a:stCxn id="4" idx="1"/>
          </p:cNvCxnSpPr>
          <p:nvPr/>
        </p:nvCxnSpPr>
        <p:spPr>
          <a:xfrm flipH="1">
            <a:off x="1497106" y="3956238"/>
            <a:ext cx="541805" cy="317241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1708226" y="2272826"/>
            <a:ext cx="1032096" cy="369332"/>
          </a:xfrm>
          <a:prstGeom prst="rect">
            <a:avLst/>
          </a:prstGeom>
          <a:solidFill>
            <a:schemeClr val="accent1">
              <a:alpha val="77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HV cable</a:t>
            </a:r>
            <a:endParaRPr lang="en-US" dirty="0"/>
          </a:p>
        </p:txBody>
      </p:sp>
      <p:cxnSp>
        <p:nvCxnSpPr>
          <p:cNvPr id="19" name="Connettore 2 18"/>
          <p:cNvCxnSpPr>
            <a:stCxn id="18" idx="1"/>
          </p:cNvCxnSpPr>
          <p:nvPr/>
        </p:nvCxnSpPr>
        <p:spPr>
          <a:xfrm flipH="1">
            <a:off x="1069162" y="2457492"/>
            <a:ext cx="639064" cy="307176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1069161" y="4799977"/>
            <a:ext cx="1121563" cy="369332"/>
          </a:xfrm>
          <a:prstGeom prst="rect">
            <a:avLst/>
          </a:prstGeom>
          <a:solidFill>
            <a:schemeClr val="accent1">
              <a:alpha val="77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GND </a:t>
            </a:r>
            <a:r>
              <a:rPr lang="en-GB" dirty="0" smtClean="0"/>
              <a:t>grid</a:t>
            </a:r>
            <a:endParaRPr lang="en-GB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18492" y="1737870"/>
            <a:ext cx="1361018" cy="369332"/>
          </a:xfrm>
          <a:prstGeom prst="rect">
            <a:avLst/>
          </a:prstGeom>
          <a:solidFill>
            <a:schemeClr val="accent1">
              <a:alpha val="77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HV Platform</a:t>
            </a:r>
            <a:endParaRPr lang="it-IT" dirty="0"/>
          </a:p>
        </p:txBody>
      </p:sp>
      <p:sp>
        <p:nvSpPr>
          <p:cNvPr id="27" name="Titolo 1"/>
          <p:cNvSpPr txBox="1">
            <a:spLocks/>
          </p:cNvSpPr>
          <p:nvPr/>
        </p:nvSpPr>
        <p:spPr>
          <a:xfrm>
            <a:off x="498269" y="-89164"/>
            <a:ext cx="7584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Experimental setup for source commissioning</a:t>
            </a:r>
            <a:endParaRPr lang="en-US" sz="32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48837" y="2178424"/>
            <a:ext cx="5758004" cy="3406588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095232" y="1557581"/>
            <a:ext cx="887626" cy="369332"/>
          </a:xfrm>
          <a:prstGeom prst="rect">
            <a:avLst/>
          </a:prstGeom>
          <a:solidFill>
            <a:schemeClr val="accent1">
              <a:alpha val="77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Source</a:t>
            </a:r>
            <a:endParaRPr lang="it-IT" dirty="0"/>
          </a:p>
        </p:txBody>
      </p:sp>
      <p:cxnSp>
        <p:nvCxnSpPr>
          <p:cNvPr id="22" name="Connettore 2 21"/>
          <p:cNvCxnSpPr>
            <a:stCxn id="21" idx="2"/>
          </p:cNvCxnSpPr>
          <p:nvPr/>
        </p:nvCxnSpPr>
        <p:spPr>
          <a:xfrm>
            <a:off x="3539045" y="1926913"/>
            <a:ext cx="754285" cy="1933367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5295418" y="5656234"/>
            <a:ext cx="3237876" cy="923330"/>
          </a:xfrm>
          <a:prstGeom prst="rect">
            <a:avLst/>
          </a:prstGeom>
          <a:solidFill>
            <a:schemeClr val="accent1">
              <a:alpha val="77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Faraday Cup</a:t>
            </a:r>
          </a:p>
          <a:p>
            <a:pPr algn="ctr"/>
            <a:r>
              <a:rPr lang="en-US" dirty="0" smtClean="0"/>
              <a:t> Emittance Measurement Unit</a:t>
            </a:r>
          </a:p>
          <a:p>
            <a:pPr algn="ctr"/>
            <a:r>
              <a:rPr lang="en-US" dirty="0" smtClean="0"/>
              <a:t>Doppler Shift Measurement Unit</a:t>
            </a:r>
            <a:endParaRPr lang="en-US" dirty="0"/>
          </a:p>
        </p:txBody>
      </p:sp>
      <p:cxnSp>
        <p:nvCxnSpPr>
          <p:cNvPr id="29" name="Connettore 2 28"/>
          <p:cNvCxnSpPr>
            <a:stCxn id="28" idx="0"/>
          </p:cNvCxnSpPr>
          <p:nvPr/>
        </p:nvCxnSpPr>
        <p:spPr>
          <a:xfrm flipV="1">
            <a:off x="6914356" y="3860280"/>
            <a:ext cx="660826" cy="1795954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511639" y="1183872"/>
            <a:ext cx="998376" cy="923330"/>
          </a:xfrm>
          <a:prstGeom prst="rect">
            <a:avLst/>
          </a:prstGeom>
          <a:solidFill>
            <a:schemeClr val="accent1">
              <a:alpha val="77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2 </a:t>
            </a:r>
            <a:r>
              <a:rPr lang="it-IT" dirty="0" err="1" smtClean="0"/>
              <a:t>xTMP</a:t>
            </a:r>
            <a:endParaRPr lang="it-IT" dirty="0" smtClean="0"/>
          </a:p>
          <a:p>
            <a:pPr algn="ctr"/>
            <a:r>
              <a:rPr lang="it-IT" dirty="0" err="1" smtClean="0"/>
              <a:t>Gauges</a:t>
            </a:r>
            <a:endParaRPr lang="it-IT" dirty="0" smtClean="0"/>
          </a:p>
          <a:p>
            <a:pPr algn="ctr"/>
            <a:r>
              <a:rPr lang="it-IT" dirty="0" smtClean="0"/>
              <a:t>RGA</a:t>
            </a:r>
            <a:endParaRPr lang="it-IT" dirty="0"/>
          </a:p>
        </p:txBody>
      </p:sp>
      <p:cxnSp>
        <p:nvCxnSpPr>
          <p:cNvPr id="20" name="Connettore 2 19"/>
          <p:cNvCxnSpPr>
            <a:stCxn id="17" idx="2"/>
          </p:cNvCxnSpPr>
          <p:nvPr/>
        </p:nvCxnSpPr>
        <p:spPr>
          <a:xfrm>
            <a:off x="6010827" y="2107202"/>
            <a:ext cx="192755" cy="1753078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3593138" y="5692119"/>
            <a:ext cx="1221159" cy="369332"/>
          </a:xfrm>
          <a:prstGeom prst="rect">
            <a:avLst/>
          </a:prstGeom>
          <a:solidFill>
            <a:schemeClr val="accent1">
              <a:alpha val="77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Extraction</a:t>
            </a:r>
            <a:endParaRPr lang="en-GB" dirty="0"/>
          </a:p>
        </p:txBody>
      </p:sp>
      <p:cxnSp>
        <p:nvCxnSpPr>
          <p:cNvPr id="31" name="Connettore 2 30"/>
          <p:cNvCxnSpPr>
            <a:stCxn id="30" idx="0"/>
          </p:cNvCxnSpPr>
          <p:nvPr/>
        </p:nvCxnSpPr>
        <p:spPr>
          <a:xfrm flipV="1">
            <a:off x="4203718" y="3860280"/>
            <a:ext cx="718154" cy="1831839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8" name="Connettore 2 37"/>
          <p:cNvCxnSpPr/>
          <p:nvPr/>
        </p:nvCxnSpPr>
        <p:spPr>
          <a:xfrm flipH="1">
            <a:off x="1290294" y="2519927"/>
            <a:ext cx="389216" cy="1262163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6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70505_092256_001 ritagliato encod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66" y="988060"/>
            <a:ext cx="7331468" cy="41239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79752"/>
            <a:ext cx="7886700" cy="82993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S</a:t>
            </a:r>
            <a:r>
              <a:rPr lang="en-US" sz="3200" b="1" dirty="0" smtClean="0"/>
              <a:t>emi-automatic </a:t>
            </a:r>
            <a:r>
              <a:rPr lang="en-US" sz="3200" b="1" dirty="0"/>
              <a:t>characterization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85291" y="5261433"/>
            <a:ext cx="7992651" cy="646331"/>
          </a:xfrm>
          <a:prstGeom prst="rect">
            <a:avLst/>
          </a:prstGeom>
          <a:solidFill>
            <a:schemeClr val="bg2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 the graphical interface: </a:t>
            </a:r>
            <a:r>
              <a:rPr lang="en-US" dirty="0" smtClean="0">
                <a:solidFill>
                  <a:srgbClr val="FF9900"/>
                </a:solidFill>
              </a:rPr>
              <a:t>average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70C0"/>
                </a:solidFill>
              </a:rPr>
              <a:t>maximum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minimum</a:t>
            </a:r>
            <a:r>
              <a:rPr lang="en-US" dirty="0" smtClean="0"/>
              <a:t> are evaluated and the trend showed for the beam pulse between </a:t>
            </a:r>
            <a:r>
              <a:rPr lang="en-US" dirty="0"/>
              <a:t>2.9 ms and 5.9 ms 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1103086" y="4754880"/>
            <a:ext cx="1091474" cy="50655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2133600" y="4754880"/>
            <a:ext cx="949234" cy="50655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3396343" y="4754880"/>
            <a:ext cx="653143" cy="5065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2598858" y="2993574"/>
            <a:ext cx="2378741" cy="136327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3396343" y="3218330"/>
            <a:ext cx="1581257" cy="114585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4267200" y="3465514"/>
            <a:ext cx="710399" cy="89866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592547" y="6037941"/>
            <a:ext cx="7992651" cy="646331"/>
          </a:xfrm>
          <a:prstGeom prst="rect">
            <a:avLst/>
          </a:prstGeom>
          <a:solidFill>
            <a:schemeClr val="accent1">
              <a:alpha val="32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 the semi-automatic characterization code 26 parameters and two wave forms (@1Ms/s) are saved for each pulse produced at nominal repletion rate of 14Hz.</a:t>
            </a: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627950" y="3969869"/>
            <a:ext cx="1779180" cy="954107"/>
          </a:xfrm>
          <a:prstGeom prst="rect">
            <a:avLst/>
          </a:prstGeom>
          <a:solidFill>
            <a:schemeClr val="accent1">
              <a:alpha val="95000"/>
            </a:schemeClr>
          </a:solidFill>
          <a:ln w="412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40</a:t>
            </a:r>
            <a:r>
              <a:rPr lang="he-IL" sz="1400" b="1" i="1" dirty="0" smtClean="0"/>
              <a:t>ֺ</a:t>
            </a:r>
            <a:r>
              <a:rPr lang="en-US" sz="1400" b="1" i="1" dirty="0" smtClean="0"/>
              <a:t>192 configurations</a:t>
            </a:r>
          </a:p>
          <a:p>
            <a:pPr algn="ctr"/>
            <a:r>
              <a:rPr lang="en-US" sz="1400" b="1" i="1" dirty="0" smtClean="0"/>
              <a:t>10 seconds each </a:t>
            </a:r>
          </a:p>
          <a:p>
            <a:pPr algn="ctr"/>
            <a:r>
              <a:rPr lang="en-US" sz="1400" b="1" i="1" dirty="0"/>
              <a:t>=</a:t>
            </a:r>
            <a:endParaRPr lang="en-US" sz="1400" b="1" i="1" dirty="0" smtClean="0"/>
          </a:p>
          <a:p>
            <a:pPr algn="ctr"/>
            <a:r>
              <a:rPr lang="en-US" sz="1400" b="1" i="1" dirty="0" smtClean="0"/>
              <a:t>4.7 days</a:t>
            </a:r>
            <a:endParaRPr lang="en-US" sz="1400" b="1" i="1" dirty="0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2842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69" y="1319544"/>
            <a:ext cx="8860965" cy="494004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428985" y="2972321"/>
            <a:ext cx="118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ACCT [mA]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122295" y="1219367"/>
            <a:ext cx="3792512" cy="253408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417177" y="5569002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Ripple [au]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0" y="3829654"/>
            <a:ext cx="4122295" cy="3325121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966358" y="5590897"/>
            <a:ext cx="165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ACCT(ESS) [mA]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4094811" y="3753454"/>
            <a:ext cx="3839974" cy="3325121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563567" y="2972321"/>
            <a:ext cx="9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FC [mA]</a:t>
            </a:r>
            <a:endParaRPr lang="it-IT" dirty="0"/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50969" y="-59415"/>
            <a:ext cx="81900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D</a:t>
            </a:r>
            <a:r>
              <a:rPr lang="en-US" sz="2800" b="1" dirty="0" smtClean="0"/>
              <a:t>ata analysis of thousands of different configurations</a:t>
            </a:r>
            <a:endParaRPr lang="en-US" sz="2800" b="1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221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69" y="1319544"/>
            <a:ext cx="8860965" cy="494004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428985" y="2972321"/>
            <a:ext cx="118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ACCT [mA]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417177" y="5569002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Ripple [au]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523929" y="5400685"/>
            <a:ext cx="2135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  ACCT(.5xESS) [mA]</a:t>
            </a:r>
          </a:p>
          <a:p>
            <a:r>
              <a:rPr lang="it-IT" dirty="0" smtClean="0"/>
              <a:t>     * ACCT(ESS</a:t>
            </a:r>
            <a:r>
              <a:rPr lang="it-IT" dirty="0"/>
              <a:t>) [mA</a:t>
            </a:r>
            <a:r>
              <a:rPr lang="it-IT" dirty="0" smtClean="0"/>
              <a:t>]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563567" y="2972321"/>
            <a:ext cx="9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FC [mA]</a:t>
            </a:r>
            <a:endParaRPr lang="it-IT" dirty="0"/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50969" y="-59415"/>
            <a:ext cx="81900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D</a:t>
            </a:r>
            <a:r>
              <a:rPr lang="en-US" sz="2800" b="1" dirty="0" smtClean="0"/>
              <a:t>ata analysis of thousands of different configurations</a:t>
            </a:r>
            <a:endParaRPr lang="en-US" sz="2800" b="1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000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59" y="1812096"/>
            <a:ext cx="8630377" cy="4850304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635844" y="190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Doppler shift measurement beam characterization</a:t>
            </a:r>
            <a:endParaRPr lang="en-US" sz="3200" b="1" dirty="0"/>
          </a:p>
        </p:txBody>
      </p:sp>
      <p:sp>
        <p:nvSpPr>
          <p:cNvPr id="5" name="Rettangolo 4"/>
          <p:cNvSpPr/>
          <p:nvPr/>
        </p:nvSpPr>
        <p:spPr>
          <a:xfrm>
            <a:off x="2510644" y="1219007"/>
            <a:ext cx="4122711" cy="461665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Proton fraction</a:t>
            </a:r>
            <a:r>
              <a:rPr lang="en-US" sz="2400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&gt; </a:t>
            </a:r>
            <a:r>
              <a:rPr lang="en-US" sz="2400" dirty="0" smtClean="0">
                <a:solidFill>
                  <a:srgbClr val="00B050"/>
                </a:solidFill>
              </a:rPr>
              <a:t>75</a:t>
            </a:r>
            <a:r>
              <a:rPr lang="en-US" sz="2400" dirty="0">
                <a:solidFill>
                  <a:srgbClr val="00B050"/>
                </a:solidFill>
              </a:rPr>
              <a:t>%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SATISFIED </a:t>
            </a:r>
            <a:endParaRPr lang="en-US" sz="24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789382" y="342900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</a:t>
            </a:r>
            <a:r>
              <a:rPr lang="it-IT" baseline="30000" dirty="0" smtClean="0"/>
              <a:t>+</a:t>
            </a:r>
            <a:r>
              <a:rPr lang="it-IT" dirty="0" smtClean="0"/>
              <a:t> [%]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789381" y="5770418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r>
              <a:rPr lang="it-IT" baseline="30000" dirty="0" smtClean="0"/>
              <a:t>+</a:t>
            </a:r>
            <a:r>
              <a:rPr lang="it-IT" dirty="0" smtClean="0"/>
              <a:t> [%]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521173" y="586272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</a:t>
            </a:r>
            <a:r>
              <a:rPr lang="it-IT" baseline="-25000" dirty="0" smtClean="0"/>
              <a:t>3</a:t>
            </a:r>
            <a:r>
              <a:rPr lang="it-IT" baseline="30000" dirty="0" smtClean="0"/>
              <a:t>+</a:t>
            </a:r>
            <a:r>
              <a:rPr lang="it-IT" dirty="0" smtClean="0"/>
              <a:t> [%]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209067" y="3429000"/>
            <a:ext cx="118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ACCT [mA]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4210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64" y="2058222"/>
            <a:ext cx="6289800" cy="441726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8" t="10337" r="11731" b="72596"/>
          <a:stretch/>
        </p:blipFill>
        <p:spPr>
          <a:xfrm>
            <a:off x="7636838" y="2646315"/>
            <a:ext cx="983049" cy="724352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241663" y="317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ESS stable configurations versus injected H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 gas flux and microwave power</a:t>
            </a:r>
            <a:endParaRPr lang="en-US" sz="3200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96276" y="2014585"/>
            <a:ext cx="2764599" cy="147732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Increasing the injected microwave power increase the energy transfer and consequently the plasma density</a:t>
            </a: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96276" y="3682345"/>
            <a:ext cx="2745688" cy="120032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Each point is a large operative range (20 Gauss</a:t>
            </a:r>
            <a:r>
              <a:rPr lang="en-US" dirty="0"/>
              <a:t> x 40 </a:t>
            </a:r>
            <a:r>
              <a:rPr lang="en-US" dirty="0" smtClean="0"/>
              <a:t>Gauss</a:t>
            </a:r>
            <a:r>
              <a:rPr lang="en-US" dirty="0"/>
              <a:t> x 40 </a:t>
            </a:r>
            <a:r>
              <a:rPr lang="en-US" dirty="0" smtClean="0"/>
              <a:t>Gauss x      1 SCCM x 200 Watt) 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96130" y="5067207"/>
            <a:ext cx="2764311" cy="36933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Lower current (2-5 sccm)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96130" y="5581556"/>
            <a:ext cx="276431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current (2-4 sccm)</a:t>
            </a:r>
            <a:endParaRPr lang="en-US" dirty="0"/>
          </a:p>
        </p:txBody>
      </p:sp>
      <p:sp>
        <p:nvSpPr>
          <p:cNvPr id="3" name="Parallelogramma 2"/>
          <p:cNvSpPr/>
          <p:nvPr/>
        </p:nvSpPr>
        <p:spPr>
          <a:xfrm>
            <a:off x="4003258" y="2535327"/>
            <a:ext cx="2616740" cy="3465010"/>
          </a:xfrm>
          <a:prstGeom prst="parallelogram">
            <a:avLst>
              <a:gd name="adj" fmla="val 43576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Parallelogramma 17"/>
          <p:cNvSpPr/>
          <p:nvPr/>
        </p:nvSpPr>
        <p:spPr>
          <a:xfrm>
            <a:off x="5783011" y="2535326"/>
            <a:ext cx="2827919" cy="3465010"/>
          </a:xfrm>
          <a:prstGeom prst="parallelogram">
            <a:avLst>
              <a:gd name="adj" fmla="val 366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2303649" y="1249636"/>
            <a:ext cx="4536701" cy="461665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Total current =</a:t>
            </a:r>
            <a:r>
              <a:rPr lang="en-US" sz="2400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100 mA 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SATISFIED </a:t>
            </a:r>
            <a:endParaRPr lang="en-US" sz="24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5516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22" y="4272503"/>
            <a:ext cx="4458685" cy="244325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4" y="1520565"/>
            <a:ext cx="4799871" cy="26873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927" y="4079631"/>
            <a:ext cx="4692073" cy="266405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928" y="1393615"/>
            <a:ext cx="4876710" cy="277366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85191" y="4234037"/>
            <a:ext cx="5486399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inimum proton current </a:t>
            </a:r>
            <a:r>
              <a:rPr lang="en-US" sz="20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range  67-74 mA SATISFIED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830525" y="5274329"/>
            <a:ext cx="276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Doppler shift measurement</a:t>
            </a:r>
            <a:endParaRPr lang="en-US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600470" y="-3498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Candidate nominal configuration</a:t>
            </a:r>
            <a:endParaRPr lang="en-US" sz="3200" b="1" dirty="0"/>
          </a:p>
        </p:txBody>
      </p:sp>
      <p:sp>
        <p:nvSpPr>
          <p:cNvPr id="19" name="Rettangolo 18"/>
          <p:cNvSpPr/>
          <p:nvPr/>
        </p:nvSpPr>
        <p:spPr>
          <a:xfrm>
            <a:off x="474785" y="1096965"/>
            <a:ext cx="3844947" cy="400110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Intra-pulse stability &lt; ±2% SATISFIED</a:t>
            </a:r>
            <a:endParaRPr lang="en-US" sz="20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571999" y="1106681"/>
            <a:ext cx="4368801" cy="400110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Pulse to pulse stability &lt; </a:t>
            </a:r>
            <a:r>
              <a:rPr lang="en-US" sz="2000" dirty="0">
                <a:solidFill>
                  <a:srgbClr val="00B050"/>
                </a:solidFill>
              </a:rPr>
              <a:t>± </a:t>
            </a:r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3.5% SATISFIED</a:t>
            </a:r>
            <a:endParaRPr lang="en-US" sz="20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770541" cy="7639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ettangolo 22"/>
          <p:cNvSpPr/>
          <p:nvPr/>
        </p:nvSpPr>
        <p:spPr>
          <a:xfrm>
            <a:off x="2067871" y="607427"/>
            <a:ext cx="4951897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109 A coil1; 67 A coil2; 228 A coil3; 3 SCCM H</a:t>
            </a:r>
            <a:r>
              <a:rPr lang="en-US" sz="2000" b="1" baseline="-250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2</a:t>
            </a:r>
            <a:endParaRPr lang="en-US" sz="2000" b="1" baseline="-250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75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87" y="353584"/>
            <a:ext cx="4700632" cy="120355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43" y="187115"/>
            <a:ext cx="5553268" cy="12674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91" y="1723611"/>
            <a:ext cx="6407015" cy="8332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/>
        </p:blipFill>
        <p:spPr>
          <a:xfrm>
            <a:off x="1187689" y="3556592"/>
            <a:ext cx="6263485" cy="224732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69" b="40446"/>
          <a:stretch/>
        </p:blipFill>
        <p:spPr>
          <a:xfrm>
            <a:off x="333153" y="415607"/>
            <a:ext cx="1054396" cy="7167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"/>
          <a:stretch/>
        </p:blipFill>
        <p:spPr>
          <a:xfrm>
            <a:off x="1152471" y="2722016"/>
            <a:ext cx="6275446" cy="8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600470" y="-3498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Chopping </a:t>
            </a:r>
            <a:r>
              <a:rPr lang="en-US" sz="3200" b="1" dirty="0" err="1" smtClean="0"/>
              <a:t>performaces</a:t>
            </a:r>
            <a:endParaRPr lang="en-US" sz="3200" b="1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770541" cy="7639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9" descr="Macintosh HD:Users:oysteinmidttun:Documents:ESS:Measurements:2017-09-12_lebt_measurements:screenshots:Screenshot from 2017-09-12 09_41_00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6" t="15780" b="19325"/>
          <a:stretch/>
        </p:blipFill>
        <p:spPr bwMode="auto">
          <a:xfrm>
            <a:off x="482746" y="691322"/>
            <a:ext cx="6999879" cy="2996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10" name="Picture 10" descr="Macintosh HD:Users:oysteinmidttun:Documents:ESS:Measurements:2017-09-12_lebt_measurements:screenshots:Screenshot from 2017-09-12 09_41_37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6" t="18140" b="18101"/>
          <a:stretch/>
        </p:blipFill>
        <p:spPr bwMode="auto">
          <a:xfrm>
            <a:off x="482746" y="3726287"/>
            <a:ext cx="6999879" cy="2926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2155529" y="1447636"/>
            <a:ext cx="2986216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Total current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934441" y="2488777"/>
            <a:ext cx="2986216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LEBT ACCT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043912" y="4528738"/>
            <a:ext cx="2986216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FC current</a:t>
            </a:r>
          </a:p>
        </p:txBody>
      </p:sp>
    </p:spTree>
    <p:extLst>
      <p:ext uri="{BB962C8B-B14F-4D97-AF65-F5344CB8AC3E}">
        <p14:creationId xmlns:p14="http://schemas.microsoft.com/office/powerpoint/2010/main" val="17150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600470" y="-3498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Iris </a:t>
            </a:r>
            <a:r>
              <a:rPr lang="en-US" sz="3200" b="1" dirty="0" err="1" smtClean="0"/>
              <a:t>performaces</a:t>
            </a:r>
            <a:endParaRPr lang="en-US" sz="3200" b="1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770541" cy="7639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2" t="16147" b="19726"/>
          <a:stretch/>
        </p:blipFill>
        <p:spPr bwMode="auto">
          <a:xfrm>
            <a:off x="555662" y="1631855"/>
            <a:ext cx="7976315" cy="4511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2270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600470" y="-3498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Candidate nominal configuration</a:t>
            </a:r>
            <a:endParaRPr lang="en-US" sz="3200" b="1" dirty="0"/>
          </a:p>
        </p:txBody>
      </p:sp>
      <p:sp>
        <p:nvSpPr>
          <p:cNvPr id="19" name="Rettangolo 18"/>
          <p:cNvSpPr/>
          <p:nvPr/>
        </p:nvSpPr>
        <p:spPr>
          <a:xfrm>
            <a:off x="760004" y="5105600"/>
            <a:ext cx="3844947" cy="1015663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Transverse emittance </a:t>
            </a:r>
            <a:r>
              <a:rPr lang="en-US" sz="2000" b="1" dirty="0">
                <a:solidFill>
                  <a:srgbClr val="00B050"/>
                </a:solidFill>
              </a:rPr>
              <a:t>SATISFIED</a:t>
            </a:r>
            <a:endParaRPr lang="en-US" sz="2000" b="1" dirty="0" smtClean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Emit [</a:t>
            </a:r>
            <a:r>
              <a:rPr lang="en-US" sz="2000" b="1" dirty="0" err="1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rms</a:t>
            </a:r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] &lt; 0.25 </a:t>
            </a:r>
            <a:r>
              <a:rPr lang="en-US" sz="2000" b="1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Pi.mm.mrad</a:t>
            </a:r>
            <a:r>
              <a:rPr lang="en-US" sz="20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</a:t>
            </a:r>
            <a:endParaRPr lang="en-US" sz="20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Emit [</a:t>
            </a:r>
            <a:r>
              <a:rPr lang="en-US" sz="2000" b="1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rms</a:t>
            </a:r>
            <a:r>
              <a:rPr lang="en-US" sz="20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] </a:t>
            </a:r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&lt; 2.25 </a:t>
            </a:r>
            <a:r>
              <a:rPr lang="en-US" sz="2000" b="1" dirty="0" err="1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Pi.mm.mrad</a:t>
            </a:r>
            <a:endParaRPr lang="en-US" sz="20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770541" cy="7639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ettangolo 22"/>
          <p:cNvSpPr/>
          <p:nvPr/>
        </p:nvSpPr>
        <p:spPr>
          <a:xfrm>
            <a:off x="2067871" y="607427"/>
            <a:ext cx="4951897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109 A coil1; 67 A coil2; 228 A coil3; 3 SCCM H</a:t>
            </a:r>
            <a:r>
              <a:rPr lang="en-US" sz="2000" b="1" baseline="-250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2</a:t>
            </a:r>
            <a:endParaRPr lang="en-US" sz="2000" b="1" baseline="-250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Picture 2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1542" r="5680" b="10831"/>
          <a:stretch/>
        </p:blipFill>
        <p:spPr bwMode="auto">
          <a:xfrm>
            <a:off x="435978" y="1126372"/>
            <a:ext cx="4869815" cy="3726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16" name="Picture 2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4745" r="10976" b="55428"/>
          <a:stretch/>
        </p:blipFill>
        <p:spPr bwMode="auto">
          <a:xfrm>
            <a:off x="5502216" y="4113659"/>
            <a:ext cx="3129915" cy="2164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5684108" y="1544934"/>
            <a:ext cx="2986216" cy="10156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ea typeface="+mj-ea"/>
                <a:cs typeface="+mj-cs"/>
              </a:rPr>
              <a:t>Emittance measured after 100 mm of the RFQ beam lattice interface.</a:t>
            </a:r>
          </a:p>
        </p:txBody>
      </p:sp>
    </p:spTree>
    <p:extLst>
      <p:ext uri="{BB962C8B-B14F-4D97-AF65-F5344CB8AC3E}">
        <p14:creationId xmlns:p14="http://schemas.microsoft.com/office/powerpoint/2010/main" val="16694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116632"/>
            <a:ext cx="1007514" cy="86409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41" y="32812"/>
            <a:ext cx="5818912" cy="237350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22" y="2496687"/>
            <a:ext cx="6144550" cy="435501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041" y="2354557"/>
            <a:ext cx="5653387" cy="17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116632"/>
            <a:ext cx="1007514" cy="86409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2" y="317196"/>
            <a:ext cx="4848354" cy="622360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98043" y="2704858"/>
            <a:ext cx="3014330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EMU (CEA) </a:t>
            </a:r>
            <a:r>
              <a:rPr lang="it-IT" dirty="0" err="1" smtClean="0"/>
              <a:t>had</a:t>
            </a:r>
            <a:r>
              <a:rPr lang="it-IT" dirty="0" smtClean="0"/>
              <a:t> long </a:t>
            </a:r>
            <a:r>
              <a:rPr lang="it-IT" dirty="0" err="1" smtClean="0"/>
              <a:t>period</a:t>
            </a:r>
            <a:r>
              <a:rPr lang="it-IT" dirty="0" smtClean="0"/>
              <a:t> of stop </a:t>
            </a:r>
            <a:r>
              <a:rPr lang="it-IT" dirty="0" err="1" smtClean="0"/>
              <a:t>during</a:t>
            </a:r>
            <a:r>
              <a:rPr lang="it-IT" dirty="0" smtClean="0"/>
              <a:t> </a:t>
            </a:r>
            <a:r>
              <a:rPr lang="it-IT" dirty="0" err="1" smtClean="0"/>
              <a:t>phase</a:t>
            </a:r>
            <a:r>
              <a:rPr lang="it-IT" dirty="0" smtClean="0"/>
              <a:t> 2</a:t>
            </a:r>
            <a:endParaRPr lang="it-IT" dirty="0"/>
          </a:p>
        </p:txBody>
      </p:sp>
      <p:cxnSp>
        <p:nvCxnSpPr>
          <p:cNvPr id="5" name="Connettore 2 4"/>
          <p:cNvCxnSpPr>
            <a:stCxn id="3" idx="1"/>
          </p:cNvCxnSpPr>
          <p:nvPr/>
        </p:nvCxnSpPr>
        <p:spPr>
          <a:xfrm flipH="1">
            <a:off x="5087679" y="3028024"/>
            <a:ext cx="510364" cy="20959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stCxn id="3" idx="1"/>
          </p:cNvCxnSpPr>
          <p:nvPr/>
        </p:nvCxnSpPr>
        <p:spPr>
          <a:xfrm flipH="1">
            <a:off x="4981353" y="3028024"/>
            <a:ext cx="616690" cy="71995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704369" y="3831265"/>
            <a:ext cx="3014330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lang="it-IT" dirty="0" err="1"/>
              <a:t>Commissioning</a:t>
            </a:r>
            <a:r>
              <a:rPr lang="it-IT" dirty="0"/>
              <a:t> tank </a:t>
            </a:r>
            <a:r>
              <a:rPr lang="it-IT" dirty="0" smtClean="0"/>
              <a:t>(ESS)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suitable</a:t>
            </a:r>
            <a:r>
              <a:rPr lang="it-IT" dirty="0"/>
              <a:t> for </a:t>
            </a:r>
            <a:r>
              <a:rPr lang="it-IT" dirty="0" err="1"/>
              <a:t>Phase</a:t>
            </a:r>
            <a:r>
              <a:rPr lang="it-IT" dirty="0"/>
              <a:t> 1 and 2</a:t>
            </a:r>
          </a:p>
        </p:txBody>
      </p:sp>
      <p:cxnSp>
        <p:nvCxnSpPr>
          <p:cNvPr id="16" name="Connettore 2 15"/>
          <p:cNvCxnSpPr>
            <a:stCxn id="15" idx="1"/>
          </p:cNvCxnSpPr>
          <p:nvPr/>
        </p:nvCxnSpPr>
        <p:spPr>
          <a:xfrm flipH="1">
            <a:off x="5008217" y="4154431"/>
            <a:ext cx="696152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stCxn id="15" idx="1"/>
          </p:cNvCxnSpPr>
          <p:nvPr/>
        </p:nvCxnSpPr>
        <p:spPr>
          <a:xfrm flipH="1">
            <a:off x="5008217" y="4154431"/>
            <a:ext cx="696152" cy="3310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4671173" y="4796166"/>
            <a:ext cx="178741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/>
          <p:cNvCxnSpPr/>
          <p:nvPr/>
        </p:nvCxnSpPr>
        <p:spPr>
          <a:xfrm>
            <a:off x="4636155" y="3259756"/>
            <a:ext cx="22007" cy="15461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4679568" y="3763925"/>
            <a:ext cx="1512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/>
          <p:cNvCxnSpPr/>
          <p:nvPr/>
        </p:nvCxnSpPr>
        <p:spPr>
          <a:xfrm>
            <a:off x="4679568" y="3262424"/>
            <a:ext cx="1512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49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116632"/>
            <a:ext cx="1007514" cy="8640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20" y="116632"/>
            <a:ext cx="5810159" cy="21445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" b="36802"/>
          <a:stretch/>
        </p:blipFill>
        <p:spPr>
          <a:xfrm>
            <a:off x="268606" y="2278210"/>
            <a:ext cx="5088457" cy="449325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06" y="2150297"/>
            <a:ext cx="5090626" cy="151261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818405" y="5192780"/>
            <a:ext cx="2838892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NPM </a:t>
            </a:r>
            <a:r>
              <a:rPr lang="en-US" dirty="0" smtClean="0"/>
              <a:t>(ESS) worked </a:t>
            </a:r>
            <a:r>
              <a:rPr lang="en-US" dirty="0"/>
              <a:t>ones during </a:t>
            </a:r>
            <a:r>
              <a:rPr lang="en-US" dirty="0" smtClean="0"/>
              <a:t>preliminary </a:t>
            </a:r>
            <a:r>
              <a:rPr lang="en-US" dirty="0"/>
              <a:t>test but never working after installation in the beam line</a:t>
            </a:r>
          </a:p>
        </p:txBody>
      </p:sp>
      <p:cxnSp>
        <p:nvCxnSpPr>
          <p:cNvPr id="8" name="Connettore 2 7"/>
          <p:cNvCxnSpPr>
            <a:stCxn id="7" idx="1"/>
          </p:cNvCxnSpPr>
          <p:nvPr/>
        </p:nvCxnSpPr>
        <p:spPr>
          <a:xfrm flipH="1" flipV="1">
            <a:off x="5156886" y="5782962"/>
            <a:ext cx="661519" cy="99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2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116632"/>
            <a:ext cx="1007514" cy="8640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6" b="253"/>
          <a:stretch/>
        </p:blipFill>
        <p:spPr>
          <a:xfrm>
            <a:off x="211729" y="796272"/>
            <a:ext cx="5238748" cy="27300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t="22311" r="-542" b="70088"/>
          <a:stretch/>
        </p:blipFill>
        <p:spPr>
          <a:xfrm>
            <a:off x="211728" y="294229"/>
            <a:ext cx="5238747" cy="56481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892163" y="1902722"/>
            <a:ext cx="2838892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EMU (CEA) is not stable and was provided late to have enough time to allow a better match</a:t>
            </a:r>
            <a:endParaRPr lang="en-US" dirty="0"/>
          </a:p>
        </p:txBody>
      </p:sp>
      <p:cxnSp>
        <p:nvCxnSpPr>
          <p:cNvPr id="9" name="Connettore 2 8"/>
          <p:cNvCxnSpPr>
            <a:stCxn id="8" idx="1"/>
          </p:cNvCxnSpPr>
          <p:nvPr/>
        </p:nvCxnSpPr>
        <p:spPr>
          <a:xfrm flipH="1">
            <a:off x="5254209" y="2502887"/>
            <a:ext cx="637954" cy="1505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>
            <a:stCxn id="8" idx="1"/>
          </p:cNvCxnSpPr>
          <p:nvPr/>
        </p:nvCxnSpPr>
        <p:spPr>
          <a:xfrm flipH="1" flipV="1">
            <a:off x="5254209" y="2294861"/>
            <a:ext cx="637954" cy="20802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4848447" y="1521338"/>
            <a:ext cx="178741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4832498" y="1521338"/>
            <a:ext cx="15949" cy="115806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/>
        </p:nvCxnSpPr>
        <p:spPr>
          <a:xfrm>
            <a:off x="4875911" y="2679405"/>
            <a:ext cx="1512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/>
          <p:cNvCxnSpPr/>
          <p:nvPr/>
        </p:nvCxnSpPr>
        <p:spPr>
          <a:xfrm>
            <a:off x="4875911" y="2294861"/>
            <a:ext cx="1512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91" y="2940483"/>
            <a:ext cx="5094284" cy="3794985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5892163" y="3248636"/>
            <a:ext cx="2838892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NPM </a:t>
            </a:r>
            <a:r>
              <a:rPr lang="en-US" dirty="0" smtClean="0"/>
              <a:t>(ESS) worked </a:t>
            </a:r>
            <a:r>
              <a:rPr lang="en-US" dirty="0"/>
              <a:t>ones during a test but never working after installation in the beam line</a:t>
            </a:r>
          </a:p>
        </p:txBody>
      </p:sp>
      <p:cxnSp>
        <p:nvCxnSpPr>
          <p:cNvPr id="26" name="Connettore 2 25"/>
          <p:cNvCxnSpPr>
            <a:stCxn id="25" idx="1"/>
          </p:cNvCxnSpPr>
          <p:nvPr/>
        </p:nvCxnSpPr>
        <p:spPr>
          <a:xfrm flipH="1" flipV="1">
            <a:off x="5254209" y="3813403"/>
            <a:ext cx="637954" cy="3539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>
            <a:stCxn id="25" idx="1"/>
          </p:cNvCxnSpPr>
          <p:nvPr/>
        </p:nvCxnSpPr>
        <p:spPr>
          <a:xfrm flipH="1" flipV="1">
            <a:off x="5254209" y="3587579"/>
            <a:ext cx="637954" cy="2612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5892163" y="4667780"/>
            <a:ext cx="2838892" cy="9233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Chopper (INFN) electronics need to be calibrated for a faster transition</a:t>
            </a:r>
            <a:endParaRPr lang="en-US" dirty="0"/>
          </a:p>
        </p:txBody>
      </p:sp>
      <p:cxnSp>
        <p:nvCxnSpPr>
          <p:cNvPr id="35" name="Connettore 2 34"/>
          <p:cNvCxnSpPr>
            <a:stCxn id="34" idx="1"/>
          </p:cNvCxnSpPr>
          <p:nvPr/>
        </p:nvCxnSpPr>
        <p:spPr>
          <a:xfrm flipH="1" flipV="1">
            <a:off x="5254209" y="4494429"/>
            <a:ext cx="637954" cy="6350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5892163" y="5731637"/>
            <a:ext cx="2838892" cy="92333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Chopper (INFN) non conformity didn’t affect beam performances</a:t>
            </a:r>
            <a:endParaRPr lang="en-US" dirty="0"/>
          </a:p>
        </p:txBody>
      </p:sp>
      <p:cxnSp>
        <p:nvCxnSpPr>
          <p:cNvPr id="38" name="Connettore 2 37"/>
          <p:cNvCxnSpPr>
            <a:stCxn id="37" idx="1"/>
          </p:cNvCxnSpPr>
          <p:nvPr/>
        </p:nvCxnSpPr>
        <p:spPr>
          <a:xfrm flipH="1">
            <a:off x="5254209" y="6193302"/>
            <a:ext cx="637954" cy="293908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01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78085"/>
            <a:ext cx="7886700" cy="90311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Conclusion</a:t>
            </a:r>
            <a:endParaRPr lang="en-US" sz="36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6504" y="2656634"/>
            <a:ext cx="7886700" cy="1919291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flexibility inserted in the design enabled the satisfaction of ESS requirements</a:t>
            </a:r>
          </a:p>
          <a:p>
            <a:r>
              <a:rPr lang="en-US" sz="2400" dirty="0"/>
              <a:t>NO sparks relevant </a:t>
            </a:r>
            <a:r>
              <a:rPr lang="en-US" sz="2400" dirty="0" smtClean="0"/>
              <a:t>problems remain unsolved</a:t>
            </a:r>
          </a:p>
          <a:p>
            <a:r>
              <a:rPr lang="en-US" sz="2400" dirty="0" smtClean="0"/>
              <a:t>No delay for the RFI date: </a:t>
            </a:r>
            <a:r>
              <a:rPr lang="en-US" sz="2400" dirty="0"/>
              <a:t>M</a:t>
            </a:r>
            <a:r>
              <a:rPr lang="en-US" sz="2400" dirty="0" smtClean="0"/>
              <a:t>onday 18 September is planned to dismount the Source and </a:t>
            </a:r>
            <a:r>
              <a:rPr lang="en-US" sz="2400" dirty="0" smtClean="0"/>
              <a:t>LEBT</a:t>
            </a:r>
            <a:endParaRPr lang="en-US" sz="2400" dirty="0" smtClean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9526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-769257" y="0"/>
            <a:ext cx="11088915" cy="698137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973282" y="1204841"/>
            <a:ext cx="51956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MV Boli" pitchFamily="2" charset="0"/>
                <a:cs typeface="MV Boli" pitchFamily="2" charset="0"/>
              </a:rPr>
              <a:t>Thanks for </a:t>
            </a:r>
            <a:r>
              <a:rPr lang="en-US" sz="3200" b="1" dirty="0" smtClean="0">
                <a:latin typeface="MV Boli" pitchFamily="2" charset="0"/>
                <a:cs typeface="MV Boli" pitchFamily="2" charset="0"/>
              </a:rPr>
              <a:t>your </a:t>
            </a:r>
            <a:r>
              <a:rPr lang="en-US" sz="3200" b="1" dirty="0">
                <a:latin typeface="MV Boli" pitchFamily="2" charset="0"/>
                <a:cs typeface="MV Boli" pitchFamily="2" charset="0"/>
              </a:rPr>
              <a:t>attention</a:t>
            </a:r>
          </a:p>
          <a:p>
            <a:endParaRPr lang="en-US" sz="3200" b="1" dirty="0">
              <a:latin typeface="MV Boli" pitchFamily="2" charset="0"/>
              <a:cs typeface="MV Boli" pitchFamily="2" charset="0"/>
            </a:endParaRPr>
          </a:p>
          <a:p>
            <a:r>
              <a:rPr lang="en-US" sz="3200" b="1" dirty="0">
                <a:latin typeface="MV Boli" pitchFamily="2" charset="0"/>
                <a:cs typeface="MV Boli" pitchFamily="2" charset="0"/>
              </a:rPr>
              <a:t>Comments are welcome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62759" y="3981530"/>
            <a:ext cx="78693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" panose="02040604050505020304" pitchFamily="18" charset="0"/>
                <a:cs typeface="Arabic Typesetting" panose="03020402040406030203" pitchFamily="66" charset="-78"/>
              </a:rPr>
              <a:t>Thanks to all INFN-LNS staff to valuable support provided during all the phases of the project.</a:t>
            </a:r>
          </a:p>
          <a:p>
            <a:endParaRPr lang="en-US" sz="2000" dirty="0" smtClean="0">
              <a:latin typeface="Century" panose="02040604050505020304" pitchFamily="18" charset="0"/>
              <a:cs typeface="Arabic Typesetting" panose="03020402040406030203" pitchFamily="66" charset="-78"/>
            </a:endParaRPr>
          </a:p>
          <a:p>
            <a:r>
              <a:rPr lang="en-US" sz="2000" dirty="0" smtClean="0">
                <a:latin typeface="Century" panose="02040604050505020304" pitchFamily="18" charset="0"/>
                <a:cs typeface="Arabic Typesetting" panose="03020402040406030203" pitchFamily="66" charset="-78"/>
              </a:rPr>
              <a:t>The collaboration with ESS and CEA was intense, profitable, always solution oriented. </a:t>
            </a:r>
          </a:p>
          <a:p>
            <a:endParaRPr lang="en-US" sz="2000" dirty="0" smtClean="0">
              <a:latin typeface="Century" panose="02040604050505020304" pitchFamily="18" charset="0"/>
              <a:cs typeface="Arabic Typesetting" panose="03020402040406030203" pitchFamily="66" charset="-78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11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116632"/>
            <a:ext cx="1007514" cy="86409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64839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Phases</a:t>
            </a:r>
            <a:endParaRPr lang="en-US" sz="3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79" t="5869" r="1" b="15404"/>
          <a:stretch/>
        </p:blipFill>
        <p:spPr>
          <a:xfrm>
            <a:off x="4633253" y="746191"/>
            <a:ext cx="3688225" cy="29262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47" y="721030"/>
            <a:ext cx="3934866" cy="295115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526917" y="927158"/>
            <a:ext cx="1744062" cy="58477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Source</a:t>
            </a:r>
            <a:endParaRPr lang="en-US" sz="3200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0080" y="1714896"/>
            <a:ext cx="3055160" cy="720144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100659" y="927157"/>
            <a:ext cx="2770181" cy="58477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Phases 1 and 2</a:t>
            </a:r>
            <a:endParaRPr lang="en-US" sz="3200" b="1" dirty="0"/>
          </a:p>
        </p:txBody>
      </p:sp>
      <p:sp>
        <p:nvSpPr>
          <p:cNvPr id="13" name="Rettangolo 12"/>
          <p:cNvSpPr/>
          <p:nvPr/>
        </p:nvSpPr>
        <p:spPr>
          <a:xfrm>
            <a:off x="1052944" y="3875141"/>
            <a:ext cx="6730394" cy="58477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Phases 3 and 4 = Lund commissioning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167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393266" y="-13586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Proton Source and LEBT at INFN-LNS</a:t>
            </a:r>
            <a:endParaRPr lang="en-US" sz="3200" b="1" dirty="0"/>
          </a:p>
        </p:txBody>
      </p:sp>
      <p:sp>
        <p:nvSpPr>
          <p:cNvPr id="30" name="Segnaposto numero diapositiva 53"/>
          <p:cNvSpPr>
            <a:spLocks noGrp="1"/>
          </p:cNvSpPr>
          <p:nvPr>
            <p:ph type="sldNum" sz="quarter" idx="12"/>
          </p:nvPr>
        </p:nvSpPr>
        <p:spPr>
          <a:xfrm>
            <a:off x="7882299" y="6538295"/>
            <a:ext cx="1279663" cy="365125"/>
          </a:xfrm>
        </p:spPr>
        <p:txBody>
          <a:bodyPr/>
          <a:lstStyle/>
          <a:p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5</a:t>
            </a:r>
            <a:endParaRPr lang="en-US" sz="13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35" y="1549869"/>
            <a:ext cx="8423020" cy="4527706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6500388" y="3400499"/>
            <a:ext cx="1021713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H</a:t>
            </a:r>
            <a:r>
              <a:rPr lang="en-US" sz="1300" baseline="-25000" dirty="0" smtClean="0"/>
              <a:t>2</a:t>
            </a:r>
            <a:r>
              <a:rPr lang="en-US" sz="1300" dirty="0" smtClean="0"/>
              <a:t> injection</a:t>
            </a:r>
            <a:endParaRPr lang="en-US" sz="1300" dirty="0"/>
          </a:p>
        </p:txBody>
      </p:sp>
      <p:cxnSp>
        <p:nvCxnSpPr>
          <p:cNvPr id="32" name="Connettore 2 31"/>
          <p:cNvCxnSpPr>
            <a:stCxn id="29" idx="2"/>
          </p:cNvCxnSpPr>
          <p:nvPr/>
        </p:nvCxnSpPr>
        <p:spPr>
          <a:xfrm flipH="1">
            <a:off x="6953061" y="3767068"/>
            <a:ext cx="58184" cy="127295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35"/>
          <p:cNvSpPr/>
          <p:nvPr/>
        </p:nvSpPr>
        <p:spPr>
          <a:xfrm>
            <a:off x="4549823" y="5416440"/>
            <a:ext cx="1021713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Extraction</a:t>
            </a:r>
            <a:endParaRPr lang="en-US" sz="1300" dirty="0"/>
          </a:p>
        </p:txBody>
      </p:sp>
      <p:cxnSp>
        <p:nvCxnSpPr>
          <p:cNvPr id="37" name="Connettore 2 36"/>
          <p:cNvCxnSpPr/>
          <p:nvPr/>
        </p:nvCxnSpPr>
        <p:spPr>
          <a:xfrm flipV="1">
            <a:off x="5571536" y="4958545"/>
            <a:ext cx="704445" cy="62983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37"/>
          <p:cNvSpPr/>
          <p:nvPr/>
        </p:nvSpPr>
        <p:spPr>
          <a:xfrm>
            <a:off x="6696989" y="5588379"/>
            <a:ext cx="1021713" cy="377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Plasma chamber</a:t>
            </a:r>
            <a:endParaRPr lang="en-US" sz="1300" dirty="0"/>
          </a:p>
        </p:txBody>
      </p:sp>
      <p:cxnSp>
        <p:nvCxnSpPr>
          <p:cNvPr id="39" name="Connettore 2 38"/>
          <p:cNvCxnSpPr>
            <a:stCxn id="38" idx="0"/>
          </p:cNvCxnSpPr>
          <p:nvPr/>
        </p:nvCxnSpPr>
        <p:spPr>
          <a:xfrm flipH="1" flipV="1">
            <a:off x="6652788" y="5133033"/>
            <a:ext cx="555058" cy="45534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39"/>
          <p:cNvSpPr/>
          <p:nvPr/>
        </p:nvSpPr>
        <p:spPr>
          <a:xfrm>
            <a:off x="5854014" y="2896523"/>
            <a:ext cx="1021713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Magnetic system</a:t>
            </a:r>
            <a:endParaRPr lang="en-US" sz="1300" dirty="0"/>
          </a:p>
        </p:txBody>
      </p:sp>
      <p:cxnSp>
        <p:nvCxnSpPr>
          <p:cNvPr id="41" name="Connettore 2 40"/>
          <p:cNvCxnSpPr>
            <a:stCxn id="40" idx="2"/>
          </p:cNvCxnSpPr>
          <p:nvPr/>
        </p:nvCxnSpPr>
        <p:spPr>
          <a:xfrm>
            <a:off x="6364871" y="3263092"/>
            <a:ext cx="287917" cy="149627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/>
          <p:cNvSpPr/>
          <p:nvPr/>
        </p:nvSpPr>
        <p:spPr>
          <a:xfrm>
            <a:off x="7844022" y="2477121"/>
            <a:ext cx="592455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ATU</a:t>
            </a:r>
            <a:endParaRPr lang="en-US" sz="1300" dirty="0"/>
          </a:p>
        </p:txBody>
      </p:sp>
      <p:cxnSp>
        <p:nvCxnSpPr>
          <p:cNvPr id="43" name="Connettore 2 42"/>
          <p:cNvCxnSpPr>
            <a:stCxn id="42" idx="2"/>
          </p:cNvCxnSpPr>
          <p:nvPr/>
        </p:nvCxnSpPr>
        <p:spPr>
          <a:xfrm>
            <a:off x="8140250" y="2843690"/>
            <a:ext cx="58931" cy="168055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tangolo 51"/>
          <p:cNvSpPr/>
          <p:nvPr/>
        </p:nvSpPr>
        <p:spPr>
          <a:xfrm>
            <a:off x="4559837" y="2207063"/>
            <a:ext cx="1122300" cy="9409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2x TMP</a:t>
            </a:r>
          </a:p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RGA</a:t>
            </a:r>
          </a:p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Gauges</a:t>
            </a:r>
          </a:p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Gas injection</a:t>
            </a:r>
          </a:p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(ESS)</a:t>
            </a:r>
            <a:endParaRPr lang="en-US" sz="1300" dirty="0">
              <a:solidFill>
                <a:srgbClr val="FFC000"/>
              </a:solidFill>
            </a:endParaRPr>
          </a:p>
        </p:txBody>
      </p:sp>
      <p:cxnSp>
        <p:nvCxnSpPr>
          <p:cNvPr id="53" name="Connettore 2 52"/>
          <p:cNvCxnSpPr>
            <a:stCxn id="52" idx="2"/>
          </p:cNvCxnSpPr>
          <p:nvPr/>
        </p:nvCxnSpPr>
        <p:spPr>
          <a:xfrm>
            <a:off x="5120987" y="3147966"/>
            <a:ext cx="547531" cy="137628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tangolo 58"/>
          <p:cNvSpPr/>
          <p:nvPr/>
        </p:nvSpPr>
        <p:spPr>
          <a:xfrm>
            <a:off x="4191805" y="4565299"/>
            <a:ext cx="793335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Solenoid</a:t>
            </a:r>
            <a:endParaRPr lang="en-US" sz="1300" dirty="0"/>
          </a:p>
        </p:txBody>
      </p:sp>
      <p:sp>
        <p:nvSpPr>
          <p:cNvPr id="60" name="Rettangolo 59"/>
          <p:cNvSpPr/>
          <p:nvPr/>
        </p:nvSpPr>
        <p:spPr>
          <a:xfrm>
            <a:off x="873234" y="2897530"/>
            <a:ext cx="793335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Solenoid</a:t>
            </a:r>
            <a:endParaRPr lang="en-US" sz="1300" dirty="0"/>
          </a:p>
        </p:txBody>
      </p:sp>
      <p:sp>
        <p:nvSpPr>
          <p:cNvPr id="61" name="Rettangolo 60"/>
          <p:cNvSpPr/>
          <p:nvPr/>
        </p:nvSpPr>
        <p:spPr>
          <a:xfrm>
            <a:off x="452949" y="3355376"/>
            <a:ext cx="940422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Collimator</a:t>
            </a:r>
            <a:endParaRPr lang="en-US" sz="1300" dirty="0"/>
          </a:p>
        </p:txBody>
      </p:sp>
      <p:cxnSp>
        <p:nvCxnSpPr>
          <p:cNvPr id="62" name="Connettore 2 61"/>
          <p:cNvCxnSpPr/>
          <p:nvPr/>
        </p:nvCxnSpPr>
        <p:spPr>
          <a:xfrm flipV="1">
            <a:off x="609600" y="2374048"/>
            <a:ext cx="14142" cy="98132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tangolo 64"/>
          <p:cNvSpPr/>
          <p:nvPr/>
        </p:nvSpPr>
        <p:spPr>
          <a:xfrm>
            <a:off x="788662" y="4789530"/>
            <a:ext cx="863874" cy="7988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2x EMU</a:t>
            </a:r>
          </a:p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FC</a:t>
            </a:r>
          </a:p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Doppler</a:t>
            </a:r>
          </a:p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(CEA, ESS)</a:t>
            </a:r>
          </a:p>
        </p:txBody>
      </p:sp>
      <p:cxnSp>
        <p:nvCxnSpPr>
          <p:cNvPr id="66" name="Connettore 2 65"/>
          <p:cNvCxnSpPr>
            <a:stCxn id="65" idx="0"/>
          </p:cNvCxnSpPr>
          <p:nvPr/>
        </p:nvCxnSpPr>
        <p:spPr>
          <a:xfrm flipV="1">
            <a:off x="1220599" y="3317348"/>
            <a:ext cx="1465717" cy="147218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ttangolo 72"/>
          <p:cNvSpPr/>
          <p:nvPr/>
        </p:nvSpPr>
        <p:spPr>
          <a:xfrm>
            <a:off x="1879443" y="4789530"/>
            <a:ext cx="1111673" cy="9934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2x TMP</a:t>
            </a:r>
          </a:p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Gauges</a:t>
            </a:r>
          </a:p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Gas injection</a:t>
            </a:r>
          </a:p>
          <a:p>
            <a:pPr algn="ctr"/>
            <a:r>
              <a:rPr lang="en-US" sz="1300" dirty="0" smtClean="0">
                <a:solidFill>
                  <a:srgbClr val="FFC000"/>
                </a:solidFill>
              </a:rPr>
              <a:t>(ESS)</a:t>
            </a:r>
            <a:endParaRPr lang="en-US" sz="1300" dirty="0">
              <a:solidFill>
                <a:srgbClr val="FFC000"/>
              </a:solidFill>
            </a:endParaRPr>
          </a:p>
        </p:txBody>
      </p:sp>
      <p:cxnSp>
        <p:nvCxnSpPr>
          <p:cNvPr id="74" name="Connettore 2 73"/>
          <p:cNvCxnSpPr>
            <a:stCxn id="73" idx="0"/>
          </p:cNvCxnSpPr>
          <p:nvPr/>
        </p:nvCxnSpPr>
        <p:spPr>
          <a:xfrm flipV="1">
            <a:off x="2435280" y="3767068"/>
            <a:ext cx="183278" cy="102246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76"/>
          <p:cNvSpPr/>
          <p:nvPr/>
        </p:nvSpPr>
        <p:spPr>
          <a:xfrm>
            <a:off x="3171563" y="4672782"/>
            <a:ext cx="793335" cy="4602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Six blade</a:t>
            </a:r>
          </a:p>
          <a:p>
            <a:pPr algn="ctr"/>
            <a:r>
              <a:rPr lang="en-US" sz="1300" dirty="0" smtClean="0"/>
              <a:t>iris</a:t>
            </a:r>
            <a:endParaRPr lang="en-US" sz="1300" dirty="0"/>
          </a:p>
        </p:txBody>
      </p:sp>
      <p:sp>
        <p:nvSpPr>
          <p:cNvPr id="31" name="Rettangolo 30"/>
          <p:cNvSpPr/>
          <p:nvPr/>
        </p:nvSpPr>
        <p:spPr>
          <a:xfrm>
            <a:off x="7440989" y="1664456"/>
            <a:ext cx="1021713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Magnetron</a:t>
            </a:r>
            <a:endParaRPr lang="en-US" sz="1300" dirty="0"/>
          </a:p>
        </p:txBody>
      </p:sp>
      <p:cxnSp>
        <p:nvCxnSpPr>
          <p:cNvPr id="33" name="Connettore 2 32"/>
          <p:cNvCxnSpPr>
            <a:stCxn id="31" idx="2"/>
          </p:cNvCxnSpPr>
          <p:nvPr/>
        </p:nvCxnSpPr>
        <p:spPr>
          <a:xfrm flipH="1">
            <a:off x="7207846" y="2031025"/>
            <a:ext cx="744000" cy="63930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>
            <a:stCxn id="59" idx="0"/>
          </p:cNvCxnSpPr>
          <p:nvPr/>
        </p:nvCxnSpPr>
        <p:spPr>
          <a:xfrm flipV="1">
            <a:off x="4588473" y="4226529"/>
            <a:ext cx="288936" cy="33877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>
            <a:stCxn id="77" idx="0"/>
          </p:cNvCxnSpPr>
          <p:nvPr/>
        </p:nvCxnSpPr>
        <p:spPr>
          <a:xfrm flipV="1">
            <a:off x="3568231" y="4209770"/>
            <a:ext cx="259009" cy="46301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stCxn id="60" idx="0"/>
          </p:cNvCxnSpPr>
          <p:nvPr/>
        </p:nvCxnSpPr>
        <p:spPr>
          <a:xfrm flipV="1">
            <a:off x="1269902" y="2456484"/>
            <a:ext cx="355230" cy="44104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>
            <a:off x="1997964" y="1713749"/>
            <a:ext cx="793335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Chopper</a:t>
            </a:r>
            <a:endParaRPr lang="en-US" sz="1300" dirty="0"/>
          </a:p>
        </p:txBody>
      </p:sp>
      <p:cxnSp>
        <p:nvCxnSpPr>
          <p:cNvPr id="47" name="Connettore 2 46"/>
          <p:cNvCxnSpPr/>
          <p:nvPr/>
        </p:nvCxnSpPr>
        <p:spPr>
          <a:xfrm>
            <a:off x="2397599" y="2079191"/>
            <a:ext cx="874153" cy="124283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15478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38" grpId="0" animBg="1"/>
      <p:bldP spid="40" grpId="0" animBg="1"/>
      <p:bldP spid="42" grpId="0" animBg="1"/>
      <p:bldP spid="52" grpId="0" animBg="1"/>
      <p:bldP spid="59" grpId="0" animBg="1"/>
      <p:bldP spid="60" grpId="0" animBg="1"/>
      <p:bldP spid="61" grpId="0" animBg="1"/>
      <p:bldP spid="65" grpId="0" animBg="1"/>
      <p:bldP spid="73" grpId="0" animBg="1"/>
      <p:bldP spid="77" grpId="0" animBg="1"/>
      <p:bldP spid="31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00370"/>
            <a:ext cx="7886700" cy="76345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ISRC&amp;LEBT </a:t>
            </a:r>
            <a:r>
              <a:rPr lang="it-IT" sz="3200" b="1" dirty="0" err="1"/>
              <a:t>Documentations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7079" y="1166598"/>
            <a:ext cx="4284921" cy="52767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INFN is providing a shared INFN</a:t>
            </a:r>
          </a:p>
          <a:p>
            <a:pPr marL="0" indent="0">
              <a:buNone/>
            </a:pPr>
            <a:r>
              <a:rPr lang="en-US" dirty="0" smtClean="0"/>
              <a:t>collecting:</a:t>
            </a:r>
          </a:p>
          <a:p>
            <a:r>
              <a:rPr lang="en-US" dirty="0" smtClean="0"/>
              <a:t>Drawings</a:t>
            </a:r>
          </a:p>
          <a:p>
            <a:r>
              <a:rPr lang="en-US" dirty="0" smtClean="0"/>
              <a:t>Diagrams</a:t>
            </a:r>
          </a:p>
          <a:p>
            <a:r>
              <a:rPr lang="en-US" dirty="0" smtClean="0"/>
              <a:t>Cable specifications</a:t>
            </a:r>
          </a:p>
          <a:p>
            <a:r>
              <a:rPr lang="en-US" dirty="0" smtClean="0"/>
              <a:t>Manuals</a:t>
            </a:r>
          </a:p>
          <a:p>
            <a:r>
              <a:rPr lang="en-US" dirty="0"/>
              <a:t>F</a:t>
            </a:r>
            <a:r>
              <a:rPr lang="en-US" dirty="0" smtClean="0"/>
              <a:t>actory </a:t>
            </a:r>
            <a:r>
              <a:rPr lang="en-US" dirty="0" smtClean="0"/>
              <a:t>acceptance test</a:t>
            </a:r>
          </a:p>
          <a:p>
            <a:r>
              <a:rPr lang="en-US" dirty="0" smtClean="0"/>
              <a:t>Guides</a:t>
            </a:r>
          </a:p>
          <a:p>
            <a:r>
              <a:rPr lang="en-US" dirty="0" smtClean="0"/>
              <a:t>Certification of conformities</a:t>
            </a:r>
          </a:p>
          <a:p>
            <a:r>
              <a:rPr lang="en-US" dirty="0" smtClean="0"/>
              <a:t>Interface drawings</a:t>
            </a:r>
          </a:p>
          <a:p>
            <a:r>
              <a:rPr lang="en-US" dirty="0" smtClean="0"/>
              <a:t>Non </a:t>
            </a:r>
            <a:r>
              <a:rPr lang="en-US" dirty="0" smtClean="0"/>
              <a:t>conformity reports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600" dirty="0" smtClean="0"/>
              <a:t>The documentation is collected in folders organized following the </a:t>
            </a:r>
            <a:r>
              <a:rPr lang="en-US" sz="2600" dirty="0"/>
              <a:t>Product </a:t>
            </a:r>
            <a:r>
              <a:rPr lang="en-US" sz="2600" dirty="0" err="1"/>
              <a:t>Breackdown</a:t>
            </a:r>
            <a:r>
              <a:rPr lang="en-US" sz="2600" dirty="0"/>
              <a:t> </a:t>
            </a:r>
            <a:r>
              <a:rPr lang="en-US" sz="2600" dirty="0" smtClean="0"/>
              <a:t>Structure.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20" y="1350334"/>
            <a:ext cx="4273357" cy="46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4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egnaposto numero diapositiva 53"/>
          <p:cNvSpPr>
            <a:spLocks noGrp="1"/>
          </p:cNvSpPr>
          <p:nvPr>
            <p:ph type="sldNum" sz="quarter" idx="12"/>
          </p:nvPr>
        </p:nvSpPr>
        <p:spPr>
          <a:xfrm>
            <a:off x="7882299" y="6538295"/>
            <a:ext cx="1279663" cy="365125"/>
          </a:xfrm>
        </p:spPr>
        <p:txBody>
          <a:bodyPr/>
          <a:lstStyle/>
          <a:p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5</a:t>
            </a:r>
            <a:endParaRPr lang="en-US" sz="13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393266" y="16594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Physics design of Ion Source and LEBT equipment</a:t>
            </a: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39" y="2367488"/>
            <a:ext cx="6548346" cy="3519995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225750" y="3429000"/>
            <a:ext cx="1569290" cy="5446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Thermomecanical</a:t>
            </a:r>
            <a:r>
              <a:rPr lang="en-US" sz="1500" dirty="0" smtClean="0"/>
              <a:t> </a:t>
            </a:r>
            <a:r>
              <a:rPr lang="en-US" sz="1300" dirty="0" smtClean="0"/>
              <a:t>(Comsol)</a:t>
            </a:r>
            <a:endParaRPr lang="en-US" sz="1300" dirty="0"/>
          </a:p>
        </p:txBody>
      </p:sp>
      <p:sp>
        <p:nvSpPr>
          <p:cNvPr id="36" name="Rettangolo 35"/>
          <p:cNvSpPr/>
          <p:nvPr/>
        </p:nvSpPr>
        <p:spPr>
          <a:xfrm>
            <a:off x="3200399" y="5811933"/>
            <a:ext cx="3424913" cy="8290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Stationary and time </a:t>
            </a:r>
            <a:r>
              <a:rPr lang="en-US" sz="1500" dirty="0"/>
              <a:t>dependent beam transport </a:t>
            </a:r>
            <a:r>
              <a:rPr lang="en-US" sz="1500" dirty="0" smtClean="0"/>
              <a:t> in space charge compensation regime </a:t>
            </a:r>
            <a:r>
              <a:rPr lang="en-US" sz="1300" dirty="0" smtClean="0"/>
              <a:t>(Particle in cell simulation code)</a:t>
            </a:r>
            <a:endParaRPr lang="en-US" sz="1300" dirty="0"/>
          </a:p>
        </p:txBody>
      </p:sp>
      <p:sp>
        <p:nvSpPr>
          <p:cNvPr id="38" name="Rettangolo 37"/>
          <p:cNvSpPr/>
          <p:nvPr/>
        </p:nvSpPr>
        <p:spPr>
          <a:xfrm>
            <a:off x="6860121" y="5440646"/>
            <a:ext cx="1914378" cy="11919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Differential pressure gap between plasma chamber and LEBT</a:t>
            </a:r>
          </a:p>
          <a:p>
            <a:pPr algn="ctr"/>
            <a:r>
              <a:rPr lang="en-US" sz="1300" dirty="0" smtClean="0"/>
              <a:t>(Comsol)</a:t>
            </a:r>
            <a:endParaRPr lang="en-US" sz="1300" dirty="0"/>
          </a:p>
        </p:txBody>
      </p:sp>
      <p:cxnSp>
        <p:nvCxnSpPr>
          <p:cNvPr id="39" name="Connettore 2 38"/>
          <p:cNvCxnSpPr>
            <a:stCxn id="31" idx="2"/>
            <a:endCxn id="42" idx="0"/>
          </p:cNvCxnSpPr>
          <p:nvPr/>
        </p:nvCxnSpPr>
        <p:spPr>
          <a:xfrm flipH="1">
            <a:off x="7750950" y="3230814"/>
            <a:ext cx="167000" cy="198187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39"/>
          <p:cNvSpPr/>
          <p:nvPr/>
        </p:nvSpPr>
        <p:spPr>
          <a:xfrm>
            <a:off x="5546508" y="1764332"/>
            <a:ext cx="1669729" cy="761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Flexible magnetic system design</a:t>
            </a:r>
          </a:p>
          <a:p>
            <a:pPr algn="ctr"/>
            <a:r>
              <a:rPr lang="en-US" sz="1300" dirty="0" smtClean="0"/>
              <a:t>(OPERA, Comsol)</a:t>
            </a:r>
            <a:endParaRPr lang="en-US" sz="1300" dirty="0"/>
          </a:p>
        </p:txBody>
      </p:sp>
      <p:sp>
        <p:nvSpPr>
          <p:cNvPr id="42" name="Rettangolo 41"/>
          <p:cNvSpPr/>
          <p:nvPr/>
        </p:nvSpPr>
        <p:spPr>
          <a:xfrm>
            <a:off x="6501360" y="3429001"/>
            <a:ext cx="2499180" cy="8592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Plasma dynamics and species fraction composition         </a:t>
            </a:r>
            <a:r>
              <a:rPr lang="en-US" sz="1300" dirty="0" smtClean="0"/>
              <a:t>(Particle in cell simulation code) </a:t>
            </a:r>
            <a:endParaRPr lang="en-US" sz="1300" dirty="0"/>
          </a:p>
        </p:txBody>
      </p:sp>
      <p:cxnSp>
        <p:nvCxnSpPr>
          <p:cNvPr id="43" name="Connettore 2 42"/>
          <p:cNvCxnSpPr>
            <a:stCxn id="40" idx="2"/>
          </p:cNvCxnSpPr>
          <p:nvPr/>
        </p:nvCxnSpPr>
        <p:spPr>
          <a:xfrm flipH="1">
            <a:off x="6376993" y="2525750"/>
            <a:ext cx="4380" cy="226408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tangolo 51"/>
          <p:cNvSpPr/>
          <p:nvPr/>
        </p:nvSpPr>
        <p:spPr>
          <a:xfrm>
            <a:off x="4978400" y="2958384"/>
            <a:ext cx="1334599" cy="5592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Beam extraction</a:t>
            </a:r>
          </a:p>
          <a:p>
            <a:pPr algn="ctr"/>
            <a:r>
              <a:rPr lang="en-US" sz="1300" dirty="0" smtClean="0"/>
              <a:t>(Axcel)</a:t>
            </a:r>
            <a:endParaRPr lang="en-US" sz="1300" dirty="0"/>
          </a:p>
        </p:txBody>
      </p:sp>
      <p:cxnSp>
        <p:nvCxnSpPr>
          <p:cNvPr id="53" name="Connettore 2 52"/>
          <p:cNvCxnSpPr>
            <a:stCxn id="42" idx="2"/>
          </p:cNvCxnSpPr>
          <p:nvPr/>
        </p:nvCxnSpPr>
        <p:spPr>
          <a:xfrm flipH="1">
            <a:off x="6280458" y="4288211"/>
            <a:ext cx="1470492" cy="84797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tangolo 58"/>
          <p:cNvSpPr/>
          <p:nvPr/>
        </p:nvSpPr>
        <p:spPr>
          <a:xfrm>
            <a:off x="3513373" y="2360192"/>
            <a:ext cx="1886293" cy="556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Reduction of electric field </a:t>
            </a:r>
            <a:r>
              <a:rPr lang="en-US" sz="1300" dirty="0" smtClean="0"/>
              <a:t>(Comsol)</a:t>
            </a:r>
            <a:endParaRPr lang="en-US" sz="1300" dirty="0"/>
          </a:p>
        </p:txBody>
      </p:sp>
      <p:cxnSp>
        <p:nvCxnSpPr>
          <p:cNvPr id="62" name="Connettore 2 61"/>
          <p:cNvCxnSpPr>
            <a:stCxn id="59" idx="2"/>
          </p:cNvCxnSpPr>
          <p:nvPr/>
        </p:nvCxnSpPr>
        <p:spPr>
          <a:xfrm>
            <a:off x="4456520" y="2916767"/>
            <a:ext cx="1349194" cy="165523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/>
          <p:cNvCxnSpPr>
            <a:stCxn id="73" idx="0"/>
          </p:cNvCxnSpPr>
          <p:nvPr/>
        </p:nvCxnSpPr>
        <p:spPr>
          <a:xfrm flipV="1">
            <a:off x="1808868" y="3429001"/>
            <a:ext cx="116898" cy="220152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ttangolo 72"/>
          <p:cNvSpPr/>
          <p:nvPr/>
        </p:nvSpPr>
        <p:spPr>
          <a:xfrm>
            <a:off x="754744" y="5630529"/>
            <a:ext cx="2108248" cy="6948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Improvements starting from  IFMIF design                         </a:t>
            </a:r>
            <a:r>
              <a:rPr lang="en-US" sz="1300" dirty="0" smtClean="0"/>
              <a:t>(in collaboration with CEA)</a:t>
            </a:r>
            <a:endParaRPr lang="en-US" sz="1300" dirty="0"/>
          </a:p>
        </p:txBody>
      </p:sp>
      <p:cxnSp>
        <p:nvCxnSpPr>
          <p:cNvPr id="74" name="Connettore 2 73"/>
          <p:cNvCxnSpPr>
            <a:stCxn id="73" idx="3"/>
          </p:cNvCxnSpPr>
          <p:nvPr/>
        </p:nvCxnSpPr>
        <p:spPr>
          <a:xfrm flipV="1">
            <a:off x="2862992" y="4872064"/>
            <a:ext cx="1888881" cy="110589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76"/>
          <p:cNvSpPr/>
          <p:nvPr/>
        </p:nvSpPr>
        <p:spPr>
          <a:xfrm>
            <a:off x="1084729" y="1697206"/>
            <a:ext cx="2877671" cy="5964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Pulse rise and fall time using LEBT chopper </a:t>
            </a:r>
            <a:r>
              <a:rPr lang="en-US" sz="1300" dirty="0" smtClean="0"/>
              <a:t>(Prototype tested on BETSI)</a:t>
            </a:r>
            <a:endParaRPr lang="en-US" sz="1300" dirty="0"/>
          </a:p>
        </p:txBody>
      </p:sp>
      <p:sp>
        <p:nvSpPr>
          <p:cNvPr id="31" name="Rettangolo 30"/>
          <p:cNvSpPr/>
          <p:nvPr/>
        </p:nvSpPr>
        <p:spPr>
          <a:xfrm>
            <a:off x="6884277" y="2572872"/>
            <a:ext cx="2067345" cy="6579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Microwave to plasma coupling  </a:t>
            </a:r>
            <a:r>
              <a:rPr lang="en-US" sz="1300" dirty="0" smtClean="0"/>
              <a:t>(3D Full wave simulation code)</a:t>
            </a:r>
            <a:endParaRPr lang="en-US" sz="1300" dirty="0"/>
          </a:p>
        </p:txBody>
      </p:sp>
      <p:cxnSp>
        <p:nvCxnSpPr>
          <p:cNvPr id="33" name="Connettore 2 32"/>
          <p:cNvCxnSpPr/>
          <p:nvPr/>
        </p:nvCxnSpPr>
        <p:spPr>
          <a:xfrm flipH="1" flipV="1">
            <a:off x="6189440" y="5145734"/>
            <a:ext cx="670681" cy="29491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>
            <a:stCxn id="47" idx="0"/>
          </p:cNvCxnSpPr>
          <p:nvPr/>
        </p:nvCxnSpPr>
        <p:spPr>
          <a:xfrm flipV="1">
            <a:off x="2970154" y="3771673"/>
            <a:ext cx="601972" cy="115647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>
            <a:stCxn id="29" idx="3"/>
          </p:cNvCxnSpPr>
          <p:nvPr/>
        </p:nvCxnSpPr>
        <p:spPr>
          <a:xfrm flipV="1">
            <a:off x="1795040" y="2822658"/>
            <a:ext cx="95871" cy="87865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stCxn id="77" idx="2"/>
          </p:cNvCxnSpPr>
          <p:nvPr/>
        </p:nvCxnSpPr>
        <p:spPr>
          <a:xfrm>
            <a:off x="2523565" y="2293658"/>
            <a:ext cx="1075685" cy="142192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tangolo 46"/>
          <p:cNvSpPr/>
          <p:nvPr/>
        </p:nvSpPr>
        <p:spPr>
          <a:xfrm>
            <a:off x="2040660" y="4928149"/>
            <a:ext cx="1858987" cy="5592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Defocusing chopper </a:t>
            </a:r>
            <a:r>
              <a:rPr lang="en-US" sz="1300" dirty="0" smtClean="0"/>
              <a:t>(Comsol, TraceWin)</a:t>
            </a:r>
            <a:endParaRPr lang="en-US" sz="1300" dirty="0"/>
          </a:p>
        </p:txBody>
      </p:sp>
      <p:cxnSp>
        <p:nvCxnSpPr>
          <p:cNvPr id="48" name="Connettore 2 47"/>
          <p:cNvCxnSpPr>
            <a:stCxn id="77" idx="2"/>
          </p:cNvCxnSpPr>
          <p:nvPr/>
        </p:nvCxnSpPr>
        <p:spPr>
          <a:xfrm flipH="1">
            <a:off x="1667135" y="2293658"/>
            <a:ext cx="856430" cy="45516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>
            <a:stCxn id="29" idx="3"/>
          </p:cNvCxnSpPr>
          <p:nvPr/>
        </p:nvCxnSpPr>
        <p:spPr>
          <a:xfrm>
            <a:off x="1795040" y="3701316"/>
            <a:ext cx="4308391" cy="131115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>
            <a:off x="5546508" y="3517681"/>
            <a:ext cx="411606" cy="120671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magin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420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38" grpId="0" animBg="1"/>
      <p:bldP spid="40" grpId="0" animBg="1"/>
      <p:bldP spid="42" grpId="0" animBg="1"/>
      <p:bldP spid="52" grpId="0" animBg="1"/>
      <p:bldP spid="59" grpId="0" animBg="1"/>
      <p:bldP spid="73" grpId="0" animBg="1"/>
      <p:bldP spid="77" grpId="0" animBg="1"/>
      <p:bldP spid="31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20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Increase electronics strength against discharge </a:t>
            </a:r>
            <a:endParaRPr lang="en-US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73544" y="3522952"/>
            <a:ext cx="3059609" cy="355899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757" y="5052836"/>
            <a:ext cx="2159427" cy="16195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921407"/>
            <a:ext cx="2165646" cy="133784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673" y="1912894"/>
            <a:ext cx="1916594" cy="13373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1"/>
          <a:stretch/>
        </p:blipFill>
        <p:spPr>
          <a:xfrm>
            <a:off x="331505" y="5099866"/>
            <a:ext cx="2255879" cy="1525510"/>
          </a:xfrm>
          <a:prstGeom prst="rect">
            <a:avLst/>
          </a:prstGeom>
        </p:spPr>
      </p:pic>
      <p:cxnSp>
        <p:nvCxnSpPr>
          <p:cNvPr id="15" name="Connettore 2 14"/>
          <p:cNvCxnSpPr/>
          <p:nvPr/>
        </p:nvCxnSpPr>
        <p:spPr>
          <a:xfrm flipH="1">
            <a:off x="1756372" y="4771176"/>
            <a:ext cx="353085" cy="1348967"/>
          </a:xfrm>
          <a:prstGeom prst="straightConnector1">
            <a:avLst/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34898" y="4409967"/>
            <a:ext cx="2182905" cy="3693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FC voltage protection</a:t>
            </a:r>
            <a:endParaRPr lang="en-US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007812" y="4283059"/>
            <a:ext cx="1993345" cy="64633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Shielded sub-rack at ground</a:t>
            </a:r>
            <a:endParaRPr lang="en-US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76" y="2430460"/>
            <a:ext cx="2329443" cy="1729154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428059" y="1880524"/>
            <a:ext cx="3747629" cy="3693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Shielded sub-rack on the HV platform</a:t>
            </a:r>
            <a:endParaRPr lang="en-US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299115" y="1481756"/>
            <a:ext cx="2569421" cy="3693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Wide use of optical fibers</a:t>
            </a:r>
            <a:endParaRPr lang="en-US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6273740" y="3342473"/>
            <a:ext cx="1594796" cy="36933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Grounding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7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1014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Improvements in the extraction system</a:t>
            </a:r>
            <a:endParaRPr lang="en-US" sz="32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29" y="2526439"/>
            <a:ext cx="3321184" cy="25322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482" y="2526439"/>
            <a:ext cx="3648546" cy="2791745"/>
          </a:xfrm>
          <a:prstGeom prst="rect">
            <a:avLst/>
          </a:prstGeom>
        </p:spPr>
      </p:pic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534068" y="1288567"/>
            <a:ext cx="3724167" cy="12409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70C0"/>
                </a:solidFill>
              </a:rPr>
              <a:t>Lower the useless electric field </a:t>
            </a:r>
            <a:r>
              <a:rPr lang="en-US" sz="1800" dirty="0" smtClean="0"/>
              <a:t>close to the </a:t>
            </a:r>
            <a:r>
              <a:rPr lang="en-US" sz="1800" dirty="0"/>
              <a:t>extraction </a:t>
            </a: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70C0"/>
                </a:solidFill>
              </a:rPr>
              <a:t>X Ray protection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70C0"/>
                </a:solidFill>
              </a:rPr>
              <a:t>Beam dynamics </a:t>
            </a:r>
            <a:r>
              <a:rPr lang="en-US" sz="1800" dirty="0" smtClean="0"/>
              <a:t>through electrodes</a:t>
            </a:r>
            <a:endParaRPr lang="en-US" sz="1800" dirty="0"/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589302" y="1288009"/>
            <a:ext cx="3926048" cy="1413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b="1" dirty="0">
                <a:solidFill>
                  <a:srgbClr val="0070C0"/>
                </a:solidFill>
              </a:rPr>
              <a:t>Single </a:t>
            </a:r>
            <a:r>
              <a:rPr lang="en-US" b="1" dirty="0" smtClean="0">
                <a:solidFill>
                  <a:srgbClr val="0070C0"/>
                </a:solidFill>
              </a:rPr>
              <a:t>alumina </a:t>
            </a:r>
            <a:r>
              <a:rPr lang="en-US" dirty="0" smtClean="0"/>
              <a:t>to minimize the </a:t>
            </a:r>
            <a:r>
              <a:rPr lang="en-US" dirty="0"/>
              <a:t>electric field on the external surface </a:t>
            </a:r>
            <a:r>
              <a:rPr lang="en-US" dirty="0" smtClean="0"/>
              <a:t>(&lt; 6.6 </a:t>
            </a:r>
            <a:r>
              <a:rPr lang="en-US" dirty="0"/>
              <a:t>kV/cm)</a:t>
            </a:r>
          </a:p>
          <a:p>
            <a:r>
              <a:rPr lang="en-US" b="1" dirty="0">
                <a:solidFill>
                  <a:srgbClr val="0070C0"/>
                </a:solidFill>
              </a:rPr>
              <a:t>New triple point </a:t>
            </a:r>
            <a:r>
              <a:rPr lang="en-US" b="1" dirty="0" smtClean="0">
                <a:solidFill>
                  <a:srgbClr val="0070C0"/>
                </a:solidFill>
              </a:rPr>
              <a:t>design </a:t>
            </a:r>
            <a:r>
              <a:rPr lang="en-US" dirty="0" smtClean="0"/>
              <a:t>(&lt; 6.4 kV/cm)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49086" y="5829142"/>
            <a:ext cx="727787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en-US" dirty="0"/>
              <a:t>We had not serious problems of discharge during beam extraction at 75 </a:t>
            </a:r>
            <a:r>
              <a:rPr lang="en-US" dirty="0" smtClean="0"/>
              <a:t>kV.</a:t>
            </a:r>
            <a:endParaRPr lang="en-US" dirty="0"/>
          </a:p>
          <a:p>
            <a:r>
              <a:rPr lang="en-US" dirty="0" smtClean="0"/>
              <a:t>Extraction column was tested up to 90 kV.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sellaDiTesto 4"/>
          <p:cNvSpPr txBox="1"/>
          <p:nvPr/>
        </p:nvSpPr>
        <p:spPr>
          <a:xfrm>
            <a:off x="7335078" y="35707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air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784317" y="2640328"/>
            <a:ext cx="62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LEBT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440656" y="524740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Plasma </a:t>
            </a:r>
            <a:r>
              <a:rPr lang="it-IT" dirty="0" err="1" smtClean="0"/>
              <a:t>chamber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17409" y="510163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Plasma </a:t>
            </a:r>
            <a:r>
              <a:rPr lang="it-IT" dirty="0" err="1" smtClean="0"/>
              <a:t>chamber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 rot="16200000">
            <a:off x="617412" y="3640355"/>
            <a:ext cx="112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axis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93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14657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Plasma modeling</a:t>
            </a:r>
            <a:endParaRPr lang="en-US" sz="32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548002" y="928108"/>
            <a:ext cx="218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energy adsorption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258" y="972864"/>
            <a:ext cx="3776906" cy="462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Electron Energy Distribution Function</a:t>
            </a:r>
            <a:endParaRPr lang="en-US" sz="18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758" y="1346552"/>
            <a:ext cx="3314631" cy="232269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04" y="4494993"/>
            <a:ext cx="2731282" cy="156851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87" y="1536773"/>
            <a:ext cx="3038281" cy="239379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57" y="4456452"/>
            <a:ext cx="2384486" cy="167090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651" y="4438456"/>
            <a:ext cx="2399738" cy="1681590"/>
          </a:xfrm>
          <a:prstGeom prst="rect">
            <a:avLst/>
          </a:prstGeom>
        </p:spPr>
      </p:pic>
      <p:sp>
        <p:nvSpPr>
          <p:cNvPr id="20" name="Segnaposto contenuto 2"/>
          <p:cNvSpPr txBox="1">
            <a:spLocks/>
          </p:cNvSpPr>
          <p:nvPr/>
        </p:nvSpPr>
        <p:spPr>
          <a:xfrm>
            <a:off x="4186164" y="4025401"/>
            <a:ext cx="3776906" cy="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Generation maps</a:t>
            </a:r>
            <a:endParaRPr lang="en-US" sz="2400" dirty="0"/>
          </a:p>
        </p:txBody>
      </p:sp>
      <p:sp>
        <p:nvSpPr>
          <p:cNvPr id="21" name="Segnaposto contenuto 2"/>
          <p:cNvSpPr txBox="1">
            <a:spLocks/>
          </p:cNvSpPr>
          <p:nvPr/>
        </p:nvSpPr>
        <p:spPr>
          <a:xfrm>
            <a:off x="4372776" y="5039851"/>
            <a:ext cx="572449" cy="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e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22" name="Segnaposto contenuto 2"/>
          <p:cNvSpPr txBox="1">
            <a:spLocks/>
          </p:cNvSpPr>
          <p:nvPr/>
        </p:nvSpPr>
        <p:spPr>
          <a:xfrm>
            <a:off x="6951134" y="4961829"/>
            <a:ext cx="572449" cy="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p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  <p:sp>
        <p:nvSpPr>
          <p:cNvPr id="23" name="Segnaposto contenuto 2"/>
          <p:cNvSpPr txBox="1">
            <a:spLocks/>
          </p:cNvSpPr>
          <p:nvPr/>
        </p:nvSpPr>
        <p:spPr>
          <a:xfrm>
            <a:off x="-224105" y="4042389"/>
            <a:ext cx="3776906" cy="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Ion formation</a:t>
            </a:r>
            <a:endParaRPr lang="en-US" sz="2400" dirty="0"/>
          </a:p>
        </p:txBody>
      </p:sp>
      <p:sp>
        <p:nvSpPr>
          <p:cNvPr id="24" name="Segnaposto contenuto 2"/>
          <p:cNvSpPr txBox="1">
            <a:spLocks/>
          </p:cNvSpPr>
          <p:nvPr/>
        </p:nvSpPr>
        <p:spPr>
          <a:xfrm>
            <a:off x="182587" y="6457918"/>
            <a:ext cx="8707916" cy="462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i="1" dirty="0" smtClean="0"/>
              <a:t>L. Neri et al. "</a:t>
            </a:r>
            <a:r>
              <a:rPr lang="it-IT" b="1" i="1" dirty="0" err="1" smtClean="0"/>
              <a:t>Recent</a:t>
            </a:r>
            <a:r>
              <a:rPr lang="it-IT" b="1" i="1" dirty="0" smtClean="0"/>
              <a:t> </a:t>
            </a:r>
            <a:r>
              <a:rPr lang="it-IT" b="1" i="1" dirty="0"/>
              <a:t>progress in plasma </a:t>
            </a:r>
            <a:r>
              <a:rPr lang="it-IT" b="1" i="1" dirty="0" err="1"/>
              <a:t>modelling</a:t>
            </a:r>
            <a:r>
              <a:rPr lang="it-IT" b="1" i="1" dirty="0"/>
              <a:t> </a:t>
            </a:r>
            <a:r>
              <a:rPr lang="it-IT" b="1" i="1" dirty="0" err="1"/>
              <a:t>at</a:t>
            </a:r>
            <a:r>
              <a:rPr lang="it-IT" b="1" i="1" dirty="0"/>
              <a:t> </a:t>
            </a:r>
            <a:r>
              <a:rPr lang="it-IT" b="1" i="1" dirty="0" smtClean="0"/>
              <a:t>INFN-LNS", Rev. Sci. </a:t>
            </a:r>
            <a:r>
              <a:rPr lang="it-IT" b="1" i="1" dirty="0" err="1" smtClean="0"/>
              <a:t>Instrum</a:t>
            </a:r>
            <a:r>
              <a:rPr lang="it-IT" b="1" i="1" dirty="0" smtClean="0"/>
              <a:t>. 2016 </a:t>
            </a:r>
            <a:r>
              <a:rPr lang="it-IT" b="1" i="1" dirty="0" err="1" smtClean="0"/>
              <a:t>Feb</a:t>
            </a:r>
            <a:r>
              <a:rPr lang="it-IT" b="1" i="1" dirty="0" smtClean="0"/>
              <a:t>, 87(2):02(A)505</a:t>
            </a:r>
            <a:endParaRPr lang="it-IT" b="1" i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857500" y="2962346"/>
            <a:ext cx="290674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en-US" dirty="0"/>
              <a:t>Magnetic system </a:t>
            </a:r>
            <a:r>
              <a:rPr lang="en-US" dirty="0" smtClean="0"/>
              <a:t>flexibility helps to tailor the EEDF</a:t>
            </a:r>
            <a:endParaRPr lang="en-US" dirty="0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368" y="116632"/>
            <a:ext cx="871545" cy="8640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5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19653</TotalTime>
  <Words>1238</Words>
  <Application>Microsoft Office PowerPoint</Application>
  <PresentationFormat>Presentazione su schermo (4:3)</PresentationFormat>
  <Paragraphs>220</Paragraphs>
  <Slides>28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7" baseType="lpstr">
      <vt:lpstr>Calibri Light</vt:lpstr>
      <vt:lpstr>Arabic Typesetting</vt:lpstr>
      <vt:lpstr>Wingdings</vt:lpstr>
      <vt:lpstr>Arial</vt:lpstr>
      <vt:lpstr>Book Antiqua</vt:lpstr>
      <vt:lpstr>MV Boli</vt:lpstr>
      <vt:lpstr>Century</vt:lpstr>
      <vt:lpstr>Calibri</vt:lpstr>
      <vt:lpstr>Tema di Office</vt:lpstr>
      <vt:lpstr>Presentazione standard di PowerPoint</vt:lpstr>
      <vt:lpstr>Presentazione standard di PowerPoint</vt:lpstr>
      <vt:lpstr>Phases</vt:lpstr>
      <vt:lpstr>Proton Source and LEBT at INFN-LNS</vt:lpstr>
      <vt:lpstr>ISRC&amp;LEBT Documentations</vt:lpstr>
      <vt:lpstr>Physics design of Ion Source and LEBT equipment</vt:lpstr>
      <vt:lpstr>Increase electronics strength against discharge </vt:lpstr>
      <vt:lpstr>Improvements in the extraction system</vt:lpstr>
      <vt:lpstr>Plasma modeling</vt:lpstr>
      <vt:lpstr>Microwave to plasma coupling</vt:lpstr>
      <vt:lpstr>Magnetic system control interface</vt:lpstr>
      <vt:lpstr>Presentazione standard di PowerPoint</vt:lpstr>
      <vt:lpstr>Presentazione standard di PowerPoint</vt:lpstr>
      <vt:lpstr>Semi-automatic characterization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</dc:creator>
  <cp:lastModifiedBy>Luigi Celona</cp:lastModifiedBy>
  <cp:revision>237</cp:revision>
  <cp:lastPrinted>2017-04-04T09:09:31Z</cp:lastPrinted>
  <dcterms:created xsi:type="dcterms:W3CDTF">2017-03-28T14:58:34Z</dcterms:created>
  <dcterms:modified xsi:type="dcterms:W3CDTF">2017-09-15T06:29:44Z</dcterms:modified>
</cp:coreProperties>
</file>