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lvl1pPr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1pPr>
    <a:lvl2pPr indent="228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2pPr>
    <a:lvl3pPr indent="457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3pPr>
    <a:lvl4pPr indent="685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4pPr>
    <a:lvl5pPr indent="9144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5pPr>
    <a:lvl6pPr indent="11430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6pPr>
    <a:lvl7pPr indent="1371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7pPr>
    <a:lvl8pPr indent="1600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8pPr>
    <a:lvl9pPr indent="1828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5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A2BB8B">
              <a:alpha val="3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8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64999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flat">
              <a:solidFill>
                <a:srgbClr val="9BB4D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789BA"/>
        </a:fontRef>
        <a:srgbClr val="6789BA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BB4DA"/>
              </a:solidFill>
              <a:prstDash val="solid"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 algn="ctr">
              <a:defRPr cap="none"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FontTx/>
              <a:buChar char="-"/>
            </a:lvl3pPr>
            <a:lvl4pPr>
              <a:buFontTx/>
              <a:buChar char="-"/>
            </a:lvl4pPr>
            <a:lvl5pPr>
              <a:buFontTx/>
              <a:buChar char="-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One</a:t>
            </a:r>
            <a:endParaRPr sz="4600">
              <a:solidFill>
                <a:srgbClr val="52525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Two</a:t>
            </a:r>
            <a:endParaRPr sz="4600">
              <a:solidFill>
                <a:srgbClr val="52525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Three</a:t>
            </a:r>
            <a:endParaRPr sz="4600">
              <a:solidFill>
                <a:srgbClr val="52525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Four</a:t>
            </a:r>
            <a:endParaRPr sz="4600">
              <a:solidFill>
                <a:srgbClr val="52525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 algn="ctr">
              <a:defRPr cap="none"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 algn="ctr">
              <a:defRPr cap="none"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>
            <a:lvl1pPr algn="ctr">
              <a:defRPr cap="none"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</p:spPr>
        <p:txBody>
          <a:bodyPr/>
          <a:lstStyle>
            <a:lvl1pPr algn="ctr">
              <a:defRPr cap="none"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</p:spPr>
        <p:txBody>
          <a:bodyPr/>
          <a:lstStyle>
            <a:lvl1pPr algn="ctr">
              <a:defRPr cap="none"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31800" indent="-431800">
              <a:lnSpc>
                <a:spcPct val="100000"/>
              </a:lnSpc>
              <a:spcBef>
                <a:spcPts val="4000"/>
              </a:spcBef>
              <a:buClr>
                <a:srgbClr val="515151"/>
              </a:buClr>
              <a:buSzPct val="75000"/>
              <a:buFontTx/>
              <a:buChar char="•"/>
              <a:defRPr sz="40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1pPr>
            <a:lvl2pPr marL="863600" indent="-431800">
              <a:lnSpc>
                <a:spcPct val="100000"/>
              </a:lnSpc>
              <a:spcBef>
                <a:spcPts val="4000"/>
              </a:spcBef>
              <a:buClr>
                <a:srgbClr val="515151"/>
              </a:buClr>
              <a:buSzPct val="75000"/>
              <a:buFontTx/>
              <a:buChar char="•"/>
              <a:defRPr sz="40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2pPr>
            <a:lvl3pPr marL="1295400" indent="-431800">
              <a:lnSpc>
                <a:spcPct val="100000"/>
              </a:lnSpc>
              <a:spcBef>
                <a:spcPts val="4000"/>
              </a:spcBef>
              <a:buClr>
                <a:srgbClr val="515151"/>
              </a:buClr>
              <a:buSzPct val="75000"/>
              <a:buFontTx/>
              <a:defRPr sz="40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3pPr>
            <a:lvl4pPr marL="1727200" indent="-431800">
              <a:lnSpc>
                <a:spcPct val="100000"/>
              </a:lnSpc>
              <a:spcBef>
                <a:spcPts val="4000"/>
              </a:spcBef>
              <a:buClr>
                <a:srgbClr val="515151"/>
              </a:buClr>
              <a:buSzPct val="75000"/>
              <a:buFontTx/>
              <a:defRPr sz="40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4pPr>
            <a:lvl5pPr marL="2159000" indent="-431800">
              <a:lnSpc>
                <a:spcPct val="100000"/>
              </a:lnSpc>
              <a:spcBef>
                <a:spcPts val="4000"/>
              </a:spcBef>
              <a:buClr>
                <a:srgbClr val="515151"/>
              </a:buClr>
              <a:buSzPct val="75000"/>
              <a:buFontTx/>
              <a:defRPr sz="40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</p:spPr>
        <p:txBody>
          <a:bodyPr/>
          <a:lstStyle>
            <a:lvl1pPr algn="ctr">
              <a:defRPr cap="none"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68300" indent="-368300">
              <a:lnSpc>
                <a:spcPct val="100000"/>
              </a:lnSpc>
              <a:spcBef>
                <a:spcPts val="3300"/>
              </a:spcBef>
              <a:buClrTx/>
              <a:buSzPct val="75000"/>
              <a:buFontTx/>
              <a:buChar char="•"/>
              <a:defRPr sz="33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1pPr>
            <a:lvl2pPr marL="736600" indent="-368300">
              <a:lnSpc>
                <a:spcPct val="100000"/>
              </a:lnSpc>
              <a:spcBef>
                <a:spcPts val="3300"/>
              </a:spcBef>
              <a:buClrTx/>
              <a:buSzPct val="75000"/>
              <a:buFontTx/>
              <a:buChar char="•"/>
              <a:defRPr sz="33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2pPr>
            <a:lvl3pPr marL="1104900" indent="-368300">
              <a:lnSpc>
                <a:spcPct val="100000"/>
              </a:lnSpc>
              <a:spcBef>
                <a:spcPts val="3300"/>
              </a:spcBef>
              <a:buClrTx/>
              <a:buSzPct val="75000"/>
              <a:buFontTx/>
              <a:defRPr sz="33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3pPr>
            <a:lvl4pPr marL="1473200" indent="-368300">
              <a:lnSpc>
                <a:spcPct val="100000"/>
              </a:lnSpc>
              <a:spcBef>
                <a:spcPts val="3300"/>
              </a:spcBef>
              <a:buClrTx/>
              <a:buSzPct val="75000"/>
              <a:buFontTx/>
              <a:defRPr sz="33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4pPr>
            <a:lvl5pPr marL="1841500" indent="-368300">
              <a:lnSpc>
                <a:spcPct val="100000"/>
              </a:lnSpc>
              <a:spcBef>
                <a:spcPts val="3300"/>
              </a:spcBef>
              <a:buClrTx/>
              <a:buSzPct val="75000"/>
              <a:buFontTx/>
              <a:defRPr sz="33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One</a:t>
            </a:r>
            <a:endParaRPr sz="33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Two</a:t>
            </a:r>
            <a:endParaRPr sz="33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Three</a:t>
            </a:r>
            <a:endParaRPr sz="33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Four</a:t>
            </a:r>
            <a:endParaRPr sz="33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31800" indent="-431800">
              <a:lnSpc>
                <a:spcPct val="100000"/>
              </a:lnSpc>
              <a:spcBef>
                <a:spcPts val="4000"/>
              </a:spcBef>
              <a:buClr>
                <a:srgbClr val="515151"/>
              </a:buClr>
              <a:buSzPct val="75000"/>
              <a:buFontTx/>
              <a:buChar char="•"/>
              <a:defRPr sz="40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1pPr>
            <a:lvl2pPr marL="863600" indent="-431800">
              <a:lnSpc>
                <a:spcPct val="100000"/>
              </a:lnSpc>
              <a:spcBef>
                <a:spcPts val="4000"/>
              </a:spcBef>
              <a:buClr>
                <a:srgbClr val="515151"/>
              </a:buClr>
              <a:buSzPct val="75000"/>
              <a:buFontTx/>
              <a:buChar char="•"/>
              <a:defRPr sz="40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2pPr>
            <a:lvl3pPr marL="1295400" indent="-431800">
              <a:lnSpc>
                <a:spcPct val="100000"/>
              </a:lnSpc>
              <a:spcBef>
                <a:spcPts val="4000"/>
              </a:spcBef>
              <a:buClr>
                <a:srgbClr val="515151"/>
              </a:buClr>
              <a:buSzPct val="75000"/>
              <a:buFontTx/>
              <a:defRPr sz="40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3pPr>
            <a:lvl4pPr marL="1727200" indent="-431800">
              <a:lnSpc>
                <a:spcPct val="100000"/>
              </a:lnSpc>
              <a:spcBef>
                <a:spcPts val="4000"/>
              </a:spcBef>
              <a:buClr>
                <a:srgbClr val="515151"/>
              </a:buClr>
              <a:buSzPct val="75000"/>
              <a:buFontTx/>
              <a:defRPr sz="40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4pPr>
            <a:lvl5pPr marL="2159000" indent="-431800">
              <a:lnSpc>
                <a:spcPct val="100000"/>
              </a:lnSpc>
              <a:spcBef>
                <a:spcPts val="4000"/>
              </a:spcBef>
              <a:buClr>
                <a:srgbClr val="515151"/>
              </a:buClr>
              <a:buSzPct val="75000"/>
              <a:buFontTx/>
              <a:defRPr sz="4000">
                <a:solidFill>
                  <a:srgbClr val="515151"/>
                </a:solidFill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.tif"/><Relationship Id="rId6" Type="http://schemas.openxmlformats.org/officeDocument/2006/relationships/image" Target="../media/image2.tif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-1"/>
            <a:ext cx="13004801" cy="20447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pic>
        <p:nvPicPr>
          <p:cNvPr id="3" name="image4.png" descr="ESS-vit-logga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11798" y="146610"/>
            <a:ext cx="2962206" cy="15847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355600" y="412750"/>
            <a:ext cx="9224331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355600" y="2266817"/>
            <a:ext cx="12293600" cy="7004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buBlip>
                <a:blip r:embed="rId5"/>
              </a:buBlip>
            </a:lvl1pPr>
            <a:lvl2pPr>
              <a:buBlip>
                <a:blip r:embed="rId6"/>
              </a:buBlip>
            </a:lvl2pPr>
            <a:lvl3pPr>
              <a:buFontTx/>
              <a:buChar char="-"/>
            </a:lvl3pPr>
            <a:lvl4pPr>
              <a:buFontTx/>
              <a:buChar char="-"/>
            </a:lvl4pPr>
            <a:lvl5pPr>
              <a:buFontTx/>
              <a:buChar char="-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One</a:t>
            </a:r>
            <a:endParaRPr sz="4600">
              <a:solidFill>
                <a:srgbClr val="52525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Two</a:t>
            </a:r>
            <a:endParaRPr sz="4600">
              <a:solidFill>
                <a:srgbClr val="52525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Three</a:t>
            </a:r>
            <a:endParaRPr sz="4600">
              <a:solidFill>
                <a:srgbClr val="52525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Four</a:t>
            </a:r>
            <a:endParaRPr sz="4600">
              <a:solidFill>
                <a:srgbClr val="52525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</p:sldLayoutIdLst>
  <p:transition spd="med" advClick="1"/>
  <p:txStyles>
    <p:titleStyle>
      <a:lvl1pPr defTabSz="584200">
        <a:defRPr cap="all" sz="72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1pPr>
      <a:lvl2pPr indent="228600" defTabSz="584200">
        <a:defRPr cap="all" sz="72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2pPr>
      <a:lvl3pPr indent="457200" defTabSz="584200">
        <a:defRPr cap="all" sz="72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3pPr>
      <a:lvl4pPr indent="685800" defTabSz="584200">
        <a:defRPr cap="all" sz="72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4pPr>
      <a:lvl5pPr indent="914400" defTabSz="584200">
        <a:defRPr cap="all" sz="72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5pPr>
      <a:lvl6pPr indent="1143000" defTabSz="584200">
        <a:defRPr cap="all" sz="72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6pPr>
      <a:lvl7pPr indent="1371600" defTabSz="584200">
        <a:defRPr cap="all" sz="72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7pPr>
      <a:lvl8pPr indent="1600200" defTabSz="584200">
        <a:defRPr cap="all" sz="72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8pPr>
      <a:lvl9pPr indent="1828800" defTabSz="584200">
        <a:defRPr cap="all" sz="72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9pPr>
    </p:titleStyle>
    <p:bodyStyle>
      <a:lvl1pPr marL="508000" indent="-508000" defTabSz="584200">
        <a:lnSpc>
          <a:spcPct val="120000"/>
        </a:lnSpc>
        <a:spcBef>
          <a:spcPts val="3800"/>
        </a:spcBef>
        <a:buClr>
          <a:srgbClr val="535353"/>
        </a:buClr>
        <a:buSzPct val="50000"/>
        <a:buFont typeface="Zapf Dingbats"/>
        <a:buBlip>
          <a:blip r:embed="rId5"/>
        </a:buBlip>
        <a:defRPr sz="4600">
          <a:solidFill>
            <a:srgbClr val="525252"/>
          </a:solidFill>
          <a:latin typeface="Gill Sans"/>
          <a:ea typeface="Gill Sans"/>
          <a:cs typeface="Gill Sans"/>
          <a:sym typeface="Gill Sans"/>
        </a:defRPr>
      </a:lvl1pPr>
      <a:lvl2pPr marL="889000" indent="-508000" defTabSz="584200">
        <a:lnSpc>
          <a:spcPct val="120000"/>
        </a:lnSpc>
        <a:spcBef>
          <a:spcPts val="3800"/>
        </a:spcBef>
        <a:buClr>
          <a:srgbClr val="535353"/>
        </a:buClr>
        <a:buSzPct val="40000"/>
        <a:buFont typeface="Zapf Dingbats"/>
        <a:buBlip>
          <a:blip r:embed="rId5"/>
        </a:buBlip>
        <a:defRPr sz="4600">
          <a:solidFill>
            <a:srgbClr val="525252"/>
          </a:solidFill>
          <a:latin typeface="Gill Sans"/>
          <a:ea typeface="Gill Sans"/>
          <a:cs typeface="Gill Sans"/>
          <a:sym typeface="Gill Sans"/>
        </a:defRPr>
      </a:lvl2pPr>
      <a:lvl3pPr marL="1270000" indent="-5080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Font typeface="Zapf Dingbats"/>
        <a:buChar char="•"/>
        <a:defRPr sz="4600">
          <a:solidFill>
            <a:srgbClr val="525252"/>
          </a:solidFill>
          <a:latin typeface="Gill Sans"/>
          <a:ea typeface="Gill Sans"/>
          <a:cs typeface="Gill Sans"/>
          <a:sym typeface="Gill Sans"/>
        </a:defRPr>
      </a:lvl3pPr>
      <a:lvl4pPr marL="1651000" indent="-5080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Font typeface="Zapf Dingbats"/>
        <a:buChar char="•"/>
        <a:defRPr sz="4600">
          <a:solidFill>
            <a:srgbClr val="525252"/>
          </a:solidFill>
          <a:latin typeface="Gill Sans"/>
          <a:ea typeface="Gill Sans"/>
          <a:cs typeface="Gill Sans"/>
          <a:sym typeface="Gill Sans"/>
        </a:defRPr>
      </a:lvl4pPr>
      <a:lvl5pPr marL="2032000" indent="-5080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Font typeface="Zapf Dingbats"/>
        <a:buChar char="•"/>
        <a:defRPr sz="4600">
          <a:solidFill>
            <a:srgbClr val="525252"/>
          </a:solidFill>
          <a:latin typeface="Gill Sans"/>
          <a:ea typeface="Gill Sans"/>
          <a:cs typeface="Gill Sans"/>
          <a:sym typeface="Gill Sans"/>
        </a:defRPr>
      </a:lvl5pPr>
      <a:lvl6pPr marL="2413000" indent="-5080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Font typeface="Zapf Dingbats"/>
        <a:buChar char="•"/>
        <a:defRPr sz="4600">
          <a:solidFill>
            <a:srgbClr val="525252"/>
          </a:solidFill>
          <a:latin typeface="Gill Sans"/>
          <a:ea typeface="Gill Sans"/>
          <a:cs typeface="Gill Sans"/>
          <a:sym typeface="Gill Sans"/>
        </a:defRPr>
      </a:lvl6pPr>
      <a:lvl7pPr marL="2794000" indent="-5080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Font typeface="Zapf Dingbats"/>
        <a:buChar char="•"/>
        <a:defRPr sz="4600">
          <a:solidFill>
            <a:srgbClr val="525252"/>
          </a:solidFill>
          <a:latin typeface="Gill Sans"/>
          <a:ea typeface="Gill Sans"/>
          <a:cs typeface="Gill Sans"/>
          <a:sym typeface="Gill Sans"/>
        </a:defRPr>
      </a:lvl7pPr>
      <a:lvl8pPr marL="3175000" indent="-5080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Font typeface="Zapf Dingbats"/>
        <a:buChar char="•"/>
        <a:defRPr sz="4600">
          <a:solidFill>
            <a:srgbClr val="525252"/>
          </a:solidFill>
          <a:latin typeface="Gill Sans"/>
          <a:ea typeface="Gill Sans"/>
          <a:cs typeface="Gill Sans"/>
          <a:sym typeface="Gill Sans"/>
        </a:defRPr>
      </a:lvl8pPr>
      <a:lvl9pPr marL="3556000" indent="-5080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Font typeface="Zapf Dingbats"/>
        <a:buChar char="•"/>
        <a:defRPr sz="4600">
          <a:solidFill>
            <a:srgbClr val="525252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1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1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1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12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1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1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1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1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056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056">
                <a:solidFill>
                  <a:srgbClr val="FFFFFF"/>
                </a:solidFill>
              </a:rPr>
              <a:t>ion source-lebt irr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55600" y="2155758"/>
            <a:ext cx="12293600" cy="7115242"/>
          </a:xfrm>
          <a:prstGeom prst="rect">
            <a:avLst/>
          </a:prstGeom>
        </p:spPr>
        <p:txBody>
          <a:bodyPr/>
          <a:lstStyle/>
          <a:p>
            <a:pPr lvl="1" marL="0" indent="228600" algn="ctr">
              <a:spcBef>
                <a:spcPts val="1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6700">
                <a:solidFill>
                  <a:srgbClr val="525252"/>
                </a:solidFill>
              </a:rPr>
              <a:t>Electrical Infrastructure</a:t>
            </a:r>
            <a:endParaRPr b="1" sz="6700">
              <a:solidFill>
                <a:srgbClr val="525252"/>
              </a:solidFill>
            </a:endParaRPr>
          </a:p>
          <a:p>
            <a:pPr lvl="1" marL="0" indent="228600" algn="ctr">
              <a:spcBef>
                <a:spcPts val="1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6700">
                <a:solidFill>
                  <a:srgbClr val="525252"/>
                </a:solidFill>
              </a:rPr>
              <a:t>WP15</a:t>
            </a:r>
            <a:endParaRPr b="1" sz="6700">
              <a:solidFill>
                <a:srgbClr val="525252"/>
              </a:solidFill>
            </a:endParaRPr>
          </a:p>
          <a:p>
            <a:pPr lvl="1" marL="0" indent="228600" algn="ctr">
              <a:spcBef>
                <a:spcPts val="1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25252"/>
                </a:solidFill>
              </a:rPr>
              <a:t>Evangelia Vaena, </a:t>
            </a:r>
            <a:r>
              <a:rPr sz="3800">
                <a:solidFill>
                  <a:srgbClr val="525252"/>
                </a:solidFill>
              </a:rPr>
              <a:t>with input from:</a:t>
            </a:r>
            <a:endParaRPr sz="3800">
              <a:solidFill>
                <a:srgbClr val="525252"/>
              </a:solidFill>
            </a:endParaRPr>
          </a:p>
          <a:p>
            <a:pPr lvl="1" marL="0" indent="228600" algn="ctr">
              <a:spcBef>
                <a:spcPts val="1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25252"/>
                </a:solidFill>
              </a:rPr>
              <a:t>Jörgen Jönsson, Frithiof Jensen, Eddie Carse, Pontus Jönsson, Carl-Johan Hårdh </a:t>
            </a:r>
            <a:endParaRPr sz="5600">
              <a:solidFill>
                <a:srgbClr val="525252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976">
                <a:solidFill>
                  <a:srgbClr val="FFFFFF"/>
                </a:solidFill>
              </a:rPr>
              <a:t>FEB-030ROW:CNPW-W-003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08" name="Screen Shot 2017-09-14 at 13.19.2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143" y="2060442"/>
            <a:ext cx="12740514" cy="6782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976">
                <a:solidFill>
                  <a:srgbClr val="FFFFFF"/>
                </a:solidFill>
              </a:rPr>
              <a:t>FEB-040ROW:CNPW-W-004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13" name="Screen Shot 2017-09-14 at 13.19.45.png"/>
          <p:cNvPicPr/>
          <p:nvPr/>
        </p:nvPicPr>
        <p:blipFill>
          <a:blip r:embed="rId3">
            <a:extLst/>
          </a:blip>
          <a:srcRect l="0" t="0" r="2745" b="0"/>
          <a:stretch>
            <a:fillRect/>
          </a:stretch>
        </p:blipFill>
        <p:spPr>
          <a:xfrm>
            <a:off x="-59651" y="2266817"/>
            <a:ext cx="13065639" cy="64306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976">
                <a:solidFill>
                  <a:srgbClr val="FFFFFF"/>
                </a:solidFill>
              </a:rPr>
              <a:t>FEB-050ROW:CNPW-W-005</a:t>
            </a:r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pic>
        <p:nvPicPr>
          <p:cNvPr id="117" name="Screen Shot 2017-09-14 at 13.20.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66817"/>
            <a:ext cx="13004800" cy="5928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31622">
              <a:defRPr sz="6552"/>
            </a:pP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22" name="ttefs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00" y="490934"/>
            <a:ext cx="8597900" cy="887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0489.jpeg"/>
          <p:cNvPicPr/>
          <p:nvPr/>
        </p:nvPicPr>
        <p:blipFill>
          <a:blip r:embed="rId4">
            <a:extLst/>
          </a:blip>
          <a:srcRect l="3290" t="24919" r="0" b="0"/>
          <a:stretch>
            <a:fillRect/>
          </a:stretch>
        </p:blipFill>
        <p:spPr>
          <a:xfrm>
            <a:off x="5491346" y="146512"/>
            <a:ext cx="7282720" cy="4240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FFFFFF"/>
                </a:solidFill>
              </a:rPr>
              <a:t>racks</a:t>
            </a:r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pic>
        <p:nvPicPr>
          <p:cNvPr id="127" name="Screen Shot 2017-09-14 at 16.51.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" y="1731388"/>
            <a:ext cx="13004801" cy="4353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FEB-row030.png"/>
          <p:cNvPicPr/>
          <p:nvPr/>
        </p:nvPicPr>
        <p:blipFill>
          <a:blip r:embed="rId3">
            <a:extLst/>
          </a:blip>
          <a:srcRect l="0" t="5774" r="2653" b="38404"/>
          <a:stretch>
            <a:fillRect/>
          </a:stretch>
        </p:blipFill>
        <p:spPr>
          <a:xfrm>
            <a:off x="3908422" y="5197465"/>
            <a:ext cx="8627050" cy="394038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9965257" y="7327900"/>
            <a:ext cx="31115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2600"/>
                </a:solidFill>
              </a:rPr>
              <a:t>1</a:t>
            </a:r>
          </a:p>
        </p:txBody>
      </p:sp>
      <p:sp>
        <p:nvSpPr>
          <p:cNvPr id="130" name="Shape 130"/>
          <p:cNvSpPr/>
          <p:nvPr/>
        </p:nvSpPr>
        <p:spPr>
          <a:xfrm>
            <a:off x="8672498" y="7327900"/>
            <a:ext cx="31115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2600"/>
                </a:solidFill>
              </a:rPr>
              <a:t>5</a:t>
            </a:r>
          </a:p>
        </p:txBody>
      </p:sp>
      <p:sp>
        <p:nvSpPr>
          <p:cNvPr id="131" name="Shape 131"/>
          <p:cNvSpPr/>
          <p:nvPr/>
        </p:nvSpPr>
        <p:spPr>
          <a:xfrm>
            <a:off x="8291498" y="7327900"/>
            <a:ext cx="31115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2600"/>
                </a:solidFill>
              </a:rPr>
              <a:t>6</a:t>
            </a:r>
          </a:p>
        </p:txBody>
      </p:sp>
      <p:sp>
        <p:nvSpPr>
          <p:cNvPr id="132" name="Shape 132"/>
          <p:cNvSpPr/>
          <p:nvPr/>
        </p:nvSpPr>
        <p:spPr>
          <a:xfrm>
            <a:off x="7910498" y="7327900"/>
            <a:ext cx="31115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2600"/>
                </a:solidFill>
              </a:rPr>
              <a:t>7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FFFFFF"/>
                </a:solidFill>
              </a:rPr>
              <a:t>layout-Cable trays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pic>
        <p:nvPicPr>
          <p:cNvPr id="136" name="ttefs1.jpg"/>
          <p:cNvPicPr/>
          <p:nvPr/>
        </p:nvPicPr>
        <p:blipFill>
          <a:blip r:embed="rId2">
            <a:extLst/>
          </a:blip>
          <a:srcRect l="0" t="4428" r="4207" b="0"/>
          <a:stretch>
            <a:fillRect/>
          </a:stretch>
        </p:blipFill>
        <p:spPr>
          <a:xfrm>
            <a:off x="1219199" y="1985962"/>
            <a:ext cx="10566474" cy="7285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creen Shot 2017-09-14 at 17.23.30.png"/>
          <p:cNvPicPr/>
          <p:nvPr/>
        </p:nvPicPr>
        <p:blipFill>
          <a:blip r:embed="rId2">
            <a:extLst/>
          </a:blip>
          <a:srcRect l="0" t="0" r="26304" b="0"/>
          <a:stretch>
            <a:fillRect/>
          </a:stretch>
        </p:blipFill>
        <p:spPr>
          <a:xfrm>
            <a:off x="355600" y="2180431"/>
            <a:ext cx="11302558" cy="726836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264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264">
                <a:solidFill>
                  <a:srgbClr val="FFFFFF"/>
                </a:solidFill>
              </a:rPr>
              <a:t>cable trays-rack area</a:t>
            </a:r>
          </a:p>
        </p:txBody>
      </p:sp>
      <p:sp>
        <p:nvSpPr>
          <p:cNvPr id="140" name="Shape 1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355600" y="2266817"/>
            <a:ext cx="9224332" cy="2372388"/>
          </a:xfrm>
          <a:prstGeom prst="rect">
            <a:avLst/>
          </a:prstGeom>
        </p:spPr>
        <p:txBody>
          <a:bodyPr anchor="t"/>
          <a:lstStyle/>
          <a:p>
            <a:pPr lvl="0" marL="507999" indent="-507999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25252"/>
                </a:solidFill>
              </a:rPr>
              <a:t>3 layers of 600mm cable ladders</a:t>
            </a:r>
            <a:endParaRPr sz="25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25252"/>
                </a:solidFill>
              </a:rPr>
              <a:t>Fixed from the roof every 1,5m </a:t>
            </a:r>
            <a:endParaRPr sz="25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25252"/>
                </a:solidFill>
              </a:rPr>
              <a:t>Dwg No. ESS-0093481</a:t>
            </a:r>
            <a:endParaRPr sz="25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25252"/>
                </a:solidFill>
              </a:rPr>
              <a:t>Installation of the    PSS trunking system also included 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9625">
              <a:defRPr sz="3815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815">
                <a:solidFill>
                  <a:srgbClr val="FFFFFF"/>
                </a:solidFill>
              </a:rPr>
              <a:t>cable trays- green wall area and tunnel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46" name="ttefs2.jpg"/>
          <p:cNvPicPr/>
          <p:nvPr/>
        </p:nvPicPr>
        <p:blipFill>
          <a:blip r:embed="rId3">
            <a:extLst/>
          </a:blip>
          <a:srcRect l="0" t="19551" r="4075" b="7580"/>
          <a:stretch>
            <a:fillRect/>
          </a:stretch>
        </p:blipFill>
        <p:spPr>
          <a:xfrm>
            <a:off x="355600" y="1631950"/>
            <a:ext cx="10759886" cy="5371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Screen Shot 2017-09-14 at 17.33.14.png"/>
          <p:cNvPicPr/>
          <p:nvPr/>
        </p:nvPicPr>
        <p:blipFill>
          <a:blip r:embed="rId4">
            <a:extLst/>
          </a:blip>
          <a:srcRect l="53076" t="12709" r="5050" b="0"/>
          <a:stretch>
            <a:fillRect/>
          </a:stretch>
        </p:blipFill>
        <p:spPr>
          <a:xfrm>
            <a:off x="447100" y="5515988"/>
            <a:ext cx="4147941" cy="3613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Screen Shot 2017-09-14 at 17.33.2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24600" y="7003256"/>
            <a:ext cx="6093399" cy="1893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9625">
              <a:defRPr sz="3815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815">
                <a:solidFill>
                  <a:srgbClr val="FFFFFF"/>
                </a:solidFill>
              </a:rPr>
              <a:t>cable trays- green wall area and tunnel</a:t>
            </a:r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pic>
        <p:nvPicPr>
          <p:cNvPr id="152" name="Screen Shot 2017-09-14 at 17.33.4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2089017"/>
            <a:ext cx="11869498" cy="7181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FFFFFF"/>
                </a:solidFill>
              </a:rPr>
              <a:t>Cable tray Layout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57" name="ttefs3.jpg"/>
          <p:cNvPicPr/>
          <p:nvPr/>
        </p:nvPicPr>
        <p:blipFill>
          <a:blip r:embed="rId3">
            <a:extLst/>
          </a:blip>
          <a:srcRect l="9637" t="14315" r="0" b="10292"/>
          <a:stretch>
            <a:fillRect/>
          </a:stretch>
        </p:blipFill>
        <p:spPr>
          <a:xfrm>
            <a:off x="153193" y="2033587"/>
            <a:ext cx="12698493" cy="7237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355600" y="425450"/>
            <a:ext cx="9224331" cy="12192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507999" indent="-50799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525252"/>
                </a:solidFill>
              </a:rPr>
              <a:t>Scope definition- interfaces of electrical systems in the FEB</a:t>
            </a:r>
            <a:endParaRPr sz="39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525252"/>
                </a:solidFill>
              </a:rPr>
              <a:t>Power distribution description  </a:t>
            </a:r>
            <a:endParaRPr sz="39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525252"/>
                </a:solidFill>
              </a:rPr>
              <a:t>Layouts- Single line diagrams</a:t>
            </a:r>
            <a:endParaRPr sz="39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525252"/>
                </a:solidFill>
              </a:rPr>
              <a:t>cable plant for Ion Source/ LEBT</a:t>
            </a:r>
            <a:endParaRPr sz="39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525252"/>
                </a:solidFill>
              </a:rPr>
              <a:t>grounding</a:t>
            </a:r>
            <a:endParaRPr sz="3900">
              <a:solidFill>
                <a:srgbClr val="525252"/>
              </a:solidFill>
            </a:endParaRPr>
          </a:p>
          <a:p>
            <a:pPr lvl="0" marL="430695" indent="-430695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525252"/>
                </a:solidFill>
              </a:rPr>
              <a:t>status/ what will be installed in the weeks to</a:t>
            </a:r>
            <a:r>
              <a:rPr sz="4600">
                <a:solidFill>
                  <a:srgbClr val="525252"/>
                </a:solidFill>
              </a:rPr>
              <a:t> </a:t>
            </a:r>
            <a:r>
              <a:rPr sz="3900">
                <a:solidFill>
                  <a:srgbClr val="525252"/>
                </a:solidFill>
              </a:rPr>
              <a:t>come/ issues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FFFFFF"/>
                </a:solidFill>
              </a:rPr>
              <a:t>Cable List	</a:t>
            </a:r>
          </a:p>
        </p:txBody>
      </p:sp>
      <p:sp>
        <p:nvSpPr>
          <p:cNvPr id="160" name="Shape 1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pic>
        <p:nvPicPr>
          <p:cNvPr id="161" name="Screen Shot 2017-09-14 at 17.48.0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7203" y="2659789"/>
            <a:ext cx="8368669" cy="558337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>
            <p:ph type="body" idx="1"/>
          </p:nvPr>
        </p:nvSpPr>
        <p:spPr>
          <a:xfrm>
            <a:off x="215899" y="2159000"/>
            <a:ext cx="4385156" cy="7000512"/>
          </a:xfrm>
          <a:prstGeom prst="rect">
            <a:avLst/>
          </a:prstGeom>
        </p:spPr>
        <p:txBody>
          <a:bodyPr anchor="t"/>
          <a:lstStyle/>
          <a:p>
            <a:pPr lvl="0" marL="507999" indent="-507999">
              <a:spcBef>
                <a:spcPts val="1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25252"/>
                </a:solidFill>
              </a:rPr>
              <a:t>ALL cables (Power and signal) for Ion Source and LEBT have been registered in the cable database. Systems: electrical support, Vacuum, Beam Instrumentation, INFN  (203 cables). </a:t>
            </a:r>
            <a:r>
              <a:rPr sz="2100">
                <a:solidFill>
                  <a:srgbClr val="FF2600"/>
                </a:solidFill>
              </a:rPr>
              <a:t>Exception</a:t>
            </a:r>
            <a:r>
              <a:rPr sz="2100">
                <a:solidFill>
                  <a:srgbClr val="525252"/>
                </a:solidFill>
              </a:rPr>
              <a:t>: MPS cables- they will be gradually installed during the testing of the source</a:t>
            </a:r>
            <a:endParaRPr sz="21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1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25252"/>
                </a:solidFill>
              </a:rPr>
              <a:t>2 cables (HV power supply and Doppler Spectrometer) are provided by the WPs, all the rest from the contractor</a:t>
            </a:r>
            <a:endParaRPr sz="21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1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25252"/>
                </a:solidFill>
              </a:rPr>
              <a:t>Connectors identified</a:t>
            </a:r>
            <a:endParaRPr sz="21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1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25252"/>
                </a:solidFill>
              </a:rPr>
              <a:t>MPS cables will be installed </a:t>
            </a:r>
            <a:endParaRPr sz="2100">
              <a:solidFill>
                <a:srgbClr val="525252"/>
              </a:solidFill>
            </a:endParaRPr>
          </a:p>
          <a:p>
            <a:pPr lvl="0" marL="463826" indent="-463826">
              <a:spcBef>
                <a:spcPts val="1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25252"/>
                </a:solidFill>
              </a:rPr>
              <a:t>Final cable routing (with E3D)</a:t>
            </a:r>
            <a:r>
              <a:rPr sz="2300">
                <a:solidFill>
                  <a:srgbClr val="525252"/>
                </a:solidFill>
              </a:rPr>
              <a:t> </a:t>
            </a:r>
            <a:r>
              <a:rPr sz="2100">
                <a:solidFill>
                  <a:srgbClr val="525252"/>
                </a:solidFill>
              </a:rPr>
              <a:t>ongoing</a:t>
            </a:r>
            <a:r>
              <a:rPr sz="2300">
                <a:solidFill>
                  <a:srgbClr val="525252"/>
                </a:solidFill>
              </a:rPr>
              <a:t>.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760">
                <a:solidFill>
                  <a:srgbClr val="FFFFFF"/>
                </a:solidFill>
              </a:rPr>
              <a:t>Grounding -rack area	</a:t>
            </a:r>
          </a:p>
        </p:txBody>
      </p:sp>
      <p:sp>
        <p:nvSpPr>
          <p:cNvPr id="165" name="Shape 16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pic>
        <p:nvPicPr>
          <p:cNvPr id="166" name="Screen Shot 2017-09-14 at 21.31.4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762" y="1268525"/>
            <a:ext cx="9435542" cy="8002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2303" y="2190749"/>
            <a:ext cx="2171701" cy="181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58121" y="5541342"/>
            <a:ext cx="4715883" cy="2953905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 flipV="1">
            <a:off x="5517648" y="3518920"/>
            <a:ext cx="5084656" cy="1553077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170" name="Shape 170"/>
          <p:cNvSpPr/>
          <p:nvPr/>
        </p:nvSpPr>
        <p:spPr>
          <a:xfrm>
            <a:off x="5518400" y="6309320"/>
            <a:ext cx="2539722" cy="924451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55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552">
                <a:solidFill>
                  <a:srgbClr val="FFFFFF"/>
                </a:solidFill>
              </a:rPr>
              <a:t>Grounding -	tunnel</a:t>
            </a:r>
          </a:p>
        </p:txBody>
      </p:sp>
      <p:sp>
        <p:nvSpPr>
          <p:cNvPr id="173" name="Shape 1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pic>
        <p:nvPicPr>
          <p:cNvPr id="174" name="Screen Shot 2017-09-14 at 21.32.08.png"/>
          <p:cNvPicPr/>
          <p:nvPr/>
        </p:nvPicPr>
        <p:blipFill>
          <a:blip r:embed="rId2">
            <a:extLst/>
          </a:blip>
          <a:srcRect l="0" t="18253" r="3466" b="1567"/>
          <a:stretch>
            <a:fillRect/>
          </a:stretch>
        </p:blipFill>
        <p:spPr>
          <a:xfrm>
            <a:off x="930870" y="2184995"/>
            <a:ext cx="10533652" cy="6532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creen Shot 2017-09-14 at 21.47.35.png"/>
          <p:cNvPicPr/>
          <p:nvPr/>
        </p:nvPicPr>
        <p:blipFill>
          <a:blip r:embed="rId3">
            <a:extLst/>
          </a:blip>
          <a:srcRect l="0" t="14973" r="66996" b="10545"/>
          <a:stretch>
            <a:fillRect/>
          </a:stretch>
        </p:blipFill>
        <p:spPr>
          <a:xfrm>
            <a:off x="8245262" y="7038975"/>
            <a:ext cx="4515872" cy="2219270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8243182" y="4140941"/>
            <a:ext cx="1818934" cy="2885334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1310">
              <a:defRPr sz="396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960">
                <a:solidFill>
                  <a:srgbClr val="FFFFFF"/>
                </a:solidFill>
              </a:rPr>
              <a:t>status of electrical installations</a:t>
            </a:r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237265" y="2183738"/>
            <a:ext cx="12411935" cy="7087262"/>
          </a:xfrm>
          <a:prstGeom prst="rect">
            <a:avLst/>
          </a:prstGeom>
        </p:spPr>
        <p:txBody>
          <a:bodyPr anchor="t"/>
          <a:lstStyle/>
          <a:p>
            <a:pPr lvl="0" marL="507999" indent="-50799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25252"/>
                </a:solidFill>
              </a:rPr>
              <a:t>ALL the </a:t>
            </a:r>
            <a:r>
              <a:rPr sz="2900">
                <a:solidFill>
                  <a:srgbClr val="FF2600"/>
                </a:solidFill>
              </a:rPr>
              <a:t>Racks for the FEB</a:t>
            </a:r>
            <a:r>
              <a:rPr sz="2900">
                <a:solidFill>
                  <a:srgbClr val="525252"/>
                </a:solidFill>
              </a:rPr>
              <a:t> will be delivered beginning of </a:t>
            </a:r>
            <a:r>
              <a:rPr sz="2900">
                <a:solidFill>
                  <a:srgbClr val="FF2600"/>
                </a:solidFill>
              </a:rPr>
              <a:t>November</a:t>
            </a:r>
            <a:r>
              <a:rPr sz="2900">
                <a:solidFill>
                  <a:srgbClr val="525252"/>
                </a:solidFill>
              </a:rPr>
              <a:t>, installation of 5 rows takes 7 days (cooling units commissioning included);</a:t>
            </a:r>
            <a:endParaRPr sz="29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25252"/>
                </a:solidFill>
              </a:rPr>
              <a:t>The 2 </a:t>
            </a:r>
            <a:r>
              <a:rPr sz="2900">
                <a:solidFill>
                  <a:srgbClr val="FF2600"/>
                </a:solidFill>
              </a:rPr>
              <a:t>Power Distribution panels</a:t>
            </a:r>
            <a:r>
              <a:rPr sz="2900">
                <a:solidFill>
                  <a:srgbClr val="525252"/>
                </a:solidFill>
              </a:rPr>
              <a:t> delivered by end of </a:t>
            </a:r>
            <a:r>
              <a:rPr sz="2900">
                <a:solidFill>
                  <a:srgbClr val="FF2600"/>
                </a:solidFill>
              </a:rPr>
              <a:t>October;</a:t>
            </a:r>
            <a:endParaRPr sz="29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2600"/>
                </a:solidFill>
              </a:rPr>
              <a:t>Cable trays- Cables- Grounding</a:t>
            </a:r>
            <a:r>
              <a:rPr sz="2900">
                <a:solidFill>
                  <a:srgbClr val="525252"/>
                </a:solidFill>
              </a:rPr>
              <a:t> -Bus Bars for Racks: Supplied and installed by Skanska : </a:t>
            </a:r>
            <a:r>
              <a:rPr sz="2900">
                <a:solidFill>
                  <a:srgbClr val="FF2600"/>
                </a:solidFill>
              </a:rPr>
              <a:t>Design complete,</a:t>
            </a:r>
            <a:r>
              <a:rPr sz="2900">
                <a:solidFill>
                  <a:srgbClr val="525252"/>
                </a:solidFill>
              </a:rPr>
              <a:t> documentation package available, including cable list, panel and termination diagrams, job description, installation drawings and inspection test plan ready;</a:t>
            </a:r>
            <a:endParaRPr sz="29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25252"/>
                </a:solidFill>
              </a:rPr>
              <a:t>Cable tray </a:t>
            </a:r>
            <a:r>
              <a:rPr sz="2900">
                <a:solidFill>
                  <a:srgbClr val="FF2600"/>
                </a:solidFill>
              </a:rPr>
              <a:t>supports</a:t>
            </a:r>
            <a:r>
              <a:rPr sz="2900">
                <a:solidFill>
                  <a:srgbClr val="525252"/>
                </a:solidFill>
              </a:rPr>
              <a:t> are </a:t>
            </a:r>
            <a:r>
              <a:rPr sz="2900">
                <a:solidFill>
                  <a:srgbClr val="FF2600"/>
                </a:solidFill>
              </a:rPr>
              <a:t>missing</a:t>
            </a:r>
            <a:r>
              <a:rPr sz="2900">
                <a:solidFill>
                  <a:srgbClr val="525252"/>
                </a:solidFill>
              </a:rPr>
              <a:t> in the </a:t>
            </a:r>
            <a:r>
              <a:rPr sz="2900">
                <a:solidFill>
                  <a:srgbClr val="FF2600"/>
                </a:solidFill>
              </a:rPr>
              <a:t>model</a:t>
            </a:r>
            <a:r>
              <a:rPr sz="2900">
                <a:solidFill>
                  <a:srgbClr val="525252"/>
                </a:solidFill>
              </a:rPr>
              <a:t> in some areas- clashes with other installations should be checked;</a:t>
            </a:r>
            <a:endParaRPr sz="2900">
              <a:solidFill>
                <a:srgbClr val="525252"/>
              </a:solidFill>
            </a:endParaRPr>
          </a:p>
          <a:p>
            <a:pPr lvl="0" marL="507999" indent="-50799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25252"/>
                </a:solidFill>
              </a:rPr>
              <a:t>Possible delays with permanent power provision by CF -we need to smoothen the issues with </a:t>
            </a:r>
            <a:r>
              <a:rPr sz="2900">
                <a:solidFill>
                  <a:srgbClr val="FF2600"/>
                </a:solidFill>
              </a:rPr>
              <a:t>work permits</a:t>
            </a:r>
            <a:r>
              <a:rPr sz="2900">
                <a:solidFill>
                  <a:srgbClr val="525252"/>
                </a:solidFill>
              </a:rPr>
              <a:t> inside switchgear rooms.  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FFFFFF"/>
                </a:solidFill>
              </a:rPr>
              <a:t>status</a:t>
            </a:r>
          </a:p>
        </p:txBody>
      </p:sp>
      <p:sp>
        <p:nvSpPr>
          <p:cNvPr id="183" name="Shape 1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graphicFrame>
        <p:nvGraphicFramePr>
          <p:cNvPr id="184" name="Table 184"/>
          <p:cNvGraphicFramePr/>
          <p:nvPr/>
        </p:nvGraphicFramePr>
        <p:xfrm>
          <a:off x="798479" y="2527696"/>
          <a:ext cx="12011687" cy="626030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{2708684C-4D16-4618-839F-0558EEFCDFE6}</a:tableStyleId>
              </a:tblPr>
              <a:tblGrid>
                <a:gridCol w="3097741"/>
                <a:gridCol w="2518172"/>
                <a:gridCol w="3568369"/>
                <a:gridCol w="2827403"/>
              </a:tblGrid>
              <a:tr h="1436503">
                <a:tc>
                  <a:txBody>
                    <a:bodyPr/>
                    <a:lstStyle/>
                    <a:p>
                      <a:pPr lvl="0" defTabSz="457200">
                        <a:tabLst>
                          <a:tab pos="1181100" algn="l"/>
                        </a:tabLst>
                        <a:defRPr sz="3000">
                          <a:sym typeface="Cochin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789BA"/>
                          </a:solidFill>
                          <a:sym typeface="Cochin"/>
                        </a:rPr>
                        <a:t>Design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4572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789BA"/>
                          </a:solidFill>
                          <a:sym typeface="Cochin"/>
                        </a:rPr>
                        <a:t>Procurement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4572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789BA"/>
                          </a:solidFill>
                          <a:sym typeface="Cochin"/>
                        </a:rPr>
                        <a:t>Installation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950795">
                <a:tc>
                  <a:txBody>
                    <a:bodyPr/>
                    <a:lstStyle/>
                    <a:p>
                      <a:pPr lvl="0" defTabSz="4572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818181"/>
                          </a:solidFill>
                          <a:sym typeface="Cochin"/>
                        </a:rPr>
                        <a:t>Power Distribution Panels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ym typeface="Cochin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ym typeface="Cochin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ym typeface="Cochin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436503">
                <a:tc>
                  <a:txBody>
                    <a:bodyPr/>
                    <a:lstStyle/>
                    <a:p>
                      <a:pPr lvl="0" defTabSz="4572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818181"/>
                          </a:solidFill>
                          <a:sym typeface="Cochin"/>
                        </a:rPr>
                        <a:t>Racks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ym typeface="Cochin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ym typeface="Cochin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ym typeface="Cochin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436503">
                <a:tc>
                  <a:txBody>
                    <a:bodyPr/>
                    <a:lstStyle/>
                    <a:p>
                      <a:pPr lvl="0" defTabSz="4572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818181"/>
                          </a:solidFill>
                          <a:sym typeface="Cochin"/>
                        </a:rPr>
                        <a:t>Cable Trays, Cables, Bus Bars, Grounding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ym typeface="Cochin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ym typeface="Cochin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ym typeface="Cochin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5" name="Shape 185"/>
          <p:cNvSpPr/>
          <p:nvPr/>
        </p:nvSpPr>
        <p:spPr>
          <a:xfrm>
            <a:off x="4332765" y="4241799"/>
            <a:ext cx="1270001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</a:defRPr>
            </a:pPr>
          </a:p>
        </p:txBody>
      </p:sp>
      <p:sp>
        <p:nvSpPr>
          <p:cNvPr id="186" name="Shape 186"/>
          <p:cNvSpPr/>
          <p:nvPr/>
        </p:nvSpPr>
        <p:spPr>
          <a:xfrm>
            <a:off x="4332765" y="6011333"/>
            <a:ext cx="1270001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</a:defRPr>
            </a:pPr>
          </a:p>
        </p:txBody>
      </p:sp>
      <p:sp>
        <p:nvSpPr>
          <p:cNvPr id="187" name="Shape 187"/>
          <p:cNvSpPr/>
          <p:nvPr/>
        </p:nvSpPr>
        <p:spPr>
          <a:xfrm>
            <a:off x="4332765" y="7518003"/>
            <a:ext cx="1270001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</a:defRPr>
            </a:pPr>
          </a:p>
        </p:txBody>
      </p:sp>
      <p:sp>
        <p:nvSpPr>
          <p:cNvPr id="188" name="Shape 188"/>
          <p:cNvSpPr/>
          <p:nvPr/>
        </p:nvSpPr>
        <p:spPr>
          <a:xfrm>
            <a:off x="7382933" y="4241799"/>
            <a:ext cx="1270001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7382933" y="6011333"/>
            <a:ext cx="1270001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10845799" y="4241799"/>
            <a:ext cx="1270001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10845799" y="6011333"/>
            <a:ext cx="1270001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10845799" y="7518003"/>
            <a:ext cx="1270001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7382933" y="7518003"/>
            <a:ext cx="1270001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7256">
              <a:defRPr sz="4896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896">
                <a:solidFill>
                  <a:srgbClr val="FFFFFF"/>
                </a:solidFill>
              </a:rPr>
              <a:t>scope definition-interfaces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222249" y="2044700"/>
            <a:ext cx="12776202" cy="7226301"/>
          </a:xfrm>
          <a:prstGeom prst="rect">
            <a:avLst/>
          </a:prstGeom>
        </p:spPr>
        <p:txBody>
          <a:bodyPr anchor="t"/>
          <a:lstStyle/>
          <a:p>
            <a:pPr lvl="0" marL="0" indent="0">
              <a:spcBef>
                <a:spcPts val="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</a:rPr>
              <a:t>WP15  (Electrical Support) provides:</a:t>
            </a:r>
            <a:endParaRPr sz="3000">
              <a:solidFill>
                <a:srgbClr val="525252"/>
              </a:solidFill>
            </a:endParaRPr>
          </a:p>
          <a:p>
            <a:pPr lvl="0" marL="0" indent="0">
              <a:spcBef>
                <a:spcPts val="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</a:rPr>
              <a:t>1. </a:t>
            </a:r>
            <a:r>
              <a:rPr sz="3000">
                <a:solidFill>
                  <a:srgbClr val="FF2600"/>
                </a:solidFill>
              </a:rPr>
              <a:t>Power</a:t>
            </a:r>
            <a:r>
              <a:rPr sz="3000">
                <a:solidFill>
                  <a:srgbClr val="525252"/>
                </a:solidFill>
              </a:rPr>
              <a:t> (cable sizing and installation) to Ion Source equipment, Racks and water cooling skids- UPS power in the future</a:t>
            </a:r>
            <a:endParaRPr sz="3000">
              <a:solidFill>
                <a:srgbClr val="525252"/>
              </a:solidFill>
            </a:endParaRPr>
          </a:p>
          <a:p>
            <a:pPr lvl="0" marL="0" indent="0">
              <a:spcBef>
                <a:spcPts val="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</a:rPr>
              <a:t>2. </a:t>
            </a:r>
            <a:r>
              <a:rPr sz="3000">
                <a:solidFill>
                  <a:srgbClr val="797979"/>
                </a:solidFill>
              </a:rPr>
              <a:t>Supply</a:t>
            </a:r>
            <a:r>
              <a:rPr sz="3000">
                <a:solidFill>
                  <a:srgbClr val="FF2600"/>
                </a:solidFill>
              </a:rPr>
              <a:t> </a:t>
            </a:r>
            <a:r>
              <a:rPr sz="3000">
                <a:solidFill>
                  <a:srgbClr val="525252"/>
                </a:solidFill>
              </a:rPr>
              <a:t>and installation of </a:t>
            </a:r>
            <a:r>
              <a:rPr sz="3000">
                <a:solidFill>
                  <a:srgbClr val="FF2600"/>
                </a:solidFill>
              </a:rPr>
              <a:t>Rack</a:t>
            </a:r>
            <a:r>
              <a:rPr sz="3000">
                <a:solidFill>
                  <a:srgbClr val="525252"/>
                </a:solidFill>
              </a:rPr>
              <a:t> Cabinets</a:t>
            </a:r>
            <a:endParaRPr sz="3000">
              <a:solidFill>
                <a:srgbClr val="525252"/>
              </a:solidFill>
            </a:endParaRPr>
          </a:p>
          <a:p>
            <a:pPr lvl="0" marL="0" indent="0">
              <a:spcBef>
                <a:spcPts val="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</a:rPr>
              <a:t>3. Cable </a:t>
            </a:r>
            <a:r>
              <a:rPr sz="3000">
                <a:solidFill>
                  <a:srgbClr val="FF2600"/>
                </a:solidFill>
              </a:rPr>
              <a:t>Trays</a:t>
            </a:r>
            <a:r>
              <a:rPr sz="3000">
                <a:solidFill>
                  <a:srgbClr val="525252"/>
                </a:solidFill>
              </a:rPr>
              <a:t>, definition cable routing and </a:t>
            </a:r>
            <a:r>
              <a:rPr sz="3000">
                <a:solidFill>
                  <a:srgbClr val="FF2600"/>
                </a:solidFill>
              </a:rPr>
              <a:t>cable installation</a:t>
            </a:r>
            <a:endParaRPr sz="3000">
              <a:solidFill>
                <a:srgbClr val="FF2600"/>
              </a:solidFill>
            </a:endParaRPr>
          </a:p>
          <a:p>
            <a:pPr lvl="0" marL="0" indent="0">
              <a:spcBef>
                <a:spcPts val="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</a:rPr>
              <a:t>4. </a:t>
            </a:r>
            <a:r>
              <a:rPr sz="3000">
                <a:solidFill>
                  <a:srgbClr val="FF2600"/>
                </a:solidFill>
              </a:rPr>
              <a:t>Grounding</a:t>
            </a:r>
            <a:r>
              <a:rPr sz="3000">
                <a:solidFill>
                  <a:srgbClr val="525252"/>
                </a:solidFill>
              </a:rPr>
              <a:t> of the equipment</a:t>
            </a:r>
            <a:endParaRPr sz="3000">
              <a:solidFill>
                <a:srgbClr val="525252"/>
              </a:solidFill>
            </a:endParaRPr>
          </a:p>
          <a:p>
            <a:pPr lvl="0" marL="0" indent="0">
              <a:spcBef>
                <a:spcPts val="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</a:rPr>
              <a:t>WP15 interfaces:</a:t>
            </a:r>
            <a:endParaRPr sz="3000">
              <a:solidFill>
                <a:srgbClr val="525252"/>
              </a:solidFill>
            </a:endParaRPr>
          </a:p>
          <a:p>
            <a:pPr lvl="0" marL="0" indent="0">
              <a:spcBef>
                <a:spcPts val="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</a:rPr>
              <a:t>1. </a:t>
            </a:r>
            <a:r>
              <a:rPr sz="3000">
                <a:solidFill>
                  <a:srgbClr val="FF2600"/>
                </a:solidFill>
              </a:rPr>
              <a:t>Requirements</a:t>
            </a:r>
            <a:r>
              <a:rPr sz="3000">
                <a:solidFill>
                  <a:srgbClr val="525252"/>
                </a:solidFill>
              </a:rPr>
              <a:t> defining the design parameters of the power distribution and cable trays (e.g. power consumption, rack space needed, cable definition)</a:t>
            </a:r>
            <a:endParaRPr sz="3000">
              <a:solidFill>
                <a:srgbClr val="525252"/>
              </a:solidFill>
            </a:endParaRPr>
          </a:p>
          <a:p>
            <a:pPr lvl="0" marL="0" indent="0">
              <a:spcBef>
                <a:spcPts val="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</a:rPr>
              <a:t>2. power/ </a:t>
            </a:r>
            <a:r>
              <a:rPr sz="3000">
                <a:solidFill>
                  <a:srgbClr val="FF2600"/>
                </a:solidFill>
              </a:rPr>
              <a:t>circuit breaker</a:t>
            </a:r>
            <a:r>
              <a:rPr sz="3000">
                <a:solidFill>
                  <a:srgbClr val="525252"/>
                </a:solidFill>
              </a:rPr>
              <a:t> interface on CF switchgear side</a:t>
            </a:r>
            <a:endParaRPr sz="3000">
              <a:solidFill>
                <a:srgbClr val="525252"/>
              </a:solidFill>
            </a:endParaRPr>
          </a:p>
          <a:p>
            <a:pPr lvl="0" marL="0" indent="0">
              <a:spcBef>
                <a:spcPts val="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</a:rPr>
              <a:t>3. cold </a:t>
            </a:r>
            <a:r>
              <a:rPr sz="3000">
                <a:solidFill>
                  <a:srgbClr val="FF2600"/>
                </a:solidFill>
              </a:rPr>
              <a:t>water</a:t>
            </a:r>
            <a:r>
              <a:rPr sz="3000">
                <a:solidFill>
                  <a:srgbClr val="525252"/>
                </a:solidFill>
              </a:rPr>
              <a:t> for rack cooling from WP16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z="4968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968">
                <a:solidFill>
                  <a:srgbClr val="FFFFFF"/>
                </a:solidFill>
              </a:rPr>
              <a:t>Power distribution scheme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112495" y="6594015"/>
            <a:ext cx="2119431" cy="84658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25252"/>
                </a:solidFill>
              </a:rPr>
              <a:t>CF  400V Switchgear</a:t>
            </a:r>
          </a:p>
        </p:txBody>
      </p:sp>
      <p:pic>
        <p:nvPicPr>
          <p:cNvPr id="5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14" y="4768849"/>
            <a:ext cx="1861700" cy="187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1896" y="2240476"/>
            <a:ext cx="2522679" cy="2522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79079" y="7397712"/>
            <a:ext cx="3600852" cy="175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91244" y="7257231"/>
            <a:ext cx="1983371" cy="219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on source.png"/>
          <p:cNvPicPr/>
          <p:nvPr/>
        </p:nvPicPr>
        <p:blipFill>
          <a:blip r:embed="rId6">
            <a:extLst/>
          </a:blip>
          <a:srcRect l="65590" t="22508" r="13519" b="45199"/>
          <a:stretch>
            <a:fillRect/>
          </a:stretch>
        </p:blipFill>
        <p:spPr>
          <a:xfrm>
            <a:off x="10591244" y="4566354"/>
            <a:ext cx="1894586" cy="2274592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563037" y="3406775"/>
            <a:ext cx="1078860" cy="1"/>
          </a:xfrm>
          <a:prstGeom prst="line">
            <a:avLst/>
          </a:prstGeom>
          <a:ln w="25400">
            <a:solidFill>
              <a:srgbClr val="3D3E3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pic>
        <p:nvPicPr>
          <p:cNvPr id="6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3884" y="5994540"/>
            <a:ext cx="2600691" cy="2600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cooling skid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05303" y="1731388"/>
            <a:ext cx="3568701" cy="22733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2268113" y="8595230"/>
            <a:ext cx="3312808" cy="786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spcBef>
                <a:spcPts val="3800"/>
              </a:spcBef>
              <a:defRPr sz="170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525252"/>
                </a:solidFill>
              </a:rPr>
              <a:t>Power Distribution Panel level 090 FEB-N1U1:CNPW-U-001</a:t>
            </a:r>
          </a:p>
        </p:txBody>
      </p:sp>
      <p:sp>
        <p:nvSpPr>
          <p:cNvPr id="63" name="Shape 63"/>
          <p:cNvSpPr/>
          <p:nvPr/>
        </p:nvSpPr>
        <p:spPr>
          <a:xfrm flipV="1">
            <a:off x="1552503" y="3419784"/>
            <a:ext cx="1" cy="1219201"/>
          </a:xfrm>
          <a:prstGeom prst="line">
            <a:avLst/>
          </a:prstGeom>
          <a:ln w="25400">
            <a:solidFill>
              <a:srgbClr val="3D3E3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sp>
        <p:nvSpPr>
          <p:cNvPr id="64" name="Shape 64"/>
          <p:cNvSpPr/>
          <p:nvPr/>
        </p:nvSpPr>
        <p:spPr>
          <a:xfrm>
            <a:off x="1485025" y="7768340"/>
            <a:ext cx="1078860" cy="1"/>
          </a:xfrm>
          <a:prstGeom prst="line">
            <a:avLst/>
          </a:prstGeom>
          <a:ln w="25400">
            <a:solidFill>
              <a:srgbClr val="3D3E3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sp>
        <p:nvSpPr>
          <p:cNvPr id="65" name="Shape 65"/>
          <p:cNvSpPr/>
          <p:nvPr/>
        </p:nvSpPr>
        <p:spPr>
          <a:xfrm flipH="1" flipV="1">
            <a:off x="1472325" y="7294885"/>
            <a:ext cx="1" cy="473456"/>
          </a:xfrm>
          <a:prstGeom prst="line">
            <a:avLst/>
          </a:prstGeom>
          <a:ln w="25400">
            <a:solidFill>
              <a:srgbClr val="3D3E3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sp>
        <p:nvSpPr>
          <p:cNvPr id="66" name="Shape 66"/>
          <p:cNvSpPr/>
          <p:nvPr/>
        </p:nvSpPr>
        <p:spPr>
          <a:xfrm>
            <a:off x="5207138" y="3501815"/>
            <a:ext cx="3625242" cy="1"/>
          </a:xfrm>
          <a:prstGeom prst="line">
            <a:avLst/>
          </a:prstGeom>
          <a:ln w="25400">
            <a:solidFill>
              <a:srgbClr val="3D3E3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pic>
        <p:nvPicPr>
          <p:cNvPr id="67" name="ACEFLEX_RV-K_061kV-700x433.jpg"/>
          <p:cNvPicPr/>
          <p:nvPr/>
        </p:nvPicPr>
        <p:blipFill>
          <a:blip r:embed="rId8">
            <a:extLst/>
          </a:blip>
          <a:srcRect l="0" t="12991" r="0" b="10040"/>
          <a:stretch>
            <a:fillRect/>
          </a:stretch>
        </p:blipFill>
        <p:spPr>
          <a:xfrm>
            <a:off x="6381749" y="3217505"/>
            <a:ext cx="1050760" cy="50026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5164574" y="6218600"/>
            <a:ext cx="5471016" cy="1"/>
          </a:xfrm>
          <a:prstGeom prst="line">
            <a:avLst/>
          </a:prstGeom>
          <a:ln w="25400">
            <a:solidFill>
              <a:srgbClr val="3D3E3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pic>
        <p:nvPicPr>
          <p:cNvPr id="69" name="ACEFLEX_RV-K_061kV-700x433.jpg"/>
          <p:cNvPicPr/>
          <p:nvPr/>
        </p:nvPicPr>
        <p:blipFill>
          <a:blip r:embed="rId9">
            <a:extLst/>
          </a:blip>
          <a:srcRect l="0" t="12991" r="0" b="10040"/>
          <a:stretch>
            <a:fillRect/>
          </a:stretch>
        </p:blipFill>
        <p:spPr>
          <a:xfrm>
            <a:off x="6241267" y="5935430"/>
            <a:ext cx="1189638" cy="56638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5120230" y="8072800"/>
            <a:ext cx="903194" cy="1"/>
          </a:xfrm>
          <a:prstGeom prst="line">
            <a:avLst/>
          </a:prstGeom>
          <a:ln w="25400">
            <a:solidFill>
              <a:srgbClr val="3D3E3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sp>
        <p:nvSpPr>
          <p:cNvPr id="71" name="Shape 71"/>
          <p:cNvSpPr/>
          <p:nvPr/>
        </p:nvSpPr>
        <p:spPr>
          <a:xfrm>
            <a:off x="9633991" y="8133760"/>
            <a:ext cx="903194" cy="1"/>
          </a:xfrm>
          <a:prstGeom prst="line">
            <a:avLst/>
          </a:prstGeom>
          <a:ln w="25400">
            <a:solidFill>
              <a:srgbClr val="3D3E3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pic>
        <p:nvPicPr>
          <p:cNvPr id="72" name="ACEFLEX_RV-K_061kV-700x433.jpg"/>
          <p:cNvPicPr/>
          <p:nvPr/>
        </p:nvPicPr>
        <p:blipFill>
          <a:blip r:embed="rId10">
            <a:extLst/>
          </a:blip>
          <a:srcRect l="0" t="12991" r="0" b="10040"/>
          <a:stretch>
            <a:fillRect/>
          </a:stretch>
        </p:blipFill>
        <p:spPr>
          <a:xfrm>
            <a:off x="5208221" y="7931116"/>
            <a:ext cx="594867" cy="283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ACEFLEX_RV-K_061kV-700x433.jpg"/>
          <p:cNvPicPr/>
          <p:nvPr/>
        </p:nvPicPr>
        <p:blipFill>
          <a:blip r:embed="rId11">
            <a:extLst/>
          </a:blip>
          <a:srcRect l="0" t="12991" r="0" b="10040"/>
          <a:stretch>
            <a:fillRect/>
          </a:stretch>
        </p:blipFill>
        <p:spPr>
          <a:xfrm>
            <a:off x="9755873" y="7992076"/>
            <a:ext cx="594867" cy="28321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9193909" y="3860226"/>
            <a:ext cx="3811962" cy="50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spcBef>
                <a:spcPts val="3800"/>
              </a:spcBef>
              <a:defRPr sz="230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25252"/>
                </a:solidFill>
              </a:rPr>
              <a:t>Water Cooling Skids level 100</a:t>
            </a:r>
          </a:p>
        </p:txBody>
      </p:sp>
      <p:sp>
        <p:nvSpPr>
          <p:cNvPr id="75" name="Shape 75"/>
          <p:cNvSpPr/>
          <p:nvPr/>
        </p:nvSpPr>
        <p:spPr>
          <a:xfrm>
            <a:off x="10537184" y="6790711"/>
            <a:ext cx="2396449" cy="50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spcBef>
                <a:spcPts val="3800"/>
              </a:spcBef>
              <a:defRPr sz="230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25252"/>
                </a:solidFill>
              </a:rPr>
              <a:t>Stand Alone Racks</a:t>
            </a:r>
          </a:p>
        </p:txBody>
      </p:sp>
      <p:sp>
        <p:nvSpPr>
          <p:cNvPr id="76" name="Shape 76"/>
          <p:cNvSpPr/>
          <p:nvPr/>
        </p:nvSpPr>
        <p:spPr>
          <a:xfrm>
            <a:off x="10635589" y="9271000"/>
            <a:ext cx="2396450" cy="504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spcBef>
                <a:spcPts val="3800"/>
              </a:spcBef>
              <a:defRPr sz="230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25252"/>
                </a:solidFill>
              </a:rPr>
              <a:t>Rack Rows</a:t>
            </a:r>
          </a:p>
        </p:txBody>
      </p:sp>
      <p:sp>
        <p:nvSpPr>
          <p:cNvPr id="77" name="Shape 77"/>
          <p:cNvSpPr/>
          <p:nvPr/>
        </p:nvSpPr>
        <p:spPr>
          <a:xfrm>
            <a:off x="2268113" y="4638984"/>
            <a:ext cx="3312808" cy="786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spcBef>
                <a:spcPts val="3800"/>
              </a:spcBef>
              <a:defRPr sz="170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525252"/>
                </a:solidFill>
              </a:rPr>
              <a:t>Power Distribution Panel level 100 FEB-N1U3:CNPW-U-001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1414">
              <a:defRPr sz="4824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824">
                <a:solidFill>
                  <a:srgbClr val="FFFFFF"/>
                </a:solidFill>
              </a:rPr>
              <a:t>normal power distribution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pic>
        <p:nvPicPr>
          <p:cNvPr id="81" name="Screen Shot 2017-09-13 at 15.49.49.png"/>
          <p:cNvPicPr/>
          <p:nvPr/>
        </p:nvPicPr>
        <p:blipFill>
          <a:blip r:embed="rId2">
            <a:extLst/>
          </a:blip>
          <a:srcRect l="0" t="949" r="2042" b="949"/>
          <a:stretch>
            <a:fillRect/>
          </a:stretch>
        </p:blipFill>
        <p:spPr>
          <a:xfrm>
            <a:off x="123732" y="3346053"/>
            <a:ext cx="6779646" cy="6191630"/>
          </a:xfrm>
          <a:prstGeom prst="rect">
            <a:avLst/>
          </a:prstGeom>
          <a:ln w="63500">
            <a:solidFill/>
            <a:miter lim="400000"/>
          </a:ln>
        </p:spPr>
      </p:pic>
      <p:pic>
        <p:nvPicPr>
          <p:cNvPr id="82" name="Screen Shot 2017-09-13 at 15.49.31.pn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23824" y="1423590"/>
            <a:ext cx="12515948" cy="1922385"/>
          </a:xfrm>
          <a:prstGeom prst="rect">
            <a:avLst/>
          </a:prstGeom>
          <a:ln w="63500">
            <a:solidFill/>
            <a:miter lim="400000"/>
          </a:ln>
        </p:spPr>
      </p:pic>
      <p:sp>
        <p:nvSpPr>
          <p:cNvPr id="83" name="Shape 83"/>
          <p:cNvSpPr/>
          <p:nvPr>
            <p:ph type="body" idx="1"/>
          </p:nvPr>
        </p:nvSpPr>
        <p:spPr>
          <a:xfrm>
            <a:off x="6943922" y="3434953"/>
            <a:ext cx="5830082" cy="6013847"/>
          </a:xfrm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From Conventional Facilities (CF) Substation to two power distribution panels:</a:t>
            </a:r>
            <a:endParaRPr sz="2700">
              <a:solidFill>
                <a:srgbClr val="525252"/>
              </a:solidFill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From N13: 2 cables FXQJ 4x240/120 EMC going to 800A rated panel (FEB-N1U1:CNPW-U-001)- level 090</a:t>
            </a:r>
            <a:endParaRPr sz="2700">
              <a:solidFill>
                <a:srgbClr val="525252"/>
              </a:solidFill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From N12: 2 cables FXQJ 4x150/70 EMC going to 400A rated panel (FEB-N1U3:CNPW-U-001)- level 100, for the water cooling skids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95316" y="146610"/>
            <a:ext cx="9224331" cy="1219201"/>
          </a:xfrm>
          <a:prstGeom prst="rect">
            <a:avLst/>
          </a:prstGeom>
        </p:spPr>
        <p:txBody>
          <a:bodyPr/>
          <a:lstStyle>
            <a:lvl1pPr defTabSz="309625">
              <a:defRPr sz="3815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815">
                <a:solidFill>
                  <a:srgbClr val="FFFFFF"/>
                </a:solidFill>
              </a:rPr>
              <a:t>single line diagram for water cooling skids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95316" y="2292217"/>
            <a:ext cx="4919754" cy="2236487"/>
          </a:xfrm>
          <a:prstGeom prst="rect">
            <a:avLst/>
          </a:prstGeom>
        </p:spPr>
        <p:txBody>
          <a:bodyPr/>
          <a:lstStyle/>
          <a:p>
            <a:pPr lvl="0" marL="507999" indent="-5079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</a:rPr>
              <a:t>ESS-0099571</a:t>
            </a:r>
            <a:endParaRPr sz="3000">
              <a:solidFill>
                <a:srgbClr val="525252"/>
              </a:solidFill>
            </a:endParaRPr>
          </a:p>
          <a:p>
            <a:pPr lvl="0" marL="507999" indent="-5079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</a:rPr>
              <a:t>FEB-N1U3:CNPW-U-001</a:t>
            </a:r>
          </a:p>
        </p:txBody>
      </p:sp>
      <p:pic>
        <p:nvPicPr>
          <p:cNvPr id="88" name="Screen Shot 2017-09-14 at 12.58.08.png"/>
          <p:cNvPicPr/>
          <p:nvPr/>
        </p:nvPicPr>
        <p:blipFill>
          <a:blip r:embed="rId3">
            <a:extLst/>
          </a:blip>
          <a:srcRect l="5665" t="0" r="5665" b="0"/>
          <a:stretch>
            <a:fillRect/>
          </a:stretch>
        </p:blipFill>
        <p:spPr>
          <a:xfrm>
            <a:off x="5122954" y="938999"/>
            <a:ext cx="7426992" cy="8503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0" y="0"/>
            <a:ext cx="9224331" cy="1219200"/>
          </a:xfrm>
          <a:prstGeom prst="rect">
            <a:avLst/>
          </a:prstGeom>
        </p:spPr>
        <p:txBody>
          <a:bodyPr/>
          <a:lstStyle>
            <a:lvl1pPr defTabSz="309625">
              <a:defRPr sz="3815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815">
                <a:solidFill>
                  <a:srgbClr val="FFFFFF"/>
                </a:solidFill>
              </a:rPr>
              <a:t>single line diagram for FEB 090 EQUIPMENT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pic>
        <p:nvPicPr>
          <p:cNvPr id="92" name="Screen Shot 2017-09-14 at 13.09.47.png"/>
          <p:cNvPicPr/>
          <p:nvPr/>
        </p:nvPicPr>
        <p:blipFill>
          <a:blip r:embed="rId2">
            <a:extLst/>
          </a:blip>
          <a:srcRect l="0" t="0" r="11153" b="0"/>
          <a:stretch>
            <a:fillRect/>
          </a:stretch>
        </p:blipFill>
        <p:spPr>
          <a:xfrm>
            <a:off x="1216025" y="1219200"/>
            <a:ext cx="10572808" cy="8382777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6752384" y="1219199"/>
            <a:ext cx="5733753" cy="2209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marL="507999" indent="-507999" algn="l">
              <a:lnSpc>
                <a:spcPct val="120000"/>
              </a:lnSpc>
              <a:spcBef>
                <a:spcPts val="3800"/>
              </a:spcBef>
              <a:buClr>
                <a:srgbClr val="535353"/>
              </a:buClr>
              <a:buSzPct val="5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rPr>
              <a:t>Spec. Number:ESS-0099571</a:t>
            </a:r>
            <a:endParaRPr sz="3000">
              <a:solidFill>
                <a:srgbClr val="52525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507999" indent="-507999" algn="l">
              <a:lnSpc>
                <a:spcPct val="120000"/>
              </a:lnSpc>
              <a:spcBef>
                <a:spcPts val="3800"/>
              </a:spcBef>
              <a:buClr>
                <a:srgbClr val="535353"/>
              </a:buClr>
              <a:buSzPct val="5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rPr>
              <a:t>FEB-N1U1:CNPW-U-001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97" name="Screen Shot 2017-09-14 at 13.16.3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403" y="2457372"/>
            <a:ext cx="12293601" cy="662307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101600" y="146610"/>
            <a:ext cx="922433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 defTabSz="484886">
              <a:defRPr cap="all" sz="5976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976">
                <a:solidFill>
                  <a:srgbClr val="FFFFFF"/>
                </a:solidFill>
              </a:rPr>
              <a:t>FEB-010ROW:CNPW-W-001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976">
                <a:solidFill>
                  <a:srgbClr val="FFFFFF"/>
                </a:solidFill>
              </a:rPr>
              <a:t>FEB-020ROW:CNPW-W-002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</a:fld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03" name="Screen Shot 2017-09-14 at 13.18.5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75" y="2377876"/>
            <a:ext cx="12783050" cy="6782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3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