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</p:sldMasterIdLst>
  <p:notesMasterIdLst>
    <p:notesMasterId r:id="rId29"/>
  </p:notesMasterIdLst>
  <p:sldIdLst>
    <p:sldId id="256" r:id="rId3"/>
    <p:sldId id="278" r:id="rId4"/>
    <p:sldId id="267" r:id="rId5"/>
    <p:sldId id="275" r:id="rId6"/>
    <p:sldId id="257" r:id="rId7"/>
    <p:sldId id="268" r:id="rId8"/>
    <p:sldId id="259" r:id="rId9"/>
    <p:sldId id="270" r:id="rId10"/>
    <p:sldId id="269" r:id="rId11"/>
    <p:sldId id="273" r:id="rId12"/>
    <p:sldId id="271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2" r:id="rId24"/>
    <p:sldId id="293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071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868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217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33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to go in details on it, we can just say that there are control equipment in the HV platform that are connected to the equipment on GND through FO.</a:t>
            </a:r>
          </a:p>
          <a:p>
            <a:r>
              <a:rPr lang="en-US" dirty="0"/>
              <a:t>There are then some </a:t>
            </a:r>
            <a:r>
              <a:rPr lang="en-US" dirty="0" err="1"/>
              <a:t>equpement</a:t>
            </a:r>
            <a:r>
              <a:rPr lang="en-US" dirty="0"/>
              <a:t> on GND (HV PV and </a:t>
            </a:r>
            <a:r>
              <a:rPr lang="en-US" dirty="0" err="1"/>
              <a:t>repeller</a:t>
            </a:r>
            <a:r>
              <a:rPr lang="en-US" dirty="0"/>
              <a:t> </a:t>
            </a:r>
            <a:r>
              <a:rPr lang="en-US" dirty="0" err="1"/>
              <a:t>electrods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96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for the </a:t>
            </a:r>
            <a:r>
              <a:rPr lang="en-US" dirty="0" err="1"/>
              <a:t>ISrc</a:t>
            </a:r>
            <a:r>
              <a:rPr lang="en-US" dirty="0"/>
              <a:t>, just a brief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359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4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5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2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6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7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CE97-A18A-45D3-B333-F338B66F8525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13056.5502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/>
              <a:t>ISrc</a:t>
            </a:r>
            <a:r>
              <a:rPr lang="en-GB" sz="4000" dirty="0"/>
              <a:t> &amp; LEBT – ICS </a:t>
            </a:r>
            <a:br>
              <a:rPr lang="en-GB" sz="4000" dirty="0"/>
            </a:br>
            <a:r>
              <a:rPr lang="en-GB" sz="4000" dirty="0"/>
              <a:t>Installation Readiness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William Ledda, Control System Integrator</a:t>
            </a:r>
          </a:p>
          <a:p>
            <a:r>
              <a:rPr lang="en-GB" sz="2000" dirty="0">
                <a:solidFill>
                  <a:schemeClr val="bg1"/>
                </a:solidFill>
              </a:rPr>
              <a:t>Nour Akel, Installation Coordinator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Integrated Control System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15 September, 2017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7497154" y="2856555"/>
            <a:ext cx="1602090" cy="2365349"/>
          </a:xfrm>
          <a:custGeom>
            <a:avLst/>
            <a:gdLst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  <a:gd name="connsiteX11" fmla="*/ 241825 w 1602090"/>
              <a:gd name="connsiteY11" fmla="*/ 60457 h 2365349"/>
              <a:gd name="connsiteX12" fmla="*/ 234268 w 1602090"/>
              <a:gd name="connsiteY12" fmla="*/ 211597 h 2365349"/>
              <a:gd name="connsiteX13" fmla="*/ 249382 w 1602090"/>
              <a:gd name="connsiteY13" fmla="*/ 181369 h 2365349"/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  <a:gd name="connsiteX11" fmla="*/ 241825 w 1602090"/>
              <a:gd name="connsiteY11" fmla="*/ 60457 h 2365349"/>
              <a:gd name="connsiteX12" fmla="*/ 234268 w 1602090"/>
              <a:gd name="connsiteY12" fmla="*/ 211597 h 2365349"/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  <a:gd name="connsiteX11" fmla="*/ 234268 w 1602090"/>
              <a:gd name="connsiteY11" fmla="*/ 211597 h 2365349"/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2090" h="2365349">
                <a:moveTo>
                  <a:pt x="241825" y="0"/>
                </a:moveTo>
                <a:lnTo>
                  <a:pt x="241825" y="695247"/>
                </a:lnTo>
                <a:lnTo>
                  <a:pt x="0" y="695247"/>
                </a:lnTo>
                <a:lnTo>
                  <a:pt x="0" y="2365349"/>
                </a:lnTo>
                <a:lnTo>
                  <a:pt x="1602090" y="2365349"/>
                </a:lnTo>
                <a:lnTo>
                  <a:pt x="1602090" y="1632318"/>
                </a:lnTo>
                <a:lnTo>
                  <a:pt x="1254467" y="1632318"/>
                </a:lnTo>
                <a:lnTo>
                  <a:pt x="1254467" y="702804"/>
                </a:lnTo>
                <a:lnTo>
                  <a:pt x="1027756" y="702804"/>
                </a:lnTo>
                <a:lnTo>
                  <a:pt x="1027756" y="0"/>
                </a:lnTo>
                <a:lnTo>
                  <a:pt x="241825" y="0"/>
                </a:lnTo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Connector 47"/>
          <p:cNvCxnSpPr>
            <a:cxnSpLocks/>
            <a:stCxn id="212" idx="2"/>
            <a:endCxn id="197" idx="3"/>
          </p:cNvCxnSpPr>
          <p:nvPr/>
        </p:nvCxnSpPr>
        <p:spPr>
          <a:xfrm rot="5400000">
            <a:off x="7902345" y="5011119"/>
            <a:ext cx="402265" cy="43346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6" name="Freeform 195"/>
          <p:cNvSpPr/>
          <p:nvPr/>
        </p:nvSpPr>
        <p:spPr>
          <a:xfrm>
            <a:off x="2570158" y="2720500"/>
            <a:ext cx="1219435" cy="672751"/>
          </a:xfrm>
          <a:custGeom>
            <a:avLst/>
            <a:gdLst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375379 w 2199095"/>
              <a:gd name="connsiteY6" fmla="*/ 733031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73091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66002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0178 w 2199095"/>
              <a:gd name="connsiteY6" fmla="*/ 725942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102857 w 2206183"/>
              <a:gd name="connsiteY0" fmla="*/ 188925 h 1624760"/>
              <a:gd name="connsiteX1" fmla="*/ 7088 w 2206183"/>
              <a:gd name="connsiteY1" fmla="*/ 188925 h 1624760"/>
              <a:gd name="connsiteX2" fmla="*/ 0 w 2206183"/>
              <a:gd name="connsiteY2" fmla="*/ 724537 h 1624760"/>
              <a:gd name="connsiteX3" fmla="*/ 883703 w 2206183"/>
              <a:gd name="connsiteY3" fmla="*/ 1624760 h 1624760"/>
              <a:gd name="connsiteX4" fmla="*/ 883703 w 2206183"/>
              <a:gd name="connsiteY4" fmla="*/ 1065540 h 1624760"/>
              <a:gd name="connsiteX5" fmla="*/ 1687267 w 2206183"/>
              <a:gd name="connsiteY5" fmla="*/ 1058451 h 1624760"/>
              <a:gd name="connsiteX6" fmla="*/ 1687266 w 2206183"/>
              <a:gd name="connsiteY6" fmla="*/ 725942 h 1624760"/>
              <a:gd name="connsiteX7" fmla="*/ 2206183 w 2206183"/>
              <a:gd name="connsiteY7" fmla="*/ 733031 h 1624760"/>
              <a:gd name="connsiteX8" fmla="*/ 2206183 w 2206183"/>
              <a:gd name="connsiteY8" fmla="*/ 0 h 1624760"/>
              <a:gd name="connsiteX9" fmla="*/ 1087743 w 2206183"/>
              <a:gd name="connsiteY9" fmla="*/ 0 h 1624760"/>
              <a:gd name="connsiteX10" fmla="*/ 1102857 w 2206183"/>
              <a:gd name="connsiteY10" fmla="*/ 188925 h 1624760"/>
              <a:gd name="connsiteX0" fmla="*/ 1102857 w 2206183"/>
              <a:gd name="connsiteY0" fmla="*/ 188925 h 1065540"/>
              <a:gd name="connsiteX1" fmla="*/ 7088 w 2206183"/>
              <a:gd name="connsiteY1" fmla="*/ 188925 h 1065540"/>
              <a:gd name="connsiteX2" fmla="*/ 0 w 2206183"/>
              <a:gd name="connsiteY2" fmla="*/ 724537 h 1065540"/>
              <a:gd name="connsiteX3" fmla="*/ 330810 w 2206183"/>
              <a:gd name="connsiteY3" fmla="*/ 717448 h 1065540"/>
              <a:gd name="connsiteX4" fmla="*/ 883703 w 2206183"/>
              <a:gd name="connsiteY4" fmla="*/ 1065540 h 1065540"/>
              <a:gd name="connsiteX5" fmla="*/ 1687267 w 2206183"/>
              <a:gd name="connsiteY5" fmla="*/ 1058451 h 1065540"/>
              <a:gd name="connsiteX6" fmla="*/ 1687266 w 2206183"/>
              <a:gd name="connsiteY6" fmla="*/ 725942 h 1065540"/>
              <a:gd name="connsiteX7" fmla="*/ 2206183 w 2206183"/>
              <a:gd name="connsiteY7" fmla="*/ 733031 h 1065540"/>
              <a:gd name="connsiteX8" fmla="*/ 2206183 w 2206183"/>
              <a:gd name="connsiteY8" fmla="*/ 0 h 1065540"/>
              <a:gd name="connsiteX9" fmla="*/ 1087743 w 2206183"/>
              <a:gd name="connsiteY9" fmla="*/ 0 h 1065540"/>
              <a:gd name="connsiteX10" fmla="*/ 1102857 w 2206183"/>
              <a:gd name="connsiteY10" fmla="*/ 188925 h 1065540"/>
              <a:gd name="connsiteX0" fmla="*/ 1095974 w 2199300"/>
              <a:gd name="connsiteY0" fmla="*/ 188925 h 1065540"/>
              <a:gd name="connsiteX1" fmla="*/ 205 w 2199300"/>
              <a:gd name="connsiteY1" fmla="*/ 188925 h 1065540"/>
              <a:gd name="connsiteX2" fmla="*/ 14383 w 2199300"/>
              <a:gd name="connsiteY2" fmla="*/ 731625 h 1065540"/>
              <a:gd name="connsiteX3" fmla="*/ 323927 w 2199300"/>
              <a:gd name="connsiteY3" fmla="*/ 717448 h 1065540"/>
              <a:gd name="connsiteX4" fmla="*/ 876820 w 2199300"/>
              <a:gd name="connsiteY4" fmla="*/ 1065540 h 1065540"/>
              <a:gd name="connsiteX5" fmla="*/ 1680384 w 2199300"/>
              <a:gd name="connsiteY5" fmla="*/ 1058451 h 1065540"/>
              <a:gd name="connsiteX6" fmla="*/ 1680383 w 2199300"/>
              <a:gd name="connsiteY6" fmla="*/ 725942 h 1065540"/>
              <a:gd name="connsiteX7" fmla="*/ 2199300 w 2199300"/>
              <a:gd name="connsiteY7" fmla="*/ 733031 h 1065540"/>
              <a:gd name="connsiteX8" fmla="*/ 2199300 w 2199300"/>
              <a:gd name="connsiteY8" fmla="*/ 0 h 1065540"/>
              <a:gd name="connsiteX9" fmla="*/ 1080860 w 2199300"/>
              <a:gd name="connsiteY9" fmla="*/ 0 h 1065540"/>
              <a:gd name="connsiteX10" fmla="*/ 1095974 w 2199300"/>
              <a:gd name="connsiteY10" fmla="*/ 188925 h 1065540"/>
              <a:gd name="connsiteX0" fmla="*/ 1095974 w 2199300"/>
              <a:gd name="connsiteY0" fmla="*/ 188925 h 1327810"/>
              <a:gd name="connsiteX1" fmla="*/ 205 w 2199300"/>
              <a:gd name="connsiteY1" fmla="*/ 188925 h 1327810"/>
              <a:gd name="connsiteX2" fmla="*/ 14383 w 2199300"/>
              <a:gd name="connsiteY2" fmla="*/ 731625 h 1327810"/>
              <a:gd name="connsiteX3" fmla="*/ 323927 w 2199300"/>
              <a:gd name="connsiteY3" fmla="*/ 717448 h 1327810"/>
              <a:gd name="connsiteX4" fmla="*/ 401899 w 2199300"/>
              <a:gd name="connsiteY4" fmla="*/ 1327810 h 1327810"/>
              <a:gd name="connsiteX5" fmla="*/ 1680384 w 2199300"/>
              <a:gd name="connsiteY5" fmla="*/ 1058451 h 1327810"/>
              <a:gd name="connsiteX6" fmla="*/ 1680383 w 2199300"/>
              <a:gd name="connsiteY6" fmla="*/ 725942 h 1327810"/>
              <a:gd name="connsiteX7" fmla="*/ 2199300 w 2199300"/>
              <a:gd name="connsiteY7" fmla="*/ 733031 h 1327810"/>
              <a:gd name="connsiteX8" fmla="*/ 2199300 w 2199300"/>
              <a:gd name="connsiteY8" fmla="*/ 0 h 1327810"/>
              <a:gd name="connsiteX9" fmla="*/ 1080860 w 2199300"/>
              <a:gd name="connsiteY9" fmla="*/ 0 h 1327810"/>
              <a:gd name="connsiteX10" fmla="*/ 1095974 w 2199300"/>
              <a:gd name="connsiteY10" fmla="*/ 188925 h 1327810"/>
              <a:gd name="connsiteX0" fmla="*/ 1095974 w 2199300"/>
              <a:gd name="connsiteY0" fmla="*/ 188925 h 1327810"/>
              <a:gd name="connsiteX1" fmla="*/ 205 w 2199300"/>
              <a:gd name="connsiteY1" fmla="*/ 188925 h 1327810"/>
              <a:gd name="connsiteX2" fmla="*/ 14383 w 2199300"/>
              <a:gd name="connsiteY2" fmla="*/ 731625 h 1327810"/>
              <a:gd name="connsiteX3" fmla="*/ 373546 w 2199300"/>
              <a:gd name="connsiteY3" fmla="*/ 731625 h 1327810"/>
              <a:gd name="connsiteX4" fmla="*/ 401899 w 2199300"/>
              <a:gd name="connsiteY4" fmla="*/ 1327810 h 1327810"/>
              <a:gd name="connsiteX5" fmla="*/ 1680384 w 2199300"/>
              <a:gd name="connsiteY5" fmla="*/ 1058451 h 1327810"/>
              <a:gd name="connsiteX6" fmla="*/ 1680383 w 2199300"/>
              <a:gd name="connsiteY6" fmla="*/ 725942 h 1327810"/>
              <a:gd name="connsiteX7" fmla="*/ 2199300 w 2199300"/>
              <a:gd name="connsiteY7" fmla="*/ 733031 h 1327810"/>
              <a:gd name="connsiteX8" fmla="*/ 2199300 w 2199300"/>
              <a:gd name="connsiteY8" fmla="*/ 0 h 1327810"/>
              <a:gd name="connsiteX9" fmla="*/ 1080860 w 2199300"/>
              <a:gd name="connsiteY9" fmla="*/ 0 h 1327810"/>
              <a:gd name="connsiteX10" fmla="*/ 1095974 w 2199300"/>
              <a:gd name="connsiteY10" fmla="*/ 188925 h 1327810"/>
              <a:gd name="connsiteX0" fmla="*/ 1095974 w 2199300"/>
              <a:gd name="connsiteY0" fmla="*/ 188925 h 1320721"/>
              <a:gd name="connsiteX1" fmla="*/ 205 w 2199300"/>
              <a:gd name="connsiteY1" fmla="*/ 188925 h 1320721"/>
              <a:gd name="connsiteX2" fmla="*/ 14383 w 2199300"/>
              <a:gd name="connsiteY2" fmla="*/ 731625 h 1320721"/>
              <a:gd name="connsiteX3" fmla="*/ 373546 w 2199300"/>
              <a:gd name="connsiteY3" fmla="*/ 731625 h 1320721"/>
              <a:gd name="connsiteX4" fmla="*/ 359369 w 2199300"/>
              <a:gd name="connsiteY4" fmla="*/ 1320721 h 1320721"/>
              <a:gd name="connsiteX5" fmla="*/ 1680384 w 2199300"/>
              <a:gd name="connsiteY5" fmla="*/ 1058451 h 1320721"/>
              <a:gd name="connsiteX6" fmla="*/ 1680383 w 2199300"/>
              <a:gd name="connsiteY6" fmla="*/ 725942 h 1320721"/>
              <a:gd name="connsiteX7" fmla="*/ 2199300 w 2199300"/>
              <a:gd name="connsiteY7" fmla="*/ 733031 h 1320721"/>
              <a:gd name="connsiteX8" fmla="*/ 2199300 w 2199300"/>
              <a:gd name="connsiteY8" fmla="*/ 0 h 1320721"/>
              <a:gd name="connsiteX9" fmla="*/ 1080860 w 2199300"/>
              <a:gd name="connsiteY9" fmla="*/ 0 h 1320721"/>
              <a:gd name="connsiteX10" fmla="*/ 1095974 w 2199300"/>
              <a:gd name="connsiteY10" fmla="*/ 188925 h 1320721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680383 w 2199300"/>
              <a:gd name="connsiteY6" fmla="*/ 725942 h 1327809"/>
              <a:gd name="connsiteX7" fmla="*/ 2199300 w 2199300"/>
              <a:gd name="connsiteY7" fmla="*/ 733031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61407 w 2199300"/>
              <a:gd name="connsiteY6" fmla="*/ 697588 h 1327809"/>
              <a:gd name="connsiteX7" fmla="*/ 2199300 w 2199300"/>
              <a:gd name="connsiteY7" fmla="*/ 733031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9761 w 2199300"/>
              <a:gd name="connsiteY6" fmla="*/ 718853 h 1327809"/>
              <a:gd name="connsiteX7" fmla="*/ 2199300 w 2199300"/>
              <a:gd name="connsiteY7" fmla="*/ 733031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9761 w 2199300"/>
              <a:gd name="connsiteY6" fmla="*/ 718853 h 1327809"/>
              <a:gd name="connsiteX7" fmla="*/ 795802 w 2199300"/>
              <a:gd name="connsiteY7" fmla="*/ 697590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2672 w 2199300"/>
              <a:gd name="connsiteY6" fmla="*/ 697588 h 1327809"/>
              <a:gd name="connsiteX7" fmla="*/ 795802 w 2199300"/>
              <a:gd name="connsiteY7" fmla="*/ 697590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819527 w 2199300"/>
              <a:gd name="connsiteY0" fmla="*/ 196013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2672 w 2199300"/>
              <a:gd name="connsiteY6" fmla="*/ 697588 h 1327809"/>
              <a:gd name="connsiteX7" fmla="*/ 795802 w 2199300"/>
              <a:gd name="connsiteY7" fmla="*/ 697590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819527 w 2199300"/>
              <a:gd name="connsiteY10" fmla="*/ 196013 h 1327809"/>
              <a:gd name="connsiteX0" fmla="*/ 805144 w 2184917"/>
              <a:gd name="connsiteY0" fmla="*/ 196013 h 1327809"/>
              <a:gd name="connsiteX1" fmla="*/ 14175 w 2184917"/>
              <a:gd name="connsiteY1" fmla="*/ 188925 h 1327809"/>
              <a:gd name="connsiteX2" fmla="*/ 0 w 2184917"/>
              <a:gd name="connsiteY2" fmla="*/ 731625 h 1327809"/>
              <a:gd name="connsiteX3" fmla="*/ 359163 w 2184917"/>
              <a:gd name="connsiteY3" fmla="*/ 731625 h 1327809"/>
              <a:gd name="connsiteX4" fmla="*/ 344986 w 2184917"/>
              <a:gd name="connsiteY4" fmla="*/ 1320721 h 1327809"/>
              <a:gd name="connsiteX5" fmla="*/ 1382466 w 2184917"/>
              <a:gd name="connsiteY5" fmla="*/ 1327809 h 1327809"/>
              <a:gd name="connsiteX6" fmla="*/ 1368289 w 2184917"/>
              <a:gd name="connsiteY6" fmla="*/ 697588 h 1327809"/>
              <a:gd name="connsiteX7" fmla="*/ 781419 w 2184917"/>
              <a:gd name="connsiteY7" fmla="*/ 697590 h 1327809"/>
              <a:gd name="connsiteX8" fmla="*/ 2184917 w 2184917"/>
              <a:gd name="connsiteY8" fmla="*/ 0 h 1327809"/>
              <a:gd name="connsiteX9" fmla="*/ 1066477 w 2184917"/>
              <a:gd name="connsiteY9" fmla="*/ 0 h 1327809"/>
              <a:gd name="connsiteX10" fmla="*/ 805144 w 2184917"/>
              <a:gd name="connsiteY10" fmla="*/ 196013 h 1327809"/>
              <a:gd name="connsiteX0" fmla="*/ 805144 w 2184917"/>
              <a:gd name="connsiteY0" fmla="*/ 196013 h 1327809"/>
              <a:gd name="connsiteX1" fmla="*/ 14175 w 2184917"/>
              <a:gd name="connsiteY1" fmla="*/ 188925 h 1327809"/>
              <a:gd name="connsiteX2" fmla="*/ 0 w 2184917"/>
              <a:gd name="connsiteY2" fmla="*/ 731625 h 1327809"/>
              <a:gd name="connsiteX3" fmla="*/ 359163 w 2184917"/>
              <a:gd name="connsiteY3" fmla="*/ 731625 h 1327809"/>
              <a:gd name="connsiteX4" fmla="*/ 344986 w 2184917"/>
              <a:gd name="connsiteY4" fmla="*/ 1320721 h 1327809"/>
              <a:gd name="connsiteX5" fmla="*/ 1382466 w 2184917"/>
              <a:gd name="connsiteY5" fmla="*/ 1327809 h 1327809"/>
              <a:gd name="connsiteX6" fmla="*/ 1368289 w 2184917"/>
              <a:gd name="connsiteY6" fmla="*/ 697588 h 1327809"/>
              <a:gd name="connsiteX7" fmla="*/ 781419 w 2184917"/>
              <a:gd name="connsiteY7" fmla="*/ 697590 h 1327809"/>
              <a:gd name="connsiteX8" fmla="*/ 2184917 w 2184917"/>
              <a:gd name="connsiteY8" fmla="*/ 0 h 1327809"/>
              <a:gd name="connsiteX9" fmla="*/ 805144 w 2184917"/>
              <a:gd name="connsiteY9" fmla="*/ 196013 h 1327809"/>
              <a:gd name="connsiteX0" fmla="*/ 805144 w 1382466"/>
              <a:gd name="connsiteY0" fmla="*/ 7088 h 1138884"/>
              <a:gd name="connsiteX1" fmla="*/ 14175 w 1382466"/>
              <a:gd name="connsiteY1" fmla="*/ 0 h 1138884"/>
              <a:gd name="connsiteX2" fmla="*/ 0 w 1382466"/>
              <a:gd name="connsiteY2" fmla="*/ 542700 h 1138884"/>
              <a:gd name="connsiteX3" fmla="*/ 359163 w 1382466"/>
              <a:gd name="connsiteY3" fmla="*/ 542700 h 1138884"/>
              <a:gd name="connsiteX4" fmla="*/ 344986 w 1382466"/>
              <a:gd name="connsiteY4" fmla="*/ 1131796 h 1138884"/>
              <a:gd name="connsiteX5" fmla="*/ 1382466 w 1382466"/>
              <a:gd name="connsiteY5" fmla="*/ 1138884 h 1138884"/>
              <a:gd name="connsiteX6" fmla="*/ 1368289 w 1382466"/>
              <a:gd name="connsiteY6" fmla="*/ 508663 h 1138884"/>
              <a:gd name="connsiteX7" fmla="*/ 781419 w 1382466"/>
              <a:gd name="connsiteY7" fmla="*/ 508665 h 1138884"/>
              <a:gd name="connsiteX8" fmla="*/ 805144 w 1382466"/>
              <a:gd name="connsiteY8" fmla="*/ 7088 h 1138884"/>
              <a:gd name="connsiteX0" fmla="*/ 805144 w 1382466"/>
              <a:gd name="connsiteY0" fmla="*/ 7088 h 1138884"/>
              <a:gd name="connsiteX1" fmla="*/ 14175 w 1382466"/>
              <a:gd name="connsiteY1" fmla="*/ 0 h 1138884"/>
              <a:gd name="connsiteX2" fmla="*/ 0 w 1382466"/>
              <a:gd name="connsiteY2" fmla="*/ 542700 h 1138884"/>
              <a:gd name="connsiteX3" fmla="*/ 359163 w 1382466"/>
              <a:gd name="connsiteY3" fmla="*/ 542700 h 1138884"/>
              <a:gd name="connsiteX4" fmla="*/ 344986 w 1382466"/>
              <a:gd name="connsiteY4" fmla="*/ 1131796 h 1138884"/>
              <a:gd name="connsiteX5" fmla="*/ 1382466 w 1382466"/>
              <a:gd name="connsiteY5" fmla="*/ 1138884 h 1138884"/>
              <a:gd name="connsiteX6" fmla="*/ 1368289 w 1382466"/>
              <a:gd name="connsiteY6" fmla="*/ 508663 h 1138884"/>
              <a:gd name="connsiteX7" fmla="*/ 802684 w 1382466"/>
              <a:gd name="connsiteY7" fmla="*/ 501576 h 1138884"/>
              <a:gd name="connsiteX8" fmla="*/ 805144 w 1382466"/>
              <a:gd name="connsiteY8" fmla="*/ 7088 h 1138884"/>
              <a:gd name="connsiteX0" fmla="*/ 805144 w 1389555"/>
              <a:gd name="connsiteY0" fmla="*/ 7088 h 1138884"/>
              <a:gd name="connsiteX1" fmla="*/ 14175 w 1389555"/>
              <a:gd name="connsiteY1" fmla="*/ 0 h 1138884"/>
              <a:gd name="connsiteX2" fmla="*/ 0 w 1389555"/>
              <a:gd name="connsiteY2" fmla="*/ 542700 h 1138884"/>
              <a:gd name="connsiteX3" fmla="*/ 359163 w 1389555"/>
              <a:gd name="connsiteY3" fmla="*/ 542700 h 1138884"/>
              <a:gd name="connsiteX4" fmla="*/ 344986 w 1389555"/>
              <a:gd name="connsiteY4" fmla="*/ 1131796 h 1138884"/>
              <a:gd name="connsiteX5" fmla="*/ 1382466 w 1389555"/>
              <a:gd name="connsiteY5" fmla="*/ 1138884 h 1138884"/>
              <a:gd name="connsiteX6" fmla="*/ 1389555 w 1389555"/>
              <a:gd name="connsiteY6" fmla="*/ 501574 h 1138884"/>
              <a:gd name="connsiteX7" fmla="*/ 802684 w 1389555"/>
              <a:gd name="connsiteY7" fmla="*/ 501576 h 1138884"/>
              <a:gd name="connsiteX8" fmla="*/ 805144 w 1389555"/>
              <a:gd name="connsiteY8" fmla="*/ 7088 h 1138884"/>
              <a:gd name="connsiteX0" fmla="*/ 805144 w 1382466"/>
              <a:gd name="connsiteY0" fmla="*/ 7088 h 1138884"/>
              <a:gd name="connsiteX1" fmla="*/ 14175 w 1382466"/>
              <a:gd name="connsiteY1" fmla="*/ 0 h 1138884"/>
              <a:gd name="connsiteX2" fmla="*/ 0 w 1382466"/>
              <a:gd name="connsiteY2" fmla="*/ 542700 h 1138884"/>
              <a:gd name="connsiteX3" fmla="*/ 359163 w 1382466"/>
              <a:gd name="connsiteY3" fmla="*/ 542700 h 1138884"/>
              <a:gd name="connsiteX4" fmla="*/ 344986 w 1382466"/>
              <a:gd name="connsiteY4" fmla="*/ 1131796 h 1138884"/>
              <a:gd name="connsiteX5" fmla="*/ 1382466 w 1382466"/>
              <a:gd name="connsiteY5" fmla="*/ 1138884 h 1138884"/>
              <a:gd name="connsiteX6" fmla="*/ 1368290 w 1382466"/>
              <a:gd name="connsiteY6" fmla="*/ 501574 h 1138884"/>
              <a:gd name="connsiteX7" fmla="*/ 802684 w 1382466"/>
              <a:gd name="connsiteY7" fmla="*/ 501576 h 1138884"/>
              <a:gd name="connsiteX8" fmla="*/ 805144 w 1382466"/>
              <a:gd name="connsiteY8" fmla="*/ 7088 h 1138884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1368496 w 1368496"/>
              <a:gd name="connsiteY3" fmla="*/ 1138884 h 1145212"/>
              <a:gd name="connsiteX4" fmla="*/ 1354320 w 1368496"/>
              <a:gd name="connsiteY4" fmla="*/ 501574 h 1145212"/>
              <a:gd name="connsiteX5" fmla="*/ 788714 w 1368496"/>
              <a:gd name="connsiteY5" fmla="*/ 501576 h 1145212"/>
              <a:gd name="connsiteX6" fmla="*/ 791174 w 1368496"/>
              <a:gd name="connsiteY6" fmla="*/ 7088 h 1145212"/>
              <a:gd name="connsiteX0" fmla="*/ 776791 w 1354113"/>
              <a:gd name="connsiteY0" fmla="*/ 0 h 1138124"/>
              <a:gd name="connsiteX1" fmla="*/ 248092 w 1354113"/>
              <a:gd name="connsiteY1" fmla="*/ 347331 h 1138124"/>
              <a:gd name="connsiteX2" fmla="*/ 0 w 1354113"/>
              <a:gd name="connsiteY2" fmla="*/ 1138124 h 1138124"/>
              <a:gd name="connsiteX3" fmla="*/ 1354113 w 1354113"/>
              <a:gd name="connsiteY3" fmla="*/ 1131796 h 1138124"/>
              <a:gd name="connsiteX4" fmla="*/ 1339937 w 1354113"/>
              <a:gd name="connsiteY4" fmla="*/ 494486 h 1138124"/>
              <a:gd name="connsiteX5" fmla="*/ 774331 w 1354113"/>
              <a:gd name="connsiteY5" fmla="*/ 494488 h 1138124"/>
              <a:gd name="connsiteX6" fmla="*/ 776791 w 1354113"/>
              <a:gd name="connsiteY6" fmla="*/ 0 h 1138124"/>
              <a:gd name="connsiteX0" fmla="*/ 776791 w 1354113"/>
              <a:gd name="connsiteY0" fmla="*/ 0 h 1138124"/>
              <a:gd name="connsiteX1" fmla="*/ 297711 w 1354113"/>
              <a:gd name="connsiteY1" fmla="*/ 510363 h 1138124"/>
              <a:gd name="connsiteX2" fmla="*/ 0 w 1354113"/>
              <a:gd name="connsiteY2" fmla="*/ 1138124 h 1138124"/>
              <a:gd name="connsiteX3" fmla="*/ 1354113 w 1354113"/>
              <a:gd name="connsiteY3" fmla="*/ 1131796 h 1138124"/>
              <a:gd name="connsiteX4" fmla="*/ 1339937 w 1354113"/>
              <a:gd name="connsiteY4" fmla="*/ 494486 h 1138124"/>
              <a:gd name="connsiteX5" fmla="*/ 774331 w 1354113"/>
              <a:gd name="connsiteY5" fmla="*/ 494488 h 1138124"/>
              <a:gd name="connsiteX6" fmla="*/ 776791 w 1354113"/>
              <a:gd name="connsiteY6" fmla="*/ 0 h 1138124"/>
              <a:gd name="connsiteX0" fmla="*/ 776791 w 1354113"/>
              <a:gd name="connsiteY0" fmla="*/ 0 h 1138124"/>
              <a:gd name="connsiteX1" fmla="*/ 297711 w 1354113"/>
              <a:gd name="connsiteY1" fmla="*/ 510363 h 1138124"/>
              <a:gd name="connsiteX2" fmla="*/ 0 w 1354113"/>
              <a:gd name="connsiteY2" fmla="*/ 1138124 h 1138124"/>
              <a:gd name="connsiteX3" fmla="*/ 1354113 w 1354113"/>
              <a:gd name="connsiteY3" fmla="*/ 1131796 h 1138124"/>
              <a:gd name="connsiteX4" fmla="*/ 1339937 w 1354113"/>
              <a:gd name="connsiteY4" fmla="*/ 494486 h 1138124"/>
              <a:gd name="connsiteX5" fmla="*/ 774331 w 1354113"/>
              <a:gd name="connsiteY5" fmla="*/ 494488 h 1138124"/>
              <a:gd name="connsiteX6" fmla="*/ 776791 w 1354113"/>
              <a:gd name="connsiteY6" fmla="*/ 0 h 1138124"/>
              <a:gd name="connsiteX0" fmla="*/ 776791 w 1354113"/>
              <a:gd name="connsiteY0" fmla="*/ 0 h 1138124"/>
              <a:gd name="connsiteX1" fmla="*/ 0 w 1354113"/>
              <a:gd name="connsiteY1" fmla="*/ 1138124 h 1138124"/>
              <a:gd name="connsiteX2" fmla="*/ 1354113 w 1354113"/>
              <a:gd name="connsiteY2" fmla="*/ 1131796 h 1138124"/>
              <a:gd name="connsiteX3" fmla="*/ 1339937 w 1354113"/>
              <a:gd name="connsiteY3" fmla="*/ 494486 h 1138124"/>
              <a:gd name="connsiteX4" fmla="*/ 774331 w 1354113"/>
              <a:gd name="connsiteY4" fmla="*/ 494488 h 1138124"/>
              <a:gd name="connsiteX5" fmla="*/ 776791 w 1354113"/>
              <a:gd name="connsiteY5" fmla="*/ 0 h 1138124"/>
              <a:gd name="connsiteX0" fmla="*/ 774331 w 1354113"/>
              <a:gd name="connsiteY0" fmla="*/ 2 h 643638"/>
              <a:gd name="connsiteX1" fmla="*/ 0 w 1354113"/>
              <a:gd name="connsiteY1" fmla="*/ 643638 h 643638"/>
              <a:gd name="connsiteX2" fmla="*/ 1354113 w 1354113"/>
              <a:gd name="connsiteY2" fmla="*/ 637310 h 643638"/>
              <a:gd name="connsiteX3" fmla="*/ 1339937 w 1354113"/>
              <a:gd name="connsiteY3" fmla="*/ 0 h 643638"/>
              <a:gd name="connsiteX4" fmla="*/ 774331 w 1354113"/>
              <a:gd name="connsiteY4" fmla="*/ 2 h 643638"/>
              <a:gd name="connsiteX0" fmla="*/ 1699 w 1354113"/>
              <a:gd name="connsiteY0" fmla="*/ 14178 h 643638"/>
              <a:gd name="connsiteX1" fmla="*/ 0 w 1354113"/>
              <a:gd name="connsiteY1" fmla="*/ 643638 h 643638"/>
              <a:gd name="connsiteX2" fmla="*/ 1354113 w 1354113"/>
              <a:gd name="connsiteY2" fmla="*/ 637310 h 643638"/>
              <a:gd name="connsiteX3" fmla="*/ 1339937 w 1354113"/>
              <a:gd name="connsiteY3" fmla="*/ 0 h 643638"/>
              <a:gd name="connsiteX4" fmla="*/ 1699 w 1354113"/>
              <a:gd name="connsiteY4" fmla="*/ 14178 h 643638"/>
              <a:gd name="connsiteX0" fmla="*/ 1699 w 1354113"/>
              <a:gd name="connsiteY0" fmla="*/ 0 h 650725"/>
              <a:gd name="connsiteX1" fmla="*/ 0 w 1354113"/>
              <a:gd name="connsiteY1" fmla="*/ 650725 h 650725"/>
              <a:gd name="connsiteX2" fmla="*/ 1354113 w 1354113"/>
              <a:gd name="connsiteY2" fmla="*/ 644397 h 650725"/>
              <a:gd name="connsiteX3" fmla="*/ 1339937 w 1354113"/>
              <a:gd name="connsiteY3" fmla="*/ 7087 h 650725"/>
              <a:gd name="connsiteX4" fmla="*/ 1699 w 1354113"/>
              <a:gd name="connsiteY4" fmla="*/ 0 h 650725"/>
              <a:gd name="connsiteX0" fmla="*/ 1699 w 1368291"/>
              <a:gd name="connsiteY0" fmla="*/ 1 h 650726"/>
              <a:gd name="connsiteX1" fmla="*/ 0 w 1368291"/>
              <a:gd name="connsiteY1" fmla="*/ 650726 h 650726"/>
              <a:gd name="connsiteX2" fmla="*/ 1354113 w 1368291"/>
              <a:gd name="connsiteY2" fmla="*/ 644398 h 650726"/>
              <a:gd name="connsiteX3" fmla="*/ 1368291 w 1368291"/>
              <a:gd name="connsiteY3" fmla="*/ 0 h 650726"/>
              <a:gd name="connsiteX4" fmla="*/ 1699 w 1368291"/>
              <a:gd name="connsiteY4" fmla="*/ 1 h 650726"/>
              <a:gd name="connsiteX0" fmla="*/ 1699 w 1354113"/>
              <a:gd name="connsiteY0" fmla="*/ 7089 h 657814"/>
              <a:gd name="connsiteX1" fmla="*/ 0 w 1354113"/>
              <a:gd name="connsiteY1" fmla="*/ 657814 h 657814"/>
              <a:gd name="connsiteX2" fmla="*/ 1354113 w 1354113"/>
              <a:gd name="connsiteY2" fmla="*/ 651486 h 657814"/>
              <a:gd name="connsiteX3" fmla="*/ 1219435 w 1354113"/>
              <a:gd name="connsiteY3" fmla="*/ 0 h 657814"/>
              <a:gd name="connsiteX4" fmla="*/ 1699 w 1354113"/>
              <a:gd name="connsiteY4" fmla="*/ 7089 h 657814"/>
              <a:gd name="connsiteX0" fmla="*/ 1699 w 1226522"/>
              <a:gd name="connsiteY0" fmla="*/ 7089 h 665663"/>
              <a:gd name="connsiteX1" fmla="*/ 0 w 1226522"/>
              <a:gd name="connsiteY1" fmla="*/ 657814 h 665663"/>
              <a:gd name="connsiteX2" fmla="*/ 1226522 w 1226522"/>
              <a:gd name="connsiteY2" fmla="*/ 665663 h 665663"/>
              <a:gd name="connsiteX3" fmla="*/ 1219435 w 1226522"/>
              <a:gd name="connsiteY3" fmla="*/ 0 h 665663"/>
              <a:gd name="connsiteX4" fmla="*/ 1699 w 1226522"/>
              <a:gd name="connsiteY4" fmla="*/ 7089 h 665663"/>
              <a:gd name="connsiteX0" fmla="*/ 1699 w 1226522"/>
              <a:gd name="connsiteY0" fmla="*/ 7089 h 657814"/>
              <a:gd name="connsiteX1" fmla="*/ 0 w 1226522"/>
              <a:gd name="connsiteY1" fmla="*/ 657814 h 657814"/>
              <a:gd name="connsiteX2" fmla="*/ 1226522 w 1226522"/>
              <a:gd name="connsiteY2" fmla="*/ 644398 h 657814"/>
              <a:gd name="connsiteX3" fmla="*/ 1219435 w 1226522"/>
              <a:gd name="connsiteY3" fmla="*/ 0 h 657814"/>
              <a:gd name="connsiteX4" fmla="*/ 1699 w 1226522"/>
              <a:gd name="connsiteY4" fmla="*/ 7089 h 657814"/>
              <a:gd name="connsiteX0" fmla="*/ 1699 w 1219435"/>
              <a:gd name="connsiteY0" fmla="*/ 7089 h 672751"/>
              <a:gd name="connsiteX1" fmla="*/ 0 w 1219435"/>
              <a:gd name="connsiteY1" fmla="*/ 657814 h 672751"/>
              <a:gd name="connsiteX2" fmla="*/ 1219434 w 1219435"/>
              <a:gd name="connsiteY2" fmla="*/ 672751 h 672751"/>
              <a:gd name="connsiteX3" fmla="*/ 1219435 w 1219435"/>
              <a:gd name="connsiteY3" fmla="*/ 0 h 672751"/>
              <a:gd name="connsiteX4" fmla="*/ 1699 w 1219435"/>
              <a:gd name="connsiteY4" fmla="*/ 7089 h 672751"/>
              <a:gd name="connsiteX0" fmla="*/ 1699 w 1219435"/>
              <a:gd name="connsiteY0" fmla="*/ 7089 h 672751"/>
              <a:gd name="connsiteX1" fmla="*/ 0 w 1219435"/>
              <a:gd name="connsiteY1" fmla="*/ 657814 h 672751"/>
              <a:gd name="connsiteX2" fmla="*/ 1212345 w 1219435"/>
              <a:gd name="connsiteY2" fmla="*/ 672751 h 672751"/>
              <a:gd name="connsiteX3" fmla="*/ 1219435 w 1219435"/>
              <a:gd name="connsiteY3" fmla="*/ 0 h 672751"/>
              <a:gd name="connsiteX4" fmla="*/ 1699 w 1219435"/>
              <a:gd name="connsiteY4" fmla="*/ 7089 h 67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35" h="672751">
                <a:moveTo>
                  <a:pt x="1699" y="7089"/>
                </a:moveTo>
                <a:cubicBezTo>
                  <a:pt x="1133" y="216909"/>
                  <a:pt x="566" y="447994"/>
                  <a:pt x="0" y="657814"/>
                </a:cubicBezTo>
                <a:lnTo>
                  <a:pt x="1212345" y="672751"/>
                </a:lnTo>
                <a:cubicBezTo>
                  <a:pt x="1212345" y="561915"/>
                  <a:pt x="1219435" y="110836"/>
                  <a:pt x="1219435" y="0"/>
                </a:cubicBezTo>
                <a:lnTo>
                  <a:pt x="1699" y="708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758314" y="3105937"/>
            <a:ext cx="3967438" cy="3710499"/>
          </a:xfrm>
          <a:custGeom>
            <a:avLst/>
            <a:gdLst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695246 w 2637402"/>
              <a:gd name="connsiteY14" fmla="*/ 717918 h 3710499"/>
              <a:gd name="connsiteX15" fmla="*/ 695246 w 2637402"/>
              <a:gd name="connsiteY15" fmla="*/ 2372906 h 3710499"/>
              <a:gd name="connsiteX16" fmla="*/ 491207 w 2637402"/>
              <a:gd name="connsiteY16" fmla="*/ 2372906 h 3710499"/>
              <a:gd name="connsiteX17" fmla="*/ 491207 w 2637402"/>
              <a:gd name="connsiteY17" fmla="*/ 2894341 h 3710499"/>
              <a:gd name="connsiteX18" fmla="*/ 0 w 2637402"/>
              <a:gd name="connsiteY18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695246 w 2637402"/>
              <a:gd name="connsiteY14" fmla="*/ 717918 h 3710499"/>
              <a:gd name="connsiteX15" fmla="*/ 695246 w 2637402"/>
              <a:gd name="connsiteY15" fmla="*/ 2372906 h 3710499"/>
              <a:gd name="connsiteX16" fmla="*/ 491207 w 2637402"/>
              <a:gd name="connsiteY16" fmla="*/ 2372906 h 3710499"/>
              <a:gd name="connsiteX17" fmla="*/ 491207 w 2637402"/>
              <a:gd name="connsiteY17" fmla="*/ 2947240 h 3710499"/>
              <a:gd name="connsiteX18" fmla="*/ 0 w 2637402"/>
              <a:gd name="connsiteY18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695246 w 2637402"/>
              <a:gd name="connsiteY14" fmla="*/ 717918 h 3710499"/>
              <a:gd name="connsiteX15" fmla="*/ 491207 w 2637402"/>
              <a:gd name="connsiteY15" fmla="*/ 2372906 h 3710499"/>
              <a:gd name="connsiteX16" fmla="*/ 491207 w 2637402"/>
              <a:gd name="connsiteY16" fmla="*/ 2947240 h 3710499"/>
              <a:gd name="connsiteX17" fmla="*/ 0 w 2637402"/>
              <a:gd name="connsiteY17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513878 w 2637402"/>
              <a:gd name="connsiteY14" fmla="*/ 717918 h 3710499"/>
              <a:gd name="connsiteX15" fmla="*/ 491207 w 2637402"/>
              <a:gd name="connsiteY15" fmla="*/ 2372906 h 3710499"/>
              <a:gd name="connsiteX16" fmla="*/ 491207 w 2637402"/>
              <a:gd name="connsiteY16" fmla="*/ 2947240 h 3710499"/>
              <a:gd name="connsiteX17" fmla="*/ 0 w 2637402"/>
              <a:gd name="connsiteY17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513878 w 2637402"/>
              <a:gd name="connsiteY14" fmla="*/ 717918 h 3710499"/>
              <a:gd name="connsiteX15" fmla="*/ 491207 w 2637402"/>
              <a:gd name="connsiteY15" fmla="*/ 2372906 h 3710499"/>
              <a:gd name="connsiteX16" fmla="*/ 385408 w 2637402"/>
              <a:gd name="connsiteY16" fmla="*/ 2947240 h 3710499"/>
              <a:gd name="connsiteX17" fmla="*/ 0 w 2637402"/>
              <a:gd name="connsiteY17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513878 w 2637402"/>
              <a:gd name="connsiteY14" fmla="*/ 717918 h 3710499"/>
              <a:gd name="connsiteX15" fmla="*/ 385408 w 2637402"/>
              <a:gd name="connsiteY15" fmla="*/ 2947240 h 3710499"/>
              <a:gd name="connsiteX16" fmla="*/ 0 w 2637402"/>
              <a:gd name="connsiteY16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400522 w 2637402"/>
              <a:gd name="connsiteY14" fmla="*/ 733032 h 3710499"/>
              <a:gd name="connsiteX15" fmla="*/ 385408 w 2637402"/>
              <a:gd name="connsiteY15" fmla="*/ 2947240 h 3710499"/>
              <a:gd name="connsiteX16" fmla="*/ 0 w 2637402"/>
              <a:gd name="connsiteY16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377851 w 2637402"/>
              <a:gd name="connsiteY14" fmla="*/ 733032 h 3710499"/>
              <a:gd name="connsiteX15" fmla="*/ 385408 w 2637402"/>
              <a:gd name="connsiteY15" fmla="*/ 2947240 h 3710499"/>
              <a:gd name="connsiteX16" fmla="*/ 0 w 2637402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86261 w 3967438"/>
              <a:gd name="connsiteY5" fmla="*/ 2214208 h 3710499"/>
              <a:gd name="connsiteX6" fmla="*/ 2637402 w 3967438"/>
              <a:gd name="connsiteY6" fmla="*/ 2214208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86261 w 3967438"/>
              <a:gd name="connsiteY5" fmla="*/ 2214208 h 3710499"/>
              <a:gd name="connsiteX6" fmla="*/ 3959881 w 3967438"/>
              <a:gd name="connsiteY6" fmla="*/ 2992582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71147 w 3967438"/>
              <a:gd name="connsiteY5" fmla="*/ 3000139 h 3710499"/>
              <a:gd name="connsiteX6" fmla="*/ 3959881 w 3967438"/>
              <a:gd name="connsiteY6" fmla="*/ 2992582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93818 w 3967438"/>
              <a:gd name="connsiteY5" fmla="*/ 3000139 h 3710499"/>
              <a:gd name="connsiteX6" fmla="*/ 3959881 w 3967438"/>
              <a:gd name="connsiteY6" fmla="*/ 2992582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7438" h="3710499">
                <a:moveTo>
                  <a:pt x="0" y="2954797"/>
                </a:moveTo>
                <a:lnTo>
                  <a:pt x="0" y="3710499"/>
                </a:lnTo>
                <a:lnTo>
                  <a:pt x="1428278" y="3710499"/>
                </a:lnTo>
                <a:lnTo>
                  <a:pt x="1428278" y="3264635"/>
                </a:lnTo>
                <a:lnTo>
                  <a:pt x="2486261" y="3264635"/>
                </a:lnTo>
                <a:lnTo>
                  <a:pt x="2493818" y="3000139"/>
                </a:lnTo>
                <a:lnTo>
                  <a:pt x="3959881" y="2992582"/>
                </a:lnTo>
                <a:lnTo>
                  <a:pt x="3967438" y="1118440"/>
                </a:lnTo>
                <a:lnTo>
                  <a:pt x="2471147" y="1110883"/>
                </a:lnTo>
                <a:lnTo>
                  <a:pt x="2471147" y="188926"/>
                </a:lnTo>
                <a:lnTo>
                  <a:pt x="2236879" y="188926"/>
                </a:lnTo>
                <a:lnTo>
                  <a:pt x="2236879" y="0"/>
                </a:lnTo>
                <a:lnTo>
                  <a:pt x="1443392" y="0"/>
                </a:lnTo>
                <a:lnTo>
                  <a:pt x="1443392" y="717918"/>
                </a:lnTo>
                <a:lnTo>
                  <a:pt x="377851" y="733032"/>
                </a:lnTo>
                <a:lnTo>
                  <a:pt x="385408" y="2947240"/>
                </a:lnTo>
                <a:lnTo>
                  <a:pt x="0" y="29547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9" name="Straight Connector 210"/>
          <p:cNvCxnSpPr/>
          <p:nvPr/>
        </p:nvCxnSpPr>
        <p:spPr>
          <a:xfrm rot="10800000" flipV="1">
            <a:off x="5006472" y="4811763"/>
            <a:ext cx="585452" cy="519641"/>
          </a:xfrm>
          <a:prstGeom prst="bentConnector3">
            <a:avLst>
              <a:gd name="adj1" fmla="val 1367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210"/>
          <p:cNvCxnSpPr>
            <a:stCxn id="171" idx="1"/>
          </p:cNvCxnSpPr>
          <p:nvPr/>
        </p:nvCxnSpPr>
        <p:spPr>
          <a:xfrm rot="10800000" flipV="1">
            <a:off x="4860033" y="4667823"/>
            <a:ext cx="567137" cy="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580112" y="1768344"/>
            <a:ext cx="2199095" cy="1624760"/>
          </a:xfrm>
          <a:custGeom>
            <a:avLst/>
            <a:gdLst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375379 w 2199095"/>
              <a:gd name="connsiteY6" fmla="*/ 733031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73091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66002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0178 w 2199095"/>
              <a:gd name="connsiteY6" fmla="*/ 725942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095" h="1624760">
                <a:moveTo>
                  <a:pt x="1095769" y="188925"/>
                </a:moveTo>
                <a:lnTo>
                  <a:pt x="0" y="188925"/>
                </a:lnTo>
                <a:lnTo>
                  <a:pt x="0" y="1624760"/>
                </a:lnTo>
                <a:lnTo>
                  <a:pt x="876615" y="1624760"/>
                </a:lnTo>
                <a:lnTo>
                  <a:pt x="876615" y="1065540"/>
                </a:lnTo>
                <a:lnTo>
                  <a:pt x="1680179" y="1058451"/>
                </a:lnTo>
                <a:cubicBezTo>
                  <a:pt x="1680179" y="947615"/>
                  <a:pt x="1680178" y="836778"/>
                  <a:pt x="1680178" y="725942"/>
                </a:cubicBezTo>
                <a:lnTo>
                  <a:pt x="2199095" y="733031"/>
                </a:lnTo>
                <a:lnTo>
                  <a:pt x="2199095" y="0"/>
                </a:lnTo>
                <a:lnTo>
                  <a:pt x="1080655" y="0"/>
                </a:lnTo>
                <a:lnTo>
                  <a:pt x="1095769" y="18892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741315" y="1368114"/>
            <a:ext cx="1622504" cy="1745380"/>
          </a:xfrm>
          <a:custGeom>
            <a:avLst/>
            <a:gdLst>
              <a:gd name="connsiteX0" fmla="*/ 0 w 1670102"/>
              <a:gd name="connsiteY0" fmla="*/ 0 h 1813686"/>
              <a:gd name="connsiteX1" fmla="*/ 0 w 1670102"/>
              <a:gd name="connsiteY1" fmla="*/ 1171339 h 1813686"/>
              <a:gd name="connsiteX2" fmla="*/ 665018 w 1670102"/>
              <a:gd name="connsiteY2" fmla="*/ 1171339 h 1813686"/>
              <a:gd name="connsiteX3" fmla="*/ 665018 w 1670102"/>
              <a:gd name="connsiteY3" fmla="*/ 1813686 h 1813686"/>
              <a:gd name="connsiteX4" fmla="*/ 1518962 w 1670102"/>
              <a:gd name="connsiteY4" fmla="*/ 1813686 h 1813686"/>
              <a:gd name="connsiteX5" fmla="*/ 1518962 w 1670102"/>
              <a:gd name="connsiteY5" fmla="*/ 1027756 h 1813686"/>
              <a:gd name="connsiteX6" fmla="*/ 1670102 w 1670102"/>
              <a:gd name="connsiteY6" fmla="*/ 1027756 h 1813686"/>
              <a:gd name="connsiteX7" fmla="*/ 1670102 w 1670102"/>
              <a:gd name="connsiteY7" fmla="*/ 415637 h 1813686"/>
              <a:gd name="connsiteX8" fmla="*/ 476092 w 1670102"/>
              <a:gd name="connsiteY8" fmla="*/ 415637 h 1813686"/>
              <a:gd name="connsiteX9" fmla="*/ 476092 w 1670102"/>
              <a:gd name="connsiteY9" fmla="*/ 15114 h 1813686"/>
              <a:gd name="connsiteX10" fmla="*/ 0 w 1670102"/>
              <a:gd name="connsiteY10" fmla="*/ 0 h 1813686"/>
              <a:gd name="connsiteX0" fmla="*/ 0 w 1670102"/>
              <a:gd name="connsiteY0" fmla="*/ 0 h 1813686"/>
              <a:gd name="connsiteX1" fmla="*/ 0 w 1670102"/>
              <a:gd name="connsiteY1" fmla="*/ 1171339 h 1813686"/>
              <a:gd name="connsiteX2" fmla="*/ 665018 w 1670102"/>
              <a:gd name="connsiteY2" fmla="*/ 1171339 h 1813686"/>
              <a:gd name="connsiteX3" fmla="*/ 665018 w 1670102"/>
              <a:gd name="connsiteY3" fmla="*/ 1813686 h 1813686"/>
              <a:gd name="connsiteX4" fmla="*/ 1518962 w 1670102"/>
              <a:gd name="connsiteY4" fmla="*/ 1813686 h 1813686"/>
              <a:gd name="connsiteX5" fmla="*/ 1518962 w 1670102"/>
              <a:gd name="connsiteY5" fmla="*/ 1194010 h 1813686"/>
              <a:gd name="connsiteX6" fmla="*/ 1670102 w 1670102"/>
              <a:gd name="connsiteY6" fmla="*/ 1027756 h 1813686"/>
              <a:gd name="connsiteX7" fmla="*/ 1670102 w 1670102"/>
              <a:gd name="connsiteY7" fmla="*/ 415637 h 1813686"/>
              <a:gd name="connsiteX8" fmla="*/ 476092 w 1670102"/>
              <a:gd name="connsiteY8" fmla="*/ 415637 h 1813686"/>
              <a:gd name="connsiteX9" fmla="*/ 476092 w 1670102"/>
              <a:gd name="connsiteY9" fmla="*/ 15114 h 1813686"/>
              <a:gd name="connsiteX10" fmla="*/ 0 w 1670102"/>
              <a:gd name="connsiteY10" fmla="*/ 0 h 1813686"/>
              <a:gd name="connsiteX0" fmla="*/ 0 w 1677659"/>
              <a:gd name="connsiteY0" fmla="*/ 0 h 1813686"/>
              <a:gd name="connsiteX1" fmla="*/ 0 w 1677659"/>
              <a:gd name="connsiteY1" fmla="*/ 1171339 h 1813686"/>
              <a:gd name="connsiteX2" fmla="*/ 665018 w 1677659"/>
              <a:gd name="connsiteY2" fmla="*/ 1171339 h 1813686"/>
              <a:gd name="connsiteX3" fmla="*/ 665018 w 1677659"/>
              <a:gd name="connsiteY3" fmla="*/ 1813686 h 1813686"/>
              <a:gd name="connsiteX4" fmla="*/ 1518962 w 1677659"/>
              <a:gd name="connsiteY4" fmla="*/ 1813686 h 1813686"/>
              <a:gd name="connsiteX5" fmla="*/ 1518962 w 1677659"/>
              <a:gd name="connsiteY5" fmla="*/ 1194010 h 1813686"/>
              <a:gd name="connsiteX6" fmla="*/ 1677659 w 1677659"/>
              <a:gd name="connsiteY6" fmla="*/ 1201567 h 1813686"/>
              <a:gd name="connsiteX7" fmla="*/ 1670102 w 1677659"/>
              <a:gd name="connsiteY7" fmla="*/ 415637 h 1813686"/>
              <a:gd name="connsiteX8" fmla="*/ 476092 w 1677659"/>
              <a:gd name="connsiteY8" fmla="*/ 415637 h 1813686"/>
              <a:gd name="connsiteX9" fmla="*/ 476092 w 1677659"/>
              <a:gd name="connsiteY9" fmla="*/ 15114 h 1813686"/>
              <a:gd name="connsiteX10" fmla="*/ 0 w 1677659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677659 w 1813685"/>
              <a:gd name="connsiteY6" fmla="*/ 1201567 h 1813686"/>
              <a:gd name="connsiteX7" fmla="*/ 1813685 w 1813685"/>
              <a:gd name="connsiteY7" fmla="*/ 415637 h 1813686"/>
              <a:gd name="connsiteX8" fmla="*/ 476092 w 1813685"/>
              <a:gd name="connsiteY8" fmla="*/ 415637 h 1813686"/>
              <a:gd name="connsiteX9" fmla="*/ 476092 w 1813685"/>
              <a:gd name="connsiteY9" fmla="*/ 15114 h 1813686"/>
              <a:gd name="connsiteX10" fmla="*/ 0 w 1813685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209124 h 1813686"/>
              <a:gd name="connsiteX7" fmla="*/ 1813685 w 1813685"/>
              <a:gd name="connsiteY7" fmla="*/ 415637 h 1813686"/>
              <a:gd name="connsiteX8" fmla="*/ 476092 w 1813685"/>
              <a:gd name="connsiteY8" fmla="*/ 415637 h 1813686"/>
              <a:gd name="connsiteX9" fmla="*/ 476092 w 1813685"/>
              <a:gd name="connsiteY9" fmla="*/ 15114 h 1813686"/>
              <a:gd name="connsiteX10" fmla="*/ 0 w 1813685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186453 h 1813686"/>
              <a:gd name="connsiteX7" fmla="*/ 1813685 w 1813685"/>
              <a:gd name="connsiteY7" fmla="*/ 415637 h 1813686"/>
              <a:gd name="connsiteX8" fmla="*/ 476092 w 1813685"/>
              <a:gd name="connsiteY8" fmla="*/ 415637 h 1813686"/>
              <a:gd name="connsiteX9" fmla="*/ 476092 w 1813685"/>
              <a:gd name="connsiteY9" fmla="*/ 15114 h 1813686"/>
              <a:gd name="connsiteX10" fmla="*/ 0 w 1813685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186453 h 1813686"/>
              <a:gd name="connsiteX7" fmla="*/ 1813685 w 1813685"/>
              <a:gd name="connsiteY7" fmla="*/ 415637 h 1813686"/>
              <a:gd name="connsiteX8" fmla="*/ 476092 w 1813685"/>
              <a:gd name="connsiteY8" fmla="*/ 15114 h 1813686"/>
              <a:gd name="connsiteX9" fmla="*/ 0 w 1813685"/>
              <a:gd name="connsiteY9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186453 h 1813686"/>
              <a:gd name="connsiteX7" fmla="*/ 1813685 w 1813685"/>
              <a:gd name="connsiteY7" fmla="*/ 415637 h 1813686"/>
              <a:gd name="connsiteX8" fmla="*/ 0 w 1813685"/>
              <a:gd name="connsiteY8" fmla="*/ 0 h 1813686"/>
              <a:gd name="connsiteX0" fmla="*/ 0 w 1820773"/>
              <a:gd name="connsiteY0" fmla="*/ 45107 h 1858793"/>
              <a:gd name="connsiteX1" fmla="*/ 0 w 1820773"/>
              <a:gd name="connsiteY1" fmla="*/ 1216446 h 1858793"/>
              <a:gd name="connsiteX2" fmla="*/ 665018 w 1820773"/>
              <a:gd name="connsiteY2" fmla="*/ 1216446 h 1858793"/>
              <a:gd name="connsiteX3" fmla="*/ 665018 w 1820773"/>
              <a:gd name="connsiteY3" fmla="*/ 1858793 h 1858793"/>
              <a:gd name="connsiteX4" fmla="*/ 1518962 w 1820773"/>
              <a:gd name="connsiteY4" fmla="*/ 1858793 h 1858793"/>
              <a:gd name="connsiteX5" fmla="*/ 1518962 w 1820773"/>
              <a:gd name="connsiteY5" fmla="*/ 1239117 h 1858793"/>
              <a:gd name="connsiteX6" fmla="*/ 1813685 w 1820773"/>
              <a:gd name="connsiteY6" fmla="*/ 1231560 h 1858793"/>
              <a:gd name="connsiteX7" fmla="*/ 1820773 w 1820773"/>
              <a:gd name="connsiteY7" fmla="*/ 0 h 1858793"/>
              <a:gd name="connsiteX8" fmla="*/ 0 w 1820773"/>
              <a:gd name="connsiteY8" fmla="*/ 45107 h 1858793"/>
              <a:gd name="connsiteX0" fmla="*/ 0 w 1820773"/>
              <a:gd name="connsiteY0" fmla="*/ 0 h 1877481"/>
              <a:gd name="connsiteX1" fmla="*/ 0 w 1820773"/>
              <a:gd name="connsiteY1" fmla="*/ 1235134 h 1877481"/>
              <a:gd name="connsiteX2" fmla="*/ 665018 w 1820773"/>
              <a:gd name="connsiteY2" fmla="*/ 1235134 h 1877481"/>
              <a:gd name="connsiteX3" fmla="*/ 665018 w 1820773"/>
              <a:gd name="connsiteY3" fmla="*/ 1877481 h 1877481"/>
              <a:gd name="connsiteX4" fmla="*/ 1518962 w 1820773"/>
              <a:gd name="connsiteY4" fmla="*/ 1877481 h 1877481"/>
              <a:gd name="connsiteX5" fmla="*/ 1518962 w 1820773"/>
              <a:gd name="connsiteY5" fmla="*/ 1257805 h 1877481"/>
              <a:gd name="connsiteX6" fmla="*/ 1813685 w 1820773"/>
              <a:gd name="connsiteY6" fmla="*/ 1250248 h 1877481"/>
              <a:gd name="connsiteX7" fmla="*/ 1820773 w 1820773"/>
              <a:gd name="connsiteY7" fmla="*/ 18688 h 1877481"/>
              <a:gd name="connsiteX8" fmla="*/ 0 w 1820773"/>
              <a:gd name="connsiteY8" fmla="*/ 0 h 1877481"/>
              <a:gd name="connsiteX0" fmla="*/ 0 w 1820773"/>
              <a:gd name="connsiteY0" fmla="*/ 16754 h 1858793"/>
              <a:gd name="connsiteX1" fmla="*/ 0 w 1820773"/>
              <a:gd name="connsiteY1" fmla="*/ 1216446 h 1858793"/>
              <a:gd name="connsiteX2" fmla="*/ 665018 w 1820773"/>
              <a:gd name="connsiteY2" fmla="*/ 1216446 h 1858793"/>
              <a:gd name="connsiteX3" fmla="*/ 665018 w 1820773"/>
              <a:gd name="connsiteY3" fmla="*/ 1858793 h 1858793"/>
              <a:gd name="connsiteX4" fmla="*/ 1518962 w 1820773"/>
              <a:gd name="connsiteY4" fmla="*/ 1858793 h 1858793"/>
              <a:gd name="connsiteX5" fmla="*/ 1518962 w 1820773"/>
              <a:gd name="connsiteY5" fmla="*/ 1239117 h 1858793"/>
              <a:gd name="connsiteX6" fmla="*/ 1813685 w 1820773"/>
              <a:gd name="connsiteY6" fmla="*/ 1231560 h 1858793"/>
              <a:gd name="connsiteX7" fmla="*/ 1820773 w 1820773"/>
              <a:gd name="connsiteY7" fmla="*/ 0 h 1858793"/>
              <a:gd name="connsiteX8" fmla="*/ 0 w 1820773"/>
              <a:gd name="connsiteY8" fmla="*/ 16754 h 1858793"/>
              <a:gd name="connsiteX0" fmla="*/ 0 w 1820773"/>
              <a:gd name="connsiteY0" fmla="*/ 2577 h 1858793"/>
              <a:gd name="connsiteX1" fmla="*/ 0 w 1820773"/>
              <a:gd name="connsiteY1" fmla="*/ 1216446 h 1858793"/>
              <a:gd name="connsiteX2" fmla="*/ 665018 w 1820773"/>
              <a:gd name="connsiteY2" fmla="*/ 1216446 h 1858793"/>
              <a:gd name="connsiteX3" fmla="*/ 665018 w 1820773"/>
              <a:gd name="connsiteY3" fmla="*/ 1858793 h 1858793"/>
              <a:gd name="connsiteX4" fmla="*/ 1518962 w 1820773"/>
              <a:gd name="connsiteY4" fmla="*/ 1858793 h 1858793"/>
              <a:gd name="connsiteX5" fmla="*/ 1518962 w 1820773"/>
              <a:gd name="connsiteY5" fmla="*/ 1239117 h 1858793"/>
              <a:gd name="connsiteX6" fmla="*/ 1813685 w 1820773"/>
              <a:gd name="connsiteY6" fmla="*/ 1231560 h 1858793"/>
              <a:gd name="connsiteX7" fmla="*/ 1820773 w 1820773"/>
              <a:gd name="connsiteY7" fmla="*/ 0 h 1858793"/>
              <a:gd name="connsiteX8" fmla="*/ 0 w 1820773"/>
              <a:gd name="connsiteY8" fmla="*/ 2577 h 1858793"/>
              <a:gd name="connsiteX0" fmla="*/ 0 w 1820773"/>
              <a:gd name="connsiteY0" fmla="*/ 0 h 2061779"/>
              <a:gd name="connsiteX1" fmla="*/ 0 w 1820773"/>
              <a:gd name="connsiteY1" fmla="*/ 1419432 h 2061779"/>
              <a:gd name="connsiteX2" fmla="*/ 665018 w 1820773"/>
              <a:gd name="connsiteY2" fmla="*/ 1419432 h 2061779"/>
              <a:gd name="connsiteX3" fmla="*/ 665018 w 1820773"/>
              <a:gd name="connsiteY3" fmla="*/ 2061779 h 2061779"/>
              <a:gd name="connsiteX4" fmla="*/ 1518962 w 1820773"/>
              <a:gd name="connsiteY4" fmla="*/ 2061779 h 2061779"/>
              <a:gd name="connsiteX5" fmla="*/ 1518962 w 1820773"/>
              <a:gd name="connsiteY5" fmla="*/ 1442103 h 2061779"/>
              <a:gd name="connsiteX6" fmla="*/ 1813685 w 1820773"/>
              <a:gd name="connsiteY6" fmla="*/ 1434546 h 2061779"/>
              <a:gd name="connsiteX7" fmla="*/ 1820773 w 1820773"/>
              <a:gd name="connsiteY7" fmla="*/ 202986 h 2061779"/>
              <a:gd name="connsiteX8" fmla="*/ 0 w 1820773"/>
              <a:gd name="connsiteY8" fmla="*/ 0 h 2061779"/>
              <a:gd name="connsiteX0" fmla="*/ 0 w 1827862"/>
              <a:gd name="connsiteY0" fmla="*/ 0 h 2061779"/>
              <a:gd name="connsiteX1" fmla="*/ 0 w 1827862"/>
              <a:gd name="connsiteY1" fmla="*/ 1419432 h 2061779"/>
              <a:gd name="connsiteX2" fmla="*/ 665018 w 1827862"/>
              <a:gd name="connsiteY2" fmla="*/ 1419432 h 2061779"/>
              <a:gd name="connsiteX3" fmla="*/ 665018 w 1827862"/>
              <a:gd name="connsiteY3" fmla="*/ 2061779 h 2061779"/>
              <a:gd name="connsiteX4" fmla="*/ 1518962 w 1827862"/>
              <a:gd name="connsiteY4" fmla="*/ 2061779 h 2061779"/>
              <a:gd name="connsiteX5" fmla="*/ 1518962 w 1827862"/>
              <a:gd name="connsiteY5" fmla="*/ 1442103 h 2061779"/>
              <a:gd name="connsiteX6" fmla="*/ 1813685 w 1827862"/>
              <a:gd name="connsiteY6" fmla="*/ 1434546 h 2061779"/>
              <a:gd name="connsiteX7" fmla="*/ 1827862 w 1827862"/>
              <a:gd name="connsiteY7" fmla="*/ 18688 h 2061779"/>
              <a:gd name="connsiteX8" fmla="*/ 0 w 1827862"/>
              <a:gd name="connsiteY8" fmla="*/ 0 h 2061779"/>
              <a:gd name="connsiteX0" fmla="*/ 0 w 1827862"/>
              <a:gd name="connsiteY0" fmla="*/ 0 h 2061779"/>
              <a:gd name="connsiteX1" fmla="*/ 219740 w 1827862"/>
              <a:gd name="connsiteY1" fmla="*/ 1419432 h 2061779"/>
              <a:gd name="connsiteX2" fmla="*/ 665018 w 1827862"/>
              <a:gd name="connsiteY2" fmla="*/ 1419432 h 2061779"/>
              <a:gd name="connsiteX3" fmla="*/ 665018 w 1827862"/>
              <a:gd name="connsiteY3" fmla="*/ 2061779 h 2061779"/>
              <a:gd name="connsiteX4" fmla="*/ 1518962 w 1827862"/>
              <a:gd name="connsiteY4" fmla="*/ 2061779 h 2061779"/>
              <a:gd name="connsiteX5" fmla="*/ 1518962 w 1827862"/>
              <a:gd name="connsiteY5" fmla="*/ 1442103 h 2061779"/>
              <a:gd name="connsiteX6" fmla="*/ 1813685 w 1827862"/>
              <a:gd name="connsiteY6" fmla="*/ 1434546 h 2061779"/>
              <a:gd name="connsiteX7" fmla="*/ 1827862 w 1827862"/>
              <a:gd name="connsiteY7" fmla="*/ 18688 h 2061779"/>
              <a:gd name="connsiteX8" fmla="*/ 0 w 1827862"/>
              <a:gd name="connsiteY8" fmla="*/ 0 h 2061779"/>
              <a:gd name="connsiteX0" fmla="*/ 0 w 1608123"/>
              <a:gd name="connsiteY0" fmla="*/ 300289 h 2043091"/>
              <a:gd name="connsiteX1" fmla="*/ 1 w 1608123"/>
              <a:gd name="connsiteY1" fmla="*/ 1400744 h 2043091"/>
              <a:gd name="connsiteX2" fmla="*/ 445279 w 1608123"/>
              <a:gd name="connsiteY2" fmla="*/ 1400744 h 2043091"/>
              <a:gd name="connsiteX3" fmla="*/ 445279 w 1608123"/>
              <a:gd name="connsiteY3" fmla="*/ 2043091 h 2043091"/>
              <a:gd name="connsiteX4" fmla="*/ 1299223 w 1608123"/>
              <a:gd name="connsiteY4" fmla="*/ 2043091 h 2043091"/>
              <a:gd name="connsiteX5" fmla="*/ 1299223 w 1608123"/>
              <a:gd name="connsiteY5" fmla="*/ 1423415 h 2043091"/>
              <a:gd name="connsiteX6" fmla="*/ 1593946 w 1608123"/>
              <a:gd name="connsiteY6" fmla="*/ 1415858 h 2043091"/>
              <a:gd name="connsiteX7" fmla="*/ 1608123 w 1608123"/>
              <a:gd name="connsiteY7" fmla="*/ 0 h 2043091"/>
              <a:gd name="connsiteX8" fmla="*/ 0 w 1608123"/>
              <a:gd name="connsiteY8" fmla="*/ 300289 h 2043091"/>
              <a:gd name="connsiteX0" fmla="*/ 0 w 1608123"/>
              <a:gd name="connsiteY0" fmla="*/ 23843 h 1766645"/>
              <a:gd name="connsiteX1" fmla="*/ 1 w 1608123"/>
              <a:gd name="connsiteY1" fmla="*/ 1124298 h 1766645"/>
              <a:gd name="connsiteX2" fmla="*/ 445279 w 1608123"/>
              <a:gd name="connsiteY2" fmla="*/ 1124298 h 1766645"/>
              <a:gd name="connsiteX3" fmla="*/ 445279 w 1608123"/>
              <a:gd name="connsiteY3" fmla="*/ 1766645 h 1766645"/>
              <a:gd name="connsiteX4" fmla="*/ 1299223 w 1608123"/>
              <a:gd name="connsiteY4" fmla="*/ 1766645 h 1766645"/>
              <a:gd name="connsiteX5" fmla="*/ 1299223 w 1608123"/>
              <a:gd name="connsiteY5" fmla="*/ 1146969 h 1766645"/>
              <a:gd name="connsiteX6" fmla="*/ 1593946 w 1608123"/>
              <a:gd name="connsiteY6" fmla="*/ 1139412 h 1766645"/>
              <a:gd name="connsiteX7" fmla="*/ 1608123 w 1608123"/>
              <a:gd name="connsiteY7" fmla="*/ 0 h 1766645"/>
              <a:gd name="connsiteX8" fmla="*/ 0 w 1608123"/>
              <a:gd name="connsiteY8" fmla="*/ 23843 h 1766645"/>
              <a:gd name="connsiteX0" fmla="*/ 0 w 1608123"/>
              <a:gd name="connsiteY0" fmla="*/ 2578 h 1745380"/>
              <a:gd name="connsiteX1" fmla="*/ 1 w 1608123"/>
              <a:gd name="connsiteY1" fmla="*/ 1103033 h 1745380"/>
              <a:gd name="connsiteX2" fmla="*/ 445279 w 1608123"/>
              <a:gd name="connsiteY2" fmla="*/ 1103033 h 1745380"/>
              <a:gd name="connsiteX3" fmla="*/ 445279 w 1608123"/>
              <a:gd name="connsiteY3" fmla="*/ 1745380 h 1745380"/>
              <a:gd name="connsiteX4" fmla="*/ 1299223 w 1608123"/>
              <a:gd name="connsiteY4" fmla="*/ 1745380 h 1745380"/>
              <a:gd name="connsiteX5" fmla="*/ 1299223 w 1608123"/>
              <a:gd name="connsiteY5" fmla="*/ 1125704 h 1745380"/>
              <a:gd name="connsiteX6" fmla="*/ 1593946 w 1608123"/>
              <a:gd name="connsiteY6" fmla="*/ 1118147 h 1745380"/>
              <a:gd name="connsiteX7" fmla="*/ 1608123 w 1608123"/>
              <a:gd name="connsiteY7" fmla="*/ 0 h 1745380"/>
              <a:gd name="connsiteX8" fmla="*/ 0 w 1608123"/>
              <a:gd name="connsiteY8" fmla="*/ 2578 h 1745380"/>
              <a:gd name="connsiteX0" fmla="*/ 0 w 1622504"/>
              <a:gd name="connsiteY0" fmla="*/ 2578 h 1745380"/>
              <a:gd name="connsiteX1" fmla="*/ 1 w 1622504"/>
              <a:gd name="connsiteY1" fmla="*/ 1103033 h 1745380"/>
              <a:gd name="connsiteX2" fmla="*/ 445279 w 1622504"/>
              <a:gd name="connsiteY2" fmla="*/ 1103033 h 1745380"/>
              <a:gd name="connsiteX3" fmla="*/ 445279 w 1622504"/>
              <a:gd name="connsiteY3" fmla="*/ 1745380 h 1745380"/>
              <a:gd name="connsiteX4" fmla="*/ 1299223 w 1622504"/>
              <a:gd name="connsiteY4" fmla="*/ 1745380 h 1745380"/>
              <a:gd name="connsiteX5" fmla="*/ 1299223 w 1622504"/>
              <a:gd name="connsiteY5" fmla="*/ 1125704 h 1745380"/>
              <a:gd name="connsiteX6" fmla="*/ 1622300 w 1622504"/>
              <a:gd name="connsiteY6" fmla="*/ 1118147 h 1745380"/>
              <a:gd name="connsiteX7" fmla="*/ 1608123 w 1622504"/>
              <a:gd name="connsiteY7" fmla="*/ 0 h 1745380"/>
              <a:gd name="connsiteX8" fmla="*/ 0 w 1622504"/>
              <a:gd name="connsiteY8" fmla="*/ 2578 h 174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2504" h="1745380">
                <a:moveTo>
                  <a:pt x="0" y="2578"/>
                </a:moveTo>
                <a:cubicBezTo>
                  <a:pt x="0" y="369396"/>
                  <a:pt x="1" y="736215"/>
                  <a:pt x="1" y="1103033"/>
                </a:cubicBezTo>
                <a:lnTo>
                  <a:pt x="445279" y="1103033"/>
                </a:lnTo>
                <a:lnTo>
                  <a:pt x="445279" y="1745380"/>
                </a:lnTo>
                <a:lnTo>
                  <a:pt x="1299223" y="1745380"/>
                </a:lnTo>
                <a:lnTo>
                  <a:pt x="1299223" y="1125704"/>
                </a:lnTo>
                <a:lnTo>
                  <a:pt x="1622300" y="1118147"/>
                </a:lnTo>
                <a:cubicBezTo>
                  <a:pt x="1624663" y="707627"/>
                  <a:pt x="1605760" y="410520"/>
                  <a:pt x="1608123" y="0"/>
                </a:cubicBezTo>
                <a:lnTo>
                  <a:pt x="0" y="257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Straight Connector 106"/>
          <p:cNvCxnSpPr>
            <a:stCxn id="129" idx="2"/>
            <a:endCxn id="147" idx="3"/>
          </p:cNvCxnSpPr>
          <p:nvPr/>
        </p:nvCxnSpPr>
        <p:spPr>
          <a:xfrm rot="5400000">
            <a:off x="4494175" y="2206210"/>
            <a:ext cx="1121096" cy="24536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68"/>
          <p:cNvCxnSpPr>
            <a:stCxn id="211" idx="2"/>
            <a:endCxn id="214" idx="0"/>
          </p:cNvCxnSpPr>
          <p:nvPr/>
        </p:nvCxnSpPr>
        <p:spPr>
          <a:xfrm rot="16200000" flipH="1">
            <a:off x="8373658" y="4063071"/>
            <a:ext cx="342326" cy="693787"/>
          </a:xfrm>
          <a:prstGeom prst="bentConnector3">
            <a:avLst>
              <a:gd name="adj1" fmla="val 822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210"/>
          <p:cNvCxnSpPr>
            <a:endCxn id="165" idx="0"/>
          </p:cNvCxnSpPr>
          <p:nvPr/>
        </p:nvCxnSpPr>
        <p:spPr>
          <a:xfrm rot="5400000">
            <a:off x="2526038" y="4209159"/>
            <a:ext cx="2612088" cy="1131118"/>
          </a:xfrm>
          <a:prstGeom prst="bentConnector3">
            <a:avLst>
              <a:gd name="adj1" fmla="val 83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62"/>
          <p:cNvCxnSpPr>
            <a:stCxn id="165" idx="3"/>
            <a:endCxn id="155" idx="2"/>
          </p:cNvCxnSpPr>
          <p:nvPr/>
        </p:nvCxnSpPr>
        <p:spPr>
          <a:xfrm flipV="1">
            <a:off x="3662567" y="6001122"/>
            <a:ext cx="2060253" cy="29566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706030" y="2833884"/>
            <a:ext cx="785931" cy="1760787"/>
          </a:xfrm>
          <a:custGeom>
            <a:avLst/>
            <a:gdLst>
              <a:gd name="connsiteX0" fmla="*/ 0 w 785931"/>
              <a:gd name="connsiteY0" fmla="*/ 7557 h 1760787"/>
              <a:gd name="connsiteX1" fmla="*/ 0 w 785931"/>
              <a:gd name="connsiteY1" fmla="*/ 1760787 h 1760787"/>
              <a:gd name="connsiteX2" fmla="*/ 785931 w 785931"/>
              <a:gd name="connsiteY2" fmla="*/ 1760787 h 1760787"/>
              <a:gd name="connsiteX3" fmla="*/ 785931 w 785931"/>
              <a:gd name="connsiteY3" fmla="*/ 0 h 1760787"/>
              <a:gd name="connsiteX4" fmla="*/ 0 w 785931"/>
              <a:gd name="connsiteY4" fmla="*/ 7557 h 17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31" h="1760787">
                <a:moveTo>
                  <a:pt x="0" y="7557"/>
                </a:moveTo>
                <a:lnTo>
                  <a:pt x="0" y="1760787"/>
                </a:lnTo>
                <a:lnTo>
                  <a:pt x="785931" y="1760787"/>
                </a:lnTo>
                <a:lnTo>
                  <a:pt x="785931" y="0"/>
                </a:lnTo>
                <a:lnTo>
                  <a:pt x="0" y="755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467544" y="937071"/>
            <a:ext cx="1647431" cy="2531603"/>
          </a:xfrm>
          <a:custGeom>
            <a:avLst/>
            <a:gdLst>
              <a:gd name="connsiteX0" fmla="*/ 0 w 1632317"/>
              <a:gd name="connsiteY0" fmla="*/ 0 h 2531603"/>
              <a:gd name="connsiteX1" fmla="*/ 0 w 1632317"/>
              <a:gd name="connsiteY1" fmla="*/ 604562 h 2531603"/>
              <a:gd name="connsiteX2" fmla="*/ 249382 w 1632317"/>
              <a:gd name="connsiteY2" fmla="*/ 604562 h 2531603"/>
              <a:gd name="connsiteX3" fmla="*/ 249382 w 1632317"/>
              <a:gd name="connsiteY3" fmla="*/ 2531603 h 2531603"/>
              <a:gd name="connsiteX4" fmla="*/ 1194010 w 1632317"/>
              <a:gd name="connsiteY4" fmla="*/ 2531603 h 2531603"/>
              <a:gd name="connsiteX5" fmla="*/ 1194010 w 1632317"/>
              <a:gd name="connsiteY5" fmla="*/ 1624760 h 2531603"/>
              <a:gd name="connsiteX6" fmla="*/ 1632317 w 1632317"/>
              <a:gd name="connsiteY6" fmla="*/ 1624760 h 2531603"/>
              <a:gd name="connsiteX7" fmla="*/ 1632317 w 1632317"/>
              <a:gd name="connsiteY7" fmla="*/ 15114 h 2531603"/>
              <a:gd name="connsiteX8" fmla="*/ 0 w 1632317"/>
              <a:gd name="connsiteY8" fmla="*/ 0 h 2531603"/>
              <a:gd name="connsiteX0" fmla="*/ 0 w 1639874"/>
              <a:gd name="connsiteY0" fmla="*/ 0 h 2531603"/>
              <a:gd name="connsiteX1" fmla="*/ 0 w 1639874"/>
              <a:gd name="connsiteY1" fmla="*/ 604562 h 2531603"/>
              <a:gd name="connsiteX2" fmla="*/ 249382 w 1639874"/>
              <a:gd name="connsiteY2" fmla="*/ 604562 h 2531603"/>
              <a:gd name="connsiteX3" fmla="*/ 249382 w 1639874"/>
              <a:gd name="connsiteY3" fmla="*/ 2531603 h 2531603"/>
              <a:gd name="connsiteX4" fmla="*/ 1194010 w 1639874"/>
              <a:gd name="connsiteY4" fmla="*/ 2531603 h 2531603"/>
              <a:gd name="connsiteX5" fmla="*/ 1194010 w 1639874"/>
              <a:gd name="connsiteY5" fmla="*/ 1624760 h 2531603"/>
              <a:gd name="connsiteX6" fmla="*/ 1632317 w 1639874"/>
              <a:gd name="connsiteY6" fmla="*/ 1624760 h 2531603"/>
              <a:gd name="connsiteX7" fmla="*/ 1639874 w 1639874"/>
              <a:gd name="connsiteY7" fmla="*/ 15114 h 2531603"/>
              <a:gd name="connsiteX8" fmla="*/ 0 w 1639874"/>
              <a:gd name="connsiteY8" fmla="*/ 0 h 2531603"/>
              <a:gd name="connsiteX0" fmla="*/ 0 w 1647431"/>
              <a:gd name="connsiteY0" fmla="*/ 0 h 2531603"/>
              <a:gd name="connsiteX1" fmla="*/ 0 w 1647431"/>
              <a:gd name="connsiteY1" fmla="*/ 604562 h 2531603"/>
              <a:gd name="connsiteX2" fmla="*/ 249382 w 1647431"/>
              <a:gd name="connsiteY2" fmla="*/ 604562 h 2531603"/>
              <a:gd name="connsiteX3" fmla="*/ 249382 w 1647431"/>
              <a:gd name="connsiteY3" fmla="*/ 2531603 h 2531603"/>
              <a:gd name="connsiteX4" fmla="*/ 1194010 w 1647431"/>
              <a:gd name="connsiteY4" fmla="*/ 2531603 h 2531603"/>
              <a:gd name="connsiteX5" fmla="*/ 1194010 w 1647431"/>
              <a:gd name="connsiteY5" fmla="*/ 1624760 h 2531603"/>
              <a:gd name="connsiteX6" fmla="*/ 1632317 w 1647431"/>
              <a:gd name="connsiteY6" fmla="*/ 1624760 h 2531603"/>
              <a:gd name="connsiteX7" fmla="*/ 1647431 w 1647431"/>
              <a:gd name="connsiteY7" fmla="*/ 0 h 2531603"/>
              <a:gd name="connsiteX8" fmla="*/ 0 w 1647431"/>
              <a:gd name="connsiteY8" fmla="*/ 0 h 253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7431" h="2531603">
                <a:moveTo>
                  <a:pt x="0" y="0"/>
                </a:moveTo>
                <a:lnTo>
                  <a:pt x="0" y="604562"/>
                </a:lnTo>
                <a:lnTo>
                  <a:pt x="249382" y="604562"/>
                </a:lnTo>
                <a:lnTo>
                  <a:pt x="249382" y="2531603"/>
                </a:lnTo>
                <a:lnTo>
                  <a:pt x="1194010" y="2531603"/>
                </a:lnTo>
                <a:lnTo>
                  <a:pt x="1194010" y="1624760"/>
                </a:lnTo>
                <a:lnTo>
                  <a:pt x="1632317" y="1624760"/>
                </a:lnTo>
                <a:lnTo>
                  <a:pt x="1647431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0" name="Straight Connector 262"/>
          <p:cNvCxnSpPr>
            <a:stCxn id="177" idx="2"/>
          </p:cNvCxnSpPr>
          <p:nvPr/>
        </p:nvCxnSpPr>
        <p:spPr>
          <a:xfrm rot="5400000">
            <a:off x="6092264" y="2689246"/>
            <a:ext cx="140835" cy="253180"/>
          </a:xfrm>
          <a:prstGeom prst="bentConnector2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6"/>
          <p:cNvCxnSpPr>
            <a:endCxn id="154" idx="1"/>
          </p:cNvCxnSpPr>
          <p:nvPr/>
        </p:nvCxnSpPr>
        <p:spPr>
          <a:xfrm rot="5400000" flipH="1" flipV="1">
            <a:off x="3005359" y="4615013"/>
            <a:ext cx="1483216" cy="40733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23528" y="3082604"/>
            <a:ext cx="8428545" cy="45719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261006" y="539113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693054" y="385224"/>
            <a:ext cx="1228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261006" y="843358"/>
            <a:ext cx="432048" cy="0"/>
          </a:xfrm>
          <a:prstGeom prst="line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693054" y="689469"/>
            <a:ext cx="55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6261006" y="23331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693054" y="79429"/>
            <a:ext cx="94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Serial, etc.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1" name="Straight Connector 120"/>
          <p:cNvCxnSpPr>
            <a:endCxn id="122" idx="1"/>
          </p:cNvCxnSpPr>
          <p:nvPr/>
        </p:nvCxnSpPr>
        <p:spPr>
          <a:xfrm flipV="1">
            <a:off x="904874" y="5445224"/>
            <a:ext cx="43204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336922" y="522920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Solenoid PS (x2)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8074" y="5085184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336922" y="5733256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Steerer PS (x4)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Straight Connector 111"/>
          <p:cNvCxnSpPr/>
          <p:nvPr/>
        </p:nvCxnSpPr>
        <p:spPr>
          <a:xfrm flipV="1">
            <a:off x="1228844" y="1419431"/>
            <a:ext cx="0" cy="1577522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16"/>
          <p:cNvCxnSpPr>
            <a:stCxn id="133" idx="3"/>
            <a:endCxn id="130" idx="0"/>
          </p:cNvCxnSpPr>
          <p:nvPr/>
        </p:nvCxnSpPr>
        <p:spPr>
          <a:xfrm>
            <a:off x="1592276" y="1197057"/>
            <a:ext cx="147409" cy="287727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1444868" y="1484784"/>
            <a:ext cx="5896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 MC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1" name="Straight Connector 116"/>
          <p:cNvCxnSpPr/>
          <p:nvPr/>
        </p:nvCxnSpPr>
        <p:spPr>
          <a:xfrm>
            <a:off x="1091180" y="1340920"/>
            <a:ext cx="0" cy="1548519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868804" y="2889439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55576" y="981033"/>
            <a:ext cx="8367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NPM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30838" y="916621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6" name="Picture 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6" y="1077943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16"/>
          <p:cNvCxnSpPr>
            <a:endCxn id="140" idx="2"/>
          </p:cNvCxnSpPr>
          <p:nvPr/>
        </p:nvCxnSpPr>
        <p:spPr>
          <a:xfrm flipV="1">
            <a:off x="1187210" y="4344405"/>
            <a:ext cx="857704" cy="12290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228844" y="4520153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Straight Connector 138"/>
          <p:cNvCxnSpPr>
            <a:stCxn id="140" idx="0"/>
            <a:endCxn id="141" idx="2"/>
          </p:cNvCxnSpPr>
          <p:nvPr/>
        </p:nvCxnSpPr>
        <p:spPr>
          <a:xfrm flipV="1">
            <a:off x="2044914" y="3318301"/>
            <a:ext cx="0" cy="59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786875" y="3912357"/>
            <a:ext cx="51607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 MC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774884" y="2886253"/>
            <a:ext cx="5400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261006" y="112474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693054" y="961564"/>
            <a:ext cx="203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(physical I/O, power,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Straight Connector 166"/>
          <p:cNvCxnSpPr>
            <a:endCxn id="130" idx="2"/>
          </p:cNvCxnSpPr>
          <p:nvPr/>
        </p:nvCxnSpPr>
        <p:spPr>
          <a:xfrm rot="5400000" flipH="1" flipV="1">
            <a:off x="1069966" y="2219726"/>
            <a:ext cx="972613" cy="3668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4283968" y="2673416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3328732" y="5559217"/>
            <a:ext cx="1469255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EMU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      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9" name="Picture 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44" y="5656127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Rounded Rectangle 149"/>
          <p:cNvSpPr/>
          <p:nvPr/>
        </p:nvSpPr>
        <p:spPr>
          <a:xfrm>
            <a:off x="4543545" y="5569074"/>
            <a:ext cx="2340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3950634" y="3861048"/>
            <a:ext cx="5988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MC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473329" y="3861048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Connector 210"/>
          <p:cNvCxnSpPr>
            <a:stCxn id="154" idx="3"/>
            <a:endCxn id="163" idx="2"/>
          </p:cNvCxnSpPr>
          <p:nvPr/>
        </p:nvCxnSpPr>
        <p:spPr>
          <a:xfrm flipV="1">
            <a:off x="4549487" y="3560371"/>
            <a:ext cx="58517" cy="51670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3950634" y="4996936"/>
            <a:ext cx="114232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Bias 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1" name="Straight Connector 210"/>
          <p:cNvCxnSpPr/>
          <p:nvPr/>
        </p:nvCxnSpPr>
        <p:spPr>
          <a:xfrm rot="16200000" flipV="1">
            <a:off x="4326378" y="3986498"/>
            <a:ext cx="881424" cy="418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210"/>
          <p:cNvCxnSpPr>
            <a:stCxn id="159" idx="3"/>
          </p:cNvCxnSpPr>
          <p:nvPr/>
        </p:nvCxnSpPr>
        <p:spPr>
          <a:xfrm flipH="1" flipV="1">
            <a:off x="4860032" y="3560371"/>
            <a:ext cx="232923" cy="1652589"/>
          </a:xfrm>
          <a:prstGeom prst="bentConnector4">
            <a:avLst>
              <a:gd name="adj1" fmla="val -98144"/>
              <a:gd name="adj2" fmla="val 565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4283968" y="3128323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4" name="Straight Connector 68"/>
          <p:cNvCxnSpPr>
            <a:stCxn id="163" idx="3"/>
            <a:endCxn id="150" idx="2"/>
          </p:cNvCxnSpPr>
          <p:nvPr/>
        </p:nvCxnSpPr>
        <p:spPr>
          <a:xfrm flipH="1">
            <a:off x="4660579" y="3344347"/>
            <a:ext cx="271461" cy="2656775"/>
          </a:xfrm>
          <a:prstGeom prst="bentConnector4">
            <a:avLst>
              <a:gd name="adj1" fmla="val -84211"/>
              <a:gd name="adj2" fmla="val 1086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Rounded Rectangle 164"/>
          <p:cNvSpPr/>
          <p:nvPr/>
        </p:nvSpPr>
        <p:spPr>
          <a:xfrm>
            <a:off x="2870479" y="6080762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634684" y="6248345"/>
            <a:ext cx="50526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s7plc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41" y="6253522"/>
            <a:ext cx="368534" cy="87137"/>
          </a:xfrm>
          <a:prstGeom prst="rect">
            <a:avLst/>
          </a:prstGeom>
        </p:spPr>
      </p:pic>
      <p:cxnSp>
        <p:nvCxnSpPr>
          <p:cNvPr id="170" name="Straight Connector 210"/>
          <p:cNvCxnSpPr>
            <a:stCxn id="169" idx="2"/>
            <a:endCxn id="147" idx="0"/>
          </p:cNvCxnSpPr>
          <p:nvPr/>
        </p:nvCxnSpPr>
        <p:spPr>
          <a:xfrm rot="16200000" flipH="1">
            <a:off x="4394466" y="2459878"/>
            <a:ext cx="396544" cy="305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5705071" y="2886253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Connector 68"/>
          <p:cNvCxnSpPr>
            <a:stCxn id="178" idx="1"/>
            <a:endCxn id="177" idx="0"/>
          </p:cNvCxnSpPr>
          <p:nvPr/>
        </p:nvCxnSpPr>
        <p:spPr>
          <a:xfrm rot="10800000" flipV="1">
            <a:off x="6289272" y="2037795"/>
            <a:ext cx="435987" cy="275575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5649300" y="2313371"/>
            <a:ext cx="127994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 Spectrometer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6725258" y="1821772"/>
            <a:ext cx="87866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DSM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9" name="Picture 1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66" y="1918682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ounded Rectangle 179"/>
          <p:cNvSpPr/>
          <p:nvPr/>
        </p:nvSpPr>
        <p:spPr>
          <a:xfrm>
            <a:off x="5701742" y="6392793"/>
            <a:ext cx="324428" cy="144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5704096" y="6587480"/>
            <a:ext cx="32442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008551" y="6310912"/>
            <a:ext cx="302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Equipment (PLC, IPC, I/O,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008551" y="6505599"/>
            <a:ext cx="21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LINAC Equipment (PS,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43663" y="107340"/>
            <a:ext cx="54004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LEBT Controls Architecture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7792972" y="2911637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7" name="Straight Connector 186"/>
          <p:cNvCxnSpPr>
            <a:stCxn id="211" idx="0"/>
            <a:endCxn id="185" idx="2"/>
          </p:cNvCxnSpPr>
          <p:nvPr/>
        </p:nvCxnSpPr>
        <p:spPr>
          <a:xfrm rot="16200000" flipV="1">
            <a:off x="8023137" y="3444537"/>
            <a:ext cx="275644" cy="739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5319447" y="5796746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3951192" y="4344406"/>
            <a:ext cx="1142321" cy="596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Plate PS (x2)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7703953" y="3619329"/>
            <a:ext cx="987950" cy="619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BCT RTM Interface Unit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7603922" y="4594671"/>
            <a:ext cx="143257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BCM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3" name="Picture 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33" y="4691581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Rounded Rectangle 213"/>
          <p:cNvSpPr/>
          <p:nvPr/>
        </p:nvSpPr>
        <p:spPr>
          <a:xfrm>
            <a:off x="8774681" y="4581128"/>
            <a:ext cx="2340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26988" y="1368234"/>
            <a:ext cx="70083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08764" y="4221088"/>
            <a:ext cx="79541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Box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79512" y="5174334"/>
            <a:ext cx="79541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Box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2" name="Straight Connector 47"/>
          <p:cNvCxnSpPr>
            <a:stCxn id="155" idx="0"/>
            <a:endCxn id="171" idx="2"/>
          </p:cNvCxnSpPr>
          <p:nvPr/>
        </p:nvCxnSpPr>
        <p:spPr>
          <a:xfrm rot="5400000" flipH="1" flipV="1">
            <a:off x="5537741" y="5068927"/>
            <a:ext cx="685227" cy="31506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5282959" y="5569074"/>
            <a:ext cx="87972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EMU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0" name="Picture 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70" y="5665984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Rounded Rectangle 170"/>
          <p:cNvSpPr/>
          <p:nvPr/>
        </p:nvSpPr>
        <p:spPr>
          <a:xfrm>
            <a:off x="5427169" y="4451799"/>
            <a:ext cx="122143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EtherCAT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78" y="4653144"/>
            <a:ext cx="379103" cy="72000"/>
          </a:xfrm>
          <a:prstGeom prst="rect">
            <a:avLst/>
          </a:prstGeom>
        </p:spPr>
      </p:pic>
      <p:sp>
        <p:nvSpPr>
          <p:cNvPr id="190" name="Rounded Rectangle 189"/>
          <p:cNvSpPr/>
          <p:nvPr/>
        </p:nvSpPr>
        <p:spPr>
          <a:xfrm>
            <a:off x="6807240" y="2313370"/>
            <a:ext cx="30521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1" name="Straight Connector 68"/>
          <p:cNvCxnSpPr>
            <a:stCxn id="178" idx="2"/>
            <a:endCxn id="190" idx="3"/>
          </p:cNvCxnSpPr>
          <p:nvPr/>
        </p:nvCxnSpPr>
        <p:spPr>
          <a:xfrm rot="5400000">
            <a:off x="7000733" y="2365537"/>
            <a:ext cx="275574" cy="52140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10"/>
          <p:cNvCxnSpPr>
            <a:stCxn id="6" idx="2"/>
            <a:endCxn id="169" idx="0"/>
          </p:cNvCxnSpPr>
          <p:nvPr/>
        </p:nvCxnSpPr>
        <p:spPr>
          <a:xfrm>
            <a:off x="4577472" y="1654806"/>
            <a:ext cx="0" cy="190018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06"/>
          <p:cNvCxnSpPr>
            <a:stCxn id="195" idx="2"/>
          </p:cNvCxnSpPr>
          <p:nvPr/>
        </p:nvCxnSpPr>
        <p:spPr>
          <a:xfrm rot="16200000" flipH="1">
            <a:off x="2417130" y="2786675"/>
            <a:ext cx="502070" cy="350535"/>
          </a:xfrm>
          <a:prstGeom prst="bentConnector3">
            <a:avLst>
              <a:gd name="adj1" fmla="val 189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2195473" y="2156910"/>
            <a:ext cx="594849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8" name="Straight Connector 197"/>
          <p:cNvCxnSpPr>
            <a:endCxn id="133" idx="1"/>
          </p:cNvCxnSpPr>
          <p:nvPr/>
        </p:nvCxnSpPr>
        <p:spPr>
          <a:xfrm>
            <a:off x="293570" y="1197057"/>
            <a:ext cx="4620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296352" y="1081375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Left Arrow 205"/>
          <p:cNvSpPr/>
          <p:nvPr/>
        </p:nvSpPr>
        <p:spPr>
          <a:xfrm>
            <a:off x="1009460" y="5330846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Left Arrow 208"/>
          <p:cNvSpPr/>
          <p:nvPr/>
        </p:nvSpPr>
        <p:spPr>
          <a:xfrm>
            <a:off x="1379902" y="434290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Left Arrow 196"/>
          <p:cNvSpPr/>
          <p:nvPr/>
        </p:nvSpPr>
        <p:spPr>
          <a:xfrm>
            <a:off x="7650584" y="530987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620886" y="1222120"/>
            <a:ext cx="237600" cy="237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842962" y="2154922"/>
            <a:ext cx="594849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 EVR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9" name="Straight Connector 106"/>
          <p:cNvCxnSpPr>
            <a:stCxn id="217" idx="2"/>
          </p:cNvCxnSpPr>
          <p:nvPr/>
        </p:nvCxnSpPr>
        <p:spPr>
          <a:xfrm rot="16200000" flipH="1">
            <a:off x="3085050" y="2764256"/>
            <a:ext cx="344031" cy="233357"/>
          </a:xfrm>
          <a:prstGeom prst="bentConnector3">
            <a:avLst>
              <a:gd name="adj1" fmla="val 190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2741326" y="2886253"/>
            <a:ext cx="9052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Chopper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4067944" y="1844824"/>
            <a:ext cx="101905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 Bias 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441070" y="1394579"/>
            <a:ext cx="272803" cy="26022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Up Arrow 221"/>
          <p:cNvSpPr/>
          <p:nvPr/>
        </p:nvSpPr>
        <p:spPr>
          <a:xfrm>
            <a:off x="3832082" y="1394579"/>
            <a:ext cx="272803" cy="26022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223" name="Straight Connector 210"/>
          <p:cNvCxnSpPr>
            <a:stCxn id="222" idx="2"/>
            <a:endCxn id="147" idx="1"/>
          </p:cNvCxnSpPr>
          <p:nvPr/>
        </p:nvCxnSpPr>
        <p:spPr>
          <a:xfrm rot="16200000" flipH="1">
            <a:off x="3508909" y="2114381"/>
            <a:ext cx="1234634" cy="31548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948074" y="5594164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3" name="Straight Connector 116"/>
          <p:cNvCxnSpPr>
            <a:stCxn id="145" idx="2"/>
            <a:endCxn id="124" idx="1"/>
          </p:cNvCxnSpPr>
          <p:nvPr/>
        </p:nvCxnSpPr>
        <p:spPr>
          <a:xfrm rot="16200000" flipH="1">
            <a:off x="846596" y="5458954"/>
            <a:ext cx="220948" cy="75970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1" name="Left Arrow 200"/>
          <p:cNvSpPr/>
          <p:nvPr/>
        </p:nvSpPr>
        <p:spPr>
          <a:xfrm>
            <a:off x="1009460" y="5839826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9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FAFE0F-3DF5-4FCC-ABC9-E2EC3323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LEBT</a:t>
            </a:r>
            <a:br>
              <a:rPr lang="it-IT" dirty="0"/>
            </a:br>
            <a:r>
              <a:rPr lang="it-IT" sz="2400" dirty="0" err="1">
                <a:solidFill>
                  <a:prstClr val="white"/>
                </a:solidFill>
              </a:rPr>
              <a:t>Ion</a:t>
            </a:r>
            <a:r>
              <a:rPr lang="it-IT" sz="2400" dirty="0">
                <a:solidFill>
                  <a:prstClr val="white"/>
                </a:solidFill>
              </a:rPr>
              <a:t> Source and LEBT control system status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E8050E-C8BE-41AE-986D-778BF6EC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Status</a:t>
            </a:r>
            <a:endParaRPr lang="en-US" dirty="0"/>
          </a:p>
          <a:p>
            <a:pPr lvl="1"/>
            <a:r>
              <a:rPr lang="en-US" dirty="0"/>
              <a:t>Relevant documentation available (wiring list, I/O Signal, datasheets, user manuals, etc.)</a:t>
            </a:r>
          </a:p>
          <a:p>
            <a:pPr lvl="1"/>
            <a:r>
              <a:rPr lang="en-US" dirty="0"/>
              <a:t>The elements of the LEBT (Solenoids, Steerers, Chopper) are fully integrated.</a:t>
            </a:r>
          </a:p>
          <a:p>
            <a:pPr lvl="1"/>
            <a:r>
              <a:rPr lang="en-US" dirty="0"/>
              <a:t>Auxiliary (diagnostic) systems (i.e. Iris, Faraday Cup, EMUs) are fully integrated.</a:t>
            </a:r>
          </a:p>
          <a:p>
            <a:pPr lvl="1"/>
            <a:r>
              <a:rPr lang="en-US" b="1" dirty="0"/>
              <a:t>LEBT control system was accepted in September 2017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it-IT" dirty="0"/>
              <a:t>N</a:t>
            </a:r>
            <a:r>
              <a:rPr lang="en-US" dirty="0"/>
              <a:t>on-conformities/Known Issues</a:t>
            </a:r>
          </a:p>
          <a:p>
            <a:pPr lvl="1"/>
            <a:r>
              <a:rPr lang="en-US" dirty="0"/>
              <a:t>[non-blocking] Naming service and CCDB need to be updated for the commissioning in Lund.</a:t>
            </a:r>
          </a:p>
          <a:p>
            <a:pPr lvl="1"/>
            <a:r>
              <a:rPr lang="en-US" dirty="0"/>
              <a:t>[non-blocking] The EPICS modules should be integrated in IOC Factory. Will be solved later in Lund.</a:t>
            </a:r>
          </a:p>
          <a:p>
            <a:pPr lvl="1"/>
            <a:r>
              <a:rPr lang="en-US" dirty="0"/>
              <a:t>[non-blocking] The Archiving System needs to be properly configured for the commissioning in Lund.</a:t>
            </a:r>
          </a:p>
          <a:p>
            <a:pPr lvl="1"/>
            <a:r>
              <a:rPr lang="en-US" dirty="0"/>
              <a:t>[non-blocking] DSM and NPM diagnostic systems are integrated but not fully tested in operational conditions</a:t>
            </a:r>
            <a:r>
              <a:rPr lang="it-IT" dirty="0"/>
              <a:t>. </a:t>
            </a:r>
            <a:r>
              <a:rPr lang="en-US" dirty="0"/>
              <a:t>They will have to be validated in Lund</a:t>
            </a:r>
            <a:r>
              <a:rPr lang="it-IT" dirty="0"/>
              <a:t>.</a:t>
            </a:r>
            <a:endParaRPr lang="it-IT" b="1" dirty="0"/>
          </a:p>
          <a:p>
            <a:pPr lvl="1"/>
            <a:r>
              <a:rPr lang="it-IT" dirty="0"/>
              <a:t>[non-</a:t>
            </a:r>
            <a:r>
              <a:rPr lang="it-IT" dirty="0" err="1"/>
              <a:t>blocking</a:t>
            </a:r>
            <a:r>
              <a:rPr lang="it-IT" dirty="0"/>
              <a:t>] T</a:t>
            </a:r>
            <a:r>
              <a:rPr lang="en-US" dirty="0"/>
              <a:t>he software for the EMU is not fully stable yet, not allowing to complete the measurements sometimes. Possible error identified. It will require investigation before the commissioning phase.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3F048-3E4F-4430-8784-A7611024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553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5BF6-B29E-4656-BFEF-4119FF0B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D9E-D127-49BC-A167-735E7454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 System of the Injection system is tested and accepted.</a:t>
            </a:r>
          </a:p>
          <a:p>
            <a:r>
              <a:rPr lang="en-US" dirty="0"/>
              <a:t>Relevant documentation is available in CHESS for all equipment (datasheets, user manual, I/O signals …).</a:t>
            </a:r>
          </a:p>
          <a:p>
            <a:r>
              <a:rPr lang="en-US" dirty="0"/>
              <a:t>EPICS modules are available, documented and under configuration management.</a:t>
            </a:r>
          </a:p>
          <a:p>
            <a:r>
              <a:rPr lang="en-US" dirty="0"/>
              <a:t>Vacuum controls to be validated in Lund.</a:t>
            </a:r>
          </a:p>
          <a:p>
            <a:r>
              <a:rPr lang="en-US" dirty="0"/>
              <a:t>Non-conformities or known issues have been identified and registered. All can be considered non-blocking for the installation.</a:t>
            </a:r>
          </a:p>
          <a:p>
            <a:r>
              <a:rPr lang="en-US" dirty="0"/>
              <a:t>Beam and machine modes not implemented yet.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F92A-7D2E-4BAA-AA34-8C3ED8AF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781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CD0422-11B7-4451-84E9-2998FA340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Part 2 – </a:t>
            </a:r>
            <a:r>
              <a:rPr lang="en-US" dirty="0" err="1"/>
              <a:t>Isrc</a:t>
            </a:r>
            <a:r>
              <a:rPr lang="en-US" dirty="0"/>
              <a:t> &amp; LEBT support systems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DB508A7-CE72-4ED4-A62B-D1CF57E33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Nour Akel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4D81C-993B-4758-8CF2-2A527997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9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Control System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Technical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Data centre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room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Timing system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Core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Beam physics applications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Personnel Safety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HV fenced area and </a:t>
            </a:r>
            <a:r>
              <a:rPr lang="en-US" dirty="0" smtClean="0"/>
              <a:t>platform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Control Racks and cable support system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8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Network</a:t>
            </a:r>
            <a:br>
              <a:rPr lang="en-US" dirty="0"/>
            </a:br>
            <a:r>
              <a:rPr lang="en-US" sz="1800" dirty="0"/>
              <a:t>Control System Infrastructure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Scope relevant to this IRR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Network connectivity from the racks in FEB L090 to G02 main communications room.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Network connectivity from G02 communications room to G02 Local Control Room.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[done]  Data and communications cables framework contract signed.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[ongoing] Requisition for FEB connection </a:t>
            </a:r>
            <a:r>
              <a:rPr lang="en-US" sz="1600" dirty="0" smtClean="0">
                <a:solidFill>
                  <a:schemeClr val="tx1"/>
                </a:solidFill>
              </a:rPr>
              <a:t>sign</a:t>
            </a:r>
            <a:r>
              <a:rPr lang="en-US" sz="1600" dirty="0" smtClean="0"/>
              <a:t>ing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due 2017-10-15).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[planned</a:t>
            </a:r>
            <a:r>
              <a:rPr lang="en-US" sz="1600" dirty="0" smtClean="0">
                <a:solidFill>
                  <a:schemeClr val="tx1"/>
                </a:solidFill>
              </a:rPr>
              <a:t>] complete installation </a:t>
            </a:r>
            <a:r>
              <a:rPr lang="en-US" sz="1600" dirty="0">
                <a:solidFill>
                  <a:schemeClr val="tx1"/>
                </a:solidFill>
              </a:rPr>
              <a:t>and tests (due </a:t>
            </a:r>
            <a:r>
              <a:rPr lang="en-US" sz="1600" dirty="0" smtClean="0">
                <a:solidFill>
                  <a:schemeClr val="tx1"/>
                </a:solidFill>
              </a:rPr>
              <a:t>2017-11-24).</a:t>
            </a:r>
          </a:p>
          <a:p>
            <a:r>
              <a:rPr lang="en-US" sz="1800" dirty="0" smtClean="0"/>
              <a:t>Risks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Communications </a:t>
            </a:r>
            <a:r>
              <a:rPr lang="en-US" sz="1600" dirty="0">
                <a:solidFill>
                  <a:schemeClr val="tx1"/>
                </a:solidFill>
              </a:rPr>
              <a:t>racks not available in </a:t>
            </a:r>
            <a:r>
              <a:rPr lang="en-US" sz="1600" dirty="0" smtClean="0">
                <a:solidFill>
                  <a:schemeClr val="tx1"/>
                </a:solidFill>
              </a:rPr>
              <a:t>time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Communications pipes not fit for purpose (dirty/muddy): SEC to clean them.</a:t>
            </a:r>
          </a:p>
          <a:p>
            <a:r>
              <a:rPr lang="en-US" sz="1800" dirty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Installation feasible on the proposed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9" y="4936780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2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centre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Control System Infrastructure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Scope relevant to this IRR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Data </a:t>
            </a:r>
            <a:r>
              <a:rPr lang="en-US" sz="1600" dirty="0" err="1">
                <a:solidFill>
                  <a:schemeClr val="tx1"/>
                </a:solidFill>
              </a:rPr>
              <a:t>centre</a:t>
            </a:r>
            <a:r>
              <a:rPr lang="en-US" sz="1600" dirty="0">
                <a:solidFill>
                  <a:schemeClr val="tx1"/>
                </a:solidFill>
              </a:rPr>
              <a:t> for ICS software systems.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[done]  Data </a:t>
            </a:r>
            <a:r>
              <a:rPr lang="en-US" sz="1600" dirty="0" err="1">
                <a:solidFill>
                  <a:schemeClr val="tx1"/>
                </a:solidFill>
              </a:rPr>
              <a:t>centre</a:t>
            </a:r>
            <a:r>
              <a:rPr lang="en-US" sz="1600" dirty="0">
                <a:solidFill>
                  <a:schemeClr val="tx1"/>
                </a:solidFill>
              </a:rPr>
              <a:t> is already available in a temporary location until H01 </a:t>
            </a:r>
            <a:r>
              <a:rPr lang="en-US" sz="1600" dirty="0" smtClean="0">
                <a:solidFill>
                  <a:schemeClr val="tx1"/>
                </a:solidFill>
              </a:rPr>
              <a:t>Central Utility Building </a:t>
            </a:r>
            <a:r>
              <a:rPr lang="en-US" sz="1600" dirty="0">
                <a:solidFill>
                  <a:schemeClr val="tx1"/>
                </a:solidFill>
              </a:rPr>
              <a:t>is completed.</a:t>
            </a:r>
          </a:p>
          <a:p>
            <a:r>
              <a:rPr lang="en-US" sz="1800" dirty="0"/>
              <a:t>Risks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N/A.</a:t>
            </a:r>
          </a:p>
          <a:p>
            <a:r>
              <a:rPr lang="en-US" sz="1800" dirty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Installation feasible on the proposed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9" y="4000676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5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room</a:t>
            </a:r>
            <a:br>
              <a:rPr lang="en-US" dirty="0"/>
            </a:br>
            <a:r>
              <a:rPr lang="en-US" sz="1800" dirty="0"/>
              <a:t>Control System Infrastructure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Scope relevant to this IRR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Local control room to do system testing and commissioning tasks. 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[done]  Main equipment installed according to plan (2017-05-31).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[planned] Complete ICS tests when LCR is made available from CF (due 2017-10-15).</a:t>
            </a:r>
          </a:p>
          <a:p>
            <a:r>
              <a:rPr lang="en-US" sz="1800" dirty="0"/>
              <a:t>Risks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SEC failing to </a:t>
            </a:r>
            <a:r>
              <a:rPr lang="en-US" sz="1600" dirty="0" smtClean="0">
                <a:solidFill>
                  <a:schemeClr val="tx1"/>
                </a:solidFill>
              </a:rPr>
              <a:t>deliver in </a:t>
            </a:r>
            <a:r>
              <a:rPr lang="en-US" sz="1600" dirty="0">
                <a:solidFill>
                  <a:schemeClr val="tx1"/>
                </a:solidFill>
              </a:rPr>
              <a:t>time:  Use the site offices.</a:t>
            </a:r>
          </a:p>
          <a:p>
            <a:r>
              <a:rPr lang="en-US" sz="1800" dirty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Installation feasible on the proposed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9" y="4077835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Scope relevant to this IRR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Timing system available (event generator, </a:t>
            </a:r>
            <a:r>
              <a:rPr lang="en-US" sz="1600" dirty="0" smtClean="0">
                <a:solidFill>
                  <a:schemeClr val="tx1"/>
                </a:solidFill>
              </a:rPr>
              <a:t>receivers).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Operation modes feasible. 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[done]  Timing system embedded in the </a:t>
            </a:r>
            <a:r>
              <a:rPr lang="en-US" sz="1600" dirty="0" err="1">
                <a:solidFill>
                  <a:schemeClr val="tx1"/>
                </a:solidFill>
              </a:rPr>
              <a:t>ISrc</a:t>
            </a:r>
            <a:r>
              <a:rPr lang="en-US" sz="1600" dirty="0">
                <a:solidFill>
                  <a:schemeClr val="tx1"/>
                </a:solidFill>
              </a:rPr>
              <a:t> &amp; LEBT, enabling beam pulse (2017-07-05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/>
              <a:t>Risks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N/A.</a:t>
            </a:r>
          </a:p>
          <a:p>
            <a:r>
              <a:rPr lang="en-US" sz="1800" dirty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Installation feasible on the proposed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1047996" y="4072684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7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applications</a:t>
            </a:r>
            <a:br>
              <a:rPr lang="en-US" dirty="0"/>
            </a:br>
            <a:r>
              <a:rPr lang="en-US" sz="1800" dirty="0"/>
              <a:t>Control System Software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Scope relevant to this IRR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Controls </a:t>
            </a:r>
            <a:r>
              <a:rPr lang="en-US" sz="1600" dirty="0" err="1" smtClean="0">
                <a:solidFill>
                  <a:schemeClr val="tx1"/>
                </a:solidFill>
              </a:rPr>
              <a:t>Config</a:t>
            </a:r>
            <a:r>
              <a:rPr lang="en-US" sz="1600" dirty="0" err="1"/>
              <a:t>ura</a:t>
            </a:r>
            <a:r>
              <a:rPr lang="en-US" sz="1600" dirty="0" err="1" smtClean="0">
                <a:solidFill>
                  <a:schemeClr val="tx1"/>
                </a:solidFill>
              </a:rPr>
              <a:t>tionDB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SCORE/MASAR; </a:t>
            </a:r>
            <a:r>
              <a:rPr lang="en-US" sz="1600" dirty="0" err="1">
                <a:solidFill>
                  <a:schemeClr val="tx1"/>
                </a:solidFill>
              </a:rPr>
              <a:t>CableDB</a:t>
            </a:r>
            <a:r>
              <a:rPr lang="en-US" sz="1600" dirty="0">
                <a:solidFill>
                  <a:schemeClr val="tx1"/>
                </a:solidFill>
              </a:rPr>
              <a:t>; Naming Service; IOC Factory.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Archiving Service.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eLogbook.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[done]  CCDB, </a:t>
            </a:r>
            <a:r>
              <a:rPr lang="en-US" sz="1600" dirty="0" err="1">
                <a:solidFill>
                  <a:schemeClr val="tx1"/>
                </a:solidFill>
              </a:rPr>
              <a:t>CableDB</a:t>
            </a:r>
            <a:r>
              <a:rPr lang="en-US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Naming</a:t>
            </a:r>
            <a:r>
              <a:rPr lang="en-US" sz="1600" dirty="0">
                <a:solidFill>
                  <a:schemeClr val="tx1"/>
                </a:solidFill>
              </a:rPr>
              <a:t>, IOC </a:t>
            </a:r>
            <a:r>
              <a:rPr lang="en-US" sz="1600" dirty="0" smtClean="0">
                <a:solidFill>
                  <a:schemeClr val="tx1"/>
                </a:solidFill>
              </a:rPr>
              <a:t>Factory.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[planned] (new) ESS logbook to be rolled out (due 2017-10-31).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[planned] Archiving </a:t>
            </a:r>
            <a:r>
              <a:rPr lang="en-US" sz="1600" dirty="0" smtClean="0">
                <a:solidFill>
                  <a:schemeClr val="tx1"/>
                </a:solidFill>
              </a:rPr>
              <a:t>service, and SCORE </a:t>
            </a:r>
            <a:r>
              <a:rPr lang="en-US" sz="1600" dirty="0"/>
              <a:t>configured and validated for </a:t>
            </a:r>
            <a:r>
              <a:rPr lang="en-US" sz="1600" dirty="0" err="1"/>
              <a:t>ISrc</a:t>
            </a:r>
            <a:r>
              <a:rPr lang="en-US" sz="1600" dirty="0"/>
              <a:t> &amp; LEBT</a:t>
            </a:r>
            <a:r>
              <a:rPr lang="en-US" sz="1600" dirty="0">
                <a:solidFill>
                  <a:schemeClr val="tx1"/>
                </a:solidFill>
              </a:rPr>
              <a:t> (due 2017-12-15).</a:t>
            </a:r>
          </a:p>
          <a:p>
            <a:r>
              <a:rPr lang="en-US" sz="1800" dirty="0"/>
              <a:t>Risks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Users not able to adopt ICS’ software tools:  Plan for end-user trainings.</a:t>
            </a:r>
          </a:p>
          <a:p>
            <a:r>
              <a:rPr lang="en-US" sz="1800" dirty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Installation feasible on the proposed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8" y="5224812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9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CD0422-11B7-4451-84E9-2998FA340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Part 1 – </a:t>
            </a:r>
            <a:r>
              <a:rPr lang="en-US" dirty="0" err="1"/>
              <a:t>ISrc</a:t>
            </a:r>
            <a:r>
              <a:rPr lang="en-US" dirty="0"/>
              <a:t> &amp; LEBT Controls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DB508A7-CE72-4ED4-A62B-D1CF57E33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William Ledda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4D81C-993B-4758-8CF2-2A527997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physics applications</a:t>
            </a:r>
            <a:br>
              <a:rPr lang="en-US" dirty="0"/>
            </a:br>
            <a:r>
              <a:rPr lang="en-US" sz="1800" dirty="0"/>
              <a:t>Control System Software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Scope relevant to this IRR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iPython</a:t>
            </a:r>
            <a:r>
              <a:rPr lang="en-US" sz="1600" dirty="0">
                <a:solidFill>
                  <a:schemeClr val="tx1"/>
                </a:solidFill>
              </a:rPr>
              <a:t> available to Beam Physics and Beam Instrumentation group.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[done] </a:t>
            </a:r>
            <a:r>
              <a:rPr lang="en-US" sz="1600" dirty="0" err="1">
                <a:solidFill>
                  <a:schemeClr val="tx1"/>
                </a:solidFill>
              </a:rPr>
              <a:t>iPython</a:t>
            </a:r>
            <a:r>
              <a:rPr lang="en-US" sz="1600" dirty="0">
                <a:solidFill>
                  <a:schemeClr val="tx1"/>
                </a:solidFill>
              </a:rPr>
              <a:t> available.</a:t>
            </a:r>
          </a:p>
          <a:p>
            <a:r>
              <a:rPr lang="en-US" sz="1800" dirty="0"/>
              <a:t>Risks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Users not able to adopt ICS’ software tools:  Plan for more end-user trainings.</a:t>
            </a:r>
          </a:p>
          <a:p>
            <a:r>
              <a:rPr lang="en-US" sz="1800" dirty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Installation feasible on the proposed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9" y="3784652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PSS0 Scope:</a:t>
            </a:r>
          </a:p>
          <a:p>
            <a:pPr lvl="1" algn="just"/>
            <a:r>
              <a:rPr lang="en-US" sz="1000" dirty="0">
                <a:solidFill>
                  <a:schemeClr val="tx1"/>
                </a:solidFill>
              </a:rPr>
              <a:t>Personnel Safety System 0 shall mitigate against the electrical hazards arising from operation of the </a:t>
            </a:r>
            <a:r>
              <a:rPr lang="en-US" sz="1000" dirty="0" err="1">
                <a:solidFill>
                  <a:schemeClr val="tx1"/>
                </a:solidFill>
              </a:rPr>
              <a:t>ISrc</a:t>
            </a:r>
            <a:r>
              <a:rPr lang="en-US" sz="1000" dirty="0">
                <a:solidFill>
                  <a:schemeClr val="tx1"/>
                </a:solidFill>
              </a:rPr>
              <a:t> &amp; LEBT test stand.</a:t>
            </a:r>
          </a:p>
          <a:p>
            <a:pPr lvl="1" algn="just"/>
            <a:r>
              <a:rPr lang="en-US" sz="1000" dirty="0">
                <a:solidFill>
                  <a:schemeClr val="tx1"/>
                </a:solidFill>
              </a:rPr>
              <a:t>The Ion Source will be fenced off. Access to the area inside the HV fenced area is controlled by PSS0 and </a:t>
            </a:r>
            <a:r>
              <a:rPr lang="en-US" sz="1000" dirty="0" err="1">
                <a:solidFill>
                  <a:schemeClr val="tx1"/>
                </a:solidFill>
              </a:rPr>
              <a:t>ISrc</a:t>
            </a:r>
            <a:r>
              <a:rPr lang="en-US" sz="1000" dirty="0">
                <a:solidFill>
                  <a:schemeClr val="tx1"/>
                </a:solidFill>
              </a:rPr>
              <a:t> HV power supply will be turned off and it’s output will be properly grounded, whilst access to the HV fenced area is permitted.</a:t>
            </a: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PSS0 Equipment &amp; Infrastructure Installation Plan: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PSS0 Commissioning:</a:t>
            </a:r>
          </a:p>
          <a:p>
            <a:pPr lvl="1" algn="just"/>
            <a:r>
              <a:rPr lang="en-US" sz="1000" dirty="0">
                <a:solidFill>
                  <a:schemeClr val="tx1"/>
                </a:solidFill>
              </a:rPr>
              <a:t>Two weeks (weeks 1804 and 1805)</a:t>
            </a:r>
          </a:p>
          <a:p>
            <a:pPr lvl="1" algn="just"/>
            <a:r>
              <a:rPr lang="en-US" sz="1000" dirty="0">
                <a:solidFill>
                  <a:schemeClr val="tx1"/>
                </a:solidFill>
              </a:rPr>
              <a:t>ICS/PSS will need to have one week of dedicated access to </a:t>
            </a:r>
            <a:r>
              <a:rPr lang="en-US" sz="1000" dirty="0" err="1">
                <a:solidFill>
                  <a:schemeClr val="tx1"/>
                </a:solidFill>
              </a:rPr>
              <a:t>ISrc</a:t>
            </a:r>
            <a:r>
              <a:rPr lang="en-US" sz="1000" dirty="0">
                <a:solidFill>
                  <a:schemeClr val="tx1"/>
                </a:solidFill>
              </a:rPr>
              <a:t> HV fenced area for final PSS0 validation.</a:t>
            </a: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Note:</a:t>
            </a:r>
          </a:p>
          <a:p>
            <a:pPr lvl="1" algn="just"/>
            <a:r>
              <a:rPr lang="en-US" sz="1000" b="1" dirty="0">
                <a:solidFill>
                  <a:schemeClr val="tx1"/>
                </a:solidFill>
              </a:rPr>
              <a:t>The potential modification of the HV PS (i.e. separation of the mains input for power and control of the HV PS) must be planned during the </a:t>
            </a:r>
            <a:r>
              <a:rPr lang="en-US" sz="1000" b="1" dirty="0" err="1">
                <a:solidFill>
                  <a:schemeClr val="tx1"/>
                </a:solidFill>
              </a:rPr>
              <a:t>Isrc</a:t>
            </a:r>
            <a:r>
              <a:rPr lang="en-US" sz="1000" b="1" dirty="0">
                <a:solidFill>
                  <a:schemeClr val="tx1"/>
                </a:solidFill>
              </a:rPr>
              <a:t> &amp; LEBT installation.</a:t>
            </a:r>
            <a:endParaRPr lang="en-US" sz="8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Safety System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57240"/>
              </p:ext>
            </p:extLst>
          </p:nvPr>
        </p:nvGraphicFramePr>
        <p:xfrm>
          <a:off x="1115616" y="2708920"/>
          <a:ext cx="6912768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Equipment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Location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Planned Date for Installation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Field devices: </a:t>
                      </a:r>
                      <a:r>
                        <a:rPr lang="en-US" sz="800" dirty="0"/>
                        <a:t>HV grounding relay,</a:t>
                      </a:r>
                      <a:r>
                        <a:rPr lang="en-US" sz="800" baseline="0" dirty="0"/>
                        <a:t> grounding rod, s</a:t>
                      </a:r>
                      <a:r>
                        <a:rPr lang="en-US" sz="800" dirty="0"/>
                        <a:t>afety switches and lock for the fence door, search buttons, key exchange, etc.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just"/>
                      <a:r>
                        <a:rPr lang="en-US" sz="1000" dirty="0"/>
                        <a:t>G01 - </a:t>
                      </a:r>
                      <a:r>
                        <a:rPr lang="en-US" sz="1000" dirty="0" err="1"/>
                        <a:t>ISrc</a:t>
                      </a:r>
                      <a:r>
                        <a:rPr lang="en-US" sz="1000" dirty="0"/>
                        <a:t> HV fenced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Dec. 2017</a:t>
                      </a:r>
                      <a:endParaRPr lang="sv-SE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6U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nclosure: 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PSS0 remote I/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G01 -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HV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Dec. 2017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racks: 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PLC modules and HV Power supply interface contactors</a:t>
                      </a:r>
                      <a:endParaRPr lang="sv-SE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G01 - FEB</a:t>
                      </a:r>
                      <a:endParaRPr lang="sv-S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Racks delivery date by Pentair;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1744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Afterwards, it takes 4 weeks for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ICS/PSS 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have the racks populated by offsite contractor and ready for installation .</a:t>
                      </a:r>
                      <a:endParaRPr lang="sv-SE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Cable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 system</a:t>
                      </a:r>
                      <a:endParaRPr lang="sv-S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G01- FEB &amp;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 in tunnel</a:t>
                      </a:r>
                      <a:endParaRPr lang="sv-S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Nov. 2017</a:t>
                      </a:r>
                      <a:endParaRPr lang="en-US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</a:t>
            </a:r>
            <a:r>
              <a:rPr lang="en-US" dirty="0" smtClean="0"/>
              <a:t>Safety </a:t>
            </a:r>
            <a:r>
              <a:rPr lang="en-US" dirty="0" smtClean="0"/>
              <a:t>System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HV fenced area and platform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Scope relevant to this IRR</a:t>
            </a:r>
          </a:p>
          <a:p>
            <a:pPr lvl="1"/>
            <a:r>
              <a:rPr lang="en-US" sz="1600" dirty="0"/>
              <a:t>Mitigate against the electrical hazards arising from operation of the ISRC+LEBT test </a:t>
            </a:r>
            <a:r>
              <a:rPr lang="en-US" sz="1600" dirty="0" smtClean="0"/>
              <a:t>stand</a:t>
            </a: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/>
              <a:t>Activities</a:t>
            </a:r>
            <a:endParaRPr lang="en-US" sz="1800" dirty="0"/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[planned] Installation of </a:t>
            </a:r>
            <a:r>
              <a:rPr lang="en-GB" sz="1600" dirty="0"/>
              <a:t>f</a:t>
            </a:r>
            <a:r>
              <a:rPr lang="en-GB" sz="1600" dirty="0" smtClean="0">
                <a:solidFill>
                  <a:schemeClr val="tx1"/>
                </a:solidFill>
              </a:rPr>
              <a:t>ield </a:t>
            </a:r>
            <a:r>
              <a:rPr lang="en-GB" sz="1600" dirty="0" smtClean="0">
                <a:solidFill>
                  <a:schemeClr val="tx1"/>
                </a:solidFill>
              </a:rPr>
              <a:t>devices: HV grounding relay, grounding rod, safety switches and lock for the fence door, search buttons, key exchange, </a:t>
            </a:r>
            <a:r>
              <a:rPr lang="en-GB" sz="1600" dirty="0" smtClean="0">
                <a:solidFill>
                  <a:schemeClr val="tx1"/>
                </a:solidFill>
              </a:rPr>
              <a:t>etc. </a:t>
            </a:r>
            <a:r>
              <a:rPr lang="en-US" sz="1600" dirty="0">
                <a:solidFill>
                  <a:schemeClr val="tx1"/>
                </a:solidFill>
              </a:rPr>
              <a:t>(due </a:t>
            </a:r>
            <a:r>
              <a:rPr lang="en-US" sz="1600" dirty="0" smtClean="0">
                <a:solidFill>
                  <a:schemeClr val="tx1"/>
                </a:solidFill>
              </a:rPr>
              <a:t>2017-12-31)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[planned] </a:t>
            </a:r>
            <a:r>
              <a:rPr lang="en-US" sz="1600" dirty="0"/>
              <a:t>Installation </a:t>
            </a:r>
            <a:r>
              <a:rPr lang="en-US" sz="1600" dirty="0" smtClean="0"/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enclosure </a:t>
            </a:r>
            <a:r>
              <a:rPr lang="en-US" sz="1600" dirty="0">
                <a:solidFill>
                  <a:schemeClr val="tx1"/>
                </a:solidFill>
              </a:rPr>
              <a:t>for PSS0 remote </a:t>
            </a:r>
            <a:r>
              <a:rPr lang="en-US" sz="1600" dirty="0" smtClean="0">
                <a:solidFill>
                  <a:schemeClr val="tx1"/>
                </a:solidFill>
              </a:rPr>
              <a:t>I/</a:t>
            </a:r>
            <a:r>
              <a:rPr lang="en-US" sz="1600" dirty="0" err="1" smtClean="0">
                <a:solidFill>
                  <a:schemeClr val="tx1"/>
                </a:solidFill>
              </a:rPr>
              <a:t>Os</a:t>
            </a:r>
            <a:r>
              <a:rPr lang="en-US" sz="1600" dirty="0">
                <a:solidFill>
                  <a:schemeClr val="tx1"/>
                </a:solidFill>
              </a:rPr>
              <a:t> (due </a:t>
            </a:r>
            <a:r>
              <a:rPr lang="en-US" sz="1600" dirty="0" smtClean="0">
                <a:solidFill>
                  <a:schemeClr val="tx1"/>
                </a:solidFill>
              </a:rPr>
              <a:t>2017-12-31)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US" sz="1800" dirty="0" smtClean="0"/>
              <a:t>Risks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HV fence </a:t>
            </a:r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 err="1" smtClean="0">
                <a:solidFill>
                  <a:schemeClr val="tx1"/>
                </a:solidFill>
              </a:rPr>
              <a:t>ISrc</a:t>
            </a:r>
            <a:r>
              <a:rPr lang="en-US" sz="1600" dirty="0" smtClean="0">
                <a:solidFill>
                  <a:schemeClr val="tx1"/>
                </a:solidFill>
              </a:rPr>
              <a:t> not available in </a:t>
            </a:r>
            <a:r>
              <a:rPr lang="en-US" sz="1600" dirty="0" smtClean="0">
                <a:solidFill>
                  <a:schemeClr val="tx1"/>
                </a:solidFill>
              </a:rPr>
              <a:t>time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Installation feasible on the proposed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8" y="4365867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</a:t>
            </a:r>
            <a:r>
              <a:rPr lang="en-US" dirty="0" smtClean="0"/>
              <a:t>Safety System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Control Racks and cable support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Scope relevant to this IRR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Mitigate </a:t>
            </a:r>
            <a:r>
              <a:rPr lang="en-US" sz="1600" dirty="0">
                <a:solidFill>
                  <a:schemeClr val="tx1"/>
                </a:solidFill>
              </a:rPr>
              <a:t>against the electrical hazards arising from operation of the ISRC+LEBT test stand </a:t>
            </a: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Activities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[planned</a:t>
            </a:r>
            <a:r>
              <a:rPr lang="en-US" sz="1600" dirty="0"/>
              <a:t>] Installation of </a:t>
            </a:r>
            <a:r>
              <a:rPr lang="en-GB" sz="1600" dirty="0" smtClean="0">
                <a:solidFill>
                  <a:schemeClr val="tx1"/>
                </a:solidFill>
              </a:rPr>
              <a:t>5 control racks </a:t>
            </a:r>
            <a:r>
              <a:rPr lang="en-GB" sz="1600" dirty="0">
                <a:solidFill>
                  <a:schemeClr val="tx1"/>
                </a:solidFill>
              </a:rPr>
              <a:t>for PLC modules and HV Power supply interface </a:t>
            </a:r>
            <a:r>
              <a:rPr lang="en-GB" sz="1600" dirty="0" smtClean="0">
                <a:solidFill>
                  <a:schemeClr val="tx1"/>
                </a:solidFill>
              </a:rPr>
              <a:t>contactors </a:t>
            </a:r>
            <a:r>
              <a:rPr lang="en-US" sz="1600" dirty="0">
                <a:solidFill>
                  <a:schemeClr val="tx1"/>
                </a:solidFill>
              </a:rPr>
              <a:t>(due </a:t>
            </a:r>
            <a:r>
              <a:rPr lang="en-US" sz="1600" dirty="0" smtClean="0">
                <a:solidFill>
                  <a:schemeClr val="tx1"/>
                </a:solidFill>
              </a:rPr>
              <a:t>2017-11-30)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[planned] </a:t>
            </a:r>
            <a:r>
              <a:rPr lang="en-US" sz="1600" dirty="0"/>
              <a:t>Installation of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Cable </a:t>
            </a:r>
            <a:r>
              <a:rPr lang="en-US" sz="1600" dirty="0">
                <a:solidFill>
                  <a:schemeClr val="tx1"/>
                </a:solidFill>
              </a:rPr>
              <a:t>support </a:t>
            </a:r>
            <a:r>
              <a:rPr lang="en-US" sz="1600" dirty="0" smtClean="0">
                <a:solidFill>
                  <a:schemeClr val="tx1"/>
                </a:solidFill>
              </a:rPr>
              <a:t>system </a:t>
            </a:r>
            <a:r>
              <a:rPr lang="en-US" sz="1600" dirty="0">
                <a:solidFill>
                  <a:schemeClr val="tx1"/>
                </a:solidFill>
              </a:rPr>
              <a:t>(due 2017-11-30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600" dirty="0"/>
              <a:t>[</a:t>
            </a:r>
            <a:r>
              <a:rPr lang="en-US" sz="1600" dirty="0" smtClean="0"/>
              <a:t>planned] Commissioning of PSS0 (due 2018-01-19)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US" sz="1800" dirty="0" smtClean="0"/>
              <a:t>Risks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acks </a:t>
            </a:r>
            <a:r>
              <a:rPr lang="en-US" sz="1600" dirty="0">
                <a:solidFill>
                  <a:schemeClr val="tx1"/>
                </a:solidFill>
              </a:rPr>
              <a:t>not available in </a:t>
            </a:r>
            <a:r>
              <a:rPr lang="en-US" sz="1600" dirty="0" smtClean="0">
                <a:solidFill>
                  <a:schemeClr val="tx1"/>
                </a:solidFill>
              </a:rPr>
              <a:t>time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Overall status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Installation feasible on the proposed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975988" y="4653899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Main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parties’ dependencies/constraints: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Transport damaging electronic components.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Voltage fence delaying PSS-0 installation.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FEB trays, containment, cables not ready in time.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Racks not available in time.</a:t>
            </a:r>
          </a:p>
          <a:p>
            <a:r>
              <a:rPr lang="en-US" dirty="0">
                <a:solidFill>
                  <a:schemeClr val="tx1"/>
                </a:solidFill>
              </a:rPr>
              <a:t> ICS support systems overview: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Technical network, data </a:t>
            </a:r>
            <a:r>
              <a:rPr lang="en-US" dirty="0" err="1">
                <a:solidFill>
                  <a:schemeClr val="tx1"/>
                </a:solidFill>
              </a:rPr>
              <a:t>centre</a:t>
            </a:r>
            <a:r>
              <a:rPr lang="en-US" dirty="0">
                <a:solidFill>
                  <a:schemeClr val="tx1"/>
                </a:solidFill>
              </a:rPr>
              <a:t>, local control room.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Timing system.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Software.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PSS-0.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sp>
        <p:nvSpPr>
          <p:cNvPr id="5" name="Oval 4"/>
          <p:cNvSpPr/>
          <p:nvPr/>
        </p:nvSpPr>
        <p:spPr>
          <a:xfrm rot="5400000">
            <a:off x="831973" y="4432724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5400000">
            <a:off x="831973" y="4869923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5400000">
            <a:off x="831973" y="5296820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5400000">
            <a:off x="831973" y="5734019"/>
            <a:ext cx="354888" cy="3636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92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&lt;System&gt;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Scope relevant to this IRR</a:t>
            </a:r>
          </a:p>
          <a:p>
            <a:r>
              <a:rPr lang="en-US" sz="1800" dirty="0"/>
              <a:t>Activities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[Done/Ongoing/Blocked]:  Description</a:t>
            </a:r>
          </a:p>
          <a:p>
            <a:r>
              <a:rPr lang="en-US" sz="1800" dirty="0"/>
              <a:t>Risks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Description: Mitigations</a:t>
            </a:r>
          </a:p>
          <a:p>
            <a:r>
              <a:rPr lang="en-US" sz="1800" dirty="0"/>
              <a:t>Overall status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[green]: Installation feasible on the proposed dates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[yellow]: Risk of installation delay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[red]: Installation not feasible on the proposed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71101" y="5010456"/>
            <a:ext cx="937917" cy="363666"/>
            <a:chOff x="42676" y="1724970"/>
            <a:chExt cx="1332148" cy="483520"/>
          </a:xfrm>
        </p:grpSpPr>
        <p:sp>
          <p:nvSpPr>
            <p:cNvPr id="6" name="Oval 5"/>
            <p:cNvSpPr/>
            <p:nvPr/>
          </p:nvSpPr>
          <p:spPr>
            <a:xfrm>
              <a:off x="42676" y="1724970"/>
              <a:ext cx="504056" cy="4835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66104" y="1724971"/>
              <a:ext cx="504056" cy="4802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870768" y="1728244"/>
              <a:ext cx="504056" cy="4802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66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7E31-947D-4401-AF0F-69F11C63C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635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23F9-E6B1-43AF-A408-2D548EBF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it-IT" dirty="0" err="1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8CF2-FA93-4087-B1AD-01A379F88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it-IT" dirty="0" err="1"/>
              <a:t>ISrc</a:t>
            </a:r>
            <a:r>
              <a:rPr lang="it-IT" dirty="0"/>
              <a:t> &amp; LEBT C</a:t>
            </a:r>
            <a:r>
              <a:rPr lang="en-US" dirty="0" err="1"/>
              <a:t>ontrol</a:t>
            </a:r>
            <a:r>
              <a:rPr lang="en-US" dirty="0"/>
              <a:t> System Review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F697A-CA5A-4A8A-A9D3-1757D360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876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dirty="0" err="1"/>
              <a:t>ISrc</a:t>
            </a:r>
            <a:r>
              <a:rPr lang="en-GB" sz="2400" dirty="0"/>
              <a:t> &amp; LEBT are the first two elements of the ESS linear accelerator (</a:t>
            </a:r>
            <a:r>
              <a:rPr lang="en-GB" sz="2400" dirty="0" err="1"/>
              <a:t>Linac</a:t>
            </a:r>
            <a:r>
              <a:rPr lang="en-GB" sz="2400" dirty="0"/>
              <a:t>). 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ISrc</a:t>
            </a:r>
            <a:r>
              <a:rPr lang="en-GB" sz="2400" dirty="0"/>
              <a:t> produces the beam, the LEBT (solenoids, steerers, chopper) transports the beam till the RFQ.</a:t>
            </a:r>
          </a:p>
          <a:p>
            <a:r>
              <a:rPr lang="en-GB" sz="2400" dirty="0"/>
              <a:t>Since there’s no acceleration at this stage we can refer to the </a:t>
            </a:r>
            <a:r>
              <a:rPr lang="en-GB" sz="2400" dirty="0" err="1"/>
              <a:t>ISrc</a:t>
            </a:r>
            <a:r>
              <a:rPr lang="en-GB" sz="2400" dirty="0"/>
              <a:t> &amp; LEBT together as “injection”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B3173-1AA8-428B-BF58-6D96508C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" y="4277606"/>
            <a:ext cx="9144000" cy="1719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F69707-BB81-4AD4-9399-D68BBCADACAA}"/>
              </a:ext>
            </a:extLst>
          </p:cNvPr>
          <p:cNvSpPr/>
          <p:nvPr/>
        </p:nvSpPr>
        <p:spPr>
          <a:xfrm>
            <a:off x="56326" y="4869160"/>
            <a:ext cx="1691680" cy="1584176"/>
          </a:xfrm>
          <a:prstGeom prst="rect">
            <a:avLst/>
          </a:prstGeom>
          <a:noFill/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Injection system</a:t>
            </a:r>
          </a:p>
        </p:txBody>
      </p:sp>
    </p:spTree>
    <p:extLst>
      <p:ext uri="{BB962C8B-B14F-4D97-AF65-F5344CB8AC3E}">
        <p14:creationId xmlns:p14="http://schemas.microsoft.com/office/powerpoint/2010/main" val="14963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The </a:t>
            </a:r>
            <a:r>
              <a:rPr lang="en-GB" dirty="0" err="1"/>
              <a:t>ISrc</a:t>
            </a:r>
            <a:r>
              <a:rPr lang="en-GB" dirty="0"/>
              <a:t> &amp; LEBT is the result of the collaboration of ESS with two In-Kind partners:</a:t>
            </a:r>
          </a:p>
          <a:p>
            <a:pPr lvl="1" algn="just"/>
            <a:r>
              <a:rPr lang="en-GB" dirty="0"/>
              <a:t>INFN-LNS (“</a:t>
            </a:r>
            <a:r>
              <a:rPr lang="en-GB" dirty="0" err="1"/>
              <a:t>Istituto</a:t>
            </a:r>
            <a:r>
              <a:rPr lang="en-GB" dirty="0"/>
              <a:t> Nazionale di </a:t>
            </a:r>
            <a:r>
              <a:rPr lang="en-GB" dirty="0" err="1"/>
              <a:t>Fisica</a:t>
            </a:r>
            <a:r>
              <a:rPr lang="en-GB" dirty="0"/>
              <a:t> </a:t>
            </a:r>
            <a:r>
              <a:rPr lang="en-GB" dirty="0" err="1"/>
              <a:t>Nucleare</a:t>
            </a:r>
            <a:r>
              <a:rPr lang="en-GB" dirty="0"/>
              <a:t> – </a:t>
            </a:r>
            <a:r>
              <a:rPr lang="en-GB" dirty="0" err="1"/>
              <a:t>Laboratorio</a:t>
            </a:r>
            <a:r>
              <a:rPr lang="en-GB" dirty="0"/>
              <a:t> Nazionale del Sud) at Catania (Italy) for the injection system</a:t>
            </a:r>
          </a:p>
          <a:p>
            <a:pPr lvl="1" algn="just"/>
            <a:r>
              <a:rPr lang="en-GB" dirty="0"/>
              <a:t> CEA (“</a:t>
            </a:r>
            <a:r>
              <a:rPr lang="fr-FR" dirty="0"/>
              <a:t>Commissariat à l'énergie atomique et aux énergies alternatives</a:t>
            </a:r>
            <a:r>
              <a:rPr lang="en-GB" dirty="0"/>
              <a:t>”)</a:t>
            </a:r>
            <a:r>
              <a:rPr lang="fr-FR" dirty="0"/>
              <a:t> </a:t>
            </a:r>
            <a:r>
              <a:rPr lang="en-GB" dirty="0"/>
              <a:t> at </a:t>
            </a:r>
            <a:r>
              <a:rPr lang="en-GB" dirty="0" err="1"/>
              <a:t>Saclay</a:t>
            </a:r>
            <a:r>
              <a:rPr lang="en-GB" dirty="0"/>
              <a:t> (France) for the Control System</a:t>
            </a:r>
          </a:p>
          <a:p>
            <a:pPr algn="just"/>
            <a:r>
              <a:rPr lang="en-GB" dirty="0"/>
              <a:t>This presentation is focused on the readiness of the Integrated Control System for the installation in Lund.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43F7-2041-492A-8C33-F227603E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collaboration</a:t>
            </a:r>
            <a:br>
              <a:rPr lang="en-US" dirty="0"/>
            </a:br>
            <a:r>
              <a:rPr lang="en-US" sz="2400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6DAD4A-8E7B-4DE9-8324-0D70E6824D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INFN-LNS, Catania (</a:t>
            </a:r>
            <a:r>
              <a:rPr lang="it-IT" dirty="0" err="1"/>
              <a:t>Italy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en-GB" sz="2400" dirty="0"/>
              <a:t>The i</a:t>
            </a:r>
            <a:r>
              <a:rPr lang="en-GB" sz="2400" dirty="0" smtClean="0"/>
              <a:t>njection system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9248-1C5E-4197-A51C-999E4327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FEC03D-42C7-4CC5-8EDE-4B955B6BB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CEA, </a:t>
            </a:r>
            <a:r>
              <a:rPr lang="it-IT" dirty="0" err="1"/>
              <a:t>Saclay</a:t>
            </a:r>
            <a:r>
              <a:rPr lang="it-IT" dirty="0"/>
              <a:t> (France)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control </a:t>
            </a:r>
            <a:r>
              <a:rPr lang="en-US" sz="2400" dirty="0"/>
              <a:t>s</a:t>
            </a:r>
            <a:r>
              <a:rPr lang="en-US" sz="2400" dirty="0" smtClean="0"/>
              <a:t>ystem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362A3E-7F2F-4690-BBA7-C806A934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24" y="3219170"/>
            <a:ext cx="2602632" cy="34670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4E0FF6-42F8-4D45-B444-65A73E320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9170"/>
            <a:ext cx="5218829" cy="346706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B5B2AA8-E468-4A95-8B86-59B5D102EB0A}"/>
              </a:ext>
            </a:extLst>
          </p:cNvPr>
          <p:cNvSpPr/>
          <p:nvPr/>
        </p:nvSpPr>
        <p:spPr>
          <a:xfrm>
            <a:off x="1672208" y="2510543"/>
            <a:ext cx="576064" cy="726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364C39C-2CC0-4CF7-BE8B-9E4B54F900AF}"/>
              </a:ext>
            </a:extLst>
          </p:cNvPr>
          <p:cNvSpPr/>
          <p:nvPr/>
        </p:nvSpPr>
        <p:spPr>
          <a:xfrm>
            <a:off x="6379468" y="2514514"/>
            <a:ext cx="576064" cy="726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technical documentation</a:t>
            </a:r>
            <a:br>
              <a:rPr lang="en-US" dirty="0"/>
            </a:br>
            <a:r>
              <a:rPr lang="en-US" sz="2400" dirty="0"/>
              <a:t>Introduction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documentation (datasheets, user manuals, V&amp;V Report, technical drawing etc…) related to the Control System are available CHESS at </a:t>
            </a:r>
            <a:r>
              <a:rPr lang="en-US" dirty="0">
                <a:hlinkClick r:id="rId3"/>
              </a:rPr>
              <a:t>https://chess.esss.lu.se/enovia/link/21308.51166.13056.55029</a:t>
            </a:r>
            <a:r>
              <a:rPr lang="en-US" dirty="0"/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76D264-3E3D-49CA-A2EC-519DEA1B8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86387" y="1639094"/>
            <a:ext cx="2562225" cy="4448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traight Connector 62"/>
          <p:cNvCxnSpPr>
            <a:stCxn id="166" idx="1"/>
          </p:cNvCxnSpPr>
          <p:nvPr/>
        </p:nvCxnSpPr>
        <p:spPr>
          <a:xfrm rot="10800000">
            <a:off x="3233805" y="2477601"/>
            <a:ext cx="272213" cy="14120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62"/>
          <p:cNvCxnSpPr/>
          <p:nvPr/>
        </p:nvCxnSpPr>
        <p:spPr>
          <a:xfrm rot="10800000">
            <a:off x="3274609" y="2291680"/>
            <a:ext cx="272213" cy="14120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62"/>
          <p:cNvCxnSpPr>
            <a:stCxn id="146" idx="1"/>
          </p:cNvCxnSpPr>
          <p:nvPr/>
        </p:nvCxnSpPr>
        <p:spPr>
          <a:xfrm rot="10800000" flipV="1">
            <a:off x="3257813" y="2104491"/>
            <a:ext cx="260799" cy="2768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62"/>
          <p:cNvCxnSpPr>
            <a:stCxn id="56" idx="1"/>
          </p:cNvCxnSpPr>
          <p:nvPr/>
        </p:nvCxnSpPr>
        <p:spPr>
          <a:xfrm rot="10800000" flipV="1">
            <a:off x="3255497" y="1916723"/>
            <a:ext cx="1122551" cy="316151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16"/>
          <p:cNvCxnSpPr>
            <a:endCxn id="134" idx="1"/>
          </p:cNvCxnSpPr>
          <p:nvPr/>
        </p:nvCxnSpPr>
        <p:spPr>
          <a:xfrm>
            <a:off x="1338546" y="5067075"/>
            <a:ext cx="564652" cy="16585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210"/>
          <p:cNvCxnSpPr>
            <a:endCxn id="130" idx="3"/>
          </p:cNvCxnSpPr>
          <p:nvPr/>
        </p:nvCxnSpPr>
        <p:spPr>
          <a:xfrm flipH="1">
            <a:off x="5396077" y="2454000"/>
            <a:ext cx="456259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68"/>
          <p:cNvCxnSpPr>
            <a:endCxn id="114" idx="1"/>
          </p:cNvCxnSpPr>
          <p:nvPr/>
        </p:nvCxnSpPr>
        <p:spPr>
          <a:xfrm rot="5400000">
            <a:off x="244174" y="4527697"/>
            <a:ext cx="651247" cy="204506"/>
          </a:xfrm>
          <a:prstGeom prst="bentConnector4">
            <a:avLst>
              <a:gd name="adj1" fmla="val -1345"/>
              <a:gd name="adj2" fmla="val 21178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7" name="Straight Connector 62"/>
          <p:cNvCxnSpPr>
            <a:stCxn id="176" idx="3"/>
          </p:cNvCxnSpPr>
          <p:nvPr/>
        </p:nvCxnSpPr>
        <p:spPr>
          <a:xfrm flipV="1">
            <a:off x="2163894" y="2500317"/>
            <a:ext cx="257686" cy="1188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68"/>
          <p:cNvCxnSpPr>
            <a:endCxn id="157" idx="1"/>
          </p:cNvCxnSpPr>
          <p:nvPr/>
        </p:nvCxnSpPr>
        <p:spPr>
          <a:xfrm rot="5400000">
            <a:off x="247378" y="5332965"/>
            <a:ext cx="656356" cy="216023"/>
          </a:xfrm>
          <a:prstGeom prst="bentConnector4">
            <a:avLst>
              <a:gd name="adj1" fmla="val 206"/>
              <a:gd name="adj2" fmla="val 20582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Connector 68"/>
          <p:cNvCxnSpPr>
            <a:stCxn id="126" idx="1"/>
          </p:cNvCxnSpPr>
          <p:nvPr/>
        </p:nvCxnSpPr>
        <p:spPr>
          <a:xfrm rot="10800000" flipH="1" flipV="1">
            <a:off x="683567" y="2348772"/>
            <a:ext cx="249057" cy="1688007"/>
          </a:xfrm>
          <a:prstGeom prst="bentConnector4">
            <a:avLst>
              <a:gd name="adj1" fmla="val -176745"/>
              <a:gd name="adj2" fmla="val 99805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499992" y="2618803"/>
            <a:ext cx="4464496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Platform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5508104" y="3617469"/>
            <a:ext cx="1368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54769" y="1020846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5654" y="844372"/>
            <a:ext cx="2204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 (10.10.1.xxx)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49081" y="1258987"/>
            <a:ext cx="432048" cy="0"/>
          </a:xfrm>
          <a:prstGeom prst="line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2908" y="1102359"/>
            <a:ext cx="55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658" y="3338883"/>
            <a:ext cx="9685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Modbus TCP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24" idx="3"/>
            <a:endCxn id="175" idx="1"/>
          </p:cNvCxnSpPr>
          <p:nvPr/>
        </p:nvCxnSpPr>
        <p:spPr>
          <a:xfrm>
            <a:off x="6948264" y="4563019"/>
            <a:ext cx="3591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4" idx="1"/>
          </p:cNvCxnSpPr>
          <p:nvPr/>
        </p:nvCxnSpPr>
        <p:spPr>
          <a:xfrm>
            <a:off x="5486859" y="4563019"/>
            <a:ext cx="6693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73606" y="782771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3201" y="581692"/>
            <a:ext cx="94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Serial, etc.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56176" y="4346995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 Server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5508104" y="5067075"/>
            <a:ext cx="1368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22587" y="4835799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76256" y="485105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Coils PS (x3)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Connector 47"/>
          <p:cNvCxnSpPr>
            <a:stCxn id="47" idx="3"/>
            <a:endCxn id="40" idx="1"/>
          </p:cNvCxnSpPr>
          <p:nvPr/>
        </p:nvCxnSpPr>
        <p:spPr>
          <a:xfrm>
            <a:off x="5292080" y="976540"/>
            <a:ext cx="388238" cy="1354231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283752" y="760516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Source 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63" y="878848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4378047" y="1700700"/>
            <a:ext cx="91403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9" name="Straight Connector 68"/>
          <p:cNvCxnSpPr>
            <a:stCxn id="15" idx="2"/>
            <a:endCxn id="6" idx="0"/>
          </p:cNvCxnSpPr>
          <p:nvPr/>
        </p:nvCxnSpPr>
        <p:spPr>
          <a:xfrm rot="16200000" flipH="1">
            <a:off x="3845107" y="1630436"/>
            <a:ext cx="746640" cy="2795378"/>
          </a:xfrm>
          <a:prstGeom prst="bentConnector3">
            <a:avLst>
              <a:gd name="adj1" fmla="val 29757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08104" y="5571131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52336" y="5355107"/>
            <a:ext cx="6862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Profinet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442311" y="675356"/>
            <a:ext cx="119415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Archiving    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27" y="772266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62"/>
          <p:cNvCxnSpPr>
            <a:stCxn id="76" idx="2"/>
            <a:endCxn id="116" idx="1"/>
          </p:cNvCxnSpPr>
          <p:nvPr/>
        </p:nvCxnSpPr>
        <p:spPr>
          <a:xfrm rot="16200000" flipH="1">
            <a:off x="2416282" y="730512"/>
            <a:ext cx="173716" cy="927499"/>
          </a:xfrm>
          <a:prstGeom prst="bentConnector2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876256" y="3401445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Magnetron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Straight Connector 68"/>
          <p:cNvCxnSpPr>
            <a:stCxn id="108" idx="2"/>
            <a:endCxn id="111" idx="0"/>
          </p:cNvCxnSpPr>
          <p:nvPr/>
        </p:nvCxnSpPr>
        <p:spPr>
          <a:xfrm rot="16200000" flipH="1">
            <a:off x="7735333" y="2356452"/>
            <a:ext cx="214617" cy="598115"/>
          </a:xfrm>
          <a:prstGeom prst="bentConnector3">
            <a:avLst>
              <a:gd name="adj1" fmla="val 50000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237585" y="2762819"/>
            <a:ext cx="135875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EtherCAT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80318" y="2114747"/>
            <a:ext cx="134895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EtherCAT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2" name="Straight Connector 62"/>
          <p:cNvCxnSpPr>
            <a:cxnSpLocks/>
            <a:stCxn id="82" idx="0"/>
          </p:cNvCxnSpPr>
          <p:nvPr/>
        </p:nvCxnSpPr>
        <p:spPr>
          <a:xfrm rot="16200000" flipV="1">
            <a:off x="2389629" y="2732314"/>
            <a:ext cx="576064" cy="34904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2123728" y="3194867"/>
            <a:ext cx="145690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Source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     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3" name="Picture 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1742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ounded Rectangle 83"/>
          <p:cNvSpPr/>
          <p:nvPr/>
        </p:nvSpPr>
        <p:spPr>
          <a:xfrm>
            <a:off x="3402700" y="3194867"/>
            <a:ext cx="17321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1821144" y="5571131"/>
            <a:ext cx="7346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1880409" y="3952217"/>
            <a:ext cx="151301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Repeller Electrodes PS (x2)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508410" y="5355107"/>
            <a:ext cx="11934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PLC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876648" y="4315172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7307420" y="4346995"/>
            <a:ext cx="15850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Flow &amp; Gauge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>
            <a:endCxn id="155" idx="1"/>
          </p:cNvCxnSpPr>
          <p:nvPr/>
        </p:nvCxnSpPr>
        <p:spPr>
          <a:xfrm>
            <a:off x="1180822" y="5787155"/>
            <a:ext cx="6403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60" idx="1"/>
          </p:cNvCxnSpPr>
          <p:nvPr/>
        </p:nvCxnSpPr>
        <p:spPr>
          <a:xfrm>
            <a:off x="1338546" y="4168241"/>
            <a:ext cx="5418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8"/>
          <p:cNvCxnSpPr>
            <a:stCxn id="15" idx="1"/>
            <a:endCxn id="126" idx="3"/>
          </p:cNvCxnSpPr>
          <p:nvPr/>
        </p:nvCxnSpPr>
        <p:spPr>
          <a:xfrm rot="10800000" flipV="1">
            <a:off x="1613952" y="2348771"/>
            <a:ext cx="741595" cy="1"/>
          </a:xfrm>
          <a:prstGeom prst="bentConnector3">
            <a:avLst>
              <a:gd name="adj1" fmla="val 50000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68"/>
          <p:cNvCxnSpPr>
            <a:stCxn id="6" idx="2"/>
            <a:endCxn id="157" idx="2"/>
          </p:cNvCxnSpPr>
          <p:nvPr/>
        </p:nvCxnSpPr>
        <p:spPr>
          <a:xfrm rot="5400000">
            <a:off x="3205242" y="3664313"/>
            <a:ext cx="138368" cy="4683380"/>
          </a:xfrm>
          <a:prstGeom prst="bentConnector3">
            <a:avLst>
              <a:gd name="adj1" fmla="val 26521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2157" y="5559126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1421" y="3898281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1" y="5556002"/>
            <a:ext cx="368534" cy="87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2" y="2290736"/>
            <a:ext cx="379103" cy="72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29" y="2933931"/>
            <a:ext cx="379103" cy="72001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5701742" y="6481045"/>
            <a:ext cx="324428" cy="144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704096" y="6675732"/>
            <a:ext cx="32442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08551" y="6399164"/>
            <a:ext cx="302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Equipment (PLC, IPC, I/O,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08551" y="6593851"/>
            <a:ext cx="21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LINAC Equipment (PS,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55546" y="2042738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(1)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>
            <a:endCxn id="16" idx="1"/>
          </p:cNvCxnSpPr>
          <p:nvPr/>
        </p:nvCxnSpPr>
        <p:spPr>
          <a:xfrm>
            <a:off x="5436096" y="4088300"/>
            <a:ext cx="144956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02295" y="3825168"/>
            <a:ext cx="9685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Modbus TCP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2080" y="3401445"/>
            <a:ext cx="648072" cy="25353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(6)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85657" y="3872276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849081" y="1475493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281129" y="1321604"/>
            <a:ext cx="203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(physical I/O, power,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83568" y="2042739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X204-2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67544" y="3842939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X204-2 (3)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467544" y="5463120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X204-2 (5)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Left Arrow 165"/>
          <p:cNvSpPr/>
          <p:nvPr/>
        </p:nvSpPr>
        <p:spPr>
          <a:xfrm>
            <a:off x="3506017" y="2499689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Left Arrow 169"/>
          <p:cNvSpPr/>
          <p:nvPr/>
        </p:nvSpPr>
        <p:spPr>
          <a:xfrm>
            <a:off x="1907704" y="4707035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ight Arrow 175"/>
          <p:cNvSpPr/>
          <p:nvPr/>
        </p:nvSpPr>
        <p:spPr>
          <a:xfrm>
            <a:off x="1926294" y="2500317"/>
            <a:ext cx="237600" cy="23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85" name="Picture 1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70" y="2099618"/>
            <a:ext cx="368534" cy="87137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2" y="2094743"/>
            <a:ext cx="368534" cy="87137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8" y="3898281"/>
            <a:ext cx="368534" cy="87137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8" y="5511327"/>
            <a:ext cx="368534" cy="87137"/>
          </a:xfrm>
          <a:prstGeom prst="rect">
            <a:avLst/>
          </a:prstGeom>
        </p:spPr>
      </p:pic>
      <p:sp>
        <p:nvSpPr>
          <p:cNvPr id="108" name="Rounded Rectangle 107"/>
          <p:cNvSpPr/>
          <p:nvPr/>
        </p:nvSpPr>
        <p:spPr>
          <a:xfrm>
            <a:off x="7181667" y="2116154"/>
            <a:ext cx="72383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CU1561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94" y="2144532"/>
            <a:ext cx="379103" cy="72000"/>
          </a:xfrm>
          <a:prstGeom prst="rect">
            <a:avLst/>
          </a:prstGeom>
        </p:spPr>
      </p:pic>
      <p:cxnSp>
        <p:nvCxnSpPr>
          <p:cNvPr id="110" name="Straight Connector 109"/>
          <p:cNvCxnSpPr>
            <a:stCxn id="40" idx="3"/>
            <a:endCxn id="108" idx="1"/>
          </p:cNvCxnSpPr>
          <p:nvPr/>
        </p:nvCxnSpPr>
        <p:spPr>
          <a:xfrm>
            <a:off x="7029269" y="2330771"/>
            <a:ext cx="152398" cy="14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7779782" y="2762819"/>
            <a:ext cx="72383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CU1561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58" y="2828545"/>
            <a:ext cx="379103" cy="72000"/>
          </a:xfrm>
          <a:prstGeom prst="rect">
            <a:avLst/>
          </a:prstGeom>
        </p:spPr>
      </p:pic>
      <p:cxnSp>
        <p:nvCxnSpPr>
          <p:cNvPr id="113" name="Straight Connector 112"/>
          <p:cNvCxnSpPr>
            <a:stCxn id="39" idx="3"/>
            <a:endCxn id="111" idx="1"/>
          </p:cNvCxnSpPr>
          <p:nvPr/>
        </p:nvCxnSpPr>
        <p:spPr>
          <a:xfrm>
            <a:off x="7596336" y="2978843"/>
            <a:ext cx="1834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467544" y="4649540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(4)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8" y="4706420"/>
            <a:ext cx="368534" cy="87137"/>
          </a:xfrm>
          <a:prstGeom prst="rect">
            <a:avLst/>
          </a:prstGeom>
        </p:spPr>
      </p:pic>
      <p:sp>
        <p:nvSpPr>
          <p:cNvPr id="130" name="Right Arrow 129"/>
          <p:cNvSpPr/>
          <p:nvPr/>
        </p:nvSpPr>
        <p:spPr>
          <a:xfrm>
            <a:off x="5158477" y="2335200"/>
            <a:ext cx="237600" cy="237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32" name="Right Arrow 131"/>
          <p:cNvSpPr/>
          <p:nvPr/>
        </p:nvSpPr>
        <p:spPr>
          <a:xfrm flipH="1">
            <a:off x="3624097" y="3407424"/>
            <a:ext cx="237600" cy="237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133" name="Straight Connector 106"/>
          <p:cNvCxnSpPr>
            <a:stCxn id="84" idx="3"/>
            <a:endCxn id="132" idx="3"/>
          </p:cNvCxnSpPr>
          <p:nvPr/>
        </p:nvCxnSpPr>
        <p:spPr>
          <a:xfrm>
            <a:off x="3575912" y="3410891"/>
            <a:ext cx="48185" cy="1153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Left Arrow 133"/>
          <p:cNvSpPr/>
          <p:nvPr/>
        </p:nvSpPr>
        <p:spPr>
          <a:xfrm>
            <a:off x="1903198" y="5113818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5" name="Straight Connector 116"/>
          <p:cNvCxnSpPr>
            <a:stCxn id="114" idx="3"/>
            <a:endCxn id="170" idx="1"/>
          </p:cNvCxnSpPr>
          <p:nvPr/>
        </p:nvCxnSpPr>
        <p:spPr>
          <a:xfrm flipV="1">
            <a:off x="1397927" y="4826149"/>
            <a:ext cx="509777" cy="12942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52280" y="1022236"/>
            <a:ext cx="1448703" cy="6347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Vacuum System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Connector 62"/>
          <p:cNvCxnSpPr>
            <a:stCxn id="116" idx="3"/>
            <a:endCxn id="47" idx="1"/>
          </p:cNvCxnSpPr>
          <p:nvPr/>
        </p:nvCxnSpPr>
        <p:spPr>
          <a:xfrm flipV="1">
            <a:off x="3897273" y="976540"/>
            <a:ext cx="386479" cy="30458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62"/>
          <p:cNvCxnSpPr>
            <a:stCxn id="56" idx="0"/>
            <a:endCxn id="47" idx="2"/>
          </p:cNvCxnSpPr>
          <p:nvPr/>
        </p:nvCxnSpPr>
        <p:spPr>
          <a:xfrm rot="16200000" flipV="1">
            <a:off x="4557422" y="1423058"/>
            <a:ext cx="508136" cy="4714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62"/>
          <p:cNvCxnSpPr>
            <a:cxnSpLocks/>
            <a:endCxn id="83" idx="1"/>
          </p:cNvCxnSpPr>
          <p:nvPr/>
        </p:nvCxnSpPr>
        <p:spPr>
          <a:xfrm rot="5400000">
            <a:off x="1645548" y="1716452"/>
            <a:ext cx="2244593" cy="1144215"/>
          </a:xfrm>
          <a:prstGeom prst="bentConnector4">
            <a:avLst>
              <a:gd name="adj1" fmla="val 32574"/>
              <a:gd name="adj2" fmla="val 138421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62"/>
          <p:cNvCxnSpPr>
            <a:stCxn id="142" idx="2"/>
            <a:endCxn id="116" idx="0"/>
          </p:cNvCxnSpPr>
          <p:nvPr/>
        </p:nvCxnSpPr>
        <p:spPr>
          <a:xfrm rot="16200000" flipH="1">
            <a:off x="3352116" y="895120"/>
            <a:ext cx="156728" cy="3204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75"/>
          <p:cNvSpPr/>
          <p:nvPr/>
        </p:nvSpPr>
        <p:spPr>
          <a:xfrm>
            <a:off x="3072192" y="620688"/>
            <a:ext cx="713371" cy="1976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Left Arrow 165"/>
          <p:cNvSpPr/>
          <p:nvPr/>
        </p:nvSpPr>
        <p:spPr>
          <a:xfrm>
            <a:off x="3521690" y="226974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6" name="Left Arrow 165"/>
          <p:cNvSpPr/>
          <p:nvPr/>
        </p:nvSpPr>
        <p:spPr>
          <a:xfrm>
            <a:off x="3518611" y="1985377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7" name="Straight Connector 31"/>
          <p:cNvCxnSpPr/>
          <p:nvPr/>
        </p:nvCxnSpPr>
        <p:spPr>
          <a:xfrm>
            <a:off x="5863313" y="361373"/>
            <a:ext cx="43204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9" name="TextBox 32"/>
          <p:cNvSpPr txBox="1"/>
          <p:nvPr/>
        </p:nvSpPr>
        <p:spPr>
          <a:xfrm>
            <a:off x="6313798" y="188640"/>
            <a:ext cx="219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 (10.10.0.xxx,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Channel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boot,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,…)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4" name="Straight Connector 62"/>
          <p:cNvCxnSpPr>
            <a:cxnSpLocks/>
          </p:cNvCxnSpPr>
          <p:nvPr/>
        </p:nvCxnSpPr>
        <p:spPr>
          <a:xfrm>
            <a:off x="1480461" y="1380437"/>
            <a:ext cx="1574706" cy="5077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62"/>
          <p:cNvCxnSpPr>
            <a:stCxn id="21" idx="1"/>
            <a:endCxn id="126" idx="0"/>
          </p:cNvCxnSpPr>
          <p:nvPr/>
        </p:nvCxnSpPr>
        <p:spPr>
          <a:xfrm rot="16200000" flipH="1">
            <a:off x="769489" y="1663468"/>
            <a:ext cx="386414" cy="37212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" name="TextBox 28"/>
          <p:cNvSpPr txBox="1"/>
          <p:nvPr/>
        </p:nvSpPr>
        <p:spPr>
          <a:xfrm>
            <a:off x="279881" y="45373"/>
            <a:ext cx="54004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 Source Controls Architecture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ounded Rectangle 14"/>
          <p:cNvSpPr/>
          <p:nvPr/>
        </p:nvSpPr>
        <p:spPr>
          <a:xfrm>
            <a:off x="2966890" y="975086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X204-2 (0)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97" y="1873154"/>
            <a:ext cx="368534" cy="8713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4" y="1237550"/>
            <a:ext cx="368534" cy="87137"/>
          </a:xfrm>
          <a:prstGeom prst="rect">
            <a:avLst/>
          </a:prstGeom>
        </p:spPr>
      </p:pic>
      <p:sp>
        <p:nvSpPr>
          <p:cNvPr id="161" name="Left Arrow 160"/>
          <p:cNvSpPr/>
          <p:nvPr/>
        </p:nvSpPr>
        <p:spPr>
          <a:xfrm flipH="1">
            <a:off x="1687350" y="1217432"/>
            <a:ext cx="236160" cy="2382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7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FAFE0F-3DF5-4FCC-ABC9-E2EC3323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Ion</a:t>
            </a:r>
            <a:r>
              <a:rPr lang="it-IT" dirty="0"/>
              <a:t> Source </a:t>
            </a:r>
            <a:r>
              <a:rPr lang="it-IT" dirty="0" err="1"/>
              <a:t>Controls</a:t>
            </a:r>
            <a:r>
              <a:rPr lang="it-IT" dirty="0"/>
              <a:t/>
            </a:r>
            <a:br>
              <a:rPr lang="it-IT" dirty="0"/>
            </a:br>
            <a:r>
              <a:rPr lang="it-IT" sz="2400" dirty="0" err="1"/>
              <a:t>Ion</a:t>
            </a:r>
            <a:r>
              <a:rPr lang="it-IT" sz="2400" dirty="0"/>
              <a:t> Source and LEBT control system status</a:t>
            </a: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E8050E-C8BE-41AE-986D-778BF6EC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Status</a:t>
            </a:r>
            <a:endParaRPr lang="en-US" dirty="0"/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Relevant documentation available (wiring list, I/O Signal, datasheets, user manuals, etc.).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 equipment are fully integrated in the control system.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All EPICS modules are available, tested and documented.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b="1" dirty="0"/>
              <a:t>Ion source control system was accepted on July 2017</a:t>
            </a:r>
            <a:r>
              <a:rPr lang="en-US" dirty="0"/>
              <a:t>.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it-IT" dirty="0"/>
              <a:t>N</a:t>
            </a:r>
            <a:r>
              <a:rPr lang="en-US" dirty="0"/>
              <a:t>on-conformities / Known issues</a:t>
            </a:r>
          </a:p>
          <a:p>
            <a:pPr lvl="1"/>
            <a:r>
              <a:rPr lang="en-US" dirty="0"/>
              <a:t>[non-blocking] Naming service and CCDB need to be updated for the commissioning in Lund.</a:t>
            </a:r>
          </a:p>
          <a:p>
            <a:pPr lvl="1"/>
            <a:r>
              <a:rPr lang="en-US" dirty="0"/>
              <a:t>[non-blocking] The EPICS modules should be integrated in IOC Factory. Will be solved later in Lund.</a:t>
            </a:r>
          </a:p>
          <a:p>
            <a:pPr lvl="1"/>
            <a:r>
              <a:rPr lang="en-US" dirty="0"/>
              <a:t>[non-blocking] The Archiving System needs to be properly configured for the commissioning in Lund.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3F048-3E4F-4430-8784-A7611024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445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defPPr algn="ctr">
          <a:defRPr sz="1400"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1916</Words>
  <Application>Microsoft Office PowerPoint</Application>
  <PresentationFormat>On-screen Show (4:3)</PresentationFormat>
  <Paragraphs>384</Paragraphs>
  <Slides>26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1_Office Theme</vt:lpstr>
      <vt:lpstr>ISrc &amp; LEBT – ICS  Installation Readiness Review</vt:lpstr>
      <vt:lpstr>Part 1 – ISrc &amp; LEBT Controls</vt:lpstr>
      <vt:lpstr>Outline</vt:lpstr>
      <vt:lpstr>Introduction</vt:lpstr>
      <vt:lpstr>Introduction</vt:lpstr>
      <vt:lpstr>In-kind collaboration Introduction</vt:lpstr>
      <vt:lpstr>ICS technical documentation Introduction</vt:lpstr>
      <vt:lpstr>PowerPoint Presentation</vt:lpstr>
      <vt:lpstr>Ion Source Controls Ion Source and LEBT control system status</vt:lpstr>
      <vt:lpstr>PowerPoint Presentation</vt:lpstr>
      <vt:lpstr>LEBT Ion Source and LEBT control system status</vt:lpstr>
      <vt:lpstr>Summary</vt:lpstr>
      <vt:lpstr>Part 2 – Isrc &amp; LEBT support systems</vt:lpstr>
      <vt:lpstr>Outline</vt:lpstr>
      <vt:lpstr>Technical Network Control System Infrastructure</vt:lpstr>
      <vt:lpstr>Data centre Control System Infrastructure</vt:lpstr>
      <vt:lpstr>Control room Control System Infrastructure</vt:lpstr>
      <vt:lpstr>Timing system</vt:lpstr>
      <vt:lpstr>Core applications Control System Software</vt:lpstr>
      <vt:lpstr>Beam physics applications Control System Software</vt:lpstr>
      <vt:lpstr>Personnel Safety System</vt:lpstr>
      <vt:lpstr>Personnel Safety System HV fenced area and platform</vt:lpstr>
      <vt:lpstr>Personnel Safety System Control Racks and cable support system</vt:lpstr>
      <vt:lpstr>Summary</vt:lpstr>
      <vt:lpstr>&lt;System&gt;</vt:lpstr>
      <vt:lpstr>Questions?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Nour Akel</cp:lastModifiedBy>
  <cp:revision>84</cp:revision>
  <dcterms:created xsi:type="dcterms:W3CDTF">2013-10-29T16:05:10Z</dcterms:created>
  <dcterms:modified xsi:type="dcterms:W3CDTF">2017-09-14T14:37:54Z</dcterms:modified>
</cp:coreProperties>
</file>