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8"/>
  </p:notesMasterIdLst>
  <p:sldIdLst>
    <p:sldId id="259" r:id="rId2"/>
    <p:sldId id="269" r:id="rId3"/>
    <p:sldId id="292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290" r:id="rId46"/>
    <p:sldId id="28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3081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D7F1C-388B-4061-96C7-A5E769D0604A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FB4ED-2171-4B0D-9EDD-48408383F2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5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768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4200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21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2018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0644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980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6385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361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9995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070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696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230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0198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207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289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1574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9457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8380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6188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8767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0615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627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3773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256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89036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7334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10680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7135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62706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8401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9399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12239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812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41239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3135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38057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30375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00078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86610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29686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578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753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215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115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974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84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536" y="6229350"/>
            <a:ext cx="3449159" cy="340826"/>
          </a:xfrm>
          <a:prstGeom prst="rect">
            <a:avLst/>
          </a:prstGeom>
        </p:spPr>
      </p:pic>
      <p:pic>
        <p:nvPicPr>
          <p:cNvPr id="10" name="Billede 13" descr="euW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8"/>
          <a:stretch/>
        </p:blipFill>
        <p:spPr>
          <a:xfrm>
            <a:off x="425451" y="6268640"/>
            <a:ext cx="421206" cy="247561"/>
          </a:xfrm>
          <a:prstGeom prst="rect">
            <a:avLst/>
          </a:prstGeom>
        </p:spPr>
      </p:pic>
      <p:pic>
        <p:nvPicPr>
          <p:cNvPr id="34" name="Billede 33" descr="gr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33" y="0"/>
            <a:ext cx="461766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47300" y="2073275"/>
            <a:ext cx="6072550" cy="14700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485156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slide </a:t>
            </a:r>
            <a:r>
              <a:rPr lang="da-DK" dirty="0" err="1" smtClean="0"/>
              <a:t>title</a:t>
            </a:r>
            <a:r>
              <a:rPr lang="da-DK" dirty="0" smtClean="0"/>
              <a:t> and </a:t>
            </a:r>
            <a:r>
              <a:rPr lang="da-DK" dirty="0" err="1" smtClean="0"/>
              <a:t>second</a:t>
            </a:r>
            <a:r>
              <a:rPr lang="da-DK" dirty="0" smtClean="0"/>
              <a:t> line of the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47300" y="3651250"/>
            <a:ext cx="6072550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rgbClr val="4851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  <a:r>
              <a:rPr lang="da-DK" dirty="0" err="1" smtClean="0"/>
              <a:t>subtitle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7024050"/>
            <a:ext cx="2133600" cy="274324"/>
          </a:xfrm>
        </p:spPr>
        <p:txBody>
          <a:bodyPr/>
          <a:lstStyle/>
          <a:p>
            <a:fld id="{70890DB6-8332-4B41-90A9-E75D4A297AD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15-09-2017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7024050"/>
            <a:ext cx="2895600" cy="274324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7024050"/>
            <a:ext cx="2133600" cy="274324"/>
          </a:xfrm>
        </p:spPr>
        <p:txBody>
          <a:bodyPr/>
          <a:lstStyle/>
          <a:p>
            <a:fld id="{C7A1488B-9794-DE45-9F52-F2C98C1DA640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 hasCustomPrompt="1"/>
          </p:nvPr>
        </p:nvSpPr>
        <p:spPr>
          <a:xfrm>
            <a:off x="5818717" y="1401266"/>
            <a:ext cx="3547532" cy="5501449"/>
          </a:xfrm>
          <a:custGeom>
            <a:avLst/>
            <a:gdLst/>
            <a:ahLst/>
            <a:cxnLst/>
            <a:rect l="l" t="t" r="r" b="b"/>
            <a:pathLst>
              <a:path w="3547532" h="5501449">
                <a:moveTo>
                  <a:pt x="3547532" y="0"/>
                </a:moveTo>
                <a:lnTo>
                  <a:pt x="3547532" y="5501449"/>
                </a:lnTo>
                <a:lnTo>
                  <a:pt x="200875" y="5501449"/>
                </a:lnTo>
                <a:lnTo>
                  <a:pt x="191857" y="5474799"/>
                </a:lnTo>
                <a:cubicBezTo>
                  <a:pt x="67170" y="5073918"/>
                  <a:pt x="0" y="4647696"/>
                  <a:pt x="0" y="4205785"/>
                </a:cubicBezTo>
                <a:cubicBezTo>
                  <a:pt x="0" y="2143537"/>
                  <a:pt x="1462810" y="422946"/>
                  <a:pt x="3407421" y="2502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ln>
                  <a:solidFill>
                    <a:srgbClr val="FFFFFF"/>
                  </a:solidFill>
                </a:ln>
                <a:solidFill>
                  <a:srgbClr val="384044"/>
                </a:solidFill>
              </a:defRPr>
            </a:lvl1pPr>
          </a:lstStyle>
          <a:p>
            <a:r>
              <a:rPr lang="da-DK" dirty="0" smtClean="0"/>
              <a:t>Drag </a:t>
            </a:r>
            <a:r>
              <a:rPr lang="da-DK" dirty="0" err="1" smtClean="0"/>
              <a:t>picture</a:t>
            </a:r>
            <a:r>
              <a:rPr lang="da-DK" dirty="0" smtClean="0"/>
              <a:t> or </a:t>
            </a:r>
            <a:r>
              <a:rPr lang="da-DK" dirty="0" err="1" smtClean="0"/>
              <a:t>click</a:t>
            </a:r>
            <a:r>
              <a:rPr lang="da-DK" dirty="0" smtClean="0"/>
              <a:t> on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change</a:t>
            </a:r>
            <a:r>
              <a:rPr lang="da-DK" dirty="0" smtClean="0"/>
              <a:t>; Or </a:t>
            </a:r>
            <a:r>
              <a:rPr lang="da-DK" dirty="0" err="1" smtClean="0"/>
              <a:t>delete</a:t>
            </a:r>
            <a:r>
              <a:rPr lang="da-DK" dirty="0" smtClean="0"/>
              <a:t> </a:t>
            </a:r>
            <a:r>
              <a:rPr lang="da-DK" dirty="0" err="1" smtClean="0"/>
              <a:t>if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don’t</a:t>
            </a:r>
            <a:r>
              <a:rPr lang="da-DK" dirty="0" smtClean="0"/>
              <a:t> </a:t>
            </a:r>
            <a:r>
              <a:rPr lang="da-DK" dirty="0" err="1" smtClean="0"/>
              <a:t>want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a </a:t>
            </a:r>
            <a:r>
              <a:rPr lang="da-DK" dirty="0" err="1" smtClean="0"/>
              <a:t>photo</a:t>
            </a:r>
            <a:r>
              <a:rPr lang="da-DK" dirty="0" smtClean="0"/>
              <a:t>.</a:t>
            </a:r>
          </a:p>
          <a:p>
            <a:endParaRPr lang="da-DK" dirty="0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6019800" y="6287323"/>
            <a:ext cx="306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Andrea Miraglia</a:t>
            </a:r>
            <a:r>
              <a:rPr lang="it-IT" sz="1400" baseline="0" dirty="0" smtClean="0"/>
              <a:t> – 1</a:t>
            </a:r>
            <a:r>
              <a:rPr lang="it-IT" sz="1400" dirty="0" smtClean="0"/>
              <a:t>5/09/2017 – Lund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34640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35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First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3DD3-8538-4366-B423-B2A82D696FC4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15-09-2017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340157" y="6413414"/>
            <a:ext cx="2133600" cy="360000"/>
          </a:xfrm>
        </p:spPr>
        <p:txBody>
          <a:bodyPr/>
          <a:lstStyle>
            <a:lvl1pPr algn="l">
              <a:defRPr/>
            </a:lvl1pPr>
          </a:lstStyle>
          <a:p>
            <a:fld id="{C7A1488B-9794-DE45-9F52-F2C98C1DA640}" type="slidenum">
              <a:rPr lang="da-DK" smtClean="0"/>
              <a:pPr/>
              <a:t>‹N›</a:t>
            </a:fld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071360" y="229449"/>
            <a:ext cx="1707198" cy="804704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 smtClean="0"/>
              <a:t>Insert logo here or delete if you don’t want to add logo</a:t>
            </a:r>
            <a:endParaRPr lang="en-US" dirty="0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6012160" y="6287323"/>
            <a:ext cx="307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Andrea Miraglia – 15/09/2017 – Lund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9785914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‹N›</a:t>
            </a:fld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a-DK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8400" y="3186113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82AF19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slide separator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338400" y="168592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2AF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31A0-F490-4F26-858C-2B8B54F14179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15-09-2017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lede 7" descr="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97036"/>
            <a:ext cx="152806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0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0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97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3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8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00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74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5600" y="1258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5600" y="2381250"/>
            <a:ext cx="8229600" cy="374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480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9F51B42-4F5B-4092-A6AE-28603A5A422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15-09-2017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45600" y="6390000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85156"/>
                </a:solidFill>
              </a:defRPr>
            </a:lvl1pPr>
          </a:lstStyle>
          <a:p>
            <a:pPr defTabSz="457200"/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623050" y="639000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85156"/>
                </a:solidFill>
              </a:defRPr>
            </a:lvl1pPr>
          </a:lstStyle>
          <a:p>
            <a:pPr defTabSz="457200"/>
            <a:fld id="{C7A1488B-9794-DE45-9F52-F2C98C1DA640}" type="slidenum">
              <a:rPr lang="da-DK" smtClean="0"/>
              <a:pPr defTabSz="457200"/>
              <a:t>‹N›</a:t>
            </a:fld>
            <a:endParaRPr lang="da-DK" dirty="0"/>
          </a:p>
        </p:txBody>
      </p:sp>
      <p:pic>
        <p:nvPicPr>
          <p:cNvPr id="8" name="Billede 7" descr="bl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99" y="883653"/>
            <a:ext cx="1517650" cy="33904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54" y="260648"/>
            <a:ext cx="1094740" cy="5867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6025"/>
            <a:ext cx="1525895" cy="7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85156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85156"/>
          </a:solidFill>
          <a:latin typeface="+mn-lt"/>
          <a:ea typeface="+mn-ea"/>
          <a:cs typeface="+mn-cs"/>
        </a:defRPr>
      </a:lvl1pPr>
      <a:lvl2pPr marL="971550" indent="-5143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485156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85156"/>
          </a:solidFill>
          <a:latin typeface="+mn-lt"/>
          <a:ea typeface="+mn-ea"/>
          <a:cs typeface="+mn-cs"/>
        </a:defRPr>
      </a:lvl3pPr>
      <a:lvl4pPr marL="1828800" indent="-4572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85156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8515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IRR </a:t>
            </a:r>
            <a:r>
              <a:rPr lang="en-US" sz="3600" dirty="0"/>
              <a:t>for the Ion Source &amp; LEBT</a:t>
            </a:r>
            <a:endParaRPr lang="da-DK" sz="3600" dirty="0"/>
          </a:p>
        </p:txBody>
      </p:sp>
      <p:sp>
        <p:nvSpPr>
          <p:cNvPr id="6" name="Tekstfelt 5"/>
          <p:cNvSpPr txBox="1"/>
          <p:nvPr/>
        </p:nvSpPr>
        <p:spPr>
          <a:xfrm>
            <a:off x="7772400" y="463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sp>
        <p:nvSpPr>
          <p:cNvPr id="5" name="Titel 3"/>
          <p:cNvSpPr txBox="1">
            <a:spLocks/>
          </p:cNvSpPr>
          <p:nvPr/>
        </p:nvSpPr>
        <p:spPr>
          <a:xfrm>
            <a:off x="315376" y="3522231"/>
            <a:ext cx="69929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851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/>
              <a:t>Review of installation plan, alignment strategy, WSCP (including JHA), responsible personnel, trainings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7995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03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err="1">
                <a:solidFill>
                  <a:srgbClr val="0070C0"/>
                </a:solidFill>
              </a:rPr>
              <a:t>done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before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installation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SAM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634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7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Drill for feet (Base &amp; Commissioning Tank Support)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Picture 1" descr="Slide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68707" r="23226" b="6686"/>
          <a:stretch/>
        </p:blipFill>
        <p:spPr>
          <a:xfrm>
            <a:off x="1403648" y="4365104"/>
            <a:ext cx="6227717" cy="13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03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01/11/2017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634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8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the feet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Picture 1" descr="Slide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68707" r="23226" b="6686"/>
          <a:stretch/>
        </p:blipFill>
        <p:spPr>
          <a:xfrm>
            <a:off x="1403648" y="4365104"/>
            <a:ext cx="6227717" cy="13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2500397" y="1585831"/>
            <a:ext cx="6372200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03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01/11/2017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ESS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454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9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Lift the HV </a:t>
            </a:r>
            <a:r>
              <a:rPr lang="en-US" dirty="0" smtClean="0">
                <a:solidFill>
                  <a:srgbClr val="FF0000"/>
                </a:solidFill>
              </a:rPr>
              <a:t>Platform </a:t>
            </a:r>
            <a:r>
              <a:rPr lang="en-US" dirty="0">
                <a:solidFill>
                  <a:srgbClr val="FF0000"/>
                </a:solidFill>
              </a:rPr>
              <a:t>&amp; put down on Ceramic Insulator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01/11/2017 – 03/11/2017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634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10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Storage boxes and open to check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205" y="3303862"/>
            <a:ext cx="4314056" cy="3127691"/>
          </a:xfrm>
          <a:prstGeom prst="rect">
            <a:avLst/>
          </a:prstGeom>
        </p:spPr>
      </p:pic>
      <p:pic>
        <p:nvPicPr>
          <p:cNvPr id="1028" name="Picture 4" descr="Risultati immagini per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54" y="3284984"/>
            <a:ext cx="2667170" cy="26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5"/>
          <a:stretch/>
        </p:blipFill>
        <p:spPr>
          <a:xfrm>
            <a:off x="2483768" y="1640418"/>
            <a:ext cx="6444208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01/11/2017 – 03/11/2017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634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11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Bring the base on the feet using the wheels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2526523" y="1640418"/>
            <a:ext cx="6372200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02/11/2017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SAM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634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12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 err="1">
                <a:solidFill>
                  <a:srgbClr val="FF0000"/>
                </a:solidFill>
              </a:rPr>
              <a:t>Allign</a:t>
            </a:r>
            <a:r>
              <a:rPr lang="en-US" dirty="0">
                <a:solidFill>
                  <a:srgbClr val="FF0000"/>
                </a:solidFill>
              </a:rPr>
              <a:t> the assembly/fix and clamp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02/11/2017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ESS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432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13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Put down </a:t>
            </a:r>
            <a:r>
              <a:rPr lang="en-US" dirty="0" smtClean="0">
                <a:solidFill>
                  <a:srgbClr val="FF0000"/>
                </a:solidFill>
              </a:rPr>
              <a:t>boxes for daily work </a:t>
            </a:r>
            <a:r>
              <a:rPr lang="en-US" dirty="0">
                <a:solidFill>
                  <a:srgbClr val="FF0000"/>
                </a:solidFill>
              </a:rPr>
              <a:t>from FEB lift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988840"/>
            <a:ext cx="3853210" cy="43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2555776" y="1640418"/>
            <a:ext cx="6372200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06/11/2017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1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14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</a:t>
            </a:r>
            <a:r>
              <a:rPr lang="en-US" dirty="0" smtClean="0">
                <a:solidFill>
                  <a:srgbClr val="FF0000"/>
                </a:solidFill>
              </a:rPr>
              <a:t>I-COMP </a:t>
            </a:r>
            <a:r>
              <a:rPr lang="en-US" dirty="0">
                <a:solidFill>
                  <a:srgbClr val="FF0000"/>
                </a:solidFill>
              </a:rPr>
              <a:t>with the </a:t>
            </a:r>
            <a:r>
              <a:rPr lang="it-IT" dirty="0" err="1">
                <a:solidFill>
                  <a:srgbClr val="FF0000"/>
                </a:solidFill>
              </a:rPr>
              <a:t>Extraction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System &amp; </a:t>
            </a:r>
            <a:r>
              <a:rPr lang="it-IT" dirty="0" err="1" smtClean="0">
                <a:solidFill>
                  <a:srgbClr val="FF0000"/>
                </a:solidFill>
              </a:rPr>
              <a:t>ancillaries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19154" r="40550" b="11443"/>
          <a:stretch/>
        </p:blipFill>
        <p:spPr>
          <a:xfrm>
            <a:off x="3557298" y="3155215"/>
            <a:ext cx="1112815" cy="8942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16069" r="34250" b="12985"/>
          <a:stretch/>
        </p:blipFill>
        <p:spPr>
          <a:xfrm>
            <a:off x="2756604" y="2950467"/>
            <a:ext cx="1239332" cy="1357364"/>
          </a:xfrm>
          <a:prstGeom prst="rect">
            <a:avLst/>
          </a:prstGeom>
        </p:spPr>
      </p:pic>
      <p:sp>
        <p:nvSpPr>
          <p:cNvPr id="11" name="Freccia circolare in giù 10"/>
          <p:cNvSpPr/>
          <p:nvPr/>
        </p:nvSpPr>
        <p:spPr>
          <a:xfrm>
            <a:off x="4572000" y="2782081"/>
            <a:ext cx="1080120" cy="64040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2555776" y="1640418"/>
            <a:ext cx="6372200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08/11/2017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SAM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26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15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Align the </a:t>
            </a:r>
            <a:r>
              <a:rPr lang="en-US" dirty="0" smtClean="0">
                <a:solidFill>
                  <a:srgbClr val="FF0000"/>
                </a:solidFill>
              </a:rPr>
              <a:t>I-COPM with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it-IT" dirty="0" err="1">
                <a:solidFill>
                  <a:srgbClr val="FF0000"/>
                </a:solidFill>
              </a:rPr>
              <a:t>Extraction</a:t>
            </a:r>
            <a:r>
              <a:rPr lang="it-IT" dirty="0">
                <a:solidFill>
                  <a:srgbClr val="FF0000"/>
                </a:solidFill>
              </a:rPr>
              <a:t> System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2508199" y="1640418"/>
            <a:ext cx="6372200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09/11/2017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26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16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the Insulation Column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5" t="11443" r="33463" b="12985"/>
          <a:stretch/>
        </p:blipFill>
        <p:spPr>
          <a:xfrm>
            <a:off x="3491880" y="2900318"/>
            <a:ext cx="1022536" cy="1431551"/>
          </a:xfrm>
          <a:prstGeom prst="rect">
            <a:avLst/>
          </a:prstGeom>
        </p:spPr>
      </p:pic>
      <p:sp>
        <p:nvSpPr>
          <p:cNvPr id="11" name="Freccia circolare in giù 10"/>
          <p:cNvSpPr/>
          <p:nvPr/>
        </p:nvSpPr>
        <p:spPr>
          <a:xfrm>
            <a:off x="4572000" y="2782081"/>
            <a:ext cx="1080120" cy="64040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Outline</a:t>
            </a:r>
            <a:endParaRPr lang="da-DK" sz="2800" b="1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243079"/>
            <a:ext cx="8212496" cy="3922225"/>
          </a:xfrm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chemeClr val="tx1"/>
                </a:solidFill>
                <a:latin typeface="Arial"/>
                <a:cs typeface="Arial"/>
              </a:rPr>
              <a:t>Installation Plan</a:t>
            </a:r>
          </a:p>
          <a:p>
            <a:endParaRPr lang="it-IT" sz="1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it-IT" sz="1400" b="1" dirty="0" err="1" smtClean="0">
                <a:solidFill>
                  <a:schemeClr val="tx1"/>
                </a:solidFill>
                <a:latin typeface="Arial"/>
                <a:cs typeface="Arial"/>
              </a:rPr>
              <a:t>Alignment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1400" b="1" dirty="0" err="1" smtClean="0">
                <a:solidFill>
                  <a:schemeClr val="tx1"/>
                </a:solidFill>
                <a:latin typeface="Arial"/>
                <a:cs typeface="Arial"/>
              </a:rPr>
              <a:t>strategy</a:t>
            </a:r>
            <a:endParaRPr lang="it-IT" sz="1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it-IT" sz="1400" b="1" dirty="0" err="1" smtClean="0">
                <a:solidFill>
                  <a:schemeClr val="tx1"/>
                </a:solidFill>
                <a:latin typeface="Arial"/>
                <a:cs typeface="Arial"/>
              </a:rPr>
              <a:t>Responsible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1400" b="1" dirty="0" err="1" smtClean="0">
                <a:solidFill>
                  <a:schemeClr val="tx1"/>
                </a:solidFill>
                <a:latin typeface="Arial"/>
                <a:cs typeface="Arial"/>
              </a:rPr>
              <a:t>personnel</a:t>
            </a:r>
            <a:endParaRPr lang="it-IT" sz="1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JHA</a:t>
            </a:r>
          </a:p>
          <a:p>
            <a:pPr lvl="1"/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it-IT" sz="1800" b="1" dirty="0">
                <a:solidFill>
                  <a:schemeClr val="tx1"/>
                </a:solidFill>
                <a:latin typeface="Arial"/>
                <a:cs typeface="Arial"/>
              </a:rPr>
              <a:t>Trainings</a:t>
            </a: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Questions</a:t>
            </a:r>
            <a:endParaRPr lang="it-IT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73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2483768" y="1628800"/>
            <a:ext cx="6372200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09/11/2017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26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17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the plasma chamber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6865" r="29525" b="17612"/>
          <a:stretch/>
        </p:blipFill>
        <p:spPr>
          <a:xfrm>
            <a:off x="3233586" y="3158133"/>
            <a:ext cx="1914478" cy="1129856"/>
          </a:xfrm>
          <a:prstGeom prst="rect">
            <a:avLst/>
          </a:prstGeom>
        </p:spPr>
      </p:pic>
      <p:sp>
        <p:nvSpPr>
          <p:cNvPr id="5" name="Freccia circolare in giù 4"/>
          <p:cNvSpPr/>
          <p:nvPr/>
        </p:nvSpPr>
        <p:spPr>
          <a:xfrm>
            <a:off x="4572000" y="2782081"/>
            <a:ext cx="1080120" cy="64040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2508199" y="1640418"/>
            <a:ext cx="6372200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09/11/2017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SAM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26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18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Check alignment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2520280" y="1640418"/>
            <a:ext cx="6372200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22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10/11/2017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26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19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the </a:t>
            </a:r>
            <a:r>
              <a:rPr lang="en-US" dirty="0" smtClean="0">
                <a:solidFill>
                  <a:srgbClr val="FF0000"/>
                </a:solidFill>
              </a:rPr>
              <a:t>Matching Transformer </a:t>
            </a:r>
            <a:r>
              <a:rPr lang="en-US" dirty="0">
                <a:solidFill>
                  <a:srgbClr val="FF0000"/>
                </a:solidFill>
              </a:rPr>
              <a:t>and the </a:t>
            </a:r>
            <a:r>
              <a:rPr lang="en-US" dirty="0" smtClean="0">
                <a:solidFill>
                  <a:srgbClr val="FF0000"/>
                </a:solidFill>
              </a:rPr>
              <a:t>Wave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uides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5274" r="35038" b="6816"/>
          <a:stretch/>
        </p:blipFill>
        <p:spPr>
          <a:xfrm>
            <a:off x="3259365" y="2708920"/>
            <a:ext cx="1168619" cy="1707982"/>
          </a:xfrm>
          <a:prstGeom prst="rect">
            <a:avLst/>
          </a:prstGeom>
        </p:spPr>
      </p:pic>
      <p:sp>
        <p:nvSpPr>
          <p:cNvPr id="11" name="Freccia circolare in giù 10"/>
          <p:cNvSpPr/>
          <p:nvPr/>
        </p:nvSpPr>
        <p:spPr>
          <a:xfrm>
            <a:off x="4572000" y="2782081"/>
            <a:ext cx="1080120" cy="64040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44216" y="1640418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23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10/11/2017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26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20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Commissioning Tank Support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44216" y="1640418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24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10/11/2017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21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</a:t>
            </a:r>
            <a:r>
              <a:rPr lang="it-IT" dirty="0" err="1">
                <a:solidFill>
                  <a:srgbClr val="FF0000"/>
                </a:solidFill>
              </a:rPr>
              <a:t>Commissioning</a:t>
            </a:r>
            <a:r>
              <a:rPr lang="it-IT" dirty="0">
                <a:solidFill>
                  <a:srgbClr val="FF0000"/>
                </a:solidFill>
              </a:rPr>
              <a:t> Tank with FC &amp; </a:t>
            </a:r>
            <a:r>
              <a:rPr lang="it-IT" dirty="0" err="1">
                <a:solidFill>
                  <a:srgbClr val="FF0000"/>
                </a:solidFill>
              </a:rPr>
              <a:t>ancillaries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44216" y="1640418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25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10/11/2017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SAM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22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Align Commissioning Tank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44216" y="1640418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26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13/11/2017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23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</a:t>
            </a:r>
            <a:r>
              <a:rPr lang="it-IT" dirty="0" err="1">
                <a:solidFill>
                  <a:srgbClr val="FF0000"/>
                </a:solidFill>
              </a:rPr>
              <a:t>Permanent</a:t>
            </a:r>
            <a:r>
              <a:rPr lang="it-IT" dirty="0">
                <a:solidFill>
                  <a:srgbClr val="FF0000"/>
                </a:solidFill>
              </a:rPr>
              <a:t> Tank with EMU, Chopper &amp; </a:t>
            </a:r>
            <a:r>
              <a:rPr lang="it-IT" dirty="0" err="1">
                <a:solidFill>
                  <a:srgbClr val="FF0000"/>
                </a:solidFill>
              </a:rPr>
              <a:t>ancillaries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44216" y="1640418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27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13/11/2017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SAM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24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Align Permanent Tank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44216" y="1640418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28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13/11/2017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t="12985" r="25588" b="8358"/>
          <a:stretch/>
        </p:blipFill>
        <p:spPr>
          <a:xfrm>
            <a:off x="4337974" y="2208559"/>
            <a:ext cx="1224136" cy="102345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25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Solenoid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Freccia circolare in giù 10"/>
          <p:cNvSpPr/>
          <p:nvPr/>
        </p:nvSpPr>
        <p:spPr>
          <a:xfrm>
            <a:off x="5121061" y="2805975"/>
            <a:ext cx="630070" cy="64040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44216" y="1640418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29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13/11/2017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t="12985" r="25588" b="8358"/>
          <a:stretch/>
        </p:blipFill>
        <p:spPr>
          <a:xfrm>
            <a:off x="3036266" y="2598474"/>
            <a:ext cx="1055244" cy="88225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26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Solenoid 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Freccia circolare in giù 10"/>
          <p:cNvSpPr/>
          <p:nvPr/>
        </p:nvSpPr>
        <p:spPr>
          <a:xfrm>
            <a:off x="3635896" y="3039600"/>
            <a:ext cx="630070" cy="64040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4" name="CasellaDiTesto 3"/>
          <p:cNvSpPr txBox="1"/>
          <p:nvPr/>
        </p:nvSpPr>
        <p:spPr>
          <a:xfrm>
            <a:off x="408017" y="2089536"/>
            <a:ext cx="3312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Where</a:t>
            </a:r>
            <a:r>
              <a:rPr lang="it-IT" b="1" dirty="0" smtClean="0"/>
              <a:t>:</a:t>
            </a:r>
            <a:r>
              <a:rPr lang="it-IT" dirty="0" smtClean="0"/>
              <a:t> </a:t>
            </a:r>
            <a:r>
              <a:rPr lang="it-IT" dirty="0" smtClean="0"/>
              <a:t>ESS (Lund)</a:t>
            </a:r>
            <a:endParaRPr lang="it-IT" dirty="0" smtClean="0"/>
          </a:p>
          <a:p>
            <a:endParaRPr lang="it-IT" sz="1200" dirty="0"/>
          </a:p>
          <a:p>
            <a:r>
              <a:rPr lang="it-IT" b="1" dirty="0" smtClean="0"/>
              <a:t>Start: </a:t>
            </a:r>
            <a:r>
              <a:rPr lang="it-IT" dirty="0" smtClean="0"/>
              <a:t>01/11/2017</a:t>
            </a:r>
            <a:endParaRPr lang="it-IT" dirty="0" smtClean="0"/>
          </a:p>
          <a:p>
            <a:endParaRPr lang="it-IT" sz="1200" dirty="0"/>
          </a:p>
          <a:p>
            <a:r>
              <a:rPr lang="it-IT" b="1" dirty="0" err="1" smtClean="0"/>
              <a:t>Duration</a:t>
            </a:r>
            <a:r>
              <a:rPr lang="it-IT" b="1" dirty="0" smtClean="0"/>
              <a:t> estimate: </a:t>
            </a:r>
            <a:r>
              <a:rPr lang="it-IT" dirty="0" smtClean="0"/>
              <a:t>15 </a:t>
            </a:r>
            <a:r>
              <a:rPr lang="it-IT" dirty="0" smtClean="0"/>
              <a:t>work </a:t>
            </a:r>
            <a:r>
              <a:rPr lang="it-IT" dirty="0" err="1" smtClean="0"/>
              <a:t>days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91680" y="4641786"/>
            <a:ext cx="615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Reference </a:t>
            </a:r>
            <a:r>
              <a:rPr lang="it-IT" b="1" dirty="0" err="1" smtClean="0">
                <a:solidFill>
                  <a:srgbClr val="0070C0"/>
                </a:solidFill>
              </a:rPr>
              <a:t>document</a:t>
            </a:r>
            <a:r>
              <a:rPr lang="it-IT" b="1" dirty="0" smtClean="0">
                <a:solidFill>
                  <a:srgbClr val="0070C0"/>
                </a:solidFill>
              </a:rPr>
              <a:t>: </a:t>
            </a:r>
            <a:r>
              <a:rPr lang="it-IT" dirty="0" err="1" smtClean="0">
                <a:solidFill>
                  <a:srgbClr val="0070C0"/>
                </a:solidFill>
              </a:rPr>
              <a:t>ESS_ISRCLEBT_Installation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</a:rPr>
              <a:t>Plan in Lund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44216" y="1640418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30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13/11/2017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SAM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27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Align the Solenoids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44216" y="1640418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31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14/11/2017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28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</a:t>
            </a:r>
            <a:r>
              <a:rPr lang="en-US" dirty="0" smtClean="0">
                <a:solidFill>
                  <a:srgbClr val="FF0000"/>
                </a:solidFill>
              </a:rPr>
              <a:t>Tube I and </a:t>
            </a:r>
            <a:r>
              <a:rPr lang="en-US" dirty="0">
                <a:solidFill>
                  <a:srgbClr val="FF0000"/>
                </a:solidFill>
              </a:rPr>
              <a:t>connect it to the I-COMP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28408" r="24013" b="12985"/>
          <a:stretch/>
        </p:blipFill>
        <p:spPr>
          <a:xfrm>
            <a:off x="3491880" y="2643255"/>
            <a:ext cx="1228629" cy="707393"/>
          </a:xfrm>
          <a:prstGeom prst="rect">
            <a:avLst/>
          </a:prstGeom>
        </p:spPr>
      </p:pic>
      <p:sp>
        <p:nvSpPr>
          <p:cNvPr id="11" name="Freccia circolare in giù 10"/>
          <p:cNvSpPr/>
          <p:nvPr/>
        </p:nvSpPr>
        <p:spPr>
          <a:xfrm>
            <a:off x="4572000" y="2782081"/>
            <a:ext cx="1080120" cy="64040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1"/>
          <a:stretch/>
        </p:blipFill>
        <p:spPr>
          <a:xfrm>
            <a:off x="2016224" y="1628800"/>
            <a:ext cx="6876256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32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14/11/2017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29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</a:t>
            </a:r>
            <a:r>
              <a:rPr lang="en-US" dirty="0" smtClean="0">
                <a:solidFill>
                  <a:srgbClr val="FF0000"/>
                </a:solidFill>
              </a:rPr>
              <a:t>IRIS with Gate Valve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1"/>
          <a:stretch/>
        </p:blipFill>
        <p:spPr>
          <a:xfrm>
            <a:off x="2016224" y="1628800"/>
            <a:ext cx="6876256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33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14/11/2017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SAM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30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Align IRIS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1"/>
          <a:stretch/>
        </p:blipFill>
        <p:spPr>
          <a:xfrm>
            <a:off x="2016224" y="1628800"/>
            <a:ext cx="6876256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34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14/11/2017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31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Connect the flanges of IRIS and Gate Valve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44216" y="1640418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35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15/11/2017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32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nb-NO" dirty="0">
                <a:solidFill>
                  <a:srgbClr val="FF0000"/>
                </a:solidFill>
              </a:rPr>
              <a:t>Install </a:t>
            </a:r>
            <a:r>
              <a:rPr lang="nb-NO" dirty="0" smtClean="0">
                <a:solidFill>
                  <a:srgbClr val="FF0000"/>
                </a:solidFill>
              </a:rPr>
              <a:t>Adapter </a:t>
            </a:r>
            <a:r>
              <a:rPr lang="nb-NO" dirty="0">
                <a:solidFill>
                  <a:srgbClr val="FF0000"/>
                </a:solidFill>
              </a:rPr>
              <a:t>for Gate </a:t>
            </a:r>
            <a:r>
              <a:rPr lang="nb-NO" dirty="0" smtClean="0">
                <a:solidFill>
                  <a:srgbClr val="FF0000"/>
                </a:solidFill>
              </a:rPr>
              <a:t>Valve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12985" r="30313" b="14528"/>
          <a:stretch/>
        </p:blipFill>
        <p:spPr>
          <a:xfrm>
            <a:off x="2987824" y="2663592"/>
            <a:ext cx="792088" cy="759758"/>
          </a:xfrm>
          <a:prstGeom prst="rect">
            <a:avLst/>
          </a:prstGeom>
        </p:spPr>
      </p:pic>
      <p:sp>
        <p:nvSpPr>
          <p:cNvPr id="11" name="Freccia circolare in giù 10"/>
          <p:cNvSpPr/>
          <p:nvPr/>
        </p:nvSpPr>
        <p:spPr>
          <a:xfrm>
            <a:off x="3563888" y="3043471"/>
            <a:ext cx="630070" cy="64040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44216" y="1661658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36</a:t>
            </a:fld>
            <a:endParaRPr lang="da-DK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26865" r="26375" b="16069"/>
          <a:stretch/>
        </p:blipFill>
        <p:spPr>
          <a:xfrm>
            <a:off x="2970964" y="2564904"/>
            <a:ext cx="1168988" cy="73309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15/11/2017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33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Tube II and connect it to the Adapter for Gate Valve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Freccia circolare in giù 10"/>
          <p:cNvSpPr/>
          <p:nvPr/>
        </p:nvSpPr>
        <p:spPr>
          <a:xfrm>
            <a:off x="3419872" y="3068503"/>
            <a:ext cx="630070" cy="64040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07704" y="1628800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37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15/11/2017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34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Collimator on Commissioning Tank compressing the </a:t>
            </a:r>
            <a:r>
              <a:rPr lang="en-US" dirty="0" smtClean="0">
                <a:solidFill>
                  <a:srgbClr val="FF0000"/>
                </a:solidFill>
              </a:rPr>
              <a:t>bellow of Tube II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Freccia circolare in giù 10"/>
          <p:cNvSpPr/>
          <p:nvPr/>
        </p:nvSpPr>
        <p:spPr>
          <a:xfrm>
            <a:off x="1763688" y="4210666"/>
            <a:ext cx="792088" cy="64040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r="34251"/>
          <a:stretch/>
        </p:blipFill>
        <p:spPr>
          <a:xfrm>
            <a:off x="755576" y="3942934"/>
            <a:ext cx="953152" cy="11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07704" y="1628800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38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15/11/2017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35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Connect the flange of Collimator with Tube II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1907704" y="1640418"/>
            <a:ext cx="6948264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39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15/11/2017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36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Ground Shield (include lead shielding)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204864"/>
            <a:ext cx="5040560" cy="39062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10211" t="4640" r="35079" b="2121"/>
          <a:stretch/>
        </p:blipFill>
        <p:spPr>
          <a:xfrm>
            <a:off x="6551307" y="3995442"/>
            <a:ext cx="1002984" cy="84341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89788" y="2996952"/>
            <a:ext cx="27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RFI date: 01/01/2017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306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1 – </a:t>
            </a:r>
            <a:r>
              <a:rPr lang="it-IT" dirty="0" err="1" smtClean="0">
                <a:solidFill>
                  <a:srgbClr val="FF0000"/>
                </a:solidFill>
              </a:rPr>
              <a:t>Trasportation</a:t>
            </a:r>
            <a:r>
              <a:rPr lang="it-IT" dirty="0" smtClean="0">
                <a:solidFill>
                  <a:srgbClr val="FF0000"/>
                </a:solidFill>
              </a:rPr>
              <a:t> to Lund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578" y="2256046"/>
            <a:ext cx="497451" cy="222696"/>
          </a:xfrm>
          <a:prstGeom prst="rect">
            <a:avLst/>
          </a:prstGeom>
        </p:spPr>
      </p:pic>
      <p:sp>
        <p:nvSpPr>
          <p:cNvPr id="6" name="Arco 5"/>
          <p:cNvSpPr/>
          <p:nvPr/>
        </p:nvSpPr>
        <p:spPr>
          <a:xfrm>
            <a:off x="5491789" y="2420888"/>
            <a:ext cx="1024427" cy="3992526"/>
          </a:xfrm>
          <a:prstGeom prst="arc">
            <a:avLst>
              <a:gd name="adj1" fmla="val 16200000"/>
              <a:gd name="adj2" fmla="val 469923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3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38177 0.0018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1"/>
          <a:stretch/>
        </p:blipFill>
        <p:spPr>
          <a:xfrm>
            <a:off x="2016224" y="1640418"/>
            <a:ext cx="6876256" cy="4668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40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16/11/2017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ESS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5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37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Pink Tube and support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4335850"/>
            <a:ext cx="2366253" cy="830997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This </a:t>
            </a:r>
            <a:r>
              <a:rPr lang="en-US" sz="1600" b="1" dirty="0"/>
              <a:t>operation should be finalized before the ISRC&amp;LEBT </a:t>
            </a:r>
            <a:r>
              <a:rPr lang="en-US" sz="1600" b="1" dirty="0" smtClean="0"/>
              <a:t>installation?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5989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41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16/11/2017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807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38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Gas Injection system </a:t>
            </a:r>
            <a:r>
              <a:rPr lang="en-US" dirty="0" smtClean="0">
                <a:solidFill>
                  <a:srgbClr val="FF0000"/>
                </a:solidFill>
              </a:rPr>
              <a:t>for the ISRC </a:t>
            </a:r>
            <a:r>
              <a:rPr lang="en-US" dirty="0">
                <a:solidFill>
                  <a:srgbClr val="FF0000"/>
                </a:solidFill>
              </a:rPr>
              <a:t>(H</a:t>
            </a:r>
            <a:r>
              <a:rPr lang="en-US" sz="1200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and for the LEBT (N</a:t>
            </a:r>
            <a:r>
              <a:rPr lang="en-US" sz="12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,H</a:t>
            </a:r>
            <a:r>
              <a:rPr lang="en-US" sz="12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5097958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16/11/2017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LNS Team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4360919"/>
            <a:ext cx="807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39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Install Vacuum components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42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17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smtClean="0">
                <a:solidFill>
                  <a:srgbClr val="0070C0"/>
                </a:solidFill>
              </a:rPr>
              <a:t>16/11/2017 – 17/11/2017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ESS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807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40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Connection to </a:t>
            </a:r>
            <a:r>
              <a:rPr lang="en-US" dirty="0" smtClean="0">
                <a:solidFill>
                  <a:srgbClr val="FF0000"/>
                </a:solidFill>
              </a:rPr>
              <a:t>services (Controls, Power, Vacuum, Compressed air, Water)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Job </a:t>
            </a:r>
            <a:r>
              <a:rPr lang="en-US" sz="2800" b="1" dirty="0">
                <a:solidFill>
                  <a:schemeClr val="accent5"/>
                </a:solidFill>
              </a:rPr>
              <a:t>Hazard Analysis </a:t>
            </a:r>
            <a:r>
              <a:rPr lang="en-US" sz="2800" b="1" dirty="0" smtClean="0">
                <a:solidFill>
                  <a:schemeClr val="accent5"/>
                </a:solidFill>
              </a:rPr>
              <a:t>(JHA)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43</a:t>
            </a:fld>
            <a:endParaRPr lang="da-DK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129605"/>
            <a:ext cx="4824536" cy="4143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5580112" y="2816132"/>
            <a:ext cx="3286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Hazards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are </a:t>
            </a:r>
            <a:r>
              <a:rPr lang="it-IT" dirty="0">
                <a:solidFill>
                  <a:srgbClr val="FF0000"/>
                </a:solidFill>
              </a:rPr>
              <a:t>to be </a:t>
            </a:r>
            <a:r>
              <a:rPr lang="it-IT" dirty="0" err="1">
                <a:solidFill>
                  <a:srgbClr val="FF0000"/>
                </a:solidFill>
              </a:rPr>
              <a:t>identified</a:t>
            </a:r>
            <a:r>
              <a:rPr lang="it-IT" dirty="0">
                <a:solidFill>
                  <a:srgbClr val="FF0000"/>
                </a:solidFill>
              </a:rPr>
              <a:t> and </a:t>
            </a:r>
            <a:r>
              <a:rPr lang="it-IT" dirty="0" err="1">
                <a:solidFill>
                  <a:srgbClr val="FF0000"/>
                </a:solidFill>
              </a:rPr>
              <a:t>evaluated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prior</a:t>
            </a:r>
            <a:r>
              <a:rPr lang="it-IT" dirty="0">
                <a:solidFill>
                  <a:srgbClr val="FF0000"/>
                </a:solidFill>
              </a:rPr>
              <a:t> to the start-up of the </a:t>
            </a:r>
            <a:r>
              <a:rPr lang="it-IT" dirty="0" smtClean="0">
                <a:solidFill>
                  <a:srgbClr val="FF0000"/>
                </a:solidFill>
              </a:rPr>
              <a:t>work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Trainings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44</a:t>
            </a:fld>
            <a:endParaRPr lang="da-DK"/>
          </a:p>
        </p:txBody>
      </p:sp>
      <p:sp>
        <p:nvSpPr>
          <p:cNvPr id="6" name="Rettangolo 5"/>
          <p:cNvSpPr/>
          <p:nvPr/>
        </p:nvSpPr>
        <p:spPr>
          <a:xfrm>
            <a:off x="899592" y="234888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INFN-LNS personnel </a:t>
            </a:r>
            <a:r>
              <a:rPr lang="en-GB" dirty="0" smtClean="0"/>
              <a:t>follow a First Aid course (BLSD certificate) next week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739037"/>
            <a:ext cx="1636400" cy="165106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99592" y="507589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ESS </a:t>
            </a:r>
            <a:r>
              <a:rPr lang="en-GB" dirty="0"/>
              <a:t>personnel follow </a:t>
            </a:r>
            <a:r>
              <a:rPr lang="en-GB" dirty="0" smtClean="0"/>
              <a:t>Dismantling phase in Catania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30145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Questions</a:t>
            </a:r>
            <a:endParaRPr lang="da-DK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4170" y="2492896"/>
            <a:ext cx="8212496" cy="16179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9600" b="1" dirty="0" smtClean="0">
                <a:solidFill>
                  <a:schemeClr val="accent3"/>
                </a:solidFill>
                <a:latin typeface="Arial"/>
                <a:cs typeface="Arial"/>
              </a:rPr>
              <a:t>??</a:t>
            </a:r>
            <a:endParaRPr lang="it-IT" sz="9600" dirty="0" smtClean="0">
              <a:solidFill>
                <a:schemeClr val="accent3"/>
              </a:solidFill>
              <a:latin typeface="Arial"/>
              <a:cs typeface="Arial"/>
            </a:endParaRPr>
          </a:p>
          <a:p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42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4170" y="1988840"/>
            <a:ext cx="8212496" cy="2880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8800" b="1" dirty="0" err="1" smtClean="0">
                <a:solidFill>
                  <a:schemeClr val="accent3"/>
                </a:solidFill>
                <a:latin typeface="Arial"/>
                <a:cs typeface="Arial"/>
              </a:rPr>
              <a:t>Thanks</a:t>
            </a:r>
            <a:r>
              <a:rPr lang="it-IT" sz="8800" b="1" dirty="0" smtClean="0">
                <a:solidFill>
                  <a:schemeClr val="accent3"/>
                </a:solidFill>
                <a:latin typeface="Arial"/>
                <a:cs typeface="Arial"/>
              </a:rPr>
              <a:t> for </a:t>
            </a:r>
            <a:r>
              <a:rPr lang="it-IT" sz="8800" b="1" dirty="0" err="1" smtClean="0">
                <a:solidFill>
                  <a:schemeClr val="accent3"/>
                </a:solidFill>
                <a:latin typeface="Arial"/>
                <a:cs typeface="Arial"/>
              </a:rPr>
              <a:t>attention</a:t>
            </a:r>
            <a:r>
              <a:rPr lang="it-IT" sz="8800" b="1" dirty="0" smtClean="0">
                <a:solidFill>
                  <a:schemeClr val="accent3"/>
                </a:solidFill>
                <a:latin typeface="Arial"/>
                <a:cs typeface="Arial"/>
              </a:rPr>
              <a:t>!</a:t>
            </a:r>
            <a:endParaRPr lang="it-IT" sz="8800" dirty="0" smtClean="0">
              <a:solidFill>
                <a:schemeClr val="accent3"/>
              </a:solidFill>
              <a:latin typeface="Arial"/>
              <a:cs typeface="Arial"/>
            </a:endParaRPr>
          </a:p>
          <a:p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5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278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</a:t>
            </a:r>
            <a:r>
              <a:rPr lang="it-IT" dirty="0" smtClean="0">
                <a:solidFill>
                  <a:srgbClr val="0070C0"/>
                </a:solidFill>
              </a:rPr>
              <a:t>ate: 01/01/2017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ESS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324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2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it-IT" dirty="0" err="1" smtClean="0">
                <a:solidFill>
                  <a:srgbClr val="FF0000"/>
                </a:solidFill>
              </a:rPr>
              <a:t>Induction</a:t>
            </a:r>
            <a:r>
              <a:rPr lang="it-IT" dirty="0" smtClean="0">
                <a:solidFill>
                  <a:srgbClr val="FF0000"/>
                </a:solidFill>
              </a:rPr>
              <a:t> for LNS Team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47" y="2132856"/>
            <a:ext cx="3934893" cy="342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278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</a:t>
            </a:r>
            <a:r>
              <a:rPr lang="it-IT" dirty="0" smtClean="0">
                <a:solidFill>
                  <a:srgbClr val="0070C0"/>
                </a:solidFill>
              </a:rPr>
              <a:t>ate: 01/01/2017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ESS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69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3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Put down </a:t>
            </a:r>
            <a:r>
              <a:rPr lang="en-US" dirty="0" smtClean="0">
                <a:solidFill>
                  <a:srgbClr val="FF0000"/>
                </a:solidFill>
              </a:rPr>
              <a:t>the Base </a:t>
            </a:r>
            <a:r>
              <a:rPr lang="en-US" dirty="0">
                <a:solidFill>
                  <a:srgbClr val="FF0000"/>
                </a:solidFill>
              </a:rPr>
              <a:t>from HBL on its wheels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22239" r="5113" b="14527"/>
          <a:stretch/>
        </p:blipFill>
        <p:spPr>
          <a:xfrm>
            <a:off x="2987824" y="2991651"/>
            <a:ext cx="5652638" cy="19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3732" r="23226" b="5273"/>
          <a:stretch/>
        </p:blipFill>
        <p:spPr>
          <a:xfrm>
            <a:off x="4283968" y="2204864"/>
            <a:ext cx="4371574" cy="40940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278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</a:t>
            </a:r>
            <a:r>
              <a:rPr lang="it-IT" dirty="0" smtClean="0">
                <a:solidFill>
                  <a:srgbClr val="0070C0"/>
                </a:solidFill>
              </a:rPr>
              <a:t>ate: 01/01/2017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ESS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475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4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Put down </a:t>
            </a:r>
            <a:r>
              <a:rPr lang="en-US" dirty="0" smtClean="0">
                <a:solidFill>
                  <a:srgbClr val="FF0000"/>
                </a:solidFill>
              </a:rPr>
              <a:t>the HV Platform </a:t>
            </a:r>
            <a:r>
              <a:rPr lang="en-US" dirty="0">
                <a:solidFill>
                  <a:srgbClr val="FF0000"/>
                </a:solidFill>
              </a:rPr>
              <a:t>from HBL on its wheels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3732" r="23226" b="5273"/>
          <a:stretch/>
        </p:blipFill>
        <p:spPr>
          <a:xfrm>
            <a:off x="5796136" y="2204864"/>
            <a:ext cx="2859406" cy="26778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278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</a:t>
            </a:r>
            <a:r>
              <a:rPr lang="it-IT" dirty="0" smtClean="0">
                <a:solidFill>
                  <a:srgbClr val="0070C0"/>
                </a:solidFill>
              </a:rPr>
              <a:t>ate: 01/01/2017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ESS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526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5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Move Base and HV Platform from HBL to FEB Drop Hatch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22239" r="5113" b="14527"/>
          <a:stretch/>
        </p:blipFill>
        <p:spPr>
          <a:xfrm>
            <a:off x="143498" y="4287989"/>
            <a:ext cx="5652638" cy="19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56096"/>
            <a:ext cx="8404022" cy="5327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Installation Plan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9" name="CasellaDiTesto 8"/>
          <p:cNvSpPr txBox="1"/>
          <p:nvPr/>
        </p:nvSpPr>
        <p:spPr>
          <a:xfrm>
            <a:off x="389788" y="2996952"/>
            <a:ext cx="303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Date: </a:t>
            </a:r>
            <a:r>
              <a:rPr lang="it-IT" dirty="0" err="1">
                <a:solidFill>
                  <a:srgbClr val="0070C0"/>
                </a:solidFill>
              </a:rPr>
              <a:t>done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before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installation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Responsible</a:t>
            </a:r>
            <a:r>
              <a:rPr lang="it-IT" dirty="0" smtClean="0">
                <a:solidFill>
                  <a:srgbClr val="0070C0"/>
                </a:solidFill>
              </a:rPr>
              <a:t>: SAM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9788" y="2259913"/>
            <a:ext cx="814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6 </a:t>
            </a:r>
            <a:r>
              <a:rPr lang="it-IT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Mark position of the feet </a:t>
            </a:r>
            <a:r>
              <a:rPr lang="en-US" dirty="0" smtClean="0">
                <a:solidFill>
                  <a:srgbClr val="FF0000"/>
                </a:solidFill>
              </a:rPr>
              <a:t>(Base &amp; Commissioning Tank Support)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Picture 1" descr="Slide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68707" r="23226" b="6686"/>
          <a:stretch/>
        </p:blipFill>
        <p:spPr>
          <a:xfrm>
            <a:off x="1403648" y="4365104"/>
            <a:ext cx="6227717" cy="13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5424</TotalTime>
  <Words>962</Words>
  <Application>Microsoft Office PowerPoint</Application>
  <PresentationFormat>Presentazione su schermo (4:3)</PresentationFormat>
  <Paragraphs>327</Paragraphs>
  <Slides>46</Slides>
  <Notes>46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9" baseType="lpstr">
      <vt:lpstr>Arial</vt:lpstr>
      <vt:lpstr>Calibri</vt:lpstr>
      <vt:lpstr>Kontortema</vt:lpstr>
      <vt:lpstr>IRR for the Ion Source &amp; LEBT</vt:lpstr>
      <vt:lpstr>Outline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Installation Plan</vt:lpstr>
      <vt:lpstr>Job Hazard Analysis (JHA)</vt:lpstr>
      <vt:lpstr>Trainings</vt:lpstr>
      <vt:lpstr>Questions</vt:lpstr>
      <vt:lpstr>Presentazione standard di PowerPoint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Greenhalgh</dc:creator>
  <cp:lastModifiedBy>ANDREA MIRAGLIA</cp:lastModifiedBy>
  <cp:revision>260</cp:revision>
  <dcterms:created xsi:type="dcterms:W3CDTF">2016-03-08T13:55:55Z</dcterms:created>
  <dcterms:modified xsi:type="dcterms:W3CDTF">2017-09-15T02:11:02Z</dcterms:modified>
</cp:coreProperties>
</file>