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256" r:id="rId3"/>
    <p:sldId id="276" r:id="rId4"/>
    <p:sldId id="257" r:id="rId5"/>
    <p:sldId id="258" r:id="rId6"/>
    <p:sldId id="259" r:id="rId7"/>
    <p:sldId id="260" r:id="rId8"/>
    <p:sldId id="261" r:id="rId9"/>
    <p:sldId id="262" r:id="rId10"/>
    <p:sldId id="266" r:id="rId11"/>
    <p:sldId id="263" r:id="rId12"/>
    <p:sldId id="264" r:id="rId13"/>
    <p:sldId id="265" r:id="rId14"/>
    <p:sldId id="268" r:id="rId15"/>
    <p:sldId id="270" r:id="rId16"/>
    <p:sldId id="269" r:id="rId17"/>
    <p:sldId id="271" r:id="rId18"/>
    <p:sldId id="272" r:id="rId19"/>
    <p:sldId id="273" r:id="rId20"/>
    <p:sldId id="274" r:id="rId21"/>
    <p:sldId id="275" r:id="rId2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79"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80"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81"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82" name="PlaceHolder 5"/>
          <p:cNvSpPr>
            <a:spLocks noGrp="1"/>
          </p:cNvSpPr>
          <p:nvPr>
            <p:ph type="sldNum"/>
          </p:nvPr>
        </p:nvSpPr>
        <p:spPr>
          <a:xfrm>
            <a:off x="4278960" y="10157400"/>
            <a:ext cx="3280680" cy="534240"/>
          </a:xfrm>
          <a:prstGeom prst="rect">
            <a:avLst/>
          </a:prstGeom>
        </p:spPr>
        <p:txBody>
          <a:bodyPr lIns="0" tIns="0" rIns="0" bIns="0" anchor="b"/>
          <a:lstStyle/>
          <a:p>
            <a:pPr algn="r"/>
            <a:fld id="{88E6777E-91F8-4E38-947A-22E72EAECF01}"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420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idx="10"/>
          </p:nvPr>
        </p:nvSpPr>
        <p:spPr/>
        <p:txBody>
          <a:bodyPr/>
          <a:lstStyle/>
          <a:p>
            <a:pPr algn="r"/>
            <a:fld id="{88E6777E-91F8-4E38-947A-22E72EAECF01}" type="slidenum">
              <a:rPr lang="en-US" sz="1400" b="0" strike="noStrike" spc="-1" smtClean="0">
                <a:solidFill>
                  <a:srgbClr val="000000"/>
                </a:solidFill>
                <a:uFill>
                  <a:solidFill>
                    <a:srgbClr val="FFFFFF"/>
                  </a:solidFill>
                </a:uFill>
                <a:latin typeface="Times New Roman"/>
              </a:rPr>
              <a:t>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6266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400640"/>
            <a:ext cx="5486040" cy="3600000"/>
          </a:xfrm>
          <a:prstGeom prst="rect">
            <a:avLst/>
          </a:prstGeom>
        </p:spPr>
        <p:txBody>
          <a:bodyPr/>
          <a:lstStyle/>
          <a:p>
            <a:pPr marL="343080" indent="-285480">
              <a:lnSpc>
                <a:spcPct val="100000"/>
              </a:lnSpc>
              <a:buClr>
                <a:srgbClr val="000000"/>
              </a:buClr>
              <a:buFont typeface="Symbol" charset="2"/>
              <a:buChar char=""/>
            </a:pPr>
            <a:r>
              <a:rPr lang="en-US" sz="2000" b="0" strike="noStrike" spc="-1" dirty="0">
                <a:solidFill>
                  <a:srgbClr val="000000"/>
                </a:solidFill>
                <a:uFill>
                  <a:solidFill>
                    <a:srgbClr val="FFFFFF"/>
                  </a:solidFill>
                </a:uFill>
                <a:latin typeface="Arial"/>
              </a:rPr>
              <a:t>n a large scattering geometry with significant multiple scattering, neutron energy and angular distributions can be effectively approximated by continuous functions, so the total cross section, is the most important criterion for simulation accuracy. </a:t>
            </a:r>
          </a:p>
          <a:p>
            <a:pPr marL="457200">
              <a:lnSpc>
                <a:spcPct val="100000"/>
              </a:lnSpc>
            </a:pPr>
            <a:endParaRPr lang="en-US" sz="2000" b="0" strike="noStrike" spc="-1" dirty="0">
              <a:solidFill>
                <a:srgbClr val="000000"/>
              </a:solidFill>
              <a:uFill>
                <a:solidFill>
                  <a:srgbClr val="FFFFFF"/>
                </a:solidFill>
              </a:uFill>
              <a:latin typeface="Arial"/>
            </a:endParaRPr>
          </a:p>
          <a:p>
            <a:pPr marL="457200">
              <a:lnSpc>
                <a:spcPct val="100000"/>
              </a:lnSpc>
            </a:pPr>
            <a:endParaRPr lang="en-US" sz="2000" b="0" strike="noStrike" spc="-1" dirty="0">
              <a:solidFill>
                <a:srgbClr val="000000"/>
              </a:solidFill>
              <a:uFill>
                <a:solidFill>
                  <a:srgbClr val="FFFFFF"/>
                </a:solidFill>
              </a:uFill>
              <a:latin typeface="Arial"/>
            </a:endParaRPr>
          </a:p>
        </p:txBody>
      </p:sp>
      <p:sp>
        <p:nvSpPr>
          <p:cNvPr id="170" name="TextShape 2"/>
          <p:cNvSpPr txBox="1"/>
          <p:nvPr/>
        </p:nvSpPr>
        <p:spPr>
          <a:xfrm>
            <a:off x="3884760" y="8685360"/>
            <a:ext cx="2971440" cy="458280"/>
          </a:xfrm>
          <a:prstGeom prst="rect">
            <a:avLst/>
          </a:prstGeom>
          <a:noFill/>
          <a:ln>
            <a:noFill/>
          </a:ln>
        </p:spPr>
        <p:txBody>
          <a:bodyPr anchor="b"/>
          <a:lstStyle/>
          <a:p>
            <a:pPr algn="r">
              <a:lnSpc>
                <a:spcPct val="100000"/>
              </a:lnSpc>
            </a:pPr>
            <a:fld id="{D11A586C-28DC-4C47-ABAB-26A2B331CDED}" type="slidenum">
              <a:rPr lang="en-US" sz="1200" b="0" strike="noStrike" spc="-1">
                <a:solidFill>
                  <a:srgbClr val="000000"/>
                </a:solidFill>
                <a:uFill>
                  <a:solidFill>
                    <a:srgbClr val="FFFFFF"/>
                  </a:solidFill>
                </a:uFill>
                <a:latin typeface="+mn-lt"/>
                <a:ea typeface="+mn-ea"/>
              </a:rPr>
              <a:t>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172" name="TextShape 2"/>
          <p:cNvSpPr txBox="1"/>
          <p:nvPr/>
        </p:nvSpPr>
        <p:spPr>
          <a:xfrm>
            <a:off x="3884760" y="8685360"/>
            <a:ext cx="2971440" cy="458280"/>
          </a:xfrm>
          <a:prstGeom prst="rect">
            <a:avLst/>
          </a:prstGeom>
          <a:noFill/>
          <a:ln>
            <a:noFill/>
          </a:ln>
        </p:spPr>
        <p:txBody>
          <a:bodyPr anchor="b"/>
          <a:lstStyle/>
          <a:p>
            <a:pPr algn="r">
              <a:lnSpc>
                <a:spcPct val="100000"/>
              </a:lnSpc>
            </a:pPr>
            <a:fld id="{4F83B322-009B-4D72-8F0A-39449AF0F2A2}" type="slidenum">
              <a:rPr lang="en-US" sz="1200" b="0" strike="noStrike" spc="-1">
                <a:solidFill>
                  <a:srgbClr val="000000"/>
                </a:solidFill>
                <a:uFill>
                  <a:solidFill>
                    <a:srgbClr val="FFFFFF"/>
                  </a:solidFill>
                </a:uFill>
                <a:latin typeface="+mn-lt"/>
                <a:ea typeface="+mn-ea"/>
              </a:rPr>
              <a:t>6</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pic>
        <p:nvPicPr>
          <p:cNvPr id="37" name="Picture 36"/>
          <p:cNvPicPr/>
          <p:nvPr/>
        </p:nvPicPr>
        <p:blipFill>
          <a:blip r:embed="rId2"/>
          <a:stretch/>
        </p:blipFill>
        <p:spPr>
          <a:xfrm>
            <a:off x="1735560" y="1599840"/>
            <a:ext cx="5671800" cy="4525560"/>
          </a:xfrm>
          <a:prstGeom prst="rect">
            <a:avLst/>
          </a:prstGeom>
          <a:ln>
            <a:noFill/>
          </a:ln>
        </p:spPr>
      </p:pic>
      <p:pic>
        <p:nvPicPr>
          <p:cNvPr id="38" name="Picture 37"/>
          <p:cNvPicPr/>
          <p:nvPr/>
        </p:nvPicPr>
        <p:blipFill>
          <a:blip r:embed="rId2"/>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pic>
        <p:nvPicPr>
          <p:cNvPr id="76" name="Picture 75"/>
          <p:cNvPicPr/>
          <p:nvPr/>
        </p:nvPicPr>
        <p:blipFill>
          <a:blip r:embed="rId2"/>
          <a:stretch/>
        </p:blipFill>
        <p:spPr>
          <a:xfrm>
            <a:off x="1735560" y="1599840"/>
            <a:ext cx="5671800" cy="4525560"/>
          </a:xfrm>
          <a:prstGeom prst="rect">
            <a:avLst/>
          </a:prstGeom>
          <a:ln>
            <a:noFill/>
          </a:ln>
        </p:spPr>
      </p:pic>
      <p:pic>
        <p:nvPicPr>
          <p:cNvPr id="77" name="Picture 76"/>
          <p:cNvPicPr/>
          <p:nvPr/>
        </p:nvPicPr>
        <p:blipFill>
          <a:blip r:embed="rId2"/>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da-DK"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da-DK"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da-DK" sz="4400" b="0" strike="noStrike" spc="-1">
                <a:solidFill>
                  <a:srgbClr val="000000"/>
                </a:solidFill>
                <a:uFill>
                  <a:solidFill>
                    <a:srgbClr val="FFFFFF"/>
                  </a:solidFill>
                </a:uFill>
                <a:latin typeface="Calibri"/>
              </a:rPr>
              <a:t>Click to edit Master title style</a:t>
            </a:r>
            <a:endParaRPr lang="da-DK" sz="18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n-US" sz="1200" b="0" strike="noStrike" spc="-1">
                <a:solidFill>
                  <a:srgbClr val="8B8B8B"/>
                </a:solidFill>
                <a:uFill>
                  <a:solidFill>
                    <a:srgbClr val="FFFFFF"/>
                  </a:solidFill>
                </a:uFill>
                <a:latin typeface="Calibri"/>
              </a:rPr>
              <a:t>9/5/17</a:t>
            </a:r>
            <a:endParaRPr lang="en-US"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69FE5BA1-00BC-4786-B870-67C9B194665C}" type="slidenum">
              <a:rPr lang="en-US" sz="1200" b="0" strike="noStrike" spc="-1">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a-DK"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da-DK" sz="24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da-DK" sz="20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da-DK" sz="20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da-DK"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da-DK"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da-DK"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da-DK" sz="4400" b="0" strike="noStrike" spc="-1">
                <a:solidFill>
                  <a:srgbClr val="000000"/>
                </a:solidFill>
                <a:uFill>
                  <a:solidFill>
                    <a:srgbClr val="FFFFFF"/>
                  </a:solidFill>
                </a:uFill>
                <a:latin typeface="Calibri"/>
              </a:rPr>
              <a:t>Click to edit Master title style</a:t>
            </a:r>
            <a:endParaRPr lang="da-DK"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da-DK"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da-DK" sz="32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da-DK" sz="32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da-DK" sz="32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da-DK" sz="32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da-DK" sz="3200" b="0" strike="noStrike" spc="-1">
                <a:solidFill>
                  <a:srgbClr val="000000"/>
                </a:solidFill>
                <a:uFill>
                  <a:solidFill>
                    <a:srgbClr val="FFFFFF"/>
                  </a:solidFill>
                </a:uFill>
                <a:latin typeface="Calibri"/>
              </a:rPr>
              <a:t>Sixth Outline Level</a:t>
            </a:r>
          </a:p>
          <a:p>
            <a:pPr marL="343080" indent="-342720">
              <a:lnSpc>
                <a:spcPct val="100000"/>
              </a:lnSpc>
              <a:buClr>
                <a:srgbClr val="000000"/>
              </a:buClr>
              <a:buFont typeface="Arial"/>
              <a:buChar char="•"/>
            </a:pPr>
            <a:r>
              <a:rPr lang="da-DK" sz="3200" b="0" strike="noStrike" spc="-1">
                <a:solidFill>
                  <a:srgbClr val="000000"/>
                </a:solidFill>
                <a:uFill>
                  <a:solidFill>
                    <a:srgbClr val="FFFFFF"/>
                  </a:solidFill>
                </a:uFill>
                <a:latin typeface="Calibri"/>
              </a:rPr>
              <a:t>Seventh Outline LevelClick to edit Master text styles</a:t>
            </a:r>
          </a:p>
          <a:p>
            <a:pPr marL="743040" lvl="1" indent="-285480">
              <a:lnSpc>
                <a:spcPct val="100000"/>
              </a:lnSpc>
              <a:buClr>
                <a:srgbClr val="000000"/>
              </a:buClr>
              <a:buFont typeface="Arial"/>
              <a:buChar char="–"/>
            </a:pPr>
            <a:r>
              <a:rPr lang="da-DK" sz="2800" b="0" strike="noStrike" spc="-1">
                <a:solidFill>
                  <a:srgbClr val="000000"/>
                </a:solidFill>
                <a:uFill>
                  <a:solidFill>
                    <a:srgbClr val="FFFFFF"/>
                  </a:solidFill>
                </a:uFill>
                <a:latin typeface="Calibri"/>
              </a:rPr>
              <a:t>Second level</a:t>
            </a:r>
            <a:endParaRPr lang="da-DK"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da-DK" sz="2400" b="0" strike="noStrike" spc="-1">
                <a:solidFill>
                  <a:srgbClr val="000000"/>
                </a:solidFill>
                <a:uFill>
                  <a:solidFill>
                    <a:srgbClr val="FFFFFF"/>
                  </a:solidFill>
                </a:uFill>
                <a:latin typeface="Calibri"/>
              </a:rPr>
              <a:t>Third level</a:t>
            </a:r>
            <a:endParaRPr lang="da-DK"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da-DK" sz="2000" b="0" strike="noStrike" spc="-1">
                <a:solidFill>
                  <a:srgbClr val="000000"/>
                </a:solidFill>
                <a:uFill>
                  <a:solidFill>
                    <a:srgbClr val="FFFFFF"/>
                  </a:solidFill>
                </a:uFill>
                <a:latin typeface="Calibri"/>
              </a:rPr>
              <a:t>Fourth level</a:t>
            </a:r>
            <a:endParaRPr lang="da-DK"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da-DK" sz="2000" b="0" strike="noStrike" spc="-1">
                <a:solidFill>
                  <a:srgbClr val="000000"/>
                </a:solidFill>
                <a:uFill>
                  <a:solidFill>
                    <a:srgbClr val="FFFFFF"/>
                  </a:solidFill>
                </a:uFill>
                <a:latin typeface="Calibri"/>
              </a:rPr>
              <a:t>Fifth level</a:t>
            </a:r>
            <a:endParaRPr lang="da-DK" sz="3200" b="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b="0" strike="noStrike" spc="-1">
                <a:solidFill>
                  <a:srgbClr val="8B8B8B"/>
                </a:solidFill>
                <a:uFill>
                  <a:solidFill>
                    <a:srgbClr val="FFFFFF"/>
                  </a:solidFill>
                </a:uFill>
                <a:latin typeface="Calibri"/>
              </a:rPr>
              <a:t>9/5/17</a:t>
            </a:r>
            <a:endParaRPr lang="en-US" sz="1400" b="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B7A7E894-5E50-4E02-9023-87A316BF3F96}" type="slidenum">
              <a:rPr lang="en-US" sz="1200" b="0" strike="noStrike" spc="-1">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wmf"/><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 Id="rId5" Type="http://schemas.openxmlformats.org/officeDocument/2006/relationships/image" Target="../media/image38.wmf"/><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rxiv.org/abs/1708.02135"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hyperlink" Target="http://mctools.github.io/ncrysta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mctools.github.io/ncrystal/"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552600" y="971640"/>
            <a:ext cx="7772040" cy="1469520"/>
          </a:xfrm>
          <a:prstGeom prst="rect">
            <a:avLst/>
          </a:prstGeom>
          <a:noFill/>
          <a:ln>
            <a:noFill/>
          </a:ln>
        </p:spPr>
        <p:txBody>
          <a:bodyPr anchor="ctr"/>
          <a:lstStyle/>
          <a:p>
            <a:pPr algn="ctr">
              <a:lnSpc>
                <a:spcPct val="100000"/>
              </a:lnSpc>
            </a:pPr>
            <a:r>
              <a:rPr lang="da-DK" sz="4400" b="0" strike="noStrike" spc="-1" dirty="0">
                <a:solidFill>
                  <a:srgbClr val="000000"/>
                </a:solidFill>
                <a:uFill>
                  <a:solidFill>
                    <a:srgbClr val="FFFFFF"/>
                  </a:solidFill>
                </a:uFill>
                <a:latin typeface="Calibri"/>
              </a:rPr>
              <a:t>Monte Carlo simulation of </a:t>
            </a:r>
            <a:r>
              <a:rPr lang="da-DK" sz="4400" b="0" strike="noStrike" spc="-1" dirty="0" err="1">
                <a:solidFill>
                  <a:srgbClr val="000000"/>
                </a:solidFill>
                <a:uFill>
                  <a:solidFill>
                    <a:srgbClr val="FFFFFF"/>
                  </a:solidFill>
                </a:uFill>
                <a:latin typeface="Calibri"/>
              </a:rPr>
              <a:t>thermal</a:t>
            </a:r>
            <a:r>
              <a:rPr lang="da-DK" sz="4400" b="0" strike="noStrike" spc="-1" dirty="0">
                <a:solidFill>
                  <a:srgbClr val="000000"/>
                </a:solidFill>
                <a:uFill>
                  <a:solidFill>
                    <a:srgbClr val="FFFFFF"/>
                  </a:solidFill>
                </a:uFill>
                <a:latin typeface="Calibri"/>
              </a:rPr>
              <a:t> neutron </a:t>
            </a:r>
            <a:r>
              <a:rPr lang="da-DK" sz="4400" b="0" strike="noStrike" spc="-1" dirty="0" err="1">
                <a:solidFill>
                  <a:srgbClr val="000000"/>
                </a:solidFill>
                <a:uFill>
                  <a:solidFill>
                    <a:srgbClr val="FFFFFF"/>
                  </a:solidFill>
                </a:uFill>
                <a:latin typeface="Calibri"/>
              </a:rPr>
              <a:t>scattering</a:t>
            </a:r>
            <a:r>
              <a:rPr lang="da-DK" sz="4400" b="0" strike="noStrike" spc="-1" dirty="0">
                <a:solidFill>
                  <a:srgbClr val="000000"/>
                </a:solidFill>
                <a:uFill>
                  <a:solidFill>
                    <a:srgbClr val="FFFFFF"/>
                  </a:solidFill>
                </a:uFill>
                <a:latin typeface="Calibri"/>
              </a:rPr>
              <a:t> processes in </a:t>
            </a:r>
            <a:r>
              <a:rPr lang="da-DK" sz="4400" b="0" strike="noStrike" spc="-1" dirty="0" err="1">
                <a:solidFill>
                  <a:srgbClr val="000000"/>
                </a:solidFill>
                <a:uFill>
                  <a:solidFill>
                    <a:srgbClr val="FFFFFF"/>
                  </a:solidFill>
                </a:uFill>
                <a:latin typeface="Calibri"/>
              </a:rPr>
              <a:t>condensed</a:t>
            </a:r>
            <a:r>
              <a:rPr lang="da-DK" sz="4400" b="0" strike="noStrike" spc="-1" dirty="0">
                <a:solidFill>
                  <a:srgbClr val="000000"/>
                </a:solidFill>
                <a:uFill>
                  <a:solidFill>
                    <a:srgbClr val="FFFFFF"/>
                  </a:solidFill>
                </a:uFill>
                <a:latin typeface="Calibri"/>
              </a:rPr>
              <a:t> matter </a:t>
            </a:r>
            <a:endParaRPr lang="da-DK" sz="1800" b="0" strike="noStrike" spc="-1" dirty="0">
              <a:solidFill>
                <a:srgbClr val="000000"/>
              </a:solidFill>
              <a:uFill>
                <a:solidFill>
                  <a:srgbClr val="FFFFFF"/>
                </a:solidFill>
              </a:uFill>
              <a:latin typeface="Calibri"/>
            </a:endParaRPr>
          </a:p>
        </p:txBody>
      </p:sp>
      <p:sp>
        <p:nvSpPr>
          <p:cNvPr id="84" name="TextShape 2"/>
          <p:cNvSpPr txBox="1"/>
          <p:nvPr/>
        </p:nvSpPr>
        <p:spPr>
          <a:xfrm>
            <a:off x="1266840" y="2819520"/>
            <a:ext cx="6400440" cy="1752120"/>
          </a:xfrm>
          <a:prstGeom prst="rect">
            <a:avLst/>
          </a:prstGeom>
          <a:noFill/>
          <a:ln>
            <a:noFill/>
          </a:ln>
        </p:spPr>
        <p:txBody>
          <a:bodyPr/>
          <a:lstStyle/>
          <a:p>
            <a:pPr algn="ctr">
              <a:lnSpc>
                <a:spcPct val="100000"/>
              </a:lnSpc>
            </a:pPr>
            <a:r>
              <a:rPr lang="en-US" sz="3200" b="0" strike="noStrike" spc="-1">
                <a:solidFill>
                  <a:srgbClr val="8B8B8B"/>
                </a:solidFill>
                <a:uFill>
                  <a:solidFill>
                    <a:srgbClr val="FFFFFF"/>
                  </a:solidFill>
                </a:uFill>
                <a:latin typeface="Calibri"/>
              </a:rPr>
              <a:t>Complete detector and experiment simulation</a:t>
            </a:r>
            <a:endParaRPr lang="en-US" sz="3200" b="0" strike="noStrike" spc="-1">
              <a:solidFill>
                <a:srgbClr val="000000"/>
              </a:solidFill>
              <a:uFill>
                <a:solidFill>
                  <a:srgbClr val="FFFFFF"/>
                </a:solidFill>
              </a:uFill>
              <a:latin typeface="Arial"/>
            </a:endParaRPr>
          </a:p>
        </p:txBody>
      </p:sp>
      <p:pic>
        <p:nvPicPr>
          <p:cNvPr id="85" name="Picture 5"/>
          <p:cNvPicPr/>
          <p:nvPr/>
        </p:nvPicPr>
        <p:blipFill>
          <a:blip r:embed="rId2"/>
          <a:stretch/>
        </p:blipFill>
        <p:spPr>
          <a:xfrm>
            <a:off x="6707880" y="5589360"/>
            <a:ext cx="2265840" cy="960480"/>
          </a:xfrm>
          <a:prstGeom prst="rect">
            <a:avLst/>
          </a:prstGeom>
          <a:ln>
            <a:noFill/>
          </a:ln>
        </p:spPr>
      </p:pic>
      <p:pic>
        <p:nvPicPr>
          <p:cNvPr id="86" name="Picture 2"/>
          <p:cNvPicPr/>
          <p:nvPr/>
        </p:nvPicPr>
        <p:blipFill>
          <a:blip r:embed="rId3"/>
          <a:stretch/>
        </p:blipFill>
        <p:spPr>
          <a:xfrm>
            <a:off x="2471400" y="5914800"/>
            <a:ext cx="4260600" cy="597240"/>
          </a:xfrm>
          <a:prstGeom prst="rect">
            <a:avLst/>
          </a:prstGeom>
          <a:ln>
            <a:noFill/>
          </a:ln>
        </p:spPr>
      </p:pic>
      <p:pic>
        <p:nvPicPr>
          <p:cNvPr id="87" name="Picture 3"/>
          <p:cNvPicPr/>
          <p:nvPr/>
        </p:nvPicPr>
        <p:blipFill>
          <a:blip r:embed="rId4"/>
          <a:stretch/>
        </p:blipFill>
        <p:spPr>
          <a:xfrm>
            <a:off x="447120" y="5811480"/>
            <a:ext cx="1460520" cy="785520"/>
          </a:xfrm>
          <a:prstGeom prst="rect">
            <a:avLst/>
          </a:prstGeom>
          <a:ln>
            <a:noFill/>
          </a:ln>
        </p:spPr>
      </p:pic>
      <p:sp>
        <p:nvSpPr>
          <p:cNvPr id="88" name="CustomShape 3"/>
          <p:cNvSpPr/>
          <p:nvPr/>
        </p:nvSpPr>
        <p:spPr>
          <a:xfrm>
            <a:off x="1409760" y="4200480"/>
            <a:ext cx="6332760" cy="146340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US" sz="1800" b="0" strike="noStrike" spc="-1">
                <a:solidFill>
                  <a:srgbClr val="000000"/>
                </a:solidFill>
                <a:uFill>
                  <a:solidFill>
                    <a:srgbClr val="FFFFFF"/>
                  </a:solidFill>
                </a:uFill>
                <a:latin typeface="Calibri"/>
              </a:rPr>
              <a:t>Xiao Xiao Cai, DTU &amp; ESS</a:t>
            </a:r>
            <a:endParaRPr lang="en-US" sz="1800" b="0" strike="noStrike" spc="-1">
              <a:solidFill>
                <a:srgbClr val="000000"/>
              </a:solidFill>
              <a:uFill>
                <a:solidFill>
                  <a:srgbClr val="FFFFFF"/>
                </a:solidFill>
              </a:uFill>
              <a:latin typeface="Arial"/>
            </a:endParaRPr>
          </a:p>
          <a:p>
            <a:pPr algn="ctr">
              <a:lnSpc>
                <a:spcPct val="100000"/>
              </a:lnSpc>
            </a:pPr>
            <a:r>
              <a:rPr lang="en-US" sz="1800" b="0" strike="noStrike" spc="-1">
                <a:solidFill>
                  <a:srgbClr val="000000"/>
                </a:solidFill>
                <a:uFill>
                  <a:solidFill>
                    <a:srgbClr val="FFFFFF"/>
                  </a:solidFill>
                </a:uFill>
                <a:latin typeface="Calibri"/>
              </a:rPr>
              <a:t>(xcai@dtu.dk)</a:t>
            </a:r>
            <a:endParaRPr lang="en-US" sz="1800" b="0" strike="noStrike" spc="-1">
              <a:solidFill>
                <a:srgbClr val="000000"/>
              </a:solidFill>
              <a:uFill>
                <a:solidFill>
                  <a:srgbClr val="FFFFFF"/>
                </a:solidFill>
              </a:uFill>
              <a:latin typeface="Arial"/>
            </a:endParaRPr>
          </a:p>
          <a:p>
            <a:pPr algn="ctr">
              <a:lnSpc>
                <a:spcPct val="100000"/>
              </a:lnSpc>
            </a:pPr>
            <a:endParaRPr lang="en-US" sz="1800" b="0" strike="noStrike" spc="-1">
              <a:solidFill>
                <a:srgbClr val="000000"/>
              </a:solidFill>
              <a:uFill>
                <a:solidFill>
                  <a:srgbClr val="FFFFFF"/>
                </a:solidFill>
              </a:uFill>
              <a:latin typeface="Arial"/>
            </a:endParaRPr>
          </a:p>
          <a:p>
            <a:pPr algn="ctr">
              <a:lnSpc>
                <a:spcPct val="100000"/>
              </a:lnSpc>
            </a:pPr>
            <a:r>
              <a:rPr lang="en-US" sz="1800" b="0" strike="noStrike" spc="-1">
                <a:solidFill>
                  <a:srgbClr val="000000"/>
                </a:solidFill>
                <a:uFill>
                  <a:solidFill>
                    <a:srgbClr val="FFFFFF"/>
                  </a:solidFill>
                </a:uFill>
                <a:latin typeface="Calibri"/>
              </a:rPr>
              <a:t>Thomas Kittelmann, ESS</a:t>
            </a:r>
            <a:endParaRPr lang="en-US" sz="1800" b="0" strike="noStrike" spc="-1">
              <a:solidFill>
                <a:srgbClr val="000000"/>
              </a:solidFill>
              <a:uFill>
                <a:solidFill>
                  <a:srgbClr val="FFFFFF"/>
                </a:solidFill>
              </a:uFill>
              <a:latin typeface="Arial"/>
            </a:endParaRPr>
          </a:p>
          <a:p>
            <a:pPr algn="ctr">
              <a:lnSpc>
                <a:spcPct val="100000"/>
              </a:lnSpc>
            </a:pPr>
            <a:r>
              <a:rPr lang="en-US" sz="1800" b="0" strike="noStrike" spc="-1">
                <a:solidFill>
                  <a:srgbClr val="000000"/>
                </a:solidFill>
                <a:uFill>
                  <a:solidFill>
                    <a:srgbClr val="FFFFFF"/>
                  </a:solidFill>
                </a:uFill>
                <a:latin typeface="Calibri"/>
              </a:rPr>
              <a:t>(thomas.kittelmann@esss.dk)</a:t>
            </a:r>
            <a:endParaRPr lang="en-US" sz="1800" b="0" strike="noStrike" spc="-1">
              <a:solidFill>
                <a:srgbClr val="000000"/>
              </a:solidFill>
              <a:uFill>
                <a:solidFill>
                  <a:srgbClr val="FFFFFF"/>
                </a:solidFill>
              </a:uFill>
              <a:latin typeface="Arial"/>
            </a:endParaRPr>
          </a:p>
        </p:txBody>
      </p:sp>
      <p:pic>
        <p:nvPicPr>
          <p:cNvPr id="89" name="985C3C97-2DB9-45DE-8775-0278369ED37A"/>
          <p:cNvPicPr/>
          <p:nvPr/>
        </p:nvPicPr>
        <p:blipFill>
          <a:blip r:embed="rId5"/>
          <a:stretch/>
        </p:blipFill>
        <p:spPr>
          <a:xfrm>
            <a:off x="6995880" y="6309360"/>
            <a:ext cx="383760" cy="252360"/>
          </a:xfrm>
          <a:prstGeom prst="rect">
            <a:avLst/>
          </a:prstGeom>
          <a:ln>
            <a:noFill/>
          </a:ln>
        </p:spPr>
      </p:pic>
      <p:sp>
        <p:nvSpPr>
          <p:cNvPr id="90" name="CustomShape 4"/>
          <p:cNvSpPr/>
          <p:nvPr/>
        </p:nvSpPr>
        <p:spPr>
          <a:xfrm>
            <a:off x="7344720" y="6309360"/>
            <a:ext cx="1324080" cy="227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900" b="0" strike="noStrike" spc="-1">
                <a:solidFill>
                  <a:srgbClr val="000000"/>
                </a:solidFill>
                <a:uFill>
                  <a:solidFill>
                    <a:srgbClr val="FFFFFF"/>
                  </a:solidFill>
                </a:uFill>
                <a:latin typeface="Calibri"/>
              </a:rPr>
              <a:t>grant agreement 676548</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55640" y="188640"/>
            <a:ext cx="7930800" cy="777600"/>
          </a:xfrm>
          <a:prstGeom prst="rect">
            <a:avLst/>
          </a:prstGeom>
          <a:noFill/>
          <a:ln>
            <a:noFill/>
          </a:ln>
        </p:spPr>
        <p:txBody>
          <a:bodyPr anchor="ctr"/>
          <a:lstStyle/>
          <a:p>
            <a:pPr algn="ctr">
              <a:lnSpc>
                <a:spcPct val="100000"/>
              </a:lnSpc>
            </a:pPr>
            <a:r>
              <a:rPr lang="da-DK" sz="3600" b="0" strike="noStrike" spc="-1" dirty="0" err="1">
                <a:solidFill>
                  <a:srgbClr val="000000"/>
                </a:solidFill>
                <a:uFill>
                  <a:solidFill>
                    <a:srgbClr val="FFFFFF"/>
                  </a:solidFill>
                </a:uFill>
                <a:latin typeface="Calibri"/>
              </a:rPr>
              <a:t>Equiprobable</a:t>
            </a:r>
            <a:r>
              <a:rPr lang="da-DK" sz="3600" b="0" strike="noStrike" spc="-1" dirty="0">
                <a:solidFill>
                  <a:srgbClr val="000000"/>
                </a:solidFill>
                <a:uFill>
                  <a:solidFill>
                    <a:srgbClr val="FFFFFF"/>
                  </a:solidFill>
                </a:uFill>
                <a:latin typeface="Calibri"/>
              </a:rPr>
              <a:t> </a:t>
            </a:r>
            <a:r>
              <a:rPr lang="da-DK" sz="3600" spc="-1" dirty="0" err="1" smtClean="0">
                <a:solidFill>
                  <a:srgbClr val="000000"/>
                </a:solidFill>
                <a:uFill>
                  <a:solidFill>
                    <a:srgbClr val="FFFFFF"/>
                  </a:solidFill>
                </a:uFill>
                <a:latin typeface="Calibri"/>
              </a:rPr>
              <a:t>representation</a:t>
            </a:r>
            <a:r>
              <a:rPr lang="da-DK" sz="3600" spc="-1" dirty="0" smtClean="0">
                <a:solidFill>
                  <a:srgbClr val="000000"/>
                </a:solidFill>
                <a:uFill>
                  <a:solidFill>
                    <a:srgbClr val="FFFFFF"/>
                  </a:solidFill>
                </a:uFill>
                <a:latin typeface="Calibri"/>
              </a:rPr>
              <a:t> </a:t>
            </a:r>
            <a:r>
              <a:rPr lang="da-DK" sz="3600" b="0" strike="noStrike" spc="-1" dirty="0" smtClean="0">
                <a:solidFill>
                  <a:srgbClr val="000000"/>
                </a:solidFill>
                <a:uFill>
                  <a:solidFill>
                    <a:srgbClr val="FFFFFF"/>
                  </a:solidFill>
                </a:uFill>
                <a:latin typeface="Calibri"/>
              </a:rPr>
              <a:t>(</a:t>
            </a:r>
            <a:r>
              <a:rPr lang="da-DK" sz="3600" b="0" strike="noStrike" spc="-1" dirty="0" err="1" smtClean="0">
                <a:solidFill>
                  <a:srgbClr val="000000"/>
                </a:solidFill>
                <a:uFill>
                  <a:solidFill>
                    <a:srgbClr val="FFFFFF"/>
                  </a:solidFill>
                </a:uFill>
                <a:latin typeface="Calibri"/>
              </a:rPr>
              <a:t>numerical</a:t>
            </a:r>
            <a:r>
              <a:rPr lang="da-DK" sz="3600" b="0" strike="noStrike" spc="-1" dirty="0">
                <a:solidFill>
                  <a:srgbClr val="000000"/>
                </a:solidFill>
                <a:uFill>
                  <a:solidFill>
                    <a:srgbClr val="FFFFFF"/>
                  </a:solidFill>
                </a:uFill>
                <a:latin typeface="Calibri"/>
              </a:rPr>
              <a:t>)</a:t>
            </a:r>
            <a:endParaRPr lang="da-DK" sz="1800" b="0" strike="noStrike" spc="-1" dirty="0">
              <a:solidFill>
                <a:srgbClr val="000000"/>
              </a:solidFill>
              <a:uFill>
                <a:solidFill>
                  <a:srgbClr val="FFFFFF"/>
                </a:solidFill>
              </a:uFill>
              <a:latin typeface="Calibri"/>
            </a:endParaRPr>
          </a:p>
        </p:txBody>
      </p:sp>
      <p:sp>
        <p:nvSpPr>
          <p:cNvPr id="115" name="TextShape 2"/>
          <p:cNvSpPr txBox="1"/>
          <p:nvPr/>
        </p:nvSpPr>
        <p:spPr>
          <a:xfrm>
            <a:off x="611640" y="1052640"/>
            <a:ext cx="8229240" cy="1367640"/>
          </a:xfrm>
          <a:prstGeom prst="rect">
            <a:avLst/>
          </a:prstGeom>
          <a:noFill/>
          <a:ln>
            <a:noFill/>
          </a:ln>
        </p:spPr>
        <p:txBody>
          <a:bodyPr/>
          <a:lstStyle/>
          <a:p>
            <a:pPr marL="343080" indent="-342720">
              <a:lnSpc>
                <a:spcPct val="100000"/>
              </a:lnSpc>
              <a:buClr>
                <a:srgbClr val="000000"/>
              </a:buClr>
              <a:buFont typeface="Arial"/>
              <a:buChar char="•"/>
            </a:pPr>
            <a:r>
              <a:rPr lang="da-DK" sz="2000" b="0" strike="noStrike" spc="-1" dirty="0">
                <a:solidFill>
                  <a:srgbClr val="000000"/>
                </a:solidFill>
                <a:uFill>
                  <a:solidFill>
                    <a:srgbClr val="FFFFFF"/>
                  </a:solidFill>
                </a:uFill>
                <a:latin typeface="Calibri"/>
              </a:rPr>
              <a:t>The S(</a:t>
            </a:r>
            <a:r>
              <a:rPr lang="da-DK" sz="2000" b="0" strike="noStrike" spc="-1" dirty="0" err="1">
                <a:solidFill>
                  <a:srgbClr val="000000"/>
                </a:solidFill>
                <a:uFill>
                  <a:solidFill>
                    <a:srgbClr val="FFFFFF"/>
                  </a:solidFill>
                </a:uFill>
                <a:latin typeface="Calibri"/>
              </a:rPr>
              <a:t>Q,ω</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scattering</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kernel</a:t>
            </a:r>
            <a:r>
              <a:rPr lang="da-DK" sz="2000" b="0" strike="noStrike" spc="-1" dirty="0">
                <a:solidFill>
                  <a:srgbClr val="000000"/>
                </a:solidFill>
                <a:uFill>
                  <a:solidFill>
                    <a:srgbClr val="FFFFFF"/>
                  </a:solidFill>
                </a:uFill>
                <a:latin typeface="Calibri"/>
              </a:rPr>
              <a:t> is </a:t>
            </a:r>
            <a:r>
              <a:rPr lang="da-DK" sz="2000" b="0" strike="noStrike" spc="-1" dirty="0" err="1">
                <a:solidFill>
                  <a:srgbClr val="000000"/>
                </a:solidFill>
                <a:uFill>
                  <a:solidFill>
                    <a:srgbClr val="FFFFFF"/>
                  </a:solidFill>
                </a:uFill>
                <a:latin typeface="Calibri"/>
              </a:rPr>
              <a:t>often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converted</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into</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equiprobable</a:t>
            </a:r>
            <a:r>
              <a:rPr lang="da-DK" sz="2000" b="0" strike="noStrike" spc="-1" dirty="0">
                <a:solidFill>
                  <a:srgbClr val="000000"/>
                </a:solidFill>
                <a:uFill>
                  <a:solidFill>
                    <a:srgbClr val="FFFFFF"/>
                  </a:solidFill>
                </a:uFill>
                <a:latin typeface="Calibri"/>
              </a:rPr>
              <a:t> distributions to </a:t>
            </a:r>
            <a:r>
              <a:rPr lang="da-DK" sz="2000" b="0" strike="noStrike" spc="-1" dirty="0" err="1">
                <a:solidFill>
                  <a:srgbClr val="000000"/>
                </a:solidFill>
                <a:uFill>
                  <a:solidFill>
                    <a:srgbClr val="FFFFFF"/>
                  </a:solidFill>
                </a:uFill>
                <a:latin typeface="Calibri"/>
              </a:rPr>
              <a:t>represent</a:t>
            </a:r>
            <a:r>
              <a:rPr lang="da-DK" sz="2000" b="0" strike="noStrike" spc="-1" dirty="0">
                <a:solidFill>
                  <a:srgbClr val="000000"/>
                </a:solidFill>
                <a:uFill>
                  <a:solidFill>
                    <a:srgbClr val="FFFFFF"/>
                  </a:solidFill>
                </a:uFill>
                <a:latin typeface="Calibri"/>
              </a:rPr>
              <a:t> the </a:t>
            </a:r>
            <a:r>
              <a:rPr lang="da-DK" sz="2000" b="0" strike="noStrike" spc="-1" dirty="0" err="1">
                <a:solidFill>
                  <a:srgbClr val="000000"/>
                </a:solidFill>
                <a:uFill>
                  <a:solidFill>
                    <a:srgbClr val="FFFFFF"/>
                  </a:solidFill>
                </a:uFill>
                <a:latin typeface="Calibri"/>
              </a:rPr>
              <a:t>energy</a:t>
            </a:r>
            <a:r>
              <a:rPr lang="da-DK" sz="2000" b="0" strike="noStrike" spc="-1" dirty="0">
                <a:solidFill>
                  <a:srgbClr val="000000"/>
                </a:solidFill>
                <a:uFill>
                  <a:solidFill>
                    <a:srgbClr val="FFFFFF"/>
                  </a:solidFill>
                </a:uFill>
                <a:latin typeface="Calibri"/>
              </a:rPr>
              <a:t> and </a:t>
            </a:r>
            <a:r>
              <a:rPr lang="da-DK" sz="2000" b="0" strike="noStrike" spc="-1" dirty="0" err="1">
                <a:solidFill>
                  <a:srgbClr val="000000"/>
                </a:solidFill>
                <a:uFill>
                  <a:solidFill>
                    <a:srgbClr val="FFFFFF"/>
                  </a:solidFill>
                </a:uFill>
                <a:latin typeface="Calibri"/>
              </a:rPr>
              <a:t>angular</a:t>
            </a:r>
            <a:r>
              <a:rPr lang="da-DK" sz="2000" b="0" strike="noStrike" spc="-1" dirty="0">
                <a:solidFill>
                  <a:srgbClr val="000000"/>
                </a:solidFill>
                <a:uFill>
                  <a:solidFill>
                    <a:srgbClr val="FFFFFF"/>
                  </a:solidFill>
                </a:uFill>
                <a:latin typeface="Calibri"/>
              </a:rPr>
              <a:t> distributions.</a:t>
            </a:r>
            <a:endParaRPr lang="da-DK"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000" b="0" strike="noStrike" spc="-1" dirty="0">
                <a:solidFill>
                  <a:srgbClr val="000000"/>
                </a:solidFill>
                <a:uFill>
                  <a:solidFill>
                    <a:srgbClr val="FFFFFF"/>
                  </a:solidFill>
                </a:uFill>
                <a:latin typeface="Calibri"/>
              </a:rPr>
              <a:t>OK (and fast) </a:t>
            </a:r>
            <a:r>
              <a:rPr lang="da-DK" sz="2000" b="0" strike="noStrike" spc="-1" dirty="0" err="1">
                <a:solidFill>
                  <a:srgbClr val="000000"/>
                </a:solidFill>
                <a:uFill>
                  <a:solidFill>
                    <a:srgbClr val="FFFFFF"/>
                  </a:solidFill>
                </a:uFill>
                <a:latin typeface="Calibri"/>
              </a:rPr>
              <a:t>when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geometry</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size</a:t>
            </a:r>
            <a:r>
              <a:rPr lang="da-DK" sz="2000" b="0" strike="noStrike" spc="-1" dirty="0">
                <a:solidFill>
                  <a:srgbClr val="000000"/>
                </a:solidFill>
                <a:uFill>
                  <a:solidFill>
                    <a:srgbClr val="FFFFFF"/>
                  </a:solidFill>
                </a:uFill>
                <a:latin typeface="Calibri"/>
              </a:rPr>
              <a:t> is at </a:t>
            </a:r>
            <a:r>
              <a:rPr lang="da-DK" sz="2000" b="0" strike="noStrike" spc="-1" dirty="0" err="1">
                <a:solidFill>
                  <a:srgbClr val="000000"/>
                </a:solidFill>
                <a:uFill>
                  <a:solidFill>
                    <a:srgbClr val="FFFFFF"/>
                  </a:solidFill>
                </a:uFill>
                <a:latin typeface="Calibri"/>
              </a:rPr>
              <a:t>least</a:t>
            </a:r>
            <a:r>
              <a:rPr lang="da-DK" sz="2000" b="0" strike="noStrike" spc="-1" dirty="0">
                <a:solidFill>
                  <a:srgbClr val="000000"/>
                </a:solidFill>
                <a:uFill>
                  <a:solidFill>
                    <a:srgbClr val="FFFFFF"/>
                  </a:solidFill>
                </a:uFill>
                <a:latin typeface="Calibri"/>
              </a:rPr>
              <a:t> a </a:t>
            </a:r>
            <a:r>
              <a:rPr lang="da-DK" sz="2000" b="0" strike="noStrike" spc="-1" dirty="0" err="1">
                <a:solidFill>
                  <a:srgbClr val="000000"/>
                </a:solidFill>
                <a:uFill>
                  <a:solidFill>
                    <a:srgbClr val="FFFFFF"/>
                  </a:solidFill>
                </a:uFill>
                <a:latin typeface="Calibri"/>
              </a:rPr>
              <a:t>few</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mean-free-paths</a:t>
            </a:r>
            <a:r>
              <a:rPr lang="da-DK" sz="2000" b="0" strike="noStrike" spc="-1" dirty="0">
                <a:solidFill>
                  <a:srgbClr val="000000"/>
                </a:solidFill>
                <a:uFill>
                  <a:solidFill>
                    <a:srgbClr val="FFFFFF"/>
                  </a:solidFill>
                </a:uFill>
                <a:latin typeface="Calibri"/>
              </a:rPr>
              <a:t> of the </a:t>
            </a:r>
            <a:r>
              <a:rPr lang="da-DK" sz="2000" b="0" strike="noStrike" spc="-1" dirty="0" err="1">
                <a:solidFill>
                  <a:srgbClr val="000000"/>
                </a:solidFill>
                <a:uFill>
                  <a:solidFill>
                    <a:srgbClr val="FFFFFF"/>
                  </a:solidFill>
                </a:uFill>
                <a:latin typeface="Calibri"/>
              </a:rPr>
              <a:t>scattering</a:t>
            </a:r>
            <a:r>
              <a:rPr lang="da-DK" sz="2000" b="0" strike="noStrike" spc="-1" dirty="0">
                <a:solidFill>
                  <a:srgbClr val="000000"/>
                </a:solidFill>
                <a:uFill>
                  <a:solidFill>
                    <a:srgbClr val="FFFFFF"/>
                  </a:solidFill>
                </a:uFill>
                <a:latin typeface="Calibri"/>
              </a:rPr>
              <a:t>.</a:t>
            </a:r>
            <a:endParaRPr lang="da-DK"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000" b="0" strike="noStrike" spc="-1" dirty="0">
                <a:solidFill>
                  <a:srgbClr val="000000"/>
                </a:solidFill>
                <a:uFill>
                  <a:solidFill>
                    <a:srgbClr val="FFFFFF"/>
                  </a:solidFill>
                </a:uFill>
                <a:latin typeface="Calibri"/>
              </a:rPr>
              <a:t>Bad for </a:t>
            </a:r>
            <a:r>
              <a:rPr lang="da-DK" sz="2000" b="0" strike="noStrike" spc="-1" dirty="0" err="1">
                <a:solidFill>
                  <a:srgbClr val="000000"/>
                </a:solidFill>
                <a:uFill>
                  <a:solidFill>
                    <a:srgbClr val="FFFFFF"/>
                  </a:solidFill>
                </a:uFill>
                <a:latin typeface="Calibri"/>
              </a:rPr>
              <a:t>thin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geometries</a:t>
            </a:r>
            <a:r>
              <a:rPr lang="da-DK" sz="2000" b="0" strike="noStrike" spc="-1" dirty="0">
                <a:solidFill>
                  <a:srgbClr val="000000"/>
                </a:solidFill>
                <a:uFill>
                  <a:solidFill>
                    <a:srgbClr val="FFFFFF"/>
                  </a:solidFill>
                </a:uFill>
                <a:latin typeface="Calibri"/>
              </a:rPr>
              <a:t>. </a:t>
            </a:r>
            <a:endParaRPr lang="da-DK" sz="3200" b="0" strike="noStrike" spc="-1" dirty="0">
              <a:solidFill>
                <a:srgbClr val="000000"/>
              </a:solidFill>
              <a:uFill>
                <a:solidFill>
                  <a:srgbClr val="FFFFFF"/>
                </a:solidFill>
              </a:uFill>
              <a:latin typeface="Calibri"/>
            </a:endParaRPr>
          </a:p>
        </p:txBody>
      </p:sp>
      <p:sp>
        <p:nvSpPr>
          <p:cNvPr id="116" name="CustomShape 3"/>
          <p:cNvSpPr/>
          <p:nvPr/>
        </p:nvSpPr>
        <p:spPr>
          <a:xfrm>
            <a:off x="1044040" y="5373216"/>
            <a:ext cx="7128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uFill>
                  <a:solidFill>
                    <a:srgbClr val="FFFFFF"/>
                  </a:solidFill>
                </a:uFill>
                <a:latin typeface="Calibri"/>
              </a:rPr>
              <a:t>Monte Carlo sampled energy distributions of 0.1eV incident neutron. Water kernel at 300K from ENDF/B-VII. </a:t>
            </a:r>
            <a:endParaRPr lang="en-US" sz="1800" b="0" strike="noStrike" spc="-1" dirty="0">
              <a:solidFill>
                <a:srgbClr val="000000"/>
              </a:solidFill>
              <a:uFill>
                <a:solidFill>
                  <a:srgbClr val="FFFFFF"/>
                </a:solidFill>
              </a:uFill>
              <a:latin typeface="Arial"/>
            </a:endParaRPr>
          </a:p>
          <a:p>
            <a:pPr>
              <a:lnSpc>
                <a:spcPct val="100000"/>
              </a:lnSpc>
            </a:pPr>
            <a:r>
              <a:rPr lang="en-US" sz="1800" b="0" strike="noStrike" spc="-1" dirty="0">
                <a:solidFill>
                  <a:srgbClr val="000000"/>
                </a:solidFill>
                <a:uFill>
                  <a:solidFill>
                    <a:srgbClr val="FFFFFF"/>
                  </a:solidFill>
                </a:uFill>
                <a:latin typeface="Calibri"/>
              </a:rPr>
              <a:t>On the left, sampled from the </a:t>
            </a:r>
            <a:r>
              <a:rPr lang="en-US" sz="1800" b="0" strike="noStrike" spc="-1" dirty="0" err="1">
                <a:solidFill>
                  <a:srgbClr val="000000"/>
                </a:solidFill>
                <a:uFill>
                  <a:solidFill>
                    <a:srgbClr val="FFFFFF"/>
                  </a:solidFill>
                </a:uFill>
                <a:latin typeface="Calibri"/>
              </a:rPr>
              <a:t>equiprobable</a:t>
            </a:r>
            <a:r>
              <a:rPr lang="en-US" sz="1800" b="0" strike="noStrike" spc="-1" dirty="0">
                <a:solidFill>
                  <a:srgbClr val="000000"/>
                </a:solidFill>
                <a:uFill>
                  <a:solidFill>
                    <a:srgbClr val="FFFFFF"/>
                  </a:solidFill>
                </a:uFill>
                <a:latin typeface="Calibri"/>
              </a:rPr>
              <a:t> </a:t>
            </a:r>
            <a:r>
              <a:rPr lang="en-US" sz="1800" b="0" strike="noStrike" spc="-1" dirty="0" err="1">
                <a:solidFill>
                  <a:srgbClr val="000000"/>
                </a:solidFill>
                <a:uFill>
                  <a:solidFill>
                    <a:srgbClr val="FFFFFF"/>
                  </a:solidFill>
                </a:uFill>
                <a:latin typeface="Calibri"/>
              </a:rPr>
              <a:t>discribution</a:t>
            </a:r>
            <a:r>
              <a:rPr lang="en-US" sz="1800" b="0" strike="noStrike" spc="-1" dirty="0">
                <a:solidFill>
                  <a:srgbClr val="000000"/>
                </a:solidFill>
                <a:uFill>
                  <a:solidFill>
                    <a:srgbClr val="FFFFFF"/>
                  </a:solidFill>
                </a:uFill>
                <a:latin typeface="Calibri"/>
              </a:rPr>
              <a:t> generated by NJOY; on the right, direct sampling the </a:t>
            </a:r>
            <a:r>
              <a:rPr lang="en-US" sz="1800" b="0" strike="noStrike" spc="-1" dirty="0" smtClean="0">
                <a:solidFill>
                  <a:srgbClr val="000000"/>
                </a:solidFill>
                <a:uFill>
                  <a:solidFill>
                    <a:srgbClr val="FFFFFF"/>
                  </a:solidFill>
                </a:uFill>
                <a:latin typeface="Calibri"/>
              </a:rPr>
              <a:t>kernel. </a:t>
            </a:r>
            <a:endParaRPr lang="en-US" sz="1800" b="0" strike="noStrike" spc="-1" dirty="0">
              <a:solidFill>
                <a:srgbClr val="000000"/>
              </a:solidFill>
              <a:uFill>
                <a:solidFill>
                  <a:srgbClr val="FFFFFF"/>
                </a:solidFill>
              </a:uFill>
              <a:latin typeface="Arial"/>
            </a:endParaRPr>
          </a:p>
        </p:txBody>
      </p:sp>
      <p:pic>
        <p:nvPicPr>
          <p:cNvPr id="117" name="Picture 116"/>
          <p:cNvPicPr/>
          <p:nvPr/>
        </p:nvPicPr>
        <p:blipFill>
          <a:blip r:embed="rId2"/>
          <a:stretch/>
        </p:blipFill>
        <p:spPr>
          <a:xfrm>
            <a:off x="918328" y="2780928"/>
            <a:ext cx="3365640" cy="2514600"/>
          </a:xfrm>
          <a:prstGeom prst="rect">
            <a:avLst/>
          </a:prstGeom>
          <a:ln>
            <a:noFill/>
          </a:ln>
        </p:spPr>
      </p:pic>
      <p:pic>
        <p:nvPicPr>
          <p:cNvPr id="118" name="Picture 117"/>
          <p:cNvPicPr/>
          <p:nvPr/>
        </p:nvPicPr>
        <p:blipFill>
          <a:blip r:embed="rId3"/>
          <a:stretch/>
        </p:blipFill>
        <p:spPr>
          <a:xfrm>
            <a:off x="4788024" y="2780928"/>
            <a:ext cx="3340080" cy="2502000"/>
          </a:xfrm>
          <a:prstGeom prst="rect">
            <a:avLst/>
          </a:prstGeom>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57200" y="125640"/>
            <a:ext cx="8229240" cy="1142640"/>
          </a:xfrm>
          <a:prstGeom prst="rect">
            <a:avLst/>
          </a:prstGeom>
          <a:noFill/>
          <a:ln>
            <a:noFill/>
          </a:ln>
        </p:spPr>
        <p:txBody>
          <a:bodyPr anchor="ctr"/>
          <a:lstStyle/>
          <a:p>
            <a:pPr algn="ctr">
              <a:lnSpc>
                <a:spcPct val="100000"/>
              </a:lnSpc>
            </a:pPr>
            <a:r>
              <a:rPr lang="da-DK" sz="3200" b="0" strike="noStrike" spc="-1">
                <a:solidFill>
                  <a:srgbClr val="000000"/>
                </a:solidFill>
                <a:uFill>
                  <a:solidFill>
                    <a:srgbClr val="FFFFFF"/>
                  </a:solidFill>
                </a:uFill>
                <a:latin typeface="Calibri"/>
              </a:rPr>
              <a:t>Incoherent approximation</a:t>
            </a:r>
            <a:r>
              <a:rPr lang="da-DK" sz="3600" b="0" strike="noStrike" spc="-1">
                <a:solidFill>
                  <a:srgbClr val="000000"/>
                </a:solidFill>
                <a:uFill>
                  <a:solidFill>
                    <a:srgbClr val="FFFFFF"/>
                  </a:solidFill>
                </a:uFill>
                <a:latin typeface="Calibri"/>
              </a:rPr>
              <a:t> (theoretical)</a:t>
            </a:r>
            <a:endParaRPr lang="da-DK" sz="1800" b="0" strike="noStrike" spc="-1">
              <a:solidFill>
                <a:srgbClr val="000000"/>
              </a:solidFill>
              <a:uFill>
                <a:solidFill>
                  <a:srgbClr val="FFFFFF"/>
                </a:solidFill>
              </a:uFill>
              <a:latin typeface="Calibri"/>
            </a:endParaRPr>
          </a:p>
        </p:txBody>
      </p:sp>
      <p:sp>
        <p:nvSpPr>
          <p:cNvPr id="120" name="TextShape 2"/>
          <p:cNvSpPr txBox="1"/>
          <p:nvPr/>
        </p:nvSpPr>
        <p:spPr>
          <a:xfrm>
            <a:off x="476280" y="1124640"/>
            <a:ext cx="8229240" cy="1900440"/>
          </a:xfrm>
          <a:prstGeom prst="rect">
            <a:avLst/>
          </a:prstGeom>
          <a:noFill/>
          <a:ln>
            <a:noFill/>
          </a:ln>
        </p:spPr>
        <p:txBody>
          <a:bodyPr/>
          <a:lstStyle/>
          <a:p>
            <a:pPr marL="343080" indent="-342720">
              <a:lnSpc>
                <a:spcPct val="100000"/>
              </a:lnSpc>
              <a:buClr>
                <a:srgbClr val="000000"/>
              </a:buClr>
              <a:buFont typeface="Arial"/>
              <a:buChar char="•"/>
            </a:pPr>
            <a:r>
              <a:rPr lang="da-DK" sz="1600" b="0" strike="noStrike" spc="-1" dirty="0">
                <a:solidFill>
                  <a:srgbClr val="000000"/>
                </a:solidFill>
                <a:uFill>
                  <a:solidFill>
                    <a:srgbClr val="FFFFFF"/>
                  </a:solidFill>
                </a:uFill>
                <a:latin typeface="Calibri"/>
              </a:rPr>
              <a:t>It </a:t>
            </a:r>
            <a:r>
              <a:rPr lang="da-DK" sz="1600" b="0" strike="noStrike" spc="-1" dirty="0" err="1">
                <a:solidFill>
                  <a:srgbClr val="000000"/>
                </a:solidFill>
                <a:uFill>
                  <a:solidFill>
                    <a:srgbClr val="FFFFFF"/>
                  </a:solidFill>
                </a:uFill>
                <a:latin typeface="Calibri"/>
              </a:rPr>
              <a:t>approximates</a:t>
            </a:r>
            <a:r>
              <a:rPr lang="da-DK" sz="1600" b="0" strike="noStrike" spc="-1" dirty="0">
                <a:solidFill>
                  <a:srgbClr val="000000"/>
                </a:solidFill>
                <a:uFill>
                  <a:solidFill>
                    <a:srgbClr val="FFFFFF"/>
                  </a:solidFill>
                </a:uFill>
                <a:latin typeface="Calibri"/>
              </a:rPr>
              <a:t> G(</a:t>
            </a:r>
            <a:r>
              <a:rPr lang="da-DK" sz="1600" b="0" strike="noStrike" spc="-1" dirty="0" err="1">
                <a:solidFill>
                  <a:srgbClr val="000000"/>
                </a:solidFill>
                <a:uFill>
                  <a:solidFill>
                    <a:srgbClr val="FFFFFF"/>
                  </a:solidFill>
                </a:uFill>
                <a:latin typeface="Calibri"/>
              </a:rPr>
              <a:t>r,t</a:t>
            </a:r>
            <a:r>
              <a:rPr lang="da-DK" sz="1600" b="0" strike="noStrike" spc="-1" dirty="0">
                <a:solidFill>
                  <a:srgbClr val="000000"/>
                </a:solidFill>
                <a:uFill>
                  <a:solidFill>
                    <a:srgbClr val="FFFFFF"/>
                  </a:solidFill>
                </a:uFill>
                <a:latin typeface="Calibri"/>
              </a:rPr>
              <a:t>) by G(0,t).  </a:t>
            </a:r>
            <a:r>
              <a:rPr lang="da-DK" sz="1600" b="0" strike="noStrike" spc="-1" dirty="0" err="1">
                <a:solidFill>
                  <a:srgbClr val="000000"/>
                </a:solidFill>
                <a:uFill>
                  <a:solidFill>
                    <a:srgbClr val="FFFFFF"/>
                  </a:solidFill>
                </a:uFill>
                <a:latin typeface="Calibri"/>
              </a:rPr>
              <a:t>Considering</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only</a:t>
            </a:r>
            <a:r>
              <a:rPr lang="da-DK" sz="1600" b="0" strike="noStrike" spc="-1" dirty="0">
                <a:solidFill>
                  <a:srgbClr val="000000"/>
                </a:solidFill>
                <a:uFill>
                  <a:solidFill>
                    <a:srgbClr val="FFFFFF"/>
                  </a:solidFill>
                </a:uFill>
                <a:latin typeface="Calibri"/>
              </a:rPr>
              <a:t> the </a:t>
            </a:r>
            <a:r>
              <a:rPr lang="da-DK" sz="1600" b="0" strike="noStrike" spc="-1" dirty="0" err="1">
                <a:solidFill>
                  <a:srgbClr val="000000"/>
                </a:solidFill>
                <a:uFill>
                  <a:solidFill>
                    <a:srgbClr val="FFFFFF"/>
                  </a:solidFill>
                </a:uFill>
                <a:latin typeface="Calibri"/>
              </a:rPr>
              <a:t>correlation</a:t>
            </a:r>
            <a:r>
              <a:rPr lang="da-DK" sz="1600" b="0" strike="noStrike" spc="-1" dirty="0">
                <a:solidFill>
                  <a:srgbClr val="000000"/>
                </a:solidFill>
                <a:uFill>
                  <a:solidFill>
                    <a:srgbClr val="FFFFFF"/>
                  </a:solidFill>
                </a:uFill>
                <a:latin typeface="Calibri"/>
              </a:rPr>
              <a:t> of an atom with </a:t>
            </a:r>
            <a:r>
              <a:rPr lang="da-DK" sz="1600" b="0" strike="noStrike" spc="-1" dirty="0" err="1">
                <a:solidFill>
                  <a:srgbClr val="000000"/>
                </a:solidFill>
                <a:uFill>
                  <a:solidFill>
                    <a:srgbClr val="FFFFFF"/>
                  </a:solidFill>
                </a:uFill>
                <a:latin typeface="Calibri"/>
              </a:rPr>
              <a:t>itself</a:t>
            </a:r>
            <a:r>
              <a:rPr lang="da-DK" sz="1600" b="0" strike="noStrike" spc="-1" dirty="0">
                <a:solidFill>
                  <a:srgbClr val="000000"/>
                </a:solidFill>
                <a:uFill>
                  <a:solidFill>
                    <a:srgbClr val="FFFFFF"/>
                  </a:solidFill>
                </a:uFill>
                <a:latin typeface="Calibri"/>
              </a:rPr>
              <a:t> at </a:t>
            </a:r>
            <a:r>
              <a:rPr lang="da-DK" sz="1600" b="0" strike="noStrike" spc="-1" dirty="0" err="1">
                <a:solidFill>
                  <a:srgbClr val="000000"/>
                </a:solidFill>
                <a:uFill>
                  <a:solidFill>
                    <a:srgbClr val="FFFFFF"/>
                  </a:solidFill>
                </a:uFill>
                <a:latin typeface="Calibri"/>
              </a:rPr>
              <a:t>different</a:t>
            </a:r>
            <a:r>
              <a:rPr lang="da-DK" sz="1600" b="0" strike="noStrike" spc="-1" dirty="0">
                <a:solidFill>
                  <a:srgbClr val="000000"/>
                </a:solidFill>
                <a:uFill>
                  <a:solidFill>
                    <a:srgbClr val="FFFFFF"/>
                  </a:solidFill>
                </a:uFill>
                <a:latin typeface="Calibri"/>
              </a:rPr>
              <a:t> time.  </a:t>
            </a:r>
            <a:r>
              <a:rPr lang="da-DK" sz="1600" b="0" strike="noStrike" spc="-1" dirty="0" err="1">
                <a:solidFill>
                  <a:srgbClr val="000000"/>
                </a:solidFill>
                <a:uFill>
                  <a:solidFill>
                    <a:srgbClr val="FFFFFF"/>
                  </a:solidFill>
                </a:uFill>
                <a:latin typeface="Calibri"/>
              </a:rPr>
              <a:t>Unable</a:t>
            </a:r>
            <a:r>
              <a:rPr lang="da-DK" sz="1600" b="0" strike="noStrike" spc="-1" dirty="0">
                <a:solidFill>
                  <a:srgbClr val="000000"/>
                </a:solidFill>
                <a:uFill>
                  <a:solidFill>
                    <a:srgbClr val="FFFFFF"/>
                  </a:solidFill>
                </a:uFill>
                <a:latin typeface="Calibri"/>
              </a:rPr>
              <a:t> to </a:t>
            </a:r>
            <a:r>
              <a:rPr lang="da-DK" sz="1600" b="0" strike="noStrike" spc="-1" dirty="0" err="1">
                <a:solidFill>
                  <a:srgbClr val="000000"/>
                </a:solidFill>
                <a:uFill>
                  <a:solidFill>
                    <a:srgbClr val="FFFFFF"/>
                  </a:solidFill>
                </a:uFill>
                <a:latin typeface="Calibri"/>
              </a:rPr>
              <a:t>reproduce</a:t>
            </a:r>
            <a:r>
              <a:rPr lang="da-DK" sz="1600" b="0" strike="noStrike" spc="-1" dirty="0">
                <a:solidFill>
                  <a:srgbClr val="000000"/>
                </a:solidFill>
                <a:uFill>
                  <a:solidFill>
                    <a:srgbClr val="FFFFFF"/>
                  </a:solidFill>
                </a:uFill>
                <a:latin typeface="Calibri"/>
              </a:rPr>
              <a:t> the </a:t>
            </a:r>
            <a:r>
              <a:rPr lang="da-DK" sz="1600" b="0" strike="noStrike" spc="-1" dirty="0" err="1">
                <a:solidFill>
                  <a:srgbClr val="000000"/>
                </a:solidFill>
                <a:uFill>
                  <a:solidFill>
                    <a:srgbClr val="FFFFFF"/>
                  </a:solidFill>
                </a:uFill>
                <a:latin typeface="Calibri"/>
              </a:rPr>
              <a:t>structure</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peaks</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originated</a:t>
            </a:r>
            <a:r>
              <a:rPr lang="da-DK" sz="1600" b="0" strike="noStrike" spc="-1" dirty="0">
                <a:solidFill>
                  <a:srgbClr val="000000"/>
                </a:solidFill>
                <a:uFill>
                  <a:solidFill>
                    <a:srgbClr val="FFFFFF"/>
                  </a:solidFill>
                </a:uFill>
                <a:latin typeface="Calibri"/>
              </a:rPr>
              <a:t> from the </a:t>
            </a:r>
            <a:r>
              <a:rPr lang="da-DK" sz="1600" b="0" strike="noStrike" spc="-1" dirty="0" err="1">
                <a:solidFill>
                  <a:srgbClr val="000000"/>
                </a:solidFill>
                <a:uFill>
                  <a:solidFill>
                    <a:srgbClr val="FFFFFF"/>
                  </a:solidFill>
                </a:uFill>
                <a:latin typeface="Calibri"/>
              </a:rPr>
              <a:t>coherent</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interference</a:t>
            </a:r>
            <a:r>
              <a:rPr lang="da-DK" sz="1600" b="0" strike="noStrike" spc="-1" dirty="0">
                <a:solidFill>
                  <a:srgbClr val="000000"/>
                </a:solidFill>
                <a:uFill>
                  <a:solidFill>
                    <a:srgbClr val="FFFFFF"/>
                  </a:solidFill>
                </a:uFill>
                <a:latin typeface="Calibri"/>
              </a:rPr>
              <a:t>.</a:t>
            </a:r>
            <a:endParaRPr lang="da-DK"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1600" b="0" strike="noStrike" spc="-1" dirty="0" smtClean="0">
                <a:solidFill>
                  <a:srgbClr val="000000"/>
                </a:solidFill>
                <a:uFill>
                  <a:solidFill>
                    <a:srgbClr val="FFFFFF"/>
                  </a:solidFill>
                </a:uFill>
                <a:latin typeface="Calibri"/>
              </a:rPr>
              <a:t>The </a:t>
            </a:r>
            <a:r>
              <a:rPr lang="da-DK" sz="1600" b="0" strike="noStrike" spc="-1" dirty="0" err="1" smtClean="0">
                <a:solidFill>
                  <a:srgbClr val="000000"/>
                </a:solidFill>
                <a:uFill>
                  <a:solidFill>
                    <a:srgbClr val="FFFFFF"/>
                  </a:solidFill>
                </a:uFill>
                <a:latin typeface="Calibri"/>
              </a:rPr>
              <a:t>vDOS</a:t>
            </a:r>
            <a:r>
              <a:rPr lang="da-DK" sz="1600" b="0" strike="noStrike" spc="-1" dirty="0" smtClean="0">
                <a:solidFill>
                  <a:srgbClr val="000000"/>
                </a:solidFill>
                <a:uFill>
                  <a:solidFill>
                    <a:srgbClr val="FFFFFF"/>
                  </a:solidFill>
                </a:uFill>
                <a:latin typeface="Calibri"/>
              </a:rPr>
              <a:t> is </a:t>
            </a:r>
            <a:r>
              <a:rPr lang="da-DK" sz="1600" b="0" strike="noStrike" spc="-1" dirty="0" err="1" smtClean="0">
                <a:solidFill>
                  <a:srgbClr val="000000"/>
                </a:solidFill>
                <a:uFill>
                  <a:solidFill>
                    <a:srgbClr val="FFFFFF"/>
                  </a:solidFill>
                </a:uFill>
                <a:latin typeface="Calibri"/>
              </a:rPr>
              <a:t>only</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dynamical</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perperty</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considered</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Used</a:t>
            </a:r>
            <a:r>
              <a:rPr lang="da-DK" sz="1600" b="0" strike="noStrike" spc="-1" dirty="0" smtClean="0">
                <a:solidFill>
                  <a:srgbClr val="000000"/>
                </a:solidFill>
                <a:uFill>
                  <a:solidFill>
                    <a:srgbClr val="FFFFFF"/>
                  </a:solidFill>
                </a:uFill>
                <a:latin typeface="Calibri"/>
              </a:rPr>
              <a:t> </a:t>
            </a:r>
            <a:r>
              <a:rPr lang="da-DK" sz="1600" b="0" strike="noStrike" spc="-1" dirty="0">
                <a:solidFill>
                  <a:srgbClr val="000000"/>
                </a:solidFill>
                <a:uFill>
                  <a:solidFill>
                    <a:srgbClr val="FFFFFF"/>
                  </a:solidFill>
                </a:uFill>
                <a:latin typeface="Calibri"/>
              </a:rPr>
              <a:t>for the </a:t>
            </a:r>
            <a:r>
              <a:rPr lang="da-DK" sz="1600" b="0" strike="noStrike" spc="-1" dirty="0" err="1">
                <a:solidFill>
                  <a:srgbClr val="000000"/>
                </a:solidFill>
                <a:uFill>
                  <a:solidFill>
                    <a:srgbClr val="FFFFFF"/>
                  </a:solidFill>
                </a:uFill>
                <a:latin typeface="Calibri"/>
              </a:rPr>
              <a:t>inelastic</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scattering</a:t>
            </a:r>
            <a:r>
              <a:rPr lang="da-DK" sz="1600" b="0" strike="noStrike" spc="-1" dirty="0">
                <a:solidFill>
                  <a:srgbClr val="000000"/>
                </a:solidFill>
                <a:uFill>
                  <a:solidFill>
                    <a:srgbClr val="FFFFFF"/>
                  </a:solidFill>
                </a:uFill>
                <a:latin typeface="Calibri"/>
              </a:rPr>
              <a:t>. </a:t>
            </a:r>
            <a:endParaRPr lang="da-DK" sz="32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1600" b="0" strike="noStrike" spc="-1" dirty="0">
                <a:solidFill>
                  <a:srgbClr val="000000"/>
                </a:solidFill>
                <a:uFill>
                  <a:solidFill>
                    <a:srgbClr val="FFFFFF"/>
                  </a:solidFill>
                </a:uFill>
                <a:latin typeface="Calibri"/>
              </a:rPr>
              <a:t>OK for</a:t>
            </a:r>
            <a:endParaRPr lang="da-DK" sz="32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hydrogen </a:t>
            </a:r>
            <a:r>
              <a:rPr lang="da-DK" sz="1400" b="0" strike="noStrike" spc="-1" dirty="0" err="1">
                <a:solidFill>
                  <a:srgbClr val="000000"/>
                </a:solidFill>
                <a:uFill>
                  <a:solidFill>
                    <a:srgbClr val="FFFFFF"/>
                  </a:solidFill>
                </a:uFill>
                <a:latin typeface="Calibri"/>
              </a:rPr>
              <a:t>rich</a:t>
            </a:r>
            <a:r>
              <a:rPr lang="da-DK" sz="1400" b="0" strike="noStrike" spc="-1" dirty="0">
                <a:solidFill>
                  <a:srgbClr val="000000"/>
                </a:solidFill>
                <a:uFill>
                  <a:solidFill>
                    <a:srgbClr val="FFFFFF"/>
                  </a:solidFill>
                </a:uFill>
                <a:latin typeface="Calibri"/>
              </a:rPr>
              <a:t> and </a:t>
            </a:r>
            <a:r>
              <a:rPr lang="da-DK" sz="1400" b="0" strike="noStrike" spc="-1" dirty="0" err="1">
                <a:solidFill>
                  <a:srgbClr val="000000"/>
                </a:solidFill>
                <a:uFill>
                  <a:solidFill>
                    <a:srgbClr val="FFFFFF"/>
                  </a:solidFill>
                </a:uFill>
                <a:latin typeface="Calibri"/>
              </a:rPr>
              <a:t>other</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strong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incoherent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materials</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where</a:t>
            </a:r>
            <a:r>
              <a:rPr lang="da-DK" sz="1400" b="0" strike="noStrike" spc="-1" dirty="0">
                <a:solidFill>
                  <a:srgbClr val="000000"/>
                </a:solidFill>
                <a:uFill>
                  <a:solidFill>
                    <a:srgbClr val="FFFFFF"/>
                  </a:solidFill>
                </a:uFill>
                <a:latin typeface="Calibri"/>
              </a:rPr>
              <a:t> the </a:t>
            </a:r>
            <a:r>
              <a:rPr lang="da-DK" sz="1400" b="0" strike="noStrike" spc="-1" dirty="0" err="1">
                <a:solidFill>
                  <a:srgbClr val="000000"/>
                </a:solidFill>
                <a:uFill>
                  <a:solidFill>
                    <a:srgbClr val="FFFFFF"/>
                  </a:solidFill>
                </a:uFill>
                <a:latin typeface="Calibri"/>
              </a:rPr>
              <a:t>incoherent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scattering</a:t>
            </a:r>
            <a:r>
              <a:rPr lang="da-DK" sz="1400" b="0" strike="noStrike" spc="-1" dirty="0">
                <a:solidFill>
                  <a:srgbClr val="000000"/>
                </a:solidFill>
                <a:uFill>
                  <a:solidFill>
                    <a:srgbClr val="FFFFFF"/>
                  </a:solidFill>
                </a:uFill>
                <a:latin typeface="Calibri"/>
              </a:rPr>
              <a:t> is dominant.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err="1">
                <a:solidFill>
                  <a:srgbClr val="000000"/>
                </a:solidFill>
                <a:uFill>
                  <a:solidFill>
                    <a:srgbClr val="FFFFFF"/>
                  </a:solidFill>
                </a:uFill>
                <a:latin typeface="Calibri"/>
              </a:rPr>
              <a:t>coherent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material</a:t>
            </a:r>
            <a:r>
              <a:rPr lang="da-DK" sz="1400" b="0" strike="noStrike" spc="-1" dirty="0">
                <a:solidFill>
                  <a:srgbClr val="000000"/>
                </a:solidFill>
                <a:uFill>
                  <a:solidFill>
                    <a:srgbClr val="FFFFFF"/>
                  </a:solidFill>
                </a:uFill>
                <a:latin typeface="Calibri"/>
              </a:rPr>
              <a:t> with large </a:t>
            </a:r>
            <a:r>
              <a:rPr lang="da-DK" sz="1400" b="0" strike="noStrike" spc="-1" dirty="0" err="1">
                <a:solidFill>
                  <a:srgbClr val="000000"/>
                </a:solidFill>
                <a:uFill>
                  <a:solidFill>
                    <a:srgbClr val="FFFFFF"/>
                  </a:solidFill>
                </a:uFill>
                <a:latin typeface="Calibri"/>
              </a:rPr>
              <a:t>size</a:t>
            </a:r>
            <a:r>
              <a:rPr lang="da-DK" sz="1400" b="0" strike="noStrike" spc="-1" dirty="0">
                <a:solidFill>
                  <a:srgbClr val="000000"/>
                </a:solidFill>
                <a:uFill>
                  <a:solidFill>
                    <a:srgbClr val="FFFFFF"/>
                  </a:solidFill>
                </a:uFill>
                <a:latin typeface="Calibri"/>
              </a:rPr>
              <a:t> (a </a:t>
            </a:r>
            <a:r>
              <a:rPr lang="da-DK" sz="1400" b="0" strike="noStrike" spc="-1" dirty="0" err="1">
                <a:solidFill>
                  <a:srgbClr val="000000"/>
                </a:solidFill>
                <a:uFill>
                  <a:solidFill>
                    <a:srgbClr val="FFFFFF"/>
                  </a:solidFill>
                </a:uFill>
                <a:latin typeface="Calibri"/>
              </a:rPr>
              <a:t>few</a:t>
            </a:r>
            <a:r>
              <a:rPr lang="da-DK" sz="1400" b="0" strike="noStrike" spc="-1" dirty="0">
                <a:solidFill>
                  <a:srgbClr val="000000"/>
                </a:solidFill>
                <a:uFill>
                  <a:solidFill>
                    <a:srgbClr val="FFFFFF"/>
                  </a:solidFill>
                </a:uFill>
                <a:latin typeface="Calibri"/>
              </a:rPr>
              <a:t> time of the </a:t>
            </a:r>
            <a:r>
              <a:rPr lang="da-DK" sz="1400" b="0" strike="noStrike" spc="-1" dirty="0" err="1">
                <a:solidFill>
                  <a:srgbClr val="000000"/>
                </a:solidFill>
                <a:uFill>
                  <a:solidFill>
                    <a:srgbClr val="FFFFFF"/>
                  </a:solidFill>
                </a:uFill>
                <a:latin typeface="Calibri"/>
              </a:rPr>
              <a:t>free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mean</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path</a:t>
            </a:r>
            <a:r>
              <a:rPr lang="da-DK" sz="1400" b="0" strike="noStrike" spc="-1" dirty="0">
                <a:solidFill>
                  <a:srgbClr val="000000"/>
                </a:solidFill>
                <a:uFill>
                  <a:solidFill>
                    <a:srgbClr val="FFFFFF"/>
                  </a:solidFill>
                </a:uFill>
                <a:latin typeface="Calibri"/>
              </a:rPr>
              <a:t>), so the </a:t>
            </a:r>
            <a:r>
              <a:rPr lang="da-DK" sz="1400" b="0" strike="noStrike" spc="-1" dirty="0" err="1">
                <a:solidFill>
                  <a:srgbClr val="000000"/>
                </a:solidFill>
                <a:uFill>
                  <a:solidFill>
                    <a:srgbClr val="FFFFFF"/>
                  </a:solidFill>
                </a:uFill>
                <a:latin typeface="Calibri"/>
              </a:rPr>
              <a:t>structure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peaks</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smear</a:t>
            </a:r>
            <a:r>
              <a:rPr lang="da-DK" sz="1400" b="0" strike="noStrike" spc="-1" dirty="0">
                <a:solidFill>
                  <a:srgbClr val="000000"/>
                </a:solidFill>
                <a:uFill>
                  <a:solidFill>
                    <a:srgbClr val="FFFFFF"/>
                  </a:solidFill>
                </a:uFill>
                <a:latin typeface="Calibri"/>
              </a:rPr>
              <a:t> out </a:t>
            </a:r>
            <a:r>
              <a:rPr lang="da-DK" sz="1400" b="0" strike="noStrike" spc="-1" dirty="0" err="1">
                <a:solidFill>
                  <a:srgbClr val="000000"/>
                </a:solidFill>
                <a:uFill>
                  <a:solidFill>
                    <a:srgbClr val="FFFFFF"/>
                  </a:solidFill>
                </a:uFill>
                <a:latin typeface="Calibri"/>
              </a:rPr>
              <a:t>after</a:t>
            </a:r>
            <a:r>
              <a:rPr lang="da-DK" sz="1400" b="0" strike="noStrike" spc="-1" dirty="0">
                <a:solidFill>
                  <a:srgbClr val="000000"/>
                </a:solidFill>
                <a:uFill>
                  <a:solidFill>
                    <a:srgbClr val="FFFFFF"/>
                  </a:solidFill>
                </a:uFill>
                <a:latin typeface="Calibri"/>
              </a:rPr>
              <a:t> a </a:t>
            </a:r>
            <a:r>
              <a:rPr lang="da-DK" sz="1400" b="0" strike="noStrike" spc="-1" dirty="0" err="1">
                <a:solidFill>
                  <a:srgbClr val="000000"/>
                </a:solidFill>
                <a:uFill>
                  <a:solidFill>
                    <a:srgbClr val="FFFFFF"/>
                  </a:solidFill>
                </a:uFill>
                <a:latin typeface="Calibri"/>
              </a:rPr>
              <a:t>few</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scatterings</a:t>
            </a:r>
            <a:r>
              <a:rPr lang="da-DK" sz="14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1600" b="0" strike="noStrike" spc="-1" dirty="0">
                <a:solidFill>
                  <a:srgbClr val="000000"/>
                </a:solidFill>
                <a:uFill>
                  <a:solidFill>
                    <a:srgbClr val="FFFFFF"/>
                  </a:solidFill>
                </a:uFill>
                <a:latin typeface="Calibri"/>
              </a:rPr>
              <a:t>Bad for </a:t>
            </a:r>
            <a:r>
              <a:rPr lang="da-DK" sz="1600" b="0" strike="noStrike" spc="-1" dirty="0" err="1">
                <a:solidFill>
                  <a:srgbClr val="000000"/>
                </a:solidFill>
                <a:uFill>
                  <a:solidFill>
                    <a:srgbClr val="FFFFFF"/>
                  </a:solidFill>
                </a:uFill>
                <a:latin typeface="Calibri"/>
              </a:rPr>
              <a:t>thin</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Coherent</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scatterers</a:t>
            </a:r>
            <a:r>
              <a:rPr lang="da-DK" sz="1600" b="0" strike="noStrike" spc="-1" dirty="0">
                <a:solidFill>
                  <a:srgbClr val="000000"/>
                </a:solidFill>
                <a:uFill>
                  <a:solidFill>
                    <a:srgbClr val="FFFFFF"/>
                  </a:solidFill>
                </a:uFill>
                <a:latin typeface="Calibri"/>
              </a:rPr>
              <a:t> 	</a:t>
            </a:r>
            <a:endParaRPr lang="da-DK" sz="3200" b="0" strike="noStrike" spc="-1" dirty="0">
              <a:solidFill>
                <a:srgbClr val="000000"/>
              </a:solidFill>
              <a:uFill>
                <a:solidFill>
                  <a:srgbClr val="FFFFFF"/>
                </a:solidFill>
              </a:uFill>
              <a:latin typeface="Calibri"/>
            </a:endParaRPr>
          </a:p>
          <a:p>
            <a:endParaRPr lang="da-DK" sz="3200" b="0" strike="noStrike" spc="-1" dirty="0">
              <a:solidFill>
                <a:srgbClr val="000000"/>
              </a:solidFill>
              <a:uFill>
                <a:solidFill>
                  <a:srgbClr val="FFFFFF"/>
                </a:solidFill>
              </a:uFill>
              <a:latin typeface="Calibri"/>
            </a:endParaRPr>
          </a:p>
          <a:p>
            <a:pPr>
              <a:lnSpc>
                <a:spcPct val="100000"/>
              </a:lnSpc>
            </a:pPr>
            <a:endParaRPr lang="da-DK" sz="3200" b="0" strike="noStrike" spc="-1" dirty="0">
              <a:solidFill>
                <a:srgbClr val="000000"/>
              </a:solidFill>
              <a:uFill>
                <a:solidFill>
                  <a:srgbClr val="FFFFFF"/>
                </a:solidFill>
              </a:uFill>
              <a:latin typeface="Calibri"/>
            </a:endParaRPr>
          </a:p>
        </p:txBody>
      </p:sp>
      <p:pic>
        <p:nvPicPr>
          <p:cNvPr id="121" name="Picture 2"/>
          <p:cNvPicPr/>
          <p:nvPr/>
        </p:nvPicPr>
        <p:blipFill>
          <a:blip r:embed="rId2"/>
          <a:stretch/>
        </p:blipFill>
        <p:spPr>
          <a:xfrm>
            <a:off x="323640" y="3285000"/>
            <a:ext cx="4536000" cy="3207960"/>
          </a:xfrm>
          <a:prstGeom prst="rect">
            <a:avLst/>
          </a:prstGeom>
          <a:ln>
            <a:noFill/>
          </a:ln>
        </p:spPr>
      </p:pic>
      <p:pic>
        <p:nvPicPr>
          <p:cNvPr id="122" name="Picture 3"/>
          <p:cNvPicPr/>
          <p:nvPr/>
        </p:nvPicPr>
        <p:blipFill>
          <a:blip r:embed="rId3"/>
          <a:stretch/>
        </p:blipFill>
        <p:spPr>
          <a:xfrm>
            <a:off x="4356000" y="3309480"/>
            <a:ext cx="4445280" cy="3143520"/>
          </a:xfrm>
          <a:prstGeom prst="rect">
            <a:avLst/>
          </a:prstGeom>
          <a:ln>
            <a:noFill/>
          </a:ln>
        </p:spPr>
      </p:pic>
      <p:sp>
        <p:nvSpPr>
          <p:cNvPr id="123" name="CustomShape 3"/>
          <p:cNvSpPr/>
          <p:nvPr/>
        </p:nvSpPr>
        <p:spPr>
          <a:xfrm>
            <a:off x="807120" y="6433560"/>
            <a:ext cx="75088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a:solidFill>
                  <a:srgbClr val="000000"/>
                </a:solidFill>
                <a:uFill>
                  <a:solidFill>
                    <a:srgbClr val="FFFFFF"/>
                  </a:solidFill>
                </a:uFill>
                <a:latin typeface="Calibri"/>
              </a:rPr>
              <a:t>On the left, the coherent  S(Q,ω) for Al powder. On the right, the corresponding approximation.</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3200" b="0" strike="noStrike" spc="-1">
                <a:solidFill>
                  <a:srgbClr val="000000"/>
                </a:solidFill>
                <a:uFill>
                  <a:solidFill>
                    <a:srgbClr val="FFFFFF"/>
                  </a:solidFill>
                </a:uFill>
                <a:latin typeface="Calibri"/>
              </a:rPr>
              <a:t>Debye approximation (theoretical) </a:t>
            </a:r>
            <a:endParaRPr lang="da-DK" sz="1800" b="0" strike="noStrike" spc="-1">
              <a:solidFill>
                <a:srgbClr val="000000"/>
              </a:solidFill>
              <a:uFill>
                <a:solidFill>
                  <a:srgbClr val="FFFFFF"/>
                </a:solidFill>
              </a:uFill>
              <a:latin typeface="Calibri"/>
            </a:endParaRPr>
          </a:p>
        </p:txBody>
      </p:sp>
      <p:sp>
        <p:nvSpPr>
          <p:cNvPr id="125" name="TextShape 2"/>
          <p:cNvSpPr txBox="1"/>
          <p:nvPr/>
        </p:nvSpPr>
        <p:spPr>
          <a:xfrm>
            <a:off x="467640" y="1340640"/>
            <a:ext cx="8290800" cy="1872336"/>
          </a:xfrm>
          <a:prstGeom prst="rect">
            <a:avLst/>
          </a:prstGeom>
          <a:noFill/>
          <a:ln>
            <a:noFill/>
          </a:ln>
        </p:spPr>
        <p:txBody>
          <a:bodyPr/>
          <a:lstStyle/>
          <a:p>
            <a:pPr marL="343080" indent="-342720">
              <a:lnSpc>
                <a:spcPct val="100000"/>
              </a:lnSpc>
              <a:buClr>
                <a:srgbClr val="000000"/>
              </a:buClr>
              <a:buFont typeface="Arial"/>
              <a:buChar char="•"/>
            </a:pPr>
            <a:r>
              <a:rPr lang="da-DK" sz="2400" b="0" strike="noStrike" spc="-1" dirty="0" smtClean="0">
                <a:solidFill>
                  <a:srgbClr val="000000"/>
                </a:solidFill>
                <a:uFill>
                  <a:solidFill>
                    <a:srgbClr val="FFFFFF"/>
                  </a:solidFill>
                </a:uFill>
                <a:latin typeface="Calibri"/>
              </a:rPr>
              <a:t>An </a:t>
            </a:r>
            <a:r>
              <a:rPr lang="da-DK" sz="2400" b="0" strike="noStrike" spc="-1" dirty="0" err="1" smtClean="0">
                <a:solidFill>
                  <a:srgbClr val="000000"/>
                </a:solidFill>
                <a:uFill>
                  <a:solidFill>
                    <a:srgbClr val="FFFFFF"/>
                  </a:solidFill>
                </a:uFill>
                <a:latin typeface="Calibri"/>
              </a:rPr>
              <a:t>optional</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add-on</a:t>
            </a:r>
            <a:r>
              <a:rPr lang="da-DK" sz="2400" b="0" strike="noStrike" spc="-1" dirty="0" smtClean="0">
                <a:solidFill>
                  <a:srgbClr val="000000"/>
                </a:solidFill>
                <a:uFill>
                  <a:solidFill>
                    <a:srgbClr val="FFFFFF"/>
                  </a:solidFill>
                </a:uFill>
                <a:latin typeface="Calibri"/>
              </a:rPr>
              <a:t> for the </a:t>
            </a:r>
            <a:r>
              <a:rPr lang="da-DK" sz="2400" b="0" strike="noStrike" spc="-1" dirty="0" err="1" smtClean="0">
                <a:solidFill>
                  <a:srgbClr val="000000"/>
                </a:solidFill>
                <a:uFill>
                  <a:solidFill>
                    <a:srgbClr val="FFFFFF"/>
                  </a:solidFill>
                </a:uFill>
                <a:latin typeface="Calibri"/>
              </a:rPr>
              <a:t>incoherent</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approximates</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Describe</a:t>
            </a:r>
            <a:r>
              <a:rPr lang="da-DK" sz="2400" b="0" strike="noStrike" spc="-1" dirty="0" smtClean="0">
                <a:solidFill>
                  <a:srgbClr val="000000"/>
                </a:solidFill>
                <a:uFill>
                  <a:solidFill>
                    <a:srgbClr val="FFFFFF"/>
                  </a:solidFill>
                </a:uFill>
                <a:latin typeface="Calibri"/>
              </a:rPr>
              <a:t> the </a:t>
            </a:r>
            <a:r>
              <a:rPr lang="da-DK" sz="2400" b="0" strike="noStrike" spc="-1" dirty="0" err="1" smtClean="0">
                <a:solidFill>
                  <a:srgbClr val="000000"/>
                </a:solidFill>
                <a:uFill>
                  <a:solidFill>
                    <a:srgbClr val="FFFFFF"/>
                  </a:solidFill>
                </a:uFill>
                <a:latin typeface="Calibri"/>
              </a:rPr>
              <a:t>vDOS</a:t>
            </a:r>
            <a:r>
              <a:rPr lang="da-DK" sz="2400" b="0" strike="noStrike" spc="-1" dirty="0" smtClean="0">
                <a:solidFill>
                  <a:srgbClr val="000000"/>
                </a:solidFill>
                <a:uFill>
                  <a:solidFill>
                    <a:srgbClr val="FFFFFF"/>
                  </a:solidFill>
                </a:uFill>
                <a:latin typeface="Calibri"/>
              </a:rPr>
              <a:t> by </a:t>
            </a:r>
            <a:r>
              <a:rPr lang="da-DK" sz="2400" b="0" strike="noStrike" spc="-1" dirty="0">
                <a:solidFill>
                  <a:srgbClr val="000000"/>
                </a:solidFill>
                <a:uFill>
                  <a:solidFill>
                    <a:srgbClr val="FFFFFF"/>
                  </a:solidFill>
                </a:uFill>
                <a:latin typeface="Calibri"/>
              </a:rPr>
              <a:t>a power </a:t>
            </a:r>
            <a:r>
              <a:rPr lang="da-DK" sz="2400" b="0" strike="noStrike" spc="-1" dirty="0" err="1">
                <a:solidFill>
                  <a:srgbClr val="000000"/>
                </a:solidFill>
                <a:uFill>
                  <a:solidFill>
                    <a:srgbClr val="FFFFFF"/>
                  </a:solidFill>
                </a:uFill>
                <a:latin typeface="Calibri"/>
              </a:rPr>
              <a:t>law</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curve</a:t>
            </a:r>
            <a:r>
              <a:rPr lang="da-DK" sz="2400" b="0" strike="noStrike" spc="-1" dirty="0">
                <a:solidFill>
                  <a:srgbClr val="000000"/>
                </a:solidFill>
                <a:uFill>
                  <a:solidFill>
                    <a:srgbClr val="FFFFFF"/>
                  </a:solidFill>
                </a:uFill>
                <a:latin typeface="Calibri"/>
              </a:rPr>
              <a:t>. </a:t>
            </a:r>
          </a:p>
          <a:p>
            <a:pPr marL="343080" indent="-342720">
              <a:lnSpc>
                <a:spcPct val="100000"/>
              </a:lnSpc>
              <a:buClr>
                <a:srgbClr val="000000"/>
              </a:buClr>
              <a:buFont typeface="Arial"/>
              <a:buChar char="•"/>
            </a:pPr>
            <a:r>
              <a:rPr lang="da-DK" sz="2400" b="0" strike="noStrike" spc="-1" dirty="0" err="1" smtClean="0">
                <a:solidFill>
                  <a:srgbClr val="000000"/>
                </a:solidFill>
                <a:uFill>
                  <a:solidFill>
                    <a:srgbClr val="FFFFFF"/>
                  </a:solidFill>
                </a:uFill>
                <a:latin typeface="Calibri"/>
              </a:rPr>
              <a:t>Effective</a:t>
            </a:r>
            <a:r>
              <a:rPr lang="da-DK" sz="2400" b="0" strike="noStrike" spc="-1" dirty="0" smtClean="0">
                <a:solidFill>
                  <a:srgbClr val="000000"/>
                </a:solidFill>
                <a:uFill>
                  <a:solidFill>
                    <a:srgbClr val="FFFFFF"/>
                  </a:solidFill>
                </a:uFill>
                <a:latin typeface="Calibri"/>
              </a:rPr>
              <a:t> for </a:t>
            </a:r>
            <a:r>
              <a:rPr lang="da-DK" sz="2400" b="0" strike="noStrike" spc="-1" dirty="0" smtClean="0">
                <a:solidFill>
                  <a:srgbClr val="000000"/>
                </a:solidFill>
                <a:uFill>
                  <a:solidFill>
                    <a:srgbClr val="FFFFFF"/>
                  </a:solidFill>
                </a:uFill>
                <a:latin typeface="Calibri"/>
              </a:rPr>
              <a:t>total </a:t>
            </a:r>
            <a:r>
              <a:rPr lang="da-DK" sz="2400" b="0" strike="noStrike" spc="-1" dirty="0" err="1" smtClean="0">
                <a:solidFill>
                  <a:srgbClr val="000000"/>
                </a:solidFill>
                <a:uFill>
                  <a:solidFill>
                    <a:srgbClr val="FFFFFF"/>
                  </a:solidFill>
                </a:uFill>
                <a:latin typeface="Calibri"/>
              </a:rPr>
              <a:t>cross</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section</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estimation</a:t>
            </a:r>
            <a:r>
              <a:rPr lang="da-DK" sz="2400" b="0" strike="noStrike" spc="-1" dirty="0" smtClean="0">
                <a:solidFill>
                  <a:srgbClr val="000000"/>
                </a:solidFill>
                <a:uFill>
                  <a:solidFill>
                    <a:srgbClr val="FFFFFF"/>
                  </a:solidFill>
                </a:uFill>
                <a:latin typeface="Calibri"/>
              </a:rPr>
              <a:t>.</a:t>
            </a:r>
            <a:endParaRPr lang="da-DK" sz="2400" b="0" strike="noStrike" spc="-1" dirty="0" smtClean="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400" b="0" strike="noStrike" spc="-1" dirty="0" err="1" smtClean="0">
                <a:solidFill>
                  <a:srgbClr val="000000"/>
                </a:solidFill>
                <a:uFill>
                  <a:solidFill>
                    <a:srgbClr val="FFFFFF"/>
                  </a:solidFill>
                </a:uFill>
                <a:latin typeface="Calibri"/>
              </a:rPr>
              <a:t>Similar</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validity</a:t>
            </a:r>
            <a:r>
              <a:rPr lang="da-DK" sz="2400" b="0" strike="noStrike" spc="-1" dirty="0" smtClean="0">
                <a:solidFill>
                  <a:srgbClr val="000000"/>
                </a:solidFill>
                <a:uFill>
                  <a:solidFill>
                    <a:srgbClr val="FFFFFF"/>
                  </a:solidFill>
                </a:uFill>
                <a:latin typeface="Calibri"/>
              </a:rPr>
              <a:t> </a:t>
            </a:r>
            <a:r>
              <a:rPr lang="da-DK" sz="2400" b="0" strike="noStrike" spc="-1" dirty="0" err="1" smtClean="0">
                <a:solidFill>
                  <a:srgbClr val="000000"/>
                </a:solidFill>
                <a:uFill>
                  <a:solidFill>
                    <a:srgbClr val="FFFFFF"/>
                  </a:solidFill>
                </a:uFill>
                <a:latin typeface="Calibri"/>
              </a:rPr>
              <a:t>condition</a:t>
            </a:r>
            <a:r>
              <a:rPr lang="da-DK" sz="2400" b="0" strike="noStrike" spc="-1" dirty="0" smtClean="0">
                <a:solidFill>
                  <a:srgbClr val="000000"/>
                </a:solidFill>
                <a:uFill>
                  <a:solidFill>
                    <a:srgbClr val="FFFFFF"/>
                  </a:solidFill>
                </a:uFill>
                <a:latin typeface="Calibri"/>
              </a:rPr>
              <a:t> as the </a:t>
            </a:r>
            <a:r>
              <a:rPr lang="da-DK" sz="2400" spc="-1" dirty="0" err="1" smtClean="0">
                <a:solidFill>
                  <a:srgbClr val="000000"/>
                </a:solidFill>
                <a:uFill>
                  <a:solidFill>
                    <a:srgbClr val="FFFFFF"/>
                  </a:solidFill>
                </a:uFill>
                <a:latin typeface="Calibri"/>
              </a:rPr>
              <a:t>equiprobable</a:t>
            </a:r>
            <a:r>
              <a:rPr lang="da-DK" sz="2400" spc="-1" dirty="0" smtClean="0">
                <a:solidFill>
                  <a:srgbClr val="000000"/>
                </a:solidFill>
                <a:uFill>
                  <a:solidFill>
                    <a:srgbClr val="FFFFFF"/>
                  </a:solidFill>
                </a:uFill>
                <a:latin typeface="Calibri"/>
              </a:rPr>
              <a:t> </a:t>
            </a:r>
            <a:r>
              <a:rPr lang="da-DK" sz="2400" spc="-1" dirty="0" err="1" smtClean="0">
                <a:solidFill>
                  <a:srgbClr val="000000"/>
                </a:solidFill>
                <a:uFill>
                  <a:solidFill>
                    <a:srgbClr val="FFFFFF"/>
                  </a:solidFill>
                </a:uFill>
                <a:latin typeface="Calibri"/>
              </a:rPr>
              <a:t>representation</a:t>
            </a:r>
            <a:r>
              <a:rPr lang="da-DK" sz="2400" spc="-1" dirty="0" smtClean="0">
                <a:solidFill>
                  <a:srgbClr val="000000"/>
                </a:solidFill>
                <a:uFill>
                  <a:solidFill>
                    <a:srgbClr val="FFFFFF"/>
                  </a:solidFill>
                </a:uFill>
                <a:latin typeface="Calibri"/>
              </a:rPr>
              <a:t>.</a:t>
            </a:r>
            <a:endParaRPr lang="da-DK" sz="2400" b="0" strike="noStrike" spc="-1" dirty="0" smtClean="0">
              <a:solidFill>
                <a:srgbClr val="000000"/>
              </a:solidFill>
              <a:uFill>
                <a:solidFill>
                  <a:srgbClr val="FFFFFF"/>
                </a:solidFill>
              </a:uFill>
              <a:latin typeface="Calibri"/>
            </a:endParaRPr>
          </a:p>
        </p:txBody>
      </p:sp>
      <p:sp>
        <p:nvSpPr>
          <p:cNvPr id="127" name="CustomShape 3"/>
          <p:cNvSpPr/>
          <p:nvPr/>
        </p:nvSpPr>
        <p:spPr>
          <a:xfrm>
            <a:off x="179512" y="5779321"/>
            <a:ext cx="2808368" cy="612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pc="-1" dirty="0" smtClean="0">
                <a:solidFill>
                  <a:srgbClr val="000000"/>
                </a:solidFill>
                <a:uFill>
                  <a:solidFill>
                    <a:srgbClr val="FFFFFF"/>
                  </a:solidFill>
                </a:uFill>
                <a:latin typeface="Calibri"/>
              </a:rPr>
              <a:t>The </a:t>
            </a:r>
            <a:r>
              <a:rPr lang="en-US" spc="-1" dirty="0" err="1" smtClean="0">
                <a:solidFill>
                  <a:srgbClr val="000000"/>
                </a:solidFill>
                <a:uFill>
                  <a:solidFill>
                    <a:srgbClr val="FFFFFF"/>
                  </a:solidFill>
                </a:uFill>
                <a:latin typeface="Calibri"/>
              </a:rPr>
              <a:t>vDOS</a:t>
            </a:r>
            <a:r>
              <a:rPr lang="en-US" spc="-1" dirty="0" smtClean="0">
                <a:solidFill>
                  <a:srgbClr val="000000"/>
                </a:solidFill>
                <a:uFill>
                  <a:solidFill>
                    <a:srgbClr val="FFFFFF"/>
                  </a:solidFill>
                </a:uFill>
                <a:latin typeface="Calibri"/>
              </a:rPr>
              <a:t> from DFT and its Debye approximation</a:t>
            </a:r>
            <a:endParaRPr lang="en-US" b="0" strike="noStrike" spc="-1" dirty="0">
              <a:solidFill>
                <a:srgbClr val="000000"/>
              </a:solidFill>
              <a:uFill>
                <a:solidFill>
                  <a:srgbClr val="FFFFFF"/>
                </a:solidFill>
              </a:uFill>
              <a:latin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11956839"/>
              </p:ext>
            </p:extLst>
          </p:nvPr>
        </p:nvGraphicFramePr>
        <p:xfrm>
          <a:off x="66394" y="3277404"/>
          <a:ext cx="3065445" cy="2299084"/>
        </p:xfrm>
        <a:graphic>
          <a:graphicData uri="http://schemas.openxmlformats.org/presentationml/2006/ole">
            <mc:AlternateContent xmlns:mc="http://schemas.openxmlformats.org/markup-compatibility/2006">
              <mc:Choice xmlns:v="urn:schemas-microsoft-com:vml" Requires="v">
                <p:oleObj spid="_x0000_s1302" name="Acrobat Document" r:id="rId3" imgW="5486278" imgH="4114598" progId="Acrobat.Document.DC">
                  <p:embed/>
                </p:oleObj>
              </mc:Choice>
              <mc:Fallback>
                <p:oleObj name="Acrobat Document" r:id="rId3" imgW="5486278" imgH="4114598" progId="Acrobat.Document.DC">
                  <p:embed/>
                  <p:pic>
                    <p:nvPicPr>
                      <p:cNvPr id="0" name=""/>
                      <p:cNvPicPr/>
                      <p:nvPr/>
                    </p:nvPicPr>
                    <p:blipFill>
                      <a:blip r:embed="rId4"/>
                      <a:stretch>
                        <a:fillRect/>
                      </a:stretch>
                    </p:blipFill>
                    <p:spPr>
                      <a:xfrm>
                        <a:off x="66394" y="3277404"/>
                        <a:ext cx="3065445" cy="229908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58017859"/>
              </p:ext>
            </p:extLst>
          </p:nvPr>
        </p:nvGraphicFramePr>
        <p:xfrm>
          <a:off x="2843808" y="3311487"/>
          <a:ext cx="3037004" cy="2277753"/>
        </p:xfrm>
        <a:graphic>
          <a:graphicData uri="http://schemas.openxmlformats.org/presentationml/2006/ole">
            <mc:AlternateContent xmlns:mc="http://schemas.openxmlformats.org/markup-compatibility/2006">
              <mc:Choice xmlns:v="urn:schemas-microsoft-com:vml" Requires="v">
                <p:oleObj spid="_x0000_s1303" name="Acrobat Document" r:id="rId5" imgW="5486278" imgH="4114598" progId="Acrobat.Document.DC">
                  <p:embed/>
                </p:oleObj>
              </mc:Choice>
              <mc:Fallback>
                <p:oleObj name="Acrobat Document" r:id="rId5" imgW="5486278" imgH="4114598" progId="Acrobat.Document.DC">
                  <p:embed/>
                  <p:pic>
                    <p:nvPicPr>
                      <p:cNvPr id="0" name=""/>
                      <p:cNvPicPr/>
                      <p:nvPr/>
                    </p:nvPicPr>
                    <p:blipFill>
                      <a:blip r:embed="rId6"/>
                      <a:stretch>
                        <a:fillRect/>
                      </a:stretch>
                    </p:blipFill>
                    <p:spPr>
                      <a:xfrm>
                        <a:off x="2843808" y="3311487"/>
                        <a:ext cx="3037004" cy="227775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14307177"/>
              </p:ext>
            </p:extLst>
          </p:nvPr>
        </p:nvGraphicFramePr>
        <p:xfrm>
          <a:off x="5939459" y="3284984"/>
          <a:ext cx="2976331" cy="2232248"/>
        </p:xfrm>
        <a:graphic>
          <a:graphicData uri="http://schemas.openxmlformats.org/presentationml/2006/ole">
            <mc:AlternateContent xmlns:mc="http://schemas.openxmlformats.org/markup-compatibility/2006">
              <mc:Choice xmlns:v="urn:schemas-microsoft-com:vml" Requires="v">
                <p:oleObj spid="_x0000_s1304" name="Acrobat Document" r:id="rId7" imgW="5486278" imgH="4114598" progId="Acrobat.Document.DC">
                  <p:embed/>
                </p:oleObj>
              </mc:Choice>
              <mc:Fallback>
                <p:oleObj name="Acrobat Document" r:id="rId7" imgW="5486278" imgH="4114598" progId="Acrobat.Document.DC">
                  <p:embed/>
                  <p:pic>
                    <p:nvPicPr>
                      <p:cNvPr id="0" name=""/>
                      <p:cNvPicPr/>
                      <p:nvPr/>
                    </p:nvPicPr>
                    <p:blipFill>
                      <a:blip r:embed="rId8"/>
                      <a:stretch>
                        <a:fillRect/>
                      </a:stretch>
                    </p:blipFill>
                    <p:spPr>
                      <a:xfrm>
                        <a:off x="5939459" y="3284984"/>
                        <a:ext cx="2976331" cy="2232248"/>
                      </a:xfrm>
                      <a:prstGeom prst="rect">
                        <a:avLst/>
                      </a:prstGeom>
                    </p:spPr>
                  </p:pic>
                </p:oleObj>
              </mc:Fallback>
            </mc:AlternateContent>
          </a:graphicData>
        </a:graphic>
      </p:graphicFrame>
      <p:sp>
        <p:nvSpPr>
          <p:cNvPr id="10" name="CustomShape 3"/>
          <p:cNvSpPr/>
          <p:nvPr/>
        </p:nvSpPr>
        <p:spPr>
          <a:xfrm>
            <a:off x="2987880" y="5779321"/>
            <a:ext cx="5770560" cy="612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600" spc="-1" dirty="0" smtClean="0">
                <a:solidFill>
                  <a:srgbClr val="000000"/>
                </a:solidFill>
                <a:uFill>
                  <a:solidFill>
                    <a:srgbClr val="FFFFFF"/>
                  </a:solidFill>
                </a:uFill>
                <a:latin typeface="Calibri"/>
              </a:rPr>
              <a:t>Energy distributions of 1e7 </a:t>
            </a:r>
            <a:r>
              <a:rPr lang="en-US" sz="1600" spc="-1" dirty="0" err="1" smtClean="0">
                <a:solidFill>
                  <a:srgbClr val="000000"/>
                </a:solidFill>
                <a:uFill>
                  <a:solidFill>
                    <a:srgbClr val="FFFFFF"/>
                  </a:solidFill>
                </a:uFill>
                <a:latin typeface="Calibri"/>
              </a:rPr>
              <a:t>inelastically</a:t>
            </a:r>
            <a:r>
              <a:rPr lang="en-US" sz="1600" spc="-1" dirty="0" smtClean="0">
                <a:solidFill>
                  <a:srgbClr val="000000"/>
                </a:solidFill>
                <a:uFill>
                  <a:solidFill>
                    <a:srgbClr val="FFFFFF"/>
                  </a:solidFill>
                </a:uFill>
                <a:latin typeface="Calibri"/>
              </a:rPr>
              <a:t> scattered neutrons (0.1eV initial kinetic energy). Left, based on the </a:t>
            </a:r>
            <a:r>
              <a:rPr lang="en-US" sz="1600" spc="-1" dirty="0" err="1" smtClean="0">
                <a:solidFill>
                  <a:srgbClr val="000000"/>
                </a:solidFill>
                <a:uFill>
                  <a:solidFill>
                    <a:srgbClr val="FFFFFF"/>
                  </a:solidFill>
                </a:uFill>
                <a:latin typeface="Calibri"/>
              </a:rPr>
              <a:t>vDOS</a:t>
            </a:r>
            <a:r>
              <a:rPr lang="en-US" sz="1600" spc="-1" dirty="0" smtClean="0">
                <a:solidFill>
                  <a:srgbClr val="000000"/>
                </a:solidFill>
                <a:uFill>
                  <a:solidFill>
                    <a:srgbClr val="FFFFFF"/>
                  </a:solidFill>
                </a:uFill>
                <a:latin typeface="Calibri"/>
              </a:rPr>
              <a:t>; right, based on the Debye curve</a:t>
            </a:r>
            <a:r>
              <a:rPr lang="en-US" sz="1600" spc="-1" dirty="0">
                <a:solidFill>
                  <a:srgbClr val="000000"/>
                </a:solidFill>
                <a:uFill>
                  <a:solidFill>
                    <a:srgbClr val="FFFFFF"/>
                  </a:solidFill>
                </a:uFill>
                <a:latin typeface="Calibri"/>
              </a:rPr>
              <a:t>. </a:t>
            </a:r>
            <a:r>
              <a:rPr lang="en-US" sz="1600" spc="-1" dirty="0" smtClean="0">
                <a:solidFill>
                  <a:srgbClr val="000000"/>
                </a:solidFill>
                <a:uFill>
                  <a:solidFill>
                    <a:srgbClr val="FFFFFF"/>
                  </a:solidFill>
                </a:uFill>
                <a:latin typeface="Calibri"/>
              </a:rPr>
              <a:t>Statistically equivalent mean. </a:t>
            </a:r>
            <a:endParaRPr lang="en-US" sz="16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000" b="0" strike="noStrike" spc="-1">
                <a:solidFill>
                  <a:srgbClr val="000000"/>
                </a:solidFill>
                <a:uFill>
                  <a:solidFill>
                    <a:srgbClr val="FFFFFF"/>
                  </a:solidFill>
                </a:uFill>
                <a:latin typeface="Calibri"/>
              </a:rPr>
              <a:t>Status of NCrystal</a:t>
            </a:r>
            <a:endParaRPr lang="da-DK" sz="1800" b="0" strike="noStrike" spc="-1">
              <a:solidFill>
                <a:srgbClr val="000000"/>
              </a:solidFill>
              <a:uFill>
                <a:solidFill>
                  <a:srgbClr val="FFFFFF"/>
                </a:solidFill>
              </a:uFill>
              <a:latin typeface="Calibri"/>
            </a:endParaRPr>
          </a:p>
        </p:txBody>
      </p:sp>
      <p:sp>
        <p:nvSpPr>
          <p:cNvPr id="135" name="TextShape 2"/>
          <p:cNvSpPr txBox="1"/>
          <p:nvPr/>
        </p:nvSpPr>
        <p:spPr>
          <a:xfrm>
            <a:off x="457200" y="1571436"/>
            <a:ext cx="8229600" cy="5097924"/>
          </a:xfrm>
          <a:prstGeom prst="rect">
            <a:avLst/>
          </a:prstGeom>
          <a:noFill/>
          <a:ln>
            <a:noFill/>
          </a:ln>
        </p:spPr>
        <p:txBody>
          <a:bodyPr anchor="t"/>
          <a:lstStyle/>
          <a:p>
            <a:pPr marL="457835" indent="-457200">
              <a:lnSpc>
                <a:spcPct val="100000"/>
              </a:lnSpc>
              <a:buClr>
                <a:srgbClr val="000000"/>
              </a:buClr>
              <a:buFont typeface="Arial" panose="020B0604020202020204" pitchFamily="34" charset="0"/>
              <a:buChar char="•"/>
            </a:pPr>
            <a:r>
              <a:rPr lang="da-DK" sz="2800" b="0" strike="noStrike" spc="-1" dirty="0">
                <a:solidFill>
                  <a:srgbClr val="000000"/>
                </a:solidFill>
                <a:uFill>
                  <a:solidFill>
                    <a:srgbClr val="FFFFFF"/>
                  </a:solidFill>
                </a:uFill>
                <a:latin typeface="Calibri"/>
              </a:rPr>
              <a:t>Initial release(v0.9.1 </a:t>
            </a:r>
            <a:r>
              <a:rPr lang="da-DK" sz="2800" b="0" strike="noStrike" spc="-1" dirty="0" err="1">
                <a:solidFill>
                  <a:srgbClr val="000000"/>
                </a:solidFill>
                <a:uFill>
                  <a:solidFill>
                    <a:srgbClr val="FFFFFF"/>
                  </a:solidFill>
                </a:uFill>
                <a:latin typeface="Calibri"/>
              </a:rPr>
              <a:t>released</a:t>
            </a:r>
            <a:r>
              <a:rPr lang="da-DK" sz="2800" b="0" strike="noStrike" spc="-1" dirty="0">
                <a:solidFill>
                  <a:srgbClr val="000000"/>
                </a:solidFill>
                <a:uFill>
                  <a:solidFill>
                    <a:srgbClr val="FFFFFF"/>
                  </a:solidFill>
                </a:uFill>
                <a:latin typeface="Calibri"/>
              </a:rPr>
              <a:t> </a:t>
            </a:r>
            <a:r>
              <a:rPr lang="da-DK" sz="2800" b="0" strike="noStrike" spc="-1" dirty="0" err="1">
                <a:solidFill>
                  <a:srgbClr val="000000"/>
                </a:solidFill>
                <a:uFill>
                  <a:solidFill>
                    <a:srgbClr val="FFFFFF"/>
                  </a:solidFill>
                </a:uFill>
                <a:latin typeface="Calibri"/>
              </a:rPr>
              <a:t>Aug</a:t>
            </a:r>
            <a:r>
              <a:rPr lang="da-DK" sz="2800" b="0" strike="noStrike" spc="-1" dirty="0">
                <a:solidFill>
                  <a:srgbClr val="000000"/>
                </a:solidFill>
                <a:uFill>
                  <a:solidFill>
                    <a:srgbClr val="FFFFFF"/>
                  </a:solidFill>
                </a:uFill>
                <a:latin typeface="Calibri"/>
              </a:rPr>
              <a:t> 2017)</a:t>
            </a:r>
            <a:endParaRPr lang="da-DK" sz="3200" b="0" strike="noStrike" dirty="0">
              <a:solidFill>
                <a:srgbClr val="000000"/>
              </a:solidFill>
              <a:latin typeface="Calibri"/>
            </a:endParaRPr>
          </a:p>
          <a:p>
            <a:pPr marL="742950" lvl="1" indent="-285115">
              <a:lnSpc>
                <a:spcPct val="100000"/>
              </a:lnSpc>
              <a:buClr>
                <a:srgbClr val="000000"/>
              </a:buClr>
              <a:buFont typeface="Arial"/>
              <a:buChar char="–"/>
            </a:pPr>
            <a:r>
              <a:rPr lang="da-DK" sz="2400" b="0" strike="noStrike" spc="-1" dirty="0" err="1">
                <a:solidFill>
                  <a:srgbClr val="000000"/>
                </a:solidFill>
                <a:uFill>
                  <a:solidFill>
                    <a:srgbClr val="FFFFFF"/>
                  </a:solidFill>
                </a:uFill>
                <a:latin typeface="Calibri"/>
              </a:rPr>
              <a:t>Detailed</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treatment</a:t>
            </a:r>
            <a:r>
              <a:rPr lang="da-DK" sz="2400" b="0" strike="noStrike" spc="-1" dirty="0">
                <a:solidFill>
                  <a:srgbClr val="000000"/>
                </a:solidFill>
                <a:uFill>
                  <a:solidFill>
                    <a:srgbClr val="FFFFFF"/>
                  </a:solidFill>
                </a:uFill>
                <a:latin typeface="Calibri"/>
              </a:rPr>
              <a:t> for the </a:t>
            </a:r>
            <a:r>
              <a:rPr lang="da-DK" sz="2400" b="0" strike="noStrike" spc="-1" dirty="0" err="1">
                <a:solidFill>
                  <a:srgbClr val="000000"/>
                </a:solidFill>
                <a:uFill>
                  <a:solidFill>
                    <a:srgbClr val="FFFFFF"/>
                  </a:solidFill>
                </a:uFill>
                <a:latin typeface="Calibri"/>
              </a:rPr>
              <a:t>coherent</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elastic</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scattering</a:t>
            </a:r>
            <a:r>
              <a:rPr lang="da-DK" sz="2400" b="0" strike="noStrike" spc="-1" dirty="0">
                <a:solidFill>
                  <a:srgbClr val="000000"/>
                </a:solidFill>
                <a:uFill>
                  <a:solidFill>
                    <a:srgbClr val="FFFFFF"/>
                  </a:solidFill>
                </a:uFill>
                <a:latin typeface="Calibri"/>
              </a:rPr>
              <a:t> (i.e. </a:t>
            </a:r>
            <a:r>
              <a:rPr lang="da-DK" sz="2400" b="0" strike="noStrike" spc="-1" dirty="0" err="1">
                <a:solidFill>
                  <a:srgbClr val="000000"/>
                </a:solidFill>
                <a:uFill>
                  <a:solidFill>
                    <a:srgbClr val="FFFFFF"/>
                  </a:solidFill>
                </a:uFill>
                <a:latin typeface="Calibri"/>
              </a:rPr>
              <a:t>Bragg</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diffraction</a:t>
            </a:r>
            <a:r>
              <a:rPr lang="da-DK" sz="2400" b="0" strike="noStrike" spc="-1" dirty="0">
                <a:solidFill>
                  <a:srgbClr val="000000"/>
                </a:solidFill>
                <a:uFill>
                  <a:solidFill>
                    <a:srgbClr val="FFFFFF"/>
                  </a:solidFill>
                </a:uFill>
                <a:latin typeface="Calibri"/>
              </a:rPr>
              <a:t>) in single- and </a:t>
            </a:r>
            <a:r>
              <a:rPr lang="da-DK" sz="2400" b="0" strike="noStrike" spc="-1" dirty="0" err="1">
                <a:solidFill>
                  <a:srgbClr val="000000"/>
                </a:solidFill>
                <a:uFill>
                  <a:solidFill>
                    <a:srgbClr val="FFFFFF"/>
                  </a:solidFill>
                </a:uFill>
                <a:latin typeface="Calibri"/>
              </a:rPr>
              <a:t>poly-crystals</a:t>
            </a:r>
            <a:r>
              <a:rPr lang="da-DK" sz="2400" b="0" strike="noStrike" spc="-1" dirty="0">
                <a:solidFill>
                  <a:srgbClr val="000000"/>
                </a:solidFill>
                <a:uFill>
                  <a:solidFill>
                    <a:srgbClr val="FFFFFF"/>
                  </a:solidFill>
                </a:uFill>
                <a:latin typeface="Calibri"/>
              </a:rPr>
              <a:t>.</a:t>
            </a:r>
            <a:endParaRPr lang="da-DK" sz="2400" b="0" strike="noStrike" dirty="0">
              <a:solidFill>
                <a:srgbClr val="000000"/>
              </a:solidFill>
              <a:latin typeface="Calibri"/>
            </a:endParaRPr>
          </a:p>
          <a:p>
            <a:pPr marL="742950" lvl="1" indent="-285115">
              <a:buClr>
                <a:srgbClr val="000000"/>
              </a:buClr>
              <a:buFont typeface="Arial"/>
              <a:buChar char="–"/>
            </a:pPr>
            <a:r>
              <a:rPr lang="da-DK" sz="2400" b="0" strike="noStrike" spc="-1" dirty="0" err="1">
                <a:solidFill>
                  <a:srgbClr val="000000"/>
                </a:solidFill>
                <a:uFill>
                  <a:solidFill>
                    <a:srgbClr val="FFFFFF"/>
                  </a:solidFill>
                </a:uFill>
                <a:latin typeface="Calibri"/>
              </a:rPr>
              <a:t>Reliable</a:t>
            </a:r>
            <a:r>
              <a:rPr lang="da-DK" sz="2400" b="0" strike="noStrike" spc="-1" dirty="0">
                <a:solidFill>
                  <a:srgbClr val="000000"/>
                </a:solidFill>
                <a:uFill>
                  <a:solidFill>
                    <a:srgbClr val="FFFFFF"/>
                  </a:solidFill>
                </a:uFill>
                <a:latin typeface="Calibri"/>
              </a:rPr>
              <a:t> for </a:t>
            </a:r>
            <a:r>
              <a:rPr lang="da-DK" sz="2400" b="0" strike="noStrike" spc="-1" dirty="0" err="1">
                <a:solidFill>
                  <a:srgbClr val="000000"/>
                </a:solidFill>
                <a:uFill>
                  <a:solidFill>
                    <a:srgbClr val="FFFFFF"/>
                  </a:solidFill>
                </a:uFill>
                <a:latin typeface="Calibri"/>
              </a:rPr>
              <a:t>estimating</a:t>
            </a:r>
            <a:r>
              <a:rPr lang="da-DK" sz="2400" b="0" strike="noStrike" spc="-1" dirty="0">
                <a:solidFill>
                  <a:srgbClr val="000000"/>
                </a:solidFill>
                <a:uFill>
                  <a:solidFill>
                    <a:srgbClr val="FFFFFF"/>
                  </a:solidFill>
                </a:uFill>
                <a:latin typeface="Calibri"/>
              </a:rPr>
              <a:t> the total </a:t>
            </a:r>
            <a:r>
              <a:rPr lang="da-DK" sz="2400" b="0" strike="noStrike" spc="-1" dirty="0" err="1">
                <a:solidFill>
                  <a:srgbClr val="000000"/>
                </a:solidFill>
                <a:uFill>
                  <a:solidFill>
                    <a:srgbClr val="FFFFFF"/>
                  </a:solidFill>
                </a:uFill>
                <a:latin typeface="Calibri"/>
              </a:rPr>
              <a:t>inelastic</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scattering</a:t>
            </a:r>
            <a:r>
              <a:rPr lang="da-DK" sz="2400" b="0" strike="noStrike" spc="-1" dirty="0">
                <a:solidFill>
                  <a:srgbClr val="000000"/>
                </a:solidFill>
                <a:uFill>
                  <a:solidFill>
                    <a:srgbClr val="FFFFFF"/>
                  </a:solidFill>
                </a:uFill>
                <a:latin typeface="Calibri"/>
              </a:rPr>
              <a:t> cross </a:t>
            </a:r>
            <a:r>
              <a:rPr lang="da-DK" sz="2400" b="0" strike="noStrike" spc="-1" dirty="0" err="1">
                <a:solidFill>
                  <a:srgbClr val="000000"/>
                </a:solidFill>
                <a:uFill>
                  <a:solidFill>
                    <a:srgbClr val="FFFFFF"/>
                  </a:solidFill>
                </a:uFill>
                <a:latin typeface="Calibri"/>
              </a:rPr>
              <a:t>section</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based</a:t>
            </a:r>
            <a:r>
              <a:rPr lang="da-DK" sz="2400" b="0" strike="noStrike" spc="-1" dirty="0">
                <a:solidFill>
                  <a:srgbClr val="000000"/>
                </a:solidFill>
                <a:uFill>
                  <a:solidFill>
                    <a:srgbClr val="FFFFFF"/>
                  </a:solidFill>
                </a:uFill>
                <a:latin typeface="Calibri"/>
              </a:rPr>
              <a:t> on the </a:t>
            </a:r>
            <a:r>
              <a:rPr lang="da-DK" sz="2400" b="0" strike="noStrike" spc="-1" dirty="0" err="1">
                <a:solidFill>
                  <a:srgbClr val="000000"/>
                </a:solidFill>
                <a:uFill>
                  <a:solidFill>
                    <a:srgbClr val="FFFFFF"/>
                  </a:solidFill>
                </a:uFill>
                <a:latin typeface="Calibri"/>
              </a:rPr>
              <a:t>Debye</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approximation</a:t>
            </a:r>
            <a:r>
              <a:rPr lang="da-DK" sz="2400" b="0" strike="noStrike" spc="-1" dirty="0">
                <a:solidFill>
                  <a:srgbClr val="000000"/>
                </a:solidFill>
                <a:uFill>
                  <a:solidFill>
                    <a:srgbClr val="FFFFFF"/>
                  </a:solidFill>
                </a:uFill>
                <a:latin typeface="Calibri"/>
              </a:rPr>
              <a:t> with high </a:t>
            </a:r>
            <a:r>
              <a:rPr lang="da-DK" sz="2400" b="0" strike="noStrike" spc="-1" dirty="0" err="1">
                <a:solidFill>
                  <a:srgbClr val="000000"/>
                </a:solidFill>
                <a:uFill>
                  <a:solidFill>
                    <a:srgbClr val="FFFFFF"/>
                  </a:solidFill>
                </a:uFill>
                <a:latin typeface="Calibri"/>
              </a:rPr>
              <a:t>order</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phonon</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expansion</a:t>
            </a:r>
            <a:r>
              <a:rPr lang="da-DK" sz="2400" b="0" strike="noStrike" spc="-1" dirty="0">
                <a:solidFill>
                  <a:srgbClr val="000000"/>
                </a:solidFill>
                <a:uFill>
                  <a:solidFill>
                    <a:srgbClr val="FFFFFF"/>
                  </a:solidFill>
                </a:uFill>
                <a:latin typeface="Calibri"/>
              </a:rPr>
              <a:t>).</a:t>
            </a:r>
            <a:r>
              <a:rPr lang="da-DK" sz="2400" spc="-1" dirty="0">
                <a:solidFill>
                  <a:srgbClr val="000000"/>
                </a:solidFill>
                <a:uFill>
                  <a:solidFill>
                    <a:srgbClr val="FFFFFF"/>
                  </a:solidFill>
                </a:uFill>
                <a:latin typeface="Calibri"/>
              </a:rPr>
              <a:t> </a:t>
            </a:r>
            <a:endParaRPr lang="da-DK" sz="2400" dirty="0">
              <a:solidFill>
                <a:srgbClr val="000000"/>
              </a:solidFill>
              <a:latin typeface="Calibri"/>
            </a:endParaRPr>
          </a:p>
          <a:p>
            <a:pPr marL="800735" lvl="1" indent="-342900">
              <a:buClr>
                <a:srgbClr val="000000"/>
              </a:buClr>
              <a:buFont typeface="Arial"/>
              <a:buChar char="–"/>
            </a:pPr>
            <a:r>
              <a:rPr lang="da-DK" sz="2400" spc="-1" dirty="0">
                <a:solidFill>
                  <a:srgbClr val="000000"/>
                </a:solidFill>
                <a:uFill>
                  <a:solidFill>
                    <a:srgbClr val="FFFFFF"/>
                  </a:solidFill>
                </a:uFill>
                <a:latin typeface="Calibri"/>
              </a:rPr>
              <a:t>X. X. Cai and T. Kittelmann, NCrystal, https://doi.org/10.5281/zenodo.853186, </a:t>
            </a:r>
            <a:r>
              <a:rPr lang="da-DK" sz="2400" spc="-1" dirty="0" err="1">
                <a:solidFill>
                  <a:srgbClr val="000000"/>
                </a:solidFill>
                <a:uFill>
                  <a:solidFill>
                    <a:srgbClr val="FFFFFF"/>
                  </a:solidFill>
                </a:uFill>
                <a:latin typeface="Calibri"/>
              </a:rPr>
              <a:t>a</a:t>
            </a:r>
            <a:r>
              <a:rPr lang="da-DK" sz="2400" b="0" strike="noStrike" spc="-1" dirty="0" err="1" smtClean="0">
                <a:solidFill>
                  <a:srgbClr val="000000"/>
                </a:solidFill>
                <a:uFill>
                  <a:solidFill>
                    <a:srgbClr val="FFFFFF"/>
                  </a:solidFill>
                </a:uFill>
                <a:latin typeface="Calibri"/>
              </a:rPr>
              <a:t>vailable</a:t>
            </a:r>
            <a:r>
              <a:rPr lang="da-DK" sz="2400" b="0" strike="noStrike" spc="-1" dirty="0" smtClean="0">
                <a:solidFill>
                  <a:srgbClr val="000000"/>
                </a:solidFill>
                <a:uFill>
                  <a:solidFill>
                    <a:srgbClr val="FFFFFF"/>
                  </a:solidFill>
                </a:uFill>
                <a:latin typeface="Calibri"/>
              </a:rPr>
              <a:t> </a:t>
            </a:r>
            <a:r>
              <a:rPr lang="da-DK" sz="2400" b="0" strike="noStrike" spc="-1" dirty="0">
                <a:solidFill>
                  <a:srgbClr val="000000"/>
                </a:solidFill>
                <a:uFill>
                  <a:solidFill>
                    <a:srgbClr val="FFFFFF"/>
                  </a:solidFill>
                </a:uFill>
                <a:latin typeface="Calibri"/>
              </a:rPr>
              <a:t>at</a:t>
            </a:r>
            <a:r>
              <a:rPr lang="da-DK" sz="2400" spc="-1" dirty="0">
                <a:solidFill>
                  <a:srgbClr val="000000"/>
                </a:solidFill>
                <a:uFill>
                  <a:solidFill>
                    <a:srgbClr val="FFFFFF"/>
                  </a:solidFill>
                </a:uFill>
                <a:latin typeface="Calibri"/>
              </a:rPr>
              <a:t> http://mctools.github.io/</a:t>
            </a:r>
            <a:r>
              <a:rPr lang="da-DK" sz="2400" spc="-1" dirty="0" err="1">
                <a:solidFill>
                  <a:srgbClr val="000000"/>
                </a:solidFill>
                <a:uFill>
                  <a:solidFill>
                    <a:srgbClr val="FFFFFF"/>
                  </a:solidFill>
                </a:uFill>
                <a:latin typeface="Calibri"/>
              </a:rPr>
              <a:t>ncrystal</a:t>
            </a:r>
            <a:r>
              <a:rPr lang="da-DK" sz="2400" spc="-1" dirty="0" smtClean="0">
                <a:solidFill>
                  <a:srgbClr val="000000"/>
                </a:solidFill>
                <a:uFill>
                  <a:solidFill>
                    <a:srgbClr val="FFFFFF"/>
                  </a:solidFill>
                </a:uFill>
                <a:latin typeface="Calibri"/>
              </a:rPr>
              <a:t>/.</a:t>
            </a:r>
          </a:p>
          <a:p>
            <a:pPr marL="800735" lvl="1" indent="-342900">
              <a:buClr>
                <a:srgbClr val="000000"/>
              </a:buClr>
              <a:buFont typeface="Arial"/>
              <a:buChar char="–"/>
            </a:pPr>
            <a:endParaRPr lang="da-DK" sz="2400" spc="-1" dirty="0" smtClean="0">
              <a:solidFill>
                <a:srgbClr val="000000"/>
              </a:solidFill>
              <a:uFill>
                <a:solidFill>
                  <a:srgbClr val="FFFFFF"/>
                </a:solidFill>
              </a:uFill>
              <a:latin typeface="Calibri"/>
            </a:endParaRPr>
          </a:p>
          <a:p>
            <a:pPr marL="457835" indent="-457200">
              <a:buClr>
                <a:srgbClr val="000000"/>
              </a:buClr>
              <a:buFont typeface="Arial" panose="020B0604020202020204" pitchFamily="34" charset="0"/>
              <a:buChar char="•"/>
            </a:pPr>
            <a:r>
              <a:rPr lang="da-DK" sz="2800" spc="-1" dirty="0" err="1" smtClean="0">
                <a:solidFill>
                  <a:srgbClr val="000000"/>
                </a:solidFill>
                <a:uFill>
                  <a:solidFill>
                    <a:srgbClr val="FFFFFF"/>
                  </a:solidFill>
                </a:uFill>
                <a:latin typeface="Calibri"/>
              </a:rPr>
              <a:t>Next</a:t>
            </a:r>
            <a:r>
              <a:rPr lang="da-DK" sz="2800" spc="-1" dirty="0" smtClean="0">
                <a:solidFill>
                  <a:srgbClr val="000000"/>
                </a:solidFill>
                <a:uFill>
                  <a:solidFill>
                    <a:srgbClr val="FFFFFF"/>
                  </a:solidFill>
                </a:uFill>
                <a:latin typeface="Calibri"/>
              </a:rPr>
              <a:t> </a:t>
            </a:r>
            <a:r>
              <a:rPr lang="da-DK" sz="2800" spc="-1" dirty="0">
                <a:solidFill>
                  <a:srgbClr val="000000"/>
                </a:solidFill>
                <a:uFill>
                  <a:solidFill>
                    <a:srgbClr val="FFFFFF"/>
                  </a:solidFill>
                </a:uFill>
                <a:latin typeface="Calibri"/>
              </a:rPr>
              <a:t>major </a:t>
            </a:r>
            <a:r>
              <a:rPr lang="da-DK" sz="2800" spc="-1" dirty="0" err="1">
                <a:solidFill>
                  <a:srgbClr val="000000"/>
                </a:solidFill>
                <a:uFill>
                  <a:solidFill>
                    <a:srgbClr val="FFFFFF"/>
                  </a:solidFill>
                </a:uFill>
                <a:latin typeface="Calibri"/>
              </a:rPr>
              <a:t>release</a:t>
            </a:r>
            <a:r>
              <a:rPr lang="da-DK" sz="2800" spc="-1" dirty="0">
                <a:solidFill>
                  <a:srgbClr val="000000"/>
                </a:solidFill>
                <a:uFill>
                  <a:solidFill>
                    <a:srgbClr val="FFFFFF"/>
                  </a:solidFill>
                </a:uFill>
                <a:latin typeface="Calibri"/>
              </a:rPr>
              <a:t> spring 2018 (in </a:t>
            </a:r>
            <a:r>
              <a:rPr lang="da-DK" sz="2800" spc="-1" dirty="0" err="1">
                <a:solidFill>
                  <a:srgbClr val="000000"/>
                </a:solidFill>
                <a:uFill>
                  <a:solidFill>
                    <a:srgbClr val="FFFFFF"/>
                  </a:solidFill>
                </a:uFill>
                <a:latin typeface="Calibri"/>
              </a:rPr>
              <a:t>preparation</a:t>
            </a:r>
            <a:r>
              <a:rPr lang="da-DK" sz="2800" spc="-1" dirty="0">
                <a:solidFill>
                  <a:srgbClr val="000000"/>
                </a:solidFill>
                <a:uFill>
                  <a:solidFill>
                    <a:srgbClr val="FFFFFF"/>
                  </a:solidFill>
                </a:uFill>
                <a:latin typeface="Calibri"/>
              </a:rPr>
              <a:t>)</a:t>
            </a:r>
            <a:endParaRPr lang="da-DK" sz="3200" dirty="0">
              <a:solidFill>
                <a:srgbClr val="000000"/>
              </a:solidFill>
              <a:latin typeface="Calibri"/>
            </a:endParaRPr>
          </a:p>
          <a:p>
            <a:pPr marL="742950" lvl="1" indent="-285115">
              <a:buClr>
                <a:srgbClr val="000000"/>
              </a:buClr>
              <a:buFont typeface="Arial"/>
              <a:buChar char="–"/>
            </a:pPr>
            <a:r>
              <a:rPr lang="da-DK" sz="2400" spc="-1" dirty="0" err="1">
                <a:solidFill>
                  <a:srgbClr val="000000"/>
                </a:solidFill>
                <a:uFill>
                  <a:solidFill>
                    <a:srgbClr val="FFFFFF"/>
                  </a:solidFill>
                </a:uFill>
                <a:latin typeface="Calibri"/>
              </a:rPr>
              <a:t>Detailed</a:t>
            </a:r>
            <a:r>
              <a:rPr lang="da-DK" sz="2400" spc="-1" dirty="0">
                <a:solidFill>
                  <a:srgbClr val="000000"/>
                </a:solidFill>
                <a:uFill>
                  <a:solidFill>
                    <a:srgbClr val="FFFFFF"/>
                  </a:solidFill>
                </a:uFill>
                <a:latin typeface="Calibri"/>
              </a:rPr>
              <a:t> </a:t>
            </a:r>
            <a:r>
              <a:rPr lang="da-DK" sz="2400" spc="-1" dirty="0" err="1">
                <a:solidFill>
                  <a:srgbClr val="000000"/>
                </a:solidFill>
                <a:uFill>
                  <a:solidFill>
                    <a:srgbClr val="FFFFFF"/>
                  </a:solidFill>
                </a:uFill>
                <a:latin typeface="Calibri"/>
              </a:rPr>
              <a:t>treatment</a:t>
            </a:r>
            <a:r>
              <a:rPr lang="da-DK" sz="2400" spc="-1" dirty="0">
                <a:solidFill>
                  <a:srgbClr val="000000"/>
                </a:solidFill>
                <a:uFill>
                  <a:solidFill>
                    <a:srgbClr val="FFFFFF"/>
                  </a:solidFill>
                </a:uFill>
                <a:latin typeface="Calibri"/>
              </a:rPr>
              <a:t> for the </a:t>
            </a:r>
            <a:r>
              <a:rPr lang="da-DK" sz="2400" spc="-1" dirty="0" err="1">
                <a:solidFill>
                  <a:srgbClr val="000000"/>
                </a:solidFill>
                <a:uFill>
                  <a:solidFill>
                    <a:srgbClr val="FFFFFF"/>
                  </a:solidFill>
                </a:uFill>
                <a:latin typeface="Calibri"/>
              </a:rPr>
              <a:t>inelastic</a:t>
            </a:r>
            <a:r>
              <a:rPr lang="da-DK" sz="2400" spc="-1" dirty="0">
                <a:solidFill>
                  <a:srgbClr val="000000"/>
                </a:solidFill>
                <a:uFill>
                  <a:solidFill>
                    <a:srgbClr val="FFFFFF"/>
                  </a:solidFill>
                </a:uFill>
                <a:latin typeface="Calibri"/>
              </a:rPr>
              <a:t> </a:t>
            </a:r>
            <a:r>
              <a:rPr lang="da-DK" sz="2400" spc="-1" dirty="0" err="1">
                <a:solidFill>
                  <a:srgbClr val="000000"/>
                </a:solidFill>
                <a:uFill>
                  <a:solidFill>
                    <a:srgbClr val="FFFFFF"/>
                  </a:solidFill>
                </a:uFill>
                <a:latin typeface="Calibri"/>
              </a:rPr>
              <a:t>scatterings</a:t>
            </a:r>
            <a:r>
              <a:rPr lang="da-DK" sz="2400" spc="-1" dirty="0">
                <a:solidFill>
                  <a:srgbClr val="000000"/>
                </a:solidFill>
                <a:uFill>
                  <a:solidFill>
                    <a:srgbClr val="FFFFFF"/>
                  </a:solidFill>
                </a:uFill>
                <a:latin typeface="Calibri"/>
              </a:rPr>
              <a:t> </a:t>
            </a:r>
            <a:endParaRPr lang="da-DK" sz="2400" dirty="0">
              <a:solidFill>
                <a:srgbClr val="000000"/>
              </a:solidFill>
              <a:latin typeface="Calibri"/>
            </a:endParaRPr>
          </a:p>
          <a:p>
            <a:pPr>
              <a:lnSpc>
                <a:spcPct val="100000"/>
              </a:lnSpc>
            </a:pPr>
            <a:endParaRPr lang="da-DK" sz="3200" spc="-1" dirty="0">
              <a:solidFill>
                <a:srgbClr val="000000"/>
              </a:solidFill>
              <a:uFill>
                <a:solidFill>
                  <a:srgbClr val="FFFFFF"/>
                </a:solidFill>
              </a:uFill>
              <a:latin typeface="Calibri"/>
            </a:endParaRPr>
          </a:p>
          <a:p>
            <a:pPr marL="343535" indent="-342900">
              <a:buClr>
                <a:srgbClr val="000000"/>
              </a:buClr>
              <a:buFont typeface="Arial"/>
              <a:buChar char="–"/>
            </a:pPr>
            <a:endParaRPr lang="da-DK" sz="2400" dirty="0">
              <a:solidFill>
                <a:srgbClr val="0000FF"/>
              </a:solidFill>
              <a:latin typeface="Calibri"/>
              <a:cs typeface="Arial"/>
            </a:endParaRPr>
          </a:p>
          <a:p>
            <a:pPr marL="457835" lvl="1">
              <a:buClr>
                <a:srgbClr val="000000"/>
              </a:buClr>
              <a:buFont typeface="Arial"/>
            </a:pPr>
            <a:r>
              <a:rPr lang="en-US" dirty="0">
                <a:latin typeface="+mn-ea"/>
                <a:cs typeface="+mn-ea"/>
              </a:rPr>
              <a:t/>
            </a:r>
            <a:br>
              <a:rPr lang="en-US" dirty="0">
                <a:latin typeface="+mn-ea"/>
                <a:cs typeface="+mn-ea"/>
              </a:rPr>
            </a:br>
            <a:endParaRPr lang="en-US" dirty="0">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NCrystal single-crystal</a:t>
            </a:r>
            <a:endParaRPr lang="da-DK" sz="1800" b="0" strike="noStrike" spc="-1">
              <a:solidFill>
                <a:srgbClr val="000000"/>
              </a:solidFill>
              <a:uFill>
                <a:solidFill>
                  <a:srgbClr val="FFFFFF"/>
                </a:solidFill>
              </a:uFill>
              <a:latin typeface="Calibri"/>
            </a:endParaRPr>
          </a:p>
        </p:txBody>
      </p:sp>
      <p:pic>
        <p:nvPicPr>
          <p:cNvPr id="141" name="Content Placeholder 3"/>
          <p:cNvPicPr/>
          <p:nvPr/>
        </p:nvPicPr>
        <p:blipFill>
          <a:blip r:embed="rId2">
            <a:lum bright="-10000"/>
          </a:blip>
          <a:stretch/>
        </p:blipFill>
        <p:spPr>
          <a:xfrm>
            <a:off x="4428000" y="1484784"/>
            <a:ext cx="3870720" cy="2376000"/>
          </a:xfrm>
          <a:prstGeom prst="rect">
            <a:avLst/>
          </a:prstGeom>
          <a:ln>
            <a:noFill/>
          </a:ln>
        </p:spPr>
      </p:pic>
      <p:sp>
        <p:nvSpPr>
          <p:cNvPr id="142" name="CustomShape 2"/>
          <p:cNvSpPr/>
          <p:nvPr/>
        </p:nvSpPr>
        <p:spPr>
          <a:xfrm>
            <a:off x="179640" y="4581000"/>
            <a:ext cx="824472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On the left, simulated neutron transmission pattern of </a:t>
            </a:r>
            <a:r>
              <a:rPr lang="en-US" sz="2400" b="0" strike="noStrike" spc="-1" dirty="0" err="1">
                <a:solidFill>
                  <a:srgbClr val="000000"/>
                </a:solidFill>
                <a:uFill>
                  <a:solidFill>
                    <a:srgbClr val="FFFFFF"/>
                  </a:solidFill>
                </a:uFill>
                <a:latin typeface="Calibri"/>
              </a:rPr>
              <a:t>Leiteite</a:t>
            </a:r>
            <a:r>
              <a:rPr lang="en-US" sz="2400" b="0" strike="noStrike" spc="-1" dirty="0">
                <a:solidFill>
                  <a:srgbClr val="000000"/>
                </a:solidFill>
                <a:uFill>
                  <a:solidFill>
                    <a:srgbClr val="FFFFFF"/>
                  </a:solidFill>
                </a:uFill>
                <a:latin typeface="Calibri"/>
              </a:rPr>
              <a:t> (ZnAs2O4) on a 2D position sensitive detector. </a:t>
            </a: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400" b="0" strike="noStrike" spc="-1" dirty="0">
                <a:solidFill>
                  <a:srgbClr val="000000"/>
                </a:solidFill>
                <a:uFill>
                  <a:solidFill>
                    <a:srgbClr val="FFFFFF"/>
                  </a:solidFill>
                </a:uFill>
                <a:latin typeface="Calibri"/>
              </a:rPr>
              <a:t>The zig-zag walk of thermal neutrons in a Ge single crystal, as a result of ping-ponging by the reflection planes with opposite </a:t>
            </a:r>
            <a:r>
              <a:rPr lang="en-US" sz="2400" b="0" strike="noStrike" spc="-1" dirty="0" err="1">
                <a:solidFill>
                  <a:srgbClr val="000000"/>
                </a:solidFill>
                <a:uFill>
                  <a:solidFill>
                    <a:srgbClr val="FFFFFF"/>
                  </a:solidFill>
                </a:uFill>
                <a:latin typeface="Calibri"/>
              </a:rPr>
              <a:t>normals</a:t>
            </a:r>
            <a:r>
              <a:rPr lang="en-US" sz="2400" b="0" strike="noStrike" spc="-1" dirty="0">
                <a:solidFill>
                  <a:srgbClr val="000000"/>
                </a:solidFill>
                <a:uFill>
                  <a:solidFill>
                    <a:srgbClr val="FFFFFF"/>
                  </a:solidFill>
                </a:uFill>
                <a:latin typeface="Calibri"/>
              </a:rPr>
              <a:t>. Generated by NCrystal-enabled Geant4.</a:t>
            </a:r>
            <a:endParaRPr lang="en-US" sz="1800" b="0" strike="noStrike" spc="-1" dirty="0">
              <a:solidFill>
                <a:srgbClr val="000000"/>
              </a:solidFill>
              <a:uFill>
                <a:solidFill>
                  <a:srgbClr val="FFFFFF"/>
                </a:solidFill>
              </a:uFill>
              <a:latin typeface="Arial"/>
            </a:endParaRPr>
          </a:p>
        </p:txBody>
      </p:sp>
      <p:pic>
        <p:nvPicPr>
          <p:cNvPr id="143" name="Picture 142"/>
          <p:cNvPicPr/>
          <p:nvPr/>
        </p:nvPicPr>
        <p:blipFill>
          <a:blip r:embed="rId3"/>
          <a:stretch/>
        </p:blipFill>
        <p:spPr>
          <a:xfrm>
            <a:off x="317520" y="1333440"/>
            <a:ext cx="3733920" cy="2806560"/>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3600" b="0" strike="noStrike" spc="-1">
                <a:solidFill>
                  <a:srgbClr val="000000"/>
                </a:solidFill>
                <a:uFill>
                  <a:solidFill>
                    <a:srgbClr val="FFFFFF"/>
                  </a:solidFill>
                </a:uFill>
                <a:latin typeface="Calibri"/>
              </a:rPr>
              <a:t>NCrystal polycrystal/powder</a:t>
            </a:r>
            <a:endParaRPr lang="da-DK" sz="1800" b="0" strike="noStrike" spc="-1">
              <a:solidFill>
                <a:srgbClr val="000000"/>
              </a:solidFill>
              <a:uFill>
                <a:solidFill>
                  <a:srgbClr val="FFFFFF"/>
                </a:solidFill>
              </a:uFill>
              <a:latin typeface="Calibri"/>
            </a:endParaRPr>
          </a:p>
        </p:txBody>
      </p:sp>
      <p:sp>
        <p:nvSpPr>
          <p:cNvPr id="137" name="TextShape 2"/>
          <p:cNvSpPr txBox="1"/>
          <p:nvPr/>
        </p:nvSpPr>
        <p:spPr>
          <a:xfrm>
            <a:off x="107640" y="4649040"/>
            <a:ext cx="8229240" cy="1213200"/>
          </a:xfrm>
          <a:prstGeom prst="rect">
            <a:avLst/>
          </a:prstGeom>
          <a:noFill/>
          <a:ln>
            <a:noFill/>
          </a:ln>
        </p:spPr>
        <p:txBody>
          <a:bodyPr/>
          <a:lstStyle/>
          <a:p>
            <a:pPr marL="343080" indent="-342720">
              <a:lnSpc>
                <a:spcPct val="100000"/>
              </a:lnSpc>
              <a:buClr>
                <a:srgbClr val="000000"/>
              </a:buClr>
              <a:buFont typeface="Arial"/>
              <a:buChar char="•"/>
            </a:pPr>
            <a:r>
              <a:rPr lang="da-DK" sz="2000" b="0" strike="noStrike" spc="-1">
                <a:solidFill>
                  <a:srgbClr val="000000"/>
                </a:solidFill>
                <a:uFill>
                  <a:solidFill>
                    <a:srgbClr val="FFFFFF"/>
                  </a:solidFill>
                </a:uFill>
                <a:latin typeface="Calibri"/>
              </a:rPr>
              <a:t>On the left, contributions from different processes to the total cross section in quartz.</a:t>
            </a:r>
            <a:endParaRPr lang="da-DK"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000" b="0" strike="noStrike" spc="-1">
                <a:solidFill>
                  <a:srgbClr val="000000"/>
                </a:solidFill>
                <a:uFill>
                  <a:solidFill>
                    <a:srgbClr val="FFFFFF"/>
                  </a:solidFill>
                </a:uFill>
                <a:latin typeface="Calibri"/>
              </a:rPr>
              <a:t>On the right, neutron (in green) and secondary gamma (in yellow) trajectories generated by neutron scattering with Al powder at the centre of the box. Generated in NCrystal-enabled Geant4.</a:t>
            </a:r>
            <a:endParaRPr lang="da-DK" sz="3200" b="0" strike="noStrike" spc="-1">
              <a:solidFill>
                <a:srgbClr val="000000"/>
              </a:solidFill>
              <a:uFill>
                <a:solidFill>
                  <a:srgbClr val="FFFFFF"/>
                </a:solidFill>
              </a:uFill>
              <a:latin typeface="Calibri"/>
            </a:endParaRPr>
          </a:p>
        </p:txBody>
      </p:sp>
      <p:pic>
        <p:nvPicPr>
          <p:cNvPr id="138" name="Picture 2"/>
          <p:cNvPicPr/>
          <p:nvPr/>
        </p:nvPicPr>
        <p:blipFill>
          <a:blip r:embed="rId2"/>
          <a:stretch/>
        </p:blipFill>
        <p:spPr>
          <a:xfrm>
            <a:off x="4644000" y="1268640"/>
            <a:ext cx="3456000" cy="3283920"/>
          </a:xfrm>
          <a:prstGeom prst="rect">
            <a:avLst/>
          </a:prstGeom>
          <a:ln>
            <a:noFill/>
          </a:ln>
        </p:spPr>
      </p:pic>
      <p:pic>
        <p:nvPicPr>
          <p:cNvPr id="139" name="Picture 2"/>
          <p:cNvPicPr/>
          <p:nvPr/>
        </p:nvPicPr>
        <p:blipFill>
          <a:blip r:embed="rId3"/>
          <a:stretch/>
        </p:blipFill>
        <p:spPr>
          <a:xfrm>
            <a:off x="395640" y="1268640"/>
            <a:ext cx="4025160" cy="3018600"/>
          </a:xfrm>
          <a:prstGeom prst="rect">
            <a:avLst/>
          </a:prstGeom>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Total cross section calculated by NCrystal (v0.9.1) in poweders</a:t>
            </a:r>
            <a:endParaRPr lang="da-DK" sz="1800" b="0" strike="noStrike" spc="-1">
              <a:solidFill>
                <a:srgbClr val="000000"/>
              </a:solidFill>
              <a:uFill>
                <a:solidFill>
                  <a:srgbClr val="FFFFFF"/>
                </a:solidFill>
              </a:uFill>
              <a:latin typeface="Calibri"/>
            </a:endParaRPr>
          </a:p>
        </p:txBody>
      </p:sp>
      <p:pic>
        <p:nvPicPr>
          <p:cNvPr id="145" name="Picture 40"/>
          <p:cNvPicPr/>
          <p:nvPr/>
        </p:nvPicPr>
        <p:blipFill>
          <a:blip r:embed="rId2"/>
          <a:stretch/>
        </p:blipFill>
        <p:spPr>
          <a:xfrm>
            <a:off x="4277160" y="3603960"/>
            <a:ext cx="3030840" cy="2273040"/>
          </a:xfrm>
          <a:prstGeom prst="rect">
            <a:avLst/>
          </a:prstGeom>
          <a:ln>
            <a:noFill/>
          </a:ln>
        </p:spPr>
      </p:pic>
      <p:sp>
        <p:nvSpPr>
          <p:cNvPr id="146" name="TextShape 2"/>
          <p:cNvSpPr txBox="1"/>
          <p:nvPr/>
        </p:nvSpPr>
        <p:spPr>
          <a:xfrm>
            <a:off x="683640" y="6064560"/>
            <a:ext cx="8229240" cy="604440"/>
          </a:xfrm>
          <a:prstGeom prst="rect">
            <a:avLst/>
          </a:prstGeom>
          <a:noFill/>
          <a:ln>
            <a:noFill/>
          </a:ln>
        </p:spPr>
        <p:txBody>
          <a:bodyPr/>
          <a:lstStyle/>
          <a:p>
            <a:pPr>
              <a:lnSpc>
                <a:spcPct val="100000"/>
              </a:lnSpc>
            </a:pPr>
            <a:r>
              <a:rPr lang="da-DK" sz="1600" spc="-1" dirty="0" err="1">
                <a:solidFill>
                  <a:srgbClr val="000000"/>
                </a:solidFill>
                <a:uFill>
                  <a:solidFill>
                    <a:srgbClr val="FFFFFF"/>
                  </a:solidFill>
                </a:uFill>
                <a:latin typeface="Calibri"/>
              </a:rPr>
              <a:t>A</a:t>
            </a:r>
            <a:r>
              <a:rPr lang="da-DK" sz="1600" b="0" strike="noStrike" spc="-1" dirty="0" err="1" smtClean="0">
                <a:solidFill>
                  <a:srgbClr val="000000"/>
                </a:solidFill>
                <a:uFill>
                  <a:solidFill>
                    <a:srgbClr val="FFFFFF"/>
                  </a:solidFill>
                </a:uFill>
                <a:latin typeface="Calibri"/>
              </a:rPr>
              <a:t>dditional</a:t>
            </a:r>
            <a:r>
              <a:rPr lang="da-DK" sz="1600" b="0" strike="noStrike" spc="-1" dirty="0" smtClean="0">
                <a:solidFill>
                  <a:srgbClr val="000000"/>
                </a:solidFill>
                <a:uFill>
                  <a:solidFill>
                    <a:srgbClr val="FFFFFF"/>
                  </a:solidFill>
                </a:uFill>
                <a:latin typeface="Calibri"/>
              </a:rPr>
              <a:t> </a:t>
            </a:r>
            <a:r>
              <a:rPr lang="da-DK" sz="1600" b="0" strike="noStrike" spc="-1" dirty="0">
                <a:solidFill>
                  <a:srgbClr val="000000"/>
                </a:solidFill>
                <a:uFill>
                  <a:solidFill>
                    <a:srgbClr val="FFFFFF"/>
                  </a:solidFill>
                </a:uFill>
                <a:latin typeface="Calibri"/>
              </a:rPr>
              <a:t>30 </a:t>
            </a:r>
            <a:r>
              <a:rPr lang="da-DK" sz="1600" b="0" strike="noStrike" spc="-1" dirty="0" err="1">
                <a:solidFill>
                  <a:srgbClr val="000000"/>
                </a:solidFill>
                <a:uFill>
                  <a:solidFill>
                    <a:srgbClr val="FFFFFF"/>
                  </a:solidFill>
                </a:uFill>
                <a:latin typeface="Calibri"/>
              </a:rPr>
              <a:t>validation</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figures</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are</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available</a:t>
            </a:r>
            <a:r>
              <a:rPr lang="da-DK" sz="1600" b="0" strike="noStrike" spc="-1" dirty="0">
                <a:solidFill>
                  <a:srgbClr val="000000"/>
                </a:solidFill>
                <a:uFill>
                  <a:solidFill>
                    <a:srgbClr val="FFFFFF"/>
                  </a:solidFill>
                </a:uFill>
                <a:latin typeface="Calibri"/>
              </a:rPr>
              <a:t> at https://</a:t>
            </a:r>
            <a:r>
              <a:rPr lang="da-DK" sz="1600" b="0" strike="noStrike" spc="-1" dirty="0" smtClean="0">
                <a:solidFill>
                  <a:srgbClr val="000000"/>
                </a:solidFill>
                <a:uFill>
                  <a:solidFill>
                    <a:srgbClr val="FFFFFF"/>
                  </a:solidFill>
                </a:uFill>
                <a:latin typeface="Calibri"/>
              </a:rPr>
              <a:t>github.com/mctools/ncrystal/wiki/Data-library</a:t>
            </a:r>
            <a:endParaRPr lang="da-DK" sz="3200" b="0" strike="noStrike" spc="-1" dirty="0">
              <a:solidFill>
                <a:srgbClr val="000000"/>
              </a:solidFill>
              <a:uFill>
                <a:solidFill>
                  <a:srgbClr val="FFFFFF"/>
                </a:solidFill>
              </a:uFill>
              <a:latin typeface="Calibri"/>
            </a:endParaRPr>
          </a:p>
        </p:txBody>
      </p:sp>
      <p:pic>
        <p:nvPicPr>
          <p:cNvPr id="147" name="Picture 146"/>
          <p:cNvPicPr/>
          <p:nvPr/>
        </p:nvPicPr>
        <p:blipFill>
          <a:blip r:embed="rId3"/>
          <a:stretch/>
        </p:blipFill>
        <p:spPr>
          <a:xfrm>
            <a:off x="4280040" y="1536840"/>
            <a:ext cx="2895480" cy="2171880"/>
          </a:xfrm>
          <a:prstGeom prst="rect">
            <a:avLst/>
          </a:prstGeom>
          <a:ln>
            <a:noFill/>
          </a:ln>
        </p:spPr>
      </p:pic>
      <p:pic>
        <p:nvPicPr>
          <p:cNvPr id="148" name="Picture 147"/>
          <p:cNvPicPr/>
          <p:nvPr/>
        </p:nvPicPr>
        <p:blipFill>
          <a:blip r:embed="rId4"/>
          <a:stretch/>
        </p:blipFill>
        <p:spPr>
          <a:xfrm>
            <a:off x="1257480" y="1549440"/>
            <a:ext cx="2870280" cy="2158920"/>
          </a:xfrm>
          <a:prstGeom prst="rect">
            <a:avLst/>
          </a:prstGeom>
          <a:ln>
            <a:noFill/>
          </a:ln>
        </p:spPr>
      </p:pic>
      <p:pic>
        <p:nvPicPr>
          <p:cNvPr id="149" name="Picture 148"/>
          <p:cNvPicPr/>
          <p:nvPr/>
        </p:nvPicPr>
        <p:blipFill>
          <a:blip r:embed="rId5"/>
          <a:stretch/>
        </p:blipFill>
        <p:spPr>
          <a:xfrm>
            <a:off x="1257480" y="3645000"/>
            <a:ext cx="2946240" cy="220968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Total cross section calculated by NCrystal (v0.9.1) in single crystals</a:t>
            </a:r>
            <a:endParaRPr lang="da-DK" sz="1800" b="0" strike="noStrike" spc="-1">
              <a:solidFill>
                <a:srgbClr val="000000"/>
              </a:solidFill>
              <a:uFill>
                <a:solidFill>
                  <a:srgbClr val="FFFFFF"/>
                </a:solidFill>
              </a:uFill>
              <a:latin typeface="Calibri"/>
            </a:endParaRPr>
          </a:p>
        </p:txBody>
      </p:sp>
      <p:sp>
        <p:nvSpPr>
          <p:cNvPr id="151" name="TextShape 2"/>
          <p:cNvSpPr txBox="1"/>
          <p:nvPr/>
        </p:nvSpPr>
        <p:spPr>
          <a:xfrm>
            <a:off x="683640" y="6064560"/>
            <a:ext cx="8229240" cy="604440"/>
          </a:xfrm>
          <a:prstGeom prst="rect">
            <a:avLst/>
          </a:prstGeom>
          <a:noFill/>
          <a:ln>
            <a:noFill/>
          </a:ln>
        </p:spPr>
        <p:txBody>
          <a:bodyPr/>
          <a:lstStyle/>
          <a:p>
            <a:pPr>
              <a:lnSpc>
                <a:spcPct val="100000"/>
              </a:lnSpc>
            </a:pPr>
            <a:r>
              <a:rPr lang="da-DK" sz="1600" spc="-1" dirty="0" err="1">
                <a:solidFill>
                  <a:srgbClr val="000000"/>
                </a:solidFill>
                <a:uFill>
                  <a:solidFill>
                    <a:srgbClr val="FFFFFF"/>
                  </a:solidFill>
                </a:uFill>
                <a:latin typeface="Calibri"/>
              </a:rPr>
              <a:t>A</a:t>
            </a:r>
            <a:r>
              <a:rPr lang="da-DK" sz="1600" b="0" strike="noStrike" spc="-1" dirty="0" err="1" smtClean="0">
                <a:solidFill>
                  <a:srgbClr val="000000"/>
                </a:solidFill>
                <a:uFill>
                  <a:solidFill>
                    <a:srgbClr val="FFFFFF"/>
                  </a:solidFill>
                </a:uFill>
                <a:latin typeface="Calibri"/>
              </a:rPr>
              <a:t>dditional</a:t>
            </a:r>
            <a:r>
              <a:rPr lang="da-DK" sz="1600" b="0" strike="noStrike" spc="-1" dirty="0" smtClean="0">
                <a:solidFill>
                  <a:srgbClr val="000000"/>
                </a:solidFill>
                <a:uFill>
                  <a:solidFill>
                    <a:srgbClr val="FFFFFF"/>
                  </a:solidFill>
                </a:uFill>
                <a:latin typeface="Calibri"/>
              </a:rPr>
              <a:t> </a:t>
            </a:r>
            <a:r>
              <a:rPr lang="da-DK" sz="1600" b="0" strike="noStrike" spc="-1" dirty="0">
                <a:solidFill>
                  <a:srgbClr val="000000"/>
                </a:solidFill>
                <a:uFill>
                  <a:solidFill>
                    <a:srgbClr val="FFFFFF"/>
                  </a:solidFill>
                </a:uFill>
                <a:latin typeface="Calibri"/>
              </a:rPr>
              <a:t>30 </a:t>
            </a:r>
            <a:r>
              <a:rPr lang="da-DK" sz="1600" b="0" strike="noStrike" spc="-1" dirty="0" err="1">
                <a:solidFill>
                  <a:srgbClr val="000000"/>
                </a:solidFill>
                <a:uFill>
                  <a:solidFill>
                    <a:srgbClr val="FFFFFF"/>
                  </a:solidFill>
                </a:uFill>
                <a:latin typeface="Calibri"/>
              </a:rPr>
              <a:t>validation</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figures</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are</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available</a:t>
            </a:r>
            <a:r>
              <a:rPr lang="da-DK" sz="1600" b="0" strike="noStrike" spc="-1" dirty="0">
                <a:solidFill>
                  <a:srgbClr val="000000"/>
                </a:solidFill>
                <a:uFill>
                  <a:solidFill>
                    <a:srgbClr val="FFFFFF"/>
                  </a:solidFill>
                </a:uFill>
                <a:latin typeface="Calibri"/>
              </a:rPr>
              <a:t> at https://github.com/mctools/ncrystal/wiki/Data-library </a:t>
            </a:r>
            <a:endParaRPr lang="da-DK" sz="3200" b="0" strike="noStrike" spc="-1" dirty="0">
              <a:solidFill>
                <a:srgbClr val="000000"/>
              </a:solidFill>
              <a:uFill>
                <a:solidFill>
                  <a:srgbClr val="FFFFFF"/>
                </a:solidFill>
              </a:uFill>
              <a:latin typeface="Calibri"/>
            </a:endParaRPr>
          </a:p>
        </p:txBody>
      </p:sp>
      <p:pic>
        <p:nvPicPr>
          <p:cNvPr id="152" name="Picture 151"/>
          <p:cNvPicPr/>
          <p:nvPr/>
        </p:nvPicPr>
        <p:blipFill>
          <a:blip r:embed="rId2"/>
          <a:stretch/>
        </p:blipFill>
        <p:spPr>
          <a:xfrm>
            <a:off x="1066680" y="1473120"/>
            <a:ext cx="3060720" cy="2298600"/>
          </a:xfrm>
          <a:prstGeom prst="rect">
            <a:avLst/>
          </a:prstGeom>
          <a:ln>
            <a:noFill/>
          </a:ln>
        </p:spPr>
      </p:pic>
      <p:pic>
        <p:nvPicPr>
          <p:cNvPr id="153" name="Picture 152"/>
          <p:cNvPicPr/>
          <p:nvPr/>
        </p:nvPicPr>
        <p:blipFill>
          <a:blip r:embed="rId3"/>
          <a:stretch/>
        </p:blipFill>
        <p:spPr>
          <a:xfrm>
            <a:off x="4343400" y="3708360"/>
            <a:ext cx="3086280" cy="2311560"/>
          </a:xfrm>
          <a:prstGeom prst="rect">
            <a:avLst/>
          </a:prstGeom>
          <a:ln>
            <a:noFill/>
          </a:ln>
        </p:spPr>
      </p:pic>
      <p:pic>
        <p:nvPicPr>
          <p:cNvPr id="154" name="Picture 153"/>
          <p:cNvPicPr/>
          <p:nvPr/>
        </p:nvPicPr>
        <p:blipFill>
          <a:blip r:embed="rId4"/>
          <a:stretch/>
        </p:blipFill>
        <p:spPr>
          <a:xfrm>
            <a:off x="1041480" y="3708360"/>
            <a:ext cx="3162240" cy="2374920"/>
          </a:xfrm>
          <a:prstGeom prst="rect">
            <a:avLst/>
          </a:prstGeom>
          <a:ln>
            <a:noFill/>
          </a:ln>
        </p:spPr>
      </p:pic>
      <p:pic>
        <p:nvPicPr>
          <p:cNvPr id="155" name="Picture 154"/>
          <p:cNvPicPr/>
          <p:nvPr/>
        </p:nvPicPr>
        <p:blipFill>
          <a:blip r:embed="rId5"/>
          <a:stretch/>
        </p:blipFill>
        <p:spPr>
          <a:xfrm>
            <a:off x="4419720" y="1511280"/>
            <a:ext cx="3022560" cy="2260440"/>
          </a:xfrm>
          <a:prstGeom prst="rect">
            <a:avLst/>
          </a:prstGeom>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7161480" y="6858000"/>
            <a:ext cx="1612080" cy="371520"/>
          </a:xfrm>
          <a:prstGeom prst="rect">
            <a:avLst/>
          </a:prstGeom>
          <a:noFill/>
          <a:ln>
            <a:noFill/>
          </a:ln>
        </p:spPr>
        <p:txBody>
          <a:bodyPr anchor="ctr"/>
          <a:lstStyle/>
          <a:p>
            <a:pPr algn="r">
              <a:lnSpc>
                <a:spcPct val="100000"/>
              </a:lnSpc>
            </a:pPr>
            <a:fld id="{6BFA6C18-7C59-4AD5-A59A-87364F720E7D}" type="slidenum">
              <a:rPr lang="en-US" sz="1200" b="0" strike="noStrike" spc="-1">
                <a:solidFill>
                  <a:srgbClr val="8B8B8B"/>
                </a:solidFill>
                <a:uFill>
                  <a:solidFill>
                    <a:srgbClr val="FFFFFF"/>
                  </a:solidFill>
                </a:uFill>
                <a:latin typeface="Calibri"/>
              </a:rPr>
              <a:t>18</a:t>
            </a:fld>
            <a:endParaRPr lang="en-US" sz="1400" b="0" strike="noStrike" spc="-1">
              <a:solidFill>
                <a:srgbClr val="000000"/>
              </a:solidFill>
              <a:uFill>
                <a:solidFill>
                  <a:srgbClr val="FFFFFF"/>
                </a:solidFill>
              </a:uFill>
              <a:latin typeface="Times New Roman"/>
            </a:endParaRPr>
          </a:p>
        </p:txBody>
      </p:sp>
      <p:sp>
        <p:nvSpPr>
          <p:cNvPr id="157" name="CustomShape 2"/>
          <p:cNvSpPr/>
          <p:nvPr/>
        </p:nvSpPr>
        <p:spPr>
          <a:xfrm>
            <a:off x="328860" y="3875532"/>
            <a:ext cx="6152040" cy="73044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en-US" sz="1400" b="0" strike="noStrike" spc="-1" dirty="0">
                <a:solidFill>
                  <a:srgbClr val="000000"/>
                </a:solidFill>
                <a:uFill>
                  <a:solidFill>
                    <a:srgbClr val="FFFFFF"/>
                  </a:solidFill>
                </a:uFill>
                <a:latin typeface="Calibri" panose="020F0502020204030204" pitchFamily="34" charset="0"/>
              </a:rPr>
              <a:t>The PUS instrument [B.C. </a:t>
            </a:r>
            <a:r>
              <a:rPr lang="en-US" sz="1400" b="0" strike="noStrike" spc="-1" dirty="0" err="1">
                <a:solidFill>
                  <a:srgbClr val="000000"/>
                </a:solidFill>
                <a:uFill>
                  <a:solidFill>
                    <a:srgbClr val="FFFFFF"/>
                  </a:solidFill>
                </a:uFill>
                <a:latin typeface="Calibri" panose="020F0502020204030204" pitchFamily="34" charset="0"/>
              </a:rPr>
              <a:t>Hauback</a:t>
            </a:r>
            <a:r>
              <a:rPr lang="en-US" sz="1400" b="0" strike="noStrike" spc="-1" dirty="0">
                <a:solidFill>
                  <a:srgbClr val="000000"/>
                </a:solidFill>
                <a:uFill>
                  <a:solidFill>
                    <a:srgbClr val="FFFFFF"/>
                  </a:solidFill>
                </a:uFill>
                <a:latin typeface="Calibri" panose="020F0502020204030204" pitchFamily="34" charset="0"/>
              </a:rPr>
              <a:t>, J Neutron Res, 2000] of the JEEP II reactor in IFE, Norway is simulated. Instrument parameters are shown in the table below.</a:t>
            </a:r>
            <a:endParaRPr lang="en-US" sz="2800" b="0" strike="noStrike" spc="-1" dirty="0">
              <a:solidFill>
                <a:srgbClr val="000000"/>
              </a:solidFill>
              <a:uFill>
                <a:solidFill>
                  <a:srgbClr val="FFFFFF"/>
                </a:solidFill>
              </a:uFill>
              <a:latin typeface="Calibri" panose="020F0502020204030204" pitchFamily="34" charset="0"/>
            </a:endParaRPr>
          </a:p>
          <a:p>
            <a:pPr>
              <a:lnSpc>
                <a:spcPct val="100000"/>
              </a:lnSpc>
            </a:pPr>
            <a:r>
              <a:rPr lang="en-US" sz="1400" b="0" strike="noStrike" spc="-1" dirty="0">
                <a:solidFill>
                  <a:srgbClr val="000000"/>
                </a:solidFill>
                <a:uFill>
                  <a:solidFill>
                    <a:srgbClr val="FFFFFF"/>
                  </a:solidFill>
                </a:uFill>
                <a:latin typeface="Calibri" panose="020F0502020204030204" pitchFamily="34" charset="0"/>
              </a:rPr>
              <a:t>Simulated components include the CMS assembly, the shielding between the </a:t>
            </a:r>
            <a:r>
              <a:rPr lang="en-US" sz="1400" b="0" strike="noStrike" spc="-1" dirty="0" err="1">
                <a:solidFill>
                  <a:srgbClr val="000000"/>
                </a:solidFill>
                <a:uFill>
                  <a:solidFill>
                    <a:srgbClr val="FFFFFF"/>
                  </a:solidFill>
                </a:uFill>
                <a:latin typeface="Calibri" panose="020F0502020204030204" pitchFamily="34" charset="0"/>
              </a:rPr>
              <a:t>monochromator</a:t>
            </a:r>
            <a:r>
              <a:rPr lang="en-US" sz="1400" b="0" strike="noStrike" spc="-1" dirty="0">
                <a:solidFill>
                  <a:srgbClr val="000000"/>
                </a:solidFill>
                <a:uFill>
                  <a:solidFill>
                    <a:srgbClr val="FFFFFF"/>
                  </a:solidFill>
                </a:uFill>
                <a:latin typeface="Calibri" panose="020F0502020204030204" pitchFamily="34" charset="0"/>
              </a:rPr>
              <a:t> and the sample, the sapphire powder calibration sampling.</a:t>
            </a:r>
            <a:endParaRPr lang="en-US" sz="2800" b="0" strike="noStrike" spc="-1" dirty="0">
              <a:solidFill>
                <a:srgbClr val="000000"/>
              </a:solidFill>
              <a:uFill>
                <a:solidFill>
                  <a:srgbClr val="FFFFFF"/>
                </a:solidFill>
              </a:uFill>
              <a:latin typeface="Calibri" panose="020F0502020204030204" pitchFamily="34" charset="0"/>
            </a:endParaRPr>
          </a:p>
        </p:txBody>
      </p:sp>
      <p:pic>
        <p:nvPicPr>
          <p:cNvPr id="158" name="Picture 5"/>
          <p:cNvPicPr/>
          <p:nvPr/>
        </p:nvPicPr>
        <p:blipFill>
          <a:blip r:embed="rId2"/>
          <a:stretch/>
        </p:blipFill>
        <p:spPr>
          <a:xfrm>
            <a:off x="267120" y="1340768"/>
            <a:ext cx="3800520" cy="2163240"/>
          </a:xfrm>
          <a:prstGeom prst="rect">
            <a:avLst/>
          </a:prstGeom>
          <a:ln>
            <a:noFill/>
          </a:ln>
        </p:spPr>
      </p:pic>
      <p:pic>
        <p:nvPicPr>
          <p:cNvPr id="159" name="Picture 7"/>
          <p:cNvPicPr/>
          <p:nvPr/>
        </p:nvPicPr>
        <p:blipFill>
          <a:blip r:embed="rId3"/>
          <a:stretch/>
        </p:blipFill>
        <p:spPr>
          <a:xfrm>
            <a:off x="5436096" y="4725144"/>
            <a:ext cx="2898360" cy="1932120"/>
          </a:xfrm>
          <a:prstGeom prst="rect">
            <a:avLst/>
          </a:prstGeom>
          <a:ln>
            <a:noFill/>
          </a:ln>
        </p:spPr>
      </p:pic>
      <p:pic>
        <p:nvPicPr>
          <p:cNvPr id="160" name="Picture 8"/>
          <p:cNvPicPr/>
          <p:nvPr/>
        </p:nvPicPr>
        <p:blipFill>
          <a:blip r:embed="rId4">
            <a:lum bright="-3000"/>
          </a:blip>
          <a:stretch/>
        </p:blipFill>
        <p:spPr>
          <a:xfrm>
            <a:off x="468032" y="4797152"/>
            <a:ext cx="4392000" cy="1861560"/>
          </a:xfrm>
          <a:prstGeom prst="rect">
            <a:avLst/>
          </a:prstGeom>
          <a:ln>
            <a:noFill/>
          </a:ln>
        </p:spPr>
      </p:pic>
      <p:sp>
        <p:nvSpPr>
          <p:cNvPr id="161" name="TextShape 3"/>
          <p:cNvSpPr txBox="1"/>
          <p:nvPr/>
        </p:nvSpPr>
        <p:spPr>
          <a:xfrm>
            <a:off x="457200" y="44624"/>
            <a:ext cx="8229240" cy="1142640"/>
          </a:xfrm>
          <a:prstGeom prst="rect">
            <a:avLst/>
          </a:prstGeom>
          <a:noFill/>
          <a:ln>
            <a:noFill/>
          </a:ln>
        </p:spPr>
        <p:txBody>
          <a:bodyPr anchor="ctr"/>
          <a:lstStyle/>
          <a:p>
            <a:pPr algn="ctr">
              <a:lnSpc>
                <a:spcPct val="100000"/>
              </a:lnSpc>
            </a:pPr>
            <a:r>
              <a:rPr lang="da-DK" sz="3200" b="0" strike="noStrike" spc="-1" dirty="0">
                <a:solidFill>
                  <a:srgbClr val="000000"/>
                </a:solidFill>
                <a:uFill>
                  <a:solidFill>
                    <a:srgbClr val="FFFFFF"/>
                  </a:solidFill>
                </a:uFill>
                <a:latin typeface="Calibri"/>
              </a:rPr>
              <a:t>Neutron instrument simulation in NCrystal-</a:t>
            </a:r>
            <a:r>
              <a:rPr lang="da-DK" sz="3200" b="0" strike="noStrike" spc="-1" dirty="0" err="1">
                <a:solidFill>
                  <a:srgbClr val="000000"/>
                </a:solidFill>
                <a:uFill>
                  <a:solidFill>
                    <a:srgbClr val="FFFFFF"/>
                  </a:solidFill>
                </a:uFill>
                <a:latin typeface="Calibri"/>
              </a:rPr>
              <a:t>enabled</a:t>
            </a:r>
            <a:r>
              <a:rPr lang="da-DK" sz="3200" b="0" strike="noStrike" spc="-1" dirty="0">
                <a:solidFill>
                  <a:srgbClr val="000000"/>
                </a:solidFill>
                <a:uFill>
                  <a:solidFill>
                    <a:srgbClr val="FFFFFF"/>
                  </a:solidFill>
                </a:uFill>
                <a:latin typeface="Calibri"/>
              </a:rPr>
              <a:t> Geant4</a:t>
            </a:r>
          </a:p>
        </p:txBody>
      </p:sp>
      <p:pic>
        <p:nvPicPr>
          <p:cNvPr id="162" name="Picture 2"/>
          <p:cNvPicPr/>
          <p:nvPr/>
        </p:nvPicPr>
        <p:blipFill>
          <a:blip r:embed="rId5"/>
          <a:stretch/>
        </p:blipFill>
        <p:spPr>
          <a:xfrm>
            <a:off x="4284000" y="1124744"/>
            <a:ext cx="4393800" cy="2677680"/>
          </a:xfrm>
          <a:prstGeom prst="rect">
            <a:avLst/>
          </a:prstGeom>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Simulated powder pattern</a:t>
            </a:r>
            <a:endParaRPr lang="da-DK" sz="1800" b="0" strike="noStrike" spc="-1">
              <a:solidFill>
                <a:srgbClr val="000000"/>
              </a:solidFill>
              <a:uFill>
                <a:solidFill>
                  <a:srgbClr val="FFFFFF"/>
                </a:solidFill>
              </a:uFill>
              <a:latin typeface="Calibri"/>
            </a:endParaRPr>
          </a:p>
        </p:txBody>
      </p:sp>
      <p:sp>
        <p:nvSpPr>
          <p:cNvPr id="164" name="CustomShape 2"/>
          <p:cNvSpPr/>
          <p:nvPr/>
        </p:nvSpPr>
        <p:spPr>
          <a:xfrm>
            <a:off x="457200" y="4293000"/>
            <a:ext cx="8074800" cy="1400760"/>
          </a:xfrm>
          <a:prstGeom prst="rect">
            <a:avLst/>
          </a:prstGeom>
          <a:noFill/>
          <a:ln>
            <a:noFill/>
          </a:ln>
        </p:spPr>
        <p:style>
          <a:lnRef idx="0">
            <a:scrgbClr r="0" g="0" b="0"/>
          </a:lnRef>
          <a:fillRef idx="0">
            <a:scrgbClr r="0" g="0" b="0"/>
          </a:fillRef>
          <a:effectRef idx="0">
            <a:scrgbClr r="0" g="0" b="0"/>
          </a:effectRef>
          <a:fontRef idx="minor"/>
        </p:style>
      </p:sp>
      <p:sp>
        <p:nvSpPr>
          <p:cNvPr id="165" name="CustomShape 3"/>
          <p:cNvSpPr/>
          <p:nvPr/>
        </p:nvSpPr>
        <p:spPr>
          <a:xfrm>
            <a:off x="573660" y="3861000"/>
            <a:ext cx="8136720" cy="27363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The instrument is routinely calibrated using Al2O3 sample. The calibration pattern was measured by Magnus H. </a:t>
            </a:r>
            <a:r>
              <a:rPr lang="en-US" b="0" strike="noStrike" spc="-1" dirty="0" err="1">
                <a:solidFill>
                  <a:srgbClr val="000000"/>
                </a:solidFill>
                <a:uFill>
                  <a:solidFill>
                    <a:srgbClr val="FFFFFF"/>
                  </a:solidFill>
                </a:uFill>
                <a:latin typeface="Calibri"/>
              </a:rPr>
              <a:t>Sørby</a:t>
            </a:r>
            <a:r>
              <a:rPr lang="en-US" b="0" strike="noStrike" spc="-1" dirty="0">
                <a:solidFill>
                  <a:srgbClr val="000000"/>
                </a:solidFill>
                <a:uFill>
                  <a:solidFill>
                    <a:srgbClr val="FFFFFF"/>
                  </a:solidFill>
                </a:uFill>
                <a:latin typeface="Calibri"/>
              </a:rPr>
              <a:t> in 2014.</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Very good general agreements in peak positions, intensities and widths.</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Slight remaining disagreements:</a:t>
            </a:r>
            <a:endParaRPr lang="en-US" sz="2000" b="0" strike="noStrike" spc="-1" dirty="0">
              <a:solidFill>
                <a:srgbClr val="000000"/>
              </a:solidFill>
              <a:uFill>
                <a:solidFill>
                  <a:srgbClr val="FFFFFF"/>
                </a:solidFill>
              </a:uFill>
              <a:latin typeface="Arial"/>
            </a:endParaRP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Slight disagreement in peak widths, likely explained by the missing simulation of detector resolution.</a:t>
            </a:r>
            <a:endParaRPr lang="en-US" sz="2000" b="0" strike="noStrike" spc="-1" dirty="0">
              <a:solidFill>
                <a:srgbClr val="000000"/>
              </a:solidFill>
              <a:uFill>
                <a:solidFill>
                  <a:srgbClr val="FFFFFF"/>
                </a:solidFill>
              </a:uFill>
              <a:latin typeface="Arial"/>
            </a:endParaRP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Simulation underestimates background level at small scattering angles, likely caused by missing realism in the current modelling of the inelastic component (see next slide).</a:t>
            </a:r>
            <a:endParaRPr lang="en-US" sz="2000" b="0" strike="noStrike" spc="-1" dirty="0">
              <a:solidFill>
                <a:srgbClr val="000000"/>
              </a:solidFill>
              <a:uFill>
                <a:solidFill>
                  <a:srgbClr val="FFFFFF"/>
                </a:solidFill>
              </a:uFill>
              <a:latin typeface="Arial"/>
            </a:endParaRPr>
          </a:p>
        </p:txBody>
      </p:sp>
      <p:pic>
        <p:nvPicPr>
          <p:cNvPr id="166" name="Picture 165"/>
          <p:cNvPicPr/>
          <p:nvPr/>
        </p:nvPicPr>
        <p:blipFill>
          <a:blip r:embed="rId2"/>
          <a:stretch/>
        </p:blipFill>
        <p:spPr>
          <a:xfrm>
            <a:off x="-749160" y="1231920"/>
            <a:ext cx="10782360" cy="2324160"/>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335635" y="1598076"/>
            <a:ext cx="8229240" cy="2406988"/>
          </a:xfrm>
        </p:spPr>
        <p:txBody>
          <a:bodyPr/>
          <a:lstStyle/>
          <a:p>
            <a:pPr marL="285750" indent="-285750">
              <a:buFont typeface="Arial" panose="020B0604020202020204" pitchFamily="34" charset="0"/>
              <a:buChar char="•"/>
            </a:pPr>
            <a:r>
              <a:rPr lang="da-DK" dirty="0" err="1" smtClean="0">
                <a:latin typeface="Calibri" panose="020F0502020204030204" pitchFamily="34" charset="0"/>
              </a:rPr>
              <a:t>Many</a:t>
            </a:r>
            <a:r>
              <a:rPr lang="da-DK" dirty="0" smtClean="0">
                <a:latin typeface="Calibri" panose="020F0502020204030204" pitchFamily="34" charset="0"/>
              </a:rPr>
              <a:t> simulation </a:t>
            </a:r>
            <a:r>
              <a:rPr lang="da-DK" dirty="0" err="1" smtClean="0">
                <a:latin typeface="Calibri" panose="020F0502020204030204" pitchFamily="34" charset="0"/>
              </a:rPr>
              <a:t>projects</a:t>
            </a:r>
            <a:r>
              <a:rPr lang="da-DK" dirty="0" smtClean="0">
                <a:latin typeface="Calibri" panose="020F0502020204030204" pitchFamily="34" charset="0"/>
              </a:rPr>
              <a:t> </a:t>
            </a:r>
            <a:r>
              <a:rPr lang="da-DK" dirty="0" err="1" smtClean="0">
                <a:latin typeface="Calibri" panose="020F0502020204030204" pitchFamily="34" charset="0"/>
              </a:rPr>
              <a:t>are</a:t>
            </a:r>
            <a:r>
              <a:rPr lang="da-DK" dirty="0" smtClean="0">
                <a:latin typeface="Calibri" panose="020F0502020204030204" pitchFamily="34" charset="0"/>
              </a:rPr>
              <a:t> </a:t>
            </a:r>
            <a:r>
              <a:rPr lang="da-DK" dirty="0" err="1" smtClean="0">
                <a:latin typeface="Calibri" panose="020F0502020204030204" pitchFamily="34" charset="0"/>
              </a:rPr>
              <a:t>going</a:t>
            </a:r>
            <a:r>
              <a:rPr lang="da-DK" dirty="0" smtClean="0">
                <a:latin typeface="Calibri" panose="020F0502020204030204" pitchFamily="34" charset="0"/>
              </a:rPr>
              <a:t> on in parallel. Geant4 is the </a:t>
            </a:r>
            <a:r>
              <a:rPr lang="da-DK" dirty="0" err="1" smtClean="0">
                <a:latin typeface="Calibri" panose="020F0502020204030204" pitchFamily="34" charset="0"/>
              </a:rPr>
              <a:t>main</a:t>
            </a:r>
            <a:r>
              <a:rPr lang="da-DK" dirty="0" smtClean="0">
                <a:latin typeface="Calibri" panose="020F0502020204030204" pitchFamily="34" charset="0"/>
              </a:rPr>
              <a:t> </a:t>
            </a:r>
            <a:r>
              <a:rPr lang="da-DK" dirty="0" err="1" smtClean="0">
                <a:latin typeface="Calibri" panose="020F0502020204030204" pitchFamily="34" charset="0"/>
              </a:rPr>
              <a:t>working</a:t>
            </a:r>
            <a:r>
              <a:rPr lang="da-DK" dirty="0" smtClean="0">
                <a:latin typeface="Calibri" panose="020F0502020204030204" pitchFamily="34" charset="0"/>
              </a:rPr>
              <a:t> horse.</a:t>
            </a:r>
          </a:p>
          <a:p>
            <a:pPr marL="285750" indent="-285750">
              <a:buFont typeface="Arial" panose="020B0604020202020204" pitchFamily="34" charset="0"/>
              <a:buChar char="•"/>
            </a:pPr>
            <a:r>
              <a:rPr lang="da-DK" smtClean="0">
                <a:latin typeface="Calibri" panose="020F0502020204030204" pitchFamily="34" charset="0"/>
              </a:rPr>
              <a:t>Open source MCPL </a:t>
            </a:r>
            <a:r>
              <a:rPr lang="da-DK" dirty="0" err="1" smtClean="0">
                <a:latin typeface="Calibri" panose="020F0502020204030204" pitchFamily="34" charset="0"/>
              </a:rPr>
              <a:t>package</a:t>
            </a:r>
            <a:r>
              <a:rPr lang="da-DK" dirty="0" smtClean="0">
                <a:latin typeface="Calibri" panose="020F0502020204030204" pitchFamily="34" charset="0"/>
              </a:rPr>
              <a:t> </a:t>
            </a:r>
            <a:r>
              <a:rPr lang="da-DK" dirty="0" err="1" smtClean="0">
                <a:latin typeface="Calibri" panose="020F0502020204030204" pitchFamily="34" charset="0"/>
              </a:rPr>
              <a:t>glues</a:t>
            </a:r>
            <a:r>
              <a:rPr lang="da-DK" dirty="0" smtClean="0">
                <a:latin typeface="Calibri" panose="020F0502020204030204" pitchFamily="34" charset="0"/>
              </a:rPr>
              <a:t> the IO </a:t>
            </a:r>
            <a:r>
              <a:rPr lang="da-DK" dirty="0" err="1" smtClean="0">
                <a:latin typeface="Calibri" panose="020F0502020204030204" pitchFamily="34" charset="0"/>
              </a:rPr>
              <a:t>between</a:t>
            </a:r>
            <a:r>
              <a:rPr lang="da-DK" dirty="0" smtClean="0">
                <a:latin typeface="Calibri" panose="020F0502020204030204" pitchFamily="34" charset="0"/>
              </a:rPr>
              <a:t> Geant4, </a:t>
            </a:r>
            <a:r>
              <a:rPr lang="da-DK" dirty="0" err="1" smtClean="0">
                <a:latin typeface="Calibri" panose="020F0502020204030204" pitchFamily="34" charset="0"/>
              </a:rPr>
              <a:t>Mcstas</a:t>
            </a:r>
            <a:r>
              <a:rPr lang="da-DK" dirty="0" smtClean="0">
                <a:latin typeface="Calibri" panose="020F0502020204030204" pitchFamily="34" charset="0"/>
              </a:rPr>
              <a:t>, MCNP and more. [T. Kittelmann et al., </a:t>
            </a:r>
            <a:r>
              <a:rPr lang="da-DK" dirty="0" err="1" smtClean="0">
                <a:latin typeface="Calibri" panose="020F0502020204030204" pitchFamily="34" charset="0"/>
              </a:rPr>
              <a:t>Comput</a:t>
            </a:r>
            <a:r>
              <a:rPr lang="da-DK" dirty="0" smtClean="0">
                <a:latin typeface="Calibri" panose="020F0502020204030204" pitchFamily="34" charset="0"/>
              </a:rPr>
              <a:t>. </a:t>
            </a:r>
            <a:r>
              <a:rPr lang="da-DK" dirty="0" err="1" smtClean="0">
                <a:latin typeface="Calibri" panose="020F0502020204030204" pitchFamily="34" charset="0"/>
              </a:rPr>
              <a:t>Phys</a:t>
            </a:r>
            <a:r>
              <a:rPr lang="da-DK" dirty="0" smtClean="0">
                <a:latin typeface="Calibri" panose="020F0502020204030204" pitchFamily="34" charset="0"/>
              </a:rPr>
              <a:t>. </a:t>
            </a:r>
            <a:r>
              <a:rPr lang="da-DK" dirty="0" err="1" smtClean="0">
                <a:latin typeface="Calibri" panose="020F0502020204030204" pitchFamily="34" charset="0"/>
              </a:rPr>
              <a:t>Commun</a:t>
            </a:r>
            <a:r>
              <a:rPr lang="da-DK" dirty="0" smtClean="0">
                <a:latin typeface="Calibri" panose="020F0502020204030204" pitchFamily="34" charset="0"/>
              </a:rPr>
              <a:t>., 218, 17-42, 2017]</a:t>
            </a:r>
          </a:p>
          <a:p>
            <a:pPr marL="285750" indent="-285750">
              <a:buFont typeface="Arial" panose="020B0604020202020204" pitchFamily="34" charset="0"/>
              <a:buChar char="•"/>
            </a:pPr>
            <a:r>
              <a:rPr lang="da-DK" dirty="0" smtClean="0">
                <a:latin typeface="Calibri" panose="020F0502020204030204" pitchFamily="34" charset="0"/>
              </a:rPr>
              <a:t>Simulation </a:t>
            </a:r>
            <a:r>
              <a:rPr lang="da-DK" dirty="0" err="1" smtClean="0">
                <a:latin typeface="Calibri" panose="020F0502020204030204" pitchFamily="34" charset="0"/>
              </a:rPr>
              <a:t>tools</a:t>
            </a:r>
            <a:r>
              <a:rPr lang="da-DK" dirty="0" smtClean="0">
                <a:latin typeface="Calibri" panose="020F0502020204030204" pitchFamily="34" charset="0"/>
              </a:rPr>
              <a:t>  </a:t>
            </a:r>
            <a:r>
              <a:rPr lang="da-DK" dirty="0" err="1" smtClean="0">
                <a:latin typeface="Calibri" panose="020F0502020204030204" pitchFamily="34" charset="0"/>
              </a:rPr>
              <a:t>developed</a:t>
            </a:r>
            <a:r>
              <a:rPr lang="da-DK" dirty="0" smtClean="0">
                <a:latin typeface="Calibri" panose="020F0502020204030204" pitchFamily="34" charset="0"/>
              </a:rPr>
              <a:t> by the </a:t>
            </a:r>
            <a:r>
              <a:rPr lang="da-DK" dirty="0" err="1" smtClean="0">
                <a:latin typeface="Calibri" panose="020F0502020204030204" pitchFamily="34" charset="0"/>
              </a:rPr>
              <a:t>detector</a:t>
            </a:r>
            <a:r>
              <a:rPr lang="da-DK" dirty="0" smtClean="0">
                <a:latin typeface="Calibri" panose="020F0502020204030204" pitchFamily="34" charset="0"/>
              </a:rPr>
              <a:t> </a:t>
            </a:r>
            <a:r>
              <a:rPr lang="da-DK" dirty="0" err="1" smtClean="0">
                <a:latin typeface="Calibri" panose="020F0502020204030204" pitchFamily="34" charset="0"/>
              </a:rPr>
              <a:t>group</a:t>
            </a:r>
            <a:r>
              <a:rPr lang="da-DK" dirty="0" smtClean="0">
                <a:latin typeface="Calibri" panose="020F0502020204030204" pitchFamily="34" charset="0"/>
              </a:rPr>
              <a:t> </a:t>
            </a:r>
            <a:r>
              <a:rPr lang="da-DK" dirty="0" err="1" smtClean="0">
                <a:latin typeface="Calibri" panose="020F0502020204030204" pitchFamily="34" charset="0"/>
              </a:rPr>
              <a:t>are</a:t>
            </a:r>
            <a:r>
              <a:rPr lang="da-DK" dirty="0" smtClean="0">
                <a:latin typeface="Calibri" panose="020F0502020204030204" pitchFamily="34" charset="0"/>
              </a:rPr>
              <a:t> </a:t>
            </a:r>
            <a:r>
              <a:rPr lang="da-DK" dirty="0" err="1" smtClean="0">
                <a:latin typeface="Calibri" panose="020F0502020204030204" pitchFamily="34" charset="0"/>
              </a:rPr>
              <a:t>recently</a:t>
            </a:r>
            <a:r>
              <a:rPr lang="da-DK" dirty="0" smtClean="0">
                <a:latin typeface="Calibri" panose="020F0502020204030204" pitchFamily="34" charset="0"/>
              </a:rPr>
              <a:t> </a:t>
            </a:r>
            <a:r>
              <a:rPr lang="da-DK" dirty="0" err="1" smtClean="0">
                <a:latin typeface="Calibri" panose="020F0502020204030204" pitchFamily="34" charset="0"/>
              </a:rPr>
              <a:t>summaries</a:t>
            </a:r>
            <a:r>
              <a:rPr lang="da-DK" dirty="0" smtClean="0">
                <a:latin typeface="Calibri" panose="020F0502020204030204" pitchFamily="34" charset="0"/>
              </a:rPr>
              <a:t> by K. Kanaki et al.,  </a:t>
            </a:r>
            <a:r>
              <a:rPr lang="da-DK" dirty="0" err="1" smtClean="0">
                <a:latin typeface="Calibri" panose="020F0502020204030204" pitchFamily="34" charset="0"/>
              </a:rPr>
              <a:t>available</a:t>
            </a:r>
            <a:r>
              <a:rPr lang="da-DK" dirty="0" smtClean="0">
                <a:latin typeface="Calibri" panose="020F0502020204030204" pitchFamily="34" charset="0"/>
              </a:rPr>
              <a:t> at </a:t>
            </a:r>
            <a:r>
              <a:rPr lang="da-DK" dirty="0" smtClean="0">
                <a:latin typeface="Calibri" panose="020F0502020204030204" pitchFamily="34" charset="0"/>
                <a:hlinkClick r:id="rId3"/>
              </a:rPr>
              <a:t>https://arxiv.org/abs/1708.02135</a:t>
            </a:r>
            <a:r>
              <a:rPr lang="da-DK" dirty="0" smtClean="0">
                <a:latin typeface="Calibri" panose="020F0502020204030204" pitchFamily="34" charset="0"/>
              </a:rPr>
              <a:t>, </a:t>
            </a:r>
            <a:r>
              <a:rPr lang="en-US" dirty="0" smtClean="0">
                <a:latin typeface="Calibri" panose="020F0502020204030204" pitchFamily="34" charset="0"/>
              </a:rPr>
              <a:t>submitted to </a:t>
            </a:r>
            <a:r>
              <a:rPr lang="en-US" dirty="0" err="1" smtClean="0">
                <a:latin typeface="Calibri" panose="020F0502020204030204" pitchFamily="34" charset="0"/>
              </a:rPr>
              <a:t>Physica</a:t>
            </a:r>
            <a:r>
              <a:rPr lang="en-US" dirty="0" smtClean="0">
                <a:latin typeface="Calibri" panose="020F0502020204030204" pitchFamily="34" charset="0"/>
              </a:rPr>
              <a:t> B Condensed Matter</a:t>
            </a:r>
          </a:p>
          <a:p>
            <a:pPr marL="285750" indent="-285750">
              <a:buFont typeface="Arial" panose="020B0604020202020204" pitchFamily="34" charset="0"/>
              <a:buChar char="•"/>
            </a:pPr>
            <a:r>
              <a:rPr lang="da-DK" dirty="0" err="1" smtClean="0">
                <a:latin typeface="Calibri" panose="020F0502020204030204" pitchFamily="34" charset="0"/>
              </a:rPr>
              <a:t>Detector</a:t>
            </a:r>
            <a:r>
              <a:rPr lang="da-DK" dirty="0" smtClean="0">
                <a:latin typeface="Calibri" panose="020F0502020204030204" pitchFamily="34" charset="0"/>
              </a:rPr>
              <a:t> </a:t>
            </a:r>
            <a:r>
              <a:rPr lang="da-DK" dirty="0" err="1" smtClean="0">
                <a:latin typeface="Calibri" panose="020F0502020204030204" pitchFamily="34" charset="0"/>
              </a:rPr>
              <a:t>virtualization</a:t>
            </a:r>
            <a:r>
              <a:rPr lang="da-DK" dirty="0" smtClean="0">
                <a:latin typeface="Calibri" panose="020F0502020204030204" pitchFamily="34" charset="0"/>
              </a:rPr>
              <a:t> </a:t>
            </a:r>
            <a:r>
              <a:rPr lang="da-DK" dirty="0" err="1" smtClean="0">
                <a:latin typeface="Calibri" panose="020F0502020204030204" pitchFamily="34" charset="0"/>
              </a:rPr>
              <a:t>below</a:t>
            </a:r>
            <a:r>
              <a:rPr lang="da-DK" dirty="0" smtClean="0">
                <a:latin typeface="Calibri" panose="020F0502020204030204" pitchFamily="34" charset="0"/>
              </a:rPr>
              <a:t> is </a:t>
            </a:r>
            <a:r>
              <a:rPr lang="da-DK" dirty="0" err="1" smtClean="0">
                <a:latin typeface="Calibri" panose="020F0502020204030204" pitchFamily="34" charset="0"/>
              </a:rPr>
              <a:t>generated</a:t>
            </a:r>
            <a:r>
              <a:rPr lang="da-DK" dirty="0" smtClean="0">
                <a:latin typeface="Calibri" panose="020F0502020204030204" pitchFamily="34" charset="0"/>
              </a:rPr>
              <a:t> </a:t>
            </a:r>
            <a:r>
              <a:rPr lang="da-DK" dirty="0" err="1" smtClean="0">
                <a:latin typeface="Calibri" panose="020F0502020204030204" pitchFamily="34" charset="0"/>
              </a:rPr>
              <a:t>using</a:t>
            </a:r>
            <a:r>
              <a:rPr lang="da-DK" dirty="0" smtClean="0">
                <a:latin typeface="Calibri" panose="020F0502020204030204" pitchFamily="34" charset="0"/>
              </a:rPr>
              <a:t> the ESS </a:t>
            </a:r>
            <a:r>
              <a:rPr lang="da-DK" dirty="0" err="1" smtClean="0">
                <a:latin typeface="Calibri" panose="020F0502020204030204" pitchFamily="34" charset="0"/>
              </a:rPr>
              <a:t>detector</a:t>
            </a:r>
            <a:r>
              <a:rPr lang="da-DK" dirty="0" smtClean="0">
                <a:latin typeface="Calibri" panose="020F0502020204030204" pitchFamily="34" charset="0"/>
              </a:rPr>
              <a:t> </a:t>
            </a:r>
            <a:r>
              <a:rPr lang="da-DK" dirty="0" err="1" smtClean="0">
                <a:latin typeface="Calibri" panose="020F0502020204030204" pitchFamily="34" charset="0"/>
              </a:rPr>
              <a:t>group</a:t>
            </a:r>
            <a:r>
              <a:rPr lang="da-DK" dirty="0" smtClean="0">
                <a:latin typeface="Calibri" panose="020F0502020204030204" pitchFamily="34" charset="0"/>
              </a:rPr>
              <a:t> </a:t>
            </a:r>
            <a:r>
              <a:rPr lang="da-DK" dirty="0" err="1" smtClean="0">
                <a:latin typeface="Calibri" panose="020F0502020204030204" pitchFamily="34" charset="0"/>
              </a:rPr>
              <a:t>coding</a:t>
            </a:r>
            <a:r>
              <a:rPr lang="da-DK" dirty="0" smtClean="0">
                <a:latin typeface="Calibri" panose="020F0502020204030204" pitchFamily="34" charset="0"/>
              </a:rPr>
              <a:t> </a:t>
            </a:r>
            <a:r>
              <a:rPr lang="da-DK" dirty="0" err="1" smtClean="0">
                <a:latin typeface="Calibri" panose="020F0502020204030204" pitchFamily="34" charset="0"/>
              </a:rPr>
              <a:t>framework</a:t>
            </a:r>
            <a:r>
              <a:rPr lang="da-DK" dirty="0" smtClean="0">
                <a:latin typeface="Calibri" panose="020F0502020204030204" pitchFamily="34" charset="0"/>
              </a:rPr>
              <a:t> </a:t>
            </a:r>
            <a:r>
              <a:rPr lang="da-DK" kern="0" dirty="0" smtClean="0">
                <a:solidFill>
                  <a:sysClr val="windowText" lastClr="000000"/>
                </a:solidFill>
                <a:latin typeface="Calibri" panose="020F0502020204030204" pitchFamily="34" charset="0"/>
              </a:rPr>
              <a:t>[</a:t>
            </a:r>
            <a:r>
              <a:rPr lang="nb-NO" dirty="0" smtClean="0">
                <a:latin typeface="Calibri" panose="020F0502020204030204" pitchFamily="34" charset="0"/>
              </a:rPr>
              <a:t>T. Kittelmann, et. al, J. Phys. Conf. Ser., 513 (2014) 022017].  </a:t>
            </a:r>
          </a:p>
          <a:p>
            <a:pPr marL="285750" indent="-285750">
              <a:buFont typeface="Arial" panose="020B0604020202020204" pitchFamily="34" charset="0"/>
              <a:buChar char="•"/>
            </a:pPr>
            <a:endParaRPr lang="da-DK" dirty="0" smtClean="0">
              <a:latin typeface="Calibri" panose="020F0502020204030204" pitchFamily="34" charset="0"/>
            </a:endParaRPr>
          </a:p>
          <a:p>
            <a:pPr marL="285750" indent="-285750">
              <a:buFont typeface="Arial" panose="020B0604020202020204" pitchFamily="34" charset="0"/>
              <a:buChar char="•"/>
            </a:pPr>
            <a:endParaRPr lang="da-DK" dirty="0" smtClean="0">
              <a:latin typeface="Calibri" panose="020F0502020204030204" pitchFamily="34" charset="0"/>
            </a:endParaRPr>
          </a:p>
          <a:p>
            <a:pPr marL="285750" indent="-285750">
              <a:buFont typeface="Arial" panose="020B0604020202020204" pitchFamily="34" charset="0"/>
              <a:buChar char="•"/>
            </a:pPr>
            <a:endParaRPr lang="da-DK" dirty="0" smtClean="0">
              <a:latin typeface="Calibri" panose="020F0502020204030204" pitchFamily="34" charset="0"/>
            </a:endParaRPr>
          </a:p>
          <a:p>
            <a:pPr marL="285750" indent="-285750">
              <a:buFont typeface="Arial" panose="020B0604020202020204" pitchFamily="34" charset="0"/>
              <a:buChar char="•"/>
            </a:pPr>
            <a:endParaRPr lang="nb-NO" dirty="0" smtClean="0">
              <a:latin typeface="Calibri" panose="020F0502020204030204" pitchFamily="34" charset="0"/>
            </a:endParaRPr>
          </a:p>
          <a:p>
            <a:endParaRPr lang="da-DK" dirty="0">
              <a:latin typeface="Calibri" panose="020F0502020204030204" pitchFamily="34" charset="0"/>
            </a:endParaRPr>
          </a:p>
        </p:txBody>
      </p:sp>
      <p:sp>
        <p:nvSpPr>
          <p:cNvPr id="2" name="Title 1"/>
          <p:cNvSpPr>
            <a:spLocks noGrp="1"/>
          </p:cNvSpPr>
          <p:nvPr>
            <p:ph type="title"/>
          </p:nvPr>
        </p:nvSpPr>
        <p:spPr>
          <a:xfrm>
            <a:off x="457200" y="-27384"/>
            <a:ext cx="8229240" cy="1142640"/>
          </a:xfrm>
        </p:spPr>
        <p:txBody>
          <a:bodyPr/>
          <a:lstStyle/>
          <a:p>
            <a:pPr algn="ctr"/>
            <a:r>
              <a:rPr lang="en-GB" sz="2800" dirty="0" smtClean="0"/>
              <a:t>Detector</a:t>
            </a:r>
            <a:r>
              <a:rPr lang="da-DK" sz="2800" dirty="0" smtClean="0"/>
              <a:t> simulation </a:t>
            </a:r>
            <a:r>
              <a:rPr lang="da-DK" sz="2800" dirty="0" err="1" smtClean="0"/>
              <a:t>activity</a:t>
            </a:r>
            <a:r>
              <a:rPr lang="da-DK" sz="2800" dirty="0" smtClean="0"/>
              <a:t> at ESS</a:t>
            </a:r>
            <a:endParaRPr lang="da-DK" sz="2800" dirty="0"/>
          </a:p>
        </p:txBody>
      </p:sp>
      <p:pic>
        <p:nvPicPr>
          <p:cNvPr id="1026" name="Picture 2" descr="C:\Users\xcai\Dropbox\IAEA\k\xxcai\bandg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68" y="3978265"/>
            <a:ext cx="1836204" cy="1031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6645" y="3569099"/>
            <a:ext cx="1428596" cy="369332"/>
          </a:xfrm>
          <a:prstGeom prst="rect">
            <a:avLst/>
          </a:prstGeom>
          <a:noFill/>
        </p:spPr>
        <p:txBody>
          <a:bodyPr wrap="none" rtlCol="0">
            <a:spAutoFit/>
          </a:bodyPr>
          <a:lstStyle/>
          <a:p>
            <a:r>
              <a:rPr lang="en-GB" dirty="0"/>
              <a:t>BAND-GEM</a:t>
            </a:r>
          </a:p>
        </p:txBody>
      </p:sp>
      <p:pic>
        <p:nvPicPr>
          <p:cNvPr id="1027" name="Picture 3" descr="C:\Users\xcai\Dropbox\IAEA\k\xxcai\lokitaper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12400" y="4005064"/>
            <a:ext cx="2007597" cy="1031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xcai\Dropbox\IAEA\k\xxcai\multiblad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243" y="5500206"/>
            <a:ext cx="1433101" cy="11730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04288" y="5085184"/>
            <a:ext cx="1313180" cy="369332"/>
          </a:xfrm>
          <a:prstGeom prst="rect">
            <a:avLst/>
          </a:prstGeom>
          <a:noFill/>
        </p:spPr>
        <p:txBody>
          <a:bodyPr wrap="none" rtlCol="0">
            <a:spAutoFit/>
          </a:bodyPr>
          <a:lstStyle/>
          <a:p>
            <a:r>
              <a:rPr lang="en-GB" dirty="0" smtClean="0"/>
              <a:t>Multi-blade</a:t>
            </a:r>
            <a:endParaRPr lang="en-GB" dirty="0"/>
          </a:p>
        </p:txBody>
      </p:sp>
      <p:pic>
        <p:nvPicPr>
          <p:cNvPr id="1029" name="Picture 5" descr="C:\Users\xcai\Dropbox\IAEA\k\xxcai\multigri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6376" y="5521149"/>
            <a:ext cx="1731573" cy="10863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15997" y="3533281"/>
            <a:ext cx="2364750" cy="369332"/>
          </a:xfrm>
          <a:prstGeom prst="rect">
            <a:avLst/>
          </a:prstGeom>
          <a:noFill/>
        </p:spPr>
        <p:txBody>
          <a:bodyPr wrap="none" rtlCol="0">
            <a:spAutoFit/>
          </a:bodyPr>
          <a:lstStyle/>
          <a:p>
            <a:r>
              <a:rPr lang="en-GB" dirty="0"/>
              <a:t> Boron-coated straws</a:t>
            </a:r>
            <a:endParaRPr lang="en-GB" dirty="0"/>
          </a:p>
        </p:txBody>
      </p:sp>
      <p:pic>
        <p:nvPicPr>
          <p:cNvPr id="1032" name="Picture 8" descr="C:\Users\xcai\Dropbox\IAEA\k\xxcai\bc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3287" y="3857131"/>
            <a:ext cx="2213049" cy="21499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xcai\Dropbox\IAEA\k\xxcai\he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8762" y="4471748"/>
            <a:ext cx="985610" cy="20873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57016" y="4079895"/>
            <a:ext cx="607859" cy="369332"/>
          </a:xfrm>
          <a:prstGeom prst="rect">
            <a:avLst/>
          </a:prstGeom>
          <a:noFill/>
        </p:spPr>
        <p:txBody>
          <a:bodyPr wrap="none" rtlCol="0">
            <a:spAutoFit/>
          </a:bodyPr>
          <a:lstStyle/>
          <a:p>
            <a:r>
              <a:rPr lang="en-GB" dirty="0" smtClean="0"/>
              <a:t>He3</a:t>
            </a:r>
            <a:endParaRPr lang="en-GB" dirty="0"/>
          </a:p>
        </p:txBody>
      </p:sp>
      <p:sp>
        <p:nvSpPr>
          <p:cNvPr id="3" name="Rectangle 2"/>
          <p:cNvSpPr/>
          <p:nvPr/>
        </p:nvSpPr>
        <p:spPr>
          <a:xfrm>
            <a:off x="4297399" y="5380672"/>
            <a:ext cx="3501363" cy="1077218"/>
          </a:xfrm>
          <a:prstGeom prst="rect">
            <a:avLst/>
          </a:prstGeom>
        </p:spPr>
        <p:txBody>
          <a:bodyPr wrap="square">
            <a:spAutoFit/>
          </a:bodyPr>
          <a:lstStyle/>
          <a:p>
            <a:r>
              <a:rPr lang="da-DK" sz="1600" kern="0" dirty="0">
                <a:solidFill>
                  <a:sysClr val="windowText" lastClr="000000"/>
                </a:solidFill>
                <a:latin typeface="Calibri" panose="020F0502020204030204" pitchFamily="34" charset="0"/>
              </a:rPr>
              <a:t>The </a:t>
            </a:r>
            <a:r>
              <a:rPr lang="da-DK" sz="1600" kern="0" dirty="0" err="1">
                <a:solidFill>
                  <a:sysClr val="windowText" lastClr="000000"/>
                </a:solidFill>
                <a:latin typeface="Calibri" panose="020F0502020204030204" pitchFamily="34" charset="0"/>
              </a:rPr>
              <a:t>detetor</a:t>
            </a:r>
            <a:r>
              <a:rPr lang="da-DK" sz="1600" kern="0" dirty="0">
                <a:solidFill>
                  <a:sysClr val="windowText" lastClr="000000"/>
                </a:solidFill>
                <a:latin typeface="Calibri" panose="020F0502020204030204" pitchFamily="34" charset="0"/>
              </a:rPr>
              <a:t> </a:t>
            </a:r>
            <a:r>
              <a:rPr lang="da-DK" sz="1600" kern="0" dirty="0" err="1">
                <a:solidFill>
                  <a:sysClr val="windowText" lastClr="000000"/>
                </a:solidFill>
                <a:latin typeface="Calibri" panose="020F0502020204030204" pitchFamily="34" charset="0"/>
              </a:rPr>
              <a:t>developement</a:t>
            </a:r>
            <a:r>
              <a:rPr lang="da-DK" sz="1600" kern="0" dirty="0">
                <a:solidFill>
                  <a:sysClr val="windowText" lastClr="000000"/>
                </a:solidFill>
                <a:latin typeface="Calibri" panose="020F0502020204030204" pitchFamily="34" charset="0"/>
              </a:rPr>
              <a:t> </a:t>
            </a:r>
            <a:r>
              <a:rPr lang="da-DK" sz="1600" dirty="0">
                <a:latin typeface="Calibri" panose="020F0502020204030204" pitchFamily="34" charset="0"/>
              </a:rPr>
              <a:t>at ESS has </a:t>
            </a:r>
            <a:r>
              <a:rPr lang="da-DK" sz="1600" dirty="0" err="1">
                <a:latin typeface="Calibri" panose="020F0502020204030204" pitchFamily="34" charset="0"/>
              </a:rPr>
              <a:t>been</a:t>
            </a:r>
            <a:r>
              <a:rPr lang="da-DK" sz="1600" dirty="0">
                <a:latin typeface="Calibri" panose="020F0502020204030204" pitchFamily="34" charset="0"/>
              </a:rPr>
              <a:t> </a:t>
            </a:r>
            <a:r>
              <a:rPr lang="da-DK" sz="1600" dirty="0" err="1">
                <a:latin typeface="Calibri" panose="020F0502020204030204" pitchFamily="34" charset="0"/>
              </a:rPr>
              <a:t>introduced</a:t>
            </a:r>
            <a:r>
              <a:rPr lang="da-DK" sz="1600" dirty="0">
                <a:latin typeface="Calibri" panose="020F0502020204030204" pitchFamily="34" charset="0"/>
              </a:rPr>
              <a:t> by </a:t>
            </a:r>
            <a:r>
              <a:rPr lang="da-DK" sz="1600" kern="0" dirty="0">
                <a:solidFill>
                  <a:sysClr val="windowText" lastClr="000000"/>
                </a:solidFill>
                <a:latin typeface="Calibri" panose="020F0502020204030204" pitchFamily="34" charset="0"/>
              </a:rPr>
              <a:t>Richard Hall-</a:t>
            </a:r>
            <a:r>
              <a:rPr lang="da-DK" sz="1600" kern="0" dirty="0" err="1">
                <a:solidFill>
                  <a:sysClr val="windowText" lastClr="000000"/>
                </a:solidFill>
                <a:latin typeface="Calibri" panose="020F0502020204030204" pitchFamily="34" charset="0"/>
              </a:rPr>
              <a:t>Wilton</a:t>
            </a:r>
            <a:r>
              <a:rPr lang="da-DK" sz="1600" kern="0" dirty="0">
                <a:solidFill>
                  <a:sysClr val="windowText" lastClr="000000"/>
                </a:solidFill>
                <a:latin typeface="Calibri" panose="020F0502020204030204" pitchFamily="34" charset="0"/>
              </a:rPr>
              <a:t> in his talk on </a:t>
            </a:r>
            <a:r>
              <a:rPr lang="da-DK" sz="1600" kern="0" dirty="0" err="1">
                <a:solidFill>
                  <a:sysClr val="windowText" lastClr="000000"/>
                </a:solidFill>
                <a:latin typeface="Calibri" panose="020F0502020204030204" pitchFamily="34" charset="0"/>
              </a:rPr>
              <a:t>Monday</a:t>
            </a:r>
            <a:r>
              <a:rPr lang="da-DK" sz="1600" dirty="0">
                <a:latin typeface="Calibri" panose="020F0502020204030204" pitchFamily="34" charset="0"/>
              </a:rPr>
              <a:t>. Consult his slides for </a:t>
            </a:r>
            <a:r>
              <a:rPr lang="da-DK" sz="1600" dirty="0" err="1">
                <a:latin typeface="Calibri" panose="020F0502020204030204" pitchFamily="34" charset="0"/>
              </a:rPr>
              <a:t>detailed</a:t>
            </a:r>
            <a:r>
              <a:rPr lang="da-DK" sz="1600" dirty="0">
                <a:latin typeface="Calibri" panose="020F0502020204030204" pitchFamily="34" charset="0"/>
              </a:rPr>
              <a:t> </a:t>
            </a:r>
            <a:r>
              <a:rPr lang="da-DK" sz="1600" dirty="0" err="1">
                <a:latin typeface="Calibri" panose="020F0502020204030204" pitchFamily="34" charset="0"/>
              </a:rPr>
              <a:t>refereces</a:t>
            </a:r>
            <a:r>
              <a:rPr lang="da-DK" sz="1600" dirty="0">
                <a:latin typeface="Calibri" panose="020F0502020204030204" pitchFamily="34" charset="0"/>
              </a:rPr>
              <a:t>. </a:t>
            </a:r>
          </a:p>
        </p:txBody>
      </p:sp>
    </p:spTree>
    <p:extLst>
      <p:ext uri="{BB962C8B-B14F-4D97-AF65-F5344CB8AC3E}">
        <p14:creationId xmlns:p14="http://schemas.microsoft.com/office/powerpoint/2010/main" val="2676315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Summary	</a:t>
            </a:r>
            <a:endParaRPr lang="da-DK" sz="1800" b="0" strike="noStrike" spc="-1">
              <a:solidFill>
                <a:srgbClr val="000000"/>
              </a:solidFill>
              <a:uFill>
                <a:solidFill>
                  <a:srgbClr val="FFFFFF"/>
                </a:solidFill>
              </a:uFill>
              <a:latin typeface="Calibri"/>
            </a:endParaRPr>
          </a:p>
        </p:txBody>
      </p:sp>
      <p:sp>
        <p:nvSpPr>
          <p:cNvPr id="168" name="TextShape 2"/>
          <p:cNvSpPr txBox="1"/>
          <p:nvPr/>
        </p:nvSpPr>
        <p:spPr>
          <a:xfrm>
            <a:off x="457200" y="1268640"/>
            <a:ext cx="8229240" cy="4525560"/>
          </a:xfrm>
          <a:prstGeom prst="rect">
            <a:avLst/>
          </a:prstGeom>
          <a:noFill/>
          <a:ln>
            <a:noFill/>
          </a:ln>
        </p:spPr>
        <p:txBody>
          <a:bodyPr/>
          <a:lstStyle/>
          <a:p>
            <a:pPr marL="343080" indent="-342720">
              <a:lnSpc>
                <a:spcPct val="100000"/>
              </a:lnSpc>
              <a:buClr>
                <a:srgbClr val="000000"/>
              </a:buClr>
              <a:buFont typeface="Arial"/>
              <a:buChar char="•"/>
            </a:pPr>
            <a:r>
              <a:rPr lang="da-DK" sz="2000" b="0" strike="noStrike" spc="-1" dirty="0" err="1">
                <a:solidFill>
                  <a:srgbClr val="000000"/>
                </a:solidFill>
                <a:uFill>
                  <a:solidFill>
                    <a:srgbClr val="FFFFFF"/>
                  </a:solidFill>
                </a:uFill>
                <a:latin typeface="Calibri"/>
              </a:rPr>
              <a:t>Facilitated</a:t>
            </a:r>
            <a:r>
              <a:rPr lang="da-DK" sz="2000" b="0" strike="noStrike" spc="-1" dirty="0">
                <a:solidFill>
                  <a:srgbClr val="000000"/>
                </a:solidFill>
                <a:uFill>
                  <a:solidFill>
                    <a:srgbClr val="FFFFFF"/>
                  </a:solidFill>
                </a:uFill>
                <a:latin typeface="Calibri"/>
              </a:rPr>
              <a:t> by </a:t>
            </a:r>
            <a:r>
              <a:rPr lang="da-DK" sz="2000" b="0" strike="noStrike" spc="-1" dirty="0" err="1">
                <a:solidFill>
                  <a:srgbClr val="000000"/>
                </a:solidFill>
                <a:uFill>
                  <a:solidFill>
                    <a:srgbClr val="FFFFFF"/>
                  </a:solidFill>
                </a:uFill>
                <a:latin typeface="Calibri"/>
              </a:rPr>
              <a:t>modern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theories</a:t>
            </a:r>
            <a:r>
              <a:rPr lang="da-DK" sz="2000" b="0" strike="noStrike" spc="-1" dirty="0">
                <a:solidFill>
                  <a:srgbClr val="000000"/>
                </a:solidFill>
                <a:uFill>
                  <a:solidFill>
                    <a:srgbClr val="FFFFFF"/>
                  </a:solidFill>
                </a:uFill>
                <a:latin typeface="Calibri"/>
              </a:rPr>
              <a:t> and </a:t>
            </a:r>
            <a:r>
              <a:rPr lang="da-DK" sz="2000" b="0" strike="noStrike" spc="-1" dirty="0" err="1">
                <a:solidFill>
                  <a:srgbClr val="000000"/>
                </a:solidFill>
                <a:uFill>
                  <a:solidFill>
                    <a:srgbClr val="FFFFFF"/>
                  </a:solidFill>
                </a:uFill>
                <a:latin typeface="Calibri"/>
              </a:rPr>
              <a:t>numerical</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techniques</a:t>
            </a:r>
            <a:r>
              <a:rPr lang="da-DK" sz="2000" b="0" strike="noStrike" spc="-1" dirty="0">
                <a:solidFill>
                  <a:srgbClr val="000000"/>
                </a:solidFill>
                <a:uFill>
                  <a:solidFill>
                    <a:srgbClr val="FFFFFF"/>
                  </a:solidFill>
                </a:uFill>
                <a:latin typeface="Calibri"/>
              </a:rPr>
              <a:t>, it is </a:t>
            </a:r>
            <a:r>
              <a:rPr lang="da-DK" sz="2000" b="0" strike="noStrike" spc="-1" dirty="0" err="1">
                <a:solidFill>
                  <a:srgbClr val="000000"/>
                </a:solidFill>
                <a:uFill>
                  <a:solidFill>
                    <a:srgbClr val="FFFFFF"/>
                  </a:solidFill>
                </a:uFill>
                <a:latin typeface="Calibri"/>
              </a:rPr>
              <a:t>feasible</a:t>
            </a:r>
            <a:r>
              <a:rPr lang="da-DK" sz="2000" b="0" strike="noStrike" spc="-1" dirty="0">
                <a:solidFill>
                  <a:srgbClr val="000000"/>
                </a:solidFill>
                <a:uFill>
                  <a:solidFill>
                    <a:srgbClr val="FFFFFF"/>
                  </a:solidFill>
                </a:uFill>
                <a:latin typeface="Calibri"/>
              </a:rPr>
              <a:t> to </a:t>
            </a:r>
            <a:r>
              <a:rPr lang="da-DK" sz="2000" b="0" strike="noStrike" spc="-1" dirty="0" err="1">
                <a:solidFill>
                  <a:srgbClr val="000000"/>
                </a:solidFill>
                <a:uFill>
                  <a:solidFill>
                    <a:srgbClr val="FFFFFF"/>
                  </a:solidFill>
                </a:uFill>
                <a:latin typeface="Calibri"/>
              </a:rPr>
              <a:t>develop</a:t>
            </a:r>
            <a:r>
              <a:rPr lang="da-DK" sz="2000" b="0" strike="noStrike" spc="-1" dirty="0">
                <a:solidFill>
                  <a:srgbClr val="000000"/>
                </a:solidFill>
                <a:uFill>
                  <a:solidFill>
                    <a:srgbClr val="FFFFFF"/>
                  </a:solidFill>
                </a:uFill>
                <a:latin typeface="Calibri"/>
              </a:rPr>
              <a:t> more </a:t>
            </a:r>
            <a:r>
              <a:rPr lang="da-DK" sz="2000" b="0" strike="noStrike" spc="-1" dirty="0" err="1">
                <a:solidFill>
                  <a:srgbClr val="000000"/>
                </a:solidFill>
                <a:uFill>
                  <a:solidFill>
                    <a:srgbClr val="FFFFFF"/>
                  </a:solidFill>
                </a:uFill>
                <a:latin typeface="Calibri"/>
              </a:rPr>
              <a:t>detailed</a:t>
            </a:r>
            <a:r>
              <a:rPr lang="da-DK" sz="2000" b="0" strike="noStrike" spc="-1" dirty="0">
                <a:solidFill>
                  <a:srgbClr val="000000"/>
                </a:solidFill>
                <a:uFill>
                  <a:solidFill>
                    <a:srgbClr val="FFFFFF"/>
                  </a:solidFill>
                </a:uFill>
                <a:latin typeface="Calibri"/>
              </a:rPr>
              <a:t> models for neutron </a:t>
            </a:r>
            <a:r>
              <a:rPr lang="da-DK" sz="2000" b="0" strike="noStrike" spc="-1" dirty="0" err="1">
                <a:solidFill>
                  <a:srgbClr val="000000"/>
                </a:solidFill>
                <a:uFill>
                  <a:solidFill>
                    <a:srgbClr val="FFFFFF"/>
                  </a:solidFill>
                </a:uFill>
                <a:latin typeface="Calibri"/>
              </a:rPr>
              <a:t>nuclear</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scattering</a:t>
            </a:r>
            <a:r>
              <a:rPr lang="da-DK" sz="2000" b="0" strike="noStrike" spc="-1" dirty="0">
                <a:solidFill>
                  <a:srgbClr val="000000"/>
                </a:solidFill>
                <a:uFill>
                  <a:solidFill>
                    <a:srgbClr val="FFFFFF"/>
                  </a:solidFill>
                </a:uFill>
                <a:latin typeface="Calibri"/>
              </a:rPr>
              <a:t> in Monte Carlo radiation transport </a:t>
            </a:r>
            <a:r>
              <a:rPr lang="da-DK" sz="2000" b="0" strike="noStrike" spc="-1" dirty="0" err="1">
                <a:solidFill>
                  <a:srgbClr val="000000"/>
                </a:solidFill>
                <a:uFill>
                  <a:solidFill>
                    <a:srgbClr val="FFFFFF"/>
                  </a:solidFill>
                </a:uFill>
                <a:latin typeface="Calibri"/>
              </a:rPr>
              <a:t>codes</a:t>
            </a:r>
            <a:r>
              <a:rPr lang="da-DK" sz="20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da-DK" sz="2000" b="0" strike="noStrike" spc="-1" dirty="0" err="1">
                <a:solidFill>
                  <a:srgbClr val="000000"/>
                </a:solidFill>
                <a:uFill>
                  <a:solidFill>
                    <a:srgbClr val="FFFFFF"/>
                  </a:solidFill>
                </a:uFill>
                <a:latin typeface="Calibri"/>
              </a:rPr>
              <a:t>Depending</a:t>
            </a:r>
            <a:r>
              <a:rPr lang="da-DK" sz="2000" b="0" strike="noStrike" spc="-1" dirty="0">
                <a:solidFill>
                  <a:srgbClr val="000000"/>
                </a:solidFill>
                <a:uFill>
                  <a:solidFill>
                    <a:srgbClr val="FFFFFF"/>
                  </a:solidFill>
                </a:uFill>
                <a:latin typeface="Calibri"/>
              </a:rPr>
              <a:t> on </a:t>
            </a:r>
            <a:r>
              <a:rPr lang="da-DK" sz="2000" b="0" strike="noStrike" spc="-1" dirty="0" err="1">
                <a:solidFill>
                  <a:srgbClr val="000000"/>
                </a:solidFill>
                <a:uFill>
                  <a:solidFill>
                    <a:srgbClr val="FFFFFF"/>
                  </a:solidFill>
                </a:uFill>
                <a:latin typeface="Calibri"/>
              </a:rPr>
              <a:t>user</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configuration</a:t>
            </a:r>
            <a:r>
              <a:rPr lang="da-DK" sz="2000" b="0" strike="noStrike" spc="-1" dirty="0">
                <a:solidFill>
                  <a:srgbClr val="000000"/>
                </a:solidFill>
                <a:uFill>
                  <a:solidFill>
                    <a:srgbClr val="FFFFFF"/>
                  </a:solidFill>
                </a:uFill>
                <a:latin typeface="Calibri"/>
              </a:rPr>
              <a:t> and (simple) data files, NCrystal </a:t>
            </a:r>
            <a:r>
              <a:rPr lang="da-DK" sz="2000" b="0" strike="noStrike" spc="-1" dirty="0" err="1">
                <a:solidFill>
                  <a:srgbClr val="000000"/>
                </a:solidFill>
                <a:uFill>
                  <a:solidFill>
                    <a:srgbClr val="FFFFFF"/>
                  </a:solidFill>
                </a:uFill>
                <a:latin typeface="Calibri"/>
              </a:rPr>
              <a:t>will</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reproduce</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detailed</a:t>
            </a:r>
            <a:r>
              <a:rPr lang="da-DK" sz="2000" b="0" strike="noStrike" spc="-1" dirty="0">
                <a:solidFill>
                  <a:srgbClr val="000000"/>
                </a:solidFill>
                <a:uFill>
                  <a:solidFill>
                    <a:srgbClr val="FFFFFF"/>
                  </a:solidFill>
                </a:uFill>
                <a:latin typeface="Calibri"/>
              </a:rPr>
              <a:t> single- or </a:t>
            </a:r>
            <a:r>
              <a:rPr lang="da-DK" sz="2000" b="0" strike="noStrike" spc="-1" dirty="0" err="1">
                <a:solidFill>
                  <a:srgbClr val="000000"/>
                </a:solidFill>
                <a:uFill>
                  <a:solidFill>
                    <a:srgbClr val="FFFFFF"/>
                  </a:solidFill>
                </a:uFill>
                <a:latin typeface="Calibri"/>
              </a:rPr>
              <a:t>poly-crystal</a:t>
            </a:r>
            <a:r>
              <a:rPr lang="da-DK" sz="2000" b="0" strike="noStrike" spc="-1" dirty="0">
                <a:solidFill>
                  <a:srgbClr val="000000"/>
                </a:solidFill>
                <a:uFill>
                  <a:solidFill>
                    <a:srgbClr val="FFFFFF"/>
                  </a:solidFill>
                </a:uFill>
                <a:latin typeface="Calibri"/>
              </a:rPr>
              <a:t> neutron </a:t>
            </a:r>
            <a:r>
              <a:rPr lang="da-DK" sz="2000" b="0" strike="noStrike" spc="-1" dirty="0" err="1">
                <a:solidFill>
                  <a:srgbClr val="000000"/>
                </a:solidFill>
                <a:uFill>
                  <a:solidFill>
                    <a:srgbClr val="FFFFFF"/>
                  </a:solidFill>
                </a:uFill>
                <a:latin typeface="Calibri"/>
              </a:rPr>
              <a:t>physics</a:t>
            </a:r>
            <a:r>
              <a:rPr lang="da-DK" sz="2000" b="0" strike="noStrike" spc="-1" dirty="0">
                <a:solidFill>
                  <a:srgbClr val="000000"/>
                </a:solidFill>
                <a:uFill>
                  <a:solidFill>
                    <a:srgbClr val="FFFFFF"/>
                  </a:solidFill>
                </a:uFill>
                <a:latin typeface="Calibri"/>
              </a:rPr>
              <a:t> with </a:t>
            </a:r>
            <a:r>
              <a:rPr lang="da-DK" sz="2000" b="0" strike="noStrike" spc="-1" dirty="0" err="1">
                <a:solidFill>
                  <a:srgbClr val="000000"/>
                </a:solidFill>
                <a:uFill>
                  <a:solidFill>
                    <a:srgbClr val="FFFFFF"/>
                  </a:solidFill>
                </a:uFill>
                <a:latin typeface="Calibri"/>
              </a:rPr>
              <a:t>focus</a:t>
            </a:r>
            <a:r>
              <a:rPr lang="da-DK" sz="2000" b="0" strike="noStrike" spc="-1" dirty="0">
                <a:solidFill>
                  <a:srgbClr val="000000"/>
                </a:solidFill>
                <a:uFill>
                  <a:solidFill>
                    <a:srgbClr val="FFFFFF"/>
                  </a:solidFill>
                </a:uFill>
                <a:latin typeface="Calibri"/>
              </a:rPr>
              <a:t> on </a:t>
            </a:r>
            <a:r>
              <a:rPr lang="da-DK" sz="2000" b="0" strike="noStrike" spc="-1" dirty="0" err="1">
                <a:solidFill>
                  <a:srgbClr val="000000"/>
                </a:solidFill>
                <a:uFill>
                  <a:solidFill>
                    <a:srgbClr val="FFFFFF"/>
                  </a:solidFill>
                </a:uFill>
                <a:latin typeface="Calibri"/>
              </a:rPr>
              <a:t>both</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numerical</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errors</a:t>
            </a:r>
            <a:r>
              <a:rPr lang="da-DK" sz="2000" b="0" strike="noStrike" spc="-1" dirty="0">
                <a:solidFill>
                  <a:srgbClr val="000000"/>
                </a:solidFill>
                <a:uFill>
                  <a:solidFill>
                    <a:srgbClr val="FFFFFF"/>
                  </a:solidFill>
                </a:uFill>
                <a:latin typeface="Calibri"/>
              </a:rPr>
              <a:t> and </a:t>
            </a:r>
            <a:r>
              <a:rPr lang="da-DK" sz="2000" b="0" strike="noStrike" spc="-1" dirty="0" err="1">
                <a:solidFill>
                  <a:srgbClr val="000000"/>
                </a:solidFill>
                <a:uFill>
                  <a:solidFill>
                    <a:srgbClr val="FFFFFF"/>
                  </a:solidFill>
                </a:uFill>
                <a:latin typeface="Calibri"/>
              </a:rPr>
              <a:t>efficiency</a:t>
            </a:r>
            <a:r>
              <a:rPr lang="da-DK" sz="20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da-DK" sz="2000" b="0" strike="noStrike" spc="-1" dirty="0">
                <a:solidFill>
                  <a:srgbClr val="000000"/>
                </a:solidFill>
                <a:uFill>
                  <a:solidFill>
                    <a:srgbClr val="FFFFFF"/>
                  </a:solidFill>
                </a:uFill>
                <a:latin typeface="Calibri"/>
              </a:rPr>
              <a:t>With the </a:t>
            </a:r>
            <a:r>
              <a:rPr lang="da-DK" sz="2000" b="0" strike="noStrike" spc="-1" dirty="0" err="1">
                <a:solidFill>
                  <a:srgbClr val="000000"/>
                </a:solidFill>
                <a:uFill>
                  <a:solidFill>
                    <a:srgbClr val="FFFFFF"/>
                  </a:solidFill>
                </a:uFill>
                <a:latin typeface="Calibri"/>
              </a:rPr>
              <a:t>planned</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developments</a:t>
            </a:r>
            <a:r>
              <a:rPr lang="da-DK" sz="2000" b="0" strike="noStrike" spc="-1" dirty="0">
                <a:solidFill>
                  <a:srgbClr val="000000"/>
                </a:solidFill>
                <a:uFill>
                  <a:solidFill>
                    <a:srgbClr val="FFFFFF"/>
                  </a:solidFill>
                </a:uFill>
                <a:latin typeface="Calibri"/>
              </a:rPr>
              <a:t>, NCrystal </a:t>
            </a:r>
            <a:r>
              <a:rPr lang="da-DK" sz="2000" b="0" strike="noStrike" spc="-1" dirty="0" err="1">
                <a:solidFill>
                  <a:srgbClr val="000000"/>
                </a:solidFill>
                <a:uFill>
                  <a:solidFill>
                    <a:srgbClr val="FFFFFF"/>
                  </a:solidFill>
                </a:uFill>
                <a:latin typeface="Calibri"/>
              </a:rPr>
              <a:t>can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optionally</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use</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detailed</a:t>
            </a:r>
            <a:r>
              <a:rPr lang="da-DK" sz="2000" b="0" strike="noStrike" spc="-1" dirty="0">
                <a:solidFill>
                  <a:srgbClr val="000000"/>
                </a:solidFill>
                <a:uFill>
                  <a:solidFill>
                    <a:srgbClr val="FFFFFF"/>
                  </a:solidFill>
                </a:uFill>
                <a:latin typeface="Calibri"/>
              </a:rPr>
              <a:t> data (</a:t>
            </a:r>
            <a:r>
              <a:rPr lang="da-DK" sz="2000" b="0" strike="noStrike" spc="-1" dirty="0" err="1">
                <a:solidFill>
                  <a:srgbClr val="000000"/>
                </a:solidFill>
                <a:uFill>
                  <a:solidFill>
                    <a:srgbClr val="FFFFFF"/>
                  </a:solidFill>
                </a:uFill>
                <a:latin typeface="Calibri"/>
              </a:rPr>
              <a:t>e.g</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scattering</a:t>
            </a:r>
            <a:r>
              <a:rPr lang="da-DK" sz="2000" b="0" strike="noStrike" spc="-1" dirty="0">
                <a:solidFill>
                  <a:srgbClr val="000000"/>
                </a:solidFill>
                <a:uFill>
                  <a:solidFill>
                    <a:srgbClr val="FFFFFF"/>
                  </a:solidFill>
                </a:uFill>
                <a:latin typeface="Calibri"/>
              </a:rPr>
              <a:t> kernels) to </a:t>
            </a:r>
            <a:r>
              <a:rPr lang="da-DK" sz="2000" b="0" strike="noStrike" spc="-1" dirty="0" err="1">
                <a:solidFill>
                  <a:srgbClr val="000000"/>
                </a:solidFill>
                <a:uFill>
                  <a:solidFill>
                    <a:srgbClr val="FFFFFF"/>
                  </a:solidFill>
                </a:uFill>
                <a:latin typeface="Calibri"/>
              </a:rPr>
              <a:t>increase</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realism</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when</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simulating</a:t>
            </a:r>
            <a:r>
              <a:rPr lang="da-DK" sz="2000" b="0" strike="noStrike" spc="-1" dirty="0">
                <a:solidFill>
                  <a:srgbClr val="000000"/>
                </a:solidFill>
                <a:uFill>
                  <a:solidFill>
                    <a:srgbClr val="FFFFFF"/>
                  </a:solidFill>
                </a:uFill>
                <a:latin typeface="Calibri"/>
              </a:rPr>
              <a:t> a </a:t>
            </a:r>
            <a:r>
              <a:rPr lang="da-DK" sz="2000" b="0" strike="noStrike" spc="-1" dirty="0" err="1">
                <a:solidFill>
                  <a:srgbClr val="000000"/>
                </a:solidFill>
                <a:uFill>
                  <a:solidFill>
                    <a:srgbClr val="FFFFFF"/>
                  </a:solidFill>
                </a:uFill>
                <a:latin typeface="Calibri"/>
              </a:rPr>
              <a:t>material</a:t>
            </a:r>
            <a:r>
              <a:rPr lang="da-DK" sz="2000" b="0" strike="noStrike" spc="-1" dirty="0">
                <a:solidFill>
                  <a:srgbClr val="000000"/>
                </a:solidFill>
                <a:uFill>
                  <a:solidFill>
                    <a:srgbClr val="FFFFFF"/>
                  </a:solidFill>
                </a:uFill>
                <a:latin typeface="Calibri"/>
              </a:rPr>
              <a:t>.</a:t>
            </a:r>
          </a:p>
          <a:p>
            <a:pPr marL="743040" lvl="1" indent="-285480">
              <a:lnSpc>
                <a:spcPct val="100000"/>
              </a:lnSpc>
              <a:buClr>
                <a:srgbClr val="000000"/>
              </a:buClr>
              <a:buFont typeface="Arial"/>
              <a:buChar char="–"/>
            </a:pPr>
            <a:r>
              <a:rPr lang="da-DK" sz="2000" b="0" strike="noStrike" spc="-1" dirty="0" err="1">
                <a:solidFill>
                  <a:srgbClr val="000000"/>
                </a:solidFill>
                <a:uFill>
                  <a:solidFill>
                    <a:srgbClr val="FFFFFF"/>
                  </a:solidFill>
                </a:uFill>
                <a:latin typeface="Calibri"/>
              </a:rPr>
              <a:t>However</a:t>
            </a:r>
            <a:r>
              <a:rPr lang="da-DK" sz="2000" b="0" strike="noStrike" spc="-1" dirty="0">
                <a:solidFill>
                  <a:srgbClr val="000000"/>
                </a:solidFill>
                <a:uFill>
                  <a:solidFill>
                    <a:srgbClr val="FFFFFF"/>
                  </a:solidFill>
                </a:uFill>
                <a:latin typeface="Calibri"/>
              </a:rPr>
              <a:t>, the </a:t>
            </a:r>
            <a:r>
              <a:rPr lang="da-DK" sz="2000" b="0" strike="noStrike" spc="-1" dirty="0" err="1">
                <a:solidFill>
                  <a:srgbClr val="000000"/>
                </a:solidFill>
                <a:uFill>
                  <a:solidFill>
                    <a:srgbClr val="FFFFFF"/>
                  </a:solidFill>
                </a:uFill>
                <a:latin typeface="Calibri"/>
              </a:rPr>
              <a:t>cost</a:t>
            </a:r>
            <a:r>
              <a:rPr lang="da-DK" sz="2000" b="0" strike="noStrike" spc="-1" dirty="0">
                <a:solidFill>
                  <a:srgbClr val="000000"/>
                </a:solidFill>
                <a:uFill>
                  <a:solidFill>
                    <a:srgbClr val="FFFFFF"/>
                  </a:solidFill>
                </a:uFill>
                <a:latin typeface="Calibri"/>
              </a:rPr>
              <a:t> of </a:t>
            </a:r>
            <a:r>
              <a:rPr lang="da-DK" sz="2000" b="0" strike="noStrike" spc="-1" dirty="0" err="1">
                <a:solidFill>
                  <a:srgbClr val="000000"/>
                </a:solidFill>
                <a:uFill>
                  <a:solidFill>
                    <a:srgbClr val="FFFFFF"/>
                  </a:solidFill>
                </a:uFill>
                <a:latin typeface="Calibri"/>
              </a:rPr>
              <a:t>obtaining</a:t>
            </a:r>
            <a:r>
              <a:rPr lang="da-DK" sz="2000" b="0" strike="noStrike" spc="-1" dirty="0">
                <a:solidFill>
                  <a:srgbClr val="000000"/>
                </a:solidFill>
                <a:uFill>
                  <a:solidFill>
                    <a:srgbClr val="FFFFFF"/>
                  </a:solidFill>
                </a:uFill>
                <a:latin typeface="Calibri"/>
              </a:rPr>
              <a:t> the </a:t>
            </a:r>
            <a:r>
              <a:rPr lang="da-DK" sz="2000" b="0" strike="noStrike" spc="-1" dirty="0" err="1">
                <a:solidFill>
                  <a:srgbClr val="000000"/>
                </a:solidFill>
                <a:uFill>
                  <a:solidFill>
                    <a:srgbClr val="FFFFFF"/>
                  </a:solidFill>
                </a:uFill>
                <a:latin typeface="Calibri"/>
              </a:rPr>
              <a:t>corresponding</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physical</a:t>
            </a:r>
            <a:r>
              <a:rPr lang="da-DK" sz="2000" b="0" strike="noStrike" spc="-1" dirty="0">
                <a:solidFill>
                  <a:srgbClr val="000000"/>
                </a:solidFill>
                <a:uFill>
                  <a:solidFill>
                    <a:srgbClr val="FFFFFF"/>
                  </a:solidFill>
                </a:uFill>
                <a:latin typeface="Calibri"/>
              </a:rPr>
              <a:t> input is not trivial by </a:t>
            </a:r>
            <a:r>
              <a:rPr lang="da-DK" sz="2000" b="0" strike="noStrike" spc="-1" dirty="0" err="1">
                <a:solidFill>
                  <a:srgbClr val="000000"/>
                </a:solidFill>
                <a:uFill>
                  <a:solidFill>
                    <a:srgbClr val="FFFFFF"/>
                  </a:solidFill>
                </a:uFill>
                <a:latin typeface="Calibri"/>
              </a:rPr>
              <a:t>either</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experiments</a:t>
            </a:r>
            <a:r>
              <a:rPr lang="da-DK" sz="2000" b="0" strike="noStrike" spc="-1" dirty="0">
                <a:solidFill>
                  <a:srgbClr val="000000"/>
                </a:solidFill>
                <a:uFill>
                  <a:solidFill>
                    <a:srgbClr val="FFFFFF"/>
                  </a:solidFill>
                </a:uFill>
                <a:latin typeface="Calibri"/>
              </a:rPr>
              <a:t> or </a:t>
            </a:r>
            <a:r>
              <a:rPr lang="da-DK" sz="2000" b="0" strike="noStrike" spc="-1" dirty="0" err="1">
                <a:solidFill>
                  <a:srgbClr val="000000"/>
                </a:solidFill>
                <a:uFill>
                  <a:solidFill>
                    <a:srgbClr val="FFFFFF"/>
                  </a:solidFill>
                </a:uFill>
                <a:latin typeface="Calibri"/>
              </a:rPr>
              <a:t>computations</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Considering</a:t>
            </a:r>
            <a:r>
              <a:rPr lang="da-DK" sz="2000" b="0" strike="noStrike" spc="-1" dirty="0">
                <a:solidFill>
                  <a:srgbClr val="000000"/>
                </a:solidFill>
                <a:uFill>
                  <a:solidFill>
                    <a:srgbClr val="FFFFFF"/>
                  </a:solidFill>
                </a:uFill>
                <a:latin typeface="Calibri"/>
              </a:rPr>
              <a:t> the </a:t>
            </a:r>
            <a:r>
              <a:rPr lang="da-DK" sz="2000" b="0" strike="noStrike" spc="-1" dirty="0" err="1">
                <a:solidFill>
                  <a:srgbClr val="000000"/>
                </a:solidFill>
                <a:uFill>
                  <a:solidFill>
                    <a:srgbClr val="FFFFFF"/>
                  </a:solidFill>
                </a:uFill>
                <a:latin typeface="Calibri"/>
              </a:rPr>
              <a:t>demands</a:t>
            </a:r>
            <a:r>
              <a:rPr lang="da-DK" sz="2000" b="0" strike="noStrike" spc="-1" dirty="0">
                <a:solidFill>
                  <a:srgbClr val="000000"/>
                </a:solidFill>
                <a:uFill>
                  <a:solidFill>
                    <a:srgbClr val="FFFFFF"/>
                  </a:solidFill>
                </a:uFill>
                <a:latin typeface="Calibri"/>
              </a:rPr>
              <a:t> of a large </a:t>
            </a:r>
            <a:r>
              <a:rPr lang="da-DK" sz="2000" b="0" strike="noStrike" spc="-1" dirty="0" err="1">
                <a:solidFill>
                  <a:srgbClr val="000000"/>
                </a:solidFill>
                <a:uFill>
                  <a:solidFill>
                    <a:srgbClr val="FFFFFF"/>
                  </a:solidFill>
                </a:uFill>
                <a:latin typeface="Calibri"/>
              </a:rPr>
              <a:t>variety</a:t>
            </a:r>
            <a:r>
              <a:rPr lang="da-DK" sz="2000" b="0" strike="noStrike" spc="-1" dirty="0">
                <a:solidFill>
                  <a:srgbClr val="000000"/>
                </a:solidFill>
                <a:uFill>
                  <a:solidFill>
                    <a:srgbClr val="FFFFFF"/>
                  </a:solidFill>
                </a:uFill>
                <a:latin typeface="Calibri"/>
              </a:rPr>
              <a:t> of </a:t>
            </a:r>
            <a:r>
              <a:rPr lang="da-DK" sz="2000" b="0" strike="noStrike" spc="-1" dirty="0" err="1">
                <a:solidFill>
                  <a:srgbClr val="000000"/>
                </a:solidFill>
                <a:uFill>
                  <a:solidFill>
                    <a:srgbClr val="FFFFFF"/>
                  </a:solidFill>
                </a:uFill>
                <a:latin typeface="Calibri"/>
              </a:rPr>
              <a:t>materials</a:t>
            </a:r>
            <a:r>
              <a:rPr lang="da-DK" sz="2000" b="0" strike="noStrike" spc="-1" dirty="0">
                <a:solidFill>
                  <a:srgbClr val="000000"/>
                </a:solidFill>
                <a:uFill>
                  <a:solidFill>
                    <a:srgbClr val="FFFFFF"/>
                  </a:solidFill>
                </a:uFill>
                <a:latin typeface="Calibri"/>
              </a:rPr>
              <a:t> from </a:t>
            </a:r>
            <a:r>
              <a:rPr lang="da-DK" sz="2000" b="0" strike="noStrike" spc="-1" dirty="0" err="1">
                <a:solidFill>
                  <a:srgbClr val="000000"/>
                </a:solidFill>
                <a:uFill>
                  <a:solidFill>
                    <a:srgbClr val="FFFFFF"/>
                  </a:solidFill>
                </a:uFill>
                <a:latin typeface="Calibri"/>
              </a:rPr>
              <a:t>different</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applications</a:t>
            </a:r>
            <a:r>
              <a:rPr lang="da-DK" sz="2000" b="0" strike="noStrike" spc="-1" dirty="0">
                <a:solidFill>
                  <a:srgbClr val="000000"/>
                </a:solidFill>
                <a:uFill>
                  <a:solidFill>
                    <a:srgbClr val="FFFFFF"/>
                  </a:solidFill>
                </a:uFill>
                <a:latin typeface="Calibri"/>
              </a:rPr>
              <a:t>, the </a:t>
            </a:r>
            <a:r>
              <a:rPr lang="da-DK" sz="2000" b="0" strike="noStrike" spc="-1" dirty="0" err="1">
                <a:solidFill>
                  <a:srgbClr val="000000"/>
                </a:solidFill>
                <a:uFill>
                  <a:solidFill>
                    <a:srgbClr val="FFFFFF"/>
                  </a:solidFill>
                </a:uFill>
                <a:latin typeface="Calibri"/>
              </a:rPr>
              <a:t>production</a:t>
            </a:r>
            <a:r>
              <a:rPr lang="da-DK" sz="2000" b="0" strike="noStrike" spc="-1" dirty="0">
                <a:solidFill>
                  <a:srgbClr val="000000"/>
                </a:solidFill>
                <a:uFill>
                  <a:solidFill>
                    <a:srgbClr val="FFFFFF"/>
                  </a:solidFill>
                </a:uFill>
                <a:latin typeface="Calibri"/>
              </a:rPr>
              <a:t> of the input data </a:t>
            </a:r>
            <a:r>
              <a:rPr lang="da-DK" sz="2000" b="0" strike="noStrike" spc="-1" dirty="0" err="1">
                <a:solidFill>
                  <a:srgbClr val="000000"/>
                </a:solidFill>
                <a:uFill>
                  <a:solidFill>
                    <a:srgbClr val="FFFFFF"/>
                  </a:solidFill>
                </a:uFill>
                <a:latin typeface="Calibri"/>
              </a:rPr>
              <a:t>should</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be</a:t>
            </a:r>
            <a:r>
              <a:rPr lang="da-DK" sz="2000" b="0" strike="noStrike" spc="-1" dirty="0">
                <a:solidFill>
                  <a:srgbClr val="000000"/>
                </a:solidFill>
                <a:uFill>
                  <a:solidFill>
                    <a:srgbClr val="FFFFFF"/>
                  </a:solidFill>
                </a:uFill>
                <a:latin typeface="Calibri"/>
              </a:rPr>
              <a:t> in the form of a </a:t>
            </a:r>
            <a:r>
              <a:rPr lang="da-DK" sz="2000" b="0" strike="noStrike" spc="-1" dirty="0" err="1">
                <a:solidFill>
                  <a:srgbClr val="000000"/>
                </a:solidFill>
                <a:uFill>
                  <a:solidFill>
                    <a:srgbClr val="FFFFFF"/>
                  </a:solidFill>
                </a:uFill>
                <a:latin typeface="Calibri"/>
              </a:rPr>
              <a:t>community</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based</a:t>
            </a:r>
            <a:r>
              <a:rPr lang="da-DK" sz="2000" b="0" strike="noStrike" spc="-1" dirty="0">
                <a:solidFill>
                  <a:srgbClr val="000000"/>
                </a:solidFill>
                <a:uFill>
                  <a:solidFill>
                    <a:srgbClr val="FFFFFF"/>
                  </a:solidFill>
                </a:uFill>
                <a:latin typeface="Calibri"/>
              </a:rPr>
              <a:t> </a:t>
            </a:r>
            <a:r>
              <a:rPr lang="da-DK" sz="2000" b="0" strike="noStrike" spc="-1" dirty="0" err="1">
                <a:solidFill>
                  <a:srgbClr val="000000"/>
                </a:solidFill>
                <a:uFill>
                  <a:solidFill>
                    <a:srgbClr val="FFFFFF"/>
                  </a:solidFill>
                </a:uFill>
                <a:latin typeface="Calibri"/>
              </a:rPr>
              <a:t>collaboration</a:t>
            </a:r>
            <a:r>
              <a:rPr lang="da-DK" sz="2000" b="0" strike="noStrike" spc="-1" dirty="0">
                <a:solidFill>
                  <a:srgbClr val="000000"/>
                </a:solidFill>
                <a:uFill>
                  <a:solidFill>
                    <a:srgbClr val="FFFFFF"/>
                  </a:solidFill>
                </a:uFill>
                <a:latin typeface="Calibri"/>
              </a:rPr>
              <a:t>. </a:t>
            </a:r>
            <a:endParaRPr lang="da-DK" sz="2000" b="0" strike="noStrike" spc="-1" dirty="0" smtClean="0">
              <a:solidFill>
                <a:srgbClr val="000000"/>
              </a:solidFill>
              <a:uFill>
                <a:solidFill>
                  <a:srgbClr val="FFFFFF"/>
                </a:solidFill>
              </a:uFill>
              <a:latin typeface="Calibri"/>
            </a:endParaRPr>
          </a:p>
          <a:p>
            <a:pPr marL="286110" indent="-285750">
              <a:buClr>
                <a:srgbClr val="000000"/>
              </a:buClr>
              <a:buFont typeface="Arial" panose="020B0604020202020204" pitchFamily="34" charset="0"/>
              <a:buChar char="•"/>
            </a:pPr>
            <a:r>
              <a:rPr lang="da-DK" sz="2000" spc="-1" dirty="0" smtClean="0">
                <a:solidFill>
                  <a:srgbClr val="000000"/>
                </a:solidFill>
                <a:uFill>
                  <a:solidFill>
                    <a:srgbClr val="FFFFFF"/>
                  </a:solidFill>
                </a:uFill>
                <a:latin typeface="Calibri"/>
              </a:rPr>
              <a:t>Geant4 </a:t>
            </a:r>
            <a:r>
              <a:rPr lang="da-DK" sz="2000" spc="-1" dirty="0" err="1" smtClean="0">
                <a:solidFill>
                  <a:srgbClr val="000000"/>
                </a:solidFill>
                <a:uFill>
                  <a:solidFill>
                    <a:srgbClr val="FFFFFF"/>
                  </a:solidFill>
                </a:uFill>
                <a:latin typeface="Calibri"/>
              </a:rPr>
              <a:t>can</a:t>
            </a:r>
            <a:r>
              <a:rPr lang="da-DK" sz="2000" spc="-1" dirty="0" smtClean="0">
                <a:solidFill>
                  <a:srgbClr val="000000"/>
                </a:solidFill>
                <a:uFill>
                  <a:solidFill>
                    <a:srgbClr val="FFFFFF"/>
                  </a:solidFill>
                </a:uFill>
                <a:latin typeface="Calibri"/>
              </a:rPr>
              <a:t> </a:t>
            </a:r>
            <a:r>
              <a:rPr lang="da-DK" sz="2000" spc="-1" dirty="0" err="1" smtClean="0">
                <a:solidFill>
                  <a:srgbClr val="000000"/>
                </a:solidFill>
                <a:uFill>
                  <a:solidFill>
                    <a:srgbClr val="FFFFFF"/>
                  </a:solidFill>
                </a:uFill>
                <a:latin typeface="Calibri"/>
              </a:rPr>
              <a:t>simulate</a:t>
            </a:r>
            <a:r>
              <a:rPr lang="da-DK" sz="2000" spc="-1" dirty="0" smtClean="0">
                <a:solidFill>
                  <a:srgbClr val="000000"/>
                </a:solidFill>
                <a:uFill>
                  <a:solidFill>
                    <a:srgbClr val="FFFFFF"/>
                  </a:solidFill>
                </a:uFill>
                <a:latin typeface="Calibri"/>
              </a:rPr>
              <a:t> a large </a:t>
            </a:r>
            <a:r>
              <a:rPr lang="da-DK" sz="2000" spc="-1" dirty="0" err="1" smtClean="0">
                <a:solidFill>
                  <a:srgbClr val="000000"/>
                </a:solidFill>
                <a:uFill>
                  <a:solidFill>
                    <a:srgbClr val="FFFFFF"/>
                  </a:solidFill>
                </a:uFill>
                <a:latin typeface="Calibri"/>
              </a:rPr>
              <a:t>variaty</a:t>
            </a:r>
            <a:r>
              <a:rPr lang="da-DK" sz="2000" spc="-1" dirty="0" smtClean="0">
                <a:solidFill>
                  <a:srgbClr val="000000"/>
                </a:solidFill>
                <a:uFill>
                  <a:solidFill>
                    <a:srgbClr val="FFFFFF"/>
                  </a:solidFill>
                </a:uFill>
                <a:latin typeface="Calibri"/>
              </a:rPr>
              <a:t> of </a:t>
            </a:r>
            <a:r>
              <a:rPr lang="da-DK" sz="2000" spc="-1" dirty="0" err="1" smtClean="0">
                <a:solidFill>
                  <a:srgbClr val="000000"/>
                </a:solidFill>
                <a:uFill>
                  <a:solidFill>
                    <a:srgbClr val="FFFFFF"/>
                  </a:solidFill>
                </a:uFill>
                <a:latin typeface="Calibri"/>
              </a:rPr>
              <a:t>particles</a:t>
            </a:r>
            <a:r>
              <a:rPr lang="da-DK" sz="2000" spc="-1" dirty="0" smtClean="0">
                <a:solidFill>
                  <a:srgbClr val="000000"/>
                </a:solidFill>
                <a:uFill>
                  <a:solidFill>
                    <a:srgbClr val="FFFFFF"/>
                  </a:solidFill>
                </a:uFill>
                <a:latin typeface="Calibri"/>
              </a:rPr>
              <a:t> in a </a:t>
            </a:r>
            <a:r>
              <a:rPr lang="da-DK" sz="2000" spc="-1" dirty="0" err="1" smtClean="0">
                <a:solidFill>
                  <a:srgbClr val="000000"/>
                </a:solidFill>
                <a:uFill>
                  <a:solidFill>
                    <a:srgbClr val="FFFFFF"/>
                  </a:solidFill>
                </a:uFill>
                <a:latin typeface="Calibri"/>
              </a:rPr>
              <a:t>wide</a:t>
            </a:r>
            <a:r>
              <a:rPr lang="da-DK" sz="2000" spc="-1" dirty="0" smtClean="0">
                <a:solidFill>
                  <a:srgbClr val="000000"/>
                </a:solidFill>
                <a:uFill>
                  <a:solidFill>
                    <a:srgbClr val="FFFFFF"/>
                  </a:solidFill>
                </a:uFill>
                <a:latin typeface="Calibri"/>
              </a:rPr>
              <a:t> </a:t>
            </a:r>
            <a:r>
              <a:rPr lang="da-DK" sz="2000" spc="-1" dirty="0" err="1" smtClean="0">
                <a:solidFill>
                  <a:srgbClr val="000000"/>
                </a:solidFill>
                <a:uFill>
                  <a:solidFill>
                    <a:srgbClr val="FFFFFF"/>
                  </a:solidFill>
                </a:uFill>
                <a:latin typeface="Calibri"/>
              </a:rPr>
              <a:t>energy</a:t>
            </a:r>
            <a:r>
              <a:rPr lang="da-DK" sz="2000" spc="-1" dirty="0" smtClean="0">
                <a:solidFill>
                  <a:srgbClr val="000000"/>
                </a:solidFill>
                <a:uFill>
                  <a:solidFill>
                    <a:srgbClr val="FFFFFF"/>
                  </a:solidFill>
                </a:uFill>
                <a:latin typeface="Calibri"/>
              </a:rPr>
              <a:t> range. </a:t>
            </a:r>
            <a:r>
              <a:rPr lang="da-DK" sz="2000" spc="-1" dirty="0" err="1" smtClean="0">
                <a:solidFill>
                  <a:srgbClr val="000000"/>
                </a:solidFill>
                <a:uFill>
                  <a:solidFill>
                    <a:srgbClr val="FFFFFF"/>
                  </a:solidFill>
                </a:uFill>
                <a:latin typeface="Calibri"/>
              </a:rPr>
              <a:t>Along</a:t>
            </a:r>
            <a:r>
              <a:rPr lang="da-DK" sz="2000" spc="-1" dirty="0" smtClean="0">
                <a:solidFill>
                  <a:srgbClr val="000000"/>
                </a:solidFill>
                <a:uFill>
                  <a:solidFill>
                    <a:srgbClr val="FFFFFF"/>
                  </a:solidFill>
                </a:uFill>
                <a:latin typeface="Calibri"/>
              </a:rPr>
              <a:t> with NCrystal, it is </a:t>
            </a:r>
            <a:r>
              <a:rPr lang="da-DK" sz="2000" spc="-1" dirty="0" err="1" smtClean="0">
                <a:solidFill>
                  <a:srgbClr val="000000"/>
                </a:solidFill>
                <a:uFill>
                  <a:solidFill>
                    <a:srgbClr val="FFFFFF"/>
                  </a:solidFill>
                </a:uFill>
                <a:latin typeface="Calibri"/>
              </a:rPr>
              <a:t>feasible</a:t>
            </a:r>
            <a:r>
              <a:rPr lang="da-DK" sz="2000" spc="-1" dirty="0" smtClean="0">
                <a:solidFill>
                  <a:srgbClr val="000000"/>
                </a:solidFill>
                <a:uFill>
                  <a:solidFill>
                    <a:srgbClr val="FFFFFF"/>
                  </a:solidFill>
                </a:uFill>
                <a:latin typeface="Calibri"/>
              </a:rPr>
              <a:t> to </a:t>
            </a:r>
            <a:r>
              <a:rPr lang="da-DK" sz="2000" spc="-1" dirty="0" err="1" smtClean="0">
                <a:solidFill>
                  <a:srgbClr val="000000"/>
                </a:solidFill>
                <a:uFill>
                  <a:solidFill>
                    <a:srgbClr val="FFFFFF"/>
                  </a:solidFill>
                </a:uFill>
                <a:latin typeface="Calibri"/>
              </a:rPr>
              <a:t>simulate</a:t>
            </a:r>
            <a:r>
              <a:rPr lang="da-DK" sz="2000" spc="-1" dirty="0" smtClean="0">
                <a:solidFill>
                  <a:srgbClr val="000000"/>
                </a:solidFill>
                <a:uFill>
                  <a:solidFill>
                    <a:srgbClr val="FFFFFF"/>
                  </a:solidFill>
                </a:uFill>
                <a:latin typeface="Calibri"/>
              </a:rPr>
              <a:t> neutron instruments in </a:t>
            </a:r>
            <a:r>
              <a:rPr lang="da-DK" sz="2000" spc="-1" dirty="0" err="1" smtClean="0">
                <a:solidFill>
                  <a:srgbClr val="000000"/>
                </a:solidFill>
                <a:uFill>
                  <a:solidFill>
                    <a:srgbClr val="FFFFFF"/>
                  </a:solidFill>
                </a:uFill>
                <a:latin typeface="Calibri"/>
              </a:rPr>
              <a:t>full</a:t>
            </a:r>
            <a:r>
              <a:rPr lang="da-DK" sz="2000" spc="-1" dirty="0" smtClean="0">
                <a:solidFill>
                  <a:srgbClr val="000000"/>
                </a:solidFill>
                <a:uFill>
                  <a:solidFill>
                    <a:srgbClr val="FFFFFF"/>
                  </a:solidFill>
                </a:uFill>
                <a:latin typeface="Calibri"/>
              </a:rPr>
              <a:t> </a:t>
            </a:r>
            <a:r>
              <a:rPr lang="da-DK" sz="2000" spc="-1" dirty="0" err="1" smtClean="0">
                <a:solidFill>
                  <a:srgbClr val="000000"/>
                </a:solidFill>
                <a:uFill>
                  <a:solidFill>
                    <a:srgbClr val="FFFFFF"/>
                  </a:solidFill>
                </a:uFill>
                <a:latin typeface="Calibri"/>
              </a:rPr>
              <a:t>scale</a:t>
            </a:r>
            <a:r>
              <a:rPr lang="da-DK" sz="2000" spc="-1" dirty="0" smtClean="0">
                <a:solidFill>
                  <a:srgbClr val="000000"/>
                </a:solidFill>
                <a:uFill>
                  <a:solidFill>
                    <a:srgbClr val="FFFFFF"/>
                  </a:solidFill>
                </a:uFill>
                <a:latin typeface="Calibri"/>
              </a:rPr>
              <a:t> to understand the </a:t>
            </a:r>
            <a:r>
              <a:rPr lang="da-DK" sz="2000" spc="-1" dirty="0" err="1" smtClean="0">
                <a:solidFill>
                  <a:srgbClr val="000000"/>
                </a:solidFill>
                <a:uFill>
                  <a:solidFill>
                    <a:srgbClr val="FFFFFF"/>
                  </a:solidFill>
                </a:uFill>
                <a:latin typeface="Calibri"/>
              </a:rPr>
              <a:t>intrinsic</a:t>
            </a:r>
            <a:r>
              <a:rPr lang="da-DK" sz="2000" spc="-1" dirty="0" smtClean="0">
                <a:solidFill>
                  <a:srgbClr val="000000"/>
                </a:solidFill>
                <a:uFill>
                  <a:solidFill>
                    <a:srgbClr val="FFFFFF"/>
                  </a:solidFill>
                </a:uFill>
                <a:latin typeface="Calibri"/>
              </a:rPr>
              <a:t> radiation </a:t>
            </a:r>
            <a:r>
              <a:rPr lang="da-DK" sz="2000" spc="-1" dirty="0" err="1" smtClean="0">
                <a:solidFill>
                  <a:srgbClr val="000000"/>
                </a:solidFill>
                <a:uFill>
                  <a:solidFill>
                    <a:srgbClr val="FFFFFF"/>
                  </a:solidFill>
                </a:uFill>
                <a:latin typeface="Calibri"/>
              </a:rPr>
              <a:t>background</a:t>
            </a:r>
            <a:r>
              <a:rPr lang="da-DK" sz="2000" spc="-1" dirty="0" smtClean="0">
                <a:solidFill>
                  <a:srgbClr val="000000"/>
                </a:solidFill>
                <a:uFill>
                  <a:solidFill>
                    <a:srgbClr val="FFFFFF"/>
                  </a:solidFill>
                </a:uFill>
                <a:latin typeface="Calibri"/>
              </a:rPr>
              <a:t>. </a:t>
            </a:r>
            <a:endParaRPr lang="da-DK" sz="2000" spc="-1" dirty="0">
              <a:solidFill>
                <a:srgbClr val="000000"/>
              </a:solidFill>
              <a:uFill>
                <a:solidFill>
                  <a:srgbClr val="FFFFFF"/>
                </a:solidFill>
              </a:uFill>
              <a:latin typeface="Calibri"/>
            </a:endParaRPr>
          </a:p>
          <a:p>
            <a:pPr marL="286110" indent="-285750">
              <a:buClr>
                <a:srgbClr val="000000"/>
              </a:buClr>
              <a:buFont typeface="Arial" panose="020B0604020202020204" pitchFamily="34" charset="0"/>
              <a:buChar char="•"/>
            </a:pPr>
            <a:r>
              <a:rPr lang="da-DK" sz="2000" b="0" strike="noStrike" spc="-1" dirty="0" smtClean="0">
                <a:solidFill>
                  <a:srgbClr val="000000"/>
                </a:solidFill>
                <a:uFill>
                  <a:solidFill>
                    <a:srgbClr val="FFFFFF"/>
                  </a:solidFill>
                </a:uFill>
                <a:latin typeface="Calibri"/>
              </a:rPr>
              <a:t>NCrystal </a:t>
            </a:r>
            <a:r>
              <a:rPr lang="da-DK" sz="2000" b="0" strike="noStrike" spc="-1" dirty="0">
                <a:solidFill>
                  <a:srgbClr val="000000"/>
                </a:solidFill>
                <a:uFill>
                  <a:solidFill>
                    <a:srgbClr val="FFFFFF"/>
                  </a:solidFill>
                </a:uFill>
                <a:latin typeface="Calibri"/>
              </a:rPr>
              <a:t>is </a:t>
            </a:r>
            <a:r>
              <a:rPr lang="da-DK" sz="2000" b="0" strike="noStrike" spc="-1" dirty="0" err="1">
                <a:solidFill>
                  <a:srgbClr val="000000"/>
                </a:solidFill>
                <a:uFill>
                  <a:solidFill>
                    <a:srgbClr val="FFFFFF"/>
                  </a:solidFill>
                </a:uFill>
                <a:latin typeface="Calibri"/>
              </a:rPr>
              <a:t>available</a:t>
            </a:r>
            <a:r>
              <a:rPr lang="da-DK" sz="2000" b="0" strike="noStrike" spc="-1" dirty="0">
                <a:solidFill>
                  <a:srgbClr val="000000"/>
                </a:solidFill>
                <a:uFill>
                  <a:solidFill>
                    <a:srgbClr val="FFFFFF"/>
                  </a:solidFill>
                </a:uFill>
                <a:latin typeface="Calibri"/>
              </a:rPr>
              <a:t> at </a:t>
            </a:r>
            <a:r>
              <a:rPr lang="da-DK" sz="2000" b="0" u="sng" strike="noStrike" spc="-1" dirty="0">
                <a:solidFill>
                  <a:srgbClr val="0000FF"/>
                </a:solidFill>
                <a:uFill>
                  <a:solidFill>
                    <a:srgbClr val="FFFFFF"/>
                  </a:solidFill>
                </a:uFill>
                <a:latin typeface="Calibri"/>
                <a:hlinkClick r:id="rId2"/>
              </a:rPr>
              <a:t>http://mctools.github.io/</a:t>
            </a:r>
            <a:r>
              <a:rPr lang="da-DK" sz="2000" b="0" u="sng" strike="noStrike" spc="-1" dirty="0" err="1">
                <a:solidFill>
                  <a:srgbClr val="0000FF"/>
                </a:solidFill>
                <a:uFill>
                  <a:solidFill>
                    <a:srgbClr val="FFFFFF"/>
                  </a:solidFill>
                </a:uFill>
                <a:latin typeface="Calibri"/>
                <a:hlinkClick r:id="rId2"/>
              </a:rPr>
              <a:t>ncrystal</a:t>
            </a:r>
            <a:r>
              <a:rPr lang="da-DK" sz="2000" b="0" u="sng" strike="noStrike" spc="-1" dirty="0">
                <a:solidFill>
                  <a:srgbClr val="0000FF"/>
                </a:solidFill>
                <a:uFill>
                  <a:solidFill>
                    <a:srgbClr val="FFFFFF"/>
                  </a:solidFill>
                </a:uFill>
                <a:latin typeface="Calibri"/>
                <a:hlinkClick r:id="rId2"/>
              </a:rPr>
              <a:t>/</a:t>
            </a:r>
            <a:r>
              <a:rPr lang="da-DK" sz="2000" b="0" strike="noStrike" spc="-1" dirty="0">
                <a:solidFill>
                  <a:srgbClr val="000000"/>
                </a:solidFill>
                <a:uFill>
                  <a:solidFill>
                    <a:srgbClr val="FFFFFF"/>
                  </a:solidFill>
                </a:uFill>
                <a:latin typeface="Calibri"/>
              </a:rPr>
              <a:t>.</a:t>
            </a:r>
          </a:p>
          <a:p>
            <a:pPr>
              <a:lnSpc>
                <a:spcPct val="100000"/>
              </a:lnSpc>
            </a:pPr>
            <a:endParaRPr lang="da-DK" sz="20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3600" b="0" strike="noStrike" spc="-1" dirty="0" err="1">
                <a:solidFill>
                  <a:srgbClr val="000000"/>
                </a:solidFill>
                <a:uFill>
                  <a:solidFill>
                    <a:srgbClr val="FFFFFF"/>
                  </a:solidFill>
                </a:uFill>
                <a:latin typeface="Calibri"/>
              </a:rPr>
              <a:t>Wave</a:t>
            </a:r>
            <a:r>
              <a:rPr lang="da-DK" sz="3600" b="0" strike="noStrike" spc="-1" dirty="0">
                <a:solidFill>
                  <a:srgbClr val="000000"/>
                </a:solidFill>
                <a:uFill>
                  <a:solidFill>
                    <a:srgbClr val="FFFFFF"/>
                  </a:solidFill>
                </a:uFill>
                <a:latin typeface="Calibri"/>
              </a:rPr>
              <a:t>–</a:t>
            </a:r>
            <a:r>
              <a:rPr lang="da-DK" sz="3600" b="0" strike="noStrike" spc="-1" dirty="0" err="1">
                <a:solidFill>
                  <a:srgbClr val="000000"/>
                </a:solidFill>
                <a:uFill>
                  <a:solidFill>
                    <a:srgbClr val="FFFFFF"/>
                  </a:solidFill>
                </a:uFill>
                <a:latin typeface="Calibri"/>
              </a:rPr>
              <a:t>particle</a:t>
            </a:r>
            <a:r>
              <a:rPr lang="da-DK" sz="3600" b="0" strike="noStrike" spc="-1" dirty="0">
                <a:solidFill>
                  <a:srgbClr val="000000"/>
                </a:solidFill>
                <a:uFill>
                  <a:solidFill>
                    <a:srgbClr val="FFFFFF"/>
                  </a:solidFill>
                </a:uFill>
                <a:latin typeface="Calibri"/>
              </a:rPr>
              <a:t> </a:t>
            </a:r>
            <a:r>
              <a:rPr lang="da-DK" sz="3600" b="0" strike="noStrike" spc="-1" dirty="0" err="1">
                <a:solidFill>
                  <a:srgbClr val="000000"/>
                </a:solidFill>
                <a:uFill>
                  <a:solidFill>
                    <a:srgbClr val="FFFFFF"/>
                  </a:solidFill>
                </a:uFill>
                <a:latin typeface="Calibri"/>
              </a:rPr>
              <a:t>duality</a:t>
            </a:r>
            <a:endParaRPr lang="da-DK" sz="3600" b="0" strike="noStrike" spc="-1" dirty="0">
              <a:solidFill>
                <a:srgbClr val="000000"/>
              </a:solidFill>
              <a:uFill>
                <a:solidFill>
                  <a:srgbClr val="FFFFFF"/>
                </a:solidFill>
              </a:uFill>
              <a:latin typeface="Calibri"/>
            </a:endParaRPr>
          </a:p>
        </p:txBody>
      </p:sp>
      <p:pic>
        <p:nvPicPr>
          <p:cNvPr id="92" name="Picture 2"/>
          <p:cNvPicPr/>
          <p:nvPr/>
        </p:nvPicPr>
        <p:blipFill>
          <a:blip r:embed="rId2"/>
          <a:stretch/>
        </p:blipFill>
        <p:spPr>
          <a:xfrm>
            <a:off x="570992" y="1540216"/>
            <a:ext cx="4289040" cy="3112920"/>
          </a:xfrm>
          <a:prstGeom prst="rect">
            <a:avLst/>
          </a:prstGeom>
          <a:ln>
            <a:noFill/>
          </a:ln>
        </p:spPr>
      </p:pic>
      <p:sp>
        <p:nvSpPr>
          <p:cNvPr id="93" name="CustomShape 2"/>
          <p:cNvSpPr/>
          <p:nvPr/>
        </p:nvSpPr>
        <p:spPr>
          <a:xfrm>
            <a:off x="395640" y="1484640"/>
            <a:ext cx="8229240" cy="1972440"/>
          </a:xfrm>
          <a:prstGeom prst="rect">
            <a:avLst/>
          </a:prstGeom>
          <a:noFill/>
          <a:ln>
            <a:noFill/>
          </a:ln>
        </p:spPr>
        <p:style>
          <a:lnRef idx="0">
            <a:scrgbClr r="0" g="0" b="0"/>
          </a:lnRef>
          <a:fillRef idx="0">
            <a:scrgbClr r="0" g="0" b="0"/>
          </a:fillRef>
          <a:effectRef idx="0">
            <a:scrgbClr r="0" g="0" b="0"/>
          </a:effectRef>
          <a:fontRef idx="minor"/>
        </p:style>
      </p:sp>
      <p:pic>
        <p:nvPicPr>
          <p:cNvPr id="94" name="Picture 7"/>
          <p:cNvPicPr/>
          <p:nvPr/>
        </p:nvPicPr>
        <p:blipFill>
          <a:blip r:embed="rId3"/>
          <a:stretch/>
        </p:blipFill>
        <p:spPr>
          <a:xfrm>
            <a:off x="5508104" y="1259072"/>
            <a:ext cx="2742840" cy="3538080"/>
          </a:xfrm>
          <a:prstGeom prst="rect">
            <a:avLst/>
          </a:prstGeom>
          <a:ln>
            <a:noFill/>
          </a:ln>
        </p:spPr>
      </p:pic>
      <p:sp>
        <p:nvSpPr>
          <p:cNvPr id="95" name="CustomShape 3"/>
          <p:cNvSpPr/>
          <p:nvPr/>
        </p:nvSpPr>
        <p:spPr>
          <a:xfrm>
            <a:off x="467640" y="5469120"/>
            <a:ext cx="82519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uFill>
                  <a:solidFill>
                    <a:srgbClr val="FFFFFF"/>
                  </a:solidFill>
                </a:uFill>
                <a:latin typeface="Calibri"/>
              </a:rPr>
              <a:t>Wave–particle duality implies different </a:t>
            </a:r>
            <a:r>
              <a:rPr lang="en-US" sz="1800" b="0" strike="noStrike" spc="-1" dirty="0" err="1">
                <a:solidFill>
                  <a:srgbClr val="000000"/>
                </a:solidFill>
                <a:uFill>
                  <a:solidFill>
                    <a:srgbClr val="FFFFFF"/>
                  </a:solidFill>
                </a:uFill>
                <a:latin typeface="Calibri"/>
              </a:rPr>
              <a:t>behaviours</a:t>
            </a:r>
            <a:r>
              <a:rPr lang="en-US" sz="1800" b="0" strike="noStrike" spc="-1" dirty="0">
                <a:solidFill>
                  <a:srgbClr val="000000"/>
                </a:solidFill>
                <a:uFill>
                  <a:solidFill>
                    <a:srgbClr val="FFFFFF"/>
                  </a:solidFill>
                </a:uFill>
                <a:latin typeface="Calibri"/>
              </a:rPr>
              <a:t> of neutron interactions with matter. Transmission pattern of neutron is generally discrete when the wavelength is comparable with the target structure (i.e. coupling distances of atomic motions in the case of thermal neutrons). </a:t>
            </a:r>
            <a:endParaRPr lang="en-US" sz="1800" b="0" strike="noStrike" spc="-1" dirty="0">
              <a:solidFill>
                <a:srgbClr val="000000"/>
              </a:solidFill>
              <a:uFill>
                <a:solidFill>
                  <a:srgbClr val="FFFFFF"/>
                </a:solidFill>
              </a:uFill>
              <a:latin typeface="Arial"/>
            </a:endParaRPr>
          </a:p>
        </p:txBody>
      </p:sp>
      <p:sp>
        <p:nvSpPr>
          <p:cNvPr id="96" name="CustomShape 4"/>
          <p:cNvSpPr/>
          <p:nvPr/>
        </p:nvSpPr>
        <p:spPr>
          <a:xfrm>
            <a:off x="4860032" y="4845808"/>
            <a:ext cx="3949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dirty="0">
                <a:solidFill>
                  <a:srgbClr val="000000"/>
                </a:solidFill>
                <a:uFill>
                  <a:solidFill>
                    <a:srgbClr val="FFFFFF"/>
                  </a:solidFill>
                </a:uFill>
                <a:latin typeface="Calibri"/>
              </a:rPr>
              <a:t>A measured neutron </a:t>
            </a:r>
            <a:r>
              <a:rPr lang="en-US" sz="1200" b="0" strike="noStrike" spc="-1" dirty="0" err="1" smtClean="0">
                <a:solidFill>
                  <a:srgbClr val="000000"/>
                </a:solidFill>
                <a:uFill>
                  <a:solidFill>
                    <a:srgbClr val="FFFFFF"/>
                  </a:solidFill>
                </a:uFill>
                <a:latin typeface="Calibri"/>
              </a:rPr>
              <a:t>laue</a:t>
            </a:r>
            <a:r>
              <a:rPr lang="en-US" sz="1200" b="0" strike="noStrike" spc="-1" dirty="0" smtClean="0">
                <a:solidFill>
                  <a:srgbClr val="000000"/>
                </a:solidFill>
                <a:uFill>
                  <a:solidFill>
                    <a:srgbClr val="FFFFFF"/>
                  </a:solidFill>
                </a:uFill>
                <a:latin typeface="Calibri"/>
              </a:rPr>
              <a:t> transmission </a:t>
            </a:r>
            <a:r>
              <a:rPr lang="en-US" sz="1200" b="0" strike="noStrike" spc="-1" dirty="0">
                <a:solidFill>
                  <a:srgbClr val="000000"/>
                </a:solidFill>
                <a:uFill>
                  <a:solidFill>
                    <a:srgbClr val="FFFFFF"/>
                  </a:solidFill>
                </a:uFill>
                <a:latin typeface="Calibri"/>
              </a:rPr>
              <a:t>pattern of a crystal. Taken from </a:t>
            </a:r>
            <a:r>
              <a:rPr lang="en-US" sz="1200" b="0" strike="noStrike" spc="-1" dirty="0" err="1">
                <a:solidFill>
                  <a:srgbClr val="000000"/>
                </a:solidFill>
                <a:uFill>
                  <a:solidFill>
                    <a:srgbClr val="FFFFFF"/>
                  </a:solidFill>
                </a:uFill>
                <a:latin typeface="Calibri"/>
              </a:rPr>
              <a:t>Zerdane</a:t>
            </a:r>
            <a:r>
              <a:rPr lang="en-US" sz="1200" b="0" strike="noStrike" spc="-1" dirty="0">
                <a:solidFill>
                  <a:srgbClr val="000000"/>
                </a:solidFill>
                <a:uFill>
                  <a:solidFill>
                    <a:srgbClr val="FFFFFF"/>
                  </a:solidFill>
                </a:uFill>
                <a:latin typeface="Calibri"/>
              </a:rPr>
              <a:t> et al., </a:t>
            </a:r>
            <a:r>
              <a:rPr lang="en-US" sz="1200" b="0" strike="noStrike" spc="-1" dirty="0" err="1">
                <a:solidFill>
                  <a:srgbClr val="000000"/>
                </a:solidFill>
                <a:uFill>
                  <a:solidFill>
                    <a:srgbClr val="FFFFFF"/>
                  </a:solidFill>
                </a:uFill>
                <a:latin typeface="Calibri"/>
              </a:rPr>
              <a:t>Acta</a:t>
            </a:r>
            <a:r>
              <a:rPr lang="en-US" sz="1200" b="0" strike="noStrike" spc="-1" dirty="0">
                <a:solidFill>
                  <a:srgbClr val="000000"/>
                </a:solidFill>
                <a:uFill>
                  <a:solidFill>
                    <a:srgbClr val="FFFFFF"/>
                  </a:solidFill>
                </a:uFill>
                <a:latin typeface="Calibri"/>
              </a:rPr>
              <a:t> </a:t>
            </a:r>
            <a:r>
              <a:rPr lang="en-US" sz="1200" b="0" strike="noStrike" spc="-1" dirty="0" err="1">
                <a:solidFill>
                  <a:srgbClr val="000000"/>
                </a:solidFill>
                <a:uFill>
                  <a:solidFill>
                    <a:srgbClr val="FFFFFF"/>
                  </a:solidFill>
                </a:uFill>
                <a:latin typeface="Calibri"/>
              </a:rPr>
              <a:t>Cryst</a:t>
            </a:r>
            <a:r>
              <a:rPr lang="en-US" sz="1200" b="0" strike="noStrike" spc="-1" dirty="0">
                <a:solidFill>
                  <a:srgbClr val="000000"/>
                </a:solidFill>
                <a:uFill>
                  <a:solidFill>
                    <a:srgbClr val="FFFFFF"/>
                  </a:solidFill>
                </a:uFill>
                <a:latin typeface="Calibri"/>
              </a:rPr>
              <a:t>. (2015). B71, 293–299. </a:t>
            </a: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pPr>
              <a:lnSpc>
                <a:spcPct val="100000"/>
              </a:lnSpc>
            </a:pPr>
            <a:r>
              <a:rPr lang="da-DK" sz="4000" b="0" strike="noStrike" spc="-1">
                <a:solidFill>
                  <a:srgbClr val="000000"/>
                </a:solidFill>
                <a:uFill>
                  <a:solidFill>
                    <a:srgbClr val="FFFFFF"/>
                  </a:solidFill>
                </a:uFill>
                <a:latin typeface="Calibri"/>
              </a:rPr>
              <a:t>Neutron nuclear scattering</a:t>
            </a:r>
            <a:endParaRPr lang="da-DK" sz="1800" b="0" strike="noStrike" spc="-1">
              <a:solidFill>
                <a:srgbClr val="000000"/>
              </a:solidFill>
              <a:uFill>
                <a:solidFill>
                  <a:srgbClr val="FFFFFF"/>
                </a:solidFill>
              </a:uFill>
              <a:latin typeface="Calibri"/>
            </a:endParaRPr>
          </a:p>
        </p:txBody>
      </p:sp>
      <p:sp>
        <p:nvSpPr>
          <p:cNvPr id="98" name="TextShape 2"/>
          <p:cNvSpPr txBox="1"/>
          <p:nvPr/>
        </p:nvSpPr>
        <p:spPr>
          <a:xfrm>
            <a:off x="457200" y="1268640"/>
            <a:ext cx="8229240" cy="4525560"/>
          </a:xfrm>
          <a:prstGeom prst="rect">
            <a:avLst/>
          </a:prstGeom>
          <a:noFill/>
          <a:ln>
            <a:noFill/>
          </a:ln>
        </p:spPr>
        <p:txBody>
          <a:bodyPr/>
          <a:lstStyle/>
          <a:p>
            <a:pPr marL="343080" indent="-342720">
              <a:lnSpc>
                <a:spcPct val="100000"/>
              </a:lnSpc>
              <a:buClr>
                <a:srgbClr val="000000"/>
              </a:buClr>
              <a:buFont typeface="Arial"/>
              <a:buChar char="•"/>
            </a:pPr>
            <a:r>
              <a:rPr lang="da-DK" sz="2400" b="0" strike="noStrike" spc="-1" dirty="0" err="1">
                <a:solidFill>
                  <a:srgbClr val="000000"/>
                </a:solidFill>
                <a:uFill>
                  <a:solidFill>
                    <a:srgbClr val="FFFFFF"/>
                  </a:solidFill>
                </a:uFill>
                <a:latin typeface="Calibri"/>
              </a:rPr>
              <a:t>Classical</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free</a:t>
            </a:r>
            <a:r>
              <a:rPr lang="da-DK" sz="2400" b="0" strike="noStrike" spc="-1" dirty="0">
                <a:solidFill>
                  <a:srgbClr val="000000"/>
                </a:solidFill>
                <a:uFill>
                  <a:solidFill>
                    <a:srgbClr val="FFFFFF"/>
                  </a:solidFill>
                </a:uFill>
                <a:latin typeface="Calibri"/>
              </a:rPr>
              <a:t> gas </a:t>
            </a:r>
            <a:r>
              <a:rPr lang="da-DK" sz="2400" b="0" strike="noStrike" spc="-1" dirty="0" err="1">
                <a:solidFill>
                  <a:srgbClr val="000000"/>
                </a:solidFill>
                <a:uFill>
                  <a:solidFill>
                    <a:srgbClr val="FFFFFF"/>
                  </a:solidFill>
                </a:uFill>
                <a:latin typeface="Calibri"/>
              </a:rPr>
              <a:t>approximation</a:t>
            </a:r>
            <a:endParaRPr lang="da-DK" sz="32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800" b="0" strike="noStrike" spc="-1" dirty="0">
                <a:solidFill>
                  <a:srgbClr val="000000"/>
                </a:solidFill>
                <a:uFill>
                  <a:solidFill>
                    <a:srgbClr val="FFFFFF"/>
                  </a:solidFill>
                </a:uFill>
                <a:latin typeface="Calibri"/>
              </a:rPr>
              <a:t>Neutron </a:t>
            </a:r>
            <a:r>
              <a:rPr lang="da-DK" sz="1800" b="0" strike="noStrike" spc="-1" dirty="0" err="1">
                <a:solidFill>
                  <a:srgbClr val="000000"/>
                </a:solidFill>
                <a:uFill>
                  <a:solidFill>
                    <a:srgbClr val="FFFFFF"/>
                  </a:solidFill>
                </a:uFill>
                <a:latin typeface="Calibri"/>
              </a:rPr>
              <a:t>scatters</a:t>
            </a:r>
            <a:r>
              <a:rPr lang="da-DK" sz="1800" b="0" strike="noStrike" spc="-1" dirty="0">
                <a:solidFill>
                  <a:srgbClr val="000000"/>
                </a:solidFill>
                <a:uFill>
                  <a:solidFill>
                    <a:srgbClr val="FFFFFF"/>
                  </a:solidFill>
                </a:uFill>
                <a:latin typeface="Calibri"/>
              </a:rPr>
              <a:t> with a </a:t>
            </a:r>
            <a:r>
              <a:rPr lang="da-DK" sz="1800" b="0" strike="noStrike" spc="-1" dirty="0" err="1">
                <a:solidFill>
                  <a:srgbClr val="000000"/>
                </a:solidFill>
                <a:uFill>
                  <a:solidFill>
                    <a:srgbClr val="FFFFFF"/>
                  </a:solidFill>
                </a:uFill>
                <a:latin typeface="Calibri"/>
              </a:rPr>
              <a:t>freely</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moving</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target</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nucleus</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elastically</a:t>
            </a:r>
            <a:r>
              <a:rPr lang="da-DK" sz="1800" b="0" strike="noStrike" spc="-1" dirty="0">
                <a:solidFill>
                  <a:srgbClr val="000000"/>
                </a:solidFill>
                <a:uFill>
                  <a:solidFill>
                    <a:srgbClr val="FFFFFF"/>
                  </a:solidFill>
                </a:uFill>
                <a:latin typeface="Calibri"/>
              </a:rPr>
              <a:t> in the centre-of-</a:t>
            </a:r>
            <a:r>
              <a:rPr lang="da-DK" sz="1800" b="0" strike="noStrike" spc="-1" dirty="0" err="1">
                <a:solidFill>
                  <a:srgbClr val="000000"/>
                </a:solidFill>
                <a:uFill>
                  <a:solidFill>
                    <a:srgbClr val="FFFFFF"/>
                  </a:solidFill>
                </a:uFill>
                <a:latin typeface="Calibri"/>
              </a:rPr>
              <a:t>mass</a:t>
            </a:r>
            <a:r>
              <a:rPr lang="da-DK" sz="1800" b="0" strike="noStrike" spc="-1" dirty="0">
                <a:solidFill>
                  <a:srgbClr val="000000"/>
                </a:solidFill>
                <a:uFill>
                  <a:solidFill>
                    <a:srgbClr val="FFFFFF"/>
                  </a:solidFill>
                </a:uFill>
                <a:latin typeface="Calibri"/>
              </a:rPr>
              <a:t> frame.</a:t>
            </a:r>
            <a:endParaRPr lang="da-DK"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400" b="0" strike="noStrike" spc="-1" dirty="0">
                <a:solidFill>
                  <a:srgbClr val="000000"/>
                </a:solidFill>
                <a:uFill>
                  <a:solidFill>
                    <a:srgbClr val="FFFFFF"/>
                  </a:solidFill>
                </a:uFill>
                <a:latin typeface="Calibri"/>
              </a:rPr>
              <a:t>Quantum: </a:t>
            </a:r>
            <a:r>
              <a:rPr lang="da-DK" sz="2400" b="0" strike="noStrike" spc="-1" dirty="0" err="1">
                <a:solidFill>
                  <a:srgbClr val="000000"/>
                </a:solidFill>
                <a:uFill>
                  <a:solidFill>
                    <a:srgbClr val="FFFFFF"/>
                  </a:solidFill>
                </a:uFill>
                <a:latin typeface="Calibri"/>
              </a:rPr>
              <a:t>space</a:t>
            </a:r>
            <a:r>
              <a:rPr lang="da-DK" sz="2400" b="0" strike="noStrike" spc="-1" dirty="0">
                <a:solidFill>
                  <a:srgbClr val="000000"/>
                </a:solidFill>
                <a:uFill>
                  <a:solidFill>
                    <a:srgbClr val="FFFFFF"/>
                  </a:solidFill>
                </a:uFill>
                <a:latin typeface="Calibri"/>
              </a:rPr>
              <a:t> time </a:t>
            </a:r>
            <a:r>
              <a:rPr lang="da-DK" sz="2400" b="0" strike="noStrike" spc="-1" dirty="0" err="1">
                <a:solidFill>
                  <a:srgbClr val="000000"/>
                </a:solidFill>
                <a:uFill>
                  <a:solidFill>
                    <a:srgbClr val="FFFFFF"/>
                  </a:solidFill>
                </a:uFill>
                <a:latin typeface="Calibri"/>
              </a:rPr>
              <a:t>correlation</a:t>
            </a:r>
            <a:endParaRPr lang="da-DK" sz="32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800" b="0" strike="noStrike" spc="-1" dirty="0">
                <a:solidFill>
                  <a:srgbClr val="000000"/>
                </a:solidFill>
                <a:uFill>
                  <a:solidFill>
                    <a:srgbClr val="FFFFFF"/>
                  </a:solidFill>
                </a:uFill>
                <a:latin typeface="Calibri"/>
              </a:rPr>
              <a:t>G, </a:t>
            </a:r>
            <a:r>
              <a:rPr lang="da-DK" sz="1800" b="0" strike="noStrike" spc="-1" dirty="0" err="1">
                <a:solidFill>
                  <a:srgbClr val="000000"/>
                </a:solidFill>
                <a:uFill>
                  <a:solidFill>
                    <a:srgbClr val="FFFFFF"/>
                  </a:solidFill>
                </a:uFill>
                <a:latin typeface="Calibri"/>
              </a:rPr>
              <a:t>known</a:t>
            </a:r>
            <a:r>
              <a:rPr lang="da-DK" sz="1800" b="0" strike="noStrike" spc="-1" dirty="0">
                <a:solidFill>
                  <a:srgbClr val="000000"/>
                </a:solidFill>
                <a:uFill>
                  <a:solidFill>
                    <a:srgbClr val="FFFFFF"/>
                  </a:solidFill>
                </a:uFill>
                <a:latin typeface="Calibri"/>
              </a:rPr>
              <a:t> as the time-dependent pair-</a:t>
            </a:r>
            <a:r>
              <a:rPr lang="da-DK" sz="1800" b="0" strike="noStrike" spc="-1" dirty="0" err="1">
                <a:solidFill>
                  <a:srgbClr val="000000"/>
                </a:solidFill>
                <a:uFill>
                  <a:solidFill>
                    <a:srgbClr val="FFFFFF"/>
                  </a:solidFill>
                </a:uFill>
                <a:latin typeface="Calibri"/>
              </a:rPr>
              <a:t>correlation</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function</a:t>
            </a:r>
            <a:r>
              <a:rPr lang="da-DK" sz="18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800" b="0" strike="noStrike" spc="-1" dirty="0">
                <a:solidFill>
                  <a:srgbClr val="000000"/>
                </a:solidFill>
                <a:uFill>
                  <a:solidFill>
                    <a:srgbClr val="FFFFFF"/>
                  </a:solidFill>
                </a:uFill>
                <a:latin typeface="Calibri"/>
              </a:rPr>
              <a:t>I, </a:t>
            </a:r>
            <a:r>
              <a:rPr lang="da-DK" sz="1800" b="0" strike="noStrike" spc="-1" dirty="0" err="1">
                <a:solidFill>
                  <a:srgbClr val="000000"/>
                </a:solidFill>
                <a:uFill>
                  <a:solidFill>
                    <a:srgbClr val="FFFFFF"/>
                  </a:solidFill>
                </a:uFill>
                <a:latin typeface="Calibri"/>
              </a:rPr>
              <a:t>known</a:t>
            </a:r>
            <a:r>
              <a:rPr lang="da-DK" sz="1800" b="0" strike="noStrike" spc="-1" dirty="0">
                <a:solidFill>
                  <a:srgbClr val="000000"/>
                </a:solidFill>
                <a:uFill>
                  <a:solidFill>
                    <a:srgbClr val="FFFFFF"/>
                  </a:solidFill>
                </a:uFill>
                <a:latin typeface="Calibri"/>
              </a:rPr>
              <a:t> as the </a:t>
            </a:r>
            <a:r>
              <a:rPr lang="da-DK" sz="1800" b="0" strike="noStrike" spc="-1" dirty="0" err="1">
                <a:solidFill>
                  <a:srgbClr val="000000"/>
                </a:solidFill>
                <a:uFill>
                  <a:solidFill>
                    <a:srgbClr val="FFFFFF"/>
                  </a:solidFill>
                </a:uFill>
                <a:latin typeface="Calibri"/>
              </a:rPr>
              <a:t>intermediate</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scattering</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function</a:t>
            </a:r>
            <a:r>
              <a:rPr lang="da-DK" sz="1800" b="0" strike="noStrike" spc="-1" dirty="0">
                <a:solidFill>
                  <a:srgbClr val="000000"/>
                </a:solidFill>
                <a:uFill>
                  <a:solidFill>
                    <a:srgbClr val="FFFFFF"/>
                  </a:solidFill>
                </a:uFill>
                <a:latin typeface="Calibri"/>
              </a:rPr>
              <a:t>, is </a:t>
            </a:r>
            <a:r>
              <a:rPr lang="da-DK" sz="1800" b="0" strike="noStrike" spc="-1" dirty="0" err="1">
                <a:solidFill>
                  <a:srgbClr val="000000"/>
                </a:solidFill>
                <a:uFill>
                  <a:solidFill>
                    <a:srgbClr val="FFFFFF"/>
                  </a:solidFill>
                </a:uFill>
                <a:latin typeface="Calibri"/>
              </a:rPr>
              <a:t>measurable</a:t>
            </a:r>
            <a:r>
              <a:rPr lang="da-DK" sz="1800" b="0" strike="noStrike" spc="-1" dirty="0">
                <a:solidFill>
                  <a:srgbClr val="000000"/>
                </a:solidFill>
                <a:uFill>
                  <a:solidFill>
                    <a:srgbClr val="FFFFFF"/>
                  </a:solidFill>
                </a:uFill>
                <a:latin typeface="Calibri"/>
              </a:rPr>
              <a:t> in neutron spin </a:t>
            </a:r>
            <a:r>
              <a:rPr lang="da-DK" sz="1800" b="0" strike="noStrike" spc="-1" dirty="0" err="1">
                <a:solidFill>
                  <a:srgbClr val="000000"/>
                </a:solidFill>
                <a:uFill>
                  <a:solidFill>
                    <a:srgbClr val="FFFFFF"/>
                  </a:solidFill>
                </a:uFill>
                <a:latin typeface="Calibri"/>
              </a:rPr>
              <a:t>echo</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spectroscopy</a:t>
            </a:r>
            <a:r>
              <a:rPr lang="da-DK" sz="18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800" b="0" strike="noStrike" spc="-1" dirty="0">
                <a:solidFill>
                  <a:srgbClr val="000000"/>
                </a:solidFill>
                <a:uFill>
                  <a:solidFill>
                    <a:srgbClr val="FFFFFF"/>
                  </a:solidFill>
                </a:uFill>
                <a:latin typeface="Calibri"/>
              </a:rPr>
              <a:t>S, </a:t>
            </a:r>
            <a:r>
              <a:rPr lang="da-DK" sz="1800" b="0" strike="noStrike" spc="-1" dirty="0" err="1">
                <a:solidFill>
                  <a:srgbClr val="000000"/>
                </a:solidFill>
                <a:uFill>
                  <a:solidFill>
                    <a:srgbClr val="FFFFFF"/>
                  </a:solidFill>
                </a:uFill>
                <a:latin typeface="Calibri"/>
              </a:rPr>
              <a:t>known</a:t>
            </a:r>
            <a:r>
              <a:rPr lang="da-DK" sz="1800" b="0" strike="noStrike" spc="-1" dirty="0">
                <a:solidFill>
                  <a:srgbClr val="000000"/>
                </a:solidFill>
                <a:uFill>
                  <a:solidFill>
                    <a:srgbClr val="FFFFFF"/>
                  </a:solidFill>
                </a:uFill>
                <a:latin typeface="Calibri"/>
              </a:rPr>
              <a:t> as the </a:t>
            </a:r>
            <a:r>
              <a:rPr lang="da-DK" sz="1800" b="0" strike="noStrike" spc="-1" dirty="0" err="1">
                <a:solidFill>
                  <a:srgbClr val="000000"/>
                </a:solidFill>
                <a:uFill>
                  <a:solidFill>
                    <a:srgbClr val="FFFFFF"/>
                  </a:solidFill>
                </a:uFill>
                <a:latin typeface="Calibri"/>
              </a:rPr>
              <a:t>dynamic</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structure</a:t>
            </a:r>
            <a:r>
              <a:rPr lang="da-DK" sz="1800" b="0" strike="noStrike" spc="-1" dirty="0">
                <a:solidFill>
                  <a:srgbClr val="000000"/>
                </a:solidFill>
                <a:uFill>
                  <a:solidFill>
                    <a:srgbClr val="FFFFFF"/>
                  </a:solidFill>
                </a:uFill>
                <a:latin typeface="Calibri"/>
              </a:rPr>
              <a:t> </a:t>
            </a:r>
            <a:r>
              <a:rPr lang="da-DK" sz="1800" b="0" strike="noStrike" spc="-1" dirty="0" smtClean="0">
                <a:solidFill>
                  <a:srgbClr val="000000"/>
                </a:solidFill>
                <a:uFill>
                  <a:solidFill>
                    <a:srgbClr val="FFFFFF"/>
                  </a:solidFill>
                </a:uFill>
                <a:latin typeface="Calibri"/>
              </a:rPr>
              <a:t>factor or </a:t>
            </a:r>
            <a:r>
              <a:rPr lang="da-DK" sz="1800" b="0" strike="noStrike" spc="-1" dirty="0" err="1" smtClean="0">
                <a:solidFill>
                  <a:srgbClr val="000000"/>
                </a:solidFill>
                <a:uFill>
                  <a:solidFill>
                    <a:srgbClr val="FFFFFF"/>
                  </a:solidFill>
                </a:uFill>
                <a:latin typeface="Calibri"/>
              </a:rPr>
              <a:t>scattering</a:t>
            </a:r>
            <a:r>
              <a:rPr lang="da-DK" sz="1800" b="0" strike="noStrike" spc="-1" dirty="0" smtClean="0">
                <a:solidFill>
                  <a:srgbClr val="000000"/>
                </a:solidFill>
                <a:uFill>
                  <a:solidFill>
                    <a:srgbClr val="FFFFFF"/>
                  </a:solidFill>
                </a:uFill>
                <a:latin typeface="Calibri"/>
              </a:rPr>
              <a:t> </a:t>
            </a:r>
            <a:r>
              <a:rPr lang="da-DK" sz="1800" b="0" strike="noStrike" spc="-1" dirty="0" err="1" smtClean="0">
                <a:solidFill>
                  <a:srgbClr val="000000"/>
                </a:solidFill>
                <a:uFill>
                  <a:solidFill>
                    <a:srgbClr val="FFFFFF"/>
                  </a:solidFill>
                </a:uFill>
                <a:latin typeface="Calibri"/>
              </a:rPr>
              <a:t>kernal</a:t>
            </a:r>
            <a:r>
              <a:rPr lang="da-DK" sz="1800" b="0" strike="noStrike" spc="-1" dirty="0" smtClean="0">
                <a:solidFill>
                  <a:srgbClr val="000000"/>
                </a:solidFill>
                <a:uFill>
                  <a:solidFill>
                    <a:srgbClr val="FFFFFF"/>
                  </a:solidFill>
                </a:uFill>
                <a:latin typeface="Calibri"/>
              </a:rPr>
              <a:t>, </a:t>
            </a:r>
            <a:r>
              <a:rPr lang="da-DK" sz="1800" b="0" strike="noStrike" spc="-1" dirty="0">
                <a:solidFill>
                  <a:srgbClr val="000000"/>
                </a:solidFill>
                <a:uFill>
                  <a:solidFill>
                    <a:srgbClr val="FFFFFF"/>
                  </a:solidFill>
                </a:uFill>
                <a:latin typeface="Calibri"/>
              </a:rPr>
              <a:t>is </a:t>
            </a:r>
            <a:r>
              <a:rPr lang="da-DK" sz="1800" b="0" strike="noStrike" spc="-1" dirty="0" err="1">
                <a:solidFill>
                  <a:srgbClr val="000000"/>
                </a:solidFill>
                <a:uFill>
                  <a:solidFill>
                    <a:srgbClr val="FFFFFF"/>
                  </a:solidFill>
                </a:uFill>
                <a:latin typeface="Calibri"/>
              </a:rPr>
              <a:t>measurable</a:t>
            </a:r>
            <a:r>
              <a:rPr lang="da-DK" sz="1800" b="0" strike="noStrike" spc="-1" dirty="0">
                <a:solidFill>
                  <a:srgbClr val="000000"/>
                </a:solidFill>
                <a:uFill>
                  <a:solidFill>
                    <a:srgbClr val="FFFFFF"/>
                  </a:solidFill>
                </a:uFill>
                <a:latin typeface="Calibri"/>
              </a:rPr>
              <a:t> in </a:t>
            </a:r>
            <a:r>
              <a:rPr lang="da-DK" sz="1800" b="0" strike="noStrike" spc="-1" dirty="0" err="1">
                <a:solidFill>
                  <a:srgbClr val="000000"/>
                </a:solidFill>
                <a:uFill>
                  <a:solidFill>
                    <a:srgbClr val="FFFFFF"/>
                  </a:solidFill>
                </a:uFill>
                <a:latin typeface="Calibri"/>
              </a:rPr>
              <a:t>inelastic</a:t>
            </a:r>
            <a:r>
              <a:rPr lang="da-DK" sz="1800" b="0" strike="noStrike" spc="-1" dirty="0">
                <a:solidFill>
                  <a:srgbClr val="000000"/>
                </a:solidFill>
                <a:uFill>
                  <a:solidFill>
                    <a:srgbClr val="FFFFFF"/>
                  </a:solidFill>
                </a:uFill>
                <a:latin typeface="Calibri"/>
              </a:rPr>
              <a:t> neutron </a:t>
            </a:r>
            <a:r>
              <a:rPr lang="da-DK" sz="1800" b="0" strike="noStrike" spc="-1" dirty="0" err="1">
                <a:solidFill>
                  <a:srgbClr val="000000"/>
                </a:solidFill>
                <a:uFill>
                  <a:solidFill>
                    <a:srgbClr val="FFFFFF"/>
                  </a:solidFill>
                </a:uFill>
                <a:latin typeface="Calibri"/>
              </a:rPr>
              <a:t>scattering</a:t>
            </a:r>
            <a:r>
              <a:rPr lang="da-DK" sz="1800" b="0" strike="noStrike" spc="-1" dirty="0">
                <a:solidFill>
                  <a:srgbClr val="000000"/>
                </a:solidFill>
                <a:uFill>
                  <a:solidFill>
                    <a:srgbClr val="FFFFFF"/>
                  </a:solidFill>
                </a:uFill>
                <a:latin typeface="Calibri"/>
              </a:rPr>
              <a:t>. </a:t>
            </a:r>
            <a:endParaRPr lang="da-DK" sz="2400" b="0" strike="noStrike" spc="-1" dirty="0">
              <a:solidFill>
                <a:srgbClr val="000000"/>
              </a:solidFill>
              <a:uFill>
                <a:solidFill>
                  <a:srgbClr val="FFFFFF"/>
                </a:solidFill>
              </a:uFill>
              <a:latin typeface="Calibri"/>
            </a:endParaRPr>
          </a:p>
        </p:txBody>
      </p:sp>
      <p:sp>
        <p:nvSpPr>
          <p:cNvPr id="100" name="CustomShape 3"/>
          <p:cNvSpPr/>
          <p:nvPr/>
        </p:nvSpPr>
        <p:spPr>
          <a:xfrm>
            <a:off x="107504" y="4437112"/>
            <a:ext cx="5380560" cy="11890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800" b="0" strike="noStrike" spc="-1" dirty="0">
                <a:solidFill>
                  <a:srgbClr val="000000"/>
                </a:solidFill>
                <a:uFill>
                  <a:solidFill>
                    <a:srgbClr val="FFFFFF"/>
                  </a:solidFill>
                </a:uFill>
                <a:latin typeface="Calibri"/>
              </a:rPr>
              <a:t>The work of modelling the quantum thermal scattering boils down to two parts: </a:t>
            </a:r>
          </a:p>
          <a:p>
            <a:pPr marL="285750" indent="-285750">
              <a:lnSpc>
                <a:spcPct val="100000"/>
              </a:lnSpc>
              <a:buFont typeface="Arial" panose="020B0604020202020204" pitchFamily="34" charset="0"/>
              <a:buChar char="•"/>
            </a:pPr>
            <a:r>
              <a:rPr lang="en-US" sz="1800" b="0" strike="noStrike" spc="-1" dirty="0">
                <a:solidFill>
                  <a:srgbClr val="000000"/>
                </a:solidFill>
                <a:uFill>
                  <a:solidFill>
                    <a:srgbClr val="FFFFFF"/>
                  </a:solidFill>
                </a:uFill>
                <a:latin typeface="Calibri"/>
              </a:rPr>
              <a:t>generating a numerical representation of the physical properties (e.g. S) </a:t>
            </a:r>
          </a:p>
          <a:p>
            <a:pPr marL="285750" indent="-285750">
              <a:lnSpc>
                <a:spcPct val="100000"/>
              </a:lnSpc>
              <a:buFont typeface="Arial" panose="020B0604020202020204" pitchFamily="34" charset="0"/>
              <a:buChar char="•"/>
            </a:pPr>
            <a:r>
              <a:rPr lang="en-US" sz="1800" b="0" strike="noStrike" spc="-1" dirty="0">
                <a:solidFill>
                  <a:srgbClr val="000000"/>
                </a:solidFill>
                <a:uFill>
                  <a:solidFill>
                    <a:srgbClr val="FFFFFF"/>
                  </a:solidFill>
                </a:uFill>
                <a:latin typeface="Calibri"/>
              </a:rPr>
              <a:t>sampling the numerical data.</a:t>
            </a:r>
            <a:endParaRPr lang="en-US" sz="1800" b="0" strike="noStrike" spc="-1" dirty="0">
              <a:solidFill>
                <a:srgbClr val="000000"/>
              </a:solidFill>
              <a:uFill>
                <a:solidFill>
                  <a:srgbClr val="FFFFFF"/>
                </a:solidFill>
              </a:uFill>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093174"/>
            <a:ext cx="4063643" cy="15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44624"/>
            <a:ext cx="8229240" cy="1142640"/>
          </a:xfrm>
          <a:prstGeom prst="rect">
            <a:avLst/>
          </a:prstGeom>
          <a:noFill/>
          <a:ln>
            <a:noFill/>
          </a:ln>
        </p:spPr>
        <p:txBody>
          <a:bodyPr anchor="ctr"/>
          <a:lstStyle/>
          <a:p>
            <a:pPr algn="ctr">
              <a:lnSpc>
                <a:spcPct val="100000"/>
              </a:lnSpc>
            </a:pPr>
            <a:r>
              <a:rPr lang="da-DK" sz="2800" b="0" strike="noStrike" spc="-1" dirty="0" err="1">
                <a:solidFill>
                  <a:srgbClr val="000000"/>
                </a:solidFill>
                <a:uFill>
                  <a:solidFill>
                    <a:srgbClr val="FFFFFF"/>
                  </a:solidFill>
                </a:uFill>
                <a:latin typeface="Calibri"/>
              </a:rPr>
              <a:t>Getting</a:t>
            </a:r>
            <a:r>
              <a:rPr lang="da-DK" sz="2800" b="0" strike="noStrike" spc="-1" dirty="0">
                <a:solidFill>
                  <a:srgbClr val="000000"/>
                </a:solidFill>
                <a:uFill>
                  <a:solidFill>
                    <a:srgbClr val="FFFFFF"/>
                  </a:solidFill>
                </a:uFill>
                <a:latin typeface="Calibri"/>
              </a:rPr>
              <a:t> </a:t>
            </a:r>
            <a:r>
              <a:rPr lang="da-DK" sz="2800" b="0" strike="noStrike" spc="-1" dirty="0" err="1">
                <a:solidFill>
                  <a:srgbClr val="000000"/>
                </a:solidFill>
                <a:uFill>
                  <a:solidFill>
                    <a:srgbClr val="FFFFFF"/>
                  </a:solidFill>
                </a:uFill>
                <a:latin typeface="Calibri"/>
              </a:rPr>
              <a:t>numerical</a:t>
            </a:r>
            <a:r>
              <a:rPr lang="da-DK" sz="2800" b="0" strike="noStrike" spc="-1" dirty="0">
                <a:solidFill>
                  <a:srgbClr val="000000"/>
                </a:solidFill>
                <a:uFill>
                  <a:solidFill>
                    <a:srgbClr val="FFFFFF"/>
                  </a:solidFill>
                </a:uFill>
                <a:latin typeface="Calibri"/>
              </a:rPr>
              <a:t> </a:t>
            </a:r>
            <a:r>
              <a:rPr lang="da-DK" sz="2800" b="0" strike="noStrike" spc="-1" dirty="0" err="1">
                <a:solidFill>
                  <a:srgbClr val="000000"/>
                </a:solidFill>
                <a:uFill>
                  <a:solidFill>
                    <a:srgbClr val="FFFFFF"/>
                  </a:solidFill>
                </a:uFill>
                <a:latin typeface="Calibri"/>
              </a:rPr>
              <a:t>representations</a:t>
            </a:r>
            <a:r>
              <a:rPr lang="da-DK" sz="2800" b="0" strike="noStrike" spc="-1" dirty="0">
                <a:solidFill>
                  <a:srgbClr val="000000"/>
                </a:solidFill>
                <a:uFill>
                  <a:solidFill>
                    <a:srgbClr val="FFFFFF"/>
                  </a:solidFill>
                </a:uFill>
                <a:latin typeface="Calibri"/>
              </a:rPr>
              <a:t> of </a:t>
            </a:r>
            <a:r>
              <a:rPr lang="da-DK" sz="2800" b="0" strike="noStrike" spc="-1" dirty="0" err="1">
                <a:solidFill>
                  <a:srgbClr val="000000"/>
                </a:solidFill>
                <a:uFill>
                  <a:solidFill>
                    <a:srgbClr val="FFFFFF"/>
                  </a:solidFill>
                </a:uFill>
                <a:latin typeface="Calibri"/>
              </a:rPr>
              <a:t>physical</a:t>
            </a:r>
            <a:r>
              <a:rPr lang="da-DK" sz="2800" b="0" strike="noStrike" spc="-1" dirty="0">
                <a:solidFill>
                  <a:srgbClr val="000000"/>
                </a:solidFill>
                <a:uFill>
                  <a:solidFill>
                    <a:srgbClr val="FFFFFF"/>
                  </a:solidFill>
                </a:uFill>
                <a:latin typeface="Calibri"/>
              </a:rPr>
              <a:t> properties (</a:t>
            </a:r>
            <a:r>
              <a:rPr lang="da-DK" sz="2800" b="0" strike="noStrike" spc="-1" dirty="0" err="1">
                <a:solidFill>
                  <a:srgbClr val="000000"/>
                </a:solidFill>
                <a:uFill>
                  <a:solidFill>
                    <a:srgbClr val="FFFFFF"/>
                  </a:solidFill>
                </a:uFill>
                <a:latin typeface="Calibri"/>
              </a:rPr>
              <a:t>e.g</a:t>
            </a:r>
            <a:r>
              <a:rPr lang="da-DK" sz="2800" b="0" strike="noStrike" spc="-1" dirty="0">
                <a:solidFill>
                  <a:srgbClr val="000000"/>
                </a:solidFill>
                <a:uFill>
                  <a:solidFill>
                    <a:srgbClr val="FFFFFF"/>
                  </a:solidFill>
                </a:uFill>
                <a:latin typeface="Calibri"/>
              </a:rPr>
              <a:t>. S)</a:t>
            </a:r>
            <a:endParaRPr lang="da-DK" sz="1600" b="0" strike="noStrike" spc="-1" dirty="0">
              <a:solidFill>
                <a:srgbClr val="000000"/>
              </a:solidFill>
              <a:uFill>
                <a:solidFill>
                  <a:srgbClr val="FFFFFF"/>
                </a:solidFill>
              </a:uFill>
              <a:latin typeface="Calibri"/>
            </a:endParaRPr>
          </a:p>
        </p:txBody>
      </p:sp>
      <p:sp>
        <p:nvSpPr>
          <p:cNvPr id="102" name="TextShape 2"/>
          <p:cNvSpPr txBox="1"/>
          <p:nvPr/>
        </p:nvSpPr>
        <p:spPr>
          <a:xfrm>
            <a:off x="2987824" y="1167881"/>
            <a:ext cx="5987008" cy="2045095"/>
          </a:xfrm>
          <a:prstGeom prst="rect">
            <a:avLst/>
          </a:prstGeom>
          <a:noFill/>
          <a:ln>
            <a:noFill/>
          </a:ln>
        </p:spPr>
        <p:txBody>
          <a:bodyPr/>
          <a:lstStyle/>
          <a:p>
            <a:pPr>
              <a:lnSpc>
                <a:spcPct val="100000"/>
              </a:lnSpc>
            </a:pPr>
            <a:r>
              <a:rPr lang="da-DK" sz="1800" b="0" strike="noStrike" spc="-1" dirty="0">
                <a:solidFill>
                  <a:srgbClr val="000000"/>
                </a:solidFill>
                <a:uFill>
                  <a:solidFill>
                    <a:srgbClr val="FFFFFF"/>
                  </a:solidFill>
                </a:uFill>
                <a:latin typeface="Calibri"/>
              </a:rPr>
              <a:t>The DFT (</a:t>
            </a:r>
            <a:r>
              <a:rPr lang="da-DK" sz="1800" b="0" strike="noStrike" spc="-1" dirty="0" err="1">
                <a:solidFill>
                  <a:srgbClr val="000000"/>
                </a:solidFill>
                <a:uFill>
                  <a:solidFill>
                    <a:srgbClr val="FFFFFF"/>
                  </a:solidFill>
                </a:uFill>
                <a:latin typeface="Calibri"/>
              </a:rPr>
              <a:t>density</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functional</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theory</a:t>
            </a:r>
            <a:r>
              <a:rPr lang="da-DK" sz="1800" b="0" strike="noStrike" spc="-1" dirty="0">
                <a:solidFill>
                  <a:srgbClr val="000000"/>
                </a:solidFill>
                <a:uFill>
                  <a:solidFill>
                    <a:srgbClr val="FFFFFF"/>
                  </a:solidFill>
                </a:uFill>
                <a:latin typeface="Calibri"/>
              </a:rPr>
              <a:t>) </a:t>
            </a:r>
            <a:r>
              <a:rPr lang="da-DK" sz="1800" b="0" strike="noStrike" spc="-1" dirty="0" err="1">
                <a:solidFill>
                  <a:srgbClr val="000000"/>
                </a:solidFill>
                <a:uFill>
                  <a:solidFill>
                    <a:srgbClr val="FFFFFF"/>
                  </a:solidFill>
                </a:uFill>
                <a:latin typeface="Calibri"/>
              </a:rPr>
              <a:t>community</a:t>
            </a:r>
            <a:r>
              <a:rPr lang="da-DK" sz="1800" b="0" strike="noStrike" spc="-1" dirty="0">
                <a:solidFill>
                  <a:srgbClr val="000000"/>
                </a:solidFill>
                <a:uFill>
                  <a:solidFill>
                    <a:srgbClr val="FFFFFF"/>
                  </a:solidFill>
                </a:uFill>
                <a:latin typeface="Calibri"/>
              </a:rPr>
              <a:t> is </a:t>
            </a:r>
            <a:r>
              <a:rPr lang="da-DK" sz="1800" b="0" strike="noStrike" spc="-1" dirty="0" err="1" smtClean="0">
                <a:solidFill>
                  <a:srgbClr val="000000"/>
                </a:solidFill>
                <a:uFill>
                  <a:solidFill>
                    <a:srgbClr val="FFFFFF"/>
                  </a:solidFill>
                </a:uFill>
                <a:latin typeface="Calibri"/>
              </a:rPr>
              <a:t>flourishing</a:t>
            </a:r>
            <a:r>
              <a:rPr lang="da-DK" spc="-1" dirty="0">
                <a:solidFill>
                  <a:srgbClr val="000000"/>
                </a:solidFill>
                <a:uFill>
                  <a:solidFill>
                    <a:srgbClr val="FFFFFF"/>
                  </a:solidFill>
                </a:uFill>
                <a:latin typeface="Calibri"/>
              </a:rPr>
              <a:t>.</a:t>
            </a:r>
            <a:r>
              <a:rPr lang="da-DK" sz="1800" b="0" strike="noStrike" spc="-1" dirty="0" smtClean="0">
                <a:solidFill>
                  <a:srgbClr val="000000"/>
                </a:solidFill>
                <a:uFill>
                  <a:solidFill>
                    <a:srgbClr val="FFFFFF"/>
                  </a:solidFill>
                </a:uFill>
                <a:latin typeface="Calibri"/>
              </a:rPr>
              <a:t> </a:t>
            </a:r>
            <a:endParaRPr lang="da-DK" sz="3200" b="0" strike="noStrike" spc="-1" dirty="0" smtClean="0">
              <a:solidFill>
                <a:srgbClr val="000000"/>
              </a:solidFill>
              <a:uFill>
                <a:solidFill>
                  <a:srgbClr val="FFFFFF"/>
                </a:solidFill>
              </a:uFill>
              <a:latin typeface="Calibri"/>
            </a:endParaRPr>
          </a:p>
          <a:p>
            <a:pPr marL="286110" indent="-285750">
              <a:buClr>
                <a:srgbClr val="000000"/>
              </a:buClr>
              <a:buFont typeface="Arial" panose="020B0604020202020204" pitchFamily="34" charset="0"/>
              <a:buChar char="•"/>
            </a:pPr>
            <a:r>
              <a:rPr lang="da-DK" sz="1600" b="0" strike="noStrike" spc="-1" dirty="0" smtClean="0">
                <a:solidFill>
                  <a:srgbClr val="000000"/>
                </a:solidFill>
                <a:uFill>
                  <a:solidFill>
                    <a:srgbClr val="FFFFFF"/>
                  </a:solidFill>
                </a:uFill>
                <a:latin typeface="Calibri"/>
              </a:rPr>
              <a:t>Ab initio DFT and </a:t>
            </a:r>
            <a:r>
              <a:rPr lang="da-DK" sz="1600" b="0" strike="noStrike" spc="-1" dirty="0" err="1" smtClean="0">
                <a:solidFill>
                  <a:srgbClr val="000000"/>
                </a:solidFill>
                <a:uFill>
                  <a:solidFill>
                    <a:srgbClr val="FFFFFF"/>
                  </a:solidFill>
                </a:uFill>
                <a:latin typeface="Calibri"/>
              </a:rPr>
              <a:t>molecular</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dynamics</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are</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promising</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techniques</a:t>
            </a:r>
            <a:r>
              <a:rPr lang="da-DK" sz="1600" b="0" strike="noStrike" spc="-1" dirty="0" smtClean="0">
                <a:solidFill>
                  <a:srgbClr val="000000"/>
                </a:solidFill>
                <a:uFill>
                  <a:solidFill>
                    <a:srgbClr val="FFFFFF"/>
                  </a:solidFill>
                </a:uFill>
                <a:latin typeface="Calibri"/>
              </a:rPr>
              <a:t> for </a:t>
            </a:r>
            <a:r>
              <a:rPr lang="da-DK" sz="1600" b="0" strike="noStrike" spc="-1" dirty="0" err="1" smtClean="0">
                <a:solidFill>
                  <a:srgbClr val="000000"/>
                </a:solidFill>
                <a:uFill>
                  <a:solidFill>
                    <a:srgbClr val="FFFFFF"/>
                  </a:solidFill>
                </a:uFill>
                <a:latin typeface="Calibri"/>
              </a:rPr>
              <a:t>predicting</a:t>
            </a:r>
            <a:r>
              <a:rPr lang="da-DK" sz="1600" b="0" strike="noStrike" spc="-1" dirty="0" smtClean="0">
                <a:solidFill>
                  <a:srgbClr val="000000"/>
                </a:solidFill>
                <a:uFill>
                  <a:solidFill>
                    <a:srgbClr val="FFFFFF"/>
                  </a:solidFill>
                </a:uFill>
                <a:latin typeface="Calibri"/>
              </a:rPr>
              <a:t> </a:t>
            </a:r>
            <a:r>
              <a:rPr lang="da-DK" sz="1600" b="0" strike="noStrike" spc="-1" dirty="0" err="1" smtClean="0">
                <a:solidFill>
                  <a:srgbClr val="000000"/>
                </a:solidFill>
                <a:uFill>
                  <a:solidFill>
                    <a:srgbClr val="FFFFFF"/>
                  </a:solidFill>
                </a:uFill>
                <a:latin typeface="Calibri"/>
              </a:rPr>
              <a:t>material</a:t>
            </a:r>
            <a:r>
              <a:rPr lang="da-DK" sz="1600" b="0" strike="noStrike" spc="-1" dirty="0" smtClean="0">
                <a:solidFill>
                  <a:srgbClr val="000000"/>
                </a:solidFill>
                <a:uFill>
                  <a:solidFill>
                    <a:srgbClr val="FFFFFF"/>
                  </a:solidFill>
                </a:uFill>
                <a:latin typeface="Calibri"/>
              </a:rPr>
              <a:t> properties.</a:t>
            </a:r>
          </a:p>
          <a:p>
            <a:pPr marL="286110" indent="-285750">
              <a:buClr>
                <a:srgbClr val="000000"/>
              </a:buClr>
              <a:buFont typeface="Arial" panose="020B0604020202020204" pitchFamily="34" charset="0"/>
              <a:buChar char="•"/>
            </a:pPr>
            <a:r>
              <a:rPr lang="da-DK" sz="1600" b="0" strike="noStrike" spc="-1" dirty="0" smtClean="0">
                <a:solidFill>
                  <a:srgbClr val="000000"/>
                </a:solidFill>
                <a:uFill>
                  <a:solidFill>
                    <a:srgbClr val="FFFFFF"/>
                  </a:solidFill>
                </a:uFill>
                <a:latin typeface="Calibri"/>
              </a:rPr>
              <a:t>In </a:t>
            </a:r>
            <a:r>
              <a:rPr lang="da-DK" sz="1600" b="0" strike="noStrike" spc="-1" dirty="0" err="1">
                <a:solidFill>
                  <a:srgbClr val="000000"/>
                </a:solidFill>
                <a:uFill>
                  <a:solidFill>
                    <a:srgbClr val="FFFFFF"/>
                  </a:solidFill>
                </a:uFill>
                <a:latin typeface="Calibri"/>
              </a:rPr>
              <a:t>many</a:t>
            </a:r>
            <a:r>
              <a:rPr lang="da-DK" sz="1600" b="0" strike="noStrike" spc="-1" dirty="0">
                <a:solidFill>
                  <a:srgbClr val="000000"/>
                </a:solidFill>
                <a:uFill>
                  <a:solidFill>
                    <a:srgbClr val="FFFFFF"/>
                  </a:solidFill>
                </a:uFill>
                <a:latin typeface="Calibri"/>
              </a:rPr>
              <a:t> cases, the </a:t>
            </a:r>
            <a:r>
              <a:rPr lang="da-DK" sz="1600" b="0" strike="noStrike" spc="-1" dirty="0" err="1">
                <a:solidFill>
                  <a:srgbClr val="000000"/>
                </a:solidFill>
                <a:uFill>
                  <a:solidFill>
                    <a:srgbClr val="FFFFFF"/>
                  </a:solidFill>
                </a:uFill>
                <a:latin typeface="Calibri"/>
              </a:rPr>
              <a:t>disagreement</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between</a:t>
            </a:r>
            <a:r>
              <a:rPr lang="da-DK" sz="1600" b="0" strike="noStrike" spc="-1" dirty="0">
                <a:solidFill>
                  <a:srgbClr val="000000"/>
                </a:solidFill>
                <a:uFill>
                  <a:solidFill>
                    <a:srgbClr val="FFFFFF"/>
                  </a:solidFill>
                </a:uFill>
                <a:latin typeface="Calibri"/>
              </a:rPr>
              <a:t> the </a:t>
            </a:r>
            <a:r>
              <a:rPr lang="da-DK" sz="1600" b="0" strike="noStrike" spc="-1" dirty="0" err="1">
                <a:solidFill>
                  <a:srgbClr val="000000"/>
                </a:solidFill>
                <a:uFill>
                  <a:solidFill>
                    <a:srgbClr val="FFFFFF"/>
                  </a:solidFill>
                </a:uFill>
                <a:latin typeface="Calibri"/>
              </a:rPr>
              <a:t>calculated</a:t>
            </a:r>
            <a:r>
              <a:rPr lang="da-DK" sz="1600" b="0" strike="noStrike" spc="-1" dirty="0">
                <a:solidFill>
                  <a:srgbClr val="000000"/>
                </a:solidFill>
                <a:uFill>
                  <a:solidFill>
                    <a:srgbClr val="FFFFFF"/>
                  </a:solidFill>
                </a:uFill>
                <a:latin typeface="Calibri"/>
              </a:rPr>
              <a:t> and </a:t>
            </a:r>
            <a:r>
              <a:rPr lang="da-DK" sz="1600" b="0" strike="noStrike" spc="-1" dirty="0" err="1">
                <a:solidFill>
                  <a:srgbClr val="000000"/>
                </a:solidFill>
                <a:uFill>
                  <a:solidFill>
                    <a:srgbClr val="FFFFFF"/>
                  </a:solidFill>
                </a:uFill>
                <a:latin typeface="Calibri"/>
              </a:rPr>
              <a:t>measured</a:t>
            </a:r>
            <a:r>
              <a:rPr lang="da-DK" sz="1600" b="0" strike="noStrike" spc="-1" dirty="0">
                <a:solidFill>
                  <a:srgbClr val="000000"/>
                </a:solidFill>
                <a:uFill>
                  <a:solidFill>
                    <a:srgbClr val="FFFFFF"/>
                  </a:solidFill>
                </a:uFill>
                <a:latin typeface="Calibri"/>
              </a:rPr>
              <a:t> total </a:t>
            </a:r>
            <a:r>
              <a:rPr lang="da-DK" sz="1600" b="0" strike="noStrike" spc="-1" dirty="0" err="1">
                <a:solidFill>
                  <a:srgbClr val="000000"/>
                </a:solidFill>
                <a:uFill>
                  <a:solidFill>
                    <a:srgbClr val="FFFFFF"/>
                  </a:solidFill>
                </a:uFill>
                <a:latin typeface="Calibri"/>
              </a:rPr>
              <a:t>scattering</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cross</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sections</a:t>
            </a:r>
            <a:r>
              <a:rPr lang="da-DK" sz="1600" b="0" strike="noStrike" spc="-1" dirty="0">
                <a:solidFill>
                  <a:srgbClr val="000000"/>
                </a:solidFill>
                <a:uFill>
                  <a:solidFill>
                    <a:srgbClr val="FFFFFF"/>
                  </a:solidFill>
                </a:uFill>
                <a:latin typeface="Calibri"/>
              </a:rPr>
              <a:t> is </a:t>
            </a:r>
            <a:r>
              <a:rPr lang="da-DK" sz="1600" b="0" strike="noStrike" spc="-1" dirty="0" err="1">
                <a:solidFill>
                  <a:srgbClr val="000000"/>
                </a:solidFill>
                <a:uFill>
                  <a:solidFill>
                    <a:srgbClr val="FFFFFF"/>
                  </a:solidFill>
                </a:uFill>
                <a:latin typeface="Calibri"/>
              </a:rPr>
              <a:t>approching</a:t>
            </a:r>
            <a:r>
              <a:rPr lang="da-DK" sz="1600" b="0" strike="noStrike" spc="-1" dirty="0">
                <a:solidFill>
                  <a:srgbClr val="000000"/>
                </a:solidFill>
                <a:uFill>
                  <a:solidFill>
                    <a:srgbClr val="FFFFFF"/>
                  </a:solidFill>
                </a:uFill>
                <a:latin typeface="Calibri"/>
              </a:rPr>
              <a:t> the </a:t>
            </a:r>
            <a:r>
              <a:rPr lang="da-DK" sz="1600" b="0" strike="noStrike" spc="-1" dirty="0" err="1">
                <a:solidFill>
                  <a:srgbClr val="000000"/>
                </a:solidFill>
                <a:uFill>
                  <a:solidFill>
                    <a:srgbClr val="FFFFFF"/>
                  </a:solidFill>
                </a:uFill>
                <a:latin typeface="Calibri"/>
              </a:rPr>
              <a:t>intrinsic</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uncertainty</a:t>
            </a:r>
            <a:r>
              <a:rPr lang="da-DK" sz="1600" b="0" strike="noStrike" spc="-1" dirty="0">
                <a:solidFill>
                  <a:srgbClr val="000000"/>
                </a:solidFill>
                <a:uFill>
                  <a:solidFill>
                    <a:srgbClr val="FFFFFF"/>
                  </a:solidFill>
                </a:uFill>
                <a:latin typeface="Calibri"/>
              </a:rPr>
              <a:t> of </a:t>
            </a:r>
            <a:r>
              <a:rPr lang="da-DK" sz="1600" b="0" strike="noStrike" spc="-1" dirty="0" err="1">
                <a:solidFill>
                  <a:srgbClr val="000000"/>
                </a:solidFill>
                <a:uFill>
                  <a:solidFill>
                    <a:srgbClr val="FFFFFF"/>
                  </a:solidFill>
                </a:uFill>
                <a:latin typeface="Calibri"/>
              </a:rPr>
              <a:t>employed</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theortical</a:t>
            </a:r>
            <a:r>
              <a:rPr lang="da-DK" sz="1600" b="0" strike="noStrike" spc="-1" dirty="0">
                <a:solidFill>
                  <a:srgbClr val="000000"/>
                </a:solidFill>
                <a:uFill>
                  <a:solidFill>
                    <a:srgbClr val="FFFFFF"/>
                  </a:solidFill>
                </a:uFill>
                <a:latin typeface="Calibri"/>
              </a:rPr>
              <a:t> </a:t>
            </a:r>
            <a:r>
              <a:rPr lang="da-DK" sz="1600" b="0" strike="noStrike" spc="-1" dirty="0" err="1">
                <a:solidFill>
                  <a:srgbClr val="000000"/>
                </a:solidFill>
                <a:uFill>
                  <a:solidFill>
                    <a:srgbClr val="FFFFFF"/>
                  </a:solidFill>
                </a:uFill>
                <a:latin typeface="Calibri"/>
              </a:rPr>
              <a:t>approximations</a:t>
            </a:r>
            <a:r>
              <a:rPr lang="da-DK" sz="1600" b="0" strike="noStrike" spc="-1" dirty="0">
                <a:solidFill>
                  <a:srgbClr val="000000"/>
                </a:solidFill>
                <a:uFill>
                  <a:solidFill>
                    <a:srgbClr val="FFFFFF"/>
                  </a:solidFill>
                </a:uFill>
                <a:latin typeface="Calibri"/>
              </a:rPr>
              <a:t> and the </a:t>
            </a:r>
            <a:r>
              <a:rPr lang="da-DK" sz="1600" b="0" strike="noStrike" spc="-1" dirty="0" err="1">
                <a:solidFill>
                  <a:srgbClr val="000000"/>
                </a:solidFill>
                <a:uFill>
                  <a:solidFill>
                    <a:srgbClr val="FFFFFF"/>
                  </a:solidFill>
                </a:uFill>
                <a:latin typeface="Calibri"/>
              </a:rPr>
              <a:t>uncertainty</a:t>
            </a:r>
            <a:r>
              <a:rPr lang="da-DK" sz="1600" b="0" strike="noStrike" spc="-1" dirty="0">
                <a:solidFill>
                  <a:srgbClr val="000000"/>
                </a:solidFill>
                <a:uFill>
                  <a:solidFill>
                    <a:srgbClr val="FFFFFF"/>
                  </a:solidFill>
                </a:uFill>
                <a:latin typeface="Calibri"/>
              </a:rPr>
              <a:t> in the </a:t>
            </a:r>
            <a:r>
              <a:rPr lang="da-DK" sz="1600" b="0" strike="noStrike" spc="-1" dirty="0" err="1">
                <a:solidFill>
                  <a:srgbClr val="000000"/>
                </a:solidFill>
                <a:uFill>
                  <a:solidFill>
                    <a:srgbClr val="FFFFFF"/>
                  </a:solidFill>
                </a:uFill>
                <a:latin typeface="Calibri"/>
              </a:rPr>
              <a:t>experiments</a:t>
            </a:r>
            <a:r>
              <a:rPr lang="da-DK" sz="1600" b="0" strike="noStrike" spc="-1" dirty="0">
                <a:solidFill>
                  <a:srgbClr val="000000"/>
                </a:solidFill>
                <a:uFill>
                  <a:solidFill>
                    <a:srgbClr val="FFFFFF"/>
                  </a:solidFill>
                </a:uFill>
                <a:latin typeface="Calibri"/>
              </a:rPr>
              <a:t>.</a:t>
            </a:r>
            <a:endParaRPr lang="da-DK" sz="2800" b="0" strike="noStrike" spc="-1" dirty="0">
              <a:solidFill>
                <a:srgbClr val="000000"/>
              </a:solidFill>
              <a:uFill>
                <a:solidFill>
                  <a:srgbClr val="FFFFFF"/>
                </a:solidFill>
              </a:uFill>
              <a:latin typeface="Calibri"/>
            </a:endParaRPr>
          </a:p>
        </p:txBody>
      </p:sp>
      <p:sp>
        <p:nvSpPr>
          <p:cNvPr id="103" name="CustomShape 3"/>
          <p:cNvSpPr/>
          <p:nvPr/>
        </p:nvSpPr>
        <p:spPr>
          <a:xfrm>
            <a:off x="3923928" y="5157192"/>
            <a:ext cx="436752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uFill>
                  <a:solidFill>
                    <a:srgbClr val="FFFFFF"/>
                  </a:solidFill>
                </a:uFill>
                <a:latin typeface="Calibri"/>
              </a:rPr>
              <a:t>The number of neutron total cross section subentries that contains data for neutrons below 20meV in EXFOR. This cutoff number is chosen to remove the large number of (non-experimental) evaluations for the cross sections at 25.3meV.</a:t>
            </a:r>
            <a:endParaRPr lang="en-US" sz="1800" b="0" strike="noStrike" spc="-1" dirty="0">
              <a:solidFill>
                <a:srgbClr val="000000"/>
              </a:solidFill>
              <a:uFill>
                <a:solidFill>
                  <a:srgbClr val="FFFFFF"/>
                </a:solidFill>
              </a:uFill>
              <a:latin typeface="Arial"/>
            </a:endParaRPr>
          </a:p>
        </p:txBody>
      </p:sp>
      <p:pic>
        <p:nvPicPr>
          <p:cNvPr id="104" name="Picture 103"/>
          <p:cNvPicPr/>
          <p:nvPr/>
        </p:nvPicPr>
        <p:blipFill>
          <a:blip r:embed="rId3"/>
          <a:stretch/>
        </p:blipFill>
        <p:spPr>
          <a:xfrm>
            <a:off x="611560" y="4581128"/>
            <a:ext cx="2971800" cy="2222640"/>
          </a:xfrm>
          <a:prstGeom prst="rect">
            <a:avLst/>
          </a:prstGeom>
          <a:ln>
            <a:noFill/>
          </a:ln>
        </p:spPr>
      </p:pic>
      <p:pic>
        <p:nvPicPr>
          <p:cNvPr id="105" name="Picture 104"/>
          <p:cNvPicPr/>
          <p:nvPr/>
        </p:nvPicPr>
        <p:blipFill>
          <a:blip r:embed="rId4"/>
          <a:stretch/>
        </p:blipFill>
        <p:spPr>
          <a:xfrm>
            <a:off x="218336" y="1019856"/>
            <a:ext cx="2697480" cy="2193120"/>
          </a:xfrm>
          <a:prstGeom prst="rect">
            <a:avLst/>
          </a:prstGeom>
          <a:ln>
            <a:noFill/>
          </a:ln>
        </p:spPr>
      </p:pic>
      <p:sp>
        <p:nvSpPr>
          <p:cNvPr id="2" name="Rectangle 1"/>
          <p:cNvSpPr/>
          <p:nvPr/>
        </p:nvSpPr>
        <p:spPr>
          <a:xfrm>
            <a:off x="467544" y="3657798"/>
            <a:ext cx="8218896" cy="923330"/>
          </a:xfrm>
          <a:prstGeom prst="rect">
            <a:avLst/>
          </a:prstGeom>
        </p:spPr>
        <p:txBody>
          <a:bodyPr wrap="square">
            <a:spAutoFit/>
          </a:bodyPr>
          <a:lstStyle/>
          <a:p>
            <a:pPr marL="360">
              <a:lnSpc>
                <a:spcPct val="100000"/>
              </a:lnSpc>
              <a:buClr>
                <a:srgbClr val="000000"/>
              </a:buClr>
            </a:pPr>
            <a:r>
              <a:rPr lang="da-DK" spc="-1" dirty="0">
                <a:solidFill>
                  <a:srgbClr val="000000"/>
                </a:solidFill>
                <a:uFill>
                  <a:solidFill>
                    <a:srgbClr val="FFFFFF"/>
                  </a:solidFill>
                </a:uFill>
                <a:latin typeface="Calibri"/>
              </a:rPr>
              <a:t>Word of </a:t>
            </a:r>
            <a:r>
              <a:rPr lang="da-DK" spc="-1" dirty="0" err="1">
                <a:solidFill>
                  <a:srgbClr val="000000"/>
                </a:solidFill>
                <a:uFill>
                  <a:solidFill>
                    <a:srgbClr val="FFFFFF"/>
                  </a:solidFill>
                </a:uFill>
                <a:latin typeface="Calibri"/>
              </a:rPr>
              <a:t>warning</a:t>
            </a:r>
            <a:r>
              <a:rPr lang="da-DK" spc="-1" dirty="0">
                <a:solidFill>
                  <a:srgbClr val="000000"/>
                </a:solidFill>
                <a:uFill>
                  <a:solidFill>
                    <a:srgbClr val="FFFFFF"/>
                  </a:solidFill>
                </a:uFill>
                <a:latin typeface="Calibri"/>
              </a:rPr>
              <a:t>: the </a:t>
            </a:r>
            <a:r>
              <a:rPr lang="da-DK" spc="-1" dirty="0" err="1">
                <a:solidFill>
                  <a:srgbClr val="000000"/>
                </a:solidFill>
                <a:uFill>
                  <a:solidFill>
                    <a:srgbClr val="FFFFFF"/>
                  </a:solidFill>
                </a:uFill>
                <a:latin typeface="Calibri"/>
              </a:rPr>
              <a:t>number</a:t>
            </a:r>
            <a:r>
              <a:rPr lang="da-DK" spc="-1" dirty="0">
                <a:solidFill>
                  <a:srgbClr val="000000"/>
                </a:solidFill>
                <a:uFill>
                  <a:solidFill>
                    <a:srgbClr val="FFFFFF"/>
                  </a:solidFill>
                </a:uFill>
                <a:latin typeface="Calibri"/>
              </a:rPr>
              <a:t> of new total </a:t>
            </a:r>
            <a:r>
              <a:rPr lang="da-DK" spc="-1" dirty="0" err="1">
                <a:solidFill>
                  <a:srgbClr val="000000"/>
                </a:solidFill>
                <a:uFill>
                  <a:solidFill>
                    <a:srgbClr val="FFFFFF"/>
                  </a:solidFill>
                </a:uFill>
                <a:latin typeface="Calibri"/>
              </a:rPr>
              <a:t>cross</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section</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measurements</a:t>
            </a:r>
            <a:r>
              <a:rPr lang="da-DK" spc="-1" dirty="0">
                <a:solidFill>
                  <a:srgbClr val="000000"/>
                </a:solidFill>
                <a:uFill>
                  <a:solidFill>
                    <a:srgbClr val="FFFFFF"/>
                  </a:solidFill>
                </a:uFill>
                <a:latin typeface="Calibri"/>
              </a:rPr>
              <a:t> is </a:t>
            </a:r>
            <a:r>
              <a:rPr lang="da-DK" spc="-1" dirty="0" err="1">
                <a:solidFill>
                  <a:srgbClr val="000000"/>
                </a:solidFill>
                <a:uFill>
                  <a:solidFill>
                    <a:srgbClr val="FFFFFF"/>
                  </a:solidFill>
                </a:uFill>
                <a:latin typeface="Calibri"/>
              </a:rPr>
              <a:t>significantly</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reduced</a:t>
            </a:r>
            <a:r>
              <a:rPr lang="da-DK" spc="-1" dirty="0">
                <a:solidFill>
                  <a:srgbClr val="000000"/>
                </a:solidFill>
                <a:uFill>
                  <a:solidFill>
                    <a:srgbClr val="FFFFFF"/>
                  </a:solidFill>
                </a:uFill>
                <a:latin typeface="Calibri"/>
              </a:rPr>
              <a:t> in recent </a:t>
            </a:r>
            <a:r>
              <a:rPr lang="da-DK" spc="-1" dirty="0" err="1">
                <a:solidFill>
                  <a:srgbClr val="000000"/>
                </a:solidFill>
                <a:uFill>
                  <a:solidFill>
                    <a:srgbClr val="FFFFFF"/>
                  </a:solidFill>
                </a:uFill>
                <a:latin typeface="Calibri"/>
              </a:rPr>
              <a:t>decades</a:t>
            </a:r>
            <a:r>
              <a:rPr lang="da-DK" spc="-1" dirty="0">
                <a:solidFill>
                  <a:srgbClr val="000000"/>
                </a:solidFill>
                <a:uFill>
                  <a:solidFill>
                    <a:srgbClr val="FFFFFF"/>
                  </a:solidFill>
                </a:uFill>
                <a:latin typeface="Calibri"/>
              </a:rPr>
              <a:t>. This is </a:t>
            </a:r>
            <a:r>
              <a:rPr lang="da-DK" spc="-1" dirty="0" err="1">
                <a:solidFill>
                  <a:srgbClr val="000000"/>
                </a:solidFill>
                <a:uFill>
                  <a:solidFill>
                    <a:srgbClr val="FFFFFF"/>
                  </a:solidFill>
                </a:uFill>
                <a:latin typeface="Calibri"/>
              </a:rPr>
              <a:t>potentially</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problematic</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since</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we</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need</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accurate</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measurements</a:t>
            </a:r>
            <a:r>
              <a:rPr lang="da-DK" spc="-1" dirty="0">
                <a:solidFill>
                  <a:srgbClr val="000000"/>
                </a:solidFill>
                <a:uFill>
                  <a:solidFill>
                    <a:srgbClr val="FFFFFF"/>
                  </a:solidFill>
                </a:uFill>
                <a:latin typeface="Calibri"/>
              </a:rPr>
              <a:t> to </a:t>
            </a:r>
            <a:r>
              <a:rPr lang="da-DK" spc="-1" dirty="0" err="1">
                <a:solidFill>
                  <a:srgbClr val="000000"/>
                </a:solidFill>
                <a:uFill>
                  <a:solidFill>
                    <a:srgbClr val="FFFFFF"/>
                  </a:solidFill>
                </a:uFill>
                <a:latin typeface="Calibri"/>
              </a:rPr>
              <a:t>validate</a:t>
            </a:r>
            <a:r>
              <a:rPr lang="da-DK" spc="-1" dirty="0">
                <a:solidFill>
                  <a:srgbClr val="000000"/>
                </a:solidFill>
                <a:uFill>
                  <a:solidFill>
                    <a:srgbClr val="FFFFFF"/>
                  </a:solidFill>
                </a:uFill>
                <a:latin typeface="Calibri"/>
              </a:rPr>
              <a:t> </a:t>
            </a:r>
            <a:r>
              <a:rPr lang="da-DK" spc="-1" dirty="0" err="1">
                <a:solidFill>
                  <a:srgbClr val="000000"/>
                </a:solidFill>
                <a:uFill>
                  <a:solidFill>
                    <a:srgbClr val="FFFFFF"/>
                  </a:solidFill>
                </a:uFill>
                <a:latin typeface="Calibri"/>
              </a:rPr>
              <a:t>predictions</a:t>
            </a:r>
            <a:r>
              <a:rPr lang="da-DK" spc="-1" dirty="0">
                <a:solidFill>
                  <a:srgbClr val="000000"/>
                </a:solidFill>
                <a:uFill>
                  <a:solidFill>
                    <a:srgbClr val="FFFFFF"/>
                  </a:solidFill>
                </a:uFill>
                <a:latin typeface="Calibri"/>
              </a:rPr>
              <a:t>.  </a:t>
            </a:r>
            <a:endParaRPr lang="da-DK" sz="3200" b="0" strike="noStrike" spc="-1" dirty="0">
              <a:solidFill>
                <a:srgbClr val="000000"/>
              </a:solidFill>
              <a:uFill>
                <a:solidFill>
                  <a:srgbClr val="FFFFFF"/>
                </a:solidFill>
              </a:uFill>
              <a:latin typeface="Calibri"/>
            </a:endParaRPr>
          </a:p>
        </p:txBody>
      </p:sp>
      <p:sp>
        <p:nvSpPr>
          <p:cNvPr id="3" name="Rectangle 2"/>
          <p:cNvSpPr/>
          <p:nvPr/>
        </p:nvSpPr>
        <p:spPr>
          <a:xfrm>
            <a:off x="456247" y="3212976"/>
            <a:ext cx="2383666" cy="253916"/>
          </a:xfrm>
          <a:prstGeom prst="rect">
            <a:avLst/>
          </a:prstGeom>
        </p:spPr>
        <p:txBody>
          <a:bodyPr wrap="none">
            <a:spAutoFit/>
          </a:bodyPr>
          <a:lstStyle/>
          <a:p>
            <a:r>
              <a:rPr lang="da-DK" sz="1050" spc="-1" dirty="0" smtClean="0">
                <a:solidFill>
                  <a:srgbClr val="000000"/>
                </a:solidFill>
                <a:uFill>
                  <a:solidFill>
                    <a:srgbClr val="FFFFFF"/>
                  </a:solidFill>
                </a:uFill>
                <a:latin typeface="Calibri"/>
              </a:rPr>
              <a:t>R.O </a:t>
            </a:r>
            <a:r>
              <a:rPr lang="da-DK" sz="1050" spc="-1" dirty="0">
                <a:solidFill>
                  <a:srgbClr val="000000"/>
                </a:solidFill>
                <a:uFill>
                  <a:solidFill>
                    <a:srgbClr val="FFFFFF"/>
                  </a:solidFill>
                </a:uFill>
                <a:latin typeface="Calibri"/>
              </a:rPr>
              <a:t>Jones, Rev. Mod. </a:t>
            </a:r>
            <a:r>
              <a:rPr lang="da-DK" sz="1050" spc="-1" dirty="0" err="1">
                <a:solidFill>
                  <a:srgbClr val="000000"/>
                </a:solidFill>
                <a:uFill>
                  <a:solidFill>
                    <a:srgbClr val="FFFFFF"/>
                  </a:solidFill>
                </a:uFill>
                <a:latin typeface="Calibri"/>
              </a:rPr>
              <a:t>Phys</a:t>
            </a:r>
            <a:r>
              <a:rPr lang="da-DK" sz="1050" spc="-1" dirty="0">
                <a:solidFill>
                  <a:srgbClr val="000000"/>
                </a:solidFill>
                <a:uFill>
                  <a:solidFill>
                    <a:srgbClr val="FFFFFF"/>
                  </a:solidFill>
                </a:uFill>
                <a:latin typeface="Calibri"/>
              </a:rPr>
              <a:t>., </a:t>
            </a:r>
            <a:r>
              <a:rPr lang="da-DK" sz="1050" spc="-1" dirty="0" err="1">
                <a:solidFill>
                  <a:srgbClr val="000000"/>
                </a:solidFill>
                <a:uFill>
                  <a:solidFill>
                    <a:srgbClr val="FFFFFF"/>
                  </a:solidFill>
                </a:uFill>
                <a:latin typeface="Calibri"/>
              </a:rPr>
              <a:t>vol</a:t>
            </a:r>
            <a:r>
              <a:rPr lang="da-DK" sz="1050" spc="-1" dirty="0">
                <a:solidFill>
                  <a:srgbClr val="000000"/>
                </a:solidFill>
                <a:uFill>
                  <a:solidFill>
                    <a:srgbClr val="FFFFFF"/>
                  </a:solidFill>
                </a:uFill>
                <a:latin typeface="Calibri"/>
              </a:rPr>
              <a:t> 87, </a:t>
            </a:r>
            <a:r>
              <a:rPr lang="da-DK" sz="1050" spc="-1" dirty="0" smtClean="0">
                <a:solidFill>
                  <a:srgbClr val="000000"/>
                </a:solidFill>
                <a:uFill>
                  <a:solidFill>
                    <a:srgbClr val="FFFFFF"/>
                  </a:solidFill>
                </a:uFill>
                <a:latin typeface="Calibri"/>
              </a:rPr>
              <a:t>2015</a:t>
            </a:r>
            <a:endParaRPr lang="en-GB" sz="105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3200" b="0" strike="noStrike" spc="-1">
                <a:solidFill>
                  <a:srgbClr val="000000"/>
                </a:solidFill>
                <a:uFill>
                  <a:solidFill>
                    <a:srgbClr val="FFFFFF"/>
                  </a:solidFill>
                </a:uFill>
                <a:latin typeface="Calibri"/>
              </a:rPr>
              <a:t>The state-of-the-art models in general Monte Carlo radiation transport codes</a:t>
            </a:r>
            <a:endParaRPr lang="da-DK" sz="1800" b="0" strike="noStrike" spc="-1">
              <a:solidFill>
                <a:srgbClr val="000000"/>
              </a:solidFill>
              <a:uFill>
                <a:solidFill>
                  <a:srgbClr val="FFFFFF"/>
                </a:solidFill>
              </a:uFill>
              <a:latin typeface="Calibri"/>
            </a:endParaRPr>
          </a:p>
        </p:txBody>
      </p:sp>
      <p:sp>
        <p:nvSpPr>
          <p:cNvPr id="107"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da-DK" sz="2400" b="0" strike="noStrike" spc="-1">
                <a:solidFill>
                  <a:srgbClr val="000000"/>
                </a:solidFill>
                <a:uFill>
                  <a:solidFill>
                    <a:srgbClr val="FFFFFF"/>
                  </a:solidFill>
                </a:uFill>
                <a:latin typeface="Calibri"/>
              </a:rPr>
              <a:t>The state-of-the-art models samples the distributions generated from the ENDF thermal scattering data, which is based on methodology established in the 1960s.</a:t>
            </a:r>
            <a:endParaRPr lang="da-DK"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400" b="0" strike="noStrike" spc="-1">
                <a:solidFill>
                  <a:srgbClr val="000000"/>
                </a:solidFill>
                <a:uFill>
                  <a:solidFill>
                    <a:srgbClr val="FFFFFF"/>
                  </a:solidFill>
                </a:uFill>
                <a:latin typeface="Calibri"/>
              </a:rPr>
              <a:t>Proven performance for large volume scattering media (e.g. reactor criticality). But the suitability for small geometries made of strong coherent scatterers  is questionable.</a:t>
            </a:r>
            <a:endParaRPr lang="da-DK"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2400" b="0" strike="noStrike" spc="-1">
                <a:solidFill>
                  <a:srgbClr val="000000"/>
                </a:solidFill>
                <a:uFill>
                  <a:solidFill>
                    <a:srgbClr val="FFFFFF"/>
                  </a:solidFill>
                </a:uFill>
                <a:latin typeface="Calibri"/>
              </a:rPr>
              <a:t>Isotropic materials only.</a:t>
            </a:r>
            <a:endParaRPr lang="da-DK"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4400" b="0" strike="noStrike" spc="-1">
                <a:solidFill>
                  <a:srgbClr val="000000"/>
                </a:solidFill>
                <a:uFill>
                  <a:solidFill>
                    <a:srgbClr val="FFFFFF"/>
                  </a:solidFill>
                </a:uFill>
                <a:latin typeface="Calibri"/>
              </a:rPr>
              <a:t>Crystalline materials</a:t>
            </a:r>
            <a:endParaRPr lang="da-DK" sz="1800" b="0" strike="noStrike" spc="-1">
              <a:solidFill>
                <a:srgbClr val="000000"/>
              </a:solidFill>
              <a:uFill>
                <a:solidFill>
                  <a:srgbClr val="FFFFFF"/>
                </a:solidFill>
              </a:uFill>
              <a:latin typeface="Calibri"/>
            </a:endParaRPr>
          </a:p>
        </p:txBody>
      </p:sp>
      <p:sp>
        <p:nvSpPr>
          <p:cNvPr id="109" name="TextShape 2"/>
          <p:cNvSpPr txBox="1"/>
          <p:nvPr/>
        </p:nvSpPr>
        <p:spPr>
          <a:xfrm>
            <a:off x="457200" y="1600200"/>
            <a:ext cx="8229240" cy="2088720"/>
          </a:xfrm>
          <a:prstGeom prst="rect">
            <a:avLst/>
          </a:prstGeom>
          <a:noFill/>
          <a:ln>
            <a:noFill/>
          </a:ln>
        </p:spPr>
        <p:txBody>
          <a:bodyPr/>
          <a:lstStyle/>
          <a:p>
            <a:pPr marL="343080" indent="-342720">
              <a:lnSpc>
                <a:spcPct val="100000"/>
              </a:lnSpc>
              <a:buClr>
                <a:srgbClr val="000000"/>
              </a:buClr>
              <a:buFont typeface="Arial"/>
              <a:buChar char="•"/>
            </a:pPr>
            <a:r>
              <a:rPr lang="da-DK" sz="2400" b="0" strike="noStrike" spc="-1" dirty="0" err="1">
                <a:solidFill>
                  <a:srgbClr val="000000"/>
                </a:solidFill>
                <a:uFill>
                  <a:solidFill>
                    <a:srgbClr val="FFFFFF"/>
                  </a:solidFill>
                </a:uFill>
                <a:latin typeface="Calibri"/>
              </a:rPr>
              <a:t>Arguably</a:t>
            </a:r>
            <a:r>
              <a:rPr lang="da-DK" sz="2400" b="0" strike="noStrike" spc="-1" dirty="0">
                <a:solidFill>
                  <a:srgbClr val="000000"/>
                </a:solidFill>
                <a:uFill>
                  <a:solidFill>
                    <a:srgbClr val="FFFFFF"/>
                  </a:solidFill>
                </a:uFill>
                <a:latin typeface="Calibri"/>
              </a:rPr>
              <a:t>, the most </a:t>
            </a:r>
            <a:r>
              <a:rPr lang="da-DK" sz="2400" b="0" strike="noStrike" spc="-1" dirty="0" err="1">
                <a:solidFill>
                  <a:srgbClr val="000000"/>
                </a:solidFill>
                <a:uFill>
                  <a:solidFill>
                    <a:srgbClr val="FFFFFF"/>
                  </a:solidFill>
                </a:uFill>
                <a:latin typeface="Calibri"/>
              </a:rPr>
              <a:t>important</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material</a:t>
            </a:r>
            <a:r>
              <a:rPr lang="da-DK" sz="2400" b="0" strike="noStrike" spc="-1" dirty="0">
                <a:solidFill>
                  <a:srgbClr val="000000"/>
                </a:solidFill>
                <a:uFill>
                  <a:solidFill>
                    <a:srgbClr val="FFFFFF"/>
                  </a:solidFill>
                </a:uFill>
                <a:latin typeface="Calibri"/>
              </a:rPr>
              <a:t> type for </a:t>
            </a:r>
            <a:r>
              <a:rPr lang="da-DK" sz="2400" b="0" strike="noStrike" spc="-1" dirty="0" err="1">
                <a:solidFill>
                  <a:srgbClr val="000000"/>
                </a:solidFill>
                <a:uFill>
                  <a:solidFill>
                    <a:srgbClr val="FFFFFF"/>
                  </a:solidFill>
                </a:uFill>
                <a:latin typeface="Calibri"/>
              </a:rPr>
              <a:t>detectors</a:t>
            </a:r>
            <a:r>
              <a:rPr lang="da-DK" sz="24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da-DK" sz="2400" b="0" strike="noStrike" spc="-1" dirty="0" err="1">
                <a:solidFill>
                  <a:srgbClr val="000000"/>
                </a:solidFill>
                <a:uFill>
                  <a:solidFill>
                    <a:srgbClr val="FFFFFF"/>
                  </a:solidFill>
                </a:uFill>
                <a:latin typeface="Calibri"/>
              </a:rPr>
              <a:t>Nuclear</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scattering</a:t>
            </a:r>
            <a:r>
              <a:rPr lang="da-DK" sz="2400" b="0" strike="noStrike" spc="-1" dirty="0">
                <a:solidFill>
                  <a:srgbClr val="000000"/>
                </a:solidFill>
                <a:uFill>
                  <a:solidFill>
                    <a:srgbClr val="FFFFFF"/>
                  </a:solidFill>
                </a:uFill>
                <a:latin typeface="Calibri"/>
              </a:rPr>
              <a:t> in </a:t>
            </a:r>
            <a:r>
              <a:rPr lang="da-DK" sz="2400" b="0" strike="noStrike" spc="-1" dirty="0" err="1">
                <a:solidFill>
                  <a:srgbClr val="000000"/>
                </a:solidFill>
                <a:uFill>
                  <a:solidFill>
                    <a:srgbClr val="FFFFFF"/>
                  </a:solidFill>
                </a:uFill>
                <a:latin typeface="Calibri"/>
              </a:rPr>
              <a:t>these</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materials</a:t>
            </a:r>
            <a:r>
              <a:rPr lang="da-DK" sz="2400" b="0" strike="noStrike" spc="-1" dirty="0">
                <a:solidFill>
                  <a:srgbClr val="000000"/>
                </a:solidFill>
                <a:uFill>
                  <a:solidFill>
                    <a:srgbClr val="FFFFFF"/>
                  </a:solidFill>
                </a:uFill>
                <a:latin typeface="Calibri"/>
              </a:rPr>
              <a:t> is </a:t>
            </a:r>
            <a:r>
              <a:rPr lang="da-DK" sz="2400" b="0" strike="noStrike" spc="-1" dirty="0" err="1">
                <a:solidFill>
                  <a:srgbClr val="000000"/>
                </a:solidFill>
                <a:uFill>
                  <a:solidFill>
                    <a:srgbClr val="FFFFFF"/>
                  </a:solidFill>
                </a:uFill>
                <a:latin typeface="Calibri"/>
              </a:rPr>
              <a:t>described</a:t>
            </a:r>
            <a:r>
              <a:rPr lang="da-DK" sz="2400" b="0" strike="noStrike" spc="-1" dirty="0">
                <a:solidFill>
                  <a:srgbClr val="000000"/>
                </a:solidFill>
                <a:uFill>
                  <a:solidFill>
                    <a:srgbClr val="FFFFFF"/>
                  </a:solidFill>
                </a:uFill>
                <a:latin typeface="Calibri"/>
              </a:rPr>
              <a:t> as neutron-</a:t>
            </a:r>
            <a:r>
              <a:rPr lang="da-DK" sz="2400" b="0" strike="noStrike" spc="-1" dirty="0" err="1">
                <a:solidFill>
                  <a:srgbClr val="000000"/>
                </a:solidFill>
                <a:uFill>
                  <a:solidFill>
                    <a:srgbClr val="FFFFFF"/>
                  </a:solidFill>
                </a:uFill>
                <a:latin typeface="Calibri"/>
              </a:rPr>
              <a:t>phonon</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scattering</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where</a:t>
            </a:r>
            <a:r>
              <a:rPr lang="da-DK" sz="2400" b="0" strike="noStrike" spc="-1" dirty="0">
                <a:solidFill>
                  <a:srgbClr val="000000"/>
                </a:solidFill>
                <a:uFill>
                  <a:solidFill>
                    <a:srgbClr val="FFFFFF"/>
                  </a:solidFill>
                </a:uFill>
                <a:latin typeface="Calibri"/>
              </a:rPr>
              <a:t> a </a:t>
            </a:r>
            <a:r>
              <a:rPr lang="da-DK" sz="2400" b="0" strike="noStrike" spc="-1" dirty="0" err="1">
                <a:solidFill>
                  <a:srgbClr val="000000"/>
                </a:solidFill>
                <a:uFill>
                  <a:solidFill>
                    <a:srgbClr val="FFFFFF"/>
                  </a:solidFill>
                </a:uFill>
                <a:latin typeface="Calibri"/>
              </a:rPr>
              <a:t>phonon</a:t>
            </a:r>
            <a:r>
              <a:rPr lang="da-DK" sz="2400" b="0" strike="noStrike" spc="-1" dirty="0">
                <a:solidFill>
                  <a:srgbClr val="000000"/>
                </a:solidFill>
                <a:uFill>
                  <a:solidFill>
                    <a:srgbClr val="FFFFFF"/>
                  </a:solidFill>
                </a:uFill>
                <a:latin typeface="Calibri"/>
              </a:rPr>
              <a:t> is a quantum </a:t>
            </a:r>
            <a:r>
              <a:rPr lang="da-DK" sz="2400" b="0" strike="noStrike" spc="-1" dirty="0" err="1">
                <a:solidFill>
                  <a:srgbClr val="000000"/>
                </a:solidFill>
                <a:uFill>
                  <a:solidFill>
                    <a:srgbClr val="FFFFFF"/>
                  </a:solidFill>
                </a:uFill>
                <a:latin typeface="Calibri"/>
              </a:rPr>
              <a:t>state</a:t>
            </a:r>
            <a:r>
              <a:rPr lang="da-DK" sz="2400" b="0" strike="noStrike" spc="-1" dirty="0">
                <a:solidFill>
                  <a:srgbClr val="000000"/>
                </a:solidFill>
                <a:uFill>
                  <a:solidFill>
                    <a:srgbClr val="FFFFFF"/>
                  </a:solidFill>
                </a:uFill>
                <a:latin typeface="Calibri"/>
              </a:rPr>
              <a:t> of </a:t>
            </a:r>
            <a:r>
              <a:rPr lang="da-DK" sz="2400" b="0" strike="noStrike" spc="-1" dirty="0" err="1">
                <a:solidFill>
                  <a:srgbClr val="000000"/>
                </a:solidFill>
                <a:uFill>
                  <a:solidFill>
                    <a:srgbClr val="FFFFFF"/>
                  </a:solidFill>
                </a:uFill>
                <a:latin typeface="Calibri"/>
              </a:rPr>
              <a:t>collective</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excitation</a:t>
            </a:r>
            <a:r>
              <a:rPr lang="da-DK" sz="24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da-DK" sz="2400" b="0" strike="noStrike" spc="-1" dirty="0" err="1">
                <a:solidFill>
                  <a:srgbClr val="000000"/>
                </a:solidFill>
                <a:uFill>
                  <a:solidFill>
                    <a:srgbClr val="FFFFFF"/>
                  </a:solidFill>
                </a:uFill>
                <a:latin typeface="Calibri"/>
              </a:rPr>
              <a:t>Often</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used</a:t>
            </a:r>
            <a:r>
              <a:rPr lang="da-DK" sz="2400" b="0" strike="noStrike" spc="-1" dirty="0">
                <a:solidFill>
                  <a:srgbClr val="000000"/>
                </a:solidFill>
                <a:uFill>
                  <a:solidFill>
                    <a:srgbClr val="FFFFFF"/>
                  </a:solidFill>
                </a:uFill>
                <a:latin typeface="Calibri"/>
              </a:rPr>
              <a:t> in </a:t>
            </a:r>
            <a:r>
              <a:rPr lang="da-DK" sz="2400" b="0" strike="noStrike" spc="-1" dirty="0" err="1">
                <a:solidFill>
                  <a:srgbClr val="000000"/>
                </a:solidFill>
                <a:uFill>
                  <a:solidFill>
                    <a:srgbClr val="FFFFFF"/>
                  </a:solidFill>
                </a:uFill>
                <a:latin typeface="Calibri"/>
              </a:rPr>
              <a:t>their</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powder</a:t>
            </a:r>
            <a:r>
              <a:rPr lang="da-DK" sz="2400" b="0" strike="noStrike" spc="-1" dirty="0">
                <a:solidFill>
                  <a:srgbClr val="000000"/>
                </a:solidFill>
                <a:uFill>
                  <a:solidFill>
                    <a:srgbClr val="FFFFFF"/>
                  </a:solidFill>
                </a:uFill>
                <a:latin typeface="Calibri"/>
              </a:rPr>
              <a:t> and </a:t>
            </a:r>
            <a:r>
              <a:rPr lang="da-DK" sz="2400" b="0" strike="noStrike" spc="-1" dirty="0" err="1">
                <a:solidFill>
                  <a:srgbClr val="000000"/>
                </a:solidFill>
                <a:uFill>
                  <a:solidFill>
                    <a:srgbClr val="FFFFFF"/>
                  </a:solidFill>
                </a:uFill>
                <a:latin typeface="Calibri"/>
              </a:rPr>
              <a:t>polycrystalline</a:t>
            </a:r>
            <a:r>
              <a:rPr lang="da-DK" sz="2400" b="0" strike="noStrike" spc="-1" dirty="0">
                <a:solidFill>
                  <a:srgbClr val="000000"/>
                </a:solidFill>
                <a:uFill>
                  <a:solidFill>
                    <a:srgbClr val="FFFFFF"/>
                  </a:solidFill>
                </a:uFill>
                <a:latin typeface="Calibri"/>
              </a:rPr>
              <a:t> forms.</a:t>
            </a:r>
          </a:p>
        </p:txBody>
      </p:sp>
      <p:pic>
        <p:nvPicPr>
          <p:cNvPr id="110" name="Picture 4"/>
          <p:cNvPicPr/>
          <p:nvPr/>
        </p:nvPicPr>
        <p:blipFill>
          <a:blip r:embed="rId2"/>
          <a:stretch/>
        </p:blipFill>
        <p:spPr>
          <a:xfrm>
            <a:off x="2295000" y="4181400"/>
            <a:ext cx="4298400" cy="2322000"/>
          </a:xfrm>
          <a:prstGeom prst="rect">
            <a:avLst/>
          </a:pr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lstStyle/>
          <a:p>
            <a:pPr>
              <a:lnSpc>
                <a:spcPct val="100000"/>
              </a:lnSpc>
            </a:pPr>
            <a:r>
              <a:rPr lang="da-DK" sz="2400" b="0" strike="noStrike" spc="-1" dirty="0">
                <a:solidFill>
                  <a:srgbClr val="000000"/>
                </a:solidFill>
                <a:uFill>
                  <a:solidFill>
                    <a:srgbClr val="FFFFFF"/>
                  </a:solidFill>
                </a:uFill>
                <a:latin typeface="Calibri"/>
              </a:rPr>
              <a:t>NCrystal:</a:t>
            </a:r>
            <a:r>
              <a:rPr lang="da-DK" sz="2400" b="0" strike="noStrike" spc="-1" dirty="0">
                <a:solidFill>
                  <a:srgbClr val="24292E"/>
                </a:solidFill>
                <a:uFill>
                  <a:solidFill>
                    <a:srgbClr val="FFFFFF"/>
                  </a:solidFill>
                </a:uFill>
                <a:latin typeface="Calibri"/>
              </a:rPr>
              <a:t> a </a:t>
            </a:r>
            <a:r>
              <a:rPr lang="da-DK" sz="2400" b="0" strike="noStrike" spc="-1" dirty="0" err="1">
                <a:solidFill>
                  <a:srgbClr val="24292E"/>
                </a:solidFill>
                <a:uFill>
                  <a:solidFill>
                    <a:srgbClr val="FFFFFF"/>
                  </a:solidFill>
                </a:uFill>
                <a:latin typeface="Calibri"/>
              </a:rPr>
              <a:t>library</a:t>
            </a:r>
            <a:r>
              <a:rPr lang="da-DK" sz="2400" b="0" strike="noStrike" spc="-1" dirty="0">
                <a:solidFill>
                  <a:srgbClr val="24292E"/>
                </a:solidFill>
                <a:uFill>
                  <a:solidFill>
                    <a:srgbClr val="FFFFFF"/>
                  </a:solidFill>
                </a:uFill>
                <a:latin typeface="Calibri"/>
              </a:rPr>
              <a:t> for </a:t>
            </a:r>
            <a:r>
              <a:rPr lang="da-DK" sz="2400" b="0" strike="noStrike" spc="-1" dirty="0" err="1">
                <a:solidFill>
                  <a:srgbClr val="24292E"/>
                </a:solidFill>
                <a:uFill>
                  <a:solidFill>
                    <a:srgbClr val="FFFFFF"/>
                  </a:solidFill>
                </a:uFill>
                <a:latin typeface="Calibri"/>
              </a:rPr>
              <a:t>thermal</a:t>
            </a:r>
            <a:r>
              <a:rPr lang="da-DK" sz="2400" b="0" strike="noStrike" spc="-1" dirty="0">
                <a:solidFill>
                  <a:srgbClr val="24292E"/>
                </a:solidFill>
                <a:uFill>
                  <a:solidFill>
                    <a:srgbClr val="FFFFFF"/>
                  </a:solidFill>
                </a:uFill>
                <a:latin typeface="Calibri"/>
              </a:rPr>
              <a:t> neutron transport in </a:t>
            </a:r>
            <a:r>
              <a:rPr lang="da-DK" sz="2400" b="0" strike="noStrike" spc="-1" dirty="0" err="1">
                <a:solidFill>
                  <a:srgbClr val="24292E"/>
                </a:solidFill>
                <a:uFill>
                  <a:solidFill>
                    <a:srgbClr val="FFFFFF"/>
                  </a:solidFill>
                </a:uFill>
                <a:latin typeface="Calibri"/>
              </a:rPr>
              <a:t>crystals</a:t>
            </a:r>
            <a:r>
              <a:rPr lang="da-DK" sz="2400" b="0" strike="noStrike" spc="-1" dirty="0">
                <a:solidFill>
                  <a:srgbClr val="24292E"/>
                </a:solidFill>
                <a:uFill>
                  <a:solidFill>
                    <a:srgbClr val="FFFFFF"/>
                  </a:solidFill>
                </a:uFill>
                <a:latin typeface="Calibri"/>
              </a:rPr>
              <a:t> (</a:t>
            </a:r>
            <a:r>
              <a:rPr lang="da-DK" sz="2400" b="0" u="sng" strike="noStrike" spc="-1" dirty="0">
                <a:solidFill>
                  <a:srgbClr val="0000FF"/>
                </a:solidFill>
                <a:uFill>
                  <a:solidFill>
                    <a:srgbClr val="FFFFFF"/>
                  </a:solidFill>
                </a:uFill>
                <a:latin typeface="Calibri"/>
                <a:hlinkClick r:id="rId2"/>
              </a:rPr>
              <a:t>http://mctools.github.io/</a:t>
            </a:r>
            <a:r>
              <a:rPr lang="da-DK" sz="2400" b="0" u="sng" strike="noStrike" spc="-1" dirty="0" err="1">
                <a:solidFill>
                  <a:srgbClr val="0000FF"/>
                </a:solidFill>
                <a:uFill>
                  <a:solidFill>
                    <a:srgbClr val="FFFFFF"/>
                  </a:solidFill>
                </a:uFill>
                <a:latin typeface="Calibri"/>
                <a:hlinkClick r:id="rId2"/>
              </a:rPr>
              <a:t>ncrystal</a:t>
            </a:r>
            <a:r>
              <a:rPr lang="da-DK" sz="2400" b="0" u="sng" strike="noStrike" spc="-1" dirty="0">
                <a:solidFill>
                  <a:srgbClr val="0000FF"/>
                </a:solidFill>
                <a:uFill>
                  <a:solidFill>
                    <a:srgbClr val="FFFFFF"/>
                  </a:solidFill>
                </a:uFill>
                <a:latin typeface="Calibri"/>
                <a:hlinkClick r:id="rId2"/>
              </a:rPr>
              <a:t>/</a:t>
            </a:r>
            <a:r>
              <a:rPr lang="da-DK" sz="2400" b="0" strike="noStrike" spc="-1" dirty="0">
                <a:solidFill>
                  <a:srgbClr val="24292E"/>
                </a:solidFill>
                <a:uFill>
                  <a:solidFill>
                    <a:srgbClr val="FFFFFF"/>
                  </a:solidFill>
                </a:uFill>
                <a:latin typeface="Calibri"/>
              </a:rPr>
              <a:t>)</a:t>
            </a:r>
            <a:endParaRPr lang="da-DK" sz="1600" b="0" strike="noStrike" spc="-1" dirty="0">
              <a:solidFill>
                <a:srgbClr val="000000"/>
              </a:solidFill>
              <a:uFill>
                <a:solidFill>
                  <a:srgbClr val="FFFFFF"/>
                </a:solidFill>
              </a:uFill>
              <a:latin typeface="Calibri"/>
            </a:endParaRPr>
          </a:p>
        </p:txBody>
      </p:sp>
      <p:sp>
        <p:nvSpPr>
          <p:cNvPr id="112" name="TextShape 2"/>
          <p:cNvSpPr txBox="1"/>
          <p:nvPr/>
        </p:nvSpPr>
        <p:spPr>
          <a:xfrm>
            <a:off x="457200" y="1413168"/>
            <a:ext cx="8291160" cy="3528000"/>
          </a:xfrm>
          <a:prstGeom prst="rect">
            <a:avLst/>
          </a:prstGeom>
          <a:noFill/>
          <a:ln>
            <a:noFill/>
          </a:ln>
        </p:spPr>
        <p:txBody>
          <a:bodyPr/>
          <a:lstStyle/>
          <a:p>
            <a:pPr marL="343080" indent="-342720">
              <a:lnSpc>
                <a:spcPct val="100000"/>
              </a:lnSpc>
              <a:buClr>
                <a:srgbClr val="000000"/>
              </a:buClr>
              <a:buFont typeface="Arial"/>
              <a:buChar char="•"/>
            </a:pPr>
            <a:r>
              <a:rPr lang="da-DK" sz="1600" b="0" strike="noStrike" spc="-1" dirty="0" err="1">
                <a:solidFill>
                  <a:srgbClr val="000000"/>
                </a:solidFill>
                <a:uFill>
                  <a:solidFill>
                    <a:srgbClr val="FFFFFF"/>
                  </a:solidFill>
                </a:uFill>
                <a:latin typeface="Calibri"/>
              </a:rPr>
              <a:t>Objectives</a:t>
            </a:r>
            <a:r>
              <a:rPr lang="da-DK" sz="1600" b="0" strike="noStrike" spc="-1" dirty="0">
                <a:solidFill>
                  <a:srgbClr val="000000"/>
                </a:solidFill>
                <a:uFill>
                  <a:solidFill>
                    <a:srgbClr val="FFFFFF"/>
                  </a:solidFill>
                </a:uFill>
                <a:latin typeface="Calibri"/>
              </a:rPr>
              <a:t>:</a:t>
            </a:r>
            <a:endParaRPr lang="da-DK" sz="32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err="1">
                <a:solidFill>
                  <a:srgbClr val="000000"/>
                </a:solidFill>
                <a:uFill>
                  <a:solidFill>
                    <a:srgbClr val="FFFFFF"/>
                  </a:solidFill>
                </a:uFill>
                <a:latin typeface="Calibri"/>
              </a:rPr>
              <a:t>Create</a:t>
            </a:r>
            <a:r>
              <a:rPr lang="da-DK" sz="1400" b="0" strike="noStrike" spc="-1" dirty="0">
                <a:solidFill>
                  <a:srgbClr val="000000"/>
                </a:solidFill>
                <a:uFill>
                  <a:solidFill>
                    <a:srgbClr val="FFFFFF"/>
                  </a:solidFill>
                </a:uFill>
                <a:latin typeface="Calibri"/>
              </a:rPr>
              <a:t> open source </a:t>
            </a:r>
            <a:r>
              <a:rPr lang="da-DK" sz="1400" b="0" strike="noStrike" spc="-1" dirty="0" err="1">
                <a:solidFill>
                  <a:srgbClr val="000000"/>
                </a:solidFill>
                <a:uFill>
                  <a:solidFill>
                    <a:srgbClr val="FFFFFF"/>
                  </a:solidFill>
                </a:uFill>
                <a:latin typeface="Calibri"/>
              </a:rPr>
              <a:t>library</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which</a:t>
            </a:r>
            <a:r>
              <a:rPr lang="da-DK" sz="1400" b="0" strike="noStrike" spc="-1" dirty="0">
                <a:solidFill>
                  <a:srgbClr val="000000"/>
                </a:solidFill>
                <a:uFill>
                  <a:solidFill>
                    <a:srgbClr val="FFFFFF"/>
                  </a:solidFill>
                </a:uFill>
                <a:latin typeface="Calibri"/>
              </a:rPr>
              <a:t> is </a:t>
            </a:r>
            <a:r>
              <a:rPr lang="da-DK" sz="1400" b="0" strike="noStrike" spc="-1" dirty="0" err="1">
                <a:solidFill>
                  <a:srgbClr val="000000"/>
                </a:solidFill>
                <a:uFill>
                  <a:solidFill>
                    <a:srgbClr val="FFFFFF"/>
                  </a:solidFill>
                </a:uFill>
                <a:latin typeface="Calibri"/>
              </a:rPr>
              <a:t>capable</a:t>
            </a:r>
            <a:r>
              <a:rPr lang="da-DK" sz="1400" b="0" strike="noStrike" spc="-1" dirty="0">
                <a:solidFill>
                  <a:srgbClr val="000000"/>
                </a:solidFill>
                <a:uFill>
                  <a:solidFill>
                    <a:srgbClr val="FFFFFF"/>
                  </a:solidFill>
                </a:uFill>
                <a:latin typeface="Calibri"/>
              </a:rPr>
              <a:t> of </a:t>
            </a:r>
            <a:r>
              <a:rPr lang="da-DK" sz="1400" b="0" strike="noStrike" spc="-1" dirty="0" err="1">
                <a:solidFill>
                  <a:srgbClr val="000000"/>
                </a:solidFill>
                <a:uFill>
                  <a:solidFill>
                    <a:srgbClr val="FFFFFF"/>
                  </a:solidFill>
                </a:uFill>
                <a:latin typeface="Calibri"/>
              </a:rPr>
              <a:t>providing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crystallographic</a:t>
            </a:r>
            <a:r>
              <a:rPr lang="da-DK" sz="1400" b="0" strike="noStrike" spc="-1" dirty="0">
                <a:solidFill>
                  <a:srgbClr val="000000"/>
                </a:solidFill>
                <a:uFill>
                  <a:solidFill>
                    <a:srgbClr val="FFFFFF"/>
                  </a:solidFill>
                </a:uFill>
                <a:latin typeface="Calibri"/>
              </a:rPr>
              <a:t> information and in </a:t>
            </a:r>
            <a:r>
              <a:rPr lang="da-DK" sz="1400" b="0" strike="noStrike" spc="-1" dirty="0" err="1">
                <a:solidFill>
                  <a:srgbClr val="000000"/>
                </a:solidFill>
                <a:uFill>
                  <a:solidFill>
                    <a:srgbClr val="FFFFFF"/>
                  </a:solidFill>
                </a:uFill>
                <a:latin typeface="Calibri"/>
              </a:rPr>
              <a:t>particular</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facilitates</a:t>
            </a:r>
            <a:r>
              <a:rPr lang="da-DK" sz="1400" b="0" strike="noStrike" spc="-1" dirty="0">
                <a:solidFill>
                  <a:srgbClr val="000000"/>
                </a:solidFill>
                <a:uFill>
                  <a:solidFill>
                    <a:srgbClr val="FFFFFF"/>
                  </a:solidFill>
                </a:uFill>
                <a:latin typeface="Calibri"/>
              </a:rPr>
              <a:t> simulation of </a:t>
            </a:r>
            <a:r>
              <a:rPr lang="da-DK" sz="1400" b="0" strike="noStrike" spc="-1" dirty="0" err="1">
                <a:solidFill>
                  <a:srgbClr val="000000"/>
                </a:solidFill>
                <a:uFill>
                  <a:solidFill>
                    <a:srgbClr val="FFFFFF"/>
                  </a:solidFill>
                </a:uFill>
                <a:latin typeface="Calibri"/>
              </a:rPr>
              <a:t>thermal</a:t>
            </a:r>
            <a:r>
              <a:rPr lang="da-DK" sz="1400" b="0" strike="noStrike" spc="-1" dirty="0">
                <a:solidFill>
                  <a:srgbClr val="000000"/>
                </a:solidFill>
                <a:uFill>
                  <a:solidFill>
                    <a:srgbClr val="FFFFFF"/>
                  </a:solidFill>
                </a:uFill>
                <a:latin typeface="Calibri"/>
              </a:rPr>
              <a:t> neutron </a:t>
            </a:r>
            <a:r>
              <a:rPr lang="da-DK" sz="1400" b="0" strike="noStrike" spc="-1" dirty="0" err="1">
                <a:solidFill>
                  <a:srgbClr val="000000"/>
                </a:solidFill>
                <a:uFill>
                  <a:solidFill>
                    <a:srgbClr val="FFFFFF"/>
                  </a:solidFill>
                </a:uFill>
                <a:latin typeface="Calibri"/>
              </a:rPr>
              <a:t>interactions</a:t>
            </a:r>
            <a:r>
              <a:rPr lang="da-DK" sz="1400" b="0" strike="noStrike" spc="-1" dirty="0">
                <a:solidFill>
                  <a:srgbClr val="000000"/>
                </a:solidFill>
                <a:uFill>
                  <a:solidFill>
                    <a:srgbClr val="FFFFFF"/>
                  </a:solidFill>
                </a:uFill>
                <a:latin typeface="Calibri"/>
              </a:rPr>
              <a:t> with </a:t>
            </a:r>
            <a:r>
              <a:rPr lang="da-DK" sz="1400" b="0" strike="noStrike" spc="-1" dirty="0" err="1">
                <a:solidFill>
                  <a:srgbClr val="000000"/>
                </a:solidFill>
                <a:uFill>
                  <a:solidFill>
                    <a:srgbClr val="FFFFFF"/>
                  </a:solidFill>
                </a:uFill>
                <a:latin typeface="Calibri"/>
              </a:rPr>
              <a:t>crystals</a:t>
            </a:r>
            <a:r>
              <a:rPr lang="da-DK" sz="1400" b="0" strike="noStrike" spc="-1" dirty="0">
                <a:solidFill>
                  <a:srgbClr val="000000"/>
                </a:solidFill>
                <a:uFill>
                  <a:solidFill>
                    <a:srgbClr val="FFFFFF"/>
                  </a:solidFill>
                </a:uFill>
                <a:latin typeface="Calibri"/>
              </a:rPr>
              <a:t> in new or </a:t>
            </a:r>
            <a:r>
              <a:rPr lang="da-DK" sz="1400" b="0" strike="noStrike" spc="-1" dirty="0" err="1">
                <a:solidFill>
                  <a:srgbClr val="000000"/>
                </a:solidFill>
                <a:uFill>
                  <a:solidFill>
                    <a:srgbClr val="FFFFFF"/>
                  </a:solidFill>
                </a:uFill>
                <a:latin typeface="Calibri"/>
              </a:rPr>
              <a:t>existing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frameworks</a:t>
            </a:r>
            <a:r>
              <a:rPr lang="da-DK" sz="14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In </a:t>
            </a:r>
            <a:r>
              <a:rPr lang="da-DK" sz="1400" b="0" strike="noStrike" spc="-1" dirty="0" err="1">
                <a:solidFill>
                  <a:srgbClr val="000000"/>
                </a:solidFill>
                <a:uFill>
                  <a:solidFill>
                    <a:srgbClr val="FFFFFF"/>
                  </a:solidFill>
                </a:uFill>
                <a:latin typeface="Calibri"/>
              </a:rPr>
              <a:t>particular</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we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wanted</a:t>
            </a:r>
            <a:r>
              <a:rPr lang="da-DK" sz="1400" b="0" strike="noStrike" spc="-1" dirty="0">
                <a:solidFill>
                  <a:srgbClr val="000000"/>
                </a:solidFill>
                <a:uFill>
                  <a:solidFill>
                    <a:srgbClr val="FFFFFF"/>
                  </a:solidFill>
                </a:uFill>
                <a:latin typeface="Calibri"/>
              </a:rPr>
              <a:t> to </a:t>
            </a:r>
            <a:r>
              <a:rPr lang="da-DK" sz="1400" b="0" strike="noStrike" spc="-1" dirty="0" err="1">
                <a:solidFill>
                  <a:srgbClr val="000000"/>
                </a:solidFill>
                <a:uFill>
                  <a:solidFill>
                    <a:srgbClr val="FFFFFF"/>
                  </a:solidFill>
                </a:uFill>
                <a:latin typeface="Calibri"/>
              </a:rPr>
              <a:t>use</a:t>
            </a:r>
            <a:r>
              <a:rPr lang="da-DK" sz="1400" b="0" strike="noStrike" spc="-1" dirty="0">
                <a:solidFill>
                  <a:srgbClr val="000000"/>
                </a:solidFill>
                <a:uFill>
                  <a:solidFill>
                    <a:srgbClr val="FFFFFF"/>
                  </a:solidFill>
                </a:uFill>
                <a:latin typeface="Calibri"/>
              </a:rPr>
              <a:t> it to </a:t>
            </a:r>
            <a:r>
              <a:rPr lang="da-DK" sz="1400" b="0" strike="noStrike" spc="-1" dirty="0" err="1">
                <a:solidFill>
                  <a:srgbClr val="000000"/>
                </a:solidFill>
                <a:uFill>
                  <a:solidFill>
                    <a:srgbClr val="FFFFFF"/>
                  </a:solidFill>
                </a:uFill>
                <a:latin typeface="Calibri"/>
              </a:rPr>
              <a:t>make</a:t>
            </a:r>
            <a:r>
              <a:rPr lang="da-DK" sz="1400" b="0" strike="noStrike" spc="-1" dirty="0">
                <a:solidFill>
                  <a:srgbClr val="000000"/>
                </a:solidFill>
                <a:uFill>
                  <a:solidFill>
                    <a:srgbClr val="FFFFFF"/>
                  </a:solidFill>
                </a:uFill>
                <a:latin typeface="Calibri"/>
              </a:rPr>
              <a:t> the Geant4 simulation </a:t>
            </a:r>
            <a:r>
              <a:rPr lang="da-DK" sz="1400" b="0" strike="noStrike" spc="-1" dirty="0" err="1">
                <a:solidFill>
                  <a:srgbClr val="000000"/>
                </a:solidFill>
                <a:uFill>
                  <a:solidFill>
                    <a:srgbClr val="FFFFFF"/>
                  </a:solidFill>
                </a:uFill>
                <a:latin typeface="Calibri"/>
              </a:rPr>
              <a:t>toolkit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capable</a:t>
            </a:r>
            <a:r>
              <a:rPr lang="da-DK" sz="1400" b="0" strike="noStrike" spc="-1" dirty="0">
                <a:solidFill>
                  <a:srgbClr val="000000"/>
                </a:solidFill>
                <a:uFill>
                  <a:solidFill>
                    <a:srgbClr val="FFFFFF"/>
                  </a:solidFill>
                </a:uFill>
                <a:latin typeface="Calibri"/>
              </a:rPr>
              <a:t> of </a:t>
            </a:r>
            <a:r>
              <a:rPr lang="da-DK" sz="1400" b="0" strike="noStrike" spc="-1" dirty="0" err="1">
                <a:solidFill>
                  <a:srgbClr val="000000"/>
                </a:solidFill>
                <a:uFill>
                  <a:solidFill>
                    <a:srgbClr val="FFFFFF"/>
                  </a:solidFill>
                </a:uFill>
                <a:latin typeface="Calibri"/>
              </a:rPr>
              <a:t>including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such</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detailed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neutron+crystal</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physics</a:t>
            </a:r>
            <a:r>
              <a:rPr lang="da-DK" sz="14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err="1">
                <a:solidFill>
                  <a:srgbClr val="000000"/>
                </a:solidFill>
                <a:uFill>
                  <a:solidFill>
                    <a:srgbClr val="FFFFFF"/>
                  </a:solidFill>
                </a:uFill>
                <a:latin typeface="Calibri"/>
              </a:rPr>
              <a:t>Should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be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relatively</a:t>
            </a:r>
            <a:r>
              <a:rPr lang="da-DK" sz="1400" b="0" strike="noStrike" spc="-1" dirty="0">
                <a:solidFill>
                  <a:srgbClr val="000000"/>
                </a:solidFill>
                <a:uFill>
                  <a:solidFill>
                    <a:srgbClr val="FFFFFF"/>
                  </a:solidFill>
                </a:uFill>
                <a:latin typeface="Calibri"/>
              </a:rPr>
              <a:t> simple to </a:t>
            </a:r>
            <a:r>
              <a:rPr lang="da-DK" sz="1400" b="0" strike="noStrike" spc="-1" dirty="0" err="1">
                <a:solidFill>
                  <a:srgbClr val="000000"/>
                </a:solidFill>
                <a:uFill>
                  <a:solidFill>
                    <a:srgbClr val="FFFFFF"/>
                  </a:solidFill>
                </a:uFill>
                <a:latin typeface="Calibri"/>
              </a:rPr>
              <a:t>add</a:t>
            </a:r>
            <a:r>
              <a:rPr lang="da-DK" sz="1400" b="0" strike="noStrike" spc="-1" dirty="0">
                <a:solidFill>
                  <a:srgbClr val="000000"/>
                </a:solidFill>
                <a:uFill>
                  <a:solidFill>
                    <a:srgbClr val="FFFFFF"/>
                  </a:solidFill>
                </a:uFill>
                <a:latin typeface="Calibri"/>
              </a:rPr>
              <a:t> new </a:t>
            </a:r>
            <a:r>
              <a:rPr lang="da-DK" sz="1400" b="0" strike="noStrike" spc="-1" dirty="0" err="1">
                <a:solidFill>
                  <a:srgbClr val="000000"/>
                </a:solidFill>
                <a:uFill>
                  <a:solidFill>
                    <a:srgbClr val="FFFFFF"/>
                  </a:solidFill>
                </a:uFill>
                <a:latin typeface="Calibri"/>
              </a:rPr>
              <a:t>materials</a:t>
            </a:r>
            <a:r>
              <a:rPr lang="da-DK" sz="1400" b="0" strike="noStrike" spc="-1" dirty="0">
                <a:solidFill>
                  <a:srgbClr val="000000"/>
                </a:solidFill>
                <a:uFill>
                  <a:solidFill>
                    <a:srgbClr val="FFFFFF"/>
                  </a:solidFill>
                </a:uFill>
                <a:latin typeface="Calibri"/>
              </a:rPr>
              <a:t> and </a:t>
            </a:r>
            <a:r>
              <a:rPr lang="da-DK" sz="1400" b="0" strike="noStrike" spc="-1" dirty="0" err="1">
                <a:solidFill>
                  <a:srgbClr val="000000"/>
                </a:solidFill>
                <a:uFill>
                  <a:solidFill>
                    <a:srgbClr val="FFFFFF"/>
                  </a:solidFill>
                </a:uFill>
                <a:latin typeface="Calibri"/>
              </a:rPr>
              <a:t>get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reasonable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results</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simply</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providing</a:t>
            </a:r>
            <a:r>
              <a:rPr lang="da-DK" sz="1400" b="0" strike="noStrike" spc="-1" dirty="0">
                <a:solidFill>
                  <a:srgbClr val="000000"/>
                </a:solidFill>
                <a:uFill>
                  <a:solidFill>
                    <a:srgbClr val="FFFFFF"/>
                  </a:solidFill>
                </a:uFill>
                <a:latin typeface="Calibri"/>
              </a:rPr>
              <a:t> unit </a:t>
            </a:r>
            <a:r>
              <a:rPr lang="da-DK" sz="1400" b="0" strike="noStrike" spc="-1" dirty="0" err="1">
                <a:solidFill>
                  <a:srgbClr val="000000"/>
                </a:solidFill>
                <a:uFill>
                  <a:solidFill>
                    <a:srgbClr val="FFFFFF"/>
                  </a:solidFill>
                </a:uFill>
                <a:latin typeface="Calibri"/>
              </a:rPr>
              <a:t>cell</a:t>
            </a:r>
            <a:r>
              <a:rPr lang="da-DK" sz="1400" b="0" strike="noStrike" spc="-1" dirty="0">
                <a:solidFill>
                  <a:srgbClr val="000000"/>
                </a:solidFill>
                <a:uFill>
                  <a:solidFill>
                    <a:srgbClr val="FFFFFF"/>
                  </a:solidFill>
                </a:uFill>
                <a:latin typeface="Calibri"/>
              </a:rPr>
              <a:t> parameters of the </a:t>
            </a:r>
            <a:r>
              <a:rPr lang="da-DK" sz="1400" b="0" strike="noStrike" spc="-1" dirty="0" err="1">
                <a:solidFill>
                  <a:srgbClr val="000000"/>
                </a:solidFill>
                <a:uFill>
                  <a:solidFill>
                    <a:srgbClr val="FFFFFF"/>
                  </a:solidFill>
                </a:uFill>
                <a:latin typeface="Calibri"/>
              </a:rPr>
              <a:t>crystal</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should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be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enough</a:t>
            </a:r>
            <a:r>
              <a:rPr lang="da-DK" sz="1400" b="0" strike="noStrike" spc="-1" dirty="0">
                <a:solidFill>
                  <a:srgbClr val="000000"/>
                </a:solidFill>
                <a:uFill>
                  <a:solidFill>
                    <a:srgbClr val="FFFFFF"/>
                  </a:solidFill>
                </a:uFill>
                <a:latin typeface="Calibri"/>
              </a:rPr>
              <a:t>), and </a:t>
            </a:r>
            <a:r>
              <a:rPr lang="da-DK" sz="1400" b="0" strike="noStrike" spc="-1" dirty="0" err="1">
                <a:solidFill>
                  <a:srgbClr val="000000"/>
                </a:solidFill>
                <a:uFill>
                  <a:solidFill>
                    <a:srgbClr val="FFFFFF"/>
                  </a:solidFill>
                </a:uFill>
                <a:latin typeface="Calibri"/>
              </a:rPr>
              <a:t>possible</a:t>
            </a:r>
            <a:r>
              <a:rPr lang="da-DK" sz="1400" b="0" strike="noStrike" spc="-1" dirty="0">
                <a:solidFill>
                  <a:srgbClr val="000000"/>
                </a:solidFill>
                <a:uFill>
                  <a:solidFill>
                    <a:srgbClr val="FFFFFF"/>
                  </a:solidFill>
                </a:uFill>
                <a:latin typeface="Calibri"/>
              </a:rPr>
              <a:t> to provide more </a:t>
            </a:r>
            <a:r>
              <a:rPr lang="da-DK" sz="1400" b="0" strike="noStrike" spc="-1" dirty="0" err="1">
                <a:solidFill>
                  <a:srgbClr val="000000"/>
                </a:solidFill>
                <a:uFill>
                  <a:solidFill>
                    <a:srgbClr val="FFFFFF"/>
                  </a:solidFill>
                </a:uFill>
                <a:latin typeface="Calibri"/>
              </a:rPr>
              <a:t>detailed</a:t>
            </a:r>
            <a:r>
              <a:rPr lang="da-DK" sz="1400" b="0" strike="noStrike" spc="-1" dirty="0">
                <a:solidFill>
                  <a:srgbClr val="000000"/>
                </a:solidFill>
                <a:uFill>
                  <a:solidFill>
                    <a:srgbClr val="FFFFFF"/>
                  </a:solidFill>
                </a:uFill>
                <a:latin typeface="Calibri"/>
              </a:rPr>
              <a:t> data (</a:t>
            </a:r>
            <a:r>
              <a:rPr lang="da-DK" sz="1400" b="0" strike="noStrike" spc="-1" dirty="0" err="1">
                <a:solidFill>
                  <a:srgbClr val="000000"/>
                </a:solidFill>
                <a:uFill>
                  <a:solidFill>
                    <a:srgbClr val="FFFFFF"/>
                  </a:solidFill>
                </a:uFill>
                <a:latin typeface="Calibri"/>
              </a:rPr>
              <a:t>e.g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scattering</a:t>
            </a:r>
            <a:r>
              <a:rPr lang="da-DK" sz="1400" b="0" strike="noStrike" spc="-1" dirty="0">
                <a:solidFill>
                  <a:srgbClr val="000000"/>
                </a:solidFill>
                <a:uFill>
                  <a:solidFill>
                    <a:srgbClr val="FFFFFF"/>
                  </a:solidFill>
                </a:uFill>
                <a:latin typeface="Calibri"/>
              </a:rPr>
              <a:t> kernels from DFT  </a:t>
            </a:r>
            <a:r>
              <a:rPr lang="da-DK" sz="1400" b="0" strike="noStrike" spc="-1" dirty="0" err="1">
                <a:solidFill>
                  <a:srgbClr val="000000"/>
                </a:solidFill>
                <a:uFill>
                  <a:solidFill>
                    <a:srgbClr val="FFFFFF"/>
                  </a:solidFill>
                </a:uFill>
                <a:latin typeface="Calibri"/>
              </a:rPr>
              <a:t>calculations</a:t>
            </a:r>
            <a:r>
              <a:rPr lang="da-DK" sz="1400" b="0" strike="noStrike" spc="-1" dirty="0">
                <a:solidFill>
                  <a:srgbClr val="000000"/>
                </a:solidFill>
                <a:uFill>
                  <a:solidFill>
                    <a:srgbClr val="FFFFFF"/>
                  </a:solidFill>
                </a:uFill>
                <a:latin typeface="Calibri"/>
              </a:rPr>
              <a:t>) for </a:t>
            </a:r>
            <a:r>
              <a:rPr lang="da-DK" sz="1400" b="0" strike="noStrike" spc="-1" dirty="0" err="1">
                <a:solidFill>
                  <a:srgbClr val="000000"/>
                </a:solidFill>
                <a:uFill>
                  <a:solidFill>
                    <a:srgbClr val="FFFFFF"/>
                  </a:solidFill>
                </a:uFill>
                <a:latin typeface="Calibri"/>
              </a:rPr>
              <a:t>increased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realism</a:t>
            </a:r>
            <a:r>
              <a:rPr lang="da-DK" sz="14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Code </a:t>
            </a:r>
            <a:r>
              <a:rPr lang="da-DK" sz="1400" b="0" strike="noStrike" spc="-1" dirty="0" err="1">
                <a:solidFill>
                  <a:srgbClr val="000000"/>
                </a:solidFill>
                <a:uFill>
                  <a:solidFill>
                    <a:srgbClr val="FFFFFF"/>
                  </a:solidFill>
                </a:uFill>
                <a:latin typeface="Calibri"/>
              </a:rPr>
              <a:t>should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be</a:t>
            </a:r>
            <a:r>
              <a:rPr lang="da-DK" sz="1400" b="0" strike="noStrike" spc="-1" dirty="0">
                <a:solidFill>
                  <a:srgbClr val="000000"/>
                </a:solidFill>
                <a:uFill>
                  <a:solidFill>
                    <a:srgbClr val="FFFFFF"/>
                  </a:solidFill>
                </a:uFill>
                <a:latin typeface="Calibri"/>
              </a:rPr>
              <a:t> robust, fast and </a:t>
            </a:r>
            <a:r>
              <a:rPr lang="da-DK" sz="1400" b="0" strike="noStrike" spc="-1" dirty="0" err="1">
                <a:solidFill>
                  <a:srgbClr val="000000"/>
                </a:solidFill>
                <a:uFill>
                  <a:solidFill>
                    <a:srgbClr val="FFFFFF"/>
                  </a:solidFill>
                </a:uFill>
                <a:latin typeface="Calibri"/>
              </a:rPr>
              <a:t>maintainable</a:t>
            </a:r>
            <a:r>
              <a:rPr lang="da-DK" sz="1400" b="0" strike="noStrike" spc="-1" dirty="0">
                <a:solidFill>
                  <a:srgbClr val="000000"/>
                </a:solidFill>
                <a:uFill>
                  <a:solidFill>
                    <a:srgbClr val="FFFFFF"/>
                  </a:solidFill>
                </a:uFill>
                <a:latin typeface="Calibri"/>
              </a:rPr>
              <a:t> with </a:t>
            </a:r>
            <a:r>
              <a:rPr lang="da-DK" sz="1400" b="0" strike="noStrike" spc="-1" dirty="0" err="1">
                <a:solidFill>
                  <a:srgbClr val="000000"/>
                </a:solidFill>
                <a:uFill>
                  <a:solidFill>
                    <a:srgbClr val="FFFFFF"/>
                  </a:solidFill>
                </a:uFill>
                <a:latin typeface="Calibri"/>
              </a:rPr>
              <a:t>many</a:t>
            </a:r>
            <a:r>
              <a:rPr lang="da-DK" sz="1400" b="0" strike="noStrike" spc="-1" dirty="0">
                <a:solidFill>
                  <a:srgbClr val="000000"/>
                </a:solidFill>
                <a:uFill>
                  <a:solidFill>
                    <a:srgbClr val="FFFFFF"/>
                  </a:solidFill>
                </a:uFill>
                <a:latin typeface="Calibri"/>
              </a:rPr>
              <a:t> interfaces (C++, C, </a:t>
            </a:r>
            <a:r>
              <a:rPr lang="da-DK" sz="1400" b="0" strike="noStrike" spc="-1" dirty="0" err="1">
                <a:solidFill>
                  <a:srgbClr val="000000"/>
                </a:solidFill>
                <a:uFill>
                  <a:solidFill>
                    <a:srgbClr val="FFFFFF"/>
                  </a:solidFill>
                </a:uFill>
                <a:latin typeface="Calibri"/>
              </a:rPr>
              <a:t>Python</a:t>
            </a:r>
            <a:r>
              <a:rPr lang="da-DK" sz="1400" b="0" strike="noStrike" spc="-1" dirty="0">
                <a:solidFill>
                  <a:srgbClr val="000000"/>
                </a:solidFill>
                <a:uFill>
                  <a:solidFill>
                    <a:srgbClr val="FFFFFF"/>
                  </a:solidFill>
                </a:uFill>
                <a:latin typeface="Calibri"/>
              </a:rPr>
              <a:t>, Geant4, </a:t>
            </a:r>
            <a:r>
              <a:rPr lang="da-DK" sz="1400" b="0" strike="noStrike" spc="-1" dirty="0" err="1">
                <a:solidFill>
                  <a:srgbClr val="000000"/>
                </a:solidFill>
                <a:uFill>
                  <a:solidFill>
                    <a:srgbClr val="FFFFFF"/>
                  </a:solidFill>
                </a:uFill>
                <a:latin typeface="Calibri"/>
              </a:rPr>
              <a:t>McStas</a:t>
            </a:r>
            <a:r>
              <a:rPr lang="da-DK" sz="1400" b="0" strike="noStrike" spc="-1" dirty="0">
                <a:solidFill>
                  <a:srgbClr val="000000"/>
                </a:solidFill>
                <a:uFill>
                  <a:solidFill>
                    <a:srgbClr val="FFFFFF"/>
                  </a:solidFill>
                </a:uFill>
                <a:latin typeface="Calibri"/>
              </a:rPr>
              <a:t>, …)</a:t>
            </a:r>
            <a:endParaRPr lang="da-DK" sz="24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da-DK" sz="1600" b="0" strike="noStrike" spc="-1" dirty="0" err="1">
                <a:solidFill>
                  <a:srgbClr val="000000"/>
                </a:solidFill>
                <a:uFill>
                  <a:solidFill>
                    <a:srgbClr val="FFFFFF"/>
                  </a:solidFill>
                </a:uFill>
                <a:latin typeface="Calibri"/>
              </a:rPr>
              <a:t>Functionalities</a:t>
            </a:r>
            <a:r>
              <a:rPr lang="da-DK" sz="1600" b="0" strike="noStrike" spc="-1" dirty="0">
                <a:solidFill>
                  <a:srgbClr val="000000"/>
                </a:solidFill>
                <a:uFill>
                  <a:solidFill>
                    <a:srgbClr val="FFFFFF"/>
                  </a:solidFill>
                </a:uFill>
                <a:latin typeface="Calibri"/>
              </a:rPr>
              <a:t>:</a:t>
            </a:r>
            <a:endParaRPr lang="da-DK" sz="32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Load </a:t>
            </a:r>
            <a:r>
              <a:rPr lang="da-DK" sz="1400" b="0" strike="noStrike" spc="-1" dirty="0" err="1">
                <a:solidFill>
                  <a:srgbClr val="000000"/>
                </a:solidFill>
                <a:uFill>
                  <a:solidFill>
                    <a:srgbClr val="FFFFFF"/>
                  </a:solidFill>
                </a:uFill>
                <a:latin typeface="Calibri"/>
              </a:rPr>
              <a:t>crystal</a:t>
            </a:r>
            <a:r>
              <a:rPr lang="da-DK" sz="1400" b="0" strike="noStrike" spc="-1" dirty="0">
                <a:solidFill>
                  <a:srgbClr val="000000"/>
                </a:solidFill>
                <a:uFill>
                  <a:solidFill>
                    <a:srgbClr val="FFFFFF"/>
                  </a:solidFill>
                </a:uFill>
                <a:latin typeface="Calibri"/>
              </a:rPr>
              <a:t> information from </a:t>
            </a:r>
            <a:r>
              <a:rPr lang="da-DK" sz="1400" b="0" strike="noStrike" spc="-1" dirty="0" err="1">
                <a:solidFill>
                  <a:srgbClr val="000000"/>
                </a:solidFill>
                <a:uFill>
                  <a:solidFill>
                    <a:srgbClr val="FFFFFF"/>
                  </a:solidFill>
                </a:uFill>
                <a:latin typeface="Calibri"/>
              </a:rPr>
              <a:t>variety</a:t>
            </a:r>
            <a:r>
              <a:rPr lang="da-DK" sz="1400" b="0" strike="noStrike" spc="-1" dirty="0">
                <a:solidFill>
                  <a:srgbClr val="000000"/>
                </a:solidFill>
                <a:uFill>
                  <a:solidFill>
                    <a:srgbClr val="FFFFFF"/>
                  </a:solidFill>
                </a:uFill>
                <a:latin typeface="Calibri"/>
              </a:rPr>
              <a:t> of </a:t>
            </a:r>
            <a:r>
              <a:rPr lang="da-DK" sz="1400" b="0" strike="noStrike" spc="-1" dirty="0" err="1">
                <a:solidFill>
                  <a:srgbClr val="000000"/>
                </a:solidFill>
                <a:uFill>
                  <a:solidFill>
                    <a:srgbClr val="FFFFFF"/>
                  </a:solidFill>
                </a:uFill>
                <a:latin typeface="Calibri"/>
              </a:rPr>
              <a:t>crystallographic</a:t>
            </a:r>
            <a:r>
              <a:rPr lang="da-DK" sz="1400" b="0" strike="noStrike" spc="-1" dirty="0">
                <a:solidFill>
                  <a:srgbClr val="000000"/>
                </a:solidFill>
                <a:uFill>
                  <a:solidFill>
                    <a:srgbClr val="FFFFFF"/>
                  </a:solidFill>
                </a:uFill>
                <a:latin typeface="Calibri"/>
              </a:rPr>
              <a:t> file formats</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Provide relevant </a:t>
            </a:r>
            <a:r>
              <a:rPr lang="da-DK" sz="1400" b="0" strike="noStrike" spc="-1" dirty="0" err="1">
                <a:solidFill>
                  <a:srgbClr val="000000"/>
                </a:solidFill>
                <a:uFill>
                  <a:solidFill>
                    <a:srgbClr val="FFFFFF"/>
                  </a:solidFill>
                </a:uFill>
                <a:latin typeface="Calibri"/>
              </a:rPr>
              <a:t>derived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quantities</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like</a:t>
            </a:r>
            <a:r>
              <a:rPr lang="da-DK" sz="1400" b="0" strike="noStrike" spc="-1" dirty="0">
                <a:solidFill>
                  <a:srgbClr val="000000"/>
                </a:solidFill>
                <a:uFill>
                  <a:solidFill>
                    <a:srgbClr val="FFFFFF"/>
                  </a:solidFill>
                </a:uFill>
                <a:latin typeface="Calibri"/>
              </a:rPr>
              <a:t> lists of </a:t>
            </a:r>
            <a:r>
              <a:rPr lang="da-DK" sz="1400" b="0" strike="noStrike" spc="-1" dirty="0" err="1">
                <a:solidFill>
                  <a:srgbClr val="000000"/>
                </a:solidFill>
                <a:uFill>
                  <a:solidFill>
                    <a:srgbClr val="FFFFFF"/>
                  </a:solidFill>
                </a:uFill>
                <a:latin typeface="Calibri"/>
              </a:rPr>
              <a:t>hkl</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reflection</a:t>
            </a:r>
            <a:r>
              <a:rPr lang="da-DK" sz="1400" b="0" strike="noStrike" spc="-1" dirty="0">
                <a:solidFill>
                  <a:srgbClr val="000000"/>
                </a:solidFill>
                <a:uFill>
                  <a:solidFill>
                    <a:srgbClr val="FFFFFF"/>
                  </a:solidFill>
                </a:uFill>
                <a:latin typeface="Calibri"/>
              </a:rPr>
              <a:t> planes and </a:t>
            </a:r>
            <a:r>
              <a:rPr lang="da-DK" sz="1400" b="0" strike="noStrike" spc="-1" dirty="0" err="1">
                <a:solidFill>
                  <a:srgbClr val="000000"/>
                </a:solidFill>
                <a:uFill>
                  <a:solidFill>
                    <a:srgbClr val="FFFFFF"/>
                  </a:solidFill>
                </a:uFill>
                <a:latin typeface="Calibri"/>
              </a:rPr>
              <a:t>associated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structure</a:t>
            </a:r>
            <a:r>
              <a:rPr lang="da-DK" sz="1400" b="0" strike="noStrike" spc="-1" dirty="0">
                <a:solidFill>
                  <a:srgbClr val="000000"/>
                </a:solidFill>
                <a:uFill>
                  <a:solidFill>
                    <a:srgbClr val="FFFFFF"/>
                  </a:solidFill>
                </a:uFill>
                <a:latin typeface="Calibri"/>
              </a:rPr>
              <a:t> factors).</a:t>
            </a:r>
            <a:endParaRPr lang="da-DK" sz="24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a:solidFill>
                  <a:srgbClr val="000000"/>
                </a:solidFill>
                <a:uFill>
                  <a:solidFill>
                    <a:srgbClr val="FFFFFF"/>
                  </a:solidFill>
                </a:uFill>
                <a:latin typeface="Calibri"/>
              </a:rPr>
              <a:t>Large </a:t>
            </a:r>
            <a:r>
              <a:rPr lang="da-DK" sz="1400" b="0" strike="noStrike" spc="-1" dirty="0" err="1">
                <a:solidFill>
                  <a:srgbClr val="000000"/>
                </a:solidFill>
                <a:uFill>
                  <a:solidFill>
                    <a:srgbClr val="FFFFFF"/>
                  </a:solidFill>
                </a:uFill>
                <a:latin typeface="Calibri"/>
              </a:rPr>
              <a:t>number</a:t>
            </a:r>
            <a:r>
              <a:rPr lang="da-DK" sz="1400" b="0" strike="noStrike" spc="-1" dirty="0">
                <a:solidFill>
                  <a:srgbClr val="000000"/>
                </a:solidFill>
                <a:uFill>
                  <a:solidFill>
                    <a:srgbClr val="FFFFFF"/>
                  </a:solidFill>
                </a:uFill>
                <a:latin typeface="Calibri"/>
              </a:rPr>
              <a:t> of </a:t>
            </a:r>
            <a:r>
              <a:rPr lang="da-DK" sz="1400" b="0" strike="noStrike" spc="-1" dirty="0" err="1">
                <a:solidFill>
                  <a:srgbClr val="000000"/>
                </a:solidFill>
                <a:uFill>
                  <a:solidFill>
                    <a:srgbClr val="FFFFFF"/>
                  </a:solidFill>
                </a:uFill>
                <a:latin typeface="Calibri"/>
              </a:rPr>
              <a:t>physics</a:t>
            </a:r>
            <a:r>
              <a:rPr lang="da-DK" sz="1400" b="0" strike="noStrike" spc="-1" dirty="0">
                <a:solidFill>
                  <a:srgbClr val="000000"/>
                </a:solidFill>
                <a:uFill>
                  <a:solidFill>
                    <a:srgbClr val="FFFFFF"/>
                  </a:solidFill>
                </a:uFill>
                <a:latin typeface="Calibri"/>
              </a:rPr>
              <a:t> models </a:t>
            </a:r>
            <a:r>
              <a:rPr lang="da-DK" sz="1400" b="0" strike="noStrike" spc="-1" dirty="0" err="1">
                <a:solidFill>
                  <a:srgbClr val="000000"/>
                </a:solidFill>
                <a:uFill>
                  <a:solidFill>
                    <a:srgbClr val="FFFFFF"/>
                  </a:solidFill>
                </a:uFill>
                <a:latin typeface="Calibri"/>
              </a:rPr>
              <a:t>available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representing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both</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different</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physics</a:t>
            </a:r>
            <a:r>
              <a:rPr lang="da-DK" sz="1400" b="0" strike="noStrike" spc="-1" dirty="0">
                <a:solidFill>
                  <a:srgbClr val="000000"/>
                </a:solidFill>
                <a:uFill>
                  <a:solidFill>
                    <a:srgbClr val="FFFFFF"/>
                  </a:solidFill>
                </a:uFill>
                <a:latin typeface="Calibri"/>
              </a:rPr>
              <a:t> processes and </a:t>
            </a:r>
            <a:r>
              <a:rPr lang="da-DK" sz="1400" b="0" strike="noStrike" spc="-1" dirty="0" err="1">
                <a:solidFill>
                  <a:srgbClr val="000000"/>
                </a:solidFill>
                <a:uFill>
                  <a:solidFill>
                    <a:srgbClr val="FFFFFF"/>
                  </a:solidFill>
                </a:uFill>
                <a:latin typeface="Calibri"/>
              </a:rPr>
              <a:t>different</a:t>
            </a:r>
            <a:r>
              <a:rPr lang="da-DK" sz="1400" b="0" strike="noStrike" spc="-1" dirty="0">
                <a:solidFill>
                  <a:srgbClr val="000000"/>
                </a:solidFill>
                <a:uFill>
                  <a:solidFill>
                    <a:srgbClr val="FFFFFF"/>
                  </a:solidFill>
                </a:uFill>
                <a:latin typeface="Calibri"/>
              </a:rPr>
              <a:t> models for a given </a:t>
            </a:r>
            <a:r>
              <a:rPr lang="da-DK" sz="1400" b="0" strike="noStrike" spc="-1" dirty="0" err="1">
                <a:solidFill>
                  <a:srgbClr val="000000"/>
                </a:solidFill>
                <a:uFill>
                  <a:solidFill>
                    <a:srgbClr val="FFFFFF"/>
                  </a:solidFill>
                </a:uFill>
                <a:latin typeface="Calibri"/>
              </a:rPr>
              <a:t>physics</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process</a:t>
            </a:r>
            <a:r>
              <a:rPr lang="da-DK" sz="1400" b="0" strike="noStrike" spc="-1" dirty="0">
                <a:solidFill>
                  <a:srgbClr val="000000"/>
                </a:solidFill>
                <a:uFill>
                  <a:solidFill>
                    <a:srgbClr val="FFFFFF"/>
                  </a:solidFill>
                </a:uFill>
                <a:latin typeface="Calibri"/>
              </a:rPr>
              <a:t>:</a:t>
            </a:r>
            <a:endParaRPr lang="da-DK" sz="24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da-DK" sz="1200" b="0" strike="noStrike" spc="-1" dirty="0">
                <a:solidFill>
                  <a:srgbClr val="000000"/>
                </a:solidFill>
                <a:uFill>
                  <a:solidFill>
                    <a:srgbClr val="FFFFFF"/>
                  </a:solidFill>
                </a:uFill>
                <a:latin typeface="Calibri"/>
              </a:rPr>
              <a:t>Provides </a:t>
            </a:r>
            <a:r>
              <a:rPr lang="da-DK" sz="1200" b="0" strike="noStrike" spc="-1" dirty="0" err="1">
                <a:solidFill>
                  <a:srgbClr val="000000"/>
                </a:solidFill>
                <a:uFill>
                  <a:solidFill>
                    <a:srgbClr val="FFFFFF"/>
                  </a:solidFill>
                </a:uFill>
                <a:latin typeface="Calibri"/>
              </a:rPr>
              <a:t>cross</a:t>
            </a:r>
            <a:r>
              <a:rPr lang="da-DK" sz="1200" b="0" strike="noStrike" spc="-1" dirty="0">
                <a:solidFill>
                  <a:srgbClr val="000000"/>
                </a:solidFill>
                <a:uFill>
                  <a:solidFill>
                    <a:srgbClr val="FFFFFF"/>
                  </a:solidFill>
                </a:uFill>
                <a:latin typeface="Calibri"/>
              </a:rPr>
              <a:t> </a:t>
            </a:r>
            <a:r>
              <a:rPr lang="da-DK" sz="1200" b="0" strike="noStrike" spc="-1" dirty="0" err="1">
                <a:solidFill>
                  <a:srgbClr val="000000"/>
                </a:solidFill>
                <a:uFill>
                  <a:solidFill>
                    <a:srgbClr val="FFFFFF"/>
                  </a:solidFill>
                </a:uFill>
                <a:latin typeface="Calibri"/>
              </a:rPr>
              <a:t>sections</a:t>
            </a:r>
            <a:r>
              <a:rPr lang="da-DK" sz="1200" b="0" strike="noStrike" spc="-1" dirty="0">
                <a:solidFill>
                  <a:srgbClr val="000000"/>
                </a:solidFill>
                <a:uFill>
                  <a:solidFill>
                    <a:srgbClr val="FFFFFF"/>
                  </a:solidFill>
                </a:uFill>
                <a:latin typeface="Calibri"/>
              </a:rPr>
              <a:t> and </a:t>
            </a:r>
            <a:r>
              <a:rPr lang="da-DK" sz="1200" b="0" strike="noStrike" spc="-1" dirty="0" err="1">
                <a:solidFill>
                  <a:srgbClr val="000000"/>
                </a:solidFill>
                <a:uFill>
                  <a:solidFill>
                    <a:srgbClr val="FFFFFF"/>
                  </a:solidFill>
                </a:uFill>
                <a:latin typeface="Calibri"/>
              </a:rPr>
              <a:t>ability</a:t>
            </a:r>
            <a:r>
              <a:rPr lang="da-DK" sz="1200" b="0" strike="noStrike" spc="-1" dirty="0">
                <a:solidFill>
                  <a:srgbClr val="000000"/>
                </a:solidFill>
                <a:uFill>
                  <a:solidFill>
                    <a:srgbClr val="FFFFFF"/>
                  </a:solidFill>
                </a:uFill>
                <a:latin typeface="Calibri"/>
              </a:rPr>
              <a:t> to sample </a:t>
            </a:r>
            <a:r>
              <a:rPr lang="da-DK" sz="1200" b="0" strike="noStrike" spc="-1" dirty="0" err="1">
                <a:solidFill>
                  <a:srgbClr val="000000"/>
                </a:solidFill>
                <a:uFill>
                  <a:solidFill>
                    <a:srgbClr val="FFFFFF"/>
                  </a:solidFill>
                </a:uFill>
                <a:latin typeface="Calibri"/>
              </a:rPr>
              <a:t>scattering</a:t>
            </a:r>
            <a:r>
              <a:rPr lang="da-DK" sz="1200" b="0" strike="noStrike" spc="-1" dirty="0">
                <a:solidFill>
                  <a:srgbClr val="000000"/>
                </a:solidFill>
                <a:uFill>
                  <a:solidFill>
                    <a:srgbClr val="FFFFFF"/>
                  </a:solidFill>
                </a:uFill>
                <a:latin typeface="Calibri"/>
              </a:rPr>
              <a:t> distributions (</a:t>
            </a:r>
            <a:r>
              <a:rPr lang="da-DK" sz="1200" b="0" strike="noStrike" spc="-1" dirty="0" err="1">
                <a:solidFill>
                  <a:srgbClr val="000000"/>
                </a:solidFill>
                <a:uFill>
                  <a:solidFill>
                    <a:srgbClr val="FFFFFF"/>
                  </a:solidFill>
                </a:uFill>
                <a:latin typeface="Calibri"/>
              </a:rPr>
              <a:t>using</a:t>
            </a:r>
            <a:r>
              <a:rPr lang="da-DK" sz="1200" b="0" strike="noStrike" spc="-1" dirty="0">
                <a:solidFill>
                  <a:srgbClr val="000000"/>
                </a:solidFill>
                <a:uFill>
                  <a:solidFill>
                    <a:srgbClr val="FFFFFF"/>
                  </a:solidFill>
                </a:uFill>
                <a:latin typeface="Calibri"/>
              </a:rPr>
              <a:t> </a:t>
            </a:r>
            <a:r>
              <a:rPr lang="da-DK" sz="1200" b="0" strike="noStrike" spc="-1" dirty="0" err="1">
                <a:solidFill>
                  <a:srgbClr val="000000"/>
                </a:solidFill>
                <a:uFill>
                  <a:solidFill>
                    <a:srgbClr val="FFFFFF"/>
                  </a:solidFill>
                </a:uFill>
                <a:latin typeface="Calibri"/>
              </a:rPr>
              <a:t>application</a:t>
            </a:r>
            <a:r>
              <a:rPr lang="da-DK" sz="1200" b="0" strike="noStrike" spc="-1" dirty="0">
                <a:solidFill>
                  <a:srgbClr val="000000"/>
                </a:solidFill>
                <a:uFill>
                  <a:solidFill>
                    <a:srgbClr val="FFFFFF"/>
                  </a:solidFill>
                </a:uFill>
                <a:latin typeface="Calibri"/>
              </a:rPr>
              <a:t> </a:t>
            </a:r>
            <a:r>
              <a:rPr lang="da-DK" sz="1200" b="0" strike="noStrike" spc="-1" dirty="0" err="1">
                <a:solidFill>
                  <a:srgbClr val="000000"/>
                </a:solidFill>
                <a:uFill>
                  <a:solidFill>
                    <a:srgbClr val="FFFFFF"/>
                  </a:solidFill>
                </a:uFill>
                <a:latin typeface="Calibri"/>
              </a:rPr>
              <a:t>specific</a:t>
            </a:r>
            <a:r>
              <a:rPr lang="da-DK" sz="1200" b="0" strike="noStrike" spc="-1" dirty="0">
                <a:solidFill>
                  <a:srgbClr val="000000"/>
                </a:solidFill>
                <a:uFill>
                  <a:solidFill>
                    <a:srgbClr val="FFFFFF"/>
                  </a:solidFill>
                </a:uFill>
                <a:latin typeface="Calibri"/>
              </a:rPr>
              <a:t> RNG if </a:t>
            </a:r>
            <a:r>
              <a:rPr lang="da-DK" sz="1200" b="0" strike="noStrike" spc="-1" dirty="0" err="1">
                <a:solidFill>
                  <a:srgbClr val="000000"/>
                </a:solidFill>
                <a:uFill>
                  <a:solidFill>
                    <a:srgbClr val="FFFFFF"/>
                  </a:solidFill>
                </a:uFill>
                <a:latin typeface="Calibri"/>
              </a:rPr>
              <a:t>desired</a:t>
            </a:r>
            <a:r>
              <a:rPr lang="da-DK" sz="1200" b="0" strike="noStrike" spc="-1" dirty="0">
                <a:solidFill>
                  <a:srgbClr val="000000"/>
                </a:solidFill>
                <a:uFill>
                  <a:solidFill>
                    <a:srgbClr val="FFFFFF"/>
                  </a:solidFill>
                </a:uFill>
                <a:latin typeface="Calibri"/>
              </a:rPr>
              <a:t>)</a:t>
            </a:r>
            <a:endParaRPr lang="da-DK" sz="2000" b="0" strike="noStrike" spc="-1" dirty="0">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da-DK" sz="1200" b="0" strike="noStrike" spc="-1" dirty="0" err="1">
                <a:solidFill>
                  <a:srgbClr val="000000"/>
                </a:solidFill>
                <a:uFill>
                  <a:solidFill>
                    <a:srgbClr val="FFFFFF"/>
                  </a:solidFill>
                </a:uFill>
                <a:latin typeface="Calibri"/>
              </a:rPr>
              <a:t>Justify</a:t>
            </a:r>
            <a:r>
              <a:rPr lang="da-DK" sz="1200" b="0" strike="noStrike" spc="-1" dirty="0">
                <a:solidFill>
                  <a:srgbClr val="000000"/>
                </a:solidFill>
                <a:uFill>
                  <a:solidFill>
                    <a:srgbClr val="FFFFFF"/>
                  </a:solidFill>
                </a:uFill>
                <a:latin typeface="Calibri"/>
              </a:rPr>
              <a:t> the </a:t>
            </a:r>
            <a:r>
              <a:rPr lang="da-DK" sz="1200" b="0" strike="noStrike" spc="-1" dirty="0" err="1">
                <a:solidFill>
                  <a:srgbClr val="000000"/>
                </a:solidFill>
                <a:uFill>
                  <a:solidFill>
                    <a:srgbClr val="FFFFFF"/>
                  </a:solidFill>
                </a:uFill>
                <a:latin typeface="Calibri"/>
              </a:rPr>
              <a:t>selection</a:t>
            </a:r>
            <a:r>
              <a:rPr lang="da-DK" sz="1200" b="0" strike="noStrike" spc="-1" dirty="0">
                <a:solidFill>
                  <a:srgbClr val="000000"/>
                </a:solidFill>
                <a:uFill>
                  <a:solidFill>
                    <a:srgbClr val="FFFFFF"/>
                  </a:solidFill>
                </a:uFill>
                <a:latin typeface="Calibri"/>
              </a:rPr>
              <a:t> of models </a:t>
            </a:r>
            <a:r>
              <a:rPr lang="da-DK" sz="1200" b="0" strike="noStrike" spc="-1" dirty="0" err="1">
                <a:solidFill>
                  <a:srgbClr val="000000"/>
                </a:solidFill>
                <a:uFill>
                  <a:solidFill>
                    <a:srgbClr val="FFFFFF"/>
                  </a:solidFill>
                </a:uFill>
                <a:latin typeface="Calibri"/>
              </a:rPr>
              <a:t>numerically</a:t>
            </a:r>
            <a:r>
              <a:rPr lang="da-DK" sz="1200" b="0" strike="noStrike" spc="-1" dirty="0">
                <a:solidFill>
                  <a:srgbClr val="000000"/>
                </a:solidFill>
                <a:uFill>
                  <a:solidFill>
                    <a:srgbClr val="FFFFFF"/>
                  </a:solidFill>
                </a:uFill>
                <a:latin typeface="Calibri"/>
              </a:rPr>
              <a:t>. </a:t>
            </a:r>
            <a:endParaRPr lang="da-DK" sz="20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da-DK" sz="1400" b="0" strike="noStrike" spc="-1" dirty="0" err="1">
                <a:solidFill>
                  <a:srgbClr val="000000"/>
                </a:solidFill>
                <a:uFill>
                  <a:solidFill>
                    <a:srgbClr val="FFFFFF"/>
                  </a:solidFill>
                </a:uFill>
                <a:latin typeface="Calibri"/>
              </a:rPr>
              <a:t>Unified</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configuration</a:t>
            </a:r>
            <a:r>
              <a:rPr lang="da-DK" sz="1400" b="0" strike="noStrike" spc="-1" dirty="0">
                <a:solidFill>
                  <a:srgbClr val="000000"/>
                </a:solidFill>
                <a:uFill>
                  <a:solidFill>
                    <a:srgbClr val="FFFFFF"/>
                  </a:solidFill>
                </a:uFill>
                <a:latin typeface="Calibri"/>
              </a:rPr>
              <a:t> interface (a simple </a:t>
            </a:r>
            <a:r>
              <a:rPr lang="da-DK" sz="1400" b="0" strike="noStrike" spc="-1" dirty="0" err="1">
                <a:solidFill>
                  <a:srgbClr val="000000"/>
                </a:solidFill>
                <a:uFill>
                  <a:solidFill>
                    <a:srgbClr val="FFFFFF"/>
                  </a:solidFill>
                </a:uFill>
                <a:latin typeface="Calibri"/>
              </a:rPr>
              <a:t>string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across</a:t>
            </a:r>
            <a:r>
              <a:rPr lang="da-DK" sz="1400" b="0" strike="noStrike" spc="-1" dirty="0">
                <a:solidFill>
                  <a:srgbClr val="000000"/>
                </a:solidFill>
                <a:uFill>
                  <a:solidFill>
                    <a:srgbClr val="FFFFFF"/>
                  </a:solidFill>
                </a:uFill>
                <a:latin typeface="Calibri"/>
              </a:rPr>
              <a:t> all interfaces. The same </a:t>
            </a:r>
            <a:r>
              <a:rPr lang="da-DK" sz="1400" b="0" strike="noStrike" spc="-1" dirty="0" err="1">
                <a:solidFill>
                  <a:srgbClr val="000000"/>
                </a:solidFill>
                <a:uFill>
                  <a:solidFill>
                    <a:srgbClr val="FFFFFF"/>
                  </a:solidFill>
                </a:uFill>
                <a:latin typeface="Calibri"/>
              </a:rPr>
              <a:t>string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defines</a:t>
            </a:r>
            <a:r>
              <a:rPr lang="da-DK" sz="1400" b="0" strike="noStrike" spc="-1" dirty="0">
                <a:solidFill>
                  <a:srgbClr val="000000"/>
                </a:solidFill>
                <a:uFill>
                  <a:solidFill>
                    <a:srgbClr val="FFFFFF"/>
                  </a:solidFill>
                </a:uFill>
                <a:latin typeface="Calibri"/>
              </a:rPr>
              <a:t> the </a:t>
            </a:r>
            <a:r>
              <a:rPr lang="da-DK" sz="1400" b="0" strike="noStrike" spc="-1" dirty="0" err="1">
                <a:solidFill>
                  <a:srgbClr val="000000"/>
                </a:solidFill>
                <a:uFill>
                  <a:solidFill>
                    <a:srgbClr val="FFFFFF"/>
                  </a:solidFill>
                </a:uFill>
                <a:latin typeface="Calibri"/>
              </a:rPr>
              <a:t>the</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identical</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physics</a:t>
            </a:r>
            <a:r>
              <a:rPr lang="da-DK" sz="1400" b="0" strike="noStrike" spc="-1" dirty="0">
                <a:solidFill>
                  <a:srgbClr val="000000"/>
                </a:solidFill>
                <a:uFill>
                  <a:solidFill>
                    <a:srgbClr val="FFFFFF"/>
                  </a:solidFill>
                </a:uFill>
                <a:latin typeface="Calibri"/>
              </a:rPr>
              <a:t> model, </a:t>
            </a:r>
            <a:r>
              <a:rPr lang="da-DK" sz="1400" b="0" strike="noStrike" spc="-1" dirty="0" err="1">
                <a:solidFill>
                  <a:srgbClr val="000000"/>
                </a:solidFill>
                <a:uFill>
                  <a:solidFill>
                    <a:srgbClr val="FFFFFF"/>
                  </a:solidFill>
                </a:uFill>
                <a:latin typeface="Calibri"/>
              </a:rPr>
              <a:t>regardless</a:t>
            </a:r>
            <a:r>
              <a:rPr lang="da-DK" sz="1400" b="0" strike="noStrike" spc="-1" dirty="0">
                <a:solidFill>
                  <a:srgbClr val="000000"/>
                </a:solidFill>
                <a:uFill>
                  <a:solidFill>
                    <a:srgbClr val="FFFFFF"/>
                  </a:solidFill>
                </a:uFill>
                <a:latin typeface="Calibri"/>
              </a:rPr>
              <a:t> the </a:t>
            </a:r>
            <a:r>
              <a:rPr lang="da-DK" sz="1400" b="0" strike="noStrike" spc="-1" dirty="0" err="1">
                <a:solidFill>
                  <a:srgbClr val="000000"/>
                </a:solidFill>
                <a:uFill>
                  <a:solidFill>
                    <a:srgbClr val="FFFFFF"/>
                  </a:solidFill>
                </a:uFill>
                <a:latin typeface="Calibri"/>
              </a:rPr>
              <a:t>programming</a:t>
            </a:r>
            <a:r>
              <a:rPr lang="da-DK" sz="1400" b="0" strike="noStrike" spc="-1" dirty="0">
                <a:solidFill>
                  <a:srgbClr val="000000"/>
                </a:solidFill>
                <a:uFill>
                  <a:solidFill>
                    <a:srgbClr val="FFFFFF"/>
                  </a:solidFill>
                </a:uFill>
                <a:latin typeface="Calibri"/>
              </a:rPr>
              <a:t> </a:t>
            </a:r>
            <a:r>
              <a:rPr lang="da-DK" sz="1400" b="0" strike="noStrike" spc="-1" dirty="0" err="1">
                <a:solidFill>
                  <a:srgbClr val="000000"/>
                </a:solidFill>
                <a:uFill>
                  <a:solidFill>
                    <a:srgbClr val="FFFFFF"/>
                  </a:solidFill>
                </a:uFill>
                <a:latin typeface="Calibri"/>
              </a:rPr>
              <a:t>languages</a:t>
            </a:r>
            <a:r>
              <a:rPr lang="da-DK" sz="1400" b="0" strike="noStrike" spc="-1" dirty="0">
                <a:solidFill>
                  <a:srgbClr val="000000"/>
                </a:solidFill>
                <a:uFill>
                  <a:solidFill>
                    <a:srgbClr val="FFFFFF"/>
                  </a:solidFill>
                </a:uFill>
                <a:latin typeface="Calibri"/>
              </a:rPr>
              <a:t> or platforms. </a:t>
            </a:r>
            <a:endParaRPr lang="da-DK" sz="2400" b="0" strike="noStrike" spc="-1" dirty="0">
              <a:solidFill>
                <a:srgbClr val="000000"/>
              </a:solidFill>
              <a:uFill>
                <a:solidFill>
                  <a:srgbClr val="FFFFFF"/>
                </a:solidFill>
              </a:uFill>
              <a:latin typeface="Calibri"/>
            </a:endParaRPr>
          </a:p>
          <a:p>
            <a:endParaRPr lang="da-DK" sz="3200" b="0" strike="noStrike" spc="-1" dirty="0">
              <a:solidFill>
                <a:srgbClr val="000000"/>
              </a:solidFill>
              <a:uFill>
                <a:solidFill>
                  <a:srgbClr val="FFFFFF"/>
                </a:solidFill>
              </a:uFill>
              <a:latin typeface="Calibri"/>
            </a:endParaRPr>
          </a:p>
        </p:txBody>
      </p:sp>
      <p:sp>
        <p:nvSpPr>
          <p:cNvPr id="113" name="CustomShape 3"/>
          <p:cNvSpPr/>
          <p:nvPr/>
        </p:nvSpPr>
        <p:spPr>
          <a:xfrm>
            <a:off x="590400" y="6093360"/>
            <a:ext cx="7632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en-US" sz="1800" b="0" strike="noStrike" spc="-1">
                <a:solidFill>
                  <a:srgbClr val="000000"/>
                </a:solidFill>
                <a:uFill>
                  <a:solidFill>
                    <a:srgbClr val="FFFFFF"/>
                  </a:solidFill>
                </a:uFill>
                <a:latin typeface="Calibri"/>
              </a:rPr>
              <a:t>Using NCrystal and its data, we demonstrate numerically the impacts of some typical approximations.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lstStyle/>
          <a:p>
            <a:pPr algn="ctr">
              <a:lnSpc>
                <a:spcPct val="100000"/>
              </a:lnSpc>
            </a:pPr>
            <a:r>
              <a:rPr lang="da-DK" sz="3200" b="0" strike="noStrike" spc="-1">
                <a:solidFill>
                  <a:srgbClr val="000000"/>
                </a:solidFill>
                <a:uFill>
                  <a:solidFill>
                    <a:srgbClr val="FFFFFF"/>
                  </a:solidFill>
                </a:uFill>
                <a:latin typeface="Calibri"/>
              </a:rPr>
              <a:t>Harmonic approximation (theoretical)  </a:t>
            </a:r>
            <a:endParaRPr lang="da-DK" sz="1800" b="0" strike="noStrike" spc="-1">
              <a:solidFill>
                <a:srgbClr val="000000"/>
              </a:solidFill>
              <a:uFill>
                <a:solidFill>
                  <a:srgbClr val="FFFFFF"/>
                </a:solidFill>
              </a:uFill>
              <a:latin typeface="Calibri"/>
            </a:endParaRPr>
          </a:p>
        </p:txBody>
      </p:sp>
      <p:sp>
        <p:nvSpPr>
          <p:cNvPr id="129" name="TextShape 2"/>
          <p:cNvSpPr txBox="1"/>
          <p:nvPr/>
        </p:nvSpPr>
        <p:spPr>
          <a:xfrm>
            <a:off x="519224" y="5976664"/>
            <a:ext cx="8229240" cy="692696"/>
          </a:xfrm>
          <a:prstGeom prst="rect">
            <a:avLst/>
          </a:prstGeom>
          <a:noFill/>
          <a:ln>
            <a:noFill/>
          </a:ln>
        </p:spPr>
        <p:txBody>
          <a:bodyPr/>
          <a:lstStyle/>
          <a:p>
            <a:r>
              <a:rPr lang="da-DK" spc="-1" dirty="0" smtClean="0">
                <a:solidFill>
                  <a:srgbClr val="000000"/>
                </a:solidFill>
                <a:uFill>
                  <a:solidFill>
                    <a:srgbClr val="FFFFFF"/>
                  </a:solidFill>
                </a:uFill>
                <a:latin typeface="Calibri"/>
              </a:rPr>
              <a:t>On the </a:t>
            </a:r>
            <a:r>
              <a:rPr lang="da-DK" spc="-1" dirty="0" err="1" smtClean="0">
                <a:solidFill>
                  <a:srgbClr val="000000"/>
                </a:solidFill>
                <a:uFill>
                  <a:solidFill>
                    <a:srgbClr val="FFFFFF"/>
                  </a:solidFill>
                </a:uFill>
                <a:latin typeface="Calibri"/>
              </a:rPr>
              <a:t>left</a:t>
            </a:r>
            <a:r>
              <a:rPr lang="da-DK" spc="-1" dirty="0" smtClean="0">
                <a:solidFill>
                  <a:srgbClr val="000000"/>
                </a:solidFill>
                <a:uFill>
                  <a:solidFill>
                    <a:srgbClr val="FFFFFF"/>
                  </a:solidFill>
                </a:uFill>
                <a:latin typeface="Calibri"/>
              </a:rPr>
              <a:t>, </a:t>
            </a:r>
            <a:r>
              <a:rPr lang="da-DK" spc="-1" dirty="0" err="1" smtClean="0">
                <a:solidFill>
                  <a:srgbClr val="000000"/>
                </a:solidFill>
                <a:uFill>
                  <a:solidFill>
                    <a:srgbClr val="FFFFFF"/>
                  </a:solidFill>
                </a:uFill>
                <a:latin typeface="Calibri"/>
              </a:rPr>
              <a:t>volume</a:t>
            </a:r>
            <a:r>
              <a:rPr lang="da-DK" spc="-1" dirty="0" smtClean="0">
                <a:solidFill>
                  <a:srgbClr val="000000"/>
                </a:solidFill>
                <a:uFill>
                  <a:solidFill>
                    <a:srgbClr val="FFFFFF"/>
                  </a:solidFill>
                </a:uFill>
                <a:latin typeface="Calibri"/>
              </a:rPr>
              <a:t> </a:t>
            </a:r>
            <a:r>
              <a:rPr lang="da-DK" spc="-1" dirty="0" err="1" smtClean="0">
                <a:solidFill>
                  <a:srgbClr val="000000"/>
                </a:solidFill>
                <a:uFill>
                  <a:solidFill>
                    <a:srgbClr val="FFFFFF"/>
                  </a:solidFill>
                </a:uFill>
                <a:latin typeface="Calibri"/>
              </a:rPr>
              <a:t>expension</a:t>
            </a:r>
            <a:r>
              <a:rPr lang="da-DK" spc="-1" dirty="0" smtClean="0">
                <a:solidFill>
                  <a:srgbClr val="000000"/>
                </a:solidFill>
                <a:uFill>
                  <a:solidFill>
                    <a:srgbClr val="FFFFFF"/>
                  </a:solidFill>
                </a:uFill>
                <a:latin typeface="Calibri"/>
              </a:rPr>
              <a:t> of Mg at </a:t>
            </a:r>
            <a:r>
              <a:rPr lang="da-DK" spc="-1" dirty="0" err="1" smtClean="0">
                <a:solidFill>
                  <a:srgbClr val="000000"/>
                </a:solidFill>
                <a:uFill>
                  <a:solidFill>
                    <a:srgbClr val="FFFFFF"/>
                  </a:solidFill>
                </a:uFill>
                <a:latin typeface="Calibri"/>
              </a:rPr>
              <a:t>finite</a:t>
            </a:r>
            <a:r>
              <a:rPr lang="da-DK" spc="-1" dirty="0" smtClean="0">
                <a:solidFill>
                  <a:srgbClr val="000000"/>
                </a:solidFill>
                <a:uFill>
                  <a:solidFill>
                    <a:srgbClr val="FFFFFF"/>
                  </a:solidFill>
                </a:uFill>
                <a:latin typeface="Calibri"/>
              </a:rPr>
              <a:t> temperature. On the right, </a:t>
            </a:r>
            <a:r>
              <a:rPr lang="da-DK" spc="-1" dirty="0" err="1" smtClean="0">
                <a:solidFill>
                  <a:srgbClr val="000000"/>
                </a:solidFill>
                <a:uFill>
                  <a:solidFill>
                    <a:srgbClr val="FFFFFF"/>
                  </a:solidFill>
                </a:uFill>
                <a:latin typeface="Calibri"/>
              </a:rPr>
              <a:t>measured</a:t>
            </a:r>
            <a:r>
              <a:rPr lang="da-DK" spc="-1" dirty="0" smtClean="0">
                <a:solidFill>
                  <a:srgbClr val="000000"/>
                </a:solidFill>
                <a:uFill>
                  <a:solidFill>
                    <a:srgbClr val="FFFFFF"/>
                  </a:solidFill>
                </a:uFill>
                <a:latin typeface="Calibri"/>
              </a:rPr>
              <a:t> and </a:t>
            </a:r>
            <a:r>
              <a:rPr lang="da-DK" spc="-1" dirty="0" err="1" smtClean="0">
                <a:solidFill>
                  <a:srgbClr val="000000"/>
                </a:solidFill>
                <a:uFill>
                  <a:solidFill>
                    <a:srgbClr val="FFFFFF"/>
                  </a:solidFill>
                </a:uFill>
                <a:latin typeface="Calibri"/>
              </a:rPr>
              <a:t>calculated</a:t>
            </a:r>
            <a:r>
              <a:rPr lang="da-DK" spc="-1" dirty="0" smtClean="0">
                <a:solidFill>
                  <a:srgbClr val="000000"/>
                </a:solidFill>
                <a:uFill>
                  <a:solidFill>
                    <a:srgbClr val="FFFFFF"/>
                  </a:solidFill>
                </a:uFill>
                <a:latin typeface="Calibri"/>
              </a:rPr>
              <a:t> (i.e. by </a:t>
            </a:r>
            <a:r>
              <a:rPr lang="da-DK" spc="-1" dirty="0" err="1">
                <a:solidFill>
                  <a:srgbClr val="000000"/>
                </a:solidFill>
                <a:uFill>
                  <a:solidFill>
                    <a:srgbClr val="FFFFFF"/>
                  </a:solidFill>
                </a:uFill>
                <a:latin typeface="Calibri"/>
              </a:rPr>
              <a:t>harmonic</a:t>
            </a:r>
            <a:r>
              <a:rPr lang="da-DK" spc="-1" dirty="0">
                <a:solidFill>
                  <a:srgbClr val="000000"/>
                </a:solidFill>
                <a:uFill>
                  <a:solidFill>
                    <a:srgbClr val="FFFFFF"/>
                  </a:solidFill>
                </a:uFill>
                <a:latin typeface="Calibri"/>
              </a:rPr>
              <a:t> and </a:t>
            </a:r>
            <a:r>
              <a:rPr lang="da-DK" spc="-1" dirty="0" err="1">
                <a:solidFill>
                  <a:srgbClr val="000000"/>
                </a:solidFill>
                <a:uFill>
                  <a:solidFill>
                    <a:srgbClr val="FFFFFF"/>
                  </a:solidFill>
                </a:uFill>
                <a:latin typeface="Calibri"/>
              </a:rPr>
              <a:t>quasi-harmonic</a:t>
            </a:r>
            <a:r>
              <a:rPr lang="da-DK" spc="-1" dirty="0">
                <a:solidFill>
                  <a:srgbClr val="000000"/>
                </a:solidFill>
                <a:uFill>
                  <a:solidFill>
                    <a:srgbClr val="FFFFFF"/>
                  </a:solidFill>
                </a:uFill>
                <a:latin typeface="Calibri"/>
              </a:rPr>
              <a:t> </a:t>
            </a:r>
            <a:r>
              <a:rPr lang="da-DK" spc="-1" dirty="0" err="1" smtClean="0">
                <a:solidFill>
                  <a:srgbClr val="000000"/>
                </a:solidFill>
                <a:uFill>
                  <a:solidFill>
                    <a:srgbClr val="FFFFFF"/>
                  </a:solidFill>
                </a:uFill>
                <a:latin typeface="Calibri"/>
              </a:rPr>
              <a:t>approximations</a:t>
            </a:r>
            <a:r>
              <a:rPr lang="da-DK" spc="-1" dirty="0" smtClean="0">
                <a:solidFill>
                  <a:srgbClr val="000000"/>
                </a:solidFill>
                <a:uFill>
                  <a:solidFill>
                    <a:srgbClr val="FFFFFF"/>
                  </a:solidFill>
                </a:uFill>
                <a:latin typeface="Calibri"/>
              </a:rPr>
              <a:t>) of Mg total </a:t>
            </a:r>
            <a:r>
              <a:rPr lang="da-DK" spc="-1" dirty="0" err="1" smtClean="0">
                <a:solidFill>
                  <a:srgbClr val="000000"/>
                </a:solidFill>
                <a:uFill>
                  <a:solidFill>
                    <a:srgbClr val="FFFFFF"/>
                  </a:solidFill>
                </a:uFill>
                <a:latin typeface="Calibri"/>
              </a:rPr>
              <a:t>cross</a:t>
            </a:r>
            <a:r>
              <a:rPr lang="da-DK" spc="-1" dirty="0" smtClean="0">
                <a:solidFill>
                  <a:srgbClr val="000000"/>
                </a:solidFill>
                <a:uFill>
                  <a:solidFill>
                    <a:srgbClr val="FFFFFF"/>
                  </a:solidFill>
                </a:uFill>
                <a:latin typeface="Calibri"/>
              </a:rPr>
              <a:t> </a:t>
            </a:r>
            <a:r>
              <a:rPr lang="da-DK" spc="-1" dirty="0" err="1" smtClean="0">
                <a:solidFill>
                  <a:srgbClr val="000000"/>
                </a:solidFill>
                <a:uFill>
                  <a:solidFill>
                    <a:srgbClr val="FFFFFF"/>
                  </a:solidFill>
                </a:uFill>
                <a:latin typeface="Calibri"/>
              </a:rPr>
              <a:t>section</a:t>
            </a:r>
            <a:r>
              <a:rPr lang="da-DK" spc="-1" dirty="0" smtClean="0">
                <a:solidFill>
                  <a:srgbClr val="000000"/>
                </a:solidFill>
                <a:uFill>
                  <a:solidFill>
                    <a:srgbClr val="FFFFFF"/>
                  </a:solidFill>
                </a:uFill>
                <a:latin typeface="Calibri"/>
              </a:rPr>
              <a:t> at 101K, 298K and 781K.</a:t>
            </a:r>
            <a:endParaRPr lang="da-DK" b="0" strike="noStrike" spc="-1" dirty="0">
              <a:solidFill>
                <a:srgbClr val="000000"/>
              </a:solidFill>
              <a:uFill>
                <a:solidFill>
                  <a:srgbClr val="FFFFFF"/>
                </a:solidFill>
              </a:uFill>
              <a:latin typeface="Calibri"/>
            </a:endParaRPr>
          </a:p>
        </p:txBody>
      </p:sp>
      <p:pic>
        <p:nvPicPr>
          <p:cNvPr id="130" name="Picture 129"/>
          <p:cNvPicPr/>
          <p:nvPr/>
        </p:nvPicPr>
        <p:blipFill>
          <a:blip r:embed="rId2"/>
          <a:stretch/>
        </p:blipFill>
        <p:spPr>
          <a:xfrm>
            <a:off x="4495680" y="3068960"/>
            <a:ext cx="3886200" cy="2908440"/>
          </a:xfrm>
          <a:prstGeom prst="rect">
            <a:avLst/>
          </a:prstGeom>
          <a:ln>
            <a:noFill/>
          </a:ln>
        </p:spPr>
      </p:pic>
      <p:pic>
        <p:nvPicPr>
          <p:cNvPr id="131" name="Picture 130"/>
          <p:cNvPicPr/>
          <p:nvPr/>
        </p:nvPicPr>
        <p:blipFill>
          <a:blip r:embed="rId3"/>
          <a:stretch/>
        </p:blipFill>
        <p:spPr>
          <a:xfrm>
            <a:off x="533520" y="3140968"/>
            <a:ext cx="3733920" cy="2806560"/>
          </a:xfrm>
          <a:prstGeom prst="rect">
            <a:avLst/>
          </a:prstGeom>
          <a:ln>
            <a:noFill/>
          </a:ln>
        </p:spPr>
      </p:pic>
      <p:sp>
        <p:nvSpPr>
          <p:cNvPr id="7" name="TextShape 2"/>
          <p:cNvSpPr txBox="1"/>
          <p:nvPr/>
        </p:nvSpPr>
        <p:spPr>
          <a:xfrm>
            <a:off x="609600" y="1349152"/>
            <a:ext cx="8229240" cy="1756440"/>
          </a:xfrm>
          <a:prstGeom prst="rect">
            <a:avLst/>
          </a:prstGeom>
          <a:noFill/>
          <a:ln>
            <a:noFill/>
          </a:ln>
        </p:spPr>
        <p:txBody>
          <a:bodyPr/>
          <a:lstStyle/>
          <a:p>
            <a:pPr marL="343080" indent="-342720">
              <a:lnSpc>
                <a:spcPct val="100000"/>
              </a:lnSpc>
              <a:buClr>
                <a:srgbClr val="000000"/>
              </a:buClr>
              <a:buFont typeface="Arial"/>
              <a:buChar char="•"/>
            </a:pPr>
            <a:r>
              <a:rPr lang="da-DK" sz="2400" b="0" strike="noStrike" spc="-1" dirty="0">
                <a:solidFill>
                  <a:srgbClr val="000000"/>
                </a:solidFill>
                <a:uFill>
                  <a:solidFill>
                    <a:srgbClr val="FFFFFF"/>
                  </a:solidFill>
                </a:uFill>
                <a:latin typeface="Calibri"/>
              </a:rPr>
              <a:t>It </a:t>
            </a:r>
            <a:r>
              <a:rPr lang="da-DK" sz="2400" b="0" strike="noStrike" spc="-1" dirty="0" err="1">
                <a:solidFill>
                  <a:srgbClr val="000000"/>
                </a:solidFill>
                <a:uFill>
                  <a:solidFill>
                    <a:srgbClr val="FFFFFF"/>
                  </a:solidFill>
                </a:uFill>
                <a:latin typeface="Calibri"/>
              </a:rPr>
              <a:t>assumes</a:t>
            </a:r>
            <a:r>
              <a:rPr lang="da-DK" sz="2400" b="0" strike="noStrike" spc="-1" dirty="0">
                <a:solidFill>
                  <a:srgbClr val="000000"/>
                </a:solidFill>
                <a:uFill>
                  <a:solidFill>
                    <a:srgbClr val="FFFFFF"/>
                  </a:solidFill>
                </a:uFill>
                <a:latin typeface="Calibri"/>
              </a:rPr>
              <a:t> the </a:t>
            </a:r>
            <a:r>
              <a:rPr lang="da-DK" sz="2400" b="0" strike="noStrike" spc="-1" dirty="0" err="1">
                <a:solidFill>
                  <a:srgbClr val="000000"/>
                </a:solidFill>
                <a:uFill>
                  <a:solidFill>
                    <a:srgbClr val="FFFFFF"/>
                  </a:solidFill>
                </a:uFill>
                <a:latin typeface="Calibri"/>
              </a:rPr>
              <a:t>atomic</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displacement</a:t>
            </a:r>
            <a:r>
              <a:rPr lang="da-DK" sz="2400" b="0" strike="noStrike" spc="-1" dirty="0">
                <a:solidFill>
                  <a:srgbClr val="000000"/>
                </a:solidFill>
                <a:uFill>
                  <a:solidFill>
                    <a:srgbClr val="FFFFFF"/>
                  </a:solidFill>
                </a:uFill>
                <a:latin typeface="Calibri"/>
              </a:rPr>
              <a:t> is small </a:t>
            </a:r>
            <a:r>
              <a:rPr lang="da-DK" sz="2400" b="0" strike="noStrike" spc="-1" dirty="0" err="1">
                <a:solidFill>
                  <a:srgbClr val="000000"/>
                </a:solidFill>
                <a:uFill>
                  <a:solidFill>
                    <a:srgbClr val="FFFFFF"/>
                  </a:solidFill>
                </a:uFill>
                <a:latin typeface="Calibri"/>
              </a:rPr>
              <a:t>comparing</a:t>
            </a:r>
            <a:r>
              <a:rPr lang="da-DK" sz="2400" b="0" strike="noStrike" spc="-1" dirty="0">
                <a:solidFill>
                  <a:srgbClr val="000000"/>
                </a:solidFill>
                <a:uFill>
                  <a:solidFill>
                    <a:srgbClr val="FFFFFF"/>
                  </a:solidFill>
                </a:uFill>
                <a:latin typeface="Calibri"/>
              </a:rPr>
              <a:t> to </a:t>
            </a:r>
            <a:r>
              <a:rPr lang="da-DK" sz="2400" b="0" strike="noStrike" spc="-1" dirty="0" err="1">
                <a:solidFill>
                  <a:srgbClr val="000000"/>
                </a:solidFill>
                <a:uFill>
                  <a:solidFill>
                    <a:srgbClr val="FFFFFF"/>
                  </a:solidFill>
                </a:uFill>
                <a:latin typeface="Calibri"/>
              </a:rPr>
              <a:t>atomic</a:t>
            </a:r>
            <a:r>
              <a:rPr lang="da-DK" sz="2400" b="0" strike="noStrike" spc="-1" dirty="0">
                <a:solidFill>
                  <a:srgbClr val="000000"/>
                </a:solidFill>
                <a:uFill>
                  <a:solidFill>
                    <a:srgbClr val="FFFFFF"/>
                  </a:solidFill>
                </a:uFill>
                <a:latin typeface="Calibri"/>
              </a:rPr>
              <a:t> distances; and the </a:t>
            </a:r>
            <a:r>
              <a:rPr lang="da-DK" sz="2400" b="0" strike="noStrike" spc="-1" dirty="0" err="1">
                <a:solidFill>
                  <a:srgbClr val="000000"/>
                </a:solidFill>
                <a:uFill>
                  <a:solidFill>
                    <a:srgbClr val="FFFFFF"/>
                  </a:solidFill>
                </a:uFill>
                <a:latin typeface="Calibri"/>
              </a:rPr>
              <a:t>lattice</a:t>
            </a:r>
            <a:r>
              <a:rPr lang="da-DK" sz="2400" b="0" strike="noStrike" spc="-1" dirty="0">
                <a:solidFill>
                  <a:srgbClr val="000000"/>
                </a:solidFill>
                <a:uFill>
                  <a:solidFill>
                    <a:srgbClr val="FFFFFF"/>
                  </a:solidFill>
                </a:uFill>
                <a:latin typeface="Calibri"/>
              </a:rPr>
              <a:t> properties at </a:t>
            </a:r>
            <a:r>
              <a:rPr lang="da-DK" sz="2400" b="0" strike="noStrike" spc="-1" dirty="0" err="1">
                <a:solidFill>
                  <a:srgbClr val="000000"/>
                </a:solidFill>
                <a:uFill>
                  <a:solidFill>
                    <a:srgbClr val="FFFFFF"/>
                  </a:solidFill>
                </a:uFill>
                <a:latin typeface="Calibri"/>
              </a:rPr>
              <a:t>finite</a:t>
            </a:r>
            <a:r>
              <a:rPr lang="da-DK" sz="2400" b="0" strike="noStrike" spc="-1" dirty="0">
                <a:solidFill>
                  <a:srgbClr val="000000"/>
                </a:solidFill>
                <a:uFill>
                  <a:solidFill>
                    <a:srgbClr val="FFFFFF"/>
                  </a:solidFill>
                </a:uFill>
                <a:latin typeface="Calibri"/>
              </a:rPr>
              <a:t> temperatures </a:t>
            </a:r>
            <a:r>
              <a:rPr lang="da-DK" sz="2400" b="0" strike="noStrike" spc="-1" dirty="0" err="1">
                <a:solidFill>
                  <a:srgbClr val="000000"/>
                </a:solidFill>
                <a:uFill>
                  <a:solidFill>
                    <a:srgbClr val="FFFFFF"/>
                  </a:solidFill>
                </a:uFill>
                <a:latin typeface="Calibri"/>
              </a:rPr>
              <a:t>remain</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unchanged</a:t>
            </a:r>
            <a:r>
              <a:rPr lang="da-DK" sz="2400" b="0" strike="noStrike" spc="-1" dirty="0">
                <a:solidFill>
                  <a:srgbClr val="000000"/>
                </a:solidFill>
                <a:uFill>
                  <a:solidFill>
                    <a:srgbClr val="FFFFFF"/>
                  </a:solidFill>
                </a:uFill>
                <a:latin typeface="Calibri"/>
              </a:rPr>
              <a:t> as </a:t>
            </a:r>
            <a:r>
              <a:rPr lang="da-DK" sz="2400" b="0" strike="noStrike" spc="-1" dirty="0" err="1">
                <a:solidFill>
                  <a:srgbClr val="000000"/>
                </a:solidFill>
                <a:uFill>
                  <a:solidFill>
                    <a:srgbClr val="FFFFFF"/>
                  </a:solidFill>
                </a:uFill>
                <a:latin typeface="Calibri"/>
              </a:rPr>
              <a:t>those</a:t>
            </a:r>
            <a:r>
              <a:rPr lang="da-DK" sz="2400" b="0" strike="noStrike" spc="-1" dirty="0">
                <a:solidFill>
                  <a:srgbClr val="000000"/>
                </a:solidFill>
                <a:uFill>
                  <a:solidFill>
                    <a:srgbClr val="FFFFFF"/>
                  </a:solidFill>
                </a:uFill>
                <a:latin typeface="Calibri"/>
              </a:rPr>
              <a:t> at </a:t>
            </a:r>
            <a:r>
              <a:rPr lang="da-DK" sz="2400" b="0" strike="noStrike" spc="-1" dirty="0" err="1">
                <a:solidFill>
                  <a:srgbClr val="000000"/>
                </a:solidFill>
                <a:uFill>
                  <a:solidFill>
                    <a:srgbClr val="FFFFFF"/>
                  </a:solidFill>
                </a:uFill>
                <a:latin typeface="Calibri"/>
              </a:rPr>
              <a:t>absolute</a:t>
            </a:r>
            <a:r>
              <a:rPr lang="da-DK" sz="2400" b="0" strike="noStrike" spc="-1" dirty="0">
                <a:solidFill>
                  <a:srgbClr val="000000"/>
                </a:solidFill>
                <a:uFill>
                  <a:solidFill>
                    <a:srgbClr val="FFFFFF"/>
                  </a:solidFill>
                </a:uFill>
                <a:latin typeface="Calibri"/>
              </a:rPr>
              <a:t> </a:t>
            </a:r>
            <a:r>
              <a:rPr lang="da-DK" sz="2400" b="0" strike="noStrike" spc="-1" dirty="0" err="1">
                <a:solidFill>
                  <a:srgbClr val="000000"/>
                </a:solidFill>
                <a:uFill>
                  <a:solidFill>
                    <a:srgbClr val="FFFFFF"/>
                  </a:solidFill>
                </a:uFill>
                <a:latin typeface="Calibri"/>
              </a:rPr>
              <a:t>zero</a:t>
            </a:r>
            <a:r>
              <a:rPr lang="da-DK" sz="2400" b="0" strike="noStrike" spc="-1" dirty="0">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da-DK" sz="2400" b="0" strike="noStrike" spc="-1" dirty="0">
                <a:solidFill>
                  <a:srgbClr val="000000"/>
                </a:solidFill>
                <a:uFill>
                  <a:solidFill>
                    <a:srgbClr val="FFFFFF"/>
                  </a:solidFill>
                </a:uFill>
                <a:latin typeface="Calibri"/>
              </a:rPr>
              <a:t>Good for </a:t>
            </a:r>
            <a:r>
              <a:rPr lang="da-DK" sz="2400" b="0" strike="noStrike" spc="-1" dirty="0" err="1">
                <a:solidFill>
                  <a:srgbClr val="000000"/>
                </a:solidFill>
                <a:uFill>
                  <a:solidFill>
                    <a:srgbClr val="FFFFFF"/>
                  </a:solidFill>
                </a:uFill>
                <a:latin typeface="Calibri"/>
              </a:rPr>
              <a:t>materials</a:t>
            </a:r>
            <a:r>
              <a:rPr lang="da-DK" sz="2400" b="0" strike="noStrike" spc="-1" dirty="0">
                <a:solidFill>
                  <a:srgbClr val="000000"/>
                </a:solidFill>
                <a:uFill>
                  <a:solidFill>
                    <a:srgbClr val="FFFFFF"/>
                  </a:solidFill>
                </a:uFill>
                <a:latin typeface="Calibri"/>
              </a:rPr>
              <a:t> at </a:t>
            </a:r>
            <a:r>
              <a:rPr lang="da-DK" sz="2400" b="0" strike="noStrike" spc="-1" dirty="0" err="1">
                <a:solidFill>
                  <a:srgbClr val="000000"/>
                </a:solidFill>
                <a:uFill>
                  <a:solidFill>
                    <a:srgbClr val="FFFFFF"/>
                  </a:solidFill>
                </a:uFill>
                <a:latin typeface="Calibri"/>
              </a:rPr>
              <a:t>low</a:t>
            </a:r>
            <a:r>
              <a:rPr lang="da-DK" sz="2400" b="0" strike="noStrike" spc="-1" dirty="0">
                <a:solidFill>
                  <a:srgbClr val="000000"/>
                </a:solidFill>
                <a:uFill>
                  <a:solidFill>
                    <a:srgbClr val="FFFFFF"/>
                  </a:solidFill>
                </a:uFill>
                <a:latin typeface="Calibri"/>
              </a:rPr>
              <a:t> temperatures</a:t>
            </a:r>
          </a:p>
          <a:p>
            <a:pPr marL="343080" indent="-342720">
              <a:lnSpc>
                <a:spcPct val="100000"/>
              </a:lnSpc>
              <a:buClr>
                <a:srgbClr val="000000"/>
              </a:buClr>
              <a:buFont typeface="Arial"/>
              <a:buChar char="•"/>
            </a:pPr>
            <a:r>
              <a:rPr lang="da-DK" sz="2400" b="0" strike="noStrike" spc="-1" dirty="0">
                <a:solidFill>
                  <a:srgbClr val="000000"/>
                </a:solidFill>
                <a:uFill>
                  <a:solidFill>
                    <a:srgbClr val="FFFFFF"/>
                  </a:solidFill>
                </a:uFill>
                <a:latin typeface="Calibri"/>
              </a:rPr>
              <a:t>Bad for </a:t>
            </a:r>
            <a:r>
              <a:rPr lang="da-DK" sz="2400" b="0" strike="noStrike" spc="-1" dirty="0" err="1">
                <a:solidFill>
                  <a:srgbClr val="000000"/>
                </a:solidFill>
                <a:uFill>
                  <a:solidFill>
                    <a:srgbClr val="FFFFFF"/>
                  </a:solidFill>
                </a:uFill>
                <a:latin typeface="Calibri"/>
              </a:rPr>
              <a:t>materials</a:t>
            </a:r>
            <a:r>
              <a:rPr lang="da-DK" sz="2400" b="0" strike="noStrike" spc="-1" dirty="0">
                <a:solidFill>
                  <a:srgbClr val="000000"/>
                </a:solidFill>
                <a:uFill>
                  <a:solidFill>
                    <a:srgbClr val="FFFFFF"/>
                  </a:solidFill>
                </a:uFill>
                <a:latin typeface="Calibri"/>
              </a:rPr>
              <a:t> at </a:t>
            </a:r>
            <a:r>
              <a:rPr lang="da-DK" sz="2400" b="0" strike="noStrike" spc="-1" dirty="0" err="1">
                <a:solidFill>
                  <a:srgbClr val="000000"/>
                </a:solidFill>
                <a:uFill>
                  <a:solidFill>
                    <a:srgbClr val="FFFFFF"/>
                  </a:solidFill>
                </a:uFill>
                <a:latin typeface="Calibri"/>
              </a:rPr>
              <a:t>high</a:t>
            </a:r>
            <a:r>
              <a:rPr lang="da-DK" sz="2400" b="0" strike="noStrike" spc="-1" dirty="0">
                <a:solidFill>
                  <a:srgbClr val="000000"/>
                </a:solidFill>
                <a:uFill>
                  <a:solidFill>
                    <a:srgbClr val="FFFFFF"/>
                  </a:solidFill>
                </a:uFill>
                <a:latin typeface="Calibri"/>
              </a:rPr>
              <a:t> temperatures</a:t>
            </a:r>
          </a:p>
          <a:p>
            <a:endParaRPr lang="da-DK" sz="2400" b="0" strike="noStrike" spc="-1" dirty="0">
              <a:solidFill>
                <a:srgbClr val="000000"/>
              </a:solidFill>
              <a:uFill>
                <a:solidFill>
                  <a:srgbClr val="FFFFFF"/>
                </a:solidFill>
              </a:uFill>
              <a:latin typeface="Calibri"/>
            </a:endParaRPr>
          </a:p>
          <a:p>
            <a:endParaRPr lang="da-DK" sz="24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2119</TotalTime>
  <Words>1341</Words>
  <Application>Microsoft Office PowerPoint</Application>
  <PresentationFormat>On-screen Show (4:3)</PresentationFormat>
  <Paragraphs>130</Paragraphs>
  <Slides>20</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Office Theme</vt:lpstr>
      <vt:lpstr>Acrobat Document</vt:lpstr>
      <vt:lpstr>PowerPoint Presentation</vt:lpstr>
      <vt:lpstr>Detector simulation activity at 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Carolo simulation of thermal neutron scattering processes in condensed matter </dc:title>
  <dc:subject/>
  <dc:creator>Xiao Xiao Cai</dc:creator>
  <dc:description/>
  <cp:lastModifiedBy>Xiao Xiao Cai</cp:lastModifiedBy>
  <cp:revision>1230</cp:revision>
  <dcterms:created xsi:type="dcterms:W3CDTF">2017-08-25T11:20:47Z</dcterms:created>
  <dcterms:modified xsi:type="dcterms:W3CDTF">2017-09-06T06:02:02Z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DTU</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