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9" r:id="rId2"/>
    <p:sldId id="313" r:id="rId3"/>
    <p:sldId id="298" r:id="rId4"/>
    <p:sldId id="286" r:id="rId5"/>
    <p:sldId id="317" r:id="rId6"/>
    <p:sldId id="318" r:id="rId7"/>
    <p:sldId id="319" r:id="rId8"/>
    <p:sldId id="320" r:id="rId9"/>
    <p:sldId id="333" r:id="rId10"/>
    <p:sldId id="314" r:id="rId11"/>
    <p:sldId id="315" r:id="rId12"/>
    <p:sldId id="316" r:id="rId13"/>
    <p:sldId id="331" r:id="rId14"/>
    <p:sldId id="332" r:id="rId15"/>
    <p:sldId id="309" r:id="rId16"/>
    <p:sldId id="311" r:id="rId17"/>
    <p:sldId id="334" r:id="rId18"/>
    <p:sldId id="323" r:id="rId19"/>
    <p:sldId id="335" r:id="rId20"/>
    <p:sldId id="324" r:id="rId21"/>
    <p:sldId id="290" r:id="rId22"/>
    <p:sldId id="326" r:id="rId23"/>
    <p:sldId id="325" r:id="rId24"/>
    <p:sldId id="327" r:id="rId25"/>
    <p:sldId id="328" r:id="rId26"/>
    <p:sldId id="330" r:id="rId27"/>
    <p:sldId id="322" r:id="rId28"/>
    <p:sldId id="277" r:id="rId29"/>
    <p:sldId id="260" r:id="rId30"/>
  </p:sldIdLst>
  <p:sldSz cx="9144000" cy="5143500" type="screen16x9"/>
  <p:notesSz cx="6888163" cy="10018713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5" userDrawn="1">
          <p15:clr>
            <a:srgbClr val="A4A3A4"/>
          </p15:clr>
        </p15:guide>
        <p15:guide id="2" pos="1360" userDrawn="1">
          <p15:clr>
            <a:srgbClr val="A4A3A4"/>
          </p15:clr>
        </p15:guide>
        <p15:guide id="3" pos="181" userDrawn="1">
          <p15:clr>
            <a:srgbClr val="A4A3A4"/>
          </p15:clr>
        </p15:guide>
        <p15:guide id="4" orient="horz" pos="1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y Pennings" initials="RP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2AE"/>
    <a:srgbClr val="485156"/>
    <a:srgbClr val="7D0046"/>
    <a:srgbClr val="82AA1E"/>
    <a:srgbClr val="8AB805"/>
    <a:srgbClr val="9CBC26"/>
    <a:srgbClr val="9BBE05"/>
    <a:srgbClr val="82B80F"/>
    <a:srgbClr val="8AB80F"/>
    <a:srgbClr val="82A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91" autoAdjust="0"/>
    <p:restoredTop sz="91504"/>
  </p:normalViewPr>
  <p:slideViewPr>
    <p:cSldViewPr snapToGrid="0" snapToObjects="1">
      <p:cViewPr varScale="1">
        <p:scale>
          <a:sx n="105" d="100"/>
          <a:sy n="105" d="100"/>
        </p:scale>
        <p:origin x="2368" y="184"/>
      </p:cViewPr>
      <p:guideLst>
        <p:guide orient="horz" pos="2255"/>
        <p:guide pos="1360"/>
        <p:guide pos="181"/>
        <p:guide orient="horz" pos="1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Relationship Id="rId38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g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g"/><Relationship Id="rId3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g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g"/><Relationship Id="rId3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7CF417-1E7E-4510-9ACB-29E381F5A90A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B32B450-7FE7-43D6-8F55-45A19275BBAA}">
      <dgm:prSet phldrT="[Text]"/>
      <dgm:spPr/>
      <dgm:t>
        <a:bodyPr/>
        <a:lstStyle/>
        <a:p>
          <a:r>
            <a:rPr lang="en-US" dirty="0"/>
            <a:t>BrightnESS KPIs (1)</a:t>
          </a:r>
        </a:p>
      </dgm:t>
    </dgm:pt>
    <dgm:pt modelId="{DB77A063-77C1-4512-B493-7433F2DC6C12}" type="parTrans" cxnId="{397B28D8-EFC6-45FC-B811-14180844C803}">
      <dgm:prSet/>
      <dgm:spPr/>
      <dgm:t>
        <a:bodyPr/>
        <a:lstStyle/>
        <a:p>
          <a:endParaRPr lang="en-US"/>
        </a:p>
      </dgm:t>
    </dgm:pt>
    <dgm:pt modelId="{9E26A42D-0775-46E3-948D-267C1B66B89F}" type="sibTrans" cxnId="{397B28D8-EFC6-45FC-B811-14180844C803}">
      <dgm:prSet/>
      <dgm:spPr/>
      <dgm:t>
        <a:bodyPr/>
        <a:lstStyle/>
        <a:p>
          <a:endParaRPr lang="en-US"/>
        </a:p>
      </dgm:t>
    </dgm:pt>
    <dgm:pt modelId="{1415CF46-BC14-466B-8836-41EF1B9A9638}">
      <dgm:prSet phldrT="[Text]" custT="1"/>
      <dgm:spPr/>
      <dgm:t>
        <a:bodyPr/>
        <a:lstStyle/>
        <a:p>
          <a:r>
            <a:rPr lang="en-US" sz="16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Organisational</a:t>
          </a: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innovation</a:t>
          </a:r>
        </a:p>
        <a:p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- 12 ERIC members</a:t>
          </a:r>
        </a:p>
        <a:p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- 4 innovation inputs</a:t>
          </a:r>
        </a:p>
        <a:p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PPIs identified</a:t>
          </a:r>
        </a:p>
      </dgm:t>
    </dgm:pt>
    <dgm:pt modelId="{C234215F-8E62-4756-BAA9-628F4643CB39}" type="parTrans" cxnId="{8DB0385C-6216-4EF5-8E8C-FADA0F4215E5}">
      <dgm:prSet/>
      <dgm:spPr/>
      <dgm:t>
        <a:bodyPr/>
        <a:lstStyle/>
        <a:p>
          <a:endParaRPr lang="en-US"/>
        </a:p>
      </dgm:t>
    </dgm:pt>
    <dgm:pt modelId="{B4F9ECA5-A2ED-4F8A-B9B8-E41599A058FC}" type="sibTrans" cxnId="{8DB0385C-6216-4EF5-8E8C-FADA0F4215E5}">
      <dgm:prSet/>
      <dgm:spPr/>
      <dgm:t>
        <a:bodyPr/>
        <a:lstStyle/>
        <a:p>
          <a:endParaRPr lang="en-US"/>
        </a:p>
      </dgm:t>
    </dgm:pt>
    <dgm:pt modelId="{8DDE7204-558D-44D2-9528-27024E305165}">
      <dgm:prSet phldrT="[Text]" custT="1"/>
      <dgm:spPr/>
      <dgm:t>
        <a:bodyPr/>
        <a:lstStyle/>
        <a:p>
          <a:r>
            <a:rPr lang="en-US" sz="1500" kern="1200" dirty="0"/>
            <a:t>Innovation in neutronic technologies</a:t>
          </a:r>
        </a:p>
        <a:p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- 15 scientific publications</a:t>
          </a:r>
        </a:p>
        <a:p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- 3 open software packages</a:t>
          </a:r>
        </a:p>
        <a:p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- 9 successful simulations (</a:t>
          </a:r>
          <a:r>
            <a:rPr lang="en-US" sz="10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Gd</a:t>
          </a: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GEM, </a:t>
          </a:r>
          <a:r>
            <a:rPr lang="en-US" sz="10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MultiBlade</a:t>
          </a: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, </a:t>
          </a:r>
          <a:r>
            <a:rPr lang="en-US" sz="10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MultiGrid</a:t>
          </a: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)</a:t>
          </a:r>
        </a:p>
        <a:p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- 32 neutrons conference participations</a:t>
          </a:r>
        </a:p>
      </dgm:t>
    </dgm:pt>
    <dgm:pt modelId="{D6CDEF67-EB82-49AA-8ADD-80545C6E1996}" type="parTrans" cxnId="{C7CE030C-D38A-41A8-836D-CE8CB78A5AF8}">
      <dgm:prSet/>
      <dgm:spPr/>
      <dgm:t>
        <a:bodyPr/>
        <a:lstStyle/>
        <a:p>
          <a:endParaRPr lang="en-US"/>
        </a:p>
      </dgm:t>
    </dgm:pt>
    <dgm:pt modelId="{48CA310A-F96D-49E1-AEB6-5D8CE504A2CC}" type="sibTrans" cxnId="{C7CE030C-D38A-41A8-836D-CE8CB78A5AF8}">
      <dgm:prSet/>
      <dgm:spPr/>
      <dgm:t>
        <a:bodyPr/>
        <a:lstStyle/>
        <a:p>
          <a:endParaRPr lang="en-US"/>
        </a:p>
      </dgm:t>
    </dgm:pt>
    <dgm:pt modelId="{ADAB21D5-5D39-4A2E-874F-ED5A8F3229F2}">
      <dgm:prSet phldrT="[Text]" custT="1"/>
      <dgm:spPr/>
      <dgm:t>
        <a:bodyPr/>
        <a:lstStyle/>
        <a:p>
          <a:pPr>
            <a:tabLst>
              <a:tab pos="1524000" algn="l"/>
            </a:tabLst>
          </a:pPr>
          <a:r>
            <a:rPr lang="en-US" sz="1600" dirty="0"/>
            <a:t>Strengthening IKC </a:t>
          </a:r>
        </a:p>
        <a:p>
          <a:pPr>
            <a:tabLst>
              <a:tab pos="1524000" algn="l"/>
            </a:tabLst>
          </a:pPr>
          <a:r>
            <a:rPr lang="en-US" sz="1000" dirty="0"/>
            <a:t>- over 20.000 contact addresses</a:t>
          </a:r>
        </a:p>
        <a:p>
          <a:pPr>
            <a:tabLst>
              <a:tab pos="1524000" algn="l"/>
            </a:tabLst>
          </a:pPr>
          <a:r>
            <a:rPr lang="en-US" sz="1000" dirty="0"/>
            <a:t>- 25 best practice presentations</a:t>
          </a:r>
        </a:p>
        <a:p>
          <a:pPr>
            <a:tabLst>
              <a:tab pos="1524000" algn="l"/>
            </a:tabLst>
          </a:pPr>
          <a:r>
            <a:rPr lang="en-US" sz="1000" dirty="0"/>
            <a:t>- 23 trainings &amp; workshops</a:t>
          </a:r>
        </a:p>
        <a:p>
          <a:pPr>
            <a:tabLst>
              <a:tab pos="1524000" algn="l"/>
            </a:tabLst>
          </a:pPr>
          <a:r>
            <a:rPr lang="en-US" sz="1000" dirty="0"/>
            <a:t>- 226 collaboration meetings</a:t>
          </a:r>
        </a:p>
        <a:p>
          <a:pPr>
            <a:tabLst>
              <a:tab pos="1524000" algn="l"/>
            </a:tabLst>
          </a:pPr>
          <a:r>
            <a:rPr lang="en-US" sz="1000" dirty="0"/>
            <a:t>- 27 Agreements; 127 TAs</a:t>
          </a:r>
        </a:p>
        <a:p>
          <a:pPr>
            <a:tabLst>
              <a:tab pos="1524000" algn="l"/>
            </a:tabLst>
          </a:pPr>
          <a:r>
            <a:rPr lang="en-US" sz="1000" dirty="0"/>
            <a:t>- 60 IKC phase 2 reports</a:t>
          </a:r>
        </a:p>
        <a:p>
          <a:r>
            <a:rPr lang="en-US" sz="1600" dirty="0"/>
            <a:t>  </a:t>
          </a:r>
        </a:p>
      </dgm:t>
    </dgm:pt>
    <dgm:pt modelId="{53AE0126-34D0-4C07-B118-276FE595AC74}" type="sibTrans" cxnId="{2EE940A0-72B5-4741-B8CE-FF7775F38E30}">
      <dgm:prSet/>
      <dgm:spPr/>
      <dgm:t>
        <a:bodyPr/>
        <a:lstStyle/>
        <a:p>
          <a:endParaRPr lang="en-US"/>
        </a:p>
      </dgm:t>
    </dgm:pt>
    <dgm:pt modelId="{117D90EC-E5C2-4300-B4D5-8D9672A18F61}" type="parTrans" cxnId="{2EE940A0-72B5-4741-B8CE-FF7775F38E30}">
      <dgm:prSet/>
      <dgm:spPr/>
      <dgm:t>
        <a:bodyPr/>
        <a:lstStyle/>
        <a:p>
          <a:endParaRPr lang="en-US"/>
        </a:p>
      </dgm:t>
    </dgm:pt>
    <dgm:pt modelId="{B42BB92E-C911-440B-B211-62BEF1F2C988}" type="pres">
      <dgm:prSet presAssocID="{4B7CF417-1E7E-4510-9ACB-29E381F5A90A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2F1B568C-E58D-45D4-887C-DB4D426B4798}" type="pres">
      <dgm:prSet presAssocID="{CB32B450-7FE7-43D6-8F55-45A19275BBAA}" presName="Parent" presStyleLbl="node1" presStyleIdx="0" presStyleCnt="2" custScaleX="74186" custScaleY="79213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693D9934-C0F6-45E6-9AA4-E8FEDA5111E3}" type="pres">
      <dgm:prSet presAssocID="{ADAB21D5-5D39-4A2E-874F-ED5A8F3229F2}" presName="Accent" presStyleLbl="node1" presStyleIdx="1" presStyleCnt="2" custLinFactNeighborX="-3774"/>
      <dgm:spPr/>
    </dgm:pt>
    <dgm:pt modelId="{9B1AAD5F-6972-4259-AA91-8F2D9A98431B}" type="pres">
      <dgm:prSet presAssocID="{ADAB21D5-5D39-4A2E-874F-ED5A8F3229F2}" presName="Image1" presStyleLbl="fgImgPlace1" presStyleIdx="0" presStyleCnt="3" custScaleX="92164" custScaleY="69177" custLinFactNeighborX="-25995" custLinFactNeighborY="-23711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6F211404-0882-49D7-B7CB-6A0F43F70525}" type="pres">
      <dgm:prSet presAssocID="{ADAB21D5-5D39-4A2E-874F-ED5A8F3229F2}" presName="Child1" presStyleLbl="revTx" presStyleIdx="0" presStyleCnt="3" custScaleX="156876" custLinFactNeighborX="15092" custLinFactNeighborY="-278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611BD7-E406-45BF-9B19-76F8FD11ABCA}" type="pres">
      <dgm:prSet presAssocID="{1415CF46-BC14-466B-8836-41EF1B9A9638}" presName="Image2" presStyleCnt="0"/>
      <dgm:spPr/>
    </dgm:pt>
    <dgm:pt modelId="{BE2CD7CE-E3E0-4C96-8603-7D7914153991}" type="pres">
      <dgm:prSet presAssocID="{1415CF46-BC14-466B-8836-41EF1B9A9638}" presName="Image" presStyleLbl="fgImgPlace1" presStyleIdx="1" presStyleCnt="3" custScaleX="73477" custScaleY="80262" custLinFactNeighborX="-13415" custLinFactNeighborY="-1405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359C5822-E017-4E25-960D-4DE9DA278A90}" type="pres">
      <dgm:prSet presAssocID="{1415CF46-BC14-466B-8836-41EF1B9A9638}" presName="Child2" presStyleLbl="revTx" presStyleIdx="1" presStyleCnt="3" custScaleX="174368" custLinFactNeighborX="13235" custLinFactNeighborY="-40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D3475E-708D-42CB-B7D8-B3BADCAECCAD}" type="pres">
      <dgm:prSet presAssocID="{8DDE7204-558D-44D2-9528-27024E305165}" presName="Image3" presStyleCnt="0"/>
      <dgm:spPr/>
    </dgm:pt>
    <dgm:pt modelId="{A7CD4026-C1D4-4C16-9CD4-C463E4E59D30}" type="pres">
      <dgm:prSet presAssocID="{8DDE7204-558D-44D2-9528-27024E305165}" presName="Image" presStyleLbl="fgImgPlace1" presStyleIdx="2" presStyleCnt="3" custScaleX="68795" custScaleY="73060" custLinFactNeighborX="-18527" custLinFactNeighborY="447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0E8019A6-C980-4AA5-A109-BB4D4AE154DC}" type="pres">
      <dgm:prSet presAssocID="{8DDE7204-558D-44D2-9528-27024E305165}" presName="Child3" presStyleLbl="revTx" presStyleIdx="2" presStyleCnt="3" custScaleX="232460" custLinFactNeighborX="64093" custLinFactNeighborY="13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7B28D8-EFC6-45FC-B811-14180844C803}" srcId="{4B7CF417-1E7E-4510-9ACB-29E381F5A90A}" destId="{CB32B450-7FE7-43D6-8F55-45A19275BBAA}" srcOrd="0" destOrd="0" parTransId="{DB77A063-77C1-4512-B493-7433F2DC6C12}" sibTransId="{9E26A42D-0775-46E3-948D-267C1B66B89F}"/>
    <dgm:cxn modelId="{FCB67D51-2742-49BA-A00A-20E927A530F3}" type="presOf" srcId="{4B7CF417-1E7E-4510-9ACB-29E381F5A90A}" destId="{B42BB92E-C911-440B-B211-62BEF1F2C988}" srcOrd="0" destOrd="0" presId="urn:microsoft.com/office/officeart/2011/layout/RadialPictureList"/>
    <dgm:cxn modelId="{C7CE030C-D38A-41A8-836D-CE8CB78A5AF8}" srcId="{CB32B450-7FE7-43D6-8F55-45A19275BBAA}" destId="{8DDE7204-558D-44D2-9528-27024E305165}" srcOrd="2" destOrd="0" parTransId="{D6CDEF67-EB82-49AA-8ADD-80545C6E1996}" sibTransId="{48CA310A-F96D-49E1-AEB6-5D8CE504A2CC}"/>
    <dgm:cxn modelId="{638662D2-37C4-456B-A949-85EFBF65A14D}" type="presOf" srcId="{ADAB21D5-5D39-4A2E-874F-ED5A8F3229F2}" destId="{6F211404-0882-49D7-B7CB-6A0F43F70525}" srcOrd="0" destOrd="0" presId="urn:microsoft.com/office/officeart/2011/layout/RadialPictureList"/>
    <dgm:cxn modelId="{D118DC0C-25A1-47F1-B832-8F455EC2D248}" type="presOf" srcId="{8DDE7204-558D-44D2-9528-27024E305165}" destId="{0E8019A6-C980-4AA5-A109-BB4D4AE154DC}" srcOrd="0" destOrd="0" presId="urn:microsoft.com/office/officeart/2011/layout/RadialPictureList"/>
    <dgm:cxn modelId="{1FAC87C7-1CA5-4598-AFB0-CB69B59D429C}" type="presOf" srcId="{1415CF46-BC14-466B-8836-41EF1B9A9638}" destId="{359C5822-E017-4E25-960D-4DE9DA278A90}" srcOrd="0" destOrd="0" presId="urn:microsoft.com/office/officeart/2011/layout/RadialPictureList"/>
    <dgm:cxn modelId="{244825B9-BA11-4A39-BA46-1F4B27673599}" type="presOf" srcId="{CB32B450-7FE7-43D6-8F55-45A19275BBAA}" destId="{2F1B568C-E58D-45D4-887C-DB4D426B4798}" srcOrd="0" destOrd="0" presId="urn:microsoft.com/office/officeart/2011/layout/RadialPictureList"/>
    <dgm:cxn modelId="{8DB0385C-6216-4EF5-8E8C-FADA0F4215E5}" srcId="{CB32B450-7FE7-43D6-8F55-45A19275BBAA}" destId="{1415CF46-BC14-466B-8836-41EF1B9A9638}" srcOrd="1" destOrd="0" parTransId="{C234215F-8E62-4756-BAA9-628F4643CB39}" sibTransId="{B4F9ECA5-A2ED-4F8A-B9B8-E41599A058FC}"/>
    <dgm:cxn modelId="{2EE940A0-72B5-4741-B8CE-FF7775F38E30}" srcId="{CB32B450-7FE7-43D6-8F55-45A19275BBAA}" destId="{ADAB21D5-5D39-4A2E-874F-ED5A8F3229F2}" srcOrd="0" destOrd="0" parTransId="{117D90EC-E5C2-4300-B4D5-8D9672A18F61}" sibTransId="{53AE0126-34D0-4C07-B118-276FE595AC74}"/>
    <dgm:cxn modelId="{D83A61AA-5C2E-4CF7-99BB-E0CC97979F26}" type="presParOf" srcId="{B42BB92E-C911-440B-B211-62BEF1F2C988}" destId="{2F1B568C-E58D-45D4-887C-DB4D426B4798}" srcOrd="0" destOrd="0" presId="urn:microsoft.com/office/officeart/2011/layout/RadialPictureList"/>
    <dgm:cxn modelId="{31EB77D2-8CD7-4CC4-A2CC-B25E102AA5D1}" type="presParOf" srcId="{B42BB92E-C911-440B-B211-62BEF1F2C988}" destId="{693D9934-C0F6-45E6-9AA4-E8FEDA5111E3}" srcOrd="1" destOrd="0" presId="urn:microsoft.com/office/officeart/2011/layout/RadialPictureList"/>
    <dgm:cxn modelId="{FA8F01E1-5CF5-4CD2-8410-F2597602900A}" type="presParOf" srcId="{B42BB92E-C911-440B-B211-62BEF1F2C988}" destId="{9B1AAD5F-6972-4259-AA91-8F2D9A98431B}" srcOrd="2" destOrd="0" presId="urn:microsoft.com/office/officeart/2011/layout/RadialPictureList"/>
    <dgm:cxn modelId="{E5231D35-333B-4450-BBC5-C3B1A6F99340}" type="presParOf" srcId="{B42BB92E-C911-440B-B211-62BEF1F2C988}" destId="{6F211404-0882-49D7-B7CB-6A0F43F70525}" srcOrd="3" destOrd="0" presId="urn:microsoft.com/office/officeart/2011/layout/RadialPictureList"/>
    <dgm:cxn modelId="{7825EF7B-DD9C-4F72-BC0C-18AA259E345F}" type="presParOf" srcId="{B42BB92E-C911-440B-B211-62BEF1F2C988}" destId="{46611BD7-E406-45BF-9B19-76F8FD11ABCA}" srcOrd="4" destOrd="0" presId="urn:microsoft.com/office/officeart/2011/layout/RadialPictureList"/>
    <dgm:cxn modelId="{850BC216-9C21-4705-BC96-99E441E3FC7B}" type="presParOf" srcId="{46611BD7-E406-45BF-9B19-76F8FD11ABCA}" destId="{BE2CD7CE-E3E0-4C96-8603-7D7914153991}" srcOrd="0" destOrd="0" presId="urn:microsoft.com/office/officeart/2011/layout/RadialPictureList"/>
    <dgm:cxn modelId="{9799EBBF-6AF0-4CFB-A7B0-FA5AF4EF0CAE}" type="presParOf" srcId="{B42BB92E-C911-440B-B211-62BEF1F2C988}" destId="{359C5822-E017-4E25-960D-4DE9DA278A90}" srcOrd="5" destOrd="0" presId="urn:microsoft.com/office/officeart/2011/layout/RadialPictureList"/>
    <dgm:cxn modelId="{CE1D7740-9283-4B48-9916-C3F0F98D1A1E}" type="presParOf" srcId="{B42BB92E-C911-440B-B211-62BEF1F2C988}" destId="{08D3475E-708D-42CB-B7D8-B3BADCAECCAD}" srcOrd="6" destOrd="0" presId="urn:microsoft.com/office/officeart/2011/layout/RadialPictureList"/>
    <dgm:cxn modelId="{746BFEED-D7AD-40D2-835F-D2AEB52C1A08}" type="presParOf" srcId="{08D3475E-708D-42CB-B7D8-B3BADCAECCAD}" destId="{A7CD4026-C1D4-4C16-9CD4-C463E4E59D30}" srcOrd="0" destOrd="0" presId="urn:microsoft.com/office/officeart/2011/layout/RadialPictureList"/>
    <dgm:cxn modelId="{89F18A40-B192-438A-8CE6-0B0890A2331A}" type="presParOf" srcId="{B42BB92E-C911-440B-B211-62BEF1F2C988}" destId="{0E8019A6-C980-4AA5-A109-BB4D4AE154DC}" srcOrd="7" destOrd="0" presId="urn:microsoft.com/office/officeart/2011/layout/RadialPictureList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7CF417-1E7E-4510-9ACB-29E381F5A90A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B32B450-7FE7-43D6-8F55-45A19275BBAA}">
      <dgm:prSet phldrT="[Text]"/>
      <dgm:spPr/>
      <dgm:t>
        <a:bodyPr/>
        <a:lstStyle/>
        <a:p>
          <a:r>
            <a:rPr lang="en-US" dirty="0"/>
            <a:t>BrightnESS KPIs (2)</a:t>
          </a:r>
        </a:p>
      </dgm:t>
    </dgm:pt>
    <dgm:pt modelId="{DB77A063-77C1-4512-B493-7433F2DC6C12}" type="parTrans" cxnId="{397B28D8-EFC6-45FC-B811-14180844C803}">
      <dgm:prSet/>
      <dgm:spPr/>
      <dgm:t>
        <a:bodyPr/>
        <a:lstStyle/>
        <a:p>
          <a:endParaRPr lang="en-US"/>
        </a:p>
      </dgm:t>
    </dgm:pt>
    <dgm:pt modelId="{9E26A42D-0775-46E3-948D-267C1B66B89F}" type="sibTrans" cxnId="{397B28D8-EFC6-45FC-B811-14180844C803}">
      <dgm:prSet/>
      <dgm:spPr/>
      <dgm:t>
        <a:bodyPr/>
        <a:lstStyle/>
        <a:p>
          <a:endParaRPr lang="en-US"/>
        </a:p>
      </dgm:t>
    </dgm:pt>
    <dgm:pt modelId="{1415CF46-BC14-466B-8836-41EF1B9A9638}">
      <dgm:prSet phldrT="[Text]" custT="1"/>
      <dgm:spPr/>
      <dgm:t>
        <a:bodyPr/>
        <a:lstStyle/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Collaboration building &amp; dissemination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- 40 outreach activities (per hub)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- 1 new Member Country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- 6 events in New Member States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- 251 Business profiles registered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- 7 new supplier contracts (above €200K) 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- 1169 participants in ILO industry events</a:t>
          </a:r>
        </a:p>
        <a:p>
          <a:pPr marL="0" marR="0" lvl="0" indent="0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0000"/>
            </a:spcAft>
            <a:buClrTx/>
            <a:buSzTx/>
            <a:buFontTx/>
            <a:buNone/>
            <a:tabLst/>
            <a:defRPr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- 87 press releases (web)</a:t>
          </a:r>
        </a:p>
        <a:p>
          <a:pPr marL="0" marR="0" lvl="0" indent="0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0000"/>
            </a:spcAft>
            <a:buClrTx/>
            <a:buSzTx/>
            <a:buFontTx/>
            <a:buNone/>
            <a:tabLst/>
            <a:defRPr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- 7 non-scientific publications</a:t>
          </a:r>
        </a:p>
        <a:p>
          <a:pPr marL="0" marR="0" lvl="0" indent="0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0000"/>
            </a:spcAft>
            <a:buClrTx/>
            <a:buSzTx/>
            <a:buFontTx/>
            <a:buNone/>
            <a:tabLst/>
            <a:defRPr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- 50K+ page views per month (8K – 10K unique visits p/m)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endParaRPr lang="en-US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gm:t>
    </dgm:pt>
    <dgm:pt modelId="{C234215F-8E62-4756-BAA9-628F4643CB39}" type="parTrans" cxnId="{8DB0385C-6216-4EF5-8E8C-FADA0F4215E5}">
      <dgm:prSet/>
      <dgm:spPr/>
      <dgm:t>
        <a:bodyPr/>
        <a:lstStyle/>
        <a:p>
          <a:endParaRPr lang="en-US"/>
        </a:p>
      </dgm:t>
    </dgm:pt>
    <dgm:pt modelId="{B4F9ECA5-A2ED-4F8A-B9B8-E41599A058FC}" type="sibTrans" cxnId="{8DB0385C-6216-4EF5-8E8C-FADA0F4215E5}">
      <dgm:prSet/>
      <dgm:spPr/>
      <dgm:t>
        <a:bodyPr/>
        <a:lstStyle/>
        <a:p>
          <a:endParaRPr lang="en-US"/>
        </a:p>
      </dgm:t>
    </dgm:pt>
    <dgm:pt modelId="{ADAB21D5-5D39-4A2E-874F-ED5A8F3229F2}">
      <dgm:prSet phldrT="[Text]" custT="1"/>
      <dgm:spPr/>
      <dgm:t>
        <a:bodyPr/>
        <a:lstStyle/>
        <a:p>
          <a:pPr>
            <a:lnSpc>
              <a:spcPct val="0"/>
            </a:lnSpc>
            <a:spcAft>
              <a:spcPts val="0"/>
            </a:spcAft>
            <a:tabLst>
              <a:tab pos="1524000" algn="l"/>
            </a:tabLst>
          </a:pPr>
          <a:r>
            <a:rPr lang="en-US" sz="1600" dirty="0"/>
            <a:t>Managing ESS data</a:t>
          </a:r>
        </a:p>
        <a:p>
          <a:pPr>
            <a:lnSpc>
              <a:spcPct val="90000"/>
            </a:lnSpc>
            <a:spcAft>
              <a:spcPct val="10000"/>
            </a:spcAft>
            <a:tabLst>
              <a:tab pos="1524000" algn="l"/>
            </a:tabLst>
          </a:pPr>
          <a:r>
            <a:rPr lang="en-US" sz="1000" dirty="0"/>
            <a:t>- 39 software repositories</a:t>
          </a:r>
          <a:r>
            <a:rPr lang="en-US" sz="1600" dirty="0"/>
            <a:t>  </a:t>
          </a:r>
        </a:p>
      </dgm:t>
    </dgm:pt>
    <dgm:pt modelId="{53AE0126-34D0-4C07-B118-276FE595AC74}" type="sibTrans" cxnId="{2EE940A0-72B5-4741-B8CE-FF7775F38E30}">
      <dgm:prSet/>
      <dgm:spPr/>
      <dgm:t>
        <a:bodyPr/>
        <a:lstStyle/>
        <a:p>
          <a:endParaRPr lang="en-US"/>
        </a:p>
      </dgm:t>
    </dgm:pt>
    <dgm:pt modelId="{117D90EC-E5C2-4300-B4D5-8D9672A18F61}" type="parTrans" cxnId="{2EE940A0-72B5-4741-B8CE-FF7775F38E30}">
      <dgm:prSet/>
      <dgm:spPr/>
      <dgm:t>
        <a:bodyPr/>
        <a:lstStyle/>
        <a:p>
          <a:endParaRPr lang="en-US"/>
        </a:p>
      </dgm:t>
    </dgm:pt>
    <dgm:pt modelId="{BFA91EB3-5099-4B78-909C-AB3221BFA4F0}">
      <dgm:prSet/>
      <dgm:spPr/>
      <dgm:t>
        <a:bodyPr/>
        <a:lstStyle/>
        <a:p>
          <a:endParaRPr lang="en-US"/>
        </a:p>
      </dgm:t>
    </dgm:pt>
    <dgm:pt modelId="{8CC03852-D53A-453E-A5B4-A97AF006AA6A}" type="parTrans" cxnId="{3B45BA2D-21C6-4D73-9EED-0721DA71ECAD}">
      <dgm:prSet/>
      <dgm:spPr/>
      <dgm:t>
        <a:bodyPr/>
        <a:lstStyle/>
        <a:p>
          <a:endParaRPr lang="en-US"/>
        </a:p>
      </dgm:t>
    </dgm:pt>
    <dgm:pt modelId="{575BCB7D-F58A-406D-A886-F54834641DE9}" type="sibTrans" cxnId="{3B45BA2D-21C6-4D73-9EED-0721DA71ECAD}">
      <dgm:prSet/>
      <dgm:spPr/>
      <dgm:t>
        <a:bodyPr/>
        <a:lstStyle/>
        <a:p>
          <a:endParaRPr lang="en-US"/>
        </a:p>
      </dgm:t>
    </dgm:pt>
    <dgm:pt modelId="{B42BB92E-C911-440B-B211-62BEF1F2C988}" type="pres">
      <dgm:prSet presAssocID="{4B7CF417-1E7E-4510-9ACB-29E381F5A90A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2F1B568C-E58D-45D4-887C-DB4D426B4798}" type="pres">
      <dgm:prSet presAssocID="{CB32B450-7FE7-43D6-8F55-45A19275BBAA}" presName="Parent" presStyleLbl="node1" presStyleIdx="0" presStyleCnt="2" custScaleX="74186" custScaleY="79213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693D9934-C0F6-45E6-9AA4-E8FEDA5111E3}" type="pres">
      <dgm:prSet presAssocID="{ADAB21D5-5D39-4A2E-874F-ED5A8F3229F2}" presName="Accent" presStyleLbl="node1" presStyleIdx="1" presStyleCnt="2" custLinFactNeighborX="-9037"/>
      <dgm:spPr/>
    </dgm:pt>
    <dgm:pt modelId="{9B1AAD5F-6972-4259-AA91-8F2D9A98431B}" type="pres">
      <dgm:prSet presAssocID="{ADAB21D5-5D39-4A2E-874F-ED5A8F3229F2}" presName="Image1" presStyleLbl="fgImgPlace1" presStyleIdx="0" presStyleCnt="3" custScaleX="89888" custScaleY="82365" custLinFactNeighborX="-44437" custLinFactNeighborY="-3999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6F211404-0882-49D7-B7CB-6A0F43F70525}" type="pres">
      <dgm:prSet presAssocID="{ADAB21D5-5D39-4A2E-874F-ED5A8F3229F2}" presName="Child1" presStyleLbl="revTx" presStyleIdx="0" presStyleCnt="3" custScaleX="156876" custLinFactNeighborX="-7396" custLinFactNeighborY="-320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22BD08-445C-4679-A61E-EC75D7150309}" type="pres">
      <dgm:prSet presAssocID="{BFA91EB3-5099-4B78-909C-AB3221BFA4F0}" presName="Image2" presStyleCnt="0"/>
      <dgm:spPr/>
    </dgm:pt>
    <dgm:pt modelId="{B54F2E7C-3495-4208-9E51-23ED2F7A8421}" type="pres">
      <dgm:prSet presAssocID="{BFA91EB3-5099-4B78-909C-AB3221BFA4F0}" presName="Image" presStyleLbl="fgImgPlace1" presStyleIdx="1" presStyleCnt="3" custScaleX="73371" custScaleY="77079" custLinFactY="31889" custLinFactNeighborX="-89026" custLinFactNeighborY="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</dgm:pt>
    <dgm:pt modelId="{1720D70A-597E-4C9C-AF02-BDEC3BD3E81F}" type="pres">
      <dgm:prSet presAssocID="{BFA91EB3-5099-4B78-909C-AB3221BFA4F0}" presName="Child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CF2B7A-1727-4C9B-972C-E2CBA9447F94}" type="pres">
      <dgm:prSet presAssocID="{1415CF46-BC14-466B-8836-41EF1B9A9638}" presName="Image3" presStyleCnt="0"/>
      <dgm:spPr/>
    </dgm:pt>
    <dgm:pt modelId="{BE2CD7CE-E3E0-4C96-8603-7D7914153991}" type="pres">
      <dgm:prSet presAssocID="{1415CF46-BC14-466B-8836-41EF1B9A9638}" presName="Image" presStyleLbl="fgImgPlace1" presStyleIdx="2" presStyleCnt="3" custScaleX="73477" custScaleY="80262" custLinFactY="-34243" custLinFactNeighborX="7667" custLinFactNeighborY="-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71FE6EF-92E6-45C1-AC96-378E52E54DDF}" type="pres">
      <dgm:prSet presAssocID="{1415CF46-BC14-466B-8836-41EF1B9A9638}" presName="Child3" presStyleLbl="revTx" presStyleIdx="2" presStyleCnt="3" custScaleX="216899" custScaleY="220678" custLinFactY="-3532" custLinFactNeighborX="54715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7B28D8-EFC6-45FC-B811-14180844C803}" srcId="{4B7CF417-1E7E-4510-9ACB-29E381F5A90A}" destId="{CB32B450-7FE7-43D6-8F55-45A19275BBAA}" srcOrd="0" destOrd="0" parTransId="{DB77A063-77C1-4512-B493-7433F2DC6C12}" sibTransId="{9E26A42D-0775-46E3-948D-267C1B66B89F}"/>
    <dgm:cxn modelId="{FCB67D51-2742-49BA-A00A-20E927A530F3}" type="presOf" srcId="{4B7CF417-1E7E-4510-9ACB-29E381F5A90A}" destId="{B42BB92E-C911-440B-B211-62BEF1F2C988}" srcOrd="0" destOrd="0" presId="urn:microsoft.com/office/officeart/2011/layout/RadialPictureList"/>
    <dgm:cxn modelId="{638662D2-37C4-456B-A949-85EFBF65A14D}" type="presOf" srcId="{ADAB21D5-5D39-4A2E-874F-ED5A8F3229F2}" destId="{6F211404-0882-49D7-B7CB-6A0F43F70525}" srcOrd="0" destOrd="0" presId="urn:microsoft.com/office/officeart/2011/layout/RadialPictureList"/>
    <dgm:cxn modelId="{D98BDFE3-D1A8-4438-A439-E5DE3A485E70}" type="presOf" srcId="{BFA91EB3-5099-4B78-909C-AB3221BFA4F0}" destId="{1720D70A-597E-4C9C-AF02-BDEC3BD3E81F}" srcOrd="0" destOrd="0" presId="urn:microsoft.com/office/officeart/2011/layout/RadialPictureList"/>
    <dgm:cxn modelId="{244825B9-BA11-4A39-BA46-1F4B27673599}" type="presOf" srcId="{CB32B450-7FE7-43D6-8F55-45A19275BBAA}" destId="{2F1B568C-E58D-45D4-887C-DB4D426B4798}" srcOrd="0" destOrd="0" presId="urn:microsoft.com/office/officeart/2011/layout/RadialPictureList"/>
    <dgm:cxn modelId="{8DB0385C-6216-4EF5-8E8C-FADA0F4215E5}" srcId="{CB32B450-7FE7-43D6-8F55-45A19275BBAA}" destId="{1415CF46-BC14-466B-8836-41EF1B9A9638}" srcOrd="2" destOrd="0" parTransId="{C234215F-8E62-4756-BAA9-628F4643CB39}" sibTransId="{B4F9ECA5-A2ED-4F8A-B9B8-E41599A058FC}"/>
    <dgm:cxn modelId="{A4DA3845-D0E9-4A15-A4EC-21FC50164BE9}" type="presOf" srcId="{1415CF46-BC14-466B-8836-41EF1B9A9638}" destId="{C71FE6EF-92E6-45C1-AC96-378E52E54DDF}" srcOrd="0" destOrd="0" presId="urn:microsoft.com/office/officeart/2011/layout/RadialPictureList"/>
    <dgm:cxn modelId="{3B45BA2D-21C6-4D73-9EED-0721DA71ECAD}" srcId="{CB32B450-7FE7-43D6-8F55-45A19275BBAA}" destId="{BFA91EB3-5099-4B78-909C-AB3221BFA4F0}" srcOrd="1" destOrd="0" parTransId="{8CC03852-D53A-453E-A5B4-A97AF006AA6A}" sibTransId="{575BCB7D-F58A-406D-A886-F54834641DE9}"/>
    <dgm:cxn modelId="{2EE940A0-72B5-4741-B8CE-FF7775F38E30}" srcId="{CB32B450-7FE7-43D6-8F55-45A19275BBAA}" destId="{ADAB21D5-5D39-4A2E-874F-ED5A8F3229F2}" srcOrd="0" destOrd="0" parTransId="{117D90EC-E5C2-4300-B4D5-8D9672A18F61}" sibTransId="{53AE0126-34D0-4C07-B118-276FE595AC74}"/>
    <dgm:cxn modelId="{D83A61AA-5C2E-4CF7-99BB-E0CC97979F26}" type="presParOf" srcId="{B42BB92E-C911-440B-B211-62BEF1F2C988}" destId="{2F1B568C-E58D-45D4-887C-DB4D426B4798}" srcOrd="0" destOrd="0" presId="urn:microsoft.com/office/officeart/2011/layout/RadialPictureList"/>
    <dgm:cxn modelId="{31EB77D2-8CD7-4CC4-A2CC-B25E102AA5D1}" type="presParOf" srcId="{B42BB92E-C911-440B-B211-62BEF1F2C988}" destId="{693D9934-C0F6-45E6-9AA4-E8FEDA5111E3}" srcOrd="1" destOrd="0" presId="urn:microsoft.com/office/officeart/2011/layout/RadialPictureList"/>
    <dgm:cxn modelId="{FA8F01E1-5CF5-4CD2-8410-F2597602900A}" type="presParOf" srcId="{B42BB92E-C911-440B-B211-62BEF1F2C988}" destId="{9B1AAD5F-6972-4259-AA91-8F2D9A98431B}" srcOrd="2" destOrd="0" presId="urn:microsoft.com/office/officeart/2011/layout/RadialPictureList"/>
    <dgm:cxn modelId="{E5231D35-333B-4450-BBC5-C3B1A6F99340}" type="presParOf" srcId="{B42BB92E-C911-440B-B211-62BEF1F2C988}" destId="{6F211404-0882-49D7-B7CB-6A0F43F70525}" srcOrd="3" destOrd="0" presId="urn:microsoft.com/office/officeart/2011/layout/RadialPictureList"/>
    <dgm:cxn modelId="{1DC0FF2D-BC24-439D-A81F-B2B3D2071D2B}" type="presParOf" srcId="{B42BB92E-C911-440B-B211-62BEF1F2C988}" destId="{B322BD08-445C-4679-A61E-EC75D7150309}" srcOrd="4" destOrd="0" presId="urn:microsoft.com/office/officeart/2011/layout/RadialPictureList"/>
    <dgm:cxn modelId="{72C3D380-D4B0-49C4-96FC-5985D6BEFFFE}" type="presParOf" srcId="{B322BD08-445C-4679-A61E-EC75D7150309}" destId="{B54F2E7C-3495-4208-9E51-23ED2F7A8421}" srcOrd="0" destOrd="0" presId="urn:microsoft.com/office/officeart/2011/layout/RadialPictureList"/>
    <dgm:cxn modelId="{025429FC-3C29-4A89-A6DF-91A4495715DE}" type="presParOf" srcId="{B42BB92E-C911-440B-B211-62BEF1F2C988}" destId="{1720D70A-597E-4C9C-AF02-BDEC3BD3E81F}" srcOrd="5" destOrd="0" presId="urn:microsoft.com/office/officeart/2011/layout/RadialPictureList"/>
    <dgm:cxn modelId="{E611EDCB-61F4-412B-98AF-C0FAAD798F5B}" type="presParOf" srcId="{B42BB92E-C911-440B-B211-62BEF1F2C988}" destId="{F2CF2B7A-1727-4C9B-972C-E2CBA9447F94}" srcOrd="6" destOrd="0" presId="urn:microsoft.com/office/officeart/2011/layout/RadialPictureList"/>
    <dgm:cxn modelId="{4514FE22-6EFA-4449-A9D3-14D8DA2B5CFE}" type="presParOf" srcId="{F2CF2B7A-1727-4C9B-972C-E2CBA9447F94}" destId="{BE2CD7CE-E3E0-4C96-8603-7D7914153991}" srcOrd="0" destOrd="0" presId="urn:microsoft.com/office/officeart/2011/layout/RadialPictureList"/>
    <dgm:cxn modelId="{20DE32C1-D0D3-4B5F-BDFC-7A2CBC4A6C83}" type="presParOf" srcId="{B42BB92E-C911-440B-B211-62BEF1F2C988}" destId="{C71FE6EF-92E6-45C1-AC96-378E52E54DDF}" srcOrd="7" destOrd="0" presId="urn:microsoft.com/office/officeart/2011/layout/RadialPictureList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1141F9-6855-2E42-B877-D50CB0DEA28E}" type="doc">
      <dgm:prSet loTypeId="urn:microsoft.com/office/officeart/2005/8/layout/default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3129194-6BFF-194D-AFEF-9595B3E1B38F}">
      <dgm:prSet phldrT="[Text]"/>
      <dgm:spPr>
        <a:solidFill>
          <a:srgbClr val="8AB805">
            <a:alpha val="15000"/>
          </a:srgbClr>
        </a:solidFill>
        <a:effectLst/>
      </dgm:spPr>
      <dgm:t>
        <a:bodyPr/>
        <a:lstStyle/>
        <a:p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Established 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efficient communication channels 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and ensured 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interaction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between the 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partners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, and clear, timely communication with the 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Project Officer </a:t>
          </a:r>
          <a:endParaRPr lang="en-US" b="1" dirty="0"/>
        </a:p>
      </dgm:t>
    </dgm:pt>
    <dgm:pt modelId="{A91AE3D8-F29E-884B-9B95-466D0DA6D31E}" type="parTrans" cxnId="{E2BF34C4-8B98-1E49-8003-7CD07FEF4D3B}">
      <dgm:prSet/>
      <dgm:spPr/>
      <dgm:t>
        <a:bodyPr/>
        <a:lstStyle/>
        <a:p>
          <a:endParaRPr lang="en-US"/>
        </a:p>
      </dgm:t>
    </dgm:pt>
    <dgm:pt modelId="{C8482DFD-FF28-504D-9D2B-74EBABD93244}" type="sibTrans" cxnId="{E2BF34C4-8B98-1E49-8003-7CD07FEF4D3B}">
      <dgm:prSet/>
      <dgm:spPr/>
      <dgm:t>
        <a:bodyPr/>
        <a:lstStyle/>
        <a:p>
          <a:endParaRPr lang="en-US"/>
        </a:p>
      </dgm:t>
    </dgm:pt>
    <dgm:pt modelId="{E0A86FEB-5B59-B44C-99BC-94DD670C4BA6}">
      <dgm:prSet phldrT="[Text]"/>
      <dgm:spPr>
        <a:solidFill>
          <a:schemeClr val="bg1">
            <a:lumMod val="85000"/>
            <a:alpha val="17000"/>
          </a:schemeClr>
        </a:solidFill>
        <a:effectLst/>
      </dgm:spPr>
      <dgm:t>
        <a:bodyPr/>
        <a:lstStyle/>
        <a:p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Ensured 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overall project monitoring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, proper implementation of the work plan and achievements of results </a:t>
          </a:r>
          <a:endParaRPr lang="en-US" dirty="0"/>
        </a:p>
      </dgm:t>
    </dgm:pt>
    <dgm:pt modelId="{DEDD1547-E577-B642-8FC7-BEE117E4B0E8}" type="parTrans" cxnId="{D6FD22AC-1034-B640-9832-7821AC0ABEA4}">
      <dgm:prSet/>
      <dgm:spPr/>
      <dgm:t>
        <a:bodyPr/>
        <a:lstStyle/>
        <a:p>
          <a:endParaRPr lang="en-US"/>
        </a:p>
      </dgm:t>
    </dgm:pt>
    <dgm:pt modelId="{464A4FDB-934B-B943-8249-7D9A5F12B19D}" type="sibTrans" cxnId="{D6FD22AC-1034-B640-9832-7821AC0ABEA4}">
      <dgm:prSet/>
      <dgm:spPr/>
      <dgm:t>
        <a:bodyPr/>
        <a:lstStyle/>
        <a:p>
          <a:endParaRPr lang="en-US"/>
        </a:p>
      </dgm:t>
    </dgm:pt>
    <dgm:pt modelId="{E49CBFE4-8DBF-6140-A526-20418119E7F6}">
      <dgm:prSet phldrT="[Text]"/>
      <dgm:spPr>
        <a:solidFill>
          <a:srgbClr val="485156">
            <a:alpha val="37000"/>
          </a:srgbClr>
        </a:solidFill>
        <a:effectLst/>
      </dgm:spPr>
      <dgm:t>
        <a:bodyPr/>
        <a:lstStyle/>
        <a:p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Facilitated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project and 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dissemination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activities together with the consortium bodies</a:t>
          </a:r>
          <a:endParaRPr lang="en-US" dirty="0"/>
        </a:p>
      </dgm:t>
    </dgm:pt>
    <dgm:pt modelId="{C7BD6D74-7F07-B644-A481-FE1DCC482075}" type="parTrans" cxnId="{571CA714-5D99-9D4A-8392-8D8A067EBE92}">
      <dgm:prSet/>
      <dgm:spPr/>
      <dgm:t>
        <a:bodyPr/>
        <a:lstStyle/>
        <a:p>
          <a:endParaRPr lang="en-US"/>
        </a:p>
      </dgm:t>
    </dgm:pt>
    <dgm:pt modelId="{5167E987-800C-974E-9156-E169597BA7CC}" type="sibTrans" cxnId="{571CA714-5D99-9D4A-8392-8D8A067EBE92}">
      <dgm:prSet/>
      <dgm:spPr/>
      <dgm:t>
        <a:bodyPr/>
        <a:lstStyle/>
        <a:p>
          <a:endParaRPr lang="en-US"/>
        </a:p>
      </dgm:t>
    </dgm:pt>
    <dgm:pt modelId="{2B8E8627-FA59-7B46-9967-71C7F2DFB5D1}">
      <dgm:prSet phldrT="[Text]"/>
      <dgm:spPr>
        <a:solidFill>
          <a:schemeClr val="bg1">
            <a:lumMod val="85000"/>
            <a:alpha val="17000"/>
          </a:schemeClr>
        </a:solidFill>
        <a:effectLst/>
      </dgm:spPr>
      <dgm:t>
        <a:bodyPr/>
        <a:lstStyle/>
        <a:p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Monitored the adherence to the consortium agreement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, in collaboration with the partners </a:t>
          </a:r>
          <a:endParaRPr lang="en-US" dirty="0"/>
        </a:p>
      </dgm:t>
    </dgm:pt>
    <dgm:pt modelId="{07DFCB7E-1F43-A348-A50C-3EF56FB09A93}" type="parTrans" cxnId="{C9070F33-E9A6-D540-BEBC-9B84F70A1F89}">
      <dgm:prSet/>
      <dgm:spPr/>
      <dgm:t>
        <a:bodyPr/>
        <a:lstStyle/>
        <a:p>
          <a:endParaRPr lang="en-US"/>
        </a:p>
      </dgm:t>
    </dgm:pt>
    <dgm:pt modelId="{3722E6C5-E96E-254E-83DC-CF2C3CDA0446}" type="sibTrans" cxnId="{C9070F33-E9A6-D540-BEBC-9B84F70A1F89}">
      <dgm:prSet/>
      <dgm:spPr/>
      <dgm:t>
        <a:bodyPr/>
        <a:lstStyle/>
        <a:p>
          <a:endParaRPr lang="en-US"/>
        </a:p>
      </dgm:t>
    </dgm:pt>
    <dgm:pt modelId="{A8F9C539-4014-744D-ACEF-9B48C5E052D0}">
      <dgm:prSet phldrT="[Text]"/>
      <dgm:spPr>
        <a:solidFill>
          <a:srgbClr val="8AB805">
            <a:alpha val="53000"/>
          </a:srgbClr>
        </a:solidFill>
        <a:effectLst/>
      </dgm:spPr>
      <dgm:t>
        <a:bodyPr/>
        <a:lstStyle/>
        <a:p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Carried out the 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day-to-day project management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tasks, applying 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risk and delay management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, as well as 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supporting partners 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with planning and regulations </a:t>
          </a:r>
          <a:endParaRPr lang="en-US" dirty="0"/>
        </a:p>
      </dgm:t>
    </dgm:pt>
    <dgm:pt modelId="{ED50FCA7-EE8C-FE4D-83EB-5321BE56F0AE}" type="parTrans" cxnId="{F4887C87-88EB-6547-B44B-7785E38AA4A2}">
      <dgm:prSet/>
      <dgm:spPr/>
      <dgm:t>
        <a:bodyPr/>
        <a:lstStyle/>
        <a:p>
          <a:endParaRPr lang="en-US"/>
        </a:p>
      </dgm:t>
    </dgm:pt>
    <dgm:pt modelId="{C3915A13-D57F-EA46-826F-750353D0A4EB}" type="sibTrans" cxnId="{F4887C87-88EB-6547-B44B-7785E38AA4A2}">
      <dgm:prSet/>
      <dgm:spPr/>
      <dgm:t>
        <a:bodyPr/>
        <a:lstStyle/>
        <a:p>
          <a:endParaRPr lang="en-US"/>
        </a:p>
      </dgm:t>
    </dgm:pt>
    <dgm:pt modelId="{9F07C34F-6102-5E4A-9341-9C3AA15A70FE}">
      <dgm:prSet phldrT="[Text]"/>
      <dgm:spPr>
        <a:solidFill>
          <a:srgbClr val="7D0046">
            <a:alpha val="7000"/>
          </a:srgbClr>
        </a:solidFill>
        <a:effectLst/>
      </dgm:spPr>
      <dgm:t>
        <a:bodyPr/>
        <a:lstStyle/>
        <a:p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Reviewed all documents and materials 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prepared by the partners </a:t>
          </a:r>
          <a:endParaRPr lang="en-US" dirty="0"/>
        </a:p>
      </dgm:t>
    </dgm:pt>
    <dgm:pt modelId="{BC3FFF7E-37FB-9242-BB97-7C1A8E680291}" type="parTrans" cxnId="{2A579C47-96FB-BF4A-AB39-21704B6881CC}">
      <dgm:prSet/>
      <dgm:spPr/>
      <dgm:t>
        <a:bodyPr/>
        <a:lstStyle/>
        <a:p>
          <a:endParaRPr lang="en-US"/>
        </a:p>
      </dgm:t>
    </dgm:pt>
    <dgm:pt modelId="{2C5935D3-3B8D-7B45-829F-E4FA4E3F0BBB}" type="sibTrans" cxnId="{2A579C47-96FB-BF4A-AB39-21704B6881CC}">
      <dgm:prSet/>
      <dgm:spPr/>
      <dgm:t>
        <a:bodyPr/>
        <a:lstStyle/>
        <a:p>
          <a:endParaRPr lang="en-US"/>
        </a:p>
      </dgm:t>
    </dgm:pt>
    <dgm:pt modelId="{0240D908-1625-4A4A-989F-0B45C3ED78F0}">
      <dgm:prSet phldrT="[Text]"/>
      <dgm:spPr>
        <a:solidFill>
          <a:srgbClr val="82B80F">
            <a:alpha val="20000"/>
          </a:srgbClr>
        </a:solidFill>
        <a:effectLst/>
      </dgm:spPr>
      <dgm:t>
        <a:bodyPr/>
        <a:lstStyle/>
        <a:p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Organised the 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GB" b="1" baseline="30000" dirty="0"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 and 2</a:t>
          </a:r>
          <a:r>
            <a:rPr lang="en-GB" b="1" baseline="30000" dirty="0">
              <a:latin typeface="Calibri" panose="020F0502020204030204" pitchFamily="34" charset="0"/>
              <a:cs typeface="Calibri" panose="020F0502020204030204" pitchFamily="34" charset="0"/>
            </a:rPr>
            <a:t>nd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 General Assembly 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meetings</a:t>
          </a:r>
        </a:p>
      </dgm:t>
    </dgm:pt>
    <dgm:pt modelId="{82AC7D44-75DB-EA4D-BCC2-4B0EA2045D7E}" type="parTrans" cxnId="{8EB70CBA-9E2D-5A44-B8B0-E6FF11FC5872}">
      <dgm:prSet/>
      <dgm:spPr/>
      <dgm:t>
        <a:bodyPr/>
        <a:lstStyle/>
        <a:p>
          <a:endParaRPr lang="en-US"/>
        </a:p>
      </dgm:t>
    </dgm:pt>
    <dgm:pt modelId="{87993682-04D6-174A-81DF-93F024939A5A}" type="sibTrans" cxnId="{8EB70CBA-9E2D-5A44-B8B0-E6FF11FC5872}">
      <dgm:prSet/>
      <dgm:spPr/>
      <dgm:t>
        <a:bodyPr/>
        <a:lstStyle/>
        <a:p>
          <a:endParaRPr lang="en-US"/>
        </a:p>
      </dgm:t>
    </dgm:pt>
    <dgm:pt modelId="{683971F5-83FF-8C46-A4F2-B9AA8603AFA4}">
      <dgm:prSet phldrT="[Text]"/>
      <dgm:spPr>
        <a:solidFill>
          <a:srgbClr val="8AB805">
            <a:alpha val="53000"/>
          </a:srgbClr>
        </a:solidFill>
        <a:effectLst/>
      </dgm:spPr>
      <dgm:t>
        <a:bodyPr/>
        <a:lstStyle/>
        <a:p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Organised a 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2-day training with the admin &amp; financial staff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of all partners </a:t>
          </a:r>
          <a:endParaRPr lang="en-US" dirty="0"/>
        </a:p>
      </dgm:t>
    </dgm:pt>
    <dgm:pt modelId="{3BE45397-E2F0-C945-9967-D15B392D5381}" type="parTrans" cxnId="{9BC6B18D-5676-1C46-8D81-A845EFDF7BED}">
      <dgm:prSet/>
      <dgm:spPr/>
      <dgm:t>
        <a:bodyPr/>
        <a:lstStyle/>
        <a:p>
          <a:endParaRPr lang="en-US"/>
        </a:p>
      </dgm:t>
    </dgm:pt>
    <dgm:pt modelId="{70C2C8E9-E911-D04A-8824-EB8B894391E7}" type="sibTrans" cxnId="{9BC6B18D-5676-1C46-8D81-A845EFDF7BED}">
      <dgm:prSet/>
      <dgm:spPr/>
      <dgm:t>
        <a:bodyPr/>
        <a:lstStyle/>
        <a:p>
          <a:endParaRPr lang="en-US"/>
        </a:p>
      </dgm:t>
    </dgm:pt>
    <dgm:pt modelId="{43CF6656-D9ED-D749-805A-F7DE22921653}">
      <dgm:prSet phldrT="[Text]"/>
      <dgm:spPr>
        <a:solidFill>
          <a:srgbClr val="7D0046">
            <a:alpha val="7000"/>
          </a:srgbClr>
        </a:solidFill>
        <a:effectLst/>
      </dgm:spPr>
      <dgm:t>
        <a:bodyPr/>
        <a:lstStyle/>
        <a:p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Submitted the 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GB" b="1" baseline="30000" dirty="0"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 Periodic Report </a:t>
          </a:r>
          <a:endParaRPr lang="en-US" b="1" dirty="0"/>
        </a:p>
      </dgm:t>
    </dgm:pt>
    <dgm:pt modelId="{D2CB97D3-FA36-9A4B-B81B-1425464A9EAC}" type="parTrans" cxnId="{FB931E31-434E-E142-ADE8-40ED730DDBAF}">
      <dgm:prSet/>
      <dgm:spPr/>
      <dgm:t>
        <a:bodyPr/>
        <a:lstStyle/>
        <a:p>
          <a:endParaRPr lang="en-US"/>
        </a:p>
      </dgm:t>
    </dgm:pt>
    <dgm:pt modelId="{E33B371B-25A6-2D49-A38E-6CB118716970}" type="sibTrans" cxnId="{FB931E31-434E-E142-ADE8-40ED730DDBAF}">
      <dgm:prSet/>
      <dgm:spPr/>
      <dgm:t>
        <a:bodyPr/>
        <a:lstStyle/>
        <a:p>
          <a:endParaRPr lang="en-US"/>
        </a:p>
      </dgm:t>
    </dgm:pt>
    <dgm:pt modelId="{FE622A35-F46A-514B-96D3-9207EC0BF3BC}">
      <dgm:prSet phldrT="[Text]"/>
      <dgm:spPr>
        <a:solidFill>
          <a:schemeClr val="bg1">
            <a:lumMod val="85000"/>
            <a:alpha val="17000"/>
          </a:schemeClr>
        </a:solidFill>
        <a:effectLst/>
      </dgm:spPr>
      <dgm:t>
        <a:bodyPr/>
        <a:lstStyle/>
        <a:p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Prepared and submitted an 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amendment to the Grant Agreement</a:t>
          </a:r>
          <a:endParaRPr lang="en-US" b="1" dirty="0"/>
        </a:p>
      </dgm:t>
    </dgm:pt>
    <dgm:pt modelId="{A14310CC-3D29-644D-B664-D9A0E5F43228}" type="parTrans" cxnId="{C1E8612C-C450-F948-A1C9-0005E3ED2348}">
      <dgm:prSet/>
      <dgm:spPr/>
      <dgm:t>
        <a:bodyPr/>
        <a:lstStyle/>
        <a:p>
          <a:endParaRPr lang="en-US"/>
        </a:p>
      </dgm:t>
    </dgm:pt>
    <dgm:pt modelId="{15E6343C-1CF8-D14A-A4B5-093A7EAF6D88}" type="sibTrans" cxnId="{C1E8612C-C450-F948-A1C9-0005E3ED2348}">
      <dgm:prSet/>
      <dgm:spPr/>
      <dgm:t>
        <a:bodyPr/>
        <a:lstStyle/>
        <a:p>
          <a:endParaRPr lang="en-US"/>
        </a:p>
      </dgm:t>
    </dgm:pt>
    <dgm:pt modelId="{197F05F3-D94A-2B40-A148-2207258D801C}">
      <dgm:prSet phldrT="[Text]"/>
      <dgm:spPr/>
      <dgm:t>
        <a:bodyPr/>
        <a:lstStyle/>
        <a:p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Organised project meetings and teleconferences </a:t>
          </a:r>
          <a:endParaRPr lang="en-US" dirty="0"/>
        </a:p>
      </dgm:t>
    </dgm:pt>
    <dgm:pt modelId="{5DE81F71-FB4C-DD42-A86D-88102669F0C2}" type="parTrans" cxnId="{856A7817-DB10-9B4B-88A9-62DC958623CC}">
      <dgm:prSet/>
      <dgm:spPr/>
      <dgm:t>
        <a:bodyPr/>
        <a:lstStyle/>
        <a:p>
          <a:endParaRPr lang="en-US"/>
        </a:p>
      </dgm:t>
    </dgm:pt>
    <dgm:pt modelId="{DA96292A-806D-1149-8314-C7F19236FC04}" type="sibTrans" cxnId="{856A7817-DB10-9B4B-88A9-62DC958623CC}">
      <dgm:prSet/>
      <dgm:spPr/>
      <dgm:t>
        <a:bodyPr/>
        <a:lstStyle/>
        <a:p>
          <a:endParaRPr lang="en-US"/>
        </a:p>
      </dgm:t>
    </dgm:pt>
    <dgm:pt modelId="{4C9C18F7-ACDC-6149-9EDB-CA24E35A4CC6}">
      <dgm:prSet phldrT="[Text]"/>
      <dgm:spPr/>
      <dgm:t>
        <a:bodyPr/>
        <a:lstStyle/>
        <a:p>
          <a:endParaRPr lang="en-GB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FB474DA-ED6E-0E44-AB29-746D230D4C2F}" type="parTrans" cxnId="{C4BC8201-0074-2147-9A92-5484DA85F918}">
      <dgm:prSet/>
      <dgm:spPr/>
      <dgm:t>
        <a:bodyPr/>
        <a:lstStyle/>
        <a:p>
          <a:endParaRPr lang="en-US"/>
        </a:p>
      </dgm:t>
    </dgm:pt>
    <dgm:pt modelId="{76F6B1CA-FBC9-1844-9A43-896B26082D66}" type="sibTrans" cxnId="{C4BC8201-0074-2147-9A92-5484DA85F918}">
      <dgm:prSet/>
      <dgm:spPr/>
      <dgm:t>
        <a:bodyPr/>
        <a:lstStyle/>
        <a:p>
          <a:endParaRPr lang="en-US"/>
        </a:p>
      </dgm:t>
    </dgm:pt>
    <dgm:pt modelId="{718A627A-58B4-7F45-B7C0-763F14D6C45A}">
      <dgm:prSet phldrT="[Text]"/>
      <dgm:spPr>
        <a:solidFill>
          <a:srgbClr val="485156">
            <a:alpha val="37000"/>
          </a:srgbClr>
        </a:solidFill>
        <a:effectLst/>
      </dgm:spPr>
      <dgm:t>
        <a:bodyPr/>
        <a:lstStyle/>
        <a:p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Organised 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project meetings 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and teleconferences </a:t>
          </a:r>
          <a:endParaRPr lang="en-US" dirty="0"/>
        </a:p>
      </dgm:t>
    </dgm:pt>
    <dgm:pt modelId="{AF1A3797-8C2E-294A-B139-6ED6D98C0564}" type="parTrans" cxnId="{3C00FA09-B16A-2A4E-8559-20C6D42324DA}">
      <dgm:prSet/>
      <dgm:spPr/>
      <dgm:t>
        <a:bodyPr/>
        <a:lstStyle/>
        <a:p>
          <a:endParaRPr lang="en-US"/>
        </a:p>
      </dgm:t>
    </dgm:pt>
    <dgm:pt modelId="{69566CD7-D499-204C-9E2B-EDE2421C347C}" type="sibTrans" cxnId="{3C00FA09-B16A-2A4E-8559-20C6D42324DA}">
      <dgm:prSet/>
      <dgm:spPr/>
      <dgm:t>
        <a:bodyPr/>
        <a:lstStyle/>
        <a:p>
          <a:endParaRPr lang="en-US"/>
        </a:p>
      </dgm:t>
    </dgm:pt>
    <dgm:pt modelId="{B772D195-EDD1-6D46-9DF3-52A8E2A135E1}">
      <dgm:prSet phldrT="[Text]"/>
      <dgm:spPr/>
      <dgm:t>
        <a:bodyPr/>
        <a:lstStyle/>
        <a:p>
          <a:endParaRPr lang="en-US" dirty="0"/>
        </a:p>
      </dgm:t>
    </dgm:pt>
    <dgm:pt modelId="{30D0B4FD-CFF6-D34B-9604-D66016504185}" type="sibTrans" cxnId="{F272DC91-FCC9-8044-A729-7E0C3E047367}">
      <dgm:prSet/>
      <dgm:spPr/>
      <dgm:t>
        <a:bodyPr/>
        <a:lstStyle/>
        <a:p>
          <a:endParaRPr lang="en-US"/>
        </a:p>
      </dgm:t>
    </dgm:pt>
    <dgm:pt modelId="{669A64B3-2FE9-B24D-AB8C-2265453D82B5}" type="parTrans" cxnId="{F272DC91-FCC9-8044-A729-7E0C3E047367}">
      <dgm:prSet/>
      <dgm:spPr/>
      <dgm:t>
        <a:bodyPr/>
        <a:lstStyle/>
        <a:p>
          <a:endParaRPr lang="en-US"/>
        </a:p>
      </dgm:t>
    </dgm:pt>
    <dgm:pt modelId="{33E79A99-D1E1-FC48-AE49-730F0E4CF0A2}" type="pres">
      <dgm:prSet presAssocID="{501141F9-6855-2E42-B877-D50CB0DEA28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9BFE46-A068-7B4D-B1B3-5ADD05176D3A}" type="pres">
      <dgm:prSet presAssocID="{D3129194-6BFF-194D-AFEF-9595B3E1B38F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33BF0-B3B7-A342-9A74-742C46B03535}" type="pres">
      <dgm:prSet presAssocID="{C8482DFD-FF28-504D-9D2B-74EBABD93244}" presName="sibTrans" presStyleCnt="0"/>
      <dgm:spPr/>
    </dgm:pt>
    <dgm:pt modelId="{C00E5D34-E83B-E142-BD1B-D9D166ED32BB}" type="pres">
      <dgm:prSet presAssocID="{E0A86FEB-5B59-B44C-99BC-94DD670C4BA6}" presName="node" presStyleLbl="node1" presStyleIdx="1" presStyleCnt="14" custLinFactX="-8770" custLinFactY="100000" custLinFactNeighborX="-100000" custLinFactNeighborY="1323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78355-CA97-6941-BCAD-5385E5512EEA}" type="pres">
      <dgm:prSet presAssocID="{464A4FDB-934B-B943-8249-7D9A5F12B19D}" presName="sibTrans" presStyleCnt="0"/>
      <dgm:spPr/>
    </dgm:pt>
    <dgm:pt modelId="{F8927E10-8C31-7A4E-BB3B-52FEBA8CCEE8}" type="pres">
      <dgm:prSet presAssocID="{E49CBFE4-8DBF-6140-A526-20418119E7F6}" presName="node" presStyleLbl="node1" presStyleIdx="2" presStyleCnt="14" custLinFactX="-12208" custLinFactNeighborX="-100000" custLinFactNeighborY="-15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D41B64-1B26-FC4A-ADD5-7F7EA50414BE}" type="pres">
      <dgm:prSet presAssocID="{5167E987-800C-974E-9156-E169597BA7CC}" presName="sibTrans" presStyleCnt="0"/>
      <dgm:spPr/>
    </dgm:pt>
    <dgm:pt modelId="{8FCECA61-51B8-674F-9147-C7015C393EA4}" type="pres">
      <dgm:prSet presAssocID="{2B8E8627-FA59-7B46-9967-71C7F2DFB5D1}" presName="node" presStyleLbl="node1" presStyleIdx="3" presStyleCnt="14" custLinFactX="-100000" custLinFactY="15539" custLinFactNeighborX="-122208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4B29BE-EE79-1E43-9B9A-5563354F2653}" type="pres">
      <dgm:prSet presAssocID="{3722E6C5-E96E-254E-83DC-CF2C3CDA0446}" presName="sibTrans" presStyleCnt="0"/>
      <dgm:spPr/>
    </dgm:pt>
    <dgm:pt modelId="{AE2CC504-07A9-764C-9AAB-665F94AE585A}" type="pres">
      <dgm:prSet presAssocID="{A8F9C539-4014-744D-ACEF-9B48C5E052D0}" presName="node" presStyleLbl="node1" presStyleIdx="4" presStyleCnt="14" custLinFactX="-200000" custLinFactY="16469" custLinFactNeighborX="-240185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B97DE-F8AE-4342-91AB-6833BFB6FD5A}" type="pres">
      <dgm:prSet presAssocID="{C3915A13-D57F-EA46-826F-750353D0A4EB}" presName="sibTrans" presStyleCnt="0"/>
      <dgm:spPr/>
    </dgm:pt>
    <dgm:pt modelId="{965A92CC-BC54-E34A-BB55-8A6A58119297}" type="pres">
      <dgm:prSet presAssocID="{9F07C34F-6102-5E4A-9341-9C3AA15A70FE}" presName="node" presStyleLbl="node1" presStyleIdx="5" presStyleCnt="14" custLinFactX="5214" custLinFactY="14527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C095EB-7FC2-1042-8187-1FACCF1E261B}" type="pres">
      <dgm:prSet presAssocID="{2C5935D3-3B8D-7B45-829F-E4FA4E3F0BBB}" presName="sibTrans" presStyleCnt="0"/>
      <dgm:spPr/>
    </dgm:pt>
    <dgm:pt modelId="{E37D6405-10D6-8B4C-8C81-363481DFDC3B}" type="pres">
      <dgm:prSet presAssocID="{0240D908-1625-4A4A-989F-0B45C3ED78F0}" presName="node" presStyleLbl="node1" presStyleIdx="6" presStyleCnt="14" custLinFactX="100000" custLinFactNeighborX="116941" custLinFactNeighborY="17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2EEAD-BAE2-984A-8AFB-E3DACBD55C3E}" type="pres">
      <dgm:prSet presAssocID="{87993682-04D6-174A-81DF-93F024939A5A}" presName="sibTrans" presStyleCnt="0"/>
      <dgm:spPr/>
    </dgm:pt>
    <dgm:pt modelId="{BBDAEEFE-24EF-B042-AA34-C4AE4B4D4234}" type="pres">
      <dgm:prSet presAssocID="{683971F5-83FF-8C46-A4F2-B9AA8603AFA4}" presName="node" presStyleLbl="node1" presStyleIdx="7" presStyleCnt="14" custLinFactX="7384" custLinFactY="-15460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5F1B29-DF29-034C-85AB-DA3AE5D147FD}" type="pres">
      <dgm:prSet presAssocID="{70C2C8E9-E911-D04A-8824-EB8B894391E7}" presName="sibTrans" presStyleCnt="0"/>
      <dgm:spPr/>
    </dgm:pt>
    <dgm:pt modelId="{A8C5AEFE-67A5-EF4E-8B61-F49E5520CBF4}" type="pres">
      <dgm:prSet presAssocID="{197F05F3-D94A-2B40-A148-2207258D801C}" presName="node" presStyleLbl="node1" presStyleIdx="8" presStyleCnt="14" custLinFactX="100000" custLinFactNeighborX="172858" custLinFactNeighborY="-45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30D69F-07AB-E541-B1C2-408E4AEF02DC}" type="pres">
      <dgm:prSet presAssocID="{DA96292A-806D-1149-8314-C7F19236FC04}" presName="sibTrans" presStyleCnt="0"/>
      <dgm:spPr/>
    </dgm:pt>
    <dgm:pt modelId="{BA1BA011-E161-B74C-A556-196602EC83C7}" type="pres">
      <dgm:prSet presAssocID="{4C9C18F7-ACDC-6149-9EDB-CA24E35A4CC6}" presName="node" presStyleLbl="node1" presStyleIdx="9" presStyleCnt="14" custScaleX="92620" custScaleY="98963" custLinFactX="9369" custLinFactNeighborX="100000" custLinFactNeighborY="-19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97209B-638A-A042-80CD-68575BC2A7D9}" type="pres">
      <dgm:prSet presAssocID="{76F6B1CA-FBC9-1844-9A43-896B26082D66}" presName="sibTrans" presStyleCnt="0"/>
      <dgm:spPr/>
    </dgm:pt>
    <dgm:pt modelId="{89E65336-E2FC-5D41-9A9F-897C5594BACF}" type="pres">
      <dgm:prSet presAssocID="{B772D195-EDD1-6D46-9DF3-52A8E2A135E1}" presName="node" presStyleLbl="node1" presStyleIdx="10" presStyleCnt="14" custLinFactX="64872" custLinFactY="-19295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CD4114-C4D7-1642-B1AD-DE5BE382AEA1}" type="pres">
      <dgm:prSet presAssocID="{30D0B4FD-CFF6-D34B-9604-D66016504185}" presName="sibTrans" presStyleCnt="0"/>
      <dgm:spPr/>
    </dgm:pt>
    <dgm:pt modelId="{C388756B-168E-8647-9A0C-D7907ECD45A3}" type="pres">
      <dgm:prSet presAssocID="{718A627A-58B4-7F45-B7C0-763F14D6C45A}" presName="node" presStyleLbl="node1" presStyleIdx="11" presStyleCnt="14" custLinFactX="66590" custLinFactNeighborX="100000" custLinFactNeighborY="-20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34E33C-364F-E94D-8E42-0E23F962E983}" type="pres">
      <dgm:prSet presAssocID="{69566CD7-D499-204C-9E2B-EDE2421C347C}" presName="sibTrans" presStyleCnt="0"/>
      <dgm:spPr/>
    </dgm:pt>
    <dgm:pt modelId="{EB2EEAD8-E740-6249-9DDE-7EB30290656C}" type="pres">
      <dgm:prSet presAssocID="{43CF6656-D9ED-D749-805A-F7DE22921653}" presName="node" presStyleLbl="node1" presStyleIdx="12" presStyleCnt="14" custLinFactX="67061" custLinFactY="-100000" custLinFactNeighborX="100000" custLinFactNeighborY="-1344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284D65-C93C-7C46-B78E-6A325402EF2C}" type="pres">
      <dgm:prSet presAssocID="{E33B371B-25A6-2D49-A38E-6CB118716970}" presName="sibTrans" presStyleCnt="0"/>
      <dgm:spPr/>
    </dgm:pt>
    <dgm:pt modelId="{B4AF2A63-377C-EC44-8D58-F365E72EAAE8}" type="pres">
      <dgm:prSet presAssocID="{FE622A35-F46A-514B-96D3-9207EC0BF3BC}" presName="node" presStyleLbl="node1" presStyleIdx="13" presStyleCnt="14" custLinFactNeighborX="55185" custLinFactNeighborY="-41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887C87-88EB-6547-B44B-7785E38AA4A2}" srcId="{501141F9-6855-2E42-B877-D50CB0DEA28E}" destId="{A8F9C539-4014-744D-ACEF-9B48C5E052D0}" srcOrd="4" destOrd="0" parTransId="{ED50FCA7-EE8C-FE4D-83EB-5321BE56F0AE}" sibTransId="{C3915A13-D57F-EA46-826F-750353D0A4EB}"/>
    <dgm:cxn modelId="{37907F98-0D9B-B548-ABF4-36C8FB09E666}" type="presOf" srcId="{0240D908-1625-4A4A-989F-0B45C3ED78F0}" destId="{E37D6405-10D6-8B4C-8C81-363481DFDC3B}" srcOrd="0" destOrd="0" presId="urn:microsoft.com/office/officeart/2005/8/layout/default"/>
    <dgm:cxn modelId="{F5B8C8D8-3348-FF4D-A898-288C5442CA1D}" type="presOf" srcId="{9F07C34F-6102-5E4A-9341-9C3AA15A70FE}" destId="{965A92CC-BC54-E34A-BB55-8A6A58119297}" srcOrd="0" destOrd="0" presId="urn:microsoft.com/office/officeart/2005/8/layout/default"/>
    <dgm:cxn modelId="{FB931E31-434E-E142-ADE8-40ED730DDBAF}" srcId="{501141F9-6855-2E42-B877-D50CB0DEA28E}" destId="{43CF6656-D9ED-D749-805A-F7DE22921653}" srcOrd="12" destOrd="0" parTransId="{D2CB97D3-FA36-9A4B-B81B-1425464A9EAC}" sibTransId="{E33B371B-25A6-2D49-A38E-6CB118716970}"/>
    <dgm:cxn modelId="{856A7817-DB10-9B4B-88A9-62DC958623CC}" srcId="{501141F9-6855-2E42-B877-D50CB0DEA28E}" destId="{197F05F3-D94A-2B40-A148-2207258D801C}" srcOrd="8" destOrd="0" parTransId="{5DE81F71-FB4C-DD42-A86D-88102669F0C2}" sibTransId="{DA96292A-806D-1149-8314-C7F19236FC04}"/>
    <dgm:cxn modelId="{28C2E8C3-AAAF-1E4B-BE4B-6C6AEE0B0766}" type="presOf" srcId="{A8F9C539-4014-744D-ACEF-9B48C5E052D0}" destId="{AE2CC504-07A9-764C-9AAB-665F94AE585A}" srcOrd="0" destOrd="0" presId="urn:microsoft.com/office/officeart/2005/8/layout/default"/>
    <dgm:cxn modelId="{9BC6B18D-5676-1C46-8D81-A845EFDF7BED}" srcId="{501141F9-6855-2E42-B877-D50CB0DEA28E}" destId="{683971F5-83FF-8C46-A4F2-B9AA8603AFA4}" srcOrd="7" destOrd="0" parTransId="{3BE45397-E2F0-C945-9967-D15B392D5381}" sibTransId="{70C2C8E9-E911-D04A-8824-EB8B894391E7}"/>
    <dgm:cxn modelId="{D4EB5FFD-363F-F440-AD27-128262511F48}" type="presOf" srcId="{43CF6656-D9ED-D749-805A-F7DE22921653}" destId="{EB2EEAD8-E740-6249-9DDE-7EB30290656C}" srcOrd="0" destOrd="0" presId="urn:microsoft.com/office/officeart/2005/8/layout/default"/>
    <dgm:cxn modelId="{9CE4EE02-3E0C-A34D-A3EC-BB88457CABB2}" type="presOf" srcId="{FE622A35-F46A-514B-96D3-9207EC0BF3BC}" destId="{B4AF2A63-377C-EC44-8D58-F365E72EAAE8}" srcOrd="0" destOrd="0" presId="urn:microsoft.com/office/officeart/2005/8/layout/default"/>
    <dgm:cxn modelId="{262F69BB-E19C-C345-9FFA-901A847517EF}" type="presOf" srcId="{D3129194-6BFF-194D-AFEF-9595B3E1B38F}" destId="{729BFE46-A068-7B4D-B1B3-5ADD05176D3A}" srcOrd="0" destOrd="0" presId="urn:microsoft.com/office/officeart/2005/8/layout/default"/>
    <dgm:cxn modelId="{C9070F33-E9A6-D540-BEBC-9B84F70A1F89}" srcId="{501141F9-6855-2E42-B877-D50CB0DEA28E}" destId="{2B8E8627-FA59-7B46-9967-71C7F2DFB5D1}" srcOrd="3" destOrd="0" parTransId="{07DFCB7E-1F43-A348-A50C-3EF56FB09A93}" sibTransId="{3722E6C5-E96E-254E-83DC-CF2C3CDA0446}"/>
    <dgm:cxn modelId="{720EA106-40CE-8D43-91A3-CBCAC083AF1C}" type="presOf" srcId="{E0A86FEB-5B59-B44C-99BC-94DD670C4BA6}" destId="{C00E5D34-E83B-E142-BD1B-D9D166ED32BB}" srcOrd="0" destOrd="0" presId="urn:microsoft.com/office/officeart/2005/8/layout/default"/>
    <dgm:cxn modelId="{C63C89DA-B46F-334A-9894-F66996379B3D}" type="presOf" srcId="{E49CBFE4-8DBF-6140-A526-20418119E7F6}" destId="{F8927E10-8C31-7A4E-BB3B-52FEBA8CCEE8}" srcOrd="0" destOrd="0" presId="urn:microsoft.com/office/officeart/2005/8/layout/default"/>
    <dgm:cxn modelId="{7D0C496A-734F-2F47-9579-78E5A88D0AA0}" type="presOf" srcId="{2B8E8627-FA59-7B46-9967-71C7F2DFB5D1}" destId="{8FCECA61-51B8-674F-9147-C7015C393EA4}" srcOrd="0" destOrd="0" presId="urn:microsoft.com/office/officeart/2005/8/layout/default"/>
    <dgm:cxn modelId="{D1D9D188-182F-644D-8285-DF34CB6FB937}" type="presOf" srcId="{4C9C18F7-ACDC-6149-9EDB-CA24E35A4CC6}" destId="{BA1BA011-E161-B74C-A556-196602EC83C7}" srcOrd="0" destOrd="0" presId="urn:microsoft.com/office/officeart/2005/8/layout/default"/>
    <dgm:cxn modelId="{2A579C47-96FB-BF4A-AB39-21704B6881CC}" srcId="{501141F9-6855-2E42-B877-D50CB0DEA28E}" destId="{9F07C34F-6102-5E4A-9341-9C3AA15A70FE}" srcOrd="5" destOrd="0" parTransId="{BC3FFF7E-37FB-9242-BB97-7C1A8E680291}" sibTransId="{2C5935D3-3B8D-7B45-829F-E4FA4E3F0BBB}"/>
    <dgm:cxn modelId="{D6FD22AC-1034-B640-9832-7821AC0ABEA4}" srcId="{501141F9-6855-2E42-B877-D50CB0DEA28E}" destId="{E0A86FEB-5B59-B44C-99BC-94DD670C4BA6}" srcOrd="1" destOrd="0" parTransId="{DEDD1547-E577-B642-8FC7-BEE117E4B0E8}" sibTransId="{464A4FDB-934B-B943-8249-7D9A5F12B19D}"/>
    <dgm:cxn modelId="{3C00FA09-B16A-2A4E-8559-20C6D42324DA}" srcId="{501141F9-6855-2E42-B877-D50CB0DEA28E}" destId="{718A627A-58B4-7F45-B7C0-763F14D6C45A}" srcOrd="11" destOrd="0" parTransId="{AF1A3797-8C2E-294A-B139-6ED6D98C0564}" sibTransId="{69566CD7-D499-204C-9E2B-EDE2421C347C}"/>
    <dgm:cxn modelId="{2414FCBE-F506-4240-B9DC-3C35F319F507}" type="presOf" srcId="{197F05F3-D94A-2B40-A148-2207258D801C}" destId="{A8C5AEFE-67A5-EF4E-8B61-F49E5520CBF4}" srcOrd="0" destOrd="0" presId="urn:microsoft.com/office/officeart/2005/8/layout/default"/>
    <dgm:cxn modelId="{8EB70CBA-9E2D-5A44-B8B0-E6FF11FC5872}" srcId="{501141F9-6855-2E42-B877-D50CB0DEA28E}" destId="{0240D908-1625-4A4A-989F-0B45C3ED78F0}" srcOrd="6" destOrd="0" parTransId="{82AC7D44-75DB-EA4D-BCC2-4B0EA2045D7E}" sibTransId="{87993682-04D6-174A-81DF-93F024939A5A}"/>
    <dgm:cxn modelId="{571CA714-5D99-9D4A-8392-8D8A067EBE92}" srcId="{501141F9-6855-2E42-B877-D50CB0DEA28E}" destId="{E49CBFE4-8DBF-6140-A526-20418119E7F6}" srcOrd="2" destOrd="0" parTransId="{C7BD6D74-7F07-B644-A481-FE1DCC482075}" sibTransId="{5167E987-800C-974E-9156-E169597BA7CC}"/>
    <dgm:cxn modelId="{56CF9494-4243-E042-A97A-B458F445DDA3}" type="presOf" srcId="{683971F5-83FF-8C46-A4F2-B9AA8603AFA4}" destId="{BBDAEEFE-24EF-B042-AA34-C4AE4B4D4234}" srcOrd="0" destOrd="0" presId="urn:microsoft.com/office/officeart/2005/8/layout/default"/>
    <dgm:cxn modelId="{B7F2A786-D3F3-B347-9AD0-8308944F3285}" type="presOf" srcId="{718A627A-58B4-7F45-B7C0-763F14D6C45A}" destId="{C388756B-168E-8647-9A0C-D7907ECD45A3}" srcOrd="0" destOrd="0" presId="urn:microsoft.com/office/officeart/2005/8/layout/default"/>
    <dgm:cxn modelId="{F272DC91-FCC9-8044-A729-7E0C3E047367}" srcId="{501141F9-6855-2E42-B877-D50CB0DEA28E}" destId="{B772D195-EDD1-6D46-9DF3-52A8E2A135E1}" srcOrd="10" destOrd="0" parTransId="{669A64B3-2FE9-B24D-AB8C-2265453D82B5}" sibTransId="{30D0B4FD-CFF6-D34B-9604-D66016504185}"/>
    <dgm:cxn modelId="{C4BC8201-0074-2147-9A92-5484DA85F918}" srcId="{501141F9-6855-2E42-B877-D50CB0DEA28E}" destId="{4C9C18F7-ACDC-6149-9EDB-CA24E35A4CC6}" srcOrd="9" destOrd="0" parTransId="{AFB474DA-ED6E-0E44-AB29-746D230D4C2F}" sibTransId="{76F6B1CA-FBC9-1844-9A43-896B26082D66}"/>
    <dgm:cxn modelId="{C1E8612C-C450-F948-A1C9-0005E3ED2348}" srcId="{501141F9-6855-2E42-B877-D50CB0DEA28E}" destId="{FE622A35-F46A-514B-96D3-9207EC0BF3BC}" srcOrd="13" destOrd="0" parTransId="{A14310CC-3D29-644D-B664-D9A0E5F43228}" sibTransId="{15E6343C-1CF8-D14A-A4B5-093A7EAF6D88}"/>
    <dgm:cxn modelId="{96DFB7DB-AFBD-DE4D-A774-41080882B9DB}" type="presOf" srcId="{501141F9-6855-2E42-B877-D50CB0DEA28E}" destId="{33E79A99-D1E1-FC48-AE49-730F0E4CF0A2}" srcOrd="0" destOrd="0" presId="urn:microsoft.com/office/officeart/2005/8/layout/default"/>
    <dgm:cxn modelId="{E2BF34C4-8B98-1E49-8003-7CD07FEF4D3B}" srcId="{501141F9-6855-2E42-B877-D50CB0DEA28E}" destId="{D3129194-6BFF-194D-AFEF-9595B3E1B38F}" srcOrd="0" destOrd="0" parTransId="{A91AE3D8-F29E-884B-9B95-466D0DA6D31E}" sibTransId="{C8482DFD-FF28-504D-9D2B-74EBABD93244}"/>
    <dgm:cxn modelId="{2ED49481-B679-2643-8E95-59A0345F3CF2}" type="presOf" srcId="{B772D195-EDD1-6D46-9DF3-52A8E2A135E1}" destId="{89E65336-E2FC-5D41-9A9F-897C5594BACF}" srcOrd="0" destOrd="0" presId="urn:microsoft.com/office/officeart/2005/8/layout/default"/>
    <dgm:cxn modelId="{3E68E89F-8AE0-F44F-B0C3-3338BA424424}" type="presParOf" srcId="{33E79A99-D1E1-FC48-AE49-730F0E4CF0A2}" destId="{729BFE46-A068-7B4D-B1B3-5ADD05176D3A}" srcOrd="0" destOrd="0" presId="urn:microsoft.com/office/officeart/2005/8/layout/default"/>
    <dgm:cxn modelId="{CAD3DADC-AC1C-F241-B781-AE83C08D813A}" type="presParOf" srcId="{33E79A99-D1E1-FC48-AE49-730F0E4CF0A2}" destId="{F7B33BF0-B3B7-A342-9A74-742C46B03535}" srcOrd="1" destOrd="0" presId="urn:microsoft.com/office/officeart/2005/8/layout/default"/>
    <dgm:cxn modelId="{5513DB42-BF13-6848-933E-FC80B9A09DA1}" type="presParOf" srcId="{33E79A99-D1E1-FC48-AE49-730F0E4CF0A2}" destId="{C00E5D34-E83B-E142-BD1B-D9D166ED32BB}" srcOrd="2" destOrd="0" presId="urn:microsoft.com/office/officeart/2005/8/layout/default"/>
    <dgm:cxn modelId="{536D2D4F-8B04-974F-8253-3C663C548884}" type="presParOf" srcId="{33E79A99-D1E1-FC48-AE49-730F0E4CF0A2}" destId="{4B578355-CA97-6941-BCAD-5385E5512EEA}" srcOrd="3" destOrd="0" presId="urn:microsoft.com/office/officeart/2005/8/layout/default"/>
    <dgm:cxn modelId="{811B72CC-CE05-4045-8022-DA488EEB1EC0}" type="presParOf" srcId="{33E79A99-D1E1-FC48-AE49-730F0E4CF0A2}" destId="{F8927E10-8C31-7A4E-BB3B-52FEBA8CCEE8}" srcOrd="4" destOrd="0" presId="urn:microsoft.com/office/officeart/2005/8/layout/default"/>
    <dgm:cxn modelId="{40A3E813-EE7E-EB4E-954A-D521C2DA2CCA}" type="presParOf" srcId="{33E79A99-D1E1-FC48-AE49-730F0E4CF0A2}" destId="{48D41B64-1B26-FC4A-ADD5-7F7EA50414BE}" srcOrd="5" destOrd="0" presId="urn:microsoft.com/office/officeart/2005/8/layout/default"/>
    <dgm:cxn modelId="{4CD5E18C-14BE-DF4B-86B7-ACC31C75C375}" type="presParOf" srcId="{33E79A99-D1E1-FC48-AE49-730F0E4CF0A2}" destId="{8FCECA61-51B8-674F-9147-C7015C393EA4}" srcOrd="6" destOrd="0" presId="urn:microsoft.com/office/officeart/2005/8/layout/default"/>
    <dgm:cxn modelId="{C2EB3E84-95A1-A241-9A84-E9ED86561EE9}" type="presParOf" srcId="{33E79A99-D1E1-FC48-AE49-730F0E4CF0A2}" destId="{0D4B29BE-EE79-1E43-9B9A-5563354F2653}" srcOrd="7" destOrd="0" presId="urn:microsoft.com/office/officeart/2005/8/layout/default"/>
    <dgm:cxn modelId="{9AFF0E64-B3B8-3344-BCBF-D77454E6A3A8}" type="presParOf" srcId="{33E79A99-D1E1-FC48-AE49-730F0E4CF0A2}" destId="{AE2CC504-07A9-764C-9AAB-665F94AE585A}" srcOrd="8" destOrd="0" presId="urn:microsoft.com/office/officeart/2005/8/layout/default"/>
    <dgm:cxn modelId="{2E1D868F-CA8E-2548-BF8C-81D04B851120}" type="presParOf" srcId="{33E79A99-D1E1-FC48-AE49-730F0E4CF0A2}" destId="{B13B97DE-F8AE-4342-91AB-6833BFB6FD5A}" srcOrd="9" destOrd="0" presId="urn:microsoft.com/office/officeart/2005/8/layout/default"/>
    <dgm:cxn modelId="{7D4131AF-6014-E445-A4D3-311960A9A41E}" type="presParOf" srcId="{33E79A99-D1E1-FC48-AE49-730F0E4CF0A2}" destId="{965A92CC-BC54-E34A-BB55-8A6A58119297}" srcOrd="10" destOrd="0" presId="urn:microsoft.com/office/officeart/2005/8/layout/default"/>
    <dgm:cxn modelId="{3A10596B-5A64-B143-8A47-B800F5169777}" type="presParOf" srcId="{33E79A99-D1E1-FC48-AE49-730F0E4CF0A2}" destId="{02C095EB-7FC2-1042-8187-1FACCF1E261B}" srcOrd="11" destOrd="0" presId="urn:microsoft.com/office/officeart/2005/8/layout/default"/>
    <dgm:cxn modelId="{42758A45-6C5C-A046-8602-48391BDC93D4}" type="presParOf" srcId="{33E79A99-D1E1-FC48-AE49-730F0E4CF0A2}" destId="{E37D6405-10D6-8B4C-8C81-363481DFDC3B}" srcOrd="12" destOrd="0" presId="urn:microsoft.com/office/officeart/2005/8/layout/default"/>
    <dgm:cxn modelId="{2AD8786F-0C7B-B04A-9DCA-8B5CACE41AEA}" type="presParOf" srcId="{33E79A99-D1E1-FC48-AE49-730F0E4CF0A2}" destId="{3022EEAD-BAE2-984A-8AFB-E3DACBD55C3E}" srcOrd="13" destOrd="0" presId="urn:microsoft.com/office/officeart/2005/8/layout/default"/>
    <dgm:cxn modelId="{DABB81E9-702C-614C-99B3-5523190A09D5}" type="presParOf" srcId="{33E79A99-D1E1-FC48-AE49-730F0E4CF0A2}" destId="{BBDAEEFE-24EF-B042-AA34-C4AE4B4D4234}" srcOrd="14" destOrd="0" presId="urn:microsoft.com/office/officeart/2005/8/layout/default"/>
    <dgm:cxn modelId="{B1C2226D-14B6-0A4E-82DB-36E18A04EAE1}" type="presParOf" srcId="{33E79A99-D1E1-FC48-AE49-730F0E4CF0A2}" destId="{E75F1B29-DF29-034C-85AB-DA3AE5D147FD}" srcOrd="15" destOrd="0" presId="urn:microsoft.com/office/officeart/2005/8/layout/default"/>
    <dgm:cxn modelId="{95DE51A1-C14B-FA4B-AD52-853694F51737}" type="presParOf" srcId="{33E79A99-D1E1-FC48-AE49-730F0E4CF0A2}" destId="{A8C5AEFE-67A5-EF4E-8B61-F49E5520CBF4}" srcOrd="16" destOrd="0" presId="urn:microsoft.com/office/officeart/2005/8/layout/default"/>
    <dgm:cxn modelId="{23947573-7E46-7A45-81E4-412C82F93CAE}" type="presParOf" srcId="{33E79A99-D1E1-FC48-AE49-730F0E4CF0A2}" destId="{1630D69F-07AB-E541-B1C2-408E4AEF02DC}" srcOrd="17" destOrd="0" presId="urn:microsoft.com/office/officeart/2005/8/layout/default"/>
    <dgm:cxn modelId="{62DC667E-5551-244C-848B-A51447044F24}" type="presParOf" srcId="{33E79A99-D1E1-FC48-AE49-730F0E4CF0A2}" destId="{BA1BA011-E161-B74C-A556-196602EC83C7}" srcOrd="18" destOrd="0" presId="urn:microsoft.com/office/officeart/2005/8/layout/default"/>
    <dgm:cxn modelId="{17B10585-6AD4-AA48-AF5C-4BB24CC15D7D}" type="presParOf" srcId="{33E79A99-D1E1-FC48-AE49-730F0E4CF0A2}" destId="{0097209B-638A-A042-80CD-68575BC2A7D9}" srcOrd="19" destOrd="0" presId="urn:microsoft.com/office/officeart/2005/8/layout/default"/>
    <dgm:cxn modelId="{FAD174A2-3B3F-A742-BAD3-F4E308B534C5}" type="presParOf" srcId="{33E79A99-D1E1-FC48-AE49-730F0E4CF0A2}" destId="{89E65336-E2FC-5D41-9A9F-897C5594BACF}" srcOrd="20" destOrd="0" presId="urn:microsoft.com/office/officeart/2005/8/layout/default"/>
    <dgm:cxn modelId="{08DAFD01-642E-4746-9453-E453CB0190AD}" type="presParOf" srcId="{33E79A99-D1E1-FC48-AE49-730F0E4CF0A2}" destId="{D9CD4114-C4D7-1642-B1AD-DE5BE382AEA1}" srcOrd="21" destOrd="0" presId="urn:microsoft.com/office/officeart/2005/8/layout/default"/>
    <dgm:cxn modelId="{DEFBE766-FF57-C145-A5FC-8B0F53E00CED}" type="presParOf" srcId="{33E79A99-D1E1-FC48-AE49-730F0E4CF0A2}" destId="{C388756B-168E-8647-9A0C-D7907ECD45A3}" srcOrd="22" destOrd="0" presId="urn:microsoft.com/office/officeart/2005/8/layout/default"/>
    <dgm:cxn modelId="{FA74C542-3131-0442-80B5-A2ADE02A4BC6}" type="presParOf" srcId="{33E79A99-D1E1-FC48-AE49-730F0E4CF0A2}" destId="{4F34E33C-364F-E94D-8E42-0E23F962E983}" srcOrd="23" destOrd="0" presId="urn:microsoft.com/office/officeart/2005/8/layout/default"/>
    <dgm:cxn modelId="{77D3986A-5EE4-1C4C-95A9-F0CFB23F53F9}" type="presParOf" srcId="{33E79A99-D1E1-FC48-AE49-730F0E4CF0A2}" destId="{EB2EEAD8-E740-6249-9DDE-7EB30290656C}" srcOrd="24" destOrd="0" presId="urn:microsoft.com/office/officeart/2005/8/layout/default"/>
    <dgm:cxn modelId="{745460DB-DA12-7D4A-B8DB-9BD60CCB20CD}" type="presParOf" srcId="{33E79A99-D1E1-FC48-AE49-730F0E4CF0A2}" destId="{BC284D65-C93C-7C46-B78E-6A325402EF2C}" srcOrd="25" destOrd="0" presId="urn:microsoft.com/office/officeart/2005/8/layout/default"/>
    <dgm:cxn modelId="{AB655ABF-7567-944E-ADD8-6F20A0AE8E6F}" type="presParOf" srcId="{33E79A99-D1E1-FC48-AE49-730F0E4CF0A2}" destId="{B4AF2A63-377C-EC44-8D58-F365E72EAAE8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1C0BC8-7D6C-6E45-8B46-705C4AD62D2D}" type="doc">
      <dgm:prSet loTypeId="urn:microsoft.com/office/officeart/2005/8/layout/default" loCatId="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995E80F0-0F84-C546-A784-7993241E8BF5}">
      <dgm:prSet phldrT="[Text]"/>
      <dgm:spPr>
        <a:solidFill>
          <a:srgbClr val="9CBC26">
            <a:alpha val="51000"/>
          </a:srgbClr>
        </a:solidFill>
      </dgm:spPr>
      <dgm:t>
        <a:bodyPr/>
        <a:lstStyle/>
        <a:p>
          <a:r>
            <a:rPr lang="en-GB" dirty="0"/>
            <a:t>Change of ESS legal status of ESS to ERIC inside EC Participant Portal</a:t>
          </a:r>
          <a:endParaRPr lang="en-US" dirty="0"/>
        </a:p>
      </dgm:t>
    </dgm:pt>
    <dgm:pt modelId="{71542B35-A405-9A4F-9F89-CE7569D9168C}" type="parTrans" cxnId="{FAED2376-1A9A-2944-A06A-F233F5E8B711}">
      <dgm:prSet/>
      <dgm:spPr/>
      <dgm:t>
        <a:bodyPr/>
        <a:lstStyle/>
        <a:p>
          <a:endParaRPr lang="en-US"/>
        </a:p>
      </dgm:t>
    </dgm:pt>
    <dgm:pt modelId="{E74F729A-038E-4F4E-9D2B-B431BD0D2256}" type="sibTrans" cxnId="{FAED2376-1A9A-2944-A06A-F233F5E8B711}">
      <dgm:prSet/>
      <dgm:spPr/>
      <dgm:t>
        <a:bodyPr/>
        <a:lstStyle/>
        <a:p>
          <a:endParaRPr lang="en-US"/>
        </a:p>
      </dgm:t>
    </dgm:pt>
    <dgm:pt modelId="{306F655D-98AA-6C41-819B-75C394319D87}">
      <dgm:prSet phldrT="[Text]" custT="1"/>
      <dgm:spPr>
        <a:solidFill>
          <a:prstClr val="white">
            <a:lumMod val="85000"/>
          </a:prst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spcFirstLastPara="0" vert="horz" wrap="square" lIns="38100" tIns="38100" rIns="38100" bIns="3810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Change in subcontracting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(ESS subcontracting to </a:t>
          </a:r>
          <a:r>
            <a:rPr lang="en-GB" sz="12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Elettra</a:t>
          </a: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direct costs for XRM+)</a:t>
          </a:r>
          <a:endParaRPr lang="en-US" sz="12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gm:t>
    </dgm:pt>
    <dgm:pt modelId="{2753C408-CE25-094B-B764-AB82704D803C}" type="parTrans" cxnId="{E6A6A238-6C40-694F-BA8B-73FC47191F01}">
      <dgm:prSet/>
      <dgm:spPr/>
      <dgm:t>
        <a:bodyPr/>
        <a:lstStyle/>
        <a:p>
          <a:endParaRPr lang="en-US"/>
        </a:p>
      </dgm:t>
    </dgm:pt>
    <dgm:pt modelId="{BFED2A00-D293-874C-BFB4-B1001C9C7F46}" type="sibTrans" cxnId="{E6A6A238-6C40-694F-BA8B-73FC47191F01}">
      <dgm:prSet/>
      <dgm:spPr/>
      <dgm:t>
        <a:bodyPr/>
        <a:lstStyle/>
        <a:p>
          <a:endParaRPr lang="en-US"/>
        </a:p>
      </dgm:t>
    </dgm:pt>
    <dgm:pt modelId="{86F5F2EE-F542-A44B-B1B3-FF045B1E1668}">
      <dgm:prSet phldrT="[Text]"/>
      <dgm:spPr>
        <a:solidFill>
          <a:srgbClr val="7D0046">
            <a:alpha val="51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Changed delivery dates of some deliverables</a:t>
          </a:r>
          <a:endParaRPr lang="en-US" dirty="0"/>
        </a:p>
      </dgm:t>
    </dgm:pt>
    <dgm:pt modelId="{1E5F4DB9-9EEC-914E-B167-01C92D1B0466}" type="parTrans" cxnId="{A1A58047-BB86-1048-84EA-087121575C9C}">
      <dgm:prSet/>
      <dgm:spPr/>
      <dgm:t>
        <a:bodyPr/>
        <a:lstStyle/>
        <a:p>
          <a:endParaRPr lang="en-US"/>
        </a:p>
      </dgm:t>
    </dgm:pt>
    <dgm:pt modelId="{8D16A80D-D8E1-774E-BE5D-EDCDAC7B342B}" type="sibTrans" cxnId="{A1A58047-BB86-1048-84EA-087121575C9C}">
      <dgm:prSet/>
      <dgm:spPr/>
      <dgm:t>
        <a:bodyPr/>
        <a:lstStyle/>
        <a:p>
          <a:endParaRPr lang="en-US"/>
        </a:p>
      </dgm:t>
    </dgm:pt>
    <dgm:pt modelId="{26A3C8F7-2DBB-9D41-8097-42A94B69D576}">
      <dgm:prSet phldrT="[Text]"/>
      <dgm:spPr>
        <a:solidFill>
          <a:srgbClr val="485156">
            <a:alpha val="50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Change from PCP identification to PPI identification</a:t>
          </a:r>
          <a:endParaRPr lang="en-US" dirty="0"/>
        </a:p>
      </dgm:t>
    </dgm:pt>
    <dgm:pt modelId="{3B3F2D69-9531-5542-B480-123683E243E3}" type="parTrans" cxnId="{7DBF9072-F130-4A43-A619-A2499A8B3127}">
      <dgm:prSet/>
      <dgm:spPr/>
      <dgm:t>
        <a:bodyPr/>
        <a:lstStyle/>
        <a:p>
          <a:endParaRPr lang="en-US"/>
        </a:p>
      </dgm:t>
    </dgm:pt>
    <dgm:pt modelId="{83E95565-F8B6-B146-81A4-34FDC15B05B7}" type="sibTrans" cxnId="{7DBF9072-F130-4A43-A619-A2499A8B3127}">
      <dgm:prSet/>
      <dgm:spPr/>
      <dgm:t>
        <a:bodyPr/>
        <a:lstStyle/>
        <a:p>
          <a:endParaRPr lang="en-US"/>
        </a:p>
      </dgm:t>
    </dgm:pt>
    <dgm:pt modelId="{E7F83D50-D02C-214A-8073-6C6BD1E65625}">
      <dgm:prSet phldrT="[Text]"/>
      <dgm:spPr>
        <a:noFill/>
      </dgm:spPr>
      <dgm:t>
        <a:bodyPr/>
        <a:lstStyle/>
        <a:p>
          <a:endParaRPr lang="en-US" dirty="0"/>
        </a:p>
      </dgm:t>
    </dgm:pt>
    <dgm:pt modelId="{65C151A6-782D-D549-82C5-0A6E6550D5FA}" type="parTrans" cxnId="{01896A32-E6A7-164B-89C6-DA7F455A817D}">
      <dgm:prSet/>
      <dgm:spPr/>
      <dgm:t>
        <a:bodyPr/>
        <a:lstStyle/>
        <a:p>
          <a:endParaRPr lang="en-US"/>
        </a:p>
      </dgm:t>
    </dgm:pt>
    <dgm:pt modelId="{99409ED6-E887-0F47-B642-36FE39A2BDB1}" type="sibTrans" cxnId="{01896A32-E6A7-164B-89C6-DA7F455A817D}">
      <dgm:prSet/>
      <dgm:spPr/>
      <dgm:t>
        <a:bodyPr/>
        <a:lstStyle/>
        <a:p>
          <a:endParaRPr lang="en-US"/>
        </a:p>
      </dgm:t>
    </dgm:pt>
    <dgm:pt modelId="{DEF12B0B-C236-2048-860B-710BF4682FB0}">
      <dgm:prSet phldrT="[Text]" custT="1"/>
      <dgm:spPr>
        <a:solidFill>
          <a:srgbClr val="485156">
            <a:alpha val="5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New deliverable (impact assessment) with subcontracting</a:t>
          </a:r>
          <a:endParaRPr lang="en-US" sz="12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gm:t>
    </dgm:pt>
    <dgm:pt modelId="{841724B1-2AA4-6E46-9A32-AACF9CF13A19}" type="parTrans" cxnId="{78CDA931-07DC-C047-AE59-0EBC460849A5}">
      <dgm:prSet/>
      <dgm:spPr/>
      <dgm:t>
        <a:bodyPr/>
        <a:lstStyle/>
        <a:p>
          <a:endParaRPr lang="en-US"/>
        </a:p>
      </dgm:t>
    </dgm:pt>
    <dgm:pt modelId="{A274817C-E5D5-2247-9025-53BDD3BDC3A7}" type="sibTrans" cxnId="{78CDA931-07DC-C047-AE59-0EBC460849A5}">
      <dgm:prSet/>
      <dgm:spPr/>
      <dgm:t>
        <a:bodyPr/>
        <a:lstStyle/>
        <a:p>
          <a:endParaRPr lang="en-US"/>
        </a:p>
      </dgm:t>
    </dgm:pt>
    <dgm:pt modelId="{C162C813-392B-8B46-B9EC-692A52D1688F}">
      <dgm:prSet phldrT="[Text]"/>
      <dgm:spPr>
        <a:solidFill>
          <a:srgbClr val="7D0046">
            <a:alpha val="51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45720" tIns="45720" rIns="45720" bIns="45720" numCol="1" spcCol="1270" anchor="ctr" anchorCtr="0"/>
        <a:lstStyle/>
        <a:p>
          <a:r>
            <a:rPr lang="en-GB" dirty="0"/>
            <a:t>Addition of partners to WPs (BNC to WP2, ESS-B to WP4) and attribution of PM</a:t>
          </a:r>
          <a:endParaRPr lang="en-US" dirty="0"/>
        </a:p>
      </dgm:t>
    </dgm:pt>
    <dgm:pt modelId="{6BD30884-1BE7-9547-A5A9-FFBAA3D64474}" type="parTrans" cxnId="{BE3B7A28-CF68-BC40-B4A0-6FA98F1DEAB0}">
      <dgm:prSet/>
      <dgm:spPr/>
      <dgm:t>
        <a:bodyPr/>
        <a:lstStyle/>
        <a:p>
          <a:endParaRPr lang="en-US"/>
        </a:p>
      </dgm:t>
    </dgm:pt>
    <dgm:pt modelId="{956857B3-E69E-4646-8E0F-91365EE1B943}" type="sibTrans" cxnId="{BE3B7A28-CF68-BC40-B4A0-6FA98F1DEAB0}">
      <dgm:prSet/>
      <dgm:spPr/>
      <dgm:t>
        <a:bodyPr/>
        <a:lstStyle/>
        <a:p>
          <a:endParaRPr lang="en-US"/>
        </a:p>
      </dgm:t>
    </dgm:pt>
    <dgm:pt modelId="{0D856F29-00EA-9740-885C-3A036EC24FCD}">
      <dgm:prSet phldrT="[Text]"/>
      <dgm:spPr>
        <a:solidFill>
          <a:srgbClr val="9CBC26">
            <a:alpha val="51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spcFirstLastPara="0" vert="horz" wrap="square" lIns="45720" tIns="45720" rIns="45720" bIns="45720" numCol="1" spcCol="1270" anchor="ctr" anchorCtr="0"/>
        <a:lstStyle/>
        <a:p>
          <a:r>
            <a:rPr lang="en-GB" dirty="0"/>
            <a:t>Addition of activities (summer courses, visits to/from ESS from outside Europe)</a:t>
          </a:r>
          <a:endParaRPr lang="en-US" dirty="0"/>
        </a:p>
      </dgm:t>
    </dgm:pt>
    <dgm:pt modelId="{CB006342-796B-024A-9290-E6F77883B498}" type="parTrans" cxnId="{E0C326E9-A48D-5946-AC4C-DABFB0046017}">
      <dgm:prSet/>
      <dgm:spPr/>
      <dgm:t>
        <a:bodyPr/>
        <a:lstStyle/>
        <a:p>
          <a:endParaRPr lang="en-US"/>
        </a:p>
      </dgm:t>
    </dgm:pt>
    <dgm:pt modelId="{7B9FB4A4-83BE-3F4D-A4EA-CCBBA38783C8}" type="sibTrans" cxnId="{E0C326E9-A48D-5946-AC4C-DABFB0046017}">
      <dgm:prSet/>
      <dgm:spPr/>
      <dgm:t>
        <a:bodyPr/>
        <a:lstStyle/>
        <a:p>
          <a:endParaRPr lang="en-US"/>
        </a:p>
      </dgm:t>
    </dgm:pt>
    <dgm:pt modelId="{1C7FBE7B-6698-1A46-A1E8-51F142D7693A}">
      <dgm:prSet phldrT="[Text]"/>
      <dgm:spPr>
        <a:solidFill>
          <a:srgbClr val="82AA1E">
            <a:alpha val="65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Addition of cost eligibility (ESS visitor centre maintenance, specific risk assessment meetings)</a:t>
          </a:r>
          <a:endParaRPr lang="en-US" dirty="0"/>
        </a:p>
      </dgm:t>
    </dgm:pt>
    <dgm:pt modelId="{839BA913-86F4-DF4B-B083-8850674AB79B}" type="parTrans" cxnId="{B82BFA25-80B7-8441-9989-480590CA94AA}">
      <dgm:prSet/>
      <dgm:spPr/>
      <dgm:t>
        <a:bodyPr/>
        <a:lstStyle/>
        <a:p>
          <a:endParaRPr lang="en-US"/>
        </a:p>
      </dgm:t>
    </dgm:pt>
    <dgm:pt modelId="{FCBA2B49-696D-1E40-B97D-ACF18C87FBF5}" type="sibTrans" cxnId="{B82BFA25-80B7-8441-9989-480590CA94AA}">
      <dgm:prSet/>
      <dgm:spPr/>
      <dgm:t>
        <a:bodyPr/>
        <a:lstStyle/>
        <a:p>
          <a:endParaRPr lang="en-US"/>
        </a:p>
      </dgm:t>
    </dgm:pt>
    <dgm:pt modelId="{C940CC88-C72A-4E4C-B88F-96A420818B8E}">
      <dgm:prSet/>
      <dgm:spPr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spcFirstLastPara="0" vert="horz" wrap="square" lIns="38100" tIns="38100" rIns="38100" bIns="38100" numCol="1" spcCol="1270" anchor="ctr" anchorCtr="0"/>
        <a:lstStyle/>
        <a:p>
          <a:r>
            <a:rPr lang="en-GB" dirty="0"/>
            <a:t>Transfer of activity and potential budget transfer from ESS to LU in WP4</a:t>
          </a:r>
        </a:p>
      </dgm:t>
    </dgm:pt>
    <dgm:pt modelId="{E75DCF1B-9DEF-E74F-8FC0-475005F5A865}" type="parTrans" cxnId="{F072FB56-7242-554D-B89B-68AC97C23700}">
      <dgm:prSet/>
      <dgm:spPr/>
      <dgm:t>
        <a:bodyPr/>
        <a:lstStyle/>
        <a:p>
          <a:endParaRPr lang="en-US"/>
        </a:p>
      </dgm:t>
    </dgm:pt>
    <dgm:pt modelId="{CB6F2CF5-7264-2442-A630-CBF8AE22B1BF}" type="sibTrans" cxnId="{F072FB56-7242-554D-B89B-68AC97C23700}">
      <dgm:prSet/>
      <dgm:spPr/>
      <dgm:t>
        <a:bodyPr/>
        <a:lstStyle/>
        <a:p>
          <a:endParaRPr lang="en-US"/>
        </a:p>
      </dgm:t>
    </dgm:pt>
    <dgm:pt modelId="{ED21A5B2-B59C-894D-8CA5-5E6A6B90874B}">
      <dgm:prSet/>
      <dgm:spPr>
        <a:noFill/>
      </dgm:spPr>
      <dgm:t>
        <a:bodyPr/>
        <a:lstStyle/>
        <a:p>
          <a:endParaRPr lang="en-US" dirty="0"/>
        </a:p>
      </dgm:t>
    </dgm:pt>
    <dgm:pt modelId="{B6147FB3-1714-2A4B-87BB-8039C80B075B}" type="parTrans" cxnId="{C59FBECE-0EC9-5F44-B394-0F336B8A0D6F}">
      <dgm:prSet/>
      <dgm:spPr/>
      <dgm:t>
        <a:bodyPr/>
        <a:lstStyle/>
        <a:p>
          <a:endParaRPr lang="en-US"/>
        </a:p>
      </dgm:t>
    </dgm:pt>
    <dgm:pt modelId="{8CE58395-7841-4143-A3EE-137B8752A92C}" type="sibTrans" cxnId="{C59FBECE-0EC9-5F44-B394-0F336B8A0D6F}">
      <dgm:prSet/>
      <dgm:spPr/>
      <dgm:t>
        <a:bodyPr/>
        <a:lstStyle/>
        <a:p>
          <a:endParaRPr lang="en-US"/>
        </a:p>
      </dgm:t>
    </dgm:pt>
    <dgm:pt modelId="{5A668990-1CE2-0548-BD3F-9AB0E9A3331A}">
      <dgm:prSet/>
      <dgm:spPr>
        <a:solidFill>
          <a:srgbClr val="82AA1E">
            <a:alpha val="65000"/>
          </a:srgbClr>
        </a:solidFill>
      </dgm:spPr>
      <dgm:t>
        <a:bodyPr/>
        <a:lstStyle/>
        <a:p>
          <a:r>
            <a:rPr lang="en-GB" dirty="0"/>
            <a:t>Reduction in new Member countries and ILO nodes (from 5 to 3)</a:t>
          </a:r>
          <a:endParaRPr lang="en-US" dirty="0"/>
        </a:p>
      </dgm:t>
    </dgm:pt>
    <dgm:pt modelId="{5288B66D-FA99-FA45-8BF9-B3ACB6063F55}" type="parTrans" cxnId="{21209A20-E3FA-DC42-9A81-1211FB32D3A4}">
      <dgm:prSet/>
      <dgm:spPr/>
      <dgm:t>
        <a:bodyPr/>
        <a:lstStyle/>
        <a:p>
          <a:endParaRPr lang="en-US"/>
        </a:p>
      </dgm:t>
    </dgm:pt>
    <dgm:pt modelId="{F94D9924-92D2-864F-A57A-B08F12FBF199}" type="sibTrans" cxnId="{21209A20-E3FA-DC42-9A81-1211FB32D3A4}">
      <dgm:prSet/>
      <dgm:spPr/>
      <dgm:t>
        <a:bodyPr/>
        <a:lstStyle/>
        <a:p>
          <a:endParaRPr lang="en-US"/>
        </a:p>
      </dgm:t>
    </dgm:pt>
    <dgm:pt modelId="{C391B343-0D37-E040-BF8D-AD61413F7075}" type="pres">
      <dgm:prSet presAssocID="{B51C0BC8-7D6C-6E45-8B46-705C4AD62D2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C6392F-08CF-A74F-BC7C-634B1D005B79}" type="pres">
      <dgm:prSet presAssocID="{995E80F0-0F84-C546-A784-7993241E8BF5}" presName="node" presStyleLbl="node1" presStyleIdx="0" presStyleCnt="12" custLinFactNeighborY="52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D5D34-4483-2744-9428-D76540AB8CEF}" type="pres">
      <dgm:prSet presAssocID="{E74F729A-038E-4F4E-9D2B-B431BD0D2256}" presName="sibTrans" presStyleCnt="0"/>
      <dgm:spPr/>
    </dgm:pt>
    <dgm:pt modelId="{2BFA8816-DCBD-D04E-B0F7-3F0FD8011E69}" type="pres">
      <dgm:prSet presAssocID="{306F655D-98AA-6C41-819B-75C394319D87}" presName="node" presStyleLbl="node1" presStyleIdx="1" presStyleCnt="12" custLinFactNeighborY="5224">
        <dgm:presLayoutVars>
          <dgm:bulletEnabled val="1"/>
        </dgm:presLayoutVars>
      </dgm:prSet>
      <dgm:spPr>
        <a:xfrm>
          <a:off x="2318919" y="54769"/>
          <a:ext cx="1720105" cy="1032063"/>
        </a:xfrm>
        <a:prstGeom prst="rect">
          <a:avLst/>
        </a:prstGeom>
      </dgm:spPr>
      <dgm:t>
        <a:bodyPr/>
        <a:lstStyle/>
        <a:p>
          <a:endParaRPr lang="en-US"/>
        </a:p>
      </dgm:t>
    </dgm:pt>
    <dgm:pt modelId="{30360BBB-5663-F84D-A534-3D7751F546F1}" type="pres">
      <dgm:prSet presAssocID="{BFED2A00-D293-874C-BFB4-B1001C9C7F46}" presName="sibTrans" presStyleCnt="0"/>
      <dgm:spPr/>
    </dgm:pt>
    <dgm:pt modelId="{CE04BCD6-C089-984E-B37A-D10ABA747FEB}" type="pres">
      <dgm:prSet presAssocID="{86F5F2EE-F542-A44B-B1B3-FF045B1E1668}" presName="node" presStyleLbl="node1" presStyleIdx="2" presStyleCnt="12" custLinFactNeighborY="52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9B4AF4-6CCB-D644-BDA8-28CFCD87778C}" type="pres">
      <dgm:prSet presAssocID="{8D16A80D-D8E1-774E-BE5D-EDCDAC7B342B}" presName="sibTrans" presStyleCnt="0"/>
      <dgm:spPr/>
    </dgm:pt>
    <dgm:pt modelId="{2EEE06DD-48EC-3245-95C7-9FAA5CC7DAF4}" type="pres">
      <dgm:prSet presAssocID="{26A3C8F7-2DBB-9D41-8097-42A94B69D576}" presName="node" presStyleLbl="node1" presStyleIdx="3" presStyleCnt="12" custLinFactNeighborY="52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1B742A-A5E7-BD42-A203-E77A6A99EFFD}" type="pres">
      <dgm:prSet presAssocID="{83E95565-F8B6-B146-81A4-34FDC15B05B7}" presName="sibTrans" presStyleCnt="0"/>
      <dgm:spPr/>
    </dgm:pt>
    <dgm:pt modelId="{B1665252-8F1F-3F49-95E8-7EFFC01B8A15}" type="pres">
      <dgm:prSet presAssocID="{E7F83D50-D02C-214A-8073-6C6BD1E65625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89A4DD-7C59-084B-AE27-B7A1478F6BFE}" type="pres">
      <dgm:prSet presAssocID="{99409ED6-E887-0F47-B642-36FE39A2BDB1}" presName="sibTrans" presStyleCnt="0"/>
      <dgm:spPr/>
    </dgm:pt>
    <dgm:pt modelId="{0DD40DC3-88DA-9445-BD82-81C42836FDD0}" type="pres">
      <dgm:prSet presAssocID="{5A668990-1CE2-0548-BD3F-9AB0E9A3331A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70120-F54E-B441-A8D1-105C7B514A8A}" type="pres">
      <dgm:prSet presAssocID="{F94D9924-92D2-864F-A57A-B08F12FBF199}" presName="sibTrans" presStyleCnt="0"/>
      <dgm:spPr/>
    </dgm:pt>
    <dgm:pt modelId="{B9F9047A-3DE8-1A48-B1AE-A3C17F1ED7EA}" type="pres">
      <dgm:prSet presAssocID="{ED21A5B2-B59C-894D-8CA5-5E6A6B90874B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7541B1-BCBC-264E-A845-F8527AD6D94D}" type="pres">
      <dgm:prSet presAssocID="{8CE58395-7841-4143-A3EE-137B8752A92C}" presName="sibTrans" presStyleCnt="0"/>
      <dgm:spPr/>
    </dgm:pt>
    <dgm:pt modelId="{8E0FB8F3-1E0F-7F44-B7DB-F3C293DF0308}" type="pres">
      <dgm:prSet presAssocID="{C940CC88-C72A-4E4C-B88F-96A420818B8E}" presName="node" presStyleLbl="node1" presStyleIdx="7" presStyleCnt="12" custLinFactX="-9699" custLinFactNeighborX="-100000" custLinFactNeighborY="2812">
        <dgm:presLayoutVars>
          <dgm:bulletEnabled val="1"/>
        </dgm:presLayoutVars>
      </dgm:prSet>
      <dgm:spPr>
        <a:xfrm>
          <a:off x="4216212" y="1233949"/>
          <a:ext cx="1720105" cy="1032063"/>
        </a:xfrm>
        <a:prstGeom prst="rect">
          <a:avLst/>
        </a:prstGeom>
      </dgm:spPr>
      <dgm:t>
        <a:bodyPr/>
        <a:lstStyle/>
        <a:p>
          <a:endParaRPr lang="en-US"/>
        </a:p>
      </dgm:t>
    </dgm:pt>
    <dgm:pt modelId="{E4FE4403-6EE1-0742-AB12-A42CBF6BAC3F}" type="pres">
      <dgm:prSet presAssocID="{CB6F2CF5-7264-2442-A630-CBF8AE22B1BF}" presName="sibTrans" presStyleCnt="0"/>
      <dgm:spPr/>
    </dgm:pt>
    <dgm:pt modelId="{23611100-99C4-0244-A0ED-69708DFEBEB1}" type="pres">
      <dgm:prSet presAssocID="{DEF12B0B-C236-2048-860B-710BF4682FB0}" presName="node" presStyleLbl="node1" presStyleIdx="8" presStyleCnt="12" custLinFactNeighborY="-1103">
        <dgm:presLayoutVars>
          <dgm:bulletEnabled val="1"/>
        </dgm:presLayoutVars>
      </dgm:prSet>
      <dgm:spPr>
        <a:xfrm>
          <a:off x="426803" y="2397617"/>
          <a:ext cx="1720105" cy="1032063"/>
        </a:xfrm>
        <a:prstGeom prst="rect">
          <a:avLst/>
        </a:prstGeom>
      </dgm:spPr>
      <dgm:t>
        <a:bodyPr/>
        <a:lstStyle/>
        <a:p>
          <a:endParaRPr lang="en-US"/>
        </a:p>
      </dgm:t>
    </dgm:pt>
    <dgm:pt modelId="{3CE3A6EA-EFEF-8443-8291-E5F5243657DC}" type="pres">
      <dgm:prSet presAssocID="{A274817C-E5D5-2247-9025-53BDD3BDC3A7}" presName="sibTrans" presStyleCnt="0"/>
      <dgm:spPr/>
    </dgm:pt>
    <dgm:pt modelId="{C86F2C34-1547-104E-BA04-7B4233EC2ED2}" type="pres">
      <dgm:prSet presAssocID="{C162C813-392B-8B46-B9EC-692A52D1688F}" presName="node" presStyleLbl="node1" presStyleIdx="9" presStyleCnt="12" custLinFactNeighborY="5224">
        <dgm:presLayoutVars>
          <dgm:bulletEnabled val="1"/>
        </dgm:presLayoutVars>
      </dgm:prSet>
      <dgm:spPr>
        <a:xfrm>
          <a:off x="2318919" y="2409855"/>
          <a:ext cx="1720105" cy="1032063"/>
        </a:xfrm>
        <a:prstGeom prst="rect">
          <a:avLst/>
        </a:prstGeom>
      </dgm:spPr>
      <dgm:t>
        <a:bodyPr/>
        <a:lstStyle/>
        <a:p>
          <a:endParaRPr lang="en-US"/>
        </a:p>
      </dgm:t>
    </dgm:pt>
    <dgm:pt modelId="{909E757A-9565-A14F-859E-71B7E0BDFE6B}" type="pres">
      <dgm:prSet presAssocID="{956857B3-E69E-4646-8E0F-91365EE1B943}" presName="sibTrans" presStyleCnt="0"/>
      <dgm:spPr/>
    </dgm:pt>
    <dgm:pt modelId="{66D0E53C-6EA1-D245-8BF4-5B32F6E85813}" type="pres">
      <dgm:prSet presAssocID="{0D856F29-00EA-9740-885C-3A036EC24FCD}" presName="node" presStyleLbl="node1" presStyleIdx="10" presStyleCnt="12" custLinFactNeighborY="5224">
        <dgm:presLayoutVars>
          <dgm:bulletEnabled val="1"/>
        </dgm:presLayoutVars>
      </dgm:prSet>
      <dgm:spPr>
        <a:xfrm>
          <a:off x="4211035" y="2409855"/>
          <a:ext cx="1720105" cy="1032063"/>
        </a:xfrm>
        <a:prstGeom prst="rect">
          <a:avLst/>
        </a:prstGeom>
      </dgm:spPr>
      <dgm:t>
        <a:bodyPr/>
        <a:lstStyle/>
        <a:p>
          <a:endParaRPr lang="en-US"/>
        </a:p>
      </dgm:t>
    </dgm:pt>
    <dgm:pt modelId="{3AC18C25-C02A-C947-B6F5-B4A99A019B7C}" type="pres">
      <dgm:prSet presAssocID="{7B9FB4A4-83BE-3F4D-A4EA-CCBBA38783C8}" presName="sibTrans" presStyleCnt="0"/>
      <dgm:spPr/>
    </dgm:pt>
    <dgm:pt modelId="{3C0779F2-385C-0347-A7F4-082C6924A551}" type="pres">
      <dgm:prSet presAssocID="{1C7FBE7B-6698-1A46-A1E8-51F142D7693A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BF9072-F130-4A43-A619-A2499A8B3127}" srcId="{B51C0BC8-7D6C-6E45-8B46-705C4AD62D2D}" destId="{26A3C8F7-2DBB-9D41-8097-42A94B69D576}" srcOrd="3" destOrd="0" parTransId="{3B3F2D69-9531-5542-B480-123683E243E3}" sibTransId="{83E95565-F8B6-B146-81A4-34FDC15B05B7}"/>
    <dgm:cxn modelId="{A1A58047-BB86-1048-84EA-087121575C9C}" srcId="{B51C0BC8-7D6C-6E45-8B46-705C4AD62D2D}" destId="{86F5F2EE-F542-A44B-B1B3-FF045B1E1668}" srcOrd="2" destOrd="0" parTransId="{1E5F4DB9-9EEC-914E-B167-01C92D1B0466}" sibTransId="{8D16A80D-D8E1-774E-BE5D-EDCDAC7B342B}"/>
    <dgm:cxn modelId="{21209A20-E3FA-DC42-9A81-1211FB32D3A4}" srcId="{B51C0BC8-7D6C-6E45-8B46-705C4AD62D2D}" destId="{5A668990-1CE2-0548-BD3F-9AB0E9A3331A}" srcOrd="5" destOrd="0" parTransId="{5288B66D-FA99-FA45-8BF9-B3ACB6063F55}" sibTransId="{F94D9924-92D2-864F-A57A-B08F12FBF199}"/>
    <dgm:cxn modelId="{B82BFA25-80B7-8441-9989-480590CA94AA}" srcId="{B51C0BC8-7D6C-6E45-8B46-705C4AD62D2D}" destId="{1C7FBE7B-6698-1A46-A1E8-51F142D7693A}" srcOrd="11" destOrd="0" parTransId="{839BA913-86F4-DF4B-B083-8850674AB79B}" sibTransId="{FCBA2B49-696D-1E40-B97D-ACF18C87FBF5}"/>
    <dgm:cxn modelId="{83A65E08-832F-2A44-930C-240DE2E93DEF}" type="presOf" srcId="{B51C0BC8-7D6C-6E45-8B46-705C4AD62D2D}" destId="{C391B343-0D37-E040-BF8D-AD61413F7075}" srcOrd="0" destOrd="0" presId="urn:microsoft.com/office/officeart/2005/8/layout/default"/>
    <dgm:cxn modelId="{F072FB56-7242-554D-B89B-68AC97C23700}" srcId="{B51C0BC8-7D6C-6E45-8B46-705C4AD62D2D}" destId="{C940CC88-C72A-4E4C-B88F-96A420818B8E}" srcOrd="7" destOrd="0" parTransId="{E75DCF1B-9DEF-E74F-8FC0-475005F5A865}" sibTransId="{CB6F2CF5-7264-2442-A630-CBF8AE22B1BF}"/>
    <dgm:cxn modelId="{FAED2376-1A9A-2944-A06A-F233F5E8B711}" srcId="{B51C0BC8-7D6C-6E45-8B46-705C4AD62D2D}" destId="{995E80F0-0F84-C546-A784-7993241E8BF5}" srcOrd="0" destOrd="0" parTransId="{71542B35-A405-9A4F-9F89-CE7569D9168C}" sibTransId="{E74F729A-038E-4F4E-9D2B-B431BD0D2256}"/>
    <dgm:cxn modelId="{B876B5E2-3ACB-6740-A233-5DFB94A8E8EB}" type="presOf" srcId="{1C7FBE7B-6698-1A46-A1E8-51F142D7693A}" destId="{3C0779F2-385C-0347-A7F4-082C6924A551}" srcOrd="0" destOrd="0" presId="urn:microsoft.com/office/officeart/2005/8/layout/default"/>
    <dgm:cxn modelId="{BE3B7A28-CF68-BC40-B4A0-6FA98F1DEAB0}" srcId="{B51C0BC8-7D6C-6E45-8B46-705C4AD62D2D}" destId="{C162C813-392B-8B46-B9EC-692A52D1688F}" srcOrd="9" destOrd="0" parTransId="{6BD30884-1BE7-9547-A5A9-FFBAA3D64474}" sibTransId="{956857B3-E69E-4646-8E0F-91365EE1B943}"/>
    <dgm:cxn modelId="{A7384A2C-5748-DE49-B817-C71B0B4E3BF3}" type="presOf" srcId="{26A3C8F7-2DBB-9D41-8097-42A94B69D576}" destId="{2EEE06DD-48EC-3245-95C7-9FAA5CC7DAF4}" srcOrd="0" destOrd="0" presId="urn:microsoft.com/office/officeart/2005/8/layout/default"/>
    <dgm:cxn modelId="{F431A08B-440D-8F4F-A646-1DA1CFE333FB}" type="presOf" srcId="{0D856F29-00EA-9740-885C-3A036EC24FCD}" destId="{66D0E53C-6EA1-D245-8BF4-5B32F6E85813}" srcOrd="0" destOrd="0" presId="urn:microsoft.com/office/officeart/2005/8/layout/default"/>
    <dgm:cxn modelId="{D52DC8F1-1B5A-284E-90E4-04624F278F4D}" type="presOf" srcId="{ED21A5B2-B59C-894D-8CA5-5E6A6B90874B}" destId="{B9F9047A-3DE8-1A48-B1AE-A3C17F1ED7EA}" srcOrd="0" destOrd="0" presId="urn:microsoft.com/office/officeart/2005/8/layout/default"/>
    <dgm:cxn modelId="{745F368E-DEB7-154C-9992-C619509B2CE2}" type="presOf" srcId="{C162C813-392B-8B46-B9EC-692A52D1688F}" destId="{C86F2C34-1547-104E-BA04-7B4233EC2ED2}" srcOrd="0" destOrd="0" presId="urn:microsoft.com/office/officeart/2005/8/layout/default"/>
    <dgm:cxn modelId="{CD72DBB6-C9CE-2746-9BD8-3577A5886D68}" type="presOf" srcId="{C940CC88-C72A-4E4C-B88F-96A420818B8E}" destId="{8E0FB8F3-1E0F-7F44-B7DB-F3C293DF0308}" srcOrd="0" destOrd="0" presId="urn:microsoft.com/office/officeart/2005/8/layout/default"/>
    <dgm:cxn modelId="{1E88C77A-2FF3-BE40-B25E-C351F5C22AEC}" type="presOf" srcId="{86F5F2EE-F542-A44B-B1B3-FF045B1E1668}" destId="{CE04BCD6-C089-984E-B37A-D10ABA747FEB}" srcOrd="0" destOrd="0" presId="urn:microsoft.com/office/officeart/2005/8/layout/default"/>
    <dgm:cxn modelId="{B3C7EB27-779E-1C46-B313-AB1DCAEDD85C}" type="presOf" srcId="{5A668990-1CE2-0548-BD3F-9AB0E9A3331A}" destId="{0DD40DC3-88DA-9445-BD82-81C42836FDD0}" srcOrd="0" destOrd="0" presId="urn:microsoft.com/office/officeart/2005/8/layout/default"/>
    <dgm:cxn modelId="{01896A32-E6A7-164B-89C6-DA7F455A817D}" srcId="{B51C0BC8-7D6C-6E45-8B46-705C4AD62D2D}" destId="{E7F83D50-D02C-214A-8073-6C6BD1E65625}" srcOrd="4" destOrd="0" parTransId="{65C151A6-782D-D549-82C5-0A6E6550D5FA}" sibTransId="{99409ED6-E887-0F47-B642-36FE39A2BDB1}"/>
    <dgm:cxn modelId="{E0C326E9-A48D-5946-AC4C-DABFB0046017}" srcId="{B51C0BC8-7D6C-6E45-8B46-705C4AD62D2D}" destId="{0D856F29-00EA-9740-885C-3A036EC24FCD}" srcOrd="10" destOrd="0" parTransId="{CB006342-796B-024A-9290-E6F77883B498}" sibTransId="{7B9FB4A4-83BE-3F4D-A4EA-CCBBA38783C8}"/>
    <dgm:cxn modelId="{0ADE89D9-C8D2-324D-8E0C-FBC2F3D25471}" type="presOf" srcId="{306F655D-98AA-6C41-819B-75C394319D87}" destId="{2BFA8816-DCBD-D04E-B0F7-3F0FD8011E69}" srcOrd="0" destOrd="0" presId="urn:microsoft.com/office/officeart/2005/8/layout/default"/>
    <dgm:cxn modelId="{C59FBECE-0EC9-5F44-B394-0F336B8A0D6F}" srcId="{B51C0BC8-7D6C-6E45-8B46-705C4AD62D2D}" destId="{ED21A5B2-B59C-894D-8CA5-5E6A6B90874B}" srcOrd="6" destOrd="0" parTransId="{B6147FB3-1714-2A4B-87BB-8039C80B075B}" sibTransId="{8CE58395-7841-4143-A3EE-137B8752A92C}"/>
    <dgm:cxn modelId="{06DBD1D4-BA38-CA44-9EBF-60EC4A8D4F22}" type="presOf" srcId="{DEF12B0B-C236-2048-860B-710BF4682FB0}" destId="{23611100-99C4-0244-A0ED-69708DFEBEB1}" srcOrd="0" destOrd="0" presId="urn:microsoft.com/office/officeart/2005/8/layout/default"/>
    <dgm:cxn modelId="{78CDA931-07DC-C047-AE59-0EBC460849A5}" srcId="{B51C0BC8-7D6C-6E45-8B46-705C4AD62D2D}" destId="{DEF12B0B-C236-2048-860B-710BF4682FB0}" srcOrd="8" destOrd="0" parTransId="{841724B1-2AA4-6E46-9A32-AACF9CF13A19}" sibTransId="{A274817C-E5D5-2247-9025-53BDD3BDC3A7}"/>
    <dgm:cxn modelId="{CEB0AA94-19BD-4C49-AA3A-DE822F75A45E}" type="presOf" srcId="{E7F83D50-D02C-214A-8073-6C6BD1E65625}" destId="{B1665252-8F1F-3F49-95E8-7EFFC01B8A15}" srcOrd="0" destOrd="0" presId="urn:microsoft.com/office/officeart/2005/8/layout/default"/>
    <dgm:cxn modelId="{E6A6A238-6C40-694F-BA8B-73FC47191F01}" srcId="{B51C0BC8-7D6C-6E45-8B46-705C4AD62D2D}" destId="{306F655D-98AA-6C41-819B-75C394319D87}" srcOrd="1" destOrd="0" parTransId="{2753C408-CE25-094B-B764-AB82704D803C}" sibTransId="{BFED2A00-D293-874C-BFB4-B1001C9C7F46}"/>
    <dgm:cxn modelId="{A78BB733-1330-AB41-9CCB-98C3AAD07C8A}" type="presOf" srcId="{995E80F0-0F84-C546-A784-7993241E8BF5}" destId="{3BC6392F-08CF-A74F-BC7C-634B1D005B79}" srcOrd="0" destOrd="0" presId="urn:microsoft.com/office/officeart/2005/8/layout/default"/>
    <dgm:cxn modelId="{263E5F3D-00E5-5844-81C4-356ABD730B9F}" type="presParOf" srcId="{C391B343-0D37-E040-BF8D-AD61413F7075}" destId="{3BC6392F-08CF-A74F-BC7C-634B1D005B79}" srcOrd="0" destOrd="0" presId="urn:microsoft.com/office/officeart/2005/8/layout/default"/>
    <dgm:cxn modelId="{3FEA61CC-7338-5444-B574-642E8BA721D7}" type="presParOf" srcId="{C391B343-0D37-E040-BF8D-AD61413F7075}" destId="{879D5D34-4483-2744-9428-D76540AB8CEF}" srcOrd="1" destOrd="0" presId="urn:microsoft.com/office/officeart/2005/8/layout/default"/>
    <dgm:cxn modelId="{79752867-45D7-824D-AF16-9F864257B3A1}" type="presParOf" srcId="{C391B343-0D37-E040-BF8D-AD61413F7075}" destId="{2BFA8816-DCBD-D04E-B0F7-3F0FD8011E69}" srcOrd="2" destOrd="0" presId="urn:microsoft.com/office/officeart/2005/8/layout/default"/>
    <dgm:cxn modelId="{BAB3FB8C-2D52-9A40-A2C3-2AFDE9C006A1}" type="presParOf" srcId="{C391B343-0D37-E040-BF8D-AD61413F7075}" destId="{30360BBB-5663-F84D-A534-3D7751F546F1}" srcOrd="3" destOrd="0" presId="urn:microsoft.com/office/officeart/2005/8/layout/default"/>
    <dgm:cxn modelId="{84F002AE-1DDC-4A4A-B230-0206FDF992B7}" type="presParOf" srcId="{C391B343-0D37-E040-BF8D-AD61413F7075}" destId="{CE04BCD6-C089-984E-B37A-D10ABA747FEB}" srcOrd="4" destOrd="0" presId="urn:microsoft.com/office/officeart/2005/8/layout/default"/>
    <dgm:cxn modelId="{30CF397F-BCEF-A24F-B81E-F0E89449F8BA}" type="presParOf" srcId="{C391B343-0D37-E040-BF8D-AD61413F7075}" destId="{909B4AF4-6CCB-D644-BDA8-28CFCD87778C}" srcOrd="5" destOrd="0" presId="urn:microsoft.com/office/officeart/2005/8/layout/default"/>
    <dgm:cxn modelId="{163E15B1-A561-114A-9899-376DFA7A612F}" type="presParOf" srcId="{C391B343-0D37-E040-BF8D-AD61413F7075}" destId="{2EEE06DD-48EC-3245-95C7-9FAA5CC7DAF4}" srcOrd="6" destOrd="0" presId="urn:microsoft.com/office/officeart/2005/8/layout/default"/>
    <dgm:cxn modelId="{9248BA4B-C8E2-284E-AF76-C47B59BFCAAD}" type="presParOf" srcId="{C391B343-0D37-E040-BF8D-AD61413F7075}" destId="{731B742A-A5E7-BD42-A203-E77A6A99EFFD}" srcOrd="7" destOrd="0" presId="urn:microsoft.com/office/officeart/2005/8/layout/default"/>
    <dgm:cxn modelId="{4F9E7BCC-DCE3-6445-B3B0-53699BAEC9B9}" type="presParOf" srcId="{C391B343-0D37-E040-BF8D-AD61413F7075}" destId="{B1665252-8F1F-3F49-95E8-7EFFC01B8A15}" srcOrd="8" destOrd="0" presId="urn:microsoft.com/office/officeart/2005/8/layout/default"/>
    <dgm:cxn modelId="{5139C6BE-42CF-2E4A-B499-0923E88B3AE5}" type="presParOf" srcId="{C391B343-0D37-E040-BF8D-AD61413F7075}" destId="{9789A4DD-7C59-084B-AE27-B7A1478F6BFE}" srcOrd="9" destOrd="0" presId="urn:microsoft.com/office/officeart/2005/8/layout/default"/>
    <dgm:cxn modelId="{89912A8E-BEBE-784E-BD26-1BB0703B836D}" type="presParOf" srcId="{C391B343-0D37-E040-BF8D-AD61413F7075}" destId="{0DD40DC3-88DA-9445-BD82-81C42836FDD0}" srcOrd="10" destOrd="0" presId="urn:microsoft.com/office/officeart/2005/8/layout/default"/>
    <dgm:cxn modelId="{263B65C3-7879-D649-8B6B-D4B42F7B579F}" type="presParOf" srcId="{C391B343-0D37-E040-BF8D-AD61413F7075}" destId="{0E370120-F54E-B441-A8D1-105C7B514A8A}" srcOrd="11" destOrd="0" presId="urn:microsoft.com/office/officeart/2005/8/layout/default"/>
    <dgm:cxn modelId="{D2B1DC86-08B9-1545-AE02-027F5A7945A6}" type="presParOf" srcId="{C391B343-0D37-E040-BF8D-AD61413F7075}" destId="{B9F9047A-3DE8-1A48-B1AE-A3C17F1ED7EA}" srcOrd="12" destOrd="0" presId="urn:microsoft.com/office/officeart/2005/8/layout/default"/>
    <dgm:cxn modelId="{06F91E3A-40A3-7846-B3D1-754D2D513CEC}" type="presParOf" srcId="{C391B343-0D37-E040-BF8D-AD61413F7075}" destId="{8E7541B1-BCBC-264E-A845-F8527AD6D94D}" srcOrd="13" destOrd="0" presId="urn:microsoft.com/office/officeart/2005/8/layout/default"/>
    <dgm:cxn modelId="{273859D0-917C-C945-9589-BC75BF02769A}" type="presParOf" srcId="{C391B343-0D37-E040-BF8D-AD61413F7075}" destId="{8E0FB8F3-1E0F-7F44-B7DB-F3C293DF0308}" srcOrd="14" destOrd="0" presId="urn:microsoft.com/office/officeart/2005/8/layout/default"/>
    <dgm:cxn modelId="{BFA1D201-6B85-194D-A66F-73C5A3A95857}" type="presParOf" srcId="{C391B343-0D37-E040-BF8D-AD61413F7075}" destId="{E4FE4403-6EE1-0742-AB12-A42CBF6BAC3F}" srcOrd="15" destOrd="0" presId="urn:microsoft.com/office/officeart/2005/8/layout/default"/>
    <dgm:cxn modelId="{6183A834-5D70-8A44-BA8B-7626CA93C17F}" type="presParOf" srcId="{C391B343-0D37-E040-BF8D-AD61413F7075}" destId="{23611100-99C4-0244-A0ED-69708DFEBEB1}" srcOrd="16" destOrd="0" presId="urn:microsoft.com/office/officeart/2005/8/layout/default"/>
    <dgm:cxn modelId="{A8DE533A-EEB2-394A-ACB0-588F6DCA76B3}" type="presParOf" srcId="{C391B343-0D37-E040-BF8D-AD61413F7075}" destId="{3CE3A6EA-EFEF-8443-8291-E5F5243657DC}" srcOrd="17" destOrd="0" presId="urn:microsoft.com/office/officeart/2005/8/layout/default"/>
    <dgm:cxn modelId="{BE05AC03-A731-1345-AE94-222EA3200380}" type="presParOf" srcId="{C391B343-0D37-E040-BF8D-AD61413F7075}" destId="{C86F2C34-1547-104E-BA04-7B4233EC2ED2}" srcOrd="18" destOrd="0" presId="urn:microsoft.com/office/officeart/2005/8/layout/default"/>
    <dgm:cxn modelId="{9E33A74C-58F4-D049-B699-A1E38CA07548}" type="presParOf" srcId="{C391B343-0D37-E040-BF8D-AD61413F7075}" destId="{909E757A-9565-A14F-859E-71B7E0BDFE6B}" srcOrd="19" destOrd="0" presId="urn:microsoft.com/office/officeart/2005/8/layout/default"/>
    <dgm:cxn modelId="{EE80C42E-F689-4747-8C4A-5975A722B47E}" type="presParOf" srcId="{C391B343-0D37-E040-BF8D-AD61413F7075}" destId="{66D0E53C-6EA1-D245-8BF4-5B32F6E85813}" srcOrd="20" destOrd="0" presId="urn:microsoft.com/office/officeart/2005/8/layout/default"/>
    <dgm:cxn modelId="{962E07AA-518B-4747-9573-403435F4373D}" type="presParOf" srcId="{C391B343-0D37-E040-BF8D-AD61413F7075}" destId="{3AC18C25-C02A-C947-B6F5-B4A99A019B7C}" srcOrd="21" destOrd="0" presId="urn:microsoft.com/office/officeart/2005/8/layout/default"/>
    <dgm:cxn modelId="{E241F315-A1C1-3242-975E-F6CB4D7241F4}" type="presParOf" srcId="{C391B343-0D37-E040-BF8D-AD61413F7075}" destId="{3C0779F2-385C-0347-A7F4-082C6924A551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B568C-E58D-45D4-887C-DB4D426B4798}">
      <dsp:nvSpPr>
        <dsp:cNvPr id="0" name=""/>
        <dsp:cNvSpPr/>
      </dsp:nvSpPr>
      <dsp:spPr>
        <a:xfrm>
          <a:off x="1934333" y="1224498"/>
          <a:ext cx="1376443" cy="14697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BrightnESS KPIs (1)</a:t>
          </a:r>
        </a:p>
      </dsp:txBody>
      <dsp:txXfrm>
        <a:off x="2135908" y="1439743"/>
        <a:ext cx="973293" cy="1039296"/>
      </dsp:txXfrm>
    </dsp:sp>
    <dsp:sp modelId="{693D9934-C0F6-45E6-9AA4-E8FEDA5111E3}">
      <dsp:nvSpPr>
        <dsp:cNvPr id="0" name=""/>
        <dsp:cNvSpPr/>
      </dsp:nvSpPr>
      <dsp:spPr>
        <a:xfrm>
          <a:off x="596903" y="0"/>
          <a:ext cx="3740169" cy="3898900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AAD5F-6972-4259-AA91-8F2D9A98431B}">
      <dsp:nvSpPr>
        <dsp:cNvPr id="0" name=""/>
        <dsp:cNvSpPr/>
      </dsp:nvSpPr>
      <dsp:spPr>
        <a:xfrm>
          <a:off x="3272613" y="246162"/>
          <a:ext cx="916056" cy="687771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211404-0882-49D7-B7CB-6A0F43F70525}">
      <dsp:nvSpPr>
        <dsp:cNvPr id="0" name=""/>
        <dsp:cNvSpPr/>
      </dsp:nvSpPr>
      <dsp:spPr>
        <a:xfrm>
          <a:off x="4383820" y="76205"/>
          <a:ext cx="2087124" cy="962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tabLst>
              <a:tab pos="1524000" algn="l"/>
            </a:tabLst>
          </a:pPr>
          <a:r>
            <a:rPr lang="en-US" sz="1600" kern="1200" dirty="0"/>
            <a:t>Strengthening IKC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tabLst>
              <a:tab pos="1524000" algn="l"/>
            </a:tabLst>
          </a:pPr>
          <a:r>
            <a:rPr lang="en-US" sz="1000" kern="1200" dirty="0"/>
            <a:t>- over 20.000 contact addresses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tabLst>
              <a:tab pos="1524000" algn="l"/>
            </a:tabLst>
          </a:pPr>
          <a:r>
            <a:rPr lang="en-US" sz="1000" kern="1200" dirty="0"/>
            <a:t>- 25 best practice presentations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tabLst>
              <a:tab pos="1524000" algn="l"/>
            </a:tabLst>
          </a:pPr>
          <a:r>
            <a:rPr lang="en-US" sz="1000" kern="1200" dirty="0"/>
            <a:t>- 23 trainings &amp; workshops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tabLst>
              <a:tab pos="1524000" algn="l"/>
            </a:tabLst>
          </a:pPr>
          <a:r>
            <a:rPr lang="en-US" sz="1000" kern="1200" dirty="0"/>
            <a:t>- 226 collaboration meetings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tabLst>
              <a:tab pos="1524000" algn="l"/>
            </a:tabLst>
          </a:pPr>
          <a:r>
            <a:rPr lang="en-US" sz="1000" kern="1200" dirty="0"/>
            <a:t>- 27 Agreements; 127 TAs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tabLst>
              <a:tab pos="1524000" algn="l"/>
            </a:tabLst>
          </a:pPr>
          <a:r>
            <a:rPr lang="en-US" sz="1000" kern="1200" dirty="0"/>
            <a:t>- 60 IKC phase 2 reports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600" kern="1200" dirty="0"/>
            <a:t>  </a:t>
          </a:r>
        </a:p>
      </dsp:txBody>
      <dsp:txXfrm>
        <a:off x="4383820" y="76205"/>
        <a:ext cx="2087124" cy="962248"/>
      </dsp:txXfrm>
    </dsp:sp>
    <dsp:sp modelId="{BE2CD7CE-E3E0-4C96-8603-7D7914153991}">
      <dsp:nvSpPr>
        <dsp:cNvPr id="0" name=""/>
        <dsp:cNvSpPr/>
      </dsp:nvSpPr>
      <dsp:spPr>
        <a:xfrm>
          <a:off x="3874682" y="1418179"/>
          <a:ext cx="730318" cy="79798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9C5822-E017-4E25-960D-4DE9DA278A90}">
      <dsp:nvSpPr>
        <dsp:cNvPr id="0" name=""/>
        <dsp:cNvSpPr/>
      </dsp:nvSpPr>
      <dsp:spPr>
        <a:xfrm>
          <a:off x="4632459" y="1434659"/>
          <a:ext cx="2319843" cy="962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6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Organisational</a:t>
          </a: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innovation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- 12 ERIC members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- 4 innovation inputs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PPIs identified</a:t>
          </a:r>
        </a:p>
      </dsp:txBody>
      <dsp:txXfrm>
        <a:off x="4632459" y="1434659"/>
        <a:ext cx="2319843" cy="962248"/>
      </dsp:txXfrm>
    </dsp:sp>
    <dsp:sp modelId="{A7CD4026-C1D4-4C16-9CD4-C463E4E59D30}">
      <dsp:nvSpPr>
        <dsp:cNvPr id="0" name=""/>
        <dsp:cNvSpPr/>
      </dsp:nvSpPr>
      <dsp:spPr>
        <a:xfrm>
          <a:off x="3462978" y="2785177"/>
          <a:ext cx="683782" cy="72637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019A6-C980-4AA5-A109-BB4D4AE154DC}">
      <dsp:nvSpPr>
        <dsp:cNvPr id="0" name=""/>
        <dsp:cNvSpPr/>
      </dsp:nvSpPr>
      <dsp:spPr>
        <a:xfrm>
          <a:off x="4421561" y="2639780"/>
          <a:ext cx="3092716" cy="962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500" kern="1200" dirty="0"/>
            <a:t>Innovation in neutronic technologies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- 15 scientific publications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- 3 open software packages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- 9 successful simulations (</a:t>
          </a:r>
          <a:r>
            <a:rPr lang="en-US" sz="10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Gd</a:t>
          </a: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GEM, </a:t>
          </a:r>
          <a:r>
            <a:rPr lang="en-US" sz="10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MultiBlade</a:t>
          </a: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, </a:t>
          </a:r>
          <a:r>
            <a:rPr lang="en-US" sz="10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MultiGrid</a:t>
          </a: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)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- 32 neutrons conference participations</a:t>
          </a:r>
        </a:p>
      </dsp:txBody>
      <dsp:txXfrm>
        <a:off x="4421561" y="2639780"/>
        <a:ext cx="3092716" cy="9622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B568C-E58D-45D4-887C-DB4D426B4798}">
      <dsp:nvSpPr>
        <dsp:cNvPr id="0" name=""/>
        <dsp:cNvSpPr/>
      </dsp:nvSpPr>
      <dsp:spPr>
        <a:xfrm>
          <a:off x="1987725" y="1088979"/>
          <a:ext cx="1376443" cy="14697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BrightnESS KPIs (2)</a:t>
          </a:r>
        </a:p>
      </dsp:txBody>
      <dsp:txXfrm>
        <a:off x="2189300" y="1304224"/>
        <a:ext cx="973293" cy="1039296"/>
      </dsp:txXfrm>
    </dsp:sp>
    <dsp:sp modelId="{693D9934-C0F6-45E6-9AA4-E8FEDA5111E3}">
      <dsp:nvSpPr>
        <dsp:cNvPr id="0" name=""/>
        <dsp:cNvSpPr/>
      </dsp:nvSpPr>
      <dsp:spPr>
        <a:xfrm>
          <a:off x="453449" y="-135519"/>
          <a:ext cx="3740169" cy="3898900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AAD5F-6972-4259-AA91-8F2D9A98431B}">
      <dsp:nvSpPr>
        <dsp:cNvPr id="0" name=""/>
        <dsp:cNvSpPr/>
      </dsp:nvSpPr>
      <dsp:spPr>
        <a:xfrm>
          <a:off x="3154013" y="0"/>
          <a:ext cx="893434" cy="81888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211404-0882-49D7-B7CB-6A0F43F70525}">
      <dsp:nvSpPr>
        <dsp:cNvPr id="0" name=""/>
        <dsp:cNvSpPr/>
      </dsp:nvSpPr>
      <dsp:spPr>
        <a:xfrm>
          <a:off x="4138024" y="0"/>
          <a:ext cx="2087124" cy="962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0"/>
            </a:lnSpc>
            <a:spcBef>
              <a:spcPct val="0"/>
            </a:spcBef>
            <a:spcAft>
              <a:spcPts val="0"/>
            </a:spcAft>
            <a:tabLst>
              <a:tab pos="1524000" algn="l"/>
            </a:tabLst>
          </a:pPr>
          <a:r>
            <a:rPr lang="en-US" sz="1600" kern="1200" dirty="0"/>
            <a:t>Managing ESS data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tabLst>
              <a:tab pos="1524000" algn="l"/>
            </a:tabLst>
          </a:pPr>
          <a:r>
            <a:rPr lang="en-US" sz="1000" kern="1200" dirty="0"/>
            <a:t>- 39 software repositories</a:t>
          </a:r>
          <a:r>
            <a:rPr lang="en-US" sz="1600" kern="1200" dirty="0"/>
            <a:t>  </a:t>
          </a:r>
        </a:p>
      </dsp:txBody>
      <dsp:txXfrm>
        <a:off x="4138024" y="0"/>
        <a:ext cx="2087124" cy="962248"/>
      </dsp:txXfrm>
    </dsp:sp>
    <dsp:sp modelId="{B54F2E7C-3495-4208-9E51-23ED2F7A8421}">
      <dsp:nvSpPr>
        <dsp:cNvPr id="0" name=""/>
        <dsp:cNvSpPr/>
      </dsp:nvSpPr>
      <dsp:spPr>
        <a:xfrm>
          <a:off x="3177071" y="2749437"/>
          <a:ext cx="729264" cy="76633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20D70A-597E-4C9C-AF02-BDEC3BD3E81F}">
      <dsp:nvSpPr>
        <dsp:cNvPr id="0" name=""/>
        <dsp:cNvSpPr/>
      </dsp:nvSpPr>
      <dsp:spPr>
        <a:xfrm>
          <a:off x="5004475" y="1338264"/>
          <a:ext cx="1330429" cy="962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endParaRPr lang="en-US" sz="1600" kern="1200"/>
        </a:p>
      </dsp:txBody>
      <dsp:txXfrm>
        <a:off x="5004475" y="1338264"/>
        <a:ext cx="1330429" cy="962248"/>
      </dsp:txXfrm>
    </dsp:sp>
    <dsp:sp modelId="{BE2CD7CE-E3E0-4C96-8603-7D7914153991}">
      <dsp:nvSpPr>
        <dsp:cNvPr id="0" name=""/>
        <dsp:cNvSpPr/>
      </dsp:nvSpPr>
      <dsp:spPr>
        <a:xfrm>
          <a:off x="3753454" y="1234734"/>
          <a:ext cx="730318" cy="79798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1FE6EF-92E6-45C1-AC96-378E52E54DDF}">
      <dsp:nvSpPr>
        <dsp:cNvPr id="0" name=""/>
        <dsp:cNvSpPr/>
      </dsp:nvSpPr>
      <dsp:spPr>
        <a:xfrm>
          <a:off x="4565085" y="914713"/>
          <a:ext cx="2885688" cy="2123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Collaboration building &amp; dissemination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- 40 outreach activities (per hub)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- 1 new Member Country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- 6 events in New Member States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- 251 Business profiles registered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- 7 new supplier contracts (above €200K) 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- 1169 participants in ILO industry events</a:t>
          </a:r>
        </a:p>
        <a:p>
          <a:pPr marL="0" marR="0" lvl="0" indent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0000"/>
            </a:spcAft>
            <a:buClrTx/>
            <a:buSzTx/>
            <a:buFontTx/>
            <a:buNone/>
            <a:tabLst/>
            <a:defRPr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- 87 press releases (web)</a:t>
          </a:r>
        </a:p>
        <a:p>
          <a:pPr marL="0" marR="0" lvl="0" indent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0000"/>
            </a:spcAft>
            <a:buClrTx/>
            <a:buSzTx/>
            <a:buFontTx/>
            <a:buNone/>
            <a:tabLst/>
            <a:defRPr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- 7 non-scientific publications</a:t>
          </a:r>
        </a:p>
        <a:p>
          <a:pPr marL="0" marR="0" lvl="0" indent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0000"/>
            </a:spcAft>
            <a:buClrTx/>
            <a:buSzTx/>
            <a:buFontTx/>
            <a:buNone/>
            <a:tabLst/>
            <a:defRPr/>
          </a:pPr>
          <a:r>
            <a:rPr lang="en-U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- 50K+ page views per month (8K – 10K unique visits p/m)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endParaRPr lang="en-US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sp:txBody>
      <dsp:txXfrm>
        <a:off x="4565085" y="914713"/>
        <a:ext cx="2885688" cy="2123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BFE46-A068-7B4D-B1B3-5ADD05176D3A}">
      <dsp:nvSpPr>
        <dsp:cNvPr id="0" name=""/>
        <dsp:cNvSpPr/>
      </dsp:nvSpPr>
      <dsp:spPr>
        <a:xfrm>
          <a:off x="3033" y="178866"/>
          <a:ext cx="1642484" cy="985490"/>
        </a:xfrm>
        <a:prstGeom prst="rect">
          <a:avLst/>
        </a:prstGeom>
        <a:solidFill>
          <a:srgbClr val="8AB805">
            <a:alpha val="15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Established </a:t>
          </a: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efficient communication channels </a:t>
          </a: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and ensured </a:t>
          </a: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interaction</a:t>
          </a: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 between the </a:t>
          </a: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partners</a:t>
          </a: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, and clear, timely communication with the </a:t>
          </a: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Project Officer </a:t>
          </a:r>
          <a:endParaRPr lang="en-US" sz="1000" b="1" kern="1200" dirty="0"/>
        </a:p>
      </dsp:txBody>
      <dsp:txXfrm>
        <a:off x="3033" y="178866"/>
        <a:ext cx="1642484" cy="985490"/>
      </dsp:txXfrm>
    </dsp:sp>
    <dsp:sp modelId="{C00E5D34-E83B-E142-BD1B-D9D166ED32BB}">
      <dsp:nvSpPr>
        <dsp:cNvPr id="0" name=""/>
        <dsp:cNvSpPr/>
      </dsp:nvSpPr>
      <dsp:spPr>
        <a:xfrm>
          <a:off x="23236" y="2468960"/>
          <a:ext cx="1642484" cy="985490"/>
        </a:xfrm>
        <a:prstGeom prst="rect">
          <a:avLst/>
        </a:prstGeom>
        <a:solidFill>
          <a:schemeClr val="bg1">
            <a:lumMod val="85000"/>
            <a:alpha val="17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Ensured </a:t>
          </a: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overall project monitoring</a:t>
          </a: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, proper implementation of the work plan and achievements of results </a:t>
          </a:r>
          <a:endParaRPr lang="en-US" sz="1000" kern="1200" dirty="0"/>
        </a:p>
      </dsp:txBody>
      <dsp:txXfrm>
        <a:off x="23236" y="2468960"/>
        <a:ext cx="1642484" cy="985490"/>
      </dsp:txXfrm>
    </dsp:sp>
    <dsp:sp modelId="{F8927E10-8C31-7A4E-BB3B-52FEBA8CCEE8}">
      <dsp:nvSpPr>
        <dsp:cNvPr id="0" name=""/>
        <dsp:cNvSpPr/>
      </dsp:nvSpPr>
      <dsp:spPr>
        <a:xfrm>
          <a:off x="1773500" y="164025"/>
          <a:ext cx="1642484" cy="985490"/>
        </a:xfrm>
        <a:prstGeom prst="rect">
          <a:avLst/>
        </a:prstGeom>
        <a:solidFill>
          <a:srgbClr val="485156">
            <a:alpha val="37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Facilitated</a:t>
          </a: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 project and </a:t>
          </a: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dissemination</a:t>
          </a: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 activities together with the consortium bodies</a:t>
          </a:r>
          <a:endParaRPr lang="en-US" sz="1000" kern="1200" dirty="0"/>
        </a:p>
      </dsp:txBody>
      <dsp:txXfrm>
        <a:off x="1773500" y="164025"/>
        <a:ext cx="1642484" cy="985490"/>
      </dsp:txXfrm>
    </dsp:sp>
    <dsp:sp modelId="{8FCECA61-51B8-674F-9147-C7015C393EA4}">
      <dsp:nvSpPr>
        <dsp:cNvPr id="0" name=""/>
        <dsp:cNvSpPr/>
      </dsp:nvSpPr>
      <dsp:spPr>
        <a:xfrm>
          <a:off x="1773500" y="1317493"/>
          <a:ext cx="1642484" cy="985490"/>
        </a:xfrm>
        <a:prstGeom prst="rect">
          <a:avLst/>
        </a:prstGeom>
        <a:solidFill>
          <a:schemeClr val="bg1">
            <a:lumMod val="85000"/>
            <a:alpha val="17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Monitored the adherence to the consortium agreement</a:t>
          </a: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, in collaboration with the partners </a:t>
          </a:r>
          <a:endParaRPr lang="en-US" sz="1000" kern="1200" dirty="0"/>
        </a:p>
      </dsp:txBody>
      <dsp:txXfrm>
        <a:off x="1773500" y="1317493"/>
        <a:ext cx="1642484" cy="985490"/>
      </dsp:txXfrm>
    </dsp:sp>
    <dsp:sp modelId="{AE2CC504-07A9-764C-9AAB-665F94AE585A}">
      <dsp:nvSpPr>
        <dsp:cNvPr id="0" name=""/>
        <dsp:cNvSpPr/>
      </dsp:nvSpPr>
      <dsp:spPr>
        <a:xfrm>
          <a:off x="0" y="1326658"/>
          <a:ext cx="1642484" cy="985490"/>
        </a:xfrm>
        <a:prstGeom prst="rect">
          <a:avLst/>
        </a:prstGeom>
        <a:solidFill>
          <a:srgbClr val="8AB805">
            <a:alpha val="53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Carried out the </a:t>
          </a: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day-to-day project management</a:t>
          </a: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 tasks, applying </a:t>
          </a: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risk and delay management</a:t>
          </a: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, as well as </a:t>
          </a: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supporting partners </a:t>
          </a: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with planning and regulations </a:t>
          </a:r>
          <a:endParaRPr lang="en-US" sz="1000" kern="1200" dirty="0"/>
        </a:p>
      </dsp:txBody>
      <dsp:txXfrm>
        <a:off x="0" y="1326658"/>
        <a:ext cx="1642484" cy="985490"/>
      </dsp:txXfrm>
    </dsp:sp>
    <dsp:sp modelId="{965A92CC-BC54-E34A-BB55-8A6A58119297}">
      <dsp:nvSpPr>
        <dsp:cNvPr id="0" name=""/>
        <dsp:cNvSpPr/>
      </dsp:nvSpPr>
      <dsp:spPr>
        <a:xfrm>
          <a:off x="1791765" y="2457259"/>
          <a:ext cx="1642484" cy="985490"/>
        </a:xfrm>
        <a:prstGeom prst="rect">
          <a:avLst/>
        </a:prstGeom>
        <a:solidFill>
          <a:srgbClr val="7D0046">
            <a:alpha val="7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Reviewed all documents and materials </a:t>
          </a: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prepared by the partners </a:t>
          </a:r>
          <a:endParaRPr lang="en-US" sz="1000" kern="1200" dirty="0"/>
        </a:p>
      </dsp:txBody>
      <dsp:txXfrm>
        <a:off x="1791765" y="2457259"/>
        <a:ext cx="1642484" cy="985490"/>
      </dsp:txXfrm>
    </dsp:sp>
    <dsp:sp modelId="{E37D6405-10D6-8B4C-8C81-363481DFDC3B}">
      <dsp:nvSpPr>
        <dsp:cNvPr id="0" name=""/>
        <dsp:cNvSpPr/>
      </dsp:nvSpPr>
      <dsp:spPr>
        <a:xfrm>
          <a:off x="5433597" y="1345921"/>
          <a:ext cx="1642484" cy="985490"/>
        </a:xfrm>
        <a:prstGeom prst="rect">
          <a:avLst/>
        </a:prstGeom>
        <a:solidFill>
          <a:srgbClr val="82B80F">
            <a:alpha val="2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Organised the </a:t>
          </a: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GB" sz="1000" b="1" kern="1200" baseline="30000" dirty="0"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 and 2</a:t>
          </a:r>
          <a:r>
            <a:rPr lang="en-GB" sz="1000" b="1" kern="1200" baseline="30000" dirty="0">
              <a:latin typeface="Calibri" panose="020F0502020204030204" pitchFamily="34" charset="0"/>
              <a:cs typeface="Calibri" panose="020F0502020204030204" pitchFamily="34" charset="0"/>
            </a:rPr>
            <a:t>nd</a:t>
          </a: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 General Assembly </a:t>
          </a: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meetings</a:t>
          </a:r>
        </a:p>
      </dsp:txBody>
      <dsp:txXfrm>
        <a:off x="5433597" y="1345921"/>
        <a:ext cx="1642484" cy="985490"/>
      </dsp:txXfrm>
    </dsp:sp>
    <dsp:sp modelId="{BBDAEEFE-24EF-B042-AA34-C4AE4B4D4234}">
      <dsp:nvSpPr>
        <dsp:cNvPr id="0" name=""/>
        <dsp:cNvSpPr/>
      </dsp:nvSpPr>
      <dsp:spPr>
        <a:xfrm>
          <a:off x="5440873" y="190758"/>
          <a:ext cx="1642484" cy="985490"/>
        </a:xfrm>
        <a:prstGeom prst="rect">
          <a:avLst/>
        </a:prstGeom>
        <a:solidFill>
          <a:srgbClr val="8AB805">
            <a:alpha val="53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Organised a </a:t>
          </a: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2-day training with the admin &amp; financial staff</a:t>
          </a: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 of all partners </a:t>
          </a:r>
          <a:endParaRPr lang="en-US" sz="1000" kern="1200" dirty="0"/>
        </a:p>
      </dsp:txBody>
      <dsp:txXfrm>
        <a:off x="5440873" y="190758"/>
        <a:ext cx="1642484" cy="985490"/>
      </dsp:txXfrm>
    </dsp:sp>
    <dsp:sp modelId="{A8C5AEFE-67A5-EF4E-8B61-F49E5520CBF4}">
      <dsp:nvSpPr>
        <dsp:cNvPr id="0" name=""/>
        <dsp:cNvSpPr/>
      </dsp:nvSpPr>
      <dsp:spPr>
        <a:xfrm>
          <a:off x="7233000" y="1283825"/>
          <a:ext cx="1642484" cy="98549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Organised project meetings and teleconferences </a:t>
          </a:r>
          <a:endParaRPr lang="en-US" sz="1000" kern="1200" dirty="0"/>
        </a:p>
      </dsp:txBody>
      <dsp:txXfrm>
        <a:off x="7233000" y="1283825"/>
        <a:ext cx="1642484" cy="985490"/>
      </dsp:txXfrm>
    </dsp:sp>
    <dsp:sp modelId="{BA1BA011-E161-B74C-A556-196602EC83C7}">
      <dsp:nvSpPr>
        <dsp:cNvPr id="0" name=""/>
        <dsp:cNvSpPr/>
      </dsp:nvSpPr>
      <dsp:spPr>
        <a:xfrm>
          <a:off x="7354215" y="1314745"/>
          <a:ext cx="1521269" cy="97527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354215" y="1314745"/>
        <a:ext cx="1521269" cy="975271"/>
      </dsp:txXfrm>
    </dsp:sp>
    <dsp:sp modelId="{89E65336-E2FC-5D41-9A9F-897C5594BACF}">
      <dsp:nvSpPr>
        <dsp:cNvPr id="0" name=""/>
        <dsp:cNvSpPr/>
      </dsp:nvSpPr>
      <dsp:spPr>
        <a:xfrm>
          <a:off x="3614397" y="1302704"/>
          <a:ext cx="1642484" cy="98549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3614397" y="1302704"/>
        <a:ext cx="1642484" cy="985490"/>
      </dsp:txXfrm>
    </dsp:sp>
    <dsp:sp modelId="{C388756B-168E-8647-9A0C-D7907ECD45A3}">
      <dsp:nvSpPr>
        <dsp:cNvPr id="0" name=""/>
        <dsp:cNvSpPr/>
      </dsp:nvSpPr>
      <dsp:spPr>
        <a:xfrm>
          <a:off x="5449348" y="2457837"/>
          <a:ext cx="1642484" cy="985490"/>
        </a:xfrm>
        <a:prstGeom prst="rect">
          <a:avLst/>
        </a:prstGeom>
        <a:solidFill>
          <a:srgbClr val="485156">
            <a:alpha val="37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Organised </a:t>
          </a: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project meetings </a:t>
          </a: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and teleconferences </a:t>
          </a:r>
          <a:endParaRPr lang="en-US" sz="1000" kern="1200" dirty="0"/>
        </a:p>
      </dsp:txBody>
      <dsp:txXfrm>
        <a:off x="5449348" y="2457837"/>
        <a:ext cx="1642484" cy="985490"/>
      </dsp:txXfrm>
    </dsp:sp>
    <dsp:sp modelId="{EB2EEAD8-E740-6249-9DDE-7EB30290656C}">
      <dsp:nvSpPr>
        <dsp:cNvPr id="0" name=""/>
        <dsp:cNvSpPr/>
      </dsp:nvSpPr>
      <dsp:spPr>
        <a:xfrm>
          <a:off x="7233000" y="167881"/>
          <a:ext cx="1642484" cy="985490"/>
        </a:xfrm>
        <a:prstGeom prst="rect">
          <a:avLst/>
        </a:prstGeom>
        <a:solidFill>
          <a:srgbClr val="7D0046">
            <a:alpha val="7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Submitted the </a:t>
          </a: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GB" sz="1000" b="1" kern="1200" baseline="30000" dirty="0"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 Periodic Report </a:t>
          </a:r>
          <a:endParaRPr lang="en-US" sz="1000" b="1" kern="1200" dirty="0"/>
        </a:p>
      </dsp:txBody>
      <dsp:txXfrm>
        <a:off x="7233000" y="167881"/>
        <a:ext cx="1642484" cy="985490"/>
      </dsp:txXfrm>
    </dsp:sp>
    <dsp:sp modelId="{B4AF2A63-377C-EC44-8D58-F365E72EAAE8}">
      <dsp:nvSpPr>
        <dsp:cNvPr id="0" name=""/>
        <dsp:cNvSpPr/>
      </dsp:nvSpPr>
      <dsp:spPr>
        <a:xfrm>
          <a:off x="7233000" y="2437871"/>
          <a:ext cx="1642484" cy="985490"/>
        </a:xfrm>
        <a:prstGeom prst="rect">
          <a:avLst/>
        </a:prstGeom>
        <a:solidFill>
          <a:schemeClr val="bg1">
            <a:lumMod val="85000"/>
            <a:alpha val="17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>
              <a:latin typeface="Calibri" panose="020F0502020204030204" pitchFamily="34" charset="0"/>
              <a:cs typeface="Calibri" panose="020F0502020204030204" pitchFamily="34" charset="0"/>
            </a:rPr>
            <a:t>Prepared and submitted an </a:t>
          </a:r>
          <a:r>
            <a:rPr lang="en-GB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amendment to the Grant Agreement</a:t>
          </a:r>
          <a:endParaRPr lang="en-US" sz="1000" b="1" kern="1200" dirty="0"/>
        </a:p>
      </dsp:txBody>
      <dsp:txXfrm>
        <a:off x="7233000" y="2437871"/>
        <a:ext cx="1642484" cy="9854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6392F-08CF-A74F-BC7C-634B1D005B79}">
      <dsp:nvSpPr>
        <dsp:cNvPr id="0" name=""/>
        <dsp:cNvSpPr/>
      </dsp:nvSpPr>
      <dsp:spPr>
        <a:xfrm>
          <a:off x="426803" y="54769"/>
          <a:ext cx="1720105" cy="1032063"/>
        </a:xfrm>
        <a:prstGeom prst="rect">
          <a:avLst/>
        </a:prstGeom>
        <a:solidFill>
          <a:srgbClr val="9CBC26">
            <a:alpha val="51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/>
            <a:t>Change of ESS legal status of ESS to ERIC inside EC Participant Portal</a:t>
          </a:r>
          <a:endParaRPr lang="en-US" sz="1300" kern="1200" dirty="0"/>
        </a:p>
      </dsp:txBody>
      <dsp:txXfrm>
        <a:off x="426803" y="54769"/>
        <a:ext cx="1720105" cy="1032063"/>
      </dsp:txXfrm>
    </dsp:sp>
    <dsp:sp modelId="{2BFA8816-DCBD-D04E-B0F7-3F0FD8011E69}">
      <dsp:nvSpPr>
        <dsp:cNvPr id="0" name=""/>
        <dsp:cNvSpPr/>
      </dsp:nvSpPr>
      <dsp:spPr>
        <a:xfrm>
          <a:off x="2318919" y="54769"/>
          <a:ext cx="1720105" cy="1032063"/>
        </a:xfrm>
        <a:prstGeom prst="rect">
          <a:avLst/>
        </a:prstGeom>
        <a:solidFill>
          <a:prstClr val="white">
            <a:lumMod val="85000"/>
          </a:prst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Change in subcontracting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(ESS subcontracting to </a:t>
          </a:r>
          <a:r>
            <a:rPr lang="en-GB" sz="12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Elettra</a:t>
          </a: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direct costs for XRM+)</a:t>
          </a:r>
          <a:endParaRPr lang="en-US" sz="12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sp:txBody>
      <dsp:txXfrm>
        <a:off x="2318919" y="54769"/>
        <a:ext cx="1720105" cy="1032063"/>
      </dsp:txXfrm>
    </dsp:sp>
    <dsp:sp modelId="{CE04BCD6-C089-984E-B37A-D10ABA747FEB}">
      <dsp:nvSpPr>
        <dsp:cNvPr id="0" name=""/>
        <dsp:cNvSpPr/>
      </dsp:nvSpPr>
      <dsp:spPr>
        <a:xfrm>
          <a:off x="4211035" y="54769"/>
          <a:ext cx="1720105" cy="1032063"/>
        </a:xfrm>
        <a:prstGeom prst="rect">
          <a:avLst/>
        </a:prstGeom>
        <a:solidFill>
          <a:srgbClr val="7D0046">
            <a:alpha val="51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/>
            <a:t>Changed delivery dates of some deliverables</a:t>
          </a:r>
          <a:endParaRPr lang="en-US" sz="1300" kern="1200" dirty="0"/>
        </a:p>
      </dsp:txBody>
      <dsp:txXfrm>
        <a:off x="4211035" y="54769"/>
        <a:ext cx="1720105" cy="1032063"/>
      </dsp:txXfrm>
    </dsp:sp>
    <dsp:sp modelId="{2EEE06DD-48EC-3245-95C7-9FAA5CC7DAF4}">
      <dsp:nvSpPr>
        <dsp:cNvPr id="0" name=""/>
        <dsp:cNvSpPr/>
      </dsp:nvSpPr>
      <dsp:spPr>
        <a:xfrm>
          <a:off x="6103151" y="54769"/>
          <a:ext cx="1720105" cy="1032063"/>
        </a:xfrm>
        <a:prstGeom prst="rect">
          <a:avLst/>
        </a:prstGeom>
        <a:solidFill>
          <a:srgbClr val="485156">
            <a:alpha val="5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/>
            <a:t>Change from PCP identification to PPI identification</a:t>
          </a:r>
          <a:endParaRPr lang="en-US" sz="1300" kern="1200" dirty="0"/>
        </a:p>
      </dsp:txBody>
      <dsp:txXfrm>
        <a:off x="6103151" y="54769"/>
        <a:ext cx="1720105" cy="1032063"/>
      </dsp:txXfrm>
    </dsp:sp>
    <dsp:sp modelId="{B1665252-8F1F-3F49-95E8-7EFFC01B8A15}">
      <dsp:nvSpPr>
        <dsp:cNvPr id="0" name=""/>
        <dsp:cNvSpPr/>
      </dsp:nvSpPr>
      <dsp:spPr>
        <a:xfrm>
          <a:off x="426803" y="1204927"/>
          <a:ext cx="1720105" cy="1032063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426803" y="1204927"/>
        <a:ext cx="1720105" cy="1032063"/>
      </dsp:txXfrm>
    </dsp:sp>
    <dsp:sp modelId="{0DD40DC3-88DA-9445-BD82-81C42836FDD0}">
      <dsp:nvSpPr>
        <dsp:cNvPr id="0" name=""/>
        <dsp:cNvSpPr/>
      </dsp:nvSpPr>
      <dsp:spPr>
        <a:xfrm>
          <a:off x="2318919" y="1204927"/>
          <a:ext cx="1720105" cy="1032063"/>
        </a:xfrm>
        <a:prstGeom prst="rect">
          <a:avLst/>
        </a:prstGeom>
        <a:solidFill>
          <a:srgbClr val="82AA1E">
            <a:alpha val="6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/>
            <a:t>Reduction in new Member countries and ILO nodes (from 5 to 3)</a:t>
          </a:r>
          <a:endParaRPr lang="en-US" sz="1300" kern="1200" dirty="0"/>
        </a:p>
      </dsp:txBody>
      <dsp:txXfrm>
        <a:off x="2318919" y="1204927"/>
        <a:ext cx="1720105" cy="1032063"/>
      </dsp:txXfrm>
    </dsp:sp>
    <dsp:sp modelId="{B9F9047A-3DE8-1A48-B1AE-A3C17F1ED7EA}">
      <dsp:nvSpPr>
        <dsp:cNvPr id="0" name=""/>
        <dsp:cNvSpPr/>
      </dsp:nvSpPr>
      <dsp:spPr>
        <a:xfrm>
          <a:off x="4211035" y="1204927"/>
          <a:ext cx="1720105" cy="1032063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4211035" y="1204927"/>
        <a:ext cx="1720105" cy="1032063"/>
      </dsp:txXfrm>
    </dsp:sp>
    <dsp:sp modelId="{8E0FB8F3-1E0F-7F44-B7DB-F3C293DF0308}">
      <dsp:nvSpPr>
        <dsp:cNvPr id="0" name=""/>
        <dsp:cNvSpPr/>
      </dsp:nvSpPr>
      <dsp:spPr>
        <a:xfrm>
          <a:off x="4216212" y="1233949"/>
          <a:ext cx="1720105" cy="1032063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/>
            <a:t>Transfer of activity and potential budget transfer from ESS to LU in WP4</a:t>
          </a:r>
        </a:p>
      </dsp:txBody>
      <dsp:txXfrm>
        <a:off x="4216212" y="1233949"/>
        <a:ext cx="1720105" cy="1032063"/>
      </dsp:txXfrm>
    </dsp:sp>
    <dsp:sp modelId="{23611100-99C4-0244-A0ED-69708DFEBEB1}">
      <dsp:nvSpPr>
        <dsp:cNvPr id="0" name=""/>
        <dsp:cNvSpPr/>
      </dsp:nvSpPr>
      <dsp:spPr>
        <a:xfrm>
          <a:off x="426803" y="2397617"/>
          <a:ext cx="1720105" cy="1032063"/>
        </a:xfrm>
        <a:prstGeom prst="rect">
          <a:avLst/>
        </a:prstGeom>
        <a:solidFill>
          <a:srgbClr val="485156">
            <a:alpha val="5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New deliverable (impact assessment) with subcontracting</a:t>
          </a:r>
          <a:endParaRPr lang="en-US" sz="12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sp:txBody>
      <dsp:txXfrm>
        <a:off x="426803" y="2397617"/>
        <a:ext cx="1720105" cy="1032063"/>
      </dsp:txXfrm>
    </dsp:sp>
    <dsp:sp modelId="{C86F2C34-1547-104E-BA04-7B4233EC2ED2}">
      <dsp:nvSpPr>
        <dsp:cNvPr id="0" name=""/>
        <dsp:cNvSpPr/>
      </dsp:nvSpPr>
      <dsp:spPr>
        <a:xfrm>
          <a:off x="2318919" y="2409855"/>
          <a:ext cx="1720105" cy="1032063"/>
        </a:xfrm>
        <a:prstGeom prst="rect">
          <a:avLst/>
        </a:prstGeom>
        <a:solidFill>
          <a:srgbClr val="7D0046">
            <a:alpha val="51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/>
            <a:t>Addition of partners to WPs (BNC to WP2, ESS-B to WP4) and attribution of PM</a:t>
          </a:r>
          <a:endParaRPr lang="en-US" sz="1300" kern="1200" dirty="0"/>
        </a:p>
      </dsp:txBody>
      <dsp:txXfrm>
        <a:off x="2318919" y="2409855"/>
        <a:ext cx="1720105" cy="1032063"/>
      </dsp:txXfrm>
    </dsp:sp>
    <dsp:sp modelId="{66D0E53C-6EA1-D245-8BF4-5B32F6E85813}">
      <dsp:nvSpPr>
        <dsp:cNvPr id="0" name=""/>
        <dsp:cNvSpPr/>
      </dsp:nvSpPr>
      <dsp:spPr>
        <a:xfrm>
          <a:off x="4211035" y="2409855"/>
          <a:ext cx="1720105" cy="1032063"/>
        </a:xfrm>
        <a:prstGeom prst="rect">
          <a:avLst/>
        </a:prstGeom>
        <a:solidFill>
          <a:srgbClr val="9CBC26">
            <a:alpha val="51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/>
            <a:t>Addition of activities (summer courses, visits to/from ESS from outside Europe)</a:t>
          </a:r>
          <a:endParaRPr lang="en-US" sz="1300" kern="1200" dirty="0"/>
        </a:p>
      </dsp:txBody>
      <dsp:txXfrm>
        <a:off x="4211035" y="2409855"/>
        <a:ext cx="1720105" cy="1032063"/>
      </dsp:txXfrm>
    </dsp:sp>
    <dsp:sp modelId="{3C0779F2-385C-0347-A7F4-082C6924A551}">
      <dsp:nvSpPr>
        <dsp:cNvPr id="0" name=""/>
        <dsp:cNvSpPr/>
      </dsp:nvSpPr>
      <dsp:spPr>
        <a:xfrm>
          <a:off x="6103151" y="2409001"/>
          <a:ext cx="1720105" cy="1032063"/>
        </a:xfrm>
        <a:prstGeom prst="rect">
          <a:avLst/>
        </a:prstGeom>
        <a:solidFill>
          <a:srgbClr val="82AA1E">
            <a:alpha val="65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/>
            <a:t>Addition of cost eligibility (ESS visitor centre maintenance, specific risk assessment meetings)</a:t>
          </a:r>
          <a:endParaRPr lang="en-US" sz="1300" kern="1200" dirty="0"/>
        </a:p>
      </dsp:txBody>
      <dsp:txXfrm>
        <a:off x="6103151" y="2409001"/>
        <a:ext cx="1720105" cy="1032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972F373C-62F2-E542-A31B-D414FBBD2CE2}" type="datetimeFigureOut">
              <a:rPr lang="da-DK" smtClean="0"/>
              <a:t>05/09/2017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1" y="9516038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901699" y="9516038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CAD329FE-1567-AC46-B510-35DD9DCF628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9536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C9895BDF-3F42-4B44-9926-2C470335BF83}" type="datetimeFigureOut">
              <a:rPr lang="da-DK" smtClean="0"/>
              <a:t>05/09/2017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516038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901699" y="9516038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F0760E1A-7BE3-3D46-9629-02100BF9516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310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4580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0644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0668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1310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2972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1544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0885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8473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4889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1287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2853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016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54591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2176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2628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5034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89081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1728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3508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9943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9643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5133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6240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600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3468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644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16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r>
              <a:rPr lang="da-DK" dirty="0"/>
              <a:t> and </a:t>
            </a:r>
            <a:r>
              <a:rPr lang="da-DK" dirty="0" err="1"/>
              <a:t>second</a:t>
            </a:r>
            <a:r>
              <a:rPr lang="da-DK" dirty="0"/>
              <a:t> line of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493095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subtitlte</a:t>
            </a:r>
            <a:endParaRPr lang="da-DK" dirty="0"/>
          </a:p>
        </p:txBody>
      </p:sp>
      <p:sp>
        <p:nvSpPr>
          <p:cNvPr id="17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rgbClr val="485156"/>
                </a:solidFill>
              </a:defRPr>
            </a:lvl1pPr>
          </a:lstStyle>
          <a:p>
            <a:r>
              <a:rPr lang="da-DK" dirty="0"/>
              <a:t>Drag </a:t>
            </a:r>
            <a:r>
              <a:rPr lang="da-DK" dirty="0" err="1"/>
              <a:t>picture</a:t>
            </a:r>
            <a:r>
              <a:rPr lang="da-DK" dirty="0"/>
              <a:t> or </a:t>
            </a:r>
            <a:r>
              <a:rPr lang="da-DK" dirty="0" err="1"/>
              <a:t>click</a:t>
            </a:r>
            <a:r>
              <a:rPr lang="da-DK" dirty="0"/>
              <a:t> on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0296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1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6300" y="861616"/>
            <a:ext cx="7767742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1006300" y="1697039"/>
            <a:ext cx="7767742" cy="2808685"/>
          </a:xfrm>
        </p:spPr>
        <p:txBody>
          <a:bodyPr/>
          <a:lstStyle>
            <a:lvl5pPr>
              <a:defRPr baseline="0"/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05/09/2017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982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/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16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Thank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!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356570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contact</a:t>
            </a:r>
            <a:r>
              <a:rPr lang="da-DK" dirty="0"/>
              <a:t> information</a:t>
            </a:r>
          </a:p>
        </p:txBody>
      </p:sp>
      <p:sp>
        <p:nvSpPr>
          <p:cNvPr id="17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rgbClr val="485156"/>
                </a:solidFill>
              </a:defRPr>
            </a:lvl1pPr>
          </a:lstStyle>
          <a:p>
            <a:r>
              <a:rPr lang="da-DK" dirty="0"/>
              <a:t>Drag </a:t>
            </a:r>
            <a:r>
              <a:rPr lang="da-DK" dirty="0" err="1"/>
              <a:t>picture</a:t>
            </a:r>
            <a:r>
              <a:rPr lang="da-DK" dirty="0"/>
              <a:t> or </a:t>
            </a:r>
            <a:r>
              <a:rPr lang="da-DK" dirty="0" err="1"/>
              <a:t>click</a:t>
            </a:r>
            <a:r>
              <a:rPr lang="da-DK" dirty="0"/>
              <a:t> on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0296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6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006300" y="8616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06300" y="1697039"/>
            <a:ext cx="8229600" cy="2808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48055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BC99C-C17F-0247-AD48-9BD861AA6815}" type="datetimeFigureOut">
              <a:rPr lang="da-DK" smtClean="0"/>
              <a:t>05/09/2017</a:t>
            </a:fld>
            <a:endParaRPr lang="da-DK"/>
          </a:p>
        </p:txBody>
      </p:sp>
      <p:pic>
        <p:nvPicPr>
          <p:cNvPr id="14" name="Billede 13" descr="bl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0" y="379128"/>
            <a:ext cx="1146048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485156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485156"/>
          </a:solidFill>
          <a:latin typeface="+mn-lt"/>
          <a:ea typeface="+mn-ea"/>
          <a:cs typeface="+mn-cs"/>
        </a:defRPr>
      </a:lvl1pPr>
      <a:lvl2pPr marL="971550" indent="-51435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rgbClr val="485156"/>
          </a:solidFill>
          <a:latin typeface="+mn-lt"/>
          <a:ea typeface="+mn-ea"/>
          <a:cs typeface="+mn-cs"/>
        </a:defRPr>
      </a:lvl2pPr>
      <a:lvl3pPr marL="1371600" indent="-457200" algn="l" defTabSz="457200" rtl="0" eaLnBrk="1" latinLnBrk="0" hangingPunct="1">
        <a:spcBef>
          <a:spcPct val="20000"/>
        </a:spcBef>
        <a:buFont typeface="Arial"/>
        <a:buChar char="•"/>
        <a:defRPr sz="2100" kern="1200">
          <a:solidFill>
            <a:srgbClr val="485156"/>
          </a:solidFill>
          <a:latin typeface="+mn-lt"/>
          <a:ea typeface="+mn-ea"/>
          <a:cs typeface="+mn-cs"/>
        </a:defRPr>
      </a:lvl3pPr>
      <a:lvl4pPr marL="1828800" indent="-4572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485156"/>
          </a:solidFill>
          <a:latin typeface="+mn-lt"/>
          <a:ea typeface="+mn-ea"/>
          <a:cs typeface="+mn-cs"/>
        </a:defRPr>
      </a:lvl4pPr>
      <a:lvl5pPr marL="2286000" indent="-4572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48515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jpg"/><Relationship Id="rId12" Type="http://schemas.openxmlformats.org/officeDocument/2006/relationships/image" Target="../media/image35.jpg"/><Relationship Id="rId13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5" Type="http://schemas.openxmlformats.org/officeDocument/2006/relationships/diagramData" Target="../diagrams/data3.xml"/><Relationship Id="rId6" Type="http://schemas.openxmlformats.org/officeDocument/2006/relationships/diagramLayout" Target="../diagrams/layout3.xml"/><Relationship Id="rId7" Type="http://schemas.openxmlformats.org/officeDocument/2006/relationships/diagramQuickStyle" Target="../diagrams/quickStyle3.xml"/><Relationship Id="rId8" Type="http://schemas.openxmlformats.org/officeDocument/2006/relationships/diagramColors" Target="../diagrams/colors3.xml"/><Relationship Id="rId9" Type="http://schemas.microsoft.com/office/2007/relationships/diagramDrawing" Target="../diagrams/drawing3.xml"/><Relationship Id="rId10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5" Type="http://schemas.openxmlformats.org/officeDocument/2006/relationships/diagramData" Target="../diagrams/data4.xml"/><Relationship Id="rId6" Type="http://schemas.openxmlformats.org/officeDocument/2006/relationships/diagramLayout" Target="../diagrams/layout4.xml"/><Relationship Id="rId7" Type="http://schemas.openxmlformats.org/officeDocument/2006/relationships/diagramQuickStyle" Target="../diagrams/quickStyle4.xml"/><Relationship Id="rId8" Type="http://schemas.openxmlformats.org/officeDocument/2006/relationships/diagramColors" Target="../diagrams/colors4.xml"/><Relationship Id="rId9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7.png"/><Relationship Id="rId5" Type="http://schemas.openxmlformats.org/officeDocument/2006/relationships/image" Target="../media/image38.emf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emf"/><Relationship Id="rId9" Type="http://schemas.openxmlformats.org/officeDocument/2006/relationships/image" Target="../media/image42.emf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tiff"/><Relationship Id="rId4" Type="http://schemas.openxmlformats.org/officeDocument/2006/relationships/image" Target="../media/image6.emf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4.tiff"/><Relationship Id="rId5" Type="http://schemas.openxmlformats.org/officeDocument/2006/relationships/image" Target="../media/image3.pn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pn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8" Type="http://schemas.openxmlformats.org/officeDocument/2006/relationships/image" Target="../media/image23.jpg"/><Relationship Id="rId9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2482" y="1282041"/>
            <a:ext cx="5497802" cy="1102519"/>
          </a:xfrm>
        </p:spPr>
        <p:txBody>
          <a:bodyPr>
            <a:normAutofit/>
          </a:bodyPr>
          <a:lstStyle/>
          <a:p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Mid Term Review meeting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02482" y="2292990"/>
            <a:ext cx="4930950" cy="131445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Work Package 1: Project Management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Roy Pennings</a:t>
            </a:r>
            <a:r>
              <a:rPr lang="x-non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Project Coordinator</a:t>
            </a:r>
            <a:endParaRPr lang="x-non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Raquel Costa / Anne-Charlotte Joubert</a:t>
            </a:r>
            <a:r>
              <a:rPr lang="x-non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Project Managers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0071" y="6723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183" y="267494"/>
            <a:ext cx="987127" cy="5311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0320" y="4779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87424" y="4779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834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="" xmlns:a16="http://schemas.microsoft.com/office/drawing/2014/main" id="{822B5822-B4DE-4F40-8FE6-4B506098D010}"/>
              </a:ext>
            </a:extLst>
          </p:cNvPr>
          <p:cNvSpPr txBox="1">
            <a:spLocks/>
          </p:cNvSpPr>
          <p:nvPr/>
        </p:nvSpPr>
        <p:spPr>
          <a:xfrm>
            <a:off x="0" y="1901170"/>
            <a:ext cx="1843213" cy="798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8515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Status of</a:t>
            </a:r>
          </a:p>
          <a:p>
            <a:pPr algn="ctr"/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Deliverables</a:t>
            </a:r>
          </a:p>
        </p:txBody>
      </p:sp>
      <p:pic>
        <p:nvPicPr>
          <p:cNvPr id="9" name="Billede 10" descr="euFlag.png">
            <a:extLst>
              <a:ext uri="{FF2B5EF4-FFF2-40B4-BE49-F238E27FC236}">
                <a16:creationId xmlns="" xmlns:a16="http://schemas.microsoft.com/office/drawing/2014/main" id="{D88F368B-A32C-4FCD-B40C-467FDAFF1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3" y="4823515"/>
            <a:ext cx="264706" cy="18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C966A6-9A33-45BE-966F-5FF1D9B8D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006" y="1054035"/>
            <a:ext cx="7427165" cy="3656930"/>
          </a:xfrm>
          <a:prstGeom prst="rect">
            <a:avLst/>
          </a:prstGeom>
        </p:spPr>
      </p:pic>
      <p:sp>
        <p:nvSpPr>
          <p:cNvPr id="11" name="Tekstfelt 11">
            <a:extLst>
              <a:ext uri="{FF2B5EF4-FFF2-40B4-BE49-F238E27FC236}">
                <a16:creationId xmlns="" xmlns:a16="http://schemas.microsoft.com/office/drawing/2014/main" id="{8EDD755E-E785-4411-B49A-5E9F88B4157B}"/>
              </a:ext>
            </a:extLst>
          </p:cNvPr>
          <p:cNvSpPr txBox="1"/>
          <p:nvPr/>
        </p:nvSpPr>
        <p:spPr>
          <a:xfrm>
            <a:off x="611949" y="4848055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18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pic>
        <p:nvPicPr>
          <p:cNvPr id="4" name="Billede 10" descr="euFlag.png">
            <a:extLst>
              <a:ext uri="{FF2B5EF4-FFF2-40B4-BE49-F238E27FC236}">
                <a16:creationId xmlns="" xmlns:a16="http://schemas.microsoft.com/office/drawing/2014/main" id="{D734FBC6-24BC-463A-BE5A-32A068F9F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5" name="Tekstfelt 11">
            <a:extLst>
              <a:ext uri="{FF2B5EF4-FFF2-40B4-BE49-F238E27FC236}">
                <a16:creationId xmlns="" xmlns:a16="http://schemas.microsoft.com/office/drawing/2014/main" id="{0A01B1F0-4E55-4A4A-BECD-339A8FD72330}"/>
              </a:ext>
            </a:extLst>
          </p:cNvPr>
          <p:cNvSpPr txBox="1"/>
          <p:nvPr/>
        </p:nvSpPr>
        <p:spPr>
          <a:xfrm>
            <a:off x="588559" y="4627974"/>
            <a:ext cx="1280701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C2DB5A4-8ABB-42FF-AF94-E2FBB667D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976" y="785651"/>
            <a:ext cx="6691016" cy="420335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="" xmlns:a16="http://schemas.microsoft.com/office/drawing/2014/main" id="{8D5BB61A-1C6E-49EE-8307-9E46D70A73DF}"/>
              </a:ext>
            </a:extLst>
          </p:cNvPr>
          <p:cNvSpPr txBox="1">
            <a:spLocks/>
          </p:cNvSpPr>
          <p:nvPr/>
        </p:nvSpPr>
        <p:spPr>
          <a:xfrm>
            <a:off x="-358010" y="1905756"/>
            <a:ext cx="2539478" cy="798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8515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Status of</a:t>
            </a:r>
          </a:p>
          <a:p>
            <a:pPr algn="ctr"/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Milestones</a:t>
            </a:r>
          </a:p>
        </p:txBody>
      </p:sp>
    </p:spTree>
    <p:extLst>
      <p:ext uri="{BB962C8B-B14F-4D97-AF65-F5344CB8AC3E}">
        <p14:creationId xmlns:p14="http://schemas.microsoft.com/office/powerpoint/2010/main" val="138308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6200000">
            <a:off x="-429076" y="2120328"/>
            <a:ext cx="1780382" cy="857250"/>
          </a:xfrm>
        </p:spPr>
        <p:txBody>
          <a:bodyPr>
            <a:normAutofit/>
          </a:bodyPr>
          <a:lstStyle/>
          <a:p>
            <a:r>
              <a:rPr lang="da-DK" sz="2400" b="1" dirty="0"/>
              <a:t>Timeline</a:t>
            </a:r>
            <a:r>
              <a:rPr lang="da-DK" sz="1800" b="1" baseline="30000" dirty="0"/>
              <a:t>*</a:t>
            </a:r>
            <a:endParaRPr lang="da-DK" sz="2400" b="1" baseline="30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679EA79F-83B0-462D-B6A5-A39CDDACF675}"/>
              </a:ext>
            </a:extLst>
          </p:cNvPr>
          <p:cNvGrpSpPr/>
          <p:nvPr/>
        </p:nvGrpSpPr>
        <p:grpSpPr>
          <a:xfrm>
            <a:off x="7828751" y="4420539"/>
            <a:ext cx="1347852" cy="669661"/>
            <a:chOff x="7590148" y="3664153"/>
            <a:chExt cx="1347852" cy="669661"/>
          </a:xfrm>
        </p:grpSpPr>
        <p:sp>
          <p:nvSpPr>
            <p:cNvPr id="58" name="TextBox 57"/>
            <p:cNvSpPr txBox="1"/>
            <p:nvPr/>
          </p:nvSpPr>
          <p:spPr>
            <a:xfrm>
              <a:off x="7780241" y="3972526"/>
              <a:ext cx="143716" cy="215444"/>
            </a:xfrm>
            <a:prstGeom prst="rect">
              <a:avLst/>
            </a:prstGeom>
            <a:noFill/>
            <a:ln w="158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7852099" y="3675728"/>
              <a:ext cx="0" cy="207158"/>
            </a:xfrm>
            <a:prstGeom prst="straightConnector1">
              <a:avLst/>
            </a:prstGeom>
            <a:ln w="22225" cap="rnd" cmpd="dbl">
              <a:solidFill>
                <a:srgbClr val="92D050"/>
              </a:solidFill>
              <a:prstDash val="sysDot"/>
              <a:round/>
              <a:headEnd type="oval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7590148" y="4146828"/>
              <a:ext cx="63765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Approved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974830" y="4149148"/>
              <a:ext cx="63765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Delayed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00347" y="4146828"/>
              <a:ext cx="63765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Submitted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117392" y="3972526"/>
              <a:ext cx="143716" cy="215444"/>
            </a:xfrm>
            <a:prstGeom prst="rect">
              <a:avLst/>
            </a:prstGeom>
            <a:noFill/>
            <a:ln w="15875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468767" y="3972526"/>
              <a:ext cx="143716" cy="215444"/>
            </a:xfrm>
            <a:prstGeom prst="rect">
              <a:avLst/>
            </a:prstGeom>
            <a:noFill/>
            <a:ln w="15875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800" b="1" dirty="0"/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8199738" y="3664153"/>
              <a:ext cx="0" cy="207158"/>
            </a:xfrm>
            <a:prstGeom prst="straightConnector1">
              <a:avLst/>
            </a:prstGeom>
            <a:ln w="22225" cap="rnd" cmpd="dbl">
              <a:solidFill>
                <a:schemeClr val="accent6">
                  <a:lumMod val="75000"/>
                </a:schemeClr>
              </a:solidFill>
              <a:prstDash val="sysDot"/>
              <a:round/>
              <a:headEnd type="oval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8551113" y="3664153"/>
              <a:ext cx="0" cy="207158"/>
            </a:xfrm>
            <a:prstGeom prst="straightConnector1">
              <a:avLst/>
            </a:prstGeom>
            <a:ln w="22225" cap="rnd" cmpd="dbl">
              <a:solidFill>
                <a:schemeClr val="accent5">
                  <a:lumMod val="75000"/>
                </a:schemeClr>
              </a:solidFill>
              <a:prstDash val="sysDot"/>
              <a:round/>
              <a:headEnd type="oval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4AC074E9-CB03-4EAC-887A-B7330005EA68}"/>
              </a:ext>
            </a:extLst>
          </p:cNvPr>
          <p:cNvGrpSpPr/>
          <p:nvPr/>
        </p:nvGrpSpPr>
        <p:grpSpPr>
          <a:xfrm>
            <a:off x="7777945" y="1482543"/>
            <a:ext cx="1898319" cy="1245612"/>
            <a:chOff x="7487328" y="724096"/>
            <a:chExt cx="2436659" cy="1632719"/>
          </a:xfrm>
        </p:grpSpPr>
        <p:sp>
          <p:nvSpPr>
            <p:cNvPr id="128" name="TextBox 127"/>
            <p:cNvSpPr txBox="1"/>
            <p:nvPr/>
          </p:nvSpPr>
          <p:spPr>
            <a:xfrm>
              <a:off x="7487328" y="724096"/>
              <a:ext cx="2436659" cy="76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21</a:t>
              </a:r>
              <a:r>
                <a:rPr lang="en-US" sz="1600" b="1" dirty="0"/>
                <a:t> </a:t>
              </a:r>
              <a:r>
                <a:rPr lang="en-US" sz="1200" dirty="0"/>
                <a:t>deliverables </a:t>
              </a:r>
            </a:p>
            <a:p>
              <a:endParaRPr lang="en-US" sz="1200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7829622" y="1079444"/>
              <a:ext cx="1780732" cy="524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92D050"/>
                  </a:solidFill>
                </a:rPr>
                <a:t>17 </a:t>
              </a:r>
              <a:r>
                <a:rPr lang="en-US" sz="900" b="1" dirty="0">
                  <a:solidFill>
                    <a:srgbClr val="92D050"/>
                  </a:solidFill>
                </a:rPr>
                <a:t>approved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031600" y="1832360"/>
              <a:ext cx="1780732" cy="524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900" b="1" dirty="0">
                  <a:solidFill>
                    <a:schemeClr val="accent6">
                      <a:lumMod val="75000"/>
                    </a:schemeClr>
                  </a:solidFill>
                </a:rPr>
                <a:t>delayed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031601" y="1455901"/>
              <a:ext cx="1780732" cy="52445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</a:rPr>
                <a:t>2</a:t>
              </a:r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900" b="1" dirty="0">
                  <a:solidFill>
                    <a:schemeClr val="accent5">
                      <a:lumMod val="75000"/>
                    </a:schemeClr>
                  </a:solidFill>
                </a:rPr>
                <a:t>submitted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8BAFF63F-33A9-4D20-B05D-CDD3659A6DA2}"/>
              </a:ext>
            </a:extLst>
          </p:cNvPr>
          <p:cNvSpPr txBox="1"/>
          <p:nvPr/>
        </p:nvSpPr>
        <p:spPr>
          <a:xfrm>
            <a:off x="336587" y="4910334"/>
            <a:ext cx="33236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* </a:t>
            </a:r>
            <a:r>
              <a:rPr lang="en-GB" sz="1000" i="1" dirty="0"/>
              <a:t>timeline shows actual submission dates between M1 – M22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7ED5FE6A-58A8-4338-9E51-F2D96C3B0731}"/>
              </a:ext>
            </a:extLst>
          </p:cNvPr>
          <p:cNvSpPr txBox="1"/>
          <p:nvPr/>
        </p:nvSpPr>
        <p:spPr>
          <a:xfrm>
            <a:off x="938228" y="3575474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13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52EB3074-C6FF-40A8-9B21-4F339123B671}"/>
              </a:ext>
            </a:extLst>
          </p:cNvPr>
          <p:cNvSpPr txBox="1"/>
          <p:nvPr/>
        </p:nvSpPr>
        <p:spPr>
          <a:xfrm>
            <a:off x="1482628" y="3575474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14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C15E1F9B-8E4C-47B3-AD53-059B39FB65D2}"/>
              </a:ext>
            </a:extLst>
          </p:cNvPr>
          <p:cNvSpPr txBox="1"/>
          <p:nvPr/>
        </p:nvSpPr>
        <p:spPr>
          <a:xfrm>
            <a:off x="2027028" y="3575474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15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8697FA86-F93A-4E58-B3FE-588FFE9FFA97}"/>
              </a:ext>
            </a:extLst>
          </p:cNvPr>
          <p:cNvSpPr txBox="1"/>
          <p:nvPr/>
        </p:nvSpPr>
        <p:spPr>
          <a:xfrm>
            <a:off x="2571428" y="3575474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16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9BED353F-9E6A-408F-B139-1280D1657C10}"/>
              </a:ext>
            </a:extLst>
          </p:cNvPr>
          <p:cNvSpPr txBox="1"/>
          <p:nvPr/>
        </p:nvSpPr>
        <p:spPr>
          <a:xfrm>
            <a:off x="3115828" y="3575474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17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543AE648-824B-4804-B760-AE562480A4F2}"/>
              </a:ext>
            </a:extLst>
          </p:cNvPr>
          <p:cNvSpPr txBox="1"/>
          <p:nvPr/>
        </p:nvSpPr>
        <p:spPr>
          <a:xfrm>
            <a:off x="3660228" y="3575474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18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431C8722-78F9-4F7F-B9DB-3B2A7A61EC72}"/>
              </a:ext>
            </a:extLst>
          </p:cNvPr>
          <p:cNvSpPr txBox="1"/>
          <p:nvPr/>
        </p:nvSpPr>
        <p:spPr>
          <a:xfrm>
            <a:off x="4204628" y="3575474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19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6CD373B0-7BDE-4512-BAEA-76ACAF40A784}"/>
              </a:ext>
            </a:extLst>
          </p:cNvPr>
          <p:cNvSpPr txBox="1"/>
          <p:nvPr/>
        </p:nvSpPr>
        <p:spPr>
          <a:xfrm>
            <a:off x="4749028" y="3575474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20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7592B8FA-DEBD-4DFE-AFEF-077044DA8394}"/>
              </a:ext>
            </a:extLst>
          </p:cNvPr>
          <p:cNvSpPr txBox="1"/>
          <p:nvPr/>
        </p:nvSpPr>
        <p:spPr>
          <a:xfrm>
            <a:off x="5293428" y="3575474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21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42FACB25-5DA6-45C1-A374-93DC2540AAF3}"/>
              </a:ext>
            </a:extLst>
          </p:cNvPr>
          <p:cNvSpPr txBox="1"/>
          <p:nvPr/>
        </p:nvSpPr>
        <p:spPr>
          <a:xfrm>
            <a:off x="5837828" y="3575474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22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="" xmlns:a16="http://schemas.microsoft.com/office/drawing/2014/main" id="{708F03DD-6221-4ECF-9255-ED4139CB8578}"/>
              </a:ext>
            </a:extLst>
          </p:cNvPr>
          <p:cNvSpPr txBox="1"/>
          <p:nvPr/>
        </p:nvSpPr>
        <p:spPr>
          <a:xfrm>
            <a:off x="2593985" y="4424376"/>
            <a:ext cx="478108" cy="33855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 4.3</a:t>
            </a:r>
          </a:p>
          <a:p>
            <a:pPr algn="ctr"/>
            <a:r>
              <a:rPr lang="en-US" sz="800" b="1" dirty="0"/>
              <a:t>D 1.3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="" xmlns:a16="http://schemas.microsoft.com/office/drawing/2014/main" id="{09200365-20E6-493B-ADE1-03038F6C64B4}"/>
              </a:ext>
            </a:extLst>
          </p:cNvPr>
          <p:cNvSpPr txBox="1"/>
          <p:nvPr/>
        </p:nvSpPr>
        <p:spPr>
          <a:xfrm>
            <a:off x="1001140" y="3014094"/>
            <a:ext cx="492904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MS 40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="" xmlns:a16="http://schemas.microsoft.com/office/drawing/2014/main" id="{4FE02AAD-32B9-4380-8B09-642E16D88962}"/>
              </a:ext>
            </a:extLst>
          </p:cNvPr>
          <p:cNvSpPr txBox="1"/>
          <p:nvPr/>
        </p:nvSpPr>
        <p:spPr>
          <a:xfrm>
            <a:off x="1547585" y="3009920"/>
            <a:ext cx="492904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MS 17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="" xmlns:a16="http://schemas.microsoft.com/office/drawing/2014/main" id="{34E4DE47-A4AA-4C2A-B7F2-5FF61EE145C1}"/>
              </a:ext>
            </a:extLst>
          </p:cNvPr>
          <p:cNvSpPr txBox="1"/>
          <p:nvPr/>
        </p:nvSpPr>
        <p:spPr>
          <a:xfrm>
            <a:off x="2078524" y="2894814"/>
            <a:ext cx="492904" cy="33855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MS 3</a:t>
            </a:r>
          </a:p>
          <a:p>
            <a:pPr algn="ctr"/>
            <a:r>
              <a:rPr lang="en-US" sz="800" b="1" dirty="0"/>
              <a:t>MS 18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A99F13B4-C34B-428A-A97C-E0B36ED0BE47}"/>
              </a:ext>
            </a:extLst>
          </p:cNvPr>
          <p:cNvSpPr txBox="1"/>
          <p:nvPr/>
        </p:nvSpPr>
        <p:spPr>
          <a:xfrm>
            <a:off x="3143878" y="2897991"/>
            <a:ext cx="492904" cy="33855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MS 19</a:t>
            </a:r>
          </a:p>
          <a:p>
            <a:pPr algn="ctr"/>
            <a:r>
              <a:rPr lang="en-US" sz="800" b="1" dirty="0"/>
              <a:t>MS 20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C0BB1C87-7926-4645-8F9F-1FDE9D9A0F5D}"/>
              </a:ext>
            </a:extLst>
          </p:cNvPr>
          <p:cNvSpPr txBox="1"/>
          <p:nvPr/>
        </p:nvSpPr>
        <p:spPr>
          <a:xfrm>
            <a:off x="3721985" y="3028576"/>
            <a:ext cx="492904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MS 32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884B3EB4-F8FB-4C05-90AC-F69CB75244EA}"/>
              </a:ext>
            </a:extLst>
          </p:cNvPr>
          <p:cNvSpPr txBox="1"/>
          <p:nvPr/>
        </p:nvSpPr>
        <p:spPr>
          <a:xfrm>
            <a:off x="4775595" y="3029739"/>
            <a:ext cx="492904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MS 22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="" xmlns:a16="http://schemas.microsoft.com/office/drawing/2014/main" id="{806BFD1B-30A5-4CCF-A2F7-301AA0F2EA5B}"/>
              </a:ext>
            </a:extLst>
          </p:cNvPr>
          <p:cNvSpPr txBox="1"/>
          <p:nvPr/>
        </p:nvSpPr>
        <p:spPr>
          <a:xfrm>
            <a:off x="5336289" y="3029739"/>
            <a:ext cx="492904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MS 23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353CCADD-AAEE-4285-80F4-5AD929CD4522}"/>
              </a:ext>
            </a:extLst>
          </p:cNvPr>
          <p:cNvSpPr txBox="1"/>
          <p:nvPr/>
        </p:nvSpPr>
        <p:spPr>
          <a:xfrm>
            <a:off x="5883560" y="2907712"/>
            <a:ext cx="492904" cy="33855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MS 4</a:t>
            </a:r>
          </a:p>
          <a:p>
            <a:pPr algn="ctr"/>
            <a:r>
              <a:rPr lang="en-US" sz="800" b="1" dirty="0"/>
              <a:t>MS 24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="" xmlns:a16="http://schemas.microsoft.com/office/drawing/2014/main" id="{FF6486F5-A006-45F5-8578-60970D8875F6}"/>
              </a:ext>
            </a:extLst>
          </p:cNvPr>
          <p:cNvSpPr txBox="1"/>
          <p:nvPr/>
        </p:nvSpPr>
        <p:spPr>
          <a:xfrm>
            <a:off x="6382228" y="3575474"/>
            <a:ext cx="544400" cy="523220"/>
          </a:xfrm>
          <a:prstGeom prst="rect">
            <a:avLst/>
          </a:prstGeom>
          <a:noFill/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23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="" xmlns:a16="http://schemas.microsoft.com/office/drawing/2014/main" id="{37FF47A3-1407-4F2E-8955-3F3D53AF05AB}"/>
              </a:ext>
            </a:extLst>
          </p:cNvPr>
          <p:cNvSpPr txBox="1"/>
          <p:nvPr/>
        </p:nvSpPr>
        <p:spPr>
          <a:xfrm>
            <a:off x="6926628" y="3575474"/>
            <a:ext cx="544400" cy="523220"/>
          </a:xfrm>
          <a:prstGeom prst="rect">
            <a:avLst/>
          </a:prstGeom>
          <a:noFill/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24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="" xmlns:a16="http://schemas.microsoft.com/office/drawing/2014/main" id="{EA55FC3D-A37E-4979-9D3A-3B922F2B49F8}"/>
              </a:ext>
            </a:extLst>
          </p:cNvPr>
          <p:cNvSpPr txBox="1"/>
          <p:nvPr/>
        </p:nvSpPr>
        <p:spPr>
          <a:xfrm>
            <a:off x="6438989" y="3024761"/>
            <a:ext cx="492904" cy="215444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MS 21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="" xmlns:a16="http://schemas.microsoft.com/office/drawing/2014/main" id="{C5BF554A-F39D-4CF0-B448-A1F57F76E5FB}"/>
              </a:ext>
            </a:extLst>
          </p:cNvPr>
          <p:cNvSpPr txBox="1"/>
          <p:nvPr/>
        </p:nvSpPr>
        <p:spPr>
          <a:xfrm>
            <a:off x="938228" y="4429972"/>
            <a:ext cx="451625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 4.2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="" xmlns:a16="http://schemas.microsoft.com/office/drawing/2014/main" id="{D48F5B87-B9D1-47ED-94F3-20919A50BC27}"/>
              </a:ext>
            </a:extLst>
          </p:cNvPr>
          <p:cNvSpPr txBox="1"/>
          <p:nvPr/>
        </p:nvSpPr>
        <p:spPr>
          <a:xfrm>
            <a:off x="1507436" y="4432575"/>
            <a:ext cx="478108" cy="461665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 2.3</a:t>
            </a:r>
          </a:p>
          <a:p>
            <a:pPr algn="ctr"/>
            <a:r>
              <a:rPr lang="en-US" sz="800" b="1" dirty="0"/>
              <a:t>D 4.4</a:t>
            </a:r>
          </a:p>
          <a:p>
            <a:pPr algn="ctr"/>
            <a:r>
              <a:rPr lang="en-US" sz="800" b="1" dirty="0"/>
              <a:t>D 4.5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C267D390-FD46-4B9A-8C97-3507572D70A8}"/>
              </a:ext>
            </a:extLst>
          </p:cNvPr>
          <p:cNvSpPr txBox="1"/>
          <p:nvPr/>
        </p:nvSpPr>
        <p:spPr>
          <a:xfrm>
            <a:off x="3115828" y="4420444"/>
            <a:ext cx="478108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 4.1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EEC9C7EE-6C79-4313-895D-F3586F4ECA8C}"/>
              </a:ext>
            </a:extLst>
          </p:cNvPr>
          <p:cNvSpPr txBox="1"/>
          <p:nvPr/>
        </p:nvSpPr>
        <p:spPr>
          <a:xfrm>
            <a:off x="4764202" y="4423465"/>
            <a:ext cx="478108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 2.4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="" xmlns:a16="http://schemas.microsoft.com/office/drawing/2014/main" id="{70A3B9BA-FF6B-429A-92BB-17919116FD47}"/>
              </a:ext>
            </a:extLst>
          </p:cNvPr>
          <p:cNvSpPr txBox="1"/>
          <p:nvPr/>
        </p:nvSpPr>
        <p:spPr>
          <a:xfrm>
            <a:off x="5295542" y="4420444"/>
            <a:ext cx="478108" cy="33855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 4.6</a:t>
            </a:r>
          </a:p>
          <a:p>
            <a:pPr algn="ctr"/>
            <a:r>
              <a:rPr lang="en-US" sz="800" b="1" dirty="0"/>
              <a:t>D 5.2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E9F028D6-13B5-411F-9989-D940C74E3922}"/>
              </a:ext>
            </a:extLst>
          </p:cNvPr>
          <p:cNvSpPr txBox="1"/>
          <p:nvPr/>
        </p:nvSpPr>
        <p:spPr>
          <a:xfrm>
            <a:off x="5295542" y="4825814"/>
            <a:ext cx="478108" cy="21544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 4.8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837E181C-7665-4CD7-9443-FA9F1DAE8F9F}"/>
              </a:ext>
            </a:extLst>
          </p:cNvPr>
          <p:cNvSpPr txBox="1"/>
          <p:nvPr/>
        </p:nvSpPr>
        <p:spPr>
          <a:xfrm>
            <a:off x="6382228" y="4425602"/>
            <a:ext cx="478108" cy="215444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 4.9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="" xmlns:a16="http://schemas.microsoft.com/office/drawing/2014/main" id="{699AA38C-4781-482F-9798-F226019FD41A}"/>
              </a:ext>
            </a:extLst>
          </p:cNvPr>
          <p:cNvGrpSpPr/>
          <p:nvPr/>
        </p:nvGrpSpPr>
        <p:grpSpPr>
          <a:xfrm>
            <a:off x="7768158" y="2763037"/>
            <a:ext cx="1729382" cy="727577"/>
            <a:chOff x="7487328" y="724096"/>
            <a:chExt cx="2219814" cy="953691"/>
          </a:xfrm>
        </p:grpSpPr>
        <p:sp>
          <p:nvSpPr>
            <p:cNvPr id="164" name="TextBox 163">
              <a:extLst>
                <a:ext uri="{FF2B5EF4-FFF2-40B4-BE49-F238E27FC236}">
                  <a16:creationId xmlns="" xmlns:a16="http://schemas.microsoft.com/office/drawing/2014/main" id="{11213ADB-B8AA-4DFB-9F87-9BDFBE5CF230}"/>
                </a:ext>
              </a:extLst>
            </p:cNvPr>
            <p:cNvSpPr txBox="1"/>
            <p:nvPr/>
          </p:nvSpPr>
          <p:spPr>
            <a:xfrm>
              <a:off x="7487328" y="724096"/>
              <a:ext cx="1780731" cy="524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24</a:t>
              </a:r>
              <a:r>
                <a:rPr lang="en-US" sz="1600" b="1" dirty="0"/>
                <a:t> </a:t>
              </a:r>
              <a:r>
                <a:rPr lang="en-US" sz="1200" dirty="0"/>
                <a:t>milestones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="" xmlns:a16="http://schemas.microsoft.com/office/drawing/2014/main" id="{D22168C0-B65E-493A-8FD2-2E2832207739}"/>
                </a:ext>
              </a:extLst>
            </p:cNvPr>
            <p:cNvSpPr txBox="1"/>
            <p:nvPr/>
          </p:nvSpPr>
          <p:spPr>
            <a:xfrm>
              <a:off x="7926411" y="1153332"/>
              <a:ext cx="1780731" cy="524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92D050"/>
                  </a:solidFill>
                </a:rPr>
                <a:t>24 </a:t>
              </a:r>
              <a:r>
                <a:rPr lang="en-US" sz="900" b="1" dirty="0">
                  <a:solidFill>
                    <a:srgbClr val="92D050"/>
                  </a:solidFill>
                </a:rPr>
                <a:t>achieved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66EFA548-9B61-4511-B4B3-4990D8C86F68}"/>
              </a:ext>
            </a:extLst>
          </p:cNvPr>
          <p:cNvSpPr txBox="1"/>
          <p:nvPr/>
        </p:nvSpPr>
        <p:spPr>
          <a:xfrm>
            <a:off x="3090361" y="2150394"/>
            <a:ext cx="478108" cy="461665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 7.1</a:t>
            </a:r>
          </a:p>
          <a:p>
            <a:pPr algn="ctr"/>
            <a:r>
              <a:rPr lang="en-US" sz="800" b="1" dirty="0"/>
              <a:t>D 7.2</a:t>
            </a:r>
          </a:p>
          <a:p>
            <a:pPr algn="ctr"/>
            <a:r>
              <a:rPr lang="en-US" sz="800" b="1" dirty="0"/>
              <a:t>D 7.3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7110" y="1284768"/>
            <a:ext cx="544400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31510" y="1284768"/>
            <a:ext cx="544400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75910" y="1284768"/>
            <a:ext cx="544400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20310" y="1284768"/>
            <a:ext cx="544400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64710" y="1284768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09110" y="1284768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53510" y="1284768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7910" y="1284768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2310" y="1284768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86710" y="1284768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31110" y="1284768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11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75510" y="1284768"/>
            <a:ext cx="544400" cy="52322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8AB8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month</a:t>
            </a:r>
          </a:p>
          <a:p>
            <a:pPr algn="ctr"/>
            <a:r>
              <a:rPr lang="en-US" dirty="0"/>
              <a:t>12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09056" y="2163953"/>
            <a:ext cx="478108" cy="33855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 1.1</a:t>
            </a:r>
          </a:p>
          <a:p>
            <a:pPr algn="ctr"/>
            <a:r>
              <a:rPr lang="en-US" sz="800" b="1" dirty="0"/>
              <a:t>D 6.1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930174" y="2163953"/>
            <a:ext cx="451625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 5.1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544274" y="442085"/>
            <a:ext cx="493216" cy="461665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MS 1</a:t>
            </a:r>
          </a:p>
          <a:p>
            <a:pPr algn="ctr"/>
            <a:r>
              <a:rPr lang="en-US" sz="800" b="1" dirty="0"/>
              <a:t>MS 36</a:t>
            </a:r>
          </a:p>
          <a:p>
            <a:pPr algn="ctr"/>
            <a:r>
              <a:rPr lang="en-US" sz="800" b="1" dirty="0"/>
              <a:t>MS 37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090781" y="683180"/>
            <a:ext cx="474688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MS 12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646586" y="698282"/>
            <a:ext cx="492904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MS 2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221129" y="581066"/>
            <a:ext cx="443575" cy="33855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MS 14</a:t>
            </a:r>
          </a:p>
          <a:p>
            <a:pPr algn="ctr"/>
            <a:r>
              <a:rPr lang="en-US" sz="800" b="1" dirty="0"/>
              <a:t>MS 38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724318" y="714144"/>
            <a:ext cx="467900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MS 39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243717" y="710035"/>
            <a:ext cx="500409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MS 16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819042" y="588761"/>
            <a:ext cx="494752" cy="33855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 13</a:t>
            </a:r>
          </a:p>
          <a:p>
            <a:pPr algn="ctr"/>
            <a:r>
              <a:rPr lang="en-US" sz="800" b="1" dirty="0"/>
              <a:t>M 15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="" xmlns:a16="http://schemas.microsoft.com/office/drawing/2014/main" id="{E81AFD92-6AC7-4BB2-9419-D80244D35747}"/>
              </a:ext>
            </a:extLst>
          </p:cNvPr>
          <p:cNvCxnSpPr>
            <a:cxnSpLocks/>
          </p:cNvCxnSpPr>
          <p:nvPr/>
        </p:nvCxnSpPr>
        <p:spPr>
          <a:xfrm>
            <a:off x="2235227" y="1868682"/>
            <a:ext cx="6488" cy="255262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C408420B-49F1-489E-8FA0-8287E3B3C974}"/>
              </a:ext>
            </a:extLst>
          </p:cNvPr>
          <p:cNvSpPr txBox="1"/>
          <p:nvPr/>
        </p:nvSpPr>
        <p:spPr>
          <a:xfrm>
            <a:off x="2544274" y="2156510"/>
            <a:ext cx="478108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 2.1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29D230A0-D5BD-4B78-9E84-12371ABC486D}"/>
              </a:ext>
            </a:extLst>
          </p:cNvPr>
          <p:cNvSpPr txBox="1"/>
          <p:nvPr/>
        </p:nvSpPr>
        <p:spPr>
          <a:xfrm>
            <a:off x="4709960" y="2152053"/>
            <a:ext cx="478108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 1.2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A23FB037-3BAD-4296-8629-3183529EBA67}"/>
              </a:ext>
            </a:extLst>
          </p:cNvPr>
          <p:cNvSpPr txBox="1"/>
          <p:nvPr/>
        </p:nvSpPr>
        <p:spPr>
          <a:xfrm>
            <a:off x="4169378" y="2152053"/>
            <a:ext cx="478108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 2.2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DC36CB66-B6C9-4B17-993C-C62528CCF442}"/>
              </a:ext>
            </a:extLst>
          </p:cNvPr>
          <p:cNvSpPr txBox="1"/>
          <p:nvPr/>
        </p:nvSpPr>
        <p:spPr>
          <a:xfrm>
            <a:off x="1442929" y="704632"/>
            <a:ext cx="492904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MS 6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13F64900-BFBA-4809-A917-6835BD10C3F6}"/>
              </a:ext>
            </a:extLst>
          </p:cNvPr>
          <p:cNvSpPr txBox="1"/>
          <p:nvPr/>
        </p:nvSpPr>
        <p:spPr>
          <a:xfrm>
            <a:off x="1990778" y="690873"/>
            <a:ext cx="492904" cy="2154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MS 7</a:t>
            </a:r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="" xmlns:a16="http://schemas.microsoft.com/office/drawing/2014/main" id="{2B1BBDB2-6172-47B3-8B59-30A0B4614C26}"/>
              </a:ext>
            </a:extLst>
          </p:cNvPr>
          <p:cNvCxnSpPr>
            <a:cxnSpLocks/>
          </p:cNvCxnSpPr>
          <p:nvPr/>
        </p:nvCxnSpPr>
        <p:spPr>
          <a:xfrm>
            <a:off x="2792510" y="1876424"/>
            <a:ext cx="6488" cy="255262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="" xmlns:a16="http://schemas.microsoft.com/office/drawing/2014/main" id="{39011F5E-5AFB-44FF-B22F-A26672998173}"/>
              </a:ext>
            </a:extLst>
          </p:cNvPr>
          <p:cNvCxnSpPr>
            <a:cxnSpLocks/>
          </p:cNvCxnSpPr>
          <p:nvPr/>
        </p:nvCxnSpPr>
        <p:spPr>
          <a:xfrm>
            <a:off x="3330422" y="1870518"/>
            <a:ext cx="6488" cy="255262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="" xmlns:a16="http://schemas.microsoft.com/office/drawing/2014/main" id="{181F59AE-8366-498C-80CE-2E5C71D24397}"/>
              </a:ext>
            </a:extLst>
          </p:cNvPr>
          <p:cNvCxnSpPr>
            <a:cxnSpLocks/>
          </p:cNvCxnSpPr>
          <p:nvPr/>
        </p:nvCxnSpPr>
        <p:spPr>
          <a:xfrm>
            <a:off x="4426578" y="1893866"/>
            <a:ext cx="6488" cy="255262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="" xmlns:a16="http://schemas.microsoft.com/office/drawing/2014/main" id="{3E3F08A8-F631-4C93-A254-B167B9E73255}"/>
              </a:ext>
            </a:extLst>
          </p:cNvPr>
          <p:cNvCxnSpPr>
            <a:cxnSpLocks/>
          </p:cNvCxnSpPr>
          <p:nvPr/>
        </p:nvCxnSpPr>
        <p:spPr>
          <a:xfrm>
            <a:off x="4952286" y="1876424"/>
            <a:ext cx="6488" cy="255262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="" xmlns:a16="http://schemas.microsoft.com/office/drawing/2014/main" id="{C46CC563-2AA1-4FAC-94AD-E9C4D2D26A48}"/>
              </a:ext>
            </a:extLst>
          </p:cNvPr>
          <p:cNvCxnSpPr>
            <a:cxnSpLocks/>
          </p:cNvCxnSpPr>
          <p:nvPr/>
        </p:nvCxnSpPr>
        <p:spPr>
          <a:xfrm>
            <a:off x="7157688" y="1885211"/>
            <a:ext cx="6488" cy="255262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="" xmlns:a16="http://schemas.microsoft.com/office/drawing/2014/main" id="{266CF1A4-7CE3-4977-B5B5-383A9004B717}"/>
              </a:ext>
            </a:extLst>
          </p:cNvPr>
          <p:cNvCxnSpPr>
            <a:cxnSpLocks/>
          </p:cNvCxnSpPr>
          <p:nvPr/>
        </p:nvCxnSpPr>
        <p:spPr>
          <a:xfrm flipV="1">
            <a:off x="1697222" y="972633"/>
            <a:ext cx="6488" cy="26544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32EE8C65-5085-4B37-AC36-56AFBF389A69}"/>
              </a:ext>
            </a:extLst>
          </p:cNvPr>
          <p:cNvCxnSpPr>
            <a:cxnSpLocks/>
          </p:cNvCxnSpPr>
          <p:nvPr/>
        </p:nvCxnSpPr>
        <p:spPr>
          <a:xfrm flipV="1">
            <a:off x="2231983" y="960479"/>
            <a:ext cx="6488" cy="26544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E5E650CF-8AD6-4223-BB2D-4FD403F76DF0}"/>
              </a:ext>
            </a:extLst>
          </p:cNvPr>
          <p:cNvCxnSpPr>
            <a:cxnSpLocks/>
          </p:cNvCxnSpPr>
          <p:nvPr/>
        </p:nvCxnSpPr>
        <p:spPr>
          <a:xfrm flipV="1">
            <a:off x="2798998" y="934602"/>
            <a:ext cx="6488" cy="26544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="" xmlns:a16="http://schemas.microsoft.com/office/drawing/2014/main" id="{D4059FD6-46BB-490D-86D6-2B8F25D796DA}"/>
              </a:ext>
            </a:extLst>
          </p:cNvPr>
          <p:cNvCxnSpPr>
            <a:cxnSpLocks/>
          </p:cNvCxnSpPr>
          <p:nvPr/>
        </p:nvCxnSpPr>
        <p:spPr>
          <a:xfrm flipV="1">
            <a:off x="3336910" y="948744"/>
            <a:ext cx="6488" cy="26544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2087D74C-97BB-4352-B537-872B5580E1D4}"/>
              </a:ext>
            </a:extLst>
          </p:cNvPr>
          <p:cNvCxnSpPr>
            <a:cxnSpLocks/>
          </p:cNvCxnSpPr>
          <p:nvPr/>
        </p:nvCxnSpPr>
        <p:spPr>
          <a:xfrm flipV="1">
            <a:off x="3870250" y="960479"/>
            <a:ext cx="6488" cy="26544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="" xmlns:a16="http://schemas.microsoft.com/office/drawing/2014/main" id="{216383A6-9955-452C-811D-9D0640E687C5}"/>
              </a:ext>
            </a:extLst>
          </p:cNvPr>
          <p:cNvCxnSpPr>
            <a:cxnSpLocks/>
          </p:cNvCxnSpPr>
          <p:nvPr/>
        </p:nvCxnSpPr>
        <p:spPr>
          <a:xfrm flipV="1">
            <a:off x="4437265" y="953401"/>
            <a:ext cx="6488" cy="26544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="" xmlns:a16="http://schemas.microsoft.com/office/drawing/2014/main" id="{FB82B805-A821-4130-A8A0-3E5B7689D7E8}"/>
              </a:ext>
            </a:extLst>
          </p:cNvPr>
          <p:cNvCxnSpPr>
            <a:cxnSpLocks/>
          </p:cNvCxnSpPr>
          <p:nvPr/>
        </p:nvCxnSpPr>
        <p:spPr>
          <a:xfrm flipV="1">
            <a:off x="4954478" y="960479"/>
            <a:ext cx="6488" cy="26544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="" xmlns:a16="http://schemas.microsoft.com/office/drawing/2014/main" id="{1EFC025A-B2FE-4E53-A721-9375BA9EFAED}"/>
              </a:ext>
            </a:extLst>
          </p:cNvPr>
          <p:cNvCxnSpPr>
            <a:cxnSpLocks/>
          </p:cNvCxnSpPr>
          <p:nvPr/>
        </p:nvCxnSpPr>
        <p:spPr>
          <a:xfrm flipV="1">
            <a:off x="5500206" y="953401"/>
            <a:ext cx="6488" cy="26544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="" xmlns:a16="http://schemas.microsoft.com/office/drawing/2014/main" id="{DA51750A-5DBF-4734-B9E9-F8F076C1FC6C}"/>
              </a:ext>
            </a:extLst>
          </p:cNvPr>
          <p:cNvCxnSpPr>
            <a:cxnSpLocks/>
          </p:cNvCxnSpPr>
          <p:nvPr/>
        </p:nvCxnSpPr>
        <p:spPr>
          <a:xfrm flipV="1">
            <a:off x="6078894" y="953401"/>
            <a:ext cx="6488" cy="26544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="" xmlns:a16="http://schemas.microsoft.com/office/drawing/2014/main" id="{B774DFF9-2B2D-4A6B-A2EC-673599649752}"/>
              </a:ext>
            </a:extLst>
          </p:cNvPr>
          <p:cNvCxnSpPr>
            <a:cxnSpLocks/>
          </p:cNvCxnSpPr>
          <p:nvPr/>
        </p:nvCxnSpPr>
        <p:spPr>
          <a:xfrm flipV="1">
            <a:off x="1230323" y="3270990"/>
            <a:ext cx="6488" cy="26544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="" xmlns:a16="http://schemas.microsoft.com/office/drawing/2014/main" id="{AFDCD027-580E-42B5-9256-48882DB7168F}"/>
              </a:ext>
            </a:extLst>
          </p:cNvPr>
          <p:cNvCxnSpPr>
            <a:cxnSpLocks/>
          </p:cNvCxnSpPr>
          <p:nvPr/>
        </p:nvCxnSpPr>
        <p:spPr>
          <a:xfrm flipV="1">
            <a:off x="1765951" y="3267696"/>
            <a:ext cx="6488" cy="26544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="" xmlns:a16="http://schemas.microsoft.com/office/drawing/2014/main" id="{174923EB-BA0B-4B0C-B947-DD06A2C4AACE}"/>
              </a:ext>
            </a:extLst>
          </p:cNvPr>
          <p:cNvCxnSpPr>
            <a:cxnSpLocks/>
          </p:cNvCxnSpPr>
          <p:nvPr/>
        </p:nvCxnSpPr>
        <p:spPr>
          <a:xfrm flipV="1">
            <a:off x="2310687" y="3256484"/>
            <a:ext cx="6488" cy="26544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="" xmlns:a16="http://schemas.microsoft.com/office/drawing/2014/main" id="{5B58292C-9994-47F0-8A66-044A58F33500}"/>
              </a:ext>
            </a:extLst>
          </p:cNvPr>
          <p:cNvCxnSpPr>
            <a:cxnSpLocks/>
          </p:cNvCxnSpPr>
          <p:nvPr/>
        </p:nvCxnSpPr>
        <p:spPr>
          <a:xfrm flipV="1">
            <a:off x="3381623" y="3267696"/>
            <a:ext cx="6488" cy="26544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="" xmlns:a16="http://schemas.microsoft.com/office/drawing/2014/main" id="{29F7DC64-6541-47D7-86D3-92C6BC2876F5}"/>
              </a:ext>
            </a:extLst>
          </p:cNvPr>
          <p:cNvCxnSpPr>
            <a:cxnSpLocks/>
          </p:cNvCxnSpPr>
          <p:nvPr/>
        </p:nvCxnSpPr>
        <p:spPr>
          <a:xfrm flipV="1">
            <a:off x="3959424" y="3270990"/>
            <a:ext cx="6488" cy="26544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="" xmlns:a16="http://schemas.microsoft.com/office/drawing/2014/main" id="{CDAC596F-814A-4F71-AF3E-F462C50F01F4}"/>
              </a:ext>
            </a:extLst>
          </p:cNvPr>
          <p:cNvCxnSpPr>
            <a:cxnSpLocks/>
          </p:cNvCxnSpPr>
          <p:nvPr/>
        </p:nvCxnSpPr>
        <p:spPr>
          <a:xfrm flipV="1">
            <a:off x="5019039" y="3267457"/>
            <a:ext cx="6488" cy="26544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="" xmlns:a16="http://schemas.microsoft.com/office/drawing/2014/main" id="{BD426234-7459-4E89-8A39-3CB52F9FB6C4}"/>
              </a:ext>
            </a:extLst>
          </p:cNvPr>
          <p:cNvCxnSpPr>
            <a:cxnSpLocks/>
          </p:cNvCxnSpPr>
          <p:nvPr/>
        </p:nvCxnSpPr>
        <p:spPr>
          <a:xfrm flipV="1">
            <a:off x="5559140" y="3270990"/>
            <a:ext cx="6488" cy="26544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="" xmlns:a16="http://schemas.microsoft.com/office/drawing/2014/main" id="{82F1EEFA-3C3F-490E-BC5A-041882A5F61C}"/>
              </a:ext>
            </a:extLst>
          </p:cNvPr>
          <p:cNvCxnSpPr>
            <a:cxnSpLocks/>
          </p:cNvCxnSpPr>
          <p:nvPr/>
        </p:nvCxnSpPr>
        <p:spPr>
          <a:xfrm flipV="1">
            <a:off x="6124040" y="3267457"/>
            <a:ext cx="6488" cy="26544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="" xmlns:a16="http://schemas.microsoft.com/office/drawing/2014/main" id="{31FECC5D-6E26-4D88-9679-46D0D038D7D1}"/>
              </a:ext>
            </a:extLst>
          </p:cNvPr>
          <p:cNvCxnSpPr>
            <a:cxnSpLocks/>
          </p:cNvCxnSpPr>
          <p:nvPr/>
        </p:nvCxnSpPr>
        <p:spPr>
          <a:xfrm>
            <a:off x="1186448" y="4140504"/>
            <a:ext cx="6488" cy="255262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="" xmlns:a16="http://schemas.microsoft.com/office/drawing/2014/main" id="{8E7D66FF-B7A8-486B-8D98-A3B7C4642F13}"/>
              </a:ext>
            </a:extLst>
          </p:cNvPr>
          <p:cNvCxnSpPr>
            <a:cxnSpLocks/>
          </p:cNvCxnSpPr>
          <p:nvPr/>
        </p:nvCxnSpPr>
        <p:spPr>
          <a:xfrm>
            <a:off x="1748338" y="4137086"/>
            <a:ext cx="6488" cy="255262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="" xmlns:a16="http://schemas.microsoft.com/office/drawing/2014/main" id="{F137B318-8EB6-4384-A734-31E92EB063BC}"/>
              </a:ext>
            </a:extLst>
          </p:cNvPr>
          <p:cNvCxnSpPr>
            <a:cxnSpLocks/>
          </p:cNvCxnSpPr>
          <p:nvPr/>
        </p:nvCxnSpPr>
        <p:spPr>
          <a:xfrm>
            <a:off x="2840384" y="4150094"/>
            <a:ext cx="6488" cy="255262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="" xmlns:a16="http://schemas.microsoft.com/office/drawing/2014/main" id="{A5CF0BE8-E6AE-4053-8D61-71FA16388B70}"/>
              </a:ext>
            </a:extLst>
          </p:cNvPr>
          <p:cNvCxnSpPr>
            <a:cxnSpLocks/>
          </p:cNvCxnSpPr>
          <p:nvPr/>
        </p:nvCxnSpPr>
        <p:spPr>
          <a:xfrm>
            <a:off x="3392783" y="4141679"/>
            <a:ext cx="6488" cy="255262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="" xmlns:a16="http://schemas.microsoft.com/office/drawing/2014/main" id="{D3B47876-F5BC-4FF2-9790-011AB824F7EE}"/>
              </a:ext>
            </a:extLst>
          </p:cNvPr>
          <p:cNvCxnSpPr>
            <a:cxnSpLocks/>
          </p:cNvCxnSpPr>
          <p:nvPr/>
        </p:nvCxnSpPr>
        <p:spPr>
          <a:xfrm>
            <a:off x="5012551" y="4143963"/>
            <a:ext cx="6488" cy="255262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="" xmlns:a16="http://schemas.microsoft.com/office/drawing/2014/main" id="{BF4D2EC2-1BF8-41AA-AC0E-0A02498F0F0E}"/>
              </a:ext>
            </a:extLst>
          </p:cNvPr>
          <p:cNvCxnSpPr>
            <a:cxnSpLocks/>
          </p:cNvCxnSpPr>
          <p:nvPr/>
        </p:nvCxnSpPr>
        <p:spPr>
          <a:xfrm>
            <a:off x="6631461" y="4150094"/>
            <a:ext cx="0" cy="265926"/>
          </a:xfrm>
          <a:prstGeom prst="straightConnector1">
            <a:avLst/>
          </a:prstGeom>
          <a:ln w="22225" cap="rnd" cmpd="dbl">
            <a:solidFill>
              <a:srgbClr val="0070C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7DFF37DE-4E34-48D0-ABB0-31DB5309641B}"/>
              </a:ext>
            </a:extLst>
          </p:cNvPr>
          <p:cNvCxnSpPr>
            <a:cxnSpLocks/>
          </p:cNvCxnSpPr>
          <p:nvPr/>
        </p:nvCxnSpPr>
        <p:spPr>
          <a:xfrm>
            <a:off x="5633371" y="4141679"/>
            <a:ext cx="0" cy="255262"/>
          </a:xfrm>
          <a:prstGeom prst="straightConnector1">
            <a:avLst/>
          </a:prstGeom>
          <a:ln w="22225" cap="rnd" cmpd="dbl">
            <a:solidFill>
              <a:schemeClr val="accent6">
                <a:lumMod val="75000"/>
              </a:schemeClr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="" xmlns:a16="http://schemas.microsoft.com/office/drawing/2014/main" id="{82031590-7920-4C8B-B318-70762623B96B}"/>
              </a:ext>
            </a:extLst>
          </p:cNvPr>
          <p:cNvCxnSpPr>
            <a:cxnSpLocks/>
          </p:cNvCxnSpPr>
          <p:nvPr/>
        </p:nvCxnSpPr>
        <p:spPr>
          <a:xfrm>
            <a:off x="5484680" y="4141679"/>
            <a:ext cx="0" cy="265926"/>
          </a:xfrm>
          <a:prstGeom prst="straightConnector1">
            <a:avLst/>
          </a:prstGeom>
          <a:ln w="22225" cap="rnd" cmpd="dbl">
            <a:solidFill>
              <a:srgbClr val="0070C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60DA5AB6-D538-4651-A21C-9E86CBE24FC3}"/>
              </a:ext>
            </a:extLst>
          </p:cNvPr>
          <p:cNvSpPr txBox="1"/>
          <p:nvPr/>
        </p:nvSpPr>
        <p:spPr>
          <a:xfrm>
            <a:off x="6433724" y="2747647"/>
            <a:ext cx="492904" cy="21544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da-DK"/>
            </a:defPPr>
            <a:lvl1pPr algn="ctr">
              <a:defRPr sz="800" b="1"/>
            </a:lvl1pPr>
          </a:lstStyle>
          <a:p>
            <a:r>
              <a:rPr lang="en-US"/>
              <a:t>MS 10</a:t>
            </a:r>
            <a:endParaRPr lang="en-US" dirty="0"/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="" xmlns:a16="http://schemas.microsoft.com/office/drawing/2014/main" id="{15CDF3F5-D253-4367-BBF4-51D0C71FAA56}"/>
              </a:ext>
            </a:extLst>
          </p:cNvPr>
          <p:cNvCxnSpPr>
            <a:cxnSpLocks/>
          </p:cNvCxnSpPr>
          <p:nvPr/>
        </p:nvCxnSpPr>
        <p:spPr>
          <a:xfrm rot="10800000">
            <a:off x="6580082" y="3270571"/>
            <a:ext cx="0" cy="255262"/>
          </a:xfrm>
          <a:prstGeom prst="straightConnector1">
            <a:avLst/>
          </a:prstGeom>
          <a:ln w="22225" cap="rnd" cmpd="dbl">
            <a:solidFill>
              <a:schemeClr val="accent6">
                <a:lumMod val="75000"/>
              </a:schemeClr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="" xmlns:a16="http://schemas.microsoft.com/office/drawing/2014/main" id="{9CE5B1AD-F6DE-45A8-A14F-50C14CC7DFAF}"/>
              </a:ext>
            </a:extLst>
          </p:cNvPr>
          <p:cNvCxnSpPr>
            <a:cxnSpLocks/>
          </p:cNvCxnSpPr>
          <p:nvPr/>
        </p:nvCxnSpPr>
        <p:spPr>
          <a:xfrm rot="10800000">
            <a:off x="6728773" y="3259907"/>
            <a:ext cx="0" cy="265926"/>
          </a:xfrm>
          <a:prstGeom prst="straightConnector1">
            <a:avLst/>
          </a:prstGeom>
          <a:ln w="22225" cap="rnd" cmpd="dbl">
            <a:solidFill>
              <a:srgbClr val="92D05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2367CC3F-27B7-4D05-998E-B6EC2E0F0571}"/>
              </a:ext>
            </a:extLst>
          </p:cNvPr>
          <p:cNvSpPr txBox="1"/>
          <p:nvPr/>
        </p:nvSpPr>
        <p:spPr>
          <a:xfrm>
            <a:off x="6968920" y="4423429"/>
            <a:ext cx="478108" cy="461665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da-DK"/>
            </a:defPPr>
            <a:lvl1pPr algn="ctr">
              <a:defRPr sz="800" b="1"/>
            </a:lvl1pPr>
          </a:lstStyle>
          <a:p>
            <a:r>
              <a:rPr lang="en-US" dirty="0"/>
              <a:t>D 4.7</a:t>
            </a:r>
          </a:p>
          <a:p>
            <a:r>
              <a:rPr lang="en-US" dirty="0"/>
              <a:t>D 4.10</a:t>
            </a:r>
          </a:p>
          <a:p>
            <a:r>
              <a:rPr lang="en-US" dirty="0"/>
              <a:t>D 5.3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="" xmlns:a16="http://schemas.microsoft.com/office/drawing/2014/main" id="{BFA27A59-B9EC-4CCD-B087-873FB626205C}"/>
              </a:ext>
            </a:extLst>
          </p:cNvPr>
          <p:cNvCxnSpPr>
            <a:cxnSpLocks/>
          </p:cNvCxnSpPr>
          <p:nvPr/>
        </p:nvCxnSpPr>
        <p:spPr>
          <a:xfrm>
            <a:off x="7198828" y="4154518"/>
            <a:ext cx="0" cy="265926"/>
          </a:xfrm>
          <a:prstGeom prst="straightConnector1">
            <a:avLst/>
          </a:prstGeom>
          <a:ln w="22225" cap="rnd" cmpd="dbl">
            <a:solidFill>
              <a:srgbClr val="0070C0"/>
            </a:solidFill>
            <a:prstDash val="sysDot"/>
            <a:round/>
            <a:headEnd type="oval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" name="Billede 10" descr="euFlag.png">
            <a:extLst>
              <a:ext uri="{FF2B5EF4-FFF2-40B4-BE49-F238E27FC236}">
                <a16:creationId xmlns="" xmlns:a16="http://schemas.microsoft.com/office/drawing/2014/main" id="{73973452-A81E-4D42-88AD-DD30D6685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370" y="4842943"/>
            <a:ext cx="264706" cy="180000"/>
          </a:xfrm>
          <a:prstGeom prst="rect">
            <a:avLst/>
          </a:prstGeom>
        </p:spPr>
      </p:pic>
      <p:sp>
        <p:nvSpPr>
          <p:cNvPr id="134" name="Tekstfelt 11">
            <a:extLst>
              <a:ext uri="{FF2B5EF4-FFF2-40B4-BE49-F238E27FC236}">
                <a16:creationId xmlns="" xmlns:a16="http://schemas.microsoft.com/office/drawing/2014/main" id="{EF67D60A-522D-455B-BD25-695B089FA225}"/>
              </a:ext>
            </a:extLst>
          </p:cNvPr>
          <p:cNvSpPr txBox="1"/>
          <p:nvPr/>
        </p:nvSpPr>
        <p:spPr>
          <a:xfrm rot="16200000">
            <a:off x="-1925338" y="2535918"/>
            <a:ext cx="42677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10" descr="euFlag.png">
            <a:extLst>
              <a:ext uri="{FF2B5EF4-FFF2-40B4-BE49-F238E27FC236}">
                <a16:creationId xmlns="" xmlns:a16="http://schemas.microsoft.com/office/drawing/2014/main" id="{40A23A22-C42D-4B9E-80AB-72E515323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11" name="Tekstfelt 11">
            <a:extLst>
              <a:ext uri="{FF2B5EF4-FFF2-40B4-BE49-F238E27FC236}">
                <a16:creationId xmlns="" xmlns:a16="http://schemas.microsoft.com/office/drawing/2014/main" id="{846B4509-2AB5-4CD7-A940-10E4C4296089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="" xmlns:a16="http://schemas.microsoft.com/office/drawing/2014/main" id="{377E60A6-EF1F-46D5-BA9D-3599BD04B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776571"/>
              </p:ext>
            </p:extLst>
          </p:nvPr>
        </p:nvGraphicFramePr>
        <p:xfrm>
          <a:off x="-1070795" y="905355"/>
          <a:ext cx="7514278" cy="389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29BB8D6-48E3-45B2-8E03-0BDC037533D4}"/>
              </a:ext>
            </a:extLst>
          </p:cNvPr>
          <p:cNvSpPr txBox="1"/>
          <p:nvPr/>
        </p:nvSpPr>
        <p:spPr>
          <a:xfrm>
            <a:off x="6919733" y="704187"/>
            <a:ext cx="19685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planned: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2000 contacts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20 best practices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9 small meetings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30 staff trained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98 IKC contracts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6 IKC phase 2 reports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43958F2-2354-40D6-A0FC-6B88098CD484}"/>
              </a:ext>
            </a:extLst>
          </p:cNvPr>
          <p:cNvCxnSpPr/>
          <p:nvPr/>
        </p:nvCxnSpPr>
        <p:spPr>
          <a:xfrm>
            <a:off x="6653033" y="856587"/>
            <a:ext cx="0" cy="366395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281E7EB-96FA-4875-A1AB-3A34B075CB49}"/>
              </a:ext>
            </a:extLst>
          </p:cNvPr>
          <p:cNvSpPr txBox="1"/>
          <p:nvPr/>
        </p:nvSpPr>
        <p:spPr>
          <a:xfrm>
            <a:off x="6919733" y="2323863"/>
            <a:ext cx="19685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planned: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12 members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4 innovation inputs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6 PCPs identified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C77AC6B-B750-4591-A79D-E8D56B55A1A6}"/>
              </a:ext>
            </a:extLst>
          </p:cNvPr>
          <p:cNvSpPr txBox="1"/>
          <p:nvPr/>
        </p:nvSpPr>
        <p:spPr>
          <a:xfrm>
            <a:off x="6919733" y="3456594"/>
            <a:ext cx="196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planned: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7 publications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6 open source packages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6 simulations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23 conferences</a:t>
            </a:r>
          </a:p>
        </p:txBody>
      </p:sp>
    </p:spTree>
    <p:extLst>
      <p:ext uri="{BB962C8B-B14F-4D97-AF65-F5344CB8AC3E}">
        <p14:creationId xmlns:p14="http://schemas.microsoft.com/office/powerpoint/2010/main" val="979659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10" descr="euFlag.png">
            <a:extLst>
              <a:ext uri="{FF2B5EF4-FFF2-40B4-BE49-F238E27FC236}">
                <a16:creationId xmlns="" xmlns:a16="http://schemas.microsoft.com/office/drawing/2014/main" id="{40A23A22-C42D-4B9E-80AB-72E515323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11" name="Tekstfelt 11">
            <a:extLst>
              <a:ext uri="{FF2B5EF4-FFF2-40B4-BE49-F238E27FC236}">
                <a16:creationId xmlns="" xmlns:a16="http://schemas.microsoft.com/office/drawing/2014/main" id="{846B4509-2AB5-4CD7-A940-10E4C4296089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="" xmlns:a16="http://schemas.microsoft.com/office/drawing/2014/main" id="{377E60A6-EF1F-46D5-BA9D-3599BD04B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8262078"/>
              </p:ext>
            </p:extLst>
          </p:nvPr>
        </p:nvGraphicFramePr>
        <p:xfrm>
          <a:off x="-1048543" y="709862"/>
          <a:ext cx="7514278" cy="389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29BB8D6-48E3-45B2-8E03-0BDC037533D4}"/>
              </a:ext>
            </a:extLst>
          </p:cNvPr>
          <p:cNvSpPr txBox="1"/>
          <p:nvPr/>
        </p:nvSpPr>
        <p:spPr>
          <a:xfrm>
            <a:off x="6910235" y="793067"/>
            <a:ext cx="1968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planned: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30 software releases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43958F2-2354-40D6-A0FC-6B88098CD484}"/>
              </a:ext>
            </a:extLst>
          </p:cNvPr>
          <p:cNvCxnSpPr/>
          <p:nvPr/>
        </p:nvCxnSpPr>
        <p:spPr>
          <a:xfrm>
            <a:off x="6656235" y="709862"/>
            <a:ext cx="0" cy="366395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281E7EB-96FA-4875-A1AB-3A34B075CB49}"/>
              </a:ext>
            </a:extLst>
          </p:cNvPr>
          <p:cNvSpPr txBox="1"/>
          <p:nvPr/>
        </p:nvSpPr>
        <p:spPr>
          <a:xfrm>
            <a:off x="6910235" y="1526174"/>
            <a:ext cx="2146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planned: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5 outreach per cluster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3 new Member Countries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10 events in new Member Countries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500 new business profiles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40 new supplier contracts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500 participants in ILO industry events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6 press releases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8 publications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25.000 average website visitors p/m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E7E14F-7E47-47E3-9A0F-094607F4E49D}"/>
              </a:ext>
            </a:extLst>
          </p:cNvPr>
          <p:cNvSpPr txBox="1"/>
          <p:nvPr/>
        </p:nvSpPr>
        <p:spPr>
          <a:xfrm>
            <a:off x="3005469" y="3756837"/>
            <a:ext cx="35652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Project management</a:t>
            </a:r>
          </a:p>
          <a:p>
            <a:pPr marL="444500" indent="98425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9 key risks reduced by more than 5 points</a:t>
            </a:r>
          </a:p>
          <a:p>
            <a:pPr marL="720725" lvl="1" indent="-98425">
              <a:buFont typeface="Wingdings" panose="05000000000000000000" pitchFamily="2" charset="2"/>
              <a:buChar char="§"/>
            </a:pPr>
            <a:r>
              <a:rPr lang="en-GB" sz="10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coordination of parallel installation activities</a:t>
            </a:r>
          </a:p>
          <a:p>
            <a:pPr marL="720725" lvl="1" indent="-98425">
              <a:buFont typeface="Wingdings" panose="05000000000000000000" pitchFamily="2" charset="2"/>
              <a:buChar char="§"/>
            </a:pPr>
            <a:r>
              <a:rPr lang="en-GB" sz="10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timely communication of mid-level requirements</a:t>
            </a:r>
          </a:p>
          <a:p>
            <a:pPr marL="720725" lvl="1" indent="-98425">
              <a:buFont typeface="Wingdings" panose="05000000000000000000" pitchFamily="2" charset="2"/>
              <a:buChar char="§"/>
            </a:pPr>
            <a:r>
              <a:rPr lang="en-GB" sz="10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changes in technical designs</a:t>
            </a:r>
          </a:p>
          <a:p>
            <a:pPr marL="720725" lvl="1" indent="-98425">
              <a:buFont typeface="Wingdings" panose="05000000000000000000" pitchFamily="2" charset="2"/>
              <a:buChar char="§"/>
            </a:pPr>
            <a:r>
              <a:rPr lang="en-GB" sz="10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late/changed requirements</a:t>
            </a:r>
          </a:p>
          <a:p>
            <a:pPr marL="720725" lvl="1" indent="-98425">
              <a:buFont typeface="Wingdings" panose="05000000000000000000" pitchFamily="2" charset="2"/>
              <a:buChar char="§"/>
            </a:pPr>
            <a:r>
              <a:rPr lang="en-GB" sz="10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IKC VAT costs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8987524-00C4-4761-AEA9-CBE60E9EF79C}"/>
              </a:ext>
            </a:extLst>
          </p:cNvPr>
          <p:cNvSpPr txBox="1"/>
          <p:nvPr/>
        </p:nvSpPr>
        <p:spPr>
          <a:xfrm>
            <a:off x="6910235" y="3787614"/>
            <a:ext cx="19685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planned:</a:t>
            </a:r>
          </a:p>
          <a:p>
            <a:pPr marL="88900" indent="-88900">
              <a:buFontTx/>
              <a:buChar char="-"/>
            </a:pPr>
            <a:r>
              <a:rPr lang="en-GB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6 key risks reduced by 5 impact points (according to ESS risk register)</a:t>
            </a:r>
          </a:p>
        </p:txBody>
      </p:sp>
    </p:spTree>
    <p:extLst>
      <p:ext uri="{BB962C8B-B14F-4D97-AF65-F5344CB8AC3E}">
        <p14:creationId xmlns:p14="http://schemas.microsoft.com/office/powerpoint/2010/main" val="4116577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="" xmlns:a16="http://schemas.microsoft.com/office/drawing/2014/main" id="{5E37D5A2-8C4E-43E5-8FAC-F456204C2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8" y="646648"/>
            <a:ext cx="5894837" cy="857250"/>
          </a:xfrm>
        </p:spPr>
        <p:txBody>
          <a:bodyPr>
            <a:normAutofit/>
          </a:bodyPr>
          <a:lstStyle/>
          <a:p>
            <a:r>
              <a:rPr lang="da-DK" sz="2000" b="1" dirty="0">
                <a:latin typeface="Arial" panose="020B0604020202020204" pitchFamily="34" charset="0"/>
                <a:cs typeface="Arial" panose="020B0604020202020204" pitchFamily="34" charset="0"/>
              </a:rPr>
              <a:t>WP1 - work </a:t>
            </a:r>
            <a:r>
              <a:rPr lang="da-DK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carried</a:t>
            </a:r>
            <a:r>
              <a:rPr lang="da-DK" sz="2000" b="1" dirty="0">
                <a:latin typeface="Arial" panose="020B0604020202020204" pitchFamily="34" charset="0"/>
                <a:cs typeface="Arial" panose="020B0604020202020204" pitchFamily="34" charset="0"/>
              </a:rPr>
              <a:t> out</a:t>
            </a:r>
            <a:endParaRPr lang="da-DK" sz="2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lede 10" descr="euFlag.png">
            <a:extLst>
              <a:ext uri="{FF2B5EF4-FFF2-40B4-BE49-F238E27FC236}">
                <a16:creationId xmlns="" xmlns:a16="http://schemas.microsoft.com/office/drawing/2014/main" id="{81D81DC1-5BB3-4BD9-B673-1A7E02003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8" name="Tekstfelt 11">
            <a:extLst>
              <a:ext uri="{FF2B5EF4-FFF2-40B4-BE49-F238E27FC236}">
                <a16:creationId xmlns="" xmlns:a16="http://schemas.microsoft.com/office/drawing/2014/main" id="{72D17704-7904-46C3-BAB5-5653AD928403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885" y="1277257"/>
            <a:ext cx="8875485" cy="3642703"/>
            <a:chOff x="137885" y="1277257"/>
            <a:chExt cx="8875485" cy="3642703"/>
          </a:xfrm>
          <a:effectLst/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997847856"/>
                </p:ext>
              </p:extLst>
            </p:nvPr>
          </p:nvGraphicFramePr>
          <p:xfrm>
            <a:off x="137885" y="1277257"/>
            <a:ext cx="8875485" cy="364270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361" y="2514974"/>
              <a:ext cx="1697724" cy="11332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360" y="3634522"/>
              <a:ext cx="1697725" cy="123307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362" y="1404295"/>
              <a:ext cx="1697724" cy="112446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7918D6D5-722C-48C4-945A-7E4A2201A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75847" y="2536745"/>
              <a:ext cx="1630713" cy="1065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4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="" xmlns:a16="http://schemas.microsoft.com/office/drawing/2014/main" id="{65DFC116-2432-4A2F-A8EF-095F84C0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26" y="605367"/>
            <a:ext cx="8112599" cy="857250"/>
          </a:xfrm>
        </p:spPr>
        <p:txBody>
          <a:bodyPr>
            <a:normAutofit/>
          </a:bodyPr>
          <a:lstStyle/>
          <a:p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(Approved)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Amendment to the Grant Agreement</a:t>
            </a:r>
            <a:endParaRPr lang="da-DK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lede 10" descr="euFlag.png">
            <a:extLst>
              <a:ext uri="{FF2B5EF4-FFF2-40B4-BE49-F238E27FC236}">
                <a16:creationId xmlns="" xmlns:a16="http://schemas.microsoft.com/office/drawing/2014/main" id="{5DF2B109-0B40-4C40-ADA1-40FF139E5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8" name="Tekstfelt 11">
            <a:extLst>
              <a:ext uri="{FF2B5EF4-FFF2-40B4-BE49-F238E27FC236}">
                <a16:creationId xmlns="" xmlns:a16="http://schemas.microsoft.com/office/drawing/2014/main" id="{EC1C51B3-EA5D-4869-9A0E-AE3DCD5ADDE6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55330321"/>
              </p:ext>
            </p:extLst>
          </p:nvPr>
        </p:nvGraphicFramePr>
        <p:xfrm>
          <a:off x="269826" y="1270000"/>
          <a:ext cx="8250060" cy="3441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2994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="" xmlns:a16="http://schemas.microsoft.com/office/drawing/2014/main" id="{65DFC116-2432-4A2F-A8EF-095F84C0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8" y="609289"/>
            <a:ext cx="7286909" cy="857250"/>
          </a:xfrm>
        </p:spPr>
        <p:txBody>
          <a:bodyPr>
            <a:normAutofit/>
          </a:bodyPr>
          <a:lstStyle/>
          <a:p>
            <a:r>
              <a:rPr lang="da-DK" sz="2000" b="1" dirty="0">
                <a:latin typeface="Arial" panose="020B0604020202020204" pitchFamily="34" charset="0"/>
                <a:cs typeface="Arial" panose="020B0604020202020204" pitchFamily="34" charset="0"/>
              </a:rPr>
              <a:t>Monitoring tools: approaches and methods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445188" y="613718"/>
            <a:ext cx="2546887" cy="3993793"/>
            <a:chOff x="6306432" y="613718"/>
            <a:chExt cx="2685643" cy="390245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3922" y="2029017"/>
              <a:ext cx="1359947" cy="15712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E16A62C6-9ADA-40A4-AE0D-5C99B3AB6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6432" y="613718"/>
              <a:ext cx="1374700" cy="104980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168" y="1361589"/>
              <a:ext cx="1807139" cy="983137"/>
            </a:xfrm>
            <a:prstGeom prst="rect">
              <a:avLst/>
            </a:prstGeom>
          </p:spPr>
        </p:pic>
        <p:pic>
          <p:nvPicPr>
            <p:cNvPr id="8" name="Picture 7" descr="Screen Shot 2016-02-10 at 17.16.13.png">
              <a:extLst>
                <a:ext uri="{FF2B5EF4-FFF2-40B4-BE49-F238E27FC236}">
                  <a16:creationId xmlns="" xmlns:a16="http://schemas.microsoft.com/office/drawing/2014/main" id="{D45B3E72-9F12-4DB6-95AB-20856276E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3063" y="1798751"/>
              <a:ext cx="1107579" cy="1394498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A71F6A28-BEDC-46B5-BBBF-BE25C51C1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08156" y="2794214"/>
              <a:ext cx="1583919" cy="132709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869AAE8E-0DE3-40E9-BEF5-1B73C2761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5172" y="2950409"/>
              <a:ext cx="1032984" cy="1565768"/>
            </a:xfrm>
            <a:prstGeom prst="rect">
              <a:avLst/>
            </a:prstGeom>
          </p:spPr>
        </p:pic>
      </p:grpSp>
      <p:pic>
        <p:nvPicPr>
          <p:cNvPr id="14" name="Billede 10" descr="euFlag.png">
            <a:extLst>
              <a:ext uri="{FF2B5EF4-FFF2-40B4-BE49-F238E27FC236}">
                <a16:creationId xmlns="" xmlns:a16="http://schemas.microsoft.com/office/drawing/2014/main" id="{19D98243-578D-45E9-AAE2-52A0214B62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15" name="Tekstfelt 11">
            <a:extLst>
              <a:ext uri="{FF2B5EF4-FFF2-40B4-BE49-F238E27FC236}">
                <a16:creationId xmlns="" xmlns:a16="http://schemas.microsoft.com/office/drawing/2014/main" id="{B2DD5321-2D9B-494C-BBE8-97282D6F0D92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52032" y="1315510"/>
            <a:ext cx="1349405" cy="1472901"/>
            <a:chOff x="569089" y="1416152"/>
            <a:chExt cx="1349405" cy="1472901"/>
          </a:xfrm>
        </p:grpSpPr>
        <p:sp>
          <p:nvSpPr>
            <p:cNvPr id="7" name="TextBox 6"/>
            <p:cNvSpPr txBox="1"/>
            <p:nvPr/>
          </p:nvSpPr>
          <p:spPr>
            <a:xfrm>
              <a:off x="569089" y="2181167"/>
              <a:ext cx="1332882" cy="707886"/>
            </a:xfrm>
            <a:prstGeom prst="rect">
              <a:avLst/>
            </a:prstGeom>
            <a:noFill/>
            <a:ln>
              <a:solidFill>
                <a:srgbClr val="82AA1E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- Meetings, </a:t>
              </a:r>
            </a:p>
            <a:p>
              <a:r>
                <a:rPr lang="en-US" sz="1000" dirty="0"/>
                <a:t>- </a:t>
              </a:r>
              <a:r>
                <a:rPr lang="en-US" sz="1000" dirty="0" err="1"/>
                <a:t>TelCons</a:t>
              </a:r>
              <a:r>
                <a:rPr lang="en-US" sz="1000" dirty="0"/>
                <a:t>, </a:t>
              </a:r>
            </a:p>
            <a:p>
              <a:r>
                <a:rPr lang="en-US" sz="1000" dirty="0"/>
                <a:t>-  Newsletter, </a:t>
              </a:r>
            </a:p>
            <a:p>
              <a:r>
                <a:rPr lang="en-US" sz="1000" dirty="0"/>
                <a:t>-  Emails to GA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9089" y="1416152"/>
              <a:ext cx="1349405" cy="765197"/>
            </a:xfrm>
            <a:prstGeom prst="rect">
              <a:avLst/>
            </a:prstGeom>
            <a:solidFill>
              <a:srgbClr val="8AB80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Continuous, clear, honest and targeted communication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81855" y="1310378"/>
            <a:ext cx="1349405" cy="1472901"/>
            <a:chOff x="569089" y="1416152"/>
            <a:chExt cx="1349405" cy="1472901"/>
          </a:xfrm>
        </p:grpSpPr>
        <p:sp>
          <p:nvSpPr>
            <p:cNvPr id="20" name="TextBox 19"/>
            <p:cNvSpPr txBox="1"/>
            <p:nvPr/>
          </p:nvSpPr>
          <p:spPr>
            <a:xfrm>
              <a:off x="569089" y="2181167"/>
              <a:ext cx="1349405" cy="707886"/>
            </a:xfrm>
            <a:prstGeom prst="rect">
              <a:avLst/>
            </a:prstGeom>
            <a:noFill/>
            <a:ln>
              <a:solidFill>
                <a:srgbClr val="7D004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- STB minutes,</a:t>
              </a:r>
            </a:p>
            <a:p>
              <a:r>
                <a:rPr lang="en-US" sz="1000" dirty="0"/>
                <a:t>- Monitoring tools,</a:t>
              </a:r>
            </a:p>
            <a:p>
              <a:r>
                <a:rPr lang="en-US" sz="1000" dirty="0"/>
                <a:t>- Quality check, </a:t>
              </a:r>
            </a:p>
            <a:p>
              <a:r>
                <a:rPr lang="en-US" sz="1000" dirty="0"/>
                <a:t>- Partner visits 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69089" y="1416152"/>
              <a:ext cx="1349405" cy="765197"/>
            </a:xfrm>
            <a:prstGeom prst="rect">
              <a:avLst/>
            </a:prstGeom>
            <a:solidFill>
              <a:srgbClr val="7D004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Monitoring technical progress and resources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9047" y="3043276"/>
            <a:ext cx="1349405" cy="1472901"/>
            <a:chOff x="569089" y="1416152"/>
            <a:chExt cx="1349405" cy="1472901"/>
          </a:xfrm>
        </p:grpSpPr>
        <p:sp>
          <p:nvSpPr>
            <p:cNvPr id="23" name="TextBox 22"/>
            <p:cNvSpPr txBox="1"/>
            <p:nvPr/>
          </p:nvSpPr>
          <p:spPr>
            <a:xfrm>
              <a:off x="569089" y="2181167"/>
              <a:ext cx="1322402" cy="707886"/>
            </a:xfrm>
            <a:prstGeom prst="rect">
              <a:avLst/>
            </a:prstGeom>
            <a:noFill/>
            <a:ln>
              <a:solidFill>
                <a:srgbClr val="7D004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- Re-design planning,</a:t>
              </a:r>
            </a:p>
            <a:p>
              <a:r>
                <a:rPr lang="en-US" sz="1000" dirty="0"/>
                <a:t>- Costs and timeframe; check consequences 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69089" y="1416152"/>
              <a:ext cx="1349405" cy="765197"/>
            </a:xfrm>
            <a:prstGeom prst="rect">
              <a:avLst/>
            </a:prstGeom>
            <a:solidFill>
              <a:srgbClr val="7D004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Expect the unexpected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698869" y="3047368"/>
            <a:ext cx="1349406" cy="1472901"/>
            <a:chOff x="569088" y="1416152"/>
            <a:chExt cx="1349406" cy="1472901"/>
          </a:xfrm>
        </p:grpSpPr>
        <p:sp>
          <p:nvSpPr>
            <p:cNvPr id="26" name="TextBox 25"/>
            <p:cNvSpPr txBox="1"/>
            <p:nvPr/>
          </p:nvSpPr>
          <p:spPr>
            <a:xfrm>
              <a:off x="569088" y="2181167"/>
              <a:ext cx="1349406" cy="707886"/>
            </a:xfrm>
            <a:prstGeom prst="rect">
              <a:avLst/>
            </a:prstGeom>
            <a:noFill/>
            <a:ln>
              <a:solidFill>
                <a:srgbClr val="82AA1E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- Patience, </a:t>
              </a:r>
            </a:p>
            <a:p>
              <a:r>
                <a:rPr lang="en-US" sz="1000" dirty="0"/>
                <a:t>- Acceptance of individual unforeseen problems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9089" y="1416152"/>
              <a:ext cx="1349405" cy="765197"/>
            </a:xfrm>
            <a:prstGeom prst="rect">
              <a:avLst/>
            </a:prstGeom>
            <a:solidFill>
              <a:srgbClr val="8AB80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Handle issues at individual level (partner visits)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273656" y="3043276"/>
            <a:ext cx="1349406" cy="1472901"/>
            <a:chOff x="569089" y="1416152"/>
            <a:chExt cx="1349406" cy="1472901"/>
          </a:xfrm>
        </p:grpSpPr>
        <p:sp>
          <p:nvSpPr>
            <p:cNvPr id="29" name="TextBox 28"/>
            <p:cNvSpPr txBox="1"/>
            <p:nvPr/>
          </p:nvSpPr>
          <p:spPr>
            <a:xfrm>
              <a:off x="569089" y="2181167"/>
              <a:ext cx="1349406" cy="707886"/>
            </a:xfrm>
            <a:prstGeom prst="rect">
              <a:avLst/>
            </a:prstGeom>
            <a:noFill/>
            <a:ln>
              <a:solidFill>
                <a:srgbClr val="48515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- Availability, </a:t>
              </a:r>
            </a:p>
            <a:p>
              <a:r>
                <a:rPr lang="en-US" sz="1000" dirty="0"/>
                <a:t>- Response-time within 24 </a:t>
              </a:r>
              <a:r>
                <a:rPr lang="en-US" sz="1000" dirty="0" err="1"/>
                <a:t>hrs</a:t>
              </a:r>
              <a:r>
                <a:rPr lang="en-US" sz="1000" dirty="0"/>
                <a:t>, </a:t>
              </a:r>
            </a:p>
            <a:p>
              <a:r>
                <a:rPr lang="en-US" sz="1000"/>
                <a:t>- Knowledge </a:t>
              </a:r>
              <a:r>
                <a:rPr lang="en-US" sz="1000" dirty="0"/>
                <a:t>sharing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69089" y="1416152"/>
              <a:ext cx="1349405" cy="765197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Consistent collaboration management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28201" y="1310024"/>
            <a:ext cx="1349405" cy="1319013"/>
            <a:chOff x="569089" y="1416152"/>
            <a:chExt cx="1349405" cy="1319013"/>
          </a:xfrm>
        </p:grpSpPr>
        <p:sp>
          <p:nvSpPr>
            <p:cNvPr id="32" name="TextBox 31"/>
            <p:cNvSpPr txBox="1"/>
            <p:nvPr/>
          </p:nvSpPr>
          <p:spPr>
            <a:xfrm>
              <a:off x="569090" y="2181167"/>
              <a:ext cx="1349404" cy="553998"/>
            </a:xfrm>
            <a:prstGeom prst="rect">
              <a:avLst/>
            </a:prstGeom>
            <a:noFill/>
            <a:ln>
              <a:solidFill>
                <a:srgbClr val="48515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- Quarterly, with analysis per WP and partner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69089" y="1416152"/>
              <a:ext cx="1349405" cy="765197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1000" dirty="0"/>
                <a:t>Resource and expenditure monitoring</a:t>
              </a:r>
              <a:endParaRPr lang="en-US" sz="10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813543" y="3052696"/>
            <a:ext cx="1349406" cy="1165125"/>
            <a:chOff x="569089" y="1416152"/>
            <a:chExt cx="1349406" cy="1165125"/>
          </a:xfrm>
        </p:grpSpPr>
        <p:sp>
          <p:nvSpPr>
            <p:cNvPr id="35" name="TextBox 34"/>
            <p:cNvSpPr txBox="1"/>
            <p:nvPr/>
          </p:nvSpPr>
          <p:spPr>
            <a:xfrm>
              <a:off x="569089" y="2181167"/>
              <a:ext cx="1349406" cy="400110"/>
            </a:xfrm>
            <a:prstGeom prst="rect">
              <a:avLst/>
            </a:prstGeom>
            <a:noFill/>
            <a:ln>
              <a:solidFill>
                <a:srgbClr val="82AA1E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- Adjusting activities to needs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9089" y="1416152"/>
              <a:ext cx="1349405" cy="765197"/>
            </a:xfrm>
            <a:prstGeom prst="rect">
              <a:avLst/>
            </a:prstGeom>
            <a:solidFill>
              <a:srgbClr val="8AB80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Flexibility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613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pic>
        <p:nvPicPr>
          <p:cNvPr id="4" name="Billede 10" descr="euFlag.png">
            <a:extLst>
              <a:ext uri="{FF2B5EF4-FFF2-40B4-BE49-F238E27FC236}">
                <a16:creationId xmlns="" xmlns:a16="http://schemas.microsoft.com/office/drawing/2014/main" id="{A57757B5-3291-4B4C-9F1C-C73AB8996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5" name="Tekstfelt 11">
            <a:extLst>
              <a:ext uri="{FF2B5EF4-FFF2-40B4-BE49-F238E27FC236}">
                <a16:creationId xmlns="" xmlns:a16="http://schemas.microsoft.com/office/drawing/2014/main" id="{0017302E-9B7D-4408-9C44-74FEF3605CBA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422988" y="3005336"/>
            <a:ext cx="2382049" cy="1443974"/>
          </a:xfrm>
          <a:custGeom>
            <a:avLst/>
            <a:gdLst>
              <a:gd name="connsiteX0" fmla="*/ 0 w 2382049"/>
              <a:gd name="connsiteY0" fmla="*/ 144397 h 1443974"/>
              <a:gd name="connsiteX1" fmla="*/ 144397 w 2382049"/>
              <a:gd name="connsiteY1" fmla="*/ 0 h 1443974"/>
              <a:gd name="connsiteX2" fmla="*/ 2237652 w 2382049"/>
              <a:gd name="connsiteY2" fmla="*/ 0 h 1443974"/>
              <a:gd name="connsiteX3" fmla="*/ 2382049 w 2382049"/>
              <a:gd name="connsiteY3" fmla="*/ 144397 h 1443974"/>
              <a:gd name="connsiteX4" fmla="*/ 2382049 w 2382049"/>
              <a:gd name="connsiteY4" fmla="*/ 1299577 h 1443974"/>
              <a:gd name="connsiteX5" fmla="*/ 2237652 w 2382049"/>
              <a:gd name="connsiteY5" fmla="*/ 1443974 h 1443974"/>
              <a:gd name="connsiteX6" fmla="*/ 144397 w 2382049"/>
              <a:gd name="connsiteY6" fmla="*/ 1443974 h 1443974"/>
              <a:gd name="connsiteX7" fmla="*/ 0 w 2382049"/>
              <a:gd name="connsiteY7" fmla="*/ 1299577 h 1443974"/>
              <a:gd name="connsiteX8" fmla="*/ 0 w 2382049"/>
              <a:gd name="connsiteY8" fmla="*/ 144397 h 144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2049" h="1443974">
                <a:moveTo>
                  <a:pt x="0" y="144397"/>
                </a:moveTo>
                <a:cubicBezTo>
                  <a:pt x="0" y="64649"/>
                  <a:pt x="64649" y="0"/>
                  <a:pt x="144397" y="0"/>
                </a:cubicBezTo>
                <a:lnTo>
                  <a:pt x="2237652" y="0"/>
                </a:lnTo>
                <a:cubicBezTo>
                  <a:pt x="2317400" y="0"/>
                  <a:pt x="2382049" y="64649"/>
                  <a:pt x="2382049" y="144397"/>
                </a:cubicBezTo>
                <a:lnTo>
                  <a:pt x="2382049" y="1299577"/>
                </a:lnTo>
                <a:cubicBezTo>
                  <a:pt x="2382049" y="1379325"/>
                  <a:pt x="2317400" y="1443974"/>
                  <a:pt x="2237652" y="1443974"/>
                </a:cubicBezTo>
                <a:lnTo>
                  <a:pt x="144397" y="1443974"/>
                </a:lnTo>
                <a:cubicBezTo>
                  <a:pt x="64649" y="1443974"/>
                  <a:pt x="0" y="1379325"/>
                  <a:pt x="0" y="1299577"/>
                </a:cubicBezTo>
                <a:lnTo>
                  <a:pt x="0" y="144397"/>
                </a:lnTo>
                <a:close/>
              </a:path>
            </a:pathLst>
          </a:custGeom>
          <a:ln>
            <a:solidFill>
              <a:srgbClr val="82AA1E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6334" tIns="392713" rIns="31719" bIns="31719" numCol="1" spcCol="1270" anchor="b" anchorCtr="0">
            <a:noAutofit/>
          </a:bodyPr>
          <a:lstStyle/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/>
              <a:t>Status assessment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/>
              <a:t>Comparing actual performance with budget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/>
              <a:t>Investigating the variance 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/>
              <a:t>Forecasting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/>
              <a:t>Recommend corrective action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/>
              <a:t>Risk monitoring</a:t>
            </a:r>
          </a:p>
        </p:txBody>
      </p:sp>
      <p:sp>
        <p:nvSpPr>
          <p:cNvPr id="7" name="Freeform 6"/>
          <p:cNvSpPr/>
          <p:nvPr/>
        </p:nvSpPr>
        <p:spPr>
          <a:xfrm>
            <a:off x="473085" y="3069364"/>
            <a:ext cx="2209321" cy="1061761"/>
          </a:xfrm>
          <a:custGeom>
            <a:avLst/>
            <a:gdLst>
              <a:gd name="connsiteX0" fmla="*/ 0 w 2209321"/>
              <a:gd name="connsiteY0" fmla="*/ 106176 h 1061761"/>
              <a:gd name="connsiteX1" fmla="*/ 106176 w 2209321"/>
              <a:gd name="connsiteY1" fmla="*/ 0 h 1061761"/>
              <a:gd name="connsiteX2" fmla="*/ 2103145 w 2209321"/>
              <a:gd name="connsiteY2" fmla="*/ 0 h 1061761"/>
              <a:gd name="connsiteX3" fmla="*/ 2209321 w 2209321"/>
              <a:gd name="connsiteY3" fmla="*/ 106176 h 1061761"/>
              <a:gd name="connsiteX4" fmla="*/ 2209321 w 2209321"/>
              <a:gd name="connsiteY4" fmla="*/ 955585 h 1061761"/>
              <a:gd name="connsiteX5" fmla="*/ 2103145 w 2209321"/>
              <a:gd name="connsiteY5" fmla="*/ 1061761 h 1061761"/>
              <a:gd name="connsiteX6" fmla="*/ 106176 w 2209321"/>
              <a:gd name="connsiteY6" fmla="*/ 1061761 h 1061761"/>
              <a:gd name="connsiteX7" fmla="*/ 0 w 2209321"/>
              <a:gd name="connsiteY7" fmla="*/ 955585 h 1061761"/>
              <a:gd name="connsiteX8" fmla="*/ 0 w 2209321"/>
              <a:gd name="connsiteY8" fmla="*/ 106176 h 106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9321" h="1061761">
                <a:moveTo>
                  <a:pt x="0" y="106176"/>
                </a:moveTo>
                <a:cubicBezTo>
                  <a:pt x="0" y="47537"/>
                  <a:pt x="47537" y="0"/>
                  <a:pt x="106176" y="0"/>
                </a:cubicBezTo>
                <a:lnTo>
                  <a:pt x="2103145" y="0"/>
                </a:lnTo>
                <a:cubicBezTo>
                  <a:pt x="2161784" y="0"/>
                  <a:pt x="2209321" y="47537"/>
                  <a:pt x="2209321" y="106176"/>
                </a:cubicBezTo>
                <a:lnTo>
                  <a:pt x="2209321" y="955585"/>
                </a:lnTo>
                <a:cubicBezTo>
                  <a:pt x="2209321" y="1014224"/>
                  <a:pt x="2161784" y="1061761"/>
                  <a:pt x="2103145" y="1061761"/>
                </a:cubicBezTo>
                <a:lnTo>
                  <a:pt x="106176" y="1061761"/>
                </a:lnTo>
                <a:cubicBezTo>
                  <a:pt x="47537" y="1061761"/>
                  <a:pt x="0" y="1014224"/>
                  <a:pt x="0" y="955585"/>
                </a:cubicBezTo>
                <a:lnTo>
                  <a:pt x="0" y="106176"/>
                </a:lnTo>
                <a:close/>
              </a:path>
            </a:pathLst>
          </a:custGeom>
          <a:ln>
            <a:solidFill>
              <a:srgbClr val="82AA1E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323" tIns="288764" rIns="686119" bIns="23322" numCol="1" spcCol="1270" anchor="t" anchorCtr="1">
            <a:noAutofit/>
          </a:bodyPr>
          <a:lstStyle/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/>
              <a:t>Taking corrective action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/>
              <a:t>Project cost management plan</a:t>
            </a:r>
          </a:p>
        </p:txBody>
      </p:sp>
      <p:sp>
        <p:nvSpPr>
          <p:cNvPr id="8" name="Freeform 7"/>
          <p:cNvSpPr/>
          <p:nvPr/>
        </p:nvSpPr>
        <p:spPr>
          <a:xfrm>
            <a:off x="4278672" y="1275471"/>
            <a:ext cx="2483628" cy="1167797"/>
          </a:xfrm>
          <a:custGeom>
            <a:avLst/>
            <a:gdLst>
              <a:gd name="connsiteX0" fmla="*/ 0 w 2483628"/>
              <a:gd name="connsiteY0" fmla="*/ 116780 h 1167797"/>
              <a:gd name="connsiteX1" fmla="*/ 116780 w 2483628"/>
              <a:gd name="connsiteY1" fmla="*/ 0 h 1167797"/>
              <a:gd name="connsiteX2" fmla="*/ 2366848 w 2483628"/>
              <a:gd name="connsiteY2" fmla="*/ 0 h 1167797"/>
              <a:gd name="connsiteX3" fmla="*/ 2483628 w 2483628"/>
              <a:gd name="connsiteY3" fmla="*/ 116780 h 1167797"/>
              <a:gd name="connsiteX4" fmla="*/ 2483628 w 2483628"/>
              <a:gd name="connsiteY4" fmla="*/ 1051017 h 1167797"/>
              <a:gd name="connsiteX5" fmla="*/ 2366848 w 2483628"/>
              <a:gd name="connsiteY5" fmla="*/ 1167797 h 1167797"/>
              <a:gd name="connsiteX6" fmla="*/ 116780 w 2483628"/>
              <a:gd name="connsiteY6" fmla="*/ 1167797 h 1167797"/>
              <a:gd name="connsiteX7" fmla="*/ 0 w 2483628"/>
              <a:gd name="connsiteY7" fmla="*/ 1051017 h 1167797"/>
              <a:gd name="connsiteX8" fmla="*/ 0 w 2483628"/>
              <a:gd name="connsiteY8" fmla="*/ 116780 h 116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3628" h="1167797">
                <a:moveTo>
                  <a:pt x="0" y="116780"/>
                </a:moveTo>
                <a:cubicBezTo>
                  <a:pt x="0" y="52284"/>
                  <a:pt x="52284" y="0"/>
                  <a:pt x="116780" y="0"/>
                </a:cubicBezTo>
                <a:lnTo>
                  <a:pt x="2366848" y="0"/>
                </a:lnTo>
                <a:cubicBezTo>
                  <a:pt x="2431344" y="0"/>
                  <a:pt x="2483628" y="52284"/>
                  <a:pt x="2483628" y="116780"/>
                </a:cubicBezTo>
                <a:lnTo>
                  <a:pt x="2483628" y="1051017"/>
                </a:lnTo>
                <a:cubicBezTo>
                  <a:pt x="2483628" y="1115513"/>
                  <a:pt x="2431344" y="1167797"/>
                  <a:pt x="2366848" y="1167797"/>
                </a:cubicBezTo>
                <a:lnTo>
                  <a:pt x="116780" y="1167797"/>
                </a:lnTo>
                <a:cubicBezTo>
                  <a:pt x="52284" y="1167797"/>
                  <a:pt x="0" y="1115513"/>
                  <a:pt x="0" y="1051017"/>
                </a:cubicBezTo>
                <a:lnTo>
                  <a:pt x="0" y="11678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solidFill>
              <a:srgbClr val="82AA1E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0742" tIns="25653" rIns="25653" bIns="317602" numCol="1" spcCol="1270" anchor="t" anchorCtr="0">
            <a:noAutofit/>
          </a:bodyPr>
          <a:lstStyle/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/>
              <a:t>Project budget and updates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/>
              <a:t>Record </a:t>
            </a:r>
            <a:r>
              <a:rPr lang="en-US" sz="1100" kern="1200" dirty="0"/>
              <a:t>of quarterly reports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/>
              <a:t>Project performance measurement (global/partner/WP/cost category)</a:t>
            </a:r>
          </a:p>
        </p:txBody>
      </p:sp>
      <p:sp>
        <p:nvSpPr>
          <p:cNvPr id="9" name="Freeform 8"/>
          <p:cNvSpPr/>
          <p:nvPr/>
        </p:nvSpPr>
        <p:spPr>
          <a:xfrm>
            <a:off x="542725" y="1491052"/>
            <a:ext cx="1817803" cy="885992"/>
          </a:xfrm>
          <a:custGeom>
            <a:avLst/>
            <a:gdLst>
              <a:gd name="connsiteX0" fmla="*/ 0 w 1817803"/>
              <a:gd name="connsiteY0" fmla="*/ 88599 h 885992"/>
              <a:gd name="connsiteX1" fmla="*/ 88599 w 1817803"/>
              <a:gd name="connsiteY1" fmla="*/ 0 h 885992"/>
              <a:gd name="connsiteX2" fmla="*/ 1729204 w 1817803"/>
              <a:gd name="connsiteY2" fmla="*/ 0 h 885992"/>
              <a:gd name="connsiteX3" fmla="*/ 1817803 w 1817803"/>
              <a:gd name="connsiteY3" fmla="*/ 88599 h 885992"/>
              <a:gd name="connsiteX4" fmla="*/ 1817803 w 1817803"/>
              <a:gd name="connsiteY4" fmla="*/ 797393 h 885992"/>
              <a:gd name="connsiteX5" fmla="*/ 1729204 w 1817803"/>
              <a:gd name="connsiteY5" fmla="*/ 885992 h 885992"/>
              <a:gd name="connsiteX6" fmla="*/ 88599 w 1817803"/>
              <a:gd name="connsiteY6" fmla="*/ 885992 h 885992"/>
              <a:gd name="connsiteX7" fmla="*/ 0 w 1817803"/>
              <a:gd name="connsiteY7" fmla="*/ 797393 h 885992"/>
              <a:gd name="connsiteX8" fmla="*/ 0 w 1817803"/>
              <a:gd name="connsiteY8" fmla="*/ 88599 h 88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7803" h="885992">
                <a:moveTo>
                  <a:pt x="0" y="88599"/>
                </a:moveTo>
                <a:cubicBezTo>
                  <a:pt x="0" y="39667"/>
                  <a:pt x="39667" y="0"/>
                  <a:pt x="88599" y="0"/>
                </a:cubicBezTo>
                <a:lnTo>
                  <a:pt x="1729204" y="0"/>
                </a:lnTo>
                <a:cubicBezTo>
                  <a:pt x="1778136" y="0"/>
                  <a:pt x="1817803" y="39667"/>
                  <a:pt x="1817803" y="88599"/>
                </a:cubicBezTo>
                <a:lnTo>
                  <a:pt x="1817803" y="797393"/>
                </a:lnTo>
                <a:cubicBezTo>
                  <a:pt x="1817803" y="846325"/>
                  <a:pt x="1778136" y="885992"/>
                  <a:pt x="1729204" y="885992"/>
                </a:cubicBezTo>
                <a:lnTo>
                  <a:pt x="88599" y="885992"/>
                </a:lnTo>
                <a:cubicBezTo>
                  <a:pt x="39667" y="885992"/>
                  <a:pt x="0" y="846325"/>
                  <a:pt x="0" y="797393"/>
                </a:cubicBezTo>
                <a:lnTo>
                  <a:pt x="0" y="88599"/>
                </a:lnTo>
                <a:close/>
              </a:path>
            </a:pathLst>
          </a:custGeom>
          <a:ln>
            <a:solidFill>
              <a:srgbClr val="82AA1E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462" tIns="19462" rIns="564803" bIns="240960" numCol="1" spcCol="1270" anchor="t" anchorCtr="1">
            <a:noAutofit/>
          </a:bodyPr>
          <a:lstStyle/>
          <a:p>
            <a:pPr marL="57150" lvl="1" indent="-57150" algn="l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600" kern="1200" dirty="0"/>
          </a:p>
          <a:p>
            <a:pPr marL="57150" lvl="1" indent="-57150" algn="l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600" kern="1200" dirty="0"/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100" kern="1200" dirty="0"/>
              <a:t>Partner report via online google form</a:t>
            </a:r>
          </a:p>
        </p:txBody>
      </p:sp>
      <p:sp>
        <p:nvSpPr>
          <p:cNvPr id="11" name="Freeform 10"/>
          <p:cNvSpPr/>
          <p:nvPr/>
        </p:nvSpPr>
        <p:spPr>
          <a:xfrm>
            <a:off x="1863002" y="1214398"/>
            <a:ext cx="1593337" cy="1593337"/>
          </a:xfrm>
          <a:custGeom>
            <a:avLst/>
            <a:gdLst>
              <a:gd name="connsiteX0" fmla="*/ 0 w 1593337"/>
              <a:gd name="connsiteY0" fmla="*/ 1593337 h 1593337"/>
              <a:gd name="connsiteX1" fmla="*/ 1593337 w 1593337"/>
              <a:gd name="connsiteY1" fmla="*/ 0 h 1593337"/>
              <a:gd name="connsiteX2" fmla="*/ 1593337 w 1593337"/>
              <a:gd name="connsiteY2" fmla="*/ 1593337 h 1593337"/>
              <a:gd name="connsiteX3" fmla="*/ 0 w 1593337"/>
              <a:gd name="connsiteY3" fmla="*/ 1593337 h 159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3337" h="1593337">
                <a:moveTo>
                  <a:pt x="0" y="1593337"/>
                </a:moveTo>
                <a:cubicBezTo>
                  <a:pt x="0" y="713361"/>
                  <a:pt x="713361" y="0"/>
                  <a:pt x="1593337" y="0"/>
                </a:cubicBezTo>
                <a:lnTo>
                  <a:pt x="1593337" y="1593337"/>
                </a:lnTo>
                <a:lnTo>
                  <a:pt x="0" y="1593337"/>
                </a:lnTo>
                <a:close/>
              </a:path>
            </a:pathLst>
          </a:custGeom>
          <a:solidFill>
            <a:srgbClr val="82AA1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9134" tIns="559134" rIns="92456" bIns="9245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/>
              <a:t>Quarterly monitoring</a:t>
            </a:r>
          </a:p>
        </p:txBody>
      </p:sp>
      <p:sp>
        <p:nvSpPr>
          <p:cNvPr id="18" name="Freeform 17"/>
          <p:cNvSpPr/>
          <p:nvPr/>
        </p:nvSpPr>
        <p:spPr>
          <a:xfrm>
            <a:off x="3529935" y="1214398"/>
            <a:ext cx="1593337" cy="1593337"/>
          </a:xfrm>
          <a:custGeom>
            <a:avLst/>
            <a:gdLst>
              <a:gd name="connsiteX0" fmla="*/ 0 w 1593337"/>
              <a:gd name="connsiteY0" fmla="*/ 1593337 h 1593337"/>
              <a:gd name="connsiteX1" fmla="*/ 1593337 w 1593337"/>
              <a:gd name="connsiteY1" fmla="*/ 0 h 1593337"/>
              <a:gd name="connsiteX2" fmla="*/ 1593337 w 1593337"/>
              <a:gd name="connsiteY2" fmla="*/ 1593337 h 1593337"/>
              <a:gd name="connsiteX3" fmla="*/ 0 w 1593337"/>
              <a:gd name="connsiteY3" fmla="*/ 1593337 h 159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3337" h="1593337">
                <a:moveTo>
                  <a:pt x="0" y="0"/>
                </a:moveTo>
                <a:cubicBezTo>
                  <a:pt x="879976" y="0"/>
                  <a:pt x="1593337" y="713361"/>
                  <a:pt x="1593337" y="1593337"/>
                </a:cubicBezTo>
                <a:lnTo>
                  <a:pt x="0" y="1593337"/>
                </a:lnTo>
                <a:lnTo>
                  <a:pt x="0" y="0"/>
                </a:lnTo>
                <a:close/>
              </a:path>
            </a:pathLst>
          </a:custGeom>
          <a:solidFill>
            <a:srgbClr val="82AA1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59134" rIns="559134" bIns="9245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/>
              <a:t>Budget control</a:t>
            </a:r>
          </a:p>
        </p:txBody>
      </p:sp>
      <p:sp>
        <p:nvSpPr>
          <p:cNvPr id="19" name="Freeform 18"/>
          <p:cNvSpPr/>
          <p:nvPr/>
        </p:nvSpPr>
        <p:spPr>
          <a:xfrm>
            <a:off x="3529935" y="2881330"/>
            <a:ext cx="1593337" cy="1593338"/>
          </a:xfrm>
          <a:custGeom>
            <a:avLst/>
            <a:gdLst>
              <a:gd name="connsiteX0" fmla="*/ 0 w 1593337"/>
              <a:gd name="connsiteY0" fmla="*/ 1593337 h 1593337"/>
              <a:gd name="connsiteX1" fmla="*/ 1593337 w 1593337"/>
              <a:gd name="connsiteY1" fmla="*/ 0 h 1593337"/>
              <a:gd name="connsiteX2" fmla="*/ 1593337 w 1593337"/>
              <a:gd name="connsiteY2" fmla="*/ 1593337 h 1593337"/>
              <a:gd name="connsiteX3" fmla="*/ 0 w 1593337"/>
              <a:gd name="connsiteY3" fmla="*/ 1593337 h 159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3337" h="1593337">
                <a:moveTo>
                  <a:pt x="1593337" y="0"/>
                </a:moveTo>
                <a:cubicBezTo>
                  <a:pt x="1593337" y="879976"/>
                  <a:pt x="879976" y="1593337"/>
                  <a:pt x="0" y="1593337"/>
                </a:cubicBezTo>
                <a:lnTo>
                  <a:pt x="0" y="0"/>
                </a:lnTo>
                <a:lnTo>
                  <a:pt x="1593337" y="0"/>
                </a:lnTo>
                <a:close/>
              </a:path>
            </a:pathLst>
          </a:custGeom>
          <a:solidFill>
            <a:srgbClr val="82AA1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7" rIns="559134" bIns="559134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/>
              <a:t>Performance measurement analysis</a:t>
            </a:r>
          </a:p>
        </p:txBody>
      </p:sp>
      <p:sp>
        <p:nvSpPr>
          <p:cNvPr id="20" name="Freeform 19"/>
          <p:cNvSpPr/>
          <p:nvPr/>
        </p:nvSpPr>
        <p:spPr>
          <a:xfrm>
            <a:off x="1863002" y="2881331"/>
            <a:ext cx="1593337" cy="1593337"/>
          </a:xfrm>
          <a:custGeom>
            <a:avLst/>
            <a:gdLst>
              <a:gd name="connsiteX0" fmla="*/ 0 w 1593337"/>
              <a:gd name="connsiteY0" fmla="*/ 1593337 h 1593337"/>
              <a:gd name="connsiteX1" fmla="*/ 1593337 w 1593337"/>
              <a:gd name="connsiteY1" fmla="*/ 0 h 1593337"/>
              <a:gd name="connsiteX2" fmla="*/ 1593337 w 1593337"/>
              <a:gd name="connsiteY2" fmla="*/ 1593337 h 1593337"/>
              <a:gd name="connsiteX3" fmla="*/ 0 w 1593337"/>
              <a:gd name="connsiteY3" fmla="*/ 1593337 h 159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3337" h="1593337">
                <a:moveTo>
                  <a:pt x="1593337" y="1593337"/>
                </a:moveTo>
                <a:cubicBezTo>
                  <a:pt x="713361" y="1593337"/>
                  <a:pt x="0" y="879976"/>
                  <a:pt x="0" y="0"/>
                </a:cubicBezTo>
                <a:lnTo>
                  <a:pt x="1593337" y="0"/>
                </a:lnTo>
                <a:lnTo>
                  <a:pt x="1593337" y="1593337"/>
                </a:lnTo>
                <a:close/>
              </a:path>
            </a:pathLst>
          </a:custGeom>
          <a:solidFill>
            <a:srgbClr val="82AA1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9134" tIns="92456" rIns="92456" bIns="559133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/>
              <a:t>Project cost risk management</a:t>
            </a:r>
          </a:p>
        </p:txBody>
      </p:sp>
      <p:sp>
        <p:nvSpPr>
          <p:cNvPr id="21" name="Circular Arrow 20"/>
          <p:cNvSpPr/>
          <p:nvPr/>
        </p:nvSpPr>
        <p:spPr>
          <a:xfrm>
            <a:off x="3218075" y="2513355"/>
            <a:ext cx="550124" cy="478369"/>
          </a:xfrm>
          <a:prstGeom prst="circularArrow">
            <a:avLst/>
          </a:prstGeom>
          <a:solidFill>
            <a:srgbClr val="48515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Circular Arrow 21"/>
          <p:cNvSpPr/>
          <p:nvPr/>
        </p:nvSpPr>
        <p:spPr>
          <a:xfrm rot="10800000">
            <a:off x="3218075" y="2697343"/>
            <a:ext cx="550124" cy="478369"/>
          </a:xfrm>
          <a:prstGeom prst="circularArrow">
            <a:avLst/>
          </a:prstGeom>
          <a:solidFill>
            <a:srgbClr val="48515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2931506" y="267494"/>
            <a:ext cx="3871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485156"/>
                </a:solidFill>
                <a:latin typeface="Arial" charset="0"/>
                <a:ea typeface="Arial" charset="0"/>
                <a:cs typeface="Arial" charset="0"/>
              </a:rPr>
              <a:t>Monitoring cost performance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15651" y="1736925"/>
            <a:ext cx="1342768" cy="584775"/>
          </a:xfrm>
          <a:prstGeom prst="rect">
            <a:avLst/>
          </a:prstGeom>
          <a:noFill/>
          <a:ln>
            <a:solidFill>
              <a:srgbClr val="7D0046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D0046"/>
                </a:solidFill>
              </a:rPr>
              <a:t>Preventive function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15651" y="2399097"/>
            <a:ext cx="1342768" cy="830997"/>
          </a:xfrm>
          <a:prstGeom prst="rect">
            <a:avLst/>
          </a:prstGeom>
          <a:noFill/>
          <a:ln>
            <a:solidFill>
              <a:srgbClr val="7D0046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D0046"/>
                </a:solidFill>
              </a:rPr>
              <a:t>Work performance indication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15651" y="3307491"/>
            <a:ext cx="1342768" cy="830997"/>
          </a:xfrm>
          <a:prstGeom prst="rect">
            <a:avLst/>
          </a:prstGeom>
          <a:noFill/>
          <a:ln>
            <a:solidFill>
              <a:srgbClr val="7D0046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7D0046"/>
                </a:solidFill>
              </a:rPr>
              <a:t>Optimise</a:t>
            </a:r>
            <a:r>
              <a:rPr lang="en-US" sz="1600" dirty="0">
                <a:solidFill>
                  <a:srgbClr val="7D0046"/>
                </a:solidFill>
              </a:rPr>
              <a:t> project full value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54333" y="1664043"/>
            <a:ext cx="461665" cy="25702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D0046"/>
                </a:solidFill>
              </a:rPr>
              <a:t>COST</a:t>
            </a:r>
            <a:r>
              <a:rPr lang="en-US" b="1" dirty="0">
                <a:solidFill>
                  <a:srgbClr val="7D0046"/>
                </a:solidFill>
              </a:rPr>
              <a:t> MONITORING TOOL</a:t>
            </a:r>
          </a:p>
        </p:txBody>
      </p:sp>
    </p:spTree>
    <p:extLst>
      <p:ext uri="{BB962C8B-B14F-4D97-AF65-F5344CB8AC3E}">
        <p14:creationId xmlns:p14="http://schemas.microsoft.com/office/powerpoint/2010/main" val="201334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18" grpId="0" animBg="1"/>
      <p:bldP spid="19" grpId="0" animBg="1"/>
      <p:bldP spid="20" grpId="0" animBg="1"/>
      <p:bldP spid="13" grpId="0" animBg="1"/>
      <p:bldP spid="14" grpId="0" animBg="1"/>
      <p:bldP spid="15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BB9D41-DFC2-4F39-8AF8-0C1F844BA00E}"/>
              </a:ext>
            </a:extLst>
          </p:cNvPr>
          <p:cNvSpPr txBox="1"/>
          <p:nvPr/>
        </p:nvSpPr>
        <p:spPr>
          <a:xfrm>
            <a:off x="2849528" y="2190307"/>
            <a:ext cx="353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82AA1E"/>
                </a:solidFill>
              </a:rPr>
              <a:t>Financials M1 – M22</a:t>
            </a:r>
          </a:p>
        </p:txBody>
      </p:sp>
    </p:spTree>
    <p:extLst>
      <p:ext uri="{BB962C8B-B14F-4D97-AF65-F5344CB8AC3E}">
        <p14:creationId xmlns:p14="http://schemas.microsoft.com/office/powerpoint/2010/main" val="1202085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="" xmlns:a16="http://schemas.microsoft.com/office/drawing/2014/main" id="{65DFC116-2432-4A2F-A8EF-095F84C0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8" y="625028"/>
            <a:ext cx="3870541" cy="857250"/>
          </a:xfrm>
        </p:spPr>
        <p:txBody>
          <a:bodyPr>
            <a:normAutofit/>
          </a:bodyPr>
          <a:lstStyle/>
          <a:p>
            <a:r>
              <a:rPr lang="da-DK" sz="1800" b="1" dirty="0">
                <a:latin typeface="Arial" panose="020B0604020202020204" pitchFamily="34" charset="0"/>
                <a:cs typeface="Arial" panose="020B0604020202020204" pitchFamily="34" charset="0"/>
              </a:rPr>
              <a:t>BrightnESS</a:t>
            </a:r>
            <a:br>
              <a:rPr lang="da-DK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800" b="1" dirty="0">
                <a:latin typeface="Arial" panose="020B0604020202020204" pitchFamily="34" charset="0"/>
                <a:cs typeface="Arial" panose="020B0604020202020204" pitchFamily="34" charset="0"/>
              </a:rPr>
              <a:t>inside ESS</a:t>
            </a:r>
          </a:p>
        </p:txBody>
      </p:sp>
      <p:pic>
        <p:nvPicPr>
          <p:cNvPr id="7" name="Billede 10" descr="euFlag.png">
            <a:extLst>
              <a:ext uri="{FF2B5EF4-FFF2-40B4-BE49-F238E27FC236}">
                <a16:creationId xmlns="" xmlns:a16="http://schemas.microsoft.com/office/drawing/2014/main" id="{FF48D3F7-E462-4161-A928-62F1466F2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8" name="Tekstfelt 11">
            <a:extLst>
              <a:ext uri="{FF2B5EF4-FFF2-40B4-BE49-F238E27FC236}">
                <a16:creationId xmlns="" xmlns:a16="http://schemas.microsoft.com/office/drawing/2014/main" id="{9AA33FAF-8198-44B7-981E-EB0F951A324A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A63760D-376C-4A31-9570-286DD03D6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859" y="501005"/>
            <a:ext cx="7856064" cy="4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6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="" xmlns:a16="http://schemas.microsoft.com/office/drawing/2014/main" id="{65DFC116-2432-4A2F-A8EF-095F84C0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8" y="571016"/>
            <a:ext cx="7286909" cy="857250"/>
          </a:xfrm>
        </p:spPr>
        <p:txBody>
          <a:bodyPr>
            <a:normAutofit/>
          </a:bodyPr>
          <a:lstStyle/>
          <a:p>
            <a:r>
              <a:rPr lang="da-DK" sz="1800" b="1" dirty="0">
                <a:latin typeface="Arial" panose="020B0604020202020204" pitchFamily="34" charset="0"/>
                <a:cs typeface="Arial" panose="020B0604020202020204" pitchFamily="34" charset="0"/>
              </a:rPr>
              <a:t>Use of effort &amp; available efforts (PM) 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- 1</a:t>
            </a:r>
            <a:endParaRPr lang="da-DK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lede 10" descr="euFlag.png">
            <a:extLst>
              <a:ext uri="{FF2B5EF4-FFF2-40B4-BE49-F238E27FC236}">
                <a16:creationId xmlns="" xmlns:a16="http://schemas.microsoft.com/office/drawing/2014/main" id="{305A0489-CCE3-4237-A464-7CD2F5622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11" name="Tekstfelt 11">
            <a:extLst>
              <a:ext uri="{FF2B5EF4-FFF2-40B4-BE49-F238E27FC236}">
                <a16:creationId xmlns="" xmlns:a16="http://schemas.microsoft.com/office/drawing/2014/main" id="{E24F1F49-814F-44B3-9EC0-7B39A62195CE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1CDA00C-D900-43E3-AB70-2060F1907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888" y="1736652"/>
            <a:ext cx="4532002" cy="23249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5A53089-32E0-457C-8A57-6B35082E6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398" y="1445840"/>
            <a:ext cx="4056862" cy="29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76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="" xmlns:a16="http://schemas.microsoft.com/office/drawing/2014/main" id="{65DFC116-2432-4A2F-A8EF-095F84C0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8" y="546183"/>
            <a:ext cx="7286909" cy="857250"/>
          </a:xfrm>
        </p:spPr>
        <p:txBody>
          <a:bodyPr>
            <a:normAutofit/>
          </a:bodyPr>
          <a:lstStyle/>
          <a:p>
            <a:r>
              <a:rPr lang="da-DK" sz="2000" b="1" dirty="0">
                <a:latin typeface="Arial" panose="020B0604020202020204" pitchFamily="34" charset="0"/>
                <a:cs typeface="Arial" panose="020B0604020202020204" pitchFamily="34" charset="0"/>
              </a:rPr>
              <a:t>Personnel effort 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- 2</a:t>
            </a:r>
          </a:p>
        </p:txBody>
      </p:sp>
      <p:pic>
        <p:nvPicPr>
          <p:cNvPr id="7" name="Billede 10" descr="euFlag.png">
            <a:extLst>
              <a:ext uri="{FF2B5EF4-FFF2-40B4-BE49-F238E27FC236}">
                <a16:creationId xmlns="" xmlns:a16="http://schemas.microsoft.com/office/drawing/2014/main" id="{316A88AD-202B-4154-A13D-64B3088DA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8" name="Tekstfelt 11">
            <a:extLst>
              <a:ext uri="{FF2B5EF4-FFF2-40B4-BE49-F238E27FC236}">
                <a16:creationId xmlns="" xmlns:a16="http://schemas.microsoft.com/office/drawing/2014/main" id="{10E472B3-A8DB-4861-A995-74A596F5E41B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9EC27D0-E533-4AD7-8E2D-1E9D39736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5" y="1472335"/>
            <a:ext cx="8945112" cy="309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25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="" xmlns:a16="http://schemas.microsoft.com/office/drawing/2014/main" id="{65DFC116-2432-4A2F-A8EF-095F84C0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37" y="392292"/>
            <a:ext cx="8112599" cy="857250"/>
          </a:xfrm>
        </p:spPr>
        <p:txBody>
          <a:bodyPr>
            <a:normAutofit/>
          </a:bodyPr>
          <a:lstStyle/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Role of WPs &amp; partners’ role in WPs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(based on PMs)</a:t>
            </a:r>
            <a:endParaRPr lang="da-DK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lede 10" descr="euFlag.png">
            <a:extLst>
              <a:ext uri="{FF2B5EF4-FFF2-40B4-BE49-F238E27FC236}">
                <a16:creationId xmlns="" xmlns:a16="http://schemas.microsoft.com/office/drawing/2014/main" id="{5E90554D-D3B6-4513-A4CC-7F38F2DC2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99" y="4895690"/>
            <a:ext cx="264706" cy="180000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="" xmlns:a16="http://schemas.microsoft.com/office/drawing/2014/main" id="{1F33DA61-02B2-4B17-8484-990FBF5EDFD7}"/>
              </a:ext>
            </a:extLst>
          </p:cNvPr>
          <p:cNvSpPr txBox="1"/>
          <p:nvPr/>
        </p:nvSpPr>
        <p:spPr>
          <a:xfrm>
            <a:off x="449443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11EB7A3-A630-43A4-A094-32660901D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592" y="1024533"/>
            <a:ext cx="3145878" cy="1762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A861BF-8275-45DE-A1DA-65939F02F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592" y="2934408"/>
            <a:ext cx="3126548" cy="1924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F850648-0EE5-4BCF-AB03-B219C1DA5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090" y="1018746"/>
            <a:ext cx="4413043" cy="38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77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="" xmlns:a16="http://schemas.microsoft.com/office/drawing/2014/main" id="{65DFC116-2432-4A2F-A8EF-095F84C0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8" y="571016"/>
            <a:ext cx="7286909" cy="857250"/>
          </a:xfrm>
        </p:spPr>
        <p:txBody>
          <a:bodyPr>
            <a:normAutofit/>
          </a:bodyPr>
          <a:lstStyle/>
          <a:p>
            <a:r>
              <a:rPr lang="da-DK" sz="1800" b="1" dirty="0">
                <a:latin typeface="Arial" panose="020B0604020202020204" pitchFamily="34" charset="0"/>
                <a:cs typeface="Arial" panose="020B0604020202020204" pitchFamily="34" charset="0"/>
              </a:rPr>
              <a:t>Use of effort &amp; available efforts (PM) </a:t>
            </a:r>
            <a:r>
              <a:rPr lang="da-DK" sz="1800" dirty="0">
                <a:latin typeface="Arial" panose="020B0604020202020204" pitchFamily="34" charset="0"/>
                <a:cs typeface="Arial" panose="020B0604020202020204" pitchFamily="34" charset="0"/>
              </a:rPr>
              <a:t>- 2</a:t>
            </a:r>
            <a:endParaRPr lang="da-DK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lede 10" descr="euFlag.png">
            <a:extLst>
              <a:ext uri="{FF2B5EF4-FFF2-40B4-BE49-F238E27FC236}">
                <a16:creationId xmlns="" xmlns:a16="http://schemas.microsoft.com/office/drawing/2014/main" id="{305A0489-CCE3-4237-A464-7CD2F5622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11" name="Tekstfelt 11">
            <a:extLst>
              <a:ext uri="{FF2B5EF4-FFF2-40B4-BE49-F238E27FC236}">
                <a16:creationId xmlns="" xmlns:a16="http://schemas.microsoft.com/office/drawing/2014/main" id="{E24F1F49-814F-44B3-9EC0-7B39A62195CE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504A30D-4E48-4983-ABB0-3EDD1819D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150" y="1272522"/>
            <a:ext cx="6323307" cy="35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53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pic>
        <p:nvPicPr>
          <p:cNvPr id="4" name="Billede 10" descr="euFlag.png">
            <a:extLst>
              <a:ext uri="{FF2B5EF4-FFF2-40B4-BE49-F238E27FC236}">
                <a16:creationId xmlns="" xmlns:a16="http://schemas.microsoft.com/office/drawing/2014/main" id="{A57757B5-3291-4B4C-9F1C-C73AB8996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5" name="Tekstfelt 11">
            <a:extLst>
              <a:ext uri="{FF2B5EF4-FFF2-40B4-BE49-F238E27FC236}">
                <a16:creationId xmlns="" xmlns:a16="http://schemas.microsoft.com/office/drawing/2014/main" id="{0017302E-9B7D-4408-9C44-74FEF3605CBA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="" xmlns:a16="http://schemas.microsoft.com/office/drawing/2014/main" id="{20E8B375-91B5-43F4-AAFD-4ED47C6E0579}"/>
              </a:ext>
            </a:extLst>
          </p:cNvPr>
          <p:cNvSpPr txBox="1">
            <a:spLocks/>
          </p:cNvSpPr>
          <p:nvPr/>
        </p:nvSpPr>
        <p:spPr>
          <a:xfrm>
            <a:off x="269826" y="481358"/>
            <a:ext cx="206969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8515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Use of budget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- 1</a:t>
            </a:r>
            <a:endParaRPr lang="da-DK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EBB40F-C472-4570-AC4E-1784C45A5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73" y="1201024"/>
            <a:ext cx="4597570" cy="2789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656A075-C5D7-4AE3-9CD2-C9B350755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633" y="1861142"/>
            <a:ext cx="3981033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29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="" xmlns:a16="http://schemas.microsoft.com/office/drawing/2014/main" id="{65DFC116-2432-4A2F-A8EF-095F84C0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26" y="481358"/>
            <a:ext cx="2069699" cy="857250"/>
          </a:xfrm>
        </p:spPr>
        <p:txBody>
          <a:bodyPr>
            <a:normAutofit/>
          </a:bodyPr>
          <a:lstStyle/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Use of budget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- 2</a:t>
            </a:r>
            <a:endParaRPr lang="da-DK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lede 10" descr="euFlag.png">
            <a:extLst>
              <a:ext uri="{FF2B5EF4-FFF2-40B4-BE49-F238E27FC236}">
                <a16:creationId xmlns="" xmlns:a16="http://schemas.microsoft.com/office/drawing/2014/main" id="{A57757B5-3291-4B4C-9F1C-C73AB8996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5" name="Tekstfelt 11">
            <a:extLst>
              <a:ext uri="{FF2B5EF4-FFF2-40B4-BE49-F238E27FC236}">
                <a16:creationId xmlns="" xmlns:a16="http://schemas.microsoft.com/office/drawing/2014/main" id="{0017302E-9B7D-4408-9C44-74FEF3605CBA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3F20671-F45A-4285-BDAD-ECDC01C1E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40" y="1417063"/>
            <a:ext cx="8824310" cy="291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83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="" xmlns:a16="http://schemas.microsoft.com/office/drawing/2014/main" id="{65DFC116-2432-4A2F-A8EF-095F84C0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90" y="762721"/>
            <a:ext cx="3246947" cy="857250"/>
          </a:xfrm>
        </p:spPr>
        <p:txBody>
          <a:bodyPr>
            <a:normAutofit/>
          </a:bodyPr>
          <a:lstStyle/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Use of budget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– 3 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(scenario based on extrapolation 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of M19-M22 expenditure)</a:t>
            </a:r>
            <a:endParaRPr lang="da-DK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lede 10" descr="euFlag.png">
            <a:extLst>
              <a:ext uri="{FF2B5EF4-FFF2-40B4-BE49-F238E27FC236}">
                <a16:creationId xmlns="" xmlns:a16="http://schemas.microsoft.com/office/drawing/2014/main" id="{A57757B5-3291-4B4C-9F1C-C73AB8996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5" name="Tekstfelt 11">
            <a:extLst>
              <a:ext uri="{FF2B5EF4-FFF2-40B4-BE49-F238E27FC236}">
                <a16:creationId xmlns="" xmlns:a16="http://schemas.microsoft.com/office/drawing/2014/main" id="{0017302E-9B7D-4408-9C44-74FEF3605CBA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E94BFD9-7E1D-4B81-BCC0-EF80E1A12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7398" y="781183"/>
            <a:ext cx="4050025" cy="1318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3EBF512-8244-4181-929B-CFDA63AB51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73" y="2187804"/>
            <a:ext cx="5093198" cy="1270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69A2C42-7D4A-4803-826C-67A9C45C7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068" y="3546438"/>
            <a:ext cx="5093355" cy="139109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2B82C2CF-BB06-4708-A1FC-54A20F5C24E9}"/>
              </a:ext>
            </a:extLst>
          </p:cNvPr>
          <p:cNvSpPr/>
          <p:nvPr/>
        </p:nvSpPr>
        <p:spPr>
          <a:xfrm>
            <a:off x="2741117" y="3966492"/>
            <a:ext cx="903824" cy="647363"/>
          </a:xfrm>
          <a:prstGeom prst="rightArrow">
            <a:avLst/>
          </a:prstGeom>
          <a:solidFill>
            <a:srgbClr val="F4F2A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171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1F7A6A22-E44D-4B21-B391-412CFB2B3F3D}"/>
              </a:ext>
            </a:extLst>
          </p:cNvPr>
          <p:cNvSpPr/>
          <p:nvPr/>
        </p:nvSpPr>
        <p:spPr>
          <a:xfrm>
            <a:off x="6033814" y="1426778"/>
            <a:ext cx="2904358" cy="30507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pic>
        <p:nvPicPr>
          <p:cNvPr id="4" name="Billede 10" descr="euFlag.png">
            <a:extLst>
              <a:ext uri="{FF2B5EF4-FFF2-40B4-BE49-F238E27FC236}">
                <a16:creationId xmlns="" xmlns:a16="http://schemas.microsoft.com/office/drawing/2014/main" id="{A57757B5-3291-4B4C-9F1C-C73AB8996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5" name="Tekstfelt 11">
            <a:extLst>
              <a:ext uri="{FF2B5EF4-FFF2-40B4-BE49-F238E27FC236}">
                <a16:creationId xmlns="" xmlns:a16="http://schemas.microsoft.com/office/drawing/2014/main" id="{0017302E-9B7D-4408-9C44-74FEF3605CBA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B13E772-16F0-4333-A231-05500FA5CA92}"/>
              </a:ext>
            </a:extLst>
          </p:cNvPr>
          <p:cNvSpPr txBox="1"/>
          <p:nvPr/>
        </p:nvSpPr>
        <p:spPr>
          <a:xfrm>
            <a:off x="197227" y="734517"/>
            <a:ext cx="53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48515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Cost flexibility and planning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45348E-C293-4721-A0CB-C721D8E46A72}"/>
              </a:ext>
            </a:extLst>
          </p:cNvPr>
          <p:cNvSpPr txBox="1"/>
          <p:nvPr/>
        </p:nvSpPr>
        <p:spPr>
          <a:xfrm>
            <a:off x="339708" y="1426779"/>
            <a:ext cx="55802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/>
              <a:t>Current situation</a:t>
            </a:r>
            <a:r>
              <a:rPr lang="en-GB" sz="16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cost variance of 12% </a:t>
            </a:r>
            <a:r>
              <a:rPr lang="en-GB" sz="1600" u="sng" dirty="0"/>
              <a:t>compared to linear cost progression </a:t>
            </a:r>
            <a:r>
              <a:rPr lang="en-GB" sz="1600" dirty="0"/>
              <a:t>(not realistic!), but all targets for the period have been 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u="sng" dirty="0"/>
              <a:t>forward extrapolation scenario </a:t>
            </a:r>
            <a:r>
              <a:rPr lang="en-GB" sz="1600" dirty="0"/>
              <a:t>indicates overall spent of 94%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WP1 and WP-leaders are checking forward planning for M23-M36 with all partners. Ambitious targets (expansion of existing tasks) per partner </a:t>
            </a:r>
            <a:r>
              <a:rPr lang="en-GB" sz="1600" u="sng" dirty="0"/>
              <a:t>will likely result in full cost expenditure</a:t>
            </a:r>
          </a:p>
          <a:p>
            <a:endParaRPr lang="en-GB" sz="1600" dirty="0"/>
          </a:p>
          <a:p>
            <a:r>
              <a:rPr lang="en-GB" sz="1600" b="1" i="1" dirty="0"/>
              <a:t>Contingency</a:t>
            </a:r>
            <a:r>
              <a:rPr lang="en-GB" sz="16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WP1 to prepare a re-designed plan for individual WPs or across the project by March 2018</a:t>
            </a:r>
            <a:endParaRPr lang="en-GB" dirty="0"/>
          </a:p>
          <a:p>
            <a:r>
              <a:rPr lang="en-GB" dirty="0"/>
              <a:t> 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C83698C-E4DE-48BC-B6B1-CA667F8E05D1}"/>
              </a:ext>
            </a:extLst>
          </p:cNvPr>
          <p:cNvSpPr txBox="1"/>
          <p:nvPr/>
        </p:nvSpPr>
        <p:spPr>
          <a:xfrm>
            <a:off x="6045433" y="1584412"/>
            <a:ext cx="289273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Examples of spending M22-M36: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5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400" dirty="0"/>
              <a:t>WP1/WP5: implementation DMP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400" dirty="0"/>
              <a:t>WP2: addition of workshop on rules/regulations on ESS-IKC  installation in Sweden</a:t>
            </a:r>
            <a:endParaRPr lang="en-GB" sz="1400" dirty="0">
              <a:highlight>
                <a:srgbClr val="FFFF00"/>
              </a:highlight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400" dirty="0"/>
              <a:t>WP3: innovation trainings and TTO conferences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400" dirty="0"/>
              <a:t>WP4: ESS-B added to develop viability study on low background thermal neutron beam monitor</a:t>
            </a:r>
            <a:endParaRPr lang="en-GB" sz="1400" dirty="0">
              <a:highlight>
                <a:srgbClr val="FFFF00"/>
              </a:highlight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400" dirty="0"/>
              <a:t>WP6: DTI to produce several BrightnESS partner videos</a:t>
            </a:r>
          </a:p>
        </p:txBody>
      </p:sp>
    </p:spTree>
    <p:extLst>
      <p:ext uri="{BB962C8B-B14F-4D97-AF65-F5344CB8AC3E}">
        <p14:creationId xmlns:p14="http://schemas.microsoft.com/office/powerpoint/2010/main" val="254222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34" y="512750"/>
            <a:ext cx="7767742" cy="85725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Summary status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15ADAE8-3985-4E70-BB83-92B0FA188208}"/>
              </a:ext>
            </a:extLst>
          </p:cNvPr>
          <p:cNvGrpSpPr/>
          <p:nvPr/>
        </p:nvGrpSpPr>
        <p:grpSpPr>
          <a:xfrm>
            <a:off x="970088" y="1245711"/>
            <a:ext cx="7272081" cy="3674249"/>
            <a:chOff x="970088" y="1334479"/>
            <a:chExt cx="7272081" cy="3674249"/>
          </a:xfrm>
          <a:effectLst/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B7CD08D7-8220-4A62-AA65-64D803F3E429}"/>
                </a:ext>
              </a:extLst>
            </p:cNvPr>
            <p:cNvSpPr/>
            <p:nvPr/>
          </p:nvSpPr>
          <p:spPr>
            <a:xfrm>
              <a:off x="970088" y="1334480"/>
              <a:ext cx="2268215" cy="578514"/>
            </a:xfrm>
            <a:custGeom>
              <a:avLst/>
              <a:gdLst>
                <a:gd name="connsiteX0" fmla="*/ 0 w 2268215"/>
                <a:gd name="connsiteY0" fmla="*/ 0 h 716843"/>
                <a:gd name="connsiteX1" fmla="*/ 2268215 w 2268215"/>
                <a:gd name="connsiteY1" fmla="*/ 0 h 716843"/>
                <a:gd name="connsiteX2" fmla="*/ 2268215 w 2268215"/>
                <a:gd name="connsiteY2" fmla="*/ 716843 h 716843"/>
                <a:gd name="connsiteX3" fmla="*/ 0 w 2268215"/>
                <a:gd name="connsiteY3" fmla="*/ 716843 h 716843"/>
                <a:gd name="connsiteX4" fmla="*/ 0 w 2268215"/>
                <a:gd name="connsiteY4" fmla="*/ 0 h 71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8215" h="716843">
                  <a:moveTo>
                    <a:pt x="0" y="0"/>
                  </a:moveTo>
                  <a:lnTo>
                    <a:pt x="2268215" y="0"/>
                  </a:lnTo>
                  <a:lnTo>
                    <a:pt x="2268215" y="716843"/>
                  </a:lnTo>
                  <a:lnTo>
                    <a:pt x="0" y="716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>
                <a:alpha val="91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Technical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3843A914-59FB-44DE-B86F-6B298071EB59}"/>
                </a:ext>
              </a:extLst>
            </p:cNvPr>
            <p:cNvSpPr/>
            <p:nvPr/>
          </p:nvSpPr>
          <p:spPr>
            <a:xfrm>
              <a:off x="970088" y="1903907"/>
              <a:ext cx="2268215" cy="3104821"/>
            </a:xfrm>
            <a:custGeom>
              <a:avLst/>
              <a:gdLst>
                <a:gd name="connsiteX0" fmla="*/ 0 w 2268215"/>
                <a:gd name="connsiteY0" fmla="*/ 0 h 2420507"/>
                <a:gd name="connsiteX1" fmla="*/ 2268215 w 2268215"/>
                <a:gd name="connsiteY1" fmla="*/ 0 h 2420507"/>
                <a:gd name="connsiteX2" fmla="*/ 2268215 w 2268215"/>
                <a:gd name="connsiteY2" fmla="*/ 2420507 h 2420507"/>
                <a:gd name="connsiteX3" fmla="*/ 0 w 2268215"/>
                <a:gd name="connsiteY3" fmla="*/ 2420507 h 2420507"/>
                <a:gd name="connsiteX4" fmla="*/ 0 w 2268215"/>
                <a:gd name="connsiteY4" fmla="*/ 0 h 242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8215" h="2420507">
                  <a:moveTo>
                    <a:pt x="0" y="0"/>
                  </a:moveTo>
                  <a:lnTo>
                    <a:pt x="2268215" y="0"/>
                  </a:lnTo>
                  <a:lnTo>
                    <a:pt x="2268215" y="2420507"/>
                  </a:lnTo>
                  <a:lnTo>
                    <a:pt x="0" y="242050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77800" lvl="1" indent="-889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out of 21 deliverables successfully submitted </a:t>
              </a:r>
            </a:p>
            <a:p>
              <a:pPr marL="8890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(M1 – M22)</a:t>
              </a:r>
            </a:p>
            <a:p>
              <a:pPr marL="177800" lvl="1" indent="-889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almost all milestones for the period achieved</a:t>
              </a:r>
            </a:p>
            <a:p>
              <a:pPr marL="177800" lvl="1" indent="-889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planning is on target and monitoring is running</a:t>
              </a:r>
            </a:p>
            <a:p>
              <a:pPr marL="8890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amendment approved</a:t>
              </a:r>
            </a:p>
            <a:p>
              <a:pPr marL="8890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Periodic Report ‘approved’</a:t>
              </a:r>
            </a:p>
            <a:p>
              <a:pPr marL="8890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collaboration running</a:t>
              </a:r>
            </a:p>
            <a:p>
              <a:pPr marL="8890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smoothly</a:t>
              </a:r>
            </a:p>
            <a:p>
              <a:pPr marL="114300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1200" b="1" kern="1200" dirty="0">
                  <a:solidFill>
                    <a:srgbClr val="92D05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ACTIONS:</a:t>
              </a:r>
            </a:p>
            <a:p>
              <a:pPr marL="88900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start work on Impact </a:t>
              </a:r>
            </a:p>
            <a:p>
              <a:pPr marL="88900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Assessment</a:t>
              </a:r>
            </a:p>
            <a:p>
              <a:pPr marL="177800" lvl="1" indent="-889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update KPI list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76932AFA-929A-46DA-B735-669E1F6C703A}"/>
                </a:ext>
              </a:extLst>
            </p:cNvPr>
            <p:cNvSpPr/>
            <p:nvPr/>
          </p:nvSpPr>
          <p:spPr>
            <a:xfrm>
              <a:off x="3472021" y="1334479"/>
              <a:ext cx="2268215" cy="565875"/>
            </a:xfrm>
            <a:custGeom>
              <a:avLst/>
              <a:gdLst>
                <a:gd name="connsiteX0" fmla="*/ 0 w 2268215"/>
                <a:gd name="connsiteY0" fmla="*/ 0 h 578514"/>
                <a:gd name="connsiteX1" fmla="*/ 2268215 w 2268215"/>
                <a:gd name="connsiteY1" fmla="*/ 0 h 578514"/>
                <a:gd name="connsiteX2" fmla="*/ 2268215 w 2268215"/>
                <a:gd name="connsiteY2" fmla="*/ 578514 h 578514"/>
                <a:gd name="connsiteX3" fmla="*/ 0 w 2268215"/>
                <a:gd name="connsiteY3" fmla="*/ 578514 h 578514"/>
                <a:gd name="connsiteX4" fmla="*/ 0 w 2268215"/>
                <a:gd name="connsiteY4" fmla="*/ 0 h 57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8215" h="578514">
                  <a:moveTo>
                    <a:pt x="0" y="0"/>
                  </a:moveTo>
                  <a:lnTo>
                    <a:pt x="2268215" y="0"/>
                  </a:lnTo>
                  <a:lnTo>
                    <a:pt x="2268215" y="578514"/>
                  </a:lnTo>
                  <a:lnTo>
                    <a:pt x="0" y="5785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Financial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D50DEC69-3908-4057-8FF4-B2E93EEE78DF}"/>
                </a:ext>
              </a:extLst>
            </p:cNvPr>
            <p:cNvSpPr/>
            <p:nvPr/>
          </p:nvSpPr>
          <p:spPr>
            <a:xfrm>
              <a:off x="3472021" y="1893401"/>
              <a:ext cx="2268215" cy="3115327"/>
            </a:xfrm>
            <a:custGeom>
              <a:avLst/>
              <a:gdLst>
                <a:gd name="connsiteX0" fmla="*/ 0 w 2268215"/>
                <a:gd name="connsiteY0" fmla="*/ 0 h 3082781"/>
                <a:gd name="connsiteX1" fmla="*/ 2268215 w 2268215"/>
                <a:gd name="connsiteY1" fmla="*/ 0 h 3082781"/>
                <a:gd name="connsiteX2" fmla="*/ 2268215 w 2268215"/>
                <a:gd name="connsiteY2" fmla="*/ 3082781 h 3082781"/>
                <a:gd name="connsiteX3" fmla="*/ 0 w 2268215"/>
                <a:gd name="connsiteY3" fmla="*/ 3082781 h 3082781"/>
                <a:gd name="connsiteX4" fmla="*/ 0 w 2268215"/>
                <a:gd name="connsiteY4" fmla="*/ 0 h 30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8215" h="3082781">
                  <a:moveTo>
                    <a:pt x="0" y="0"/>
                  </a:moveTo>
                  <a:lnTo>
                    <a:pt x="2268215" y="0"/>
                  </a:lnTo>
                  <a:lnTo>
                    <a:pt x="2268215" y="3082781"/>
                  </a:lnTo>
                  <a:lnTo>
                    <a:pt x="0" y="30827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5156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77800" lvl="1" indent="-889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Cost Monitoring Tool in place and checked with partners</a:t>
              </a:r>
            </a:p>
            <a:p>
              <a:pPr marL="177800" lvl="1" indent="-889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Financial Statements checked</a:t>
              </a:r>
            </a:p>
            <a:p>
              <a:pPr marL="177800" lvl="1" indent="-889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spend monitoring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endParaRPr lang="en-US" sz="7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endParaRPr lang="en-US" sz="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endParaRPr lang="en-US" sz="7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endParaRPr lang="en-US" sz="8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1200" b="1" kern="1200" dirty="0">
                  <a:solidFill>
                    <a:srgbClr val="48515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ACTIONS:</a:t>
              </a:r>
              <a:endParaRPr lang="en-US" sz="1200" kern="1200" dirty="0">
                <a:solidFill>
                  <a:srgbClr val="4851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88900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solve ‘Portal linking’ </a:t>
              </a:r>
            </a:p>
            <a:p>
              <a:pPr marL="88900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transfer Interim Payment</a:t>
              </a:r>
            </a:p>
            <a:p>
              <a:pPr marL="88900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improve monitoring tool</a:t>
              </a:r>
            </a:p>
            <a:p>
              <a:pPr marL="88900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track partner costs</a:t>
              </a:r>
            </a:p>
            <a:p>
              <a:pPr marL="88900" marR="0" lvl="1" indent="0" algn="l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verify partner entries in</a:t>
              </a:r>
            </a:p>
            <a:p>
              <a:pPr marL="88900" marR="0" lvl="1" indent="0" algn="l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periodic reporting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9DBC67D1-2890-4596-9BC6-E063EBC7AE69}"/>
                </a:ext>
              </a:extLst>
            </p:cNvPr>
            <p:cNvSpPr/>
            <p:nvPr/>
          </p:nvSpPr>
          <p:spPr>
            <a:xfrm>
              <a:off x="5973954" y="1334480"/>
              <a:ext cx="2268215" cy="578514"/>
            </a:xfrm>
            <a:custGeom>
              <a:avLst/>
              <a:gdLst>
                <a:gd name="connsiteX0" fmla="*/ 0 w 2268215"/>
                <a:gd name="connsiteY0" fmla="*/ 0 h 578514"/>
                <a:gd name="connsiteX1" fmla="*/ 2268215 w 2268215"/>
                <a:gd name="connsiteY1" fmla="*/ 0 h 578514"/>
                <a:gd name="connsiteX2" fmla="*/ 2268215 w 2268215"/>
                <a:gd name="connsiteY2" fmla="*/ 578514 h 578514"/>
                <a:gd name="connsiteX3" fmla="*/ 0 w 2268215"/>
                <a:gd name="connsiteY3" fmla="*/ 578514 h 578514"/>
                <a:gd name="connsiteX4" fmla="*/ 0 w 2268215"/>
                <a:gd name="connsiteY4" fmla="*/ 0 h 57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8215" h="578514">
                  <a:moveTo>
                    <a:pt x="0" y="0"/>
                  </a:moveTo>
                  <a:lnTo>
                    <a:pt x="2268215" y="0"/>
                  </a:lnTo>
                  <a:lnTo>
                    <a:pt x="2268215" y="578514"/>
                  </a:lnTo>
                  <a:lnTo>
                    <a:pt x="0" y="5785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0046"/>
            </a:solidFill>
            <a:ln>
              <a:noFill/>
            </a:ln>
            <a:effectLst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Risks</a:t>
              </a:r>
              <a:endParaRPr lang="en-US" sz="2400" kern="120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B020D218-3F1F-4B8B-A806-BE0BFF716372}"/>
                </a:ext>
              </a:extLst>
            </p:cNvPr>
            <p:cNvSpPr/>
            <p:nvPr/>
          </p:nvSpPr>
          <p:spPr>
            <a:xfrm>
              <a:off x="5973954" y="1913178"/>
              <a:ext cx="2268215" cy="3095550"/>
            </a:xfrm>
            <a:custGeom>
              <a:avLst/>
              <a:gdLst>
                <a:gd name="connsiteX0" fmla="*/ 0 w 2268215"/>
                <a:gd name="connsiteY0" fmla="*/ 0 h 2541741"/>
                <a:gd name="connsiteX1" fmla="*/ 2268215 w 2268215"/>
                <a:gd name="connsiteY1" fmla="*/ 0 h 2541741"/>
                <a:gd name="connsiteX2" fmla="*/ 2268215 w 2268215"/>
                <a:gd name="connsiteY2" fmla="*/ 2541741 h 2541741"/>
                <a:gd name="connsiteX3" fmla="*/ 0 w 2268215"/>
                <a:gd name="connsiteY3" fmla="*/ 2541741 h 2541741"/>
                <a:gd name="connsiteX4" fmla="*/ 0 w 2268215"/>
                <a:gd name="connsiteY4" fmla="*/ 0 h 254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8215" h="2541741">
                  <a:moveTo>
                    <a:pt x="0" y="0"/>
                  </a:moveTo>
                  <a:lnTo>
                    <a:pt x="2268215" y="0"/>
                  </a:lnTo>
                  <a:lnTo>
                    <a:pt x="2268215" y="2541741"/>
                  </a:lnTo>
                  <a:lnTo>
                    <a:pt x="0" y="25417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0046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77800" lvl="1" indent="-889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staffing (WP contingency)</a:t>
              </a:r>
            </a:p>
            <a:p>
              <a:pPr marL="177800" lvl="1" indent="-889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r>
                <a:rPr lang="en-US" sz="12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nder-reporting by partners</a:t>
              </a:r>
            </a:p>
            <a:p>
              <a:pPr marL="114300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2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00" lvl="1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0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00" lvl="1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lvl="1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0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lvl="1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200" b="1" kern="1200" dirty="0">
                  <a:solidFill>
                    <a:srgbClr val="7D004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ACTIONS:</a:t>
              </a:r>
            </a:p>
            <a:p>
              <a:pPr marL="8890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WP-leaders to revise</a:t>
              </a:r>
            </a:p>
            <a:p>
              <a:pPr marL="8890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activities/budgets; </a:t>
              </a:r>
            </a:p>
            <a:p>
              <a:pPr marL="8890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WP1 to monitor availability</a:t>
              </a:r>
            </a:p>
            <a:p>
              <a:pPr marL="8890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and follow-through of</a:t>
              </a:r>
            </a:p>
            <a:p>
              <a:pPr marL="8890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forward planning by partners</a:t>
              </a:r>
              <a:endParaRPr lang="en-US" sz="12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pic>
        <p:nvPicPr>
          <p:cNvPr id="11" name="Billede 10" descr="euFlag.png">
            <a:extLst>
              <a:ext uri="{FF2B5EF4-FFF2-40B4-BE49-F238E27FC236}">
                <a16:creationId xmlns="" xmlns:a16="http://schemas.microsoft.com/office/drawing/2014/main" id="{318C323C-2521-445E-A2E5-E342C8BB8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="" xmlns:a16="http://schemas.microsoft.com/office/drawing/2014/main" id="{CC7A8855-CBB4-4B44-B82E-FE8B2B0EE984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28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245" y="2396152"/>
            <a:ext cx="4464584" cy="1314450"/>
          </a:xfrm>
        </p:spPr>
        <p:txBody>
          <a:bodyPr/>
          <a:lstStyle/>
          <a:p>
            <a:endParaRPr lang="en-US" dirty="0"/>
          </a:p>
          <a:p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Questions or comments, please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245" y="1937983"/>
            <a:ext cx="3186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81188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="" xmlns:a16="http://schemas.microsoft.com/office/drawing/2014/main" id="{65DFC116-2432-4A2F-A8EF-095F84C0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7" y="625028"/>
            <a:ext cx="8085303" cy="857250"/>
          </a:xfrm>
        </p:spPr>
        <p:txBody>
          <a:bodyPr>
            <a:normAutofit/>
          </a:bodyPr>
          <a:lstStyle/>
          <a:p>
            <a:r>
              <a:rPr lang="da-DK" sz="2000" b="1" dirty="0">
                <a:latin typeface="Arial" panose="020B0604020202020204" pitchFamily="34" charset="0"/>
                <a:cs typeface="Arial" panose="020B0604020202020204" pitchFamily="34" charset="0"/>
              </a:rPr>
              <a:t>When does ESS feel that BrightnESS is a success...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="" xmlns:a16="http://schemas.microsoft.com/office/drawing/2014/main" id="{3CB267E9-A558-44BF-8669-38EA511E0559}"/>
              </a:ext>
            </a:extLst>
          </p:cNvPr>
          <p:cNvSpPr/>
          <p:nvPr/>
        </p:nvSpPr>
        <p:spPr>
          <a:xfrm>
            <a:off x="2122024" y="1815222"/>
            <a:ext cx="772054" cy="1263738"/>
          </a:xfrm>
          <a:prstGeom prst="upArrow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83F411C-DA74-4CD6-9526-0B5C2B811902}"/>
              </a:ext>
            </a:extLst>
          </p:cNvPr>
          <p:cNvGrpSpPr/>
          <p:nvPr/>
        </p:nvGrpSpPr>
        <p:grpSpPr>
          <a:xfrm>
            <a:off x="3149755" y="1404312"/>
            <a:ext cx="6678440" cy="1938990"/>
            <a:chOff x="2733629" y="107046"/>
            <a:chExt cx="6678440" cy="1938990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A50FDF48-51B7-4B45-AB86-2574D3348825}"/>
                </a:ext>
              </a:extLst>
            </p:cNvPr>
            <p:cNvSpPr/>
            <p:nvPr/>
          </p:nvSpPr>
          <p:spPr>
            <a:xfrm>
              <a:off x="2733629" y="107046"/>
              <a:ext cx="6678440" cy="193899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D4FD6FE-D6D7-4BFB-AEF1-7C77FF8042B3}"/>
                </a:ext>
              </a:extLst>
            </p:cNvPr>
            <p:cNvSpPr txBox="1"/>
            <p:nvPr/>
          </p:nvSpPr>
          <p:spPr>
            <a:xfrm>
              <a:off x="2733629" y="107046"/>
              <a:ext cx="6678440" cy="19389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0" rIns="128016" bIns="128016" numCol="1" spcCol="1270" anchor="ctr" anchorCtr="0">
              <a:noAutofit/>
            </a:bodyPr>
            <a:lstStyle/>
            <a:p>
              <a:pPr marL="0" lvl="0" indent="0" algn="just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600" b="1" kern="1200" dirty="0" err="1">
                  <a:solidFill>
                    <a:srgbClr val="82B80F"/>
                  </a:solidFill>
                </a:rPr>
                <a:t>Success</a:t>
              </a:r>
              <a:r>
                <a:rPr lang="nl-NL" sz="1600" b="1" kern="1200" dirty="0">
                  <a:solidFill>
                    <a:srgbClr val="82B80F"/>
                  </a:solidFill>
                </a:rPr>
                <a:t> in delivery of BrightnESS:</a:t>
              </a:r>
            </a:p>
            <a:p>
              <a:pPr marL="0" lvl="0" indent="0" algn="just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200" kern="1200" dirty="0"/>
                <a:t>-</a:t>
              </a:r>
              <a:r>
                <a:rPr lang="nl-NL" sz="1200" kern="1200" baseline="0" dirty="0">
                  <a:solidFill>
                    <a:srgbClr val="0095CD"/>
                  </a:solidFill>
                </a:rPr>
                <a:t> </a:t>
              </a:r>
              <a:r>
                <a:rPr lang="nl-NL" sz="1200" i="1" kern="1200" dirty="0"/>
                <a:t>Technical</a:t>
              </a:r>
              <a:r>
                <a:rPr lang="nl-NL" sz="1200" kern="1200" dirty="0"/>
                <a:t>: </a:t>
              </a:r>
              <a:r>
                <a:rPr lang="nl-NL" sz="1200" b="1" kern="1200" baseline="0" dirty="0" err="1">
                  <a:solidFill>
                    <a:srgbClr val="0095CD"/>
                  </a:solidFill>
                </a:rPr>
                <a:t>contribution</a:t>
              </a:r>
              <a:r>
                <a:rPr lang="nl-NL" sz="1200" b="1" kern="1200" baseline="0" dirty="0">
                  <a:solidFill>
                    <a:srgbClr val="0095CD"/>
                  </a:solidFill>
                </a:rPr>
                <a:t> </a:t>
              </a:r>
              <a:r>
                <a:rPr lang="nl-NL" sz="1200" b="1" kern="1200" baseline="0" dirty="0" err="1">
                  <a:solidFill>
                    <a:srgbClr val="0095CD"/>
                  </a:solidFill>
                </a:rPr>
                <a:t>to</a:t>
              </a:r>
              <a:r>
                <a:rPr lang="nl-NL" sz="1200" b="1" kern="1200" baseline="0" dirty="0">
                  <a:solidFill>
                    <a:srgbClr val="0095CD"/>
                  </a:solidFill>
                </a:rPr>
                <a:t> ESS </a:t>
              </a:r>
              <a:r>
                <a:rPr lang="nl-NL" sz="1200" b="1" kern="1200" baseline="0" dirty="0" err="1">
                  <a:solidFill>
                    <a:srgbClr val="0095CD"/>
                  </a:solidFill>
                </a:rPr>
                <a:t>construction</a:t>
              </a:r>
              <a:r>
                <a:rPr lang="nl-NL" sz="1200" b="1" kern="1200" baseline="0" dirty="0">
                  <a:solidFill>
                    <a:srgbClr val="0095CD"/>
                  </a:solidFill>
                </a:rPr>
                <a:t> </a:t>
              </a:r>
              <a:r>
                <a:rPr lang="nl-NL" sz="1200" kern="1200" dirty="0"/>
                <a:t>&amp; </a:t>
              </a:r>
              <a:r>
                <a:rPr lang="nl-NL" sz="1200" kern="1200" dirty="0" err="1"/>
                <a:t>future</a:t>
              </a:r>
              <a:r>
                <a:rPr lang="nl-NL" sz="1200" kern="1200" dirty="0"/>
                <a:t> operations</a:t>
              </a:r>
            </a:p>
            <a:p>
              <a:pPr marL="0" lvl="0" indent="0" algn="just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200" kern="1200" dirty="0"/>
                <a:t>- </a:t>
              </a:r>
              <a:r>
                <a:rPr lang="nl-NL" sz="1200" i="1" kern="1200" dirty="0" err="1"/>
                <a:t>Political</a:t>
              </a:r>
              <a:r>
                <a:rPr lang="nl-NL" sz="1200" kern="1200" dirty="0"/>
                <a:t>: ESS as </a:t>
              </a:r>
              <a:r>
                <a:rPr lang="nl-NL" sz="1200" kern="1200" dirty="0" err="1"/>
                <a:t>an</a:t>
              </a:r>
              <a:r>
                <a:rPr lang="nl-NL" sz="1200" kern="1200" dirty="0"/>
                <a:t> </a:t>
              </a:r>
              <a:r>
                <a:rPr lang="nl-NL" sz="1200" b="1" kern="1200" dirty="0">
                  <a:solidFill>
                    <a:srgbClr val="0095CD"/>
                  </a:solidFill>
                </a:rPr>
                <a:t>ERIC</a:t>
              </a:r>
              <a:r>
                <a:rPr lang="nl-NL" sz="1200" kern="1200" baseline="0" dirty="0">
                  <a:solidFill>
                    <a:sysClr val="windowText" lastClr="000000"/>
                  </a:solidFill>
                </a:rPr>
                <a:t> = </a:t>
              </a:r>
              <a:r>
                <a:rPr lang="nl-NL" sz="1200" kern="1200" dirty="0" err="1"/>
                <a:t>success</a:t>
              </a:r>
              <a:r>
                <a:rPr lang="nl-NL" sz="1200" kern="1200" dirty="0"/>
                <a:t> as </a:t>
              </a:r>
              <a:r>
                <a:rPr lang="nl-NL" sz="1200" b="1" kern="1200" dirty="0" err="1">
                  <a:solidFill>
                    <a:srgbClr val="0095CD"/>
                  </a:solidFill>
                </a:rPr>
                <a:t>international</a:t>
              </a:r>
              <a:r>
                <a:rPr lang="nl-NL" sz="1200" b="1" kern="1200" dirty="0">
                  <a:solidFill>
                    <a:srgbClr val="0095CD"/>
                  </a:solidFill>
                </a:rPr>
                <a:t> </a:t>
              </a:r>
              <a:r>
                <a:rPr lang="nl-NL" sz="1200" b="1" kern="1200" dirty="0" err="1">
                  <a:solidFill>
                    <a:srgbClr val="0095CD"/>
                  </a:solidFill>
                </a:rPr>
                <a:t>collaboration</a:t>
              </a:r>
              <a:r>
                <a:rPr lang="nl-NL" sz="1200" b="1" kern="1200" dirty="0">
                  <a:solidFill>
                    <a:srgbClr val="0095CD"/>
                  </a:solidFill>
                </a:rPr>
                <a:t> model</a:t>
              </a:r>
            </a:p>
            <a:p>
              <a:pPr marL="0" lvl="0" indent="0" algn="just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200" kern="1200" dirty="0">
                  <a:solidFill>
                    <a:srgbClr val="0095CD"/>
                  </a:solidFill>
                </a:rPr>
                <a:t>  </a:t>
              </a:r>
              <a:r>
                <a:rPr lang="nl-NL" sz="1200" kern="1200" dirty="0" err="1"/>
                <a:t>between</a:t>
              </a:r>
              <a:r>
                <a:rPr lang="nl-NL" sz="1200" kern="1200" dirty="0"/>
                <a:t> members</a:t>
              </a:r>
            </a:p>
            <a:p>
              <a:pPr algn="just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i="1" dirty="0"/>
                <a:t>- </a:t>
              </a:r>
              <a:r>
                <a:rPr lang="nl-NL" sz="1200" i="1" dirty="0" err="1"/>
                <a:t>Political</a:t>
              </a:r>
              <a:r>
                <a:rPr lang="nl-NL" sz="1200" dirty="0"/>
                <a:t>: ESS as </a:t>
              </a:r>
              <a:r>
                <a:rPr lang="nl-NL" sz="1200" dirty="0" err="1"/>
                <a:t>an</a:t>
              </a:r>
              <a:r>
                <a:rPr lang="nl-NL" sz="1200" dirty="0"/>
                <a:t> </a:t>
              </a:r>
              <a:r>
                <a:rPr lang="nl-NL" sz="1200" b="1" dirty="0" err="1">
                  <a:solidFill>
                    <a:srgbClr val="0095CD"/>
                  </a:solidFill>
                </a:rPr>
                <a:t>applied</a:t>
              </a:r>
              <a:r>
                <a:rPr lang="nl-NL" sz="1200" b="1" dirty="0">
                  <a:solidFill>
                    <a:srgbClr val="0095CD"/>
                  </a:solidFill>
                </a:rPr>
                <a:t> research </a:t>
              </a:r>
              <a:r>
                <a:rPr lang="nl-NL" sz="1200" b="1" dirty="0" err="1">
                  <a:solidFill>
                    <a:srgbClr val="0095CD"/>
                  </a:solidFill>
                </a:rPr>
                <a:t>centre</a:t>
              </a:r>
              <a:r>
                <a:rPr lang="nl-NL" sz="1200" b="1" dirty="0">
                  <a:solidFill>
                    <a:srgbClr val="0095CD"/>
                  </a:solidFill>
                </a:rPr>
                <a:t> </a:t>
              </a:r>
              <a:r>
                <a:rPr lang="nl-NL" sz="1200" dirty="0"/>
                <a:t>= </a:t>
              </a:r>
              <a:r>
                <a:rPr lang="nl-NL" sz="1200" dirty="0" err="1"/>
                <a:t>competition</a:t>
              </a:r>
              <a:r>
                <a:rPr lang="nl-NL" sz="1200" dirty="0"/>
                <a:t>, jobs, </a:t>
              </a:r>
              <a:r>
                <a:rPr lang="nl-NL" sz="1200" dirty="0" err="1"/>
                <a:t>leadership</a:t>
              </a:r>
              <a:endParaRPr lang="nl-NL" sz="1200" dirty="0"/>
            </a:p>
            <a:p>
              <a:pPr algn="just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i="1" kern="1200" dirty="0"/>
                <a:t>- </a:t>
              </a:r>
              <a:r>
                <a:rPr lang="nl-NL" sz="1200" i="1" kern="1200" dirty="0" err="1"/>
                <a:t>Political</a:t>
              </a:r>
              <a:r>
                <a:rPr lang="nl-NL" sz="1200" kern="1200" dirty="0"/>
                <a:t>: ESS as </a:t>
              </a:r>
              <a:r>
                <a:rPr lang="nl-NL" sz="1200" kern="1200" dirty="0" err="1"/>
                <a:t>possible</a:t>
              </a:r>
              <a:r>
                <a:rPr lang="nl-NL" sz="1200" kern="1200" dirty="0"/>
                <a:t> </a:t>
              </a:r>
              <a:r>
                <a:rPr lang="nl-NL" sz="1200" b="1" dirty="0">
                  <a:solidFill>
                    <a:srgbClr val="0095CD"/>
                  </a:solidFill>
                </a:rPr>
                <a:t>In-Kind </a:t>
              </a:r>
              <a:r>
                <a:rPr lang="nl-NL" sz="1200" b="1" dirty="0" err="1">
                  <a:solidFill>
                    <a:srgbClr val="0095CD"/>
                  </a:solidFill>
                </a:rPr>
                <a:t>Collaboration</a:t>
              </a:r>
              <a:r>
                <a:rPr lang="nl-NL" sz="1200" b="1" dirty="0">
                  <a:solidFill>
                    <a:srgbClr val="0095CD"/>
                  </a:solidFill>
                </a:rPr>
                <a:t> </a:t>
              </a:r>
              <a:r>
                <a:rPr lang="nl-NL" sz="1200" kern="1200" dirty="0"/>
                <a:t>blueprint </a:t>
              </a:r>
              <a:r>
                <a:rPr lang="nl-NL" sz="1200" kern="1200" dirty="0" err="1"/>
                <a:t>for</a:t>
              </a:r>
              <a:r>
                <a:rPr lang="nl-NL" sz="1200" kern="1200" dirty="0"/>
                <a:t> </a:t>
              </a:r>
              <a:r>
                <a:rPr lang="nl-NL" sz="1200" kern="1200" dirty="0" err="1"/>
                <a:t>future</a:t>
              </a:r>
              <a:r>
                <a:rPr lang="nl-NL" sz="1200" kern="1200" dirty="0"/>
                <a:t> new large </a:t>
              </a:r>
              <a:r>
                <a:rPr lang="nl-NL" sz="1200" kern="1200" dirty="0" err="1"/>
                <a:t>RIs</a:t>
              </a:r>
              <a:r>
                <a:rPr lang="nl-NL" sz="1200" kern="1200" dirty="0"/>
                <a:t>.</a:t>
              </a:r>
              <a:endParaRPr lang="en-US" sz="1200" kern="1200" dirty="0"/>
            </a:p>
          </p:txBody>
        </p:sp>
      </p:grpSp>
      <p:sp>
        <p:nvSpPr>
          <p:cNvPr id="8" name="Arrow: Down 7">
            <a:extLst>
              <a:ext uri="{FF2B5EF4-FFF2-40B4-BE49-F238E27FC236}">
                <a16:creationId xmlns="" xmlns:a16="http://schemas.microsoft.com/office/drawing/2014/main" id="{229B8E3C-344D-4BCD-9BFD-73A4BEF5C9AB}"/>
              </a:ext>
            </a:extLst>
          </p:cNvPr>
          <p:cNvSpPr/>
          <p:nvPr/>
        </p:nvSpPr>
        <p:spPr>
          <a:xfrm>
            <a:off x="3264914" y="3482508"/>
            <a:ext cx="771511" cy="1268173"/>
          </a:xfrm>
          <a:prstGeom prst="downArrow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FDA31CE-C910-463F-BBFB-EC44BB81BCAA}"/>
              </a:ext>
            </a:extLst>
          </p:cNvPr>
          <p:cNvGrpSpPr/>
          <p:nvPr/>
        </p:nvGrpSpPr>
        <p:grpSpPr>
          <a:xfrm>
            <a:off x="4374633" y="3343302"/>
            <a:ext cx="4595318" cy="1560208"/>
            <a:chOff x="3958507" y="2416071"/>
            <a:chExt cx="4595318" cy="1560208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8904F3BB-65CF-44DF-8B7F-BC8EE673478F}"/>
                </a:ext>
              </a:extLst>
            </p:cNvPr>
            <p:cNvSpPr/>
            <p:nvPr/>
          </p:nvSpPr>
          <p:spPr>
            <a:xfrm>
              <a:off x="3958507" y="2416071"/>
              <a:ext cx="4595318" cy="15602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E9DC94F6-52AC-4103-9A20-95D007CE2A99}"/>
                </a:ext>
              </a:extLst>
            </p:cNvPr>
            <p:cNvSpPr txBox="1"/>
            <p:nvPr/>
          </p:nvSpPr>
          <p:spPr>
            <a:xfrm>
              <a:off x="3958507" y="2416071"/>
              <a:ext cx="4595318" cy="15602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0" rIns="128016" bIns="128016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rgbClr val="82B80F"/>
                  </a:solidFill>
                </a:rPr>
                <a:t>Failure in delivery of BrightnESS: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-</a:t>
              </a:r>
              <a:r>
                <a:rPr lang="en-US" sz="1100" kern="1200" baseline="0" dirty="0"/>
                <a:t> </a:t>
              </a:r>
              <a:r>
                <a:rPr lang="en-US" sz="1200" b="1" kern="1200" baseline="0" dirty="0">
                  <a:solidFill>
                    <a:srgbClr val="0095CD"/>
                  </a:solidFill>
                </a:rPr>
                <a:t>Financial</a:t>
              </a:r>
              <a:r>
                <a:rPr lang="en-US" sz="1200" kern="1200" baseline="0" dirty="0"/>
                <a:t> damage to ESS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baseline="0" dirty="0"/>
                <a:t>- </a:t>
              </a:r>
              <a:r>
                <a:rPr lang="en-US" sz="1200" b="1" kern="1200" baseline="0" dirty="0">
                  <a:solidFill>
                    <a:srgbClr val="0095CD"/>
                  </a:solidFill>
                </a:rPr>
                <a:t>Reputation / political </a:t>
              </a:r>
              <a:r>
                <a:rPr lang="en-US" sz="1200" kern="1200" baseline="0" dirty="0"/>
                <a:t>damage to ESS (EC + partners  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baseline="0" dirty="0"/>
                <a:t>  &amp; wider science community)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baseline="0" dirty="0"/>
                <a:t>- Possible damage to </a:t>
              </a:r>
              <a:r>
                <a:rPr lang="en-US" sz="1200" b="1" kern="1200" baseline="0" dirty="0">
                  <a:solidFill>
                    <a:srgbClr val="0095CD"/>
                  </a:solidFill>
                </a:rPr>
                <a:t>future ESS funding proposals</a:t>
              </a:r>
              <a:endParaRPr lang="en-US" sz="1200" b="1" kern="1200" dirty="0">
                <a:solidFill>
                  <a:srgbClr val="0095CD"/>
                </a:solidFill>
              </a:endParaRPr>
            </a:p>
          </p:txBody>
        </p:sp>
      </p:grpSp>
      <p:pic>
        <p:nvPicPr>
          <p:cNvPr id="15" name="Billede 10" descr="euFlag.png">
            <a:extLst>
              <a:ext uri="{FF2B5EF4-FFF2-40B4-BE49-F238E27FC236}">
                <a16:creationId xmlns="" xmlns:a16="http://schemas.microsoft.com/office/drawing/2014/main" id="{180D9CC9-DE24-4A31-AB56-3A437C0CD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16" name="Tekstfelt 11">
            <a:extLst>
              <a:ext uri="{FF2B5EF4-FFF2-40B4-BE49-F238E27FC236}">
                <a16:creationId xmlns="" xmlns:a16="http://schemas.microsoft.com/office/drawing/2014/main" id="{1FDEBF6D-08DB-43E4-AF08-B82002E127D5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74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="" xmlns:a16="http://schemas.microsoft.com/office/drawing/2014/main" id="{65DFC116-2432-4A2F-A8EF-095F84C0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8" y="491598"/>
            <a:ext cx="3870541" cy="857250"/>
          </a:xfrm>
        </p:spPr>
        <p:txBody>
          <a:bodyPr>
            <a:normAutofit/>
          </a:bodyPr>
          <a:lstStyle/>
          <a:p>
            <a:r>
              <a:rPr lang="da-DK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organisation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0487C11-3426-44C5-AA56-92CA977A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446" y="1117767"/>
            <a:ext cx="4564524" cy="34145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E658CA5-D996-47D3-B556-ED1C9E7A88E8}"/>
              </a:ext>
            </a:extLst>
          </p:cNvPr>
          <p:cNvSpPr txBox="1"/>
          <p:nvPr/>
        </p:nvSpPr>
        <p:spPr>
          <a:xfrm>
            <a:off x="161650" y="1212533"/>
            <a:ext cx="2676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Steering Board (STB) members:</a:t>
            </a:r>
          </a:p>
        </p:txBody>
      </p:sp>
      <p:pic>
        <p:nvPicPr>
          <p:cNvPr id="12" name="Billede 10" descr="euFlag.png">
            <a:extLst>
              <a:ext uri="{FF2B5EF4-FFF2-40B4-BE49-F238E27FC236}">
                <a16:creationId xmlns="" xmlns:a16="http://schemas.microsoft.com/office/drawing/2014/main" id="{9461B9D1-BBD9-439F-83AC-36EE73554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13" name="Tekstfelt 11">
            <a:extLst>
              <a:ext uri="{FF2B5EF4-FFF2-40B4-BE49-F238E27FC236}">
                <a16:creationId xmlns="" xmlns:a16="http://schemas.microsoft.com/office/drawing/2014/main" id="{881BB164-56C2-4464-8C0C-9888E7D89B0C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17083" y="1612781"/>
            <a:ext cx="3880381" cy="2246263"/>
            <a:chOff x="222250" y="1336675"/>
            <a:chExt cx="8464550" cy="4679950"/>
          </a:xfrm>
        </p:grpSpPr>
        <p:grpSp>
          <p:nvGrpSpPr>
            <p:cNvPr id="50" name="Group 4"/>
            <p:cNvGrpSpPr>
              <a:grpSpLocks/>
            </p:cNvGrpSpPr>
            <p:nvPr/>
          </p:nvGrpSpPr>
          <p:grpSpPr bwMode="auto">
            <a:xfrm>
              <a:off x="222250" y="1336675"/>
              <a:ext cx="1363663" cy="3960813"/>
              <a:chOff x="594488" y="951089"/>
              <a:chExt cx="1480442" cy="3502753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706513" y="962320"/>
                <a:ext cx="1368417" cy="3491522"/>
              </a:xfrm>
              <a:prstGeom prst="rect">
                <a:avLst/>
              </a:prstGeom>
              <a:solidFill>
                <a:schemeClr val="bg2">
                  <a:lumMod val="50000"/>
                  <a:alpha val="51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1" name="Rectangle 80"/>
              <p:cNvSpPr/>
              <p:nvPr/>
            </p:nvSpPr>
            <p:spPr>
              <a:xfrm>
                <a:off x="594488" y="951089"/>
                <a:ext cx="1368417" cy="53348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6985" tIns="6985" rIns="6985" bIns="6985" spcCol="1270"/>
              <a:lstStyle/>
              <a:p>
                <a:pPr algn="ctr" defTabSz="488950" fontAlgn="auto">
                  <a:spcAft>
                    <a:spcPts val="600"/>
                  </a:spcAft>
                  <a:defRPr/>
                </a:pPr>
                <a:r>
                  <a:rPr lang="en-US" sz="1000" b="1" dirty="0">
                    <a:solidFill>
                      <a:srgbClr val="000000"/>
                    </a:solidFill>
                  </a:rPr>
                  <a:t>WP 1</a:t>
                </a:r>
              </a:p>
              <a:p>
                <a:pPr algn="ctr" defTabSz="488950" fontAlgn="auto">
                  <a:spcAft>
                    <a:spcPts val="600"/>
                  </a:spcAft>
                  <a:defRPr/>
                </a:pPr>
                <a:endParaRPr lang="en-US" sz="1100" b="1" dirty="0">
                  <a:solidFill>
                    <a:srgbClr val="000000"/>
                  </a:solidFill>
                </a:endParaRPr>
              </a:p>
              <a:p>
                <a:pPr algn="ctr" defTabSz="488950" fontAlgn="auto">
                  <a:spcAft>
                    <a:spcPts val="600"/>
                  </a:spcAft>
                  <a:defRPr/>
                </a:pPr>
                <a:endParaRPr lang="en-US" sz="1100" b="1" dirty="0">
                  <a:solidFill>
                    <a:srgbClr val="000000"/>
                  </a:solidFill>
                </a:endParaRPr>
              </a:p>
              <a:p>
                <a:pPr algn="ctr" defTabSz="488950" fontAlgn="auto">
                  <a:spcAft>
                    <a:spcPts val="600"/>
                  </a:spcAft>
                  <a:defRPr/>
                </a:pPr>
                <a:endParaRPr lang="en-US" sz="1100" dirty="0">
                  <a:solidFill>
                    <a:srgbClr val="000000"/>
                  </a:solidFill>
                </a:endParaRPr>
              </a:p>
              <a:p>
                <a:pPr algn="ctr" defTabSz="488950" fontAlgn="auto">
                  <a:spcAft>
                    <a:spcPts val="600"/>
                  </a:spcAft>
                  <a:defRPr/>
                </a:pPr>
                <a:endParaRPr lang="en-US" sz="1100" dirty="0">
                  <a:solidFill>
                    <a:srgbClr val="000000"/>
                  </a:solidFill>
                </a:endParaRPr>
              </a:p>
              <a:p>
                <a:pPr algn="ctr" defTabSz="488950" fontAlgn="auto">
                  <a:spcAft>
                    <a:spcPts val="600"/>
                  </a:spcAft>
                  <a:defRPr/>
                </a:pPr>
                <a:endParaRPr lang="en-US" sz="1100" dirty="0">
                  <a:solidFill>
                    <a:srgbClr val="000000"/>
                  </a:solidFill>
                </a:endParaRPr>
              </a:p>
              <a:p>
                <a:pPr algn="ctr" defTabSz="488950" fontAlgn="auto">
                  <a:spcAft>
                    <a:spcPts val="600"/>
                  </a:spcAft>
                  <a:defRPr/>
                </a:pPr>
                <a:endParaRPr lang="en-US" sz="1100" dirty="0">
                  <a:solidFill>
                    <a:srgbClr val="000000"/>
                  </a:solidFill>
                </a:endParaRPr>
              </a:p>
              <a:p>
                <a:pPr algn="ctr" defTabSz="488950" fontAlgn="auto">
                  <a:spcAft>
                    <a:spcPts val="600"/>
                  </a:spcAft>
                  <a:defRPr/>
                </a:pPr>
                <a:endParaRPr lang="en-US" sz="900" dirty="0">
                  <a:solidFill>
                    <a:srgbClr val="000000"/>
                  </a:solidFill>
                </a:endParaRPr>
              </a:p>
              <a:p>
                <a:pPr algn="ctr" defTabSz="488950" fontAlgn="auto">
                  <a:spcAft>
                    <a:spcPts val="600"/>
                  </a:spcAft>
                  <a:defRPr/>
                </a:pPr>
                <a:endParaRPr lang="en-US" sz="900" dirty="0">
                  <a:solidFill>
                    <a:srgbClr val="000000"/>
                  </a:solidFill>
                </a:endParaRPr>
              </a:p>
              <a:p>
                <a:pPr algn="ctr" defTabSz="488950" fontAlgn="auto">
                  <a:spcAft>
                    <a:spcPts val="600"/>
                  </a:spcAft>
                  <a:defRPr/>
                </a:pPr>
                <a:endParaRPr lang="en-US" sz="900" dirty="0">
                  <a:solidFill>
                    <a:srgbClr val="000000"/>
                  </a:solidFill>
                </a:endParaRPr>
              </a:p>
              <a:p>
                <a:pPr algn="ctr" defTabSz="488950" fontAlgn="auto">
                  <a:spcAft>
                    <a:spcPts val="600"/>
                  </a:spcAft>
                  <a:defRPr/>
                </a:pPr>
                <a:endParaRPr lang="en-US" sz="900" dirty="0">
                  <a:solidFill>
                    <a:srgbClr val="000000"/>
                  </a:solidFill>
                </a:endParaRPr>
              </a:p>
              <a:p>
                <a:pPr algn="ctr" defTabSz="488950" fontAlgn="auto">
                  <a:spcAft>
                    <a:spcPts val="600"/>
                  </a:spcAft>
                  <a:defRPr/>
                </a:pPr>
                <a:endParaRPr lang="en-US" sz="9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" name="Group 5"/>
            <p:cNvGrpSpPr>
              <a:grpSpLocks/>
            </p:cNvGrpSpPr>
            <p:nvPr/>
          </p:nvGrpSpPr>
          <p:grpSpPr bwMode="auto">
            <a:xfrm>
              <a:off x="1735138" y="1347788"/>
              <a:ext cx="1258887" cy="3959225"/>
              <a:chOff x="1814414" y="1325964"/>
              <a:chExt cx="1371928" cy="3456000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1814414" y="1325964"/>
                <a:ext cx="1371928" cy="3456000"/>
              </a:xfrm>
              <a:prstGeom prst="rect">
                <a:avLst/>
              </a:pr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9" name="Rectangle 78"/>
              <p:cNvSpPr/>
              <p:nvPr/>
            </p:nvSpPr>
            <p:spPr>
              <a:xfrm>
                <a:off x="1814414" y="1325964"/>
                <a:ext cx="1371928" cy="7621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6350" tIns="6350" rIns="6350" bIns="6350" spcCol="1270"/>
              <a:lstStyle/>
              <a:p>
                <a:pPr algn="ctr" defTabSz="444500" fontAlgn="auto">
                  <a:spcAft>
                    <a:spcPts val="600"/>
                  </a:spcAft>
                  <a:defRPr/>
                </a:pPr>
                <a:r>
                  <a:rPr lang="en-US" sz="1000" b="1" dirty="0">
                    <a:solidFill>
                      <a:srgbClr val="000000"/>
                    </a:solidFill>
                  </a:rPr>
                  <a:t>WP 2 </a:t>
                </a:r>
              </a:p>
              <a:p>
                <a:pPr algn="ctr" defTabSz="444500" fontAlgn="auto">
                  <a:spcAft>
                    <a:spcPts val="600"/>
                  </a:spcAft>
                  <a:defRPr/>
                </a:pPr>
                <a:endParaRPr lang="en-US" sz="10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" name="Group 8"/>
            <p:cNvGrpSpPr>
              <a:grpSpLocks/>
            </p:cNvGrpSpPr>
            <p:nvPr/>
          </p:nvGrpSpPr>
          <p:grpSpPr bwMode="auto">
            <a:xfrm>
              <a:off x="3133725" y="1347788"/>
              <a:ext cx="1303338" cy="3959225"/>
              <a:chOff x="1501534" y="1395493"/>
              <a:chExt cx="1732085" cy="1136417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1501534" y="1395493"/>
                <a:ext cx="1673013" cy="1136417"/>
              </a:xfrm>
              <a:prstGeom prst="rect">
                <a:avLst/>
              </a:prstGeom>
              <a:solidFill>
                <a:schemeClr val="accent4">
                  <a:lumMod val="75000"/>
                  <a:alpha val="53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7" name="Rectangle 76"/>
              <p:cNvSpPr/>
              <p:nvPr/>
            </p:nvSpPr>
            <p:spPr>
              <a:xfrm>
                <a:off x="1501534" y="1395493"/>
                <a:ext cx="1732085" cy="19684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6350" tIns="6350" rIns="6350" bIns="6350" spcCol="1270"/>
              <a:lstStyle/>
              <a:p>
                <a:pPr algn="ctr" defTabSz="444500" fontAlgn="auto">
                  <a:spcAft>
                    <a:spcPts val="600"/>
                  </a:spcAft>
                  <a:defRPr/>
                </a:pPr>
                <a:r>
                  <a:rPr lang="en-US" sz="1000" b="1" dirty="0">
                    <a:solidFill>
                      <a:srgbClr val="000000"/>
                    </a:solidFill>
                  </a:rPr>
                  <a:t>WP 3 </a:t>
                </a:r>
              </a:p>
              <a:p>
                <a:pPr algn="ctr" defTabSz="444500" fontAlgn="auto">
                  <a:spcAft>
                    <a:spcPts val="600"/>
                  </a:spcAft>
                  <a:defRPr/>
                </a:pP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" name="Group 23"/>
            <p:cNvGrpSpPr>
              <a:grpSpLocks/>
            </p:cNvGrpSpPr>
            <p:nvPr/>
          </p:nvGrpSpPr>
          <p:grpSpPr bwMode="auto">
            <a:xfrm>
              <a:off x="4597400" y="1336675"/>
              <a:ext cx="1260475" cy="3970338"/>
              <a:chOff x="5055547" y="1182637"/>
              <a:chExt cx="1260000" cy="3502793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5055547" y="1193331"/>
                <a:ext cx="1260000" cy="3492099"/>
              </a:xfrm>
              <a:prstGeom prst="rect">
                <a:avLst/>
              </a:prstGeom>
              <a:solidFill>
                <a:schemeClr val="accent1">
                  <a:lumMod val="75000"/>
                  <a:alpha val="51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5" name="Rectangle 74"/>
              <p:cNvSpPr/>
              <p:nvPr/>
            </p:nvSpPr>
            <p:spPr>
              <a:xfrm>
                <a:off x="5055547" y="1182637"/>
                <a:ext cx="1260000" cy="57627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6350" tIns="6350" rIns="6350" bIns="6350" spcCol="1270"/>
              <a:lstStyle/>
              <a:p>
                <a:pPr algn="ctr" defTabSz="4445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000" b="1" dirty="0">
                    <a:solidFill>
                      <a:srgbClr val="000000"/>
                    </a:solidFill>
                  </a:rPr>
                  <a:t>WP 4</a:t>
                </a:r>
                <a:endParaRPr lang="en-US" sz="1000" dirty="0">
                  <a:solidFill>
                    <a:srgbClr val="000000"/>
                  </a:solidFill>
                </a:endParaRPr>
              </a:p>
              <a:p>
                <a:pPr algn="ctr" defTabSz="4445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0" dirty="0">
                  <a:solidFill>
                    <a:srgbClr val="000000"/>
                  </a:solidFill>
                </a:endParaRPr>
              </a:p>
              <a:p>
                <a:pPr algn="ctr" defTabSz="4445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0" dirty="0">
                  <a:solidFill>
                    <a:srgbClr val="000000"/>
                  </a:solidFill>
                </a:endParaRPr>
              </a:p>
              <a:p>
                <a:pPr algn="ctr" defTabSz="4445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0" dirty="0">
                  <a:solidFill>
                    <a:srgbClr val="000000"/>
                  </a:solidFill>
                </a:endParaRPr>
              </a:p>
              <a:p>
                <a:pPr algn="ctr" defTabSz="4445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0" dirty="0">
                  <a:solidFill>
                    <a:srgbClr val="000000"/>
                  </a:solidFill>
                </a:endParaRPr>
              </a:p>
              <a:p>
                <a:pPr algn="ctr" defTabSz="4445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0" dirty="0">
                  <a:solidFill>
                    <a:srgbClr val="000000"/>
                  </a:solidFill>
                </a:endParaRPr>
              </a:p>
              <a:p>
                <a:pPr algn="ctr" defTabSz="4445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0" dirty="0">
                  <a:solidFill>
                    <a:srgbClr val="000000"/>
                  </a:solidFill>
                </a:endParaRPr>
              </a:p>
              <a:p>
                <a:pPr algn="ctr" defTabSz="4445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0" dirty="0">
                  <a:solidFill>
                    <a:srgbClr val="000000"/>
                  </a:solidFill>
                </a:endParaRPr>
              </a:p>
              <a:p>
                <a:pPr algn="ctr" defTabSz="4445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4" name="Group 13"/>
            <p:cNvGrpSpPr>
              <a:grpSpLocks/>
            </p:cNvGrpSpPr>
            <p:nvPr/>
          </p:nvGrpSpPr>
          <p:grpSpPr bwMode="auto">
            <a:xfrm>
              <a:off x="5994400" y="1347788"/>
              <a:ext cx="1260475" cy="3959225"/>
              <a:chOff x="6000341" y="1367668"/>
              <a:chExt cx="1209117" cy="3456000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6000341" y="1367668"/>
                <a:ext cx="1209117" cy="3456000"/>
              </a:xfrm>
              <a:prstGeom prst="rect">
                <a:avLst/>
              </a:prstGeom>
              <a:solidFill>
                <a:schemeClr val="accent5">
                  <a:lumMod val="75000"/>
                  <a:alpha val="54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Rectangle 72"/>
              <p:cNvSpPr/>
              <p:nvPr/>
            </p:nvSpPr>
            <p:spPr>
              <a:xfrm>
                <a:off x="6000341" y="1367668"/>
                <a:ext cx="1209117" cy="34560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6350" tIns="6350" rIns="6350" bIns="6350" spcCol="1270"/>
              <a:lstStyle/>
              <a:p>
                <a:pPr algn="ctr" defTabSz="4445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000" b="1" dirty="0">
                    <a:solidFill>
                      <a:srgbClr val="000000"/>
                    </a:solidFill>
                  </a:rPr>
                  <a:t>WP 5 </a:t>
                </a:r>
              </a:p>
            </p:txBody>
          </p:sp>
        </p:grpSp>
        <p:grpSp>
          <p:nvGrpSpPr>
            <p:cNvPr id="55" name="Group 20"/>
            <p:cNvGrpSpPr>
              <a:grpSpLocks/>
            </p:cNvGrpSpPr>
            <p:nvPr/>
          </p:nvGrpSpPr>
          <p:grpSpPr bwMode="auto">
            <a:xfrm>
              <a:off x="7426325" y="1336675"/>
              <a:ext cx="1260475" cy="4679950"/>
              <a:chOff x="7491369" y="1351611"/>
              <a:chExt cx="1368655" cy="1663384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7491369" y="1351611"/>
                <a:ext cx="1368655" cy="1663384"/>
              </a:xfrm>
              <a:prstGeom prst="rect">
                <a:avLst/>
              </a:prstGeom>
              <a:solidFill>
                <a:schemeClr val="accent6">
                  <a:lumMod val="75000"/>
                  <a:alpha val="53000"/>
                </a:schemeClr>
              </a:solidFill>
              <a:ln>
                <a:solidFill>
                  <a:srgbClr val="E46C0A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1" name="Rectangle 70"/>
              <p:cNvSpPr/>
              <p:nvPr/>
            </p:nvSpPr>
            <p:spPr>
              <a:xfrm>
                <a:off x="7491369" y="1367410"/>
                <a:ext cx="1368655" cy="7211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6350" tIns="6350" rIns="6350" bIns="6350" spcCol="1270"/>
              <a:lstStyle/>
              <a:p>
                <a:pPr algn="ctr" defTabSz="444500" fontAlgn="auto">
                  <a:spcAft>
                    <a:spcPts val="600"/>
                  </a:spcAft>
                  <a:defRPr/>
                </a:pPr>
                <a:r>
                  <a:rPr lang="en-US" sz="1000" b="1" dirty="0">
                    <a:solidFill>
                      <a:srgbClr val="000000"/>
                    </a:solidFill>
                  </a:rPr>
                  <a:t>WP 6 </a:t>
                </a:r>
              </a:p>
              <a:p>
                <a:pPr algn="ctr" defTabSz="444500" fontAlgn="auto">
                  <a:spcAft>
                    <a:spcPts val="600"/>
                  </a:spcAft>
                  <a:defRPr/>
                </a:pP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4597400" y="3409950"/>
              <a:ext cx="1260476" cy="633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Richard Hall-Wilton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27025" y="3409950"/>
              <a:ext cx="1258888" cy="452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Roy </a:t>
              </a:r>
              <a:r>
                <a:rPr lang="en-US" sz="600" dirty="0" err="1">
                  <a:solidFill>
                    <a:srgbClr val="000000"/>
                  </a:solidFill>
                  <a:latin typeface="Arial"/>
                  <a:cs typeface="Arial"/>
                </a:rPr>
                <a:t>Pennings</a:t>
              </a:r>
              <a:endParaRPr lang="en-US" sz="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426324" y="3409950"/>
              <a:ext cx="1260476" cy="601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Ute </a:t>
              </a:r>
              <a:r>
                <a:rPr lang="en-US" sz="600" dirty="0" err="1">
                  <a:solidFill>
                    <a:srgbClr val="000000"/>
                  </a:solidFill>
                  <a:latin typeface="Arial"/>
                  <a:cs typeface="Arial"/>
                </a:rPr>
                <a:t>Gunsenh</a:t>
              </a:r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- -</a:t>
              </a:r>
              <a:r>
                <a:rPr lang="en-US" sz="600" dirty="0" err="1">
                  <a:solidFill>
                    <a:srgbClr val="000000"/>
                  </a:solidFill>
                  <a:latin typeface="Arial"/>
                  <a:cs typeface="Arial"/>
                </a:rPr>
                <a:t>eimer</a:t>
              </a:r>
              <a:endParaRPr lang="en-US" sz="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426323" y="5437188"/>
              <a:ext cx="1260477" cy="5794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Juliette </a:t>
              </a:r>
              <a:r>
                <a:rPr lang="en-US" sz="600" dirty="0" err="1">
                  <a:solidFill>
                    <a:srgbClr val="000000"/>
                  </a:solidFill>
                  <a:latin typeface="Arial"/>
                  <a:cs typeface="Arial"/>
                </a:rPr>
                <a:t>Forneris</a:t>
              </a:r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(DTI)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738313" y="3409950"/>
              <a:ext cx="1260475" cy="452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Carlo </a:t>
              </a:r>
              <a:r>
                <a:rPr lang="en-US" sz="600" dirty="0" err="1">
                  <a:solidFill>
                    <a:srgbClr val="000000"/>
                  </a:solidFill>
                  <a:latin typeface="Arial"/>
                  <a:cs typeface="Arial"/>
                </a:rPr>
                <a:t>Bocchetta</a:t>
              </a:r>
              <a:endParaRPr lang="en-US" sz="600" i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133725" y="3409950"/>
              <a:ext cx="1260475" cy="452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Allen Weeks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994400" y="3409950"/>
              <a:ext cx="1260475" cy="452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Tobias Richter</a:t>
              </a:r>
            </a:p>
          </p:txBody>
        </p:sp>
        <p:pic>
          <p:nvPicPr>
            <p:cNvPr id="63" name="Picture 35" descr="Screen Shot 2015-09-16 at 15.55.0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6325" y="2033588"/>
              <a:ext cx="1260475" cy="1246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6325" y="4048125"/>
              <a:ext cx="1260475" cy="1258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3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2033588"/>
              <a:ext cx="1258888" cy="126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25" descr="Screen Shot 2015-09-16 at 17.06.16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725" y="2022475"/>
              <a:ext cx="1255713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26" descr="Screen Shot 2015-09-16 at 17.08.15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3450" y="2022475"/>
              <a:ext cx="1241425" cy="126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27" descr="Screen Shot 2015-09-16 at 17.22.20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3275" y="2033588"/>
              <a:ext cx="1244600" cy="126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3" descr="Screen Shot 2015-09-18 at 14.05.56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363" y="2019300"/>
              <a:ext cx="1241425" cy="126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" name="Rectangle 2"/>
          <p:cNvSpPr>
            <a:spLocks noChangeArrowheads="1"/>
          </p:cNvSpPr>
          <p:nvPr/>
        </p:nvSpPr>
        <p:spPr bwMode="auto">
          <a:xfrm flipV="1">
            <a:off x="2457204" y="3715493"/>
            <a:ext cx="43171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28546" y="3884966"/>
            <a:ext cx="126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Daily project </a:t>
            </a:r>
          </a:p>
          <a:p>
            <a:r>
              <a:rPr lang="en-US" sz="1200" dirty="0"/>
              <a:t>Management</a:t>
            </a:r>
          </a:p>
          <a:p>
            <a:r>
              <a:rPr lang="en-US" sz="1200" dirty="0"/>
              <a:t>team: 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1192076" y="3735969"/>
            <a:ext cx="1971910" cy="1238851"/>
            <a:chOff x="6000" y="3781779"/>
            <a:chExt cx="1804913" cy="1156609"/>
          </a:xfrm>
        </p:grpSpPr>
        <p:grpSp>
          <p:nvGrpSpPr>
            <p:cNvPr id="85" name="Group 84"/>
            <p:cNvGrpSpPr/>
            <p:nvPr/>
          </p:nvGrpSpPr>
          <p:grpSpPr>
            <a:xfrm>
              <a:off x="603527" y="3781779"/>
              <a:ext cx="1207386" cy="1156609"/>
              <a:chOff x="387734" y="3774068"/>
              <a:chExt cx="1210642" cy="1208333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096" y="3774068"/>
                <a:ext cx="534916" cy="725578"/>
              </a:xfrm>
              <a:prstGeom prst="rect">
                <a:avLst/>
              </a:prstGeom>
            </p:spPr>
          </p:pic>
          <p:pic>
            <p:nvPicPr>
              <p:cNvPr id="1025" name="Imag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348" y="3777877"/>
                <a:ext cx="643028" cy="716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6" name="Rectangle 85"/>
              <p:cNvSpPr/>
              <p:nvPr/>
            </p:nvSpPr>
            <p:spPr>
              <a:xfrm>
                <a:off x="387734" y="4496494"/>
                <a:ext cx="532606" cy="4859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>
                    <a:solidFill>
                      <a:srgbClr val="000000"/>
                    </a:solidFill>
                    <a:latin typeface="Arial"/>
                    <a:cs typeface="Arial"/>
                  </a:rPr>
                  <a:t>Raquel Costa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>
                    <a:solidFill>
                      <a:srgbClr val="000000"/>
                    </a:solidFill>
                    <a:latin typeface="Arial"/>
                    <a:cs typeface="Arial"/>
                  </a:rPr>
                  <a:t>(maternity leave)</a:t>
                </a: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1002651" y="4496494"/>
                <a:ext cx="586312" cy="3387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600" dirty="0">
                    <a:solidFill>
                      <a:srgbClr val="000000"/>
                    </a:solidFill>
                    <a:latin typeface="Arial"/>
                    <a:cs typeface="Arial"/>
                  </a:rPr>
                  <a:t>Anne-Charlotte </a:t>
                </a:r>
                <a:r>
                  <a:rPr lang="en-US" sz="600" dirty="0" err="1">
                    <a:solidFill>
                      <a:srgbClr val="000000"/>
                    </a:solidFill>
                    <a:latin typeface="Arial"/>
                    <a:cs typeface="Arial"/>
                  </a:rPr>
                  <a:t>Joubert</a:t>
                </a:r>
                <a:endParaRPr lang="en-US" sz="6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90" name="Rectangle 89"/>
            <p:cNvSpPr/>
            <p:nvPr/>
          </p:nvSpPr>
          <p:spPr>
            <a:xfrm>
              <a:off x="6000" y="4469523"/>
              <a:ext cx="556484" cy="2206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Roy </a:t>
              </a:r>
              <a:r>
                <a:rPr lang="en-US" sz="600" dirty="0" err="1">
                  <a:solidFill>
                    <a:srgbClr val="000000"/>
                  </a:solidFill>
                  <a:latin typeface="Arial"/>
                  <a:cs typeface="Arial"/>
                </a:rPr>
                <a:t>Pennings</a:t>
              </a:r>
              <a:endParaRPr lang="en-US" sz="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91" name="Picture 3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" y="3781780"/>
              <a:ext cx="556485" cy="632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6167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="" xmlns:a16="http://schemas.microsoft.com/office/drawing/2014/main" id="{65DFC116-2432-4A2F-A8EF-095F84C0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71" y="503727"/>
            <a:ext cx="4304873" cy="857250"/>
          </a:xfrm>
        </p:spPr>
        <p:txBody>
          <a:bodyPr>
            <a:normAutofit/>
          </a:bodyPr>
          <a:lstStyle/>
          <a:p>
            <a:r>
              <a:rPr lang="da-DK" sz="1800" b="1" dirty="0">
                <a:latin typeface="Arial" panose="020B0604020202020204" pitchFamily="34" charset="0"/>
                <a:cs typeface="Arial" panose="020B0604020202020204" pitchFamily="34" charset="0"/>
              </a:rPr>
              <a:t>Tasks and deliverables of WP1</a:t>
            </a:r>
            <a:endParaRPr lang="da-DK" sz="18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lede 10" descr="euFlag.png">
            <a:extLst>
              <a:ext uri="{FF2B5EF4-FFF2-40B4-BE49-F238E27FC236}">
                <a16:creationId xmlns="" xmlns:a16="http://schemas.microsoft.com/office/drawing/2014/main" id="{F5CA22BF-DDC8-4694-AC23-22E02FE5E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7" name="Tekstfelt 11">
            <a:extLst>
              <a:ext uri="{FF2B5EF4-FFF2-40B4-BE49-F238E27FC236}">
                <a16:creationId xmlns="" xmlns:a16="http://schemas.microsoft.com/office/drawing/2014/main" id="{E1738AF4-828F-485D-A25F-34A48D38A225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FD92525A-31EF-4F63-BFB3-C5B9475F6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042723"/>
              </p:ext>
            </p:extLst>
          </p:nvPr>
        </p:nvGraphicFramePr>
        <p:xfrm>
          <a:off x="304551" y="1572008"/>
          <a:ext cx="8393585" cy="28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2461">
                  <a:extLst>
                    <a:ext uri="{9D8B030D-6E8A-4147-A177-3AD203B41FA5}">
                      <a16:colId xmlns="" xmlns:a16="http://schemas.microsoft.com/office/drawing/2014/main" val="2416608796"/>
                    </a:ext>
                  </a:extLst>
                </a:gridCol>
                <a:gridCol w="1170123">
                  <a:extLst>
                    <a:ext uri="{9D8B030D-6E8A-4147-A177-3AD203B41FA5}">
                      <a16:colId xmlns="" xmlns:a16="http://schemas.microsoft.com/office/drawing/2014/main" val="1392754686"/>
                    </a:ext>
                  </a:extLst>
                </a:gridCol>
                <a:gridCol w="2363491">
                  <a:extLst>
                    <a:ext uri="{9D8B030D-6E8A-4147-A177-3AD203B41FA5}">
                      <a16:colId xmlns="" xmlns:a16="http://schemas.microsoft.com/office/drawing/2014/main" val="3081905655"/>
                    </a:ext>
                  </a:extLst>
                </a:gridCol>
                <a:gridCol w="937649">
                  <a:extLst>
                    <a:ext uri="{9D8B030D-6E8A-4147-A177-3AD203B41FA5}">
                      <a16:colId xmlns="" xmlns:a16="http://schemas.microsoft.com/office/drawing/2014/main" val="1311444891"/>
                    </a:ext>
                  </a:extLst>
                </a:gridCol>
                <a:gridCol w="1239861">
                  <a:extLst>
                    <a:ext uri="{9D8B030D-6E8A-4147-A177-3AD203B41FA5}">
                      <a16:colId xmlns="" xmlns:a16="http://schemas.microsoft.com/office/drawing/2014/main" val="3793726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TASKS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Start (planning)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Start realisation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End (planning)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End (realisation)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5621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Task 1.1: Scientific project management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M1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M1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M36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M36 (ongoing)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0989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Task 1.2 Financial and administrative project management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M1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M1 (internal reporting: M6, M9, M12, M15, M18, M22,…)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M18: 1st Periodic Report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M36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M36 (ongoing)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284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0" dirty="0"/>
                        <a:t>Task 1.3 Coordination of legal issues and project risk management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M1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M1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M36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M36 (ongoing)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223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0" dirty="0"/>
                        <a:t>Task 1.4 Organisation of meetings and Internal Communication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M1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M1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M36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M36 (ongoing)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27115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Task 1.5: : Socio-economic impact methodology and criteria for ESS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M24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M24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M35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M35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7977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435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="" xmlns:a16="http://schemas.microsoft.com/office/drawing/2014/main" id="{65DFC116-2432-4A2F-A8EF-095F84C0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70" y="501005"/>
            <a:ext cx="4304873" cy="857250"/>
          </a:xfrm>
        </p:spPr>
        <p:txBody>
          <a:bodyPr>
            <a:normAutofit/>
          </a:bodyPr>
          <a:lstStyle/>
          <a:p>
            <a:r>
              <a:rPr lang="da-DK" sz="1800" b="1" dirty="0">
                <a:latin typeface="Arial" panose="020B0604020202020204" pitchFamily="34" charset="0"/>
                <a:cs typeface="Arial" panose="020B0604020202020204" pitchFamily="34" charset="0"/>
              </a:rPr>
              <a:t>Tasks and deliverables of WP1</a:t>
            </a:r>
            <a:endParaRPr lang="da-DK" sz="18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lede 10" descr="euFlag.png">
            <a:extLst>
              <a:ext uri="{FF2B5EF4-FFF2-40B4-BE49-F238E27FC236}">
                <a16:creationId xmlns="" xmlns:a16="http://schemas.microsoft.com/office/drawing/2014/main" id="{F5CA22BF-DDC8-4694-AC23-22E02FE5E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370" y="4842943"/>
            <a:ext cx="264706" cy="180000"/>
          </a:xfrm>
          <a:prstGeom prst="rect">
            <a:avLst/>
          </a:prstGeom>
        </p:spPr>
      </p:pic>
      <p:sp>
        <p:nvSpPr>
          <p:cNvPr id="7" name="Tekstfelt 11">
            <a:extLst>
              <a:ext uri="{FF2B5EF4-FFF2-40B4-BE49-F238E27FC236}">
                <a16:creationId xmlns="" xmlns:a16="http://schemas.microsoft.com/office/drawing/2014/main" id="{E1738AF4-828F-485D-A25F-34A48D38A225}"/>
              </a:ext>
            </a:extLst>
          </p:cNvPr>
          <p:cNvSpPr txBox="1"/>
          <p:nvPr/>
        </p:nvSpPr>
        <p:spPr>
          <a:xfrm rot="16200000">
            <a:off x="-1925338" y="2535918"/>
            <a:ext cx="42677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6B01E953-2FD8-439A-B438-0718BB904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188584"/>
              </p:ext>
            </p:extLst>
          </p:nvPr>
        </p:nvGraphicFramePr>
        <p:xfrm>
          <a:off x="339335" y="1128296"/>
          <a:ext cx="8719043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748">
                  <a:extLst>
                    <a:ext uri="{9D8B030D-6E8A-4147-A177-3AD203B41FA5}">
                      <a16:colId xmlns="" xmlns:a16="http://schemas.microsoft.com/office/drawing/2014/main" val="3547652000"/>
                    </a:ext>
                  </a:extLst>
                </a:gridCol>
                <a:gridCol w="6584295">
                  <a:extLst>
                    <a:ext uri="{9D8B030D-6E8A-4147-A177-3AD203B41FA5}">
                      <a16:colId xmlns="" xmlns:a16="http://schemas.microsoft.com/office/drawing/2014/main" val="40799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DELIVERABLE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Activity &amp; evidence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381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D1.1: Agenda and minutes of the Kick-off and General Assembly meetings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organized by ESS on 25 September 2015, Lund</a:t>
                      </a:r>
                    </a:p>
                    <a:p>
                      <a:r>
                        <a:rPr lang="en-GB" sz="1200" dirty="0"/>
                        <a:t>• specified rules and requirements of the Grant Agreement</a:t>
                      </a:r>
                    </a:p>
                    <a:p>
                      <a:r>
                        <a:rPr lang="en-GB" sz="1200" dirty="0"/>
                        <a:t>• discussed and refined overall project planning activities, the way of communication</a:t>
                      </a:r>
                    </a:p>
                    <a:p>
                      <a:r>
                        <a:rPr lang="en-GB" sz="1200" dirty="0"/>
                        <a:t>• introduced consortium members and their individual roles</a:t>
                      </a:r>
                    </a:p>
                    <a:p>
                      <a:r>
                        <a:rPr lang="en-GB" sz="1200" dirty="0"/>
                        <a:t>• discussed each work package in details</a:t>
                      </a:r>
                    </a:p>
                    <a:p>
                      <a:endParaRPr lang="en-GB" sz="1200" dirty="0"/>
                    </a:p>
                    <a:p>
                      <a:r>
                        <a:rPr lang="en-GB" sz="1200" i="1" dirty="0"/>
                        <a:t>agenda, minutes and pictures.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14682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D1.2: Data Management Plan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discussed EC requirements for DMP and ESS needs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  and resources</a:t>
                      </a:r>
                    </a:p>
                    <a:p>
                      <a:pPr marL="85725" indent="-85725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produced DMP with ESS DMSC</a:t>
                      </a:r>
                    </a:p>
                    <a:p>
                      <a:pPr marL="85725" indent="-85725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DMP now being implemented as part of WP1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i="1" dirty="0"/>
                        <a:t>DMP available and being implemented.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4940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D1.3: 1st Agenda and minutes of yearly General Assembly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meeting held on</a:t>
                      </a:r>
                      <a:r>
                        <a:rPr lang="en-GB" sz="1200" baseline="0" dirty="0"/>
                        <a:t> 07 October </a:t>
                      </a:r>
                      <a:r>
                        <a:rPr lang="en-GB" sz="1200" dirty="0"/>
                        <a:t>2016</a:t>
                      </a:r>
                    </a:p>
                    <a:p>
                      <a:pPr marL="85725" indent="-85725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unanimous approval of progress and management</a:t>
                      </a:r>
                    </a:p>
                    <a:p>
                      <a:pPr marL="85725" indent="-85725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i="1" dirty="0"/>
                        <a:t>agenda, minutes and pictures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i="1" dirty="0"/>
                        <a:t>also: approval for amendment and 1</a:t>
                      </a:r>
                      <a:r>
                        <a:rPr lang="en-GB" sz="1200" i="1" baseline="30000" dirty="0"/>
                        <a:t>st</a:t>
                      </a:r>
                      <a:r>
                        <a:rPr lang="en-GB" sz="1200" i="1" dirty="0"/>
                        <a:t> Technical Report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5574047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DB8BCCC-484D-43DF-9DC9-1F0AEC8F0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6642" y="2668876"/>
            <a:ext cx="3127100" cy="17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77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="" xmlns:a16="http://schemas.microsoft.com/office/drawing/2014/main" id="{65DFC116-2432-4A2F-A8EF-095F84C0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18" y="483726"/>
            <a:ext cx="4304873" cy="857250"/>
          </a:xfrm>
        </p:spPr>
        <p:txBody>
          <a:bodyPr>
            <a:normAutofit/>
          </a:bodyPr>
          <a:lstStyle/>
          <a:p>
            <a:r>
              <a:rPr lang="da-DK" sz="1800" b="1" dirty="0">
                <a:latin typeface="Arial" panose="020B0604020202020204" pitchFamily="34" charset="0"/>
                <a:cs typeface="Arial" panose="020B0604020202020204" pitchFamily="34" charset="0"/>
              </a:rPr>
              <a:t>Tasks and deliverables of WP1</a:t>
            </a:r>
            <a:endParaRPr lang="da-DK" sz="18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lede 10" descr="euFlag.png">
            <a:extLst>
              <a:ext uri="{FF2B5EF4-FFF2-40B4-BE49-F238E27FC236}">
                <a16:creationId xmlns="" xmlns:a16="http://schemas.microsoft.com/office/drawing/2014/main" id="{F5CA22BF-DDC8-4694-AC23-22E02FE5E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7" name="Tekstfelt 11">
            <a:extLst>
              <a:ext uri="{FF2B5EF4-FFF2-40B4-BE49-F238E27FC236}">
                <a16:creationId xmlns="" xmlns:a16="http://schemas.microsoft.com/office/drawing/2014/main" id="{E1738AF4-828F-485D-A25F-34A48D38A225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6B01E953-2FD8-439A-B438-0718BB904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161399"/>
              </p:ext>
            </p:extLst>
          </p:nvPr>
        </p:nvGraphicFramePr>
        <p:xfrm>
          <a:off x="269826" y="1340976"/>
          <a:ext cx="8422131" cy="329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2053">
                  <a:extLst>
                    <a:ext uri="{9D8B030D-6E8A-4147-A177-3AD203B41FA5}">
                      <a16:colId xmlns="" xmlns:a16="http://schemas.microsoft.com/office/drawing/2014/main" val="3547652000"/>
                    </a:ext>
                  </a:extLst>
                </a:gridCol>
                <a:gridCol w="6360078">
                  <a:extLst>
                    <a:ext uri="{9D8B030D-6E8A-4147-A177-3AD203B41FA5}">
                      <a16:colId xmlns="" xmlns:a16="http://schemas.microsoft.com/office/drawing/2014/main" val="40799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DELIVERABLE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Activity &amp; evidence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381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D1.4: 2nd Agenda and minutes of yearly General Assembly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meeting held on</a:t>
                      </a:r>
                      <a:r>
                        <a:rPr lang="en-GB" sz="1200" baseline="0" dirty="0"/>
                        <a:t> 05 September 2017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1" dirty="0"/>
                        <a:t>agenda and pictures. Minutes by October 2017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66577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D1.5: Agenda and minutes of all Steering Board meetings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-857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/>
                        <a:t>meetings held monthly: most physical, others as teleconferences. Quorum was always present</a:t>
                      </a:r>
                    </a:p>
                    <a:p>
                      <a:pPr marL="85725" marR="0" lvl="0" indent="-857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/>
                        <a:t>minutes of meetings were prepared as action plans and result summary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1" dirty="0"/>
                        <a:t>agenda and minutes.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759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D1.6: 3rd Agenda and minutes of yearly General Assembly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i="1" dirty="0"/>
                        <a:t>pending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0433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D1.7: Report on methodology and criteria for socio-economic impact assessment of ESS during construction and operations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New deliverable (added as part of amendment). </a:t>
                      </a:r>
                    </a:p>
                    <a:p>
                      <a:r>
                        <a:rPr lang="en-GB" sz="1200" i="1" dirty="0"/>
                        <a:t>pending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45387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4182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itting at a table&#10;&#10;Description generated with very high confidence">
            <a:extLst>
              <a:ext uri="{FF2B5EF4-FFF2-40B4-BE49-F238E27FC236}">
                <a16:creationId xmlns="" xmlns:a16="http://schemas.microsoft.com/office/drawing/2014/main" id="{2AFE141D-2AFB-45A4-8E8C-1BE7E929D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674" y="3350311"/>
            <a:ext cx="1255980" cy="1674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862" y="282484"/>
            <a:ext cx="867934" cy="46702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="" xmlns:a16="http://schemas.microsoft.com/office/drawing/2014/main" id="{65DFC116-2432-4A2F-A8EF-095F84C0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74" y="557573"/>
            <a:ext cx="7286909" cy="806533"/>
          </a:xfrm>
        </p:spPr>
        <p:txBody>
          <a:bodyPr>
            <a:normAutofit/>
          </a:bodyPr>
          <a:lstStyle/>
          <a:p>
            <a:r>
              <a:rPr lang="da-DK" sz="1800" b="1" dirty="0">
                <a:latin typeface="Arial" panose="020B0604020202020204" pitchFamily="34" charset="0"/>
                <a:cs typeface="Arial" panose="020B0604020202020204" pitchFamily="34" charset="0"/>
              </a:rPr>
              <a:t>Meetings</a:t>
            </a:r>
            <a:endParaRPr lang="da-DK" sz="18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445F98-02BD-4F9C-ACBF-DF082A64EEF5}"/>
              </a:ext>
            </a:extLst>
          </p:cNvPr>
          <p:cNvSpPr txBox="1"/>
          <p:nvPr/>
        </p:nvSpPr>
        <p:spPr>
          <a:xfrm>
            <a:off x="221374" y="2411795"/>
            <a:ext cx="1883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WP-participation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6412EC4-1902-42D1-A8CF-96D083151CF6}"/>
              </a:ext>
            </a:extLst>
          </p:cNvPr>
          <p:cNvSpPr txBox="1"/>
          <p:nvPr/>
        </p:nvSpPr>
        <p:spPr>
          <a:xfrm>
            <a:off x="3122259" y="519362"/>
            <a:ext cx="3535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Steering Board, EMT , EC meetings</a:t>
            </a:r>
          </a:p>
        </p:txBody>
      </p:sp>
      <p:pic>
        <p:nvPicPr>
          <p:cNvPr id="9" name="Billede 10" descr="euFlag.png">
            <a:extLst>
              <a:ext uri="{FF2B5EF4-FFF2-40B4-BE49-F238E27FC236}">
                <a16:creationId xmlns="" xmlns:a16="http://schemas.microsoft.com/office/drawing/2014/main" id="{EA561F79-3B33-4C77-A923-258D5E042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9" y="4934950"/>
            <a:ext cx="264706" cy="180000"/>
          </a:xfrm>
          <a:prstGeom prst="rect">
            <a:avLst/>
          </a:prstGeom>
        </p:spPr>
      </p:pic>
      <p:sp>
        <p:nvSpPr>
          <p:cNvPr id="11" name="Tekstfelt 11">
            <a:extLst>
              <a:ext uri="{FF2B5EF4-FFF2-40B4-BE49-F238E27FC236}">
                <a16:creationId xmlns="" xmlns:a16="http://schemas.microsoft.com/office/drawing/2014/main" id="{14F8024C-E2B2-4CE4-9BF9-2567FE39DB37}"/>
              </a:ext>
            </a:extLst>
          </p:cNvPr>
          <p:cNvSpPr txBox="1"/>
          <p:nvPr/>
        </p:nvSpPr>
        <p:spPr>
          <a:xfrm>
            <a:off x="362194" y="495252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B6E98FC9-3C44-4AE8-A796-CF5E8E06CD9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1374" y="2775447"/>
          <a:ext cx="4997101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058">
                  <a:extLst>
                    <a:ext uri="{9D8B030D-6E8A-4147-A177-3AD203B41FA5}">
                      <a16:colId xmlns="" xmlns:a16="http://schemas.microsoft.com/office/drawing/2014/main" val="2811456700"/>
                    </a:ext>
                  </a:extLst>
                </a:gridCol>
                <a:gridCol w="1505607">
                  <a:extLst>
                    <a:ext uri="{9D8B030D-6E8A-4147-A177-3AD203B41FA5}">
                      <a16:colId xmlns="" xmlns:a16="http://schemas.microsoft.com/office/drawing/2014/main" val="583977851"/>
                    </a:ext>
                  </a:extLst>
                </a:gridCol>
                <a:gridCol w="1584436">
                  <a:extLst>
                    <a:ext uri="{9D8B030D-6E8A-4147-A177-3AD203B41FA5}">
                      <a16:colId xmlns="" xmlns:a16="http://schemas.microsoft.com/office/drawing/2014/main" val="2511786411"/>
                    </a:ext>
                  </a:extLst>
                </a:gridCol>
              </a:tblGrid>
              <a:tr h="230280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WP meetings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Location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2673190"/>
                  </a:ext>
                </a:extLst>
              </a:tr>
              <a:tr h="230280">
                <a:tc>
                  <a:txBody>
                    <a:bodyPr/>
                    <a:lstStyle/>
                    <a:p>
                      <a:r>
                        <a:rPr lang="en-GB" sz="1000" dirty="0"/>
                        <a:t>Project kick-off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ESS headquarters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25 September 2015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96358504"/>
                  </a:ext>
                </a:extLst>
              </a:tr>
              <a:tr h="230280">
                <a:tc>
                  <a:txBody>
                    <a:bodyPr/>
                    <a:lstStyle/>
                    <a:p>
                      <a:r>
                        <a:rPr lang="en-GB" sz="1000" dirty="0"/>
                        <a:t>WP2 kick-off meeting; </a:t>
                      </a:r>
                    </a:p>
                    <a:p>
                      <a:r>
                        <a:rPr lang="en-GB" sz="1000" dirty="0"/>
                        <a:t>WP2 progress meeting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ESS headquarters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Harwell, UK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15 October 2015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02 June 2017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9903135"/>
                  </a:ext>
                </a:extLst>
              </a:tr>
              <a:tr h="230280">
                <a:tc>
                  <a:txBody>
                    <a:bodyPr/>
                    <a:lstStyle/>
                    <a:p>
                      <a:r>
                        <a:rPr lang="en-GB" sz="1000" dirty="0"/>
                        <a:t>WP3 VAT workshop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WP3 procurement session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Malmo, SE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ESS headquarters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14 &amp; 15 June 2016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7 September 2016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3349115"/>
                  </a:ext>
                </a:extLst>
              </a:tr>
              <a:tr h="230280">
                <a:tc>
                  <a:txBody>
                    <a:bodyPr/>
                    <a:lstStyle/>
                    <a:p>
                      <a:r>
                        <a:rPr lang="en-GB" sz="1000" dirty="0"/>
                        <a:t>WP5 kick-off meeting; </a:t>
                      </a:r>
                    </a:p>
                    <a:p>
                      <a:r>
                        <a:rPr lang="en-GB" sz="1000" dirty="0"/>
                        <a:t>WP5 progress meeting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Villigen</a:t>
                      </a:r>
                      <a:r>
                        <a:rPr lang="en-GB" sz="1000" baseline="0" dirty="0"/>
                        <a:t>, CH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31 March &amp; 1</a:t>
                      </a:r>
                      <a:r>
                        <a:rPr lang="en-GB" sz="1000" baseline="30000" dirty="0"/>
                        <a:t>st</a:t>
                      </a:r>
                      <a:r>
                        <a:rPr lang="en-GB" sz="1000" dirty="0"/>
                        <a:t> April 2016,</a:t>
                      </a:r>
                    </a:p>
                    <a:p>
                      <a:r>
                        <a:rPr lang="en-GB" sz="1000" dirty="0"/>
                        <a:t>2 February 2017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3654479"/>
                  </a:ext>
                </a:extLst>
              </a:tr>
              <a:tr h="230280">
                <a:tc>
                  <a:txBody>
                    <a:bodyPr/>
                    <a:lstStyle/>
                    <a:p>
                      <a:r>
                        <a:rPr lang="en-GB" sz="1000" dirty="0"/>
                        <a:t>WP6 industry focus group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WP6 Communicators’ meeting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ESS headquarters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ESS headquarters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1 – 2 March 2016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7 March 2016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7795044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B39DC10F-E4C0-448A-A311-1403387662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845548"/>
              </p:ext>
            </p:extLst>
          </p:nvPr>
        </p:nvGraphicFramePr>
        <p:xfrm>
          <a:off x="3164015" y="904399"/>
          <a:ext cx="5490887" cy="1431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0497">
                  <a:extLst>
                    <a:ext uri="{9D8B030D-6E8A-4147-A177-3AD203B41FA5}">
                      <a16:colId xmlns="" xmlns:a16="http://schemas.microsoft.com/office/drawing/2014/main" val="2811456700"/>
                    </a:ext>
                  </a:extLst>
                </a:gridCol>
                <a:gridCol w="1169581">
                  <a:extLst>
                    <a:ext uri="{9D8B030D-6E8A-4147-A177-3AD203B41FA5}">
                      <a16:colId xmlns="" xmlns:a16="http://schemas.microsoft.com/office/drawing/2014/main" val="583977851"/>
                    </a:ext>
                  </a:extLst>
                </a:gridCol>
                <a:gridCol w="2310809">
                  <a:extLst>
                    <a:ext uri="{9D8B030D-6E8A-4147-A177-3AD203B41FA5}">
                      <a16:colId xmlns="" xmlns:a16="http://schemas.microsoft.com/office/drawing/2014/main" val="2511786411"/>
                    </a:ext>
                  </a:extLst>
                </a:gridCol>
              </a:tblGrid>
              <a:tr h="191391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WP meetings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Location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2673190"/>
                  </a:ext>
                </a:extLst>
              </a:tr>
              <a:tr h="480097">
                <a:tc>
                  <a:txBody>
                    <a:bodyPr/>
                    <a:lstStyle/>
                    <a:p>
                      <a:r>
                        <a:rPr lang="en-GB" sz="1000" dirty="0"/>
                        <a:t>Steering Board meetings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ESS headquarters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16 meetings since 13.01.2016 </a:t>
                      </a:r>
                    </a:p>
                    <a:p>
                      <a:r>
                        <a:rPr lang="en-GB" sz="1000" dirty="0"/>
                        <a:t>(approx. 1/month)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96358504"/>
                  </a:ext>
                </a:extLst>
              </a:tr>
              <a:tr h="311010">
                <a:tc>
                  <a:txBody>
                    <a:bodyPr/>
                    <a:lstStyle/>
                    <a:p>
                      <a:r>
                        <a:rPr lang="en-GB" sz="1000" dirty="0"/>
                        <a:t>ESS Management Team meeting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ESS headquarters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29 February 2016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70613177"/>
                  </a:ext>
                </a:extLst>
              </a:tr>
              <a:tr h="311010">
                <a:tc>
                  <a:txBody>
                    <a:bodyPr/>
                    <a:lstStyle/>
                    <a:p>
                      <a:pPr marL="92075" indent="-92075" algn="l" defTabSz="457200" rtl="0" eaLnBrk="1" latinLnBrk="0" hangingPunct="1">
                        <a:buFont typeface="Arial" charset="0"/>
                        <a:buChar char="•"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 meetings (with project officer) </a:t>
                      </a:r>
                    </a:p>
                    <a:p>
                      <a:pPr marL="92075" indent="-92075" algn="l" defTabSz="457200" rtl="0" eaLnBrk="1" latinLnBrk="0" hangingPunct="1">
                        <a:buFont typeface="Arial" charset="0"/>
                        <a:buChar char="•"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H2020 coordinator days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EC, Brussels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buFont typeface="Arial" charset="0"/>
                        <a:buChar char="•"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 April 2016, 09 December 2016</a:t>
                      </a:r>
                    </a:p>
                    <a:p>
                      <a:pPr marL="171450" indent="-171450" algn="l" defTabSz="457200" rtl="0" eaLnBrk="1" latinLnBrk="0" hangingPunct="1">
                        <a:buFont typeface="Arial" charset="0"/>
                        <a:buChar char="•"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 February 2016,  14 February 2017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0307584"/>
                  </a:ext>
                </a:extLst>
              </a:tr>
            </a:tbl>
          </a:graphicData>
        </a:graphic>
      </p:graphicFrame>
      <p:pic>
        <p:nvPicPr>
          <p:cNvPr id="7" name="Picture 6" descr="A group of people in a room&#10;&#10;Description generated with very high confidence">
            <a:extLst>
              <a:ext uri="{FF2B5EF4-FFF2-40B4-BE49-F238E27FC236}">
                <a16:creationId xmlns="" xmlns:a16="http://schemas.microsoft.com/office/drawing/2014/main" id="{9488061C-47F1-47E2-B6F9-554EA2F99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0821" y="2624255"/>
            <a:ext cx="2321014" cy="1304755"/>
          </a:xfrm>
          <a:prstGeom prst="rect">
            <a:avLst/>
          </a:prstGeom>
        </p:spPr>
      </p:pic>
      <p:pic>
        <p:nvPicPr>
          <p:cNvPr id="13" name="Picture 12" descr="A group of people sitting at a table&#10;&#10;Description generated with very high confidence">
            <a:extLst>
              <a:ext uri="{FF2B5EF4-FFF2-40B4-BE49-F238E27FC236}">
                <a16:creationId xmlns="" xmlns:a16="http://schemas.microsoft.com/office/drawing/2014/main" id="{469D78C4-CB84-47A8-993D-1B0C5112DE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8555" y="3739862"/>
            <a:ext cx="1687700" cy="126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5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="" xmlns:a16="http://schemas.microsoft.com/office/drawing/2014/main" id="{65DFC116-2432-4A2F-A8EF-095F84C0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22" y="474477"/>
            <a:ext cx="7286909" cy="857250"/>
          </a:xfrm>
        </p:spPr>
        <p:txBody>
          <a:bodyPr>
            <a:normAutofit/>
          </a:bodyPr>
          <a:lstStyle/>
          <a:p>
            <a:r>
              <a:rPr lang="da-DK" sz="1800" b="1" dirty="0">
                <a:latin typeface="Arial" panose="020B0604020202020204" pitchFamily="34" charset="0"/>
                <a:cs typeface="Arial" panose="020B0604020202020204" pitchFamily="34" charset="0"/>
              </a:rPr>
              <a:t>Partner meetings</a:t>
            </a:r>
            <a:endParaRPr lang="da-DK" sz="18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7CB680-AE7C-4D09-BA51-A8F17ACCA4C4}"/>
              </a:ext>
            </a:extLst>
          </p:cNvPr>
          <p:cNvSpPr txBox="1"/>
          <p:nvPr/>
        </p:nvSpPr>
        <p:spPr>
          <a:xfrm>
            <a:off x="219209" y="1042556"/>
            <a:ext cx="282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Additional meetings to ensure </a:t>
            </a:r>
          </a:p>
          <a:p>
            <a:r>
              <a:rPr lang="en-GB" sz="1600" dirty="0"/>
              <a:t>coherence and alignment</a:t>
            </a:r>
          </a:p>
        </p:txBody>
      </p:sp>
      <p:pic>
        <p:nvPicPr>
          <p:cNvPr id="9" name="Billede 10" descr="euFlag.png">
            <a:extLst>
              <a:ext uri="{FF2B5EF4-FFF2-40B4-BE49-F238E27FC236}">
                <a16:creationId xmlns="" xmlns:a16="http://schemas.microsoft.com/office/drawing/2014/main" id="{EA561F79-3B33-4C77-A923-258D5E042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" y="4919960"/>
            <a:ext cx="264706" cy="180000"/>
          </a:xfrm>
          <a:prstGeom prst="rect">
            <a:avLst/>
          </a:prstGeom>
        </p:spPr>
      </p:pic>
      <p:sp>
        <p:nvSpPr>
          <p:cNvPr id="11" name="Tekstfelt 11">
            <a:extLst>
              <a:ext uri="{FF2B5EF4-FFF2-40B4-BE49-F238E27FC236}">
                <a16:creationId xmlns="" xmlns:a16="http://schemas.microsoft.com/office/drawing/2014/main" id="{14F8024C-E2B2-4CE4-9BF9-2567FE39DB37}"/>
              </a:ext>
            </a:extLst>
          </p:cNvPr>
          <p:cNvSpPr txBox="1"/>
          <p:nvPr/>
        </p:nvSpPr>
        <p:spPr>
          <a:xfrm>
            <a:off x="339708" y="4937534"/>
            <a:ext cx="4527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6E7BF316-5CF5-46FA-B193-3B374B0C766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67398" y="224030"/>
          <a:ext cx="4138204" cy="4453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080">
                  <a:extLst>
                    <a:ext uri="{9D8B030D-6E8A-4147-A177-3AD203B41FA5}">
                      <a16:colId xmlns="" xmlns:a16="http://schemas.microsoft.com/office/drawing/2014/main" val="2811456700"/>
                    </a:ext>
                  </a:extLst>
                </a:gridCol>
                <a:gridCol w="1066103">
                  <a:extLst>
                    <a:ext uri="{9D8B030D-6E8A-4147-A177-3AD203B41FA5}">
                      <a16:colId xmlns="" xmlns:a16="http://schemas.microsoft.com/office/drawing/2014/main" val="583977851"/>
                    </a:ext>
                  </a:extLst>
                </a:gridCol>
                <a:gridCol w="1621021">
                  <a:extLst>
                    <a:ext uri="{9D8B030D-6E8A-4147-A177-3AD203B41FA5}">
                      <a16:colId xmlns="" xmlns:a16="http://schemas.microsoft.com/office/drawing/2014/main" val="2511786411"/>
                    </a:ext>
                  </a:extLst>
                </a:gridCol>
              </a:tblGrid>
              <a:tr h="277984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@ consortium partner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Location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2673190"/>
                  </a:ext>
                </a:extLst>
              </a:tr>
              <a:tr h="284663">
                <a:tc>
                  <a:txBody>
                    <a:bodyPr/>
                    <a:lstStyle/>
                    <a:p>
                      <a:r>
                        <a:rPr lang="en-GB" sz="1000" dirty="0"/>
                        <a:t>(PSI) – </a:t>
                      </a:r>
                      <a:r>
                        <a:rPr lang="en-GB" sz="900" i="1" dirty="0"/>
                        <a:t>part of WP5 meeting</a:t>
                      </a:r>
                      <a:endParaRPr lang="en-GB" sz="1000" i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err="1"/>
                        <a:t>Villigen</a:t>
                      </a:r>
                      <a:r>
                        <a:rPr lang="en-GB" sz="1000" dirty="0"/>
                        <a:t>, CH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31 March 2016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36690228"/>
                  </a:ext>
                </a:extLst>
              </a:tr>
              <a:tr h="226419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ESS Bilbao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Bilbao, SP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 April 2016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96358504"/>
                  </a:ext>
                </a:extLst>
              </a:tr>
              <a:tr h="223583">
                <a:tc>
                  <a:txBody>
                    <a:bodyPr/>
                    <a:lstStyle/>
                    <a:p>
                      <a:r>
                        <a:rPr lang="en-GB" sz="1000" dirty="0"/>
                        <a:t>BNC Wigner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Budapest, HU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12 May 2016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70613177"/>
                  </a:ext>
                </a:extLst>
              </a:tr>
              <a:tr h="227836">
                <a:tc>
                  <a:txBody>
                    <a:bodyPr/>
                    <a:lstStyle/>
                    <a:p>
                      <a:r>
                        <a:rPr lang="en-GB" sz="1000" dirty="0"/>
                        <a:t>ESS Bilbao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Bilbao, SP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19 May 2016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6390515"/>
                  </a:ext>
                </a:extLst>
              </a:tr>
              <a:tr h="277984">
                <a:tc>
                  <a:txBody>
                    <a:bodyPr/>
                    <a:lstStyle/>
                    <a:p>
                      <a:r>
                        <a:rPr lang="en-GB" sz="1000" dirty="0"/>
                        <a:t>(ILL) – </a:t>
                      </a:r>
                      <a:r>
                        <a:rPr lang="en-GB" sz="1000" i="1" dirty="0"/>
                        <a:t>included in </a:t>
                      </a:r>
                      <a:r>
                        <a:rPr lang="en-GB" sz="900" i="1" dirty="0"/>
                        <a:t>non-BrightnESS meeting</a:t>
                      </a:r>
                      <a:endParaRPr lang="en-GB" sz="1000" i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Grenoble, FR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02 June 2016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66377769"/>
                  </a:ext>
                </a:extLst>
              </a:tr>
              <a:tr h="233862">
                <a:tc>
                  <a:txBody>
                    <a:bodyPr/>
                    <a:lstStyle/>
                    <a:p>
                      <a:r>
                        <a:rPr lang="en-GB" sz="1000" dirty="0"/>
                        <a:t>IEAP CTU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Prague, CZ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19</a:t>
                      </a:r>
                      <a:r>
                        <a:rPr lang="en-GB" sz="1000" baseline="0" dirty="0"/>
                        <a:t> July 2016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99541969"/>
                  </a:ext>
                </a:extLst>
              </a:tr>
              <a:tr h="223938">
                <a:tc>
                  <a:txBody>
                    <a:bodyPr/>
                    <a:lstStyle/>
                    <a:p>
                      <a:r>
                        <a:rPr lang="en-GB" sz="1000" dirty="0"/>
                        <a:t>TUD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Delft, NL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18 August 2016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6831348"/>
                  </a:ext>
                </a:extLst>
              </a:tr>
              <a:tr h="214014">
                <a:tc>
                  <a:txBody>
                    <a:bodyPr/>
                    <a:lstStyle/>
                    <a:p>
                      <a:r>
                        <a:rPr lang="en-GB" sz="1000" dirty="0"/>
                        <a:t>FZJ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Jülich, 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08 September 2016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6943022"/>
                  </a:ext>
                </a:extLst>
              </a:tr>
              <a:tr h="21117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KU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Copenhagen, DK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09 February 2017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76231523"/>
                  </a:ext>
                </a:extLst>
              </a:tr>
              <a:tr h="2225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DTI + DTU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err="1"/>
                        <a:t>Taastrup</a:t>
                      </a:r>
                      <a:r>
                        <a:rPr lang="en-GB" sz="1000" dirty="0"/>
                        <a:t>, DK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21 February 2017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39966024"/>
                  </a:ext>
                </a:extLst>
              </a:tr>
              <a:tr h="21968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LU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Lund, SE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07 March 2017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2163073"/>
                  </a:ext>
                </a:extLst>
              </a:tr>
              <a:tr h="21684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KU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Copenhagen, DK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03 May 2017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69923922"/>
                  </a:ext>
                </a:extLst>
              </a:tr>
              <a:tr h="21401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STFC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Harwell,</a:t>
                      </a:r>
                      <a:r>
                        <a:rPr lang="en-GB" sz="1000" baseline="0" dirty="0"/>
                        <a:t> UK</a:t>
                      </a:r>
                      <a:endParaRPr lang="en-GB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02 June 2017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79000211"/>
                  </a:ext>
                </a:extLst>
              </a:tr>
              <a:tr h="2182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ESS Bilbao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Bilbao, SP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06 &amp; 07 June</a:t>
                      </a:r>
                      <a:r>
                        <a:rPr lang="en-GB" sz="1000" baseline="0" dirty="0"/>
                        <a:t> 2017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3887863"/>
                  </a:ext>
                </a:extLst>
              </a:tr>
              <a:tr h="2225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err="1"/>
                        <a:t>MiUN</a:t>
                      </a:r>
                      <a:endParaRPr lang="en-GB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Sundsvall, SE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16 June 2017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2017056"/>
                  </a:ext>
                </a:extLst>
              </a:tr>
              <a:tr h="20871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LU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Lund, SE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22 August 2017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2895228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EC58986-0079-49F2-8257-6FAB8D370C9F}"/>
              </a:ext>
            </a:extLst>
          </p:cNvPr>
          <p:cNvGrpSpPr/>
          <p:nvPr/>
        </p:nvGrpSpPr>
        <p:grpSpPr>
          <a:xfrm>
            <a:off x="177904" y="1941752"/>
            <a:ext cx="3025901" cy="2758179"/>
            <a:chOff x="272658" y="1847676"/>
            <a:chExt cx="3025901" cy="2758179"/>
          </a:xfrm>
        </p:grpSpPr>
        <p:pic>
          <p:nvPicPr>
            <p:cNvPr id="19" name="Picture 18" descr="A group of people posing for the camera&#10;&#10;Description generated with very high confidence">
              <a:extLst>
                <a:ext uri="{FF2B5EF4-FFF2-40B4-BE49-F238E27FC236}">
                  <a16:creationId xmlns="" xmlns:a16="http://schemas.microsoft.com/office/drawing/2014/main" id="{3E64C9FE-0922-4782-8194-E254D2D03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3119" y="3541070"/>
              <a:ext cx="1419714" cy="106478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080" y="1847676"/>
              <a:ext cx="1389743" cy="1042307"/>
            </a:xfrm>
            <a:prstGeom prst="rect">
              <a:avLst/>
            </a:prstGeom>
          </p:spPr>
        </p:pic>
        <p:pic>
          <p:nvPicPr>
            <p:cNvPr id="15" name="Picture 14" descr="A group of people sitting at a desk&#10;&#10;Description generated with very high confidence">
              <a:extLst>
                <a:ext uri="{FF2B5EF4-FFF2-40B4-BE49-F238E27FC236}">
                  <a16:creationId xmlns="" xmlns:a16="http://schemas.microsoft.com/office/drawing/2014/main" id="{944071DD-972D-4A93-842E-E11EA96C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71805" y="2706624"/>
              <a:ext cx="1426754" cy="1070066"/>
            </a:xfrm>
            <a:prstGeom prst="rect">
              <a:avLst/>
            </a:prstGeom>
          </p:spPr>
        </p:pic>
        <p:pic>
          <p:nvPicPr>
            <p:cNvPr id="17" name="Picture 16" descr="A group of people in a room&#10;&#10;Description generated with very high confidence">
              <a:extLst>
                <a:ext uri="{FF2B5EF4-FFF2-40B4-BE49-F238E27FC236}">
                  <a16:creationId xmlns="" xmlns:a16="http://schemas.microsoft.com/office/drawing/2014/main" id="{AF2C9A4B-ABE4-4340-90E3-AF60E6758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084" y="2072433"/>
              <a:ext cx="915881" cy="1510514"/>
            </a:xfrm>
            <a:prstGeom prst="rect">
              <a:avLst/>
            </a:prstGeom>
          </p:spPr>
        </p:pic>
        <p:pic>
          <p:nvPicPr>
            <p:cNvPr id="13" name="Picture 12" descr="A group of people posing for the camera&#10;&#10;Description generated with very high confidence">
              <a:extLst>
                <a:ext uri="{FF2B5EF4-FFF2-40B4-BE49-F238E27FC236}">
                  <a16:creationId xmlns="" xmlns:a16="http://schemas.microsoft.com/office/drawing/2014/main" id="{456F09E9-A247-4FC3-81E9-9DA1ED11B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2658" y="3208837"/>
              <a:ext cx="1486800" cy="111510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F89E0AD-D495-4CE8-8178-851974EBB794}"/>
              </a:ext>
            </a:extLst>
          </p:cNvPr>
          <p:cNvSpPr txBox="1"/>
          <p:nvPr/>
        </p:nvSpPr>
        <p:spPr>
          <a:xfrm>
            <a:off x="5973184" y="4721889"/>
            <a:ext cx="1880731" cy="2462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/>
              <a:t>2017 ‘to-do’: CEA, Elettra, CERN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8844FAC-F331-467C-B481-1D2E35BB52DD}"/>
              </a:ext>
            </a:extLst>
          </p:cNvPr>
          <p:cNvSpPr txBox="1"/>
          <p:nvPr/>
        </p:nvSpPr>
        <p:spPr>
          <a:xfrm>
            <a:off x="2842627" y="1131188"/>
            <a:ext cx="24177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/>
              <a:t>Typical points for discussion: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GB" sz="1000" dirty="0"/>
              <a:t>project aims (for admin/finance)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GB" sz="1000" dirty="0"/>
              <a:t>financial/admin record keeping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GB" sz="1000" dirty="0"/>
              <a:t>time sheets (incl. ‘difficult cases’)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GB" sz="1000" dirty="0"/>
              <a:t>general cost eligibility issues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GB" sz="1000" dirty="0"/>
              <a:t>cost transfer issues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GB" sz="1000" dirty="0"/>
              <a:t>technical progress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GB" sz="1000" dirty="0"/>
              <a:t>additional activities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GB" sz="1000" dirty="0"/>
              <a:t>status of cost expenditure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GB" sz="1000" dirty="0"/>
              <a:t>collaboration &amp; support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130415380"/>
      </p:ext>
    </p:extLst>
  </p:cSld>
  <p:clrMapOvr>
    <a:masterClrMapping/>
  </p:clrMapOvr>
</p:sld>
</file>

<file path=ppt/theme/theme1.xml><?xml version="1.0" encoding="utf-8"?>
<a:theme xmlns:a="http://schemas.openxmlformats.org/drawingml/2006/main" name="BrightnESS 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8575</TotalTime>
  <Words>2727</Words>
  <Application>Microsoft Macintosh PowerPoint</Application>
  <PresentationFormat>On-screen Show (16:9)</PresentationFormat>
  <Paragraphs>616</Paragraphs>
  <Slides>29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Calibri</vt:lpstr>
      <vt:lpstr>Wingdings</vt:lpstr>
      <vt:lpstr>Arial</vt:lpstr>
      <vt:lpstr>BrightnESS White Theme</vt:lpstr>
      <vt:lpstr>Mid Term Review meeting</vt:lpstr>
      <vt:lpstr>BrightnESS inside ESS</vt:lpstr>
      <vt:lpstr>When does ESS feel that BrightnESS is a success...</vt:lpstr>
      <vt:lpstr>Project organisation</vt:lpstr>
      <vt:lpstr>Tasks and deliverables of WP1</vt:lpstr>
      <vt:lpstr>Tasks and deliverables of WP1</vt:lpstr>
      <vt:lpstr>Tasks and deliverables of WP1</vt:lpstr>
      <vt:lpstr>Meetings</vt:lpstr>
      <vt:lpstr>Partner meetings</vt:lpstr>
      <vt:lpstr>PowerPoint Presentation</vt:lpstr>
      <vt:lpstr>PowerPoint Presentation</vt:lpstr>
      <vt:lpstr>Timeline*</vt:lpstr>
      <vt:lpstr>PowerPoint Presentation</vt:lpstr>
      <vt:lpstr>PowerPoint Presentation</vt:lpstr>
      <vt:lpstr>WP1 - work carried out</vt:lpstr>
      <vt:lpstr>(Approved) Amendment to the Grant Agreement</vt:lpstr>
      <vt:lpstr>Monitoring tools: approaches and methods</vt:lpstr>
      <vt:lpstr>PowerPoint Presentation</vt:lpstr>
      <vt:lpstr>PowerPoint Presentation</vt:lpstr>
      <vt:lpstr>Use of effort &amp; available efforts (PM) - 1</vt:lpstr>
      <vt:lpstr>Personnel effort - 2</vt:lpstr>
      <vt:lpstr>Role of WPs &amp; partners’ role in WPs (based on PMs)</vt:lpstr>
      <vt:lpstr>Use of effort &amp; available efforts (PM) - 2</vt:lpstr>
      <vt:lpstr>PowerPoint Presentation</vt:lpstr>
      <vt:lpstr>Use of budget - 2</vt:lpstr>
      <vt:lpstr>Use of budget – 3  (scenario based on extrapolation  of M19-M22 expenditure)</vt:lpstr>
      <vt:lpstr>PowerPoint Presentation</vt:lpstr>
      <vt:lpstr>Summary status</vt:lpstr>
      <vt:lpstr>PowerPoint Presentation</vt:lpstr>
    </vt:vector>
  </TitlesOfParts>
  <Company>Eckardt ApS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Rasmus Eckardt</dc:creator>
  <cp:lastModifiedBy>Microsoft Office User</cp:lastModifiedBy>
  <cp:revision>304</cp:revision>
  <cp:lastPrinted>2017-09-01T09:56:59Z</cp:lastPrinted>
  <dcterms:created xsi:type="dcterms:W3CDTF">2015-11-24T09:32:31Z</dcterms:created>
  <dcterms:modified xsi:type="dcterms:W3CDTF">2017-09-05T09:31:25Z</dcterms:modified>
</cp:coreProperties>
</file>