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tif" ContentType="image/ti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312" r:id="rId2"/>
    <p:sldId id="257" r:id="rId3"/>
    <p:sldId id="260" r:id="rId4"/>
    <p:sldId id="266" r:id="rId5"/>
    <p:sldId id="261" r:id="rId6"/>
    <p:sldId id="284" r:id="rId7"/>
    <p:sldId id="262" r:id="rId8"/>
    <p:sldId id="270" r:id="rId9"/>
    <p:sldId id="263" r:id="rId10"/>
    <p:sldId id="323" r:id="rId11"/>
    <p:sldId id="273" r:id="rId12"/>
    <p:sldId id="304" r:id="rId13"/>
    <p:sldId id="314" r:id="rId14"/>
    <p:sldId id="283" r:id="rId15"/>
    <p:sldId id="275" r:id="rId16"/>
    <p:sldId id="279" r:id="rId17"/>
    <p:sldId id="280" r:id="rId18"/>
    <p:sldId id="281" r:id="rId19"/>
    <p:sldId id="316" r:id="rId20"/>
    <p:sldId id="326" r:id="rId21"/>
    <p:sldId id="321" r:id="rId22"/>
    <p:sldId id="325" r:id="rId23"/>
    <p:sldId id="327" r:id="rId24"/>
    <p:sldId id="264" r:id="rId2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A36803-6A37-FA40-8636-039F1454D479}">
          <p14:sldIdLst>
            <p14:sldId id="312"/>
            <p14:sldId id="257"/>
            <p14:sldId id="260"/>
            <p14:sldId id="266"/>
            <p14:sldId id="261"/>
            <p14:sldId id="284"/>
            <p14:sldId id="262"/>
            <p14:sldId id="270"/>
            <p14:sldId id="263"/>
            <p14:sldId id="323"/>
            <p14:sldId id="273"/>
            <p14:sldId id="304"/>
            <p14:sldId id="314"/>
            <p14:sldId id="283"/>
            <p14:sldId id="275"/>
            <p14:sldId id="279"/>
            <p14:sldId id="280"/>
            <p14:sldId id="281"/>
            <p14:sldId id="316"/>
            <p14:sldId id="326"/>
            <p14:sldId id="321"/>
            <p14:sldId id="325"/>
            <p14:sldId id="327"/>
            <p14:sldId id="264"/>
          </p14:sldIdLst>
        </p14:section>
      </p14:sectionLst>
    </p:ext>
    <p:ext uri="{EFAFB233-063F-42B5-8137-9DF3F51BA10A}">
      <p15:sldGuideLst xmlns:p15="http://schemas.microsoft.com/office/powerpoint/2012/main">
        <p15:guide id="1" orient="horz" pos="320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a:srgbClr val="51A7F9"/>
    <a:srgbClr val="005268"/>
    <a:srgbClr val="007DAA"/>
    <a:srgbClr val="006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7" autoAdjust="0"/>
    <p:restoredTop sz="92241" autoAdjust="0"/>
  </p:normalViewPr>
  <p:slideViewPr>
    <p:cSldViewPr>
      <p:cViewPr varScale="1">
        <p:scale>
          <a:sx n="52" d="100"/>
          <a:sy n="52" d="100"/>
        </p:scale>
        <p:origin x="1304" y="168"/>
      </p:cViewPr>
      <p:guideLst>
        <p:guide orient="horz" pos="320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abornemeth:Documents:GN:Work:Presentations:AFC:201611%20AFC:Calculations%20for%20In-Kind%20Qtr%203%202016%20Report.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10"/>
            <c:spPr>
              <a:solidFill>
                <a:srgbClr val="FF0000"/>
              </a:solidFill>
              <a:ln>
                <a:noFill/>
              </a:ln>
            </c:spPr>
          </c:marker>
          <c:dPt>
            <c:idx val="0"/>
            <c:marker>
              <c:spPr>
                <a:solidFill>
                  <a:srgbClr val="0000FF"/>
                </a:solidFill>
                <a:ln>
                  <a:noFill/>
                </a:ln>
              </c:spPr>
            </c:marker>
            <c:bubble3D val="0"/>
          </c:dPt>
          <c:dPt>
            <c:idx val="1"/>
            <c:marker>
              <c:spPr>
                <a:solidFill>
                  <a:srgbClr val="0000FF"/>
                </a:solidFill>
                <a:ln>
                  <a:noFill/>
                </a:ln>
              </c:spPr>
            </c:marker>
            <c:bubble3D val="0"/>
          </c:dPt>
          <c:dPt>
            <c:idx val="4"/>
            <c:marker>
              <c:spPr>
                <a:solidFill>
                  <a:srgbClr val="0000FF"/>
                </a:solidFill>
                <a:ln>
                  <a:noFill/>
                </a:ln>
              </c:spPr>
            </c:marker>
            <c:bubble3D val="0"/>
          </c:dPt>
          <c:dPt>
            <c:idx val="7"/>
            <c:bubble3D val="0"/>
          </c:dPt>
          <c:xVal>
            <c:numRef>
              <c:f>'Sheet1 (2)'!$A$1:$A$8</c:f>
              <c:numCache>
                <c:formatCode>General</c:formatCode>
                <c:ptCount val="8"/>
                <c:pt idx="0">
                  <c:v>1968.0</c:v>
                </c:pt>
                <c:pt idx="1">
                  <c:v>1970.0</c:v>
                </c:pt>
                <c:pt idx="2">
                  <c:v>1986.0</c:v>
                </c:pt>
                <c:pt idx="3">
                  <c:v>1989.0</c:v>
                </c:pt>
                <c:pt idx="4">
                  <c:v>2003.0</c:v>
                </c:pt>
                <c:pt idx="5">
                  <c:v>2008.0</c:v>
                </c:pt>
                <c:pt idx="6">
                  <c:v>2009.0</c:v>
                </c:pt>
                <c:pt idx="7">
                  <c:v>2025.0</c:v>
                </c:pt>
              </c:numCache>
            </c:numRef>
          </c:xVal>
          <c:yVal>
            <c:numRef>
              <c:f>'Sheet1 (2)'!$B$1:$B$8</c:f>
              <c:numCache>
                <c:formatCode>General</c:formatCode>
                <c:ptCount val="8"/>
                <c:pt idx="0">
                  <c:v>0.72</c:v>
                </c:pt>
                <c:pt idx="1">
                  <c:v>4.44</c:v>
                </c:pt>
                <c:pt idx="2">
                  <c:v>2.0</c:v>
                </c:pt>
                <c:pt idx="3">
                  <c:v>7.0</c:v>
                </c:pt>
                <c:pt idx="4">
                  <c:v>0.72</c:v>
                </c:pt>
                <c:pt idx="5">
                  <c:v>28.0</c:v>
                </c:pt>
                <c:pt idx="6">
                  <c:v>43.0</c:v>
                </c:pt>
                <c:pt idx="7">
                  <c:v>268.0</c:v>
                </c:pt>
              </c:numCache>
            </c:numRef>
          </c:yVal>
          <c:smooth val="0"/>
        </c:ser>
        <c:dLbls>
          <c:showLegendKey val="0"/>
          <c:showVal val="0"/>
          <c:showCatName val="0"/>
          <c:showSerName val="0"/>
          <c:showPercent val="0"/>
          <c:showBubbleSize val="0"/>
        </c:dLbls>
        <c:axId val="1217224512"/>
        <c:axId val="1276563904"/>
      </c:scatterChart>
      <c:valAx>
        <c:axId val="1217224512"/>
        <c:scaling>
          <c:orientation val="minMax"/>
        </c:scaling>
        <c:delete val="0"/>
        <c:axPos val="b"/>
        <c:numFmt formatCode="General" sourceLinked="1"/>
        <c:majorTickMark val="out"/>
        <c:minorTickMark val="none"/>
        <c:tickLblPos val="nextTo"/>
        <c:crossAx val="1276563904"/>
        <c:crosses val="autoZero"/>
        <c:crossBetween val="midCat"/>
      </c:valAx>
      <c:valAx>
        <c:axId val="1276563904"/>
        <c:scaling>
          <c:orientation val="minMax"/>
        </c:scaling>
        <c:delete val="0"/>
        <c:axPos val="l"/>
        <c:majorGridlines/>
        <c:numFmt formatCode="General" sourceLinked="1"/>
        <c:majorTickMark val="out"/>
        <c:minorTickMark val="none"/>
        <c:tickLblPos val="nextTo"/>
        <c:crossAx val="121722451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0607385355160505"/>
          <c:y val="0.108894980139544"/>
          <c:w val="0.91468606291367"/>
          <c:h val="0.823363361833704"/>
        </c:manualLayout>
      </c:layout>
      <c:barChart>
        <c:barDir val="col"/>
        <c:grouping val="stacked"/>
        <c:varyColors val="0"/>
        <c:ser>
          <c:idx val="0"/>
          <c:order val="0"/>
          <c:tx>
            <c:strRef>
              <c:f>Sheet1!$B$1</c:f>
              <c:strCache>
                <c:ptCount val="1"/>
                <c:pt idx="0">
                  <c:v>IKC</c:v>
                </c:pt>
              </c:strCache>
            </c:strRef>
          </c:tx>
          <c:spPr>
            <a:solidFill>
              <a:schemeClr val="accent1">
                <a:lumMod val="50000"/>
              </a:schemeClr>
            </a:solidFill>
            <a:ln>
              <a:no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Sheet1!$A$3:$A$5</c:f>
              <c:strCache>
                <c:ptCount val="3"/>
                <c:pt idx="0">
                  <c:v>Target</c:v>
                </c:pt>
                <c:pt idx="1">
                  <c:v>NSS</c:v>
                </c:pt>
                <c:pt idx="2">
                  <c:v>Accelerator</c:v>
                </c:pt>
              </c:strCache>
            </c:strRef>
          </c:cat>
          <c:val>
            <c:numRef>
              <c:f>Sheet1!$B$2:$B$5</c:f>
              <c:numCache>
                <c:formatCode>[$€-2]\ #,##0</c:formatCode>
                <c:ptCount val="4"/>
                <c:pt idx="0" formatCode="[$€-2]\ #,##0.0">
                  <c:v>36.5</c:v>
                </c:pt>
                <c:pt idx="1">
                  <c:v>101.0</c:v>
                </c:pt>
                <c:pt idx="2">
                  <c:v>228.0</c:v>
                </c:pt>
                <c:pt idx="3">
                  <c:v>382.0</c:v>
                </c:pt>
              </c:numCache>
            </c:numRef>
          </c:val>
          <c:extLst xmlns:c16r2="http://schemas.microsoft.com/office/drawing/2015/06/chart">
            <c:ext xmlns:c16="http://schemas.microsoft.com/office/drawing/2014/chart" uri="{C3380CC4-5D6E-409C-BE32-E72D297353CC}">
              <c16:uniqueId val="{00000000-B884-4D9A-8B5E-C2BA1CD6420F}"/>
            </c:ext>
          </c:extLst>
        </c:ser>
        <c:ser>
          <c:idx val="1"/>
          <c:order val="1"/>
          <c:tx>
            <c:strRef>
              <c:f>Sheet1!$C$1</c:f>
              <c:strCache>
                <c:ptCount val="1"/>
                <c:pt idx="0">
                  <c:v>Cash</c:v>
                </c:pt>
              </c:strCache>
            </c:strRef>
          </c:tx>
          <c:spPr>
            <a:solidFill>
              <a:schemeClr val="accent1"/>
            </a:solidFill>
            <a:ln>
              <a:noFill/>
            </a:ln>
          </c:spPr>
          <c:invertIfNegative val="0"/>
          <c:dPt>
            <c:idx val="3"/>
            <c:invertIfNegative val="0"/>
            <c:bubble3D val="0"/>
            <c:extLst xmlns:c16r2="http://schemas.microsoft.com/office/drawing/2015/06/chart">
              <c:ext xmlns:c16="http://schemas.microsoft.com/office/drawing/2014/chart" uri="{C3380CC4-5D6E-409C-BE32-E72D297353CC}">
                <c16:uniqueId val="{00000001-B884-4D9A-8B5E-C2BA1CD6420F}"/>
              </c:ext>
            </c:extLst>
          </c:dPt>
          <c:dLbls>
            <c:spPr>
              <a:noFill/>
              <a:ln>
                <a:noFill/>
              </a:ln>
              <a:effectLst/>
            </c:spPr>
            <c:txPr>
              <a:bodyPr/>
              <a:lstStyle/>
              <a:p>
                <a:pPr>
                  <a:defRPr sz="15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Sheet1!$A$3:$A$5</c:f>
              <c:strCache>
                <c:ptCount val="3"/>
                <c:pt idx="0">
                  <c:v>Target</c:v>
                </c:pt>
                <c:pt idx="1">
                  <c:v>NSS</c:v>
                </c:pt>
                <c:pt idx="2">
                  <c:v>Accelerator</c:v>
                </c:pt>
              </c:strCache>
            </c:strRef>
          </c:cat>
          <c:val>
            <c:numRef>
              <c:f>Sheet1!$C$2:$C$5</c:f>
              <c:numCache>
                <c:formatCode>[$€-2]\ #,##0</c:formatCode>
                <c:ptCount val="4"/>
                <c:pt idx="0" formatCode="[$€-2]\ #,##0.0">
                  <c:v>36.5</c:v>
                </c:pt>
                <c:pt idx="1">
                  <c:v>54.25</c:v>
                </c:pt>
                <c:pt idx="2">
                  <c:v>122.0</c:v>
                </c:pt>
                <c:pt idx="3">
                  <c:v>127.5</c:v>
                </c:pt>
              </c:numCache>
            </c:numRef>
          </c:val>
          <c:extLst xmlns:c16r2="http://schemas.microsoft.com/office/drawing/2015/06/chart">
            <c:ext xmlns:c16="http://schemas.microsoft.com/office/drawing/2014/chart" uri="{C3380CC4-5D6E-409C-BE32-E72D297353CC}">
              <c16:uniqueId val="{00000002-B884-4D9A-8B5E-C2BA1CD6420F}"/>
            </c:ext>
          </c:extLst>
        </c:ser>
        <c:dLbls>
          <c:showLegendKey val="0"/>
          <c:showVal val="1"/>
          <c:showCatName val="0"/>
          <c:showSerName val="0"/>
          <c:showPercent val="0"/>
          <c:showBubbleSize val="0"/>
        </c:dLbls>
        <c:gapWidth val="75"/>
        <c:overlap val="100"/>
        <c:axId val="1217818224"/>
        <c:axId val="1217795568"/>
      </c:barChart>
      <c:catAx>
        <c:axId val="1217818224"/>
        <c:scaling>
          <c:orientation val="minMax"/>
        </c:scaling>
        <c:delete val="1"/>
        <c:axPos val="b"/>
        <c:numFmt formatCode="General" sourceLinked="1"/>
        <c:majorTickMark val="none"/>
        <c:minorTickMark val="none"/>
        <c:tickLblPos val="nextTo"/>
        <c:crossAx val="1217795568"/>
        <c:crosses val="autoZero"/>
        <c:auto val="1"/>
        <c:lblAlgn val="ctr"/>
        <c:lblOffset val="100"/>
        <c:noMultiLvlLbl val="0"/>
      </c:catAx>
      <c:valAx>
        <c:axId val="1217795568"/>
        <c:scaling>
          <c:orientation val="minMax"/>
        </c:scaling>
        <c:delete val="0"/>
        <c:axPos val="l"/>
        <c:numFmt formatCode="[$€-2]\ #,##0.0" sourceLinked="1"/>
        <c:majorTickMark val="none"/>
        <c:minorTickMark val="none"/>
        <c:tickLblPos val="nextTo"/>
        <c:txPr>
          <a:bodyPr/>
          <a:lstStyle/>
          <a:p>
            <a:pPr>
              <a:defRPr>
                <a:solidFill>
                  <a:schemeClr val="accent1">
                    <a:lumMod val="75000"/>
                  </a:schemeClr>
                </a:solidFill>
              </a:defRPr>
            </a:pPr>
            <a:endParaRPr lang="en-US"/>
          </a:p>
        </c:txPr>
        <c:crossAx val="1217818224"/>
        <c:crosses val="autoZero"/>
        <c:crossBetween val="between"/>
      </c:valAx>
    </c:plotArea>
    <c:legend>
      <c:legendPos val="b"/>
      <c:layout>
        <c:manualLayout>
          <c:xMode val="edge"/>
          <c:yMode val="edge"/>
          <c:x val="0.122096870244161"/>
          <c:y val="0.212598409121996"/>
          <c:w val="0.246791901012373"/>
          <c:h val="0.100305851706325"/>
        </c:manualLayout>
      </c:layout>
      <c:overlay val="0"/>
      <c:txPr>
        <a:bodyPr/>
        <a:lstStyle/>
        <a:p>
          <a:pPr algn="l">
            <a:defRPr sz="2000">
              <a:solidFill>
                <a:schemeClr val="tx1"/>
              </a:solidFill>
            </a:defRPr>
          </a:pPr>
          <a:endParaRPr lang="en-US"/>
        </a:p>
      </c:txPr>
    </c:legend>
    <c:plotVisOnly val="1"/>
    <c:dispBlanksAs val="gap"/>
    <c:showDLblsOverMax val="0"/>
  </c:chart>
  <c:spPr>
    <a:ln>
      <a:noFill/>
    </a:ln>
    <a:effectLst/>
  </c:spPr>
  <c:txPr>
    <a:bodyPr/>
    <a:lstStyle/>
    <a:p>
      <a:pPr>
        <a:defRPr sz="16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984031630279169"/>
          <c:y val="0.167945902854506"/>
          <c:w val="0.837474209440397"/>
          <c:h val="0.741039804016484"/>
        </c:manualLayout>
      </c:layout>
      <c:areaChart>
        <c:grouping val="standard"/>
        <c:varyColors val="0"/>
        <c:ser>
          <c:idx val="0"/>
          <c:order val="0"/>
          <c:tx>
            <c:strRef>
              <c:f>'Project Summary Numbers'!$A$31</c:f>
              <c:strCache>
                <c:ptCount val="1"/>
                <c:pt idx="0">
                  <c:v>In-Kind Stretch Goal </c:v>
                </c:pt>
              </c:strCache>
            </c:strRef>
          </c:tx>
          <c:spPr>
            <a:noFill/>
            <a:ln w="53975">
              <a:noFill/>
              <a:prstDash val="dash"/>
            </a:ln>
          </c:spPr>
          <c:cat>
            <c:numRef>
              <c:f>'Project Summary Numbers'!$C$2:$O$2</c:f>
              <c:numCache>
                <c:formatCode>General</c:formatCode>
                <c:ptCount val="13"/>
                <c:pt idx="0">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numCache>
            </c:numRef>
          </c:cat>
          <c:val>
            <c:numRef>
              <c:f>'Project Summary Numbers'!$C$31:$O$31</c:f>
              <c:numCache>
                <c:formatCode>#,##0</c:formatCode>
                <c:ptCount val="13"/>
                <c:pt idx="0">
                  <c:v>747.25</c:v>
                </c:pt>
                <c:pt idx="1">
                  <c:v>747.25</c:v>
                </c:pt>
                <c:pt idx="2">
                  <c:v>747.25</c:v>
                </c:pt>
                <c:pt idx="3">
                  <c:v>747.25</c:v>
                </c:pt>
                <c:pt idx="4">
                  <c:v>747.25</c:v>
                </c:pt>
                <c:pt idx="5">
                  <c:v>747.25</c:v>
                </c:pt>
                <c:pt idx="6">
                  <c:v>747.25</c:v>
                </c:pt>
                <c:pt idx="7">
                  <c:v>747.25</c:v>
                </c:pt>
                <c:pt idx="8">
                  <c:v>747.25</c:v>
                </c:pt>
                <c:pt idx="9">
                  <c:v>747.25</c:v>
                </c:pt>
                <c:pt idx="10">
                  <c:v>747.25</c:v>
                </c:pt>
                <c:pt idx="11">
                  <c:v>747.25</c:v>
                </c:pt>
                <c:pt idx="12">
                  <c:v>747.25</c:v>
                </c:pt>
              </c:numCache>
            </c:numRef>
          </c:val>
        </c:ser>
        <c:ser>
          <c:idx val="1"/>
          <c:order val="1"/>
          <c:tx>
            <c:strRef>
              <c:f>'Project Summary Numbers'!$A$32</c:f>
              <c:strCache>
                <c:ptCount val="1"/>
                <c:pt idx="0">
                  <c:v>Total Non-Escalated Budget - NSS, ACC, ICS &amp; Target</c:v>
                </c:pt>
              </c:strCache>
            </c:strRef>
          </c:tx>
          <c:spPr>
            <a:noFill/>
            <a:ln w="38100">
              <a:solidFill>
                <a:schemeClr val="accent4">
                  <a:lumMod val="75000"/>
                </a:schemeClr>
              </a:solidFill>
            </a:ln>
          </c:spPr>
          <c:val>
            <c:numRef>
              <c:f>'Project Summary Numbers'!$C$32:$O$32</c:f>
              <c:numCache>
                <c:formatCode>#,##0</c:formatCode>
                <c:ptCount val="13"/>
                <c:pt idx="0">
                  <c:v>26.984505</c:v>
                </c:pt>
                <c:pt idx="1">
                  <c:v>68.406358085</c:v>
                </c:pt>
                <c:pt idx="2">
                  <c:v>127.8869840639</c:v>
                </c:pt>
                <c:pt idx="3">
                  <c:v>294.9853443380525</c:v>
                </c:pt>
                <c:pt idx="4">
                  <c:v>560.6826440370366</c:v>
                </c:pt>
                <c:pt idx="5">
                  <c:v>808.541771860861</c:v>
                </c:pt>
                <c:pt idx="6">
                  <c:v>929.8830778693936</c:v>
                </c:pt>
                <c:pt idx="7">
                  <c:v>980.2429303109058</c:v>
                </c:pt>
                <c:pt idx="8">
                  <c:v>1015.006963558676</c:v>
                </c:pt>
                <c:pt idx="9">
                  <c:v>1048.915490481658</c:v>
                </c:pt>
                <c:pt idx="10">
                  <c:v>1066.362895559693</c:v>
                </c:pt>
                <c:pt idx="11">
                  <c:v>1078.665704795286</c:v>
                </c:pt>
                <c:pt idx="12">
                  <c:v>1087.229388773028</c:v>
                </c:pt>
              </c:numCache>
            </c:numRef>
          </c:val>
        </c:ser>
        <c:ser>
          <c:idx val="4"/>
          <c:order val="2"/>
          <c:tx>
            <c:strRef>
              <c:f>'Project Summary Numbers'!$A$35</c:f>
              <c:strCache>
                <c:ptCount val="1"/>
                <c:pt idx="0">
                  <c:v>Others - Collaborations &amp; Procurements</c:v>
                </c:pt>
              </c:strCache>
            </c:strRef>
          </c:tx>
          <c:spPr>
            <a:solidFill>
              <a:schemeClr val="accent3">
                <a:lumMod val="60000"/>
                <a:lumOff val="40000"/>
              </a:schemeClr>
            </a:solidFill>
            <a:ln w="6350">
              <a:solidFill>
                <a:schemeClr val="tx1"/>
              </a:solidFill>
            </a:ln>
          </c:spPr>
          <c:val>
            <c:numRef>
              <c:f>'Project Summary Numbers'!$C$35:$O$35</c:f>
              <c:numCache>
                <c:formatCode>#,##0</c:formatCode>
                <c:ptCount val="13"/>
                <c:pt idx="0">
                  <c:v>2.0</c:v>
                </c:pt>
                <c:pt idx="1">
                  <c:v>5.72253331999998</c:v>
                </c:pt>
                <c:pt idx="2">
                  <c:v>18.62713051</c:v>
                </c:pt>
                <c:pt idx="3">
                  <c:v>119.92454058</c:v>
                </c:pt>
                <c:pt idx="4">
                  <c:v>303.66340533</c:v>
                </c:pt>
                <c:pt idx="5">
                  <c:v>458.0</c:v>
                </c:pt>
                <c:pt idx="6">
                  <c:v>544.0</c:v>
                </c:pt>
                <c:pt idx="7">
                  <c:v>607.0</c:v>
                </c:pt>
                <c:pt idx="8">
                  <c:v>630.0</c:v>
                </c:pt>
                <c:pt idx="9">
                  <c:v>652.0</c:v>
                </c:pt>
                <c:pt idx="10">
                  <c:v>663.0</c:v>
                </c:pt>
                <c:pt idx="11">
                  <c:v>670.0</c:v>
                </c:pt>
                <c:pt idx="12">
                  <c:v>670.0</c:v>
                </c:pt>
              </c:numCache>
            </c:numRef>
          </c:val>
        </c:ser>
        <c:ser>
          <c:idx val="2"/>
          <c:order val="3"/>
          <c:tx>
            <c:strRef>
              <c:f>'Project Summary Numbers'!$A$33</c:f>
              <c:strCache>
                <c:ptCount val="1"/>
                <c:pt idx="0">
                  <c:v>Possible In-Kind</c:v>
                </c:pt>
              </c:strCache>
            </c:strRef>
          </c:tx>
          <c:spPr>
            <a:solidFill>
              <a:schemeClr val="accent1">
                <a:lumMod val="40000"/>
                <a:lumOff val="60000"/>
              </a:schemeClr>
            </a:solidFill>
            <a:ln w="6350">
              <a:solidFill>
                <a:schemeClr val="tx1"/>
              </a:solidFill>
            </a:ln>
          </c:spPr>
          <c:val>
            <c:numRef>
              <c:f>'Project Summary Numbers'!$C$33:$O$33</c:f>
              <c:numCache>
                <c:formatCode>#,##0</c:formatCode>
                <c:ptCount val="13"/>
                <c:pt idx="0">
                  <c:v>0.0</c:v>
                </c:pt>
                <c:pt idx="1">
                  <c:v>2.72253332</c:v>
                </c:pt>
                <c:pt idx="2">
                  <c:v>13.62713051</c:v>
                </c:pt>
                <c:pt idx="3">
                  <c:v>111.92454058</c:v>
                </c:pt>
                <c:pt idx="4">
                  <c:v>291.66340533</c:v>
                </c:pt>
                <c:pt idx="5">
                  <c:v>440.0</c:v>
                </c:pt>
                <c:pt idx="6">
                  <c:v>520.0</c:v>
                </c:pt>
                <c:pt idx="7">
                  <c:v>580.0</c:v>
                </c:pt>
                <c:pt idx="8">
                  <c:v>600.0</c:v>
                </c:pt>
                <c:pt idx="9">
                  <c:v>620.0</c:v>
                </c:pt>
                <c:pt idx="10">
                  <c:v>630.0</c:v>
                </c:pt>
                <c:pt idx="11">
                  <c:v>636.0</c:v>
                </c:pt>
                <c:pt idx="12">
                  <c:v>636.0</c:v>
                </c:pt>
              </c:numCache>
            </c:numRef>
          </c:val>
        </c:ser>
        <c:ser>
          <c:idx val="3"/>
          <c:order val="4"/>
          <c:tx>
            <c:strRef>
              <c:f>'Project Summary Numbers'!$A$34</c:f>
              <c:strCache>
                <c:ptCount val="1"/>
                <c:pt idx="0">
                  <c:v>Planned &amp; Agreed In-Kind</c:v>
                </c:pt>
              </c:strCache>
            </c:strRef>
          </c:tx>
          <c:spPr>
            <a:solidFill>
              <a:schemeClr val="tx2">
                <a:lumMod val="60000"/>
                <a:lumOff val="40000"/>
              </a:schemeClr>
            </a:solidFill>
            <a:ln w="28575">
              <a:solidFill>
                <a:schemeClr val="bg1"/>
              </a:solidFill>
            </a:ln>
          </c:spPr>
          <c:val>
            <c:numRef>
              <c:f>'Project Summary Numbers'!$C$34:$O$34</c:f>
              <c:numCache>
                <c:formatCode>#,##0</c:formatCode>
                <c:ptCount val="13"/>
                <c:pt idx="0">
                  <c:v>0.0</c:v>
                </c:pt>
                <c:pt idx="1">
                  <c:v>2.71808974</c:v>
                </c:pt>
                <c:pt idx="2">
                  <c:v>12.78977876</c:v>
                </c:pt>
                <c:pt idx="3">
                  <c:v>94.31969307</c:v>
                </c:pt>
                <c:pt idx="4">
                  <c:v>240.0</c:v>
                </c:pt>
                <c:pt idx="5">
                  <c:v>350.0</c:v>
                </c:pt>
                <c:pt idx="6">
                  <c:v>410.0</c:v>
                </c:pt>
                <c:pt idx="7">
                  <c:v>470.0</c:v>
                </c:pt>
                <c:pt idx="8">
                  <c:v>490.0</c:v>
                </c:pt>
                <c:pt idx="9">
                  <c:v>500.0</c:v>
                </c:pt>
                <c:pt idx="10">
                  <c:v>510.0</c:v>
                </c:pt>
                <c:pt idx="11">
                  <c:v>520.0</c:v>
                </c:pt>
                <c:pt idx="12">
                  <c:v>520.0</c:v>
                </c:pt>
              </c:numCache>
            </c:numRef>
          </c:val>
        </c:ser>
        <c:dLbls>
          <c:showLegendKey val="0"/>
          <c:showVal val="0"/>
          <c:showCatName val="0"/>
          <c:showSerName val="0"/>
          <c:showPercent val="0"/>
          <c:showBubbleSize val="0"/>
        </c:dLbls>
        <c:axId val="1245590464"/>
        <c:axId val="1245594464"/>
      </c:areaChart>
      <c:catAx>
        <c:axId val="1245590464"/>
        <c:scaling>
          <c:orientation val="minMax"/>
        </c:scaling>
        <c:delete val="0"/>
        <c:axPos val="b"/>
        <c:numFmt formatCode="General" sourceLinked="1"/>
        <c:majorTickMark val="out"/>
        <c:minorTickMark val="none"/>
        <c:tickLblPos val="nextTo"/>
        <c:txPr>
          <a:bodyPr/>
          <a:lstStyle/>
          <a:p>
            <a:pPr>
              <a:defRPr sz="1400" b="1" i="0"/>
            </a:pPr>
            <a:endParaRPr lang="en-US"/>
          </a:p>
        </c:txPr>
        <c:crossAx val="1245594464"/>
        <c:crosses val="autoZero"/>
        <c:auto val="1"/>
        <c:lblAlgn val="ctr"/>
        <c:lblOffset val="100"/>
        <c:noMultiLvlLbl val="0"/>
      </c:catAx>
      <c:valAx>
        <c:axId val="1245594464"/>
        <c:scaling>
          <c:orientation val="minMax"/>
        </c:scaling>
        <c:delete val="0"/>
        <c:axPos val="l"/>
        <c:majorGridlines/>
        <c:numFmt formatCode="#,##0" sourceLinked="1"/>
        <c:majorTickMark val="out"/>
        <c:minorTickMark val="none"/>
        <c:tickLblPos val="nextTo"/>
        <c:txPr>
          <a:bodyPr/>
          <a:lstStyle/>
          <a:p>
            <a:pPr>
              <a:defRPr sz="1600" b="1" i="0"/>
            </a:pPr>
            <a:endParaRPr lang="en-US"/>
          </a:p>
        </c:txPr>
        <c:crossAx val="1245590464"/>
        <c:crosses val="autoZero"/>
        <c:crossBetween val="midCat"/>
      </c:valAx>
    </c:plotArea>
    <c:legend>
      <c:legendPos val="r"/>
      <c:layout>
        <c:manualLayout>
          <c:xMode val="edge"/>
          <c:yMode val="edge"/>
          <c:x val="0.106944485219022"/>
          <c:y val="0.113763072979973"/>
          <c:w val="0.421633364700078"/>
          <c:h val="0.217455633509742"/>
        </c:manualLayout>
      </c:layout>
      <c:overlay val="0"/>
      <c:spPr>
        <a:solidFill>
          <a:schemeClr val="bg1"/>
        </a:solidFill>
        <a:ln>
          <a:solidFill>
            <a:schemeClr val="tx1"/>
          </a:solidFill>
        </a:ln>
      </c:spPr>
      <c:txPr>
        <a:bodyPr/>
        <a:lstStyle/>
        <a:p>
          <a:pPr>
            <a:defRPr sz="1400" b="1" i="0" baseline="0"/>
          </a:pPr>
          <a:endParaRPr lang="en-US"/>
        </a:p>
      </c:txPr>
    </c:legend>
    <c:plotVisOnly val="1"/>
    <c:dispBlanksAs val="zero"/>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0.11647</cdr:x>
      <cdr:y>0.14002</cdr:y>
    </cdr:from>
    <cdr:to>
      <cdr:x>0.12783</cdr:x>
      <cdr:y>0.14002</cdr:y>
    </cdr:to>
    <cdr:cxnSp macro="">
      <cdr:nvCxnSpPr>
        <cdr:cNvPr id="2" name="Straight Connector 1"/>
        <cdr:cNvCxnSpPr/>
      </cdr:nvCxnSpPr>
      <cdr:spPr>
        <a:xfrm xmlns:a="http://schemas.openxmlformats.org/drawingml/2006/main">
          <a:off x="1122741" y="712629"/>
          <a:ext cx="109507" cy="0"/>
        </a:xfrm>
        <a:prstGeom xmlns:a="http://schemas.openxmlformats.org/drawingml/2006/main" prst="line">
          <a:avLst/>
        </a:prstGeom>
        <a:ln xmlns:a="http://schemas.openxmlformats.org/drawingml/2006/main" w="44450">
          <a:solidFill>
            <a:schemeClr val="accent2"/>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0.9365</cdr:x>
      <cdr:y>0.22735</cdr:y>
    </cdr:from>
    <cdr:to>
      <cdr:x>0.93984</cdr:x>
      <cdr:y>0.90941</cdr:y>
    </cdr:to>
    <cdr:cxnSp macro="">
      <cdr:nvCxnSpPr>
        <cdr:cNvPr id="9" name="Straight Connector 8"/>
        <cdr:cNvCxnSpPr/>
      </cdr:nvCxnSpPr>
      <cdr:spPr>
        <a:xfrm xmlns:a="http://schemas.openxmlformats.org/drawingml/2006/main" flipH="1" flipV="1">
          <a:off x="8896350" y="1625601"/>
          <a:ext cx="31750" cy="4876799"/>
        </a:xfrm>
        <a:prstGeom xmlns:a="http://schemas.openxmlformats.org/drawingml/2006/main" prst="line">
          <a:avLst/>
        </a:prstGeom>
        <a:ln xmlns:a="http://schemas.openxmlformats.org/drawingml/2006/main" w="95250">
          <a:solidFill>
            <a:schemeClr val="bg1"/>
          </a:solidFill>
          <a:prstDash val="soli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0.05332</cdr:x>
      <cdr:y>0.01497</cdr:y>
    </cdr:from>
    <cdr:to>
      <cdr:x>1</cdr:x>
      <cdr:y>0.1251</cdr:y>
    </cdr:to>
    <cdr:sp macro="" textlink="">
      <cdr:nvSpPr>
        <cdr:cNvPr id="4" name="TextBox 3"/>
        <cdr:cNvSpPr txBox="1"/>
      </cdr:nvSpPr>
      <cdr:spPr>
        <a:xfrm xmlns:a="http://schemas.openxmlformats.org/drawingml/2006/main">
          <a:off x="513990" y="76187"/>
          <a:ext cx="9125731" cy="56050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2000" b="1" u="sng"/>
            <a:t>IKC Status - Agreed/Planned, Potential vs Total Budget &amp; Objective</a:t>
          </a:r>
        </a:p>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2017-09-05</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of 14 June 2017</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176318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05/09/2017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05/09/2017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663" userDrawn="1">
          <p15:clr>
            <a:srgbClr val="FBAE40"/>
          </p15:clr>
        </p15:guide>
        <p15:guide id="2" pos="47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05/09/2017</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10"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62832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05/09/2017</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6188" y="319530"/>
            <a:ext cx="1358147" cy="730800"/>
          </a:xfrm>
          <a:prstGeom prst="rect">
            <a:avLst/>
          </a:prstGeom>
        </p:spPr>
      </p:pic>
      <p:sp>
        <p:nvSpPr>
          <p:cNvPr id="15" name="Slide Number Placeholder 5"/>
          <p:cNvSpPr>
            <a:spLocks noGrp="1"/>
          </p:cNvSpPr>
          <p:nvPr>
            <p:ph type="sldNum" sz="quarter" idx="12"/>
          </p:nvPr>
        </p:nvSpPr>
        <p:spPr>
          <a:xfrm>
            <a:off x="6553200" y="6356350"/>
            <a:ext cx="21336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05/09/2017</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195879016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663" userDrawn="1">
          <p15:clr>
            <a:srgbClr val="FBAE40"/>
          </p15:clr>
        </p15:guide>
        <p15:guide id="2" pos="478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103" name="Shape 103"/>
          <p:cNvSpPr/>
          <p:nvPr/>
        </p:nvSpPr>
        <p:spPr>
          <a:xfrm>
            <a:off x="-1" y="133"/>
            <a:ext cx="9144002" cy="1434355"/>
          </a:xfrm>
          <a:prstGeom prst="rect">
            <a:avLst/>
          </a:prstGeom>
          <a:solidFill>
            <a:srgbClr val="0094CA"/>
          </a:solidFill>
          <a:ln w="3175">
            <a:miter lim="400000"/>
          </a:ln>
        </p:spPr>
        <p:txBody>
          <a:bodyPr lIns="45585" tIns="45585" rIns="45585" bIns="45585" anchor="ctr"/>
          <a:lstStyle/>
          <a:p>
            <a:pPr algn="ctr" defTabSz="907953" hangingPunct="1">
              <a:defRPr>
                <a:solidFill>
                  <a:srgbClr val="0094CA"/>
                </a:solidFill>
              </a:defRPr>
            </a:pPr>
            <a:endParaRPr kern="1200">
              <a:solidFill>
                <a:srgbClr val="0094CA"/>
              </a:solidFill>
              <a:ea typeface="+mn-ea"/>
              <a:cs typeface="+mn-cs"/>
            </a:endParaRPr>
          </a:p>
        </p:txBody>
      </p:sp>
      <p:pic>
        <p:nvPicPr>
          <p:cNvPr id="104"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004" y="378765"/>
            <a:ext cx="1359827" cy="727508"/>
          </a:xfrm>
          <a:prstGeom prst="rect">
            <a:avLst/>
          </a:prstGeom>
          <a:ln w="12700">
            <a:miter lim="400000"/>
          </a:ln>
        </p:spPr>
      </p:pic>
      <p:sp>
        <p:nvSpPr>
          <p:cNvPr id="105" name="Shape 105"/>
          <p:cNvSpPr>
            <a:spLocks noGrp="1"/>
          </p:cNvSpPr>
          <p:nvPr>
            <p:ph type="body" sz="half" idx="1"/>
          </p:nvPr>
        </p:nvSpPr>
        <p:spPr>
          <a:xfrm>
            <a:off x="593542" y="1955922"/>
            <a:ext cx="4766945" cy="4902199"/>
          </a:xfrm>
          <a:prstGeom prst="rect">
            <a:avLst/>
          </a:prstGeom>
        </p:spPr>
        <p:txBody>
          <a:bodyPr lIns="0" tIns="0" rIns="0" bIns="0">
            <a:noAutofit/>
          </a:bodyPr>
          <a:lstStyle>
            <a:lvl1pPr marL="367147" indent="-313320" defTabSz="455736">
              <a:spcBef>
                <a:spcPts val="1200"/>
              </a:spcBef>
              <a:defRPr sz="2200">
                <a:solidFill>
                  <a:srgbClr val="0094CA"/>
                </a:solidFill>
              </a:defRPr>
            </a:lvl1pPr>
            <a:lvl2pPr marL="697762" indent="-285086" defTabSz="455736">
              <a:spcBef>
                <a:spcPts val="1200"/>
              </a:spcBef>
              <a:buSzPct val="75000"/>
              <a:buChar char="-"/>
              <a:defRPr sz="2200">
                <a:solidFill>
                  <a:srgbClr val="0094CA"/>
                </a:solidFill>
              </a:defRPr>
            </a:lvl2pPr>
            <a:lvl3pPr marL="0" indent="911476" defTabSz="455736">
              <a:spcBef>
                <a:spcPts val="1200"/>
              </a:spcBef>
              <a:buSzTx/>
              <a:buNone/>
              <a:defRPr sz="2200">
                <a:solidFill>
                  <a:srgbClr val="0094CA"/>
                </a:solidFill>
              </a:defRPr>
            </a:lvl3pPr>
            <a:lvl4pPr marL="0" indent="1367218" defTabSz="455736">
              <a:spcBef>
                <a:spcPts val="1200"/>
              </a:spcBef>
              <a:buSzTx/>
              <a:buNone/>
              <a:defRPr sz="2200">
                <a:solidFill>
                  <a:srgbClr val="0094CA"/>
                </a:solidFill>
              </a:defRPr>
            </a:lvl4pPr>
            <a:lvl5pPr marL="0" indent="1822954" defTabSz="455736">
              <a:spcBef>
                <a:spcPts val="1200"/>
              </a:spcBef>
              <a:buSzTx/>
              <a:buNone/>
              <a:defRPr sz="22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title"/>
          </p:nvPr>
        </p:nvSpPr>
        <p:spPr>
          <a:xfrm>
            <a:off x="593511" y="-1"/>
            <a:ext cx="5762626" cy="1441452"/>
          </a:xfrm>
          <a:prstGeom prst="rect">
            <a:avLst/>
          </a:prstGeom>
        </p:spPr>
        <p:txBody>
          <a:bodyPr lIns="0" tIns="0" rIns="0" bIns="0">
            <a:noAutofit/>
          </a:bodyPr>
          <a:lstStyle>
            <a:lvl1pPr algn="l" defTabSz="455736">
              <a:defRPr sz="2600">
                <a:solidFill>
                  <a:srgbClr val="FFFFFF"/>
                </a:solidFill>
              </a:defRPr>
            </a:lvl1pPr>
          </a:lstStyle>
          <a:p>
            <a:r>
              <a:t>Title Text</a:t>
            </a:r>
          </a:p>
        </p:txBody>
      </p:sp>
      <p:sp>
        <p:nvSpPr>
          <p:cNvPr id="107" name="Shape 107"/>
          <p:cNvSpPr/>
          <p:nvPr/>
        </p:nvSpPr>
        <p:spPr>
          <a:xfrm>
            <a:off x="-326072" y="1452542"/>
            <a:ext cx="9696396" cy="1"/>
          </a:xfrm>
          <a:prstGeom prst="line">
            <a:avLst/>
          </a:prstGeom>
          <a:ln w="3175">
            <a:solidFill>
              <a:srgbClr val="FFFFFF"/>
            </a:solidFill>
            <a:bevel/>
          </a:ln>
        </p:spPr>
        <p:txBody>
          <a:bodyPr lIns="45585" tIns="45585" rIns="45585" bIns="45585"/>
          <a:lstStyle/>
          <a:p>
            <a:pPr defTabSz="455823" hangingPunct="1">
              <a:defRPr sz="1000">
                <a:latin typeface="+mj-lt"/>
                <a:ea typeface="+mj-ea"/>
                <a:cs typeface="+mj-cs"/>
                <a:sym typeface="Helvetica"/>
              </a:defRPr>
            </a:pPr>
            <a:endParaRPr sz="1000" kern="1200">
              <a:solidFill>
                <a:prstClr val="black"/>
              </a:solidFill>
              <a:ea typeface="+mn-ea"/>
              <a:cs typeface="+mn-cs"/>
              <a:sym typeface="Helvetica"/>
            </a:endParaRPr>
          </a:p>
        </p:txBody>
      </p:sp>
      <p:sp>
        <p:nvSpPr>
          <p:cNvPr id="126" name="Shape 126"/>
          <p:cNvSpPr>
            <a:spLocks noGrp="1"/>
          </p:cNvSpPr>
          <p:nvPr>
            <p:ph type="sldNum" sz="quarter" idx="2"/>
          </p:nvPr>
        </p:nvSpPr>
        <p:spPr>
          <a:xfrm>
            <a:off x="6553200" y="6233249"/>
            <a:ext cx="2133600" cy="246220"/>
          </a:xfrm>
          <a:prstGeom prst="rect">
            <a:avLst/>
          </a:prstGeom>
        </p:spPr>
        <p:txBody>
          <a:bodyPr wrap="square" lIns="45585" tIns="45585" rIns="45585" bIns="45585"/>
          <a:lstStyle>
            <a:lvl1pPr defTabSz="455736">
              <a:defRPr sz="1000">
                <a:solidFill>
                  <a:srgbClr val="0094CA"/>
                </a:solidFill>
              </a:defRPr>
            </a:lvl1pPr>
          </a:lstStyle>
          <a:p>
            <a:fld id="{86CB4B4D-7CA3-9044-876B-883B54F8677D}" type="slidenum">
              <a:rPr>
                <a:latin typeface="Calibri"/>
              </a:rPr>
              <a:pPr/>
              <a:t>‹#›</a:t>
            </a:fld>
            <a:endParaRPr>
              <a:latin typeface="Calibri"/>
            </a:endParaRPr>
          </a:p>
        </p:txBody>
      </p:sp>
    </p:spTree>
    <p:extLst>
      <p:ext uri="{BB962C8B-B14F-4D97-AF65-F5344CB8AC3E}">
        <p14:creationId xmlns:p14="http://schemas.microsoft.com/office/powerpoint/2010/main" val="14113704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0180" indent="0" algn="ctr">
              <a:buNone/>
              <a:defRPr>
                <a:solidFill>
                  <a:schemeClr val="tx1">
                    <a:tint val="75000"/>
                  </a:schemeClr>
                </a:solidFill>
              </a:defRPr>
            </a:lvl2pPr>
            <a:lvl3pPr marL="840362" indent="0" algn="ctr">
              <a:buNone/>
              <a:defRPr>
                <a:solidFill>
                  <a:schemeClr val="tx1">
                    <a:tint val="75000"/>
                  </a:schemeClr>
                </a:solidFill>
              </a:defRPr>
            </a:lvl3pPr>
            <a:lvl4pPr marL="1260547" indent="0" algn="ctr">
              <a:buNone/>
              <a:defRPr>
                <a:solidFill>
                  <a:schemeClr val="tx1">
                    <a:tint val="75000"/>
                  </a:schemeClr>
                </a:solidFill>
              </a:defRPr>
            </a:lvl4pPr>
            <a:lvl5pPr marL="1680731" indent="0" algn="ctr">
              <a:buNone/>
              <a:defRPr>
                <a:solidFill>
                  <a:schemeClr val="tx1">
                    <a:tint val="75000"/>
                  </a:schemeClr>
                </a:solidFill>
              </a:defRPr>
            </a:lvl5pPr>
            <a:lvl6pPr marL="2100922" indent="0" algn="ctr">
              <a:buNone/>
              <a:defRPr>
                <a:solidFill>
                  <a:schemeClr val="tx1">
                    <a:tint val="75000"/>
                  </a:schemeClr>
                </a:solidFill>
              </a:defRPr>
            </a:lvl6pPr>
            <a:lvl7pPr marL="2521104" indent="0" algn="ctr">
              <a:buNone/>
              <a:defRPr>
                <a:solidFill>
                  <a:schemeClr val="tx1">
                    <a:tint val="75000"/>
                  </a:schemeClr>
                </a:solidFill>
              </a:defRPr>
            </a:lvl7pPr>
            <a:lvl8pPr marL="2941293" indent="0" algn="ctr">
              <a:buNone/>
              <a:defRPr>
                <a:solidFill>
                  <a:schemeClr val="tx1">
                    <a:tint val="75000"/>
                  </a:schemeClr>
                </a:solidFill>
              </a:defRPr>
            </a:lvl8pPr>
            <a:lvl9pPr marL="3361478"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4890474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05/09/2017</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iming>
    <p:tnLst>
      <p:par>
        <p:cTn id="1" dur="indefinite" restart="never" nodeType="tmRoot"/>
      </p:par>
    </p:tnLst>
  </p:timing>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12.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image" Target="../media/image57.jpeg"/><Relationship Id="rId13" Type="http://schemas.openxmlformats.org/officeDocument/2006/relationships/image" Target="../media/image58.gif"/><Relationship Id="rId14" Type="http://schemas.openxmlformats.org/officeDocument/2006/relationships/image" Target="../media/image59.gif"/><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gif"/><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e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jpe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5.jpg"/><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 Id="rId3"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1.ti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gif"/><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10521115" cy="5907448"/>
          </a:xfrm>
          <a:prstGeom prst="rect">
            <a:avLst/>
          </a:prstGeom>
        </p:spPr>
      </p:pic>
      <p:sp>
        <p:nvSpPr>
          <p:cNvPr id="7" name="textruta 6"/>
          <p:cNvSpPr txBox="1"/>
          <p:nvPr/>
        </p:nvSpPr>
        <p:spPr>
          <a:xfrm>
            <a:off x="0" y="5693675"/>
            <a:ext cx="9144000" cy="1164325"/>
          </a:xfrm>
          <a:prstGeom prst="rect">
            <a:avLst/>
          </a:prstGeom>
          <a:solidFill>
            <a:srgbClr val="1394CA"/>
          </a:solidFill>
          <a:ln>
            <a:solidFill>
              <a:srgbClr val="1394CA"/>
            </a:solidFill>
          </a:ln>
        </p:spPr>
        <p:txBody>
          <a:bodyPr wrap="square" lIns="84035" tIns="42021" rIns="84035" bIns="42021" rtlCol="0">
            <a:spAutoFit/>
          </a:bodyPr>
          <a:lstStyle/>
          <a:p>
            <a:pPr lvl="1"/>
            <a:r>
              <a:rPr lang="en-GB" sz="3323" b="1" dirty="0">
                <a:solidFill>
                  <a:srgbClr val="FFFFFF"/>
                </a:solidFill>
                <a:latin typeface="Calibri"/>
                <a:cs typeface="Calibri"/>
              </a:rPr>
              <a:t>The European Spallation Source</a:t>
            </a:r>
            <a:endParaRPr lang="en-GB" sz="1108" dirty="0">
              <a:solidFill>
                <a:srgbClr val="FFFFFF"/>
              </a:solidFill>
              <a:cs typeface="Calibri"/>
            </a:endParaRPr>
          </a:p>
          <a:p>
            <a:pPr lvl="1"/>
            <a:r>
              <a:rPr lang="en-GB" sz="1846" i="1" dirty="0">
                <a:solidFill>
                  <a:srgbClr val="FFFFFF"/>
                </a:solidFill>
                <a:cs typeface="Calibri"/>
              </a:rPr>
              <a:t>John </a:t>
            </a:r>
            <a:r>
              <a:rPr lang="en-GB" sz="1846" i="1" dirty="0" err="1">
                <a:solidFill>
                  <a:srgbClr val="FFFFFF"/>
                </a:solidFill>
                <a:cs typeface="Calibri"/>
              </a:rPr>
              <a:t>Womersley</a:t>
            </a:r>
            <a:r>
              <a:rPr lang="en-GB" sz="1846" i="1" dirty="0">
                <a:solidFill>
                  <a:srgbClr val="FFFFFF"/>
                </a:solidFill>
                <a:cs typeface="Calibri"/>
              </a:rPr>
              <a:t>, Director General</a:t>
            </a:r>
            <a:endParaRPr lang="en-US" sz="1846" i="1" dirty="0">
              <a:solidFill>
                <a:schemeClr val="bg1"/>
              </a:solidFill>
              <a:cs typeface="Calibri"/>
            </a:endParaRPr>
          </a:p>
          <a:p>
            <a:pPr lvl="1"/>
            <a:r>
              <a:rPr lang="en-GB" sz="1846" i="1" dirty="0">
                <a:solidFill>
                  <a:srgbClr val="FFFFFF"/>
                </a:solidFill>
                <a:cs typeface="Calibri"/>
              </a:rPr>
              <a:t>September 2017</a:t>
            </a:r>
            <a:endParaRPr lang="en-GB" sz="1477" i="1" dirty="0">
              <a:solidFill>
                <a:srgbClr val="FFFFFF"/>
              </a:solidFill>
              <a:cs typeface="Calibri"/>
            </a:endParaRPr>
          </a:p>
        </p:txBody>
      </p:sp>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730" y="543927"/>
            <a:ext cx="1616629" cy="798366"/>
          </a:xfrm>
          <a:prstGeom prst="rect">
            <a:avLst/>
          </a:prstGeom>
        </p:spPr>
      </p:pic>
    </p:spTree>
    <p:extLst>
      <p:ext uri="{BB962C8B-B14F-4D97-AF65-F5344CB8AC3E}">
        <p14:creationId xmlns:p14="http://schemas.microsoft.com/office/powerpoint/2010/main" val="10004910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 In-Kind </a:t>
            </a:r>
            <a:r>
              <a:rPr lang="en-US" dirty="0" smtClean="0"/>
              <a:t>Goals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grpSp>
        <p:nvGrpSpPr>
          <p:cNvPr id="192" name="Group 191"/>
          <p:cNvGrpSpPr/>
          <p:nvPr/>
        </p:nvGrpSpPr>
        <p:grpSpPr>
          <a:xfrm>
            <a:off x="1619672" y="1484784"/>
            <a:ext cx="6480720" cy="5544616"/>
            <a:chOff x="3733800" y="-381000"/>
            <a:chExt cx="6248400" cy="7353467"/>
          </a:xfrm>
        </p:grpSpPr>
        <p:sp>
          <p:nvSpPr>
            <p:cNvPr id="193"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4"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5"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6"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7"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8"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199"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0"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1"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2"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3"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4"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5"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6"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7"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8"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09"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0"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1"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2"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3"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4"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5"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6"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7"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8"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19"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0"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1"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2"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3"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4"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5"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6"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7"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8"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29"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0"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1"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2"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3"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4"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5"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6"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7"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8"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39"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0"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1"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2"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3"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4"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5"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6"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7"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8"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49"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0"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1"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2"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3"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4"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5"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6"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7"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8"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59"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0"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1"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2"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3"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4"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5"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6"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7"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8"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69"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0"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1"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2"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3"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4"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5"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6"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7"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8"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79"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0"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1"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2"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3"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4"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5"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6"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7"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8"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89"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0"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1"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2"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3"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4"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5"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6"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7"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8"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299"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0"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1"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2"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3"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4"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5"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6"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7"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8"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09"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0"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1"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2"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3"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4"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5"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6"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7"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8"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19"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0"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1"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2"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3"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4"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5"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6"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7"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8"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29"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0"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1"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2"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3"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4"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5"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6"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7"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8"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39"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0"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1"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2"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3"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4"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5"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6"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7"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8"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49"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0"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1"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2"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3"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4"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5"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6"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7"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8"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59"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60"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61"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sp>
          <p:nvSpPr>
            <p:cNvPr id="362"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2800">
                <a:solidFill>
                  <a:prstClr val="black"/>
                </a:solidFill>
                <a:latin typeface="Calibri"/>
              </a:endParaRPr>
            </a:p>
          </p:txBody>
        </p:sp>
      </p:grpSp>
      <p:sp>
        <p:nvSpPr>
          <p:cNvPr id="363" name="Rectangle 362"/>
          <p:cNvSpPr/>
          <p:nvPr/>
        </p:nvSpPr>
        <p:spPr>
          <a:xfrm>
            <a:off x="0" y="1412776"/>
            <a:ext cx="9144000" cy="5688632"/>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aphicFrame>
        <p:nvGraphicFramePr>
          <p:cNvPr id="364" name="Chart 363"/>
          <p:cNvGraphicFramePr/>
          <p:nvPr>
            <p:extLst/>
          </p:nvPr>
        </p:nvGraphicFramePr>
        <p:xfrm>
          <a:off x="755576" y="950083"/>
          <a:ext cx="7556500" cy="5878012"/>
        </p:xfrm>
        <a:graphic>
          <a:graphicData uri="http://schemas.openxmlformats.org/drawingml/2006/chart">
            <c:chart xmlns:c="http://schemas.openxmlformats.org/drawingml/2006/chart" xmlns:r="http://schemas.openxmlformats.org/officeDocument/2006/relationships" r:id="rId2"/>
          </a:graphicData>
        </a:graphic>
      </p:graphicFrame>
      <p:sp>
        <p:nvSpPr>
          <p:cNvPr id="365" name="Rectangle 8"/>
          <p:cNvSpPr txBox="1">
            <a:spLocks noChangeArrowheads="1"/>
          </p:cNvSpPr>
          <p:nvPr/>
        </p:nvSpPr>
        <p:spPr>
          <a:xfrm>
            <a:off x="1619678" y="1412779"/>
            <a:ext cx="4109490" cy="792087"/>
          </a:xfrm>
          <a:prstGeom prst="rect">
            <a:avLst/>
          </a:prstGeom>
          <a:ln>
            <a:noFill/>
          </a:ln>
        </p:spPr>
        <p:txBody>
          <a:bodyPr vert="horz" lIns="85707" tIns="42853" rIns="85707" bIns="42853" rtlCol="0" anchor="ctr">
            <a:normAutofit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a:lnSpc>
                <a:spcPct val="110000"/>
              </a:lnSpc>
              <a:tabLst>
                <a:tab pos="2152650" algn="l"/>
              </a:tabLst>
            </a:pPr>
            <a:r>
              <a:rPr lang="en-US" sz="2200" dirty="0" smtClean="0">
                <a:solidFill>
                  <a:srgbClr val="1F497D"/>
                </a:solidFill>
                <a:latin typeface="Calibri"/>
                <a:cs typeface="Helvetica" charset="0"/>
                <a:sym typeface="Helvetica" charset="0"/>
              </a:rPr>
              <a:t>Construction </a:t>
            </a:r>
            <a:r>
              <a:rPr lang="en-US" sz="2200" dirty="0">
                <a:solidFill>
                  <a:srgbClr val="1F497D"/>
                </a:solidFill>
                <a:latin typeface="Calibri"/>
                <a:cs typeface="Helvetica" charset="0"/>
                <a:sym typeface="Helvetica" charset="0"/>
              </a:rPr>
              <a:t>cost</a:t>
            </a:r>
            <a:r>
              <a:rPr lang="en-US" sz="2200" dirty="0" smtClean="0">
                <a:solidFill>
                  <a:srgbClr val="1F497D"/>
                </a:solidFill>
                <a:latin typeface="Calibri"/>
                <a:cs typeface="Helvetica" charset="0"/>
                <a:sym typeface="Helvetica" charset="0"/>
              </a:rPr>
              <a:t>:	</a:t>
            </a:r>
            <a:r>
              <a:rPr lang="en-US" sz="2200" dirty="0" smtClean="0">
                <a:solidFill>
                  <a:srgbClr val="1F497D"/>
                </a:solidFill>
                <a:latin typeface="Calibri"/>
                <a:ea typeface="ＭＳ Ｐゴシック" charset="0"/>
                <a:cs typeface="Helvetica" charset="0"/>
                <a:sym typeface="Helvetica" charset="0"/>
              </a:rPr>
              <a:t>€ </a:t>
            </a:r>
            <a:r>
              <a:rPr lang="en-US" sz="2200" dirty="0">
                <a:solidFill>
                  <a:srgbClr val="1F497D"/>
                </a:solidFill>
                <a:latin typeface="Calibri"/>
                <a:cs typeface="Helvetica" charset="0"/>
                <a:sym typeface="Helvetica" charset="0"/>
              </a:rPr>
              <a:t>1,84 B</a:t>
            </a:r>
            <a:r>
              <a:rPr lang="en-US" sz="2200" dirty="0" smtClean="0">
                <a:solidFill>
                  <a:srgbClr val="1F497D"/>
                </a:solidFill>
                <a:latin typeface="Calibri"/>
                <a:cs typeface="Helvetica" charset="0"/>
                <a:sym typeface="Helvetica" charset="0"/>
              </a:rPr>
              <a:t>illion</a:t>
            </a:r>
          </a:p>
          <a:p>
            <a:pPr>
              <a:lnSpc>
                <a:spcPct val="110000"/>
              </a:lnSpc>
              <a:tabLst>
                <a:tab pos="2152650" algn="l"/>
              </a:tabLst>
            </a:pPr>
            <a:r>
              <a:rPr lang="en-US" sz="2200" dirty="0" smtClean="0">
                <a:solidFill>
                  <a:srgbClr val="1F497D"/>
                </a:solidFill>
                <a:latin typeface="Calibri"/>
                <a:ea typeface="ＭＳ Ｐゴシック" charset="0"/>
                <a:cs typeface="Helvetica" charset="0"/>
                <a:sym typeface="Helvetica" charset="0"/>
              </a:rPr>
              <a:t>In-Kind:	€ </a:t>
            </a:r>
            <a:r>
              <a:rPr lang="en-US" sz="2200" dirty="0" smtClean="0">
                <a:solidFill>
                  <a:srgbClr val="1F497D"/>
                </a:solidFill>
                <a:latin typeface="Calibri"/>
                <a:cs typeface="Helvetica" charset="0"/>
                <a:sym typeface="Helvetica" charset="0"/>
              </a:rPr>
              <a:t>747.5 Million</a:t>
            </a:r>
            <a:endParaRPr lang="en-US" sz="2200" dirty="0">
              <a:solidFill>
                <a:srgbClr val="1F497D"/>
              </a:solidFill>
              <a:latin typeface="Calibri"/>
              <a:cs typeface="Helvetica" charset="0"/>
              <a:sym typeface="Helvetica" charset="0"/>
            </a:endParaRPr>
          </a:p>
        </p:txBody>
      </p:sp>
      <p:sp>
        <p:nvSpPr>
          <p:cNvPr id="366" name="TextBox 365"/>
          <p:cNvSpPr txBox="1"/>
          <p:nvPr/>
        </p:nvSpPr>
        <p:spPr>
          <a:xfrm>
            <a:off x="6833764" y="6467167"/>
            <a:ext cx="1266693" cy="369332"/>
          </a:xfrm>
          <a:prstGeom prst="rect">
            <a:avLst/>
          </a:prstGeom>
          <a:noFill/>
        </p:spPr>
        <p:txBody>
          <a:bodyPr wrap="none" rtlCol="0">
            <a:spAutoFit/>
          </a:bodyPr>
          <a:lstStyle/>
          <a:p>
            <a:r>
              <a:rPr lang="en-US" dirty="0" smtClean="0">
                <a:solidFill>
                  <a:prstClr val="black"/>
                </a:solidFill>
                <a:latin typeface="Calibri"/>
              </a:rPr>
              <a:t>Accelerator</a:t>
            </a:r>
            <a:endParaRPr lang="en-US" dirty="0">
              <a:solidFill>
                <a:prstClr val="black"/>
              </a:solidFill>
              <a:latin typeface="Calibri"/>
            </a:endParaRPr>
          </a:p>
        </p:txBody>
      </p:sp>
      <p:sp>
        <p:nvSpPr>
          <p:cNvPr id="367" name="TextBox 366"/>
          <p:cNvSpPr txBox="1"/>
          <p:nvPr/>
        </p:nvSpPr>
        <p:spPr>
          <a:xfrm>
            <a:off x="4810150" y="6478641"/>
            <a:ext cx="1957037" cy="369332"/>
          </a:xfrm>
          <a:prstGeom prst="rect">
            <a:avLst/>
          </a:prstGeom>
          <a:noFill/>
        </p:spPr>
        <p:txBody>
          <a:bodyPr wrap="square" rtlCol="0">
            <a:spAutoFit/>
          </a:bodyPr>
          <a:lstStyle/>
          <a:p>
            <a:pPr algn="ctr"/>
            <a:r>
              <a:rPr lang="en-US" dirty="0" smtClean="0">
                <a:solidFill>
                  <a:prstClr val="black"/>
                </a:solidFill>
                <a:latin typeface="Calibri"/>
              </a:rPr>
              <a:t>Instruments (NSS)</a:t>
            </a:r>
            <a:endParaRPr lang="en-US" dirty="0">
              <a:solidFill>
                <a:prstClr val="black"/>
              </a:solidFill>
              <a:latin typeface="Calibri"/>
            </a:endParaRPr>
          </a:p>
        </p:txBody>
      </p:sp>
      <p:sp>
        <p:nvSpPr>
          <p:cNvPr id="368" name="TextBox 367"/>
          <p:cNvSpPr txBox="1"/>
          <p:nvPr/>
        </p:nvSpPr>
        <p:spPr>
          <a:xfrm>
            <a:off x="3635951" y="6467167"/>
            <a:ext cx="789023" cy="369332"/>
          </a:xfrm>
          <a:prstGeom prst="rect">
            <a:avLst/>
          </a:prstGeom>
          <a:noFill/>
        </p:spPr>
        <p:txBody>
          <a:bodyPr wrap="none" rtlCol="0">
            <a:spAutoFit/>
          </a:bodyPr>
          <a:lstStyle/>
          <a:p>
            <a:r>
              <a:rPr lang="en-US" dirty="0" smtClean="0">
                <a:solidFill>
                  <a:prstClr val="black"/>
                </a:solidFill>
                <a:latin typeface="Calibri"/>
              </a:rPr>
              <a:t>Target</a:t>
            </a:r>
            <a:endParaRPr lang="en-US" dirty="0">
              <a:solidFill>
                <a:prstClr val="black"/>
              </a:solidFill>
              <a:latin typeface="Calibri"/>
            </a:endParaRPr>
          </a:p>
        </p:txBody>
      </p:sp>
      <p:sp>
        <p:nvSpPr>
          <p:cNvPr id="369" name="TextBox 368"/>
          <p:cNvSpPr txBox="1"/>
          <p:nvPr/>
        </p:nvSpPr>
        <p:spPr>
          <a:xfrm>
            <a:off x="1870284" y="6467167"/>
            <a:ext cx="973531" cy="369332"/>
          </a:xfrm>
          <a:prstGeom prst="rect">
            <a:avLst/>
          </a:prstGeom>
          <a:noFill/>
        </p:spPr>
        <p:txBody>
          <a:bodyPr wrap="none" rtlCol="0">
            <a:spAutoFit/>
          </a:bodyPr>
          <a:lstStyle/>
          <a:p>
            <a:r>
              <a:rPr lang="en-US" dirty="0" smtClean="0">
                <a:solidFill>
                  <a:prstClr val="black"/>
                </a:solidFill>
                <a:latin typeface="Calibri"/>
              </a:rPr>
              <a:t>Controls</a:t>
            </a:r>
            <a:endParaRPr lang="en-US" dirty="0">
              <a:solidFill>
                <a:prstClr val="black"/>
              </a:solidFill>
              <a:latin typeface="Calibri"/>
            </a:endParaRPr>
          </a:p>
        </p:txBody>
      </p:sp>
      <p:sp>
        <p:nvSpPr>
          <p:cNvPr id="370" name="TextBox 369"/>
          <p:cNvSpPr txBox="1"/>
          <p:nvPr/>
        </p:nvSpPr>
        <p:spPr>
          <a:xfrm>
            <a:off x="4499993" y="5301207"/>
            <a:ext cx="586932" cy="369332"/>
          </a:xfrm>
          <a:prstGeom prst="rect">
            <a:avLst/>
          </a:prstGeom>
          <a:noFill/>
        </p:spPr>
        <p:txBody>
          <a:bodyPr wrap="none" rtlCol="0">
            <a:spAutoFit/>
          </a:bodyPr>
          <a:lstStyle/>
          <a:p>
            <a:r>
              <a:rPr lang="en-US" b="1" dirty="0">
                <a:solidFill>
                  <a:srgbClr val="1F497D"/>
                </a:solidFill>
                <a:latin typeface="Calibri"/>
              </a:rPr>
              <a:t>6</a:t>
            </a:r>
            <a:r>
              <a:rPr lang="en-US" b="1" dirty="0" smtClean="0">
                <a:solidFill>
                  <a:srgbClr val="1F497D"/>
                </a:solidFill>
                <a:latin typeface="Calibri"/>
              </a:rPr>
              <a:t>5%</a:t>
            </a:r>
            <a:endParaRPr lang="en-US" b="1" dirty="0">
              <a:solidFill>
                <a:srgbClr val="1F497D"/>
              </a:solidFill>
              <a:latin typeface="Calibri"/>
            </a:endParaRPr>
          </a:p>
        </p:txBody>
      </p:sp>
      <p:sp>
        <p:nvSpPr>
          <p:cNvPr id="371" name="TextBox 370"/>
          <p:cNvSpPr txBox="1"/>
          <p:nvPr/>
        </p:nvSpPr>
        <p:spPr>
          <a:xfrm>
            <a:off x="2843808" y="5805263"/>
            <a:ext cx="586932" cy="369332"/>
          </a:xfrm>
          <a:prstGeom prst="rect">
            <a:avLst/>
          </a:prstGeom>
          <a:noFill/>
        </p:spPr>
        <p:txBody>
          <a:bodyPr wrap="none" rtlCol="0">
            <a:spAutoFit/>
          </a:bodyPr>
          <a:lstStyle/>
          <a:p>
            <a:r>
              <a:rPr lang="en-US" b="1" dirty="0" smtClean="0">
                <a:solidFill>
                  <a:srgbClr val="1F497D"/>
                </a:solidFill>
                <a:latin typeface="Calibri"/>
              </a:rPr>
              <a:t>50%</a:t>
            </a:r>
            <a:endParaRPr lang="en-US" b="1" dirty="0">
              <a:solidFill>
                <a:srgbClr val="1F497D"/>
              </a:solidFill>
              <a:latin typeface="Calibri"/>
            </a:endParaRPr>
          </a:p>
        </p:txBody>
      </p:sp>
      <p:sp>
        <p:nvSpPr>
          <p:cNvPr id="372" name="TextBox 371"/>
          <p:cNvSpPr txBox="1"/>
          <p:nvPr/>
        </p:nvSpPr>
        <p:spPr>
          <a:xfrm>
            <a:off x="6228185" y="4355811"/>
            <a:ext cx="586932" cy="369332"/>
          </a:xfrm>
          <a:prstGeom prst="rect">
            <a:avLst/>
          </a:prstGeom>
          <a:noFill/>
        </p:spPr>
        <p:txBody>
          <a:bodyPr wrap="none" rtlCol="0">
            <a:spAutoFit/>
          </a:bodyPr>
          <a:lstStyle/>
          <a:p>
            <a:r>
              <a:rPr lang="en-US" b="1" dirty="0">
                <a:solidFill>
                  <a:srgbClr val="1F497D"/>
                </a:solidFill>
                <a:latin typeface="Calibri"/>
              </a:rPr>
              <a:t>6</a:t>
            </a:r>
            <a:r>
              <a:rPr lang="en-US" b="1" dirty="0" smtClean="0">
                <a:solidFill>
                  <a:srgbClr val="1F497D"/>
                </a:solidFill>
                <a:latin typeface="Calibri"/>
              </a:rPr>
              <a:t>5%</a:t>
            </a:r>
            <a:endParaRPr lang="en-US" b="1" dirty="0">
              <a:solidFill>
                <a:srgbClr val="1F497D"/>
              </a:solidFill>
              <a:latin typeface="Calibri"/>
            </a:endParaRPr>
          </a:p>
        </p:txBody>
      </p:sp>
      <p:sp>
        <p:nvSpPr>
          <p:cNvPr id="373" name="TextBox 372"/>
          <p:cNvSpPr txBox="1"/>
          <p:nvPr/>
        </p:nvSpPr>
        <p:spPr>
          <a:xfrm>
            <a:off x="8028384" y="3140967"/>
            <a:ext cx="586932" cy="369332"/>
          </a:xfrm>
          <a:prstGeom prst="rect">
            <a:avLst/>
          </a:prstGeom>
          <a:noFill/>
        </p:spPr>
        <p:txBody>
          <a:bodyPr wrap="none" rtlCol="0">
            <a:spAutoFit/>
          </a:bodyPr>
          <a:lstStyle/>
          <a:p>
            <a:r>
              <a:rPr lang="en-US" b="1" dirty="0" smtClean="0">
                <a:solidFill>
                  <a:srgbClr val="1F497D"/>
                </a:solidFill>
                <a:latin typeface="Calibri"/>
              </a:rPr>
              <a:t>75%</a:t>
            </a:r>
            <a:endParaRPr lang="en-US" b="1" dirty="0">
              <a:solidFill>
                <a:srgbClr val="1F497D"/>
              </a:solidFill>
              <a:latin typeface="Calibri"/>
            </a:endParaRPr>
          </a:p>
        </p:txBody>
      </p:sp>
      <p:sp>
        <p:nvSpPr>
          <p:cNvPr id="374" name="TextBox 373"/>
          <p:cNvSpPr txBox="1"/>
          <p:nvPr/>
        </p:nvSpPr>
        <p:spPr>
          <a:xfrm>
            <a:off x="7020272" y="1772815"/>
            <a:ext cx="954370" cy="369332"/>
          </a:xfrm>
          <a:prstGeom prst="rect">
            <a:avLst/>
          </a:prstGeom>
          <a:noFill/>
        </p:spPr>
        <p:txBody>
          <a:bodyPr wrap="none" rtlCol="0">
            <a:spAutoFit/>
          </a:bodyPr>
          <a:lstStyle/>
          <a:p>
            <a:r>
              <a:rPr lang="en-US" dirty="0" smtClean="0">
                <a:solidFill>
                  <a:prstClr val="black"/>
                </a:solidFill>
                <a:latin typeface="Calibri"/>
              </a:rPr>
              <a:t>€ 510 M</a:t>
            </a:r>
            <a:endParaRPr lang="en-US" dirty="0">
              <a:solidFill>
                <a:prstClr val="black"/>
              </a:solidFill>
              <a:latin typeface="Calibri"/>
            </a:endParaRPr>
          </a:p>
        </p:txBody>
      </p:sp>
      <p:sp>
        <p:nvSpPr>
          <p:cNvPr id="375" name="TextBox 374"/>
          <p:cNvSpPr txBox="1"/>
          <p:nvPr/>
        </p:nvSpPr>
        <p:spPr>
          <a:xfrm>
            <a:off x="5292080" y="2924943"/>
            <a:ext cx="954370" cy="369332"/>
          </a:xfrm>
          <a:prstGeom prst="rect">
            <a:avLst/>
          </a:prstGeom>
          <a:noFill/>
        </p:spPr>
        <p:txBody>
          <a:bodyPr wrap="none" rtlCol="0">
            <a:spAutoFit/>
          </a:bodyPr>
          <a:lstStyle/>
          <a:p>
            <a:r>
              <a:rPr lang="en-US" dirty="0" smtClean="0">
                <a:solidFill>
                  <a:prstClr val="black"/>
                </a:solidFill>
                <a:latin typeface="Calibri"/>
              </a:rPr>
              <a:t>€ 350 M</a:t>
            </a:r>
            <a:endParaRPr lang="en-US" dirty="0">
              <a:solidFill>
                <a:prstClr val="black"/>
              </a:solidFill>
              <a:latin typeface="Calibri"/>
            </a:endParaRPr>
          </a:p>
        </p:txBody>
      </p:sp>
      <p:sp>
        <p:nvSpPr>
          <p:cNvPr id="376" name="TextBox 375"/>
          <p:cNvSpPr txBox="1"/>
          <p:nvPr/>
        </p:nvSpPr>
        <p:spPr>
          <a:xfrm>
            <a:off x="3563888" y="4509119"/>
            <a:ext cx="954370" cy="369332"/>
          </a:xfrm>
          <a:prstGeom prst="rect">
            <a:avLst/>
          </a:prstGeom>
          <a:noFill/>
        </p:spPr>
        <p:txBody>
          <a:bodyPr wrap="none" rtlCol="0">
            <a:spAutoFit/>
          </a:bodyPr>
          <a:lstStyle/>
          <a:p>
            <a:r>
              <a:rPr lang="en-US" dirty="0" smtClean="0">
                <a:solidFill>
                  <a:prstClr val="black"/>
                </a:solidFill>
                <a:latin typeface="Calibri"/>
              </a:rPr>
              <a:t>€ 155 M</a:t>
            </a:r>
            <a:endParaRPr lang="en-US" dirty="0">
              <a:solidFill>
                <a:prstClr val="black"/>
              </a:solidFill>
              <a:latin typeface="Calibri"/>
            </a:endParaRPr>
          </a:p>
        </p:txBody>
      </p:sp>
      <p:sp>
        <p:nvSpPr>
          <p:cNvPr id="377" name="TextBox 376"/>
          <p:cNvSpPr txBox="1"/>
          <p:nvPr/>
        </p:nvSpPr>
        <p:spPr>
          <a:xfrm>
            <a:off x="1934424" y="5435932"/>
            <a:ext cx="837376" cy="369332"/>
          </a:xfrm>
          <a:prstGeom prst="rect">
            <a:avLst/>
          </a:prstGeom>
          <a:noFill/>
        </p:spPr>
        <p:txBody>
          <a:bodyPr wrap="none" rtlCol="0">
            <a:spAutoFit/>
          </a:bodyPr>
          <a:lstStyle/>
          <a:p>
            <a:r>
              <a:rPr lang="en-US" dirty="0" smtClean="0">
                <a:solidFill>
                  <a:prstClr val="black"/>
                </a:solidFill>
                <a:latin typeface="Calibri"/>
              </a:rPr>
              <a:t>€ 73 M</a:t>
            </a:r>
            <a:endParaRPr lang="en-US" dirty="0">
              <a:solidFill>
                <a:prstClr val="black"/>
              </a:solidFill>
              <a:latin typeface="Calibri"/>
            </a:endParaRPr>
          </a:p>
        </p:txBody>
      </p:sp>
      <p:sp>
        <p:nvSpPr>
          <p:cNvPr id="379" name="Oval 378"/>
          <p:cNvSpPr/>
          <p:nvPr/>
        </p:nvSpPr>
        <p:spPr>
          <a:xfrm>
            <a:off x="3707904" y="1628800"/>
            <a:ext cx="2016224" cy="72008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TextBox 379"/>
          <p:cNvSpPr txBox="1"/>
          <p:nvPr/>
        </p:nvSpPr>
        <p:spPr>
          <a:xfrm>
            <a:off x="4067944" y="2348880"/>
            <a:ext cx="1415772" cy="523220"/>
          </a:xfrm>
          <a:prstGeom prst="rect">
            <a:avLst/>
          </a:prstGeom>
          <a:noFill/>
        </p:spPr>
        <p:txBody>
          <a:bodyPr wrap="none" rtlCol="0">
            <a:spAutoFit/>
          </a:bodyPr>
          <a:lstStyle/>
          <a:p>
            <a:r>
              <a:rPr lang="en-US" sz="2800" dirty="0" smtClean="0">
                <a:solidFill>
                  <a:srgbClr val="800000"/>
                </a:solidFill>
                <a:latin typeface="Chalkduster"/>
                <a:cs typeface="Chalkduster"/>
              </a:rPr>
              <a:t>40.5%</a:t>
            </a:r>
            <a:endParaRPr lang="en-US" sz="2800" dirty="0">
              <a:solidFill>
                <a:srgbClr val="800000"/>
              </a:solidFill>
              <a:latin typeface="Chalkduster"/>
              <a:cs typeface="Chalkduster"/>
            </a:endParaRPr>
          </a:p>
        </p:txBody>
      </p:sp>
    </p:spTree>
    <p:extLst>
      <p:ext uri="{BB962C8B-B14F-4D97-AF65-F5344CB8AC3E}">
        <p14:creationId xmlns:p14="http://schemas.microsoft.com/office/powerpoint/2010/main" val="1726686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en-GB" noProof="0" smtClean="0"/>
              <a:t>11</a:t>
            </a:fld>
            <a:endParaRPr lang="en-GB" noProof="0"/>
          </a:p>
        </p:txBody>
      </p:sp>
      <p:sp>
        <p:nvSpPr>
          <p:cNvPr id="5" name="Title 1"/>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defTabSz="1027492"/>
            <a:r>
              <a:rPr lang="en-GB" dirty="0" smtClean="0">
                <a:solidFill>
                  <a:srgbClr val="1E9FD4"/>
                </a:solidFill>
                <a:uFill>
                  <a:solidFill>
                    <a:srgbClr val="FFFFFF"/>
                  </a:solidFill>
                </a:uFill>
                <a:cs typeface="Calibri"/>
                <a:sym typeface="Arial"/>
              </a:rPr>
              <a:t>ESS In-kind Partners</a:t>
            </a:r>
            <a:endParaRPr lang="en-US" dirty="0"/>
          </a:p>
        </p:txBody>
      </p:sp>
      <p:sp>
        <p:nvSpPr>
          <p:cNvPr id="6" name="Rectangle 5"/>
          <p:cNvSpPr/>
          <p:nvPr/>
        </p:nvSpPr>
        <p:spPr>
          <a:xfrm>
            <a:off x="244328" y="1415424"/>
            <a:ext cx="4836537" cy="4712719"/>
          </a:xfrm>
          <a:prstGeom prst="rect">
            <a:avLst/>
          </a:prstGeom>
        </p:spPr>
        <p:txBody>
          <a:bodyPr wrap="square" lIns="102756" tIns="51381" rIns="102756" bIns="51381">
            <a:spAutoFit/>
          </a:bodyPr>
          <a:lstStyle/>
          <a:p>
            <a:pPr defTabSz="1027492">
              <a:spcAft>
                <a:spcPts val="300"/>
              </a:spcAft>
            </a:pPr>
            <a:r>
              <a:rPr lang="en-US" sz="1200" dirty="0">
                <a:solidFill>
                  <a:srgbClr val="1E9FD4"/>
                </a:solidFill>
                <a:latin typeface="+mj-lt"/>
                <a:cs typeface="Calibri"/>
              </a:rPr>
              <a:t>Aarhus University</a:t>
            </a:r>
          </a:p>
          <a:p>
            <a:pPr defTabSz="1027492">
              <a:spcAft>
                <a:spcPts val="300"/>
              </a:spcAft>
              <a:tabLst>
                <a:tab pos="1149350" algn="l"/>
              </a:tabLst>
            </a:pPr>
            <a:r>
              <a:rPr lang="en-US" sz="1200" dirty="0" err="1">
                <a:solidFill>
                  <a:srgbClr val="1E9FD4"/>
                </a:solidFill>
                <a:latin typeface="+mj-lt"/>
                <a:cs typeface="Calibri"/>
              </a:rPr>
              <a:t>Atomki</a:t>
            </a:r>
            <a:r>
              <a:rPr lang="en-US" sz="1200" dirty="0">
                <a:solidFill>
                  <a:srgbClr val="1E9FD4"/>
                </a:solidFill>
                <a:latin typeface="+mj-lt"/>
                <a:cs typeface="Calibri"/>
              </a:rPr>
              <a:t> - Institute for Nuclear Research</a:t>
            </a:r>
          </a:p>
          <a:p>
            <a:pPr defTabSz="1027492">
              <a:spcAft>
                <a:spcPts val="300"/>
              </a:spcAft>
            </a:pPr>
            <a:r>
              <a:rPr lang="en-US" sz="1200" dirty="0">
                <a:solidFill>
                  <a:srgbClr val="1E9FD4"/>
                </a:solidFill>
                <a:latin typeface="+mj-lt"/>
                <a:cs typeface="Calibri"/>
              </a:rPr>
              <a:t>Bergen University</a:t>
            </a:r>
          </a:p>
          <a:p>
            <a:pPr defTabSz="1027492">
              <a:spcAft>
                <a:spcPts val="300"/>
              </a:spcAft>
            </a:pPr>
            <a:r>
              <a:rPr lang="en-US" sz="1200" dirty="0">
                <a:solidFill>
                  <a:srgbClr val="1E9FD4"/>
                </a:solidFill>
                <a:latin typeface="+mj-lt"/>
                <a:cs typeface="Calibri"/>
              </a:rPr>
              <a:t>CEA </a:t>
            </a:r>
            <a:r>
              <a:rPr lang="en-US" sz="1200" dirty="0" err="1">
                <a:solidFill>
                  <a:srgbClr val="1E9FD4"/>
                </a:solidFill>
                <a:latin typeface="+mj-lt"/>
                <a:cs typeface="Calibri"/>
              </a:rPr>
              <a:t>Saclay</a:t>
            </a:r>
            <a:r>
              <a:rPr lang="en-US" sz="1200" dirty="0">
                <a:solidFill>
                  <a:srgbClr val="1E9FD4"/>
                </a:solidFill>
                <a:latin typeface="+mj-lt"/>
                <a:cs typeface="Calibri"/>
              </a:rPr>
              <a:t>, Paris</a:t>
            </a:r>
          </a:p>
          <a:p>
            <a:pPr defTabSz="1027492">
              <a:spcAft>
                <a:spcPts val="300"/>
              </a:spcAft>
            </a:pPr>
            <a:r>
              <a:rPr lang="en-US" sz="1200" dirty="0">
                <a:solidFill>
                  <a:srgbClr val="1E9FD4"/>
                </a:solidFill>
                <a:latin typeface="+mj-lt"/>
                <a:cs typeface="Calibri"/>
              </a:rPr>
              <a:t>Centre for Energy Research, Budapest</a:t>
            </a:r>
          </a:p>
          <a:p>
            <a:pPr defTabSz="1027492">
              <a:spcAft>
                <a:spcPts val="300"/>
              </a:spcAft>
            </a:pPr>
            <a:r>
              <a:rPr lang="en-US" sz="1200" dirty="0">
                <a:solidFill>
                  <a:srgbClr val="1E9FD4"/>
                </a:solidFill>
                <a:latin typeface="+mj-lt"/>
                <a:cs typeface="Calibri"/>
              </a:rPr>
              <a:t>Centre for Nuclear Research, Poland, (NCBJ)</a:t>
            </a:r>
          </a:p>
          <a:p>
            <a:pPr defTabSz="1027492">
              <a:spcAft>
                <a:spcPts val="300"/>
              </a:spcAft>
            </a:pPr>
            <a:r>
              <a:rPr lang="en-US" sz="1200" dirty="0">
                <a:solidFill>
                  <a:srgbClr val="1E9FD4"/>
                </a:solidFill>
                <a:latin typeface="+mj-lt"/>
                <a:cs typeface="Calibri"/>
              </a:rPr>
              <a:t>CNR, Rome</a:t>
            </a:r>
          </a:p>
          <a:p>
            <a:pPr defTabSz="1027492">
              <a:spcAft>
                <a:spcPts val="300"/>
              </a:spcAft>
            </a:pPr>
            <a:r>
              <a:rPr lang="en-US" sz="1200" dirty="0">
                <a:solidFill>
                  <a:srgbClr val="1E9FD4"/>
                </a:solidFill>
                <a:latin typeface="+mj-lt"/>
                <a:cs typeface="Calibri"/>
              </a:rPr>
              <a:t>CNRS </a:t>
            </a:r>
            <a:r>
              <a:rPr lang="en-US" sz="1200" dirty="0" err="1">
                <a:solidFill>
                  <a:srgbClr val="1E9FD4"/>
                </a:solidFill>
                <a:latin typeface="+mj-lt"/>
                <a:cs typeface="Calibri"/>
              </a:rPr>
              <a:t>Orsay</a:t>
            </a:r>
            <a:r>
              <a:rPr lang="en-US" sz="1200" dirty="0">
                <a:solidFill>
                  <a:srgbClr val="1E9FD4"/>
                </a:solidFill>
                <a:latin typeface="+mj-lt"/>
                <a:cs typeface="Calibri"/>
              </a:rPr>
              <a:t>, Paris</a:t>
            </a:r>
          </a:p>
          <a:p>
            <a:pPr defTabSz="1027492">
              <a:spcAft>
                <a:spcPts val="300"/>
              </a:spcAft>
            </a:pPr>
            <a:r>
              <a:rPr lang="en-US" sz="1200" dirty="0">
                <a:solidFill>
                  <a:srgbClr val="1E9FD4"/>
                </a:solidFill>
                <a:latin typeface="+mj-lt"/>
                <a:cs typeface="Calibri"/>
              </a:rPr>
              <a:t>Cockcroft Institute, Daresbury</a:t>
            </a:r>
          </a:p>
          <a:p>
            <a:pPr defTabSz="1027492">
              <a:spcAft>
                <a:spcPts val="300"/>
              </a:spcAft>
            </a:pPr>
            <a:r>
              <a:rPr lang="en-US" sz="1200" dirty="0" err="1">
                <a:solidFill>
                  <a:srgbClr val="1E9FD4"/>
                </a:solidFill>
                <a:latin typeface="+mj-lt"/>
                <a:cs typeface="Calibri"/>
              </a:rPr>
              <a:t>Elettra</a:t>
            </a:r>
            <a:r>
              <a:rPr lang="en-US" sz="1200" dirty="0">
                <a:solidFill>
                  <a:srgbClr val="1E9FD4"/>
                </a:solidFill>
                <a:latin typeface="+mj-lt"/>
                <a:cs typeface="Calibri"/>
              </a:rPr>
              <a:t> – </a:t>
            </a:r>
            <a:r>
              <a:rPr lang="en-US" sz="1200" dirty="0" err="1">
                <a:solidFill>
                  <a:srgbClr val="1E9FD4"/>
                </a:solidFill>
                <a:latin typeface="+mj-lt"/>
                <a:cs typeface="Calibri"/>
              </a:rPr>
              <a:t>Sincrotrone</a:t>
            </a:r>
            <a:r>
              <a:rPr lang="en-US" sz="1200" dirty="0">
                <a:solidFill>
                  <a:srgbClr val="1E9FD4"/>
                </a:solidFill>
                <a:latin typeface="+mj-lt"/>
                <a:cs typeface="Calibri"/>
              </a:rPr>
              <a:t> Trieste</a:t>
            </a:r>
          </a:p>
          <a:p>
            <a:pPr defTabSz="1027492">
              <a:spcAft>
                <a:spcPts val="300"/>
              </a:spcAft>
            </a:pPr>
            <a:r>
              <a:rPr lang="en-US" sz="1200" dirty="0">
                <a:solidFill>
                  <a:srgbClr val="1E9FD4"/>
                </a:solidFill>
                <a:latin typeface="+mj-lt"/>
                <a:cs typeface="Calibri"/>
              </a:rPr>
              <a:t>ESS Bilbao</a:t>
            </a:r>
          </a:p>
          <a:p>
            <a:pPr defTabSz="1027492">
              <a:spcAft>
                <a:spcPts val="300"/>
              </a:spcAft>
            </a:pPr>
            <a:r>
              <a:rPr lang="en-US" sz="1200" dirty="0" err="1">
                <a:solidFill>
                  <a:srgbClr val="1E9FD4"/>
                </a:solidFill>
                <a:latin typeface="+mj-lt"/>
                <a:cs typeface="Calibri"/>
              </a:rPr>
              <a:t>Forschungszentrum</a:t>
            </a:r>
            <a:r>
              <a:rPr lang="en-US" sz="1200" dirty="0">
                <a:solidFill>
                  <a:srgbClr val="1E9FD4"/>
                </a:solidFill>
                <a:latin typeface="+mj-lt"/>
                <a:cs typeface="Calibri"/>
              </a:rPr>
              <a:t> </a:t>
            </a:r>
            <a:r>
              <a:rPr lang="en-US" sz="1200" dirty="0" err="1">
                <a:solidFill>
                  <a:srgbClr val="1E9FD4"/>
                </a:solidFill>
                <a:latin typeface="+mj-lt"/>
                <a:cs typeface="Calibri"/>
              </a:rPr>
              <a:t>Jülich</a:t>
            </a:r>
            <a:endParaRPr lang="en-US" sz="1200" dirty="0">
              <a:solidFill>
                <a:srgbClr val="1E9FD4"/>
              </a:solidFill>
              <a:latin typeface="+mj-lt"/>
              <a:cs typeface="Calibri"/>
            </a:endParaRPr>
          </a:p>
          <a:p>
            <a:pPr defTabSz="1027492">
              <a:spcAft>
                <a:spcPts val="300"/>
              </a:spcAft>
            </a:pPr>
            <a:r>
              <a:rPr lang="en-US" sz="1200" dirty="0">
                <a:solidFill>
                  <a:srgbClr val="1E9FD4"/>
                </a:solidFill>
                <a:latin typeface="+mj-lt"/>
                <a:cs typeface="Calibri"/>
              </a:rPr>
              <a:t>Helmholtz-</a:t>
            </a:r>
            <a:r>
              <a:rPr lang="en-US" sz="1200" dirty="0" err="1">
                <a:solidFill>
                  <a:srgbClr val="1E9FD4"/>
                </a:solidFill>
                <a:latin typeface="+mj-lt"/>
                <a:cs typeface="Calibri"/>
              </a:rPr>
              <a:t>Zentrum</a:t>
            </a:r>
            <a:r>
              <a:rPr lang="en-US" sz="1200" dirty="0">
                <a:solidFill>
                  <a:srgbClr val="1E9FD4"/>
                </a:solidFill>
                <a:latin typeface="+mj-lt"/>
                <a:cs typeface="Calibri"/>
              </a:rPr>
              <a:t> </a:t>
            </a:r>
            <a:r>
              <a:rPr lang="en-US" sz="1200" dirty="0" err="1">
                <a:solidFill>
                  <a:srgbClr val="1E9FD4"/>
                </a:solidFill>
                <a:latin typeface="+mj-lt"/>
                <a:cs typeface="Calibri"/>
              </a:rPr>
              <a:t>Geesthacht</a:t>
            </a:r>
            <a:endParaRPr lang="en-US" sz="1200" dirty="0">
              <a:solidFill>
                <a:srgbClr val="1E9FD4"/>
              </a:solidFill>
              <a:latin typeface="+mj-lt"/>
              <a:cs typeface="Calibri"/>
            </a:endParaRPr>
          </a:p>
          <a:p>
            <a:pPr defTabSz="1027492">
              <a:spcAft>
                <a:spcPts val="300"/>
              </a:spcAft>
            </a:pPr>
            <a:r>
              <a:rPr lang="en-US" sz="1200" dirty="0" err="1">
                <a:solidFill>
                  <a:srgbClr val="1E9FD4"/>
                </a:solidFill>
                <a:latin typeface="+mj-lt"/>
                <a:cs typeface="Calibri"/>
              </a:rPr>
              <a:t>Huddersfield</a:t>
            </a:r>
            <a:r>
              <a:rPr lang="en-US" sz="1200" dirty="0">
                <a:solidFill>
                  <a:srgbClr val="1E9FD4"/>
                </a:solidFill>
                <a:latin typeface="+mj-lt"/>
                <a:cs typeface="Calibri"/>
              </a:rPr>
              <a:t> University</a:t>
            </a:r>
          </a:p>
          <a:p>
            <a:pPr defTabSz="1027492">
              <a:spcAft>
                <a:spcPts val="300"/>
              </a:spcAft>
            </a:pPr>
            <a:r>
              <a:rPr lang="en-US" sz="1200" dirty="0">
                <a:solidFill>
                  <a:srgbClr val="1E9FD4"/>
                </a:solidFill>
                <a:latin typeface="+mj-lt"/>
                <a:cs typeface="Calibri"/>
              </a:rPr>
              <a:t>IFJ PAN, Krakow</a:t>
            </a:r>
          </a:p>
          <a:p>
            <a:pPr defTabSz="1027492">
              <a:spcAft>
                <a:spcPts val="300"/>
              </a:spcAft>
            </a:pPr>
            <a:r>
              <a:rPr lang="en-US" sz="1200" dirty="0">
                <a:solidFill>
                  <a:srgbClr val="1E9FD4"/>
                </a:solidFill>
                <a:latin typeface="+mj-lt"/>
                <a:cs typeface="Calibri"/>
              </a:rPr>
              <a:t>INFN, Catania</a:t>
            </a:r>
          </a:p>
          <a:p>
            <a:pPr defTabSz="1027492">
              <a:spcAft>
                <a:spcPts val="300"/>
              </a:spcAft>
            </a:pPr>
            <a:r>
              <a:rPr lang="en-US" sz="1200" dirty="0">
                <a:solidFill>
                  <a:srgbClr val="1E9FD4"/>
                </a:solidFill>
                <a:latin typeface="+mj-lt"/>
                <a:cs typeface="Calibri"/>
              </a:rPr>
              <a:t>INFN, </a:t>
            </a:r>
            <a:r>
              <a:rPr lang="en-US" sz="1200" dirty="0" err="1">
                <a:solidFill>
                  <a:srgbClr val="1E9FD4"/>
                </a:solidFill>
                <a:latin typeface="+mj-lt"/>
                <a:cs typeface="Calibri"/>
              </a:rPr>
              <a:t>Legnaro</a:t>
            </a:r>
            <a:endParaRPr lang="en-US" sz="1200" dirty="0">
              <a:solidFill>
                <a:srgbClr val="1E9FD4"/>
              </a:solidFill>
              <a:latin typeface="+mj-lt"/>
              <a:cs typeface="Calibri"/>
            </a:endParaRPr>
          </a:p>
          <a:p>
            <a:pPr defTabSz="1027492">
              <a:spcAft>
                <a:spcPts val="300"/>
              </a:spcAft>
            </a:pPr>
            <a:r>
              <a:rPr lang="en-US" sz="1200" dirty="0">
                <a:solidFill>
                  <a:srgbClr val="1E9FD4"/>
                </a:solidFill>
                <a:latin typeface="+mj-lt"/>
                <a:cs typeface="Calibri"/>
              </a:rPr>
              <a:t>INFN, Milan</a:t>
            </a:r>
          </a:p>
          <a:p>
            <a:pPr defTabSz="1027492">
              <a:spcAft>
                <a:spcPts val="300"/>
              </a:spcAft>
            </a:pPr>
            <a:r>
              <a:rPr lang="en-US" sz="1200" dirty="0">
                <a:solidFill>
                  <a:srgbClr val="1E9FD4"/>
                </a:solidFill>
                <a:latin typeface="+mj-lt"/>
                <a:cs typeface="Calibri"/>
              </a:rPr>
              <a:t>Institute for Energy </a:t>
            </a:r>
            <a:br>
              <a:rPr lang="en-US" sz="1200" dirty="0">
                <a:solidFill>
                  <a:srgbClr val="1E9FD4"/>
                </a:solidFill>
                <a:latin typeface="+mj-lt"/>
                <a:cs typeface="Calibri"/>
              </a:rPr>
            </a:br>
            <a:r>
              <a:rPr lang="en-US" sz="1200" dirty="0">
                <a:solidFill>
                  <a:srgbClr val="1E9FD4"/>
                </a:solidFill>
                <a:latin typeface="+mj-lt"/>
                <a:cs typeface="Calibri"/>
              </a:rPr>
              <a:t>Research (IFE)</a:t>
            </a:r>
          </a:p>
          <a:p>
            <a:pPr defTabSz="1027492">
              <a:spcAft>
                <a:spcPts val="300"/>
              </a:spcAft>
            </a:pPr>
            <a:endParaRPr lang="en-US" sz="1200" dirty="0">
              <a:solidFill>
                <a:srgbClr val="1E9FD4"/>
              </a:solidFill>
              <a:latin typeface="+mj-lt"/>
              <a:cs typeface="Calibri"/>
            </a:endParaRPr>
          </a:p>
        </p:txBody>
      </p:sp>
      <p:sp>
        <p:nvSpPr>
          <p:cNvPr id="7" name="Rectangle 6"/>
          <p:cNvSpPr/>
          <p:nvPr/>
        </p:nvSpPr>
        <p:spPr>
          <a:xfrm>
            <a:off x="5947300" y="1417293"/>
            <a:ext cx="3132493" cy="4304916"/>
          </a:xfrm>
          <a:prstGeom prst="rect">
            <a:avLst/>
          </a:prstGeom>
          <a:solidFill>
            <a:schemeClr val="bg1"/>
          </a:solidFill>
        </p:spPr>
        <p:txBody>
          <a:bodyPr wrap="square" lIns="102756" tIns="51381" rIns="102756" bIns="51381">
            <a:spAutoFit/>
          </a:bodyPr>
          <a:lstStyle/>
          <a:p>
            <a:pPr defTabSz="1027492">
              <a:spcAft>
                <a:spcPts val="300"/>
              </a:spcAft>
            </a:pPr>
            <a:r>
              <a:rPr lang="en-US" sz="1200" dirty="0" smtClean="0">
                <a:solidFill>
                  <a:srgbClr val="1E9FD4"/>
                </a:solidFill>
                <a:latin typeface="+mj-lt"/>
                <a:cs typeface="Calibri"/>
              </a:rPr>
              <a:t>ISIS - Rutherford-Appleton </a:t>
            </a:r>
            <a:r>
              <a:rPr lang="en-US" sz="1200" dirty="0">
                <a:solidFill>
                  <a:srgbClr val="1E9FD4"/>
                </a:solidFill>
                <a:latin typeface="+mj-lt"/>
                <a:cs typeface="Calibri"/>
              </a:rPr>
              <a:t>Laboratory, </a:t>
            </a:r>
            <a:r>
              <a:rPr lang="en-US" sz="1200" dirty="0" smtClean="0">
                <a:solidFill>
                  <a:srgbClr val="1E9FD4"/>
                </a:solidFill>
                <a:latin typeface="+mj-lt"/>
                <a:cs typeface="Calibri"/>
              </a:rPr>
              <a:t>Oxford</a:t>
            </a:r>
            <a:endParaRPr lang="en-US" sz="1200" dirty="0">
              <a:solidFill>
                <a:srgbClr val="1E9FD4"/>
              </a:solidFill>
              <a:latin typeface="+mj-lt"/>
              <a:cs typeface="Calibri"/>
            </a:endParaRPr>
          </a:p>
          <a:p>
            <a:pPr defTabSz="1027492">
              <a:spcAft>
                <a:spcPts val="300"/>
              </a:spcAft>
            </a:pPr>
            <a:r>
              <a:rPr lang="en-US" sz="1200" dirty="0" err="1">
                <a:solidFill>
                  <a:srgbClr val="1E9FD4"/>
                </a:solidFill>
                <a:latin typeface="+mj-lt"/>
                <a:cs typeface="Calibri"/>
              </a:rPr>
              <a:t>Laboratoire</a:t>
            </a:r>
            <a:r>
              <a:rPr lang="en-US" sz="1200" dirty="0">
                <a:solidFill>
                  <a:srgbClr val="1E9FD4"/>
                </a:solidFill>
                <a:latin typeface="+mj-lt"/>
                <a:cs typeface="Calibri"/>
              </a:rPr>
              <a:t> Léon </a:t>
            </a:r>
            <a:r>
              <a:rPr lang="en-US" sz="1200" dirty="0" err="1">
                <a:solidFill>
                  <a:srgbClr val="1E9FD4"/>
                </a:solidFill>
                <a:latin typeface="+mj-lt"/>
                <a:cs typeface="Calibri"/>
              </a:rPr>
              <a:t>Brilouin</a:t>
            </a:r>
            <a:r>
              <a:rPr lang="en-US" sz="1200" dirty="0">
                <a:solidFill>
                  <a:srgbClr val="1E9FD4"/>
                </a:solidFill>
                <a:latin typeface="+mj-lt"/>
                <a:cs typeface="Calibri"/>
              </a:rPr>
              <a:t> (LLB)</a:t>
            </a:r>
          </a:p>
          <a:p>
            <a:pPr defTabSz="1027492">
              <a:spcAft>
                <a:spcPts val="300"/>
              </a:spcAft>
            </a:pPr>
            <a:r>
              <a:rPr lang="en-US" sz="1200" dirty="0">
                <a:solidFill>
                  <a:srgbClr val="1E9FD4"/>
                </a:solidFill>
                <a:latin typeface="+mj-lt"/>
                <a:cs typeface="Calibri"/>
              </a:rPr>
              <a:t>Lund University</a:t>
            </a:r>
          </a:p>
          <a:p>
            <a:pPr defTabSz="1027492">
              <a:spcAft>
                <a:spcPts val="300"/>
              </a:spcAft>
            </a:pPr>
            <a:r>
              <a:rPr lang="en-US" sz="1200" dirty="0">
                <a:solidFill>
                  <a:srgbClr val="1E9FD4"/>
                </a:solidFill>
                <a:latin typeface="+mj-lt"/>
                <a:cs typeface="Calibri"/>
              </a:rPr>
              <a:t>Nuclear Physics Institute of the ASCR</a:t>
            </a:r>
          </a:p>
          <a:p>
            <a:pPr defTabSz="1027492">
              <a:spcAft>
                <a:spcPts val="300"/>
              </a:spcAft>
            </a:pPr>
            <a:r>
              <a:rPr lang="en-US" sz="1200" dirty="0">
                <a:solidFill>
                  <a:srgbClr val="1E9FD4"/>
                </a:solidFill>
                <a:latin typeface="+mj-lt"/>
                <a:cs typeface="Calibri"/>
              </a:rPr>
              <a:t>Oslo University</a:t>
            </a:r>
          </a:p>
          <a:p>
            <a:pPr defTabSz="1027492">
              <a:spcAft>
                <a:spcPts val="300"/>
              </a:spcAft>
            </a:pPr>
            <a:r>
              <a:rPr lang="en-US" sz="1200" dirty="0">
                <a:solidFill>
                  <a:srgbClr val="1E9FD4"/>
                </a:solidFill>
                <a:latin typeface="+mj-lt"/>
                <a:cs typeface="Calibri"/>
              </a:rPr>
              <a:t>Paul </a:t>
            </a:r>
            <a:r>
              <a:rPr lang="en-US" sz="1200" dirty="0" err="1">
                <a:solidFill>
                  <a:srgbClr val="1E9FD4"/>
                </a:solidFill>
                <a:latin typeface="+mj-lt"/>
                <a:cs typeface="Calibri"/>
              </a:rPr>
              <a:t>Scherrer</a:t>
            </a:r>
            <a:r>
              <a:rPr lang="en-US" sz="1200" dirty="0">
                <a:solidFill>
                  <a:srgbClr val="1E9FD4"/>
                </a:solidFill>
                <a:latin typeface="+mj-lt"/>
                <a:cs typeface="Calibri"/>
              </a:rPr>
              <a:t> Institute (PSI)</a:t>
            </a:r>
          </a:p>
          <a:p>
            <a:pPr defTabSz="1028075">
              <a:spcAft>
                <a:spcPts val="300"/>
              </a:spcAft>
            </a:pPr>
            <a:r>
              <a:rPr lang="en-US" sz="1200" dirty="0">
                <a:solidFill>
                  <a:srgbClr val="1E9FD4"/>
                </a:solidFill>
                <a:latin typeface="+mj-lt"/>
                <a:cs typeface="Calibri"/>
              </a:rPr>
              <a:t>Polish Electronic Group  (PEG)</a:t>
            </a:r>
          </a:p>
          <a:p>
            <a:pPr defTabSz="1027492">
              <a:spcAft>
                <a:spcPts val="300"/>
              </a:spcAft>
            </a:pPr>
            <a:r>
              <a:rPr lang="en-US" sz="1200" dirty="0">
                <a:solidFill>
                  <a:srgbClr val="1E9FD4"/>
                </a:solidFill>
                <a:latin typeface="+mj-lt"/>
                <a:cs typeface="Calibri"/>
              </a:rPr>
              <a:t>Roskilde University</a:t>
            </a:r>
          </a:p>
          <a:p>
            <a:pPr defTabSz="1027492">
              <a:spcAft>
                <a:spcPts val="300"/>
              </a:spcAft>
            </a:pPr>
            <a:r>
              <a:rPr lang="en-US" sz="1200" dirty="0">
                <a:solidFill>
                  <a:srgbClr val="1E9FD4"/>
                </a:solidFill>
                <a:latin typeface="+mj-lt"/>
                <a:cs typeface="Calibri"/>
              </a:rPr>
              <a:t>Tallinn Technical University</a:t>
            </a:r>
          </a:p>
          <a:p>
            <a:pPr defTabSz="1027492">
              <a:spcAft>
                <a:spcPts val="300"/>
              </a:spcAft>
            </a:pPr>
            <a:r>
              <a:rPr lang="en-US" sz="1200" dirty="0">
                <a:solidFill>
                  <a:srgbClr val="1E9FD4"/>
                </a:solidFill>
                <a:latin typeface="+mj-lt"/>
                <a:cs typeface="Calibri"/>
              </a:rPr>
              <a:t>Technical University of Denmark (DTU)</a:t>
            </a:r>
          </a:p>
          <a:p>
            <a:pPr defTabSz="1027492">
              <a:spcAft>
                <a:spcPts val="300"/>
              </a:spcAft>
            </a:pPr>
            <a:r>
              <a:rPr lang="en-US" sz="1200" dirty="0">
                <a:solidFill>
                  <a:srgbClr val="1E9FD4"/>
                </a:solidFill>
                <a:latin typeface="+mj-lt"/>
                <a:cs typeface="Calibri"/>
              </a:rPr>
              <a:t>Technical University Munich (TUM)</a:t>
            </a:r>
          </a:p>
          <a:p>
            <a:pPr defTabSz="1027492">
              <a:spcAft>
                <a:spcPts val="300"/>
              </a:spcAft>
            </a:pPr>
            <a:r>
              <a:rPr lang="en-US" sz="1200" dirty="0">
                <a:solidFill>
                  <a:srgbClr val="1E9FD4"/>
                </a:solidFill>
                <a:latin typeface="+mj-lt"/>
                <a:cs typeface="Calibri"/>
              </a:rPr>
              <a:t>Science and Technology Facilities Council </a:t>
            </a:r>
          </a:p>
          <a:p>
            <a:pPr defTabSz="1027492">
              <a:spcAft>
                <a:spcPts val="300"/>
              </a:spcAft>
            </a:pPr>
            <a:r>
              <a:rPr lang="en-US" sz="1200" dirty="0">
                <a:solidFill>
                  <a:srgbClr val="1E9FD4"/>
                </a:solidFill>
                <a:latin typeface="+mj-lt"/>
                <a:cs typeface="Calibri"/>
              </a:rPr>
              <a:t>University of Copenhagen (KU)</a:t>
            </a:r>
          </a:p>
          <a:p>
            <a:pPr defTabSz="1027492">
              <a:spcAft>
                <a:spcPts val="300"/>
              </a:spcAft>
            </a:pPr>
            <a:r>
              <a:rPr lang="en-US" sz="1200" dirty="0">
                <a:solidFill>
                  <a:srgbClr val="1E9FD4"/>
                </a:solidFill>
                <a:latin typeface="+mj-lt"/>
                <a:cs typeface="Calibri"/>
              </a:rPr>
              <a:t>University of Tartu</a:t>
            </a:r>
          </a:p>
          <a:p>
            <a:pPr defTabSz="1027492">
              <a:spcAft>
                <a:spcPts val="300"/>
              </a:spcAft>
            </a:pPr>
            <a:r>
              <a:rPr lang="en-US" sz="1200" dirty="0">
                <a:solidFill>
                  <a:srgbClr val="1E9FD4"/>
                </a:solidFill>
                <a:latin typeface="+mj-lt"/>
                <a:cs typeface="Calibri"/>
              </a:rPr>
              <a:t>Uppsala University</a:t>
            </a:r>
          </a:p>
          <a:p>
            <a:pPr defTabSz="1027492">
              <a:spcAft>
                <a:spcPts val="300"/>
              </a:spcAft>
            </a:pPr>
            <a:r>
              <a:rPr lang="en-US" sz="1200" dirty="0">
                <a:solidFill>
                  <a:srgbClr val="1E9FD4"/>
                </a:solidFill>
                <a:latin typeface="+mj-lt"/>
                <a:cs typeface="Calibri"/>
              </a:rPr>
              <a:t>Wigner Research Centre for Physics</a:t>
            </a:r>
          </a:p>
          <a:p>
            <a:pPr defTabSz="1027492">
              <a:spcAft>
                <a:spcPts val="300"/>
              </a:spcAft>
            </a:pPr>
            <a:r>
              <a:rPr lang="en-US" sz="1200" dirty="0">
                <a:solidFill>
                  <a:srgbClr val="1E9FD4"/>
                </a:solidFill>
                <a:latin typeface="+mj-lt"/>
                <a:cs typeface="Calibri"/>
              </a:rPr>
              <a:t>Wroclaw University of Technology</a:t>
            </a:r>
          </a:p>
          <a:p>
            <a:pPr defTabSz="1027492">
              <a:spcAft>
                <a:spcPts val="300"/>
              </a:spcAft>
            </a:pPr>
            <a:r>
              <a:rPr lang="en-US" sz="1200" dirty="0">
                <a:solidFill>
                  <a:srgbClr val="1E9FD4"/>
                </a:solidFill>
                <a:latin typeface="+mj-lt"/>
                <a:cs typeface="Calibri"/>
              </a:rPr>
              <a:t>Warsaw University of Technology</a:t>
            </a:r>
          </a:p>
          <a:p>
            <a:pPr defTabSz="1027492">
              <a:spcAft>
                <a:spcPts val="300"/>
              </a:spcAft>
            </a:pPr>
            <a:r>
              <a:rPr lang="en-US" sz="1200" dirty="0">
                <a:solidFill>
                  <a:srgbClr val="1E9FD4"/>
                </a:solidFill>
                <a:latin typeface="+mj-lt"/>
                <a:cs typeface="Calibri"/>
              </a:rPr>
              <a:t>Zurich University of Applied Sciences (ZHAW)</a:t>
            </a:r>
          </a:p>
        </p:txBody>
      </p:sp>
      <p:grpSp>
        <p:nvGrpSpPr>
          <p:cNvPr id="8" name="Group 7"/>
          <p:cNvGrpSpPr/>
          <p:nvPr/>
        </p:nvGrpSpPr>
        <p:grpSpPr>
          <a:xfrm>
            <a:off x="1526565" y="1268760"/>
            <a:ext cx="4550993" cy="5318218"/>
            <a:chOff x="1988699" y="750302"/>
            <a:chExt cx="5226580" cy="6107698"/>
          </a:xfrm>
        </p:grpSpPr>
        <p:grpSp>
          <p:nvGrpSpPr>
            <p:cNvPr id="9" name="Group 8"/>
            <p:cNvGrpSpPr/>
            <p:nvPr/>
          </p:nvGrpSpPr>
          <p:grpSpPr>
            <a:xfrm>
              <a:off x="1988699" y="750302"/>
              <a:ext cx="5226580" cy="6107698"/>
              <a:chOff x="249914" y="779125"/>
              <a:chExt cx="4956797" cy="5664018"/>
            </a:xfrm>
          </p:grpSpPr>
          <p:grpSp>
            <p:nvGrpSpPr>
              <p:cNvPr id="13" name="Group 12"/>
              <p:cNvGrpSpPr/>
              <p:nvPr/>
            </p:nvGrpSpPr>
            <p:grpSpPr>
              <a:xfrm>
                <a:off x="249914" y="779125"/>
                <a:ext cx="4956797" cy="5664018"/>
                <a:chOff x="2071121" y="728315"/>
                <a:chExt cx="4793518" cy="5477443"/>
              </a:xfrm>
            </p:grpSpPr>
            <p:sp>
              <p:nvSpPr>
                <p:cNvPr id="48"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49" name="Freeform 48"/>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0"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51" name="Freeform 50"/>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2" name="Freeform 51"/>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3" name="Freeform 52"/>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4" name="Freeform 53"/>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5" name="Freeform 54"/>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6" name="Freeform 55"/>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7" name="Freeform 56"/>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8" name="Freeform 57"/>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59" name="Freeform 58"/>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0" name="Freeform 59"/>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1" name="Freeform 60"/>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2" name="Freeform 61"/>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3" name="Freeform 62"/>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4" name="Freeform 63"/>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5" name="Freeform 64"/>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6" name="Freeform 65"/>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7" name="Freeform 66"/>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8" name="Freeform 67"/>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69" name="Freeform 68"/>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0" name="Freeform 69"/>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1" name="Freeform 70"/>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2" name="Freeform 71"/>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3" name="Freeform 72"/>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4" name="Freeform 73"/>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5" name="Freeform 74"/>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6" name="Freeform 75"/>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7" name="Freeform 76"/>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8" name="Freeform 77"/>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79" name="Freeform 78"/>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0" name="Freeform 79"/>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81" name="Freeform 80"/>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2" name="Freeform 81"/>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3" name="Freeform 82"/>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4" name="Freeform 83"/>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5" name="Freeform 84"/>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6" name="Freeform 85"/>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7" name="Freeform 86"/>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88" name="Freeform 87"/>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89" name="Freeform 88"/>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0" name="Freeform 89"/>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91" name="Freeform 90"/>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2" name="Freeform 91"/>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3" name="Freeform 92"/>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4" name="Freeform 93"/>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5" name="Freeform 94"/>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6" name="Freeform 95"/>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7" name="Freeform 96"/>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98" name="Freeform 97"/>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99" name="Freeform 98"/>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0" name="Freeform 99"/>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1"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2"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3"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04"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5"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6"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7"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8"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09"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0"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1"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2"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3"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4"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5"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6"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7"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8"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19"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0"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1"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2"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3"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4"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5"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6"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7"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8"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29"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0"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1" name="Freeform 130"/>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2" name="Freeform 131"/>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3" name="Freeform 132"/>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4" name="Freeform 133"/>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5" name="Freeform 134"/>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6" name="Freeform 135"/>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7" name="Freeform 136"/>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8" name="Freeform 137"/>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39" name="Freeform 138"/>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0" name="Freeform 139"/>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1" name="Freeform 140"/>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2" name="Freeform 141"/>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3" name="Freeform 142"/>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4" name="Freeform 143"/>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5" name="Freeform 144"/>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46" name="Freeform 145"/>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7" name="Freeform 146"/>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48" name="Freeform 147"/>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49" name="Freeform 148"/>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0" name="Freeform 149"/>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1" name="Freeform 150"/>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2" name="Freeform 151"/>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3" name="Freeform 152"/>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4" name="Freeform 153"/>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5" name="Freeform 154"/>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6"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7"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8"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59"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3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0"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61"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2"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3"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nvGrpSpPr>
                <p:cNvPr id="164" name="Group 163"/>
                <p:cNvGrpSpPr/>
                <p:nvPr/>
              </p:nvGrpSpPr>
              <p:grpSpPr>
                <a:xfrm>
                  <a:off x="3362436" y="2344899"/>
                  <a:ext cx="504507" cy="715625"/>
                  <a:chOff x="3534931" y="1977469"/>
                  <a:chExt cx="466948" cy="662349"/>
                </a:xfrm>
              </p:grpSpPr>
              <p:sp>
                <p:nvSpPr>
                  <p:cNvPr id="188"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9"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0"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1"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2"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3"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4"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5"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6"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7"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8"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9"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00"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01"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sp>
              <p:nvSpPr>
                <p:cNvPr id="165"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6"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7"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8"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9"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grpSp>
              <p:nvGrpSpPr>
                <p:cNvPr id="170" name="Group 169"/>
                <p:cNvGrpSpPr/>
                <p:nvPr/>
              </p:nvGrpSpPr>
              <p:grpSpPr>
                <a:xfrm>
                  <a:off x="2276558" y="1065159"/>
                  <a:ext cx="3730000" cy="4895744"/>
                  <a:chOff x="2529894" y="793003"/>
                  <a:chExt cx="3452310" cy="4531267"/>
                </a:xfrm>
              </p:grpSpPr>
              <p:sp>
                <p:nvSpPr>
                  <p:cNvPr id="180" name="Freeform 179"/>
                  <p:cNvSpPr>
                    <a:spLocks/>
                  </p:cNvSpPr>
                  <p:nvPr/>
                </p:nvSpPr>
                <p:spPr bwMode="auto">
                  <a:xfrm>
                    <a:off x="4740267" y="2398135"/>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1" name="Freeform 180"/>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2"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3"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4"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5"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6"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7"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sp>
              <p:nvSpPr>
                <p:cNvPr id="171"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2"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3"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4"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5"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6"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7"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8"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79" name="Freeform 178"/>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grpSp>
          <p:grpSp>
            <p:nvGrpSpPr>
              <p:cNvPr id="14" name="Group 13"/>
              <p:cNvGrpSpPr/>
              <p:nvPr/>
            </p:nvGrpSpPr>
            <p:grpSpPr>
              <a:xfrm>
                <a:off x="1215577" y="2482746"/>
                <a:ext cx="3462088" cy="3828313"/>
                <a:chOff x="1215577" y="2482746"/>
                <a:chExt cx="3462088" cy="3828313"/>
              </a:xfrm>
            </p:grpSpPr>
            <p:sp>
              <p:nvSpPr>
                <p:cNvPr id="15"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endParaRPr lang="en-US" sz="3200">
                    <a:solidFill>
                      <a:prstClr val="black"/>
                    </a:solidFill>
                    <a:latin typeface="+mj-lt"/>
                  </a:endParaRPr>
                </a:p>
              </p:txBody>
            </p:sp>
            <p:sp>
              <p:nvSpPr>
                <p:cNvPr id="16" name="Connector 15"/>
                <p:cNvSpPr/>
                <p:nvPr/>
              </p:nvSpPr>
              <p:spPr>
                <a:xfrm>
                  <a:off x="4168102" y="381187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7" name="Connector 16"/>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8" name="Connector 17"/>
                <p:cNvSpPr/>
                <p:nvPr/>
              </p:nvSpPr>
              <p:spPr>
                <a:xfrm>
                  <a:off x="3987370" y="41612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19" name="Connector 18"/>
                <p:cNvSpPr/>
                <p:nvPr/>
              </p:nvSpPr>
              <p:spPr>
                <a:xfrm>
                  <a:off x="3702046" y="397669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0" name="Connector 19"/>
                <p:cNvSpPr/>
                <p:nvPr/>
              </p:nvSpPr>
              <p:spPr>
                <a:xfrm>
                  <a:off x="4586059" y="281563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1" name="Connector 20"/>
                <p:cNvSpPr/>
                <p:nvPr/>
              </p:nvSpPr>
              <p:spPr>
                <a:xfrm>
                  <a:off x="4427785" y="264998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2" name="Connector 21"/>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3" name="Connector 22"/>
                <p:cNvSpPr/>
                <p:nvPr/>
              </p:nvSpPr>
              <p:spPr>
                <a:xfrm>
                  <a:off x="3941217" y="461658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4" name="Connector 23"/>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5" name="Connector 24"/>
                <p:cNvSpPr/>
                <p:nvPr/>
              </p:nvSpPr>
              <p:spPr>
                <a:xfrm>
                  <a:off x="3430957" y="413056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6" name="Connector 25"/>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7" name="Connector 26"/>
                <p:cNvSpPr/>
                <p:nvPr/>
              </p:nvSpPr>
              <p:spPr>
                <a:xfrm>
                  <a:off x="2605209" y="393879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8" name="Connector 27"/>
                <p:cNvSpPr/>
                <p:nvPr/>
              </p:nvSpPr>
              <p:spPr>
                <a:xfrm>
                  <a:off x="3074180" y="3587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29" name="Connector 28"/>
                <p:cNvSpPr/>
                <p:nvPr/>
              </p:nvSpPr>
              <p:spPr>
                <a:xfrm>
                  <a:off x="3780835" y="257012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0" name="Connector 29"/>
                <p:cNvSpPr/>
                <p:nvPr/>
              </p:nvSpPr>
              <p:spPr>
                <a:xfrm>
                  <a:off x="3389139" y="3207677"/>
                  <a:ext cx="93935" cy="9360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1" name="Connector 30"/>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2" name="Connector 31"/>
                <p:cNvSpPr/>
                <p:nvPr/>
              </p:nvSpPr>
              <p:spPr>
                <a:xfrm>
                  <a:off x="3096193" y="312086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3" name="Connector 32"/>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4" name="Connector 33"/>
                <p:cNvSpPr/>
                <p:nvPr/>
              </p:nvSpPr>
              <p:spPr>
                <a:xfrm>
                  <a:off x="3239165" y="24827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5" name="Connector 34"/>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6" name="Connector 35"/>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7" name="Connector 36"/>
                <p:cNvSpPr/>
                <p:nvPr/>
              </p:nvSpPr>
              <p:spPr>
                <a:xfrm>
                  <a:off x="1215577" y="490833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8" name="Connector 37"/>
                <p:cNvSpPr/>
                <p:nvPr/>
              </p:nvSpPr>
              <p:spPr>
                <a:xfrm>
                  <a:off x="1868911" y="3558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39" name="Connector 38"/>
                <p:cNvSpPr/>
                <p:nvPr/>
              </p:nvSpPr>
              <p:spPr>
                <a:xfrm>
                  <a:off x="1786187" y="3582123"/>
                  <a:ext cx="94938" cy="8676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0" name="Connector 39"/>
                <p:cNvSpPr/>
                <p:nvPr/>
              </p:nvSpPr>
              <p:spPr>
                <a:xfrm>
                  <a:off x="1864162" y="329567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1" name="Connector 40"/>
                <p:cNvSpPr/>
                <p:nvPr/>
              </p:nvSpPr>
              <p:spPr>
                <a:xfrm>
                  <a:off x="1768797" y="333333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2" name="Connector 41"/>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3" name="Connector 42"/>
                <p:cNvSpPr/>
                <p:nvPr/>
              </p:nvSpPr>
              <p:spPr>
                <a:xfrm>
                  <a:off x="3097166" y="542896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4" name="Connector 43"/>
                <p:cNvSpPr/>
                <p:nvPr/>
              </p:nvSpPr>
              <p:spPr>
                <a:xfrm>
                  <a:off x="3353049" y="619849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5" name="Connector 44"/>
                <p:cNvSpPr/>
                <p:nvPr/>
              </p:nvSpPr>
              <p:spPr>
                <a:xfrm>
                  <a:off x="3052894" y="490282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6" name="Connector 45"/>
                <p:cNvSpPr/>
                <p:nvPr/>
              </p:nvSpPr>
              <p:spPr>
                <a:xfrm>
                  <a:off x="2732806" y="483776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sp>
              <p:nvSpPr>
                <p:cNvPr id="47" name="Connector 46"/>
                <p:cNvSpPr/>
                <p:nvPr/>
              </p:nvSpPr>
              <p:spPr>
                <a:xfrm>
                  <a:off x="2646510" y="45313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grpSp>
        </p:grpSp>
        <p:sp>
          <p:nvSpPr>
            <p:cNvPr id="10" name="Connector 9"/>
            <p:cNvSpPr/>
            <p:nvPr/>
          </p:nvSpPr>
          <p:spPr>
            <a:xfrm>
              <a:off x="4761063" y="2479622"/>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algn="ctr" defTabSz="1028075"/>
              <a:endParaRPr lang="en-US">
                <a:solidFill>
                  <a:prstClr val="white"/>
                </a:solidFill>
                <a:latin typeface="+mj-lt"/>
              </a:endParaRPr>
            </a:p>
          </p:txBody>
        </p:sp>
        <p:sp>
          <p:nvSpPr>
            <p:cNvPr id="11" name="Connector 10"/>
            <p:cNvSpPr/>
            <p:nvPr/>
          </p:nvSpPr>
          <p:spPr>
            <a:xfrm>
              <a:off x="4583109" y="4793708"/>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algn="ctr" defTabSz="1028075"/>
              <a:endParaRPr lang="en-US">
                <a:solidFill>
                  <a:prstClr val="white"/>
                </a:solidFill>
                <a:latin typeface="+mj-lt"/>
              </a:endParaRPr>
            </a:p>
          </p:txBody>
        </p:sp>
        <p:sp>
          <p:nvSpPr>
            <p:cNvPr id="12" name="TextBox 11"/>
            <p:cNvSpPr txBox="1"/>
            <p:nvPr/>
          </p:nvSpPr>
          <p:spPr>
            <a:xfrm>
              <a:off x="3819385" y="5742549"/>
              <a:ext cx="207638" cy="380823"/>
            </a:xfrm>
            <a:prstGeom prst="rect">
              <a:avLst/>
            </a:prstGeom>
            <a:noFill/>
          </p:spPr>
          <p:txBody>
            <a:bodyPr wrap="none" lIns="102815" tIns="51410" rIns="102815" bIns="51410" rtlCol="0">
              <a:spAutoFit/>
            </a:bodyPr>
            <a:lstStyle/>
            <a:p>
              <a:pPr defTabSz="1028075"/>
              <a:endParaRPr lang="en-US" dirty="0">
                <a:solidFill>
                  <a:prstClr val="black"/>
                </a:solidFill>
                <a:latin typeface="+mj-lt"/>
              </a:endParaRPr>
            </a:p>
          </p:txBody>
        </p:sp>
      </p:grpSp>
      <p:sp>
        <p:nvSpPr>
          <p:cNvPr id="202" name="Connector 201"/>
          <p:cNvSpPr/>
          <p:nvPr/>
        </p:nvSpPr>
        <p:spPr>
          <a:xfrm>
            <a:off x="4822991" y="3402136"/>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endParaRPr lang="en-US">
              <a:solidFill>
                <a:prstClr val="white"/>
              </a:solidFill>
              <a:latin typeface="+mj-lt"/>
            </a:endParaRPr>
          </a:p>
        </p:txBody>
      </p:sp>
      <p:pic>
        <p:nvPicPr>
          <p:cNvPr id="203" name="Picture 202" descr="IMG_456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173960" y="3761555"/>
            <a:ext cx="3643521" cy="2732641"/>
          </a:xfrm>
          <a:prstGeom prst="rect">
            <a:avLst/>
          </a:prstGeom>
          <a:ln>
            <a:noFill/>
          </a:ln>
          <a:effectLst>
            <a:outerShdw blurRad="292100" dist="139700" dir="2700000" algn="tl" rotWithShape="0">
              <a:srgbClr val="333333">
                <a:alpha val="65000"/>
              </a:srgbClr>
            </a:outerShdw>
          </a:effectLst>
        </p:spPr>
      </p:pic>
      <p:pic>
        <p:nvPicPr>
          <p:cNvPr id="204" name="Picture 203"/>
          <p:cNvPicPr/>
          <p:nvPr/>
        </p:nvPicPr>
        <p:blipFill>
          <a:blip r:embed="rId3" cstate="screen">
            <a:extLst>
              <a:ext uri="{28A0092B-C50C-407E-A947-70E740481C1C}">
                <a14:useLocalDpi xmlns:a14="http://schemas.microsoft.com/office/drawing/2010/main"/>
              </a:ext>
            </a:extLst>
          </a:blip>
          <a:stretch>
            <a:fillRect/>
          </a:stretch>
        </p:blipFill>
        <p:spPr bwMode="auto">
          <a:xfrm>
            <a:off x="231058" y="1271540"/>
            <a:ext cx="3099209" cy="260251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05" name="Picture 2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861" y="2703917"/>
            <a:ext cx="3900853" cy="2603783"/>
          </a:xfrm>
          <a:prstGeom prst="rect">
            <a:avLst/>
          </a:prstGeom>
        </p:spPr>
      </p:pic>
    </p:spTree>
    <p:extLst>
      <p:ext uri="{BB962C8B-B14F-4D97-AF65-F5344CB8AC3E}">
        <p14:creationId xmlns:p14="http://schemas.microsoft.com/office/powerpoint/2010/main" val="207424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rotWithShape="1">
          <a:blip r:embed="rId2">
            <a:extLst>
              <a:ext uri="{28A0092B-C50C-407E-A947-70E740481C1C}">
                <a14:useLocalDpi xmlns:a14="http://schemas.microsoft.com/office/drawing/2010/main" val="0"/>
              </a:ext>
            </a:extLst>
          </a:blip>
          <a:srcRect l="7660" t="7018" r="365" b="4636"/>
          <a:stretch/>
        </p:blipFill>
        <p:spPr>
          <a:xfrm>
            <a:off x="0" y="1350000"/>
            <a:ext cx="9144000" cy="5508000"/>
          </a:xfrm>
          <a:prstGeom prst="rect">
            <a:avLst/>
          </a:prstGeom>
        </p:spPr>
      </p:pic>
      <p:sp>
        <p:nvSpPr>
          <p:cNvPr id="2" name="TextBox 1"/>
          <p:cNvSpPr txBox="1"/>
          <p:nvPr/>
        </p:nvSpPr>
        <p:spPr>
          <a:xfrm>
            <a:off x="-36949" y="6563523"/>
            <a:ext cx="2383632" cy="246211"/>
          </a:xfrm>
          <a:prstGeom prst="rect">
            <a:avLst/>
          </a:prstGeom>
          <a:noFill/>
        </p:spPr>
        <p:txBody>
          <a:bodyPr wrap="square" lIns="91429" tIns="45715" rIns="91429" bIns="45715" rtlCol="0">
            <a:spAutoFit/>
          </a:bodyPr>
          <a:lstStyle/>
          <a:p>
            <a:pPr algn="ctr"/>
            <a:r>
              <a:rPr lang="en-US" sz="1000" i="1" dirty="0"/>
              <a:t>ESS Instrument Layout </a:t>
            </a:r>
            <a:r>
              <a:rPr lang="en-US" sz="1000" i="1" smtClean="0"/>
              <a:t>(December </a:t>
            </a:r>
            <a:r>
              <a:rPr lang="en-US" sz="1000" i="1" dirty="0"/>
              <a:t>2016)</a:t>
            </a:r>
          </a:p>
        </p:txBody>
      </p:sp>
      <p:sp>
        <p:nvSpPr>
          <p:cNvPr id="94" name="TextBox 93"/>
          <p:cNvSpPr txBox="1"/>
          <p:nvPr/>
        </p:nvSpPr>
        <p:spPr>
          <a:xfrm>
            <a:off x="6252885" y="5671509"/>
            <a:ext cx="2891115" cy="738654"/>
          </a:xfrm>
          <a:prstGeom prst="rect">
            <a:avLst/>
          </a:prstGeom>
          <a:noFill/>
          <a:ln>
            <a:solidFill>
              <a:schemeClr val="accent1"/>
            </a:solidFill>
          </a:ln>
        </p:spPr>
        <p:txBody>
          <a:bodyPr wrap="square" lIns="91429" tIns="45715" rIns="91429" bIns="45715" rtlCol="0">
            <a:spAutoFit/>
          </a:bodyPr>
          <a:lstStyle/>
          <a:p>
            <a:r>
              <a:rPr lang="en-US" sz="1400" dirty="0"/>
              <a:t>ESS In-Kind Partners also collaborate on sample environment, data management systems etc. </a:t>
            </a:r>
          </a:p>
        </p:txBody>
      </p:sp>
      <p:sp>
        <p:nvSpPr>
          <p:cNvPr id="23" name="TextBox 22"/>
          <p:cNvSpPr txBox="1"/>
          <p:nvPr/>
        </p:nvSpPr>
        <p:spPr>
          <a:xfrm>
            <a:off x="0" y="1406095"/>
            <a:ext cx="3260327" cy="707886"/>
          </a:xfrm>
          <a:prstGeom prst="rect">
            <a:avLst/>
          </a:prstGeom>
          <a:noFill/>
        </p:spPr>
        <p:txBody>
          <a:bodyPr wrap="square" lIns="72000" rIns="72000" rtlCol="0">
            <a:spAutoFit/>
          </a:bodyPr>
          <a:lstStyle/>
          <a:p>
            <a:pPr algn="ctr"/>
            <a:r>
              <a:rPr lang="en-US" sz="2000" dirty="0" smtClean="0"/>
              <a:t>ESS Lead Partners for instrument construction</a:t>
            </a:r>
            <a:endParaRPr lang="en-US" sz="2000" dirty="0"/>
          </a:p>
        </p:txBody>
      </p:sp>
      <p:pic>
        <p:nvPicPr>
          <p:cNvPr id="90" name="Picture 89"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4129" y="4410127"/>
            <a:ext cx="1328400" cy="324000"/>
          </a:xfrm>
          <a:prstGeom prst="rect">
            <a:avLst/>
          </a:prstGeom>
        </p:spPr>
      </p:pic>
      <p:pic>
        <p:nvPicPr>
          <p:cNvPr id="92" name="Picture 91"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567" y="2872318"/>
            <a:ext cx="880691" cy="324000"/>
          </a:xfrm>
          <a:prstGeom prst="rect">
            <a:avLst/>
          </a:prstGeom>
        </p:spPr>
      </p:pic>
      <p:pic>
        <p:nvPicPr>
          <p:cNvPr id="95" name="Picture 94"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8216350" y="2987644"/>
            <a:ext cx="880691" cy="324000"/>
          </a:xfrm>
          <a:prstGeom prst="rect">
            <a:avLst/>
          </a:prstGeom>
        </p:spPr>
      </p:pic>
      <p:pic>
        <p:nvPicPr>
          <p:cNvPr id="96" name="Picture 95"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2450" y="2616338"/>
            <a:ext cx="457200" cy="457200"/>
          </a:xfrm>
          <a:prstGeom prst="rect">
            <a:avLst/>
          </a:prstGeom>
        </p:spPr>
      </p:pic>
      <p:pic>
        <p:nvPicPr>
          <p:cNvPr id="97" name="Picture 96" descr="ess-superconductores.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10413" y="2308178"/>
            <a:ext cx="756000" cy="324000"/>
          </a:xfrm>
          <a:prstGeom prst="rect">
            <a:avLst/>
          </a:prstGeom>
        </p:spPr>
      </p:pic>
      <p:pic>
        <p:nvPicPr>
          <p:cNvPr id="98" name="Picture 97" descr="Danmarks_Tekniske_Universitet_(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46549" y="2145283"/>
            <a:ext cx="320040" cy="466344"/>
          </a:xfrm>
          <a:prstGeom prst="rect">
            <a:avLst/>
          </a:prstGeom>
          <a:solidFill>
            <a:srgbClr val="FFFFFF"/>
          </a:solidFill>
        </p:spPr>
      </p:pic>
      <p:pic>
        <p:nvPicPr>
          <p:cNvPr id="100" name="Picture 99"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72630" y="2821085"/>
            <a:ext cx="953486" cy="324000"/>
          </a:xfrm>
          <a:prstGeom prst="rect">
            <a:avLst/>
          </a:prstGeom>
          <a:solidFill>
            <a:srgbClr val="FFFFFF"/>
          </a:solidFill>
        </p:spPr>
      </p:pic>
      <p:pic>
        <p:nvPicPr>
          <p:cNvPr id="102" name="Picture 101"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7800" y="5152704"/>
            <a:ext cx="1328400" cy="324000"/>
          </a:xfrm>
          <a:prstGeom prst="rect">
            <a:avLst/>
          </a:prstGeom>
        </p:spPr>
      </p:pic>
      <p:pic>
        <p:nvPicPr>
          <p:cNvPr id="104" name="Picture 103" descr="logo-cnr.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5055" y="4702174"/>
            <a:ext cx="929740" cy="324000"/>
          </a:xfrm>
          <a:prstGeom prst="rect">
            <a:avLst/>
          </a:prstGeom>
        </p:spPr>
      </p:pic>
      <p:pic>
        <p:nvPicPr>
          <p:cNvPr id="105" name="Picture 104" descr="PSI-Logo.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17986" y="5733837"/>
            <a:ext cx="907200" cy="324000"/>
          </a:xfrm>
          <a:prstGeom prst="rect">
            <a:avLst/>
          </a:prstGeom>
        </p:spPr>
      </p:pic>
      <p:pic>
        <p:nvPicPr>
          <p:cNvPr id="106" name="Picture 105" descr="aulogo.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07597" y="3394881"/>
            <a:ext cx="816693" cy="324000"/>
          </a:xfrm>
          <a:prstGeom prst="rect">
            <a:avLst/>
          </a:prstGeom>
        </p:spPr>
      </p:pic>
      <p:pic>
        <p:nvPicPr>
          <p:cNvPr id="108" name="Picture 107" descr="Macintosh HD:Users:helenebjorkman:Desktop:ESS_Logo_Frugal_Blue_RGB.jpe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312669" y="1402825"/>
            <a:ext cx="644499" cy="345600"/>
          </a:xfrm>
          <a:prstGeom prst="rect">
            <a:avLst/>
          </a:prstGeom>
          <a:noFill/>
          <a:ln>
            <a:noFill/>
          </a:ln>
        </p:spPr>
      </p:pic>
      <p:grpSp>
        <p:nvGrpSpPr>
          <p:cNvPr id="14" name="Group 13"/>
          <p:cNvGrpSpPr/>
          <p:nvPr/>
        </p:nvGrpSpPr>
        <p:grpSpPr>
          <a:xfrm>
            <a:off x="6037159" y="1275125"/>
            <a:ext cx="2108561" cy="480287"/>
            <a:chOff x="6037159" y="1275125"/>
            <a:chExt cx="2108561" cy="480287"/>
          </a:xfrm>
        </p:grpSpPr>
        <p:pic>
          <p:nvPicPr>
            <p:cNvPr id="59" name="Picture 58" descr="logoujf.g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10617" y="1305167"/>
              <a:ext cx="228264" cy="450245"/>
            </a:xfrm>
            <a:prstGeom prst="rect">
              <a:avLst/>
            </a:prstGeom>
          </p:spPr>
        </p:pic>
        <p:grpSp>
          <p:nvGrpSpPr>
            <p:cNvPr id="6" name="Group 5"/>
            <p:cNvGrpSpPr/>
            <p:nvPr/>
          </p:nvGrpSpPr>
          <p:grpSpPr>
            <a:xfrm>
              <a:off x="6037159" y="1275125"/>
              <a:ext cx="2108561" cy="423602"/>
              <a:chOff x="6486159" y="1474628"/>
              <a:chExt cx="2108561" cy="423602"/>
            </a:xfrm>
          </p:grpSpPr>
          <p:pic>
            <p:nvPicPr>
              <p:cNvPr id="103" name="Picture 102" descr="logo_hzg_cms10.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86159" y="1585803"/>
                <a:ext cx="1131570" cy="312420"/>
              </a:xfrm>
              <a:prstGeom prst="rect">
                <a:avLst/>
              </a:prstGeom>
            </p:spPr>
          </p:pic>
          <p:sp>
            <p:nvSpPr>
              <p:cNvPr id="71" name="TextBox 70"/>
              <p:cNvSpPr txBox="1"/>
              <p:nvPr/>
            </p:nvSpPr>
            <p:spPr>
              <a:xfrm>
                <a:off x="7442217" y="1498122"/>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t>+  </a:t>
                </a:r>
              </a:p>
            </p:txBody>
          </p:sp>
          <p:sp>
            <p:nvSpPr>
              <p:cNvPr id="80" name="TextBox 79"/>
              <p:cNvSpPr txBox="1"/>
              <p:nvPr/>
            </p:nvSpPr>
            <p:spPr>
              <a:xfrm>
                <a:off x="7756417" y="1474628"/>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800" i="1" dirty="0"/>
                  <a:t>Nuclear Physics Institute</a:t>
                </a:r>
              </a:p>
            </p:txBody>
          </p:sp>
        </p:grpSp>
      </p:grpSp>
      <p:grpSp>
        <p:nvGrpSpPr>
          <p:cNvPr id="11" name="Group 10"/>
          <p:cNvGrpSpPr/>
          <p:nvPr/>
        </p:nvGrpSpPr>
        <p:grpSpPr>
          <a:xfrm>
            <a:off x="6487452" y="1629792"/>
            <a:ext cx="1311129" cy="434211"/>
            <a:chOff x="6960986" y="1901896"/>
            <a:chExt cx="1311129" cy="434211"/>
          </a:xfrm>
        </p:grpSpPr>
        <p:pic>
          <p:nvPicPr>
            <p:cNvPr id="101" name="Picture 100"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0986" y="2001317"/>
              <a:ext cx="953486" cy="324000"/>
            </a:xfrm>
            <a:prstGeom prst="rect">
              <a:avLst/>
            </a:prstGeom>
            <a:solidFill>
              <a:srgbClr val="FFFFFF"/>
            </a:solidFill>
          </p:spPr>
        </p:pic>
        <p:pic>
          <p:nvPicPr>
            <p:cNvPr id="81" name="Picture 80"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215" y="1993207"/>
              <a:ext cx="342900" cy="342900"/>
            </a:xfrm>
            <a:prstGeom prst="rect">
              <a:avLst/>
            </a:prstGeom>
          </p:spPr>
        </p:pic>
        <p:sp>
          <p:nvSpPr>
            <p:cNvPr id="82" name="TextBox 81"/>
            <p:cNvSpPr txBox="1"/>
            <p:nvPr/>
          </p:nvSpPr>
          <p:spPr>
            <a:xfrm>
              <a:off x="7572501" y="190189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t>+  </a:t>
              </a:r>
            </a:p>
          </p:txBody>
        </p:sp>
      </p:grpSp>
      <p:sp>
        <p:nvSpPr>
          <p:cNvPr id="7" name="Slide Number Placeholder 6"/>
          <p:cNvSpPr>
            <a:spLocks noGrp="1"/>
          </p:cNvSpPr>
          <p:nvPr>
            <p:ph type="sldNum" sz="quarter" idx="4294967295"/>
          </p:nvPr>
        </p:nvSpPr>
        <p:spPr>
          <a:xfrm>
            <a:off x="8316416" y="6400424"/>
            <a:ext cx="370385" cy="276977"/>
          </a:xfrm>
          <a:prstGeom prst="rect">
            <a:avLst/>
          </a:prstGeom>
        </p:spPr>
        <p:txBody>
          <a:bodyPr/>
          <a:lstStyle/>
          <a:p>
            <a:fld id="{551115BC-487E-4422-894C-CB7CD3E79223}" type="slidenum">
              <a:rPr lang="sv-SE" b="1" smtClean="0">
                <a:solidFill>
                  <a:srgbClr val="FFFFFF"/>
                </a:solidFill>
                <a:latin typeface="Calibri"/>
              </a:rPr>
              <a:pPr/>
              <a:t>12</a:t>
            </a:fld>
            <a:endParaRPr lang="sv-SE" b="1" dirty="0">
              <a:solidFill>
                <a:srgbClr val="FFFFFF"/>
              </a:solidFill>
              <a:latin typeface="Calibri"/>
            </a:endParaRPr>
          </a:p>
        </p:txBody>
      </p:sp>
      <p:sp>
        <p:nvSpPr>
          <p:cNvPr id="119" name="TextBox 118"/>
          <p:cNvSpPr txBox="1"/>
          <p:nvPr/>
        </p:nvSpPr>
        <p:spPr>
          <a:xfrm>
            <a:off x="2805074" y="3131231"/>
            <a:ext cx="58537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ODIN</a:t>
            </a:r>
          </a:p>
        </p:txBody>
      </p:sp>
      <p:sp>
        <p:nvSpPr>
          <p:cNvPr id="120" name="TextBox 119"/>
          <p:cNvSpPr txBox="1"/>
          <p:nvPr/>
        </p:nvSpPr>
        <p:spPr>
          <a:xfrm>
            <a:off x="1576128" y="3374859"/>
            <a:ext cx="752203"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DREAM</a:t>
            </a:r>
          </a:p>
        </p:txBody>
      </p:sp>
      <p:sp>
        <p:nvSpPr>
          <p:cNvPr id="121" name="TextBox 120"/>
          <p:cNvSpPr txBox="1"/>
          <p:nvPr/>
        </p:nvSpPr>
        <p:spPr>
          <a:xfrm>
            <a:off x="5248925" y="1746325"/>
            <a:ext cx="55872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NMX</a:t>
            </a:r>
          </a:p>
        </p:txBody>
      </p:sp>
      <p:sp>
        <p:nvSpPr>
          <p:cNvPr id="122" name="TextBox 121"/>
          <p:cNvSpPr txBox="1"/>
          <p:nvPr/>
        </p:nvSpPr>
        <p:spPr>
          <a:xfrm>
            <a:off x="6521868" y="2599102"/>
            <a:ext cx="942697"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MIRACLES</a:t>
            </a:r>
          </a:p>
        </p:txBody>
      </p:sp>
      <p:sp>
        <p:nvSpPr>
          <p:cNvPr id="123" name="TextBox 122"/>
          <p:cNvSpPr txBox="1"/>
          <p:nvPr/>
        </p:nvSpPr>
        <p:spPr>
          <a:xfrm>
            <a:off x="5965198" y="1676241"/>
            <a:ext cx="561534"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BEER</a:t>
            </a:r>
          </a:p>
        </p:txBody>
      </p:sp>
      <p:sp>
        <p:nvSpPr>
          <p:cNvPr id="124" name="TextBox 123"/>
          <p:cNvSpPr txBox="1"/>
          <p:nvPr/>
        </p:nvSpPr>
        <p:spPr>
          <a:xfrm>
            <a:off x="6242311" y="2108184"/>
            <a:ext cx="710451"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C-SPEC</a:t>
            </a:r>
          </a:p>
        </p:txBody>
      </p:sp>
      <p:sp>
        <p:nvSpPr>
          <p:cNvPr id="125" name="TextBox 124"/>
          <p:cNvSpPr txBox="1"/>
          <p:nvPr/>
        </p:nvSpPr>
        <p:spPr>
          <a:xfrm>
            <a:off x="7507536" y="3032677"/>
            <a:ext cx="61606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T-REX</a:t>
            </a:r>
          </a:p>
        </p:txBody>
      </p:sp>
      <p:sp>
        <p:nvSpPr>
          <p:cNvPr id="126" name="TextBox 125"/>
          <p:cNvSpPr txBox="1"/>
          <p:nvPr/>
        </p:nvSpPr>
        <p:spPr>
          <a:xfrm>
            <a:off x="7105038" y="2774223"/>
            <a:ext cx="710451"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MAGIC</a:t>
            </a:r>
          </a:p>
        </p:txBody>
      </p:sp>
      <p:sp>
        <p:nvSpPr>
          <p:cNvPr id="127" name="TextBox 126"/>
          <p:cNvSpPr txBox="1"/>
          <p:nvPr/>
        </p:nvSpPr>
        <p:spPr>
          <a:xfrm>
            <a:off x="6278038" y="2331733"/>
            <a:ext cx="813043"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BIFROST</a:t>
            </a:r>
          </a:p>
        </p:txBody>
      </p:sp>
      <p:sp>
        <p:nvSpPr>
          <p:cNvPr id="128" name="TextBox 127"/>
          <p:cNvSpPr txBox="1"/>
          <p:nvPr/>
        </p:nvSpPr>
        <p:spPr>
          <a:xfrm>
            <a:off x="7267706" y="3366271"/>
            <a:ext cx="889986"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HEIMDAL</a:t>
            </a:r>
          </a:p>
        </p:txBody>
      </p:sp>
      <p:sp>
        <p:nvSpPr>
          <p:cNvPr id="129" name="TextBox 128"/>
          <p:cNvSpPr txBox="1"/>
          <p:nvPr/>
        </p:nvSpPr>
        <p:spPr>
          <a:xfrm>
            <a:off x="4367006" y="4903513"/>
            <a:ext cx="62068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FREIA</a:t>
            </a:r>
          </a:p>
        </p:txBody>
      </p:sp>
      <p:sp>
        <p:nvSpPr>
          <p:cNvPr id="130" name="TextBox 129"/>
          <p:cNvSpPr txBox="1"/>
          <p:nvPr/>
        </p:nvSpPr>
        <p:spPr>
          <a:xfrm>
            <a:off x="4449705" y="4418944"/>
            <a:ext cx="503150" cy="307777"/>
          </a:xfrm>
          <a:prstGeom prst="rect">
            <a:avLst/>
          </a:prstGeom>
          <a:noFill/>
          <a:ln>
            <a:noFill/>
          </a:ln>
        </p:spPr>
        <p:txBody>
          <a:bodyPr wrap="none" rtlCol="0">
            <a:spAutoFit/>
          </a:bodyPr>
          <a:lstStyle/>
          <a:p>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131" name="TextBox 130"/>
          <p:cNvSpPr txBox="1"/>
          <p:nvPr/>
        </p:nvSpPr>
        <p:spPr>
          <a:xfrm>
            <a:off x="1679188" y="5390106"/>
            <a:ext cx="63753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SKADI</a:t>
            </a:r>
          </a:p>
        </p:txBody>
      </p:sp>
      <p:sp>
        <p:nvSpPr>
          <p:cNvPr id="132" name="TextBox 131"/>
          <p:cNvSpPr txBox="1"/>
          <p:nvPr/>
        </p:nvSpPr>
        <p:spPr>
          <a:xfrm>
            <a:off x="1744795" y="4684011"/>
            <a:ext cx="67197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VESPA</a:t>
            </a:r>
          </a:p>
        </p:txBody>
      </p:sp>
      <p:sp>
        <p:nvSpPr>
          <p:cNvPr id="133" name="TextBox 132"/>
          <p:cNvSpPr txBox="1"/>
          <p:nvPr/>
        </p:nvSpPr>
        <p:spPr>
          <a:xfrm>
            <a:off x="2988551" y="5457438"/>
            <a:ext cx="60785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ESTIA</a:t>
            </a:r>
          </a:p>
        </p:txBody>
      </p:sp>
      <p:grpSp>
        <p:nvGrpSpPr>
          <p:cNvPr id="12" name="Group 11"/>
          <p:cNvGrpSpPr/>
          <p:nvPr/>
        </p:nvGrpSpPr>
        <p:grpSpPr>
          <a:xfrm>
            <a:off x="1233247" y="5695808"/>
            <a:ext cx="1454165" cy="353852"/>
            <a:chOff x="1253649" y="5594737"/>
            <a:chExt cx="1454165" cy="353852"/>
          </a:xfrm>
        </p:grpSpPr>
        <p:sp>
          <p:nvSpPr>
            <p:cNvPr id="135" name="TextBox 134"/>
            <p:cNvSpPr txBox="1"/>
            <p:nvPr/>
          </p:nvSpPr>
          <p:spPr>
            <a:xfrm>
              <a:off x="2018360" y="5598887"/>
              <a:ext cx="354270" cy="34970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36000" bIns="36000" numCol="1" spcCol="38100" rtlCol="0" anchor="ctr" anchorCtr="0">
              <a:spAutoFit/>
            </a:bodyPr>
            <a:lstStyle/>
            <a:p>
              <a:pPr algn="r"/>
              <a:r>
                <a:rPr lang="en-US" dirty="0"/>
                <a:t>+  </a:t>
              </a:r>
            </a:p>
          </p:txBody>
        </p:sp>
        <p:pic>
          <p:nvPicPr>
            <p:cNvPr id="93" name="Picture 92"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649" y="5594737"/>
              <a:ext cx="880691" cy="324000"/>
            </a:xfrm>
            <a:prstGeom prst="rect">
              <a:avLst/>
            </a:prstGeom>
          </p:spPr>
        </p:pic>
        <p:pic>
          <p:nvPicPr>
            <p:cNvPr id="134" name="Picture 133"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4914" y="5598476"/>
              <a:ext cx="342900" cy="342900"/>
            </a:xfrm>
            <a:prstGeom prst="rect">
              <a:avLst/>
            </a:prstGeom>
            <a:solidFill>
              <a:srgbClr val="FFFFFF"/>
            </a:solidFill>
          </p:spPr>
        </p:pic>
      </p:grpSp>
      <p:sp>
        <p:nvSpPr>
          <p:cNvPr id="49" name="Title 1"/>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a:t>NSS Neutron Instrument </a:t>
            </a:r>
            <a:r>
              <a:rPr lang="en-US" dirty="0" smtClean="0"/>
              <a:t>positions</a:t>
            </a:r>
            <a:endParaRPr lang="en-US" dirty="0"/>
          </a:p>
        </p:txBody>
      </p:sp>
    </p:spTree>
    <p:extLst>
      <p:ext uri="{BB962C8B-B14F-4D97-AF65-F5344CB8AC3E}">
        <p14:creationId xmlns:p14="http://schemas.microsoft.com/office/powerpoint/2010/main" val="181705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15 NSS Project Instruments </a:t>
            </a:r>
            <a:br>
              <a:rPr lang="en-US" dirty="0"/>
            </a:br>
            <a:r>
              <a:rPr lang="en-US" dirty="0"/>
              <a:t>All are funded to be world leading in 2023</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8130920"/>
              </p:ext>
            </p:extLst>
          </p:nvPr>
        </p:nvGraphicFramePr>
        <p:xfrm>
          <a:off x="457200" y="1600200"/>
          <a:ext cx="8229483" cy="5112600"/>
        </p:xfrm>
        <a:graphic>
          <a:graphicData uri="http://schemas.openxmlformats.org/drawingml/2006/table">
            <a:tbl>
              <a:tblPr firstRow="1" bandRow="1">
                <a:tableStyleId>{5C22544A-7EE6-4342-B048-85BDC9FD1C3A}</a:tableStyleId>
              </a:tblPr>
              <a:tblGrid>
                <a:gridCol w="1179419"/>
                <a:gridCol w="2981213"/>
                <a:gridCol w="829910"/>
                <a:gridCol w="3238941"/>
              </a:tblGrid>
              <a:tr h="486341">
                <a:tc>
                  <a:txBody>
                    <a:bodyPr/>
                    <a:lstStyle/>
                    <a:p>
                      <a:pPr algn="ctr"/>
                      <a:r>
                        <a:rPr lang="en-US" sz="1300" b="0" dirty="0" smtClean="0"/>
                        <a:t>Instrument Class</a:t>
                      </a:r>
                      <a:endParaRPr lang="en-US" sz="1300" b="0" dirty="0"/>
                    </a:p>
                  </a:txBody>
                  <a:tcPr marL="82295" marR="82295" marT="42203" marB="42203" anchor="ctr"/>
                </a:tc>
                <a:tc>
                  <a:txBody>
                    <a:bodyPr/>
                    <a:lstStyle/>
                    <a:p>
                      <a:pPr algn="ctr"/>
                      <a:r>
                        <a:rPr lang="en-US" sz="1300" b="0" dirty="0" smtClean="0"/>
                        <a:t>Instrument</a:t>
                      </a:r>
                      <a:endParaRPr lang="en-US" sz="1300" b="0" dirty="0"/>
                    </a:p>
                  </a:txBody>
                  <a:tcPr marL="82295" marR="82295" marT="42203" marB="42203" anchor="ctr"/>
                </a:tc>
                <a:tc>
                  <a:txBody>
                    <a:bodyPr/>
                    <a:lstStyle/>
                    <a:p>
                      <a:pPr algn="ctr"/>
                      <a:r>
                        <a:rPr lang="en-US" sz="1300" b="0" dirty="0" err="1" smtClean="0"/>
                        <a:t>Costbook</a:t>
                      </a:r>
                      <a:r>
                        <a:rPr lang="en-US" sz="1300" b="0" dirty="0" smtClean="0"/>
                        <a:t> Value </a:t>
                      </a:r>
                      <a:r>
                        <a:rPr lang="en-US" sz="1300" b="0" baseline="0" dirty="0" smtClean="0"/>
                        <a:t>(M€)</a:t>
                      </a:r>
                      <a:endParaRPr lang="en-US" sz="1300" b="0" dirty="0"/>
                    </a:p>
                  </a:txBody>
                  <a:tcPr marL="0" marR="0" marT="42203" marB="42203" anchor="ctr"/>
                </a:tc>
                <a:tc>
                  <a:txBody>
                    <a:bodyPr/>
                    <a:lstStyle/>
                    <a:p>
                      <a:pPr algn="ctr"/>
                      <a:r>
                        <a:rPr lang="en-US" sz="1300" b="0" dirty="0" smtClean="0"/>
                        <a:t>Performance</a:t>
                      </a:r>
                      <a:r>
                        <a:rPr lang="en-US" sz="1300" b="0" baseline="0" dirty="0" smtClean="0"/>
                        <a:t> targets (@ 2MW)</a:t>
                      </a:r>
                      <a:endParaRPr lang="en-US" sz="1300" b="0" dirty="0"/>
                    </a:p>
                  </a:txBody>
                  <a:tcPr marL="82295" marR="82295" marT="42203" marB="42203" anchor="ctr"/>
                </a:tc>
              </a:tr>
              <a:tr h="255228">
                <a:tc rowSpan="4">
                  <a:txBody>
                    <a:bodyPr/>
                    <a:lstStyle/>
                    <a:p>
                      <a:pPr algn="ctr"/>
                      <a:r>
                        <a:rPr lang="en-US" sz="1300" dirty="0" smtClean="0"/>
                        <a:t>Large Scale Structures</a:t>
                      </a:r>
                      <a:endParaRPr lang="en-US" sz="1300" dirty="0"/>
                    </a:p>
                  </a:txBody>
                  <a:tcPr marL="82295" marR="82295" marT="42203" marB="42203" anchor="ctr"/>
                </a:tc>
                <a:tc>
                  <a:txBody>
                    <a:bodyPr/>
                    <a:lstStyle/>
                    <a:p>
                      <a:r>
                        <a:rPr lang="en-US" sz="1100" dirty="0" smtClean="0"/>
                        <a:t>LOKI</a:t>
                      </a:r>
                      <a:r>
                        <a:rPr lang="en-US" sz="1100" baseline="0" dirty="0" smtClean="0"/>
                        <a:t> (Broad band SANS)</a:t>
                      </a:r>
                      <a:endParaRPr lang="en-US" sz="1100" dirty="0"/>
                    </a:p>
                  </a:txBody>
                  <a:tcPr marL="82295" marR="82295" marT="42203" marB="42203" anchor="ctr"/>
                </a:tc>
                <a:tc>
                  <a:txBody>
                    <a:bodyPr/>
                    <a:lstStyle/>
                    <a:p>
                      <a:pPr algn="r"/>
                      <a:r>
                        <a:rPr lang="en-US" sz="1100" dirty="0" smtClean="0"/>
                        <a:t>12.19</a:t>
                      </a:r>
                      <a:endParaRPr lang="en-US" sz="1100" dirty="0"/>
                    </a:p>
                  </a:txBody>
                  <a:tcPr marL="82295" marR="82295" marT="42203" marB="42203"/>
                </a:tc>
                <a:tc>
                  <a:txBody>
                    <a:bodyPr/>
                    <a:lstStyle/>
                    <a:p>
                      <a:pPr marL="0" indent="0">
                        <a:buFont typeface="Arial"/>
                        <a:buNone/>
                      </a:pPr>
                      <a:r>
                        <a:rPr lang="en-US" sz="1100" dirty="0" smtClean="0"/>
                        <a:t>5 x D22 &amp; 20 x SANS2D</a:t>
                      </a:r>
                      <a:endParaRPr lang="en-US" sz="1100" dirty="0"/>
                    </a:p>
                  </a:txBody>
                  <a:tcPr marL="82295" marR="82295" marT="42203" marB="42203"/>
                </a:tc>
              </a:tr>
              <a:tr h="255228">
                <a:tc vMerge="1">
                  <a:txBody>
                    <a:bodyPr/>
                    <a:lstStyle/>
                    <a:p>
                      <a:endParaRPr lang="en-US" sz="1400" dirty="0"/>
                    </a:p>
                  </a:txBody>
                  <a:tcPr/>
                </a:tc>
                <a:tc>
                  <a:txBody>
                    <a:bodyPr/>
                    <a:lstStyle/>
                    <a:p>
                      <a:r>
                        <a:rPr lang="en-US" sz="1100" dirty="0" smtClean="0"/>
                        <a:t>SKADI (General Purpose SANS) </a:t>
                      </a:r>
                      <a:r>
                        <a:rPr lang="en-US" sz="1100" i="1" dirty="0" smtClean="0"/>
                        <a:t>(+SONDE</a:t>
                      </a:r>
                      <a:r>
                        <a:rPr lang="en-US" sz="1100" i="1" baseline="0" dirty="0" smtClean="0"/>
                        <a:t> funds)</a:t>
                      </a:r>
                      <a:endParaRPr lang="en-US" sz="1100" i="1" dirty="0"/>
                    </a:p>
                  </a:txBody>
                  <a:tcPr marL="82295" marR="82295" marT="42203" marB="42203" anchor="ctr"/>
                </a:tc>
                <a:tc>
                  <a:txBody>
                    <a:bodyPr/>
                    <a:lstStyle/>
                    <a:p>
                      <a:pPr algn="r"/>
                      <a:r>
                        <a:rPr lang="en-US" sz="1100" dirty="0" smtClean="0"/>
                        <a:t>11.50</a:t>
                      </a:r>
                      <a:endParaRPr lang="en-US" sz="1100" dirty="0"/>
                    </a:p>
                  </a:txBody>
                  <a:tcPr marL="82295" marR="82295" marT="42203" marB="42203"/>
                </a:tc>
                <a:tc>
                  <a:txBody>
                    <a:bodyPr/>
                    <a:lstStyle/>
                    <a:p>
                      <a:r>
                        <a:rPr lang="en-US" sz="1100" dirty="0" smtClean="0"/>
                        <a:t>4</a:t>
                      </a:r>
                      <a:r>
                        <a:rPr lang="en-US" sz="1100" baseline="0" dirty="0" smtClean="0"/>
                        <a:t> x D22</a:t>
                      </a:r>
                      <a:endParaRPr lang="en-US" sz="1100" dirty="0"/>
                    </a:p>
                  </a:txBody>
                  <a:tcPr marL="82295" marR="82295" marT="42203" marB="42203"/>
                </a:tc>
              </a:tr>
              <a:tr h="426050">
                <a:tc vMerge="1">
                  <a:txBody>
                    <a:bodyPr/>
                    <a:lstStyle/>
                    <a:p>
                      <a:endParaRPr lang="en-US" sz="1400" dirty="0"/>
                    </a:p>
                  </a:txBody>
                  <a:tcPr/>
                </a:tc>
                <a:tc>
                  <a:txBody>
                    <a:bodyPr/>
                    <a:lstStyle/>
                    <a:p>
                      <a:r>
                        <a:rPr lang="en-US" sz="1100" dirty="0" smtClean="0"/>
                        <a:t>ESTIA (Focusing </a:t>
                      </a:r>
                      <a:r>
                        <a:rPr lang="en-US" sz="1100" dirty="0" err="1" smtClean="0"/>
                        <a:t>Reflectometer</a:t>
                      </a:r>
                      <a:r>
                        <a:rPr lang="en-US" sz="1100" dirty="0" smtClean="0"/>
                        <a:t>)</a:t>
                      </a:r>
                      <a:endParaRPr lang="en-US" sz="1100" dirty="0"/>
                    </a:p>
                  </a:txBody>
                  <a:tcPr marL="82295" marR="82295" marT="42203" marB="42203" anchor="ctr"/>
                </a:tc>
                <a:tc>
                  <a:txBody>
                    <a:bodyPr/>
                    <a:lstStyle/>
                    <a:p>
                      <a:pPr algn="r"/>
                      <a:r>
                        <a:rPr lang="en-US" sz="1100" dirty="0" smtClean="0"/>
                        <a:t>11.80</a:t>
                      </a:r>
                      <a:endParaRPr lang="en-US" sz="1100" dirty="0"/>
                    </a:p>
                  </a:txBody>
                  <a:tcPr marL="82295" marR="82295" marT="42203" marB="42203"/>
                </a:tc>
                <a:tc>
                  <a:txBody>
                    <a:bodyPr/>
                    <a:lstStyle/>
                    <a:p>
                      <a:pPr marL="171450" indent="-171450">
                        <a:buFont typeface="Arial"/>
                        <a:buChar char="•"/>
                      </a:pPr>
                      <a:r>
                        <a:rPr lang="en-US" sz="1100" dirty="0" smtClean="0"/>
                        <a:t>Conventional</a:t>
                      </a:r>
                      <a:r>
                        <a:rPr lang="en-US" sz="1100" baseline="0" dirty="0" smtClean="0"/>
                        <a:t> mode: </a:t>
                      </a:r>
                      <a:r>
                        <a:rPr lang="en-US" sz="1100" dirty="0" smtClean="0"/>
                        <a:t>~ 100 x D17</a:t>
                      </a:r>
                    </a:p>
                    <a:p>
                      <a:pPr marL="171450" indent="-171450">
                        <a:buFont typeface="Arial"/>
                        <a:buChar char="•"/>
                      </a:pPr>
                      <a:r>
                        <a:rPr lang="en-US" sz="1100" dirty="0" smtClean="0"/>
                        <a:t>High intensity mode: 1cm</a:t>
                      </a:r>
                      <a:r>
                        <a:rPr lang="en-US" sz="1100" baseline="30000" dirty="0" smtClean="0"/>
                        <a:t>2</a:t>
                      </a:r>
                      <a:r>
                        <a:rPr lang="en-US" sz="1100" dirty="0" smtClean="0"/>
                        <a:t> samples  = seconds</a:t>
                      </a:r>
                      <a:endParaRPr lang="en-US" sz="1100" dirty="0"/>
                    </a:p>
                  </a:txBody>
                  <a:tcPr marL="82295" marR="82295" marT="42203" marB="42203"/>
                </a:tc>
              </a:tr>
              <a:tr h="255228">
                <a:tc vMerge="1">
                  <a:txBody>
                    <a:bodyPr/>
                    <a:lstStyle/>
                    <a:p>
                      <a:endParaRPr lang="en-US" sz="1400" dirty="0"/>
                    </a:p>
                  </a:txBody>
                  <a:tcPr/>
                </a:tc>
                <a:tc>
                  <a:txBody>
                    <a:bodyPr/>
                    <a:lstStyle/>
                    <a:p>
                      <a:r>
                        <a:rPr lang="en-US" sz="1100" dirty="0" smtClean="0"/>
                        <a:t>FREIA (Liquids </a:t>
                      </a:r>
                      <a:r>
                        <a:rPr lang="en-US" sz="1100" dirty="0" err="1" smtClean="0"/>
                        <a:t>Reflectometer</a:t>
                      </a:r>
                      <a:r>
                        <a:rPr lang="en-US" sz="1100" dirty="0" smtClean="0"/>
                        <a:t>)</a:t>
                      </a:r>
                      <a:endParaRPr lang="en-US" sz="1100" dirty="0"/>
                    </a:p>
                  </a:txBody>
                  <a:tcPr marL="82295" marR="82295" marT="42203" marB="42203" anchor="ctr"/>
                </a:tc>
                <a:tc>
                  <a:txBody>
                    <a:bodyPr/>
                    <a:lstStyle/>
                    <a:p>
                      <a:pPr algn="r"/>
                      <a:r>
                        <a:rPr lang="en-US" sz="1100" i="0" dirty="0" smtClean="0"/>
                        <a:t>13.2</a:t>
                      </a:r>
                      <a:endParaRPr lang="en-US" sz="1100" i="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30</a:t>
                      </a:r>
                      <a:r>
                        <a:rPr lang="en-US" sz="1100" baseline="0" dirty="0" smtClean="0"/>
                        <a:t> x FIGARO, INTER</a:t>
                      </a:r>
                      <a:endParaRPr lang="en-US" sz="1100" dirty="0" smtClean="0"/>
                    </a:p>
                  </a:txBody>
                  <a:tcPr marL="82295" marR="82295" marT="42203" marB="42203"/>
                </a:tc>
              </a:tr>
              <a:tr h="255228">
                <a:tc rowSpan="4">
                  <a:txBody>
                    <a:bodyPr/>
                    <a:lstStyle/>
                    <a:p>
                      <a:pPr algn="ctr"/>
                      <a:r>
                        <a:rPr lang="en-US" sz="1300" dirty="0" smtClean="0">
                          <a:solidFill>
                            <a:schemeClr val="tx1"/>
                          </a:solidFill>
                        </a:rPr>
                        <a:t>Diffraction</a:t>
                      </a:r>
                      <a:endParaRPr lang="en-US" sz="1300" dirty="0">
                        <a:solidFill>
                          <a:schemeClr val="tx1"/>
                        </a:solidFill>
                      </a:endParaRPr>
                    </a:p>
                  </a:txBody>
                  <a:tcPr marL="82295" marR="82295" marT="42203" marB="42203" anchor="ctr">
                    <a:solidFill>
                      <a:srgbClr val="E9EEF4"/>
                    </a:solidFill>
                  </a:tcPr>
                </a:tc>
                <a:tc>
                  <a:txBody>
                    <a:bodyPr/>
                    <a:lstStyle/>
                    <a:p>
                      <a:r>
                        <a:rPr lang="en-US" sz="1100" dirty="0" smtClean="0"/>
                        <a:t>DREAM</a:t>
                      </a:r>
                      <a:r>
                        <a:rPr lang="en-US" sz="1100" baseline="0" dirty="0" smtClean="0"/>
                        <a:t> (</a:t>
                      </a:r>
                      <a:r>
                        <a:rPr lang="en-US" sz="1100" baseline="0" dirty="0" err="1" smtClean="0"/>
                        <a:t>Bispectral</a:t>
                      </a:r>
                      <a:r>
                        <a:rPr lang="en-US" sz="1100" baseline="0" dirty="0" smtClean="0"/>
                        <a:t> powder </a:t>
                      </a:r>
                      <a:r>
                        <a:rPr lang="en-US" sz="1100" baseline="0" dirty="0" err="1" smtClean="0"/>
                        <a:t>diffractometer</a:t>
                      </a:r>
                      <a:r>
                        <a:rPr lang="en-US" sz="1100" baseline="0" dirty="0" smtClean="0"/>
                        <a:t>)</a:t>
                      </a:r>
                      <a:endParaRPr lang="en-US" sz="1100" dirty="0"/>
                    </a:p>
                  </a:txBody>
                  <a:tcPr marL="82295" marR="82295" marT="42203" marB="42203" anchor="ctr"/>
                </a:tc>
                <a:tc>
                  <a:txBody>
                    <a:bodyPr/>
                    <a:lstStyle/>
                    <a:p>
                      <a:pPr algn="r"/>
                      <a:r>
                        <a:rPr lang="en-US" sz="1100" dirty="0" smtClean="0"/>
                        <a:t>13.66</a:t>
                      </a:r>
                      <a:endParaRPr lang="en-US" sz="1100" dirty="0"/>
                    </a:p>
                  </a:txBody>
                  <a:tcPr marL="82295" marR="82295" marT="42203" marB="42203"/>
                </a:tc>
                <a:tc>
                  <a:txBody>
                    <a:bodyPr/>
                    <a:lstStyle/>
                    <a:p>
                      <a:r>
                        <a:rPr lang="en-US" sz="1100" dirty="0" smtClean="0"/>
                        <a:t>&gt; 10 x POWGEN or WISH</a:t>
                      </a:r>
                      <a:endParaRPr lang="en-US" sz="1100" dirty="0"/>
                    </a:p>
                  </a:txBody>
                  <a:tcPr marL="82295" marR="82295" marT="42203" marB="42203"/>
                </a:tc>
              </a:tr>
              <a:tr h="255228">
                <a:tc vMerge="1">
                  <a:txBody>
                    <a:bodyPr/>
                    <a:lstStyle/>
                    <a:p>
                      <a:endParaRPr lang="en-US" sz="1600" dirty="0">
                        <a:solidFill>
                          <a:srgbClr val="E9EEF4"/>
                        </a:solidFill>
                      </a:endParaRPr>
                    </a:p>
                  </a:txBody>
                  <a:tcPr>
                    <a:solidFill>
                      <a:srgbClr val="E9EEF4"/>
                    </a:solidFill>
                  </a:tcPr>
                </a:tc>
                <a:tc>
                  <a:txBody>
                    <a:bodyPr/>
                    <a:lstStyle/>
                    <a:p>
                      <a:r>
                        <a:rPr lang="en-US" sz="1100" dirty="0" smtClean="0"/>
                        <a:t>HEIMDAL (Hybrid </a:t>
                      </a:r>
                      <a:r>
                        <a:rPr lang="en-US" sz="1100" dirty="0" err="1" smtClean="0"/>
                        <a:t>diffractometer</a:t>
                      </a:r>
                      <a:r>
                        <a:rPr lang="en-US" sz="1100" dirty="0" smtClean="0"/>
                        <a:t>)</a:t>
                      </a:r>
                      <a:endParaRPr lang="en-US" sz="1100" dirty="0"/>
                    </a:p>
                  </a:txBody>
                  <a:tcPr marL="82295" marR="82295" marT="42203" marB="42203" anchor="ctr"/>
                </a:tc>
                <a:tc>
                  <a:txBody>
                    <a:bodyPr/>
                    <a:lstStyle/>
                    <a:p>
                      <a:pPr algn="r"/>
                      <a:r>
                        <a:rPr lang="en-US" sz="1100" dirty="0" smtClean="0"/>
                        <a:t>13.55</a:t>
                      </a:r>
                      <a:endParaRPr lang="en-US" sz="110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 50 x GEM, ~ 8 x new POLARIS</a:t>
                      </a:r>
                    </a:p>
                  </a:txBody>
                  <a:tcPr marL="82295" marR="82295" marT="42203" marB="42203"/>
                </a:tc>
              </a:tr>
              <a:tr h="426050">
                <a:tc vMerge="1">
                  <a:txBody>
                    <a:bodyPr/>
                    <a:lstStyle/>
                    <a:p>
                      <a:endParaRPr lang="en-US" sz="1600" dirty="0"/>
                    </a:p>
                  </a:txBody>
                  <a:tcPr/>
                </a:tc>
                <a:tc>
                  <a:txBody>
                    <a:bodyPr/>
                    <a:lstStyle/>
                    <a:p>
                      <a:r>
                        <a:rPr lang="en-US" sz="1100" dirty="0" smtClean="0"/>
                        <a:t>MAGIC (magnetism single crystal </a:t>
                      </a:r>
                      <a:r>
                        <a:rPr lang="en-US" sz="1100" dirty="0" err="1" smtClean="0"/>
                        <a:t>diffractometer</a:t>
                      </a:r>
                      <a:r>
                        <a:rPr lang="en-US" sz="1100" dirty="0" smtClean="0"/>
                        <a:t>)</a:t>
                      </a:r>
                      <a:endParaRPr lang="en-US" sz="1100" dirty="0"/>
                    </a:p>
                  </a:txBody>
                  <a:tcPr marL="82295" marR="82295" marT="42203" marB="42203" anchor="ctr"/>
                </a:tc>
                <a:tc>
                  <a:txBody>
                    <a:bodyPr/>
                    <a:lstStyle/>
                    <a:p>
                      <a:pPr algn="r"/>
                      <a:r>
                        <a:rPr lang="en-US" sz="1100" dirty="0" smtClean="0"/>
                        <a:t>13.10</a:t>
                      </a:r>
                      <a:endParaRPr lang="en-US" sz="1100" dirty="0"/>
                    </a:p>
                  </a:txBody>
                  <a:tcPr marL="82295" marR="82295" marT="42203" marB="42203"/>
                </a:tc>
                <a:tc>
                  <a:txBody>
                    <a:bodyPr/>
                    <a:lstStyle/>
                    <a:p>
                      <a:pPr marL="171450" indent="-171450">
                        <a:buFont typeface="Arial"/>
                        <a:buChar char="•"/>
                      </a:pPr>
                      <a:r>
                        <a:rPr lang="en-US" sz="1100" dirty="0" smtClean="0"/>
                        <a:t>Cold: &gt; 100 x worlds best, </a:t>
                      </a:r>
                    </a:p>
                    <a:p>
                      <a:pPr marL="171450" indent="-171450">
                        <a:buFont typeface="Arial"/>
                        <a:buChar char="•"/>
                      </a:pPr>
                      <a:r>
                        <a:rPr lang="en-US" sz="1100" dirty="0" smtClean="0"/>
                        <a:t>Thermal: 1mm</a:t>
                      </a:r>
                      <a:r>
                        <a:rPr lang="en-US" sz="1100" baseline="30000" dirty="0" smtClean="0"/>
                        <a:t>3</a:t>
                      </a:r>
                      <a:r>
                        <a:rPr lang="en-US" sz="1100" dirty="0" smtClean="0"/>
                        <a:t> crystals = 10 min</a:t>
                      </a:r>
                      <a:endParaRPr lang="en-US" sz="1100" dirty="0"/>
                    </a:p>
                  </a:txBody>
                  <a:tcPr marL="82295" marR="82295" marT="42203" marB="42203"/>
                </a:tc>
              </a:tr>
              <a:tr h="255228">
                <a:tc vMerge="1">
                  <a:txBody>
                    <a:bodyPr/>
                    <a:lstStyle/>
                    <a:p>
                      <a:endParaRPr lang="en-US" sz="1600" dirty="0"/>
                    </a:p>
                  </a:txBody>
                  <a:tcPr/>
                </a:tc>
                <a:tc>
                  <a:txBody>
                    <a:bodyPr/>
                    <a:lstStyle/>
                    <a:p>
                      <a:r>
                        <a:rPr lang="en-US" sz="1100" dirty="0" smtClean="0"/>
                        <a:t>NMX (Macromolecular crystallography)</a:t>
                      </a:r>
                      <a:endParaRPr lang="en-US" sz="1100" dirty="0"/>
                    </a:p>
                  </a:txBody>
                  <a:tcPr marL="82295" marR="82295" marT="42203" marB="42203" anchor="ctr"/>
                </a:tc>
                <a:tc>
                  <a:txBody>
                    <a:bodyPr/>
                    <a:lstStyle/>
                    <a:p>
                      <a:pPr algn="r"/>
                      <a:r>
                        <a:rPr lang="en-US" sz="1100" dirty="0" smtClean="0"/>
                        <a:t>11.67</a:t>
                      </a:r>
                      <a:endParaRPr lang="en-US" sz="1100" dirty="0"/>
                    </a:p>
                  </a:txBody>
                  <a:tcPr marL="82295" marR="82295" marT="42203" marB="42203"/>
                </a:tc>
                <a:tc>
                  <a:txBody>
                    <a:bodyPr/>
                    <a:lstStyle/>
                    <a:p>
                      <a:r>
                        <a:rPr lang="en-US" sz="1100" dirty="0" smtClean="0"/>
                        <a:t>&gt; 10 x LADI &amp;</a:t>
                      </a:r>
                      <a:r>
                        <a:rPr lang="en-US" sz="1100" baseline="0" dirty="0" smtClean="0"/>
                        <a:t> </a:t>
                      </a:r>
                      <a:r>
                        <a:rPr lang="en-US" sz="1100" baseline="0" dirty="0" err="1" smtClean="0"/>
                        <a:t>Biodiff</a:t>
                      </a:r>
                      <a:endParaRPr lang="en-US" sz="1100" dirty="0"/>
                    </a:p>
                  </a:txBody>
                  <a:tcPr marL="82295" marR="82295" marT="42203" marB="42203"/>
                </a:tc>
              </a:tr>
              <a:tr h="255228">
                <a:tc rowSpan="2">
                  <a:txBody>
                    <a:bodyPr/>
                    <a:lstStyle/>
                    <a:p>
                      <a:pPr algn="ctr"/>
                      <a:r>
                        <a:rPr lang="en-US" sz="1300" dirty="0" smtClean="0"/>
                        <a:t>Engineering &amp; Industrial</a:t>
                      </a:r>
                      <a:endParaRPr lang="en-US" sz="1300" dirty="0"/>
                    </a:p>
                  </a:txBody>
                  <a:tcPr marL="82295" marR="82295" marT="42203" marB="42203" anchor="ctr"/>
                </a:tc>
                <a:tc>
                  <a:txBody>
                    <a:bodyPr/>
                    <a:lstStyle/>
                    <a:p>
                      <a:r>
                        <a:rPr lang="en-US" sz="1100" dirty="0" smtClean="0"/>
                        <a:t>BEER (Engineering </a:t>
                      </a:r>
                      <a:r>
                        <a:rPr lang="en-US" sz="1100" dirty="0" err="1" smtClean="0"/>
                        <a:t>diffractometer</a:t>
                      </a:r>
                      <a:r>
                        <a:rPr lang="en-US" sz="1100" dirty="0" smtClean="0"/>
                        <a:t>)</a:t>
                      </a:r>
                      <a:endParaRPr lang="en-US" sz="1100" dirty="0"/>
                    </a:p>
                  </a:txBody>
                  <a:tcPr marL="82295" marR="82295" marT="42203" marB="42203" anchor="ctr"/>
                </a:tc>
                <a:tc>
                  <a:txBody>
                    <a:bodyPr/>
                    <a:lstStyle/>
                    <a:p>
                      <a:pPr algn="r"/>
                      <a:r>
                        <a:rPr lang="en-US" sz="1100" dirty="0" smtClean="0"/>
                        <a:t>14.99</a:t>
                      </a:r>
                      <a:endParaRPr lang="en-US" sz="110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world leading in strain</a:t>
                      </a:r>
                      <a:r>
                        <a:rPr lang="en-US" sz="1100" baseline="0" dirty="0" smtClean="0"/>
                        <a:t> scanning, unique flexibility</a:t>
                      </a:r>
                      <a:endParaRPr lang="en-US" sz="1100" dirty="0" smtClean="0"/>
                    </a:p>
                  </a:txBody>
                  <a:tcPr marL="82295" marR="82295" marT="42203" marB="42203"/>
                </a:tc>
              </a:tr>
              <a:tr h="426050">
                <a:tc vMerge="1">
                  <a:txBody>
                    <a:bodyPr/>
                    <a:lstStyle/>
                    <a:p>
                      <a:endParaRPr lang="en-US" sz="1600" dirty="0"/>
                    </a:p>
                  </a:txBody>
                  <a:tcPr/>
                </a:tc>
                <a:tc>
                  <a:txBody>
                    <a:bodyPr/>
                    <a:lstStyle/>
                    <a:p>
                      <a:r>
                        <a:rPr lang="en-US" sz="1100" dirty="0" smtClean="0"/>
                        <a:t>ODIN (multi-purpose imaging)</a:t>
                      </a:r>
                      <a:endParaRPr lang="en-US" sz="1100" dirty="0"/>
                    </a:p>
                  </a:txBody>
                  <a:tcPr marL="82295" marR="82295" marT="42203" marB="42203" anchor="ctr"/>
                </a:tc>
                <a:tc>
                  <a:txBody>
                    <a:bodyPr/>
                    <a:lstStyle/>
                    <a:p>
                      <a:pPr algn="r"/>
                      <a:r>
                        <a:rPr lang="en-US" sz="1100" dirty="0" smtClean="0"/>
                        <a:t>11.60</a:t>
                      </a:r>
                      <a:endParaRPr lang="en-US" sz="1100" dirty="0"/>
                    </a:p>
                  </a:txBody>
                  <a:tcPr marL="82295" marR="82295" marT="42203" marB="42203"/>
                </a:tc>
                <a:tc>
                  <a:txBody>
                    <a:bodyPr/>
                    <a:lstStyle/>
                    <a:p>
                      <a:pPr marL="0" indent="0">
                        <a:buFont typeface="Arial"/>
                        <a:buNone/>
                      </a:pPr>
                      <a:r>
                        <a:rPr lang="en-US" sz="1100" dirty="0" smtClean="0"/>
                        <a:t>world leading for high resolution, </a:t>
                      </a:r>
                      <a:r>
                        <a:rPr lang="en-US" sz="1100" baseline="0" dirty="0" smtClean="0"/>
                        <a:t> </a:t>
                      </a:r>
                    </a:p>
                    <a:p>
                      <a:pPr marL="0" indent="0">
                        <a:buFont typeface="Arial"/>
                        <a:buNone/>
                      </a:pPr>
                      <a:r>
                        <a:rPr lang="en-US" sz="1100" baseline="0" dirty="0" smtClean="0"/>
                        <a:t>&gt; 10 x best for </a:t>
                      </a:r>
                      <a:r>
                        <a:rPr lang="en-US" sz="1100" dirty="0" smtClean="0"/>
                        <a:t> TOF methods</a:t>
                      </a:r>
                    </a:p>
                  </a:txBody>
                  <a:tcPr marL="82295" marR="82295" marT="42203" marB="42203"/>
                </a:tc>
              </a:tr>
              <a:tr h="255228">
                <a:tc rowSpan="5">
                  <a:txBody>
                    <a:bodyPr/>
                    <a:lstStyle/>
                    <a:p>
                      <a:pPr algn="ctr"/>
                      <a:r>
                        <a:rPr lang="en-US" sz="1300" dirty="0" smtClean="0">
                          <a:solidFill>
                            <a:schemeClr val="tx1"/>
                          </a:solidFill>
                        </a:rPr>
                        <a:t>Spectroscopy</a:t>
                      </a:r>
                      <a:endParaRPr lang="en-US" sz="1300" dirty="0">
                        <a:solidFill>
                          <a:schemeClr val="tx1"/>
                        </a:solidFill>
                      </a:endParaRPr>
                    </a:p>
                  </a:txBody>
                  <a:tcPr marL="32400" marR="32400" marT="42203" marB="42203" anchor="ctr">
                    <a:solidFill>
                      <a:srgbClr val="E9EEF4"/>
                    </a:solidFill>
                  </a:tcPr>
                </a:tc>
                <a:tc>
                  <a:txBody>
                    <a:bodyPr/>
                    <a:lstStyle/>
                    <a:p>
                      <a:r>
                        <a:rPr lang="en-US" sz="1100" dirty="0" smtClean="0"/>
                        <a:t>BIFROST (extreme environment</a:t>
                      </a:r>
                      <a:r>
                        <a:rPr lang="en-US" sz="1100" baseline="0" dirty="0" smtClean="0"/>
                        <a:t> </a:t>
                      </a:r>
                      <a:r>
                        <a:rPr lang="en-US" sz="1100" dirty="0" smtClean="0"/>
                        <a:t>spectrometer)</a:t>
                      </a:r>
                      <a:endParaRPr lang="en-US" sz="1100" dirty="0"/>
                    </a:p>
                  </a:txBody>
                  <a:tcPr marL="82295" marR="82295" marT="42203" marB="42203" anchor="ctr"/>
                </a:tc>
                <a:tc>
                  <a:txBody>
                    <a:bodyPr/>
                    <a:lstStyle/>
                    <a:p>
                      <a:pPr algn="r"/>
                      <a:r>
                        <a:rPr lang="en-US" sz="1100" dirty="0" smtClean="0"/>
                        <a:t>13.45</a:t>
                      </a:r>
                      <a:endParaRPr lang="en-US" sz="110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&gt; 10 x THALES &amp; MACS</a:t>
                      </a:r>
                    </a:p>
                  </a:txBody>
                  <a:tcPr marL="82295" marR="82295"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smtClean="0"/>
                        <a:t>C-SPEC (cold chopper spectrometer)</a:t>
                      </a:r>
                      <a:endParaRPr lang="en-US" sz="1100" dirty="0"/>
                    </a:p>
                  </a:txBody>
                  <a:tcPr marL="82295" marR="82295" marT="42203" marB="42203" anchor="ctr"/>
                </a:tc>
                <a:tc>
                  <a:txBody>
                    <a:bodyPr/>
                    <a:lstStyle/>
                    <a:p>
                      <a:pPr algn="r"/>
                      <a:r>
                        <a:rPr lang="en-US" sz="1100" dirty="0" smtClean="0"/>
                        <a:t>16.50</a:t>
                      </a:r>
                      <a:endParaRPr lang="en-US" sz="1100" dirty="0"/>
                    </a:p>
                  </a:txBody>
                  <a:tcPr marL="82295" marR="82295" marT="42203" marB="42203"/>
                </a:tc>
                <a:tc>
                  <a:txBody>
                    <a:bodyPr/>
                    <a:lstStyle/>
                    <a:p>
                      <a:r>
                        <a:rPr lang="en-US" sz="1100" baseline="0" dirty="0" smtClean="0"/>
                        <a:t>100 x IN5 (w RRM)</a:t>
                      </a:r>
                      <a:endParaRPr lang="en-US" sz="1100" dirty="0"/>
                    </a:p>
                  </a:txBody>
                  <a:tcPr marL="82295" marR="82295"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smtClean="0"/>
                        <a:t>T-REX (</a:t>
                      </a:r>
                      <a:r>
                        <a:rPr lang="en-US" sz="1100" dirty="0" err="1" smtClean="0"/>
                        <a:t>bispectral</a:t>
                      </a:r>
                      <a:r>
                        <a:rPr lang="en-US" sz="1100" dirty="0" smtClean="0"/>
                        <a:t> chopper spectrometer)</a:t>
                      </a:r>
                    </a:p>
                  </a:txBody>
                  <a:tcPr marL="82295" marR="82295" marT="42203" marB="42203" anchor="ctr"/>
                </a:tc>
                <a:tc>
                  <a:txBody>
                    <a:bodyPr/>
                    <a:lstStyle/>
                    <a:p>
                      <a:pPr algn="r"/>
                      <a:r>
                        <a:rPr lang="en-US" sz="1100" dirty="0" smtClean="0"/>
                        <a:t>16.85</a:t>
                      </a:r>
                      <a:endParaRPr lang="en-US" sz="110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3 x 4-SEASONS,  3</a:t>
                      </a:r>
                      <a:r>
                        <a:rPr lang="en-US" sz="1100" baseline="0" dirty="0" smtClean="0"/>
                        <a:t> x IN5</a:t>
                      </a:r>
                      <a:endParaRPr lang="en-US" sz="1100" dirty="0" smtClean="0"/>
                    </a:p>
                  </a:txBody>
                  <a:tcPr marL="82295" marR="82295"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VESPA (vibrational</a:t>
                      </a:r>
                      <a:r>
                        <a:rPr lang="en-US" sz="1100" baseline="0" dirty="0" smtClean="0"/>
                        <a:t> </a:t>
                      </a:r>
                      <a:r>
                        <a:rPr lang="en-US" sz="1100" dirty="0" smtClean="0"/>
                        <a:t>spectroscopy)</a:t>
                      </a:r>
                    </a:p>
                  </a:txBody>
                  <a:tcPr marL="82295" marR="82295" marT="42203" marB="42203" anchor="ctr"/>
                </a:tc>
                <a:tc>
                  <a:txBody>
                    <a:bodyPr/>
                    <a:lstStyle/>
                    <a:p>
                      <a:pPr algn="r"/>
                      <a:r>
                        <a:rPr lang="en-US" sz="1100" i="0" dirty="0" smtClean="0"/>
                        <a:t>12.0</a:t>
                      </a:r>
                      <a:endParaRPr lang="en-US" sz="1100" i="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10 </a:t>
                      </a:r>
                      <a:r>
                        <a:rPr lang="en-US" sz="1100" baseline="0" dirty="0" smtClean="0"/>
                        <a:t>x VISION (ΔE = 130 </a:t>
                      </a:r>
                      <a:r>
                        <a:rPr lang="en-US" sz="1100" baseline="0" dirty="0" err="1" smtClean="0"/>
                        <a:t>meV</a:t>
                      </a:r>
                      <a:r>
                        <a:rPr lang="en-US" sz="1100" baseline="0" dirty="0" smtClean="0"/>
                        <a:t>)</a:t>
                      </a:r>
                      <a:endParaRPr lang="en-US" sz="1100" dirty="0" smtClean="0"/>
                    </a:p>
                  </a:txBody>
                  <a:tcPr marL="82295" marR="82295"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MIRACLES (backscattering spectrometer)</a:t>
                      </a:r>
                    </a:p>
                  </a:txBody>
                  <a:tcPr marL="82295" marR="82295" marT="42203" marB="42203" anchor="ctr"/>
                </a:tc>
                <a:tc>
                  <a:txBody>
                    <a:bodyPr/>
                    <a:lstStyle/>
                    <a:p>
                      <a:pPr algn="r"/>
                      <a:r>
                        <a:rPr lang="en-US" sz="1100" dirty="0" smtClean="0"/>
                        <a:t>13.53</a:t>
                      </a:r>
                      <a:endParaRPr lang="en-US" sz="1100" dirty="0"/>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2 x BASIS and DNA</a:t>
                      </a:r>
                    </a:p>
                  </a:txBody>
                  <a:tcPr marL="82295" marR="82295" marT="42203" marB="42203"/>
                </a:tc>
              </a:tr>
              <a:tr h="285373">
                <a:tc gridSpan="2">
                  <a:txBody>
                    <a:bodyPr/>
                    <a:lstStyle/>
                    <a:p>
                      <a:pPr algn="ctr"/>
                      <a:r>
                        <a:rPr lang="en-US" sz="1300" b="1" dirty="0" smtClean="0">
                          <a:solidFill>
                            <a:schemeClr val="tx1"/>
                          </a:solidFill>
                        </a:rPr>
                        <a:t>Total cost book value</a:t>
                      </a:r>
                      <a:endParaRPr lang="en-US" sz="1300" b="1" dirty="0">
                        <a:solidFill>
                          <a:schemeClr val="tx1"/>
                        </a:solidFill>
                      </a:endParaRPr>
                    </a:p>
                  </a:txBody>
                  <a:tcPr marL="82295" marR="82295" marT="42203" marB="42203" anchor="ctr">
                    <a:noFill/>
                  </a:tcPr>
                </a:tc>
                <a:tc hMerge="1">
                  <a:txBody>
                    <a:bodyPr/>
                    <a:lstStyle/>
                    <a:p>
                      <a:endParaRPr lang="en-US" sz="1400" dirty="0"/>
                    </a:p>
                  </a:txBody>
                  <a:tcPr/>
                </a:tc>
                <a:tc>
                  <a:txBody>
                    <a:bodyPr/>
                    <a:lstStyle/>
                    <a:p>
                      <a:pPr algn="r"/>
                      <a:r>
                        <a:rPr lang="en-US" sz="1300" b="1" dirty="0" smtClean="0"/>
                        <a:t>199.59</a:t>
                      </a:r>
                      <a:endParaRPr lang="en-US" sz="1300" b="1" dirty="0"/>
                    </a:p>
                  </a:txBody>
                  <a:tcPr marL="82295" marR="82295" marT="42203" marB="42203">
                    <a:noFill/>
                  </a:tcPr>
                </a:tc>
                <a:tc>
                  <a:txBody>
                    <a:bodyPr/>
                    <a:lstStyle/>
                    <a:p>
                      <a:endParaRPr lang="en-US" sz="1300" b="1" dirty="0"/>
                    </a:p>
                  </a:txBody>
                  <a:tcPr marL="82295" marR="82295" marT="42203" marB="42203">
                    <a:noFill/>
                  </a:tcP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17300597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211015" y="341436"/>
            <a:ext cx="7139136" cy="1055077"/>
          </a:xfrm>
        </p:spPr>
        <p:txBody>
          <a:bodyPr>
            <a:normAutofit/>
          </a:bodyPr>
          <a:lstStyle/>
          <a:p>
            <a:r>
              <a:rPr lang="en-US" dirty="0">
                <a:latin typeface="+mn-lt"/>
              </a:rPr>
              <a:t>Data Management and Software </a:t>
            </a:r>
            <a:r>
              <a:rPr lang="en-US" dirty="0" smtClean="0">
                <a:latin typeface="+mn-lt"/>
              </a:rPr>
              <a:t>Centre</a:t>
            </a:r>
            <a:br>
              <a:rPr lang="en-US" dirty="0" smtClean="0">
                <a:latin typeface="+mn-lt"/>
              </a:rPr>
            </a:br>
            <a:r>
              <a:rPr lang="en-US" sz="1662" dirty="0">
                <a:latin typeface="+mn-lt"/>
              </a:rPr>
              <a:t>COBIS, Copenhagen University North Campus</a:t>
            </a:r>
          </a:p>
        </p:txBody>
      </p:sp>
      <p:sp>
        <p:nvSpPr>
          <p:cNvPr id="3" name="Content Placeholder 2"/>
          <p:cNvSpPr>
            <a:spLocks noGrp="1"/>
          </p:cNvSpPr>
          <p:nvPr>
            <p:ph idx="1"/>
          </p:nvPr>
        </p:nvSpPr>
        <p:spPr>
          <a:xfrm>
            <a:off x="427488" y="1634971"/>
            <a:ext cx="4906115" cy="1664263"/>
          </a:xfrm>
        </p:spPr>
        <p:txBody>
          <a:bodyPr>
            <a:noAutofit/>
          </a:bodyPr>
          <a:lstStyle/>
          <a:p>
            <a:pPr marL="0" indent="0">
              <a:buNone/>
            </a:pPr>
            <a:r>
              <a:rPr lang="en-US" sz="1846" b="1" dirty="0"/>
              <a:t>Provide world leading scientific software and scientific computing support</a:t>
            </a:r>
            <a:r>
              <a:rPr lang="en-US" sz="1846" b="1" i="1" dirty="0"/>
              <a:t> </a:t>
            </a:r>
            <a:r>
              <a:rPr lang="en-US" sz="1846" b="1" dirty="0"/>
              <a:t>for neutron scattering at ESS</a:t>
            </a:r>
            <a:endParaRPr lang="en-US" sz="1662" dirty="0"/>
          </a:p>
          <a:p>
            <a:pPr marL="0" indent="0">
              <a:buNone/>
            </a:pPr>
            <a:endParaRPr lang="en-US" sz="1662" b="1" dirty="0" smtClean="0">
              <a:solidFill>
                <a:srgbClr val="1394CA"/>
              </a:solidFill>
            </a:endParaRPr>
          </a:p>
          <a:p>
            <a:pPr marL="0" indent="0">
              <a:buNone/>
            </a:pPr>
            <a:r>
              <a:rPr lang="en-US" sz="1662" b="1" dirty="0" smtClean="0">
                <a:solidFill>
                  <a:srgbClr val="1394CA"/>
                </a:solidFill>
              </a:rPr>
              <a:t>Scientific </a:t>
            </a:r>
            <a:r>
              <a:rPr lang="en-US" sz="1662" b="1" dirty="0">
                <a:solidFill>
                  <a:srgbClr val="1394CA"/>
                </a:solidFill>
              </a:rPr>
              <a:t>Software </a:t>
            </a:r>
          </a:p>
          <a:p>
            <a:pPr marL="0" indent="0">
              <a:buNone/>
            </a:pPr>
            <a:r>
              <a:rPr lang="en-US" sz="1477" dirty="0"/>
              <a:t>ESS experiment control system, Data acquisition, Data correction software, visualization, and software to model and analyze experimental data sets.</a:t>
            </a:r>
          </a:p>
          <a:p>
            <a:pPr marL="0" indent="0">
              <a:buNone/>
            </a:pPr>
            <a:r>
              <a:rPr lang="en-US" sz="1662" b="1" dirty="0">
                <a:solidFill>
                  <a:srgbClr val="1394CA"/>
                </a:solidFill>
              </a:rPr>
              <a:t>Data center operations</a:t>
            </a:r>
          </a:p>
          <a:p>
            <a:pPr marL="0" indent="0">
              <a:buNone/>
            </a:pPr>
            <a:r>
              <a:rPr lang="en-US" sz="1477" dirty="0"/>
              <a:t>Store and catalogue ESS datasets, provide ESS users remote access to their data, computing for live data correction, and analysis software during and after experiments.</a:t>
            </a:r>
          </a:p>
          <a:p>
            <a:pPr marL="0" indent="0">
              <a:buNone/>
            </a:pPr>
            <a:r>
              <a:rPr lang="en-US" sz="1662" b="1" dirty="0">
                <a:solidFill>
                  <a:srgbClr val="1394CA"/>
                </a:solidFill>
              </a:rPr>
              <a:t>User support </a:t>
            </a:r>
          </a:p>
          <a:p>
            <a:pPr marL="0" indent="0">
              <a:buNone/>
            </a:pPr>
            <a:r>
              <a:rPr lang="en-US" sz="1477" dirty="0"/>
              <a:t>Support ESS users with </a:t>
            </a:r>
            <a:br>
              <a:rPr lang="en-US" sz="1477" dirty="0"/>
            </a:br>
            <a:r>
              <a:rPr lang="en-US" sz="1477" dirty="0"/>
              <a:t>data treatment and </a:t>
            </a:r>
            <a:br>
              <a:rPr lang="en-US" sz="1477" dirty="0"/>
            </a:br>
            <a:r>
              <a:rPr lang="en-US" sz="1477" dirty="0"/>
              <a:t>analysis.</a:t>
            </a:r>
          </a:p>
          <a:p>
            <a:pPr marL="0" indent="0">
              <a:buNone/>
            </a:pPr>
            <a:endParaRPr lang="en-US" sz="1477" dirty="0"/>
          </a:p>
        </p:txBody>
      </p:sp>
      <p:sp>
        <p:nvSpPr>
          <p:cNvPr id="44" name="Slide Number Placeholder 3"/>
          <p:cNvSpPr txBox="1">
            <a:spLocks/>
          </p:cNvSpPr>
          <p:nvPr/>
        </p:nvSpPr>
        <p:spPr>
          <a:xfrm>
            <a:off x="6400800" y="6131171"/>
            <a:ext cx="1969477" cy="337038"/>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92"/>
              <a:pPr algn="r"/>
              <a:t>14</a:t>
            </a:fld>
            <a:endParaRPr lang="sv-SE" sz="1292"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9508" y="1619252"/>
            <a:ext cx="3692769" cy="4905093"/>
          </a:xfrm>
          <a:prstGeom prst="rect">
            <a:avLst/>
          </a:prstGeom>
        </p:spPr>
      </p:pic>
      <p:pic>
        <p:nvPicPr>
          <p:cNvPr id="7" name="Picture 6" descr="IMG_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8042" y="4983754"/>
            <a:ext cx="2478659" cy="1515986"/>
          </a:xfrm>
          <a:prstGeom prst="rect">
            <a:avLst/>
          </a:prstGeom>
        </p:spPr>
      </p:pic>
    </p:spTree>
    <p:extLst>
      <p:ext uri="{BB962C8B-B14F-4D97-AF65-F5344CB8AC3E}">
        <p14:creationId xmlns:p14="http://schemas.microsoft.com/office/powerpoint/2010/main" val="1815105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r="7692"/>
          <a:stretch/>
        </p:blipFill>
        <p:spPr>
          <a:xfrm>
            <a:off x="0" y="10"/>
            <a:ext cx="9144000" cy="6858007"/>
          </a:xfrm>
          <a:prstGeom prst="rect">
            <a:avLst/>
          </a:prstGeom>
        </p:spPr>
      </p:pic>
      <p:sp>
        <p:nvSpPr>
          <p:cNvPr id="2" name="Title 1"/>
          <p:cNvSpPr>
            <a:spLocks noGrp="1"/>
          </p:cNvSpPr>
          <p:nvPr>
            <p:ph type="title"/>
          </p:nvPr>
        </p:nvSpPr>
        <p:spPr/>
        <p:txBody>
          <a:bodyPr/>
          <a:lstStyle/>
          <a:p>
            <a:r>
              <a:rPr lang="en-US" dirty="0">
                <a:solidFill>
                  <a:prstClr val="white"/>
                </a:solidFill>
                <a:cs typeface="Calibri"/>
              </a:rPr>
              <a:t>Civil </a:t>
            </a:r>
            <a:r>
              <a:rPr lang="en-US" dirty="0" smtClean="0">
                <a:solidFill>
                  <a:prstClr val="white"/>
                </a:solidFill>
                <a:cs typeface="Calibri"/>
              </a:rPr>
              <a:t>Construction Groundbreaking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a:p>
        </p:txBody>
      </p:sp>
      <p:pic>
        <p:nvPicPr>
          <p:cNvPr id="6" name="Bildobjekt 5" descr="ESS-vit-log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
        <p:nvSpPr>
          <p:cNvPr id="7" name="Rectangle 6"/>
          <p:cNvSpPr/>
          <p:nvPr/>
        </p:nvSpPr>
        <p:spPr>
          <a:xfrm>
            <a:off x="5721058" y="5717670"/>
            <a:ext cx="3422942"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September  2014 </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1730059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925" t="13341" r="16031" b="10118"/>
          <a:stretch/>
        </p:blipFill>
        <p:spPr>
          <a:xfrm>
            <a:off x="0" y="1"/>
            <a:ext cx="9144000" cy="6858000"/>
          </a:xfrm>
          <a:prstGeom prst="rect">
            <a:avLst/>
          </a:prstGeom>
        </p:spPr>
      </p:pic>
      <p:sp>
        <p:nvSpPr>
          <p:cNvPr id="2" name="Title 1"/>
          <p:cNvSpPr>
            <a:spLocks noGrp="1"/>
          </p:cNvSpPr>
          <p:nvPr>
            <p:ph type="title"/>
          </p:nvPr>
        </p:nvSpPr>
        <p:spPr/>
        <p:txBody>
          <a:bodyPr/>
          <a:lstStyle/>
          <a:p>
            <a:r>
              <a:rPr lang="en-US" dirty="0">
                <a:solidFill>
                  <a:prstClr val="white"/>
                </a:solidFill>
                <a:cs typeface="Calibri"/>
              </a:rPr>
              <a:t>Civil </a:t>
            </a:r>
            <a:r>
              <a:rPr lang="en-US" dirty="0" smtClean="0">
                <a:solidFill>
                  <a:prstClr val="white"/>
                </a:solidFill>
                <a:cs typeface="Calibri"/>
              </a:rPr>
              <a:t>Construction Groundbreaking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pic>
        <p:nvPicPr>
          <p:cNvPr id="6" name="Bildobjekt 5" descr="ESS-vit-log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
        <p:nvSpPr>
          <p:cNvPr id="7" name="Rectangle 6"/>
          <p:cNvSpPr/>
          <p:nvPr/>
        </p:nvSpPr>
        <p:spPr>
          <a:xfrm>
            <a:off x="5721058" y="5717670"/>
            <a:ext cx="3516053"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September  </a:t>
            </a:r>
            <a:r>
              <a:rPr lang="en-US" sz="3600" dirty="0" smtClean="0">
                <a:solidFill>
                  <a:prstClr val="white"/>
                </a:solidFill>
                <a:latin typeface="Calibri"/>
                <a:cs typeface="Calibri"/>
              </a:rPr>
              <a:t>2015 </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792173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2" r="2018"/>
          <a:stretch/>
        </p:blipFill>
        <p:spPr>
          <a:xfrm>
            <a:off x="-756592" y="0"/>
            <a:ext cx="10069877" cy="6858000"/>
          </a:xfrm>
          <a:prstGeom prst="rect">
            <a:avLst/>
          </a:prstGeom>
        </p:spPr>
      </p:pic>
      <p:sp>
        <p:nvSpPr>
          <p:cNvPr id="2" name="Title 1"/>
          <p:cNvSpPr>
            <a:spLocks noGrp="1"/>
          </p:cNvSpPr>
          <p:nvPr>
            <p:ph type="title"/>
          </p:nvPr>
        </p:nvSpPr>
        <p:spPr/>
        <p:txBody>
          <a:bodyPr/>
          <a:lstStyle/>
          <a:p>
            <a:r>
              <a:rPr lang="en-US" dirty="0">
                <a:solidFill>
                  <a:prstClr val="white"/>
                </a:solidFill>
                <a:cs typeface="Calibri"/>
              </a:rPr>
              <a:t>Civil </a:t>
            </a:r>
            <a:r>
              <a:rPr lang="en-US" dirty="0" smtClean="0">
                <a:solidFill>
                  <a:prstClr val="white"/>
                </a:solidFill>
                <a:cs typeface="Calibri"/>
              </a:rPr>
              <a:t>Construction Groundbreaking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17</a:t>
            </a:fld>
            <a:endParaRPr lang="en-GB" noProof="0"/>
          </a:p>
        </p:txBody>
      </p:sp>
      <p:pic>
        <p:nvPicPr>
          <p:cNvPr id="6" name="Bildobjekt 5" descr="ESS-vit-log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
        <p:nvSpPr>
          <p:cNvPr id="7" name="Rectangle 6"/>
          <p:cNvSpPr/>
          <p:nvPr/>
        </p:nvSpPr>
        <p:spPr>
          <a:xfrm>
            <a:off x="5721058" y="5717670"/>
            <a:ext cx="3516053"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September  </a:t>
            </a:r>
            <a:r>
              <a:rPr lang="en-US" sz="3600" dirty="0" smtClean="0">
                <a:solidFill>
                  <a:prstClr val="white"/>
                </a:solidFill>
                <a:latin typeface="Calibri"/>
                <a:cs typeface="Calibri"/>
              </a:rPr>
              <a:t>2016 </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2078829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753" t="2734" r="7593" b="1177"/>
          <a:stretch/>
        </p:blipFill>
        <p:spPr>
          <a:xfrm>
            <a:off x="0" y="-243408"/>
            <a:ext cx="9144000" cy="7952788"/>
          </a:xfrm>
          <a:prstGeom prst="rect">
            <a:avLst/>
          </a:prstGeom>
        </p:spPr>
      </p:pic>
      <p:sp>
        <p:nvSpPr>
          <p:cNvPr id="2" name="Title 1"/>
          <p:cNvSpPr>
            <a:spLocks noGrp="1"/>
          </p:cNvSpPr>
          <p:nvPr>
            <p:ph type="title"/>
          </p:nvPr>
        </p:nvSpPr>
        <p:spPr/>
        <p:txBody>
          <a:bodyPr/>
          <a:lstStyle/>
          <a:p>
            <a:r>
              <a:rPr lang="en-US" dirty="0">
                <a:solidFill>
                  <a:prstClr val="white"/>
                </a:solidFill>
                <a:cs typeface="Calibri"/>
              </a:rPr>
              <a:t>Civil </a:t>
            </a:r>
            <a:r>
              <a:rPr lang="en-US" dirty="0" smtClean="0">
                <a:solidFill>
                  <a:prstClr val="white"/>
                </a:solidFill>
                <a:cs typeface="Calibri"/>
              </a:rPr>
              <a:t>Construction Groundbreaking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18</a:t>
            </a:fld>
            <a:endParaRPr lang="en-GB" noProof="0"/>
          </a:p>
        </p:txBody>
      </p:sp>
      <p:pic>
        <p:nvPicPr>
          <p:cNvPr id="6" name="Bildobjekt 5" descr="ESS-vit-log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
        <p:nvSpPr>
          <p:cNvPr id="7" name="Rectangle 6"/>
          <p:cNvSpPr/>
          <p:nvPr/>
        </p:nvSpPr>
        <p:spPr>
          <a:xfrm>
            <a:off x="5721058" y="5717670"/>
            <a:ext cx="3516053"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September  </a:t>
            </a:r>
            <a:r>
              <a:rPr lang="en-US" sz="3600" dirty="0" smtClean="0">
                <a:solidFill>
                  <a:prstClr val="white"/>
                </a:solidFill>
                <a:latin typeface="Calibri"/>
                <a:cs typeface="Calibri"/>
              </a:rPr>
              <a:t>2017 </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2050429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selected as a </a:t>
            </a:r>
            <a:r>
              <a:rPr lang="en-US" dirty="0" err="1" smtClean="0"/>
              <a:t>prioritised</a:t>
            </a:r>
            <a:r>
              <a:rPr lang="en-US" dirty="0" smtClean="0"/>
              <a:t> RI project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en-GB" noProof="0" smtClean="0"/>
              <a:t>19</a:t>
            </a:fld>
            <a:endParaRPr lang="en-GB" noProof="0"/>
          </a:p>
        </p:txBody>
      </p:sp>
      <p:pic>
        <p:nvPicPr>
          <p:cNvPr id="5" name="Content Placeholder 3"/>
          <p:cNvPicPr>
            <a:picLocks noChangeAspect="1"/>
          </p:cNvPicPr>
          <p:nvPr/>
        </p:nvPicPr>
        <p:blipFill>
          <a:blip r:embed="rId2"/>
          <a:srcRect l="4523" r="4523"/>
          <a:stretch>
            <a:fillRect/>
          </a:stretch>
        </p:blipFill>
        <p:spPr>
          <a:xfrm>
            <a:off x="2" y="1397990"/>
            <a:ext cx="9168831" cy="5460010"/>
          </a:xfrm>
          <a:prstGeom prst="rect">
            <a:avLst/>
          </a:prstGeom>
        </p:spPr>
      </p:pic>
      <p:sp>
        <p:nvSpPr>
          <p:cNvPr id="6" name="Rectangle 5"/>
          <p:cNvSpPr/>
          <p:nvPr/>
        </p:nvSpPr>
        <p:spPr>
          <a:xfrm>
            <a:off x="0" y="4852047"/>
            <a:ext cx="9168832" cy="1785104"/>
          </a:xfrm>
          <a:prstGeom prst="rect">
            <a:avLst/>
          </a:prstGeom>
          <a:solidFill>
            <a:schemeClr val="tx2"/>
          </a:solidFill>
        </p:spPr>
        <p:txBody>
          <a:bodyPr wrap="square">
            <a:spAutoFit/>
          </a:bodyPr>
          <a:lstStyle/>
          <a:p>
            <a:r>
              <a:rPr lang="en-GB" i="1" dirty="0">
                <a:solidFill>
                  <a:schemeClr val="bg1"/>
                </a:solidFill>
              </a:rPr>
              <a:t>“The Council adopted conclusions in support of the implementation of the roadmap for the European Strategy Forum on Research Infrastructures (ESFRI) …</a:t>
            </a:r>
            <a:r>
              <a:rPr lang="en-US" i="1" dirty="0">
                <a:solidFill>
                  <a:schemeClr val="bg1"/>
                </a:solidFill>
              </a:rPr>
              <a:t> </a:t>
            </a:r>
            <a:r>
              <a:rPr lang="en-GB" i="1" dirty="0">
                <a:solidFill>
                  <a:schemeClr val="bg1"/>
                </a:solidFill>
              </a:rPr>
              <a:t>ESFRI has identified three projects that are strategically relevant for Europe and are ready for development:</a:t>
            </a:r>
            <a:endParaRPr lang="en-US" i="1" dirty="0">
              <a:solidFill>
                <a:schemeClr val="bg1"/>
              </a:solidFill>
            </a:endParaRPr>
          </a:p>
          <a:p>
            <a:pPr lvl="0"/>
            <a:r>
              <a:rPr lang="en-GB" i="1" dirty="0">
                <a:solidFill>
                  <a:schemeClr val="bg1"/>
                </a:solidFill>
              </a:rPr>
              <a:t>the European Plate Observing System (EPOS),</a:t>
            </a:r>
            <a:r>
              <a:rPr lang="en-US" i="1" dirty="0">
                <a:solidFill>
                  <a:schemeClr val="bg1"/>
                </a:solidFill>
              </a:rPr>
              <a:t> </a:t>
            </a:r>
            <a:r>
              <a:rPr lang="en-GB" i="1" dirty="0">
                <a:solidFill>
                  <a:schemeClr val="bg1"/>
                </a:solidFill>
              </a:rPr>
              <a:t>the European Life-Science Infrastructure for Biological Information (ELIXIR), and</a:t>
            </a:r>
            <a:r>
              <a:rPr lang="en-US" i="1" dirty="0">
                <a:solidFill>
                  <a:schemeClr val="bg1"/>
                </a:solidFill>
              </a:rPr>
              <a:t> </a:t>
            </a:r>
            <a:r>
              <a:rPr lang="en-GB" i="1" dirty="0">
                <a:solidFill>
                  <a:schemeClr val="bg1"/>
                </a:solidFill>
              </a:rPr>
              <a:t>the </a:t>
            </a:r>
            <a:r>
              <a:rPr lang="en-GB" sz="2000" b="1" i="1" dirty="0">
                <a:solidFill>
                  <a:schemeClr val="bg1"/>
                </a:solidFill>
              </a:rPr>
              <a:t>European Spallation Source</a:t>
            </a:r>
            <a:r>
              <a:rPr lang="en-GB" sz="2000" i="1" dirty="0">
                <a:solidFill>
                  <a:schemeClr val="bg1"/>
                </a:solidFill>
              </a:rPr>
              <a:t>.</a:t>
            </a:r>
            <a:r>
              <a:rPr lang="en-GB" i="1" dirty="0">
                <a:solidFill>
                  <a:schemeClr val="bg1"/>
                </a:solidFill>
              </a:rPr>
              <a:t>”</a:t>
            </a:r>
          </a:p>
          <a:p>
            <a:pPr lvl="0" algn="r"/>
            <a:r>
              <a:rPr lang="en-US" dirty="0">
                <a:solidFill>
                  <a:schemeClr val="bg1"/>
                </a:solidFill>
              </a:rPr>
              <a:t>- Competitiveness Council, 27.05.2014</a:t>
            </a:r>
          </a:p>
        </p:txBody>
      </p:sp>
      <p:sp>
        <p:nvSpPr>
          <p:cNvPr id="7" name="Rectangle 6"/>
          <p:cNvSpPr/>
          <p:nvPr/>
        </p:nvSpPr>
        <p:spPr>
          <a:xfrm>
            <a:off x="4584415" y="1397991"/>
            <a:ext cx="4572000" cy="646331"/>
          </a:xfrm>
          <a:prstGeom prst="rect">
            <a:avLst/>
          </a:prstGeom>
          <a:solidFill>
            <a:schemeClr val="accent1">
              <a:lumMod val="75000"/>
            </a:schemeClr>
          </a:solidFill>
        </p:spPr>
        <p:txBody>
          <a:bodyPr>
            <a:spAutoFit/>
          </a:bodyPr>
          <a:lstStyle/>
          <a:p>
            <a:r>
              <a:rPr lang="en-US" dirty="0">
                <a:solidFill>
                  <a:schemeClr val="bg1"/>
                </a:solidFill>
              </a:rPr>
              <a:t>ESS selected as one of three </a:t>
            </a:r>
            <a:r>
              <a:rPr lang="en-US" dirty="0" err="1">
                <a:solidFill>
                  <a:schemeClr val="bg1"/>
                </a:solidFill>
              </a:rPr>
              <a:t>prioritised</a:t>
            </a:r>
            <a:r>
              <a:rPr lang="en-US" dirty="0">
                <a:solidFill>
                  <a:schemeClr val="bg1"/>
                </a:solidFill>
              </a:rPr>
              <a:t> research infrastructure projects in Europe.</a:t>
            </a:r>
          </a:p>
        </p:txBody>
      </p:sp>
    </p:spTree>
    <p:extLst>
      <p:ext uri="{BB962C8B-B14F-4D97-AF65-F5344CB8AC3E}">
        <p14:creationId xmlns:p14="http://schemas.microsoft.com/office/powerpoint/2010/main" val="15247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Neutron science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pic>
        <p:nvPicPr>
          <p:cNvPr id="5" name="Picture 4"/>
          <p:cNvPicPr>
            <a:picLocks noChangeAspect="1"/>
          </p:cNvPicPr>
          <p:nvPr/>
        </p:nvPicPr>
        <p:blipFill rotWithShape="1">
          <a:blip r:embed="rId3"/>
          <a:srcRect t="18448" b="-4788"/>
          <a:stretch/>
        </p:blipFill>
        <p:spPr>
          <a:xfrm>
            <a:off x="0" y="1417638"/>
            <a:ext cx="9144000" cy="5755778"/>
          </a:xfrm>
          <a:prstGeom prst="rect">
            <a:avLst/>
          </a:prstGeom>
        </p:spPr>
      </p:pic>
    </p:spTree>
    <p:extLst>
      <p:ext uri="{BB962C8B-B14F-4D97-AF65-F5344CB8AC3E}">
        <p14:creationId xmlns:p14="http://schemas.microsoft.com/office/powerpoint/2010/main" val="1489028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BrightnESS</a:t>
            </a:r>
            <a:r>
              <a:rPr lang="en-US" dirty="0" smtClean="0"/>
              <a:t> - Background</a:t>
            </a:r>
            <a:endParaRPr lang="en-US" dirty="0"/>
          </a:p>
        </p:txBody>
      </p:sp>
      <p:sp>
        <p:nvSpPr>
          <p:cNvPr id="3" name="Content Placeholder 2"/>
          <p:cNvSpPr>
            <a:spLocks noGrp="1"/>
          </p:cNvSpPr>
          <p:nvPr>
            <p:ph idx="1"/>
          </p:nvPr>
        </p:nvSpPr>
        <p:spPr>
          <a:xfrm>
            <a:off x="468313" y="1628800"/>
            <a:ext cx="8229600" cy="4579709"/>
          </a:xfrm>
        </p:spPr>
        <p:txBody>
          <a:bodyPr>
            <a:noAutofit/>
          </a:bodyPr>
          <a:lstStyle/>
          <a:p>
            <a:pPr marL="0" indent="0">
              <a:buFont typeface="Arial"/>
              <a:buNone/>
            </a:pPr>
            <a:r>
              <a:rPr lang="en-US" sz="1600" b="1" dirty="0" err="1" smtClean="0">
                <a:solidFill>
                  <a:schemeClr val="tx1"/>
                </a:solidFill>
                <a:cs typeface="Arial"/>
              </a:rPr>
              <a:t>Prioritisation</a:t>
            </a:r>
            <a:r>
              <a:rPr lang="en-US" sz="1600" b="1" dirty="0" smtClean="0">
                <a:solidFill>
                  <a:schemeClr val="tx1"/>
                </a:solidFill>
                <a:cs typeface="Arial"/>
              </a:rPr>
              <a:t> </a:t>
            </a:r>
            <a:r>
              <a:rPr lang="en-US" sz="1600" b="1" dirty="0">
                <a:solidFill>
                  <a:schemeClr val="tx1"/>
                </a:solidFill>
                <a:cs typeface="Arial"/>
              </a:rPr>
              <a:t>of Support to ESFRI Project for Implementation </a:t>
            </a:r>
            <a:r>
              <a:rPr lang="en-US" sz="1600" dirty="0">
                <a:solidFill>
                  <a:schemeClr val="tx1"/>
                </a:solidFill>
                <a:cs typeface="Arial"/>
              </a:rPr>
              <a:t>published 26 May 2014 identified three projects (EPOS, ELIXIR, ESS) from the ESFRI roadmap to be</a:t>
            </a:r>
          </a:p>
          <a:p>
            <a:r>
              <a:rPr lang="en-US" sz="1600" dirty="0">
                <a:solidFill>
                  <a:schemeClr val="tx1"/>
                </a:solidFill>
                <a:cs typeface="Arial"/>
              </a:rPr>
              <a:t>pushing the boundaries of scientific excellence</a:t>
            </a:r>
          </a:p>
          <a:p>
            <a:r>
              <a:rPr lang="en-US" sz="1600" dirty="0">
                <a:solidFill>
                  <a:schemeClr val="tx1"/>
                </a:solidFill>
                <a:cs typeface="Arial"/>
              </a:rPr>
              <a:t>strategically relevant for Europe</a:t>
            </a:r>
          </a:p>
          <a:p>
            <a:r>
              <a:rPr lang="en-US" sz="1600" dirty="0">
                <a:solidFill>
                  <a:schemeClr val="tx1"/>
                </a:solidFill>
                <a:cs typeface="Arial"/>
              </a:rPr>
              <a:t>and ready for immediate action </a:t>
            </a:r>
          </a:p>
          <a:p>
            <a:endParaRPr lang="en-US" sz="1600" b="1" dirty="0">
              <a:solidFill>
                <a:schemeClr val="tx1"/>
              </a:solidFill>
              <a:cs typeface="Arial"/>
            </a:endParaRPr>
          </a:p>
          <a:p>
            <a:pPr marL="0" indent="0">
              <a:buFont typeface="Arial"/>
              <a:buNone/>
            </a:pPr>
            <a:r>
              <a:rPr lang="en-US" sz="1600" b="1" dirty="0">
                <a:solidFill>
                  <a:schemeClr val="tx1"/>
                </a:solidFill>
                <a:cs typeface="Arial"/>
              </a:rPr>
              <a:t>H2020’s INFRADEV-3-2015: </a:t>
            </a:r>
            <a:r>
              <a:rPr lang="en-US" sz="1600" dirty="0">
                <a:solidFill>
                  <a:schemeClr val="tx1"/>
                </a:solidFill>
                <a:cs typeface="Arial"/>
              </a:rPr>
              <a:t>Developing New World-Class Research Infrastructures </a:t>
            </a:r>
            <a:endParaRPr lang="en-US" sz="1600" b="1" dirty="0">
              <a:solidFill>
                <a:schemeClr val="tx1"/>
              </a:solidFill>
              <a:cs typeface="Arial"/>
            </a:endParaRPr>
          </a:p>
          <a:p>
            <a:r>
              <a:rPr lang="en-US" sz="1600" b="1" dirty="0">
                <a:solidFill>
                  <a:schemeClr val="tx1"/>
                </a:solidFill>
                <a:cs typeface="Arial"/>
              </a:rPr>
              <a:t>Scope: </a:t>
            </a:r>
            <a:r>
              <a:rPr lang="en-US" sz="1600" dirty="0">
                <a:solidFill>
                  <a:schemeClr val="tx1"/>
                </a:solidFill>
                <a:cs typeface="Arial"/>
              </a:rPr>
              <a:t>Mitigate identified risks for implementation of </a:t>
            </a:r>
            <a:r>
              <a:rPr lang="en-US" sz="1600" dirty="0" err="1">
                <a:solidFill>
                  <a:schemeClr val="tx1"/>
                </a:solidFill>
                <a:cs typeface="Arial"/>
              </a:rPr>
              <a:t>prioritised</a:t>
            </a:r>
            <a:r>
              <a:rPr lang="en-US" sz="1600" dirty="0">
                <a:solidFill>
                  <a:schemeClr val="tx1"/>
                </a:solidFill>
                <a:cs typeface="Arial"/>
              </a:rPr>
              <a:t> ESFRI projects</a:t>
            </a:r>
          </a:p>
          <a:p>
            <a:r>
              <a:rPr lang="en-US" sz="1600" b="1" dirty="0">
                <a:solidFill>
                  <a:schemeClr val="tx1"/>
                </a:solidFill>
                <a:cs typeface="Arial"/>
              </a:rPr>
              <a:t>Submission deadline: </a:t>
            </a:r>
            <a:r>
              <a:rPr lang="en-US" sz="1600" dirty="0">
                <a:solidFill>
                  <a:schemeClr val="tx1"/>
                </a:solidFill>
                <a:cs typeface="Arial"/>
              </a:rPr>
              <a:t>14/01/2015</a:t>
            </a:r>
          </a:p>
          <a:p>
            <a:r>
              <a:rPr lang="en-US" sz="1600" b="1" dirty="0">
                <a:solidFill>
                  <a:schemeClr val="tx1"/>
                </a:solidFill>
                <a:cs typeface="Arial"/>
              </a:rPr>
              <a:t>Budget: </a:t>
            </a:r>
            <a:r>
              <a:rPr lang="en-US" sz="1600" dirty="0">
                <a:solidFill>
                  <a:schemeClr val="tx1"/>
                </a:solidFill>
                <a:cs typeface="Arial"/>
              </a:rPr>
              <a:t>97 MEUR (prioritized RI shall request 15-20MEUR)</a:t>
            </a:r>
          </a:p>
          <a:p>
            <a:r>
              <a:rPr lang="en-US" sz="1600" b="1" dirty="0">
                <a:solidFill>
                  <a:schemeClr val="tx1"/>
                </a:solidFill>
                <a:cs typeface="Arial"/>
              </a:rPr>
              <a:t>Funding rate: </a:t>
            </a:r>
            <a:r>
              <a:rPr lang="en-US" sz="1600" dirty="0">
                <a:solidFill>
                  <a:schemeClr val="tx1"/>
                </a:solidFill>
                <a:cs typeface="Arial"/>
              </a:rPr>
              <a:t>100% (+ 25% overhead)</a:t>
            </a:r>
          </a:p>
          <a:p>
            <a:endParaRPr lang="en-US" sz="1600" dirty="0">
              <a:solidFill>
                <a:schemeClr val="tx1"/>
              </a:solidFill>
              <a:cs typeface="Arial"/>
            </a:endParaRPr>
          </a:p>
          <a:p>
            <a:pPr marL="0" indent="0">
              <a:buNone/>
            </a:pPr>
            <a:r>
              <a:rPr lang="en-US" sz="1600" b="1" dirty="0" err="1">
                <a:solidFill>
                  <a:schemeClr val="tx1"/>
                </a:solidFill>
                <a:cs typeface="Arial"/>
              </a:rPr>
              <a:t>BrightnESS</a:t>
            </a:r>
            <a:endParaRPr lang="en-US" sz="1600" b="1" dirty="0">
              <a:solidFill>
                <a:schemeClr val="tx1"/>
              </a:solidFill>
              <a:cs typeface="Arial"/>
            </a:endParaRPr>
          </a:p>
          <a:p>
            <a:r>
              <a:rPr lang="en-US" sz="1600" b="1" dirty="0">
                <a:solidFill>
                  <a:schemeClr val="tx1"/>
                </a:solidFill>
                <a:cs typeface="Arial"/>
              </a:rPr>
              <a:t>Evaluation: </a:t>
            </a:r>
            <a:r>
              <a:rPr lang="en-US" sz="1600" dirty="0">
                <a:solidFill>
                  <a:schemeClr val="tx1"/>
                </a:solidFill>
                <a:cs typeface="Arial"/>
              </a:rPr>
              <a:t>Positive</a:t>
            </a:r>
          </a:p>
          <a:p>
            <a:r>
              <a:rPr lang="en-US" sz="1600" b="1" dirty="0">
                <a:solidFill>
                  <a:schemeClr val="tx1"/>
                </a:solidFill>
                <a:cs typeface="Arial"/>
              </a:rPr>
              <a:t>Approved budget: </a:t>
            </a:r>
            <a:r>
              <a:rPr lang="en-US" sz="1600" dirty="0">
                <a:solidFill>
                  <a:schemeClr val="tx1"/>
                </a:solidFill>
                <a:cs typeface="Arial"/>
              </a:rPr>
              <a:t>19,941,964.00 EUR</a:t>
            </a:r>
          </a:p>
          <a:p>
            <a:r>
              <a:rPr lang="en-US" sz="1600" b="1" dirty="0">
                <a:solidFill>
                  <a:schemeClr val="tx1"/>
                </a:solidFill>
                <a:cs typeface="Arial"/>
              </a:rPr>
              <a:t>Duration: </a:t>
            </a:r>
            <a:r>
              <a:rPr lang="en-US" sz="1600" dirty="0">
                <a:solidFill>
                  <a:schemeClr val="tx1"/>
                </a:solidFill>
                <a:cs typeface="Arial"/>
              </a:rPr>
              <a:t>36 months</a:t>
            </a:r>
          </a:p>
          <a:p>
            <a:r>
              <a:rPr lang="en-US" sz="1600" b="1" dirty="0">
                <a:solidFill>
                  <a:schemeClr val="tx1"/>
                </a:solidFill>
                <a:cs typeface="Arial"/>
              </a:rPr>
              <a:t>Grant &amp; Consortium Agreements: </a:t>
            </a:r>
            <a:r>
              <a:rPr lang="en-US" sz="1600" dirty="0">
                <a:solidFill>
                  <a:schemeClr val="tx1"/>
                </a:solidFill>
                <a:cs typeface="Arial"/>
              </a:rPr>
              <a:t>Signed by all partners</a:t>
            </a:r>
          </a:p>
          <a:p>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pPr/>
              <a:t>20</a:t>
            </a:fld>
            <a:endParaRPr lang="sv-SE" dirty="0"/>
          </a:p>
        </p:txBody>
      </p:sp>
    </p:spTree>
    <p:extLst>
      <p:ext uri="{BB962C8B-B14F-4D97-AF65-F5344CB8AC3E}">
        <p14:creationId xmlns:p14="http://schemas.microsoft.com/office/powerpoint/2010/main" val="1817057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dirty="0"/>
          </a:p>
        </p:txBody>
      </p:sp>
      <p:sp>
        <p:nvSpPr>
          <p:cNvPr id="13" name="Title 1"/>
          <p:cNvSpPr>
            <a:spLocks noGrp="1"/>
          </p:cNvSpPr>
          <p:nvPr>
            <p:ph type="title"/>
          </p:nvPr>
        </p:nvSpPr>
        <p:spPr>
          <a:xfrm>
            <a:off x="457200" y="269776"/>
            <a:ext cx="7139136" cy="1143000"/>
          </a:xfrm>
        </p:spPr>
        <p:txBody>
          <a:bodyPr/>
          <a:lstStyle/>
          <a:p>
            <a:r>
              <a:rPr lang="en-US" dirty="0" smtClean="0"/>
              <a:t>In-Kind possible and agreed/planned</a:t>
            </a:r>
            <a:endParaRPr lang="en-US" sz="2400" dirty="0"/>
          </a:p>
        </p:txBody>
      </p:sp>
      <p:grpSp>
        <p:nvGrpSpPr>
          <p:cNvPr id="22" name="Group 21"/>
          <p:cNvGrpSpPr/>
          <p:nvPr/>
        </p:nvGrpSpPr>
        <p:grpSpPr>
          <a:xfrm>
            <a:off x="-180528" y="1508038"/>
            <a:ext cx="9673505" cy="5089314"/>
            <a:chOff x="0" y="0"/>
            <a:chExt cx="9511452" cy="5160434"/>
          </a:xfrm>
        </p:grpSpPr>
        <p:graphicFrame>
          <p:nvGraphicFramePr>
            <p:cNvPr id="23" name="Chart 22"/>
            <p:cNvGraphicFramePr>
              <a:graphicFrameLocks/>
            </p:cNvGraphicFramePr>
            <p:nvPr>
              <p:extLst/>
            </p:nvPr>
          </p:nvGraphicFramePr>
          <p:xfrm>
            <a:off x="0" y="0"/>
            <a:ext cx="9511452" cy="5160434"/>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p:cNvSpPr txBox="1"/>
            <p:nvPr/>
          </p:nvSpPr>
          <p:spPr>
            <a:xfrm>
              <a:off x="971569" y="1976318"/>
              <a:ext cx="2422002" cy="4721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b="1" u="none" dirty="0">
                  <a:solidFill>
                    <a:schemeClr val="accent2"/>
                  </a:solidFill>
                </a:rPr>
                <a:t>Stretch</a:t>
              </a:r>
              <a:r>
                <a:rPr lang="en-US" sz="1600" b="1" u="none" baseline="0" dirty="0">
                  <a:solidFill>
                    <a:schemeClr val="accent2"/>
                  </a:solidFill>
                </a:rPr>
                <a:t> Goal </a:t>
              </a:r>
              <a:r>
                <a:rPr lang="en-US" sz="1600" b="1" u="none" dirty="0">
                  <a:solidFill>
                    <a:schemeClr val="accent2"/>
                  </a:solidFill>
                </a:rPr>
                <a:t>747.5 M€</a:t>
              </a:r>
            </a:p>
            <a:p>
              <a:endParaRPr lang="en-US" sz="1600" dirty="0">
                <a:solidFill>
                  <a:schemeClr val="accent2"/>
                </a:solidFill>
              </a:endParaRPr>
            </a:p>
          </p:txBody>
        </p:sp>
        <p:cxnSp>
          <p:nvCxnSpPr>
            <p:cNvPr id="25" name="Straight Connector 24"/>
            <p:cNvCxnSpPr/>
            <p:nvPr/>
          </p:nvCxnSpPr>
          <p:spPr>
            <a:xfrm>
              <a:off x="931331" y="2325794"/>
              <a:ext cx="7962900" cy="25400"/>
            </a:xfrm>
            <a:prstGeom prst="line">
              <a:avLst/>
            </a:prstGeom>
            <a:ln w="28575" cmpd="sng">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8056562" y="2459331"/>
            <a:ext cx="1123950" cy="4656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u="none" dirty="0">
                <a:solidFill>
                  <a:schemeClr val="tx1"/>
                </a:solidFill>
              </a:rPr>
              <a:t>1,088</a:t>
            </a:r>
            <a:r>
              <a:rPr lang="en-US" sz="1400" b="1" u="none" baseline="0" dirty="0">
                <a:solidFill>
                  <a:schemeClr val="tx1"/>
                </a:solidFill>
              </a:rPr>
              <a:t> </a:t>
            </a:r>
            <a:r>
              <a:rPr lang="en-US" sz="1400" b="1" u="none" dirty="0">
                <a:solidFill>
                  <a:schemeClr val="tx1"/>
                </a:solidFill>
              </a:rPr>
              <a:t>M</a:t>
            </a:r>
            <a:r>
              <a:rPr lang="en-US" sz="1400" b="1" u="none" dirty="0" smtClean="0">
                <a:solidFill>
                  <a:schemeClr val="tx1"/>
                </a:solidFill>
              </a:rPr>
              <a:t>€</a:t>
            </a:r>
            <a:endParaRPr lang="en-US" sz="1400" b="1" u="none" dirty="0">
              <a:solidFill>
                <a:schemeClr val="tx1"/>
              </a:solidFill>
            </a:endParaRPr>
          </a:p>
        </p:txBody>
      </p:sp>
      <p:sp>
        <p:nvSpPr>
          <p:cNvPr id="27" name="TextBox 26"/>
          <p:cNvSpPr txBox="1"/>
          <p:nvPr/>
        </p:nvSpPr>
        <p:spPr>
          <a:xfrm>
            <a:off x="8200578" y="3755475"/>
            <a:ext cx="1123950" cy="4656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smtClean="0">
                <a:solidFill>
                  <a:schemeClr val="tx1"/>
                </a:solidFill>
              </a:rPr>
              <a:t>670</a:t>
            </a:r>
            <a:r>
              <a:rPr lang="en-US" sz="1400" b="1" u="none" baseline="0" dirty="0" smtClean="0">
                <a:solidFill>
                  <a:schemeClr val="tx1"/>
                </a:solidFill>
              </a:rPr>
              <a:t> </a:t>
            </a:r>
            <a:r>
              <a:rPr lang="en-US" sz="1400" b="1" u="none" dirty="0">
                <a:solidFill>
                  <a:schemeClr val="tx1"/>
                </a:solidFill>
              </a:rPr>
              <a:t>M</a:t>
            </a:r>
            <a:r>
              <a:rPr lang="en-US" sz="1400" b="1" u="none" dirty="0" smtClean="0">
                <a:solidFill>
                  <a:schemeClr val="tx1"/>
                </a:solidFill>
              </a:rPr>
              <a:t>€</a:t>
            </a:r>
            <a:endParaRPr lang="en-US" sz="1400" b="1" u="none" dirty="0">
              <a:solidFill>
                <a:schemeClr val="tx1"/>
              </a:solidFill>
            </a:endParaRPr>
          </a:p>
        </p:txBody>
      </p:sp>
      <p:sp>
        <p:nvSpPr>
          <p:cNvPr id="28" name="TextBox 27"/>
          <p:cNvSpPr txBox="1"/>
          <p:nvPr/>
        </p:nvSpPr>
        <p:spPr>
          <a:xfrm>
            <a:off x="8172400" y="4077072"/>
            <a:ext cx="1123950" cy="4656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smtClean="0">
                <a:solidFill>
                  <a:schemeClr val="tx1"/>
                </a:solidFill>
              </a:rPr>
              <a:t>636</a:t>
            </a:r>
            <a:r>
              <a:rPr lang="en-US" sz="1400" b="1" u="none" baseline="0" dirty="0" smtClean="0">
                <a:solidFill>
                  <a:schemeClr val="tx1"/>
                </a:solidFill>
              </a:rPr>
              <a:t> </a:t>
            </a:r>
            <a:r>
              <a:rPr lang="en-US" sz="1400" b="1" u="none" dirty="0">
                <a:solidFill>
                  <a:schemeClr val="tx1"/>
                </a:solidFill>
              </a:rPr>
              <a:t>M</a:t>
            </a:r>
            <a:r>
              <a:rPr lang="en-US" sz="1400" b="1" u="none" dirty="0" smtClean="0">
                <a:solidFill>
                  <a:schemeClr val="tx1"/>
                </a:solidFill>
              </a:rPr>
              <a:t>€</a:t>
            </a:r>
            <a:endParaRPr lang="en-US" sz="1400" b="1" u="none" dirty="0">
              <a:solidFill>
                <a:schemeClr val="tx1"/>
              </a:solidFill>
            </a:endParaRPr>
          </a:p>
        </p:txBody>
      </p:sp>
      <p:sp>
        <p:nvSpPr>
          <p:cNvPr id="29" name="TextBox 28"/>
          <p:cNvSpPr txBox="1"/>
          <p:nvPr/>
        </p:nvSpPr>
        <p:spPr>
          <a:xfrm>
            <a:off x="8172400" y="4437112"/>
            <a:ext cx="1123950" cy="4656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smtClean="0">
                <a:solidFill>
                  <a:schemeClr val="tx1"/>
                </a:solidFill>
              </a:rPr>
              <a:t>520</a:t>
            </a:r>
            <a:r>
              <a:rPr lang="en-US" sz="1400" b="1" u="none" baseline="0" dirty="0" smtClean="0">
                <a:solidFill>
                  <a:schemeClr val="tx1"/>
                </a:solidFill>
              </a:rPr>
              <a:t> </a:t>
            </a:r>
            <a:r>
              <a:rPr lang="en-US" sz="1400" b="1" u="none" dirty="0">
                <a:solidFill>
                  <a:schemeClr val="tx1"/>
                </a:solidFill>
              </a:rPr>
              <a:t>M</a:t>
            </a:r>
            <a:r>
              <a:rPr lang="en-US" sz="1400" b="1" u="none" dirty="0" smtClean="0">
                <a:solidFill>
                  <a:schemeClr val="tx1"/>
                </a:solidFill>
              </a:rPr>
              <a:t>€</a:t>
            </a:r>
            <a:endParaRPr lang="en-US" sz="1400" b="1" u="none" dirty="0">
              <a:solidFill>
                <a:schemeClr val="tx1"/>
              </a:solidFill>
            </a:endParaRPr>
          </a:p>
        </p:txBody>
      </p:sp>
    </p:spTree>
    <p:extLst>
      <p:ext uri="{BB962C8B-B14F-4D97-AF65-F5344CB8AC3E}">
        <p14:creationId xmlns:p14="http://schemas.microsoft.com/office/powerpoint/2010/main" val="8923717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The Helium-3 Crisis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22</a:t>
            </a:fld>
            <a:endParaRPr lang="en-GB" noProof="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4269" y="1412776"/>
            <a:ext cx="3439731" cy="4525963"/>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56792"/>
            <a:ext cx="5299043" cy="2646040"/>
          </a:xfrm>
          <a:prstGeom prst="rect">
            <a:avLst/>
          </a:prstGeom>
        </p:spPr>
      </p:pic>
      <p:sp>
        <p:nvSpPr>
          <p:cNvPr id="11" name="TextBox 10"/>
          <p:cNvSpPr txBox="1"/>
          <p:nvPr/>
        </p:nvSpPr>
        <p:spPr>
          <a:xfrm>
            <a:off x="179512" y="4437112"/>
            <a:ext cx="5400600" cy="769441"/>
          </a:xfrm>
          <a:prstGeom prst="rect">
            <a:avLst/>
          </a:prstGeom>
          <a:noFill/>
        </p:spPr>
        <p:txBody>
          <a:bodyPr wrap="square" rtlCol="0">
            <a:spAutoFit/>
          </a:bodyPr>
          <a:lstStyle/>
          <a:p>
            <a:r>
              <a:rPr lang="en-US" sz="1100" dirty="0"/>
              <a:t> Little or None </a:t>
            </a:r>
            <a:r>
              <a:rPr lang="en-US" sz="1100" dirty="0" smtClean="0"/>
              <a:t>Available  (</a:t>
            </a:r>
            <a:r>
              <a:rPr lang="en-US" sz="1100" dirty="0"/>
              <a:t>comment: seems to be some naivety at the moment as stocks are being emptied </a:t>
            </a:r>
            <a:r>
              <a:rPr lang="en-US" sz="1100" dirty="0" smtClean="0"/>
              <a:t>rapidly) Figure </a:t>
            </a:r>
            <a:r>
              <a:rPr lang="en-US" sz="1100" dirty="0"/>
              <a:t>1: Global supply and demand situation for 3He gas in bar-</a:t>
            </a:r>
            <a:r>
              <a:rPr lang="en-US" sz="1100" dirty="0" err="1"/>
              <a:t>litres</a:t>
            </a:r>
            <a:r>
              <a:rPr lang="en-US" sz="1100" dirty="0"/>
              <a:t> as reported in late 2011. The demand for the gas here </a:t>
            </a:r>
            <a:r>
              <a:rPr lang="en-US" sz="1100" dirty="0" smtClean="0"/>
              <a:t>excludes </a:t>
            </a:r>
            <a:r>
              <a:rPr lang="en-US" sz="1100" dirty="0"/>
              <a:t>any ESS requirements or those of other future spallation sources.</a:t>
            </a:r>
          </a:p>
        </p:txBody>
      </p:sp>
      <p:sp>
        <p:nvSpPr>
          <p:cNvPr id="12" name="TextBox 11"/>
          <p:cNvSpPr txBox="1"/>
          <p:nvPr/>
        </p:nvSpPr>
        <p:spPr>
          <a:xfrm>
            <a:off x="179512" y="5157192"/>
            <a:ext cx="4752528" cy="923330"/>
          </a:xfrm>
          <a:prstGeom prst="rect">
            <a:avLst/>
          </a:prstGeom>
          <a:noFill/>
        </p:spPr>
        <p:txBody>
          <a:bodyPr wrap="square" rtlCol="0">
            <a:spAutoFit/>
          </a:bodyPr>
          <a:lstStyle/>
          <a:p>
            <a:r>
              <a:rPr lang="en-US" dirty="0"/>
              <a:t>Aside ... maybe He-3 detectors are </a:t>
            </a:r>
            <a:r>
              <a:rPr lang="en-US" dirty="0" smtClean="0"/>
              <a:t>anyway not what is needed for ESS? </a:t>
            </a:r>
            <a:r>
              <a:rPr lang="en-US" dirty="0" err="1" smtClean="0"/>
              <a:t>Eg</a:t>
            </a:r>
            <a:r>
              <a:rPr lang="en-US" dirty="0" smtClean="0"/>
              <a:t>. Rate, resolution reaching the limit</a:t>
            </a:r>
            <a:r>
              <a:rPr lang="is-IS" dirty="0" smtClean="0"/>
              <a:t>…</a:t>
            </a:r>
            <a:endParaRPr lang="en-US" dirty="0"/>
          </a:p>
        </p:txBody>
      </p:sp>
      <p:sp>
        <p:nvSpPr>
          <p:cNvPr id="13" name="TextBox 12"/>
          <p:cNvSpPr txBox="1"/>
          <p:nvPr/>
        </p:nvSpPr>
        <p:spPr>
          <a:xfrm>
            <a:off x="5796136" y="1484784"/>
            <a:ext cx="3312368" cy="923330"/>
          </a:xfrm>
          <a:prstGeom prst="rect">
            <a:avLst/>
          </a:prstGeom>
          <a:noFill/>
        </p:spPr>
        <p:txBody>
          <a:bodyPr wrap="square" rtlCol="0">
            <a:spAutoFit/>
          </a:bodyPr>
          <a:lstStyle/>
          <a:p>
            <a:r>
              <a:rPr lang="is-IS" dirty="0" smtClean="0">
                <a:solidFill>
                  <a:schemeClr val="bg1"/>
                </a:solidFill>
              </a:rPr>
              <a:t>…</a:t>
            </a:r>
            <a:r>
              <a:rPr lang="en-US" dirty="0" smtClean="0">
                <a:solidFill>
                  <a:schemeClr val="bg1"/>
                </a:solidFill>
              </a:rPr>
              <a:t>An </a:t>
            </a:r>
            <a:r>
              <a:rPr lang="en-US" dirty="0" err="1" smtClean="0">
                <a:solidFill>
                  <a:schemeClr val="bg1"/>
                </a:solidFill>
              </a:rPr>
              <a:t>approppriate</a:t>
            </a:r>
            <a:r>
              <a:rPr lang="en-US" dirty="0" smtClean="0">
                <a:solidFill>
                  <a:schemeClr val="bg1"/>
                </a:solidFill>
              </a:rPr>
              <a:t> initial </a:t>
            </a:r>
            <a:r>
              <a:rPr lang="en-US" dirty="0" err="1" smtClean="0">
                <a:solidFill>
                  <a:schemeClr val="bg1"/>
                </a:solidFill>
              </a:rPr>
              <a:t>rection</a:t>
            </a:r>
            <a:r>
              <a:rPr lang="is-IS" dirty="0" smtClean="0">
                <a:solidFill>
                  <a:schemeClr val="bg1"/>
                </a:solidFill>
              </a:rPr>
              <a:t>…</a:t>
            </a:r>
            <a:endParaRPr lang="en-US" dirty="0">
              <a:solidFill>
                <a:schemeClr val="bg1"/>
              </a:solidFill>
            </a:endParaRPr>
          </a:p>
          <a:p>
            <a:endParaRPr lang="en-US" dirty="0" smtClean="0">
              <a:solidFill>
                <a:schemeClr val="bg1"/>
              </a:solidFill>
            </a:endParaRPr>
          </a:p>
          <a:p>
            <a:r>
              <a:rPr lang="en-US" dirty="0" smtClean="0">
                <a:solidFill>
                  <a:schemeClr val="bg1"/>
                </a:solidFill>
              </a:rPr>
              <a:t>Since ca. 2009</a:t>
            </a:r>
            <a:endParaRPr lang="en-US" dirty="0">
              <a:solidFill>
                <a:schemeClr val="bg1"/>
              </a:solidFill>
            </a:endParaRPr>
          </a:p>
        </p:txBody>
      </p:sp>
      <p:sp>
        <p:nvSpPr>
          <p:cNvPr id="14" name="TextBox 13"/>
          <p:cNvSpPr txBox="1"/>
          <p:nvPr/>
        </p:nvSpPr>
        <p:spPr>
          <a:xfrm>
            <a:off x="323528" y="6165304"/>
            <a:ext cx="5040560" cy="369332"/>
          </a:xfrm>
          <a:prstGeom prst="rect">
            <a:avLst/>
          </a:prstGeom>
          <a:noFill/>
        </p:spPr>
        <p:txBody>
          <a:bodyPr wrap="square" rtlCol="0">
            <a:spAutoFit/>
          </a:bodyPr>
          <a:lstStyle/>
          <a:p>
            <a:pPr algn="ctr"/>
            <a:r>
              <a:rPr lang="en-US" dirty="0" smtClean="0">
                <a:solidFill>
                  <a:schemeClr val="accent6">
                    <a:lumMod val="75000"/>
                  </a:schemeClr>
                </a:solidFill>
              </a:rPr>
              <a:t>Crisis or opportunity?</a:t>
            </a:r>
            <a:endParaRPr lang="en-US" dirty="0">
              <a:solidFill>
                <a:schemeClr val="accent6">
                  <a:lumMod val="75000"/>
                </a:schemeClr>
              </a:solidFill>
            </a:endParaRPr>
          </a:p>
        </p:txBody>
      </p:sp>
    </p:spTree>
    <p:extLst>
      <p:ext uri="{BB962C8B-B14F-4D97-AF65-F5344CB8AC3E}">
        <p14:creationId xmlns:p14="http://schemas.microsoft.com/office/powerpoint/2010/main" val="174574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Developments at ESS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354103" y="2702684"/>
            <a:ext cx="2435797" cy="5184574"/>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23</a:t>
            </a:fld>
            <a:endParaRPr lang="en-GB" noProof="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884" y="1628800"/>
            <a:ext cx="6660232" cy="2107746"/>
          </a:xfrm>
          <a:prstGeom prst="rect">
            <a:avLst/>
          </a:prstGeom>
        </p:spPr>
      </p:pic>
      <p:sp>
        <p:nvSpPr>
          <p:cNvPr id="7" name="TextBox 6"/>
          <p:cNvSpPr txBox="1"/>
          <p:nvPr/>
        </p:nvSpPr>
        <p:spPr>
          <a:xfrm>
            <a:off x="827584" y="3717032"/>
            <a:ext cx="7488832" cy="261610"/>
          </a:xfrm>
          <a:prstGeom prst="rect">
            <a:avLst/>
          </a:prstGeom>
          <a:noFill/>
        </p:spPr>
        <p:txBody>
          <a:bodyPr wrap="square" rtlCol="0">
            <a:spAutoFit/>
          </a:bodyPr>
          <a:lstStyle/>
          <a:p>
            <a:r>
              <a:rPr lang="en-US" sz="1100" dirty="0" smtClean="0"/>
              <a:t>The </a:t>
            </a:r>
            <a:r>
              <a:rPr lang="en-US" sz="1100" dirty="0"/>
              <a:t>Multi-Blade detector components (left), a fully assembled cassette (center), and the nine-cassette technology </a:t>
            </a:r>
            <a:r>
              <a:rPr lang="en-US" sz="1100" dirty="0" smtClean="0"/>
              <a:t>demonstrator</a:t>
            </a:r>
            <a:endParaRPr lang="en-US" sz="1100" dirty="0"/>
          </a:p>
        </p:txBody>
      </p:sp>
      <p:sp>
        <p:nvSpPr>
          <p:cNvPr id="8" name="TextBox 7"/>
          <p:cNvSpPr txBox="1"/>
          <p:nvPr/>
        </p:nvSpPr>
        <p:spPr>
          <a:xfrm>
            <a:off x="1475731" y="6530015"/>
            <a:ext cx="6192540" cy="261610"/>
          </a:xfrm>
          <a:prstGeom prst="rect">
            <a:avLst/>
          </a:prstGeom>
          <a:noFill/>
        </p:spPr>
        <p:txBody>
          <a:bodyPr wrap="square" rtlCol="0">
            <a:spAutoFit/>
          </a:bodyPr>
          <a:lstStyle/>
          <a:p>
            <a:r>
              <a:rPr lang="en-US" sz="1100" dirty="0" smtClean="0"/>
              <a:t>Multi-Grid Detector demonstration for the SNS </a:t>
            </a:r>
            <a:r>
              <a:rPr lang="en-US" sz="1100" dirty="0"/>
              <a:t>instrument CNCS (Cold Neutron Chopper Spectrometer) </a:t>
            </a:r>
          </a:p>
        </p:txBody>
      </p:sp>
    </p:spTree>
    <p:extLst>
      <p:ext uri="{BB962C8B-B14F-4D97-AF65-F5344CB8AC3E}">
        <p14:creationId xmlns:p14="http://schemas.microsoft.com/office/powerpoint/2010/main" val="1726686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Thank you</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16194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a:t>
            </a:r>
            <a:r>
              <a:rPr lang="en-US" dirty="0" smtClean="0"/>
              <a:t>science needs </a:t>
            </a:r>
            <a:r>
              <a:rPr lang="en-US" dirty="0"/>
              <a:t>to </a:t>
            </a:r>
            <a:r>
              <a:rPr lang="en-US" dirty="0" smtClean="0"/>
              <a:t>push </a:t>
            </a:r>
            <a:r>
              <a:rPr lang="en-US" dirty="0"/>
              <a:t>the </a:t>
            </a:r>
            <a:r>
              <a:rPr lang="en-US" dirty="0" smtClean="0"/>
              <a:t>boundaries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grpSp>
        <p:nvGrpSpPr>
          <p:cNvPr id="5" name="Group 4"/>
          <p:cNvGrpSpPr>
            <a:grpSpLocks noChangeAspect="1"/>
          </p:cNvGrpSpPr>
          <p:nvPr/>
        </p:nvGrpSpPr>
        <p:grpSpPr>
          <a:xfrm>
            <a:off x="726193" y="2127729"/>
            <a:ext cx="7518215" cy="4362157"/>
            <a:chOff x="-313654" y="936515"/>
            <a:chExt cx="9730011" cy="5645472"/>
          </a:xfrm>
        </p:grpSpPr>
        <p:grpSp>
          <p:nvGrpSpPr>
            <p:cNvPr id="7" name="Group 6"/>
            <p:cNvGrpSpPr>
              <a:grpSpLocks/>
            </p:cNvGrpSpPr>
            <p:nvPr/>
          </p:nvGrpSpPr>
          <p:grpSpPr bwMode="auto">
            <a:xfrm>
              <a:off x="233078" y="2978859"/>
              <a:ext cx="2125479" cy="2138657"/>
              <a:chOff x="-362744" y="438588"/>
              <a:chExt cx="3021755" cy="3041467"/>
            </a:xfrm>
          </p:grpSpPr>
          <p:pic>
            <p:nvPicPr>
              <p:cNvPr id="43" name="Picture 7"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18623511">
                <a:off x="237711" y="1058755"/>
                <a:ext cx="3041467" cy="1801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4" name="AutoShape 8"/>
              <p:cNvSpPr>
                <a:spLocks/>
              </p:cNvSpPr>
              <p:nvPr/>
            </p:nvSpPr>
            <p:spPr bwMode="auto">
              <a:xfrm rot="18904708">
                <a:off x="-362744" y="498036"/>
                <a:ext cx="1438923" cy="5027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Quantum Enzymology</a:t>
                </a:r>
                <a:endParaRPr lang="en-US" sz="2500" dirty="0">
                  <a:solidFill>
                    <a:srgbClr val="000000"/>
                  </a:solidFill>
                  <a:latin typeface="Helvetica Light" charset="0"/>
                  <a:ea typeface="ＭＳ Ｐゴシック" charset="0"/>
                  <a:cs typeface="Helvetica Light" charset="0"/>
                  <a:sym typeface="Helvetica Light" charset="0"/>
                </a:endParaRPr>
              </a:p>
            </p:txBody>
          </p:sp>
          <p:sp>
            <p:nvSpPr>
              <p:cNvPr id="45" name="AutoShape 9"/>
              <p:cNvSpPr>
                <a:spLocks/>
              </p:cNvSpPr>
              <p:nvPr/>
            </p:nvSpPr>
            <p:spPr bwMode="auto">
              <a:xfrm rot="18900000">
                <a:off x="242025" y="944179"/>
                <a:ext cx="1273728" cy="551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Protein Dynamics</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8" name="Group 10"/>
            <p:cNvGrpSpPr>
              <a:grpSpLocks/>
            </p:cNvGrpSpPr>
            <p:nvPr/>
          </p:nvGrpSpPr>
          <p:grpSpPr bwMode="auto">
            <a:xfrm>
              <a:off x="864180" y="1497751"/>
              <a:ext cx="1871657" cy="2386358"/>
              <a:chOff x="121907" y="330301"/>
              <a:chExt cx="2662194" cy="3392890"/>
            </a:xfrm>
          </p:grpSpPr>
          <p:pic>
            <p:nvPicPr>
              <p:cNvPr id="41" name="Picture 11" descr="image7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156951">
                <a:off x="620719" y="1559810"/>
                <a:ext cx="2966131" cy="1360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2" name="AutoShape 12"/>
              <p:cNvSpPr>
                <a:spLocks/>
              </p:cNvSpPr>
              <p:nvPr/>
            </p:nvSpPr>
            <p:spPr bwMode="auto">
              <a:xfrm rot="19584575">
                <a:off x="121907" y="330301"/>
                <a:ext cx="1932193" cy="56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Multi-scale structure</a:t>
                </a:r>
              </a:p>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and dynamics</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9" name="Group 13"/>
            <p:cNvGrpSpPr>
              <a:grpSpLocks/>
            </p:cNvGrpSpPr>
            <p:nvPr/>
          </p:nvGrpSpPr>
          <p:grpSpPr bwMode="auto">
            <a:xfrm>
              <a:off x="2336574" y="1389698"/>
              <a:ext cx="1442917" cy="1906162"/>
              <a:chOff x="200967" y="126920"/>
              <a:chExt cx="2052526" cy="2710675"/>
            </a:xfrm>
          </p:grpSpPr>
          <p:pic>
            <p:nvPicPr>
              <p:cNvPr id="38" name="Picture 14" descr="image84.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20611802">
                <a:off x="921336" y="843923"/>
                <a:ext cx="1055880" cy="10111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9" name="Picture 15" descr="image81.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20646156">
                <a:off x="1299231" y="1883616"/>
                <a:ext cx="954262" cy="953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 name="AutoShape 16"/>
              <p:cNvSpPr>
                <a:spLocks/>
              </p:cNvSpPr>
              <p:nvPr/>
            </p:nvSpPr>
            <p:spPr bwMode="auto">
              <a:xfrm rot="20637869">
                <a:off x="200967" y="126920"/>
                <a:ext cx="1951393" cy="5619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Kinetics of Complex </a:t>
                </a:r>
              </a:p>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micro-fluids</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10" name="Group 17"/>
            <p:cNvGrpSpPr>
              <a:grpSpLocks/>
            </p:cNvGrpSpPr>
            <p:nvPr/>
          </p:nvGrpSpPr>
          <p:grpSpPr bwMode="auto">
            <a:xfrm>
              <a:off x="3824911" y="936515"/>
              <a:ext cx="1492374" cy="2209772"/>
              <a:chOff x="26003" y="-156114"/>
              <a:chExt cx="2122077" cy="3142578"/>
            </a:xfrm>
          </p:grpSpPr>
          <p:pic>
            <p:nvPicPr>
              <p:cNvPr id="35" name="Picture 18" descr="pasted-image.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25756">
                <a:off x="353455" y="613306"/>
                <a:ext cx="1398316" cy="13969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6" name="Picture 19" descr="pasted-image.pd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21576883">
                <a:off x="391547" y="2048312"/>
                <a:ext cx="1339591" cy="9381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7" name="AutoShape 20"/>
              <p:cNvSpPr>
                <a:spLocks/>
              </p:cNvSpPr>
              <p:nvPr/>
            </p:nvSpPr>
            <p:spPr bwMode="auto">
              <a:xfrm>
                <a:off x="26003" y="-156114"/>
                <a:ext cx="2122077" cy="561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In Operandi Advanced </a:t>
                </a:r>
              </a:p>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Energy Devices </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11" name="Group 21"/>
            <p:cNvGrpSpPr>
              <a:grpSpLocks/>
            </p:cNvGrpSpPr>
            <p:nvPr/>
          </p:nvGrpSpPr>
          <p:grpSpPr bwMode="auto">
            <a:xfrm>
              <a:off x="5462738" y="1339046"/>
              <a:ext cx="1301680" cy="2096338"/>
              <a:chOff x="307952" y="191017"/>
              <a:chExt cx="1851148" cy="2980879"/>
            </a:xfrm>
          </p:grpSpPr>
          <p:pic>
            <p:nvPicPr>
              <p:cNvPr id="32" name="Picture 22" descr="PhysRevLett.109.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7569244">
                <a:off x="-134026" y="1847331"/>
                <a:ext cx="1766543" cy="882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3" name="Picture 23" descr="droppedImage.pdf"/>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rot="1201077">
                <a:off x="500027" y="602234"/>
                <a:ext cx="1444523" cy="9364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4" name="AutoShape 24"/>
              <p:cNvSpPr>
                <a:spLocks/>
              </p:cNvSpPr>
              <p:nvPr/>
            </p:nvSpPr>
            <p:spPr bwMode="auto">
              <a:xfrm rot="1264902">
                <a:off x="937780" y="191017"/>
                <a:ext cx="1221320" cy="316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Complex Interfaces</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12" name="Group 25"/>
            <p:cNvGrpSpPr>
              <a:grpSpLocks/>
            </p:cNvGrpSpPr>
            <p:nvPr/>
          </p:nvGrpSpPr>
          <p:grpSpPr bwMode="auto">
            <a:xfrm>
              <a:off x="6136928" y="1668312"/>
              <a:ext cx="1934851" cy="1902140"/>
              <a:chOff x="115953" y="182661"/>
              <a:chExt cx="2751203" cy="2705155"/>
            </a:xfrm>
          </p:grpSpPr>
          <p:pic>
            <p:nvPicPr>
              <p:cNvPr id="29" name="Picture 26" descr="image.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2002646">
                <a:off x="115953" y="2075050"/>
                <a:ext cx="1296711" cy="8127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 name="Picture 27" descr="image.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rot="1913373">
                <a:off x="719074" y="1074967"/>
                <a:ext cx="1134821" cy="1076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1" name="AutoShape 28"/>
              <p:cNvSpPr>
                <a:spLocks/>
              </p:cNvSpPr>
              <p:nvPr/>
            </p:nvSpPr>
            <p:spPr bwMode="auto">
              <a:xfrm rot="1910656">
                <a:off x="1162546" y="182661"/>
                <a:ext cx="1704610" cy="7778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Charge and spin </a:t>
                </a:r>
              </a:p>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Transport </a:t>
                </a:r>
              </a:p>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in Novel Materials </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13" name="Group 29"/>
            <p:cNvGrpSpPr>
              <a:grpSpLocks/>
            </p:cNvGrpSpPr>
            <p:nvPr/>
          </p:nvGrpSpPr>
          <p:grpSpPr bwMode="auto">
            <a:xfrm>
              <a:off x="7089058" y="2471314"/>
              <a:ext cx="2296187" cy="2035633"/>
              <a:chOff x="242876" y="421898"/>
              <a:chExt cx="3265543" cy="2895024"/>
            </a:xfrm>
          </p:grpSpPr>
          <p:pic>
            <p:nvPicPr>
              <p:cNvPr id="26" name="Picture 30" descr="090903163725-large.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rot="19740000">
                <a:off x="242876" y="2008866"/>
                <a:ext cx="1308040" cy="1308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7" name="Picture 31" descr="Monopole.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rot="2639156">
                <a:off x="1217556" y="834156"/>
                <a:ext cx="1620762" cy="15826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8" name="AutoShape 32"/>
              <p:cNvSpPr>
                <a:spLocks/>
              </p:cNvSpPr>
              <p:nvPr/>
            </p:nvSpPr>
            <p:spPr bwMode="auto">
              <a:xfrm rot="2519421">
                <a:off x="2270225" y="421898"/>
                <a:ext cx="1238194" cy="561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5023" tIns="65023" rIns="65023" bIns="65023" anchor="ctr"/>
              <a:lstStyle/>
              <a:p>
                <a:pPr algn="ctr" defTabSz="410657" fontAlgn="base" hangingPunct="0">
                  <a:spcBef>
                    <a:spcPct val="0"/>
                  </a:spcBef>
                  <a:spcAft>
                    <a:spcPct val="0"/>
                  </a:spcAft>
                  <a:defRPr/>
                </a:pPr>
                <a:r>
                  <a:rPr lang="en-US" sz="1000" b="1" dirty="0">
                    <a:solidFill>
                      <a:srgbClr val="91A9C5"/>
                    </a:solidFill>
                    <a:latin typeface="Helvetica" charset="0"/>
                    <a:ea typeface="ＭＳ Ｐゴシック" charset="0"/>
                    <a:cs typeface="Helvetica" charset="0"/>
                    <a:sym typeface="Helvetica" charset="0"/>
                  </a:rPr>
                  <a:t>New States of Matter</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nvGrpSpPr>
            <p:cNvPr id="14" name="Group 33"/>
            <p:cNvGrpSpPr>
              <a:grpSpLocks/>
            </p:cNvGrpSpPr>
            <p:nvPr/>
          </p:nvGrpSpPr>
          <p:grpSpPr bwMode="auto">
            <a:xfrm>
              <a:off x="-313654" y="2818123"/>
              <a:ext cx="9730011" cy="3763864"/>
              <a:chOff x="-422319" y="1499238"/>
              <a:chExt cx="13839636" cy="5353045"/>
            </a:xfrm>
          </p:grpSpPr>
          <p:pic>
            <p:nvPicPr>
              <p:cNvPr id="15" name="Picture 34" descr="image53-enhanced.jpe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rot="19740000">
                <a:off x="2883191" y="1499238"/>
                <a:ext cx="7233381" cy="52323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6" name="AutoShape 35"/>
              <p:cNvSpPr>
                <a:spLocks/>
              </p:cNvSpPr>
              <p:nvPr/>
            </p:nvSpPr>
            <p:spPr bwMode="auto">
              <a:xfrm>
                <a:off x="5110678" y="6445883"/>
                <a:ext cx="71603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410657" fontAlgn="base" hangingPunct="0">
                  <a:spcBef>
                    <a:spcPct val="0"/>
                  </a:spcBef>
                  <a:spcAft>
                    <a:spcPct val="0"/>
                  </a:spcAft>
                  <a:buClr>
                    <a:srgbClr val="000000"/>
                  </a:buClr>
                  <a:defRPr/>
                </a:pPr>
                <a:r>
                  <a:rPr lang="en-US" sz="1500">
                    <a:solidFill>
                      <a:srgbClr val="000000"/>
                    </a:solidFill>
                    <a:latin typeface="Calibri" charset="0"/>
                    <a:ea typeface="ＭＳ Ｐゴシック" charset="0"/>
                    <a:cs typeface="Calibri" charset="0"/>
                    <a:sym typeface="Calibri" charset="0"/>
                  </a:rPr>
                  <a:t>1960</a:t>
                </a:r>
                <a:endParaRPr lang="en-US" sz="2500">
                  <a:solidFill>
                    <a:srgbClr val="000000"/>
                  </a:solidFill>
                  <a:latin typeface="Helvetica Light" charset="0"/>
                  <a:ea typeface="ＭＳ Ｐゴシック" charset="0"/>
                  <a:cs typeface="Helvetica Light" charset="0"/>
                  <a:sym typeface="Helvetica Light" charset="0"/>
                </a:endParaRPr>
              </a:p>
            </p:txBody>
          </p:sp>
          <p:sp>
            <p:nvSpPr>
              <p:cNvPr id="17" name="AutoShape 36"/>
              <p:cNvSpPr>
                <a:spLocks/>
              </p:cNvSpPr>
              <p:nvPr/>
            </p:nvSpPr>
            <p:spPr bwMode="auto">
              <a:xfrm rot="19680000">
                <a:off x="7167839" y="5214613"/>
                <a:ext cx="5250393" cy="406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398382" fontAlgn="base" hangingPunct="0">
                  <a:spcBef>
                    <a:spcPct val="0"/>
                  </a:spcBef>
                  <a:spcAft>
                    <a:spcPct val="0"/>
                  </a:spcAft>
                  <a:buClr>
                    <a:srgbClr val="000000"/>
                  </a:buClr>
                  <a:defRPr/>
                </a:pPr>
                <a:r>
                  <a:rPr lang="en-US" sz="1500" b="1" dirty="0" smtClean="0">
                    <a:solidFill>
                      <a:srgbClr val="000000"/>
                    </a:solidFill>
                    <a:latin typeface="Calibri" charset="0"/>
                    <a:ea typeface="ＭＳ Ｐゴシック" charset="0"/>
                    <a:cs typeface="Calibri" charset="0"/>
                    <a:sym typeface="Calibri" charset="0"/>
                  </a:rPr>
                  <a:t>Greater Materials Complexity /</a:t>
                </a:r>
                <a:br>
                  <a:rPr lang="en-US" sz="1500" b="1" dirty="0" smtClean="0">
                    <a:solidFill>
                      <a:srgbClr val="000000"/>
                    </a:solidFill>
                    <a:latin typeface="Calibri" charset="0"/>
                    <a:ea typeface="ＭＳ Ｐゴシック" charset="0"/>
                    <a:cs typeface="Calibri" charset="0"/>
                    <a:sym typeface="Calibri" charset="0"/>
                  </a:rPr>
                </a:br>
                <a:r>
                  <a:rPr lang="en-US" sz="1500" b="1" dirty="0" smtClean="0">
                    <a:solidFill>
                      <a:srgbClr val="000000"/>
                    </a:solidFill>
                    <a:latin typeface="Calibri" charset="0"/>
                    <a:ea typeface="ＭＳ Ｐゴシック" charset="0"/>
                    <a:cs typeface="Calibri" charset="0"/>
                    <a:sym typeface="Calibri" charset="0"/>
                  </a:rPr>
                  <a:t>Need </a:t>
                </a:r>
                <a:r>
                  <a:rPr lang="en-US" sz="1500" b="1" dirty="0">
                    <a:solidFill>
                      <a:srgbClr val="000000"/>
                    </a:solidFill>
                    <a:latin typeface="Calibri" charset="0"/>
                    <a:ea typeface="ＭＳ Ｐゴシック" charset="0"/>
                    <a:cs typeface="Calibri" charset="0"/>
                    <a:sym typeface="Calibri" charset="0"/>
                  </a:rPr>
                  <a:t>for Precision</a:t>
                </a:r>
                <a:endParaRPr lang="en-US" sz="2500" dirty="0">
                  <a:solidFill>
                    <a:srgbClr val="000000"/>
                  </a:solidFill>
                  <a:latin typeface="Helvetica Light" charset="0"/>
                  <a:ea typeface="ＭＳ Ｐゴシック" charset="0"/>
                  <a:cs typeface="Helvetica Light" charset="0"/>
                  <a:sym typeface="Helvetica Light" charset="0"/>
                </a:endParaRPr>
              </a:p>
            </p:txBody>
          </p:sp>
          <p:sp>
            <p:nvSpPr>
              <p:cNvPr id="18" name="AutoShape 37"/>
              <p:cNvSpPr>
                <a:spLocks/>
              </p:cNvSpPr>
              <p:nvPr/>
            </p:nvSpPr>
            <p:spPr bwMode="auto">
              <a:xfrm>
                <a:off x="4415283" y="5948995"/>
                <a:ext cx="71603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410657" fontAlgn="base" hangingPunct="0">
                  <a:spcBef>
                    <a:spcPct val="0"/>
                  </a:spcBef>
                  <a:spcAft>
                    <a:spcPct val="0"/>
                  </a:spcAft>
                  <a:buClr>
                    <a:srgbClr val="000000"/>
                  </a:buClr>
                  <a:defRPr/>
                </a:pPr>
                <a:r>
                  <a:rPr lang="en-US" sz="1500">
                    <a:solidFill>
                      <a:srgbClr val="000000"/>
                    </a:solidFill>
                    <a:latin typeface="Calibri" charset="0"/>
                    <a:ea typeface="ＭＳ Ｐゴシック" charset="0"/>
                    <a:cs typeface="Calibri" charset="0"/>
                    <a:sym typeface="Calibri" charset="0"/>
                  </a:rPr>
                  <a:t>1970</a:t>
                </a:r>
                <a:endParaRPr lang="en-US" sz="2500">
                  <a:solidFill>
                    <a:srgbClr val="000000"/>
                  </a:solidFill>
                  <a:latin typeface="Helvetica Light" charset="0"/>
                  <a:ea typeface="ＭＳ Ｐゴシック" charset="0"/>
                  <a:cs typeface="Helvetica Light" charset="0"/>
                  <a:sym typeface="Helvetica Light" charset="0"/>
                </a:endParaRPr>
              </a:p>
            </p:txBody>
          </p:sp>
          <p:sp>
            <p:nvSpPr>
              <p:cNvPr id="19" name="AutoShape 38"/>
              <p:cNvSpPr>
                <a:spLocks/>
              </p:cNvSpPr>
              <p:nvPr/>
            </p:nvSpPr>
            <p:spPr bwMode="auto">
              <a:xfrm>
                <a:off x="3573823" y="5548946"/>
                <a:ext cx="71603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410657" fontAlgn="base" hangingPunct="0">
                  <a:spcBef>
                    <a:spcPct val="0"/>
                  </a:spcBef>
                  <a:spcAft>
                    <a:spcPct val="0"/>
                  </a:spcAft>
                  <a:buClr>
                    <a:srgbClr val="000000"/>
                  </a:buClr>
                  <a:defRPr/>
                </a:pPr>
                <a:r>
                  <a:rPr lang="en-US" sz="1500">
                    <a:solidFill>
                      <a:srgbClr val="000000"/>
                    </a:solidFill>
                    <a:latin typeface="Calibri" charset="0"/>
                    <a:ea typeface="ＭＳ Ｐゴシック" charset="0"/>
                    <a:cs typeface="Calibri" charset="0"/>
                    <a:sym typeface="Calibri" charset="0"/>
                  </a:rPr>
                  <a:t>1980</a:t>
                </a:r>
                <a:endParaRPr lang="en-US" sz="2500">
                  <a:solidFill>
                    <a:srgbClr val="000000"/>
                  </a:solidFill>
                  <a:latin typeface="Helvetica Light" charset="0"/>
                  <a:ea typeface="ＭＳ Ｐゴシック" charset="0"/>
                  <a:cs typeface="Helvetica Light" charset="0"/>
                  <a:sym typeface="Helvetica Light" charset="0"/>
                </a:endParaRPr>
              </a:p>
            </p:txBody>
          </p:sp>
          <p:sp>
            <p:nvSpPr>
              <p:cNvPr id="20" name="AutoShape 39"/>
              <p:cNvSpPr>
                <a:spLocks/>
              </p:cNvSpPr>
              <p:nvPr/>
            </p:nvSpPr>
            <p:spPr bwMode="auto">
              <a:xfrm>
                <a:off x="2746652" y="5042534"/>
                <a:ext cx="716034"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410657" fontAlgn="base" hangingPunct="0">
                  <a:spcBef>
                    <a:spcPct val="0"/>
                  </a:spcBef>
                  <a:spcAft>
                    <a:spcPct val="0"/>
                  </a:spcAft>
                  <a:buClr>
                    <a:srgbClr val="000000"/>
                  </a:buClr>
                  <a:defRPr/>
                </a:pPr>
                <a:r>
                  <a:rPr lang="en-US" sz="1500">
                    <a:solidFill>
                      <a:srgbClr val="000000"/>
                    </a:solidFill>
                    <a:latin typeface="Calibri" charset="0"/>
                    <a:ea typeface="ＭＳ Ｐゴシック" charset="0"/>
                    <a:cs typeface="Calibri" charset="0"/>
                    <a:sym typeface="Calibri" charset="0"/>
                  </a:rPr>
                  <a:t>1990</a:t>
                </a:r>
                <a:endParaRPr lang="en-US" sz="2500">
                  <a:solidFill>
                    <a:srgbClr val="000000"/>
                  </a:solidFill>
                  <a:latin typeface="Helvetica Light" charset="0"/>
                  <a:ea typeface="ＭＳ Ｐゴシック" charset="0"/>
                  <a:cs typeface="Helvetica Light" charset="0"/>
                  <a:sym typeface="Helvetica Light" charset="0"/>
                </a:endParaRPr>
              </a:p>
            </p:txBody>
          </p:sp>
          <p:sp>
            <p:nvSpPr>
              <p:cNvPr id="21" name="AutoShape 40"/>
              <p:cNvSpPr>
                <a:spLocks/>
              </p:cNvSpPr>
              <p:nvPr/>
            </p:nvSpPr>
            <p:spPr bwMode="auto">
              <a:xfrm>
                <a:off x="2040143" y="4523422"/>
                <a:ext cx="876389"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410657" fontAlgn="base" hangingPunct="0">
                  <a:spcBef>
                    <a:spcPct val="0"/>
                  </a:spcBef>
                  <a:spcAft>
                    <a:spcPct val="0"/>
                  </a:spcAft>
                  <a:buClr>
                    <a:srgbClr val="000000"/>
                  </a:buClr>
                  <a:defRPr/>
                </a:pPr>
                <a:r>
                  <a:rPr lang="en-US" sz="1500" dirty="0">
                    <a:solidFill>
                      <a:srgbClr val="000000"/>
                    </a:solidFill>
                    <a:latin typeface="Calibri" charset="0"/>
                    <a:ea typeface="ＭＳ Ｐゴシック" charset="0"/>
                    <a:cs typeface="Calibri" charset="0"/>
                    <a:sym typeface="Calibri" charset="0"/>
                  </a:rPr>
                  <a:t>2000’s</a:t>
                </a:r>
                <a:endParaRPr lang="en-US" sz="2500" dirty="0">
                  <a:solidFill>
                    <a:srgbClr val="000000"/>
                  </a:solidFill>
                  <a:latin typeface="Helvetica Light" charset="0"/>
                  <a:ea typeface="ＭＳ Ｐゴシック" charset="0"/>
                  <a:cs typeface="Helvetica Light" charset="0"/>
                  <a:sym typeface="Helvetica Light" charset="0"/>
                </a:endParaRPr>
              </a:p>
            </p:txBody>
          </p:sp>
          <p:sp>
            <p:nvSpPr>
              <p:cNvPr id="22" name="AutoShape 41"/>
              <p:cNvSpPr>
                <a:spLocks/>
              </p:cNvSpPr>
              <p:nvPr/>
            </p:nvSpPr>
            <p:spPr bwMode="auto">
              <a:xfrm>
                <a:off x="1093897" y="3932873"/>
                <a:ext cx="877977"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410657" fontAlgn="base" hangingPunct="0">
                  <a:spcBef>
                    <a:spcPct val="0"/>
                  </a:spcBef>
                  <a:spcAft>
                    <a:spcPct val="0"/>
                  </a:spcAft>
                  <a:buClr>
                    <a:srgbClr val="000000"/>
                  </a:buClr>
                  <a:defRPr/>
                </a:pPr>
                <a:r>
                  <a:rPr lang="en-US" sz="1500">
                    <a:solidFill>
                      <a:srgbClr val="000000"/>
                    </a:solidFill>
                    <a:latin typeface="Calibri" charset="0"/>
                    <a:ea typeface="ＭＳ Ｐゴシック" charset="0"/>
                    <a:cs typeface="Calibri" charset="0"/>
                    <a:sym typeface="Calibri" charset="0"/>
                  </a:rPr>
                  <a:t>2020+</a:t>
                </a:r>
                <a:endParaRPr lang="en-US" sz="2500">
                  <a:solidFill>
                    <a:srgbClr val="000000"/>
                  </a:solidFill>
                  <a:latin typeface="Helvetica Light" charset="0"/>
                  <a:ea typeface="ＭＳ Ｐゴシック" charset="0"/>
                  <a:cs typeface="Helvetica Light" charset="0"/>
                  <a:sym typeface="Helvetica Light" charset="0"/>
                </a:endParaRPr>
              </a:p>
            </p:txBody>
          </p:sp>
          <p:sp>
            <p:nvSpPr>
              <p:cNvPr id="23" name="AutoShape 42"/>
              <p:cNvSpPr>
                <a:spLocks/>
              </p:cNvSpPr>
              <p:nvPr/>
            </p:nvSpPr>
            <p:spPr bwMode="auto">
              <a:xfrm rot="19713018">
                <a:off x="6458602" y="4672647"/>
                <a:ext cx="6958715" cy="507999"/>
              </a:xfrm>
              <a:prstGeom prst="rightArrow">
                <a:avLst>
                  <a:gd name="adj1" fmla="val 47852"/>
                  <a:gd name="adj2" fmla="val 152584"/>
                </a:avLst>
              </a:prstGeom>
              <a:gradFill rotWithShape="0">
                <a:gsLst>
                  <a:gs pos="0">
                    <a:srgbClr val="020624"/>
                  </a:gs>
                  <a:gs pos="100000">
                    <a:srgbClr val="51A7F9"/>
                  </a:gs>
                </a:gsLst>
                <a:lin ang="18900000"/>
              </a:gradFill>
              <a:ln>
                <a:noFill/>
              </a:ln>
              <a:effectLst>
                <a:outerShdw blurRad="38100" dist="25400" dir="54000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65023" tIns="65023" rIns="65023" bIns="65023" anchor="ctr"/>
              <a:lstStyle/>
              <a:p>
                <a:pPr algn="ctr" defTabSz="410657" fontAlgn="base" hangingPunct="0">
                  <a:spcBef>
                    <a:spcPct val="0"/>
                  </a:spcBef>
                  <a:spcAft>
                    <a:spcPct val="0"/>
                  </a:spcAft>
                  <a:buClr>
                    <a:srgbClr val="000000"/>
                  </a:buClr>
                  <a:defRPr/>
                </a:pPr>
                <a:endParaRPr lang="en-US" sz="350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p:txBody>
          </p:sp>
          <p:sp>
            <p:nvSpPr>
              <p:cNvPr id="24" name="AutoShape 43"/>
              <p:cNvSpPr>
                <a:spLocks/>
              </p:cNvSpPr>
              <p:nvPr/>
            </p:nvSpPr>
            <p:spPr bwMode="auto">
              <a:xfrm rot="12780000">
                <a:off x="-422319" y="4343874"/>
                <a:ext cx="6958715" cy="507999"/>
              </a:xfrm>
              <a:prstGeom prst="rightArrow">
                <a:avLst>
                  <a:gd name="adj1" fmla="val 47852"/>
                  <a:gd name="adj2" fmla="val 152584"/>
                </a:avLst>
              </a:prstGeom>
              <a:gradFill rotWithShape="0">
                <a:gsLst>
                  <a:gs pos="0">
                    <a:srgbClr val="020624"/>
                  </a:gs>
                  <a:gs pos="100000">
                    <a:srgbClr val="51A7F9"/>
                  </a:gs>
                </a:gsLst>
                <a:lin ang="18900000"/>
              </a:gradFill>
              <a:ln>
                <a:noFill/>
              </a:ln>
              <a:effectLst>
                <a:outerShdw blurRad="38100" dist="25400" dir="54000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65023" tIns="65023" rIns="65023" bIns="65023" anchor="ctr"/>
              <a:lstStyle/>
              <a:p>
                <a:pPr algn="ctr" defTabSz="410657" fontAlgn="base" hangingPunct="0">
                  <a:spcBef>
                    <a:spcPct val="0"/>
                  </a:spcBef>
                  <a:spcAft>
                    <a:spcPct val="0"/>
                  </a:spcAft>
                  <a:buClr>
                    <a:srgbClr val="000000"/>
                  </a:buClr>
                  <a:defRPr/>
                </a:pPr>
                <a:endParaRPr lang="en-US" sz="350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p:txBody>
          </p:sp>
          <p:sp>
            <p:nvSpPr>
              <p:cNvPr id="25" name="AutoShape 44"/>
              <p:cNvSpPr>
                <a:spLocks/>
              </p:cNvSpPr>
              <p:nvPr/>
            </p:nvSpPr>
            <p:spPr bwMode="auto">
              <a:xfrm rot="2047416">
                <a:off x="2192223" y="5844463"/>
                <a:ext cx="1424728" cy="6655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398382" fontAlgn="base" hangingPunct="0">
                  <a:spcBef>
                    <a:spcPct val="0"/>
                  </a:spcBef>
                  <a:spcAft>
                    <a:spcPct val="0"/>
                  </a:spcAft>
                  <a:buClr>
                    <a:srgbClr val="000000"/>
                  </a:buClr>
                  <a:defRPr/>
                </a:pPr>
                <a:r>
                  <a:rPr lang="en-US" sz="1500" b="1" dirty="0">
                    <a:solidFill>
                      <a:srgbClr val="000000"/>
                    </a:solidFill>
                    <a:latin typeface="Calibri" charset="0"/>
                    <a:ea typeface="ＭＳ Ｐゴシック" charset="0"/>
                    <a:cs typeface="Calibri" charset="0"/>
                    <a:sym typeface="Calibri" charset="0"/>
                  </a:rPr>
                  <a:t>Time </a:t>
                </a:r>
                <a:endParaRPr lang="en-US" sz="2500" dirty="0">
                  <a:solidFill>
                    <a:srgbClr val="000000"/>
                  </a:solidFill>
                  <a:latin typeface="Helvetica Light" charset="0"/>
                  <a:ea typeface="ＭＳ Ｐゴシック" charset="0"/>
                  <a:cs typeface="Helvetica Light" charset="0"/>
                  <a:sym typeface="Helvetica Light" charset="0"/>
                </a:endParaRPr>
              </a:p>
            </p:txBody>
          </p:sp>
        </p:grpSp>
      </p:grpSp>
      <p:sp>
        <p:nvSpPr>
          <p:cNvPr id="46" name="AutoShape 36"/>
          <p:cNvSpPr>
            <a:spLocks/>
          </p:cNvSpPr>
          <p:nvPr/>
        </p:nvSpPr>
        <p:spPr bwMode="auto">
          <a:xfrm>
            <a:off x="3257752" y="1484784"/>
            <a:ext cx="2680076" cy="2296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398382" fontAlgn="base" hangingPunct="0">
              <a:spcBef>
                <a:spcPct val="0"/>
              </a:spcBef>
              <a:spcAft>
                <a:spcPct val="0"/>
              </a:spcAft>
              <a:buClr>
                <a:srgbClr val="000000"/>
              </a:buClr>
              <a:defRPr/>
            </a:pPr>
            <a:r>
              <a:rPr lang="en-US" sz="1500" b="1" dirty="0" smtClean="0">
                <a:solidFill>
                  <a:srgbClr val="000000"/>
                </a:solidFill>
                <a:latin typeface="Calibri" charset="0"/>
                <a:ea typeface="ＭＳ Ｐゴシック" charset="0"/>
                <a:cs typeface="Calibri" charset="0"/>
                <a:sym typeface="Calibri" charset="0"/>
              </a:rPr>
              <a:t>Wider range of application areas</a:t>
            </a:r>
            <a:endParaRPr lang="en-US" sz="2500" dirty="0">
              <a:solidFill>
                <a:srgbClr val="000000"/>
              </a:solidFill>
              <a:latin typeface="Helvetica Light" charset="0"/>
              <a:ea typeface="ＭＳ Ｐゴシック" charset="0"/>
              <a:cs typeface="Helvetica Light" charset="0"/>
              <a:sym typeface="Helvetica Light" charset="0"/>
            </a:endParaRPr>
          </a:p>
        </p:txBody>
      </p:sp>
      <p:sp>
        <p:nvSpPr>
          <p:cNvPr id="50" name="Left-Right Arrow 49"/>
          <p:cNvSpPr/>
          <p:nvPr/>
        </p:nvSpPr>
        <p:spPr>
          <a:xfrm>
            <a:off x="2771224" y="1666890"/>
            <a:ext cx="3636694" cy="278733"/>
          </a:xfrm>
          <a:prstGeom prst="leftRightArrow">
            <a:avLst>
              <a:gd name="adj1" fmla="val 50000"/>
              <a:gd name="adj2" fmla="val 158767"/>
            </a:avLst>
          </a:prstGeom>
          <a:solidFill>
            <a:srgbClr val="51A7F9"/>
          </a:solidFill>
          <a:ln>
            <a:noFill/>
          </a:ln>
          <a:effectLst>
            <a:outerShdw blurRad="38100" dist="25400" dir="5400000" algn="ctr" rotWithShape="0">
              <a:srgbClr val="000000">
                <a:alpha val="50000"/>
              </a:srgbClr>
            </a:outerShdw>
          </a:effectLst>
        </p:spPr>
        <p:txBody>
          <a:bodyPr lIns="65023" tIns="65023" rIns="65023" bIns="65023" anchor="ctr"/>
          <a:lstStyle/>
          <a:p>
            <a:pPr algn="ctr" defTabSz="410657" fontAlgn="base" hangingPunct="0">
              <a:spcBef>
                <a:spcPct val="0"/>
              </a:spcBef>
              <a:spcAft>
                <a:spcPct val="0"/>
              </a:spcAft>
              <a:buClr>
                <a:srgbClr val="000000"/>
              </a:buClr>
            </a:pPr>
            <a:endParaRPr lang="en-US" sz="350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533645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Mission and Values</a:t>
            </a:r>
            <a:endParaRPr lang="en-US" dirty="0"/>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l="10301" t="20602" r="10301"/>
          <a:stretch/>
        </p:blipFill>
        <p:spPr>
          <a:xfrm>
            <a:off x="-1260648" y="1772816"/>
            <a:ext cx="4820022" cy="4820022"/>
          </a:xfrm>
          <a:prstGeom prst="ellipse">
            <a:avLst/>
          </a:prstGeom>
          <a:ln>
            <a:noFill/>
          </a:ln>
          <a:effectLst/>
        </p:spPr>
      </p:pic>
      <p:sp>
        <p:nvSpPr>
          <p:cNvPr id="7" name="Slide Number Placeholder 6"/>
          <p:cNvSpPr>
            <a:spLocks noGrp="1"/>
          </p:cNvSpPr>
          <p:nvPr>
            <p:ph type="sldNum" sz="quarter" idx="12"/>
          </p:nvPr>
        </p:nvSpPr>
        <p:spPr/>
        <p:txBody>
          <a:bodyPr/>
          <a:lstStyle/>
          <a:p>
            <a:fld id="{551115BC-487E-4422-894C-CB7CD3E79223}" type="slidenum">
              <a:rPr lang="en-GB" noProof="0" smtClean="0"/>
              <a:t>4</a:t>
            </a:fld>
            <a:endParaRPr lang="en-GB" noProof="0"/>
          </a:p>
        </p:txBody>
      </p:sp>
      <p:grpSp>
        <p:nvGrpSpPr>
          <p:cNvPr id="5" name="Group 4"/>
          <p:cNvGrpSpPr/>
          <p:nvPr/>
        </p:nvGrpSpPr>
        <p:grpSpPr>
          <a:xfrm>
            <a:off x="3419872" y="1883105"/>
            <a:ext cx="5615856" cy="4570231"/>
            <a:chOff x="3419872" y="1883105"/>
            <a:chExt cx="5615856" cy="4570231"/>
          </a:xfrm>
        </p:grpSpPr>
        <p:sp>
          <p:nvSpPr>
            <p:cNvPr id="12" name="Rectangle 11"/>
            <p:cNvSpPr/>
            <p:nvPr/>
          </p:nvSpPr>
          <p:spPr>
            <a:xfrm>
              <a:off x="3419872" y="1883105"/>
              <a:ext cx="5410944" cy="1185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smtClean="0">
                  <a:solidFill>
                    <a:srgbClr val="51A7F9"/>
                  </a:solidFill>
                </a:rPr>
                <a:t>ESS Vision</a:t>
              </a:r>
            </a:p>
            <a:p>
              <a:r>
                <a:rPr lang="en-US" sz="1400" dirty="0" smtClean="0">
                  <a:solidFill>
                    <a:srgbClr val="005268"/>
                  </a:solidFill>
                </a:rPr>
                <a:t>Our vision is to build and operate the world’s most powerful neutron source, enabling scientific breakthroughs in research related to materials, energy, health and the environment, and addressing some of the most important societal challenges of our time. </a:t>
              </a:r>
              <a:endParaRPr lang="en-US" sz="1400" dirty="0">
                <a:solidFill>
                  <a:srgbClr val="005268"/>
                </a:solidFill>
              </a:endParaRPr>
            </a:p>
          </p:txBody>
        </p:sp>
        <p:sp>
          <p:nvSpPr>
            <p:cNvPr id="13" name="Rectangle 12"/>
            <p:cNvSpPr/>
            <p:nvPr/>
          </p:nvSpPr>
          <p:spPr>
            <a:xfrm>
              <a:off x="3851920" y="2891217"/>
              <a:ext cx="5183808" cy="3290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smtClean="0">
                  <a:solidFill>
                    <a:srgbClr val="51A7F9"/>
                  </a:solidFill>
                </a:rPr>
                <a:t>Mission</a:t>
              </a:r>
              <a:endParaRPr lang="en-US" sz="1400" b="1" u="sng" dirty="0" smtClean="0">
                <a:solidFill>
                  <a:srgbClr val="51A7F9"/>
                </a:solidFill>
              </a:endParaRPr>
            </a:p>
            <a:p>
              <a:r>
                <a:rPr lang="en-US" sz="1400" dirty="0" smtClean="0">
                  <a:solidFill>
                    <a:srgbClr val="005268"/>
                  </a:solidFill>
                </a:rPr>
                <a:t>To </a:t>
              </a:r>
              <a:r>
                <a:rPr lang="en-US" sz="1400" dirty="0">
                  <a:solidFill>
                    <a:srgbClr val="005268"/>
                  </a:solidFill>
                </a:rPr>
                <a:t>do this, we commit to deliver ESS as a facility that:</a:t>
              </a:r>
            </a:p>
            <a:p>
              <a:pPr marL="285750" indent="-285750">
                <a:buFont typeface="Wingdings" charset="2"/>
                <a:buChar char="§"/>
              </a:pPr>
              <a:r>
                <a:rPr lang="en-US" sz="1400" dirty="0" smtClean="0">
                  <a:solidFill>
                    <a:srgbClr val="005268"/>
                  </a:solidFill>
                </a:rPr>
                <a:t>Is </a:t>
              </a:r>
              <a:r>
                <a:rPr lang="en-US" sz="1400" dirty="0">
                  <a:solidFill>
                    <a:srgbClr val="005268"/>
                  </a:solidFill>
                </a:rPr>
                <a:t>built safely, on time and on budget</a:t>
              </a:r>
            </a:p>
            <a:p>
              <a:pPr marL="285750" indent="-285750">
                <a:buFont typeface="Wingdings" charset="2"/>
                <a:buChar char="§"/>
              </a:pPr>
              <a:r>
                <a:rPr lang="en-US" sz="1400" dirty="0" smtClean="0">
                  <a:solidFill>
                    <a:srgbClr val="005268"/>
                  </a:solidFill>
                </a:rPr>
                <a:t>Produces </a:t>
              </a:r>
              <a:r>
                <a:rPr lang="en-US" sz="1400" dirty="0">
                  <a:solidFill>
                    <a:srgbClr val="005268"/>
                  </a:solidFill>
                </a:rPr>
                <a:t>research outputs that are best-in-class both in terms of scientific quality and in terms of socioeconomic impact</a:t>
              </a:r>
            </a:p>
            <a:p>
              <a:pPr marL="285750" indent="-285750">
                <a:buFont typeface="Wingdings" charset="2"/>
                <a:buChar char="§"/>
              </a:pPr>
              <a:r>
                <a:rPr lang="en-US" sz="1400" dirty="0" smtClean="0">
                  <a:solidFill>
                    <a:srgbClr val="005268"/>
                  </a:solidFill>
                </a:rPr>
                <a:t>Supports and develops its user community, fosters a scientific </a:t>
              </a:r>
              <a:r>
                <a:rPr lang="en-US" sz="1400" dirty="0">
                  <a:solidFill>
                    <a:srgbClr val="005268"/>
                  </a:solidFill>
                </a:rPr>
                <a:t>culture of excellence and acts as an international scientific hub</a:t>
              </a:r>
            </a:p>
            <a:p>
              <a:pPr marL="285750" indent="-285750">
                <a:buFont typeface="Wingdings" charset="2"/>
                <a:buChar char="§"/>
              </a:pPr>
              <a:r>
                <a:rPr lang="en-US" sz="1400" dirty="0" smtClean="0">
                  <a:solidFill>
                    <a:srgbClr val="005268"/>
                  </a:solidFill>
                </a:rPr>
                <a:t>Operates safely, efficiently and economically, and responds </a:t>
              </a:r>
              <a:r>
                <a:rPr lang="en-US" sz="1400" dirty="0">
                  <a:solidFill>
                    <a:srgbClr val="005268"/>
                  </a:solidFill>
                </a:rPr>
                <a:t>to the needs of its stakeholders, its host states and member states</a:t>
              </a:r>
            </a:p>
            <a:p>
              <a:pPr marL="285750" indent="-285750">
                <a:buFont typeface="Wingdings" charset="2"/>
                <a:buChar char="§"/>
              </a:pPr>
              <a:r>
                <a:rPr lang="en-US" sz="1400" dirty="0" smtClean="0">
                  <a:solidFill>
                    <a:srgbClr val="005268"/>
                  </a:solidFill>
                </a:rPr>
                <a:t>Develops innovative ways of working, new technologies, and </a:t>
              </a:r>
              <a:r>
                <a:rPr lang="en-US" sz="1400" dirty="0">
                  <a:solidFill>
                    <a:srgbClr val="005268"/>
                  </a:solidFill>
                </a:rPr>
                <a:t>upgrades to capabilities needed to remain at the cutting edge</a:t>
              </a:r>
            </a:p>
          </p:txBody>
        </p:sp>
        <p:sp>
          <p:nvSpPr>
            <p:cNvPr id="8" name="Rectangle 7"/>
            <p:cNvSpPr/>
            <p:nvPr/>
          </p:nvSpPr>
          <p:spPr>
            <a:xfrm>
              <a:off x="3419872" y="5915553"/>
              <a:ext cx="5410944" cy="53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smtClean="0">
                  <a:solidFill>
                    <a:srgbClr val="51A7F9"/>
                  </a:solidFill>
                </a:rPr>
                <a:t>Core Values</a:t>
              </a:r>
            </a:p>
            <a:p>
              <a:r>
                <a:rPr lang="en-US" sz="1400" b="1" dirty="0" smtClean="0">
                  <a:solidFill>
                    <a:srgbClr val="005268"/>
                  </a:solidFill>
                </a:rPr>
                <a:t>Excellence • Collaboration • Openness • Sustainability</a:t>
              </a:r>
              <a:endParaRPr lang="en-US" sz="1400" b="1" dirty="0">
                <a:solidFill>
                  <a:srgbClr val="005268"/>
                </a:solidFill>
              </a:endParaRPr>
            </a:p>
          </p:txBody>
        </p:sp>
      </p:grpSp>
    </p:spTree>
    <p:extLst>
      <p:ext uri="{BB962C8B-B14F-4D97-AF65-F5344CB8AC3E}">
        <p14:creationId xmlns:p14="http://schemas.microsoft.com/office/powerpoint/2010/main" val="1817057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facilities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5</a:t>
            </a:fld>
            <a:endParaRPr lang="en-GB" noProof="0"/>
          </a:p>
        </p:txBody>
      </p:sp>
      <p:grpSp>
        <p:nvGrpSpPr>
          <p:cNvPr id="96" name="Group 95"/>
          <p:cNvGrpSpPr/>
          <p:nvPr/>
        </p:nvGrpSpPr>
        <p:grpSpPr>
          <a:xfrm>
            <a:off x="1475656" y="2132856"/>
            <a:ext cx="5962993" cy="4148269"/>
            <a:chOff x="1842212" y="1902483"/>
            <a:chExt cx="5962993" cy="4148269"/>
          </a:xfrm>
        </p:grpSpPr>
        <p:grpSp>
          <p:nvGrpSpPr>
            <p:cNvPr id="78" name="Group 77"/>
            <p:cNvGrpSpPr/>
            <p:nvPr/>
          </p:nvGrpSpPr>
          <p:grpSpPr>
            <a:xfrm>
              <a:off x="1842212" y="1902483"/>
              <a:ext cx="5962993" cy="4148269"/>
              <a:chOff x="1842210" y="1902483"/>
              <a:chExt cx="5962993" cy="4148269"/>
            </a:xfrm>
          </p:grpSpPr>
          <p:sp>
            <p:nvSpPr>
              <p:cNvPr id="79" name="AutoShape 46"/>
              <p:cNvSpPr>
                <a:spLocks/>
              </p:cNvSpPr>
              <p:nvPr/>
            </p:nvSpPr>
            <p:spPr bwMode="auto">
              <a:xfrm>
                <a:off x="4577398" y="488787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ISIS</a:t>
                </a:r>
                <a:endParaRPr lang="en-US" sz="1600" dirty="0">
                  <a:solidFill>
                    <a:srgbClr val="FF0000"/>
                  </a:solidFill>
                  <a:cs typeface="Arial" charset="0"/>
                </a:endParaRPr>
              </a:p>
            </p:txBody>
          </p:sp>
          <p:sp>
            <p:nvSpPr>
              <p:cNvPr id="80" name="AutoShape 60"/>
              <p:cNvSpPr>
                <a:spLocks/>
              </p:cNvSpPr>
              <p:nvPr/>
            </p:nvSpPr>
            <p:spPr bwMode="auto">
              <a:xfrm>
                <a:off x="3026301" y="4899506"/>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600" b="1" dirty="0">
                    <a:solidFill>
                      <a:srgbClr val="0000FF"/>
                    </a:solidFill>
                    <a:cs typeface="Calibri" charset="0"/>
                    <a:sym typeface="Calibri" charset="0"/>
                  </a:rPr>
                  <a:t>ILL</a:t>
                </a:r>
                <a:endParaRPr lang="en-US" sz="1600" dirty="0">
                  <a:solidFill>
                    <a:srgbClr val="0000FF"/>
                  </a:solidFill>
                  <a:cs typeface="Arial" charset="0"/>
                </a:endParaRPr>
              </a:p>
            </p:txBody>
          </p:sp>
          <p:grpSp>
            <p:nvGrpSpPr>
              <p:cNvPr id="81" name="Group 86"/>
              <p:cNvGrpSpPr>
                <a:grpSpLocks/>
              </p:cNvGrpSpPr>
              <p:nvPr/>
            </p:nvGrpSpPr>
            <p:grpSpPr bwMode="auto">
              <a:xfrm rot="16200000">
                <a:off x="119971" y="3683466"/>
                <a:ext cx="3688654" cy="244176"/>
                <a:chOff x="711" y="-1"/>
                <a:chExt cx="4343871" cy="263520"/>
              </a:xfrm>
            </p:grpSpPr>
            <p:sp>
              <p:nvSpPr>
                <p:cNvPr id="93"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ctr" defTabSz="523555">
                    <a:buClr>
                      <a:srgbClr val="000000"/>
                    </a:buClr>
                    <a:defRPr/>
                  </a:pPr>
                  <a:endParaRPr lang="en-US" sz="1600">
                    <a:solidFill>
                      <a:srgbClr val="FFFFFF"/>
                    </a:solidFill>
                    <a:effectLst>
                      <a:outerShdw blurRad="38100" dist="38100" dir="2700000" algn="tl">
                        <a:srgbClr val="DDDDDD"/>
                      </a:outerShdw>
                    </a:effectLst>
                    <a:cs typeface="Calibri" charset="0"/>
                    <a:sym typeface="Calibri" charset="0"/>
                  </a:endParaRPr>
                </a:p>
              </p:txBody>
            </p:sp>
            <p:sp>
              <p:nvSpPr>
                <p:cNvPr id="94" name="AutoShape 88"/>
                <p:cNvSpPr>
                  <a:spLocks/>
                </p:cNvSpPr>
                <p:nvPr/>
              </p:nvSpPr>
              <p:spPr bwMode="auto">
                <a:xfrm>
                  <a:off x="712" y="-1"/>
                  <a:ext cx="4343870" cy="263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600" dirty="0">
                      <a:solidFill>
                        <a:srgbClr val="000000"/>
                      </a:solidFill>
                      <a:cs typeface="Calibri" charset="0"/>
                      <a:sym typeface="Calibri" charset="0"/>
                    </a:rPr>
                    <a:t>Effective thermal neutron flux n/cm</a:t>
                  </a:r>
                  <a:r>
                    <a:rPr lang="en-US" sz="1600" baseline="31000" dirty="0">
                      <a:solidFill>
                        <a:srgbClr val="000000"/>
                      </a:solidFill>
                      <a:cs typeface="Calibri" charset="0"/>
                      <a:sym typeface="Calibri" charset="0"/>
                    </a:rPr>
                    <a:t>2</a:t>
                  </a:r>
                  <a:r>
                    <a:rPr lang="en-US" sz="1600" dirty="0">
                      <a:solidFill>
                        <a:srgbClr val="000000"/>
                      </a:solidFill>
                      <a:cs typeface="Calibri" charset="0"/>
                      <a:sym typeface="Calibri" charset="0"/>
                    </a:rPr>
                    <a:t>-s</a:t>
                  </a:r>
                  <a:endParaRPr lang="en-US" sz="1600" dirty="0">
                    <a:solidFill>
                      <a:srgbClr val="000000"/>
                    </a:solidFill>
                    <a:cs typeface="Arial" charset="0"/>
                  </a:endParaRPr>
                </a:p>
              </p:txBody>
            </p:sp>
          </p:grpSp>
          <p:sp>
            <p:nvSpPr>
              <p:cNvPr id="82" name="AutoShape 92"/>
              <p:cNvSpPr>
                <a:spLocks/>
              </p:cNvSpPr>
              <p:nvPr/>
            </p:nvSpPr>
            <p:spPr bwMode="auto">
              <a:xfrm>
                <a:off x="5051163" y="4924866"/>
                <a:ext cx="1021421"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600" b="1" dirty="0">
                    <a:solidFill>
                      <a:srgbClr val="0000FF"/>
                    </a:solidFill>
                    <a:cs typeface="Calibri" charset="0"/>
                    <a:sym typeface="Calibri" charset="0"/>
                  </a:rPr>
                  <a:t>FRM-II</a:t>
                </a:r>
                <a:endParaRPr lang="en-US" sz="1600" b="1" dirty="0">
                  <a:solidFill>
                    <a:srgbClr val="0000FF"/>
                  </a:solidFill>
                  <a:cs typeface="Arial" charset="0"/>
                </a:endParaRPr>
              </a:p>
            </p:txBody>
          </p:sp>
          <p:sp>
            <p:nvSpPr>
              <p:cNvPr id="83" name="AutoShape 97"/>
              <p:cNvSpPr>
                <a:spLocks/>
              </p:cNvSpPr>
              <p:nvPr/>
            </p:nvSpPr>
            <p:spPr bwMode="auto">
              <a:xfrm>
                <a:off x="6072584" y="5010467"/>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SNS</a:t>
                </a:r>
                <a:endParaRPr lang="en-US" sz="1600" dirty="0">
                  <a:solidFill>
                    <a:srgbClr val="FF0000"/>
                  </a:solidFill>
                  <a:cs typeface="Arial" charset="0"/>
                </a:endParaRPr>
              </a:p>
            </p:txBody>
          </p:sp>
          <p:sp>
            <p:nvSpPr>
              <p:cNvPr id="84" name="AutoShape 104"/>
              <p:cNvSpPr>
                <a:spLocks/>
              </p:cNvSpPr>
              <p:nvPr/>
            </p:nvSpPr>
            <p:spPr bwMode="auto">
              <a:xfrm>
                <a:off x="6137406" y="4578850"/>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J-PARC</a:t>
                </a:r>
                <a:endParaRPr lang="en-US" sz="1600" dirty="0">
                  <a:solidFill>
                    <a:srgbClr val="FF0000"/>
                  </a:solidFill>
                  <a:cs typeface="Arial" charset="0"/>
                </a:endParaRPr>
              </a:p>
            </p:txBody>
          </p:sp>
          <p:sp>
            <p:nvSpPr>
              <p:cNvPr id="85" name="AutoShape 108"/>
              <p:cNvSpPr>
                <a:spLocks/>
              </p:cNvSpPr>
              <p:nvPr/>
            </p:nvSpPr>
            <p:spPr bwMode="auto">
              <a:xfrm>
                <a:off x="3657100" y="4966049"/>
                <a:ext cx="761773" cy="156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LANSCE</a:t>
                </a:r>
                <a:endParaRPr lang="en-US" sz="1600" dirty="0">
                  <a:solidFill>
                    <a:srgbClr val="FF0000"/>
                  </a:solidFill>
                  <a:cs typeface="Arial" charset="0"/>
                </a:endParaRPr>
              </a:p>
            </p:txBody>
          </p:sp>
          <p:sp>
            <p:nvSpPr>
              <p:cNvPr id="86" name="AutoShape 60"/>
              <p:cNvSpPr>
                <a:spLocks/>
              </p:cNvSpPr>
              <p:nvPr/>
            </p:nvSpPr>
            <p:spPr bwMode="auto">
              <a:xfrm>
                <a:off x="2606020" y="4960460"/>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algn="ctr" defTabSz="523555">
                  <a:buClr>
                    <a:srgbClr val="FF9100"/>
                  </a:buClr>
                  <a:defRPr/>
                </a:pPr>
                <a:r>
                  <a:rPr lang="en-US" sz="1600" b="1" dirty="0">
                    <a:solidFill>
                      <a:srgbClr val="0000FF"/>
                    </a:solidFill>
                    <a:cs typeface="Calibri" charset="0"/>
                    <a:sym typeface="Calibri" charset="0"/>
                  </a:rPr>
                  <a:t>NIST</a:t>
                </a:r>
                <a:endParaRPr lang="en-US" sz="1600" dirty="0">
                  <a:solidFill>
                    <a:srgbClr val="0000FF"/>
                  </a:solidFill>
                  <a:cs typeface="Arial" charset="0"/>
                </a:endParaRPr>
              </a:p>
            </p:txBody>
          </p:sp>
          <p:sp>
            <p:nvSpPr>
              <p:cNvPr id="87" name="AutoShape 88"/>
              <p:cNvSpPr>
                <a:spLocks/>
              </p:cNvSpPr>
              <p:nvPr/>
            </p:nvSpPr>
            <p:spPr bwMode="auto">
              <a:xfrm>
                <a:off x="4828497" y="5669526"/>
                <a:ext cx="1948192" cy="3812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600" dirty="0">
                    <a:solidFill>
                      <a:srgbClr val="000000"/>
                    </a:solidFill>
                    <a:cs typeface="Calibri" charset="0"/>
                    <a:sym typeface="Calibri" charset="0"/>
                  </a:rPr>
                  <a:t>Year</a:t>
                </a:r>
                <a:endParaRPr lang="en-US" sz="1600" dirty="0">
                  <a:solidFill>
                    <a:srgbClr val="000000"/>
                  </a:solidFill>
                  <a:cs typeface="Arial" charset="0"/>
                </a:endParaRPr>
              </a:p>
            </p:txBody>
          </p:sp>
          <p:sp>
            <p:nvSpPr>
              <p:cNvPr id="88" name="AutoShape 104"/>
              <p:cNvSpPr>
                <a:spLocks/>
              </p:cNvSpPr>
              <p:nvPr/>
            </p:nvSpPr>
            <p:spPr bwMode="auto">
              <a:xfrm>
                <a:off x="6548743" y="2335462"/>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cs typeface="Calibri" charset="0"/>
                    <a:sym typeface="Calibri" charset="0"/>
                  </a:rPr>
                  <a:t>ESS</a:t>
                </a:r>
                <a:endParaRPr lang="en-US" sz="1600" dirty="0">
                  <a:solidFill>
                    <a:srgbClr val="FF0000"/>
                  </a:solidFill>
                  <a:cs typeface="Arial" charset="0"/>
                </a:endParaRPr>
              </a:p>
            </p:txBody>
          </p:sp>
          <p:graphicFrame>
            <p:nvGraphicFramePr>
              <p:cNvPr id="89" name="Chart 88"/>
              <p:cNvGraphicFramePr>
                <a:graphicFrameLocks/>
              </p:cNvGraphicFramePr>
              <p:nvPr>
                <p:extLst>
                  <p:ext uri="{D42A27DB-BD31-4B8C-83A1-F6EECF244321}">
                    <p14:modId xmlns:p14="http://schemas.microsoft.com/office/powerpoint/2010/main" val="1347216343"/>
                  </p:ext>
                </p:extLst>
              </p:nvPr>
            </p:nvGraphicFramePr>
            <p:xfrm>
              <a:off x="2145652" y="1902483"/>
              <a:ext cx="5659551" cy="3747406"/>
            </p:xfrm>
            <a:graphic>
              <a:graphicData uri="http://schemas.openxmlformats.org/drawingml/2006/chart">
                <c:chart xmlns:c="http://schemas.openxmlformats.org/drawingml/2006/chart" xmlns:r="http://schemas.openxmlformats.org/officeDocument/2006/relationships" r:id="rId2"/>
              </a:graphicData>
            </a:graphic>
          </p:graphicFrame>
          <p:sp>
            <p:nvSpPr>
              <p:cNvPr id="90" name="TextBox 89"/>
              <p:cNvSpPr txBox="1"/>
              <p:nvPr/>
            </p:nvSpPr>
            <p:spPr>
              <a:xfrm>
                <a:off x="2878019" y="2335462"/>
                <a:ext cx="2421556" cy="584776"/>
              </a:xfrm>
              <a:prstGeom prst="rect">
                <a:avLst/>
              </a:prstGeom>
              <a:solidFill>
                <a:schemeClr val="bg1"/>
              </a:solidFill>
            </p:spPr>
            <p:txBody>
              <a:bodyPr wrap="none" rtlCol="0">
                <a:spAutoFit/>
              </a:bodyPr>
              <a:lstStyle/>
              <a:p>
                <a:r>
                  <a:rPr lang="en-US" sz="1600" dirty="0" smtClean="0">
                    <a:solidFill>
                      <a:srgbClr val="0000FF"/>
                    </a:solidFill>
                  </a:rPr>
                  <a:t>Reactor sources</a:t>
                </a:r>
              </a:p>
              <a:p>
                <a:r>
                  <a:rPr lang="en-US" sz="1600" dirty="0" smtClean="0">
                    <a:solidFill>
                      <a:srgbClr val="FF0000"/>
                    </a:solidFill>
                  </a:rPr>
                  <a:t>Accelerator-driven sources</a:t>
                </a:r>
                <a:endParaRPr lang="en-US" sz="1600" dirty="0">
                  <a:solidFill>
                    <a:srgbClr val="FF0000"/>
                  </a:solidFill>
                </a:endParaRPr>
              </a:p>
            </p:txBody>
          </p:sp>
          <p:sp>
            <p:nvSpPr>
              <p:cNvPr id="91" name="AutoShape 104"/>
              <p:cNvSpPr>
                <a:spLocks/>
              </p:cNvSpPr>
              <p:nvPr/>
            </p:nvSpPr>
            <p:spPr bwMode="auto">
              <a:xfrm>
                <a:off x="6722730" y="5002323"/>
                <a:ext cx="687889" cy="286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smtClean="0">
                    <a:solidFill>
                      <a:srgbClr val="FF0000"/>
                    </a:solidFill>
                    <a:cs typeface="Calibri" charset="0"/>
                    <a:sym typeface="Calibri" charset="0"/>
                  </a:rPr>
                  <a:t>CSNS</a:t>
                </a:r>
                <a:endParaRPr lang="en-US" sz="1600" dirty="0">
                  <a:solidFill>
                    <a:srgbClr val="FF0000"/>
                  </a:solidFill>
                  <a:cs typeface="Arial" charset="0"/>
                </a:endParaRPr>
              </a:p>
            </p:txBody>
          </p:sp>
          <p:sp>
            <p:nvSpPr>
              <p:cNvPr id="92" name="Oval 91"/>
              <p:cNvSpPr/>
              <p:nvPr/>
            </p:nvSpPr>
            <p:spPr>
              <a:xfrm>
                <a:off x="6604196" y="4943670"/>
                <a:ext cx="131233" cy="13123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95" name="Freeform 94"/>
            <p:cNvSpPr/>
            <p:nvPr/>
          </p:nvSpPr>
          <p:spPr>
            <a:xfrm rot="21119190">
              <a:off x="4522184" y="2844511"/>
              <a:ext cx="2744495" cy="2257315"/>
            </a:xfrm>
            <a:custGeom>
              <a:avLst/>
              <a:gdLst>
                <a:gd name="connsiteX0" fmla="*/ 0 w 2106397"/>
                <a:gd name="connsiteY0" fmla="*/ 2013263 h 2059297"/>
                <a:gd name="connsiteX1" fmla="*/ 1393939 w 2106397"/>
                <a:gd name="connsiteY1" fmla="*/ 1796450 h 2059297"/>
                <a:gd name="connsiteX2" fmla="*/ 2106397 w 2106397"/>
                <a:gd name="connsiteY2" fmla="*/ 0 h 2059297"/>
              </a:gdLst>
              <a:ahLst/>
              <a:cxnLst>
                <a:cxn ang="0">
                  <a:pos x="connsiteX0" y="connsiteY0"/>
                </a:cxn>
                <a:cxn ang="0">
                  <a:pos x="connsiteX1" y="connsiteY1"/>
                </a:cxn>
                <a:cxn ang="0">
                  <a:pos x="connsiteX2" y="connsiteY2"/>
                </a:cxn>
              </a:cxnLst>
              <a:rect l="l" t="t" r="r" b="b"/>
              <a:pathLst>
                <a:path w="2106397" h="2059297">
                  <a:moveTo>
                    <a:pt x="0" y="2013263"/>
                  </a:moveTo>
                  <a:cubicBezTo>
                    <a:pt x="521436" y="2072628"/>
                    <a:pt x="1042873" y="2131994"/>
                    <a:pt x="1393939" y="1796450"/>
                  </a:cubicBezTo>
                  <a:cubicBezTo>
                    <a:pt x="1745005" y="1460906"/>
                    <a:pt x="1925701" y="730453"/>
                    <a:pt x="210639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2520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 name="image4.jpg" descr="ESS_s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12705" y="1432321"/>
            <a:ext cx="9895089" cy="5434370"/>
          </a:xfrm>
          <a:prstGeom prst="rect">
            <a:avLst/>
          </a:prstGeom>
          <a:ln w="12700">
            <a:miter lim="400000"/>
          </a:ln>
        </p:spPr>
      </p:pic>
      <p:grpSp>
        <p:nvGrpSpPr>
          <p:cNvPr id="1201" name="Group 1201"/>
          <p:cNvGrpSpPr/>
          <p:nvPr/>
        </p:nvGrpSpPr>
        <p:grpSpPr>
          <a:xfrm>
            <a:off x="25097" y="1798533"/>
            <a:ext cx="2145857" cy="2698382"/>
            <a:chOff x="0" y="0"/>
            <a:chExt cx="2145856" cy="2698380"/>
          </a:xfrm>
        </p:grpSpPr>
        <p:grpSp>
          <p:nvGrpSpPr>
            <p:cNvPr id="1199" name="Group 1199"/>
            <p:cNvGrpSpPr/>
            <p:nvPr/>
          </p:nvGrpSpPr>
          <p:grpSpPr>
            <a:xfrm>
              <a:off x="865190" y="945711"/>
              <a:ext cx="1280666" cy="1752669"/>
              <a:chOff x="0" y="0"/>
              <a:chExt cx="1280664" cy="1752667"/>
            </a:xfrm>
          </p:grpSpPr>
          <p:sp>
            <p:nvSpPr>
              <p:cNvPr id="1195" name="Shape 1195"/>
              <p:cNvSpPr/>
              <p:nvPr/>
            </p:nvSpPr>
            <p:spPr>
              <a:xfrm>
                <a:off x="45719" y="38458"/>
                <a:ext cx="1196007"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noFill/>
              <a:ln w="3175" cap="flat">
                <a:solidFill>
                  <a:srgbClr val="FFFFFF"/>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defTabSz="410161" hangingPunct="1"/>
                <a:endParaRPr kern="1200">
                  <a:solidFill>
                    <a:prstClr val="black"/>
                  </a:solidFill>
                  <a:ea typeface="+mn-ea"/>
                  <a:cs typeface="+mn-cs"/>
                </a:endParaRPr>
              </a:p>
            </p:txBody>
          </p:sp>
          <p:sp>
            <p:nvSpPr>
              <p:cNvPr id="1196" name="Shape 1196"/>
              <p:cNvSpPr/>
              <p:nvPr/>
            </p:nvSpPr>
            <p:spPr>
              <a:xfrm>
                <a:off x="0" y="0"/>
                <a:ext cx="91440" cy="91440"/>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197" name="Shape 1197"/>
              <p:cNvSpPr/>
              <p:nvPr/>
            </p:nvSpPr>
            <p:spPr>
              <a:xfrm>
                <a:off x="610870" y="548639"/>
                <a:ext cx="91441"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198" name="Shape 1198"/>
              <p:cNvSpPr/>
              <p:nvPr/>
            </p:nvSpPr>
            <p:spPr>
              <a:xfrm>
                <a:off x="1189224" y="1661227"/>
                <a:ext cx="91441"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grpSp>
        <p:sp>
          <p:nvSpPr>
            <p:cNvPr id="1200" name="Shape 1200"/>
            <p:cNvSpPr/>
            <p:nvPr/>
          </p:nvSpPr>
          <p:spPr>
            <a:xfrm>
              <a:off x="0" y="0"/>
              <a:ext cx="2010677" cy="923327"/>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411403">
                <a:defRPr b="1">
                  <a:solidFill>
                    <a:srgbClr val="FFFFFF"/>
                  </a:solidFill>
                  <a:uFill>
                    <a:solidFill>
                      <a:srgbClr val="FFFFFF"/>
                    </a:solidFill>
                  </a:uFill>
                </a:defRPr>
              </a:lvl1pPr>
            </a:lstStyle>
            <a:p>
              <a:pPr hangingPunct="1"/>
              <a:r>
                <a:rPr kern="1200">
                  <a:ea typeface="+mn-ea"/>
                  <a:cs typeface="+mn-cs"/>
                </a:rPr>
                <a:t>High Power Accelerator means more neutrons</a:t>
              </a:r>
            </a:p>
          </p:txBody>
        </p:sp>
      </p:grpSp>
      <p:sp>
        <p:nvSpPr>
          <p:cNvPr id="1202" name="Shape 1202"/>
          <p:cNvSpPr/>
          <p:nvPr/>
        </p:nvSpPr>
        <p:spPr>
          <a:xfrm>
            <a:off x="1699119" y="6176937"/>
            <a:ext cx="3581766" cy="646121"/>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lIns="45585" tIns="45585" rIns="45585" bIns="45585">
            <a:spAutoFit/>
          </a:bodyPr>
          <a:lstStyle>
            <a:lvl1pPr algn="ctr" defTabSz="411403">
              <a:defRPr b="1">
                <a:solidFill>
                  <a:srgbClr val="FFFFFF"/>
                </a:solidFill>
                <a:uFill>
                  <a:solidFill>
                    <a:srgbClr val="FFFFFF"/>
                  </a:solidFill>
                </a:uFill>
              </a:defRPr>
            </a:lvl1pPr>
          </a:lstStyle>
          <a:p>
            <a:pPr hangingPunct="1"/>
            <a:r>
              <a:rPr kern="1200">
                <a:ea typeface="+mn-ea"/>
                <a:cs typeface="+mn-cs"/>
              </a:rPr>
              <a:t>An Innovative Target Station that can host &gt;30 instruments</a:t>
            </a:r>
          </a:p>
        </p:txBody>
      </p:sp>
      <p:sp>
        <p:nvSpPr>
          <p:cNvPr id="1203" name="Shape 1203"/>
          <p:cNvSpPr/>
          <p:nvPr/>
        </p:nvSpPr>
        <p:spPr>
          <a:xfrm>
            <a:off x="2377299" y="1410673"/>
            <a:ext cx="3825606" cy="646121"/>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lIns="45585" tIns="45585" rIns="45585" bIns="45585">
            <a:spAutoFit/>
          </a:bodyPr>
          <a:lstStyle>
            <a:lvl1pPr algn="ctr" defTabSz="411403">
              <a:defRPr b="1">
                <a:solidFill>
                  <a:srgbClr val="FFFFFF"/>
                </a:solidFill>
                <a:uFill>
                  <a:solidFill>
                    <a:srgbClr val="FFFFFF"/>
                  </a:solidFill>
                </a:uFill>
              </a:defRPr>
            </a:lvl1pPr>
          </a:lstStyle>
          <a:p>
            <a:pPr hangingPunct="1"/>
            <a:r>
              <a:rPr kern="1200">
                <a:ea typeface="+mn-ea"/>
                <a:cs typeface="+mn-cs"/>
              </a:rPr>
              <a:t>Flat moderator delivering smaller and brighter neutron beams</a:t>
            </a:r>
          </a:p>
        </p:txBody>
      </p:sp>
      <p:grpSp>
        <p:nvGrpSpPr>
          <p:cNvPr id="1208" name="Group 1208"/>
          <p:cNvGrpSpPr/>
          <p:nvPr/>
        </p:nvGrpSpPr>
        <p:grpSpPr>
          <a:xfrm>
            <a:off x="5159986" y="3963041"/>
            <a:ext cx="4141792" cy="2772256"/>
            <a:chOff x="-64086" y="0"/>
            <a:chExt cx="4141790" cy="2772253"/>
          </a:xfrm>
        </p:grpSpPr>
        <p:grpSp>
          <p:nvGrpSpPr>
            <p:cNvPr id="1206" name="Group 1206"/>
            <p:cNvGrpSpPr/>
            <p:nvPr/>
          </p:nvGrpSpPr>
          <p:grpSpPr>
            <a:xfrm>
              <a:off x="280012" y="623025"/>
              <a:ext cx="3581766" cy="2149228"/>
              <a:chOff x="0" y="0"/>
              <a:chExt cx="3581765" cy="2149227"/>
            </a:xfrm>
          </p:grpSpPr>
          <p:sp>
            <p:nvSpPr>
              <p:cNvPr id="1204" name="Shape 1204"/>
              <p:cNvSpPr/>
              <p:nvPr/>
            </p:nvSpPr>
            <p:spPr>
              <a:xfrm>
                <a:off x="0" y="0"/>
                <a:ext cx="3456750" cy="2149228"/>
              </a:xfrm>
              <a:prstGeom prst="rect">
                <a:avLst/>
              </a:prstGeom>
              <a:solidFill>
                <a:srgbClr val="FFFFFF"/>
              </a:solidFill>
              <a:ln w="12700" cap="flat">
                <a:solidFill>
                  <a:srgbClr val="000000"/>
                </a:solidFill>
                <a:prstDash val="solid"/>
                <a:miter lim="400000"/>
              </a:ln>
              <a:effectLst/>
            </p:spPr>
            <p:txBody>
              <a:bodyPr wrap="square" lIns="34290" tIns="34290" rIns="34290" bIns="34290" numCol="1" anchor="t">
                <a:noAutofit/>
              </a:bodyPr>
              <a:lstStyle/>
              <a:p>
                <a:pPr algn="ctr" defTabSz="582442" hangingPunct="1">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kern="12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pic>
            <p:nvPicPr>
              <p:cNvPr id="1205" name="pasted-imag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 y="55303"/>
                <a:ext cx="3540088" cy="2053753"/>
              </a:xfrm>
              <a:prstGeom prst="rect">
                <a:avLst/>
              </a:prstGeom>
              <a:ln w="3175" cap="flat">
                <a:noFill/>
                <a:miter lim="400000"/>
              </a:ln>
              <a:effectLst/>
            </p:spPr>
          </p:pic>
        </p:grpSp>
        <p:sp>
          <p:nvSpPr>
            <p:cNvPr id="1207" name="Shape 1207"/>
            <p:cNvSpPr/>
            <p:nvPr/>
          </p:nvSpPr>
          <p:spPr>
            <a:xfrm>
              <a:off x="-64086" y="0"/>
              <a:ext cx="4141790" cy="646328"/>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411403">
                <a:defRPr b="1">
                  <a:solidFill>
                    <a:srgbClr val="FFFFFF"/>
                  </a:solidFill>
                  <a:uFill>
                    <a:solidFill>
                      <a:srgbClr val="FFFFFF"/>
                    </a:solidFill>
                  </a:uFill>
                </a:defRPr>
              </a:lvl1pPr>
            </a:lstStyle>
            <a:p>
              <a:pPr hangingPunct="1"/>
              <a:r>
                <a:rPr kern="1200" dirty="0">
                  <a:ea typeface="+mn-ea"/>
                  <a:cs typeface="+mn-cs"/>
                </a:rPr>
                <a:t>High brightness and tuneable resolution makes new measurements possible</a:t>
              </a:r>
            </a:p>
          </p:txBody>
        </p:sp>
      </p:grpSp>
      <p:sp>
        <p:nvSpPr>
          <p:cNvPr id="1209" name="Shape 1209"/>
          <p:cNvSpPr/>
          <p:nvPr/>
        </p:nvSpPr>
        <p:spPr>
          <a:xfrm>
            <a:off x="9043644" y="-892201"/>
            <a:ext cx="1196006"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ln w="3175">
            <a:solidFill>
              <a:srgbClr val="FFFFFF"/>
            </a:solidFill>
          </a:ln>
          <a:effectLst>
            <a:outerShdw blurRad="114300" dist="50800" dir="2700000" rotWithShape="0">
              <a:srgbClr val="000000">
                <a:alpha val="75000"/>
              </a:srgbClr>
            </a:outerShdw>
          </a:effectLst>
        </p:spPr>
        <p:txBody>
          <a:bodyPr lIns="45585" tIns="45585" rIns="45585" bIns="45585" anchor="ctr"/>
          <a:lstStyle/>
          <a:p>
            <a:pPr defTabSz="410161" hangingPunct="1"/>
            <a:endParaRPr kern="1200">
              <a:solidFill>
                <a:prstClr val="black"/>
              </a:solidFill>
              <a:ea typeface="+mn-ea"/>
              <a:cs typeface="+mn-cs"/>
            </a:endParaRPr>
          </a:p>
        </p:txBody>
      </p:sp>
      <p:sp>
        <p:nvSpPr>
          <p:cNvPr id="1210" name="Shape 1210"/>
          <p:cNvSpPr/>
          <p:nvPr/>
        </p:nvSpPr>
        <p:spPr>
          <a:xfrm>
            <a:off x="9265961" y="-382031"/>
            <a:ext cx="91441" cy="91441"/>
          </a:xfrm>
          <a:prstGeom prst="ellipse">
            <a:avLst/>
          </a:prstGeom>
          <a:solidFill>
            <a:srgbClr val="FFFFFF"/>
          </a:solidFill>
          <a:ln w="3175">
            <a:solidFill>
              <a:srgbClr val="000000">
                <a:alpha val="0"/>
              </a:srgbClr>
            </a:solidFill>
          </a:ln>
          <a:effectLst>
            <a:outerShdw blurRad="114300" dist="50800" dir="2700000" rotWithShape="0">
              <a:srgbClr val="000000">
                <a:alpha val="75000"/>
              </a:srgbClr>
            </a:outerShdw>
          </a:effectLst>
        </p:spPr>
        <p:txBody>
          <a:bodyPr lIns="45585" tIns="45585" rIns="45585" bIns="45585" anchor="ctr"/>
          <a:lstStyle/>
          <a:p>
            <a:pPr algn="ctr" defTabSz="911646" hangingPunct="1">
              <a:defRPr>
                <a:solidFill>
                  <a:srgbClr val="FFFFFF"/>
                </a:solidFill>
              </a:defRPr>
            </a:pPr>
            <a:endParaRPr kern="1200">
              <a:solidFill>
                <a:srgbClr val="FFFFFF"/>
              </a:solidFill>
              <a:ea typeface="+mn-ea"/>
              <a:cs typeface="+mn-cs"/>
            </a:endParaRPr>
          </a:p>
        </p:txBody>
      </p:sp>
      <p:grpSp>
        <p:nvGrpSpPr>
          <p:cNvPr id="1214" name="Group 1214"/>
          <p:cNvGrpSpPr/>
          <p:nvPr/>
        </p:nvGrpSpPr>
        <p:grpSpPr>
          <a:xfrm>
            <a:off x="5488957" y="2483387"/>
            <a:ext cx="1058965" cy="624940"/>
            <a:chOff x="0" y="0"/>
            <a:chExt cx="1058964" cy="624937"/>
          </a:xfrm>
        </p:grpSpPr>
        <p:sp>
          <p:nvSpPr>
            <p:cNvPr id="1211" name="Shape 1211"/>
            <p:cNvSpPr/>
            <p:nvPr/>
          </p:nvSpPr>
          <p:spPr>
            <a:xfrm>
              <a:off x="0" y="533497"/>
              <a:ext cx="91440"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212" name="Shape 1212"/>
            <p:cNvSpPr/>
            <p:nvPr/>
          </p:nvSpPr>
          <p:spPr>
            <a:xfrm>
              <a:off x="967524" y="0"/>
              <a:ext cx="91441" cy="91440"/>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213" name="Shape 1213"/>
            <p:cNvSpPr/>
            <p:nvPr/>
          </p:nvSpPr>
          <p:spPr>
            <a:xfrm flipH="1">
              <a:off x="15108" y="43210"/>
              <a:ext cx="1012003" cy="559572"/>
            </a:xfrm>
            <a:prstGeom prst="line">
              <a:avLst/>
            </a:prstGeom>
            <a:noFill/>
            <a:ln w="3175" cap="flat">
              <a:solidFill>
                <a:srgbClr val="FFFFFF"/>
              </a:solidFill>
              <a:prstDash val="solid"/>
              <a:miter lim="400000"/>
              <a:headEnd type="oval" w="med" len="med"/>
              <a:tailEnd type="oval" w="med" len="med"/>
            </a:ln>
            <a:effectLst/>
          </p:spPr>
          <p:txBody>
            <a:bodyPr wrap="square" lIns="0" tIns="0" rIns="0" bIns="0" numCol="1" anchor="t">
              <a:noAutofit/>
            </a:bodyPr>
            <a:lstStyle/>
            <a:p>
              <a:pPr algn="ctr" defTabSz="582442" hangingPunct="1">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kern="12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grpSp>
        <p:nvGrpSpPr>
          <p:cNvPr id="1218" name="Group 1218"/>
          <p:cNvGrpSpPr/>
          <p:nvPr/>
        </p:nvGrpSpPr>
        <p:grpSpPr>
          <a:xfrm>
            <a:off x="4526316" y="2483402"/>
            <a:ext cx="2033029" cy="2514601"/>
            <a:chOff x="0" y="0"/>
            <a:chExt cx="2033027" cy="2514599"/>
          </a:xfrm>
        </p:grpSpPr>
        <p:sp>
          <p:nvSpPr>
            <p:cNvPr id="1215" name="Shape 1215"/>
            <p:cNvSpPr/>
            <p:nvPr/>
          </p:nvSpPr>
          <p:spPr>
            <a:xfrm flipH="1">
              <a:off x="33052" y="44613"/>
              <a:ext cx="1969301" cy="2442581"/>
            </a:xfrm>
            <a:prstGeom prst="line">
              <a:avLst/>
            </a:prstGeom>
            <a:noFill/>
            <a:ln w="3175" cap="flat">
              <a:solidFill>
                <a:srgbClr val="FFFFFF"/>
              </a:solidFill>
              <a:prstDash val="solid"/>
              <a:miter lim="400000"/>
              <a:headEnd type="oval" w="med" len="med"/>
              <a:tailEnd type="oval" w="med" len="med"/>
            </a:ln>
            <a:effectLst/>
          </p:spPr>
          <p:txBody>
            <a:bodyPr wrap="square" lIns="0" tIns="0" rIns="0" bIns="0" numCol="1" anchor="t">
              <a:noAutofit/>
            </a:bodyPr>
            <a:lstStyle/>
            <a:p>
              <a:pPr algn="ctr" defTabSz="582442" hangingPunct="1">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kern="12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sp>
          <p:nvSpPr>
            <p:cNvPr id="1216" name="Shape 1216"/>
            <p:cNvSpPr/>
            <p:nvPr/>
          </p:nvSpPr>
          <p:spPr>
            <a:xfrm>
              <a:off x="1941587" y="0"/>
              <a:ext cx="91441" cy="91440"/>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217" name="Shape 1217"/>
            <p:cNvSpPr/>
            <p:nvPr/>
          </p:nvSpPr>
          <p:spPr>
            <a:xfrm>
              <a:off x="0" y="2423159"/>
              <a:ext cx="91440"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grpSp>
      <p:pic>
        <p:nvPicPr>
          <p:cNvPr id="1219" name="pasted-imag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088" y="4435119"/>
            <a:ext cx="2045971" cy="1613819"/>
          </a:xfrm>
          <a:prstGeom prst="rect">
            <a:avLst/>
          </a:prstGeom>
          <a:ln w="12700">
            <a:miter lim="400000"/>
          </a:ln>
          <a:effectLst>
            <a:outerShdw blurRad="228600" dist="152400" dir="3446451" rotWithShape="0">
              <a:srgbClr val="000000">
                <a:alpha val="70000"/>
              </a:srgbClr>
            </a:outerShdw>
          </a:effectLst>
        </p:spPr>
      </p:pic>
      <p:pic>
        <p:nvPicPr>
          <p:cNvPr id="1220" name="past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211" y="2082808"/>
            <a:ext cx="2045971" cy="1573824"/>
          </a:xfrm>
          <a:prstGeom prst="rect">
            <a:avLst/>
          </a:prstGeom>
          <a:ln w="12700">
            <a:miter lim="400000"/>
          </a:ln>
          <a:effectLst>
            <a:outerShdw blurRad="228600" dist="152400" dir="3006668" rotWithShape="0">
              <a:srgbClr val="000000">
                <a:alpha val="70000"/>
              </a:srgbClr>
            </a:outerShdw>
          </a:effectLst>
        </p:spPr>
      </p:pic>
      <p:sp>
        <p:nvSpPr>
          <p:cNvPr id="4" name="Title 3"/>
          <p:cNvSpPr>
            <a:spLocks noGrp="1"/>
          </p:cNvSpPr>
          <p:nvPr>
            <p:ph type="title"/>
          </p:nvPr>
        </p:nvSpPr>
        <p:spPr/>
        <p:txBody>
          <a:bodyPr/>
          <a:lstStyle/>
          <a:p>
            <a:r>
              <a:rPr lang="en-GB" dirty="0"/>
              <a:t>ESS High level </a:t>
            </a:r>
            <a:r>
              <a:rPr lang="en-GB" dirty="0" smtClean="0"/>
              <a:t>design</a:t>
            </a:r>
            <a:endParaRPr lang="en-US" dirty="0"/>
          </a:p>
        </p:txBody>
      </p:sp>
      <p:sp>
        <p:nvSpPr>
          <p:cNvPr id="33" name="Slide Number Placeholder 3"/>
          <p:cNvSpPr>
            <a:spLocks noGrp="1"/>
          </p:cNvSpPr>
          <p:nvPr>
            <p:ph type="sldNum" sz="quarter" idx="12"/>
          </p:nvPr>
        </p:nvSpPr>
        <p:spPr>
          <a:prstGeom prst="rect">
            <a:avLst/>
          </a:prstGeom>
        </p:spPr>
        <p:txBody>
          <a:bodyPr/>
          <a:lstStyle/>
          <a:p>
            <a:fld id="{038C62C7-F79B-CD4A-A5DF-5683BBEC4A65}" type="slidenum">
              <a:rPr lang="sv-SE" smtClean="0">
                <a:solidFill>
                  <a:prstClr val="white">
                    <a:lumMod val="20000"/>
                    <a:lumOff val="80000"/>
                  </a:prstClr>
                </a:solidFill>
                <a:latin typeface="Calibri"/>
              </a:rPr>
              <a:pPr/>
              <a:t>6</a:t>
            </a:fld>
            <a:endParaRPr lang="sv-SE" dirty="0">
              <a:solidFill>
                <a:prstClr val="white">
                  <a:lumMod val="20000"/>
                  <a:lumOff val="80000"/>
                </a:prstClr>
              </a:solidFill>
              <a:latin typeface="Calibri"/>
            </a:endParaRPr>
          </a:p>
        </p:txBody>
      </p:sp>
      <p:sp>
        <p:nvSpPr>
          <p:cNvPr id="34" name="Title 1"/>
          <p:cNvSpPr txBox="1">
            <a:spLocks/>
          </p:cNvSpPr>
          <p:nvPr/>
        </p:nvSpPr>
        <p:spPr>
          <a:xfrm>
            <a:off x="457200" y="274638"/>
            <a:ext cx="7139136" cy="1143000"/>
          </a:xfrm>
          <a:prstGeom prst="rect">
            <a:avLst/>
          </a:prstGeom>
        </p:spPr>
        <p:txBody>
          <a:bodyPr vert="horz" lIns="0" tIns="0" rIns="0" bIns="0" rtlCol="0" anchor="ctr">
            <a:noAutofit/>
          </a:bodyPr>
          <a:lstStyle>
            <a:lvl1pPr algn="l" defTabSz="455736" rtl="0" eaLnBrk="1" latinLnBrk="0" hangingPunct="1">
              <a:spcBef>
                <a:spcPct val="0"/>
              </a:spcBef>
              <a:buNone/>
              <a:defRPr sz="2600" kern="1200" baseline="0">
                <a:solidFill>
                  <a:srgbClr val="FFFFFF"/>
                </a:solidFill>
                <a:latin typeface="+mj-lt"/>
                <a:ea typeface="+mj-ea"/>
                <a:cs typeface="+mj-cs"/>
              </a:defRPr>
            </a:lvl1pPr>
          </a:lstStyle>
          <a:p>
            <a:endParaRPr lang="en-GB" sz="3200" dirty="0"/>
          </a:p>
        </p:txBody>
      </p:sp>
    </p:spTree>
    <p:extLst>
      <p:ext uri="{BB962C8B-B14F-4D97-AF65-F5344CB8AC3E}">
        <p14:creationId xmlns:p14="http://schemas.microsoft.com/office/powerpoint/2010/main" val="126831860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01"/>
                                        </p:tgtEl>
                                        <p:attrNameLst>
                                          <p:attrName>style.visibility</p:attrName>
                                        </p:attrNameLst>
                                      </p:cBhvr>
                                      <p:to>
                                        <p:strVal val="visible"/>
                                      </p:to>
                                    </p:set>
                                    <p:animEffect transition="in" filter="dissolve">
                                      <p:cBhvr>
                                        <p:cTn id="7" dur="1000"/>
                                        <p:tgtEl>
                                          <p:spTgt spid="12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202"/>
                                        </p:tgtEl>
                                        <p:attrNameLst>
                                          <p:attrName>style.visibility</p:attrName>
                                        </p:attrNameLst>
                                      </p:cBhvr>
                                      <p:to>
                                        <p:strVal val="visible"/>
                                      </p:to>
                                    </p:set>
                                    <p:animEffect transition="in" filter="dissolve">
                                      <p:cBhvr>
                                        <p:cTn id="12" dur="1000"/>
                                        <p:tgtEl>
                                          <p:spTgt spid="1202"/>
                                        </p:tgtEl>
                                      </p:cBhvr>
                                    </p:animEffect>
                                  </p:childTnLst>
                                </p:cTn>
                              </p:par>
                            </p:childTnLst>
                          </p:cTn>
                        </p:par>
                        <p:par>
                          <p:cTn id="13" fill="hold">
                            <p:stCondLst>
                              <p:cond delay="1000"/>
                            </p:stCondLst>
                            <p:childTnLst>
                              <p:par>
                                <p:cTn id="14" presetID="9" presetClass="entr" fill="hold" grpId="0" nodeType="afterEffect">
                                  <p:stCondLst>
                                    <p:cond delay="0"/>
                                  </p:stCondLst>
                                  <p:iterate>
                                    <p:tmAbs val="0"/>
                                  </p:iterate>
                                  <p:childTnLst>
                                    <p:set>
                                      <p:cBhvr>
                                        <p:cTn id="15" fill="hold"/>
                                        <p:tgtEl>
                                          <p:spTgt spid="1218"/>
                                        </p:tgtEl>
                                        <p:attrNameLst>
                                          <p:attrName>style.visibility</p:attrName>
                                        </p:attrNameLst>
                                      </p:cBhvr>
                                      <p:to>
                                        <p:strVal val="visible"/>
                                      </p:to>
                                    </p:set>
                                    <p:animEffect transition="in" filter="dissolve">
                                      <p:cBhvr>
                                        <p:cTn id="16" dur="1000"/>
                                        <p:tgtEl>
                                          <p:spTgt spid="1218"/>
                                        </p:tgtEl>
                                      </p:cBhvr>
                                    </p:animEffect>
                                  </p:childTnLst>
                                </p:cTn>
                              </p:par>
                            </p:childTnLst>
                          </p:cTn>
                        </p:par>
                        <p:par>
                          <p:cTn id="17" fill="hold">
                            <p:stCondLst>
                              <p:cond delay="2000"/>
                            </p:stCondLst>
                            <p:childTnLst>
                              <p:par>
                                <p:cTn id="18" presetID="9" presetClass="entr" fill="hold" grpId="0" nodeType="afterEffect">
                                  <p:stCondLst>
                                    <p:cond delay="0"/>
                                  </p:stCondLst>
                                  <p:iterate>
                                    <p:tmAbs val="0"/>
                                  </p:iterate>
                                  <p:childTnLst>
                                    <p:set>
                                      <p:cBhvr>
                                        <p:cTn id="19" fill="hold"/>
                                        <p:tgtEl>
                                          <p:spTgt spid="1219"/>
                                        </p:tgtEl>
                                        <p:attrNameLst>
                                          <p:attrName>style.visibility</p:attrName>
                                        </p:attrNameLst>
                                      </p:cBhvr>
                                      <p:to>
                                        <p:strVal val="visible"/>
                                      </p:to>
                                    </p:set>
                                    <p:animEffect transition="in" filter="dissolve">
                                      <p:cBhvr>
                                        <p:cTn id="20" dur="1000"/>
                                        <p:tgtEl>
                                          <p:spTgt spid="1219"/>
                                        </p:tgtEl>
                                      </p:cBhvr>
                                    </p:animEffect>
                                  </p:childTnLst>
                                </p:cTn>
                              </p:par>
                            </p:childTnLst>
                          </p:cTn>
                        </p:par>
                        <p:par>
                          <p:cTn id="21" fill="hold">
                            <p:stCondLst>
                              <p:cond delay="0"/>
                            </p:stCondLst>
                            <p:childTnLst>
                              <p:par>
                                <p:cTn id="22" presetID="6" presetClass="emph" presetSubtype="0" accel="50000" decel="50000" fill="hold" grpId="1" nodeType="afterEffect">
                                  <p:stCondLst>
                                    <p:cond delay="0"/>
                                  </p:stCondLst>
                                  <p:childTnLst>
                                    <p:animScale>
                                      <p:cBhvr>
                                        <p:cTn id="23" dur="1000" fill="hold"/>
                                        <p:tgtEl>
                                          <p:spTgt spid="1219"/>
                                        </p:tgtEl>
                                      </p:cBhvr>
                                      <p:by x="300000" y="300000"/>
                                    </p:animScale>
                                  </p:childTnLst>
                                </p:cTn>
                              </p:par>
                            </p:childTnLst>
                          </p:cTn>
                        </p:par>
                        <p:par>
                          <p:cTn id="24" fill="hold">
                            <p:stCondLst>
                              <p:cond delay="0"/>
                            </p:stCondLst>
                            <p:childTnLst>
                              <p:par>
                                <p:cTn id="25" presetID="-1" presetClass="path" presetSubtype="0" accel="50000" decel="50000" fill="hold" nodeType="withEffect">
                                  <p:stCondLst>
                                    <p:cond delay="0"/>
                                  </p:stCondLst>
                                  <p:childTnLst>
                                    <p:animMotion origin="layout" path="M 0.000000 0.000000 L 0.118329 -0.159296" pathEditMode="relative">
                                      <p:cBhvr>
                                        <p:cTn id="26" dur="1000" fill="hold"/>
                                        <p:tgtEl>
                                          <p:spTgt spid="1219"/>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accel="50000" decel="50000" fill="hold" grpId="2" nodeType="clickEffect">
                                  <p:stCondLst>
                                    <p:cond delay="0"/>
                                  </p:stCondLst>
                                  <p:childTnLst>
                                    <p:animScale>
                                      <p:cBhvr>
                                        <p:cTn id="30" dur="1000" fill="hold"/>
                                        <p:tgtEl>
                                          <p:spTgt spid="1219"/>
                                        </p:tgtEl>
                                      </p:cBhvr>
                                      <p:by x="33333" y="33333"/>
                                    </p:animScale>
                                  </p:childTnLst>
                                </p:cTn>
                              </p:par>
                            </p:childTnLst>
                          </p:cTn>
                        </p:par>
                        <p:par>
                          <p:cTn id="31" fill="hold">
                            <p:stCondLst>
                              <p:cond delay="0"/>
                            </p:stCondLst>
                            <p:childTnLst>
                              <p:par>
                                <p:cTn id="32" presetID="-1" presetClass="path" presetSubtype="0" accel="50000" decel="50000" fill="hold" nodeType="withEffect">
                                  <p:stCondLst>
                                    <p:cond delay="0"/>
                                  </p:stCondLst>
                                  <p:childTnLst>
                                    <p:animMotion origin="layout" path="M 0.118329 -0.159296 L 0.000727 0.000000" pathEditMode="relative">
                                      <p:cBhvr>
                                        <p:cTn id="33" dur="1000" fill="hold"/>
                                        <p:tgtEl>
                                          <p:spTgt spid="1219"/>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9" presetClass="entr" fill="hold" grpId="0" nodeType="clickEffect">
                                  <p:stCondLst>
                                    <p:cond delay="0"/>
                                  </p:stCondLst>
                                  <p:iterate>
                                    <p:tmAbs val="0"/>
                                  </p:iterate>
                                  <p:childTnLst>
                                    <p:set>
                                      <p:cBhvr>
                                        <p:cTn id="37" fill="hold"/>
                                        <p:tgtEl>
                                          <p:spTgt spid="1203"/>
                                        </p:tgtEl>
                                        <p:attrNameLst>
                                          <p:attrName>style.visibility</p:attrName>
                                        </p:attrNameLst>
                                      </p:cBhvr>
                                      <p:to>
                                        <p:strVal val="visible"/>
                                      </p:to>
                                    </p:set>
                                    <p:animEffect transition="in" filter="dissolve">
                                      <p:cBhvr>
                                        <p:cTn id="38" dur="1000"/>
                                        <p:tgtEl>
                                          <p:spTgt spid="1203"/>
                                        </p:tgtEl>
                                      </p:cBhvr>
                                    </p:animEffect>
                                  </p:childTnLst>
                                </p:cTn>
                              </p:par>
                            </p:childTnLst>
                          </p:cTn>
                        </p:par>
                        <p:par>
                          <p:cTn id="39" fill="hold">
                            <p:stCondLst>
                              <p:cond delay="1000"/>
                            </p:stCondLst>
                            <p:childTnLst>
                              <p:par>
                                <p:cTn id="40" presetID="9" presetClass="entr" fill="hold" grpId="0" nodeType="afterEffect">
                                  <p:stCondLst>
                                    <p:cond delay="0"/>
                                  </p:stCondLst>
                                  <p:iterate>
                                    <p:tmAbs val="0"/>
                                  </p:iterate>
                                  <p:childTnLst>
                                    <p:set>
                                      <p:cBhvr>
                                        <p:cTn id="41" fill="hold"/>
                                        <p:tgtEl>
                                          <p:spTgt spid="1220"/>
                                        </p:tgtEl>
                                        <p:attrNameLst>
                                          <p:attrName>style.visibility</p:attrName>
                                        </p:attrNameLst>
                                      </p:cBhvr>
                                      <p:to>
                                        <p:strVal val="visible"/>
                                      </p:to>
                                    </p:set>
                                    <p:animEffect transition="in" filter="dissolve">
                                      <p:cBhvr>
                                        <p:cTn id="42" dur="1000"/>
                                        <p:tgtEl>
                                          <p:spTgt spid="1220"/>
                                        </p:tgtEl>
                                      </p:cBhvr>
                                    </p:animEffect>
                                  </p:childTnLst>
                                </p:cTn>
                              </p:par>
                            </p:childTnLst>
                          </p:cTn>
                        </p:par>
                        <p:par>
                          <p:cTn id="43" fill="hold">
                            <p:stCondLst>
                              <p:cond delay="2000"/>
                            </p:stCondLst>
                            <p:childTnLst>
                              <p:par>
                                <p:cTn id="44" presetID="9" presetClass="entr" fill="hold" grpId="0" nodeType="afterEffect">
                                  <p:stCondLst>
                                    <p:cond delay="0"/>
                                  </p:stCondLst>
                                  <p:iterate>
                                    <p:tmAbs val="0"/>
                                  </p:iterate>
                                  <p:childTnLst>
                                    <p:set>
                                      <p:cBhvr>
                                        <p:cTn id="45" fill="hold"/>
                                        <p:tgtEl>
                                          <p:spTgt spid="1214"/>
                                        </p:tgtEl>
                                        <p:attrNameLst>
                                          <p:attrName>style.visibility</p:attrName>
                                        </p:attrNameLst>
                                      </p:cBhvr>
                                      <p:to>
                                        <p:strVal val="visible"/>
                                      </p:to>
                                    </p:set>
                                    <p:animEffect transition="in" filter="dissolve">
                                      <p:cBhvr>
                                        <p:cTn id="46" dur="1000"/>
                                        <p:tgtEl>
                                          <p:spTgt spid="1214"/>
                                        </p:tgtEl>
                                      </p:cBhvr>
                                    </p:animEffect>
                                  </p:childTnLst>
                                </p:cTn>
                              </p:par>
                            </p:childTnLst>
                          </p:cTn>
                        </p:par>
                        <p:par>
                          <p:cTn id="47" fill="hold">
                            <p:stCondLst>
                              <p:cond delay="0"/>
                            </p:stCondLst>
                            <p:childTnLst>
                              <p:par>
                                <p:cTn id="48" presetID="6" presetClass="emph" presetSubtype="0" accel="50000" decel="50000" fill="hold" grpId="1" nodeType="afterEffect">
                                  <p:stCondLst>
                                    <p:cond delay="0"/>
                                  </p:stCondLst>
                                  <p:childTnLst>
                                    <p:animScale>
                                      <p:cBhvr>
                                        <p:cTn id="49" dur="1000" fill="hold"/>
                                        <p:tgtEl>
                                          <p:spTgt spid="1220"/>
                                        </p:tgtEl>
                                      </p:cBhvr>
                                      <p:by x="250000" y="250000"/>
                                    </p:animScale>
                                  </p:childTnLst>
                                </p:cTn>
                              </p:par>
                            </p:childTnLst>
                          </p:cTn>
                        </p:par>
                        <p:par>
                          <p:cTn id="50" fill="hold">
                            <p:stCondLst>
                              <p:cond delay="0"/>
                            </p:stCondLst>
                            <p:childTnLst>
                              <p:par>
                                <p:cTn id="51" presetID="-1" presetClass="path" presetSubtype="0" accel="50000" decel="50000" fill="hold" nodeType="withEffect">
                                  <p:stCondLst>
                                    <p:cond delay="0"/>
                                  </p:stCondLst>
                                  <p:childTnLst>
                                    <p:animMotion origin="layout" path="M 0.000000 0.000000 L 0.050566 0.161927" pathEditMode="relative">
                                      <p:cBhvr>
                                        <p:cTn id="52" dur="1000" fill="hold"/>
                                        <p:tgtEl>
                                          <p:spTgt spid="122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6" presetClass="emph" presetSubtype="0" accel="50000" decel="50000" fill="hold" grpId="2" nodeType="clickEffect">
                                  <p:stCondLst>
                                    <p:cond delay="0"/>
                                  </p:stCondLst>
                                  <p:childTnLst>
                                    <p:animScale>
                                      <p:cBhvr>
                                        <p:cTn id="56" dur="1000" fill="hold"/>
                                        <p:tgtEl>
                                          <p:spTgt spid="1220"/>
                                        </p:tgtEl>
                                      </p:cBhvr>
                                      <p:by x="40000" y="40000"/>
                                    </p:animScale>
                                  </p:childTnLst>
                                </p:cTn>
                              </p:par>
                            </p:childTnLst>
                          </p:cTn>
                        </p:par>
                        <p:par>
                          <p:cTn id="57" fill="hold">
                            <p:stCondLst>
                              <p:cond delay="0"/>
                            </p:stCondLst>
                            <p:childTnLst>
                              <p:par>
                                <p:cTn id="58" presetID="-1" presetClass="path" presetSubtype="0" accel="50000" decel="50000" fill="hold" nodeType="withEffect">
                                  <p:stCondLst>
                                    <p:cond delay="0"/>
                                  </p:stCondLst>
                                  <p:childTnLst>
                                    <p:animMotion origin="layout" path="M 0.050566 0.161927 L 0.000000 0.000000" pathEditMode="relative">
                                      <p:cBhvr>
                                        <p:cTn id="59" dur="1000" fill="hold"/>
                                        <p:tgtEl>
                                          <p:spTgt spid="1220"/>
                                        </p:tgtEl>
                                        <p:attrNameLst>
                                          <p:attrName>ppt_x</p:attrName>
                                          <p:attrName>ppt_y</p:attrName>
                                        </p:attrNameLst>
                                      </p:cBhvr>
                                    </p:animMotion>
                                  </p:childTnLst>
                                </p:cTn>
                              </p:par>
                            </p:childTnLst>
                          </p:cTn>
                        </p:par>
                      </p:childTnLst>
                    </p:cTn>
                  </p:par>
                  <p:par>
                    <p:cTn id="60" fill="hold">
                      <p:stCondLst>
                        <p:cond delay="indefinite"/>
                      </p:stCondLst>
                      <p:childTnLst>
                        <p:par>
                          <p:cTn id="61" fill="hold">
                            <p:stCondLst>
                              <p:cond delay="0"/>
                            </p:stCondLst>
                            <p:childTnLst>
                              <p:par>
                                <p:cTn id="62" presetID="9" presetClass="entr" fill="hold" grpId="0" nodeType="clickEffect">
                                  <p:stCondLst>
                                    <p:cond delay="0"/>
                                  </p:stCondLst>
                                  <p:iterate>
                                    <p:tmAbs val="0"/>
                                  </p:iterate>
                                  <p:childTnLst>
                                    <p:set>
                                      <p:cBhvr>
                                        <p:cTn id="63" fill="hold"/>
                                        <p:tgtEl>
                                          <p:spTgt spid="1208"/>
                                        </p:tgtEl>
                                        <p:attrNameLst>
                                          <p:attrName>style.visibility</p:attrName>
                                        </p:attrNameLst>
                                      </p:cBhvr>
                                      <p:to>
                                        <p:strVal val="visible"/>
                                      </p:to>
                                    </p:set>
                                    <p:animEffect transition="in" filter="dissolve">
                                      <p:cBhvr>
                                        <p:cTn id="64" dur="1000"/>
                                        <p:tgtEl>
                                          <p:spTgt spid="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0" animBg="1" advAuto="0"/>
      <p:bldP spid="1202" grpId="0" animBg="1" advAuto="0"/>
      <p:bldP spid="1203" grpId="0" animBg="1" advAuto="0"/>
      <p:bldP spid="1208" grpId="0" animBg="1" advAuto="0"/>
      <p:bldP spid="1214" grpId="0" animBg="1" advAuto="0"/>
      <p:bldP spid="1218" grpId="0" animBg="1" advAuto="0"/>
      <p:bldP spid="1219" grpId="0" animBg="1" advAuto="0"/>
      <p:bldP spid="1219" grpId="1" animBg="1" advAuto="0"/>
      <p:bldP spid="1219" grpId="2" animBg="1" advAuto="0"/>
      <p:bldP spid="1220" grpId="0" animBg="1" advAuto="0"/>
      <p:bldP spid="1220" grpId="1" animBg="1" advAuto="0"/>
      <p:bldP spid="1220"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2585" dirty="0"/>
              <a:t>Journey to deliver the world’s leading facility for research using neutrons</a:t>
            </a:r>
          </a:p>
        </p:txBody>
      </p:sp>
      <p:pic>
        <p:nvPicPr>
          <p:cNvPr id="20" name="Content Placeholder 19"/>
          <p:cNvPicPr>
            <a:picLocks noGrp="1" noChangeAspect="1"/>
          </p:cNvPicPr>
          <p:nvPr>
            <p:ph idx="1"/>
          </p:nvPr>
        </p:nvPicPr>
        <p:blipFill rotWithShape="1">
          <a:blip r:embed="rId2">
            <a:extLst>
              <a:ext uri="{28A0092B-C50C-407E-A947-70E740481C1C}">
                <a14:useLocalDpi xmlns:a14="http://schemas.microsoft.com/office/drawing/2010/main" val="0"/>
              </a:ext>
            </a:extLst>
          </a:blip>
          <a:srcRect l="28070"/>
          <a:stretch/>
        </p:blipFill>
        <p:spPr>
          <a:xfrm>
            <a:off x="-1" y="-227796"/>
            <a:ext cx="9174643" cy="7176081"/>
          </a:xfrm>
        </p:spPr>
      </p:pic>
      <p:sp>
        <p:nvSpPr>
          <p:cNvPr id="4" name="Slide Number Placeholder 3"/>
          <p:cNvSpPr>
            <a:spLocks noGrp="1"/>
          </p:cNvSpPr>
          <p:nvPr>
            <p:ph type="sldNum" sz="quarter" idx="12"/>
          </p:nvPr>
        </p:nvSpPr>
        <p:spPr>
          <a:xfrm>
            <a:off x="7010400" y="6356350"/>
            <a:ext cx="2133600" cy="365125"/>
          </a:xfrm>
        </p:spPr>
        <p:txBody>
          <a:bodyPr/>
          <a:lstStyle/>
          <a:p>
            <a:fld id="{551115BC-487E-4422-894C-CB7CD3E79223}" type="slidenum">
              <a:rPr lang="sv-SE" smtClean="0">
                <a:solidFill>
                  <a:prstClr val="black">
                    <a:tint val="75000"/>
                  </a:prstClr>
                </a:solidFill>
                <a:latin typeface="+mj-lt"/>
              </a:rPr>
              <a:pPr/>
              <a:t>7</a:t>
            </a:fld>
            <a:endParaRPr lang="sv-SE" dirty="0">
              <a:solidFill>
                <a:prstClr val="black">
                  <a:tint val="75000"/>
                </a:prstClr>
              </a:solidFill>
              <a:latin typeface="+mj-lt"/>
            </a:endParaRPr>
          </a:p>
        </p:txBody>
      </p:sp>
      <p:grpSp>
        <p:nvGrpSpPr>
          <p:cNvPr id="2" name="Group 1"/>
          <p:cNvGrpSpPr/>
          <p:nvPr/>
        </p:nvGrpSpPr>
        <p:grpSpPr>
          <a:xfrm>
            <a:off x="467544" y="1594467"/>
            <a:ext cx="8136904" cy="4716981"/>
            <a:chOff x="223586" y="1601792"/>
            <a:chExt cx="9472614" cy="4957421"/>
          </a:xfrm>
        </p:grpSpPr>
        <p:cxnSp>
          <p:nvCxnSpPr>
            <p:cNvPr id="7" name="Straight Connector 6"/>
            <p:cNvCxnSpPr/>
            <p:nvPr/>
          </p:nvCxnSpPr>
          <p:spPr bwMode="auto">
            <a:xfrm>
              <a:off x="8533607" y="2371728"/>
              <a:ext cx="0" cy="3698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4006705" y="3824130"/>
              <a:ext cx="240645" cy="56843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149740" y="4813303"/>
              <a:ext cx="0" cy="1920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3050730" y="3159745"/>
              <a:ext cx="1911952"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2014</a:t>
              </a:r>
            </a:p>
            <a:p>
              <a:pPr defTabSz="949496"/>
              <a:r>
                <a:rPr lang="en-US" sz="1108" b="1" dirty="0">
                  <a:solidFill>
                    <a:srgbClr val="000000"/>
                  </a:solidFill>
                  <a:latin typeface="+mj-lt"/>
                  <a:cs typeface="Calibri"/>
                </a:rPr>
                <a:t>Construction Starts on Green Field Site</a:t>
              </a:r>
            </a:p>
          </p:txBody>
        </p:sp>
        <p:sp>
          <p:nvSpPr>
            <p:cNvPr id="11" name="TextBox 36"/>
            <p:cNvSpPr txBox="1">
              <a:spLocks noChangeArrowheads="1"/>
            </p:cNvSpPr>
            <p:nvPr/>
          </p:nvSpPr>
          <p:spPr bwMode="auto">
            <a:xfrm>
              <a:off x="812373" y="4044006"/>
              <a:ext cx="1694339"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2009</a:t>
              </a:r>
            </a:p>
            <a:p>
              <a:pPr defTabSz="949496"/>
              <a:r>
                <a:rPr lang="en-US" sz="1108" b="1" dirty="0">
                  <a:solidFill>
                    <a:srgbClr val="000000"/>
                  </a:solidFill>
                  <a:latin typeface="+mj-lt"/>
                  <a:cs typeface="Calibri"/>
                </a:rPr>
                <a:t>Decision to Site ESS in Lund</a:t>
              </a:r>
            </a:p>
          </p:txBody>
        </p:sp>
        <p:grpSp>
          <p:nvGrpSpPr>
            <p:cNvPr id="12" name="Group 84"/>
            <p:cNvGrpSpPr>
              <a:grpSpLocks/>
            </p:cNvGrpSpPr>
            <p:nvPr/>
          </p:nvGrpSpPr>
          <p:grpSpPr bwMode="auto">
            <a:xfrm>
              <a:off x="552207" y="2438402"/>
              <a:ext cx="8904941" cy="3290899"/>
              <a:chOff x="509589" y="2248787"/>
              <a:chExt cx="8219561" cy="3425738"/>
            </a:xfrm>
          </p:grpSpPr>
          <p:grpSp>
            <p:nvGrpSpPr>
              <p:cNvPr id="13" name="Group 72"/>
              <p:cNvGrpSpPr>
                <a:grpSpLocks/>
              </p:cNvGrpSpPr>
              <p:nvPr/>
            </p:nvGrpSpPr>
            <p:grpSpPr bwMode="auto">
              <a:xfrm>
                <a:off x="7576067" y="2569291"/>
                <a:ext cx="608554" cy="270369"/>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4" name="Straight Arrow Connector 13"/>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6394219" y="3039642"/>
                <a:ext cx="608554" cy="270369"/>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7" name="Straight Connector 16"/>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5217882" y="3517943"/>
                <a:ext cx="608554" cy="270369"/>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9" name="Straight Connector 18"/>
              <p:cNvCxnSpPr>
                <a:endCxn id="38" idx="6"/>
              </p:cNvCxnSpPr>
              <p:nvPr/>
            </p:nvCxnSpPr>
            <p:spPr>
              <a:xfrm flipH="1">
                <a:off x="4035440" y="3646741"/>
                <a:ext cx="1200292" cy="746351"/>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3765578" y="4257582"/>
                <a:ext cx="269862" cy="2710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cxnSp>
            <p:nvCxnSpPr>
              <p:cNvPr id="21" name="Straight Connector 20"/>
              <p:cNvCxnSpPr/>
              <p:nvPr/>
            </p:nvCxnSpPr>
            <p:spPr>
              <a:xfrm flipH="1">
                <a:off x="3452547" y="4432109"/>
                <a:ext cx="313032" cy="17320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2858379" y="4465147"/>
                <a:ext cx="608554" cy="270369"/>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23" name="Straight Connector 2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1682729" y="4932036"/>
                <a:ext cx="608554" cy="270369"/>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25" name="Straight Connector 24"/>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509589" y="5404156"/>
                <a:ext cx="608554" cy="270369"/>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grpSp>
        <p:sp>
          <p:nvSpPr>
            <p:cNvPr id="48" name="TextBox 32"/>
            <p:cNvSpPr txBox="1">
              <a:spLocks noChangeArrowheads="1"/>
            </p:cNvSpPr>
            <p:nvPr/>
          </p:nvSpPr>
          <p:spPr bwMode="auto">
            <a:xfrm>
              <a:off x="7988941" y="1601792"/>
              <a:ext cx="1707259"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2025</a:t>
              </a:r>
            </a:p>
            <a:p>
              <a:pPr defTabSz="949496"/>
              <a:r>
                <a:rPr lang="en-US" sz="1108" b="1" dirty="0">
                  <a:solidFill>
                    <a:srgbClr val="000000"/>
                  </a:solidFill>
                  <a:latin typeface="+mj-lt"/>
                  <a:cs typeface="Calibri"/>
                </a:rPr>
                <a:t>ESS Construction Phase Complete</a:t>
              </a:r>
            </a:p>
          </p:txBody>
        </p:sp>
        <p:cxnSp>
          <p:nvCxnSpPr>
            <p:cNvPr id="49" name="Straight Connector 48"/>
            <p:cNvCxnSpPr/>
            <p:nvPr/>
          </p:nvCxnSpPr>
          <p:spPr bwMode="auto">
            <a:xfrm>
              <a:off x="883973" y="5729291"/>
              <a:ext cx="0" cy="1587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223586" y="5894829"/>
              <a:ext cx="2258879"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2003</a:t>
              </a:r>
            </a:p>
            <a:p>
              <a:pPr defTabSz="949496"/>
              <a:r>
                <a:rPr lang="en-US" sz="1108" b="1" dirty="0">
                  <a:solidFill>
                    <a:srgbClr val="000000"/>
                  </a:solidFill>
                  <a:latin typeface="+mj-lt"/>
                  <a:cs typeface="Calibri"/>
                </a:rPr>
                <a:t>European Design of ESS Completed</a:t>
              </a:r>
            </a:p>
          </p:txBody>
        </p:sp>
        <p:cxnSp>
          <p:nvCxnSpPr>
            <p:cNvPr id="51" name="Straight Connector 50"/>
            <p:cNvCxnSpPr/>
            <p:nvPr/>
          </p:nvCxnSpPr>
          <p:spPr bwMode="auto">
            <a:xfrm>
              <a:off x="3436144" y="4827616"/>
              <a:ext cx="0" cy="3127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2801268" y="5143260"/>
              <a:ext cx="2034833"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2012</a:t>
              </a:r>
            </a:p>
            <a:p>
              <a:pPr defTabSz="949496"/>
              <a:r>
                <a:rPr lang="en-US" sz="1108" b="1" dirty="0">
                  <a:solidFill>
                    <a:prstClr val="black"/>
                  </a:solidFill>
                  <a:latin typeface="+mj-lt"/>
                  <a:cs typeface="Calibri"/>
                </a:rPr>
                <a:t>ESS Design Update Phase Complete</a:t>
              </a:r>
            </a:p>
          </p:txBody>
        </p:sp>
        <p:cxnSp>
          <p:nvCxnSpPr>
            <p:cNvPr id="53" name="Straight Connector 52"/>
            <p:cNvCxnSpPr/>
            <p:nvPr/>
          </p:nvCxnSpPr>
          <p:spPr bwMode="auto">
            <a:xfrm>
              <a:off x="5981435" y="3929066"/>
              <a:ext cx="0" cy="74771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5461360" y="4677402"/>
              <a:ext cx="1892126"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smtClean="0">
                  <a:solidFill>
                    <a:srgbClr val="0094CA"/>
                  </a:solidFill>
                  <a:latin typeface="+mj-lt"/>
                  <a:cs typeface="Calibri"/>
                </a:rPr>
                <a:t>2019</a:t>
              </a:r>
              <a:endParaRPr lang="en-US" sz="1292" b="1" dirty="0">
                <a:solidFill>
                  <a:srgbClr val="0094CA"/>
                </a:solidFill>
                <a:latin typeface="+mj-lt"/>
                <a:cs typeface="Calibri"/>
              </a:endParaRPr>
            </a:p>
            <a:p>
              <a:pPr defTabSz="949496"/>
              <a:r>
                <a:rPr lang="en-US" sz="1108" b="1" dirty="0" smtClean="0">
                  <a:latin typeface="+mj-lt"/>
                  <a:cs typeface="Calibri"/>
                </a:rPr>
                <a:t>Start of Initial Operations Phase</a:t>
              </a:r>
              <a:endParaRPr lang="en-US" sz="1108" b="1" dirty="0">
                <a:latin typeface="+mj-lt"/>
                <a:cs typeface="Calibri"/>
              </a:endParaRPr>
            </a:p>
          </p:txBody>
        </p:sp>
        <p:cxnSp>
          <p:nvCxnSpPr>
            <p:cNvPr id="55" name="Straight Connector 54"/>
            <p:cNvCxnSpPr/>
            <p:nvPr/>
          </p:nvCxnSpPr>
          <p:spPr bwMode="auto">
            <a:xfrm>
              <a:off x="7260962" y="3463928"/>
              <a:ext cx="0" cy="257175"/>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6927507" y="3720713"/>
              <a:ext cx="1837271"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2023</a:t>
              </a:r>
            </a:p>
            <a:p>
              <a:pPr defTabSz="949496"/>
              <a:r>
                <a:rPr lang="en-US" sz="1108" b="1" dirty="0">
                  <a:solidFill>
                    <a:srgbClr val="000000"/>
                  </a:solidFill>
                  <a:latin typeface="+mj-lt"/>
                  <a:cs typeface="Calibri"/>
                </a:rPr>
                <a:t>ESS Starts</a:t>
              </a:r>
            </a:p>
            <a:p>
              <a:pPr defTabSz="949496"/>
              <a:r>
                <a:rPr lang="en-US" sz="1108" b="1" dirty="0">
                  <a:solidFill>
                    <a:srgbClr val="000000"/>
                  </a:solidFill>
                  <a:latin typeface="+mj-lt"/>
                  <a:cs typeface="Calibri"/>
                </a:rPr>
                <a:t>User Program</a:t>
              </a:r>
            </a:p>
          </p:txBody>
        </p:sp>
      </p:grpSp>
      <p:pic>
        <p:nvPicPr>
          <p:cNvPr id="58" name="Bildobjekt 5" descr="ESS-vit-log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310161"/>
            <a:ext cx="1370480" cy="733206"/>
          </a:xfrm>
          <a:prstGeom prst="rect">
            <a:avLst/>
          </a:prstGeom>
        </p:spPr>
      </p:pic>
    </p:spTree>
    <p:extLst>
      <p:ext uri="{BB962C8B-B14F-4D97-AF65-F5344CB8AC3E}">
        <p14:creationId xmlns:p14="http://schemas.microsoft.com/office/powerpoint/2010/main" val="7919728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Organisation</a:t>
            </a:r>
            <a:r>
              <a:rPr lang="en-US" dirty="0"/>
              <a:t> and People</a:t>
            </a:r>
            <a:r>
              <a:rPr lang="en-GB" dirty="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8</a:t>
            </a:fld>
            <a:endParaRPr lang="en-GB" noProof="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2493"/>
          <a:stretch/>
        </p:blipFill>
        <p:spPr>
          <a:xfrm>
            <a:off x="764760" y="1016093"/>
            <a:ext cx="7597868" cy="5578138"/>
          </a:xfrm>
          <a:prstGeom prst="rect">
            <a:avLst/>
          </a:prstGeom>
        </p:spPr>
      </p:pic>
      <p:grpSp>
        <p:nvGrpSpPr>
          <p:cNvPr id="6" name="Group 5"/>
          <p:cNvGrpSpPr/>
          <p:nvPr/>
        </p:nvGrpSpPr>
        <p:grpSpPr>
          <a:xfrm>
            <a:off x="39567" y="2549240"/>
            <a:ext cx="3335256" cy="3071379"/>
            <a:chOff x="3735915" y="4618018"/>
            <a:chExt cx="3613194" cy="3327327"/>
          </a:xfrm>
        </p:grpSpPr>
        <p:grpSp>
          <p:nvGrpSpPr>
            <p:cNvPr id="7" name="Group 6"/>
            <p:cNvGrpSpPr/>
            <p:nvPr/>
          </p:nvGrpSpPr>
          <p:grpSpPr>
            <a:xfrm>
              <a:off x="3735915" y="4618018"/>
              <a:ext cx="3613194" cy="3327327"/>
              <a:chOff x="4499992" y="2281436"/>
              <a:chExt cx="2016224" cy="1872208"/>
            </a:xfrm>
          </p:grpSpPr>
          <p:sp>
            <p:nvSpPr>
              <p:cNvPr id="9" name="Oval 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0" name="TextBox 9"/>
              <p:cNvSpPr txBox="1"/>
              <p:nvPr/>
            </p:nvSpPr>
            <p:spPr>
              <a:xfrm>
                <a:off x="4499992" y="2522015"/>
                <a:ext cx="2016224" cy="567247"/>
              </a:xfrm>
              <a:prstGeom prst="rect">
                <a:avLst/>
              </a:prstGeom>
              <a:noFill/>
            </p:spPr>
            <p:txBody>
              <a:bodyPr wrap="square" rtlCol="0">
                <a:spAutoFit/>
              </a:bodyPr>
              <a:lstStyle/>
              <a:p>
                <a:pPr algn="ctr" defTabSz="1061627"/>
                <a:r>
                  <a:rPr lang="en-US" sz="3785" b="1" dirty="0" smtClean="0">
                    <a:solidFill>
                      <a:srgbClr val="FFFFFF"/>
                    </a:solidFill>
                    <a:cs typeface="Helvetica"/>
                  </a:rPr>
                  <a:t>409</a:t>
                </a:r>
                <a:endParaRPr lang="en-US" sz="3785" b="1" dirty="0">
                  <a:solidFill>
                    <a:srgbClr val="FFFFFF"/>
                  </a:solidFill>
                  <a:cs typeface="Helvetica"/>
                </a:endParaRPr>
              </a:p>
              <a:p>
                <a:pPr algn="ctr" defTabSz="1061627"/>
                <a:r>
                  <a:rPr lang="en-US" sz="1662" dirty="0">
                    <a:solidFill>
                      <a:srgbClr val="FFFFFF"/>
                    </a:solidFill>
                    <a:cs typeface="Helvetica"/>
                  </a:rPr>
                  <a:t>Employees</a:t>
                </a:r>
              </a:p>
            </p:txBody>
          </p:sp>
        </p:grpSp>
        <p:pic>
          <p:nvPicPr>
            <p:cNvPr id="8" name="Picture 7" desc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017138" y="2549239"/>
            <a:ext cx="3335256" cy="3071379"/>
            <a:chOff x="-949710" y="3908461"/>
            <a:chExt cx="3613194" cy="3327327"/>
          </a:xfrm>
        </p:grpSpPr>
        <p:grpSp>
          <p:nvGrpSpPr>
            <p:cNvPr id="12" name="Group 11"/>
            <p:cNvGrpSpPr/>
            <p:nvPr/>
          </p:nvGrpSpPr>
          <p:grpSpPr>
            <a:xfrm>
              <a:off x="-949710" y="3908461"/>
              <a:ext cx="3613194" cy="3327327"/>
              <a:chOff x="4499992" y="2281436"/>
              <a:chExt cx="2016224" cy="1872208"/>
            </a:xfrm>
          </p:grpSpPr>
          <p:sp>
            <p:nvSpPr>
              <p:cNvPr id="14" name="Oval 13"/>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5" name="TextBox 14"/>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48</a:t>
                </a:r>
              </a:p>
              <a:p>
                <a:pPr algn="ctr" defTabSz="1061627"/>
                <a:r>
                  <a:rPr lang="en-US" sz="1662" dirty="0">
                    <a:solidFill>
                      <a:srgbClr val="FFFFFF"/>
                    </a:solidFill>
                    <a:cs typeface="Helvetica"/>
                  </a:rPr>
                  <a:t>Nationalities</a:t>
                </a:r>
              </a:p>
            </p:txBody>
          </p:sp>
        </p:grpSp>
        <p:pic>
          <p:nvPicPr>
            <p:cNvPr id="13" name="Picture 2" descr="elated im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761364" y="2549240"/>
            <a:ext cx="3335256" cy="3071379"/>
            <a:chOff x="314325" y="2244798"/>
            <a:chExt cx="3613194" cy="3327327"/>
          </a:xfrm>
        </p:grpSpPr>
        <p:grpSp>
          <p:nvGrpSpPr>
            <p:cNvPr id="17" name="Group 16"/>
            <p:cNvGrpSpPr/>
            <p:nvPr/>
          </p:nvGrpSpPr>
          <p:grpSpPr>
            <a:xfrm>
              <a:off x="314325" y="2244798"/>
              <a:ext cx="3613194" cy="3327327"/>
              <a:chOff x="4499992" y="2281436"/>
              <a:chExt cx="2016224" cy="1872208"/>
            </a:xfrm>
          </p:grpSpPr>
          <p:sp>
            <p:nvSpPr>
              <p:cNvPr id="19" name="Oval 1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20" name="TextBox 1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 100</a:t>
                </a:r>
              </a:p>
              <a:p>
                <a:pPr algn="ctr" defTabSz="1061627"/>
                <a:r>
                  <a:rPr lang="en-US" sz="1662" dirty="0">
                    <a:solidFill>
                      <a:srgbClr val="FFFFFF"/>
                    </a:solidFill>
                    <a:cs typeface="Helvetica"/>
                  </a:rPr>
                  <a:t>Collaborating Institutions</a:t>
                </a:r>
              </a:p>
            </p:txBody>
          </p:sp>
        </p:grpSp>
        <p:pic>
          <p:nvPicPr>
            <p:cNvPr id="18" name="Picture 6" descr="mage result for PSI villige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70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Helvetica" charset="0"/>
                <a:cs typeface="Helvetica" charset="0"/>
              </a:rPr>
              <a:t>Financing includes cash and deliverables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grpSp>
        <p:nvGrpSpPr>
          <p:cNvPr id="11" name="Group 10"/>
          <p:cNvGrpSpPr/>
          <p:nvPr/>
        </p:nvGrpSpPr>
        <p:grpSpPr>
          <a:xfrm>
            <a:off x="4887189" y="1492279"/>
            <a:ext cx="4121872" cy="5245543"/>
            <a:chOff x="3733800" y="-381000"/>
            <a:chExt cx="6248400" cy="7353467"/>
          </a:xfrm>
        </p:grpSpPr>
        <p:sp>
          <p:nvSpPr>
            <p:cNvPr id="12"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8"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9"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0"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1"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2"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3"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4"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5"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6"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7"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8"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9"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0"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1"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2"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3"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4"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5"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6"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7"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8"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9"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0"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1"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2"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3"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4"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5"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6"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7"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8"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9"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0"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1"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2"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3"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4"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5"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6"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7"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8"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9"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0"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1"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2"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3"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4"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5"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6"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7"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8"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9"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0"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1"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2"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3"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4"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5"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6"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7"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8"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9"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0"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1"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2"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3"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4"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5"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6"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7"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8"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9"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0"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1"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2"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3"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4"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5"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6"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7"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8"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9"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0"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1"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2"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3"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4"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5"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6"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7"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8"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9"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0"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1"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2"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3"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4"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5"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6"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7"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8"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9"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0"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1"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2"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3"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4"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5"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6"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7"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8"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9"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0"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1"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2"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3"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4"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5"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6"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7"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8"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9"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0"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1"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2"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3"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4"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5"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6"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7"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8"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9"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0"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1"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2"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3"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4"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5"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6"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7"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8"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9"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0"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1"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172"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3"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4"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5"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6"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7"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8"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9"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0"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1"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grpSp>
      <p:sp>
        <p:nvSpPr>
          <p:cNvPr id="183" name="Rectangle 22"/>
          <p:cNvSpPr>
            <a:spLocks/>
          </p:cNvSpPr>
          <p:nvPr/>
        </p:nvSpPr>
        <p:spPr bwMode="auto">
          <a:xfrm>
            <a:off x="475051" y="2060848"/>
            <a:ext cx="7646553" cy="4182653"/>
          </a:xfrm>
          <a:prstGeom prst="rect">
            <a:avLst/>
          </a:prstGeom>
          <a:noFill/>
          <a:ln>
            <a:noFill/>
          </a:ln>
          <a:extLst/>
        </p:spPr>
        <p:txBody>
          <a:bodyPr lIns="38771" tIns="38771" rIns="38771" bIns="38771"/>
          <a:lstStyle/>
          <a:p>
            <a:pPr defTabSz="930479"/>
            <a:r>
              <a:rPr lang="en-US" b="1" dirty="0" smtClean="0">
                <a:ea typeface="Helvetica" charset="0"/>
                <a:cs typeface="Helvetica" charset="0"/>
                <a:sym typeface="Helvetica" charset="0"/>
              </a:rPr>
              <a:t>Host </a:t>
            </a:r>
            <a:r>
              <a:rPr lang="en-US" b="1" dirty="0">
                <a:ea typeface="Helvetica" charset="0"/>
                <a:cs typeface="Helvetica" charset="0"/>
                <a:sym typeface="Helvetica" charset="0"/>
              </a:rPr>
              <a:t>Countries Sweden and Denmark </a:t>
            </a:r>
          </a:p>
          <a:p>
            <a:pPr defTabSz="930407"/>
            <a:r>
              <a:rPr lang="en-US" dirty="0">
                <a:ea typeface="Helvetica" charset="0"/>
                <a:cs typeface="Helvetica" charset="0"/>
                <a:sym typeface="Helvetica" charset="0"/>
              </a:rPr>
              <a:t>  </a:t>
            </a:r>
          </a:p>
          <a:p>
            <a:pPr defTabSz="930407">
              <a:tabLst>
                <a:tab pos="160379" algn="l"/>
                <a:tab pos="2027662" algn="r"/>
                <a:tab pos="2268232" algn="l"/>
              </a:tabLst>
            </a:pPr>
            <a:r>
              <a:rPr lang="en-US" dirty="0">
                <a:ea typeface="Helvetica" charset="0"/>
                <a:cs typeface="Helvetica" charset="0"/>
                <a:sym typeface="Helvetica" charset="0"/>
              </a:rPr>
              <a:t>	Construction	47.5%</a:t>
            </a:r>
            <a:r>
              <a:rPr lang="en-US" dirty="0">
                <a:solidFill>
                  <a:srgbClr val="404040"/>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Cash Investment</a:t>
            </a:r>
            <a:r>
              <a:rPr lang="en-US" spc="305" dirty="0">
                <a:solidFill>
                  <a:srgbClr val="0094CA"/>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 97%</a:t>
            </a: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Operations	15%	</a:t>
            </a:r>
          </a:p>
          <a:p>
            <a:pPr defTabSz="930407">
              <a:tabLst>
                <a:tab pos="160379" algn="l"/>
                <a:tab pos="2027662" algn="r"/>
                <a:tab pos="2268232" algn="l"/>
              </a:tabLst>
            </a:pPr>
            <a:endParaRPr lang="en-US" b="1" dirty="0">
              <a:solidFill>
                <a:srgbClr val="0094CA"/>
              </a:solidFill>
              <a:ea typeface="Helvetica" charset="0"/>
              <a:cs typeface="Helvetica" charset="0"/>
              <a:sym typeface="Helvetica" charset="0"/>
            </a:endParaRPr>
          </a:p>
          <a:p>
            <a:pPr defTabSz="930479">
              <a:tabLst>
                <a:tab pos="160379" algn="l"/>
                <a:tab pos="2027662" algn="r"/>
                <a:tab pos="2268232" algn="l"/>
              </a:tabLst>
            </a:pPr>
            <a:r>
              <a:rPr lang="en-US" b="1" dirty="0">
                <a:ea typeface="Helvetica" charset="0"/>
                <a:cs typeface="Helvetica" charset="0"/>
                <a:sym typeface="Helvetica" charset="0"/>
              </a:rPr>
              <a:t>Non Host Member Countries</a:t>
            </a:r>
          </a:p>
          <a:p>
            <a:pPr defTabSz="930479">
              <a:tabLst>
                <a:tab pos="160379" algn="l"/>
                <a:tab pos="2027662" algn="r"/>
                <a:tab pos="2268232" algn="l"/>
              </a:tabLst>
            </a:pPr>
            <a:r>
              <a:rPr lang="en-US" b="1" dirty="0">
                <a:solidFill>
                  <a:srgbClr val="404040"/>
                </a:solidFill>
                <a:ea typeface="Helvetica" charset="0"/>
                <a:cs typeface="Helvetica" charset="0"/>
                <a:sym typeface="Helvetica" charset="0"/>
              </a:rPr>
              <a:t>    </a:t>
            </a:r>
          </a:p>
          <a:p>
            <a:pPr defTabSz="930407">
              <a:tabLst>
                <a:tab pos="160379" algn="l"/>
                <a:tab pos="2027662" algn="r"/>
                <a:tab pos="2268232" algn="l"/>
              </a:tabLst>
            </a:pPr>
            <a:r>
              <a:rPr lang="en-US" dirty="0" smtClean="0">
                <a:solidFill>
                  <a:srgbClr val="404040"/>
                </a:solidFill>
                <a:ea typeface="Helvetica" charset="0"/>
                <a:cs typeface="Helvetica" charset="0"/>
                <a:sym typeface="Helvetica" charset="0"/>
              </a:rPr>
              <a:t>	</a:t>
            </a:r>
            <a:r>
              <a:rPr lang="en-US" dirty="0" smtClean="0">
                <a:ea typeface="Helvetica" charset="0"/>
                <a:cs typeface="Helvetica" charset="0"/>
                <a:sym typeface="Helvetica" charset="0"/>
              </a:rPr>
              <a:t>Construction	52.5%</a:t>
            </a:r>
            <a:r>
              <a:rPr lang="en-US" dirty="0" smtClean="0">
                <a:solidFill>
                  <a:srgbClr val="404040"/>
                </a:solidFill>
                <a:ea typeface="Helvetica" charset="0"/>
                <a:cs typeface="Helvetica" charset="0"/>
                <a:sym typeface="Helvetica" charset="0"/>
              </a:rPr>
              <a:t>	</a:t>
            </a:r>
            <a:r>
              <a:rPr lang="en-US" dirty="0" smtClean="0">
                <a:solidFill>
                  <a:srgbClr val="0094CA"/>
                </a:solidFill>
                <a:ea typeface="Helvetica" charset="0"/>
                <a:cs typeface="Helvetica" charset="0"/>
                <a:sym typeface="Helvetica" charset="0"/>
              </a:rPr>
              <a:t>In-kind Deliverables</a:t>
            </a:r>
            <a:r>
              <a:rPr lang="en-US" spc="-153" dirty="0" smtClean="0">
                <a:solidFill>
                  <a:srgbClr val="0094CA"/>
                </a:solidFill>
                <a:ea typeface="Helvetica" charset="0"/>
                <a:cs typeface="Helvetica" charset="0"/>
                <a:sym typeface="Helvetica" charset="0"/>
              </a:rPr>
              <a:t>   </a:t>
            </a:r>
            <a:r>
              <a:rPr lang="en-US" dirty="0" smtClean="0">
                <a:solidFill>
                  <a:srgbClr val="0094CA"/>
                </a:solidFill>
                <a:ea typeface="Helvetica" charset="0"/>
                <a:cs typeface="Helvetica" charset="0"/>
                <a:sym typeface="Helvetica" charset="0"/>
              </a:rPr>
              <a:t>~ 70%</a:t>
            </a:r>
            <a:endParaRPr lang="en-US" dirty="0" smtClean="0">
              <a:solidFill>
                <a:srgbClr val="404040"/>
              </a:solidFill>
              <a:ea typeface="Helvetica" charset="0"/>
              <a:cs typeface="Helvetica" charset="0"/>
              <a:sym typeface="Helvetica" charset="0"/>
            </a:endParaRPr>
          </a:p>
          <a:p>
            <a:pPr defTabSz="930407">
              <a:tabLst>
                <a:tab pos="160379" algn="l"/>
                <a:tab pos="2027662" algn="r"/>
                <a:tab pos="2268232" algn="l"/>
              </a:tabLst>
            </a:pPr>
            <a:r>
              <a:rPr lang="en-US" dirty="0" smtClean="0">
                <a:solidFill>
                  <a:srgbClr val="404040"/>
                </a:solidFill>
                <a:ea typeface="Helvetica" charset="0"/>
                <a:cs typeface="Helvetica" charset="0"/>
                <a:sym typeface="Helvetica" charset="0"/>
              </a:rPr>
              <a:t>	</a:t>
            </a:r>
            <a:r>
              <a:rPr lang="en-US" dirty="0" smtClean="0">
                <a:ea typeface="Helvetica" charset="0"/>
                <a:cs typeface="Helvetica" charset="0"/>
                <a:sym typeface="Helvetica" charset="0"/>
              </a:rPr>
              <a:t>Operations</a:t>
            </a:r>
            <a:r>
              <a:rPr lang="en-US" spc="305" dirty="0" smtClean="0">
                <a:ea typeface="Helvetica" charset="0"/>
                <a:cs typeface="Helvetica" charset="0"/>
                <a:sym typeface="Helvetica" charset="0"/>
              </a:rPr>
              <a:t>	</a:t>
            </a:r>
            <a:r>
              <a:rPr lang="en-US" dirty="0" smtClean="0">
                <a:ea typeface="Helvetica" charset="0"/>
                <a:cs typeface="Helvetica" charset="0"/>
                <a:sym typeface="Helvetica" charset="0"/>
              </a:rPr>
              <a:t>85%</a:t>
            </a:r>
          </a:p>
          <a:p>
            <a:pPr defTabSz="930479"/>
            <a:endParaRPr lang="en-US" b="1" dirty="0" smtClean="0">
              <a:solidFill>
                <a:srgbClr val="0094CA"/>
              </a:solidFill>
              <a:ea typeface="Helvetica" charset="0"/>
              <a:cs typeface="Helvetica" charset="0"/>
              <a:sym typeface="Helvetica" charset="0"/>
            </a:endParaRPr>
          </a:p>
          <a:p>
            <a:pPr defTabSz="930479"/>
            <a:r>
              <a:rPr lang="en-US" b="1" u="sng" dirty="0">
                <a:ea typeface="Helvetica" charset="0"/>
                <a:cs typeface="Helvetica" charset="0"/>
                <a:sym typeface="Helvetica" charset="0"/>
              </a:rPr>
              <a:t>15 European </a:t>
            </a:r>
            <a:r>
              <a:rPr lang="en-US" b="1" u="sng" dirty="0" smtClean="0">
                <a:ea typeface="Helvetica" charset="0"/>
                <a:cs typeface="Helvetica" charset="0"/>
                <a:sym typeface="Helvetica" charset="0"/>
              </a:rPr>
              <a:t>Member and Observer Countries</a:t>
            </a:r>
          </a:p>
          <a:p>
            <a:pPr defTabSz="930479"/>
            <a:endParaRPr lang="en-US" b="1" u="sng" dirty="0">
              <a:ea typeface="Helvetica" charset="0"/>
              <a:cs typeface="Helvetica" charset="0"/>
              <a:sym typeface="Helvetica" charset="0"/>
            </a:endParaRPr>
          </a:p>
          <a:p>
            <a:pPr defTabSz="930479"/>
            <a:endParaRPr lang="en-US" b="1" u="sng" dirty="0" smtClean="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smtClean="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smtClean="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dirty="0">
              <a:solidFill>
                <a:srgbClr val="0094CA"/>
              </a:solidFill>
              <a:ea typeface="Helvetica" charset="0"/>
              <a:cs typeface="Helvetica" charset="0"/>
              <a:sym typeface="Helvetica" charset="0"/>
            </a:endParaRPr>
          </a:p>
        </p:txBody>
      </p:sp>
      <p:grpSp>
        <p:nvGrpSpPr>
          <p:cNvPr id="200" name="Group 199"/>
          <p:cNvGrpSpPr/>
          <p:nvPr/>
        </p:nvGrpSpPr>
        <p:grpSpPr>
          <a:xfrm>
            <a:off x="765322" y="5373216"/>
            <a:ext cx="3709864" cy="1121620"/>
            <a:chOff x="398630" y="5370944"/>
            <a:chExt cx="3709864" cy="1121620"/>
          </a:xfrm>
        </p:grpSpPr>
        <p:pic>
          <p:nvPicPr>
            <p:cNvPr id="184" name="Picture 183" descr="Belgiu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8596" y="6024761"/>
              <a:ext cx="443871" cy="444175"/>
            </a:xfrm>
            <a:prstGeom prst="rect">
              <a:avLst/>
            </a:prstGeom>
          </p:spPr>
        </p:pic>
        <p:pic>
          <p:nvPicPr>
            <p:cNvPr id="185" name="Picture 184" descr="Czec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630" y="5370944"/>
              <a:ext cx="443871" cy="444175"/>
            </a:xfrm>
            <a:prstGeom prst="rect">
              <a:avLst/>
            </a:prstGeom>
          </p:spPr>
        </p:pic>
        <p:pic>
          <p:nvPicPr>
            <p:cNvPr id="186" name="Picture 185" descr="Denmar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338" y="5370944"/>
              <a:ext cx="443871" cy="444175"/>
            </a:xfrm>
            <a:prstGeom prst="rect">
              <a:avLst/>
            </a:prstGeom>
          </p:spPr>
        </p:pic>
        <p:pic>
          <p:nvPicPr>
            <p:cNvPr id="187" name="Picture 186" descr="Estoni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278" y="5370944"/>
              <a:ext cx="443871" cy="444175"/>
            </a:xfrm>
            <a:prstGeom prst="rect">
              <a:avLst/>
            </a:prstGeom>
          </p:spPr>
        </p:pic>
        <p:pic>
          <p:nvPicPr>
            <p:cNvPr id="188" name="Picture 187" descr="Franc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6005" y="5370944"/>
              <a:ext cx="443871" cy="444175"/>
            </a:xfrm>
            <a:prstGeom prst="rect">
              <a:avLst/>
            </a:prstGeom>
          </p:spPr>
        </p:pic>
        <p:pic>
          <p:nvPicPr>
            <p:cNvPr id="189" name="Picture 188" descr="Germany.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3526" y="5370944"/>
              <a:ext cx="443871" cy="444175"/>
            </a:xfrm>
            <a:prstGeom prst="rect">
              <a:avLst/>
            </a:prstGeom>
          </p:spPr>
        </p:pic>
        <p:pic>
          <p:nvPicPr>
            <p:cNvPr id="190" name="Picture 189" descr="Hungar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8719" y="5370944"/>
              <a:ext cx="443871" cy="444175"/>
            </a:xfrm>
            <a:prstGeom prst="rect">
              <a:avLst/>
            </a:prstGeom>
          </p:spPr>
        </p:pic>
        <p:pic>
          <p:nvPicPr>
            <p:cNvPr id="191" name="Picture 190" descr="Ital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0551" y="5377730"/>
              <a:ext cx="443871" cy="444175"/>
            </a:xfrm>
            <a:prstGeom prst="rect">
              <a:avLst/>
            </a:prstGeom>
          </p:spPr>
        </p:pic>
        <p:pic>
          <p:nvPicPr>
            <p:cNvPr id="192" name="Picture 191" descr="Luxembourh.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96436" y="6041473"/>
              <a:ext cx="443871" cy="444175"/>
            </a:xfrm>
            <a:prstGeom prst="rect">
              <a:avLst/>
            </a:prstGeom>
          </p:spPr>
        </p:pic>
        <p:pic>
          <p:nvPicPr>
            <p:cNvPr id="193" name="Picture 192" descr="Norway.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1782" y="5384894"/>
              <a:ext cx="436712" cy="437010"/>
            </a:xfrm>
            <a:prstGeom prst="rect">
              <a:avLst/>
            </a:prstGeom>
          </p:spPr>
        </p:pic>
        <p:pic>
          <p:nvPicPr>
            <p:cNvPr id="194" name="Picture 193" descr="Polan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3926" y="6018612"/>
              <a:ext cx="454689" cy="455000"/>
            </a:xfrm>
            <a:prstGeom prst="rect">
              <a:avLst/>
            </a:prstGeom>
          </p:spPr>
        </p:pic>
        <p:pic>
          <p:nvPicPr>
            <p:cNvPr id="195" name="Picture 194" descr="Spain.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7338" y="6035159"/>
              <a:ext cx="443871" cy="444175"/>
            </a:xfrm>
            <a:prstGeom prst="rect">
              <a:avLst/>
            </a:prstGeom>
          </p:spPr>
        </p:pic>
        <p:pic>
          <p:nvPicPr>
            <p:cNvPr id="196" name="Picture 195" descr="Sweden.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02830" y="6034607"/>
              <a:ext cx="439279" cy="439580"/>
            </a:xfrm>
            <a:prstGeom prst="rect">
              <a:avLst/>
            </a:prstGeom>
          </p:spPr>
        </p:pic>
        <p:pic>
          <p:nvPicPr>
            <p:cNvPr id="197" name="Picture 196" descr="Switzerlad.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39896" y="6020357"/>
              <a:ext cx="471883" cy="472207"/>
            </a:xfrm>
            <a:prstGeom prst="rect">
              <a:avLst/>
            </a:prstGeom>
          </p:spPr>
        </p:pic>
        <p:pic>
          <p:nvPicPr>
            <p:cNvPr id="198" name="Picture 197" descr="UK.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33168" y="6027924"/>
              <a:ext cx="440708" cy="441009"/>
            </a:xfrm>
            <a:prstGeom prst="rect">
              <a:avLst/>
            </a:prstGeom>
          </p:spPr>
        </p:pic>
      </p:grpSp>
      <p:sp>
        <p:nvSpPr>
          <p:cNvPr id="3" name="TextBox 2"/>
          <p:cNvSpPr txBox="1"/>
          <p:nvPr/>
        </p:nvSpPr>
        <p:spPr>
          <a:xfrm>
            <a:off x="1763688" y="1556792"/>
            <a:ext cx="5544616" cy="369332"/>
          </a:xfrm>
          <a:prstGeom prst="rect">
            <a:avLst/>
          </a:prstGeom>
          <a:solidFill>
            <a:srgbClr val="0094CA"/>
          </a:solidFill>
          <a:ln>
            <a:solidFill>
              <a:srgbClr val="0094CA"/>
            </a:solidFill>
          </a:ln>
        </p:spPr>
        <p:txBody>
          <a:bodyPr wrap="square" rtlCol="0">
            <a:spAutoFit/>
          </a:bodyPr>
          <a:lstStyle/>
          <a:p>
            <a:r>
              <a:rPr lang="en-US" b="1">
                <a:solidFill>
                  <a:schemeClr val="bg1"/>
                </a:solidFill>
                <a:ea typeface="Helvetica" charset="0"/>
                <a:cs typeface="Helvetica" charset="0"/>
                <a:sym typeface="Helvetica" charset="0"/>
              </a:rPr>
              <a:t>The European Spallation Source ERIC established in </a:t>
            </a:r>
            <a:r>
              <a:rPr lang="en-US" b="1" smtClean="0">
                <a:solidFill>
                  <a:schemeClr val="bg1"/>
                </a:solidFill>
                <a:ea typeface="Helvetica" charset="0"/>
                <a:cs typeface="Helvetica" charset="0"/>
                <a:sym typeface="Helvetica" charset="0"/>
              </a:rPr>
              <a:t>2015</a:t>
            </a:r>
            <a:endParaRPr lang="en-US" b="1">
              <a:solidFill>
                <a:schemeClr val="bg1"/>
              </a:solidFill>
              <a:ea typeface="Helvetica" charset="0"/>
              <a:cs typeface="Helvetica" charset="0"/>
              <a:sym typeface="Helvetica" charset="0"/>
            </a:endParaRPr>
          </a:p>
        </p:txBody>
      </p:sp>
    </p:spTree>
    <p:extLst>
      <p:ext uri="{BB962C8B-B14F-4D97-AF65-F5344CB8AC3E}">
        <p14:creationId xmlns:p14="http://schemas.microsoft.com/office/powerpoint/2010/main" val="885353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Template>
  <TotalTime>17047</TotalTime>
  <Words>1300</Words>
  <Application>Microsoft Macintosh PowerPoint</Application>
  <PresentationFormat>On-screen Show (4:3)</PresentationFormat>
  <Paragraphs>319</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Chalkduster</vt:lpstr>
      <vt:lpstr>Helvetica</vt:lpstr>
      <vt:lpstr>Helvetica Light</vt:lpstr>
      <vt:lpstr>ＭＳ Ｐゴシック</vt:lpstr>
      <vt:lpstr>Wingdings</vt:lpstr>
      <vt:lpstr>Office Theme</vt:lpstr>
      <vt:lpstr>PowerPoint Presentation</vt:lpstr>
      <vt:lpstr>Neutron science</vt:lpstr>
      <vt:lpstr>Neutron science needs to push the boundaries</vt:lpstr>
      <vt:lpstr>Vision, Mission and Values</vt:lpstr>
      <vt:lpstr>Neutron facilities</vt:lpstr>
      <vt:lpstr>ESS High level design</vt:lpstr>
      <vt:lpstr>Journey to deliver the world’s leading facility for research using neutrons</vt:lpstr>
      <vt:lpstr>Organisation and People </vt:lpstr>
      <vt:lpstr>Financing includes cash and deliverables</vt:lpstr>
      <vt:lpstr>ESS In-Kind Goals</vt:lpstr>
      <vt:lpstr>PowerPoint Presentation</vt:lpstr>
      <vt:lpstr>PowerPoint Presentation</vt:lpstr>
      <vt:lpstr>The 15 NSS Project Instruments  All are funded to be world leading in 2023</vt:lpstr>
      <vt:lpstr>Data Management and Software Centre COBIS, Copenhagen University North Campus</vt:lpstr>
      <vt:lpstr>Civil Construction Groundbreaking</vt:lpstr>
      <vt:lpstr>Civil Construction Groundbreaking</vt:lpstr>
      <vt:lpstr>Civil Construction Groundbreaking</vt:lpstr>
      <vt:lpstr>Civil Construction Groundbreaking</vt:lpstr>
      <vt:lpstr>ESS selected as a prioritised RI project </vt:lpstr>
      <vt:lpstr>BrightnESS - Background</vt:lpstr>
      <vt:lpstr>In-Kind possible and agreed/planned</vt:lpstr>
      <vt:lpstr>Detector: The Helium-3 Crisis</vt:lpstr>
      <vt:lpstr>Detector Developments at ESS</vt:lpstr>
      <vt:lpstr>Thank you</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Spallation Source Overview</dc:title>
  <dc:creator>Microsoft Office User</dc:creator>
  <cp:lastModifiedBy>Microsoft Office User</cp:lastModifiedBy>
  <cp:revision>77</cp:revision>
  <dcterms:created xsi:type="dcterms:W3CDTF">2017-08-08T08:30:45Z</dcterms:created>
  <dcterms:modified xsi:type="dcterms:W3CDTF">2017-09-05T16:27:52Z</dcterms:modified>
</cp:coreProperties>
</file>