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9" r:id="rId2"/>
    <p:sldId id="346" r:id="rId3"/>
    <p:sldId id="302" r:id="rId4"/>
    <p:sldId id="327" r:id="rId5"/>
    <p:sldId id="284" r:id="rId6"/>
    <p:sldId id="347" r:id="rId7"/>
    <p:sldId id="285" r:id="rId8"/>
    <p:sldId id="287" r:id="rId9"/>
    <p:sldId id="288" r:id="rId10"/>
    <p:sldId id="351" r:id="rId11"/>
    <p:sldId id="289" r:id="rId12"/>
    <p:sldId id="291" r:id="rId13"/>
    <p:sldId id="292" r:id="rId14"/>
    <p:sldId id="293" r:id="rId15"/>
    <p:sldId id="294" r:id="rId16"/>
    <p:sldId id="295" r:id="rId17"/>
    <p:sldId id="341" r:id="rId18"/>
    <p:sldId id="296" r:id="rId19"/>
    <p:sldId id="342" r:id="rId20"/>
    <p:sldId id="297" r:id="rId21"/>
    <p:sldId id="298" r:id="rId22"/>
    <p:sldId id="299" r:id="rId23"/>
    <p:sldId id="343" r:id="rId24"/>
    <p:sldId id="300" r:id="rId25"/>
    <p:sldId id="290" r:id="rId26"/>
    <p:sldId id="269" r:id="rId27"/>
    <p:sldId id="328" r:id="rId28"/>
    <p:sldId id="331" r:id="rId29"/>
    <p:sldId id="332" r:id="rId30"/>
    <p:sldId id="333" r:id="rId31"/>
    <p:sldId id="334" r:id="rId32"/>
    <p:sldId id="335" r:id="rId33"/>
    <p:sldId id="348" r:id="rId34"/>
    <p:sldId id="349" r:id="rId35"/>
    <p:sldId id="336" r:id="rId36"/>
    <p:sldId id="337" r:id="rId37"/>
    <p:sldId id="338" r:id="rId38"/>
    <p:sldId id="340" r:id="rId39"/>
    <p:sldId id="321" r:id="rId40"/>
    <p:sldId id="352" r:id="rId41"/>
    <p:sldId id="353" r:id="rId42"/>
    <p:sldId id="354" r:id="rId43"/>
    <p:sldId id="355" r:id="rId44"/>
    <p:sldId id="356" r:id="rId45"/>
    <p:sldId id="330" r:id="rId46"/>
    <p:sldId id="350" r:id="rId47"/>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277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819"/>
    <a:srgbClr val="485156"/>
    <a:srgbClr val="40A2DD"/>
    <a:srgbClr val="8CBD3F"/>
    <a:srgbClr val="9CBC26"/>
    <a:srgbClr val="82AA1E"/>
    <a:srgbClr val="82AF19"/>
    <a:srgbClr val="82B80F"/>
    <a:srgbClr val="8AB80F"/>
    <a:srgbClr val="8AB8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5" autoAdjust="0"/>
    <p:restoredTop sz="82380"/>
  </p:normalViewPr>
  <p:slideViewPr>
    <p:cSldViewPr snapToGrid="0" snapToObjects="1">
      <p:cViewPr>
        <p:scale>
          <a:sx n="143" d="100"/>
          <a:sy n="143" d="100"/>
        </p:scale>
        <p:origin x="824" y="-360"/>
      </p:cViewPr>
      <p:guideLst>
        <p:guide orient="horz" pos="1620"/>
        <p:guide pos="2880"/>
        <p:guide pos="2776"/>
      </p:guideLst>
    </p:cSldViewPr>
  </p:slideViewPr>
  <p:notesTextViewPr>
    <p:cViewPr>
      <p:scale>
        <a:sx n="100" d="100"/>
        <a:sy n="100" d="100"/>
      </p:scale>
      <p:origin x="0" y="0"/>
    </p:cViewPr>
  </p:notesTextViewPr>
  <p:notesViewPr>
    <p:cSldViewPr snapToGrid="0" snapToObjects="1">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56"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Volumes/Share/Collaboration%20Area/EU%20Projects%20Financial%20Reporting/Project%20Reports/BrightnESS/cost%20monitoring/M1-22/20170829-BrightnESS-cost%20monitoring-M1-M22-14-ACJ.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olumes/Share/Collaboration%20Area/EU%20Projects%20Financial%20Reporting/Project%20Reports/BrightnESS/cost%20monitoring/M1-22/20170829-BrightnESS-cost%20monitoring-M1-M22-14-AC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6">
                <a:lumMod val="20000"/>
                <a:lumOff val="80000"/>
              </a:schemeClr>
            </a:solidFill>
          </c:spPr>
          <c:dPt>
            <c:idx val="0"/>
            <c:bubble3D val="0"/>
            <c:spPr>
              <a:solidFill>
                <a:srgbClr val="82B819"/>
              </a:solidFill>
              <a:ln w="19050">
                <a:solidFill>
                  <a:schemeClr val="lt1"/>
                </a:solidFill>
              </a:ln>
              <a:effectLst/>
            </c:spPr>
          </c:dPt>
          <c:dPt>
            <c:idx val="1"/>
            <c:bubble3D val="0"/>
            <c:spPr>
              <a:solidFill>
                <a:srgbClr val="485156">
                  <a:alpha val="20000"/>
                </a:srgbClr>
              </a:solidFill>
              <a:ln w="19050">
                <a:solidFill>
                  <a:schemeClr val="lt1"/>
                </a:solidFill>
              </a:ln>
              <a:effectLst/>
            </c:spPr>
          </c:dPt>
          <c:val>
            <c:numRef>
              <c:f>'Overall % WP- graphs'!$F$74:$F$75</c:f>
              <c:numCache>
                <c:formatCode>0%</c:formatCode>
                <c:ptCount val="2"/>
                <c:pt idx="0">
                  <c:v>0.387697011811084</c:v>
                </c:pt>
                <c:pt idx="1">
                  <c:v>0.612302988188916</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spPr>
            <a:solidFill>
              <a:srgbClr val="82B819"/>
            </a:solidFill>
            <a:ln>
              <a:noFill/>
            </a:ln>
            <a:effectLst/>
          </c:spPr>
          <c:invertIfNegative val="0"/>
          <c:dLbls>
            <c:dLbl>
              <c:idx val="0"/>
              <c:tx>
                <c:rich>
                  <a:bodyPr/>
                  <a:lstStyle/>
                  <a:p>
                    <a:fld id="{8959F09A-DAA1-A844-906E-816A279CB95C}" type="VALUE">
                      <a:rPr lang="de-DE" smtClean="0"/>
                      <a:pPr/>
                      <a:t>[VALUE]</a:t>
                    </a:fld>
                    <a:endParaRPr lang="de-DE" smtClean="0"/>
                  </a:p>
                  <a:p>
                    <a:r>
                      <a:rPr lang="de-DE" smtClean="0"/>
                      <a:t>329 844,40 EUR</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fld id="{8A32490F-E400-CE4D-989C-4C3DC6FAC9A5}" type="VALUE">
                      <a:rPr lang="cs-CZ" smtClean="0"/>
                      <a:pPr>
                        <a:defRPr sz="900" b="1" i="0" u="none" strike="noStrike" kern="1200" baseline="0">
                          <a:solidFill>
                            <a:schemeClr val="lt1"/>
                          </a:solidFill>
                          <a:latin typeface="+mn-lt"/>
                          <a:ea typeface="+mn-ea"/>
                          <a:cs typeface="+mn-cs"/>
                        </a:defRPr>
                      </a:pPr>
                      <a:t>[VALUE]</a:t>
                    </a:fld>
                    <a:endParaRPr lang="cs-CZ" dirty="0" smtClean="0"/>
                  </a:p>
                  <a:p>
                    <a:pPr>
                      <a:defRPr sz="900" b="1" i="0" u="none" strike="noStrike" kern="1200" baseline="0">
                        <a:solidFill>
                          <a:schemeClr val="lt1"/>
                        </a:solidFill>
                        <a:latin typeface="+mn-lt"/>
                        <a:ea typeface="+mn-ea"/>
                        <a:cs typeface="+mn-cs"/>
                      </a:defRPr>
                    </a:pPr>
                    <a:r>
                      <a:rPr lang="cs-CZ" dirty="0" smtClean="0"/>
                      <a:t>44 895,63 EUR</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Lst>
            </c:dLbl>
            <c:dLbl>
              <c:idx val="2"/>
              <c:layout>
                <c:manualLayout>
                  <c:x val="0.00357590091134363"/>
                  <c:y val="0.00283436993862511"/>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is-IS" dirty="0" smtClean="0"/>
                      <a:t> 30%</a:t>
                    </a:r>
                  </a:p>
                  <a:p>
                    <a:pPr>
                      <a:defRPr sz="900" b="1" i="0" u="none" strike="noStrike" kern="1200" baseline="0">
                        <a:solidFill>
                          <a:schemeClr val="lt1"/>
                        </a:solidFill>
                        <a:latin typeface="+mn-lt"/>
                        <a:ea typeface="+mn-ea"/>
                        <a:cs typeface="+mn-cs"/>
                      </a:defRPr>
                    </a:pPr>
                    <a:r>
                      <a:rPr lang="is-IS" dirty="0" smtClean="0"/>
                      <a:t>28 086,47 EUR</a:t>
                    </a:r>
                    <a:endParaRPr lang="is-IS" dirty="0"/>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0.211412810771309"/>
                      <c:h val="0.164334527974057"/>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'Overall % WP'!$B$73:$D$73</c:f>
              <c:strCache>
                <c:ptCount val="3"/>
                <c:pt idx="0">
                  <c:v>Personnel Costs</c:v>
                </c:pt>
                <c:pt idx="1">
                  <c:v>Direct Costs</c:v>
                </c:pt>
                <c:pt idx="2">
                  <c:v>Travel Costs</c:v>
                </c:pt>
              </c:strCache>
            </c:strRef>
          </c:cat>
          <c:val>
            <c:numRef>
              <c:f>'Overall % WP'!$B$74:$D$74</c:f>
              <c:numCache>
                <c:formatCode>0%</c:formatCode>
                <c:ptCount val="3"/>
                <c:pt idx="0">
                  <c:v>0.427323794767089</c:v>
                </c:pt>
                <c:pt idx="1">
                  <c:v>0.256546457142857</c:v>
                </c:pt>
                <c:pt idx="2">
                  <c:v>0.304823855003256</c:v>
                </c:pt>
              </c:numCache>
            </c:numRef>
          </c:val>
        </c:ser>
        <c:ser>
          <c:idx val="1"/>
          <c:order val="1"/>
          <c:spPr>
            <a:solidFill>
              <a:srgbClr val="485156">
                <a:alpha val="20000"/>
              </a:srgbClr>
            </a:solidFill>
            <a:ln>
              <a:noFill/>
            </a:ln>
            <a:effectLst/>
          </c:spPr>
          <c:invertIfNegative val="0"/>
          <c:dLbls>
            <c:delete val="1"/>
          </c:dLbls>
          <c:cat>
            <c:strRef>
              <c:f>'Overall % WP'!$B$73:$D$73</c:f>
              <c:strCache>
                <c:ptCount val="3"/>
                <c:pt idx="0">
                  <c:v>Personnel Costs</c:v>
                </c:pt>
                <c:pt idx="1">
                  <c:v>Direct Costs</c:v>
                </c:pt>
                <c:pt idx="2">
                  <c:v>Travel Costs</c:v>
                </c:pt>
              </c:strCache>
            </c:strRef>
          </c:cat>
          <c:val>
            <c:numRef>
              <c:f>'Overall % WP'!$B$75:$D$75</c:f>
              <c:numCache>
                <c:formatCode>0%</c:formatCode>
                <c:ptCount val="3"/>
                <c:pt idx="0">
                  <c:v>0.572676205232911</c:v>
                </c:pt>
                <c:pt idx="1">
                  <c:v>0.743453542857143</c:v>
                </c:pt>
                <c:pt idx="2">
                  <c:v>0.695176144996744</c:v>
                </c:pt>
              </c:numCache>
            </c:numRef>
          </c:val>
        </c:ser>
        <c:dLbls>
          <c:dLblPos val="ctr"/>
          <c:showLegendKey val="0"/>
          <c:showVal val="1"/>
          <c:showCatName val="0"/>
          <c:showSerName val="0"/>
          <c:showPercent val="0"/>
          <c:showBubbleSize val="0"/>
        </c:dLbls>
        <c:gapWidth val="79"/>
        <c:overlap val="100"/>
        <c:axId val="-1914241360"/>
        <c:axId val="-1861711664"/>
      </c:barChart>
      <c:catAx>
        <c:axId val="-1914241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861711664"/>
        <c:crosses val="autoZero"/>
        <c:auto val="1"/>
        <c:lblAlgn val="ctr"/>
        <c:lblOffset val="100"/>
        <c:noMultiLvlLbl val="0"/>
      </c:catAx>
      <c:valAx>
        <c:axId val="-1861711664"/>
        <c:scaling>
          <c:orientation val="minMax"/>
        </c:scaling>
        <c:delete val="1"/>
        <c:axPos val="b"/>
        <c:numFmt formatCode="0%" sourceLinked="1"/>
        <c:majorTickMark val="none"/>
        <c:minorTickMark val="none"/>
        <c:tickLblPos val="nextTo"/>
        <c:crossAx val="-19142413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8C95D-FA4A-9C42-86B4-8C8EBFB06AAB}"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58488133-003E-EE42-B123-8A2EB269933E}">
      <dgm:prSet phldrT="[Text]"/>
      <dgm:spPr>
        <a:solidFill>
          <a:srgbClr val="8CBD3F"/>
        </a:solidFill>
        <a:effectLst>
          <a:outerShdw blurRad="50800" dist="50800" dir="5400000" algn="ctr" rotWithShape="0">
            <a:srgbClr val="000000">
              <a:alpha val="43000"/>
            </a:srgbClr>
          </a:outerShdw>
        </a:effectLst>
      </dgm:spPr>
      <dgm:t>
        <a:bodyPr/>
        <a:lstStyle/>
        <a:p>
          <a:r>
            <a:rPr lang="en-US" dirty="0" smtClean="0"/>
            <a:t>Procurement</a:t>
          </a:r>
          <a:endParaRPr lang="en-US" dirty="0"/>
        </a:p>
      </dgm:t>
    </dgm:pt>
    <dgm:pt modelId="{77D2305F-103E-9E4E-A0CA-2DC16382D074}" type="parTrans" cxnId="{6F93CD51-4AC9-DB4C-993B-67193E68C211}">
      <dgm:prSet/>
      <dgm:spPr/>
      <dgm:t>
        <a:bodyPr/>
        <a:lstStyle/>
        <a:p>
          <a:endParaRPr lang="en-US"/>
        </a:p>
      </dgm:t>
    </dgm:pt>
    <dgm:pt modelId="{6615AE5D-0EC9-874B-8132-903B0227609D}" type="sibTrans" cxnId="{6F93CD51-4AC9-DB4C-993B-67193E68C211}">
      <dgm:prSet/>
      <dgm:spPr/>
      <dgm:t>
        <a:bodyPr/>
        <a:lstStyle/>
        <a:p>
          <a:endParaRPr lang="en-US"/>
        </a:p>
      </dgm:t>
    </dgm:pt>
    <dgm:pt modelId="{290C8AB6-59D1-9246-B4D5-73E42DD200B0}">
      <dgm:prSet/>
      <dgm:spPr>
        <a:solidFill>
          <a:srgbClr val="485156"/>
        </a:solidFill>
        <a:effectLst>
          <a:outerShdw blurRad="50800" dist="50800" dir="5400000" algn="ctr" rotWithShape="0">
            <a:srgbClr val="000000">
              <a:alpha val="43000"/>
            </a:srgbClr>
          </a:outerShdw>
        </a:effectLst>
      </dgm:spPr>
      <dgm:t>
        <a:bodyPr/>
        <a:lstStyle/>
        <a:p>
          <a:r>
            <a:rPr lang="en-US" dirty="0" smtClean="0"/>
            <a:t>Value-Added Tax on IKC</a:t>
          </a:r>
        </a:p>
      </dgm:t>
    </dgm:pt>
    <dgm:pt modelId="{BF9D07F6-C478-EA41-B51A-FFAC7B00769B}" type="parTrans" cxnId="{A948A7FE-24BC-584E-8ADB-EA67EC306BB8}">
      <dgm:prSet/>
      <dgm:spPr/>
      <dgm:t>
        <a:bodyPr/>
        <a:lstStyle/>
        <a:p>
          <a:endParaRPr lang="en-US"/>
        </a:p>
      </dgm:t>
    </dgm:pt>
    <dgm:pt modelId="{E32EAB43-9254-7241-AEA5-02ECB40DE140}" type="sibTrans" cxnId="{A948A7FE-24BC-584E-8ADB-EA67EC306BB8}">
      <dgm:prSet/>
      <dgm:spPr/>
      <dgm:t>
        <a:bodyPr/>
        <a:lstStyle/>
        <a:p>
          <a:endParaRPr lang="en-US"/>
        </a:p>
      </dgm:t>
    </dgm:pt>
    <dgm:pt modelId="{C08F51A1-8ED6-C74C-A2A6-21DFDA475BD5}">
      <dgm:prSet/>
      <dgm:spPr>
        <a:solidFill>
          <a:srgbClr val="485156"/>
        </a:solidFill>
        <a:effectLst>
          <a:outerShdw blurRad="50800" dist="50800" dir="5400000" algn="ctr" rotWithShape="0">
            <a:srgbClr val="000000">
              <a:alpha val="43000"/>
            </a:srgbClr>
          </a:outerShdw>
        </a:effectLst>
      </dgm:spPr>
      <dgm:t>
        <a:bodyPr/>
        <a:lstStyle/>
        <a:p>
          <a:r>
            <a:rPr lang="en-US" smtClean="0"/>
            <a:t>International Staffing Profile</a:t>
          </a:r>
          <a:endParaRPr lang="en-US" dirty="0" smtClean="0"/>
        </a:p>
      </dgm:t>
    </dgm:pt>
    <dgm:pt modelId="{543F15AD-ACFF-1E47-9EAF-B51A329FC951}" type="parTrans" cxnId="{BE918808-BEDF-AE47-8B39-359A3296924D}">
      <dgm:prSet/>
      <dgm:spPr/>
      <dgm:t>
        <a:bodyPr/>
        <a:lstStyle/>
        <a:p>
          <a:endParaRPr lang="en-US"/>
        </a:p>
      </dgm:t>
    </dgm:pt>
    <dgm:pt modelId="{2D542A23-0D98-154C-B592-EFCD8677163C}" type="sibTrans" cxnId="{BE918808-BEDF-AE47-8B39-359A3296924D}">
      <dgm:prSet/>
      <dgm:spPr/>
      <dgm:t>
        <a:bodyPr/>
        <a:lstStyle/>
        <a:p>
          <a:endParaRPr lang="en-US"/>
        </a:p>
      </dgm:t>
    </dgm:pt>
    <dgm:pt modelId="{6E946287-9CB0-C047-BAD6-B10AED238965}">
      <dgm:prSet/>
      <dgm:spPr>
        <a:solidFill>
          <a:srgbClr val="8CBD3F"/>
        </a:solidFill>
        <a:effectLst>
          <a:outerShdw blurRad="50800" dist="50800" dir="5400000" algn="ctr" rotWithShape="0">
            <a:srgbClr val="000000">
              <a:alpha val="43000"/>
            </a:srgbClr>
          </a:outerShdw>
        </a:effectLst>
      </dgm:spPr>
      <dgm:t>
        <a:bodyPr/>
        <a:lstStyle/>
        <a:p>
          <a:r>
            <a:rPr lang="en-US" dirty="0" smtClean="0"/>
            <a:t>Accounting of IKC</a:t>
          </a:r>
          <a:endParaRPr lang="en-US" dirty="0"/>
        </a:p>
      </dgm:t>
    </dgm:pt>
    <dgm:pt modelId="{80EB5013-274B-6149-9726-BE0467654D41}" type="parTrans" cxnId="{3E329A29-5CCA-F846-9006-1357A6692554}">
      <dgm:prSet/>
      <dgm:spPr/>
      <dgm:t>
        <a:bodyPr/>
        <a:lstStyle/>
        <a:p>
          <a:endParaRPr lang="en-US"/>
        </a:p>
      </dgm:t>
    </dgm:pt>
    <dgm:pt modelId="{4FAAAFC0-C26E-B44A-8A10-875642834300}" type="sibTrans" cxnId="{3E329A29-5CCA-F846-9006-1357A6692554}">
      <dgm:prSet/>
      <dgm:spPr/>
      <dgm:t>
        <a:bodyPr/>
        <a:lstStyle/>
        <a:p>
          <a:endParaRPr lang="en-US"/>
        </a:p>
      </dgm:t>
    </dgm:pt>
    <dgm:pt modelId="{160E1E88-5009-D442-AA7C-2EBD75501FBF}" type="pres">
      <dgm:prSet presAssocID="{9058C95D-FA4A-9C42-86B4-8C8EBFB06AAB}" presName="diagram" presStyleCnt="0">
        <dgm:presLayoutVars>
          <dgm:dir/>
          <dgm:resizeHandles val="exact"/>
        </dgm:presLayoutVars>
      </dgm:prSet>
      <dgm:spPr/>
      <dgm:t>
        <a:bodyPr/>
        <a:lstStyle/>
        <a:p>
          <a:endParaRPr lang="en-US"/>
        </a:p>
      </dgm:t>
    </dgm:pt>
    <dgm:pt modelId="{219E2EDA-D4B5-C04E-95EB-CB233415506A}" type="pres">
      <dgm:prSet presAssocID="{58488133-003E-EE42-B123-8A2EB269933E}" presName="node" presStyleLbl="node1" presStyleIdx="0" presStyleCnt="4">
        <dgm:presLayoutVars>
          <dgm:bulletEnabled val="1"/>
        </dgm:presLayoutVars>
      </dgm:prSet>
      <dgm:spPr/>
      <dgm:t>
        <a:bodyPr/>
        <a:lstStyle/>
        <a:p>
          <a:endParaRPr lang="en-US"/>
        </a:p>
      </dgm:t>
    </dgm:pt>
    <dgm:pt modelId="{28FF6805-D832-A34A-A370-3ED92295DDD8}" type="pres">
      <dgm:prSet presAssocID="{6615AE5D-0EC9-874B-8132-903B0227609D}" presName="sibTrans" presStyleCnt="0"/>
      <dgm:spPr/>
    </dgm:pt>
    <dgm:pt modelId="{9C125D2B-49B6-D54A-A2CA-E3315B76AB0B}" type="pres">
      <dgm:prSet presAssocID="{290C8AB6-59D1-9246-B4D5-73E42DD200B0}" presName="node" presStyleLbl="node1" presStyleIdx="1" presStyleCnt="4">
        <dgm:presLayoutVars>
          <dgm:bulletEnabled val="1"/>
        </dgm:presLayoutVars>
      </dgm:prSet>
      <dgm:spPr/>
      <dgm:t>
        <a:bodyPr/>
        <a:lstStyle/>
        <a:p>
          <a:endParaRPr lang="en-US"/>
        </a:p>
      </dgm:t>
    </dgm:pt>
    <dgm:pt modelId="{5D79F977-A3D2-D942-B43C-ACA6A6602885}" type="pres">
      <dgm:prSet presAssocID="{E32EAB43-9254-7241-AEA5-02ECB40DE140}" presName="sibTrans" presStyleCnt="0"/>
      <dgm:spPr/>
    </dgm:pt>
    <dgm:pt modelId="{AF2C9F63-908D-9C42-91CA-6023E2DD47BF}" type="pres">
      <dgm:prSet presAssocID="{C08F51A1-8ED6-C74C-A2A6-21DFDA475BD5}" presName="node" presStyleLbl="node1" presStyleIdx="2" presStyleCnt="4">
        <dgm:presLayoutVars>
          <dgm:bulletEnabled val="1"/>
        </dgm:presLayoutVars>
      </dgm:prSet>
      <dgm:spPr/>
      <dgm:t>
        <a:bodyPr/>
        <a:lstStyle/>
        <a:p>
          <a:endParaRPr lang="en-US"/>
        </a:p>
      </dgm:t>
    </dgm:pt>
    <dgm:pt modelId="{605F1722-8DC2-E94B-8887-5A8788704E57}" type="pres">
      <dgm:prSet presAssocID="{2D542A23-0D98-154C-B592-EFCD8677163C}" presName="sibTrans" presStyleCnt="0"/>
      <dgm:spPr/>
    </dgm:pt>
    <dgm:pt modelId="{2CCD190E-B917-BF46-9C79-8DDEEC71B2D9}" type="pres">
      <dgm:prSet presAssocID="{6E946287-9CB0-C047-BAD6-B10AED238965}" presName="node" presStyleLbl="node1" presStyleIdx="3" presStyleCnt="4">
        <dgm:presLayoutVars>
          <dgm:bulletEnabled val="1"/>
        </dgm:presLayoutVars>
      </dgm:prSet>
      <dgm:spPr/>
      <dgm:t>
        <a:bodyPr/>
        <a:lstStyle/>
        <a:p>
          <a:endParaRPr lang="en-US"/>
        </a:p>
      </dgm:t>
    </dgm:pt>
  </dgm:ptLst>
  <dgm:cxnLst>
    <dgm:cxn modelId="{BE918808-BEDF-AE47-8B39-359A3296924D}" srcId="{9058C95D-FA4A-9C42-86B4-8C8EBFB06AAB}" destId="{C08F51A1-8ED6-C74C-A2A6-21DFDA475BD5}" srcOrd="2" destOrd="0" parTransId="{543F15AD-ACFF-1E47-9EAF-B51A329FC951}" sibTransId="{2D542A23-0D98-154C-B592-EFCD8677163C}"/>
    <dgm:cxn modelId="{BB7A9DD3-00E0-0C46-9471-5C38D83441D5}" type="presOf" srcId="{58488133-003E-EE42-B123-8A2EB269933E}" destId="{219E2EDA-D4B5-C04E-95EB-CB233415506A}" srcOrd="0" destOrd="0" presId="urn:microsoft.com/office/officeart/2005/8/layout/default"/>
    <dgm:cxn modelId="{EE24A7AA-EBED-434A-82C5-2A58F0BBA8B7}" type="presOf" srcId="{290C8AB6-59D1-9246-B4D5-73E42DD200B0}" destId="{9C125D2B-49B6-D54A-A2CA-E3315B76AB0B}" srcOrd="0" destOrd="0" presId="urn:microsoft.com/office/officeart/2005/8/layout/default"/>
    <dgm:cxn modelId="{4998393A-38B9-264F-B378-8CBB57306073}" type="presOf" srcId="{9058C95D-FA4A-9C42-86B4-8C8EBFB06AAB}" destId="{160E1E88-5009-D442-AA7C-2EBD75501FBF}" srcOrd="0" destOrd="0" presId="urn:microsoft.com/office/officeart/2005/8/layout/default"/>
    <dgm:cxn modelId="{6F93CD51-4AC9-DB4C-993B-67193E68C211}" srcId="{9058C95D-FA4A-9C42-86B4-8C8EBFB06AAB}" destId="{58488133-003E-EE42-B123-8A2EB269933E}" srcOrd="0" destOrd="0" parTransId="{77D2305F-103E-9E4E-A0CA-2DC16382D074}" sibTransId="{6615AE5D-0EC9-874B-8132-903B0227609D}"/>
    <dgm:cxn modelId="{A948A7FE-24BC-584E-8ADB-EA67EC306BB8}" srcId="{9058C95D-FA4A-9C42-86B4-8C8EBFB06AAB}" destId="{290C8AB6-59D1-9246-B4D5-73E42DD200B0}" srcOrd="1" destOrd="0" parTransId="{BF9D07F6-C478-EA41-B51A-FFAC7B00769B}" sibTransId="{E32EAB43-9254-7241-AEA5-02ECB40DE140}"/>
    <dgm:cxn modelId="{40DE936B-0214-F34A-B20C-FE4BB3E07E4C}" type="presOf" srcId="{6E946287-9CB0-C047-BAD6-B10AED238965}" destId="{2CCD190E-B917-BF46-9C79-8DDEEC71B2D9}" srcOrd="0" destOrd="0" presId="urn:microsoft.com/office/officeart/2005/8/layout/default"/>
    <dgm:cxn modelId="{F16E9407-4273-9C47-B739-AF6562696568}" type="presOf" srcId="{C08F51A1-8ED6-C74C-A2A6-21DFDA475BD5}" destId="{AF2C9F63-908D-9C42-91CA-6023E2DD47BF}" srcOrd="0" destOrd="0" presId="urn:microsoft.com/office/officeart/2005/8/layout/default"/>
    <dgm:cxn modelId="{3E329A29-5CCA-F846-9006-1357A6692554}" srcId="{9058C95D-FA4A-9C42-86B4-8C8EBFB06AAB}" destId="{6E946287-9CB0-C047-BAD6-B10AED238965}" srcOrd="3" destOrd="0" parTransId="{80EB5013-274B-6149-9726-BE0467654D41}" sibTransId="{4FAAAFC0-C26E-B44A-8A10-875642834300}"/>
    <dgm:cxn modelId="{322188F4-0E1B-714B-B9AF-27220B142A91}" type="presParOf" srcId="{160E1E88-5009-D442-AA7C-2EBD75501FBF}" destId="{219E2EDA-D4B5-C04E-95EB-CB233415506A}" srcOrd="0" destOrd="0" presId="urn:microsoft.com/office/officeart/2005/8/layout/default"/>
    <dgm:cxn modelId="{015C24E3-CE47-9C48-87E6-75B5742F879F}" type="presParOf" srcId="{160E1E88-5009-D442-AA7C-2EBD75501FBF}" destId="{28FF6805-D832-A34A-A370-3ED92295DDD8}" srcOrd="1" destOrd="0" presId="urn:microsoft.com/office/officeart/2005/8/layout/default"/>
    <dgm:cxn modelId="{7E380A1F-0492-874D-9EFD-BDF252F2F42C}" type="presParOf" srcId="{160E1E88-5009-D442-AA7C-2EBD75501FBF}" destId="{9C125D2B-49B6-D54A-A2CA-E3315B76AB0B}" srcOrd="2" destOrd="0" presId="urn:microsoft.com/office/officeart/2005/8/layout/default"/>
    <dgm:cxn modelId="{14D23DF6-319A-454A-A2F1-A02C9B56AD10}" type="presParOf" srcId="{160E1E88-5009-D442-AA7C-2EBD75501FBF}" destId="{5D79F977-A3D2-D942-B43C-ACA6A6602885}" srcOrd="3" destOrd="0" presId="urn:microsoft.com/office/officeart/2005/8/layout/default"/>
    <dgm:cxn modelId="{1D80F85B-CE17-DD42-B408-C6C985888E1B}" type="presParOf" srcId="{160E1E88-5009-D442-AA7C-2EBD75501FBF}" destId="{AF2C9F63-908D-9C42-91CA-6023E2DD47BF}" srcOrd="4" destOrd="0" presId="urn:microsoft.com/office/officeart/2005/8/layout/default"/>
    <dgm:cxn modelId="{EBADFFFB-07ED-4B4A-AE79-816ADCD095D7}" type="presParOf" srcId="{160E1E88-5009-D442-AA7C-2EBD75501FBF}" destId="{605F1722-8DC2-E94B-8887-5A8788704E57}" srcOrd="5" destOrd="0" presId="urn:microsoft.com/office/officeart/2005/8/layout/default"/>
    <dgm:cxn modelId="{B2C9605C-74C4-6F44-BBBC-FEDE2CAAE7FE}" type="presParOf" srcId="{160E1E88-5009-D442-AA7C-2EBD75501FBF}" destId="{2CCD190E-B917-BF46-9C79-8DDEEC71B2D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CB38BA-92CE-694A-8651-12240A7CF527}"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F0D1FB57-2685-EE47-942F-FF578A45A1EE}">
      <dgm:prSet phldrT="[Text]"/>
      <dgm:spPr>
        <a:solidFill>
          <a:srgbClr val="485156"/>
        </a:solidFill>
        <a:effectLst/>
      </dgm:spPr>
      <dgm:t>
        <a:bodyPr/>
        <a:lstStyle/>
        <a:p>
          <a:r>
            <a:rPr lang="en-GB" dirty="0" smtClean="0"/>
            <a:t>Increased transparency in the publication of specific advance notices</a:t>
          </a:r>
          <a:endParaRPr lang="en-US" dirty="0"/>
        </a:p>
      </dgm:t>
    </dgm:pt>
    <dgm:pt modelId="{1C38EDB3-1767-AE4D-BAF8-1841A7850787}" type="parTrans" cxnId="{F86BE76A-5656-9A41-9698-AF27D5D5E804}">
      <dgm:prSet/>
      <dgm:spPr/>
      <dgm:t>
        <a:bodyPr/>
        <a:lstStyle/>
        <a:p>
          <a:endParaRPr lang="en-US"/>
        </a:p>
      </dgm:t>
    </dgm:pt>
    <dgm:pt modelId="{537CF7EC-189A-E341-8F37-2C79CCBCC922}" type="sibTrans" cxnId="{F86BE76A-5656-9A41-9698-AF27D5D5E804}">
      <dgm:prSet/>
      <dgm:spPr/>
      <dgm:t>
        <a:bodyPr/>
        <a:lstStyle/>
        <a:p>
          <a:endParaRPr lang="en-US"/>
        </a:p>
      </dgm:t>
    </dgm:pt>
    <dgm:pt modelId="{A0A3DDB1-7539-8E41-AC5A-0C1B0394BBA3}">
      <dgm:prSet/>
      <dgm:spPr>
        <a:solidFill>
          <a:srgbClr val="9CBC26"/>
        </a:solidFill>
        <a:effectLst/>
      </dgm:spPr>
      <dgm:t>
        <a:bodyPr/>
        <a:lstStyle/>
        <a:p>
          <a:r>
            <a:rPr lang="en-GB" smtClean="0"/>
            <a:t>Facilitating the operation of supplier rosters</a:t>
          </a:r>
          <a:endParaRPr lang="en-US" dirty="0"/>
        </a:p>
      </dgm:t>
    </dgm:pt>
    <dgm:pt modelId="{A16876E5-3C65-A44A-BF97-EFACA8524DAB}" type="parTrans" cxnId="{B5725A1E-3A47-674C-9854-D43DBD1B0150}">
      <dgm:prSet/>
      <dgm:spPr/>
      <dgm:t>
        <a:bodyPr/>
        <a:lstStyle/>
        <a:p>
          <a:endParaRPr lang="en-US"/>
        </a:p>
      </dgm:t>
    </dgm:pt>
    <dgm:pt modelId="{8BF58CB5-E3B8-BF46-9B20-F0BA148ED84D}" type="sibTrans" cxnId="{B5725A1E-3A47-674C-9854-D43DBD1B0150}">
      <dgm:prSet/>
      <dgm:spPr/>
      <dgm:t>
        <a:bodyPr/>
        <a:lstStyle/>
        <a:p>
          <a:endParaRPr lang="en-US"/>
        </a:p>
      </dgm:t>
    </dgm:pt>
    <dgm:pt modelId="{0F468AE6-C110-8D4A-A7EF-5698264F0A9E}">
      <dgm:prSet/>
      <dgm:spPr>
        <a:solidFill>
          <a:schemeClr val="bg1">
            <a:lumMod val="75000"/>
          </a:schemeClr>
        </a:solidFill>
        <a:effectLst/>
      </dgm:spPr>
      <dgm:t>
        <a:bodyPr/>
        <a:lstStyle/>
        <a:p>
          <a:r>
            <a:rPr lang="en-GB" dirty="0" smtClean="0">
              <a:solidFill>
                <a:srgbClr val="485156"/>
              </a:solidFill>
            </a:rPr>
            <a:t>Higher thresholds for small value procurement (10 000 EUR)</a:t>
          </a:r>
          <a:endParaRPr lang="en-US" dirty="0">
            <a:solidFill>
              <a:srgbClr val="485156"/>
            </a:solidFill>
          </a:endParaRPr>
        </a:p>
      </dgm:t>
    </dgm:pt>
    <dgm:pt modelId="{7121D9CE-1234-8B4A-8468-AF6F5F91BE54}" type="parTrans" cxnId="{433625C6-07C1-864C-B9D2-E483DDBEEB51}">
      <dgm:prSet/>
      <dgm:spPr/>
      <dgm:t>
        <a:bodyPr/>
        <a:lstStyle/>
        <a:p>
          <a:endParaRPr lang="en-US"/>
        </a:p>
      </dgm:t>
    </dgm:pt>
    <dgm:pt modelId="{5430BFED-22EA-A541-8D9B-384817FCB6FA}" type="sibTrans" cxnId="{433625C6-07C1-864C-B9D2-E483DDBEEB51}">
      <dgm:prSet/>
      <dgm:spPr/>
      <dgm:t>
        <a:bodyPr/>
        <a:lstStyle/>
        <a:p>
          <a:endParaRPr lang="en-US"/>
        </a:p>
      </dgm:t>
    </dgm:pt>
    <dgm:pt modelId="{6D78CC81-156A-3044-A6C0-F3DDCE09A3CC}">
      <dgm:prSet/>
      <dgm:spPr>
        <a:solidFill>
          <a:srgbClr val="485156"/>
        </a:solidFill>
        <a:effectLst/>
      </dgm:spPr>
      <dgm:t>
        <a:bodyPr/>
        <a:lstStyle/>
        <a:p>
          <a:r>
            <a:rPr lang="en-GB" smtClean="0"/>
            <a:t>Facilitate joint procurement activities with other international organisations (e.g. CERN)</a:t>
          </a:r>
          <a:endParaRPr lang="en-US" dirty="0"/>
        </a:p>
      </dgm:t>
    </dgm:pt>
    <dgm:pt modelId="{0C54A131-FDEC-BB47-B86F-F94019FFECA6}" type="parTrans" cxnId="{8995104B-4B12-E247-BA24-396C0F82A20A}">
      <dgm:prSet/>
      <dgm:spPr/>
      <dgm:t>
        <a:bodyPr/>
        <a:lstStyle/>
        <a:p>
          <a:endParaRPr lang="en-US"/>
        </a:p>
      </dgm:t>
    </dgm:pt>
    <dgm:pt modelId="{00A95FAD-2023-5D4D-BC5B-6E6B53B6E18F}" type="sibTrans" cxnId="{8995104B-4B12-E247-BA24-396C0F82A20A}">
      <dgm:prSet/>
      <dgm:spPr/>
      <dgm:t>
        <a:bodyPr/>
        <a:lstStyle/>
        <a:p>
          <a:endParaRPr lang="en-US"/>
        </a:p>
      </dgm:t>
    </dgm:pt>
    <dgm:pt modelId="{7795C672-1BF2-CD40-BCCB-9D349F9D5C4B}">
      <dgm:prSet/>
      <dgm:spPr>
        <a:solidFill>
          <a:schemeClr val="bg1">
            <a:lumMod val="75000"/>
          </a:schemeClr>
        </a:solidFill>
        <a:effectLst/>
      </dgm:spPr>
      <dgm:t>
        <a:bodyPr/>
        <a:lstStyle/>
        <a:p>
          <a:r>
            <a:rPr lang="en-GB" dirty="0" smtClean="0">
              <a:solidFill>
                <a:srgbClr val="485156"/>
              </a:solidFill>
            </a:rPr>
            <a:t>Increased transparency in information provided to unsuccessful tenderers</a:t>
          </a:r>
          <a:endParaRPr lang="en-US" dirty="0">
            <a:solidFill>
              <a:srgbClr val="485156"/>
            </a:solidFill>
          </a:endParaRPr>
        </a:p>
      </dgm:t>
    </dgm:pt>
    <dgm:pt modelId="{9672F5FD-EE7E-1145-9AF8-178C0D30789D}" type="parTrans" cxnId="{EF72C0E4-552D-5A44-8AD6-295FA2A165AC}">
      <dgm:prSet/>
      <dgm:spPr/>
      <dgm:t>
        <a:bodyPr/>
        <a:lstStyle/>
        <a:p>
          <a:endParaRPr lang="en-US"/>
        </a:p>
      </dgm:t>
    </dgm:pt>
    <dgm:pt modelId="{0198AE62-B2F4-8149-AFDA-1D6AD3A99FF2}" type="sibTrans" cxnId="{EF72C0E4-552D-5A44-8AD6-295FA2A165AC}">
      <dgm:prSet/>
      <dgm:spPr/>
      <dgm:t>
        <a:bodyPr/>
        <a:lstStyle/>
        <a:p>
          <a:endParaRPr lang="en-US"/>
        </a:p>
      </dgm:t>
    </dgm:pt>
    <dgm:pt modelId="{CB880A36-1DC2-ED43-99C4-CF1642221FA8}">
      <dgm:prSet/>
      <dgm:spPr>
        <a:solidFill>
          <a:srgbClr val="485156"/>
        </a:solidFill>
        <a:effectLst/>
      </dgm:spPr>
      <dgm:t>
        <a:bodyPr/>
        <a:lstStyle/>
        <a:p>
          <a:r>
            <a:rPr lang="en-GB" smtClean="0"/>
            <a:t>Extending the time limits to bring appeals against procurement decisions</a:t>
          </a:r>
          <a:endParaRPr lang="en-US" dirty="0"/>
        </a:p>
      </dgm:t>
    </dgm:pt>
    <dgm:pt modelId="{C907C3A7-3DB6-4C44-88F7-9F458F0D49A2}" type="parTrans" cxnId="{6DB26B86-0695-CF42-B1CA-6B58F7E49541}">
      <dgm:prSet/>
      <dgm:spPr/>
      <dgm:t>
        <a:bodyPr/>
        <a:lstStyle/>
        <a:p>
          <a:endParaRPr lang="en-US"/>
        </a:p>
      </dgm:t>
    </dgm:pt>
    <dgm:pt modelId="{CB9B827D-C5D7-9445-8E64-E211A7CB7896}" type="sibTrans" cxnId="{6DB26B86-0695-CF42-B1CA-6B58F7E49541}">
      <dgm:prSet/>
      <dgm:spPr/>
      <dgm:t>
        <a:bodyPr/>
        <a:lstStyle/>
        <a:p>
          <a:endParaRPr lang="en-US"/>
        </a:p>
      </dgm:t>
    </dgm:pt>
    <dgm:pt modelId="{789202D6-9DCC-A244-AA16-72DA5C6598ED}">
      <dgm:prSet/>
      <dgm:spPr>
        <a:solidFill>
          <a:srgbClr val="9CBC26"/>
        </a:solidFill>
        <a:effectLst/>
      </dgm:spPr>
      <dgm:t>
        <a:bodyPr/>
        <a:lstStyle/>
        <a:p>
          <a:r>
            <a:rPr lang="en-GB" dirty="0" smtClean="0"/>
            <a:t>Other tweaking and fine-tuning of wording throughout the document</a:t>
          </a:r>
          <a:endParaRPr lang="en-US" dirty="0"/>
        </a:p>
      </dgm:t>
    </dgm:pt>
    <dgm:pt modelId="{1887094B-A1A6-2A4F-96CE-E2AB172FF9DD}" type="parTrans" cxnId="{FBCEFA6E-2D43-F549-B344-5A5F44805313}">
      <dgm:prSet/>
      <dgm:spPr/>
      <dgm:t>
        <a:bodyPr/>
        <a:lstStyle/>
        <a:p>
          <a:endParaRPr lang="en-US"/>
        </a:p>
      </dgm:t>
    </dgm:pt>
    <dgm:pt modelId="{23EEA4CC-733E-CD45-948B-52A8F1F7EC1D}" type="sibTrans" cxnId="{FBCEFA6E-2D43-F549-B344-5A5F44805313}">
      <dgm:prSet/>
      <dgm:spPr/>
      <dgm:t>
        <a:bodyPr/>
        <a:lstStyle/>
        <a:p>
          <a:endParaRPr lang="en-US"/>
        </a:p>
      </dgm:t>
    </dgm:pt>
    <dgm:pt modelId="{79631AB6-B264-7C4A-B690-A71E1887E77C}" type="pres">
      <dgm:prSet presAssocID="{FCCB38BA-92CE-694A-8651-12240A7CF527}" presName="diagram" presStyleCnt="0">
        <dgm:presLayoutVars>
          <dgm:dir/>
          <dgm:resizeHandles val="exact"/>
        </dgm:presLayoutVars>
      </dgm:prSet>
      <dgm:spPr/>
      <dgm:t>
        <a:bodyPr/>
        <a:lstStyle/>
        <a:p>
          <a:endParaRPr lang="en-US"/>
        </a:p>
      </dgm:t>
    </dgm:pt>
    <dgm:pt modelId="{E8687DA7-8224-6642-85B0-F10B033CF3EE}" type="pres">
      <dgm:prSet presAssocID="{F0D1FB57-2685-EE47-942F-FF578A45A1EE}" presName="node" presStyleLbl="node1" presStyleIdx="0" presStyleCnt="7">
        <dgm:presLayoutVars>
          <dgm:bulletEnabled val="1"/>
        </dgm:presLayoutVars>
      </dgm:prSet>
      <dgm:spPr/>
      <dgm:t>
        <a:bodyPr/>
        <a:lstStyle/>
        <a:p>
          <a:endParaRPr lang="en-US"/>
        </a:p>
      </dgm:t>
    </dgm:pt>
    <dgm:pt modelId="{39C92111-2451-6A4D-A34D-3026A6E8F63D}" type="pres">
      <dgm:prSet presAssocID="{537CF7EC-189A-E341-8F37-2C79CCBCC922}" presName="sibTrans" presStyleCnt="0"/>
      <dgm:spPr/>
    </dgm:pt>
    <dgm:pt modelId="{05EC3193-AF62-684D-B97B-10162F4E1538}" type="pres">
      <dgm:prSet presAssocID="{A0A3DDB1-7539-8E41-AC5A-0C1B0394BBA3}" presName="node" presStyleLbl="node1" presStyleIdx="1" presStyleCnt="7">
        <dgm:presLayoutVars>
          <dgm:bulletEnabled val="1"/>
        </dgm:presLayoutVars>
      </dgm:prSet>
      <dgm:spPr/>
      <dgm:t>
        <a:bodyPr/>
        <a:lstStyle/>
        <a:p>
          <a:endParaRPr lang="en-US"/>
        </a:p>
      </dgm:t>
    </dgm:pt>
    <dgm:pt modelId="{E8174462-E668-1F4D-B1AC-A3879002FC0F}" type="pres">
      <dgm:prSet presAssocID="{8BF58CB5-E3B8-BF46-9B20-F0BA148ED84D}" presName="sibTrans" presStyleCnt="0"/>
      <dgm:spPr/>
    </dgm:pt>
    <dgm:pt modelId="{E1E40396-8CAC-1346-A930-090A4948F1AE}" type="pres">
      <dgm:prSet presAssocID="{0F468AE6-C110-8D4A-A7EF-5698264F0A9E}" presName="node" presStyleLbl="node1" presStyleIdx="2" presStyleCnt="7">
        <dgm:presLayoutVars>
          <dgm:bulletEnabled val="1"/>
        </dgm:presLayoutVars>
      </dgm:prSet>
      <dgm:spPr/>
      <dgm:t>
        <a:bodyPr/>
        <a:lstStyle/>
        <a:p>
          <a:endParaRPr lang="en-US"/>
        </a:p>
      </dgm:t>
    </dgm:pt>
    <dgm:pt modelId="{CE1A86E8-CB68-0F48-80F9-5860A77B9363}" type="pres">
      <dgm:prSet presAssocID="{5430BFED-22EA-A541-8D9B-384817FCB6FA}" presName="sibTrans" presStyleCnt="0"/>
      <dgm:spPr/>
    </dgm:pt>
    <dgm:pt modelId="{3B003639-0F48-1E46-9455-5E9616F5392B}" type="pres">
      <dgm:prSet presAssocID="{6D78CC81-156A-3044-A6C0-F3DDCE09A3CC}" presName="node" presStyleLbl="node1" presStyleIdx="3" presStyleCnt="7">
        <dgm:presLayoutVars>
          <dgm:bulletEnabled val="1"/>
        </dgm:presLayoutVars>
      </dgm:prSet>
      <dgm:spPr/>
      <dgm:t>
        <a:bodyPr/>
        <a:lstStyle/>
        <a:p>
          <a:endParaRPr lang="en-US"/>
        </a:p>
      </dgm:t>
    </dgm:pt>
    <dgm:pt modelId="{FA495412-EBD7-8A43-9DC8-EED26E2F6D70}" type="pres">
      <dgm:prSet presAssocID="{00A95FAD-2023-5D4D-BC5B-6E6B53B6E18F}" presName="sibTrans" presStyleCnt="0"/>
      <dgm:spPr/>
    </dgm:pt>
    <dgm:pt modelId="{C9B30578-A8B0-8B48-8DD3-04426E32C355}" type="pres">
      <dgm:prSet presAssocID="{7795C672-1BF2-CD40-BCCB-9D349F9D5C4B}" presName="node" presStyleLbl="node1" presStyleIdx="4" presStyleCnt="7">
        <dgm:presLayoutVars>
          <dgm:bulletEnabled val="1"/>
        </dgm:presLayoutVars>
      </dgm:prSet>
      <dgm:spPr/>
      <dgm:t>
        <a:bodyPr/>
        <a:lstStyle/>
        <a:p>
          <a:endParaRPr lang="en-US"/>
        </a:p>
      </dgm:t>
    </dgm:pt>
    <dgm:pt modelId="{85927741-5F42-B042-B869-E265502DF3B0}" type="pres">
      <dgm:prSet presAssocID="{0198AE62-B2F4-8149-AFDA-1D6AD3A99FF2}" presName="sibTrans" presStyleCnt="0"/>
      <dgm:spPr/>
    </dgm:pt>
    <dgm:pt modelId="{ADDCF115-B4EF-4440-9115-6BE6EB4CD534}" type="pres">
      <dgm:prSet presAssocID="{CB880A36-1DC2-ED43-99C4-CF1642221FA8}" presName="node" presStyleLbl="node1" presStyleIdx="5" presStyleCnt="7">
        <dgm:presLayoutVars>
          <dgm:bulletEnabled val="1"/>
        </dgm:presLayoutVars>
      </dgm:prSet>
      <dgm:spPr/>
      <dgm:t>
        <a:bodyPr/>
        <a:lstStyle/>
        <a:p>
          <a:endParaRPr lang="en-US"/>
        </a:p>
      </dgm:t>
    </dgm:pt>
    <dgm:pt modelId="{29FDA25D-BBAB-8945-AEBE-B55D719F3C81}" type="pres">
      <dgm:prSet presAssocID="{CB9B827D-C5D7-9445-8E64-E211A7CB7896}" presName="sibTrans" presStyleCnt="0"/>
      <dgm:spPr/>
    </dgm:pt>
    <dgm:pt modelId="{2CB50B7D-748D-7F4A-A630-322D4FBFE8F8}" type="pres">
      <dgm:prSet presAssocID="{789202D6-9DCC-A244-AA16-72DA5C6598ED}" presName="node" presStyleLbl="node1" presStyleIdx="6" presStyleCnt="7">
        <dgm:presLayoutVars>
          <dgm:bulletEnabled val="1"/>
        </dgm:presLayoutVars>
      </dgm:prSet>
      <dgm:spPr/>
      <dgm:t>
        <a:bodyPr/>
        <a:lstStyle/>
        <a:p>
          <a:endParaRPr lang="en-US"/>
        </a:p>
      </dgm:t>
    </dgm:pt>
  </dgm:ptLst>
  <dgm:cxnLst>
    <dgm:cxn modelId="{5C882D23-FBB9-CA4F-A930-187A7021653A}" type="presOf" srcId="{0F468AE6-C110-8D4A-A7EF-5698264F0A9E}" destId="{E1E40396-8CAC-1346-A930-090A4948F1AE}" srcOrd="0" destOrd="0" presId="urn:microsoft.com/office/officeart/2005/8/layout/default"/>
    <dgm:cxn modelId="{8995104B-4B12-E247-BA24-396C0F82A20A}" srcId="{FCCB38BA-92CE-694A-8651-12240A7CF527}" destId="{6D78CC81-156A-3044-A6C0-F3DDCE09A3CC}" srcOrd="3" destOrd="0" parTransId="{0C54A131-FDEC-BB47-B86F-F94019FFECA6}" sibTransId="{00A95FAD-2023-5D4D-BC5B-6E6B53B6E18F}"/>
    <dgm:cxn modelId="{326D8D2F-EC1A-6449-AD12-9218BCD15C16}" type="presOf" srcId="{F0D1FB57-2685-EE47-942F-FF578A45A1EE}" destId="{E8687DA7-8224-6642-85B0-F10B033CF3EE}" srcOrd="0" destOrd="0" presId="urn:microsoft.com/office/officeart/2005/8/layout/default"/>
    <dgm:cxn modelId="{FBCEFA6E-2D43-F549-B344-5A5F44805313}" srcId="{FCCB38BA-92CE-694A-8651-12240A7CF527}" destId="{789202D6-9DCC-A244-AA16-72DA5C6598ED}" srcOrd="6" destOrd="0" parTransId="{1887094B-A1A6-2A4F-96CE-E2AB172FF9DD}" sibTransId="{23EEA4CC-733E-CD45-948B-52A8F1F7EC1D}"/>
    <dgm:cxn modelId="{953CEF73-179E-4749-AC41-0EE5B5F69A99}" type="presOf" srcId="{CB880A36-1DC2-ED43-99C4-CF1642221FA8}" destId="{ADDCF115-B4EF-4440-9115-6BE6EB4CD534}" srcOrd="0" destOrd="0" presId="urn:microsoft.com/office/officeart/2005/8/layout/default"/>
    <dgm:cxn modelId="{6DB26B86-0695-CF42-B1CA-6B58F7E49541}" srcId="{FCCB38BA-92CE-694A-8651-12240A7CF527}" destId="{CB880A36-1DC2-ED43-99C4-CF1642221FA8}" srcOrd="5" destOrd="0" parTransId="{C907C3A7-3DB6-4C44-88F7-9F458F0D49A2}" sibTransId="{CB9B827D-C5D7-9445-8E64-E211A7CB7896}"/>
    <dgm:cxn modelId="{433625C6-07C1-864C-B9D2-E483DDBEEB51}" srcId="{FCCB38BA-92CE-694A-8651-12240A7CF527}" destId="{0F468AE6-C110-8D4A-A7EF-5698264F0A9E}" srcOrd="2" destOrd="0" parTransId="{7121D9CE-1234-8B4A-8468-AF6F5F91BE54}" sibTransId="{5430BFED-22EA-A541-8D9B-384817FCB6FA}"/>
    <dgm:cxn modelId="{B5725A1E-3A47-674C-9854-D43DBD1B0150}" srcId="{FCCB38BA-92CE-694A-8651-12240A7CF527}" destId="{A0A3DDB1-7539-8E41-AC5A-0C1B0394BBA3}" srcOrd="1" destOrd="0" parTransId="{A16876E5-3C65-A44A-BF97-EFACA8524DAB}" sibTransId="{8BF58CB5-E3B8-BF46-9B20-F0BA148ED84D}"/>
    <dgm:cxn modelId="{9EA4650C-FE5B-FF47-8CB4-4CDA728BF87F}" type="presOf" srcId="{A0A3DDB1-7539-8E41-AC5A-0C1B0394BBA3}" destId="{05EC3193-AF62-684D-B97B-10162F4E1538}" srcOrd="0" destOrd="0" presId="urn:microsoft.com/office/officeart/2005/8/layout/default"/>
    <dgm:cxn modelId="{EF72C0E4-552D-5A44-8AD6-295FA2A165AC}" srcId="{FCCB38BA-92CE-694A-8651-12240A7CF527}" destId="{7795C672-1BF2-CD40-BCCB-9D349F9D5C4B}" srcOrd="4" destOrd="0" parTransId="{9672F5FD-EE7E-1145-9AF8-178C0D30789D}" sibTransId="{0198AE62-B2F4-8149-AFDA-1D6AD3A99FF2}"/>
    <dgm:cxn modelId="{F86BE76A-5656-9A41-9698-AF27D5D5E804}" srcId="{FCCB38BA-92CE-694A-8651-12240A7CF527}" destId="{F0D1FB57-2685-EE47-942F-FF578A45A1EE}" srcOrd="0" destOrd="0" parTransId="{1C38EDB3-1767-AE4D-BAF8-1841A7850787}" sibTransId="{537CF7EC-189A-E341-8F37-2C79CCBCC922}"/>
    <dgm:cxn modelId="{6FB06F31-241A-4C47-844A-694EACD7AF7A}" type="presOf" srcId="{FCCB38BA-92CE-694A-8651-12240A7CF527}" destId="{79631AB6-B264-7C4A-B690-A71E1887E77C}" srcOrd="0" destOrd="0" presId="urn:microsoft.com/office/officeart/2005/8/layout/default"/>
    <dgm:cxn modelId="{A354F7A1-92FD-5A42-A2CA-DA9D7F31E9E7}" type="presOf" srcId="{7795C672-1BF2-CD40-BCCB-9D349F9D5C4B}" destId="{C9B30578-A8B0-8B48-8DD3-04426E32C355}" srcOrd="0" destOrd="0" presId="urn:microsoft.com/office/officeart/2005/8/layout/default"/>
    <dgm:cxn modelId="{DDFD0ED7-C0CA-A349-B614-577FC579FD56}" type="presOf" srcId="{6D78CC81-156A-3044-A6C0-F3DDCE09A3CC}" destId="{3B003639-0F48-1E46-9455-5E9616F5392B}" srcOrd="0" destOrd="0" presId="urn:microsoft.com/office/officeart/2005/8/layout/default"/>
    <dgm:cxn modelId="{9DEE2E57-8892-6B47-A0B1-1EF4907F3B2E}" type="presOf" srcId="{789202D6-9DCC-A244-AA16-72DA5C6598ED}" destId="{2CB50B7D-748D-7F4A-A630-322D4FBFE8F8}" srcOrd="0" destOrd="0" presId="urn:microsoft.com/office/officeart/2005/8/layout/default"/>
    <dgm:cxn modelId="{23F04970-41D1-BA42-968D-ED4BB943FDAF}" type="presParOf" srcId="{79631AB6-B264-7C4A-B690-A71E1887E77C}" destId="{E8687DA7-8224-6642-85B0-F10B033CF3EE}" srcOrd="0" destOrd="0" presId="urn:microsoft.com/office/officeart/2005/8/layout/default"/>
    <dgm:cxn modelId="{7DC9B7CF-0BA1-4E4D-9C39-D4DEAF81843D}" type="presParOf" srcId="{79631AB6-B264-7C4A-B690-A71E1887E77C}" destId="{39C92111-2451-6A4D-A34D-3026A6E8F63D}" srcOrd="1" destOrd="0" presId="urn:microsoft.com/office/officeart/2005/8/layout/default"/>
    <dgm:cxn modelId="{D566922E-7601-5C49-AC43-A228897FAEA2}" type="presParOf" srcId="{79631AB6-B264-7C4A-B690-A71E1887E77C}" destId="{05EC3193-AF62-684D-B97B-10162F4E1538}" srcOrd="2" destOrd="0" presId="urn:microsoft.com/office/officeart/2005/8/layout/default"/>
    <dgm:cxn modelId="{A5C2A4E4-C89D-A94F-972E-ED20605DD76B}" type="presParOf" srcId="{79631AB6-B264-7C4A-B690-A71E1887E77C}" destId="{E8174462-E668-1F4D-B1AC-A3879002FC0F}" srcOrd="3" destOrd="0" presId="urn:microsoft.com/office/officeart/2005/8/layout/default"/>
    <dgm:cxn modelId="{A66FE3D1-A63D-3C43-89D0-637901C650F3}" type="presParOf" srcId="{79631AB6-B264-7C4A-B690-A71E1887E77C}" destId="{E1E40396-8CAC-1346-A930-090A4948F1AE}" srcOrd="4" destOrd="0" presId="urn:microsoft.com/office/officeart/2005/8/layout/default"/>
    <dgm:cxn modelId="{9E817127-8488-E74C-A160-16948A9C7792}" type="presParOf" srcId="{79631AB6-B264-7C4A-B690-A71E1887E77C}" destId="{CE1A86E8-CB68-0F48-80F9-5860A77B9363}" srcOrd="5" destOrd="0" presId="urn:microsoft.com/office/officeart/2005/8/layout/default"/>
    <dgm:cxn modelId="{4CCC8F9C-162C-2947-B0D9-126574699282}" type="presParOf" srcId="{79631AB6-B264-7C4A-B690-A71E1887E77C}" destId="{3B003639-0F48-1E46-9455-5E9616F5392B}" srcOrd="6" destOrd="0" presId="urn:microsoft.com/office/officeart/2005/8/layout/default"/>
    <dgm:cxn modelId="{19785199-A713-3447-859E-0FA8C5C19265}" type="presParOf" srcId="{79631AB6-B264-7C4A-B690-A71E1887E77C}" destId="{FA495412-EBD7-8A43-9DC8-EED26E2F6D70}" srcOrd="7" destOrd="0" presId="urn:microsoft.com/office/officeart/2005/8/layout/default"/>
    <dgm:cxn modelId="{3C4A0F0C-8723-5846-87B5-9228BF4A6EDE}" type="presParOf" srcId="{79631AB6-B264-7C4A-B690-A71E1887E77C}" destId="{C9B30578-A8B0-8B48-8DD3-04426E32C355}" srcOrd="8" destOrd="0" presId="urn:microsoft.com/office/officeart/2005/8/layout/default"/>
    <dgm:cxn modelId="{D53BC151-3B14-424A-B15B-5FAC5AB3B539}" type="presParOf" srcId="{79631AB6-B264-7C4A-B690-A71E1887E77C}" destId="{85927741-5F42-B042-B869-E265502DF3B0}" srcOrd="9" destOrd="0" presId="urn:microsoft.com/office/officeart/2005/8/layout/default"/>
    <dgm:cxn modelId="{C592888C-5DB3-DF40-884C-F46C882C94CB}" type="presParOf" srcId="{79631AB6-B264-7C4A-B690-A71E1887E77C}" destId="{ADDCF115-B4EF-4440-9115-6BE6EB4CD534}" srcOrd="10" destOrd="0" presId="urn:microsoft.com/office/officeart/2005/8/layout/default"/>
    <dgm:cxn modelId="{3C82ED07-1BCD-9A4F-8836-05292028F021}" type="presParOf" srcId="{79631AB6-B264-7C4A-B690-A71E1887E77C}" destId="{29FDA25D-BBAB-8945-AEBE-B55D719F3C81}" srcOrd="11" destOrd="0" presId="urn:microsoft.com/office/officeart/2005/8/layout/default"/>
    <dgm:cxn modelId="{3B0D4B97-C3DA-6840-9CCF-525A8E2443D9}" type="presParOf" srcId="{79631AB6-B264-7C4A-B690-A71E1887E77C}" destId="{2CB50B7D-748D-7F4A-A630-322D4FBFE8F8}"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E2EDA-D4B5-C04E-95EB-CB233415506A}">
      <dsp:nvSpPr>
        <dsp:cNvPr id="0" name=""/>
        <dsp:cNvSpPr/>
      </dsp:nvSpPr>
      <dsp:spPr>
        <a:xfrm>
          <a:off x="1376330" y="514"/>
          <a:ext cx="2619662" cy="1571797"/>
        </a:xfrm>
        <a:prstGeom prst="rect">
          <a:avLst/>
        </a:prstGeom>
        <a:solidFill>
          <a:srgbClr val="8CBD3F"/>
        </a:solidFill>
        <a:ln>
          <a:noFill/>
        </a:ln>
        <a:effectLst>
          <a:outerShdw blurRad="50800" dist="50800" dir="5400000" algn="ctr"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Procurement</a:t>
          </a:r>
          <a:endParaRPr lang="en-US" sz="3100" kern="1200" dirty="0"/>
        </a:p>
      </dsp:txBody>
      <dsp:txXfrm>
        <a:off x="1376330" y="514"/>
        <a:ext cx="2619662" cy="1571797"/>
      </dsp:txXfrm>
    </dsp:sp>
    <dsp:sp modelId="{9C125D2B-49B6-D54A-A2CA-E3315B76AB0B}">
      <dsp:nvSpPr>
        <dsp:cNvPr id="0" name=""/>
        <dsp:cNvSpPr/>
      </dsp:nvSpPr>
      <dsp:spPr>
        <a:xfrm>
          <a:off x="4257958" y="514"/>
          <a:ext cx="2619662" cy="1571797"/>
        </a:xfrm>
        <a:prstGeom prst="rect">
          <a:avLst/>
        </a:prstGeom>
        <a:solidFill>
          <a:srgbClr val="485156"/>
        </a:solidFill>
        <a:ln>
          <a:noFill/>
        </a:ln>
        <a:effectLst>
          <a:outerShdw blurRad="50800" dist="50800" dir="5400000" algn="ctr"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Value-Added Tax on IKC</a:t>
          </a:r>
        </a:p>
      </dsp:txBody>
      <dsp:txXfrm>
        <a:off x="4257958" y="514"/>
        <a:ext cx="2619662" cy="1571797"/>
      </dsp:txXfrm>
    </dsp:sp>
    <dsp:sp modelId="{AF2C9F63-908D-9C42-91CA-6023E2DD47BF}">
      <dsp:nvSpPr>
        <dsp:cNvPr id="0" name=""/>
        <dsp:cNvSpPr/>
      </dsp:nvSpPr>
      <dsp:spPr>
        <a:xfrm>
          <a:off x="1376330" y="1834277"/>
          <a:ext cx="2619662" cy="1571797"/>
        </a:xfrm>
        <a:prstGeom prst="rect">
          <a:avLst/>
        </a:prstGeom>
        <a:solidFill>
          <a:srgbClr val="485156"/>
        </a:solidFill>
        <a:ln>
          <a:noFill/>
        </a:ln>
        <a:effectLst>
          <a:outerShdw blurRad="50800" dist="50800" dir="5400000" algn="ctr"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smtClean="0"/>
            <a:t>International Staffing Profile</a:t>
          </a:r>
          <a:endParaRPr lang="en-US" sz="3100" kern="1200" dirty="0" smtClean="0"/>
        </a:p>
      </dsp:txBody>
      <dsp:txXfrm>
        <a:off x="1376330" y="1834277"/>
        <a:ext cx="2619662" cy="1571797"/>
      </dsp:txXfrm>
    </dsp:sp>
    <dsp:sp modelId="{2CCD190E-B917-BF46-9C79-8DDEEC71B2D9}">
      <dsp:nvSpPr>
        <dsp:cNvPr id="0" name=""/>
        <dsp:cNvSpPr/>
      </dsp:nvSpPr>
      <dsp:spPr>
        <a:xfrm>
          <a:off x="4257958" y="1834277"/>
          <a:ext cx="2619662" cy="1571797"/>
        </a:xfrm>
        <a:prstGeom prst="rect">
          <a:avLst/>
        </a:prstGeom>
        <a:solidFill>
          <a:srgbClr val="8CBD3F"/>
        </a:solidFill>
        <a:ln>
          <a:noFill/>
        </a:ln>
        <a:effectLst>
          <a:outerShdw blurRad="50800" dist="50800" dir="5400000" algn="ctr" rotWithShape="0">
            <a:srgbClr val="000000">
              <a:alpha val="4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Accounting of IKC</a:t>
          </a:r>
          <a:endParaRPr lang="en-US" sz="3100" kern="1200" dirty="0"/>
        </a:p>
      </dsp:txBody>
      <dsp:txXfrm>
        <a:off x="4257958" y="1834277"/>
        <a:ext cx="2619662" cy="1571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87DA7-8224-6642-85B0-F10B033CF3EE}">
      <dsp:nvSpPr>
        <dsp:cNvPr id="0" name=""/>
        <dsp:cNvSpPr/>
      </dsp:nvSpPr>
      <dsp:spPr>
        <a:xfrm>
          <a:off x="2423" y="339456"/>
          <a:ext cx="1922859" cy="1153715"/>
        </a:xfrm>
        <a:prstGeom prst="rect">
          <a:avLst/>
        </a:prstGeom>
        <a:solidFill>
          <a:srgbClr val="4851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Increased transparency in the publication of specific advance notices</a:t>
          </a:r>
          <a:endParaRPr lang="en-US" sz="1400" kern="1200" dirty="0"/>
        </a:p>
      </dsp:txBody>
      <dsp:txXfrm>
        <a:off x="2423" y="339456"/>
        <a:ext cx="1922859" cy="1153715"/>
      </dsp:txXfrm>
    </dsp:sp>
    <dsp:sp modelId="{05EC3193-AF62-684D-B97B-10162F4E1538}">
      <dsp:nvSpPr>
        <dsp:cNvPr id="0" name=""/>
        <dsp:cNvSpPr/>
      </dsp:nvSpPr>
      <dsp:spPr>
        <a:xfrm>
          <a:off x="2117568" y="339456"/>
          <a:ext cx="1922859" cy="1153715"/>
        </a:xfrm>
        <a:prstGeom prst="rect">
          <a:avLst/>
        </a:prstGeom>
        <a:solidFill>
          <a:srgbClr val="9CBC2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smtClean="0"/>
            <a:t>Facilitating the operation of supplier rosters</a:t>
          </a:r>
          <a:endParaRPr lang="en-US" sz="1400" kern="1200" dirty="0"/>
        </a:p>
      </dsp:txBody>
      <dsp:txXfrm>
        <a:off x="2117568" y="339456"/>
        <a:ext cx="1922859" cy="1153715"/>
      </dsp:txXfrm>
    </dsp:sp>
    <dsp:sp modelId="{E1E40396-8CAC-1346-A930-090A4948F1AE}">
      <dsp:nvSpPr>
        <dsp:cNvPr id="0" name=""/>
        <dsp:cNvSpPr/>
      </dsp:nvSpPr>
      <dsp:spPr>
        <a:xfrm>
          <a:off x="4232713" y="339456"/>
          <a:ext cx="1922859" cy="1153715"/>
        </a:xfrm>
        <a:prstGeom prst="rect">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solidFill>
                <a:srgbClr val="485156"/>
              </a:solidFill>
            </a:rPr>
            <a:t>Higher thresholds for small value procurement (10 000 EUR)</a:t>
          </a:r>
          <a:endParaRPr lang="en-US" sz="1400" kern="1200" dirty="0">
            <a:solidFill>
              <a:srgbClr val="485156"/>
            </a:solidFill>
          </a:endParaRPr>
        </a:p>
      </dsp:txBody>
      <dsp:txXfrm>
        <a:off x="4232713" y="339456"/>
        <a:ext cx="1922859" cy="1153715"/>
      </dsp:txXfrm>
    </dsp:sp>
    <dsp:sp modelId="{3B003639-0F48-1E46-9455-5E9616F5392B}">
      <dsp:nvSpPr>
        <dsp:cNvPr id="0" name=""/>
        <dsp:cNvSpPr/>
      </dsp:nvSpPr>
      <dsp:spPr>
        <a:xfrm>
          <a:off x="6347859" y="339456"/>
          <a:ext cx="1922859" cy="1153715"/>
        </a:xfrm>
        <a:prstGeom prst="rect">
          <a:avLst/>
        </a:prstGeom>
        <a:solidFill>
          <a:srgbClr val="4851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smtClean="0"/>
            <a:t>Facilitate joint procurement activities with other international organisations (e.g. CERN)</a:t>
          </a:r>
          <a:endParaRPr lang="en-US" sz="1400" kern="1200" dirty="0"/>
        </a:p>
      </dsp:txBody>
      <dsp:txXfrm>
        <a:off x="6347859" y="339456"/>
        <a:ext cx="1922859" cy="1153715"/>
      </dsp:txXfrm>
    </dsp:sp>
    <dsp:sp modelId="{C9B30578-A8B0-8B48-8DD3-04426E32C355}">
      <dsp:nvSpPr>
        <dsp:cNvPr id="0" name=""/>
        <dsp:cNvSpPr/>
      </dsp:nvSpPr>
      <dsp:spPr>
        <a:xfrm>
          <a:off x="1059996" y="1685457"/>
          <a:ext cx="1922859" cy="1153715"/>
        </a:xfrm>
        <a:prstGeom prst="rect">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solidFill>
                <a:srgbClr val="485156"/>
              </a:solidFill>
            </a:rPr>
            <a:t>Increased transparency in information provided to unsuccessful tenderers</a:t>
          </a:r>
          <a:endParaRPr lang="en-US" sz="1400" kern="1200" dirty="0">
            <a:solidFill>
              <a:srgbClr val="485156"/>
            </a:solidFill>
          </a:endParaRPr>
        </a:p>
      </dsp:txBody>
      <dsp:txXfrm>
        <a:off x="1059996" y="1685457"/>
        <a:ext cx="1922859" cy="1153715"/>
      </dsp:txXfrm>
    </dsp:sp>
    <dsp:sp modelId="{ADDCF115-B4EF-4440-9115-6BE6EB4CD534}">
      <dsp:nvSpPr>
        <dsp:cNvPr id="0" name=""/>
        <dsp:cNvSpPr/>
      </dsp:nvSpPr>
      <dsp:spPr>
        <a:xfrm>
          <a:off x="3175141" y="1685457"/>
          <a:ext cx="1922859" cy="1153715"/>
        </a:xfrm>
        <a:prstGeom prst="rect">
          <a:avLst/>
        </a:prstGeom>
        <a:solidFill>
          <a:srgbClr val="4851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smtClean="0"/>
            <a:t>Extending the time limits to bring appeals against procurement decisions</a:t>
          </a:r>
          <a:endParaRPr lang="en-US" sz="1400" kern="1200" dirty="0"/>
        </a:p>
      </dsp:txBody>
      <dsp:txXfrm>
        <a:off x="3175141" y="1685457"/>
        <a:ext cx="1922859" cy="1153715"/>
      </dsp:txXfrm>
    </dsp:sp>
    <dsp:sp modelId="{2CB50B7D-748D-7F4A-A630-322D4FBFE8F8}">
      <dsp:nvSpPr>
        <dsp:cNvPr id="0" name=""/>
        <dsp:cNvSpPr/>
      </dsp:nvSpPr>
      <dsp:spPr>
        <a:xfrm>
          <a:off x="5290286" y="1685457"/>
          <a:ext cx="1922859" cy="1153715"/>
        </a:xfrm>
        <a:prstGeom prst="rect">
          <a:avLst/>
        </a:prstGeom>
        <a:solidFill>
          <a:srgbClr val="9CBC2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smtClean="0"/>
            <a:t>Other tweaking and fine-tuning of wording throughout the document</a:t>
          </a:r>
          <a:endParaRPr lang="en-US" sz="1400" kern="1200" dirty="0"/>
        </a:p>
      </dsp:txBody>
      <dsp:txXfrm>
        <a:off x="5290286" y="1685457"/>
        <a:ext cx="1922859" cy="11537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2F373C-62F2-E542-A31B-D414FBBD2CE2}" type="datetimeFigureOut">
              <a:rPr lang="da-DK" smtClean="0"/>
              <a:t>05/09/2017</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D329FE-1567-AC46-B510-35DD9DCF6283}" type="slidenum">
              <a:rPr lang="da-DK" smtClean="0"/>
              <a:t>‹#›</a:t>
            </a:fld>
            <a:endParaRPr lang="da-DK"/>
          </a:p>
        </p:txBody>
      </p:sp>
    </p:spTree>
    <p:extLst>
      <p:ext uri="{BB962C8B-B14F-4D97-AF65-F5344CB8AC3E}">
        <p14:creationId xmlns:p14="http://schemas.microsoft.com/office/powerpoint/2010/main" val="3509536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895BDF-3F42-4B44-9926-2C470335BF83}" type="datetimeFigureOut">
              <a:rPr lang="da-DK" smtClean="0"/>
              <a:t>05/09/2017</a:t>
            </a:fld>
            <a:endParaRPr lang="da-DK"/>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760E1A-7BE3-3D46-9629-02100BF95167}" type="slidenum">
              <a:rPr lang="da-DK" smtClean="0"/>
              <a:t>‹#›</a:t>
            </a:fld>
            <a:endParaRPr lang="da-DK"/>
          </a:p>
        </p:txBody>
      </p:sp>
    </p:spTree>
    <p:extLst>
      <p:ext uri="{BB962C8B-B14F-4D97-AF65-F5344CB8AC3E}">
        <p14:creationId xmlns:p14="http://schemas.microsoft.com/office/powerpoint/2010/main" val="22131022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a:t>
            </a:fld>
            <a:endParaRPr lang="da-DK"/>
          </a:p>
        </p:txBody>
      </p:sp>
    </p:spTree>
    <p:extLst>
      <p:ext uri="{BB962C8B-B14F-4D97-AF65-F5344CB8AC3E}">
        <p14:creationId xmlns:p14="http://schemas.microsoft.com/office/powerpoint/2010/main" val="542100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29</a:t>
            </a:fld>
            <a:endParaRPr lang="da-DK"/>
          </a:p>
        </p:txBody>
      </p:sp>
    </p:spTree>
    <p:extLst>
      <p:ext uri="{BB962C8B-B14F-4D97-AF65-F5344CB8AC3E}">
        <p14:creationId xmlns:p14="http://schemas.microsoft.com/office/powerpoint/2010/main" val="126862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30</a:t>
            </a:fld>
            <a:endParaRPr lang="da-DK"/>
          </a:p>
        </p:txBody>
      </p:sp>
    </p:spTree>
    <p:extLst>
      <p:ext uri="{BB962C8B-B14F-4D97-AF65-F5344CB8AC3E}">
        <p14:creationId xmlns:p14="http://schemas.microsoft.com/office/powerpoint/2010/main" val="23677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485156"/>
                </a:solidFill>
              </a:rPr>
              <a:t>the most important steps </a:t>
            </a:r>
            <a:r>
              <a:rPr lang="en-US" sz="1200" dirty="0" smtClean="0">
                <a:solidFill>
                  <a:srgbClr val="485156"/>
                </a:solidFill>
              </a:rPr>
              <a:t>(financing, culture creation, coordination of those activities with the scientific nature of ESS and similar entities)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485156"/>
                </a:solidFill>
              </a:rPr>
              <a:t>the most important processes </a:t>
            </a:r>
            <a:r>
              <a:rPr lang="en-US" sz="1200" dirty="0" smtClean="0">
                <a:solidFill>
                  <a:srgbClr val="485156"/>
                </a:solidFill>
              </a:rPr>
              <a:t>(searching for innovations within organization, evaluating them and their internal/ external application)</a:t>
            </a:r>
          </a:p>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36</a:t>
            </a:fld>
            <a:endParaRPr lang="da-DK"/>
          </a:p>
        </p:txBody>
      </p:sp>
    </p:spTree>
    <p:extLst>
      <p:ext uri="{BB962C8B-B14F-4D97-AF65-F5344CB8AC3E}">
        <p14:creationId xmlns:p14="http://schemas.microsoft.com/office/powerpoint/2010/main" val="1456634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39</a:t>
            </a:fld>
            <a:endParaRPr lang="da-DK"/>
          </a:p>
        </p:txBody>
      </p:sp>
    </p:spTree>
    <p:extLst>
      <p:ext uri="{BB962C8B-B14F-4D97-AF65-F5344CB8AC3E}">
        <p14:creationId xmlns:p14="http://schemas.microsoft.com/office/powerpoint/2010/main" val="77331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44</a:t>
            </a:fld>
            <a:endParaRPr lang="da-DK"/>
          </a:p>
        </p:txBody>
      </p:sp>
    </p:spTree>
    <p:extLst>
      <p:ext uri="{BB962C8B-B14F-4D97-AF65-F5344CB8AC3E}">
        <p14:creationId xmlns:p14="http://schemas.microsoft.com/office/powerpoint/2010/main" val="213959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3</a:t>
            </a:fld>
            <a:endParaRPr lang="da-DK"/>
          </a:p>
        </p:txBody>
      </p:sp>
    </p:spTree>
    <p:extLst>
      <p:ext uri="{BB962C8B-B14F-4D97-AF65-F5344CB8AC3E}">
        <p14:creationId xmlns:p14="http://schemas.microsoft.com/office/powerpoint/2010/main" val="165082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t>6</a:t>
            </a:fld>
            <a:endParaRPr lang="sv-SE"/>
          </a:p>
        </p:txBody>
      </p:sp>
    </p:spTree>
    <p:extLst>
      <p:ext uri="{BB962C8B-B14F-4D97-AF65-F5344CB8AC3E}">
        <p14:creationId xmlns:p14="http://schemas.microsoft.com/office/powerpoint/2010/main" val="789470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8</a:t>
            </a:fld>
            <a:endParaRPr lang="da-DK"/>
          </a:p>
        </p:txBody>
      </p:sp>
    </p:spTree>
    <p:extLst>
      <p:ext uri="{BB962C8B-B14F-4D97-AF65-F5344CB8AC3E}">
        <p14:creationId xmlns:p14="http://schemas.microsoft.com/office/powerpoint/2010/main" val="757127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13</a:t>
            </a:fld>
            <a:endParaRPr lang="da-DK"/>
          </a:p>
        </p:txBody>
      </p:sp>
    </p:spTree>
    <p:extLst>
      <p:ext uri="{BB962C8B-B14F-4D97-AF65-F5344CB8AC3E}">
        <p14:creationId xmlns:p14="http://schemas.microsoft.com/office/powerpoint/2010/main" val="122574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19</a:t>
            </a:fld>
            <a:endParaRPr lang="da-DK"/>
          </a:p>
        </p:txBody>
      </p:sp>
    </p:spTree>
    <p:extLst>
      <p:ext uri="{BB962C8B-B14F-4D97-AF65-F5344CB8AC3E}">
        <p14:creationId xmlns:p14="http://schemas.microsoft.com/office/powerpoint/2010/main" val="97590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20</a:t>
            </a:fld>
            <a:endParaRPr lang="da-DK"/>
          </a:p>
        </p:txBody>
      </p:sp>
    </p:spTree>
    <p:extLst>
      <p:ext uri="{BB962C8B-B14F-4D97-AF65-F5344CB8AC3E}">
        <p14:creationId xmlns:p14="http://schemas.microsoft.com/office/powerpoint/2010/main" val="30589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24</a:t>
            </a:fld>
            <a:endParaRPr lang="da-DK"/>
          </a:p>
        </p:txBody>
      </p:sp>
    </p:spTree>
    <p:extLst>
      <p:ext uri="{BB962C8B-B14F-4D97-AF65-F5344CB8AC3E}">
        <p14:creationId xmlns:p14="http://schemas.microsoft.com/office/powerpoint/2010/main" val="107768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60E1A-7BE3-3D46-9629-02100BF95167}" type="slidenum">
              <a:rPr lang="da-DK" smtClean="0"/>
              <a:t>25</a:t>
            </a:fld>
            <a:endParaRPr lang="da-DK"/>
          </a:p>
        </p:txBody>
      </p:sp>
    </p:spTree>
    <p:extLst>
      <p:ext uri="{BB962C8B-B14F-4D97-AF65-F5344CB8AC3E}">
        <p14:creationId xmlns:p14="http://schemas.microsoft.com/office/powerpoint/2010/main" val="827690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2" name="Billede 21" descr="16g.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2924" y="0"/>
            <a:ext cx="4811076" cy="5143500"/>
          </a:xfrm>
          <a:prstGeom prst="rect">
            <a:avLst/>
          </a:prstGeom>
        </p:spPr>
      </p:pic>
      <p:sp>
        <p:nvSpPr>
          <p:cNvPr id="2" name="Titel 1"/>
          <p:cNvSpPr>
            <a:spLocks noGrp="1"/>
          </p:cNvSpPr>
          <p:nvPr>
            <p:ph type="ctrTitle" hasCustomPrompt="1"/>
          </p:nvPr>
        </p:nvSpPr>
        <p:spPr>
          <a:xfrm>
            <a:off x="1007700" y="1657354"/>
            <a:ext cx="4929550" cy="1102519"/>
          </a:xfrm>
        </p:spPr>
        <p:txBody>
          <a:bodyPr>
            <a:normAutofit/>
          </a:bodyPr>
          <a:lstStyle>
            <a:lvl1pPr algn="l">
              <a:defRPr sz="3600" b="1" baseline="0">
                <a:solidFill>
                  <a:srgbClr val="485156"/>
                </a:solidFill>
              </a:defRPr>
            </a:lvl1pPr>
          </a:lstStyle>
          <a:p>
            <a:r>
              <a:rPr lang="da-DK" dirty="0" err="1"/>
              <a:t>Click</a:t>
            </a:r>
            <a:r>
              <a:rPr lang="da-DK" dirty="0"/>
              <a:t> to </a:t>
            </a:r>
            <a:r>
              <a:rPr lang="da-DK" dirty="0" err="1"/>
              <a:t>edit</a:t>
            </a:r>
            <a:r>
              <a:rPr lang="da-DK" dirty="0"/>
              <a:t> slide </a:t>
            </a:r>
            <a:r>
              <a:rPr lang="da-DK" dirty="0" err="1"/>
              <a:t>title</a:t>
            </a:r>
            <a:r>
              <a:rPr lang="da-DK" dirty="0"/>
              <a:t> and </a:t>
            </a:r>
            <a:r>
              <a:rPr lang="da-DK" dirty="0" err="1"/>
              <a:t>second</a:t>
            </a:r>
            <a:r>
              <a:rPr lang="da-DK" dirty="0"/>
              <a:t> line of </a:t>
            </a:r>
            <a:r>
              <a:rPr lang="da-DK" dirty="0" err="1"/>
              <a:t>title</a:t>
            </a:r>
            <a:endParaRPr lang="da-DK" dirty="0"/>
          </a:p>
        </p:txBody>
      </p:sp>
      <p:sp>
        <p:nvSpPr>
          <p:cNvPr id="3" name="Undertitel 2"/>
          <p:cNvSpPr>
            <a:spLocks noGrp="1"/>
          </p:cNvSpPr>
          <p:nvPr>
            <p:ph type="subTitle" idx="1" hasCustomPrompt="1"/>
          </p:nvPr>
        </p:nvSpPr>
        <p:spPr>
          <a:xfrm>
            <a:off x="1006300" y="2763838"/>
            <a:ext cx="4930950" cy="1314450"/>
          </a:xfrm>
        </p:spPr>
        <p:txBody>
          <a:bodyPr>
            <a:noAutofit/>
          </a:bodyPr>
          <a:lstStyle>
            <a:lvl1pPr marL="0" indent="0" algn="l">
              <a:buNone/>
              <a:defRPr sz="1600" baseline="0">
                <a:solidFill>
                  <a:srgbClr val="48515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a:t>Click</a:t>
            </a:r>
            <a:r>
              <a:rPr lang="da-DK" dirty="0"/>
              <a:t> to </a:t>
            </a:r>
            <a:r>
              <a:rPr lang="da-DK" dirty="0" err="1"/>
              <a:t>edit</a:t>
            </a:r>
            <a:r>
              <a:rPr lang="da-DK" dirty="0"/>
              <a:t> </a:t>
            </a:r>
            <a:r>
              <a:rPr lang="da-DK" dirty="0" err="1"/>
              <a:t>subtitlte</a:t>
            </a:r>
            <a:endParaRPr lang="da-DK" dirty="0"/>
          </a:p>
        </p:txBody>
      </p:sp>
      <p:sp>
        <p:nvSpPr>
          <p:cNvPr id="17" name="Pladsholder til billede 16"/>
          <p:cNvSpPr>
            <a:spLocks noGrp="1"/>
          </p:cNvSpPr>
          <p:nvPr>
            <p:ph type="pic" sz="quarter" idx="13" hasCustomPrompt="1"/>
          </p:nvPr>
        </p:nvSpPr>
        <p:spPr>
          <a:xfrm>
            <a:off x="5366462" y="1397000"/>
            <a:ext cx="3987089" cy="3871038"/>
          </a:xfrm>
          <a:custGeom>
            <a:avLst/>
            <a:gdLst/>
            <a:ahLst/>
            <a:cxnLst/>
            <a:rect l="l" t="t" r="r" b="b"/>
            <a:pathLst>
              <a:path w="3987089" h="3871038">
                <a:moveTo>
                  <a:pt x="3733089" y="0"/>
                </a:moveTo>
                <a:cubicBezTo>
                  <a:pt x="3797518" y="0"/>
                  <a:pt x="3861566" y="1632"/>
                  <a:pt x="3925193" y="4858"/>
                </a:cubicBezTo>
                <a:lnTo>
                  <a:pt x="3987089" y="9564"/>
                </a:lnTo>
                <a:lnTo>
                  <a:pt x="3987089" y="3871038"/>
                </a:lnTo>
                <a:lnTo>
                  <a:pt x="3488" y="3871038"/>
                </a:lnTo>
                <a:lnTo>
                  <a:pt x="0" y="3733089"/>
                </a:lnTo>
                <a:cubicBezTo>
                  <a:pt x="0" y="1671361"/>
                  <a:pt x="1671361" y="0"/>
                  <a:pt x="3733089" y="0"/>
                </a:cubicBezTo>
                <a:close/>
              </a:path>
            </a:pathLst>
          </a:custGeom>
          <a:ln>
            <a:solidFill>
              <a:srgbClr val="82AF19"/>
            </a:solidFill>
          </a:ln>
        </p:spPr>
        <p:txBody>
          <a:bodyPr anchor="ctr">
            <a:normAutofit/>
          </a:bodyPr>
          <a:lstStyle>
            <a:lvl1pPr marL="0" indent="0" algn="ctr">
              <a:buNone/>
              <a:defRPr sz="1800" i="1" baseline="0">
                <a:solidFill>
                  <a:srgbClr val="485156"/>
                </a:solidFill>
              </a:defRPr>
            </a:lvl1pPr>
          </a:lstStyle>
          <a:p>
            <a:r>
              <a:rPr lang="da-DK" dirty="0"/>
              <a:t>Drag </a:t>
            </a:r>
            <a:r>
              <a:rPr lang="da-DK" dirty="0" err="1"/>
              <a:t>picture</a:t>
            </a:r>
            <a:r>
              <a:rPr lang="da-DK" dirty="0"/>
              <a:t> or </a:t>
            </a:r>
            <a:r>
              <a:rPr lang="da-DK" dirty="0" err="1"/>
              <a:t>click</a:t>
            </a:r>
            <a:r>
              <a:rPr lang="da-DK" dirty="0"/>
              <a:t> on </a:t>
            </a:r>
            <a:r>
              <a:rPr lang="da-DK" dirty="0" err="1"/>
              <a:t>icon</a:t>
            </a:r>
            <a:r>
              <a:rPr lang="da-DK" dirty="0"/>
              <a:t> to </a:t>
            </a:r>
            <a:r>
              <a:rPr lang="da-DK" dirty="0" err="1"/>
              <a:t>add</a:t>
            </a:r>
            <a:r>
              <a:rPr lang="da-DK" dirty="0"/>
              <a:t> </a:t>
            </a:r>
            <a:r>
              <a:rPr lang="da-DK" dirty="0" err="1"/>
              <a:t>photo</a:t>
            </a:r>
            <a:endParaRPr lang="da-DK" dirty="0"/>
          </a:p>
        </p:txBody>
      </p:sp>
      <p:pic>
        <p:nvPicPr>
          <p:cNvPr id="11" name="Billede 10" descr="euFla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853" y="4723510"/>
            <a:ext cx="264706" cy="180000"/>
          </a:xfrm>
          <a:prstGeom prst="rect">
            <a:avLst/>
          </a:prstGeom>
        </p:spPr>
      </p:pic>
      <p:sp>
        <p:nvSpPr>
          <p:cNvPr id="12" name="Tekstfelt 11"/>
          <p:cNvSpPr txBox="1"/>
          <p:nvPr userDrawn="1"/>
        </p:nvSpPr>
        <p:spPr>
          <a:xfrm>
            <a:off x="602961" y="4689845"/>
            <a:ext cx="2505364" cy="3462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err="1">
                <a:solidFill>
                  <a:srgbClr val="485156"/>
                </a:solidFill>
                <a:latin typeface="+mn-lt"/>
                <a:ea typeface="+mn-ea"/>
                <a:cs typeface="+mn-cs"/>
              </a:rPr>
              <a:t>BrightnESS</a:t>
            </a:r>
            <a:r>
              <a:rPr lang="da-DK" sz="550" kern="1200" dirty="0">
                <a:solidFill>
                  <a:srgbClr val="485156"/>
                </a:solidFill>
                <a:latin typeface="+mn-lt"/>
                <a:ea typeface="+mn-ea"/>
                <a:cs typeface="+mn-cs"/>
              </a:rPr>
              <a:t> is </a:t>
            </a:r>
            <a:r>
              <a:rPr lang="da-DK" sz="550" kern="1200" dirty="0" err="1">
                <a:solidFill>
                  <a:srgbClr val="485156"/>
                </a:solidFill>
                <a:latin typeface="+mn-lt"/>
                <a:ea typeface="+mn-ea"/>
                <a:cs typeface="+mn-cs"/>
              </a:rPr>
              <a:t>funded</a:t>
            </a:r>
            <a:r>
              <a:rPr lang="da-DK" sz="550" kern="1200" dirty="0">
                <a:solidFill>
                  <a:srgbClr val="485156"/>
                </a:solidFill>
                <a:latin typeface="+mn-lt"/>
                <a:ea typeface="+mn-ea"/>
                <a:cs typeface="+mn-cs"/>
              </a:rPr>
              <a:t> by the European Union Framework Programme for </a:t>
            </a:r>
          </a:p>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a:solidFill>
                  <a:srgbClr val="485156"/>
                </a:solidFill>
                <a:latin typeface="+mn-lt"/>
                <a:ea typeface="+mn-ea"/>
                <a:cs typeface="+mn-cs"/>
              </a:rPr>
              <a:t>Research and Innovation Horizon 2020, under grant agreement 676548</a:t>
            </a:r>
          </a:p>
          <a:p>
            <a:endParaRPr lang="da-DK" sz="550" dirty="0">
              <a:solidFill>
                <a:srgbClr val="485156"/>
              </a:solidFill>
            </a:endParaRPr>
          </a:p>
        </p:txBody>
      </p:sp>
    </p:spTree>
    <p:extLst>
      <p:ext uri="{BB962C8B-B14F-4D97-AF65-F5344CB8AC3E}">
        <p14:creationId xmlns:p14="http://schemas.microsoft.com/office/powerpoint/2010/main" val="354011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06300" y="861616"/>
            <a:ext cx="7767742" cy="857250"/>
          </a:xfrm>
        </p:spPr>
        <p:txBody>
          <a:bodyPr/>
          <a:lstStyle>
            <a:lvl1pPr>
              <a:defRPr baseline="0"/>
            </a:lvl1pPr>
          </a:lstStyle>
          <a:p>
            <a:r>
              <a:rPr lang="da-DK" dirty="0" err="1"/>
              <a:t>Click</a:t>
            </a:r>
            <a:r>
              <a:rPr lang="da-DK" dirty="0"/>
              <a:t> to </a:t>
            </a:r>
            <a:r>
              <a:rPr lang="da-DK" dirty="0" err="1"/>
              <a:t>edit</a:t>
            </a:r>
            <a:r>
              <a:rPr lang="da-DK" dirty="0"/>
              <a:t> slide </a:t>
            </a:r>
            <a:r>
              <a:rPr lang="da-DK" dirty="0" err="1"/>
              <a:t>title</a:t>
            </a:r>
            <a:endParaRPr lang="da-DK" dirty="0"/>
          </a:p>
        </p:txBody>
      </p:sp>
      <p:sp>
        <p:nvSpPr>
          <p:cNvPr id="3" name="Pladsholder til indhold 2"/>
          <p:cNvSpPr>
            <a:spLocks noGrp="1"/>
          </p:cNvSpPr>
          <p:nvPr>
            <p:ph idx="1" hasCustomPrompt="1"/>
          </p:nvPr>
        </p:nvSpPr>
        <p:spPr>
          <a:xfrm>
            <a:off x="1006300" y="1697039"/>
            <a:ext cx="7767742" cy="2808685"/>
          </a:xfrm>
        </p:spPr>
        <p:txBody>
          <a:bodyPr/>
          <a:lstStyle>
            <a:lvl5pPr>
              <a:defRPr baseline="0"/>
            </a:lvl5pPr>
          </a:lstStyle>
          <a:p>
            <a:pPr lvl="0"/>
            <a:r>
              <a:rPr lang="da-DK" dirty="0" err="1"/>
              <a:t>Click</a:t>
            </a:r>
            <a:r>
              <a:rPr lang="da-DK" dirty="0"/>
              <a:t> to </a:t>
            </a:r>
            <a:r>
              <a:rPr lang="da-DK" dirty="0" err="1"/>
              <a:t>edit</a:t>
            </a:r>
            <a:r>
              <a:rPr lang="da-DK" dirty="0"/>
              <a:t> </a:t>
            </a:r>
            <a:r>
              <a:rPr lang="da-DK" dirty="0" err="1"/>
              <a:t>text</a:t>
            </a:r>
            <a:endParaRPr lang="da-DK" dirty="0"/>
          </a:p>
          <a:p>
            <a:pPr lvl="1"/>
            <a:r>
              <a:rPr lang="da-DK" dirty="0"/>
              <a:t>First </a:t>
            </a:r>
            <a:r>
              <a:rPr lang="da-DK" dirty="0" err="1"/>
              <a:t>level</a:t>
            </a:r>
            <a:endParaRPr lang="da-DK" dirty="0"/>
          </a:p>
          <a:p>
            <a:pPr lvl="2"/>
            <a:r>
              <a:rPr lang="da-DK" dirty="0"/>
              <a:t>Second </a:t>
            </a:r>
            <a:r>
              <a:rPr lang="da-DK" dirty="0" err="1"/>
              <a:t>level</a:t>
            </a:r>
            <a:endParaRPr lang="da-DK" dirty="0"/>
          </a:p>
          <a:p>
            <a:pPr lvl="3"/>
            <a:r>
              <a:rPr lang="da-DK" dirty="0"/>
              <a:t>Third </a:t>
            </a:r>
            <a:r>
              <a:rPr lang="da-DK" dirty="0" err="1"/>
              <a:t>level</a:t>
            </a:r>
            <a:endParaRPr lang="da-DK" dirty="0"/>
          </a:p>
          <a:p>
            <a:pPr lvl="4"/>
            <a:r>
              <a:rPr lang="da-DK" dirty="0" err="1"/>
              <a:t>Fourth</a:t>
            </a:r>
            <a:r>
              <a:rPr lang="da-DK" dirty="0"/>
              <a:t> </a:t>
            </a:r>
            <a:r>
              <a:rPr lang="da-DK" dirty="0" err="1"/>
              <a:t>level</a:t>
            </a:r>
            <a:endParaRPr lang="da-DK" dirty="0"/>
          </a:p>
        </p:txBody>
      </p:sp>
      <p:sp>
        <p:nvSpPr>
          <p:cNvPr id="4" name="Pladsholder til dato 3"/>
          <p:cNvSpPr>
            <a:spLocks noGrp="1"/>
          </p:cNvSpPr>
          <p:nvPr>
            <p:ph type="dt" sz="half" idx="10"/>
          </p:nvPr>
        </p:nvSpPr>
        <p:spPr/>
        <p:txBody>
          <a:bodyPr/>
          <a:lstStyle/>
          <a:p>
            <a:fld id="{8A1BC99C-C17F-0247-AD48-9BD861AA6815}" type="datetimeFigureOut">
              <a:rPr lang="da-DK" smtClean="0"/>
              <a:t>05/09/2017</a:t>
            </a:fld>
            <a:endParaRPr lang="da-DK"/>
          </a:p>
        </p:txBody>
      </p:sp>
    </p:spTree>
    <p:extLst>
      <p:ext uri="{BB962C8B-B14F-4D97-AF65-F5344CB8AC3E}">
        <p14:creationId xmlns:p14="http://schemas.microsoft.com/office/powerpoint/2010/main" val="401982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 Thank you slide">
    <p:spTree>
      <p:nvGrpSpPr>
        <p:cNvPr id="1" name=""/>
        <p:cNvGrpSpPr/>
        <p:nvPr/>
      </p:nvGrpSpPr>
      <p:grpSpPr>
        <a:xfrm>
          <a:off x="0" y="0"/>
          <a:ext cx="0" cy="0"/>
          <a:chOff x="0" y="0"/>
          <a:chExt cx="0" cy="0"/>
        </a:xfrm>
      </p:grpSpPr>
      <p:pic>
        <p:nvPicPr>
          <p:cNvPr id="22" name="Billede 21" descr="16g.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2924" y="0"/>
            <a:ext cx="4811076" cy="5143500"/>
          </a:xfrm>
          <a:prstGeom prst="rect">
            <a:avLst/>
          </a:prstGeom>
        </p:spPr>
      </p:pic>
      <p:sp>
        <p:nvSpPr>
          <p:cNvPr id="2" name="Titel 1"/>
          <p:cNvSpPr>
            <a:spLocks noGrp="1"/>
          </p:cNvSpPr>
          <p:nvPr>
            <p:ph type="ctrTitle" hasCustomPrompt="1"/>
          </p:nvPr>
        </p:nvSpPr>
        <p:spPr>
          <a:xfrm>
            <a:off x="1007700" y="1657354"/>
            <a:ext cx="4929550" cy="1102519"/>
          </a:xfrm>
        </p:spPr>
        <p:txBody>
          <a:bodyPr>
            <a:normAutofit/>
          </a:bodyPr>
          <a:lstStyle>
            <a:lvl1pPr algn="l">
              <a:defRPr sz="3600" b="1" baseline="0">
                <a:solidFill>
                  <a:srgbClr val="485156"/>
                </a:solidFill>
              </a:defRPr>
            </a:lvl1pPr>
          </a:lstStyle>
          <a:p>
            <a:r>
              <a:rPr lang="da-DK" dirty="0" err="1"/>
              <a:t>Thank</a:t>
            </a:r>
            <a:r>
              <a:rPr lang="da-DK" dirty="0"/>
              <a:t> </a:t>
            </a:r>
            <a:r>
              <a:rPr lang="da-DK" dirty="0" err="1"/>
              <a:t>you</a:t>
            </a:r>
            <a:r>
              <a:rPr lang="da-DK" dirty="0"/>
              <a:t>!</a:t>
            </a:r>
          </a:p>
        </p:txBody>
      </p:sp>
      <p:sp>
        <p:nvSpPr>
          <p:cNvPr id="3" name="Undertitel 2"/>
          <p:cNvSpPr>
            <a:spLocks noGrp="1"/>
          </p:cNvSpPr>
          <p:nvPr>
            <p:ph type="subTitle" idx="1" hasCustomPrompt="1"/>
          </p:nvPr>
        </p:nvSpPr>
        <p:spPr>
          <a:xfrm>
            <a:off x="1006300" y="2763838"/>
            <a:ext cx="3565700" cy="1314450"/>
          </a:xfrm>
        </p:spPr>
        <p:txBody>
          <a:bodyPr>
            <a:noAutofit/>
          </a:bodyPr>
          <a:lstStyle>
            <a:lvl1pPr marL="0" indent="0" algn="l">
              <a:buNone/>
              <a:defRPr sz="1600" baseline="0">
                <a:solidFill>
                  <a:srgbClr val="48515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a:t>Click</a:t>
            </a:r>
            <a:r>
              <a:rPr lang="da-DK" dirty="0"/>
              <a:t> to </a:t>
            </a:r>
            <a:r>
              <a:rPr lang="da-DK" dirty="0" err="1"/>
              <a:t>edit</a:t>
            </a:r>
            <a:r>
              <a:rPr lang="da-DK" dirty="0"/>
              <a:t> </a:t>
            </a:r>
            <a:r>
              <a:rPr lang="da-DK" dirty="0" err="1"/>
              <a:t>your</a:t>
            </a:r>
            <a:r>
              <a:rPr lang="da-DK" dirty="0"/>
              <a:t> </a:t>
            </a:r>
            <a:r>
              <a:rPr lang="da-DK" dirty="0" err="1"/>
              <a:t>contact</a:t>
            </a:r>
            <a:r>
              <a:rPr lang="da-DK" dirty="0"/>
              <a:t> information</a:t>
            </a:r>
          </a:p>
        </p:txBody>
      </p:sp>
      <p:sp>
        <p:nvSpPr>
          <p:cNvPr id="17" name="Pladsholder til billede 16"/>
          <p:cNvSpPr>
            <a:spLocks noGrp="1"/>
          </p:cNvSpPr>
          <p:nvPr>
            <p:ph type="pic" sz="quarter" idx="13" hasCustomPrompt="1"/>
          </p:nvPr>
        </p:nvSpPr>
        <p:spPr>
          <a:xfrm>
            <a:off x="5366462" y="1397000"/>
            <a:ext cx="3987089" cy="3871038"/>
          </a:xfrm>
          <a:custGeom>
            <a:avLst/>
            <a:gdLst/>
            <a:ahLst/>
            <a:cxnLst/>
            <a:rect l="l" t="t" r="r" b="b"/>
            <a:pathLst>
              <a:path w="3987089" h="3871038">
                <a:moveTo>
                  <a:pt x="3733089" y="0"/>
                </a:moveTo>
                <a:cubicBezTo>
                  <a:pt x="3797518" y="0"/>
                  <a:pt x="3861566" y="1632"/>
                  <a:pt x="3925193" y="4858"/>
                </a:cubicBezTo>
                <a:lnTo>
                  <a:pt x="3987089" y="9564"/>
                </a:lnTo>
                <a:lnTo>
                  <a:pt x="3987089" y="3871038"/>
                </a:lnTo>
                <a:lnTo>
                  <a:pt x="3488" y="3871038"/>
                </a:lnTo>
                <a:lnTo>
                  <a:pt x="0" y="3733089"/>
                </a:lnTo>
                <a:cubicBezTo>
                  <a:pt x="0" y="1671361"/>
                  <a:pt x="1671361" y="0"/>
                  <a:pt x="3733089" y="0"/>
                </a:cubicBezTo>
                <a:close/>
              </a:path>
            </a:pathLst>
          </a:custGeom>
          <a:ln>
            <a:solidFill>
              <a:srgbClr val="82AF19"/>
            </a:solidFill>
          </a:ln>
        </p:spPr>
        <p:txBody>
          <a:bodyPr anchor="ctr">
            <a:normAutofit/>
          </a:bodyPr>
          <a:lstStyle>
            <a:lvl1pPr marL="0" indent="0" algn="ctr">
              <a:buNone/>
              <a:defRPr sz="1800" i="1" baseline="0">
                <a:solidFill>
                  <a:srgbClr val="485156"/>
                </a:solidFill>
              </a:defRPr>
            </a:lvl1pPr>
          </a:lstStyle>
          <a:p>
            <a:r>
              <a:rPr lang="da-DK" dirty="0"/>
              <a:t>Drag </a:t>
            </a:r>
            <a:r>
              <a:rPr lang="da-DK" dirty="0" err="1"/>
              <a:t>picture</a:t>
            </a:r>
            <a:r>
              <a:rPr lang="da-DK" dirty="0"/>
              <a:t> or </a:t>
            </a:r>
            <a:r>
              <a:rPr lang="da-DK" dirty="0" err="1"/>
              <a:t>click</a:t>
            </a:r>
            <a:r>
              <a:rPr lang="da-DK" dirty="0"/>
              <a:t> on </a:t>
            </a:r>
            <a:r>
              <a:rPr lang="da-DK" dirty="0" err="1"/>
              <a:t>icon</a:t>
            </a:r>
            <a:r>
              <a:rPr lang="da-DK" dirty="0"/>
              <a:t> to </a:t>
            </a:r>
            <a:r>
              <a:rPr lang="da-DK" dirty="0" err="1"/>
              <a:t>add</a:t>
            </a:r>
            <a:r>
              <a:rPr lang="da-DK" dirty="0"/>
              <a:t> </a:t>
            </a:r>
            <a:r>
              <a:rPr lang="da-DK" dirty="0" err="1"/>
              <a:t>photo</a:t>
            </a:r>
            <a:endParaRPr lang="da-DK" dirty="0"/>
          </a:p>
        </p:txBody>
      </p:sp>
      <p:pic>
        <p:nvPicPr>
          <p:cNvPr id="11" name="Billede 10" descr="euFla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853" y="4723510"/>
            <a:ext cx="264706" cy="180000"/>
          </a:xfrm>
          <a:prstGeom prst="rect">
            <a:avLst/>
          </a:prstGeom>
        </p:spPr>
      </p:pic>
      <p:sp>
        <p:nvSpPr>
          <p:cNvPr id="12" name="Tekstfelt 11"/>
          <p:cNvSpPr txBox="1"/>
          <p:nvPr userDrawn="1"/>
        </p:nvSpPr>
        <p:spPr>
          <a:xfrm>
            <a:off x="602961" y="4689845"/>
            <a:ext cx="2505364" cy="3462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err="1">
                <a:solidFill>
                  <a:srgbClr val="485156"/>
                </a:solidFill>
                <a:latin typeface="+mn-lt"/>
                <a:ea typeface="+mn-ea"/>
                <a:cs typeface="+mn-cs"/>
              </a:rPr>
              <a:t>BrightnESS</a:t>
            </a:r>
            <a:r>
              <a:rPr lang="da-DK" sz="550" kern="1200" dirty="0">
                <a:solidFill>
                  <a:srgbClr val="485156"/>
                </a:solidFill>
                <a:latin typeface="+mn-lt"/>
                <a:ea typeface="+mn-ea"/>
                <a:cs typeface="+mn-cs"/>
              </a:rPr>
              <a:t> is </a:t>
            </a:r>
            <a:r>
              <a:rPr lang="da-DK" sz="550" kern="1200" dirty="0" err="1">
                <a:solidFill>
                  <a:srgbClr val="485156"/>
                </a:solidFill>
                <a:latin typeface="+mn-lt"/>
                <a:ea typeface="+mn-ea"/>
                <a:cs typeface="+mn-cs"/>
              </a:rPr>
              <a:t>funded</a:t>
            </a:r>
            <a:r>
              <a:rPr lang="da-DK" sz="550" kern="1200" dirty="0">
                <a:solidFill>
                  <a:srgbClr val="485156"/>
                </a:solidFill>
                <a:latin typeface="+mn-lt"/>
                <a:ea typeface="+mn-ea"/>
                <a:cs typeface="+mn-cs"/>
              </a:rPr>
              <a:t> by the European Union Framework Programme for </a:t>
            </a:r>
          </a:p>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a:solidFill>
                  <a:srgbClr val="485156"/>
                </a:solidFill>
                <a:latin typeface="+mn-lt"/>
                <a:ea typeface="+mn-ea"/>
                <a:cs typeface="+mn-cs"/>
              </a:rPr>
              <a:t>Research and Innovation Horizon 2020, under grant agreement 676548</a:t>
            </a:r>
          </a:p>
          <a:p>
            <a:endParaRPr lang="da-DK" sz="550" dirty="0">
              <a:solidFill>
                <a:srgbClr val="485156"/>
              </a:solidFill>
            </a:endParaRPr>
          </a:p>
        </p:txBody>
      </p:sp>
    </p:spTree>
    <p:extLst>
      <p:ext uri="{BB962C8B-B14F-4D97-AF65-F5344CB8AC3E}">
        <p14:creationId xmlns:p14="http://schemas.microsoft.com/office/powerpoint/2010/main" val="31445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1"/>
            <a:ext cx="6067426" cy="1081148"/>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4" y="1473709"/>
            <a:ext cx="6536399" cy="3029236"/>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t>9/5/17</a:t>
            </a:fld>
            <a:endParaRPr lang="sv-SE"/>
          </a:p>
        </p:txBody>
      </p:sp>
      <p:sp>
        <p:nvSpPr>
          <p:cNvPr id="5" name="Platshållare för sidfot 4"/>
          <p:cNvSpPr>
            <a:spLocks noGrp="1"/>
          </p:cNvSpPr>
          <p:nvPr>
            <p:ph type="ftr" sz="quarter" idx="11"/>
          </p:nvPr>
        </p:nvSpPr>
        <p:spPr>
          <a:xfrm>
            <a:off x="3124200" y="4767263"/>
            <a:ext cx="2895600" cy="273844"/>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4767263"/>
            <a:ext cx="2133600" cy="273844"/>
          </a:xfrm>
          <a:prstGeom prst="rect">
            <a:avLst/>
          </a:prstGeom>
        </p:spPr>
        <p:txBody>
          <a:bodyPr/>
          <a:lstStyle/>
          <a:p>
            <a:fld id="{038C62C7-F79B-CD4A-A5DF-5683BBEC4A65}" type="slidenum">
              <a:rPr lang="sv-SE" smtClean="0"/>
              <a:t>‹#›</a:t>
            </a:fld>
            <a:endParaRPr lang="sv-SE"/>
          </a:p>
        </p:txBody>
      </p:sp>
      <p:cxnSp>
        <p:nvCxnSpPr>
          <p:cNvPr id="7" name="Rak 7"/>
          <p:cNvCxnSpPr/>
          <p:nvPr userDrawn="1"/>
        </p:nvCxnSpPr>
        <p:spPr>
          <a:xfrm>
            <a:off x="-326073" y="10892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266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006300" y="861616"/>
            <a:ext cx="8229600" cy="857250"/>
          </a:xfrm>
          <a:prstGeom prst="rect">
            <a:avLst/>
          </a:prstGeom>
        </p:spPr>
        <p:txBody>
          <a:bodyPr vert="horz" lIns="91440" tIns="45720" rIns="91440" bIns="45720" rtlCol="0" anchor="ctr">
            <a:normAutofit/>
          </a:bodyPr>
          <a:lstStyle/>
          <a:p>
            <a:r>
              <a:rPr lang="da-DK" dirty="0" err="1"/>
              <a:t>Click</a:t>
            </a:r>
            <a:r>
              <a:rPr lang="da-DK" dirty="0"/>
              <a:t> to </a:t>
            </a:r>
            <a:r>
              <a:rPr lang="da-DK" dirty="0" err="1"/>
              <a:t>edit</a:t>
            </a:r>
            <a:r>
              <a:rPr lang="da-DK" dirty="0"/>
              <a:t> slide </a:t>
            </a:r>
            <a:r>
              <a:rPr lang="da-DK" dirty="0" err="1"/>
              <a:t>title</a:t>
            </a:r>
            <a:endParaRPr lang="da-DK" dirty="0"/>
          </a:p>
        </p:txBody>
      </p:sp>
      <p:sp>
        <p:nvSpPr>
          <p:cNvPr id="3" name="Pladsholder til tekst 2"/>
          <p:cNvSpPr>
            <a:spLocks noGrp="1"/>
          </p:cNvSpPr>
          <p:nvPr>
            <p:ph type="body" idx="1"/>
          </p:nvPr>
        </p:nvSpPr>
        <p:spPr>
          <a:xfrm>
            <a:off x="1006300" y="1697039"/>
            <a:ext cx="8229600" cy="2808685"/>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a:t>
            </a:r>
            <a:r>
              <a:rPr lang="da-DK" dirty="0" err="1"/>
              <a:t>text</a:t>
            </a:r>
            <a:endParaRPr lang="da-DK" dirty="0"/>
          </a:p>
          <a:p>
            <a:pPr lvl="1"/>
            <a:r>
              <a:rPr lang="da-DK" dirty="0"/>
              <a:t>First </a:t>
            </a:r>
            <a:r>
              <a:rPr lang="da-DK" dirty="0" err="1"/>
              <a:t>level</a:t>
            </a:r>
            <a:endParaRPr lang="da-DK" dirty="0"/>
          </a:p>
          <a:p>
            <a:pPr lvl="2"/>
            <a:r>
              <a:rPr lang="da-DK" dirty="0"/>
              <a:t>Second </a:t>
            </a:r>
            <a:r>
              <a:rPr lang="da-DK" dirty="0" err="1"/>
              <a:t>level</a:t>
            </a:r>
            <a:endParaRPr lang="da-DK" dirty="0"/>
          </a:p>
          <a:p>
            <a:pPr lvl="3"/>
            <a:r>
              <a:rPr lang="da-DK" dirty="0"/>
              <a:t>Third </a:t>
            </a:r>
            <a:r>
              <a:rPr lang="da-DK" dirty="0" err="1"/>
              <a:t>level</a:t>
            </a:r>
            <a:endParaRPr lang="da-DK" dirty="0"/>
          </a:p>
          <a:p>
            <a:pPr lvl="4"/>
            <a:r>
              <a:rPr lang="da-DK" dirty="0" err="1"/>
              <a:t>Fourth</a:t>
            </a:r>
            <a:r>
              <a:rPr lang="da-DK" dirty="0"/>
              <a:t> </a:t>
            </a:r>
            <a:r>
              <a:rPr lang="da-DK" dirty="0" err="1"/>
              <a:t>level</a:t>
            </a:r>
            <a:endParaRPr lang="da-DK" dirty="0"/>
          </a:p>
        </p:txBody>
      </p:sp>
      <p:sp>
        <p:nvSpPr>
          <p:cNvPr id="4" name="Pladsholder til dato 3"/>
          <p:cNvSpPr>
            <a:spLocks noGrp="1"/>
          </p:cNvSpPr>
          <p:nvPr>
            <p:ph type="dt" sz="half" idx="2"/>
          </p:nvPr>
        </p:nvSpPr>
        <p:spPr>
          <a:xfrm>
            <a:off x="948055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A1BC99C-C17F-0247-AD48-9BD861AA6815}" type="datetimeFigureOut">
              <a:rPr lang="da-DK" smtClean="0"/>
              <a:t>05/09/2017</a:t>
            </a:fld>
            <a:endParaRPr lang="da-DK"/>
          </a:p>
        </p:txBody>
      </p:sp>
      <p:pic>
        <p:nvPicPr>
          <p:cNvPr id="14" name="Billede 13" descr="bl.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5600" y="379128"/>
            <a:ext cx="1146048" cy="256032"/>
          </a:xfrm>
          <a:prstGeom prst="rect">
            <a:avLst/>
          </a:prstGeom>
        </p:spPr>
      </p:pic>
    </p:spTree>
    <p:extLst>
      <p:ext uri="{BB962C8B-B14F-4D97-AF65-F5344CB8AC3E}">
        <p14:creationId xmlns:p14="http://schemas.microsoft.com/office/powerpoint/2010/main" val="19952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457200" rtl="0" eaLnBrk="1" latinLnBrk="0" hangingPunct="1">
        <a:spcBef>
          <a:spcPct val="0"/>
        </a:spcBef>
        <a:buNone/>
        <a:defRPr sz="3200" kern="1200">
          <a:solidFill>
            <a:srgbClr val="485156"/>
          </a:solidFill>
          <a:latin typeface="+mj-lt"/>
          <a:ea typeface="+mj-ea"/>
          <a:cs typeface="+mj-cs"/>
        </a:defRPr>
      </a:lvl1pPr>
    </p:titleStyle>
    <p:body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hyperlink" Target="https://europeanspallationsource.se/page/contract-award-notic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 Id="rId3"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hyperlink" Target="https://europeanspallationsource.se/page/contract-award-notices"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07700" y="1657354"/>
            <a:ext cx="6246540" cy="1102519"/>
          </a:xfrm>
          <a:effectLst>
            <a:outerShdw blurRad="50800" dist="50800" dir="5400000" algn="ctr" rotWithShape="0">
              <a:srgbClr val="000000">
                <a:alpha val="43000"/>
              </a:srgbClr>
            </a:outerShdw>
          </a:effectLst>
        </p:spPr>
        <p:txBody>
          <a:bodyPr>
            <a:normAutofit/>
          </a:bodyPr>
          <a:lstStyle/>
          <a:p>
            <a:r>
              <a:rPr lang="da-DK" dirty="0" smtClean="0"/>
              <a:t>WP3: </a:t>
            </a:r>
            <a:r>
              <a:rPr lang="da-DK" dirty="0" err="1" smtClean="0"/>
              <a:t>Organizational</a:t>
            </a:r>
            <a:r>
              <a:rPr lang="da-DK" dirty="0" smtClean="0"/>
              <a:t> Innovation</a:t>
            </a:r>
            <a:endParaRPr lang="da-DK" dirty="0"/>
          </a:p>
        </p:txBody>
      </p:sp>
      <p:sp>
        <p:nvSpPr>
          <p:cNvPr id="3" name="Undertitel 2"/>
          <p:cNvSpPr>
            <a:spLocks noGrp="1"/>
          </p:cNvSpPr>
          <p:nvPr>
            <p:ph type="subTitle" idx="1"/>
          </p:nvPr>
        </p:nvSpPr>
        <p:spPr/>
        <p:txBody>
          <a:bodyPr/>
          <a:lstStyle/>
          <a:p>
            <a:r>
              <a:rPr lang="en-US" b="1" dirty="0" err="1" smtClean="0"/>
              <a:t>BrightnESS</a:t>
            </a:r>
            <a:r>
              <a:rPr lang="en-US" b="1" dirty="0" smtClean="0"/>
              <a:t> </a:t>
            </a:r>
            <a:r>
              <a:rPr lang="en-US" b="1" dirty="0" smtClean="0"/>
              <a:t>Mid-Term Review</a:t>
            </a:r>
            <a:endParaRPr lang="en-US" b="1" dirty="0" smtClean="0"/>
          </a:p>
          <a:p>
            <a:r>
              <a:rPr lang="en-US" dirty="0" smtClean="0"/>
              <a:t>Allen Weeks</a:t>
            </a:r>
            <a:endParaRPr lang="da-DK" dirty="0"/>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1583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065" y="43244"/>
            <a:ext cx="6939419" cy="857250"/>
          </a:xfrm>
        </p:spPr>
        <p:txBody>
          <a:bodyPr>
            <a:normAutofit/>
          </a:bodyPr>
          <a:lstStyle/>
          <a:p>
            <a:r>
              <a:rPr lang="en-US" sz="2900" dirty="0" smtClean="0">
                <a:effectLst>
                  <a:outerShdw blurRad="50800" dist="50800" dir="5400000" algn="ctr" rotWithShape="0">
                    <a:srgbClr val="000000">
                      <a:alpha val="43000"/>
                    </a:srgbClr>
                  </a:outerShdw>
                </a:effectLst>
              </a:rPr>
              <a:t>Updated ESS Procurement Rules</a:t>
            </a:r>
            <a:endParaRPr lang="en-US" sz="2900" dirty="0">
              <a:effectLst>
                <a:outerShdw blurRad="50800" dist="50800" dir="5400000" algn="ctr" rotWithShape="0">
                  <a:srgbClr val="000000">
                    <a:alpha val="43000"/>
                  </a:srgbClr>
                </a:outerShdw>
              </a:effectLst>
            </a:endParaRPr>
          </a:p>
        </p:txBody>
      </p:sp>
      <p:sp>
        <p:nvSpPr>
          <p:cNvPr id="3" name="TextBox 2"/>
          <p:cNvSpPr txBox="1"/>
          <p:nvPr/>
        </p:nvSpPr>
        <p:spPr>
          <a:xfrm>
            <a:off x="242372" y="4660135"/>
            <a:ext cx="8295701" cy="338554"/>
          </a:xfrm>
          <a:prstGeom prst="rect">
            <a:avLst/>
          </a:prstGeom>
          <a:noFill/>
        </p:spPr>
        <p:txBody>
          <a:bodyPr wrap="square" rtlCol="0">
            <a:spAutoFit/>
          </a:bodyPr>
          <a:lstStyle/>
          <a:p>
            <a:r>
              <a:rPr lang="en-US" sz="1600" u="sng" dirty="0">
                <a:hlinkClick r:id="rId2"/>
              </a:rPr>
              <a:t>https://</a:t>
            </a:r>
            <a:r>
              <a:rPr lang="en-US" sz="1600" u="sng" dirty="0" smtClean="0">
                <a:hlinkClick r:id="rId2"/>
              </a:rPr>
              <a:t>europeanspallationsource.se/page/contract-award-notices</a:t>
            </a:r>
            <a:r>
              <a:rPr lang="en-US" sz="1600" u="sng" dirty="0" smtClean="0"/>
              <a:t> </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13" y="900494"/>
            <a:ext cx="5807205" cy="3398145"/>
          </a:xfrm>
          <a:prstGeom prst="rect">
            <a:avLst/>
          </a:prstGeom>
        </p:spPr>
      </p:pic>
      <p:sp>
        <p:nvSpPr>
          <p:cNvPr id="6" name="Oval 5"/>
          <p:cNvSpPr/>
          <p:nvPr/>
        </p:nvSpPr>
        <p:spPr>
          <a:xfrm>
            <a:off x="242371" y="3739019"/>
            <a:ext cx="6020643" cy="55962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729" y="4835844"/>
            <a:ext cx="1744570" cy="195087"/>
          </a:xfrm>
          <a:prstGeom prst="rect">
            <a:avLst/>
          </a:prstGeom>
        </p:spPr>
      </p:pic>
    </p:spTree>
    <p:extLst>
      <p:ext uri="{BB962C8B-B14F-4D97-AF65-F5344CB8AC3E}">
        <p14:creationId xmlns:p14="http://schemas.microsoft.com/office/powerpoint/2010/main" val="55606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3761"/>
            <a:ext cx="4509018" cy="857250"/>
          </a:xfrm>
        </p:spPr>
        <p:txBody>
          <a:bodyPr/>
          <a:lstStyle/>
          <a:p>
            <a:pPr algn="ctr"/>
            <a:r>
              <a:rPr lang="en-US" dirty="0" smtClean="0">
                <a:effectLst>
                  <a:outerShdw blurRad="50800" dist="50800" dir="5400000" algn="ctr" rotWithShape="0">
                    <a:srgbClr val="000000">
                      <a:alpha val="43000"/>
                    </a:srgbClr>
                  </a:outerShdw>
                </a:effectLst>
              </a:rPr>
              <a:t>Appeal Process</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234774" y="2152395"/>
            <a:ext cx="4135094" cy="1890215"/>
          </a:xfrm>
          <a:ln>
            <a:solidFill>
              <a:srgbClr val="8CBD3F"/>
            </a:solidFill>
          </a:ln>
        </p:spPr>
        <p:txBody>
          <a:bodyPr>
            <a:noAutofit/>
          </a:bodyPr>
          <a:lstStyle/>
          <a:p>
            <a:r>
              <a:rPr lang="en-US" sz="1200" dirty="0"/>
              <a:t>Remedies Directive for the utilities sector </a:t>
            </a:r>
            <a:r>
              <a:rPr lang="en-US" sz="1200" dirty="0" smtClean="0"/>
              <a:t>(</a:t>
            </a:r>
            <a:r>
              <a:rPr lang="en-US" sz="1200" dirty="0"/>
              <a:t>Directive 92/13/EEC</a:t>
            </a:r>
            <a:r>
              <a:rPr lang="en-US" sz="1200" dirty="0" smtClean="0"/>
              <a:t>)</a:t>
            </a:r>
          </a:p>
          <a:p>
            <a:r>
              <a:rPr lang="en-US" sz="1200" dirty="0" smtClean="0"/>
              <a:t>Remedies </a:t>
            </a:r>
            <a:r>
              <a:rPr lang="en-US" sz="1200" dirty="0"/>
              <a:t>Directive for the public sector (Directive 89/665/EEC</a:t>
            </a:r>
            <a:r>
              <a:rPr lang="en-US" sz="1200" dirty="0" smtClean="0"/>
              <a:t>)</a:t>
            </a:r>
          </a:p>
          <a:p>
            <a:r>
              <a:rPr lang="en-US" sz="1200" dirty="0" smtClean="0"/>
              <a:t>Set </a:t>
            </a:r>
            <a:r>
              <a:rPr lang="en-US" sz="1200" dirty="0"/>
              <a:t>minimum national review standards to ensure that rapid and effective means of redress are available in all EU countries. The directives have mandatory </a:t>
            </a:r>
            <a:r>
              <a:rPr lang="en-US" sz="1200" dirty="0" smtClean="0"/>
              <a:t>and </a:t>
            </a:r>
            <a:r>
              <a:rPr lang="en-US" sz="1200" dirty="0"/>
              <a:t>optional </a:t>
            </a:r>
            <a:r>
              <a:rPr lang="en-US" sz="1200" dirty="0" smtClean="0"/>
              <a:t>provisions =&gt; do </a:t>
            </a:r>
            <a:r>
              <a:rPr lang="en-US" sz="1200" dirty="0"/>
              <a:t>not </a:t>
            </a:r>
            <a:r>
              <a:rPr lang="en-US" sz="1200" dirty="0" smtClean="0"/>
              <a:t>intend </a:t>
            </a:r>
            <a:r>
              <a:rPr lang="en-US" sz="1200" dirty="0"/>
              <a:t>to harmonize the remedies system in </a:t>
            </a:r>
            <a:r>
              <a:rPr lang="en-US" sz="1200" dirty="0" smtClean="0"/>
              <a:t>the </a:t>
            </a:r>
            <a:r>
              <a:rPr lang="en-US" sz="1200" dirty="0"/>
              <a:t>EU.</a:t>
            </a:r>
          </a:p>
        </p:txBody>
      </p:sp>
      <p:sp>
        <p:nvSpPr>
          <p:cNvPr id="4" name="TextBox 3"/>
          <p:cNvSpPr txBox="1"/>
          <p:nvPr/>
        </p:nvSpPr>
        <p:spPr>
          <a:xfrm>
            <a:off x="4509018" y="174477"/>
            <a:ext cx="4240142" cy="4893647"/>
          </a:xfrm>
          <a:prstGeom prst="rect">
            <a:avLst/>
          </a:prstGeom>
          <a:noFill/>
          <a:ln>
            <a:solidFill>
              <a:srgbClr val="8CBD3F"/>
            </a:solidFill>
          </a:ln>
        </p:spPr>
        <p:txBody>
          <a:bodyPr wrap="square" rtlCol="0">
            <a:spAutoFit/>
          </a:bodyPr>
          <a:lstStyle/>
          <a:p>
            <a:r>
              <a:rPr lang="en-US" sz="1200" dirty="0">
                <a:solidFill>
                  <a:srgbClr val="485156"/>
                </a:solidFill>
              </a:rPr>
              <a:t>Articles 37-39 of the ESS Procurement Rules</a:t>
            </a:r>
            <a:r>
              <a:rPr lang="en-US" sz="1200" dirty="0" smtClean="0">
                <a:solidFill>
                  <a:srgbClr val="485156"/>
                </a:solidFill>
              </a:rPr>
              <a:t>:</a:t>
            </a:r>
          </a:p>
          <a:p>
            <a:endParaRPr lang="en-US" sz="1200" dirty="0">
              <a:solidFill>
                <a:srgbClr val="485156"/>
              </a:solidFill>
            </a:endParaRPr>
          </a:p>
          <a:p>
            <a:pPr marL="171450" indent="-171450">
              <a:buFont typeface="Arial" charset="0"/>
              <a:buChar char="•"/>
            </a:pPr>
            <a:r>
              <a:rPr lang="en-US" sz="1200" dirty="0" smtClean="0">
                <a:solidFill>
                  <a:srgbClr val="485156"/>
                </a:solidFill>
              </a:rPr>
              <a:t>All </a:t>
            </a:r>
            <a:r>
              <a:rPr lang="en-US" sz="1200" dirty="0">
                <a:solidFill>
                  <a:srgbClr val="485156"/>
                </a:solidFill>
              </a:rPr>
              <a:t>appeals are handled by the Tenders Appeal </a:t>
            </a:r>
            <a:r>
              <a:rPr lang="en-US" sz="1200" dirty="0" smtClean="0">
                <a:solidFill>
                  <a:srgbClr val="485156"/>
                </a:solidFill>
              </a:rPr>
              <a:t>Board composed </a:t>
            </a:r>
            <a:r>
              <a:rPr lang="en-US" sz="1200" dirty="0">
                <a:solidFill>
                  <a:srgbClr val="485156"/>
                </a:solidFill>
              </a:rPr>
              <a:t>of 3-5 </a:t>
            </a:r>
            <a:r>
              <a:rPr lang="en-US" sz="1200" dirty="0" smtClean="0">
                <a:solidFill>
                  <a:srgbClr val="485156"/>
                </a:solidFill>
              </a:rPr>
              <a:t>members </a:t>
            </a:r>
            <a:r>
              <a:rPr lang="en-US" sz="1200" dirty="0">
                <a:solidFill>
                  <a:srgbClr val="485156"/>
                </a:solidFill>
              </a:rPr>
              <a:t>of </a:t>
            </a:r>
            <a:r>
              <a:rPr lang="en-US" sz="1200" dirty="0" smtClean="0">
                <a:solidFill>
                  <a:srgbClr val="485156"/>
                </a:solidFill>
              </a:rPr>
              <a:t>ESS </a:t>
            </a:r>
            <a:r>
              <a:rPr lang="en-US" sz="1200" dirty="0">
                <a:solidFill>
                  <a:srgbClr val="485156"/>
                </a:solidFill>
              </a:rPr>
              <a:t>or external </a:t>
            </a:r>
            <a:r>
              <a:rPr lang="en-US" sz="1200" dirty="0" smtClean="0">
                <a:solidFill>
                  <a:srgbClr val="485156"/>
                </a:solidFill>
              </a:rPr>
              <a:t>parties appointed </a:t>
            </a:r>
            <a:r>
              <a:rPr lang="en-US" sz="1200" dirty="0">
                <a:solidFill>
                  <a:srgbClr val="485156"/>
                </a:solidFill>
              </a:rPr>
              <a:t>by the ESS Director </a:t>
            </a:r>
            <a:r>
              <a:rPr lang="en-US" sz="1200" dirty="0" smtClean="0">
                <a:solidFill>
                  <a:srgbClr val="485156"/>
                </a:solidFill>
              </a:rPr>
              <a:t>General</a:t>
            </a:r>
            <a:endParaRPr lang="en-US" sz="1200" dirty="0">
              <a:solidFill>
                <a:srgbClr val="485156"/>
              </a:solidFill>
            </a:endParaRPr>
          </a:p>
          <a:p>
            <a:pPr marL="171450" indent="-171450">
              <a:buFont typeface="Arial" charset="0"/>
              <a:buChar char="•"/>
            </a:pPr>
            <a:r>
              <a:rPr lang="en-US" sz="1200" dirty="0" smtClean="0">
                <a:solidFill>
                  <a:srgbClr val="485156"/>
                </a:solidFill>
              </a:rPr>
              <a:t>Appeals </a:t>
            </a:r>
            <a:r>
              <a:rPr lang="en-US" sz="1200" dirty="0">
                <a:solidFill>
                  <a:srgbClr val="485156"/>
                </a:solidFill>
              </a:rPr>
              <a:t>must be submitted in writing to the </a:t>
            </a:r>
            <a:r>
              <a:rPr lang="en-US" sz="1200" dirty="0" smtClean="0">
                <a:solidFill>
                  <a:srgbClr val="485156"/>
                </a:solidFill>
              </a:rPr>
              <a:t>Board</a:t>
            </a:r>
          </a:p>
          <a:p>
            <a:pPr marL="171450" indent="-171450">
              <a:buFont typeface="Arial" charset="0"/>
              <a:buChar char="•"/>
            </a:pPr>
            <a:r>
              <a:rPr lang="en-US" sz="1200" dirty="0" smtClean="0">
                <a:solidFill>
                  <a:srgbClr val="485156"/>
                </a:solidFill>
              </a:rPr>
              <a:t>If </a:t>
            </a:r>
            <a:r>
              <a:rPr lang="en-US" sz="1200" dirty="0">
                <a:solidFill>
                  <a:srgbClr val="485156"/>
                </a:solidFill>
              </a:rPr>
              <a:t>the </a:t>
            </a:r>
            <a:r>
              <a:rPr lang="en-US" sz="1200" dirty="0" smtClean="0">
                <a:solidFill>
                  <a:srgbClr val="485156"/>
                </a:solidFill>
              </a:rPr>
              <a:t>Board </a:t>
            </a:r>
            <a:r>
              <a:rPr lang="en-US" sz="1200" dirty="0">
                <a:solidFill>
                  <a:srgbClr val="485156"/>
                </a:solidFill>
              </a:rPr>
              <a:t>decides that the Organization has infringed its procurement rules, it shall order that the tender procedure or parts of it be </a:t>
            </a:r>
            <a:r>
              <a:rPr lang="en-US" sz="1200" dirty="0" smtClean="0">
                <a:solidFill>
                  <a:srgbClr val="485156"/>
                </a:solidFill>
              </a:rPr>
              <a:t>rectified</a:t>
            </a:r>
          </a:p>
          <a:p>
            <a:pPr marL="171450" indent="-171450">
              <a:buFont typeface="Arial" charset="0"/>
              <a:buChar char="•"/>
            </a:pPr>
            <a:r>
              <a:rPr lang="en-US" sz="1200" dirty="0" smtClean="0">
                <a:solidFill>
                  <a:srgbClr val="485156"/>
                </a:solidFill>
              </a:rPr>
              <a:t>For </a:t>
            </a:r>
            <a:r>
              <a:rPr lang="en-US" sz="1200" dirty="0">
                <a:solidFill>
                  <a:srgbClr val="485156"/>
                </a:solidFill>
              </a:rPr>
              <a:t>the purpose of investigating an appeal, the Board may order an </a:t>
            </a:r>
            <a:r>
              <a:rPr lang="en-US" sz="1200" dirty="0" smtClean="0">
                <a:solidFill>
                  <a:srgbClr val="485156"/>
                </a:solidFill>
              </a:rPr>
              <a:t>audit</a:t>
            </a:r>
          </a:p>
          <a:p>
            <a:pPr marL="171450" indent="-171450">
              <a:buFont typeface="Arial" charset="0"/>
              <a:buChar char="•"/>
            </a:pPr>
            <a:r>
              <a:rPr lang="en-US" sz="1200" dirty="0" smtClean="0">
                <a:solidFill>
                  <a:srgbClr val="485156"/>
                </a:solidFill>
              </a:rPr>
              <a:t>The Board </a:t>
            </a:r>
            <a:r>
              <a:rPr lang="en-US" sz="1200" dirty="0">
                <a:solidFill>
                  <a:srgbClr val="485156"/>
                </a:solidFill>
              </a:rPr>
              <a:t>may make an order suspending the procurement procedure or the award of contract until it has issued its final decision. The Board shall notify the appellant in writing of its final decision within 30 working days following the date of receipt of the appeal</a:t>
            </a:r>
            <a:r>
              <a:rPr lang="en-US" sz="1200" dirty="0" smtClean="0">
                <a:solidFill>
                  <a:srgbClr val="485156"/>
                </a:solidFill>
              </a:rPr>
              <a:t>.</a:t>
            </a:r>
          </a:p>
          <a:p>
            <a:endParaRPr lang="en-US" sz="1200" dirty="0">
              <a:solidFill>
                <a:srgbClr val="485156"/>
              </a:solidFill>
            </a:endParaRPr>
          </a:p>
          <a:p>
            <a:r>
              <a:rPr lang="en-US" sz="1200" dirty="0">
                <a:solidFill>
                  <a:srgbClr val="485156"/>
                </a:solidFill>
              </a:rPr>
              <a:t>4</a:t>
            </a:r>
            <a:r>
              <a:rPr lang="en-US" sz="1200" dirty="0" smtClean="0">
                <a:solidFill>
                  <a:srgbClr val="485156"/>
                </a:solidFill>
              </a:rPr>
              <a:t> </a:t>
            </a:r>
            <a:r>
              <a:rPr lang="en-US" sz="1200" dirty="0">
                <a:solidFill>
                  <a:srgbClr val="485156"/>
                </a:solidFill>
              </a:rPr>
              <a:t>appeals were brought by suppliers against ESS. </a:t>
            </a:r>
            <a:r>
              <a:rPr lang="en-US" sz="1200" dirty="0" smtClean="0">
                <a:solidFill>
                  <a:srgbClr val="485156"/>
                </a:solidFill>
              </a:rPr>
              <a:t>1 was </a:t>
            </a:r>
            <a:r>
              <a:rPr lang="en-US" sz="1200" dirty="0">
                <a:solidFill>
                  <a:srgbClr val="485156"/>
                </a:solidFill>
              </a:rPr>
              <a:t>accepted by </a:t>
            </a:r>
            <a:r>
              <a:rPr lang="en-US" sz="1200" dirty="0" smtClean="0">
                <a:solidFill>
                  <a:srgbClr val="485156"/>
                </a:solidFill>
              </a:rPr>
              <a:t>Board, 2 </a:t>
            </a:r>
            <a:r>
              <a:rPr lang="en-US" sz="1200" dirty="0">
                <a:solidFill>
                  <a:srgbClr val="485156"/>
                </a:solidFill>
              </a:rPr>
              <a:t>were rejected and 1</a:t>
            </a:r>
            <a:r>
              <a:rPr lang="en-US" sz="1200" dirty="0" smtClean="0">
                <a:solidFill>
                  <a:srgbClr val="485156"/>
                </a:solidFill>
              </a:rPr>
              <a:t> </a:t>
            </a:r>
            <a:r>
              <a:rPr lang="en-US" sz="1200" dirty="0">
                <a:solidFill>
                  <a:srgbClr val="485156"/>
                </a:solidFill>
              </a:rPr>
              <a:t>went to court bypassing the Board. The Malmö Court </a:t>
            </a:r>
            <a:r>
              <a:rPr lang="en-US" sz="1200" dirty="0" smtClean="0">
                <a:solidFill>
                  <a:srgbClr val="485156"/>
                </a:solidFill>
              </a:rPr>
              <a:t>confirmed </a:t>
            </a:r>
            <a:r>
              <a:rPr lang="en-US" sz="1200" dirty="0">
                <a:solidFill>
                  <a:srgbClr val="485156"/>
                </a:solidFill>
              </a:rPr>
              <a:t>that the supplier </a:t>
            </a:r>
            <a:r>
              <a:rPr lang="en-US" sz="1200" dirty="0" smtClean="0">
                <a:solidFill>
                  <a:srgbClr val="485156"/>
                </a:solidFill>
              </a:rPr>
              <a:t>should </a:t>
            </a:r>
            <a:r>
              <a:rPr lang="en-US" sz="1200" dirty="0">
                <a:solidFill>
                  <a:srgbClr val="485156"/>
                </a:solidFill>
              </a:rPr>
              <a:t>have appealed to the ESS Tenders Appeal Board. </a:t>
            </a:r>
            <a:r>
              <a:rPr lang="en-US" sz="1200" dirty="0" smtClean="0">
                <a:solidFill>
                  <a:srgbClr val="485156"/>
                </a:solidFill>
              </a:rPr>
              <a:t>Court </a:t>
            </a:r>
            <a:r>
              <a:rPr lang="en-US" sz="1200" dirty="0">
                <a:solidFill>
                  <a:srgbClr val="485156"/>
                </a:solidFill>
              </a:rPr>
              <a:t>also acknowledged the authority of the Tenders Appeal Board and the validity of the appeal procedure outlined in the ESS Procurement Rules. This was the first time that an ERIC has been challenged in terms of public procurement and the court decision from 2016 represents a great success.</a:t>
            </a:r>
          </a:p>
        </p:txBody>
      </p:sp>
      <p:sp>
        <p:nvSpPr>
          <p:cNvPr id="6" name="Rectangle 5"/>
          <p:cNvSpPr/>
          <p:nvPr/>
        </p:nvSpPr>
        <p:spPr>
          <a:xfrm>
            <a:off x="234774" y="1063445"/>
            <a:ext cx="4135094" cy="120316"/>
          </a:xfrm>
          <a:prstGeom prst="rect">
            <a:avLst/>
          </a:prstGeom>
          <a:solidFill>
            <a:srgbClr val="8CBD3F"/>
          </a:solidFill>
          <a:ln>
            <a:noFill/>
          </a:ln>
          <a:effectLst>
            <a:outerShdw blurRad="40000" dist="23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7" name="Rectangle 6"/>
          <p:cNvSpPr/>
          <p:nvPr/>
        </p:nvSpPr>
        <p:spPr>
          <a:xfrm>
            <a:off x="234774" y="4354500"/>
            <a:ext cx="4135094" cy="111621"/>
          </a:xfrm>
          <a:prstGeom prst="rect">
            <a:avLst/>
          </a:prstGeom>
          <a:solidFill>
            <a:srgbClr val="8CBD3F"/>
          </a:solidFill>
          <a:ln>
            <a:noFill/>
          </a:ln>
          <a:effectLst>
            <a:outerShdw blurRad="40000" dist="23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7715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470"/>
            <a:ext cx="9144000" cy="857250"/>
          </a:xfrm>
        </p:spPr>
        <p:txBody>
          <a:bodyPr>
            <a:noAutofit/>
          </a:bodyPr>
          <a:lstStyle/>
          <a:p>
            <a:pPr algn="ctr"/>
            <a:r>
              <a:rPr lang="en-US" sz="2500" dirty="0" smtClean="0">
                <a:effectLst>
                  <a:outerShdw blurRad="50800" dist="50800" dir="5400000" algn="ctr" rotWithShape="0">
                    <a:srgbClr val="000000">
                      <a:alpha val="43000"/>
                    </a:srgbClr>
                  </a:outerShdw>
                </a:effectLst>
              </a:rPr>
              <a:t>Amendments following the Review of Procurement Rules</a:t>
            </a:r>
            <a:endParaRPr lang="en-US" sz="2500" dirty="0">
              <a:effectLst>
                <a:outerShdw blurRad="50800" dist="50800" dir="5400000" algn="ctr" rotWithShape="0">
                  <a:srgbClr val="000000">
                    <a:alpha val="43000"/>
                  </a:srgbClr>
                </a:outerShdw>
              </a:effectLst>
            </a:endParaRPr>
          </a:p>
        </p:txBody>
      </p:sp>
      <p:graphicFrame>
        <p:nvGraphicFramePr>
          <p:cNvPr id="4" name="Diagram 3"/>
          <p:cNvGraphicFramePr/>
          <p:nvPr>
            <p:extLst>
              <p:ext uri="{D42A27DB-BD31-4B8C-83A1-F6EECF244321}">
                <p14:modId xmlns:p14="http://schemas.microsoft.com/office/powerpoint/2010/main" val="320423133"/>
              </p:ext>
            </p:extLst>
          </p:nvPr>
        </p:nvGraphicFramePr>
        <p:xfrm>
          <a:off x="590940" y="1760374"/>
          <a:ext cx="8273142" cy="3178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7113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702645" y="3327962"/>
            <a:ext cx="2926080" cy="1935480"/>
          </a:xfrm>
          <a:prstGeom prst="rect">
            <a:avLst/>
          </a:prstGeom>
          <a:effectLst>
            <a:softEdge rad="431800"/>
          </a:effectLst>
        </p:spPr>
      </p:pic>
      <p:sp>
        <p:nvSpPr>
          <p:cNvPr id="2" name="Title 1"/>
          <p:cNvSpPr>
            <a:spLocks noGrp="1"/>
          </p:cNvSpPr>
          <p:nvPr>
            <p:ph type="title"/>
          </p:nvPr>
        </p:nvSpPr>
        <p:spPr>
          <a:xfrm>
            <a:off x="0" y="961210"/>
            <a:ext cx="9144000" cy="857250"/>
          </a:xfrm>
          <a:ln>
            <a:solidFill>
              <a:srgbClr val="8CBD3F"/>
            </a:solidFill>
          </a:ln>
        </p:spPr>
        <p:txBody>
          <a:bodyPr>
            <a:normAutofit fontScale="90000"/>
          </a:bodyPr>
          <a:lstStyle/>
          <a:p>
            <a:pPr algn="ctr"/>
            <a:r>
              <a:rPr lang="en-US" sz="2200" dirty="0">
                <a:solidFill>
                  <a:srgbClr val="8CBD3F"/>
                </a:solidFill>
                <a:effectLst>
                  <a:outerShdw blurRad="50800" dist="50800" dir="5400000" sx="1000" sy="1000" algn="ctr" rotWithShape="0">
                    <a:srgbClr val="000000"/>
                  </a:outerShdw>
                </a:effectLst>
              </a:rPr>
              <a:t>Challenges Pertaining to the ERIC Regulation </a:t>
            </a:r>
            <a:r>
              <a:rPr lang="en-US" dirty="0" smtClean="0">
                <a:solidFill>
                  <a:srgbClr val="8CBD3F"/>
                </a:solidFill>
                <a:effectLst>
                  <a:outerShdw blurRad="50800" dist="50800" dir="5400000" sx="1000" sy="1000" algn="ctr" rotWithShape="0">
                    <a:srgbClr val="000000"/>
                  </a:outerShdw>
                </a:effectLst>
              </a:rPr>
              <a:t/>
            </a:r>
            <a:br>
              <a:rPr lang="en-US" dirty="0" smtClean="0">
                <a:solidFill>
                  <a:srgbClr val="8CBD3F"/>
                </a:solidFill>
                <a:effectLst>
                  <a:outerShdw blurRad="50800" dist="50800" dir="5400000" sx="1000" sy="1000" algn="ctr" rotWithShape="0">
                    <a:srgbClr val="000000"/>
                  </a:outerShdw>
                </a:effectLst>
              </a:rPr>
            </a:br>
            <a:r>
              <a:rPr lang="en-US" dirty="0" smtClean="0">
                <a:effectLst>
                  <a:outerShdw blurRad="50800" dist="50800" dir="5400000" algn="ctr" rotWithShape="0">
                    <a:srgbClr val="000000">
                      <a:alpha val="43000"/>
                    </a:srgbClr>
                  </a:outerShdw>
                </a:effectLst>
              </a:rPr>
              <a:t>Value-Added Tax on IKC</a:t>
            </a:r>
            <a:endParaRPr lang="en-US" dirty="0">
              <a:effectLst>
                <a:outerShdw blurRad="50800" dist="50800" dir="5400000" algn="ctr" rotWithShape="0">
                  <a:srgbClr val="000000">
                    <a:alpha val="43000"/>
                  </a:srgbClr>
                </a:outerShdw>
              </a:effectLst>
            </a:endParaRPr>
          </a:p>
        </p:txBody>
      </p:sp>
      <p:sp>
        <p:nvSpPr>
          <p:cNvPr id="191" name="TextBox 190"/>
          <p:cNvSpPr txBox="1"/>
          <p:nvPr/>
        </p:nvSpPr>
        <p:spPr>
          <a:xfrm>
            <a:off x="673768" y="1927579"/>
            <a:ext cx="7797878" cy="2800767"/>
          </a:xfrm>
          <a:prstGeom prst="rect">
            <a:avLst/>
          </a:prstGeom>
          <a:solidFill>
            <a:schemeClr val="bg1">
              <a:lumMod val="85000"/>
            </a:schemeClr>
          </a:solidFill>
        </p:spPr>
        <p:txBody>
          <a:bodyPr wrap="square" rtlCol="0">
            <a:spAutoFit/>
          </a:bodyPr>
          <a:lstStyle/>
          <a:p>
            <a:r>
              <a:rPr lang="en-US" sz="1600" dirty="0">
                <a:solidFill>
                  <a:srgbClr val="485156"/>
                </a:solidFill>
              </a:rPr>
              <a:t>Council Regulation (EC) No </a:t>
            </a:r>
            <a:r>
              <a:rPr lang="en-US" sz="1600" dirty="0" smtClean="0">
                <a:solidFill>
                  <a:srgbClr val="485156"/>
                </a:solidFill>
              </a:rPr>
              <a:t>723/2009 gives ERICs broad flexibility in treatment of taxation and VAT, but does not provide guidance for IKC partner institutions</a:t>
            </a:r>
          </a:p>
          <a:p>
            <a:endParaRPr lang="en-US" sz="1600" b="1" dirty="0">
              <a:solidFill>
                <a:srgbClr val="485156"/>
              </a:solidFill>
            </a:endParaRPr>
          </a:p>
          <a:p>
            <a:r>
              <a:rPr lang="en-GB" sz="1600" dirty="0">
                <a:solidFill>
                  <a:srgbClr val="485156"/>
                </a:solidFill>
              </a:rPr>
              <a:t>P</a:t>
            </a:r>
            <a:r>
              <a:rPr lang="en-GB" sz="1600" dirty="0" smtClean="0">
                <a:solidFill>
                  <a:srgbClr val="485156"/>
                </a:solidFill>
              </a:rPr>
              <a:t>ayment </a:t>
            </a:r>
            <a:r>
              <a:rPr lang="en-GB" sz="1600" dirty="0">
                <a:solidFill>
                  <a:srgbClr val="485156"/>
                </a:solidFill>
              </a:rPr>
              <a:t>of VAT by national institutes to industrial suppliers was not included in the ESS Cost Book. This was due to the fact that the governing bodies foresaw the future ERIC as being exempt from paying VAT as an international </a:t>
            </a:r>
            <a:r>
              <a:rPr lang="en-GB" sz="1600" dirty="0" smtClean="0">
                <a:solidFill>
                  <a:srgbClr val="485156"/>
                </a:solidFill>
              </a:rPr>
              <a:t>organization</a:t>
            </a:r>
          </a:p>
          <a:p>
            <a:endParaRPr lang="en-GB" sz="1600" dirty="0">
              <a:solidFill>
                <a:srgbClr val="485156"/>
              </a:solidFill>
            </a:endParaRPr>
          </a:p>
          <a:p>
            <a:r>
              <a:rPr lang="en-GB" sz="1600" dirty="0">
                <a:solidFill>
                  <a:srgbClr val="485156"/>
                </a:solidFill>
              </a:rPr>
              <a:t>Several institutes have notified ESS that the fact that there is no certainty on VAT the result might either be</a:t>
            </a:r>
            <a:r>
              <a:rPr lang="en-GB" sz="1600" dirty="0" smtClean="0">
                <a:solidFill>
                  <a:srgbClr val="485156"/>
                </a:solidFill>
              </a:rPr>
              <a:t>:</a:t>
            </a:r>
            <a:r>
              <a:rPr lang="en-GB" sz="1600" b="1" dirty="0">
                <a:solidFill>
                  <a:srgbClr val="485156"/>
                </a:solidFill>
              </a:rPr>
              <a:t> </a:t>
            </a:r>
            <a:endParaRPr lang="en-US" sz="1600" dirty="0">
              <a:solidFill>
                <a:srgbClr val="485156"/>
              </a:solidFill>
            </a:endParaRPr>
          </a:p>
          <a:p>
            <a:pPr marL="285750" lvl="0" indent="-285750">
              <a:buFont typeface="Arial" charset="0"/>
              <a:buChar char="•"/>
            </a:pPr>
            <a:r>
              <a:rPr lang="en-GB" sz="1600" dirty="0">
                <a:solidFill>
                  <a:srgbClr val="485156"/>
                </a:solidFill>
              </a:rPr>
              <a:t>Reduction of the IKC scope to compensate for the VAT costs </a:t>
            </a:r>
            <a:endParaRPr lang="en-US" sz="1600" dirty="0">
              <a:solidFill>
                <a:srgbClr val="485156"/>
              </a:solidFill>
            </a:endParaRPr>
          </a:p>
          <a:p>
            <a:pPr marL="285750" lvl="0" indent="-285750">
              <a:buFont typeface="Arial" charset="0"/>
              <a:buChar char="•"/>
            </a:pPr>
            <a:r>
              <a:rPr lang="en-GB" sz="1600" dirty="0">
                <a:solidFill>
                  <a:srgbClr val="485156"/>
                </a:solidFill>
              </a:rPr>
              <a:t>A request by the institutes, via the Council, that ESS pays the </a:t>
            </a:r>
            <a:r>
              <a:rPr lang="en-GB" sz="1600" dirty="0" smtClean="0">
                <a:solidFill>
                  <a:srgbClr val="485156"/>
                </a:solidFill>
              </a:rPr>
              <a:t>VAT</a:t>
            </a:r>
            <a:endParaRPr lang="en-US" sz="1600" dirty="0">
              <a:solidFill>
                <a:srgbClr val="485156"/>
              </a:solidFill>
            </a:endParaRPr>
          </a:p>
        </p:txBody>
      </p:sp>
      <p:sp>
        <p:nvSpPr>
          <p:cNvPr id="6" name="Right Arrow 5"/>
          <p:cNvSpPr/>
          <p:nvPr/>
        </p:nvSpPr>
        <p:spPr>
          <a:xfrm>
            <a:off x="8208615" y="4728346"/>
            <a:ext cx="683394" cy="341824"/>
          </a:xfrm>
          <a:prstGeom prst="rightArrow">
            <a:avLst/>
          </a:prstGeom>
          <a:solidFill>
            <a:srgbClr val="8CBD3F"/>
          </a:solidFill>
          <a:ln>
            <a:noFill/>
          </a:ln>
          <a:effectLst>
            <a:outerShdw blurRad="76200" dist="50800" dir="5400000" algn="ctr"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lIns="71174" tIns="35589" rIns="71174" bIns="35589" spcCol="0" rtlCol="0" anchor="ctr"/>
          <a:lstStyle/>
          <a:p>
            <a:pPr algn="ctr" defTabSz="711762"/>
            <a:endParaRPr lang="en-US" sz="1247">
              <a:solidFill>
                <a:prstClr val="white"/>
              </a:solidFill>
              <a:latin typeface="Calibri"/>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76676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685925" y="895149"/>
            <a:ext cx="6283793" cy="4148489"/>
          </a:xfrm>
          <a:prstGeom prst="rect">
            <a:avLst/>
          </a:prstGeom>
          <a:noFill/>
          <a:ln>
            <a:solidFill>
              <a:srgbClr val="8CBD3F"/>
            </a:solidFill>
          </a:ln>
        </p:spPr>
      </p:pic>
      <p:sp>
        <p:nvSpPr>
          <p:cNvPr id="3" name="Title 1"/>
          <p:cNvSpPr>
            <a:spLocks noGrp="1"/>
          </p:cNvSpPr>
          <p:nvPr>
            <p:ph type="title"/>
          </p:nvPr>
        </p:nvSpPr>
        <p:spPr>
          <a:xfrm>
            <a:off x="0" y="86025"/>
            <a:ext cx="9144000" cy="857250"/>
          </a:xfrm>
        </p:spPr>
        <p:txBody>
          <a:bodyPr/>
          <a:lstStyle/>
          <a:p>
            <a:pPr algn="ctr"/>
            <a:r>
              <a:rPr lang="en-US" dirty="0" smtClean="0">
                <a:effectLst>
                  <a:outerShdw blurRad="50800" dist="50800" dir="5400000" algn="ctr" rotWithShape="0">
                    <a:srgbClr val="000000">
                      <a:alpha val="43000"/>
                    </a:srgbClr>
                  </a:outerShdw>
                </a:effectLst>
              </a:rPr>
              <a:t>VAT on IKC</a:t>
            </a:r>
            <a:endParaRPr lang="en-US" dirty="0">
              <a:effectLst>
                <a:outerShdw blurRad="50800" dist="50800" dir="5400000" algn="ctr" rotWithShape="0">
                  <a:srgbClr val="000000">
                    <a:alpha val="43000"/>
                  </a:srgbClr>
                </a:outerShdw>
              </a:effectLst>
            </a:endParaRPr>
          </a:p>
        </p:txBody>
      </p:sp>
    </p:spTree>
    <p:extLst>
      <p:ext uri="{BB962C8B-B14F-4D97-AF65-F5344CB8AC3E}">
        <p14:creationId xmlns:p14="http://schemas.microsoft.com/office/powerpoint/2010/main" val="41078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56496"/>
            <a:ext cx="9144000" cy="687003"/>
          </a:xfrm>
          <a:prstGeom prst="rect">
            <a:avLst/>
          </a:prstGeom>
          <a:solidFill>
            <a:srgbClr val="8CBD3F"/>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86025"/>
            <a:ext cx="9144000" cy="857250"/>
          </a:xfrm>
        </p:spPr>
        <p:txBody>
          <a:bodyPr/>
          <a:lstStyle/>
          <a:p>
            <a:pPr algn="ctr"/>
            <a:r>
              <a:rPr lang="en-US" dirty="0" smtClean="0">
                <a:effectLst>
                  <a:outerShdw blurRad="50800" dist="50800" dir="5400000" algn="ctr" rotWithShape="0">
                    <a:srgbClr val="000000">
                      <a:alpha val="43000"/>
                    </a:srgbClr>
                  </a:outerShdw>
                </a:effectLst>
              </a:rPr>
              <a:t>Value-Added Tax by Country</a:t>
            </a:r>
            <a:endParaRPr lang="en-US" dirty="0">
              <a:effectLst>
                <a:outerShdw blurRad="50800" dist="50800" dir="5400000" algn="ctr" rotWithShape="0">
                  <a:srgbClr val="000000">
                    <a:alpha val="43000"/>
                  </a:srgbClr>
                </a:outerShdw>
              </a:effectLst>
            </a:endParaRPr>
          </a:p>
        </p:txBody>
      </p:sp>
      <p:graphicFrame>
        <p:nvGraphicFramePr>
          <p:cNvPr id="12" name="Table 11"/>
          <p:cNvGraphicFramePr>
            <a:graphicFrameLocks noGrp="1"/>
          </p:cNvGraphicFramePr>
          <p:nvPr>
            <p:extLst>
              <p:ext uri="{D42A27DB-BD31-4B8C-83A1-F6EECF244321}">
                <p14:modId xmlns:p14="http://schemas.microsoft.com/office/powerpoint/2010/main" val="1468369255"/>
              </p:ext>
            </p:extLst>
          </p:nvPr>
        </p:nvGraphicFramePr>
        <p:xfrm>
          <a:off x="1271170" y="1140062"/>
          <a:ext cx="6246158" cy="3060834"/>
        </p:xfrm>
        <a:graphic>
          <a:graphicData uri="http://schemas.openxmlformats.org/drawingml/2006/table">
            <a:tbl>
              <a:tblPr/>
              <a:tblGrid>
                <a:gridCol w="1088638"/>
                <a:gridCol w="1289380"/>
                <a:gridCol w="1289380"/>
                <a:gridCol w="1289380"/>
                <a:gridCol w="1289380"/>
              </a:tblGrid>
              <a:tr h="263180">
                <a:tc>
                  <a:txBody>
                    <a:bodyPr/>
                    <a:lstStyle/>
                    <a:p>
                      <a:pPr algn="l" fontAlgn="ctr"/>
                      <a:r>
                        <a:rPr lang="sk-SK" sz="1000" b="0" i="0" u="none" strike="noStrike">
                          <a:solidFill>
                            <a:srgbClr val="000000"/>
                          </a:solidFill>
                          <a:effectLst/>
                          <a:latin typeface="Calibri" charset="0"/>
                        </a:rPr>
                        <a:t> </a:t>
                      </a:r>
                    </a:p>
                  </a:txBody>
                  <a:tcPr marL="10102" marR="10102" marT="10102"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4">
                  <a:txBody>
                    <a:bodyPr/>
                    <a:lstStyle/>
                    <a:p>
                      <a:pPr algn="ctr" fontAlgn="ctr"/>
                      <a:r>
                        <a:rPr lang="en-US" sz="1200" b="1" i="0" u="none" strike="noStrike">
                          <a:solidFill>
                            <a:srgbClr val="FFFFFF"/>
                          </a:solidFill>
                          <a:effectLst/>
                          <a:latin typeface="Calibri" charset="0"/>
                        </a:rPr>
                        <a:t>ESS Recognized as an International Organisation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07043">
                <a:tc>
                  <a:txBody>
                    <a:bodyPr/>
                    <a:lstStyle/>
                    <a:p>
                      <a:pPr algn="l" fontAlgn="ctr"/>
                      <a:r>
                        <a:rPr lang="sk-SK" sz="1000" b="0" i="0" u="none" strike="noStrike">
                          <a:solidFill>
                            <a:srgbClr val="000000"/>
                          </a:solidFill>
                          <a:effectLst/>
                          <a:latin typeface="Calibri" charset="0"/>
                        </a:rPr>
                        <a:t> </a:t>
                      </a:r>
                    </a:p>
                  </a:txBody>
                  <a:tcPr marL="10102" marR="10102" marT="10102"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charset="0"/>
                        </a:rPr>
                        <a:t>Direct Exemption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charset="0"/>
                        </a:rPr>
                        <a:t>Representing Entity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charset="0"/>
                        </a:rPr>
                        <a:t>Representing Entity with supporting documents</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charset="0"/>
                        </a:rPr>
                        <a:t>Cash Contribution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Belgium</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Czech Republic</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8587"/>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Denmark</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France</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Germany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76402">
                <a:tc>
                  <a:txBody>
                    <a:bodyPr/>
                    <a:lstStyle/>
                    <a:p>
                      <a:pPr algn="l" fontAlgn="ctr"/>
                      <a:r>
                        <a:rPr lang="en-US" sz="1000" b="1" i="0" u="none" strike="noStrike">
                          <a:solidFill>
                            <a:srgbClr val="000000"/>
                          </a:solidFill>
                          <a:effectLst/>
                          <a:latin typeface="Calibri" charset="0"/>
                        </a:rPr>
                        <a:t>Hungary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8587"/>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Italy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Netherlands</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Norway</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dirty="0">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Poland</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Spain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Sweden</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402">
                <a:tc>
                  <a:txBody>
                    <a:bodyPr/>
                    <a:lstStyle/>
                    <a:p>
                      <a:pPr algn="l" fontAlgn="ctr"/>
                      <a:r>
                        <a:rPr lang="en-US" sz="1000" b="1" i="0" u="none" strike="noStrike">
                          <a:solidFill>
                            <a:srgbClr val="000000"/>
                          </a:solidFill>
                          <a:effectLst/>
                          <a:latin typeface="Calibri" charset="0"/>
                        </a:rPr>
                        <a:t>Switzerland</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7385">
                <a:tc>
                  <a:txBody>
                    <a:bodyPr/>
                    <a:lstStyle/>
                    <a:p>
                      <a:pPr algn="l" fontAlgn="ctr"/>
                      <a:r>
                        <a:rPr lang="en-US" sz="1000" b="1" i="0" u="none" strike="noStrike">
                          <a:solidFill>
                            <a:srgbClr val="000000"/>
                          </a:solidFill>
                          <a:effectLst/>
                          <a:latin typeface="Calibri" charset="0"/>
                        </a:rPr>
                        <a:t>United Kingdom</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k-SK" sz="1000" b="0" i="0" u="none" strike="noStrike">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sk-SK" sz="1000" b="0" i="0" u="none" strike="noStrike" dirty="0">
                          <a:solidFill>
                            <a:srgbClr val="000000"/>
                          </a:solidFill>
                          <a:effectLst/>
                          <a:latin typeface="Calibri" charset="0"/>
                        </a:rPr>
                        <a:t> </a:t>
                      </a:r>
                    </a:p>
                  </a:txBody>
                  <a:tcPr marL="10102" marR="10102" marT="10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147481108"/>
              </p:ext>
            </p:extLst>
          </p:nvPr>
        </p:nvGraphicFramePr>
        <p:xfrm>
          <a:off x="7717990" y="3783499"/>
          <a:ext cx="1180850" cy="586740"/>
        </p:xfrm>
        <a:graphic>
          <a:graphicData uri="http://schemas.openxmlformats.org/drawingml/2006/table">
            <a:tbl>
              <a:tblPr/>
              <a:tblGrid>
                <a:gridCol w="173155"/>
                <a:gridCol w="1007695"/>
              </a:tblGrid>
              <a:tr h="168149">
                <a:tc>
                  <a:txBody>
                    <a:bodyPr/>
                    <a:lstStyle/>
                    <a:p>
                      <a:pPr algn="l" fontAlgn="b"/>
                      <a:r>
                        <a:rPr lang="sk-SK" sz="1200" b="0" i="0" u="none" strike="noStrike">
                          <a:solidFill>
                            <a:srgbClr val="000000"/>
                          </a:solidFill>
                          <a:effectLst/>
                          <a:latin typeface="Calibri"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smtClean="0">
                          <a:solidFill>
                            <a:srgbClr val="000000"/>
                          </a:solidFill>
                          <a:effectLst/>
                          <a:latin typeface="Calibri" charset="0"/>
                        </a:rPr>
                        <a:t> Being </a:t>
                      </a:r>
                      <a:r>
                        <a:rPr lang="en-US" sz="1000" b="0" i="0" u="none" strike="noStrike" dirty="0">
                          <a:solidFill>
                            <a:srgbClr val="000000"/>
                          </a:solidFill>
                          <a:effectLst/>
                          <a:latin typeface="Calibri" charset="0"/>
                        </a:rPr>
                        <a:t>Explored</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168149">
                <a:tc>
                  <a:txBody>
                    <a:bodyPr/>
                    <a:lstStyle/>
                    <a:p>
                      <a:pPr algn="l" fontAlgn="b"/>
                      <a:r>
                        <a:rPr lang="sk-SK" sz="1200" b="0" i="0" u="none" strike="noStrike" dirty="0">
                          <a:solidFill>
                            <a:srgbClr val="000000"/>
                          </a:solidFill>
                          <a:effectLst/>
                          <a:latin typeface="Calibri"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000" b="0" i="0" u="none" strike="noStrike" dirty="0" smtClean="0">
                          <a:solidFill>
                            <a:srgbClr val="000000"/>
                          </a:solidFill>
                          <a:effectLst/>
                          <a:latin typeface="Calibri" charset="0"/>
                        </a:rPr>
                        <a:t> Achievable</a:t>
                      </a:r>
                      <a:endParaRPr lang="en-US" sz="1000" b="0" i="0" u="none" strike="noStrike" dirty="0">
                        <a:solidFill>
                          <a:srgbClr val="000000"/>
                        </a:solidFill>
                        <a:effectLst/>
                        <a:latin typeface="Calibri" charset="0"/>
                      </a:endParaRP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168149">
                <a:tc>
                  <a:txBody>
                    <a:bodyPr/>
                    <a:lstStyle/>
                    <a:p>
                      <a:pPr algn="l" fontAlgn="b"/>
                      <a:r>
                        <a:rPr lang="sk-SK" sz="1200" b="0" i="0" u="none" strike="noStrike">
                          <a:solidFill>
                            <a:srgbClr val="000000"/>
                          </a:solidFill>
                          <a:effectLst/>
                          <a:latin typeface="Calibri"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8587"/>
                    </a:solidFill>
                  </a:tcPr>
                </a:tc>
                <a:tc>
                  <a:txBody>
                    <a:bodyPr/>
                    <a:lstStyle/>
                    <a:p>
                      <a:pPr algn="l" fontAlgn="b"/>
                      <a:r>
                        <a:rPr lang="en-US" sz="1000" b="0" i="0" u="none" strike="noStrike" dirty="0" smtClean="0">
                          <a:solidFill>
                            <a:srgbClr val="000000"/>
                          </a:solidFill>
                          <a:effectLst/>
                          <a:latin typeface="Calibri" charset="0"/>
                        </a:rPr>
                        <a:t> Not </a:t>
                      </a:r>
                      <a:r>
                        <a:rPr lang="en-US" sz="1000" b="0" i="0" u="none" strike="noStrike" dirty="0">
                          <a:solidFill>
                            <a:srgbClr val="000000"/>
                          </a:solidFill>
                          <a:effectLst/>
                          <a:latin typeface="Calibri" charset="0"/>
                        </a:rPr>
                        <a:t>Possible</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2" y="4231152"/>
            <a:ext cx="1744570" cy="195087"/>
          </a:xfrm>
          <a:prstGeom prst="rect">
            <a:avLst/>
          </a:prstGeom>
        </p:spPr>
      </p:pic>
    </p:spTree>
    <p:extLst>
      <p:ext uri="{BB962C8B-B14F-4D97-AF65-F5344CB8AC3E}">
        <p14:creationId xmlns:p14="http://schemas.microsoft.com/office/powerpoint/2010/main" val="10690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170" y="343512"/>
            <a:ext cx="7767742" cy="857250"/>
          </a:xfrm>
          <a:noFill/>
          <a:ln>
            <a:noFill/>
          </a:ln>
        </p:spPr>
        <p:txBody>
          <a:bodyPr>
            <a:normAutofit/>
          </a:bodyPr>
          <a:lstStyle/>
          <a:p>
            <a:pPr algn="ctr"/>
            <a:r>
              <a:rPr lang="en-US" sz="3000" dirty="0" smtClean="0">
                <a:effectLst>
                  <a:outerShdw blurRad="50800" dist="50800" dir="5400000" algn="ctr" rotWithShape="0">
                    <a:srgbClr val="000000">
                      <a:alpha val="43000"/>
                    </a:srgbClr>
                  </a:outerShdw>
                </a:effectLst>
              </a:rPr>
              <a:t>Lessons Learned</a:t>
            </a:r>
            <a:endParaRPr lang="en-US" sz="3000" dirty="0">
              <a:effectLst>
                <a:outerShdw blurRad="50800" dist="50800" dir="5400000" algn="ctr" rotWithShape="0">
                  <a:srgbClr val="000000">
                    <a:alpha val="43000"/>
                  </a:srgbClr>
                </a:outerShdw>
              </a:effectLst>
            </a:endParaRPr>
          </a:p>
        </p:txBody>
      </p:sp>
      <p:sp>
        <p:nvSpPr>
          <p:cNvPr id="6" name="Rectangle 5"/>
          <p:cNvSpPr/>
          <p:nvPr/>
        </p:nvSpPr>
        <p:spPr>
          <a:xfrm>
            <a:off x="781265" y="1472665"/>
            <a:ext cx="7478986" cy="3205213"/>
          </a:xfrm>
          <a:prstGeom prst="rect">
            <a:avLst/>
          </a:prstGeom>
          <a:solidFill>
            <a:srgbClr val="8CBD3F"/>
          </a:solidFill>
          <a:ln>
            <a:solidFill>
              <a:schemeClr val="bg1"/>
            </a:solidFill>
          </a:ln>
          <a:effectLst>
            <a:outerShdw blurRad="40000" dist="23000" dir="5400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endParaRPr lang="en-US" dirty="0">
              <a:solidFill>
                <a:schemeClr val="bg1"/>
              </a:solidFill>
              <a:effectLst>
                <a:outerShdw blurRad="50800" dist="50800" dir="5400000" algn="ctr" rotWithShape="0">
                  <a:srgbClr val="000000">
                    <a:alpha val="43000"/>
                  </a:srgbClr>
                </a:outerShdw>
              </a:effectLst>
            </a:endParaRPr>
          </a:p>
        </p:txBody>
      </p:sp>
      <p:sp>
        <p:nvSpPr>
          <p:cNvPr id="5" name="TextBox 4"/>
          <p:cNvSpPr txBox="1"/>
          <p:nvPr/>
        </p:nvSpPr>
        <p:spPr>
          <a:xfrm>
            <a:off x="781265" y="1894066"/>
            <a:ext cx="7767742" cy="646331"/>
          </a:xfrm>
          <a:prstGeom prst="rect">
            <a:avLst/>
          </a:prstGeom>
          <a:noFill/>
        </p:spPr>
        <p:txBody>
          <a:bodyPr wrap="square" rtlCol="0">
            <a:spAutoFit/>
          </a:bodyPr>
          <a:lstStyle/>
          <a:p>
            <a:pPr marL="285750" indent="-285750">
              <a:buFont typeface="Arial" charset="0"/>
              <a:buChar char="•"/>
            </a:pPr>
            <a:r>
              <a:rPr lang="en-US" dirty="0">
                <a:solidFill>
                  <a:schemeClr val="bg1"/>
                </a:solidFill>
                <a:effectLst>
                  <a:outerShdw blurRad="50800" dist="50800" dir="5400000" algn="ctr" rotWithShape="0">
                    <a:srgbClr val="000000">
                      <a:alpha val="43000"/>
                    </a:srgbClr>
                  </a:outerShdw>
                </a:effectLst>
              </a:rPr>
              <a:t>ERICs are non-economic actors</a:t>
            </a:r>
          </a:p>
          <a:p>
            <a:endParaRPr lang="en-US" dirty="0"/>
          </a:p>
        </p:txBody>
      </p:sp>
      <p:sp>
        <p:nvSpPr>
          <p:cNvPr id="3" name="Rectangle 2"/>
          <p:cNvSpPr/>
          <p:nvPr/>
        </p:nvSpPr>
        <p:spPr>
          <a:xfrm>
            <a:off x="781265" y="2333937"/>
            <a:ext cx="7767742" cy="369332"/>
          </a:xfrm>
          <a:prstGeom prst="rect">
            <a:avLst/>
          </a:prstGeom>
        </p:spPr>
        <p:txBody>
          <a:bodyPr wrap="square">
            <a:spAutoFit/>
          </a:bodyPr>
          <a:lstStyle/>
          <a:p>
            <a:pPr marL="285750" indent="-285750">
              <a:buFont typeface="Arial" charset="0"/>
              <a:buChar char="•"/>
            </a:pPr>
            <a:r>
              <a:rPr lang="en-US" dirty="0" smtClean="0">
                <a:solidFill>
                  <a:schemeClr val="bg1"/>
                </a:solidFill>
                <a:effectLst>
                  <a:outerShdw blurRad="50800" dist="50800" dir="5400000" algn="ctr" rotWithShape="0">
                    <a:srgbClr val="000000">
                      <a:alpha val="43000"/>
                    </a:srgbClr>
                  </a:outerShdw>
                </a:effectLst>
              </a:rPr>
              <a:t>Direct </a:t>
            </a:r>
            <a:r>
              <a:rPr lang="en-US" dirty="0">
                <a:solidFill>
                  <a:schemeClr val="bg1"/>
                </a:solidFill>
                <a:effectLst>
                  <a:outerShdw blurRad="50800" dist="50800" dir="5400000" algn="ctr" rotWithShape="0">
                    <a:srgbClr val="000000">
                      <a:alpha val="43000"/>
                    </a:srgbClr>
                  </a:outerShdw>
                </a:effectLst>
              </a:rPr>
              <a:t>exemption is preferable to </a:t>
            </a:r>
            <a:r>
              <a:rPr lang="en-US" dirty="0" smtClean="0">
                <a:solidFill>
                  <a:schemeClr val="bg1"/>
                </a:solidFill>
                <a:effectLst>
                  <a:outerShdw blurRad="50800" dist="50800" dir="5400000" algn="ctr" rotWithShape="0">
                    <a:srgbClr val="000000">
                      <a:alpha val="43000"/>
                    </a:srgbClr>
                  </a:outerShdw>
                </a:effectLst>
              </a:rPr>
              <a:t>reimbursement</a:t>
            </a:r>
            <a:endParaRPr lang="en-US" dirty="0">
              <a:solidFill>
                <a:schemeClr val="bg1"/>
              </a:solidFill>
              <a:effectLst>
                <a:outerShdw blurRad="50800" dist="50800" dir="5400000" algn="ctr" rotWithShape="0">
                  <a:srgbClr val="000000">
                    <a:alpha val="43000"/>
                  </a:srgbClr>
                </a:outerShdw>
              </a:effectLst>
            </a:endParaRPr>
          </a:p>
        </p:txBody>
      </p:sp>
      <p:sp>
        <p:nvSpPr>
          <p:cNvPr id="4" name="Rectangle 3"/>
          <p:cNvSpPr/>
          <p:nvPr/>
        </p:nvSpPr>
        <p:spPr>
          <a:xfrm>
            <a:off x="781265" y="2860270"/>
            <a:ext cx="7767742" cy="646331"/>
          </a:xfrm>
          <a:prstGeom prst="rect">
            <a:avLst/>
          </a:prstGeom>
        </p:spPr>
        <p:txBody>
          <a:bodyPr wrap="square">
            <a:spAutoFit/>
          </a:bodyPr>
          <a:lstStyle/>
          <a:p>
            <a:pPr marL="285750" indent="-285750">
              <a:buFont typeface="Arial" charset="0"/>
              <a:buChar char="•"/>
            </a:pPr>
            <a:r>
              <a:rPr lang="en-US" dirty="0" smtClean="0">
                <a:solidFill>
                  <a:schemeClr val="bg1"/>
                </a:solidFill>
                <a:effectLst>
                  <a:outerShdw blurRad="50800" dist="50800" dir="5400000" algn="ctr" rotWithShape="0">
                    <a:srgbClr val="000000">
                      <a:alpha val="43000"/>
                    </a:srgbClr>
                  </a:outerShdw>
                </a:effectLst>
              </a:rPr>
              <a:t>The </a:t>
            </a:r>
            <a:r>
              <a:rPr lang="en-US" dirty="0">
                <a:solidFill>
                  <a:schemeClr val="bg1"/>
                </a:solidFill>
                <a:effectLst>
                  <a:outerShdw blurRad="50800" dist="50800" dir="5400000" algn="ctr" rotWithShape="0">
                    <a:srgbClr val="000000">
                      <a:alpha val="43000"/>
                    </a:srgbClr>
                  </a:outerShdw>
                </a:effectLst>
              </a:rPr>
              <a:t>VAT treatment relative to IKC from ERIC Members must be approached strategically and globally </a:t>
            </a:r>
          </a:p>
        </p:txBody>
      </p:sp>
      <p:sp>
        <p:nvSpPr>
          <p:cNvPr id="8" name="Rectangle 7"/>
          <p:cNvSpPr/>
          <p:nvPr/>
        </p:nvSpPr>
        <p:spPr>
          <a:xfrm>
            <a:off x="841925" y="3588747"/>
            <a:ext cx="7767742" cy="646331"/>
          </a:xfrm>
          <a:prstGeom prst="rect">
            <a:avLst/>
          </a:prstGeom>
        </p:spPr>
        <p:txBody>
          <a:bodyPr wrap="square">
            <a:spAutoFit/>
          </a:bodyPr>
          <a:lstStyle/>
          <a:p>
            <a:pPr marL="285750" indent="-285750">
              <a:buFont typeface="Arial" charset="0"/>
              <a:buChar char="•"/>
            </a:pPr>
            <a:r>
              <a:rPr lang="en-US" dirty="0" smtClean="0">
                <a:solidFill>
                  <a:schemeClr val="bg1"/>
                </a:solidFill>
                <a:effectLst>
                  <a:outerShdw blurRad="50800" dist="50800" dir="5400000" algn="ctr" rotWithShape="0">
                    <a:srgbClr val="000000">
                      <a:alpha val="43000"/>
                    </a:srgbClr>
                  </a:outerShdw>
                </a:effectLst>
              </a:rPr>
              <a:t>Representing </a:t>
            </a:r>
            <a:r>
              <a:rPr lang="en-US" dirty="0">
                <a:solidFill>
                  <a:schemeClr val="bg1"/>
                </a:solidFill>
                <a:effectLst>
                  <a:outerShdw blurRad="50800" dist="50800" dir="5400000" algn="ctr" rotWithShape="0">
                    <a:srgbClr val="000000">
                      <a:alpha val="43000"/>
                    </a:srgbClr>
                  </a:outerShdw>
                </a:effectLst>
              </a:rPr>
              <a:t>Entities play an important role in the establishment and construction of ERICs</a:t>
            </a:r>
          </a:p>
        </p:txBody>
      </p:sp>
      <p:sp>
        <p:nvSpPr>
          <p:cNvPr id="10" name="Rectangle 9"/>
          <p:cNvSpPr/>
          <p:nvPr/>
        </p:nvSpPr>
        <p:spPr>
          <a:xfrm>
            <a:off x="-625" y="2050181"/>
            <a:ext cx="208912" cy="30933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38869" y="2540290"/>
            <a:ext cx="227815" cy="260321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893889" y="2975759"/>
            <a:ext cx="227816" cy="215966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474833" y="3740885"/>
            <a:ext cx="246716" cy="13912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89" y="4896167"/>
            <a:ext cx="1744570" cy="195087"/>
          </a:xfrm>
          <a:prstGeom prst="rect">
            <a:avLst/>
          </a:prstGeom>
        </p:spPr>
      </p:pic>
    </p:spTree>
    <p:extLst>
      <p:ext uri="{BB962C8B-B14F-4D97-AF65-F5344CB8AC3E}">
        <p14:creationId xmlns:p14="http://schemas.microsoft.com/office/powerpoint/2010/main" val="73256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82893"/>
            <a:ext cx="9144000" cy="360608"/>
          </a:xfrm>
          <a:prstGeom prst="rect">
            <a:avLst/>
          </a:prstGeom>
          <a:solidFill>
            <a:srgbClr val="8CBD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920628"/>
            <a:ext cx="9144000" cy="857250"/>
          </a:xfrm>
          <a:ln>
            <a:solidFill>
              <a:srgbClr val="8CBD3F"/>
            </a:solidFill>
          </a:ln>
        </p:spPr>
        <p:txBody>
          <a:bodyPr>
            <a:normAutofit fontScale="90000"/>
          </a:bodyPr>
          <a:lstStyle/>
          <a:p>
            <a:pPr algn="ctr"/>
            <a:r>
              <a:rPr lang="en-US" sz="2200" dirty="0">
                <a:solidFill>
                  <a:srgbClr val="8CBD3F"/>
                </a:solidFill>
                <a:effectLst>
                  <a:outerShdw blurRad="50800" dist="50800" dir="5400000" sx="1000" sy="1000" algn="ctr" rotWithShape="0">
                    <a:srgbClr val="000000"/>
                  </a:outerShdw>
                </a:effectLst>
              </a:rPr>
              <a:t>Challenges Pertaining to the ERIC Regulation </a:t>
            </a:r>
            <a:r>
              <a:rPr lang="en-US" dirty="0" smtClean="0"/>
              <a:t/>
            </a:r>
            <a:br>
              <a:rPr lang="en-US" dirty="0" smtClean="0"/>
            </a:br>
            <a:r>
              <a:rPr lang="en-US" dirty="0" smtClean="0">
                <a:effectLst>
                  <a:outerShdw blurRad="50800" dist="50800" dir="5400000" algn="ctr" rotWithShape="0">
                    <a:srgbClr val="000000">
                      <a:alpha val="43000"/>
                    </a:srgbClr>
                  </a:outerShdw>
                </a:effectLst>
              </a:rPr>
              <a:t>International Staffing Profile: Problem Background</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3696101" y="1958402"/>
            <a:ext cx="5447899" cy="3185099"/>
          </a:xfrm>
          <a:solidFill>
            <a:schemeClr val="bg1">
              <a:lumMod val="85000"/>
            </a:schemeClr>
          </a:solidFill>
        </p:spPr>
        <p:txBody>
          <a:bodyPr>
            <a:normAutofit/>
          </a:bodyPr>
          <a:lstStyle/>
          <a:p>
            <a:r>
              <a:rPr lang="en-GB" sz="1600" dirty="0" smtClean="0"/>
              <a:t>ESS is </a:t>
            </a:r>
            <a:r>
              <a:rPr lang="en-GB" sz="1600" dirty="0"/>
              <a:t>a fast-growing organisation with staff coming from nearly 50 </a:t>
            </a:r>
            <a:r>
              <a:rPr lang="en-GB" sz="1600" dirty="0" smtClean="0"/>
              <a:t>countries: 40 </a:t>
            </a:r>
            <a:r>
              <a:rPr lang="en-GB" sz="1600" dirty="0"/>
              <a:t>employees in </a:t>
            </a:r>
            <a:r>
              <a:rPr lang="en-GB" sz="1600" dirty="0" smtClean="0"/>
              <a:t>2010, approx. 400 in 2017.</a:t>
            </a:r>
          </a:p>
          <a:p>
            <a:r>
              <a:rPr lang="en-GB" sz="1600" dirty="0"/>
              <a:t>It is crucial for ESS to attract, recruit, and retain highly skilled, international staff over the life span of the facility, while aiming at a healthy staff turnover.</a:t>
            </a:r>
            <a:endParaRPr lang="en-GB" sz="1600" dirty="0" smtClean="0"/>
          </a:p>
          <a:p>
            <a:r>
              <a:rPr lang="en-GB" sz="1600" dirty="0"/>
              <a:t>Both Host Countries operate strongly regulated labour </a:t>
            </a:r>
            <a:r>
              <a:rPr lang="en-GB" sz="1600" dirty="0" smtClean="0"/>
              <a:t>systems, which drove the set-up </a:t>
            </a:r>
            <a:r>
              <a:rPr lang="en-GB" sz="1600" dirty="0"/>
              <a:t>of the ERIC in 2015. Many of the challenges faced by ESS in recruiting personnel worldwide are related to income tax, a waiver of which has not been given priority by the Host </a:t>
            </a:r>
            <a:r>
              <a:rPr lang="en-GB" sz="1600" dirty="0" smtClean="0"/>
              <a:t>Countries.</a:t>
            </a:r>
            <a:endParaRPr lang="en-GB"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13" y="2353378"/>
            <a:ext cx="3541075" cy="20345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3" y="4587806"/>
            <a:ext cx="1744570" cy="195087"/>
          </a:xfrm>
          <a:prstGeom prst="rect">
            <a:avLst/>
          </a:prstGeom>
        </p:spPr>
      </p:pic>
    </p:spTree>
    <p:extLst>
      <p:ext uri="{BB962C8B-B14F-4D97-AF65-F5344CB8AC3E}">
        <p14:creationId xmlns:p14="http://schemas.microsoft.com/office/powerpoint/2010/main" val="8812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228600"/>
            <a:ext cx="9144000" cy="4676775"/>
          </a:xfrm>
          <a:prstGeom prst="rect">
            <a:avLst/>
          </a:prstGeom>
          <a:effectLst>
            <a:outerShdw dist="50800" dir="5400000" sx="1000" sy="1000" algn="ctr" rotWithShape="0">
              <a:srgbClr val="000000"/>
            </a:outerShdw>
          </a:effectLst>
        </p:spPr>
      </p:pic>
      <p:sp>
        <p:nvSpPr>
          <p:cNvPr id="2" name="Title 1"/>
          <p:cNvSpPr>
            <a:spLocks noGrp="1"/>
          </p:cNvSpPr>
          <p:nvPr>
            <p:ph type="title"/>
          </p:nvPr>
        </p:nvSpPr>
        <p:spPr>
          <a:xfrm>
            <a:off x="0" y="861616"/>
            <a:ext cx="9144000" cy="857250"/>
          </a:xfrm>
        </p:spPr>
        <p:txBody>
          <a:bodyPr/>
          <a:lstStyle/>
          <a:p>
            <a:pPr algn="ctr"/>
            <a:r>
              <a:rPr lang="en-US" dirty="0" smtClean="0">
                <a:effectLst>
                  <a:outerShdw blurRad="50800" dist="50800" dir="5400000" algn="ctr" rotWithShape="0">
                    <a:srgbClr val="000000">
                      <a:alpha val="43000"/>
                    </a:srgbClr>
                  </a:outerShdw>
                </a:effectLst>
              </a:rPr>
              <a:t>ERICs vs International </a:t>
            </a:r>
            <a:r>
              <a:rPr lang="en-US" dirty="0" err="1" smtClean="0">
                <a:effectLst>
                  <a:outerShdw blurRad="50800" dist="50800" dir="5400000" algn="ctr" rotWithShape="0">
                    <a:srgbClr val="000000">
                      <a:alpha val="43000"/>
                    </a:srgbClr>
                  </a:outerShdw>
                </a:effectLst>
              </a:rPr>
              <a:t>Organisations</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688129" y="1718866"/>
            <a:ext cx="7767742" cy="2808685"/>
          </a:xfrm>
          <a:ln>
            <a:solidFill>
              <a:srgbClr val="8CBD3F"/>
            </a:solidFill>
          </a:ln>
        </p:spPr>
        <p:txBody>
          <a:bodyPr>
            <a:normAutofit/>
          </a:bodyPr>
          <a:lstStyle/>
          <a:p>
            <a:r>
              <a:rPr lang="en-US" sz="1600" dirty="0"/>
              <a:t>Council Regulation (EC) No </a:t>
            </a:r>
            <a:r>
              <a:rPr lang="en-US" sz="1600" dirty="0" smtClean="0"/>
              <a:t>723/2009 does not give any special status to ERICs in terms of individual employment contracts. ERICs are governed by the same laws as other employers</a:t>
            </a:r>
          </a:p>
          <a:p>
            <a:r>
              <a:rPr lang="en-US" sz="1600" dirty="0" smtClean="0"/>
              <a:t>It is the employment </a:t>
            </a:r>
            <a:r>
              <a:rPr lang="en-US" sz="1600" dirty="0"/>
              <a:t>contract that specifies which national law is applicable. The choice of national law is guided by the rules outlined in the Rome I Regulation of the </a:t>
            </a:r>
            <a:r>
              <a:rPr lang="en-US" sz="1600" dirty="0" smtClean="0"/>
              <a:t>EU, which has replaced the Rome Convention</a:t>
            </a:r>
          </a:p>
          <a:p>
            <a:r>
              <a:rPr lang="en-US" sz="1600" dirty="0" smtClean="0"/>
              <a:t>Article 6 of the Rome Convention: </a:t>
            </a:r>
          </a:p>
          <a:p>
            <a:pPr lvl="1"/>
            <a:r>
              <a:rPr lang="en-US" sz="1600" dirty="0" smtClean="0"/>
              <a:t>“A </a:t>
            </a:r>
            <a:r>
              <a:rPr lang="en-US" sz="1600" dirty="0"/>
              <a:t>contract of employment shall (normally) be governed by the law of the country in which the employee habitually carries out his work, even if he/she is employed in another country”.</a:t>
            </a:r>
          </a:p>
        </p:txBody>
      </p:sp>
      <p:sp>
        <p:nvSpPr>
          <p:cNvPr id="5" name="Rectangle 4"/>
          <p:cNvSpPr/>
          <p:nvPr/>
        </p:nvSpPr>
        <p:spPr>
          <a:xfrm>
            <a:off x="0" y="4782893"/>
            <a:ext cx="9144000" cy="360608"/>
          </a:xfrm>
          <a:prstGeom prst="rect">
            <a:avLst/>
          </a:prstGeom>
          <a:solidFill>
            <a:srgbClr val="8CBD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7" y="4587806"/>
            <a:ext cx="1744570" cy="195087"/>
          </a:xfrm>
          <a:prstGeom prst="rect">
            <a:avLst/>
          </a:prstGeom>
        </p:spPr>
      </p:pic>
    </p:spTree>
    <p:extLst>
      <p:ext uri="{BB962C8B-B14F-4D97-AF65-F5344CB8AC3E}">
        <p14:creationId xmlns:p14="http://schemas.microsoft.com/office/powerpoint/2010/main" val="147374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p:spPr>
        <p:txBody>
          <a:bodyPr/>
          <a:lstStyle/>
          <a:p>
            <a:pPr algn="ctr"/>
            <a:r>
              <a:rPr lang="en-US" dirty="0" smtClean="0">
                <a:effectLst>
                  <a:outerShdw blurRad="50800" dist="50800" dir="5400000" algn="ctr" rotWithShape="0">
                    <a:srgbClr val="000000">
                      <a:alpha val="43000"/>
                    </a:srgbClr>
                  </a:outerShdw>
                </a:effectLst>
              </a:rPr>
              <a:t>Time-Limited Contracts: Background</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39575" y="1617045"/>
            <a:ext cx="7862766" cy="1934678"/>
          </a:xfrm>
          <a:noFill/>
          <a:ln>
            <a:solidFill>
              <a:srgbClr val="8CBD3F"/>
            </a:solidFill>
          </a:ln>
        </p:spPr>
        <p:txBody>
          <a:bodyPr>
            <a:normAutofit/>
          </a:bodyPr>
          <a:lstStyle/>
          <a:p>
            <a:r>
              <a:rPr lang="en-US" sz="1600" dirty="0"/>
              <a:t>Time-limited contracts represent an important tool to maintain the anticipated staff </a:t>
            </a:r>
            <a:r>
              <a:rPr lang="en-US" sz="1600" dirty="0" smtClean="0"/>
              <a:t>flow</a:t>
            </a:r>
          </a:p>
          <a:p>
            <a:r>
              <a:rPr lang="en-US" sz="1600" dirty="0" smtClean="0"/>
              <a:t>Following </a:t>
            </a:r>
            <a:r>
              <a:rPr lang="en-US" sz="1600" dirty="0"/>
              <a:t>a common practice in Sweden, ESS signed Collective Agreement for Development and Services with </a:t>
            </a:r>
            <a:r>
              <a:rPr lang="en-US" sz="1600" dirty="0" err="1"/>
              <a:t>Almega</a:t>
            </a:r>
            <a:r>
              <a:rPr lang="en-US" sz="1600" dirty="0"/>
              <a:t> employers' </a:t>
            </a:r>
            <a:r>
              <a:rPr lang="en-US" sz="1600" dirty="0" smtClean="0"/>
              <a:t>confederations</a:t>
            </a:r>
          </a:p>
          <a:p>
            <a:r>
              <a:rPr lang="en-US" sz="1600" dirty="0" smtClean="0"/>
              <a:t>ESS </a:t>
            </a:r>
            <a:r>
              <a:rPr lang="en-US" sz="1600" dirty="0"/>
              <a:t>requires to establish temporary positions of up to 5 years in duration, particularly within the following job categories: senior scientist and engineer, scientist and engineer, technician, and post-doctoral researcher. </a:t>
            </a:r>
          </a:p>
        </p:txBody>
      </p:sp>
      <p:pic>
        <p:nvPicPr>
          <p:cNvPr id="5" name="Picture 4"/>
          <p:cNvPicPr>
            <a:picLocks noChangeAspect="1"/>
          </p:cNvPicPr>
          <p:nvPr/>
        </p:nvPicPr>
        <p:blipFill>
          <a:blip r:embed="rId3">
            <a:alphaModFix amt="19000"/>
            <a:extLst>
              <a:ext uri="{28A0092B-C50C-407E-A947-70E740481C1C}">
                <a14:useLocalDpi xmlns:a14="http://schemas.microsoft.com/office/drawing/2010/main" val="0"/>
              </a:ext>
            </a:extLst>
          </a:blip>
          <a:stretch>
            <a:fillRect/>
          </a:stretch>
        </p:blipFill>
        <p:spPr>
          <a:xfrm>
            <a:off x="2753363" y="3114721"/>
            <a:ext cx="2906828" cy="2180121"/>
          </a:xfrm>
          <a:prstGeom prst="rect">
            <a:avLst/>
          </a:prstGeom>
          <a:effectLst>
            <a:softEdge rad="457200"/>
          </a:effectLst>
        </p:spPr>
      </p:pic>
      <p:sp>
        <p:nvSpPr>
          <p:cNvPr id="7" name="TextBox 6"/>
          <p:cNvSpPr txBox="1"/>
          <p:nvPr/>
        </p:nvSpPr>
        <p:spPr>
          <a:xfrm>
            <a:off x="5332396" y="3419952"/>
            <a:ext cx="3744228" cy="1569660"/>
          </a:xfrm>
          <a:prstGeom prst="rect">
            <a:avLst/>
          </a:prstGeom>
          <a:solidFill>
            <a:srgbClr val="8CBD3F"/>
          </a:solidFill>
        </p:spPr>
        <p:txBody>
          <a:bodyPr wrap="square" rtlCol="0">
            <a:spAutoFit/>
          </a:bodyPr>
          <a:lstStyle/>
          <a:p>
            <a:r>
              <a:rPr lang="en-US" sz="1200" dirty="0">
                <a:solidFill>
                  <a:schemeClr val="bg1"/>
                </a:solidFill>
              </a:rPr>
              <a:t>According to Swedish law, the maximum time for time-limited contracts is 2 years. The Collective Agreement of ESS limits it even further to 1 year. ESS has the possibility to make use of fixed-term contracts only for:</a:t>
            </a:r>
          </a:p>
          <a:p>
            <a:pPr marL="628650" lvl="1" indent="-171450">
              <a:buFont typeface="Arial" charset="0"/>
              <a:buChar char="•"/>
            </a:pPr>
            <a:r>
              <a:rPr lang="en-US" sz="1200" dirty="0">
                <a:solidFill>
                  <a:schemeClr val="bg1"/>
                </a:solidFill>
              </a:rPr>
              <a:t>Specific duty of a particular nature, e.g. staff financed through grants</a:t>
            </a:r>
          </a:p>
          <a:p>
            <a:pPr marL="628650" lvl="1" indent="-171450">
              <a:buFont typeface="Arial" charset="0"/>
              <a:buChar char="•"/>
            </a:pPr>
            <a:r>
              <a:rPr lang="en-US" sz="1200" dirty="0">
                <a:solidFill>
                  <a:schemeClr val="bg1"/>
                </a:solidFill>
              </a:rPr>
              <a:t>Agreed fixed-term employment as defined in the Collective Agreement (max. 5 employees</a:t>
            </a:r>
            <a:r>
              <a:rPr lang="en-US" sz="1200" dirty="0" smtClean="0">
                <a:solidFill>
                  <a:schemeClr val="bg1"/>
                </a:solidFill>
              </a:rPr>
              <a:t>)</a:t>
            </a:r>
            <a:endParaRPr lang="en-US" sz="1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7986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9" y="582005"/>
            <a:ext cx="9144000" cy="857250"/>
          </a:xfrm>
        </p:spPr>
        <p:txBody>
          <a:bodyPr>
            <a:normAutofit/>
          </a:bodyPr>
          <a:lstStyle/>
          <a:p>
            <a:pPr algn="ctr"/>
            <a:r>
              <a:rPr lang="da-DK" sz="3000" b="1" dirty="0" err="1" smtClean="0">
                <a:effectLst>
                  <a:outerShdw blurRad="50800" dist="50800" dir="5400000" algn="ctr" rotWithShape="0">
                    <a:srgbClr val="000000">
                      <a:alpha val="43137"/>
                    </a:srgbClr>
                  </a:outerShdw>
                </a:effectLst>
              </a:rPr>
              <a:t>Overview</a:t>
            </a:r>
            <a:endParaRPr lang="da-DK" sz="3000" b="1" dirty="0">
              <a:effectLst>
                <a:outerShdw blurRad="50800" dist="50800" dir="5400000" algn="ctr" rotWithShape="0">
                  <a:srgbClr val="000000">
                    <a:alpha val="43137"/>
                  </a:srgbClr>
                </a:outerShdw>
              </a:effectLst>
            </a:endParaRPr>
          </a:p>
        </p:txBody>
      </p:sp>
      <p:pic>
        <p:nvPicPr>
          <p:cNvPr id="8" name="Billede 3"/>
          <p:cNvPicPr/>
          <p:nvPr/>
        </p:nvPicPr>
        <p:blipFill>
          <a:blip r:embed="rId3">
            <a:extLst>
              <a:ext uri="{28A0092B-C50C-407E-A947-70E740481C1C}">
                <a14:useLocalDpi xmlns:a14="http://schemas.microsoft.com/office/drawing/2010/main" val="0"/>
              </a:ext>
            </a:extLst>
          </a:blip>
          <a:stretch>
            <a:fillRect/>
          </a:stretch>
        </p:blipFill>
        <p:spPr>
          <a:xfrm>
            <a:off x="341916" y="4893945"/>
            <a:ext cx="292100" cy="203200"/>
          </a:xfrm>
          <a:prstGeom prst="rect">
            <a:avLst/>
          </a:prstGeom>
          <a:extLst>
            <a:ext uri="{FAA26D3D-D897-4be2-8F04-BA451C77F1D7}">
              <ma14:placeholderFlag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2416" t="74145" r="36952" b="15439"/>
          <a:stretch/>
        </p:blipFill>
        <p:spPr>
          <a:xfrm>
            <a:off x="133368" y="4202828"/>
            <a:ext cx="3847505" cy="308633"/>
          </a:xfrm>
        </p:spPr>
      </p:pic>
      <p:grpSp>
        <p:nvGrpSpPr>
          <p:cNvPr id="21" name="Group 20"/>
          <p:cNvGrpSpPr/>
          <p:nvPr/>
        </p:nvGrpSpPr>
        <p:grpSpPr>
          <a:xfrm>
            <a:off x="947637" y="1405727"/>
            <a:ext cx="7154777" cy="2616076"/>
            <a:chOff x="752375" y="1453415"/>
            <a:chExt cx="6535930" cy="2616076"/>
          </a:xfrm>
        </p:grpSpPr>
        <p:grpSp>
          <p:nvGrpSpPr>
            <p:cNvPr id="13" name="Group 12"/>
            <p:cNvGrpSpPr/>
            <p:nvPr/>
          </p:nvGrpSpPr>
          <p:grpSpPr>
            <a:xfrm>
              <a:off x="1665353" y="1453415"/>
              <a:ext cx="5622952" cy="2609811"/>
              <a:chOff x="1665353" y="1453415"/>
              <a:chExt cx="5622952" cy="2141592"/>
            </a:xfrm>
          </p:grpSpPr>
          <p:sp>
            <p:nvSpPr>
              <p:cNvPr id="5" name="Rectangle 4"/>
              <p:cNvSpPr/>
              <p:nvPr/>
            </p:nvSpPr>
            <p:spPr>
              <a:xfrm>
                <a:off x="1665353" y="1453415"/>
                <a:ext cx="5622952" cy="712269"/>
              </a:xfrm>
              <a:prstGeom prst="rect">
                <a:avLst/>
              </a:prstGeom>
              <a:solidFill>
                <a:srgbClr val="8CBD3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665353" y="2165684"/>
                <a:ext cx="5622952" cy="712269"/>
              </a:xfrm>
              <a:prstGeom prst="rect">
                <a:avLst/>
              </a:prstGeom>
              <a:solidFill>
                <a:srgbClr val="40A2DD"/>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665354" y="2882738"/>
                <a:ext cx="5622951" cy="712269"/>
              </a:xfrm>
              <a:prstGeom prst="rect">
                <a:avLst/>
              </a:prstGeom>
              <a:solidFill>
                <a:srgbClr val="48515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52375" y="1460521"/>
              <a:ext cx="912979" cy="2608970"/>
              <a:chOff x="752375" y="1453415"/>
              <a:chExt cx="928608" cy="2608970"/>
            </a:xfrm>
          </p:grpSpPr>
          <p:grpSp>
            <p:nvGrpSpPr>
              <p:cNvPr id="15" name="Group 14"/>
              <p:cNvGrpSpPr/>
              <p:nvPr/>
            </p:nvGrpSpPr>
            <p:grpSpPr>
              <a:xfrm>
                <a:off x="752375" y="1453415"/>
                <a:ext cx="928607" cy="1735987"/>
                <a:chOff x="1896177" y="1453415"/>
                <a:chExt cx="4377651" cy="1424538"/>
              </a:xfrm>
              <a:solidFill>
                <a:schemeClr val="bg1">
                  <a:alpha val="19000"/>
                </a:schemeClr>
              </a:solidFill>
            </p:grpSpPr>
            <p:sp>
              <p:nvSpPr>
                <p:cNvPr id="16" name="Rectangle 15"/>
                <p:cNvSpPr/>
                <p:nvPr/>
              </p:nvSpPr>
              <p:spPr>
                <a:xfrm>
                  <a:off x="1896177" y="1453415"/>
                  <a:ext cx="4377651" cy="712269"/>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896177" y="2165684"/>
                  <a:ext cx="4377651" cy="712269"/>
                </a:xfrm>
                <a:prstGeom prst="rect">
                  <a:avLst/>
                </a:prstGeom>
                <a:solidFill>
                  <a:schemeClr val="bg1"/>
                </a:solid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p:cNvSpPr/>
              <p:nvPr/>
            </p:nvSpPr>
            <p:spPr>
              <a:xfrm>
                <a:off x="752375" y="3194392"/>
                <a:ext cx="928608" cy="867993"/>
              </a:xfrm>
              <a:prstGeom prst="rect">
                <a:avLst/>
              </a:prstGeom>
              <a:solidFill>
                <a:schemeClr val="bg1"/>
              </a:solidFill>
              <a:ln>
                <a:solidFill>
                  <a:srgbClr val="4851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972439" y="1492046"/>
            <a:ext cx="7105113" cy="707886"/>
            <a:chOff x="972439" y="1492046"/>
            <a:chExt cx="7105113" cy="707886"/>
          </a:xfrm>
        </p:grpSpPr>
        <p:sp>
          <p:nvSpPr>
            <p:cNvPr id="22" name="TextBox 21"/>
            <p:cNvSpPr txBox="1"/>
            <p:nvPr/>
          </p:nvSpPr>
          <p:spPr>
            <a:xfrm>
              <a:off x="972439" y="1628827"/>
              <a:ext cx="969007" cy="369332"/>
            </a:xfrm>
            <a:prstGeom prst="rect">
              <a:avLst/>
            </a:prstGeom>
            <a:noFill/>
          </p:spPr>
          <p:txBody>
            <a:bodyPr wrap="square" rtlCol="0">
              <a:spAutoFit/>
            </a:bodyPr>
            <a:lstStyle/>
            <a:p>
              <a:pPr algn="ctr"/>
              <a:r>
                <a:rPr lang="en-US" dirty="0" smtClean="0">
                  <a:solidFill>
                    <a:srgbClr val="485156"/>
                  </a:solidFill>
                </a:rPr>
                <a:t>Task 3.1</a:t>
              </a:r>
              <a:endParaRPr lang="en-US" dirty="0">
                <a:solidFill>
                  <a:srgbClr val="485156"/>
                </a:solidFill>
              </a:endParaRPr>
            </a:p>
          </p:txBody>
        </p:sp>
        <p:sp>
          <p:nvSpPr>
            <p:cNvPr id="25" name="TextBox 24"/>
            <p:cNvSpPr txBox="1"/>
            <p:nvPr/>
          </p:nvSpPr>
          <p:spPr>
            <a:xfrm>
              <a:off x="1941445" y="1492046"/>
              <a:ext cx="6136107" cy="707886"/>
            </a:xfrm>
            <a:prstGeom prst="rect">
              <a:avLst/>
            </a:prstGeom>
            <a:noFill/>
          </p:spPr>
          <p:txBody>
            <a:bodyPr wrap="square" rtlCol="0">
              <a:spAutoFit/>
            </a:bodyPr>
            <a:lstStyle/>
            <a:p>
              <a:r>
                <a:rPr lang="en-US" sz="1600" b="1" dirty="0" smtClean="0">
                  <a:solidFill>
                    <a:schemeClr val="bg1"/>
                  </a:solidFill>
                </a:rPr>
                <a:t>Completion of ERIC Implementation</a:t>
              </a:r>
            </a:p>
            <a:p>
              <a:r>
                <a:rPr lang="en-US" sz="1200" dirty="0" smtClean="0">
                  <a:solidFill>
                    <a:schemeClr val="bg1"/>
                  </a:solidFill>
                </a:rPr>
                <a:t>To identify the specific risks and opportunity categories, develop a plan for </a:t>
              </a:r>
              <a:r>
                <a:rPr lang="en-US" sz="1200" dirty="0" err="1" smtClean="0">
                  <a:solidFill>
                    <a:schemeClr val="bg1"/>
                  </a:solidFill>
                </a:rPr>
                <a:t>prioritising</a:t>
              </a:r>
              <a:r>
                <a:rPr lang="en-US" sz="1200" dirty="0" smtClean="0">
                  <a:solidFill>
                    <a:schemeClr val="bg1"/>
                  </a:solidFill>
                </a:rPr>
                <a:t> and addressing those issues and carry out the plan</a:t>
              </a:r>
              <a:endParaRPr lang="en-US" sz="1200" dirty="0">
                <a:solidFill>
                  <a:schemeClr val="bg1"/>
                </a:solidFill>
              </a:endParaRPr>
            </a:p>
          </p:txBody>
        </p:sp>
      </p:grpSp>
      <p:grpSp>
        <p:nvGrpSpPr>
          <p:cNvPr id="4" name="Group 3"/>
          <p:cNvGrpSpPr/>
          <p:nvPr/>
        </p:nvGrpSpPr>
        <p:grpSpPr>
          <a:xfrm>
            <a:off x="972439" y="2322779"/>
            <a:ext cx="7570335" cy="707886"/>
            <a:chOff x="972439" y="2322779"/>
            <a:chExt cx="7570335" cy="707886"/>
          </a:xfrm>
        </p:grpSpPr>
        <p:sp>
          <p:nvSpPr>
            <p:cNvPr id="23" name="TextBox 22"/>
            <p:cNvSpPr txBox="1"/>
            <p:nvPr/>
          </p:nvSpPr>
          <p:spPr>
            <a:xfrm>
              <a:off x="972439" y="2561244"/>
              <a:ext cx="969006" cy="369332"/>
            </a:xfrm>
            <a:prstGeom prst="rect">
              <a:avLst/>
            </a:prstGeom>
            <a:noFill/>
          </p:spPr>
          <p:txBody>
            <a:bodyPr wrap="square" rtlCol="0">
              <a:spAutoFit/>
            </a:bodyPr>
            <a:lstStyle/>
            <a:p>
              <a:pPr algn="ctr"/>
              <a:r>
                <a:rPr lang="en-US" dirty="0" smtClean="0">
                  <a:solidFill>
                    <a:srgbClr val="8CBD3F"/>
                  </a:solidFill>
                </a:rPr>
                <a:t>Task 3.2</a:t>
              </a:r>
              <a:endParaRPr lang="en-US" dirty="0">
                <a:solidFill>
                  <a:srgbClr val="8CBD3F"/>
                </a:solidFill>
              </a:endParaRPr>
            </a:p>
          </p:txBody>
        </p:sp>
        <p:sp>
          <p:nvSpPr>
            <p:cNvPr id="26" name="TextBox 25"/>
            <p:cNvSpPr txBox="1"/>
            <p:nvPr/>
          </p:nvSpPr>
          <p:spPr>
            <a:xfrm>
              <a:off x="1941445" y="2322779"/>
              <a:ext cx="6601329" cy="707886"/>
            </a:xfrm>
            <a:prstGeom prst="rect">
              <a:avLst/>
            </a:prstGeom>
            <a:noFill/>
          </p:spPr>
          <p:txBody>
            <a:bodyPr wrap="square" rtlCol="0">
              <a:spAutoFit/>
            </a:bodyPr>
            <a:lstStyle/>
            <a:p>
              <a:r>
                <a:rPr lang="en-US" sz="1600" b="1" dirty="0" smtClean="0">
                  <a:solidFill>
                    <a:schemeClr val="bg1"/>
                  </a:solidFill>
                </a:rPr>
                <a:t>Capacity building in Technology Transfer</a:t>
              </a:r>
            </a:p>
            <a:p>
              <a:r>
                <a:rPr lang="en-US" sz="1200" dirty="0" err="1" smtClean="0">
                  <a:solidFill>
                    <a:schemeClr val="bg1"/>
                  </a:solidFill>
                </a:rPr>
                <a:t>BrightnESS</a:t>
              </a:r>
              <a:r>
                <a:rPr lang="en-US" sz="1200" dirty="0" smtClean="0">
                  <a:solidFill>
                    <a:schemeClr val="bg1"/>
                  </a:solidFill>
                </a:rPr>
                <a:t> will support the capacity building process at ESS by </a:t>
              </a:r>
              <a:r>
                <a:rPr lang="en-US" sz="1200" dirty="0" err="1" smtClean="0">
                  <a:solidFill>
                    <a:schemeClr val="bg1"/>
                  </a:solidFill>
                </a:rPr>
                <a:t>organisation</a:t>
              </a:r>
              <a:r>
                <a:rPr lang="en-US" sz="1200" dirty="0" smtClean="0">
                  <a:solidFill>
                    <a:schemeClr val="bg1"/>
                  </a:solidFill>
                </a:rPr>
                <a:t> of training seminars, provision of expertise in selected cases, staff exchange, and TTO Conferences</a:t>
              </a:r>
              <a:endParaRPr lang="en-US" sz="1200" dirty="0">
                <a:solidFill>
                  <a:schemeClr val="bg1"/>
                </a:solidFill>
              </a:endParaRPr>
            </a:p>
          </p:txBody>
        </p:sp>
      </p:grpSp>
      <p:grpSp>
        <p:nvGrpSpPr>
          <p:cNvPr id="10" name="Group 9"/>
          <p:cNvGrpSpPr/>
          <p:nvPr/>
        </p:nvGrpSpPr>
        <p:grpSpPr>
          <a:xfrm>
            <a:off x="942025" y="3227599"/>
            <a:ext cx="7239801" cy="707886"/>
            <a:chOff x="942025" y="3227599"/>
            <a:chExt cx="7239801" cy="707886"/>
          </a:xfrm>
        </p:grpSpPr>
        <p:sp>
          <p:nvSpPr>
            <p:cNvPr id="24" name="TextBox 23"/>
            <p:cNvSpPr txBox="1"/>
            <p:nvPr/>
          </p:nvSpPr>
          <p:spPr>
            <a:xfrm>
              <a:off x="942025" y="3402497"/>
              <a:ext cx="999420" cy="369332"/>
            </a:xfrm>
            <a:prstGeom prst="rect">
              <a:avLst/>
            </a:prstGeom>
            <a:noFill/>
          </p:spPr>
          <p:txBody>
            <a:bodyPr wrap="square" rtlCol="0">
              <a:spAutoFit/>
            </a:bodyPr>
            <a:lstStyle/>
            <a:p>
              <a:pPr algn="ctr"/>
              <a:r>
                <a:rPr lang="en-US" dirty="0" smtClean="0">
                  <a:solidFill>
                    <a:srgbClr val="40A2DD"/>
                  </a:solidFill>
                </a:rPr>
                <a:t>Task 3.3</a:t>
              </a:r>
              <a:endParaRPr lang="en-US" dirty="0">
                <a:solidFill>
                  <a:srgbClr val="40A2DD"/>
                </a:solidFill>
              </a:endParaRPr>
            </a:p>
          </p:txBody>
        </p:sp>
        <p:sp>
          <p:nvSpPr>
            <p:cNvPr id="27" name="TextBox 26"/>
            <p:cNvSpPr txBox="1"/>
            <p:nvPr/>
          </p:nvSpPr>
          <p:spPr>
            <a:xfrm>
              <a:off x="1941445" y="3227599"/>
              <a:ext cx="6240381" cy="707886"/>
            </a:xfrm>
            <a:prstGeom prst="rect">
              <a:avLst/>
            </a:prstGeom>
            <a:noFill/>
          </p:spPr>
          <p:txBody>
            <a:bodyPr wrap="square" rtlCol="0">
              <a:spAutoFit/>
            </a:bodyPr>
            <a:lstStyle/>
            <a:p>
              <a:r>
                <a:rPr lang="en-US" sz="1600" b="1" dirty="0" smtClean="0">
                  <a:solidFill>
                    <a:schemeClr val="bg1"/>
                  </a:solidFill>
                </a:rPr>
                <a:t>Capacity Building of ESS Partners in Public Procurement of Innovation</a:t>
              </a:r>
            </a:p>
            <a:p>
              <a:r>
                <a:rPr lang="en-US" sz="1200" dirty="0" smtClean="0">
                  <a:solidFill>
                    <a:schemeClr val="bg1"/>
                  </a:solidFill>
                </a:rPr>
                <a:t>Two-fold approach: in theory by training seminars for procurement professionals in the partner labs in practice by identifying and preparing the launch of one joint PCP with relevant partners</a:t>
              </a:r>
              <a:endParaRPr lang="en-US" sz="1200" dirty="0">
                <a:solidFill>
                  <a:schemeClr val="bg1"/>
                </a:solidFill>
              </a:endParaRPr>
            </a:p>
          </p:txBody>
        </p:sp>
      </p:grpSp>
      <p:pic>
        <p:nvPicPr>
          <p:cNvPr id="31" name="Content Placeholder 6"/>
          <p:cNvPicPr>
            <a:picLocks noChangeAspect="1"/>
          </p:cNvPicPr>
          <p:nvPr/>
        </p:nvPicPr>
        <p:blipFill rotWithShape="1">
          <a:blip r:embed="rId4">
            <a:extLst>
              <a:ext uri="{28A0092B-C50C-407E-A947-70E740481C1C}">
                <a14:useLocalDpi xmlns:a14="http://schemas.microsoft.com/office/drawing/2010/main" val="0"/>
              </a:ext>
            </a:extLst>
          </a:blip>
          <a:srcRect l="2416" t="84504" r="57606" b="-1"/>
          <a:stretch/>
        </p:blipFill>
        <p:spPr>
          <a:xfrm>
            <a:off x="6197600" y="4223314"/>
            <a:ext cx="2487250" cy="450220"/>
          </a:xfrm>
          <a:prstGeom prst="rect">
            <a:avLst/>
          </a:prstGeom>
        </p:spPr>
      </p:pic>
    </p:spTree>
    <p:extLst>
      <p:ext uri="{BB962C8B-B14F-4D97-AF65-F5344CB8AC3E}">
        <p14:creationId xmlns:p14="http://schemas.microsoft.com/office/powerpoint/2010/main" val="144067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dissolve">
                                      <p:cBhvr>
                                        <p:cTn id="14" dur="500"/>
                                        <p:tgtEl>
                                          <p:spTgt spid="31"/>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8588"/>
            <a:ext cx="125128" cy="3205777"/>
          </a:xfrm>
          <a:prstGeom prst="rect">
            <a:avLst/>
          </a:prstGeom>
          <a:solidFill>
            <a:schemeClr val="bg1">
              <a:lumMod val="85000"/>
            </a:schemeClr>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1616"/>
            <a:ext cx="9144000" cy="857250"/>
          </a:xfrm>
          <a:effectLst>
            <a:outerShdw blurRad="50800" dist="50800" dir="5400000" algn="ctr" rotWithShape="0">
              <a:srgbClr val="000000">
                <a:alpha val="43000"/>
              </a:srgbClr>
            </a:outerShdw>
          </a:effectLst>
        </p:spPr>
        <p:txBody>
          <a:bodyPr/>
          <a:lstStyle/>
          <a:p>
            <a:pPr algn="ctr"/>
            <a:r>
              <a:rPr lang="en-US" dirty="0" smtClean="0"/>
              <a:t>Time-Limited Contracts: Action Taken</a:t>
            </a:r>
            <a:endParaRPr lang="en-US" dirty="0"/>
          </a:p>
        </p:txBody>
      </p:sp>
      <p:sp>
        <p:nvSpPr>
          <p:cNvPr id="3" name="Content Placeholder 2"/>
          <p:cNvSpPr>
            <a:spLocks noGrp="1"/>
          </p:cNvSpPr>
          <p:nvPr>
            <p:ph idx="1"/>
          </p:nvPr>
        </p:nvSpPr>
        <p:spPr>
          <a:xfrm>
            <a:off x="1131472" y="1607831"/>
            <a:ext cx="7064943" cy="615605"/>
          </a:xfrm>
        </p:spPr>
        <p:txBody>
          <a:bodyPr>
            <a:normAutofit/>
          </a:bodyPr>
          <a:lstStyle/>
          <a:p>
            <a:pPr marL="0" indent="0">
              <a:buNone/>
            </a:pPr>
            <a:r>
              <a:rPr lang="en-GB" sz="1600" dirty="0" smtClean="0"/>
              <a:t>ESS HR Working Group negotiated with local union and reached an agreement which allows ESS to </a:t>
            </a:r>
            <a:r>
              <a:rPr lang="en-GB" sz="1600" dirty="0"/>
              <a:t>sign the following types of time-limited contracts</a:t>
            </a:r>
            <a:r>
              <a:rPr lang="en-GB" sz="1600" dirty="0" smtClean="0"/>
              <a:t>:</a:t>
            </a:r>
            <a:endParaRPr lang="en-US" sz="1600" dirty="0"/>
          </a:p>
        </p:txBody>
      </p:sp>
      <p:pic>
        <p:nvPicPr>
          <p:cNvPr id="7" name="Picture 6"/>
          <p:cNvPicPr>
            <a:picLocks noChangeAspect="1"/>
          </p:cNvPicPr>
          <p:nvPr/>
        </p:nvPicPr>
        <p:blipFill>
          <a:blip r:embed="rId3">
            <a:alphaModFix amt="2000"/>
            <a:extLst>
              <a:ext uri="{28A0092B-C50C-407E-A947-70E740481C1C}">
                <a14:useLocalDpi xmlns:a14="http://schemas.microsoft.com/office/drawing/2010/main" val="0"/>
              </a:ext>
            </a:extLst>
          </a:blip>
          <a:stretch>
            <a:fillRect/>
          </a:stretch>
        </p:blipFill>
        <p:spPr>
          <a:xfrm>
            <a:off x="6853188" y="1048588"/>
            <a:ext cx="2132498" cy="4127415"/>
          </a:xfrm>
          <a:prstGeom prst="rect">
            <a:avLst/>
          </a:prstGeom>
        </p:spPr>
      </p:pic>
      <p:sp>
        <p:nvSpPr>
          <p:cNvPr id="8" name="Rectangle 7"/>
          <p:cNvSpPr/>
          <p:nvPr/>
        </p:nvSpPr>
        <p:spPr>
          <a:xfrm>
            <a:off x="8985686" y="2050181"/>
            <a:ext cx="158314" cy="3093319"/>
          </a:xfrm>
          <a:prstGeom prst="rect">
            <a:avLst/>
          </a:prstGeom>
          <a:solidFill>
            <a:srgbClr val="8CBD3F"/>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31471" y="2161881"/>
            <a:ext cx="6770869" cy="338554"/>
          </a:xfrm>
          <a:prstGeom prst="rect">
            <a:avLst/>
          </a:prstGeom>
          <a:noFill/>
        </p:spPr>
        <p:txBody>
          <a:bodyPr wrap="square" rtlCol="0">
            <a:spAutoFit/>
          </a:bodyPr>
          <a:lstStyle/>
          <a:p>
            <a:pPr marL="285750" indent="-285750">
              <a:buFont typeface="Arial" charset="0"/>
              <a:buChar char="•"/>
            </a:pPr>
            <a:r>
              <a:rPr lang="en-GB" sz="1600" dirty="0">
                <a:solidFill>
                  <a:srgbClr val="485156"/>
                </a:solidFill>
              </a:rPr>
              <a:t> Substitute: Max. 36 months during a 5-year </a:t>
            </a:r>
            <a:r>
              <a:rPr lang="en-GB" sz="1600" dirty="0" smtClean="0">
                <a:solidFill>
                  <a:srgbClr val="485156"/>
                </a:solidFill>
              </a:rPr>
              <a:t>period</a:t>
            </a:r>
            <a:endParaRPr lang="en-US" sz="1600" dirty="0">
              <a:solidFill>
                <a:srgbClr val="485156"/>
              </a:solidFill>
            </a:endParaRPr>
          </a:p>
        </p:txBody>
      </p:sp>
      <p:sp>
        <p:nvSpPr>
          <p:cNvPr id="12" name="TextBox 11"/>
          <p:cNvSpPr txBox="1"/>
          <p:nvPr/>
        </p:nvSpPr>
        <p:spPr>
          <a:xfrm>
            <a:off x="1131470" y="2465081"/>
            <a:ext cx="6655366" cy="830997"/>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a:t>
            </a:r>
            <a:r>
              <a:rPr lang="en-GB" sz="1600" dirty="0" err="1">
                <a:solidFill>
                  <a:srgbClr val="485156"/>
                </a:solidFill>
              </a:rPr>
              <a:t>Avtalad</a:t>
            </a:r>
            <a:r>
              <a:rPr lang="en-GB" sz="1600" dirty="0">
                <a:solidFill>
                  <a:srgbClr val="485156"/>
                </a:solidFill>
              </a:rPr>
              <a:t> </a:t>
            </a:r>
            <a:r>
              <a:rPr lang="en-GB" sz="1600" dirty="0" err="1">
                <a:solidFill>
                  <a:srgbClr val="485156"/>
                </a:solidFill>
              </a:rPr>
              <a:t>visstid</a:t>
            </a:r>
            <a:r>
              <a:rPr lang="en-GB" sz="1600" dirty="0">
                <a:solidFill>
                  <a:srgbClr val="485156"/>
                </a:solidFill>
              </a:rPr>
              <a:t>”: Max. 36 months during a 5-year period. Agreement of at least 7 days. There is no limitation in number of contracts, but the position should have been foreseen to be time-limited in the staff </a:t>
            </a:r>
            <a:r>
              <a:rPr lang="en-GB" sz="1600" dirty="0" smtClean="0">
                <a:solidFill>
                  <a:srgbClr val="485156"/>
                </a:solidFill>
              </a:rPr>
              <a:t>planning</a:t>
            </a:r>
            <a:endParaRPr lang="en-US" sz="1600" dirty="0">
              <a:solidFill>
                <a:srgbClr val="485156"/>
              </a:solidFill>
            </a:endParaRPr>
          </a:p>
        </p:txBody>
      </p:sp>
      <p:sp>
        <p:nvSpPr>
          <p:cNvPr id="13" name="TextBox 12"/>
          <p:cNvSpPr txBox="1"/>
          <p:nvPr/>
        </p:nvSpPr>
        <p:spPr>
          <a:xfrm>
            <a:off x="1131469" y="3177388"/>
            <a:ext cx="6391175"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Students: Without requirement of employment </a:t>
            </a:r>
            <a:r>
              <a:rPr lang="en-GB" sz="1600" dirty="0" smtClean="0">
                <a:solidFill>
                  <a:srgbClr val="485156"/>
                </a:solidFill>
              </a:rPr>
              <a:t>period</a:t>
            </a:r>
            <a:endParaRPr lang="en-US" sz="1600" dirty="0" smtClean="0">
              <a:solidFill>
                <a:srgbClr val="485156"/>
              </a:solidFill>
            </a:endParaRPr>
          </a:p>
        </p:txBody>
      </p:sp>
      <p:sp>
        <p:nvSpPr>
          <p:cNvPr id="14" name="TextBox 13"/>
          <p:cNvSpPr txBox="1"/>
          <p:nvPr/>
        </p:nvSpPr>
        <p:spPr>
          <a:xfrm>
            <a:off x="1131469" y="3499510"/>
            <a:ext cx="6770869"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Contract for period after </a:t>
            </a:r>
            <a:r>
              <a:rPr lang="en-GB" sz="1600" dirty="0" smtClean="0">
                <a:solidFill>
                  <a:srgbClr val="485156"/>
                </a:solidFill>
              </a:rPr>
              <a:t>retirement</a:t>
            </a:r>
            <a:endParaRPr lang="en-GB" sz="1600" dirty="0">
              <a:solidFill>
                <a:srgbClr val="485156"/>
              </a:solidFill>
            </a:endParaRPr>
          </a:p>
        </p:txBody>
      </p:sp>
      <p:sp>
        <p:nvSpPr>
          <p:cNvPr id="15" name="TextBox 14"/>
          <p:cNvSpPr txBox="1"/>
          <p:nvPr/>
        </p:nvSpPr>
        <p:spPr>
          <a:xfrm>
            <a:off x="1131469" y="3821632"/>
            <a:ext cx="6299231"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Season work: According to the Employment Protection </a:t>
            </a:r>
            <a:r>
              <a:rPr lang="en-GB" sz="1600" dirty="0" smtClean="0">
                <a:solidFill>
                  <a:srgbClr val="485156"/>
                </a:solidFill>
              </a:rPr>
              <a:t>Act</a:t>
            </a:r>
            <a:endParaRPr lang="en-US" sz="1600" dirty="0">
              <a:solidFill>
                <a:srgbClr val="485156"/>
              </a:solidFill>
            </a:endParaRPr>
          </a:p>
        </p:txBody>
      </p:sp>
      <p:sp>
        <p:nvSpPr>
          <p:cNvPr id="16" name="TextBox 15"/>
          <p:cNvSpPr txBox="1"/>
          <p:nvPr/>
        </p:nvSpPr>
        <p:spPr>
          <a:xfrm>
            <a:off x="1148568" y="4156805"/>
            <a:ext cx="6012628"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PhD students: When party or completely done at the </a:t>
            </a:r>
            <a:r>
              <a:rPr lang="en-GB" sz="1600" dirty="0" smtClean="0">
                <a:solidFill>
                  <a:srgbClr val="485156"/>
                </a:solidFill>
              </a:rPr>
              <a:t>company</a:t>
            </a:r>
            <a:endParaRPr lang="en-US" sz="1600" dirty="0">
              <a:solidFill>
                <a:srgbClr val="485156"/>
              </a:solidFill>
            </a:endParaRPr>
          </a:p>
        </p:txBody>
      </p:sp>
      <p:sp>
        <p:nvSpPr>
          <p:cNvPr id="17" name="TextBox 16"/>
          <p:cNvSpPr txBox="1"/>
          <p:nvPr/>
        </p:nvSpPr>
        <p:spPr>
          <a:xfrm>
            <a:off x="1131469" y="4515017"/>
            <a:ext cx="6484266" cy="338554"/>
          </a:xfrm>
          <a:prstGeom prst="rect">
            <a:avLst/>
          </a:prstGeom>
          <a:noFill/>
        </p:spPr>
        <p:txBody>
          <a:bodyPr wrap="square" rtlCol="0">
            <a:spAutoFit/>
          </a:bodyPr>
          <a:lstStyle/>
          <a:p>
            <a:pPr marL="285750" lvl="0" indent="-285750">
              <a:buFont typeface="Arial" charset="0"/>
              <a:buChar char="•"/>
            </a:pPr>
            <a:r>
              <a:rPr lang="en-GB" sz="1600" dirty="0">
                <a:solidFill>
                  <a:srgbClr val="485156"/>
                </a:solidFill>
              </a:rPr>
              <a:t>Probation period: Maximum 6 </a:t>
            </a:r>
            <a:r>
              <a:rPr lang="en-GB" sz="1600" dirty="0" smtClean="0">
                <a:solidFill>
                  <a:srgbClr val="485156"/>
                </a:solidFill>
              </a:rPr>
              <a:t>months</a:t>
            </a:r>
            <a:endParaRPr lang="en-US" sz="1600" dirty="0">
              <a:solidFill>
                <a:srgbClr val="485156"/>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8434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512" y="861616"/>
            <a:ext cx="8402854" cy="857250"/>
          </a:xfrm>
          <a:solidFill>
            <a:srgbClr val="485156"/>
          </a:solidFill>
          <a:effectLst>
            <a:outerShdw blurRad="50800" dist="50800" dir="5400000" algn="ctr" rotWithShape="0">
              <a:srgbClr val="000000">
                <a:alpha val="43000"/>
              </a:srgbClr>
            </a:outerShdw>
          </a:effectLst>
        </p:spPr>
        <p:txBody>
          <a:bodyPr>
            <a:normAutofit fontScale="90000"/>
          </a:bodyPr>
          <a:lstStyle/>
          <a:p>
            <a:pPr algn="ctr"/>
            <a:r>
              <a:rPr lang="en-US" dirty="0" smtClean="0">
                <a:solidFill>
                  <a:schemeClr val="bg1"/>
                </a:solidFill>
              </a:rPr>
              <a:t>Taxation and Social Security Related to </a:t>
            </a:r>
            <a:r>
              <a:rPr lang="en-US" dirty="0" err="1" smtClean="0">
                <a:solidFill>
                  <a:schemeClr val="bg1"/>
                </a:solidFill>
              </a:rPr>
              <a:t>Secondments</a:t>
            </a:r>
            <a:r>
              <a:rPr lang="en-US" dirty="0" smtClean="0">
                <a:solidFill>
                  <a:schemeClr val="bg1"/>
                </a:solidFill>
              </a:rPr>
              <a:t> and IKC Personnel: Background</a:t>
            </a:r>
            <a:endParaRPr lang="en-US" dirty="0">
              <a:solidFill>
                <a:schemeClr val="bg1"/>
              </a:solidFill>
            </a:endParaRPr>
          </a:p>
        </p:txBody>
      </p:sp>
      <p:sp>
        <p:nvSpPr>
          <p:cNvPr id="3" name="Content Placeholder 2"/>
          <p:cNvSpPr>
            <a:spLocks noGrp="1"/>
          </p:cNvSpPr>
          <p:nvPr>
            <p:ph idx="1"/>
          </p:nvPr>
        </p:nvSpPr>
        <p:spPr>
          <a:xfrm>
            <a:off x="823420" y="1985798"/>
            <a:ext cx="7767742" cy="2499576"/>
          </a:xfrm>
          <a:ln>
            <a:solidFill>
              <a:srgbClr val="8CBD3F"/>
            </a:solidFill>
          </a:ln>
        </p:spPr>
        <p:txBody>
          <a:bodyPr>
            <a:normAutofit/>
          </a:bodyPr>
          <a:lstStyle/>
          <a:p>
            <a:pPr marL="0" indent="0">
              <a:buNone/>
            </a:pPr>
            <a:r>
              <a:rPr lang="en-US" sz="1600" dirty="0"/>
              <a:t>Severe limitations </a:t>
            </a:r>
            <a:r>
              <a:rPr lang="en-US" sz="1600" dirty="0" smtClean="0"/>
              <a:t>exist on </a:t>
            </a:r>
            <a:r>
              <a:rPr lang="en-US" sz="1600" dirty="0" err="1"/>
              <a:t>secondments</a:t>
            </a:r>
            <a:r>
              <a:rPr lang="en-US" sz="1600" dirty="0"/>
              <a:t> and in-kind staff from many partner laboratories due to the current Swedish laws governing taxation and social security</a:t>
            </a:r>
            <a:r>
              <a:rPr lang="en-US" sz="1600" dirty="0" smtClean="0"/>
              <a:t>:</a:t>
            </a:r>
          </a:p>
          <a:p>
            <a:pPr lvl="1"/>
            <a:r>
              <a:rPr lang="en-US" sz="1600" dirty="0" smtClean="0"/>
              <a:t>Seconded </a:t>
            </a:r>
            <a:r>
              <a:rPr lang="en-US" sz="1600" dirty="0"/>
              <a:t>and in-kind staff can only work in Sweden for up to 183 days per year or per 12 consecutive months before being subject to Swedish income taxation and social security charges, in addition to those paid in their home countries</a:t>
            </a:r>
            <a:r>
              <a:rPr lang="en-US" sz="1600" dirty="0" smtClean="0"/>
              <a:t>.</a:t>
            </a:r>
          </a:p>
          <a:p>
            <a:pPr lvl="1"/>
            <a:r>
              <a:rPr lang="en-US" sz="1600" dirty="0" smtClean="0"/>
              <a:t>Only </a:t>
            </a:r>
            <a:r>
              <a:rPr lang="en-US" sz="1600" dirty="0"/>
              <a:t>in-kind staff from governmental institutions can be seconded to ESS while remaining taxable in their home countries and exempted from taxation in Sweden. Sweden has not signed the CERN Protocol on Privileges and Immunities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4489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88" y="883443"/>
            <a:ext cx="3686323" cy="857250"/>
          </a:xfrm>
          <a:solidFill>
            <a:srgbClr val="8CBD3F"/>
          </a:solidFill>
          <a:ln>
            <a:solidFill>
              <a:schemeClr val="bg1"/>
            </a:solidFill>
          </a:ln>
          <a:effectLst>
            <a:outerShdw blurRad="50800" dist="50800" dir="5400000" algn="ctr" rotWithShape="0">
              <a:srgbClr val="000000">
                <a:alpha val="43000"/>
              </a:srgbClr>
            </a:outerShdw>
          </a:effectLst>
        </p:spPr>
        <p:txBody>
          <a:bodyPr>
            <a:normAutofit/>
          </a:bodyPr>
          <a:lstStyle/>
          <a:p>
            <a:pPr algn="ctr"/>
            <a:r>
              <a:rPr lang="en-US" sz="2600" dirty="0" smtClean="0">
                <a:solidFill>
                  <a:schemeClr val="bg1"/>
                </a:solidFill>
                <a:effectLst>
                  <a:outerShdw blurRad="50800" dist="50800" dir="5400000" algn="ctr" rotWithShape="0">
                    <a:srgbClr val="000000">
                      <a:alpha val="43000"/>
                    </a:srgbClr>
                  </a:outerShdw>
                </a:effectLst>
              </a:rPr>
              <a:t>Expert Tax Relief</a:t>
            </a:r>
            <a:endParaRPr lang="en-US" sz="2600" dirty="0">
              <a:solidFill>
                <a:schemeClr val="bg1"/>
              </a:solidFill>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582789" y="1911371"/>
            <a:ext cx="3686322" cy="2980839"/>
          </a:xfrm>
          <a:solidFill>
            <a:srgbClr val="485156"/>
          </a:solidFill>
          <a:ln>
            <a:solidFill>
              <a:schemeClr val="bg1"/>
            </a:solidFill>
          </a:ln>
          <a:effectLst>
            <a:outerShdw blurRad="50800" dist="50800" dir="5400000" algn="ctr" rotWithShape="0">
              <a:srgbClr val="000000">
                <a:alpha val="43000"/>
              </a:srgbClr>
            </a:outerShdw>
          </a:effectLst>
        </p:spPr>
        <p:txBody>
          <a:bodyPr>
            <a:noAutofit/>
          </a:bodyPr>
          <a:lstStyle/>
          <a:p>
            <a:r>
              <a:rPr lang="en-US" sz="1600" dirty="0">
                <a:solidFill>
                  <a:schemeClr val="bg1"/>
                </a:solidFill>
              </a:rPr>
              <a:t>25% reduction of taxable income of a foreign key </a:t>
            </a:r>
            <a:r>
              <a:rPr lang="en-US" sz="1600" dirty="0" smtClean="0">
                <a:solidFill>
                  <a:schemeClr val="bg1"/>
                </a:solidFill>
              </a:rPr>
              <a:t>person</a:t>
            </a:r>
          </a:p>
          <a:p>
            <a:r>
              <a:rPr lang="en-US" sz="1600" dirty="0" smtClean="0">
                <a:solidFill>
                  <a:schemeClr val="bg1"/>
                </a:solidFill>
              </a:rPr>
              <a:t>All </a:t>
            </a:r>
            <a:r>
              <a:rPr lang="en-US" sz="1600" dirty="0">
                <a:solidFill>
                  <a:schemeClr val="bg1"/>
                </a:solidFill>
              </a:rPr>
              <a:t>salaries and employers’ contributions to housing and living </a:t>
            </a:r>
            <a:r>
              <a:rPr lang="en-US" sz="1600" dirty="0" smtClean="0">
                <a:solidFill>
                  <a:schemeClr val="bg1"/>
                </a:solidFill>
              </a:rPr>
              <a:t>costs</a:t>
            </a:r>
          </a:p>
          <a:p>
            <a:r>
              <a:rPr lang="en-US" sz="1600" dirty="0" smtClean="0">
                <a:solidFill>
                  <a:schemeClr val="bg1"/>
                </a:solidFill>
              </a:rPr>
              <a:t>First </a:t>
            </a:r>
            <a:r>
              <a:rPr lang="en-US" sz="1600" dirty="0">
                <a:solidFill>
                  <a:schemeClr val="bg1"/>
                </a:solidFill>
              </a:rPr>
              <a:t>3 years of the temporary stay in </a:t>
            </a:r>
            <a:r>
              <a:rPr lang="en-US" sz="1600" dirty="0" smtClean="0">
                <a:solidFill>
                  <a:schemeClr val="bg1"/>
                </a:solidFill>
              </a:rPr>
              <a:t>Sweden</a:t>
            </a:r>
          </a:p>
          <a:p>
            <a:r>
              <a:rPr lang="en-US" sz="1600" dirty="0" smtClean="0">
                <a:solidFill>
                  <a:schemeClr val="bg1"/>
                </a:solidFill>
              </a:rPr>
              <a:t>Expert/specialist</a:t>
            </a:r>
            <a:r>
              <a:rPr lang="en-US" sz="1600" dirty="0">
                <a:solidFill>
                  <a:schemeClr val="bg1"/>
                </a:solidFill>
              </a:rPr>
              <a:t>, researcher, executive </a:t>
            </a:r>
            <a:r>
              <a:rPr lang="en-US" sz="1600" dirty="0" smtClean="0">
                <a:solidFill>
                  <a:schemeClr val="bg1"/>
                </a:solidFill>
              </a:rPr>
              <a:t>and other </a:t>
            </a:r>
            <a:r>
              <a:rPr lang="en-US" sz="1600" dirty="0">
                <a:solidFill>
                  <a:schemeClr val="bg1"/>
                </a:solidFill>
              </a:rPr>
              <a:t>key personnel, or staff with salary price base of 44 900 SEK (</a:t>
            </a:r>
            <a:r>
              <a:rPr lang="en-US" sz="1600" dirty="0" smtClean="0">
                <a:solidFill>
                  <a:schemeClr val="bg1"/>
                </a:solidFill>
              </a:rPr>
              <a:t>2017</a:t>
            </a:r>
            <a:r>
              <a:rPr lang="en-US" sz="1600" dirty="0">
                <a:solidFill>
                  <a:schemeClr val="bg1"/>
                </a:solidFill>
              </a:rPr>
              <a:t>)</a:t>
            </a:r>
          </a:p>
        </p:txBody>
      </p:sp>
      <p:sp>
        <p:nvSpPr>
          <p:cNvPr id="5" name="Title 1"/>
          <p:cNvSpPr txBox="1">
            <a:spLocks/>
          </p:cNvSpPr>
          <p:nvPr/>
        </p:nvSpPr>
        <p:spPr>
          <a:xfrm>
            <a:off x="4838616" y="883443"/>
            <a:ext cx="3676650" cy="857250"/>
          </a:xfrm>
          <a:prstGeom prst="rect">
            <a:avLst/>
          </a:prstGeom>
          <a:solidFill>
            <a:srgbClr val="485156"/>
          </a:solidFill>
          <a:ln>
            <a:solidFill>
              <a:schemeClr val="bg1"/>
            </a:solidFill>
          </a:ln>
          <a:effectLst>
            <a:outerShdw blurRad="50800" dist="50800" dir="5400000" algn="ctr" rotWithShape="0">
              <a:srgbClr val="000000">
                <a:alpha val="43000"/>
              </a:srgbClr>
            </a:outerShdw>
          </a:effectLst>
        </p:spPr>
        <p:txBody>
          <a:bodyPr vert="horz" lIns="91440" tIns="45720" rIns="91440" bIns="45720" rtlCol="0" anchor="ctr">
            <a:normAutofit/>
          </a:bodyPr>
          <a:lstStyle>
            <a:lvl1pPr algn="l" defTabSz="457200" rtl="0" eaLnBrk="1" latinLnBrk="0" hangingPunct="1">
              <a:spcBef>
                <a:spcPct val="0"/>
              </a:spcBef>
              <a:buNone/>
              <a:defRPr sz="3200" kern="1200" baseline="0">
                <a:solidFill>
                  <a:srgbClr val="485156"/>
                </a:solidFill>
                <a:latin typeface="+mj-lt"/>
                <a:ea typeface="+mj-ea"/>
                <a:cs typeface="+mj-cs"/>
              </a:defRPr>
            </a:lvl1pPr>
          </a:lstStyle>
          <a:p>
            <a:pPr algn="ctr"/>
            <a:r>
              <a:rPr lang="en-US" sz="2600" dirty="0" smtClean="0">
                <a:solidFill>
                  <a:schemeClr val="bg1"/>
                </a:solidFill>
                <a:effectLst>
                  <a:outerShdw blurRad="50800" dist="50800" dir="5400000" algn="ctr" rotWithShape="0">
                    <a:srgbClr val="000000">
                      <a:alpha val="43000"/>
                    </a:srgbClr>
                  </a:outerShdw>
                </a:effectLst>
              </a:rPr>
              <a:t>Restrictions faced by ESS</a:t>
            </a:r>
            <a:endParaRPr lang="en-US" sz="2600" dirty="0">
              <a:solidFill>
                <a:schemeClr val="bg1"/>
              </a:solidFill>
              <a:effectLst>
                <a:outerShdw blurRad="50800" dist="50800" dir="5400000" algn="ctr" rotWithShape="0">
                  <a:srgbClr val="000000">
                    <a:alpha val="43000"/>
                  </a:srgbClr>
                </a:outerShdw>
              </a:effectLst>
            </a:endParaRPr>
          </a:p>
        </p:txBody>
      </p:sp>
      <p:sp>
        <p:nvSpPr>
          <p:cNvPr id="4" name="Content Placeholder 2"/>
          <p:cNvSpPr txBox="1">
            <a:spLocks/>
          </p:cNvSpPr>
          <p:nvPr/>
        </p:nvSpPr>
        <p:spPr>
          <a:xfrm>
            <a:off x="4830972" y="1911371"/>
            <a:ext cx="3676650" cy="2959012"/>
          </a:xfrm>
          <a:prstGeom prst="rect">
            <a:avLst/>
          </a:prstGeom>
          <a:solidFill>
            <a:srgbClr val="8CBD3F"/>
          </a:solidFill>
          <a:ln>
            <a:solidFill>
              <a:schemeClr val="bg1"/>
            </a:solidFill>
          </a:ln>
          <a:effectLst>
            <a:outerShdw blurRad="50800" dist="50800" dir="5400000" algn="ctr" rotWithShape="0">
              <a:srgbClr val="000000">
                <a:alpha val="43000"/>
              </a:srgbClr>
            </a:outerShdw>
          </a:effectLst>
        </p:spPr>
        <p:txBody>
          <a:bodyPr vert="horz" lIns="91440" tIns="45720" rIns="91440" bIns="45720" rtlCol="0">
            <a:normAutofit/>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a:p>
        </p:txBody>
      </p:sp>
      <p:sp>
        <p:nvSpPr>
          <p:cNvPr id="7" name="TextBox 6"/>
          <p:cNvSpPr txBox="1"/>
          <p:nvPr/>
        </p:nvSpPr>
        <p:spPr>
          <a:xfrm>
            <a:off x="4840644" y="1937795"/>
            <a:ext cx="3666978" cy="2092881"/>
          </a:xfrm>
          <a:prstGeom prst="rect">
            <a:avLst/>
          </a:prstGeom>
          <a:noFill/>
        </p:spPr>
        <p:txBody>
          <a:bodyPr wrap="square" rtlCol="0">
            <a:spAutoFit/>
          </a:bodyPr>
          <a:lstStyle/>
          <a:p>
            <a:pPr marL="285750" indent="-285750">
              <a:buFont typeface="Arial" charset="0"/>
              <a:buChar char="•"/>
            </a:pPr>
            <a:r>
              <a:rPr lang="en-US" sz="1600" dirty="0">
                <a:solidFill>
                  <a:schemeClr val="bg1"/>
                </a:solidFill>
              </a:rPr>
              <a:t>Employees can only apply once they reside in Sweden</a:t>
            </a:r>
          </a:p>
          <a:p>
            <a:pPr marL="285750" indent="-285750">
              <a:buFont typeface="Arial" charset="0"/>
              <a:buChar char="•"/>
            </a:pPr>
            <a:r>
              <a:rPr lang="en-US" sz="1600" dirty="0">
                <a:solidFill>
                  <a:schemeClr val="bg1"/>
                </a:solidFill>
              </a:rPr>
              <a:t>Outcome of application cannot be guaranteed</a:t>
            </a:r>
          </a:p>
          <a:p>
            <a:pPr marL="285750" indent="-285750">
              <a:buFont typeface="Arial" charset="0"/>
              <a:buChar char="•"/>
            </a:pPr>
            <a:r>
              <a:rPr lang="en-US" sz="1600" dirty="0">
                <a:solidFill>
                  <a:schemeClr val="bg1"/>
                </a:solidFill>
              </a:rPr>
              <a:t>Limited to small number of experts due to high salary ceiling</a:t>
            </a:r>
          </a:p>
          <a:p>
            <a:pPr marL="285750" indent="-285750">
              <a:buFont typeface="Arial" charset="0"/>
              <a:buChar char="•"/>
            </a:pPr>
            <a:r>
              <a:rPr lang="en-US" sz="1600" dirty="0">
                <a:solidFill>
                  <a:schemeClr val="bg1"/>
                </a:solidFill>
              </a:rPr>
              <a:t>Time-limited: 3 years vs. 5 years in DK</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1" y="4945894"/>
            <a:ext cx="1744570" cy="195087"/>
          </a:xfrm>
          <a:prstGeom prst="rect">
            <a:avLst/>
          </a:prstGeom>
        </p:spPr>
      </p:pic>
    </p:spTree>
    <p:extLst>
      <p:ext uri="{BB962C8B-B14F-4D97-AF65-F5344CB8AC3E}">
        <p14:creationId xmlns:p14="http://schemas.microsoft.com/office/powerpoint/2010/main" val="2373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p:spPr>
        <p:txBody>
          <a:bodyPr>
            <a:normAutofit fontScale="90000"/>
          </a:bodyPr>
          <a:lstStyle/>
          <a:p>
            <a:pPr algn="ctr"/>
            <a:r>
              <a:rPr lang="en-US" dirty="0" smtClean="0">
                <a:effectLst>
                  <a:outerShdw blurRad="50800" dist="50800" dir="5400000" algn="ctr" rotWithShape="0">
                    <a:srgbClr val="000000">
                      <a:alpha val="43000"/>
                    </a:srgbClr>
                  </a:outerShdw>
                </a:effectLst>
              </a:rPr>
              <a:t>Expat Tax Relief, and Taxation </a:t>
            </a:r>
            <a:r>
              <a:rPr lang="en-US" dirty="0">
                <a:effectLst>
                  <a:outerShdw blurRad="50800" dist="50800" dir="5400000" algn="ctr" rotWithShape="0">
                    <a:srgbClr val="000000">
                      <a:alpha val="43000"/>
                    </a:srgbClr>
                  </a:outerShdw>
                </a:effectLst>
              </a:rPr>
              <a:t>and Social Security Related to </a:t>
            </a:r>
            <a:r>
              <a:rPr lang="en-US" dirty="0" err="1">
                <a:effectLst>
                  <a:outerShdw blurRad="50800" dist="50800" dir="5400000" algn="ctr" rotWithShape="0">
                    <a:srgbClr val="000000">
                      <a:alpha val="43000"/>
                    </a:srgbClr>
                  </a:outerShdw>
                </a:effectLst>
              </a:rPr>
              <a:t>Secondments</a:t>
            </a:r>
            <a:r>
              <a:rPr lang="en-US" dirty="0">
                <a:effectLst>
                  <a:outerShdw blurRad="50800" dist="50800" dir="5400000" algn="ctr" rotWithShape="0">
                    <a:srgbClr val="000000">
                      <a:alpha val="43000"/>
                    </a:srgbClr>
                  </a:outerShdw>
                </a:effectLst>
              </a:rPr>
              <a:t> and IKC Personnel: </a:t>
            </a:r>
            <a:r>
              <a:rPr lang="en-US" dirty="0" smtClean="0">
                <a:effectLst>
                  <a:outerShdw blurRad="50800" dist="50800" dir="5400000" algn="ctr" rotWithShape="0">
                    <a:srgbClr val="000000">
                      <a:alpha val="43000"/>
                    </a:srgbClr>
                  </a:outerShdw>
                </a:effectLst>
              </a:rPr>
              <a:t>Action Taken</a:t>
            </a:r>
            <a:endParaRPr lang="en-US" dirty="0">
              <a:effectLst>
                <a:outerShdw blurRad="50800" dist="50800" dir="5400000" algn="ctr" rotWithShape="0">
                  <a:srgbClr val="000000">
                    <a:alpha val="43000"/>
                  </a:srgbClr>
                </a:outerShdw>
              </a:effectLst>
            </a:endParaRPr>
          </a:p>
        </p:txBody>
      </p:sp>
      <p:sp>
        <p:nvSpPr>
          <p:cNvPr id="5" name="Rectangle 4"/>
          <p:cNvSpPr/>
          <p:nvPr/>
        </p:nvSpPr>
        <p:spPr>
          <a:xfrm>
            <a:off x="0" y="4782893"/>
            <a:ext cx="9144000" cy="360608"/>
          </a:xfrm>
          <a:prstGeom prst="rect">
            <a:avLst/>
          </a:prstGeom>
          <a:solidFill>
            <a:srgbClr val="8CBD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12821" y="1850496"/>
            <a:ext cx="8518358" cy="830997"/>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Council Committee on Employment Conditions recommended in October 2016 to initiate discussions with the Swedish government to find solutions to </a:t>
            </a:r>
            <a:r>
              <a:rPr lang="en-US" sz="1600" dirty="0" smtClean="0">
                <a:solidFill>
                  <a:srgbClr val="485156"/>
                </a:solidFill>
              </a:rPr>
              <a:t>issues related to employment conditions at ESS. </a:t>
            </a:r>
            <a:r>
              <a:rPr lang="en-US" sz="1600" dirty="0">
                <a:solidFill>
                  <a:srgbClr val="485156"/>
                </a:solidFill>
              </a:rPr>
              <a:t>The recommendation was endorsed by the Council in December </a:t>
            </a:r>
            <a:r>
              <a:rPr lang="en-US" sz="1600" dirty="0" smtClean="0">
                <a:solidFill>
                  <a:srgbClr val="485156"/>
                </a:solidFill>
              </a:rPr>
              <a:t>2016</a:t>
            </a:r>
            <a:endParaRPr lang="en-US" sz="1600" dirty="0">
              <a:solidFill>
                <a:srgbClr val="485156"/>
              </a:solidFill>
            </a:endParaRPr>
          </a:p>
        </p:txBody>
      </p:sp>
      <p:sp>
        <p:nvSpPr>
          <p:cNvPr id="8" name="TextBox 7"/>
          <p:cNvSpPr txBox="1"/>
          <p:nvPr/>
        </p:nvSpPr>
        <p:spPr>
          <a:xfrm>
            <a:off x="312821" y="2570942"/>
            <a:ext cx="8258476" cy="584775"/>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ESS Director General sent a letter to State Secretary </a:t>
            </a:r>
            <a:r>
              <a:rPr lang="en-US" sz="1600" dirty="0" err="1">
                <a:solidFill>
                  <a:srgbClr val="485156"/>
                </a:solidFill>
              </a:rPr>
              <a:t>Röding</a:t>
            </a:r>
            <a:r>
              <a:rPr lang="en-US" sz="1600" dirty="0">
                <a:solidFill>
                  <a:srgbClr val="485156"/>
                </a:solidFill>
              </a:rPr>
              <a:t> on 2 February 2017 and proposed a high-level meeting to explain issues related to employment conditions at </a:t>
            </a:r>
            <a:r>
              <a:rPr lang="en-US" sz="1600" dirty="0" smtClean="0">
                <a:solidFill>
                  <a:srgbClr val="485156"/>
                </a:solidFill>
              </a:rPr>
              <a:t>ESS</a:t>
            </a:r>
            <a:endParaRPr lang="en-US" sz="1600" dirty="0">
              <a:solidFill>
                <a:srgbClr val="485156"/>
              </a:solidFill>
            </a:endParaRPr>
          </a:p>
        </p:txBody>
      </p:sp>
      <p:sp>
        <p:nvSpPr>
          <p:cNvPr id="9" name="TextBox 8"/>
          <p:cNvSpPr txBox="1"/>
          <p:nvPr/>
        </p:nvSpPr>
        <p:spPr>
          <a:xfrm>
            <a:off x="312821" y="3085617"/>
            <a:ext cx="8426918" cy="584775"/>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On 21 February 2017 a meeting between State Secretary </a:t>
            </a:r>
            <a:r>
              <a:rPr lang="en-US" sz="1600" dirty="0" err="1">
                <a:solidFill>
                  <a:srgbClr val="485156"/>
                </a:solidFill>
              </a:rPr>
              <a:t>Röding</a:t>
            </a:r>
            <a:r>
              <a:rPr lang="en-US" sz="1600" dirty="0">
                <a:solidFill>
                  <a:srgbClr val="485156"/>
                </a:solidFill>
              </a:rPr>
              <a:t>, ESS Director General and ESS Director for Administration and Project Support took </a:t>
            </a:r>
            <a:r>
              <a:rPr lang="en-US" sz="1600" dirty="0" smtClean="0">
                <a:solidFill>
                  <a:srgbClr val="485156"/>
                </a:solidFill>
              </a:rPr>
              <a:t>place</a:t>
            </a:r>
            <a:endParaRPr lang="en-US" sz="1600" dirty="0">
              <a:solidFill>
                <a:srgbClr val="485156"/>
              </a:solidFill>
            </a:endParaRPr>
          </a:p>
        </p:txBody>
      </p:sp>
      <p:sp>
        <p:nvSpPr>
          <p:cNvPr id="10" name="TextBox 9"/>
          <p:cNvSpPr txBox="1"/>
          <p:nvPr/>
        </p:nvSpPr>
        <p:spPr>
          <a:xfrm>
            <a:off x="312821" y="3559841"/>
            <a:ext cx="8090034" cy="2123658"/>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Senior Advisor at the Swedish Ministry of Education and Research and ESS Human Resources Officer work on a possible wording for a tax exemption for in-kind and seconded personnel. The suggestion is that in-kind and seconded personnel working at ESS under an IKC Agreement will remain liable to pay taxes in their home countries regardless of the length of their stay in Sweden. Expert Tax Relief has not been given priority in further </a:t>
            </a:r>
            <a:r>
              <a:rPr lang="en-US" sz="1600" dirty="0" smtClean="0">
                <a:solidFill>
                  <a:srgbClr val="485156"/>
                </a:solidFill>
              </a:rPr>
              <a:t>discussion.</a:t>
            </a:r>
            <a:endParaRPr lang="en-US" sz="1600" dirty="0">
              <a:solidFill>
                <a:srgbClr val="485156"/>
              </a:solidFill>
            </a:endParaRPr>
          </a:p>
          <a:p>
            <a:pPr marL="285750" indent="-285750">
              <a:buFont typeface="Arial" charset="0"/>
              <a:buChar char="•"/>
            </a:pPr>
            <a:endParaRPr lang="en-US" sz="1600" dirty="0">
              <a:solidFill>
                <a:srgbClr val="485156"/>
              </a:solidFill>
            </a:endParaRPr>
          </a:p>
          <a:p>
            <a:endParaRPr lang="en-US" dirty="0"/>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9870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a:ln>
            <a:solidFill>
              <a:srgbClr val="8CBD3F"/>
            </a:solidFill>
          </a:ln>
        </p:spPr>
        <p:txBody>
          <a:bodyPr>
            <a:normAutofit fontScale="90000"/>
          </a:bodyPr>
          <a:lstStyle/>
          <a:p>
            <a:pPr algn="ctr"/>
            <a:r>
              <a:rPr lang="en-US" sz="2200" dirty="0">
                <a:solidFill>
                  <a:srgbClr val="8CBD3F"/>
                </a:solidFill>
                <a:effectLst>
                  <a:outerShdw blurRad="50800" dist="50800" dir="5400000" sx="1000" sy="1000" algn="ctr" rotWithShape="0">
                    <a:srgbClr val="000000"/>
                  </a:outerShdw>
                </a:effectLst>
              </a:rPr>
              <a:t>Challenges Pertaining to the ERIC Regulation </a:t>
            </a:r>
            <a:r>
              <a:rPr lang="en-US" sz="2200" dirty="0" smtClean="0">
                <a:effectLst>
                  <a:outerShdw blurRad="50800" dist="50800" dir="5400000" algn="ctr" rotWithShape="0">
                    <a:srgbClr val="000000">
                      <a:alpha val="43000"/>
                    </a:srgbClr>
                  </a:outerShdw>
                </a:effectLst>
              </a:rPr>
              <a:t/>
            </a:r>
            <a:br>
              <a:rPr lang="en-US" sz="2200" dirty="0" smtClean="0">
                <a:effectLst>
                  <a:outerShdw blurRad="50800" dist="50800" dir="5400000" algn="ctr" rotWithShape="0">
                    <a:srgbClr val="000000">
                      <a:alpha val="43000"/>
                    </a:srgbClr>
                  </a:outerShdw>
                </a:effectLst>
              </a:rPr>
            </a:br>
            <a:r>
              <a:rPr lang="en-US" dirty="0" smtClean="0">
                <a:effectLst>
                  <a:outerShdw blurRad="50800" dist="50800" dir="5400000" algn="ctr" rotWithShape="0">
                    <a:srgbClr val="000000">
                      <a:alpha val="43000"/>
                    </a:srgbClr>
                  </a:outerShdw>
                </a:effectLst>
              </a:rPr>
              <a:t>Accounting of IKC</a:t>
            </a:r>
            <a:endParaRPr lang="en-US" dirty="0">
              <a:effectLst>
                <a:outerShdw blurRad="50800" dist="50800" dir="5400000" algn="ctr" rotWithShape="0">
                  <a:srgbClr val="000000">
                    <a:alpha val="43000"/>
                  </a:srgbClr>
                </a:outerShdw>
              </a:effectLst>
            </a:endParaRPr>
          </a:p>
        </p:txBody>
      </p:sp>
      <p:sp>
        <p:nvSpPr>
          <p:cNvPr id="3" name="Content Placeholder 2"/>
          <p:cNvSpPr>
            <a:spLocks noGrp="1"/>
          </p:cNvSpPr>
          <p:nvPr>
            <p:ph idx="1"/>
          </p:nvPr>
        </p:nvSpPr>
        <p:spPr>
          <a:xfrm>
            <a:off x="703904" y="2159053"/>
            <a:ext cx="7767742" cy="2153066"/>
          </a:xfrm>
          <a:solidFill>
            <a:schemeClr val="bg1">
              <a:lumMod val="85000"/>
            </a:schemeClr>
          </a:solidFill>
          <a:ln>
            <a:noFill/>
          </a:ln>
        </p:spPr>
        <p:txBody>
          <a:bodyPr>
            <a:normAutofit fontScale="47500" lnSpcReduction="20000"/>
          </a:bodyPr>
          <a:lstStyle/>
          <a:p>
            <a:pPr marL="0" indent="0">
              <a:buClr>
                <a:srgbClr val="485156"/>
              </a:buClr>
              <a:buNone/>
            </a:pPr>
            <a:r>
              <a:rPr lang="en-GB" sz="3200" dirty="0"/>
              <a:t>While in-kind contributions are key to deliver the ESS project, it is not clear how to treat them in accounting terms. This leads to a number of </a:t>
            </a:r>
            <a:r>
              <a:rPr lang="en-GB" sz="3200" dirty="0" smtClean="0"/>
              <a:t>questions that could pose a potential risk: </a:t>
            </a:r>
            <a:endParaRPr lang="en-US" sz="3200" dirty="0"/>
          </a:p>
          <a:p>
            <a:pPr>
              <a:buClr>
                <a:srgbClr val="485156"/>
              </a:buClr>
            </a:pPr>
            <a:r>
              <a:rPr lang="en-GB" sz="3200" dirty="0"/>
              <a:t> </a:t>
            </a:r>
            <a:r>
              <a:rPr lang="en-GB" sz="3200" dirty="0" smtClean="0"/>
              <a:t>Are </a:t>
            </a:r>
            <a:r>
              <a:rPr lang="en-GB" sz="3200" dirty="0"/>
              <a:t>IKC an asset?</a:t>
            </a:r>
            <a:endParaRPr lang="en-US" sz="3200" dirty="0"/>
          </a:p>
          <a:p>
            <a:pPr lvl="0">
              <a:buClr>
                <a:srgbClr val="485156"/>
              </a:buClr>
            </a:pPr>
            <a:r>
              <a:rPr lang="en-GB" sz="3200" dirty="0"/>
              <a:t>What is the value of an IKC?</a:t>
            </a:r>
            <a:endParaRPr lang="en-US" sz="3200" dirty="0"/>
          </a:p>
          <a:p>
            <a:pPr lvl="1">
              <a:buClr>
                <a:srgbClr val="485156"/>
              </a:buClr>
            </a:pPr>
            <a:r>
              <a:rPr lang="en-GB" sz="2800" dirty="0"/>
              <a:t>Due to the above described IKC principles, it is not obvious what their cost and their value for the organisation are</a:t>
            </a:r>
            <a:endParaRPr lang="en-US" sz="2800" dirty="0"/>
          </a:p>
          <a:p>
            <a:pPr lvl="1">
              <a:buClr>
                <a:srgbClr val="485156"/>
              </a:buClr>
            </a:pPr>
            <a:r>
              <a:rPr lang="en-GB" sz="2800" dirty="0"/>
              <a:t>For the time being we take the cost book value (or IKCA number?) as reference </a:t>
            </a:r>
            <a:endParaRPr lang="en-US" sz="2800" dirty="0"/>
          </a:p>
          <a:p>
            <a:pPr lvl="0">
              <a:buClr>
                <a:srgbClr val="485156"/>
              </a:buClr>
            </a:pPr>
            <a:r>
              <a:rPr lang="en-GB" sz="3200" dirty="0"/>
              <a:t>When does an IKC have to be accounted?</a:t>
            </a:r>
            <a:endParaRPr lang="en-US" sz="3200" dirty="0"/>
          </a:p>
          <a:p>
            <a:pPr lvl="1">
              <a:buClr>
                <a:srgbClr val="485156"/>
              </a:buClr>
            </a:pPr>
            <a:r>
              <a:rPr lang="en-GB" sz="2800" dirty="0"/>
              <a:t>Day of delivery/hand-over?</a:t>
            </a:r>
            <a:endParaRPr lang="en-US" sz="2800" dirty="0"/>
          </a:p>
          <a:p>
            <a:pPr lvl="1">
              <a:buClr>
                <a:srgbClr val="485156"/>
              </a:buClr>
            </a:pPr>
            <a:r>
              <a:rPr lang="en-GB" sz="2800" dirty="0"/>
              <a:t>Approval by Council</a:t>
            </a:r>
            <a:r>
              <a:rPr lang="en-GB" sz="2800"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8463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a:ln>
            <a:solidFill>
              <a:srgbClr val="8CBD3F"/>
            </a:solidFill>
          </a:ln>
          <a:effectLst>
            <a:outerShdw blurRad="50800" dist="50800" dir="5400000" algn="ctr" rotWithShape="0">
              <a:srgbClr val="000000">
                <a:alpha val="43000"/>
              </a:srgbClr>
            </a:outerShdw>
          </a:effectLst>
        </p:spPr>
        <p:txBody>
          <a:bodyPr/>
          <a:lstStyle/>
          <a:p>
            <a:pPr algn="ctr"/>
            <a:r>
              <a:rPr lang="en-US" dirty="0" smtClean="0"/>
              <a:t>Results</a:t>
            </a:r>
            <a:endParaRPr lang="en-US" dirty="0"/>
          </a:p>
        </p:txBody>
      </p:sp>
      <p:pic>
        <p:nvPicPr>
          <p:cNvPr id="4" name="Picture 3"/>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7985359" y="3984859"/>
            <a:ext cx="1158641" cy="1158641"/>
          </a:xfrm>
          <a:prstGeom prst="rect">
            <a:avLst/>
          </a:prstGeom>
        </p:spPr>
      </p:pic>
      <p:grpSp>
        <p:nvGrpSpPr>
          <p:cNvPr id="11" name="Group 10"/>
          <p:cNvGrpSpPr/>
          <p:nvPr/>
        </p:nvGrpSpPr>
        <p:grpSpPr>
          <a:xfrm>
            <a:off x="0" y="1905801"/>
            <a:ext cx="9144000" cy="2531445"/>
            <a:chOff x="0" y="1905801"/>
            <a:chExt cx="9144000" cy="2531445"/>
          </a:xfrm>
        </p:grpSpPr>
        <p:sp>
          <p:nvSpPr>
            <p:cNvPr id="5" name="Rectangle 4"/>
            <p:cNvSpPr/>
            <p:nvPr/>
          </p:nvSpPr>
          <p:spPr>
            <a:xfrm>
              <a:off x="0" y="2107933"/>
              <a:ext cx="9144000" cy="1876926"/>
            </a:xfrm>
            <a:prstGeom prst="rect">
              <a:avLst/>
            </a:prstGeom>
            <a:solidFill>
              <a:srgbClr val="8CBD3F"/>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14914" y="1905801"/>
              <a:ext cx="6477802" cy="2531445"/>
            </a:xfrm>
            <a:prstGeom prst="rect">
              <a:avLst/>
            </a:prstGeom>
            <a:solidFill>
              <a:schemeClr val="bg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1414914" y="2110689"/>
            <a:ext cx="6477802" cy="830997"/>
          </a:xfrm>
          <a:prstGeom prst="rect">
            <a:avLst/>
          </a:prstGeom>
          <a:noFill/>
        </p:spPr>
        <p:txBody>
          <a:bodyPr wrap="square" rtlCol="0">
            <a:spAutoFit/>
          </a:bodyPr>
          <a:lstStyle/>
          <a:p>
            <a:r>
              <a:rPr lang="en-US" sz="1600" b="1" dirty="0">
                <a:solidFill>
                  <a:srgbClr val="485156"/>
                </a:solidFill>
              </a:rPr>
              <a:t>Procurement: </a:t>
            </a:r>
            <a:r>
              <a:rPr lang="en-US" sz="1600" dirty="0" smtClean="0">
                <a:solidFill>
                  <a:srgbClr val="485156"/>
                </a:solidFill>
              </a:rPr>
              <a:t>Robust </a:t>
            </a:r>
            <a:r>
              <a:rPr lang="en-US" sz="1600" dirty="0">
                <a:solidFill>
                  <a:srgbClr val="485156"/>
                </a:solidFill>
              </a:rPr>
              <a:t>and tailored framework that facilitates efficient procurement and purchasing activity, and validity of the procurement rules  acknowledged by a Court decision</a:t>
            </a:r>
          </a:p>
        </p:txBody>
      </p:sp>
      <p:sp>
        <p:nvSpPr>
          <p:cNvPr id="9" name="TextBox 8"/>
          <p:cNvSpPr txBox="1"/>
          <p:nvPr/>
        </p:nvSpPr>
        <p:spPr>
          <a:xfrm>
            <a:off x="1414913" y="2887109"/>
            <a:ext cx="6410425" cy="584775"/>
          </a:xfrm>
          <a:prstGeom prst="rect">
            <a:avLst/>
          </a:prstGeom>
          <a:noFill/>
        </p:spPr>
        <p:txBody>
          <a:bodyPr wrap="square" rtlCol="0">
            <a:spAutoFit/>
          </a:bodyPr>
          <a:lstStyle/>
          <a:p>
            <a:r>
              <a:rPr lang="en-US" sz="1600" b="1" dirty="0">
                <a:solidFill>
                  <a:srgbClr val="485156"/>
                </a:solidFill>
              </a:rPr>
              <a:t>VAT taxation on IKC: </a:t>
            </a:r>
            <a:r>
              <a:rPr lang="en-US" sz="1600" dirty="0">
                <a:solidFill>
                  <a:srgbClr val="485156"/>
                </a:solidFill>
              </a:rPr>
              <a:t>Steady progress on country-by-country basis, but issues still remain </a:t>
            </a:r>
          </a:p>
        </p:txBody>
      </p:sp>
      <p:sp>
        <p:nvSpPr>
          <p:cNvPr id="10" name="TextBox 9"/>
          <p:cNvSpPr txBox="1"/>
          <p:nvPr/>
        </p:nvSpPr>
        <p:spPr>
          <a:xfrm>
            <a:off x="1414913" y="3470699"/>
            <a:ext cx="6410425" cy="584775"/>
          </a:xfrm>
          <a:prstGeom prst="rect">
            <a:avLst/>
          </a:prstGeom>
          <a:noFill/>
        </p:spPr>
        <p:txBody>
          <a:bodyPr wrap="square" rtlCol="0">
            <a:spAutoFit/>
          </a:bodyPr>
          <a:lstStyle/>
          <a:p>
            <a:r>
              <a:rPr lang="en-US" sz="1600" b="1" dirty="0">
                <a:solidFill>
                  <a:srgbClr val="485156"/>
                </a:solidFill>
              </a:rPr>
              <a:t>International staffing profile: </a:t>
            </a:r>
            <a:r>
              <a:rPr lang="en-US" sz="1600" dirty="0">
                <a:solidFill>
                  <a:srgbClr val="485156"/>
                </a:solidFill>
              </a:rPr>
              <a:t>Progress on some issues but further discussions are </a:t>
            </a:r>
            <a:r>
              <a:rPr lang="en-US" sz="1600" dirty="0" smtClean="0">
                <a:solidFill>
                  <a:srgbClr val="485156"/>
                </a:solidFill>
              </a:rPr>
              <a:t>needed</a:t>
            </a:r>
            <a:endParaRPr lang="en-US" sz="1600" dirty="0">
              <a:solidFill>
                <a:srgbClr val="485156"/>
              </a:solidFill>
            </a:endParaRPr>
          </a:p>
        </p:txBody>
      </p:sp>
      <p:sp>
        <p:nvSpPr>
          <p:cNvPr id="12" name="TextBox 11"/>
          <p:cNvSpPr txBox="1"/>
          <p:nvPr/>
        </p:nvSpPr>
        <p:spPr>
          <a:xfrm>
            <a:off x="1414913" y="4077083"/>
            <a:ext cx="6410425" cy="338554"/>
          </a:xfrm>
          <a:prstGeom prst="rect">
            <a:avLst/>
          </a:prstGeom>
          <a:noFill/>
        </p:spPr>
        <p:txBody>
          <a:bodyPr wrap="square" rtlCol="0">
            <a:spAutoFit/>
          </a:bodyPr>
          <a:lstStyle/>
          <a:p>
            <a:r>
              <a:rPr lang="en-US" sz="1600" b="1" dirty="0">
                <a:solidFill>
                  <a:srgbClr val="485156"/>
                </a:solidFill>
              </a:rPr>
              <a:t>Accounting of IKC: </a:t>
            </a:r>
            <a:r>
              <a:rPr lang="en-US" sz="1600" dirty="0">
                <a:solidFill>
                  <a:srgbClr val="485156"/>
                </a:solidFill>
              </a:rPr>
              <a:t>Ongoing discussion about potential </a:t>
            </a:r>
            <a:r>
              <a:rPr lang="en-US" sz="1600" dirty="0" smtClean="0">
                <a:solidFill>
                  <a:srgbClr val="485156"/>
                </a:solidFill>
              </a:rPr>
              <a:t>risks</a:t>
            </a:r>
            <a:endParaRPr lang="en-US" sz="1600" dirty="0">
              <a:solidFill>
                <a:srgbClr val="485156"/>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1065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ppt_h*1.125000"/>
                                          </p:val>
                                        </p:tav>
                                        <p:tav tm="100000">
                                          <p:val>
                                            <p:strVal val="#ppt_y"/>
                                          </p:val>
                                        </p:tav>
                                      </p:tavLst>
                                    </p:anim>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42686"/>
            <a:ext cx="9144000" cy="606392"/>
          </a:xfrm>
          <a:prstGeom prst="rect">
            <a:avLst/>
          </a:prstGeom>
          <a:solidFill>
            <a:srgbClr val="40A2DD"/>
          </a:solidFill>
          <a:ln>
            <a:noFill/>
          </a:ln>
          <a:effectLst>
            <a:outerShdw blurRad="40000" dist="23000" dir="5400000" rotWithShape="0">
              <a:srgbClr val="000000">
                <a:alpha val="35000"/>
              </a:srgbClr>
            </a:outerShdw>
            <a:reflection blurRad="317500" stA="98000"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510139" y="1521655"/>
            <a:ext cx="7728528" cy="1442061"/>
          </a:xfrm>
        </p:spPr>
        <p:txBody>
          <a:bodyPr>
            <a:noAutofit/>
          </a:bodyPr>
          <a:lstStyle/>
          <a:p>
            <a:r>
              <a:rPr lang="da-DK" b="0" dirty="0" err="1" smtClean="0">
                <a:solidFill>
                  <a:srgbClr val="92D050"/>
                </a:solidFill>
                <a:effectLst>
                  <a:outerShdw blurRad="50800" dist="50800" dir="5400000" sx="1000" sy="1000" algn="ctr" rotWithShape="0">
                    <a:srgbClr val="000000">
                      <a:alpha val="43000"/>
                    </a:srgbClr>
                  </a:outerShdw>
                </a:effectLst>
              </a:rPr>
              <a:t>Activities</a:t>
            </a:r>
            <a:r>
              <a:rPr lang="da-DK" b="0" dirty="0" smtClean="0">
                <a:solidFill>
                  <a:srgbClr val="92D050"/>
                </a:solidFill>
                <a:effectLst>
                  <a:outerShdw blurRad="50800" dist="50800" dir="5400000" sx="1000" sy="1000" algn="ctr" rotWithShape="0">
                    <a:srgbClr val="000000">
                      <a:alpha val="43000"/>
                    </a:srgbClr>
                  </a:outerShdw>
                </a:effectLst>
              </a:rPr>
              <a:t> in </a:t>
            </a:r>
            <a:r>
              <a:rPr lang="da-DK" b="0" dirty="0" err="1" smtClean="0">
                <a:solidFill>
                  <a:srgbClr val="92D050"/>
                </a:solidFill>
                <a:effectLst>
                  <a:outerShdw blurRad="50800" dist="50800" dir="5400000" sx="1000" sy="1000" algn="ctr" rotWithShape="0">
                    <a:srgbClr val="000000">
                      <a:alpha val="43000"/>
                    </a:srgbClr>
                  </a:outerShdw>
                </a:effectLst>
              </a:rPr>
              <a:t>Task</a:t>
            </a:r>
            <a:r>
              <a:rPr lang="da-DK" b="0" dirty="0" smtClean="0">
                <a:solidFill>
                  <a:srgbClr val="92D050"/>
                </a:solidFill>
                <a:effectLst>
                  <a:outerShdw blurRad="50800" dist="50800" dir="5400000" sx="1000" sy="1000" algn="ctr" rotWithShape="0">
                    <a:srgbClr val="000000">
                      <a:alpha val="43000"/>
                    </a:srgbClr>
                  </a:outerShdw>
                </a:effectLst>
              </a:rPr>
              <a:t> 3.2. </a:t>
            </a:r>
            <a:r>
              <a:rPr lang="da-DK" b="0" dirty="0" smtClean="0">
                <a:effectLst>
                  <a:outerShdw blurRad="50800" dist="50800" dir="5400000" algn="ctr" rotWithShape="0">
                    <a:srgbClr val="000000">
                      <a:alpha val="43000"/>
                    </a:srgbClr>
                  </a:outerShdw>
                </a:effectLst>
              </a:rPr>
              <a:t/>
            </a:r>
            <a:br>
              <a:rPr lang="da-DK" b="0" dirty="0" smtClean="0">
                <a:effectLst>
                  <a:outerShdw blurRad="50800" dist="50800" dir="5400000" algn="ctr" rotWithShape="0">
                    <a:srgbClr val="000000">
                      <a:alpha val="43000"/>
                    </a:srgbClr>
                  </a:outerShdw>
                </a:effectLst>
              </a:rPr>
            </a:br>
            <a:r>
              <a:rPr lang="da-DK" b="0" dirty="0" err="1" smtClean="0">
                <a:solidFill>
                  <a:schemeClr val="bg1"/>
                </a:solidFill>
                <a:effectLst>
                  <a:outerShdw blurRad="50800" dist="50800" dir="5400000" algn="ctr" rotWithShape="0">
                    <a:srgbClr val="000000">
                      <a:alpha val="43000"/>
                    </a:srgbClr>
                  </a:outerShdw>
                </a:effectLst>
              </a:rPr>
              <a:t>Capacity</a:t>
            </a:r>
            <a:r>
              <a:rPr lang="da-DK" b="0" dirty="0" smtClean="0">
                <a:solidFill>
                  <a:schemeClr val="bg1"/>
                </a:solidFill>
                <a:effectLst>
                  <a:outerShdw blurRad="50800" dist="50800" dir="5400000" algn="ctr" rotWithShape="0">
                    <a:srgbClr val="000000">
                      <a:alpha val="43000"/>
                    </a:srgbClr>
                  </a:outerShdw>
                </a:effectLst>
              </a:rPr>
              <a:t> Building in Technology Transfer</a:t>
            </a:r>
            <a:endParaRPr lang="da-DK" b="0" dirty="0">
              <a:solidFill>
                <a:schemeClr val="bg1"/>
              </a:solidFill>
              <a:effectLst>
                <a:outerShdw blurRad="50800" dist="50800" dir="5400000" algn="ctr" rotWithShape="0">
                  <a:srgbClr val="000000">
                    <a:alpha val="43000"/>
                  </a:srgbClr>
                </a:outerShdw>
              </a:effectLst>
            </a:endParaRPr>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sp>
        <p:nvSpPr>
          <p:cNvPr id="8" name="Undertitel 2"/>
          <p:cNvSpPr txBox="1">
            <a:spLocks/>
          </p:cNvSpPr>
          <p:nvPr/>
        </p:nvSpPr>
        <p:spPr>
          <a:xfrm>
            <a:off x="510139" y="3443686"/>
            <a:ext cx="4930950" cy="1057182"/>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600" kern="1200" baseline="0">
                <a:solidFill>
                  <a:srgbClr val="485156"/>
                </a:solidFill>
                <a:latin typeface="+mn-lt"/>
                <a:ea typeface="+mn-ea"/>
                <a:cs typeface="+mn-cs"/>
              </a:defRPr>
            </a:lvl1pPr>
            <a:lvl2pPr marL="457200" indent="0" algn="ctr" defTabSz="457200" rtl="0" eaLnBrk="1" latinLnBrk="0" hangingPunct="1">
              <a:spcBef>
                <a:spcPct val="20000"/>
              </a:spcBef>
              <a:buFont typeface="Arial"/>
              <a:buNone/>
              <a:defRPr sz="26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1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mtClean="0">
                <a:solidFill>
                  <a:schemeClr val="tx1">
                    <a:lumMod val="50000"/>
                    <a:lumOff val="50000"/>
                  </a:schemeClr>
                </a:solidFill>
              </a:rPr>
              <a:t>Allen Weeks</a:t>
            </a:r>
            <a:endParaRPr lang="da-DK" dirty="0">
              <a:solidFill>
                <a:schemeClr val="tx1">
                  <a:lumMod val="50000"/>
                  <a:lumOff val="50000"/>
                </a:schemeClr>
              </a:solidFill>
            </a:endParaRPr>
          </a:p>
        </p:txBody>
      </p:sp>
    </p:spTree>
    <p:extLst>
      <p:ext uri="{BB962C8B-B14F-4D97-AF65-F5344CB8AC3E}">
        <p14:creationId xmlns:p14="http://schemas.microsoft.com/office/powerpoint/2010/main" val="212245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96142" y="842367"/>
            <a:ext cx="7767742" cy="857250"/>
          </a:xfrm>
        </p:spPr>
        <p:txBody>
          <a:bodyPr/>
          <a:lstStyle/>
          <a:p>
            <a:r>
              <a:rPr lang="da-DK" dirty="0" smtClean="0">
                <a:solidFill>
                  <a:srgbClr val="8CBD3F"/>
                </a:solidFill>
              </a:rPr>
              <a:t>Milestones and </a:t>
            </a:r>
            <a:r>
              <a:rPr lang="da-DK" dirty="0" err="1" smtClean="0">
                <a:solidFill>
                  <a:srgbClr val="8CBD3F"/>
                </a:solidFill>
              </a:rPr>
              <a:t>Deliverables</a:t>
            </a:r>
            <a:endParaRPr lang="da-DK" dirty="0">
              <a:solidFill>
                <a:srgbClr val="8CBD3F"/>
              </a:solidFill>
            </a:endParaRPr>
          </a:p>
        </p:txBody>
      </p:sp>
      <p:sp>
        <p:nvSpPr>
          <p:cNvPr id="3" name="Pladsholder til indhold 2"/>
          <p:cNvSpPr>
            <a:spLocks noGrp="1"/>
          </p:cNvSpPr>
          <p:nvPr>
            <p:ph idx="1"/>
          </p:nvPr>
        </p:nvSpPr>
        <p:spPr>
          <a:xfrm>
            <a:off x="4803007" y="2563022"/>
            <a:ext cx="3301466" cy="1909761"/>
          </a:xfrm>
        </p:spPr>
        <p:txBody>
          <a:bodyPr>
            <a:noAutofit/>
          </a:bodyPr>
          <a:lstStyle/>
          <a:p>
            <a:pPr marL="0" indent="0">
              <a:buNone/>
            </a:pPr>
            <a:r>
              <a:rPr lang="en-GB" sz="1200" b="1" dirty="0" smtClean="0"/>
              <a:t>Deliverables</a:t>
            </a:r>
            <a:endParaRPr lang="en-GB" sz="1200" dirty="0"/>
          </a:p>
          <a:p>
            <a:r>
              <a:rPr lang="en-GB" sz="1200" dirty="0" smtClean="0"/>
              <a:t>Determine </a:t>
            </a:r>
            <a:r>
              <a:rPr lang="en-GB" sz="1200" dirty="0"/>
              <a:t>TT strategy and policy (</a:t>
            </a:r>
            <a:r>
              <a:rPr lang="en-GB" sz="1200" dirty="0" smtClean="0"/>
              <a:t>M28) </a:t>
            </a:r>
          </a:p>
          <a:p>
            <a:r>
              <a:rPr lang="en-GB" sz="1200" dirty="0" smtClean="0"/>
              <a:t>TTO </a:t>
            </a:r>
            <a:r>
              <a:rPr lang="en-GB" sz="1200" dirty="0"/>
              <a:t>industry agreement (M36</a:t>
            </a:r>
            <a:r>
              <a:rPr lang="en-GB" sz="1200" dirty="0" smtClean="0"/>
              <a:t>)</a:t>
            </a:r>
            <a:endParaRPr lang="da-DK" sz="1200" dirty="0"/>
          </a:p>
        </p:txBody>
      </p:sp>
      <p:graphicFrame>
        <p:nvGraphicFramePr>
          <p:cNvPr id="10" name="Table 9"/>
          <p:cNvGraphicFramePr>
            <a:graphicFrameLocks noGrp="1"/>
          </p:cNvGraphicFramePr>
          <p:nvPr>
            <p:extLst>
              <p:ext uri="{D42A27DB-BD31-4B8C-83A1-F6EECF244321}">
                <p14:modId xmlns:p14="http://schemas.microsoft.com/office/powerpoint/2010/main" val="1218050157"/>
              </p:ext>
            </p:extLst>
          </p:nvPr>
        </p:nvGraphicFramePr>
        <p:xfrm>
          <a:off x="873691" y="1636604"/>
          <a:ext cx="7006284" cy="596457"/>
        </p:xfrm>
        <a:graphic>
          <a:graphicData uri="http://schemas.openxmlformats.org/drawingml/2006/table">
            <a:tbl>
              <a:tblPr>
                <a:tableStyleId>{5C22544A-7EE6-4342-B048-85BDC9FD1C3A}</a:tableStyleId>
              </a:tblPr>
              <a:tblGrid>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tblGrid>
              <a:tr h="211245">
                <a:tc gridSpan="12">
                  <a:txBody>
                    <a:bodyPr/>
                    <a:lstStyle/>
                    <a:p>
                      <a:pPr algn="ctr" fontAlgn="b"/>
                      <a:r>
                        <a:rPr lang="en-US" sz="900" u="none" strike="noStrike" dirty="0">
                          <a:solidFill>
                            <a:schemeClr val="bg1"/>
                          </a:solidFill>
                          <a:effectLst/>
                        </a:rPr>
                        <a:t>Year 1</a:t>
                      </a:r>
                      <a:endParaRPr lang="en-US" sz="900" b="0" i="0" u="none" strike="noStrike" dirty="0">
                        <a:solidFill>
                          <a:schemeClr val="bg1"/>
                        </a:solidFill>
                        <a:effectLst/>
                        <a:latin typeface="Calibri" charset="0"/>
                      </a:endParaRPr>
                    </a:p>
                  </a:txBody>
                  <a:tcPr marL="0" marR="0" marT="0" marB="0" anchor="b">
                    <a:solidFill>
                      <a:srgbClr val="40A2D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2</a:t>
                      </a:r>
                      <a:endParaRPr lang="en-US" sz="900" b="0" i="0" u="none" strike="noStrike" dirty="0">
                        <a:solidFill>
                          <a:schemeClr val="bg1"/>
                        </a:solidFill>
                        <a:effectLst/>
                        <a:latin typeface="Calibri" charset="0"/>
                      </a:endParaRPr>
                    </a:p>
                  </a:txBody>
                  <a:tcPr marL="0" marR="0" marT="0" marB="0" anchor="b">
                    <a:solidFill>
                      <a:srgbClr val="40A2D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3</a:t>
                      </a:r>
                      <a:endParaRPr lang="en-US" sz="900" b="0" i="0" u="none" strike="noStrike" dirty="0">
                        <a:solidFill>
                          <a:schemeClr val="bg1"/>
                        </a:solidFill>
                        <a:effectLst/>
                        <a:latin typeface="Calibri" charset="0"/>
                      </a:endParaRPr>
                    </a:p>
                  </a:txBody>
                  <a:tcPr marL="0" marR="0" marT="0" marB="0" anchor="b">
                    <a:solidFill>
                      <a:srgbClr val="40A2D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18">
                <a:tc>
                  <a:txBody>
                    <a:bodyPr/>
                    <a:lstStyle/>
                    <a:p>
                      <a:pPr algn="ctr" fontAlgn="ctr"/>
                      <a:r>
                        <a:rPr lang="en-US" sz="900" u="none" strike="noStrike" dirty="0">
                          <a:solidFill>
                            <a:schemeClr val="bg1"/>
                          </a:solidFill>
                          <a:effectLst/>
                        </a:rPr>
                        <a:t>1</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3</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4</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5</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6</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7</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8</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9</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10</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cs-CZ" sz="900" u="none" strike="noStrike" dirty="0">
                          <a:solidFill>
                            <a:schemeClr val="bg1"/>
                          </a:solidFill>
                          <a:effectLst/>
                        </a:rPr>
                        <a:t>11</a:t>
                      </a:r>
                      <a:endParaRPr lang="cs-CZ"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12</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13</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14</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15</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16</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a:solidFill>
                            <a:schemeClr val="bg1"/>
                          </a:solidFill>
                          <a:effectLst/>
                        </a:rPr>
                        <a:t>17</a:t>
                      </a:r>
                      <a:endParaRPr lang="en-U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fi-FI" sz="900" u="none" strike="noStrike">
                          <a:solidFill>
                            <a:schemeClr val="bg1"/>
                          </a:solidFill>
                          <a:effectLst/>
                        </a:rPr>
                        <a:t>18</a:t>
                      </a:r>
                      <a:endParaRPr lang="fi-FI"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19</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20</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cs-CZ" sz="900" u="none" strike="noStrike" dirty="0">
                          <a:solidFill>
                            <a:schemeClr val="bg1"/>
                          </a:solidFill>
                          <a:effectLst/>
                        </a:rPr>
                        <a:t>21</a:t>
                      </a:r>
                      <a:endParaRPr lang="cs-CZ"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22</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23</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a:solidFill>
                            <a:schemeClr val="bg1"/>
                          </a:solidFill>
                          <a:effectLst/>
                        </a:rPr>
                        <a:t>24</a:t>
                      </a:r>
                      <a:endParaRPr lang="is-IS" sz="900" b="0" i="0" u="none" strike="noStrike">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25</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26</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27</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28</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29</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30</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31</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is-IS" sz="900" u="none" strike="noStrike" dirty="0">
                          <a:solidFill>
                            <a:schemeClr val="bg1"/>
                          </a:solidFill>
                          <a:effectLst/>
                        </a:rPr>
                        <a:t>32</a:t>
                      </a:r>
                      <a:endParaRPr lang="is-I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33</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ru-RU" sz="900" u="none" strike="noStrike" dirty="0">
                          <a:solidFill>
                            <a:schemeClr val="bg1"/>
                          </a:solidFill>
                          <a:effectLst/>
                        </a:rPr>
                        <a:t>34</a:t>
                      </a:r>
                      <a:endParaRPr lang="ru-RU"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en-US" sz="900" u="none" strike="noStrike" dirty="0">
                          <a:solidFill>
                            <a:schemeClr val="bg1"/>
                          </a:solidFill>
                          <a:effectLst/>
                        </a:rPr>
                        <a:t>35</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cs-CZ" sz="900" u="none" strike="noStrike" dirty="0">
                          <a:solidFill>
                            <a:schemeClr val="bg1"/>
                          </a:solidFill>
                          <a:effectLst/>
                        </a:rPr>
                        <a:t>36</a:t>
                      </a:r>
                      <a:endParaRPr lang="cs-CZ" sz="900" b="0" i="0" u="none" strike="noStrike" dirty="0">
                        <a:solidFill>
                          <a:schemeClr val="bg1"/>
                        </a:solidFill>
                        <a:effectLst/>
                        <a:latin typeface="Calibri" charset="0"/>
                      </a:endParaRPr>
                    </a:p>
                  </a:txBody>
                  <a:tcPr marL="0" marR="0" marT="0" marB="0" anchor="ctr">
                    <a:solidFill>
                      <a:srgbClr val="40A2DD"/>
                    </a:solidFill>
                  </a:tcPr>
                </a:tc>
              </a:tr>
              <a:tr h="186394">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D</a:t>
                      </a:r>
                      <a:r>
                        <a:rPr lang="sk-SK" sz="900" u="none" strike="noStrike" dirty="0">
                          <a:solidFill>
                            <a:schemeClr val="bg1"/>
                          </a:solidFill>
                          <a:effectLst/>
                        </a:rPr>
                        <a:t> </a:t>
                      </a:r>
                      <a:endParaRPr lang="sk-SK"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solidFill>
                            <a:schemeClr val="bg1"/>
                          </a:solidFill>
                          <a:effectLst/>
                        </a:rPr>
                        <a:t> </a:t>
                      </a:r>
                      <a:r>
                        <a:rPr lang="sk-SK" sz="900" u="none" strike="noStrike" dirty="0" smtClean="0">
                          <a:solidFill>
                            <a:schemeClr val="bg1"/>
                          </a:solidFill>
                          <a:effectLst/>
                        </a:rPr>
                        <a:t>M</a:t>
                      </a:r>
                      <a:endParaRPr lang="sk-SK"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8CBD3F"/>
                    </a:solidFill>
                  </a:tcPr>
                </a:tc>
              </a:tr>
            </a:tbl>
          </a:graphicData>
        </a:graphic>
      </p:graphicFrame>
      <p:sp>
        <p:nvSpPr>
          <p:cNvPr id="11" name="Pladsholder til indhold 2"/>
          <p:cNvSpPr txBox="1">
            <a:spLocks/>
          </p:cNvSpPr>
          <p:nvPr/>
        </p:nvSpPr>
        <p:spPr>
          <a:xfrm>
            <a:off x="873691" y="2524103"/>
            <a:ext cx="3746435" cy="1909761"/>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dirty="0" smtClean="0"/>
              <a:t>Milestones</a:t>
            </a:r>
            <a:endParaRPr lang="en-GB" sz="1200" dirty="0" smtClean="0"/>
          </a:p>
          <a:p>
            <a:r>
              <a:rPr lang="en-GB" sz="1200" dirty="0" smtClean="0"/>
              <a:t>Setting-up of a Technology Transfer Office at ESS (M3)</a:t>
            </a:r>
          </a:p>
          <a:p>
            <a:r>
              <a:rPr lang="en-GB" sz="1200" dirty="0" smtClean="0"/>
              <a:t>First </a:t>
            </a:r>
            <a:r>
              <a:rPr lang="en-GB" sz="1200" dirty="0"/>
              <a:t>Organisation of 2 TTO conferences </a:t>
            </a:r>
            <a:r>
              <a:rPr lang="en-GB" sz="1200" dirty="0" smtClean="0"/>
              <a:t>(M26)</a:t>
            </a:r>
          </a:p>
          <a:p>
            <a:r>
              <a:rPr lang="en-GB" sz="1200" dirty="0" smtClean="0"/>
              <a:t>Second </a:t>
            </a:r>
            <a:r>
              <a:rPr lang="en-GB" sz="1200" dirty="0"/>
              <a:t>Organisation of 2 TTO conferences </a:t>
            </a:r>
            <a:r>
              <a:rPr lang="en-GB" sz="1200" dirty="0" smtClean="0"/>
              <a:t>(M34)</a:t>
            </a:r>
            <a:endParaRPr lang="en-GB" sz="1200" dirty="0"/>
          </a:p>
          <a:p>
            <a:pPr marL="0" indent="0">
              <a:buNone/>
            </a:pPr>
            <a:endParaRPr lang="en-GB" sz="12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67140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616"/>
            <a:ext cx="9144000" cy="857250"/>
          </a:xfrm>
          <a:effectLst>
            <a:outerShdw blurRad="50800" dist="50800" dir="5400000" sx="1000" sy="1000" algn="ctr" rotWithShape="0">
              <a:srgbClr val="000000">
                <a:alpha val="43000"/>
              </a:srgbClr>
            </a:outerShdw>
          </a:effectLst>
        </p:spPr>
        <p:txBody>
          <a:bodyPr/>
          <a:lstStyle/>
          <a:p>
            <a:pPr algn="ctr"/>
            <a:r>
              <a:rPr lang="en-US" dirty="0" smtClean="0">
                <a:solidFill>
                  <a:srgbClr val="8CBD3F"/>
                </a:solidFill>
              </a:rPr>
              <a:t>Innovation Framework at ESS</a:t>
            </a:r>
            <a:endParaRPr lang="en-US" dirty="0">
              <a:solidFill>
                <a:srgbClr val="8CBD3F"/>
              </a:solidFill>
            </a:endParaRPr>
          </a:p>
        </p:txBody>
      </p:sp>
      <p:grpSp>
        <p:nvGrpSpPr>
          <p:cNvPr id="14" name="Group 13"/>
          <p:cNvGrpSpPr/>
          <p:nvPr/>
        </p:nvGrpSpPr>
        <p:grpSpPr>
          <a:xfrm>
            <a:off x="413800" y="2098362"/>
            <a:ext cx="8390763" cy="2180922"/>
            <a:chOff x="365673" y="2117613"/>
            <a:chExt cx="8390763" cy="2180922"/>
          </a:xfrm>
        </p:grpSpPr>
        <p:sp>
          <p:nvSpPr>
            <p:cNvPr id="7" name="Rectangle 6"/>
            <p:cNvSpPr/>
            <p:nvPr/>
          </p:nvSpPr>
          <p:spPr>
            <a:xfrm>
              <a:off x="365673" y="2133931"/>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74613" y="2133931"/>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55271" y="2117613"/>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35929" y="2117613"/>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116587" y="2117613"/>
              <a:ext cx="1554481" cy="731520"/>
            </a:xfrm>
            <a:prstGeom prst="rect">
              <a:avLst/>
            </a:prstGeom>
            <a:noFill/>
            <a:ln>
              <a:solidFill>
                <a:srgbClr val="40A2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89083" y="2909876"/>
              <a:ext cx="1554481" cy="1065700"/>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074613" y="2902820"/>
              <a:ext cx="1554481" cy="1395714"/>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755271" y="2886502"/>
              <a:ext cx="1554481" cy="1084669"/>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35929" y="2886503"/>
              <a:ext cx="1554481" cy="1412032"/>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116587" y="2886502"/>
              <a:ext cx="1554481" cy="1084669"/>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87563" y="2200130"/>
              <a:ext cx="8368873" cy="1948534"/>
              <a:chOff x="323918" y="1696822"/>
              <a:chExt cx="8368873" cy="1948534"/>
            </a:xfrm>
          </p:grpSpPr>
          <p:sp>
            <p:nvSpPr>
              <p:cNvPr id="23" name="TextBox 22"/>
              <p:cNvSpPr txBox="1"/>
              <p:nvPr/>
            </p:nvSpPr>
            <p:spPr>
              <a:xfrm>
                <a:off x="323918" y="1696822"/>
                <a:ext cx="1597925" cy="584775"/>
              </a:xfrm>
              <a:prstGeom prst="rect">
                <a:avLst/>
              </a:prstGeom>
              <a:noFill/>
            </p:spPr>
            <p:txBody>
              <a:bodyPr wrap="square" rtlCol="0">
                <a:spAutoFit/>
              </a:bodyPr>
              <a:lstStyle/>
              <a:p>
                <a:pPr algn="ctr"/>
                <a:r>
                  <a:rPr lang="en-US" sz="1600" dirty="0" smtClean="0">
                    <a:solidFill>
                      <a:srgbClr val="485156"/>
                    </a:solidFill>
                  </a:rPr>
                  <a:t>Innovation Strategy</a:t>
                </a:r>
                <a:endParaRPr lang="en-US" sz="1600" dirty="0">
                  <a:solidFill>
                    <a:srgbClr val="485156"/>
                  </a:solidFill>
                </a:endParaRPr>
              </a:p>
            </p:txBody>
          </p:sp>
          <p:sp>
            <p:nvSpPr>
              <p:cNvPr id="24" name="TextBox 23"/>
              <p:cNvSpPr txBox="1"/>
              <p:nvPr/>
            </p:nvSpPr>
            <p:spPr>
              <a:xfrm>
                <a:off x="2048020" y="1713507"/>
                <a:ext cx="1597925" cy="584775"/>
              </a:xfrm>
              <a:prstGeom prst="rect">
                <a:avLst/>
              </a:prstGeom>
              <a:noFill/>
            </p:spPr>
            <p:txBody>
              <a:bodyPr wrap="square" rtlCol="0">
                <a:spAutoFit/>
              </a:bodyPr>
              <a:lstStyle/>
              <a:p>
                <a:pPr algn="ctr"/>
                <a:r>
                  <a:rPr lang="en-US" sz="1600" dirty="0" smtClean="0">
                    <a:solidFill>
                      <a:srgbClr val="485156"/>
                    </a:solidFill>
                  </a:rPr>
                  <a:t>Innovation Culture</a:t>
                </a:r>
                <a:endParaRPr lang="en-US" sz="1600" dirty="0">
                  <a:solidFill>
                    <a:srgbClr val="485156"/>
                  </a:solidFill>
                </a:endParaRPr>
              </a:p>
            </p:txBody>
          </p:sp>
          <p:sp>
            <p:nvSpPr>
              <p:cNvPr id="25" name="TextBox 24"/>
              <p:cNvSpPr txBox="1"/>
              <p:nvPr/>
            </p:nvSpPr>
            <p:spPr>
              <a:xfrm>
                <a:off x="3730750" y="1817843"/>
                <a:ext cx="1597925" cy="338554"/>
              </a:xfrm>
              <a:prstGeom prst="rect">
                <a:avLst/>
              </a:prstGeom>
              <a:noFill/>
            </p:spPr>
            <p:txBody>
              <a:bodyPr wrap="square" rtlCol="0">
                <a:spAutoFit/>
              </a:bodyPr>
              <a:lstStyle/>
              <a:p>
                <a:pPr algn="ctr"/>
                <a:r>
                  <a:rPr lang="en-US" sz="1600" dirty="0" smtClean="0">
                    <a:solidFill>
                      <a:srgbClr val="485156"/>
                    </a:solidFill>
                  </a:rPr>
                  <a:t>Policy</a:t>
                </a:r>
              </a:p>
            </p:txBody>
          </p:sp>
          <p:sp>
            <p:nvSpPr>
              <p:cNvPr id="26" name="TextBox 25"/>
              <p:cNvSpPr txBox="1"/>
              <p:nvPr/>
            </p:nvSpPr>
            <p:spPr>
              <a:xfrm>
                <a:off x="5389685" y="1809786"/>
                <a:ext cx="1597925" cy="338554"/>
              </a:xfrm>
              <a:prstGeom prst="rect">
                <a:avLst/>
              </a:prstGeom>
              <a:noFill/>
            </p:spPr>
            <p:txBody>
              <a:bodyPr wrap="square" rtlCol="0">
                <a:spAutoFit/>
              </a:bodyPr>
              <a:lstStyle/>
              <a:p>
                <a:pPr algn="ctr"/>
                <a:r>
                  <a:rPr lang="en-US" sz="1600" dirty="0" smtClean="0">
                    <a:solidFill>
                      <a:srgbClr val="485156"/>
                    </a:solidFill>
                  </a:rPr>
                  <a:t>Process</a:t>
                </a:r>
                <a:endParaRPr lang="en-US" sz="1600" dirty="0">
                  <a:solidFill>
                    <a:srgbClr val="485156"/>
                  </a:solidFill>
                </a:endParaRPr>
              </a:p>
            </p:txBody>
          </p:sp>
          <p:sp>
            <p:nvSpPr>
              <p:cNvPr id="27" name="TextBox 26"/>
              <p:cNvSpPr txBox="1"/>
              <p:nvPr/>
            </p:nvSpPr>
            <p:spPr>
              <a:xfrm>
                <a:off x="7094866" y="1815723"/>
                <a:ext cx="1597925" cy="338554"/>
              </a:xfrm>
              <a:prstGeom prst="rect">
                <a:avLst/>
              </a:prstGeom>
              <a:noFill/>
            </p:spPr>
            <p:txBody>
              <a:bodyPr wrap="square" rtlCol="0">
                <a:spAutoFit/>
              </a:bodyPr>
              <a:lstStyle/>
              <a:p>
                <a:pPr algn="ctr"/>
                <a:r>
                  <a:rPr lang="en-US" sz="1600" dirty="0" smtClean="0">
                    <a:solidFill>
                      <a:srgbClr val="485156"/>
                    </a:solidFill>
                  </a:rPr>
                  <a:t>Procedure(s)</a:t>
                </a:r>
                <a:endParaRPr lang="en-US" sz="1600" dirty="0">
                  <a:solidFill>
                    <a:srgbClr val="485156"/>
                  </a:solidFill>
                </a:endParaRPr>
              </a:p>
            </p:txBody>
          </p:sp>
          <p:sp>
            <p:nvSpPr>
              <p:cNvPr id="4" name="TextBox 3"/>
              <p:cNvSpPr txBox="1"/>
              <p:nvPr/>
            </p:nvSpPr>
            <p:spPr>
              <a:xfrm>
                <a:off x="3904398" y="2445027"/>
                <a:ext cx="1212783" cy="1015663"/>
              </a:xfrm>
              <a:prstGeom prst="rect">
                <a:avLst/>
              </a:prstGeom>
              <a:noFill/>
              <a:ln>
                <a:noFill/>
              </a:ln>
            </p:spPr>
            <p:txBody>
              <a:bodyPr wrap="square" rtlCol="0">
                <a:spAutoFit/>
              </a:bodyPr>
              <a:lstStyle/>
              <a:p>
                <a:pPr algn="ctr"/>
                <a:r>
                  <a:rPr lang="en-US" sz="1200" dirty="0" smtClean="0"/>
                  <a:t>Establishing a level of ambition for innovation at ESS </a:t>
                </a:r>
                <a:endParaRPr lang="en-US" sz="1200" dirty="0"/>
              </a:p>
            </p:txBody>
          </p:sp>
          <p:sp>
            <p:nvSpPr>
              <p:cNvPr id="12" name="TextBox 11"/>
              <p:cNvSpPr txBox="1"/>
              <p:nvPr/>
            </p:nvSpPr>
            <p:spPr>
              <a:xfrm>
                <a:off x="5512472" y="2445027"/>
                <a:ext cx="1352349" cy="1200329"/>
              </a:xfrm>
              <a:prstGeom prst="rect">
                <a:avLst/>
              </a:prstGeom>
              <a:noFill/>
            </p:spPr>
            <p:txBody>
              <a:bodyPr wrap="square" rtlCol="0">
                <a:spAutoFit/>
              </a:bodyPr>
              <a:lstStyle/>
              <a:p>
                <a:pPr algn="ctr"/>
                <a:r>
                  <a:rPr lang="en-US" sz="1200" dirty="0" smtClean="0"/>
                  <a:t>Outlining the mechanism for capturing, processing and </a:t>
                </a:r>
                <a:r>
                  <a:rPr lang="en-US" sz="1200" dirty="0" err="1" smtClean="0"/>
                  <a:t>utilising</a:t>
                </a:r>
                <a:r>
                  <a:rPr lang="en-US" sz="1200" dirty="0"/>
                  <a:t> </a:t>
                </a:r>
                <a:r>
                  <a:rPr lang="en-US" sz="1200" dirty="0" smtClean="0"/>
                  <a:t>innovation at ESS </a:t>
                </a:r>
                <a:endParaRPr lang="en-US" sz="1200" dirty="0"/>
              </a:p>
            </p:txBody>
          </p:sp>
          <p:sp>
            <p:nvSpPr>
              <p:cNvPr id="13" name="TextBox 12"/>
              <p:cNvSpPr txBox="1"/>
              <p:nvPr/>
            </p:nvSpPr>
            <p:spPr>
              <a:xfrm>
                <a:off x="7221693" y="2445026"/>
                <a:ext cx="1300825" cy="646331"/>
              </a:xfrm>
              <a:prstGeom prst="rect">
                <a:avLst/>
              </a:prstGeom>
              <a:noFill/>
            </p:spPr>
            <p:txBody>
              <a:bodyPr wrap="square" rtlCol="0">
                <a:spAutoFit/>
              </a:bodyPr>
              <a:lstStyle/>
              <a:p>
                <a:pPr algn="ctr"/>
                <a:r>
                  <a:rPr lang="en-US" sz="1200" dirty="0" smtClean="0"/>
                  <a:t>Describing  the means of the process</a:t>
                </a:r>
                <a:endParaRPr lang="en-US" sz="1200" dirty="0"/>
              </a:p>
            </p:txBody>
          </p:sp>
          <p:sp>
            <p:nvSpPr>
              <p:cNvPr id="28" name="TextBox 27"/>
              <p:cNvSpPr txBox="1"/>
              <p:nvPr/>
            </p:nvSpPr>
            <p:spPr>
              <a:xfrm>
                <a:off x="443312" y="2491676"/>
                <a:ext cx="1359135" cy="830997"/>
              </a:xfrm>
              <a:prstGeom prst="rect">
                <a:avLst/>
              </a:prstGeom>
              <a:noFill/>
            </p:spPr>
            <p:txBody>
              <a:bodyPr wrap="square" rtlCol="0">
                <a:spAutoFit/>
              </a:bodyPr>
              <a:lstStyle/>
              <a:p>
                <a:pPr algn="ctr"/>
                <a:r>
                  <a:rPr lang="en-US" sz="1200" dirty="0" smtClean="0"/>
                  <a:t>Generating a framework for innovation activities at ESS </a:t>
                </a:r>
                <a:endParaRPr lang="en-US" sz="1200" dirty="0"/>
              </a:p>
            </p:txBody>
          </p:sp>
          <p:sp>
            <p:nvSpPr>
              <p:cNvPr id="30" name="TextBox 29"/>
              <p:cNvSpPr txBox="1"/>
              <p:nvPr/>
            </p:nvSpPr>
            <p:spPr>
              <a:xfrm>
                <a:off x="2018099" y="2445027"/>
                <a:ext cx="1665229" cy="1200329"/>
              </a:xfrm>
              <a:prstGeom prst="rect">
                <a:avLst/>
              </a:prstGeom>
              <a:noFill/>
              <a:ln>
                <a:noFill/>
              </a:ln>
            </p:spPr>
            <p:txBody>
              <a:bodyPr wrap="square" rtlCol="0">
                <a:spAutoFit/>
              </a:bodyPr>
              <a:lstStyle/>
              <a:p>
                <a:pPr algn="ctr"/>
                <a:r>
                  <a:rPr lang="en-US" sz="1200" dirty="0" smtClean="0"/>
                  <a:t>Creating a supportive environment for creative thinking, to generate new or improved products, services or processes</a:t>
                </a:r>
                <a:endParaRPr lang="en-US" sz="1200" dirty="0"/>
              </a:p>
            </p:txBody>
          </p:sp>
        </p:grpSp>
      </p:grpSp>
      <p:pic>
        <p:nvPicPr>
          <p:cNvPr id="3" name="Picture 2"/>
          <p:cNvPicPr>
            <a:picLocks noChangeAspect="1"/>
          </p:cNvPicPr>
          <p:nvPr/>
        </p:nvPicPr>
        <p:blipFill>
          <a:blip r:embed="rId2">
            <a:alphaModFix amt="27000"/>
            <a:extLst>
              <a:ext uri="{28A0092B-C50C-407E-A947-70E740481C1C}">
                <a14:useLocalDpi xmlns:a14="http://schemas.microsoft.com/office/drawing/2010/main" val="0"/>
              </a:ext>
            </a:extLst>
          </a:blip>
          <a:stretch>
            <a:fillRect/>
          </a:stretch>
        </p:blipFill>
        <p:spPr>
          <a:xfrm>
            <a:off x="3972442" y="3927108"/>
            <a:ext cx="1216392" cy="1216392"/>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43600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5021270" y="1784508"/>
            <a:ext cx="3560467" cy="2136280"/>
          </a:xfrm>
          <a:prstGeom prst="rect">
            <a:avLst/>
          </a:prstGeom>
        </p:spPr>
      </p:pic>
      <p:sp>
        <p:nvSpPr>
          <p:cNvPr id="8" name="Rectangle 7"/>
          <p:cNvSpPr/>
          <p:nvPr/>
        </p:nvSpPr>
        <p:spPr>
          <a:xfrm>
            <a:off x="0" y="4845116"/>
            <a:ext cx="9144000" cy="29838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439268" y="1039731"/>
            <a:ext cx="4144052" cy="3693549"/>
            <a:chOff x="439268" y="1039731"/>
            <a:chExt cx="4144052" cy="3693549"/>
          </a:xfrm>
        </p:grpSpPr>
        <p:sp>
          <p:nvSpPr>
            <p:cNvPr id="9" name="Rectangle 8"/>
            <p:cNvSpPr/>
            <p:nvPr/>
          </p:nvSpPr>
          <p:spPr>
            <a:xfrm>
              <a:off x="439268" y="1053893"/>
              <a:ext cx="4031384" cy="49540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39269" y="1039731"/>
              <a:ext cx="4144051" cy="3693549"/>
              <a:chOff x="347943" y="1031323"/>
              <a:chExt cx="4144051" cy="3693549"/>
            </a:xfrm>
          </p:grpSpPr>
          <p:sp>
            <p:nvSpPr>
              <p:cNvPr id="7" name="TextBox 6"/>
              <p:cNvSpPr txBox="1"/>
              <p:nvPr/>
            </p:nvSpPr>
            <p:spPr>
              <a:xfrm>
                <a:off x="898560" y="1843491"/>
                <a:ext cx="2930149" cy="2554545"/>
              </a:xfrm>
              <a:prstGeom prst="rect">
                <a:avLst/>
              </a:prstGeom>
              <a:noFill/>
            </p:spPr>
            <p:txBody>
              <a:bodyPr wrap="square" rtlCol="0">
                <a:spAutoFit/>
              </a:bodyPr>
              <a:lstStyle/>
              <a:p>
                <a:pPr algn="ctr"/>
                <a:r>
                  <a:rPr lang="en-US" sz="1600" dirty="0" smtClean="0">
                    <a:solidFill>
                      <a:srgbClr val="485156"/>
                    </a:solidFill>
                  </a:rPr>
                  <a:t>Brainstorming workshop @ESS x2 </a:t>
                </a:r>
              </a:p>
              <a:p>
                <a:pPr algn="ctr"/>
                <a:endParaRPr lang="en-US" sz="1600" dirty="0">
                  <a:solidFill>
                    <a:srgbClr val="485156"/>
                  </a:solidFill>
                </a:endParaRPr>
              </a:p>
              <a:p>
                <a:pPr marL="285750" indent="-285750">
                  <a:buFont typeface="Arial" charset="0"/>
                  <a:buChar char="•"/>
                </a:pPr>
                <a:r>
                  <a:rPr lang="en-US" sz="1600" dirty="0">
                    <a:solidFill>
                      <a:srgbClr val="485156"/>
                    </a:solidFill>
                  </a:rPr>
                  <a:t>15.03.2017 + 29.08.2017</a:t>
                </a:r>
              </a:p>
              <a:p>
                <a:pPr marL="285750" indent="-285750">
                  <a:buFont typeface="Arial" charset="0"/>
                  <a:buChar char="•"/>
                </a:pPr>
                <a:r>
                  <a:rPr lang="en-US" sz="1600" dirty="0">
                    <a:solidFill>
                      <a:srgbClr val="485156"/>
                    </a:solidFill>
                  </a:rPr>
                  <a:t>Facilitator DTU</a:t>
                </a:r>
              </a:p>
              <a:p>
                <a:pPr marL="285750" indent="-285750">
                  <a:buFont typeface="Arial" charset="0"/>
                  <a:buChar char="•"/>
                </a:pPr>
                <a:r>
                  <a:rPr lang="en-US" sz="1600" dirty="0">
                    <a:solidFill>
                      <a:srgbClr val="485156"/>
                    </a:solidFill>
                  </a:rPr>
                  <a:t>Participants: ESS management + Work Package </a:t>
                </a:r>
                <a:r>
                  <a:rPr lang="en-US" sz="1600" dirty="0" smtClean="0">
                    <a:solidFill>
                      <a:srgbClr val="485156"/>
                    </a:solidFill>
                  </a:rPr>
                  <a:t>leaders (Potential Future ESS Innovation Stakeholders)</a:t>
                </a:r>
                <a:endParaRPr lang="en-US" sz="1600" dirty="0">
                  <a:solidFill>
                    <a:srgbClr val="485156"/>
                  </a:solidFill>
                </a:endParaRPr>
              </a:p>
              <a:p>
                <a:pPr marL="285750" indent="-285750">
                  <a:buFont typeface="Arial" charset="0"/>
                  <a:buChar char="•"/>
                </a:pPr>
                <a:endParaRPr lang="en-US" sz="1600" dirty="0">
                  <a:solidFill>
                    <a:srgbClr val="485156"/>
                  </a:solidFill>
                </a:endParaRPr>
              </a:p>
            </p:txBody>
          </p:sp>
          <p:sp>
            <p:nvSpPr>
              <p:cNvPr id="11" name="Rectangle 10"/>
              <p:cNvSpPr/>
              <p:nvPr/>
            </p:nvSpPr>
            <p:spPr>
              <a:xfrm>
                <a:off x="347943" y="1573254"/>
                <a:ext cx="4031384" cy="3151618"/>
              </a:xfrm>
              <a:prstGeom prst="rect">
                <a:avLst/>
              </a:prstGeom>
              <a:no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7943" y="1031323"/>
                <a:ext cx="4144051" cy="523220"/>
              </a:xfrm>
              <a:prstGeom prst="rect">
                <a:avLst/>
              </a:prstGeom>
              <a:noFill/>
            </p:spPr>
            <p:txBody>
              <a:bodyPr wrap="square" rtlCol="0">
                <a:spAutoFit/>
              </a:bodyPr>
              <a:lstStyle/>
              <a:p>
                <a:pPr algn="ctr"/>
                <a:r>
                  <a:rPr lang="en-US" sz="2800" dirty="0" smtClean="0">
                    <a:solidFill>
                      <a:srgbClr val="8CBD3F"/>
                    </a:solidFill>
                  </a:rPr>
                  <a:t>Innovation Strategy</a:t>
                </a:r>
                <a:endParaRPr lang="en-US" sz="2800" dirty="0">
                  <a:solidFill>
                    <a:srgbClr val="8CBD3F"/>
                  </a:solidFill>
                </a:endParaRPr>
              </a:p>
            </p:txBody>
          </p:sp>
        </p:grpSp>
      </p:grpSp>
      <p:grpSp>
        <p:nvGrpSpPr>
          <p:cNvPr id="16" name="Group 15"/>
          <p:cNvGrpSpPr/>
          <p:nvPr/>
        </p:nvGrpSpPr>
        <p:grpSpPr>
          <a:xfrm>
            <a:off x="4708291" y="1005269"/>
            <a:ext cx="4186424" cy="4304403"/>
            <a:chOff x="5044440" y="1005269"/>
            <a:chExt cx="4186424" cy="4304403"/>
          </a:xfrm>
        </p:grpSpPr>
        <p:sp>
          <p:nvSpPr>
            <p:cNvPr id="10" name="Rectangle 9"/>
            <p:cNvSpPr/>
            <p:nvPr/>
          </p:nvSpPr>
          <p:spPr>
            <a:xfrm>
              <a:off x="5099794" y="1053893"/>
              <a:ext cx="3961339" cy="49540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5044440" y="1005269"/>
              <a:ext cx="4186424" cy="4304403"/>
              <a:chOff x="4697693" y="1037216"/>
              <a:chExt cx="4186424" cy="4304403"/>
            </a:xfrm>
          </p:grpSpPr>
          <p:sp>
            <p:nvSpPr>
              <p:cNvPr id="12" name="Rectangle 11"/>
              <p:cNvSpPr/>
              <p:nvPr/>
            </p:nvSpPr>
            <p:spPr>
              <a:xfrm>
                <a:off x="4753047" y="1625709"/>
                <a:ext cx="3961339" cy="3151618"/>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97693" y="1037216"/>
                <a:ext cx="4072049" cy="523220"/>
              </a:xfrm>
              <a:prstGeom prst="rect">
                <a:avLst/>
              </a:prstGeom>
              <a:noFill/>
            </p:spPr>
            <p:txBody>
              <a:bodyPr wrap="square" rtlCol="0">
                <a:spAutoFit/>
              </a:bodyPr>
              <a:lstStyle/>
              <a:p>
                <a:pPr algn="ctr"/>
                <a:r>
                  <a:rPr lang="en-US" sz="2800" dirty="0" smtClean="0">
                    <a:solidFill>
                      <a:srgbClr val="8CBD3F"/>
                    </a:solidFill>
                  </a:rPr>
                  <a:t>Innovation Culture</a:t>
                </a:r>
                <a:endParaRPr lang="en-US" sz="2800" dirty="0">
                  <a:solidFill>
                    <a:srgbClr val="8CBD3F"/>
                  </a:solidFill>
                </a:endParaRPr>
              </a:p>
            </p:txBody>
          </p:sp>
          <p:sp>
            <p:nvSpPr>
              <p:cNvPr id="3" name="TextBox 2"/>
              <p:cNvSpPr txBox="1"/>
              <p:nvPr/>
            </p:nvSpPr>
            <p:spPr>
              <a:xfrm>
                <a:off x="4753049" y="1740633"/>
                <a:ext cx="4131068" cy="3600986"/>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Workshops with management </a:t>
                </a:r>
                <a:r>
                  <a:rPr lang="en-US" sz="1600" dirty="0" smtClean="0">
                    <a:solidFill>
                      <a:srgbClr val="485156"/>
                    </a:solidFill>
                  </a:rPr>
                  <a:t>to move </a:t>
                </a:r>
                <a:r>
                  <a:rPr lang="en-US" sz="1600" dirty="0">
                    <a:solidFill>
                      <a:srgbClr val="485156"/>
                    </a:solidFill>
                  </a:rPr>
                  <a:t>the innovation strategy into practice</a:t>
                </a:r>
              </a:p>
              <a:p>
                <a:pPr marL="285750" indent="-285750">
                  <a:buFont typeface="Arial" charset="0"/>
                  <a:buChar char="•"/>
                </a:pPr>
                <a:r>
                  <a:rPr lang="en-US" sz="1600" dirty="0">
                    <a:solidFill>
                      <a:srgbClr val="485156"/>
                    </a:solidFill>
                  </a:rPr>
                  <a:t>Regular company wide training on innovation issues</a:t>
                </a:r>
              </a:p>
              <a:p>
                <a:pPr marL="285750" indent="-285750">
                  <a:buFont typeface="Arial" charset="0"/>
                  <a:buChar char="•"/>
                </a:pPr>
                <a:r>
                  <a:rPr lang="en-US" sz="1600" dirty="0">
                    <a:solidFill>
                      <a:srgbClr val="485156"/>
                    </a:solidFill>
                  </a:rPr>
                  <a:t>Fostering innovation by internal innovation competitions</a:t>
                </a:r>
              </a:p>
              <a:p>
                <a:pPr marL="285750" indent="-285750">
                  <a:buFont typeface="Arial" charset="0"/>
                  <a:buChar char="•"/>
                </a:pPr>
                <a:r>
                  <a:rPr lang="en-US" sz="1600" dirty="0">
                    <a:solidFill>
                      <a:srgbClr val="485156"/>
                    </a:solidFill>
                  </a:rPr>
                  <a:t>Establishment of system of material and </a:t>
                </a:r>
                <a:r>
                  <a:rPr lang="en-US" sz="1600" dirty="0" smtClean="0">
                    <a:solidFill>
                      <a:srgbClr val="485156"/>
                    </a:solidFill>
                  </a:rPr>
                  <a:t>non-material </a:t>
                </a:r>
                <a:r>
                  <a:rPr lang="en-US" sz="1600" dirty="0">
                    <a:solidFill>
                      <a:srgbClr val="485156"/>
                    </a:solidFill>
                  </a:rPr>
                  <a:t>incentives for  innovation active personnel </a:t>
                </a:r>
              </a:p>
              <a:p>
                <a:pPr marL="285750" indent="-285750">
                  <a:buFont typeface="Arial" charset="0"/>
                  <a:buChar char="•"/>
                </a:pPr>
                <a:r>
                  <a:rPr lang="en-US" sz="1600" dirty="0">
                    <a:solidFill>
                      <a:srgbClr val="485156"/>
                    </a:solidFill>
                  </a:rPr>
                  <a:t>Establishment of network of innovation ambassadors</a:t>
                </a:r>
              </a:p>
              <a:p>
                <a:pPr marL="285750" indent="-285750">
                  <a:buFont typeface="Arial" charset="0"/>
                  <a:buChar char="•"/>
                </a:pPr>
                <a:endParaRPr lang="en-US" sz="1600" dirty="0" smtClean="0"/>
              </a:p>
              <a:p>
                <a:pPr marL="285750" indent="-285750">
                  <a:buFont typeface="Arial" charset="0"/>
                  <a:buChar char="•"/>
                </a:pPr>
                <a:endParaRPr lang="en-US" dirty="0" smtClean="0"/>
              </a:p>
              <a:p>
                <a:pPr marL="285750" indent="-285750">
                  <a:buFont typeface="Arial" charset="0"/>
                  <a:buChar char="•"/>
                </a:pPr>
                <a:endParaRPr lang="en-US" dirty="0"/>
              </a:p>
            </p:txBody>
          </p:sp>
        </p:gr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88401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272914"/>
            <a:ext cx="9144000" cy="654518"/>
          </a:xfrm>
          <a:prstGeom prst="rect">
            <a:avLst/>
          </a:prstGeom>
          <a:solidFill>
            <a:srgbClr val="8CBD3F"/>
          </a:solidFill>
          <a:ln>
            <a:noFill/>
          </a:ln>
          <a:effectLst>
            <a:outerShdw blurRad="40000" dist="23000" dir="5400000" rotWithShape="0">
              <a:srgbClr val="000000">
                <a:alpha val="35000"/>
              </a:srgbClr>
            </a:outerShdw>
            <a:reflection blurRad="317500" stA="98000"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19815" y="1659467"/>
            <a:ext cx="7657912" cy="1442061"/>
          </a:xfrm>
        </p:spPr>
        <p:txBody>
          <a:bodyPr>
            <a:normAutofit/>
          </a:bodyPr>
          <a:lstStyle/>
          <a:p>
            <a:r>
              <a:rPr lang="da-DK" b="0" dirty="0" err="1" smtClean="0">
                <a:effectLst>
                  <a:outerShdw blurRad="50800" dist="50800" dir="5400000" algn="ctr" rotWithShape="0">
                    <a:srgbClr val="000000">
                      <a:alpha val="43000"/>
                    </a:srgbClr>
                  </a:outerShdw>
                </a:effectLst>
              </a:rPr>
              <a:t>Activities</a:t>
            </a:r>
            <a:r>
              <a:rPr lang="da-DK" b="0" dirty="0" smtClean="0">
                <a:effectLst>
                  <a:outerShdw blurRad="50800" dist="50800" dir="5400000" algn="ctr" rotWithShape="0">
                    <a:srgbClr val="000000">
                      <a:alpha val="43000"/>
                    </a:srgbClr>
                  </a:outerShdw>
                </a:effectLst>
              </a:rPr>
              <a:t> in </a:t>
            </a:r>
            <a:r>
              <a:rPr lang="da-DK" b="0" dirty="0" err="1" smtClean="0">
                <a:effectLst>
                  <a:outerShdw blurRad="50800" dist="50800" dir="5400000" algn="ctr" rotWithShape="0">
                    <a:srgbClr val="000000">
                      <a:alpha val="43000"/>
                    </a:srgbClr>
                  </a:outerShdw>
                </a:effectLst>
              </a:rPr>
              <a:t>Task</a:t>
            </a:r>
            <a:r>
              <a:rPr lang="da-DK" b="0" dirty="0" smtClean="0">
                <a:effectLst>
                  <a:outerShdw blurRad="50800" dist="50800" dir="5400000" algn="ctr" rotWithShape="0">
                    <a:srgbClr val="000000">
                      <a:alpha val="43000"/>
                    </a:srgbClr>
                  </a:outerShdw>
                </a:effectLst>
              </a:rPr>
              <a:t> 3.1</a:t>
            </a:r>
            <a:r>
              <a:rPr lang="da-DK" b="0" dirty="0">
                <a:effectLst>
                  <a:outerShdw blurRad="50800" dist="50800" dir="5400000" algn="ctr" rotWithShape="0">
                    <a:srgbClr val="000000">
                      <a:alpha val="43000"/>
                    </a:srgbClr>
                  </a:outerShdw>
                </a:effectLst>
              </a:rPr>
              <a:t>.</a:t>
            </a:r>
            <a:r>
              <a:rPr lang="da-DK" b="0" dirty="0" smtClean="0">
                <a:effectLst>
                  <a:outerShdw blurRad="50800" dist="50800" dir="5400000" algn="ctr" rotWithShape="0">
                    <a:srgbClr val="000000">
                      <a:alpha val="43000"/>
                    </a:srgbClr>
                  </a:outerShdw>
                </a:effectLst>
              </a:rPr>
              <a:t> </a:t>
            </a:r>
            <a:r>
              <a:rPr lang="da-DK" dirty="0" smtClean="0">
                <a:effectLst>
                  <a:outerShdw blurRad="50800" dist="50800" dir="5400000" algn="ctr" rotWithShape="0">
                    <a:srgbClr val="000000">
                      <a:alpha val="43000"/>
                    </a:srgbClr>
                  </a:outerShdw>
                </a:effectLst>
              </a:rPr>
              <a:t/>
            </a:r>
            <a:br>
              <a:rPr lang="da-DK" dirty="0" smtClean="0">
                <a:effectLst>
                  <a:outerShdw blurRad="50800" dist="50800" dir="5400000" algn="ctr" rotWithShape="0">
                    <a:srgbClr val="000000">
                      <a:alpha val="43000"/>
                    </a:srgbClr>
                  </a:outerShdw>
                </a:effectLst>
              </a:rPr>
            </a:br>
            <a:r>
              <a:rPr lang="da-DK" b="0" dirty="0" err="1" smtClean="0">
                <a:solidFill>
                  <a:schemeClr val="bg1"/>
                </a:solidFill>
                <a:effectLst>
                  <a:outerShdw blurRad="50800" dist="50800" dir="5400000" algn="ctr" rotWithShape="0">
                    <a:srgbClr val="000000">
                      <a:alpha val="43000"/>
                    </a:srgbClr>
                  </a:outerShdw>
                </a:effectLst>
              </a:rPr>
              <a:t>Completion</a:t>
            </a:r>
            <a:r>
              <a:rPr lang="da-DK" b="0" dirty="0" smtClean="0">
                <a:solidFill>
                  <a:schemeClr val="bg1"/>
                </a:solidFill>
                <a:effectLst>
                  <a:outerShdw blurRad="50800" dist="50800" dir="5400000" algn="ctr" rotWithShape="0">
                    <a:srgbClr val="000000">
                      <a:alpha val="43000"/>
                    </a:srgbClr>
                  </a:outerShdw>
                </a:effectLst>
              </a:rPr>
              <a:t> of ERIC </a:t>
            </a:r>
            <a:r>
              <a:rPr lang="da-DK" b="0" dirty="0" err="1" smtClean="0">
                <a:solidFill>
                  <a:schemeClr val="bg1"/>
                </a:solidFill>
                <a:effectLst>
                  <a:outerShdw blurRad="50800" dist="50800" dir="5400000" algn="ctr" rotWithShape="0">
                    <a:srgbClr val="000000">
                      <a:alpha val="43000"/>
                    </a:srgbClr>
                  </a:outerShdw>
                </a:effectLst>
              </a:rPr>
              <a:t>Implementation</a:t>
            </a:r>
            <a:endParaRPr lang="da-DK" b="0" dirty="0">
              <a:solidFill>
                <a:schemeClr val="bg1"/>
              </a:solidFill>
              <a:effectLst>
                <a:outerShdw blurRad="50800" dist="50800" dir="5400000" algn="ctr" rotWithShape="0">
                  <a:srgbClr val="000000">
                    <a:alpha val="43000"/>
                  </a:srgbClr>
                </a:outerShdw>
              </a:effectLst>
            </a:endParaRPr>
          </a:p>
        </p:txBody>
      </p:sp>
      <p:sp>
        <p:nvSpPr>
          <p:cNvPr id="3" name="Undertitel 2"/>
          <p:cNvSpPr>
            <a:spLocks noGrp="1"/>
          </p:cNvSpPr>
          <p:nvPr>
            <p:ph type="subTitle" idx="1"/>
          </p:nvPr>
        </p:nvSpPr>
        <p:spPr>
          <a:xfrm>
            <a:off x="619815" y="3729880"/>
            <a:ext cx="4930950" cy="463239"/>
          </a:xfrm>
        </p:spPr>
        <p:txBody>
          <a:bodyPr/>
          <a:lstStyle/>
          <a:p>
            <a:r>
              <a:rPr lang="en-US" dirty="0" smtClean="0">
                <a:solidFill>
                  <a:schemeClr val="tx1">
                    <a:lumMod val="50000"/>
                    <a:lumOff val="50000"/>
                  </a:schemeClr>
                </a:solidFill>
              </a:rPr>
              <a:t>Allen Weeks</a:t>
            </a:r>
            <a:endParaRPr lang="da-DK" dirty="0">
              <a:solidFill>
                <a:schemeClr val="tx1">
                  <a:lumMod val="50000"/>
                  <a:lumOff val="50000"/>
                </a:schemeClr>
              </a:solidFill>
            </a:endParaRPr>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40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6461211" y="2790398"/>
            <a:ext cx="2019900" cy="1211940"/>
          </a:xfrm>
          <a:prstGeom prst="rect">
            <a:avLst/>
          </a:prstGeom>
        </p:spPr>
      </p:pic>
      <p:pic>
        <p:nvPicPr>
          <p:cNvPr id="7" name="Picture 6"/>
          <p:cNvPicPr>
            <a:picLocks noChangeAspect="1"/>
          </p:cNvPicPr>
          <p:nvPr/>
        </p:nvPicPr>
        <p:blipFill>
          <a:blip r:embed="rId3">
            <a:alphaModFix amt="26000"/>
            <a:extLst>
              <a:ext uri="{28A0092B-C50C-407E-A947-70E740481C1C}">
                <a14:useLocalDpi xmlns:a14="http://schemas.microsoft.com/office/drawing/2010/main" val="0"/>
              </a:ext>
            </a:extLst>
          </a:blip>
          <a:stretch>
            <a:fillRect/>
          </a:stretch>
        </p:blipFill>
        <p:spPr>
          <a:xfrm>
            <a:off x="3085552" y="2121273"/>
            <a:ext cx="3092202" cy="1855321"/>
          </a:xfrm>
          <a:prstGeom prst="rect">
            <a:avLst/>
          </a:prstGeom>
        </p:spPr>
      </p:pic>
      <p:sp>
        <p:nvSpPr>
          <p:cNvPr id="31" name="Rectangle 30"/>
          <p:cNvSpPr/>
          <p:nvPr/>
        </p:nvSpPr>
        <p:spPr>
          <a:xfrm>
            <a:off x="3263440" y="1092329"/>
            <a:ext cx="5880560" cy="15569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0" y="4600737"/>
            <a:ext cx="2889181" cy="16746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307250" y="1067612"/>
            <a:ext cx="2634235" cy="3124642"/>
            <a:chOff x="314470" y="1026280"/>
            <a:chExt cx="2634235" cy="3124642"/>
          </a:xfrm>
        </p:grpSpPr>
        <p:grpSp>
          <p:nvGrpSpPr>
            <p:cNvPr id="27" name="Group 26"/>
            <p:cNvGrpSpPr/>
            <p:nvPr/>
          </p:nvGrpSpPr>
          <p:grpSpPr>
            <a:xfrm>
              <a:off x="314480" y="1026280"/>
              <a:ext cx="2634225" cy="3124642"/>
              <a:chOff x="6414334" y="1969918"/>
              <a:chExt cx="2634225" cy="3124642"/>
            </a:xfrm>
          </p:grpSpPr>
          <p:sp>
            <p:nvSpPr>
              <p:cNvPr id="28" name="Rectangle 27"/>
              <p:cNvSpPr/>
              <p:nvPr/>
            </p:nvSpPr>
            <p:spPr>
              <a:xfrm>
                <a:off x="6442419" y="2013991"/>
                <a:ext cx="2578056" cy="4842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454513" y="2521820"/>
                <a:ext cx="2562607" cy="2572740"/>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414334" y="1969918"/>
                <a:ext cx="2634225" cy="523220"/>
              </a:xfrm>
              <a:prstGeom prst="rect">
                <a:avLst/>
              </a:prstGeom>
              <a:solidFill>
                <a:schemeClr val="bg1"/>
              </a:solidFill>
              <a:ln>
                <a:solidFill>
                  <a:srgbClr val="40A2DD"/>
                </a:solidFill>
              </a:ln>
            </p:spPr>
            <p:txBody>
              <a:bodyPr wrap="square" rtlCol="0">
                <a:spAutoFit/>
              </a:bodyPr>
              <a:lstStyle/>
              <a:p>
                <a:pPr algn="ctr"/>
                <a:r>
                  <a:rPr lang="en-US" sz="2800" dirty="0" smtClean="0">
                    <a:solidFill>
                      <a:srgbClr val="8CBD3F"/>
                    </a:solidFill>
                  </a:rPr>
                  <a:t>Policy</a:t>
                </a:r>
                <a:endParaRPr lang="en-US" sz="2800" dirty="0">
                  <a:solidFill>
                    <a:srgbClr val="8CBD3F"/>
                  </a:solidFill>
                </a:endParaRPr>
              </a:p>
            </p:txBody>
          </p:sp>
        </p:grpSp>
        <p:sp>
          <p:nvSpPr>
            <p:cNvPr id="3" name="TextBox 2"/>
            <p:cNvSpPr txBox="1"/>
            <p:nvPr/>
          </p:nvSpPr>
          <p:spPr>
            <a:xfrm>
              <a:off x="314470" y="1876350"/>
              <a:ext cx="2525551" cy="1938992"/>
            </a:xfrm>
            <a:prstGeom prst="rect">
              <a:avLst/>
            </a:prstGeom>
            <a:noFill/>
          </p:spPr>
          <p:txBody>
            <a:bodyPr wrap="square" rtlCol="0">
              <a:spAutoFit/>
            </a:bodyPr>
            <a:lstStyle/>
            <a:p>
              <a:pPr marL="171450" lvl="0" indent="-171450" algn="ctr">
                <a:buFont typeface="Arial" charset="0"/>
                <a:buChar char="•"/>
              </a:pPr>
              <a:r>
                <a:rPr lang="en-GB" sz="1200" b="1" dirty="0" smtClean="0">
                  <a:solidFill>
                    <a:srgbClr val="485156"/>
                  </a:solidFill>
                </a:rPr>
                <a:t>Open </a:t>
              </a:r>
              <a:r>
                <a:rPr lang="en-GB" sz="1200" b="1" dirty="0">
                  <a:solidFill>
                    <a:srgbClr val="485156"/>
                  </a:solidFill>
                </a:rPr>
                <a:t>access </a:t>
              </a:r>
              <a:r>
                <a:rPr lang="en-GB" sz="1200" dirty="0">
                  <a:solidFill>
                    <a:srgbClr val="485156"/>
                  </a:solidFill>
                </a:rPr>
                <a:t>concept </a:t>
              </a:r>
            </a:p>
            <a:p>
              <a:pPr marL="171450" indent="-171450" algn="ctr">
                <a:buFont typeface="Arial" charset="0"/>
                <a:buChar char="•"/>
              </a:pPr>
              <a:r>
                <a:rPr lang="en-GB" sz="1200" b="1" dirty="0" smtClean="0">
                  <a:solidFill>
                    <a:srgbClr val="485156"/>
                  </a:solidFill>
                </a:rPr>
                <a:t>Supporting </a:t>
              </a:r>
              <a:r>
                <a:rPr lang="en-GB" sz="1200" b="1" dirty="0">
                  <a:solidFill>
                    <a:srgbClr val="485156"/>
                  </a:solidFill>
                </a:rPr>
                <a:t>utilisation </a:t>
              </a:r>
              <a:r>
                <a:rPr lang="en-GB" sz="1200" dirty="0">
                  <a:solidFill>
                    <a:srgbClr val="485156"/>
                  </a:solidFill>
                </a:rPr>
                <a:t>of internally and externally applicable innovations</a:t>
              </a:r>
            </a:p>
            <a:p>
              <a:pPr marL="171450" indent="-171450" algn="ctr">
                <a:buFont typeface="Arial" charset="0"/>
                <a:buChar char="•"/>
              </a:pPr>
              <a:r>
                <a:rPr lang="en-GB" sz="1200" b="1" dirty="0">
                  <a:solidFill>
                    <a:srgbClr val="485156"/>
                  </a:solidFill>
                </a:rPr>
                <a:t>Academia Industry cooperation </a:t>
              </a:r>
              <a:r>
                <a:rPr lang="en-GB" sz="1200" dirty="0">
                  <a:solidFill>
                    <a:srgbClr val="485156"/>
                  </a:solidFill>
                </a:rPr>
                <a:t>promotion </a:t>
              </a:r>
            </a:p>
            <a:p>
              <a:pPr marL="171450" indent="-171450" algn="ctr">
                <a:buFont typeface="Arial" charset="0"/>
                <a:buChar char="•"/>
              </a:pPr>
              <a:r>
                <a:rPr lang="en-US" sz="1200" b="1" dirty="0" smtClean="0">
                  <a:solidFill>
                    <a:srgbClr val="485156"/>
                  </a:solidFill>
                </a:rPr>
                <a:t>Protection </a:t>
              </a:r>
              <a:r>
                <a:rPr lang="en-US" sz="1200" b="1" dirty="0">
                  <a:solidFill>
                    <a:srgbClr val="485156"/>
                  </a:solidFill>
                </a:rPr>
                <a:t>and commercialization only when prepending </a:t>
              </a:r>
              <a:r>
                <a:rPr lang="en-US" sz="1200" dirty="0">
                  <a:solidFill>
                    <a:srgbClr val="485156"/>
                  </a:solidFill>
                </a:rPr>
                <a:t>significant added </a:t>
              </a:r>
              <a:r>
                <a:rPr lang="en-US" sz="1200" b="1" dirty="0">
                  <a:solidFill>
                    <a:srgbClr val="485156"/>
                  </a:solidFill>
                </a:rPr>
                <a:t>value</a:t>
              </a:r>
              <a:r>
                <a:rPr lang="en-US" sz="1200" dirty="0">
                  <a:solidFill>
                    <a:srgbClr val="485156"/>
                  </a:solidFill>
                </a:rPr>
                <a:t> </a:t>
              </a:r>
              <a:r>
                <a:rPr lang="en-US" sz="1200" b="1" dirty="0">
                  <a:solidFill>
                    <a:srgbClr val="485156"/>
                  </a:solidFill>
                </a:rPr>
                <a:t>to facilitate </a:t>
              </a:r>
              <a:r>
                <a:rPr lang="en-US" sz="1200" dirty="0">
                  <a:solidFill>
                    <a:srgbClr val="485156"/>
                  </a:solidFill>
                </a:rPr>
                <a:t>its </a:t>
              </a:r>
              <a:r>
                <a:rPr lang="en-US" sz="1200" b="1" dirty="0">
                  <a:solidFill>
                    <a:srgbClr val="485156"/>
                  </a:solidFill>
                </a:rPr>
                <a:t>transfer </a:t>
              </a:r>
            </a:p>
          </p:txBody>
        </p:sp>
      </p:grpSp>
      <p:grpSp>
        <p:nvGrpSpPr>
          <p:cNvPr id="2" name="Group 1"/>
          <p:cNvGrpSpPr/>
          <p:nvPr/>
        </p:nvGrpSpPr>
        <p:grpSpPr>
          <a:xfrm>
            <a:off x="3263440" y="1818235"/>
            <a:ext cx="2634225" cy="2364002"/>
            <a:chOff x="3235355" y="1538796"/>
            <a:chExt cx="2634225" cy="2364002"/>
          </a:xfrm>
        </p:grpSpPr>
        <p:grpSp>
          <p:nvGrpSpPr>
            <p:cNvPr id="22" name="Group 21"/>
            <p:cNvGrpSpPr/>
            <p:nvPr/>
          </p:nvGrpSpPr>
          <p:grpSpPr>
            <a:xfrm>
              <a:off x="3235355" y="1538796"/>
              <a:ext cx="2634225" cy="2364002"/>
              <a:chOff x="6424761" y="2730557"/>
              <a:chExt cx="2634225" cy="2364002"/>
            </a:xfrm>
          </p:grpSpPr>
          <p:sp>
            <p:nvSpPr>
              <p:cNvPr id="23" name="Rectangle 22"/>
              <p:cNvSpPr/>
              <p:nvPr/>
            </p:nvSpPr>
            <p:spPr>
              <a:xfrm>
                <a:off x="6440741" y="2750483"/>
                <a:ext cx="2578056" cy="4842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454513" y="3274806"/>
                <a:ext cx="2562607" cy="1819753"/>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424761" y="2730557"/>
                <a:ext cx="2634225" cy="523220"/>
              </a:xfrm>
              <a:prstGeom prst="rect">
                <a:avLst/>
              </a:prstGeom>
              <a:solidFill>
                <a:schemeClr val="bg1"/>
              </a:solidFill>
              <a:ln>
                <a:solidFill>
                  <a:srgbClr val="40A2DD"/>
                </a:solidFill>
              </a:ln>
            </p:spPr>
            <p:txBody>
              <a:bodyPr wrap="square" rtlCol="0">
                <a:spAutoFit/>
              </a:bodyPr>
              <a:lstStyle/>
              <a:p>
                <a:pPr algn="ctr"/>
                <a:r>
                  <a:rPr lang="en-US" sz="2800" dirty="0" smtClean="0">
                    <a:solidFill>
                      <a:srgbClr val="8CBD3F"/>
                    </a:solidFill>
                  </a:rPr>
                  <a:t>Process</a:t>
                </a:r>
                <a:endParaRPr lang="en-US" sz="2800" dirty="0">
                  <a:solidFill>
                    <a:srgbClr val="8CBD3F"/>
                  </a:solidFill>
                </a:endParaRPr>
              </a:p>
            </p:txBody>
          </p:sp>
        </p:grpSp>
        <p:sp>
          <p:nvSpPr>
            <p:cNvPr id="20" name="TextBox 19"/>
            <p:cNvSpPr txBox="1"/>
            <p:nvPr/>
          </p:nvSpPr>
          <p:spPr>
            <a:xfrm>
              <a:off x="3235355" y="2219504"/>
              <a:ext cx="2550492" cy="1569660"/>
            </a:xfrm>
            <a:prstGeom prst="rect">
              <a:avLst/>
            </a:prstGeom>
            <a:noFill/>
          </p:spPr>
          <p:txBody>
            <a:bodyPr wrap="square" rtlCol="0" anchor="t">
              <a:spAutoFit/>
            </a:bodyPr>
            <a:lstStyle/>
            <a:p>
              <a:pPr algn="ctr"/>
              <a:r>
                <a:rPr lang="en-US" sz="1200" b="1" dirty="0" smtClean="0">
                  <a:solidFill>
                    <a:srgbClr val="485156"/>
                  </a:solidFill>
                </a:rPr>
                <a:t>The main steps:</a:t>
              </a:r>
            </a:p>
            <a:p>
              <a:pPr marL="171450" indent="-171450" algn="ctr">
                <a:buFont typeface="Courier New" charset="0"/>
                <a:buChar char="o"/>
              </a:pPr>
              <a:r>
                <a:rPr lang="en-US" sz="1200" dirty="0">
                  <a:solidFill>
                    <a:srgbClr val="485156"/>
                  </a:solidFill>
                </a:rPr>
                <a:t>Innovation Inputs</a:t>
              </a:r>
            </a:p>
            <a:p>
              <a:pPr marL="171450" indent="-171450" algn="ctr">
                <a:buFont typeface="Courier New" charset="0"/>
                <a:buChar char="o"/>
              </a:pPr>
              <a:r>
                <a:rPr lang="en-US" sz="1200" dirty="0">
                  <a:solidFill>
                    <a:srgbClr val="485156"/>
                  </a:solidFill>
                </a:rPr>
                <a:t>Internal Assessment</a:t>
              </a:r>
            </a:p>
            <a:p>
              <a:pPr marL="171450" indent="-171450" algn="ctr">
                <a:buFont typeface="Courier New" charset="0"/>
                <a:buChar char="o"/>
              </a:pPr>
              <a:r>
                <a:rPr lang="en-US" sz="1200" dirty="0" err="1">
                  <a:solidFill>
                    <a:srgbClr val="485156"/>
                  </a:solidFill>
                </a:rPr>
                <a:t>Utilisation</a:t>
              </a:r>
              <a:r>
                <a:rPr lang="en-US" sz="1200" dirty="0">
                  <a:solidFill>
                    <a:srgbClr val="485156"/>
                  </a:solidFill>
                </a:rPr>
                <a:t> Planning</a:t>
              </a:r>
            </a:p>
            <a:p>
              <a:pPr marL="171450" indent="-171450" algn="ctr">
                <a:buFont typeface="Courier New" charset="0"/>
                <a:buChar char="o"/>
              </a:pPr>
              <a:r>
                <a:rPr lang="en-US" sz="1200" dirty="0">
                  <a:solidFill>
                    <a:srgbClr val="485156"/>
                  </a:solidFill>
                </a:rPr>
                <a:t>Plan Approval</a:t>
              </a:r>
            </a:p>
            <a:p>
              <a:pPr marL="171450" indent="-171450" algn="ctr">
                <a:buFont typeface="Courier New" charset="0"/>
                <a:buChar char="o"/>
              </a:pPr>
              <a:r>
                <a:rPr lang="en-US" sz="1200" dirty="0" err="1">
                  <a:solidFill>
                    <a:srgbClr val="485156"/>
                  </a:solidFill>
                </a:rPr>
                <a:t>Valorisation</a:t>
              </a:r>
              <a:endParaRPr lang="en-US" sz="1200" dirty="0">
                <a:solidFill>
                  <a:srgbClr val="485156"/>
                </a:solidFill>
              </a:endParaRPr>
            </a:p>
            <a:p>
              <a:pPr marL="171450" indent="-171450" algn="ctr">
                <a:buFont typeface="Courier New" charset="0"/>
                <a:buChar char="o"/>
              </a:pPr>
              <a:r>
                <a:rPr lang="en-US" sz="1200" dirty="0" err="1">
                  <a:solidFill>
                    <a:srgbClr val="485156"/>
                  </a:solidFill>
                </a:rPr>
                <a:t>Utilisation</a:t>
              </a:r>
              <a:r>
                <a:rPr lang="en-US" sz="1200" dirty="0">
                  <a:solidFill>
                    <a:srgbClr val="485156"/>
                  </a:solidFill>
                </a:rPr>
                <a:t> Monitoring </a:t>
              </a:r>
            </a:p>
            <a:p>
              <a:pPr algn="ctr"/>
              <a:endParaRPr lang="en-US" sz="1200" dirty="0"/>
            </a:p>
          </p:txBody>
        </p:sp>
      </p:grpSp>
      <p:grpSp>
        <p:nvGrpSpPr>
          <p:cNvPr id="4" name="Group 3"/>
          <p:cNvGrpSpPr/>
          <p:nvPr/>
        </p:nvGrpSpPr>
        <p:grpSpPr>
          <a:xfrm>
            <a:off x="6098740" y="2526784"/>
            <a:ext cx="2676092" cy="1655453"/>
            <a:chOff x="6161773" y="2219504"/>
            <a:chExt cx="2676092" cy="1655453"/>
          </a:xfrm>
        </p:grpSpPr>
        <p:grpSp>
          <p:nvGrpSpPr>
            <p:cNvPr id="21" name="Group 20"/>
            <p:cNvGrpSpPr/>
            <p:nvPr/>
          </p:nvGrpSpPr>
          <p:grpSpPr>
            <a:xfrm>
              <a:off x="6203640" y="2219504"/>
              <a:ext cx="2634225" cy="1655453"/>
              <a:chOff x="6430304" y="1998600"/>
              <a:chExt cx="2634225" cy="1655453"/>
            </a:xfrm>
          </p:grpSpPr>
          <p:sp>
            <p:nvSpPr>
              <p:cNvPr id="11" name="Rectangle 10"/>
              <p:cNvSpPr/>
              <p:nvPr/>
            </p:nvSpPr>
            <p:spPr>
              <a:xfrm>
                <a:off x="6442419" y="2013991"/>
                <a:ext cx="2576453" cy="4842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54513" y="2521820"/>
                <a:ext cx="2562607" cy="1132233"/>
              </a:xfrm>
              <a:prstGeom prst="rect">
                <a:avLst/>
              </a:prstGeom>
              <a:solidFill>
                <a:schemeClr val="bg1"/>
              </a:solidFill>
              <a:ln>
                <a:solidFill>
                  <a:srgbClr val="8CBD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430304" y="1998600"/>
                <a:ext cx="2634225" cy="523220"/>
              </a:xfrm>
              <a:prstGeom prst="rect">
                <a:avLst/>
              </a:prstGeom>
              <a:solidFill>
                <a:schemeClr val="bg1"/>
              </a:solidFill>
              <a:ln>
                <a:solidFill>
                  <a:srgbClr val="40A2DD"/>
                </a:solidFill>
              </a:ln>
            </p:spPr>
            <p:txBody>
              <a:bodyPr wrap="square" rtlCol="0">
                <a:spAutoFit/>
              </a:bodyPr>
              <a:lstStyle/>
              <a:p>
                <a:pPr algn="ctr"/>
                <a:r>
                  <a:rPr lang="en-US" sz="2800" dirty="0" smtClean="0">
                    <a:solidFill>
                      <a:srgbClr val="8CBD3F"/>
                    </a:solidFill>
                  </a:rPr>
                  <a:t>Procedure</a:t>
                </a:r>
                <a:endParaRPr lang="en-US" sz="2800" dirty="0">
                  <a:solidFill>
                    <a:srgbClr val="8CBD3F"/>
                  </a:solidFill>
                </a:endParaRPr>
              </a:p>
            </p:txBody>
          </p:sp>
        </p:grpSp>
        <p:sp>
          <p:nvSpPr>
            <p:cNvPr id="26" name="TextBox 25"/>
            <p:cNvSpPr txBox="1"/>
            <p:nvPr/>
          </p:nvSpPr>
          <p:spPr>
            <a:xfrm>
              <a:off x="6161773" y="3005790"/>
              <a:ext cx="2562607" cy="646331"/>
            </a:xfrm>
            <a:prstGeom prst="rect">
              <a:avLst/>
            </a:prstGeom>
            <a:noFill/>
          </p:spPr>
          <p:txBody>
            <a:bodyPr wrap="square" rtlCol="0">
              <a:spAutoFit/>
            </a:bodyPr>
            <a:lstStyle/>
            <a:p>
              <a:pPr algn="ctr"/>
              <a:r>
                <a:rPr lang="en-US" sz="1200" dirty="0" smtClean="0">
                  <a:solidFill>
                    <a:srgbClr val="485156"/>
                  </a:solidFill>
                </a:rPr>
                <a:t>The </a:t>
              </a:r>
              <a:r>
                <a:rPr lang="en-US" sz="1200" dirty="0">
                  <a:solidFill>
                    <a:srgbClr val="485156"/>
                  </a:solidFill>
                </a:rPr>
                <a:t>individual related procedures </a:t>
              </a:r>
              <a:r>
                <a:rPr lang="en-US" sz="1200" dirty="0" err="1" smtClean="0">
                  <a:solidFill>
                    <a:srgbClr val="485156"/>
                  </a:solidFill>
                </a:rPr>
                <a:t>analyse</a:t>
              </a:r>
              <a:r>
                <a:rPr lang="en-US" sz="1200" dirty="0" smtClean="0">
                  <a:solidFill>
                    <a:srgbClr val="485156"/>
                  </a:solidFill>
                </a:rPr>
                <a:t> </a:t>
              </a:r>
              <a:r>
                <a:rPr lang="en-US" sz="1200" dirty="0">
                  <a:solidFill>
                    <a:srgbClr val="485156"/>
                  </a:solidFill>
                </a:rPr>
                <a:t>the main steps from the process </a:t>
              </a:r>
              <a:r>
                <a:rPr lang="en-US" sz="1200" dirty="0" smtClean="0">
                  <a:solidFill>
                    <a:srgbClr val="485156"/>
                  </a:solidFill>
                </a:rPr>
                <a:t>chain</a:t>
              </a:r>
              <a:endParaRPr lang="en-US" sz="1200" dirty="0">
                <a:solidFill>
                  <a:srgbClr val="485156"/>
                </a:solidFill>
              </a:endParaRPr>
            </a:p>
          </p:txBody>
        </p:sp>
      </p:grpSp>
      <p:sp>
        <p:nvSpPr>
          <p:cNvPr id="33" name="Rectangle 32"/>
          <p:cNvSpPr/>
          <p:nvPr/>
        </p:nvSpPr>
        <p:spPr>
          <a:xfrm>
            <a:off x="0" y="4980342"/>
            <a:ext cx="8790456" cy="171308"/>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72694"/>
            <a:ext cx="1744570" cy="195087"/>
          </a:xfrm>
          <a:prstGeom prst="rect">
            <a:avLst/>
          </a:prstGeom>
        </p:spPr>
      </p:pic>
    </p:spTree>
    <p:extLst>
      <p:ext uri="{BB962C8B-B14F-4D97-AF65-F5344CB8AC3E}">
        <p14:creationId xmlns:p14="http://schemas.microsoft.com/office/powerpoint/2010/main" val="148365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
        <p:nvSpPr>
          <p:cNvPr id="3" name="Rectangle 2"/>
          <p:cNvSpPr/>
          <p:nvPr/>
        </p:nvSpPr>
        <p:spPr>
          <a:xfrm>
            <a:off x="0" y="2194560"/>
            <a:ext cx="9144000" cy="2310063"/>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1616"/>
            <a:ext cx="9144000" cy="857250"/>
          </a:xfrm>
        </p:spPr>
        <p:txBody>
          <a:bodyPr>
            <a:normAutofit/>
          </a:bodyPr>
          <a:lstStyle/>
          <a:p>
            <a:pPr algn="ctr"/>
            <a:r>
              <a:rPr lang="en-US" dirty="0" smtClean="0">
                <a:solidFill>
                  <a:srgbClr val="8CBD3F"/>
                </a:solidFill>
              </a:rPr>
              <a:t>Overview of the Innovation Process Mechanism</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927" y="1848051"/>
            <a:ext cx="6730145" cy="3295449"/>
          </a:xfrm>
        </p:spPr>
      </p:pic>
    </p:spTree>
    <p:extLst>
      <p:ext uri="{BB962C8B-B14F-4D97-AF65-F5344CB8AC3E}">
        <p14:creationId xmlns:p14="http://schemas.microsoft.com/office/powerpoint/2010/main" val="128383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617801"/>
            <a:ext cx="415491" cy="3525699"/>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1616"/>
            <a:ext cx="9144000" cy="857250"/>
          </a:xfrm>
        </p:spPr>
        <p:txBody>
          <a:bodyPr>
            <a:normAutofit fontScale="90000"/>
          </a:bodyPr>
          <a:lstStyle/>
          <a:p>
            <a:pPr algn="ctr"/>
            <a:r>
              <a:rPr lang="en-US" dirty="0" smtClean="0">
                <a:solidFill>
                  <a:srgbClr val="8CBD3F"/>
                </a:solidFill>
              </a:rPr>
              <a:t>Idea Identification Form – First Step </a:t>
            </a:r>
            <a:r>
              <a:rPr lang="en-US" smtClean="0">
                <a:solidFill>
                  <a:srgbClr val="8CBD3F"/>
                </a:solidFill>
              </a:rPr>
              <a:t>in the Internal Innovation </a:t>
            </a:r>
            <a:r>
              <a:rPr lang="en-US" dirty="0" smtClean="0">
                <a:solidFill>
                  <a:srgbClr val="8CBD3F"/>
                </a:solidFill>
              </a:rPr>
              <a:t>Search</a:t>
            </a:r>
            <a:endParaRPr lang="en-US" dirty="0">
              <a:solidFill>
                <a:srgbClr val="8CBD3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631" y="2374050"/>
            <a:ext cx="1260088" cy="1669022"/>
          </a:xfrm>
          <a:prstGeom prst="rect">
            <a:avLst/>
          </a:prstGeom>
          <a:ln>
            <a:solidFill>
              <a:schemeClr val="accent1">
                <a:shade val="95000"/>
                <a:satMod val="105000"/>
              </a:schemeClr>
            </a:solidFill>
          </a:ln>
          <a:scene3d>
            <a:camera prst="orthographicFront">
              <a:rot lat="0" lon="0" rev="1200000"/>
            </a:camera>
            <a:lightRig rig="threePt" dir="t"/>
          </a:scene3d>
        </p:spPr>
      </p:pic>
      <p:sp>
        <p:nvSpPr>
          <p:cNvPr id="11" name="TextBox 10"/>
          <p:cNvSpPr txBox="1"/>
          <p:nvPr/>
        </p:nvSpPr>
        <p:spPr>
          <a:xfrm>
            <a:off x="705495" y="2374050"/>
            <a:ext cx="5078824" cy="1815882"/>
          </a:xfrm>
          <a:prstGeom prst="rect">
            <a:avLst/>
          </a:prstGeom>
          <a:noFill/>
        </p:spPr>
        <p:txBody>
          <a:bodyPr wrap="square" rtlCol="0">
            <a:spAutoFit/>
          </a:bodyPr>
          <a:lstStyle/>
          <a:p>
            <a:r>
              <a:rPr lang="en-US" sz="1600" dirty="0"/>
              <a:t>The purpose of this form is </a:t>
            </a:r>
            <a:r>
              <a:rPr lang="en-US" sz="1600" dirty="0" smtClean="0"/>
              <a:t>to identify </a:t>
            </a:r>
            <a:r>
              <a:rPr lang="en-US" sz="1600" dirty="0"/>
              <a:t>possible practical external commercial </a:t>
            </a:r>
            <a:r>
              <a:rPr lang="en-US" sz="1600" dirty="0" smtClean="0"/>
              <a:t>applications for </a:t>
            </a:r>
            <a:r>
              <a:rPr lang="en-US" sz="1600" dirty="0"/>
              <a:t>an idea that was originally conceived to </a:t>
            </a:r>
            <a:endParaRPr lang="en-US" sz="1600" dirty="0" smtClean="0"/>
          </a:p>
          <a:p>
            <a:pPr marL="285750" indent="-285750">
              <a:buFont typeface="Arial" charset="0"/>
              <a:buChar char="•"/>
            </a:pPr>
            <a:r>
              <a:rPr lang="en-US" sz="1600" dirty="0" smtClean="0"/>
              <a:t>solve </a:t>
            </a:r>
            <a:r>
              <a:rPr lang="en-US" sz="1600" dirty="0"/>
              <a:t>an internal ESS </a:t>
            </a:r>
            <a:r>
              <a:rPr lang="en-US" sz="1600" dirty="0" smtClean="0"/>
              <a:t>problem</a:t>
            </a:r>
          </a:p>
          <a:p>
            <a:pPr marL="285750" indent="-285750">
              <a:buFont typeface="Arial" charset="0"/>
              <a:buChar char="•"/>
            </a:pPr>
            <a:r>
              <a:rPr lang="en-US" sz="1600" dirty="0" smtClean="0"/>
              <a:t>save </a:t>
            </a:r>
            <a:r>
              <a:rPr lang="en-US" sz="1600" dirty="0"/>
              <a:t>ESS </a:t>
            </a:r>
            <a:r>
              <a:rPr lang="en-US" sz="1600" dirty="0" smtClean="0"/>
              <a:t>resources via internal application</a:t>
            </a:r>
          </a:p>
          <a:p>
            <a:pPr marL="285750" indent="-285750">
              <a:buFont typeface="Arial" charset="0"/>
              <a:buChar char="•"/>
            </a:pPr>
            <a:r>
              <a:rPr lang="en-US" sz="1600" dirty="0" smtClean="0"/>
              <a:t>simplify </a:t>
            </a:r>
            <a:r>
              <a:rPr lang="en-US" sz="1600" dirty="0"/>
              <a:t>internal activities which needs further support to be </a:t>
            </a:r>
            <a:r>
              <a:rPr lang="en-US" sz="1600" dirty="0" smtClean="0"/>
              <a:t>developed</a:t>
            </a:r>
            <a:endParaRPr lang="en-US" sz="1600" dirty="0"/>
          </a:p>
        </p:txBody>
      </p:sp>
      <p:sp>
        <p:nvSpPr>
          <p:cNvPr id="8" name="Rectangle 7"/>
          <p:cNvSpPr/>
          <p:nvPr/>
        </p:nvSpPr>
        <p:spPr>
          <a:xfrm>
            <a:off x="0" y="4845116"/>
            <a:ext cx="9144000" cy="29838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888" y="2297620"/>
            <a:ext cx="1271758" cy="1591448"/>
          </a:xfrm>
          <a:ln>
            <a:solidFill>
              <a:schemeClr val="accent1">
                <a:shade val="95000"/>
                <a:satMod val="105000"/>
              </a:schemeClr>
            </a:solidFill>
          </a:ln>
          <a:scene3d>
            <a:camera prst="orthographicFront">
              <a:rot lat="0" lon="0" rev="19800000"/>
            </a:camera>
            <a:lightRig rig="threePt" dir="t"/>
          </a:scene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41" y="4650029"/>
            <a:ext cx="1744570" cy="195087"/>
          </a:xfrm>
          <a:prstGeom prst="rect">
            <a:avLst/>
          </a:prstGeom>
        </p:spPr>
      </p:pic>
    </p:spTree>
    <p:extLst>
      <p:ext uri="{BB962C8B-B14F-4D97-AF65-F5344CB8AC3E}">
        <p14:creationId xmlns:p14="http://schemas.microsoft.com/office/powerpoint/2010/main" val="1603382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617801"/>
            <a:ext cx="415491" cy="3525699"/>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845116"/>
            <a:ext cx="9144000" cy="29838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0" y="861616"/>
            <a:ext cx="91440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baseline="0">
                <a:solidFill>
                  <a:srgbClr val="485156"/>
                </a:solidFill>
                <a:latin typeface="+mj-lt"/>
                <a:ea typeface="+mj-ea"/>
                <a:cs typeface="+mj-cs"/>
              </a:defRPr>
            </a:lvl1pPr>
          </a:lstStyle>
          <a:p>
            <a:pPr algn="ctr"/>
            <a:r>
              <a:rPr lang="en-US" smtClean="0">
                <a:solidFill>
                  <a:srgbClr val="8CBD3F"/>
                </a:solidFill>
              </a:rPr>
              <a:t>Innovation@ESS</a:t>
            </a:r>
            <a:endParaRPr lang="en-US" dirty="0">
              <a:solidFill>
                <a:srgbClr val="8CBD3F"/>
              </a:solidFill>
            </a:endParaRPr>
          </a:p>
        </p:txBody>
      </p:sp>
      <p:sp>
        <p:nvSpPr>
          <p:cNvPr id="12" name="TextBox 11"/>
          <p:cNvSpPr txBox="1"/>
          <p:nvPr/>
        </p:nvSpPr>
        <p:spPr>
          <a:xfrm>
            <a:off x="992204" y="1742880"/>
            <a:ext cx="7575082" cy="1754326"/>
          </a:xfrm>
          <a:prstGeom prst="rect">
            <a:avLst/>
          </a:prstGeom>
          <a:noFill/>
        </p:spPr>
        <p:txBody>
          <a:bodyPr wrap="square" numCol="3" rtlCol="0">
            <a:spAutoFit/>
          </a:bodyPr>
          <a:lstStyle/>
          <a:p>
            <a:pPr algn="ctr"/>
            <a:r>
              <a:rPr lang="en-US" b="1" dirty="0" smtClean="0"/>
              <a:t>High-power modulators</a:t>
            </a:r>
          </a:p>
          <a:p>
            <a:endParaRPr lang="en-US" b="1" dirty="0" smtClean="0"/>
          </a:p>
          <a:p>
            <a:endParaRPr lang="en-US" b="1" dirty="0"/>
          </a:p>
          <a:p>
            <a:r>
              <a:rPr lang="en-US" b="1" dirty="0" smtClean="0"/>
              <a:t>                                                                 </a:t>
            </a:r>
          </a:p>
          <a:p>
            <a:endParaRPr lang="en-US" b="1" dirty="0" smtClean="0"/>
          </a:p>
          <a:p>
            <a:endParaRPr lang="en-US" b="1" dirty="0"/>
          </a:p>
          <a:p>
            <a:pPr algn="ctr"/>
            <a:r>
              <a:rPr lang="en-US" b="1" dirty="0" smtClean="0"/>
              <a:t>2-dimensional </a:t>
            </a:r>
            <a:r>
              <a:rPr lang="en-US" b="1" dirty="0"/>
              <a:t>“</a:t>
            </a:r>
            <a:r>
              <a:rPr lang="en-US" b="1" dirty="0" smtClean="0"/>
              <a:t>pancake” </a:t>
            </a:r>
            <a:r>
              <a:rPr lang="en-US" b="1" dirty="0"/>
              <a:t>moderators</a:t>
            </a:r>
            <a:endParaRPr lang="en-US" dirty="0"/>
          </a:p>
          <a:p>
            <a:endParaRPr lang="en-US" b="1" dirty="0" smtClean="0"/>
          </a:p>
          <a:p>
            <a:endParaRPr lang="en-US" b="1" dirty="0"/>
          </a:p>
          <a:p>
            <a:endParaRPr lang="en-US" b="1" dirty="0" smtClean="0"/>
          </a:p>
          <a:p>
            <a:endParaRPr lang="en-US" b="1" dirty="0"/>
          </a:p>
          <a:p>
            <a:pPr algn="ctr"/>
            <a:r>
              <a:rPr lang="en-US" b="1" dirty="0" smtClean="0"/>
              <a:t>Boron-based detector</a:t>
            </a:r>
          </a:p>
          <a:p>
            <a:endParaRPr lang="en-US" b="1" dirty="0" smtClean="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12" y="2620043"/>
            <a:ext cx="2926080" cy="171907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24" y="2717579"/>
            <a:ext cx="2054352" cy="1524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9176" y="2379268"/>
            <a:ext cx="2816352" cy="21640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582" y="4596689"/>
            <a:ext cx="1744570" cy="195087"/>
          </a:xfrm>
          <a:prstGeom prst="rect">
            <a:avLst/>
          </a:prstGeom>
        </p:spPr>
      </p:pic>
    </p:spTree>
    <p:extLst>
      <p:ext uri="{BB962C8B-B14F-4D97-AF65-F5344CB8AC3E}">
        <p14:creationId xmlns:p14="http://schemas.microsoft.com/office/powerpoint/2010/main" val="143531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down)">
                                      <p:cBhvr>
                                        <p:cTn id="13" dur="500"/>
                                        <p:tgtEl>
                                          <p:spTgt spid="14"/>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728509" y="1519142"/>
            <a:ext cx="415491" cy="3525699"/>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845116"/>
            <a:ext cx="9144000" cy="298384"/>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0" y="861616"/>
            <a:ext cx="9144000" cy="857250"/>
          </a:xfrm>
        </p:spPr>
        <p:txBody>
          <a:bodyPr>
            <a:normAutofit/>
          </a:bodyPr>
          <a:lstStyle/>
          <a:p>
            <a:pPr algn="ctr"/>
            <a:r>
              <a:rPr lang="en-US" dirty="0" err="1" smtClean="0">
                <a:solidFill>
                  <a:srgbClr val="8CBD3F"/>
                </a:solidFill>
              </a:rPr>
              <a:t>Innovation@ESS</a:t>
            </a:r>
            <a:r>
              <a:rPr lang="en-US" dirty="0" smtClean="0">
                <a:solidFill>
                  <a:srgbClr val="8CBD3F"/>
                </a:solidFill>
              </a:rPr>
              <a:t>: Recent Innovation Inputs</a:t>
            </a:r>
            <a:endParaRPr lang="en-US" dirty="0">
              <a:solidFill>
                <a:srgbClr val="8CBD3F"/>
              </a:solidFill>
            </a:endParaRPr>
          </a:p>
        </p:txBody>
      </p:sp>
      <p:sp>
        <p:nvSpPr>
          <p:cNvPr id="14" name="TextBox 13"/>
          <p:cNvSpPr txBox="1"/>
          <p:nvPr/>
        </p:nvSpPr>
        <p:spPr>
          <a:xfrm>
            <a:off x="232611" y="2021306"/>
            <a:ext cx="7737107" cy="1815882"/>
          </a:xfrm>
          <a:prstGeom prst="rect">
            <a:avLst/>
          </a:prstGeom>
          <a:noFill/>
        </p:spPr>
        <p:txBody>
          <a:bodyPr wrap="square" rtlCol="0">
            <a:spAutoFit/>
          </a:bodyPr>
          <a:lstStyle/>
          <a:p>
            <a:pPr marL="285750" indent="-285750">
              <a:buFont typeface="Arial" charset="0"/>
              <a:buChar char="•"/>
            </a:pPr>
            <a:r>
              <a:rPr lang="en-US" sz="1600" b="1" i="1" dirty="0">
                <a:solidFill>
                  <a:srgbClr val="485156"/>
                </a:solidFill>
              </a:rPr>
              <a:t>Material Real Time Integrity Assessment and Quality Assurance</a:t>
            </a:r>
            <a:r>
              <a:rPr lang="en-US" sz="1600" i="1" dirty="0">
                <a:solidFill>
                  <a:srgbClr val="485156"/>
                </a:solidFill>
              </a:rPr>
              <a:t> - </a:t>
            </a:r>
            <a:r>
              <a:rPr lang="en-US" sz="1600" b="1" i="1" dirty="0">
                <a:solidFill>
                  <a:srgbClr val="485156"/>
                </a:solidFill>
              </a:rPr>
              <a:t>MARTIAN QA</a:t>
            </a:r>
          </a:p>
          <a:p>
            <a:pPr marL="285750" indent="-285750">
              <a:buFont typeface="Arial" charset="0"/>
              <a:buChar char="•"/>
            </a:pPr>
            <a:endParaRPr lang="en-US" sz="1600" b="1" i="1" dirty="0">
              <a:solidFill>
                <a:srgbClr val="485156"/>
              </a:solidFill>
            </a:endParaRPr>
          </a:p>
          <a:p>
            <a:pPr marL="285750" indent="-285750">
              <a:buFont typeface="Arial" charset="0"/>
              <a:buChar char="•"/>
            </a:pPr>
            <a:r>
              <a:rPr lang="en-US" sz="1600" b="1" dirty="0">
                <a:solidFill>
                  <a:srgbClr val="485156"/>
                </a:solidFill>
              </a:rPr>
              <a:t>Sample Environment Communication Protocol</a:t>
            </a:r>
            <a:r>
              <a:rPr lang="en-US" sz="1600" dirty="0">
                <a:solidFill>
                  <a:srgbClr val="485156"/>
                </a:solidFill>
              </a:rPr>
              <a:t> </a:t>
            </a:r>
          </a:p>
          <a:p>
            <a:pPr marL="285750" indent="-285750">
              <a:buFont typeface="Arial" charset="0"/>
              <a:buChar char="•"/>
            </a:pPr>
            <a:endParaRPr lang="en-US" sz="1600" b="1" dirty="0">
              <a:solidFill>
                <a:srgbClr val="485156"/>
              </a:solidFill>
            </a:endParaRPr>
          </a:p>
          <a:p>
            <a:pPr marL="285750" indent="-285750">
              <a:buFont typeface="Arial" charset="0"/>
              <a:buChar char="•"/>
            </a:pPr>
            <a:r>
              <a:rPr lang="en-US" sz="1600" b="1" dirty="0">
                <a:solidFill>
                  <a:srgbClr val="485156"/>
                </a:solidFill>
              </a:rPr>
              <a:t>Energy Tagged Neutrons</a:t>
            </a:r>
            <a:r>
              <a:rPr lang="en-US" sz="1600" dirty="0">
                <a:solidFill>
                  <a:srgbClr val="485156"/>
                </a:solidFill>
              </a:rPr>
              <a:t> </a:t>
            </a:r>
          </a:p>
          <a:p>
            <a:pPr marL="285750" indent="-285750">
              <a:buFont typeface="Arial" charset="0"/>
              <a:buChar char="•"/>
            </a:pPr>
            <a:endParaRPr lang="en-US" sz="1600" b="1" dirty="0">
              <a:solidFill>
                <a:srgbClr val="485156"/>
              </a:solidFill>
            </a:endParaRPr>
          </a:p>
          <a:p>
            <a:pPr marL="285750" indent="-285750">
              <a:buFont typeface="Arial" charset="0"/>
              <a:buChar char="•"/>
            </a:pPr>
            <a:r>
              <a:rPr lang="en-US" sz="1600" b="1" dirty="0">
                <a:solidFill>
                  <a:srgbClr val="485156"/>
                </a:solidFill>
              </a:rPr>
              <a:t>Copper Substrate Guides</a:t>
            </a:r>
            <a:r>
              <a:rPr lang="en-US" sz="1600" dirty="0">
                <a:solidFill>
                  <a:srgbClr val="485156"/>
                </a:solidFill>
              </a:rPr>
              <a:t>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929247"/>
            <a:ext cx="2322576" cy="147523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125" y="3582019"/>
            <a:ext cx="2225040" cy="9509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0029"/>
            <a:ext cx="1744570" cy="195087"/>
          </a:xfrm>
          <a:prstGeom prst="rect">
            <a:avLst/>
          </a:prstGeom>
        </p:spPr>
      </p:pic>
    </p:spTree>
    <p:extLst>
      <p:ext uri="{BB962C8B-B14F-4D97-AF65-F5344CB8AC3E}">
        <p14:creationId xmlns:p14="http://schemas.microsoft.com/office/powerpoint/2010/main" val="61877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4487" y="1982803"/>
            <a:ext cx="5792427" cy="2521820"/>
          </a:xfrm>
          <a:prstGeom prst="rect">
            <a:avLst/>
          </a:prstGeom>
          <a:solidFill>
            <a:srgbClr val="40A2DD"/>
          </a:solidFill>
          <a:ln>
            <a:noFill/>
          </a:ln>
          <a:effectLst>
            <a:outerShdw blurRad="40000" dist="23000" dir="5400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1616"/>
            <a:ext cx="9144000" cy="857250"/>
          </a:xfrm>
          <a:ln>
            <a:solidFill>
              <a:schemeClr val="accent1">
                <a:shade val="95000"/>
                <a:satMod val="105000"/>
              </a:schemeClr>
            </a:solidFill>
          </a:ln>
        </p:spPr>
        <p:txBody>
          <a:bodyPr/>
          <a:lstStyle/>
          <a:p>
            <a:pPr algn="ctr"/>
            <a:r>
              <a:rPr lang="en-US" dirty="0" smtClean="0">
                <a:solidFill>
                  <a:srgbClr val="8CBD3F"/>
                </a:solidFill>
              </a:rPr>
              <a:t>Capacity Building Activities</a:t>
            </a:r>
            <a:endParaRPr lang="en-US" dirty="0">
              <a:solidFill>
                <a:srgbClr val="8CBD3F"/>
              </a:solidFill>
            </a:endParaRPr>
          </a:p>
        </p:txBody>
      </p:sp>
      <p:sp>
        <p:nvSpPr>
          <p:cNvPr id="7" name="TextBox 6"/>
          <p:cNvSpPr txBox="1"/>
          <p:nvPr/>
        </p:nvSpPr>
        <p:spPr>
          <a:xfrm>
            <a:off x="661311" y="2411742"/>
            <a:ext cx="4858777" cy="2092881"/>
          </a:xfrm>
          <a:prstGeom prst="rect">
            <a:avLst/>
          </a:prstGeom>
          <a:noFill/>
        </p:spPr>
        <p:txBody>
          <a:bodyPr wrap="square" rtlCol="0">
            <a:spAutoFit/>
          </a:bodyPr>
          <a:lstStyle/>
          <a:p>
            <a:pPr marL="285750" indent="-285750">
              <a:buFont typeface="Arial" charset="0"/>
              <a:buChar char="•"/>
            </a:pPr>
            <a:r>
              <a:rPr lang="en-US" sz="1600" dirty="0">
                <a:solidFill>
                  <a:schemeClr val="bg1"/>
                </a:solidFill>
              </a:rPr>
              <a:t>Dec 2017: DTU training workshop / DS</a:t>
            </a:r>
          </a:p>
          <a:p>
            <a:pPr marL="285750" indent="-285750">
              <a:buFont typeface="Arial" charset="0"/>
              <a:buChar char="•"/>
            </a:pPr>
            <a:r>
              <a:rPr lang="en-US" sz="1600" dirty="0">
                <a:solidFill>
                  <a:schemeClr val="bg1"/>
                </a:solidFill>
              </a:rPr>
              <a:t>Participation in </a:t>
            </a:r>
            <a:r>
              <a:rPr lang="en-US" sz="1600" dirty="0" err="1">
                <a:solidFill>
                  <a:schemeClr val="bg1"/>
                </a:solidFill>
              </a:rPr>
              <a:t>HEPTech</a:t>
            </a:r>
            <a:r>
              <a:rPr lang="en-US" sz="1600" dirty="0">
                <a:solidFill>
                  <a:schemeClr val="bg1"/>
                </a:solidFill>
              </a:rPr>
              <a:t> meetings </a:t>
            </a:r>
            <a:r>
              <a:rPr lang="en-US" sz="1600" dirty="0" smtClean="0">
                <a:solidFill>
                  <a:schemeClr val="bg1"/>
                </a:solidFill>
              </a:rPr>
              <a:t>and strategic </a:t>
            </a:r>
            <a:r>
              <a:rPr lang="en-US" sz="1600" dirty="0">
                <a:solidFill>
                  <a:schemeClr val="bg1"/>
                </a:solidFill>
              </a:rPr>
              <a:t>collaboration</a:t>
            </a:r>
          </a:p>
          <a:p>
            <a:pPr marL="285750" indent="-285750">
              <a:buFont typeface="Arial" charset="0"/>
              <a:buChar char="•"/>
            </a:pPr>
            <a:r>
              <a:rPr lang="en-US" sz="1600" dirty="0" smtClean="0">
                <a:solidFill>
                  <a:schemeClr val="bg1"/>
                </a:solidFill>
              </a:rPr>
              <a:t>Upcoming 1</a:t>
            </a:r>
            <a:r>
              <a:rPr lang="en-US" sz="1600" baseline="30000" dirty="0" smtClean="0">
                <a:solidFill>
                  <a:schemeClr val="bg1"/>
                </a:solidFill>
              </a:rPr>
              <a:t>st</a:t>
            </a:r>
            <a:r>
              <a:rPr lang="en-US" sz="1600" dirty="0" smtClean="0">
                <a:solidFill>
                  <a:schemeClr val="bg1"/>
                </a:solidFill>
              </a:rPr>
              <a:t> </a:t>
            </a:r>
            <a:r>
              <a:rPr lang="en-US" sz="1600" dirty="0">
                <a:solidFill>
                  <a:schemeClr val="bg1"/>
                </a:solidFill>
              </a:rPr>
              <a:t>TTO </a:t>
            </a:r>
            <a:r>
              <a:rPr lang="en-US" sz="1600" dirty="0" smtClean="0">
                <a:solidFill>
                  <a:schemeClr val="bg1"/>
                </a:solidFill>
              </a:rPr>
              <a:t>Conference</a:t>
            </a:r>
          </a:p>
          <a:p>
            <a:r>
              <a:rPr lang="en-US" sz="1600" dirty="0" smtClean="0">
                <a:solidFill>
                  <a:schemeClr val="bg1"/>
                </a:solidFill>
              </a:rPr>
              <a:t>      a. a broad exchange of best practice </a:t>
            </a:r>
          </a:p>
          <a:p>
            <a:r>
              <a:rPr lang="en-US" sz="1600" dirty="0" smtClean="0">
                <a:solidFill>
                  <a:schemeClr val="bg1"/>
                </a:solidFill>
              </a:rPr>
              <a:t>      b. addresses stakeholders of the innovation systems</a:t>
            </a:r>
          </a:p>
          <a:p>
            <a:pPr marL="285750" indent="-285750">
              <a:buFont typeface="Arial" charset="0"/>
              <a:buChar char="•"/>
            </a:pPr>
            <a:r>
              <a:rPr lang="en-US" sz="1600" dirty="0" smtClean="0">
                <a:solidFill>
                  <a:schemeClr val="bg1"/>
                </a:solidFill>
              </a:rPr>
              <a:t>2</a:t>
            </a:r>
            <a:r>
              <a:rPr lang="en-US" sz="1600" baseline="30000" dirty="0" smtClean="0">
                <a:solidFill>
                  <a:schemeClr val="bg1"/>
                </a:solidFill>
              </a:rPr>
              <a:t>nd</a:t>
            </a:r>
            <a:r>
              <a:rPr lang="en-US" sz="1600" dirty="0" smtClean="0">
                <a:solidFill>
                  <a:schemeClr val="bg1"/>
                </a:solidFill>
              </a:rPr>
              <a:t> TTO Conference in the pipeline</a:t>
            </a:r>
            <a:endParaRPr lang="en-US" sz="1600" dirty="0">
              <a:solidFill>
                <a:schemeClr val="bg1"/>
              </a:solidFill>
            </a:endParaRPr>
          </a:p>
          <a:p>
            <a:pPr marL="285750" indent="-285750">
              <a:buFont typeface="Arial" charset="0"/>
              <a:buChar char="•"/>
            </a:pP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857" y="2411742"/>
            <a:ext cx="2481072" cy="1865376"/>
          </a:xfrm>
          <a:prstGeom prst="rect">
            <a:avLst/>
          </a:prstGeom>
          <a:effectLst>
            <a:softEdge rad="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18648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3230" y="1299798"/>
            <a:ext cx="8402854" cy="1569660"/>
          </a:xfrm>
          <a:prstGeom prst="rect">
            <a:avLst/>
          </a:prstGeom>
          <a:noFill/>
          <a:ln>
            <a:solidFill>
              <a:srgbClr val="40A2DD"/>
            </a:solidFill>
          </a:ln>
        </p:spPr>
        <p:txBody>
          <a:bodyPr wrap="square" rtlCol="0">
            <a:spAutoFit/>
          </a:bodyPr>
          <a:lstStyle/>
          <a:p>
            <a:pPr marL="285750" indent="-285750">
              <a:buFont typeface="Arial" charset="0"/>
              <a:buChar char="•"/>
            </a:pPr>
            <a:r>
              <a:rPr lang="en-US" sz="1600" dirty="0">
                <a:solidFill>
                  <a:srgbClr val="485156"/>
                </a:solidFill>
              </a:rPr>
              <a:t>1</a:t>
            </a:r>
            <a:r>
              <a:rPr lang="en-US" sz="1600" baseline="30000" dirty="0">
                <a:solidFill>
                  <a:srgbClr val="485156"/>
                </a:solidFill>
              </a:rPr>
              <a:t>st</a:t>
            </a:r>
            <a:r>
              <a:rPr lang="en-US" sz="1600" dirty="0">
                <a:solidFill>
                  <a:srgbClr val="485156"/>
                </a:solidFill>
              </a:rPr>
              <a:t> ESS TTO Conference, co-organized with DTU and </a:t>
            </a:r>
            <a:r>
              <a:rPr lang="en-US" sz="1600" dirty="0" err="1">
                <a:solidFill>
                  <a:srgbClr val="485156"/>
                </a:solidFill>
              </a:rPr>
              <a:t>HEPTech</a:t>
            </a:r>
            <a:r>
              <a:rPr lang="en-US" sz="1600" dirty="0">
                <a:solidFill>
                  <a:srgbClr val="485156"/>
                </a:solidFill>
              </a:rPr>
              <a:t> </a:t>
            </a:r>
          </a:p>
          <a:p>
            <a:pPr marL="285750" indent="-285750">
              <a:buFont typeface="Arial" charset="0"/>
              <a:buChar char="•"/>
            </a:pPr>
            <a:endParaRPr lang="en-US" sz="1600" dirty="0">
              <a:solidFill>
                <a:srgbClr val="485156"/>
              </a:solidFill>
            </a:endParaRPr>
          </a:p>
          <a:p>
            <a:pPr marL="285750" indent="-285750">
              <a:buFont typeface="Arial" charset="0"/>
              <a:buChar char="•"/>
            </a:pPr>
            <a:r>
              <a:rPr lang="en-US" sz="1600" dirty="0">
                <a:solidFill>
                  <a:srgbClr val="485156"/>
                </a:solidFill>
              </a:rPr>
              <a:t>11</a:t>
            </a:r>
            <a:r>
              <a:rPr lang="en-US" sz="1600" baseline="30000" dirty="0">
                <a:solidFill>
                  <a:srgbClr val="485156"/>
                </a:solidFill>
              </a:rPr>
              <a:t>th</a:t>
            </a:r>
            <a:r>
              <a:rPr lang="en-US" sz="1600" dirty="0">
                <a:solidFill>
                  <a:srgbClr val="485156"/>
                </a:solidFill>
              </a:rPr>
              <a:t> October 2017, DTU Campus, Anker </a:t>
            </a:r>
            <a:r>
              <a:rPr lang="en-US" sz="1600" dirty="0" err="1">
                <a:solidFill>
                  <a:srgbClr val="485156"/>
                </a:solidFill>
              </a:rPr>
              <a:t>Engelundsvej</a:t>
            </a:r>
            <a:r>
              <a:rPr lang="en-US" sz="1600" dirty="0">
                <a:solidFill>
                  <a:srgbClr val="485156"/>
                </a:solidFill>
              </a:rPr>
              <a:t> 1, 2800 </a:t>
            </a:r>
            <a:r>
              <a:rPr lang="en-US" sz="1600" dirty="0" smtClean="0">
                <a:solidFill>
                  <a:srgbClr val="485156"/>
                </a:solidFill>
              </a:rPr>
              <a:t>                                                    </a:t>
            </a:r>
            <a:r>
              <a:rPr lang="en-US" sz="1600" dirty="0" err="1" smtClean="0">
                <a:solidFill>
                  <a:srgbClr val="485156"/>
                </a:solidFill>
              </a:rPr>
              <a:t>Lyngby</a:t>
            </a:r>
            <a:r>
              <a:rPr lang="en-US" sz="1600" dirty="0">
                <a:solidFill>
                  <a:srgbClr val="485156"/>
                </a:solidFill>
              </a:rPr>
              <a:t>, Denmark</a:t>
            </a:r>
          </a:p>
          <a:p>
            <a:pPr marL="285750" indent="-285750">
              <a:buFont typeface="Arial" charset="0"/>
              <a:buChar char="•"/>
            </a:pPr>
            <a:endParaRPr lang="en-US" sz="1600" dirty="0">
              <a:solidFill>
                <a:srgbClr val="485156"/>
              </a:solidFill>
            </a:endParaRPr>
          </a:p>
          <a:p>
            <a:pPr marL="285750" indent="-285750">
              <a:buFont typeface="Arial" charset="0"/>
              <a:buChar char="•"/>
            </a:pPr>
            <a:r>
              <a:rPr lang="en-US" sz="1600" dirty="0">
                <a:solidFill>
                  <a:srgbClr val="485156"/>
                </a:solidFill>
              </a:rPr>
              <a:t>Speakers from </a:t>
            </a:r>
            <a:r>
              <a:rPr lang="en-US" sz="1600" b="1" dirty="0">
                <a:solidFill>
                  <a:srgbClr val="485156"/>
                </a:solidFill>
              </a:rPr>
              <a:t>EU</a:t>
            </a:r>
            <a:r>
              <a:rPr lang="en-US" sz="1600" dirty="0">
                <a:solidFill>
                  <a:srgbClr val="485156"/>
                </a:solidFill>
              </a:rPr>
              <a:t> </a:t>
            </a:r>
            <a:r>
              <a:rPr lang="en-US" sz="1600" b="1" dirty="0">
                <a:solidFill>
                  <a:srgbClr val="485156"/>
                </a:solidFill>
              </a:rPr>
              <a:t>JRC, CEA, ESRF, ELETTRA, EPFL, STFC, PSI  </a:t>
            </a:r>
          </a:p>
        </p:txBody>
      </p:sp>
      <p:sp>
        <p:nvSpPr>
          <p:cNvPr id="2" name="Title 1"/>
          <p:cNvSpPr>
            <a:spLocks noGrp="1"/>
          </p:cNvSpPr>
          <p:nvPr>
            <p:ph type="title"/>
          </p:nvPr>
        </p:nvSpPr>
        <p:spPr>
          <a:xfrm>
            <a:off x="0" y="624364"/>
            <a:ext cx="9144000" cy="857250"/>
          </a:xfrm>
        </p:spPr>
        <p:txBody>
          <a:bodyPr>
            <a:normAutofit/>
          </a:bodyPr>
          <a:lstStyle/>
          <a:p>
            <a:pPr algn="ctr"/>
            <a:r>
              <a:rPr lang="en-US" sz="2600" dirty="0">
                <a:solidFill>
                  <a:srgbClr val="8CBD3F"/>
                </a:solidFill>
              </a:rPr>
              <a:t> “Establishing and Maintaining an Innovation Framework”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305" y="1299798"/>
            <a:ext cx="1527779" cy="1002789"/>
          </a:xfrm>
          <a:prstGeom prst="rect">
            <a:avLst/>
          </a:prstGeom>
          <a:ln>
            <a:solidFill>
              <a:srgbClr val="40A2DD"/>
            </a:solidFill>
          </a:ln>
        </p:spPr>
      </p:pic>
      <p:sp>
        <p:nvSpPr>
          <p:cNvPr id="3" name="TextBox 2"/>
          <p:cNvSpPr txBox="1"/>
          <p:nvPr/>
        </p:nvSpPr>
        <p:spPr>
          <a:xfrm>
            <a:off x="240633" y="3137836"/>
            <a:ext cx="3850104" cy="1569660"/>
          </a:xfrm>
          <a:prstGeom prst="rect">
            <a:avLst/>
          </a:prstGeom>
          <a:solidFill>
            <a:srgbClr val="40A2DD"/>
          </a:solidFill>
        </p:spPr>
        <p:txBody>
          <a:bodyPr wrap="square" rtlCol="0">
            <a:spAutoFit/>
          </a:bodyPr>
          <a:lstStyle/>
          <a:p>
            <a:r>
              <a:rPr lang="en-US" sz="1600" dirty="0">
                <a:solidFill>
                  <a:schemeClr val="bg1"/>
                </a:solidFill>
              </a:rPr>
              <a:t>The main aim is a </a:t>
            </a:r>
            <a:r>
              <a:rPr lang="en-US" sz="1600" b="1" dirty="0">
                <a:solidFill>
                  <a:schemeClr val="bg1"/>
                </a:solidFill>
              </a:rPr>
              <a:t>broad exchange of best practices among </a:t>
            </a:r>
            <a:r>
              <a:rPr lang="en-US" sz="1600" dirty="0">
                <a:solidFill>
                  <a:schemeClr val="bg1"/>
                </a:solidFill>
              </a:rPr>
              <a:t>all participants to improve their capacity in knowledge </a:t>
            </a:r>
            <a:r>
              <a:rPr lang="en-US" sz="1600" dirty="0" smtClean="0">
                <a:solidFill>
                  <a:schemeClr val="bg1"/>
                </a:solidFill>
              </a:rPr>
              <a:t>transfer.</a:t>
            </a:r>
          </a:p>
          <a:p>
            <a:r>
              <a:rPr lang="en-US" sz="1600" dirty="0" smtClean="0">
                <a:solidFill>
                  <a:schemeClr val="bg1"/>
                </a:solidFill>
              </a:rPr>
              <a:t>Participants will have a </a:t>
            </a:r>
            <a:r>
              <a:rPr lang="en-US" sz="1600" dirty="0">
                <a:solidFill>
                  <a:schemeClr val="bg1"/>
                </a:solidFill>
              </a:rPr>
              <a:t>chance to discuss </a:t>
            </a:r>
            <a:r>
              <a:rPr lang="en-US" sz="1600" dirty="0" smtClean="0">
                <a:solidFill>
                  <a:schemeClr val="bg1"/>
                </a:solidFill>
              </a:rPr>
              <a:t>and ask the speakers questions during two workshop sessions.</a:t>
            </a:r>
            <a:endParaRPr lang="en-US" sz="1600" dirty="0">
              <a:solidFill>
                <a:schemeClr val="bg1"/>
              </a:solidFill>
            </a:endParaRPr>
          </a:p>
        </p:txBody>
      </p:sp>
      <p:sp>
        <p:nvSpPr>
          <p:cNvPr id="4" name="TextBox 3"/>
          <p:cNvSpPr txBox="1"/>
          <p:nvPr/>
        </p:nvSpPr>
        <p:spPr>
          <a:xfrm>
            <a:off x="4331369" y="3384057"/>
            <a:ext cx="4484715" cy="1077218"/>
          </a:xfrm>
          <a:prstGeom prst="rect">
            <a:avLst/>
          </a:prstGeom>
          <a:solidFill>
            <a:schemeClr val="bg1">
              <a:lumMod val="85000"/>
            </a:schemeClr>
          </a:solidFill>
          <a:ln>
            <a:solidFill>
              <a:schemeClr val="bg1">
                <a:lumMod val="85000"/>
              </a:schemeClr>
            </a:solidFill>
          </a:ln>
        </p:spPr>
        <p:txBody>
          <a:bodyPr wrap="square" rtlCol="0">
            <a:spAutoFit/>
          </a:bodyPr>
          <a:lstStyle/>
          <a:p>
            <a:r>
              <a:rPr lang="en-US" sz="1600" dirty="0">
                <a:solidFill>
                  <a:srgbClr val="485156"/>
                </a:solidFill>
              </a:rPr>
              <a:t>The presentations </a:t>
            </a:r>
            <a:r>
              <a:rPr lang="en-US" sz="1600" b="1" dirty="0">
                <a:solidFill>
                  <a:srgbClr val="485156"/>
                </a:solidFill>
              </a:rPr>
              <a:t>complement each other </a:t>
            </a:r>
            <a:r>
              <a:rPr lang="en-US" sz="1600" dirty="0">
                <a:solidFill>
                  <a:srgbClr val="485156"/>
                </a:solidFill>
              </a:rPr>
              <a:t>to avoid </a:t>
            </a:r>
            <a:r>
              <a:rPr lang="en-US" sz="1600" dirty="0" smtClean="0">
                <a:solidFill>
                  <a:srgbClr val="485156"/>
                </a:solidFill>
              </a:rPr>
              <a:t>repetition, </a:t>
            </a:r>
            <a:r>
              <a:rPr lang="en-US" sz="1600" b="1" dirty="0" smtClean="0">
                <a:solidFill>
                  <a:srgbClr val="485156"/>
                </a:solidFill>
              </a:rPr>
              <a:t>cover the most important steps </a:t>
            </a:r>
            <a:r>
              <a:rPr lang="en-US" sz="1600" dirty="0" smtClean="0">
                <a:solidFill>
                  <a:srgbClr val="485156"/>
                </a:solidFill>
              </a:rPr>
              <a:t>of setting up innovation infrastructure and</a:t>
            </a:r>
            <a:r>
              <a:rPr lang="en-US" sz="1600" b="1" dirty="0" smtClean="0">
                <a:solidFill>
                  <a:srgbClr val="485156"/>
                </a:solidFill>
              </a:rPr>
              <a:t> </a:t>
            </a:r>
            <a:r>
              <a:rPr lang="en-US" sz="1600" b="1" dirty="0">
                <a:solidFill>
                  <a:srgbClr val="485156"/>
                </a:solidFill>
              </a:rPr>
              <a:t>the most important processes </a:t>
            </a:r>
            <a:r>
              <a:rPr lang="en-US" sz="1600" dirty="0">
                <a:solidFill>
                  <a:srgbClr val="485156"/>
                </a:solidFill>
              </a:rPr>
              <a:t>to </a:t>
            </a:r>
            <a:r>
              <a:rPr lang="en-US" sz="1600" dirty="0" smtClean="0">
                <a:solidFill>
                  <a:srgbClr val="485156"/>
                </a:solidFill>
              </a:rPr>
              <a:t>identify the values</a:t>
            </a:r>
            <a:endParaRPr lang="en-US" sz="1600" dirty="0">
              <a:solidFill>
                <a:srgbClr val="485156"/>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82217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2136808"/>
            <a:ext cx="9144000" cy="2165685"/>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50771" y="1549348"/>
            <a:ext cx="7720875" cy="3494290"/>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3538" y="1595142"/>
            <a:ext cx="7708108" cy="338554"/>
          </a:xfrm>
          <a:prstGeom prst="rect">
            <a:avLst/>
          </a:prstGeom>
          <a:solidFill>
            <a:schemeClr val="bg1"/>
          </a:solidFill>
        </p:spPr>
        <p:txBody>
          <a:bodyPr wrap="square" rtlCol="0">
            <a:spAutoFit/>
          </a:bodyPr>
          <a:lstStyle/>
          <a:p>
            <a:pPr marL="285750" indent="-285750">
              <a:buFont typeface="Arial" charset="0"/>
              <a:buChar char="•"/>
            </a:pPr>
            <a:r>
              <a:rPr lang="en-GB" sz="1600" b="1" dirty="0">
                <a:solidFill>
                  <a:srgbClr val="485156"/>
                </a:solidFill>
              </a:rPr>
              <a:t>Set-Up of Technology Transfer Office </a:t>
            </a:r>
            <a:r>
              <a:rPr lang="en-GB" sz="1600" dirty="0">
                <a:solidFill>
                  <a:srgbClr val="485156"/>
                </a:solidFill>
              </a:rPr>
              <a:t>(TTO) at </a:t>
            </a:r>
            <a:r>
              <a:rPr lang="en-GB" sz="1600" dirty="0" smtClean="0">
                <a:solidFill>
                  <a:srgbClr val="485156"/>
                </a:solidFill>
              </a:rPr>
              <a:t>ESS</a:t>
            </a:r>
            <a:endParaRPr lang="en-GB" sz="1600" dirty="0">
              <a:solidFill>
                <a:srgbClr val="485156"/>
              </a:solidFill>
            </a:endParaRPr>
          </a:p>
        </p:txBody>
      </p:sp>
      <p:sp>
        <p:nvSpPr>
          <p:cNvPr id="2" name="Titel 1"/>
          <p:cNvSpPr>
            <a:spLocks noGrp="1"/>
          </p:cNvSpPr>
          <p:nvPr>
            <p:ph type="title"/>
          </p:nvPr>
        </p:nvSpPr>
        <p:spPr>
          <a:xfrm>
            <a:off x="0" y="692098"/>
            <a:ext cx="9144000" cy="857250"/>
          </a:xfrm>
          <a:ln>
            <a:solidFill>
              <a:srgbClr val="40A2DD"/>
            </a:solidFill>
          </a:ln>
          <a:effectLst>
            <a:outerShdw blurRad="50800" dist="50800" dir="5400000" sx="30000" sy="30000" algn="ctr" rotWithShape="0">
              <a:srgbClr val="000000">
                <a:alpha val="43000"/>
              </a:srgbClr>
            </a:outerShdw>
          </a:effectLst>
        </p:spPr>
        <p:txBody>
          <a:bodyPr/>
          <a:lstStyle/>
          <a:p>
            <a:pPr algn="ctr"/>
            <a:r>
              <a:rPr lang="da-DK" dirty="0">
                <a:solidFill>
                  <a:srgbClr val="8CBD3F"/>
                </a:solidFill>
              </a:rPr>
              <a:t>Results</a:t>
            </a:r>
          </a:p>
        </p:txBody>
      </p:sp>
      <p:pic>
        <p:nvPicPr>
          <p:cNvPr id="3" name="Picture 2"/>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5921617" y="1511155"/>
            <a:ext cx="2459155" cy="1726532"/>
          </a:xfrm>
          <a:prstGeom prst="rect">
            <a:avLst/>
          </a:prstGeom>
        </p:spPr>
      </p:pic>
      <p:sp>
        <p:nvSpPr>
          <p:cNvPr id="6" name="TextBox 5"/>
          <p:cNvSpPr txBox="1"/>
          <p:nvPr/>
        </p:nvSpPr>
        <p:spPr>
          <a:xfrm>
            <a:off x="763538" y="1916101"/>
            <a:ext cx="8101329" cy="338554"/>
          </a:xfrm>
          <a:prstGeom prst="rect">
            <a:avLst/>
          </a:prstGeom>
          <a:noFill/>
        </p:spPr>
        <p:txBody>
          <a:bodyPr wrap="square" rtlCol="0">
            <a:spAutoFit/>
          </a:bodyPr>
          <a:lstStyle/>
          <a:p>
            <a:pPr marL="285750" indent="-285750">
              <a:buFont typeface="Arial" charset="0"/>
              <a:buChar char="•"/>
            </a:pPr>
            <a:r>
              <a:rPr lang="en-GB" sz="1600" b="1" dirty="0">
                <a:solidFill>
                  <a:srgbClr val="485156"/>
                </a:solidFill>
              </a:rPr>
              <a:t>Internal Innovation Workshops </a:t>
            </a:r>
            <a:r>
              <a:rPr lang="en-GB" sz="1600" dirty="0">
                <a:solidFill>
                  <a:srgbClr val="485156"/>
                </a:solidFill>
              </a:rPr>
              <a:t>(15.3.2017/ 29.8. 2017</a:t>
            </a:r>
            <a:r>
              <a:rPr lang="en-GB" sz="1600" dirty="0" smtClean="0">
                <a:solidFill>
                  <a:srgbClr val="485156"/>
                </a:solidFill>
              </a:rPr>
              <a:t>)</a:t>
            </a:r>
            <a:endParaRPr lang="en-US" sz="1600" dirty="0">
              <a:solidFill>
                <a:srgbClr val="485156"/>
              </a:solidFill>
            </a:endParaRPr>
          </a:p>
        </p:txBody>
      </p:sp>
      <p:sp>
        <p:nvSpPr>
          <p:cNvPr id="7" name="TextBox 6"/>
          <p:cNvSpPr txBox="1"/>
          <p:nvPr/>
        </p:nvSpPr>
        <p:spPr>
          <a:xfrm>
            <a:off x="763538" y="2203484"/>
            <a:ext cx="7899199" cy="1354217"/>
          </a:xfrm>
          <a:prstGeom prst="rect">
            <a:avLst/>
          </a:prstGeom>
          <a:noFill/>
        </p:spPr>
        <p:txBody>
          <a:bodyPr wrap="square" rtlCol="0">
            <a:spAutoFit/>
          </a:bodyPr>
          <a:lstStyle/>
          <a:p>
            <a:pPr marL="285750" indent="-285750">
              <a:buFont typeface="Arial" charset="0"/>
              <a:buChar char="•"/>
            </a:pPr>
            <a:r>
              <a:rPr lang="en-GB" sz="1600" b="1" dirty="0">
                <a:solidFill>
                  <a:srgbClr val="485156"/>
                </a:solidFill>
              </a:rPr>
              <a:t>Mapping of Innovation Environments </a:t>
            </a:r>
            <a:r>
              <a:rPr lang="en-GB" sz="1600" dirty="0">
                <a:solidFill>
                  <a:srgbClr val="485156"/>
                </a:solidFill>
              </a:rPr>
              <a:t>									 	 	a. Scientific and academic users</a:t>
            </a:r>
          </a:p>
          <a:p>
            <a:r>
              <a:rPr lang="en-GB" sz="1600" dirty="0">
                <a:solidFill>
                  <a:srgbClr val="485156"/>
                </a:solidFill>
              </a:rPr>
              <a:t>		b. Industrial Users</a:t>
            </a:r>
          </a:p>
          <a:p>
            <a:r>
              <a:rPr lang="en-GB" sz="1600" dirty="0">
                <a:solidFill>
                  <a:srgbClr val="485156"/>
                </a:solidFill>
              </a:rPr>
              <a:t>		c. Actors in Innovation Ecosystems </a:t>
            </a:r>
            <a:endParaRPr lang="en-US" sz="1600" dirty="0"/>
          </a:p>
          <a:p>
            <a:endParaRPr lang="en-US" dirty="0"/>
          </a:p>
        </p:txBody>
      </p:sp>
      <p:sp>
        <p:nvSpPr>
          <p:cNvPr id="8" name="TextBox 7"/>
          <p:cNvSpPr txBox="1"/>
          <p:nvPr/>
        </p:nvSpPr>
        <p:spPr>
          <a:xfrm>
            <a:off x="763538" y="3172915"/>
            <a:ext cx="7708108" cy="830997"/>
          </a:xfrm>
          <a:prstGeom prst="rect">
            <a:avLst/>
          </a:prstGeom>
          <a:noFill/>
        </p:spPr>
        <p:txBody>
          <a:bodyPr wrap="square" rtlCol="0">
            <a:spAutoFit/>
          </a:bodyPr>
          <a:lstStyle/>
          <a:p>
            <a:pPr marL="285750" indent="-285750">
              <a:buFont typeface="Arial" charset="0"/>
              <a:buChar char="•"/>
            </a:pPr>
            <a:r>
              <a:rPr lang="en-US" sz="1600" b="1" dirty="0">
                <a:solidFill>
                  <a:srgbClr val="485156"/>
                </a:solidFill>
              </a:rPr>
              <a:t>DTU plays an active role</a:t>
            </a:r>
            <a:r>
              <a:rPr lang="en-US" sz="1600" dirty="0">
                <a:solidFill>
                  <a:srgbClr val="485156"/>
                </a:solidFill>
              </a:rPr>
              <a:t> in the organization of innovation                                          workshops, mapping of actors in the local innovation ecosystem mapping </a:t>
            </a:r>
          </a:p>
          <a:p>
            <a:r>
              <a:rPr lang="en-US" sz="1600" dirty="0">
                <a:solidFill>
                  <a:srgbClr val="485156"/>
                </a:solidFill>
              </a:rPr>
              <a:t>      and organization of the upcoming ESS Technology Transfer Conference </a:t>
            </a:r>
          </a:p>
        </p:txBody>
      </p:sp>
      <p:sp>
        <p:nvSpPr>
          <p:cNvPr id="9" name="TextBox 8"/>
          <p:cNvSpPr txBox="1"/>
          <p:nvPr/>
        </p:nvSpPr>
        <p:spPr>
          <a:xfrm>
            <a:off x="725036" y="3910743"/>
            <a:ext cx="8178331" cy="584775"/>
          </a:xfrm>
          <a:prstGeom prst="rect">
            <a:avLst/>
          </a:prstGeom>
          <a:noFill/>
        </p:spPr>
        <p:txBody>
          <a:bodyPr wrap="square" rtlCol="0">
            <a:spAutoFit/>
          </a:bodyPr>
          <a:lstStyle/>
          <a:p>
            <a:pPr marL="285750" indent="-285750">
              <a:buFont typeface="Arial" charset="0"/>
              <a:buChar char="•"/>
            </a:pPr>
            <a:r>
              <a:rPr lang="en-GB" sz="1600" dirty="0">
                <a:solidFill>
                  <a:srgbClr val="485156"/>
                </a:solidFill>
              </a:rPr>
              <a:t>For mapping of Innovation Environments were </a:t>
            </a:r>
            <a:r>
              <a:rPr lang="en-GB" sz="1600" b="1" dirty="0">
                <a:solidFill>
                  <a:srgbClr val="485156"/>
                </a:solidFill>
              </a:rPr>
              <a:t>conducted interviews with innovation experts and technology transfer officers </a:t>
            </a:r>
            <a:r>
              <a:rPr lang="en-GB" sz="1600" dirty="0">
                <a:solidFill>
                  <a:srgbClr val="485156"/>
                </a:solidFill>
              </a:rPr>
              <a:t>in the selected regions</a:t>
            </a:r>
            <a:r>
              <a:rPr lang="en-US" sz="1600" dirty="0">
                <a:solidFill>
                  <a:srgbClr val="485156"/>
                </a:solidFill>
              </a:rPr>
              <a:t> </a:t>
            </a:r>
          </a:p>
        </p:txBody>
      </p:sp>
      <p:sp>
        <p:nvSpPr>
          <p:cNvPr id="12" name="TextBox 11"/>
          <p:cNvSpPr txBox="1"/>
          <p:nvPr/>
        </p:nvSpPr>
        <p:spPr>
          <a:xfrm>
            <a:off x="725036" y="4433691"/>
            <a:ext cx="7617234" cy="861774"/>
          </a:xfrm>
          <a:prstGeom prst="rect">
            <a:avLst/>
          </a:prstGeom>
          <a:noFill/>
        </p:spPr>
        <p:txBody>
          <a:bodyPr wrap="square" rtlCol="0">
            <a:spAutoFit/>
          </a:bodyPr>
          <a:lstStyle/>
          <a:p>
            <a:pPr marL="285750" indent="-285750">
              <a:buFont typeface="Arial" charset="0"/>
              <a:buChar char="•"/>
            </a:pPr>
            <a:r>
              <a:rPr lang="en-US" sz="1600" dirty="0">
                <a:solidFill>
                  <a:srgbClr val="485156"/>
                </a:solidFill>
              </a:rPr>
              <a:t>First findings for the </a:t>
            </a:r>
            <a:r>
              <a:rPr lang="en-US" sz="1600" b="1" dirty="0">
                <a:solidFill>
                  <a:srgbClr val="485156"/>
                </a:solidFill>
              </a:rPr>
              <a:t>ESS Innovation Portfolio</a:t>
            </a:r>
            <a:r>
              <a:rPr lang="en-US" sz="1600" dirty="0">
                <a:solidFill>
                  <a:srgbClr val="485156"/>
                </a:solidFill>
              </a:rPr>
              <a:t>. The results to be analyzed by prepared innovation strategy</a:t>
            </a:r>
            <a:endParaRPr lang="da-DK" sz="1600" dirty="0">
              <a:solidFill>
                <a:srgbClr val="485156"/>
              </a:solidFill>
            </a:endParaRPr>
          </a:p>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1" y="4942777"/>
            <a:ext cx="1744570" cy="195087"/>
          </a:xfrm>
          <a:prstGeom prst="rect">
            <a:avLst/>
          </a:prstGeom>
        </p:spPr>
      </p:pic>
    </p:spTree>
    <p:extLst>
      <p:ext uri="{BB962C8B-B14F-4D97-AF65-F5344CB8AC3E}">
        <p14:creationId xmlns:p14="http://schemas.microsoft.com/office/powerpoint/2010/main" val="34505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ppt_y</p:attrName>
                                        </p:attrNameLst>
                                      </p:cBhvr>
                                      <p:tavLst>
                                        <p:tav tm="0">
                                          <p:val>
                                            <p:strVal val="#ppt_y+#ppt_h*1.125000"/>
                                          </p:val>
                                        </p:tav>
                                        <p:tav tm="100000">
                                          <p:val>
                                            <p:strVal val="#ppt_y"/>
                                          </p:val>
                                        </p:tav>
                                      </p:tavLst>
                                    </p:anim>
                                    <p:animEffect transition="in" filter="wipe(up)">
                                      <p:cBhvr>
                                        <p:cTn id="23" dur="500"/>
                                        <p:tgtEl>
                                          <p:spTgt spid="8"/>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ppt_y</p:attrName>
                                        </p:attrNameLst>
                                      </p:cBhvr>
                                      <p:tavLst>
                                        <p:tav tm="0">
                                          <p:val>
                                            <p:strVal val="#ppt_y+#ppt_h*1.125000"/>
                                          </p:val>
                                        </p:tav>
                                        <p:tav tm="100000">
                                          <p:val>
                                            <p:strVal val="#ppt_y"/>
                                          </p:val>
                                        </p:tav>
                                      </p:tavLst>
                                    </p:anim>
                                    <p:animEffect transition="in" filter="wipe(up)">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P spid="8" grpId="0"/>
      <p:bldP spid="9"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39789"/>
            <a:ext cx="9144000" cy="857250"/>
          </a:xfrm>
        </p:spPr>
        <p:txBody>
          <a:bodyPr/>
          <a:lstStyle/>
          <a:p>
            <a:pPr algn="ctr"/>
            <a:r>
              <a:rPr lang="da-DK" dirty="0">
                <a:solidFill>
                  <a:srgbClr val="8CBD3F"/>
                </a:solidFill>
              </a:rPr>
              <a:t>Next steps</a:t>
            </a:r>
          </a:p>
        </p:txBody>
      </p:sp>
      <p:sp>
        <p:nvSpPr>
          <p:cNvPr id="9" name="Rectangle 8"/>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alphaModFix amt="13000"/>
            <a:extLst>
              <a:ext uri="{28A0092B-C50C-407E-A947-70E740481C1C}">
                <a14:useLocalDpi xmlns:a14="http://schemas.microsoft.com/office/drawing/2010/main" val="0"/>
              </a:ext>
            </a:extLst>
          </a:blip>
          <a:srcRect r="31392" b="1275"/>
          <a:stretch/>
        </p:blipFill>
        <p:spPr>
          <a:xfrm>
            <a:off x="4003348" y="65572"/>
            <a:ext cx="5140652" cy="5077928"/>
          </a:xfrm>
          <a:prstGeom prst="rect">
            <a:avLst/>
          </a:prstGeom>
          <a:effectLst>
            <a:softEdge rad="812800"/>
          </a:effectLst>
        </p:spPr>
      </p:pic>
      <p:sp>
        <p:nvSpPr>
          <p:cNvPr id="4" name="TextBox 3"/>
          <p:cNvSpPr txBox="1"/>
          <p:nvPr/>
        </p:nvSpPr>
        <p:spPr>
          <a:xfrm>
            <a:off x="979600" y="2471256"/>
            <a:ext cx="7791191" cy="584775"/>
          </a:xfrm>
          <a:prstGeom prst="rect">
            <a:avLst/>
          </a:prstGeom>
          <a:noFill/>
        </p:spPr>
        <p:txBody>
          <a:bodyPr wrap="square" rtlCol="0">
            <a:spAutoFit/>
          </a:bodyPr>
          <a:lstStyle/>
          <a:p>
            <a:pPr marL="285750" indent="-285750">
              <a:buFont typeface="Arial" charset="0"/>
              <a:buChar char="•"/>
            </a:pPr>
            <a:r>
              <a:rPr lang="en-US" sz="1600" b="1" dirty="0">
                <a:solidFill>
                  <a:srgbClr val="485156"/>
                </a:solidFill>
              </a:rPr>
              <a:t>“TTO Industry Agreement” </a:t>
            </a:r>
          </a:p>
          <a:p>
            <a:r>
              <a:rPr lang="en-US" sz="1600" b="1" dirty="0">
                <a:solidFill>
                  <a:srgbClr val="485156"/>
                </a:solidFill>
              </a:rPr>
              <a:t>		</a:t>
            </a:r>
            <a:r>
              <a:rPr lang="en-US" sz="1200" dirty="0">
                <a:solidFill>
                  <a:srgbClr val="485156"/>
                </a:solidFill>
              </a:rPr>
              <a:t>Search for potential industrial cooperation </a:t>
            </a:r>
            <a:r>
              <a:rPr lang="en-US" sz="1200" dirty="0" smtClean="0">
                <a:solidFill>
                  <a:srgbClr val="485156"/>
                </a:solidFill>
              </a:rPr>
              <a:t>partners</a:t>
            </a:r>
          </a:p>
        </p:txBody>
      </p:sp>
      <p:sp>
        <p:nvSpPr>
          <p:cNvPr id="7" name="TextBox 6"/>
          <p:cNvSpPr txBox="1"/>
          <p:nvPr/>
        </p:nvSpPr>
        <p:spPr>
          <a:xfrm>
            <a:off x="979600" y="3017241"/>
            <a:ext cx="8002946" cy="769441"/>
          </a:xfrm>
          <a:prstGeom prst="rect">
            <a:avLst/>
          </a:prstGeom>
          <a:noFill/>
        </p:spPr>
        <p:txBody>
          <a:bodyPr wrap="square" rtlCol="0">
            <a:spAutoFit/>
          </a:bodyPr>
          <a:lstStyle/>
          <a:p>
            <a:pPr marL="285750" indent="-285750">
              <a:buFont typeface="Arial" charset="0"/>
              <a:buChar char="•"/>
            </a:pPr>
            <a:r>
              <a:rPr lang="en-US" sz="1600" b="1" dirty="0">
                <a:solidFill>
                  <a:srgbClr val="485156"/>
                </a:solidFill>
              </a:rPr>
              <a:t>“1</a:t>
            </a:r>
            <a:r>
              <a:rPr lang="en-US" sz="1600" b="1" baseline="30000" dirty="0">
                <a:solidFill>
                  <a:srgbClr val="485156"/>
                </a:solidFill>
              </a:rPr>
              <a:t>st</a:t>
            </a:r>
            <a:r>
              <a:rPr lang="en-US" sz="1600" b="1" dirty="0">
                <a:solidFill>
                  <a:srgbClr val="485156"/>
                </a:solidFill>
              </a:rPr>
              <a:t> Organization of 2 TTO Conferences” </a:t>
            </a:r>
          </a:p>
          <a:p>
            <a:pPr lvl="1"/>
            <a:r>
              <a:rPr lang="en-US" sz="1600" dirty="0">
                <a:solidFill>
                  <a:srgbClr val="485156"/>
                </a:solidFill>
              </a:rPr>
              <a:t>	</a:t>
            </a:r>
            <a:r>
              <a:rPr lang="en-US" sz="1200" dirty="0">
                <a:solidFill>
                  <a:srgbClr val="485156"/>
                </a:solidFill>
              </a:rPr>
              <a:t>Final stage of the event preparation. Strategic tech transfer partnerships will be established and maintained 	(ESS Partners, </a:t>
            </a:r>
            <a:r>
              <a:rPr lang="en-US" sz="1200" dirty="0" err="1">
                <a:solidFill>
                  <a:srgbClr val="485156"/>
                </a:solidFill>
              </a:rPr>
              <a:t>HEPTech</a:t>
            </a:r>
            <a:r>
              <a:rPr lang="en-US" sz="1200" dirty="0">
                <a:solidFill>
                  <a:srgbClr val="485156"/>
                </a:solidFill>
              </a:rPr>
              <a:t>, CREMLIN, </a:t>
            </a:r>
            <a:r>
              <a:rPr lang="en-US" sz="1200" dirty="0" smtClean="0">
                <a:solidFill>
                  <a:srgbClr val="485156"/>
                </a:solidFill>
              </a:rPr>
              <a:t>ESFRI </a:t>
            </a:r>
            <a:r>
              <a:rPr lang="en-US" sz="1200" dirty="0">
                <a:solidFill>
                  <a:srgbClr val="485156"/>
                </a:solidFill>
              </a:rPr>
              <a:t>facilities</a:t>
            </a:r>
            <a:r>
              <a:rPr lang="en-US" sz="1200" dirty="0" smtClean="0">
                <a:solidFill>
                  <a:srgbClr val="485156"/>
                </a:solidFill>
              </a:rPr>
              <a:t>)</a:t>
            </a:r>
            <a:endParaRPr lang="en-US" sz="1200" dirty="0">
              <a:solidFill>
                <a:srgbClr val="485156"/>
              </a:solidFill>
            </a:endParaRPr>
          </a:p>
        </p:txBody>
      </p:sp>
      <p:sp>
        <p:nvSpPr>
          <p:cNvPr id="8" name="TextBox 7"/>
          <p:cNvSpPr txBox="1"/>
          <p:nvPr/>
        </p:nvSpPr>
        <p:spPr>
          <a:xfrm>
            <a:off x="979600" y="3830248"/>
            <a:ext cx="8070323" cy="769441"/>
          </a:xfrm>
          <a:prstGeom prst="rect">
            <a:avLst/>
          </a:prstGeom>
          <a:noFill/>
        </p:spPr>
        <p:txBody>
          <a:bodyPr wrap="square" rtlCol="0">
            <a:spAutoFit/>
          </a:bodyPr>
          <a:lstStyle/>
          <a:p>
            <a:pPr marL="285750" indent="-285750">
              <a:buFont typeface="Arial" charset="0"/>
              <a:buChar char="•"/>
            </a:pPr>
            <a:r>
              <a:rPr lang="en-US" sz="1600" b="1" dirty="0">
                <a:solidFill>
                  <a:srgbClr val="485156"/>
                </a:solidFill>
              </a:rPr>
              <a:t>“2</a:t>
            </a:r>
            <a:r>
              <a:rPr lang="en-US" sz="1600" b="1" baseline="30000" dirty="0">
                <a:solidFill>
                  <a:srgbClr val="485156"/>
                </a:solidFill>
              </a:rPr>
              <a:t>nd</a:t>
            </a:r>
            <a:r>
              <a:rPr lang="en-US" sz="1600" b="1" dirty="0">
                <a:solidFill>
                  <a:srgbClr val="485156"/>
                </a:solidFill>
              </a:rPr>
              <a:t> Organization of 2 TTO Conferences”</a:t>
            </a:r>
          </a:p>
          <a:p>
            <a:r>
              <a:rPr lang="da-DK" sz="1600" dirty="0">
                <a:solidFill>
                  <a:srgbClr val="485156"/>
                </a:solidFill>
              </a:rPr>
              <a:t>		</a:t>
            </a:r>
            <a:r>
              <a:rPr lang="da-DK" sz="1200" dirty="0">
                <a:solidFill>
                  <a:srgbClr val="485156"/>
                </a:solidFill>
              </a:rPr>
              <a:t>Organization of the event. </a:t>
            </a:r>
            <a:r>
              <a:rPr lang="da-DK" sz="1200" dirty="0" err="1">
                <a:solidFill>
                  <a:srgbClr val="485156"/>
                </a:solidFill>
              </a:rPr>
              <a:t>Establishing</a:t>
            </a:r>
            <a:r>
              <a:rPr lang="da-DK" sz="1200" dirty="0">
                <a:solidFill>
                  <a:srgbClr val="485156"/>
                </a:solidFill>
              </a:rPr>
              <a:t> and </a:t>
            </a:r>
            <a:r>
              <a:rPr lang="da-DK" sz="1200" dirty="0" err="1">
                <a:solidFill>
                  <a:srgbClr val="485156"/>
                </a:solidFill>
              </a:rPr>
              <a:t>maintaining</a:t>
            </a:r>
            <a:r>
              <a:rPr lang="da-DK" sz="1200" dirty="0">
                <a:solidFill>
                  <a:srgbClr val="485156"/>
                </a:solidFill>
              </a:rPr>
              <a:t> the TT relevant </a:t>
            </a:r>
            <a:r>
              <a:rPr lang="da-DK" sz="1200" dirty="0" err="1">
                <a:solidFill>
                  <a:srgbClr val="485156"/>
                </a:solidFill>
              </a:rPr>
              <a:t>partnerships</a:t>
            </a:r>
            <a:endParaRPr lang="da-DK" sz="1200" dirty="0">
              <a:solidFill>
                <a:srgbClr val="485156"/>
              </a:solidFill>
            </a:endParaRPr>
          </a:p>
          <a:p>
            <a:endParaRPr lang="en-US" sz="1200" dirty="0"/>
          </a:p>
        </p:txBody>
      </p:sp>
      <p:sp>
        <p:nvSpPr>
          <p:cNvPr id="10" name="TextBox 9"/>
          <p:cNvSpPr txBox="1"/>
          <p:nvPr/>
        </p:nvSpPr>
        <p:spPr>
          <a:xfrm>
            <a:off x="979600" y="1711911"/>
            <a:ext cx="8056345" cy="1015663"/>
          </a:xfrm>
          <a:prstGeom prst="rect">
            <a:avLst/>
          </a:prstGeom>
          <a:noFill/>
        </p:spPr>
        <p:txBody>
          <a:bodyPr wrap="square" rtlCol="0">
            <a:spAutoFit/>
          </a:bodyPr>
          <a:lstStyle/>
          <a:p>
            <a:pPr marL="285750" indent="-285750">
              <a:buFont typeface="Arial" charset="0"/>
              <a:buChar char="•"/>
            </a:pPr>
            <a:r>
              <a:rPr lang="da-DK" sz="1600" dirty="0">
                <a:solidFill>
                  <a:srgbClr val="485156"/>
                </a:solidFill>
              </a:rPr>
              <a:t>”</a:t>
            </a:r>
            <a:r>
              <a:rPr lang="en-US" sz="1600" b="1" dirty="0">
                <a:solidFill>
                  <a:srgbClr val="485156"/>
                </a:solidFill>
              </a:rPr>
              <a:t>TT Strategy and Policy”</a:t>
            </a:r>
          </a:p>
          <a:p>
            <a:r>
              <a:rPr lang="en-US" sz="1600" b="1" dirty="0">
                <a:solidFill>
                  <a:srgbClr val="485156"/>
                </a:solidFill>
              </a:rPr>
              <a:t>		</a:t>
            </a:r>
            <a:r>
              <a:rPr lang="en-US" sz="1200" dirty="0">
                <a:solidFill>
                  <a:srgbClr val="485156"/>
                </a:solidFill>
              </a:rPr>
              <a:t>Finalization of the documents. Open discussion with ESS innovation stakeholders about the final versions. 		</a:t>
            </a:r>
            <a:r>
              <a:rPr lang="en-US" sz="1200" dirty="0" smtClean="0">
                <a:solidFill>
                  <a:srgbClr val="485156"/>
                </a:solidFill>
              </a:rPr>
              <a:t>	Testing </a:t>
            </a:r>
            <a:r>
              <a:rPr lang="en-US" sz="1200" dirty="0">
                <a:solidFill>
                  <a:srgbClr val="485156"/>
                </a:solidFill>
              </a:rPr>
              <a:t>on prepared documents the provided business cases</a:t>
            </a:r>
            <a:endParaRPr lang="en-US" sz="1200" b="1" dirty="0">
              <a:solidFill>
                <a:srgbClr val="485156"/>
              </a:solidFill>
            </a:endParaRPr>
          </a:p>
          <a:p>
            <a:endParaRPr lang="en-US" sz="1600" dirty="0">
              <a:solidFill>
                <a:srgbClr val="485156"/>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2051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57676"/>
            <a:ext cx="9144000" cy="1531476"/>
          </a:xfrm>
          <a:prstGeom prst="rect">
            <a:avLst/>
          </a:prstGeom>
          <a:solidFill>
            <a:srgbClr val="485156"/>
          </a:solidFill>
          <a:ln>
            <a:noFill/>
          </a:ln>
          <a:effectLst>
            <a:outerShdw blurRad="40000" dist="23000" dir="5400000" rotWithShape="0">
              <a:srgbClr val="000000">
                <a:alpha val="35000"/>
              </a:srgbClr>
            </a:outerShdw>
            <a:reflection blurRad="317500" stA="98000"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1007700" y="1385189"/>
            <a:ext cx="6836418" cy="1891552"/>
          </a:xfrm>
        </p:spPr>
        <p:txBody>
          <a:bodyPr>
            <a:normAutofit fontScale="90000"/>
          </a:bodyPr>
          <a:lstStyle/>
          <a:p>
            <a:r>
              <a:rPr lang="da-DK" b="0" dirty="0" err="1" smtClean="0">
                <a:solidFill>
                  <a:srgbClr val="40A2DD"/>
                </a:solidFill>
                <a:effectLst>
                  <a:outerShdw blurRad="50800" dist="50800" dir="5400000" algn="ctr" rotWithShape="0">
                    <a:srgbClr val="000000">
                      <a:alpha val="43000"/>
                    </a:srgbClr>
                  </a:outerShdw>
                </a:effectLst>
              </a:rPr>
              <a:t>Activities</a:t>
            </a:r>
            <a:r>
              <a:rPr lang="da-DK" b="0" dirty="0" smtClean="0">
                <a:solidFill>
                  <a:srgbClr val="40A2DD"/>
                </a:solidFill>
                <a:effectLst>
                  <a:outerShdw blurRad="50800" dist="50800" dir="5400000" algn="ctr" rotWithShape="0">
                    <a:srgbClr val="000000">
                      <a:alpha val="43000"/>
                    </a:srgbClr>
                  </a:outerShdw>
                </a:effectLst>
              </a:rPr>
              <a:t> in </a:t>
            </a:r>
            <a:r>
              <a:rPr lang="da-DK" b="0" dirty="0" err="1" smtClean="0">
                <a:solidFill>
                  <a:srgbClr val="40A2DD"/>
                </a:solidFill>
                <a:effectLst>
                  <a:outerShdw blurRad="50800" dist="50800" dir="5400000" algn="ctr" rotWithShape="0">
                    <a:srgbClr val="000000">
                      <a:alpha val="43000"/>
                    </a:srgbClr>
                  </a:outerShdw>
                </a:effectLst>
              </a:rPr>
              <a:t>Task</a:t>
            </a:r>
            <a:r>
              <a:rPr lang="da-DK" b="0" dirty="0" smtClean="0">
                <a:solidFill>
                  <a:srgbClr val="40A2DD"/>
                </a:solidFill>
                <a:effectLst>
                  <a:outerShdw blurRad="50800" dist="50800" dir="5400000" algn="ctr" rotWithShape="0">
                    <a:srgbClr val="000000">
                      <a:alpha val="43000"/>
                    </a:srgbClr>
                  </a:outerShdw>
                </a:effectLst>
              </a:rPr>
              <a:t> 3.3. </a:t>
            </a:r>
            <a:r>
              <a:rPr lang="da-DK" b="0" dirty="0" smtClean="0">
                <a:effectLst>
                  <a:outerShdw blurRad="50800" dist="50800" dir="5400000" algn="ctr" rotWithShape="0">
                    <a:srgbClr val="000000">
                      <a:alpha val="43000"/>
                    </a:srgbClr>
                  </a:outerShdw>
                </a:effectLst>
              </a:rPr>
              <a:t/>
            </a:r>
            <a:br>
              <a:rPr lang="da-DK" b="0" dirty="0" smtClean="0">
                <a:effectLst>
                  <a:outerShdw blurRad="50800" dist="50800" dir="5400000" algn="ctr" rotWithShape="0">
                    <a:srgbClr val="000000">
                      <a:alpha val="43000"/>
                    </a:srgbClr>
                  </a:outerShdw>
                </a:effectLst>
              </a:rPr>
            </a:br>
            <a:r>
              <a:rPr lang="da-DK" b="0" dirty="0" err="1" smtClean="0">
                <a:solidFill>
                  <a:schemeClr val="bg1"/>
                </a:solidFill>
                <a:effectLst>
                  <a:outerShdw blurRad="50800" dist="50800" dir="5400000" algn="ctr" rotWithShape="0">
                    <a:srgbClr val="000000">
                      <a:alpha val="43000"/>
                    </a:srgbClr>
                  </a:outerShdw>
                </a:effectLst>
              </a:rPr>
              <a:t>Capacity</a:t>
            </a:r>
            <a:r>
              <a:rPr lang="da-DK" b="0" dirty="0" smtClean="0">
                <a:solidFill>
                  <a:schemeClr val="bg1"/>
                </a:solidFill>
                <a:effectLst>
                  <a:outerShdw blurRad="50800" dist="50800" dir="5400000" algn="ctr" rotWithShape="0">
                    <a:srgbClr val="000000">
                      <a:alpha val="43000"/>
                    </a:srgbClr>
                  </a:outerShdw>
                </a:effectLst>
              </a:rPr>
              <a:t> Building of ESS Partner Organizations in Public </a:t>
            </a:r>
            <a:r>
              <a:rPr lang="da-DK" b="0" dirty="0" err="1" smtClean="0">
                <a:solidFill>
                  <a:schemeClr val="bg1"/>
                </a:solidFill>
                <a:effectLst>
                  <a:outerShdw blurRad="50800" dist="50800" dir="5400000" algn="ctr" rotWithShape="0">
                    <a:srgbClr val="000000">
                      <a:alpha val="43000"/>
                    </a:srgbClr>
                  </a:outerShdw>
                </a:effectLst>
              </a:rPr>
              <a:t>Procurement</a:t>
            </a:r>
            <a:r>
              <a:rPr lang="da-DK" b="0" dirty="0" smtClean="0">
                <a:solidFill>
                  <a:schemeClr val="bg1"/>
                </a:solidFill>
                <a:effectLst>
                  <a:outerShdw blurRad="50800" dist="50800" dir="5400000" algn="ctr" rotWithShape="0">
                    <a:srgbClr val="000000">
                      <a:alpha val="43000"/>
                    </a:srgbClr>
                  </a:outerShdw>
                </a:effectLst>
              </a:rPr>
              <a:t> of Innovation</a:t>
            </a:r>
            <a:endParaRPr lang="da-DK" b="0" dirty="0">
              <a:solidFill>
                <a:schemeClr val="bg1"/>
              </a:solidFill>
              <a:effectLst>
                <a:outerShdw blurRad="50800" dist="50800" dir="5400000" algn="ctr" rotWithShape="0">
                  <a:srgbClr val="000000">
                    <a:alpha val="43000"/>
                  </a:srgbClr>
                </a:outerShdw>
              </a:effectLst>
            </a:endParaRPr>
          </a:p>
        </p:txBody>
      </p:sp>
      <p:sp>
        <p:nvSpPr>
          <p:cNvPr id="3" name="Undertitel 2"/>
          <p:cNvSpPr>
            <a:spLocks noGrp="1"/>
          </p:cNvSpPr>
          <p:nvPr>
            <p:ph type="subTitle" idx="1"/>
          </p:nvPr>
        </p:nvSpPr>
        <p:spPr>
          <a:xfrm>
            <a:off x="1007700" y="3955347"/>
            <a:ext cx="4930950" cy="868923"/>
          </a:xfrm>
        </p:spPr>
        <p:txBody>
          <a:bodyPr/>
          <a:lstStyle/>
          <a:p>
            <a:r>
              <a:rPr lang="en-US" dirty="0" smtClean="0">
                <a:solidFill>
                  <a:schemeClr val="bg1">
                    <a:lumMod val="50000"/>
                  </a:schemeClr>
                </a:solidFill>
              </a:rPr>
              <a:t>Meredith Shirley</a:t>
            </a:r>
            <a:endParaRPr lang="da-DK" dirty="0">
              <a:solidFill>
                <a:schemeClr val="bg1">
                  <a:lumMod val="50000"/>
                </a:schemeClr>
              </a:solidFill>
            </a:endParaRPr>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1429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065498" y="2532817"/>
            <a:ext cx="3463899" cy="1909761"/>
          </a:xfrm>
        </p:spPr>
        <p:txBody>
          <a:bodyPr>
            <a:normAutofit/>
          </a:bodyPr>
          <a:lstStyle/>
          <a:p>
            <a:pPr marL="0" indent="0">
              <a:buNone/>
            </a:pPr>
            <a:r>
              <a:rPr lang="en-GB" sz="1200" b="1" dirty="0"/>
              <a:t>Deliverables</a:t>
            </a:r>
            <a:endParaRPr lang="en-GB" sz="1200" dirty="0"/>
          </a:p>
          <a:p>
            <a:r>
              <a:rPr lang="en-GB" sz="1200" dirty="0" smtClean="0"/>
              <a:t>“</a:t>
            </a:r>
            <a:r>
              <a:rPr lang="en-GB" sz="1200" dirty="0"/>
              <a:t>ERIC Risk and Opportunity Plan” (</a:t>
            </a:r>
            <a:r>
              <a:rPr lang="en-GB" sz="1200" dirty="0" smtClean="0"/>
              <a:t>M25)</a:t>
            </a:r>
          </a:p>
          <a:p>
            <a:r>
              <a:rPr lang="en-GB" sz="1200" dirty="0" smtClean="0"/>
              <a:t>ERIC </a:t>
            </a:r>
            <a:r>
              <a:rPr lang="en-GB" sz="1200" dirty="0"/>
              <a:t>Operations Programme (M34</a:t>
            </a:r>
            <a:r>
              <a:rPr lang="en-GB" sz="1200" dirty="0" smtClean="0"/>
              <a:t>)</a:t>
            </a:r>
            <a:endParaRPr lang="en-GB" sz="1200" dirty="0"/>
          </a:p>
        </p:txBody>
      </p:sp>
      <p:pic>
        <p:nvPicPr>
          <p:cNvPr id="8" name="Billede 3"/>
          <p:cNvPicPr/>
          <p:nvPr/>
        </p:nvPicPr>
        <p:blipFill>
          <a:blip r:embed="rId2">
            <a:extLst>
              <a:ext uri="{28A0092B-C50C-407E-A947-70E740481C1C}">
                <a14:useLocalDpi xmlns:a14="http://schemas.microsoft.com/office/drawing/2010/main" val="0"/>
              </a:ext>
            </a:extLst>
          </a:blip>
          <a:stretch>
            <a:fillRect/>
          </a:stretch>
        </p:blipFill>
        <p:spPr>
          <a:xfrm>
            <a:off x="341916" y="4893945"/>
            <a:ext cx="292100" cy="203200"/>
          </a:xfrm>
          <a:prstGeom prst="rect">
            <a:avLst/>
          </a:prstGeom>
          <a:extLst>
            <a:ext uri="{FAA26D3D-D897-4be2-8F04-BA451C77F1D7}">
              <ma14:placeholderFlag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880048064"/>
              </p:ext>
            </p:extLst>
          </p:nvPr>
        </p:nvGraphicFramePr>
        <p:xfrm>
          <a:off x="763538" y="1598833"/>
          <a:ext cx="7363327" cy="722871"/>
        </p:xfrm>
        <a:graphic>
          <a:graphicData uri="http://schemas.openxmlformats.org/drawingml/2006/table">
            <a:tbl>
              <a:tblPr>
                <a:tableStyleId>{5C22544A-7EE6-4342-B048-85BDC9FD1C3A}</a:tableStyleId>
              </a:tblPr>
              <a:tblGrid>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98114"/>
                <a:gridCol w="162873"/>
                <a:gridCol w="227675"/>
                <a:gridCol w="203794"/>
                <a:gridCol w="198114"/>
                <a:gridCol w="198114"/>
                <a:gridCol w="198114"/>
                <a:gridCol w="292850"/>
                <a:gridCol w="202131"/>
                <a:gridCol w="211756"/>
                <a:gridCol w="269507"/>
                <a:gridCol w="231006"/>
                <a:gridCol w="182880"/>
                <a:gridCol w="227891"/>
              </a:tblGrid>
              <a:tr h="256017">
                <a:tc gridSpan="12">
                  <a:txBody>
                    <a:bodyPr/>
                    <a:lstStyle/>
                    <a:p>
                      <a:pPr algn="ctr" fontAlgn="b"/>
                      <a:r>
                        <a:rPr lang="en-US" sz="900" u="none" strike="noStrike" dirty="0">
                          <a:solidFill>
                            <a:schemeClr val="bg1"/>
                          </a:solidFill>
                          <a:effectLst/>
                        </a:rPr>
                        <a:t>Year 1</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2</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3</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0956">
                <a:tc>
                  <a:txBody>
                    <a:bodyPr/>
                    <a:lstStyle/>
                    <a:p>
                      <a:pPr algn="ctr" fontAlgn="ctr"/>
                      <a:r>
                        <a:rPr lang="en-US" sz="900" u="none" strike="noStrike" dirty="0">
                          <a:solidFill>
                            <a:schemeClr val="bg1"/>
                          </a:solidFill>
                          <a:effectLst/>
                        </a:rPr>
                        <a:t>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3</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4</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5</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6</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7</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8</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9</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10</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11</a:t>
                      </a:r>
                      <a:endParaRPr lang="cs-CZ"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12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13</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14</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15</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16</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17</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fi-FI" sz="900" u="none" strike="noStrike">
                          <a:solidFill>
                            <a:schemeClr val="bg1"/>
                          </a:solidFill>
                          <a:effectLst/>
                        </a:rPr>
                        <a:t>18</a:t>
                      </a:r>
                      <a:endParaRPr lang="fi-FI"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19</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20</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21</a:t>
                      </a:r>
                      <a:endParaRPr lang="cs-CZ"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22</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23</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24</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25</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26</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27</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28</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29</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30</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32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33</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ru-RU" sz="900" u="none" strike="noStrike" dirty="0">
                          <a:solidFill>
                            <a:schemeClr val="bg1"/>
                          </a:solidFill>
                          <a:effectLst/>
                        </a:rPr>
                        <a:t>34</a:t>
                      </a:r>
                      <a:endParaRPr lang="ru-RU"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35</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36</a:t>
                      </a:r>
                      <a:endParaRPr lang="cs-CZ" sz="900" b="0" i="0" u="none" strike="noStrike" dirty="0">
                        <a:solidFill>
                          <a:schemeClr val="bg1"/>
                        </a:solidFill>
                        <a:effectLst/>
                        <a:latin typeface="Calibri" charset="0"/>
                      </a:endParaRPr>
                    </a:p>
                  </a:txBody>
                  <a:tcPr marL="0" marR="0" marT="0" marB="0" anchor="ctr">
                    <a:solidFill>
                      <a:srgbClr val="8CBD3F"/>
                    </a:solidFill>
                  </a:tcPr>
                </a:tc>
              </a:tr>
              <a:tr h="225898">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kern="1200" dirty="0" smtClean="0">
                          <a:solidFill>
                            <a:schemeClr val="bg1"/>
                          </a:solidFill>
                          <a:effectLst/>
                          <a:latin typeface="+mn-lt"/>
                          <a:ea typeface="+mn-ea"/>
                          <a:cs typeface="+mn-cs"/>
                        </a:rPr>
                        <a:t>M</a:t>
                      </a:r>
                      <a:endParaRPr lang="sk-SK" sz="900" u="none" strike="noStrike" kern="1200" dirty="0">
                        <a:solidFill>
                          <a:schemeClr val="bg1"/>
                        </a:solidFill>
                        <a:effectLst/>
                        <a:latin typeface="+mn-lt"/>
                        <a:ea typeface="+mn-ea"/>
                        <a:cs typeface="+mn-cs"/>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D</a:t>
                      </a:r>
                      <a:endParaRPr lang="sk-SK" sz="900" b="0" i="0" u="none" strike="noStrike" dirty="0">
                        <a:solidFill>
                          <a:srgbClr val="FFFFFF"/>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en-US" sz="900" b="0" i="0" u="none" strike="noStrike" dirty="0" smtClean="0">
                          <a:solidFill>
                            <a:schemeClr val="bg1"/>
                          </a:solidFill>
                          <a:effectLst/>
                          <a:latin typeface="Calibri" charset="0"/>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r>
            </a:tbl>
          </a:graphicData>
        </a:graphic>
      </p:graphicFrame>
      <p:sp>
        <p:nvSpPr>
          <p:cNvPr id="11" name="Pladsholder til indhold 2"/>
          <p:cNvSpPr txBox="1">
            <a:spLocks/>
          </p:cNvSpPr>
          <p:nvPr/>
        </p:nvSpPr>
        <p:spPr>
          <a:xfrm>
            <a:off x="715412" y="2523192"/>
            <a:ext cx="4561115" cy="1909761"/>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dirty="0" smtClean="0"/>
              <a:t>Milestones</a:t>
            </a:r>
            <a:endParaRPr lang="en-GB" sz="1200" dirty="0" smtClean="0"/>
          </a:p>
          <a:p>
            <a:r>
              <a:rPr lang="en-GB" sz="1200" dirty="0" smtClean="0"/>
              <a:t>Accomplished ERIC transfer (M3)</a:t>
            </a:r>
          </a:p>
          <a:p>
            <a:pPr marL="0" indent="0">
              <a:buNone/>
            </a:pPr>
            <a:endParaRPr lang="en-GB" sz="1200" dirty="0" smtClean="0"/>
          </a:p>
        </p:txBody>
      </p:sp>
      <p:sp>
        <p:nvSpPr>
          <p:cNvPr id="12" name="Title 1"/>
          <p:cNvSpPr>
            <a:spLocks noGrp="1"/>
          </p:cNvSpPr>
          <p:nvPr>
            <p:ph type="title"/>
          </p:nvPr>
        </p:nvSpPr>
        <p:spPr>
          <a:xfrm>
            <a:off x="0" y="861616"/>
            <a:ext cx="9144000" cy="857250"/>
          </a:xfrm>
        </p:spPr>
        <p:txBody>
          <a:bodyPr/>
          <a:lstStyle/>
          <a:p>
            <a:pPr algn="ctr"/>
            <a:r>
              <a:rPr lang="en-US" dirty="0" smtClean="0">
                <a:effectLst>
                  <a:outerShdw blurRad="50800" dist="50800" dir="5400000" algn="ctr" rotWithShape="0">
                    <a:srgbClr val="000000">
                      <a:alpha val="43000"/>
                    </a:srgbClr>
                  </a:outerShdw>
                </a:effectLst>
              </a:rPr>
              <a:t>Milestones and Deliverables</a:t>
            </a:r>
            <a:endParaRPr lang="en-US" dirty="0">
              <a:effectLst>
                <a:outerShdw blurRad="50800" dist="50800" dir="5400000" algn="ctr" rotWithShape="0">
                  <a:srgbClr val="000000">
                    <a:alpha val="43000"/>
                  </a:srgbClr>
                </a:outerShdw>
              </a:effectLst>
            </a:endParaRPr>
          </a:p>
        </p:txBody>
      </p:sp>
    </p:spTree>
    <p:extLst>
      <p:ext uri="{BB962C8B-B14F-4D97-AF65-F5344CB8AC3E}">
        <p14:creationId xmlns:p14="http://schemas.microsoft.com/office/powerpoint/2010/main" val="78401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96142" y="842367"/>
            <a:ext cx="7767742" cy="857250"/>
          </a:xfrm>
        </p:spPr>
        <p:txBody>
          <a:bodyPr/>
          <a:lstStyle/>
          <a:p>
            <a:r>
              <a:rPr lang="da-DK" dirty="0" smtClean="0">
                <a:solidFill>
                  <a:srgbClr val="40A2DD"/>
                </a:solidFill>
              </a:rPr>
              <a:t>Milestones and </a:t>
            </a:r>
            <a:r>
              <a:rPr lang="da-DK" dirty="0" err="1" smtClean="0">
                <a:solidFill>
                  <a:srgbClr val="40A2DD"/>
                </a:solidFill>
              </a:rPr>
              <a:t>Deliverables</a:t>
            </a:r>
            <a:endParaRPr lang="da-DK" dirty="0">
              <a:solidFill>
                <a:srgbClr val="40A2DD"/>
              </a:solidFill>
            </a:endParaRPr>
          </a:p>
        </p:txBody>
      </p:sp>
      <p:sp>
        <p:nvSpPr>
          <p:cNvPr id="3" name="Pladsholder til indhold 2"/>
          <p:cNvSpPr>
            <a:spLocks noGrp="1"/>
          </p:cNvSpPr>
          <p:nvPr>
            <p:ph idx="1"/>
          </p:nvPr>
        </p:nvSpPr>
        <p:spPr>
          <a:xfrm>
            <a:off x="5007812" y="2452171"/>
            <a:ext cx="3463834" cy="1909761"/>
          </a:xfrm>
        </p:spPr>
        <p:txBody>
          <a:bodyPr>
            <a:normAutofit/>
          </a:bodyPr>
          <a:lstStyle/>
          <a:p>
            <a:pPr marL="0" indent="0">
              <a:buNone/>
            </a:pPr>
            <a:r>
              <a:rPr lang="en-GB" sz="1200" b="1" dirty="0" smtClean="0"/>
              <a:t>Deliverables</a:t>
            </a:r>
            <a:endParaRPr lang="en-GB" sz="1200" dirty="0"/>
          </a:p>
          <a:p>
            <a:r>
              <a:rPr lang="en-GB" sz="1200" dirty="0" smtClean="0"/>
              <a:t>Invitation </a:t>
            </a:r>
            <a:r>
              <a:rPr lang="en-GB" sz="1200" dirty="0"/>
              <a:t>to Market Consultation (</a:t>
            </a:r>
            <a:r>
              <a:rPr lang="en-GB" sz="1200" dirty="0" smtClean="0"/>
              <a:t>M27)</a:t>
            </a:r>
            <a:endParaRPr lang="en-GB" sz="1200" dirty="0"/>
          </a:p>
          <a:p>
            <a:r>
              <a:rPr lang="en-GB" sz="1200" dirty="0" smtClean="0"/>
              <a:t>Tender </a:t>
            </a:r>
            <a:r>
              <a:rPr lang="en-GB" sz="1200" dirty="0"/>
              <a:t>documents for PCP (M33</a:t>
            </a:r>
            <a:r>
              <a:rPr lang="en-GB" sz="1200" dirty="0" smtClean="0"/>
              <a:t>)</a:t>
            </a:r>
            <a:endParaRPr lang="en-GB" sz="1200" dirty="0"/>
          </a:p>
        </p:txBody>
      </p:sp>
      <p:pic>
        <p:nvPicPr>
          <p:cNvPr id="8" name="Billede 3"/>
          <p:cNvPicPr/>
          <p:nvPr/>
        </p:nvPicPr>
        <p:blipFill>
          <a:blip r:embed="rId2">
            <a:extLst>
              <a:ext uri="{28A0092B-C50C-407E-A947-70E740481C1C}">
                <a14:useLocalDpi xmlns:a14="http://schemas.microsoft.com/office/drawing/2010/main" val="0"/>
              </a:ext>
            </a:extLst>
          </a:blip>
          <a:stretch>
            <a:fillRect/>
          </a:stretch>
        </p:blipFill>
        <p:spPr>
          <a:xfrm>
            <a:off x="341916" y="4893945"/>
            <a:ext cx="292100" cy="203200"/>
          </a:xfrm>
          <a:prstGeom prst="rect">
            <a:avLst/>
          </a:prstGeom>
          <a:extLst>
            <a:ext uri="{FAA26D3D-D897-4be2-8F04-BA451C77F1D7}">
              <ma14:placeholderFlag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graphicFrame>
        <p:nvGraphicFramePr>
          <p:cNvPr id="10" name="Table 9"/>
          <p:cNvGraphicFramePr>
            <a:graphicFrameLocks noGrp="1"/>
          </p:cNvGraphicFramePr>
          <p:nvPr>
            <p:extLst/>
          </p:nvPr>
        </p:nvGraphicFramePr>
        <p:xfrm>
          <a:off x="997476" y="1584132"/>
          <a:ext cx="7055316" cy="552152"/>
        </p:xfrm>
        <a:graphic>
          <a:graphicData uri="http://schemas.openxmlformats.org/drawingml/2006/table">
            <a:tbl>
              <a:tblPr>
                <a:tableStyleId>{5C22544A-7EE6-4342-B048-85BDC9FD1C3A}</a:tableStyleId>
              </a:tblPr>
              <a:tblGrid>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gridCol w="195981"/>
              </a:tblGrid>
              <a:tr h="195554">
                <a:tc gridSpan="12">
                  <a:txBody>
                    <a:bodyPr/>
                    <a:lstStyle/>
                    <a:p>
                      <a:pPr algn="ctr" fontAlgn="b"/>
                      <a:r>
                        <a:rPr lang="en-US" sz="900" u="none" strike="noStrike" dirty="0">
                          <a:solidFill>
                            <a:schemeClr val="bg1"/>
                          </a:solidFill>
                          <a:effectLst/>
                        </a:rPr>
                        <a:t>Year 1</a:t>
                      </a:r>
                      <a:endParaRPr lang="en-US" sz="900" b="0" i="0" u="none" strike="noStrike" dirty="0">
                        <a:solidFill>
                          <a:schemeClr val="bg1"/>
                        </a:solidFill>
                        <a:effectLst/>
                        <a:latin typeface="Calibri" charset="0"/>
                      </a:endParaRPr>
                    </a:p>
                  </a:txBody>
                  <a:tcPr marL="0" marR="0" marT="0" marB="0" anchor="b">
                    <a:solidFill>
                      <a:srgbClr val="4851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2</a:t>
                      </a:r>
                      <a:endParaRPr lang="en-US" sz="900" b="0" i="0" u="none" strike="noStrike" dirty="0">
                        <a:solidFill>
                          <a:schemeClr val="bg1"/>
                        </a:solidFill>
                        <a:effectLst/>
                        <a:latin typeface="Calibri" charset="0"/>
                      </a:endParaRPr>
                    </a:p>
                  </a:txBody>
                  <a:tcPr marL="0" marR="0" marT="0" marB="0" anchor="b">
                    <a:solidFill>
                      <a:srgbClr val="4851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3</a:t>
                      </a:r>
                      <a:endParaRPr lang="en-US" sz="900" b="0" i="0" u="none" strike="noStrike" dirty="0">
                        <a:solidFill>
                          <a:schemeClr val="bg1"/>
                        </a:solidFill>
                        <a:effectLst/>
                        <a:latin typeface="Calibri" charset="0"/>
                      </a:endParaRPr>
                    </a:p>
                  </a:txBody>
                  <a:tcPr marL="0" marR="0" marT="0" marB="0" anchor="b">
                    <a:solidFill>
                      <a:srgbClr val="4851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4050">
                <a:tc>
                  <a:txBody>
                    <a:bodyPr/>
                    <a:lstStyle/>
                    <a:p>
                      <a:pPr algn="ctr" fontAlgn="ctr"/>
                      <a:r>
                        <a:rPr lang="en-US" sz="900" u="none" strike="noStrike" dirty="0">
                          <a:solidFill>
                            <a:schemeClr val="bg1"/>
                          </a:solidFill>
                          <a:effectLst/>
                        </a:rPr>
                        <a:t>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3</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4</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5</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6</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7</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8</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9</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10</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cs-CZ" sz="900" u="none" strike="noStrike" dirty="0">
                          <a:solidFill>
                            <a:schemeClr val="bg1"/>
                          </a:solidFill>
                          <a:effectLst/>
                        </a:rPr>
                        <a:t>11</a:t>
                      </a:r>
                      <a:endParaRPr lang="cs-CZ"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12</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13</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14</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15</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16</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a:solidFill>
                            <a:schemeClr val="bg1"/>
                          </a:solidFill>
                          <a:effectLst/>
                        </a:rPr>
                        <a:t>17</a:t>
                      </a:r>
                      <a:endParaRPr lang="en-U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fi-FI" sz="900" u="none" strike="noStrike">
                          <a:solidFill>
                            <a:schemeClr val="bg1"/>
                          </a:solidFill>
                          <a:effectLst/>
                        </a:rPr>
                        <a:t>18</a:t>
                      </a:r>
                      <a:endParaRPr lang="fi-FI"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19</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a:solidFill>
                            <a:schemeClr val="bg1"/>
                          </a:solidFill>
                          <a:effectLst/>
                        </a:rPr>
                        <a:t>20</a:t>
                      </a:r>
                      <a:endParaRPr lang="is-I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cs-CZ" sz="900" u="none" strike="noStrike" dirty="0">
                          <a:solidFill>
                            <a:schemeClr val="bg1"/>
                          </a:solidFill>
                          <a:effectLst/>
                        </a:rPr>
                        <a:t>21</a:t>
                      </a:r>
                      <a:endParaRPr lang="cs-CZ"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a:solidFill>
                            <a:schemeClr val="bg1"/>
                          </a:solidFill>
                          <a:effectLst/>
                        </a:rPr>
                        <a:t>22</a:t>
                      </a:r>
                      <a:endParaRPr lang="is-I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23</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a:solidFill>
                            <a:schemeClr val="bg1"/>
                          </a:solidFill>
                          <a:effectLst/>
                        </a:rPr>
                        <a:t>24</a:t>
                      </a:r>
                      <a:endParaRPr lang="is-I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25</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26</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27</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28</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a:solidFill>
                            <a:schemeClr val="bg1"/>
                          </a:solidFill>
                          <a:effectLst/>
                        </a:rPr>
                        <a:t>29</a:t>
                      </a:r>
                      <a:endParaRPr lang="is-IS" sz="900" b="0" i="0" u="none" strike="noStrike">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30</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31</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is-IS" sz="900" u="none" strike="noStrike" dirty="0">
                          <a:solidFill>
                            <a:schemeClr val="bg1"/>
                          </a:solidFill>
                          <a:effectLst/>
                        </a:rPr>
                        <a:t>32</a:t>
                      </a:r>
                      <a:endParaRPr lang="is-I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33</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ru-RU" sz="900" u="none" strike="noStrike" dirty="0">
                          <a:solidFill>
                            <a:schemeClr val="bg1"/>
                          </a:solidFill>
                          <a:effectLst/>
                        </a:rPr>
                        <a:t>34</a:t>
                      </a:r>
                      <a:endParaRPr lang="ru-RU"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en-US" sz="900" u="none" strike="noStrike" dirty="0">
                          <a:solidFill>
                            <a:schemeClr val="bg1"/>
                          </a:solidFill>
                          <a:effectLst/>
                        </a:rPr>
                        <a:t>35</a:t>
                      </a:r>
                      <a:endParaRPr lang="en-US" sz="900" b="0" i="0" u="none" strike="noStrike" dirty="0">
                        <a:solidFill>
                          <a:schemeClr val="bg1"/>
                        </a:solidFill>
                        <a:effectLst/>
                        <a:latin typeface="Calibri" charset="0"/>
                      </a:endParaRPr>
                    </a:p>
                  </a:txBody>
                  <a:tcPr marL="0" marR="0" marT="0" marB="0" anchor="ctr">
                    <a:solidFill>
                      <a:srgbClr val="485156"/>
                    </a:solidFill>
                  </a:tcPr>
                </a:tc>
                <a:tc>
                  <a:txBody>
                    <a:bodyPr/>
                    <a:lstStyle/>
                    <a:p>
                      <a:pPr algn="ctr" fontAlgn="ctr"/>
                      <a:r>
                        <a:rPr lang="cs-CZ" sz="900" u="none" strike="noStrike" dirty="0">
                          <a:solidFill>
                            <a:schemeClr val="bg1"/>
                          </a:solidFill>
                          <a:effectLst/>
                        </a:rPr>
                        <a:t>36</a:t>
                      </a:r>
                      <a:endParaRPr lang="cs-CZ" sz="900" b="0" i="0" u="none" strike="noStrike" dirty="0">
                        <a:solidFill>
                          <a:schemeClr val="bg1"/>
                        </a:solidFill>
                        <a:effectLst/>
                        <a:latin typeface="Calibri" charset="0"/>
                      </a:endParaRPr>
                    </a:p>
                  </a:txBody>
                  <a:tcPr marL="0" marR="0" marT="0" marB="0" anchor="ctr">
                    <a:solidFill>
                      <a:srgbClr val="485156"/>
                    </a:solidFill>
                  </a:tcPr>
                </a:tc>
              </a:tr>
              <a:tr h="172548">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M</a:t>
                      </a: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r>
            </a:tbl>
          </a:graphicData>
        </a:graphic>
      </p:graphicFrame>
      <p:sp>
        <p:nvSpPr>
          <p:cNvPr id="11" name="Pladsholder til indhold 2"/>
          <p:cNvSpPr txBox="1">
            <a:spLocks/>
          </p:cNvSpPr>
          <p:nvPr/>
        </p:nvSpPr>
        <p:spPr>
          <a:xfrm>
            <a:off x="911478" y="2441382"/>
            <a:ext cx="3727899" cy="1909761"/>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dirty="0" smtClean="0"/>
              <a:t>Milestones</a:t>
            </a:r>
            <a:endParaRPr lang="en-GB" sz="1200" dirty="0" smtClean="0"/>
          </a:p>
          <a:p>
            <a:r>
              <a:rPr lang="en-GB" sz="1200" dirty="0" smtClean="0"/>
              <a:t>Implementation </a:t>
            </a:r>
            <a:r>
              <a:rPr lang="en-GB" sz="1200" dirty="0"/>
              <a:t>of 6 Training seminars on Capacity Building on Public Procurement of Innovation in Regional Hubs </a:t>
            </a:r>
            <a:r>
              <a:rPr lang="en-GB" sz="1200" dirty="0" smtClean="0"/>
              <a:t>(M24)</a:t>
            </a:r>
            <a:endParaRPr lang="en-GB" sz="1200" dirty="0"/>
          </a:p>
          <a:p>
            <a:r>
              <a:rPr lang="en-GB" sz="1200" dirty="0" smtClean="0"/>
              <a:t>Identification </a:t>
            </a:r>
            <a:r>
              <a:rPr lang="en-GB" sz="1200" dirty="0"/>
              <a:t>of one suitable PCP </a:t>
            </a:r>
            <a:r>
              <a:rPr lang="en-GB" sz="1200" dirty="0" smtClean="0"/>
              <a:t>(M22)</a:t>
            </a:r>
          </a:p>
          <a:p>
            <a:endParaRPr lang="da-DK" dirty="0" smtClean="0"/>
          </a:p>
        </p:txBody>
      </p:sp>
    </p:spTree>
    <p:extLst>
      <p:ext uri="{BB962C8B-B14F-4D97-AF65-F5344CB8AC3E}">
        <p14:creationId xmlns:p14="http://schemas.microsoft.com/office/powerpoint/2010/main" val="193200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 M24</a:t>
            </a:r>
            <a:endParaRPr lang="en-US" dirty="0"/>
          </a:p>
        </p:txBody>
      </p:sp>
      <p:sp>
        <p:nvSpPr>
          <p:cNvPr id="3" name="Content Placeholder 2"/>
          <p:cNvSpPr>
            <a:spLocks noGrp="1"/>
          </p:cNvSpPr>
          <p:nvPr>
            <p:ph idx="1"/>
          </p:nvPr>
        </p:nvSpPr>
        <p:spPr/>
        <p:txBody>
          <a:bodyPr>
            <a:normAutofit fontScale="55000" lnSpcReduction="20000"/>
          </a:bodyPr>
          <a:lstStyle/>
          <a:p>
            <a:pPr>
              <a:buFont typeface="Wingdings" charset="2"/>
              <a:buChar char="ü"/>
            </a:pPr>
            <a:r>
              <a:rPr lang="en-GB" sz="3200" dirty="0"/>
              <a:t>Implementation of </a:t>
            </a:r>
            <a:r>
              <a:rPr lang="en-GB" sz="3200" b="1" dirty="0"/>
              <a:t>6 Training seminars </a:t>
            </a:r>
            <a:r>
              <a:rPr lang="en-GB" sz="3200" dirty="0"/>
              <a:t>on Capacity Building on Public Procurement of Innovation in Regional Hubs (M24</a:t>
            </a:r>
            <a:r>
              <a:rPr lang="en-GB" sz="3200" dirty="0" smtClean="0"/>
              <a:t>)</a:t>
            </a:r>
          </a:p>
          <a:p>
            <a:pPr lvl="1"/>
            <a:r>
              <a:rPr lang="en-GB" sz="2800" dirty="0" smtClean="0"/>
              <a:t>ESS, STFC (June 2016)</a:t>
            </a:r>
          </a:p>
          <a:p>
            <a:pPr lvl="1"/>
            <a:r>
              <a:rPr lang="en-GB" sz="2800" dirty="0" smtClean="0"/>
              <a:t>ESS, Lund University, </a:t>
            </a:r>
            <a:r>
              <a:rPr lang="en-GB" sz="2800" dirty="0" err="1" smtClean="0"/>
              <a:t>MaxIV</a:t>
            </a:r>
            <a:r>
              <a:rPr lang="en-GB" sz="2800" dirty="0" smtClean="0"/>
              <a:t>, DTI, DTU, BNC Wigner (Sept 2016)</a:t>
            </a:r>
          </a:p>
          <a:p>
            <a:pPr lvl="1"/>
            <a:r>
              <a:rPr lang="en-GB" sz="2800" dirty="0" smtClean="0"/>
              <a:t>ESS, CERN (Sept 2016)</a:t>
            </a:r>
          </a:p>
          <a:p>
            <a:pPr lvl="1"/>
            <a:r>
              <a:rPr lang="en-GB" sz="2800" dirty="0" smtClean="0"/>
              <a:t>ESS/NSS (Sept 2016)</a:t>
            </a:r>
          </a:p>
          <a:p>
            <a:pPr lvl="1"/>
            <a:r>
              <a:rPr lang="en-GB" sz="2800" dirty="0" smtClean="0"/>
              <a:t>ESS/Procurement (Oct 2016)</a:t>
            </a:r>
          </a:p>
          <a:p>
            <a:pPr lvl="1"/>
            <a:r>
              <a:rPr lang="en-GB" sz="2800" dirty="0" smtClean="0"/>
              <a:t>ESS, </a:t>
            </a:r>
            <a:r>
              <a:rPr lang="en-GB" sz="2800" dirty="0" err="1" smtClean="0"/>
              <a:t>Juelich</a:t>
            </a:r>
            <a:r>
              <a:rPr lang="en-GB" sz="2800" dirty="0" smtClean="0"/>
              <a:t> (Sept 2017)</a:t>
            </a:r>
          </a:p>
          <a:p>
            <a:r>
              <a:rPr lang="en-GB" sz="3200" dirty="0" smtClean="0"/>
              <a:t>Progressive approach focusing on cross-border collaboration, needs identification and experiences</a:t>
            </a:r>
          </a:p>
          <a:p>
            <a:r>
              <a:rPr lang="en-GB" sz="3200" b="1" i="1" dirty="0" smtClean="0"/>
              <a:t>Next step: consolidation and dissemination of findings from workshops</a:t>
            </a:r>
          </a:p>
          <a:p>
            <a:pPr lvl="1"/>
            <a:endParaRPr lang="en-GB" sz="2800" dirty="0" smtClean="0"/>
          </a:p>
          <a:p>
            <a:pPr lvl="1"/>
            <a:endParaRPr lang="en-GB"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Rectangle 3"/>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286570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 M22</a:t>
            </a:r>
            <a:endParaRPr lang="en-US" dirty="0"/>
          </a:p>
        </p:txBody>
      </p:sp>
      <p:sp>
        <p:nvSpPr>
          <p:cNvPr id="3" name="Content Placeholder 2"/>
          <p:cNvSpPr>
            <a:spLocks noGrp="1"/>
          </p:cNvSpPr>
          <p:nvPr>
            <p:ph idx="1"/>
          </p:nvPr>
        </p:nvSpPr>
        <p:spPr>
          <a:xfrm>
            <a:off x="1006300" y="1697039"/>
            <a:ext cx="7767742" cy="3000467"/>
          </a:xfrm>
        </p:spPr>
        <p:txBody>
          <a:bodyPr>
            <a:normAutofit fontScale="62500" lnSpcReduction="20000"/>
          </a:bodyPr>
          <a:lstStyle/>
          <a:p>
            <a:pPr>
              <a:buFont typeface="Wingdings" charset="2"/>
              <a:buChar char="ü"/>
            </a:pPr>
            <a:r>
              <a:rPr lang="en-GB" sz="3200" dirty="0"/>
              <a:t>Identification of one suitable PCP (M22)</a:t>
            </a:r>
          </a:p>
          <a:p>
            <a:pPr lvl="1"/>
            <a:r>
              <a:rPr lang="en-GB" sz="2800" dirty="0" smtClean="0"/>
              <a:t>Re-scoping from PCP to PPI (Dec 2016)</a:t>
            </a:r>
          </a:p>
          <a:p>
            <a:pPr lvl="2"/>
            <a:r>
              <a:rPr lang="en-GB" sz="2300" dirty="0" smtClean="0"/>
              <a:t>Due to current status and level of R&amp;D existing in the ESS Project</a:t>
            </a:r>
          </a:p>
          <a:p>
            <a:pPr lvl="2"/>
            <a:r>
              <a:rPr lang="en-GB" sz="2300" dirty="0" smtClean="0"/>
              <a:t>Deliverables still include market consultation and development of procurement documents</a:t>
            </a:r>
          </a:p>
          <a:p>
            <a:pPr lvl="1"/>
            <a:r>
              <a:rPr lang="en-GB" sz="2800" dirty="0" smtClean="0"/>
              <a:t>Identified a case requiring a coordinated effort from procurers in order to adapt current technology and standardize new products (</a:t>
            </a:r>
            <a:r>
              <a:rPr lang="en-GB" sz="2800" dirty="0" err="1" smtClean="0"/>
              <a:t>microTCA</a:t>
            </a:r>
            <a:r>
              <a:rPr lang="en-GB" sz="2800" dirty="0" smtClean="0"/>
              <a:t> systems)</a:t>
            </a:r>
          </a:p>
          <a:p>
            <a:pPr lvl="2"/>
            <a:r>
              <a:rPr lang="en-GB" sz="2300" dirty="0" smtClean="0"/>
              <a:t>Requires high level of interest and commitment from technical responsible person</a:t>
            </a:r>
          </a:p>
          <a:p>
            <a:pPr lvl="1"/>
            <a:r>
              <a:rPr lang="en-GB" sz="2900" b="1" i="1" dirty="0" smtClean="0"/>
              <a:t>Next step: Documentation of process for identification of an appropriate case (by end September 2017)</a:t>
            </a:r>
          </a:p>
        </p:txBody>
      </p:sp>
      <p:sp>
        <p:nvSpPr>
          <p:cNvPr id="4" name="Rectangle 3"/>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372291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PPI – description of the challenge</a:t>
            </a:r>
            <a:endParaRPr lang="en-US" dirty="0"/>
          </a:p>
        </p:txBody>
      </p:sp>
      <p:sp>
        <p:nvSpPr>
          <p:cNvPr id="3" name="Content Placeholder 2"/>
          <p:cNvSpPr>
            <a:spLocks noGrp="1"/>
          </p:cNvSpPr>
          <p:nvPr>
            <p:ph idx="1"/>
          </p:nvPr>
        </p:nvSpPr>
        <p:spPr>
          <a:xfrm>
            <a:off x="1006300" y="1697039"/>
            <a:ext cx="7767742" cy="3072185"/>
          </a:xfrm>
        </p:spPr>
        <p:txBody>
          <a:bodyPr>
            <a:noAutofit/>
          </a:bodyPr>
          <a:lstStyle/>
          <a:p>
            <a:pPr marL="0" indent="0" defTabSz="914400">
              <a:spcBef>
                <a:spcPts val="0"/>
              </a:spcBef>
              <a:buNone/>
            </a:pPr>
            <a:r>
              <a:rPr lang="en-US" sz="1400" dirty="0"/>
              <a:t>ESS has chosen mTCA.4 as the standard technology for high-speed data acquisition applications. </a:t>
            </a:r>
            <a:r>
              <a:rPr lang="en-US" sz="1400" dirty="0" err="1"/>
              <a:t>MicroTCA</a:t>
            </a:r>
            <a:r>
              <a:rPr lang="en-US" sz="1400" dirty="0"/>
              <a:t> (Micro Telecommunications Computing Architecture) originated from telecommunications hardware and was formally introduced by PICMG (PCI Industrial Computer Manufacturers Group) in October 2011 as a standard describing a new class of modular computer systems. MicroTCA.4 has evolved to become a standard for demanding applications in large-scale research facilities e.g. particle accelerators, high-energy physics, plasma fusion sources, etc. </a:t>
            </a:r>
          </a:p>
          <a:p>
            <a:pPr marL="0" indent="0" defTabSz="914400">
              <a:spcBef>
                <a:spcPts val="0"/>
              </a:spcBef>
              <a:buNone/>
            </a:pPr>
            <a:endParaRPr lang="en-US" sz="1400" dirty="0" smtClean="0"/>
          </a:p>
          <a:p>
            <a:pPr marL="0" indent="0" defTabSz="914400">
              <a:spcBef>
                <a:spcPts val="0"/>
              </a:spcBef>
              <a:buNone/>
            </a:pPr>
            <a:r>
              <a:rPr lang="en-US" sz="1400" dirty="0" smtClean="0"/>
              <a:t>However, </a:t>
            </a:r>
            <a:r>
              <a:rPr lang="en-US" sz="1400" dirty="0"/>
              <a:t>there is still room for development in terms of the stability, operation, interoperability and adaptation to new architectures. Potential areas of improvement in terms of innovation are:</a:t>
            </a:r>
          </a:p>
          <a:p>
            <a:pPr lvl="0"/>
            <a:r>
              <a:rPr lang="en-US" sz="1400" dirty="0"/>
              <a:t>Crate design. Improvement of mechanical design, air flow and heat dissipation, health monitoring and software infrastructure management</a:t>
            </a:r>
          </a:p>
          <a:p>
            <a:pPr lvl="0"/>
            <a:r>
              <a:rPr lang="en-US" sz="1400" dirty="0" err="1"/>
              <a:t>mTCA</a:t>
            </a:r>
            <a:r>
              <a:rPr lang="en-US" sz="1400" dirty="0"/>
              <a:t> Carrier Hub and CPUs. Adaptation to new AMC architectures, PCI bus management, solving of interoperability issues, etc</a:t>
            </a:r>
            <a:r>
              <a:rPr lang="en-US" sz="1400" dirty="0" smtClean="0"/>
              <a:t>.</a:t>
            </a:r>
          </a:p>
        </p:txBody>
      </p:sp>
      <p:sp>
        <p:nvSpPr>
          <p:cNvPr id="4" name="Rectangle 3"/>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4794439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 M27 &amp; M33 </a:t>
            </a:r>
            <a:endParaRPr lang="en-US" dirty="0"/>
          </a:p>
        </p:txBody>
      </p:sp>
      <p:sp>
        <p:nvSpPr>
          <p:cNvPr id="3" name="Content Placeholder 2"/>
          <p:cNvSpPr>
            <a:spLocks noGrp="1"/>
          </p:cNvSpPr>
          <p:nvPr>
            <p:ph idx="1"/>
          </p:nvPr>
        </p:nvSpPr>
        <p:spPr/>
        <p:txBody>
          <a:bodyPr>
            <a:normAutofit/>
          </a:bodyPr>
          <a:lstStyle/>
          <a:p>
            <a:r>
              <a:rPr lang="en-US" sz="2000" dirty="0" smtClean="0"/>
              <a:t>Invitation to Market Consultation – delayed, but</a:t>
            </a:r>
          </a:p>
          <a:p>
            <a:pPr lvl="1"/>
            <a:r>
              <a:rPr lang="en-US" sz="1800" dirty="0" smtClean="0"/>
              <a:t>In process of identifying consultants to facilitate market consultation (RFQ conducted, award pending)</a:t>
            </a:r>
          </a:p>
          <a:p>
            <a:pPr lvl="1"/>
            <a:r>
              <a:rPr lang="en-US" sz="1800" b="1" i="1" dirty="0" smtClean="0"/>
              <a:t>Next step: Market consultation expected in Q4 2017</a:t>
            </a:r>
          </a:p>
          <a:p>
            <a:endParaRPr lang="en-US" sz="2200" dirty="0"/>
          </a:p>
          <a:p>
            <a:r>
              <a:rPr lang="en-US" sz="2200" dirty="0" smtClean="0"/>
              <a:t>Tender documents for PCP</a:t>
            </a:r>
          </a:p>
          <a:p>
            <a:pPr lvl="1"/>
            <a:r>
              <a:rPr lang="en-US" sz="1800" dirty="0" smtClean="0"/>
              <a:t>Will be adjusted to PPI</a:t>
            </a:r>
          </a:p>
          <a:p>
            <a:pPr lvl="1"/>
            <a:r>
              <a:rPr lang="en-US" sz="1800" b="1" i="1" dirty="0" smtClean="0"/>
              <a:t>Next step: to be completed after market consultation</a:t>
            </a:r>
            <a:endParaRPr lang="en-US" sz="1800" b="1" i="1" dirty="0"/>
          </a:p>
        </p:txBody>
      </p:sp>
      <p:sp>
        <p:nvSpPr>
          <p:cNvPr id="4" name="Rectangle 3"/>
          <p:cNvSpPr/>
          <p:nvPr/>
        </p:nvSpPr>
        <p:spPr>
          <a:xfrm>
            <a:off x="0" y="991402"/>
            <a:ext cx="1006300" cy="3728852"/>
          </a:xfrm>
          <a:prstGeom prst="rect">
            <a:avLst/>
          </a:prstGeom>
          <a:solidFill>
            <a:srgbClr val="40A2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4488194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096142" y="842367"/>
            <a:ext cx="7767742" cy="857250"/>
          </a:xfrm>
        </p:spPr>
        <p:txBody>
          <a:bodyPr/>
          <a:lstStyle/>
          <a:p>
            <a:r>
              <a:rPr lang="da-DK" b="1" dirty="0" smtClean="0"/>
              <a:t>Milestones and </a:t>
            </a:r>
            <a:r>
              <a:rPr lang="da-DK" b="1" dirty="0" err="1" smtClean="0"/>
              <a:t>Deliverables</a:t>
            </a:r>
            <a:endParaRPr lang="da-DK" b="1" dirty="0"/>
          </a:p>
        </p:txBody>
      </p:sp>
      <p:sp>
        <p:nvSpPr>
          <p:cNvPr id="3" name="Pladsholder til indhold 2"/>
          <p:cNvSpPr>
            <a:spLocks noGrp="1"/>
          </p:cNvSpPr>
          <p:nvPr>
            <p:ph idx="1"/>
          </p:nvPr>
        </p:nvSpPr>
        <p:spPr>
          <a:xfrm>
            <a:off x="5628577" y="2532817"/>
            <a:ext cx="3319455" cy="1909761"/>
          </a:xfrm>
        </p:spPr>
        <p:txBody>
          <a:bodyPr>
            <a:normAutofit/>
          </a:bodyPr>
          <a:lstStyle/>
          <a:p>
            <a:pPr marL="0" indent="0">
              <a:buNone/>
            </a:pPr>
            <a:r>
              <a:rPr lang="en-GB" sz="1200" b="1" dirty="0"/>
              <a:t>Deliverables</a:t>
            </a:r>
            <a:endParaRPr lang="en-GB" sz="1200" dirty="0"/>
          </a:p>
          <a:p>
            <a:pPr marL="0" indent="0">
              <a:buNone/>
            </a:pPr>
            <a:r>
              <a:rPr lang="en-GB" sz="1200" dirty="0"/>
              <a:t>D3.1 “ERIC Risk and Opportunity Plan” (</a:t>
            </a:r>
            <a:r>
              <a:rPr lang="en-GB" sz="1200" dirty="0" smtClean="0"/>
              <a:t>M25)</a:t>
            </a:r>
            <a:endParaRPr lang="en-GB" sz="1200" dirty="0"/>
          </a:p>
          <a:p>
            <a:pPr marL="0" indent="0">
              <a:buNone/>
            </a:pPr>
            <a:r>
              <a:rPr lang="en-GB" sz="1200" dirty="0" smtClean="0"/>
              <a:t>D3.2 </a:t>
            </a:r>
            <a:r>
              <a:rPr lang="en-GB" sz="1200" dirty="0"/>
              <a:t>Determine TT strategy and policy (</a:t>
            </a:r>
            <a:r>
              <a:rPr lang="en-GB" sz="1200" dirty="0" smtClean="0"/>
              <a:t>M28) </a:t>
            </a:r>
            <a:endParaRPr lang="en-GB" sz="1200" dirty="0"/>
          </a:p>
          <a:p>
            <a:pPr marL="0" indent="0">
              <a:buNone/>
            </a:pPr>
            <a:r>
              <a:rPr lang="en-GB" sz="1200" dirty="0"/>
              <a:t>D3.3 Invitation to Market Consultation (</a:t>
            </a:r>
            <a:r>
              <a:rPr lang="en-GB" sz="1200" dirty="0" smtClean="0"/>
              <a:t>M27)</a:t>
            </a:r>
            <a:endParaRPr lang="en-GB" sz="1200" dirty="0"/>
          </a:p>
          <a:p>
            <a:pPr marL="0" indent="0">
              <a:buNone/>
            </a:pPr>
            <a:r>
              <a:rPr lang="en-GB" sz="1200" dirty="0"/>
              <a:t>D3.4 Tender documents for PCP (M33)</a:t>
            </a:r>
          </a:p>
          <a:p>
            <a:pPr marL="0" indent="0">
              <a:buNone/>
            </a:pPr>
            <a:r>
              <a:rPr lang="en-GB" sz="1200" dirty="0"/>
              <a:t>D3.5 ERIC Operations Programme (M34)</a:t>
            </a:r>
          </a:p>
          <a:p>
            <a:pPr marL="0" indent="0">
              <a:buNone/>
            </a:pPr>
            <a:r>
              <a:rPr lang="en-GB" sz="1200" dirty="0"/>
              <a:t>D3.6 TTO industry agreement (M36)</a:t>
            </a:r>
            <a:endParaRPr lang="da-DK" sz="1200" dirty="0" smtClean="0"/>
          </a:p>
        </p:txBody>
      </p:sp>
      <p:pic>
        <p:nvPicPr>
          <p:cNvPr id="6" name="Picture 5"/>
          <p:cNvPicPr>
            <a:picLocks noChangeAspect="1"/>
          </p:cNvPicPr>
          <p:nvPr/>
        </p:nvPicPr>
        <p:blipFill>
          <a:blip r:embed="rId2"/>
          <a:stretch>
            <a:fillRect/>
          </a:stretch>
        </p:blipFill>
        <p:spPr>
          <a:xfrm>
            <a:off x="7288305" y="220280"/>
            <a:ext cx="1183341" cy="636739"/>
          </a:xfrm>
          <a:prstGeom prst="rect">
            <a:avLst/>
          </a:prstGeom>
        </p:spPr>
      </p:pic>
      <p:pic>
        <p:nvPicPr>
          <p:cNvPr id="8" name="Billede 3"/>
          <p:cNvPicPr/>
          <p:nvPr/>
        </p:nvPicPr>
        <p:blipFill>
          <a:blip r:embed="rId3">
            <a:extLst>
              <a:ext uri="{28A0092B-C50C-407E-A947-70E740481C1C}">
                <a14:useLocalDpi xmlns:a14="http://schemas.microsoft.com/office/drawing/2010/main" val="0"/>
              </a:ext>
            </a:extLst>
          </a:blip>
          <a:stretch>
            <a:fillRect/>
          </a:stretch>
        </p:blipFill>
        <p:spPr>
          <a:xfrm>
            <a:off x="341916" y="4893945"/>
            <a:ext cx="292100" cy="203200"/>
          </a:xfrm>
          <a:prstGeom prst="rect">
            <a:avLst/>
          </a:prstGeom>
          <a:extLst>
            <a:ext uri="{FAA26D3D-D897-4be2-8F04-BA451C77F1D7}">
              <ma14:placeholderFlag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graphicFrame>
        <p:nvGraphicFramePr>
          <p:cNvPr id="10" name="Table 9"/>
          <p:cNvGraphicFramePr>
            <a:graphicFrameLocks noGrp="1"/>
          </p:cNvGraphicFramePr>
          <p:nvPr/>
        </p:nvGraphicFramePr>
        <p:xfrm>
          <a:off x="500514" y="1598832"/>
          <a:ext cx="8218609" cy="722872"/>
        </p:xfrm>
        <a:graphic>
          <a:graphicData uri="http://schemas.openxmlformats.org/drawingml/2006/table">
            <a:tbl>
              <a:tblPr>
                <a:tableStyleId>{5C22544A-7EE6-4342-B048-85BDC9FD1C3A}</a:tableStyleId>
              </a:tblPr>
              <a:tblGrid>
                <a:gridCol w="1267244"/>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94619"/>
                <a:gridCol w="139700"/>
                <a:gridCol w="194619"/>
                <a:gridCol w="194619"/>
                <a:gridCol w="194619"/>
              </a:tblGrid>
              <a:tr h="157549">
                <a:tc>
                  <a:txBody>
                    <a:bodyPr/>
                    <a:lstStyle/>
                    <a:p>
                      <a:pPr algn="l" fontAlgn="b"/>
                      <a:r>
                        <a:rPr lang="sk-SK" sz="900" u="none" strike="noStrike">
                          <a:effectLst/>
                        </a:rPr>
                        <a:t> </a:t>
                      </a:r>
                      <a:endParaRPr lang="sk-SK" sz="900" b="0" i="0" u="none" strike="noStrike">
                        <a:solidFill>
                          <a:srgbClr val="000000"/>
                        </a:solidFill>
                        <a:effectLst/>
                        <a:latin typeface="Calibri" charset="0"/>
                      </a:endParaRPr>
                    </a:p>
                  </a:txBody>
                  <a:tcPr marL="0" marR="0" marT="0" marB="0" anchor="b">
                    <a:solidFill>
                      <a:schemeClr val="bg1"/>
                    </a:solidFill>
                  </a:tcPr>
                </a:tc>
                <a:tc gridSpan="12">
                  <a:txBody>
                    <a:bodyPr/>
                    <a:lstStyle/>
                    <a:p>
                      <a:pPr algn="ctr" fontAlgn="b"/>
                      <a:r>
                        <a:rPr lang="en-US" sz="900" u="none" strike="noStrike" dirty="0">
                          <a:solidFill>
                            <a:schemeClr val="bg1"/>
                          </a:solidFill>
                          <a:effectLst/>
                        </a:rPr>
                        <a:t>Year 1</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2</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u="none" strike="noStrike" dirty="0">
                          <a:solidFill>
                            <a:schemeClr val="bg1"/>
                          </a:solidFill>
                          <a:effectLst/>
                        </a:rPr>
                        <a:t>Year 3</a:t>
                      </a:r>
                      <a:endParaRPr lang="en-US" sz="900" b="0" i="0" u="none" strike="noStrike" dirty="0">
                        <a:solidFill>
                          <a:schemeClr val="bg1"/>
                        </a:solidFill>
                        <a:effectLst/>
                        <a:latin typeface="Calibri" charset="0"/>
                      </a:endParaRPr>
                    </a:p>
                  </a:txBody>
                  <a:tcPr marL="0" marR="0" marT="0" marB="0" anchor="b">
                    <a:solidFill>
                      <a:srgbClr val="8CBD3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281">
                <a:tc>
                  <a:txBody>
                    <a:bodyPr/>
                    <a:lstStyle/>
                    <a:p>
                      <a:pPr algn="l" fontAlgn="b"/>
                      <a:endParaRPr lang="en-US" sz="900" b="0" i="0" u="none" strike="noStrike" dirty="0">
                        <a:solidFill>
                          <a:srgbClr val="000000"/>
                        </a:solidFill>
                        <a:effectLst/>
                        <a:latin typeface="Calibri" charset="0"/>
                      </a:endParaRPr>
                    </a:p>
                  </a:txBody>
                  <a:tcPr marL="0" marR="0" marT="0" marB="0" anchor="b">
                    <a:solidFill>
                      <a:schemeClr val="bg1"/>
                    </a:solidFill>
                  </a:tcPr>
                </a:tc>
                <a:tc>
                  <a:txBody>
                    <a:bodyPr/>
                    <a:lstStyle/>
                    <a:p>
                      <a:pPr algn="ctr" fontAlgn="ctr"/>
                      <a:r>
                        <a:rPr lang="en-US" sz="900" u="none" strike="noStrike" dirty="0">
                          <a:solidFill>
                            <a:schemeClr val="bg1"/>
                          </a:solidFill>
                          <a:effectLst/>
                        </a:rPr>
                        <a:t>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3</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4</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5</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6</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7</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8</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9</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10</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11</a:t>
                      </a:r>
                      <a:endParaRPr lang="cs-CZ"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12</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13</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14</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15</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16</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a:solidFill>
                            <a:schemeClr val="bg1"/>
                          </a:solidFill>
                          <a:effectLst/>
                        </a:rPr>
                        <a:t>17</a:t>
                      </a:r>
                      <a:endParaRPr lang="en-U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fi-FI" sz="900" u="none" strike="noStrike">
                          <a:solidFill>
                            <a:schemeClr val="bg1"/>
                          </a:solidFill>
                          <a:effectLst/>
                        </a:rPr>
                        <a:t>18</a:t>
                      </a:r>
                      <a:endParaRPr lang="fi-FI"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19</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20</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21</a:t>
                      </a:r>
                      <a:endParaRPr lang="cs-CZ"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22</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23</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24</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25</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26</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27</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28</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a:solidFill>
                            <a:schemeClr val="bg1"/>
                          </a:solidFill>
                          <a:effectLst/>
                        </a:rPr>
                        <a:t>29</a:t>
                      </a:r>
                      <a:endParaRPr lang="is-IS" sz="900" b="0" i="0" u="none" strike="noStrike">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30</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31</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is-IS" sz="900" u="none" strike="noStrike" dirty="0">
                          <a:solidFill>
                            <a:schemeClr val="bg1"/>
                          </a:solidFill>
                          <a:effectLst/>
                        </a:rPr>
                        <a:t>32</a:t>
                      </a:r>
                      <a:endParaRPr lang="is-I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33</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ru-RU" sz="900" u="none" strike="noStrike" dirty="0">
                          <a:solidFill>
                            <a:schemeClr val="bg1"/>
                          </a:solidFill>
                          <a:effectLst/>
                        </a:rPr>
                        <a:t>34</a:t>
                      </a:r>
                      <a:endParaRPr lang="ru-RU"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en-US" sz="900" u="none" strike="noStrike" dirty="0">
                          <a:solidFill>
                            <a:schemeClr val="bg1"/>
                          </a:solidFill>
                          <a:effectLst/>
                        </a:rPr>
                        <a:t>35</a:t>
                      </a:r>
                      <a:endParaRPr lang="en-US" sz="900" b="0" i="0" u="none" strike="noStrike" dirty="0">
                        <a:solidFill>
                          <a:schemeClr val="bg1"/>
                        </a:solidFill>
                        <a:effectLst/>
                        <a:latin typeface="Calibri" charset="0"/>
                      </a:endParaRPr>
                    </a:p>
                  </a:txBody>
                  <a:tcPr marL="0" marR="0" marT="0" marB="0" anchor="ctr">
                    <a:solidFill>
                      <a:srgbClr val="8CBD3F"/>
                    </a:solidFill>
                  </a:tcPr>
                </a:tc>
                <a:tc>
                  <a:txBody>
                    <a:bodyPr/>
                    <a:lstStyle/>
                    <a:p>
                      <a:pPr algn="ctr" fontAlgn="ctr"/>
                      <a:r>
                        <a:rPr lang="cs-CZ" sz="900" u="none" strike="noStrike" dirty="0">
                          <a:solidFill>
                            <a:schemeClr val="bg1"/>
                          </a:solidFill>
                          <a:effectLst/>
                        </a:rPr>
                        <a:t>36</a:t>
                      </a:r>
                      <a:endParaRPr lang="cs-CZ" sz="900" b="0" i="0" u="none" strike="noStrike" dirty="0">
                        <a:solidFill>
                          <a:schemeClr val="bg1"/>
                        </a:solidFill>
                        <a:effectLst/>
                        <a:latin typeface="Calibri" charset="0"/>
                      </a:endParaRPr>
                    </a:p>
                  </a:txBody>
                  <a:tcPr marL="0" marR="0" marT="0" marB="0" anchor="ctr">
                    <a:solidFill>
                      <a:srgbClr val="8CBD3F"/>
                    </a:solidFill>
                  </a:tcPr>
                </a:tc>
              </a:tr>
              <a:tr h="139014">
                <a:tc>
                  <a:txBody>
                    <a:bodyPr/>
                    <a:lstStyle/>
                    <a:p>
                      <a:pPr algn="l" fontAlgn="b"/>
                      <a:r>
                        <a:rPr lang="en-US" sz="900" u="none" strike="noStrike">
                          <a:solidFill>
                            <a:schemeClr val="bg1"/>
                          </a:solidFill>
                          <a:effectLst/>
                        </a:rPr>
                        <a:t>ERIC implementation</a:t>
                      </a:r>
                      <a:endParaRPr lang="en-US" sz="900" b="0" i="0" u="none" strike="noStrike">
                        <a:solidFill>
                          <a:schemeClr val="bg1"/>
                        </a:solidFill>
                        <a:effectLst/>
                        <a:latin typeface="Calibri" charset="0"/>
                      </a:endParaRPr>
                    </a:p>
                  </a:txBody>
                  <a:tcPr marL="36000" marR="0" marT="0" marB="0" anchor="b">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MD</a:t>
                      </a:r>
                      <a:r>
                        <a:rPr lang="sk-SK" sz="900" u="none" strike="noStrike" dirty="0">
                          <a:solidFill>
                            <a:schemeClr val="bg1"/>
                          </a:solidFill>
                          <a:effectLst/>
                        </a:rPr>
                        <a:t> </a:t>
                      </a:r>
                      <a:endParaRPr lang="sk-SK"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en-US" sz="900" b="0" i="0" u="none" strike="noStrike" dirty="0" smtClean="0">
                          <a:solidFill>
                            <a:schemeClr val="bg1"/>
                          </a:solidFill>
                          <a:effectLst/>
                          <a:latin typeface="Calibri" charset="0"/>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r>
              <a:tr h="139014">
                <a:tc>
                  <a:txBody>
                    <a:bodyPr/>
                    <a:lstStyle/>
                    <a:p>
                      <a:pPr algn="l" fontAlgn="b"/>
                      <a:r>
                        <a:rPr lang="en-US" sz="900" u="none" strike="noStrike" dirty="0">
                          <a:solidFill>
                            <a:schemeClr val="bg1"/>
                          </a:solidFill>
                          <a:effectLst/>
                        </a:rPr>
                        <a:t>TTO</a:t>
                      </a:r>
                      <a:endParaRPr lang="en-US" sz="900" b="0" i="0" u="none" strike="noStrike" dirty="0">
                        <a:solidFill>
                          <a:schemeClr val="bg1"/>
                        </a:solidFill>
                        <a:effectLst/>
                        <a:latin typeface="Calibri" charset="0"/>
                      </a:endParaRPr>
                    </a:p>
                  </a:txBody>
                  <a:tcPr marL="36000" marR="0" marT="0" marB="0" anchor="b">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D</a:t>
                      </a:r>
                      <a:r>
                        <a:rPr lang="sk-SK" sz="900" u="none" strike="noStrike" dirty="0">
                          <a:solidFill>
                            <a:schemeClr val="bg1"/>
                          </a:solidFill>
                          <a:effectLst/>
                        </a:rPr>
                        <a:t> </a:t>
                      </a:r>
                      <a:endParaRPr lang="sk-SK"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solidFill>
                            <a:schemeClr val="bg1"/>
                          </a:solidFill>
                          <a:effectLst/>
                        </a:rPr>
                        <a:t> </a:t>
                      </a:r>
                      <a:r>
                        <a:rPr lang="sk-SK" sz="900" u="none" strike="noStrike" dirty="0" smtClean="0">
                          <a:solidFill>
                            <a:schemeClr val="bg1"/>
                          </a:solidFill>
                          <a:effectLst/>
                        </a:rPr>
                        <a:t>M</a:t>
                      </a:r>
                      <a:endParaRPr lang="sk-SK"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r>
              <a:tr h="139014">
                <a:tc>
                  <a:txBody>
                    <a:bodyPr/>
                    <a:lstStyle/>
                    <a:p>
                      <a:pPr algn="l" fontAlgn="b"/>
                      <a:r>
                        <a:rPr lang="en-US" sz="900" u="none" strike="noStrike" dirty="0">
                          <a:solidFill>
                            <a:schemeClr val="bg1"/>
                          </a:solidFill>
                          <a:effectLst/>
                        </a:rPr>
                        <a:t>Capacity Building PCP</a:t>
                      </a:r>
                      <a:endParaRPr lang="en-US" sz="900" b="0" i="0" u="none" strike="noStrike" dirty="0">
                        <a:solidFill>
                          <a:schemeClr val="bg1"/>
                        </a:solidFill>
                        <a:effectLst/>
                        <a:latin typeface="Calibri" charset="0"/>
                      </a:endParaRPr>
                    </a:p>
                  </a:txBody>
                  <a:tcPr marL="36000" marR="0" marT="0" marB="0" anchor="b">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endParaRPr lang="en-US" sz="900" b="0" i="0" u="none" strike="noStrike" dirty="0">
                        <a:solidFill>
                          <a:schemeClr val="bg1"/>
                        </a:solidFill>
                        <a:effectLst/>
                        <a:latin typeface="Calibri" charset="0"/>
                      </a:endParaRPr>
                    </a:p>
                  </a:txBody>
                  <a:tcPr marL="0" marR="0" marT="0" marB="0" anchor="ctr">
                    <a:solidFill>
                      <a:schemeClr val="accent1">
                        <a:lumMod val="20000"/>
                        <a:lumOff val="80000"/>
                        <a:alpha val="73000"/>
                      </a:schemeClr>
                    </a:solidFill>
                  </a:tcPr>
                </a:tc>
                <a:tc>
                  <a:txBody>
                    <a:bodyPr/>
                    <a:lstStyle/>
                    <a:p>
                      <a:pPr algn="ctr" fontAlgn="ctr"/>
                      <a:r>
                        <a:rPr lang="en-US" sz="900" u="none" strike="noStrike" dirty="0">
                          <a:solidFill>
                            <a:schemeClr val="bg1"/>
                          </a:solidFill>
                          <a:effectLst/>
                        </a:rPr>
                        <a:t>M</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smtClean="0">
                          <a:solidFill>
                            <a:schemeClr val="bg1"/>
                          </a:solidFill>
                          <a:effectLst/>
                        </a:rPr>
                        <a:t>M</a:t>
                      </a: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solidFill>
                      <a:srgbClr val="40A2DD"/>
                    </a:solidFill>
                  </a:tcPr>
                </a:tc>
                <a:tc>
                  <a:txBody>
                    <a:bodyPr/>
                    <a:lstStyle/>
                    <a:p>
                      <a:pPr algn="ctr" fontAlgn="ctr"/>
                      <a:r>
                        <a:rPr lang="sk-SK" sz="900" u="none" strike="noStrike">
                          <a:effectLst/>
                        </a:rPr>
                        <a:t> </a:t>
                      </a:r>
                      <a:endParaRPr lang="sk-SK" sz="900" b="0" i="0" u="none" strike="noStrike">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en-US" sz="900" u="none" strike="noStrike" dirty="0">
                          <a:solidFill>
                            <a:schemeClr val="bg1"/>
                          </a:solidFill>
                          <a:effectLst/>
                        </a:rPr>
                        <a:t>D</a:t>
                      </a:r>
                      <a:endParaRPr lang="en-US" sz="900" b="0" i="0" u="none" strike="noStrike" dirty="0">
                        <a:solidFill>
                          <a:schemeClr val="bg1"/>
                        </a:solidFill>
                        <a:effectLst/>
                        <a:latin typeface="Calibri" charset="0"/>
                      </a:endParaRPr>
                    </a:p>
                  </a:txBody>
                  <a:tcPr marL="0" marR="0" marT="0" marB="0" anchor="ctr">
                    <a:solidFill>
                      <a:srgbClr val="40A2DD"/>
                    </a:solidFill>
                  </a:tcP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c>
                  <a:txBody>
                    <a:bodyPr/>
                    <a:lstStyle/>
                    <a:p>
                      <a:pPr algn="ctr" fontAlgn="ctr"/>
                      <a:r>
                        <a:rPr lang="sk-SK" sz="900" u="none" strike="noStrike" dirty="0">
                          <a:effectLst/>
                        </a:rPr>
                        <a:t> </a:t>
                      </a:r>
                      <a:endParaRPr lang="sk-SK" sz="900" b="0" i="0" u="none" strike="noStrike" dirty="0">
                        <a:solidFill>
                          <a:srgbClr val="FFFFFF"/>
                        </a:solidFill>
                        <a:effectLst/>
                        <a:latin typeface="Calibri" charset="0"/>
                      </a:endParaRPr>
                    </a:p>
                  </a:txBody>
                  <a:tcPr marL="0" marR="0" marT="0" marB="0" anchor="ctr"/>
                </a:tc>
              </a:tr>
            </a:tbl>
          </a:graphicData>
        </a:graphic>
      </p:graphicFrame>
      <p:sp>
        <p:nvSpPr>
          <p:cNvPr id="11" name="Pladsholder til indhold 2"/>
          <p:cNvSpPr txBox="1">
            <a:spLocks/>
          </p:cNvSpPr>
          <p:nvPr/>
        </p:nvSpPr>
        <p:spPr>
          <a:xfrm>
            <a:off x="634016" y="2532817"/>
            <a:ext cx="4363167" cy="1739041"/>
          </a:xfrm>
          <a:prstGeom prst="rect">
            <a:avLst/>
          </a:prstGeom>
        </p:spPr>
        <p:txBody>
          <a:bodyPr vert="horz" lIns="91440" tIns="45720" rIns="91440" bIns="45720" rtlCol="0">
            <a:normAutofit fontScale="55000" lnSpcReduction="20000"/>
          </a:bodyPr>
          <a:lstStyle>
            <a:lvl1pPr marL="514350" indent="-514350" algn="l" defTabSz="457200" rtl="0" eaLnBrk="1" latinLnBrk="0" hangingPunct="1">
              <a:spcBef>
                <a:spcPct val="20000"/>
              </a:spcBef>
              <a:buFont typeface="Arial"/>
              <a:buChar char="•"/>
              <a:defRPr sz="3000" kern="1200">
                <a:solidFill>
                  <a:srgbClr val="485156"/>
                </a:solidFill>
                <a:latin typeface="+mn-lt"/>
                <a:ea typeface="+mn-ea"/>
                <a:cs typeface="+mn-cs"/>
              </a:defRPr>
            </a:lvl1pPr>
            <a:lvl2pPr marL="971550" indent="-514350" algn="l" defTabSz="457200" rtl="0" eaLnBrk="1" latinLnBrk="0" hangingPunct="1">
              <a:spcBef>
                <a:spcPct val="20000"/>
              </a:spcBef>
              <a:buFont typeface="Arial"/>
              <a:buChar char="•"/>
              <a:defRPr sz="2600" kern="1200">
                <a:solidFill>
                  <a:srgbClr val="485156"/>
                </a:solidFill>
                <a:latin typeface="+mn-lt"/>
                <a:ea typeface="+mn-ea"/>
                <a:cs typeface="+mn-cs"/>
              </a:defRPr>
            </a:lvl2pPr>
            <a:lvl3pPr marL="1371600" indent="-457200" algn="l" defTabSz="457200" rtl="0" eaLnBrk="1" latinLnBrk="0" hangingPunct="1">
              <a:spcBef>
                <a:spcPct val="20000"/>
              </a:spcBef>
              <a:buFont typeface="Arial"/>
              <a:buChar char="•"/>
              <a:defRPr sz="2100" kern="1200">
                <a:solidFill>
                  <a:srgbClr val="485156"/>
                </a:solidFill>
                <a:latin typeface="+mn-lt"/>
                <a:ea typeface="+mn-ea"/>
                <a:cs typeface="+mn-cs"/>
              </a:defRPr>
            </a:lvl3pPr>
            <a:lvl4pPr marL="1828800" indent="-457200" algn="l" defTabSz="457200" rtl="0" eaLnBrk="1" latinLnBrk="0" hangingPunct="1">
              <a:spcBef>
                <a:spcPct val="20000"/>
              </a:spcBef>
              <a:buFont typeface="Arial"/>
              <a:buChar char="•"/>
              <a:defRPr sz="1800" kern="1200">
                <a:solidFill>
                  <a:srgbClr val="485156"/>
                </a:solidFill>
                <a:latin typeface="+mn-lt"/>
                <a:ea typeface="+mn-ea"/>
                <a:cs typeface="+mn-cs"/>
              </a:defRPr>
            </a:lvl4pPr>
            <a:lvl5pPr marL="2286000" indent="-457200" algn="l" defTabSz="457200" rtl="0" eaLnBrk="1" latinLnBrk="0" hangingPunct="1">
              <a:spcBef>
                <a:spcPct val="20000"/>
              </a:spcBef>
              <a:buFont typeface="Arial"/>
              <a:buChar char="•"/>
              <a:defRPr sz="1600" kern="1200" baseline="0">
                <a:solidFill>
                  <a:srgbClr val="4851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200" b="1" dirty="0" smtClean="0"/>
              <a:t>Milestones</a:t>
            </a:r>
            <a:endParaRPr lang="en-GB" sz="2200" dirty="0" smtClean="0"/>
          </a:p>
          <a:p>
            <a:pPr marL="0" indent="0">
              <a:buNone/>
            </a:pPr>
            <a:r>
              <a:rPr lang="en-GB" sz="2200" dirty="0" smtClean="0"/>
              <a:t>MS6. Accomplished ERIC transfer (M25)</a:t>
            </a:r>
          </a:p>
          <a:p>
            <a:pPr marL="0" indent="0">
              <a:buNone/>
            </a:pPr>
            <a:r>
              <a:rPr lang="en-GB" sz="2200" dirty="0" smtClean="0"/>
              <a:t>MS7. Setting-up of a Technology Transfer Office at ESS (M3)</a:t>
            </a:r>
          </a:p>
          <a:p>
            <a:pPr marL="0" indent="0">
              <a:buNone/>
            </a:pPr>
            <a:r>
              <a:rPr lang="en-GB" sz="2200" dirty="0" smtClean="0"/>
              <a:t>MS8</a:t>
            </a:r>
            <a:r>
              <a:rPr lang="en-GB" sz="2200" dirty="0"/>
              <a:t>. Implementation of 6 Training seminars on Capacity Building on Public Procurement of Innovation in Regional Hubs </a:t>
            </a:r>
            <a:r>
              <a:rPr lang="en-GB" sz="2200" dirty="0" smtClean="0"/>
              <a:t>(M24)</a:t>
            </a:r>
            <a:endParaRPr lang="en-GB" sz="2200" dirty="0"/>
          </a:p>
          <a:p>
            <a:pPr marL="0" indent="0">
              <a:buNone/>
            </a:pPr>
            <a:r>
              <a:rPr lang="en-GB" sz="2200" dirty="0" smtClean="0"/>
              <a:t>MS9. First Organisation of 2 TTO conferences (M26)</a:t>
            </a:r>
          </a:p>
          <a:p>
            <a:pPr marL="0" indent="0">
              <a:buNone/>
            </a:pPr>
            <a:r>
              <a:rPr lang="en-GB" sz="2200" dirty="0" smtClean="0"/>
              <a:t>MS </a:t>
            </a:r>
            <a:r>
              <a:rPr lang="en-GB" sz="2200" dirty="0"/>
              <a:t>10. Identification of one suitable PCP </a:t>
            </a:r>
            <a:r>
              <a:rPr lang="en-GB" sz="2200" dirty="0" smtClean="0"/>
              <a:t>(M22)</a:t>
            </a:r>
          </a:p>
          <a:p>
            <a:pPr marL="0" indent="0">
              <a:buNone/>
            </a:pPr>
            <a:r>
              <a:rPr lang="en-GB" sz="2200" dirty="0" smtClean="0"/>
              <a:t>MS11. Second Organisation of 2 TTO conferences (M34)</a:t>
            </a:r>
          </a:p>
          <a:p>
            <a:endParaRPr lang="da-DK" dirty="0" smtClean="0"/>
          </a:p>
        </p:txBody>
      </p:sp>
    </p:spTree>
    <p:extLst>
      <p:ext uri="{BB962C8B-B14F-4D97-AF65-F5344CB8AC3E}">
        <p14:creationId xmlns:p14="http://schemas.microsoft.com/office/powerpoint/2010/main" val="1757877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49" y="1056350"/>
            <a:ext cx="2414233" cy="848651"/>
          </a:xfrm>
        </p:spPr>
        <p:txBody>
          <a:bodyPr>
            <a:noAutofit/>
          </a:bodyPr>
          <a:lstStyle/>
          <a:p>
            <a:pPr algn="ctr"/>
            <a:r>
              <a:rPr lang="en-US" sz="2500" dirty="0" smtClean="0"/>
              <a:t>Overall spending M1-M22</a:t>
            </a:r>
            <a:endParaRPr lang="en-US" sz="2500" dirty="0"/>
          </a:p>
        </p:txBody>
      </p:sp>
      <p:graphicFrame>
        <p:nvGraphicFramePr>
          <p:cNvPr id="4" name="Chart 3"/>
          <p:cNvGraphicFramePr/>
          <p:nvPr>
            <p:extLst>
              <p:ext uri="{D42A27DB-BD31-4B8C-83A1-F6EECF244321}">
                <p14:modId xmlns:p14="http://schemas.microsoft.com/office/powerpoint/2010/main" val="543455632"/>
              </p:ext>
            </p:extLst>
          </p:nvPr>
        </p:nvGraphicFramePr>
        <p:xfrm>
          <a:off x="304800" y="2387600"/>
          <a:ext cx="2785533" cy="22158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674829108"/>
              </p:ext>
            </p:extLst>
          </p:nvPr>
        </p:nvGraphicFramePr>
        <p:xfrm>
          <a:off x="3488267" y="2387600"/>
          <a:ext cx="5327189" cy="224000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5473542" y="1056350"/>
            <a:ext cx="2414233" cy="84865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baseline="0">
                <a:solidFill>
                  <a:srgbClr val="485156"/>
                </a:solidFill>
                <a:latin typeface="+mj-lt"/>
                <a:ea typeface="+mj-ea"/>
                <a:cs typeface="+mj-cs"/>
              </a:defRPr>
            </a:lvl1pPr>
          </a:lstStyle>
          <a:p>
            <a:pPr algn="ctr"/>
            <a:r>
              <a:rPr lang="en-US" sz="2500" dirty="0" smtClean="0"/>
              <a:t>Overall overview per cost category</a:t>
            </a:r>
            <a:endParaRPr lang="en-US" sz="2500" dirty="0"/>
          </a:p>
        </p:txBody>
      </p:sp>
      <p:sp>
        <p:nvSpPr>
          <p:cNvPr id="3" name="Rectangle 2"/>
          <p:cNvSpPr/>
          <p:nvPr/>
        </p:nvSpPr>
        <p:spPr>
          <a:xfrm>
            <a:off x="1149177" y="3292158"/>
            <a:ext cx="1096775" cy="430887"/>
          </a:xfrm>
          <a:prstGeom prst="rect">
            <a:avLst/>
          </a:prstGeom>
        </p:spPr>
        <p:txBody>
          <a:bodyPr wrap="none">
            <a:spAutoFit/>
          </a:bodyPr>
          <a:lstStyle/>
          <a:p>
            <a:pPr algn="ctr"/>
            <a:r>
              <a:rPr lang="en-US" sz="1100" dirty="0" smtClean="0"/>
              <a:t>39%</a:t>
            </a:r>
          </a:p>
          <a:p>
            <a:r>
              <a:rPr lang="en-US" sz="1100" dirty="0" smtClean="0"/>
              <a:t>503 533,13 EUR</a:t>
            </a:r>
            <a:endParaRPr lang="en-US" sz="11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1374457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0339"/>
            <a:ext cx="9144000" cy="1081148"/>
          </a:xfrm>
          <a:effectLst>
            <a:outerShdw blurRad="50800" dist="50800" dir="5400000" algn="ctr" rotWithShape="0">
              <a:srgbClr val="000000">
                <a:alpha val="43000"/>
              </a:srgbClr>
            </a:outerShdw>
          </a:effectLst>
        </p:spPr>
        <p:txBody>
          <a:bodyPr>
            <a:normAutofit/>
          </a:bodyPr>
          <a:lstStyle/>
          <a:p>
            <a:pPr algn="ctr"/>
            <a:r>
              <a:rPr lang="en-US" sz="3000" dirty="0"/>
              <a:t>ESS AB transitioned into </a:t>
            </a:r>
            <a:br>
              <a:rPr lang="en-US" sz="3000" dirty="0"/>
            </a:br>
            <a:r>
              <a:rPr lang="en-US" sz="3000" dirty="0"/>
              <a:t>European Research Infrastructure Consortium (ERIC)</a:t>
            </a:r>
          </a:p>
        </p:txBody>
      </p:sp>
      <p:sp>
        <p:nvSpPr>
          <p:cNvPr id="5" name="Rectangle 4"/>
          <p:cNvSpPr/>
          <p:nvPr/>
        </p:nvSpPr>
        <p:spPr>
          <a:xfrm>
            <a:off x="1592045" y="1471568"/>
            <a:ext cx="2106234" cy="1514951"/>
          </a:xfrm>
          <a:prstGeom prst="rect">
            <a:avLst/>
          </a:prstGeom>
          <a:solidFill>
            <a:srgbClr val="8CBD3F"/>
          </a:solidFill>
          <a:ln>
            <a:noFill/>
          </a:ln>
          <a:effectLst>
            <a:outerShdw blurRad="50800" dist="50800" dir="5400000" algn="ct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71174" tIns="35589" rIns="71174" bIns="35589" spcCol="0" rtlCol="0" anchor="t"/>
          <a:lstStyle/>
          <a:p>
            <a:pPr algn="ctr" defTabSz="711762"/>
            <a:r>
              <a:rPr lang="en-US" sz="1200" b="1" dirty="0">
                <a:solidFill>
                  <a:prstClr val="white"/>
                </a:solidFill>
                <a:effectLst>
                  <a:outerShdw blurRad="50800" dist="50800" dir="5400000" algn="ctr" rotWithShape="0">
                    <a:srgbClr val="000000">
                      <a:alpha val="43000"/>
                    </a:srgbClr>
                  </a:outerShdw>
                </a:effectLst>
                <a:cs typeface="Helvetica"/>
              </a:rPr>
              <a:t>ESS AB</a:t>
            </a:r>
          </a:p>
          <a:p>
            <a:pPr algn="ctr" defTabSz="711762"/>
            <a:endParaRPr lang="en-US" sz="1050" b="1" dirty="0">
              <a:solidFill>
                <a:prstClr val="white"/>
              </a:solidFill>
              <a:cs typeface="Helvetica"/>
            </a:endParaRPr>
          </a:p>
          <a:p>
            <a:pPr marL="222428" indent="-222428" defTabSz="711762">
              <a:buClr>
                <a:srgbClr val="8CBD3F"/>
              </a:buClr>
              <a:buFontTx/>
              <a:buChar char="-"/>
            </a:pPr>
            <a:r>
              <a:rPr lang="en-US" sz="1050" dirty="0">
                <a:solidFill>
                  <a:prstClr val="white"/>
                </a:solidFill>
                <a:cs typeface="Helvetica"/>
              </a:rPr>
              <a:t>Swedish limited liability corporation, owned by the Swedish and Danish governments</a:t>
            </a:r>
          </a:p>
          <a:p>
            <a:pPr algn="ctr" defTabSz="711762"/>
            <a:endParaRPr lang="en-US" sz="1050" dirty="0">
              <a:solidFill>
                <a:prstClr val="white"/>
              </a:solidFill>
              <a:cs typeface="Helvetica"/>
            </a:endParaRPr>
          </a:p>
          <a:p>
            <a:pPr algn="ctr" defTabSz="711762"/>
            <a:endParaRPr lang="en-US" sz="1050" dirty="0">
              <a:solidFill>
                <a:prstClr val="white"/>
              </a:solidFill>
              <a:cs typeface="Helvetica"/>
            </a:endParaRPr>
          </a:p>
        </p:txBody>
      </p:sp>
      <p:sp>
        <p:nvSpPr>
          <p:cNvPr id="6" name="Rectangle 5"/>
          <p:cNvSpPr/>
          <p:nvPr/>
        </p:nvSpPr>
        <p:spPr>
          <a:xfrm>
            <a:off x="5480482" y="1471569"/>
            <a:ext cx="2214246" cy="1570586"/>
          </a:xfrm>
          <a:prstGeom prst="rect">
            <a:avLst/>
          </a:prstGeom>
          <a:solidFill>
            <a:srgbClr val="8CBD3F"/>
          </a:solidFill>
          <a:ln>
            <a:noFill/>
          </a:ln>
          <a:effectLst>
            <a:outerShdw blurRad="50800" dist="50800" dir="5400000" algn="ct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71174" tIns="35589" rIns="71174" bIns="35589" spcCol="0" rtlCol="0" anchor="t"/>
          <a:lstStyle/>
          <a:p>
            <a:pPr algn="ctr" defTabSz="711762"/>
            <a:r>
              <a:rPr lang="en-US" sz="1200" b="1" dirty="0">
                <a:solidFill>
                  <a:prstClr val="white"/>
                </a:solidFill>
                <a:effectLst>
                  <a:outerShdw blurRad="50800" dist="50800" dir="5400000" algn="ctr" rotWithShape="0">
                    <a:srgbClr val="000000">
                      <a:alpha val="43000"/>
                    </a:srgbClr>
                  </a:outerShdw>
                </a:effectLst>
                <a:cs typeface="Helvetica"/>
              </a:rPr>
              <a:t>European Spallation Source ERIC</a:t>
            </a:r>
          </a:p>
          <a:p>
            <a:pPr algn="ctr" defTabSz="711762"/>
            <a:endParaRPr lang="en-US" sz="1050" b="1" dirty="0">
              <a:solidFill>
                <a:prstClr val="white"/>
              </a:solidFill>
              <a:cs typeface="Helvetica"/>
            </a:endParaRPr>
          </a:p>
          <a:p>
            <a:pPr defTabSz="711762">
              <a:buClr>
                <a:srgbClr val="8CBD3F"/>
              </a:buClr>
            </a:pPr>
            <a:r>
              <a:rPr lang="en-US" sz="1050" dirty="0">
                <a:solidFill>
                  <a:prstClr val="white"/>
                </a:solidFill>
                <a:cs typeface="Helvetica"/>
              </a:rPr>
              <a:t>European Research Infrastructure Consortium, Sole governing body: the European Spallation Source ERIC Council, comprised of representatives from the Member and Observer Countries</a:t>
            </a:r>
          </a:p>
        </p:txBody>
      </p:sp>
      <p:sp>
        <p:nvSpPr>
          <p:cNvPr id="8" name="Rectangle 7"/>
          <p:cNvSpPr/>
          <p:nvPr/>
        </p:nvSpPr>
        <p:spPr>
          <a:xfrm>
            <a:off x="3976729" y="2166639"/>
            <a:ext cx="1185690" cy="718204"/>
          </a:xfrm>
          <a:prstGeom prst="rect">
            <a:avLst/>
          </a:prstGeom>
        </p:spPr>
        <p:txBody>
          <a:bodyPr wrap="none" lIns="71174" tIns="35589" rIns="71174" bIns="35589">
            <a:spAutoFit/>
          </a:bodyPr>
          <a:lstStyle/>
          <a:p>
            <a:pPr defTabSz="711762"/>
            <a:r>
              <a:rPr lang="en-US" sz="1050" dirty="0">
                <a:solidFill>
                  <a:prstClr val="black"/>
                </a:solidFill>
                <a:cs typeface="Helvetica"/>
              </a:rPr>
              <a:t>T</a:t>
            </a:r>
            <a:r>
              <a:rPr lang="en-US" sz="1050" dirty="0" smtClean="0">
                <a:solidFill>
                  <a:prstClr val="black"/>
                </a:solidFill>
                <a:cs typeface="Helvetica"/>
              </a:rPr>
              <a:t>ransfer </a:t>
            </a:r>
            <a:r>
              <a:rPr lang="en-US" sz="1050" dirty="0">
                <a:solidFill>
                  <a:prstClr val="black"/>
                </a:solidFill>
                <a:cs typeface="Helvetica"/>
              </a:rPr>
              <a:t>of </a:t>
            </a:r>
            <a:r>
              <a:rPr lang="en-US" sz="1050" dirty="0" smtClean="0">
                <a:solidFill>
                  <a:prstClr val="black"/>
                </a:solidFill>
                <a:cs typeface="Helvetica"/>
              </a:rPr>
              <a:t>Assets</a:t>
            </a:r>
            <a:r>
              <a:rPr lang="en-US" sz="1050" dirty="0">
                <a:solidFill>
                  <a:prstClr val="black"/>
                </a:solidFill>
                <a:cs typeface="Helvetica"/>
              </a:rPr>
              <a:t>, </a:t>
            </a:r>
          </a:p>
          <a:p>
            <a:pPr defTabSz="711762"/>
            <a:r>
              <a:rPr lang="en-US" sz="1050" dirty="0">
                <a:solidFill>
                  <a:prstClr val="black"/>
                </a:solidFill>
                <a:cs typeface="Helvetica"/>
              </a:rPr>
              <a:t>O</a:t>
            </a:r>
            <a:r>
              <a:rPr lang="en-US" sz="1050" dirty="0" smtClean="0">
                <a:solidFill>
                  <a:prstClr val="black"/>
                </a:solidFill>
                <a:cs typeface="Helvetica"/>
              </a:rPr>
              <a:t>bligations </a:t>
            </a:r>
            <a:r>
              <a:rPr lang="en-US" sz="1050" dirty="0">
                <a:solidFill>
                  <a:prstClr val="black"/>
                </a:solidFill>
                <a:cs typeface="Helvetica"/>
              </a:rPr>
              <a:t>and </a:t>
            </a:r>
          </a:p>
          <a:p>
            <a:pPr defTabSz="711762"/>
            <a:r>
              <a:rPr lang="en-US" sz="1050" dirty="0">
                <a:solidFill>
                  <a:prstClr val="black"/>
                </a:solidFill>
                <a:cs typeface="Helvetica"/>
              </a:rPr>
              <a:t>P</a:t>
            </a:r>
            <a:r>
              <a:rPr lang="en-US" sz="1050" dirty="0" smtClean="0">
                <a:solidFill>
                  <a:prstClr val="black"/>
                </a:solidFill>
                <a:cs typeface="Helvetica"/>
              </a:rPr>
              <a:t>ersonnel </a:t>
            </a:r>
            <a:endParaRPr lang="en-US" sz="1050" dirty="0">
              <a:solidFill>
                <a:prstClr val="black"/>
              </a:solidFill>
              <a:cs typeface="Helvetica"/>
            </a:endParaRPr>
          </a:p>
          <a:p>
            <a:pPr defTabSz="711762"/>
            <a:r>
              <a:rPr lang="en-US" sz="1050" dirty="0">
                <a:solidFill>
                  <a:prstClr val="black"/>
                </a:solidFill>
                <a:cs typeface="Helvetica"/>
              </a:rPr>
              <a:t>on Oct 1, 2015</a:t>
            </a:r>
          </a:p>
        </p:txBody>
      </p:sp>
      <p:sp>
        <p:nvSpPr>
          <p:cNvPr id="9" name="Right Arrow 8"/>
          <p:cNvSpPr/>
          <p:nvPr/>
        </p:nvSpPr>
        <p:spPr>
          <a:xfrm>
            <a:off x="4022320" y="1591212"/>
            <a:ext cx="1080120" cy="503735"/>
          </a:xfrm>
          <a:prstGeom prst="rightArrow">
            <a:avLst/>
          </a:prstGeom>
          <a:solidFill>
            <a:schemeClr val="bg1">
              <a:lumMod val="65000"/>
            </a:schemeClr>
          </a:solidFill>
          <a:ln>
            <a:noFill/>
          </a:ln>
          <a:effectLst>
            <a:outerShdw blurRad="76200" dist="50800" dir="5400000" algn="ctr"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lIns="71174" tIns="35589" rIns="71174" bIns="35589" spcCol="0" rtlCol="0" anchor="ctr"/>
          <a:lstStyle/>
          <a:p>
            <a:pPr algn="ctr" defTabSz="711762"/>
            <a:endParaRPr lang="en-US" sz="1247">
              <a:solidFill>
                <a:prstClr val="white"/>
              </a:solidFill>
              <a:latin typeface="Calibri"/>
            </a:endParaRPr>
          </a:p>
        </p:txBody>
      </p:sp>
      <p:pic>
        <p:nvPicPr>
          <p:cNvPr id="15" name="Picture 14" descr="JEK_36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3899" y="3151230"/>
            <a:ext cx="2554800" cy="175744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577184" y="3175874"/>
            <a:ext cx="3001539" cy="1731243"/>
          </a:xfrm>
          <a:prstGeom prst="rect">
            <a:avLst/>
          </a:prstGeom>
        </p:spPr>
        <p:txBody>
          <a:bodyPr wrap="square">
            <a:spAutoFit/>
          </a:bodyPr>
          <a:lstStyle/>
          <a:p>
            <a:r>
              <a:rPr lang="en-US" sz="1200" b="1" u="sng" dirty="0">
                <a:solidFill>
                  <a:srgbClr val="92D050"/>
                </a:solidFill>
              </a:rPr>
              <a:t>ERIC Plate Ceremony</a:t>
            </a:r>
          </a:p>
          <a:p>
            <a:pPr marL="128588" indent="-128588">
              <a:buClr>
                <a:srgbClr val="92D050"/>
              </a:buClr>
              <a:buFont typeface="Arial" charset="0"/>
              <a:buChar char="•"/>
            </a:pPr>
            <a:r>
              <a:rPr lang="en-US" sz="1050" dirty="0"/>
              <a:t>8 September, 60 guest on site</a:t>
            </a:r>
          </a:p>
          <a:p>
            <a:pPr marL="128588" indent="-128588">
              <a:buClr>
                <a:srgbClr val="92D050"/>
              </a:buClr>
              <a:buFont typeface="Arial" charset="0"/>
              <a:buChar char="•"/>
            </a:pPr>
            <a:r>
              <a:rPr lang="en-US" sz="1050" dirty="0"/>
              <a:t>Ceremony marked the transition to the European Spallation Source ERIC. </a:t>
            </a:r>
          </a:p>
          <a:p>
            <a:pPr marL="128588" indent="-128588">
              <a:buClr>
                <a:srgbClr val="92D050"/>
              </a:buClr>
              <a:buFont typeface="Arial" charset="0"/>
              <a:buChar char="•"/>
            </a:pPr>
            <a:r>
              <a:rPr lang="en-US" sz="1050" dirty="0"/>
              <a:t>Robert-Jan Smits, DG RTD, presented the ERIC</a:t>
            </a:r>
          </a:p>
          <a:p>
            <a:pPr marL="128588" indent="-128588">
              <a:buClr>
                <a:srgbClr val="92D050"/>
              </a:buClr>
              <a:buFont typeface="Arial" charset="0"/>
              <a:buChar char="•"/>
            </a:pPr>
            <a:r>
              <a:rPr lang="en-US" sz="1050" dirty="0"/>
              <a:t>Guest speakers :</a:t>
            </a:r>
          </a:p>
          <a:p>
            <a:pPr marL="471488" lvl="1" indent="-128588">
              <a:buClr>
                <a:srgbClr val="92D050"/>
              </a:buClr>
              <a:buFont typeface="Arial" charset="0"/>
              <a:buChar char="•"/>
            </a:pPr>
            <a:r>
              <a:rPr lang="en-US" sz="1050" dirty="0"/>
              <a:t>SE Minister </a:t>
            </a:r>
            <a:r>
              <a:rPr lang="en-US" sz="1050" dirty="0" err="1"/>
              <a:t>Hellmark</a:t>
            </a:r>
            <a:r>
              <a:rPr lang="en-US" sz="1050" dirty="0"/>
              <a:t> </a:t>
            </a:r>
            <a:r>
              <a:rPr lang="en-US" sz="1050" dirty="0" err="1"/>
              <a:t>Knutsson</a:t>
            </a:r>
            <a:endParaRPr lang="en-US" sz="1050" dirty="0"/>
          </a:p>
          <a:p>
            <a:pPr marL="471488" lvl="1" indent="-128588">
              <a:buClr>
                <a:srgbClr val="92D050"/>
              </a:buClr>
              <a:buFont typeface="Arial" charset="0"/>
              <a:buChar char="•"/>
            </a:pPr>
            <a:r>
              <a:rPr lang="en-US" sz="1050" dirty="0"/>
              <a:t>DK Minister </a:t>
            </a:r>
            <a:r>
              <a:rPr lang="en-US" sz="1050" dirty="0" err="1"/>
              <a:t>Lunde</a:t>
            </a:r>
            <a:r>
              <a:rPr lang="en-US" sz="1050" dirty="0"/>
              <a:t> Larsen</a:t>
            </a:r>
          </a:p>
          <a:p>
            <a:pPr marL="128588" indent="-128588">
              <a:buClr>
                <a:srgbClr val="92D050"/>
              </a:buClr>
              <a:buFont typeface="Arial" charset="0"/>
              <a:buChar char="•"/>
            </a:pPr>
            <a:r>
              <a:rPr lang="en-US" sz="1050" dirty="0"/>
              <a:t>Photo opportunities and media interviews resulted in extensive media coverage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71142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568" y="1198728"/>
            <a:ext cx="3090383" cy="2147757"/>
          </a:xfrm>
          <a:prstGeom prst="rect">
            <a:avLst/>
          </a:prstGeom>
          <a:ln>
            <a:solidFill>
              <a:srgbClr val="8CBD3F"/>
            </a:solidFill>
          </a:ln>
        </p:spPr>
      </p:pic>
      <p:sp>
        <p:nvSpPr>
          <p:cNvPr id="2" name="Title 1"/>
          <p:cNvSpPr>
            <a:spLocks noGrp="1"/>
          </p:cNvSpPr>
          <p:nvPr>
            <p:ph type="title"/>
          </p:nvPr>
        </p:nvSpPr>
        <p:spPr>
          <a:xfrm>
            <a:off x="504954" y="421808"/>
            <a:ext cx="6067426" cy="1081148"/>
          </a:xfrm>
        </p:spPr>
        <p:txBody>
          <a:bodyPr/>
          <a:lstStyle/>
          <a:p>
            <a:r>
              <a:rPr lang="en-US" sz="2400" dirty="0">
                <a:effectLst>
                  <a:outerShdw blurRad="50800" dist="50800" dir="5400000" algn="ctr" rotWithShape="0">
                    <a:srgbClr val="000000">
                      <a:alpha val="43000"/>
                    </a:srgbClr>
                  </a:outerShdw>
                </a:effectLst>
                <a:ea typeface="Helvetica" charset="0"/>
                <a:cs typeface="Helvetica" charset="0"/>
              </a:rPr>
              <a:t>Activity Report </a:t>
            </a:r>
            <a:r>
              <a:rPr lang="en-US" sz="2400" dirty="0" smtClean="0">
                <a:effectLst>
                  <a:outerShdw blurRad="50800" dist="50800" dir="5400000" algn="ctr" rotWithShape="0">
                    <a:srgbClr val="000000">
                      <a:alpha val="43000"/>
                    </a:srgbClr>
                  </a:outerShdw>
                </a:effectLst>
                <a:ea typeface="Helvetica" charset="0"/>
                <a:cs typeface="Helvetica" charset="0"/>
              </a:rPr>
              <a:t>2015</a:t>
            </a:r>
            <a:endParaRPr lang="en-US" sz="2400" dirty="0">
              <a:effectLst>
                <a:outerShdw blurRad="50800" dist="50800" dir="5400000" algn="ctr" rotWithShape="0">
                  <a:srgbClr val="000000">
                    <a:alpha val="43000"/>
                  </a:srgbClr>
                </a:outerShdw>
              </a:effectLst>
              <a:ea typeface="Helvetica" charset="0"/>
              <a:cs typeface="Helvetica" charset="0"/>
            </a:endParaRPr>
          </a:p>
        </p:txBody>
      </p:sp>
      <p:sp>
        <p:nvSpPr>
          <p:cNvPr id="17" name="TextBox 16"/>
          <p:cNvSpPr txBox="1"/>
          <p:nvPr/>
        </p:nvSpPr>
        <p:spPr>
          <a:xfrm>
            <a:off x="4648568" y="3389174"/>
            <a:ext cx="2887931" cy="1754326"/>
          </a:xfrm>
          <a:prstGeom prst="rect">
            <a:avLst/>
          </a:prstGeom>
          <a:noFill/>
        </p:spPr>
        <p:txBody>
          <a:bodyPr wrap="square" rtlCol="0">
            <a:spAutoFit/>
          </a:bodyPr>
          <a:lstStyle/>
          <a:p>
            <a:pPr marL="128588" indent="-128588">
              <a:buClr>
                <a:srgbClr val="92D050"/>
              </a:buClr>
              <a:buFont typeface="Arial" charset="0"/>
              <a:buChar char="•"/>
            </a:pPr>
            <a:r>
              <a:rPr lang="en-US" sz="1200" dirty="0" smtClean="0">
                <a:latin typeface="+mj-lt"/>
                <a:ea typeface="Helvetica" charset="0"/>
                <a:cs typeface="Helvetica" charset="0"/>
              </a:rPr>
              <a:t>Production </a:t>
            </a:r>
            <a:r>
              <a:rPr lang="en-US" sz="1200" dirty="0">
                <a:latin typeface="+mj-lt"/>
                <a:ea typeface="Helvetica" charset="0"/>
                <a:cs typeface="Helvetica" charset="0"/>
              </a:rPr>
              <a:t>of Activity Report</a:t>
            </a:r>
          </a:p>
          <a:p>
            <a:pPr marL="471488" lvl="1" indent="-128588">
              <a:buClr>
                <a:srgbClr val="92D050"/>
              </a:buClr>
              <a:buFont typeface="Courier New" charset="0"/>
              <a:buChar char="o"/>
            </a:pPr>
            <a:r>
              <a:rPr lang="en-US" sz="1200" dirty="0" smtClean="0">
                <a:latin typeface="+mj-lt"/>
                <a:ea typeface="Helvetica" charset="0"/>
                <a:cs typeface="Helvetica" charset="0"/>
              </a:rPr>
              <a:t>5000 </a:t>
            </a:r>
            <a:r>
              <a:rPr lang="en-US" sz="1200" dirty="0">
                <a:latin typeface="+mj-lt"/>
                <a:ea typeface="Helvetica" charset="0"/>
                <a:cs typeface="Helvetica" charset="0"/>
              </a:rPr>
              <a:t>Soft Cover</a:t>
            </a:r>
          </a:p>
          <a:p>
            <a:pPr marL="471488" lvl="1" indent="-128588">
              <a:buClr>
                <a:srgbClr val="92D050"/>
              </a:buClr>
              <a:buFont typeface="Courier New" charset="0"/>
              <a:buChar char="o"/>
            </a:pPr>
            <a:r>
              <a:rPr lang="en-US" sz="1200" dirty="0">
                <a:latin typeface="+mj-lt"/>
                <a:ea typeface="Helvetica" charset="0"/>
                <a:cs typeface="Helvetica" charset="0"/>
              </a:rPr>
              <a:t>100 Hard </a:t>
            </a:r>
            <a:r>
              <a:rPr lang="en-US" sz="1200" dirty="0" smtClean="0">
                <a:latin typeface="+mj-lt"/>
                <a:ea typeface="Helvetica" charset="0"/>
                <a:cs typeface="Helvetica" charset="0"/>
              </a:rPr>
              <a:t>Cover</a:t>
            </a:r>
            <a:endParaRPr lang="en-US" sz="1200" dirty="0">
              <a:latin typeface="+mj-lt"/>
              <a:ea typeface="Helvetica" charset="0"/>
              <a:cs typeface="Helvetica" charset="0"/>
            </a:endParaRPr>
          </a:p>
          <a:p>
            <a:pPr marL="128588" indent="-128588">
              <a:buClr>
                <a:srgbClr val="92D050"/>
              </a:buClr>
              <a:buFont typeface="Arial" charset="0"/>
              <a:buChar char="•"/>
            </a:pPr>
            <a:r>
              <a:rPr lang="en-US" sz="1200" dirty="0" smtClean="0">
                <a:latin typeface="+mj-lt"/>
                <a:ea typeface="Helvetica" charset="0"/>
                <a:cs typeface="Helvetica" charset="0"/>
              </a:rPr>
              <a:t>Promotion of Activity Report on website and social media</a:t>
            </a:r>
          </a:p>
          <a:p>
            <a:pPr marL="128588" indent="-128588">
              <a:buClr>
                <a:srgbClr val="92D050"/>
              </a:buClr>
              <a:buFont typeface="Arial" charset="0"/>
              <a:buChar char="•"/>
            </a:pPr>
            <a:r>
              <a:rPr lang="en-US" sz="1200" dirty="0" smtClean="0">
                <a:latin typeface="+mj-lt"/>
                <a:ea typeface="Helvetica" charset="0"/>
                <a:cs typeface="Helvetica" charset="0"/>
              </a:rPr>
              <a:t>Digital dissemination to ESS mailing list to 7000+ recipients</a:t>
            </a:r>
          </a:p>
          <a:p>
            <a:pPr marL="128588" indent="-128588">
              <a:buClr>
                <a:srgbClr val="92D050"/>
              </a:buClr>
              <a:buFont typeface="Arial" charset="0"/>
              <a:buChar char="•"/>
            </a:pPr>
            <a:r>
              <a:rPr lang="en-US" sz="1200" dirty="0" smtClean="0">
                <a:latin typeface="+mj-lt"/>
                <a:ea typeface="Helvetica" charset="0"/>
                <a:cs typeface="Helvetica" charset="0"/>
              </a:rPr>
              <a:t>Direct distribution </a:t>
            </a:r>
            <a:r>
              <a:rPr lang="en-US" sz="1200" dirty="0">
                <a:latin typeface="+mj-lt"/>
                <a:ea typeface="Helvetica" charset="0"/>
                <a:cs typeface="Helvetica" charset="0"/>
              </a:rPr>
              <a:t>of </a:t>
            </a:r>
            <a:r>
              <a:rPr lang="en-US" sz="1200" dirty="0" smtClean="0">
                <a:latin typeface="+mj-lt"/>
                <a:ea typeface="Helvetica" charset="0"/>
                <a:cs typeface="Helvetica" charset="0"/>
              </a:rPr>
              <a:t>hard copies to 200+ Key </a:t>
            </a:r>
            <a:r>
              <a:rPr lang="en-US" sz="1200" dirty="0">
                <a:latin typeface="+mj-lt"/>
                <a:ea typeface="Helvetica" charset="0"/>
                <a:cs typeface="Helvetica" charset="0"/>
              </a:rPr>
              <a:t>Stakeholders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5564">
            <a:off x="7599110" y="3151410"/>
            <a:ext cx="1271416" cy="1800000"/>
          </a:xfrm>
          <a:prstGeom prst="rect">
            <a:avLst/>
          </a:prstGeom>
          <a:ln>
            <a:solidFill>
              <a:srgbClr val="8CBD3F"/>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57413">
            <a:off x="7575278" y="1381377"/>
            <a:ext cx="1271474" cy="1800000"/>
          </a:xfrm>
          <a:prstGeom prst="rect">
            <a:avLst/>
          </a:prstGeom>
          <a:ln>
            <a:solidFill>
              <a:srgbClr val="8CBD3F"/>
            </a:solidFill>
          </a:ln>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2137" y="2929095"/>
            <a:ext cx="3090383" cy="2184180"/>
          </a:xfrm>
          <a:prstGeom prst="rect">
            <a:avLst/>
          </a:prstGeom>
          <a:noFill/>
          <a:ln>
            <a:solidFill>
              <a:srgbClr val="8CBD3F"/>
            </a:solidFill>
          </a:ln>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54431">
            <a:off x="248227" y="1278904"/>
            <a:ext cx="1719932" cy="2426570"/>
          </a:xfrm>
          <a:prstGeom prst="rect">
            <a:avLst/>
          </a:prstGeom>
          <a:noFill/>
          <a:ln>
            <a:solidFill>
              <a:srgbClr val="8CBD3F"/>
            </a:solidFill>
          </a:ln>
        </p:spPr>
      </p:pic>
      <p:sp>
        <p:nvSpPr>
          <p:cNvPr id="22" name="TextBox 21"/>
          <p:cNvSpPr txBox="1"/>
          <p:nvPr/>
        </p:nvSpPr>
        <p:spPr>
          <a:xfrm>
            <a:off x="1963182" y="1544100"/>
            <a:ext cx="2608818" cy="1384995"/>
          </a:xfrm>
          <a:prstGeom prst="rect">
            <a:avLst/>
          </a:prstGeom>
          <a:noFill/>
        </p:spPr>
        <p:txBody>
          <a:bodyPr wrap="square" rtlCol="0">
            <a:spAutoFit/>
          </a:bodyPr>
          <a:lstStyle/>
          <a:p>
            <a:pPr marL="128588" indent="-128588">
              <a:buClr>
                <a:srgbClr val="92D050"/>
              </a:buClr>
              <a:buFont typeface="Arial" charset="0"/>
              <a:buChar char="•"/>
            </a:pPr>
            <a:r>
              <a:rPr lang="en-US" sz="1200" dirty="0">
                <a:latin typeface="+mj-lt"/>
                <a:ea typeface="Helvetica" charset="0"/>
                <a:cs typeface="Helvetica" charset="0"/>
              </a:rPr>
              <a:t>Revision of Working Version of Activity </a:t>
            </a:r>
            <a:r>
              <a:rPr lang="en-US" sz="1200" dirty="0" smtClean="0">
                <a:latin typeface="+mj-lt"/>
                <a:ea typeface="Helvetica" charset="0"/>
                <a:cs typeface="Helvetica" charset="0"/>
              </a:rPr>
              <a:t>Report</a:t>
            </a:r>
            <a:endParaRPr lang="en-US" sz="1200" dirty="0">
              <a:latin typeface="+mj-lt"/>
              <a:ea typeface="Helvetica" charset="0"/>
              <a:cs typeface="Helvetica" charset="0"/>
            </a:endParaRPr>
          </a:p>
          <a:p>
            <a:pPr marL="128588" indent="-128588">
              <a:buClr>
                <a:srgbClr val="92D050"/>
              </a:buClr>
              <a:buFont typeface="Arial" charset="0"/>
              <a:buChar char="•"/>
            </a:pPr>
            <a:r>
              <a:rPr lang="en-US" sz="1200" dirty="0">
                <a:latin typeface="+mj-lt"/>
                <a:ea typeface="Helvetica" charset="0"/>
                <a:cs typeface="Helvetica" charset="0"/>
              </a:rPr>
              <a:t>Production of Activity Report</a:t>
            </a:r>
          </a:p>
          <a:p>
            <a:pPr marL="471488" lvl="1" indent="-128588">
              <a:buClr>
                <a:srgbClr val="92D050"/>
              </a:buClr>
              <a:buFont typeface="Courier New" charset="0"/>
              <a:buChar char="o"/>
            </a:pPr>
            <a:r>
              <a:rPr lang="en-US" sz="1200" dirty="0">
                <a:latin typeface="+mj-lt"/>
                <a:ea typeface="Helvetica" charset="0"/>
                <a:cs typeface="Helvetica" charset="0"/>
              </a:rPr>
              <a:t>1000 Soft Cover</a:t>
            </a:r>
          </a:p>
          <a:p>
            <a:pPr marL="471488" lvl="1" indent="-128588">
              <a:buClr>
                <a:srgbClr val="92D050"/>
              </a:buClr>
              <a:buFont typeface="Courier New" charset="0"/>
              <a:buChar char="o"/>
            </a:pPr>
            <a:r>
              <a:rPr lang="en-US" sz="1200" dirty="0">
                <a:latin typeface="+mj-lt"/>
                <a:ea typeface="Helvetica" charset="0"/>
                <a:cs typeface="Helvetica" charset="0"/>
              </a:rPr>
              <a:t>100 Hard </a:t>
            </a:r>
            <a:r>
              <a:rPr lang="en-US" sz="1200" dirty="0" smtClean="0">
                <a:latin typeface="+mj-lt"/>
                <a:ea typeface="Helvetica" charset="0"/>
                <a:cs typeface="Helvetica" charset="0"/>
              </a:rPr>
              <a:t>Cover</a:t>
            </a:r>
            <a:endParaRPr lang="en-US" sz="1200" dirty="0">
              <a:latin typeface="+mj-lt"/>
              <a:ea typeface="Helvetica" charset="0"/>
              <a:cs typeface="Helvetica" charset="0"/>
            </a:endParaRPr>
          </a:p>
          <a:p>
            <a:pPr marL="128588" indent="-128588">
              <a:buClr>
                <a:srgbClr val="92D050"/>
              </a:buClr>
              <a:buFont typeface="Arial" charset="0"/>
              <a:buChar char="•"/>
            </a:pPr>
            <a:r>
              <a:rPr lang="en-US" sz="1200" dirty="0">
                <a:latin typeface="+mj-lt"/>
                <a:ea typeface="Helvetica" charset="0"/>
                <a:cs typeface="Helvetica" charset="0"/>
              </a:rPr>
              <a:t>Distribution of Activity Report to Key Stakeholders</a:t>
            </a:r>
          </a:p>
        </p:txBody>
      </p:sp>
      <p:sp>
        <p:nvSpPr>
          <p:cNvPr id="23" name="Title 1"/>
          <p:cNvSpPr txBox="1">
            <a:spLocks/>
          </p:cNvSpPr>
          <p:nvPr/>
        </p:nvSpPr>
        <p:spPr>
          <a:xfrm>
            <a:off x="4572000" y="418953"/>
            <a:ext cx="6067426" cy="108114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rgbClr val="485156"/>
                </a:solidFill>
                <a:latin typeface="+mj-lt"/>
                <a:ea typeface="+mj-ea"/>
                <a:cs typeface="+mj-cs"/>
              </a:defRPr>
            </a:lvl1pPr>
          </a:lstStyle>
          <a:p>
            <a:r>
              <a:rPr lang="en-US" sz="2400" smtClean="0">
                <a:effectLst>
                  <a:outerShdw blurRad="50800" dist="50800" dir="5400000" algn="ctr" rotWithShape="0">
                    <a:srgbClr val="000000">
                      <a:alpha val="43000"/>
                    </a:srgbClr>
                  </a:outerShdw>
                </a:effectLst>
                <a:ea typeface="Helvetica" charset="0"/>
                <a:cs typeface="Helvetica" charset="0"/>
              </a:rPr>
              <a:t>Activity Report 2016</a:t>
            </a:r>
            <a:endParaRPr lang="en-US" sz="2400" dirty="0">
              <a:effectLst>
                <a:outerShdw blurRad="50800" dist="50800" dir="5400000" algn="ctr" rotWithShape="0">
                  <a:srgbClr val="000000">
                    <a:alpha val="43000"/>
                  </a:srgbClr>
                </a:outerShdw>
              </a:effectLst>
              <a:ea typeface="Helvetica" charset="0"/>
              <a:cs typeface="Helvetica" charset="0"/>
            </a:endParaRPr>
          </a:p>
        </p:txBody>
      </p:sp>
    </p:spTree>
    <p:extLst>
      <p:ext uri="{BB962C8B-B14F-4D97-AF65-F5344CB8AC3E}">
        <p14:creationId xmlns:p14="http://schemas.microsoft.com/office/powerpoint/2010/main" val="32740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4679"/>
            <a:ext cx="9144000" cy="857250"/>
          </a:xfrm>
        </p:spPr>
        <p:txBody>
          <a:bodyPr/>
          <a:lstStyle/>
          <a:p>
            <a:pPr algn="ctr"/>
            <a:r>
              <a:rPr lang="en-US" dirty="0" smtClean="0">
                <a:effectLst>
                  <a:outerShdw blurRad="50800" dist="50800" dir="5400000" algn="ctr" rotWithShape="0">
                    <a:srgbClr val="000000">
                      <a:alpha val="43000"/>
                    </a:srgbClr>
                  </a:outerShdw>
                </a:effectLst>
              </a:rPr>
              <a:t>Challenges Pertaining to the ERIC Regulation</a:t>
            </a:r>
            <a:endParaRPr lang="en-US" dirty="0">
              <a:effectLst>
                <a:outerShdw blurRad="50800" dist="50800" dir="5400000" algn="ctr" rotWithShape="0">
                  <a:srgbClr val="000000">
                    <a:alpha val="43000"/>
                  </a:srgbClr>
                </a:outerShdw>
              </a:effectLst>
            </a:endParaRPr>
          </a:p>
        </p:txBody>
      </p:sp>
      <p:graphicFrame>
        <p:nvGraphicFramePr>
          <p:cNvPr id="4" name="Diagram 3"/>
          <p:cNvGraphicFramePr/>
          <p:nvPr>
            <p:extLst>
              <p:ext uri="{D42A27DB-BD31-4B8C-83A1-F6EECF244321}">
                <p14:modId xmlns:p14="http://schemas.microsoft.com/office/powerpoint/2010/main" val="835840472"/>
              </p:ext>
            </p:extLst>
          </p:nvPr>
        </p:nvGraphicFramePr>
        <p:xfrm>
          <a:off x="573741" y="1541929"/>
          <a:ext cx="8253951" cy="3406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6973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538"/>
            <a:ext cx="9144000" cy="857250"/>
          </a:xfrm>
        </p:spPr>
        <p:txBody>
          <a:bodyPr>
            <a:normAutofit fontScale="90000"/>
          </a:bodyPr>
          <a:lstStyle/>
          <a:p>
            <a:pPr algn="ctr"/>
            <a:r>
              <a:rPr lang="en-US" sz="2200" dirty="0">
                <a:solidFill>
                  <a:srgbClr val="8CBD3F"/>
                </a:solidFill>
                <a:effectLst>
                  <a:outerShdw blurRad="50800" dist="50800" dir="5400000" sx="1000" sy="1000" algn="ctr" rotWithShape="0">
                    <a:srgbClr val="000000"/>
                  </a:outerShdw>
                </a:effectLst>
              </a:rPr>
              <a:t>Challenges Pertaining to the ERIC Regulation</a:t>
            </a:r>
            <a:r>
              <a:rPr lang="en-US" dirty="0">
                <a:effectLst>
                  <a:outerShdw blurRad="50800" dist="50800" dir="5400000" algn="ctr" rotWithShape="0">
                    <a:srgbClr val="000000">
                      <a:alpha val="43000"/>
                    </a:srgbClr>
                  </a:outerShdw>
                </a:effectLst>
              </a:rPr>
              <a:t/>
            </a:r>
            <a:br>
              <a:rPr lang="en-US" dirty="0">
                <a:effectLst>
                  <a:outerShdw blurRad="50800" dist="50800" dir="5400000" algn="ctr" rotWithShape="0">
                    <a:srgbClr val="000000">
                      <a:alpha val="43000"/>
                    </a:srgbClr>
                  </a:outerShdw>
                </a:effectLst>
              </a:rPr>
            </a:br>
            <a:r>
              <a:rPr lang="en-US" dirty="0">
                <a:effectLst>
                  <a:outerShdw blurRad="50800" dist="50800" dir="5400000" algn="ctr" rotWithShape="0">
                    <a:srgbClr val="000000">
                      <a:alpha val="43000"/>
                    </a:srgbClr>
                  </a:outerShdw>
                </a:effectLst>
              </a:rPr>
              <a:t>Procurement</a:t>
            </a:r>
            <a:r>
              <a:rPr lang="en-US" dirty="0" smtClean="0">
                <a:effectLst>
                  <a:outerShdw blurRad="50800" dist="50800" dir="5400000" algn="ctr" rotWithShape="0">
                    <a:srgbClr val="000000">
                      <a:alpha val="43000"/>
                    </a:srgbClr>
                  </a:outerShdw>
                </a:effectLst>
              </a:rPr>
              <a:t>: Legal Framework</a:t>
            </a:r>
            <a:endParaRPr lang="en-US" dirty="0">
              <a:effectLst>
                <a:outerShdw blurRad="50800" dist="50800" dir="5400000" algn="ctr" rotWithShape="0">
                  <a:srgbClr val="000000">
                    <a:alpha val="43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4118">
            <a:off x="287609" y="1389745"/>
            <a:ext cx="2126880" cy="2954000"/>
          </a:xfrm>
          <a:prstGeom prst="rect">
            <a:avLst/>
          </a:prstGeom>
          <a:ln>
            <a:solidFill>
              <a:srgbClr val="8CBD3F"/>
            </a:solidFill>
          </a:ln>
        </p:spPr>
      </p:pic>
      <p:sp>
        <p:nvSpPr>
          <p:cNvPr id="5" name="TextBox 4"/>
          <p:cNvSpPr txBox="1"/>
          <p:nvPr/>
        </p:nvSpPr>
        <p:spPr>
          <a:xfrm>
            <a:off x="2799181" y="1478940"/>
            <a:ext cx="5653939" cy="1569660"/>
          </a:xfrm>
          <a:prstGeom prst="rect">
            <a:avLst/>
          </a:prstGeom>
          <a:solidFill>
            <a:schemeClr val="bg1">
              <a:lumMod val="95000"/>
            </a:schemeClr>
          </a:solidFill>
          <a:ln>
            <a:noFill/>
          </a:ln>
        </p:spPr>
        <p:txBody>
          <a:bodyPr wrap="square" rtlCol="0">
            <a:spAutoFit/>
          </a:bodyPr>
          <a:lstStyle/>
          <a:p>
            <a:r>
              <a:rPr lang="en-US" sz="1600" dirty="0" smtClean="0">
                <a:solidFill>
                  <a:srgbClr val="485156"/>
                </a:solidFill>
              </a:rPr>
              <a:t>Article 7(3) of the </a:t>
            </a:r>
            <a:r>
              <a:rPr lang="en-US" sz="1600" b="1" dirty="0" smtClean="0">
                <a:solidFill>
                  <a:srgbClr val="485156"/>
                </a:solidFill>
              </a:rPr>
              <a:t>Council </a:t>
            </a:r>
            <a:r>
              <a:rPr lang="en-US" sz="1600" b="1" dirty="0">
                <a:solidFill>
                  <a:srgbClr val="485156"/>
                </a:solidFill>
              </a:rPr>
              <a:t>Regulation (EC) No 723/2009 </a:t>
            </a:r>
            <a:r>
              <a:rPr lang="en-US" sz="1600" dirty="0">
                <a:solidFill>
                  <a:srgbClr val="485156"/>
                </a:solidFill>
              </a:rPr>
              <a:t>of 25 June 2009 on the Community legal framework for </a:t>
            </a:r>
            <a:r>
              <a:rPr lang="en-US" sz="1600" dirty="0" smtClean="0">
                <a:solidFill>
                  <a:srgbClr val="485156"/>
                </a:solidFill>
              </a:rPr>
              <a:t>ERIC:</a:t>
            </a:r>
          </a:p>
          <a:p>
            <a:endParaRPr lang="en-US" sz="1600" dirty="0">
              <a:solidFill>
                <a:srgbClr val="485156"/>
              </a:solidFill>
            </a:endParaRPr>
          </a:p>
          <a:p>
            <a:r>
              <a:rPr lang="en-US" sz="1600" i="1" dirty="0" smtClean="0">
                <a:solidFill>
                  <a:srgbClr val="485156"/>
                </a:solidFill>
              </a:rPr>
              <a:t>“</a:t>
            </a:r>
            <a:r>
              <a:rPr lang="en-US" sz="1600" i="1" dirty="0">
                <a:solidFill>
                  <a:srgbClr val="485156"/>
                </a:solidFill>
              </a:rPr>
              <a:t>An </a:t>
            </a:r>
            <a:r>
              <a:rPr lang="en-US" sz="1600" b="1" i="1" dirty="0">
                <a:solidFill>
                  <a:srgbClr val="485156"/>
                </a:solidFill>
              </a:rPr>
              <a:t>ERIC is an international </a:t>
            </a:r>
            <a:r>
              <a:rPr lang="en-US" sz="1600" b="1" i="1" dirty="0" err="1">
                <a:solidFill>
                  <a:srgbClr val="485156"/>
                </a:solidFill>
              </a:rPr>
              <a:t>organisation</a:t>
            </a:r>
            <a:r>
              <a:rPr lang="en-US" sz="1600" b="1" i="1" dirty="0">
                <a:solidFill>
                  <a:srgbClr val="485156"/>
                </a:solidFill>
              </a:rPr>
              <a:t> </a:t>
            </a:r>
            <a:r>
              <a:rPr lang="en-US" sz="1600" i="1" dirty="0">
                <a:solidFill>
                  <a:srgbClr val="485156"/>
                </a:solidFill>
              </a:rPr>
              <a:t>within the meaning of Article 15(c) of Directive 2004/18/EC</a:t>
            </a:r>
            <a:r>
              <a:rPr lang="en-US" sz="1600" i="1" dirty="0" smtClean="0">
                <a:solidFill>
                  <a:srgbClr val="485156"/>
                </a:solidFill>
              </a:rPr>
              <a:t>.”</a:t>
            </a:r>
          </a:p>
          <a:p>
            <a:endParaRPr lang="en-US" sz="1600" dirty="0">
              <a:solidFill>
                <a:srgbClr val="485156"/>
              </a:solidFill>
            </a:endParaRPr>
          </a:p>
        </p:txBody>
      </p:sp>
      <p:sp>
        <p:nvSpPr>
          <p:cNvPr id="7" name="Down Arrow 6"/>
          <p:cNvSpPr/>
          <p:nvPr/>
        </p:nvSpPr>
        <p:spPr>
          <a:xfrm>
            <a:off x="5269653" y="2824480"/>
            <a:ext cx="724747" cy="741603"/>
          </a:xfrm>
          <a:prstGeom prst="downArrow">
            <a:avLst>
              <a:gd name="adj1" fmla="val 50000"/>
              <a:gd name="adj2" fmla="val 4772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799181" y="3630281"/>
            <a:ext cx="5653940" cy="1323439"/>
          </a:xfrm>
          <a:prstGeom prst="rect">
            <a:avLst/>
          </a:prstGeom>
          <a:solidFill>
            <a:schemeClr val="bg1">
              <a:lumMod val="75000"/>
            </a:schemeClr>
          </a:solidFill>
        </p:spPr>
        <p:txBody>
          <a:bodyPr wrap="square" rtlCol="0">
            <a:spAutoFit/>
          </a:bodyPr>
          <a:lstStyle/>
          <a:p>
            <a:r>
              <a:rPr lang="en-US" sz="1600" dirty="0">
                <a:solidFill>
                  <a:srgbClr val="485156"/>
                </a:solidFill>
              </a:rPr>
              <a:t>An ERIC is </a:t>
            </a:r>
            <a:r>
              <a:rPr lang="en-US" sz="1600" b="1" u="sng" dirty="0">
                <a:solidFill>
                  <a:srgbClr val="485156"/>
                </a:solidFill>
              </a:rPr>
              <a:t>not</a:t>
            </a:r>
            <a:r>
              <a:rPr lang="en-US" sz="1600" b="1" dirty="0">
                <a:solidFill>
                  <a:srgbClr val="485156"/>
                </a:solidFill>
              </a:rPr>
              <a:t> required </a:t>
            </a:r>
            <a:r>
              <a:rPr lang="en-US" sz="1600" dirty="0">
                <a:solidFill>
                  <a:srgbClr val="485156"/>
                </a:solidFill>
              </a:rPr>
              <a:t>to follow the procurement procedures established by Directive 2004/18/EC and Directive 2014/24/EU, and has the </a:t>
            </a:r>
            <a:r>
              <a:rPr lang="en-US" sz="1600" b="1" dirty="0">
                <a:solidFill>
                  <a:srgbClr val="485156"/>
                </a:solidFill>
              </a:rPr>
              <a:t>freedom to decide on its own procurement rules</a:t>
            </a:r>
            <a:r>
              <a:rPr lang="en-US" sz="1600" dirty="0">
                <a:solidFill>
                  <a:srgbClr val="485156"/>
                </a:solidFill>
              </a:rPr>
              <a:t>, respecting basic principles of transparency, non-discrimination, and competition.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35" y="4881663"/>
            <a:ext cx="1744570" cy="195087"/>
          </a:xfrm>
          <a:prstGeom prst="rect">
            <a:avLst/>
          </a:prstGeom>
        </p:spPr>
      </p:pic>
    </p:spTree>
    <p:extLst>
      <p:ext uri="{BB962C8B-B14F-4D97-AF65-F5344CB8AC3E}">
        <p14:creationId xmlns:p14="http://schemas.microsoft.com/office/powerpoint/2010/main" val="8975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244"/>
            <a:ext cx="9144000" cy="857250"/>
          </a:xfrm>
        </p:spPr>
        <p:txBody>
          <a:bodyPr>
            <a:normAutofit/>
          </a:bodyPr>
          <a:lstStyle/>
          <a:p>
            <a:pPr algn="ctr"/>
            <a:r>
              <a:rPr lang="en-US" sz="2900" dirty="0" smtClean="0">
                <a:effectLst>
                  <a:outerShdw blurRad="50800" dist="50800" dir="5400000" algn="ctr" rotWithShape="0">
                    <a:srgbClr val="000000">
                      <a:alpha val="43000"/>
                    </a:srgbClr>
                  </a:outerShdw>
                </a:effectLst>
              </a:rPr>
              <a:t>ESS Procurement Rules from 1 Oct 2015</a:t>
            </a:r>
            <a:endParaRPr lang="en-US" sz="2900" dirty="0">
              <a:effectLst>
                <a:outerShdw blurRad="50800" dist="50800" dir="5400000" algn="ctr" rotWithShape="0">
                  <a:srgbClr val="000000">
                    <a:alpha val="43000"/>
                  </a:srgbClr>
                </a:outerShdw>
              </a:effectLst>
            </a:endParaRPr>
          </a:p>
        </p:txBody>
      </p:sp>
      <p:pic>
        <p:nvPicPr>
          <p:cNvPr id="5" name="Picture 4"/>
          <p:cNvPicPr>
            <a:picLocks noChangeAspect="1"/>
          </p:cNvPicPr>
          <p:nvPr/>
        </p:nvPicPr>
        <p:blipFill>
          <a:blip r:embed="rId2"/>
          <a:stretch>
            <a:fillRect/>
          </a:stretch>
        </p:blipFill>
        <p:spPr>
          <a:xfrm>
            <a:off x="326367" y="765515"/>
            <a:ext cx="7258746" cy="3696667"/>
          </a:xfrm>
          <a:prstGeom prst="rect">
            <a:avLst/>
          </a:prstGeom>
          <a:ln>
            <a:solidFill>
              <a:srgbClr val="8CBD3F"/>
            </a:solidFill>
          </a:ln>
        </p:spPr>
      </p:pic>
      <p:sp>
        <p:nvSpPr>
          <p:cNvPr id="3" name="TextBox 2"/>
          <p:cNvSpPr txBox="1"/>
          <p:nvPr/>
        </p:nvSpPr>
        <p:spPr>
          <a:xfrm>
            <a:off x="242372" y="4660135"/>
            <a:ext cx="8295701" cy="338554"/>
          </a:xfrm>
          <a:prstGeom prst="rect">
            <a:avLst/>
          </a:prstGeom>
          <a:noFill/>
        </p:spPr>
        <p:txBody>
          <a:bodyPr wrap="square" rtlCol="0">
            <a:spAutoFit/>
          </a:bodyPr>
          <a:lstStyle/>
          <a:p>
            <a:r>
              <a:rPr lang="en-US" sz="1600" u="sng" dirty="0">
                <a:hlinkClick r:id="rId3"/>
              </a:rPr>
              <a:t>https://</a:t>
            </a:r>
            <a:r>
              <a:rPr lang="en-US" sz="1600" u="sng" dirty="0" smtClean="0">
                <a:hlinkClick r:id="rId3"/>
              </a:rPr>
              <a:t>europeanspallationsource.se/page/contract-award-notices</a:t>
            </a:r>
            <a:r>
              <a:rPr lang="en-US" sz="1600" u="sng" dirty="0" smtClean="0"/>
              <a:t> </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552" y="4829412"/>
            <a:ext cx="1744570" cy="195087"/>
          </a:xfrm>
          <a:prstGeom prst="rect">
            <a:avLst/>
          </a:prstGeom>
        </p:spPr>
      </p:pic>
    </p:spTree>
    <p:extLst>
      <p:ext uri="{BB962C8B-B14F-4D97-AF65-F5344CB8AC3E}">
        <p14:creationId xmlns:p14="http://schemas.microsoft.com/office/powerpoint/2010/main" val="102592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rightnESS Whit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6476</TotalTime>
  <Words>3449</Words>
  <Application>Microsoft Macintosh PowerPoint</Application>
  <PresentationFormat>On-screen Show (16:9)</PresentationFormat>
  <Paragraphs>813</Paragraphs>
  <Slides>46</Slides>
  <Notes>14</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Calibri</vt:lpstr>
      <vt:lpstr>Courier New</vt:lpstr>
      <vt:lpstr>Helvetica</vt:lpstr>
      <vt:lpstr>Times New Roman</vt:lpstr>
      <vt:lpstr>Wingdings</vt:lpstr>
      <vt:lpstr>Arial</vt:lpstr>
      <vt:lpstr>BrightnESS White Theme</vt:lpstr>
      <vt:lpstr>WP3: Organizational Innovation</vt:lpstr>
      <vt:lpstr>Overview</vt:lpstr>
      <vt:lpstr>Activities in Task 3.1.  Completion of ERIC Implementation</vt:lpstr>
      <vt:lpstr>Milestones and Deliverables</vt:lpstr>
      <vt:lpstr>ESS AB transitioned into  European Research Infrastructure Consortium (ERIC)</vt:lpstr>
      <vt:lpstr>Activity Report 2015</vt:lpstr>
      <vt:lpstr>Challenges Pertaining to the ERIC Regulation</vt:lpstr>
      <vt:lpstr>Challenges Pertaining to the ERIC Regulation Procurement: Legal Framework</vt:lpstr>
      <vt:lpstr>ESS Procurement Rules from 1 Oct 2015</vt:lpstr>
      <vt:lpstr>Updated ESS Procurement Rules</vt:lpstr>
      <vt:lpstr>Appeal Process</vt:lpstr>
      <vt:lpstr>Amendments following the Review of Procurement Rules</vt:lpstr>
      <vt:lpstr>Challenges Pertaining to the ERIC Regulation  Value-Added Tax on IKC</vt:lpstr>
      <vt:lpstr>VAT on IKC</vt:lpstr>
      <vt:lpstr>Value-Added Tax by Country</vt:lpstr>
      <vt:lpstr>Lessons Learned</vt:lpstr>
      <vt:lpstr>Challenges Pertaining to the ERIC Regulation  International Staffing Profile: Problem Background</vt:lpstr>
      <vt:lpstr>ERICs vs International Organisations</vt:lpstr>
      <vt:lpstr>Time-Limited Contracts: Background</vt:lpstr>
      <vt:lpstr>Time-Limited Contracts: Action Taken</vt:lpstr>
      <vt:lpstr>Taxation and Social Security Related to Secondments and IKC Personnel: Background</vt:lpstr>
      <vt:lpstr>Expert Tax Relief</vt:lpstr>
      <vt:lpstr>Expat Tax Relief, and Taxation and Social Security Related to Secondments and IKC Personnel: Action Taken</vt:lpstr>
      <vt:lpstr>Challenges Pertaining to the ERIC Regulation  Accounting of IKC</vt:lpstr>
      <vt:lpstr>Results</vt:lpstr>
      <vt:lpstr>Activities in Task 3.2.  Capacity Building in Technology Transfer</vt:lpstr>
      <vt:lpstr>Milestones and Deliverables</vt:lpstr>
      <vt:lpstr>Innovation Framework at ESS</vt:lpstr>
      <vt:lpstr>PowerPoint Presentation</vt:lpstr>
      <vt:lpstr>PowerPoint Presentation</vt:lpstr>
      <vt:lpstr>Overview of the Innovation Process Mechanism</vt:lpstr>
      <vt:lpstr>Idea Identification Form – First Step in the Internal Innovation Search</vt:lpstr>
      <vt:lpstr>PowerPoint Presentation</vt:lpstr>
      <vt:lpstr>Innovation@ESS: Recent Innovation Inputs</vt:lpstr>
      <vt:lpstr>Capacity Building Activities</vt:lpstr>
      <vt:lpstr> “Establishing and Maintaining an Innovation Framework”</vt:lpstr>
      <vt:lpstr>Results</vt:lpstr>
      <vt:lpstr>Next steps</vt:lpstr>
      <vt:lpstr>Activities in Task 3.3.  Capacity Building of ESS Partner Organizations in Public Procurement of Innovation</vt:lpstr>
      <vt:lpstr>Milestones and Deliverables</vt:lpstr>
      <vt:lpstr>Current Status – M24</vt:lpstr>
      <vt:lpstr>Current Status – M22</vt:lpstr>
      <vt:lpstr>PPI – description of the challenge</vt:lpstr>
      <vt:lpstr>Current Status – M27 &amp; M33 </vt:lpstr>
      <vt:lpstr>Milestones and Deliverables</vt:lpstr>
      <vt:lpstr>Overall spending M1-M22</vt:lpstr>
    </vt:vector>
  </TitlesOfParts>
  <Company>Eckardt ApS</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Rasmus Eckardt</dc:creator>
  <cp:lastModifiedBy>Lenka Petkova</cp:lastModifiedBy>
  <cp:revision>222</cp:revision>
  <dcterms:created xsi:type="dcterms:W3CDTF">2015-11-24T09:32:31Z</dcterms:created>
  <dcterms:modified xsi:type="dcterms:W3CDTF">2017-09-05T09:41:34Z</dcterms:modified>
</cp:coreProperties>
</file>