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9" r:id="rId2"/>
    <p:sldId id="267" r:id="rId3"/>
    <p:sldId id="333" r:id="rId4"/>
    <p:sldId id="334" r:id="rId5"/>
    <p:sldId id="335" r:id="rId6"/>
    <p:sldId id="336" r:id="rId7"/>
    <p:sldId id="337" r:id="rId8"/>
    <p:sldId id="269" r:id="rId9"/>
    <p:sldId id="273" r:id="rId10"/>
    <p:sldId id="297" r:id="rId11"/>
    <p:sldId id="270" r:id="rId12"/>
    <p:sldId id="271" r:id="rId13"/>
    <p:sldId id="301" r:id="rId14"/>
    <p:sldId id="298" r:id="rId15"/>
    <p:sldId id="338" r:id="rId16"/>
    <p:sldId id="339" r:id="rId17"/>
    <p:sldId id="340" r:id="rId18"/>
    <p:sldId id="310" r:id="rId19"/>
    <p:sldId id="299" r:id="rId20"/>
    <p:sldId id="277" r:id="rId21"/>
    <p:sldId id="275" r:id="rId22"/>
    <p:sldId id="341" r:id="rId23"/>
    <p:sldId id="316" r:id="rId24"/>
    <p:sldId id="342" r:id="rId25"/>
    <p:sldId id="343" r:id="rId26"/>
    <p:sldId id="305" r:id="rId27"/>
    <p:sldId id="300" r:id="rId28"/>
    <p:sldId id="279" r:id="rId29"/>
    <p:sldId id="280" r:id="rId30"/>
    <p:sldId id="296" r:id="rId31"/>
    <p:sldId id="319" r:id="rId32"/>
    <p:sldId id="307" r:id="rId33"/>
    <p:sldId id="325" r:id="rId34"/>
    <p:sldId id="344" r:id="rId35"/>
    <p:sldId id="345" r:id="rId36"/>
    <p:sldId id="346" r:id="rId37"/>
    <p:sldId id="347" r:id="rId38"/>
    <p:sldId id="349" r:id="rId39"/>
    <p:sldId id="348" r:id="rId40"/>
    <p:sldId id="288" r:id="rId41"/>
    <p:sldId id="289" r:id="rId42"/>
    <p:sldId id="290" r:id="rId43"/>
    <p:sldId id="308" r:id="rId44"/>
    <p:sldId id="260" r:id="rId45"/>
  </p:sldIdLst>
  <p:sldSz cx="9144000" cy="5143500" type="screen16x9"/>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pos="2776">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D18"/>
    <a:srgbClr val="000000"/>
    <a:srgbClr val="9CBB59"/>
    <a:srgbClr val="DCEDCF"/>
    <a:srgbClr val="7FC63E"/>
    <a:srgbClr val="81C93F"/>
    <a:srgbClr val="82AA1E"/>
    <a:srgbClr val="82AF19"/>
    <a:srgbClr val="485156"/>
    <a:srgbClr val="82B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5" autoAdjust="0"/>
    <p:restoredTop sz="90376" autoAdjust="0"/>
  </p:normalViewPr>
  <p:slideViewPr>
    <p:cSldViewPr snapToGrid="0" snapToObjects="1">
      <p:cViewPr varScale="1">
        <p:scale>
          <a:sx n="132" d="100"/>
          <a:sy n="132" d="100"/>
        </p:scale>
        <p:origin x="-136" y="-104"/>
      </p:cViewPr>
      <p:guideLst>
        <p:guide orient="horz" pos="1620"/>
        <p:guide pos="2880"/>
        <p:guide pos="2776"/>
      </p:guideLst>
    </p:cSldViewPr>
  </p:slideViewPr>
  <p:notesTextViewPr>
    <p:cViewPr>
      <p:scale>
        <a:sx n="100" d="100"/>
        <a:sy n="100" d="100"/>
      </p:scale>
      <p:origin x="0" y="0"/>
    </p:cViewPr>
  </p:notesTextViewPr>
  <p:sorterViewPr>
    <p:cViewPr>
      <p:scale>
        <a:sx n="100" d="100"/>
        <a:sy n="100" d="100"/>
      </p:scale>
      <p:origin x="0" y="3664"/>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localhost//Volumes/Share/Collaboration%20Area/EU%20Projects%20Financial%20Reporting/Project%20Reports/BrightnESS/cost%20monitoring/M1-22/20170829-BrightnESS-cost%20monitoring-M1-M22-14-ACJ.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Volumes/Share/Collaboration%20Area/EU%20Projects%20Financial%20Reporting/Project%20Reports/BrightnESS/cost%20monitoring/M1-22/20170829-BrightnESS-cost%20monitoring-M1-M22-14-AC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Agreed IK Scope</c:v>
                </c:pt>
              </c:strCache>
            </c:strRef>
          </c:tx>
          <c:spPr>
            <a:solidFill>
              <a:schemeClr val="accent1"/>
            </a:solidFill>
            <a:ln>
              <a:noFill/>
            </a:ln>
            <a:effectLst/>
          </c:spPr>
          <c:invertIfNegative val="0"/>
          <c:dLbls>
            <c:spPr>
              <a:noFill/>
              <a:ln>
                <a:noFill/>
              </a:ln>
              <a:effectLst/>
            </c:spPr>
            <c:txPr>
              <a:bodyPr rot="0" vert="horz"/>
              <a:lstStyle/>
              <a:p>
                <a:pPr>
                  <a:defRPr sz="1050">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End of 2014</c:v>
                </c:pt>
                <c:pt idx="1">
                  <c:v>End of 2015</c:v>
                </c:pt>
                <c:pt idx="2">
                  <c:v>End of 2016</c:v>
                </c:pt>
                <c:pt idx="3">
                  <c:v>End of 2017 [forecast]</c:v>
                </c:pt>
                <c:pt idx="4">
                  <c:v>Mid 2018 [estimates]</c:v>
                </c:pt>
              </c:strCache>
            </c:strRef>
          </c:cat>
          <c:val>
            <c:numRef>
              <c:f>Sheet1!$B$2:$B$6</c:f>
              <c:numCache>
                <c:formatCode>0.00</c:formatCode>
                <c:ptCount val="5"/>
                <c:pt idx="0">
                  <c:v>0.19</c:v>
                </c:pt>
                <c:pt idx="1">
                  <c:v>128.5</c:v>
                </c:pt>
                <c:pt idx="2">
                  <c:v>254.7</c:v>
                </c:pt>
                <c:pt idx="3" formatCode="General">
                  <c:v>435.85</c:v>
                </c:pt>
                <c:pt idx="4">
                  <c:v>470.0</c:v>
                </c:pt>
              </c:numCache>
            </c:numRef>
          </c:val>
          <c:extLst xmlns:c16r2="http://schemas.microsoft.com/office/drawing/2015/06/chart">
            <c:ext xmlns:c16="http://schemas.microsoft.com/office/drawing/2014/chart" uri="{C3380CC4-5D6E-409C-BE32-E72D297353CC}">
              <c16:uniqueId val="{00000000-289C-4F88-A9BE-8724A91E09CF}"/>
            </c:ext>
          </c:extLst>
        </c:ser>
        <c:ser>
          <c:idx val="1"/>
          <c:order val="1"/>
          <c:tx>
            <c:strRef>
              <c:f>Sheet1!$C$1</c:f>
              <c:strCache>
                <c:ptCount val="1"/>
                <c:pt idx="0">
                  <c:v>Planned</c:v>
                </c:pt>
              </c:strCache>
            </c:strRef>
          </c:tx>
          <c:spPr>
            <a:solidFill>
              <a:schemeClr val="accent2"/>
            </a:solidFill>
            <a:ln>
              <a:noFill/>
            </a:ln>
            <a:effectLst/>
          </c:spPr>
          <c:invertIfNegative val="0"/>
          <c:dLbls>
            <c:dLbl>
              <c:idx val="0"/>
              <c:layout>
                <c:manualLayout>
                  <c:x val="0.0"/>
                  <c:y val="0.044732137668823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89C-4F88-A9BE-8724A91E09CF}"/>
                </c:ext>
              </c:extLst>
            </c:dLbl>
            <c:spPr>
              <a:noFill/>
              <a:ln>
                <a:noFill/>
              </a:ln>
              <a:effectLst/>
            </c:spPr>
            <c:txPr>
              <a:bodyPr rot="0" vert="horz"/>
              <a:lstStyle/>
              <a:p>
                <a:pPr>
                  <a:defRPr sz="1050">
                    <a:solidFill>
                      <a:srgbClr val="FFFFFF"/>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End of 2014</c:v>
                </c:pt>
                <c:pt idx="1">
                  <c:v>End of 2015</c:v>
                </c:pt>
                <c:pt idx="2">
                  <c:v>End of 2016</c:v>
                </c:pt>
                <c:pt idx="3">
                  <c:v>End of 2017 [forecast]</c:v>
                </c:pt>
                <c:pt idx="4">
                  <c:v>Mid 2018 [estimates]</c:v>
                </c:pt>
              </c:strCache>
            </c:strRef>
          </c:cat>
          <c:val>
            <c:numRef>
              <c:f>Sheet1!$C$2:$C$6</c:f>
              <c:numCache>
                <c:formatCode>0.00</c:formatCode>
                <c:ptCount val="5"/>
                <c:pt idx="0">
                  <c:v>272.5899999999999</c:v>
                </c:pt>
                <c:pt idx="1">
                  <c:v>207.15</c:v>
                </c:pt>
                <c:pt idx="2" formatCode="General">
                  <c:v>258.49</c:v>
                </c:pt>
                <c:pt idx="3" formatCode="General">
                  <c:v>100.5</c:v>
                </c:pt>
                <c:pt idx="4">
                  <c:v>50.0</c:v>
                </c:pt>
              </c:numCache>
            </c:numRef>
          </c:val>
          <c:extLst xmlns:c16r2="http://schemas.microsoft.com/office/drawing/2015/06/chart">
            <c:ext xmlns:c16="http://schemas.microsoft.com/office/drawing/2014/chart" uri="{C3380CC4-5D6E-409C-BE32-E72D297353CC}">
              <c16:uniqueId val="{00000002-289C-4F88-A9BE-8724A91E09CF}"/>
            </c:ext>
          </c:extLst>
        </c:ser>
        <c:ser>
          <c:idx val="2"/>
          <c:order val="2"/>
          <c:tx>
            <c:strRef>
              <c:f>Sheet1!$D$1</c:f>
              <c:strCache>
                <c:ptCount val="1"/>
                <c:pt idx="0">
                  <c:v>Potential</c:v>
                </c:pt>
              </c:strCache>
            </c:strRef>
          </c:tx>
          <c:spPr>
            <a:solidFill>
              <a:schemeClr val="accent3"/>
            </a:solidFill>
            <a:ln>
              <a:noFill/>
            </a:ln>
            <a:effectLst/>
          </c:spPr>
          <c:invertIfNegative val="0"/>
          <c:dLbls>
            <c:dLbl>
              <c:idx val="3"/>
              <c:layout>
                <c:manualLayout>
                  <c:x val="0.00154320987654321"/>
                  <c:y val="0.0016453956870615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9C-4F88-A9BE-8724A91E09CF}"/>
                </c:ext>
              </c:extLst>
            </c:dLbl>
            <c:spPr>
              <a:noFill/>
              <a:ln>
                <a:noFill/>
              </a:ln>
              <a:effectLst/>
            </c:spPr>
            <c:txPr>
              <a:bodyPr rot="0" vert="horz"/>
              <a:lstStyle/>
              <a:p>
                <a:pPr>
                  <a:defRPr sz="1050"/>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End of 2014</c:v>
                </c:pt>
                <c:pt idx="1">
                  <c:v>End of 2015</c:v>
                </c:pt>
                <c:pt idx="2">
                  <c:v>End of 2016</c:v>
                </c:pt>
                <c:pt idx="3">
                  <c:v>End of 2017 [forecast]</c:v>
                </c:pt>
                <c:pt idx="4">
                  <c:v>Mid 2018 [estimates]</c:v>
                </c:pt>
              </c:strCache>
            </c:strRef>
          </c:cat>
          <c:val>
            <c:numRef>
              <c:f>Sheet1!$D$2:$D$6</c:f>
              <c:numCache>
                <c:formatCode>0.00</c:formatCode>
                <c:ptCount val="5"/>
                <c:pt idx="0">
                  <c:v>335.78</c:v>
                </c:pt>
                <c:pt idx="1">
                  <c:v>313.19</c:v>
                </c:pt>
                <c:pt idx="2" formatCode="General">
                  <c:v>110.54</c:v>
                </c:pt>
                <c:pt idx="3" formatCode="General">
                  <c:v>55.95</c:v>
                </c:pt>
              </c:numCache>
            </c:numRef>
          </c:val>
          <c:extLst xmlns:c16r2="http://schemas.microsoft.com/office/drawing/2015/06/chart">
            <c:ext xmlns:c16="http://schemas.microsoft.com/office/drawing/2014/chart" uri="{C3380CC4-5D6E-409C-BE32-E72D297353CC}">
              <c16:uniqueId val="{00000004-289C-4F88-A9BE-8724A91E09CF}"/>
            </c:ext>
          </c:extLst>
        </c:ser>
        <c:ser>
          <c:idx val="4"/>
          <c:order val="3"/>
          <c:tx>
            <c:strRef>
              <c:f>Sheet1!$F$1</c:f>
              <c:strCache>
                <c:ptCount val="1"/>
                <c:pt idx="0">
                  <c:v>Collaborations</c:v>
                </c:pt>
              </c:strCache>
            </c:strRef>
          </c:tx>
          <c:spPr>
            <a:solidFill>
              <a:schemeClr val="accent5"/>
            </a:solidFill>
            <a:ln>
              <a:noFill/>
            </a:ln>
            <a:effectLst/>
          </c:spPr>
          <c:invertIfNegative val="0"/>
          <c:dLbls>
            <c:dLbl>
              <c:idx val="0"/>
              <c:layout>
                <c:manualLayout>
                  <c:x val="0.0"/>
                  <c:y val="-0.019642228626261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9C-4F88-A9BE-8724A91E09CF}"/>
                </c:ext>
              </c:extLst>
            </c:dLbl>
            <c:dLbl>
              <c:idx val="1"/>
              <c:layout>
                <c:manualLayout>
                  <c:x val="-0.00462962962962969"/>
                  <c:y val="-0.0280603266089449"/>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9C-4F88-A9BE-8724A91E09CF}"/>
                </c:ext>
              </c:extLst>
            </c:dLbl>
            <c:dLbl>
              <c:idx val="2"/>
              <c:layout>
                <c:manualLayout>
                  <c:x val="0.00308641975308642"/>
                  <c:y val="-0.036478424591628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89C-4F88-A9BE-8724A91E09CF}"/>
                </c:ext>
              </c:extLst>
            </c:dLbl>
            <c:dLbl>
              <c:idx val="3"/>
              <c:layout>
                <c:manualLayout>
                  <c:x val="0.00154320987654321"/>
                  <c:y val="-0.0336723919307338"/>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9C-4F88-A9BE-8724A91E09CF}"/>
                </c:ext>
              </c:extLst>
            </c:dLbl>
            <c:dLbl>
              <c:idx val="4"/>
              <c:layout>
                <c:manualLayout>
                  <c:x val="0.00154320987654321"/>
                  <c:y val="-0.047702555235206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9C-4F88-A9BE-8724A91E09CF}"/>
                </c:ext>
              </c:extLst>
            </c:dLbl>
            <c:spPr>
              <a:noFill/>
              <a:ln>
                <a:noFill/>
              </a:ln>
              <a:effectLst/>
            </c:spPr>
            <c:txPr>
              <a:bodyPr rot="0" vert="horz"/>
              <a:lstStyle/>
              <a:p>
                <a:pPr>
                  <a:defRPr sz="105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End of 2014</c:v>
                </c:pt>
                <c:pt idx="1">
                  <c:v>End of 2015</c:v>
                </c:pt>
                <c:pt idx="2">
                  <c:v>End of 2016</c:v>
                </c:pt>
                <c:pt idx="3">
                  <c:v>End of 2017 [forecast]</c:v>
                </c:pt>
                <c:pt idx="4">
                  <c:v>Mid 2018 [estimates]</c:v>
                </c:pt>
              </c:strCache>
            </c:strRef>
          </c:cat>
          <c:val>
            <c:numRef>
              <c:f>Sheet1!$F$2:$F$6</c:f>
              <c:numCache>
                <c:formatCode>0.00</c:formatCode>
                <c:ptCount val="5"/>
                <c:pt idx="0">
                  <c:v>9.4</c:v>
                </c:pt>
                <c:pt idx="1">
                  <c:v>16.7</c:v>
                </c:pt>
                <c:pt idx="2">
                  <c:v>17.09</c:v>
                </c:pt>
                <c:pt idx="3">
                  <c:v>22.0</c:v>
                </c:pt>
                <c:pt idx="4">
                  <c:v>30.0</c:v>
                </c:pt>
              </c:numCache>
            </c:numRef>
          </c:val>
          <c:extLst xmlns:c16r2="http://schemas.microsoft.com/office/drawing/2015/06/chart">
            <c:ext xmlns:c16="http://schemas.microsoft.com/office/drawing/2014/chart" uri="{C3380CC4-5D6E-409C-BE32-E72D297353CC}">
              <c16:uniqueId val="{0000000A-289C-4F88-A9BE-8724A91E09CF}"/>
            </c:ext>
          </c:extLst>
        </c:ser>
        <c:dLbls>
          <c:dLblPos val="inEnd"/>
          <c:showLegendKey val="0"/>
          <c:showVal val="1"/>
          <c:showCatName val="0"/>
          <c:showSerName val="0"/>
          <c:showPercent val="0"/>
          <c:showBubbleSize val="0"/>
        </c:dLbls>
        <c:gapWidth val="55"/>
        <c:overlap val="100"/>
        <c:axId val="-2101546664"/>
        <c:axId val="-2051722632"/>
      </c:barChart>
      <c:catAx>
        <c:axId val="-210154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050"/>
            </a:pPr>
            <a:endParaRPr lang="en-US"/>
          </a:p>
        </c:txPr>
        <c:crossAx val="-2051722632"/>
        <c:crosses val="autoZero"/>
        <c:auto val="1"/>
        <c:lblAlgn val="ctr"/>
        <c:lblOffset val="100"/>
        <c:noMultiLvlLbl val="0"/>
      </c:catAx>
      <c:valAx>
        <c:axId val="-2051722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sz="1000"/>
            </a:pPr>
            <a:endParaRPr lang="en-US"/>
          </a:p>
        </c:txPr>
        <c:crossAx val="-2101546664"/>
        <c:crosses val="autoZero"/>
        <c:crossBetween val="between"/>
      </c:valAx>
      <c:spPr>
        <a:noFill/>
        <a:ln>
          <a:noFill/>
        </a:ln>
        <a:effectLst/>
      </c:spPr>
    </c:plotArea>
    <c:legend>
      <c:legendPos val="r"/>
      <c:layout/>
      <c:overlay val="0"/>
      <c:spPr>
        <a:noFill/>
        <a:ln>
          <a:noFill/>
        </a:ln>
        <a:effectLst/>
      </c:spPr>
      <c:txPr>
        <a:bodyPr rot="0" vert="horz"/>
        <a:lstStyle/>
        <a:p>
          <a:pPr>
            <a:defRPr sz="1050"/>
          </a:pPr>
          <a:endParaRPr lang="en-US"/>
        </a:p>
      </c:txPr>
    </c:legend>
    <c:plotVisOnly val="1"/>
    <c:dispBlanksAs val="gap"/>
    <c:showDLblsOverMax val="0"/>
  </c:chart>
  <c:spPr>
    <a:noFill/>
    <a:ln>
      <a:noFill/>
    </a:ln>
    <a:effectLst/>
  </c:spPr>
  <c:txPr>
    <a:bodyPr/>
    <a:lstStyle/>
    <a:p>
      <a:pPr>
        <a:defRPr sz="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6"/>
            </a:solidFill>
          </c:spPr>
          <c:dPt>
            <c:idx val="0"/>
            <c:bubble3D val="0"/>
            <c:spPr>
              <a:solidFill>
                <a:srgbClr val="81C93F"/>
              </a:solidFill>
              <a:ln w="19050">
                <a:solidFill>
                  <a:schemeClr val="lt1"/>
                </a:solidFill>
              </a:ln>
              <a:effectLst/>
            </c:spPr>
          </c:dPt>
          <c:dPt>
            <c:idx val="1"/>
            <c:bubble3D val="0"/>
            <c:spPr>
              <a:solidFill>
                <a:srgbClr val="DCEDCF"/>
              </a:solidFill>
              <a:ln w="19050">
                <a:solidFill>
                  <a:schemeClr val="lt1"/>
                </a:solidFill>
              </a:ln>
              <a:effectLst/>
            </c:spPr>
          </c:dPt>
          <c:val>
            <c:numRef>
              <c:f>'Overall % WP- graphs'!$F$67:$F$68</c:f>
              <c:numCache>
                <c:formatCode>0%</c:formatCode>
                <c:ptCount val="2"/>
                <c:pt idx="0">
                  <c:v>0.513451737061208</c:v>
                </c:pt>
                <c:pt idx="1">
                  <c:v>0.486548262938792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rgbClr val="7FC6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'Overall % WP- graphs'!$B$66:$D$66</c:f>
              <c:strCache>
                <c:ptCount val="3"/>
                <c:pt idx="0">
                  <c:v>Personnel Costs</c:v>
                </c:pt>
                <c:pt idx="1">
                  <c:v>Direct Costs</c:v>
                </c:pt>
                <c:pt idx="2">
                  <c:v>Travel Costs</c:v>
                </c:pt>
              </c:strCache>
            </c:strRef>
          </c:cat>
          <c:val>
            <c:numRef>
              <c:f>'Overall % WP- graphs'!$B$67:$D$67</c:f>
              <c:numCache>
                <c:formatCode>0%</c:formatCode>
                <c:ptCount val="3"/>
                <c:pt idx="0">
                  <c:v>0.538549926079243</c:v>
                </c:pt>
                <c:pt idx="1">
                  <c:v>0.367926703318816</c:v>
                </c:pt>
                <c:pt idx="2">
                  <c:v>0.459395220588235</c:v>
                </c:pt>
              </c:numCache>
            </c:numRef>
          </c:val>
        </c:ser>
        <c:ser>
          <c:idx val="1"/>
          <c:order val="1"/>
          <c:spPr>
            <a:solidFill>
              <a:srgbClr val="DCEDCF"/>
            </a:solidFill>
            <a:ln>
              <a:noFill/>
            </a:ln>
            <a:effectLst/>
          </c:spPr>
          <c:invertIfNegative val="0"/>
          <c:dLbls>
            <c:delete val="1"/>
          </c:dLbls>
          <c:cat>
            <c:strRef>
              <c:f>'Overall % WP- graphs'!$B$66:$D$66</c:f>
              <c:strCache>
                <c:ptCount val="3"/>
                <c:pt idx="0">
                  <c:v>Personnel Costs</c:v>
                </c:pt>
                <c:pt idx="1">
                  <c:v>Direct Costs</c:v>
                </c:pt>
                <c:pt idx="2">
                  <c:v>Travel Costs</c:v>
                </c:pt>
              </c:strCache>
            </c:strRef>
          </c:cat>
          <c:val>
            <c:numRef>
              <c:f>'Overall % WP- graphs'!$B$68:$D$68</c:f>
              <c:numCache>
                <c:formatCode>0%</c:formatCode>
                <c:ptCount val="3"/>
                <c:pt idx="0">
                  <c:v>0.461450073920757</c:v>
                </c:pt>
                <c:pt idx="1">
                  <c:v>0.632073296681184</c:v>
                </c:pt>
                <c:pt idx="2">
                  <c:v>0.540604779411765</c:v>
                </c:pt>
              </c:numCache>
            </c:numRef>
          </c:val>
        </c:ser>
        <c:dLbls>
          <c:dLblPos val="ctr"/>
          <c:showLegendKey val="0"/>
          <c:showVal val="1"/>
          <c:showCatName val="0"/>
          <c:showSerName val="0"/>
          <c:showPercent val="0"/>
          <c:showBubbleSize val="0"/>
        </c:dLbls>
        <c:gapWidth val="79"/>
        <c:overlap val="100"/>
        <c:axId val="-2089428696"/>
        <c:axId val="-2089424952"/>
      </c:barChart>
      <c:catAx>
        <c:axId val="-208942869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Arial"/>
                <a:ea typeface="+mn-ea"/>
                <a:cs typeface="Arial"/>
              </a:defRPr>
            </a:pPr>
            <a:endParaRPr lang="en-US"/>
          </a:p>
        </c:txPr>
        <c:crossAx val="-2089424952"/>
        <c:crosses val="autoZero"/>
        <c:auto val="1"/>
        <c:lblAlgn val="ctr"/>
        <c:lblOffset val="100"/>
        <c:noMultiLvlLbl val="0"/>
      </c:catAx>
      <c:valAx>
        <c:axId val="-2089424952"/>
        <c:scaling>
          <c:orientation val="minMax"/>
        </c:scaling>
        <c:delete val="1"/>
        <c:axPos val="b"/>
        <c:numFmt formatCode="0%" sourceLinked="1"/>
        <c:majorTickMark val="none"/>
        <c:minorTickMark val="none"/>
        <c:tickLblPos val="nextTo"/>
        <c:crossAx val="-2089428696"/>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0.45679</cdr:x>
      <cdr:y>0.518</cdr:y>
    </cdr:from>
    <cdr:to>
      <cdr:x>0.55864</cdr:x>
      <cdr:y>0.66204</cdr:y>
    </cdr:to>
    <cdr:sp macro="" textlink="">
      <cdr:nvSpPr>
        <cdr:cNvPr id="2" name="TextBox 1"/>
        <cdr:cNvSpPr txBox="1"/>
      </cdr:nvSpPr>
      <cdr:spPr>
        <a:xfrm xmlns:a="http://schemas.openxmlformats.org/drawingml/2006/main">
          <a:off x="2088446" y="1420990"/>
          <a:ext cx="465666" cy="3951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solidFill>
                <a:schemeClr val="tx1"/>
              </a:solidFill>
            </a:rPr>
            <a:t>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2F373C-62F2-E542-A31B-D414FBBD2CE2}" type="datetimeFigureOut">
              <a:rPr lang="da-DK" smtClean="0"/>
              <a:t>05/09/17</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329FE-1567-AC46-B510-35DD9DCF6283}" type="slidenum">
              <a:rPr lang="da-DK" smtClean="0"/>
              <a:t>‹#›</a:t>
            </a:fld>
            <a:endParaRPr lang="da-DK"/>
          </a:p>
        </p:txBody>
      </p:sp>
    </p:spTree>
    <p:extLst>
      <p:ext uri="{BB962C8B-B14F-4D97-AF65-F5344CB8AC3E}">
        <p14:creationId xmlns:p14="http://schemas.microsoft.com/office/powerpoint/2010/main" val="350953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95BDF-3F42-4B44-9926-2C470335BF83}" type="datetimeFigureOut">
              <a:rPr lang="da-DK" smtClean="0"/>
              <a:t>05/09/17</a:t>
            </a:fld>
            <a:endParaRPr lang="da-DK"/>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60E1A-7BE3-3D46-9629-02100BF95167}" type="slidenum">
              <a:rPr lang="da-DK" smtClean="0"/>
              <a:t>‹#›</a:t>
            </a:fld>
            <a:endParaRPr lang="da-DK"/>
          </a:p>
        </p:txBody>
      </p:sp>
    </p:spTree>
    <p:extLst>
      <p:ext uri="{BB962C8B-B14F-4D97-AF65-F5344CB8AC3E}">
        <p14:creationId xmlns:p14="http://schemas.microsoft.com/office/powerpoint/2010/main" val="2213102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Deliverable 2.1 based on analysis of risk analysis</a:t>
            </a:r>
            <a:r>
              <a:rPr lang="en-GB" baseline="0" dirty="0" smtClean="0"/>
              <a:t> codes at the ESS, the results of analysis and input from Field Coordinators of their risk analysis.</a:t>
            </a:r>
          </a:p>
          <a:p>
            <a:r>
              <a:rPr lang="en-GB" baseline="0" dirty="0" smtClean="0"/>
              <a:t>The activities of FC at the hubs is focused on risk mitigation. </a:t>
            </a:r>
            <a:endParaRPr lang="en-GB" dirty="0"/>
          </a:p>
        </p:txBody>
      </p:sp>
      <p:sp>
        <p:nvSpPr>
          <p:cNvPr id="4" name="Slide Number Placeholder 3"/>
          <p:cNvSpPr>
            <a:spLocks noGrp="1"/>
          </p:cNvSpPr>
          <p:nvPr>
            <p:ph type="sldNum" sz="quarter" idx="10"/>
          </p:nvPr>
        </p:nvSpPr>
        <p:spPr/>
        <p:txBody>
          <a:bodyPr/>
          <a:lstStyle/>
          <a:p>
            <a:fld id="{F0760E1A-7BE3-3D46-9629-02100BF95167}" type="slidenum">
              <a:rPr lang="da-DK" smtClean="0"/>
              <a:t>11</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22</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23</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24</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25</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26</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28</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29</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At the hubs: Track/Assist partner activities (the progress in assigning a work-package, in setting up a "Technical Annex" (TA) and the implementation of the TA). Track/Assist activities shared between different partners - both within the regional hub and between regional hub partners. Report to ESS &amp; Partner Leaders issues that arise or risks in program execution. Where possible propose solutions.</a:t>
            </a:r>
          </a:p>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30</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At the hubs: Track/Assist partner activities (the progress in assigning a work-package, in setting up a "Technical Annex" (TA) and the implementation of the TA). Track/Assist activities shared between different partners - both within the regional hub and between regional hub partners. Report to ESS &amp; Partner Leaders issues that arise or risks in program execution. Where possible propose solutions.</a:t>
            </a:r>
          </a:p>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31</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At the hubs: Track/Assist partner activities (the progress in assigning a work-package, in setting up a "Technical Annex" (TA) and the implementation of the TA). Track/Assist activities shared between different partners - both within the regional hub and between regional hub partners. Report to ESS &amp; Partner Leaders issues that arise or risks in program execution. Where possible propose solutions.</a:t>
            </a:r>
          </a:p>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32</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60E1A-7BE3-3D46-9629-02100BF95167}" type="slidenum">
              <a:rPr lang="da-DK" smtClean="0"/>
              <a:t>12</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At the hubs: Track/Assist partner activities (the progress in assigning a work-package, in setting up a "Technical Annex" (TA) and the implementation of the TA). Track/Assist activities shared between different partners - both within the regional hub and between regional hub partners. Report to ESS &amp; Partner Leaders issues that arise or risks in program execution. Where possible propose solutions.</a:t>
            </a:r>
          </a:p>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33</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34</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35</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36</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37</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38</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39</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60E1A-7BE3-3D46-9629-02100BF95167}" type="slidenum">
              <a:rPr lang="da-DK" smtClean="0"/>
              <a:t>13</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60E1A-7BE3-3D46-9629-02100BF95167}" type="slidenum">
              <a:rPr lang="da-DK" smtClean="0"/>
              <a:t>15</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60E1A-7BE3-3D46-9629-02100BF95167}" type="slidenum">
              <a:rPr lang="da-DK" smtClean="0"/>
              <a:t>16</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17</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18</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20</a:t>
            </a:fld>
            <a:endParaRPr lang="da-DK"/>
          </a:p>
        </p:txBody>
      </p:sp>
    </p:spTree>
    <p:extLst>
      <p:ext uri="{BB962C8B-B14F-4D97-AF65-F5344CB8AC3E}">
        <p14:creationId xmlns:p14="http://schemas.microsoft.com/office/powerpoint/2010/main" val="172756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F0760E1A-7BE3-3D46-9629-02100BF95167}" type="slidenum">
              <a:rPr lang="da-DK" smtClean="0"/>
              <a:t>21</a:t>
            </a:fld>
            <a:endParaRPr lang="da-DK"/>
          </a:p>
        </p:txBody>
      </p:sp>
    </p:spTree>
    <p:extLst>
      <p:ext uri="{BB962C8B-B14F-4D97-AF65-F5344CB8AC3E}">
        <p14:creationId xmlns:p14="http://schemas.microsoft.com/office/powerpoint/2010/main" val="172756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Billede 21" descr="16g.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32924" y="0"/>
            <a:ext cx="4811076" cy="5143500"/>
          </a:xfrm>
          <a:prstGeom prst="rect">
            <a:avLst/>
          </a:prstGeom>
        </p:spPr>
      </p:pic>
      <p:sp>
        <p:nvSpPr>
          <p:cNvPr id="2" name="Titel 1"/>
          <p:cNvSpPr>
            <a:spLocks noGrp="1"/>
          </p:cNvSpPr>
          <p:nvPr>
            <p:ph type="ctrTitle" hasCustomPrompt="1"/>
          </p:nvPr>
        </p:nvSpPr>
        <p:spPr>
          <a:xfrm>
            <a:off x="1007700" y="1657356"/>
            <a:ext cx="4929550" cy="1102519"/>
          </a:xfrm>
        </p:spPr>
        <p:txBody>
          <a:bodyPr>
            <a:normAutofit/>
          </a:bodyPr>
          <a:lstStyle>
            <a:lvl1pPr algn="l">
              <a:defRPr sz="3600" b="1" baseline="0">
                <a:solidFill>
                  <a:srgbClr val="485156"/>
                </a:solidFill>
              </a:defRPr>
            </a:lvl1pPr>
          </a:lstStyle>
          <a:p>
            <a:r>
              <a:rPr lang="da-DK" dirty="0" err="1"/>
              <a:t>Click</a:t>
            </a:r>
            <a:r>
              <a:rPr lang="da-DK" dirty="0"/>
              <a:t> to </a:t>
            </a:r>
            <a:r>
              <a:rPr lang="da-DK" dirty="0" err="1"/>
              <a:t>edit</a:t>
            </a:r>
            <a:r>
              <a:rPr lang="da-DK" dirty="0"/>
              <a:t> slide </a:t>
            </a:r>
            <a:r>
              <a:rPr lang="da-DK" dirty="0" err="1"/>
              <a:t>title</a:t>
            </a:r>
            <a:r>
              <a:rPr lang="da-DK" dirty="0"/>
              <a:t> and </a:t>
            </a:r>
            <a:r>
              <a:rPr lang="da-DK" dirty="0" err="1"/>
              <a:t>second</a:t>
            </a:r>
            <a:r>
              <a:rPr lang="da-DK" dirty="0"/>
              <a:t> line of </a:t>
            </a:r>
            <a:r>
              <a:rPr lang="da-DK" dirty="0" err="1"/>
              <a:t>title</a:t>
            </a:r>
            <a:endParaRPr lang="da-DK" dirty="0"/>
          </a:p>
        </p:txBody>
      </p:sp>
      <p:sp>
        <p:nvSpPr>
          <p:cNvPr id="3" name="Undertitel 2"/>
          <p:cNvSpPr>
            <a:spLocks noGrp="1"/>
          </p:cNvSpPr>
          <p:nvPr>
            <p:ph type="subTitle" idx="1" hasCustomPrompt="1"/>
          </p:nvPr>
        </p:nvSpPr>
        <p:spPr>
          <a:xfrm>
            <a:off x="1006300" y="2763838"/>
            <a:ext cx="4930950" cy="1314450"/>
          </a:xfrm>
        </p:spPr>
        <p:txBody>
          <a:bodyPr>
            <a:noAutofit/>
          </a:bodyPr>
          <a:lstStyle>
            <a:lvl1pPr marL="0" indent="0" algn="l">
              <a:buNone/>
              <a:defRPr sz="1600" baseline="0">
                <a:solidFill>
                  <a:srgbClr val="4851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err="1"/>
              <a:t>Click</a:t>
            </a:r>
            <a:r>
              <a:rPr lang="da-DK" dirty="0"/>
              <a:t> to </a:t>
            </a:r>
            <a:r>
              <a:rPr lang="da-DK" dirty="0" err="1"/>
              <a:t>edit</a:t>
            </a:r>
            <a:r>
              <a:rPr lang="da-DK" dirty="0"/>
              <a:t> </a:t>
            </a:r>
            <a:r>
              <a:rPr lang="da-DK" dirty="0" err="1"/>
              <a:t>subtitlte</a:t>
            </a:r>
            <a:endParaRPr lang="da-DK" dirty="0"/>
          </a:p>
        </p:txBody>
      </p:sp>
      <p:sp>
        <p:nvSpPr>
          <p:cNvPr id="17" name="Pladsholder til billede 16"/>
          <p:cNvSpPr>
            <a:spLocks noGrp="1"/>
          </p:cNvSpPr>
          <p:nvPr>
            <p:ph type="pic" sz="quarter" idx="13" hasCustomPrompt="1"/>
          </p:nvPr>
        </p:nvSpPr>
        <p:spPr>
          <a:xfrm>
            <a:off x="5366462" y="1397000"/>
            <a:ext cx="3987089" cy="3871038"/>
          </a:xfrm>
          <a:custGeom>
            <a:avLst/>
            <a:gdLst/>
            <a:ahLst/>
            <a:cxnLst/>
            <a:rect l="l" t="t" r="r" b="b"/>
            <a:pathLst>
              <a:path w="3987089" h="3871038">
                <a:moveTo>
                  <a:pt x="3733089" y="0"/>
                </a:moveTo>
                <a:cubicBezTo>
                  <a:pt x="3797518" y="0"/>
                  <a:pt x="3861566" y="1632"/>
                  <a:pt x="3925193" y="4858"/>
                </a:cubicBezTo>
                <a:lnTo>
                  <a:pt x="3987089" y="9564"/>
                </a:lnTo>
                <a:lnTo>
                  <a:pt x="3987089" y="3871038"/>
                </a:lnTo>
                <a:lnTo>
                  <a:pt x="3488" y="3871038"/>
                </a:lnTo>
                <a:lnTo>
                  <a:pt x="0" y="3733089"/>
                </a:lnTo>
                <a:cubicBezTo>
                  <a:pt x="0" y="1671361"/>
                  <a:pt x="1671361" y="0"/>
                  <a:pt x="3733089" y="0"/>
                </a:cubicBezTo>
                <a:close/>
              </a:path>
            </a:pathLst>
          </a:custGeom>
          <a:ln>
            <a:solidFill>
              <a:srgbClr val="82AF19"/>
            </a:solidFill>
          </a:ln>
        </p:spPr>
        <p:txBody>
          <a:bodyPr anchor="ctr">
            <a:normAutofit/>
          </a:bodyPr>
          <a:lstStyle>
            <a:lvl1pPr marL="0" indent="0" algn="ctr">
              <a:buNone/>
              <a:defRPr sz="1800" i="1" baseline="0">
                <a:solidFill>
                  <a:srgbClr val="485156"/>
                </a:solidFill>
              </a:defRPr>
            </a:lvl1pPr>
          </a:lstStyle>
          <a:p>
            <a:r>
              <a:rPr lang="da-DK" dirty="0"/>
              <a:t>Drag </a:t>
            </a:r>
            <a:r>
              <a:rPr lang="da-DK" dirty="0" err="1"/>
              <a:t>picture</a:t>
            </a:r>
            <a:r>
              <a:rPr lang="da-DK" dirty="0"/>
              <a:t> or </a:t>
            </a:r>
            <a:r>
              <a:rPr lang="da-DK" dirty="0" err="1"/>
              <a:t>click</a:t>
            </a:r>
            <a:r>
              <a:rPr lang="da-DK" dirty="0"/>
              <a:t> on </a:t>
            </a:r>
            <a:r>
              <a:rPr lang="da-DK" dirty="0" err="1"/>
              <a:t>icon</a:t>
            </a:r>
            <a:r>
              <a:rPr lang="da-DK" dirty="0"/>
              <a:t> to </a:t>
            </a:r>
            <a:r>
              <a:rPr lang="da-DK" dirty="0" err="1"/>
              <a:t>add</a:t>
            </a:r>
            <a:r>
              <a:rPr lang="da-DK" dirty="0"/>
              <a:t> </a:t>
            </a:r>
            <a:r>
              <a:rPr lang="da-DK" dirty="0" err="1"/>
              <a:t>photo</a:t>
            </a:r>
            <a:endParaRPr lang="da-DK" dirty="0"/>
          </a:p>
        </p:txBody>
      </p:sp>
    </p:spTree>
    <p:extLst>
      <p:ext uri="{BB962C8B-B14F-4D97-AF65-F5344CB8AC3E}">
        <p14:creationId xmlns:p14="http://schemas.microsoft.com/office/powerpoint/2010/main" val="354011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6300" y="861616"/>
            <a:ext cx="7767742" cy="857250"/>
          </a:xfrm>
        </p:spPr>
        <p:txBody>
          <a:bodyPr/>
          <a:lstStyle>
            <a:lvl1pPr>
              <a:defRPr baseline="0"/>
            </a:lvl1pPr>
          </a:lstStyle>
          <a:p>
            <a:r>
              <a:rPr lang="da-DK" dirty="0" err="1"/>
              <a:t>Click</a:t>
            </a:r>
            <a:r>
              <a:rPr lang="da-DK" dirty="0"/>
              <a:t> to </a:t>
            </a:r>
            <a:r>
              <a:rPr lang="da-DK" dirty="0" err="1"/>
              <a:t>edit</a:t>
            </a:r>
            <a:r>
              <a:rPr lang="da-DK" dirty="0"/>
              <a:t> slide </a:t>
            </a:r>
            <a:r>
              <a:rPr lang="da-DK" dirty="0" err="1"/>
              <a:t>title</a:t>
            </a:r>
            <a:endParaRPr lang="da-DK" dirty="0"/>
          </a:p>
        </p:txBody>
      </p:sp>
      <p:sp>
        <p:nvSpPr>
          <p:cNvPr id="3" name="Pladsholder til indhold 2"/>
          <p:cNvSpPr>
            <a:spLocks noGrp="1"/>
          </p:cNvSpPr>
          <p:nvPr>
            <p:ph idx="1" hasCustomPrompt="1"/>
          </p:nvPr>
        </p:nvSpPr>
        <p:spPr>
          <a:xfrm>
            <a:off x="1006300" y="1697041"/>
            <a:ext cx="7767742" cy="2808685"/>
          </a:xfrm>
        </p:spPr>
        <p:txBody>
          <a:bodyPr/>
          <a:lstStyle>
            <a:lvl5pPr>
              <a:defRPr baseline="0"/>
            </a:lvl5pPr>
          </a:lstStyle>
          <a:p>
            <a:pPr lvl="0"/>
            <a:r>
              <a:rPr lang="da-DK" dirty="0" err="1"/>
              <a:t>Click</a:t>
            </a:r>
            <a:r>
              <a:rPr lang="da-DK" dirty="0"/>
              <a:t> to </a:t>
            </a:r>
            <a:r>
              <a:rPr lang="da-DK" dirty="0" err="1"/>
              <a:t>edit</a:t>
            </a:r>
            <a:r>
              <a:rPr lang="da-DK" dirty="0"/>
              <a:t> </a:t>
            </a:r>
            <a:r>
              <a:rPr lang="da-DK" dirty="0" err="1"/>
              <a:t>text</a:t>
            </a:r>
            <a:endParaRPr lang="da-DK" dirty="0"/>
          </a:p>
          <a:p>
            <a:pPr lvl="1"/>
            <a:r>
              <a:rPr lang="da-DK" dirty="0"/>
              <a:t>First </a:t>
            </a:r>
            <a:r>
              <a:rPr lang="da-DK" dirty="0" err="1"/>
              <a:t>level</a:t>
            </a:r>
            <a:endParaRPr lang="da-DK" dirty="0"/>
          </a:p>
          <a:p>
            <a:pPr lvl="2"/>
            <a:r>
              <a:rPr lang="da-DK" dirty="0"/>
              <a:t>Second </a:t>
            </a:r>
            <a:r>
              <a:rPr lang="da-DK" dirty="0" err="1"/>
              <a:t>level</a:t>
            </a:r>
            <a:endParaRPr lang="da-DK" dirty="0"/>
          </a:p>
          <a:p>
            <a:pPr lvl="3"/>
            <a:r>
              <a:rPr lang="da-DK" dirty="0"/>
              <a:t>Third </a:t>
            </a:r>
            <a:r>
              <a:rPr lang="da-DK" dirty="0" err="1"/>
              <a:t>level</a:t>
            </a:r>
            <a:endParaRPr lang="da-DK" dirty="0"/>
          </a:p>
          <a:p>
            <a:pPr lvl="4"/>
            <a:r>
              <a:rPr lang="da-DK" dirty="0" err="1"/>
              <a:t>Fourth</a:t>
            </a:r>
            <a:r>
              <a:rPr lang="da-DK" dirty="0"/>
              <a:t> </a:t>
            </a:r>
            <a:r>
              <a:rPr lang="da-DK" dirty="0" err="1"/>
              <a:t>level</a:t>
            </a:r>
            <a:endParaRPr lang="da-DK" dirty="0"/>
          </a:p>
        </p:txBody>
      </p:sp>
      <p:sp>
        <p:nvSpPr>
          <p:cNvPr id="4" name="Pladsholder til dato 3"/>
          <p:cNvSpPr>
            <a:spLocks noGrp="1"/>
          </p:cNvSpPr>
          <p:nvPr>
            <p:ph type="dt" sz="half" idx="10"/>
          </p:nvPr>
        </p:nvSpPr>
        <p:spPr/>
        <p:txBody>
          <a:bodyPr/>
          <a:lstStyle/>
          <a:p>
            <a:fld id="{8A1BC99C-C17F-0247-AD48-9BD861AA6815}" type="datetimeFigureOut">
              <a:rPr lang="da-DK" smtClean="0"/>
              <a:t>05/09/17</a:t>
            </a:fld>
            <a:endParaRPr lang="da-DK"/>
          </a:p>
        </p:txBody>
      </p:sp>
    </p:spTree>
    <p:extLst>
      <p:ext uri="{BB962C8B-B14F-4D97-AF65-F5344CB8AC3E}">
        <p14:creationId xmlns:p14="http://schemas.microsoft.com/office/powerpoint/2010/main" val="401982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 Thank you slide">
    <p:spTree>
      <p:nvGrpSpPr>
        <p:cNvPr id="1" name=""/>
        <p:cNvGrpSpPr/>
        <p:nvPr/>
      </p:nvGrpSpPr>
      <p:grpSpPr>
        <a:xfrm>
          <a:off x="0" y="0"/>
          <a:ext cx="0" cy="0"/>
          <a:chOff x="0" y="0"/>
          <a:chExt cx="0" cy="0"/>
        </a:xfrm>
      </p:grpSpPr>
      <p:pic>
        <p:nvPicPr>
          <p:cNvPr id="22" name="Billede 21" descr="16g.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32924" y="0"/>
            <a:ext cx="4811076" cy="5143500"/>
          </a:xfrm>
          <a:prstGeom prst="rect">
            <a:avLst/>
          </a:prstGeom>
        </p:spPr>
      </p:pic>
      <p:sp>
        <p:nvSpPr>
          <p:cNvPr id="2" name="Titel 1"/>
          <p:cNvSpPr>
            <a:spLocks noGrp="1"/>
          </p:cNvSpPr>
          <p:nvPr>
            <p:ph type="ctrTitle" hasCustomPrompt="1"/>
          </p:nvPr>
        </p:nvSpPr>
        <p:spPr>
          <a:xfrm>
            <a:off x="1007700" y="1657356"/>
            <a:ext cx="4929550" cy="1102519"/>
          </a:xfrm>
        </p:spPr>
        <p:txBody>
          <a:bodyPr>
            <a:normAutofit/>
          </a:bodyPr>
          <a:lstStyle>
            <a:lvl1pPr algn="l">
              <a:defRPr sz="3600" b="1" baseline="0">
                <a:solidFill>
                  <a:srgbClr val="485156"/>
                </a:solidFill>
              </a:defRPr>
            </a:lvl1pPr>
          </a:lstStyle>
          <a:p>
            <a:r>
              <a:rPr lang="da-DK" dirty="0" err="1"/>
              <a:t>Thank</a:t>
            </a:r>
            <a:r>
              <a:rPr lang="da-DK" dirty="0"/>
              <a:t> </a:t>
            </a:r>
            <a:r>
              <a:rPr lang="da-DK" dirty="0" err="1"/>
              <a:t>you</a:t>
            </a:r>
            <a:r>
              <a:rPr lang="da-DK" dirty="0"/>
              <a:t>!</a:t>
            </a:r>
          </a:p>
        </p:txBody>
      </p:sp>
      <p:sp>
        <p:nvSpPr>
          <p:cNvPr id="3" name="Undertitel 2"/>
          <p:cNvSpPr>
            <a:spLocks noGrp="1"/>
          </p:cNvSpPr>
          <p:nvPr>
            <p:ph type="subTitle" idx="1" hasCustomPrompt="1"/>
          </p:nvPr>
        </p:nvSpPr>
        <p:spPr>
          <a:xfrm>
            <a:off x="1006300" y="2763838"/>
            <a:ext cx="3565700" cy="1314450"/>
          </a:xfrm>
        </p:spPr>
        <p:txBody>
          <a:bodyPr>
            <a:noAutofit/>
          </a:bodyPr>
          <a:lstStyle>
            <a:lvl1pPr marL="0" indent="0" algn="l">
              <a:buNone/>
              <a:defRPr sz="1600" baseline="0">
                <a:solidFill>
                  <a:srgbClr val="4851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err="1"/>
              <a:t>Click</a:t>
            </a:r>
            <a:r>
              <a:rPr lang="da-DK" dirty="0"/>
              <a:t> to </a:t>
            </a:r>
            <a:r>
              <a:rPr lang="da-DK" dirty="0" err="1"/>
              <a:t>edit</a:t>
            </a:r>
            <a:r>
              <a:rPr lang="da-DK" dirty="0"/>
              <a:t> </a:t>
            </a:r>
            <a:r>
              <a:rPr lang="da-DK" dirty="0" err="1"/>
              <a:t>your</a:t>
            </a:r>
            <a:r>
              <a:rPr lang="da-DK" dirty="0"/>
              <a:t> </a:t>
            </a:r>
            <a:r>
              <a:rPr lang="da-DK" dirty="0" err="1"/>
              <a:t>contact</a:t>
            </a:r>
            <a:r>
              <a:rPr lang="da-DK" dirty="0"/>
              <a:t> information</a:t>
            </a:r>
          </a:p>
        </p:txBody>
      </p:sp>
      <p:sp>
        <p:nvSpPr>
          <p:cNvPr id="17" name="Pladsholder til billede 16"/>
          <p:cNvSpPr>
            <a:spLocks noGrp="1"/>
          </p:cNvSpPr>
          <p:nvPr>
            <p:ph type="pic" sz="quarter" idx="13" hasCustomPrompt="1"/>
          </p:nvPr>
        </p:nvSpPr>
        <p:spPr>
          <a:xfrm>
            <a:off x="5366462" y="1397000"/>
            <a:ext cx="3987089" cy="3871038"/>
          </a:xfrm>
          <a:custGeom>
            <a:avLst/>
            <a:gdLst/>
            <a:ahLst/>
            <a:cxnLst/>
            <a:rect l="l" t="t" r="r" b="b"/>
            <a:pathLst>
              <a:path w="3987089" h="3871038">
                <a:moveTo>
                  <a:pt x="3733089" y="0"/>
                </a:moveTo>
                <a:cubicBezTo>
                  <a:pt x="3797518" y="0"/>
                  <a:pt x="3861566" y="1632"/>
                  <a:pt x="3925193" y="4858"/>
                </a:cubicBezTo>
                <a:lnTo>
                  <a:pt x="3987089" y="9564"/>
                </a:lnTo>
                <a:lnTo>
                  <a:pt x="3987089" y="3871038"/>
                </a:lnTo>
                <a:lnTo>
                  <a:pt x="3488" y="3871038"/>
                </a:lnTo>
                <a:lnTo>
                  <a:pt x="0" y="3733089"/>
                </a:lnTo>
                <a:cubicBezTo>
                  <a:pt x="0" y="1671361"/>
                  <a:pt x="1671361" y="0"/>
                  <a:pt x="3733089" y="0"/>
                </a:cubicBezTo>
                <a:close/>
              </a:path>
            </a:pathLst>
          </a:custGeom>
          <a:ln>
            <a:solidFill>
              <a:srgbClr val="82AF19"/>
            </a:solidFill>
          </a:ln>
        </p:spPr>
        <p:txBody>
          <a:bodyPr anchor="ctr">
            <a:normAutofit/>
          </a:bodyPr>
          <a:lstStyle>
            <a:lvl1pPr marL="0" indent="0" algn="ctr">
              <a:buNone/>
              <a:defRPr sz="1800" i="1" baseline="0">
                <a:solidFill>
                  <a:srgbClr val="485156"/>
                </a:solidFill>
              </a:defRPr>
            </a:lvl1pPr>
          </a:lstStyle>
          <a:p>
            <a:r>
              <a:rPr lang="da-DK" dirty="0"/>
              <a:t>Drag </a:t>
            </a:r>
            <a:r>
              <a:rPr lang="da-DK" dirty="0" err="1"/>
              <a:t>picture</a:t>
            </a:r>
            <a:r>
              <a:rPr lang="da-DK" dirty="0"/>
              <a:t> or </a:t>
            </a:r>
            <a:r>
              <a:rPr lang="da-DK" dirty="0" err="1"/>
              <a:t>click</a:t>
            </a:r>
            <a:r>
              <a:rPr lang="da-DK" dirty="0"/>
              <a:t> on </a:t>
            </a:r>
            <a:r>
              <a:rPr lang="da-DK" dirty="0" err="1"/>
              <a:t>icon</a:t>
            </a:r>
            <a:r>
              <a:rPr lang="da-DK" dirty="0"/>
              <a:t> to </a:t>
            </a:r>
            <a:r>
              <a:rPr lang="da-DK" dirty="0" err="1"/>
              <a:t>add</a:t>
            </a:r>
            <a:r>
              <a:rPr lang="da-DK" dirty="0"/>
              <a:t> </a:t>
            </a:r>
            <a:r>
              <a:rPr lang="da-DK" dirty="0" err="1"/>
              <a:t>photo</a:t>
            </a:r>
            <a:endParaRPr lang="da-DK" dirty="0"/>
          </a:p>
        </p:txBody>
      </p:sp>
    </p:spTree>
    <p:extLst>
      <p:ext uri="{BB962C8B-B14F-4D97-AF65-F5344CB8AC3E}">
        <p14:creationId xmlns:p14="http://schemas.microsoft.com/office/powerpoint/2010/main" val="314456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6" Type="http://schemas.openxmlformats.org/officeDocument/2006/relationships/image" Target="../media/image2.tiff"/><Relationship Id="rId7"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006300" y="861616"/>
            <a:ext cx="8229600" cy="857250"/>
          </a:xfrm>
          <a:prstGeom prst="rect">
            <a:avLst/>
          </a:prstGeom>
        </p:spPr>
        <p:txBody>
          <a:bodyPr vert="horz" lIns="91440" tIns="45720" rIns="91440" bIns="45720" rtlCol="0" anchor="ctr">
            <a:normAutofit/>
          </a:bodyPr>
          <a:lstStyle/>
          <a:p>
            <a:r>
              <a:rPr lang="da-DK" dirty="0" err="1"/>
              <a:t>Click</a:t>
            </a:r>
            <a:r>
              <a:rPr lang="da-DK" dirty="0"/>
              <a:t> to </a:t>
            </a:r>
            <a:r>
              <a:rPr lang="da-DK" dirty="0" err="1"/>
              <a:t>edit</a:t>
            </a:r>
            <a:r>
              <a:rPr lang="da-DK" dirty="0"/>
              <a:t> slide </a:t>
            </a:r>
            <a:r>
              <a:rPr lang="da-DK" dirty="0" err="1"/>
              <a:t>title</a:t>
            </a:r>
            <a:endParaRPr lang="da-DK" dirty="0"/>
          </a:p>
        </p:txBody>
      </p:sp>
      <p:sp>
        <p:nvSpPr>
          <p:cNvPr id="3" name="Pladsholder til tekst 2"/>
          <p:cNvSpPr>
            <a:spLocks noGrp="1"/>
          </p:cNvSpPr>
          <p:nvPr>
            <p:ph type="body" idx="1"/>
          </p:nvPr>
        </p:nvSpPr>
        <p:spPr>
          <a:xfrm>
            <a:off x="1006300" y="1697041"/>
            <a:ext cx="8229600" cy="2808685"/>
          </a:xfrm>
          <a:prstGeom prst="rect">
            <a:avLst/>
          </a:prstGeom>
        </p:spPr>
        <p:txBody>
          <a:bodyPr vert="horz" lIns="91440" tIns="45720" rIns="91440" bIns="45720" rtlCol="0">
            <a:normAutofit/>
          </a:bodyPr>
          <a:lstStyle/>
          <a:p>
            <a:pPr lvl="0"/>
            <a:r>
              <a:rPr lang="da-DK" dirty="0" err="1"/>
              <a:t>Click</a:t>
            </a:r>
            <a:r>
              <a:rPr lang="da-DK" dirty="0"/>
              <a:t> to </a:t>
            </a:r>
            <a:r>
              <a:rPr lang="da-DK" dirty="0" err="1"/>
              <a:t>edit</a:t>
            </a:r>
            <a:r>
              <a:rPr lang="da-DK" dirty="0"/>
              <a:t> </a:t>
            </a:r>
            <a:r>
              <a:rPr lang="da-DK" dirty="0" err="1"/>
              <a:t>text</a:t>
            </a:r>
            <a:endParaRPr lang="da-DK" dirty="0"/>
          </a:p>
          <a:p>
            <a:pPr lvl="1"/>
            <a:r>
              <a:rPr lang="da-DK" dirty="0"/>
              <a:t>First </a:t>
            </a:r>
            <a:r>
              <a:rPr lang="da-DK" dirty="0" err="1"/>
              <a:t>level</a:t>
            </a:r>
            <a:endParaRPr lang="da-DK" dirty="0"/>
          </a:p>
          <a:p>
            <a:pPr lvl="2"/>
            <a:r>
              <a:rPr lang="da-DK" dirty="0"/>
              <a:t>Second </a:t>
            </a:r>
            <a:r>
              <a:rPr lang="da-DK" dirty="0" err="1"/>
              <a:t>level</a:t>
            </a:r>
            <a:endParaRPr lang="da-DK" dirty="0"/>
          </a:p>
          <a:p>
            <a:pPr lvl="3"/>
            <a:r>
              <a:rPr lang="da-DK" dirty="0"/>
              <a:t>Third </a:t>
            </a:r>
            <a:r>
              <a:rPr lang="da-DK" dirty="0" err="1"/>
              <a:t>level</a:t>
            </a:r>
            <a:endParaRPr lang="da-DK" dirty="0"/>
          </a:p>
          <a:p>
            <a:pPr lvl="4"/>
            <a:r>
              <a:rPr lang="da-DK" dirty="0" err="1"/>
              <a:t>Fourth</a:t>
            </a:r>
            <a:r>
              <a:rPr lang="da-DK" dirty="0"/>
              <a:t> </a:t>
            </a:r>
            <a:r>
              <a:rPr lang="da-DK" dirty="0" err="1"/>
              <a:t>level</a:t>
            </a:r>
            <a:endParaRPr lang="da-DK" dirty="0"/>
          </a:p>
        </p:txBody>
      </p:sp>
      <p:sp>
        <p:nvSpPr>
          <p:cNvPr id="4" name="Pladsholder til dato 3"/>
          <p:cNvSpPr>
            <a:spLocks noGrp="1"/>
          </p:cNvSpPr>
          <p:nvPr>
            <p:ph type="dt" sz="half" idx="2"/>
          </p:nvPr>
        </p:nvSpPr>
        <p:spPr>
          <a:xfrm>
            <a:off x="948055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1BC99C-C17F-0247-AD48-9BD861AA6815}" type="datetimeFigureOut">
              <a:rPr lang="da-DK" smtClean="0"/>
              <a:t>05/09/17</a:t>
            </a:fld>
            <a:endParaRPr lang="da-DK"/>
          </a:p>
        </p:txBody>
      </p:sp>
      <p:pic>
        <p:nvPicPr>
          <p:cNvPr id="7" name="Billede 13" descr="bl.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15600" y="254116"/>
            <a:ext cx="1146048" cy="256032"/>
          </a:xfrm>
          <a:prstGeom prst="rect">
            <a:avLst/>
          </a:prstGeom>
        </p:spPr>
      </p:pic>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81835" y="123359"/>
            <a:ext cx="1183341" cy="636739"/>
          </a:xfrm>
          <a:prstGeom prst="rect">
            <a:avLst/>
          </a:prstGeom>
        </p:spPr>
      </p:pic>
      <p:pic>
        <p:nvPicPr>
          <p:cNvPr id="10" name="Billede 3"/>
          <p:cNvPicPr/>
          <p:nvPr userDrawn="1"/>
        </p:nvPicPr>
        <p:blipFill>
          <a:blip r:embed="rId7">
            <a:extLst>
              <a:ext uri="{28A0092B-C50C-407E-A947-70E740481C1C}">
                <a14:useLocalDpi xmlns:a14="http://schemas.microsoft.com/office/drawing/2010/main"/>
              </a:ext>
            </a:extLst>
          </a:blip>
          <a:stretch>
            <a:fillRect/>
          </a:stretch>
        </p:blipFill>
        <p:spPr>
          <a:xfrm>
            <a:off x="163036" y="4867116"/>
            <a:ext cx="292100" cy="203200"/>
          </a:xfrm>
          <a:prstGeom prst="rect">
            <a:avLst/>
          </a:prstGeom>
          <a:extLst>
            <a:ext uri="{FAA26D3D-D897-4be2-8F04-BA451C77F1D7}">
              <ma14:placeholderFlag xmlns:ma14="http://schemas.microsoft.com/office/mac/drawingml/2011/main"/>
            </a:ext>
          </a:extLst>
        </p:spPr>
      </p:pic>
      <p:sp>
        <p:nvSpPr>
          <p:cNvPr id="11" name="Tekstfelt 8"/>
          <p:cNvSpPr txBox="1"/>
          <p:nvPr userDrawn="1"/>
        </p:nvSpPr>
        <p:spPr>
          <a:xfrm>
            <a:off x="499453" y="4822403"/>
            <a:ext cx="5216475" cy="24955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45720" numCol="1" spcCol="0" rtlCol="0" fromWordArt="0" anchor="t" anchorCtr="0" forceAA="0" compatLnSpc="1">
            <a:prstTxWarp prst="textNoShape">
              <a:avLst/>
            </a:prstTxWarp>
            <a:noAutofit/>
          </a:bodyPr>
          <a:lstStyle/>
          <a:p>
            <a:pPr>
              <a:lnSpc>
                <a:spcPts val="800"/>
              </a:lnSpc>
              <a:spcAft>
                <a:spcPts val="0"/>
              </a:spcAft>
            </a:pPr>
            <a:r>
              <a:rPr lang="en-GB" sz="650" dirty="0" err="1" smtClean="0">
                <a:effectLst/>
                <a:latin typeface="Calibri" charset="0"/>
                <a:ea typeface="Times New Roman" charset="0"/>
                <a:cs typeface="Times New Roman" charset="0"/>
              </a:rPr>
              <a:t>BrightnESS</a:t>
            </a:r>
            <a:r>
              <a:rPr lang="en-GB" sz="650" dirty="0" smtClean="0">
                <a:effectLst/>
                <a:latin typeface="Calibri" charset="0"/>
                <a:ea typeface="Times New Roman" charset="0"/>
                <a:cs typeface="Times New Roman" charset="0"/>
              </a:rPr>
              <a:t> is funded by the European Union’s Horizon 2020 research and innovation programme under grant agreement No. </a:t>
            </a:r>
            <a:r>
              <a:rPr lang="en-GB" sz="650" dirty="0" smtClean="0">
                <a:effectLst/>
                <a:latin typeface="Calibri" charset="0"/>
                <a:ea typeface="Times New Roman" charset="0"/>
                <a:cs typeface="Times New Roman" charset="0"/>
              </a:rPr>
              <a:t>676548</a:t>
            </a:r>
            <a:endParaRPr lang="en-GB" sz="1100" dirty="0" smtClean="0">
              <a:effectLst/>
              <a:latin typeface="Calibri" charset="0"/>
              <a:ea typeface="Times New Roman" charset="0"/>
              <a:cs typeface="Times New Roman" charset="0"/>
            </a:endParaRPr>
          </a:p>
          <a:p>
            <a:pPr>
              <a:spcAft>
                <a:spcPts val="0"/>
              </a:spcAft>
            </a:pPr>
            <a:r>
              <a:rPr lang="en-GB" sz="650" dirty="0" smtClean="0">
                <a:latin typeface="Calibri" charset="0"/>
                <a:ea typeface="Times New Roman" charset="0"/>
                <a:cs typeface="Times New Roman" charset="0"/>
              </a:rPr>
              <a:t>Mid-Term</a:t>
            </a:r>
            <a:r>
              <a:rPr lang="en-GB" sz="650" baseline="0" dirty="0" smtClean="0">
                <a:latin typeface="Calibri" charset="0"/>
                <a:ea typeface="Times New Roman" charset="0"/>
                <a:cs typeface="Times New Roman" charset="0"/>
              </a:rPr>
              <a:t> Review</a:t>
            </a:r>
            <a:r>
              <a:rPr lang="en-GB" sz="650" dirty="0" smtClean="0">
                <a:latin typeface="Calibri" charset="0"/>
                <a:ea typeface="Times New Roman" charset="0"/>
                <a:cs typeface="Times New Roman" charset="0"/>
              </a:rPr>
              <a:t> – Work Package 2 – </a:t>
            </a:r>
            <a:r>
              <a:rPr lang="en-GB" sz="650" dirty="0" err="1" smtClean="0">
                <a:latin typeface="Calibri" charset="0"/>
                <a:ea typeface="Times New Roman" charset="0"/>
                <a:cs typeface="Times New Roman" charset="0"/>
              </a:rPr>
              <a:t>C.J.Bocchetta</a:t>
            </a:r>
            <a:r>
              <a:rPr lang="en-GB" sz="650" dirty="0" smtClean="0">
                <a:latin typeface="Calibri" charset="0"/>
                <a:ea typeface="Times New Roman" charset="0"/>
                <a:cs typeface="Times New Roman" charset="0"/>
              </a:rPr>
              <a:t>, ESS, Lund, 6th Sept 2017 </a:t>
            </a:r>
            <a:endParaRPr lang="en-GB" sz="650" dirty="0">
              <a:latin typeface="Calibri" charset="0"/>
              <a:ea typeface="Times New Roman" charset="0"/>
              <a:cs typeface="Times New Roman" charset="0"/>
            </a:endParaRPr>
          </a:p>
        </p:txBody>
      </p:sp>
    </p:spTree>
    <p:extLst>
      <p:ext uri="{BB962C8B-B14F-4D97-AF65-F5344CB8AC3E}">
        <p14:creationId xmlns:p14="http://schemas.microsoft.com/office/powerpoint/2010/main" val="199525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kern="1200">
          <a:solidFill>
            <a:srgbClr val="485156"/>
          </a:solidFill>
          <a:latin typeface="+mj-lt"/>
          <a:ea typeface="+mj-ea"/>
          <a:cs typeface="+mj-cs"/>
        </a:defRPr>
      </a:lvl1pPr>
    </p:titleStyle>
    <p:body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8.e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7700" y="1657356"/>
            <a:ext cx="6167800" cy="1102519"/>
          </a:xfrm>
        </p:spPr>
        <p:txBody>
          <a:bodyPr>
            <a:normAutofit/>
          </a:bodyPr>
          <a:lstStyle/>
          <a:p>
            <a:r>
              <a:rPr lang="da-DK" dirty="0" err="1" smtClean="0"/>
              <a:t>Mid</a:t>
            </a:r>
            <a:r>
              <a:rPr lang="da-DK" dirty="0" smtClean="0"/>
              <a:t>-Term </a:t>
            </a:r>
            <a:r>
              <a:rPr lang="da-DK" dirty="0" err="1" smtClean="0"/>
              <a:t>Review</a:t>
            </a:r>
            <a:endParaRPr lang="da-DK" dirty="0"/>
          </a:p>
        </p:txBody>
      </p:sp>
      <p:sp>
        <p:nvSpPr>
          <p:cNvPr id="3" name="Undertitel 2"/>
          <p:cNvSpPr>
            <a:spLocks noGrp="1"/>
          </p:cNvSpPr>
          <p:nvPr>
            <p:ph type="subTitle" idx="1"/>
          </p:nvPr>
        </p:nvSpPr>
        <p:spPr/>
        <p:txBody>
          <a:bodyPr/>
          <a:lstStyle/>
          <a:p>
            <a:r>
              <a:rPr lang="en-US" dirty="0" smtClean="0"/>
              <a:t>WORK PACKAGE 2</a:t>
            </a:r>
          </a:p>
          <a:p>
            <a:r>
              <a:rPr lang="en-US" dirty="0"/>
              <a:t>Strengthening the In-kind Contribution </a:t>
            </a:r>
            <a:r>
              <a:rPr lang="en-US" dirty="0" smtClean="0"/>
              <a:t>coordination</a:t>
            </a:r>
          </a:p>
          <a:p>
            <a:endParaRPr lang="en-US" dirty="0"/>
          </a:p>
          <a:p>
            <a:r>
              <a:rPr lang="en-US" dirty="0" smtClean="0"/>
              <a:t>Carlo J. Bocchetta</a:t>
            </a:r>
            <a:endParaRPr lang="da-DK" dirty="0"/>
          </a:p>
        </p:txBody>
      </p:sp>
      <p:sp>
        <p:nvSpPr>
          <p:cNvPr id="7" name="TextBox 6"/>
          <p:cNvSpPr txBox="1"/>
          <p:nvPr/>
        </p:nvSpPr>
        <p:spPr>
          <a:xfrm>
            <a:off x="6840072" y="67235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58347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1800" y="2157016"/>
            <a:ext cx="5521500" cy="857250"/>
          </a:xfrm>
        </p:spPr>
        <p:txBody>
          <a:bodyPr/>
          <a:lstStyle/>
          <a:p>
            <a:pPr algn="ctr"/>
            <a:r>
              <a:rPr lang="da-DK" b="1" dirty="0" err="1" smtClean="0"/>
              <a:t>Task</a:t>
            </a:r>
            <a:r>
              <a:rPr lang="da-DK" b="1" dirty="0" smtClean="0"/>
              <a:t> WP2.1</a:t>
            </a:r>
            <a:endParaRPr lang="da-DK" b="1" dirty="0"/>
          </a:p>
        </p:txBody>
      </p:sp>
    </p:spTree>
    <p:extLst>
      <p:ext uri="{BB962C8B-B14F-4D97-AF65-F5344CB8AC3E}">
        <p14:creationId xmlns:p14="http://schemas.microsoft.com/office/powerpoint/2010/main" val="38936559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67773" y="1830892"/>
            <a:ext cx="4726728" cy="1370009"/>
          </a:xfrm>
        </p:spPr>
        <p:txBody>
          <a:bodyPr>
            <a:noAutofit/>
          </a:bodyPr>
          <a:lstStyle/>
          <a:p>
            <a:pPr marL="0" indent="0">
              <a:buNone/>
            </a:pPr>
            <a:r>
              <a:rPr lang="en-US" sz="1800" dirty="0" smtClean="0"/>
              <a:t>Assessment </a:t>
            </a:r>
            <a:r>
              <a:rPr lang="en-US" sz="1800" dirty="0"/>
              <a:t>of ESS project management software to </a:t>
            </a:r>
            <a:r>
              <a:rPr lang="en-US" sz="1800" dirty="0" err="1"/>
              <a:t>analyse</a:t>
            </a:r>
            <a:r>
              <a:rPr lang="en-US" sz="1800" dirty="0"/>
              <a:t> IKC’s (contracted, planned and potential), Implementation, Participation and </a:t>
            </a:r>
            <a:r>
              <a:rPr lang="en-US" sz="1800" b="1" dirty="0">
                <a:solidFill>
                  <a:srgbClr val="82AF19"/>
                </a:solidFill>
              </a:rPr>
              <a:t>ESS </a:t>
            </a:r>
            <a:r>
              <a:rPr lang="en-US" sz="1800" b="1" dirty="0" smtClean="0">
                <a:solidFill>
                  <a:srgbClr val="82AF19"/>
                </a:solidFill>
              </a:rPr>
              <a:t>&amp; partner risk </a:t>
            </a:r>
            <a:r>
              <a:rPr lang="en-US" sz="1800" b="1" dirty="0">
                <a:solidFill>
                  <a:srgbClr val="82AF19"/>
                </a:solidFill>
              </a:rPr>
              <a:t>analysis</a:t>
            </a:r>
            <a:r>
              <a:rPr lang="en-US" sz="1800" dirty="0" smtClean="0"/>
              <a:t>.</a:t>
            </a:r>
          </a:p>
        </p:txBody>
      </p:sp>
      <p:grpSp>
        <p:nvGrpSpPr>
          <p:cNvPr id="2" name="Group 1"/>
          <p:cNvGrpSpPr/>
          <p:nvPr/>
        </p:nvGrpSpPr>
        <p:grpSpPr>
          <a:xfrm>
            <a:off x="767773" y="1655386"/>
            <a:ext cx="7168582" cy="2850674"/>
            <a:chOff x="767773" y="1655386"/>
            <a:chExt cx="7168582" cy="2850674"/>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1628" y="1655386"/>
              <a:ext cx="1824727" cy="2812694"/>
            </a:xfrm>
            <a:prstGeom prst="rect">
              <a:avLst/>
            </a:prstGeom>
            <a:solidFill>
              <a:srgbClr val="9BBE05"/>
            </a:solidFill>
            <a:ln>
              <a:solidFill>
                <a:schemeClr val="tx1"/>
              </a:solidFill>
            </a:ln>
            <a:effectLst>
              <a:outerShdw blurRad="247650" dist="38100" dir="2700000" sx="101000" sy="101000" algn="tl" rotWithShape="0">
                <a:srgbClr val="000000">
                  <a:alpha val="43000"/>
                </a:srgbClr>
              </a:outerShdw>
            </a:effectLst>
          </p:spPr>
        </p:pic>
        <p:sp>
          <p:nvSpPr>
            <p:cNvPr id="10" name="Pladsholder til indhold 2"/>
            <p:cNvSpPr txBox="1">
              <a:spLocks/>
            </p:cNvSpPr>
            <p:nvPr/>
          </p:nvSpPr>
          <p:spPr>
            <a:xfrm>
              <a:off x="767773" y="3200901"/>
              <a:ext cx="4977948" cy="1305159"/>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t>Deliverable 2.1 (26 page Report) accepted by EC. </a:t>
              </a:r>
            </a:p>
            <a:p>
              <a:pPr marL="0" indent="0">
                <a:buFont typeface="Arial"/>
                <a:buNone/>
              </a:pPr>
              <a:r>
                <a:rPr lang="en-US" sz="1800" b="1" dirty="0" smtClean="0">
                  <a:solidFill>
                    <a:srgbClr val="FF0000"/>
                  </a:solidFill>
                </a:rPr>
                <a:t>Risk mitigation activities form the basis of work for Regional Hub Field Coordinators (WP2.4). </a:t>
              </a:r>
            </a:p>
          </p:txBody>
        </p:sp>
      </p:grpSp>
      <p:sp>
        <p:nvSpPr>
          <p:cNvPr id="13" name="Titel 1"/>
          <p:cNvSpPr>
            <a:spLocks noGrp="1"/>
          </p:cNvSpPr>
          <p:nvPr>
            <p:ph type="title"/>
          </p:nvPr>
        </p:nvSpPr>
        <p:spPr>
          <a:xfrm>
            <a:off x="299729" y="798136"/>
            <a:ext cx="8661215" cy="857250"/>
          </a:xfrm>
        </p:spPr>
        <p:txBody>
          <a:bodyPr>
            <a:normAutofit/>
          </a:bodyPr>
          <a:lstStyle/>
          <a:p>
            <a:r>
              <a:rPr lang="da-DK" sz="2400" b="1" dirty="0" smtClean="0"/>
              <a:t>WP2.1 - </a:t>
            </a:r>
            <a:r>
              <a:rPr lang="da-DK" sz="2400" b="1" dirty="0" err="1"/>
              <a:t>Preparation</a:t>
            </a:r>
            <a:r>
              <a:rPr lang="da-DK" sz="2400" b="1" dirty="0"/>
              <a:t> of </a:t>
            </a:r>
            <a:r>
              <a:rPr lang="da-DK" sz="2400" b="1" dirty="0" err="1"/>
              <a:t>project</a:t>
            </a:r>
            <a:r>
              <a:rPr lang="da-DK" sz="2400" b="1" dirty="0"/>
              <a:t> </a:t>
            </a:r>
            <a:r>
              <a:rPr lang="da-DK" sz="2400" b="1" dirty="0" err="1"/>
              <a:t>implementation</a:t>
            </a:r>
            <a:r>
              <a:rPr lang="da-DK" sz="2400" b="1" dirty="0"/>
              <a:t> and </a:t>
            </a:r>
            <a:r>
              <a:rPr lang="da-DK" sz="2400" b="1" dirty="0" err="1"/>
              <a:t>training</a:t>
            </a:r>
            <a:r>
              <a:rPr lang="da-DK" sz="2400" b="1" dirty="0"/>
              <a:t> of </a:t>
            </a:r>
            <a:r>
              <a:rPr lang="da-DK" sz="2400" b="1" dirty="0" err="1" smtClean="0"/>
              <a:t>resources</a:t>
            </a:r>
            <a:r>
              <a:rPr lang="da-DK" sz="2400" b="1" dirty="0" smtClean="0"/>
              <a:t> </a:t>
            </a:r>
            <a:endParaRPr lang="da-DK" sz="2400" b="1" dirty="0"/>
          </a:p>
        </p:txBody>
      </p:sp>
    </p:spTree>
    <p:extLst>
      <p:ext uri="{BB962C8B-B14F-4D97-AF65-F5344CB8AC3E}">
        <p14:creationId xmlns:p14="http://schemas.microsoft.com/office/powerpoint/2010/main" val="3135894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9729" y="798136"/>
            <a:ext cx="8661215" cy="857250"/>
          </a:xfrm>
        </p:spPr>
        <p:txBody>
          <a:bodyPr>
            <a:normAutofit/>
          </a:bodyPr>
          <a:lstStyle/>
          <a:p>
            <a:r>
              <a:rPr lang="da-DK" sz="2400" b="1" dirty="0" smtClean="0"/>
              <a:t>Highlights WP2.1 - </a:t>
            </a:r>
            <a:r>
              <a:rPr lang="da-DK" sz="2400" b="1" dirty="0" err="1"/>
              <a:t>Preparation</a:t>
            </a:r>
            <a:r>
              <a:rPr lang="da-DK" sz="2400" b="1" dirty="0"/>
              <a:t> of </a:t>
            </a:r>
            <a:r>
              <a:rPr lang="da-DK" sz="2400" b="1" dirty="0" err="1"/>
              <a:t>project</a:t>
            </a:r>
            <a:r>
              <a:rPr lang="da-DK" sz="2400" b="1" dirty="0"/>
              <a:t> </a:t>
            </a:r>
            <a:r>
              <a:rPr lang="da-DK" sz="2400" b="1" dirty="0" err="1"/>
              <a:t>implementation</a:t>
            </a:r>
            <a:r>
              <a:rPr lang="da-DK" sz="2400" b="1" dirty="0"/>
              <a:t> and </a:t>
            </a:r>
            <a:r>
              <a:rPr lang="da-DK" sz="2400" b="1" dirty="0" err="1"/>
              <a:t>training</a:t>
            </a:r>
            <a:r>
              <a:rPr lang="da-DK" sz="2400" b="1" dirty="0"/>
              <a:t> of </a:t>
            </a:r>
            <a:r>
              <a:rPr lang="da-DK" sz="2400" b="1" dirty="0" err="1" smtClean="0"/>
              <a:t>resources</a:t>
            </a:r>
            <a:r>
              <a:rPr lang="da-DK" sz="2400" b="1" dirty="0" smtClean="0"/>
              <a:t> </a:t>
            </a:r>
            <a:endParaRPr lang="da-DK" sz="2400" b="1" dirty="0"/>
          </a:p>
        </p:txBody>
      </p:sp>
      <p:sp>
        <p:nvSpPr>
          <p:cNvPr id="3" name="Pladsholder til indhold 2"/>
          <p:cNvSpPr>
            <a:spLocks noGrp="1"/>
          </p:cNvSpPr>
          <p:nvPr>
            <p:ph idx="1"/>
          </p:nvPr>
        </p:nvSpPr>
        <p:spPr>
          <a:xfrm>
            <a:off x="299729" y="1718995"/>
            <a:ext cx="4690953" cy="2482795"/>
          </a:xfrm>
        </p:spPr>
        <p:txBody>
          <a:bodyPr>
            <a:noAutofit/>
          </a:bodyPr>
          <a:lstStyle/>
          <a:p>
            <a:pPr marL="0" indent="0">
              <a:buNone/>
            </a:pPr>
            <a:r>
              <a:rPr lang="en-US" sz="1800" b="1" dirty="0" smtClean="0">
                <a:solidFill>
                  <a:srgbClr val="82AF19"/>
                </a:solidFill>
              </a:rPr>
              <a:t>Field </a:t>
            </a:r>
            <a:r>
              <a:rPr lang="en-US" sz="1800" b="1" dirty="0" smtClean="0">
                <a:solidFill>
                  <a:srgbClr val="82AF19"/>
                </a:solidFill>
              </a:rPr>
              <a:t>Coordinators (FC) will be </a:t>
            </a:r>
            <a:r>
              <a:rPr lang="en-US" sz="1800" b="1" dirty="0">
                <a:solidFill>
                  <a:srgbClr val="82AF19"/>
                </a:solidFill>
              </a:rPr>
              <a:t>identified and </a:t>
            </a:r>
            <a:r>
              <a:rPr lang="en-US" sz="1800" b="1" dirty="0" smtClean="0">
                <a:solidFill>
                  <a:srgbClr val="82AF19"/>
                </a:solidFill>
              </a:rPr>
              <a:t>trained </a:t>
            </a:r>
            <a:r>
              <a:rPr lang="en-US" sz="1800" b="1" dirty="0" smtClean="0">
                <a:solidFill>
                  <a:srgbClr val="80AD18"/>
                </a:solidFill>
              </a:rPr>
              <a:t>t</a:t>
            </a:r>
            <a:r>
              <a:rPr lang="en-US" sz="1800" b="1" dirty="0" smtClean="0">
                <a:solidFill>
                  <a:srgbClr val="80AD18"/>
                </a:solidFill>
              </a:rPr>
              <a:t>o</a:t>
            </a:r>
            <a:r>
              <a:rPr lang="en-US" sz="1800" dirty="0" smtClean="0">
                <a:solidFill>
                  <a:schemeClr val="tx1"/>
                </a:solidFill>
              </a:rPr>
              <a:t> </a:t>
            </a:r>
            <a:r>
              <a:rPr lang="en-US" sz="1800" b="1" dirty="0">
                <a:solidFill>
                  <a:srgbClr val="82AF19"/>
                </a:solidFill>
              </a:rPr>
              <a:t>strengthen IKC </a:t>
            </a:r>
            <a:r>
              <a:rPr lang="en-US" sz="1800" b="1" dirty="0" smtClean="0">
                <a:solidFill>
                  <a:srgbClr val="82AF19"/>
                </a:solidFill>
              </a:rPr>
              <a:t>management</a:t>
            </a:r>
            <a:r>
              <a:rPr lang="en-US" sz="1800" b="1" dirty="0">
                <a:solidFill>
                  <a:srgbClr val="82AF19"/>
                </a:solidFill>
              </a:rPr>
              <a:t>.</a:t>
            </a:r>
            <a:endParaRPr lang="en-US" sz="1800" b="1" dirty="0" smtClean="0">
              <a:solidFill>
                <a:srgbClr val="82AF19"/>
              </a:solidFill>
            </a:endParaRPr>
          </a:p>
          <a:p>
            <a:pPr marL="0" indent="0">
              <a:buNone/>
            </a:pPr>
            <a:endParaRPr lang="en-US" sz="1800" dirty="0"/>
          </a:p>
          <a:p>
            <a:pPr marL="0" indent="0">
              <a:buNone/>
            </a:pPr>
            <a:r>
              <a:rPr lang="en-US" sz="1800" b="1" dirty="0" smtClean="0"/>
              <a:t>Train to </a:t>
            </a:r>
            <a:r>
              <a:rPr lang="en-US" sz="1800" b="1" dirty="0"/>
              <a:t>understand the ESS, the related political environment, the involvement of the home institute in ESS and familiarization with other related </a:t>
            </a:r>
            <a:r>
              <a:rPr lang="en-US" sz="1800" b="1" dirty="0" smtClean="0"/>
              <a:t>clusters.</a:t>
            </a:r>
            <a:endParaRPr lang="en-US" sz="1800" dirty="0"/>
          </a:p>
        </p:txBody>
      </p:sp>
      <p:grpSp>
        <p:nvGrpSpPr>
          <p:cNvPr id="8" name="Group 7"/>
          <p:cNvGrpSpPr/>
          <p:nvPr/>
        </p:nvGrpSpPr>
        <p:grpSpPr>
          <a:xfrm>
            <a:off x="5001097" y="1697041"/>
            <a:ext cx="4076942" cy="3230833"/>
            <a:chOff x="5001097" y="1697041"/>
            <a:chExt cx="4076942" cy="3230833"/>
          </a:xfrm>
        </p:grpSpPr>
        <p:sp>
          <p:nvSpPr>
            <p:cNvPr id="7" name="Pladsholder til indhold 2"/>
            <p:cNvSpPr txBox="1">
              <a:spLocks/>
            </p:cNvSpPr>
            <p:nvPr/>
          </p:nvSpPr>
          <p:spPr>
            <a:xfrm>
              <a:off x="5001097" y="1697041"/>
              <a:ext cx="4076942" cy="2808685"/>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r>
                <a:rPr lang="en-US" sz="1800" b="1" dirty="0" smtClean="0">
                  <a:solidFill>
                    <a:srgbClr val="FF0000"/>
                  </a:solidFill>
                </a:rPr>
                <a:t>FC’s Identified in all Hubs (WP2.4)</a:t>
              </a:r>
            </a:p>
            <a:p>
              <a:pPr marL="179388" indent="-179388"/>
              <a:r>
                <a:rPr lang="en-US" sz="1800" b="1" dirty="0" smtClean="0">
                  <a:solidFill>
                    <a:srgbClr val="FF0000"/>
                  </a:solidFill>
                </a:rPr>
                <a:t>Training sessions held</a:t>
              </a:r>
            </a:p>
          </p:txBody>
        </p:sp>
        <p:grpSp>
          <p:nvGrpSpPr>
            <p:cNvPr id="6" name="Group 5"/>
            <p:cNvGrpSpPr/>
            <p:nvPr/>
          </p:nvGrpSpPr>
          <p:grpSpPr>
            <a:xfrm>
              <a:off x="5544824" y="2467337"/>
              <a:ext cx="3416121" cy="2460537"/>
              <a:chOff x="4901783" y="2414759"/>
              <a:chExt cx="4148381" cy="2460537"/>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1783" y="2588038"/>
                <a:ext cx="1727237" cy="1833194"/>
              </a:xfrm>
              <a:prstGeom prst="rect">
                <a:avLst/>
              </a:prstGeom>
              <a:solidFill>
                <a:schemeClr val="bg1"/>
              </a:solidFill>
              <a:ln>
                <a:solidFill>
                  <a:schemeClr val="tx1"/>
                </a:solidFill>
              </a:ln>
              <a:effectLst>
                <a:outerShdw blurRad="127000" dist="38100" dir="2700000" sx="101000" sy="101000" algn="tl" rotWithShape="0">
                  <a:srgbClr val="000000">
                    <a:alpha val="43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046" y="2843269"/>
                <a:ext cx="1727237" cy="1833194"/>
              </a:xfrm>
              <a:prstGeom prst="rect">
                <a:avLst/>
              </a:prstGeom>
              <a:solidFill>
                <a:schemeClr val="bg1"/>
              </a:solidFill>
              <a:ln>
                <a:solidFill>
                  <a:schemeClr val="tx1"/>
                </a:solidFill>
              </a:ln>
              <a:effectLst>
                <a:outerShdw blurRad="127000" dist="38100" dir="2700000" sx="101000" sy="101000" algn="tl" rotWithShape="0">
                  <a:srgbClr val="000000">
                    <a:alpha val="43000"/>
                  </a:srgbClr>
                </a:outerShdw>
              </a:effectLst>
            </p:spPr>
          </p:pic>
          <p:pic>
            <p:nvPicPr>
              <p:cNvPr id="11" name="Picture 10" descr="Training_Brightness_2016-09-28.pptx.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3109" y="2414759"/>
                <a:ext cx="1617055" cy="857020"/>
              </a:xfrm>
              <a:prstGeom prst="rect">
                <a:avLst/>
              </a:prstGeom>
              <a:solidFill>
                <a:schemeClr val="bg1"/>
              </a:solidFill>
              <a:ln>
                <a:solidFill>
                  <a:schemeClr val="tx1"/>
                </a:solidFill>
              </a:ln>
              <a:effectLst>
                <a:outerShdw blurRad="127000" dist="38100" dir="2700000" sx="101000" sy="101000" algn="tl" rotWithShape="0">
                  <a:srgbClr val="000000">
                    <a:alpha val="43000"/>
                  </a:srgbClr>
                </a:outerShdw>
              </a:effectLst>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1883" y="3721076"/>
                <a:ext cx="1392974" cy="784650"/>
              </a:xfrm>
              <a:prstGeom prst="rect">
                <a:avLst/>
              </a:prstGeom>
              <a:ln>
                <a:solidFill>
                  <a:schemeClr val="tx1"/>
                </a:solidFill>
              </a:ln>
              <a:effectLst>
                <a:outerShdw blurRad="127000" dist="38100" dir="2700000" sx="101000" sy="101000" algn="tl" rotWithShape="0">
                  <a:srgbClr val="000000">
                    <a:alpha val="43000"/>
                  </a:srgbClr>
                </a:outerShdw>
              </a:effectLst>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1270" y="4091486"/>
                <a:ext cx="1501552" cy="783810"/>
              </a:xfrm>
              <a:prstGeom prst="rect">
                <a:avLst/>
              </a:prstGeom>
              <a:ln>
                <a:solidFill>
                  <a:schemeClr val="tx1"/>
                </a:solidFill>
              </a:ln>
              <a:effectLst>
                <a:outerShdw blurRad="127000" dist="38100" dir="2700000" sx="101000" sy="101000" algn="tl" rotWithShape="0">
                  <a:srgbClr val="000000">
                    <a:alpha val="43000"/>
                  </a:srgbClr>
                </a:outerShdw>
              </a:effectLst>
            </p:spPr>
          </p:pic>
        </p:grpSp>
      </p:grpSp>
    </p:spTree>
    <p:extLst>
      <p:ext uri="{BB962C8B-B14F-4D97-AF65-F5344CB8AC3E}">
        <p14:creationId xmlns:p14="http://schemas.microsoft.com/office/powerpoint/2010/main" val="365972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567970" y="1081427"/>
            <a:ext cx="1392974" cy="1046200"/>
          </a:xfrm>
          <a:prstGeom prst="rect">
            <a:avLst/>
          </a:prstGeom>
          <a:ln>
            <a:solidFill>
              <a:schemeClr val="tx1"/>
            </a:solidFill>
          </a:ln>
          <a:effectLst>
            <a:outerShdw blurRad="127000" dist="38100" dir="2700000" sx="101000" sy="101000" algn="tl" rotWithShape="0">
              <a:srgbClr val="000000">
                <a:alpha val="43000"/>
              </a:srgbClr>
            </a:outerShdw>
          </a:effectLst>
        </p:spPr>
      </p:pic>
      <p:sp>
        <p:nvSpPr>
          <p:cNvPr id="3" name="Pladsholder til indhold 2"/>
          <p:cNvSpPr>
            <a:spLocks noGrp="1"/>
          </p:cNvSpPr>
          <p:nvPr>
            <p:ph idx="1"/>
          </p:nvPr>
        </p:nvSpPr>
        <p:spPr>
          <a:xfrm>
            <a:off x="341915" y="1456870"/>
            <a:ext cx="6175752" cy="3340907"/>
          </a:xfrm>
        </p:spPr>
        <p:txBody>
          <a:bodyPr>
            <a:noAutofit/>
          </a:bodyPr>
          <a:lstStyle/>
          <a:p>
            <a:pPr marL="0" indent="0">
              <a:buNone/>
            </a:pPr>
            <a:r>
              <a:rPr lang="en-US" sz="1400" b="1" dirty="0" smtClean="0">
                <a:solidFill>
                  <a:schemeClr val="tx1"/>
                </a:solidFill>
              </a:rPr>
              <a:t>Training &amp; Management events for 2016-2017 Field Coordinators</a:t>
            </a:r>
          </a:p>
          <a:p>
            <a:pPr marL="0" indent="0">
              <a:buNone/>
            </a:pPr>
            <a:r>
              <a:rPr lang="en-US" sz="1400" dirty="0" smtClean="0">
                <a:solidFill>
                  <a:schemeClr val="tx1"/>
                </a:solidFill>
              </a:rPr>
              <a:t>• Kick-off Meeting – </a:t>
            </a:r>
            <a:r>
              <a:rPr lang="en-US" sz="1400" dirty="0" smtClean="0"/>
              <a:t>25/Sept/2015 </a:t>
            </a:r>
            <a:r>
              <a:rPr lang="en-US" sz="1400" dirty="0" smtClean="0">
                <a:solidFill>
                  <a:schemeClr val="tx1"/>
                </a:solidFill>
              </a:rPr>
              <a:t>(Lund).</a:t>
            </a:r>
          </a:p>
          <a:p>
            <a:pPr marL="0" indent="0">
              <a:buNone/>
            </a:pPr>
            <a:r>
              <a:rPr lang="en-US" sz="1400" dirty="0">
                <a:solidFill>
                  <a:schemeClr val="tx1"/>
                </a:solidFill>
              </a:rPr>
              <a:t>• WP2 Meeting </a:t>
            </a:r>
            <a:r>
              <a:rPr lang="en-US" sz="1400" dirty="0" smtClean="0">
                <a:solidFill>
                  <a:schemeClr val="tx1"/>
                </a:solidFill>
              </a:rPr>
              <a:t>11-12/Feb/2016 (Lund).</a:t>
            </a:r>
          </a:p>
          <a:p>
            <a:pPr marL="0" indent="0">
              <a:buNone/>
            </a:pPr>
            <a:r>
              <a:rPr lang="en-US" sz="1400" dirty="0" smtClean="0">
                <a:solidFill>
                  <a:schemeClr val="tx1"/>
                </a:solidFill>
              </a:rPr>
              <a:t>• ESS Training Event on Systems, Procedures – 27-28/Apr/2016 (Lund).</a:t>
            </a:r>
          </a:p>
          <a:p>
            <a:pPr marL="0" indent="0">
              <a:buNone/>
            </a:pPr>
            <a:r>
              <a:rPr lang="en-US" sz="1400" dirty="0" smtClean="0">
                <a:solidFill>
                  <a:schemeClr val="tx1"/>
                </a:solidFill>
              </a:rPr>
              <a:t>• </a:t>
            </a:r>
            <a:r>
              <a:rPr lang="en-US" sz="1400" dirty="0" smtClean="0"/>
              <a:t>CHESS Training Video </a:t>
            </a:r>
            <a:r>
              <a:rPr lang="en-US" sz="1400" dirty="0" err="1" smtClean="0"/>
              <a:t>Conf</a:t>
            </a:r>
            <a:r>
              <a:rPr lang="en-US" sz="1400" dirty="0" smtClean="0"/>
              <a:t> – 28/Sept/2016.</a:t>
            </a:r>
            <a:endParaRPr lang="en-US" sz="1400" dirty="0" smtClean="0">
              <a:solidFill>
                <a:schemeClr val="tx1"/>
              </a:solidFill>
            </a:endParaRPr>
          </a:p>
          <a:p>
            <a:pPr marL="0" indent="0">
              <a:buNone/>
            </a:pPr>
            <a:r>
              <a:rPr lang="en-US" sz="1400" dirty="0" smtClean="0">
                <a:solidFill>
                  <a:schemeClr val="tx1"/>
                </a:solidFill>
              </a:rPr>
              <a:t>• Support for NSS - 13/Sept/2016 (Lund).</a:t>
            </a:r>
          </a:p>
          <a:p>
            <a:pPr marL="0" indent="0">
              <a:buNone/>
            </a:pPr>
            <a:r>
              <a:rPr lang="en-US" sz="1400" dirty="0" smtClean="0">
                <a:solidFill>
                  <a:schemeClr val="tx1"/>
                </a:solidFill>
              </a:rPr>
              <a:t>• Best Practice Workshop – </a:t>
            </a:r>
            <a:r>
              <a:rPr lang="en-US" sz="1400" dirty="0" smtClean="0"/>
              <a:t>14</a:t>
            </a:r>
            <a:r>
              <a:rPr lang="en-US" sz="1400" dirty="0"/>
              <a:t>-</a:t>
            </a:r>
            <a:r>
              <a:rPr lang="en-US" sz="1400" dirty="0" smtClean="0"/>
              <a:t>15/Nov/2016 </a:t>
            </a:r>
            <a:r>
              <a:rPr lang="en-US" sz="1400" dirty="0" smtClean="0">
                <a:solidFill>
                  <a:schemeClr val="tx1"/>
                </a:solidFill>
              </a:rPr>
              <a:t>(Bilbao).</a:t>
            </a:r>
          </a:p>
          <a:p>
            <a:pPr marL="0" indent="0">
              <a:buNone/>
            </a:pPr>
            <a:r>
              <a:rPr lang="en-US" sz="1400" dirty="0" smtClean="0"/>
              <a:t>• Preparing for IK installations - 18/Jan/2017 (Catania).</a:t>
            </a:r>
          </a:p>
          <a:p>
            <a:pPr marL="0" indent="0">
              <a:buNone/>
            </a:pPr>
            <a:r>
              <a:rPr lang="en-US" sz="1400" dirty="0" smtClean="0"/>
              <a:t>• Training in Quality for IKC (Norms, Procedures &amp; Processes) – 7-8/Mar/2017 (Lund).</a:t>
            </a:r>
          </a:p>
          <a:p>
            <a:pPr marL="0" indent="0">
              <a:buNone/>
            </a:pPr>
            <a:r>
              <a:rPr lang="en-US" sz="1400" dirty="0" smtClean="0"/>
              <a:t>• General Management of WP2 – 2</a:t>
            </a:r>
            <a:r>
              <a:rPr lang="en-US" sz="1400" dirty="0"/>
              <a:t>/Jun/2017 (</a:t>
            </a:r>
            <a:r>
              <a:rPr lang="en-US" sz="1400" dirty="0" err="1" smtClean="0"/>
              <a:t>Didcot</a:t>
            </a:r>
            <a:r>
              <a:rPr lang="en-US" sz="1400" dirty="0" smtClean="0"/>
              <a:t>).</a:t>
            </a:r>
          </a:p>
          <a:p>
            <a:pPr marL="0" indent="0">
              <a:buNone/>
            </a:pPr>
            <a:r>
              <a:rPr lang="en-US" sz="1400" dirty="0" smtClean="0"/>
              <a:t>• Best Practice Workshop – 13-14/Jun/2017 (Catania).</a:t>
            </a:r>
          </a:p>
          <a:p>
            <a:pPr marL="0" indent="0">
              <a:buNone/>
            </a:pPr>
            <a:r>
              <a:rPr lang="en-US" sz="1400" b="1" dirty="0" smtClean="0">
                <a:solidFill>
                  <a:srgbClr val="FF0000"/>
                </a:solidFill>
              </a:rPr>
              <a:t>PLUS numerous one-to-one meetings with ESS and other hub FC’s &amp; WP Leaders</a:t>
            </a:r>
            <a:endParaRPr lang="en-US" sz="1400" b="1" dirty="0">
              <a:solidFill>
                <a:srgbClr val="FF0000"/>
              </a:solidFill>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7356" y="1306244"/>
            <a:ext cx="1815734" cy="1209901"/>
          </a:xfrm>
          <a:prstGeom prst="rect">
            <a:avLst/>
          </a:prstGeom>
          <a:ln>
            <a:solidFill>
              <a:schemeClr val="tx1"/>
            </a:solidFill>
          </a:ln>
          <a:effectLst>
            <a:outerShdw blurRad="50800" dist="38100" dir="2700000" algn="tl" rotWithShape="0">
              <a:srgbClr val="000000">
                <a:alpha val="43000"/>
              </a:srgbClr>
            </a:outerShdw>
          </a:effectLst>
        </p:spPr>
      </p:pic>
      <p:sp>
        <p:nvSpPr>
          <p:cNvPr id="12" name="Titel 1"/>
          <p:cNvSpPr>
            <a:spLocks noGrp="1"/>
          </p:cNvSpPr>
          <p:nvPr>
            <p:ph type="title"/>
          </p:nvPr>
        </p:nvSpPr>
        <p:spPr>
          <a:xfrm>
            <a:off x="299729" y="619396"/>
            <a:ext cx="8661215" cy="857250"/>
          </a:xfrm>
        </p:spPr>
        <p:txBody>
          <a:bodyPr>
            <a:normAutofit/>
          </a:bodyPr>
          <a:lstStyle/>
          <a:p>
            <a:r>
              <a:rPr lang="da-DK" sz="2400" b="1" dirty="0" smtClean="0"/>
              <a:t>Highlights WP2.1 - </a:t>
            </a:r>
            <a:r>
              <a:rPr lang="da-DK" sz="2400" b="1" dirty="0" err="1"/>
              <a:t>Preparation</a:t>
            </a:r>
            <a:r>
              <a:rPr lang="da-DK" sz="2400" b="1" dirty="0"/>
              <a:t> of </a:t>
            </a:r>
            <a:r>
              <a:rPr lang="da-DK" sz="2400" b="1" dirty="0" err="1"/>
              <a:t>project</a:t>
            </a:r>
            <a:r>
              <a:rPr lang="da-DK" sz="2400" b="1" dirty="0"/>
              <a:t> </a:t>
            </a:r>
            <a:r>
              <a:rPr lang="da-DK" sz="2400" b="1" dirty="0" err="1"/>
              <a:t>implementation</a:t>
            </a:r>
            <a:r>
              <a:rPr lang="da-DK" sz="2400" b="1" dirty="0"/>
              <a:t> and </a:t>
            </a:r>
            <a:r>
              <a:rPr lang="da-DK" sz="2400" b="1" dirty="0" err="1"/>
              <a:t>training</a:t>
            </a:r>
            <a:r>
              <a:rPr lang="da-DK" sz="2400" b="1" dirty="0"/>
              <a:t> of </a:t>
            </a:r>
            <a:r>
              <a:rPr lang="da-DK" sz="2400" b="1" dirty="0" err="1" smtClean="0"/>
              <a:t>resources</a:t>
            </a:r>
            <a:r>
              <a:rPr lang="da-DK" sz="2400" b="1" dirty="0" smtClean="0"/>
              <a:t> </a:t>
            </a:r>
            <a:endParaRPr lang="da-DK" sz="2400" b="1" dirty="0"/>
          </a:p>
        </p:txBody>
      </p:sp>
      <p:pic>
        <p:nvPicPr>
          <p:cNvPr id="11" name="Picture 10"/>
          <p:cNvPicPr>
            <a:picLocks noChangeAspect="1"/>
          </p:cNvPicPr>
          <p:nvPr/>
        </p:nvPicPr>
        <p:blipFill>
          <a:blip r:embed="rId5"/>
          <a:stretch>
            <a:fillRect/>
          </a:stretch>
        </p:blipFill>
        <p:spPr>
          <a:xfrm>
            <a:off x="7362695" y="2040395"/>
            <a:ext cx="1501552" cy="1045080"/>
          </a:xfrm>
          <a:prstGeom prst="rect">
            <a:avLst/>
          </a:prstGeom>
          <a:ln>
            <a:solidFill>
              <a:schemeClr val="tx1"/>
            </a:solidFill>
          </a:ln>
          <a:effectLst>
            <a:outerShdw blurRad="127000" dist="38100" dir="2700000" sx="101000" sy="101000" algn="tl" rotWithShape="0">
              <a:srgbClr val="000000">
                <a:alpha val="43000"/>
              </a:srgbClr>
            </a:outerShdw>
          </a:effectLst>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0553" y="2874144"/>
            <a:ext cx="2073765" cy="1209901"/>
          </a:xfrm>
          <a:prstGeom prst="rect">
            <a:avLst/>
          </a:prstGeom>
          <a:ln>
            <a:solidFill>
              <a:schemeClr val="tx1"/>
            </a:solidFill>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4058" y="3801824"/>
            <a:ext cx="1816886" cy="1209901"/>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08141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1800" y="2157016"/>
            <a:ext cx="5521500" cy="857250"/>
          </a:xfrm>
        </p:spPr>
        <p:txBody>
          <a:bodyPr/>
          <a:lstStyle/>
          <a:p>
            <a:pPr algn="ctr"/>
            <a:r>
              <a:rPr lang="da-DK" b="1" dirty="0" err="1" smtClean="0"/>
              <a:t>Task</a:t>
            </a:r>
            <a:r>
              <a:rPr lang="da-DK" b="1" dirty="0" smtClean="0"/>
              <a:t> WP2.2</a:t>
            </a:r>
            <a:endParaRPr lang="da-DK" b="1" dirty="0"/>
          </a:p>
        </p:txBody>
      </p:sp>
    </p:spTree>
    <p:extLst>
      <p:ext uri="{BB962C8B-B14F-4D97-AF65-F5344CB8AC3E}">
        <p14:creationId xmlns:p14="http://schemas.microsoft.com/office/powerpoint/2010/main" val="17952144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915" y="741417"/>
            <a:ext cx="8414143" cy="857250"/>
          </a:xfrm>
        </p:spPr>
        <p:txBody>
          <a:bodyPr>
            <a:normAutofit/>
          </a:bodyPr>
          <a:lstStyle/>
          <a:p>
            <a:r>
              <a:rPr lang="da-DK" sz="2400" b="1" dirty="0" smtClean="0"/>
              <a:t>WP2.2 - </a:t>
            </a:r>
            <a:r>
              <a:rPr lang="da-DK" sz="2400" b="1" dirty="0"/>
              <a:t>Development and </a:t>
            </a:r>
            <a:r>
              <a:rPr lang="da-DK" sz="2400" b="1" dirty="0" err="1"/>
              <a:t>implementation</a:t>
            </a:r>
            <a:r>
              <a:rPr lang="da-DK" sz="2400" b="1" dirty="0"/>
              <a:t> of an In-kind information system</a:t>
            </a:r>
            <a:r>
              <a:rPr lang="da-DK" sz="2400" b="1" dirty="0" smtClean="0"/>
              <a:t> – XRM+</a:t>
            </a:r>
            <a:endParaRPr lang="da-DK" sz="2400" b="1" dirty="0"/>
          </a:p>
        </p:txBody>
      </p:sp>
      <p:sp>
        <p:nvSpPr>
          <p:cNvPr id="3" name="Pladsholder til indhold 2"/>
          <p:cNvSpPr>
            <a:spLocks noGrp="1"/>
          </p:cNvSpPr>
          <p:nvPr>
            <p:ph idx="1"/>
          </p:nvPr>
        </p:nvSpPr>
        <p:spPr>
          <a:xfrm>
            <a:off x="341917" y="1694128"/>
            <a:ext cx="4085304" cy="1409400"/>
          </a:xfrm>
        </p:spPr>
        <p:txBody>
          <a:bodyPr>
            <a:noAutofit/>
          </a:bodyPr>
          <a:lstStyle/>
          <a:p>
            <a:pPr marL="0" indent="0">
              <a:buNone/>
            </a:pPr>
            <a:r>
              <a:rPr lang="en-US" sz="1400" dirty="0" smtClean="0">
                <a:solidFill>
                  <a:schemeClr val="tx1"/>
                </a:solidFill>
              </a:rPr>
              <a:t>Establish </a:t>
            </a:r>
            <a:r>
              <a:rPr lang="en-US" sz="1400" dirty="0">
                <a:solidFill>
                  <a:schemeClr val="tx1"/>
                </a:solidFill>
              </a:rPr>
              <a:t>a </a:t>
            </a:r>
            <a:r>
              <a:rPr lang="en-US" sz="1400" dirty="0" smtClean="0">
                <a:solidFill>
                  <a:schemeClr val="tx1"/>
                </a:solidFill>
              </a:rPr>
              <a:t>centralized </a:t>
            </a:r>
            <a:r>
              <a:rPr lang="en-US" sz="1400" dirty="0">
                <a:solidFill>
                  <a:schemeClr val="tx1"/>
                </a:solidFill>
              </a:rPr>
              <a:t>platform that will provide support to the In-kind Management Coordination Office, management, and governance of the ESS Project. Provide an active database to establish matching the WBS in P6 and </a:t>
            </a:r>
            <a:r>
              <a:rPr lang="en-US" sz="1400" dirty="0" smtClean="0">
                <a:solidFill>
                  <a:schemeClr val="tx1"/>
                </a:solidFill>
              </a:rPr>
              <a:t>Work Package realization </a:t>
            </a:r>
            <a:r>
              <a:rPr lang="en-US" sz="1400" dirty="0">
                <a:solidFill>
                  <a:schemeClr val="tx1"/>
                </a:solidFill>
              </a:rPr>
              <a:t>with IKC Partners</a:t>
            </a:r>
            <a:r>
              <a:rPr lang="en-US" sz="1400" dirty="0" smtClean="0">
                <a:solidFill>
                  <a:schemeClr val="tx1"/>
                </a:solidFill>
              </a:rPr>
              <a:t>.</a:t>
            </a:r>
            <a:endParaRPr lang="en-US" sz="1400" dirty="0">
              <a:solidFill>
                <a:schemeClr val="tx1"/>
              </a:solidFill>
            </a:endParaRPr>
          </a:p>
        </p:txBody>
      </p:sp>
      <p:grpSp>
        <p:nvGrpSpPr>
          <p:cNvPr id="4" name="Group 3"/>
          <p:cNvGrpSpPr/>
          <p:nvPr/>
        </p:nvGrpSpPr>
        <p:grpSpPr>
          <a:xfrm>
            <a:off x="4618701" y="1742228"/>
            <a:ext cx="3967535" cy="2619431"/>
            <a:chOff x="2588232" y="1262034"/>
            <a:chExt cx="3967535" cy="2619431"/>
          </a:xfrm>
        </p:grpSpPr>
        <p:grpSp>
          <p:nvGrpSpPr>
            <p:cNvPr id="5" name="Group 4"/>
            <p:cNvGrpSpPr/>
            <p:nvPr/>
          </p:nvGrpSpPr>
          <p:grpSpPr>
            <a:xfrm>
              <a:off x="3676421" y="2371645"/>
              <a:ext cx="1642255" cy="351264"/>
              <a:chOff x="766644" y="1146059"/>
              <a:chExt cx="1642255" cy="351264"/>
            </a:xfrm>
          </p:grpSpPr>
          <p:sp>
            <p:nvSpPr>
              <p:cNvPr id="19" name="Rounded Rectangle 18"/>
              <p:cNvSpPr/>
              <p:nvPr/>
            </p:nvSpPr>
            <p:spPr>
              <a:xfrm>
                <a:off x="766644" y="1146059"/>
                <a:ext cx="1642255" cy="351264"/>
              </a:xfrm>
              <a:prstGeom prst="roundRect">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4"/>
              <p:cNvSpPr/>
              <p:nvPr/>
            </p:nvSpPr>
            <p:spPr>
              <a:xfrm>
                <a:off x="783791" y="1163206"/>
                <a:ext cx="1607961" cy="316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400050">
                  <a:lnSpc>
                    <a:spcPct val="90000"/>
                  </a:lnSpc>
                  <a:spcBef>
                    <a:spcPct val="0"/>
                  </a:spcBef>
                  <a:spcAft>
                    <a:spcPct val="35000"/>
                  </a:spcAft>
                </a:pPr>
                <a:r>
                  <a:rPr lang="en-GB" sz="900" b="1" i="0" kern="1200" smtClean="0">
                    <a:solidFill>
                      <a:srgbClr val="000000"/>
                    </a:solidFill>
                    <a:latin typeface="Arial"/>
                    <a:cs typeface="Arial"/>
                  </a:rPr>
                  <a:t>CONTACTS</a:t>
                </a:r>
              </a:p>
              <a:p>
                <a:pPr lvl="0" algn="ctr" defTabSz="400050">
                  <a:lnSpc>
                    <a:spcPct val="90000"/>
                  </a:lnSpc>
                  <a:spcBef>
                    <a:spcPct val="0"/>
                  </a:spcBef>
                  <a:spcAft>
                    <a:spcPct val="35000"/>
                  </a:spcAft>
                </a:pPr>
                <a:r>
                  <a:rPr lang="en-GB" sz="900" b="1" i="0" kern="1200" smtClean="0">
                    <a:solidFill>
                      <a:srgbClr val="000000"/>
                    </a:solidFill>
                    <a:latin typeface="Arial"/>
                    <a:cs typeface="Arial"/>
                  </a:rPr>
                  <a:t>Individual/Organisation</a:t>
                </a:r>
                <a:endParaRPr lang="en-GB" sz="900" b="1" i="0" kern="1200" dirty="0">
                  <a:solidFill>
                    <a:srgbClr val="000000"/>
                  </a:solidFill>
                  <a:latin typeface="Arial"/>
                  <a:cs typeface="Arial"/>
                </a:endParaRPr>
              </a:p>
            </p:txBody>
          </p:sp>
        </p:grpSp>
        <p:sp>
          <p:nvSpPr>
            <p:cNvPr id="6" name="Straight Connector 5"/>
            <p:cNvSpPr/>
            <p:nvPr/>
          </p:nvSpPr>
          <p:spPr>
            <a:xfrm rot="16201199">
              <a:off x="4415499" y="2289505"/>
              <a:ext cx="164280" cy="0"/>
            </a:xfrm>
            <a:custGeom>
              <a:avLst/>
              <a:gdLst/>
              <a:ahLst/>
              <a:cxnLst/>
              <a:rect l="0" t="0" r="0" b="0"/>
              <a:pathLst>
                <a:path>
                  <a:moveTo>
                    <a:pt x="0" y="0"/>
                  </a:moveTo>
                  <a:lnTo>
                    <a:pt x="164280" y="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3236117" y="1262034"/>
              <a:ext cx="2523430" cy="945330"/>
              <a:chOff x="326340" y="36448"/>
              <a:chExt cx="2523430" cy="945330"/>
            </a:xfrm>
          </p:grpSpPr>
          <p:sp>
            <p:nvSpPr>
              <p:cNvPr id="17" name="Rounded Rectangle 16"/>
              <p:cNvSpPr/>
              <p:nvPr/>
            </p:nvSpPr>
            <p:spPr>
              <a:xfrm>
                <a:off x="326340" y="36448"/>
                <a:ext cx="2523430" cy="945330"/>
              </a:xfrm>
              <a:prstGeom prst="roundRect">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Rounded Rectangle 7"/>
              <p:cNvSpPr/>
              <p:nvPr/>
            </p:nvSpPr>
            <p:spPr>
              <a:xfrm>
                <a:off x="372487" y="82595"/>
                <a:ext cx="2431136" cy="853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t" anchorCtr="1">
                <a:noAutofit/>
              </a:bodyPr>
              <a:lstStyle/>
              <a:p>
                <a:pPr lvl="0" algn="ctr" defTabSz="400050">
                  <a:lnSpc>
                    <a:spcPct val="90000"/>
                  </a:lnSpc>
                  <a:spcBef>
                    <a:spcPct val="0"/>
                  </a:spcBef>
                  <a:spcAft>
                    <a:spcPct val="35000"/>
                  </a:spcAft>
                </a:pPr>
                <a:r>
                  <a:rPr lang="en-GB" sz="900" b="1" i="0" kern="1200" smtClean="0">
                    <a:solidFill>
                      <a:schemeClr val="tx1"/>
                    </a:solidFill>
                    <a:latin typeface="Arial"/>
                    <a:cs typeface="Arial"/>
                  </a:rPr>
                  <a:t>IN-KIND CONTRIBUTIONS</a:t>
                </a:r>
              </a:p>
              <a:p>
                <a:pPr lvl="0" algn="ctr" defTabSz="400050">
                  <a:lnSpc>
                    <a:spcPct val="90000"/>
                  </a:lnSpc>
                  <a:spcBef>
                    <a:spcPct val="0"/>
                  </a:spcBef>
                  <a:spcAft>
                    <a:spcPct val="35000"/>
                  </a:spcAft>
                </a:pPr>
                <a:r>
                  <a:rPr lang="en-GB" sz="900" b="1" i="0" kern="1200" smtClean="0">
                    <a:latin typeface="Arial"/>
                    <a:cs typeface="Arial"/>
                  </a:rPr>
                  <a:t>EOI management</a:t>
                </a:r>
              </a:p>
              <a:p>
                <a:pPr lvl="0" algn="ctr" defTabSz="400050">
                  <a:lnSpc>
                    <a:spcPct val="90000"/>
                  </a:lnSpc>
                  <a:spcBef>
                    <a:spcPct val="0"/>
                  </a:spcBef>
                  <a:spcAft>
                    <a:spcPct val="35000"/>
                  </a:spcAft>
                </a:pPr>
                <a:r>
                  <a:rPr lang="en-GB" sz="900" b="1" i="0" kern="1200" smtClean="0">
                    <a:latin typeface="Arial"/>
                    <a:cs typeface="Arial"/>
                  </a:rPr>
                  <a:t>Tracking interactions between contacts</a:t>
                </a:r>
              </a:p>
              <a:p>
                <a:pPr lvl="0" algn="ctr" defTabSz="400050">
                  <a:lnSpc>
                    <a:spcPct val="90000"/>
                  </a:lnSpc>
                  <a:spcBef>
                    <a:spcPct val="0"/>
                  </a:spcBef>
                  <a:spcAft>
                    <a:spcPct val="35000"/>
                  </a:spcAft>
                </a:pPr>
                <a:r>
                  <a:rPr lang="en-GB" sz="900" b="1" i="0" kern="1200" smtClean="0">
                    <a:latin typeface="Arial"/>
                    <a:cs typeface="Arial"/>
                  </a:rPr>
                  <a:t>Contracts management</a:t>
                </a:r>
              </a:p>
              <a:p>
                <a:pPr lvl="0" algn="ctr" defTabSz="400050">
                  <a:lnSpc>
                    <a:spcPct val="90000"/>
                  </a:lnSpc>
                  <a:spcBef>
                    <a:spcPct val="0"/>
                  </a:spcBef>
                  <a:spcAft>
                    <a:spcPct val="35000"/>
                  </a:spcAft>
                </a:pPr>
                <a:r>
                  <a:rPr lang="en-GB" sz="900" b="1" i="0" kern="1200" smtClean="0">
                    <a:latin typeface="Arial"/>
                    <a:cs typeface="Arial"/>
                  </a:rPr>
                  <a:t>Milestone management</a:t>
                </a:r>
                <a:endParaRPr lang="en-GB" sz="900" b="1" i="0" kern="1200" dirty="0">
                  <a:latin typeface="Arial"/>
                  <a:cs typeface="Arial"/>
                </a:endParaRPr>
              </a:p>
            </p:txBody>
          </p:sp>
        </p:grpSp>
        <p:sp>
          <p:nvSpPr>
            <p:cNvPr id="9" name="Straight Connector 8"/>
            <p:cNvSpPr/>
            <p:nvPr/>
          </p:nvSpPr>
          <p:spPr>
            <a:xfrm rot="2419387">
              <a:off x="4668719" y="2820303"/>
              <a:ext cx="301014" cy="0"/>
            </a:xfrm>
            <a:custGeom>
              <a:avLst/>
              <a:gdLst/>
              <a:ahLst/>
              <a:cxnLst/>
              <a:rect l="0" t="0" r="0" b="0"/>
              <a:pathLst>
                <a:path>
                  <a:moveTo>
                    <a:pt x="0" y="0"/>
                  </a:moveTo>
                  <a:lnTo>
                    <a:pt x="301014" y="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nvGrpSpPr>
            <p:cNvPr id="10" name="Group 9"/>
            <p:cNvGrpSpPr/>
            <p:nvPr/>
          </p:nvGrpSpPr>
          <p:grpSpPr>
            <a:xfrm>
              <a:off x="4447690" y="2917696"/>
              <a:ext cx="2108077" cy="963769"/>
              <a:chOff x="1537913" y="1692110"/>
              <a:chExt cx="2108077" cy="963769"/>
            </a:xfrm>
          </p:grpSpPr>
          <p:sp>
            <p:nvSpPr>
              <p:cNvPr id="15" name="Rounded Rectangle 14"/>
              <p:cNvSpPr/>
              <p:nvPr/>
            </p:nvSpPr>
            <p:spPr>
              <a:xfrm>
                <a:off x="1537913" y="1692110"/>
                <a:ext cx="2108077" cy="963769"/>
              </a:xfrm>
              <a:prstGeom prst="roundRect">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Rounded Rectangle 10"/>
              <p:cNvSpPr/>
              <p:nvPr/>
            </p:nvSpPr>
            <p:spPr>
              <a:xfrm>
                <a:off x="1584960" y="1739157"/>
                <a:ext cx="2013983" cy="869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t" anchorCtr="1">
                <a:noAutofit/>
              </a:bodyPr>
              <a:lstStyle/>
              <a:p>
                <a:pPr lvl="0" algn="ctr" defTabSz="400050">
                  <a:lnSpc>
                    <a:spcPct val="90000"/>
                  </a:lnSpc>
                  <a:spcBef>
                    <a:spcPct val="0"/>
                  </a:spcBef>
                  <a:spcAft>
                    <a:spcPct val="35000"/>
                  </a:spcAft>
                </a:pPr>
                <a:r>
                  <a:rPr lang="en-GB" sz="900" b="1" i="0" kern="1200" smtClean="0">
                    <a:solidFill>
                      <a:schemeClr val="tx1"/>
                    </a:solidFill>
                    <a:latin typeface="Arial"/>
                    <a:cs typeface="Arial"/>
                  </a:rPr>
                  <a:t>STAKEHOLDER RELATIONS</a:t>
                </a:r>
              </a:p>
              <a:p>
                <a:pPr lvl="0" algn="ctr" defTabSz="400050">
                  <a:lnSpc>
                    <a:spcPct val="90000"/>
                  </a:lnSpc>
                  <a:spcBef>
                    <a:spcPct val="0"/>
                  </a:spcBef>
                  <a:spcAft>
                    <a:spcPct val="35000"/>
                  </a:spcAft>
                </a:pPr>
                <a:r>
                  <a:rPr lang="en-GB" sz="900" b="1" i="0" kern="1200" smtClean="0">
                    <a:latin typeface="Arial"/>
                    <a:cs typeface="Arial"/>
                  </a:rPr>
                  <a:t>Management of external contacts</a:t>
                </a:r>
              </a:p>
              <a:p>
                <a:pPr lvl="0" algn="ctr" defTabSz="400050">
                  <a:lnSpc>
                    <a:spcPct val="90000"/>
                  </a:lnSpc>
                  <a:spcBef>
                    <a:spcPct val="0"/>
                  </a:spcBef>
                  <a:spcAft>
                    <a:spcPct val="35000"/>
                  </a:spcAft>
                </a:pPr>
                <a:r>
                  <a:rPr lang="en-GB" sz="900" b="1" i="0" kern="1200" smtClean="0">
                    <a:latin typeface="Arial"/>
                    <a:cs typeface="Arial"/>
                  </a:rPr>
                  <a:t>Tracking of activities</a:t>
                </a:r>
              </a:p>
              <a:p>
                <a:pPr lvl="0" algn="ctr" defTabSz="400050">
                  <a:lnSpc>
                    <a:spcPct val="90000"/>
                  </a:lnSpc>
                  <a:spcBef>
                    <a:spcPct val="0"/>
                  </a:spcBef>
                  <a:spcAft>
                    <a:spcPct val="35000"/>
                  </a:spcAft>
                </a:pPr>
                <a:r>
                  <a:rPr lang="en-GB" sz="900" b="1" i="0" kern="1200" smtClean="0">
                    <a:latin typeface="Arial"/>
                    <a:cs typeface="Arial"/>
                  </a:rPr>
                  <a:t>Documentation of communications with external contacts</a:t>
                </a:r>
                <a:endParaRPr lang="en-GB" sz="900" b="1" i="0" kern="1200" dirty="0">
                  <a:latin typeface="Arial"/>
                  <a:cs typeface="Arial"/>
                </a:endParaRPr>
              </a:p>
            </p:txBody>
          </p:sp>
        </p:grpSp>
        <p:sp>
          <p:nvSpPr>
            <p:cNvPr id="11" name="Straight Connector 11"/>
            <p:cNvSpPr/>
            <p:nvPr/>
          </p:nvSpPr>
          <p:spPr>
            <a:xfrm rot="8459964">
              <a:off x="3999441" y="2822499"/>
              <a:ext cx="316490" cy="0"/>
            </a:xfrm>
            <a:custGeom>
              <a:avLst/>
              <a:gdLst/>
              <a:ahLst/>
              <a:cxnLst/>
              <a:rect l="0" t="0" r="0" b="0"/>
              <a:pathLst>
                <a:path>
                  <a:moveTo>
                    <a:pt x="0" y="0"/>
                  </a:moveTo>
                  <a:lnTo>
                    <a:pt x="316490" y="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nvGrpSpPr>
            <p:cNvPr id="12" name="Group 11"/>
            <p:cNvGrpSpPr/>
            <p:nvPr/>
          </p:nvGrpSpPr>
          <p:grpSpPr>
            <a:xfrm>
              <a:off x="2588232" y="2922087"/>
              <a:ext cx="1713668" cy="954987"/>
              <a:chOff x="-321545" y="1696501"/>
              <a:chExt cx="1713668" cy="954987"/>
            </a:xfrm>
          </p:grpSpPr>
          <p:sp>
            <p:nvSpPr>
              <p:cNvPr id="13" name="Rounded Rectangle 12"/>
              <p:cNvSpPr/>
              <p:nvPr/>
            </p:nvSpPr>
            <p:spPr>
              <a:xfrm>
                <a:off x="-321545" y="1696501"/>
                <a:ext cx="1713668" cy="954987"/>
              </a:xfrm>
              <a:prstGeom prst="roundRect">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ounded Rectangle 13"/>
              <p:cNvSpPr/>
              <p:nvPr/>
            </p:nvSpPr>
            <p:spPr>
              <a:xfrm>
                <a:off x="-274926" y="1743120"/>
                <a:ext cx="1620430" cy="8617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t" anchorCtr="1">
                <a:noAutofit/>
              </a:bodyPr>
              <a:lstStyle/>
              <a:p>
                <a:pPr lvl="0" algn="ctr" defTabSz="400050">
                  <a:lnSpc>
                    <a:spcPct val="90000"/>
                  </a:lnSpc>
                  <a:spcBef>
                    <a:spcPct val="0"/>
                  </a:spcBef>
                  <a:spcAft>
                    <a:spcPct val="35000"/>
                  </a:spcAft>
                </a:pPr>
                <a:r>
                  <a:rPr lang="en-GB" sz="900" b="1" i="0" kern="1200" smtClean="0">
                    <a:solidFill>
                      <a:schemeClr val="tx1"/>
                    </a:solidFill>
                    <a:latin typeface="Arial"/>
                    <a:cs typeface="Arial"/>
                  </a:rPr>
                  <a:t>EVENTS</a:t>
                </a:r>
              </a:p>
              <a:p>
                <a:pPr lvl="0" algn="ctr" defTabSz="400050">
                  <a:lnSpc>
                    <a:spcPct val="90000"/>
                  </a:lnSpc>
                  <a:spcBef>
                    <a:spcPct val="0"/>
                  </a:spcBef>
                  <a:spcAft>
                    <a:spcPct val="35000"/>
                  </a:spcAft>
                </a:pPr>
                <a:r>
                  <a:rPr lang="en-GB" sz="900" b="1" i="0" kern="1200" smtClean="0">
                    <a:latin typeface="Arial"/>
                    <a:cs typeface="Arial"/>
                  </a:rPr>
                  <a:t>Organization of events</a:t>
                </a:r>
              </a:p>
              <a:p>
                <a:pPr lvl="0" algn="ctr" defTabSz="400050">
                  <a:lnSpc>
                    <a:spcPct val="90000"/>
                  </a:lnSpc>
                  <a:spcBef>
                    <a:spcPct val="0"/>
                  </a:spcBef>
                  <a:spcAft>
                    <a:spcPct val="35000"/>
                  </a:spcAft>
                </a:pPr>
                <a:r>
                  <a:rPr lang="en-GB" sz="900" b="1" i="0" kern="1200" smtClean="0">
                    <a:latin typeface="Arial"/>
                    <a:cs typeface="Arial"/>
                  </a:rPr>
                  <a:t>Participant registration tool</a:t>
                </a:r>
              </a:p>
              <a:p>
                <a:pPr lvl="0" algn="ctr" defTabSz="400050">
                  <a:lnSpc>
                    <a:spcPct val="90000"/>
                  </a:lnSpc>
                  <a:spcBef>
                    <a:spcPct val="0"/>
                  </a:spcBef>
                  <a:spcAft>
                    <a:spcPct val="35000"/>
                  </a:spcAft>
                </a:pPr>
                <a:r>
                  <a:rPr lang="en-GB" sz="900" b="1" i="0" kern="1200" smtClean="0">
                    <a:latin typeface="Arial"/>
                    <a:cs typeface="Arial"/>
                  </a:rPr>
                  <a:t>Documentation of attendances</a:t>
                </a:r>
                <a:endParaRPr lang="en-GB" sz="900" b="1" i="0" kern="1200" dirty="0">
                  <a:latin typeface="Arial"/>
                  <a:cs typeface="Arial"/>
                </a:endParaRPr>
              </a:p>
            </p:txBody>
          </p:sp>
        </p:grpSp>
      </p:grpSp>
      <p:sp>
        <p:nvSpPr>
          <p:cNvPr id="21" name="Pladsholder til indhold 2"/>
          <p:cNvSpPr txBox="1">
            <a:spLocks/>
          </p:cNvSpPr>
          <p:nvPr/>
        </p:nvSpPr>
        <p:spPr>
          <a:xfrm>
            <a:off x="341915" y="3276272"/>
            <a:ext cx="4085304" cy="1192808"/>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smtClean="0">
                <a:solidFill>
                  <a:schemeClr val="tx1"/>
                </a:solidFill>
              </a:rPr>
              <a:t>1. Activity reporting</a:t>
            </a:r>
          </a:p>
          <a:p>
            <a:pPr marL="0" indent="0">
              <a:buFont typeface="Arial"/>
              <a:buNone/>
            </a:pPr>
            <a:r>
              <a:rPr lang="en-US" sz="1200" b="1" dirty="0" smtClean="0">
                <a:solidFill>
                  <a:schemeClr val="tx1"/>
                </a:solidFill>
              </a:rPr>
              <a:t>2. Project management status reports</a:t>
            </a:r>
          </a:p>
          <a:p>
            <a:pPr marL="0" indent="0">
              <a:buFont typeface="Arial"/>
              <a:buNone/>
            </a:pPr>
            <a:r>
              <a:rPr lang="en-US" sz="1200" b="1" dirty="0" smtClean="0">
                <a:solidFill>
                  <a:schemeClr val="tx1"/>
                </a:solidFill>
              </a:rPr>
              <a:t>3. Documentary evidence for quality assurance and control</a:t>
            </a:r>
          </a:p>
          <a:p>
            <a:pPr marL="0" indent="0">
              <a:buFont typeface="Arial"/>
              <a:buNone/>
            </a:pPr>
            <a:r>
              <a:rPr lang="en-US" sz="1200" b="1" dirty="0" smtClean="0">
                <a:solidFill>
                  <a:schemeClr val="tx1"/>
                </a:solidFill>
              </a:rPr>
              <a:t>4. Process tracking</a:t>
            </a:r>
          </a:p>
          <a:p>
            <a:pPr marL="0" indent="0">
              <a:buFont typeface="Arial"/>
              <a:buNone/>
            </a:pPr>
            <a:r>
              <a:rPr lang="en-US" sz="1200" b="1" dirty="0" smtClean="0">
                <a:solidFill>
                  <a:schemeClr val="tx1"/>
                </a:solidFill>
              </a:rPr>
              <a:t>5. Relations management</a:t>
            </a:r>
            <a:r>
              <a:rPr lang="en-US" sz="1200" b="1" dirty="0" smtClean="0"/>
              <a:t> </a:t>
            </a:r>
          </a:p>
          <a:p>
            <a:pPr marL="0" indent="0">
              <a:buFont typeface="Arial"/>
              <a:buNone/>
            </a:pPr>
            <a:endParaRPr lang="en-US" sz="1400" dirty="0"/>
          </a:p>
        </p:txBody>
      </p:sp>
    </p:spTree>
    <p:extLst>
      <p:ext uri="{BB962C8B-B14F-4D97-AF65-F5344CB8AC3E}">
        <p14:creationId xmlns:p14="http://schemas.microsoft.com/office/powerpoint/2010/main" val="1955466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341915" y="741417"/>
            <a:ext cx="8414143" cy="857250"/>
          </a:xfrm>
        </p:spPr>
        <p:txBody>
          <a:bodyPr>
            <a:normAutofit/>
          </a:bodyPr>
          <a:lstStyle/>
          <a:p>
            <a:r>
              <a:rPr lang="da-DK" sz="2400" b="1" dirty="0" smtClean="0"/>
              <a:t>WP2.2 - </a:t>
            </a:r>
            <a:r>
              <a:rPr lang="da-DK" sz="2400" b="1" dirty="0"/>
              <a:t>Development and </a:t>
            </a:r>
            <a:r>
              <a:rPr lang="da-DK" sz="2400" b="1" dirty="0" err="1"/>
              <a:t>implementation</a:t>
            </a:r>
            <a:r>
              <a:rPr lang="da-DK" sz="2400" b="1" dirty="0"/>
              <a:t> of an In-kind information system</a:t>
            </a:r>
            <a:r>
              <a:rPr lang="da-DK" sz="2400" b="1" dirty="0" smtClean="0"/>
              <a:t> – XRM+</a:t>
            </a:r>
            <a:endParaRPr lang="da-DK" sz="2400" b="1" dirty="0"/>
          </a:p>
        </p:txBody>
      </p:sp>
      <p:grpSp>
        <p:nvGrpSpPr>
          <p:cNvPr id="5" name="Group 4"/>
          <p:cNvGrpSpPr/>
          <p:nvPr/>
        </p:nvGrpSpPr>
        <p:grpSpPr>
          <a:xfrm>
            <a:off x="341915" y="1600901"/>
            <a:ext cx="2305474" cy="3031715"/>
            <a:chOff x="341915" y="1600901"/>
            <a:chExt cx="2305474" cy="3031715"/>
          </a:xfrm>
        </p:grpSpPr>
        <p:pic>
          <p:nvPicPr>
            <p:cNvPr id="13" name="Picture 12" descr="BrightnESSIKCInfoSysRequirement.v7.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879" y="2413313"/>
              <a:ext cx="1164869" cy="1588023"/>
            </a:xfrm>
            <a:prstGeom prst="rect">
              <a:avLst/>
            </a:prstGeom>
            <a:solidFill>
              <a:schemeClr val="bg1"/>
            </a:solidFill>
            <a:ln>
              <a:solidFill>
                <a:schemeClr val="tx1"/>
              </a:solidFill>
            </a:ln>
            <a:effectLst>
              <a:outerShdw blurRad="127000" dist="38100" dir="2700000" sx="101000" sy="101000" algn="tl" rotWithShape="0">
                <a:srgbClr val="000000">
                  <a:alpha val="43000"/>
                </a:srgbClr>
              </a:outerShdw>
            </a:effectLst>
          </p:spPr>
        </p:pic>
        <p:grpSp>
          <p:nvGrpSpPr>
            <p:cNvPr id="3" name="Group 2"/>
            <p:cNvGrpSpPr/>
            <p:nvPr/>
          </p:nvGrpSpPr>
          <p:grpSpPr>
            <a:xfrm>
              <a:off x="341915" y="1600901"/>
              <a:ext cx="2305474" cy="3031715"/>
              <a:chOff x="341915" y="1600901"/>
              <a:chExt cx="2305474" cy="3031715"/>
            </a:xfrm>
          </p:grpSpPr>
          <p:sp>
            <p:nvSpPr>
              <p:cNvPr id="7" name="Pladsholder til indhold 2"/>
              <p:cNvSpPr txBox="1">
                <a:spLocks/>
              </p:cNvSpPr>
              <p:nvPr/>
            </p:nvSpPr>
            <p:spPr>
              <a:xfrm>
                <a:off x="341915" y="1600901"/>
                <a:ext cx="2305474" cy="2808685"/>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r>
                  <a:rPr lang="en-US" sz="1400" b="1" dirty="0" smtClean="0"/>
                  <a:t>ESS </a:t>
                </a:r>
                <a:r>
                  <a:rPr lang="en-US" sz="1400" b="1" dirty="0"/>
                  <a:t>&amp; </a:t>
                </a:r>
                <a:r>
                  <a:rPr lang="en-US" sz="1400" b="1" dirty="0" err="1" smtClean="0"/>
                  <a:t>Elettra</a:t>
                </a:r>
                <a:r>
                  <a:rPr lang="en-US" sz="1400" b="1" dirty="0" smtClean="0"/>
                  <a:t> formulated code specification in March 2016</a:t>
                </a:r>
              </a:p>
            </p:txBody>
          </p:sp>
          <p:cxnSp>
            <p:nvCxnSpPr>
              <p:cNvPr id="14" name="Straight Connector 13"/>
              <p:cNvCxnSpPr/>
              <p:nvPr/>
            </p:nvCxnSpPr>
            <p:spPr>
              <a:xfrm>
                <a:off x="2647389" y="1600901"/>
                <a:ext cx="0" cy="303171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p:cNvGrpSpPr/>
          <p:nvPr/>
        </p:nvGrpSpPr>
        <p:grpSpPr>
          <a:xfrm>
            <a:off x="2864088" y="1598667"/>
            <a:ext cx="5995661" cy="1810619"/>
            <a:chOff x="2864088" y="1598667"/>
            <a:chExt cx="5995661" cy="1810619"/>
          </a:xfrm>
        </p:grpSpPr>
        <p:sp>
          <p:nvSpPr>
            <p:cNvPr id="12" name="Pladsholder til indhold 2"/>
            <p:cNvSpPr txBox="1">
              <a:spLocks/>
            </p:cNvSpPr>
            <p:nvPr/>
          </p:nvSpPr>
          <p:spPr>
            <a:xfrm>
              <a:off x="2864088" y="1598667"/>
              <a:ext cx="5891970" cy="727587"/>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smtClean="0"/>
                <a:t>The </a:t>
              </a:r>
              <a:r>
                <a:rPr lang="en-US" sz="1400" b="1" dirty="0" smtClean="0">
                  <a:solidFill>
                    <a:srgbClr val="82AA1E"/>
                  </a:solidFill>
                </a:rPr>
                <a:t>staged</a:t>
              </a:r>
              <a:r>
                <a:rPr lang="en-US" sz="1400" b="1" dirty="0" smtClean="0"/>
                <a:t> writing of the code was assigned to </a:t>
              </a:r>
              <a:r>
                <a:rPr lang="en-US" sz="1400" b="1" dirty="0" err="1" smtClean="0"/>
                <a:t>Elettra</a:t>
              </a:r>
              <a:r>
                <a:rPr lang="en-US" sz="1400" b="1" dirty="0"/>
                <a:t> </a:t>
              </a:r>
              <a:r>
                <a:rPr lang="en-US" sz="1400" b="1" dirty="0" smtClean="0"/>
                <a:t>(</a:t>
              </a:r>
              <a:r>
                <a:rPr lang="en-US" sz="1400" b="1" dirty="0"/>
                <a:t>approved by EC officer – 25/Jul/2016</a:t>
              </a:r>
              <a:r>
                <a:rPr lang="en-US" sz="1400" b="1" dirty="0" smtClean="0"/>
                <a:t>) </a:t>
              </a:r>
              <a:r>
                <a:rPr lang="en-US" sz="1400" b="1" dirty="0"/>
                <a:t>with deliverable </a:t>
              </a:r>
              <a:r>
                <a:rPr lang="en-US" sz="1400" b="1" dirty="0" smtClean="0"/>
                <a:t>end Aug 2016 &amp; two updates.</a:t>
              </a:r>
              <a:r>
                <a:rPr lang="en-US" sz="1400" dirty="0" smtClean="0"/>
                <a:t> This </a:t>
              </a:r>
              <a:r>
                <a:rPr lang="en-US" sz="1400" dirty="0" err="1" smtClean="0"/>
                <a:t>permited</a:t>
              </a:r>
              <a:r>
                <a:rPr lang="en-US" sz="1400" dirty="0" smtClean="0"/>
                <a:t> an effective &amp; user friendly development of the database.</a:t>
              </a:r>
            </a:p>
          </p:txBody>
        </p:sp>
        <p:sp>
          <p:nvSpPr>
            <p:cNvPr id="15" name="Pladsholder til indhold 2"/>
            <p:cNvSpPr txBox="1">
              <a:spLocks/>
            </p:cNvSpPr>
            <p:nvPr/>
          </p:nvSpPr>
          <p:spPr>
            <a:xfrm>
              <a:off x="2864088" y="2383992"/>
              <a:ext cx="5346393" cy="871369"/>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5738" indent="-185738"/>
              <a:r>
                <a:rPr lang="en-US" sz="1200" b="1" dirty="0" smtClean="0"/>
                <a:t>D2.3 – Accepted (44 page report): </a:t>
              </a:r>
              <a:r>
                <a:rPr lang="en-GB" sz="1200" dirty="0" smtClean="0"/>
                <a:t>Describes the system which </a:t>
              </a:r>
              <a:r>
                <a:rPr lang="en-GB" sz="1200" b="1" dirty="0">
                  <a:solidFill>
                    <a:srgbClr val="82AA1E"/>
                  </a:solidFill>
                </a:rPr>
                <a:t>includes the core and most important functionalities</a:t>
              </a:r>
              <a:r>
                <a:rPr lang="en-GB" sz="1200" dirty="0"/>
                <a:t> and is the official </a:t>
              </a:r>
              <a:r>
                <a:rPr lang="en-GB" sz="1200" dirty="0" smtClean="0"/>
                <a:t>deliverable D2.3 </a:t>
              </a:r>
              <a:r>
                <a:rPr lang="en-GB" sz="1200" dirty="0"/>
                <a:t>in the grant </a:t>
              </a:r>
              <a:r>
                <a:rPr lang="en-GB" sz="1200" dirty="0" smtClean="0"/>
                <a:t>agreement.</a:t>
              </a:r>
              <a:r>
                <a:rPr lang="en-GB" sz="1200" dirty="0"/>
                <a:t> </a:t>
              </a:r>
              <a:r>
                <a:rPr lang="en-GB" sz="1200" dirty="0" smtClean="0"/>
                <a:t>Includes </a:t>
              </a:r>
              <a:r>
                <a:rPr lang="en-GB" sz="1200" dirty="0"/>
                <a:t>the design of the core database and the implementation of the general structure (users, contacts, institutes, in-kind contributions, etc.) </a:t>
              </a:r>
              <a:r>
                <a:rPr lang="en-GB" sz="1200" b="1" dirty="0" smtClean="0">
                  <a:solidFill>
                    <a:srgbClr val="82AA1E"/>
                  </a:solidFill>
                </a:rPr>
                <a:t>on </a:t>
              </a:r>
              <a:r>
                <a:rPr lang="en-GB" sz="1200" b="1" dirty="0">
                  <a:solidFill>
                    <a:srgbClr val="82AA1E"/>
                  </a:solidFill>
                </a:rPr>
                <a:t>top of which all other components will be added</a:t>
              </a:r>
              <a:r>
                <a:rPr lang="en-GB" sz="1200" dirty="0"/>
                <a:t>.</a:t>
              </a:r>
              <a:r>
                <a:rPr lang="en-US" sz="1200" dirty="0"/>
                <a:t> </a:t>
              </a:r>
              <a:endParaRPr lang="en-US" sz="1400" b="1" dirty="0" smtClean="0"/>
            </a:p>
          </p:txBody>
        </p:sp>
        <p:pic>
          <p:nvPicPr>
            <p:cNvPr id="16" name="Picture 15" descr="BrightnESS_D2.3 (CJB)-20160930 CB-RP.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9986" y="2413313"/>
              <a:ext cx="729763" cy="995973"/>
            </a:xfrm>
            <a:prstGeom prst="rect">
              <a:avLst/>
            </a:prstGeom>
            <a:solidFill>
              <a:srgbClr val="9BBE05"/>
            </a:solidFill>
            <a:ln>
              <a:solidFill>
                <a:schemeClr val="tx1"/>
              </a:solidFill>
            </a:ln>
            <a:effectLst>
              <a:outerShdw blurRad="127000" dist="38100" dir="2700000" sx="101000" sy="101000" algn="tl" rotWithShape="0">
                <a:srgbClr val="000000">
                  <a:alpha val="43000"/>
                </a:srgbClr>
              </a:outerShdw>
            </a:effectLst>
          </p:spPr>
        </p:pic>
      </p:grpSp>
      <p:sp>
        <p:nvSpPr>
          <p:cNvPr id="18" name="Pladsholder til indhold 2"/>
          <p:cNvSpPr txBox="1">
            <a:spLocks/>
          </p:cNvSpPr>
          <p:nvPr/>
        </p:nvSpPr>
        <p:spPr>
          <a:xfrm>
            <a:off x="2864088" y="3529708"/>
            <a:ext cx="5843892" cy="1460637"/>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r>
              <a:rPr lang="en-US" sz="1200" b="1" dirty="0" smtClean="0"/>
              <a:t>Update 1 (</a:t>
            </a:r>
            <a:r>
              <a:rPr lang="en-GB" sz="1200" b="1" dirty="0"/>
              <a:t>28/2/</a:t>
            </a:r>
            <a:r>
              <a:rPr lang="en-GB" sz="1200" b="1" dirty="0" smtClean="0"/>
              <a:t>2017</a:t>
            </a:r>
            <a:r>
              <a:rPr lang="en-US" sz="1200" b="1" dirty="0" smtClean="0"/>
              <a:t>): </a:t>
            </a:r>
            <a:r>
              <a:rPr lang="en-GB" sz="1200" dirty="0" smtClean="0"/>
              <a:t>Improvements and a </a:t>
            </a:r>
            <a:r>
              <a:rPr lang="en-GB" sz="1200" dirty="0"/>
              <a:t>Dash Board and an on-line reporting </a:t>
            </a:r>
            <a:r>
              <a:rPr lang="en-GB" sz="1200" dirty="0" smtClean="0"/>
              <a:t>system.</a:t>
            </a:r>
            <a:r>
              <a:rPr lang="en-GB" sz="1200" dirty="0" smtClean="0">
                <a:solidFill>
                  <a:schemeClr val="tx1"/>
                </a:solidFill>
              </a:rPr>
              <a:t> Transfer </a:t>
            </a:r>
            <a:r>
              <a:rPr lang="en-GB" sz="1200" dirty="0">
                <a:solidFill>
                  <a:schemeClr val="tx1"/>
                </a:solidFill>
              </a:rPr>
              <a:t>the XRM+ code to ESS servers.</a:t>
            </a:r>
            <a:endParaRPr lang="en-US" sz="1200" dirty="0" smtClean="0">
              <a:solidFill>
                <a:schemeClr val="tx1"/>
              </a:solidFill>
            </a:endParaRPr>
          </a:p>
          <a:p>
            <a:pPr marL="179388" indent="-179388"/>
            <a:r>
              <a:rPr lang="en-US" sz="1200" b="1" dirty="0" smtClean="0"/>
              <a:t>Update 2 (31/8/2017): </a:t>
            </a:r>
            <a:r>
              <a:rPr lang="en-GB" sz="1200" dirty="0"/>
              <a:t>Improvements </a:t>
            </a:r>
            <a:r>
              <a:rPr lang="en-GB" sz="1200" dirty="0" smtClean="0"/>
              <a:t>and integration </a:t>
            </a:r>
            <a:r>
              <a:rPr lang="en-GB" sz="1200" dirty="0"/>
              <a:t>with external </a:t>
            </a:r>
            <a:r>
              <a:rPr lang="en-GB" sz="1200" dirty="0" smtClean="0"/>
              <a:t>tools </a:t>
            </a:r>
            <a:r>
              <a:rPr lang="en-GB" sz="1200" dirty="0" err="1"/>
              <a:t>CiviCRM</a:t>
            </a:r>
            <a:r>
              <a:rPr lang="en-GB" sz="1200" dirty="0"/>
              <a:t> and Primavera </a:t>
            </a:r>
            <a:r>
              <a:rPr lang="en-GB" sz="1200" dirty="0" smtClean="0"/>
              <a:t>P6</a:t>
            </a:r>
            <a:r>
              <a:rPr lang="en-US" sz="1200" dirty="0" smtClean="0"/>
              <a:t>.</a:t>
            </a:r>
            <a:endParaRPr lang="en-US" sz="1200" b="1" dirty="0" smtClean="0"/>
          </a:p>
          <a:p>
            <a:pPr marL="179388" indent="-179388"/>
            <a:r>
              <a:rPr lang="en-US" sz="1200" b="1" dirty="0" smtClean="0"/>
              <a:t>Review (31/8/2018):</a:t>
            </a:r>
            <a:r>
              <a:rPr lang="en-US" sz="1200" dirty="0" smtClean="0"/>
              <a:t> Improvements and</a:t>
            </a:r>
            <a:r>
              <a:rPr lang="en-US" sz="1200" b="1" dirty="0" smtClean="0"/>
              <a:t> </a:t>
            </a:r>
            <a:r>
              <a:rPr lang="en-GB" sz="1200" dirty="0" smtClean="0"/>
              <a:t>forms </a:t>
            </a:r>
            <a:r>
              <a:rPr lang="en-GB" sz="1200" dirty="0"/>
              <a:t>for integration with external tools: </a:t>
            </a:r>
            <a:r>
              <a:rPr lang="en-GB" sz="1200" dirty="0" err="1"/>
              <a:t>Indico</a:t>
            </a:r>
            <a:r>
              <a:rPr lang="en-GB" sz="1200" dirty="0"/>
              <a:t> and CHESS with the storage of acceptance reports.</a:t>
            </a:r>
            <a:r>
              <a:rPr lang="en-US" sz="1200" dirty="0"/>
              <a:t> </a:t>
            </a:r>
            <a:endParaRPr lang="en-US" sz="1200" b="1" dirty="0" smtClean="0"/>
          </a:p>
          <a:p>
            <a:pPr marL="179388" indent="-179388"/>
            <a:endParaRPr lang="en-US" sz="1400" b="1" dirty="0" smtClean="0"/>
          </a:p>
        </p:txBody>
      </p:sp>
      <p:sp>
        <p:nvSpPr>
          <p:cNvPr id="2" name="Rectangle 1"/>
          <p:cNvSpPr/>
          <p:nvPr/>
        </p:nvSpPr>
        <p:spPr>
          <a:xfrm>
            <a:off x="2864087" y="2326254"/>
            <a:ext cx="6112739" cy="2045696"/>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560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2"/>
          <p:cNvSpPr txBox="1">
            <a:spLocks/>
          </p:cNvSpPr>
          <p:nvPr/>
        </p:nvSpPr>
        <p:spPr>
          <a:xfrm>
            <a:off x="341914" y="1714584"/>
            <a:ext cx="8190547" cy="3031628"/>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smtClean="0"/>
              <a:t>Status August 2017 – </a:t>
            </a:r>
            <a:r>
              <a:rPr lang="en-US" sz="1400" dirty="0" smtClean="0"/>
              <a:t>The program is being tested by Field Coordinators and IK interface people at the ESS.</a:t>
            </a:r>
          </a:p>
          <a:p>
            <a:pPr marL="0" indent="0">
              <a:buNone/>
            </a:pPr>
            <a:endParaRPr lang="en-US" sz="1400" dirty="0" smtClean="0"/>
          </a:p>
          <a:p>
            <a:pPr marL="179388" indent="-179388"/>
            <a:r>
              <a:rPr lang="en-US" sz="1400" b="1" dirty="0"/>
              <a:t>Update 1 (</a:t>
            </a:r>
            <a:r>
              <a:rPr lang="en-GB" sz="1400" b="1" dirty="0"/>
              <a:t>28/2/2017</a:t>
            </a:r>
            <a:r>
              <a:rPr lang="en-US" sz="1400" b="1" dirty="0"/>
              <a:t>)</a:t>
            </a:r>
            <a:r>
              <a:rPr lang="en-US" sz="1400" b="1" dirty="0" smtClean="0"/>
              <a:t>:</a:t>
            </a:r>
            <a:r>
              <a:rPr lang="en-GB" sz="1400" b="1" dirty="0" smtClean="0"/>
              <a:t> Improvements </a:t>
            </a:r>
            <a:r>
              <a:rPr lang="en-GB" sz="1400" b="1" dirty="0"/>
              <a:t>and a Dash Board and an on-line reporting </a:t>
            </a:r>
            <a:r>
              <a:rPr lang="en-GB" sz="1400" b="1" dirty="0" smtClean="0"/>
              <a:t>system:</a:t>
            </a:r>
            <a:r>
              <a:rPr lang="en-GB" sz="1400" dirty="0" smtClean="0"/>
              <a:t> The </a:t>
            </a:r>
            <a:r>
              <a:rPr lang="en-GB" sz="1400" dirty="0"/>
              <a:t>reporting function has expanded significantly compared to what was initially </a:t>
            </a:r>
            <a:r>
              <a:rPr lang="en-GB" sz="1400" dirty="0" smtClean="0"/>
              <a:t>planned, including </a:t>
            </a:r>
            <a:r>
              <a:rPr lang="en-GB" sz="1400" dirty="0"/>
              <a:t>Council approval reports, Country Sheet Reports, Call Off </a:t>
            </a:r>
            <a:r>
              <a:rPr lang="en-GB" sz="1400" dirty="0" smtClean="0"/>
              <a:t>reports </a:t>
            </a:r>
            <a:r>
              <a:rPr lang="en-GB" sz="1400" dirty="0"/>
              <a:t>and </a:t>
            </a:r>
            <a:r>
              <a:rPr lang="en-GB" sz="1400" dirty="0" smtClean="0"/>
              <a:t>all </a:t>
            </a:r>
            <a:r>
              <a:rPr lang="en-GB" sz="1400" dirty="0"/>
              <a:t>the other </a:t>
            </a:r>
            <a:r>
              <a:rPr lang="en-GB" sz="1400" dirty="0" smtClean="0"/>
              <a:t>reports listed </a:t>
            </a:r>
            <a:r>
              <a:rPr lang="en-GB" sz="1400" dirty="0"/>
              <a:t>in the requirements</a:t>
            </a:r>
            <a:r>
              <a:rPr lang="en-GB" sz="1400" dirty="0" smtClean="0"/>
              <a:t>.</a:t>
            </a:r>
            <a:r>
              <a:rPr lang="en-US" sz="1400" b="1" dirty="0">
                <a:solidFill>
                  <a:srgbClr val="FF0000"/>
                </a:solidFill>
              </a:rPr>
              <a:t> </a:t>
            </a:r>
            <a:r>
              <a:rPr lang="en-US" sz="1400" b="1" dirty="0" smtClean="0">
                <a:solidFill>
                  <a:srgbClr val="FF0000"/>
                </a:solidFill>
              </a:rPr>
              <a:t>Modification to </a:t>
            </a:r>
            <a:r>
              <a:rPr lang="en-US" sz="1400" b="1" dirty="0">
                <a:solidFill>
                  <a:srgbClr val="FF0000"/>
                </a:solidFill>
              </a:rPr>
              <a:t>Update </a:t>
            </a:r>
            <a:r>
              <a:rPr lang="en-US" sz="1400" b="1" dirty="0" smtClean="0">
                <a:solidFill>
                  <a:srgbClr val="FF0000"/>
                </a:solidFill>
              </a:rPr>
              <a:t>1:</a:t>
            </a:r>
            <a:r>
              <a:rPr lang="x-none" sz="1400" b="1" dirty="0" smtClean="0">
                <a:solidFill>
                  <a:srgbClr val="FF0000"/>
                </a:solidFill>
              </a:rPr>
              <a:t> </a:t>
            </a:r>
            <a:r>
              <a:rPr lang="x-none" sz="1400" b="1" dirty="0">
                <a:solidFill>
                  <a:srgbClr val="FF0000"/>
                </a:solidFill>
              </a:rPr>
              <a:t>XRM+ code will continue to be on Elettra servers until end </a:t>
            </a:r>
            <a:r>
              <a:rPr lang="x-none" sz="1400" b="1" dirty="0" smtClean="0">
                <a:solidFill>
                  <a:srgbClr val="FF0000"/>
                </a:solidFill>
              </a:rPr>
              <a:t>Jan 2018 </a:t>
            </a:r>
            <a:r>
              <a:rPr lang="x-none" sz="1400" b="1" dirty="0">
                <a:solidFill>
                  <a:srgbClr val="FF0000"/>
                </a:solidFill>
              </a:rPr>
              <a:t>following discussions at ESS with </a:t>
            </a:r>
            <a:r>
              <a:rPr lang="x-none" sz="1400" b="1" dirty="0" smtClean="0">
                <a:solidFill>
                  <a:srgbClr val="FF0000"/>
                </a:solidFill>
              </a:rPr>
              <a:t>IT to enhance its development and debugging. Allows time for adjustments on server at ESS.</a:t>
            </a:r>
          </a:p>
          <a:p>
            <a:pPr marL="179388" indent="-179388"/>
            <a:endParaRPr lang="en-US" sz="1400" b="1" dirty="0"/>
          </a:p>
          <a:p>
            <a:pPr marL="179388" indent="-179388"/>
            <a:r>
              <a:rPr lang="en-US" sz="1400" b="1" dirty="0"/>
              <a:t>Update 2 (31/8/2017): </a:t>
            </a:r>
            <a:r>
              <a:rPr lang="en-GB" sz="1400" b="1" dirty="0"/>
              <a:t>Improvements and integration with external tools </a:t>
            </a:r>
            <a:r>
              <a:rPr lang="en-GB" sz="1400" b="1" dirty="0" err="1"/>
              <a:t>CiviCRM</a:t>
            </a:r>
            <a:r>
              <a:rPr lang="en-GB" sz="1400" b="1" dirty="0"/>
              <a:t> and Primavera </a:t>
            </a:r>
            <a:r>
              <a:rPr lang="en-GB" sz="1400" b="1" dirty="0" smtClean="0"/>
              <a:t>P6</a:t>
            </a:r>
            <a:r>
              <a:rPr lang="en-US" sz="1400" b="1" dirty="0" smtClean="0"/>
              <a:t>:</a:t>
            </a:r>
            <a:r>
              <a:rPr lang="en-US" sz="1400" dirty="0" smtClean="0"/>
              <a:t> Integration </a:t>
            </a:r>
            <a:r>
              <a:rPr lang="en-US" sz="1400" dirty="0"/>
              <a:t>of </a:t>
            </a:r>
            <a:r>
              <a:rPr lang="en-US" sz="1400" dirty="0" err="1"/>
              <a:t>CiviCRM</a:t>
            </a:r>
            <a:r>
              <a:rPr lang="en-US" sz="1400" dirty="0"/>
              <a:t> is close to </a:t>
            </a:r>
            <a:r>
              <a:rPr lang="en-US" sz="1400" dirty="0" smtClean="0"/>
              <a:t>completion. Integration to P6 has been put on hold pending a review of functionality.</a:t>
            </a:r>
            <a:endParaRPr lang="en-US" sz="1400" b="1" dirty="0"/>
          </a:p>
        </p:txBody>
      </p:sp>
      <p:sp>
        <p:nvSpPr>
          <p:cNvPr id="9" name="Titel 1"/>
          <p:cNvSpPr>
            <a:spLocks noGrp="1"/>
          </p:cNvSpPr>
          <p:nvPr>
            <p:ph type="title"/>
          </p:nvPr>
        </p:nvSpPr>
        <p:spPr>
          <a:xfrm>
            <a:off x="341915" y="741417"/>
            <a:ext cx="8414143" cy="857250"/>
          </a:xfrm>
        </p:spPr>
        <p:txBody>
          <a:bodyPr>
            <a:normAutofit/>
          </a:bodyPr>
          <a:lstStyle/>
          <a:p>
            <a:r>
              <a:rPr lang="da-DK" sz="2400" b="1" dirty="0" smtClean="0"/>
              <a:t>WP2.2 - </a:t>
            </a:r>
            <a:r>
              <a:rPr lang="da-DK" sz="2400" b="1" dirty="0"/>
              <a:t>Development and </a:t>
            </a:r>
            <a:r>
              <a:rPr lang="da-DK" sz="2400" b="1" dirty="0" err="1"/>
              <a:t>implementation</a:t>
            </a:r>
            <a:r>
              <a:rPr lang="da-DK" sz="2400" b="1" dirty="0"/>
              <a:t> of an In-kind information system</a:t>
            </a:r>
            <a:r>
              <a:rPr lang="da-DK" sz="2400" b="1" dirty="0" smtClean="0"/>
              <a:t> – XRM+</a:t>
            </a:r>
            <a:endParaRPr lang="da-DK" sz="2400" b="1" dirty="0"/>
          </a:p>
        </p:txBody>
      </p:sp>
    </p:spTree>
    <p:extLst>
      <p:ext uri="{BB962C8B-B14F-4D97-AF65-F5344CB8AC3E}">
        <p14:creationId xmlns:p14="http://schemas.microsoft.com/office/powerpoint/2010/main" val="2084075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2"/>
          <p:cNvSpPr txBox="1">
            <a:spLocks/>
          </p:cNvSpPr>
          <p:nvPr/>
        </p:nvSpPr>
        <p:spPr>
          <a:xfrm>
            <a:off x="341914" y="1714584"/>
            <a:ext cx="8190547" cy="3031628"/>
          </a:xfrm>
          <a:prstGeom prst="rect">
            <a:avLst/>
          </a:prstGeom>
        </p:spPr>
        <p:txBody>
          <a:bodyPr vert="horz" lIns="91440" tIns="45720" rIns="91440" bIns="45720" rtlCol="0" anchor="ctr" anchorCtr="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smtClean="0"/>
              <a:t>Milos shows live example of XRM+ use</a:t>
            </a:r>
            <a:endParaRPr lang="en-US" sz="2400" b="1" dirty="0"/>
          </a:p>
        </p:txBody>
      </p:sp>
      <p:sp>
        <p:nvSpPr>
          <p:cNvPr id="9" name="Titel 1"/>
          <p:cNvSpPr>
            <a:spLocks noGrp="1"/>
          </p:cNvSpPr>
          <p:nvPr>
            <p:ph type="title"/>
          </p:nvPr>
        </p:nvSpPr>
        <p:spPr>
          <a:xfrm>
            <a:off x="341915" y="741417"/>
            <a:ext cx="8414143" cy="857250"/>
          </a:xfrm>
        </p:spPr>
        <p:txBody>
          <a:bodyPr>
            <a:normAutofit/>
          </a:bodyPr>
          <a:lstStyle/>
          <a:p>
            <a:r>
              <a:rPr lang="da-DK" sz="2400" b="1" dirty="0" smtClean="0"/>
              <a:t>WP2.2 - </a:t>
            </a:r>
            <a:r>
              <a:rPr lang="da-DK" sz="2400" b="1" dirty="0"/>
              <a:t>Development and </a:t>
            </a:r>
            <a:r>
              <a:rPr lang="da-DK" sz="2400" b="1" dirty="0" err="1"/>
              <a:t>implementation</a:t>
            </a:r>
            <a:r>
              <a:rPr lang="da-DK" sz="2400" b="1" dirty="0"/>
              <a:t> of an In-kind information system</a:t>
            </a:r>
            <a:r>
              <a:rPr lang="da-DK" sz="2400" b="1" dirty="0" smtClean="0"/>
              <a:t> – XRM+</a:t>
            </a:r>
            <a:endParaRPr lang="da-DK" sz="2400" b="1" dirty="0"/>
          </a:p>
        </p:txBody>
      </p:sp>
    </p:spTree>
    <p:extLst>
      <p:ext uri="{BB962C8B-B14F-4D97-AF65-F5344CB8AC3E}">
        <p14:creationId xmlns:p14="http://schemas.microsoft.com/office/powerpoint/2010/main" val="17611092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1800" y="2157016"/>
            <a:ext cx="5521500" cy="857250"/>
          </a:xfrm>
        </p:spPr>
        <p:txBody>
          <a:bodyPr/>
          <a:lstStyle/>
          <a:p>
            <a:pPr algn="ctr"/>
            <a:r>
              <a:rPr lang="da-DK" b="1" dirty="0" err="1" smtClean="0"/>
              <a:t>Task</a:t>
            </a:r>
            <a:r>
              <a:rPr lang="da-DK" b="1" dirty="0" smtClean="0"/>
              <a:t> WP2.3</a:t>
            </a:r>
            <a:endParaRPr lang="da-DK" b="1" dirty="0"/>
          </a:p>
        </p:txBody>
      </p:sp>
    </p:spTree>
    <p:extLst>
      <p:ext uri="{BB962C8B-B14F-4D97-AF65-F5344CB8AC3E}">
        <p14:creationId xmlns:p14="http://schemas.microsoft.com/office/powerpoint/2010/main" val="3268226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053" y="624027"/>
            <a:ext cx="7767742" cy="857250"/>
          </a:xfrm>
        </p:spPr>
        <p:txBody>
          <a:bodyPr/>
          <a:lstStyle/>
          <a:p>
            <a:r>
              <a:rPr lang="da-DK" b="1" dirty="0" smtClean="0"/>
              <a:t>WP2 </a:t>
            </a:r>
            <a:r>
              <a:rPr lang="da-DK" b="1" dirty="0" err="1" smtClean="0"/>
              <a:t>Mandate</a:t>
            </a:r>
            <a:endParaRPr lang="da-DK" b="1" dirty="0"/>
          </a:p>
        </p:txBody>
      </p:sp>
      <p:sp>
        <p:nvSpPr>
          <p:cNvPr id="3" name="Pladsholder til indhold 2"/>
          <p:cNvSpPr>
            <a:spLocks noGrp="1"/>
          </p:cNvSpPr>
          <p:nvPr>
            <p:ph idx="1"/>
          </p:nvPr>
        </p:nvSpPr>
        <p:spPr>
          <a:xfrm>
            <a:off x="593053" y="1459452"/>
            <a:ext cx="7767742" cy="2808685"/>
          </a:xfrm>
        </p:spPr>
        <p:txBody>
          <a:bodyPr>
            <a:normAutofit fontScale="85000" lnSpcReduction="10000"/>
          </a:bodyPr>
          <a:lstStyle/>
          <a:p>
            <a:pPr marL="0" indent="0">
              <a:buNone/>
            </a:pPr>
            <a:r>
              <a:rPr lang="da-DK" sz="2400" b="1" dirty="0" err="1" smtClean="0">
                <a:solidFill>
                  <a:srgbClr val="82AA1E"/>
                </a:solidFill>
              </a:rPr>
              <a:t>Strengthening</a:t>
            </a:r>
            <a:r>
              <a:rPr lang="da-DK" sz="2400" b="1" dirty="0" smtClean="0">
                <a:solidFill>
                  <a:srgbClr val="82AA1E"/>
                </a:solidFill>
              </a:rPr>
              <a:t> </a:t>
            </a:r>
            <a:r>
              <a:rPr lang="da-DK" sz="2400" b="1" dirty="0">
                <a:solidFill>
                  <a:srgbClr val="82AA1E"/>
                </a:solidFill>
              </a:rPr>
              <a:t>the </a:t>
            </a:r>
            <a:r>
              <a:rPr lang="da-DK" sz="2400" b="1" dirty="0" err="1" smtClean="0">
                <a:solidFill>
                  <a:srgbClr val="82AA1E"/>
                </a:solidFill>
              </a:rPr>
              <a:t>coordination</a:t>
            </a:r>
            <a:r>
              <a:rPr lang="da-DK" sz="2400" b="1" dirty="0" smtClean="0">
                <a:solidFill>
                  <a:srgbClr val="82AA1E"/>
                </a:solidFill>
              </a:rPr>
              <a:t> of In</a:t>
            </a:r>
            <a:r>
              <a:rPr lang="da-DK" sz="2400" b="1" dirty="0">
                <a:solidFill>
                  <a:srgbClr val="82AA1E"/>
                </a:solidFill>
              </a:rPr>
              <a:t>-kind </a:t>
            </a:r>
            <a:r>
              <a:rPr lang="da-DK" sz="2400" b="1" dirty="0" err="1" smtClean="0">
                <a:solidFill>
                  <a:srgbClr val="82AA1E"/>
                </a:solidFill>
              </a:rPr>
              <a:t>Contributions</a:t>
            </a:r>
            <a:r>
              <a:rPr lang="da-DK" sz="2400" b="1" dirty="0" smtClean="0"/>
              <a:t> - </a:t>
            </a:r>
            <a:r>
              <a:rPr lang="da-DK" sz="2400" b="1" dirty="0" err="1"/>
              <a:t>Maximise</a:t>
            </a:r>
            <a:r>
              <a:rPr lang="da-DK" sz="2400" b="1" dirty="0"/>
              <a:t> the </a:t>
            </a:r>
            <a:r>
              <a:rPr lang="da-DK" sz="2400" b="1" dirty="0" err="1"/>
              <a:t>possibility</a:t>
            </a:r>
            <a:r>
              <a:rPr lang="da-DK" sz="2400" b="1" dirty="0"/>
              <a:t> for ESS and In</a:t>
            </a:r>
            <a:r>
              <a:rPr lang="da-DK" sz="2400" b="1" dirty="0" smtClean="0"/>
              <a:t>-Kind </a:t>
            </a:r>
            <a:r>
              <a:rPr lang="da-DK" sz="2400" b="1" dirty="0"/>
              <a:t>partner organisations to deliver </a:t>
            </a:r>
            <a:r>
              <a:rPr lang="da-DK" sz="2400" b="1" dirty="0" err="1"/>
              <a:t>value</a:t>
            </a:r>
            <a:r>
              <a:rPr lang="da-DK" sz="2400" b="1" dirty="0"/>
              <a:t> </a:t>
            </a:r>
            <a:r>
              <a:rPr lang="da-DK" sz="2400" b="1" dirty="0" err="1"/>
              <a:t>during</a:t>
            </a:r>
            <a:r>
              <a:rPr lang="da-DK" sz="2400" b="1" dirty="0"/>
              <a:t> the Construction </a:t>
            </a:r>
            <a:r>
              <a:rPr lang="da-DK" sz="2400" b="1" dirty="0" err="1"/>
              <a:t>Phase</a:t>
            </a:r>
            <a:r>
              <a:rPr lang="da-DK" sz="2400" b="1" dirty="0"/>
              <a:t> </a:t>
            </a:r>
            <a:r>
              <a:rPr lang="da-DK" sz="2400" b="1" dirty="0" err="1"/>
              <a:t>through</a:t>
            </a:r>
            <a:r>
              <a:rPr lang="da-DK" sz="2400" b="1" dirty="0"/>
              <a:t> ‘In-Kind </a:t>
            </a:r>
            <a:r>
              <a:rPr lang="da-DK" sz="2400" b="1" dirty="0" err="1"/>
              <a:t>Contributions</a:t>
            </a:r>
            <a:r>
              <a:rPr lang="da-DK" sz="2400" b="1" dirty="0"/>
              <a:t>’ (IKC) </a:t>
            </a:r>
            <a:r>
              <a:rPr lang="da-DK" sz="2400" b="1" dirty="0" err="1">
                <a:solidFill>
                  <a:srgbClr val="82AA1E"/>
                </a:solidFill>
              </a:rPr>
              <a:t>according</a:t>
            </a:r>
            <a:r>
              <a:rPr lang="da-DK" sz="2400" b="1" dirty="0">
                <a:solidFill>
                  <a:srgbClr val="82AA1E"/>
                </a:solidFill>
              </a:rPr>
              <a:t> to the ESS IKC </a:t>
            </a:r>
            <a:r>
              <a:rPr lang="da-DK" sz="2400" b="1" dirty="0" err="1">
                <a:solidFill>
                  <a:srgbClr val="82AA1E"/>
                </a:solidFill>
              </a:rPr>
              <a:t>Process</a:t>
            </a:r>
            <a:r>
              <a:rPr lang="da-DK" sz="2400" b="1" dirty="0">
                <a:solidFill>
                  <a:srgbClr val="82AA1E"/>
                </a:solidFill>
              </a:rPr>
              <a:t> and to </a:t>
            </a:r>
            <a:r>
              <a:rPr lang="da-DK" sz="2400" b="1" dirty="0" err="1">
                <a:solidFill>
                  <a:srgbClr val="82AA1E"/>
                </a:solidFill>
              </a:rPr>
              <a:t>minimise</a:t>
            </a:r>
            <a:r>
              <a:rPr lang="da-DK" sz="2400" b="1" dirty="0">
                <a:solidFill>
                  <a:srgbClr val="82AA1E"/>
                </a:solidFill>
              </a:rPr>
              <a:t> and </a:t>
            </a:r>
            <a:r>
              <a:rPr lang="da-DK" sz="2400" b="1" dirty="0" err="1">
                <a:solidFill>
                  <a:srgbClr val="82AA1E"/>
                </a:solidFill>
              </a:rPr>
              <a:t>mitigate</a:t>
            </a:r>
            <a:r>
              <a:rPr lang="da-DK" sz="2400" b="1" dirty="0">
                <a:solidFill>
                  <a:srgbClr val="82AA1E"/>
                </a:solidFill>
              </a:rPr>
              <a:t> the </a:t>
            </a:r>
            <a:r>
              <a:rPr lang="da-DK" sz="2400" b="1" dirty="0" err="1">
                <a:solidFill>
                  <a:srgbClr val="82AA1E"/>
                </a:solidFill>
              </a:rPr>
              <a:t>risks</a:t>
            </a:r>
            <a:r>
              <a:rPr lang="da-DK" sz="2400" b="1" dirty="0">
                <a:solidFill>
                  <a:srgbClr val="82AA1E"/>
                </a:solidFill>
              </a:rPr>
              <a:t> </a:t>
            </a:r>
            <a:r>
              <a:rPr lang="da-DK" sz="2400" b="1" dirty="0" err="1"/>
              <a:t>associated</a:t>
            </a:r>
            <a:r>
              <a:rPr lang="da-DK" sz="2400" b="1" dirty="0"/>
              <a:t> with </a:t>
            </a:r>
            <a:r>
              <a:rPr lang="da-DK" sz="2400" b="1" dirty="0" err="1"/>
              <a:t>those</a:t>
            </a:r>
            <a:r>
              <a:rPr lang="da-DK" sz="2400" b="1" dirty="0"/>
              <a:t> </a:t>
            </a:r>
            <a:r>
              <a:rPr lang="da-DK" sz="2400" b="1" dirty="0" err="1"/>
              <a:t>contributions</a:t>
            </a:r>
            <a:r>
              <a:rPr lang="da-DK" sz="2400" b="1" dirty="0"/>
              <a:t>. </a:t>
            </a:r>
            <a:endParaRPr lang="da-DK" sz="2400" b="1" dirty="0" smtClean="0"/>
          </a:p>
          <a:p>
            <a:pPr marL="0" indent="0">
              <a:buNone/>
            </a:pPr>
            <a:endParaRPr lang="da-DK" sz="2400" dirty="0"/>
          </a:p>
          <a:p>
            <a:pPr marL="0" indent="0">
              <a:buNone/>
            </a:pPr>
            <a:r>
              <a:rPr lang="da-DK" sz="2000" b="1" dirty="0" smtClean="0"/>
              <a:t>Nine Partners</a:t>
            </a:r>
            <a:r>
              <a:rPr lang="da-DK" sz="2000" b="1" dirty="0" smtClean="0"/>
              <a:t>: STFC (UK), </a:t>
            </a:r>
            <a:r>
              <a:rPr lang="da-DK" sz="2000" b="1" dirty="0"/>
              <a:t>TUD (NL), </a:t>
            </a:r>
            <a:r>
              <a:rPr lang="da-DK" sz="2000" b="1" dirty="0" smtClean="0"/>
              <a:t>INFN &amp; </a:t>
            </a:r>
            <a:r>
              <a:rPr lang="da-DK" sz="2000" b="1" dirty="0" err="1" smtClean="0"/>
              <a:t>Elettra</a:t>
            </a:r>
            <a:r>
              <a:rPr lang="da-DK" sz="2000" b="1" dirty="0" smtClean="0"/>
              <a:t> (IT), BNC </a:t>
            </a:r>
            <a:r>
              <a:rPr lang="da-DK" sz="2000" b="1" dirty="0" err="1" smtClean="0"/>
              <a:t>Wigner</a:t>
            </a:r>
            <a:r>
              <a:rPr lang="da-DK" sz="2000" b="1" dirty="0" smtClean="0"/>
              <a:t> (HU), ESS-Bilbao (ES), CEA (FR), FZJ (DE), ESS. </a:t>
            </a:r>
          </a:p>
          <a:p>
            <a:pPr marL="0" indent="0" algn="r">
              <a:buNone/>
            </a:pPr>
            <a:r>
              <a:rPr lang="en-GB" sz="2000" b="1" dirty="0">
                <a:solidFill>
                  <a:srgbClr val="8AB80F"/>
                </a:solidFill>
              </a:rPr>
              <a:t>4.247 M€, 345 Person-</a:t>
            </a:r>
            <a:r>
              <a:rPr lang="en-GB" sz="2000" b="1" dirty="0" smtClean="0">
                <a:solidFill>
                  <a:srgbClr val="8AB80F"/>
                </a:solidFill>
              </a:rPr>
              <a:t>Months (minimum)</a:t>
            </a:r>
            <a:endParaRPr lang="da-DK" sz="2000" b="1" dirty="0"/>
          </a:p>
          <a:p>
            <a:endParaRPr lang="da-DK" dirty="0"/>
          </a:p>
        </p:txBody>
      </p:sp>
      <p:grpSp>
        <p:nvGrpSpPr>
          <p:cNvPr id="13" name="Group 12"/>
          <p:cNvGrpSpPr/>
          <p:nvPr/>
        </p:nvGrpSpPr>
        <p:grpSpPr>
          <a:xfrm>
            <a:off x="1062492" y="4073917"/>
            <a:ext cx="6870776" cy="560683"/>
            <a:chOff x="1035660" y="4333264"/>
            <a:chExt cx="6870776" cy="560683"/>
          </a:xfrm>
        </p:grpSpPr>
        <p:pic>
          <p:nvPicPr>
            <p:cNvPr id="5" name="Picture 4" descr="Screen Shot 2016-10-03 at 11.07.2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953" y="4525572"/>
              <a:ext cx="428009" cy="34404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1064" y="4469523"/>
              <a:ext cx="627747" cy="37880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1928" y="4333264"/>
              <a:ext cx="642013" cy="51086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4421" y="4552204"/>
              <a:ext cx="856018" cy="29192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3678" y="4473444"/>
              <a:ext cx="788250" cy="420503"/>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5660" y="4545370"/>
              <a:ext cx="1037922" cy="274544"/>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50198" y="4525572"/>
              <a:ext cx="613479" cy="368375"/>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96514" y="4547199"/>
              <a:ext cx="813218" cy="319722"/>
            </a:xfrm>
            <a:prstGeom prst="rect">
              <a:avLst/>
            </a:prstGeom>
          </p:spPr>
        </p:pic>
        <p:pic>
          <p:nvPicPr>
            <p:cNvPr id="18" name="Picture 17"/>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181118" y="4525572"/>
              <a:ext cx="725318" cy="260693"/>
            </a:xfrm>
            <a:prstGeom prst="rect">
              <a:avLst/>
            </a:prstGeom>
            <a:noFill/>
            <a:ln>
              <a:noFill/>
            </a:ln>
          </p:spPr>
        </p:pic>
      </p:grpSp>
    </p:spTree>
    <p:extLst>
      <p:ext uri="{BB962C8B-B14F-4D97-AF65-F5344CB8AC3E}">
        <p14:creationId xmlns:p14="http://schemas.microsoft.com/office/powerpoint/2010/main" val="200169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2"/>
          <p:cNvSpPr txBox="1">
            <a:spLocks/>
          </p:cNvSpPr>
          <p:nvPr/>
        </p:nvSpPr>
        <p:spPr>
          <a:xfrm>
            <a:off x="341916" y="1619159"/>
            <a:ext cx="7767742" cy="727587"/>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82AF19"/>
                </a:solidFill>
              </a:rPr>
              <a:t>Maximize </a:t>
            </a:r>
            <a:r>
              <a:rPr lang="en-US" sz="1400" b="1" dirty="0" smtClean="0">
                <a:solidFill>
                  <a:srgbClr val="82AF19"/>
                </a:solidFill>
              </a:rPr>
              <a:t>the common </a:t>
            </a:r>
            <a:r>
              <a:rPr lang="en-US" sz="1400" b="1" dirty="0">
                <a:solidFill>
                  <a:srgbClr val="82AF19"/>
                </a:solidFill>
              </a:rPr>
              <a:t>knowledge of how to best execute IKC </a:t>
            </a:r>
            <a:r>
              <a:rPr lang="en-US" sz="1400" b="1" dirty="0" smtClean="0">
                <a:solidFill>
                  <a:srgbClr val="82AF19"/>
                </a:solidFill>
              </a:rPr>
              <a:t>activities.</a:t>
            </a:r>
          </a:p>
          <a:p>
            <a:pPr marL="0" indent="0">
              <a:buNone/>
            </a:pPr>
            <a:r>
              <a:rPr lang="en-US" sz="1400" b="1" dirty="0" smtClean="0">
                <a:solidFill>
                  <a:srgbClr val="82AF19"/>
                </a:solidFill>
              </a:rPr>
              <a:t>Establish </a:t>
            </a:r>
            <a:r>
              <a:rPr lang="en-US" sz="1400" b="1" dirty="0">
                <a:solidFill>
                  <a:srgbClr val="82AF19"/>
                </a:solidFill>
              </a:rPr>
              <a:t>standard approaches to implementation of technical </a:t>
            </a:r>
            <a:r>
              <a:rPr lang="en-US" sz="1400" b="1" dirty="0" smtClean="0">
                <a:solidFill>
                  <a:srgbClr val="82AF19"/>
                </a:solidFill>
              </a:rPr>
              <a:t>scope.</a:t>
            </a:r>
            <a:endParaRPr lang="en-US" sz="1400" dirty="0"/>
          </a:p>
        </p:txBody>
      </p:sp>
      <p:sp>
        <p:nvSpPr>
          <p:cNvPr id="11" name="Pladsholder til indhold 2"/>
          <p:cNvSpPr txBox="1">
            <a:spLocks/>
          </p:cNvSpPr>
          <p:nvPr/>
        </p:nvSpPr>
        <p:spPr>
          <a:xfrm>
            <a:off x="341917" y="2484466"/>
            <a:ext cx="3737917" cy="2315084"/>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b="1" dirty="0"/>
              <a:t>Knowledge </a:t>
            </a:r>
            <a:r>
              <a:rPr lang="en-US" sz="1200" b="1" dirty="0" smtClean="0"/>
              <a:t>is </a:t>
            </a:r>
            <a:r>
              <a:rPr lang="en-US" sz="1200" b="1" dirty="0"/>
              <a:t>exchanged and shared across an open </a:t>
            </a:r>
            <a:r>
              <a:rPr lang="en-US" sz="1200" b="1" dirty="0" smtClean="0"/>
              <a:t>communication </a:t>
            </a:r>
            <a:r>
              <a:rPr lang="en-US" sz="1200" b="1" dirty="0"/>
              <a:t>platform (WEB based). Consisting </a:t>
            </a:r>
            <a:r>
              <a:rPr lang="en-US" sz="1200" b="1" dirty="0" smtClean="0"/>
              <a:t>of:</a:t>
            </a:r>
          </a:p>
          <a:p>
            <a:pPr marL="0" indent="0">
              <a:spcBef>
                <a:spcPts val="0"/>
              </a:spcBef>
              <a:buNone/>
            </a:pPr>
            <a:endParaRPr lang="en-US" sz="1200" b="1" dirty="0"/>
          </a:p>
          <a:p>
            <a:pPr marL="344488" indent="-342900">
              <a:spcBef>
                <a:spcPts val="0"/>
              </a:spcBef>
              <a:buFont typeface="+mj-lt"/>
              <a:buAutoNum type="arabicPeriod"/>
            </a:pPr>
            <a:r>
              <a:rPr lang="en-US" sz="1200" b="1" dirty="0" smtClean="0"/>
              <a:t>ESS </a:t>
            </a:r>
            <a:r>
              <a:rPr lang="en-US" sz="1200" b="1" dirty="0"/>
              <a:t>Project and IKC related documents that are relatively </a:t>
            </a:r>
            <a:r>
              <a:rPr lang="en-US" sz="1200" b="1" dirty="0" smtClean="0"/>
              <a:t>static.</a:t>
            </a:r>
            <a:endParaRPr lang="en-US" sz="1200" b="1" dirty="0"/>
          </a:p>
          <a:p>
            <a:pPr marL="344488" indent="-342900">
              <a:spcBef>
                <a:spcPts val="0"/>
              </a:spcBef>
              <a:buFont typeface="+mj-lt"/>
              <a:buAutoNum type="arabicPeriod"/>
            </a:pPr>
            <a:r>
              <a:rPr lang="en-US" sz="1200" b="1" dirty="0" smtClean="0"/>
              <a:t>News </a:t>
            </a:r>
            <a:r>
              <a:rPr lang="en-US" sz="1200" b="1" dirty="0"/>
              <a:t>on the status of the project and </a:t>
            </a:r>
            <a:r>
              <a:rPr lang="en-US" sz="1200" b="1" dirty="0" smtClean="0"/>
              <a:t>IKC.</a:t>
            </a:r>
            <a:endParaRPr lang="en-US" sz="1200" b="1" dirty="0"/>
          </a:p>
          <a:p>
            <a:pPr marL="344488" indent="-342900">
              <a:spcBef>
                <a:spcPts val="0"/>
              </a:spcBef>
              <a:buFont typeface="+mj-lt"/>
              <a:buAutoNum type="arabicPeriod"/>
            </a:pPr>
            <a:r>
              <a:rPr lang="en-US" sz="1200" b="1" dirty="0" smtClean="0"/>
              <a:t>Forum </a:t>
            </a:r>
            <a:r>
              <a:rPr lang="en-US" sz="1200" b="1" dirty="0"/>
              <a:t>for sharing questions and </a:t>
            </a:r>
            <a:r>
              <a:rPr lang="en-US" sz="1200" b="1" dirty="0" smtClean="0"/>
              <a:t>answers.</a:t>
            </a:r>
            <a:endParaRPr lang="en-US" sz="1200" b="1" dirty="0" smtClean="0"/>
          </a:p>
          <a:p>
            <a:pPr marL="344488" indent="-342900">
              <a:spcBef>
                <a:spcPts val="0"/>
              </a:spcBef>
              <a:buFont typeface="+mj-lt"/>
              <a:buAutoNum type="arabicPeriod"/>
            </a:pPr>
            <a:r>
              <a:rPr lang="en-US" sz="1200" b="1" dirty="0" smtClean="0"/>
              <a:t>Documents from the Best Practice workshops.</a:t>
            </a:r>
            <a:endParaRPr lang="en-US" sz="1200" b="1" dirty="0"/>
          </a:p>
        </p:txBody>
      </p:sp>
      <p:sp>
        <p:nvSpPr>
          <p:cNvPr id="10" name="Titel 1"/>
          <p:cNvSpPr>
            <a:spLocks noGrp="1"/>
          </p:cNvSpPr>
          <p:nvPr>
            <p:ph type="title"/>
          </p:nvPr>
        </p:nvSpPr>
        <p:spPr>
          <a:xfrm>
            <a:off x="223296" y="761909"/>
            <a:ext cx="8920704" cy="857250"/>
          </a:xfrm>
        </p:spPr>
        <p:txBody>
          <a:bodyPr>
            <a:noAutofit/>
          </a:bodyPr>
          <a:lstStyle/>
          <a:p>
            <a:r>
              <a:rPr lang="da-DK" sz="2400" b="1" dirty="0" smtClean="0"/>
              <a:t>WP2.3 - </a:t>
            </a:r>
            <a:r>
              <a:rPr lang="da-DK" sz="2400" b="1" dirty="0"/>
              <a:t>Development of </a:t>
            </a:r>
            <a:r>
              <a:rPr lang="da-DK" sz="2400" b="1" dirty="0" smtClean="0"/>
              <a:t>IKC </a:t>
            </a:r>
            <a:r>
              <a:rPr lang="da-DK" sz="2400" b="1" dirty="0"/>
              <a:t>'Best </a:t>
            </a:r>
            <a:r>
              <a:rPr lang="da-DK" sz="2400" b="1" dirty="0" err="1"/>
              <a:t>Practice</a:t>
            </a:r>
            <a:r>
              <a:rPr lang="da-DK" sz="2400" b="1" dirty="0"/>
              <a:t>' system </a:t>
            </a:r>
            <a:r>
              <a:rPr lang="da-DK" sz="2400" b="1" dirty="0" smtClean="0"/>
              <a:t>and </a:t>
            </a:r>
            <a:r>
              <a:rPr lang="da-DK" sz="2400" b="1" dirty="0"/>
              <a:t>organisation of </a:t>
            </a:r>
            <a:r>
              <a:rPr lang="da-DK" sz="2400" b="1" dirty="0" err="1"/>
              <a:t>collaboration</a:t>
            </a:r>
            <a:r>
              <a:rPr lang="da-DK" sz="2400" b="1" dirty="0"/>
              <a:t> </a:t>
            </a:r>
            <a:r>
              <a:rPr lang="da-DK" sz="2400" b="1" dirty="0" smtClean="0"/>
              <a:t>meetings</a:t>
            </a:r>
            <a:endParaRPr lang="da-DK" sz="2400" b="1" dirty="0"/>
          </a:p>
        </p:txBody>
      </p:sp>
      <p:grpSp>
        <p:nvGrpSpPr>
          <p:cNvPr id="2" name="Group 1"/>
          <p:cNvGrpSpPr/>
          <p:nvPr/>
        </p:nvGrpSpPr>
        <p:grpSpPr>
          <a:xfrm>
            <a:off x="4873001" y="2536273"/>
            <a:ext cx="2961837" cy="2045387"/>
            <a:chOff x="5024368" y="3884219"/>
            <a:chExt cx="3916258" cy="2727183"/>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3150" r="4615"/>
            <a:stretch/>
          </p:blipFill>
          <p:spPr>
            <a:xfrm>
              <a:off x="5024368" y="3884219"/>
              <a:ext cx="1936691" cy="2717241"/>
            </a:xfrm>
            <a:prstGeom prst="rect">
              <a:avLst/>
            </a:prstGeom>
            <a:solidFill>
              <a:srgbClr val="9BBE05"/>
            </a:solidFill>
            <a:ln>
              <a:solidFill>
                <a:schemeClr val="tx1"/>
              </a:solidFill>
            </a:ln>
            <a:effectLst>
              <a:outerShdw blurRad="127000" dist="38100" dir="2700000" sx="101000" sy="101000" algn="tl" rotWithShape="0">
                <a:srgbClr val="000000">
                  <a:alpha val="43000"/>
                </a:srgbClr>
              </a:outerShdw>
            </a:effectLst>
          </p:spPr>
        </p:pic>
        <p:sp>
          <p:nvSpPr>
            <p:cNvPr id="12" name="Pladsholder til indhold 2"/>
            <p:cNvSpPr txBox="1">
              <a:spLocks/>
            </p:cNvSpPr>
            <p:nvPr/>
          </p:nvSpPr>
          <p:spPr>
            <a:xfrm>
              <a:off x="6996471" y="4872612"/>
              <a:ext cx="1944155" cy="1738790"/>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b="1" dirty="0" smtClean="0"/>
                <a:t>Interface</a:t>
              </a:r>
            </a:p>
            <a:p>
              <a:pPr marL="0" indent="0">
                <a:spcBef>
                  <a:spcPts val="0"/>
                </a:spcBef>
                <a:buNone/>
              </a:pPr>
              <a:r>
                <a:rPr lang="en-US" sz="1400" b="1" dirty="0" smtClean="0"/>
                <a:t>done on the </a:t>
              </a:r>
              <a:r>
                <a:rPr lang="en-US" sz="1400" b="1" dirty="0" err="1"/>
                <a:t>B</a:t>
              </a:r>
              <a:r>
                <a:rPr lang="en-US" sz="1400" b="1" dirty="0" err="1" smtClean="0"/>
                <a:t>rightnESS</a:t>
              </a:r>
              <a:r>
                <a:rPr lang="en-US" sz="1400" b="1" dirty="0" smtClean="0"/>
                <a:t> WEB page &amp; described in deliverable D2.2 (accepted</a:t>
              </a:r>
              <a:r>
                <a:rPr lang="en-US" sz="1400" b="1" dirty="0"/>
                <a:t>)</a:t>
              </a:r>
            </a:p>
          </p:txBody>
        </p:sp>
      </p:grpSp>
    </p:spTree>
    <p:extLst>
      <p:ext uri="{BB962C8B-B14F-4D97-AF65-F5344CB8AC3E}">
        <p14:creationId xmlns:p14="http://schemas.microsoft.com/office/powerpoint/2010/main" val="1441182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2"/>
          <p:cNvSpPr txBox="1">
            <a:spLocks/>
          </p:cNvSpPr>
          <p:nvPr/>
        </p:nvSpPr>
        <p:spPr>
          <a:xfrm>
            <a:off x="199169" y="1520877"/>
            <a:ext cx="7767742" cy="392981"/>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rgbClr val="82AF19"/>
                </a:solidFill>
              </a:rPr>
              <a:t>WEB Page</a:t>
            </a:r>
            <a:r>
              <a:rPr lang="en-US" sz="1600" b="1" dirty="0">
                <a:solidFill>
                  <a:srgbClr val="82AF19"/>
                </a:solidFill>
              </a:rPr>
              <a:t>: https://</a:t>
            </a:r>
            <a:r>
              <a:rPr lang="en-US" sz="1600" b="1" dirty="0" err="1">
                <a:solidFill>
                  <a:srgbClr val="82AF19"/>
                </a:solidFill>
              </a:rPr>
              <a:t>brightness.esss.se</a:t>
            </a:r>
            <a:r>
              <a:rPr lang="en-US" sz="1600" b="1" dirty="0">
                <a:solidFill>
                  <a:srgbClr val="82AF19"/>
                </a:solidFill>
              </a:rPr>
              <a:t>/in-kind-best-practices/in-kind-process-overview </a:t>
            </a:r>
            <a:endParaRPr lang="en-US" sz="1600" dirty="0"/>
          </a:p>
        </p:txBody>
      </p:sp>
      <p:pic>
        <p:nvPicPr>
          <p:cNvPr id="17" name="Picture 16" descr="Screen Shot 2016-10-02 at 15.06.16.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40" y="1903297"/>
            <a:ext cx="2544785" cy="2333855"/>
          </a:xfrm>
          <a:prstGeom prst="rect">
            <a:avLst/>
          </a:prstGeom>
          <a:effectLst>
            <a:outerShdw blurRad="127000" dist="38100" dir="2700000" sx="101000" sy="101000" algn="tl" rotWithShape="0">
              <a:srgbClr val="000000">
                <a:alpha val="43000"/>
              </a:srgbClr>
            </a:outerShdw>
          </a:effectLst>
        </p:spPr>
      </p:pic>
      <p:pic>
        <p:nvPicPr>
          <p:cNvPr id="19" name="Picture 18" descr="Screen Shot 2016-10-02 at 15.06.54.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95251" y="2023832"/>
            <a:ext cx="3820529" cy="1822016"/>
          </a:xfrm>
          <a:prstGeom prst="rect">
            <a:avLst/>
          </a:prstGeom>
          <a:effectLst>
            <a:outerShdw blurRad="127000" dist="38100" dir="2700000" sx="101000" sy="101000" algn="tl" rotWithShape="0">
              <a:srgbClr val="000000">
                <a:alpha val="43000"/>
              </a:srgbClr>
            </a:outerShdw>
          </a:effectLst>
        </p:spPr>
      </p:pic>
      <p:pic>
        <p:nvPicPr>
          <p:cNvPr id="20" name="Picture 19" descr="Screen Shot 2016-10-02 at 15.07.07.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67547" y="2958118"/>
            <a:ext cx="2475048" cy="2087564"/>
          </a:xfrm>
          <a:prstGeom prst="rect">
            <a:avLst/>
          </a:prstGeom>
          <a:effectLst>
            <a:outerShdw blurRad="127000" dist="38100" dir="2700000" sx="101000" sy="101000" algn="tl" rotWithShape="0">
              <a:srgbClr val="000000">
                <a:alpha val="43000"/>
              </a:srgbClr>
            </a:outerShdw>
          </a:effec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6892" y="2201588"/>
            <a:ext cx="2573447" cy="2630733"/>
          </a:xfrm>
          <a:prstGeom prst="rect">
            <a:avLst/>
          </a:prstGeom>
          <a:effectLst>
            <a:outerShdw blurRad="50800" dist="38100" dir="2700000" algn="tl" rotWithShape="0">
              <a:srgbClr val="000000">
                <a:alpha val="43000"/>
              </a:srgbClr>
            </a:outerShdw>
          </a:effectLst>
        </p:spPr>
      </p:pic>
      <p:sp>
        <p:nvSpPr>
          <p:cNvPr id="3" name="Rectangle 2"/>
          <p:cNvSpPr/>
          <p:nvPr/>
        </p:nvSpPr>
        <p:spPr>
          <a:xfrm>
            <a:off x="2022529" y="4162422"/>
            <a:ext cx="2880925" cy="73152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tel 1"/>
          <p:cNvSpPr>
            <a:spLocks noGrp="1"/>
          </p:cNvSpPr>
          <p:nvPr>
            <p:ph type="title"/>
          </p:nvPr>
        </p:nvSpPr>
        <p:spPr>
          <a:xfrm>
            <a:off x="223296" y="761909"/>
            <a:ext cx="8920704" cy="857250"/>
          </a:xfrm>
        </p:spPr>
        <p:txBody>
          <a:bodyPr>
            <a:noAutofit/>
          </a:bodyPr>
          <a:lstStyle/>
          <a:p>
            <a:r>
              <a:rPr lang="da-DK" sz="2400" b="1" dirty="0" smtClean="0"/>
              <a:t>WP2.3 - </a:t>
            </a:r>
            <a:r>
              <a:rPr lang="da-DK" sz="2400" b="1" dirty="0"/>
              <a:t>Development of </a:t>
            </a:r>
            <a:r>
              <a:rPr lang="da-DK" sz="2400" b="1" dirty="0" smtClean="0"/>
              <a:t>IKC </a:t>
            </a:r>
            <a:r>
              <a:rPr lang="da-DK" sz="2400" b="1" dirty="0"/>
              <a:t>'Best </a:t>
            </a:r>
            <a:r>
              <a:rPr lang="da-DK" sz="2400" b="1" dirty="0" err="1"/>
              <a:t>Practice</a:t>
            </a:r>
            <a:r>
              <a:rPr lang="da-DK" sz="2400" b="1" dirty="0"/>
              <a:t>' system </a:t>
            </a:r>
            <a:r>
              <a:rPr lang="da-DK" sz="2400" b="1" dirty="0" smtClean="0"/>
              <a:t>and </a:t>
            </a:r>
            <a:r>
              <a:rPr lang="da-DK" sz="2400" b="1" dirty="0"/>
              <a:t>organisation of </a:t>
            </a:r>
            <a:r>
              <a:rPr lang="da-DK" sz="2400" b="1" dirty="0" err="1"/>
              <a:t>collaboration</a:t>
            </a:r>
            <a:r>
              <a:rPr lang="da-DK" sz="2400" b="1" dirty="0"/>
              <a:t> </a:t>
            </a:r>
            <a:r>
              <a:rPr lang="da-DK" sz="2400" b="1" dirty="0" smtClean="0"/>
              <a:t>meetings</a:t>
            </a:r>
            <a:endParaRPr lang="da-DK" sz="2400" b="1" dirty="0"/>
          </a:p>
        </p:txBody>
      </p:sp>
    </p:spTree>
    <p:extLst>
      <p:ext uri="{BB962C8B-B14F-4D97-AF65-F5344CB8AC3E}">
        <p14:creationId xmlns:p14="http://schemas.microsoft.com/office/powerpoint/2010/main" val="6857166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indhold 2"/>
          <p:cNvSpPr txBox="1">
            <a:spLocks/>
          </p:cNvSpPr>
          <p:nvPr/>
        </p:nvSpPr>
        <p:spPr>
          <a:xfrm>
            <a:off x="225646" y="1473473"/>
            <a:ext cx="2457518" cy="3297598"/>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x-none" sz="1200" b="1" dirty="0" smtClean="0"/>
              <a:t>The Best Practice workshops are organised by ESS in collaboration with the technical groups at the ESS and with input from the Field Coordinators (Partners).</a:t>
            </a:r>
          </a:p>
          <a:p>
            <a:pPr marL="0" indent="0">
              <a:buNone/>
            </a:pPr>
            <a:endParaRPr lang="x-none" sz="1200" b="1" dirty="0"/>
          </a:p>
          <a:p>
            <a:pPr marL="0" indent="0">
              <a:buNone/>
            </a:pPr>
            <a:r>
              <a:rPr lang="x-none" sz="1200" b="1" dirty="0" smtClean="0"/>
              <a:t>Elettra provides support personnel and financial support for all speakers and chairpersons. Elettra covers the costs of travel, accomodation, venue and catering.</a:t>
            </a:r>
          </a:p>
          <a:p>
            <a:pPr marL="0" indent="0">
              <a:buNone/>
            </a:pPr>
            <a:endParaRPr lang="x-none" sz="1200" b="1" dirty="0" smtClean="0"/>
          </a:p>
          <a:p>
            <a:pPr marL="0" indent="0">
              <a:buNone/>
            </a:pPr>
            <a:r>
              <a:rPr lang="x-none" sz="1200" b="1" dirty="0" smtClean="0"/>
              <a:t>Host ESS partners provided local support.</a:t>
            </a:r>
          </a:p>
          <a:p>
            <a:pPr marL="0" indent="0">
              <a:buNone/>
            </a:pPr>
            <a:endParaRPr lang="x-none" sz="1200" b="1" dirty="0"/>
          </a:p>
          <a:p>
            <a:pPr marL="0" indent="0">
              <a:buNone/>
            </a:pPr>
            <a:r>
              <a:rPr lang="x-none" sz="1200" b="1" dirty="0" smtClean="0"/>
              <a:t>Two events have been organised:</a:t>
            </a:r>
          </a:p>
          <a:p>
            <a:pPr marL="0" indent="0">
              <a:buNone/>
            </a:pPr>
            <a:endParaRPr lang="x-none" sz="1200" b="1" dirty="0"/>
          </a:p>
          <a:p>
            <a:pPr marL="0" indent="0">
              <a:buNone/>
            </a:pPr>
            <a:endParaRPr lang="en-GB" sz="1200" b="1" dirty="0" smtClean="0"/>
          </a:p>
          <a:p>
            <a:pPr marL="0" indent="0">
              <a:buNone/>
            </a:pPr>
            <a:endParaRPr lang="en-GB" sz="1200" b="1" dirty="0" smtClean="0"/>
          </a:p>
          <a:p>
            <a:pPr marL="0" indent="0">
              <a:buNone/>
            </a:pPr>
            <a:endParaRPr lang="en-US" sz="1200" dirty="0"/>
          </a:p>
        </p:txBody>
      </p:sp>
      <p:sp>
        <p:nvSpPr>
          <p:cNvPr id="12" name="Titel 1"/>
          <p:cNvSpPr>
            <a:spLocks noGrp="1"/>
          </p:cNvSpPr>
          <p:nvPr>
            <p:ph type="title"/>
          </p:nvPr>
        </p:nvSpPr>
        <p:spPr>
          <a:xfrm>
            <a:off x="341916" y="583089"/>
            <a:ext cx="7767638" cy="857250"/>
          </a:xfrm>
        </p:spPr>
        <p:txBody>
          <a:bodyPr>
            <a:noAutofit/>
          </a:bodyPr>
          <a:lstStyle/>
          <a:p>
            <a:r>
              <a:rPr lang="da-DK" sz="2400" b="1" dirty="0" smtClean="0"/>
              <a:t>Highlights WP2.3 - </a:t>
            </a:r>
            <a:r>
              <a:rPr lang="da-DK" sz="2400" b="1" dirty="0"/>
              <a:t>Development of </a:t>
            </a:r>
            <a:r>
              <a:rPr lang="da-DK" sz="2400" b="1" dirty="0" smtClean="0"/>
              <a:t>IKC </a:t>
            </a:r>
            <a:r>
              <a:rPr lang="da-DK" sz="2400" b="1" dirty="0"/>
              <a:t>'Best </a:t>
            </a:r>
            <a:r>
              <a:rPr lang="da-DK" sz="2400" b="1" dirty="0" err="1"/>
              <a:t>Practice</a:t>
            </a:r>
            <a:r>
              <a:rPr lang="da-DK" sz="2400" b="1" dirty="0"/>
              <a:t>' system </a:t>
            </a:r>
            <a:r>
              <a:rPr lang="da-DK" sz="2400" b="1" dirty="0" smtClean="0"/>
              <a:t>and </a:t>
            </a:r>
            <a:r>
              <a:rPr lang="da-DK" sz="2400" b="1" dirty="0"/>
              <a:t>organisation of </a:t>
            </a:r>
            <a:r>
              <a:rPr lang="da-DK" sz="2400" b="1" dirty="0" err="1"/>
              <a:t>collaboration</a:t>
            </a:r>
            <a:r>
              <a:rPr lang="da-DK" sz="2400" b="1" dirty="0"/>
              <a:t> </a:t>
            </a:r>
            <a:r>
              <a:rPr lang="da-DK" sz="2400" b="1" dirty="0" smtClean="0"/>
              <a:t>meetings</a:t>
            </a:r>
            <a:endParaRPr lang="da-DK" sz="2400" b="1" dirty="0"/>
          </a:p>
        </p:txBody>
      </p:sp>
      <p:grpSp>
        <p:nvGrpSpPr>
          <p:cNvPr id="20" name="Group 19"/>
          <p:cNvGrpSpPr/>
          <p:nvPr/>
        </p:nvGrpSpPr>
        <p:grpSpPr>
          <a:xfrm>
            <a:off x="2598501" y="1535167"/>
            <a:ext cx="3231668" cy="3253581"/>
            <a:chOff x="2598501" y="1629237"/>
            <a:chExt cx="3231668" cy="3253581"/>
          </a:xfrm>
        </p:grpSpPr>
        <p:grpSp>
          <p:nvGrpSpPr>
            <p:cNvPr id="16" name="Group 15"/>
            <p:cNvGrpSpPr/>
            <p:nvPr/>
          </p:nvGrpSpPr>
          <p:grpSpPr>
            <a:xfrm>
              <a:off x="2598501" y="1629237"/>
              <a:ext cx="3231668" cy="3253581"/>
              <a:chOff x="2598501" y="1673952"/>
              <a:chExt cx="3231668" cy="3253581"/>
            </a:xfrm>
          </p:grpSpPr>
          <p:grpSp>
            <p:nvGrpSpPr>
              <p:cNvPr id="6" name="Group 5"/>
              <p:cNvGrpSpPr/>
              <p:nvPr/>
            </p:nvGrpSpPr>
            <p:grpSpPr>
              <a:xfrm>
                <a:off x="2799436" y="1673952"/>
                <a:ext cx="2862117" cy="2823604"/>
                <a:chOff x="3112395" y="1567543"/>
                <a:chExt cx="2862117" cy="2823604"/>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2395" y="3085754"/>
                  <a:ext cx="2862117" cy="1305393"/>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6543" y="1567543"/>
                  <a:ext cx="2687474" cy="1794099"/>
                </a:xfrm>
                <a:prstGeom prst="rect">
                  <a:avLst/>
                </a:prstGeom>
              </p:spPr>
            </p:pic>
            <p:sp>
              <p:nvSpPr>
                <p:cNvPr id="4" name="TextBox 3"/>
                <p:cNvSpPr txBox="1"/>
                <p:nvPr/>
              </p:nvSpPr>
              <p:spPr>
                <a:xfrm>
                  <a:off x="3331758" y="2784561"/>
                  <a:ext cx="2419158" cy="507831"/>
                </a:xfrm>
                <a:prstGeom prst="rect">
                  <a:avLst/>
                </a:prstGeom>
                <a:noFill/>
              </p:spPr>
              <p:txBody>
                <a:bodyPr wrap="square" rtlCol="0">
                  <a:spAutoFit/>
                </a:bodyPr>
                <a:lstStyle/>
                <a:p>
                  <a:pPr algn="ctr"/>
                  <a:r>
                    <a:rPr lang="en-GB" sz="900" b="1" i="1" dirty="0">
                      <a:solidFill>
                        <a:schemeClr val="bg1"/>
                      </a:solidFill>
                    </a:rPr>
                    <a:t>1st </a:t>
                  </a:r>
                  <a:r>
                    <a:rPr lang="en-GB" sz="900" b="1" i="1" dirty="0" err="1">
                      <a:solidFill>
                        <a:schemeClr val="bg1"/>
                      </a:solidFill>
                    </a:rPr>
                    <a:t>BrightnESS</a:t>
                  </a:r>
                  <a:r>
                    <a:rPr lang="en-GB" sz="900" b="1" i="1" dirty="0">
                      <a:solidFill>
                        <a:schemeClr val="bg1"/>
                      </a:solidFill>
                    </a:rPr>
                    <a:t> Best Practice Workshop: Engineering aspects of large-scale In-Kind projects</a:t>
                  </a:r>
                </a:p>
              </p:txBody>
            </p:sp>
          </p:grpSp>
          <p:sp>
            <p:nvSpPr>
              <p:cNvPr id="7" name="TextBox 6"/>
              <p:cNvSpPr txBox="1"/>
              <p:nvPr/>
            </p:nvSpPr>
            <p:spPr>
              <a:xfrm>
                <a:off x="2598501" y="4496646"/>
                <a:ext cx="3231668" cy="430887"/>
              </a:xfrm>
              <a:prstGeom prst="rect">
                <a:avLst/>
              </a:prstGeom>
              <a:noFill/>
            </p:spPr>
            <p:txBody>
              <a:bodyPr wrap="none" rtlCol="0">
                <a:spAutoFit/>
              </a:bodyPr>
              <a:lstStyle/>
              <a:p>
                <a:pPr algn="ctr"/>
                <a:r>
                  <a:rPr lang="en-GB" sz="1100" b="1" dirty="0" smtClean="0">
                    <a:solidFill>
                      <a:srgbClr val="82B819"/>
                    </a:solidFill>
                  </a:rPr>
                  <a:t>Engineering </a:t>
                </a:r>
                <a:r>
                  <a:rPr lang="en-GB" sz="1100" b="1" dirty="0">
                    <a:solidFill>
                      <a:srgbClr val="82B819"/>
                    </a:solidFill>
                  </a:rPr>
                  <a:t>aspects of large-scale In-Kind </a:t>
                </a:r>
                <a:r>
                  <a:rPr lang="en-GB" sz="1100" b="1" dirty="0" smtClean="0">
                    <a:solidFill>
                      <a:srgbClr val="82B819"/>
                    </a:solidFill>
                  </a:rPr>
                  <a:t>projects</a:t>
                </a:r>
                <a:endParaRPr lang="en-GB" sz="1100" b="1" dirty="0">
                  <a:solidFill>
                    <a:srgbClr val="82B819"/>
                  </a:solidFill>
                </a:endParaRPr>
              </a:p>
              <a:p>
                <a:pPr algn="ctr"/>
                <a:r>
                  <a:rPr lang="en-GB" sz="1100" b="1" dirty="0" smtClean="0"/>
                  <a:t>ESS-Bilbao, Bilbao, Spain</a:t>
                </a:r>
                <a:endParaRPr lang="en-GB" sz="1100" b="1" dirty="0"/>
              </a:p>
            </p:txBody>
          </p:sp>
        </p:grpSp>
        <p:cxnSp>
          <p:nvCxnSpPr>
            <p:cNvPr id="18" name="Straight Connector 17"/>
            <p:cNvCxnSpPr/>
            <p:nvPr/>
          </p:nvCxnSpPr>
          <p:spPr>
            <a:xfrm>
              <a:off x="2683164" y="1629237"/>
              <a:ext cx="0" cy="2949719"/>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5760213" y="1516166"/>
            <a:ext cx="3228388" cy="3273719"/>
            <a:chOff x="5760213" y="1610236"/>
            <a:chExt cx="3228388" cy="3273719"/>
          </a:xfrm>
        </p:grpSpPr>
        <p:grpSp>
          <p:nvGrpSpPr>
            <p:cNvPr id="15" name="Group 14"/>
            <p:cNvGrpSpPr/>
            <p:nvPr/>
          </p:nvGrpSpPr>
          <p:grpSpPr>
            <a:xfrm>
              <a:off x="5786896" y="1610236"/>
              <a:ext cx="3201705" cy="3273719"/>
              <a:chOff x="5786896" y="1654951"/>
              <a:chExt cx="3201705" cy="3273719"/>
            </a:xfrm>
          </p:grpSpPr>
          <p:grpSp>
            <p:nvGrpSpPr>
              <p:cNvPr id="14" name="Group 13"/>
              <p:cNvGrpSpPr/>
              <p:nvPr/>
            </p:nvGrpSpPr>
            <p:grpSpPr>
              <a:xfrm>
                <a:off x="5858318" y="1654951"/>
                <a:ext cx="3130283" cy="2841695"/>
                <a:chOff x="5858318" y="1654951"/>
                <a:chExt cx="3130283" cy="284169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8585" y="1654951"/>
                  <a:ext cx="2687474" cy="1813100"/>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58318" y="3192163"/>
                  <a:ext cx="3130283" cy="1304483"/>
                </a:xfrm>
                <a:prstGeom prst="rect">
                  <a:avLst/>
                </a:prstGeom>
              </p:spPr>
            </p:pic>
          </p:grpSp>
          <p:sp>
            <p:nvSpPr>
              <p:cNvPr id="13" name="TextBox 12"/>
              <p:cNvSpPr txBox="1"/>
              <p:nvPr/>
            </p:nvSpPr>
            <p:spPr>
              <a:xfrm>
                <a:off x="5786896" y="4497783"/>
                <a:ext cx="3201705" cy="430887"/>
              </a:xfrm>
              <a:prstGeom prst="rect">
                <a:avLst/>
              </a:prstGeom>
              <a:noFill/>
            </p:spPr>
            <p:txBody>
              <a:bodyPr wrap="none" rtlCol="0">
                <a:spAutoFit/>
              </a:bodyPr>
              <a:lstStyle/>
              <a:p>
                <a:pPr algn="ctr"/>
                <a:r>
                  <a:rPr lang="en-GB" sz="1100" b="1" dirty="0" smtClean="0">
                    <a:solidFill>
                      <a:srgbClr val="82B819"/>
                    </a:solidFill>
                  </a:rPr>
                  <a:t>Installation </a:t>
                </a:r>
                <a:r>
                  <a:rPr lang="en-GB" sz="1100" b="1" dirty="0">
                    <a:solidFill>
                      <a:srgbClr val="82B819"/>
                    </a:solidFill>
                  </a:rPr>
                  <a:t>aspects of large-scale In-Kind </a:t>
                </a:r>
                <a:r>
                  <a:rPr lang="en-GB" sz="1100" b="1" dirty="0" smtClean="0">
                    <a:solidFill>
                      <a:srgbClr val="82B819"/>
                    </a:solidFill>
                  </a:rPr>
                  <a:t>projects</a:t>
                </a:r>
                <a:endParaRPr lang="en-GB" sz="1100" b="1" dirty="0" smtClean="0"/>
              </a:p>
              <a:p>
                <a:pPr algn="ctr"/>
                <a:r>
                  <a:rPr lang="en-GB" sz="1100" b="1" dirty="0" smtClean="0"/>
                  <a:t>INFN-LNS, Catania, Italy</a:t>
                </a:r>
                <a:endParaRPr lang="en-GB" sz="1100" b="1" dirty="0"/>
              </a:p>
            </p:txBody>
          </p:sp>
        </p:grpSp>
        <p:cxnSp>
          <p:nvCxnSpPr>
            <p:cNvPr id="19" name="Straight Connector 18"/>
            <p:cNvCxnSpPr/>
            <p:nvPr/>
          </p:nvCxnSpPr>
          <p:spPr>
            <a:xfrm>
              <a:off x="5760213" y="1610236"/>
              <a:ext cx="0" cy="2949719"/>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0671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indhold 2"/>
          <p:cNvSpPr txBox="1">
            <a:spLocks/>
          </p:cNvSpPr>
          <p:nvPr/>
        </p:nvSpPr>
        <p:spPr>
          <a:xfrm>
            <a:off x="225646" y="1473473"/>
            <a:ext cx="2457518" cy="3297598"/>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x-none" sz="1200" b="1" dirty="0" smtClean="0"/>
              <a:t>The Best Practice workshops are organised by ESS in collaboration with the technical groups at the ESS and with input from the Field Coordinators (Partners).</a:t>
            </a:r>
          </a:p>
          <a:p>
            <a:pPr marL="0" indent="0">
              <a:buNone/>
            </a:pPr>
            <a:endParaRPr lang="x-none" sz="1200" b="1" dirty="0"/>
          </a:p>
          <a:p>
            <a:pPr marL="0" indent="0">
              <a:buNone/>
            </a:pPr>
            <a:r>
              <a:rPr lang="x-none" sz="1200" b="1" dirty="0" smtClean="0"/>
              <a:t>Elettra provides support personnel and financial support for all speakers and chairpersons. Elettra covers the costs of travel, accomodation, venue and catering.</a:t>
            </a:r>
          </a:p>
          <a:p>
            <a:pPr marL="0" indent="0">
              <a:buNone/>
            </a:pPr>
            <a:endParaRPr lang="x-none" sz="1200" b="1" dirty="0" smtClean="0"/>
          </a:p>
          <a:p>
            <a:pPr marL="0" indent="0">
              <a:buNone/>
            </a:pPr>
            <a:r>
              <a:rPr lang="x-none" sz="1200" b="1" dirty="0" smtClean="0"/>
              <a:t>Host ESS partners provided local support.</a:t>
            </a:r>
          </a:p>
          <a:p>
            <a:pPr marL="0" indent="0">
              <a:buNone/>
            </a:pPr>
            <a:endParaRPr lang="x-none" sz="1200" b="1" dirty="0" smtClean="0"/>
          </a:p>
          <a:p>
            <a:pPr marL="0" indent="0">
              <a:buNone/>
            </a:pPr>
            <a:r>
              <a:rPr lang="x-none" sz="1200" b="1" dirty="0" smtClean="0"/>
              <a:t>Two events have been organised:</a:t>
            </a:r>
          </a:p>
          <a:p>
            <a:pPr marL="0" indent="0">
              <a:buNone/>
            </a:pPr>
            <a:endParaRPr lang="x-none" sz="1200" b="1" dirty="0" smtClean="0"/>
          </a:p>
          <a:p>
            <a:pPr marL="0" indent="0">
              <a:buNone/>
            </a:pPr>
            <a:endParaRPr lang="en-GB" sz="1200" b="1" dirty="0" smtClean="0"/>
          </a:p>
          <a:p>
            <a:pPr marL="0" indent="0">
              <a:buNone/>
            </a:pPr>
            <a:endParaRPr lang="en-GB" sz="1200" b="1" dirty="0" smtClean="0"/>
          </a:p>
          <a:p>
            <a:pPr marL="0" indent="0">
              <a:buNone/>
            </a:pPr>
            <a:endParaRPr lang="en-US" sz="1200" dirty="0"/>
          </a:p>
        </p:txBody>
      </p:sp>
      <p:sp>
        <p:nvSpPr>
          <p:cNvPr id="12" name="Titel 1"/>
          <p:cNvSpPr>
            <a:spLocks noGrp="1"/>
          </p:cNvSpPr>
          <p:nvPr>
            <p:ph type="title"/>
          </p:nvPr>
        </p:nvSpPr>
        <p:spPr>
          <a:xfrm>
            <a:off x="341916" y="583089"/>
            <a:ext cx="7767638" cy="857250"/>
          </a:xfrm>
        </p:spPr>
        <p:txBody>
          <a:bodyPr>
            <a:noAutofit/>
          </a:bodyPr>
          <a:lstStyle/>
          <a:p>
            <a:r>
              <a:rPr lang="da-DK" sz="2400" b="1" dirty="0" smtClean="0"/>
              <a:t>Highlights WP2.3 - </a:t>
            </a:r>
            <a:r>
              <a:rPr lang="da-DK" sz="2400" b="1" dirty="0"/>
              <a:t>Development of </a:t>
            </a:r>
            <a:r>
              <a:rPr lang="da-DK" sz="2400" b="1" dirty="0" smtClean="0"/>
              <a:t>IKC </a:t>
            </a:r>
            <a:r>
              <a:rPr lang="da-DK" sz="2400" b="1" dirty="0"/>
              <a:t>'Best </a:t>
            </a:r>
            <a:r>
              <a:rPr lang="da-DK" sz="2400" b="1" dirty="0" err="1"/>
              <a:t>Practice</a:t>
            </a:r>
            <a:r>
              <a:rPr lang="da-DK" sz="2400" b="1" dirty="0"/>
              <a:t>' system </a:t>
            </a:r>
            <a:r>
              <a:rPr lang="da-DK" sz="2400" b="1" dirty="0" smtClean="0"/>
              <a:t>and </a:t>
            </a:r>
            <a:r>
              <a:rPr lang="da-DK" sz="2400" b="1" dirty="0"/>
              <a:t>organisation of </a:t>
            </a:r>
            <a:r>
              <a:rPr lang="da-DK" sz="2400" b="1" dirty="0" err="1"/>
              <a:t>collaboration</a:t>
            </a:r>
            <a:r>
              <a:rPr lang="da-DK" sz="2400" b="1" dirty="0"/>
              <a:t> </a:t>
            </a:r>
            <a:r>
              <a:rPr lang="da-DK" sz="2400" b="1" dirty="0" smtClean="0"/>
              <a:t>meetings</a:t>
            </a:r>
            <a:endParaRPr lang="da-DK" sz="2400" b="1" dirty="0"/>
          </a:p>
        </p:txBody>
      </p:sp>
      <p:cxnSp>
        <p:nvCxnSpPr>
          <p:cNvPr id="18" name="Straight Connector 17"/>
          <p:cNvCxnSpPr/>
          <p:nvPr/>
        </p:nvCxnSpPr>
        <p:spPr>
          <a:xfrm>
            <a:off x="2683164" y="1629237"/>
            <a:ext cx="0" cy="2949719"/>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058807" y="1658009"/>
            <a:ext cx="5625701" cy="2585323"/>
          </a:xfrm>
          <a:prstGeom prst="rect">
            <a:avLst/>
          </a:prstGeom>
          <a:noFill/>
        </p:spPr>
        <p:txBody>
          <a:bodyPr wrap="square" rtlCol="0">
            <a:spAutoFit/>
          </a:bodyPr>
          <a:lstStyle/>
          <a:p>
            <a:r>
              <a:rPr lang="en-GB" b="1" dirty="0" smtClean="0"/>
              <a:t>Speakers and participants from:</a:t>
            </a:r>
          </a:p>
          <a:p>
            <a:endParaRPr lang="en-GB" b="1" dirty="0"/>
          </a:p>
          <a:p>
            <a:pPr marL="285750" indent="-285750">
              <a:buFont typeface="Arial"/>
              <a:buChar char="•"/>
            </a:pPr>
            <a:r>
              <a:rPr lang="en-GB" b="1" dirty="0" smtClean="0"/>
              <a:t>CERN, ITER, European-XFEL, MAX IV Laboratory, </a:t>
            </a:r>
            <a:r>
              <a:rPr lang="en-GB" b="1" dirty="0" err="1" smtClean="0"/>
              <a:t>SwissFEL</a:t>
            </a:r>
            <a:r>
              <a:rPr lang="en-GB" b="1" dirty="0" smtClean="0"/>
              <a:t>, J-</a:t>
            </a:r>
            <a:r>
              <a:rPr lang="en-GB" b="1" dirty="0" err="1" smtClean="0"/>
              <a:t>Parc</a:t>
            </a:r>
            <a:r>
              <a:rPr lang="en-GB" b="1" dirty="0" smtClean="0"/>
              <a:t>, SNS, FAIR, </a:t>
            </a:r>
            <a:r>
              <a:rPr lang="en-GB" b="1" dirty="0"/>
              <a:t>SKA Organisation, Cherenkov Telescope </a:t>
            </a:r>
            <a:r>
              <a:rPr lang="en-GB" b="1" dirty="0" smtClean="0"/>
              <a:t>Array Observatory</a:t>
            </a:r>
          </a:p>
          <a:p>
            <a:pPr marL="285750" indent="-285750">
              <a:buFont typeface="Arial"/>
              <a:buChar char="•"/>
            </a:pPr>
            <a:endParaRPr lang="en-GB" b="1" dirty="0"/>
          </a:p>
          <a:p>
            <a:pPr marL="285750" indent="-285750">
              <a:buFont typeface="Arial"/>
              <a:buChar char="•"/>
            </a:pPr>
            <a:r>
              <a:rPr lang="en-GB" b="1" dirty="0" smtClean="0"/>
              <a:t>ESS Partners</a:t>
            </a:r>
          </a:p>
          <a:p>
            <a:pPr marL="285750" indent="-285750">
              <a:buFont typeface="Arial"/>
              <a:buChar char="•"/>
            </a:pPr>
            <a:endParaRPr lang="en-GB" b="1" dirty="0"/>
          </a:p>
          <a:p>
            <a:pPr marL="285750" indent="-285750">
              <a:buFont typeface="Arial"/>
              <a:buChar char="•"/>
            </a:pPr>
            <a:r>
              <a:rPr lang="en-GB" b="1" dirty="0" smtClean="0"/>
              <a:t>ESS</a:t>
            </a:r>
            <a:endParaRPr lang="en-GB" b="1" dirty="0"/>
          </a:p>
        </p:txBody>
      </p:sp>
    </p:spTree>
    <p:extLst>
      <p:ext uri="{BB962C8B-B14F-4D97-AF65-F5344CB8AC3E}">
        <p14:creationId xmlns:p14="http://schemas.microsoft.com/office/powerpoint/2010/main" val="20595492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indhold 2"/>
          <p:cNvSpPr txBox="1">
            <a:spLocks/>
          </p:cNvSpPr>
          <p:nvPr/>
        </p:nvSpPr>
        <p:spPr>
          <a:xfrm>
            <a:off x="330767" y="1481349"/>
            <a:ext cx="3774474" cy="3234995"/>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t>1</a:t>
            </a:r>
            <a:r>
              <a:rPr lang="en-US" sz="1200" b="1" baseline="30000" dirty="0" smtClean="0"/>
              <a:t>st</a:t>
            </a:r>
            <a:r>
              <a:rPr lang="en-US" sz="1200" b="1" dirty="0" smtClean="0"/>
              <a:t> </a:t>
            </a:r>
            <a:r>
              <a:rPr lang="en-US" sz="1200" b="1" dirty="0" err="1" smtClean="0"/>
              <a:t>BrightnESS</a:t>
            </a:r>
            <a:r>
              <a:rPr lang="en-US" sz="1200" b="1" dirty="0" smtClean="0"/>
              <a:t> Best Practice workshop was held on 14-15 November 2016 in Bilbao, Spain. </a:t>
            </a:r>
            <a:r>
              <a:rPr lang="en-US" sz="1200" b="1" dirty="0" smtClean="0">
                <a:solidFill>
                  <a:srgbClr val="FF0000"/>
                </a:solidFill>
              </a:rPr>
              <a:t>80+ attendees</a:t>
            </a:r>
            <a:r>
              <a:rPr lang="en-US" sz="1200" b="1" dirty="0" smtClean="0"/>
              <a:t>. </a:t>
            </a:r>
            <a:r>
              <a:rPr lang="en-US" sz="1200" b="1" dirty="0" err="1" smtClean="0"/>
              <a:t>Organised</a:t>
            </a:r>
            <a:r>
              <a:rPr lang="en-US" sz="1200" b="1" dirty="0"/>
              <a:t> </a:t>
            </a:r>
            <a:r>
              <a:rPr lang="en-US" sz="1200" b="1" dirty="0" smtClean="0"/>
              <a:t>and supported by ESS-Bilbao, </a:t>
            </a:r>
            <a:r>
              <a:rPr lang="en-US" sz="1200" b="1" dirty="0" err="1" smtClean="0"/>
              <a:t>Elettra</a:t>
            </a:r>
            <a:r>
              <a:rPr lang="en-US" sz="1200" b="1" dirty="0" smtClean="0"/>
              <a:t> &amp; ESS. </a:t>
            </a:r>
          </a:p>
          <a:p>
            <a:pPr marL="0" indent="0">
              <a:buNone/>
            </a:pPr>
            <a:endParaRPr lang="en-US" sz="1200" b="1" dirty="0" smtClean="0"/>
          </a:p>
          <a:p>
            <a:pPr marL="0" indent="0">
              <a:buNone/>
            </a:pPr>
            <a:r>
              <a:rPr lang="en-US" sz="1200" dirty="0" smtClean="0">
                <a:solidFill>
                  <a:srgbClr val="82B819"/>
                </a:solidFill>
              </a:rPr>
              <a:t>“</a:t>
            </a:r>
            <a:r>
              <a:rPr lang="en-GB" sz="1200" b="1" dirty="0" smtClean="0">
                <a:solidFill>
                  <a:srgbClr val="82B819"/>
                </a:solidFill>
              </a:rPr>
              <a:t>Engineering </a:t>
            </a:r>
            <a:r>
              <a:rPr lang="en-GB" sz="1200" b="1" dirty="0">
                <a:solidFill>
                  <a:srgbClr val="82B819"/>
                </a:solidFill>
              </a:rPr>
              <a:t>aspects of large-scale In-Kind </a:t>
            </a:r>
            <a:r>
              <a:rPr lang="en-GB" sz="1200" b="1" dirty="0" smtClean="0">
                <a:solidFill>
                  <a:srgbClr val="82B819"/>
                </a:solidFill>
              </a:rPr>
              <a:t>projects”</a:t>
            </a:r>
          </a:p>
          <a:p>
            <a:pPr marL="0" indent="0">
              <a:buNone/>
            </a:pPr>
            <a:endParaRPr lang="en-GB" sz="1200" b="1" dirty="0"/>
          </a:p>
          <a:p>
            <a:pPr marL="0" indent="0">
              <a:buNone/>
            </a:pPr>
            <a:r>
              <a:rPr lang="en-GB" sz="1200" b="1" dirty="0" smtClean="0"/>
              <a:t>Four Sessions (22 speakers):</a:t>
            </a:r>
          </a:p>
          <a:p>
            <a:pPr marL="360363" indent="-360363"/>
            <a:r>
              <a:rPr lang="en-GB" sz="1200" b="1" dirty="0" smtClean="0"/>
              <a:t>Plenary</a:t>
            </a:r>
          </a:p>
          <a:p>
            <a:pPr marL="360363" indent="-360363"/>
            <a:r>
              <a:rPr lang="en-GB" sz="1200" b="1" dirty="0" smtClean="0"/>
              <a:t>Standardization</a:t>
            </a:r>
          </a:p>
          <a:p>
            <a:pPr marL="360363" indent="-360363"/>
            <a:r>
              <a:rPr lang="en-GB" sz="1200" b="1" dirty="0" smtClean="0"/>
              <a:t>Integration</a:t>
            </a:r>
          </a:p>
          <a:p>
            <a:pPr marL="360363" indent="-360363"/>
            <a:r>
              <a:rPr lang="en-GB" sz="1200" b="1" dirty="0" smtClean="0"/>
              <a:t>Project Information Management</a:t>
            </a:r>
          </a:p>
          <a:p>
            <a:pPr marL="0" indent="0">
              <a:buNone/>
            </a:pPr>
            <a:endParaRPr lang="en-GB" sz="1200" b="1" dirty="0"/>
          </a:p>
          <a:p>
            <a:pPr marL="0" indent="0">
              <a:buNone/>
            </a:pPr>
            <a:r>
              <a:rPr lang="en-GB" sz="1200" b="1" dirty="0"/>
              <a:t>ESS-Bilbao provided local support and laboratory </a:t>
            </a:r>
            <a:r>
              <a:rPr lang="en-GB" sz="1200" b="1" dirty="0" smtClean="0"/>
              <a:t>visits.</a:t>
            </a:r>
            <a:endParaRPr lang="en-GB" sz="1200" b="1" dirty="0"/>
          </a:p>
          <a:p>
            <a:pPr marL="0" indent="0">
              <a:buNone/>
            </a:pPr>
            <a:r>
              <a:rPr lang="en-GB" sz="1200" b="1" dirty="0" smtClean="0"/>
              <a:t>Presentations are public on the </a:t>
            </a:r>
            <a:r>
              <a:rPr lang="en-GB" sz="1200" b="1" dirty="0" err="1" smtClean="0"/>
              <a:t>BrightnESS</a:t>
            </a:r>
            <a:r>
              <a:rPr lang="en-GB" sz="1200" b="1" dirty="0" smtClean="0"/>
              <a:t> web page.</a:t>
            </a:r>
          </a:p>
        </p:txBody>
      </p:sp>
      <p:sp>
        <p:nvSpPr>
          <p:cNvPr id="9" name="TextBox 8"/>
          <p:cNvSpPr txBox="1"/>
          <p:nvPr/>
        </p:nvSpPr>
        <p:spPr>
          <a:xfrm>
            <a:off x="4194678" y="1460993"/>
            <a:ext cx="4784977" cy="3139320"/>
          </a:xfrm>
          <a:prstGeom prst="rect">
            <a:avLst/>
          </a:prstGeom>
          <a:noFill/>
        </p:spPr>
        <p:txBody>
          <a:bodyPr wrap="square" rtlCol="0">
            <a:spAutoFit/>
          </a:bodyPr>
          <a:lstStyle/>
          <a:p>
            <a:r>
              <a:rPr lang="en-GB" sz="1100" b="1" dirty="0"/>
              <a:t>The workshop was dedicated to the engineering requirements and constraints of in-kind contributions (IKC) to large-scale research infrastructure projects, such as the ESS. </a:t>
            </a:r>
            <a:endParaRPr lang="en-GB" sz="1100" b="1" dirty="0" smtClean="0"/>
          </a:p>
          <a:p>
            <a:endParaRPr lang="en-GB" sz="1100" b="1" dirty="0"/>
          </a:p>
          <a:p>
            <a:r>
              <a:rPr lang="en-GB" sz="1100" dirty="0" smtClean="0"/>
              <a:t>Experience was shared </a:t>
            </a:r>
            <a:r>
              <a:rPr lang="en-GB" sz="1100" dirty="0"/>
              <a:t>from other large-scale projects, from partners and the ESS </a:t>
            </a:r>
            <a:r>
              <a:rPr lang="en-GB" sz="1100" dirty="0" smtClean="0"/>
              <a:t>itself </a:t>
            </a:r>
            <a:r>
              <a:rPr lang="en-GB" sz="1100" dirty="0"/>
              <a:t>and proposed improvements to the engineering practices when working on IKC</a:t>
            </a:r>
            <a:r>
              <a:rPr lang="en-GB" sz="1100" dirty="0" smtClean="0"/>
              <a:t>.</a:t>
            </a:r>
            <a:endParaRPr lang="en-GB" sz="1100" dirty="0"/>
          </a:p>
          <a:p>
            <a:endParaRPr lang="en-GB" sz="1100" b="1" dirty="0"/>
          </a:p>
          <a:p>
            <a:r>
              <a:rPr lang="en-GB" sz="1100" dirty="0"/>
              <a:t>Projects based on IKC have unique aspects associated with the management and sharing of project information, the adoption of standards and the consequent approaches to interfaces and integration. Partner contributions are often the result of work from national teams that have long standing knowledge of specialized design, manufacturing and operation</a:t>
            </a:r>
            <a:r>
              <a:rPr lang="en-GB" sz="1100" dirty="0" smtClean="0"/>
              <a:t>. </a:t>
            </a:r>
            <a:r>
              <a:rPr lang="en-GB" sz="1100" b="1" dirty="0" smtClean="0"/>
              <a:t>Partners have their own extensive expertise with in-house engineering protocols and </a:t>
            </a:r>
            <a:r>
              <a:rPr lang="en-GB" sz="1100" b="1" dirty="0"/>
              <a:t>standards which may differ from other collaborating partners and the host project. Whenever protocols, conventions and engineering practices differ between partners, the project and/or the contribution may have integration overheads that will impact both schedule and costs</a:t>
            </a:r>
            <a:r>
              <a:rPr lang="en-GB" sz="1100" b="1" dirty="0" smtClean="0"/>
              <a:t>.</a:t>
            </a:r>
            <a:endParaRPr lang="en-GB" sz="1100" b="1" dirty="0"/>
          </a:p>
        </p:txBody>
      </p:sp>
      <p:sp>
        <p:nvSpPr>
          <p:cNvPr id="13" name="Titel 1"/>
          <p:cNvSpPr>
            <a:spLocks noGrp="1"/>
          </p:cNvSpPr>
          <p:nvPr>
            <p:ph type="title"/>
          </p:nvPr>
        </p:nvSpPr>
        <p:spPr>
          <a:xfrm>
            <a:off x="330768" y="603743"/>
            <a:ext cx="7767638" cy="857250"/>
          </a:xfrm>
        </p:spPr>
        <p:txBody>
          <a:bodyPr>
            <a:noAutofit/>
          </a:bodyPr>
          <a:lstStyle/>
          <a:p>
            <a:r>
              <a:rPr lang="da-DK" sz="2400" b="1" dirty="0" smtClean="0"/>
              <a:t>Highlights WP2.3 - </a:t>
            </a:r>
            <a:r>
              <a:rPr lang="da-DK" sz="2400" b="1" dirty="0"/>
              <a:t>Development of </a:t>
            </a:r>
            <a:r>
              <a:rPr lang="da-DK" sz="2400" b="1" dirty="0" smtClean="0"/>
              <a:t>IKC </a:t>
            </a:r>
            <a:r>
              <a:rPr lang="da-DK" sz="2400" b="1" dirty="0"/>
              <a:t>'Best </a:t>
            </a:r>
            <a:r>
              <a:rPr lang="da-DK" sz="2400" b="1" dirty="0" err="1"/>
              <a:t>Practice</a:t>
            </a:r>
            <a:r>
              <a:rPr lang="da-DK" sz="2400" b="1" dirty="0"/>
              <a:t>' system </a:t>
            </a:r>
            <a:r>
              <a:rPr lang="da-DK" sz="2400" b="1" dirty="0" smtClean="0"/>
              <a:t>and </a:t>
            </a:r>
            <a:r>
              <a:rPr lang="da-DK" sz="2400" b="1" dirty="0"/>
              <a:t>organisation of </a:t>
            </a:r>
            <a:r>
              <a:rPr lang="da-DK" sz="2400" b="1" dirty="0" err="1"/>
              <a:t>collaboration</a:t>
            </a:r>
            <a:r>
              <a:rPr lang="da-DK" sz="2400" b="1" dirty="0"/>
              <a:t> </a:t>
            </a:r>
            <a:r>
              <a:rPr lang="da-DK" sz="2400" b="1" dirty="0" smtClean="0"/>
              <a:t>meetings</a:t>
            </a:r>
            <a:endParaRPr lang="da-DK" sz="2400" b="1" dirty="0"/>
          </a:p>
        </p:txBody>
      </p:sp>
      <p:sp>
        <p:nvSpPr>
          <p:cNvPr id="6" name="TextBox 5"/>
          <p:cNvSpPr txBox="1"/>
          <p:nvPr/>
        </p:nvSpPr>
        <p:spPr>
          <a:xfrm>
            <a:off x="330768" y="4531678"/>
            <a:ext cx="3752600" cy="215444"/>
          </a:xfrm>
          <a:prstGeom prst="rect">
            <a:avLst/>
          </a:prstGeom>
          <a:noFill/>
        </p:spPr>
        <p:txBody>
          <a:bodyPr wrap="none" rtlCol="0">
            <a:spAutoFit/>
          </a:bodyPr>
          <a:lstStyle/>
          <a:p>
            <a:r>
              <a:rPr lang="en-GB" sz="800" b="1" dirty="0">
                <a:solidFill>
                  <a:srgbClr val="0000FF"/>
                </a:solidFill>
              </a:rPr>
              <a:t>https://</a:t>
            </a:r>
            <a:r>
              <a:rPr lang="en-GB" sz="800" b="1" dirty="0" err="1">
                <a:solidFill>
                  <a:srgbClr val="0000FF"/>
                </a:solidFill>
              </a:rPr>
              <a:t>brightness.esss.se</a:t>
            </a:r>
            <a:r>
              <a:rPr lang="en-GB" sz="800" b="1" dirty="0">
                <a:solidFill>
                  <a:srgbClr val="0000FF"/>
                </a:solidFill>
              </a:rPr>
              <a:t>/in-kind-best-practices/workshop-</a:t>
            </a:r>
            <a:r>
              <a:rPr lang="en-GB" sz="800" b="1" dirty="0" err="1">
                <a:solidFill>
                  <a:srgbClr val="0000FF"/>
                </a:solidFill>
              </a:rPr>
              <a:t>ikc</a:t>
            </a:r>
            <a:r>
              <a:rPr lang="en-GB" sz="800" b="1" dirty="0">
                <a:solidFill>
                  <a:srgbClr val="0000FF"/>
                </a:solidFill>
              </a:rPr>
              <a:t>-best-practice-</a:t>
            </a:r>
            <a:r>
              <a:rPr lang="en-GB" sz="800" b="1" dirty="0" err="1">
                <a:solidFill>
                  <a:srgbClr val="0000FF"/>
                </a:solidFill>
              </a:rPr>
              <a:t>bilbao</a:t>
            </a:r>
            <a:endParaRPr lang="en-GB" sz="800" b="1" dirty="0">
              <a:solidFill>
                <a:srgbClr val="0000FF"/>
              </a:solidFill>
            </a:endParaRPr>
          </a:p>
        </p:txBody>
      </p:sp>
    </p:spTree>
    <p:extLst>
      <p:ext uri="{BB962C8B-B14F-4D97-AF65-F5344CB8AC3E}">
        <p14:creationId xmlns:p14="http://schemas.microsoft.com/office/powerpoint/2010/main" val="244606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30768" y="603743"/>
            <a:ext cx="7767638" cy="857250"/>
          </a:xfrm>
        </p:spPr>
        <p:txBody>
          <a:bodyPr>
            <a:noAutofit/>
          </a:bodyPr>
          <a:lstStyle/>
          <a:p>
            <a:r>
              <a:rPr lang="da-DK" sz="2400" b="1" dirty="0" smtClean="0"/>
              <a:t>Highlights WP2.3 - </a:t>
            </a:r>
            <a:r>
              <a:rPr lang="da-DK" sz="2400" b="1" dirty="0"/>
              <a:t>Development of </a:t>
            </a:r>
            <a:r>
              <a:rPr lang="da-DK" sz="2400" b="1" dirty="0" smtClean="0"/>
              <a:t>IKC </a:t>
            </a:r>
            <a:r>
              <a:rPr lang="da-DK" sz="2400" b="1" dirty="0"/>
              <a:t>'Best </a:t>
            </a:r>
            <a:r>
              <a:rPr lang="da-DK" sz="2400" b="1" dirty="0" err="1"/>
              <a:t>Practice</a:t>
            </a:r>
            <a:r>
              <a:rPr lang="da-DK" sz="2400" b="1" dirty="0"/>
              <a:t>' system </a:t>
            </a:r>
            <a:r>
              <a:rPr lang="da-DK" sz="2400" b="1" dirty="0" smtClean="0"/>
              <a:t>and </a:t>
            </a:r>
            <a:r>
              <a:rPr lang="da-DK" sz="2400" b="1" dirty="0"/>
              <a:t>organisation of </a:t>
            </a:r>
            <a:r>
              <a:rPr lang="da-DK" sz="2400" b="1" dirty="0" err="1"/>
              <a:t>collaboration</a:t>
            </a:r>
            <a:r>
              <a:rPr lang="da-DK" sz="2400" b="1" dirty="0"/>
              <a:t> </a:t>
            </a:r>
            <a:r>
              <a:rPr lang="da-DK" sz="2400" b="1" dirty="0" smtClean="0"/>
              <a:t>meetings</a:t>
            </a:r>
            <a:endParaRPr lang="da-DK" sz="2400" b="1" dirty="0"/>
          </a:p>
        </p:txBody>
      </p:sp>
      <p:sp>
        <p:nvSpPr>
          <p:cNvPr id="15" name="Pladsholder til indhold 2"/>
          <p:cNvSpPr txBox="1">
            <a:spLocks/>
          </p:cNvSpPr>
          <p:nvPr/>
        </p:nvSpPr>
        <p:spPr>
          <a:xfrm>
            <a:off x="312882" y="1483063"/>
            <a:ext cx="3649257" cy="3373134"/>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t>2</a:t>
            </a:r>
            <a:r>
              <a:rPr lang="en-US" sz="1200" b="1" baseline="30000" dirty="0"/>
              <a:t>nd</a:t>
            </a:r>
            <a:r>
              <a:rPr lang="en-US" sz="1200" b="1" dirty="0"/>
              <a:t> </a:t>
            </a:r>
            <a:r>
              <a:rPr lang="en-US" sz="1200" b="1" dirty="0" err="1"/>
              <a:t>BrightnESS</a:t>
            </a:r>
            <a:r>
              <a:rPr lang="en-US" sz="1200" b="1" dirty="0"/>
              <a:t> Best Practice workshop </a:t>
            </a:r>
            <a:r>
              <a:rPr lang="en-US" sz="1200" b="1" dirty="0" smtClean="0"/>
              <a:t>was </a:t>
            </a:r>
            <a:r>
              <a:rPr lang="en-US" sz="1200" b="1" dirty="0"/>
              <a:t>held on 13-14 June 2017 in Catania, Italy. </a:t>
            </a:r>
            <a:r>
              <a:rPr lang="en-US" sz="1200" b="1" dirty="0" smtClean="0">
                <a:solidFill>
                  <a:srgbClr val="FF0000"/>
                </a:solidFill>
              </a:rPr>
              <a:t>100</a:t>
            </a:r>
            <a:r>
              <a:rPr lang="en-US" sz="1200" b="1" dirty="0">
                <a:solidFill>
                  <a:srgbClr val="FF0000"/>
                </a:solidFill>
              </a:rPr>
              <a:t>+ </a:t>
            </a:r>
            <a:r>
              <a:rPr lang="en-US" sz="1200" b="1" dirty="0" smtClean="0">
                <a:solidFill>
                  <a:srgbClr val="FF0000"/>
                </a:solidFill>
              </a:rPr>
              <a:t>attendees</a:t>
            </a:r>
            <a:r>
              <a:rPr lang="en-US" sz="1200" b="1" dirty="0" smtClean="0"/>
              <a:t>. Organized </a:t>
            </a:r>
            <a:r>
              <a:rPr lang="en-US" sz="1200" b="1" dirty="0"/>
              <a:t>and supported </a:t>
            </a:r>
            <a:r>
              <a:rPr lang="en-US" sz="1200" b="1" dirty="0" smtClean="0"/>
              <a:t>by INFN-LNS, </a:t>
            </a:r>
            <a:r>
              <a:rPr lang="en-US" sz="1200" b="1" dirty="0" err="1"/>
              <a:t>Elettra</a:t>
            </a:r>
            <a:r>
              <a:rPr lang="en-US" sz="1200" b="1" dirty="0"/>
              <a:t> &amp; </a:t>
            </a:r>
            <a:r>
              <a:rPr lang="en-US" sz="1200" b="1" dirty="0" smtClean="0"/>
              <a:t>ESS.</a:t>
            </a:r>
          </a:p>
          <a:p>
            <a:pPr marL="0" indent="0">
              <a:buNone/>
            </a:pPr>
            <a:endParaRPr lang="en-US" sz="1200" b="1" dirty="0"/>
          </a:p>
          <a:p>
            <a:pPr marL="0" indent="0">
              <a:buNone/>
            </a:pPr>
            <a:r>
              <a:rPr lang="en-US" sz="1200" dirty="0">
                <a:solidFill>
                  <a:srgbClr val="82B819"/>
                </a:solidFill>
              </a:rPr>
              <a:t>“</a:t>
            </a:r>
            <a:r>
              <a:rPr lang="en-GB" sz="1200" b="1" dirty="0">
                <a:solidFill>
                  <a:srgbClr val="82B819"/>
                </a:solidFill>
              </a:rPr>
              <a:t>Installation aspects of large-scale In-Kind projects</a:t>
            </a:r>
            <a:r>
              <a:rPr lang="en-GB" sz="1200" b="1" dirty="0" smtClean="0">
                <a:solidFill>
                  <a:srgbClr val="82B819"/>
                </a:solidFill>
              </a:rPr>
              <a:t>”</a:t>
            </a:r>
          </a:p>
          <a:p>
            <a:pPr marL="0" indent="0">
              <a:buNone/>
            </a:pPr>
            <a:endParaRPr lang="en-GB" sz="1200" b="1" dirty="0" smtClean="0">
              <a:solidFill>
                <a:srgbClr val="82B819"/>
              </a:solidFill>
            </a:endParaRPr>
          </a:p>
          <a:p>
            <a:pPr marL="0" indent="0">
              <a:buNone/>
            </a:pPr>
            <a:r>
              <a:rPr lang="en-GB" sz="1200" b="1" dirty="0"/>
              <a:t>Four Sessions (22+ speakers):</a:t>
            </a:r>
          </a:p>
          <a:p>
            <a:pPr marL="360363" indent="-360363"/>
            <a:r>
              <a:rPr lang="en-GB" sz="1200" b="1" dirty="0"/>
              <a:t>Plenary</a:t>
            </a:r>
          </a:p>
          <a:p>
            <a:pPr marL="360363" indent="-360363"/>
            <a:r>
              <a:rPr lang="en-GB" sz="1200" b="1" dirty="0"/>
              <a:t>Design, Integration &amp; preparation for installation</a:t>
            </a:r>
          </a:p>
          <a:p>
            <a:pPr marL="360363" indent="-360363"/>
            <a:r>
              <a:rPr lang="en-GB" sz="1200" b="1" dirty="0"/>
              <a:t>Installation</a:t>
            </a:r>
          </a:p>
          <a:p>
            <a:pPr marL="360363" indent="-360363"/>
            <a:r>
              <a:rPr lang="en-GB" sz="1200" b="1" dirty="0"/>
              <a:t>Systems Commissioning</a:t>
            </a:r>
          </a:p>
          <a:p>
            <a:pPr marL="0" indent="0">
              <a:buNone/>
            </a:pPr>
            <a:endParaRPr lang="en-GB" sz="1200" b="1" dirty="0" smtClean="0"/>
          </a:p>
          <a:p>
            <a:pPr marL="0" indent="0">
              <a:buNone/>
            </a:pPr>
            <a:r>
              <a:rPr lang="en-GB" sz="1200" b="1" dirty="0" smtClean="0"/>
              <a:t>INFN-LNS </a:t>
            </a:r>
            <a:r>
              <a:rPr lang="en-GB" sz="1200" b="1" dirty="0"/>
              <a:t>provided local support and laboratory visits.</a:t>
            </a:r>
          </a:p>
          <a:p>
            <a:pPr marL="0" indent="0">
              <a:buNone/>
            </a:pPr>
            <a:r>
              <a:rPr lang="en-GB" sz="1200" b="1" dirty="0" smtClean="0"/>
              <a:t>Presentations </a:t>
            </a:r>
            <a:r>
              <a:rPr lang="en-GB" sz="1200" b="1" dirty="0"/>
              <a:t>are </a:t>
            </a:r>
            <a:r>
              <a:rPr lang="en-GB" sz="1200" b="1" dirty="0" smtClean="0"/>
              <a:t>public on </a:t>
            </a:r>
            <a:r>
              <a:rPr lang="en-GB" sz="1200" b="1" dirty="0"/>
              <a:t>the </a:t>
            </a:r>
            <a:r>
              <a:rPr lang="en-GB" sz="1200" b="1" dirty="0" err="1"/>
              <a:t>BrightnESS</a:t>
            </a:r>
            <a:r>
              <a:rPr lang="en-GB" sz="1200" b="1" dirty="0"/>
              <a:t> web page</a:t>
            </a:r>
            <a:r>
              <a:rPr lang="en-GB" sz="1200" b="1" dirty="0" smtClean="0"/>
              <a:t>.</a:t>
            </a:r>
            <a:endParaRPr lang="en-GB" sz="1200" b="1" dirty="0"/>
          </a:p>
        </p:txBody>
      </p:sp>
      <p:sp>
        <p:nvSpPr>
          <p:cNvPr id="3" name="TextBox 2"/>
          <p:cNvSpPr txBox="1"/>
          <p:nvPr/>
        </p:nvSpPr>
        <p:spPr>
          <a:xfrm>
            <a:off x="4194678" y="1465177"/>
            <a:ext cx="4784977" cy="3308598"/>
          </a:xfrm>
          <a:prstGeom prst="rect">
            <a:avLst/>
          </a:prstGeom>
          <a:noFill/>
        </p:spPr>
        <p:txBody>
          <a:bodyPr wrap="square" rtlCol="0">
            <a:spAutoFit/>
          </a:bodyPr>
          <a:lstStyle/>
          <a:p>
            <a:r>
              <a:rPr lang="en-GB" sz="1100" b="1" dirty="0"/>
              <a:t>The workshop was dedicated to the processes, requirements and preparation for the installation of in-kind contributions (IKC) to large-scale research infrastructure projects with focus on the European Spallation Source ERIC (ESS).</a:t>
            </a:r>
          </a:p>
          <a:p>
            <a:endParaRPr lang="en-GB" sz="1100" dirty="0"/>
          </a:p>
          <a:p>
            <a:r>
              <a:rPr lang="en-GB" sz="1100" dirty="0"/>
              <a:t>The </a:t>
            </a:r>
            <a:r>
              <a:rPr lang="en-GB" sz="1100" b="1" dirty="0"/>
              <a:t>plenary session</a:t>
            </a:r>
            <a:r>
              <a:rPr lang="en-GB" sz="1100" dirty="0"/>
              <a:t> reviewed international projects and their experience with preparation, installation and system commissioning. The talks highlighted best practices adopted and provide a forum for recommendations. </a:t>
            </a:r>
          </a:p>
          <a:p>
            <a:endParaRPr lang="en-GB" sz="1100" dirty="0"/>
          </a:p>
          <a:p>
            <a:r>
              <a:rPr lang="en-GB" sz="1100" dirty="0"/>
              <a:t>The </a:t>
            </a:r>
            <a:r>
              <a:rPr lang="en-GB" sz="1100" b="1" dirty="0"/>
              <a:t>Design, Integration and Preparation</a:t>
            </a:r>
            <a:r>
              <a:rPr lang="en-GB" sz="1100" dirty="0"/>
              <a:t> session focussed on safety and Swedish regulations, survey and alignment, logistics and storage, cable coordination and preparations for installation, including document and procedures, planning and sequences. The session on </a:t>
            </a:r>
            <a:r>
              <a:rPr lang="en-GB" sz="1100" b="1" dirty="0"/>
              <a:t>Installation</a:t>
            </a:r>
            <a:r>
              <a:rPr lang="en-GB" sz="1100" dirty="0"/>
              <a:t> covered its organisation and the required services, the coordination and planning of In-Kind contributions including concurrent activities with the installation of conventional facility and cryogenic plants and ESS partner considerations for an In-Kind installation. </a:t>
            </a:r>
            <a:r>
              <a:rPr lang="en-GB" sz="1100" b="1" dirty="0"/>
              <a:t>Systems Commissioning</a:t>
            </a:r>
            <a:r>
              <a:rPr lang="en-GB" sz="1100" dirty="0"/>
              <a:t> covered ESS commissioning strategies, the switch on and system commissioning of the controls systems, initial beam commissioning and asset and maintenance management.</a:t>
            </a:r>
          </a:p>
        </p:txBody>
      </p:sp>
      <p:sp>
        <p:nvSpPr>
          <p:cNvPr id="13" name="TextBox 12"/>
          <p:cNvSpPr txBox="1"/>
          <p:nvPr/>
        </p:nvSpPr>
        <p:spPr>
          <a:xfrm>
            <a:off x="330768" y="4531678"/>
            <a:ext cx="3841717" cy="215444"/>
          </a:xfrm>
          <a:prstGeom prst="rect">
            <a:avLst/>
          </a:prstGeom>
          <a:noFill/>
        </p:spPr>
        <p:txBody>
          <a:bodyPr wrap="none" rtlCol="0">
            <a:spAutoFit/>
          </a:bodyPr>
          <a:lstStyle/>
          <a:p>
            <a:r>
              <a:rPr lang="en-GB" sz="800" b="1" dirty="0">
                <a:solidFill>
                  <a:srgbClr val="0000FF"/>
                </a:solidFill>
              </a:rPr>
              <a:t>https://</a:t>
            </a:r>
            <a:r>
              <a:rPr lang="en-GB" sz="800" b="1" dirty="0" err="1">
                <a:solidFill>
                  <a:srgbClr val="0000FF"/>
                </a:solidFill>
              </a:rPr>
              <a:t>brightness.esss.se</a:t>
            </a:r>
            <a:r>
              <a:rPr lang="en-GB" sz="800" b="1" dirty="0">
                <a:solidFill>
                  <a:srgbClr val="0000FF"/>
                </a:solidFill>
              </a:rPr>
              <a:t>/in-kind-best-practices/2nd-best-practice-workshop-catania</a:t>
            </a:r>
          </a:p>
        </p:txBody>
      </p:sp>
    </p:spTree>
    <p:extLst>
      <p:ext uri="{BB962C8B-B14F-4D97-AF65-F5344CB8AC3E}">
        <p14:creationId xmlns:p14="http://schemas.microsoft.com/office/powerpoint/2010/main" val="218243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447040" y="612686"/>
            <a:ext cx="8122064" cy="857250"/>
          </a:xfrm>
        </p:spPr>
        <p:txBody>
          <a:bodyPr>
            <a:noAutofit/>
          </a:bodyPr>
          <a:lstStyle/>
          <a:p>
            <a:r>
              <a:rPr lang="da-DK" sz="2400" b="1" dirty="0" smtClean="0"/>
              <a:t>Highlights WP2.3 – Catania </a:t>
            </a:r>
            <a:r>
              <a:rPr lang="da-DK" sz="2400" b="1" dirty="0" err="1" smtClean="0"/>
              <a:t>Survey</a:t>
            </a:r>
            <a:r>
              <a:rPr lang="da-DK" sz="2400" b="1" dirty="0" smtClean="0"/>
              <a:t> (47% of </a:t>
            </a:r>
            <a:r>
              <a:rPr lang="da-DK" sz="2400" b="1" dirty="0" err="1" smtClean="0"/>
              <a:t>attendees</a:t>
            </a:r>
            <a:r>
              <a:rPr lang="da-DK" sz="2400" b="1" dirty="0" smtClean="0"/>
              <a:t>)</a:t>
            </a:r>
            <a:endParaRPr lang="da-DK" sz="2400" b="1" dirty="0"/>
          </a:p>
        </p:txBody>
      </p:sp>
      <p:grpSp>
        <p:nvGrpSpPr>
          <p:cNvPr id="3" name="Group 2"/>
          <p:cNvGrpSpPr/>
          <p:nvPr/>
        </p:nvGrpSpPr>
        <p:grpSpPr>
          <a:xfrm>
            <a:off x="158152" y="1469935"/>
            <a:ext cx="4142621" cy="2878959"/>
            <a:chOff x="158152" y="1469935"/>
            <a:chExt cx="4142621" cy="2878959"/>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7582" t="10719" r="31499"/>
            <a:stretch/>
          </p:blipFill>
          <p:spPr>
            <a:xfrm>
              <a:off x="158152" y="1469935"/>
              <a:ext cx="4142621" cy="2878959"/>
            </a:xfrm>
            <a:prstGeom prst="rect">
              <a:avLst/>
            </a:prstGeom>
          </p:spPr>
        </p:pic>
        <p:sp>
          <p:nvSpPr>
            <p:cNvPr id="6" name="TextBox 5"/>
            <p:cNvSpPr txBox="1"/>
            <p:nvPr/>
          </p:nvSpPr>
          <p:spPr>
            <a:xfrm>
              <a:off x="1612820" y="3317292"/>
              <a:ext cx="2313454" cy="307777"/>
            </a:xfrm>
            <a:prstGeom prst="rect">
              <a:avLst/>
            </a:prstGeom>
            <a:noFill/>
          </p:spPr>
          <p:txBody>
            <a:bodyPr wrap="none" rtlCol="0">
              <a:spAutoFit/>
            </a:bodyPr>
            <a:lstStyle/>
            <a:p>
              <a:r>
                <a:rPr lang="da-DK" sz="1400" b="1" dirty="0"/>
                <a:t>Rating of </a:t>
              </a:r>
              <a:r>
                <a:rPr lang="da-DK" sz="1400" b="1" dirty="0" smtClean="0"/>
                <a:t>Workshop </a:t>
              </a:r>
              <a:r>
                <a:rPr lang="da-DK" sz="1400" b="1" dirty="0"/>
                <a:t>Content</a:t>
              </a:r>
              <a:endParaRPr lang="en-GB" sz="1400" dirty="0"/>
            </a:p>
          </p:txBody>
        </p:sp>
      </p:grpSp>
      <p:grpSp>
        <p:nvGrpSpPr>
          <p:cNvPr id="4" name="Group 3"/>
          <p:cNvGrpSpPr/>
          <p:nvPr/>
        </p:nvGrpSpPr>
        <p:grpSpPr>
          <a:xfrm>
            <a:off x="4300773" y="1469935"/>
            <a:ext cx="4446341" cy="2916297"/>
            <a:chOff x="4300773" y="1469935"/>
            <a:chExt cx="4446341" cy="2916297"/>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300773" y="1469935"/>
              <a:ext cx="4446341" cy="2916297"/>
            </a:xfrm>
            <a:prstGeom prst="rect">
              <a:avLst/>
            </a:prstGeom>
          </p:spPr>
        </p:pic>
        <p:sp>
          <p:nvSpPr>
            <p:cNvPr id="13" name="TextBox 12"/>
            <p:cNvSpPr txBox="1"/>
            <p:nvPr/>
          </p:nvSpPr>
          <p:spPr>
            <a:xfrm>
              <a:off x="6054140" y="3317292"/>
              <a:ext cx="2451490" cy="523220"/>
            </a:xfrm>
            <a:prstGeom prst="rect">
              <a:avLst/>
            </a:prstGeom>
            <a:noFill/>
          </p:spPr>
          <p:txBody>
            <a:bodyPr wrap="square" rtlCol="0">
              <a:spAutoFit/>
            </a:bodyPr>
            <a:lstStyle/>
            <a:p>
              <a:pPr algn="ctr"/>
              <a:r>
                <a:rPr lang="da-DK" sz="1400" b="1" dirty="0"/>
                <a:t>Rating of </a:t>
              </a:r>
              <a:r>
                <a:rPr lang="en-GB" sz="1400" b="1" dirty="0" smtClean="0"/>
                <a:t>structure </a:t>
              </a:r>
              <a:r>
                <a:rPr lang="en-GB" sz="1400" b="1" dirty="0"/>
                <a:t>and format of the sessions</a:t>
              </a:r>
            </a:p>
          </p:txBody>
        </p:sp>
      </p:grpSp>
    </p:spTree>
    <p:extLst>
      <p:ext uri="{BB962C8B-B14F-4D97-AF65-F5344CB8AC3E}">
        <p14:creationId xmlns:p14="http://schemas.microsoft.com/office/powerpoint/2010/main" val="20457356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1800" y="2157016"/>
            <a:ext cx="5521500" cy="857250"/>
          </a:xfrm>
        </p:spPr>
        <p:txBody>
          <a:bodyPr/>
          <a:lstStyle/>
          <a:p>
            <a:pPr algn="ctr"/>
            <a:r>
              <a:rPr lang="da-DK" b="1" dirty="0" err="1" smtClean="0"/>
              <a:t>Task</a:t>
            </a:r>
            <a:r>
              <a:rPr lang="da-DK" b="1" dirty="0" smtClean="0"/>
              <a:t> WP2.4</a:t>
            </a:r>
            <a:endParaRPr lang="da-DK" b="1" dirty="0"/>
          </a:p>
        </p:txBody>
      </p:sp>
    </p:spTree>
    <p:extLst>
      <p:ext uri="{BB962C8B-B14F-4D97-AF65-F5344CB8AC3E}">
        <p14:creationId xmlns:p14="http://schemas.microsoft.com/office/powerpoint/2010/main" val="42677435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indhold 2"/>
          <p:cNvSpPr txBox="1">
            <a:spLocks/>
          </p:cNvSpPr>
          <p:nvPr/>
        </p:nvSpPr>
        <p:spPr>
          <a:xfrm>
            <a:off x="264851" y="1205055"/>
            <a:ext cx="4055113" cy="3596626"/>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rgbClr val="82AF19"/>
                </a:solidFill>
              </a:rPr>
              <a:t>The regional hubs are established and have Field Coordinators that:</a:t>
            </a:r>
            <a:endParaRPr lang="en-US" sz="1400" b="1" dirty="0"/>
          </a:p>
          <a:p>
            <a:pPr marL="442913" indent="-442913"/>
            <a:r>
              <a:rPr lang="en-US" sz="1400" b="1" dirty="0" smtClean="0"/>
              <a:t>Assist </a:t>
            </a:r>
            <a:r>
              <a:rPr lang="en-US" sz="1400" b="1" dirty="0"/>
              <a:t>the timely and qualitative delivery of IKC in their region. </a:t>
            </a:r>
          </a:p>
          <a:p>
            <a:pPr marL="442913" indent="-442913"/>
            <a:r>
              <a:rPr lang="en-US" sz="1400" b="1" dirty="0" smtClean="0"/>
              <a:t>Are </a:t>
            </a:r>
            <a:r>
              <a:rPr lang="en-US" sz="1400" b="1" dirty="0"/>
              <a:t>involved and support all three phases of the IKC process. </a:t>
            </a:r>
          </a:p>
          <a:p>
            <a:pPr marL="442913" indent="-442913"/>
            <a:r>
              <a:rPr lang="en-US" sz="1400" b="1" dirty="0" smtClean="0"/>
              <a:t>Have </a:t>
            </a:r>
            <a:r>
              <a:rPr lang="en-US" sz="1400" b="1" dirty="0"/>
              <a:t>regular meetings between the ESS HQ and </a:t>
            </a:r>
            <a:r>
              <a:rPr lang="en-US" sz="1400" b="1" dirty="0" smtClean="0"/>
              <a:t>other Regional </a:t>
            </a:r>
            <a:r>
              <a:rPr lang="en-US" sz="1400" b="1" dirty="0"/>
              <a:t>Hubs. </a:t>
            </a:r>
          </a:p>
          <a:p>
            <a:pPr marL="442913" indent="-442913"/>
            <a:r>
              <a:rPr lang="en-US" sz="1400" b="1" dirty="0" smtClean="0"/>
              <a:t>Participate </a:t>
            </a:r>
            <a:r>
              <a:rPr lang="en-US" sz="1400" b="1" dirty="0"/>
              <a:t>in </a:t>
            </a:r>
            <a:r>
              <a:rPr lang="en-US" sz="1400" b="1" dirty="0" smtClean="0"/>
              <a:t>the organization and facilitation of Task </a:t>
            </a:r>
            <a:r>
              <a:rPr lang="en-US" sz="1400" b="1" dirty="0"/>
              <a:t>2.3 (best </a:t>
            </a:r>
            <a:r>
              <a:rPr lang="en-US" sz="1400" b="1" dirty="0" smtClean="0"/>
              <a:t>practice </a:t>
            </a:r>
            <a:r>
              <a:rPr lang="en-US" sz="1400" b="1" dirty="0"/>
              <a:t>workshops</a:t>
            </a:r>
            <a:r>
              <a:rPr lang="en-US" sz="1400" b="1" dirty="0" smtClean="0"/>
              <a:t>)</a:t>
            </a:r>
          </a:p>
          <a:p>
            <a:pPr marL="442913" indent="-442913"/>
            <a:endParaRPr lang="en-US" sz="1400" b="1" dirty="0"/>
          </a:p>
          <a:p>
            <a:pPr marL="0" indent="0">
              <a:buNone/>
            </a:pPr>
            <a:r>
              <a:rPr lang="en-US" sz="1400" b="1" dirty="0" smtClean="0"/>
              <a:t>Task </a:t>
            </a:r>
            <a:r>
              <a:rPr lang="en-US" sz="1400" b="1" dirty="0"/>
              <a:t>2.4 is directly linked to global ESS Project milestones and key performance indicators</a:t>
            </a:r>
            <a:r>
              <a:rPr lang="en-US" sz="1400" b="1" dirty="0" smtClean="0"/>
              <a:t>.</a:t>
            </a:r>
            <a:endParaRPr lang="en-US" sz="1400" b="1" u="sng" dirty="0"/>
          </a:p>
        </p:txBody>
      </p:sp>
      <p:sp>
        <p:nvSpPr>
          <p:cNvPr id="57" name="TextBox 56"/>
          <p:cNvSpPr txBox="1"/>
          <p:nvPr/>
        </p:nvSpPr>
        <p:spPr>
          <a:xfrm>
            <a:off x="4751680" y="1269945"/>
            <a:ext cx="3777005" cy="3337074"/>
          </a:xfrm>
          <a:prstGeom prst="rect">
            <a:avLst/>
          </a:prstGeom>
          <a:solidFill>
            <a:srgbClr val="82AF19"/>
          </a:solidFill>
          <a:ln w="38100" cmpd="sng">
            <a:solidFill>
              <a:schemeClr val="tx1"/>
            </a:solidFill>
          </a:ln>
          <a:effectLst>
            <a:outerShdw blurRad="263525" dist="254000" dir="2700000" algn="tl" rotWithShape="0">
              <a:srgbClr val="000000">
                <a:alpha val="63000"/>
              </a:srgbClr>
            </a:outerShdw>
          </a:effectLst>
        </p:spPr>
        <p:txBody>
          <a:bodyPr wrap="square" spcCol="180000" rtlCol="0" anchor="ctr" anchorCtr="0">
            <a:noAutofit/>
          </a:bodyPr>
          <a:lstStyle/>
          <a:p>
            <a:pPr marL="285750" indent="-285750">
              <a:buFont typeface="Arial"/>
              <a:buChar char="•"/>
            </a:pPr>
            <a:r>
              <a:rPr lang="en-US" b="1" dirty="0" smtClean="0">
                <a:solidFill>
                  <a:schemeClr val="bg1"/>
                </a:solidFill>
              </a:rPr>
              <a:t>Field </a:t>
            </a:r>
            <a:r>
              <a:rPr lang="en-US" b="1" dirty="0">
                <a:solidFill>
                  <a:schemeClr val="bg1"/>
                </a:solidFill>
              </a:rPr>
              <a:t>Coordinators are additional </a:t>
            </a:r>
            <a:r>
              <a:rPr lang="en-US" b="1" dirty="0" smtClean="0">
                <a:solidFill>
                  <a:schemeClr val="bg1"/>
                </a:solidFill>
              </a:rPr>
              <a:t>resources for the IK processes.</a:t>
            </a:r>
          </a:p>
          <a:p>
            <a:pPr marL="285750" indent="-285750">
              <a:buFont typeface="Arial"/>
              <a:buChar char="•"/>
            </a:pPr>
            <a:r>
              <a:rPr lang="en-US" b="1" dirty="0" smtClean="0">
                <a:solidFill>
                  <a:schemeClr val="bg1"/>
                </a:solidFill>
              </a:rPr>
              <a:t>Will enhance the communication channels.</a:t>
            </a:r>
            <a:endParaRPr lang="en-US" b="1" dirty="0">
              <a:solidFill>
                <a:schemeClr val="bg1"/>
              </a:solidFill>
            </a:endParaRPr>
          </a:p>
          <a:p>
            <a:pPr marL="285750" indent="-285750">
              <a:buFont typeface="Arial"/>
              <a:buChar char="•"/>
            </a:pPr>
            <a:r>
              <a:rPr lang="en-US" b="1" dirty="0" smtClean="0">
                <a:solidFill>
                  <a:schemeClr val="bg1"/>
                </a:solidFill>
              </a:rPr>
              <a:t>Assist in addressing </a:t>
            </a:r>
            <a:r>
              <a:rPr lang="en-US" b="1" dirty="0">
                <a:solidFill>
                  <a:schemeClr val="bg1"/>
                </a:solidFill>
              </a:rPr>
              <a:t>risks and risk mitigation of IK processes. </a:t>
            </a:r>
          </a:p>
          <a:p>
            <a:pPr marL="285750" indent="-285750">
              <a:buFont typeface="Arial"/>
              <a:buChar char="•"/>
            </a:pPr>
            <a:r>
              <a:rPr lang="en-US" b="1" dirty="0">
                <a:solidFill>
                  <a:schemeClr val="bg1"/>
                </a:solidFill>
              </a:rPr>
              <a:t>Strengthen interfaces, reinforce </a:t>
            </a:r>
            <a:r>
              <a:rPr lang="en-US" b="1" dirty="0" smtClean="0">
                <a:solidFill>
                  <a:schemeClr val="bg1"/>
                </a:solidFill>
              </a:rPr>
              <a:t>quality</a:t>
            </a:r>
            <a:r>
              <a:rPr lang="en-US" b="1" dirty="0">
                <a:solidFill>
                  <a:schemeClr val="bg1"/>
                </a:solidFill>
              </a:rPr>
              <a:t>, standards and best </a:t>
            </a:r>
            <a:r>
              <a:rPr lang="en-US" b="1" dirty="0" smtClean="0">
                <a:solidFill>
                  <a:schemeClr val="bg1"/>
                </a:solidFill>
              </a:rPr>
              <a:t>practices by </a:t>
            </a:r>
            <a:r>
              <a:rPr lang="en-US" b="1" dirty="0">
                <a:solidFill>
                  <a:schemeClr val="bg1"/>
                </a:solidFill>
              </a:rPr>
              <a:t>facilitating the flow of critical information between partners</a:t>
            </a:r>
            <a:r>
              <a:rPr lang="en-US" b="1" dirty="0" smtClean="0">
                <a:solidFill>
                  <a:schemeClr val="bg1"/>
                </a:solidFill>
              </a:rPr>
              <a:t>.</a:t>
            </a:r>
            <a:r>
              <a:rPr lang="en-US" dirty="0" smtClean="0">
                <a:solidFill>
                  <a:schemeClr val="bg1"/>
                </a:solidFill>
              </a:rPr>
              <a:t> </a:t>
            </a:r>
            <a:endParaRPr lang="en-US" dirty="0">
              <a:solidFill>
                <a:schemeClr val="bg1"/>
              </a:solidFill>
            </a:endParaRPr>
          </a:p>
        </p:txBody>
      </p:sp>
      <p:sp>
        <p:nvSpPr>
          <p:cNvPr id="6" name="Titel 1"/>
          <p:cNvSpPr>
            <a:spLocks noGrp="1"/>
          </p:cNvSpPr>
          <p:nvPr>
            <p:ph type="title"/>
          </p:nvPr>
        </p:nvSpPr>
        <p:spPr>
          <a:xfrm>
            <a:off x="226199" y="532378"/>
            <a:ext cx="8300862" cy="529888"/>
          </a:xfrm>
        </p:spPr>
        <p:txBody>
          <a:bodyPr>
            <a:noAutofit/>
          </a:bodyPr>
          <a:lstStyle/>
          <a:p>
            <a:r>
              <a:rPr lang="da-DK" sz="2400" b="1" dirty="0" smtClean="0"/>
              <a:t>WP2.4 - Creation of an IKC </a:t>
            </a:r>
            <a:r>
              <a:rPr lang="da-DK" sz="2400" b="1" dirty="0" err="1"/>
              <a:t>network</a:t>
            </a:r>
            <a:r>
              <a:rPr lang="da-DK" sz="2400" b="1" dirty="0"/>
              <a:t> of Regional </a:t>
            </a:r>
            <a:r>
              <a:rPr lang="da-DK" sz="2400" b="1" dirty="0" smtClean="0"/>
              <a:t>Hubs</a:t>
            </a:r>
            <a:endParaRPr lang="da-DK" sz="2400" b="1" dirty="0"/>
          </a:p>
        </p:txBody>
      </p:sp>
    </p:spTree>
    <p:extLst>
      <p:ext uri="{BB962C8B-B14F-4D97-AF65-F5344CB8AC3E}">
        <p14:creationId xmlns:p14="http://schemas.microsoft.com/office/powerpoint/2010/main" val="153100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226199" y="532378"/>
            <a:ext cx="8300862" cy="529888"/>
          </a:xfrm>
        </p:spPr>
        <p:txBody>
          <a:bodyPr>
            <a:noAutofit/>
          </a:bodyPr>
          <a:lstStyle/>
          <a:p>
            <a:r>
              <a:rPr lang="da-DK" sz="2400" b="1" dirty="0" smtClean="0"/>
              <a:t>WP2.4 - Creation of an IKC </a:t>
            </a:r>
            <a:r>
              <a:rPr lang="da-DK" sz="2400" b="1" dirty="0" err="1"/>
              <a:t>network</a:t>
            </a:r>
            <a:r>
              <a:rPr lang="da-DK" sz="2400" b="1" dirty="0"/>
              <a:t> of Regional </a:t>
            </a:r>
            <a:r>
              <a:rPr lang="da-DK" sz="2400" b="1" dirty="0" smtClean="0"/>
              <a:t>Hubs</a:t>
            </a:r>
            <a:endParaRPr lang="da-DK" sz="2400" b="1" dirty="0"/>
          </a:p>
        </p:txBody>
      </p:sp>
      <p:grpSp>
        <p:nvGrpSpPr>
          <p:cNvPr id="58" name="Group 57"/>
          <p:cNvGrpSpPr/>
          <p:nvPr/>
        </p:nvGrpSpPr>
        <p:grpSpPr>
          <a:xfrm>
            <a:off x="162145" y="1923264"/>
            <a:ext cx="3024632" cy="2812962"/>
            <a:chOff x="381000" y="1864626"/>
            <a:chExt cx="2032000" cy="2519729"/>
          </a:xfrm>
        </p:grpSpPr>
        <p:grpSp>
          <p:nvGrpSpPr>
            <p:cNvPr id="59" name="Group 58"/>
            <p:cNvGrpSpPr/>
            <p:nvPr/>
          </p:nvGrpSpPr>
          <p:grpSpPr>
            <a:xfrm>
              <a:off x="381000" y="1864626"/>
              <a:ext cx="2032000" cy="2019530"/>
              <a:chOff x="3050193" y="1986661"/>
              <a:chExt cx="3298222" cy="3277981"/>
            </a:xfrm>
          </p:grpSpPr>
          <p:sp>
            <p:nvSpPr>
              <p:cNvPr id="61"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2"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71"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74"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76"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7"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9"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0"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2"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83"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85"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86"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87"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8"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9"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1"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2"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93"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4"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95"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6"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97"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98"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9"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100" name="Freeform 99"/>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1" name="Freeform 100"/>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0" name="TextBox 59"/>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sp>
        <p:nvSpPr>
          <p:cNvPr id="102" name="Pladsholder til indhold 2"/>
          <p:cNvSpPr txBox="1">
            <a:spLocks/>
          </p:cNvSpPr>
          <p:nvPr/>
        </p:nvSpPr>
        <p:spPr>
          <a:xfrm>
            <a:off x="226199" y="1103221"/>
            <a:ext cx="5648780" cy="716045"/>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b="1" dirty="0">
                <a:solidFill>
                  <a:srgbClr val="82AF19"/>
                </a:solidFill>
              </a:rPr>
              <a:t>U</a:t>
            </a:r>
            <a:r>
              <a:rPr lang="en-US" sz="2000" b="1" dirty="0" smtClean="0">
                <a:solidFill>
                  <a:srgbClr val="82AF19"/>
                </a:solidFill>
              </a:rPr>
              <a:t>p to </a:t>
            </a:r>
            <a:r>
              <a:rPr lang="en-US" sz="2000" b="1" dirty="0" smtClean="0">
                <a:solidFill>
                  <a:srgbClr val="82AF19"/>
                </a:solidFill>
              </a:rPr>
              <a:t>27 </a:t>
            </a:r>
            <a:r>
              <a:rPr lang="en-US" sz="2000" b="1" dirty="0" smtClean="0">
                <a:solidFill>
                  <a:srgbClr val="82AF19"/>
                </a:solidFill>
              </a:rPr>
              <a:t>people active for</a:t>
            </a:r>
          </a:p>
          <a:p>
            <a:pPr marL="0" indent="0">
              <a:spcBef>
                <a:spcPts val="0"/>
              </a:spcBef>
              <a:buNone/>
            </a:pPr>
            <a:r>
              <a:rPr lang="en-US" sz="2000" b="1" dirty="0" smtClean="0">
                <a:solidFill>
                  <a:srgbClr val="82AF19"/>
                </a:solidFill>
              </a:rPr>
              <a:t>WP2.4 – with six leaders.</a:t>
            </a:r>
            <a:endParaRPr lang="en-US" sz="1600" b="1" u="sng" dirty="0"/>
          </a:p>
          <a:p>
            <a:pPr marL="0" indent="0">
              <a:spcBef>
                <a:spcPts val="0"/>
              </a:spcBef>
              <a:buNone/>
            </a:pPr>
            <a:endParaRPr lang="en-GB" sz="1600" b="1" dirty="0" smtClean="0"/>
          </a:p>
          <a:p>
            <a:pPr marL="0" indent="0">
              <a:spcBef>
                <a:spcPts val="0"/>
              </a:spcBef>
              <a:buNone/>
            </a:pPr>
            <a:endParaRPr lang="en-US" sz="1600" dirty="0"/>
          </a:p>
        </p:txBody>
      </p:sp>
      <p:graphicFrame>
        <p:nvGraphicFramePr>
          <p:cNvPr id="103" name="Content Placeholder 4"/>
          <p:cNvGraphicFramePr>
            <a:graphicFrameLocks/>
          </p:cNvGraphicFramePr>
          <p:nvPr>
            <p:extLst>
              <p:ext uri="{D42A27DB-BD31-4B8C-83A1-F6EECF244321}">
                <p14:modId xmlns:p14="http://schemas.microsoft.com/office/powerpoint/2010/main" val="3173270737"/>
              </p:ext>
            </p:extLst>
          </p:nvPr>
        </p:nvGraphicFramePr>
        <p:xfrm>
          <a:off x="3319294" y="1241883"/>
          <a:ext cx="5564284" cy="3433038"/>
        </p:xfrm>
        <a:graphic>
          <a:graphicData uri="http://schemas.openxmlformats.org/drawingml/2006/table">
            <a:tbl>
              <a:tblPr firstRow="1" bandRow="1">
                <a:tableStyleId>{5C22544A-7EE6-4342-B048-85BDC9FD1C3A}</a:tableStyleId>
              </a:tblPr>
              <a:tblGrid>
                <a:gridCol w="1362214"/>
                <a:gridCol w="921689"/>
                <a:gridCol w="2434099"/>
                <a:gridCol w="846282"/>
              </a:tblGrid>
              <a:tr h="195301">
                <a:tc>
                  <a:txBody>
                    <a:bodyPr/>
                    <a:lstStyle/>
                    <a:p>
                      <a:r>
                        <a:rPr lang="en-US" sz="900" dirty="0" smtClean="0">
                          <a:latin typeface="Arial"/>
                          <a:cs typeface="Arial"/>
                        </a:rPr>
                        <a:t>Regional</a:t>
                      </a:r>
                      <a:r>
                        <a:rPr lang="en-US" sz="900" baseline="0" dirty="0" smtClean="0">
                          <a:latin typeface="Arial"/>
                          <a:cs typeface="Arial"/>
                        </a:rPr>
                        <a:t> Hub</a:t>
                      </a:r>
                      <a:endParaRPr lang="en-US" sz="900" dirty="0">
                        <a:latin typeface="Arial"/>
                        <a:cs typeface="Arial"/>
                      </a:endParaRPr>
                    </a:p>
                  </a:txBody>
                  <a:tcPr marL="67020" marR="67020" marT="25133" marB="25133">
                    <a:solidFill>
                      <a:schemeClr val="tx1">
                        <a:lumMod val="65000"/>
                        <a:lumOff val="35000"/>
                      </a:schemeClr>
                    </a:solidFill>
                  </a:tcPr>
                </a:tc>
                <a:tc>
                  <a:txBody>
                    <a:bodyPr/>
                    <a:lstStyle/>
                    <a:p>
                      <a:r>
                        <a:rPr lang="en-US" sz="900" dirty="0" smtClean="0">
                          <a:latin typeface="Arial"/>
                          <a:cs typeface="Arial"/>
                        </a:rPr>
                        <a:t>Owner</a:t>
                      </a:r>
                      <a:endParaRPr lang="en-US" sz="900" dirty="0">
                        <a:latin typeface="Arial"/>
                        <a:cs typeface="Arial"/>
                      </a:endParaRPr>
                    </a:p>
                  </a:txBody>
                  <a:tcPr marL="67020" marR="67020" marT="25133" marB="25133">
                    <a:solidFill>
                      <a:schemeClr val="tx1">
                        <a:lumMod val="65000"/>
                        <a:lumOff val="35000"/>
                      </a:schemeClr>
                    </a:solidFill>
                  </a:tcPr>
                </a:tc>
                <a:tc>
                  <a:txBody>
                    <a:bodyPr/>
                    <a:lstStyle/>
                    <a:p>
                      <a:r>
                        <a:rPr lang="en-US" sz="900" dirty="0" smtClean="0">
                          <a:latin typeface="Arial"/>
                          <a:cs typeface="Arial"/>
                        </a:rPr>
                        <a:t>Field Coordinator</a:t>
                      </a:r>
                      <a:endParaRPr lang="en-US" sz="900" dirty="0">
                        <a:latin typeface="Arial"/>
                        <a:cs typeface="Arial"/>
                      </a:endParaRPr>
                    </a:p>
                  </a:txBody>
                  <a:tcPr marL="67020" marR="67020" marT="25133" marB="25133">
                    <a:solidFill>
                      <a:schemeClr val="tx1">
                        <a:lumMod val="65000"/>
                        <a:lumOff val="35000"/>
                      </a:schemeClr>
                    </a:solidFill>
                  </a:tcPr>
                </a:tc>
                <a:tc>
                  <a:txBody>
                    <a:bodyPr/>
                    <a:lstStyle/>
                    <a:p>
                      <a:r>
                        <a:rPr lang="en-US" sz="900" dirty="0" smtClean="0">
                          <a:latin typeface="Arial"/>
                          <a:cs typeface="Arial"/>
                        </a:rPr>
                        <a:t>Countries</a:t>
                      </a:r>
                      <a:endParaRPr lang="en-US" sz="900" dirty="0">
                        <a:latin typeface="Arial"/>
                        <a:cs typeface="Arial"/>
                      </a:endParaRPr>
                    </a:p>
                  </a:txBody>
                  <a:tcPr marL="67020" marR="67020" marT="25133" marB="25133">
                    <a:solidFill>
                      <a:schemeClr val="tx1">
                        <a:lumMod val="65000"/>
                        <a:lumOff val="35000"/>
                      </a:schemeClr>
                    </a:solidFill>
                  </a:tcPr>
                </a:tc>
              </a:tr>
              <a:tr h="664620">
                <a:tc>
                  <a:txBody>
                    <a:bodyPr/>
                    <a:lstStyle/>
                    <a:p>
                      <a:r>
                        <a:rPr lang="en-US" sz="900" b="1" dirty="0" smtClean="0">
                          <a:latin typeface="Arial"/>
                          <a:cs typeface="Arial"/>
                        </a:rPr>
                        <a:t>North-West</a:t>
                      </a:r>
                    </a:p>
                  </a:txBody>
                  <a:tcPr marL="67020" marR="67020" marT="25133" marB="25133">
                    <a:solidFill>
                      <a:srgbClr val="88C286"/>
                    </a:solidFill>
                  </a:tcPr>
                </a:tc>
                <a:tc>
                  <a:txBody>
                    <a:bodyPr/>
                    <a:lstStyle/>
                    <a:p>
                      <a:r>
                        <a:rPr lang="en-US" sz="900" dirty="0" smtClean="0">
                          <a:latin typeface="Arial"/>
                          <a:cs typeface="Arial"/>
                        </a:rPr>
                        <a:t>STFC</a:t>
                      </a:r>
                    </a:p>
                    <a:p>
                      <a:r>
                        <a:rPr lang="en-US" sz="900" dirty="0" smtClean="0">
                          <a:latin typeface="Arial"/>
                          <a:cs typeface="Arial"/>
                        </a:rPr>
                        <a:t>TU Delft</a:t>
                      </a:r>
                      <a:endParaRPr lang="en-US" sz="900" dirty="0">
                        <a:latin typeface="Arial"/>
                        <a:cs typeface="Arial"/>
                      </a:endParaRPr>
                    </a:p>
                  </a:txBody>
                  <a:tcPr marL="67020" marR="67020" marT="25133" marB="25133">
                    <a:solidFill>
                      <a:schemeClr val="bg1">
                        <a:lumMod val="85000"/>
                      </a:schemeClr>
                    </a:solidFill>
                  </a:tcPr>
                </a:tc>
                <a:tc>
                  <a:txBody>
                    <a:bodyPr/>
                    <a:lstStyle/>
                    <a:p>
                      <a:r>
                        <a:rPr lang="en-US" sz="900" baseline="0" dirty="0" smtClean="0">
                          <a:latin typeface="Arial"/>
                          <a:cs typeface="Arial"/>
                        </a:rPr>
                        <a:t>Louise Dixon, Deena </a:t>
                      </a:r>
                      <a:r>
                        <a:rPr lang="en-US" sz="900" baseline="0" dirty="0" err="1" smtClean="0">
                          <a:latin typeface="Arial"/>
                          <a:cs typeface="Arial"/>
                        </a:rPr>
                        <a:t>Fernandes</a:t>
                      </a:r>
                      <a:r>
                        <a:rPr lang="en-US" sz="900" baseline="0" dirty="0" smtClean="0">
                          <a:latin typeface="Arial"/>
                          <a:cs typeface="Arial"/>
                        </a:rPr>
                        <a:t>, </a:t>
                      </a:r>
                    </a:p>
                    <a:p>
                      <a:r>
                        <a:rPr lang="en-US" sz="900" dirty="0" smtClean="0">
                          <a:latin typeface="Arial"/>
                          <a:cs typeface="Arial"/>
                        </a:rPr>
                        <a:t>Justin </a:t>
                      </a:r>
                      <a:r>
                        <a:rPr lang="en-US" sz="900" dirty="0" err="1" smtClean="0">
                          <a:latin typeface="Arial"/>
                          <a:cs typeface="Arial"/>
                        </a:rPr>
                        <a:t>Greenhalgh</a:t>
                      </a:r>
                      <a:r>
                        <a:rPr lang="en-US" sz="900" dirty="0" smtClean="0">
                          <a:latin typeface="Arial"/>
                          <a:cs typeface="Arial"/>
                        </a:rPr>
                        <a:t>,</a:t>
                      </a:r>
                    </a:p>
                    <a:p>
                      <a:r>
                        <a:rPr lang="en-US" sz="900" b="1" dirty="0" err="1" smtClean="0">
                          <a:latin typeface="Arial"/>
                          <a:cs typeface="Arial"/>
                        </a:rPr>
                        <a:t>Philippa</a:t>
                      </a:r>
                      <a:r>
                        <a:rPr lang="en-US" sz="900" b="1" dirty="0" smtClean="0">
                          <a:latin typeface="Arial"/>
                          <a:cs typeface="Arial"/>
                        </a:rPr>
                        <a:t> Kingston</a:t>
                      </a:r>
                      <a:r>
                        <a:rPr lang="en-US" sz="900" b="0" baseline="0" dirty="0" smtClean="0">
                          <a:latin typeface="Arial"/>
                          <a:cs typeface="Arial"/>
                        </a:rPr>
                        <a:t>, </a:t>
                      </a:r>
                      <a:r>
                        <a:rPr lang="en-US" sz="900" baseline="0" dirty="0" smtClean="0">
                          <a:latin typeface="Arial"/>
                          <a:cs typeface="Arial"/>
                        </a:rPr>
                        <a:t>John Webber for the UK</a:t>
                      </a:r>
                      <a:endParaRPr lang="en-US" sz="900" dirty="0" smtClean="0">
                        <a:latin typeface="Arial"/>
                        <a:cs typeface="Arial"/>
                      </a:endParaRPr>
                    </a:p>
                    <a:p>
                      <a:r>
                        <a:rPr lang="en-US" sz="900" b="1" dirty="0" err="1" smtClean="0">
                          <a:latin typeface="Arial"/>
                          <a:cs typeface="Arial"/>
                        </a:rPr>
                        <a:t>Toon</a:t>
                      </a:r>
                      <a:r>
                        <a:rPr lang="en-US" sz="900" b="1" baseline="0" dirty="0" smtClean="0">
                          <a:latin typeface="Arial"/>
                          <a:cs typeface="Arial"/>
                        </a:rPr>
                        <a:t> </a:t>
                      </a:r>
                      <a:r>
                        <a:rPr lang="en-US" sz="900" b="1" baseline="0" dirty="0" err="1" smtClean="0">
                          <a:latin typeface="Arial"/>
                          <a:cs typeface="Arial"/>
                        </a:rPr>
                        <a:t>Verhoeven</a:t>
                      </a:r>
                      <a:r>
                        <a:rPr lang="en-US" sz="900" baseline="0" dirty="0" smtClean="0">
                          <a:latin typeface="Arial"/>
                          <a:cs typeface="Arial"/>
                        </a:rPr>
                        <a:t> for the NL</a:t>
                      </a:r>
                      <a:endParaRPr lang="en-US" sz="900" dirty="0">
                        <a:latin typeface="Arial"/>
                        <a:cs typeface="Arial"/>
                      </a:endParaRPr>
                    </a:p>
                  </a:txBody>
                  <a:tcPr marL="67020" marR="67020" marT="25133" marB="25133">
                    <a:solidFill>
                      <a:schemeClr val="bg1">
                        <a:lumMod val="85000"/>
                      </a:schemeClr>
                    </a:solidFill>
                  </a:tcPr>
                </a:tc>
                <a:tc>
                  <a:txBody>
                    <a:bodyPr/>
                    <a:lstStyle/>
                    <a:p>
                      <a:r>
                        <a:rPr lang="en-US" sz="900" dirty="0" smtClean="0">
                          <a:latin typeface="Arial"/>
                          <a:cs typeface="Arial"/>
                        </a:rPr>
                        <a:t>UK</a:t>
                      </a:r>
                    </a:p>
                    <a:p>
                      <a:r>
                        <a:rPr lang="en-US" sz="900" dirty="0" smtClean="0">
                          <a:latin typeface="Arial"/>
                          <a:cs typeface="Arial"/>
                        </a:rPr>
                        <a:t>NL</a:t>
                      </a:r>
                      <a:endParaRPr lang="en-US" sz="900" dirty="0">
                        <a:latin typeface="Arial"/>
                        <a:cs typeface="Arial"/>
                      </a:endParaRPr>
                    </a:p>
                  </a:txBody>
                  <a:tcPr marL="67020" marR="67020" marT="25133" marB="25133">
                    <a:solidFill>
                      <a:schemeClr val="bg1">
                        <a:lumMod val="85000"/>
                      </a:schemeClr>
                    </a:solidFill>
                  </a:tcPr>
                </a:tc>
              </a:tr>
              <a:tr h="338224">
                <a:tc>
                  <a:txBody>
                    <a:bodyPr/>
                    <a:lstStyle/>
                    <a:p>
                      <a:r>
                        <a:rPr lang="en-US" sz="900" b="1" dirty="0" smtClean="0">
                          <a:latin typeface="Arial"/>
                          <a:cs typeface="Arial"/>
                        </a:rPr>
                        <a:t>Central</a:t>
                      </a:r>
                    </a:p>
                  </a:txBody>
                  <a:tcPr marL="67020" marR="67020" marT="25133" marB="25133">
                    <a:solidFill>
                      <a:srgbClr val="BE85C0"/>
                    </a:solidFill>
                  </a:tcPr>
                </a:tc>
                <a:tc>
                  <a:txBody>
                    <a:bodyPr/>
                    <a:lstStyle/>
                    <a:p>
                      <a:r>
                        <a:rPr lang="en-US" sz="900" dirty="0" smtClean="0">
                          <a:latin typeface="Arial"/>
                          <a:cs typeface="Arial"/>
                        </a:rPr>
                        <a:t>FZJ</a:t>
                      </a:r>
                      <a:endParaRPr lang="en-US" sz="900" dirty="0">
                        <a:latin typeface="Arial"/>
                        <a:cs typeface="Arial"/>
                      </a:endParaRPr>
                    </a:p>
                  </a:txBody>
                  <a:tcPr marL="67020" marR="67020" marT="25133" marB="25133">
                    <a:solidFill>
                      <a:schemeClr val="bg1">
                        <a:lumMod val="85000"/>
                      </a:schemeClr>
                    </a:solidFill>
                  </a:tcPr>
                </a:tc>
                <a:tc>
                  <a:txBody>
                    <a:bodyPr/>
                    <a:lstStyle/>
                    <a:p>
                      <a:r>
                        <a:rPr lang="en-US" sz="900" dirty="0" smtClean="0">
                          <a:latin typeface="Arial"/>
                          <a:cs typeface="Arial"/>
                        </a:rPr>
                        <a:t>Ulrike </a:t>
                      </a:r>
                      <a:r>
                        <a:rPr lang="en-US" sz="900" dirty="0" err="1" smtClean="0">
                          <a:latin typeface="Arial"/>
                          <a:cs typeface="Arial"/>
                        </a:rPr>
                        <a:t>Nägele</a:t>
                      </a:r>
                      <a:endParaRPr lang="en-US" sz="900" dirty="0" smtClean="0">
                        <a:latin typeface="Arial"/>
                        <a:cs typeface="Arial"/>
                      </a:endParaRPr>
                    </a:p>
                    <a:p>
                      <a:r>
                        <a:rPr lang="en-US" sz="900" dirty="0" smtClean="0">
                          <a:latin typeface="Arial"/>
                          <a:cs typeface="Arial"/>
                        </a:rPr>
                        <a:t>Stefano </a:t>
                      </a:r>
                      <a:r>
                        <a:rPr lang="en-US" sz="900" dirty="0" err="1" smtClean="0">
                          <a:latin typeface="Arial"/>
                          <a:cs typeface="Arial"/>
                        </a:rPr>
                        <a:t>Pasini</a:t>
                      </a:r>
                      <a:r>
                        <a:rPr lang="en-US" sz="900" dirty="0" smtClean="0">
                          <a:latin typeface="Arial"/>
                          <a:cs typeface="Arial"/>
                        </a:rPr>
                        <a:t>,</a:t>
                      </a:r>
                    </a:p>
                    <a:p>
                      <a:r>
                        <a:rPr lang="en-US" sz="900" b="1" dirty="0" smtClean="0">
                          <a:latin typeface="Arial"/>
                          <a:cs typeface="Arial"/>
                        </a:rPr>
                        <a:t>Tania Claudio Weber</a:t>
                      </a:r>
                      <a:endParaRPr lang="en-US" sz="900" b="1" dirty="0">
                        <a:latin typeface="Arial"/>
                        <a:cs typeface="Arial"/>
                      </a:endParaRPr>
                    </a:p>
                  </a:txBody>
                  <a:tcPr marL="67020" marR="67020" marT="25133" marB="25133">
                    <a:solidFill>
                      <a:schemeClr val="bg1">
                        <a:lumMod val="85000"/>
                      </a:schemeClr>
                    </a:solidFill>
                  </a:tcPr>
                </a:tc>
                <a:tc>
                  <a:txBody>
                    <a:bodyPr/>
                    <a:lstStyle/>
                    <a:p>
                      <a:r>
                        <a:rPr lang="en-US" sz="900" dirty="0" smtClean="0">
                          <a:latin typeface="Arial"/>
                          <a:cs typeface="Arial"/>
                        </a:rPr>
                        <a:t>DE,</a:t>
                      </a:r>
                      <a:r>
                        <a:rPr lang="en-US" sz="900" baseline="0" dirty="0" smtClean="0">
                          <a:latin typeface="Arial"/>
                          <a:cs typeface="Arial"/>
                        </a:rPr>
                        <a:t> CZ, CH</a:t>
                      </a:r>
                      <a:endParaRPr lang="en-US" sz="900" dirty="0">
                        <a:latin typeface="Arial"/>
                        <a:cs typeface="Arial"/>
                      </a:endParaRPr>
                    </a:p>
                  </a:txBody>
                  <a:tcPr marL="67020" marR="67020" marT="25133" marB="25133">
                    <a:solidFill>
                      <a:schemeClr val="bg1">
                        <a:lumMod val="85000"/>
                      </a:schemeClr>
                    </a:solidFill>
                  </a:tcPr>
                </a:tc>
              </a:tr>
              <a:tr h="338224">
                <a:tc>
                  <a:txBody>
                    <a:bodyPr/>
                    <a:lstStyle/>
                    <a:p>
                      <a:r>
                        <a:rPr lang="en-US" sz="900" b="1" dirty="0" smtClean="0">
                          <a:latin typeface="Arial"/>
                          <a:cs typeface="Arial"/>
                        </a:rPr>
                        <a:t>Iberia</a:t>
                      </a:r>
                    </a:p>
                  </a:txBody>
                  <a:tcPr marL="67020" marR="67020" marT="25133" marB="25133">
                    <a:solidFill>
                      <a:srgbClr val="FD8609"/>
                    </a:solidFill>
                  </a:tcPr>
                </a:tc>
                <a:tc>
                  <a:txBody>
                    <a:bodyPr/>
                    <a:lstStyle/>
                    <a:p>
                      <a:r>
                        <a:rPr lang="en-US" sz="900" dirty="0" smtClean="0">
                          <a:latin typeface="Arial"/>
                          <a:cs typeface="Arial"/>
                        </a:rPr>
                        <a:t>ESS Bilbao</a:t>
                      </a:r>
                      <a:endParaRPr lang="en-US" sz="900" dirty="0">
                        <a:latin typeface="Arial"/>
                        <a:cs typeface="Arial"/>
                      </a:endParaRPr>
                    </a:p>
                  </a:txBody>
                  <a:tcPr marL="67020" marR="67020" marT="25133" marB="25133">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err="1" smtClean="0">
                          <a:latin typeface="Arial"/>
                          <a:cs typeface="Arial"/>
                        </a:rPr>
                        <a:t>Estefania</a:t>
                      </a:r>
                      <a:r>
                        <a:rPr lang="en-US" sz="900" dirty="0" smtClean="0">
                          <a:latin typeface="Arial"/>
                          <a:cs typeface="Arial"/>
                        </a:rPr>
                        <a:t> Abad Garcia, </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err="1" smtClean="0">
                          <a:latin typeface="Arial"/>
                          <a:cs typeface="Arial"/>
                        </a:rPr>
                        <a:t>Fiamma</a:t>
                      </a:r>
                      <a:r>
                        <a:rPr lang="en-US" sz="900" b="1" dirty="0" smtClean="0">
                          <a:latin typeface="Arial"/>
                          <a:cs typeface="Arial"/>
                        </a:rPr>
                        <a:t> Garcia-</a:t>
                      </a:r>
                      <a:r>
                        <a:rPr lang="en-US" sz="900" b="1" dirty="0" err="1" smtClean="0">
                          <a:latin typeface="Arial"/>
                          <a:cs typeface="Arial"/>
                        </a:rPr>
                        <a:t>Toriello</a:t>
                      </a:r>
                      <a:endParaRPr lang="en-US" sz="900" dirty="0" smtClean="0">
                        <a:latin typeface="Arial"/>
                        <a:cs typeface="Arial"/>
                      </a:endParaRPr>
                    </a:p>
                  </a:txBody>
                  <a:tcPr marL="67020" marR="67020" marT="25133" marB="25133">
                    <a:solidFill>
                      <a:schemeClr val="bg1">
                        <a:lumMod val="85000"/>
                      </a:schemeClr>
                    </a:solidFill>
                  </a:tcPr>
                </a:tc>
                <a:tc>
                  <a:txBody>
                    <a:bodyPr/>
                    <a:lstStyle/>
                    <a:p>
                      <a:r>
                        <a:rPr lang="en-US" sz="900" dirty="0" smtClean="0">
                          <a:latin typeface="Arial"/>
                          <a:cs typeface="Arial"/>
                        </a:rPr>
                        <a:t>ES</a:t>
                      </a:r>
                      <a:endParaRPr lang="en-US" sz="900" dirty="0">
                        <a:latin typeface="Arial"/>
                        <a:cs typeface="Arial"/>
                      </a:endParaRPr>
                    </a:p>
                  </a:txBody>
                  <a:tcPr marL="67020" marR="67020" marT="25133" marB="25133">
                    <a:solidFill>
                      <a:schemeClr val="bg1">
                        <a:lumMod val="85000"/>
                      </a:schemeClr>
                    </a:solidFill>
                  </a:tcPr>
                </a:tc>
              </a:tr>
              <a:tr h="338224">
                <a:tc>
                  <a:txBody>
                    <a:bodyPr/>
                    <a:lstStyle/>
                    <a:p>
                      <a:r>
                        <a:rPr lang="en-US" sz="900" b="1" dirty="0" smtClean="0">
                          <a:latin typeface="Arial"/>
                          <a:cs typeface="Arial"/>
                        </a:rPr>
                        <a:t>Gallia</a:t>
                      </a:r>
                    </a:p>
                  </a:txBody>
                  <a:tcPr marL="67020" marR="67020" marT="25133" marB="25133">
                    <a:solidFill>
                      <a:srgbClr val="FFE163"/>
                    </a:solidFill>
                  </a:tcPr>
                </a:tc>
                <a:tc>
                  <a:txBody>
                    <a:bodyPr/>
                    <a:lstStyle/>
                    <a:p>
                      <a:r>
                        <a:rPr lang="en-US" sz="900" dirty="0" smtClean="0">
                          <a:latin typeface="Arial"/>
                          <a:cs typeface="Arial"/>
                        </a:rPr>
                        <a:t>CEA</a:t>
                      </a:r>
                      <a:endParaRPr lang="en-US" sz="900" dirty="0">
                        <a:latin typeface="Arial"/>
                        <a:cs typeface="Arial"/>
                      </a:endParaRPr>
                    </a:p>
                  </a:txBody>
                  <a:tcPr marL="67020" marR="67020" marT="25133" marB="25133">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Antoine</a:t>
                      </a:r>
                      <a:r>
                        <a:rPr lang="en-US" sz="900" baseline="0" dirty="0" smtClean="0">
                          <a:latin typeface="Arial"/>
                          <a:cs typeface="Arial"/>
                        </a:rPr>
                        <a:t> </a:t>
                      </a:r>
                      <a:r>
                        <a:rPr lang="en-US" sz="900" baseline="0" dirty="0" err="1" smtClean="0">
                          <a:latin typeface="Arial"/>
                          <a:cs typeface="Arial"/>
                        </a:rPr>
                        <a:t>Dael</a:t>
                      </a:r>
                      <a:r>
                        <a:rPr lang="en-US" sz="900" baseline="0" dirty="0" smtClean="0">
                          <a:latin typeface="Arial"/>
                          <a:cs typeface="Aria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latin typeface="Arial"/>
                          <a:cs typeface="Arial"/>
                        </a:rPr>
                        <a:t>Florence </a:t>
                      </a:r>
                      <a:r>
                        <a:rPr lang="en-US" sz="900" b="1" dirty="0" err="1" smtClean="0">
                          <a:latin typeface="Arial"/>
                          <a:cs typeface="Arial"/>
                        </a:rPr>
                        <a:t>Ragon</a:t>
                      </a:r>
                      <a:r>
                        <a:rPr lang="en-US" sz="900" dirty="0" smtClean="0">
                          <a:latin typeface="Arial"/>
                          <a:cs typeface="Arial"/>
                        </a:rPr>
                        <a:t>,</a:t>
                      </a:r>
                    </a:p>
                  </a:txBody>
                  <a:tcPr marL="67020" marR="67020" marT="25133" marB="25133">
                    <a:solidFill>
                      <a:schemeClr val="bg1">
                        <a:lumMod val="85000"/>
                      </a:schemeClr>
                    </a:solidFill>
                  </a:tcPr>
                </a:tc>
                <a:tc>
                  <a:txBody>
                    <a:bodyPr/>
                    <a:lstStyle/>
                    <a:p>
                      <a:r>
                        <a:rPr lang="en-US" sz="900" dirty="0" smtClean="0">
                          <a:latin typeface="Arial"/>
                          <a:cs typeface="Arial"/>
                        </a:rPr>
                        <a:t>FR</a:t>
                      </a:r>
                      <a:endParaRPr lang="en-US" sz="900" dirty="0">
                        <a:latin typeface="Arial"/>
                        <a:cs typeface="Arial"/>
                      </a:endParaRPr>
                    </a:p>
                  </a:txBody>
                  <a:tcPr marL="67020" marR="67020" marT="25133" marB="25133">
                    <a:solidFill>
                      <a:schemeClr val="bg1">
                        <a:lumMod val="85000"/>
                      </a:schemeClr>
                    </a:solidFill>
                  </a:tcPr>
                </a:tc>
              </a:tr>
              <a:tr h="525009">
                <a:tc>
                  <a:txBody>
                    <a:bodyPr/>
                    <a:lstStyle/>
                    <a:p>
                      <a:r>
                        <a:rPr lang="en-US" sz="900" b="1" dirty="0" smtClean="0">
                          <a:latin typeface="Arial"/>
                          <a:cs typeface="Arial"/>
                        </a:rPr>
                        <a:t>South-East</a:t>
                      </a:r>
                    </a:p>
                  </a:txBody>
                  <a:tcPr marL="67020" marR="67020" marT="25133" marB="25133">
                    <a:solidFill>
                      <a:srgbClr val="BE1C27"/>
                    </a:solidFill>
                  </a:tcPr>
                </a:tc>
                <a:tc>
                  <a:txBody>
                    <a:bodyPr/>
                    <a:lstStyle/>
                    <a:p>
                      <a:r>
                        <a:rPr lang="en-US" sz="900" dirty="0" smtClean="0">
                          <a:latin typeface="Arial"/>
                          <a:cs typeface="Arial"/>
                        </a:rPr>
                        <a:t>INFN</a:t>
                      </a:r>
                    </a:p>
                    <a:p>
                      <a:r>
                        <a:rPr lang="en-US" sz="900" dirty="0" smtClean="0">
                          <a:latin typeface="Arial"/>
                          <a:cs typeface="Arial"/>
                        </a:rPr>
                        <a:t>BNC Wigner</a:t>
                      </a:r>
                      <a:endParaRPr lang="en-US" sz="900" dirty="0">
                        <a:latin typeface="Arial"/>
                        <a:cs typeface="Arial"/>
                      </a:endParaRPr>
                    </a:p>
                  </a:txBody>
                  <a:tcPr marL="67020" marR="67020" marT="25133" marB="25133">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Santo </a:t>
                      </a:r>
                      <a:r>
                        <a:rPr lang="en-US" sz="900" dirty="0" err="1" smtClean="0">
                          <a:latin typeface="Arial"/>
                          <a:cs typeface="Arial"/>
                        </a:rPr>
                        <a:t>Gammino</a:t>
                      </a:r>
                      <a:r>
                        <a:rPr lang="en-US" sz="900" dirty="0" smtClean="0">
                          <a:latin typeface="Arial"/>
                          <a:cs typeface="Arial"/>
                        </a:rPr>
                        <a:t>, </a:t>
                      </a:r>
                      <a:r>
                        <a:rPr lang="en-US" sz="900" dirty="0" err="1" smtClean="0">
                          <a:latin typeface="Arial"/>
                          <a:cs typeface="Arial"/>
                        </a:rPr>
                        <a:t>Ornella</a:t>
                      </a:r>
                      <a:r>
                        <a:rPr lang="en-US" sz="900" baseline="0" dirty="0" smtClean="0">
                          <a:latin typeface="Arial"/>
                          <a:cs typeface="Arial"/>
                        </a:rPr>
                        <a:t> </a:t>
                      </a:r>
                      <a:r>
                        <a:rPr lang="en-US" sz="900" baseline="0" dirty="0" err="1" smtClean="0">
                          <a:latin typeface="Arial"/>
                          <a:cs typeface="Arial"/>
                        </a:rPr>
                        <a:t>Leonardi</a:t>
                      </a:r>
                      <a:endParaRPr lang="en-US" sz="900" dirty="0" smtClean="0">
                        <a:latin typeface="Arial"/>
                        <a:cs typeface="Arial"/>
                      </a:endParaRPr>
                    </a:p>
                    <a:p>
                      <a:r>
                        <a:rPr lang="en-US" sz="900" b="1" dirty="0" smtClean="0">
                          <a:latin typeface="Arial"/>
                          <a:cs typeface="Arial"/>
                        </a:rPr>
                        <a:t>Paolo </a:t>
                      </a:r>
                      <a:r>
                        <a:rPr lang="en-US" sz="900" b="1" dirty="0" err="1" smtClean="0">
                          <a:latin typeface="Arial"/>
                          <a:cs typeface="Arial"/>
                        </a:rPr>
                        <a:t>Mereu</a:t>
                      </a:r>
                      <a:r>
                        <a:rPr lang="en-US" sz="900" dirty="0" smtClean="0">
                          <a:latin typeface="Arial"/>
                          <a:cs typeface="Arial"/>
                        </a:rPr>
                        <a:t>,</a:t>
                      </a:r>
                      <a:r>
                        <a:rPr lang="en-US" sz="900" baseline="0" dirty="0" smtClean="0">
                          <a:latin typeface="Arial"/>
                          <a:cs typeface="Arial"/>
                        </a:rPr>
                        <a:t> </a:t>
                      </a:r>
                      <a:r>
                        <a:rPr lang="en-US" sz="900" dirty="0" smtClean="0">
                          <a:latin typeface="Arial"/>
                          <a:cs typeface="Arial"/>
                        </a:rPr>
                        <a:t>Andrea </a:t>
                      </a:r>
                      <a:r>
                        <a:rPr lang="en-US" sz="900" dirty="0" err="1" smtClean="0">
                          <a:latin typeface="Arial"/>
                          <a:cs typeface="Arial"/>
                        </a:rPr>
                        <a:t>Miraglia</a:t>
                      </a:r>
                      <a:r>
                        <a:rPr lang="en-US" sz="900" dirty="0" smtClean="0">
                          <a:latin typeface="Arial"/>
                          <a:cs typeface="Arial"/>
                        </a:rPr>
                        <a:t> for IT</a:t>
                      </a:r>
                    </a:p>
                    <a:p>
                      <a:r>
                        <a:rPr lang="en-US" sz="900" b="1" i="0" dirty="0" err="1" smtClean="0">
                          <a:latin typeface="Arial"/>
                          <a:cs typeface="Arial"/>
                        </a:rPr>
                        <a:t>Dániel</a:t>
                      </a:r>
                      <a:r>
                        <a:rPr lang="en-US" sz="900" b="1" i="0" dirty="0" smtClean="0">
                          <a:latin typeface="Arial"/>
                          <a:cs typeface="Arial"/>
                        </a:rPr>
                        <a:t> </a:t>
                      </a:r>
                      <a:r>
                        <a:rPr lang="en-US" sz="900" b="1" i="0" dirty="0" err="1" smtClean="0">
                          <a:latin typeface="Arial"/>
                          <a:cs typeface="Arial"/>
                        </a:rPr>
                        <a:t>Csanády</a:t>
                      </a:r>
                      <a:r>
                        <a:rPr lang="en-US" sz="900" i="0" dirty="0" smtClean="0">
                          <a:latin typeface="Arial"/>
                          <a:cs typeface="Arial"/>
                        </a:rPr>
                        <a:t> for HU</a:t>
                      </a:r>
                      <a:endParaRPr lang="en-US" sz="900" i="0" dirty="0">
                        <a:latin typeface="Arial"/>
                        <a:cs typeface="Arial"/>
                      </a:endParaRPr>
                    </a:p>
                  </a:txBody>
                  <a:tcPr marL="67020" marR="67020" marT="25133" marB="25133">
                    <a:solidFill>
                      <a:schemeClr val="bg1">
                        <a:lumMod val="85000"/>
                      </a:schemeClr>
                    </a:solidFill>
                  </a:tcPr>
                </a:tc>
                <a:tc>
                  <a:txBody>
                    <a:bodyPr/>
                    <a:lstStyle/>
                    <a:p>
                      <a:r>
                        <a:rPr lang="en-US" sz="900" dirty="0" smtClean="0">
                          <a:latin typeface="Arial"/>
                          <a:cs typeface="Arial"/>
                        </a:rPr>
                        <a:t>IT</a:t>
                      </a:r>
                    </a:p>
                    <a:p>
                      <a:r>
                        <a:rPr lang="en-US" sz="900" baseline="0" dirty="0" smtClean="0">
                          <a:latin typeface="Arial"/>
                          <a:cs typeface="Arial"/>
                        </a:rPr>
                        <a:t>HU</a:t>
                      </a:r>
                      <a:endParaRPr lang="en-US" sz="900" dirty="0">
                        <a:latin typeface="Arial"/>
                        <a:cs typeface="Arial"/>
                      </a:endParaRPr>
                    </a:p>
                  </a:txBody>
                  <a:tcPr marL="67020" marR="67020" marT="25133" marB="25133">
                    <a:solidFill>
                      <a:schemeClr val="bg1">
                        <a:lumMod val="85000"/>
                      </a:schemeClr>
                    </a:solidFill>
                  </a:tcPr>
                </a:tc>
              </a:tr>
              <a:tr h="909915">
                <a:tc>
                  <a:txBody>
                    <a:bodyPr/>
                    <a:lstStyle/>
                    <a:p>
                      <a:r>
                        <a:rPr lang="en-US" sz="900" b="1" dirty="0" smtClean="0">
                          <a:latin typeface="Arial"/>
                          <a:cs typeface="Arial"/>
                        </a:rPr>
                        <a:t>Nordic-Baltic</a:t>
                      </a:r>
                    </a:p>
                  </a:txBody>
                  <a:tcPr marL="67020" marR="67020" marT="25133" marB="25133">
                    <a:solidFill>
                      <a:srgbClr val="1394CA"/>
                    </a:solidFill>
                  </a:tcPr>
                </a:tc>
                <a:tc>
                  <a:txBody>
                    <a:bodyPr/>
                    <a:lstStyle/>
                    <a:p>
                      <a:r>
                        <a:rPr lang="en-US" sz="900" dirty="0" smtClean="0">
                          <a:latin typeface="Arial"/>
                          <a:cs typeface="Arial"/>
                        </a:rPr>
                        <a:t>ESS</a:t>
                      </a:r>
                      <a:endParaRPr lang="en-US" sz="900" dirty="0">
                        <a:latin typeface="Arial"/>
                        <a:cs typeface="Arial"/>
                      </a:endParaRPr>
                    </a:p>
                  </a:txBody>
                  <a:tcPr marL="67020" marR="67020" marT="25133" marB="25133">
                    <a:solidFill>
                      <a:schemeClr val="bg1">
                        <a:lumMod val="85000"/>
                      </a:schemeClr>
                    </a:solidFill>
                  </a:tcPr>
                </a:tc>
                <a:tc>
                  <a:txBody>
                    <a:bodyPr/>
                    <a:lstStyle/>
                    <a:p>
                      <a:r>
                        <a:rPr lang="en-US" sz="900" b="0" dirty="0" smtClean="0">
                          <a:latin typeface="Arial"/>
                          <a:cs typeface="Arial"/>
                        </a:rPr>
                        <a:t>Marie-Louise </a:t>
                      </a:r>
                      <a:r>
                        <a:rPr lang="en-US" sz="900" b="0" dirty="0" err="1" smtClean="0">
                          <a:latin typeface="Arial"/>
                          <a:cs typeface="Arial"/>
                        </a:rPr>
                        <a:t>Ainalem</a:t>
                      </a:r>
                      <a:r>
                        <a:rPr lang="en-US" sz="900" b="0" baseline="0" dirty="0" smtClean="0">
                          <a:latin typeface="Arial"/>
                          <a:cs typeface="Arial"/>
                        </a:rPr>
                        <a:t>, </a:t>
                      </a:r>
                      <a:r>
                        <a:rPr lang="en-US" sz="900" b="0" i="0" dirty="0" smtClean="0">
                          <a:latin typeface="Arial"/>
                          <a:cs typeface="Arial"/>
                        </a:rPr>
                        <a:t>Gareth </a:t>
                      </a:r>
                      <a:r>
                        <a:rPr lang="en-US" sz="900" b="0" i="0" dirty="0" err="1" smtClean="0">
                          <a:latin typeface="Arial"/>
                          <a:cs typeface="Arial"/>
                        </a:rPr>
                        <a:t>Aspinall</a:t>
                      </a:r>
                      <a:r>
                        <a:rPr lang="en-US" sz="900" b="0" i="0" dirty="0" smtClean="0">
                          <a:latin typeface="Arial"/>
                          <a:cs typeface="Arial"/>
                        </a:rPr>
                        <a:t>,</a:t>
                      </a:r>
                      <a:r>
                        <a:rPr lang="en-US" sz="900" b="0" i="0" baseline="0" dirty="0" smtClean="0">
                          <a:latin typeface="Arial"/>
                          <a:cs typeface="Arial"/>
                        </a:rPr>
                        <a:t> </a:t>
                      </a:r>
                    </a:p>
                    <a:p>
                      <a:r>
                        <a:rPr lang="en-US" sz="900" b="0" i="0" dirty="0" err="1" smtClean="0">
                          <a:latin typeface="Arial"/>
                          <a:cs typeface="Arial"/>
                        </a:rPr>
                        <a:t>Jazmin</a:t>
                      </a:r>
                      <a:r>
                        <a:rPr lang="en-US" sz="900" b="0" i="0" dirty="0" smtClean="0">
                          <a:latin typeface="Arial"/>
                          <a:cs typeface="Arial"/>
                        </a:rPr>
                        <a:t> </a:t>
                      </a:r>
                      <a:r>
                        <a:rPr lang="en-US" sz="900" b="0" i="0" dirty="0" err="1" smtClean="0">
                          <a:latin typeface="Arial"/>
                          <a:cs typeface="Arial"/>
                        </a:rPr>
                        <a:t>Barreto</a:t>
                      </a:r>
                      <a:r>
                        <a:rPr lang="en-US" sz="900" b="0" i="0" dirty="0" smtClean="0">
                          <a:latin typeface="Arial"/>
                          <a:cs typeface="Arial"/>
                        </a:rPr>
                        <a:t> </a:t>
                      </a:r>
                      <a:r>
                        <a:rPr lang="en-US" sz="900" b="0" i="0" dirty="0" err="1" smtClean="0">
                          <a:latin typeface="Arial"/>
                          <a:cs typeface="Arial"/>
                        </a:rPr>
                        <a:t>Hamneby</a:t>
                      </a:r>
                      <a:r>
                        <a:rPr lang="en-US" sz="900" b="0" i="0" dirty="0" smtClean="0">
                          <a:latin typeface="Arial"/>
                          <a:cs typeface="Arial"/>
                        </a:rPr>
                        <a:t>,</a:t>
                      </a:r>
                    </a:p>
                    <a:p>
                      <a:r>
                        <a:rPr lang="en-US" sz="900" dirty="0" smtClean="0">
                          <a:latin typeface="Arial"/>
                          <a:cs typeface="Arial"/>
                        </a:rPr>
                        <a:t>Carlo</a:t>
                      </a:r>
                      <a:r>
                        <a:rPr lang="en-US" sz="900" baseline="0" dirty="0" smtClean="0">
                          <a:latin typeface="Arial"/>
                          <a:cs typeface="Arial"/>
                        </a:rPr>
                        <a:t> J. Bocchetta, </a:t>
                      </a:r>
                      <a:r>
                        <a:rPr lang="en-US" sz="900" b="1" dirty="0" err="1" smtClean="0">
                          <a:latin typeface="Arial"/>
                          <a:cs typeface="Arial"/>
                        </a:rPr>
                        <a:t>Miloš</a:t>
                      </a:r>
                      <a:r>
                        <a:rPr lang="en-US" sz="900" b="1" dirty="0" smtClean="0">
                          <a:latin typeface="Arial"/>
                          <a:cs typeface="Arial"/>
                        </a:rPr>
                        <a:t> </a:t>
                      </a:r>
                      <a:r>
                        <a:rPr lang="en-US" sz="900" b="1" dirty="0" err="1" smtClean="0">
                          <a:latin typeface="Arial"/>
                          <a:cs typeface="Arial"/>
                        </a:rPr>
                        <a:t>Davidović</a:t>
                      </a:r>
                      <a:r>
                        <a:rPr lang="en-US" sz="900" b="1" dirty="0" smtClean="0">
                          <a:latin typeface="Arial"/>
                          <a:cs typeface="Arial"/>
                        </a:rPr>
                        <a:t>,</a:t>
                      </a:r>
                      <a:r>
                        <a:rPr lang="en-US" sz="900" b="1" baseline="0" dirty="0" smtClean="0">
                          <a:latin typeface="Arial"/>
                          <a:cs typeface="Arial"/>
                        </a:rPr>
                        <a:t> </a:t>
                      </a:r>
                    </a:p>
                    <a:p>
                      <a:r>
                        <a:rPr lang="en-US" sz="900" b="0" i="0" dirty="0" err="1" smtClean="0">
                          <a:latin typeface="Arial"/>
                          <a:cs typeface="Arial"/>
                        </a:rPr>
                        <a:t>Michela</a:t>
                      </a:r>
                      <a:r>
                        <a:rPr lang="en-US" sz="900" b="0" i="0" dirty="0" smtClean="0">
                          <a:latin typeface="Arial"/>
                          <a:cs typeface="Arial"/>
                        </a:rPr>
                        <a:t> </a:t>
                      </a:r>
                      <a:r>
                        <a:rPr lang="en-US" sz="900" b="0" i="0" dirty="0" err="1" smtClean="0">
                          <a:latin typeface="Arial"/>
                          <a:cs typeface="Arial"/>
                        </a:rPr>
                        <a:t>Dell'Anno</a:t>
                      </a:r>
                      <a:r>
                        <a:rPr lang="en-US" sz="900" b="0" i="0" dirty="0" smtClean="0">
                          <a:latin typeface="Arial"/>
                          <a:cs typeface="Arial"/>
                        </a:rPr>
                        <a:t> </a:t>
                      </a:r>
                      <a:r>
                        <a:rPr lang="en-US" sz="900" b="0" i="0" dirty="0" err="1" smtClean="0">
                          <a:latin typeface="Arial"/>
                          <a:cs typeface="Arial"/>
                        </a:rPr>
                        <a:t>Boulton</a:t>
                      </a:r>
                      <a:r>
                        <a:rPr lang="en-US" sz="900" b="0" i="0" dirty="0" smtClean="0">
                          <a:latin typeface="Arial"/>
                          <a:cs typeface="Arial"/>
                        </a:rPr>
                        <a:t> (NSS), </a:t>
                      </a:r>
                      <a:r>
                        <a:rPr lang="en-US" sz="900" b="0" dirty="0" err="1" smtClean="0">
                          <a:latin typeface="Arial"/>
                          <a:cs typeface="Arial"/>
                        </a:rPr>
                        <a:t>Wojtek</a:t>
                      </a:r>
                      <a:r>
                        <a:rPr lang="en-US" sz="900" b="0" dirty="0" smtClean="0">
                          <a:latin typeface="Arial"/>
                          <a:cs typeface="Arial"/>
                        </a:rPr>
                        <a:t> </a:t>
                      </a:r>
                      <a:r>
                        <a:rPr lang="en-US" sz="900" b="0" dirty="0" err="1" smtClean="0">
                          <a:latin typeface="Arial"/>
                          <a:cs typeface="Arial"/>
                        </a:rPr>
                        <a:t>Fabianowski</a:t>
                      </a:r>
                      <a:r>
                        <a:rPr lang="en-US" sz="900" b="0" dirty="0" smtClean="0">
                          <a:latin typeface="Arial"/>
                          <a:cs typeface="Arial"/>
                        </a:rPr>
                        <a:t> (ICS),</a:t>
                      </a:r>
                      <a:r>
                        <a:rPr lang="en-US" sz="900" b="0" baseline="0" dirty="0" smtClean="0">
                          <a:latin typeface="Arial"/>
                          <a:cs typeface="Arial"/>
                        </a:rPr>
                        <a:t> </a:t>
                      </a:r>
                      <a:r>
                        <a:rPr lang="en-US" sz="900" b="0" dirty="0" err="1" smtClean="0">
                          <a:latin typeface="Arial"/>
                          <a:cs typeface="Arial"/>
                        </a:rPr>
                        <a:t>Peo</a:t>
                      </a:r>
                      <a:r>
                        <a:rPr lang="en-US" sz="900" b="0" dirty="0" smtClean="0">
                          <a:latin typeface="Arial"/>
                          <a:cs typeface="Arial"/>
                        </a:rPr>
                        <a:t> </a:t>
                      </a:r>
                      <a:r>
                        <a:rPr lang="en-US" sz="900" b="0" dirty="0" err="1" smtClean="0">
                          <a:latin typeface="Arial"/>
                          <a:cs typeface="Arial"/>
                        </a:rPr>
                        <a:t>Gustavsson</a:t>
                      </a:r>
                      <a:r>
                        <a:rPr lang="en-US" sz="900" b="0" dirty="0" smtClean="0">
                          <a:latin typeface="Arial"/>
                          <a:cs typeface="Arial"/>
                        </a:rPr>
                        <a:t> (ACC),</a:t>
                      </a:r>
                    </a:p>
                    <a:p>
                      <a:r>
                        <a:rPr lang="en-US" sz="900" b="0" i="0" dirty="0" err="1" smtClean="0">
                          <a:latin typeface="Arial"/>
                          <a:cs typeface="Arial"/>
                        </a:rPr>
                        <a:t>Jazmin</a:t>
                      </a:r>
                      <a:r>
                        <a:rPr lang="en-US" sz="900" b="0" i="0" dirty="0" smtClean="0">
                          <a:latin typeface="Arial"/>
                          <a:cs typeface="Arial"/>
                        </a:rPr>
                        <a:t> </a:t>
                      </a:r>
                      <a:r>
                        <a:rPr lang="en-US" sz="900" b="0" i="0" dirty="0" err="1" smtClean="0">
                          <a:latin typeface="Arial"/>
                          <a:cs typeface="Arial"/>
                        </a:rPr>
                        <a:t>Barreto</a:t>
                      </a:r>
                      <a:r>
                        <a:rPr lang="en-US" sz="900" b="0" i="0" dirty="0" smtClean="0">
                          <a:latin typeface="Arial"/>
                          <a:cs typeface="Arial"/>
                        </a:rPr>
                        <a:t> </a:t>
                      </a:r>
                      <a:r>
                        <a:rPr lang="en-US" sz="900" b="0" i="0" dirty="0" err="1" smtClean="0">
                          <a:latin typeface="Arial"/>
                          <a:cs typeface="Arial"/>
                        </a:rPr>
                        <a:t>Hamneby</a:t>
                      </a:r>
                      <a:r>
                        <a:rPr lang="en-US" sz="900" b="0" i="0" dirty="0" smtClean="0">
                          <a:latin typeface="Arial"/>
                          <a:cs typeface="Arial"/>
                        </a:rPr>
                        <a:t>,</a:t>
                      </a:r>
                      <a:r>
                        <a:rPr lang="en-US" sz="900" b="0" i="0" baseline="0" dirty="0" smtClean="0">
                          <a:latin typeface="Arial"/>
                          <a:cs typeface="Arial"/>
                        </a:rPr>
                        <a:t> </a:t>
                      </a:r>
                      <a:endParaRPr lang="en-US" sz="900" baseline="0" dirty="0" smtClean="0">
                        <a:latin typeface="Arial"/>
                        <a:cs typeface="Arial"/>
                      </a:endParaRPr>
                    </a:p>
                  </a:txBody>
                  <a:tcPr marL="67020" marR="67020" marT="25133" marB="25133">
                    <a:solidFill>
                      <a:schemeClr val="bg1">
                        <a:lumMod val="85000"/>
                      </a:schemeClr>
                    </a:solidFill>
                  </a:tcPr>
                </a:tc>
                <a:tc>
                  <a:txBody>
                    <a:bodyPr/>
                    <a:lstStyle/>
                    <a:p>
                      <a:r>
                        <a:rPr lang="en-US" sz="900" dirty="0" smtClean="0">
                          <a:latin typeface="Arial"/>
                          <a:cs typeface="Arial"/>
                        </a:rPr>
                        <a:t>DK,</a:t>
                      </a:r>
                      <a:r>
                        <a:rPr lang="en-US" sz="900" baseline="0" dirty="0" smtClean="0">
                          <a:latin typeface="Arial"/>
                          <a:cs typeface="Arial"/>
                        </a:rPr>
                        <a:t> SE, NO,IS, LT, LV, EE, PL</a:t>
                      </a:r>
                      <a:endParaRPr lang="en-US" sz="900" dirty="0">
                        <a:latin typeface="Arial"/>
                        <a:cs typeface="Arial"/>
                      </a:endParaRPr>
                    </a:p>
                  </a:txBody>
                  <a:tcPr marL="67020" marR="67020" marT="25133" marB="25133">
                    <a:solidFill>
                      <a:schemeClr val="bg1">
                        <a:lumMod val="85000"/>
                      </a:schemeClr>
                    </a:solidFill>
                  </a:tcPr>
                </a:tc>
              </a:tr>
            </a:tbl>
          </a:graphicData>
        </a:graphic>
      </p:graphicFrame>
      <p:sp>
        <p:nvSpPr>
          <p:cNvPr id="2" name="TextBox 1"/>
          <p:cNvSpPr txBox="1"/>
          <p:nvPr/>
        </p:nvSpPr>
        <p:spPr>
          <a:xfrm>
            <a:off x="7256080" y="4627792"/>
            <a:ext cx="1739854" cy="230832"/>
          </a:xfrm>
          <a:prstGeom prst="rect">
            <a:avLst/>
          </a:prstGeom>
          <a:noFill/>
        </p:spPr>
        <p:txBody>
          <a:bodyPr wrap="none" rtlCol="0">
            <a:spAutoFit/>
          </a:bodyPr>
          <a:lstStyle/>
          <a:p>
            <a:r>
              <a:rPr lang="en-GB" sz="900" i="1" dirty="0" smtClean="0"/>
              <a:t>Field Coordinator Leaders in bold</a:t>
            </a:r>
            <a:endParaRPr lang="en-GB" sz="900" i="1" dirty="0"/>
          </a:p>
        </p:txBody>
      </p:sp>
    </p:spTree>
    <p:extLst>
      <p:ext uri="{BB962C8B-B14F-4D97-AF65-F5344CB8AC3E}">
        <p14:creationId xmlns:p14="http://schemas.microsoft.com/office/powerpoint/2010/main" val="2055314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331" y="410795"/>
            <a:ext cx="7767742" cy="608343"/>
          </a:xfrm>
        </p:spPr>
        <p:txBody>
          <a:bodyPr>
            <a:normAutofit/>
          </a:bodyPr>
          <a:lstStyle/>
          <a:p>
            <a:r>
              <a:rPr lang="da-DK" sz="2800" b="1" dirty="0" smtClean="0"/>
              <a:t>IKC </a:t>
            </a:r>
            <a:r>
              <a:rPr lang="da-DK" sz="2800" b="1" dirty="0" err="1" smtClean="0"/>
              <a:t>Context</a:t>
            </a:r>
            <a:r>
              <a:rPr lang="da-DK" sz="2800" b="1" dirty="0" smtClean="0"/>
              <a:t> - </a:t>
            </a:r>
            <a:r>
              <a:rPr lang="en-GB" sz="2800" b="1" dirty="0"/>
              <a:t>Year by Year In-Kind planning</a:t>
            </a:r>
            <a:endParaRPr lang="da-DK" sz="2800" b="1" dirty="0"/>
          </a:p>
        </p:txBody>
      </p:sp>
      <p:graphicFrame>
        <p:nvGraphicFramePr>
          <p:cNvPr id="17" name="Content Placeholder 4"/>
          <p:cNvGraphicFramePr>
            <a:graphicFrameLocks noGrp="1"/>
          </p:cNvGraphicFramePr>
          <p:nvPr>
            <p:ph idx="1"/>
            <p:extLst>
              <p:ext uri="{D42A27DB-BD31-4B8C-83A1-F6EECF244321}">
                <p14:modId xmlns:p14="http://schemas.microsoft.com/office/powerpoint/2010/main" val="3276117570"/>
              </p:ext>
            </p:extLst>
          </p:nvPr>
        </p:nvGraphicFramePr>
        <p:xfrm>
          <a:off x="1085106" y="1086166"/>
          <a:ext cx="6835932" cy="3759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585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198151" y="676685"/>
            <a:ext cx="8763150" cy="797190"/>
          </a:xfrm>
        </p:spPr>
        <p:txBody>
          <a:bodyPr>
            <a:noAutofit/>
          </a:bodyPr>
          <a:lstStyle/>
          <a:p>
            <a:r>
              <a:rPr lang="en-GB" sz="2000" b="1" dirty="0" smtClean="0">
                <a:solidFill>
                  <a:srgbClr val="FF0000"/>
                </a:solidFill>
              </a:rPr>
              <a:t>For reference from Grant Proposal: </a:t>
            </a:r>
            <a:r>
              <a:rPr lang="en-GB" sz="2000" b="1" dirty="0" smtClean="0">
                <a:solidFill>
                  <a:schemeClr val="tx1"/>
                </a:solidFill>
              </a:rPr>
              <a:t>The </a:t>
            </a:r>
            <a:r>
              <a:rPr lang="en-GB" sz="2000" b="1" dirty="0">
                <a:solidFill>
                  <a:schemeClr val="tx1"/>
                </a:solidFill>
              </a:rPr>
              <a:t>first and foremost responsibility IKC Field Coordinators is coordination between ESS and its respective Partners</a:t>
            </a:r>
            <a:r>
              <a:rPr lang="en-GB" sz="2000" b="1" dirty="0" smtClean="0">
                <a:solidFill>
                  <a:schemeClr val="tx1"/>
                </a:solidFill>
              </a:rPr>
              <a:t>.</a:t>
            </a:r>
            <a:endParaRPr lang="en-GB" sz="2000" b="1" dirty="0">
              <a:solidFill>
                <a:schemeClr val="tx1"/>
              </a:solidFill>
            </a:endParaRPr>
          </a:p>
        </p:txBody>
      </p:sp>
      <p:sp>
        <p:nvSpPr>
          <p:cNvPr id="13" name="Pladsholder til indhold 2"/>
          <p:cNvSpPr>
            <a:spLocks noGrp="1"/>
          </p:cNvSpPr>
          <p:nvPr>
            <p:ph idx="1"/>
          </p:nvPr>
        </p:nvSpPr>
        <p:spPr>
          <a:xfrm>
            <a:off x="210131" y="1581869"/>
            <a:ext cx="8858991" cy="3142685"/>
          </a:xfrm>
        </p:spPr>
        <p:txBody>
          <a:bodyPr>
            <a:noAutofit/>
          </a:bodyPr>
          <a:lstStyle/>
          <a:p>
            <a:pPr marL="271463" indent="-271463">
              <a:buNone/>
            </a:pPr>
            <a:r>
              <a:rPr lang="en-GB" sz="1050" b="1" dirty="0" smtClean="0"/>
              <a:t>•</a:t>
            </a:r>
            <a:r>
              <a:rPr lang="en-GB" sz="1050" b="1" dirty="0"/>
              <a:t>	Support ESS in identification and evaluation of potential IKC Partners in Partner Countries.</a:t>
            </a:r>
            <a:endParaRPr lang="en-GB" sz="1050" dirty="0"/>
          </a:p>
          <a:p>
            <a:pPr marL="271463" indent="-271463">
              <a:buNone/>
            </a:pPr>
            <a:r>
              <a:rPr lang="en-GB" sz="1050" b="1" dirty="0"/>
              <a:t>•	Assist in evaluating Partners based on technical merits and capabilities.</a:t>
            </a:r>
            <a:endParaRPr lang="en-GB" sz="1050" dirty="0"/>
          </a:p>
          <a:p>
            <a:pPr marL="271463" indent="-271463">
              <a:buNone/>
            </a:pPr>
            <a:r>
              <a:rPr lang="en-GB" sz="1050" b="1" dirty="0"/>
              <a:t>•	Facilitate timely and qualitative achievement of IKC Agreements.</a:t>
            </a:r>
            <a:endParaRPr lang="en-GB" sz="1050" dirty="0"/>
          </a:p>
          <a:p>
            <a:pPr marL="271463" indent="-271463">
              <a:buNone/>
            </a:pPr>
            <a:r>
              <a:rPr lang="en-GB" sz="1050" b="1" dirty="0"/>
              <a:t>•	Will act as representatives of ESS at the Partner institutes and organizations, providing support and service in key components of In-kind collaboration.</a:t>
            </a:r>
            <a:endParaRPr lang="en-GB" sz="1050" dirty="0"/>
          </a:p>
          <a:p>
            <a:pPr marL="271463" indent="-271463">
              <a:buNone/>
            </a:pPr>
            <a:r>
              <a:rPr lang="en-GB" sz="1050" b="1" dirty="0"/>
              <a:t>•	Monitor and maintain technical progress relative to schedule on IKCs during the periods of peak project activity.</a:t>
            </a:r>
            <a:r>
              <a:rPr lang="en-GB" sz="1050" dirty="0"/>
              <a:t> </a:t>
            </a:r>
          </a:p>
          <a:p>
            <a:pPr marL="271463" indent="-271463">
              <a:buNone/>
            </a:pPr>
            <a:r>
              <a:rPr lang="en-GB" sz="1050" b="1" dirty="0"/>
              <a:t>•	ESS IKC Coordinators will maintain daily communication with In-kind Partners.</a:t>
            </a:r>
            <a:endParaRPr lang="en-GB" sz="1050" dirty="0"/>
          </a:p>
          <a:p>
            <a:pPr marL="271463" indent="-271463">
              <a:buNone/>
            </a:pPr>
            <a:r>
              <a:rPr lang="en-GB" sz="1050" b="1" dirty="0"/>
              <a:t>•	They must establish knowledge of In-kind processes and procedures, ESS and Partner needs, local industrial and institutional capacities.</a:t>
            </a:r>
            <a:endParaRPr lang="en-GB" sz="1050" dirty="0"/>
          </a:p>
          <a:p>
            <a:pPr marL="271463" indent="-271463">
              <a:buNone/>
            </a:pPr>
            <a:r>
              <a:rPr lang="en-GB" sz="1050" b="1" dirty="0"/>
              <a:t>•	Will report their activities in centrally, and maintain a strong connection with the Work Package Leaders coordinators.</a:t>
            </a:r>
            <a:endParaRPr lang="en-GB" sz="1050" dirty="0"/>
          </a:p>
          <a:p>
            <a:pPr marL="271463" indent="-271463">
              <a:buNone/>
            </a:pPr>
            <a:r>
              <a:rPr lang="en-GB" sz="1050" b="1" dirty="0"/>
              <a:t>•	Harmonise efforts with national ILOs, help to bridge the gap between industry and institutes, and multiple IKC Partners.</a:t>
            </a:r>
            <a:endParaRPr lang="en-GB" sz="1050" dirty="0"/>
          </a:p>
          <a:p>
            <a:pPr marL="271463" indent="-271463">
              <a:buNone/>
            </a:pPr>
            <a:r>
              <a:rPr lang="en-GB" sz="1050" b="1" dirty="0"/>
              <a:t>•	Will be the first line quality control agents. </a:t>
            </a:r>
            <a:endParaRPr lang="en-GB" sz="1050" dirty="0"/>
          </a:p>
          <a:p>
            <a:pPr marL="271463" indent="-271463">
              <a:buNone/>
            </a:pPr>
            <a:r>
              <a:rPr lang="en-GB" sz="1050" b="1" dirty="0"/>
              <a:t>•	Must identify potential problems and opportunities and be empowered to act to avoid or resolve issues (or communicate issues to both ESS and partners and recommend actions where possible).</a:t>
            </a:r>
            <a:endParaRPr lang="en-GB" sz="1050" dirty="0"/>
          </a:p>
          <a:p>
            <a:pPr marL="271463" indent="-271463">
              <a:buNone/>
            </a:pPr>
            <a:r>
              <a:rPr lang="en-GB" sz="1050" b="1" dirty="0"/>
              <a:t>•	Will observe and facilitate establishment of quality criteria, acceptance, transfer and transportation of In-kind component between IKC Partners and ultimately to the ESS site in Lund.</a:t>
            </a:r>
            <a:endParaRPr lang="en-GB" sz="1050" dirty="0"/>
          </a:p>
          <a:p>
            <a:pPr marL="271463" indent="-271463">
              <a:buNone/>
            </a:pPr>
            <a:r>
              <a:rPr lang="en-GB" sz="1050" b="1" dirty="0"/>
              <a:t>•	IKC Field Coordinators will be expected to spend a majority of their time on the road, constantly interacting with potential and current partners.</a:t>
            </a:r>
            <a:endParaRPr lang="en-US" sz="1050" dirty="0"/>
          </a:p>
        </p:txBody>
      </p:sp>
    </p:spTree>
    <p:extLst>
      <p:ext uri="{BB962C8B-B14F-4D97-AF65-F5344CB8AC3E}">
        <p14:creationId xmlns:p14="http://schemas.microsoft.com/office/powerpoint/2010/main" val="7039581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title"/>
          </p:nvPr>
        </p:nvSpPr>
        <p:spPr>
          <a:xfrm>
            <a:off x="198151" y="676685"/>
            <a:ext cx="8763150" cy="797190"/>
          </a:xfrm>
        </p:spPr>
        <p:txBody>
          <a:bodyPr>
            <a:noAutofit/>
          </a:bodyPr>
          <a:lstStyle/>
          <a:p>
            <a:r>
              <a:rPr lang="en-GB" sz="2000" b="1" dirty="0" smtClean="0">
                <a:solidFill>
                  <a:srgbClr val="FF0000"/>
                </a:solidFill>
              </a:rPr>
              <a:t>For reference from Grant Proposal: </a:t>
            </a:r>
            <a:r>
              <a:rPr lang="en-GB" sz="2000" b="1" dirty="0" smtClean="0">
                <a:solidFill>
                  <a:schemeClr val="tx1"/>
                </a:solidFill>
              </a:rPr>
              <a:t>The </a:t>
            </a:r>
            <a:r>
              <a:rPr lang="en-GB" sz="2000" b="1" dirty="0">
                <a:solidFill>
                  <a:schemeClr val="tx1"/>
                </a:solidFill>
              </a:rPr>
              <a:t>first and foremost responsibility IKC Field Coordinators is coordination between ESS and its respective Partners</a:t>
            </a:r>
            <a:r>
              <a:rPr lang="en-GB" sz="2000" b="1" dirty="0" smtClean="0">
                <a:solidFill>
                  <a:schemeClr val="tx1"/>
                </a:solidFill>
              </a:rPr>
              <a:t>.</a:t>
            </a:r>
            <a:endParaRPr lang="en-GB" sz="2000" b="1" dirty="0">
              <a:solidFill>
                <a:schemeClr val="tx1"/>
              </a:solidFill>
            </a:endParaRPr>
          </a:p>
        </p:txBody>
      </p:sp>
      <p:sp>
        <p:nvSpPr>
          <p:cNvPr id="13" name="Pladsholder til indhold 2"/>
          <p:cNvSpPr>
            <a:spLocks noGrp="1"/>
          </p:cNvSpPr>
          <p:nvPr>
            <p:ph idx="1"/>
          </p:nvPr>
        </p:nvSpPr>
        <p:spPr>
          <a:xfrm>
            <a:off x="210131" y="1581869"/>
            <a:ext cx="8858991" cy="3142685"/>
          </a:xfrm>
        </p:spPr>
        <p:txBody>
          <a:bodyPr>
            <a:noAutofit/>
          </a:bodyPr>
          <a:lstStyle/>
          <a:p>
            <a:pPr marL="271463" indent="-271463">
              <a:buNone/>
            </a:pPr>
            <a:r>
              <a:rPr lang="en-GB" sz="1050" b="1" dirty="0" smtClean="0"/>
              <a:t>•</a:t>
            </a:r>
            <a:r>
              <a:rPr lang="en-GB" sz="1050" b="1" dirty="0"/>
              <a:t>	Support ESS in identification and evaluation of potential IKC Partners in Partner Countries.</a:t>
            </a:r>
            <a:endParaRPr lang="en-GB" sz="1050" dirty="0"/>
          </a:p>
          <a:p>
            <a:pPr marL="271463" indent="-271463">
              <a:buNone/>
            </a:pPr>
            <a:r>
              <a:rPr lang="en-GB" sz="1050" b="1" dirty="0"/>
              <a:t>•	Assist in evaluating Partners based on technical merits and capabilities.</a:t>
            </a:r>
            <a:endParaRPr lang="en-GB" sz="1050" dirty="0"/>
          </a:p>
          <a:p>
            <a:pPr marL="271463" indent="-271463">
              <a:buNone/>
            </a:pPr>
            <a:r>
              <a:rPr lang="en-GB" sz="1050" b="1" dirty="0"/>
              <a:t>•	Facilitate timely and qualitative achievement of IKC Agreements.</a:t>
            </a:r>
            <a:endParaRPr lang="en-GB" sz="1050" dirty="0"/>
          </a:p>
          <a:p>
            <a:pPr marL="271463" indent="-271463">
              <a:buNone/>
            </a:pPr>
            <a:r>
              <a:rPr lang="en-GB" sz="1050" b="1" dirty="0"/>
              <a:t>•	Will act as representatives of ESS at the Partner institutes and organizations, providing support and service in key components of In-kind collaboration.</a:t>
            </a:r>
            <a:endParaRPr lang="en-GB" sz="1050" dirty="0"/>
          </a:p>
          <a:p>
            <a:pPr marL="271463" indent="-271463">
              <a:buNone/>
            </a:pPr>
            <a:r>
              <a:rPr lang="en-GB" sz="1050" b="1" dirty="0"/>
              <a:t>•	Monitor and maintain technical progress relative to schedule on IKCs during the periods of peak project activity.</a:t>
            </a:r>
            <a:r>
              <a:rPr lang="en-GB" sz="1050" dirty="0"/>
              <a:t> </a:t>
            </a:r>
          </a:p>
          <a:p>
            <a:pPr marL="271463" indent="-271463">
              <a:buNone/>
            </a:pPr>
            <a:r>
              <a:rPr lang="en-GB" sz="1050" b="1" dirty="0"/>
              <a:t>•	ESS IKC Coordinators will maintain daily communication with In-kind Partners.</a:t>
            </a:r>
            <a:endParaRPr lang="en-GB" sz="1050" dirty="0"/>
          </a:p>
          <a:p>
            <a:pPr marL="271463" indent="-271463">
              <a:buNone/>
            </a:pPr>
            <a:r>
              <a:rPr lang="en-GB" sz="1050" b="1" dirty="0"/>
              <a:t>•	They must establish knowledge of In-kind processes and procedures, ESS and Partner needs, local industrial and institutional capacities.</a:t>
            </a:r>
            <a:endParaRPr lang="en-GB" sz="1050" dirty="0"/>
          </a:p>
          <a:p>
            <a:pPr marL="271463" indent="-271463">
              <a:buNone/>
            </a:pPr>
            <a:r>
              <a:rPr lang="en-GB" sz="1050" b="1" dirty="0"/>
              <a:t>•	Will report their activities in centrally, and maintain a strong connection with the Work Package Leaders coordinators.</a:t>
            </a:r>
            <a:endParaRPr lang="en-GB" sz="1050" dirty="0"/>
          </a:p>
          <a:p>
            <a:pPr marL="271463" indent="-271463">
              <a:buNone/>
            </a:pPr>
            <a:r>
              <a:rPr lang="en-GB" sz="1050" b="1" dirty="0"/>
              <a:t>•	Harmonise efforts with national ILOs, help to bridge the gap between industry and institutes, and multiple IKC Partners.</a:t>
            </a:r>
            <a:endParaRPr lang="en-GB" sz="1050" dirty="0"/>
          </a:p>
          <a:p>
            <a:pPr marL="271463" indent="-271463">
              <a:buNone/>
            </a:pPr>
            <a:r>
              <a:rPr lang="en-GB" sz="1050" b="1" dirty="0"/>
              <a:t>•	Will be the first line quality control agents. </a:t>
            </a:r>
            <a:endParaRPr lang="en-GB" sz="1050" dirty="0"/>
          </a:p>
          <a:p>
            <a:pPr marL="271463" indent="-271463">
              <a:buNone/>
            </a:pPr>
            <a:r>
              <a:rPr lang="en-GB" sz="1050" b="1" dirty="0"/>
              <a:t>•	Must identify potential problems and opportunities and be empowered to act to avoid or resolve issues (or communicate issues to both ESS and partners and recommend actions where possible).</a:t>
            </a:r>
            <a:endParaRPr lang="en-GB" sz="1050" dirty="0"/>
          </a:p>
          <a:p>
            <a:pPr marL="271463" indent="-271463">
              <a:buNone/>
            </a:pPr>
            <a:r>
              <a:rPr lang="en-GB" sz="1050" b="1" dirty="0"/>
              <a:t>•	Will observe and facilitate establishment of quality criteria, acceptance, transfer and transportation of In-kind component between IKC Partners and ultimately to the ESS site in Lund.</a:t>
            </a:r>
            <a:endParaRPr lang="en-GB" sz="1050" dirty="0"/>
          </a:p>
          <a:p>
            <a:pPr marL="271463" indent="-271463">
              <a:buNone/>
            </a:pPr>
            <a:r>
              <a:rPr lang="en-GB" sz="1050" b="1" dirty="0"/>
              <a:t>•	IKC Field Coordinators will be expected to spend a majority of their time on the road, constantly interacting with potential and current partners.</a:t>
            </a:r>
            <a:endParaRPr lang="en-US" sz="1050" dirty="0"/>
          </a:p>
        </p:txBody>
      </p:sp>
      <p:sp>
        <p:nvSpPr>
          <p:cNvPr id="2" name="TextBox 1"/>
          <p:cNvSpPr txBox="1"/>
          <p:nvPr/>
        </p:nvSpPr>
        <p:spPr>
          <a:xfrm>
            <a:off x="1715006" y="1581869"/>
            <a:ext cx="5580725" cy="2422622"/>
          </a:xfrm>
          <a:prstGeom prst="rect">
            <a:avLst/>
          </a:prstGeom>
          <a:solidFill>
            <a:srgbClr val="80AD18"/>
          </a:solidFill>
          <a:effectLst>
            <a:outerShdw blurRad="50800" dist="76200" dir="2700000" algn="tl" rotWithShape="0">
              <a:srgbClr val="000000">
                <a:alpha val="43000"/>
              </a:srgbClr>
            </a:outerShdw>
          </a:effectLst>
        </p:spPr>
        <p:txBody>
          <a:bodyPr wrap="square" rtlCol="0" anchor="ctr" anchorCtr="0">
            <a:noAutofit/>
          </a:bodyPr>
          <a:lstStyle/>
          <a:p>
            <a:pPr algn="ctr"/>
            <a:r>
              <a:rPr lang="en-GB" sz="3200" b="1" dirty="0" smtClean="0"/>
              <a:t>Field Coordinators have a generous and broad list</a:t>
            </a:r>
          </a:p>
          <a:p>
            <a:pPr algn="ctr"/>
            <a:r>
              <a:rPr lang="en-GB" sz="3200" b="1" dirty="0" smtClean="0"/>
              <a:t>of tasks and activities.</a:t>
            </a:r>
            <a:endParaRPr lang="en-GB" sz="3200" b="1" dirty="0"/>
          </a:p>
        </p:txBody>
      </p:sp>
    </p:spTree>
    <p:extLst>
      <p:ext uri="{BB962C8B-B14F-4D97-AF65-F5344CB8AC3E}">
        <p14:creationId xmlns:p14="http://schemas.microsoft.com/office/powerpoint/2010/main" val="9550563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41916" y="731571"/>
            <a:ext cx="8304653" cy="510563"/>
          </a:xfrm>
        </p:spPr>
        <p:txBody>
          <a:bodyPr>
            <a:noAutofit/>
          </a:bodyPr>
          <a:lstStyle/>
          <a:p>
            <a:r>
              <a:rPr lang="da-DK" sz="2400" b="1" dirty="0" smtClean="0"/>
              <a:t>Highlights </a:t>
            </a:r>
            <a:r>
              <a:rPr lang="da-DK" sz="2400" b="1" dirty="0"/>
              <a:t>WP2.4 </a:t>
            </a:r>
            <a:r>
              <a:rPr lang="da-DK" sz="2400" b="1" dirty="0" smtClean="0"/>
              <a:t>– Field </a:t>
            </a:r>
            <a:r>
              <a:rPr lang="da-DK" sz="2400" b="1" dirty="0" err="1" smtClean="0"/>
              <a:t>Coordinator</a:t>
            </a:r>
            <a:r>
              <a:rPr lang="da-DK" sz="2400" b="1" dirty="0" smtClean="0"/>
              <a:t> </a:t>
            </a:r>
            <a:r>
              <a:rPr lang="da-DK" sz="2400" b="1" dirty="0" err="1" smtClean="0"/>
              <a:t>Activities</a:t>
            </a:r>
            <a:endParaRPr lang="da-DK" sz="2400" b="1" dirty="0"/>
          </a:p>
        </p:txBody>
      </p:sp>
      <p:sp>
        <p:nvSpPr>
          <p:cNvPr id="2" name="TextBox 1"/>
          <p:cNvSpPr txBox="1"/>
          <p:nvPr/>
        </p:nvSpPr>
        <p:spPr>
          <a:xfrm>
            <a:off x="491822" y="1388410"/>
            <a:ext cx="3021619" cy="3200877"/>
          </a:xfrm>
          <a:prstGeom prst="rect">
            <a:avLst/>
          </a:prstGeom>
          <a:noFill/>
          <a:ln w="38100" cmpd="sng">
            <a:solidFill>
              <a:srgbClr val="82AF19"/>
            </a:solidFill>
          </a:ln>
        </p:spPr>
        <p:txBody>
          <a:bodyPr wrap="square" rtlCol="0">
            <a:spAutoFit/>
          </a:bodyPr>
          <a:lstStyle/>
          <a:p>
            <a:pPr algn="ctr"/>
            <a:r>
              <a:rPr lang="en-US" sz="2000" b="1" dirty="0" smtClean="0">
                <a:solidFill>
                  <a:srgbClr val="9CBB59"/>
                </a:solidFill>
              </a:rPr>
              <a:t>At the ESS</a:t>
            </a:r>
          </a:p>
          <a:p>
            <a:pPr marL="176213" indent="-176213"/>
            <a:endParaRPr lang="en-US" sz="1400" b="1" dirty="0"/>
          </a:p>
          <a:p>
            <a:pPr marL="176213" indent="-176213">
              <a:buFont typeface="Arial"/>
              <a:buChar char="•"/>
            </a:pPr>
            <a:r>
              <a:rPr lang="en-US" sz="1400" b="1" dirty="0" smtClean="0"/>
              <a:t>Be knowledgeable of the </a:t>
            </a:r>
            <a:r>
              <a:rPr lang="en-US" sz="1400" b="1" dirty="0"/>
              <a:t>IK </a:t>
            </a:r>
            <a:r>
              <a:rPr lang="en-US" sz="1400" b="1" dirty="0" smtClean="0"/>
              <a:t>processes, ESS </a:t>
            </a:r>
            <a:r>
              <a:rPr lang="en-US" sz="1400" b="1" dirty="0"/>
              <a:t>master plan, standards, quality control, systems engineering management plans, logistics and related </a:t>
            </a:r>
            <a:r>
              <a:rPr lang="en-US" sz="1400" b="1" dirty="0" smtClean="0"/>
              <a:t>documents, be </a:t>
            </a:r>
            <a:r>
              <a:rPr lang="en-US" sz="1400" b="1" dirty="0"/>
              <a:t>up to date with ESS IK "cost-book" work-packages both “still to be assigned” and “assigned</a:t>
            </a:r>
            <a:r>
              <a:rPr lang="en-US" sz="1400" b="1" dirty="0" smtClean="0"/>
              <a:t>”.</a:t>
            </a:r>
          </a:p>
          <a:p>
            <a:pPr marL="176213" indent="-176213">
              <a:buFont typeface="Arial"/>
              <a:buChar char="•"/>
            </a:pPr>
            <a:endParaRPr lang="en-US" sz="1400" b="1" dirty="0"/>
          </a:p>
          <a:p>
            <a:pPr marL="176213" indent="-176213">
              <a:buFont typeface="Arial"/>
              <a:buChar char="•"/>
            </a:pPr>
            <a:r>
              <a:rPr lang="en-US" sz="1400" b="1" dirty="0" smtClean="0"/>
              <a:t>Actions that requires </a:t>
            </a:r>
            <a:r>
              <a:rPr lang="en-US" sz="1400" b="1" dirty="0"/>
              <a:t>training and follow-ups at the </a:t>
            </a:r>
            <a:r>
              <a:rPr lang="en-US" sz="1400" b="1" dirty="0" smtClean="0"/>
              <a:t>ESS. </a:t>
            </a:r>
          </a:p>
          <a:p>
            <a:endParaRPr lang="en-US" sz="1400" b="1" dirty="0"/>
          </a:p>
        </p:txBody>
      </p:sp>
      <p:sp>
        <p:nvSpPr>
          <p:cNvPr id="57" name="TextBox 56"/>
          <p:cNvSpPr txBox="1"/>
          <p:nvPr/>
        </p:nvSpPr>
        <p:spPr>
          <a:xfrm>
            <a:off x="5571449" y="1388410"/>
            <a:ext cx="3022120" cy="3200877"/>
          </a:xfrm>
          <a:prstGeom prst="rect">
            <a:avLst/>
          </a:prstGeom>
          <a:noFill/>
          <a:ln w="38100" cmpd="sng">
            <a:solidFill>
              <a:srgbClr val="82AA1E"/>
            </a:solidFill>
          </a:ln>
        </p:spPr>
        <p:txBody>
          <a:bodyPr wrap="square" rtlCol="0">
            <a:spAutoFit/>
          </a:bodyPr>
          <a:lstStyle/>
          <a:p>
            <a:pPr algn="ctr">
              <a:buNone/>
            </a:pPr>
            <a:r>
              <a:rPr lang="en-US" sz="2000" b="1" dirty="0">
                <a:solidFill>
                  <a:srgbClr val="9CBB59"/>
                </a:solidFill>
              </a:rPr>
              <a:t>At the </a:t>
            </a:r>
            <a:r>
              <a:rPr lang="en-US" sz="2000" b="1" dirty="0" smtClean="0">
                <a:solidFill>
                  <a:srgbClr val="9CBB59"/>
                </a:solidFill>
              </a:rPr>
              <a:t>Hubs</a:t>
            </a:r>
            <a:endParaRPr lang="en-US" sz="2000" b="1" dirty="0">
              <a:solidFill>
                <a:srgbClr val="9CBB59"/>
              </a:solidFill>
            </a:endParaRPr>
          </a:p>
          <a:p>
            <a:pPr marL="92075" indent="-92075">
              <a:buFont typeface="Arial"/>
              <a:buChar char="•"/>
            </a:pPr>
            <a:endParaRPr lang="en-US" sz="1400" b="1" dirty="0"/>
          </a:p>
          <a:p>
            <a:pPr marL="176213" indent="-176213">
              <a:buFont typeface="Arial"/>
              <a:buChar char="•"/>
            </a:pPr>
            <a:r>
              <a:rPr lang="en-US" sz="1400" b="1" dirty="0" smtClean="0"/>
              <a:t>Track</a:t>
            </a:r>
            <a:r>
              <a:rPr lang="en-US" sz="1400" b="1" dirty="0"/>
              <a:t>/Assist </a:t>
            </a:r>
            <a:r>
              <a:rPr lang="en-US" sz="1400" b="1" dirty="0" smtClean="0"/>
              <a:t>partner activities. </a:t>
            </a:r>
          </a:p>
          <a:p>
            <a:pPr marL="176213" indent="-176213">
              <a:buFont typeface="Arial"/>
              <a:buChar char="•"/>
            </a:pPr>
            <a:endParaRPr lang="en-US" sz="1400" b="1" dirty="0"/>
          </a:p>
          <a:p>
            <a:pPr marL="176213" indent="-176213">
              <a:buFont typeface="Arial"/>
              <a:buChar char="•"/>
            </a:pPr>
            <a:r>
              <a:rPr lang="en-US" sz="1400" b="1" dirty="0" smtClean="0"/>
              <a:t>Track</a:t>
            </a:r>
            <a:r>
              <a:rPr lang="en-US" sz="1400" b="1" dirty="0"/>
              <a:t>/Assist activities shared between different partners - both within the regional hub and between regional hub </a:t>
            </a:r>
            <a:r>
              <a:rPr lang="en-US" sz="1400" b="1" dirty="0" smtClean="0"/>
              <a:t>partners.</a:t>
            </a:r>
          </a:p>
          <a:p>
            <a:pPr marL="176213" indent="-176213">
              <a:buFont typeface="Arial"/>
              <a:buChar char="•"/>
            </a:pPr>
            <a:endParaRPr lang="en-US" sz="1400" b="1" dirty="0"/>
          </a:p>
          <a:p>
            <a:pPr marL="176213" indent="-176213">
              <a:buFont typeface="Arial"/>
              <a:buChar char="•"/>
            </a:pPr>
            <a:r>
              <a:rPr lang="en-US" sz="1400" b="1" dirty="0" smtClean="0"/>
              <a:t>Report </a:t>
            </a:r>
            <a:r>
              <a:rPr lang="en-US" sz="1400" b="1" dirty="0"/>
              <a:t>to ESS &amp; Partner Leaders issues that arise or risks in program execution. </a:t>
            </a:r>
            <a:endParaRPr lang="en-US" sz="1400" b="1" dirty="0" smtClean="0"/>
          </a:p>
          <a:p>
            <a:pPr marL="176213" indent="-176213">
              <a:buFont typeface="Arial"/>
              <a:buChar char="•"/>
            </a:pPr>
            <a:endParaRPr lang="en-US" sz="1400" b="1" dirty="0"/>
          </a:p>
          <a:p>
            <a:pPr marL="176213" indent="-176213">
              <a:buFont typeface="Arial"/>
              <a:buChar char="•"/>
            </a:pPr>
            <a:r>
              <a:rPr lang="en-US" sz="1400" b="1" dirty="0" smtClean="0"/>
              <a:t>Where </a:t>
            </a:r>
            <a:r>
              <a:rPr lang="en-US" sz="1400" b="1" dirty="0"/>
              <a:t>possible propose solutions</a:t>
            </a:r>
            <a:r>
              <a:rPr lang="en-US" sz="1400" b="1" dirty="0" smtClean="0"/>
              <a:t>.</a:t>
            </a:r>
            <a:endParaRPr lang="en-US" sz="1400" b="1" dirty="0"/>
          </a:p>
        </p:txBody>
      </p:sp>
      <p:sp>
        <p:nvSpPr>
          <p:cNvPr id="58" name="TextBox 57"/>
          <p:cNvSpPr txBox="1"/>
          <p:nvPr/>
        </p:nvSpPr>
        <p:spPr>
          <a:xfrm>
            <a:off x="3902800" y="1388410"/>
            <a:ext cx="1251491" cy="2862322"/>
          </a:xfrm>
          <a:prstGeom prst="rect">
            <a:avLst/>
          </a:prstGeom>
          <a:solidFill>
            <a:srgbClr val="80AD18"/>
          </a:solidFill>
          <a:ln w="38100" cmpd="sng">
            <a:solidFill>
              <a:srgbClr val="80AD18"/>
            </a:solidFill>
          </a:ln>
          <a:effectLst>
            <a:outerShdw blurRad="50800" dist="76200" dir="2700000" algn="tl" rotWithShape="0">
              <a:srgbClr val="000000">
                <a:alpha val="43000"/>
              </a:srgbClr>
            </a:outerShdw>
          </a:effectLst>
        </p:spPr>
        <p:txBody>
          <a:bodyPr wrap="square" rtlCol="0">
            <a:spAutoFit/>
          </a:bodyPr>
          <a:lstStyle/>
          <a:p>
            <a:pPr algn="ctr">
              <a:buNone/>
            </a:pPr>
            <a:r>
              <a:rPr lang="en-US" sz="2400" b="1" dirty="0" smtClean="0"/>
              <a:t>Share lessons learnt</a:t>
            </a:r>
          </a:p>
          <a:p>
            <a:pPr algn="ctr">
              <a:buNone/>
            </a:pPr>
            <a:endParaRPr lang="en-US" sz="2400" b="1" dirty="0"/>
          </a:p>
          <a:p>
            <a:pPr algn="ctr">
              <a:buNone/>
            </a:pPr>
            <a:r>
              <a:rPr lang="en-US" sz="1400" b="1" dirty="0" smtClean="0"/>
              <a:t>Bi-Weekly</a:t>
            </a:r>
          </a:p>
          <a:p>
            <a:pPr algn="ctr">
              <a:buNone/>
            </a:pPr>
            <a:r>
              <a:rPr lang="en-US" sz="1400" b="1" dirty="0" smtClean="0"/>
              <a:t>Meetings,</a:t>
            </a:r>
          </a:p>
          <a:p>
            <a:pPr algn="ctr">
              <a:buNone/>
            </a:pPr>
            <a:r>
              <a:rPr lang="en-US" sz="1400" b="1" dirty="0" smtClean="0"/>
              <a:t>Visits,</a:t>
            </a:r>
          </a:p>
          <a:p>
            <a:pPr algn="ctr">
              <a:buNone/>
            </a:pPr>
            <a:r>
              <a:rPr lang="en-US" sz="1400" b="1" dirty="0" smtClean="0"/>
              <a:t>Calls, Training events, Workshops</a:t>
            </a:r>
            <a:endParaRPr lang="en-US" b="1" dirty="0"/>
          </a:p>
        </p:txBody>
      </p:sp>
    </p:spTree>
    <p:extLst>
      <p:ext uri="{BB962C8B-B14F-4D97-AF65-F5344CB8AC3E}">
        <p14:creationId xmlns:p14="http://schemas.microsoft.com/office/powerpoint/2010/main" val="3915195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41916" y="731571"/>
            <a:ext cx="8304653" cy="510563"/>
          </a:xfrm>
        </p:spPr>
        <p:txBody>
          <a:bodyPr>
            <a:noAutofit/>
          </a:bodyPr>
          <a:lstStyle/>
          <a:p>
            <a:r>
              <a:rPr lang="da-DK" sz="2400" b="1" dirty="0" smtClean="0"/>
              <a:t>Highlights </a:t>
            </a:r>
            <a:r>
              <a:rPr lang="da-DK" sz="2400" b="1" dirty="0"/>
              <a:t>WP2.4 </a:t>
            </a:r>
            <a:r>
              <a:rPr lang="da-DK" sz="2400" b="1" dirty="0" smtClean="0"/>
              <a:t>– Field </a:t>
            </a:r>
            <a:r>
              <a:rPr lang="da-DK" sz="2400" b="1" dirty="0" err="1" smtClean="0"/>
              <a:t>Coordinator</a:t>
            </a:r>
            <a:r>
              <a:rPr lang="da-DK" sz="2400" b="1" dirty="0"/>
              <a:t> </a:t>
            </a:r>
            <a:r>
              <a:rPr lang="da-DK" sz="2400" b="1" dirty="0" err="1"/>
              <a:t>Activities</a:t>
            </a:r>
            <a:endParaRPr lang="da-DK" sz="2400" b="1" dirty="0"/>
          </a:p>
        </p:txBody>
      </p:sp>
      <p:sp>
        <p:nvSpPr>
          <p:cNvPr id="2" name="TextBox 1"/>
          <p:cNvSpPr txBox="1"/>
          <p:nvPr/>
        </p:nvSpPr>
        <p:spPr>
          <a:xfrm>
            <a:off x="1404301" y="1388410"/>
            <a:ext cx="3021619" cy="3227878"/>
          </a:xfrm>
          <a:prstGeom prst="rect">
            <a:avLst/>
          </a:prstGeom>
          <a:noFill/>
          <a:ln w="38100" cmpd="sng">
            <a:solidFill>
              <a:srgbClr val="82AF19"/>
            </a:solidFill>
          </a:ln>
        </p:spPr>
        <p:txBody>
          <a:bodyPr wrap="square" rtlCol="0">
            <a:noAutofit/>
          </a:bodyPr>
          <a:lstStyle/>
          <a:p>
            <a:r>
              <a:rPr lang="en-US" b="1" dirty="0">
                <a:solidFill>
                  <a:srgbClr val="FF0000"/>
                </a:solidFill>
              </a:rPr>
              <a:t>The heterogeneous nature of Hub IK status</a:t>
            </a:r>
            <a:r>
              <a:rPr lang="en-US" b="1" dirty="0"/>
              <a:t> </a:t>
            </a:r>
            <a:r>
              <a:rPr lang="en-US" b="1" dirty="0">
                <a:solidFill>
                  <a:srgbClr val="FF0000"/>
                </a:solidFill>
              </a:rPr>
              <a:t>has led to a diversity of actions by the Field Coordinators.</a:t>
            </a:r>
            <a:endParaRPr lang="en-US" b="1" dirty="0"/>
          </a:p>
          <a:p>
            <a:endParaRPr lang="en-US" b="1" dirty="0"/>
          </a:p>
          <a:p>
            <a:r>
              <a:rPr lang="en-US" b="1" dirty="0"/>
              <a:t>e.g. country </a:t>
            </a:r>
            <a:r>
              <a:rPr lang="en-US" b="1" dirty="0" smtClean="0"/>
              <a:t>membership, national law and regulations </a:t>
            </a:r>
            <a:r>
              <a:rPr lang="en-US" b="1" dirty="0"/>
              <a:t>and level of maturity of the work for the ESS In-Kind contributions</a:t>
            </a:r>
            <a:r>
              <a:rPr lang="en-US" b="1" dirty="0" smtClean="0"/>
              <a:t>.</a:t>
            </a:r>
            <a:endParaRPr lang="en-US" b="1" dirty="0"/>
          </a:p>
        </p:txBody>
      </p:sp>
      <p:sp>
        <p:nvSpPr>
          <p:cNvPr id="57" name="TextBox 56"/>
          <p:cNvSpPr txBox="1"/>
          <p:nvPr/>
        </p:nvSpPr>
        <p:spPr>
          <a:xfrm>
            <a:off x="4828296" y="1388410"/>
            <a:ext cx="3022120" cy="3227878"/>
          </a:xfrm>
          <a:prstGeom prst="rect">
            <a:avLst/>
          </a:prstGeom>
          <a:noFill/>
          <a:ln w="38100" cmpd="sng">
            <a:solidFill>
              <a:srgbClr val="82AA1E"/>
            </a:solidFill>
          </a:ln>
        </p:spPr>
        <p:txBody>
          <a:bodyPr wrap="square" rtlCol="0">
            <a:noAutofit/>
          </a:bodyPr>
          <a:lstStyle/>
          <a:p>
            <a:r>
              <a:rPr lang="en-US" b="1" dirty="0" smtClean="0">
                <a:solidFill>
                  <a:srgbClr val="FF0000"/>
                </a:solidFill>
              </a:rPr>
              <a:t>Hub Field Coordinators act </a:t>
            </a:r>
            <a:r>
              <a:rPr lang="en-US" b="1" dirty="0">
                <a:solidFill>
                  <a:srgbClr val="FF0000"/>
                </a:solidFill>
              </a:rPr>
              <a:t>within the mandate of WP2 as appropriate for </a:t>
            </a:r>
            <a:r>
              <a:rPr lang="en-US" b="1" dirty="0" smtClean="0">
                <a:solidFill>
                  <a:srgbClr val="FF0000"/>
                </a:solidFill>
              </a:rPr>
              <a:t>the </a:t>
            </a:r>
            <a:r>
              <a:rPr lang="en-US" b="1" dirty="0">
                <a:solidFill>
                  <a:srgbClr val="FF0000"/>
                </a:solidFill>
              </a:rPr>
              <a:t>level of maturity of the IK activities.</a:t>
            </a:r>
          </a:p>
          <a:p>
            <a:endParaRPr lang="en-US" b="1" dirty="0"/>
          </a:p>
          <a:p>
            <a:r>
              <a:rPr lang="en-US" b="1" dirty="0"/>
              <a:t>These actions are in line with the objectives and goals of Work Package 2, as exemplified in Deliverable D2.4. </a:t>
            </a:r>
          </a:p>
        </p:txBody>
      </p:sp>
    </p:spTree>
    <p:extLst>
      <p:ext uri="{BB962C8B-B14F-4D97-AF65-F5344CB8AC3E}">
        <p14:creationId xmlns:p14="http://schemas.microsoft.com/office/powerpoint/2010/main" val="995680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197" y="1149466"/>
            <a:ext cx="4203173" cy="3693319"/>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r>
              <a:rPr lang="en-US" sz="900" b="1" dirty="0" smtClean="0"/>
              <a:t>UK</a:t>
            </a:r>
            <a:endParaRPr lang="en-US" sz="900" b="1" dirty="0"/>
          </a:p>
          <a:p>
            <a:pPr marL="171450" indent="-171450">
              <a:buFont typeface="Arial"/>
              <a:buChar char="•"/>
            </a:pPr>
            <a:r>
              <a:rPr lang="en-GB" sz="900" b="1" dirty="0"/>
              <a:t>Attended WP2 training events and Best Practice Workshops and disseminated to UK IK Project Managers.</a:t>
            </a:r>
          </a:p>
          <a:p>
            <a:pPr marL="171450" indent="-171450">
              <a:buFont typeface="Arial"/>
              <a:buChar char="•"/>
            </a:pPr>
            <a:r>
              <a:rPr lang="en-GB" sz="900" dirty="0"/>
              <a:t>Monitoring and keeping up to date with progress on UK IK contributions and from these monitoring activities identify potential problems/opportunities that need field coordinator assistance or communication to ESS/UK Board to mitigate the risk.</a:t>
            </a:r>
          </a:p>
          <a:p>
            <a:pPr marL="171450" indent="-171450">
              <a:buFont typeface="Arial"/>
              <a:buChar char="•"/>
            </a:pPr>
            <a:r>
              <a:rPr lang="en-GB" sz="900" dirty="0"/>
              <a:t>Understanding ESS IK processes and assisting IKC project managers navigate these</a:t>
            </a:r>
          </a:p>
          <a:p>
            <a:pPr marL="171450" indent="-171450">
              <a:buFont typeface="Arial"/>
              <a:buChar char="•"/>
            </a:pPr>
            <a:r>
              <a:rPr lang="en-GB" sz="900" dirty="0"/>
              <a:t>Facilitating work to get IKA and TAs to point of agreement with ESS. </a:t>
            </a:r>
          </a:p>
          <a:p>
            <a:pPr marL="171450" indent="-171450">
              <a:buFont typeface="Arial"/>
              <a:buChar char="•"/>
            </a:pPr>
            <a:r>
              <a:rPr lang="en-GB" sz="900" b="1" dirty="0"/>
              <a:t>Establishing and running Project Office (specific STFC role in grant agreement)</a:t>
            </a:r>
          </a:p>
          <a:p>
            <a:pPr marL="357188" lvl="1" indent="-177800">
              <a:buFont typeface="Lucida Grande"/>
              <a:buChar char="-"/>
            </a:pPr>
            <a:r>
              <a:rPr lang="en-GB" sz="900" dirty="0"/>
              <a:t>The Project Office is now established and fully staffed.</a:t>
            </a:r>
          </a:p>
          <a:p>
            <a:pPr marL="357188" lvl="1" indent="-177800">
              <a:buFont typeface="Lucida Grande"/>
              <a:buChar char="-"/>
            </a:pPr>
            <a:r>
              <a:rPr lang="en-GB" sz="900" dirty="0"/>
              <a:t>Functions as the coordination point for all the UKs IK contributions to ESS </a:t>
            </a:r>
          </a:p>
          <a:p>
            <a:pPr marL="357188" lvl="1" indent="-177800">
              <a:buFont typeface="Lucida Grande"/>
              <a:buChar char="-"/>
            </a:pPr>
            <a:r>
              <a:rPr lang="en-GB" sz="900" dirty="0"/>
              <a:t>Provides advice and support to </a:t>
            </a:r>
            <a:r>
              <a:rPr lang="en-GB" sz="900" dirty="0" smtClean="0"/>
              <a:t>PMs (STFC </a:t>
            </a:r>
            <a:r>
              <a:rPr lang="en-GB" sz="900" dirty="0"/>
              <a:t>procurement, financial processes and </a:t>
            </a:r>
            <a:r>
              <a:rPr lang="en-GB" sz="900" dirty="0" smtClean="0"/>
              <a:t>PM best </a:t>
            </a:r>
            <a:r>
              <a:rPr lang="en-GB" sz="900" dirty="0"/>
              <a:t>practice along with ESS processes and information.</a:t>
            </a:r>
          </a:p>
          <a:p>
            <a:pPr marL="357188" lvl="1" indent="-177800">
              <a:buFont typeface="Lucida Grande"/>
              <a:buChar char="-"/>
            </a:pPr>
            <a:r>
              <a:rPr lang="en-GB" sz="900" dirty="0"/>
              <a:t>Coordinates the IKC updates to the UK-ESS Board allowing the Board to better understand and therefore deal with the risks to the UK’s contributions to ESS</a:t>
            </a:r>
            <a:r>
              <a:rPr lang="en-GB" sz="900" dirty="0" smtClean="0"/>
              <a:t>.</a:t>
            </a:r>
            <a:endParaRPr lang="en-US" sz="900" dirty="0"/>
          </a:p>
          <a:p>
            <a:pPr marL="179388" indent="-179388">
              <a:buFont typeface="Arial"/>
              <a:buChar char="•"/>
            </a:pPr>
            <a:r>
              <a:rPr lang="en-US" sz="900" b="1" dirty="0"/>
              <a:t>Developed a dashboard to help communicate progress, issues and risks to the UK-ESS </a:t>
            </a:r>
            <a:r>
              <a:rPr lang="en-US" sz="900" b="1" dirty="0" smtClean="0"/>
              <a:t>Board</a:t>
            </a:r>
            <a:endParaRPr lang="en-US" sz="900" b="1" dirty="0"/>
          </a:p>
          <a:p>
            <a:pPr marL="179388" indent="-179388">
              <a:buFont typeface="Arial"/>
              <a:buChar char="•"/>
            </a:pPr>
            <a:r>
              <a:rPr lang="en-US" sz="900" dirty="0"/>
              <a:t>Introduced a UK-ESS Risk Management Plan and updated risk register</a:t>
            </a:r>
            <a:r>
              <a:rPr lang="en-US" sz="900" dirty="0" smtClean="0"/>
              <a:t>.</a:t>
            </a:r>
            <a:endParaRPr lang="en-US" sz="900" dirty="0"/>
          </a:p>
          <a:p>
            <a:pPr marL="179388" indent="-179388">
              <a:buFont typeface="Arial"/>
              <a:buChar char="•"/>
            </a:pPr>
            <a:r>
              <a:rPr lang="en-US" sz="900" dirty="0"/>
              <a:t>Put in place a change management plan that aligns with the ESS change control procedure</a:t>
            </a:r>
            <a:r>
              <a:rPr lang="en-US" sz="900" dirty="0" smtClean="0"/>
              <a:t>.</a:t>
            </a:r>
            <a:endParaRPr lang="en-US" sz="900" dirty="0"/>
          </a:p>
          <a:p>
            <a:pPr marL="179388" indent="-179388">
              <a:buFont typeface="Arial"/>
              <a:buChar char="•"/>
            </a:pPr>
            <a:r>
              <a:rPr lang="en-US" sz="900" dirty="0"/>
              <a:t>Contributed to risk mitigation by communicating identified risks and issues at the appropriate level</a:t>
            </a:r>
            <a:r>
              <a:rPr lang="en-US" sz="900" dirty="0" smtClean="0"/>
              <a:t>.</a:t>
            </a:r>
            <a:endParaRPr lang="en-US" sz="900" dirty="0"/>
          </a:p>
          <a:p>
            <a:pPr marL="179388" indent="-179388">
              <a:buFont typeface="Arial"/>
              <a:buChar char="•"/>
            </a:pPr>
            <a:r>
              <a:rPr lang="en-US" sz="900" b="1" dirty="0"/>
              <a:t>Facilitated progress </a:t>
            </a:r>
            <a:r>
              <a:rPr lang="en-US" sz="900" b="1" dirty="0" smtClean="0"/>
              <a:t>on: STFC </a:t>
            </a:r>
            <a:r>
              <a:rPr lang="en-US" sz="900" b="1" dirty="0"/>
              <a:t>agreements required with IK partners University of </a:t>
            </a:r>
            <a:r>
              <a:rPr lang="en-US" sz="900" b="1" dirty="0" err="1"/>
              <a:t>Huddersfield</a:t>
            </a:r>
            <a:r>
              <a:rPr lang="en-US" sz="900" b="1" dirty="0"/>
              <a:t> &amp; </a:t>
            </a:r>
            <a:r>
              <a:rPr lang="en-US" sz="900" b="1" dirty="0" smtClean="0"/>
              <a:t>UKAEA, VAT </a:t>
            </a:r>
            <a:r>
              <a:rPr lang="en-US" sz="900" b="1" dirty="0"/>
              <a:t>(using exemption certificates</a:t>
            </a:r>
            <a:r>
              <a:rPr lang="en-US" sz="900" b="1" dirty="0" smtClean="0"/>
              <a:t>), IKA </a:t>
            </a:r>
            <a:r>
              <a:rPr lang="en-US" sz="900" b="1" dirty="0"/>
              <a:t>– progress made though still not resolved.</a:t>
            </a:r>
            <a:endParaRPr lang="en-GB" sz="900" b="1" dirty="0" smtClean="0"/>
          </a:p>
        </p:txBody>
      </p:sp>
      <p:grpSp>
        <p:nvGrpSpPr>
          <p:cNvPr id="10" name="Group 9"/>
          <p:cNvGrpSpPr/>
          <p:nvPr/>
        </p:nvGrpSpPr>
        <p:grpSpPr>
          <a:xfrm>
            <a:off x="5415262" y="807044"/>
            <a:ext cx="3024632" cy="2812962"/>
            <a:chOff x="381000" y="1864626"/>
            <a:chExt cx="2032000" cy="2519729"/>
          </a:xfrm>
        </p:grpSpPr>
        <p:grpSp>
          <p:nvGrpSpPr>
            <p:cNvPr id="11" name="Group 10"/>
            <p:cNvGrpSpPr/>
            <p:nvPr/>
          </p:nvGrpSpPr>
          <p:grpSpPr>
            <a:xfrm>
              <a:off x="381000" y="1864626"/>
              <a:ext cx="2032000" cy="2019530"/>
              <a:chOff x="3050193" y="1986661"/>
              <a:chExt cx="3298222" cy="3277981"/>
            </a:xfrm>
          </p:grpSpPr>
          <p:sp>
            <p:nvSpPr>
              <p:cNvPr id="14"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4"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7"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9"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6"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reeform 52"/>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3"/>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3" name="TextBox 12"/>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cxnSp>
        <p:nvCxnSpPr>
          <p:cNvPr id="4" name="Straight Arrow Connector 3"/>
          <p:cNvCxnSpPr>
            <a:stCxn id="2" idx="3"/>
            <a:endCxn id="39" idx="39"/>
          </p:cNvCxnSpPr>
          <p:nvPr/>
        </p:nvCxnSpPr>
        <p:spPr>
          <a:xfrm flipV="1">
            <a:off x="4534370" y="1877446"/>
            <a:ext cx="1407887" cy="1118680"/>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5" name="Titel 1"/>
          <p:cNvSpPr>
            <a:spLocks noGrp="1"/>
          </p:cNvSpPr>
          <p:nvPr>
            <p:ph type="title"/>
          </p:nvPr>
        </p:nvSpPr>
        <p:spPr>
          <a:xfrm>
            <a:off x="258483" y="574654"/>
            <a:ext cx="7767638" cy="544338"/>
          </a:xfrm>
        </p:spPr>
        <p:txBody>
          <a:bodyPr>
            <a:noAutofit/>
          </a:bodyPr>
          <a:lstStyle/>
          <a:p>
            <a:r>
              <a:rPr lang="da-DK" sz="2400" b="1" dirty="0" smtClean="0"/>
              <a:t>Highlights </a:t>
            </a:r>
            <a:r>
              <a:rPr lang="da-DK" sz="2400" b="1" dirty="0"/>
              <a:t>WP2.4 </a:t>
            </a:r>
            <a:r>
              <a:rPr lang="da-DK" sz="2400" b="1" dirty="0" smtClean="0"/>
              <a:t>– North West Hub</a:t>
            </a:r>
            <a:endParaRPr lang="da-DK" sz="2400" b="1" dirty="0"/>
          </a:p>
        </p:txBody>
      </p:sp>
      <p:sp>
        <p:nvSpPr>
          <p:cNvPr id="56" name="TextBox 55"/>
          <p:cNvSpPr txBox="1"/>
          <p:nvPr/>
        </p:nvSpPr>
        <p:spPr>
          <a:xfrm>
            <a:off x="4881555" y="2626378"/>
            <a:ext cx="4100611" cy="2169825"/>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r>
              <a:rPr lang="en-US" sz="900" b="1" dirty="0" smtClean="0"/>
              <a:t>NL</a:t>
            </a:r>
            <a:endParaRPr lang="en-US" sz="900" b="1" dirty="0"/>
          </a:p>
          <a:p>
            <a:r>
              <a:rPr lang="en-GB" sz="900" dirty="0"/>
              <a:t>All major activities are related to trying to have the Netherlands becoming a solid founding member of ESS.</a:t>
            </a:r>
          </a:p>
          <a:p>
            <a:endParaRPr lang="en-GB" sz="900" dirty="0"/>
          </a:p>
          <a:p>
            <a:pPr marL="171450" indent="-171450">
              <a:buFont typeface="Arial"/>
              <a:buChar char="•"/>
            </a:pPr>
            <a:r>
              <a:rPr lang="en-GB" sz="900" b="1" dirty="0"/>
              <a:t>Attending WP2 Training Events and Best Practice Workshops.</a:t>
            </a:r>
          </a:p>
          <a:p>
            <a:pPr marL="171450" indent="-171450">
              <a:buFont typeface="Arial"/>
              <a:buChar char="•"/>
            </a:pPr>
            <a:r>
              <a:rPr lang="en-GB" sz="900" b="1" dirty="0"/>
              <a:t>Assisting the Netherlands to become a member of the ESS through attendance and presentations to meetings (Dutch ILO, Dutch ministries, Business forums, International EU conferences).</a:t>
            </a:r>
          </a:p>
          <a:p>
            <a:pPr marL="171450" indent="-171450">
              <a:buFont typeface="Arial"/>
              <a:buChar char="•"/>
            </a:pPr>
            <a:r>
              <a:rPr lang="en-GB" sz="900" dirty="0"/>
              <a:t>The major step in the funding process was the detailed roadmap application that was send in on June 1, 2017. </a:t>
            </a:r>
          </a:p>
          <a:p>
            <a:pPr marL="171450" indent="-171450">
              <a:buFont typeface="Arial"/>
              <a:buChar char="•"/>
            </a:pPr>
            <a:r>
              <a:rPr lang="en-GB" sz="900" dirty="0"/>
              <a:t>The Dutch scientists are ready to participate.</a:t>
            </a:r>
          </a:p>
          <a:p>
            <a:pPr marL="171450" indent="-171450">
              <a:buFont typeface="Arial"/>
              <a:buChar char="•"/>
            </a:pPr>
            <a:r>
              <a:rPr lang="en-GB" sz="900" dirty="0"/>
              <a:t>The Dutch industry is ready to work on the packages available at the moment of becoming an ESS member</a:t>
            </a:r>
          </a:p>
          <a:p>
            <a:pPr marL="171450" indent="-171450">
              <a:buFont typeface="Arial"/>
              <a:buChar char="•"/>
            </a:pPr>
            <a:r>
              <a:rPr lang="en-GB" sz="900" dirty="0"/>
              <a:t>Supporting Swedish and Dutch Science Council visits.</a:t>
            </a:r>
          </a:p>
          <a:p>
            <a:pPr marL="171450" indent="-171450">
              <a:buFont typeface="Arial"/>
              <a:buChar char="•"/>
            </a:pPr>
            <a:r>
              <a:rPr lang="en-GB" sz="900" dirty="0"/>
              <a:t>Assisting ESS delegations.</a:t>
            </a:r>
            <a:endParaRPr lang="en-US" sz="900" dirty="0"/>
          </a:p>
        </p:txBody>
      </p:sp>
      <p:cxnSp>
        <p:nvCxnSpPr>
          <p:cNvPr id="57" name="Straight Arrow Connector 56"/>
          <p:cNvCxnSpPr>
            <a:stCxn id="56" idx="0"/>
            <a:endCxn id="52" idx="13"/>
          </p:cNvCxnSpPr>
          <p:nvPr/>
        </p:nvCxnSpPr>
        <p:spPr>
          <a:xfrm flipH="1" flipV="1">
            <a:off x="6287286" y="1913322"/>
            <a:ext cx="644575" cy="713056"/>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9822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258483" y="574654"/>
            <a:ext cx="7767638" cy="544338"/>
          </a:xfrm>
        </p:spPr>
        <p:txBody>
          <a:bodyPr>
            <a:noAutofit/>
          </a:bodyPr>
          <a:lstStyle/>
          <a:p>
            <a:r>
              <a:rPr lang="da-DK" sz="2400" b="1" dirty="0" smtClean="0"/>
              <a:t>Highlights </a:t>
            </a:r>
            <a:r>
              <a:rPr lang="da-DK" sz="2400" b="1" dirty="0"/>
              <a:t>WP2.4 </a:t>
            </a:r>
            <a:r>
              <a:rPr lang="da-DK" sz="2400" b="1" dirty="0" smtClean="0"/>
              <a:t>– South East Hub</a:t>
            </a:r>
            <a:endParaRPr lang="da-DK" sz="2400" b="1" dirty="0"/>
          </a:p>
        </p:txBody>
      </p:sp>
      <p:sp>
        <p:nvSpPr>
          <p:cNvPr id="2" name="TextBox 1"/>
          <p:cNvSpPr txBox="1"/>
          <p:nvPr/>
        </p:nvSpPr>
        <p:spPr>
          <a:xfrm>
            <a:off x="341916" y="1119850"/>
            <a:ext cx="4431580" cy="3647152"/>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r>
              <a:rPr lang="en-GB" sz="1100" b="1" dirty="0" smtClean="0"/>
              <a:t>IT</a:t>
            </a:r>
          </a:p>
          <a:p>
            <a:pPr marL="171450" indent="-171450">
              <a:buFont typeface="Arial"/>
              <a:buChar char="•"/>
            </a:pPr>
            <a:r>
              <a:rPr lang="en-GB" sz="1100" b="1" dirty="0" smtClean="0"/>
              <a:t>Creation </a:t>
            </a:r>
            <a:r>
              <a:rPr lang="en-GB" sz="1100" b="1" dirty="0"/>
              <a:t>of intra-partner network devoted to IKC management (INFN groups, </a:t>
            </a:r>
            <a:r>
              <a:rPr lang="en-GB" sz="1100" b="1" dirty="0" err="1"/>
              <a:t>Elettra</a:t>
            </a:r>
            <a:r>
              <a:rPr lang="en-GB" sz="1100" b="1" dirty="0"/>
              <a:t>, CNR).</a:t>
            </a:r>
          </a:p>
          <a:p>
            <a:pPr marL="171450" indent="-171450">
              <a:buFont typeface="Arial"/>
              <a:buChar char="•"/>
            </a:pPr>
            <a:r>
              <a:rPr lang="en-GB" sz="1100" b="1" dirty="0"/>
              <a:t>Regular meetings with HU partners</a:t>
            </a:r>
            <a:r>
              <a:rPr lang="en-GB" sz="1100" dirty="0"/>
              <a:t> and the creation of a Field Coordinator for Hungary.</a:t>
            </a:r>
          </a:p>
          <a:p>
            <a:pPr marL="171450" indent="-171450">
              <a:buFont typeface="Arial"/>
              <a:buChar char="•"/>
            </a:pPr>
            <a:r>
              <a:rPr lang="en-GB" sz="1100" b="1" dirty="0"/>
              <a:t>Dissemination of best practices, harmonisation of tenders, QA/QC, documentation.</a:t>
            </a:r>
          </a:p>
          <a:p>
            <a:pPr marL="171450" indent="-171450">
              <a:buFont typeface="Arial"/>
              <a:buChar char="•"/>
            </a:pPr>
            <a:r>
              <a:rPr lang="en-GB" sz="1100" dirty="0"/>
              <a:t>Mitigate risks through the creation and monitoring of Industrial Partner Network (surveys, network of able industries,..)</a:t>
            </a:r>
          </a:p>
          <a:p>
            <a:pPr marL="171450" indent="-171450">
              <a:buFont typeface="Arial"/>
              <a:buChar char="•"/>
            </a:pPr>
            <a:r>
              <a:rPr lang="en-GB" sz="1100" dirty="0"/>
              <a:t>Distribution of information (i.e., characterisation of technical industrial expertise) to increase available participants in calls for tender.</a:t>
            </a:r>
          </a:p>
          <a:p>
            <a:pPr marL="171450" indent="-171450">
              <a:buFont typeface="Arial"/>
              <a:buChar char="•"/>
            </a:pPr>
            <a:r>
              <a:rPr lang="en-GB" sz="1100" dirty="0"/>
              <a:t>QA during manufacturing, periodic visits to companies, scheduled meetings, handling of non-conformities.</a:t>
            </a:r>
          </a:p>
          <a:p>
            <a:pPr marL="171450" indent="-171450">
              <a:buFont typeface="Arial"/>
              <a:buChar char="•"/>
            </a:pPr>
            <a:r>
              <a:rPr lang="en-GB" sz="1100" b="1" dirty="0"/>
              <a:t>Monitoring and checking progress </a:t>
            </a:r>
            <a:r>
              <a:rPr lang="en-GB" sz="1100" b="1" dirty="0" err="1"/>
              <a:t>wrt</a:t>
            </a:r>
            <a:r>
              <a:rPr lang="en-GB" sz="1100" b="1" dirty="0"/>
              <a:t> ESS schedule, supporting compilation of monthly reports.</a:t>
            </a:r>
          </a:p>
          <a:p>
            <a:pPr marL="171450" indent="-171450">
              <a:buFont typeface="Arial"/>
              <a:buChar char="•"/>
            </a:pPr>
            <a:r>
              <a:rPr lang="en-GB" sz="1100" dirty="0"/>
              <a:t>Check and share information for interfaces and installations.</a:t>
            </a:r>
          </a:p>
          <a:p>
            <a:pPr marL="171450" indent="-171450">
              <a:buFont typeface="Arial"/>
              <a:buChar char="•"/>
            </a:pPr>
            <a:r>
              <a:rPr lang="en-GB" sz="1100" dirty="0"/>
              <a:t>Creation of a Database for Orders &amp; Supplies and document management.</a:t>
            </a:r>
          </a:p>
          <a:p>
            <a:pPr marL="171450" indent="-171450">
              <a:buFont typeface="Arial"/>
              <a:buChar char="•"/>
            </a:pPr>
            <a:r>
              <a:rPr lang="en-GB" sz="1100" dirty="0"/>
              <a:t>Meetings with other Hub partners and EU </a:t>
            </a:r>
            <a:r>
              <a:rPr lang="en-GB" sz="1100" dirty="0" err="1"/>
              <a:t>laboaratories</a:t>
            </a:r>
            <a:r>
              <a:rPr lang="en-GB" sz="1100" dirty="0"/>
              <a:t> (i.e., DESY, GSI)</a:t>
            </a:r>
          </a:p>
          <a:p>
            <a:pPr marL="171450" indent="-171450">
              <a:buFont typeface="Arial"/>
              <a:buChar char="•"/>
            </a:pPr>
            <a:r>
              <a:rPr lang="en-GB" sz="1100" dirty="0"/>
              <a:t>Participating in WP2 meetings and training events.</a:t>
            </a:r>
          </a:p>
          <a:p>
            <a:pPr marL="171450" indent="-171450">
              <a:buFont typeface="Arial"/>
              <a:buChar char="•"/>
            </a:pPr>
            <a:r>
              <a:rPr lang="en-GB" sz="1100" dirty="0"/>
              <a:t>Organisation of Catania Workshop</a:t>
            </a:r>
            <a:endParaRPr lang="en-US" sz="1100" dirty="0"/>
          </a:p>
        </p:txBody>
      </p:sp>
      <p:grpSp>
        <p:nvGrpSpPr>
          <p:cNvPr id="10" name="Group 9"/>
          <p:cNvGrpSpPr/>
          <p:nvPr/>
        </p:nvGrpSpPr>
        <p:grpSpPr>
          <a:xfrm>
            <a:off x="5133881" y="861609"/>
            <a:ext cx="3024632" cy="2812962"/>
            <a:chOff x="381000" y="1864626"/>
            <a:chExt cx="2032000" cy="2519729"/>
          </a:xfrm>
        </p:grpSpPr>
        <p:grpSp>
          <p:nvGrpSpPr>
            <p:cNvPr id="11" name="Group 10"/>
            <p:cNvGrpSpPr/>
            <p:nvPr/>
          </p:nvGrpSpPr>
          <p:grpSpPr>
            <a:xfrm>
              <a:off x="381000" y="1864626"/>
              <a:ext cx="2032000" cy="2019530"/>
              <a:chOff x="3050193" y="1986661"/>
              <a:chExt cx="3298222" cy="3277981"/>
            </a:xfrm>
          </p:grpSpPr>
          <p:sp>
            <p:nvSpPr>
              <p:cNvPr id="14"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4"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7"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9"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6"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reeform 52"/>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3"/>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3" name="TextBox 12"/>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cxnSp>
        <p:nvCxnSpPr>
          <p:cNvPr id="4" name="Straight Arrow Connector 3"/>
          <p:cNvCxnSpPr>
            <a:stCxn id="2" idx="3"/>
            <a:endCxn id="38" idx="12"/>
          </p:cNvCxnSpPr>
          <p:nvPr/>
        </p:nvCxnSpPr>
        <p:spPr>
          <a:xfrm flipV="1">
            <a:off x="4773496" y="2399256"/>
            <a:ext cx="1600940" cy="544170"/>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256403" y="3205211"/>
            <a:ext cx="3345236" cy="1785104"/>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r>
              <a:rPr lang="en-US" sz="1100" b="1" dirty="0" smtClean="0"/>
              <a:t>HU</a:t>
            </a:r>
          </a:p>
          <a:p>
            <a:pPr marL="171450" indent="-171450">
              <a:buFont typeface="Arial"/>
              <a:buChar char="•"/>
            </a:pPr>
            <a:r>
              <a:rPr lang="en-US" sz="1100" b="1" dirty="0" smtClean="0"/>
              <a:t>The </a:t>
            </a:r>
            <a:r>
              <a:rPr lang="en-US" sz="1100" b="1" dirty="0"/>
              <a:t>South-East hub has evolved with a Field Coordinator (</a:t>
            </a:r>
            <a:r>
              <a:rPr lang="en-US" sz="1100" b="1" dirty="0" err="1"/>
              <a:t>Dániel</a:t>
            </a:r>
            <a:r>
              <a:rPr lang="en-US" sz="1100" b="1" dirty="0"/>
              <a:t> </a:t>
            </a:r>
            <a:r>
              <a:rPr lang="en-US" sz="1100" b="1" dirty="0" err="1"/>
              <a:t>Csanády</a:t>
            </a:r>
            <a:r>
              <a:rPr lang="en-US" sz="1100" b="1" dirty="0"/>
              <a:t>) for Hungary in addition to that of Italy (Paolo </a:t>
            </a:r>
            <a:r>
              <a:rPr lang="en-US" sz="1100" b="1" dirty="0" err="1"/>
              <a:t>Mereu</a:t>
            </a:r>
            <a:r>
              <a:rPr lang="en-US" sz="1100" b="1" dirty="0"/>
              <a:t>)</a:t>
            </a:r>
            <a:r>
              <a:rPr lang="en-US" sz="1100" b="1" dirty="0" smtClean="0"/>
              <a:t>.</a:t>
            </a:r>
          </a:p>
          <a:p>
            <a:pPr marL="171450" indent="-171450">
              <a:buFont typeface="Arial"/>
              <a:buChar char="•"/>
            </a:pPr>
            <a:r>
              <a:rPr lang="en-GB" sz="1100" dirty="0" smtClean="0"/>
              <a:t>Disseminating information and minimising risks to HU partners. </a:t>
            </a:r>
          </a:p>
          <a:p>
            <a:pPr marL="171450" indent="-171450">
              <a:buFont typeface="Arial"/>
              <a:buChar char="•"/>
            </a:pPr>
            <a:r>
              <a:rPr lang="en-GB" sz="1100" dirty="0" smtClean="0"/>
              <a:t>Participating in training events at ESS and workshops.</a:t>
            </a:r>
          </a:p>
          <a:p>
            <a:pPr marL="171450" indent="-171450">
              <a:buFont typeface="Arial"/>
              <a:buChar char="•"/>
            </a:pPr>
            <a:r>
              <a:rPr lang="en-GB" sz="1100" dirty="0" smtClean="0"/>
              <a:t>Participating in Hub meetings (IT &amp; HU)</a:t>
            </a:r>
          </a:p>
          <a:p>
            <a:pPr marL="171450" indent="-171450">
              <a:buFont typeface="Arial"/>
              <a:buChar char="•"/>
            </a:pPr>
            <a:r>
              <a:rPr lang="en-GB" sz="1100" b="1" dirty="0" smtClean="0"/>
              <a:t>Tracking activities at Hub partners.</a:t>
            </a:r>
            <a:endParaRPr lang="en-GB" sz="1100" b="1" dirty="0"/>
          </a:p>
        </p:txBody>
      </p:sp>
      <p:cxnSp>
        <p:nvCxnSpPr>
          <p:cNvPr id="58" name="Straight Arrow Connector 57"/>
          <p:cNvCxnSpPr>
            <a:stCxn id="57" idx="0"/>
            <a:endCxn id="29" idx="10"/>
          </p:cNvCxnSpPr>
          <p:nvPr/>
        </p:nvCxnSpPr>
        <p:spPr>
          <a:xfrm flipH="1" flipV="1">
            <a:off x="6821265" y="2385850"/>
            <a:ext cx="107756" cy="819361"/>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26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482" y="1182581"/>
            <a:ext cx="5427804" cy="3600985"/>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r>
              <a:rPr lang="en-GB" sz="1200" dirty="0"/>
              <a:t>Attend training at ESS and sharing information in its home institutes  e.g. Quality (Mar. 2017) and accompanied by L. </a:t>
            </a:r>
            <a:r>
              <a:rPr lang="en-GB" sz="1200" dirty="0" err="1"/>
              <a:t>Napoly</a:t>
            </a:r>
            <a:r>
              <a:rPr lang="en-GB" sz="1200" dirty="0"/>
              <a:t> (Quality Engineer at CEA/</a:t>
            </a:r>
            <a:r>
              <a:rPr lang="en-GB" sz="1200" dirty="0" err="1"/>
              <a:t>Irfu</a:t>
            </a:r>
            <a:r>
              <a:rPr lang="en-GB" sz="1200" dirty="0"/>
              <a:t>).</a:t>
            </a:r>
          </a:p>
          <a:p>
            <a:endParaRPr lang="en-GB" sz="1200" b="1" dirty="0"/>
          </a:p>
          <a:p>
            <a:r>
              <a:rPr lang="en-GB" sz="1200" b="1" dirty="0"/>
              <a:t>Regular contact with all the stakeholders:</a:t>
            </a:r>
          </a:p>
          <a:p>
            <a:r>
              <a:rPr lang="en-GB" sz="1200" dirty="0"/>
              <a:t>• CEA/</a:t>
            </a:r>
            <a:r>
              <a:rPr lang="en-GB" sz="1200" dirty="0" err="1"/>
              <a:t>Irfu</a:t>
            </a:r>
            <a:r>
              <a:rPr lang="en-GB" sz="1200" dirty="0"/>
              <a:t>: Monthly ESS-</a:t>
            </a:r>
            <a:r>
              <a:rPr lang="en-GB" sz="1200" dirty="0" err="1"/>
              <a:t>Irfu</a:t>
            </a:r>
            <a:r>
              <a:rPr lang="en-GB" sz="1200" dirty="0"/>
              <a:t> Meeting &amp;Weekly Meeting on </a:t>
            </a:r>
            <a:r>
              <a:rPr lang="en-GB" sz="1200" dirty="0" err="1"/>
              <a:t>Cryomodule</a:t>
            </a:r>
            <a:r>
              <a:rPr lang="en-GB" sz="1200" dirty="0"/>
              <a:t> Assembly</a:t>
            </a:r>
          </a:p>
          <a:p>
            <a:r>
              <a:rPr lang="en-GB" sz="1200" dirty="0"/>
              <a:t>• CNRS/IPNO: Regular Meetings on Industrial Progress (e.g. Meeting with </a:t>
            </a:r>
            <a:r>
              <a:rPr lang="en-GB" sz="1200" dirty="0" err="1"/>
              <a:t>Sébastien</a:t>
            </a:r>
            <a:r>
              <a:rPr lang="en-GB" sz="1200" dirty="0"/>
              <a:t> </a:t>
            </a:r>
            <a:r>
              <a:rPr lang="en-GB" sz="1200" dirty="0" err="1"/>
              <a:t>Bousson</a:t>
            </a:r>
            <a:r>
              <a:rPr lang="en-GB" sz="1200" dirty="0"/>
              <a:t> on the 20/03/2017)</a:t>
            </a:r>
          </a:p>
          <a:p>
            <a:r>
              <a:rPr lang="en-GB" sz="1200" dirty="0"/>
              <a:t>• CEA-CNRS/LLB: Regular interactions with LLB scientists (e.g. Meeting on the 06/06/2017 with Christiane Alba-</a:t>
            </a:r>
            <a:r>
              <a:rPr lang="en-GB" sz="1200" dirty="0" err="1"/>
              <a:t>Simionesco</a:t>
            </a:r>
            <a:r>
              <a:rPr lang="en-GB" sz="1200" dirty="0"/>
              <a:t> &amp; LLB scientists for an update on the French contribution to ESS Instruments)</a:t>
            </a:r>
          </a:p>
          <a:p>
            <a:r>
              <a:rPr lang="en-GB" sz="1200" b="1" dirty="0"/>
              <a:t>• The Gallia Hub has also regular contacts with the French representatives in ESS governing bodies (council, AFC, Collaboration Board,…).</a:t>
            </a:r>
          </a:p>
          <a:p>
            <a:endParaRPr lang="en-GB" sz="1200" dirty="0"/>
          </a:p>
          <a:p>
            <a:r>
              <a:rPr lang="en-GB" sz="1200" dirty="0"/>
              <a:t>P</a:t>
            </a:r>
            <a:r>
              <a:rPr lang="en-GB" sz="1200" b="1" dirty="0"/>
              <a:t>romoted Best Practice workshops in the hub,</a:t>
            </a:r>
            <a:r>
              <a:rPr lang="en-GB" sz="1200" dirty="0"/>
              <a:t> selecting speakers and participants</a:t>
            </a:r>
          </a:p>
          <a:p>
            <a:r>
              <a:rPr lang="en-GB" sz="1200" dirty="0"/>
              <a:t>Collaborating with the national ILO and communicating (processes, schedules) with industry on IKC from France, assisting with meetings.</a:t>
            </a:r>
          </a:p>
          <a:p>
            <a:r>
              <a:rPr lang="en-GB" sz="1200" b="1" dirty="0"/>
              <a:t>Assisting partners on VAT issues and certificates.</a:t>
            </a:r>
          </a:p>
          <a:p>
            <a:r>
              <a:rPr lang="en-GB" sz="1200" b="1" dirty="0"/>
              <a:t>Improving awareness of information sources to French partners (i.e., CHESS at ESS)</a:t>
            </a:r>
            <a:r>
              <a:rPr lang="en-GB" sz="1200" dirty="0"/>
              <a:t>.</a:t>
            </a:r>
            <a:endParaRPr lang="en-US" sz="1100" dirty="0"/>
          </a:p>
        </p:txBody>
      </p:sp>
      <p:grpSp>
        <p:nvGrpSpPr>
          <p:cNvPr id="10" name="Group 9"/>
          <p:cNvGrpSpPr/>
          <p:nvPr/>
        </p:nvGrpSpPr>
        <p:grpSpPr>
          <a:xfrm>
            <a:off x="5905034" y="969918"/>
            <a:ext cx="3024632" cy="2812962"/>
            <a:chOff x="381000" y="1864626"/>
            <a:chExt cx="2032000" cy="2519729"/>
          </a:xfrm>
        </p:grpSpPr>
        <p:grpSp>
          <p:nvGrpSpPr>
            <p:cNvPr id="11" name="Group 10"/>
            <p:cNvGrpSpPr/>
            <p:nvPr/>
          </p:nvGrpSpPr>
          <p:grpSpPr>
            <a:xfrm>
              <a:off x="381000" y="1864626"/>
              <a:ext cx="2032000" cy="2019530"/>
              <a:chOff x="3050193" y="1986661"/>
              <a:chExt cx="3298222" cy="3277981"/>
            </a:xfrm>
          </p:grpSpPr>
          <p:sp>
            <p:nvSpPr>
              <p:cNvPr id="14"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4"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7"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9"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6"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reeform 52"/>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3"/>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3" name="TextBox 12"/>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cxnSp>
        <p:nvCxnSpPr>
          <p:cNvPr id="4" name="Straight Arrow Connector 3"/>
          <p:cNvCxnSpPr>
            <a:stCxn id="2" idx="3"/>
          </p:cNvCxnSpPr>
          <p:nvPr/>
        </p:nvCxnSpPr>
        <p:spPr>
          <a:xfrm flipV="1">
            <a:off x="5686286" y="2344421"/>
            <a:ext cx="981716" cy="638653"/>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7" name="Titel 1"/>
          <p:cNvSpPr>
            <a:spLocks noGrp="1"/>
          </p:cNvSpPr>
          <p:nvPr>
            <p:ph type="title"/>
          </p:nvPr>
        </p:nvSpPr>
        <p:spPr>
          <a:xfrm>
            <a:off x="258483" y="574654"/>
            <a:ext cx="7767638" cy="544338"/>
          </a:xfrm>
        </p:spPr>
        <p:txBody>
          <a:bodyPr>
            <a:noAutofit/>
          </a:bodyPr>
          <a:lstStyle/>
          <a:p>
            <a:r>
              <a:rPr lang="da-DK" sz="2400" b="1" dirty="0" smtClean="0"/>
              <a:t>Highlights </a:t>
            </a:r>
            <a:r>
              <a:rPr lang="da-DK" sz="2400" b="1" dirty="0"/>
              <a:t>WP2.4 </a:t>
            </a:r>
            <a:r>
              <a:rPr lang="da-DK" sz="2400" b="1" dirty="0" smtClean="0"/>
              <a:t>– </a:t>
            </a:r>
            <a:r>
              <a:rPr lang="da-DK" sz="2400" b="1" dirty="0" err="1" smtClean="0"/>
              <a:t>Gallia</a:t>
            </a:r>
            <a:r>
              <a:rPr lang="da-DK" sz="2400" b="1" dirty="0" smtClean="0"/>
              <a:t> Hub</a:t>
            </a:r>
            <a:endParaRPr lang="da-DK" sz="2400" b="1" dirty="0"/>
          </a:p>
        </p:txBody>
      </p:sp>
    </p:spTree>
    <p:extLst>
      <p:ext uri="{BB962C8B-B14F-4D97-AF65-F5344CB8AC3E}">
        <p14:creationId xmlns:p14="http://schemas.microsoft.com/office/powerpoint/2010/main" val="129868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18" y="1134885"/>
            <a:ext cx="5720181" cy="3524041"/>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pPr marL="171450" indent="-171450">
              <a:buFont typeface="Arial"/>
              <a:buChar char="•"/>
            </a:pPr>
            <a:r>
              <a:rPr lang="en-GB" sz="1100" b="1" dirty="0"/>
              <a:t>Established processes to facilitate the management of documentation</a:t>
            </a:r>
            <a:r>
              <a:rPr lang="en-GB" sz="1100" dirty="0"/>
              <a:t> (technical annexes, contribution agreements, collaboration agreements, </a:t>
            </a:r>
            <a:r>
              <a:rPr lang="en-GB" sz="1100" dirty="0" err="1"/>
              <a:t>etc</a:t>
            </a:r>
            <a:r>
              <a:rPr lang="en-GB" sz="1100" dirty="0"/>
              <a:t>) using </a:t>
            </a:r>
            <a:r>
              <a:rPr lang="en-GB" sz="1100" dirty="0" err="1"/>
              <a:t>Jira</a:t>
            </a:r>
            <a:r>
              <a:rPr lang="en-GB" sz="1100" dirty="0"/>
              <a:t>.</a:t>
            </a:r>
          </a:p>
          <a:p>
            <a:pPr marL="171450" indent="-171450">
              <a:buFont typeface="Arial"/>
              <a:buChar char="•"/>
            </a:pPr>
            <a:r>
              <a:rPr lang="en-GB" sz="1100" b="1" dirty="0"/>
              <a:t>Worked on several solutions around the delay of financing due to VAT issues between the member country and ESS.</a:t>
            </a:r>
          </a:p>
          <a:p>
            <a:pPr marL="171450" indent="-171450">
              <a:buFont typeface="Arial"/>
              <a:buChar char="•"/>
            </a:pPr>
            <a:r>
              <a:rPr lang="en-GB" sz="1100" b="1" dirty="0"/>
              <a:t>Introduced a financial controlling plan for risk mitigation on internal overspending with any ESS related work.</a:t>
            </a:r>
          </a:p>
          <a:p>
            <a:pPr marL="171450" indent="-171450">
              <a:buFont typeface="Arial"/>
              <a:buChar char="•"/>
            </a:pPr>
            <a:r>
              <a:rPr lang="en-GB" sz="1100" dirty="0"/>
              <a:t>Started work on the quality management plan and assigned a quality manager to the ESS project.</a:t>
            </a:r>
          </a:p>
          <a:p>
            <a:pPr marL="171450" indent="-171450">
              <a:buFont typeface="Arial"/>
              <a:buChar char="•"/>
            </a:pPr>
            <a:r>
              <a:rPr lang="en-GB" sz="1100" dirty="0"/>
              <a:t>Worked in close contact with ESS and partners to establish priorities and project integration.</a:t>
            </a:r>
          </a:p>
          <a:p>
            <a:pPr marL="171450" indent="-171450">
              <a:buFont typeface="Arial"/>
              <a:buChar char="•"/>
            </a:pPr>
            <a:r>
              <a:rPr lang="en-GB" sz="1100" dirty="0"/>
              <a:t>Contributed to risk mitigation by communicating identified risks and issues at the appropriate level and bringing together the right people to resolve or identify solutions.</a:t>
            </a:r>
          </a:p>
          <a:p>
            <a:pPr marL="171450" indent="-171450">
              <a:buFont typeface="Arial"/>
              <a:buChar char="•"/>
            </a:pPr>
            <a:r>
              <a:rPr lang="en-GB" sz="1100" b="1" dirty="0"/>
              <a:t>Constantly visited in-kind partners in DE, CZ , CH and FR to discuss urgent issues related to technical annexes, early procurement and contributions agreements</a:t>
            </a:r>
          </a:p>
          <a:p>
            <a:pPr marL="171450" indent="-171450">
              <a:buFont typeface="Arial"/>
              <a:buChar char="•"/>
            </a:pPr>
            <a:endParaRPr lang="en-GB" sz="1000" dirty="0"/>
          </a:p>
          <a:p>
            <a:pPr marL="171450" indent="-171450">
              <a:buFont typeface="Arial"/>
              <a:buChar char="•"/>
            </a:pPr>
            <a:r>
              <a:rPr lang="en-GB" sz="1000" dirty="0" smtClean="0"/>
              <a:t>Organised </a:t>
            </a:r>
            <a:r>
              <a:rPr lang="en-GB" sz="1000" dirty="0"/>
              <a:t>German Contributions workshop (10/11/16, DE), Shielding Meeting (03-05/05/17, DE), visit to FZJ by </a:t>
            </a:r>
            <a:r>
              <a:rPr lang="en-GB" sz="1000" dirty="0" err="1"/>
              <a:t>DMSc</a:t>
            </a:r>
            <a:r>
              <a:rPr lang="en-GB" sz="1000" dirty="0"/>
              <a:t> (19/02/17, DE).</a:t>
            </a:r>
          </a:p>
          <a:p>
            <a:pPr marL="171450" indent="-171450">
              <a:buFont typeface="Arial"/>
              <a:buChar char="•"/>
            </a:pPr>
            <a:r>
              <a:rPr lang="en-GB" sz="1000" dirty="0"/>
              <a:t>Meeting with LLB (22/06/17) enhancing consortium instruments.</a:t>
            </a:r>
          </a:p>
          <a:p>
            <a:pPr marL="171450" indent="-171450">
              <a:buFont typeface="Arial"/>
              <a:buChar char="•"/>
            </a:pPr>
            <a:r>
              <a:rPr lang="en-GB" sz="1000" dirty="0"/>
              <a:t>Connection to other H2020 projects (</a:t>
            </a:r>
            <a:r>
              <a:rPr lang="en-GB" sz="1000" dirty="0" err="1"/>
              <a:t>SoNDe</a:t>
            </a:r>
            <a:r>
              <a:rPr lang="en-GB" sz="1000" dirty="0"/>
              <a:t> 02/06/17)</a:t>
            </a:r>
          </a:p>
          <a:p>
            <a:pPr marL="171450" indent="-171450">
              <a:buFont typeface="Arial"/>
              <a:buChar char="•"/>
            </a:pPr>
            <a:r>
              <a:rPr lang="en-GB" sz="1000" dirty="0"/>
              <a:t>Visits to IK partners and suppliers sharing lessons learnt.</a:t>
            </a:r>
          </a:p>
          <a:p>
            <a:pPr marL="171450" indent="-171450">
              <a:buFont typeface="Arial"/>
              <a:buChar char="•"/>
            </a:pPr>
            <a:r>
              <a:rPr lang="en-US" sz="1000" dirty="0"/>
              <a:t>Attendance to Best Practice workshops (13-15/11/16 ES, 13-14/06/17 IT), </a:t>
            </a:r>
            <a:r>
              <a:rPr lang="en-US" sz="1000" dirty="0" err="1"/>
              <a:t>Trianing</a:t>
            </a:r>
            <a:r>
              <a:rPr lang="en-US" sz="1000" dirty="0"/>
              <a:t> Events (13-16/02/17 SE), General Meeting (02/06/17, UK).</a:t>
            </a:r>
            <a:endParaRPr lang="en-US" sz="800" dirty="0"/>
          </a:p>
        </p:txBody>
      </p:sp>
      <p:grpSp>
        <p:nvGrpSpPr>
          <p:cNvPr id="10" name="Group 9"/>
          <p:cNvGrpSpPr/>
          <p:nvPr/>
        </p:nvGrpSpPr>
        <p:grpSpPr>
          <a:xfrm>
            <a:off x="6074052" y="975635"/>
            <a:ext cx="3024632" cy="2812962"/>
            <a:chOff x="381000" y="1864626"/>
            <a:chExt cx="2032000" cy="2519729"/>
          </a:xfrm>
        </p:grpSpPr>
        <p:grpSp>
          <p:nvGrpSpPr>
            <p:cNvPr id="11" name="Group 10"/>
            <p:cNvGrpSpPr/>
            <p:nvPr/>
          </p:nvGrpSpPr>
          <p:grpSpPr>
            <a:xfrm>
              <a:off x="381000" y="1864626"/>
              <a:ext cx="2032000" cy="2019530"/>
              <a:chOff x="3050193" y="1986661"/>
              <a:chExt cx="3298222" cy="3277981"/>
            </a:xfrm>
          </p:grpSpPr>
          <p:sp>
            <p:nvSpPr>
              <p:cNvPr id="14"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4"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7"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9"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6"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reeform 52"/>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3"/>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3" name="TextBox 12"/>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cxnSp>
        <p:nvCxnSpPr>
          <p:cNvPr id="4" name="Straight Arrow Connector 3"/>
          <p:cNvCxnSpPr>
            <a:stCxn id="2" idx="3"/>
          </p:cNvCxnSpPr>
          <p:nvPr/>
        </p:nvCxnSpPr>
        <p:spPr>
          <a:xfrm flipV="1">
            <a:off x="5915199" y="1971736"/>
            <a:ext cx="1189179" cy="925170"/>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7" name="Titel 1"/>
          <p:cNvSpPr>
            <a:spLocks noGrp="1"/>
          </p:cNvSpPr>
          <p:nvPr>
            <p:ph type="title"/>
          </p:nvPr>
        </p:nvSpPr>
        <p:spPr>
          <a:xfrm>
            <a:off x="258483" y="574654"/>
            <a:ext cx="7767638" cy="544338"/>
          </a:xfrm>
        </p:spPr>
        <p:txBody>
          <a:bodyPr>
            <a:noAutofit/>
          </a:bodyPr>
          <a:lstStyle/>
          <a:p>
            <a:r>
              <a:rPr lang="da-DK" sz="2400" b="1" dirty="0" smtClean="0"/>
              <a:t>Highlights </a:t>
            </a:r>
            <a:r>
              <a:rPr lang="da-DK" sz="2400" b="1" dirty="0"/>
              <a:t>WP2.4 </a:t>
            </a:r>
            <a:r>
              <a:rPr lang="da-DK" sz="2400" b="1" dirty="0" smtClean="0"/>
              <a:t>– Central Hub</a:t>
            </a:r>
            <a:endParaRPr lang="da-DK" sz="2400" b="1" dirty="0"/>
          </a:p>
        </p:txBody>
      </p:sp>
    </p:spTree>
    <p:extLst>
      <p:ext uri="{BB962C8B-B14F-4D97-AF65-F5344CB8AC3E}">
        <p14:creationId xmlns:p14="http://schemas.microsoft.com/office/powerpoint/2010/main" val="30242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989" y="1189903"/>
            <a:ext cx="4636484" cy="3185487"/>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pPr marL="179388" lvl="1" indent="-179388" fontAlgn="ctr">
              <a:buFont typeface="Arial"/>
              <a:buChar char="•"/>
            </a:pPr>
            <a:r>
              <a:rPr lang="en-GB" sz="1000" dirty="0" smtClean="0"/>
              <a:t>Attended </a:t>
            </a:r>
            <a:r>
              <a:rPr lang="en-GB" sz="1000" dirty="0"/>
              <a:t>Quality Training at ESS March 6</a:t>
            </a:r>
            <a:r>
              <a:rPr lang="en-GB" sz="1000" baseline="30000" dirty="0"/>
              <a:t>th</a:t>
            </a:r>
            <a:r>
              <a:rPr lang="en-GB" sz="1000" dirty="0"/>
              <a:t>-7</a:t>
            </a:r>
            <a:r>
              <a:rPr lang="en-GB" sz="1000" baseline="30000" dirty="0"/>
              <a:t>th</a:t>
            </a:r>
            <a:r>
              <a:rPr lang="en-GB" sz="1000" dirty="0"/>
              <a:t> 2017. </a:t>
            </a:r>
            <a:r>
              <a:rPr lang="en-GB" sz="1000" dirty="0" smtClean="0"/>
              <a:t>Strengthened emphasis </a:t>
            </a:r>
            <a:r>
              <a:rPr lang="en-GB" sz="1000" dirty="0"/>
              <a:t>on future communication between Quality Group at ESS and Field Coordinators.</a:t>
            </a:r>
          </a:p>
          <a:p>
            <a:pPr marL="179388" indent="-179388" fontAlgn="ctr">
              <a:buFont typeface="Arial"/>
              <a:buChar char="•"/>
            </a:pPr>
            <a:endParaRPr lang="en-GB" sz="1050" dirty="0" smtClean="0"/>
          </a:p>
          <a:p>
            <a:pPr marL="179388" lvl="1" indent="-179388" fontAlgn="ctr">
              <a:buFont typeface="Arial"/>
              <a:buChar char="•"/>
            </a:pPr>
            <a:r>
              <a:rPr lang="en-GB" sz="1000" b="1" dirty="0" smtClean="0"/>
              <a:t>Extensive </a:t>
            </a:r>
            <a:r>
              <a:rPr lang="en-GB" sz="1000" b="1" dirty="0"/>
              <a:t>effort put into conceptualizing, managing, and deploying the XRM+ platform to different level internal and external stakeholders</a:t>
            </a:r>
            <a:r>
              <a:rPr lang="en-GB" sz="1000" dirty="0"/>
              <a:t>. Weekly meetings with partners from </a:t>
            </a:r>
            <a:r>
              <a:rPr lang="en-GB" sz="1000" dirty="0" err="1"/>
              <a:t>Elettra</a:t>
            </a:r>
            <a:r>
              <a:rPr lang="en-GB" sz="1000" dirty="0"/>
              <a:t> ensure continued development. With support from other Lund based </a:t>
            </a:r>
            <a:r>
              <a:rPr lang="en-GB" sz="1000" dirty="0" err="1"/>
              <a:t>BrightnESS</a:t>
            </a:r>
            <a:r>
              <a:rPr lang="en-GB" sz="1000" dirty="0"/>
              <a:t> personnel, contacts database has been implemented as an additional feature of the software. </a:t>
            </a:r>
            <a:endParaRPr lang="en-GB" sz="900" dirty="0"/>
          </a:p>
          <a:p>
            <a:pPr marL="179388" indent="-179388" fontAlgn="ctr">
              <a:buFont typeface="Arial"/>
              <a:buChar char="•"/>
            </a:pPr>
            <a:endParaRPr lang="en-GB" sz="1050" dirty="0" smtClean="0"/>
          </a:p>
          <a:p>
            <a:pPr marL="179388" lvl="1" indent="-179388" fontAlgn="ctr">
              <a:buFont typeface="Arial"/>
              <a:buChar char="•"/>
            </a:pPr>
            <a:r>
              <a:rPr lang="en-GB" sz="1000" b="1" dirty="0" smtClean="0"/>
              <a:t>Monitoring </a:t>
            </a:r>
            <a:r>
              <a:rPr lang="en-GB" sz="1000" b="1" dirty="0"/>
              <a:t>In-Kind contributions between Nordic partner countries and ESS. </a:t>
            </a:r>
            <a:endParaRPr lang="en-GB" sz="1000" b="1" dirty="0" smtClean="0"/>
          </a:p>
          <a:p>
            <a:pPr marL="179388" lvl="1" indent="-179388" fontAlgn="ctr">
              <a:buFont typeface="Arial"/>
              <a:buChar char="•"/>
            </a:pPr>
            <a:r>
              <a:rPr lang="en-GB" sz="1000" dirty="0" smtClean="0"/>
              <a:t>Mitigating </a:t>
            </a:r>
            <a:r>
              <a:rPr lang="en-GB" sz="1000" dirty="0"/>
              <a:t>current and potential risks. </a:t>
            </a:r>
          </a:p>
          <a:p>
            <a:pPr marL="179388" lvl="1" indent="-179388" fontAlgn="ctr">
              <a:buFont typeface="Arial"/>
              <a:buChar char="•"/>
            </a:pPr>
            <a:r>
              <a:rPr lang="en-GB" sz="1000" dirty="0"/>
              <a:t>Strong emphasis on collaboration with internal ESS stakeholders vis-à-vis the VAT issues surfacing for some of ESS Nordic Partners.</a:t>
            </a:r>
          </a:p>
          <a:p>
            <a:pPr marL="179388" lvl="1" indent="-179388" fontAlgn="ctr">
              <a:buFont typeface="Arial"/>
              <a:buChar char="•"/>
            </a:pPr>
            <a:r>
              <a:rPr lang="en-GB" sz="1000" dirty="0"/>
              <a:t>Identifying gaps in dedicated In-Kind Value with the partners. </a:t>
            </a:r>
            <a:r>
              <a:rPr lang="en-GB" sz="1000" b="1" dirty="0"/>
              <a:t>Assessing future opportunities for collaboration with ESS sub-projects. </a:t>
            </a:r>
          </a:p>
          <a:p>
            <a:pPr marL="179388" lvl="1" indent="-179388" fontAlgn="ctr">
              <a:buFont typeface="Arial"/>
              <a:buChar char="•"/>
            </a:pPr>
            <a:r>
              <a:rPr lang="en-GB" sz="1000" dirty="0"/>
              <a:t>Establishing and maintaining a relationship with key stakeholders in all Nordic Partner Institutes. </a:t>
            </a:r>
            <a:r>
              <a:rPr lang="en-GB" sz="1000" b="1" dirty="0"/>
              <a:t>Liaising between internal ESS staff and partners.</a:t>
            </a:r>
          </a:p>
          <a:p>
            <a:pPr marL="179388" lvl="1" indent="-179388" fontAlgn="ctr">
              <a:buFont typeface="Arial"/>
              <a:buChar char="•"/>
            </a:pPr>
            <a:r>
              <a:rPr lang="en-GB" sz="1000" dirty="0"/>
              <a:t>Supporting the Call-Off procedure (particular to Norway); facilitating administrative requirements for payments to be made – strong cooperation with ICS and Accelerator Sub-Projects</a:t>
            </a:r>
            <a:r>
              <a:rPr lang="en-GB" sz="1000" dirty="0" smtClean="0"/>
              <a:t>.</a:t>
            </a:r>
            <a:endParaRPr lang="en-GB" sz="1000" dirty="0"/>
          </a:p>
        </p:txBody>
      </p:sp>
      <p:grpSp>
        <p:nvGrpSpPr>
          <p:cNvPr id="10" name="Group 9"/>
          <p:cNvGrpSpPr/>
          <p:nvPr/>
        </p:nvGrpSpPr>
        <p:grpSpPr>
          <a:xfrm>
            <a:off x="5444054" y="847482"/>
            <a:ext cx="3024632" cy="2812962"/>
            <a:chOff x="381000" y="1864626"/>
            <a:chExt cx="2032000" cy="2519729"/>
          </a:xfrm>
        </p:grpSpPr>
        <p:grpSp>
          <p:nvGrpSpPr>
            <p:cNvPr id="11" name="Group 10"/>
            <p:cNvGrpSpPr/>
            <p:nvPr/>
          </p:nvGrpSpPr>
          <p:grpSpPr>
            <a:xfrm>
              <a:off x="381000" y="1864626"/>
              <a:ext cx="2032000" cy="2019530"/>
              <a:chOff x="3050193" y="1986661"/>
              <a:chExt cx="3298222" cy="3277981"/>
            </a:xfrm>
          </p:grpSpPr>
          <p:sp>
            <p:nvSpPr>
              <p:cNvPr id="14"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4"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7"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9"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6"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reeform 52"/>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3"/>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3" name="TextBox 12"/>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cxnSp>
        <p:nvCxnSpPr>
          <p:cNvPr id="4" name="Straight Arrow Connector 3"/>
          <p:cNvCxnSpPr>
            <a:stCxn id="2" idx="3"/>
            <a:endCxn id="47" idx="27"/>
          </p:cNvCxnSpPr>
          <p:nvPr/>
        </p:nvCxnSpPr>
        <p:spPr>
          <a:xfrm flipV="1">
            <a:off x="4996473" y="1621776"/>
            <a:ext cx="1756329" cy="1160871"/>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7" name="Titel 1"/>
          <p:cNvSpPr>
            <a:spLocks noGrp="1"/>
          </p:cNvSpPr>
          <p:nvPr>
            <p:ph type="title"/>
          </p:nvPr>
        </p:nvSpPr>
        <p:spPr>
          <a:xfrm>
            <a:off x="258483" y="574654"/>
            <a:ext cx="7767638" cy="544338"/>
          </a:xfrm>
        </p:spPr>
        <p:txBody>
          <a:bodyPr>
            <a:noAutofit/>
          </a:bodyPr>
          <a:lstStyle/>
          <a:p>
            <a:r>
              <a:rPr lang="da-DK" sz="2400" b="1" dirty="0" smtClean="0"/>
              <a:t>Highlights </a:t>
            </a:r>
            <a:r>
              <a:rPr lang="da-DK" sz="2400" b="1" dirty="0"/>
              <a:t>WP2.4 </a:t>
            </a:r>
            <a:r>
              <a:rPr lang="da-DK" sz="2400" b="1" dirty="0" smtClean="0"/>
              <a:t>– Nordic-</a:t>
            </a:r>
            <a:r>
              <a:rPr lang="da-DK" sz="2400" b="1" dirty="0" err="1" smtClean="0"/>
              <a:t>Baltic</a:t>
            </a:r>
            <a:r>
              <a:rPr lang="da-DK" sz="2400" b="1" dirty="0" smtClean="0"/>
              <a:t> Hub</a:t>
            </a:r>
            <a:endParaRPr lang="da-DK" sz="2400" b="1" dirty="0"/>
          </a:p>
        </p:txBody>
      </p:sp>
    </p:spTree>
    <p:extLst>
      <p:ext uri="{BB962C8B-B14F-4D97-AF65-F5344CB8AC3E}">
        <p14:creationId xmlns:p14="http://schemas.microsoft.com/office/powerpoint/2010/main" val="334173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01" y="1304030"/>
            <a:ext cx="4820604" cy="3308598"/>
          </a:xfrm>
          <a:prstGeom prst="rect">
            <a:avLst/>
          </a:prstGeom>
          <a:solidFill>
            <a:schemeClr val="bg1"/>
          </a:solidFill>
          <a:ln w="38100" cmpd="sng">
            <a:solidFill>
              <a:srgbClr val="82AA1E"/>
            </a:solidFill>
          </a:ln>
          <a:effectLst>
            <a:outerShdw blurRad="127000" dist="38100" dir="2700000" sx="101000" sy="101000" algn="tl" rotWithShape="0">
              <a:srgbClr val="000000">
                <a:alpha val="43000"/>
              </a:srgbClr>
            </a:outerShdw>
          </a:effectLst>
        </p:spPr>
        <p:txBody>
          <a:bodyPr wrap="square" rtlCol="0">
            <a:spAutoFit/>
          </a:bodyPr>
          <a:lstStyle/>
          <a:p>
            <a:pPr marL="182563" lvl="1" indent="-182563">
              <a:buFont typeface="Arial"/>
              <a:buChar char="•"/>
            </a:pPr>
            <a:r>
              <a:rPr lang="en-US" sz="1100" b="1" dirty="0">
                <a:solidFill>
                  <a:srgbClr val="000000"/>
                </a:solidFill>
              </a:rPr>
              <a:t>Supporting work to get TA  and IKC ready to sign with ESS </a:t>
            </a:r>
            <a:endParaRPr lang="en-GB" sz="1100" b="1" dirty="0">
              <a:solidFill>
                <a:srgbClr val="000000"/>
              </a:solidFill>
            </a:endParaRPr>
          </a:p>
          <a:p>
            <a:pPr marL="182563" lvl="1" indent="-182563">
              <a:buFont typeface="Arial"/>
              <a:buChar char="•"/>
            </a:pPr>
            <a:r>
              <a:rPr lang="en-US" sz="1100" b="1" dirty="0">
                <a:solidFill>
                  <a:srgbClr val="000000"/>
                </a:solidFill>
              </a:rPr>
              <a:t>Supervision and monitoring IK work</a:t>
            </a:r>
            <a:endParaRPr lang="en-GB" sz="1100" b="1" dirty="0">
              <a:solidFill>
                <a:srgbClr val="000000"/>
              </a:solidFill>
            </a:endParaRPr>
          </a:p>
          <a:p>
            <a:pPr marL="355600" lvl="3" indent="-173038">
              <a:buFont typeface="Lucida Grande"/>
              <a:buChar char="-"/>
            </a:pPr>
            <a:r>
              <a:rPr lang="en-US" sz="1100" dirty="0"/>
              <a:t>Milestones tracking (progress, achievements, delays, action points) </a:t>
            </a:r>
            <a:endParaRPr lang="en-GB" sz="1100" dirty="0"/>
          </a:p>
          <a:p>
            <a:pPr marL="355600" lvl="3" indent="-173038">
              <a:buFont typeface="Lucida Grande"/>
              <a:buChar char="-"/>
            </a:pPr>
            <a:r>
              <a:rPr lang="en-US" sz="1100" dirty="0"/>
              <a:t>Regular meetings with WP leaders</a:t>
            </a:r>
            <a:endParaRPr lang="en-GB" sz="1100" dirty="0"/>
          </a:p>
          <a:p>
            <a:pPr marL="355600" lvl="3" indent="-173038">
              <a:buFont typeface="Lucida Grande"/>
              <a:buChar char="-"/>
            </a:pPr>
            <a:r>
              <a:rPr lang="en-US" sz="1100" dirty="0"/>
              <a:t>Monitoring of WP planning and monthly report</a:t>
            </a:r>
            <a:endParaRPr lang="en-GB" sz="1100" dirty="0"/>
          </a:p>
          <a:p>
            <a:pPr marL="182563" lvl="1" indent="-182563">
              <a:buFont typeface="Arial"/>
              <a:buChar char="•"/>
            </a:pPr>
            <a:r>
              <a:rPr lang="en-US" sz="1100" dirty="0"/>
              <a:t>Supporting work in Call for Tenders preparation and procurements tracking</a:t>
            </a:r>
            <a:endParaRPr lang="en-GB" sz="1100" dirty="0"/>
          </a:p>
          <a:p>
            <a:pPr marL="182563" lvl="1" indent="-182563">
              <a:buFont typeface="Arial"/>
              <a:buChar char="•"/>
            </a:pPr>
            <a:r>
              <a:rPr lang="en-GB" sz="1100" b="1" dirty="0">
                <a:solidFill>
                  <a:srgbClr val="000000"/>
                </a:solidFill>
              </a:rPr>
              <a:t>Understanding ESS IK processes and assisting WP leaders follow them</a:t>
            </a:r>
          </a:p>
          <a:p>
            <a:pPr marL="182563" lvl="1" indent="-182563">
              <a:buFont typeface="Arial"/>
              <a:buChar char="•"/>
            </a:pPr>
            <a:r>
              <a:rPr lang="en-US" sz="1100" dirty="0"/>
              <a:t>Risks Management of the WPs</a:t>
            </a:r>
            <a:endParaRPr lang="en-GB" sz="1100" dirty="0"/>
          </a:p>
          <a:p>
            <a:pPr marL="182563" lvl="1" indent="-182563">
              <a:buFont typeface="Arial"/>
              <a:buChar char="•"/>
            </a:pPr>
            <a:r>
              <a:rPr lang="en-US" sz="1100" dirty="0"/>
              <a:t>Coordination with ESS and other partners – biweekly videoconferences- to share </a:t>
            </a:r>
            <a:r>
              <a:rPr lang="en-US" sz="1100" dirty="0" smtClean="0"/>
              <a:t>information</a:t>
            </a:r>
          </a:p>
          <a:p>
            <a:pPr marL="182563" lvl="1" indent="-182563">
              <a:buFont typeface="Arial"/>
              <a:buChar char="•"/>
            </a:pPr>
            <a:r>
              <a:rPr lang="en-US" sz="1100" b="1" dirty="0"/>
              <a:t>Supporting works and coordination with ESS in Logistics</a:t>
            </a:r>
            <a:endParaRPr lang="en-GB" sz="1100" b="1" dirty="0"/>
          </a:p>
          <a:p>
            <a:pPr marL="182563" lvl="1" indent="-182563">
              <a:buFont typeface="Arial"/>
              <a:buChar char="•"/>
            </a:pPr>
            <a:r>
              <a:rPr lang="en-US" sz="1100" b="1" dirty="0"/>
              <a:t>Coordination with </a:t>
            </a:r>
            <a:r>
              <a:rPr lang="es-ES" sz="1100" b="1" dirty="0"/>
              <a:t>ESS </a:t>
            </a:r>
            <a:r>
              <a:rPr lang="es-ES" sz="1100" b="1" dirty="0" err="1"/>
              <a:t>Installation</a:t>
            </a:r>
            <a:r>
              <a:rPr lang="es-ES" sz="1100" b="1" dirty="0"/>
              <a:t> Managers </a:t>
            </a:r>
            <a:r>
              <a:rPr lang="es-ES" sz="1100" b="1" dirty="0" err="1"/>
              <a:t>to</a:t>
            </a:r>
            <a:r>
              <a:rPr lang="es-ES" sz="1100" b="1" dirty="0"/>
              <a:t> plan </a:t>
            </a:r>
            <a:r>
              <a:rPr lang="es-ES" sz="1100" b="1" dirty="0" err="1"/>
              <a:t>future</a:t>
            </a:r>
            <a:r>
              <a:rPr lang="es-ES" sz="1100" b="1" dirty="0"/>
              <a:t> </a:t>
            </a:r>
            <a:r>
              <a:rPr lang="es-ES" sz="1100" b="1" dirty="0" err="1"/>
              <a:t>installation</a:t>
            </a:r>
            <a:r>
              <a:rPr lang="es-ES" sz="1100" b="1" dirty="0"/>
              <a:t> </a:t>
            </a:r>
            <a:r>
              <a:rPr lang="es-ES" sz="1100" b="1" dirty="0" err="1"/>
              <a:t>works</a:t>
            </a:r>
            <a:endParaRPr lang="en-GB" sz="1100" b="1" dirty="0"/>
          </a:p>
          <a:p>
            <a:pPr marL="182563" lvl="1" indent="-182563">
              <a:buFont typeface="Arial"/>
              <a:buChar char="•"/>
            </a:pPr>
            <a:r>
              <a:rPr lang="en-US" sz="1100" dirty="0"/>
              <a:t>Understanding QA/QC ESS requirements and supporting Quality Control work for Spanish IK contribution</a:t>
            </a:r>
            <a:endParaRPr lang="en-GB" sz="1100" dirty="0"/>
          </a:p>
          <a:p>
            <a:pPr marL="182563" lvl="1" indent="-182563">
              <a:buFont typeface="Arial"/>
              <a:buChar char="•"/>
            </a:pPr>
            <a:r>
              <a:rPr lang="en-US" sz="1100" dirty="0"/>
              <a:t>Coordination with WP6 outreach and dissemination</a:t>
            </a:r>
            <a:endParaRPr lang="en-GB" sz="1100" dirty="0"/>
          </a:p>
          <a:p>
            <a:pPr marL="182563" lvl="1" indent="-182563">
              <a:buFont typeface="Arial"/>
              <a:buChar char="•"/>
            </a:pPr>
            <a:r>
              <a:rPr lang="en-US" sz="1100" dirty="0"/>
              <a:t>Coordination with Spanish ILO</a:t>
            </a:r>
            <a:endParaRPr lang="en-GB" sz="1100" dirty="0"/>
          </a:p>
          <a:p>
            <a:pPr marL="182563" lvl="1" indent="-182563">
              <a:buFont typeface="Arial"/>
              <a:buChar char="•"/>
            </a:pPr>
            <a:r>
              <a:rPr lang="en-US" sz="1100" dirty="0"/>
              <a:t>Follow up Technical Board and Collaboration Board meetings for Accelerator, Target and </a:t>
            </a:r>
            <a:r>
              <a:rPr lang="en-US" sz="1100" dirty="0" smtClean="0"/>
              <a:t>Instruments</a:t>
            </a:r>
            <a:endParaRPr lang="en-GB" sz="1100" dirty="0"/>
          </a:p>
        </p:txBody>
      </p:sp>
      <p:grpSp>
        <p:nvGrpSpPr>
          <p:cNvPr id="10" name="Group 9"/>
          <p:cNvGrpSpPr/>
          <p:nvPr/>
        </p:nvGrpSpPr>
        <p:grpSpPr>
          <a:xfrm>
            <a:off x="5420566" y="850730"/>
            <a:ext cx="3024632" cy="2812962"/>
            <a:chOff x="381000" y="1864626"/>
            <a:chExt cx="2032000" cy="2519729"/>
          </a:xfrm>
        </p:grpSpPr>
        <p:grpSp>
          <p:nvGrpSpPr>
            <p:cNvPr id="11" name="Group 10"/>
            <p:cNvGrpSpPr/>
            <p:nvPr/>
          </p:nvGrpSpPr>
          <p:grpSpPr>
            <a:xfrm>
              <a:off x="381000" y="1864626"/>
              <a:ext cx="2032000" cy="2019530"/>
              <a:chOff x="3050193" y="1986661"/>
              <a:chExt cx="3298222" cy="3277981"/>
            </a:xfrm>
          </p:grpSpPr>
          <p:sp>
            <p:nvSpPr>
              <p:cNvPr id="14" name="Freeform 6"/>
              <p:cNvSpPr>
                <a:spLocks/>
              </p:cNvSpPr>
              <p:nvPr/>
            </p:nvSpPr>
            <p:spPr bwMode="auto">
              <a:xfrm rot="256166">
                <a:off x="5207875" y="4687420"/>
                <a:ext cx="26629" cy="41321"/>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D9D9D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7"/>
              <p:cNvSpPr>
                <a:spLocks/>
              </p:cNvSpPr>
              <p:nvPr/>
            </p:nvSpPr>
            <p:spPr bwMode="auto">
              <a:xfrm rot="256166">
                <a:off x="5065563" y="3271400"/>
                <a:ext cx="520265" cy="431288"/>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8"/>
              <p:cNvSpPr>
                <a:spLocks/>
              </p:cNvSpPr>
              <p:nvPr/>
            </p:nvSpPr>
            <p:spPr bwMode="auto">
              <a:xfrm rot="256166">
                <a:off x="5204373" y="4547934"/>
                <a:ext cx="178201" cy="144624"/>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9"/>
              <p:cNvSpPr>
                <a:spLocks/>
              </p:cNvSpPr>
              <p:nvPr/>
            </p:nvSpPr>
            <p:spPr bwMode="auto">
              <a:xfrm rot="256166">
                <a:off x="4866091" y="4487856"/>
                <a:ext cx="147477" cy="136875"/>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0"/>
              <p:cNvSpPr>
                <a:spLocks/>
              </p:cNvSpPr>
              <p:nvPr/>
            </p:nvSpPr>
            <p:spPr bwMode="auto">
              <a:xfrm rot="256166">
                <a:off x="4792946" y="4460423"/>
                <a:ext cx="108560" cy="27891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1"/>
              <p:cNvSpPr>
                <a:spLocks/>
              </p:cNvSpPr>
              <p:nvPr/>
            </p:nvSpPr>
            <p:spPr bwMode="auto">
              <a:xfrm rot="256166">
                <a:off x="4981346" y="4341742"/>
                <a:ext cx="368691" cy="266004"/>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2"/>
              <p:cNvSpPr>
                <a:spLocks/>
              </p:cNvSpPr>
              <p:nvPr/>
            </p:nvSpPr>
            <p:spPr bwMode="auto">
              <a:xfrm rot="256166">
                <a:off x="4868480" y="3962465"/>
                <a:ext cx="557134" cy="42354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3"/>
              <p:cNvSpPr>
                <a:spLocks/>
              </p:cNvSpPr>
              <p:nvPr/>
            </p:nvSpPr>
            <p:spPr bwMode="auto">
              <a:xfrm rot="256166">
                <a:off x="5237045" y="3963673"/>
                <a:ext cx="204828" cy="273752"/>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4"/>
              <p:cNvSpPr>
                <a:spLocks/>
              </p:cNvSpPr>
              <p:nvPr/>
            </p:nvSpPr>
            <p:spPr bwMode="auto">
              <a:xfrm rot="256166">
                <a:off x="3050193" y="4376084"/>
                <a:ext cx="217118" cy="477773"/>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5"/>
              <p:cNvSpPr>
                <a:spLocks/>
              </p:cNvSpPr>
              <p:nvPr/>
            </p:nvSpPr>
            <p:spPr bwMode="auto">
              <a:xfrm rot="256166">
                <a:off x="4042997" y="3947360"/>
                <a:ext cx="286759" cy="162701"/>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4" name="Freeform 16"/>
              <p:cNvSpPr>
                <a:spLocks/>
              </p:cNvSpPr>
              <p:nvPr/>
            </p:nvSpPr>
            <p:spPr bwMode="auto">
              <a:xfrm rot="256166">
                <a:off x="4471839" y="4050761"/>
                <a:ext cx="188442" cy="129128"/>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7"/>
              <p:cNvSpPr>
                <a:spLocks/>
              </p:cNvSpPr>
              <p:nvPr/>
            </p:nvSpPr>
            <p:spPr bwMode="auto">
              <a:xfrm rot="256166">
                <a:off x="4259615" y="3844984"/>
                <a:ext cx="438333" cy="237596"/>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8"/>
              <p:cNvSpPr>
                <a:spLocks/>
              </p:cNvSpPr>
              <p:nvPr/>
            </p:nvSpPr>
            <p:spPr bwMode="auto">
              <a:xfrm rot="256166">
                <a:off x="4424972" y="3671452"/>
                <a:ext cx="385078" cy="22468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7" name="Freeform 19"/>
              <p:cNvSpPr>
                <a:spLocks noEditPoints="1"/>
              </p:cNvSpPr>
              <p:nvPr/>
            </p:nvSpPr>
            <p:spPr bwMode="auto">
              <a:xfrm rot="256166">
                <a:off x="4990383" y="2957720"/>
                <a:ext cx="323628" cy="20402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0"/>
              <p:cNvSpPr>
                <a:spLocks noEditPoints="1"/>
              </p:cNvSpPr>
              <p:nvPr/>
            </p:nvSpPr>
            <p:spPr bwMode="auto">
              <a:xfrm rot="256166">
                <a:off x="4236263" y="3064431"/>
                <a:ext cx="247843" cy="271168"/>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29" name="Freeform 21"/>
              <p:cNvSpPr>
                <a:spLocks/>
              </p:cNvSpPr>
              <p:nvPr/>
            </p:nvSpPr>
            <p:spPr bwMode="auto">
              <a:xfrm rot="256166">
                <a:off x="4773928" y="4135773"/>
                <a:ext cx="256036" cy="39771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2"/>
              <p:cNvSpPr>
                <a:spLocks/>
              </p:cNvSpPr>
              <p:nvPr/>
            </p:nvSpPr>
            <p:spPr bwMode="auto">
              <a:xfrm rot="256166">
                <a:off x="4592650" y="4213147"/>
                <a:ext cx="266277" cy="312489"/>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3"/>
              <p:cNvSpPr>
                <a:spLocks/>
              </p:cNvSpPr>
              <p:nvPr/>
            </p:nvSpPr>
            <p:spPr bwMode="auto">
              <a:xfrm rot="256166">
                <a:off x="4472227" y="4082633"/>
                <a:ext cx="340015" cy="335733"/>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4"/>
              <p:cNvSpPr>
                <a:spLocks/>
              </p:cNvSpPr>
              <p:nvPr/>
            </p:nvSpPr>
            <p:spPr bwMode="auto">
              <a:xfrm rot="256166">
                <a:off x="4936384" y="3232793"/>
                <a:ext cx="307242" cy="21951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5"/>
              <p:cNvSpPr>
                <a:spLocks/>
              </p:cNvSpPr>
              <p:nvPr/>
            </p:nvSpPr>
            <p:spPr bwMode="auto">
              <a:xfrm rot="256166">
                <a:off x="4935157" y="3093532"/>
                <a:ext cx="395320" cy="20402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6"/>
              <p:cNvSpPr>
                <a:spLocks noEditPoints="1"/>
              </p:cNvSpPr>
              <p:nvPr/>
            </p:nvSpPr>
            <p:spPr bwMode="auto">
              <a:xfrm rot="256166">
                <a:off x="4879104" y="3314177"/>
                <a:ext cx="178201" cy="100720"/>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7"/>
              <p:cNvSpPr>
                <a:spLocks/>
              </p:cNvSpPr>
              <p:nvPr/>
            </p:nvSpPr>
            <p:spPr bwMode="auto">
              <a:xfrm rot="256166">
                <a:off x="4540882" y="3350728"/>
                <a:ext cx="569423" cy="519095"/>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reeform 28"/>
              <p:cNvSpPr>
                <a:spLocks/>
              </p:cNvSpPr>
              <p:nvPr/>
            </p:nvSpPr>
            <p:spPr bwMode="auto">
              <a:xfrm rot="256166">
                <a:off x="4692748" y="3823362"/>
                <a:ext cx="313388" cy="173031"/>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29"/>
              <p:cNvSpPr>
                <a:spLocks/>
              </p:cNvSpPr>
              <p:nvPr/>
            </p:nvSpPr>
            <p:spPr bwMode="auto">
              <a:xfrm rot="256166">
                <a:off x="4640047" y="3912778"/>
                <a:ext cx="383029" cy="253091"/>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reeform 30"/>
              <p:cNvSpPr>
                <a:spLocks noEditPoints="1"/>
              </p:cNvSpPr>
              <p:nvPr/>
            </p:nvSpPr>
            <p:spPr bwMode="auto">
              <a:xfrm rot="256166">
                <a:off x="4047478" y="4018939"/>
                <a:ext cx="708706" cy="960715"/>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rgbClr val="BE1C27"/>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reeform 31"/>
              <p:cNvSpPr>
                <a:spLocks noEditPoints="1"/>
              </p:cNvSpPr>
              <p:nvPr/>
            </p:nvSpPr>
            <p:spPr bwMode="auto">
              <a:xfrm rot="256166">
                <a:off x="3350134" y="2742798"/>
                <a:ext cx="524360" cy="947801"/>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reeform 32"/>
              <p:cNvSpPr>
                <a:spLocks/>
              </p:cNvSpPr>
              <p:nvPr/>
            </p:nvSpPr>
            <p:spPr bwMode="auto">
              <a:xfrm rot="256166">
                <a:off x="3239267" y="2237470"/>
                <a:ext cx="530506" cy="253091"/>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3"/>
              <p:cNvSpPr>
                <a:spLocks/>
              </p:cNvSpPr>
              <p:nvPr/>
            </p:nvSpPr>
            <p:spPr bwMode="auto">
              <a:xfrm rot="256166">
                <a:off x="3192609" y="3204214"/>
                <a:ext cx="249890" cy="327985"/>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4"/>
              <p:cNvSpPr>
                <a:spLocks/>
              </p:cNvSpPr>
              <p:nvPr/>
            </p:nvSpPr>
            <p:spPr bwMode="auto">
              <a:xfrm rot="256166">
                <a:off x="4982029" y="3620969"/>
                <a:ext cx="1022095" cy="72311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5"/>
              <p:cNvSpPr>
                <a:spLocks/>
              </p:cNvSpPr>
              <p:nvPr/>
            </p:nvSpPr>
            <p:spPr bwMode="auto">
              <a:xfrm rot="256166">
                <a:off x="4909321" y="2107262"/>
                <a:ext cx="573520" cy="839334"/>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6"/>
              <p:cNvSpPr>
                <a:spLocks noEditPoints="1"/>
              </p:cNvSpPr>
              <p:nvPr/>
            </p:nvSpPr>
            <p:spPr bwMode="auto">
              <a:xfrm rot="256166">
                <a:off x="4136031" y="1986661"/>
                <a:ext cx="1239213" cy="1076929"/>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1394CA"/>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7"/>
              <p:cNvSpPr>
                <a:spLocks noEditPoints="1"/>
              </p:cNvSpPr>
              <p:nvPr/>
            </p:nvSpPr>
            <p:spPr bwMode="auto">
              <a:xfrm rot="256166">
                <a:off x="3100551" y="4256090"/>
                <a:ext cx="778348" cy="71020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FD8609"/>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6" name="Freeform 38"/>
              <p:cNvSpPr>
                <a:spLocks noEditPoints="1"/>
              </p:cNvSpPr>
              <p:nvPr/>
            </p:nvSpPr>
            <p:spPr bwMode="auto">
              <a:xfrm rot="256166">
                <a:off x="4816023" y="4558812"/>
                <a:ext cx="464961" cy="63272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39"/>
              <p:cNvSpPr>
                <a:spLocks noEditPoints="1"/>
              </p:cNvSpPr>
              <p:nvPr/>
            </p:nvSpPr>
            <p:spPr bwMode="auto">
              <a:xfrm rot="256166">
                <a:off x="4443362" y="2157878"/>
                <a:ext cx="628824" cy="117248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reeform 40"/>
              <p:cNvSpPr>
                <a:spLocks/>
              </p:cNvSpPr>
              <p:nvPr/>
            </p:nvSpPr>
            <p:spPr bwMode="auto">
              <a:xfrm rot="256166">
                <a:off x="4063432" y="3719365"/>
                <a:ext cx="38918" cy="61981"/>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1"/>
              <p:cNvSpPr>
                <a:spLocks noEditPoints="1"/>
              </p:cNvSpPr>
              <p:nvPr/>
            </p:nvSpPr>
            <p:spPr bwMode="auto">
              <a:xfrm rot="256166">
                <a:off x="3429235" y="3614332"/>
                <a:ext cx="821363" cy="893568"/>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rgbClr val="FFE163"/>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reeform 42"/>
              <p:cNvSpPr>
                <a:spLocks noEditPoints="1"/>
              </p:cNvSpPr>
              <p:nvPr/>
            </p:nvSpPr>
            <p:spPr bwMode="auto">
              <a:xfrm rot="256166">
                <a:off x="4077735" y="3309364"/>
                <a:ext cx="520265" cy="681797"/>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BE85C0"/>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reeform 43"/>
              <p:cNvSpPr>
                <a:spLocks/>
              </p:cNvSpPr>
              <p:nvPr/>
            </p:nvSpPr>
            <p:spPr bwMode="auto">
              <a:xfrm rot="256166">
                <a:off x="3886779" y="3583423"/>
                <a:ext cx="215071" cy="175614"/>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4"/>
              <p:cNvSpPr>
                <a:spLocks/>
              </p:cNvSpPr>
              <p:nvPr/>
            </p:nvSpPr>
            <p:spPr bwMode="auto">
              <a:xfrm rot="256166">
                <a:off x="3950266" y="3417401"/>
                <a:ext cx="217118" cy="237596"/>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88C286"/>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reeform 52"/>
              <p:cNvSpPr>
                <a:spLocks/>
              </p:cNvSpPr>
              <p:nvPr/>
            </p:nvSpPr>
            <p:spPr bwMode="auto">
              <a:xfrm rot="256166">
                <a:off x="5566467" y="5169088"/>
                <a:ext cx="139284" cy="95554"/>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3"/>
              <p:cNvSpPr>
                <a:spLocks/>
              </p:cNvSpPr>
              <p:nvPr/>
            </p:nvSpPr>
            <p:spPr bwMode="auto">
              <a:xfrm rot="256166">
                <a:off x="5197279" y="4584318"/>
                <a:ext cx="1151136" cy="57333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3" name="TextBox 12"/>
            <p:cNvSpPr txBox="1"/>
            <p:nvPr/>
          </p:nvSpPr>
          <p:spPr>
            <a:xfrm>
              <a:off x="532875" y="4094878"/>
              <a:ext cx="1828790" cy="289477"/>
            </a:xfrm>
            <a:prstGeom prst="rect">
              <a:avLst/>
            </a:prstGeom>
            <a:noFill/>
          </p:spPr>
          <p:txBody>
            <a:bodyPr wrap="square" rtlCol="0">
              <a:spAutoFit/>
            </a:bodyPr>
            <a:lstStyle/>
            <a:p>
              <a:r>
                <a:rPr lang="en-US" sz="1500" dirty="0" smtClean="0">
                  <a:solidFill>
                    <a:srgbClr val="8AB80F"/>
                  </a:solidFill>
                </a:rPr>
                <a:t>WP2 Regional Hubs</a:t>
              </a:r>
              <a:endParaRPr lang="en-US" sz="1500" dirty="0">
                <a:solidFill>
                  <a:srgbClr val="8AB80F"/>
                </a:solidFill>
              </a:endParaRPr>
            </a:p>
          </p:txBody>
        </p:sp>
      </p:grpSp>
      <p:cxnSp>
        <p:nvCxnSpPr>
          <p:cNvPr id="4" name="Straight Arrow Connector 3"/>
          <p:cNvCxnSpPr>
            <a:stCxn id="2" idx="3"/>
          </p:cNvCxnSpPr>
          <p:nvPr/>
        </p:nvCxnSpPr>
        <p:spPr>
          <a:xfrm flipV="1">
            <a:off x="5154305" y="2714406"/>
            <a:ext cx="634104" cy="243923"/>
          </a:xfrm>
          <a:prstGeom prst="straightConnector1">
            <a:avLst/>
          </a:prstGeom>
          <a:ln w="57150" cmpd="sng">
            <a:solidFill>
              <a:srgbClr val="8AB80F"/>
            </a:solidFill>
            <a:tailEnd type="arrow"/>
          </a:ln>
          <a:effectLst>
            <a:outerShdw blurRad="127000" dist="20000" dir="5400000" sx="101000" sy="101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7" name="Titel 1"/>
          <p:cNvSpPr>
            <a:spLocks noGrp="1"/>
          </p:cNvSpPr>
          <p:nvPr>
            <p:ph type="title"/>
          </p:nvPr>
        </p:nvSpPr>
        <p:spPr>
          <a:xfrm>
            <a:off x="258483" y="574654"/>
            <a:ext cx="7767638" cy="544338"/>
          </a:xfrm>
        </p:spPr>
        <p:txBody>
          <a:bodyPr>
            <a:noAutofit/>
          </a:bodyPr>
          <a:lstStyle/>
          <a:p>
            <a:r>
              <a:rPr lang="da-DK" sz="2400" b="1" dirty="0" smtClean="0"/>
              <a:t>Highlights </a:t>
            </a:r>
            <a:r>
              <a:rPr lang="da-DK" sz="2400" b="1" dirty="0"/>
              <a:t>WP2.4 </a:t>
            </a:r>
            <a:r>
              <a:rPr lang="da-DK" sz="2400" b="1" dirty="0" smtClean="0"/>
              <a:t>– </a:t>
            </a:r>
            <a:r>
              <a:rPr lang="da-DK" sz="2400" b="1" dirty="0" err="1" smtClean="0"/>
              <a:t>Iberia</a:t>
            </a:r>
            <a:r>
              <a:rPr lang="da-DK" sz="2400" b="1" dirty="0" smtClean="0"/>
              <a:t> Hub</a:t>
            </a:r>
            <a:endParaRPr lang="da-DK" sz="2400" b="1" dirty="0"/>
          </a:p>
        </p:txBody>
      </p:sp>
      <p:sp>
        <p:nvSpPr>
          <p:cNvPr id="3" name="TextBox 2"/>
          <p:cNvSpPr txBox="1"/>
          <p:nvPr/>
        </p:nvSpPr>
        <p:spPr>
          <a:xfrm>
            <a:off x="424985" y="1392894"/>
            <a:ext cx="4616687" cy="3133482"/>
          </a:xfrm>
          <a:prstGeom prst="rect">
            <a:avLst/>
          </a:prstGeom>
          <a:solidFill>
            <a:srgbClr val="80AD18"/>
          </a:solidFill>
          <a:ln>
            <a:solidFill>
              <a:schemeClr val="tx1"/>
            </a:solidFill>
          </a:ln>
          <a:effectLst>
            <a:outerShdw blurRad="50800" dist="63500" dir="2700000" algn="tl" rotWithShape="0">
              <a:srgbClr val="000000">
                <a:alpha val="43000"/>
              </a:srgbClr>
            </a:outerShdw>
          </a:effectLst>
        </p:spPr>
        <p:txBody>
          <a:bodyPr wrap="square" rtlCol="0" anchor="ctr" anchorCtr="0">
            <a:noAutofit/>
          </a:bodyPr>
          <a:lstStyle/>
          <a:p>
            <a:pPr algn="ctr"/>
            <a:r>
              <a:rPr lang="en-GB" sz="3200" b="1" dirty="0" smtClean="0"/>
              <a:t>Presentation by </a:t>
            </a:r>
          </a:p>
          <a:p>
            <a:pPr algn="ctr"/>
            <a:r>
              <a:rPr lang="en-GB" sz="3200" b="1" dirty="0" smtClean="0"/>
              <a:t>José Luis Martinez</a:t>
            </a:r>
          </a:p>
          <a:p>
            <a:pPr algn="ctr"/>
            <a:r>
              <a:rPr lang="en-GB" sz="3200" b="1" dirty="0" smtClean="0"/>
              <a:t>ESS-Bilbao</a:t>
            </a:r>
          </a:p>
        </p:txBody>
      </p:sp>
    </p:spTree>
    <p:extLst>
      <p:ext uri="{BB962C8B-B14F-4D97-AF65-F5344CB8AC3E}">
        <p14:creationId xmlns:p14="http://schemas.microsoft.com/office/powerpoint/2010/main" val="59724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25090" y="1004344"/>
            <a:ext cx="4464496" cy="4097225"/>
          </a:xfrm>
          <a:prstGeom prst="rect">
            <a:avLst/>
          </a:prstGeom>
        </p:spPr>
        <p:txBody>
          <a:bodyPr wrap="square" lIns="102815" tIns="51410" rIns="102815" bIns="51410">
            <a:spAutoFit/>
          </a:bodyPr>
          <a:lstStyle/>
          <a:p>
            <a:pPr defTabSz="1028075">
              <a:spcAft>
                <a:spcPts val="300"/>
              </a:spcAft>
            </a:pPr>
            <a:r>
              <a:rPr lang="en-US" sz="900" b="1" dirty="0">
                <a:solidFill>
                  <a:srgbClr val="1F497D"/>
                </a:solidFill>
                <a:latin typeface="Helvetica"/>
                <a:cs typeface="Helvetica"/>
              </a:rPr>
              <a:t>Aarhus University</a:t>
            </a:r>
          </a:p>
          <a:p>
            <a:pPr defTabSz="1028075">
              <a:spcAft>
                <a:spcPts val="300"/>
              </a:spcAft>
            </a:pPr>
            <a:r>
              <a:rPr lang="en-US" sz="900" b="1" dirty="0" err="1">
                <a:solidFill>
                  <a:srgbClr val="1F497D"/>
                </a:solidFill>
                <a:latin typeface="Helvetica"/>
                <a:cs typeface="Helvetica"/>
              </a:rPr>
              <a:t>Atomki</a:t>
            </a:r>
            <a:r>
              <a:rPr lang="en-US" sz="900" b="1" dirty="0">
                <a:solidFill>
                  <a:srgbClr val="1F497D"/>
                </a:solidFill>
                <a:latin typeface="Helvetica"/>
                <a:cs typeface="Helvetica"/>
              </a:rPr>
              <a:t> - Institute for Nuclear Research</a:t>
            </a:r>
          </a:p>
          <a:p>
            <a:pPr defTabSz="1028075">
              <a:spcAft>
                <a:spcPts val="300"/>
              </a:spcAft>
            </a:pPr>
            <a:r>
              <a:rPr lang="en-US" sz="900" b="1" dirty="0">
                <a:solidFill>
                  <a:srgbClr val="1F497D"/>
                </a:solidFill>
                <a:latin typeface="Helvetica"/>
                <a:cs typeface="Helvetica"/>
              </a:rPr>
              <a:t>Bergen University</a:t>
            </a:r>
          </a:p>
          <a:p>
            <a:pPr defTabSz="1028075">
              <a:spcAft>
                <a:spcPts val="300"/>
              </a:spcAft>
            </a:pPr>
            <a:r>
              <a:rPr lang="en-US" sz="900" b="1" dirty="0">
                <a:solidFill>
                  <a:srgbClr val="1F497D"/>
                </a:solidFill>
                <a:latin typeface="Helvetica"/>
                <a:cs typeface="Helvetica"/>
              </a:rPr>
              <a:t>CEA </a:t>
            </a:r>
            <a:r>
              <a:rPr lang="en-US" sz="900" b="1" dirty="0" err="1">
                <a:solidFill>
                  <a:srgbClr val="1F497D"/>
                </a:solidFill>
                <a:latin typeface="Helvetica"/>
                <a:cs typeface="Helvetica"/>
              </a:rPr>
              <a:t>Saclay</a:t>
            </a:r>
            <a:r>
              <a:rPr lang="en-US" sz="900" b="1" dirty="0">
                <a:solidFill>
                  <a:srgbClr val="1F497D"/>
                </a:solidFill>
                <a:latin typeface="Helvetica"/>
                <a:cs typeface="Helvetica"/>
              </a:rPr>
              <a:t>, Paris</a:t>
            </a:r>
          </a:p>
          <a:p>
            <a:pPr defTabSz="1028075">
              <a:spcAft>
                <a:spcPts val="300"/>
              </a:spcAft>
            </a:pPr>
            <a:r>
              <a:rPr lang="en-US" sz="900" b="1" dirty="0">
                <a:solidFill>
                  <a:srgbClr val="1F497D"/>
                </a:solidFill>
                <a:latin typeface="Helvetica"/>
                <a:cs typeface="Helvetica"/>
              </a:rPr>
              <a:t>Centre for Energy Research, Budapest</a:t>
            </a:r>
          </a:p>
          <a:p>
            <a:pPr defTabSz="1028075">
              <a:spcAft>
                <a:spcPts val="300"/>
              </a:spcAft>
            </a:pPr>
            <a:r>
              <a:rPr lang="en-US" sz="900" b="1" dirty="0">
                <a:solidFill>
                  <a:srgbClr val="1F497D"/>
                </a:solidFill>
                <a:latin typeface="Helvetica"/>
                <a:cs typeface="Helvetica"/>
              </a:rPr>
              <a:t>Centre for Nuclear Research, Poland, (NCBJ)</a:t>
            </a:r>
          </a:p>
          <a:p>
            <a:pPr defTabSz="1028075">
              <a:spcAft>
                <a:spcPts val="300"/>
              </a:spcAft>
            </a:pPr>
            <a:r>
              <a:rPr lang="en-US" sz="900" dirty="0">
                <a:solidFill>
                  <a:srgbClr val="1E9FD4"/>
                </a:solidFill>
                <a:latin typeface="Helvetica"/>
                <a:cs typeface="Helvetica"/>
              </a:rPr>
              <a:t>CNR, Rome</a:t>
            </a:r>
          </a:p>
          <a:p>
            <a:pPr defTabSz="1028075">
              <a:spcAft>
                <a:spcPts val="300"/>
              </a:spcAft>
            </a:pPr>
            <a:r>
              <a:rPr lang="en-US" sz="900" b="1" dirty="0">
                <a:solidFill>
                  <a:srgbClr val="1F497D"/>
                </a:solidFill>
                <a:latin typeface="Helvetica"/>
                <a:cs typeface="Helvetica"/>
              </a:rPr>
              <a:t>CNRS </a:t>
            </a:r>
            <a:r>
              <a:rPr lang="en-US" sz="900" b="1" dirty="0" err="1">
                <a:solidFill>
                  <a:srgbClr val="1F497D"/>
                </a:solidFill>
                <a:latin typeface="Helvetica"/>
                <a:cs typeface="Helvetica"/>
              </a:rPr>
              <a:t>Orsay</a:t>
            </a:r>
            <a:r>
              <a:rPr lang="en-US" sz="900" b="1" dirty="0">
                <a:solidFill>
                  <a:srgbClr val="1F497D"/>
                </a:solidFill>
                <a:latin typeface="Helvetica"/>
                <a:cs typeface="Helvetica"/>
              </a:rPr>
              <a:t>, Paris</a:t>
            </a:r>
          </a:p>
          <a:p>
            <a:pPr defTabSz="1028075">
              <a:spcAft>
                <a:spcPts val="300"/>
              </a:spcAft>
            </a:pPr>
            <a:r>
              <a:rPr lang="en-US" sz="900" dirty="0">
                <a:solidFill>
                  <a:srgbClr val="1E9FD4"/>
                </a:solidFill>
                <a:latin typeface="Helvetica"/>
                <a:cs typeface="Helvetica"/>
              </a:rPr>
              <a:t>Cockcroft Institute, Daresbury</a:t>
            </a:r>
          </a:p>
          <a:p>
            <a:pPr defTabSz="1028075">
              <a:spcAft>
                <a:spcPts val="300"/>
              </a:spcAft>
            </a:pPr>
            <a:r>
              <a:rPr lang="en-US" sz="900" dirty="0" err="1">
                <a:solidFill>
                  <a:srgbClr val="1E9FD4"/>
                </a:solidFill>
                <a:latin typeface="Helvetica"/>
                <a:cs typeface="Helvetica"/>
              </a:rPr>
              <a:t>Elettra</a:t>
            </a:r>
            <a:r>
              <a:rPr lang="en-US" sz="900" dirty="0">
                <a:solidFill>
                  <a:srgbClr val="1E9FD4"/>
                </a:solidFill>
                <a:latin typeface="Helvetica"/>
                <a:cs typeface="Helvetica"/>
              </a:rPr>
              <a:t> – </a:t>
            </a:r>
            <a:r>
              <a:rPr lang="en-US" sz="900" dirty="0" err="1">
                <a:solidFill>
                  <a:srgbClr val="1E9FD4"/>
                </a:solidFill>
                <a:latin typeface="Helvetica"/>
                <a:cs typeface="Helvetica"/>
              </a:rPr>
              <a:t>Sincrotrone</a:t>
            </a:r>
            <a:r>
              <a:rPr lang="en-US" sz="900" dirty="0">
                <a:solidFill>
                  <a:srgbClr val="1E9FD4"/>
                </a:solidFill>
                <a:latin typeface="Helvetica"/>
                <a:cs typeface="Helvetica"/>
              </a:rPr>
              <a:t> Trieste</a:t>
            </a:r>
          </a:p>
          <a:p>
            <a:pPr defTabSz="1028075">
              <a:spcAft>
                <a:spcPts val="300"/>
              </a:spcAft>
            </a:pPr>
            <a:r>
              <a:rPr lang="en-US" sz="900" dirty="0">
                <a:solidFill>
                  <a:srgbClr val="1E9FD4"/>
                </a:solidFill>
                <a:latin typeface="Helvetica"/>
                <a:cs typeface="Helvetica"/>
              </a:rPr>
              <a:t>ESS Bilbao</a:t>
            </a:r>
          </a:p>
          <a:p>
            <a:pPr defTabSz="1028075">
              <a:spcAft>
                <a:spcPts val="300"/>
              </a:spcAft>
            </a:pPr>
            <a:r>
              <a:rPr lang="en-US" sz="900" dirty="0" err="1">
                <a:solidFill>
                  <a:srgbClr val="1E9FD4"/>
                </a:solidFill>
                <a:latin typeface="Helvetica"/>
                <a:cs typeface="Helvetica"/>
              </a:rPr>
              <a:t>Forschungszentrum</a:t>
            </a:r>
            <a:r>
              <a:rPr lang="en-US" sz="900" dirty="0">
                <a:solidFill>
                  <a:srgbClr val="1E9FD4"/>
                </a:solidFill>
                <a:latin typeface="Helvetica"/>
                <a:cs typeface="Helvetica"/>
              </a:rPr>
              <a:t> </a:t>
            </a:r>
            <a:r>
              <a:rPr lang="en-US" sz="900" dirty="0" err="1">
                <a:solidFill>
                  <a:srgbClr val="1E9FD4"/>
                </a:solidFill>
                <a:latin typeface="Helvetica"/>
                <a:cs typeface="Helvetica"/>
              </a:rPr>
              <a:t>Jülich</a:t>
            </a:r>
            <a:endParaRPr lang="en-US" sz="900" dirty="0">
              <a:solidFill>
                <a:srgbClr val="1E9FD4"/>
              </a:solidFill>
              <a:latin typeface="Helvetica"/>
              <a:cs typeface="Helvetica"/>
            </a:endParaRPr>
          </a:p>
          <a:p>
            <a:pPr defTabSz="1028075">
              <a:spcAft>
                <a:spcPts val="300"/>
              </a:spcAft>
            </a:pPr>
            <a:r>
              <a:rPr lang="en-US" sz="900" dirty="0">
                <a:solidFill>
                  <a:srgbClr val="1E9FD4"/>
                </a:solidFill>
                <a:latin typeface="Helvetica"/>
                <a:cs typeface="Helvetica"/>
              </a:rPr>
              <a:t>Helmholtz-</a:t>
            </a:r>
            <a:r>
              <a:rPr lang="en-US" sz="900" dirty="0" err="1">
                <a:solidFill>
                  <a:srgbClr val="1E9FD4"/>
                </a:solidFill>
                <a:latin typeface="Helvetica"/>
                <a:cs typeface="Helvetica"/>
              </a:rPr>
              <a:t>Zentrum</a:t>
            </a:r>
            <a:r>
              <a:rPr lang="en-US" sz="900" dirty="0">
                <a:solidFill>
                  <a:srgbClr val="1E9FD4"/>
                </a:solidFill>
                <a:latin typeface="Helvetica"/>
                <a:cs typeface="Helvetica"/>
              </a:rPr>
              <a:t> </a:t>
            </a:r>
            <a:r>
              <a:rPr lang="en-US" sz="900" dirty="0" err="1">
                <a:solidFill>
                  <a:srgbClr val="1E9FD4"/>
                </a:solidFill>
                <a:latin typeface="Helvetica"/>
                <a:cs typeface="Helvetica"/>
              </a:rPr>
              <a:t>Geesthacht</a:t>
            </a:r>
            <a:endParaRPr lang="en-US" sz="900" dirty="0">
              <a:solidFill>
                <a:srgbClr val="1E9FD4"/>
              </a:solidFill>
              <a:latin typeface="Helvetica"/>
              <a:cs typeface="Helvetica"/>
            </a:endParaRPr>
          </a:p>
          <a:p>
            <a:pPr defTabSz="1028075">
              <a:spcAft>
                <a:spcPts val="300"/>
              </a:spcAft>
            </a:pPr>
            <a:r>
              <a:rPr lang="en-US" sz="900" dirty="0" err="1">
                <a:solidFill>
                  <a:srgbClr val="1E9FD4"/>
                </a:solidFill>
                <a:latin typeface="Helvetica"/>
                <a:cs typeface="Helvetica"/>
              </a:rPr>
              <a:t>Huddersfield</a:t>
            </a:r>
            <a:r>
              <a:rPr lang="en-US" sz="900" dirty="0">
                <a:solidFill>
                  <a:srgbClr val="1E9FD4"/>
                </a:solidFill>
                <a:latin typeface="Helvetica"/>
                <a:cs typeface="Helvetica"/>
              </a:rPr>
              <a:t> University</a:t>
            </a:r>
          </a:p>
          <a:p>
            <a:pPr defTabSz="1028075">
              <a:spcAft>
                <a:spcPts val="300"/>
              </a:spcAft>
            </a:pPr>
            <a:r>
              <a:rPr lang="en-US" sz="900" b="1" dirty="0">
                <a:solidFill>
                  <a:srgbClr val="1F497D"/>
                </a:solidFill>
                <a:latin typeface="Helvetica"/>
                <a:cs typeface="Helvetica"/>
              </a:rPr>
              <a:t>IFJ PAN, Krakow</a:t>
            </a:r>
          </a:p>
          <a:p>
            <a:pPr defTabSz="1028075">
              <a:spcAft>
                <a:spcPts val="300"/>
              </a:spcAft>
            </a:pPr>
            <a:r>
              <a:rPr lang="en-US" sz="900" b="1" dirty="0">
                <a:solidFill>
                  <a:srgbClr val="1F497D"/>
                </a:solidFill>
                <a:latin typeface="Helvetica"/>
                <a:cs typeface="Helvetica"/>
              </a:rPr>
              <a:t>INFN, Catania</a:t>
            </a:r>
          </a:p>
          <a:p>
            <a:pPr defTabSz="1028075">
              <a:spcAft>
                <a:spcPts val="300"/>
              </a:spcAft>
            </a:pPr>
            <a:r>
              <a:rPr lang="en-US" sz="900" b="1" dirty="0">
                <a:solidFill>
                  <a:srgbClr val="1F497D"/>
                </a:solidFill>
                <a:latin typeface="Helvetica"/>
                <a:cs typeface="Helvetica"/>
              </a:rPr>
              <a:t>INFN, </a:t>
            </a:r>
            <a:r>
              <a:rPr lang="en-US" sz="900" b="1" dirty="0" err="1">
                <a:solidFill>
                  <a:srgbClr val="1F497D"/>
                </a:solidFill>
                <a:latin typeface="Helvetica"/>
                <a:cs typeface="Helvetica"/>
              </a:rPr>
              <a:t>Legnaro</a:t>
            </a:r>
            <a:endParaRPr lang="en-US" sz="900" b="1" dirty="0">
              <a:solidFill>
                <a:srgbClr val="1F497D"/>
              </a:solidFill>
              <a:latin typeface="Helvetica"/>
              <a:cs typeface="Helvetica"/>
            </a:endParaRPr>
          </a:p>
          <a:p>
            <a:pPr defTabSz="1028075">
              <a:spcAft>
                <a:spcPts val="300"/>
              </a:spcAft>
            </a:pPr>
            <a:r>
              <a:rPr lang="en-US" sz="900" b="1" dirty="0">
                <a:solidFill>
                  <a:srgbClr val="1F497D"/>
                </a:solidFill>
                <a:latin typeface="Helvetica"/>
                <a:cs typeface="Helvetica"/>
              </a:rPr>
              <a:t>INFN, Milan</a:t>
            </a:r>
          </a:p>
          <a:p>
            <a:pPr defTabSz="1028075">
              <a:spcAft>
                <a:spcPts val="300"/>
              </a:spcAft>
            </a:pPr>
            <a:r>
              <a:rPr lang="en-US" sz="900" b="1" dirty="0">
                <a:solidFill>
                  <a:srgbClr val="1F497D"/>
                </a:solidFill>
                <a:latin typeface="Helvetica"/>
                <a:cs typeface="Helvetica"/>
              </a:rPr>
              <a:t>Institute for Energy </a:t>
            </a:r>
            <a:br>
              <a:rPr lang="en-US" sz="900" b="1" dirty="0">
                <a:solidFill>
                  <a:srgbClr val="1F497D"/>
                </a:solidFill>
                <a:latin typeface="Helvetica"/>
                <a:cs typeface="Helvetica"/>
              </a:rPr>
            </a:br>
            <a:r>
              <a:rPr lang="en-US" sz="900" b="1" dirty="0">
                <a:solidFill>
                  <a:srgbClr val="1F497D"/>
                </a:solidFill>
                <a:latin typeface="Helvetica"/>
                <a:cs typeface="Helvetica"/>
              </a:rPr>
              <a:t>Research (IFE)</a:t>
            </a:r>
          </a:p>
          <a:p>
            <a:pPr defTabSz="1028075">
              <a:spcAft>
                <a:spcPts val="300"/>
              </a:spcAft>
            </a:pPr>
            <a:r>
              <a:rPr lang="en-US" sz="900" dirty="0">
                <a:solidFill>
                  <a:srgbClr val="1E9FD4"/>
                </a:solidFill>
                <a:latin typeface="Helvetica"/>
                <a:cs typeface="Helvetica"/>
              </a:rPr>
              <a:t>Rutherford-Appleton </a:t>
            </a:r>
          </a:p>
          <a:p>
            <a:pPr defTabSz="1028075">
              <a:spcAft>
                <a:spcPts val="300"/>
              </a:spcAft>
            </a:pPr>
            <a:r>
              <a:rPr lang="en-US" sz="900" dirty="0">
                <a:solidFill>
                  <a:srgbClr val="1E9FD4"/>
                </a:solidFill>
                <a:latin typeface="Helvetica"/>
                <a:cs typeface="Helvetica"/>
              </a:rPr>
              <a:t>Laboratory, Oxford(ISIS)</a:t>
            </a:r>
          </a:p>
          <a:p>
            <a:pPr defTabSz="1028075">
              <a:spcAft>
                <a:spcPts val="300"/>
              </a:spcAft>
            </a:pPr>
            <a:endParaRPr lang="en-US" sz="900" dirty="0">
              <a:solidFill>
                <a:srgbClr val="1E9FD4"/>
              </a:solidFill>
              <a:latin typeface="Helvetica"/>
              <a:cs typeface="Helvetica"/>
            </a:endParaRPr>
          </a:p>
        </p:txBody>
      </p:sp>
      <p:sp>
        <p:nvSpPr>
          <p:cNvPr id="2" name="Titel 1"/>
          <p:cNvSpPr>
            <a:spLocks noGrp="1"/>
          </p:cNvSpPr>
          <p:nvPr>
            <p:ph type="title"/>
          </p:nvPr>
        </p:nvSpPr>
        <p:spPr>
          <a:xfrm>
            <a:off x="200331" y="410795"/>
            <a:ext cx="7767742" cy="608343"/>
          </a:xfrm>
        </p:spPr>
        <p:txBody>
          <a:bodyPr>
            <a:normAutofit/>
          </a:bodyPr>
          <a:lstStyle/>
          <a:p>
            <a:r>
              <a:rPr lang="da-DK" sz="2800" b="1" dirty="0" smtClean="0">
                <a:effectLst>
                  <a:glow rad="63500">
                    <a:schemeClr val="bg1"/>
                  </a:glow>
                </a:effectLst>
              </a:rPr>
              <a:t>IKC </a:t>
            </a:r>
            <a:r>
              <a:rPr lang="da-DK" sz="2800" b="1" dirty="0" err="1" smtClean="0">
                <a:effectLst>
                  <a:glow rad="63500">
                    <a:schemeClr val="bg1"/>
                  </a:glow>
                </a:effectLst>
              </a:rPr>
              <a:t>Context</a:t>
            </a:r>
            <a:r>
              <a:rPr lang="da-DK" sz="2800" b="1" dirty="0" smtClean="0">
                <a:effectLst>
                  <a:glow rad="63500">
                    <a:schemeClr val="bg1"/>
                  </a:glow>
                </a:effectLst>
              </a:rPr>
              <a:t> - </a:t>
            </a:r>
            <a:r>
              <a:rPr lang="en-US" sz="2800" b="1" dirty="0">
                <a:effectLst>
                  <a:glow rad="63500">
                    <a:schemeClr val="bg1"/>
                  </a:glow>
                </a:effectLst>
              </a:rPr>
              <a:t>Partners </a:t>
            </a:r>
            <a:r>
              <a:rPr lang="en-US" sz="2800" b="1" dirty="0" smtClean="0">
                <a:effectLst>
                  <a:glow rad="63500">
                    <a:schemeClr val="bg1"/>
                  </a:glow>
                </a:effectLst>
              </a:rPr>
              <a:t>and Main </a:t>
            </a:r>
            <a:r>
              <a:rPr lang="en-US" sz="2800" b="1" dirty="0">
                <a:effectLst>
                  <a:glow rad="63500">
                    <a:schemeClr val="bg1"/>
                  </a:glow>
                </a:effectLst>
              </a:rPr>
              <a:t>Agreements</a:t>
            </a:r>
            <a:endParaRPr lang="da-DK" sz="2800" b="1" dirty="0">
              <a:effectLst>
                <a:glow rad="63500">
                  <a:schemeClr val="bg1"/>
                </a:glow>
              </a:effectLst>
            </a:endParaRPr>
          </a:p>
        </p:txBody>
      </p:sp>
      <p:sp>
        <p:nvSpPr>
          <p:cNvPr id="212" name="Rectangle 211"/>
          <p:cNvSpPr/>
          <p:nvPr/>
        </p:nvSpPr>
        <p:spPr>
          <a:xfrm>
            <a:off x="6517113" y="1016714"/>
            <a:ext cx="2608073" cy="3566311"/>
          </a:xfrm>
          <a:prstGeom prst="rect">
            <a:avLst/>
          </a:prstGeom>
          <a:solidFill>
            <a:schemeClr val="bg1"/>
          </a:solidFill>
        </p:spPr>
        <p:txBody>
          <a:bodyPr wrap="square" lIns="102815" tIns="51410" rIns="102815" bIns="51410">
            <a:spAutoFit/>
          </a:bodyPr>
          <a:lstStyle/>
          <a:p>
            <a:pPr defTabSz="1028075">
              <a:spcAft>
                <a:spcPts val="300"/>
              </a:spcAft>
            </a:pPr>
            <a:r>
              <a:rPr lang="en-US" sz="900" b="1" dirty="0" err="1">
                <a:solidFill>
                  <a:srgbClr val="1F497D"/>
                </a:solidFill>
                <a:latin typeface="Helvetica"/>
                <a:cs typeface="Helvetica"/>
              </a:rPr>
              <a:t>Kopenhagen</a:t>
            </a:r>
            <a:r>
              <a:rPr lang="en-US" sz="900" b="1" dirty="0">
                <a:solidFill>
                  <a:srgbClr val="1F497D"/>
                </a:solidFill>
                <a:latin typeface="Helvetica"/>
                <a:cs typeface="Helvetica"/>
              </a:rPr>
              <a:t> University</a:t>
            </a:r>
          </a:p>
          <a:p>
            <a:pPr defTabSz="1028075">
              <a:spcAft>
                <a:spcPts val="300"/>
              </a:spcAft>
            </a:pPr>
            <a:r>
              <a:rPr lang="en-US" sz="900" dirty="0" err="1">
                <a:solidFill>
                  <a:srgbClr val="1E9FD4"/>
                </a:solidFill>
                <a:latin typeface="Helvetica"/>
                <a:cs typeface="Helvetica"/>
              </a:rPr>
              <a:t>Laboratoire</a:t>
            </a:r>
            <a:r>
              <a:rPr lang="en-US" sz="900" dirty="0">
                <a:solidFill>
                  <a:srgbClr val="1E9FD4"/>
                </a:solidFill>
                <a:latin typeface="Helvetica"/>
                <a:cs typeface="Helvetica"/>
              </a:rPr>
              <a:t> Léon </a:t>
            </a:r>
            <a:r>
              <a:rPr lang="en-US" sz="900" dirty="0" err="1">
                <a:solidFill>
                  <a:srgbClr val="1E9FD4"/>
                </a:solidFill>
                <a:latin typeface="Helvetica"/>
                <a:cs typeface="Helvetica"/>
              </a:rPr>
              <a:t>Brilouin</a:t>
            </a:r>
            <a:r>
              <a:rPr lang="en-US" sz="900" dirty="0">
                <a:solidFill>
                  <a:srgbClr val="1E9FD4"/>
                </a:solidFill>
                <a:latin typeface="Helvetica"/>
                <a:cs typeface="Helvetica"/>
              </a:rPr>
              <a:t> (CEA </a:t>
            </a:r>
            <a:r>
              <a:rPr lang="mr-IN" sz="900" dirty="0">
                <a:solidFill>
                  <a:srgbClr val="1E9FD4"/>
                </a:solidFill>
                <a:latin typeface="Helvetica"/>
                <a:cs typeface="Helvetica"/>
              </a:rPr>
              <a:t>–</a:t>
            </a:r>
            <a:r>
              <a:rPr lang="en-US" sz="900" dirty="0">
                <a:solidFill>
                  <a:srgbClr val="1E9FD4"/>
                </a:solidFill>
                <a:latin typeface="Helvetica"/>
                <a:cs typeface="Helvetica"/>
              </a:rPr>
              <a:t> CNRS </a:t>
            </a:r>
            <a:r>
              <a:rPr lang="mr-IN" sz="900" dirty="0">
                <a:solidFill>
                  <a:srgbClr val="1E9FD4"/>
                </a:solidFill>
                <a:latin typeface="Helvetica"/>
                <a:cs typeface="Helvetica"/>
              </a:rPr>
              <a:t>–</a:t>
            </a:r>
            <a:r>
              <a:rPr lang="en-US" sz="900" dirty="0">
                <a:solidFill>
                  <a:srgbClr val="1E9FD4"/>
                </a:solidFill>
                <a:latin typeface="Helvetica"/>
                <a:cs typeface="Helvetica"/>
              </a:rPr>
              <a:t> LLB)</a:t>
            </a:r>
          </a:p>
          <a:p>
            <a:pPr defTabSz="1028075">
              <a:spcAft>
                <a:spcPts val="300"/>
              </a:spcAft>
            </a:pPr>
            <a:r>
              <a:rPr lang="en-US" sz="900" b="1" dirty="0">
                <a:solidFill>
                  <a:srgbClr val="1F497D"/>
                </a:solidFill>
                <a:latin typeface="Helvetica"/>
                <a:cs typeface="Helvetica"/>
              </a:rPr>
              <a:t>Lund University</a:t>
            </a:r>
          </a:p>
          <a:p>
            <a:pPr defTabSz="1028075">
              <a:spcAft>
                <a:spcPts val="300"/>
              </a:spcAft>
            </a:pPr>
            <a:r>
              <a:rPr lang="en-US" sz="900" b="1" dirty="0">
                <a:solidFill>
                  <a:srgbClr val="1F497D"/>
                </a:solidFill>
                <a:latin typeface="Helvetica"/>
                <a:cs typeface="Helvetica"/>
              </a:rPr>
              <a:t>Nuclear Physics Institute of the ASCR</a:t>
            </a:r>
          </a:p>
          <a:p>
            <a:pPr defTabSz="1028075">
              <a:spcAft>
                <a:spcPts val="300"/>
              </a:spcAft>
            </a:pPr>
            <a:r>
              <a:rPr lang="en-US" sz="900" b="1" dirty="0">
                <a:solidFill>
                  <a:srgbClr val="1F497D"/>
                </a:solidFill>
                <a:latin typeface="Helvetica"/>
                <a:cs typeface="Helvetica"/>
              </a:rPr>
              <a:t>Oslo University</a:t>
            </a:r>
          </a:p>
          <a:p>
            <a:pPr defTabSz="1028075">
              <a:spcAft>
                <a:spcPts val="300"/>
              </a:spcAft>
            </a:pPr>
            <a:r>
              <a:rPr lang="en-US" sz="900" b="1" dirty="0">
                <a:solidFill>
                  <a:schemeClr val="tx2"/>
                </a:solidFill>
                <a:latin typeface="Helvetica"/>
                <a:cs typeface="Helvetica"/>
              </a:rPr>
              <a:t>Paul </a:t>
            </a:r>
            <a:r>
              <a:rPr lang="en-US" sz="900" b="1" dirty="0" err="1">
                <a:solidFill>
                  <a:schemeClr val="tx2"/>
                </a:solidFill>
                <a:latin typeface="Helvetica"/>
                <a:cs typeface="Helvetica"/>
              </a:rPr>
              <a:t>Scherrer</a:t>
            </a:r>
            <a:r>
              <a:rPr lang="en-US" sz="900" b="1" dirty="0">
                <a:solidFill>
                  <a:schemeClr val="tx2"/>
                </a:solidFill>
                <a:latin typeface="Helvetica"/>
                <a:cs typeface="Helvetica"/>
              </a:rPr>
              <a:t> Institute (PSI)</a:t>
            </a:r>
          </a:p>
          <a:p>
            <a:pPr defTabSz="1028075">
              <a:spcAft>
                <a:spcPts val="300"/>
              </a:spcAft>
            </a:pPr>
            <a:r>
              <a:rPr lang="en-US" sz="900" b="1" dirty="0" err="1">
                <a:solidFill>
                  <a:srgbClr val="1F497D"/>
                </a:solidFill>
                <a:latin typeface="Helvetica"/>
                <a:cs typeface="Helvetica"/>
              </a:rPr>
              <a:t>Polska</a:t>
            </a:r>
            <a:r>
              <a:rPr lang="en-US" sz="900" b="1" dirty="0">
                <a:solidFill>
                  <a:srgbClr val="1F497D"/>
                </a:solidFill>
                <a:latin typeface="Helvetica"/>
                <a:cs typeface="Helvetica"/>
              </a:rPr>
              <a:t> </a:t>
            </a:r>
            <a:r>
              <a:rPr lang="en-US" sz="900" b="1" dirty="0" err="1">
                <a:solidFill>
                  <a:srgbClr val="1F497D"/>
                </a:solidFill>
                <a:latin typeface="Helvetica"/>
                <a:cs typeface="Helvetica"/>
              </a:rPr>
              <a:t>Grupa</a:t>
            </a:r>
            <a:r>
              <a:rPr lang="en-US" sz="900" b="1" dirty="0">
                <a:solidFill>
                  <a:srgbClr val="1F497D"/>
                </a:solidFill>
                <a:latin typeface="Helvetica"/>
                <a:cs typeface="Helvetica"/>
              </a:rPr>
              <a:t> </a:t>
            </a:r>
            <a:r>
              <a:rPr lang="en-US" sz="900" b="1" dirty="0" err="1">
                <a:solidFill>
                  <a:srgbClr val="1F497D"/>
                </a:solidFill>
                <a:latin typeface="Helvetica"/>
                <a:cs typeface="Helvetica"/>
              </a:rPr>
              <a:t>Energetyczna</a:t>
            </a:r>
            <a:r>
              <a:rPr lang="en-US" sz="900" b="1" dirty="0">
                <a:solidFill>
                  <a:srgbClr val="1F497D"/>
                </a:solidFill>
                <a:latin typeface="Helvetica"/>
                <a:cs typeface="Helvetica"/>
              </a:rPr>
              <a:t> - PGE</a:t>
            </a:r>
          </a:p>
          <a:p>
            <a:pPr defTabSz="1028075">
              <a:spcAft>
                <a:spcPts val="300"/>
              </a:spcAft>
            </a:pPr>
            <a:r>
              <a:rPr lang="en-US" sz="900" b="1" dirty="0">
                <a:solidFill>
                  <a:srgbClr val="1F497D"/>
                </a:solidFill>
                <a:latin typeface="Helvetica"/>
                <a:cs typeface="Helvetica"/>
              </a:rPr>
              <a:t>Roskilde University</a:t>
            </a:r>
          </a:p>
          <a:p>
            <a:pPr defTabSz="1028075">
              <a:spcAft>
                <a:spcPts val="300"/>
              </a:spcAft>
            </a:pPr>
            <a:r>
              <a:rPr lang="en-US" sz="900" b="1" dirty="0">
                <a:solidFill>
                  <a:srgbClr val="1F497D"/>
                </a:solidFill>
                <a:latin typeface="Helvetica"/>
                <a:cs typeface="Helvetica"/>
              </a:rPr>
              <a:t>Tallinn Technical University</a:t>
            </a:r>
          </a:p>
          <a:p>
            <a:pPr defTabSz="1028075">
              <a:spcAft>
                <a:spcPts val="300"/>
              </a:spcAft>
            </a:pPr>
            <a:r>
              <a:rPr lang="en-US" sz="900" b="1" dirty="0">
                <a:solidFill>
                  <a:srgbClr val="1F497D"/>
                </a:solidFill>
                <a:latin typeface="Helvetica"/>
                <a:cs typeface="Helvetica"/>
              </a:rPr>
              <a:t>Technical University of Denmark</a:t>
            </a:r>
          </a:p>
          <a:p>
            <a:pPr defTabSz="1028075">
              <a:spcAft>
                <a:spcPts val="300"/>
              </a:spcAft>
            </a:pPr>
            <a:r>
              <a:rPr lang="en-US" sz="900" dirty="0">
                <a:solidFill>
                  <a:srgbClr val="1E9FD4"/>
                </a:solidFill>
                <a:latin typeface="Helvetica"/>
                <a:cs typeface="Helvetica"/>
              </a:rPr>
              <a:t>Technical University Munich</a:t>
            </a:r>
          </a:p>
          <a:p>
            <a:pPr defTabSz="1028075">
              <a:spcAft>
                <a:spcPts val="300"/>
              </a:spcAft>
            </a:pPr>
            <a:r>
              <a:rPr lang="en-US" sz="900" dirty="0">
                <a:solidFill>
                  <a:srgbClr val="1E9FD4"/>
                </a:solidFill>
                <a:latin typeface="Helvetica"/>
                <a:cs typeface="Helvetica"/>
              </a:rPr>
              <a:t>Science and Technology Facilities Council </a:t>
            </a:r>
          </a:p>
          <a:p>
            <a:pPr defTabSz="1028075">
              <a:spcAft>
                <a:spcPts val="300"/>
              </a:spcAft>
            </a:pPr>
            <a:r>
              <a:rPr lang="en-US" sz="900" dirty="0">
                <a:solidFill>
                  <a:srgbClr val="1E9FD4"/>
                </a:solidFill>
                <a:latin typeface="Helvetica"/>
                <a:cs typeface="Helvetica"/>
              </a:rPr>
              <a:t>UKAEA </a:t>
            </a:r>
            <a:r>
              <a:rPr lang="en-US" sz="900" dirty="0" err="1">
                <a:solidFill>
                  <a:srgbClr val="1E9FD4"/>
                </a:solidFill>
                <a:latin typeface="Helvetica"/>
                <a:cs typeface="Helvetica"/>
              </a:rPr>
              <a:t>Culham</a:t>
            </a:r>
            <a:endParaRPr lang="en-US" sz="900" dirty="0">
              <a:solidFill>
                <a:srgbClr val="1E9FD4"/>
              </a:solidFill>
              <a:latin typeface="Helvetica"/>
              <a:cs typeface="Helvetica"/>
            </a:endParaRPr>
          </a:p>
          <a:p>
            <a:pPr defTabSz="1028075">
              <a:spcAft>
                <a:spcPts val="300"/>
              </a:spcAft>
            </a:pPr>
            <a:r>
              <a:rPr lang="en-US" sz="900" b="1" dirty="0">
                <a:solidFill>
                  <a:schemeClr val="tx2"/>
                </a:solidFill>
                <a:latin typeface="Helvetica"/>
                <a:cs typeface="Helvetica"/>
              </a:rPr>
              <a:t>University of Tartu</a:t>
            </a:r>
          </a:p>
          <a:p>
            <a:pPr defTabSz="1028075">
              <a:spcAft>
                <a:spcPts val="300"/>
              </a:spcAft>
            </a:pPr>
            <a:r>
              <a:rPr lang="en-US" sz="900" b="1" dirty="0">
                <a:solidFill>
                  <a:srgbClr val="1F497D"/>
                </a:solidFill>
                <a:latin typeface="Helvetica"/>
                <a:cs typeface="Helvetica"/>
              </a:rPr>
              <a:t>Uppsala University</a:t>
            </a:r>
          </a:p>
          <a:p>
            <a:pPr defTabSz="1028075">
              <a:spcAft>
                <a:spcPts val="300"/>
              </a:spcAft>
            </a:pPr>
            <a:r>
              <a:rPr lang="en-US" sz="900" b="1" dirty="0">
                <a:solidFill>
                  <a:srgbClr val="1F497D"/>
                </a:solidFill>
                <a:latin typeface="Helvetica"/>
                <a:cs typeface="Helvetica"/>
              </a:rPr>
              <a:t>WIGNER Research Centre for Physics</a:t>
            </a:r>
          </a:p>
          <a:p>
            <a:pPr defTabSz="1028075">
              <a:spcAft>
                <a:spcPts val="300"/>
              </a:spcAft>
            </a:pPr>
            <a:r>
              <a:rPr lang="en-US" sz="900" b="1" dirty="0">
                <a:solidFill>
                  <a:srgbClr val="1F497D"/>
                </a:solidFill>
                <a:latin typeface="Helvetica"/>
                <a:cs typeface="Helvetica"/>
              </a:rPr>
              <a:t>Wroclaw University of Technology</a:t>
            </a:r>
          </a:p>
          <a:p>
            <a:pPr defTabSz="1028075">
              <a:spcAft>
                <a:spcPts val="300"/>
              </a:spcAft>
            </a:pPr>
            <a:r>
              <a:rPr lang="en-US" sz="900" b="1" dirty="0">
                <a:solidFill>
                  <a:srgbClr val="1F497D"/>
                </a:solidFill>
                <a:latin typeface="Helvetica"/>
                <a:cs typeface="Helvetica"/>
              </a:rPr>
              <a:t>Warsaw University of Technology</a:t>
            </a:r>
          </a:p>
          <a:p>
            <a:pPr defTabSz="1028075">
              <a:spcAft>
                <a:spcPts val="300"/>
              </a:spcAft>
            </a:pPr>
            <a:r>
              <a:rPr lang="en-US" sz="900" b="1" dirty="0">
                <a:solidFill>
                  <a:schemeClr val="tx2"/>
                </a:solidFill>
                <a:latin typeface="Helvetica"/>
                <a:cs typeface="Helvetica"/>
              </a:rPr>
              <a:t>Zurich University of Applied Sciences (ZHAW)</a:t>
            </a:r>
          </a:p>
        </p:txBody>
      </p:sp>
      <p:sp>
        <p:nvSpPr>
          <p:cNvPr id="217" name="TextBox 216"/>
          <p:cNvSpPr txBox="1"/>
          <p:nvPr/>
        </p:nvSpPr>
        <p:spPr>
          <a:xfrm>
            <a:off x="6545334" y="4781316"/>
            <a:ext cx="1666009" cy="261610"/>
          </a:xfrm>
          <a:prstGeom prst="rect">
            <a:avLst/>
          </a:prstGeom>
          <a:noFill/>
        </p:spPr>
        <p:txBody>
          <a:bodyPr wrap="square" rtlCol="0">
            <a:spAutoFit/>
          </a:bodyPr>
          <a:lstStyle/>
          <a:p>
            <a:r>
              <a:rPr lang="en-US" sz="1100" b="1" dirty="0">
                <a:solidFill>
                  <a:schemeClr val="tx2"/>
                </a:solidFill>
              </a:rPr>
              <a:t>BOLD</a:t>
            </a:r>
            <a:r>
              <a:rPr lang="en-US" sz="1100" b="1" dirty="0"/>
              <a:t> </a:t>
            </a:r>
            <a:r>
              <a:rPr lang="en-US" sz="1100" dirty="0" smtClean="0"/>
              <a:t>=signed</a:t>
            </a:r>
            <a:endParaRPr lang="en-US" sz="1100" dirty="0"/>
          </a:p>
        </p:txBody>
      </p:sp>
      <p:grpSp>
        <p:nvGrpSpPr>
          <p:cNvPr id="4" name="Group 3"/>
          <p:cNvGrpSpPr/>
          <p:nvPr/>
        </p:nvGrpSpPr>
        <p:grpSpPr>
          <a:xfrm>
            <a:off x="2839319" y="433004"/>
            <a:ext cx="3589010" cy="4543565"/>
            <a:chOff x="2839319" y="433004"/>
            <a:chExt cx="3589010" cy="4543565"/>
          </a:xfrm>
        </p:grpSpPr>
        <p:grpSp>
          <p:nvGrpSpPr>
            <p:cNvPr id="24" name="Group 23"/>
            <p:cNvGrpSpPr/>
            <p:nvPr/>
          </p:nvGrpSpPr>
          <p:grpSpPr>
            <a:xfrm>
              <a:off x="2839319" y="433004"/>
              <a:ext cx="3589010" cy="4543565"/>
              <a:chOff x="249914" y="779125"/>
              <a:chExt cx="4956797" cy="5664018"/>
            </a:xfrm>
          </p:grpSpPr>
          <p:grpSp>
            <p:nvGrpSpPr>
              <p:cNvPr id="25" name="Group 24"/>
              <p:cNvGrpSpPr/>
              <p:nvPr/>
            </p:nvGrpSpPr>
            <p:grpSpPr>
              <a:xfrm>
                <a:off x="249914" y="779125"/>
                <a:ext cx="4956797" cy="5664018"/>
                <a:chOff x="2071123" y="728314"/>
                <a:chExt cx="4793524" cy="5477438"/>
              </a:xfrm>
            </p:grpSpPr>
            <p:sp>
              <p:nvSpPr>
                <p:cNvPr id="57" name="Freeform 74"/>
                <p:cNvSpPr>
                  <a:spLocks/>
                </p:cNvSpPr>
                <p:nvPr/>
              </p:nvSpPr>
              <p:spPr bwMode="auto">
                <a:xfrm>
                  <a:off x="4307167" y="3209327"/>
                  <a:ext cx="943332" cy="1218862"/>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58" name="Freeform 57"/>
                <p:cNvSpPr>
                  <a:spLocks/>
                </p:cNvSpPr>
                <p:nvPr/>
              </p:nvSpPr>
              <p:spPr bwMode="auto">
                <a:xfrm>
                  <a:off x="5827679" y="2779141"/>
                  <a:ext cx="645659" cy="351725"/>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59" name="Freeform 192"/>
                <p:cNvSpPr>
                  <a:spLocks noEditPoints="1"/>
                </p:cNvSpPr>
                <p:nvPr/>
              </p:nvSpPr>
              <p:spPr bwMode="auto">
                <a:xfrm>
                  <a:off x="3120667" y="2136566"/>
                  <a:ext cx="1004824" cy="1730216"/>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60" name="Freeform 59"/>
                <p:cNvSpPr>
                  <a:spLocks/>
                </p:cNvSpPr>
                <p:nvPr/>
              </p:nvSpPr>
              <p:spPr bwMode="auto">
                <a:xfrm>
                  <a:off x="5718673" y="3229620"/>
                  <a:ext cx="287891" cy="154218"/>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1" name="Freeform 60"/>
                <p:cNvSpPr>
                  <a:spLocks noEditPoints="1"/>
                </p:cNvSpPr>
                <p:nvPr/>
              </p:nvSpPr>
              <p:spPr bwMode="auto">
                <a:xfrm>
                  <a:off x="4522388" y="728314"/>
                  <a:ext cx="1830762" cy="1985893"/>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2" name="Freeform 61"/>
                <p:cNvSpPr>
                  <a:spLocks/>
                </p:cNvSpPr>
                <p:nvPr/>
              </p:nvSpPr>
              <p:spPr bwMode="auto">
                <a:xfrm>
                  <a:off x="6021937" y="731019"/>
                  <a:ext cx="19565" cy="31114"/>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3" name="Freeform 62"/>
                <p:cNvSpPr>
                  <a:spLocks/>
                </p:cNvSpPr>
                <p:nvPr/>
              </p:nvSpPr>
              <p:spPr bwMode="auto">
                <a:xfrm>
                  <a:off x="5834668" y="785132"/>
                  <a:ext cx="69878" cy="51407"/>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4" name="Freeform 63"/>
                <p:cNvSpPr>
                  <a:spLocks/>
                </p:cNvSpPr>
                <p:nvPr/>
              </p:nvSpPr>
              <p:spPr bwMode="auto">
                <a:xfrm>
                  <a:off x="5893363" y="828421"/>
                  <a:ext cx="22361" cy="31114"/>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5" name="Freeform 64"/>
                <p:cNvSpPr>
                  <a:spLocks/>
                </p:cNvSpPr>
                <p:nvPr/>
              </p:nvSpPr>
              <p:spPr bwMode="auto">
                <a:xfrm>
                  <a:off x="5924109" y="801365"/>
                  <a:ext cx="23757" cy="21645"/>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6" name="Freeform 65"/>
                <p:cNvSpPr>
                  <a:spLocks/>
                </p:cNvSpPr>
                <p:nvPr/>
              </p:nvSpPr>
              <p:spPr bwMode="auto">
                <a:xfrm>
                  <a:off x="5872401" y="862241"/>
                  <a:ext cx="23757" cy="12176"/>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7" name="Freeform 66"/>
                <p:cNvSpPr>
                  <a:spLocks/>
                </p:cNvSpPr>
                <p:nvPr/>
              </p:nvSpPr>
              <p:spPr bwMode="auto">
                <a:xfrm>
                  <a:off x="5774574" y="893353"/>
                  <a:ext cx="13976" cy="18940"/>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8" name="Freeform 67"/>
                <p:cNvSpPr>
                  <a:spLocks/>
                </p:cNvSpPr>
                <p:nvPr/>
              </p:nvSpPr>
              <p:spPr bwMode="auto">
                <a:xfrm>
                  <a:off x="5722864" y="879827"/>
                  <a:ext cx="19565" cy="29762"/>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69" name="Freeform 68"/>
                <p:cNvSpPr>
                  <a:spLocks/>
                </p:cNvSpPr>
                <p:nvPr/>
              </p:nvSpPr>
              <p:spPr bwMode="auto">
                <a:xfrm>
                  <a:off x="5678144" y="912292"/>
                  <a:ext cx="37734" cy="33819"/>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0" name="Freeform 69"/>
                <p:cNvSpPr>
                  <a:spLocks/>
                </p:cNvSpPr>
                <p:nvPr/>
              </p:nvSpPr>
              <p:spPr bwMode="auto">
                <a:xfrm>
                  <a:off x="5687926" y="878473"/>
                  <a:ext cx="16770" cy="21645"/>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1" name="Freeform 70"/>
                <p:cNvSpPr>
                  <a:spLocks/>
                </p:cNvSpPr>
                <p:nvPr/>
              </p:nvSpPr>
              <p:spPr bwMode="auto">
                <a:xfrm>
                  <a:off x="5632025" y="944760"/>
                  <a:ext cx="47516" cy="37878"/>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2" name="Freeform 71"/>
                <p:cNvSpPr>
                  <a:spLocks/>
                </p:cNvSpPr>
                <p:nvPr/>
              </p:nvSpPr>
              <p:spPr bwMode="auto">
                <a:xfrm>
                  <a:off x="5557958" y="997519"/>
                  <a:ext cx="61492" cy="70346"/>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3" name="Freeform 72"/>
                <p:cNvSpPr>
                  <a:spLocks/>
                </p:cNvSpPr>
                <p:nvPr/>
              </p:nvSpPr>
              <p:spPr bwMode="auto">
                <a:xfrm>
                  <a:off x="5472708" y="1025927"/>
                  <a:ext cx="58695" cy="52759"/>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4" name="Freeform 73"/>
                <p:cNvSpPr>
                  <a:spLocks/>
                </p:cNvSpPr>
                <p:nvPr/>
              </p:nvSpPr>
              <p:spPr bwMode="auto">
                <a:xfrm>
                  <a:off x="5409818" y="1093568"/>
                  <a:ext cx="29349" cy="28408"/>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5" name="Freeform 74"/>
                <p:cNvSpPr>
                  <a:spLocks/>
                </p:cNvSpPr>
                <p:nvPr/>
              </p:nvSpPr>
              <p:spPr bwMode="auto">
                <a:xfrm>
                  <a:off x="5434974" y="1078687"/>
                  <a:ext cx="23757" cy="52759"/>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6" name="Freeform 75"/>
                <p:cNvSpPr>
                  <a:spLocks/>
                </p:cNvSpPr>
                <p:nvPr/>
              </p:nvSpPr>
              <p:spPr bwMode="auto">
                <a:xfrm>
                  <a:off x="5448949" y="1089509"/>
                  <a:ext cx="82454" cy="77109"/>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7" name="Freeform 76"/>
                <p:cNvSpPr>
                  <a:spLocks/>
                </p:cNvSpPr>
                <p:nvPr/>
              </p:nvSpPr>
              <p:spPr bwMode="auto">
                <a:xfrm>
                  <a:off x="5400036" y="1159854"/>
                  <a:ext cx="40529" cy="36525"/>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8" name="Freeform 77"/>
                <p:cNvSpPr>
                  <a:spLocks/>
                </p:cNvSpPr>
                <p:nvPr/>
              </p:nvSpPr>
              <p:spPr bwMode="auto">
                <a:xfrm>
                  <a:off x="5341340" y="1174735"/>
                  <a:ext cx="41928" cy="33819"/>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79" name="Freeform 78"/>
                <p:cNvSpPr>
                  <a:spLocks/>
                </p:cNvSpPr>
                <p:nvPr/>
              </p:nvSpPr>
              <p:spPr bwMode="auto">
                <a:xfrm>
                  <a:off x="5298015" y="1201790"/>
                  <a:ext cx="23757" cy="36525"/>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0" name="Freeform 79"/>
                <p:cNvSpPr>
                  <a:spLocks/>
                </p:cNvSpPr>
                <p:nvPr/>
              </p:nvSpPr>
              <p:spPr bwMode="auto">
                <a:xfrm>
                  <a:off x="5236525" y="1479112"/>
                  <a:ext cx="20964" cy="25703"/>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1" name="Freeform 80"/>
                <p:cNvSpPr>
                  <a:spLocks/>
                </p:cNvSpPr>
                <p:nvPr/>
              </p:nvSpPr>
              <p:spPr bwMode="auto">
                <a:xfrm>
                  <a:off x="4894130" y="1853834"/>
                  <a:ext cx="51708" cy="29762"/>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2" name="Freeform 81"/>
                <p:cNvSpPr>
                  <a:spLocks/>
                </p:cNvSpPr>
                <p:nvPr/>
              </p:nvSpPr>
              <p:spPr bwMode="auto">
                <a:xfrm>
                  <a:off x="4896924" y="1826777"/>
                  <a:ext cx="34940" cy="14881"/>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3" name="Freeform 82"/>
                <p:cNvSpPr>
                  <a:spLocks/>
                </p:cNvSpPr>
                <p:nvPr/>
              </p:nvSpPr>
              <p:spPr bwMode="auto">
                <a:xfrm>
                  <a:off x="4864782" y="1883595"/>
                  <a:ext cx="23757" cy="18940"/>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4" name="Freeform 83"/>
                <p:cNvSpPr>
                  <a:spLocks/>
                </p:cNvSpPr>
                <p:nvPr/>
              </p:nvSpPr>
              <p:spPr bwMode="auto">
                <a:xfrm>
                  <a:off x="4576892" y="2261024"/>
                  <a:ext cx="40529" cy="48700"/>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5" name="Freeform 84"/>
                <p:cNvSpPr>
                  <a:spLocks/>
                </p:cNvSpPr>
                <p:nvPr/>
              </p:nvSpPr>
              <p:spPr bwMode="auto">
                <a:xfrm>
                  <a:off x="4572698" y="2373305"/>
                  <a:ext cx="13976" cy="2299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6" name="Freeform 85"/>
                <p:cNvSpPr>
                  <a:spLocks/>
                </p:cNvSpPr>
                <p:nvPr/>
              </p:nvSpPr>
              <p:spPr bwMode="auto">
                <a:xfrm>
                  <a:off x="4548941" y="2386831"/>
                  <a:ext cx="16770" cy="2299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7" name="Freeform 86"/>
                <p:cNvSpPr>
                  <a:spLocks/>
                </p:cNvSpPr>
                <p:nvPr/>
              </p:nvSpPr>
              <p:spPr bwMode="auto">
                <a:xfrm>
                  <a:off x="4527978" y="2400360"/>
                  <a:ext cx="13976" cy="18940"/>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8" name="Freeform 87"/>
                <p:cNvSpPr>
                  <a:spLocks/>
                </p:cNvSpPr>
                <p:nvPr/>
              </p:nvSpPr>
              <p:spPr bwMode="auto">
                <a:xfrm>
                  <a:off x="4522388" y="2481527"/>
                  <a:ext cx="12579" cy="28408"/>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89" name="Freeform 88"/>
                <p:cNvSpPr>
                  <a:spLocks/>
                </p:cNvSpPr>
                <p:nvPr/>
              </p:nvSpPr>
              <p:spPr bwMode="auto">
                <a:xfrm>
                  <a:off x="4537761" y="728314"/>
                  <a:ext cx="1815389" cy="1985893"/>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90" name="Freeform 89"/>
                <p:cNvSpPr>
                  <a:spLocks noEditPoints="1"/>
                </p:cNvSpPr>
                <p:nvPr/>
              </p:nvSpPr>
              <p:spPr bwMode="auto">
                <a:xfrm>
                  <a:off x="5004535" y="1065158"/>
                  <a:ext cx="1002030" cy="2137403"/>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1" name="Freeform 90"/>
                <p:cNvSpPr>
                  <a:spLocks/>
                </p:cNvSpPr>
                <p:nvPr/>
              </p:nvSpPr>
              <p:spPr bwMode="auto">
                <a:xfrm>
                  <a:off x="5022703" y="2720971"/>
                  <a:ext cx="25155" cy="2299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2" name="Freeform 91"/>
                <p:cNvSpPr>
                  <a:spLocks/>
                </p:cNvSpPr>
                <p:nvPr/>
              </p:nvSpPr>
              <p:spPr bwMode="auto">
                <a:xfrm>
                  <a:off x="5416805" y="2892776"/>
                  <a:ext cx="74069" cy="182627"/>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3" name="Freeform 92"/>
                <p:cNvSpPr>
                  <a:spLocks/>
                </p:cNvSpPr>
                <p:nvPr/>
              </p:nvSpPr>
              <p:spPr bwMode="auto">
                <a:xfrm>
                  <a:off x="5576125" y="2800784"/>
                  <a:ext cx="93636" cy="171805"/>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4" name="Freeform 93"/>
                <p:cNvSpPr>
                  <a:spLocks noEditPoints="1"/>
                </p:cNvSpPr>
                <p:nvPr/>
              </p:nvSpPr>
              <p:spPr bwMode="auto">
                <a:xfrm>
                  <a:off x="5713084" y="904177"/>
                  <a:ext cx="880444" cy="1619286"/>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5" name="Freeform 94"/>
                <p:cNvSpPr>
                  <a:spLocks/>
                </p:cNvSpPr>
                <p:nvPr/>
              </p:nvSpPr>
              <p:spPr bwMode="auto">
                <a:xfrm>
                  <a:off x="5713084" y="2419298"/>
                  <a:ext cx="57299" cy="6899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6" name="Freeform 95"/>
                <p:cNvSpPr>
                  <a:spLocks/>
                </p:cNvSpPr>
                <p:nvPr/>
              </p:nvSpPr>
              <p:spPr bwMode="auto">
                <a:xfrm>
                  <a:off x="5778768" y="904177"/>
                  <a:ext cx="814759" cy="1619286"/>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97" name="Freeform 96"/>
                <p:cNvSpPr>
                  <a:spLocks/>
                </p:cNvSpPr>
                <p:nvPr/>
              </p:nvSpPr>
              <p:spPr bwMode="auto">
                <a:xfrm>
                  <a:off x="4815869" y="3124102"/>
                  <a:ext cx="82454" cy="89283"/>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98" name="Freeform 97"/>
                <p:cNvSpPr>
                  <a:spLocks/>
                </p:cNvSpPr>
                <p:nvPr/>
              </p:nvSpPr>
              <p:spPr bwMode="auto">
                <a:xfrm>
                  <a:off x="4920684" y="3060520"/>
                  <a:ext cx="146740" cy="183978"/>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99" name="Freeform 98"/>
                <p:cNvSpPr>
                  <a:spLocks/>
                </p:cNvSpPr>
                <p:nvPr/>
              </p:nvSpPr>
              <p:spPr bwMode="auto">
                <a:xfrm>
                  <a:off x="4891336" y="3078107"/>
                  <a:ext cx="13976" cy="2299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00" name="Freeform 99"/>
                <p:cNvSpPr>
                  <a:spLocks/>
                </p:cNvSpPr>
                <p:nvPr/>
              </p:nvSpPr>
              <p:spPr bwMode="auto">
                <a:xfrm>
                  <a:off x="4796303" y="3201210"/>
                  <a:ext cx="27952" cy="36525"/>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1" name="Freeform 100"/>
                <p:cNvSpPr>
                  <a:spLocks/>
                </p:cNvSpPr>
                <p:nvPr/>
              </p:nvSpPr>
              <p:spPr bwMode="auto">
                <a:xfrm>
                  <a:off x="4880154" y="3209327"/>
                  <a:ext cx="32142" cy="56818"/>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2" name="Freeform 101"/>
                <p:cNvSpPr>
                  <a:spLocks/>
                </p:cNvSpPr>
                <p:nvPr/>
              </p:nvSpPr>
              <p:spPr bwMode="auto">
                <a:xfrm>
                  <a:off x="4912300" y="3243147"/>
                  <a:ext cx="71274" cy="47347"/>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3" name="Freeform 102"/>
                <p:cNvSpPr>
                  <a:spLocks/>
                </p:cNvSpPr>
                <p:nvPr/>
              </p:nvSpPr>
              <p:spPr bwMode="auto">
                <a:xfrm>
                  <a:off x="4991956" y="3241793"/>
                  <a:ext cx="75467" cy="55466"/>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4" name="Freeform 103"/>
                <p:cNvSpPr>
                  <a:spLocks/>
                </p:cNvSpPr>
                <p:nvPr/>
              </p:nvSpPr>
              <p:spPr bwMode="auto">
                <a:xfrm>
                  <a:off x="4943044" y="2861660"/>
                  <a:ext cx="37734" cy="21645"/>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5" name="Freeform 104"/>
                <p:cNvSpPr>
                  <a:spLocks/>
                </p:cNvSpPr>
                <p:nvPr/>
              </p:nvSpPr>
              <p:spPr bwMode="auto">
                <a:xfrm>
                  <a:off x="5260283" y="3226912"/>
                  <a:ext cx="36337" cy="39231"/>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6" name="Freeform 105"/>
                <p:cNvSpPr>
                  <a:spLocks noEditPoints="1"/>
                </p:cNvSpPr>
                <p:nvPr/>
              </p:nvSpPr>
              <p:spPr bwMode="auto">
                <a:xfrm>
                  <a:off x="5907339" y="2535639"/>
                  <a:ext cx="514291" cy="315202"/>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07" name="Freeform 106"/>
                <p:cNvSpPr>
                  <a:spLocks/>
                </p:cNvSpPr>
                <p:nvPr/>
              </p:nvSpPr>
              <p:spPr bwMode="auto">
                <a:xfrm>
                  <a:off x="5928301" y="2635746"/>
                  <a:ext cx="64286" cy="4599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08" name="Freeform 107"/>
                <p:cNvSpPr>
                  <a:spLocks/>
                </p:cNvSpPr>
                <p:nvPr/>
              </p:nvSpPr>
              <p:spPr bwMode="auto">
                <a:xfrm>
                  <a:off x="5907339" y="2703385"/>
                  <a:ext cx="113201" cy="109575"/>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09" name="Freeform 108"/>
                <p:cNvSpPr>
                  <a:spLocks/>
                </p:cNvSpPr>
                <p:nvPr/>
              </p:nvSpPr>
              <p:spPr bwMode="auto">
                <a:xfrm>
                  <a:off x="5836064" y="3040229"/>
                  <a:ext cx="514291" cy="389603"/>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0" name="Freeform 68"/>
                <p:cNvSpPr>
                  <a:spLocks noEditPoints="1"/>
                </p:cNvSpPr>
                <p:nvPr/>
              </p:nvSpPr>
              <p:spPr bwMode="auto">
                <a:xfrm>
                  <a:off x="5179226" y="3308081"/>
                  <a:ext cx="995040" cy="900957"/>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1" name="Freeform 69"/>
                <p:cNvSpPr>
                  <a:spLocks/>
                </p:cNvSpPr>
                <p:nvPr/>
              </p:nvSpPr>
              <p:spPr bwMode="auto">
                <a:xfrm>
                  <a:off x="5191805" y="3421715"/>
                  <a:ext cx="18168" cy="24349"/>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2" name="Freeform 70"/>
                <p:cNvSpPr>
                  <a:spLocks/>
                </p:cNvSpPr>
                <p:nvPr/>
              </p:nvSpPr>
              <p:spPr bwMode="auto">
                <a:xfrm>
                  <a:off x="5179226" y="3308081"/>
                  <a:ext cx="995040" cy="900957"/>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13" name="Freeform 72"/>
                <p:cNvSpPr>
                  <a:spLocks/>
                </p:cNvSpPr>
                <p:nvPr/>
              </p:nvSpPr>
              <p:spPr bwMode="auto">
                <a:xfrm>
                  <a:off x="5165252" y="3382484"/>
                  <a:ext cx="32142" cy="55466"/>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4" name="Freeform 73"/>
                <p:cNvSpPr>
                  <a:spLocks/>
                </p:cNvSpPr>
                <p:nvPr/>
              </p:nvSpPr>
              <p:spPr bwMode="auto">
                <a:xfrm>
                  <a:off x="5110748" y="3305375"/>
                  <a:ext cx="57299" cy="67640"/>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5" name="Freeform 81"/>
                <p:cNvSpPr>
                  <a:spLocks/>
                </p:cNvSpPr>
                <p:nvPr/>
              </p:nvSpPr>
              <p:spPr bwMode="auto">
                <a:xfrm>
                  <a:off x="6037309" y="4940896"/>
                  <a:ext cx="744884" cy="474830"/>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6" name="Freeform 84"/>
                <p:cNvSpPr>
                  <a:spLocks/>
                </p:cNvSpPr>
                <p:nvPr/>
              </p:nvSpPr>
              <p:spPr bwMode="auto">
                <a:xfrm>
                  <a:off x="5706094" y="5676813"/>
                  <a:ext cx="65684" cy="59523"/>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7" name="Freeform 85"/>
                <p:cNvSpPr>
                  <a:spLocks/>
                </p:cNvSpPr>
                <p:nvPr/>
              </p:nvSpPr>
              <p:spPr bwMode="auto">
                <a:xfrm>
                  <a:off x="5822090" y="5829677"/>
                  <a:ext cx="25155" cy="33819"/>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8" name="Freeform 86"/>
                <p:cNvSpPr>
                  <a:spLocks/>
                </p:cNvSpPr>
                <p:nvPr/>
              </p:nvSpPr>
              <p:spPr bwMode="auto">
                <a:xfrm>
                  <a:off x="5843053" y="5885142"/>
                  <a:ext cx="18168" cy="25703"/>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19" name="Freeform 87"/>
                <p:cNvSpPr>
                  <a:spLocks/>
                </p:cNvSpPr>
                <p:nvPr/>
              </p:nvSpPr>
              <p:spPr bwMode="auto">
                <a:xfrm>
                  <a:off x="5809511" y="5893259"/>
                  <a:ext cx="44720" cy="51407"/>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0" name="Freeform 88"/>
                <p:cNvSpPr>
                  <a:spLocks/>
                </p:cNvSpPr>
                <p:nvPr/>
              </p:nvSpPr>
              <p:spPr bwMode="auto">
                <a:xfrm>
                  <a:off x="5837462" y="5971721"/>
                  <a:ext cx="40529" cy="35173"/>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1" name="Freeform 93"/>
                <p:cNvSpPr>
                  <a:spLocks/>
                </p:cNvSpPr>
                <p:nvPr/>
              </p:nvSpPr>
              <p:spPr bwMode="auto">
                <a:xfrm>
                  <a:off x="6311223" y="5498243"/>
                  <a:ext cx="32142" cy="31114"/>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2" name="Freeform 94"/>
                <p:cNvSpPr>
                  <a:spLocks/>
                </p:cNvSpPr>
                <p:nvPr/>
              </p:nvSpPr>
              <p:spPr bwMode="auto">
                <a:xfrm>
                  <a:off x="6435604" y="5533415"/>
                  <a:ext cx="22361" cy="14881"/>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3" name="Freeform 95"/>
                <p:cNvSpPr>
                  <a:spLocks/>
                </p:cNvSpPr>
                <p:nvPr/>
              </p:nvSpPr>
              <p:spPr bwMode="auto">
                <a:xfrm>
                  <a:off x="6383896" y="5613233"/>
                  <a:ext cx="39131" cy="40583"/>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4" name="Freeform 98"/>
                <p:cNvSpPr>
                  <a:spLocks/>
                </p:cNvSpPr>
                <p:nvPr/>
              </p:nvSpPr>
              <p:spPr bwMode="auto">
                <a:xfrm>
                  <a:off x="6125352" y="5787740"/>
                  <a:ext cx="218015" cy="160983"/>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5" name="Freeform 99"/>
                <p:cNvSpPr>
                  <a:spLocks/>
                </p:cNvSpPr>
                <p:nvPr/>
              </p:nvSpPr>
              <p:spPr bwMode="auto">
                <a:xfrm>
                  <a:off x="6355946" y="5944664"/>
                  <a:ext cx="32142" cy="25703"/>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6" name="Freeform 100"/>
                <p:cNvSpPr>
                  <a:spLocks/>
                </p:cNvSpPr>
                <p:nvPr/>
              </p:nvSpPr>
              <p:spPr bwMode="auto">
                <a:xfrm>
                  <a:off x="6399269" y="5982542"/>
                  <a:ext cx="27952" cy="18940"/>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7" name="Freeform 108"/>
                <p:cNvSpPr>
                  <a:spLocks/>
                </p:cNvSpPr>
                <p:nvPr/>
              </p:nvSpPr>
              <p:spPr bwMode="auto">
                <a:xfrm>
                  <a:off x="6330789" y="6128643"/>
                  <a:ext cx="25155" cy="24349"/>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8" name="Freeform 109"/>
                <p:cNvSpPr>
                  <a:spLocks/>
                </p:cNvSpPr>
                <p:nvPr/>
              </p:nvSpPr>
              <p:spPr bwMode="auto">
                <a:xfrm>
                  <a:off x="6428618" y="6073179"/>
                  <a:ext cx="11180" cy="16233"/>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29" name="Freeform 110"/>
                <p:cNvSpPr>
                  <a:spLocks/>
                </p:cNvSpPr>
                <p:nvPr/>
              </p:nvSpPr>
              <p:spPr bwMode="auto">
                <a:xfrm>
                  <a:off x="5752213" y="5311559"/>
                  <a:ext cx="814759" cy="894193"/>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0" name="Freeform 112"/>
                <p:cNvSpPr>
                  <a:spLocks/>
                </p:cNvSpPr>
                <p:nvPr/>
              </p:nvSpPr>
              <p:spPr bwMode="auto">
                <a:xfrm>
                  <a:off x="6494302" y="5253389"/>
                  <a:ext cx="370345" cy="340903"/>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1" name="Freeform 113"/>
                <p:cNvSpPr>
                  <a:spLocks/>
                </p:cNvSpPr>
                <p:nvPr/>
              </p:nvSpPr>
              <p:spPr bwMode="auto">
                <a:xfrm>
                  <a:off x="6460762" y="5567237"/>
                  <a:ext cx="33543" cy="20292"/>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2" name="Freeform 115"/>
                <p:cNvSpPr>
                  <a:spLocks/>
                </p:cNvSpPr>
                <p:nvPr/>
              </p:nvSpPr>
              <p:spPr bwMode="auto">
                <a:xfrm>
                  <a:off x="5616654" y="4658164"/>
                  <a:ext cx="486339" cy="62363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3" name="Freeform 117"/>
                <p:cNvSpPr>
                  <a:spLocks/>
                </p:cNvSpPr>
                <p:nvPr/>
              </p:nvSpPr>
              <p:spPr bwMode="auto">
                <a:xfrm>
                  <a:off x="5750816" y="5122168"/>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4" name="Freeform 118"/>
                <p:cNvSpPr>
                  <a:spLocks/>
                </p:cNvSpPr>
                <p:nvPr/>
              </p:nvSpPr>
              <p:spPr bwMode="auto">
                <a:xfrm>
                  <a:off x="5750816" y="5122168"/>
                  <a:ext cx="213822" cy="223210"/>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5" name="Freeform 119"/>
                <p:cNvSpPr>
                  <a:spLocks/>
                </p:cNvSpPr>
                <p:nvPr/>
              </p:nvSpPr>
              <p:spPr bwMode="auto">
                <a:xfrm>
                  <a:off x="5822089" y="5264212"/>
                  <a:ext cx="289290" cy="252971"/>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6" name="Freeform 135"/>
                <p:cNvSpPr>
                  <a:spLocks/>
                </p:cNvSpPr>
                <p:nvPr/>
              </p:nvSpPr>
              <p:spPr bwMode="auto">
                <a:xfrm>
                  <a:off x="5668360" y="5222276"/>
                  <a:ext cx="225004" cy="46130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7" name="Freeform 136"/>
                <p:cNvSpPr>
                  <a:spLocks/>
                </p:cNvSpPr>
                <p:nvPr/>
              </p:nvSpPr>
              <p:spPr bwMode="auto">
                <a:xfrm>
                  <a:off x="5668360" y="5222276"/>
                  <a:ext cx="225004" cy="46130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8" name="Freeform 137"/>
                <p:cNvSpPr>
                  <a:spLocks/>
                </p:cNvSpPr>
                <p:nvPr/>
              </p:nvSpPr>
              <p:spPr bwMode="auto">
                <a:xfrm>
                  <a:off x="5567739" y="5078879"/>
                  <a:ext cx="234786" cy="266500"/>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39" name="Freeform 125"/>
                <p:cNvSpPr>
                  <a:spLocks/>
                </p:cNvSpPr>
                <p:nvPr/>
              </p:nvSpPr>
              <p:spPr bwMode="auto">
                <a:xfrm>
                  <a:off x="5257488" y="4808322"/>
                  <a:ext cx="440222" cy="424775"/>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0" name="Freeform 127"/>
                <p:cNvSpPr>
                  <a:spLocks noEditPoints="1"/>
                </p:cNvSpPr>
                <p:nvPr/>
              </p:nvSpPr>
              <p:spPr bwMode="auto">
                <a:xfrm>
                  <a:off x="5004534" y="4587818"/>
                  <a:ext cx="672211" cy="672337"/>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1" name="Freeform 128"/>
                <p:cNvSpPr>
                  <a:spLocks/>
                </p:cNvSpPr>
                <p:nvPr/>
              </p:nvSpPr>
              <p:spPr bwMode="auto">
                <a:xfrm>
                  <a:off x="5096770" y="4842142"/>
                  <a:ext cx="19565" cy="44643"/>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2" name="Freeform 129"/>
                <p:cNvSpPr>
                  <a:spLocks/>
                </p:cNvSpPr>
                <p:nvPr/>
              </p:nvSpPr>
              <p:spPr bwMode="auto">
                <a:xfrm>
                  <a:off x="5116337" y="4813734"/>
                  <a:ext cx="27952" cy="31114"/>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3" name="Freeform 130"/>
                <p:cNvSpPr>
                  <a:spLocks/>
                </p:cNvSpPr>
                <p:nvPr/>
              </p:nvSpPr>
              <p:spPr bwMode="auto">
                <a:xfrm>
                  <a:off x="5147083" y="4905723"/>
                  <a:ext cx="40529" cy="48700"/>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4" name="Freeform 131"/>
                <p:cNvSpPr>
                  <a:spLocks/>
                </p:cNvSpPr>
                <p:nvPr/>
              </p:nvSpPr>
              <p:spPr bwMode="auto">
                <a:xfrm>
                  <a:off x="5084195" y="4886784"/>
                  <a:ext cx="26555" cy="39231"/>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5" name="Freeform 132"/>
                <p:cNvSpPr>
                  <a:spLocks/>
                </p:cNvSpPr>
                <p:nvPr/>
              </p:nvSpPr>
              <p:spPr bwMode="auto">
                <a:xfrm>
                  <a:off x="5149879" y="4982833"/>
                  <a:ext cx="26555" cy="4193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6" name="Freeform 133"/>
                <p:cNvSpPr>
                  <a:spLocks/>
                </p:cNvSpPr>
                <p:nvPr/>
              </p:nvSpPr>
              <p:spPr bwMode="auto">
                <a:xfrm>
                  <a:off x="5177829" y="4990948"/>
                  <a:ext cx="33543" cy="32468"/>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7" name="Freeform 134"/>
                <p:cNvSpPr>
                  <a:spLocks/>
                </p:cNvSpPr>
                <p:nvPr/>
              </p:nvSpPr>
              <p:spPr bwMode="auto">
                <a:xfrm>
                  <a:off x="5237922" y="5059942"/>
                  <a:ext cx="15374" cy="12176"/>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8" name="Freeform 135"/>
                <p:cNvSpPr>
                  <a:spLocks/>
                </p:cNvSpPr>
                <p:nvPr/>
              </p:nvSpPr>
              <p:spPr bwMode="auto">
                <a:xfrm>
                  <a:off x="5335749" y="5111346"/>
                  <a:ext cx="43323" cy="20292"/>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49" name="Freeform 136"/>
                <p:cNvSpPr>
                  <a:spLocks/>
                </p:cNvSpPr>
                <p:nvPr/>
              </p:nvSpPr>
              <p:spPr bwMode="auto">
                <a:xfrm>
                  <a:off x="5328761" y="5137051"/>
                  <a:ext cx="75467" cy="20292"/>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0" name="Freeform 137"/>
                <p:cNvSpPr>
                  <a:spLocks/>
                </p:cNvSpPr>
                <p:nvPr/>
              </p:nvSpPr>
              <p:spPr bwMode="auto">
                <a:xfrm>
                  <a:off x="5359508" y="5172223"/>
                  <a:ext cx="50313" cy="17588"/>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1" name="Freeform 138"/>
                <p:cNvSpPr>
                  <a:spLocks/>
                </p:cNvSpPr>
                <p:nvPr/>
              </p:nvSpPr>
              <p:spPr bwMode="auto">
                <a:xfrm>
                  <a:off x="5430780" y="5206043"/>
                  <a:ext cx="51708" cy="18940"/>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2" name="Freeform 139"/>
                <p:cNvSpPr>
                  <a:spLocks/>
                </p:cNvSpPr>
                <p:nvPr/>
              </p:nvSpPr>
              <p:spPr bwMode="auto">
                <a:xfrm>
                  <a:off x="5411215" y="5161401"/>
                  <a:ext cx="68478" cy="36525"/>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3" name="Freeform 140"/>
                <p:cNvSpPr>
                  <a:spLocks/>
                </p:cNvSpPr>
                <p:nvPr/>
              </p:nvSpPr>
              <p:spPr bwMode="auto">
                <a:xfrm>
                  <a:off x="5478297" y="5180339"/>
                  <a:ext cx="95033" cy="79814"/>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4" name="Freeform 142"/>
                <p:cNvSpPr>
                  <a:spLocks/>
                </p:cNvSpPr>
                <p:nvPr/>
              </p:nvSpPr>
              <p:spPr bwMode="auto">
                <a:xfrm>
                  <a:off x="4950031" y="3880311"/>
                  <a:ext cx="684790" cy="384192"/>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55" name="Freeform 144"/>
                <p:cNvSpPr>
                  <a:spLocks/>
                </p:cNvSpPr>
                <p:nvPr/>
              </p:nvSpPr>
              <p:spPr bwMode="auto">
                <a:xfrm>
                  <a:off x="5337148" y="4272618"/>
                  <a:ext cx="732307" cy="457242"/>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6" name="Freeform 145"/>
                <p:cNvSpPr>
                  <a:spLocks/>
                </p:cNvSpPr>
                <p:nvPr/>
              </p:nvSpPr>
              <p:spPr bwMode="auto">
                <a:xfrm>
                  <a:off x="5337148" y="4272618"/>
                  <a:ext cx="732307" cy="457242"/>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57" name="Freeform 146"/>
                <p:cNvSpPr>
                  <a:spLocks/>
                </p:cNvSpPr>
                <p:nvPr/>
              </p:nvSpPr>
              <p:spPr bwMode="auto">
                <a:xfrm>
                  <a:off x="5015714" y="4551293"/>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8" name="Freeform 147"/>
                <p:cNvSpPr>
                  <a:spLocks/>
                </p:cNvSpPr>
                <p:nvPr/>
              </p:nvSpPr>
              <p:spPr bwMode="auto">
                <a:xfrm>
                  <a:off x="5015714" y="4551293"/>
                  <a:ext cx="329816" cy="228622"/>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59" name="Freeform 148"/>
                <p:cNvSpPr>
                  <a:spLocks/>
                </p:cNvSpPr>
                <p:nvPr/>
              </p:nvSpPr>
              <p:spPr bwMode="auto">
                <a:xfrm>
                  <a:off x="5405625" y="4118401"/>
                  <a:ext cx="617708" cy="301673"/>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0" name="Freeform 149"/>
                <p:cNvSpPr>
                  <a:spLocks/>
                </p:cNvSpPr>
                <p:nvPr/>
              </p:nvSpPr>
              <p:spPr bwMode="auto">
                <a:xfrm>
                  <a:off x="5405625" y="4118401"/>
                  <a:ext cx="617708" cy="301673"/>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1" name="Freeform 150"/>
                <p:cNvSpPr>
                  <a:spLocks/>
                </p:cNvSpPr>
                <p:nvPr/>
              </p:nvSpPr>
              <p:spPr bwMode="auto">
                <a:xfrm>
                  <a:off x="4604841" y="4194158"/>
                  <a:ext cx="831530"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2" name="Freeform 151"/>
                <p:cNvSpPr>
                  <a:spLocks/>
                </p:cNvSpPr>
                <p:nvPr/>
              </p:nvSpPr>
              <p:spPr bwMode="auto">
                <a:xfrm>
                  <a:off x="4604841" y="4194158"/>
                  <a:ext cx="831530" cy="420718"/>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3" name="Freeform 152"/>
                <p:cNvSpPr>
                  <a:spLocks/>
                </p:cNvSpPr>
                <p:nvPr/>
              </p:nvSpPr>
              <p:spPr bwMode="auto">
                <a:xfrm>
                  <a:off x="4595059" y="4418720"/>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4" name="Freeform 153"/>
                <p:cNvSpPr>
                  <a:spLocks/>
                </p:cNvSpPr>
                <p:nvPr/>
              </p:nvSpPr>
              <p:spPr bwMode="auto">
                <a:xfrm>
                  <a:off x="4595059" y="4418720"/>
                  <a:ext cx="26555" cy="4599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5" name="Freeform 158"/>
                <p:cNvSpPr>
                  <a:spLocks/>
                </p:cNvSpPr>
                <p:nvPr/>
              </p:nvSpPr>
              <p:spPr bwMode="auto">
                <a:xfrm>
                  <a:off x="4258254" y="3907365"/>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6" name="Freeform 159"/>
                <p:cNvSpPr>
                  <a:spLocks/>
                </p:cNvSpPr>
                <p:nvPr/>
              </p:nvSpPr>
              <p:spPr bwMode="auto">
                <a:xfrm>
                  <a:off x="4258254" y="3907365"/>
                  <a:ext cx="74069" cy="110928"/>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7" name="Freeform 160"/>
                <p:cNvSpPr>
                  <a:spLocks/>
                </p:cNvSpPr>
                <p:nvPr/>
              </p:nvSpPr>
              <p:spPr bwMode="auto">
                <a:xfrm>
                  <a:off x="3980145" y="3676040"/>
                  <a:ext cx="350781" cy="328727"/>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8" name="Freeform 161"/>
                <p:cNvSpPr>
                  <a:spLocks/>
                </p:cNvSpPr>
                <p:nvPr/>
              </p:nvSpPr>
              <p:spPr bwMode="auto">
                <a:xfrm>
                  <a:off x="3980145" y="3676040"/>
                  <a:ext cx="350781" cy="328727"/>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69" name="Freeform 183"/>
                <p:cNvSpPr>
                  <a:spLocks noEditPoints="1"/>
                </p:cNvSpPr>
                <p:nvPr/>
              </p:nvSpPr>
              <p:spPr bwMode="auto">
                <a:xfrm>
                  <a:off x="4230305" y="4470124"/>
                  <a:ext cx="1336039" cy="1673397"/>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70" name="Freeform 184"/>
                <p:cNvSpPr>
                  <a:spLocks/>
                </p:cNvSpPr>
                <p:nvPr/>
              </p:nvSpPr>
              <p:spPr bwMode="auto">
                <a:xfrm>
                  <a:off x="4713848" y="6074531"/>
                  <a:ext cx="18168" cy="17588"/>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71" name="Freeform 188"/>
                <p:cNvSpPr>
                  <a:spLocks/>
                </p:cNvSpPr>
                <p:nvPr/>
              </p:nvSpPr>
              <p:spPr bwMode="auto">
                <a:xfrm>
                  <a:off x="4848011" y="4973362"/>
                  <a:ext cx="29349" cy="28408"/>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72" name="Freeform 201"/>
                <p:cNvSpPr>
                  <a:spLocks/>
                </p:cNvSpPr>
                <p:nvPr/>
              </p:nvSpPr>
              <p:spPr bwMode="auto">
                <a:xfrm>
                  <a:off x="3165386" y="2771023"/>
                  <a:ext cx="222207" cy="239444"/>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grpSp>
              <p:nvGrpSpPr>
                <p:cNvPr id="173" name="Group 172"/>
                <p:cNvGrpSpPr/>
                <p:nvPr/>
              </p:nvGrpSpPr>
              <p:grpSpPr>
                <a:xfrm>
                  <a:off x="3362438" y="2344896"/>
                  <a:ext cx="504507" cy="715624"/>
                  <a:chOff x="3534931" y="1977469"/>
                  <a:chExt cx="466948" cy="662349"/>
                </a:xfrm>
              </p:grpSpPr>
              <p:sp>
                <p:nvSpPr>
                  <p:cNvPr id="197" name="Freeform 197"/>
                  <p:cNvSpPr>
                    <a:spLocks/>
                  </p:cNvSpPr>
                  <p:nvPr/>
                </p:nvSpPr>
                <p:spPr bwMode="auto">
                  <a:xfrm>
                    <a:off x="3957901" y="1977469"/>
                    <a:ext cx="43978" cy="42570"/>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8" name="Freeform 199"/>
                  <p:cNvSpPr>
                    <a:spLocks/>
                  </p:cNvSpPr>
                  <p:nvPr/>
                </p:nvSpPr>
                <p:spPr bwMode="auto">
                  <a:xfrm>
                    <a:off x="3943672" y="2008770"/>
                    <a:ext cx="19403" cy="16278"/>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9" name="Freeform 202"/>
                  <p:cNvSpPr>
                    <a:spLocks/>
                  </p:cNvSpPr>
                  <p:nvPr/>
                </p:nvSpPr>
                <p:spPr bwMode="auto">
                  <a:xfrm>
                    <a:off x="3599606" y="2598499"/>
                    <a:ext cx="50447" cy="4131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0" name="Freeform 203"/>
                  <p:cNvSpPr>
                    <a:spLocks/>
                  </p:cNvSpPr>
                  <p:nvPr/>
                </p:nvSpPr>
                <p:spPr bwMode="auto">
                  <a:xfrm>
                    <a:off x="3607366" y="1987485"/>
                    <a:ext cx="109946" cy="85141"/>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1" name="Freeform 204"/>
                  <p:cNvSpPr>
                    <a:spLocks/>
                  </p:cNvSpPr>
                  <p:nvPr/>
                </p:nvSpPr>
                <p:spPr bwMode="auto">
                  <a:xfrm>
                    <a:off x="3567269" y="2068869"/>
                    <a:ext cx="29750" cy="21286"/>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2" name="Freeform 206"/>
                  <p:cNvSpPr>
                    <a:spLocks/>
                  </p:cNvSpPr>
                  <p:nvPr/>
                </p:nvSpPr>
                <p:spPr bwMode="auto">
                  <a:xfrm>
                    <a:off x="3560801" y="2096415"/>
                    <a:ext cx="21989" cy="15025"/>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3" name="Freeform 207"/>
                  <p:cNvSpPr>
                    <a:spLocks/>
                  </p:cNvSpPr>
                  <p:nvPr/>
                </p:nvSpPr>
                <p:spPr bwMode="auto">
                  <a:xfrm>
                    <a:off x="3550453" y="2117701"/>
                    <a:ext cx="14229" cy="30050"/>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4" name="Freeform 208"/>
                  <p:cNvSpPr>
                    <a:spLocks/>
                  </p:cNvSpPr>
                  <p:nvPr/>
                </p:nvSpPr>
                <p:spPr bwMode="auto">
                  <a:xfrm>
                    <a:off x="3616421" y="2093911"/>
                    <a:ext cx="65968" cy="101418"/>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5" name="Freeform 209"/>
                  <p:cNvSpPr>
                    <a:spLocks/>
                  </p:cNvSpPr>
                  <p:nvPr/>
                </p:nvSpPr>
                <p:spPr bwMode="auto">
                  <a:xfrm>
                    <a:off x="3582790" y="2235396"/>
                    <a:ext cx="56913" cy="60100"/>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6" name="Freeform 210"/>
                  <p:cNvSpPr>
                    <a:spLocks/>
                  </p:cNvSpPr>
                  <p:nvPr/>
                </p:nvSpPr>
                <p:spPr bwMode="auto">
                  <a:xfrm>
                    <a:off x="3534931" y="2338066"/>
                    <a:ext cx="41391" cy="4131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7" name="Freeform 211"/>
                  <p:cNvSpPr>
                    <a:spLocks/>
                  </p:cNvSpPr>
                  <p:nvPr/>
                </p:nvSpPr>
                <p:spPr bwMode="auto">
                  <a:xfrm>
                    <a:off x="3585378" y="2325546"/>
                    <a:ext cx="31044" cy="36310"/>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8" name="Freeform 212"/>
                  <p:cNvSpPr>
                    <a:spLocks/>
                  </p:cNvSpPr>
                  <p:nvPr/>
                </p:nvSpPr>
                <p:spPr bwMode="auto">
                  <a:xfrm>
                    <a:off x="3577617" y="2340571"/>
                    <a:ext cx="62087" cy="92654"/>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09" name="Freeform 213"/>
                  <p:cNvSpPr>
                    <a:spLocks/>
                  </p:cNvSpPr>
                  <p:nvPr/>
                </p:nvSpPr>
                <p:spPr bwMode="auto">
                  <a:xfrm>
                    <a:off x="3628062" y="2395662"/>
                    <a:ext cx="11642" cy="3255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10" name="Freeform 214"/>
                  <p:cNvSpPr>
                    <a:spLocks/>
                  </p:cNvSpPr>
                  <p:nvPr/>
                </p:nvSpPr>
                <p:spPr bwMode="auto">
                  <a:xfrm>
                    <a:off x="3647465" y="2338066"/>
                    <a:ext cx="32338" cy="37562"/>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grpSp>
            <p:sp>
              <p:nvSpPr>
                <p:cNvPr id="174" name="Freeform 217"/>
                <p:cNvSpPr>
                  <a:spLocks/>
                </p:cNvSpPr>
                <p:nvPr/>
              </p:nvSpPr>
              <p:spPr bwMode="auto">
                <a:xfrm>
                  <a:off x="3387593" y="3796435"/>
                  <a:ext cx="16770" cy="18940"/>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75" name="Freeform 224"/>
                <p:cNvSpPr>
                  <a:spLocks/>
                </p:cNvSpPr>
                <p:nvPr/>
              </p:nvSpPr>
              <p:spPr bwMode="auto">
                <a:xfrm>
                  <a:off x="2782464" y="2777788"/>
                  <a:ext cx="515689" cy="510001"/>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76" name="Freeform 225"/>
                <p:cNvSpPr>
                  <a:spLocks/>
                </p:cNvSpPr>
                <p:nvPr/>
              </p:nvSpPr>
              <p:spPr bwMode="auto">
                <a:xfrm>
                  <a:off x="2782464" y="2777788"/>
                  <a:ext cx="515689" cy="510001"/>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77" name="Freeform 229"/>
                <p:cNvSpPr>
                  <a:spLocks/>
                </p:cNvSpPr>
                <p:nvPr/>
              </p:nvSpPr>
              <p:spPr bwMode="auto">
                <a:xfrm>
                  <a:off x="3361041" y="4351080"/>
                  <a:ext cx="16770" cy="40583"/>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78" name="Freeform 230"/>
                <p:cNvSpPr>
                  <a:spLocks/>
                </p:cNvSpPr>
                <p:nvPr/>
              </p:nvSpPr>
              <p:spPr bwMode="auto">
                <a:xfrm>
                  <a:off x="3356848" y="4317261"/>
                  <a:ext cx="30746" cy="17588"/>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grpSp>
              <p:nvGrpSpPr>
                <p:cNvPr id="179" name="Group 178"/>
                <p:cNvGrpSpPr/>
                <p:nvPr/>
              </p:nvGrpSpPr>
              <p:grpSpPr>
                <a:xfrm>
                  <a:off x="2276559" y="1065158"/>
                  <a:ext cx="3730004" cy="4895739"/>
                  <a:chOff x="2529894" y="793003"/>
                  <a:chExt cx="3452310" cy="4531267"/>
                </a:xfrm>
              </p:grpSpPr>
              <p:sp>
                <p:nvSpPr>
                  <p:cNvPr id="189" name="Freeform 188"/>
                  <p:cNvSpPr>
                    <a:spLocks/>
                  </p:cNvSpPr>
                  <p:nvPr/>
                </p:nvSpPr>
                <p:spPr bwMode="auto">
                  <a:xfrm>
                    <a:off x="4644008" y="2497460"/>
                    <a:ext cx="278099" cy="430715"/>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0" name="Freeform 189"/>
                  <p:cNvSpPr>
                    <a:spLocks/>
                  </p:cNvSpPr>
                  <p:nvPr/>
                </p:nvSpPr>
                <p:spPr bwMode="auto">
                  <a:xfrm>
                    <a:off x="5054775" y="793003"/>
                    <a:ext cx="927429" cy="197828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1" name="Freeform 71"/>
                  <p:cNvSpPr>
                    <a:spLocks noEditPoints="1"/>
                  </p:cNvSpPr>
                  <p:nvPr/>
                </p:nvSpPr>
                <p:spPr bwMode="auto">
                  <a:xfrm>
                    <a:off x="4409326" y="2777545"/>
                    <a:ext cx="873102" cy="1128122"/>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2" name="Freeform 154"/>
                  <p:cNvSpPr>
                    <a:spLocks/>
                  </p:cNvSpPr>
                  <p:nvPr/>
                </p:nvSpPr>
                <p:spPr bwMode="auto">
                  <a:xfrm>
                    <a:off x="4278685" y="3802997"/>
                    <a:ext cx="483763" cy="286726"/>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3" name="Freeform 156"/>
                  <p:cNvSpPr>
                    <a:spLocks/>
                  </p:cNvSpPr>
                  <p:nvPr/>
                </p:nvSpPr>
                <p:spPr bwMode="auto">
                  <a:xfrm>
                    <a:off x="4184260" y="2974122"/>
                    <a:ext cx="407448" cy="360598"/>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4" name="Freeform 189"/>
                  <p:cNvSpPr>
                    <a:spLocks/>
                  </p:cNvSpPr>
                  <p:nvPr/>
                </p:nvSpPr>
                <p:spPr bwMode="auto">
                  <a:xfrm>
                    <a:off x="4338186" y="3944481"/>
                    <a:ext cx="1236571" cy="1379789"/>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5" name="Freeform 226"/>
                  <p:cNvSpPr>
                    <a:spLocks noEditPoints="1"/>
                  </p:cNvSpPr>
                  <p:nvPr/>
                </p:nvSpPr>
                <p:spPr bwMode="auto">
                  <a:xfrm>
                    <a:off x="3268474" y="3228294"/>
                    <a:ext cx="1324527" cy="1522526"/>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96" name="Freeform 234"/>
                  <p:cNvSpPr>
                    <a:spLocks noEditPoints="1"/>
                  </p:cNvSpPr>
                  <p:nvPr/>
                </p:nvSpPr>
                <p:spPr bwMode="auto">
                  <a:xfrm>
                    <a:off x="2529894" y="3938221"/>
                    <a:ext cx="1439648" cy="1190725"/>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grpSp>
            <p:sp>
              <p:nvSpPr>
                <p:cNvPr id="180" name="Freeform 235"/>
                <p:cNvSpPr>
                  <a:spLocks/>
                </p:cNvSpPr>
                <p:nvPr/>
              </p:nvSpPr>
              <p:spPr bwMode="auto">
                <a:xfrm>
                  <a:off x="3429519" y="5569943"/>
                  <a:ext cx="23757" cy="18940"/>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81" name="Freeform 236"/>
                <p:cNvSpPr>
                  <a:spLocks/>
                </p:cNvSpPr>
                <p:nvPr/>
              </p:nvSpPr>
              <p:spPr bwMode="auto">
                <a:xfrm>
                  <a:off x="3404364" y="5495538"/>
                  <a:ext cx="64286" cy="51407"/>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82" name="Freeform 237"/>
                <p:cNvSpPr>
                  <a:spLocks/>
                </p:cNvSpPr>
                <p:nvPr/>
              </p:nvSpPr>
              <p:spPr bwMode="auto">
                <a:xfrm>
                  <a:off x="3567875" y="5426548"/>
                  <a:ext cx="139753" cy="93342"/>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83" name="Freeform 238"/>
                <p:cNvSpPr>
                  <a:spLocks/>
                </p:cNvSpPr>
                <p:nvPr/>
              </p:nvSpPr>
              <p:spPr bwMode="auto">
                <a:xfrm>
                  <a:off x="3757939" y="5418430"/>
                  <a:ext cx="74069" cy="56818"/>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1394CA"/>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184" name="Freeform 240"/>
                <p:cNvSpPr>
                  <a:spLocks/>
                </p:cNvSpPr>
                <p:nvPr/>
              </p:nvSpPr>
              <p:spPr bwMode="auto">
                <a:xfrm>
                  <a:off x="2071123" y="4691984"/>
                  <a:ext cx="540845" cy="777854"/>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85" name="Freeform 241"/>
                <p:cNvSpPr>
                  <a:spLocks/>
                </p:cNvSpPr>
                <p:nvPr/>
              </p:nvSpPr>
              <p:spPr bwMode="auto">
                <a:xfrm>
                  <a:off x="2071124" y="4691984"/>
                  <a:ext cx="540846" cy="777854"/>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86" name="Freeform 242"/>
                <p:cNvSpPr>
                  <a:spLocks/>
                </p:cNvSpPr>
                <p:nvPr/>
              </p:nvSpPr>
              <p:spPr bwMode="auto">
                <a:xfrm>
                  <a:off x="3544120" y="4953069"/>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87" name="Freeform 243"/>
                <p:cNvSpPr>
                  <a:spLocks/>
                </p:cNvSpPr>
                <p:nvPr/>
              </p:nvSpPr>
              <p:spPr bwMode="auto">
                <a:xfrm>
                  <a:off x="3544116" y="4953069"/>
                  <a:ext cx="51708" cy="43290"/>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sp>
              <p:nvSpPr>
                <p:cNvPr id="188" name="Freeform 187"/>
                <p:cNvSpPr>
                  <a:spLocks noChangeAspect="1"/>
                </p:cNvSpPr>
                <p:nvPr/>
              </p:nvSpPr>
              <p:spPr>
                <a:xfrm>
                  <a:off x="2907412" y="1338692"/>
                  <a:ext cx="660461" cy="469593"/>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1028153"/>
                  <a:endParaRPr lang="en-US" sz="2400">
                    <a:solidFill>
                      <a:prstClr val="black"/>
                    </a:solidFill>
                    <a:latin typeface="Calibri"/>
                  </a:endParaRPr>
                </a:p>
              </p:txBody>
            </p:sp>
          </p:grpSp>
          <p:grpSp>
            <p:nvGrpSpPr>
              <p:cNvPr id="26" name="Group 25"/>
              <p:cNvGrpSpPr/>
              <p:nvPr/>
            </p:nvGrpSpPr>
            <p:grpSpPr>
              <a:xfrm>
                <a:off x="1212490" y="2423699"/>
                <a:ext cx="3472527" cy="3905182"/>
                <a:chOff x="1212491" y="2423706"/>
                <a:chExt cx="3472530" cy="3905191"/>
              </a:xfrm>
            </p:grpSpPr>
            <p:sp>
              <p:nvSpPr>
                <p:cNvPr id="27" name="Connector 26"/>
                <p:cNvSpPr/>
                <p:nvPr/>
              </p:nvSpPr>
              <p:spPr>
                <a:xfrm>
                  <a:off x="4202348" y="3802088"/>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8" name="Connector 27"/>
                <p:cNvSpPr/>
                <p:nvPr/>
              </p:nvSpPr>
              <p:spPr>
                <a:xfrm>
                  <a:off x="3711739" y="3988951"/>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9" name="Connector 28"/>
                <p:cNvSpPr/>
                <p:nvPr/>
              </p:nvSpPr>
              <p:spPr>
                <a:xfrm>
                  <a:off x="3981589" y="4101051"/>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0" name="Connector 29"/>
                <p:cNvSpPr/>
                <p:nvPr/>
              </p:nvSpPr>
              <p:spPr>
                <a:xfrm>
                  <a:off x="3785428" y="4022428"/>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1" name="Connector 30"/>
                <p:cNvSpPr/>
                <p:nvPr/>
              </p:nvSpPr>
              <p:spPr>
                <a:xfrm>
                  <a:off x="4593415" y="2797699"/>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2" name="Connector 31"/>
                <p:cNvSpPr/>
                <p:nvPr/>
              </p:nvSpPr>
              <p:spPr>
                <a:xfrm>
                  <a:off x="4454796" y="2679825"/>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3" name="Connector 32"/>
                <p:cNvSpPr/>
                <p:nvPr/>
              </p:nvSpPr>
              <p:spPr>
                <a:xfrm>
                  <a:off x="4175230" y="4536120"/>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4" name="Connector 33"/>
                <p:cNvSpPr/>
                <p:nvPr/>
              </p:nvSpPr>
              <p:spPr>
                <a:xfrm>
                  <a:off x="3941039" y="4644557"/>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5" name="Connector 34"/>
                <p:cNvSpPr/>
                <p:nvPr/>
              </p:nvSpPr>
              <p:spPr>
                <a:xfrm>
                  <a:off x="3932548" y="4613189"/>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6" name="Connector 35"/>
                <p:cNvSpPr/>
                <p:nvPr/>
              </p:nvSpPr>
              <p:spPr>
                <a:xfrm>
                  <a:off x="3421458" y="4143170"/>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7" name="Connector 36"/>
                <p:cNvSpPr/>
                <p:nvPr/>
              </p:nvSpPr>
              <p:spPr>
                <a:xfrm>
                  <a:off x="3041252" y="4432653"/>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8" name="Connector 37"/>
                <p:cNvSpPr/>
                <p:nvPr/>
              </p:nvSpPr>
              <p:spPr>
                <a:xfrm>
                  <a:off x="2665007" y="3896019"/>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39" name="Connector 38"/>
                <p:cNvSpPr/>
                <p:nvPr/>
              </p:nvSpPr>
              <p:spPr>
                <a:xfrm>
                  <a:off x="3705565" y="2573802"/>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0" name="Connector 39"/>
                <p:cNvSpPr/>
                <p:nvPr/>
              </p:nvSpPr>
              <p:spPr>
                <a:xfrm>
                  <a:off x="3438484" y="3081671"/>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1" name="Connector 40"/>
                <p:cNvSpPr/>
                <p:nvPr/>
              </p:nvSpPr>
              <p:spPr>
                <a:xfrm>
                  <a:off x="3283244" y="3242572"/>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2" name="Connector 41"/>
                <p:cNvSpPr/>
                <p:nvPr/>
              </p:nvSpPr>
              <p:spPr>
                <a:xfrm>
                  <a:off x="2981525" y="3243365"/>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3" name="Connector 42"/>
                <p:cNvSpPr/>
                <p:nvPr/>
              </p:nvSpPr>
              <p:spPr>
                <a:xfrm>
                  <a:off x="3287017" y="2423706"/>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4" name="Connector 43"/>
                <p:cNvSpPr/>
                <p:nvPr/>
              </p:nvSpPr>
              <p:spPr>
                <a:xfrm>
                  <a:off x="3197860" y="2445313"/>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5" name="Connector 44"/>
                <p:cNvSpPr/>
                <p:nvPr/>
              </p:nvSpPr>
              <p:spPr>
                <a:xfrm>
                  <a:off x="2140647" y="4088322"/>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6" name="Connector 45"/>
                <p:cNvSpPr/>
                <p:nvPr/>
              </p:nvSpPr>
              <p:spPr>
                <a:xfrm>
                  <a:off x="2172099" y="4077372"/>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7" name="Connector 46"/>
                <p:cNvSpPr/>
                <p:nvPr/>
              </p:nvSpPr>
              <p:spPr>
                <a:xfrm>
                  <a:off x="1212491" y="4908351"/>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8" name="Connector 47"/>
                <p:cNvSpPr/>
                <p:nvPr/>
              </p:nvSpPr>
              <p:spPr>
                <a:xfrm>
                  <a:off x="1854735" y="3572676"/>
                  <a:ext cx="91606" cy="99366"/>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49" name="Connector 48"/>
                <p:cNvSpPr/>
                <p:nvPr/>
              </p:nvSpPr>
              <p:spPr>
                <a:xfrm>
                  <a:off x="1722705" y="3380907"/>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0" name="Connector 49"/>
                <p:cNvSpPr/>
                <p:nvPr/>
              </p:nvSpPr>
              <p:spPr>
                <a:xfrm>
                  <a:off x="1882437" y="3366010"/>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1" name="Connector 50"/>
                <p:cNvSpPr/>
                <p:nvPr/>
              </p:nvSpPr>
              <p:spPr>
                <a:xfrm>
                  <a:off x="3274013" y="4849091"/>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2" name="Connector 51"/>
                <p:cNvSpPr/>
                <p:nvPr/>
              </p:nvSpPr>
              <p:spPr>
                <a:xfrm>
                  <a:off x="3008765" y="4961177"/>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3" name="Connector 52"/>
                <p:cNvSpPr/>
                <p:nvPr/>
              </p:nvSpPr>
              <p:spPr>
                <a:xfrm>
                  <a:off x="3337259" y="6239124"/>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4" name="Connector 53"/>
                <p:cNvSpPr/>
                <p:nvPr/>
              </p:nvSpPr>
              <p:spPr>
                <a:xfrm>
                  <a:off x="2721531" y="4893765"/>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5" name="Connector 54"/>
                <p:cNvSpPr/>
                <p:nvPr/>
              </p:nvSpPr>
              <p:spPr>
                <a:xfrm>
                  <a:off x="3057805" y="5361046"/>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56" name="Connector 55"/>
                <p:cNvSpPr/>
                <p:nvPr/>
              </p:nvSpPr>
              <p:spPr>
                <a:xfrm>
                  <a:off x="2617340" y="4545356"/>
                  <a:ext cx="91606" cy="89773"/>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grpSp>
        </p:grpSp>
        <p:sp>
          <p:nvSpPr>
            <p:cNvPr id="213" name="TextBox 212"/>
            <p:cNvSpPr txBox="1"/>
            <p:nvPr/>
          </p:nvSpPr>
          <p:spPr>
            <a:xfrm>
              <a:off x="4529182" y="3942884"/>
              <a:ext cx="154463" cy="237505"/>
            </a:xfrm>
            <a:prstGeom prst="rect">
              <a:avLst/>
            </a:prstGeom>
            <a:noFill/>
          </p:spPr>
          <p:txBody>
            <a:bodyPr wrap="square" lIns="102815" tIns="51410" rIns="102815" bIns="51410" rtlCol="0">
              <a:spAutoFit/>
            </a:bodyPr>
            <a:lstStyle/>
            <a:p>
              <a:pPr defTabSz="1028075"/>
              <a:endParaRPr lang="en-US" sz="1400" dirty="0">
                <a:solidFill>
                  <a:prstClr val="black"/>
                </a:solidFill>
                <a:latin typeface="Calibri"/>
              </a:endParaRPr>
            </a:p>
          </p:txBody>
        </p:sp>
        <p:sp>
          <p:nvSpPr>
            <p:cNvPr id="214" name="Connector 213"/>
            <p:cNvSpPr/>
            <p:nvPr/>
          </p:nvSpPr>
          <p:spPr>
            <a:xfrm>
              <a:off x="5015601" y="2455011"/>
              <a:ext cx="66328" cy="72014"/>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15" name="Connector 214"/>
            <p:cNvSpPr/>
            <p:nvPr/>
          </p:nvSpPr>
          <p:spPr>
            <a:xfrm>
              <a:off x="5010832" y="2382997"/>
              <a:ext cx="66328" cy="72014"/>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16" name="Connector 215"/>
            <p:cNvSpPr/>
            <p:nvPr/>
          </p:nvSpPr>
          <p:spPr>
            <a:xfrm>
              <a:off x="4508811" y="3495339"/>
              <a:ext cx="66328" cy="72014"/>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2815" tIns="51410" rIns="102815" bIns="51410" rtlCol="0" anchor="ctr"/>
            <a:lstStyle/>
            <a:p>
              <a:pPr algn="ctr" defTabSz="1028075"/>
              <a:endParaRPr lang="en-US" sz="1400">
                <a:solidFill>
                  <a:prstClr val="white"/>
                </a:solidFill>
                <a:latin typeface="Calibri"/>
              </a:endParaRPr>
            </a:p>
          </p:txBody>
        </p:sp>
        <p:sp>
          <p:nvSpPr>
            <p:cNvPr id="219" name="Connector 218"/>
            <p:cNvSpPr/>
            <p:nvPr/>
          </p:nvSpPr>
          <p:spPr>
            <a:xfrm>
              <a:off x="3972032" y="2713782"/>
              <a:ext cx="66328" cy="79709"/>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20" name="Connector 219"/>
            <p:cNvSpPr/>
            <p:nvPr/>
          </p:nvSpPr>
          <p:spPr>
            <a:xfrm>
              <a:off x="4794080" y="1736901"/>
              <a:ext cx="66328" cy="79709"/>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22" name="Connector 221"/>
            <p:cNvSpPr/>
            <p:nvPr/>
          </p:nvSpPr>
          <p:spPr>
            <a:xfrm>
              <a:off x="4817983" y="2666686"/>
              <a:ext cx="66328" cy="72014"/>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sz="1400">
                <a:solidFill>
                  <a:prstClr val="white"/>
                </a:solidFill>
                <a:latin typeface="Calibri"/>
              </a:endParaRPr>
            </a:p>
          </p:txBody>
        </p:sp>
        <p:sp>
          <p:nvSpPr>
            <p:cNvPr id="223" name="Connector 222"/>
            <p:cNvSpPr/>
            <p:nvPr/>
          </p:nvSpPr>
          <p:spPr>
            <a:xfrm>
              <a:off x="4208766" y="3148295"/>
              <a:ext cx="89162" cy="96805"/>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a:solidFill>
                  <a:prstClr val="white"/>
                </a:solidFill>
                <a:latin typeface="Calibri"/>
              </a:endParaRPr>
            </a:p>
          </p:txBody>
        </p:sp>
        <p:sp>
          <p:nvSpPr>
            <p:cNvPr id="224" name="Connector 223"/>
            <p:cNvSpPr/>
            <p:nvPr/>
          </p:nvSpPr>
          <p:spPr>
            <a:xfrm>
              <a:off x="5677044" y="2881569"/>
              <a:ext cx="89162" cy="96805"/>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a:solidFill>
                  <a:prstClr val="white"/>
                </a:solidFill>
                <a:latin typeface="Calibri"/>
              </a:endParaRPr>
            </a:p>
          </p:txBody>
        </p:sp>
        <p:sp>
          <p:nvSpPr>
            <p:cNvPr id="225" name="Connector 224"/>
            <p:cNvSpPr/>
            <p:nvPr/>
          </p:nvSpPr>
          <p:spPr>
            <a:xfrm>
              <a:off x="4190066" y="3090130"/>
              <a:ext cx="89162" cy="96805"/>
            </a:xfrm>
            <a:prstGeom prst="flowChartConnector">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28075"/>
              <a:endParaRPr lang="en-US">
                <a:solidFill>
                  <a:prstClr val="white"/>
                </a:solidFill>
                <a:latin typeface="Calibri"/>
              </a:endParaRPr>
            </a:p>
          </p:txBody>
        </p:sp>
      </p:grpSp>
    </p:spTree>
    <p:extLst>
      <p:ext uri="{BB962C8B-B14F-4D97-AF65-F5344CB8AC3E}">
        <p14:creationId xmlns:p14="http://schemas.microsoft.com/office/powerpoint/2010/main" val="22753331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855" y="513542"/>
            <a:ext cx="7767742" cy="615347"/>
          </a:xfrm>
        </p:spPr>
        <p:txBody>
          <a:bodyPr/>
          <a:lstStyle/>
          <a:p>
            <a:r>
              <a:rPr lang="da-DK" b="1" dirty="0"/>
              <a:t>Results</a:t>
            </a:r>
          </a:p>
        </p:txBody>
      </p:sp>
      <p:sp>
        <p:nvSpPr>
          <p:cNvPr id="3" name="Pladsholder til indhold 2"/>
          <p:cNvSpPr>
            <a:spLocks noGrp="1"/>
          </p:cNvSpPr>
          <p:nvPr>
            <p:ph idx="1"/>
          </p:nvPr>
        </p:nvSpPr>
        <p:spPr>
          <a:xfrm>
            <a:off x="272521" y="1120500"/>
            <a:ext cx="8410515" cy="3536166"/>
          </a:xfrm>
        </p:spPr>
        <p:txBody>
          <a:bodyPr>
            <a:noAutofit/>
          </a:bodyPr>
          <a:lstStyle/>
          <a:p>
            <a:r>
              <a:rPr lang="en-GB" sz="1600" b="1" dirty="0" smtClean="0"/>
              <a:t>All Major objectives </a:t>
            </a:r>
            <a:r>
              <a:rPr lang="en-GB" sz="1600" b="1" dirty="0" smtClean="0"/>
              <a:t>accomplished (last 24 months).</a:t>
            </a:r>
            <a:endParaRPr lang="en-GB" sz="1600" b="1" dirty="0" smtClean="0"/>
          </a:p>
          <a:p>
            <a:r>
              <a:rPr lang="en-GB" sz="1600" b="1" dirty="0" smtClean="0"/>
              <a:t>WP2 </a:t>
            </a:r>
            <a:r>
              <a:rPr lang="en-GB" sz="1600" b="1" dirty="0" smtClean="0"/>
              <a:t>provides </a:t>
            </a:r>
            <a:r>
              <a:rPr lang="en-GB" sz="1600" b="1" dirty="0" smtClean="0"/>
              <a:t>additional resources to both ESS and partners for many IK </a:t>
            </a:r>
            <a:r>
              <a:rPr lang="en-GB" sz="1600" b="1" dirty="0" smtClean="0"/>
              <a:t>actions.</a:t>
            </a:r>
            <a:endParaRPr lang="en-GB" sz="1600" b="1" dirty="0" smtClean="0"/>
          </a:p>
          <a:p>
            <a:r>
              <a:rPr lang="en-GB" sz="1600" b="1" dirty="0" smtClean="0"/>
              <a:t>The IK </a:t>
            </a:r>
            <a:r>
              <a:rPr lang="en-GB" sz="1600" b="1" dirty="0" smtClean="0"/>
              <a:t>Information System is streamlining data and keeping ESS participants up to date on actions, provides support for partner-partner interactions. Broader use of the program is envisaged following beta-testing by FC’s and selected ESS support personnel.</a:t>
            </a:r>
          </a:p>
          <a:p>
            <a:r>
              <a:rPr lang="en-GB" sz="1600" b="1" dirty="0" smtClean="0"/>
              <a:t>The IK Best Practice Workshops are leading to shared knowledge and recommendations on the extremely important areas of engineering, testing, component assembly and installation. </a:t>
            </a:r>
          </a:p>
          <a:p>
            <a:r>
              <a:rPr lang="en-GB" sz="1600" b="1" dirty="0" smtClean="0"/>
              <a:t>Field Coordinators track activities highlighting risks and provide support to a wide range of topics. They strengthen inter-regional partner communication which mitigates risks and open new opportunities for IK work and support. A network of skilled multi-tasking people has been established that extends international cooperation and will catalyse new opportunities.</a:t>
            </a:r>
          </a:p>
          <a:p>
            <a:endParaRPr lang="en-GB" sz="1600" dirty="0"/>
          </a:p>
        </p:txBody>
      </p:sp>
    </p:spTree>
    <p:extLst>
      <p:ext uri="{BB962C8B-B14F-4D97-AF65-F5344CB8AC3E}">
        <p14:creationId xmlns:p14="http://schemas.microsoft.com/office/powerpoint/2010/main" val="495845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078" y="468397"/>
            <a:ext cx="7767742" cy="2494950"/>
            <a:chOff x="470078" y="788235"/>
            <a:chExt cx="7767742" cy="2494950"/>
          </a:xfrm>
        </p:grpSpPr>
        <p:sp>
          <p:nvSpPr>
            <p:cNvPr id="7" name="Titel 1"/>
            <p:cNvSpPr txBox="1">
              <a:spLocks/>
            </p:cNvSpPr>
            <p:nvPr/>
          </p:nvSpPr>
          <p:spPr>
            <a:xfrm>
              <a:off x="470078" y="788235"/>
              <a:ext cx="7767742"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baseline="0">
                  <a:solidFill>
                    <a:srgbClr val="485156"/>
                  </a:solidFill>
                  <a:latin typeface="+mj-lt"/>
                  <a:ea typeface="+mj-ea"/>
                  <a:cs typeface="+mj-cs"/>
                </a:defRPr>
              </a:lvl1pPr>
            </a:lstStyle>
            <a:p>
              <a:r>
                <a:rPr lang="da-DK" b="1" dirty="0" err="1" smtClean="0"/>
                <a:t>Issues</a:t>
              </a:r>
              <a:r>
                <a:rPr lang="da-DK" b="1" dirty="0" smtClean="0"/>
                <a:t> </a:t>
              </a:r>
              <a:r>
                <a:rPr lang="da-DK" b="1" dirty="0" err="1" smtClean="0"/>
                <a:t>resolved</a:t>
              </a:r>
              <a:endParaRPr lang="da-DK" b="1" dirty="0"/>
            </a:p>
          </p:txBody>
        </p:sp>
        <p:sp>
          <p:nvSpPr>
            <p:cNvPr id="9" name="Pladsholder til indhold 2"/>
            <p:cNvSpPr txBox="1">
              <a:spLocks/>
            </p:cNvSpPr>
            <p:nvPr/>
          </p:nvSpPr>
          <p:spPr>
            <a:xfrm>
              <a:off x="470078" y="1509018"/>
              <a:ext cx="7767742" cy="1774167"/>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Arial"/>
                <a:buChar char="•"/>
                <a:defRPr sz="3000" kern="1200">
                  <a:solidFill>
                    <a:srgbClr val="485156"/>
                  </a:solidFill>
                  <a:latin typeface="+mn-lt"/>
                  <a:ea typeface="+mn-ea"/>
                  <a:cs typeface="+mn-cs"/>
                </a:defRPr>
              </a:lvl1pPr>
              <a:lvl2pPr marL="971550" indent="-514350" algn="l" defTabSz="457200" rtl="0" eaLnBrk="1" latinLnBrk="0" hangingPunct="1">
                <a:spcBef>
                  <a:spcPct val="20000"/>
                </a:spcBef>
                <a:buFont typeface="Arial"/>
                <a:buChar char="•"/>
                <a:defRPr sz="2600" kern="1200">
                  <a:solidFill>
                    <a:srgbClr val="485156"/>
                  </a:solidFill>
                  <a:latin typeface="+mn-lt"/>
                  <a:ea typeface="+mn-ea"/>
                  <a:cs typeface="+mn-cs"/>
                </a:defRPr>
              </a:lvl2pPr>
              <a:lvl3pPr marL="1371600" indent="-457200" algn="l" defTabSz="457200" rtl="0" eaLnBrk="1" latinLnBrk="0" hangingPunct="1">
                <a:spcBef>
                  <a:spcPct val="20000"/>
                </a:spcBef>
                <a:buFont typeface="Arial"/>
                <a:buChar char="•"/>
                <a:defRPr sz="2100" kern="1200">
                  <a:solidFill>
                    <a:srgbClr val="485156"/>
                  </a:solidFill>
                  <a:latin typeface="+mn-lt"/>
                  <a:ea typeface="+mn-ea"/>
                  <a:cs typeface="+mn-cs"/>
                </a:defRPr>
              </a:lvl3pPr>
              <a:lvl4pPr marL="1828800" indent="-457200" algn="l" defTabSz="457200" rtl="0" eaLnBrk="1" latinLnBrk="0" hangingPunct="1">
                <a:spcBef>
                  <a:spcPct val="20000"/>
                </a:spcBef>
                <a:buFont typeface="Arial"/>
                <a:buChar char="•"/>
                <a:defRPr sz="1800" kern="1200">
                  <a:solidFill>
                    <a:srgbClr val="485156"/>
                  </a:solidFill>
                  <a:latin typeface="+mn-lt"/>
                  <a:ea typeface="+mn-ea"/>
                  <a:cs typeface="+mn-cs"/>
                </a:defRPr>
              </a:lvl4pPr>
              <a:lvl5pPr marL="2286000" indent="-457200" algn="l" defTabSz="457200" rtl="0" eaLnBrk="1" latinLnBrk="0" hangingPunct="1">
                <a:spcBef>
                  <a:spcPct val="20000"/>
                </a:spcBef>
                <a:buFont typeface="Arial"/>
                <a:buChar char="•"/>
                <a:defRPr sz="1600" kern="1200" baseline="0">
                  <a:solidFill>
                    <a:srgbClr val="4851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357188"/>
              <a:r>
                <a:rPr lang="en-GB" sz="1600" b="1" dirty="0"/>
                <a:t>Strengthened inter-regional interactions in the south-east hub. Meetings held between SE hub members and amendment made allowing Hungary to have an FC and activities in WP2</a:t>
              </a:r>
              <a:r>
                <a:rPr lang="en-GB" sz="1600" b="1" dirty="0" smtClean="0"/>
                <a:t>.</a:t>
              </a:r>
            </a:p>
            <a:p>
              <a:pPr marL="357188" indent="-357188"/>
              <a:r>
                <a:rPr lang="en-GB" sz="1600" b="1" dirty="0" smtClean="0"/>
                <a:t>All hubs fully staffed and working. ESS interface personnel (Accelerator, NSS and ICS) operational.</a:t>
              </a:r>
            </a:p>
            <a:p>
              <a:pPr marL="357188" indent="-357188"/>
              <a:r>
                <a:rPr lang="en-GB" sz="1600" b="1" dirty="0" smtClean="0"/>
                <a:t>Strengthened WP2 awareness in Estonia and Norway.</a:t>
              </a:r>
              <a:endParaRPr lang="en-GB" sz="1600" b="1" dirty="0"/>
            </a:p>
          </p:txBody>
        </p:sp>
      </p:grpSp>
      <p:grpSp>
        <p:nvGrpSpPr>
          <p:cNvPr id="10" name="Group 9"/>
          <p:cNvGrpSpPr/>
          <p:nvPr/>
        </p:nvGrpSpPr>
        <p:grpSpPr>
          <a:xfrm>
            <a:off x="470078" y="3066823"/>
            <a:ext cx="7835476" cy="1402130"/>
            <a:chOff x="470078" y="3264370"/>
            <a:chExt cx="7835476" cy="1402130"/>
          </a:xfrm>
        </p:grpSpPr>
        <p:sp>
          <p:nvSpPr>
            <p:cNvPr id="8" name="Titel 1"/>
            <p:cNvSpPr txBox="1">
              <a:spLocks/>
            </p:cNvSpPr>
            <p:nvPr/>
          </p:nvSpPr>
          <p:spPr>
            <a:xfrm>
              <a:off x="537812" y="3264370"/>
              <a:ext cx="7767742" cy="62726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baseline="0">
                  <a:solidFill>
                    <a:srgbClr val="485156"/>
                  </a:solidFill>
                  <a:latin typeface="+mj-lt"/>
                  <a:ea typeface="+mj-ea"/>
                  <a:cs typeface="+mj-cs"/>
                </a:defRPr>
              </a:lvl1pPr>
            </a:lstStyle>
            <a:p>
              <a:r>
                <a:rPr lang="da-DK" b="1" dirty="0" err="1" smtClean="0"/>
                <a:t>Issues</a:t>
              </a:r>
              <a:r>
                <a:rPr lang="da-DK" b="1" dirty="0" smtClean="0"/>
                <a:t> to </a:t>
              </a:r>
              <a:r>
                <a:rPr lang="da-DK" b="1" dirty="0" err="1" smtClean="0"/>
                <a:t>resolved</a:t>
              </a:r>
              <a:endParaRPr lang="da-DK" b="1" dirty="0"/>
            </a:p>
          </p:txBody>
        </p:sp>
        <p:sp>
          <p:nvSpPr>
            <p:cNvPr id="5" name="TextBox 4"/>
            <p:cNvSpPr txBox="1"/>
            <p:nvPr/>
          </p:nvSpPr>
          <p:spPr>
            <a:xfrm>
              <a:off x="470078" y="3835503"/>
              <a:ext cx="7700008" cy="830997"/>
            </a:xfrm>
            <a:prstGeom prst="rect">
              <a:avLst/>
            </a:prstGeom>
            <a:noFill/>
          </p:spPr>
          <p:txBody>
            <a:bodyPr wrap="square" rtlCol="0">
              <a:spAutoFit/>
            </a:bodyPr>
            <a:lstStyle/>
            <a:p>
              <a:pPr marL="357188" indent="-357188">
                <a:buFont typeface="Arial"/>
                <a:buChar char="•"/>
              </a:pPr>
              <a:r>
                <a:rPr lang="en-GB" sz="1600" b="1" dirty="0"/>
                <a:t>Strengthen interaction with partners in Poland. Initial contact has been made with Nuclear Physics Institute in Krakow (Dec-2016). Follow-up meetings in Sept/Oct Krakow, Wroclaw, Warsaw</a:t>
              </a:r>
              <a:r>
                <a:rPr lang="en-GB" sz="1600" b="1" dirty="0" smtClean="0"/>
                <a:t>.</a:t>
              </a:r>
              <a:endParaRPr lang="en-GB" sz="1600" dirty="0"/>
            </a:p>
          </p:txBody>
        </p:sp>
      </p:grpSp>
    </p:spTree>
    <p:extLst>
      <p:ext uri="{BB962C8B-B14F-4D97-AF65-F5344CB8AC3E}">
        <p14:creationId xmlns:p14="http://schemas.microsoft.com/office/powerpoint/2010/main" val="3767164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45" y="708726"/>
            <a:ext cx="8512522" cy="504647"/>
          </a:xfrm>
        </p:spPr>
        <p:txBody>
          <a:bodyPr>
            <a:noAutofit/>
          </a:bodyPr>
          <a:lstStyle/>
          <a:p>
            <a:r>
              <a:rPr lang="en-US" b="1" dirty="0" smtClean="0"/>
              <a:t>WP2 Expenditure months </a:t>
            </a:r>
            <a:r>
              <a:rPr lang="en-US" b="1" dirty="0"/>
              <a:t>1</a:t>
            </a:r>
            <a:r>
              <a:rPr lang="en-US" b="1" dirty="0" smtClean="0"/>
              <a:t>-22 </a:t>
            </a:r>
            <a:r>
              <a:rPr lang="en-US" sz="2000" b="1" dirty="0" smtClean="0"/>
              <a:t>(as % of 36 months)</a:t>
            </a:r>
            <a:endParaRPr lang="da-DK" b="1" dirty="0"/>
          </a:p>
        </p:txBody>
      </p:sp>
      <p:grpSp>
        <p:nvGrpSpPr>
          <p:cNvPr id="18" name="Group 17"/>
          <p:cNvGrpSpPr/>
          <p:nvPr/>
        </p:nvGrpSpPr>
        <p:grpSpPr>
          <a:xfrm>
            <a:off x="524472" y="1500651"/>
            <a:ext cx="2998514" cy="2959352"/>
            <a:chOff x="489195" y="2033984"/>
            <a:chExt cx="2998514" cy="3945803"/>
          </a:xfrm>
        </p:grpSpPr>
        <p:sp>
          <p:nvSpPr>
            <p:cNvPr id="7" name="TextBox 6"/>
            <p:cNvSpPr txBox="1"/>
            <p:nvPr/>
          </p:nvSpPr>
          <p:spPr>
            <a:xfrm>
              <a:off x="489195" y="2033984"/>
              <a:ext cx="2868034" cy="615553"/>
            </a:xfrm>
            <a:prstGeom prst="rect">
              <a:avLst/>
            </a:prstGeom>
            <a:noFill/>
          </p:spPr>
          <p:txBody>
            <a:bodyPr wrap="square" rtlCol="0">
              <a:spAutoFit/>
            </a:bodyPr>
            <a:lstStyle/>
            <a:p>
              <a:pPr algn="ctr"/>
              <a:r>
                <a:rPr lang="en-US" sz="2400" b="1" dirty="0" smtClean="0"/>
                <a:t>Overall expenditure</a:t>
              </a:r>
              <a:endParaRPr lang="en-US" sz="2400" b="1" dirty="0"/>
            </a:p>
          </p:txBody>
        </p:sp>
        <p:sp>
          <p:nvSpPr>
            <p:cNvPr id="10" name="TextBox 9"/>
            <p:cNvSpPr txBox="1"/>
            <p:nvPr/>
          </p:nvSpPr>
          <p:spPr>
            <a:xfrm>
              <a:off x="534812" y="5364234"/>
              <a:ext cx="2868034" cy="615553"/>
            </a:xfrm>
            <a:prstGeom prst="rect">
              <a:avLst/>
            </a:prstGeom>
            <a:noFill/>
          </p:spPr>
          <p:txBody>
            <a:bodyPr wrap="square" rtlCol="0">
              <a:spAutoFit/>
            </a:bodyPr>
            <a:lstStyle/>
            <a:p>
              <a:pPr algn="ctr"/>
              <a:r>
                <a:rPr lang="en-US" sz="2400" b="1" dirty="0" smtClean="0"/>
                <a:t>&gt; 50%</a:t>
              </a:r>
              <a:endParaRPr lang="en-US" sz="2400" b="1" dirty="0"/>
            </a:p>
          </p:txBody>
        </p:sp>
        <p:graphicFrame>
          <p:nvGraphicFramePr>
            <p:cNvPr id="13" name="Chart 12"/>
            <p:cNvGraphicFramePr/>
            <p:nvPr>
              <p:extLst>
                <p:ext uri="{D42A27DB-BD31-4B8C-83A1-F6EECF244321}">
                  <p14:modId xmlns:p14="http://schemas.microsoft.com/office/powerpoint/2010/main" val="3516460744"/>
                </p:ext>
              </p:extLst>
            </p:nvPr>
          </p:nvGraphicFramePr>
          <p:xfrm>
            <a:off x="489195" y="2696884"/>
            <a:ext cx="2998514" cy="264707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9" name="Group 18"/>
          <p:cNvGrpSpPr/>
          <p:nvPr/>
        </p:nvGrpSpPr>
        <p:grpSpPr>
          <a:xfrm>
            <a:off x="3735344" y="1520904"/>
            <a:ext cx="4848637" cy="2777592"/>
            <a:chOff x="3700067" y="2060988"/>
            <a:chExt cx="4848637" cy="3703456"/>
          </a:xfrm>
        </p:grpSpPr>
        <p:sp>
          <p:nvSpPr>
            <p:cNvPr id="8" name="TextBox 7"/>
            <p:cNvSpPr txBox="1"/>
            <p:nvPr/>
          </p:nvSpPr>
          <p:spPr>
            <a:xfrm>
              <a:off x="4089742" y="2060988"/>
              <a:ext cx="4286619" cy="615553"/>
            </a:xfrm>
            <a:prstGeom prst="rect">
              <a:avLst/>
            </a:prstGeom>
            <a:noFill/>
          </p:spPr>
          <p:txBody>
            <a:bodyPr wrap="square" rtlCol="0">
              <a:spAutoFit/>
            </a:bodyPr>
            <a:lstStyle/>
            <a:p>
              <a:r>
                <a:rPr lang="en-US" sz="2400" b="1" dirty="0" smtClean="0">
                  <a:solidFill>
                    <a:srgbClr val="000000"/>
                  </a:solidFill>
                </a:rPr>
                <a:t>Expenditure per cost categories</a:t>
              </a:r>
              <a:endParaRPr lang="en-US" sz="2400" b="1" dirty="0">
                <a:solidFill>
                  <a:srgbClr val="000000"/>
                </a:solidFill>
              </a:endParaRPr>
            </a:p>
          </p:txBody>
        </p:sp>
        <p:graphicFrame>
          <p:nvGraphicFramePr>
            <p:cNvPr id="15" name="Chart 14"/>
            <p:cNvGraphicFramePr/>
            <p:nvPr>
              <p:extLst>
                <p:ext uri="{D42A27DB-BD31-4B8C-83A1-F6EECF244321}">
                  <p14:modId xmlns:p14="http://schemas.microsoft.com/office/powerpoint/2010/main" val="947831198"/>
                </p:ext>
              </p:extLst>
            </p:nvPr>
          </p:nvGraphicFramePr>
          <p:xfrm>
            <a:off x="3700067" y="2754239"/>
            <a:ext cx="4848637" cy="3010205"/>
          </p:xfrm>
          <a:graphic>
            <a:graphicData uri="http://schemas.openxmlformats.org/drawingml/2006/chart">
              <c:chart xmlns:c="http://schemas.openxmlformats.org/drawingml/2006/chart" xmlns:r="http://schemas.openxmlformats.org/officeDocument/2006/relationships" r:id="rId3"/>
            </a:graphicData>
          </a:graphic>
        </p:graphicFrame>
      </p:grpSp>
      <p:sp>
        <p:nvSpPr>
          <p:cNvPr id="17" name="TextBox 16"/>
          <p:cNvSpPr txBox="1"/>
          <p:nvPr/>
        </p:nvSpPr>
        <p:spPr>
          <a:xfrm>
            <a:off x="394692" y="4352197"/>
            <a:ext cx="3428155" cy="369332"/>
          </a:xfrm>
          <a:prstGeom prst="rect">
            <a:avLst/>
          </a:prstGeom>
          <a:noFill/>
        </p:spPr>
        <p:txBody>
          <a:bodyPr wrap="none" rtlCol="0">
            <a:spAutoFit/>
          </a:bodyPr>
          <a:lstStyle/>
          <a:p>
            <a:r>
              <a:rPr lang="en-GB" b="1" dirty="0" smtClean="0">
                <a:solidFill>
                  <a:srgbClr val="FF0000"/>
                </a:solidFill>
              </a:rPr>
              <a:t>Forecast for linear spending ~61%</a:t>
            </a:r>
            <a:endParaRPr lang="en-GB" b="1" dirty="0">
              <a:solidFill>
                <a:srgbClr val="FF0000"/>
              </a:solidFill>
            </a:endParaRPr>
          </a:p>
        </p:txBody>
      </p:sp>
    </p:spTree>
    <p:extLst>
      <p:ext uri="{BB962C8B-B14F-4D97-AF65-F5344CB8AC3E}">
        <p14:creationId xmlns:p14="http://schemas.microsoft.com/office/powerpoint/2010/main" val="27811673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115" y="372431"/>
            <a:ext cx="7767742" cy="857250"/>
          </a:xfrm>
        </p:spPr>
        <p:txBody>
          <a:bodyPr/>
          <a:lstStyle/>
          <a:p>
            <a:r>
              <a:rPr lang="da-DK" b="1" dirty="0"/>
              <a:t>Next steps</a:t>
            </a:r>
          </a:p>
        </p:txBody>
      </p:sp>
      <p:sp>
        <p:nvSpPr>
          <p:cNvPr id="3" name="Pladsholder til indhold 2"/>
          <p:cNvSpPr>
            <a:spLocks noGrp="1"/>
          </p:cNvSpPr>
          <p:nvPr>
            <p:ph idx="1"/>
          </p:nvPr>
        </p:nvSpPr>
        <p:spPr>
          <a:xfrm>
            <a:off x="357189" y="1135607"/>
            <a:ext cx="7767742" cy="3605726"/>
          </a:xfrm>
        </p:spPr>
        <p:txBody>
          <a:bodyPr>
            <a:noAutofit/>
          </a:bodyPr>
          <a:lstStyle/>
          <a:p>
            <a:pPr>
              <a:spcBef>
                <a:spcPts val="960"/>
              </a:spcBef>
            </a:pPr>
            <a:r>
              <a:rPr lang="en-GB" sz="1400" b="1" dirty="0" smtClean="0">
                <a:solidFill>
                  <a:srgbClr val="82AA1E"/>
                </a:solidFill>
              </a:rPr>
              <a:t>WP2.1:</a:t>
            </a:r>
            <a:r>
              <a:rPr lang="en-GB" sz="1400" b="1" dirty="0" smtClean="0"/>
              <a:t> Focus of training and transfer of information for IK Component installation. Review current and forecasted risks for IKC at partners and interact with ESS and hubs to assist in mitigation. Update FC’s on ESS developments for installation processes: personnel, Swedish protocols, logistics, health and safety, etc..</a:t>
            </a:r>
          </a:p>
          <a:p>
            <a:pPr>
              <a:spcBef>
                <a:spcPts val="960"/>
              </a:spcBef>
            </a:pPr>
            <a:r>
              <a:rPr lang="en-GB" sz="1400" b="1" dirty="0" smtClean="0">
                <a:solidFill>
                  <a:srgbClr val="82AA1E"/>
                </a:solidFill>
              </a:rPr>
              <a:t>WP2.2:</a:t>
            </a:r>
            <a:r>
              <a:rPr lang="en-GB" sz="1400" b="1" dirty="0" smtClean="0"/>
              <a:t> Extend use of XRM+ to partners and additional ESS personnel. Continue development and debugging. Review incorporation of P6 data. Transfer code to ESS servers by Feb 2018 and cover support and transfer costs at ESS</a:t>
            </a:r>
          </a:p>
          <a:p>
            <a:pPr>
              <a:spcBef>
                <a:spcPts val="960"/>
              </a:spcBef>
            </a:pPr>
            <a:r>
              <a:rPr lang="en-GB" sz="1400" b="1" dirty="0" smtClean="0">
                <a:solidFill>
                  <a:srgbClr val="82AA1E"/>
                </a:solidFill>
              </a:rPr>
              <a:t>WP2.3:</a:t>
            </a:r>
            <a:r>
              <a:rPr lang="en-GB" sz="1400" b="1" dirty="0" smtClean="0"/>
              <a:t> Follow up with conclusions of Catania workshop and survey and update WEB page. Initiate 3</a:t>
            </a:r>
            <a:r>
              <a:rPr lang="en-GB" sz="1400" b="1" baseline="30000" dirty="0" smtClean="0"/>
              <a:t>rd</a:t>
            </a:r>
            <a:r>
              <a:rPr lang="en-GB" sz="1400" b="1" dirty="0" smtClean="0"/>
              <a:t> Workshop organisation. Examine possibility of an additional topical workshop at ESS for specific aspects of facility installation of IK components and services.</a:t>
            </a:r>
          </a:p>
          <a:p>
            <a:pPr>
              <a:spcBef>
                <a:spcPts val="960"/>
              </a:spcBef>
            </a:pPr>
            <a:r>
              <a:rPr lang="en-GB" sz="1400" b="1" dirty="0" smtClean="0">
                <a:solidFill>
                  <a:srgbClr val="82AA1E"/>
                </a:solidFill>
              </a:rPr>
              <a:t>WP2.4:</a:t>
            </a:r>
            <a:r>
              <a:rPr lang="en-GB" sz="1400" b="1" dirty="0" smtClean="0"/>
              <a:t> Continue the strengthening of FC activities and their network. Enhance focus at partner laboratories on preparations for installations and processes, continue work on QC, deliveries and tests at partners, etc…  Continue to strengthen relations between partner institutes within a hub with focused meetings and actions.</a:t>
            </a:r>
          </a:p>
        </p:txBody>
      </p:sp>
    </p:spTree>
    <p:extLst>
      <p:ext uri="{BB962C8B-B14F-4D97-AF65-F5344CB8AC3E}">
        <p14:creationId xmlns:p14="http://schemas.microsoft.com/office/powerpoint/2010/main" val="181681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GB" b="1" dirty="0"/>
              <a:t>Carlo J. Bocchetta</a:t>
            </a:r>
            <a:endParaRPr lang="en-GB" dirty="0"/>
          </a:p>
          <a:p>
            <a:r>
              <a:rPr lang="en-GB" dirty="0"/>
              <a:t>Horizon 2020 </a:t>
            </a:r>
            <a:r>
              <a:rPr lang="en-GB" dirty="0" err="1"/>
              <a:t>BrightnESS</a:t>
            </a:r>
            <a:r>
              <a:rPr lang="en-GB" dirty="0"/>
              <a:t> project (grant no. 676548</a:t>
            </a:r>
            <a:r>
              <a:rPr lang="en-GB" dirty="0" smtClean="0"/>
              <a:t>) - WP2 Leader</a:t>
            </a:r>
            <a:endParaRPr lang="en-US" dirty="0"/>
          </a:p>
          <a:p>
            <a:r>
              <a:rPr lang="en-US" dirty="0"/>
              <a:t>Mobile: +46 72-179 24 08</a:t>
            </a:r>
          </a:p>
          <a:p>
            <a:r>
              <a:rPr lang="en-US" dirty="0"/>
              <a:t>E-mail: </a:t>
            </a:r>
            <a:r>
              <a:rPr lang="en-US" u="sng" dirty="0" err="1"/>
              <a:t>carlo.bocchetta@esss.se</a:t>
            </a:r>
            <a:endParaRPr lang="en-US" u="sng" dirty="0"/>
          </a:p>
          <a:p>
            <a:endParaRPr lang="en-US" u="sng" dirty="0"/>
          </a:p>
          <a:p>
            <a:endParaRPr lang="en-US" dirty="0"/>
          </a:p>
        </p:txBody>
      </p:sp>
    </p:spTree>
    <p:extLst>
      <p:ext uri="{BB962C8B-B14F-4D97-AF65-F5344CB8AC3E}">
        <p14:creationId xmlns:p14="http://schemas.microsoft.com/office/powerpoint/2010/main" val="2881188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331" y="410795"/>
            <a:ext cx="7767742" cy="608343"/>
          </a:xfrm>
        </p:spPr>
        <p:txBody>
          <a:bodyPr>
            <a:normAutofit/>
          </a:bodyPr>
          <a:lstStyle/>
          <a:p>
            <a:r>
              <a:rPr lang="da-DK" sz="2800" b="1" dirty="0" smtClean="0"/>
              <a:t>IKC </a:t>
            </a:r>
            <a:r>
              <a:rPr lang="da-DK" sz="2800" b="1" dirty="0" err="1" smtClean="0"/>
              <a:t>Context</a:t>
            </a:r>
            <a:r>
              <a:rPr lang="da-DK" sz="2800" b="1" dirty="0" smtClean="0"/>
              <a:t> - </a:t>
            </a:r>
            <a:r>
              <a:rPr lang="en-US" sz="2800" b="1" dirty="0"/>
              <a:t>Country Status</a:t>
            </a:r>
            <a:endParaRPr lang="da-DK" sz="2800" b="1" dirty="0"/>
          </a:p>
        </p:txBody>
      </p:sp>
      <p:graphicFrame>
        <p:nvGraphicFramePr>
          <p:cNvPr id="5" name="Table 4"/>
          <p:cNvGraphicFramePr>
            <a:graphicFrameLocks noGrp="1"/>
          </p:cNvGraphicFramePr>
          <p:nvPr>
            <p:extLst>
              <p:ext uri="{D42A27DB-BD31-4B8C-83A1-F6EECF244321}">
                <p14:modId xmlns:p14="http://schemas.microsoft.com/office/powerpoint/2010/main" val="328610857"/>
              </p:ext>
            </p:extLst>
          </p:nvPr>
        </p:nvGraphicFramePr>
        <p:xfrm>
          <a:off x="602072" y="1031683"/>
          <a:ext cx="8024520" cy="3697218"/>
        </p:xfrm>
        <a:graphic>
          <a:graphicData uri="http://schemas.openxmlformats.org/drawingml/2006/table">
            <a:tbl>
              <a:tblPr firstRow="1" bandRow="1">
                <a:tableStyleId>{1FECB4D8-DB02-4DC6-A0A2-4F2EBAE1DC90}</a:tableStyleId>
              </a:tblPr>
              <a:tblGrid>
                <a:gridCol w="2006130">
                  <a:extLst>
                    <a:ext uri="{9D8B030D-6E8A-4147-A177-3AD203B41FA5}">
                      <a16:colId xmlns="" xmlns:a16="http://schemas.microsoft.com/office/drawing/2014/main" val="20000"/>
                    </a:ext>
                  </a:extLst>
                </a:gridCol>
                <a:gridCol w="2006130">
                  <a:extLst>
                    <a:ext uri="{9D8B030D-6E8A-4147-A177-3AD203B41FA5}">
                      <a16:colId xmlns="" xmlns:a16="http://schemas.microsoft.com/office/drawing/2014/main" val="20001"/>
                    </a:ext>
                  </a:extLst>
                </a:gridCol>
                <a:gridCol w="2006130">
                  <a:extLst>
                    <a:ext uri="{9D8B030D-6E8A-4147-A177-3AD203B41FA5}">
                      <a16:colId xmlns="" xmlns:a16="http://schemas.microsoft.com/office/drawing/2014/main" val="20002"/>
                    </a:ext>
                  </a:extLst>
                </a:gridCol>
                <a:gridCol w="2006130">
                  <a:extLst>
                    <a:ext uri="{9D8B030D-6E8A-4147-A177-3AD203B41FA5}">
                      <a16:colId xmlns="" xmlns:a16="http://schemas.microsoft.com/office/drawing/2014/main" val="20003"/>
                    </a:ext>
                  </a:extLst>
                </a:gridCol>
              </a:tblGrid>
              <a:tr h="476924">
                <a:tc>
                  <a:txBody>
                    <a:bodyPr/>
                    <a:lstStyle/>
                    <a:p>
                      <a:r>
                        <a:rPr lang="en-US" sz="1400" b="1" dirty="0"/>
                        <a:t>Country</a:t>
                      </a:r>
                      <a:endParaRPr lang="en-US" sz="1400" b="1" i="0" dirty="0">
                        <a:latin typeface="+mn-lt"/>
                        <a:ea typeface="Calibri Light" charset="0"/>
                        <a:cs typeface="Calibri Light" charset="0"/>
                      </a:endParaRPr>
                    </a:p>
                  </a:txBody>
                  <a:tcPr marL="75405" marR="75405" marT="37703" marB="37703" anchor="ctr"/>
                </a:tc>
                <a:tc>
                  <a:txBody>
                    <a:bodyPr/>
                    <a:lstStyle/>
                    <a:p>
                      <a:r>
                        <a:rPr lang="en-US" sz="1400" b="1" dirty="0"/>
                        <a:t>Intended (by member)</a:t>
                      </a:r>
                      <a:endParaRPr lang="en-US" sz="1400" b="1" i="0" dirty="0">
                        <a:latin typeface="+mn-lt"/>
                        <a:ea typeface="Calibri Light" charset="0"/>
                        <a:cs typeface="Calibri Light" charset="0"/>
                      </a:endParaRPr>
                    </a:p>
                  </a:txBody>
                  <a:tcPr marL="75405" marR="75405" marT="37703" marB="37703" anchor="ctr"/>
                </a:tc>
                <a:tc>
                  <a:txBody>
                    <a:bodyPr/>
                    <a:lstStyle/>
                    <a:p>
                      <a:pPr algn="l"/>
                      <a:r>
                        <a:rPr lang="en-US" sz="1400" b="1" dirty="0"/>
                        <a:t>In the pipeline</a:t>
                      </a:r>
                    </a:p>
                    <a:p>
                      <a:pPr algn="l"/>
                      <a:r>
                        <a:rPr lang="en-US" sz="1400" b="1" dirty="0"/>
                        <a:t>Planned</a:t>
                      </a:r>
                      <a:r>
                        <a:rPr lang="en-US" sz="1400" b="1" baseline="0" dirty="0"/>
                        <a:t> + Agreed </a:t>
                      </a:r>
                      <a:endParaRPr lang="en-US" sz="1400" b="1" i="0" dirty="0">
                        <a:latin typeface="+mn-lt"/>
                        <a:ea typeface="Calibri Light" charset="0"/>
                        <a:cs typeface="Calibri Light" charset="0"/>
                      </a:endParaRPr>
                    </a:p>
                  </a:txBody>
                  <a:tcPr marL="75405" marR="75405" marT="37703" marB="37703" anchor="ctr"/>
                </a:tc>
                <a:tc>
                  <a:txBody>
                    <a:bodyPr/>
                    <a:lstStyle/>
                    <a:p>
                      <a:r>
                        <a:rPr lang="en-US" sz="1400" b="1" dirty="0"/>
                        <a:t>Remaining</a:t>
                      </a:r>
                      <a:r>
                        <a:rPr lang="en-US" sz="1400" b="1" baseline="0" dirty="0"/>
                        <a:t> </a:t>
                      </a:r>
                      <a:r>
                        <a:rPr lang="en-US" sz="1400" b="1" dirty="0"/>
                        <a:t>funding</a:t>
                      </a:r>
                      <a:endParaRPr lang="en-US" sz="1400" b="1" i="0" dirty="0">
                        <a:latin typeface="+mn-lt"/>
                        <a:ea typeface="Calibri Light" charset="0"/>
                        <a:cs typeface="Calibri Light" charset="0"/>
                      </a:endParaRPr>
                    </a:p>
                  </a:txBody>
                  <a:tcPr marL="75405" marR="75405" marT="37703" marB="37703" anchor="ctr"/>
                </a:tc>
                <a:extLst>
                  <a:ext uri="{0D108BD9-81ED-4DB2-BD59-A6C34878D82A}">
                    <a16:rowId xmlns="" xmlns:a16="http://schemas.microsoft.com/office/drawing/2014/main" val="10000"/>
                  </a:ext>
                </a:extLst>
              </a:tr>
              <a:tr h="290463">
                <a:tc>
                  <a:txBody>
                    <a:bodyPr/>
                    <a:lstStyle/>
                    <a:p>
                      <a:r>
                        <a:rPr lang="en-US" sz="1400" b="1" dirty="0"/>
                        <a:t>Czech Republic</a:t>
                      </a:r>
                      <a:endParaRPr lang="en-US" sz="1400" b="1" i="0" dirty="0">
                        <a:latin typeface="+mn-lt"/>
                        <a:ea typeface="Calibri Light" charset="0"/>
                        <a:cs typeface="Calibri Light" charset="0"/>
                      </a:endParaRPr>
                    </a:p>
                  </a:txBody>
                  <a:tcPr marL="75405" marR="75405" marT="37703" marB="37703"/>
                </a:tc>
                <a:tc>
                  <a:txBody>
                    <a:bodyPr/>
                    <a:lstStyle/>
                    <a:p>
                      <a:r>
                        <a:rPr lang="en-US" sz="1400" b="1" dirty="0"/>
                        <a:t>30,40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25,97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4,43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1"/>
                  </a:ext>
                </a:extLst>
              </a:tr>
              <a:tr h="290463">
                <a:tc>
                  <a:txBody>
                    <a:bodyPr/>
                    <a:lstStyle/>
                    <a:p>
                      <a:r>
                        <a:rPr lang="en-US" sz="1400" b="1" dirty="0"/>
                        <a:t>Estonia</a:t>
                      </a:r>
                      <a:endParaRPr lang="en-US" sz="1400" b="1" i="0" dirty="0">
                        <a:latin typeface="+mn-lt"/>
                        <a:ea typeface="Calibri Light" charset="0"/>
                        <a:cs typeface="Calibri Light" charset="0"/>
                      </a:endParaRPr>
                    </a:p>
                  </a:txBody>
                  <a:tcPr marL="75405" marR="75405" marT="37703" marB="37703"/>
                </a:tc>
                <a:tc>
                  <a:txBody>
                    <a:bodyPr/>
                    <a:lstStyle/>
                    <a:p>
                      <a:r>
                        <a:rPr lang="en-US" sz="1400" b="1" dirty="0"/>
                        <a:t>3,23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1,97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1,26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2"/>
                  </a:ext>
                </a:extLst>
              </a:tr>
              <a:tr h="290463">
                <a:tc>
                  <a:txBody>
                    <a:bodyPr/>
                    <a:lstStyle/>
                    <a:p>
                      <a:r>
                        <a:rPr lang="en-US" sz="1400" b="1" dirty="0"/>
                        <a:t>France</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132,70</a:t>
                      </a:r>
                      <a:r>
                        <a:rPr lang="en-US" sz="1400" b="1" baseline="0" dirty="0"/>
                        <a:t> </a:t>
                      </a:r>
                      <a:r>
                        <a:rPr lang="en-US" sz="1400" b="1" dirty="0"/>
                        <a:t>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125,15 M€</a:t>
                      </a:r>
                      <a:endParaRPr lang="en-US" sz="1400" b="1" i="0" dirty="0">
                        <a:latin typeface="+mn-lt"/>
                        <a:ea typeface="Calibri Light" charset="0"/>
                        <a:cs typeface="Calibri Light" charset="0"/>
                      </a:endParaRPr>
                    </a:p>
                  </a:txBody>
                  <a:tcPr marL="75405" marR="75405" marT="37703" marB="37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7,55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3"/>
                  </a:ext>
                </a:extLst>
              </a:tr>
              <a:tr h="290463">
                <a:tc>
                  <a:txBody>
                    <a:bodyPr/>
                    <a:lstStyle/>
                    <a:p>
                      <a:r>
                        <a:rPr lang="en-US" sz="1400" b="1" dirty="0"/>
                        <a:t>Germany</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123,27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55,06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68,21 </a:t>
                      </a:r>
                      <a:r>
                        <a:rPr lang="en-US" sz="1400" b="1" baseline="0" dirty="0"/>
                        <a:t>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4"/>
                  </a:ext>
                </a:extLst>
              </a:tr>
              <a:tr h="290463">
                <a:tc>
                  <a:txBody>
                    <a:bodyPr/>
                    <a:lstStyle/>
                    <a:p>
                      <a:r>
                        <a:rPr lang="en-US" sz="1400" b="1" dirty="0"/>
                        <a:t>Hungary</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12,30</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4,19</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8,11</a:t>
                      </a:r>
                      <a:r>
                        <a:rPr lang="en-US" sz="1400" b="1" baseline="0" dirty="0"/>
                        <a:t>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5"/>
                  </a:ext>
                </a:extLst>
              </a:tr>
              <a:tr h="290463">
                <a:tc>
                  <a:txBody>
                    <a:bodyPr/>
                    <a:lstStyle/>
                    <a:p>
                      <a:r>
                        <a:rPr lang="en-US" sz="1400" b="1" dirty="0"/>
                        <a:t>Norway</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18,43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16,76</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1,69</a:t>
                      </a:r>
                      <a:r>
                        <a:rPr lang="en-US" sz="1400" b="1" baseline="0" dirty="0"/>
                        <a:t>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6"/>
                  </a:ext>
                </a:extLst>
              </a:tr>
              <a:tr h="290463">
                <a:tc>
                  <a:txBody>
                    <a:bodyPr/>
                    <a:lstStyle/>
                    <a:p>
                      <a:r>
                        <a:rPr lang="en-US" sz="1400" b="1" dirty="0"/>
                        <a:t>Italy</a:t>
                      </a:r>
                      <a:endParaRPr lang="en-US" sz="1400" b="1" i="0" dirty="0">
                        <a:latin typeface="+mn-lt"/>
                        <a:ea typeface="Calibri Light" charset="0"/>
                        <a:cs typeface="Calibri Light" charset="0"/>
                      </a:endParaRPr>
                    </a:p>
                  </a:txBody>
                  <a:tcPr marL="75405" marR="75405" marT="37703" marB="37703"/>
                </a:tc>
                <a:tc>
                  <a:txBody>
                    <a:bodyPr/>
                    <a:lstStyle/>
                    <a:p>
                      <a:r>
                        <a:rPr lang="en-US" sz="1400" b="1" dirty="0"/>
                        <a:t>89,39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77,59</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11,8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7"/>
                  </a:ext>
                </a:extLst>
              </a:tr>
              <a:tr h="290463">
                <a:tc>
                  <a:txBody>
                    <a:bodyPr/>
                    <a:lstStyle/>
                    <a:p>
                      <a:r>
                        <a:rPr lang="en-US" sz="1400" b="1" dirty="0"/>
                        <a:t>Poland</a:t>
                      </a:r>
                      <a:endParaRPr lang="en-US" sz="1400" b="1" i="0" dirty="0">
                        <a:latin typeface="+mn-lt"/>
                        <a:ea typeface="Calibri Light" charset="0"/>
                        <a:cs typeface="Calibri Light" charset="0"/>
                      </a:endParaRPr>
                    </a:p>
                  </a:txBody>
                  <a:tcPr marL="75405" marR="75405" marT="37703" marB="37703"/>
                </a:tc>
                <a:tc>
                  <a:txBody>
                    <a:bodyPr/>
                    <a:lstStyle/>
                    <a:p>
                      <a:r>
                        <a:rPr lang="en-US" sz="1400" b="1" dirty="0"/>
                        <a:t>25,21</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26,14</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0 M</a:t>
                      </a:r>
                      <a:r>
                        <a:rPr lang="en-US" sz="1400" b="1" baseline="0" dirty="0"/>
                        <a:t>€</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8"/>
                  </a:ext>
                </a:extLst>
              </a:tr>
              <a:tr h="290463">
                <a:tc>
                  <a:txBody>
                    <a:bodyPr/>
                    <a:lstStyle/>
                    <a:p>
                      <a:r>
                        <a:rPr lang="en-US" sz="1400" b="1" dirty="0"/>
                        <a:t>Spain</a:t>
                      </a:r>
                      <a:endParaRPr lang="en-US" sz="1400" b="1" i="0" dirty="0">
                        <a:latin typeface="+mn-lt"/>
                        <a:ea typeface="Calibri Light" charset="0"/>
                        <a:cs typeface="Calibri Light" charset="0"/>
                      </a:endParaRPr>
                    </a:p>
                  </a:txBody>
                  <a:tcPr marL="75405" marR="75405" marT="37703" marB="37703"/>
                </a:tc>
                <a:tc>
                  <a:txBody>
                    <a:bodyPr/>
                    <a:lstStyle/>
                    <a:p>
                      <a:r>
                        <a:rPr lang="en-US" sz="1400" b="1" dirty="0"/>
                        <a:t>50,30</a:t>
                      </a:r>
                      <a:r>
                        <a:rPr lang="en-US" sz="1400" b="1" baseline="0" dirty="0"/>
                        <a:t> M€ (total value)</a:t>
                      </a:r>
                      <a:endParaRPr lang="en-US" sz="1400" b="1" i="0" dirty="0">
                        <a:latin typeface="+mn-lt"/>
                        <a:ea typeface="Calibri Light" charset="0"/>
                        <a:cs typeface="Calibri Light" charset="0"/>
                      </a:endParaRPr>
                    </a:p>
                  </a:txBody>
                  <a:tcPr marL="75405" marR="75405" marT="37703" marB="37703"/>
                </a:tc>
                <a:tc>
                  <a:txBody>
                    <a:bodyPr/>
                    <a:lstStyle/>
                    <a:p>
                      <a:r>
                        <a:rPr lang="en-US" sz="1400" b="1" dirty="0"/>
                        <a:t>47,14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3,16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09"/>
                  </a:ext>
                </a:extLst>
              </a:tr>
              <a:tr h="290463">
                <a:tc>
                  <a:txBody>
                    <a:bodyPr/>
                    <a:lstStyle/>
                    <a:p>
                      <a:r>
                        <a:rPr lang="en-US" sz="1400" b="1" dirty="0"/>
                        <a:t>Switzerland</a:t>
                      </a:r>
                      <a:endParaRPr lang="en-US" sz="1400" b="1" i="0" dirty="0">
                        <a:latin typeface="+mn-lt"/>
                        <a:ea typeface="Calibri Light" charset="0"/>
                        <a:cs typeface="Calibri Light" charset="0"/>
                      </a:endParaRPr>
                    </a:p>
                  </a:txBody>
                  <a:tcPr marL="75405" marR="75405" marT="37703" marB="37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41,73</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32,70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9,03 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10"/>
                  </a:ext>
                </a:extLst>
              </a:tr>
              <a:tr h="290463">
                <a:tc>
                  <a:txBody>
                    <a:bodyPr/>
                    <a:lstStyle/>
                    <a:p>
                      <a:r>
                        <a:rPr lang="en-US" sz="1400" b="1" dirty="0"/>
                        <a:t>United Kingdom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129,00</a:t>
                      </a:r>
                      <a:r>
                        <a:rPr lang="en-US" sz="1400" b="1" baseline="0" dirty="0"/>
                        <a:t>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99,35 M€</a:t>
                      </a:r>
                      <a:endParaRPr lang="en-US" sz="1400" b="1" i="0" dirty="0">
                        <a:latin typeface="+mn-lt"/>
                        <a:ea typeface="Calibri Light" charset="0"/>
                        <a:cs typeface="Calibri Light" charset="0"/>
                      </a:endParaRPr>
                    </a:p>
                  </a:txBody>
                  <a:tcPr marL="75405" marR="75405" marT="37703" marB="37703"/>
                </a:tc>
                <a:tc>
                  <a:txBody>
                    <a:bodyPr/>
                    <a:lstStyle/>
                    <a:p>
                      <a:r>
                        <a:rPr lang="en-US" sz="1400" b="1" dirty="0"/>
                        <a:t>29,65</a:t>
                      </a:r>
                      <a:r>
                        <a:rPr lang="en-US" sz="1400" b="1" baseline="0" dirty="0"/>
                        <a:t> </a:t>
                      </a:r>
                      <a:r>
                        <a:rPr lang="en-US" sz="1400" b="1" dirty="0"/>
                        <a:t>M€</a:t>
                      </a:r>
                      <a:endParaRPr lang="en-US" sz="1400" b="1" i="0" dirty="0">
                        <a:latin typeface="+mn-lt"/>
                        <a:ea typeface="Calibri Light" charset="0"/>
                        <a:cs typeface="Calibri Light" charset="0"/>
                      </a:endParaRPr>
                    </a:p>
                  </a:txBody>
                  <a:tcPr marL="75405" marR="75405" marT="37703" marB="37703"/>
                </a:tc>
                <a:extLst>
                  <a:ext uri="{0D108BD9-81ED-4DB2-BD59-A6C34878D82A}">
                    <a16:rowId xmlns="" xmlns:a16="http://schemas.microsoft.com/office/drawing/2014/main" val="10011"/>
                  </a:ext>
                </a:extLst>
              </a:tr>
            </a:tbl>
          </a:graphicData>
        </a:graphic>
      </p:graphicFrame>
      <p:grpSp>
        <p:nvGrpSpPr>
          <p:cNvPr id="4" name="Group 3"/>
          <p:cNvGrpSpPr/>
          <p:nvPr/>
        </p:nvGrpSpPr>
        <p:grpSpPr>
          <a:xfrm>
            <a:off x="2049091" y="1635093"/>
            <a:ext cx="289897" cy="3042535"/>
            <a:chOff x="2037577" y="2155635"/>
            <a:chExt cx="374183" cy="392714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503809"/>
              <a:ext cx="328034" cy="217223"/>
            </a:xfrm>
            <a:prstGeom prst="rect">
              <a:avLst/>
            </a:prstGeom>
          </p:spPr>
        </p:pic>
        <p:pic>
          <p:nvPicPr>
            <p:cNvPr id="7" name="Picture 6"/>
            <p:cNvPicPr>
              <a:picLocks noChangeAspect="1"/>
            </p:cNvPicPr>
            <p:nvPr/>
          </p:nvPicPr>
          <p:blipFill>
            <a:blip r:embed="rId3"/>
            <a:stretch>
              <a:fillRect/>
            </a:stretch>
          </p:blipFill>
          <p:spPr>
            <a:xfrm>
              <a:off x="2051720" y="2875122"/>
              <a:ext cx="328034" cy="233295"/>
            </a:xfrm>
            <a:prstGeom prst="rect">
              <a:avLst/>
            </a:prstGeom>
          </p:spPr>
        </p:pic>
        <p:pic>
          <p:nvPicPr>
            <p:cNvPr id="8" name="Picture 7">
              <a:extLst>
                <a:ext uri="{FF2B5EF4-FFF2-40B4-BE49-F238E27FC236}">
                  <a16:creationId xmlns:a16="http://schemas.microsoft.com/office/drawing/2014/main" xmlns="" id="{F6C0FE44-F6BA-4333-BB74-930CC28BF85A}"/>
                </a:ext>
              </a:extLst>
            </p:cNvPr>
            <p:cNvPicPr>
              <a:picLocks noChangeAspect="1"/>
            </p:cNvPicPr>
            <p:nvPr/>
          </p:nvPicPr>
          <p:blipFill>
            <a:blip r:embed="rId4">
              <a:lum/>
              <a:alphaModFix/>
            </a:blip>
            <a:srcRect/>
            <a:stretch>
              <a:fillRect/>
            </a:stretch>
          </p:blipFill>
          <p:spPr>
            <a:xfrm>
              <a:off x="2037577" y="3542165"/>
              <a:ext cx="359981" cy="359981"/>
            </a:xfrm>
            <a:prstGeom prst="rect">
              <a:avLst/>
            </a:prstGeom>
            <a:noFill/>
            <a:ln>
              <a:noFill/>
            </a:ln>
          </p:spPr>
        </p:pic>
        <p:pic>
          <p:nvPicPr>
            <p:cNvPr id="9" name="Picture 8"/>
            <p:cNvPicPr>
              <a:picLocks noChangeAspect="1"/>
            </p:cNvPicPr>
            <p:nvPr/>
          </p:nvPicPr>
          <p:blipFill>
            <a:blip r:embed="rId5"/>
            <a:stretch>
              <a:fillRect/>
            </a:stretch>
          </p:blipFill>
          <p:spPr>
            <a:xfrm>
              <a:off x="2051721" y="3977657"/>
              <a:ext cx="328034" cy="24783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0" y="2155635"/>
              <a:ext cx="328034" cy="21886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720" y="3258995"/>
              <a:ext cx="331549" cy="19892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0441" y="4738636"/>
              <a:ext cx="324051" cy="20253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0441" y="4365104"/>
              <a:ext cx="319583" cy="213221"/>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t="18103" b="16726"/>
            <a:stretch/>
          </p:blipFill>
          <p:spPr>
            <a:xfrm>
              <a:off x="2096430" y="5877272"/>
              <a:ext cx="315330" cy="20550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1720" y="5436607"/>
              <a:ext cx="273274" cy="273274"/>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4486" y="5076637"/>
              <a:ext cx="334095" cy="222643"/>
            </a:xfrm>
            <a:prstGeom prst="rect">
              <a:avLst/>
            </a:prstGeom>
          </p:spPr>
        </p:pic>
      </p:grpSp>
    </p:spTree>
    <p:extLst>
      <p:ext uri="{BB962C8B-B14F-4D97-AF65-F5344CB8AC3E}">
        <p14:creationId xmlns:p14="http://schemas.microsoft.com/office/powerpoint/2010/main" val="2843092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331" y="410795"/>
            <a:ext cx="7767742" cy="608343"/>
          </a:xfrm>
        </p:spPr>
        <p:txBody>
          <a:bodyPr>
            <a:normAutofit/>
          </a:bodyPr>
          <a:lstStyle/>
          <a:p>
            <a:r>
              <a:rPr lang="da-DK" sz="2800" b="1" dirty="0" smtClean="0"/>
              <a:t>IKC </a:t>
            </a:r>
            <a:r>
              <a:rPr lang="da-DK" sz="2800" b="1" dirty="0" err="1" smtClean="0"/>
              <a:t>Context</a:t>
            </a:r>
            <a:r>
              <a:rPr lang="da-DK" sz="2800" b="1" dirty="0" smtClean="0"/>
              <a:t> - </a:t>
            </a:r>
            <a:r>
              <a:rPr lang="en-US" sz="2800" b="1" dirty="0"/>
              <a:t>Status of In-Kind</a:t>
            </a:r>
            <a:endParaRPr lang="da-DK" sz="2800" b="1" dirty="0"/>
          </a:p>
        </p:txBody>
      </p:sp>
      <p:graphicFrame>
        <p:nvGraphicFramePr>
          <p:cNvPr id="3" name="Content Placeholder 4">
            <a:extLst>
              <a:ext uri="{FF2B5EF4-FFF2-40B4-BE49-F238E27FC236}">
                <a16:creationId xmlns="" xmlns:a16="http://schemas.microsoft.com/office/drawing/2014/main" id="{B8996437-A351-414A-A2BF-D77AEB627B96}"/>
              </a:ext>
            </a:extLst>
          </p:cNvPr>
          <p:cNvGraphicFramePr>
            <a:graphicFrameLocks noGrp="1"/>
          </p:cNvGraphicFramePr>
          <p:nvPr>
            <p:ph idx="1"/>
            <p:extLst>
              <p:ext uri="{D42A27DB-BD31-4B8C-83A1-F6EECF244321}">
                <p14:modId xmlns:p14="http://schemas.microsoft.com/office/powerpoint/2010/main" val="1637380908"/>
              </p:ext>
            </p:extLst>
          </p:nvPr>
        </p:nvGraphicFramePr>
        <p:xfrm>
          <a:off x="576628" y="1019138"/>
          <a:ext cx="7955890" cy="3768264"/>
        </p:xfrm>
        <a:graphic>
          <a:graphicData uri="http://schemas.openxmlformats.org/drawingml/2006/table">
            <a:tbl>
              <a:tblPr firstRow="1" bandRow="1">
                <a:tableStyleId>{F5AB1C69-6EDB-4FF4-983F-18BD219EF322}</a:tableStyleId>
              </a:tblPr>
              <a:tblGrid>
                <a:gridCol w="1889553">
                  <a:extLst>
                    <a:ext uri="{9D8B030D-6E8A-4147-A177-3AD203B41FA5}">
                      <a16:colId xmlns="" xmlns:a16="http://schemas.microsoft.com/office/drawing/2014/main" val="1410185058"/>
                    </a:ext>
                  </a:extLst>
                </a:gridCol>
                <a:gridCol w="790107">
                  <a:extLst>
                    <a:ext uri="{9D8B030D-6E8A-4147-A177-3AD203B41FA5}">
                      <a16:colId xmlns="" xmlns:a16="http://schemas.microsoft.com/office/drawing/2014/main" val="2438990155"/>
                    </a:ext>
                  </a:extLst>
                </a:gridCol>
                <a:gridCol w="2023302">
                  <a:extLst>
                    <a:ext uri="{9D8B030D-6E8A-4147-A177-3AD203B41FA5}">
                      <a16:colId xmlns="" xmlns:a16="http://schemas.microsoft.com/office/drawing/2014/main" val="3573022442"/>
                    </a:ext>
                  </a:extLst>
                </a:gridCol>
                <a:gridCol w="1626464">
                  <a:extLst>
                    <a:ext uri="{9D8B030D-6E8A-4147-A177-3AD203B41FA5}">
                      <a16:colId xmlns="" xmlns:a16="http://schemas.microsoft.com/office/drawing/2014/main" val="1453831255"/>
                    </a:ext>
                  </a:extLst>
                </a:gridCol>
                <a:gridCol w="1626464">
                  <a:extLst>
                    <a:ext uri="{9D8B030D-6E8A-4147-A177-3AD203B41FA5}">
                      <a16:colId xmlns="" xmlns:a16="http://schemas.microsoft.com/office/drawing/2014/main" val="2065774805"/>
                    </a:ext>
                  </a:extLst>
                </a:gridCol>
              </a:tblGrid>
              <a:tr h="343485">
                <a:tc>
                  <a:txBody>
                    <a:bodyPr/>
                    <a:lstStyle/>
                    <a:p>
                      <a:r>
                        <a:rPr lang="en-US" sz="1100" b="1" kern="1200" dirty="0"/>
                        <a:t>Country</a:t>
                      </a:r>
                      <a:endParaRPr lang="x-none" sz="1100" b="1" kern="1200" dirty="0">
                        <a:solidFill>
                          <a:schemeClr val="lt1"/>
                        </a:solidFill>
                        <a:latin typeface="+mn-lt"/>
                        <a:ea typeface="+mn-ea"/>
                        <a:cs typeface="Calibri Light" panose="020F0302020204030204" pitchFamily="34" charset="0"/>
                      </a:endParaRPr>
                    </a:p>
                  </a:txBody>
                  <a:tcPr marL="75396" marR="75396" marT="37698" marB="37698"/>
                </a:tc>
                <a:tc>
                  <a:txBody>
                    <a:bodyPr/>
                    <a:lstStyle/>
                    <a:p>
                      <a:r>
                        <a:rPr lang="en-US" sz="1100" b="1" dirty="0"/>
                        <a:t>No. of Inst.</a:t>
                      </a:r>
                      <a:endParaRPr lang="x-none" sz="1100" b="1" dirty="0">
                        <a:latin typeface="+mn-lt"/>
                        <a:cs typeface="Calibri Light" panose="020F0302020204030204" pitchFamily="34" charset="0"/>
                      </a:endParaRPr>
                    </a:p>
                  </a:txBody>
                  <a:tcPr marL="75396" marR="75396" marT="37698" marB="37698"/>
                </a:tc>
                <a:tc>
                  <a:txBody>
                    <a:bodyPr/>
                    <a:lstStyle/>
                    <a:p>
                      <a:pPr algn="r"/>
                      <a:r>
                        <a:rPr lang="en-US" sz="1100" b="1" dirty="0"/>
                        <a:t>Value under IK Agreement</a:t>
                      </a:r>
                      <a:endParaRPr lang="x-none" sz="1100" b="1" dirty="0">
                        <a:latin typeface="+mn-lt"/>
                        <a:cs typeface="Calibri Light" panose="020F0302020204030204" pitchFamily="34" charset="0"/>
                      </a:endParaRPr>
                    </a:p>
                  </a:txBody>
                  <a:tcPr marL="75396" marR="75396" marT="37698" marB="37698"/>
                </a:tc>
                <a:tc>
                  <a:txBody>
                    <a:bodyPr/>
                    <a:lstStyle/>
                    <a:p>
                      <a:pPr algn="r"/>
                      <a:r>
                        <a:rPr lang="en-US" sz="1100" b="1" dirty="0"/>
                        <a:t>Value under TAs with Cover Page</a:t>
                      </a:r>
                      <a:endParaRPr lang="x-none" sz="1100" b="1" dirty="0">
                        <a:latin typeface="+mn-lt"/>
                        <a:cs typeface="Calibri Light" panose="020F0302020204030204" pitchFamily="34" charset="0"/>
                      </a:endParaRPr>
                    </a:p>
                  </a:txBody>
                  <a:tcPr marL="75396" marR="75396" marT="37698" marB="37698"/>
                </a:tc>
                <a:tc>
                  <a:txBody>
                    <a:bodyPr/>
                    <a:lstStyle/>
                    <a:p>
                      <a:pPr algn="r"/>
                      <a:r>
                        <a:rPr lang="en-US" sz="1100" b="1" dirty="0"/>
                        <a:t>Planned</a:t>
                      </a:r>
                      <a:endParaRPr lang="x-none" sz="11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4008707892"/>
                  </a:ext>
                </a:extLst>
              </a:tr>
              <a:tr h="242459">
                <a:tc>
                  <a:txBody>
                    <a:bodyPr/>
                    <a:lstStyle/>
                    <a:p>
                      <a:r>
                        <a:rPr lang="en-US" sz="1200" b="1" dirty="0"/>
                        <a:t>Czech Republic</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1</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18,51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None</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7,45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3132909858"/>
                  </a:ext>
                </a:extLst>
              </a:tr>
              <a:tr h="242459">
                <a:tc>
                  <a:txBody>
                    <a:bodyPr/>
                    <a:lstStyle/>
                    <a:p>
                      <a:r>
                        <a:rPr lang="en-US" sz="1200" b="1" dirty="0"/>
                        <a:t>Estonia</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2</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1,97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None</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None</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1046757098"/>
                  </a:ext>
                </a:extLst>
              </a:tr>
              <a:tr h="242459">
                <a:tc>
                  <a:txBody>
                    <a:bodyPr/>
                    <a:lstStyle/>
                    <a:p>
                      <a:r>
                        <a:rPr lang="en-US" sz="1200" b="1" dirty="0"/>
                        <a:t>France</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3</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96,30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0,90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27,91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51875496"/>
                  </a:ext>
                </a:extLst>
              </a:tr>
              <a:tr h="242459">
                <a:tc>
                  <a:txBody>
                    <a:bodyPr/>
                    <a:lstStyle/>
                    <a:p>
                      <a:r>
                        <a:rPr lang="en-US" sz="1200" b="1" dirty="0"/>
                        <a:t>Germany</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3</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Pending</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Pending</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55,06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3564664245"/>
                  </a:ext>
                </a:extLst>
              </a:tr>
              <a:tr h="242459">
                <a:tc>
                  <a:txBody>
                    <a:bodyPr/>
                    <a:lstStyle/>
                    <a:p>
                      <a:r>
                        <a:rPr lang="en-US" sz="1200" b="1" dirty="0"/>
                        <a:t>Hungary</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3</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3,33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None</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0,85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654816842"/>
                  </a:ext>
                </a:extLst>
              </a:tr>
              <a:tr h="242459">
                <a:tc>
                  <a:txBody>
                    <a:bodyPr/>
                    <a:lstStyle/>
                    <a:p>
                      <a:r>
                        <a:rPr lang="en-US" sz="1200" b="1" dirty="0"/>
                        <a:t>Norway</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marL="0" algn="r" defTabSz="914400" rtl="0" eaLnBrk="1" latinLnBrk="0" hangingPunct="1"/>
                      <a:r>
                        <a:rPr lang="en-US" sz="1200" b="1" kern="1200" dirty="0"/>
                        <a:t>3</a:t>
                      </a:r>
                      <a:endParaRPr lang="x-none" sz="1200" b="1" kern="1200" dirty="0">
                        <a:solidFill>
                          <a:schemeClr val="dk1"/>
                        </a:solidFill>
                        <a:latin typeface="+mn-lt"/>
                        <a:ea typeface="+mn-ea"/>
                        <a:cs typeface="Calibri Light" panose="020F0302020204030204" pitchFamily="34" charset="0"/>
                      </a:endParaRPr>
                    </a:p>
                  </a:txBody>
                  <a:tcPr marL="75396" marR="75396" marT="37698" marB="37698"/>
                </a:tc>
                <a:tc>
                  <a:txBody>
                    <a:bodyPr/>
                    <a:lstStyle/>
                    <a:p>
                      <a:pPr marL="0" algn="r" defTabSz="914400" rtl="0" eaLnBrk="1" latinLnBrk="0" hangingPunct="1"/>
                      <a:r>
                        <a:rPr lang="en-US" sz="1200" b="1" kern="1200" dirty="0"/>
                        <a:t>6,64 M</a:t>
                      </a:r>
                      <a:r>
                        <a:rPr lang="en-US" sz="1200" b="1" dirty="0"/>
                        <a:t>€</a:t>
                      </a:r>
                      <a:endParaRPr lang="x-none" sz="1200" b="1" kern="1200" dirty="0">
                        <a:solidFill>
                          <a:schemeClr val="dk1"/>
                        </a:solidFill>
                        <a:latin typeface="+mn-lt"/>
                        <a:ea typeface="+mn-ea"/>
                        <a:cs typeface="Calibri Light" panose="020F0302020204030204" pitchFamily="34" charset="0"/>
                      </a:endParaRPr>
                    </a:p>
                  </a:txBody>
                  <a:tcPr marL="75396" marR="75396" marT="37698" marB="37698"/>
                </a:tc>
                <a:tc>
                  <a:txBody>
                    <a:bodyPr/>
                    <a:lstStyle/>
                    <a:p>
                      <a:pPr marL="0" algn="r" defTabSz="914400" rtl="0" eaLnBrk="1" latinLnBrk="0" hangingPunct="1"/>
                      <a:r>
                        <a:rPr lang="en-US" sz="1200" b="1" kern="1200" dirty="0"/>
                        <a:t>None</a:t>
                      </a:r>
                      <a:endParaRPr lang="x-none" sz="1200" b="1" kern="1200" dirty="0">
                        <a:solidFill>
                          <a:schemeClr val="dk1"/>
                        </a:solidFill>
                        <a:latin typeface="+mn-lt"/>
                        <a:ea typeface="+mn-ea"/>
                        <a:cs typeface="Calibri Light" panose="020F0302020204030204" pitchFamily="34" charset="0"/>
                      </a:endParaRPr>
                    </a:p>
                  </a:txBody>
                  <a:tcPr marL="75396" marR="75396" marT="37698" marB="37698"/>
                </a:tc>
                <a:tc>
                  <a:txBody>
                    <a:bodyPr/>
                    <a:lstStyle/>
                    <a:p>
                      <a:pPr marL="0" algn="r" defTabSz="914400" rtl="0" eaLnBrk="1" latinLnBrk="0" hangingPunct="1"/>
                      <a:r>
                        <a:rPr lang="en-US" sz="1200" b="1" kern="1200" dirty="0"/>
                        <a:t>10,12 M</a:t>
                      </a:r>
                      <a:r>
                        <a:rPr lang="en-US" sz="1200" b="1" dirty="0"/>
                        <a:t>€</a:t>
                      </a:r>
                      <a:endParaRPr lang="x-none" sz="1200" b="1" kern="1200" dirty="0">
                        <a:solidFill>
                          <a:schemeClr val="dk1"/>
                        </a:solidFill>
                        <a:latin typeface="+mn-lt"/>
                        <a:ea typeface="+mn-ea"/>
                        <a:cs typeface="Calibri Light" panose="020F0302020204030204" pitchFamily="34" charset="0"/>
                      </a:endParaRPr>
                    </a:p>
                  </a:txBody>
                  <a:tcPr marL="75396" marR="75396" marT="37698" marB="37698"/>
                </a:tc>
                <a:extLst>
                  <a:ext uri="{0D108BD9-81ED-4DB2-BD59-A6C34878D82A}">
                    <a16:rowId xmlns="" xmlns:a16="http://schemas.microsoft.com/office/drawing/2014/main" val="720491367"/>
                  </a:ext>
                </a:extLst>
              </a:tr>
              <a:tr h="242459">
                <a:tc>
                  <a:txBody>
                    <a:bodyPr/>
                    <a:lstStyle/>
                    <a:p>
                      <a:r>
                        <a:rPr lang="en-US" sz="1200" b="1" dirty="0"/>
                        <a:t>Italy</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3</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39,23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23,89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14,45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2821622101"/>
                  </a:ext>
                </a:extLst>
              </a:tr>
              <a:tr h="242459">
                <a:tc>
                  <a:txBody>
                    <a:bodyPr/>
                    <a:lstStyle/>
                    <a:p>
                      <a:r>
                        <a:rPr lang="en-US" sz="1200" b="1" dirty="0"/>
                        <a:t>Poland</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6</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25,54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None</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0,60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1949495120"/>
                  </a:ext>
                </a:extLst>
              </a:tr>
              <a:tr h="242459">
                <a:tc>
                  <a:txBody>
                    <a:bodyPr/>
                    <a:lstStyle/>
                    <a:p>
                      <a:r>
                        <a:rPr lang="en-US" sz="1200" b="1" dirty="0"/>
                        <a:t>Spain</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1</a:t>
                      </a:r>
                      <a:endParaRPr lang="x-none" sz="1200" b="1" dirty="0">
                        <a:latin typeface="+mn-lt"/>
                        <a:cs typeface="Calibri Light" panose="020F0302020204030204" pitchFamily="34" charset="0"/>
                      </a:endParaRPr>
                    </a:p>
                  </a:txBody>
                  <a:tcPr marL="75396" marR="75396" marT="37698" marB="37698"/>
                </a:tc>
                <a:tc>
                  <a:txBody>
                    <a:bodyPr/>
                    <a:lstStyle/>
                    <a:p>
                      <a:pPr algn="r"/>
                      <a:r>
                        <a:rPr lang="en-US" sz="1100" b="1" dirty="0"/>
                        <a:t>Pending ERIC membership</a:t>
                      </a:r>
                      <a:endParaRPr lang="x-none" sz="1100" b="1" dirty="0">
                        <a:latin typeface="+mn-lt"/>
                        <a:cs typeface="Calibri Light" panose="020F0302020204030204" pitchFamily="34" charset="0"/>
                      </a:endParaRPr>
                    </a:p>
                  </a:txBody>
                  <a:tcPr marL="75396" marR="75396" marT="37698" marB="37698"/>
                </a:tc>
                <a:tc>
                  <a:txBody>
                    <a:bodyPr/>
                    <a:lstStyle/>
                    <a:p>
                      <a:pPr algn="r"/>
                      <a:r>
                        <a:rPr lang="en-US" sz="1200" b="1" dirty="0"/>
                        <a:t>33,03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14,10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2972494068"/>
                  </a:ext>
                </a:extLst>
              </a:tr>
              <a:tr h="242459">
                <a:tc>
                  <a:txBody>
                    <a:bodyPr/>
                    <a:lstStyle/>
                    <a:p>
                      <a:r>
                        <a:rPr lang="en-US" sz="1200" b="1" dirty="0"/>
                        <a:t>Switzerland</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2</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7,35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2,22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22,81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2336883599"/>
                  </a:ext>
                </a:extLst>
              </a:tr>
              <a:tr h="242459">
                <a:tc>
                  <a:txBody>
                    <a:bodyPr/>
                    <a:lstStyle/>
                    <a:p>
                      <a:r>
                        <a:rPr lang="en-US" sz="1200" b="1" dirty="0"/>
                        <a:t>United Kingdom</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4</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Pending</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26,30 M€</a:t>
                      </a:r>
                      <a:endParaRPr lang="x-none" sz="1200" b="1" dirty="0">
                        <a:latin typeface="+mn-lt"/>
                        <a:cs typeface="Calibri Light" panose="020F0302020204030204" pitchFamily="34" charset="0"/>
                      </a:endParaRPr>
                    </a:p>
                  </a:txBody>
                  <a:tcPr marL="75396" marR="75396" marT="37698" marB="37698"/>
                </a:tc>
                <a:tc>
                  <a:txBody>
                    <a:bodyPr/>
                    <a:lstStyle/>
                    <a:p>
                      <a:pPr algn="r"/>
                      <a:r>
                        <a:rPr lang="en-US" sz="1200" b="1" dirty="0"/>
                        <a:t>73,05 M€</a:t>
                      </a:r>
                      <a:endParaRPr lang="x-none" sz="1200" b="1" dirty="0">
                        <a:latin typeface="+mn-lt"/>
                        <a:cs typeface="Calibri Light" panose="020F0302020204030204" pitchFamily="34" charset="0"/>
                      </a:endParaRPr>
                    </a:p>
                  </a:txBody>
                  <a:tcPr marL="75396" marR="75396" marT="37698" marB="37698"/>
                </a:tc>
                <a:extLst>
                  <a:ext uri="{0D108BD9-81ED-4DB2-BD59-A6C34878D82A}">
                    <a16:rowId xmlns="" xmlns:a16="http://schemas.microsoft.com/office/drawing/2014/main" val="4077452677"/>
                  </a:ext>
                </a:extLst>
              </a:tr>
              <a:tr h="242459">
                <a:tc>
                  <a:txBody>
                    <a:bodyPr/>
                    <a:lstStyle/>
                    <a:p>
                      <a:r>
                        <a:rPr lang="en-US" sz="1200" b="1" dirty="0"/>
                        <a:t>Sweden</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2</a:t>
                      </a:r>
                      <a:endParaRPr lang="x-none" sz="1200" b="1" dirty="0">
                        <a:latin typeface="+mn-lt"/>
                        <a:cs typeface="Calibri Light" panose="020F0302020204030204" pitchFamily="34" charset="0"/>
                      </a:endParaRPr>
                    </a:p>
                  </a:txBody>
                  <a:tcPr marL="75396" marR="75396" marT="37698" marB="37698"/>
                </a:tc>
                <a:tc gridSpan="3">
                  <a:txBody>
                    <a:bodyPr/>
                    <a:lstStyle/>
                    <a:p>
                      <a:pPr algn="r"/>
                      <a:r>
                        <a:rPr lang="en-US" sz="1200" b="1" dirty="0"/>
                        <a:t>Host Country Collaborations – 14,27 M€</a:t>
                      </a:r>
                      <a:endParaRPr lang="x-none" sz="1200" b="1" dirty="0">
                        <a:latin typeface="+mn-lt"/>
                        <a:cs typeface="Calibri Light" panose="020F0302020204030204" pitchFamily="34" charset="0"/>
                      </a:endParaRPr>
                    </a:p>
                  </a:txBody>
                  <a:tcPr marL="75396" marR="75396" marT="37698" marB="37698"/>
                </a:tc>
                <a:tc hMerge="1">
                  <a:txBody>
                    <a:bodyPr/>
                    <a:lstStyle/>
                    <a:p>
                      <a:pPr algn="r"/>
                      <a:endParaRPr lang="x-none" dirty="0"/>
                    </a:p>
                  </a:txBody>
                  <a:tcPr/>
                </a:tc>
                <a:tc hMerge="1">
                  <a:txBody>
                    <a:bodyPr/>
                    <a:lstStyle/>
                    <a:p>
                      <a:pPr algn="r"/>
                      <a:endParaRPr lang="x-none" dirty="0"/>
                    </a:p>
                  </a:txBody>
                  <a:tcPr/>
                </a:tc>
                <a:extLst>
                  <a:ext uri="{0D108BD9-81ED-4DB2-BD59-A6C34878D82A}">
                    <a16:rowId xmlns="" xmlns:a16="http://schemas.microsoft.com/office/drawing/2014/main" val="4018414852"/>
                  </a:ext>
                </a:extLst>
              </a:tr>
              <a:tr h="242459">
                <a:tc>
                  <a:txBody>
                    <a:bodyPr/>
                    <a:lstStyle/>
                    <a:p>
                      <a:r>
                        <a:rPr lang="en-US" sz="1200" b="1" dirty="0"/>
                        <a:t>Denmark</a:t>
                      </a:r>
                      <a:endParaRPr lang="en-US" sz="1200" b="1" i="0" dirty="0">
                        <a:latin typeface="+mn-lt"/>
                        <a:ea typeface="Calibri Light" charset="0"/>
                        <a:cs typeface="Calibri Light" panose="020F0302020204030204" pitchFamily="34" charset="0"/>
                      </a:endParaRPr>
                    </a:p>
                  </a:txBody>
                  <a:tcPr marL="75396" marR="75396" marT="37698" marB="37698"/>
                </a:tc>
                <a:tc>
                  <a:txBody>
                    <a:bodyPr/>
                    <a:lstStyle/>
                    <a:p>
                      <a:pPr algn="r"/>
                      <a:r>
                        <a:rPr lang="en-US" sz="1200" b="1" dirty="0"/>
                        <a:t>4</a:t>
                      </a:r>
                      <a:endParaRPr lang="x-none" sz="1200" b="1" dirty="0">
                        <a:latin typeface="+mn-lt"/>
                        <a:cs typeface="Calibri Light" panose="020F0302020204030204" pitchFamily="34" charset="0"/>
                      </a:endParaRPr>
                    </a:p>
                  </a:txBody>
                  <a:tcPr marL="75396" marR="75396" marT="37698" marB="37698"/>
                </a:tc>
                <a:tc gridSpan="3">
                  <a:txBody>
                    <a:bodyPr/>
                    <a:lstStyle/>
                    <a:p>
                      <a:pPr algn="r"/>
                      <a:r>
                        <a:rPr lang="en-US" sz="1200" b="1" dirty="0"/>
                        <a:t>Host Country Collaborations – 7,92 M€</a:t>
                      </a:r>
                      <a:endParaRPr lang="x-none" sz="1200" b="1" dirty="0">
                        <a:latin typeface="+mn-lt"/>
                        <a:cs typeface="Calibri Light" panose="020F0302020204030204" pitchFamily="34" charset="0"/>
                      </a:endParaRPr>
                    </a:p>
                  </a:txBody>
                  <a:tcPr marL="75396" marR="75396" marT="37698" marB="37698"/>
                </a:tc>
                <a:tc hMerge="1">
                  <a:txBody>
                    <a:bodyPr/>
                    <a:lstStyle/>
                    <a:p>
                      <a:pPr algn="r"/>
                      <a:endParaRPr lang="x-none" dirty="0"/>
                    </a:p>
                  </a:txBody>
                  <a:tcPr/>
                </a:tc>
                <a:tc hMerge="1">
                  <a:txBody>
                    <a:bodyPr/>
                    <a:lstStyle/>
                    <a:p>
                      <a:pPr algn="r"/>
                      <a:endParaRPr lang="x-none" dirty="0"/>
                    </a:p>
                  </a:txBody>
                  <a:tcPr/>
                </a:tc>
                <a:extLst>
                  <a:ext uri="{0D108BD9-81ED-4DB2-BD59-A6C34878D82A}">
                    <a16:rowId xmlns="" xmlns:a16="http://schemas.microsoft.com/office/drawing/2014/main" val="4223853020"/>
                  </a:ext>
                </a:extLst>
              </a:tr>
            </a:tbl>
          </a:graphicData>
        </a:graphic>
      </p:graphicFrame>
    </p:spTree>
    <p:extLst>
      <p:ext uri="{BB962C8B-B14F-4D97-AF65-F5344CB8AC3E}">
        <p14:creationId xmlns:p14="http://schemas.microsoft.com/office/powerpoint/2010/main" val="1683491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6300" y="861616"/>
            <a:ext cx="7767742" cy="857250"/>
          </a:xfrm>
        </p:spPr>
        <p:txBody>
          <a:bodyPr/>
          <a:lstStyle/>
          <a:p>
            <a:r>
              <a:rPr lang="en-GB" b="1" smtClean="0"/>
              <a:t>Overview of WP2 – Four Tasks</a:t>
            </a:r>
            <a:endParaRPr lang="en-GB" b="1"/>
          </a:p>
        </p:txBody>
      </p:sp>
      <p:grpSp>
        <p:nvGrpSpPr>
          <p:cNvPr id="4" name="Group 3"/>
          <p:cNvGrpSpPr/>
          <p:nvPr/>
        </p:nvGrpSpPr>
        <p:grpSpPr>
          <a:xfrm>
            <a:off x="438306" y="1718866"/>
            <a:ext cx="1965284" cy="2358341"/>
            <a:chOff x="591090" y="1718866"/>
            <a:chExt cx="1965284" cy="2358341"/>
          </a:xfrm>
        </p:grpSpPr>
        <p:grpSp>
          <p:nvGrpSpPr>
            <p:cNvPr id="5" name="Group 4"/>
            <p:cNvGrpSpPr/>
            <p:nvPr/>
          </p:nvGrpSpPr>
          <p:grpSpPr>
            <a:xfrm>
              <a:off x="591090" y="1718866"/>
              <a:ext cx="1965284" cy="2358341"/>
              <a:chOff x="3267" y="759166"/>
              <a:chExt cx="1965284" cy="2358341"/>
            </a:xfrm>
          </p:grpSpPr>
          <p:sp>
            <p:nvSpPr>
              <p:cNvPr id="6" name="Rounded Rectangle 5"/>
              <p:cNvSpPr/>
              <p:nvPr/>
            </p:nvSpPr>
            <p:spPr>
              <a:xfrm>
                <a:off x="3267" y="759167"/>
                <a:ext cx="1965284" cy="2358340"/>
              </a:xfrm>
              <a:prstGeom prst="roundRect">
                <a:avLst>
                  <a:gd name="adj" fmla="val 5000"/>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ounded Rectangle 4"/>
              <p:cNvSpPr/>
              <p:nvPr/>
            </p:nvSpPr>
            <p:spPr>
              <a:xfrm rot="16200000">
                <a:off x="-767124" y="1529558"/>
                <a:ext cx="1933839" cy="393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b="0" kern="1200" noProof="0" dirty="0" smtClean="0">
                    <a:solidFill>
                      <a:schemeClr val="bg1"/>
                    </a:solidFill>
                  </a:rPr>
                  <a:t>WP2.1</a:t>
                </a:r>
                <a:endParaRPr lang="en-GB" sz="2200" b="0" kern="1200" noProof="0" dirty="0">
                  <a:solidFill>
                    <a:schemeClr val="bg1"/>
                  </a:solidFill>
                </a:endParaRPr>
              </a:p>
            </p:txBody>
          </p:sp>
        </p:grpSp>
        <p:grpSp>
          <p:nvGrpSpPr>
            <p:cNvPr id="8" name="Group 7"/>
            <p:cNvGrpSpPr/>
            <p:nvPr/>
          </p:nvGrpSpPr>
          <p:grpSpPr>
            <a:xfrm>
              <a:off x="1013546" y="1718867"/>
              <a:ext cx="1464136" cy="2358340"/>
              <a:chOff x="396324" y="759167"/>
              <a:chExt cx="1464136" cy="2358340"/>
            </a:xfrm>
          </p:grpSpPr>
          <p:sp>
            <p:nvSpPr>
              <p:cNvPr id="9" name="Rectangle 8"/>
              <p:cNvSpPr/>
              <p:nvPr/>
            </p:nvSpPr>
            <p:spPr>
              <a:xfrm>
                <a:off x="396324" y="759167"/>
                <a:ext cx="1464136" cy="2358340"/>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Rectangle 10"/>
              <p:cNvSpPr/>
              <p:nvPr/>
            </p:nvSpPr>
            <p:spPr>
              <a:xfrm>
                <a:off x="396324" y="759167"/>
                <a:ext cx="1464136" cy="23583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b="1" kern="1200" noProof="0" dirty="0" smtClean="0">
                    <a:solidFill>
                      <a:schemeClr val="tx1"/>
                    </a:solidFill>
                  </a:rPr>
                  <a:t>Preparation of project implementation and training of resources needed </a:t>
                </a:r>
              </a:p>
              <a:p>
                <a:pPr lvl="0" algn="l" defTabSz="711200">
                  <a:lnSpc>
                    <a:spcPct val="90000"/>
                  </a:lnSpc>
                  <a:spcBef>
                    <a:spcPct val="0"/>
                  </a:spcBef>
                  <a:spcAft>
                    <a:spcPct val="35000"/>
                  </a:spcAft>
                </a:pPr>
                <a:r>
                  <a:rPr lang="en-GB" sz="1600" b="1" kern="1200" noProof="0" dirty="0" smtClean="0">
                    <a:solidFill>
                      <a:schemeClr val="tx1"/>
                    </a:solidFill>
                  </a:rPr>
                  <a:t>(ESS, CEA, FZJ, INFN, ESSB, STFC, BNC Wigner) </a:t>
                </a:r>
                <a:endParaRPr lang="en-GB" sz="1600" kern="1200" noProof="0" dirty="0">
                  <a:solidFill>
                    <a:schemeClr val="tx1"/>
                  </a:solidFill>
                </a:endParaRPr>
              </a:p>
            </p:txBody>
          </p:sp>
        </p:grpSp>
      </p:grpSp>
      <p:grpSp>
        <p:nvGrpSpPr>
          <p:cNvPr id="32" name="Group 31"/>
          <p:cNvGrpSpPr/>
          <p:nvPr/>
        </p:nvGrpSpPr>
        <p:grpSpPr>
          <a:xfrm>
            <a:off x="2522708" y="1718867"/>
            <a:ext cx="2035821" cy="2358341"/>
            <a:chOff x="2522708" y="1718867"/>
            <a:chExt cx="2035821" cy="2358341"/>
          </a:xfrm>
        </p:grpSpPr>
        <p:grpSp>
          <p:nvGrpSpPr>
            <p:cNvPr id="12" name="Group 11"/>
            <p:cNvGrpSpPr/>
            <p:nvPr/>
          </p:nvGrpSpPr>
          <p:grpSpPr>
            <a:xfrm>
              <a:off x="2522708" y="1718867"/>
              <a:ext cx="1965284" cy="2358341"/>
              <a:chOff x="2037336" y="759166"/>
              <a:chExt cx="1965284" cy="2358341"/>
            </a:xfrm>
          </p:grpSpPr>
          <p:sp>
            <p:nvSpPr>
              <p:cNvPr id="16" name="Rounded Rectangle 15"/>
              <p:cNvSpPr/>
              <p:nvPr/>
            </p:nvSpPr>
            <p:spPr>
              <a:xfrm>
                <a:off x="2037336" y="759167"/>
                <a:ext cx="1965284" cy="2358340"/>
              </a:xfrm>
              <a:prstGeom prst="roundRect">
                <a:avLst>
                  <a:gd name="adj" fmla="val 5000"/>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ounded Rectangle 4"/>
              <p:cNvSpPr/>
              <p:nvPr/>
            </p:nvSpPr>
            <p:spPr>
              <a:xfrm rot="16200000">
                <a:off x="1266944" y="1529558"/>
                <a:ext cx="1933839" cy="393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kern="1200" noProof="0" dirty="0" smtClean="0">
                    <a:solidFill>
                      <a:schemeClr val="bg1"/>
                    </a:solidFill>
                  </a:rPr>
                  <a:t>WP2.2</a:t>
                </a:r>
                <a:endParaRPr lang="en-GB" sz="2200" kern="1200" noProof="0" dirty="0">
                  <a:solidFill>
                    <a:schemeClr val="bg1"/>
                  </a:solidFill>
                </a:endParaRPr>
              </a:p>
            </p:txBody>
          </p:sp>
        </p:grpSp>
        <p:grpSp>
          <p:nvGrpSpPr>
            <p:cNvPr id="13" name="Group 12"/>
            <p:cNvGrpSpPr/>
            <p:nvPr/>
          </p:nvGrpSpPr>
          <p:grpSpPr>
            <a:xfrm>
              <a:off x="3094393" y="1718868"/>
              <a:ext cx="1464136" cy="2358340"/>
              <a:chOff x="2430393" y="759167"/>
              <a:chExt cx="1464136" cy="2358340"/>
            </a:xfrm>
          </p:grpSpPr>
          <p:sp>
            <p:nvSpPr>
              <p:cNvPr id="14" name="Rectangle 13"/>
              <p:cNvSpPr/>
              <p:nvPr/>
            </p:nvSpPr>
            <p:spPr>
              <a:xfrm>
                <a:off x="2430393" y="759167"/>
                <a:ext cx="1464136" cy="2358340"/>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5" name="Rectangle 14"/>
              <p:cNvSpPr/>
              <p:nvPr/>
            </p:nvSpPr>
            <p:spPr>
              <a:xfrm>
                <a:off x="2430393" y="759167"/>
                <a:ext cx="1464136" cy="23583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b="1" kern="1200" noProof="0" dirty="0" smtClean="0">
                    <a:solidFill>
                      <a:schemeClr val="tx1"/>
                    </a:solidFill>
                  </a:rPr>
                  <a:t>Development and implementation of an In-kind information system for the coordination of IKC activities </a:t>
                </a:r>
              </a:p>
              <a:p>
                <a:pPr lvl="0" algn="l" defTabSz="711200">
                  <a:lnSpc>
                    <a:spcPct val="90000"/>
                  </a:lnSpc>
                  <a:spcBef>
                    <a:spcPct val="0"/>
                  </a:spcBef>
                  <a:spcAft>
                    <a:spcPct val="35000"/>
                  </a:spcAft>
                </a:pPr>
                <a:r>
                  <a:rPr lang="en-GB" sz="1600" b="1" kern="1200" noProof="0" dirty="0" smtClean="0">
                    <a:solidFill>
                      <a:schemeClr val="tx1"/>
                    </a:solidFill>
                  </a:rPr>
                  <a:t>(</a:t>
                </a:r>
                <a:r>
                  <a:rPr lang="en-GB" sz="1600" b="1" kern="1200" noProof="0" dirty="0" err="1" smtClean="0">
                    <a:solidFill>
                      <a:schemeClr val="tx1"/>
                    </a:solidFill>
                  </a:rPr>
                  <a:t>Elettra</a:t>
                </a:r>
                <a:r>
                  <a:rPr lang="en-GB" sz="1600" b="1" kern="1200" noProof="0" dirty="0" smtClean="0">
                    <a:solidFill>
                      <a:schemeClr val="tx1"/>
                    </a:solidFill>
                  </a:rPr>
                  <a:t>, ESS)</a:t>
                </a:r>
                <a:endParaRPr lang="en-GB" sz="1600" kern="1200" noProof="0" dirty="0">
                  <a:solidFill>
                    <a:schemeClr val="tx1"/>
                  </a:solidFill>
                </a:endParaRPr>
              </a:p>
            </p:txBody>
          </p:sp>
        </p:grpSp>
      </p:grpSp>
      <p:grpSp>
        <p:nvGrpSpPr>
          <p:cNvPr id="24" name="Group 23"/>
          <p:cNvGrpSpPr/>
          <p:nvPr/>
        </p:nvGrpSpPr>
        <p:grpSpPr>
          <a:xfrm>
            <a:off x="4607110" y="1718868"/>
            <a:ext cx="1965284" cy="2358341"/>
            <a:chOff x="3589358" y="1392579"/>
            <a:chExt cx="1965284" cy="2358341"/>
          </a:xfrm>
        </p:grpSpPr>
        <p:grpSp>
          <p:nvGrpSpPr>
            <p:cNvPr id="18" name="Group 17"/>
            <p:cNvGrpSpPr/>
            <p:nvPr/>
          </p:nvGrpSpPr>
          <p:grpSpPr>
            <a:xfrm>
              <a:off x="3589358" y="1392579"/>
              <a:ext cx="1965284" cy="2358341"/>
              <a:chOff x="4071405" y="759166"/>
              <a:chExt cx="1965284" cy="2358341"/>
            </a:xfrm>
          </p:grpSpPr>
          <p:sp>
            <p:nvSpPr>
              <p:cNvPr id="22" name="Rounded Rectangle 21"/>
              <p:cNvSpPr/>
              <p:nvPr/>
            </p:nvSpPr>
            <p:spPr>
              <a:xfrm>
                <a:off x="4071405" y="759167"/>
                <a:ext cx="1965284" cy="2358340"/>
              </a:xfrm>
              <a:prstGeom prst="roundRect">
                <a:avLst>
                  <a:gd name="adj" fmla="val 5000"/>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Rounded Rectangle 4"/>
              <p:cNvSpPr/>
              <p:nvPr/>
            </p:nvSpPr>
            <p:spPr>
              <a:xfrm rot="16200000">
                <a:off x="3301014" y="1529558"/>
                <a:ext cx="1933839" cy="393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GB" sz="2200" kern="1200" noProof="0" dirty="0" smtClean="0">
                    <a:solidFill>
                      <a:schemeClr val="bg1"/>
                    </a:solidFill>
                  </a:rPr>
                  <a:t>WP2.3</a:t>
                </a:r>
                <a:endParaRPr lang="en-GB" sz="2200" kern="1200" noProof="0" dirty="0">
                  <a:solidFill>
                    <a:schemeClr val="bg1"/>
                  </a:solidFill>
                </a:endParaRPr>
              </a:p>
            </p:txBody>
          </p:sp>
        </p:grpSp>
        <p:grpSp>
          <p:nvGrpSpPr>
            <p:cNvPr id="19" name="Group 18"/>
            <p:cNvGrpSpPr/>
            <p:nvPr/>
          </p:nvGrpSpPr>
          <p:grpSpPr>
            <a:xfrm>
              <a:off x="3982415" y="1392580"/>
              <a:ext cx="1464136" cy="2358340"/>
              <a:chOff x="4464462" y="759167"/>
              <a:chExt cx="1464136" cy="2358340"/>
            </a:xfrm>
          </p:grpSpPr>
          <p:sp>
            <p:nvSpPr>
              <p:cNvPr id="20" name="Rectangle 19"/>
              <p:cNvSpPr/>
              <p:nvPr/>
            </p:nvSpPr>
            <p:spPr>
              <a:xfrm>
                <a:off x="4464462" y="759167"/>
                <a:ext cx="1464136" cy="2358340"/>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1" name="Rectangle 20"/>
              <p:cNvSpPr/>
              <p:nvPr/>
            </p:nvSpPr>
            <p:spPr>
              <a:xfrm>
                <a:off x="4464462" y="759167"/>
                <a:ext cx="1464136" cy="23583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b="1" kern="1200" noProof="0" dirty="0" smtClean="0">
                    <a:solidFill>
                      <a:schemeClr val="tx1"/>
                    </a:solidFill>
                  </a:rPr>
                  <a:t>Development of an IKC 'Best Practice' system and standards (WEB) and organisation of collaboration meetings </a:t>
                </a:r>
              </a:p>
              <a:p>
                <a:pPr lvl="0" algn="l" defTabSz="711200">
                  <a:lnSpc>
                    <a:spcPct val="90000"/>
                  </a:lnSpc>
                  <a:spcBef>
                    <a:spcPct val="0"/>
                  </a:spcBef>
                  <a:spcAft>
                    <a:spcPct val="35000"/>
                  </a:spcAft>
                </a:pPr>
                <a:r>
                  <a:rPr lang="en-GB" sz="1600" b="1" kern="1200" noProof="0" dirty="0" smtClean="0">
                    <a:solidFill>
                      <a:schemeClr val="tx1"/>
                    </a:solidFill>
                  </a:rPr>
                  <a:t>(</a:t>
                </a:r>
                <a:r>
                  <a:rPr lang="en-GB" sz="1600" b="1" kern="1200" noProof="0" dirty="0" err="1" smtClean="0">
                    <a:solidFill>
                      <a:schemeClr val="tx1"/>
                    </a:solidFill>
                  </a:rPr>
                  <a:t>Elettra</a:t>
                </a:r>
                <a:r>
                  <a:rPr lang="en-GB" sz="1600" b="1" kern="1200" noProof="0" dirty="0" smtClean="0">
                    <a:solidFill>
                      <a:schemeClr val="tx1"/>
                    </a:solidFill>
                  </a:rPr>
                  <a:t>, ESS)</a:t>
                </a:r>
                <a:endParaRPr lang="en-GB" sz="1600" kern="1200" noProof="0" dirty="0">
                  <a:solidFill>
                    <a:schemeClr val="tx1"/>
                  </a:solidFill>
                </a:endParaRPr>
              </a:p>
            </p:txBody>
          </p:sp>
        </p:grpSp>
      </p:grpSp>
      <p:grpSp>
        <p:nvGrpSpPr>
          <p:cNvPr id="31" name="Group 30"/>
          <p:cNvGrpSpPr/>
          <p:nvPr/>
        </p:nvGrpSpPr>
        <p:grpSpPr>
          <a:xfrm>
            <a:off x="6691512" y="1718869"/>
            <a:ext cx="1965284" cy="2358341"/>
            <a:chOff x="3589358" y="1392579"/>
            <a:chExt cx="1965284" cy="2358341"/>
          </a:xfrm>
        </p:grpSpPr>
        <p:grpSp>
          <p:nvGrpSpPr>
            <p:cNvPr id="25" name="Group 24"/>
            <p:cNvGrpSpPr/>
            <p:nvPr/>
          </p:nvGrpSpPr>
          <p:grpSpPr>
            <a:xfrm>
              <a:off x="3589358" y="1392579"/>
              <a:ext cx="1965284" cy="2358341"/>
              <a:chOff x="6105474" y="759166"/>
              <a:chExt cx="1965284" cy="2358341"/>
            </a:xfrm>
          </p:grpSpPr>
          <p:sp>
            <p:nvSpPr>
              <p:cNvPr id="29" name="Rounded Rectangle 28"/>
              <p:cNvSpPr/>
              <p:nvPr/>
            </p:nvSpPr>
            <p:spPr>
              <a:xfrm>
                <a:off x="6105474" y="759167"/>
                <a:ext cx="1965284" cy="2358340"/>
              </a:xfrm>
              <a:prstGeom prst="roundRect">
                <a:avLst>
                  <a:gd name="adj" fmla="val 5000"/>
                </a:avLst>
              </a:prstGeom>
              <a:ln>
                <a:solidFill>
                  <a:schemeClr val="tx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0" name="Rounded Rectangle 4"/>
              <p:cNvSpPr/>
              <p:nvPr/>
            </p:nvSpPr>
            <p:spPr>
              <a:xfrm rot="16200000">
                <a:off x="5335083" y="1529558"/>
                <a:ext cx="1933839" cy="393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GB" sz="2000" kern="1200" noProof="0" dirty="0" smtClean="0">
                    <a:solidFill>
                      <a:schemeClr val="bg1"/>
                    </a:solidFill>
                  </a:rPr>
                  <a:t>WP2.4</a:t>
                </a:r>
                <a:endParaRPr lang="en-GB" sz="2000" kern="1200" noProof="0" dirty="0">
                  <a:solidFill>
                    <a:schemeClr val="bg1"/>
                  </a:solidFill>
                </a:endParaRPr>
              </a:p>
            </p:txBody>
          </p:sp>
        </p:grpSp>
        <p:grpSp>
          <p:nvGrpSpPr>
            <p:cNvPr id="26" name="Group 25"/>
            <p:cNvGrpSpPr/>
            <p:nvPr/>
          </p:nvGrpSpPr>
          <p:grpSpPr>
            <a:xfrm>
              <a:off x="3982415" y="1392580"/>
              <a:ext cx="1464136" cy="2358340"/>
              <a:chOff x="6498531" y="759167"/>
              <a:chExt cx="1464136" cy="2358340"/>
            </a:xfrm>
          </p:grpSpPr>
          <p:sp>
            <p:nvSpPr>
              <p:cNvPr id="27" name="Rectangle 26"/>
              <p:cNvSpPr/>
              <p:nvPr/>
            </p:nvSpPr>
            <p:spPr>
              <a:xfrm>
                <a:off x="6498531" y="759167"/>
                <a:ext cx="1464136" cy="2358340"/>
              </a:xfrm>
              <a:prstGeom prst="rect">
                <a:avLst/>
              </a:pr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8" name="Rectangle 27"/>
              <p:cNvSpPr/>
              <p:nvPr/>
            </p:nvSpPr>
            <p:spPr>
              <a:xfrm>
                <a:off x="6498531" y="759167"/>
                <a:ext cx="1464136" cy="23583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b="1" kern="1200" noProof="0" dirty="0" smtClean="0">
                    <a:solidFill>
                      <a:schemeClr val="tx1"/>
                    </a:solidFill>
                  </a:rPr>
                  <a:t>Creation of an IKC network of Regional Hubs </a:t>
                </a:r>
              </a:p>
              <a:p>
                <a:pPr lvl="0" algn="l" defTabSz="711200">
                  <a:lnSpc>
                    <a:spcPct val="90000"/>
                  </a:lnSpc>
                  <a:spcBef>
                    <a:spcPct val="0"/>
                  </a:spcBef>
                  <a:spcAft>
                    <a:spcPct val="35000"/>
                  </a:spcAft>
                </a:pPr>
                <a:r>
                  <a:rPr lang="en-GB" sz="1600" b="1" kern="1200" noProof="0" dirty="0" smtClean="0">
                    <a:solidFill>
                      <a:schemeClr val="tx1"/>
                    </a:solidFill>
                  </a:rPr>
                  <a:t>(ESS, STFC, TUD, FZJ, ESSB, INFN, CEA, BNC Wigner)</a:t>
                </a:r>
                <a:endParaRPr lang="en-GB" sz="1600" kern="1200" noProof="0" dirty="0">
                  <a:solidFill>
                    <a:schemeClr val="tx1"/>
                  </a:solidFill>
                </a:endParaRPr>
              </a:p>
            </p:txBody>
          </p:sp>
        </p:grpSp>
      </p:grpSp>
    </p:spTree>
    <p:extLst>
      <p:ext uri="{BB962C8B-B14F-4D97-AF65-F5344CB8AC3E}">
        <p14:creationId xmlns:p14="http://schemas.microsoft.com/office/powerpoint/2010/main" val="3875700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6300" y="861616"/>
            <a:ext cx="7767742" cy="857250"/>
          </a:xfrm>
        </p:spPr>
        <p:txBody>
          <a:bodyPr/>
          <a:lstStyle/>
          <a:p>
            <a:r>
              <a:rPr lang="da-DK" b="1" dirty="0"/>
              <a:t>Overview of </a:t>
            </a:r>
            <a:r>
              <a:rPr lang="da-DK" b="1" dirty="0" smtClean="0"/>
              <a:t>WP2 - </a:t>
            </a:r>
            <a:r>
              <a:rPr lang="da-DK" b="1" dirty="0" err="1" smtClean="0"/>
              <a:t>Deliverables</a:t>
            </a:r>
            <a:endParaRPr lang="da-DK" b="1" dirty="0"/>
          </a:p>
        </p:txBody>
      </p:sp>
      <p:graphicFrame>
        <p:nvGraphicFramePr>
          <p:cNvPr id="11" name="Table 10"/>
          <p:cNvGraphicFramePr>
            <a:graphicFrameLocks noGrp="1"/>
          </p:cNvGraphicFramePr>
          <p:nvPr>
            <p:extLst>
              <p:ext uri="{D42A27DB-BD31-4B8C-83A1-F6EECF244321}">
                <p14:modId xmlns:p14="http://schemas.microsoft.com/office/powerpoint/2010/main" val="315783279"/>
              </p:ext>
            </p:extLst>
          </p:nvPr>
        </p:nvGraphicFramePr>
        <p:xfrm>
          <a:off x="894801" y="1742377"/>
          <a:ext cx="7465347" cy="2259008"/>
        </p:xfrm>
        <a:graphic>
          <a:graphicData uri="http://schemas.openxmlformats.org/drawingml/2006/table">
            <a:tbl>
              <a:tblPr firstRow="1" bandRow="1">
                <a:tableStyleId>{F5AB1C69-6EDB-4FF4-983F-18BD219EF322}</a:tableStyleId>
              </a:tblPr>
              <a:tblGrid>
                <a:gridCol w="542492"/>
                <a:gridCol w="4369890"/>
                <a:gridCol w="970018"/>
                <a:gridCol w="1582947"/>
              </a:tblGrid>
              <a:tr h="240030">
                <a:tc>
                  <a:txBody>
                    <a:bodyPr/>
                    <a:lstStyle/>
                    <a:p>
                      <a:pPr algn="ctr"/>
                      <a:r>
                        <a:rPr lang="en-GB" sz="1100" b="1" dirty="0" smtClean="0"/>
                        <a:t> </a:t>
                      </a:r>
                      <a:endParaRPr lang="en-GB" sz="1100" b="1" dirty="0"/>
                    </a:p>
                  </a:txBody>
                  <a:tcPr marT="34290" marB="34290" anchor="b" anchorCtr="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dirty="0" smtClean="0"/>
                        <a:t>Deliverable</a:t>
                      </a:r>
                    </a:p>
                  </a:txBody>
                  <a:tcPr marT="34290" marB="34290">
                    <a:lnT w="12700" cap="flat" cmpd="sng" algn="ctr">
                      <a:solidFill>
                        <a:scrgbClr r="0" g="0" b="0"/>
                      </a:solidFill>
                      <a:prstDash val="solid"/>
                      <a:round/>
                      <a:headEnd type="none" w="med" len="med"/>
                      <a:tailEnd type="none" w="med" len="med"/>
                    </a:lnT>
                  </a:tcPr>
                </a:tc>
                <a:tc>
                  <a:txBody>
                    <a:bodyPr/>
                    <a:lstStyle/>
                    <a:p>
                      <a:r>
                        <a:rPr lang="en-GB" sz="1100" b="1" dirty="0" smtClean="0"/>
                        <a:t>Month</a:t>
                      </a:r>
                      <a:endParaRPr lang="en-GB" sz="1100" b="1" dirty="0"/>
                    </a:p>
                  </a:txBody>
                  <a:tcPr marT="34290" marB="34290">
                    <a:lnT w="12700" cap="flat" cmpd="sng" algn="ctr">
                      <a:solidFill>
                        <a:scrgbClr r="0" g="0" b="0"/>
                      </a:solidFill>
                      <a:prstDash val="solid"/>
                      <a:round/>
                      <a:headEnd type="none" w="med" len="med"/>
                      <a:tailEnd type="none" w="med" len="med"/>
                    </a:lnT>
                  </a:tcPr>
                </a:tc>
                <a:tc>
                  <a:txBody>
                    <a:bodyPr/>
                    <a:lstStyle/>
                    <a:p>
                      <a:r>
                        <a:rPr lang="en-GB" sz="1100" b="1" dirty="0" smtClean="0"/>
                        <a:t>Status</a:t>
                      </a:r>
                      <a:endParaRPr lang="en-GB" sz="1100" b="1" dirty="0"/>
                    </a:p>
                  </a:txBody>
                  <a:tcPr marT="34290" marB="3429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84633">
                <a:tc>
                  <a:txBody>
                    <a:bodyPr/>
                    <a:lstStyle/>
                    <a:p>
                      <a:pPr marL="36000" algn="ctr" fontAlgn="t">
                        <a:lnSpc>
                          <a:spcPct val="150000"/>
                        </a:lnSpc>
                      </a:pPr>
                      <a:r>
                        <a:rPr lang="en-US" sz="1100" b="1" i="0" u="none" strike="noStrike" dirty="0" smtClean="0">
                          <a:solidFill>
                            <a:schemeClr val="dk1"/>
                          </a:solidFill>
                          <a:effectLst/>
                          <a:latin typeface="+mn-lt"/>
                          <a:cs typeface="+mn-cs"/>
                        </a:rPr>
                        <a:t>D2.1</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marL="36000" algn="l" fontAlgn="ctr">
                        <a:lnSpc>
                          <a:spcPct val="100000"/>
                        </a:lnSpc>
                      </a:pPr>
                      <a:r>
                        <a:rPr lang="en-US" sz="1100" b="1" u="none" strike="noStrike" dirty="0">
                          <a:effectLst/>
                        </a:rPr>
                        <a:t>Risk assessment and mitigation plan</a:t>
                      </a:r>
                      <a:endParaRPr lang="en-US" sz="1100" b="1" i="0" u="none" strike="noStrike" dirty="0">
                        <a:solidFill>
                          <a:srgbClr val="000000"/>
                        </a:solidFill>
                        <a:effectLst/>
                        <a:latin typeface="Arial"/>
                        <a:cs typeface="Arial"/>
                      </a:endParaRPr>
                    </a:p>
                  </a:txBody>
                  <a:tcPr marL="12700" marR="12700" marT="9525" marB="0" anchor="ctr"/>
                </a:tc>
                <a:tc>
                  <a:txBody>
                    <a:bodyPr/>
                    <a:lstStyle/>
                    <a:p>
                      <a:pPr marL="36000" algn="l" fontAlgn="t">
                        <a:lnSpc>
                          <a:spcPct val="100000"/>
                        </a:lnSpc>
                      </a:pPr>
                      <a:r>
                        <a:rPr lang="en-US" sz="1100" b="1" u="none" strike="noStrike" dirty="0">
                          <a:effectLst/>
                        </a:rPr>
                        <a:t>M3</a:t>
                      </a:r>
                      <a:endParaRPr lang="en-US" sz="1100" b="1" i="0" u="none" strike="noStrike" dirty="0">
                        <a:solidFill>
                          <a:srgbClr val="000000"/>
                        </a:solidFill>
                        <a:effectLst/>
                        <a:latin typeface="Arial"/>
                        <a:cs typeface="Arial"/>
                      </a:endParaRPr>
                    </a:p>
                  </a:txBody>
                  <a:tcPr marL="12700" marR="12700" marT="9525" marB="0" anchor="b"/>
                </a:tc>
                <a:tc>
                  <a:txBody>
                    <a:bodyPr/>
                    <a:lstStyle/>
                    <a:p>
                      <a:pPr marL="36000" algn="l">
                        <a:lnSpc>
                          <a:spcPct val="100000"/>
                        </a:lnSpc>
                      </a:pPr>
                      <a:r>
                        <a:rPr lang="en-GB" sz="1100" b="1" dirty="0" smtClean="0"/>
                        <a:t>Accepted</a:t>
                      </a:r>
                      <a:endParaRPr lang="en-GB" sz="1100" b="1" dirty="0"/>
                    </a:p>
                  </a:txBody>
                  <a:tcPr marT="34290" marB="34290" anchor="ctr">
                    <a:lnR w="12700" cap="flat" cmpd="sng" algn="ctr">
                      <a:solidFill>
                        <a:scrgbClr r="0" g="0" b="0"/>
                      </a:solidFill>
                      <a:prstDash val="solid"/>
                      <a:round/>
                      <a:headEnd type="none" w="med" len="med"/>
                      <a:tailEnd type="none" w="med" len="med"/>
                    </a:lnR>
                  </a:tcPr>
                </a:tc>
              </a:tr>
              <a:tr h="276887">
                <a:tc>
                  <a:txBody>
                    <a:bodyPr/>
                    <a:lstStyle/>
                    <a:p>
                      <a:pPr marL="36000" algn="ctr" fontAlgn="t">
                        <a:lnSpc>
                          <a:spcPct val="150000"/>
                        </a:lnSpc>
                      </a:pPr>
                      <a:r>
                        <a:rPr lang="en-US" sz="1100" b="1" u="none" strike="noStrike" dirty="0" smtClean="0">
                          <a:effectLst/>
                        </a:rPr>
                        <a:t>D2.2</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marL="36000" algn="l" fontAlgn="ctr">
                        <a:lnSpc>
                          <a:spcPct val="100000"/>
                        </a:lnSpc>
                      </a:pPr>
                      <a:r>
                        <a:rPr lang="en-US" sz="1100" b="1" u="none" strike="noStrike" dirty="0">
                          <a:effectLst/>
                        </a:rPr>
                        <a:t>Launch of IKC Best practice online platform </a:t>
                      </a:r>
                      <a:endParaRPr lang="en-US" sz="1100" b="1" i="0" u="none" strike="noStrike" dirty="0">
                        <a:solidFill>
                          <a:srgbClr val="000000"/>
                        </a:solidFill>
                        <a:effectLst/>
                        <a:latin typeface="Arial"/>
                        <a:cs typeface="Arial"/>
                      </a:endParaRPr>
                    </a:p>
                  </a:txBody>
                  <a:tcPr marL="12700" marR="12700" marT="9525" marB="0" anchor="ctr"/>
                </a:tc>
                <a:tc>
                  <a:txBody>
                    <a:bodyPr/>
                    <a:lstStyle/>
                    <a:p>
                      <a:pPr marL="36000" algn="l" fontAlgn="t">
                        <a:lnSpc>
                          <a:spcPct val="100000"/>
                        </a:lnSpc>
                      </a:pPr>
                      <a:r>
                        <a:rPr lang="en-US" sz="1100" b="1" u="none" strike="noStrike" dirty="0">
                          <a:effectLst/>
                        </a:rPr>
                        <a:t>M6</a:t>
                      </a:r>
                      <a:endParaRPr lang="en-US" sz="1100" b="1" i="0" u="none" strike="noStrike" dirty="0">
                        <a:solidFill>
                          <a:srgbClr val="000000"/>
                        </a:solidFill>
                        <a:effectLst/>
                        <a:latin typeface="Arial"/>
                        <a:cs typeface="Arial"/>
                      </a:endParaRPr>
                    </a:p>
                  </a:txBody>
                  <a:tcPr marL="12700" marR="12700" marT="9525" marB="0" anchor="b"/>
                </a:tc>
                <a:tc>
                  <a:txBody>
                    <a:bodyPr/>
                    <a:lstStyle/>
                    <a:p>
                      <a:pPr marL="36000" algn="l">
                        <a:lnSpc>
                          <a:spcPct val="100000"/>
                        </a:lnSpc>
                      </a:pPr>
                      <a:r>
                        <a:rPr lang="en-GB" sz="1100" b="1" dirty="0" smtClean="0"/>
                        <a:t>Accepted</a:t>
                      </a:r>
                      <a:endParaRPr lang="en-GB" sz="1100" b="1" dirty="0"/>
                    </a:p>
                  </a:txBody>
                  <a:tcPr marT="34290" marB="34290" anchor="ctr">
                    <a:lnR w="12700" cap="flat" cmpd="sng" algn="ctr">
                      <a:solidFill>
                        <a:scrgbClr r="0" g="0" b="0"/>
                      </a:solidFill>
                      <a:prstDash val="solid"/>
                      <a:round/>
                      <a:headEnd type="none" w="med" len="med"/>
                      <a:tailEnd type="none" w="med" len="med"/>
                    </a:lnR>
                  </a:tcPr>
                </a:tc>
              </a:tr>
              <a:tr h="278627">
                <a:tc>
                  <a:txBody>
                    <a:bodyPr/>
                    <a:lstStyle/>
                    <a:p>
                      <a:pPr marL="36000" algn="ctr" fontAlgn="t">
                        <a:lnSpc>
                          <a:spcPct val="150000"/>
                        </a:lnSpc>
                      </a:pPr>
                      <a:r>
                        <a:rPr lang="en-US" sz="1100" b="1" u="none" strike="noStrike" dirty="0" smtClean="0">
                          <a:effectLst/>
                        </a:rPr>
                        <a:t>D2.3</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marL="36000" algn="l" fontAlgn="ctr">
                        <a:lnSpc>
                          <a:spcPct val="100000"/>
                        </a:lnSpc>
                      </a:pPr>
                      <a:r>
                        <a:rPr lang="en-US" sz="1100" b="1" u="none" strike="noStrike" dirty="0">
                          <a:effectLst/>
                        </a:rPr>
                        <a:t>Deployment of Management Information System</a:t>
                      </a:r>
                      <a:endParaRPr lang="en-US" sz="1100" b="1" i="0" u="none" strike="noStrike" dirty="0">
                        <a:solidFill>
                          <a:srgbClr val="000000"/>
                        </a:solidFill>
                        <a:effectLst/>
                        <a:latin typeface="Arial"/>
                        <a:cs typeface="Arial"/>
                      </a:endParaRPr>
                    </a:p>
                  </a:txBody>
                  <a:tcPr marL="12700" marR="12700" marT="9525" marB="0" anchor="ctr"/>
                </a:tc>
                <a:tc>
                  <a:txBody>
                    <a:bodyPr/>
                    <a:lstStyle/>
                    <a:p>
                      <a:pPr marL="36000" algn="l" fontAlgn="t">
                        <a:lnSpc>
                          <a:spcPct val="100000"/>
                        </a:lnSpc>
                      </a:pPr>
                      <a:r>
                        <a:rPr lang="en-US" sz="1100" b="1" u="none" strike="noStrike" dirty="0">
                          <a:effectLst/>
                        </a:rPr>
                        <a:t>M12</a:t>
                      </a:r>
                      <a:endParaRPr lang="en-US" sz="1100" b="1" i="0" u="none" strike="noStrike" dirty="0">
                        <a:solidFill>
                          <a:srgbClr val="000000"/>
                        </a:solidFill>
                        <a:effectLst/>
                        <a:latin typeface="Arial"/>
                        <a:cs typeface="Arial"/>
                      </a:endParaRPr>
                    </a:p>
                  </a:txBody>
                  <a:tcPr marL="12700" marR="12700" marT="9525" marB="0" anchor="b"/>
                </a:tc>
                <a:tc>
                  <a:txBody>
                    <a:bodyPr/>
                    <a:lstStyle/>
                    <a:p>
                      <a:pPr marL="36000" algn="l">
                        <a:lnSpc>
                          <a:spcPct val="100000"/>
                        </a:lnSpc>
                      </a:pPr>
                      <a:r>
                        <a:rPr lang="en-GB" sz="1100" b="1" dirty="0" smtClean="0"/>
                        <a:t>Accepted</a:t>
                      </a:r>
                      <a:endParaRPr lang="en-GB" sz="1100" b="1" dirty="0"/>
                    </a:p>
                  </a:txBody>
                  <a:tcPr marT="34290" marB="34290" anchor="ctr">
                    <a:lnR w="12700" cap="flat" cmpd="sng" algn="ctr">
                      <a:solidFill>
                        <a:scrgbClr r="0" g="0" b="0"/>
                      </a:solidFill>
                      <a:prstDash val="solid"/>
                      <a:round/>
                      <a:headEnd type="none" w="med" len="med"/>
                      <a:tailEnd type="none" w="med" len="med"/>
                    </a:lnR>
                  </a:tcPr>
                </a:tc>
              </a:tr>
              <a:tr h="280206">
                <a:tc>
                  <a:txBody>
                    <a:bodyPr/>
                    <a:lstStyle/>
                    <a:p>
                      <a:pPr marL="36000" algn="ctr" fontAlgn="t">
                        <a:lnSpc>
                          <a:spcPct val="150000"/>
                        </a:lnSpc>
                      </a:pPr>
                      <a:r>
                        <a:rPr lang="en-US" sz="1100" b="1" u="none" strike="noStrike" dirty="0" smtClean="0">
                          <a:effectLst/>
                        </a:rPr>
                        <a:t>D2.4</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marL="36000" algn="l" fontAlgn="ctr">
                        <a:lnSpc>
                          <a:spcPct val="100000"/>
                        </a:lnSpc>
                      </a:pPr>
                      <a:r>
                        <a:rPr lang="en-US" sz="1100" b="1" u="none" strike="noStrike" dirty="0">
                          <a:effectLst/>
                        </a:rPr>
                        <a:t>1st Annual IKC Progress Assessment</a:t>
                      </a:r>
                      <a:endParaRPr lang="en-US" sz="1100" b="1" i="0" u="none" strike="noStrike" dirty="0">
                        <a:solidFill>
                          <a:srgbClr val="000000"/>
                        </a:solidFill>
                        <a:effectLst/>
                        <a:latin typeface="Arial"/>
                        <a:cs typeface="Arial"/>
                      </a:endParaRPr>
                    </a:p>
                  </a:txBody>
                  <a:tcPr marL="12700" marR="12700" marT="9525" marB="0" anchor="ctr"/>
                </a:tc>
                <a:tc>
                  <a:txBody>
                    <a:bodyPr/>
                    <a:lstStyle/>
                    <a:p>
                      <a:pPr marL="36000" algn="l" fontAlgn="t">
                        <a:lnSpc>
                          <a:spcPct val="100000"/>
                        </a:lnSpc>
                      </a:pPr>
                      <a:r>
                        <a:rPr lang="en-US" sz="1100" b="1" u="none" strike="noStrike" dirty="0" smtClean="0">
                          <a:effectLst/>
                        </a:rPr>
                        <a:t>M13 </a:t>
                      </a:r>
                      <a:r>
                        <a:rPr lang="en-US" sz="1100" b="1" u="none" strike="noStrike" dirty="0" smtClean="0">
                          <a:solidFill>
                            <a:srgbClr val="FF0000"/>
                          </a:solidFill>
                          <a:effectLst/>
                        </a:rPr>
                        <a:t>M18</a:t>
                      </a:r>
                      <a:endParaRPr lang="en-US" sz="1100" b="1" i="0" u="none" strike="noStrike" dirty="0">
                        <a:solidFill>
                          <a:srgbClr val="FF0000"/>
                        </a:solidFill>
                        <a:effectLst/>
                        <a:latin typeface="Arial"/>
                        <a:cs typeface="Arial"/>
                      </a:endParaRPr>
                    </a:p>
                  </a:txBody>
                  <a:tcPr marL="12700" marR="12700" marT="9525" marB="0" anchor="b"/>
                </a:tc>
                <a:tc>
                  <a:txBody>
                    <a:bodyPr/>
                    <a:lstStyle/>
                    <a:p>
                      <a:pPr marL="36000" algn="l">
                        <a:lnSpc>
                          <a:spcPct val="100000"/>
                        </a:lnSpc>
                      </a:pPr>
                      <a:r>
                        <a:rPr lang="en-GB" sz="1100" b="1" dirty="0" smtClean="0"/>
                        <a:t>Accepted</a:t>
                      </a:r>
                      <a:endParaRPr lang="en-GB" sz="1100" b="1" dirty="0"/>
                    </a:p>
                  </a:txBody>
                  <a:tcPr marT="34290" marB="34290" anchor="ctr">
                    <a:lnR w="12700" cap="flat" cmpd="sng" algn="ctr">
                      <a:solidFill>
                        <a:scrgbClr r="0" g="0" b="0"/>
                      </a:solidFill>
                      <a:prstDash val="solid"/>
                      <a:round/>
                      <a:headEnd type="none" w="med" len="med"/>
                      <a:tailEnd type="none" w="med" len="med"/>
                    </a:lnR>
                  </a:tcPr>
                </a:tc>
              </a:tr>
              <a:tr h="312779">
                <a:tc>
                  <a:txBody>
                    <a:bodyPr/>
                    <a:lstStyle/>
                    <a:p>
                      <a:pPr marL="36000" algn="ctr" fontAlgn="t">
                        <a:lnSpc>
                          <a:spcPct val="150000"/>
                        </a:lnSpc>
                      </a:pPr>
                      <a:r>
                        <a:rPr lang="en-US" sz="1100" b="1" u="none" strike="noStrike" dirty="0" smtClean="0">
                          <a:effectLst/>
                        </a:rPr>
                        <a:t>D2.5</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marL="36000" algn="l" fontAlgn="ctr">
                        <a:lnSpc>
                          <a:spcPct val="100000"/>
                        </a:lnSpc>
                      </a:pPr>
                      <a:r>
                        <a:rPr lang="en-US" sz="1100" b="1" u="none" strike="noStrike" dirty="0">
                          <a:effectLst/>
                        </a:rPr>
                        <a:t>2nd Annual IKC Progress Assessment</a:t>
                      </a:r>
                      <a:endParaRPr lang="en-US" sz="1100" b="1" i="0" u="none" strike="noStrike" dirty="0">
                        <a:solidFill>
                          <a:srgbClr val="000000"/>
                        </a:solidFill>
                        <a:effectLst/>
                        <a:latin typeface="Arial"/>
                        <a:cs typeface="Arial"/>
                      </a:endParaRPr>
                    </a:p>
                  </a:txBody>
                  <a:tcPr marL="12700" marR="12700" marT="9525" marB="0" anchor="ctr"/>
                </a:tc>
                <a:tc>
                  <a:txBody>
                    <a:bodyPr/>
                    <a:lstStyle/>
                    <a:p>
                      <a:pPr marL="36000" algn="l" fontAlgn="t">
                        <a:lnSpc>
                          <a:spcPct val="100000"/>
                        </a:lnSpc>
                      </a:pPr>
                      <a:r>
                        <a:rPr lang="en-US" sz="1100" b="1" u="none" strike="noStrike" dirty="0" smtClean="0">
                          <a:effectLst/>
                        </a:rPr>
                        <a:t>M24 </a:t>
                      </a:r>
                      <a:r>
                        <a:rPr lang="en-US" sz="1100" b="1" u="none" strike="noStrike" dirty="0" smtClean="0">
                          <a:solidFill>
                            <a:srgbClr val="FF0000"/>
                          </a:solidFill>
                          <a:effectLst/>
                        </a:rPr>
                        <a:t>M29</a:t>
                      </a:r>
                      <a:endParaRPr lang="en-US" sz="1100" b="1" i="0" u="none" strike="noStrike" dirty="0">
                        <a:solidFill>
                          <a:srgbClr val="FF0000"/>
                        </a:solidFill>
                        <a:effectLst/>
                        <a:latin typeface="Arial"/>
                        <a:cs typeface="Arial"/>
                      </a:endParaRPr>
                    </a:p>
                  </a:txBody>
                  <a:tcPr marL="12700" marR="12700" marT="9525" marB="0" anchor="b"/>
                </a:tc>
                <a:tc>
                  <a:txBody>
                    <a:bodyPr/>
                    <a:lstStyle/>
                    <a:p>
                      <a:pPr marL="36000" algn="l">
                        <a:lnSpc>
                          <a:spcPct val="100000"/>
                        </a:lnSpc>
                      </a:pPr>
                      <a:r>
                        <a:rPr lang="en-GB" sz="1100" b="1" dirty="0" smtClean="0"/>
                        <a:t>In</a:t>
                      </a:r>
                      <a:r>
                        <a:rPr lang="en-GB" sz="1100" b="1" baseline="0" dirty="0" smtClean="0"/>
                        <a:t> Progress</a:t>
                      </a:r>
                      <a:endParaRPr lang="en-GB" sz="1100" b="1" dirty="0"/>
                    </a:p>
                  </a:txBody>
                  <a:tcPr marT="34290" marB="34290" anchor="ctr">
                    <a:lnR w="12700" cap="flat" cmpd="sng" algn="ctr">
                      <a:solidFill>
                        <a:scrgbClr r="0" g="0" b="0"/>
                      </a:solidFill>
                      <a:prstDash val="solid"/>
                      <a:round/>
                      <a:headEnd type="none" w="med" len="med"/>
                      <a:tailEnd type="none" w="med" len="med"/>
                    </a:lnR>
                  </a:tcPr>
                </a:tc>
              </a:tr>
              <a:tr h="273067">
                <a:tc>
                  <a:txBody>
                    <a:bodyPr/>
                    <a:lstStyle/>
                    <a:p>
                      <a:pPr marL="36000" algn="ctr" fontAlgn="t">
                        <a:lnSpc>
                          <a:spcPct val="150000"/>
                        </a:lnSpc>
                      </a:pPr>
                      <a:r>
                        <a:rPr lang="en-US" sz="1100" b="1" u="none" strike="noStrike" dirty="0" smtClean="0">
                          <a:effectLst/>
                        </a:rPr>
                        <a:t>D2.6</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marL="36000" algn="l" fontAlgn="ctr">
                        <a:lnSpc>
                          <a:spcPct val="100000"/>
                        </a:lnSpc>
                      </a:pPr>
                      <a:r>
                        <a:rPr lang="en-US" sz="1100" b="1" u="none" strike="noStrike" dirty="0">
                          <a:effectLst/>
                        </a:rPr>
                        <a:t>Revision of IKC Best practice online platform</a:t>
                      </a:r>
                      <a:endParaRPr lang="en-US" sz="1100" b="1" i="0" u="none" strike="noStrike" dirty="0">
                        <a:solidFill>
                          <a:srgbClr val="000000"/>
                        </a:solidFill>
                        <a:effectLst/>
                        <a:latin typeface="Arial"/>
                        <a:cs typeface="Arial"/>
                      </a:endParaRPr>
                    </a:p>
                  </a:txBody>
                  <a:tcPr marL="12700" marR="12700" marT="9525" marB="0" anchor="ctr"/>
                </a:tc>
                <a:tc>
                  <a:txBody>
                    <a:bodyPr/>
                    <a:lstStyle/>
                    <a:p>
                      <a:pPr marL="36000" algn="l" fontAlgn="t">
                        <a:lnSpc>
                          <a:spcPct val="100000"/>
                        </a:lnSpc>
                      </a:pPr>
                      <a:r>
                        <a:rPr lang="en-US" sz="1100" b="1" u="none" strike="noStrike" dirty="0">
                          <a:effectLst/>
                        </a:rPr>
                        <a:t>M30</a:t>
                      </a:r>
                      <a:endParaRPr lang="en-US" sz="1100" b="1" i="0" u="none" strike="noStrike" dirty="0">
                        <a:solidFill>
                          <a:srgbClr val="000000"/>
                        </a:solidFill>
                        <a:effectLst/>
                        <a:latin typeface="Arial"/>
                        <a:cs typeface="Arial"/>
                      </a:endParaRPr>
                    </a:p>
                  </a:txBody>
                  <a:tcPr marL="12700" marR="12700" marT="9525" marB="0" anchor="b"/>
                </a:tc>
                <a:tc>
                  <a:txBody>
                    <a:bodyPr/>
                    <a:lstStyle/>
                    <a:p>
                      <a:pPr marL="36000" algn="l">
                        <a:lnSpc>
                          <a:spcPct val="100000"/>
                        </a:lnSpc>
                      </a:pPr>
                      <a:r>
                        <a:rPr lang="en-GB" sz="1100" b="1" dirty="0" smtClean="0"/>
                        <a:t>To do</a:t>
                      </a:r>
                      <a:endParaRPr lang="en-GB" sz="1100" b="1" dirty="0"/>
                    </a:p>
                  </a:txBody>
                  <a:tcPr marT="34290" marB="34290" anchor="ctr">
                    <a:lnR w="12700" cap="flat" cmpd="sng" algn="ctr">
                      <a:solidFill>
                        <a:scrgbClr r="0" g="0" b="0"/>
                      </a:solidFill>
                      <a:prstDash val="solid"/>
                      <a:round/>
                      <a:headEnd type="none" w="med" len="med"/>
                      <a:tailEnd type="none" w="med" len="med"/>
                    </a:lnR>
                  </a:tcPr>
                </a:tc>
              </a:tr>
              <a:tr h="312779">
                <a:tc>
                  <a:txBody>
                    <a:bodyPr/>
                    <a:lstStyle/>
                    <a:p>
                      <a:pPr marL="36000" algn="ctr" fontAlgn="t">
                        <a:lnSpc>
                          <a:spcPct val="150000"/>
                        </a:lnSpc>
                      </a:pPr>
                      <a:r>
                        <a:rPr lang="en-US" sz="1100" b="1" u="none" strike="noStrike" dirty="0" smtClean="0">
                          <a:effectLst/>
                        </a:rPr>
                        <a:t>D2.7</a:t>
                      </a:r>
                      <a:endParaRPr lang="en-US" sz="1100" b="1" i="0" u="none" strike="noStrike" dirty="0">
                        <a:solidFill>
                          <a:srgbClr val="000000"/>
                        </a:solidFill>
                        <a:effectLst/>
                        <a:latin typeface="Arial"/>
                        <a:cs typeface="Arial"/>
                      </a:endParaRPr>
                    </a:p>
                  </a:txBody>
                  <a:tcPr marL="12700" marR="12700" marT="9525"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36000" algn="l" fontAlgn="ctr">
                        <a:lnSpc>
                          <a:spcPct val="100000"/>
                        </a:lnSpc>
                      </a:pPr>
                      <a:r>
                        <a:rPr lang="en-US" sz="1100" b="1" u="none" strike="noStrike" dirty="0">
                          <a:effectLst/>
                        </a:rPr>
                        <a:t> IKC Work Package Assignment Plan </a:t>
                      </a:r>
                      <a:endParaRPr lang="en-US" sz="1100" b="1" i="0" u="none" strike="noStrike" dirty="0">
                        <a:solidFill>
                          <a:srgbClr val="000000"/>
                        </a:solidFill>
                        <a:effectLst/>
                        <a:latin typeface="Arial"/>
                        <a:cs typeface="Arial"/>
                      </a:endParaRPr>
                    </a:p>
                  </a:txBody>
                  <a:tcPr marL="12700" marR="12700" marT="9525" marB="0" anchor="ctr">
                    <a:lnB w="12700" cap="flat" cmpd="sng" algn="ctr">
                      <a:solidFill>
                        <a:scrgbClr r="0" g="0" b="0"/>
                      </a:solidFill>
                      <a:prstDash val="solid"/>
                      <a:round/>
                      <a:headEnd type="none" w="med" len="med"/>
                      <a:tailEnd type="none" w="med" len="med"/>
                    </a:lnB>
                  </a:tcPr>
                </a:tc>
                <a:tc>
                  <a:txBody>
                    <a:bodyPr/>
                    <a:lstStyle/>
                    <a:p>
                      <a:pPr marL="36000" algn="l" fontAlgn="t">
                        <a:lnSpc>
                          <a:spcPct val="100000"/>
                        </a:lnSpc>
                      </a:pPr>
                      <a:r>
                        <a:rPr lang="en-US" sz="1100" b="1" u="none" strike="noStrike" dirty="0">
                          <a:effectLst/>
                        </a:rPr>
                        <a:t>M36</a:t>
                      </a:r>
                      <a:endParaRPr lang="en-US" sz="1100" b="1" i="0" u="none" strike="noStrike" dirty="0">
                        <a:solidFill>
                          <a:srgbClr val="000000"/>
                        </a:solidFill>
                        <a:effectLst/>
                        <a:latin typeface="Arial"/>
                        <a:cs typeface="Arial"/>
                      </a:endParaRPr>
                    </a:p>
                  </a:txBody>
                  <a:tcPr marL="12700" marR="12700" marT="9525" marB="0" anchor="b">
                    <a:lnB w="12700" cap="flat" cmpd="sng" algn="ctr">
                      <a:solidFill>
                        <a:scrgbClr r="0" g="0" b="0"/>
                      </a:solidFill>
                      <a:prstDash val="solid"/>
                      <a:round/>
                      <a:headEnd type="none" w="med" len="med"/>
                      <a:tailEnd type="none" w="med" len="med"/>
                    </a:lnB>
                  </a:tcPr>
                </a:tc>
                <a:tc>
                  <a:txBody>
                    <a:bodyPr/>
                    <a:lstStyle/>
                    <a:p>
                      <a:pPr marL="36000" algn="l">
                        <a:lnSpc>
                          <a:spcPct val="100000"/>
                        </a:lnSpc>
                      </a:pPr>
                      <a:r>
                        <a:rPr lang="en-GB" sz="1100" b="1" dirty="0" smtClean="0"/>
                        <a:t>To do</a:t>
                      </a:r>
                      <a:endParaRPr lang="en-GB" sz="1100" b="1" dirty="0"/>
                    </a:p>
                  </a:txBody>
                  <a:tcPr marT="34290" marB="3429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cxnSp>
        <p:nvCxnSpPr>
          <p:cNvPr id="7" name="Straight Connector 6"/>
          <p:cNvCxnSpPr/>
          <p:nvPr/>
        </p:nvCxnSpPr>
        <p:spPr>
          <a:xfrm flipV="1">
            <a:off x="5844603" y="3294707"/>
            <a:ext cx="279289" cy="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4603" y="2979937"/>
            <a:ext cx="279289"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4801" y="4126490"/>
            <a:ext cx="3597785" cy="369332"/>
          </a:xfrm>
          <a:prstGeom prst="rect">
            <a:avLst/>
          </a:prstGeom>
          <a:noFill/>
        </p:spPr>
        <p:txBody>
          <a:bodyPr wrap="none" rtlCol="0">
            <a:spAutoFit/>
          </a:bodyPr>
          <a:lstStyle/>
          <a:p>
            <a:r>
              <a:rPr lang="en-GB" b="1" dirty="0" smtClean="0">
                <a:solidFill>
                  <a:srgbClr val="FF0000"/>
                </a:solidFill>
              </a:rPr>
              <a:t>In RED new dates from amendment</a:t>
            </a:r>
            <a:endParaRPr lang="en-GB" b="1" dirty="0">
              <a:solidFill>
                <a:srgbClr val="FF0000"/>
              </a:solidFill>
            </a:endParaRPr>
          </a:p>
        </p:txBody>
      </p:sp>
    </p:spTree>
    <p:extLst>
      <p:ext uri="{BB962C8B-B14F-4D97-AF65-F5344CB8AC3E}">
        <p14:creationId xmlns:p14="http://schemas.microsoft.com/office/powerpoint/2010/main" val="2900257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6300" y="861616"/>
            <a:ext cx="7767742" cy="857250"/>
          </a:xfrm>
        </p:spPr>
        <p:txBody>
          <a:bodyPr/>
          <a:lstStyle/>
          <a:p>
            <a:r>
              <a:rPr lang="da-DK" b="1" dirty="0"/>
              <a:t>Overview of </a:t>
            </a:r>
            <a:r>
              <a:rPr lang="da-DK" b="1" dirty="0" smtClean="0"/>
              <a:t>WP2 – Milestones</a:t>
            </a:r>
            <a:endParaRPr lang="da-DK" b="1" dirty="0"/>
          </a:p>
        </p:txBody>
      </p:sp>
      <p:graphicFrame>
        <p:nvGraphicFramePr>
          <p:cNvPr id="10" name="Table 9"/>
          <p:cNvGraphicFramePr>
            <a:graphicFrameLocks noGrp="1"/>
          </p:cNvGraphicFramePr>
          <p:nvPr>
            <p:extLst>
              <p:ext uri="{D42A27DB-BD31-4B8C-83A1-F6EECF244321}">
                <p14:modId xmlns:p14="http://schemas.microsoft.com/office/powerpoint/2010/main" val="2086145363"/>
              </p:ext>
            </p:extLst>
          </p:nvPr>
        </p:nvGraphicFramePr>
        <p:xfrm>
          <a:off x="786684" y="1720893"/>
          <a:ext cx="7502704" cy="2141263"/>
        </p:xfrm>
        <a:graphic>
          <a:graphicData uri="http://schemas.openxmlformats.org/drawingml/2006/table">
            <a:tbl>
              <a:tblPr firstRow="1" bandRow="1">
                <a:tableStyleId>{F5AB1C69-6EDB-4FF4-983F-18BD219EF322}</a:tableStyleId>
              </a:tblPr>
              <a:tblGrid>
                <a:gridCol w="962204"/>
                <a:gridCol w="2402417"/>
                <a:gridCol w="910166"/>
                <a:gridCol w="2137834"/>
                <a:gridCol w="1090083"/>
              </a:tblGrid>
              <a:tr h="251460">
                <a:tc>
                  <a:txBody>
                    <a:bodyPr/>
                    <a:lstStyle/>
                    <a:p>
                      <a:pPr algn="l" fontAlgn="b"/>
                      <a:endParaRPr lang="en-US" sz="1200" b="1" i="0" u="none" strike="noStrike" dirty="0">
                        <a:solidFill>
                          <a:srgbClr val="000000"/>
                        </a:solidFill>
                        <a:effectLst/>
                        <a:latin typeface="Calibri"/>
                      </a:endParaRPr>
                    </a:p>
                  </a:txBody>
                  <a:tcPr marL="12700" marR="12700" marT="9525"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l" fontAlgn="b"/>
                      <a:r>
                        <a:rPr lang="en-US" sz="1200" b="1" u="none" strike="noStrike" dirty="0" smtClean="0">
                          <a:effectLst/>
                        </a:rPr>
                        <a:t>Milestone</a:t>
                      </a:r>
                      <a:endParaRPr lang="en-US" sz="1200" b="1" i="0" u="none" strike="noStrike" dirty="0">
                        <a:solidFill>
                          <a:srgbClr val="000000"/>
                        </a:solidFill>
                        <a:effectLst/>
                        <a:latin typeface="Calibri"/>
                      </a:endParaRPr>
                    </a:p>
                  </a:txBody>
                  <a:tcPr marL="12700" marR="12700" marT="9525" marB="0" anchor="ctr">
                    <a:lnT w="12700" cap="flat" cmpd="sng" algn="ctr">
                      <a:solidFill>
                        <a:scrgbClr r="0" g="0" b="0"/>
                      </a:solidFill>
                      <a:prstDash val="solid"/>
                      <a:round/>
                      <a:headEnd type="none" w="med" len="med"/>
                      <a:tailEnd type="none" w="med" len="med"/>
                    </a:lnT>
                  </a:tcPr>
                </a:tc>
                <a:tc>
                  <a:txBody>
                    <a:bodyPr/>
                    <a:lstStyle/>
                    <a:p>
                      <a:pPr algn="l" fontAlgn="b"/>
                      <a:r>
                        <a:rPr lang="en-US" sz="1200" b="1" u="none" strike="noStrike" dirty="0" smtClean="0">
                          <a:effectLst/>
                        </a:rPr>
                        <a:t>Month</a:t>
                      </a:r>
                      <a:endParaRPr lang="en-US" sz="1200" b="1" i="0" u="none" strike="noStrike" dirty="0">
                        <a:solidFill>
                          <a:srgbClr val="000000"/>
                        </a:solidFill>
                        <a:effectLst/>
                        <a:latin typeface="Calibri"/>
                      </a:endParaRPr>
                    </a:p>
                  </a:txBody>
                  <a:tcPr marL="12700" marR="12700" marT="9525" marB="0" anchor="ctr">
                    <a:lnT w="12700" cap="flat" cmpd="sng" algn="ctr">
                      <a:solidFill>
                        <a:scrgbClr r="0" g="0" b="0"/>
                      </a:solidFill>
                      <a:prstDash val="solid"/>
                      <a:round/>
                      <a:headEnd type="none" w="med" len="med"/>
                      <a:tailEnd type="none" w="med" len="med"/>
                    </a:lnT>
                  </a:tcPr>
                </a:tc>
                <a:tc>
                  <a:txBody>
                    <a:bodyPr/>
                    <a:lstStyle/>
                    <a:p>
                      <a:pPr algn="l" fontAlgn="b"/>
                      <a:r>
                        <a:rPr lang="en-US" sz="1200" b="1" u="none" strike="noStrike" dirty="0">
                          <a:effectLst/>
                        </a:rPr>
                        <a:t>Means of Verification</a:t>
                      </a:r>
                      <a:endParaRPr lang="en-US" sz="1200" b="1" i="0" u="none" strike="noStrike" dirty="0">
                        <a:solidFill>
                          <a:srgbClr val="000000"/>
                        </a:solidFill>
                        <a:effectLst/>
                        <a:latin typeface="Calibri"/>
                      </a:endParaRPr>
                    </a:p>
                  </a:txBody>
                  <a:tcPr marL="12700" marR="12700" marT="9525" marB="0" anchor="ctr">
                    <a:lnT w="12700" cap="flat" cmpd="sng" algn="ctr">
                      <a:solidFill>
                        <a:scrgbClr r="0" g="0" b="0"/>
                      </a:solidFill>
                      <a:prstDash val="solid"/>
                      <a:round/>
                      <a:headEnd type="none" w="med" len="med"/>
                      <a:tailEnd type="none" w="med" len="med"/>
                    </a:lnT>
                  </a:tcPr>
                </a:tc>
                <a:tc>
                  <a:txBody>
                    <a:bodyPr/>
                    <a:lstStyle/>
                    <a:p>
                      <a:r>
                        <a:rPr lang="en-GB" sz="1200" b="1" dirty="0" smtClean="0"/>
                        <a:t>Status</a:t>
                      </a:r>
                      <a:endParaRPr lang="en-GB" sz="1200" b="1" dirty="0"/>
                    </a:p>
                  </a:txBody>
                  <a:tcPr marT="34290" marB="3429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22651">
                <a:tc>
                  <a:txBody>
                    <a:bodyPr/>
                    <a:lstStyle/>
                    <a:p>
                      <a:pPr algn="ctr" fontAlgn="b"/>
                      <a:r>
                        <a:rPr lang="en-US" sz="1100" b="1" u="none" strike="noStrike">
                          <a:effectLst/>
                        </a:rPr>
                        <a:t>MS1</a:t>
                      </a:r>
                      <a:endParaRPr lang="en-US" sz="1100" b="1" i="0" u="none" strike="noStrike">
                        <a:solidFill>
                          <a:srgbClr val="000000"/>
                        </a:solidFill>
                        <a:effectLst/>
                        <a:latin typeface="Calibri"/>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algn="l" fontAlgn="b"/>
                      <a:r>
                        <a:rPr lang="en-US" sz="1100" b="1" u="none" strike="noStrike" dirty="0">
                          <a:effectLst/>
                        </a:rPr>
                        <a:t>Establishment of Regional Hubs</a:t>
                      </a:r>
                      <a:endParaRPr lang="en-US" sz="1100" b="1" i="0" u="none" strike="noStrike" dirty="0">
                        <a:solidFill>
                          <a:srgbClr val="000000"/>
                        </a:solidFill>
                        <a:effectLst/>
                        <a:latin typeface="Calibri"/>
                      </a:endParaRPr>
                    </a:p>
                  </a:txBody>
                  <a:tcPr marL="12700" marR="12700" marT="9525" marB="0" anchor="ctr"/>
                </a:tc>
                <a:tc>
                  <a:txBody>
                    <a:bodyPr/>
                    <a:lstStyle/>
                    <a:p>
                      <a:pPr algn="ctr" fontAlgn="b"/>
                      <a:r>
                        <a:rPr lang="en-US" sz="1100" b="1" u="none" strike="noStrike" dirty="0">
                          <a:effectLst/>
                        </a:rPr>
                        <a:t>4</a:t>
                      </a:r>
                      <a:endParaRPr lang="en-US" sz="1100" b="1" i="0" u="none" strike="noStrike" dirty="0">
                        <a:solidFill>
                          <a:srgbClr val="000000"/>
                        </a:solidFill>
                        <a:effectLst/>
                        <a:latin typeface="Calibri"/>
                      </a:endParaRPr>
                    </a:p>
                  </a:txBody>
                  <a:tcPr marL="12700" marR="12700" marT="9525" marB="0" anchor="ctr"/>
                </a:tc>
                <a:tc>
                  <a:txBody>
                    <a:bodyPr/>
                    <a:lstStyle/>
                    <a:p>
                      <a:pPr algn="l" fontAlgn="b"/>
                      <a:r>
                        <a:rPr lang="en-US" sz="1100" b="1" u="none" strike="noStrike" dirty="0">
                          <a:effectLst/>
                        </a:rPr>
                        <a:t>Staff in place</a:t>
                      </a:r>
                      <a:endParaRPr lang="en-US" sz="1100" b="1" i="0" u="none" strike="noStrike" dirty="0">
                        <a:solidFill>
                          <a:srgbClr val="000000"/>
                        </a:solidFill>
                        <a:effectLst/>
                        <a:latin typeface="Calibri"/>
                      </a:endParaRPr>
                    </a:p>
                  </a:txBody>
                  <a:tcPr marL="12700" marR="12700" marT="9525" marB="0" anchor="ctr"/>
                </a:tc>
                <a:tc>
                  <a:txBody>
                    <a:bodyPr/>
                    <a:lstStyle/>
                    <a:p>
                      <a:r>
                        <a:rPr lang="en-GB" sz="1100" b="1" dirty="0" smtClean="0"/>
                        <a:t>Done</a:t>
                      </a:r>
                      <a:endParaRPr lang="en-GB" sz="1100" b="1" dirty="0">
                        <a:latin typeface="Calibri"/>
                        <a:cs typeface="Calibri"/>
                      </a:endParaRPr>
                    </a:p>
                  </a:txBody>
                  <a:tcPr marT="34290" marB="34290" anchor="ctr">
                    <a:lnR w="12700" cap="flat" cmpd="sng" algn="ctr">
                      <a:solidFill>
                        <a:scrgbClr r="0" g="0" b="0"/>
                      </a:solidFill>
                      <a:prstDash val="solid"/>
                      <a:round/>
                      <a:headEnd type="none" w="med" len="med"/>
                      <a:tailEnd type="none" w="med" len="med"/>
                    </a:lnR>
                  </a:tcPr>
                </a:tc>
              </a:tr>
              <a:tr h="283845">
                <a:tc>
                  <a:txBody>
                    <a:bodyPr/>
                    <a:lstStyle/>
                    <a:p>
                      <a:pPr algn="ctr" fontAlgn="b"/>
                      <a:r>
                        <a:rPr lang="en-US" sz="1100" b="1" u="none" strike="noStrike">
                          <a:effectLst/>
                        </a:rPr>
                        <a:t>MS2</a:t>
                      </a:r>
                      <a:endParaRPr lang="en-US" sz="1100" b="1" i="0" u="none" strike="noStrike">
                        <a:solidFill>
                          <a:srgbClr val="000000"/>
                        </a:solidFill>
                        <a:effectLst/>
                        <a:latin typeface="Calibri"/>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algn="l" fontAlgn="b"/>
                      <a:r>
                        <a:rPr lang="en-US" sz="1100" b="1" u="none" strike="noStrike" dirty="0">
                          <a:effectLst/>
                        </a:rPr>
                        <a:t>Definition of workflows</a:t>
                      </a:r>
                      <a:endParaRPr lang="en-US" sz="1100" b="1" i="0" u="none" strike="noStrike" dirty="0">
                        <a:solidFill>
                          <a:srgbClr val="000000"/>
                        </a:solidFill>
                        <a:effectLst/>
                        <a:latin typeface="Calibri"/>
                      </a:endParaRPr>
                    </a:p>
                  </a:txBody>
                  <a:tcPr marL="12700" marR="12700" marT="9525" marB="0" anchor="ctr"/>
                </a:tc>
                <a:tc>
                  <a:txBody>
                    <a:bodyPr/>
                    <a:lstStyle/>
                    <a:p>
                      <a:pPr algn="ctr" fontAlgn="b"/>
                      <a:r>
                        <a:rPr lang="en-US" sz="1100" b="1" u="none" strike="noStrike" dirty="0">
                          <a:effectLst/>
                        </a:rPr>
                        <a:t>6</a:t>
                      </a:r>
                      <a:endParaRPr lang="en-US" sz="1100" b="1" i="0" u="none" strike="noStrike" dirty="0">
                        <a:solidFill>
                          <a:srgbClr val="000000"/>
                        </a:solidFill>
                        <a:effectLst/>
                        <a:latin typeface="Calibri"/>
                      </a:endParaRPr>
                    </a:p>
                  </a:txBody>
                  <a:tcPr marL="12700" marR="12700" marT="9525" marB="0" anchor="ctr"/>
                </a:tc>
                <a:tc>
                  <a:txBody>
                    <a:bodyPr/>
                    <a:lstStyle/>
                    <a:p>
                      <a:pPr algn="l" fontAlgn="b"/>
                      <a:r>
                        <a:rPr lang="en-US" sz="1100" b="1" u="none" strike="noStrike">
                          <a:effectLst/>
                        </a:rPr>
                        <a:t>Management Chart</a:t>
                      </a:r>
                      <a:endParaRPr lang="en-US" sz="1100" b="1" i="0" u="none" strike="noStrike">
                        <a:solidFill>
                          <a:srgbClr val="000000"/>
                        </a:solidFill>
                        <a:effectLst/>
                        <a:latin typeface="Calibri"/>
                      </a:endParaRPr>
                    </a:p>
                  </a:txBody>
                  <a:tcPr marL="12700" marR="12700" marT="9525" marB="0" anchor="ctr"/>
                </a:tc>
                <a:tc>
                  <a:txBody>
                    <a:bodyPr/>
                    <a:lstStyle/>
                    <a:p>
                      <a:r>
                        <a:rPr lang="en-GB" sz="1100" b="1" dirty="0" smtClean="0"/>
                        <a:t>Done</a:t>
                      </a:r>
                      <a:endParaRPr lang="en-GB" sz="1100" b="1" dirty="0">
                        <a:latin typeface="Calibri"/>
                        <a:cs typeface="Calibri"/>
                      </a:endParaRPr>
                    </a:p>
                  </a:txBody>
                  <a:tcPr marT="34290" marB="34290" anchor="ctr">
                    <a:lnR w="12700" cap="flat" cmpd="sng" algn="ctr">
                      <a:solidFill>
                        <a:scrgbClr r="0" g="0" b="0"/>
                      </a:solidFill>
                      <a:prstDash val="solid"/>
                      <a:round/>
                      <a:headEnd type="none" w="med" len="med"/>
                      <a:tailEnd type="none" w="med" len="med"/>
                    </a:lnR>
                  </a:tcPr>
                </a:tc>
              </a:tr>
              <a:tr h="427769">
                <a:tc>
                  <a:txBody>
                    <a:bodyPr/>
                    <a:lstStyle/>
                    <a:p>
                      <a:pPr algn="ctr" fontAlgn="b"/>
                      <a:r>
                        <a:rPr lang="en-US" sz="1100" b="1" u="none" strike="noStrike">
                          <a:effectLst/>
                        </a:rPr>
                        <a:t>MS3</a:t>
                      </a:r>
                      <a:endParaRPr lang="en-US" sz="1100" b="1" i="0" u="none" strike="noStrike">
                        <a:solidFill>
                          <a:srgbClr val="000000"/>
                        </a:solidFill>
                        <a:effectLst/>
                        <a:latin typeface="Calibri"/>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algn="l" fontAlgn="b"/>
                      <a:r>
                        <a:rPr lang="en-US" sz="1100" b="1" u="none" strike="noStrike">
                          <a:effectLst/>
                        </a:rPr>
                        <a:t>1st Organisation of annual IKC conferences</a:t>
                      </a:r>
                      <a:endParaRPr lang="en-US" sz="1100" b="1" i="0" u="none" strike="noStrike">
                        <a:solidFill>
                          <a:srgbClr val="000000"/>
                        </a:solidFill>
                        <a:effectLst/>
                        <a:latin typeface="Calibri"/>
                      </a:endParaRPr>
                    </a:p>
                  </a:txBody>
                  <a:tcPr marL="12700" marR="12700" marT="9525" marB="0" anchor="ctr"/>
                </a:tc>
                <a:tc>
                  <a:txBody>
                    <a:bodyPr/>
                    <a:lstStyle/>
                    <a:p>
                      <a:pPr algn="ctr" fontAlgn="b"/>
                      <a:r>
                        <a:rPr lang="en-US" sz="1100" b="1" u="none" strike="noStrike" dirty="0" smtClean="0">
                          <a:effectLst/>
                        </a:rPr>
                        <a:t>6 </a:t>
                      </a:r>
                      <a:r>
                        <a:rPr lang="en-US" sz="1100" b="1" u="none" strike="noStrike" dirty="0" smtClean="0">
                          <a:solidFill>
                            <a:srgbClr val="FF0000"/>
                          </a:solidFill>
                          <a:effectLst/>
                        </a:rPr>
                        <a:t>18</a:t>
                      </a:r>
                      <a:endParaRPr lang="en-US" sz="1100" b="1" i="0" u="none" strike="noStrike" dirty="0">
                        <a:solidFill>
                          <a:srgbClr val="FF0000"/>
                        </a:solidFill>
                        <a:effectLst/>
                        <a:latin typeface="Calibri"/>
                      </a:endParaRPr>
                    </a:p>
                  </a:txBody>
                  <a:tcPr marL="12700" marR="12700" marT="9525" marB="0" anchor="ctr"/>
                </a:tc>
                <a:tc>
                  <a:txBody>
                    <a:bodyPr/>
                    <a:lstStyle/>
                    <a:p>
                      <a:pPr algn="l" fontAlgn="b"/>
                      <a:r>
                        <a:rPr lang="en-US" sz="1100" b="1" u="none" strike="noStrike">
                          <a:effectLst/>
                        </a:rPr>
                        <a:t>Agenda and minutes of IKC conferences</a:t>
                      </a:r>
                      <a:endParaRPr lang="en-US" sz="1100" b="1" i="0" u="none" strike="noStrike">
                        <a:solidFill>
                          <a:srgbClr val="000000"/>
                        </a:solidFill>
                        <a:effectLst/>
                        <a:latin typeface="Calibri"/>
                      </a:endParaRPr>
                    </a:p>
                  </a:txBody>
                  <a:tcPr marL="12700" marR="12700" marT="9525" marB="0" anchor="ctr"/>
                </a:tc>
                <a:tc>
                  <a:txBody>
                    <a:bodyPr/>
                    <a:lstStyle/>
                    <a:p>
                      <a:r>
                        <a:rPr lang="en-GB" sz="1100" b="1" dirty="0" smtClean="0">
                          <a:latin typeface="Calibri"/>
                          <a:cs typeface="Calibri"/>
                        </a:rPr>
                        <a:t>Done</a:t>
                      </a:r>
                      <a:endParaRPr lang="en-GB" sz="1100" b="1" dirty="0">
                        <a:latin typeface="Calibri"/>
                        <a:cs typeface="Calibri"/>
                      </a:endParaRPr>
                    </a:p>
                  </a:txBody>
                  <a:tcPr marT="34290" marB="34290" anchor="ctr">
                    <a:lnR w="12700" cap="flat" cmpd="sng" algn="ctr">
                      <a:solidFill>
                        <a:scrgbClr r="0" g="0" b="0"/>
                      </a:solidFill>
                      <a:prstDash val="solid"/>
                      <a:round/>
                      <a:headEnd type="none" w="med" len="med"/>
                      <a:tailEnd type="none" w="med" len="med"/>
                    </a:lnR>
                  </a:tcPr>
                </a:tc>
              </a:tr>
              <a:tr h="427769">
                <a:tc>
                  <a:txBody>
                    <a:bodyPr/>
                    <a:lstStyle/>
                    <a:p>
                      <a:pPr algn="ctr" fontAlgn="b"/>
                      <a:r>
                        <a:rPr lang="en-US" sz="1100" b="1" u="none" strike="noStrike">
                          <a:effectLst/>
                        </a:rPr>
                        <a:t>MS4</a:t>
                      </a:r>
                      <a:endParaRPr lang="en-US" sz="1100" b="1" i="0" u="none" strike="noStrike">
                        <a:solidFill>
                          <a:srgbClr val="000000"/>
                        </a:solidFill>
                        <a:effectLst/>
                        <a:latin typeface="Calibri"/>
                      </a:endParaRPr>
                    </a:p>
                  </a:txBody>
                  <a:tcPr marL="12700" marR="12700" marT="9525" marB="0" anchor="ctr">
                    <a:lnL w="12700" cap="flat" cmpd="sng" algn="ctr">
                      <a:solidFill>
                        <a:scrgbClr r="0" g="0" b="0"/>
                      </a:solidFill>
                      <a:prstDash val="solid"/>
                      <a:round/>
                      <a:headEnd type="none" w="med" len="med"/>
                      <a:tailEnd type="none" w="med" len="med"/>
                    </a:lnL>
                  </a:tcPr>
                </a:tc>
                <a:tc>
                  <a:txBody>
                    <a:bodyPr/>
                    <a:lstStyle/>
                    <a:p>
                      <a:pPr algn="l" fontAlgn="b"/>
                      <a:r>
                        <a:rPr lang="en-US" sz="1100" b="1" u="none" strike="noStrike">
                          <a:effectLst/>
                        </a:rPr>
                        <a:t>2nd Organisation of annual IKC conferences</a:t>
                      </a:r>
                      <a:endParaRPr lang="en-US" sz="1100" b="1" i="0" u="none" strike="noStrike">
                        <a:solidFill>
                          <a:srgbClr val="000000"/>
                        </a:solidFill>
                        <a:effectLst/>
                        <a:latin typeface="Calibri"/>
                      </a:endParaRPr>
                    </a:p>
                  </a:txBody>
                  <a:tcPr marL="12700" marR="12700" marT="9525" marB="0" anchor="ctr"/>
                </a:tc>
                <a:tc>
                  <a:txBody>
                    <a:bodyPr/>
                    <a:lstStyle/>
                    <a:p>
                      <a:pPr algn="ctr" fontAlgn="b"/>
                      <a:r>
                        <a:rPr lang="en-US" sz="1100" b="1" u="none" strike="noStrike" dirty="0" smtClean="0">
                          <a:effectLst/>
                        </a:rPr>
                        <a:t>18 </a:t>
                      </a:r>
                      <a:r>
                        <a:rPr lang="en-US" sz="1100" b="1" u="none" strike="noStrike" dirty="0" smtClean="0">
                          <a:solidFill>
                            <a:srgbClr val="FF0000"/>
                          </a:solidFill>
                          <a:effectLst/>
                        </a:rPr>
                        <a:t>29</a:t>
                      </a:r>
                      <a:endParaRPr lang="en-US" sz="1100" b="1" i="0" u="none" strike="noStrike" dirty="0">
                        <a:solidFill>
                          <a:srgbClr val="FF0000"/>
                        </a:solidFill>
                        <a:effectLst/>
                        <a:latin typeface="Calibri"/>
                      </a:endParaRPr>
                    </a:p>
                  </a:txBody>
                  <a:tcPr marL="12700" marR="12700" marT="9525" marB="0" anchor="ctr"/>
                </a:tc>
                <a:tc>
                  <a:txBody>
                    <a:bodyPr/>
                    <a:lstStyle/>
                    <a:p>
                      <a:pPr algn="l" fontAlgn="b"/>
                      <a:r>
                        <a:rPr lang="en-US" sz="1100" b="1" u="none" strike="noStrike">
                          <a:effectLst/>
                        </a:rPr>
                        <a:t>Agenda and minutes of IKC conferences</a:t>
                      </a:r>
                      <a:endParaRPr lang="en-US" sz="1100" b="1" i="0" u="none" strike="noStrike">
                        <a:solidFill>
                          <a:srgbClr val="000000"/>
                        </a:solidFill>
                        <a:effectLst/>
                        <a:latin typeface="Calibri"/>
                      </a:endParaRPr>
                    </a:p>
                  </a:txBody>
                  <a:tcPr marL="12700" marR="12700" marT="9525" marB="0" anchor="ctr"/>
                </a:tc>
                <a:tc>
                  <a:txBody>
                    <a:bodyPr/>
                    <a:lstStyle/>
                    <a:p>
                      <a:r>
                        <a:rPr lang="en-GB" sz="1100" b="1" dirty="0" smtClean="0"/>
                        <a:t>Done</a:t>
                      </a:r>
                      <a:endParaRPr lang="en-GB" sz="1100" b="1" dirty="0" smtClean="0">
                        <a:latin typeface="Calibri"/>
                        <a:cs typeface="Calibri"/>
                      </a:endParaRPr>
                    </a:p>
                  </a:txBody>
                  <a:tcPr marT="34290" marB="34290" anchor="ctr">
                    <a:lnR w="12700" cap="flat" cmpd="sng" algn="ctr">
                      <a:solidFill>
                        <a:scrgbClr r="0" g="0" b="0"/>
                      </a:solidFill>
                      <a:prstDash val="solid"/>
                      <a:round/>
                      <a:headEnd type="none" w="med" len="med"/>
                      <a:tailEnd type="none" w="med" len="med"/>
                    </a:lnR>
                  </a:tcPr>
                </a:tc>
              </a:tr>
              <a:tr h="427769">
                <a:tc>
                  <a:txBody>
                    <a:bodyPr/>
                    <a:lstStyle/>
                    <a:p>
                      <a:pPr algn="ctr" fontAlgn="b"/>
                      <a:r>
                        <a:rPr lang="en-US" sz="1100" b="1" u="none" strike="noStrike" dirty="0">
                          <a:effectLst/>
                        </a:rPr>
                        <a:t>MS5</a:t>
                      </a:r>
                      <a:endParaRPr lang="en-US" sz="1100" b="1" i="0" u="none" strike="noStrike" dirty="0">
                        <a:solidFill>
                          <a:srgbClr val="000000"/>
                        </a:solidFill>
                        <a:effectLst/>
                        <a:latin typeface="Calibri"/>
                      </a:endParaRPr>
                    </a:p>
                  </a:txBody>
                  <a:tcPr marL="12700" marR="12700" marT="9525"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l" fontAlgn="b"/>
                      <a:r>
                        <a:rPr lang="en-US" sz="1100" b="1" u="none" strike="noStrike">
                          <a:effectLst/>
                        </a:rPr>
                        <a:t>3rd Organisation of annual IKC conferences</a:t>
                      </a:r>
                      <a:endParaRPr lang="en-US" sz="1100" b="1" i="0" u="none" strike="noStrike">
                        <a:solidFill>
                          <a:srgbClr val="000000"/>
                        </a:solidFill>
                        <a:effectLst/>
                        <a:latin typeface="Calibri"/>
                      </a:endParaRPr>
                    </a:p>
                  </a:txBody>
                  <a:tcPr marL="12700" marR="12700" marT="9525" marB="0" anchor="ctr">
                    <a:lnB w="12700" cap="flat" cmpd="sng" algn="ctr">
                      <a:solidFill>
                        <a:scrgbClr r="0" g="0" b="0"/>
                      </a:solidFill>
                      <a:prstDash val="solid"/>
                      <a:round/>
                      <a:headEnd type="none" w="med" len="med"/>
                      <a:tailEnd type="none" w="med" len="med"/>
                    </a:lnB>
                  </a:tcPr>
                </a:tc>
                <a:tc>
                  <a:txBody>
                    <a:bodyPr/>
                    <a:lstStyle/>
                    <a:p>
                      <a:pPr algn="ctr" fontAlgn="b"/>
                      <a:r>
                        <a:rPr lang="en-US" sz="1100" b="1" u="none" strike="noStrike" dirty="0" smtClean="0">
                          <a:effectLst/>
                        </a:rPr>
                        <a:t>30 </a:t>
                      </a:r>
                      <a:r>
                        <a:rPr lang="en-US" sz="1100" b="1" u="none" strike="noStrike" dirty="0" smtClean="0">
                          <a:solidFill>
                            <a:srgbClr val="FF0000"/>
                          </a:solidFill>
                          <a:effectLst/>
                        </a:rPr>
                        <a:t>36</a:t>
                      </a:r>
                      <a:endParaRPr lang="en-US" sz="1100" b="1" i="0" u="none" strike="noStrike" dirty="0">
                        <a:solidFill>
                          <a:srgbClr val="FF0000"/>
                        </a:solidFill>
                        <a:effectLst/>
                        <a:latin typeface="Calibri"/>
                      </a:endParaRPr>
                    </a:p>
                  </a:txBody>
                  <a:tcPr marL="12700" marR="12700" marT="9525" marB="0" anchor="ctr">
                    <a:lnB w="12700" cap="flat" cmpd="sng" algn="ctr">
                      <a:solidFill>
                        <a:scrgbClr r="0" g="0" b="0"/>
                      </a:solidFill>
                      <a:prstDash val="solid"/>
                      <a:round/>
                      <a:headEnd type="none" w="med" len="med"/>
                      <a:tailEnd type="none" w="med" len="med"/>
                    </a:lnB>
                  </a:tcPr>
                </a:tc>
                <a:tc>
                  <a:txBody>
                    <a:bodyPr/>
                    <a:lstStyle/>
                    <a:p>
                      <a:pPr algn="l" fontAlgn="b"/>
                      <a:r>
                        <a:rPr lang="en-US" sz="1100" b="1" u="none" strike="noStrike" dirty="0">
                          <a:effectLst/>
                        </a:rPr>
                        <a:t>Agenda and minutes of IKC conferences</a:t>
                      </a:r>
                      <a:endParaRPr lang="en-US" sz="1100" b="1" i="0" u="none" strike="noStrike" dirty="0">
                        <a:solidFill>
                          <a:srgbClr val="000000"/>
                        </a:solidFill>
                        <a:effectLst/>
                        <a:latin typeface="Calibri"/>
                      </a:endParaRPr>
                    </a:p>
                  </a:txBody>
                  <a:tcPr marL="12700" marR="12700" marT="9525" marB="0" anchor="ctr">
                    <a:lnB w="12700" cap="flat" cmpd="sng" algn="ctr">
                      <a:solidFill>
                        <a:scrgbClr r="0" g="0" b="0"/>
                      </a:solidFill>
                      <a:prstDash val="solid"/>
                      <a:round/>
                      <a:headEnd type="none" w="med" len="med"/>
                      <a:tailEnd type="none" w="med" len="med"/>
                    </a:lnB>
                  </a:tcPr>
                </a:tc>
                <a:tc>
                  <a:txBody>
                    <a:bodyPr/>
                    <a:lstStyle/>
                    <a:p>
                      <a:r>
                        <a:rPr lang="en-GB" sz="1100" b="1" dirty="0" smtClean="0"/>
                        <a:t>In progress</a:t>
                      </a:r>
                      <a:endParaRPr lang="en-GB" sz="1100" b="1" dirty="0">
                        <a:latin typeface="+mn-lt"/>
                        <a:cs typeface="Calibri"/>
                      </a:endParaRPr>
                    </a:p>
                  </a:txBody>
                  <a:tcPr marT="34290" marB="3429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grpSp>
        <p:nvGrpSpPr>
          <p:cNvPr id="3" name="Group 2"/>
          <p:cNvGrpSpPr/>
          <p:nvPr/>
        </p:nvGrpSpPr>
        <p:grpSpPr>
          <a:xfrm>
            <a:off x="4449226" y="2769810"/>
            <a:ext cx="148730" cy="938476"/>
            <a:chOff x="4668838" y="2914229"/>
            <a:chExt cx="148730" cy="938476"/>
          </a:xfrm>
        </p:grpSpPr>
        <p:cxnSp>
          <p:nvCxnSpPr>
            <p:cNvPr id="4" name="Straight Connector 3"/>
            <p:cNvCxnSpPr/>
            <p:nvPr/>
          </p:nvCxnSpPr>
          <p:spPr>
            <a:xfrm flipV="1">
              <a:off x="4668838" y="3749728"/>
              <a:ext cx="148730" cy="10297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668838" y="3323397"/>
              <a:ext cx="148730" cy="10297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668838" y="2914229"/>
              <a:ext cx="148730" cy="10297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767773" y="3982141"/>
            <a:ext cx="3597785" cy="369332"/>
          </a:xfrm>
          <a:prstGeom prst="rect">
            <a:avLst/>
          </a:prstGeom>
          <a:noFill/>
        </p:spPr>
        <p:txBody>
          <a:bodyPr wrap="none" rtlCol="0">
            <a:spAutoFit/>
          </a:bodyPr>
          <a:lstStyle/>
          <a:p>
            <a:r>
              <a:rPr lang="en-GB" b="1" dirty="0" smtClean="0">
                <a:solidFill>
                  <a:srgbClr val="FF0000"/>
                </a:solidFill>
              </a:rPr>
              <a:t>In RED new dates from amendment</a:t>
            </a:r>
            <a:endParaRPr lang="en-GB" b="1" dirty="0">
              <a:solidFill>
                <a:srgbClr val="FF0000"/>
              </a:solidFill>
            </a:endParaRPr>
          </a:p>
        </p:txBody>
      </p:sp>
      <p:grpSp>
        <p:nvGrpSpPr>
          <p:cNvPr id="33" name="Group 32"/>
          <p:cNvGrpSpPr/>
          <p:nvPr/>
        </p:nvGrpSpPr>
        <p:grpSpPr>
          <a:xfrm>
            <a:off x="4365557" y="2980153"/>
            <a:ext cx="4229515" cy="1813441"/>
            <a:chOff x="4365557" y="2980153"/>
            <a:chExt cx="4229515" cy="1813441"/>
          </a:xfrm>
        </p:grpSpPr>
        <p:grpSp>
          <p:nvGrpSpPr>
            <p:cNvPr id="17" name="Group 16"/>
            <p:cNvGrpSpPr/>
            <p:nvPr/>
          </p:nvGrpSpPr>
          <p:grpSpPr>
            <a:xfrm>
              <a:off x="5124846" y="4069189"/>
              <a:ext cx="3470226" cy="724405"/>
              <a:chOff x="5124846" y="4069189"/>
              <a:chExt cx="3470226" cy="724405"/>
            </a:xfrm>
          </p:grpSpPr>
          <p:sp>
            <p:nvSpPr>
              <p:cNvPr id="6" name="Rounded Rectangle 5"/>
              <p:cNvSpPr/>
              <p:nvPr/>
            </p:nvSpPr>
            <p:spPr>
              <a:xfrm>
                <a:off x="5124846" y="4069189"/>
                <a:ext cx="3470226" cy="724405"/>
              </a:xfrm>
              <a:prstGeom prst="roundRect">
                <a:avLst/>
              </a:prstGeom>
              <a:solidFill>
                <a:srgbClr val="9CBB59"/>
              </a:solidFill>
              <a:ln w="38100" cmpd="sng">
                <a:solidFill>
                  <a:srgbClr val="000000"/>
                </a:solidFill>
              </a:ln>
              <a:effectLst>
                <a:outerShdw blurRad="79375" dist="101600" dir="24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151678" y="4176509"/>
                <a:ext cx="3398674" cy="461665"/>
              </a:xfrm>
              <a:prstGeom prst="rect">
                <a:avLst/>
              </a:prstGeom>
              <a:noFill/>
            </p:spPr>
            <p:txBody>
              <a:bodyPr wrap="square" rtlCol="0">
                <a:spAutoFit/>
              </a:bodyPr>
              <a:lstStyle/>
              <a:p>
                <a:r>
                  <a:rPr lang="en-GB" sz="1200" b="1" dirty="0" smtClean="0"/>
                  <a:t>Allows the possibility of an additional workshop to further support partners in the installation phase.</a:t>
                </a:r>
                <a:endParaRPr lang="en-GB" sz="1200" b="1" dirty="0"/>
              </a:p>
            </p:txBody>
          </p:sp>
        </p:grpSp>
        <p:sp>
          <p:nvSpPr>
            <p:cNvPr id="13" name="Oval 12"/>
            <p:cNvSpPr/>
            <p:nvPr/>
          </p:nvSpPr>
          <p:spPr>
            <a:xfrm>
              <a:off x="4365557" y="2980153"/>
              <a:ext cx="499913" cy="499913"/>
            </a:xfrm>
            <a:prstGeom prst="ellipse">
              <a:avLst/>
            </a:prstGeom>
            <a:noFill/>
            <a:ln w="38100"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4773209" y="3448316"/>
              <a:ext cx="414741" cy="620873"/>
            </a:xfrm>
            <a:prstGeom prst="line">
              <a:avLst/>
            </a:prstGeom>
            <a:ln w="38100"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4400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ghtnESS 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16108</TotalTime>
  <Words>5744</Words>
  <Application>Microsoft Macintosh PowerPoint</Application>
  <PresentationFormat>On-screen Show (16:9)</PresentationFormat>
  <Paragraphs>694</Paragraphs>
  <Slides>44</Slides>
  <Notes>26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BrightnESS White Theme</vt:lpstr>
      <vt:lpstr>Mid-Term Review</vt:lpstr>
      <vt:lpstr>WP2 Mandate</vt:lpstr>
      <vt:lpstr>IKC Context - Year by Year In-Kind planning</vt:lpstr>
      <vt:lpstr>IKC Context - Partners and Main Agreements</vt:lpstr>
      <vt:lpstr>IKC Context - Country Status</vt:lpstr>
      <vt:lpstr>IKC Context - Status of In-Kind</vt:lpstr>
      <vt:lpstr>Overview of WP2 – Four Tasks</vt:lpstr>
      <vt:lpstr>Overview of WP2 - Deliverables</vt:lpstr>
      <vt:lpstr>Overview of WP2 – Milestones</vt:lpstr>
      <vt:lpstr>Task WP2.1</vt:lpstr>
      <vt:lpstr>WP2.1 - Preparation of project implementation and training of resources </vt:lpstr>
      <vt:lpstr>Highlights WP2.1 - Preparation of project implementation and training of resources </vt:lpstr>
      <vt:lpstr>Highlights WP2.1 - Preparation of project implementation and training of resources </vt:lpstr>
      <vt:lpstr>Task WP2.2</vt:lpstr>
      <vt:lpstr>WP2.2 - Development and implementation of an In-kind information system – XRM+</vt:lpstr>
      <vt:lpstr>WP2.2 - Development and implementation of an In-kind information system – XRM+</vt:lpstr>
      <vt:lpstr>WP2.2 - Development and implementation of an In-kind information system – XRM+</vt:lpstr>
      <vt:lpstr>WP2.2 - Development and implementation of an In-kind information system – XRM+</vt:lpstr>
      <vt:lpstr>Task WP2.3</vt:lpstr>
      <vt:lpstr>WP2.3 - Development of IKC 'Best Practice' system and organisation of collaboration meetings</vt:lpstr>
      <vt:lpstr>WP2.3 - Development of IKC 'Best Practice' system and organisation of collaboration meetings</vt:lpstr>
      <vt:lpstr>Highlights WP2.3 - Development of IKC 'Best Practice' system and organisation of collaboration meetings</vt:lpstr>
      <vt:lpstr>Highlights WP2.3 - Development of IKC 'Best Practice' system and organisation of collaboration meetings</vt:lpstr>
      <vt:lpstr>Highlights WP2.3 - Development of IKC 'Best Practice' system and organisation of collaboration meetings</vt:lpstr>
      <vt:lpstr>Highlights WP2.3 - Development of IKC 'Best Practice' system and organisation of collaboration meetings</vt:lpstr>
      <vt:lpstr>Highlights WP2.3 – Catania Survey (47% of attendees)</vt:lpstr>
      <vt:lpstr>Task WP2.4</vt:lpstr>
      <vt:lpstr>WP2.4 - Creation of an IKC network of Regional Hubs</vt:lpstr>
      <vt:lpstr>WP2.4 - Creation of an IKC network of Regional Hubs</vt:lpstr>
      <vt:lpstr>For reference from Grant Proposal: The first and foremost responsibility IKC Field Coordinators is coordination between ESS and its respective Partners.</vt:lpstr>
      <vt:lpstr>For reference from Grant Proposal: The first and foremost responsibility IKC Field Coordinators is coordination between ESS and its respective Partners.</vt:lpstr>
      <vt:lpstr>Highlights WP2.4 – Field Coordinator Activities</vt:lpstr>
      <vt:lpstr>Highlights WP2.4 – Field Coordinator Activities</vt:lpstr>
      <vt:lpstr>Highlights WP2.4 – North West Hub</vt:lpstr>
      <vt:lpstr>Highlights WP2.4 – South East Hub</vt:lpstr>
      <vt:lpstr>Highlights WP2.4 – Gallia Hub</vt:lpstr>
      <vt:lpstr>Highlights WP2.4 – Central Hub</vt:lpstr>
      <vt:lpstr>Highlights WP2.4 – Nordic-Baltic Hub</vt:lpstr>
      <vt:lpstr>Highlights WP2.4 – Iberia Hub</vt:lpstr>
      <vt:lpstr>Results</vt:lpstr>
      <vt:lpstr>PowerPoint Presentation</vt:lpstr>
      <vt:lpstr>WP2 Expenditure months 1-22 (as % of 36 months)</vt:lpstr>
      <vt:lpstr>Next steps</vt:lpstr>
      <vt:lpstr>PowerPoint Presentation</vt:lpstr>
    </vt:vector>
  </TitlesOfParts>
  <Company>Eckardt ApS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Rasmus Eckardt</dc:creator>
  <cp:lastModifiedBy>Carlo Bocchetta</cp:lastModifiedBy>
  <cp:revision>244</cp:revision>
  <cp:lastPrinted>2017-09-04T12:31:50Z</cp:lastPrinted>
  <dcterms:created xsi:type="dcterms:W3CDTF">2015-11-24T09:32:31Z</dcterms:created>
  <dcterms:modified xsi:type="dcterms:W3CDTF">2017-09-06T05:42:41Z</dcterms:modified>
</cp:coreProperties>
</file>