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9" r:id="rId2"/>
    <p:sldId id="271" r:id="rId3"/>
    <p:sldId id="324" r:id="rId4"/>
    <p:sldId id="328" r:id="rId5"/>
    <p:sldId id="270" r:id="rId6"/>
    <p:sldId id="279" r:id="rId7"/>
    <p:sldId id="277" r:id="rId8"/>
    <p:sldId id="285" r:id="rId9"/>
    <p:sldId id="301" r:id="rId10"/>
    <p:sldId id="302" r:id="rId11"/>
    <p:sldId id="286" r:id="rId12"/>
    <p:sldId id="303" r:id="rId13"/>
    <p:sldId id="293" r:id="rId14"/>
    <p:sldId id="299" r:id="rId15"/>
    <p:sldId id="294" r:id="rId16"/>
    <p:sldId id="278" r:id="rId17"/>
    <p:sldId id="281" r:id="rId18"/>
    <p:sldId id="306" r:id="rId19"/>
    <p:sldId id="307" r:id="rId20"/>
    <p:sldId id="308" r:id="rId21"/>
    <p:sldId id="310" r:id="rId22"/>
    <p:sldId id="309" r:id="rId23"/>
    <p:sldId id="291" r:id="rId24"/>
    <p:sldId id="295" r:id="rId25"/>
    <p:sldId id="282" r:id="rId26"/>
    <p:sldId id="283" r:id="rId27"/>
    <p:sldId id="304" r:id="rId28"/>
    <p:sldId id="275" r:id="rId29"/>
    <p:sldId id="296" r:id="rId30"/>
    <p:sldId id="298" r:id="rId31"/>
    <p:sldId id="305" r:id="rId32"/>
    <p:sldId id="290" r:id="rId33"/>
    <p:sldId id="292" r:id="rId34"/>
    <p:sldId id="274" r:id="rId35"/>
    <p:sldId id="314" r:id="rId36"/>
    <p:sldId id="312" r:id="rId37"/>
    <p:sldId id="315" r:id="rId38"/>
    <p:sldId id="316" r:id="rId39"/>
    <p:sldId id="317" r:id="rId40"/>
    <p:sldId id="319" r:id="rId41"/>
    <p:sldId id="320" r:id="rId42"/>
    <p:sldId id="321" r:id="rId43"/>
    <p:sldId id="313" r:id="rId44"/>
    <p:sldId id="327" r:id="rId45"/>
    <p:sldId id="325" r:id="rId46"/>
    <p:sldId id="311" r:id="rId47"/>
    <p:sldId id="322" r:id="rId48"/>
    <p:sldId id="326" r:id="rId49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D"/>
    <a:srgbClr val="0075A3"/>
    <a:srgbClr val="485156"/>
    <a:srgbClr val="82B819"/>
    <a:srgbClr val="82AF19"/>
    <a:srgbClr val="82AA1E"/>
    <a:srgbClr val="82B80F"/>
    <a:srgbClr val="8AB80F"/>
    <a:srgbClr val="8AB805"/>
    <a:srgbClr val="7D0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9" autoAdjust="0"/>
    <p:restoredTop sz="94729"/>
  </p:normalViewPr>
  <p:slideViewPr>
    <p:cSldViewPr snapToGrid="0" snapToObjects="1">
      <p:cViewPr varScale="1">
        <p:scale>
          <a:sx n="145" d="100"/>
          <a:sy n="145" d="100"/>
        </p:scale>
        <p:origin x="928" y="176"/>
      </p:cViewPr>
      <p:guideLst>
        <p:guide orient="horz" pos="1620"/>
        <p:guide pos="2880"/>
        <p:guide pos="277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56" Type="http://schemas.microsoft.com/office/2015/10/relationships/revisionInfo" Target="revisionInfo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Share\Collaboration%20Area\EU%20Projects%20Financial%20Reporting\Project%20Reports\BrightnESS\cost%20monitoring\M1-22\20170829-BrightnESS-cost%20monitoring-M1-M22-14-ACJ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Volumes\Share\Collaboration%20Area\EU%20Projects%20Financial%20Reporting\Project%20Reports\BrightnESS\cost%20monitoring\M1-22\20170829-BrightnESS-cost%20monitoring-M1-M22-14-ACJ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6"/>
            </a:solidFill>
          </c:spPr>
          <c:dPt>
            <c:idx val="0"/>
            <c:bubble3D val="0"/>
            <c:spPr>
              <a:solidFill>
                <a:srgbClr val="82B81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485156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'Overall % WP- graphs'!$F$96:$F$97</c:f>
              <c:numCache>
                <c:formatCode>0%</c:formatCode>
                <c:ptCount val="2"/>
                <c:pt idx="0">
                  <c:v>0.485049622500144</c:v>
                </c:pt>
                <c:pt idx="1">
                  <c:v>0.514950377499856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82B819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FA0AC671-AEAF-B946-9FF2-733869EF98F4}" type="VALUE">
                      <a:rPr lang="fi-FI" smtClean="0"/>
                      <a:pPr/>
                      <a:t>[VALUE]</a:t>
                    </a:fld>
                    <a:endParaRPr lang="fi-FI" smtClean="0"/>
                  </a:p>
                  <a:p>
                    <a:r>
                      <a:rPr lang="fi-FI" smtClean="0"/>
                      <a:t>916 401,89 EUR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102943-AB8F-5D44-BCF0-32476346A034}" type="VALUE">
                      <a:rPr lang="is-IS" smtClean="0"/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is-IS" smtClean="0"/>
                  </a:p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is-IS" smtClean="0"/>
                      <a:t>123 569,69 EUR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DF3EF3-A51B-7846-9BF7-9C2BA2C9CF0C}" type="VALUE">
                      <a:rPr lang="fi-FI" smtClean="0"/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fi-FI" smtClean="0"/>
                  </a:p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fi-FI" smtClean="0"/>
                      <a:t>96 201,38 EUR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'Overall % WP'!$B$95:$D$95</c:f>
              <c:strCache>
                <c:ptCount val="3"/>
                <c:pt idx="0">
                  <c:v>Personnel Costs</c:v>
                </c:pt>
                <c:pt idx="1">
                  <c:v>Direct Costs</c:v>
                </c:pt>
                <c:pt idx="2">
                  <c:v>Travel Costs</c:v>
                </c:pt>
              </c:strCache>
            </c:strRef>
          </c:cat>
          <c:val>
            <c:numRef>
              <c:f>'Overall % WP'!$B$96:$D$96</c:f>
              <c:numCache>
                <c:formatCode>0%</c:formatCode>
                <c:ptCount val="3"/>
                <c:pt idx="0">
                  <c:v>0.503760821847475</c:v>
                </c:pt>
                <c:pt idx="1">
                  <c:v>0.344270474630292</c:v>
                </c:pt>
                <c:pt idx="2">
                  <c:v>0.585408684857484</c:v>
                </c:pt>
              </c:numCache>
            </c:numRef>
          </c:val>
        </c:ser>
        <c:ser>
          <c:idx val="1"/>
          <c:order val="1"/>
          <c:spPr>
            <a:solidFill>
              <a:srgbClr val="485156">
                <a:alpha val="20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'Overall % WP'!$B$95:$D$95</c:f>
              <c:strCache>
                <c:ptCount val="3"/>
                <c:pt idx="0">
                  <c:v>Personnel Costs</c:v>
                </c:pt>
                <c:pt idx="1">
                  <c:v>Direct Costs</c:v>
                </c:pt>
                <c:pt idx="2">
                  <c:v>Travel Costs</c:v>
                </c:pt>
              </c:strCache>
            </c:strRef>
          </c:cat>
          <c:val>
            <c:numRef>
              <c:f>'Overall % WP'!$B$97:$D$97</c:f>
              <c:numCache>
                <c:formatCode>0%</c:formatCode>
                <c:ptCount val="3"/>
                <c:pt idx="0">
                  <c:v>0.496239178152525</c:v>
                </c:pt>
                <c:pt idx="1">
                  <c:v>0.655729525369708</c:v>
                </c:pt>
                <c:pt idx="2">
                  <c:v>0.414591315142516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1897278752"/>
        <c:axId val="-1914482848"/>
      </c:barChart>
      <c:catAx>
        <c:axId val="-18972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4482848"/>
        <c:crosses val="autoZero"/>
        <c:auto val="1"/>
        <c:lblAlgn val="ctr"/>
        <c:lblOffset val="100"/>
        <c:noMultiLvlLbl val="0"/>
      </c:catAx>
      <c:valAx>
        <c:axId val="-19144828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89727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image" Target="../media/image4.jpg"/><Relationship Id="rId2" Type="http://schemas.openxmlformats.org/officeDocument/2006/relationships/image" Target="../media/image5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image" Target="../media/image67.png"/><Relationship Id="rId2" Type="http://schemas.openxmlformats.org/officeDocument/2006/relationships/image" Target="../media/image6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9.jpg"/><Relationship Id="rId5" Type="http://schemas.openxmlformats.org/officeDocument/2006/relationships/image" Target="../media/image7.jpg"/><Relationship Id="rId6" Type="http://schemas.openxmlformats.org/officeDocument/2006/relationships/image" Target="../media/image6.jpg"/><Relationship Id="rId1" Type="http://schemas.openxmlformats.org/officeDocument/2006/relationships/image" Target="../media/image4.jpg"/><Relationship Id="rId2" Type="http://schemas.openxmlformats.org/officeDocument/2006/relationships/image" Target="../media/image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image" Target="../media/image67.png"/><Relationship Id="rId2" Type="http://schemas.openxmlformats.org/officeDocument/2006/relationships/image" Target="../media/image6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36BA4-ACAB-3B43-80DA-33A20EA73ABE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B42E31-7329-6344-A410-83DDD2CBAB67}">
      <dgm:prSet phldrT="[Text]"/>
      <dgm:spPr>
        <a:solidFill>
          <a:srgbClr val="82AF19"/>
        </a:solidFill>
        <a:ln>
          <a:solidFill>
            <a:srgbClr val="82AF19"/>
          </a:solidFill>
        </a:ln>
        <a:effectLst/>
      </dgm:spPr>
      <dgm:t>
        <a:bodyPr/>
        <a:lstStyle/>
        <a:p>
          <a:r>
            <a:rPr lang="en-US" dirty="0" smtClean="0"/>
            <a:t>6.1. Collaboration Building &amp; Outreach</a:t>
          </a:r>
          <a:endParaRPr lang="en-US" dirty="0"/>
        </a:p>
      </dgm:t>
    </dgm:pt>
    <dgm:pt modelId="{0CE1A116-3D40-864C-86EF-3E4B84F82E4E}" type="parTrans" cxnId="{F9883A95-B572-BE46-A7D9-B1DDF5D8B3BE}">
      <dgm:prSet/>
      <dgm:spPr/>
      <dgm:t>
        <a:bodyPr/>
        <a:lstStyle/>
        <a:p>
          <a:endParaRPr lang="en-US"/>
        </a:p>
      </dgm:t>
    </dgm:pt>
    <dgm:pt modelId="{B7FD740F-2D66-DB43-83E6-42FCC6F6268C}" type="sibTrans" cxnId="{F9883A95-B572-BE46-A7D9-B1DDF5D8B3B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B3595B44-37A7-3541-B5DA-FECF86AFEE99}">
      <dgm:prSet phldrT="[Text]"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  <a:effectLst/>
      </dgm:spPr>
      <dgm:t>
        <a:bodyPr/>
        <a:lstStyle/>
        <a:p>
          <a:endParaRPr lang="en-US" dirty="0"/>
        </a:p>
      </dgm:t>
    </dgm:pt>
    <dgm:pt modelId="{FCE30C9D-D2AA-F940-AAD4-634F12567243}" type="parTrans" cxnId="{50CE12E9-BDF9-DB47-8D7D-0B373AC75165}">
      <dgm:prSet/>
      <dgm:spPr/>
      <dgm:t>
        <a:bodyPr/>
        <a:lstStyle/>
        <a:p>
          <a:endParaRPr lang="en-US"/>
        </a:p>
      </dgm:t>
    </dgm:pt>
    <dgm:pt modelId="{D7A3F838-70A5-9546-9990-74A9F2EA372E}" type="sibTrans" cxnId="{50CE12E9-BDF9-DB47-8D7D-0B373AC7516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>
            <a:ln>
              <a:solidFill>
                <a:sysClr val="windowText" lastClr="000000"/>
              </a:solidFill>
            </a:ln>
          </a:endParaRPr>
        </a:p>
      </dgm:t>
    </dgm:pt>
    <dgm:pt modelId="{D4FA87BD-C46E-CE42-B300-1C7E09A3248E}">
      <dgm:prSet phldrT="[Text]"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endParaRPr lang="en-US" dirty="0"/>
        </a:p>
      </dgm:t>
    </dgm:pt>
    <dgm:pt modelId="{72F6E8F7-B8C4-7F48-BCED-99569DBDD89C}" type="sibTrans" cxnId="{8652FA0F-44C3-964D-8CC7-4A0CA763679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0951E915-2BA1-B541-A434-99EB35D504C6}" type="parTrans" cxnId="{8652FA0F-44C3-964D-8CC7-4A0CA7636794}">
      <dgm:prSet/>
      <dgm:spPr/>
      <dgm:t>
        <a:bodyPr/>
        <a:lstStyle/>
        <a:p>
          <a:endParaRPr lang="en-US"/>
        </a:p>
      </dgm:t>
    </dgm:pt>
    <dgm:pt modelId="{809B9ED5-A0F2-CD4B-BAC7-A4E8E3ACD6F9}">
      <dgm:prSet phldrT="[Text]"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  <a:effectLst/>
      </dgm:spPr>
      <dgm:t>
        <a:bodyPr/>
        <a:lstStyle/>
        <a:p>
          <a:r>
            <a:rPr lang="en-US" dirty="0" smtClean="0"/>
            <a:t>6.4. Communication &amp; Dissemination of Results</a:t>
          </a:r>
          <a:endParaRPr lang="en-US" dirty="0"/>
        </a:p>
      </dgm:t>
    </dgm:pt>
    <dgm:pt modelId="{234FE025-07DF-5442-A839-D3695B1FEDA4}" type="sibTrans" cxnId="{FF6031CA-7F18-334E-B59F-533D7030DEF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2B042113-2B3E-9343-8CEC-E30CD1B416CA}" type="parTrans" cxnId="{FF6031CA-7F18-334E-B59F-533D7030DEF3}">
      <dgm:prSet/>
      <dgm:spPr/>
      <dgm:t>
        <a:bodyPr/>
        <a:lstStyle/>
        <a:p>
          <a:endParaRPr lang="en-US"/>
        </a:p>
      </dgm:t>
    </dgm:pt>
    <dgm:pt modelId="{08E6FF06-B823-2947-B586-A0BA356E409C}">
      <dgm:prSet phldrT="[Text]"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r>
            <a:rPr lang="en-US" dirty="0" smtClean="0"/>
            <a:t>6.2. Enlargement of Membership</a:t>
          </a:r>
          <a:endParaRPr lang="en-US" dirty="0"/>
        </a:p>
      </dgm:t>
    </dgm:pt>
    <dgm:pt modelId="{675BE795-D03E-4E44-8677-FA21A5F70AD7}" type="sibTrans" cxnId="{B21ECF33-0B03-CA45-BBE5-9BD6A70D191C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5DC4112F-E3E9-F242-8557-E95DBE2892F8}" type="parTrans" cxnId="{B21ECF33-0B03-CA45-BBE5-9BD6A70D191C}">
      <dgm:prSet/>
      <dgm:spPr/>
      <dgm:t>
        <a:bodyPr/>
        <a:lstStyle/>
        <a:p>
          <a:endParaRPr lang="en-US"/>
        </a:p>
      </dgm:t>
    </dgm:pt>
    <dgm:pt modelId="{4654FE0B-D9A3-A64C-BAAA-E358E22EA3F2}">
      <dgm:prSet phldrT="[Text]"/>
      <dgm:spPr>
        <a:solidFill>
          <a:srgbClr val="82AF19"/>
        </a:solidFill>
        <a:ln>
          <a:solidFill>
            <a:srgbClr val="82AF19"/>
          </a:solidFill>
        </a:ln>
        <a:effectLst/>
      </dgm:spPr>
      <dgm:t>
        <a:bodyPr/>
        <a:lstStyle/>
        <a:p>
          <a:r>
            <a:rPr lang="en-US" dirty="0" smtClean="0"/>
            <a:t>6.3. Strengthening the ILO Network</a:t>
          </a:r>
          <a:endParaRPr lang="en-US" dirty="0"/>
        </a:p>
      </dgm:t>
    </dgm:pt>
    <dgm:pt modelId="{115FEB63-D256-AB4C-BD05-7C175233EDCE}" type="sibTrans" cxnId="{9B05BB03-FDF5-B641-997A-FD2DF053F517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485156"/>
          </a:solidFill>
        </a:ln>
        <a:effectLst/>
      </dgm:spPr>
      <dgm:t>
        <a:bodyPr/>
        <a:lstStyle/>
        <a:p>
          <a:endParaRPr lang="en-US"/>
        </a:p>
      </dgm:t>
    </dgm:pt>
    <dgm:pt modelId="{B828D214-CEDB-B340-A991-032CB9F8D5D5}" type="parTrans" cxnId="{9B05BB03-FDF5-B641-997A-FD2DF053F517}">
      <dgm:prSet/>
      <dgm:spPr/>
      <dgm:t>
        <a:bodyPr/>
        <a:lstStyle/>
        <a:p>
          <a:endParaRPr lang="en-US"/>
        </a:p>
      </dgm:t>
    </dgm:pt>
    <dgm:pt modelId="{5D87D148-C852-DF43-815D-5F417F4360C4}" type="pres">
      <dgm:prSet presAssocID="{F4736BA4-ACAB-3B43-80DA-33A20EA73AB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E7580411-6C9B-AB40-A211-013D881513B4}" type="pres">
      <dgm:prSet presAssocID="{16B42E31-7329-6344-A410-83DDD2CBAB67}" presName="text1" presStyleCnt="0"/>
      <dgm:spPr/>
    </dgm:pt>
    <dgm:pt modelId="{6D335CE6-D5F1-BC4F-9B74-67E514C30922}" type="pres">
      <dgm:prSet presAssocID="{16B42E31-7329-6344-A410-83DDD2CBAB67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F2610-B6B3-4C49-B051-6890FE2F3701}" type="pres">
      <dgm:prSet presAssocID="{16B42E31-7329-6344-A410-83DDD2CBAB67}" presName="textaccent1" presStyleCnt="0"/>
      <dgm:spPr/>
    </dgm:pt>
    <dgm:pt modelId="{BFA74DF8-7D71-0249-80C0-550092AB57DE}" type="pres">
      <dgm:prSet presAssocID="{16B42E31-7329-6344-A410-83DDD2CBAB67}" presName="accentRepeatNode" presStyleLbl="solidAlignAcc1" presStyleIdx="0" presStyleCnt="12"/>
      <dgm:spPr>
        <a:ln>
          <a:solidFill>
            <a:srgbClr val="82AF19"/>
          </a:solidFill>
        </a:ln>
      </dgm:spPr>
      <dgm:t>
        <a:bodyPr/>
        <a:lstStyle/>
        <a:p>
          <a:endParaRPr lang="en-US"/>
        </a:p>
      </dgm:t>
    </dgm:pt>
    <dgm:pt modelId="{4DD0A94E-EA07-9449-BC83-964B7C8C9A82}" type="pres">
      <dgm:prSet presAssocID="{B7FD740F-2D66-DB43-83E6-42FCC6F6268C}" presName="image1" presStyleCnt="0"/>
      <dgm:spPr/>
    </dgm:pt>
    <dgm:pt modelId="{4142103F-6750-2E40-BE26-8DFE7207C36C}" type="pres">
      <dgm:prSet presAssocID="{B7FD740F-2D66-DB43-83E6-42FCC6F6268C}" presName="imageRepeatNode" presStyleLbl="alignAcc1" presStyleIdx="0" presStyleCnt="6"/>
      <dgm:spPr/>
      <dgm:t>
        <a:bodyPr/>
        <a:lstStyle/>
        <a:p>
          <a:endParaRPr lang="en-US"/>
        </a:p>
      </dgm:t>
    </dgm:pt>
    <dgm:pt modelId="{C780DB63-7B72-7044-A520-9DBAE0864C3A}" type="pres">
      <dgm:prSet presAssocID="{B7FD740F-2D66-DB43-83E6-42FCC6F6268C}" presName="imageaccent1" presStyleCnt="0"/>
      <dgm:spPr/>
    </dgm:pt>
    <dgm:pt modelId="{7ABD0D31-FB8B-FD47-A980-F4F9A10BED2E}" type="pres">
      <dgm:prSet presAssocID="{B7FD740F-2D66-DB43-83E6-42FCC6F6268C}" presName="accentRepeatNode" presStyleLbl="solidAlignAcc1" presStyleIdx="1" presStyleCnt="12"/>
      <dgm:spPr>
        <a:ln>
          <a:solidFill>
            <a:srgbClr val="485156"/>
          </a:solidFill>
        </a:ln>
      </dgm:spPr>
    </dgm:pt>
    <dgm:pt modelId="{5431E700-3850-304E-8E85-87372EBDF705}" type="pres">
      <dgm:prSet presAssocID="{08E6FF06-B823-2947-B586-A0BA356E409C}" presName="text2" presStyleCnt="0"/>
      <dgm:spPr/>
    </dgm:pt>
    <dgm:pt modelId="{25AEA43E-3A33-E246-977B-6B1C191DA5B7}" type="pres">
      <dgm:prSet presAssocID="{08E6FF06-B823-2947-B586-A0BA356E409C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8FCE1-151A-5741-9E7A-0C32D50D87E1}" type="pres">
      <dgm:prSet presAssocID="{08E6FF06-B823-2947-B586-A0BA356E409C}" presName="textaccent2" presStyleCnt="0"/>
      <dgm:spPr/>
    </dgm:pt>
    <dgm:pt modelId="{421F25E1-9A7A-374D-99D3-73EEF2756C58}" type="pres">
      <dgm:prSet presAssocID="{08E6FF06-B823-2947-B586-A0BA356E409C}" presName="accentRepeatNode" presStyleLbl="solidAlignAcc1" presStyleIdx="2" presStyleCnt="12"/>
      <dgm:spPr>
        <a:ln>
          <a:solidFill>
            <a:srgbClr val="485156"/>
          </a:solidFill>
        </a:ln>
      </dgm:spPr>
    </dgm:pt>
    <dgm:pt modelId="{057F0675-7553-E847-91CD-9E2F70F5CFC6}" type="pres">
      <dgm:prSet presAssocID="{675BE795-D03E-4E44-8677-FA21A5F70AD7}" presName="image2" presStyleCnt="0"/>
      <dgm:spPr/>
    </dgm:pt>
    <dgm:pt modelId="{02B0CDCE-2091-1D4B-9D13-F5D97B315503}" type="pres">
      <dgm:prSet presAssocID="{675BE795-D03E-4E44-8677-FA21A5F70AD7}" presName="imageRepeatNode" presStyleLbl="alignAcc1" presStyleIdx="1" presStyleCnt="6"/>
      <dgm:spPr/>
      <dgm:t>
        <a:bodyPr/>
        <a:lstStyle/>
        <a:p>
          <a:endParaRPr lang="en-US"/>
        </a:p>
      </dgm:t>
    </dgm:pt>
    <dgm:pt modelId="{035BD5BF-E054-8046-9595-C6229C69019B}" type="pres">
      <dgm:prSet presAssocID="{675BE795-D03E-4E44-8677-FA21A5F70AD7}" presName="imageaccent2" presStyleCnt="0"/>
      <dgm:spPr/>
    </dgm:pt>
    <dgm:pt modelId="{11C47790-FE7D-744F-9939-D7139EABCB9F}" type="pres">
      <dgm:prSet presAssocID="{675BE795-D03E-4E44-8677-FA21A5F70AD7}" presName="accentRepeatNode" presStyleLbl="solidAlignAcc1" presStyleIdx="3" presStyleCnt="12" custLinFactX="261434" custLinFactY="154361" custLinFactNeighborX="300000" custLinFactNeighborY="200000"/>
      <dgm:spPr>
        <a:ln>
          <a:solidFill>
            <a:srgbClr val="485156"/>
          </a:solidFill>
        </a:ln>
      </dgm:spPr>
    </dgm:pt>
    <dgm:pt modelId="{FB90DED5-B95B-1E4D-BFF3-790342DACF07}" type="pres">
      <dgm:prSet presAssocID="{B3595B44-37A7-3541-B5DA-FECF86AFEE99}" presName="text3" presStyleCnt="0"/>
      <dgm:spPr/>
    </dgm:pt>
    <dgm:pt modelId="{EF5FB7B0-862F-534C-AC31-236F888324FB}" type="pres">
      <dgm:prSet presAssocID="{B3595B44-37A7-3541-B5DA-FECF86AFEE99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172D98-5914-F84B-A6ED-F1670B3A2D14}" type="pres">
      <dgm:prSet presAssocID="{B3595B44-37A7-3541-B5DA-FECF86AFEE99}" presName="textaccent3" presStyleCnt="0"/>
      <dgm:spPr/>
    </dgm:pt>
    <dgm:pt modelId="{1C325D2F-7189-B742-913E-386FE4C2CBE2}" type="pres">
      <dgm:prSet presAssocID="{B3595B44-37A7-3541-B5DA-FECF86AFEE99}" presName="accentRepeatNode" presStyleLbl="solidAlignAcc1" presStyleIdx="4" presStyleCnt="12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D004EF29-5F3C-2547-9A9D-03DAA0FB297E}" type="pres">
      <dgm:prSet presAssocID="{D7A3F838-70A5-9546-9990-74A9F2EA372E}" presName="image3" presStyleCnt="0"/>
      <dgm:spPr/>
    </dgm:pt>
    <dgm:pt modelId="{AA9FFC61-40CC-F74D-BA90-CEB02A829382}" type="pres">
      <dgm:prSet presAssocID="{D7A3F838-70A5-9546-9990-74A9F2EA372E}" presName="imageRepeatNode" presStyleLbl="alignAcc1" presStyleIdx="2" presStyleCnt="6"/>
      <dgm:spPr/>
      <dgm:t>
        <a:bodyPr/>
        <a:lstStyle/>
        <a:p>
          <a:endParaRPr lang="en-US"/>
        </a:p>
      </dgm:t>
    </dgm:pt>
    <dgm:pt modelId="{86DC6E03-74F7-C24A-AD1A-7B987D78B489}" type="pres">
      <dgm:prSet presAssocID="{D7A3F838-70A5-9546-9990-74A9F2EA372E}" presName="imageaccent3" presStyleCnt="0"/>
      <dgm:spPr/>
    </dgm:pt>
    <dgm:pt modelId="{AF5FA5EC-731B-3C47-AC97-95AB097CE40A}" type="pres">
      <dgm:prSet presAssocID="{D7A3F838-70A5-9546-9990-74A9F2EA372E}" presName="accentRepeatNode" presStyleLbl="solidAlignAcc1" presStyleIdx="5" presStyleCnt="12"/>
      <dgm:spPr>
        <a:ln>
          <a:solidFill>
            <a:srgbClr val="485156"/>
          </a:solidFill>
        </a:ln>
      </dgm:spPr>
    </dgm:pt>
    <dgm:pt modelId="{F18753E6-19B3-3646-8D7E-1121FDC5151C}" type="pres">
      <dgm:prSet presAssocID="{4654FE0B-D9A3-A64C-BAAA-E358E22EA3F2}" presName="text4" presStyleCnt="0"/>
      <dgm:spPr/>
    </dgm:pt>
    <dgm:pt modelId="{8EBBD838-B7D1-0D4B-9338-F0C125263C6E}" type="pres">
      <dgm:prSet presAssocID="{4654FE0B-D9A3-A64C-BAAA-E358E22EA3F2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E37C7A-2689-104D-800D-02585BF8FD74}" type="pres">
      <dgm:prSet presAssocID="{4654FE0B-D9A3-A64C-BAAA-E358E22EA3F2}" presName="textaccent4" presStyleCnt="0"/>
      <dgm:spPr/>
    </dgm:pt>
    <dgm:pt modelId="{0040D1FA-DCB4-234E-B917-EA38C9D75D2A}" type="pres">
      <dgm:prSet presAssocID="{4654FE0B-D9A3-A64C-BAAA-E358E22EA3F2}" presName="accentRepeatNode" presStyleLbl="solidAlignAcc1" presStyleIdx="6" presStyleCnt="12"/>
      <dgm:spPr>
        <a:ln>
          <a:solidFill>
            <a:srgbClr val="82AF19"/>
          </a:solidFill>
        </a:ln>
      </dgm:spPr>
      <dgm:t>
        <a:bodyPr/>
        <a:lstStyle/>
        <a:p>
          <a:endParaRPr lang="en-US"/>
        </a:p>
      </dgm:t>
    </dgm:pt>
    <dgm:pt modelId="{6F82AAD6-0C2D-BF4F-B77C-5D0157C0D593}" type="pres">
      <dgm:prSet presAssocID="{115FEB63-D256-AB4C-BD05-7C175233EDCE}" presName="image4" presStyleCnt="0"/>
      <dgm:spPr/>
    </dgm:pt>
    <dgm:pt modelId="{7331321E-4C94-C347-B5B6-D78810C51664}" type="pres">
      <dgm:prSet presAssocID="{115FEB63-D256-AB4C-BD05-7C175233EDCE}" presName="imageRepeatNode" presStyleLbl="alignAcc1" presStyleIdx="3" presStyleCnt="6"/>
      <dgm:spPr/>
      <dgm:t>
        <a:bodyPr/>
        <a:lstStyle/>
        <a:p>
          <a:endParaRPr lang="en-US"/>
        </a:p>
      </dgm:t>
    </dgm:pt>
    <dgm:pt modelId="{2E120FE8-40E4-8446-BEC4-9B4B9D03FD46}" type="pres">
      <dgm:prSet presAssocID="{115FEB63-D256-AB4C-BD05-7C175233EDCE}" presName="imageaccent4" presStyleCnt="0"/>
      <dgm:spPr/>
    </dgm:pt>
    <dgm:pt modelId="{836A75C7-450B-E643-9689-5201311A7488}" type="pres">
      <dgm:prSet presAssocID="{115FEB63-D256-AB4C-BD05-7C175233EDCE}" presName="accentRepeatNode" presStyleLbl="solidAlignAcc1" presStyleIdx="7" presStyleCnt="12"/>
      <dgm:spPr>
        <a:ln>
          <a:solidFill>
            <a:srgbClr val="485156"/>
          </a:solidFill>
        </a:ln>
      </dgm:spPr>
    </dgm:pt>
    <dgm:pt modelId="{D5CDE7EA-9C98-0149-9352-33773AC9A878}" type="pres">
      <dgm:prSet presAssocID="{809B9ED5-A0F2-CD4B-BAC7-A4E8E3ACD6F9}" presName="text5" presStyleCnt="0"/>
      <dgm:spPr/>
    </dgm:pt>
    <dgm:pt modelId="{D81AABE7-87ED-A94D-80BA-86CBEAE33168}" type="pres">
      <dgm:prSet presAssocID="{809B9ED5-A0F2-CD4B-BAC7-A4E8E3ACD6F9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CD8B99-DA05-D649-9065-151A61C4EF00}" type="pres">
      <dgm:prSet presAssocID="{809B9ED5-A0F2-CD4B-BAC7-A4E8E3ACD6F9}" presName="textaccent5" presStyleCnt="0"/>
      <dgm:spPr/>
    </dgm:pt>
    <dgm:pt modelId="{698E5272-229E-A14A-8659-04E3BBDBF54A}" type="pres">
      <dgm:prSet presAssocID="{809B9ED5-A0F2-CD4B-BAC7-A4E8E3ACD6F9}" presName="accentRepeatNode" presStyleLbl="solidAlignAcc1" presStyleIdx="8" presStyleCnt="12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F6B8E4D3-FFD7-6546-83FB-995F918360CA}" type="pres">
      <dgm:prSet presAssocID="{234FE025-07DF-5442-A839-D3695B1FEDA4}" presName="image5" presStyleCnt="0"/>
      <dgm:spPr/>
    </dgm:pt>
    <dgm:pt modelId="{EFF6A210-9F7F-DF4E-9995-F224AE502568}" type="pres">
      <dgm:prSet presAssocID="{234FE025-07DF-5442-A839-D3695B1FEDA4}" presName="imageRepeatNode" presStyleLbl="alignAcc1" presStyleIdx="4" presStyleCnt="6"/>
      <dgm:spPr/>
      <dgm:t>
        <a:bodyPr/>
        <a:lstStyle/>
        <a:p>
          <a:endParaRPr lang="en-US"/>
        </a:p>
      </dgm:t>
    </dgm:pt>
    <dgm:pt modelId="{446070FB-FBCE-B840-8243-DEFFB1109C8D}" type="pres">
      <dgm:prSet presAssocID="{234FE025-07DF-5442-A839-D3695B1FEDA4}" presName="imageaccent5" presStyleCnt="0"/>
      <dgm:spPr/>
    </dgm:pt>
    <dgm:pt modelId="{57C94287-715F-F447-BBAB-5EFC80BE42FA}" type="pres">
      <dgm:prSet presAssocID="{234FE025-07DF-5442-A839-D3695B1FEDA4}" presName="accentRepeatNode" presStyleLbl="solidAlignAcc1" presStyleIdx="9" presStyleCnt="12"/>
      <dgm:spPr>
        <a:ln>
          <a:solidFill>
            <a:srgbClr val="485156"/>
          </a:solidFill>
        </a:ln>
      </dgm:spPr>
    </dgm:pt>
    <dgm:pt modelId="{BABF8DA6-86E9-3A41-B0DB-190C1E40A878}" type="pres">
      <dgm:prSet presAssocID="{D4FA87BD-C46E-CE42-B300-1C7E09A3248E}" presName="text6" presStyleCnt="0"/>
      <dgm:spPr/>
    </dgm:pt>
    <dgm:pt modelId="{4FC7EB71-FF84-214A-B9D5-72EA679A2DCE}" type="pres">
      <dgm:prSet presAssocID="{D4FA87BD-C46E-CE42-B300-1C7E09A3248E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F7764-5C6C-834D-B7C8-6E597B5D0722}" type="pres">
      <dgm:prSet presAssocID="{D4FA87BD-C46E-CE42-B300-1C7E09A3248E}" presName="textaccent6" presStyleCnt="0"/>
      <dgm:spPr/>
    </dgm:pt>
    <dgm:pt modelId="{BB2E3DB4-0207-114A-901A-0993FE199331}" type="pres">
      <dgm:prSet presAssocID="{D4FA87BD-C46E-CE42-B300-1C7E09A3248E}" presName="accentRepeatNode" presStyleLbl="solidAlignAcc1" presStyleIdx="10" presStyleCnt="12"/>
      <dgm:spPr>
        <a:ln>
          <a:solidFill>
            <a:srgbClr val="485156"/>
          </a:solidFill>
        </a:ln>
      </dgm:spPr>
    </dgm:pt>
    <dgm:pt modelId="{AEF7D83E-62A0-EF45-AA1B-4526693203AB}" type="pres">
      <dgm:prSet presAssocID="{72F6E8F7-B8C4-7F48-BCED-99569DBDD89C}" presName="image6" presStyleCnt="0"/>
      <dgm:spPr/>
    </dgm:pt>
    <dgm:pt modelId="{E107E716-C6D3-574B-9984-CDC8707C3A3D}" type="pres">
      <dgm:prSet presAssocID="{72F6E8F7-B8C4-7F48-BCED-99569DBDD89C}" presName="imageRepeatNode" presStyleLbl="alignAcc1" presStyleIdx="5" presStyleCnt="6"/>
      <dgm:spPr/>
      <dgm:t>
        <a:bodyPr/>
        <a:lstStyle/>
        <a:p>
          <a:endParaRPr lang="en-US"/>
        </a:p>
      </dgm:t>
    </dgm:pt>
    <dgm:pt modelId="{0105609A-FEB8-B94D-8B23-70E97B363299}" type="pres">
      <dgm:prSet presAssocID="{72F6E8F7-B8C4-7F48-BCED-99569DBDD89C}" presName="imageaccent6" presStyleCnt="0"/>
      <dgm:spPr/>
    </dgm:pt>
    <dgm:pt modelId="{7CC0857B-C21A-5E40-BC27-05C4D2C11A50}" type="pres">
      <dgm:prSet presAssocID="{72F6E8F7-B8C4-7F48-BCED-99569DBDD89C}" presName="accentRepeatNode" presStyleLbl="solidAlignAcc1" presStyleIdx="11" presStyleCnt="12"/>
      <dgm:spPr>
        <a:ln>
          <a:solidFill>
            <a:srgbClr val="485156"/>
          </a:solidFill>
        </a:ln>
      </dgm:spPr>
    </dgm:pt>
  </dgm:ptLst>
  <dgm:cxnLst>
    <dgm:cxn modelId="{B2E70D9D-BCA7-7145-998F-38E156D10C3E}" type="presOf" srcId="{234FE025-07DF-5442-A839-D3695B1FEDA4}" destId="{EFF6A210-9F7F-DF4E-9995-F224AE502568}" srcOrd="0" destOrd="0" presId="urn:microsoft.com/office/officeart/2008/layout/HexagonCluster"/>
    <dgm:cxn modelId="{6507F566-60A5-F649-8F43-27D08F1A26A8}" type="presOf" srcId="{D7A3F838-70A5-9546-9990-74A9F2EA372E}" destId="{AA9FFC61-40CC-F74D-BA90-CEB02A829382}" srcOrd="0" destOrd="0" presId="urn:microsoft.com/office/officeart/2008/layout/HexagonCluster"/>
    <dgm:cxn modelId="{ADBE627A-6BB8-E24E-B1A1-674B53404994}" type="presOf" srcId="{809B9ED5-A0F2-CD4B-BAC7-A4E8E3ACD6F9}" destId="{D81AABE7-87ED-A94D-80BA-86CBEAE33168}" srcOrd="0" destOrd="0" presId="urn:microsoft.com/office/officeart/2008/layout/HexagonCluster"/>
    <dgm:cxn modelId="{A1EE667F-4876-B045-B611-9DC0E0BABC3C}" type="presOf" srcId="{4654FE0B-D9A3-A64C-BAAA-E358E22EA3F2}" destId="{8EBBD838-B7D1-0D4B-9338-F0C125263C6E}" srcOrd="0" destOrd="0" presId="urn:microsoft.com/office/officeart/2008/layout/HexagonCluster"/>
    <dgm:cxn modelId="{B2F2E108-0F59-C042-A3C8-27296D94647B}" type="presOf" srcId="{72F6E8F7-B8C4-7F48-BCED-99569DBDD89C}" destId="{E107E716-C6D3-574B-9984-CDC8707C3A3D}" srcOrd="0" destOrd="0" presId="urn:microsoft.com/office/officeart/2008/layout/HexagonCluster"/>
    <dgm:cxn modelId="{8652FA0F-44C3-964D-8CC7-4A0CA7636794}" srcId="{F4736BA4-ACAB-3B43-80DA-33A20EA73ABE}" destId="{D4FA87BD-C46E-CE42-B300-1C7E09A3248E}" srcOrd="5" destOrd="0" parTransId="{0951E915-2BA1-B541-A434-99EB35D504C6}" sibTransId="{72F6E8F7-B8C4-7F48-BCED-99569DBDD89C}"/>
    <dgm:cxn modelId="{50CE12E9-BDF9-DB47-8D7D-0B373AC75165}" srcId="{F4736BA4-ACAB-3B43-80DA-33A20EA73ABE}" destId="{B3595B44-37A7-3541-B5DA-FECF86AFEE99}" srcOrd="2" destOrd="0" parTransId="{FCE30C9D-D2AA-F940-AAD4-634F12567243}" sibTransId="{D7A3F838-70A5-9546-9990-74A9F2EA372E}"/>
    <dgm:cxn modelId="{B6FAC18A-1F95-AD4C-AE52-72BCBE13CA07}" type="presOf" srcId="{08E6FF06-B823-2947-B586-A0BA356E409C}" destId="{25AEA43E-3A33-E246-977B-6B1C191DA5B7}" srcOrd="0" destOrd="0" presId="urn:microsoft.com/office/officeart/2008/layout/HexagonCluster"/>
    <dgm:cxn modelId="{B21ECF33-0B03-CA45-BBE5-9BD6A70D191C}" srcId="{F4736BA4-ACAB-3B43-80DA-33A20EA73ABE}" destId="{08E6FF06-B823-2947-B586-A0BA356E409C}" srcOrd="1" destOrd="0" parTransId="{5DC4112F-E3E9-F242-8557-E95DBE2892F8}" sibTransId="{675BE795-D03E-4E44-8677-FA21A5F70AD7}"/>
    <dgm:cxn modelId="{891971B3-5C5D-894A-96AA-DB19B7434BD5}" type="presOf" srcId="{B7FD740F-2D66-DB43-83E6-42FCC6F6268C}" destId="{4142103F-6750-2E40-BE26-8DFE7207C36C}" srcOrd="0" destOrd="0" presId="urn:microsoft.com/office/officeart/2008/layout/HexagonCluster"/>
    <dgm:cxn modelId="{9A829327-E5BE-FB43-A761-E3E36701DC26}" type="presOf" srcId="{16B42E31-7329-6344-A410-83DDD2CBAB67}" destId="{6D335CE6-D5F1-BC4F-9B74-67E514C30922}" srcOrd="0" destOrd="0" presId="urn:microsoft.com/office/officeart/2008/layout/HexagonCluster"/>
    <dgm:cxn modelId="{9B05BB03-FDF5-B641-997A-FD2DF053F517}" srcId="{F4736BA4-ACAB-3B43-80DA-33A20EA73ABE}" destId="{4654FE0B-D9A3-A64C-BAAA-E358E22EA3F2}" srcOrd="3" destOrd="0" parTransId="{B828D214-CEDB-B340-A991-032CB9F8D5D5}" sibTransId="{115FEB63-D256-AB4C-BD05-7C175233EDCE}"/>
    <dgm:cxn modelId="{FF6031CA-7F18-334E-B59F-533D7030DEF3}" srcId="{F4736BA4-ACAB-3B43-80DA-33A20EA73ABE}" destId="{809B9ED5-A0F2-CD4B-BAC7-A4E8E3ACD6F9}" srcOrd="4" destOrd="0" parTransId="{2B042113-2B3E-9343-8CEC-E30CD1B416CA}" sibTransId="{234FE025-07DF-5442-A839-D3695B1FEDA4}"/>
    <dgm:cxn modelId="{F9883A95-B572-BE46-A7D9-B1DDF5D8B3BE}" srcId="{F4736BA4-ACAB-3B43-80DA-33A20EA73ABE}" destId="{16B42E31-7329-6344-A410-83DDD2CBAB67}" srcOrd="0" destOrd="0" parTransId="{0CE1A116-3D40-864C-86EF-3E4B84F82E4E}" sibTransId="{B7FD740F-2D66-DB43-83E6-42FCC6F6268C}"/>
    <dgm:cxn modelId="{87A49063-2CBC-A142-BAC2-16BD518F5D9D}" type="presOf" srcId="{F4736BA4-ACAB-3B43-80DA-33A20EA73ABE}" destId="{5D87D148-C852-DF43-815D-5F417F4360C4}" srcOrd="0" destOrd="0" presId="urn:microsoft.com/office/officeart/2008/layout/HexagonCluster"/>
    <dgm:cxn modelId="{35FBF12A-4B46-914B-8E6B-5275D6841926}" type="presOf" srcId="{115FEB63-D256-AB4C-BD05-7C175233EDCE}" destId="{7331321E-4C94-C347-B5B6-D78810C51664}" srcOrd="0" destOrd="0" presId="urn:microsoft.com/office/officeart/2008/layout/HexagonCluster"/>
    <dgm:cxn modelId="{21BE6E50-C3F2-A041-9830-2A7CA280B45C}" type="presOf" srcId="{D4FA87BD-C46E-CE42-B300-1C7E09A3248E}" destId="{4FC7EB71-FF84-214A-B9D5-72EA679A2DCE}" srcOrd="0" destOrd="0" presId="urn:microsoft.com/office/officeart/2008/layout/HexagonCluster"/>
    <dgm:cxn modelId="{9F6EA9B5-EE67-D94D-9C62-0BCF587C3746}" type="presOf" srcId="{675BE795-D03E-4E44-8677-FA21A5F70AD7}" destId="{02B0CDCE-2091-1D4B-9D13-F5D97B315503}" srcOrd="0" destOrd="0" presId="urn:microsoft.com/office/officeart/2008/layout/HexagonCluster"/>
    <dgm:cxn modelId="{362A8285-B90A-4649-BF1E-F94DC7618A5D}" type="presOf" srcId="{B3595B44-37A7-3541-B5DA-FECF86AFEE99}" destId="{EF5FB7B0-862F-534C-AC31-236F888324FB}" srcOrd="0" destOrd="0" presId="urn:microsoft.com/office/officeart/2008/layout/HexagonCluster"/>
    <dgm:cxn modelId="{EA2DCF26-AD8C-574F-B24C-F0F67FCE5F88}" type="presParOf" srcId="{5D87D148-C852-DF43-815D-5F417F4360C4}" destId="{E7580411-6C9B-AB40-A211-013D881513B4}" srcOrd="0" destOrd="0" presId="urn:microsoft.com/office/officeart/2008/layout/HexagonCluster"/>
    <dgm:cxn modelId="{0553F2A5-8065-2049-9694-4CA3D349BD3A}" type="presParOf" srcId="{E7580411-6C9B-AB40-A211-013D881513B4}" destId="{6D335CE6-D5F1-BC4F-9B74-67E514C30922}" srcOrd="0" destOrd="0" presId="urn:microsoft.com/office/officeart/2008/layout/HexagonCluster"/>
    <dgm:cxn modelId="{C0C8A4C2-D810-AB45-833E-FAF3D431536A}" type="presParOf" srcId="{5D87D148-C852-DF43-815D-5F417F4360C4}" destId="{465F2610-B6B3-4C49-B051-6890FE2F3701}" srcOrd="1" destOrd="0" presId="urn:microsoft.com/office/officeart/2008/layout/HexagonCluster"/>
    <dgm:cxn modelId="{05311BF6-AEDA-754E-9EE4-544295FEE4F4}" type="presParOf" srcId="{465F2610-B6B3-4C49-B051-6890FE2F3701}" destId="{BFA74DF8-7D71-0249-80C0-550092AB57DE}" srcOrd="0" destOrd="0" presId="urn:microsoft.com/office/officeart/2008/layout/HexagonCluster"/>
    <dgm:cxn modelId="{768A9C57-BDBF-5845-88DC-A446EEA29D23}" type="presParOf" srcId="{5D87D148-C852-DF43-815D-5F417F4360C4}" destId="{4DD0A94E-EA07-9449-BC83-964B7C8C9A82}" srcOrd="2" destOrd="0" presId="urn:microsoft.com/office/officeart/2008/layout/HexagonCluster"/>
    <dgm:cxn modelId="{45D5D53F-F8FC-BE46-9B22-D6798583B6F1}" type="presParOf" srcId="{4DD0A94E-EA07-9449-BC83-964B7C8C9A82}" destId="{4142103F-6750-2E40-BE26-8DFE7207C36C}" srcOrd="0" destOrd="0" presId="urn:microsoft.com/office/officeart/2008/layout/HexagonCluster"/>
    <dgm:cxn modelId="{1FC747F2-28F8-384D-8081-87FA4BE0B5D3}" type="presParOf" srcId="{5D87D148-C852-DF43-815D-5F417F4360C4}" destId="{C780DB63-7B72-7044-A520-9DBAE0864C3A}" srcOrd="3" destOrd="0" presId="urn:microsoft.com/office/officeart/2008/layout/HexagonCluster"/>
    <dgm:cxn modelId="{9A68BDE2-900F-994E-805F-DB4ADE416312}" type="presParOf" srcId="{C780DB63-7B72-7044-A520-9DBAE0864C3A}" destId="{7ABD0D31-FB8B-FD47-A980-F4F9A10BED2E}" srcOrd="0" destOrd="0" presId="urn:microsoft.com/office/officeart/2008/layout/HexagonCluster"/>
    <dgm:cxn modelId="{61864251-F100-6E46-B352-8D0AC22A5FC7}" type="presParOf" srcId="{5D87D148-C852-DF43-815D-5F417F4360C4}" destId="{5431E700-3850-304E-8E85-87372EBDF705}" srcOrd="4" destOrd="0" presId="urn:microsoft.com/office/officeart/2008/layout/HexagonCluster"/>
    <dgm:cxn modelId="{E05979AF-6CBD-3A4E-9853-526C72B81451}" type="presParOf" srcId="{5431E700-3850-304E-8E85-87372EBDF705}" destId="{25AEA43E-3A33-E246-977B-6B1C191DA5B7}" srcOrd="0" destOrd="0" presId="urn:microsoft.com/office/officeart/2008/layout/HexagonCluster"/>
    <dgm:cxn modelId="{E4D7D71E-5B7C-214A-8403-F6F1E2D08DD8}" type="presParOf" srcId="{5D87D148-C852-DF43-815D-5F417F4360C4}" destId="{0258FCE1-151A-5741-9E7A-0C32D50D87E1}" srcOrd="5" destOrd="0" presId="urn:microsoft.com/office/officeart/2008/layout/HexagonCluster"/>
    <dgm:cxn modelId="{115500E5-8D24-BF49-BD7A-58574E854E62}" type="presParOf" srcId="{0258FCE1-151A-5741-9E7A-0C32D50D87E1}" destId="{421F25E1-9A7A-374D-99D3-73EEF2756C58}" srcOrd="0" destOrd="0" presId="urn:microsoft.com/office/officeart/2008/layout/HexagonCluster"/>
    <dgm:cxn modelId="{C6AD918A-39E9-D740-A4CD-FCB4E76E3C2D}" type="presParOf" srcId="{5D87D148-C852-DF43-815D-5F417F4360C4}" destId="{057F0675-7553-E847-91CD-9E2F70F5CFC6}" srcOrd="6" destOrd="0" presId="urn:microsoft.com/office/officeart/2008/layout/HexagonCluster"/>
    <dgm:cxn modelId="{CE078069-0E8E-044B-B70E-3FD06F722C71}" type="presParOf" srcId="{057F0675-7553-E847-91CD-9E2F70F5CFC6}" destId="{02B0CDCE-2091-1D4B-9D13-F5D97B315503}" srcOrd="0" destOrd="0" presId="urn:microsoft.com/office/officeart/2008/layout/HexagonCluster"/>
    <dgm:cxn modelId="{EDAF3D8D-F1DC-0A42-80C2-FA3FFC2CEA0C}" type="presParOf" srcId="{5D87D148-C852-DF43-815D-5F417F4360C4}" destId="{035BD5BF-E054-8046-9595-C6229C69019B}" srcOrd="7" destOrd="0" presId="urn:microsoft.com/office/officeart/2008/layout/HexagonCluster"/>
    <dgm:cxn modelId="{9B439A0F-6CEB-854C-905A-B645EB1E2C01}" type="presParOf" srcId="{035BD5BF-E054-8046-9595-C6229C69019B}" destId="{11C47790-FE7D-744F-9939-D7139EABCB9F}" srcOrd="0" destOrd="0" presId="urn:microsoft.com/office/officeart/2008/layout/HexagonCluster"/>
    <dgm:cxn modelId="{DD622B06-B39D-1543-B010-E61CF4636E1A}" type="presParOf" srcId="{5D87D148-C852-DF43-815D-5F417F4360C4}" destId="{FB90DED5-B95B-1E4D-BFF3-790342DACF07}" srcOrd="8" destOrd="0" presId="urn:microsoft.com/office/officeart/2008/layout/HexagonCluster"/>
    <dgm:cxn modelId="{E7EE26F1-DB97-0448-AA78-B58F2EFFEE23}" type="presParOf" srcId="{FB90DED5-B95B-1E4D-BFF3-790342DACF07}" destId="{EF5FB7B0-862F-534C-AC31-236F888324FB}" srcOrd="0" destOrd="0" presId="urn:microsoft.com/office/officeart/2008/layout/HexagonCluster"/>
    <dgm:cxn modelId="{D0DC9996-4944-2446-B41B-E0A681601FC2}" type="presParOf" srcId="{5D87D148-C852-DF43-815D-5F417F4360C4}" destId="{67172D98-5914-F84B-A6ED-F1670B3A2D14}" srcOrd="9" destOrd="0" presId="urn:microsoft.com/office/officeart/2008/layout/HexagonCluster"/>
    <dgm:cxn modelId="{0D0CC641-8E54-7640-BF8A-3F86ECCC12FA}" type="presParOf" srcId="{67172D98-5914-F84B-A6ED-F1670B3A2D14}" destId="{1C325D2F-7189-B742-913E-386FE4C2CBE2}" srcOrd="0" destOrd="0" presId="urn:microsoft.com/office/officeart/2008/layout/HexagonCluster"/>
    <dgm:cxn modelId="{1B86F00D-972F-8545-8B9C-EC7F42552FC9}" type="presParOf" srcId="{5D87D148-C852-DF43-815D-5F417F4360C4}" destId="{D004EF29-5F3C-2547-9A9D-03DAA0FB297E}" srcOrd="10" destOrd="0" presId="urn:microsoft.com/office/officeart/2008/layout/HexagonCluster"/>
    <dgm:cxn modelId="{2B90FBC1-6F06-1640-B297-0C772EA152CB}" type="presParOf" srcId="{D004EF29-5F3C-2547-9A9D-03DAA0FB297E}" destId="{AA9FFC61-40CC-F74D-BA90-CEB02A829382}" srcOrd="0" destOrd="0" presId="urn:microsoft.com/office/officeart/2008/layout/HexagonCluster"/>
    <dgm:cxn modelId="{54E6577B-2A6A-7F45-A15D-155E939B4C76}" type="presParOf" srcId="{5D87D148-C852-DF43-815D-5F417F4360C4}" destId="{86DC6E03-74F7-C24A-AD1A-7B987D78B489}" srcOrd="11" destOrd="0" presId="urn:microsoft.com/office/officeart/2008/layout/HexagonCluster"/>
    <dgm:cxn modelId="{52FD907D-BE81-7046-AF54-5639644CD139}" type="presParOf" srcId="{86DC6E03-74F7-C24A-AD1A-7B987D78B489}" destId="{AF5FA5EC-731B-3C47-AC97-95AB097CE40A}" srcOrd="0" destOrd="0" presId="urn:microsoft.com/office/officeart/2008/layout/HexagonCluster"/>
    <dgm:cxn modelId="{1611B2E0-E3F2-C14B-A7DD-E5279B017CD8}" type="presParOf" srcId="{5D87D148-C852-DF43-815D-5F417F4360C4}" destId="{F18753E6-19B3-3646-8D7E-1121FDC5151C}" srcOrd="12" destOrd="0" presId="urn:microsoft.com/office/officeart/2008/layout/HexagonCluster"/>
    <dgm:cxn modelId="{570C3BE1-C29B-9740-B555-A2791B5E642D}" type="presParOf" srcId="{F18753E6-19B3-3646-8D7E-1121FDC5151C}" destId="{8EBBD838-B7D1-0D4B-9338-F0C125263C6E}" srcOrd="0" destOrd="0" presId="urn:microsoft.com/office/officeart/2008/layout/HexagonCluster"/>
    <dgm:cxn modelId="{3811941A-8EAD-5943-A930-8F19A4170647}" type="presParOf" srcId="{5D87D148-C852-DF43-815D-5F417F4360C4}" destId="{CCE37C7A-2689-104D-800D-02585BF8FD74}" srcOrd="13" destOrd="0" presId="urn:microsoft.com/office/officeart/2008/layout/HexagonCluster"/>
    <dgm:cxn modelId="{30D9E0A1-F42C-F44E-950F-27CC5FACC1BE}" type="presParOf" srcId="{CCE37C7A-2689-104D-800D-02585BF8FD74}" destId="{0040D1FA-DCB4-234E-B917-EA38C9D75D2A}" srcOrd="0" destOrd="0" presId="urn:microsoft.com/office/officeart/2008/layout/HexagonCluster"/>
    <dgm:cxn modelId="{6AF6B36E-BCAE-F446-8655-6A4E60F3AB21}" type="presParOf" srcId="{5D87D148-C852-DF43-815D-5F417F4360C4}" destId="{6F82AAD6-0C2D-BF4F-B77C-5D0157C0D593}" srcOrd="14" destOrd="0" presId="urn:microsoft.com/office/officeart/2008/layout/HexagonCluster"/>
    <dgm:cxn modelId="{35280071-6B88-674C-BAAD-9529605CCBB2}" type="presParOf" srcId="{6F82AAD6-0C2D-BF4F-B77C-5D0157C0D593}" destId="{7331321E-4C94-C347-B5B6-D78810C51664}" srcOrd="0" destOrd="0" presId="urn:microsoft.com/office/officeart/2008/layout/HexagonCluster"/>
    <dgm:cxn modelId="{387FD54C-B630-CE46-A22A-921A9EDE0C5C}" type="presParOf" srcId="{5D87D148-C852-DF43-815D-5F417F4360C4}" destId="{2E120FE8-40E4-8446-BEC4-9B4B9D03FD46}" srcOrd="15" destOrd="0" presId="urn:microsoft.com/office/officeart/2008/layout/HexagonCluster"/>
    <dgm:cxn modelId="{8577C8C9-3A33-4C4E-B0C0-127FC9383368}" type="presParOf" srcId="{2E120FE8-40E4-8446-BEC4-9B4B9D03FD46}" destId="{836A75C7-450B-E643-9689-5201311A7488}" srcOrd="0" destOrd="0" presId="urn:microsoft.com/office/officeart/2008/layout/HexagonCluster"/>
    <dgm:cxn modelId="{98A39E26-961E-1B41-B6AD-59536CC59140}" type="presParOf" srcId="{5D87D148-C852-DF43-815D-5F417F4360C4}" destId="{D5CDE7EA-9C98-0149-9352-33773AC9A878}" srcOrd="16" destOrd="0" presId="urn:microsoft.com/office/officeart/2008/layout/HexagonCluster"/>
    <dgm:cxn modelId="{35D5E322-A2F9-F946-A5C6-82E0A000F916}" type="presParOf" srcId="{D5CDE7EA-9C98-0149-9352-33773AC9A878}" destId="{D81AABE7-87ED-A94D-80BA-86CBEAE33168}" srcOrd="0" destOrd="0" presId="urn:microsoft.com/office/officeart/2008/layout/HexagonCluster"/>
    <dgm:cxn modelId="{7C279590-0D10-D94D-9907-8F24347EE1D4}" type="presParOf" srcId="{5D87D148-C852-DF43-815D-5F417F4360C4}" destId="{D3CD8B99-DA05-D649-9065-151A61C4EF00}" srcOrd="17" destOrd="0" presId="urn:microsoft.com/office/officeart/2008/layout/HexagonCluster"/>
    <dgm:cxn modelId="{71A266A2-5313-CE40-B1F6-CB7CC8A75CC1}" type="presParOf" srcId="{D3CD8B99-DA05-D649-9065-151A61C4EF00}" destId="{698E5272-229E-A14A-8659-04E3BBDBF54A}" srcOrd="0" destOrd="0" presId="urn:microsoft.com/office/officeart/2008/layout/HexagonCluster"/>
    <dgm:cxn modelId="{45C7759E-9F91-4044-8C0E-EDDAE68F2567}" type="presParOf" srcId="{5D87D148-C852-DF43-815D-5F417F4360C4}" destId="{F6B8E4D3-FFD7-6546-83FB-995F918360CA}" srcOrd="18" destOrd="0" presId="urn:microsoft.com/office/officeart/2008/layout/HexagonCluster"/>
    <dgm:cxn modelId="{FC3D3BEE-4749-6740-9504-7DFE20771334}" type="presParOf" srcId="{F6B8E4D3-FFD7-6546-83FB-995F918360CA}" destId="{EFF6A210-9F7F-DF4E-9995-F224AE502568}" srcOrd="0" destOrd="0" presId="urn:microsoft.com/office/officeart/2008/layout/HexagonCluster"/>
    <dgm:cxn modelId="{ED3C87E9-1FB7-FC41-9C2D-57EE85EF9691}" type="presParOf" srcId="{5D87D148-C852-DF43-815D-5F417F4360C4}" destId="{446070FB-FBCE-B840-8243-DEFFB1109C8D}" srcOrd="19" destOrd="0" presId="urn:microsoft.com/office/officeart/2008/layout/HexagonCluster"/>
    <dgm:cxn modelId="{202DE39D-2C0E-D14B-87FC-5EF51E988EC6}" type="presParOf" srcId="{446070FB-FBCE-B840-8243-DEFFB1109C8D}" destId="{57C94287-715F-F447-BBAB-5EFC80BE42FA}" srcOrd="0" destOrd="0" presId="urn:microsoft.com/office/officeart/2008/layout/HexagonCluster"/>
    <dgm:cxn modelId="{E52470E0-E0F3-9B44-B7B6-B169D9F98CAA}" type="presParOf" srcId="{5D87D148-C852-DF43-815D-5F417F4360C4}" destId="{BABF8DA6-86E9-3A41-B0DB-190C1E40A878}" srcOrd="20" destOrd="0" presId="urn:microsoft.com/office/officeart/2008/layout/HexagonCluster"/>
    <dgm:cxn modelId="{13B59D2A-F64E-9F4B-A844-2CF6FBA95862}" type="presParOf" srcId="{BABF8DA6-86E9-3A41-B0DB-190C1E40A878}" destId="{4FC7EB71-FF84-214A-B9D5-72EA679A2DCE}" srcOrd="0" destOrd="0" presId="urn:microsoft.com/office/officeart/2008/layout/HexagonCluster"/>
    <dgm:cxn modelId="{46EC0EE0-CB90-E34B-84F2-A5B3C21260FF}" type="presParOf" srcId="{5D87D148-C852-DF43-815D-5F417F4360C4}" destId="{74EF7764-5C6C-834D-B7C8-6E597B5D0722}" srcOrd="21" destOrd="0" presId="urn:microsoft.com/office/officeart/2008/layout/HexagonCluster"/>
    <dgm:cxn modelId="{243256F9-EF9A-6847-901A-B77B70DC03DC}" type="presParOf" srcId="{74EF7764-5C6C-834D-B7C8-6E597B5D0722}" destId="{BB2E3DB4-0207-114A-901A-0993FE199331}" srcOrd="0" destOrd="0" presId="urn:microsoft.com/office/officeart/2008/layout/HexagonCluster"/>
    <dgm:cxn modelId="{E67BF007-6CB5-A746-9823-68228382C1FA}" type="presParOf" srcId="{5D87D148-C852-DF43-815D-5F417F4360C4}" destId="{AEF7D83E-62A0-EF45-AA1B-4526693203AB}" srcOrd="22" destOrd="0" presId="urn:microsoft.com/office/officeart/2008/layout/HexagonCluster"/>
    <dgm:cxn modelId="{4BBBCE2E-E161-C747-9315-B89B74528D6F}" type="presParOf" srcId="{AEF7D83E-62A0-EF45-AA1B-4526693203AB}" destId="{E107E716-C6D3-574B-9984-CDC8707C3A3D}" srcOrd="0" destOrd="0" presId="urn:microsoft.com/office/officeart/2008/layout/HexagonCluster"/>
    <dgm:cxn modelId="{7A8C3259-8B01-5049-8F6B-1C71EE4A6DF2}" type="presParOf" srcId="{5D87D148-C852-DF43-815D-5F417F4360C4}" destId="{0105609A-FEB8-B94D-8B23-70E97B363299}" srcOrd="23" destOrd="0" presId="urn:microsoft.com/office/officeart/2008/layout/HexagonCluster"/>
    <dgm:cxn modelId="{4BDCF1D3-4C1E-884F-B43B-BBC0516941B3}" type="presParOf" srcId="{0105609A-FEB8-B94D-8B23-70E97B363299}" destId="{7CC0857B-C21A-5E40-BC27-05C4D2C11A5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DA6FDD-342B-9D43-BE1E-B5C548156C98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8D3CFF-87A9-3740-B9C6-91D3659E32F0}">
      <dgm:prSet/>
      <dgm:spPr>
        <a:solidFill>
          <a:srgbClr val="82B819"/>
        </a:solidFill>
        <a:ln>
          <a:solidFill>
            <a:srgbClr val="82B819"/>
          </a:solidFill>
        </a:ln>
        <a:effectLst/>
      </dgm:spPr>
      <dgm:t>
        <a:bodyPr/>
        <a:lstStyle/>
        <a:p>
          <a:pPr rtl="0"/>
          <a:r>
            <a:rPr lang="en-GB" b="1" dirty="0" smtClean="0"/>
            <a:t>D6.1</a:t>
          </a:r>
          <a:endParaRPr lang="en-GB" dirty="0"/>
        </a:p>
      </dgm:t>
    </dgm:pt>
    <dgm:pt modelId="{5C4DE467-641A-0042-AFD1-A7D1D279FB83}" type="parTrans" cxnId="{8A71F4C2-3B7C-604E-9B53-C59C5B22A6D3}">
      <dgm:prSet/>
      <dgm:spPr/>
      <dgm:t>
        <a:bodyPr/>
        <a:lstStyle/>
        <a:p>
          <a:endParaRPr lang="en-US"/>
        </a:p>
      </dgm:t>
    </dgm:pt>
    <dgm:pt modelId="{6B5545B8-3D59-F444-90B2-CFD2C136A178}" type="sibTrans" cxnId="{8A71F4C2-3B7C-604E-9B53-C59C5B22A6D3}">
      <dgm:prSet/>
      <dgm:spPr/>
      <dgm:t>
        <a:bodyPr/>
        <a:lstStyle/>
        <a:p>
          <a:endParaRPr lang="en-US"/>
        </a:p>
      </dgm:t>
    </dgm:pt>
    <dgm:pt modelId="{04B30147-E26C-4247-B000-0352EC21D731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/>
            <a:t>MS36</a:t>
          </a:r>
          <a:endParaRPr lang="en-GB" dirty="0"/>
        </a:p>
      </dgm:t>
    </dgm:pt>
    <dgm:pt modelId="{2F45B3A6-5973-D543-A107-F9CB802C6592}" type="parTrans" cxnId="{187CBBE8-BC0A-7343-AD57-7B3191173379}">
      <dgm:prSet/>
      <dgm:spPr/>
      <dgm:t>
        <a:bodyPr/>
        <a:lstStyle/>
        <a:p>
          <a:endParaRPr lang="en-US"/>
        </a:p>
      </dgm:t>
    </dgm:pt>
    <dgm:pt modelId="{E6BE015D-350C-F345-8418-0E90E84BBD97}" type="sibTrans" cxnId="{187CBBE8-BC0A-7343-AD57-7B3191173379}">
      <dgm:prSet/>
      <dgm:spPr/>
      <dgm:t>
        <a:bodyPr/>
        <a:lstStyle/>
        <a:p>
          <a:endParaRPr lang="en-US"/>
        </a:p>
      </dgm:t>
    </dgm:pt>
    <dgm:pt modelId="{74AAD0BA-BFF9-FF46-9653-E91FC1B825A1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/>
            <a:t>MS37</a:t>
          </a:r>
          <a:endParaRPr lang="en-GB" dirty="0"/>
        </a:p>
      </dgm:t>
    </dgm:pt>
    <dgm:pt modelId="{CF8AA2EC-EF65-FE49-A5BC-1CE1B90ED383}" type="parTrans" cxnId="{30A61D89-9B2E-6941-A462-E58D00FED464}">
      <dgm:prSet/>
      <dgm:spPr/>
      <dgm:t>
        <a:bodyPr/>
        <a:lstStyle/>
        <a:p>
          <a:endParaRPr lang="en-US"/>
        </a:p>
      </dgm:t>
    </dgm:pt>
    <dgm:pt modelId="{9ED51086-0235-5944-BD7C-E1FD02CEE633}" type="sibTrans" cxnId="{30A61D89-9B2E-6941-A462-E58D00FED464}">
      <dgm:prSet/>
      <dgm:spPr/>
      <dgm:t>
        <a:bodyPr/>
        <a:lstStyle/>
        <a:p>
          <a:endParaRPr lang="en-US"/>
        </a:p>
      </dgm:t>
    </dgm:pt>
    <dgm:pt modelId="{4ED20EB7-E086-F640-AF1F-16AECD23B6BB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/>
            <a:t>MS38</a:t>
          </a:r>
          <a:endParaRPr lang="en-GB" dirty="0"/>
        </a:p>
      </dgm:t>
    </dgm:pt>
    <dgm:pt modelId="{553BC5B9-C101-2142-86E7-128A473533EA}" type="parTrans" cxnId="{BB8A154D-3A1A-E148-8931-1CF2D8EAFCBC}">
      <dgm:prSet/>
      <dgm:spPr/>
      <dgm:t>
        <a:bodyPr/>
        <a:lstStyle/>
        <a:p>
          <a:endParaRPr lang="en-US"/>
        </a:p>
      </dgm:t>
    </dgm:pt>
    <dgm:pt modelId="{FFC52D0A-C5FB-774B-AD93-03484C7D57E2}" type="sibTrans" cxnId="{BB8A154D-3A1A-E148-8931-1CF2D8EAFCBC}">
      <dgm:prSet/>
      <dgm:spPr/>
      <dgm:t>
        <a:bodyPr/>
        <a:lstStyle/>
        <a:p>
          <a:endParaRPr lang="en-US"/>
        </a:p>
      </dgm:t>
    </dgm:pt>
    <dgm:pt modelId="{70C7F90C-738D-F042-B0B2-DF7F97A1CA6A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/>
            <a:t>MS39</a:t>
          </a:r>
          <a:endParaRPr lang="en-GB" dirty="0"/>
        </a:p>
      </dgm:t>
    </dgm:pt>
    <dgm:pt modelId="{650E3661-43F9-A94A-A52B-02AEE026D8E9}" type="parTrans" cxnId="{7D59EC5F-FC75-B448-9A8A-98CBEE1480E4}">
      <dgm:prSet/>
      <dgm:spPr/>
      <dgm:t>
        <a:bodyPr/>
        <a:lstStyle/>
        <a:p>
          <a:endParaRPr lang="en-US"/>
        </a:p>
      </dgm:t>
    </dgm:pt>
    <dgm:pt modelId="{C834C19E-7CC1-E54A-A8F3-0ABCB96D536E}" type="sibTrans" cxnId="{7D59EC5F-FC75-B448-9A8A-98CBEE1480E4}">
      <dgm:prSet/>
      <dgm:spPr/>
      <dgm:t>
        <a:bodyPr/>
        <a:lstStyle/>
        <a:p>
          <a:endParaRPr lang="en-US"/>
        </a:p>
      </dgm:t>
    </dgm:pt>
    <dgm:pt modelId="{2DDC4481-6B79-C14A-97AE-D553365EFBB3}">
      <dgm:prSet/>
      <dgm:spPr>
        <a:ln>
          <a:solidFill>
            <a:srgbClr val="82B819"/>
          </a:solidFill>
        </a:ln>
      </dgm:spPr>
      <dgm:t>
        <a:bodyPr/>
        <a:lstStyle/>
        <a:p>
          <a:pPr rtl="0"/>
          <a:r>
            <a:rPr lang="en-GB" dirty="0" err="1" smtClean="0">
              <a:solidFill>
                <a:srgbClr val="485156"/>
              </a:solidFill>
            </a:rPr>
            <a:t>BrightESS</a:t>
          </a:r>
          <a:r>
            <a:rPr lang="en-GB" dirty="0" smtClean="0">
              <a:solidFill>
                <a:srgbClr val="485156"/>
              </a:solidFill>
            </a:rPr>
            <a:t> Section on </a:t>
          </a:r>
          <a:r>
            <a:rPr lang="en-GB" dirty="0" err="1" smtClean="0">
              <a:solidFill>
                <a:srgbClr val="485156"/>
              </a:solidFill>
            </a:rPr>
            <a:t>www.europeanspallationsource.se</a:t>
          </a:r>
          <a:r>
            <a:rPr lang="en-GB" dirty="0" smtClean="0">
              <a:solidFill>
                <a:srgbClr val="485156"/>
              </a:solidFill>
            </a:rPr>
            <a:t>  				</a:t>
          </a:r>
          <a:r>
            <a:rPr lang="en-GB" b="1" dirty="0" smtClean="0">
              <a:solidFill>
                <a:srgbClr val="485156"/>
              </a:solidFill>
            </a:rPr>
            <a:t>M2</a:t>
          </a:r>
          <a:r>
            <a:rPr lang="en-GB" dirty="0" smtClean="0">
              <a:solidFill>
                <a:srgbClr val="485156"/>
              </a:solidFill>
            </a:rPr>
            <a:t> </a:t>
          </a:r>
          <a:endParaRPr lang="en-GB" dirty="0">
            <a:solidFill>
              <a:srgbClr val="485156"/>
            </a:solidFill>
          </a:endParaRPr>
        </a:p>
      </dgm:t>
    </dgm:pt>
    <dgm:pt modelId="{00E1655D-7135-1E43-84EE-8C51CF3B6ECF}" type="parTrans" cxnId="{1D7D742A-EFC5-2C45-BCFC-5DF72984EB8D}">
      <dgm:prSet/>
      <dgm:spPr/>
      <dgm:t>
        <a:bodyPr/>
        <a:lstStyle/>
        <a:p>
          <a:endParaRPr lang="en-US"/>
        </a:p>
      </dgm:t>
    </dgm:pt>
    <dgm:pt modelId="{1BB74993-C94C-BD4C-9471-35BBCC001291}" type="sibTrans" cxnId="{1D7D742A-EFC5-2C45-BCFC-5DF72984EB8D}">
      <dgm:prSet/>
      <dgm:spPr/>
      <dgm:t>
        <a:bodyPr/>
        <a:lstStyle/>
        <a:p>
          <a:endParaRPr lang="en-US"/>
        </a:p>
      </dgm:t>
    </dgm:pt>
    <dgm:pt modelId="{F221C14B-991A-AC43-8983-9B5693D1D01C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Issuing of Corporate Identity Guide 						</a:t>
          </a:r>
          <a:r>
            <a:rPr lang="en-GB" b="1" dirty="0" smtClean="0">
              <a:solidFill>
                <a:srgbClr val="485156"/>
              </a:solidFill>
            </a:rPr>
            <a:t>M3</a:t>
          </a:r>
          <a:endParaRPr lang="en-GB" b="1" dirty="0">
            <a:solidFill>
              <a:srgbClr val="485156"/>
            </a:solidFill>
          </a:endParaRPr>
        </a:p>
      </dgm:t>
    </dgm:pt>
    <dgm:pt modelId="{0EC2A7EE-175B-F448-BA4B-40607AD5B07F}" type="parTrans" cxnId="{6AE6C63C-25E3-BA40-9BA5-E5D0A4D4B4DE}">
      <dgm:prSet/>
      <dgm:spPr/>
      <dgm:t>
        <a:bodyPr/>
        <a:lstStyle/>
        <a:p>
          <a:endParaRPr lang="en-US"/>
        </a:p>
      </dgm:t>
    </dgm:pt>
    <dgm:pt modelId="{C5464034-2015-AE47-9F2A-D97A5D1771AB}" type="sibTrans" cxnId="{6AE6C63C-25E3-BA40-9BA5-E5D0A4D4B4DE}">
      <dgm:prSet/>
      <dgm:spPr/>
      <dgm:t>
        <a:bodyPr/>
        <a:lstStyle/>
        <a:p>
          <a:endParaRPr lang="en-US"/>
        </a:p>
      </dgm:t>
    </dgm:pt>
    <dgm:pt modelId="{0EEA842D-3200-3D45-ABFE-2D8D4CBE888B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Establishment of Regional Hubs for Collaboration Building &amp; Outreach		</a:t>
          </a:r>
          <a:r>
            <a:rPr lang="en-GB" b="1" dirty="0" smtClean="0">
              <a:solidFill>
                <a:srgbClr val="485156"/>
              </a:solidFill>
            </a:rPr>
            <a:t>M4</a:t>
          </a:r>
          <a:endParaRPr lang="en-GB" b="1" dirty="0">
            <a:solidFill>
              <a:srgbClr val="485156"/>
            </a:solidFill>
          </a:endParaRPr>
        </a:p>
      </dgm:t>
    </dgm:pt>
    <dgm:pt modelId="{FAB3EAE5-B8C5-5347-A0F7-BF00EEEED6CE}" type="parTrans" cxnId="{7CD1A0E6-5D52-A747-9761-4BACC9900471}">
      <dgm:prSet/>
      <dgm:spPr/>
      <dgm:t>
        <a:bodyPr/>
        <a:lstStyle/>
        <a:p>
          <a:endParaRPr lang="en-US"/>
        </a:p>
      </dgm:t>
    </dgm:pt>
    <dgm:pt modelId="{4859FA55-C3A5-8042-82A1-E3DC71103F37}" type="sibTrans" cxnId="{7CD1A0E6-5D52-A747-9761-4BACC9900471}">
      <dgm:prSet/>
      <dgm:spPr/>
      <dgm:t>
        <a:bodyPr/>
        <a:lstStyle/>
        <a:p>
          <a:endParaRPr lang="en-US"/>
        </a:p>
      </dgm:t>
    </dgm:pt>
    <dgm:pt modelId="{614C8960-5116-2545-BECF-AF681D430068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dirty="0" err="1" smtClean="0">
              <a:solidFill>
                <a:srgbClr val="485156"/>
              </a:solidFill>
            </a:rPr>
            <a:t>BrightnESS</a:t>
          </a:r>
          <a:r>
            <a:rPr lang="en-GB" dirty="0" smtClean="0">
              <a:solidFill>
                <a:srgbClr val="485156"/>
              </a:solidFill>
            </a:rPr>
            <a:t> Information Materials						</a:t>
          </a:r>
          <a:r>
            <a:rPr lang="en-GB" b="1" dirty="0" smtClean="0">
              <a:solidFill>
                <a:srgbClr val="485156"/>
              </a:solidFill>
            </a:rPr>
            <a:t>M7</a:t>
          </a:r>
          <a:endParaRPr lang="en-GB" b="1" dirty="0">
            <a:solidFill>
              <a:srgbClr val="485156"/>
            </a:solidFill>
          </a:endParaRPr>
        </a:p>
      </dgm:t>
    </dgm:pt>
    <dgm:pt modelId="{78AF0D5F-D13C-DD4F-AA00-686C2885CFEA}" type="parTrans" cxnId="{9F95B58A-0012-7941-BA06-6A292290DC09}">
      <dgm:prSet/>
      <dgm:spPr/>
      <dgm:t>
        <a:bodyPr/>
        <a:lstStyle/>
        <a:p>
          <a:endParaRPr lang="en-US"/>
        </a:p>
      </dgm:t>
    </dgm:pt>
    <dgm:pt modelId="{B291B949-FD58-2C4F-819B-3DD7891A6AE7}" type="sibTrans" cxnId="{9F95B58A-0012-7941-BA06-6A292290DC09}">
      <dgm:prSet/>
      <dgm:spPr/>
      <dgm:t>
        <a:bodyPr/>
        <a:lstStyle/>
        <a:p>
          <a:endParaRPr lang="en-US"/>
        </a:p>
      </dgm:t>
    </dgm:pt>
    <dgm:pt modelId="{EB14F5C7-D789-5D49-B4F4-43E3A6649A15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1</a:t>
          </a:r>
          <a:r>
            <a:rPr lang="en-GB" baseline="30000" dirty="0" smtClean="0">
              <a:solidFill>
                <a:srgbClr val="485156"/>
              </a:solidFill>
            </a:rPr>
            <a:t>st</a:t>
          </a:r>
          <a:r>
            <a:rPr lang="en-GB" dirty="0" smtClean="0">
              <a:solidFill>
                <a:srgbClr val="485156"/>
              </a:solidFill>
            </a:rPr>
            <a:t> Outreach Activity Plans for Each Cluster					</a:t>
          </a:r>
          <a:r>
            <a:rPr lang="en-GB" b="1" dirty="0" smtClean="0">
              <a:solidFill>
                <a:srgbClr val="485156"/>
              </a:solidFill>
            </a:rPr>
            <a:t>M8</a:t>
          </a:r>
          <a:endParaRPr lang="en-GB" b="1" dirty="0">
            <a:solidFill>
              <a:srgbClr val="485156"/>
            </a:solidFill>
          </a:endParaRPr>
        </a:p>
      </dgm:t>
    </dgm:pt>
    <dgm:pt modelId="{DFF29F1B-52D4-4647-B87D-0A2D68EEAE76}" type="parTrans" cxnId="{67D855B6-3E80-5F4B-BF05-001783982696}">
      <dgm:prSet/>
      <dgm:spPr/>
      <dgm:t>
        <a:bodyPr/>
        <a:lstStyle/>
        <a:p>
          <a:endParaRPr lang="en-US"/>
        </a:p>
      </dgm:t>
    </dgm:pt>
    <dgm:pt modelId="{397B2A99-AFA1-7347-AB5B-71E79A4A0AB4}" type="sibTrans" cxnId="{67D855B6-3E80-5F4B-BF05-001783982696}">
      <dgm:prSet/>
      <dgm:spPr/>
      <dgm:t>
        <a:bodyPr/>
        <a:lstStyle/>
        <a:p>
          <a:endParaRPr lang="en-US"/>
        </a:p>
      </dgm:t>
    </dgm:pt>
    <dgm:pt modelId="{415245EF-7E7E-1045-AD62-EE4408675E14}">
      <dgm:prSet/>
      <dgm:spPr>
        <a:solidFill>
          <a:srgbClr val="82B819"/>
        </a:solidFill>
        <a:ln>
          <a:solidFill>
            <a:srgbClr val="82B819"/>
          </a:solidFill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D6.2</a:t>
          </a:r>
          <a:endParaRPr lang="en-GB" b="1" dirty="0">
            <a:solidFill>
              <a:schemeClr val="bg1"/>
            </a:solidFill>
          </a:endParaRPr>
        </a:p>
      </dgm:t>
    </dgm:pt>
    <dgm:pt modelId="{2FEB691F-F6C4-F04B-9749-6BEBDBE46F60}" type="parTrans" cxnId="{A7E859DC-B10C-F54B-9BDD-3B0B419CCBCD}">
      <dgm:prSet/>
      <dgm:spPr/>
      <dgm:t>
        <a:bodyPr/>
        <a:lstStyle/>
        <a:p>
          <a:endParaRPr lang="en-US"/>
        </a:p>
      </dgm:t>
    </dgm:pt>
    <dgm:pt modelId="{00E3BA5B-EA42-7F40-BC6E-9256F791103A}" type="sibTrans" cxnId="{A7E859DC-B10C-F54B-9BDD-3B0B419CCBCD}">
      <dgm:prSet/>
      <dgm:spPr/>
      <dgm:t>
        <a:bodyPr/>
        <a:lstStyle/>
        <a:p>
          <a:endParaRPr lang="en-US"/>
        </a:p>
      </dgm:t>
    </dgm:pt>
    <dgm:pt modelId="{6567A159-2839-AB4D-9690-31B212674F45}">
      <dgm:prSet/>
      <dgm:spPr>
        <a:solidFill>
          <a:srgbClr val="82B819"/>
        </a:solidFill>
        <a:ln>
          <a:solidFill>
            <a:srgbClr val="82B819"/>
          </a:solidFill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D6.3</a:t>
          </a:r>
          <a:endParaRPr lang="en-GB" b="1" dirty="0">
            <a:solidFill>
              <a:schemeClr val="bg1"/>
            </a:solidFill>
          </a:endParaRPr>
        </a:p>
      </dgm:t>
    </dgm:pt>
    <dgm:pt modelId="{3F058E68-F443-CD4A-9670-60FAD85B4122}" type="parTrans" cxnId="{E46EA0B9-BE83-C946-8019-EE98B7F5BCA6}">
      <dgm:prSet/>
      <dgm:spPr/>
      <dgm:t>
        <a:bodyPr/>
        <a:lstStyle/>
        <a:p>
          <a:endParaRPr lang="en-US"/>
        </a:p>
      </dgm:t>
    </dgm:pt>
    <dgm:pt modelId="{E8D075EC-3D04-1D44-8A12-492B30D02D89}" type="sibTrans" cxnId="{E46EA0B9-BE83-C946-8019-EE98B7F5BCA6}">
      <dgm:prSet/>
      <dgm:spPr/>
      <dgm:t>
        <a:bodyPr/>
        <a:lstStyle/>
        <a:p>
          <a:endParaRPr lang="en-US"/>
        </a:p>
      </dgm:t>
    </dgm:pt>
    <dgm:pt modelId="{F833A7A8-7888-2441-9EF7-BF7E842D9E45}">
      <dgm:prSet/>
      <dgm:spPr>
        <a:ln>
          <a:solidFill>
            <a:srgbClr val="82B819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Results of Target Group Online Survey						</a:t>
          </a:r>
          <a:r>
            <a:rPr lang="en-GB" b="1" dirty="0" smtClean="0">
              <a:solidFill>
                <a:srgbClr val="485156"/>
              </a:solidFill>
            </a:rPr>
            <a:t>M25</a:t>
          </a:r>
          <a:r>
            <a:rPr lang="en-GB" dirty="0" smtClean="0">
              <a:solidFill>
                <a:srgbClr val="485156"/>
              </a:solidFill>
            </a:rPr>
            <a:t>	</a:t>
          </a:r>
          <a:endParaRPr lang="en-GB" b="1" dirty="0">
            <a:solidFill>
              <a:srgbClr val="485156"/>
            </a:solidFill>
          </a:endParaRPr>
        </a:p>
      </dgm:t>
    </dgm:pt>
    <dgm:pt modelId="{65575067-0161-CB47-977D-9D964B0E22C4}" type="parTrans" cxnId="{FBA31898-1762-D947-AB97-08B37EDACCA2}">
      <dgm:prSet/>
      <dgm:spPr/>
      <dgm:t>
        <a:bodyPr/>
        <a:lstStyle/>
        <a:p>
          <a:endParaRPr lang="en-US"/>
        </a:p>
      </dgm:t>
    </dgm:pt>
    <dgm:pt modelId="{C639DCF7-B0E6-5641-8E91-6554530BB63A}" type="sibTrans" cxnId="{FBA31898-1762-D947-AB97-08B37EDACCA2}">
      <dgm:prSet/>
      <dgm:spPr/>
      <dgm:t>
        <a:bodyPr/>
        <a:lstStyle/>
        <a:p>
          <a:endParaRPr lang="en-US"/>
        </a:p>
      </dgm:t>
    </dgm:pt>
    <dgm:pt modelId="{EF29B8BF-D720-6040-BD85-263DCCB905A8}">
      <dgm:prSet/>
      <dgm:spPr>
        <a:ln>
          <a:solidFill>
            <a:srgbClr val="82B819"/>
          </a:solidFill>
        </a:ln>
      </dgm:spPr>
      <dgm:t>
        <a:bodyPr/>
        <a:lstStyle/>
        <a:p>
          <a:pPr rtl="0"/>
          <a:r>
            <a:rPr lang="en-GB" dirty="0" smtClean="0">
              <a:solidFill>
                <a:srgbClr val="485156"/>
              </a:solidFill>
            </a:rPr>
            <a:t>Three new ILO nodes								</a:t>
          </a:r>
          <a:r>
            <a:rPr lang="en-GB" b="1" dirty="0" smtClean="0">
              <a:solidFill>
                <a:srgbClr val="485156"/>
              </a:solidFill>
            </a:rPr>
            <a:t>M35</a:t>
          </a:r>
          <a:endParaRPr lang="en-GB" b="1" dirty="0">
            <a:solidFill>
              <a:srgbClr val="485156"/>
            </a:solidFill>
          </a:endParaRPr>
        </a:p>
      </dgm:t>
    </dgm:pt>
    <dgm:pt modelId="{641DFDE2-B742-CF45-A76F-B71657483D92}" type="parTrans" cxnId="{AF56D245-1C4D-C540-9144-997CFBDB3263}">
      <dgm:prSet/>
      <dgm:spPr/>
      <dgm:t>
        <a:bodyPr/>
        <a:lstStyle/>
        <a:p>
          <a:endParaRPr lang="en-US"/>
        </a:p>
      </dgm:t>
    </dgm:pt>
    <dgm:pt modelId="{CE8A7B2A-1F70-454A-A00A-7CEF7DAF6936}" type="sibTrans" cxnId="{AF56D245-1C4D-C540-9144-997CFBDB3263}">
      <dgm:prSet/>
      <dgm:spPr/>
      <dgm:t>
        <a:bodyPr/>
        <a:lstStyle/>
        <a:p>
          <a:endParaRPr lang="en-US"/>
        </a:p>
      </dgm:t>
    </dgm:pt>
    <dgm:pt modelId="{8E3DB199-34E7-8340-BA3D-B05C52C5852A}">
      <dgm:prSet/>
      <dgm:spPr>
        <a:solidFill>
          <a:srgbClr val="82B819"/>
        </a:solidFill>
        <a:ln>
          <a:solidFill>
            <a:srgbClr val="82B819"/>
          </a:solidFill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D6.4</a:t>
          </a:r>
          <a:endParaRPr lang="en-GB" b="1" dirty="0">
            <a:solidFill>
              <a:schemeClr val="bg1"/>
            </a:solidFill>
          </a:endParaRPr>
        </a:p>
      </dgm:t>
    </dgm:pt>
    <dgm:pt modelId="{CC32CCB0-EE65-F947-B96E-BC1BC389D627}" type="parTrans" cxnId="{B4378049-5A05-8A4C-8C3D-3C5763594073}">
      <dgm:prSet/>
      <dgm:spPr/>
      <dgm:t>
        <a:bodyPr/>
        <a:lstStyle/>
        <a:p>
          <a:endParaRPr lang="en-US"/>
        </a:p>
      </dgm:t>
    </dgm:pt>
    <dgm:pt modelId="{F40E887B-8B55-3A4D-B336-2A23881AC91A}" type="sibTrans" cxnId="{B4378049-5A05-8A4C-8C3D-3C5763594073}">
      <dgm:prSet/>
      <dgm:spPr/>
      <dgm:t>
        <a:bodyPr/>
        <a:lstStyle/>
        <a:p>
          <a:endParaRPr lang="en-US"/>
        </a:p>
      </dgm:t>
    </dgm:pt>
    <dgm:pt modelId="{B5C06662-5E3D-0B44-A1B4-AFED24442CC1}">
      <dgm:prSet/>
      <dgm:spPr>
        <a:ln>
          <a:solidFill>
            <a:srgbClr val="82B819"/>
          </a:solidFill>
        </a:ln>
      </dgm:spPr>
      <dgm:t>
        <a:bodyPr/>
        <a:lstStyle/>
        <a:p>
          <a:pPr rtl="0"/>
          <a:r>
            <a:rPr lang="en-GB" b="0" dirty="0" smtClean="0">
              <a:solidFill>
                <a:srgbClr val="485156"/>
              </a:solidFill>
            </a:rPr>
            <a:t>Three new ESS Member Countries (Member, Observer, Associate)			</a:t>
          </a:r>
          <a:r>
            <a:rPr lang="en-GB" b="1" dirty="0" smtClean="0">
              <a:solidFill>
                <a:srgbClr val="485156"/>
              </a:solidFill>
            </a:rPr>
            <a:t>M36</a:t>
          </a:r>
          <a:endParaRPr lang="en-GB" b="1" dirty="0">
            <a:solidFill>
              <a:srgbClr val="485156"/>
            </a:solidFill>
          </a:endParaRPr>
        </a:p>
      </dgm:t>
    </dgm:pt>
    <dgm:pt modelId="{DDDD9BF3-6A8A-7545-8529-029C20764CEE}" type="parTrans" cxnId="{85BC5065-D0EF-F04F-92FE-1D1CDFFD3C84}">
      <dgm:prSet/>
      <dgm:spPr/>
      <dgm:t>
        <a:bodyPr/>
        <a:lstStyle/>
        <a:p>
          <a:endParaRPr lang="en-US"/>
        </a:p>
      </dgm:t>
    </dgm:pt>
    <dgm:pt modelId="{C6B5D09D-3D19-D445-9A5A-DD4A777F0196}" type="sibTrans" cxnId="{85BC5065-D0EF-F04F-92FE-1D1CDFFD3C84}">
      <dgm:prSet/>
      <dgm:spPr/>
      <dgm:t>
        <a:bodyPr/>
        <a:lstStyle/>
        <a:p>
          <a:endParaRPr lang="en-US"/>
        </a:p>
      </dgm:t>
    </dgm:pt>
    <dgm:pt modelId="{547C85ED-DAEF-FD4C-BFB3-4F1FCCD08E62}">
      <dgm:prSet/>
      <dgm:spPr>
        <a:solidFill>
          <a:srgbClr val="485156"/>
        </a:solidFill>
        <a:ln>
          <a:noFill/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MS40</a:t>
          </a:r>
          <a:endParaRPr lang="en-GB" b="1" dirty="0">
            <a:solidFill>
              <a:schemeClr val="bg1"/>
            </a:solidFill>
          </a:endParaRPr>
        </a:p>
      </dgm:t>
    </dgm:pt>
    <dgm:pt modelId="{0B8A396A-0104-FA48-A135-0559EA208DB0}" type="parTrans" cxnId="{7B2193FC-3D9D-A64A-ABC8-A8D517154D12}">
      <dgm:prSet/>
      <dgm:spPr/>
      <dgm:t>
        <a:bodyPr/>
        <a:lstStyle/>
        <a:p>
          <a:endParaRPr lang="en-US"/>
        </a:p>
      </dgm:t>
    </dgm:pt>
    <dgm:pt modelId="{F0CAA365-0A02-DA4D-95A4-2071E74C402B}" type="sibTrans" cxnId="{7B2193FC-3D9D-A64A-ABC8-A8D517154D12}">
      <dgm:prSet/>
      <dgm:spPr/>
      <dgm:t>
        <a:bodyPr/>
        <a:lstStyle/>
        <a:p>
          <a:endParaRPr lang="en-US"/>
        </a:p>
      </dgm:t>
    </dgm:pt>
    <dgm:pt modelId="{FE8A9557-90B8-A943-BB71-6DEC593ACE3B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b="0" dirty="0" smtClean="0">
              <a:solidFill>
                <a:srgbClr val="485156"/>
              </a:solidFill>
            </a:rPr>
            <a:t>2</a:t>
          </a:r>
          <a:r>
            <a:rPr lang="en-GB" b="0" baseline="30000" dirty="0" smtClean="0">
              <a:solidFill>
                <a:srgbClr val="485156"/>
              </a:solidFill>
            </a:rPr>
            <a:t>nd</a:t>
          </a:r>
          <a:r>
            <a:rPr lang="en-GB" b="0" dirty="0" smtClean="0">
              <a:solidFill>
                <a:srgbClr val="485156"/>
              </a:solidFill>
            </a:rPr>
            <a:t> Outreach Activity Plans for Each Cluster					</a:t>
          </a:r>
          <a:r>
            <a:rPr lang="en-GB" b="1" dirty="0" smtClean="0">
              <a:solidFill>
                <a:srgbClr val="485156"/>
              </a:solidFill>
            </a:rPr>
            <a:t>M13</a:t>
          </a:r>
          <a:endParaRPr lang="en-GB" b="1" dirty="0">
            <a:solidFill>
              <a:srgbClr val="485156"/>
            </a:solidFill>
          </a:endParaRPr>
        </a:p>
      </dgm:t>
    </dgm:pt>
    <dgm:pt modelId="{5E46E3EA-5787-FE4D-A411-1ED78D412774}" type="parTrans" cxnId="{FB6749A4-395B-3748-8705-42AFAAB0F753}">
      <dgm:prSet/>
      <dgm:spPr/>
      <dgm:t>
        <a:bodyPr/>
        <a:lstStyle/>
        <a:p>
          <a:endParaRPr lang="en-US"/>
        </a:p>
      </dgm:t>
    </dgm:pt>
    <dgm:pt modelId="{46ED3A1C-911E-8546-8758-B7E92A73E6FA}" type="sibTrans" cxnId="{FB6749A4-395B-3748-8705-42AFAAB0F753}">
      <dgm:prSet/>
      <dgm:spPr/>
      <dgm:t>
        <a:bodyPr/>
        <a:lstStyle/>
        <a:p>
          <a:endParaRPr lang="en-US"/>
        </a:p>
      </dgm:t>
    </dgm:pt>
    <dgm:pt modelId="{438C3659-F60A-0940-B40F-144C6E728A82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MS41</a:t>
          </a:r>
          <a:endParaRPr lang="en-GB" b="1" dirty="0">
            <a:solidFill>
              <a:schemeClr val="bg1"/>
            </a:solidFill>
          </a:endParaRPr>
        </a:p>
      </dgm:t>
    </dgm:pt>
    <dgm:pt modelId="{0B3DFF35-B834-F24F-AB8B-F4708BB47D16}" type="parTrans" cxnId="{67DCAA09-B367-D941-BD56-FA46C9CC5226}">
      <dgm:prSet/>
      <dgm:spPr/>
      <dgm:t>
        <a:bodyPr/>
        <a:lstStyle/>
        <a:p>
          <a:endParaRPr lang="en-US"/>
        </a:p>
      </dgm:t>
    </dgm:pt>
    <dgm:pt modelId="{F743D991-DB10-384A-BE9B-7575246677F2}" type="sibTrans" cxnId="{67DCAA09-B367-D941-BD56-FA46C9CC5226}">
      <dgm:prSet/>
      <dgm:spPr/>
      <dgm:t>
        <a:bodyPr/>
        <a:lstStyle/>
        <a:p>
          <a:endParaRPr lang="en-US"/>
        </a:p>
      </dgm:t>
    </dgm:pt>
    <dgm:pt modelId="{1165E41E-90FD-6E4E-A0B7-24DE6B308794}">
      <dgm:prSet/>
      <dgm:spPr>
        <a:ln>
          <a:solidFill>
            <a:srgbClr val="485156"/>
          </a:solidFill>
        </a:ln>
      </dgm:spPr>
      <dgm:t>
        <a:bodyPr/>
        <a:lstStyle/>
        <a:p>
          <a:pPr rtl="0"/>
          <a:r>
            <a:rPr lang="en-GB" b="0" dirty="0" smtClean="0">
              <a:solidFill>
                <a:srgbClr val="485156"/>
              </a:solidFill>
            </a:rPr>
            <a:t>3</a:t>
          </a:r>
          <a:r>
            <a:rPr lang="en-GB" b="0" baseline="30000" dirty="0" smtClean="0">
              <a:solidFill>
                <a:srgbClr val="485156"/>
              </a:solidFill>
            </a:rPr>
            <a:t>rd</a:t>
          </a:r>
          <a:r>
            <a:rPr lang="en-GB" b="0" dirty="0" smtClean="0">
              <a:solidFill>
                <a:srgbClr val="485156"/>
              </a:solidFill>
            </a:rPr>
            <a:t> Outreach Activity Plans for Each Cluster 					</a:t>
          </a:r>
          <a:r>
            <a:rPr lang="en-GB" b="1" dirty="0" smtClean="0">
              <a:solidFill>
                <a:srgbClr val="485156"/>
              </a:solidFill>
            </a:rPr>
            <a:t>M25</a:t>
          </a:r>
          <a:endParaRPr lang="en-GB" b="1" dirty="0">
            <a:solidFill>
              <a:srgbClr val="485156"/>
            </a:solidFill>
          </a:endParaRPr>
        </a:p>
      </dgm:t>
    </dgm:pt>
    <dgm:pt modelId="{96E3147A-5210-354E-B830-832C425587B5}" type="parTrans" cxnId="{A1A14E3D-B8A2-AB4F-87C9-FE609785B138}">
      <dgm:prSet/>
      <dgm:spPr/>
      <dgm:t>
        <a:bodyPr/>
        <a:lstStyle/>
        <a:p>
          <a:endParaRPr lang="en-US"/>
        </a:p>
      </dgm:t>
    </dgm:pt>
    <dgm:pt modelId="{90AAB112-9F51-C142-BFF5-554557733927}" type="sibTrans" cxnId="{A1A14E3D-B8A2-AB4F-87C9-FE609785B138}">
      <dgm:prSet/>
      <dgm:spPr/>
      <dgm:t>
        <a:bodyPr/>
        <a:lstStyle/>
        <a:p>
          <a:endParaRPr lang="en-US"/>
        </a:p>
      </dgm:t>
    </dgm:pt>
    <dgm:pt modelId="{C519041E-572C-704B-90D1-21A4FE348383}" type="pres">
      <dgm:prSet presAssocID="{BEDA6FDD-342B-9D43-BE1E-B5C548156C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EF45CF-9BB6-ED43-BAEF-6C1C361BB1DA}" type="pres">
      <dgm:prSet presAssocID="{5F8D3CFF-87A9-3740-B9C6-91D3659E32F0}" presName="composite" presStyleCnt="0"/>
      <dgm:spPr/>
    </dgm:pt>
    <dgm:pt modelId="{6433FE6A-8E56-EB45-A130-9A216808A269}" type="pres">
      <dgm:prSet presAssocID="{5F8D3CFF-87A9-3740-B9C6-91D3659E32F0}" presName="parentText" presStyleLbl="align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E20720-53BD-BE48-94B8-8EACA84EEF1E}" type="pres">
      <dgm:prSet presAssocID="{5F8D3CFF-87A9-3740-B9C6-91D3659E32F0}" presName="descendantText" presStyleLbl="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03BAB-B431-A74C-AF72-C139E1779DDF}" type="pres">
      <dgm:prSet presAssocID="{6B5545B8-3D59-F444-90B2-CFD2C136A178}" presName="sp" presStyleCnt="0"/>
      <dgm:spPr/>
    </dgm:pt>
    <dgm:pt modelId="{84590A1F-16CD-AA43-8AFB-26AACEB6DAB3}" type="pres">
      <dgm:prSet presAssocID="{04B30147-E26C-4247-B000-0352EC21D731}" presName="composite" presStyleCnt="0"/>
      <dgm:spPr/>
    </dgm:pt>
    <dgm:pt modelId="{8B9975E2-5BB8-424C-9294-D004D8D1FF8C}" type="pres">
      <dgm:prSet presAssocID="{04B30147-E26C-4247-B000-0352EC21D731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83FE79-B59D-2844-9F93-FE0B6028F622}" type="pres">
      <dgm:prSet presAssocID="{04B30147-E26C-4247-B000-0352EC21D731}" presName="descendantText" presStyleLbl="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D98B6-01DC-C74C-AC65-59BC0A6EA06A}" type="pres">
      <dgm:prSet presAssocID="{E6BE015D-350C-F345-8418-0E90E84BBD97}" presName="sp" presStyleCnt="0"/>
      <dgm:spPr/>
    </dgm:pt>
    <dgm:pt modelId="{A73EEF59-34DE-E845-83F7-314D2476D16D}" type="pres">
      <dgm:prSet presAssocID="{74AAD0BA-BFF9-FF46-9653-E91FC1B825A1}" presName="composite" presStyleCnt="0"/>
      <dgm:spPr/>
    </dgm:pt>
    <dgm:pt modelId="{A8ABBD46-293A-BD49-BAAC-9ED582FE7D0B}" type="pres">
      <dgm:prSet presAssocID="{74AAD0BA-BFF9-FF46-9653-E91FC1B825A1}" presName="parentText" presStyleLbl="align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B15538-4630-5E4F-909C-2ED1603190CC}" type="pres">
      <dgm:prSet presAssocID="{74AAD0BA-BFF9-FF46-9653-E91FC1B825A1}" presName="descendantText" presStyleLbl="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AD485B-79DA-054F-BE36-38D5E17C726D}" type="pres">
      <dgm:prSet presAssocID="{9ED51086-0235-5944-BD7C-E1FD02CEE633}" presName="sp" presStyleCnt="0"/>
      <dgm:spPr/>
    </dgm:pt>
    <dgm:pt modelId="{3DB3DB5C-5608-D04B-B0E8-27F7AFF8F6A4}" type="pres">
      <dgm:prSet presAssocID="{4ED20EB7-E086-F640-AF1F-16AECD23B6BB}" presName="composite" presStyleCnt="0"/>
      <dgm:spPr/>
    </dgm:pt>
    <dgm:pt modelId="{B882D099-AD17-6149-B825-288F5964E1A4}" type="pres">
      <dgm:prSet presAssocID="{4ED20EB7-E086-F640-AF1F-16AECD23B6BB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B637B-F888-F048-BA26-42EB280AC39B}" type="pres">
      <dgm:prSet presAssocID="{4ED20EB7-E086-F640-AF1F-16AECD23B6BB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87BF6-D99C-F047-807D-6B4D1DCD4A2E}" type="pres">
      <dgm:prSet presAssocID="{FFC52D0A-C5FB-774B-AD93-03484C7D57E2}" presName="sp" presStyleCnt="0"/>
      <dgm:spPr/>
    </dgm:pt>
    <dgm:pt modelId="{BEF4718C-FECB-1746-B869-F342104C6562}" type="pres">
      <dgm:prSet presAssocID="{70C7F90C-738D-F042-B0B2-DF7F97A1CA6A}" presName="composite" presStyleCnt="0"/>
      <dgm:spPr/>
    </dgm:pt>
    <dgm:pt modelId="{47B7B517-F15D-2749-A08E-2781D65A46C6}" type="pres">
      <dgm:prSet presAssocID="{70C7F90C-738D-F042-B0B2-DF7F97A1CA6A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AE615-1CDA-E646-BD82-83571A393E1E}" type="pres">
      <dgm:prSet presAssocID="{70C7F90C-738D-F042-B0B2-DF7F97A1CA6A}" presName="descendantText" presStyleLbl="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2A49A4-A21D-5744-89CC-1F24EFE6CF2B}" type="pres">
      <dgm:prSet presAssocID="{C834C19E-7CC1-E54A-A8F3-0ABCB96D536E}" presName="sp" presStyleCnt="0"/>
      <dgm:spPr/>
    </dgm:pt>
    <dgm:pt modelId="{D1CBCA74-8E3E-9641-869E-B9C24E16EA9E}" type="pres">
      <dgm:prSet presAssocID="{547C85ED-DAEF-FD4C-BFB3-4F1FCCD08E62}" presName="composite" presStyleCnt="0"/>
      <dgm:spPr/>
    </dgm:pt>
    <dgm:pt modelId="{969CF3F4-E883-1944-A1A1-4C9638327795}" type="pres">
      <dgm:prSet presAssocID="{547C85ED-DAEF-FD4C-BFB3-4F1FCCD08E62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3B093-9D31-6F40-802B-0C9404A57DC7}" type="pres">
      <dgm:prSet presAssocID="{547C85ED-DAEF-FD4C-BFB3-4F1FCCD08E62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56416-561D-7841-8953-D798AEF69654}" type="pres">
      <dgm:prSet presAssocID="{F0CAA365-0A02-DA4D-95A4-2071E74C402B}" presName="sp" presStyleCnt="0"/>
      <dgm:spPr/>
    </dgm:pt>
    <dgm:pt modelId="{0E95E779-276D-1247-A010-D22D952A0A17}" type="pres">
      <dgm:prSet presAssocID="{415245EF-7E7E-1045-AD62-EE4408675E14}" presName="composite" presStyleCnt="0"/>
      <dgm:spPr/>
    </dgm:pt>
    <dgm:pt modelId="{BD08F01C-E2FD-8345-B613-B978E32AB7FF}" type="pres">
      <dgm:prSet presAssocID="{415245EF-7E7E-1045-AD62-EE4408675E14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A2159-2930-7446-A8D6-696BF9EF2FAF}" type="pres">
      <dgm:prSet presAssocID="{415245EF-7E7E-1045-AD62-EE4408675E14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E74ED7-4A2F-3140-8007-550BF2D19295}" type="pres">
      <dgm:prSet presAssocID="{00E3BA5B-EA42-7F40-BC6E-9256F791103A}" presName="sp" presStyleCnt="0"/>
      <dgm:spPr/>
    </dgm:pt>
    <dgm:pt modelId="{7521CADC-E747-B243-8345-D55C2A57F284}" type="pres">
      <dgm:prSet presAssocID="{438C3659-F60A-0940-B40F-144C6E728A82}" presName="composite" presStyleCnt="0"/>
      <dgm:spPr/>
    </dgm:pt>
    <dgm:pt modelId="{8DD08819-6C00-8948-8D17-61ACA7E701B9}" type="pres">
      <dgm:prSet presAssocID="{438C3659-F60A-0940-B40F-144C6E728A82}" presName="parentText" presStyleLbl="align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0DBCBC-FBC6-7748-8820-5276C76297F8}" type="pres">
      <dgm:prSet presAssocID="{438C3659-F60A-0940-B40F-144C6E728A82}" presName="descendantText" presStyleLbl="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C627C-3AB0-B842-A5C9-4886D200E20A}" type="pres">
      <dgm:prSet presAssocID="{F743D991-DB10-384A-BE9B-7575246677F2}" presName="sp" presStyleCnt="0"/>
      <dgm:spPr/>
    </dgm:pt>
    <dgm:pt modelId="{1C61D192-18EE-9040-8B3F-9357C872C624}" type="pres">
      <dgm:prSet presAssocID="{6567A159-2839-AB4D-9690-31B212674F45}" presName="composite" presStyleCnt="0"/>
      <dgm:spPr/>
    </dgm:pt>
    <dgm:pt modelId="{56D316C8-339A-D44B-AC5D-5C5EC81C332C}" type="pres">
      <dgm:prSet presAssocID="{6567A159-2839-AB4D-9690-31B212674F45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6F5324-FD1E-C141-AEFE-CD09CADC4A53}" type="pres">
      <dgm:prSet presAssocID="{6567A159-2839-AB4D-9690-31B212674F45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A7D04-F157-B248-B688-9B2B1E9DDB51}" type="pres">
      <dgm:prSet presAssocID="{E8D075EC-3D04-1D44-8A12-492B30D02D89}" presName="sp" presStyleCnt="0"/>
      <dgm:spPr/>
    </dgm:pt>
    <dgm:pt modelId="{445ABE37-8F53-6B42-A5FD-A0C9C1C7B504}" type="pres">
      <dgm:prSet presAssocID="{8E3DB199-34E7-8340-BA3D-B05C52C5852A}" presName="composite" presStyleCnt="0"/>
      <dgm:spPr/>
    </dgm:pt>
    <dgm:pt modelId="{72948996-76B9-0342-BEF4-EED63596B0F6}" type="pres">
      <dgm:prSet presAssocID="{8E3DB199-34E7-8340-BA3D-B05C52C5852A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89E127-BC53-1241-BBE3-D4E3D52FD905}" type="pres">
      <dgm:prSet presAssocID="{8E3DB199-34E7-8340-BA3D-B05C52C5852A}" presName="descendantText" presStyleLbl="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42AC66-9FBD-324A-9402-AC74E56B5F19}" type="presOf" srcId="{0EEA842D-3200-3D45-ABFE-2D8D4CBE888B}" destId="{79B15538-4630-5E4F-909C-2ED1603190CC}" srcOrd="0" destOrd="0" presId="urn:microsoft.com/office/officeart/2005/8/layout/chevron2"/>
    <dgm:cxn modelId="{524C40F0-21B8-F14C-9269-26C124827B1F}" type="presOf" srcId="{EF29B8BF-D720-6040-BD85-263DCCB905A8}" destId="{376F5324-FD1E-C141-AEFE-CD09CADC4A53}" srcOrd="0" destOrd="0" presId="urn:microsoft.com/office/officeart/2005/8/layout/chevron2"/>
    <dgm:cxn modelId="{24ACB2BE-EEB8-2742-9C6E-DABAA2603901}" type="presOf" srcId="{70C7F90C-738D-F042-B0B2-DF7F97A1CA6A}" destId="{47B7B517-F15D-2749-A08E-2781D65A46C6}" srcOrd="0" destOrd="0" presId="urn:microsoft.com/office/officeart/2005/8/layout/chevron2"/>
    <dgm:cxn modelId="{30A61D89-9B2E-6941-A462-E58D00FED464}" srcId="{BEDA6FDD-342B-9D43-BE1E-B5C548156C98}" destId="{74AAD0BA-BFF9-FF46-9653-E91FC1B825A1}" srcOrd="2" destOrd="0" parTransId="{CF8AA2EC-EF65-FE49-A5BC-1CE1B90ED383}" sibTransId="{9ED51086-0235-5944-BD7C-E1FD02CEE633}"/>
    <dgm:cxn modelId="{67DCAA09-B367-D941-BD56-FA46C9CC5226}" srcId="{BEDA6FDD-342B-9D43-BE1E-B5C548156C98}" destId="{438C3659-F60A-0940-B40F-144C6E728A82}" srcOrd="7" destOrd="0" parTransId="{0B3DFF35-B834-F24F-AB8B-F4708BB47D16}" sibTransId="{F743D991-DB10-384A-BE9B-7575246677F2}"/>
    <dgm:cxn modelId="{9F95B58A-0012-7941-BA06-6A292290DC09}" srcId="{4ED20EB7-E086-F640-AF1F-16AECD23B6BB}" destId="{614C8960-5116-2545-BECF-AF681D430068}" srcOrd="0" destOrd="0" parTransId="{78AF0D5F-D13C-DD4F-AA00-686C2885CFEA}" sibTransId="{B291B949-FD58-2C4F-819B-3DD7891A6AE7}"/>
    <dgm:cxn modelId="{5F331BB6-6814-1640-89D8-427C4F4C9422}" type="presOf" srcId="{B5C06662-5E3D-0B44-A1B4-AFED24442CC1}" destId="{7889E127-BC53-1241-BBE3-D4E3D52FD905}" srcOrd="0" destOrd="0" presId="urn:microsoft.com/office/officeart/2005/8/layout/chevron2"/>
    <dgm:cxn modelId="{7D59EC5F-FC75-B448-9A8A-98CBEE1480E4}" srcId="{BEDA6FDD-342B-9D43-BE1E-B5C548156C98}" destId="{70C7F90C-738D-F042-B0B2-DF7F97A1CA6A}" srcOrd="4" destOrd="0" parTransId="{650E3661-43F9-A94A-A52B-02AEE026D8E9}" sibTransId="{C834C19E-7CC1-E54A-A8F3-0ABCB96D536E}"/>
    <dgm:cxn modelId="{8A71F4C2-3B7C-604E-9B53-C59C5B22A6D3}" srcId="{BEDA6FDD-342B-9D43-BE1E-B5C548156C98}" destId="{5F8D3CFF-87A9-3740-B9C6-91D3659E32F0}" srcOrd="0" destOrd="0" parTransId="{5C4DE467-641A-0042-AFD1-A7D1D279FB83}" sibTransId="{6B5545B8-3D59-F444-90B2-CFD2C136A178}"/>
    <dgm:cxn modelId="{FBA31898-1762-D947-AB97-08B37EDACCA2}" srcId="{415245EF-7E7E-1045-AD62-EE4408675E14}" destId="{F833A7A8-7888-2441-9EF7-BF7E842D9E45}" srcOrd="0" destOrd="0" parTransId="{65575067-0161-CB47-977D-9D964B0E22C4}" sibTransId="{C639DCF7-B0E6-5641-8E91-6554530BB63A}"/>
    <dgm:cxn modelId="{AD7A9166-8D13-1840-8DBE-6C5615159516}" type="presOf" srcId="{415245EF-7E7E-1045-AD62-EE4408675E14}" destId="{BD08F01C-E2FD-8345-B613-B978E32AB7FF}" srcOrd="0" destOrd="0" presId="urn:microsoft.com/office/officeart/2005/8/layout/chevron2"/>
    <dgm:cxn modelId="{ACEF5938-755E-594D-A6CE-B6A7C36AF4AA}" type="presOf" srcId="{547C85ED-DAEF-FD4C-BFB3-4F1FCCD08E62}" destId="{969CF3F4-E883-1944-A1A1-4C9638327795}" srcOrd="0" destOrd="0" presId="urn:microsoft.com/office/officeart/2005/8/layout/chevron2"/>
    <dgm:cxn modelId="{18DEFD1E-1E19-B144-B70E-B4451FA0D091}" type="presOf" srcId="{8E3DB199-34E7-8340-BA3D-B05C52C5852A}" destId="{72948996-76B9-0342-BEF4-EED63596B0F6}" srcOrd="0" destOrd="0" presId="urn:microsoft.com/office/officeart/2005/8/layout/chevron2"/>
    <dgm:cxn modelId="{87A04214-DC77-0A48-8211-0C126B73F0DD}" type="presOf" srcId="{614C8960-5116-2545-BECF-AF681D430068}" destId="{3A7B637B-F888-F048-BA26-42EB280AC39B}" srcOrd="0" destOrd="0" presId="urn:microsoft.com/office/officeart/2005/8/layout/chevron2"/>
    <dgm:cxn modelId="{C8164A29-4F7C-D443-AF59-9D77DA2717C6}" type="presOf" srcId="{6567A159-2839-AB4D-9690-31B212674F45}" destId="{56D316C8-339A-D44B-AC5D-5C5EC81C332C}" srcOrd="0" destOrd="0" presId="urn:microsoft.com/office/officeart/2005/8/layout/chevron2"/>
    <dgm:cxn modelId="{9B18C909-EBE3-1543-A2D0-179C6BDA1F64}" type="presOf" srcId="{FE8A9557-90B8-A943-BB71-6DEC593ACE3B}" destId="{4E33B093-9D31-6F40-802B-0C9404A57DC7}" srcOrd="0" destOrd="0" presId="urn:microsoft.com/office/officeart/2005/8/layout/chevron2"/>
    <dgm:cxn modelId="{67D855B6-3E80-5F4B-BF05-001783982696}" srcId="{70C7F90C-738D-F042-B0B2-DF7F97A1CA6A}" destId="{EB14F5C7-D789-5D49-B4F4-43E3A6649A15}" srcOrd="0" destOrd="0" parTransId="{DFF29F1B-52D4-4647-B87D-0A2D68EEAE76}" sibTransId="{397B2A99-AFA1-7347-AB5B-71E79A4A0AB4}"/>
    <dgm:cxn modelId="{85BC5065-D0EF-F04F-92FE-1D1CDFFD3C84}" srcId="{8E3DB199-34E7-8340-BA3D-B05C52C5852A}" destId="{B5C06662-5E3D-0B44-A1B4-AFED24442CC1}" srcOrd="0" destOrd="0" parTransId="{DDDD9BF3-6A8A-7545-8529-029C20764CEE}" sibTransId="{C6B5D09D-3D19-D445-9A5A-DD4A777F0196}"/>
    <dgm:cxn modelId="{A7E859DC-B10C-F54B-9BDD-3B0B419CCBCD}" srcId="{BEDA6FDD-342B-9D43-BE1E-B5C548156C98}" destId="{415245EF-7E7E-1045-AD62-EE4408675E14}" srcOrd="6" destOrd="0" parTransId="{2FEB691F-F6C4-F04B-9749-6BEBDBE46F60}" sibTransId="{00E3BA5B-EA42-7F40-BC6E-9256F791103A}"/>
    <dgm:cxn modelId="{E926ABDB-F6BE-D24C-887F-8D06B34445F0}" type="presOf" srcId="{1165E41E-90FD-6E4E-A0B7-24DE6B308794}" destId="{530DBCBC-FBC6-7748-8820-5276C76297F8}" srcOrd="0" destOrd="0" presId="urn:microsoft.com/office/officeart/2005/8/layout/chevron2"/>
    <dgm:cxn modelId="{601EF4AD-8028-594E-8F02-526DDBC9EE2E}" type="presOf" srcId="{04B30147-E26C-4247-B000-0352EC21D731}" destId="{8B9975E2-5BB8-424C-9294-D004D8D1FF8C}" srcOrd="0" destOrd="0" presId="urn:microsoft.com/office/officeart/2005/8/layout/chevron2"/>
    <dgm:cxn modelId="{FB6749A4-395B-3748-8705-42AFAAB0F753}" srcId="{547C85ED-DAEF-FD4C-BFB3-4F1FCCD08E62}" destId="{FE8A9557-90B8-A943-BB71-6DEC593ACE3B}" srcOrd="0" destOrd="0" parTransId="{5E46E3EA-5787-FE4D-A411-1ED78D412774}" sibTransId="{46ED3A1C-911E-8546-8758-B7E92A73E6FA}"/>
    <dgm:cxn modelId="{05A5400D-543D-2344-9C0E-D2B861BE13AA}" type="presOf" srcId="{2DDC4481-6B79-C14A-97AE-D553365EFBB3}" destId="{0DE20720-53BD-BE48-94B8-8EACA84EEF1E}" srcOrd="0" destOrd="0" presId="urn:microsoft.com/office/officeart/2005/8/layout/chevron2"/>
    <dgm:cxn modelId="{2EDAFDFA-6256-4844-A89A-85D827B713EE}" type="presOf" srcId="{F221C14B-991A-AC43-8983-9B5693D1D01C}" destId="{D883FE79-B59D-2844-9F93-FE0B6028F622}" srcOrd="0" destOrd="0" presId="urn:microsoft.com/office/officeart/2005/8/layout/chevron2"/>
    <dgm:cxn modelId="{7CD1A0E6-5D52-A747-9761-4BACC9900471}" srcId="{74AAD0BA-BFF9-FF46-9653-E91FC1B825A1}" destId="{0EEA842D-3200-3D45-ABFE-2D8D4CBE888B}" srcOrd="0" destOrd="0" parTransId="{FAB3EAE5-B8C5-5347-A0F7-BF00EEEED6CE}" sibTransId="{4859FA55-C3A5-8042-82A1-E3DC71103F37}"/>
    <dgm:cxn modelId="{AC5585F6-854E-464B-AC64-7413FFDC5ED1}" type="presOf" srcId="{EB14F5C7-D789-5D49-B4F4-43E3A6649A15}" destId="{581AE615-1CDA-E646-BD82-83571A393E1E}" srcOrd="0" destOrd="0" presId="urn:microsoft.com/office/officeart/2005/8/layout/chevron2"/>
    <dgm:cxn modelId="{8C13F82F-D4AE-5A4E-97D2-8E688F900AC4}" type="presOf" srcId="{F833A7A8-7888-2441-9EF7-BF7E842D9E45}" destId="{7FEA2159-2930-7446-A8D6-696BF9EF2FAF}" srcOrd="0" destOrd="0" presId="urn:microsoft.com/office/officeart/2005/8/layout/chevron2"/>
    <dgm:cxn modelId="{1D7D742A-EFC5-2C45-BCFC-5DF72984EB8D}" srcId="{5F8D3CFF-87A9-3740-B9C6-91D3659E32F0}" destId="{2DDC4481-6B79-C14A-97AE-D553365EFBB3}" srcOrd="0" destOrd="0" parTransId="{00E1655D-7135-1E43-84EE-8C51CF3B6ECF}" sibTransId="{1BB74993-C94C-BD4C-9471-35BBCC001291}"/>
    <dgm:cxn modelId="{73DC1010-43D5-DD4E-A963-4CE5B3F64EB5}" type="presOf" srcId="{438C3659-F60A-0940-B40F-144C6E728A82}" destId="{8DD08819-6C00-8948-8D17-61ACA7E701B9}" srcOrd="0" destOrd="0" presId="urn:microsoft.com/office/officeart/2005/8/layout/chevron2"/>
    <dgm:cxn modelId="{A1A14E3D-B8A2-AB4F-87C9-FE609785B138}" srcId="{438C3659-F60A-0940-B40F-144C6E728A82}" destId="{1165E41E-90FD-6E4E-A0B7-24DE6B308794}" srcOrd="0" destOrd="0" parTransId="{96E3147A-5210-354E-B830-832C425587B5}" sibTransId="{90AAB112-9F51-C142-BFF5-554557733927}"/>
    <dgm:cxn modelId="{6AE6C63C-25E3-BA40-9BA5-E5D0A4D4B4DE}" srcId="{04B30147-E26C-4247-B000-0352EC21D731}" destId="{F221C14B-991A-AC43-8983-9B5693D1D01C}" srcOrd="0" destOrd="0" parTransId="{0EC2A7EE-175B-F448-BA4B-40607AD5B07F}" sibTransId="{C5464034-2015-AE47-9F2A-D97A5D1771AB}"/>
    <dgm:cxn modelId="{7B2193FC-3D9D-A64A-ABC8-A8D517154D12}" srcId="{BEDA6FDD-342B-9D43-BE1E-B5C548156C98}" destId="{547C85ED-DAEF-FD4C-BFB3-4F1FCCD08E62}" srcOrd="5" destOrd="0" parTransId="{0B8A396A-0104-FA48-A135-0559EA208DB0}" sibTransId="{F0CAA365-0A02-DA4D-95A4-2071E74C402B}"/>
    <dgm:cxn modelId="{B4378049-5A05-8A4C-8C3D-3C5763594073}" srcId="{BEDA6FDD-342B-9D43-BE1E-B5C548156C98}" destId="{8E3DB199-34E7-8340-BA3D-B05C52C5852A}" srcOrd="9" destOrd="0" parTransId="{CC32CCB0-EE65-F947-B96E-BC1BC389D627}" sibTransId="{F40E887B-8B55-3A4D-B336-2A23881AC91A}"/>
    <dgm:cxn modelId="{187CBBE8-BC0A-7343-AD57-7B3191173379}" srcId="{BEDA6FDD-342B-9D43-BE1E-B5C548156C98}" destId="{04B30147-E26C-4247-B000-0352EC21D731}" srcOrd="1" destOrd="0" parTransId="{2F45B3A6-5973-D543-A107-F9CB802C6592}" sibTransId="{E6BE015D-350C-F345-8418-0E90E84BBD97}"/>
    <dgm:cxn modelId="{137A1958-BAA5-1643-B73A-161EB205484F}" type="presOf" srcId="{BEDA6FDD-342B-9D43-BE1E-B5C548156C98}" destId="{C519041E-572C-704B-90D1-21A4FE348383}" srcOrd="0" destOrd="0" presId="urn:microsoft.com/office/officeart/2005/8/layout/chevron2"/>
    <dgm:cxn modelId="{E46EA0B9-BE83-C946-8019-EE98B7F5BCA6}" srcId="{BEDA6FDD-342B-9D43-BE1E-B5C548156C98}" destId="{6567A159-2839-AB4D-9690-31B212674F45}" srcOrd="8" destOrd="0" parTransId="{3F058E68-F443-CD4A-9670-60FAD85B4122}" sibTransId="{E8D075EC-3D04-1D44-8A12-492B30D02D89}"/>
    <dgm:cxn modelId="{3D761A78-1F48-A44F-8A88-6027F95E0C1E}" type="presOf" srcId="{74AAD0BA-BFF9-FF46-9653-E91FC1B825A1}" destId="{A8ABBD46-293A-BD49-BAAC-9ED582FE7D0B}" srcOrd="0" destOrd="0" presId="urn:microsoft.com/office/officeart/2005/8/layout/chevron2"/>
    <dgm:cxn modelId="{FF2357C1-A1F5-C04F-9A21-D4F3F7EDCE08}" type="presOf" srcId="{4ED20EB7-E086-F640-AF1F-16AECD23B6BB}" destId="{B882D099-AD17-6149-B825-288F5964E1A4}" srcOrd="0" destOrd="0" presId="urn:microsoft.com/office/officeart/2005/8/layout/chevron2"/>
    <dgm:cxn modelId="{AF56D245-1C4D-C540-9144-997CFBDB3263}" srcId="{6567A159-2839-AB4D-9690-31B212674F45}" destId="{EF29B8BF-D720-6040-BD85-263DCCB905A8}" srcOrd="0" destOrd="0" parTransId="{641DFDE2-B742-CF45-A76F-B71657483D92}" sibTransId="{CE8A7B2A-1F70-454A-A00A-7CEF7DAF6936}"/>
    <dgm:cxn modelId="{BB8A154D-3A1A-E148-8931-1CF2D8EAFCBC}" srcId="{BEDA6FDD-342B-9D43-BE1E-B5C548156C98}" destId="{4ED20EB7-E086-F640-AF1F-16AECD23B6BB}" srcOrd="3" destOrd="0" parTransId="{553BC5B9-C101-2142-86E7-128A473533EA}" sibTransId="{FFC52D0A-C5FB-774B-AD93-03484C7D57E2}"/>
    <dgm:cxn modelId="{423FAB08-0653-B64D-B851-C2B1F7556FD7}" type="presOf" srcId="{5F8D3CFF-87A9-3740-B9C6-91D3659E32F0}" destId="{6433FE6A-8E56-EB45-A130-9A216808A269}" srcOrd="0" destOrd="0" presId="urn:microsoft.com/office/officeart/2005/8/layout/chevron2"/>
    <dgm:cxn modelId="{CDCB7496-4A28-B943-9C69-77CC7F433D9D}" type="presParOf" srcId="{C519041E-572C-704B-90D1-21A4FE348383}" destId="{16EF45CF-9BB6-ED43-BAEF-6C1C361BB1DA}" srcOrd="0" destOrd="0" presId="urn:microsoft.com/office/officeart/2005/8/layout/chevron2"/>
    <dgm:cxn modelId="{E2DF46C3-C454-5743-A1B4-66F61BEF0600}" type="presParOf" srcId="{16EF45CF-9BB6-ED43-BAEF-6C1C361BB1DA}" destId="{6433FE6A-8E56-EB45-A130-9A216808A269}" srcOrd="0" destOrd="0" presId="urn:microsoft.com/office/officeart/2005/8/layout/chevron2"/>
    <dgm:cxn modelId="{0863D5DE-315C-A542-800B-22788580C7E2}" type="presParOf" srcId="{16EF45CF-9BB6-ED43-BAEF-6C1C361BB1DA}" destId="{0DE20720-53BD-BE48-94B8-8EACA84EEF1E}" srcOrd="1" destOrd="0" presId="urn:microsoft.com/office/officeart/2005/8/layout/chevron2"/>
    <dgm:cxn modelId="{074279A4-4101-A34E-873A-1B6B9EDF33B6}" type="presParOf" srcId="{C519041E-572C-704B-90D1-21A4FE348383}" destId="{5F003BAB-B431-A74C-AF72-C139E1779DDF}" srcOrd="1" destOrd="0" presId="urn:microsoft.com/office/officeart/2005/8/layout/chevron2"/>
    <dgm:cxn modelId="{A016BB3B-C5EA-0448-9EF0-07F04282AB07}" type="presParOf" srcId="{C519041E-572C-704B-90D1-21A4FE348383}" destId="{84590A1F-16CD-AA43-8AFB-26AACEB6DAB3}" srcOrd="2" destOrd="0" presId="urn:microsoft.com/office/officeart/2005/8/layout/chevron2"/>
    <dgm:cxn modelId="{959D0733-6A2D-FB43-89C3-B00F5D176A24}" type="presParOf" srcId="{84590A1F-16CD-AA43-8AFB-26AACEB6DAB3}" destId="{8B9975E2-5BB8-424C-9294-D004D8D1FF8C}" srcOrd="0" destOrd="0" presId="urn:microsoft.com/office/officeart/2005/8/layout/chevron2"/>
    <dgm:cxn modelId="{BA7CE978-502A-4644-91EA-978AE1CDA2BC}" type="presParOf" srcId="{84590A1F-16CD-AA43-8AFB-26AACEB6DAB3}" destId="{D883FE79-B59D-2844-9F93-FE0B6028F622}" srcOrd="1" destOrd="0" presId="urn:microsoft.com/office/officeart/2005/8/layout/chevron2"/>
    <dgm:cxn modelId="{5FC326BE-7834-7D4F-BE9E-4673123A8C96}" type="presParOf" srcId="{C519041E-572C-704B-90D1-21A4FE348383}" destId="{E7BD98B6-01DC-C74C-AC65-59BC0A6EA06A}" srcOrd="3" destOrd="0" presId="urn:microsoft.com/office/officeart/2005/8/layout/chevron2"/>
    <dgm:cxn modelId="{044FC237-FC8A-8447-8CA0-4C9815C2E78E}" type="presParOf" srcId="{C519041E-572C-704B-90D1-21A4FE348383}" destId="{A73EEF59-34DE-E845-83F7-314D2476D16D}" srcOrd="4" destOrd="0" presId="urn:microsoft.com/office/officeart/2005/8/layout/chevron2"/>
    <dgm:cxn modelId="{D052DC9A-927C-724A-83B2-625660434911}" type="presParOf" srcId="{A73EEF59-34DE-E845-83F7-314D2476D16D}" destId="{A8ABBD46-293A-BD49-BAAC-9ED582FE7D0B}" srcOrd="0" destOrd="0" presId="urn:microsoft.com/office/officeart/2005/8/layout/chevron2"/>
    <dgm:cxn modelId="{48B967E0-7B96-F948-A8D6-C248771DE341}" type="presParOf" srcId="{A73EEF59-34DE-E845-83F7-314D2476D16D}" destId="{79B15538-4630-5E4F-909C-2ED1603190CC}" srcOrd="1" destOrd="0" presId="urn:microsoft.com/office/officeart/2005/8/layout/chevron2"/>
    <dgm:cxn modelId="{9544FAC2-7F8F-2848-8E0A-6803B790CDF9}" type="presParOf" srcId="{C519041E-572C-704B-90D1-21A4FE348383}" destId="{D2AD485B-79DA-054F-BE36-38D5E17C726D}" srcOrd="5" destOrd="0" presId="urn:microsoft.com/office/officeart/2005/8/layout/chevron2"/>
    <dgm:cxn modelId="{2F7C3CF4-B932-0E4A-BFFD-5F9CE46F78A0}" type="presParOf" srcId="{C519041E-572C-704B-90D1-21A4FE348383}" destId="{3DB3DB5C-5608-D04B-B0E8-27F7AFF8F6A4}" srcOrd="6" destOrd="0" presId="urn:microsoft.com/office/officeart/2005/8/layout/chevron2"/>
    <dgm:cxn modelId="{CE34EC48-0823-BC41-8998-92A4C6CE83D0}" type="presParOf" srcId="{3DB3DB5C-5608-D04B-B0E8-27F7AFF8F6A4}" destId="{B882D099-AD17-6149-B825-288F5964E1A4}" srcOrd="0" destOrd="0" presId="urn:microsoft.com/office/officeart/2005/8/layout/chevron2"/>
    <dgm:cxn modelId="{12AF3D41-3967-6B4A-8E9A-C28E1CD759F1}" type="presParOf" srcId="{3DB3DB5C-5608-D04B-B0E8-27F7AFF8F6A4}" destId="{3A7B637B-F888-F048-BA26-42EB280AC39B}" srcOrd="1" destOrd="0" presId="urn:microsoft.com/office/officeart/2005/8/layout/chevron2"/>
    <dgm:cxn modelId="{FD7E5E7C-8F6B-BC42-A195-C1DD9039CB2A}" type="presParOf" srcId="{C519041E-572C-704B-90D1-21A4FE348383}" destId="{D7587BF6-D99C-F047-807D-6B4D1DCD4A2E}" srcOrd="7" destOrd="0" presId="urn:microsoft.com/office/officeart/2005/8/layout/chevron2"/>
    <dgm:cxn modelId="{BCAA1138-295B-AB46-80AB-83AE2B7E3ECA}" type="presParOf" srcId="{C519041E-572C-704B-90D1-21A4FE348383}" destId="{BEF4718C-FECB-1746-B869-F342104C6562}" srcOrd="8" destOrd="0" presId="urn:microsoft.com/office/officeart/2005/8/layout/chevron2"/>
    <dgm:cxn modelId="{4B5578A5-1BDD-4C42-9C87-67BF2C72DBFE}" type="presParOf" srcId="{BEF4718C-FECB-1746-B869-F342104C6562}" destId="{47B7B517-F15D-2749-A08E-2781D65A46C6}" srcOrd="0" destOrd="0" presId="urn:microsoft.com/office/officeart/2005/8/layout/chevron2"/>
    <dgm:cxn modelId="{FC23580F-4FB2-1240-8048-0FD15874A4DB}" type="presParOf" srcId="{BEF4718C-FECB-1746-B869-F342104C6562}" destId="{581AE615-1CDA-E646-BD82-83571A393E1E}" srcOrd="1" destOrd="0" presId="urn:microsoft.com/office/officeart/2005/8/layout/chevron2"/>
    <dgm:cxn modelId="{CD86F073-2AC0-0941-A368-D7BFF0E15123}" type="presParOf" srcId="{C519041E-572C-704B-90D1-21A4FE348383}" destId="{6C2A49A4-A21D-5744-89CC-1F24EFE6CF2B}" srcOrd="9" destOrd="0" presId="urn:microsoft.com/office/officeart/2005/8/layout/chevron2"/>
    <dgm:cxn modelId="{02EB0401-D29E-8249-A4AE-6EDB80D5027F}" type="presParOf" srcId="{C519041E-572C-704B-90D1-21A4FE348383}" destId="{D1CBCA74-8E3E-9641-869E-B9C24E16EA9E}" srcOrd="10" destOrd="0" presId="urn:microsoft.com/office/officeart/2005/8/layout/chevron2"/>
    <dgm:cxn modelId="{21DA411A-4AD9-8C45-B1C3-4A923651084B}" type="presParOf" srcId="{D1CBCA74-8E3E-9641-869E-B9C24E16EA9E}" destId="{969CF3F4-E883-1944-A1A1-4C9638327795}" srcOrd="0" destOrd="0" presId="urn:microsoft.com/office/officeart/2005/8/layout/chevron2"/>
    <dgm:cxn modelId="{61B51A9B-FA71-F444-A69D-DFDE00EF5574}" type="presParOf" srcId="{D1CBCA74-8E3E-9641-869E-B9C24E16EA9E}" destId="{4E33B093-9D31-6F40-802B-0C9404A57DC7}" srcOrd="1" destOrd="0" presId="urn:microsoft.com/office/officeart/2005/8/layout/chevron2"/>
    <dgm:cxn modelId="{22520B04-306D-CC4F-A868-89E7654A4D93}" type="presParOf" srcId="{C519041E-572C-704B-90D1-21A4FE348383}" destId="{C4256416-561D-7841-8953-D798AEF69654}" srcOrd="11" destOrd="0" presId="urn:microsoft.com/office/officeart/2005/8/layout/chevron2"/>
    <dgm:cxn modelId="{B2D4F54E-844B-EB44-B5B8-CF9850ED6FD3}" type="presParOf" srcId="{C519041E-572C-704B-90D1-21A4FE348383}" destId="{0E95E779-276D-1247-A010-D22D952A0A17}" srcOrd="12" destOrd="0" presId="urn:microsoft.com/office/officeart/2005/8/layout/chevron2"/>
    <dgm:cxn modelId="{B0EA646D-EB32-4548-8D37-7CFBEDBE973A}" type="presParOf" srcId="{0E95E779-276D-1247-A010-D22D952A0A17}" destId="{BD08F01C-E2FD-8345-B613-B978E32AB7FF}" srcOrd="0" destOrd="0" presId="urn:microsoft.com/office/officeart/2005/8/layout/chevron2"/>
    <dgm:cxn modelId="{6AF32BE8-7D07-134A-939C-2874B7874B9D}" type="presParOf" srcId="{0E95E779-276D-1247-A010-D22D952A0A17}" destId="{7FEA2159-2930-7446-A8D6-696BF9EF2FAF}" srcOrd="1" destOrd="0" presId="urn:microsoft.com/office/officeart/2005/8/layout/chevron2"/>
    <dgm:cxn modelId="{7027F09A-2EF4-3645-B066-692EAC8EE4E9}" type="presParOf" srcId="{C519041E-572C-704B-90D1-21A4FE348383}" destId="{14E74ED7-4A2F-3140-8007-550BF2D19295}" srcOrd="13" destOrd="0" presId="urn:microsoft.com/office/officeart/2005/8/layout/chevron2"/>
    <dgm:cxn modelId="{F1DD0355-8649-B04B-B337-959A4985A2D0}" type="presParOf" srcId="{C519041E-572C-704B-90D1-21A4FE348383}" destId="{7521CADC-E747-B243-8345-D55C2A57F284}" srcOrd="14" destOrd="0" presId="urn:microsoft.com/office/officeart/2005/8/layout/chevron2"/>
    <dgm:cxn modelId="{6803299D-621E-C747-BF03-2FB256C6BE57}" type="presParOf" srcId="{7521CADC-E747-B243-8345-D55C2A57F284}" destId="{8DD08819-6C00-8948-8D17-61ACA7E701B9}" srcOrd="0" destOrd="0" presId="urn:microsoft.com/office/officeart/2005/8/layout/chevron2"/>
    <dgm:cxn modelId="{6EEEF3F5-71AE-ED40-85C6-FF078EFB9D6F}" type="presParOf" srcId="{7521CADC-E747-B243-8345-D55C2A57F284}" destId="{530DBCBC-FBC6-7748-8820-5276C76297F8}" srcOrd="1" destOrd="0" presId="urn:microsoft.com/office/officeart/2005/8/layout/chevron2"/>
    <dgm:cxn modelId="{9F400AB2-5200-4643-9975-F8106058ED4D}" type="presParOf" srcId="{C519041E-572C-704B-90D1-21A4FE348383}" destId="{7C6C627C-3AB0-B842-A5C9-4886D200E20A}" srcOrd="15" destOrd="0" presId="urn:microsoft.com/office/officeart/2005/8/layout/chevron2"/>
    <dgm:cxn modelId="{2FBA7E20-932A-CD4E-93DB-F237DDD20F92}" type="presParOf" srcId="{C519041E-572C-704B-90D1-21A4FE348383}" destId="{1C61D192-18EE-9040-8B3F-9357C872C624}" srcOrd="16" destOrd="0" presId="urn:microsoft.com/office/officeart/2005/8/layout/chevron2"/>
    <dgm:cxn modelId="{B86815EE-D853-8A43-8A44-1231CB49054F}" type="presParOf" srcId="{1C61D192-18EE-9040-8B3F-9357C872C624}" destId="{56D316C8-339A-D44B-AC5D-5C5EC81C332C}" srcOrd="0" destOrd="0" presId="urn:microsoft.com/office/officeart/2005/8/layout/chevron2"/>
    <dgm:cxn modelId="{0A922434-8193-0944-8E73-4DF980768BB6}" type="presParOf" srcId="{1C61D192-18EE-9040-8B3F-9357C872C624}" destId="{376F5324-FD1E-C141-AEFE-CD09CADC4A53}" srcOrd="1" destOrd="0" presId="urn:microsoft.com/office/officeart/2005/8/layout/chevron2"/>
    <dgm:cxn modelId="{306C0AC1-758B-7745-A52F-C16EC37F3074}" type="presParOf" srcId="{C519041E-572C-704B-90D1-21A4FE348383}" destId="{ACCA7D04-F157-B248-B688-9B2B1E9DDB51}" srcOrd="17" destOrd="0" presId="urn:microsoft.com/office/officeart/2005/8/layout/chevron2"/>
    <dgm:cxn modelId="{7A3A6B7D-1C83-7A4A-BE0E-4E7D99FB725F}" type="presParOf" srcId="{C519041E-572C-704B-90D1-21A4FE348383}" destId="{445ABE37-8F53-6B42-A5FD-A0C9C1C7B504}" srcOrd="18" destOrd="0" presId="urn:microsoft.com/office/officeart/2005/8/layout/chevron2"/>
    <dgm:cxn modelId="{11ECC4C8-7742-D940-BA6F-0110FAE095B2}" type="presParOf" srcId="{445ABE37-8F53-6B42-A5FD-A0C9C1C7B504}" destId="{72948996-76B9-0342-BEF4-EED63596B0F6}" srcOrd="0" destOrd="0" presId="urn:microsoft.com/office/officeart/2005/8/layout/chevron2"/>
    <dgm:cxn modelId="{30BF269D-0EB8-7145-B624-1AC74C51FFE3}" type="presParOf" srcId="{445ABE37-8F53-6B42-A5FD-A0C9C1C7B504}" destId="{7889E127-BC53-1241-BBE3-D4E3D52FD9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C344AE-7495-EF4D-AEEF-732C7B392C56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09715-D500-2C4D-8C99-E6CB9A091206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Target Group Analysis</a:t>
          </a:r>
          <a:endParaRPr lang="en-US" b="1" dirty="0"/>
        </a:p>
      </dgm:t>
    </dgm:pt>
    <dgm:pt modelId="{5F24C6AF-372C-754C-9E46-F5CAC01123EF}" type="parTrans" cxnId="{3EEE88BE-0C89-E54C-BE12-F89176AC34EA}">
      <dgm:prSet/>
      <dgm:spPr/>
      <dgm:t>
        <a:bodyPr/>
        <a:lstStyle/>
        <a:p>
          <a:endParaRPr lang="en-US"/>
        </a:p>
      </dgm:t>
    </dgm:pt>
    <dgm:pt modelId="{4F820527-9FE9-D24D-B8A9-FE6E1B80E2BF}" type="sibTrans" cxnId="{3EEE88BE-0C89-E54C-BE12-F89176AC34EA}">
      <dgm:prSet/>
      <dgm:spPr/>
      <dgm:t>
        <a:bodyPr/>
        <a:lstStyle/>
        <a:p>
          <a:endParaRPr lang="en-US"/>
        </a:p>
      </dgm:t>
    </dgm:pt>
    <dgm:pt modelId="{AD7955E8-C7CD-5F45-BEC7-1B18FC47925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Academia and science</a:t>
          </a:r>
          <a:endParaRPr lang="en-US" dirty="0">
            <a:solidFill>
              <a:srgbClr val="485156"/>
            </a:solidFill>
          </a:endParaRPr>
        </a:p>
      </dgm:t>
    </dgm:pt>
    <dgm:pt modelId="{35B14CAC-E157-404B-A0B2-7A107269E157}" type="parTrans" cxnId="{F0D048D4-9BF6-514B-9F8B-C6D3F1E1F703}">
      <dgm:prSet/>
      <dgm:spPr/>
      <dgm:t>
        <a:bodyPr/>
        <a:lstStyle/>
        <a:p>
          <a:endParaRPr lang="en-US"/>
        </a:p>
      </dgm:t>
    </dgm:pt>
    <dgm:pt modelId="{CB8FDB18-CC6A-9541-80EC-375DC3DB4D45}" type="sibTrans" cxnId="{F0D048D4-9BF6-514B-9F8B-C6D3F1E1F703}">
      <dgm:prSet/>
      <dgm:spPr/>
      <dgm:t>
        <a:bodyPr/>
        <a:lstStyle/>
        <a:p>
          <a:endParaRPr lang="en-US"/>
        </a:p>
      </dgm:t>
    </dgm:pt>
    <dgm:pt modelId="{5A61760A-2262-BB46-A87C-E0425A08E67F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Industry</a:t>
          </a:r>
          <a:endParaRPr lang="en-US" dirty="0">
            <a:solidFill>
              <a:srgbClr val="485156"/>
            </a:solidFill>
          </a:endParaRPr>
        </a:p>
      </dgm:t>
    </dgm:pt>
    <dgm:pt modelId="{A7E54712-971A-7D47-B349-4873CEFA905E}" type="parTrans" cxnId="{BFC10DA8-2BD6-8D48-889A-87C65816A3DA}">
      <dgm:prSet/>
      <dgm:spPr/>
      <dgm:t>
        <a:bodyPr/>
        <a:lstStyle/>
        <a:p>
          <a:endParaRPr lang="en-US"/>
        </a:p>
      </dgm:t>
    </dgm:pt>
    <dgm:pt modelId="{8E3FE665-8E2D-E646-B9C3-D4C78BC7D158}" type="sibTrans" cxnId="{BFC10DA8-2BD6-8D48-889A-87C65816A3DA}">
      <dgm:prSet/>
      <dgm:spPr/>
      <dgm:t>
        <a:bodyPr/>
        <a:lstStyle/>
        <a:p>
          <a:endParaRPr lang="en-US"/>
        </a:p>
      </dgm:t>
    </dgm:pt>
    <dgm:pt modelId="{C2EED0BB-C413-0842-B7B1-EEB7D3963641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Regional Hubs</a:t>
          </a:r>
          <a:endParaRPr lang="en-US" b="1" dirty="0"/>
        </a:p>
      </dgm:t>
    </dgm:pt>
    <dgm:pt modelId="{A40FE286-5213-0848-99AE-167FE05101FF}" type="parTrans" cxnId="{027B21C9-9059-8142-AD3B-6A8A650D4D90}">
      <dgm:prSet/>
      <dgm:spPr/>
      <dgm:t>
        <a:bodyPr/>
        <a:lstStyle/>
        <a:p>
          <a:endParaRPr lang="en-US"/>
        </a:p>
      </dgm:t>
    </dgm:pt>
    <dgm:pt modelId="{26B07F93-4947-364E-ADCD-41F8F867ED43}" type="sibTrans" cxnId="{027B21C9-9059-8142-AD3B-6A8A650D4D90}">
      <dgm:prSet/>
      <dgm:spPr/>
      <dgm:t>
        <a:bodyPr/>
        <a:lstStyle/>
        <a:p>
          <a:endParaRPr lang="en-US"/>
        </a:p>
      </dgm:t>
    </dgm:pt>
    <dgm:pt modelId="{A0AADB59-EF6B-0E48-9EEA-871A7E7AA8A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Networking and outreach</a:t>
          </a:r>
          <a:endParaRPr lang="en-US" dirty="0">
            <a:solidFill>
              <a:srgbClr val="485156"/>
            </a:solidFill>
          </a:endParaRPr>
        </a:p>
      </dgm:t>
    </dgm:pt>
    <dgm:pt modelId="{7B1982CF-70BC-1947-A0E0-9C17B02B3F85}" type="parTrans" cxnId="{2708DD98-74AD-EC48-B45A-E20D74091C10}">
      <dgm:prSet/>
      <dgm:spPr/>
      <dgm:t>
        <a:bodyPr/>
        <a:lstStyle/>
        <a:p>
          <a:endParaRPr lang="en-US"/>
        </a:p>
      </dgm:t>
    </dgm:pt>
    <dgm:pt modelId="{8A6989CC-00BB-AD49-83F0-DFF8E5878D3A}" type="sibTrans" cxnId="{2708DD98-74AD-EC48-B45A-E20D74091C10}">
      <dgm:prSet/>
      <dgm:spPr/>
      <dgm:t>
        <a:bodyPr/>
        <a:lstStyle/>
        <a:p>
          <a:endParaRPr lang="en-US"/>
        </a:p>
      </dgm:t>
    </dgm:pt>
    <dgm:pt modelId="{C726005D-DD2F-4244-AD15-D65E379A4EA3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Regional context and expertise</a:t>
          </a:r>
          <a:endParaRPr lang="en-US" dirty="0">
            <a:solidFill>
              <a:srgbClr val="485156"/>
            </a:solidFill>
          </a:endParaRPr>
        </a:p>
      </dgm:t>
    </dgm:pt>
    <dgm:pt modelId="{D6307701-0516-F844-9D44-DE874556E9D1}" type="parTrans" cxnId="{D47AA5FE-541A-9246-8F31-63B6684E9295}">
      <dgm:prSet/>
      <dgm:spPr/>
      <dgm:t>
        <a:bodyPr/>
        <a:lstStyle/>
        <a:p>
          <a:endParaRPr lang="en-US"/>
        </a:p>
      </dgm:t>
    </dgm:pt>
    <dgm:pt modelId="{CBC81CDF-11B6-2443-A24C-E4236E2AB0F3}" type="sibTrans" cxnId="{D47AA5FE-541A-9246-8F31-63B6684E9295}">
      <dgm:prSet/>
      <dgm:spPr/>
      <dgm:t>
        <a:bodyPr/>
        <a:lstStyle/>
        <a:p>
          <a:endParaRPr lang="en-US"/>
        </a:p>
      </dgm:t>
    </dgm:pt>
    <dgm:pt modelId="{52E0709A-A75F-9A44-823C-5F229F201EB7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Visits</a:t>
          </a:r>
          <a:endParaRPr lang="en-US" b="1" dirty="0"/>
        </a:p>
      </dgm:t>
    </dgm:pt>
    <dgm:pt modelId="{5FEEBCC5-C278-F746-9B9E-7A4C439B1A51}" type="parTrans" cxnId="{2D81FC49-770C-C449-B46B-DA6B43A653B1}">
      <dgm:prSet/>
      <dgm:spPr/>
      <dgm:t>
        <a:bodyPr/>
        <a:lstStyle/>
        <a:p>
          <a:endParaRPr lang="en-US"/>
        </a:p>
      </dgm:t>
    </dgm:pt>
    <dgm:pt modelId="{130835A6-5588-C74B-BF06-E882EF0DF458}" type="sibTrans" cxnId="{2D81FC49-770C-C449-B46B-DA6B43A653B1}">
      <dgm:prSet/>
      <dgm:spPr/>
      <dgm:t>
        <a:bodyPr/>
        <a:lstStyle/>
        <a:p>
          <a:endParaRPr lang="en-US"/>
        </a:p>
      </dgm:t>
    </dgm:pt>
    <dgm:pt modelId="{BD5E7667-18C7-0544-A72F-5C687DE9BFE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Stakeholder, business and informational visits</a:t>
          </a:r>
          <a:endParaRPr lang="en-US" dirty="0">
            <a:solidFill>
              <a:srgbClr val="485156"/>
            </a:solidFill>
          </a:endParaRPr>
        </a:p>
      </dgm:t>
    </dgm:pt>
    <dgm:pt modelId="{A59E98F8-122F-1044-ABCE-235A2EDBBD89}" type="parTrans" cxnId="{1AD842AD-6B9B-3746-8EFA-05815CF84F1E}">
      <dgm:prSet/>
      <dgm:spPr/>
      <dgm:t>
        <a:bodyPr/>
        <a:lstStyle/>
        <a:p>
          <a:endParaRPr lang="en-US"/>
        </a:p>
      </dgm:t>
    </dgm:pt>
    <dgm:pt modelId="{8CA36865-DC8D-1345-9881-7C811CDF8B89}" type="sibTrans" cxnId="{1AD842AD-6B9B-3746-8EFA-05815CF84F1E}">
      <dgm:prSet/>
      <dgm:spPr/>
      <dgm:t>
        <a:bodyPr/>
        <a:lstStyle/>
        <a:p>
          <a:endParaRPr lang="en-US"/>
        </a:p>
      </dgm:t>
    </dgm:pt>
    <dgm:pt modelId="{CF49064D-13FB-2C42-8844-A25B87908D8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Innovation ecosystem</a:t>
          </a:r>
          <a:endParaRPr lang="en-US" dirty="0">
            <a:solidFill>
              <a:srgbClr val="485156"/>
            </a:solidFill>
          </a:endParaRPr>
        </a:p>
      </dgm:t>
    </dgm:pt>
    <dgm:pt modelId="{D9B5531E-5E84-7C46-834E-1D0FDDADAE20}" type="parTrans" cxnId="{386AEE89-3490-E240-8BDD-9E48EA2B3334}">
      <dgm:prSet/>
      <dgm:spPr/>
      <dgm:t>
        <a:bodyPr/>
        <a:lstStyle/>
        <a:p>
          <a:endParaRPr lang="en-US"/>
        </a:p>
      </dgm:t>
    </dgm:pt>
    <dgm:pt modelId="{D6F557A4-F0E6-BE48-AE00-653D638040CC}" type="sibTrans" cxnId="{386AEE89-3490-E240-8BDD-9E48EA2B3334}">
      <dgm:prSet/>
      <dgm:spPr/>
      <dgm:t>
        <a:bodyPr/>
        <a:lstStyle/>
        <a:p>
          <a:endParaRPr lang="en-US"/>
        </a:p>
      </dgm:t>
    </dgm:pt>
    <dgm:pt modelId="{2BC8DA54-C3A4-CD47-B974-94E486D3FC02}" type="pres">
      <dgm:prSet presAssocID="{C1C344AE-7495-EF4D-AEEF-732C7B392C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985039-93A3-844F-A8C9-742ED804B0CE}" type="pres">
      <dgm:prSet presAssocID="{A1709715-D500-2C4D-8C99-E6CB9A091206}" presName="composite" presStyleCnt="0"/>
      <dgm:spPr/>
    </dgm:pt>
    <dgm:pt modelId="{5F7C6F2B-A1E9-7C49-BAF4-F3D3CFFEE888}" type="pres">
      <dgm:prSet presAssocID="{A1709715-D500-2C4D-8C99-E6CB9A09120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4F19-D794-3146-AD88-34CCA7897001}" type="pres">
      <dgm:prSet presAssocID="{A1709715-D500-2C4D-8C99-E6CB9A09120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518A8-CAB3-C242-9B12-CFA8C7C2860F}" type="pres">
      <dgm:prSet presAssocID="{4F820527-9FE9-D24D-B8A9-FE6E1B80E2BF}" presName="space" presStyleCnt="0"/>
      <dgm:spPr/>
    </dgm:pt>
    <dgm:pt modelId="{1A3048FD-77A5-5649-8885-516A253C3834}" type="pres">
      <dgm:prSet presAssocID="{C2EED0BB-C413-0842-B7B1-EEB7D3963641}" presName="composite" presStyleCnt="0"/>
      <dgm:spPr/>
    </dgm:pt>
    <dgm:pt modelId="{66388D9D-330A-734F-84BC-5914EE88A064}" type="pres">
      <dgm:prSet presAssocID="{C2EED0BB-C413-0842-B7B1-EEB7D396364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E20D4-D91B-F944-8630-09FE12DBB7DC}" type="pres">
      <dgm:prSet presAssocID="{C2EED0BB-C413-0842-B7B1-EEB7D396364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797A7-CAA1-1E45-A1F0-74AB1022D53E}" type="pres">
      <dgm:prSet presAssocID="{26B07F93-4947-364E-ADCD-41F8F867ED43}" presName="space" presStyleCnt="0"/>
      <dgm:spPr/>
    </dgm:pt>
    <dgm:pt modelId="{B1AB30B1-FE59-A045-9B79-338EB399385C}" type="pres">
      <dgm:prSet presAssocID="{52E0709A-A75F-9A44-823C-5F229F201EB7}" presName="composite" presStyleCnt="0"/>
      <dgm:spPr/>
    </dgm:pt>
    <dgm:pt modelId="{A4F868B0-11B2-4241-A043-520C5E9E0FCE}" type="pres">
      <dgm:prSet presAssocID="{52E0709A-A75F-9A44-823C-5F229F201E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4A42B-BA7A-DE4B-98B2-1AEF8ECDF595}" type="pres">
      <dgm:prSet presAssocID="{52E0709A-A75F-9A44-823C-5F229F201EB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6BCA28-C973-054D-BC3B-DDC752429EC3}" type="presOf" srcId="{5A61760A-2262-BB46-A87C-E0425A08E67F}" destId="{F5764F19-D794-3146-AD88-34CCA7897001}" srcOrd="0" destOrd="1" presId="urn:microsoft.com/office/officeart/2005/8/layout/hList1"/>
    <dgm:cxn modelId="{DE016CEC-338B-C14B-8F3A-359E6AA0352E}" type="presOf" srcId="{C2EED0BB-C413-0842-B7B1-EEB7D3963641}" destId="{66388D9D-330A-734F-84BC-5914EE88A064}" srcOrd="0" destOrd="0" presId="urn:microsoft.com/office/officeart/2005/8/layout/hList1"/>
    <dgm:cxn modelId="{2708DD98-74AD-EC48-B45A-E20D74091C10}" srcId="{C2EED0BB-C413-0842-B7B1-EEB7D3963641}" destId="{A0AADB59-EF6B-0E48-9EEA-871A7E7AA8A4}" srcOrd="0" destOrd="0" parTransId="{7B1982CF-70BC-1947-A0E0-9C17B02B3F85}" sibTransId="{8A6989CC-00BB-AD49-83F0-DFF8E5878D3A}"/>
    <dgm:cxn modelId="{ADEB3027-22A8-5248-94C7-FE9364AB79E9}" type="presOf" srcId="{52E0709A-A75F-9A44-823C-5F229F201EB7}" destId="{A4F868B0-11B2-4241-A043-520C5E9E0FCE}" srcOrd="0" destOrd="0" presId="urn:microsoft.com/office/officeart/2005/8/layout/hList1"/>
    <dgm:cxn modelId="{E8C53B41-5910-8A4F-A976-F8942CED134F}" type="presOf" srcId="{A0AADB59-EF6B-0E48-9EEA-871A7E7AA8A4}" destId="{821E20D4-D91B-F944-8630-09FE12DBB7DC}" srcOrd="0" destOrd="0" presId="urn:microsoft.com/office/officeart/2005/8/layout/hList1"/>
    <dgm:cxn modelId="{D47AA5FE-541A-9246-8F31-63B6684E9295}" srcId="{C2EED0BB-C413-0842-B7B1-EEB7D3963641}" destId="{C726005D-DD2F-4244-AD15-D65E379A4EA3}" srcOrd="1" destOrd="0" parTransId="{D6307701-0516-F844-9D44-DE874556E9D1}" sibTransId="{CBC81CDF-11B6-2443-A24C-E4236E2AB0F3}"/>
    <dgm:cxn modelId="{3EEE88BE-0C89-E54C-BE12-F89176AC34EA}" srcId="{C1C344AE-7495-EF4D-AEEF-732C7B392C56}" destId="{A1709715-D500-2C4D-8C99-E6CB9A091206}" srcOrd="0" destOrd="0" parTransId="{5F24C6AF-372C-754C-9E46-F5CAC01123EF}" sibTransId="{4F820527-9FE9-D24D-B8A9-FE6E1B80E2BF}"/>
    <dgm:cxn modelId="{F0D048D4-9BF6-514B-9F8B-C6D3F1E1F703}" srcId="{A1709715-D500-2C4D-8C99-E6CB9A091206}" destId="{AD7955E8-C7CD-5F45-BEC7-1B18FC479256}" srcOrd="0" destOrd="0" parTransId="{35B14CAC-E157-404B-A0B2-7A107269E157}" sibTransId="{CB8FDB18-CC6A-9541-80EC-375DC3DB4D45}"/>
    <dgm:cxn modelId="{1AD842AD-6B9B-3746-8EFA-05815CF84F1E}" srcId="{52E0709A-A75F-9A44-823C-5F229F201EB7}" destId="{BD5E7667-18C7-0544-A72F-5C687DE9BFE4}" srcOrd="0" destOrd="0" parTransId="{A59E98F8-122F-1044-ABCE-235A2EDBBD89}" sibTransId="{8CA36865-DC8D-1345-9881-7C811CDF8B89}"/>
    <dgm:cxn modelId="{22B7CE89-720D-8441-A0AE-8C1053463F29}" type="presOf" srcId="{C1C344AE-7495-EF4D-AEEF-732C7B392C56}" destId="{2BC8DA54-C3A4-CD47-B974-94E486D3FC02}" srcOrd="0" destOrd="0" presId="urn:microsoft.com/office/officeart/2005/8/layout/hList1"/>
    <dgm:cxn modelId="{6A074EDF-EFD0-844F-94BB-BDB02DC85B5D}" type="presOf" srcId="{BD5E7667-18C7-0544-A72F-5C687DE9BFE4}" destId="{A524A42B-BA7A-DE4B-98B2-1AEF8ECDF595}" srcOrd="0" destOrd="0" presId="urn:microsoft.com/office/officeart/2005/8/layout/hList1"/>
    <dgm:cxn modelId="{027B21C9-9059-8142-AD3B-6A8A650D4D90}" srcId="{C1C344AE-7495-EF4D-AEEF-732C7B392C56}" destId="{C2EED0BB-C413-0842-B7B1-EEB7D3963641}" srcOrd="1" destOrd="0" parTransId="{A40FE286-5213-0848-99AE-167FE05101FF}" sibTransId="{26B07F93-4947-364E-ADCD-41F8F867ED43}"/>
    <dgm:cxn modelId="{497D355C-1E33-4741-8222-4DB7B6830A26}" type="presOf" srcId="{A1709715-D500-2C4D-8C99-E6CB9A091206}" destId="{5F7C6F2B-A1E9-7C49-BAF4-F3D3CFFEE888}" srcOrd="0" destOrd="0" presId="urn:microsoft.com/office/officeart/2005/8/layout/hList1"/>
    <dgm:cxn modelId="{4B7A10F2-255C-9F45-B5D6-EDF576DA710B}" type="presOf" srcId="{CF49064D-13FB-2C42-8844-A25B87908D88}" destId="{F5764F19-D794-3146-AD88-34CCA7897001}" srcOrd="0" destOrd="2" presId="urn:microsoft.com/office/officeart/2005/8/layout/hList1"/>
    <dgm:cxn modelId="{BF9A5850-97BE-9D48-B32C-7270DD456D68}" type="presOf" srcId="{AD7955E8-C7CD-5F45-BEC7-1B18FC479256}" destId="{F5764F19-D794-3146-AD88-34CCA7897001}" srcOrd="0" destOrd="0" presId="urn:microsoft.com/office/officeart/2005/8/layout/hList1"/>
    <dgm:cxn modelId="{BFC10DA8-2BD6-8D48-889A-87C65816A3DA}" srcId="{A1709715-D500-2C4D-8C99-E6CB9A091206}" destId="{5A61760A-2262-BB46-A87C-E0425A08E67F}" srcOrd="1" destOrd="0" parTransId="{A7E54712-971A-7D47-B349-4873CEFA905E}" sibTransId="{8E3FE665-8E2D-E646-B9C3-D4C78BC7D158}"/>
    <dgm:cxn modelId="{2D81FC49-770C-C449-B46B-DA6B43A653B1}" srcId="{C1C344AE-7495-EF4D-AEEF-732C7B392C56}" destId="{52E0709A-A75F-9A44-823C-5F229F201EB7}" srcOrd="2" destOrd="0" parTransId="{5FEEBCC5-C278-F746-9B9E-7A4C439B1A51}" sibTransId="{130835A6-5588-C74B-BF06-E882EF0DF458}"/>
    <dgm:cxn modelId="{73A4554D-7E19-0F4E-9012-3F4CB5CA9FB9}" type="presOf" srcId="{C726005D-DD2F-4244-AD15-D65E379A4EA3}" destId="{821E20D4-D91B-F944-8630-09FE12DBB7DC}" srcOrd="0" destOrd="1" presId="urn:microsoft.com/office/officeart/2005/8/layout/hList1"/>
    <dgm:cxn modelId="{386AEE89-3490-E240-8BDD-9E48EA2B3334}" srcId="{A1709715-D500-2C4D-8C99-E6CB9A091206}" destId="{CF49064D-13FB-2C42-8844-A25B87908D88}" srcOrd="2" destOrd="0" parTransId="{D9B5531E-5E84-7C46-834E-1D0FDDADAE20}" sibTransId="{D6F557A4-F0E6-BE48-AE00-653D638040CC}"/>
    <dgm:cxn modelId="{27BBAD01-BE50-8F46-8DB8-B96084E7D58D}" type="presParOf" srcId="{2BC8DA54-C3A4-CD47-B974-94E486D3FC02}" destId="{68985039-93A3-844F-A8C9-742ED804B0CE}" srcOrd="0" destOrd="0" presId="urn:microsoft.com/office/officeart/2005/8/layout/hList1"/>
    <dgm:cxn modelId="{647D4090-0D37-B842-98E4-D7EB62535F32}" type="presParOf" srcId="{68985039-93A3-844F-A8C9-742ED804B0CE}" destId="{5F7C6F2B-A1E9-7C49-BAF4-F3D3CFFEE888}" srcOrd="0" destOrd="0" presId="urn:microsoft.com/office/officeart/2005/8/layout/hList1"/>
    <dgm:cxn modelId="{1E7C09ED-BD33-BF4B-9E32-F80A4AB26EAC}" type="presParOf" srcId="{68985039-93A3-844F-A8C9-742ED804B0CE}" destId="{F5764F19-D794-3146-AD88-34CCA7897001}" srcOrd="1" destOrd="0" presId="urn:microsoft.com/office/officeart/2005/8/layout/hList1"/>
    <dgm:cxn modelId="{9D1EBE9E-3355-F34E-84E7-8582179FCC5F}" type="presParOf" srcId="{2BC8DA54-C3A4-CD47-B974-94E486D3FC02}" destId="{4AE518A8-CAB3-C242-9B12-CFA8C7C2860F}" srcOrd="1" destOrd="0" presId="urn:microsoft.com/office/officeart/2005/8/layout/hList1"/>
    <dgm:cxn modelId="{067FD66E-D1CF-4A49-A8E4-A15F2C5F9C72}" type="presParOf" srcId="{2BC8DA54-C3A4-CD47-B974-94E486D3FC02}" destId="{1A3048FD-77A5-5649-8885-516A253C3834}" srcOrd="2" destOrd="0" presId="urn:microsoft.com/office/officeart/2005/8/layout/hList1"/>
    <dgm:cxn modelId="{C5340F87-4B07-7D40-B57D-223B4B3AB6DA}" type="presParOf" srcId="{1A3048FD-77A5-5649-8885-516A253C3834}" destId="{66388D9D-330A-734F-84BC-5914EE88A064}" srcOrd="0" destOrd="0" presId="urn:microsoft.com/office/officeart/2005/8/layout/hList1"/>
    <dgm:cxn modelId="{3A3D4FF9-D9B2-0343-9875-003C4E544C85}" type="presParOf" srcId="{1A3048FD-77A5-5649-8885-516A253C3834}" destId="{821E20D4-D91B-F944-8630-09FE12DBB7DC}" srcOrd="1" destOrd="0" presId="urn:microsoft.com/office/officeart/2005/8/layout/hList1"/>
    <dgm:cxn modelId="{E17F3FBA-3D3B-1A4A-816C-6E8C07A93B6E}" type="presParOf" srcId="{2BC8DA54-C3A4-CD47-B974-94E486D3FC02}" destId="{B25797A7-CAA1-1E45-A1F0-74AB1022D53E}" srcOrd="3" destOrd="0" presId="urn:microsoft.com/office/officeart/2005/8/layout/hList1"/>
    <dgm:cxn modelId="{4579BFE0-1439-D24B-AFF4-A5A339E367E5}" type="presParOf" srcId="{2BC8DA54-C3A4-CD47-B974-94E486D3FC02}" destId="{B1AB30B1-FE59-A045-9B79-338EB399385C}" srcOrd="4" destOrd="0" presId="urn:microsoft.com/office/officeart/2005/8/layout/hList1"/>
    <dgm:cxn modelId="{C6EE01C0-7097-9C45-8EFA-F3FCDC246D35}" type="presParOf" srcId="{B1AB30B1-FE59-A045-9B79-338EB399385C}" destId="{A4F868B0-11B2-4241-A043-520C5E9E0FCE}" srcOrd="0" destOrd="0" presId="urn:microsoft.com/office/officeart/2005/8/layout/hList1"/>
    <dgm:cxn modelId="{59EDA81A-8A69-484C-AD7C-68DF2B4879DD}" type="presParOf" srcId="{B1AB30B1-FE59-A045-9B79-338EB399385C}" destId="{A524A42B-BA7A-DE4B-98B2-1AEF8ECDF59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C344AE-7495-EF4D-AEEF-732C7B392C56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09715-D500-2C4D-8C99-E6CB9A091206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Observers</a:t>
          </a:r>
          <a:endParaRPr lang="en-US" b="1" dirty="0"/>
        </a:p>
      </dgm:t>
    </dgm:pt>
    <dgm:pt modelId="{5F24C6AF-372C-754C-9E46-F5CAC01123EF}" type="parTrans" cxnId="{3EEE88BE-0C89-E54C-BE12-F89176AC34EA}">
      <dgm:prSet/>
      <dgm:spPr/>
      <dgm:t>
        <a:bodyPr/>
        <a:lstStyle/>
        <a:p>
          <a:endParaRPr lang="en-US"/>
        </a:p>
      </dgm:t>
    </dgm:pt>
    <dgm:pt modelId="{4F820527-9FE9-D24D-B8A9-FE6E1B80E2BF}" type="sibTrans" cxnId="{3EEE88BE-0C89-E54C-BE12-F89176AC34EA}">
      <dgm:prSet/>
      <dgm:spPr/>
      <dgm:t>
        <a:bodyPr/>
        <a:lstStyle/>
        <a:p>
          <a:endParaRPr lang="en-US"/>
        </a:p>
      </dgm:t>
    </dgm:pt>
    <dgm:pt modelId="{AD7955E8-C7CD-5F45-BEC7-1B18FC47925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Turn Founding Observers into Members</a:t>
          </a:r>
          <a:endParaRPr lang="en-US" dirty="0">
            <a:solidFill>
              <a:srgbClr val="485156"/>
            </a:solidFill>
          </a:endParaRPr>
        </a:p>
      </dgm:t>
    </dgm:pt>
    <dgm:pt modelId="{35B14CAC-E157-404B-A0B2-7A107269E157}" type="parTrans" cxnId="{F0D048D4-9BF6-514B-9F8B-C6D3F1E1F703}">
      <dgm:prSet/>
      <dgm:spPr/>
      <dgm:t>
        <a:bodyPr/>
        <a:lstStyle/>
        <a:p>
          <a:endParaRPr lang="en-US"/>
        </a:p>
      </dgm:t>
    </dgm:pt>
    <dgm:pt modelId="{CB8FDB18-CC6A-9541-80EC-375DC3DB4D45}" type="sibTrans" cxnId="{F0D048D4-9BF6-514B-9F8B-C6D3F1E1F703}">
      <dgm:prSet/>
      <dgm:spPr/>
      <dgm:t>
        <a:bodyPr/>
        <a:lstStyle/>
        <a:p>
          <a:endParaRPr lang="en-US"/>
        </a:p>
      </dgm:t>
    </dgm:pt>
    <dgm:pt modelId="{C2EED0BB-C413-0842-B7B1-EEB7D3963641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ERA Countries</a:t>
          </a:r>
          <a:endParaRPr lang="en-US" b="1" dirty="0"/>
        </a:p>
      </dgm:t>
    </dgm:pt>
    <dgm:pt modelId="{A40FE286-5213-0848-99AE-167FE05101FF}" type="parTrans" cxnId="{027B21C9-9059-8142-AD3B-6A8A650D4D90}">
      <dgm:prSet/>
      <dgm:spPr/>
      <dgm:t>
        <a:bodyPr/>
        <a:lstStyle/>
        <a:p>
          <a:endParaRPr lang="en-US"/>
        </a:p>
      </dgm:t>
    </dgm:pt>
    <dgm:pt modelId="{26B07F93-4947-364E-ADCD-41F8F867ED43}" type="sibTrans" cxnId="{027B21C9-9059-8142-AD3B-6A8A650D4D90}">
      <dgm:prSet/>
      <dgm:spPr/>
      <dgm:t>
        <a:bodyPr/>
        <a:lstStyle/>
        <a:p>
          <a:endParaRPr lang="en-US"/>
        </a:p>
      </dgm:t>
    </dgm:pt>
    <dgm:pt modelId="{A0AADB59-EF6B-0E48-9EEA-871A7E7AA8A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Geographical proximity and shared interest</a:t>
          </a:r>
          <a:endParaRPr lang="en-US" dirty="0">
            <a:solidFill>
              <a:srgbClr val="485156"/>
            </a:solidFill>
          </a:endParaRPr>
        </a:p>
      </dgm:t>
    </dgm:pt>
    <dgm:pt modelId="{7B1982CF-70BC-1947-A0E0-9C17B02B3F85}" type="parTrans" cxnId="{2708DD98-74AD-EC48-B45A-E20D74091C10}">
      <dgm:prSet/>
      <dgm:spPr/>
      <dgm:t>
        <a:bodyPr/>
        <a:lstStyle/>
        <a:p>
          <a:endParaRPr lang="en-US"/>
        </a:p>
      </dgm:t>
    </dgm:pt>
    <dgm:pt modelId="{8A6989CC-00BB-AD49-83F0-DFF8E5878D3A}" type="sibTrans" cxnId="{2708DD98-74AD-EC48-B45A-E20D74091C10}">
      <dgm:prSet/>
      <dgm:spPr/>
      <dgm:t>
        <a:bodyPr/>
        <a:lstStyle/>
        <a:p>
          <a:endParaRPr lang="en-US"/>
        </a:p>
      </dgm:t>
    </dgm:pt>
    <dgm:pt modelId="{52E0709A-A75F-9A44-823C-5F229F201EB7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Global</a:t>
          </a:r>
          <a:endParaRPr lang="en-US" b="1" dirty="0"/>
        </a:p>
      </dgm:t>
    </dgm:pt>
    <dgm:pt modelId="{130835A6-5588-C74B-BF06-E882EF0DF458}" type="sibTrans" cxnId="{2D81FC49-770C-C449-B46B-DA6B43A653B1}">
      <dgm:prSet/>
      <dgm:spPr/>
      <dgm:t>
        <a:bodyPr/>
        <a:lstStyle/>
        <a:p>
          <a:endParaRPr lang="en-US"/>
        </a:p>
      </dgm:t>
    </dgm:pt>
    <dgm:pt modelId="{5FEEBCC5-C278-F746-9B9E-7A4C439B1A51}" type="parTrans" cxnId="{2D81FC49-770C-C449-B46B-DA6B43A653B1}">
      <dgm:prSet/>
      <dgm:spPr/>
      <dgm:t>
        <a:bodyPr/>
        <a:lstStyle/>
        <a:p>
          <a:endParaRPr lang="en-US"/>
        </a:p>
      </dgm:t>
    </dgm:pt>
    <dgm:pt modelId="{BD5E7667-18C7-0544-A72F-5C687DE9BFE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Contacts within and outside the GSO Framework</a:t>
          </a:r>
          <a:endParaRPr lang="en-US" dirty="0">
            <a:solidFill>
              <a:srgbClr val="485156"/>
            </a:solidFill>
          </a:endParaRPr>
        </a:p>
      </dgm:t>
    </dgm:pt>
    <dgm:pt modelId="{8CA36865-DC8D-1345-9881-7C811CDF8B89}" type="sibTrans" cxnId="{1AD842AD-6B9B-3746-8EFA-05815CF84F1E}">
      <dgm:prSet/>
      <dgm:spPr/>
      <dgm:t>
        <a:bodyPr/>
        <a:lstStyle/>
        <a:p>
          <a:endParaRPr lang="en-US"/>
        </a:p>
      </dgm:t>
    </dgm:pt>
    <dgm:pt modelId="{A59E98F8-122F-1044-ABCE-235A2EDBBD89}" type="parTrans" cxnId="{1AD842AD-6B9B-3746-8EFA-05815CF84F1E}">
      <dgm:prSet/>
      <dgm:spPr/>
      <dgm:t>
        <a:bodyPr/>
        <a:lstStyle/>
        <a:p>
          <a:endParaRPr lang="en-US"/>
        </a:p>
      </dgm:t>
    </dgm:pt>
    <dgm:pt modelId="{10BF9AD9-4828-5748-90C8-62B3B054BADC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At the beginning of </a:t>
          </a:r>
          <a:r>
            <a:rPr lang="en-US" dirty="0" err="1" smtClean="0">
              <a:solidFill>
                <a:srgbClr val="485156"/>
              </a:solidFill>
            </a:rPr>
            <a:t>BrightnESS</a:t>
          </a:r>
          <a:r>
            <a:rPr lang="en-US" dirty="0" smtClean="0">
              <a:solidFill>
                <a:srgbClr val="485156"/>
              </a:solidFill>
            </a:rPr>
            <a:t>: Belgium, Netherlands, Spain, United Kingdom</a:t>
          </a:r>
          <a:endParaRPr lang="en-US" dirty="0">
            <a:solidFill>
              <a:srgbClr val="485156"/>
            </a:solidFill>
          </a:endParaRPr>
        </a:p>
      </dgm:t>
    </dgm:pt>
    <dgm:pt modelId="{B951C1BF-4672-2F46-97FF-31B0A5C08252}" type="parTrans" cxnId="{D75CAC9B-2FE7-3846-9535-96CE373383FE}">
      <dgm:prSet/>
      <dgm:spPr/>
      <dgm:t>
        <a:bodyPr/>
        <a:lstStyle/>
        <a:p>
          <a:endParaRPr lang="en-US"/>
        </a:p>
      </dgm:t>
    </dgm:pt>
    <dgm:pt modelId="{C151FD02-091A-184F-9500-BBF0EA21D435}" type="sibTrans" cxnId="{D75CAC9B-2FE7-3846-9535-96CE373383FE}">
      <dgm:prSet/>
      <dgm:spPr/>
      <dgm:t>
        <a:bodyPr/>
        <a:lstStyle/>
        <a:p>
          <a:endParaRPr lang="en-US"/>
        </a:p>
      </dgm:t>
    </dgm:pt>
    <dgm:pt modelId="{3B1954DF-0675-8B45-AE7D-4045DCBBC5AF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As the world’s most powerful spallation neutron source, ESS will be positioned globally</a:t>
          </a:r>
          <a:endParaRPr lang="en-US" dirty="0">
            <a:solidFill>
              <a:srgbClr val="485156"/>
            </a:solidFill>
          </a:endParaRPr>
        </a:p>
      </dgm:t>
    </dgm:pt>
    <dgm:pt modelId="{3C9122B6-0EB5-9542-9DE8-ED1E9301E00B}" type="parTrans" cxnId="{A2B7D19F-8125-1145-A135-1E8B7231A914}">
      <dgm:prSet/>
      <dgm:spPr/>
      <dgm:t>
        <a:bodyPr/>
        <a:lstStyle/>
        <a:p>
          <a:endParaRPr lang="en-US"/>
        </a:p>
      </dgm:t>
    </dgm:pt>
    <dgm:pt modelId="{AC332E2C-2C8C-A246-B3C2-536B63F20B46}" type="sibTrans" cxnId="{A2B7D19F-8125-1145-A135-1E8B7231A914}">
      <dgm:prSet/>
      <dgm:spPr/>
      <dgm:t>
        <a:bodyPr/>
        <a:lstStyle/>
        <a:p>
          <a:endParaRPr lang="en-US"/>
        </a:p>
      </dgm:t>
    </dgm:pt>
    <dgm:pt modelId="{692A379F-C361-6944-95BC-1647B16288C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Systematic process for engaging all relevant stakeholders</a:t>
          </a:r>
          <a:endParaRPr lang="en-US" dirty="0">
            <a:solidFill>
              <a:srgbClr val="485156"/>
            </a:solidFill>
          </a:endParaRPr>
        </a:p>
      </dgm:t>
    </dgm:pt>
    <dgm:pt modelId="{1822C672-F8CE-9340-8D1C-E519B15E86D2}" type="parTrans" cxnId="{C403AB45-DEEA-254B-B12A-1DC1C34C86BD}">
      <dgm:prSet/>
      <dgm:spPr/>
      <dgm:t>
        <a:bodyPr/>
        <a:lstStyle/>
        <a:p>
          <a:endParaRPr lang="en-US"/>
        </a:p>
      </dgm:t>
    </dgm:pt>
    <dgm:pt modelId="{47650E28-8E0F-D146-8675-E488116A25EB}" type="sibTrans" cxnId="{C403AB45-DEEA-254B-B12A-1DC1C34C86BD}">
      <dgm:prSet/>
      <dgm:spPr/>
      <dgm:t>
        <a:bodyPr/>
        <a:lstStyle/>
        <a:p>
          <a:endParaRPr lang="en-US"/>
        </a:p>
      </dgm:t>
    </dgm:pt>
    <dgm:pt modelId="{2BC8DA54-C3A4-CD47-B974-94E486D3FC02}" type="pres">
      <dgm:prSet presAssocID="{C1C344AE-7495-EF4D-AEEF-732C7B392C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985039-93A3-844F-A8C9-742ED804B0CE}" type="pres">
      <dgm:prSet presAssocID="{A1709715-D500-2C4D-8C99-E6CB9A091206}" presName="composite" presStyleCnt="0"/>
      <dgm:spPr/>
    </dgm:pt>
    <dgm:pt modelId="{5F7C6F2B-A1E9-7C49-BAF4-F3D3CFFEE888}" type="pres">
      <dgm:prSet presAssocID="{A1709715-D500-2C4D-8C99-E6CB9A09120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4F19-D794-3146-AD88-34CCA7897001}" type="pres">
      <dgm:prSet presAssocID="{A1709715-D500-2C4D-8C99-E6CB9A09120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518A8-CAB3-C242-9B12-CFA8C7C2860F}" type="pres">
      <dgm:prSet presAssocID="{4F820527-9FE9-D24D-B8A9-FE6E1B80E2BF}" presName="space" presStyleCnt="0"/>
      <dgm:spPr/>
    </dgm:pt>
    <dgm:pt modelId="{1A3048FD-77A5-5649-8885-516A253C3834}" type="pres">
      <dgm:prSet presAssocID="{C2EED0BB-C413-0842-B7B1-EEB7D3963641}" presName="composite" presStyleCnt="0"/>
      <dgm:spPr/>
    </dgm:pt>
    <dgm:pt modelId="{66388D9D-330A-734F-84BC-5914EE88A064}" type="pres">
      <dgm:prSet presAssocID="{C2EED0BB-C413-0842-B7B1-EEB7D396364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E20D4-D91B-F944-8630-09FE12DBB7DC}" type="pres">
      <dgm:prSet presAssocID="{C2EED0BB-C413-0842-B7B1-EEB7D396364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797A7-CAA1-1E45-A1F0-74AB1022D53E}" type="pres">
      <dgm:prSet presAssocID="{26B07F93-4947-364E-ADCD-41F8F867ED43}" presName="space" presStyleCnt="0"/>
      <dgm:spPr/>
    </dgm:pt>
    <dgm:pt modelId="{B1AB30B1-FE59-A045-9B79-338EB399385C}" type="pres">
      <dgm:prSet presAssocID="{52E0709A-A75F-9A44-823C-5F229F201EB7}" presName="composite" presStyleCnt="0"/>
      <dgm:spPr/>
    </dgm:pt>
    <dgm:pt modelId="{A4F868B0-11B2-4241-A043-520C5E9E0FCE}" type="pres">
      <dgm:prSet presAssocID="{52E0709A-A75F-9A44-823C-5F229F201E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4A42B-BA7A-DE4B-98B2-1AEF8ECDF595}" type="pres">
      <dgm:prSet presAssocID="{52E0709A-A75F-9A44-823C-5F229F201EB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91FAFE-9762-5F45-898D-F36F05231B21}" type="presOf" srcId="{10BF9AD9-4828-5748-90C8-62B3B054BADC}" destId="{F5764F19-D794-3146-AD88-34CCA7897001}" srcOrd="0" destOrd="1" presId="urn:microsoft.com/office/officeart/2005/8/layout/hList1"/>
    <dgm:cxn modelId="{D75CAC9B-2FE7-3846-9535-96CE373383FE}" srcId="{A1709715-D500-2C4D-8C99-E6CB9A091206}" destId="{10BF9AD9-4828-5748-90C8-62B3B054BADC}" srcOrd="1" destOrd="0" parTransId="{B951C1BF-4672-2F46-97FF-31B0A5C08252}" sibTransId="{C151FD02-091A-184F-9500-BBF0EA21D435}"/>
    <dgm:cxn modelId="{2708DD98-74AD-EC48-B45A-E20D74091C10}" srcId="{C2EED0BB-C413-0842-B7B1-EEB7D3963641}" destId="{A0AADB59-EF6B-0E48-9EEA-871A7E7AA8A4}" srcOrd="0" destOrd="0" parTransId="{7B1982CF-70BC-1947-A0E0-9C17B02B3F85}" sibTransId="{8A6989CC-00BB-AD49-83F0-DFF8E5878D3A}"/>
    <dgm:cxn modelId="{6F907529-0DE6-E447-AED2-43A9B3C8460E}" type="presOf" srcId="{3B1954DF-0675-8B45-AE7D-4045DCBBC5AF}" destId="{A524A42B-BA7A-DE4B-98B2-1AEF8ECDF595}" srcOrd="0" destOrd="0" presId="urn:microsoft.com/office/officeart/2005/8/layout/hList1"/>
    <dgm:cxn modelId="{22928409-CC8C-ED46-B92C-A04860D733D7}" type="presOf" srcId="{692A379F-C361-6944-95BC-1647B16288C8}" destId="{821E20D4-D91B-F944-8630-09FE12DBB7DC}" srcOrd="0" destOrd="1" presId="urn:microsoft.com/office/officeart/2005/8/layout/hList1"/>
    <dgm:cxn modelId="{F9248BFD-5853-9441-94AE-E5B29964C873}" type="presOf" srcId="{A0AADB59-EF6B-0E48-9EEA-871A7E7AA8A4}" destId="{821E20D4-D91B-F944-8630-09FE12DBB7DC}" srcOrd="0" destOrd="0" presId="urn:microsoft.com/office/officeart/2005/8/layout/hList1"/>
    <dgm:cxn modelId="{CD648EAE-77F5-044A-95DC-1BAE4B6D1C5D}" type="presOf" srcId="{A1709715-D500-2C4D-8C99-E6CB9A091206}" destId="{5F7C6F2B-A1E9-7C49-BAF4-F3D3CFFEE888}" srcOrd="0" destOrd="0" presId="urn:microsoft.com/office/officeart/2005/8/layout/hList1"/>
    <dgm:cxn modelId="{3EEE88BE-0C89-E54C-BE12-F89176AC34EA}" srcId="{C1C344AE-7495-EF4D-AEEF-732C7B392C56}" destId="{A1709715-D500-2C4D-8C99-E6CB9A091206}" srcOrd="0" destOrd="0" parTransId="{5F24C6AF-372C-754C-9E46-F5CAC01123EF}" sibTransId="{4F820527-9FE9-D24D-B8A9-FE6E1B80E2BF}"/>
    <dgm:cxn modelId="{151854D0-430F-5A47-8355-03533E5F3857}" type="presOf" srcId="{C1C344AE-7495-EF4D-AEEF-732C7B392C56}" destId="{2BC8DA54-C3A4-CD47-B974-94E486D3FC02}" srcOrd="0" destOrd="0" presId="urn:microsoft.com/office/officeart/2005/8/layout/hList1"/>
    <dgm:cxn modelId="{F0D048D4-9BF6-514B-9F8B-C6D3F1E1F703}" srcId="{A1709715-D500-2C4D-8C99-E6CB9A091206}" destId="{AD7955E8-C7CD-5F45-BEC7-1B18FC479256}" srcOrd="0" destOrd="0" parTransId="{35B14CAC-E157-404B-A0B2-7A107269E157}" sibTransId="{CB8FDB18-CC6A-9541-80EC-375DC3DB4D45}"/>
    <dgm:cxn modelId="{1AD842AD-6B9B-3746-8EFA-05815CF84F1E}" srcId="{52E0709A-A75F-9A44-823C-5F229F201EB7}" destId="{BD5E7667-18C7-0544-A72F-5C687DE9BFE4}" srcOrd="1" destOrd="0" parTransId="{A59E98F8-122F-1044-ABCE-235A2EDBBD89}" sibTransId="{8CA36865-DC8D-1345-9881-7C811CDF8B89}"/>
    <dgm:cxn modelId="{027B21C9-9059-8142-AD3B-6A8A650D4D90}" srcId="{C1C344AE-7495-EF4D-AEEF-732C7B392C56}" destId="{C2EED0BB-C413-0842-B7B1-EEB7D3963641}" srcOrd="1" destOrd="0" parTransId="{A40FE286-5213-0848-99AE-167FE05101FF}" sibTransId="{26B07F93-4947-364E-ADCD-41F8F867ED43}"/>
    <dgm:cxn modelId="{5C9EF6B6-CE46-0442-A1CE-4118BF849326}" type="presOf" srcId="{C2EED0BB-C413-0842-B7B1-EEB7D3963641}" destId="{66388D9D-330A-734F-84BC-5914EE88A064}" srcOrd="0" destOrd="0" presId="urn:microsoft.com/office/officeart/2005/8/layout/hList1"/>
    <dgm:cxn modelId="{2D81FC49-770C-C449-B46B-DA6B43A653B1}" srcId="{C1C344AE-7495-EF4D-AEEF-732C7B392C56}" destId="{52E0709A-A75F-9A44-823C-5F229F201EB7}" srcOrd="2" destOrd="0" parTransId="{5FEEBCC5-C278-F746-9B9E-7A4C439B1A51}" sibTransId="{130835A6-5588-C74B-BF06-E882EF0DF458}"/>
    <dgm:cxn modelId="{3064BEEC-A71D-8243-B127-1A2B23413038}" type="presOf" srcId="{52E0709A-A75F-9A44-823C-5F229F201EB7}" destId="{A4F868B0-11B2-4241-A043-520C5E9E0FCE}" srcOrd="0" destOrd="0" presId="urn:microsoft.com/office/officeart/2005/8/layout/hList1"/>
    <dgm:cxn modelId="{8E2EA37C-9DAA-7044-BFA2-2D9316B4E807}" type="presOf" srcId="{BD5E7667-18C7-0544-A72F-5C687DE9BFE4}" destId="{A524A42B-BA7A-DE4B-98B2-1AEF8ECDF595}" srcOrd="0" destOrd="1" presId="urn:microsoft.com/office/officeart/2005/8/layout/hList1"/>
    <dgm:cxn modelId="{33862951-0BCE-D148-96AB-F92DB0ED3312}" type="presOf" srcId="{AD7955E8-C7CD-5F45-BEC7-1B18FC479256}" destId="{F5764F19-D794-3146-AD88-34CCA7897001}" srcOrd="0" destOrd="0" presId="urn:microsoft.com/office/officeart/2005/8/layout/hList1"/>
    <dgm:cxn modelId="{C403AB45-DEEA-254B-B12A-1DC1C34C86BD}" srcId="{C2EED0BB-C413-0842-B7B1-EEB7D3963641}" destId="{692A379F-C361-6944-95BC-1647B16288C8}" srcOrd="1" destOrd="0" parTransId="{1822C672-F8CE-9340-8D1C-E519B15E86D2}" sibTransId="{47650E28-8E0F-D146-8675-E488116A25EB}"/>
    <dgm:cxn modelId="{A2B7D19F-8125-1145-A135-1E8B7231A914}" srcId="{52E0709A-A75F-9A44-823C-5F229F201EB7}" destId="{3B1954DF-0675-8B45-AE7D-4045DCBBC5AF}" srcOrd="0" destOrd="0" parTransId="{3C9122B6-0EB5-9542-9DE8-ED1E9301E00B}" sibTransId="{AC332E2C-2C8C-A246-B3C2-536B63F20B46}"/>
    <dgm:cxn modelId="{CF413138-11B2-834F-8261-6C28F01C7B62}" type="presParOf" srcId="{2BC8DA54-C3A4-CD47-B974-94E486D3FC02}" destId="{68985039-93A3-844F-A8C9-742ED804B0CE}" srcOrd="0" destOrd="0" presId="urn:microsoft.com/office/officeart/2005/8/layout/hList1"/>
    <dgm:cxn modelId="{535F915C-1596-1140-BB1B-92531C6763D0}" type="presParOf" srcId="{68985039-93A3-844F-A8C9-742ED804B0CE}" destId="{5F7C6F2B-A1E9-7C49-BAF4-F3D3CFFEE888}" srcOrd="0" destOrd="0" presId="urn:microsoft.com/office/officeart/2005/8/layout/hList1"/>
    <dgm:cxn modelId="{60343E1C-CEE8-214C-A70D-3ED0FAFDBADF}" type="presParOf" srcId="{68985039-93A3-844F-A8C9-742ED804B0CE}" destId="{F5764F19-D794-3146-AD88-34CCA7897001}" srcOrd="1" destOrd="0" presId="urn:microsoft.com/office/officeart/2005/8/layout/hList1"/>
    <dgm:cxn modelId="{0767F02C-FECF-0C44-A98B-FCBD92A0A49B}" type="presParOf" srcId="{2BC8DA54-C3A4-CD47-B974-94E486D3FC02}" destId="{4AE518A8-CAB3-C242-9B12-CFA8C7C2860F}" srcOrd="1" destOrd="0" presId="urn:microsoft.com/office/officeart/2005/8/layout/hList1"/>
    <dgm:cxn modelId="{41D53D8D-816C-AF4C-AD70-EDE29631138A}" type="presParOf" srcId="{2BC8DA54-C3A4-CD47-B974-94E486D3FC02}" destId="{1A3048FD-77A5-5649-8885-516A253C3834}" srcOrd="2" destOrd="0" presId="urn:microsoft.com/office/officeart/2005/8/layout/hList1"/>
    <dgm:cxn modelId="{089A484D-A7AE-464A-83F8-BD4F57560738}" type="presParOf" srcId="{1A3048FD-77A5-5649-8885-516A253C3834}" destId="{66388D9D-330A-734F-84BC-5914EE88A064}" srcOrd="0" destOrd="0" presId="urn:microsoft.com/office/officeart/2005/8/layout/hList1"/>
    <dgm:cxn modelId="{381756D6-551B-2E44-96A7-79E68DBA68EC}" type="presParOf" srcId="{1A3048FD-77A5-5649-8885-516A253C3834}" destId="{821E20D4-D91B-F944-8630-09FE12DBB7DC}" srcOrd="1" destOrd="0" presId="urn:microsoft.com/office/officeart/2005/8/layout/hList1"/>
    <dgm:cxn modelId="{0BB8F738-9B62-2D48-B8A6-E43DC67C9BEB}" type="presParOf" srcId="{2BC8DA54-C3A4-CD47-B974-94E486D3FC02}" destId="{B25797A7-CAA1-1E45-A1F0-74AB1022D53E}" srcOrd="3" destOrd="0" presId="urn:microsoft.com/office/officeart/2005/8/layout/hList1"/>
    <dgm:cxn modelId="{0535A0EF-9B5E-2149-8919-210E84369D6B}" type="presParOf" srcId="{2BC8DA54-C3A4-CD47-B974-94E486D3FC02}" destId="{B1AB30B1-FE59-A045-9B79-338EB399385C}" srcOrd="4" destOrd="0" presId="urn:microsoft.com/office/officeart/2005/8/layout/hList1"/>
    <dgm:cxn modelId="{CF1B1CD1-2EDC-0B4B-B93E-AF6F7827C3A9}" type="presParOf" srcId="{B1AB30B1-FE59-A045-9B79-338EB399385C}" destId="{A4F868B0-11B2-4241-A043-520C5E9E0FCE}" srcOrd="0" destOrd="0" presId="urn:microsoft.com/office/officeart/2005/8/layout/hList1"/>
    <dgm:cxn modelId="{59CA223C-85C1-6140-88E7-4F4B92C18611}" type="presParOf" srcId="{B1AB30B1-FE59-A045-9B79-338EB399385C}" destId="{A524A42B-BA7A-DE4B-98B2-1AEF8ECDF59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98499E-A3D8-F44A-A6B0-EFEB427AFF80}" type="doc">
      <dgm:prSet loTypeId="urn:microsoft.com/office/officeart/2005/8/layout/hList2" loCatId="" qsTypeId="urn:microsoft.com/office/officeart/2005/8/quickstyle/simple4" qsCatId="simple" csTypeId="urn:microsoft.com/office/officeart/2005/8/colors/accent1_2" csCatId="accent1" phldr="1"/>
      <dgm:spPr/>
    </dgm:pt>
    <dgm:pt modelId="{2EA0C555-4C64-2C4C-8E6F-4FE13732C5B9}">
      <dgm:prSet phldrT="[Text]"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b="0" dirty="0" smtClean="0">
              <a:solidFill>
                <a:srgbClr val="FFFFFF"/>
              </a:solidFill>
            </a:rPr>
            <a:t>South Africa</a:t>
          </a:r>
          <a:endParaRPr lang="en-US" b="0" dirty="0">
            <a:solidFill>
              <a:srgbClr val="FFFFFF"/>
            </a:solidFill>
          </a:endParaRPr>
        </a:p>
      </dgm:t>
    </dgm:pt>
    <dgm:pt modelId="{8C950933-4420-9F49-91F4-12F835FEA77F}" type="parTrans" cxnId="{1FB6BB5A-D98C-4648-ACA1-02EDF39F60F2}">
      <dgm:prSet/>
      <dgm:spPr/>
      <dgm:t>
        <a:bodyPr/>
        <a:lstStyle/>
        <a:p>
          <a:endParaRPr lang="en-US"/>
        </a:p>
      </dgm:t>
    </dgm:pt>
    <dgm:pt modelId="{36EA3EEB-793D-4842-A28F-E4C15025DA7C}" type="sibTrans" cxnId="{1FB6BB5A-D98C-4648-ACA1-02EDF39F60F2}">
      <dgm:prSet/>
      <dgm:spPr/>
      <dgm:t>
        <a:bodyPr/>
        <a:lstStyle/>
        <a:p>
          <a:endParaRPr lang="en-US"/>
        </a:p>
      </dgm:t>
    </dgm:pt>
    <dgm:pt modelId="{3747E379-18C5-EB48-8F74-CAF781FB6B3E}">
      <dgm:prSet phldrT="[Text]"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Brazil</a:t>
          </a:r>
          <a:endParaRPr lang="en-US" dirty="0">
            <a:solidFill>
              <a:srgbClr val="FFFFFF"/>
            </a:solidFill>
          </a:endParaRPr>
        </a:p>
      </dgm:t>
    </dgm:pt>
    <dgm:pt modelId="{78BB89B0-B313-BD47-B178-C979EEB066ED}" type="parTrans" cxnId="{763A5E8B-F496-E24A-A524-D380CE6EBB5E}">
      <dgm:prSet/>
      <dgm:spPr/>
      <dgm:t>
        <a:bodyPr/>
        <a:lstStyle/>
        <a:p>
          <a:endParaRPr lang="en-US"/>
        </a:p>
      </dgm:t>
    </dgm:pt>
    <dgm:pt modelId="{136EDD53-47AD-DD45-93C0-D83B7E2E083E}" type="sibTrans" cxnId="{763A5E8B-F496-E24A-A524-D380CE6EBB5E}">
      <dgm:prSet/>
      <dgm:spPr/>
      <dgm:t>
        <a:bodyPr/>
        <a:lstStyle/>
        <a:p>
          <a:endParaRPr lang="en-US"/>
        </a:p>
      </dgm:t>
    </dgm:pt>
    <dgm:pt modelId="{A3B1A197-B9B5-6345-B71D-0353F90A2AB6}">
      <dgm:prSet phldrT="[Text]"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China</a:t>
          </a:r>
          <a:endParaRPr lang="en-US" dirty="0">
            <a:solidFill>
              <a:srgbClr val="FFFFFF"/>
            </a:solidFill>
          </a:endParaRPr>
        </a:p>
      </dgm:t>
    </dgm:pt>
    <dgm:pt modelId="{418091C6-64FF-EC46-8F44-08F217BB40FB}" type="parTrans" cxnId="{65B0B7F6-A2BB-ED4A-AD2E-DAA7FBAD3F21}">
      <dgm:prSet/>
      <dgm:spPr/>
      <dgm:t>
        <a:bodyPr/>
        <a:lstStyle/>
        <a:p>
          <a:endParaRPr lang="en-US"/>
        </a:p>
      </dgm:t>
    </dgm:pt>
    <dgm:pt modelId="{BDD1E555-B0EA-3F4A-8BD2-BE6A46EC039C}" type="sibTrans" cxnId="{65B0B7F6-A2BB-ED4A-AD2E-DAA7FBAD3F21}">
      <dgm:prSet/>
      <dgm:spPr/>
      <dgm:t>
        <a:bodyPr/>
        <a:lstStyle/>
        <a:p>
          <a:endParaRPr lang="en-US"/>
        </a:p>
      </dgm:t>
    </dgm:pt>
    <dgm:pt modelId="{5591C1D5-1B58-544B-8907-B09EBEF9CD5A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will host a scientific delegation from South Africa in late 2017 or early 2018 to discuss collaboration opportunities</a:t>
          </a:r>
          <a:endParaRPr lang="en-US" dirty="0">
            <a:solidFill>
              <a:schemeClr val="bg1"/>
            </a:solidFill>
          </a:endParaRPr>
        </a:p>
      </dgm:t>
    </dgm:pt>
    <dgm:pt modelId="{FF0B8503-849F-3E4E-BCE2-38BF8EE9EE78}" type="parTrans" cxnId="{C8ECACAC-6504-4742-A045-BF01FACDA80B}">
      <dgm:prSet/>
      <dgm:spPr/>
      <dgm:t>
        <a:bodyPr/>
        <a:lstStyle/>
        <a:p>
          <a:endParaRPr lang="en-US"/>
        </a:p>
      </dgm:t>
    </dgm:pt>
    <dgm:pt modelId="{4038F636-84CB-2C4C-A180-35F78ABA25D4}" type="sibTrans" cxnId="{C8ECACAC-6504-4742-A045-BF01FACDA80B}">
      <dgm:prSet/>
      <dgm:spPr/>
      <dgm:t>
        <a:bodyPr/>
        <a:lstStyle/>
        <a:p>
          <a:endParaRPr lang="en-US"/>
        </a:p>
      </dgm:t>
    </dgm:pt>
    <dgm:pt modelId="{E86CE762-C22C-CE43-A0C0-86B49CBF2B8C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José Roque da Silva, Director of the Brazilian Synchrotron Light Laboratory (LNLS), visited ESS, Jun 2016
ESS and high-level delegation from SE participated in the “Brazil-Sweden Excellence Seminar” in Brasilia, May 2016</a:t>
          </a:r>
          <a:endParaRPr lang="en-US" dirty="0">
            <a:solidFill>
              <a:schemeClr val="bg1"/>
            </a:solidFill>
          </a:endParaRPr>
        </a:p>
      </dgm:t>
    </dgm:pt>
    <dgm:pt modelId="{6D627DA3-F674-AB4B-B604-DC6E47A8FFD2}" type="parTrans" cxnId="{46658796-67DB-0849-BD79-C27463471883}">
      <dgm:prSet/>
      <dgm:spPr/>
      <dgm:t>
        <a:bodyPr/>
        <a:lstStyle/>
        <a:p>
          <a:endParaRPr lang="en-US"/>
        </a:p>
      </dgm:t>
    </dgm:pt>
    <dgm:pt modelId="{F97535CC-8CCF-4540-9C9C-CC7CBC674BF0}" type="sibTrans" cxnId="{46658796-67DB-0849-BD79-C27463471883}">
      <dgm:prSet/>
      <dgm:spPr/>
      <dgm:t>
        <a:bodyPr/>
        <a:lstStyle/>
        <a:p>
          <a:endParaRPr lang="en-US"/>
        </a:p>
      </dgm:t>
    </dgm:pt>
    <dgm:pt modelId="{8CF04CE3-B0DE-DC47-9CEC-08208D1E1114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hosted professors from the Chinese Academy of Sciences in Dec 2015</a:t>
          </a:r>
          <a:endParaRPr lang="en-US" dirty="0">
            <a:solidFill>
              <a:schemeClr val="bg1"/>
            </a:solidFill>
          </a:endParaRPr>
        </a:p>
      </dgm:t>
    </dgm:pt>
    <dgm:pt modelId="{7C6AADB3-A630-7A43-8E05-03286C512048}" type="parTrans" cxnId="{9BF892FE-FF3E-2249-BE2D-6DD7EE65C6CE}">
      <dgm:prSet/>
      <dgm:spPr/>
      <dgm:t>
        <a:bodyPr/>
        <a:lstStyle/>
        <a:p>
          <a:endParaRPr lang="en-US"/>
        </a:p>
      </dgm:t>
    </dgm:pt>
    <dgm:pt modelId="{BCDEE8AE-489A-3E43-AE9E-6E275D972CF2}" type="sibTrans" cxnId="{9BF892FE-FF3E-2249-BE2D-6DD7EE65C6CE}">
      <dgm:prSet/>
      <dgm:spPr/>
      <dgm:t>
        <a:bodyPr/>
        <a:lstStyle/>
        <a:p>
          <a:endParaRPr lang="en-US"/>
        </a:p>
      </dgm:t>
    </dgm:pt>
    <dgm:pt modelId="{59EDF149-0660-E34F-A1FA-788E49FC3551}">
      <dgm:prSet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India</a:t>
          </a:r>
          <a:endParaRPr lang="en-US" dirty="0">
            <a:solidFill>
              <a:srgbClr val="FFFFFF"/>
            </a:solidFill>
          </a:endParaRPr>
        </a:p>
      </dgm:t>
    </dgm:pt>
    <dgm:pt modelId="{7E619159-B8F3-CE4E-8616-953F9D0F5D2C}" type="parTrans" cxnId="{77E9028D-4726-CB4C-9D14-87771863DACE}">
      <dgm:prSet/>
      <dgm:spPr/>
      <dgm:t>
        <a:bodyPr/>
        <a:lstStyle/>
        <a:p>
          <a:endParaRPr lang="en-US"/>
        </a:p>
      </dgm:t>
    </dgm:pt>
    <dgm:pt modelId="{1E13EAB9-0299-C94B-A24E-9B1B137D79BC}" type="sibTrans" cxnId="{77E9028D-4726-CB4C-9D14-87771863DACE}">
      <dgm:prSet/>
      <dgm:spPr/>
      <dgm:t>
        <a:bodyPr/>
        <a:lstStyle/>
        <a:p>
          <a:endParaRPr lang="en-US"/>
        </a:p>
      </dgm:t>
    </dgm:pt>
    <dgm:pt modelId="{ABE85A69-E819-6547-913B-CF2DFAD6EFBE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ESS Director for Science participated in the 6</a:t>
          </a:r>
          <a:r>
            <a:rPr lang="en-US" baseline="30000" dirty="0" smtClean="0">
              <a:solidFill>
                <a:schemeClr val="bg1"/>
              </a:solidFill>
            </a:rPr>
            <a:t>th</a:t>
          </a:r>
          <a:r>
            <a:rPr lang="en-US" dirty="0" smtClean="0">
              <a:solidFill>
                <a:schemeClr val="bg1"/>
              </a:solidFill>
            </a:rPr>
            <a:t> Conference on Neutron Scattering (CNS2016) at the </a:t>
          </a:r>
          <a:r>
            <a:rPr lang="en-US" dirty="0" err="1" smtClean="0">
              <a:solidFill>
                <a:schemeClr val="bg1"/>
              </a:solidFill>
            </a:rPr>
            <a:t>Bhabha</a:t>
          </a:r>
          <a:r>
            <a:rPr lang="en-US" dirty="0" smtClean="0">
              <a:solidFill>
                <a:schemeClr val="bg1"/>
              </a:solidFill>
            </a:rPr>
            <a:t> Atomic Research Centre (BARC) in Mumbai in November 2016</a:t>
          </a:r>
          <a:endParaRPr lang="en-US" dirty="0">
            <a:solidFill>
              <a:schemeClr val="bg1"/>
            </a:solidFill>
          </a:endParaRPr>
        </a:p>
      </dgm:t>
    </dgm:pt>
    <dgm:pt modelId="{7ED3398D-0EFB-3A48-B728-FD7E53F2CD18}" type="parTrans" cxnId="{D9717408-DAA2-284A-974E-36692973DF0A}">
      <dgm:prSet/>
      <dgm:spPr/>
      <dgm:t>
        <a:bodyPr/>
        <a:lstStyle/>
        <a:p>
          <a:endParaRPr lang="en-US"/>
        </a:p>
      </dgm:t>
    </dgm:pt>
    <dgm:pt modelId="{BE0EA1FA-9621-E94D-BCD8-515A06E8F1CE}" type="sibTrans" cxnId="{D9717408-DAA2-284A-974E-36692973DF0A}">
      <dgm:prSet/>
      <dgm:spPr/>
      <dgm:t>
        <a:bodyPr/>
        <a:lstStyle/>
        <a:p>
          <a:endParaRPr lang="en-US"/>
        </a:p>
      </dgm:t>
    </dgm:pt>
    <dgm:pt modelId="{589253F4-6674-B842-B77E-860CB22EA6AB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signed </a:t>
          </a:r>
          <a:r>
            <a:rPr lang="en-US" dirty="0" err="1" smtClean="0">
              <a:solidFill>
                <a:schemeClr val="bg1"/>
              </a:solidFill>
            </a:rPr>
            <a:t>MoUs</a:t>
          </a:r>
          <a:r>
            <a:rPr lang="en-US" dirty="0" smtClean="0">
              <a:solidFill>
                <a:schemeClr val="bg1"/>
              </a:solidFill>
            </a:rPr>
            <a:t> with two institutes at the Chinese Academy of Sciences, i.e. the Institute of High Energy Physics (IHEP), and the Institute of Modern Physics (IMP)</a:t>
          </a:r>
          <a:endParaRPr lang="en-US" dirty="0">
            <a:solidFill>
              <a:schemeClr val="bg1"/>
            </a:solidFill>
          </a:endParaRPr>
        </a:p>
      </dgm:t>
    </dgm:pt>
    <dgm:pt modelId="{655BDA18-4032-BC45-BAB8-57041099F79A}" type="parTrans" cxnId="{FF9D9C12-5ED3-DA4A-A4E5-29FDA5DEAE3B}">
      <dgm:prSet/>
      <dgm:spPr/>
      <dgm:t>
        <a:bodyPr/>
        <a:lstStyle/>
        <a:p>
          <a:endParaRPr lang="en-US"/>
        </a:p>
      </dgm:t>
    </dgm:pt>
    <dgm:pt modelId="{C4420247-4693-4846-AC3B-2540AD61C2C9}" type="sibTrans" cxnId="{FF9D9C12-5ED3-DA4A-A4E5-29FDA5DEAE3B}">
      <dgm:prSet/>
      <dgm:spPr/>
      <dgm:t>
        <a:bodyPr/>
        <a:lstStyle/>
        <a:p>
          <a:endParaRPr lang="en-US"/>
        </a:p>
      </dgm:t>
    </dgm:pt>
    <dgm:pt modelId="{FBC6B04B-AD78-1343-95BA-2B1EBD54128A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hosted representative of the China Spallation Neutron Source (CSNS)</a:t>
          </a:r>
          <a:endParaRPr lang="en-US" dirty="0">
            <a:solidFill>
              <a:schemeClr val="bg1"/>
            </a:solidFill>
          </a:endParaRPr>
        </a:p>
      </dgm:t>
    </dgm:pt>
    <dgm:pt modelId="{D92AD460-3E13-5F48-AD93-8D9D398B6E15}" type="parTrans" cxnId="{42F2270F-0E00-D748-B05A-DE4EF76E4150}">
      <dgm:prSet/>
      <dgm:spPr/>
      <dgm:t>
        <a:bodyPr/>
        <a:lstStyle/>
        <a:p>
          <a:endParaRPr lang="en-US"/>
        </a:p>
      </dgm:t>
    </dgm:pt>
    <dgm:pt modelId="{850EAD79-6C89-074A-A1FD-E5D91D210533}" type="sibTrans" cxnId="{42F2270F-0E00-D748-B05A-DE4EF76E4150}">
      <dgm:prSet/>
      <dgm:spPr/>
      <dgm:t>
        <a:bodyPr/>
        <a:lstStyle/>
        <a:p>
          <a:endParaRPr lang="en-US"/>
        </a:p>
      </dgm:t>
    </dgm:pt>
    <dgm:pt modelId="{CEECD8CD-4081-164B-ABED-4F27B0077175}">
      <dgm:prSet/>
      <dgm:spPr>
        <a:solidFill>
          <a:srgbClr val="82AA1E"/>
        </a:solidFill>
        <a:ln>
          <a:solidFill>
            <a:srgbClr val="82AA1E"/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Japan</a:t>
          </a:r>
          <a:endParaRPr lang="en-US" dirty="0">
            <a:solidFill>
              <a:schemeClr val="bg1"/>
            </a:solidFill>
          </a:endParaRPr>
        </a:p>
      </dgm:t>
    </dgm:pt>
    <dgm:pt modelId="{92B9ABC8-802F-794D-B858-49EAD09000B8}" type="parTrans" cxnId="{AA280726-EF12-C446-AF04-4544E5986298}">
      <dgm:prSet/>
      <dgm:spPr/>
      <dgm:t>
        <a:bodyPr/>
        <a:lstStyle/>
        <a:p>
          <a:endParaRPr lang="en-US"/>
        </a:p>
      </dgm:t>
    </dgm:pt>
    <dgm:pt modelId="{61388939-2B87-8247-ACBA-323705991139}" type="sibTrans" cxnId="{AA280726-EF12-C446-AF04-4544E5986298}">
      <dgm:prSet/>
      <dgm:spPr/>
      <dgm:t>
        <a:bodyPr/>
        <a:lstStyle/>
        <a:p>
          <a:endParaRPr lang="en-US"/>
        </a:p>
      </dgm:t>
    </dgm:pt>
    <dgm:pt modelId="{FB0A9E94-26BE-4B45-A21F-F67C9097A32E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Director of J-PARC, Prof. Saito visited ESS in Jan 2017 to plan a joint MIRAI workshop together with Lund University and ESS</a:t>
          </a:r>
          <a:endParaRPr lang="en-US" dirty="0">
            <a:solidFill>
              <a:schemeClr val="bg1"/>
            </a:solidFill>
          </a:endParaRPr>
        </a:p>
      </dgm:t>
    </dgm:pt>
    <dgm:pt modelId="{1C533DFA-D3FF-3843-A455-4E80B0900473}" type="parTrans" cxnId="{29CB6A7B-7A34-6441-B9B6-431FB8D5353A}">
      <dgm:prSet/>
      <dgm:spPr/>
      <dgm:t>
        <a:bodyPr/>
        <a:lstStyle/>
        <a:p>
          <a:endParaRPr lang="en-US"/>
        </a:p>
      </dgm:t>
    </dgm:pt>
    <dgm:pt modelId="{1E226A59-B690-0047-904B-174A959607BC}" type="sibTrans" cxnId="{29CB6A7B-7A34-6441-B9B6-431FB8D5353A}">
      <dgm:prSet/>
      <dgm:spPr/>
      <dgm:t>
        <a:bodyPr/>
        <a:lstStyle/>
        <a:p>
          <a:endParaRPr lang="en-US"/>
        </a:p>
      </dgm:t>
    </dgm:pt>
    <dgm:pt modelId="{5E68FBCB-9B21-4846-98CE-DDB46B2A955A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ESS Director for Science participated in the Annual Conference of the South African Institute of Physics (SAIP) in Jul 2017 </a:t>
          </a:r>
          <a:endParaRPr lang="en-US" dirty="0">
            <a:solidFill>
              <a:schemeClr val="bg1"/>
            </a:solidFill>
          </a:endParaRPr>
        </a:p>
      </dgm:t>
    </dgm:pt>
    <dgm:pt modelId="{B7907C54-058F-2E41-BD01-3AB808374FDC}" type="parTrans" cxnId="{B6B0548B-FBE6-0142-96D4-294EDB6E1895}">
      <dgm:prSet/>
      <dgm:spPr/>
      <dgm:t>
        <a:bodyPr/>
        <a:lstStyle/>
        <a:p>
          <a:endParaRPr lang="en-US"/>
        </a:p>
      </dgm:t>
    </dgm:pt>
    <dgm:pt modelId="{F57D39FD-FBF7-3D48-9A19-F6E064E89B81}" type="sibTrans" cxnId="{B6B0548B-FBE6-0142-96D4-294EDB6E1895}">
      <dgm:prSet/>
      <dgm:spPr/>
      <dgm:t>
        <a:bodyPr/>
        <a:lstStyle/>
        <a:p>
          <a:endParaRPr lang="en-US"/>
        </a:p>
      </dgm:t>
    </dgm:pt>
    <dgm:pt modelId="{9596683B-EEE5-F64E-827B-888ADB07FE3F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ESS and J-PARC signed a new Memorandum of Collaboration in Jul 2017</a:t>
          </a:r>
          <a:endParaRPr lang="en-US" dirty="0">
            <a:solidFill>
              <a:schemeClr val="bg1"/>
            </a:solidFill>
          </a:endParaRPr>
        </a:p>
      </dgm:t>
    </dgm:pt>
    <dgm:pt modelId="{8C522E59-A0AE-9F46-BEE5-104011DFC948}" type="parTrans" cxnId="{6A02AE7D-E9CD-B94C-B881-69A9B256B66A}">
      <dgm:prSet/>
      <dgm:spPr/>
      <dgm:t>
        <a:bodyPr/>
        <a:lstStyle/>
        <a:p>
          <a:endParaRPr lang="en-US"/>
        </a:p>
      </dgm:t>
    </dgm:pt>
    <dgm:pt modelId="{0B6FE6E7-830E-784D-9792-8FB07D8DE0A4}" type="sibTrans" cxnId="{6A02AE7D-E9CD-B94C-B881-69A9B256B66A}">
      <dgm:prSet/>
      <dgm:spPr/>
      <dgm:t>
        <a:bodyPr/>
        <a:lstStyle/>
        <a:p>
          <a:endParaRPr lang="en-US"/>
        </a:p>
      </dgm:t>
    </dgm:pt>
    <dgm:pt modelId="{A4CB0B7E-20CC-F04B-80C8-CA1E2B38FF3E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MIRAI workshop will take place in Lund in Oct 2017</a:t>
          </a:r>
          <a:endParaRPr lang="en-US" dirty="0">
            <a:solidFill>
              <a:schemeClr val="bg1"/>
            </a:solidFill>
          </a:endParaRPr>
        </a:p>
      </dgm:t>
    </dgm:pt>
    <dgm:pt modelId="{EF85C289-01E6-744C-8F4E-77B5AA7F27E5}" type="parTrans" cxnId="{174554A5-F72D-174F-8EDD-81762ADC8362}">
      <dgm:prSet/>
      <dgm:spPr/>
      <dgm:t>
        <a:bodyPr/>
        <a:lstStyle/>
        <a:p>
          <a:endParaRPr lang="en-US"/>
        </a:p>
      </dgm:t>
    </dgm:pt>
    <dgm:pt modelId="{8ADF0614-7BB4-F040-BEFC-BE5427A86084}" type="sibTrans" cxnId="{174554A5-F72D-174F-8EDD-81762ADC8362}">
      <dgm:prSet/>
      <dgm:spPr/>
      <dgm:t>
        <a:bodyPr/>
        <a:lstStyle/>
        <a:p>
          <a:endParaRPr lang="en-US"/>
        </a:p>
      </dgm:t>
    </dgm:pt>
    <dgm:pt modelId="{DCEFF09D-C8E2-9E42-8A36-C5E1D2AF1B52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ESS will host a joint workshop with J-PARC in Lund in Jan 2018</a:t>
          </a:r>
          <a:endParaRPr lang="en-US" dirty="0">
            <a:solidFill>
              <a:schemeClr val="bg1"/>
            </a:solidFill>
          </a:endParaRPr>
        </a:p>
      </dgm:t>
    </dgm:pt>
    <dgm:pt modelId="{0DBD2AFC-CADD-D448-A2E8-2BF71557DB73}" type="parTrans" cxnId="{C619A6D4-B5E9-E34B-8F8F-C22EB51CE271}">
      <dgm:prSet/>
      <dgm:spPr/>
      <dgm:t>
        <a:bodyPr/>
        <a:lstStyle/>
        <a:p>
          <a:endParaRPr lang="en-US"/>
        </a:p>
      </dgm:t>
    </dgm:pt>
    <dgm:pt modelId="{440CB631-35C9-D745-902F-39C29B66B873}" type="sibTrans" cxnId="{C619A6D4-B5E9-E34B-8F8F-C22EB51CE271}">
      <dgm:prSet/>
      <dgm:spPr/>
      <dgm:t>
        <a:bodyPr/>
        <a:lstStyle/>
        <a:p>
          <a:endParaRPr lang="en-US"/>
        </a:p>
      </dgm:t>
    </dgm:pt>
    <dgm:pt modelId="{078EB712-C6D2-5249-935F-B7CC630CD4C6}">
      <dgm:prSet/>
      <dgm:spPr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300"/>
            </a:spcAft>
          </a:pPr>
          <a:r>
            <a:rPr lang="en-US" dirty="0" smtClean="0">
              <a:solidFill>
                <a:schemeClr val="bg1"/>
              </a:solidFill>
            </a:rPr>
            <a:t>Presentation about ESS at Brazilian universities by ESS Partner, </a:t>
          </a:r>
          <a:r>
            <a:rPr lang="en-US" dirty="0" err="1" smtClean="0">
              <a:solidFill>
                <a:schemeClr val="bg1"/>
              </a:solidFill>
            </a:rPr>
            <a:t>Julich</a:t>
          </a:r>
          <a:endParaRPr lang="en-US" dirty="0">
            <a:solidFill>
              <a:schemeClr val="bg1"/>
            </a:solidFill>
          </a:endParaRPr>
        </a:p>
      </dgm:t>
    </dgm:pt>
    <dgm:pt modelId="{1B06A670-FF48-284E-85C3-B83008D6B5F0}" type="parTrans" cxnId="{42764048-E335-CE4D-87F3-6FB8B4439C90}">
      <dgm:prSet/>
      <dgm:spPr/>
      <dgm:t>
        <a:bodyPr/>
        <a:lstStyle/>
        <a:p>
          <a:endParaRPr lang="en-US"/>
        </a:p>
      </dgm:t>
    </dgm:pt>
    <dgm:pt modelId="{CA0249FC-AD14-6B4D-815F-02BA22CD7F07}" type="sibTrans" cxnId="{42764048-E335-CE4D-87F3-6FB8B4439C90}">
      <dgm:prSet/>
      <dgm:spPr/>
      <dgm:t>
        <a:bodyPr/>
        <a:lstStyle/>
        <a:p>
          <a:endParaRPr lang="en-US"/>
        </a:p>
      </dgm:t>
    </dgm:pt>
    <dgm:pt modelId="{B1BC507D-0C94-1C44-AEA7-912490059623}" type="pres">
      <dgm:prSet presAssocID="{2D98499E-A3D8-F44A-A6B0-EFEB427AFF80}" presName="linearFlow" presStyleCnt="0">
        <dgm:presLayoutVars>
          <dgm:dir/>
          <dgm:animLvl val="lvl"/>
          <dgm:resizeHandles/>
        </dgm:presLayoutVars>
      </dgm:prSet>
      <dgm:spPr/>
    </dgm:pt>
    <dgm:pt modelId="{D91EA576-FB31-E147-AB1E-EB78BF287144}" type="pres">
      <dgm:prSet presAssocID="{2EA0C555-4C64-2C4C-8E6F-4FE13732C5B9}" presName="compositeNode" presStyleCnt="0">
        <dgm:presLayoutVars>
          <dgm:bulletEnabled val="1"/>
        </dgm:presLayoutVars>
      </dgm:prSet>
      <dgm:spPr/>
    </dgm:pt>
    <dgm:pt modelId="{113D327F-9A55-A848-B186-325A2EE0CBD1}" type="pres">
      <dgm:prSet presAssocID="{2EA0C555-4C64-2C4C-8E6F-4FE13732C5B9}" presName="imag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mpd="sng">
          <a:solidFill>
            <a:srgbClr val="FFFFFF"/>
          </a:solidFill>
        </a:ln>
        <a:effectLst/>
      </dgm:spPr>
    </dgm:pt>
    <dgm:pt modelId="{FF5EBCF9-83B3-5345-8AB8-6E1F790FF027}" type="pres">
      <dgm:prSet presAssocID="{2EA0C555-4C64-2C4C-8E6F-4FE13732C5B9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8BA6A-59AA-D743-A2E0-68CB66ACD24B}" type="pres">
      <dgm:prSet presAssocID="{2EA0C555-4C64-2C4C-8E6F-4FE13732C5B9}" presName="parentNode" presStyleLbl="revTx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116D4-BBB4-7F41-8387-51E54C82A6AE}" type="pres">
      <dgm:prSet presAssocID="{36EA3EEB-793D-4842-A28F-E4C15025DA7C}" presName="sibTrans" presStyleCnt="0"/>
      <dgm:spPr/>
    </dgm:pt>
    <dgm:pt modelId="{445F1B81-F4C8-AD4C-A226-370A66367E0E}" type="pres">
      <dgm:prSet presAssocID="{3747E379-18C5-EB48-8F74-CAF781FB6B3E}" presName="compositeNode" presStyleCnt="0">
        <dgm:presLayoutVars>
          <dgm:bulletEnabled val="1"/>
        </dgm:presLayoutVars>
      </dgm:prSet>
      <dgm:spPr/>
    </dgm:pt>
    <dgm:pt modelId="{70BF635C-5FE8-E04F-8568-47F7D875CA26}" type="pres">
      <dgm:prSet presAssocID="{3747E379-18C5-EB48-8F74-CAF781FB6B3E}" presName="imag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solidFill>
            <a:srgbClr val="FFFFFF"/>
          </a:solidFill>
        </a:ln>
        <a:effectLst/>
      </dgm:spPr>
    </dgm:pt>
    <dgm:pt modelId="{C2CD0053-0BD5-AE42-BE56-A485B73A2A64}" type="pres">
      <dgm:prSet presAssocID="{3747E379-18C5-EB48-8F74-CAF781FB6B3E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01FBF-7209-EE4D-8A8A-75CFAE143134}" type="pres">
      <dgm:prSet presAssocID="{3747E379-18C5-EB48-8F74-CAF781FB6B3E}" presName="parentNode" presStyleLbl="revTx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535D6-CA67-9C45-B1BA-45822AAF5D37}" type="pres">
      <dgm:prSet presAssocID="{136EDD53-47AD-DD45-93C0-D83B7E2E083E}" presName="sibTrans" presStyleCnt="0"/>
      <dgm:spPr/>
    </dgm:pt>
    <dgm:pt modelId="{CCD56F06-D860-DE4C-A352-480E7A389C6B}" type="pres">
      <dgm:prSet presAssocID="{A3B1A197-B9B5-6345-B71D-0353F90A2AB6}" presName="compositeNode" presStyleCnt="0">
        <dgm:presLayoutVars>
          <dgm:bulletEnabled val="1"/>
        </dgm:presLayoutVars>
      </dgm:prSet>
      <dgm:spPr/>
    </dgm:pt>
    <dgm:pt modelId="{B7996ED0-F9AF-EC4B-9F07-C234240F768E}" type="pres">
      <dgm:prSet presAssocID="{A3B1A197-B9B5-6345-B71D-0353F90A2AB6}" presName="image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bg1"/>
          </a:solidFill>
        </a:ln>
        <a:effectLst/>
      </dgm:spPr>
    </dgm:pt>
    <dgm:pt modelId="{D64D7FCD-C9F7-494D-83D6-CEA802390947}" type="pres">
      <dgm:prSet presAssocID="{A3B1A197-B9B5-6345-B71D-0353F90A2AB6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E8F49-538C-D548-AA16-9B027FE1960D}" type="pres">
      <dgm:prSet presAssocID="{A3B1A197-B9B5-6345-B71D-0353F90A2AB6}" presName="parentNode" presStyleLbl="revTx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E85EC-DB52-254B-B57F-09261166D225}" type="pres">
      <dgm:prSet presAssocID="{BDD1E555-B0EA-3F4A-8BD2-BE6A46EC039C}" presName="sibTrans" presStyleCnt="0"/>
      <dgm:spPr/>
    </dgm:pt>
    <dgm:pt modelId="{44E370CD-304F-5648-98D7-E322516C3843}" type="pres">
      <dgm:prSet presAssocID="{59EDF149-0660-E34F-A1FA-788E49FC3551}" presName="compositeNode" presStyleCnt="0">
        <dgm:presLayoutVars>
          <dgm:bulletEnabled val="1"/>
        </dgm:presLayoutVars>
      </dgm:prSet>
      <dgm:spPr/>
    </dgm:pt>
    <dgm:pt modelId="{673EB37B-C6F4-1344-A064-C7AC182AF7AE}" type="pres">
      <dgm:prSet presAssocID="{59EDF149-0660-E34F-A1FA-788E49FC3551}" presName="imag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>
          <a:solidFill>
            <a:srgbClr val="FFFFFF"/>
          </a:solidFill>
        </a:ln>
        <a:effectLst/>
      </dgm:spPr>
    </dgm:pt>
    <dgm:pt modelId="{CAA4168B-1B40-F743-B53C-A4C9CADBF8E9}" type="pres">
      <dgm:prSet presAssocID="{59EDF149-0660-E34F-A1FA-788E49FC3551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1C058-811E-5D49-AE99-B0D0CAE0E97A}" type="pres">
      <dgm:prSet presAssocID="{59EDF149-0660-E34F-A1FA-788E49FC3551}" presName="parentNode" presStyleLbl="revTx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677B4-C2F3-FE40-BA00-9C286A000204}" type="pres">
      <dgm:prSet presAssocID="{1E13EAB9-0299-C94B-A24E-9B1B137D79BC}" presName="sibTrans" presStyleCnt="0"/>
      <dgm:spPr/>
    </dgm:pt>
    <dgm:pt modelId="{7DD99A58-2382-C64A-BC01-AFE45F89A018}" type="pres">
      <dgm:prSet presAssocID="{CEECD8CD-4081-164B-ABED-4F27B0077175}" presName="compositeNode" presStyleCnt="0">
        <dgm:presLayoutVars>
          <dgm:bulletEnabled val="1"/>
        </dgm:presLayoutVars>
      </dgm:prSet>
      <dgm:spPr/>
    </dgm:pt>
    <dgm:pt modelId="{352B7D3E-DF40-5E41-B887-CAA70E6104E6}" type="pres">
      <dgm:prSet presAssocID="{CEECD8CD-4081-164B-ABED-4F27B0077175}" presName="imag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1"/>
          </a:solidFill>
        </a:ln>
        <a:effectLst/>
      </dgm:spPr>
    </dgm:pt>
    <dgm:pt modelId="{948B2CFA-497A-B042-8421-EC5F3E33EEE0}" type="pres">
      <dgm:prSet presAssocID="{CEECD8CD-4081-164B-ABED-4F27B0077175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73EEB-6885-BE46-9C52-E874560DF664}" type="pres">
      <dgm:prSet presAssocID="{CEECD8CD-4081-164B-ABED-4F27B0077175}" presName="parentNode" presStyleLbl="revTx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D4DC0D-87C2-7146-9063-29D66726466D}" type="presOf" srcId="{A4CB0B7E-20CC-F04B-80C8-CA1E2B38FF3E}" destId="{948B2CFA-497A-B042-8421-EC5F3E33EEE0}" srcOrd="0" destOrd="1" presId="urn:microsoft.com/office/officeart/2005/8/layout/hList2"/>
    <dgm:cxn modelId="{9BF892FE-FF3E-2249-BE2D-6DD7EE65C6CE}" srcId="{A3B1A197-B9B5-6345-B71D-0353F90A2AB6}" destId="{8CF04CE3-B0DE-DC47-9CEC-08208D1E1114}" srcOrd="0" destOrd="0" parTransId="{7C6AADB3-A630-7A43-8E05-03286C512048}" sibTransId="{BCDEE8AE-489A-3E43-AE9E-6E275D972CF2}"/>
    <dgm:cxn modelId="{961366BF-3E6C-DD47-9FC9-5F6AA4E4C8E8}" type="presOf" srcId="{FBC6B04B-AD78-1343-95BA-2B1EBD54128A}" destId="{D64D7FCD-C9F7-494D-83D6-CEA802390947}" srcOrd="0" destOrd="2" presId="urn:microsoft.com/office/officeart/2005/8/layout/hList2"/>
    <dgm:cxn modelId="{00DA3A07-D05F-D24E-8B0F-3D07186151DD}" type="presOf" srcId="{589253F4-6674-B842-B77E-860CB22EA6AB}" destId="{D64D7FCD-C9F7-494D-83D6-CEA802390947}" srcOrd="0" destOrd="1" presId="urn:microsoft.com/office/officeart/2005/8/layout/hList2"/>
    <dgm:cxn modelId="{1FB6BB5A-D98C-4648-ACA1-02EDF39F60F2}" srcId="{2D98499E-A3D8-F44A-A6B0-EFEB427AFF80}" destId="{2EA0C555-4C64-2C4C-8E6F-4FE13732C5B9}" srcOrd="0" destOrd="0" parTransId="{8C950933-4420-9F49-91F4-12F835FEA77F}" sibTransId="{36EA3EEB-793D-4842-A28F-E4C15025DA7C}"/>
    <dgm:cxn modelId="{6CB0B3AB-3A7D-9942-A2B3-583179821C28}" type="presOf" srcId="{DCEFF09D-C8E2-9E42-8A36-C5E1D2AF1B52}" destId="{948B2CFA-497A-B042-8421-EC5F3E33EEE0}" srcOrd="0" destOrd="0" presId="urn:microsoft.com/office/officeart/2005/8/layout/hList2"/>
    <dgm:cxn modelId="{5221F735-991F-8340-9F18-9E3BAC5BE69B}" type="presOf" srcId="{2D98499E-A3D8-F44A-A6B0-EFEB427AFF80}" destId="{B1BC507D-0C94-1C44-AEA7-912490059623}" srcOrd="0" destOrd="0" presId="urn:microsoft.com/office/officeart/2005/8/layout/hList2"/>
    <dgm:cxn modelId="{C10A0939-EF70-DF45-A62B-86A550CA47CD}" type="presOf" srcId="{E86CE762-C22C-CE43-A0C0-86B49CBF2B8C}" destId="{C2CD0053-0BD5-AE42-BE56-A485B73A2A64}" srcOrd="0" destOrd="1" presId="urn:microsoft.com/office/officeart/2005/8/layout/hList2"/>
    <dgm:cxn modelId="{29CB6A7B-7A34-6441-B9B6-431FB8D5353A}" srcId="{CEECD8CD-4081-164B-ABED-4F27B0077175}" destId="{FB0A9E94-26BE-4B45-A21F-F67C9097A32E}" srcOrd="3" destOrd="0" parTransId="{1C533DFA-D3FF-3843-A455-4E80B0900473}" sibTransId="{1E226A59-B690-0047-904B-174A959607BC}"/>
    <dgm:cxn modelId="{65B0B7F6-A2BB-ED4A-AD2E-DAA7FBAD3F21}" srcId="{2D98499E-A3D8-F44A-A6B0-EFEB427AFF80}" destId="{A3B1A197-B9B5-6345-B71D-0353F90A2AB6}" srcOrd="2" destOrd="0" parTransId="{418091C6-64FF-EC46-8F44-08F217BB40FB}" sibTransId="{BDD1E555-B0EA-3F4A-8BD2-BE6A46EC039C}"/>
    <dgm:cxn modelId="{763A5E8B-F496-E24A-A524-D380CE6EBB5E}" srcId="{2D98499E-A3D8-F44A-A6B0-EFEB427AFF80}" destId="{3747E379-18C5-EB48-8F74-CAF781FB6B3E}" srcOrd="1" destOrd="0" parTransId="{78BB89B0-B313-BD47-B178-C979EEB066ED}" sibTransId="{136EDD53-47AD-DD45-93C0-D83B7E2E083E}"/>
    <dgm:cxn modelId="{46658796-67DB-0849-BD79-C27463471883}" srcId="{3747E379-18C5-EB48-8F74-CAF781FB6B3E}" destId="{E86CE762-C22C-CE43-A0C0-86B49CBF2B8C}" srcOrd="1" destOrd="0" parTransId="{6D627DA3-F674-AB4B-B604-DC6E47A8FFD2}" sibTransId="{F97535CC-8CCF-4540-9C9C-CC7CBC674BF0}"/>
    <dgm:cxn modelId="{7523F2A6-27B4-C74F-8ED7-FA8033D47749}" type="presOf" srcId="{A3B1A197-B9B5-6345-B71D-0353F90A2AB6}" destId="{B5DE8F49-538C-D548-AA16-9B027FE1960D}" srcOrd="0" destOrd="0" presId="urn:microsoft.com/office/officeart/2005/8/layout/hList2"/>
    <dgm:cxn modelId="{FBBF0BC9-D48D-1847-96B2-17DDC7479C15}" type="presOf" srcId="{5591C1D5-1B58-544B-8907-B09EBEF9CD5A}" destId="{FF5EBCF9-83B3-5345-8AB8-6E1F790FF027}" srcOrd="0" destOrd="0" presId="urn:microsoft.com/office/officeart/2005/8/layout/hList2"/>
    <dgm:cxn modelId="{174554A5-F72D-174F-8EDD-81762ADC8362}" srcId="{CEECD8CD-4081-164B-ABED-4F27B0077175}" destId="{A4CB0B7E-20CC-F04B-80C8-CA1E2B38FF3E}" srcOrd="1" destOrd="0" parTransId="{EF85C289-01E6-744C-8F4E-77B5AA7F27E5}" sibTransId="{8ADF0614-7BB4-F040-BEFC-BE5427A86084}"/>
    <dgm:cxn modelId="{C8ECACAC-6504-4742-A045-BF01FACDA80B}" srcId="{2EA0C555-4C64-2C4C-8E6F-4FE13732C5B9}" destId="{5591C1D5-1B58-544B-8907-B09EBEF9CD5A}" srcOrd="0" destOrd="0" parTransId="{FF0B8503-849F-3E4E-BCE2-38BF8EE9EE78}" sibTransId="{4038F636-84CB-2C4C-A180-35F78ABA25D4}"/>
    <dgm:cxn modelId="{9DD61F02-08C1-5046-98BF-092386D7398C}" type="presOf" srcId="{ABE85A69-E819-6547-913B-CF2DFAD6EFBE}" destId="{CAA4168B-1B40-F743-B53C-A4C9CADBF8E9}" srcOrd="0" destOrd="0" presId="urn:microsoft.com/office/officeart/2005/8/layout/hList2"/>
    <dgm:cxn modelId="{38D32FEC-0227-4745-9B72-196D0642FBBC}" type="presOf" srcId="{3747E379-18C5-EB48-8F74-CAF781FB6B3E}" destId="{53501FBF-7209-EE4D-8A8A-75CFAE143134}" srcOrd="0" destOrd="0" presId="urn:microsoft.com/office/officeart/2005/8/layout/hList2"/>
    <dgm:cxn modelId="{CBE588C3-E8DC-A64F-9502-95CAF3540DAC}" type="presOf" srcId="{FB0A9E94-26BE-4B45-A21F-F67C9097A32E}" destId="{948B2CFA-497A-B042-8421-EC5F3E33EEE0}" srcOrd="0" destOrd="3" presId="urn:microsoft.com/office/officeart/2005/8/layout/hList2"/>
    <dgm:cxn modelId="{71AFDD91-B601-F844-B915-18F18CF6B708}" type="presOf" srcId="{5E68FBCB-9B21-4846-98CE-DDB46B2A955A}" destId="{FF5EBCF9-83B3-5345-8AB8-6E1F790FF027}" srcOrd="0" destOrd="1" presId="urn:microsoft.com/office/officeart/2005/8/layout/hList2"/>
    <dgm:cxn modelId="{EBAAF4DD-1A4F-D04E-9C43-D87581CD08A1}" type="presOf" srcId="{9596683B-EEE5-F64E-827B-888ADB07FE3F}" destId="{948B2CFA-497A-B042-8421-EC5F3E33EEE0}" srcOrd="0" destOrd="2" presId="urn:microsoft.com/office/officeart/2005/8/layout/hList2"/>
    <dgm:cxn modelId="{42F2270F-0E00-D748-B05A-DE4EF76E4150}" srcId="{A3B1A197-B9B5-6345-B71D-0353F90A2AB6}" destId="{FBC6B04B-AD78-1343-95BA-2B1EBD54128A}" srcOrd="2" destOrd="0" parTransId="{D92AD460-3E13-5F48-AD93-8D9D398B6E15}" sibTransId="{850EAD79-6C89-074A-A1FD-E5D91D210533}"/>
    <dgm:cxn modelId="{C619A6D4-B5E9-E34B-8F8F-C22EB51CE271}" srcId="{CEECD8CD-4081-164B-ABED-4F27B0077175}" destId="{DCEFF09D-C8E2-9E42-8A36-C5E1D2AF1B52}" srcOrd="0" destOrd="0" parTransId="{0DBD2AFC-CADD-D448-A2E8-2BF71557DB73}" sibTransId="{440CB631-35C9-D745-902F-39C29B66B873}"/>
    <dgm:cxn modelId="{5C06C0C5-C384-DE49-9D38-247F63A5C27A}" type="presOf" srcId="{CEECD8CD-4081-164B-ABED-4F27B0077175}" destId="{DB273EEB-6885-BE46-9C52-E874560DF664}" srcOrd="0" destOrd="0" presId="urn:microsoft.com/office/officeart/2005/8/layout/hList2"/>
    <dgm:cxn modelId="{6A02AE7D-E9CD-B94C-B881-69A9B256B66A}" srcId="{CEECD8CD-4081-164B-ABED-4F27B0077175}" destId="{9596683B-EEE5-F64E-827B-888ADB07FE3F}" srcOrd="2" destOrd="0" parTransId="{8C522E59-A0AE-9F46-BEE5-104011DFC948}" sibTransId="{0B6FE6E7-830E-784D-9792-8FB07D8DE0A4}"/>
    <dgm:cxn modelId="{42764048-E335-CE4D-87F3-6FB8B4439C90}" srcId="{3747E379-18C5-EB48-8F74-CAF781FB6B3E}" destId="{078EB712-C6D2-5249-935F-B7CC630CD4C6}" srcOrd="0" destOrd="0" parTransId="{1B06A670-FF48-284E-85C3-B83008D6B5F0}" sibTransId="{CA0249FC-AD14-6B4D-815F-02BA22CD7F07}"/>
    <dgm:cxn modelId="{AA280726-EF12-C446-AF04-4544E5986298}" srcId="{2D98499E-A3D8-F44A-A6B0-EFEB427AFF80}" destId="{CEECD8CD-4081-164B-ABED-4F27B0077175}" srcOrd="4" destOrd="0" parTransId="{92B9ABC8-802F-794D-B858-49EAD09000B8}" sibTransId="{61388939-2B87-8247-ACBA-323705991139}"/>
    <dgm:cxn modelId="{7C584B32-7F64-2546-9EE2-974D4FC7E309}" type="presOf" srcId="{8CF04CE3-B0DE-DC47-9CEC-08208D1E1114}" destId="{D64D7FCD-C9F7-494D-83D6-CEA802390947}" srcOrd="0" destOrd="0" presId="urn:microsoft.com/office/officeart/2005/8/layout/hList2"/>
    <dgm:cxn modelId="{77E9028D-4726-CB4C-9D14-87771863DACE}" srcId="{2D98499E-A3D8-F44A-A6B0-EFEB427AFF80}" destId="{59EDF149-0660-E34F-A1FA-788E49FC3551}" srcOrd="3" destOrd="0" parTransId="{7E619159-B8F3-CE4E-8616-953F9D0F5D2C}" sibTransId="{1E13EAB9-0299-C94B-A24E-9B1B137D79BC}"/>
    <dgm:cxn modelId="{D9717408-DAA2-284A-974E-36692973DF0A}" srcId="{59EDF149-0660-E34F-A1FA-788E49FC3551}" destId="{ABE85A69-E819-6547-913B-CF2DFAD6EFBE}" srcOrd="0" destOrd="0" parTransId="{7ED3398D-0EFB-3A48-B728-FD7E53F2CD18}" sibTransId="{BE0EA1FA-9621-E94D-BCD8-515A06E8F1CE}"/>
    <dgm:cxn modelId="{B6B0548B-FBE6-0142-96D4-294EDB6E1895}" srcId="{2EA0C555-4C64-2C4C-8E6F-4FE13732C5B9}" destId="{5E68FBCB-9B21-4846-98CE-DDB46B2A955A}" srcOrd="1" destOrd="0" parTransId="{B7907C54-058F-2E41-BD01-3AB808374FDC}" sibTransId="{F57D39FD-FBF7-3D48-9A19-F6E064E89B81}"/>
    <dgm:cxn modelId="{B8379F01-1A19-B646-8E3A-36EB80433B7F}" type="presOf" srcId="{078EB712-C6D2-5249-935F-B7CC630CD4C6}" destId="{C2CD0053-0BD5-AE42-BE56-A485B73A2A64}" srcOrd="0" destOrd="0" presId="urn:microsoft.com/office/officeart/2005/8/layout/hList2"/>
    <dgm:cxn modelId="{0E1C8BA4-3A8F-0A48-A5BD-2D23383E4C29}" type="presOf" srcId="{59EDF149-0660-E34F-A1FA-788E49FC3551}" destId="{2EC1C058-811E-5D49-AE99-B0D0CAE0E97A}" srcOrd="0" destOrd="0" presId="urn:microsoft.com/office/officeart/2005/8/layout/hList2"/>
    <dgm:cxn modelId="{FF9D9C12-5ED3-DA4A-A4E5-29FDA5DEAE3B}" srcId="{A3B1A197-B9B5-6345-B71D-0353F90A2AB6}" destId="{589253F4-6674-B842-B77E-860CB22EA6AB}" srcOrd="1" destOrd="0" parTransId="{655BDA18-4032-BC45-BAB8-57041099F79A}" sibTransId="{C4420247-4693-4846-AC3B-2540AD61C2C9}"/>
    <dgm:cxn modelId="{4E74F71A-B8C8-B34D-81F0-93DFB29F8215}" type="presOf" srcId="{2EA0C555-4C64-2C4C-8E6F-4FE13732C5B9}" destId="{F408BA6A-59AA-D743-A2E0-68CB66ACD24B}" srcOrd="0" destOrd="0" presId="urn:microsoft.com/office/officeart/2005/8/layout/hList2"/>
    <dgm:cxn modelId="{3B28EAB5-2387-434D-870A-7F7F3B7B9273}" type="presParOf" srcId="{B1BC507D-0C94-1C44-AEA7-912490059623}" destId="{D91EA576-FB31-E147-AB1E-EB78BF287144}" srcOrd="0" destOrd="0" presId="urn:microsoft.com/office/officeart/2005/8/layout/hList2"/>
    <dgm:cxn modelId="{C180596A-9925-F041-B05A-B9ECB11E944C}" type="presParOf" srcId="{D91EA576-FB31-E147-AB1E-EB78BF287144}" destId="{113D327F-9A55-A848-B186-325A2EE0CBD1}" srcOrd="0" destOrd="0" presId="urn:microsoft.com/office/officeart/2005/8/layout/hList2"/>
    <dgm:cxn modelId="{8025DFE4-7E5F-1E4D-B472-26CEAC6EE4B1}" type="presParOf" srcId="{D91EA576-FB31-E147-AB1E-EB78BF287144}" destId="{FF5EBCF9-83B3-5345-8AB8-6E1F790FF027}" srcOrd="1" destOrd="0" presId="urn:microsoft.com/office/officeart/2005/8/layout/hList2"/>
    <dgm:cxn modelId="{5EDA6F7D-6944-C948-BBB6-C1D8C01A8143}" type="presParOf" srcId="{D91EA576-FB31-E147-AB1E-EB78BF287144}" destId="{F408BA6A-59AA-D743-A2E0-68CB66ACD24B}" srcOrd="2" destOrd="0" presId="urn:microsoft.com/office/officeart/2005/8/layout/hList2"/>
    <dgm:cxn modelId="{0D2720D2-5769-0B49-BF1A-9DFB7C5D09CF}" type="presParOf" srcId="{B1BC507D-0C94-1C44-AEA7-912490059623}" destId="{46D116D4-BBB4-7F41-8387-51E54C82A6AE}" srcOrd="1" destOrd="0" presId="urn:microsoft.com/office/officeart/2005/8/layout/hList2"/>
    <dgm:cxn modelId="{301AB950-7016-5B49-99A3-DA42A9FD675A}" type="presParOf" srcId="{B1BC507D-0C94-1C44-AEA7-912490059623}" destId="{445F1B81-F4C8-AD4C-A226-370A66367E0E}" srcOrd="2" destOrd="0" presId="urn:microsoft.com/office/officeart/2005/8/layout/hList2"/>
    <dgm:cxn modelId="{04A94B36-AD64-5043-AD3D-93A2077D719D}" type="presParOf" srcId="{445F1B81-F4C8-AD4C-A226-370A66367E0E}" destId="{70BF635C-5FE8-E04F-8568-47F7D875CA26}" srcOrd="0" destOrd="0" presId="urn:microsoft.com/office/officeart/2005/8/layout/hList2"/>
    <dgm:cxn modelId="{BC83D8CD-705D-644F-A5EF-EBBB667AF45F}" type="presParOf" srcId="{445F1B81-F4C8-AD4C-A226-370A66367E0E}" destId="{C2CD0053-0BD5-AE42-BE56-A485B73A2A64}" srcOrd="1" destOrd="0" presId="urn:microsoft.com/office/officeart/2005/8/layout/hList2"/>
    <dgm:cxn modelId="{E2719A4C-86F9-A647-85EF-5EFE25EF5D7F}" type="presParOf" srcId="{445F1B81-F4C8-AD4C-A226-370A66367E0E}" destId="{53501FBF-7209-EE4D-8A8A-75CFAE143134}" srcOrd="2" destOrd="0" presId="urn:microsoft.com/office/officeart/2005/8/layout/hList2"/>
    <dgm:cxn modelId="{526CEC6F-1A90-C04F-B08A-B1A49F2D1C6E}" type="presParOf" srcId="{B1BC507D-0C94-1C44-AEA7-912490059623}" destId="{92D535D6-CA67-9C45-B1BA-45822AAF5D37}" srcOrd="3" destOrd="0" presId="urn:microsoft.com/office/officeart/2005/8/layout/hList2"/>
    <dgm:cxn modelId="{B9E61ACD-3E1D-DF44-B594-38C8FA3CB89C}" type="presParOf" srcId="{B1BC507D-0C94-1C44-AEA7-912490059623}" destId="{CCD56F06-D860-DE4C-A352-480E7A389C6B}" srcOrd="4" destOrd="0" presId="urn:microsoft.com/office/officeart/2005/8/layout/hList2"/>
    <dgm:cxn modelId="{FC4037D9-5F63-934E-BBF9-64034E96865F}" type="presParOf" srcId="{CCD56F06-D860-DE4C-A352-480E7A389C6B}" destId="{B7996ED0-F9AF-EC4B-9F07-C234240F768E}" srcOrd="0" destOrd="0" presId="urn:microsoft.com/office/officeart/2005/8/layout/hList2"/>
    <dgm:cxn modelId="{735A2441-A145-014B-9F21-EB13BD00E6E4}" type="presParOf" srcId="{CCD56F06-D860-DE4C-A352-480E7A389C6B}" destId="{D64D7FCD-C9F7-494D-83D6-CEA802390947}" srcOrd="1" destOrd="0" presId="urn:microsoft.com/office/officeart/2005/8/layout/hList2"/>
    <dgm:cxn modelId="{400AD14D-08B0-9143-90A3-49F7F7F710CC}" type="presParOf" srcId="{CCD56F06-D860-DE4C-A352-480E7A389C6B}" destId="{B5DE8F49-538C-D548-AA16-9B027FE1960D}" srcOrd="2" destOrd="0" presId="urn:microsoft.com/office/officeart/2005/8/layout/hList2"/>
    <dgm:cxn modelId="{DF099598-B6FE-FD44-AB60-802FB9EC9C03}" type="presParOf" srcId="{B1BC507D-0C94-1C44-AEA7-912490059623}" destId="{627E85EC-DB52-254B-B57F-09261166D225}" srcOrd="5" destOrd="0" presId="urn:microsoft.com/office/officeart/2005/8/layout/hList2"/>
    <dgm:cxn modelId="{BE6C1D57-01F1-D24C-922F-5E5492A2B423}" type="presParOf" srcId="{B1BC507D-0C94-1C44-AEA7-912490059623}" destId="{44E370CD-304F-5648-98D7-E322516C3843}" srcOrd="6" destOrd="0" presId="urn:microsoft.com/office/officeart/2005/8/layout/hList2"/>
    <dgm:cxn modelId="{D956A527-097F-C84E-BF2B-92903BAEF01D}" type="presParOf" srcId="{44E370CD-304F-5648-98D7-E322516C3843}" destId="{673EB37B-C6F4-1344-A064-C7AC182AF7AE}" srcOrd="0" destOrd="0" presId="urn:microsoft.com/office/officeart/2005/8/layout/hList2"/>
    <dgm:cxn modelId="{E67896DB-2809-5842-B3D7-156CD964B43B}" type="presParOf" srcId="{44E370CD-304F-5648-98D7-E322516C3843}" destId="{CAA4168B-1B40-F743-B53C-A4C9CADBF8E9}" srcOrd="1" destOrd="0" presId="urn:microsoft.com/office/officeart/2005/8/layout/hList2"/>
    <dgm:cxn modelId="{BABC7714-570A-7C47-A56E-E0ABA1E348CC}" type="presParOf" srcId="{44E370CD-304F-5648-98D7-E322516C3843}" destId="{2EC1C058-811E-5D49-AE99-B0D0CAE0E97A}" srcOrd="2" destOrd="0" presId="urn:microsoft.com/office/officeart/2005/8/layout/hList2"/>
    <dgm:cxn modelId="{30220448-5B24-084E-BACC-4C56E3607D11}" type="presParOf" srcId="{B1BC507D-0C94-1C44-AEA7-912490059623}" destId="{800677B4-C2F3-FE40-BA00-9C286A000204}" srcOrd="7" destOrd="0" presId="urn:microsoft.com/office/officeart/2005/8/layout/hList2"/>
    <dgm:cxn modelId="{88854B39-3E81-814C-8301-6EBFC701138B}" type="presParOf" srcId="{B1BC507D-0C94-1C44-AEA7-912490059623}" destId="{7DD99A58-2382-C64A-BC01-AFE45F89A018}" srcOrd="8" destOrd="0" presId="urn:microsoft.com/office/officeart/2005/8/layout/hList2"/>
    <dgm:cxn modelId="{EBEFB3FF-C511-274C-A074-41F95DD9142E}" type="presParOf" srcId="{7DD99A58-2382-C64A-BC01-AFE45F89A018}" destId="{352B7D3E-DF40-5E41-B887-CAA70E6104E6}" srcOrd="0" destOrd="0" presId="urn:microsoft.com/office/officeart/2005/8/layout/hList2"/>
    <dgm:cxn modelId="{D53B1BCD-4FBB-4841-AA44-8EACC1B784B5}" type="presParOf" srcId="{7DD99A58-2382-C64A-BC01-AFE45F89A018}" destId="{948B2CFA-497A-B042-8421-EC5F3E33EEE0}" srcOrd="1" destOrd="0" presId="urn:microsoft.com/office/officeart/2005/8/layout/hList2"/>
    <dgm:cxn modelId="{4E2AEDD3-754B-2F4A-8AF0-6AEDD522E50B}" type="presParOf" srcId="{7DD99A58-2382-C64A-BC01-AFE45F89A018}" destId="{DB273EEB-6885-BE46-9C52-E874560DF66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C344AE-7495-EF4D-AEEF-732C7B392C56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09715-D500-2C4D-8C99-E6CB9A091206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ILO Network</a:t>
          </a:r>
          <a:endParaRPr lang="en-US" b="1" dirty="0"/>
        </a:p>
      </dgm:t>
    </dgm:pt>
    <dgm:pt modelId="{5F24C6AF-372C-754C-9E46-F5CAC01123EF}" type="parTrans" cxnId="{3EEE88BE-0C89-E54C-BE12-F89176AC34EA}">
      <dgm:prSet/>
      <dgm:spPr/>
      <dgm:t>
        <a:bodyPr/>
        <a:lstStyle/>
        <a:p>
          <a:endParaRPr lang="en-US"/>
        </a:p>
      </dgm:t>
    </dgm:pt>
    <dgm:pt modelId="{4F820527-9FE9-D24D-B8A9-FE6E1B80E2BF}" type="sibTrans" cxnId="{3EEE88BE-0C89-E54C-BE12-F89176AC34EA}">
      <dgm:prSet/>
      <dgm:spPr/>
      <dgm:t>
        <a:bodyPr/>
        <a:lstStyle/>
        <a:p>
          <a:endParaRPr lang="en-US"/>
        </a:p>
      </dgm:t>
    </dgm:pt>
    <dgm:pt modelId="{AD7955E8-C7CD-5F45-BEC7-1B18FC47925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Enabling industrial partners to participate in the construction of ESS</a:t>
          </a:r>
          <a:endParaRPr lang="en-US" dirty="0">
            <a:solidFill>
              <a:srgbClr val="485156"/>
            </a:solidFill>
          </a:endParaRPr>
        </a:p>
      </dgm:t>
    </dgm:pt>
    <dgm:pt modelId="{35B14CAC-E157-404B-A0B2-7A107269E157}" type="parTrans" cxnId="{F0D048D4-9BF6-514B-9F8B-C6D3F1E1F703}">
      <dgm:prSet/>
      <dgm:spPr/>
      <dgm:t>
        <a:bodyPr/>
        <a:lstStyle/>
        <a:p>
          <a:endParaRPr lang="en-US"/>
        </a:p>
      </dgm:t>
    </dgm:pt>
    <dgm:pt modelId="{CB8FDB18-CC6A-9541-80EC-375DC3DB4D45}" type="sibTrans" cxnId="{F0D048D4-9BF6-514B-9F8B-C6D3F1E1F703}">
      <dgm:prSet/>
      <dgm:spPr/>
      <dgm:t>
        <a:bodyPr/>
        <a:lstStyle/>
        <a:p>
          <a:endParaRPr lang="en-US"/>
        </a:p>
      </dgm:t>
    </dgm:pt>
    <dgm:pt modelId="{C2EED0BB-C413-0842-B7B1-EEB7D3963641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Industry Events</a:t>
          </a:r>
          <a:endParaRPr lang="en-US" b="1" dirty="0"/>
        </a:p>
      </dgm:t>
    </dgm:pt>
    <dgm:pt modelId="{A40FE286-5213-0848-99AE-167FE05101FF}" type="parTrans" cxnId="{027B21C9-9059-8142-AD3B-6A8A650D4D90}">
      <dgm:prSet/>
      <dgm:spPr/>
      <dgm:t>
        <a:bodyPr/>
        <a:lstStyle/>
        <a:p>
          <a:endParaRPr lang="en-US"/>
        </a:p>
      </dgm:t>
    </dgm:pt>
    <dgm:pt modelId="{26B07F93-4947-364E-ADCD-41F8F867ED43}" type="sibTrans" cxnId="{027B21C9-9059-8142-AD3B-6A8A650D4D90}">
      <dgm:prSet/>
      <dgm:spPr/>
      <dgm:t>
        <a:bodyPr/>
        <a:lstStyle/>
        <a:p>
          <a:endParaRPr lang="en-US"/>
        </a:p>
      </dgm:t>
    </dgm:pt>
    <dgm:pt modelId="{A0AADB59-EF6B-0E48-9EEA-871A7E7AA8A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Sharing best practice</a:t>
          </a:r>
          <a:endParaRPr lang="en-US" dirty="0">
            <a:solidFill>
              <a:srgbClr val="485156"/>
            </a:solidFill>
          </a:endParaRPr>
        </a:p>
      </dgm:t>
    </dgm:pt>
    <dgm:pt modelId="{7B1982CF-70BC-1947-A0E0-9C17B02B3F85}" type="parTrans" cxnId="{2708DD98-74AD-EC48-B45A-E20D74091C10}">
      <dgm:prSet/>
      <dgm:spPr/>
      <dgm:t>
        <a:bodyPr/>
        <a:lstStyle/>
        <a:p>
          <a:endParaRPr lang="en-US"/>
        </a:p>
      </dgm:t>
    </dgm:pt>
    <dgm:pt modelId="{8A6989CC-00BB-AD49-83F0-DFF8E5878D3A}" type="sibTrans" cxnId="{2708DD98-74AD-EC48-B45A-E20D74091C10}">
      <dgm:prSet/>
      <dgm:spPr/>
      <dgm:t>
        <a:bodyPr/>
        <a:lstStyle/>
        <a:p>
          <a:endParaRPr lang="en-US"/>
        </a:p>
      </dgm:t>
    </dgm:pt>
    <dgm:pt modelId="{692A379F-C361-6944-95BC-1647B16288C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Increasing industrial involvement</a:t>
          </a:r>
          <a:endParaRPr lang="en-US" dirty="0">
            <a:solidFill>
              <a:srgbClr val="485156"/>
            </a:solidFill>
          </a:endParaRPr>
        </a:p>
      </dgm:t>
    </dgm:pt>
    <dgm:pt modelId="{1822C672-F8CE-9340-8D1C-E519B15E86D2}" type="parTrans" cxnId="{C403AB45-DEEA-254B-B12A-1DC1C34C86BD}">
      <dgm:prSet/>
      <dgm:spPr/>
      <dgm:t>
        <a:bodyPr/>
        <a:lstStyle/>
        <a:p>
          <a:endParaRPr lang="en-US"/>
        </a:p>
      </dgm:t>
    </dgm:pt>
    <dgm:pt modelId="{47650E28-8E0F-D146-8675-E488116A25EB}" type="sibTrans" cxnId="{C403AB45-DEEA-254B-B12A-1DC1C34C86BD}">
      <dgm:prSet/>
      <dgm:spPr/>
      <dgm:t>
        <a:bodyPr/>
        <a:lstStyle/>
        <a:p>
          <a:endParaRPr lang="en-US"/>
        </a:p>
      </dgm:t>
    </dgm:pt>
    <dgm:pt modelId="{2BC8DA54-C3A4-CD47-B974-94E486D3FC02}" type="pres">
      <dgm:prSet presAssocID="{C1C344AE-7495-EF4D-AEEF-732C7B392C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985039-93A3-844F-A8C9-742ED804B0CE}" type="pres">
      <dgm:prSet presAssocID="{A1709715-D500-2C4D-8C99-E6CB9A091206}" presName="composite" presStyleCnt="0"/>
      <dgm:spPr/>
    </dgm:pt>
    <dgm:pt modelId="{5F7C6F2B-A1E9-7C49-BAF4-F3D3CFFEE888}" type="pres">
      <dgm:prSet presAssocID="{A1709715-D500-2C4D-8C99-E6CB9A09120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4F19-D794-3146-AD88-34CCA7897001}" type="pres">
      <dgm:prSet presAssocID="{A1709715-D500-2C4D-8C99-E6CB9A09120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518A8-CAB3-C242-9B12-CFA8C7C2860F}" type="pres">
      <dgm:prSet presAssocID="{4F820527-9FE9-D24D-B8A9-FE6E1B80E2BF}" presName="space" presStyleCnt="0"/>
      <dgm:spPr/>
    </dgm:pt>
    <dgm:pt modelId="{1A3048FD-77A5-5649-8885-516A253C3834}" type="pres">
      <dgm:prSet presAssocID="{C2EED0BB-C413-0842-B7B1-EEB7D3963641}" presName="composite" presStyleCnt="0"/>
      <dgm:spPr/>
    </dgm:pt>
    <dgm:pt modelId="{66388D9D-330A-734F-84BC-5914EE88A064}" type="pres">
      <dgm:prSet presAssocID="{C2EED0BB-C413-0842-B7B1-EEB7D396364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E20D4-D91B-F944-8630-09FE12DBB7DC}" type="pres">
      <dgm:prSet presAssocID="{C2EED0BB-C413-0842-B7B1-EEB7D396364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EAE0F5-1B18-1341-AC53-4CA19A32AE24}" type="presOf" srcId="{692A379F-C361-6944-95BC-1647B16288C8}" destId="{821E20D4-D91B-F944-8630-09FE12DBB7DC}" srcOrd="0" destOrd="1" presId="urn:microsoft.com/office/officeart/2005/8/layout/hList1"/>
    <dgm:cxn modelId="{C2C2C208-6F47-D04B-B8C4-759FAF7E116D}" type="presOf" srcId="{C1C344AE-7495-EF4D-AEEF-732C7B392C56}" destId="{2BC8DA54-C3A4-CD47-B974-94E486D3FC02}" srcOrd="0" destOrd="0" presId="urn:microsoft.com/office/officeart/2005/8/layout/hList1"/>
    <dgm:cxn modelId="{027B21C9-9059-8142-AD3B-6A8A650D4D90}" srcId="{C1C344AE-7495-EF4D-AEEF-732C7B392C56}" destId="{C2EED0BB-C413-0842-B7B1-EEB7D3963641}" srcOrd="1" destOrd="0" parTransId="{A40FE286-5213-0848-99AE-167FE05101FF}" sibTransId="{26B07F93-4947-364E-ADCD-41F8F867ED43}"/>
    <dgm:cxn modelId="{F0D048D4-9BF6-514B-9F8B-C6D3F1E1F703}" srcId="{A1709715-D500-2C4D-8C99-E6CB9A091206}" destId="{AD7955E8-C7CD-5F45-BEC7-1B18FC479256}" srcOrd="0" destOrd="0" parTransId="{35B14CAC-E157-404B-A0B2-7A107269E157}" sibTransId="{CB8FDB18-CC6A-9541-80EC-375DC3DB4D45}"/>
    <dgm:cxn modelId="{3FF3A864-DE5B-6747-8BD7-2C2672C0FB10}" type="presOf" srcId="{C2EED0BB-C413-0842-B7B1-EEB7D3963641}" destId="{66388D9D-330A-734F-84BC-5914EE88A064}" srcOrd="0" destOrd="0" presId="urn:microsoft.com/office/officeart/2005/8/layout/hList1"/>
    <dgm:cxn modelId="{C403AB45-DEEA-254B-B12A-1DC1C34C86BD}" srcId="{C2EED0BB-C413-0842-B7B1-EEB7D3963641}" destId="{692A379F-C361-6944-95BC-1647B16288C8}" srcOrd="1" destOrd="0" parTransId="{1822C672-F8CE-9340-8D1C-E519B15E86D2}" sibTransId="{47650E28-8E0F-D146-8675-E488116A25EB}"/>
    <dgm:cxn modelId="{449B7159-2CE8-9F48-A333-5C34C160EFCB}" type="presOf" srcId="{AD7955E8-C7CD-5F45-BEC7-1B18FC479256}" destId="{F5764F19-D794-3146-AD88-34CCA7897001}" srcOrd="0" destOrd="0" presId="urn:microsoft.com/office/officeart/2005/8/layout/hList1"/>
    <dgm:cxn modelId="{EA895FCE-5D11-A347-88CE-E22F80E13FED}" type="presOf" srcId="{A0AADB59-EF6B-0E48-9EEA-871A7E7AA8A4}" destId="{821E20D4-D91B-F944-8630-09FE12DBB7DC}" srcOrd="0" destOrd="0" presId="urn:microsoft.com/office/officeart/2005/8/layout/hList1"/>
    <dgm:cxn modelId="{21C69FF7-0064-B048-8223-76D434C1C1D9}" type="presOf" srcId="{A1709715-D500-2C4D-8C99-E6CB9A091206}" destId="{5F7C6F2B-A1E9-7C49-BAF4-F3D3CFFEE888}" srcOrd="0" destOrd="0" presId="urn:microsoft.com/office/officeart/2005/8/layout/hList1"/>
    <dgm:cxn modelId="{3EEE88BE-0C89-E54C-BE12-F89176AC34EA}" srcId="{C1C344AE-7495-EF4D-AEEF-732C7B392C56}" destId="{A1709715-D500-2C4D-8C99-E6CB9A091206}" srcOrd="0" destOrd="0" parTransId="{5F24C6AF-372C-754C-9E46-F5CAC01123EF}" sibTransId="{4F820527-9FE9-D24D-B8A9-FE6E1B80E2BF}"/>
    <dgm:cxn modelId="{2708DD98-74AD-EC48-B45A-E20D74091C10}" srcId="{C2EED0BB-C413-0842-B7B1-EEB7D3963641}" destId="{A0AADB59-EF6B-0E48-9EEA-871A7E7AA8A4}" srcOrd="0" destOrd="0" parTransId="{7B1982CF-70BC-1947-A0E0-9C17B02B3F85}" sibTransId="{8A6989CC-00BB-AD49-83F0-DFF8E5878D3A}"/>
    <dgm:cxn modelId="{661049A3-1F55-1B4E-A074-74129C3F61C7}" type="presParOf" srcId="{2BC8DA54-C3A4-CD47-B974-94E486D3FC02}" destId="{68985039-93A3-844F-A8C9-742ED804B0CE}" srcOrd="0" destOrd="0" presId="urn:microsoft.com/office/officeart/2005/8/layout/hList1"/>
    <dgm:cxn modelId="{AF94B831-1FE8-4C46-9A0E-81192B6ED27F}" type="presParOf" srcId="{68985039-93A3-844F-A8C9-742ED804B0CE}" destId="{5F7C6F2B-A1E9-7C49-BAF4-F3D3CFFEE888}" srcOrd="0" destOrd="0" presId="urn:microsoft.com/office/officeart/2005/8/layout/hList1"/>
    <dgm:cxn modelId="{03C356A7-BB02-A745-9893-B4FF8268BF37}" type="presParOf" srcId="{68985039-93A3-844F-A8C9-742ED804B0CE}" destId="{F5764F19-D794-3146-AD88-34CCA7897001}" srcOrd="1" destOrd="0" presId="urn:microsoft.com/office/officeart/2005/8/layout/hList1"/>
    <dgm:cxn modelId="{E9FC6B8D-CFE3-714E-8113-E1B93B3BADBE}" type="presParOf" srcId="{2BC8DA54-C3A4-CD47-B974-94E486D3FC02}" destId="{4AE518A8-CAB3-C242-9B12-CFA8C7C2860F}" srcOrd="1" destOrd="0" presId="urn:microsoft.com/office/officeart/2005/8/layout/hList1"/>
    <dgm:cxn modelId="{3B4DE305-FA5B-CA44-87A9-9DD2FB56A461}" type="presParOf" srcId="{2BC8DA54-C3A4-CD47-B974-94E486D3FC02}" destId="{1A3048FD-77A5-5649-8885-516A253C3834}" srcOrd="2" destOrd="0" presId="urn:microsoft.com/office/officeart/2005/8/layout/hList1"/>
    <dgm:cxn modelId="{BD42C4B9-8ECD-4348-8F7D-6389A36527FA}" type="presParOf" srcId="{1A3048FD-77A5-5649-8885-516A253C3834}" destId="{66388D9D-330A-734F-84BC-5914EE88A064}" srcOrd="0" destOrd="0" presId="urn:microsoft.com/office/officeart/2005/8/layout/hList1"/>
    <dgm:cxn modelId="{7A6E2D9E-E859-2940-9424-CE921967685A}" type="presParOf" srcId="{1A3048FD-77A5-5649-8885-516A253C3834}" destId="{821E20D4-D91B-F944-8630-09FE12DBB7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C344AE-7495-EF4D-AEEF-732C7B392C56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09715-D500-2C4D-8C99-E6CB9A091206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Internal communication</a:t>
          </a:r>
          <a:endParaRPr lang="en-US" b="1" dirty="0"/>
        </a:p>
      </dgm:t>
    </dgm:pt>
    <dgm:pt modelId="{5F24C6AF-372C-754C-9E46-F5CAC01123EF}" type="parTrans" cxnId="{3EEE88BE-0C89-E54C-BE12-F89176AC34EA}">
      <dgm:prSet/>
      <dgm:spPr/>
      <dgm:t>
        <a:bodyPr/>
        <a:lstStyle/>
        <a:p>
          <a:endParaRPr lang="en-US"/>
        </a:p>
      </dgm:t>
    </dgm:pt>
    <dgm:pt modelId="{4F820527-9FE9-D24D-B8A9-FE6E1B80E2BF}" type="sibTrans" cxnId="{3EEE88BE-0C89-E54C-BE12-F89176AC34EA}">
      <dgm:prSet/>
      <dgm:spPr/>
      <dgm:t>
        <a:bodyPr/>
        <a:lstStyle/>
        <a:p>
          <a:endParaRPr lang="en-US"/>
        </a:p>
      </dgm:t>
    </dgm:pt>
    <dgm:pt modelId="{AD7955E8-C7CD-5F45-BEC7-1B18FC47925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Sharing information through the BrightnESS newsletter</a:t>
          </a:r>
          <a:endParaRPr lang="en-US" dirty="0">
            <a:solidFill>
              <a:srgbClr val="485156"/>
            </a:solidFill>
          </a:endParaRPr>
        </a:p>
      </dgm:t>
    </dgm:pt>
    <dgm:pt modelId="{35B14CAC-E157-404B-A0B2-7A107269E157}" type="parTrans" cxnId="{F0D048D4-9BF6-514B-9F8B-C6D3F1E1F703}">
      <dgm:prSet/>
      <dgm:spPr/>
      <dgm:t>
        <a:bodyPr/>
        <a:lstStyle/>
        <a:p>
          <a:endParaRPr lang="en-US"/>
        </a:p>
      </dgm:t>
    </dgm:pt>
    <dgm:pt modelId="{CB8FDB18-CC6A-9541-80EC-375DC3DB4D45}" type="sibTrans" cxnId="{F0D048D4-9BF6-514B-9F8B-C6D3F1E1F703}">
      <dgm:prSet/>
      <dgm:spPr/>
      <dgm:t>
        <a:bodyPr/>
        <a:lstStyle/>
        <a:p>
          <a:endParaRPr lang="en-US"/>
        </a:p>
      </dgm:t>
    </dgm:pt>
    <dgm:pt modelId="{C2EED0BB-C413-0842-B7B1-EEB7D3963641}">
      <dgm:prSet phldrT="[Text]"/>
      <dgm:spPr>
        <a:solidFill>
          <a:srgbClr val="82AF19"/>
        </a:solidFill>
        <a:ln>
          <a:noFill/>
        </a:ln>
        <a:effectLst/>
      </dgm:spPr>
      <dgm:t>
        <a:bodyPr/>
        <a:lstStyle/>
        <a:p>
          <a:r>
            <a:rPr lang="en-US" b="1" dirty="0" smtClean="0"/>
            <a:t>External communication</a:t>
          </a:r>
          <a:endParaRPr lang="en-US" b="1" dirty="0"/>
        </a:p>
      </dgm:t>
    </dgm:pt>
    <dgm:pt modelId="{A40FE286-5213-0848-99AE-167FE05101FF}" type="parTrans" cxnId="{027B21C9-9059-8142-AD3B-6A8A650D4D90}">
      <dgm:prSet/>
      <dgm:spPr/>
      <dgm:t>
        <a:bodyPr/>
        <a:lstStyle/>
        <a:p>
          <a:endParaRPr lang="en-US"/>
        </a:p>
      </dgm:t>
    </dgm:pt>
    <dgm:pt modelId="{26B07F93-4947-364E-ADCD-41F8F867ED43}" type="sibTrans" cxnId="{027B21C9-9059-8142-AD3B-6A8A650D4D90}">
      <dgm:prSet/>
      <dgm:spPr/>
      <dgm:t>
        <a:bodyPr/>
        <a:lstStyle/>
        <a:p>
          <a:endParaRPr lang="en-US"/>
        </a:p>
      </dgm:t>
    </dgm:pt>
    <dgm:pt modelId="{A0AADB59-EF6B-0E48-9EEA-871A7E7AA8A4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Communicating progress through intensive Twitter effort</a:t>
          </a:r>
          <a:endParaRPr lang="en-US" dirty="0">
            <a:solidFill>
              <a:srgbClr val="485156"/>
            </a:solidFill>
          </a:endParaRPr>
        </a:p>
      </dgm:t>
    </dgm:pt>
    <dgm:pt modelId="{7B1982CF-70BC-1947-A0E0-9C17B02B3F85}" type="parTrans" cxnId="{2708DD98-74AD-EC48-B45A-E20D74091C10}">
      <dgm:prSet/>
      <dgm:spPr/>
      <dgm:t>
        <a:bodyPr/>
        <a:lstStyle/>
        <a:p>
          <a:endParaRPr lang="en-US"/>
        </a:p>
      </dgm:t>
    </dgm:pt>
    <dgm:pt modelId="{8A6989CC-00BB-AD49-83F0-DFF8E5878D3A}" type="sibTrans" cxnId="{2708DD98-74AD-EC48-B45A-E20D74091C10}">
      <dgm:prSet/>
      <dgm:spPr/>
      <dgm:t>
        <a:bodyPr/>
        <a:lstStyle/>
        <a:p>
          <a:endParaRPr lang="en-US"/>
        </a:p>
      </dgm:t>
    </dgm:pt>
    <dgm:pt modelId="{2DFC1D24-EA32-49EE-A5E6-5C99BCB98579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Developing a network of the WP6 Hub Coordinators</a:t>
          </a:r>
          <a:endParaRPr lang="en-US" dirty="0">
            <a:solidFill>
              <a:srgbClr val="485156"/>
            </a:solidFill>
          </a:endParaRPr>
        </a:p>
      </dgm:t>
    </dgm:pt>
    <dgm:pt modelId="{00FA763E-8DA2-404A-AA82-3530E8DF3ED9}" type="parTrans" cxnId="{6D515A59-BF64-4874-9EF3-BE90BE193880}">
      <dgm:prSet/>
      <dgm:spPr/>
      <dgm:t>
        <a:bodyPr/>
        <a:lstStyle/>
        <a:p>
          <a:endParaRPr lang="da-DK"/>
        </a:p>
      </dgm:t>
    </dgm:pt>
    <dgm:pt modelId="{CCF6C96D-3A9B-4CF0-B212-78F75813366D}" type="sibTrans" cxnId="{6D515A59-BF64-4874-9EF3-BE90BE193880}">
      <dgm:prSet/>
      <dgm:spPr/>
      <dgm:t>
        <a:bodyPr/>
        <a:lstStyle/>
        <a:p>
          <a:endParaRPr lang="da-DK"/>
        </a:p>
      </dgm:t>
    </dgm:pt>
    <dgm:pt modelId="{AC15E749-D71B-46ED-9B13-1336420654BA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Disseminating results via the BrightnESS website</a:t>
          </a:r>
          <a:endParaRPr lang="en-US" dirty="0">
            <a:solidFill>
              <a:srgbClr val="485156"/>
            </a:solidFill>
          </a:endParaRPr>
        </a:p>
      </dgm:t>
    </dgm:pt>
    <dgm:pt modelId="{0BB0424A-CE9F-4962-A088-7CF5ED9E0220}" type="parTrans" cxnId="{EA4E6B5D-AA1D-4A36-B195-0A679C230395}">
      <dgm:prSet/>
      <dgm:spPr/>
      <dgm:t>
        <a:bodyPr/>
        <a:lstStyle/>
        <a:p>
          <a:endParaRPr lang="da-DK"/>
        </a:p>
      </dgm:t>
    </dgm:pt>
    <dgm:pt modelId="{0A532E1C-9B3C-422E-8BBC-7C67D3249840}" type="sibTrans" cxnId="{EA4E6B5D-AA1D-4A36-B195-0A679C230395}">
      <dgm:prSet/>
      <dgm:spPr/>
      <dgm:t>
        <a:bodyPr/>
        <a:lstStyle/>
        <a:p>
          <a:endParaRPr lang="da-DK"/>
        </a:p>
      </dgm:t>
    </dgm:pt>
    <dgm:pt modelId="{A05867CE-32E5-466B-A75E-107F9A96388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485156"/>
              </a:solidFill>
            </a:rPr>
            <a:t>Promoting partner collaboration through video content</a:t>
          </a:r>
          <a:endParaRPr lang="en-US" dirty="0">
            <a:solidFill>
              <a:srgbClr val="485156"/>
            </a:solidFill>
          </a:endParaRPr>
        </a:p>
      </dgm:t>
    </dgm:pt>
    <dgm:pt modelId="{4E59D1B7-5CCD-4446-961F-CF193F8F72FC}" type="parTrans" cxnId="{69AD152A-2000-47E5-A370-0CFEF76DDE22}">
      <dgm:prSet/>
      <dgm:spPr/>
      <dgm:t>
        <a:bodyPr/>
        <a:lstStyle/>
        <a:p>
          <a:endParaRPr lang="da-DK"/>
        </a:p>
      </dgm:t>
    </dgm:pt>
    <dgm:pt modelId="{FCDF5400-7B9B-4A80-BBC9-3EDCB5AC13FD}" type="sibTrans" cxnId="{69AD152A-2000-47E5-A370-0CFEF76DDE22}">
      <dgm:prSet/>
      <dgm:spPr/>
      <dgm:t>
        <a:bodyPr/>
        <a:lstStyle/>
        <a:p>
          <a:endParaRPr lang="da-DK"/>
        </a:p>
      </dgm:t>
    </dgm:pt>
    <dgm:pt modelId="{2BC8DA54-C3A4-CD47-B974-94E486D3FC02}" type="pres">
      <dgm:prSet presAssocID="{C1C344AE-7495-EF4D-AEEF-732C7B392C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985039-93A3-844F-A8C9-742ED804B0CE}" type="pres">
      <dgm:prSet presAssocID="{A1709715-D500-2C4D-8C99-E6CB9A091206}" presName="composite" presStyleCnt="0"/>
      <dgm:spPr/>
    </dgm:pt>
    <dgm:pt modelId="{5F7C6F2B-A1E9-7C49-BAF4-F3D3CFFEE888}" type="pres">
      <dgm:prSet presAssocID="{A1709715-D500-2C4D-8C99-E6CB9A09120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4F19-D794-3146-AD88-34CCA7897001}" type="pres">
      <dgm:prSet presAssocID="{A1709715-D500-2C4D-8C99-E6CB9A09120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518A8-CAB3-C242-9B12-CFA8C7C2860F}" type="pres">
      <dgm:prSet presAssocID="{4F820527-9FE9-D24D-B8A9-FE6E1B80E2BF}" presName="space" presStyleCnt="0"/>
      <dgm:spPr/>
    </dgm:pt>
    <dgm:pt modelId="{1A3048FD-77A5-5649-8885-516A253C3834}" type="pres">
      <dgm:prSet presAssocID="{C2EED0BB-C413-0842-B7B1-EEB7D3963641}" presName="composite" presStyleCnt="0"/>
      <dgm:spPr/>
    </dgm:pt>
    <dgm:pt modelId="{66388D9D-330A-734F-84BC-5914EE88A064}" type="pres">
      <dgm:prSet presAssocID="{C2EED0BB-C413-0842-B7B1-EEB7D396364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E20D4-D91B-F944-8630-09FE12DBB7DC}" type="pres">
      <dgm:prSet presAssocID="{C2EED0BB-C413-0842-B7B1-EEB7D396364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515A59-BF64-4874-9EF3-BE90BE193880}" srcId="{A1709715-D500-2C4D-8C99-E6CB9A091206}" destId="{2DFC1D24-EA32-49EE-A5E6-5C99BCB98579}" srcOrd="1" destOrd="0" parTransId="{00FA763E-8DA2-404A-AA82-3530E8DF3ED9}" sibTransId="{CCF6C96D-3A9B-4CF0-B212-78F75813366D}"/>
    <dgm:cxn modelId="{2202F196-38D8-4E14-A7D3-928E7E963A3D}" type="presOf" srcId="{AD7955E8-C7CD-5F45-BEC7-1B18FC479256}" destId="{F5764F19-D794-3146-AD88-34CCA7897001}" srcOrd="0" destOrd="0" presId="urn:microsoft.com/office/officeart/2005/8/layout/hList1"/>
    <dgm:cxn modelId="{027B21C9-9059-8142-AD3B-6A8A650D4D90}" srcId="{C1C344AE-7495-EF4D-AEEF-732C7B392C56}" destId="{C2EED0BB-C413-0842-B7B1-EEB7D3963641}" srcOrd="1" destOrd="0" parTransId="{A40FE286-5213-0848-99AE-167FE05101FF}" sibTransId="{26B07F93-4947-364E-ADCD-41F8F867ED43}"/>
    <dgm:cxn modelId="{C487BEAB-71D0-4E4B-8D6E-F6C0D8C76402}" type="presOf" srcId="{2DFC1D24-EA32-49EE-A5E6-5C99BCB98579}" destId="{F5764F19-D794-3146-AD88-34CCA7897001}" srcOrd="0" destOrd="1" presId="urn:microsoft.com/office/officeart/2005/8/layout/hList1"/>
    <dgm:cxn modelId="{F0D048D4-9BF6-514B-9F8B-C6D3F1E1F703}" srcId="{A1709715-D500-2C4D-8C99-E6CB9A091206}" destId="{AD7955E8-C7CD-5F45-BEC7-1B18FC479256}" srcOrd="0" destOrd="0" parTransId="{35B14CAC-E157-404B-A0B2-7A107269E157}" sibTransId="{CB8FDB18-CC6A-9541-80EC-375DC3DB4D45}"/>
    <dgm:cxn modelId="{51C1EAE6-445B-4EEB-9C1B-7D7B9E1F8614}" type="presOf" srcId="{A05867CE-32E5-466B-A75E-107F9A963888}" destId="{821E20D4-D91B-F944-8630-09FE12DBB7DC}" srcOrd="0" destOrd="2" presId="urn:microsoft.com/office/officeart/2005/8/layout/hList1"/>
    <dgm:cxn modelId="{2650D5D3-393B-481E-8E25-B46A4F4C7A7D}" type="presOf" srcId="{A1709715-D500-2C4D-8C99-E6CB9A091206}" destId="{5F7C6F2B-A1E9-7C49-BAF4-F3D3CFFEE888}" srcOrd="0" destOrd="0" presId="urn:microsoft.com/office/officeart/2005/8/layout/hList1"/>
    <dgm:cxn modelId="{61850840-FB28-47D1-8D52-CD0B625C689E}" type="presOf" srcId="{C1C344AE-7495-EF4D-AEEF-732C7B392C56}" destId="{2BC8DA54-C3A4-CD47-B974-94E486D3FC02}" srcOrd="0" destOrd="0" presId="urn:microsoft.com/office/officeart/2005/8/layout/hList1"/>
    <dgm:cxn modelId="{B50F3C71-1FE9-4777-8597-116276A7E536}" type="presOf" srcId="{AC15E749-D71B-46ED-9B13-1336420654BA}" destId="{821E20D4-D91B-F944-8630-09FE12DBB7DC}" srcOrd="0" destOrd="1" presId="urn:microsoft.com/office/officeart/2005/8/layout/hList1"/>
    <dgm:cxn modelId="{69AD152A-2000-47E5-A370-0CFEF76DDE22}" srcId="{C2EED0BB-C413-0842-B7B1-EEB7D3963641}" destId="{A05867CE-32E5-466B-A75E-107F9A963888}" srcOrd="2" destOrd="0" parTransId="{4E59D1B7-5CCD-4446-961F-CF193F8F72FC}" sibTransId="{FCDF5400-7B9B-4A80-BBC9-3EDCB5AC13FD}"/>
    <dgm:cxn modelId="{B45C3227-36F9-4FF7-9CBE-B44265ADE2CF}" type="presOf" srcId="{A0AADB59-EF6B-0E48-9EEA-871A7E7AA8A4}" destId="{821E20D4-D91B-F944-8630-09FE12DBB7DC}" srcOrd="0" destOrd="0" presId="urn:microsoft.com/office/officeart/2005/8/layout/hList1"/>
    <dgm:cxn modelId="{3EEE88BE-0C89-E54C-BE12-F89176AC34EA}" srcId="{C1C344AE-7495-EF4D-AEEF-732C7B392C56}" destId="{A1709715-D500-2C4D-8C99-E6CB9A091206}" srcOrd="0" destOrd="0" parTransId="{5F24C6AF-372C-754C-9E46-F5CAC01123EF}" sibTransId="{4F820527-9FE9-D24D-B8A9-FE6E1B80E2BF}"/>
    <dgm:cxn modelId="{2708DD98-74AD-EC48-B45A-E20D74091C10}" srcId="{C2EED0BB-C413-0842-B7B1-EEB7D3963641}" destId="{A0AADB59-EF6B-0E48-9EEA-871A7E7AA8A4}" srcOrd="0" destOrd="0" parTransId="{7B1982CF-70BC-1947-A0E0-9C17B02B3F85}" sibTransId="{8A6989CC-00BB-AD49-83F0-DFF8E5878D3A}"/>
    <dgm:cxn modelId="{EA4E6B5D-AA1D-4A36-B195-0A679C230395}" srcId="{C2EED0BB-C413-0842-B7B1-EEB7D3963641}" destId="{AC15E749-D71B-46ED-9B13-1336420654BA}" srcOrd="1" destOrd="0" parTransId="{0BB0424A-CE9F-4962-A088-7CF5ED9E0220}" sibTransId="{0A532E1C-9B3C-422E-8BBC-7C67D3249840}"/>
    <dgm:cxn modelId="{D7CA73C3-0172-4266-96CB-3544440EB485}" type="presOf" srcId="{C2EED0BB-C413-0842-B7B1-EEB7D3963641}" destId="{66388D9D-330A-734F-84BC-5914EE88A064}" srcOrd="0" destOrd="0" presId="urn:microsoft.com/office/officeart/2005/8/layout/hList1"/>
    <dgm:cxn modelId="{B1F6EC25-84F6-4AF2-8260-019DDBE47E9C}" type="presParOf" srcId="{2BC8DA54-C3A4-CD47-B974-94E486D3FC02}" destId="{68985039-93A3-844F-A8C9-742ED804B0CE}" srcOrd="0" destOrd="0" presId="urn:microsoft.com/office/officeart/2005/8/layout/hList1"/>
    <dgm:cxn modelId="{FE249FB5-07E0-404F-A17D-D21F5C3F12C7}" type="presParOf" srcId="{68985039-93A3-844F-A8C9-742ED804B0CE}" destId="{5F7C6F2B-A1E9-7C49-BAF4-F3D3CFFEE888}" srcOrd="0" destOrd="0" presId="urn:microsoft.com/office/officeart/2005/8/layout/hList1"/>
    <dgm:cxn modelId="{4D846BA6-56C9-4147-8176-A5702CC3698E}" type="presParOf" srcId="{68985039-93A3-844F-A8C9-742ED804B0CE}" destId="{F5764F19-D794-3146-AD88-34CCA7897001}" srcOrd="1" destOrd="0" presId="urn:microsoft.com/office/officeart/2005/8/layout/hList1"/>
    <dgm:cxn modelId="{EF76C610-D401-4F74-8C72-845656138D83}" type="presParOf" srcId="{2BC8DA54-C3A4-CD47-B974-94E486D3FC02}" destId="{4AE518A8-CAB3-C242-9B12-CFA8C7C2860F}" srcOrd="1" destOrd="0" presId="urn:microsoft.com/office/officeart/2005/8/layout/hList1"/>
    <dgm:cxn modelId="{F06D03FA-1208-4BC2-90B6-7D0317748793}" type="presParOf" srcId="{2BC8DA54-C3A4-CD47-B974-94E486D3FC02}" destId="{1A3048FD-77A5-5649-8885-516A253C3834}" srcOrd="2" destOrd="0" presId="urn:microsoft.com/office/officeart/2005/8/layout/hList1"/>
    <dgm:cxn modelId="{0B423665-C154-48D2-831F-F1BD079BADD0}" type="presParOf" srcId="{1A3048FD-77A5-5649-8885-516A253C3834}" destId="{66388D9D-330A-734F-84BC-5914EE88A064}" srcOrd="0" destOrd="0" presId="urn:microsoft.com/office/officeart/2005/8/layout/hList1"/>
    <dgm:cxn modelId="{DCA854CE-7684-4BB0-8313-D4781E8A9EB2}" type="presParOf" srcId="{1A3048FD-77A5-5649-8885-516A253C3834}" destId="{821E20D4-D91B-F944-8630-09FE12DBB7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4173F8-8EAF-8745-BFC6-C6C43FF7FC82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F309CB35-7D63-624F-971B-72CC6CEEFDFD}">
      <dgm:prSet phldrT="[Text]"/>
      <dgm:spPr>
        <a:solidFill>
          <a:schemeClr val="bg1">
            <a:lumMod val="65000"/>
            <a:alpha val="86000"/>
          </a:schemeClr>
        </a:solidFill>
        <a:effectLst>
          <a:outerShdw blurRad="50800" dist="50800" dir="5400000" algn="ctr" rotWithShape="0">
            <a:srgbClr val="000000">
              <a:alpha val="11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Scientific impact</a:t>
          </a:r>
          <a:endParaRPr lang="en-US" dirty="0">
            <a:solidFill>
              <a:schemeClr val="bg1"/>
            </a:solidFill>
          </a:endParaRPr>
        </a:p>
      </dgm:t>
    </dgm:pt>
    <dgm:pt modelId="{876DACE3-A5D8-B843-9057-964D7364602A}" type="parTrans" cxnId="{6DDA7A03-794E-5349-9A53-089461C5AD3D}">
      <dgm:prSet/>
      <dgm:spPr/>
      <dgm:t>
        <a:bodyPr/>
        <a:lstStyle/>
        <a:p>
          <a:endParaRPr lang="en-US"/>
        </a:p>
      </dgm:t>
    </dgm:pt>
    <dgm:pt modelId="{68D2F0D9-CB52-5448-9AB4-9DC1A3564C42}" type="sibTrans" cxnId="{6DDA7A03-794E-5349-9A53-089461C5AD3D}">
      <dgm:prSet/>
      <dgm:spPr/>
      <dgm:t>
        <a:bodyPr/>
        <a:lstStyle/>
        <a:p>
          <a:endParaRPr lang="en-US"/>
        </a:p>
      </dgm:t>
    </dgm:pt>
    <dgm:pt modelId="{E844CDEF-1222-2949-AF98-2C7CC1DF9F1F}">
      <dgm:prSet phldrT="[Text]"/>
      <dgm:spPr>
        <a:solidFill>
          <a:schemeClr val="bg1">
            <a:lumMod val="50000"/>
            <a:alpha val="91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Economic impact</a:t>
          </a:r>
          <a:endParaRPr lang="en-US" dirty="0">
            <a:solidFill>
              <a:schemeClr val="bg1"/>
            </a:solidFill>
          </a:endParaRPr>
        </a:p>
      </dgm:t>
    </dgm:pt>
    <dgm:pt modelId="{AF5972AB-09E8-0544-BD84-C881EC0A176C}" type="parTrans" cxnId="{6C975D63-4FF2-A84E-9752-02DC99542DBD}">
      <dgm:prSet/>
      <dgm:spPr/>
      <dgm:t>
        <a:bodyPr/>
        <a:lstStyle/>
        <a:p>
          <a:endParaRPr lang="en-US"/>
        </a:p>
      </dgm:t>
    </dgm:pt>
    <dgm:pt modelId="{B74AF772-E2ED-944E-BA82-104952150D30}" type="sibTrans" cxnId="{6C975D63-4FF2-A84E-9752-02DC99542DBD}">
      <dgm:prSet/>
      <dgm:spPr/>
      <dgm:t>
        <a:bodyPr/>
        <a:lstStyle/>
        <a:p>
          <a:endParaRPr lang="en-US"/>
        </a:p>
      </dgm:t>
    </dgm:pt>
    <dgm:pt modelId="{133ABF5E-DE9D-8045-833B-998D064F26A3}">
      <dgm:prSet phldrT="[Text]"/>
      <dgm:spPr>
        <a:solidFill>
          <a:srgbClr val="485156">
            <a:alpha val="94000"/>
          </a:srgb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Societal impact</a:t>
          </a:r>
          <a:endParaRPr lang="en-US" dirty="0">
            <a:solidFill>
              <a:schemeClr val="bg1"/>
            </a:solidFill>
          </a:endParaRPr>
        </a:p>
      </dgm:t>
    </dgm:pt>
    <dgm:pt modelId="{053ECA0F-6AC6-4049-BBFD-C2CFBF417A45}" type="parTrans" cxnId="{087CB8DC-7A3C-0C4E-A119-776833C88404}">
      <dgm:prSet/>
      <dgm:spPr/>
      <dgm:t>
        <a:bodyPr/>
        <a:lstStyle/>
        <a:p>
          <a:endParaRPr lang="en-US"/>
        </a:p>
      </dgm:t>
    </dgm:pt>
    <dgm:pt modelId="{724140C4-8AFF-CE4D-BF33-CFC3F50E3D19}" type="sibTrans" cxnId="{087CB8DC-7A3C-0C4E-A119-776833C88404}">
      <dgm:prSet/>
      <dgm:spPr/>
      <dgm:t>
        <a:bodyPr/>
        <a:lstStyle/>
        <a:p>
          <a:endParaRPr lang="en-US"/>
        </a:p>
      </dgm:t>
    </dgm:pt>
    <dgm:pt modelId="{14343A32-0492-094A-944F-64F3978C21CC}" type="pres">
      <dgm:prSet presAssocID="{FD4173F8-8EAF-8745-BFC6-C6C43FF7FC82}" presName="compositeShape" presStyleCnt="0">
        <dgm:presLayoutVars>
          <dgm:chMax val="7"/>
          <dgm:dir/>
          <dgm:resizeHandles val="exact"/>
        </dgm:presLayoutVars>
      </dgm:prSet>
      <dgm:spPr/>
    </dgm:pt>
    <dgm:pt modelId="{2855A0A4-8903-E64E-BDF4-4A3FA3D7F776}" type="pres">
      <dgm:prSet presAssocID="{F309CB35-7D63-624F-971B-72CC6CEEFDFD}" presName="circ1" presStyleLbl="vennNode1" presStyleIdx="0" presStyleCnt="3"/>
      <dgm:spPr/>
      <dgm:t>
        <a:bodyPr/>
        <a:lstStyle/>
        <a:p>
          <a:endParaRPr lang="en-US"/>
        </a:p>
      </dgm:t>
    </dgm:pt>
    <dgm:pt modelId="{A9C9D294-B143-8F43-A75C-8ED59198E7B4}" type="pres">
      <dgm:prSet presAssocID="{F309CB35-7D63-624F-971B-72CC6CEEFD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0451B0-49D5-B240-811D-A2EF07F9634E}" type="pres">
      <dgm:prSet presAssocID="{E844CDEF-1222-2949-AF98-2C7CC1DF9F1F}" presName="circ2" presStyleLbl="vennNode1" presStyleIdx="1" presStyleCnt="3"/>
      <dgm:spPr/>
      <dgm:t>
        <a:bodyPr/>
        <a:lstStyle/>
        <a:p>
          <a:endParaRPr lang="en-US"/>
        </a:p>
      </dgm:t>
    </dgm:pt>
    <dgm:pt modelId="{71590241-4374-8E4A-B1E7-DCDAD6B1C3DB}" type="pres">
      <dgm:prSet presAssocID="{E844CDEF-1222-2949-AF98-2C7CC1DF9F1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EF0640-CB92-3A4B-AE8E-A820E4843969}" type="pres">
      <dgm:prSet presAssocID="{133ABF5E-DE9D-8045-833B-998D064F26A3}" presName="circ3" presStyleLbl="vennNode1" presStyleIdx="2" presStyleCnt="3"/>
      <dgm:spPr/>
      <dgm:t>
        <a:bodyPr/>
        <a:lstStyle/>
        <a:p>
          <a:endParaRPr lang="en-US"/>
        </a:p>
      </dgm:t>
    </dgm:pt>
    <dgm:pt modelId="{FA6291D5-9684-DC4E-A66D-3E80EA369816}" type="pres">
      <dgm:prSet presAssocID="{133ABF5E-DE9D-8045-833B-998D064F26A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975D63-4FF2-A84E-9752-02DC99542DBD}" srcId="{FD4173F8-8EAF-8745-BFC6-C6C43FF7FC82}" destId="{E844CDEF-1222-2949-AF98-2C7CC1DF9F1F}" srcOrd="1" destOrd="0" parTransId="{AF5972AB-09E8-0544-BD84-C881EC0A176C}" sibTransId="{B74AF772-E2ED-944E-BA82-104952150D30}"/>
    <dgm:cxn modelId="{5E74A808-D74A-E34D-8870-127C1C36116F}" type="presOf" srcId="{133ABF5E-DE9D-8045-833B-998D064F26A3}" destId="{FA6291D5-9684-DC4E-A66D-3E80EA369816}" srcOrd="1" destOrd="0" presId="urn:microsoft.com/office/officeart/2005/8/layout/venn1"/>
    <dgm:cxn modelId="{6DDA7A03-794E-5349-9A53-089461C5AD3D}" srcId="{FD4173F8-8EAF-8745-BFC6-C6C43FF7FC82}" destId="{F309CB35-7D63-624F-971B-72CC6CEEFDFD}" srcOrd="0" destOrd="0" parTransId="{876DACE3-A5D8-B843-9057-964D7364602A}" sibTransId="{68D2F0D9-CB52-5448-9AB4-9DC1A3564C42}"/>
    <dgm:cxn modelId="{087CB8DC-7A3C-0C4E-A119-776833C88404}" srcId="{FD4173F8-8EAF-8745-BFC6-C6C43FF7FC82}" destId="{133ABF5E-DE9D-8045-833B-998D064F26A3}" srcOrd="2" destOrd="0" parTransId="{053ECA0F-6AC6-4049-BBFD-C2CFBF417A45}" sibTransId="{724140C4-8AFF-CE4D-BF33-CFC3F50E3D19}"/>
    <dgm:cxn modelId="{114B1C16-5BE9-8942-9979-2C2CAACD6A71}" type="presOf" srcId="{FD4173F8-8EAF-8745-BFC6-C6C43FF7FC82}" destId="{14343A32-0492-094A-944F-64F3978C21CC}" srcOrd="0" destOrd="0" presId="urn:microsoft.com/office/officeart/2005/8/layout/venn1"/>
    <dgm:cxn modelId="{E1B63CC3-A5A4-0E42-B0FD-322E87AFC5A8}" type="presOf" srcId="{E844CDEF-1222-2949-AF98-2C7CC1DF9F1F}" destId="{71590241-4374-8E4A-B1E7-DCDAD6B1C3DB}" srcOrd="1" destOrd="0" presId="urn:microsoft.com/office/officeart/2005/8/layout/venn1"/>
    <dgm:cxn modelId="{AB6A67CA-8745-0849-88B7-623A10907B3A}" type="presOf" srcId="{F309CB35-7D63-624F-971B-72CC6CEEFDFD}" destId="{2855A0A4-8903-E64E-BDF4-4A3FA3D7F776}" srcOrd="0" destOrd="0" presId="urn:microsoft.com/office/officeart/2005/8/layout/venn1"/>
    <dgm:cxn modelId="{62328BE9-2925-6A47-9B9F-8322F69FE769}" type="presOf" srcId="{133ABF5E-DE9D-8045-833B-998D064F26A3}" destId="{7EEF0640-CB92-3A4B-AE8E-A820E4843969}" srcOrd="0" destOrd="0" presId="urn:microsoft.com/office/officeart/2005/8/layout/venn1"/>
    <dgm:cxn modelId="{E4B2B855-591C-384A-A5F6-879CA6A80762}" type="presOf" srcId="{E844CDEF-1222-2949-AF98-2C7CC1DF9F1F}" destId="{640451B0-49D5-B240-811D-A2EF07F9634E}" srcOrd="0" destOrd="0" presId="urn:microsoft.com/office/officeart/2005/8/layout/venn1"/>
    <dgm:cxn modelId="{633AB0AE-BC80-9B4F-9801-AB26F21C98A0}" type="presOf" srcId="{F309CB35-7D63-624F-971B-72CC6CEEFDFD}" destId="{A9C9D294-B143-8F43-A75C-8ED59198E7B4}" srcOrd="1" destOrd="0" presId="urn:microsoft.com/office/officeart/2005/8/layout/venn1"/>
    <dgm:cxn modelId="{641FEC29-F023-A543-8F79-5BC42DA5591A}" type="presParOf" srcId="{14343A32-0492-094A-944F-64F3978C21CC}" destId="{2855A0A4-8903-E64E-BDF4-4A3FA3D7F776}" srcOrd="0" destOrd="0" presId="urn:microsoft.com/office/officeart/2005/8/layout/venn1"/>
    <dgm:cxn modelId="{60C5F4CE-0992-F54C-AB4F-D153FD2230B5}" type="presParOf" srcId="{14343A32-0492-094A-944F-64F3978C21CC}" destId="{A9C9D294-B143-8F43-A75C-8ED59198E7B4}" srcOrd="1" destOrd="0" presId="urn:microsoft.com/office/officeart/2005/8/layout/venn1"/>
    <dgm:cxn modelId="{353DC568-6F95-4548-ABA9-B671DC2F4893}" type="presParOf" srcId="{14343A32-0492-094A-944F-64F3978C21CC}" destId="{640451B0-49D5-B240-811D-A2EF07F9634E}" srcOrd="2" destOrd="0" presId="urn:microsoft.com/office/officeart/2005/8/layout/venn1"/>
    <dgm:cxn modelId="{B3A9A42F-3B4B-E44C-818F-C9D650D1982F}" type="presParOf" srcId="{14343A32-0492-094A-944F-64F3978C21CC}" destId="{71590241-4374-8E4A-B1E7-DCDAD6B1C3DB}" srcOrd="3" destOrd="0" presId="urn:microsoft.com/office/officeart/2005/8/layout/venn1"/>
    <dgm:cxn modelId="{9DA71755-9FB3-0D43-B3DD-A4F920756EC9}" type="presParOf" srcId="{14343A32-0492-094A-944F-64F3978C21CC}" destId="{7EEF0640-CB92-3A4B-AE8E-A820E4843969}" srcOrd="4" destOrd="0" presId="urn:microsoft.com/office/officeart/2005/8/layout/venn1"/>
    <dgm:cxn modelId="{8991A53A-0C1B-1C4C-80F8-F21B17B91AD2}" type="presParOf" srcId="{14343A32-0492-094A-944F-64F3978C21CC}" destId="{FA6291D5-9684-DC4E-A66D-3E80EA36981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92030D3-5154-E04B-B066-0E4F94939E87}" type="doc">
      <dgm:prSet loTypeId="urn:microsoft.com/office/officeart/2005/8/layout/b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861D2A-198F-B84A-9433-86DEA6EDD5B0}">
      <dgm:prSet phldrT="[Text]"/>
      <dgm:spPr>
        <a:solidFill>
          <a:srgbClr val="9CBC2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Aug 2017:</a:t>
          </a:r>
        </a:p>
        <a:p>
          <a:pPr algn="ctr"/>
          <a:r>
            <a:rPr lang="en-US" dirty="0" smtClean="0"/>
            <a:t>Validation by EMT</a:t>
          </a:r>
          <a:endParaRPr lang="en-US" dirty="0"/>
        </a:p>
      </dgm:t>
    </dgm:pt>
    <dgm:pt modelId="{B81235F8-6B55-E14F-BC0C-258BFF8BF9B8}" type="parTrans" cxnId="{87697ED1-4C57-D84D-8036-565D88C2B049}">
      <dgm:prSet/>
      <dgm:spPr/>
      <dgm:t>
        <a:bodyPr/>
        <a:lstStyle/>
        <a:p>
          <a:pPr algn="ctr"/>
          <a:endParaRPr lang="en-US"/>
        </a:p>
      </dgm:t>
    </dgm:pt>
    <dgm:pt modelId="{A82E447E-B698-354E-91CB-106F72284864}" type="sibTrans" cxnId="{87697ED1-4C57-D84D-8036-565D88C2B049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 dirty="0"/>
        </a:p>
      </dgm:t>
    </dgm:pt>
    <dgm:pt modelId="{BDAE3CF0-DF0F-4B4C-ABA5-FC0A4D03E8A7}">
      <dgm:prSet phldrT="[Text]"/>
      <dgm:spPr>
        <a:solidFill>
          <a:schemeClr val="bg1">
            <a:lumMod val="65000"/>
          </a:schemeClr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Sep 2017:</a:t>
          </a:r>
        </a:p>
        <a:p>
          <a:pPr algn="ctr"/>
          <a:r>
            <a:rPr lang="en-US" dirty="0" smtClean="0"/>
            <a:t>Data collection in Lund</a:t>
          </a:r>
          <a:endParaRPr lang="en-US" dirty="0"/>
        </a:p>
      </dgm:t>
    </dgm:pt>
    <dgm:pt modelId="{23C5B43E-DB60-E44B-A388-DFC32A6F1EA9}" type="parTrans" cxnId="{74EDE248-C8C1-7A43-81FA-372169C59470}">
      <dgm:prSet/>
      <dgm:spPr/>
      <dgm:t>
        <a:bodyPr/>
        <a:lstStyle/>
        <a:p>
          <a:pPr algn="ctr"/>
          <a:endParaRPr lang="en-US"/>
        </a:p>
      </dgm:t>
    </dgm:pt>
    <dgm:pt modelId="{682DB121-2C82-6B4F-B8E9-DE73A76E0D3B}" type="sibTrans" cxnId="{74EDE248-C8C1-7A43-81FA-372169C59470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865AA81B-5DF1-5F49-930F-CABC6799D5C7}">
      <dgm:prSet phldrT="[Text]"/>
      <dgm:spPr>
        <a:solidFill>
          <a:srgbClr val="48515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Oct 2017:</a:t>
          </a:r>
        </a:p>
        <a:p>
          <a:pPr algn="ctr"/>
          <a:r>
            <a:rPr lang="en-US" dirty="0" smtClean="0"/>
            <a:t>First indicators and metrics are ready</a:t>
          </a:r>
          <a:endParaRPr lang="en-US" dirty="0"/>
        </a:p>
      </dgm:t>
    </dgm:pt>
    <dgm:pt modelId="{F6B53554-4CC3-C349-B6EF-1A26B3514C72}" type="parTrans" cxnId="{74F7C440-4707-2249-B4CE-297DC2F1A352}">
      <dgm:prSet/>
      <dgm:spPr/>
      <dgm:t>
        <a:bodyPr/>
        <a:lstStyle/>
        <a:p>
          <a:pPr algn="ctr"/>
          <a:endParaRPr lang="en-US"/>
        </a:p>
      </dgm:t>
    </dgm:pt>
    <dgm:pt modelId="{6AFFA9FA-E48C-DE40-A8EA-5F42D7858531}" type="sibTrans" cxnId="{74F7C440-4707-2249-B4CE-297DC2F1A352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24DB6A88-1FC0-4E4C-9927-F6F11F2B1349}">
      <dgm:prSet phldrT="[Text]"/>
      <dgm:spPr>
        <a:solidFill>
          <a:srgbClr val="9CBC2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Oct 2017:</a:t>
          </a:r>
        </a:p>
        <a:p>
          <a:pPr algn="ctr"/>
          <a:r>
            <a:rPr lang="en-US" dirty="0" smtClean="0"/>
            <a:t>Validation by Council Chair, Vice-Chair, SAC, Host Countries, and key IKC partners</a:t>
          </a:r>
          <a:endParaRPr lang="en-US" dirty="0"/>
        </a:p>
      </dgm:t>
    </dgm:pt>
    <dgm:pt modelId="{31D41EAD-6153-504F-B675-529EB8F38A5E}" type="parTrans" cxnId="{0C7EEF46-15B8-B148-9C5A-22C209EA1D12}">
      <dgm:prSet/>
      <dgm:spPr/>
      <dgm:t>
        <a:bodyPr/>
        <a:lstStyle/>
        <a:p>
          <a:pPr algn="ctr"/>
          <a:endParaRPr lang="en-US"/>
        </a:p>
      </dgm:t>
    </dgm:pt>
    <dgm:pt modelId="{D47677F7-A1AA-194A-84B6-3A49C74ACD6E}" type="sibTrans" cxnId="{0C7EEF46-15B8-B148-9C5A-22C209EA1D12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F09EFBE8-EE9C-B141-AE55-330FA96FD7CA}">
      <dgm:prSet phldrT="[Text]"/>
      <dgm:spPr>
        <a:solidFill>
          <a:schemeClr val="bg1">
            <a:lumMod val="65000"/>
          </a:schemeClr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Nov 2017:</a:t>
          </a:r>
        </a:p>
        <a:p>
          <a:pPr algn="ctr"/>
          <a:r>
            <a:rPr lang="en-US" dirty="0" smtClean="0"/>
            <a:t>Case studies and templates are ready</a:t>
          </a:r>
          <a:endParaRPr lang="en-US" dirty="0"/>
        </a:p>
      </dgm:t>
    </dgm:pt>
    <dgm:pt modelId="{612975AE-B754-E04D-89EC-D5764FBD0342}" type="parTrans" cxnId="{8D30A52A-F27E-7348-90F9-66802C441DA9}">
      <dgm:prSet/>
      <dgm:spPr/>
      <dgm:t>
        <a:bodyPr/>
        <a:lstStyle/>
        <a:p>
          <a:pPr algn="ctr"/>
          <a:endParaRPr lang="en-US"/>
        </a:p>
      </dgm:t>
    </dgm:pt>
    <dgm:pt modelId="{E2D06973-FDDC-9049-9769-36DCA80F553C}" type="sibTrans" cxnId="{8D30A52A-F27E-7348-90F9-66802C441DA9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07E69352-F9BE-9240-930F-697A1A33AE86}">
      <dgm:prSet phldrT="[Text]"/>
      <dgm:spPr>
        <a:solidFill>
          <a:srgbClr val="48515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Dec 2017:</a:t>
          </a:r>
        </a:p>
        <a:p>
          <a:pPr algn="ctr"/>
          <a:r>
            <a:rPr lang="en-US" dirty="0" smtClean="0"/>
            <a:t>Presentation of indicators and metrics to Council</a:t>
          </a:r>
          <a:endParaRPr lang="en-US" dirty="0"/>
        </a:p>
      </dgm:t>
    </dgm:pt>
    <dgm:pt modelId="{BBC40EA7-5D5F-6745-A8BC-C929BEF37B8C}" type="parTrans" cxnId="{DCA53614-9355-2649-99C5-549B6B10570A}">
      <dgm:prSet/>
      <dgm:spPr/>
      <dgm:t>
        <a:bodyPr/>
        <a:lstStyle/>
        <a:p>
          <a:pPr algn="ctr"/>
          <a:endParaRPr lang="en-US"/>
        </a:p>
      </dgm:t>
    </dgm:pt>
    <dgm:pt modelId="{DE73A90E-0CCD-3142-9809-5938D7443159}" type="sibTrans" cxnId="{DCA53614-9355-2649-99C5-549B6B10570A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79EC7A67-D693-B244-BC6F-2ECDC3BF03F7}">
      <dgm:prSet phldrT="[Text]"/>
      <dgm:spPr>
        <a:solidFill>
          <a:srgbClr val="9CBC2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Jan 2018:</a:t>
          </a:r>
        </a:p>
        <a:p>
          <a:pPr algn="ctr"/>
          <a:r>
            <a:rPr lang="en-US" dirty="0" smtClean="0"/>
            <a:t>Validation by external experts</a:t>
          </a:r>
          <a:endParaRPr lang="en-US" dirty="0"/>
        </a:p>
      </dgm:t>
    </dgm:pt>
    <dgm:pt modelId="{F66B2530-6E0C-4640-A9C9-E6EBD9363EC5}" type="parTrans" cxnId="{259AD150-FB9C-B244-8C5C-5E1A7DF42DAC}">
      <dgm:prSet/>
      <dgm:spPr/>
      <dgm:t>
        <a:bodyPr/>
        <a:lstStyle/>
        <a:p>
          <a:pPr algn="ctr"/>
          <a:endParaRPr lang="en-US"/>
        </a:p>
      </dgm:t>
    </dgm:pt>
    <dgm:pt modelId="{A80EE3BD-738E-1847-BBD9-54ED8E6D0B43}" type="sibTrans" cxnId="{259AD150-FB9C-B244-8C5C-5E1A7DF42DAC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4C1C7A0C-E7F3-F44C-9608-989752330184}">
      <dgm:prSet phldrT="[Text]"/>
      <dgm:spPr>
        <a:solidFill>
          <a:schemeClr val="bg1">
            <a:lumMod val="65000"/>
          </a:schemeClr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Feb 2018:</a:t>
          </a:r>
        </a:p>
        <a:p>
          <a:pPr algn="ctr"/>
          <a:r>
            <a:rPr lang="en-US" dirty="0" smtClean="0"/>
            <a:t>Presentation of early report to Council</a:t>
          </a:r>
          <a:endParaRPr lang="en-US" dirty="0"/>
        </a:p>
      </dgm:t>
    </dgm:pt>
    <dgm:pt modelId="{E6D80D91-3DDB-DE47-886A-B0F526F4592C}" type="parTrans" cxnId="{557A52C1-C679-014E-9FDA-8FA73D4825C4}">
      <dgm:prSet/>
      <dgm:spPr/>
      <dgm:t>
        <a:bodyPr/>
        <a:lstStyle/>
        <a:p>
          <a:pPr algn="ctr"/>
          <a:endParaRPr lang="en-US"/>
        </a:p>
      </dgm:t>
    </dgm:pt>
    <dgm:pt modelId="{C8FA36D7-FDB2-0D47-8DC0-1F55813A9980}" type="sibTrans" cxnId="{557A52C1-C679-014E-9FDA-8FA73D4825C4}">
      <dgm:prSet/>
      <dgm:spPr>
        <a:solidFill>
          <a:srgbClr val="485156"/>
        </a:solidFill>
        <a:ln>
          <a:solidFill>
            <a:srgbClr val="485156"/>
          </a:solidFill>
        </a:ln>
        <a:effectLst/>
      </dgm:spPr>
      <dgm:t>
        <a:bodyPr/>
        <a:lstStyle/>
        <a:p>
          <a:pPr algn="ctr"/>
          <a:endParaRPr lang="en-US"/>
        </a:p>
      </dgm:t>
    </dgm:pt>
    <dgm:pt modelId="{F1823065-A814-CF4E-891C-4308C7378F4E}">
      <dgm:prSet phldrT="[Text]"/>
      <dgm:spPr>
        <a:solidFill>
          <a:srgbClr val="485156"/>
        </a:solidFill>
        <a:ln>
          <a:noFill/>
        </a:ln>
        <a:effectLst/>
      </dgm:spPr>
      <dgm:t>
        <a:bodyPr/>
        <a:lstStyle/>
        <a:p>
          <a:pPr algn="ctr"/>
          <a:r>
            <a:rPr lang="en-US" b="1" dirty="0" smtClean="0"/>
            <a:t>Aug 2018:</a:t>
          </a:r>
        </a:p>
        <a:p>
          <a:pPr algn="ctr"/>
          <a:r>
            <a:rPr lang="en-US" dirty="0" smtClean="0"/>
            <a:t>Final report is ready</a:t>
          </a:r>
          <a:endParaRPr lang="en-US" dirty="0"/>
        </a:p>
      </dgm:t>
    </dgm:pt>
    <dgm:pt modelId="{4F5F7909-2691-EB4A-8061-DFA96222CB6E}" type="parTrans" cxnId="{F6B15890-F2EC-B845-AEC9-46C419F78E18}">
      <dgm:prSet/>
      <dgm:spPr/>
      <dgm:t>
        <a:bodyPr/>
        <a:lstStyle/>
        <a:p>
          <a:pPr algn="ctr"/>
          <a:endParaRPr lang="en-US"/>
        </a:p>
      </dgm:t>
    </dgm:pt>
    <dgm:pt modelId="{11B1F4EB-3230-BB48-8A01-ECEAFE6F386E}" type="sibTrans" cxnId="{F6B15890-F2EC-B845-AEC9-46C419F78E18}">
      <dgm:prSet/>
      <dgm:spPr/>
      <dgm:t>
        <a:bodyPr/>
        <a:lstStyle/>
        <a:p>
          <a:pPr algn="ctr"/>
          <a:endParaRPr lang="en-US"/>
        </a:p>
      </dgm:t>
    </dgm:pt>
    <dgm:pt modelId="{3735C3EC-BF4D-A941-B9B0-8C9F69FD0799}" type="pres">
      <dgm:prSet presAssocID="{292030D3-5154-E04B-B066-0E4F94939E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47DD2B-3046-9B49-99BD-D55471888C17}" type="pres">
      <dgm:prSet presAssocID="{49861D2A-198F-B84A-9433-86DEA6EDD5B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EB0CA-2794-8B44-9804-95132F3648EA}" type="pres">
      <dgm:prSet presAssocID="{A82E447E-B698-354E-91CB-106F72284864}" presName="sibTrans" presStyleLbl="sibTrans1D1" presStyleIdx="0" presStyleCnt="8"/>
      <dgm:spPr/>
      <dgm:t>
        <a:bodyPr/>
        <a:lstStyle/>
        <a:p>
          <a:endParaRPr lang="en-US"/>
        </a:p>
      </dgm:t>
    </dgm:pt>
    <dgm:pt modelId="{79CF7940-4E75-B74A-AF77-5CCD0403CD60}" type="pres">
      <dgm:prSet presAssocID="{A82E447E-B698-354E-91CB-106F72284864}" presName="connectorText" presStyleLbl="sibTrans1D1" presStyleIdx="0" presStyleCnt="8"/>
      <dgm:spPr/>
      <dgm:t>
        <a:bodyPr/>
        <a:lstStyle/>
        <a:p>
          <a:endParaRPr lang="en-US"/>
        </a:p>
      </dgm:t>
    </dgm:pt>
    <dgm:pt modelId="{40CCC486-74F5-4048-BA6D-F6AC9406663C}" type="pres">
      <dgm:prSet presAssocID="{BDAE3CF0-DF0F-4B4C-ABA5-FC0A4D03E8A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48BB1-0234-ED4C-8527-848A5A8A8E7F}" type="pres">
      <dgm:prSet presAssocID="{682DB121-2C82-6B4F-B8E9-DE73A76E0D3B}" presName="sibTrans" presStyleLbl="sibTrans1D1" presStyleIdx="1" presStyleCnt="8"/>
      <dgm:spPr/>
      <dgm:t>
        <a:bodyPr/>
        <a:lstStyle/>
        <a:p>
          <a:endParaRPr lang="en-US"/>
        </a:p>
      </dgm:t>
    </dgm:pt>
    <dgm:pt modelId="{47489DA2-3AC9-524F-88E7-5F1D2E27C0E6}" type="pres">
      <dgm:prSet presAssocID="{682DB121-2C82-6B4F-B8E9-DE73A76E0D3B}" presName="connectorText" presStyleLbl="sibTrans1D1" presStyleIdx="1" presStyleCnt="8"/>
      <dgm:spPr/>
      <dgm:t>
        <a:bodyPr/>
        <a:lstStyle/>
        <a:p>
          <a:endParaRPr lang="en-US"/>
        </a:p>
      </dgm:t>
    </dgm:pt>
    <dgm:pt modelId="{E2CD4CBC-E103-1A46-A45D-D9F39F09E736}" type="pres">
      <dgm:prSet presAssocID="{865AA81B-5DF1-5F49-930F-CABC6799D5C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017D4-C51A-C642-93F1-0936B4355872}" type="pres">
      <dgm:prSet presAssocID="{6AFFA9FA-E48C-DE40-A8EA-5F42D7858531}" presName="sibTrans" presStyleLbl="sibTrans1D1" presStyleIdx="2" presStyleCnt="8"/>
      <dgm:spPr/>
      <dgm:t>
        <a:bodyPr/>
        <a:lstStyle/>
        <a:p>
          <a:endParaRPr lang="en-US"/>
        </a:p>
      </dgm:t>
    </dgm:pt>
    <dgm:pt modelId="{A5D1B883-3F7F-8445-97CB-F2E7B1F90B69}" type="pres">
      <dgm:prSet presAssocID="{6AFFA9FA-E48C-DE40-A8EA-5F42D7858531}" presName="connectorText" presStyleLbl="sibTrans1D1" presStyleIdx="2" presStyleCnt="8"/>
      <dgm:spPr/>
      <dgm:t>
        <a:bodyPr/>
        <a:lstStyle/>
        <a:p>
          <a:endParaRPr lang="en-US"/>
        </a:p>
      </dgm:t>
    </dgm:pt>
    <dgm:pt modelId="{DB8CBCC3-B29A-034A-AAD6-A738D1C9F996}" type="pres">
      <dgm:prSet presAssocID="{24DB6A88-1FC0-4E4C-9927-F6F11F2B134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96D7F-3DA2-BA4F-98CD-37CE461A045C}" type="pres">
      <dgm:prSet presAssocID="{D47677F7-A1AA-194A-84B6-3A49C74ACD6E}" presName="sibTrans" presStyleLbl="sibTrans1D1" presStyleIdx="3" presStyleCnt="8"/>
      <dgm:spPr/>
      <dgm:t>
        <a:bodyPr/>
        <a:lstStyle/>
        <a:p>
          <a:endParaRPr lang="en-US"/>
        </a:p>
      </dgm:t>
    </dgm:pt>
    <dgm:pt modelId="{48C5532B-5530-134A-BCD6-CE4F1EE56C7D}" type="pres">
      <dgm:prSet presAssocID="{D47677F7-A1AA-194A-84B6-3A49C74ACD6E}" presName="connectorText" presStyleLbl="sibTrans1D1" presStyleIdx="3" presStyleCnt="8"/>
      <dgm:spPr/>
      <dgm:t>
        <a:bodyPr/>
        <a:lstStyle/>
        <a:p>
          <a:endParaRPr lang="en-US"/>
        </a:p>
      </dgm:t>
    </dgm:pt>
    <dgm:pt modelId="{5992AB5B-483C-524E-B78F-8339389A79BD}" type="pres">
      <dgm:prSet presAssocID="{F09EFBE8-EE9C-B141-AE55-330FA96FD7C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1E964-F115-5944-A41D-C1FA98F8F7C8}" type="pres">
      <dgm:prSet presAssocID="{E2D06973-FDDC-9049-9769-36DCA80F553C}" presName="sibTrans" presStyleLbl="sibTrans1D1" presStyleIdx="4" presStyleCnt="8"/>
      <dgm:spPr/>
      <dgm:t>
        <a:bodyPr/>
        <a:lstStyle/>
        <a:p>
          <a:endParaRPr lang="en-US"/>
        </a:p>
      </dgm:t>
    </dgm:pt>
    <dgm:pt modelId="{E4B32243-A4E4-0F45-87F5-CE19E2D1B0F1}" type="pres">
      <dgm:prSet presAssocID="{E2D06973-FDDC-9049-9769-36DCA80F553C}" presName="connectorText" presStyleLbl="sibTrans1D1" presStyleIdx="4" presStyleCnt="8"/>
      <dgm:spPr/>
      <dgm:t>
        <a:bodyPr/>
        <a:lstStyle/>
        <a:p>
          <a:endParaRPr lang="en-US"/>
        </a:p>
      </dgm:t>
    </dgm:pt>
    <dgm:pt modelId="{B7233727-8970-0240-B517-AF09496513A1}" type="pres">
      <dgm:prSet presAssocID="{07E69352-F9BE-9240-930F-697A1A33AE86}" presName="node" presStyleLbl="node1" presStyleIdx="5" presStyleCnt="9" custLinFactNeighborX="46675" custLinFactNeighborY="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FB91AA-9802-2349-8877-47BD4D37E269}" type="pres">
      <dgm:prSet presAssocID="{DE73A90E-0CCD-3142-9809-5938D7443159}" presName="sibTrans" presStyleLbl="sibTrans1D1" presStyleIdx="5" presStyleCnt="8"/>
      <dgm:spPr/>
      <dgm:t>
        <a:bodyPr/>
        <a:lstStyle/>
        <a:p>
          <a:endParaRPr lang="en-US"/>
        </a:p>
      </dgm:t>
    </dgm:pt>
    <dgm:pt modelId="{48C6DD42-525C-864E-BD91-73946E66C5C4}" type="pres">
      <dgm:prSet presAssocID="{DE73A90E-0CCD-3142-9809-5938D7443159}" presName="connectorText" presStyleLbl="sibTrans1D1" presStyleIdx="5" presStyleCnt="8"/>
      <dgm:spPr/>
      <dgm:t>
        <a:bodyPr/>
        <a:lstStyle/>
        <a:p>
          <a:endParaRPr lang="en-US"/>
        </a:p>
      </dgm:t>
    </dgm:pt>
    <dgm:pt modelId="{3EB24FFD-2DA7-8D40-83F4-757E413F57A2}" type="pres">
      <dgm:prSet presAssocID="{79EC7A67-D693-B244-BC6F-2ECDC3BF03F7}" presName="node" presStyleLbl="node1" presStyleIdx="6" presStyleCnt="9" custLinFactNeighborX="46675" custLinFactNeighborY="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86BF9-C951-1F4E-99A3-08F2373F6F83}" type="pres">
      <dgm:prSet presAssocID="{A80EE3BD-738E-1847-BBD9-54ED8E6D0B43}" presName="sibTrans" presStyleLbl="sibTrans1D1" presStyleIdx="6" presStyleCnt="8"/>
      <dgm:spPr/>
      <dgm:t>
        <a:bodyPr/>
        <a:lstStyle/>
        <a:p>
          <a:endParaRPr lang="en-US"/>
        </a:p>
      </dgm:t>
    </dgm:pt>
    <dgm:pt modelId="{516E139C-1B25-D24C-91FF-6305C5EC8230}" type="pres">
      <dgm:prSet presAssocID="{A80EE3BD-738E-1847-BBD9-54ED8E6D0B43}" presName="connectorText" presStyleLbl="sibTrans1D1" presStyleIdx="6" presStyleCnt="8"/>
      <dgm:spPr/>
      <dgm:t>
        <a:bodyPr/>
        <a:lstStyle/>
        <a:p>
          <a:endParaRPr lang="en-US"/>
        </a:p>
      </dgm:t>
    </dgm:pt>
    <dgm:pt modelId="{5EF2E691-3E17-3149-A4F3-571910C90160}" type="pres">
      <dgm:prSet presAssocID="{4C1C7A0C-E7F3-F44C-9608-989752330184}" presName="node" presStyleLbl="node1" presStyleIdx="7" presStyleCnt="9" custLinFactNeighborX="46675" custLinFactNeighborY="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0952B-FA73-C145-874F-048D955409BF}" type="pres">
      <dgm:prSet presAssocID="{C8FA36D7-FDB2-0D47-8DC0-1F55813A9980}" presName="sibTrans" presStyleLbl="sibTrans1D1" presStyleIdx="7" presStyleCnt="8"/>
      <dgm:spPr/>
      <dgm:t>
        <a:bodyPr/>
        <a:lstStyle/>
        <a:p>
          <a:endParaRPr lang="en-US"/>
        </a:p>
      </dgm:t>
    </dgm:pt>
    <dgm:pt modelId="{02DA8A10-DE41-4D44-8B14-FEF622789EE4}" type="pres">
      <dgm:prSet presAssocID="{C8FA36D7-FDB2-0D47-8DC0-1F55813A9980}" presName="connectorText" presStyleLbl="sibTrans1D1" presStyleIdx="7" presStyleCnt="8"/>
      <dgm:spPr/>
      <dgm:t>
        <a:bodyPr/>
        <a:lstStyle/>
        <a:p>
          <a:endParaRPr lang="en-US"/>
        </a:p>
      </dgm:t>
    </dgm:pt>
    <dgm:pt modelId="{ACAAEE8B-2395-A84D-AA2E-274299AEAFAE}" type="pres">
      <dgm:prSet presAssocID="{F1823065-A814-CF4E-891C-4308C7378F4E}" presName="node" presStyleLbl="node1" presStyleIdx="8" presStyleCnt="9" custLinFactNeighborX="46675" custLinFactNeighborY="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EDDD69-9F06-0543-BB1E-BF667982FF1A}" type="presOf" srcId="{E2D06973-FDDC-9049-9769-36DCA80F553C}" destId="{91C1E964-F115-5944-A41D-C1FA98F8F7C8}" srcOrd="0" destOrd="0" presId="urn:microsoft.com/office/officeart/2005/8/layout/bProcess3"/>
    <dgm:cxn modelId="{5E3820B4-6DD8-7141-AA30-47508CE4DF76}" type="presOf" srcId="{DE73A90E-0CCD-3142-9809-5938D7443159}" destId="{48C6DD42-525C-864E-BD91-73946E66C5C4}" srcOrd="1" destOrd="0" presId="urn:microsoft.com/office/officeart/2005/8/layout/bProcess3"/>
    <dgm:cxn modelId="{85555CDE-A578-514F-8B7E-B7F3D97A8027}" type="presOf" srcId="{24DB6A88-1FC0-4E4C-9927-F6F11F2B1349}" destId="{DB8CBCC3-B29A-034A-AAD6-A738D1C9F996}" srcOrd="0" destOrd="0" presId="urn:microsoft.com/office/officeart/2005/8/layout/bProcess3"/>
    <dgm:cxn modelId="{A5E21EFE-2235-7C44-8362-9130A9E216D8}" type="presOf" srcId="{A82E447E-B698-354E-91CB-106F72284864}" destId="{79CF7940-4E75-B74A-AF77-5CCD0403CD60}" srcOrd="1" destOrd="0" presId="urn:microsoft.com/office/officeart/2005/8/layout/bProcess3"/>
    <dgm:cxn modelId="{AE7FB96F-4D2F-384F-BAEB-2D421CF45051}" type="presOf" srcId="{C8FA36D7-FDB2-0D47-8DC0-1F55813A9980}" destId="{16A0952B-FA73-C145-874F-048D955409BF}" srcOrd="0" destOrd="0" presId="urn:microsoft.com/office/officeart/2005/8/layout/bProcess3"/>
    <dgm:cxn modelId="{C2B8CFFC-2357-A14D-B64C-F18B3184500F}" type="presOf" srcId="{79EC7A67-D693-B244-BC6F-2ECDC3BF03F7}" destId="{3EB24FFD-2DA7-8D40-83F4-757E413F57A2}" srcOrd="0" destOrd="0" presId="urn:microsoft.com/office/officeart/2005/8/layout/bProcess3"/>
    <dgm:cxn modelId="{DF04730E-488E-4B41-8DB6-5AE3AEE925D0}" type="presOf" srcId="{DE73A90E-0CCD-3142-9809-5938D7443159}" destId="{69FB91AA-9802-2349-8877-47BD4D37E269}" srcOrd="0" destOrd="0" presId="urn:microsoft.com/office/officeart/2005/8/layout/bProcess3"/>
    <dgm:cxn modelId="{367C3039-CB89-B740-B459-D935C6E786CA}" type="presOf" srcId="{F09EFBE8-EE9C-B141-AE55-330FA96FD7CA}" destId="{5992AB5B-483C-524E-B78F-8339389A79BD}" srcOrd="0" destOrd="0" presId="urn:microsoft.com/office/officeart/2005/8/layout/bProcess3"/>
    <dgm:cxn modelId="{D39B46D1-0D8A-4B40-93CD-752F48E583A5}" type="presOf" srcId="{D47677F7-A1AA-194A-84B6-3A49C74ACD6E}" destId="{E4F96D7F-3DA2-BA4F-98CD-37CE461A045C}" srcOrd="0" destOrd="0" presId="urn:microsoft.com/office/officeart/2005/8/layout/bProcess3"/>
    <dgm:cxn modelId="{334A5DE1-8CE8-E04B-AFC4-E78BCE30193F}" type="presOf" srcId="{49861D2A-198F-B84A-9433-86DEA6EDD5B0}" destId="{BC47DD2B-3046-9B49-99BD-D55471888C17}" srcOrd="0" destOrd="0" presId="urn:microsoft.com/office/officeart/2005/8/layout/bProcess3"/>
    <dgm:cxn modelId="{C6FA1C02-44A0-E94D-BCCE-D01F6D1E4BD8}" type="presOf" srcId="{682DB121-2C82-6B4F-B8E9-DE73A76E0D3B}" destId="{47489DA2-3AC9-524F-88E7-5F1D2E27C0E6}" srcOrd="1" destOrd="0" presId="urn:microsoft.com/office/officeart/2005/8/layout/bProcess3"/>
    <dgm:cxn modelId="{8774A43F-F682-394F-B018-A4A6C4F19C6A}" type="presOf" srcId="{F1823065-A814-CF4E-891C-4308C7378F4E}" destId="{ACAAEE8B-2395-A84D-AA2E-274299AEAFAE}" srcOrd="0" destOrd="0" presId="urn:microsoft.com/office/officeart/2005/8/layout/bProcess3"/>
    <dgm:cxn modelId="{1E8AE70C-230A-2048-AB6A-AF519D3F1314}" type="presOf" srcId="{6AFFA9FA-E48C-DE40-A8EA-5F42D7858531}" destId="{A5D1B883-3F7F-8445-97CB-F2E7B1F90B69}" srcOrd="1" destOrd="0" presId="urn:microsoft.com/office/officeart/2005/8/layout/bProcess3"/>
    <dgm:cxn modelId="{259AD150-FB9C-B244-8C5C-5E1A7DF42DAC}" srcId="{292030D3-5154-E04B-B066-0E4F94939E87}" destId="{79EC7A67-D693-B244-BC6F-2ECDC3BF03F7}" srcOrd="6" destOrd="0" parTransId="{F66B2530-6E0C-4640-A9C9-E6EBD9363EC5}" sibTransId="{A80EE3BD-738E-1847-BBD9-54ED8E6D0B43}"/>
    <dgm:cxn modelId="{9D468532-7888-D741-90DA-1D3C1E9773FE}" type="presOf" srcId="{07E69352-F9BE-9240-930F-697A1A33AE86}" destId="{B7233727-8970-0240-B517-AF09496513A1}" srcOrd="0" destOrd="0" presId="urn:microsoft.com/office/officeart/2005/8/layout/bProcess3"/>
    <dgm:cxn modelId="{96FEE18C-4630-8643-BC81-F5AED430E240}" type="presOf" srcId="{865AA81B-5DF1-5F49-930F-CABC6799D5C7}" destId="{E2CD4CBC-E103-1A46-A45D-D9F39F09E736}" srcOrd="0" destOrd="0" presId="urn:microsoft.com/office/officeart/2005/8/layout/bProcess3"/>
    <dgm:cxn modelId="{AC57FB17-22F3-F34E-8D6D-E6BA0FAD4494}" type="presOf" srcId="{4C1C7A0C-E7F3-F44C-9608-989752330184}" destId="{5EF2E691-3E17-3149-A4F3-571910C90160}" srcOrd="0" destOrd="0" presId="urn:microsoft.com/office/officeart/2005/8/layout/bProcess3"/>
    <dgm:cxn modelId="{D7B5A3FC-0B43-C044-8B37-40A4D129A56D}" type="presOf" srcId="{682DB121-2C82-6B4F-B8E9-DE73A76E0D3B}" destId="{7BB48BB1-0234-ED4C-8527-848A5A8A8E7F}" srcOrd="0" destOrd="0" presId="urn:microsoft.com/office/officeart/2005/8/layout/bProcess3"/>
    <dgm:cxn modelId="{4E2DCFFE-F17C-E84E-BBC1-0D614959AC95}" type="presOf" srcId="{BDAE3CF0-DF0F-4B4C-ABA5-FC0A4D03E8A7}" destId="{40CCC486-74F5-4048-BA6D-F6AC9406663C}" srcOrd="0" destOrd="0" presId="urn:microsoft.com/office/officeart/2005/8/layout/bProcess3"/>
    <dgm:cxn modelId="{A6E8FFC5-CFFC-E044-9464-54FE6F2B7AE8}" type="presOf" srcId="{6AFFA9FA-E48C-DE40-A8EA-5F42D7858531}" destId="{DB1017D4-C51A-C642-93F1-0936B4355872}" srcOrd="0" destOrd="0" presId="urn:microsoft.com/office/officeart/2005/8/layout/bProcess3"/>
    <dgm:cxn modelId="{5447462D-9881-E045-BE79-D190977A5E4A}" type="presOf" srcId="{C8FA36D7-FDB2-0D47-8DC0-1F55813A9980}" destId="{02DA8A10-DE41-4D44-8B14-FEF622789EE4}" srcOrd="1" destOrd="0" presId="urn:microsoft.com/office/officeart/2005/8/layout/bProcess3"/>
    <dgm:cxn modelId="{74EDE248-C8C1-7A43-81FA-372169C59470}" srcId="{292030D3-5154-E04B-B066-0E4F94939E87}" destId="{BDAE3CF0-DF0F-4B4C-ABA5-FC0A4D03E8A7}" srcOrd="1" destOrd="0" parTransId="{23C5B43E-DB60-E44B-A388-DFC32A6F1EA9}" sibTransId="{682DB121-2C82-6B4F-B8E9-DE73A76E0D3B}"/>
    <dgm:cxn modelId="{DCA53614-9355-2649-99C5-549B6B10570A}" srcId="{292030D3-5154-E04B-B066-0E4F94939E87}" destId="{07E69352-F9BE-9240-930F-697A1A33AE86}" srcOrd="5" destOrd="0" parTransId="{BBC40EA7-5D5F-6745-A8BC-C929BEF37B8C}" sibTransId="{DE73A90E-0CCD-3142-9809-5938D7443159}"/>
    <dgm:cxn modelId="{64D8EB27-E835-C84F-9C63-885FBC0E176F}" type="presOf" srcId="{292030D3-5154-E04B-B066-0E4F94939E87}" destId="{3735C3EC-BF4D-A941-B9B0-8C9F69FD0799}" srcOrd="0" destOrd="0" presId="urn:microsoft.com/office/officeart/2005/8/layout/bProcess3"/>
    <dgm:cxn modelId="{56313C4B-7D41-024F-AB18-26911237463A}" type="presOf" srcId="{D47677F7-A1AA-194A-84B6-3A49C74ACD6E}" destId="{48C5532B-5530-134A-BCD6-CE4F1EE56C7D}" srcOrd="1" destOrd="0" presId="urn:microsoft.com/office/officeart/2005/8/layout/bProcess3"/>
    <dgm:cxn modelId="{8D30A52A-F27E-7348-90F9-66802C441DA9}" srcId="{292030D3-5154-E04B-B066-0E4F94939E87}" destId="{F09EFBE8-EE9C-B141-AE55-330FA96FD7CA}" srcOrd="4" destOrd="0" parTransId="{612975AE-B754-E04D-89EC-D5764FBD0342}" sibTransId="{E2D06973-FDDC-9049-9769-36DCA80F553C}"/>
    <dgm:cxn modelId="{1807319A-D818-4147-A1F5-F129E7F45940}" type="presOf" srcId="{E2D06973-FDDC-9049-9769-36DCA80F553C}" destId="{E4B32243-A4E4-0F45-87F5-CE19E2D1B0F1}" srcOrd="1" destOrd="0" presId="urn:microsoft.com/office/officeart/2005/8/layout/bProcess3"/>
    <dgm:cxn modelId="{F6B15890-F2EC-B845-AEC9-46C419F78E18}" srcId="{292030D3-5154-E04B-B066-0E4F94939E87}" destId="{F1823065-A814-CF4E-891C-4308C7378F4E}" srcOrd="8" destOrd="0" parTransId="{4F5F7909-2691-EB4A-8061-DFA96222CB6E}" sibTransId="{11B1F4EB-3230-BB48-8A01-ECEAFE6F386E}"/>
    <dgm:cxn modelId="{5CC90507-7928-AA46-9F34-C3C99639790C}" type="presOf" srcId="{A82E447E-B698-354E-91CB-106F72284864}" destId="{3F8EB0CA-2794-8B44-9804-95132F3648EA}" srcOrd="0" destOrd="0" presId="urn:microsoft.com/office/officeart/2005/8/layout/bProcess3"/>
    <dgm:cxn modelId="{76644A61-C18F-3F49-9AA4-5A1636C16D6E}" type="presOf" srcId="{A80EE3BD-738E-1847-BBD9-54ED8E6D0B43}" destId="{516E139C-1B25-D24C-91FF-6305C5EC8230}" srcOrd="1" destOrd="0" presId="urn:microsoft.com/office/officeart/2005/8/layout/bProcess3"/>
    <dgm:cxn modelId="{74F7C440-4707-2249-B4CE-297DC2F1A352}" srcId="{292030D3-5154-E04B-B066-0E4F94939E87}" destId="{865AA81B-5DF1-5F49-930F-CABC6799D5C7}" srcOrd="2" destOrd="0" parTransId="{F6B53554-4CC3-C349-B6EF-1A26B3514C72}" sibTransId="{6AFFA9FA-E48C-DE40-A8EA-5F42D7858531}"/>
    <dgm:cxn modelId="{0C7EEF46-15B8-B148-9C5A-22C209EA1D12}" srcId="{292030D3-5154-E04B-B066-0E4F94939E87}" destId="{24DB6A88-1FC0-4E4C-9927-F6F11F2B1349}" srcOrd="3" destOrd="0" parTransId="{31D41EAD-6153-504F-B675-529EB8F38A5E}" sibTransId="{D47677F7-A1AA-194A-84B6-3A49C74ACD6E}"/>
    <dgm:cxn modelId="{557A52C1-C679-014E-9FDA-8FA73D4825C4}" srcId="{292030D3-5154-E04B-B066-0E4F94939E87}" destId="{4C1C7A0C-E7F3-F44C-9608-989752330184}" srcOrd="7" destOrd="0" parTransId="{E6D80D91-3DDB-DE47-886A-B0F526F4592C}" sibTransId="{C8FA36D7-FDB2-0D47-8DC0-1F55813A9980}"/>
    <dgm:cxn modelId="{87697ED1-4C57-D84D-8036-565D88C2B049}" srcId="{292030D3-5154-E04B-B066-0E4F94939E87}" destId="{49861D2A-198F-B84A-9433-86DEA6EDD5B0}" srcOrd="0" destOrd="0" parTransId="{B81235F8-6B55-E14F-BC0C-258BFF8BF9B8}" sibTransId="{A82E447E-B698-354E-91CB-106F72284864}"/>
    <dgm:cxn modelId="{2ED23FF0-9076-0546-8BC4-6CF55BFCED4B}" type="presOf" srcId="{A80EE3BD-738E-1847-BBD9-54ED8E6D0B43}" destId="{97986BF9-C951-1F4E-99A3-08F2373F6F83}" srcOrd="0" destOrd="0" presId="urn:microsoft.com/office/officeart/2005/8/layout/bProcess3"/>
    <dgm:cxn modelId="{49857AEE-1438-1E40-9A4D-98F45E20B0C9}" type="presParOf" srcId="{3735C3EC-BF4D-A941-B9B0-8C9F69FD0799}" destId="{BC47DD2B-3046-9B49-99BD-D55471888C17}" srcOrd="0" destOrd="0" presId="urn:microsoft.com/office/officeart/2005/8/layout/bProcess3"/>
    <dgm:cxn modelId="{714AEC1F-EF26-7542-8617-3C0F2F4F3072}" type="presParOf" srcId="{3735C3EC-BF4D-A941-B9B0-8C9F69FD0799}" destId="{3F8EB0CA-2794-8B44-9804-95132F3648EA}" srcOrd="1" destOrd="0" presId="urn:microsoft.com/office/officeart/2005/8/layout/bProcess3"/>
    <dgm:cxn modelId="{D63FAF3B-7F53-594B-8AA5-810AFC20DC2F}" type="presParOf" srcId="{3F8EB0CA-2794-8B44-9804-95132F3648EA}" destId="{79CF7940-4E75-B74A-AF77-5CCD0403CD60}" srcOrd="0" destOrd="0" presId="urn:microsoft.com/office/officeart/2005/8/layout/bProcess3"/>
    <dgm:cxn modelId="{3F36BC63-2B93-BB44-AF29-0AF0DF9EF484}" type="presParOf" srcId="{3735C3EC-BF4D-A941-B9B0-8C9F69FD0799}" destId="{40CCC486-74F5-4048-BA6D-F6AC9406663C}" srcOrd="2" destOrd="0" presId="urn:microsoft.com/office/officeart/2005/8/layout/bProcess3"/>
    <dgm:cxn modelId="{270D3C07-F135-2C4E-AFA4-E6ED5A0364A8}" type="presParOf" srcId="{3735C3EC-BF4D-A941-B9B0-8C9F69FD0799}" destId="{7BB48BB1-0234-ED4C-8527-848A5A8A8E7F}" srcOrd="3" destOrd="0" presId="urn:microsoft.com/office/officeart/2005/8/layout/bProcess3"/>
    <dgm:cxn modelId="{F052A133-05F9-4A49-B8FD-4BBEB2EBF29E}" type="presParOf" srcId="{7BB48BB1-0234-ED4C-8527-848A5A8A8E7F}" destId="{47489DA2-3AC9-524F-88E7-5F1D2E27C0E6}" srcOrd="0" destOrd="0" presId="urn:microsoft.com/office/officeart/2005/8/layout/bProcess3"/>
    <dgm:cxn modelId="{53BDB9A7-8F67-2145-869D-AEA250B45003}" type="presParOf" srcId="{3735C3EC-BF4D-A941-B9B0-8C9F69FD0799}" destId="{E2CD4CBC-E103-1A46-A45D-D9F39F09E736}" srcOrd="4" destOrd="0" presId="urn:microsoft.com/office/officeart/2005/8/layout/bProcess3"/>
    <dgm:cxn modelId="{E0B9D183-71D3-5449-96A8-210DA82D3165}" type="presParOf" srcId="{3735C3EC-BF4D-A941-B9B0-8C9F69FD0799}" destId="{DB1017D4-C51A-C642-93F1-0936B4355872}" srcOrd="5" destOrd="0" presId="urn:microsoft.com/office/officeart/2005/8/layout/bProcess3"/>
    <dgm:cxn modelId="{64201C44-5548-664A-BB6A-E96589CD7C4A}" type="presParOf" srcId="{DB1017D4-C51A-C642-93F1-0936B4355872}" destId="{A5D1B883-3F7F-8445-97CB-F2E7B1F90B69}" srcOrd="0" destOrd="0" presId="urn:microsoft.com/office/officeart/2005/8/layout/bProcess3"/>
    <dgm:cxn modelId="{B8D4B7C1-7E2C-2940-8086-4306C0CEA1A4}" type="presParOf" srcId="{3735C3EC-BF4D-A941-B9B0-8C9F69FD0799}" destId="{DB8CBCC3-B29A-034A-AAD6-A738D1C9F996}" srcOrd="6" destOrd="0" presId="urn:microsoft.com/office/officeart/2005/8/layout/bProcess3"/>
    <dgm:cxn modelId="{F1BCA7D9-684C-8F4A-8C65-D1BEC53210D0}" type="presParOf" srcId="{3735C3EC-BF4D-A941-B9B0-8C9F69FD0799}" destId="{E4F96D7F-3DA2-BA4F-98CD-37CE461A045C}" srcOrd="7" destOrd="0" presId="urn:microsoft.com/office/officeart/2005/8/layout/bProcess3"/>
    <dgm:cxn modelId="{16AA3E5A-37B6-AB4B-AADC-91DA90CF9EC0}" type="presParOf" srcId="{E4F96D7F-3DA2-BA4F-98CD-37CE461A045C}" destId="{48C5532B-5530-134A-BCD6-CE4F1EE56C7D}" srcOrd="0" destOrd="0" presId="urn:microsoft.com/office/officeart/2005/8/layout/bProcess3"/>
    <dgm:cxn modelId="{486AF4F5-5040-EF4E-8D4B-FA295DB58090}" type="presParOf" srcId="{3735C3EC-BF4D-A941-B9B0-8C9F69FD0799}" destId="{5992AB5B-483C-524E-B78F-8339389A79BD}" srcOrd="8" destOrd="0" presId="urn:microsoft.com/office/officeart/2005/8/layout/bProcess3"/>
    <dgm:cxn modelId="{7DA3F4CC-A4C0-014B-8825-E10313D5CED5}" type="presParOf" srcId="{3735C3EC-BF4D-A941-B9B0-8C9F69FD0799}" destId="{91C1E964-F115-5944-A41D-C1FA98F8F7C8}" srcOrd="9" destOrd="0" presId="urn:microsoft.com/office/officeart/2005/8/layout/bProcess3"/>
    <dgm:cxn modelId="{277DA85D-44CA-0145-98BC-094129D1A296}" type="presParOf" srcId="{91C1E964-F115-5944-A41D-C1FA98F8F7C8}" destId="{E4B32243-A4E4-0F45-87F5-CE19E2D1B0F1}" srcOrd="0" destOrd="0" presId="urn:microsoft.com/office/officeart/2005/8/layout/bProcess3"/>
    <dgm:cxn modelId="{830B799E-174A-6241-A3B2-2925E46B3A4D}" type="presParOf" srcId="{3735C3EC-BF4D-A941-B9B0-8C9F69FD0799}" destId="{B7233727-8970-0240-B517-AF09496513A1}" srcOrd="10" destOrd="0" presId="urn:microsoft.com/office/officeart/2005/8/layout/bProcess3"/>
    <dgm:cxn modelId="{35BA396D-595B-C045-B221-7E91DDBE23A8}" type="presParOf" srcId="{3735C3EC-BF4D-A941-B9B0-8C9F69FD0799}" destId="{69FB91AA-9802-2349-8877-47BD4D37E269}" srcOrd="11" destOrd="0" presId="urn:microsoft.com/office/officeart/2005/8/layout/bProcess3"/>
    <dgm:cxn modelId="{850705C9-0DA5-BC4B-B6F5-A29E2C6A2FE5}" type="presParOf" srcId="{69FB91AA-9802-2349-8877-47BD4D37E269}" destId="{48C6DD42-525C-864E-BD91-73946E66C5C4}" srcOrd="0" destOrd="0" presId="urn:microsoft.com/office/officeart/2005/8/layout/bProcess3"/>
    <dgm:cxn modelId="{AD439597-85B8-3540-AB68-A7C9F968F149}" type="presParOf" srcId="{3735C3EC-BF4D-A941-B9B0-8C9F69FD0799}" destId="{3EB24FFD-2DA7-8D40-83F4-757E413F57A2}" srcOrd="12" destOrd="0" presId="urn:microsoft.com/office/officeart/2005/8/layout/bProcess3"/>
    <dgm:cxn modelId="{9DCE93B2-6B40-4646-ABE4-37055B489642}" type="presParOf" srcId="{3735C3EC-BF4D-A941-B9B0-8C9F69FD0799}" destId="{97986BF9-C951-1F4E-99A3-08F2373F6F83}" srcOrd="13" destOrd="0" presId="urn:microsoft.com/office/officeart/2005/8/layout/bProcess3"/>
    <dgm:cxn modelId="{C5F0E0AA-FDA3-D545-86F4-A5266044D63F}" type="presParOf" srcId="{97986BF9-C951-1F4E-99A3-08F2373F6F83}" destId="{516E139C-1B25-D24C-91FF-6305C5EC8230}" srcOrd="0" destOrd="0" presId="urn:microsoft.com/office/officeart/2005/8/layout/bProcess3"/>
    <dgm:cxn modelId="{ACE00456-14E1-3848-876F-5EA42C989CE0}" type="presParOf" srcId="{3735C3EC-BF4D-A941-B9B0-8C9F69FD0799}" destId="{5EF2E691-3E17-3149-A4F3-571910C90160}" srcOrd="14" destOrd="0" presId="urn:microsoft.com/office/officeart/2005/8/layout/bProcess3"/>
    <dgm:cxn modelId="{E584B345-BFD6-684B-A28F-CC2952207229}" type="presParOf" srcId="{3735C3EC-BF4D-A941-B9B0-8C9F69FD0799}" destId="{16A0952B-FA73-C145-874F-048D955409BF}" srcOrd="15" destOrd="0" presId="urn:microsoft.com/office/officeart/2005/8/layout/bProcess3"/>
    <dgm:cxn modelId="{437187E5-AAEE-D648-9833-43C9AA7A952F}" type="presParOf" srcId="{16A0952B-FA73-C145-874F-048D955409BF}" destId="{02DA8A10-DE41-4D44-8B14-FEF622789EE4}" srcOrd="0" destOrd="0" presId="urn:microsoft.com/office/officeart/2005/8/layout/bProcess3"/>
    <dgm:cxn modelId="{ECD82A33-22E5-EA47-AD0C-D2A4F7DB5444}" type="presParOf" srcId="{3735C3EC-BF4D-A941-B9B0-8C9F69FD0799}" destId="{ACAAEE8B-2395-A84D-AA2E-274299AEAFAE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35CE6-D5F1-BC4F-9B74-67E514C30922}">
      <dsp:nvSpPr>
        <dsp:cNvPr id="0" name=""/>
        <dsp:cNvSpPr/>
      </dsp:nvSpPr>
      <dsp:spPr>
        <a:xfrm>
          <a:off x="1416613" y="2387627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rgbClr val="82AF19"/>
        </a:solidFill>
        <a:ln w="9525" cap="flat" cmpd="sng" algn="ctr">
          <a:solidFill>
            <a:srgbClr val="82AF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6.1. Collaboration Building &amp; Outreach</a:t>
          </a:r>
          <a:endParaRPr lang="en-US" sz="1300" kern="1200" dirty="0"/>
        </a:p>
      </dsp:txBody>
      <dsp:txXfrm>
        <a:off x="1671589" y="2606571"/>
        <a:ext cx="1136217" cy="975652"/>
      </dsp:txXfrm>
    </dsp:sp>
    <dsp:sp modelId="{BFA74DF8-7D71-0249-80C0-550092AB57DE}">
      <dsp:nvSpPr>
        <dsp:cNvPr id="0" name=""/>
        <dsp:cNvSpPr/>
      </dsp:nvSpPr>
      <dsp:spPr>
        <a:xfrm>
          <a:off x="1455891" y="3019760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AF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2103F-6750-2E40-BE26-8DFE7207C36C}">
      <dsp:nvSpPr>
        <dsp:cNvPr id="0" name=""/>
        <dsp:cNvSpPr/>
      </dsp:nvSpPr>
      <dsp:spPr>
        <a:xfrm>
          <a:off x="0" y="1606220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D0D31-FB8B-FD47-A980-F4F9A10BED2E}">
      <dsp:nvSpPr>
        <dsp:cNvPr id="0" name=""/>
        <dsp:cNvSpPr/>
      </dsp:nvSpPr>
      <dsp:spPr>
        <a:xfrm>
          <a:off x="1127704" y="2832259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EA43E-3A33-E246-977B-6B1C191DA5B7}">
      <dsp:nvSpPr>
        <dsp:cNvPr id="0" name=""/>
        <dsp:cNvSpPr/>
      </dsp:nvSpPr>
      <dsp:spPr>
        <a:xfrm>
          <a:off x="2833226" y="1602124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6.2. Enlargement of Membership</a:t>
          </a:r>
          <a:endParaRPr lang="en-US" sz="1300" kern="1200" dirty="0"/>
        </a:p>
      </dsp:txBody>
      <dsp:txXfrm>
        <a:off x="3088202" y="1821068"/>
        <a:ext cx="1136217" cy="975652"/>
      </dsp:txXfrm>
    </dsp:sp>
    <dsp:sp modelId="{421F25E1-9A7A-374D-99D3-73EEF2756C58}">
      <dsp:nvSpPr>
        <dsp:cNvPr id="0" name=""/>
        <dsp:cNvSpPr/>
      </dsp:nvSpPr>
      <dsp:spPr>
        <a:xfrm>
          <a:off x="3966168" y="2824523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0CDCE-2091-1D4B-9D13-F5D97B315503}">
      <dsp:nvSpPr>
        <dsp:cNvPr id="0" name=""/>
        <dsp:cNvSpPr/>
      </dsp:nvSpPr>
      <dsp:spPr>
        <a:xfrm>
          <a:off x="4248967" y="2384896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47790-FE7D-744F-9939-D7139EABCB9F}">
      <dsp:nvSpPr>
        <dsp:cNvPr id="0" name=""/>
        <dsp:cNvSpPr/>
      </dsp:nvSpPr>
      <dsp:spPr>
        <a:xfrm>
          <a:off x="5367206" y="3600866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FB7B0-862F-534C-AC31-236F888324FB}">
      <dsp:nvSpPr>
        <dsp:cNvPr id="0" name=""/>
        <dsp:cNvSpPr/>
      </dsp:nvSpPr>
      <dsp:spPr>
        <a:xfrm>
          <a:off x="1416613" y="825268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1671589" y="1044212"/>
        <a:ext cx="1136217" cy="975652"/>
      </dsp:txXfrm>
    </dsp:sp>
    <dsp:sp modelId="{1C325D2F-7189-B742-913E-386FE4C2CBE2}">
      <dsp:nvSpPr>
        <dsp:cNvPr id="0" name=""/>
        <dsp:cNvSpPr/>
      </dsp:nvSpPr>
      <dsp:spPr>
        <a:xfrm>
          <a:off x="2544318" y="852119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9FFC61-40CC-F74D-BA90-CEB02A829382}">
      <dsp:nvSpPr>
        <dsp:cNvPr id="0" name=""/>
        <dsp:cNvSpPr/>
      </dsp:nvSpPr>
      <dsp:spPr>
        <a:xfrm>
          <a:off x="2833226" y="39310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5FA5EC-731B-3C47-AC97-95AB097CE40A}">
      <dsp:nvSpPr>
        <dsp:cNvPr id="0" name=""/>
        <dsp:cNvSpPr/>
      </dsp:nvSpPr>
      <dsp:spPr>
        <a:xfrm>
          <a:off x="2879487" y="665528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BD838-B7D1-0D4B-9338-F0C125263C6E}">
      <dsp:nvSpPr>
        <dsp:cNvPr id="0" name=""/>
        <dsp:cNvSpPr/>
      </dsp:nvSpPr>
      <dsp:spPr>
        <a:xfrm>
          <a:off x="4248967" y="822082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rgbClr val="82AF19"/>
        </a:solidFill>
        <a:ln w="9525" cap="flat" cmpd="sng" algn="ctr">
          <a:solidFill>
            <a:srgbClr val="82AF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6.3. Strengthening the ILO Network</a:t>
          </a:r>
          <a:endParaRPr lang="en-US" sz="1300" kern="1200" dirty="0"/>
        </a:p>
      </dsp:txBody>
      <dsp:txXfrm>
        <a:off x="4503943" y="1041026"/>
        <a:ext cx="1136217" cy="975652"/>
      </dsp:txXfrm>
    </dsp:sp>
    <dsp:sp modelId="{0040D1FA-DCB4-234E-B917-EA38C9D75D2A}">
      <dsp:nvSpPr>
        <dsp:cNvPr id="0" name=""/>
        <dsp:cNvSpPr/>
      </dsp:nvSpPr>
      <dsp:spPr>
        <a:xfrm>
          <a:off x="5673436" y="1448300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AF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1321E-4C94-C347-B5B6-D78810C51664}">
      <dsp:nvSpPr>
        <dsp:cNvPr id="0" name=""/>
        <dsp:cNvSpPr/>
      </dsp:nvSpPr>
      <dsp:spPr>
        <a:xfrm>
          <a:off x="5665581" y="1616687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A75C7-450B-E643-9689-5201311A7488}">
      <dsp:nvSpPr>
        <dsp:cNvPr id="0" name=""/>
        <dsp:cNvSpPr/>
      </dsp:nvSpPr>
      <dsp:spPr>
        <a:xfrm>
          <a:off x="5986784" y="1642173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AABE7-87ED-A94D-80BA-86CBEAE33168}">
      <dsp:nvSpPr>
        <dsp:cNvPr id="0" name=""/>
        <dsp:cNvSpPr/>
      </dsp:nvSpPr>
      <dsp:spPr>
        <a:xfrm>
          <a:off x="5665581" y="54329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6.4. Communication &amp; Dissemination of Results</a:t>
          </a:r>
          <a:endParaRPr lang="en-US" sz="1300" kern="1200" dirty="0"/>
        </a:p>
      </dsp:txBody>
      <dsp:txXfrm>
        <a:off x="5920557" y="273273"/>
        <a:ext cx="1136217" cy="975652"/>
      </dsp:txXfrm>
    </dsp:sp>
    <dsp:sp modelId="{698E5272-229E-A14A-8659-04E3BBDBF54A}">
      <dsp:nvSpPr>
        <dsp:cNvPr id="0" name=""/>
        <dsp:cNvSpPr/>
      </dsp:nvSpPr>
      <dsp:spPr>
        <a:xfrm>
          <a:off x="7090050" y="687828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6A210-9F7F-DF4E-9995-F224AE502568}">
      <dsp:nvSpPr>
        <dsp:cNvPr id="0" name=""/>
        <dsp:cNvSpPr/>
      </dsp:nvSpPr>
      <dsp:spPr>
        <a:xfrm>
          <a:off x="7082194" y="843017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94287-715F-F447-BBAB-5EFC80BE42FA}">
      <dsp:nvSpPr>
        <dsp:cNvPr id="0" name=""/>
        <dsp:cNvSpPr/>
      </dsp:nvSpPr>
      <dsp:spPr>
        <a:xfrm>
          <a:off x="7410381" y="874419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7EB71-FF84-214A-B9D5-72EA679A2DCE}">
      <dsp:nvSpPr>
        <dsp:cNvPr id="0" name=""/>
        <dsp:cNvSpPr/>
      </dsp:nvSpPr>
      <dsp:spPr>
        <a:xfrm>
          <a:off x="7082194" y="2403100"/>
          <a:ext cx="1646169" cy="1413540"/>
        </a:xfrm>
        <a:prstGeom prst="hexagon">
          <a:avLst>
            <a:gd name="adj" fmla="val 25000"/>
            <a:gd name="vf" fmla="val 115470"/>
          </a:avLst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7337170" y="2622044"/>
        <a:ext cx="1136217" cy="975652"/>
      </dsp:txXfrm>
    </dsp:sp>
    <dsp:sp modelId="{BB2E3DB4-0207-114A-901A-0993FE199331}">
      <dsp:nvSpPr>
        <dsp:cNvPr id="0" name=""/>
        <dsp:cNvSpPr/>
      </dsp:nvSpPr>
      <dsp:spPr>
        <a:xfrm>
          <a:off x="7408635" y="3640972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7E716-C6D3-574B-9984-CDC8707C3A3D}">
      <dsp:nvSpPr>
        <dsp:cNvPr id="0" name=""/>
        <dsp:cNvSpPr/>
      </dsp:nvSpPr>
      <dsp:spPr>
        <a:xfrm>
          <a:off x="5665581" y="3176770"/>
          <a:ext cx="1646169" cy="14135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0857B-C21A-5E40-BC27-05C4D2C11A50}">
      <dsp:nvSpPr>
        <dsp:cNvPr id="0" name=""/>
        <dsp:cNvSpPr/>
      </dsp:nvSpPr>
      <dsp:spPr>
        <a:xfrm>
          <a:off x="7103142" y="3797071"/>
          <a:ext cx="192024" cy="165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3FE6A-8E56-EB45-A130-9A216808A269}">
      <dsp:nvSpPr>
        <dsp:cNvPr id="0" name=""/>
        <dsp:cNvSpPr/>
      </dsp:nvSpPr>
      <dsp:spPr>
        <a:xfrm rot="5400000">
          <a:off x="-57652" y="58282"/>
          <a:ext cx="384350" cy="269045"/>
        </a:xfrm>
        <a:prstGeom prst="chevron">
          <a:avLst/>
        </a:prstGeom>
        <a:solidFill>
          <a:srgbClr val="82B819"/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D6.1</a:t>
          </a:r>
          <a:endParaRPr lang="en-GB" sz="700" kern="1200" dirty="0"/>
        </a:p>
      </dsp:txBody>
      <dsp:txXfrm rot="-5400000">
        <a:off x="1" y="135153"/>
        <a:ext cx="269045" cy="115305"/>
      </dsp:txXfrm>
    </dsp:sp>
    <dsp:sp modelId="{0DE20720-53BD-BE48-94B8-8EACA84EEF1E}">
      <dsp:nvSpPr>
        <dsp:cNvPr id="0" name=""/>
        <dsp:cNvSpPr/>
      </dsp:nvSpPr>
      <dsp:spPr>
        <a:xfrm rot="5400000">
          <a:off x="3185960" y="-2916284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 smtClean="0">
              <a:solidFill>
                <a:srgbClr val="485156"/>
              </a:solidFill>
            </a:rPr>
            <a:t>BrightESS</a:t>
          </a:r>
          <a:r>
            <a:rPr lang="en-GB" sz="1200" kern="1200" dirty="0" smtClean="0">
              <a:solidFill>
                <a:srgbClr val="485156"/>
              </a:solidFill>
            </a:rPr>
            <a:t> Section on </a:t>
          </a:r>
          <a:r>
            <a:rPr lang="en-GB" sz="1200" kern="1200" dirty="0" err="1" smtClean="0">
              <a:solidFill>
                <a:srgbClr val="485156"/>
              </a:solidFill>
            </a:rPr>
            <a:t>www.europeanspallationsource.se</a:t>
          </a:r>
          <a:r>
            <a:rPr lang="en-GB" sz="1200" kern="1200" dirty="0" smtClean="0">
              <a:solidFill>
                <a:srgbClr val="485156"/>
              </a:solidFill>
            </a:rPr>
            <a:t>  				</a:t>
          </a:r>
          <a:r>
            <a:rPr lang="en-GB" sz="1200" b="1" kern="1200" dirty="0" smtClean="0">
              <a:solidFill>
                <a:srgbClr val="485156"/>
              </a:solidFill>
            </a:rPr>
            <a:t>M2</a:t>
          </a:r>
          <a:r>
            <a:rPr lang="en-GB" sz="1200" kern="1200" dirty="0" smtClean="0">
              <a:solidFill>
                <a:srgbClr val="485156"/>
              </a:solidFill>
            </a:rPr>
            <a:t> </a:t>
          </a:r>
          <a:endParaRPr lang="en-GB" sz="1200" kern="1200" dirty="0">
            <a:solidFill>
              <a:srgbClr val="485156"/>
            </a:solidFill>
          </a:endParaRPr>
        </a:p>
      </dsp:txBody>
      <dsp:txXfrm rot="-5400000">
        <a:off x="269045" y="12827"/>
        <a:ext cx="6071462" cy="225436"/>
      </dsp:txXfrm>
    </dsp:sp>
    <dsp:sp modelId="{8B9975E2-5BB8-424C-9294-D004D8D1FF8C}">
      <dsp:nvSpPr>
        <dsp:cNvPr id="0" name=""/>
        <dsp:cNvSpPr/>
      </dsp:nvSpPr>
      <dsp:spPr>
        <a:xfrm rot="5400000">
          <a:off x="-57652" y="379858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MS36</a:t>
          </a:r>
          <a:endParaRPr lang="en-GB" sz="700" kern="1200" dirty="0"/>
        </a:p>
      </dsp:txBody>
      <dsp:txXfrm rot="-5400000">
        <a:off x="1" y="456729"/>
        <a:ext cx="269045" cy="115305"/>
      </dsp:txXfrm>
    </dsp:sp>
    <dsp:sp modelId="{D883FE79-B59D-2844-9F93-FE0B6028F622}">
      <dsp:nvSpPr>
        <dsp:cNvPr id="0" name=""/>
        <dsp:cNvSpPr/>
      </dsp:nvSpPr>
      <dsp:spPr>
        <a:xfrm rot="5400000">
          <a:off x="3185960" y="-2594709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Issuing of Corporate Identity Guide 						</a:t>
          </a:r>
          <a:r>
            <a:rPr lang="en-GB" sz="1200" b="1" kern="1200" dirty="0" smtClean="0">
              <a:solidFill>
                <a:srgbClr val="485156"/>
              </a:solidFill>
            </a:rPr>
            <a:t>M3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334402"/>
        <a:ext cx="6071462" cy="225436"/>
      </dsp:txXfrm>
    </dsp:sp>
    <dsp:sp modelId="{A8ABBD46-293A-BD49-BAAC-9ED582FE7D0B}">
      <dsp:nvSpPr>
        <dsp:cNvPr id="0" name=""/>
        <dsp:cNvSpPr/>
      </dsp:nvSpPr>
      <dsp:spPr>
        <a:xfrm rot="5400000">
          <a:off x="-57652" y="701434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MS37</a:t>
          </a:r>
          <a:endParaRPr lang="en-GB" sz="700" kern="1200" dirty="0"/>
        </a:p>
      </dsp:txBody>
      <dsp:txXfrm rot="-5400000">
        <a:off x="1" y="778305"/>
        <a:ext cx="269045" cy="115305"/>
      </dsp:txXfrm>
    </dsp:sp>
    <dsp:sp modelId="{79B15538-4630-5E4F-909C-2ED1603190CC}">
      <dsp:nvSpPr>
        <dsp:cNvPr id="0" name=""/>
        <dsp:cNvSpPr/>
      </dsp:nvSpPr>
      <dsp:spPr>
        <a:xfrm rot="5400000">
          <a:off x="3185960" y="-2273133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Establishment of Regional Hubs for Collaboration Building &amp; Outreach		</a:t>
          </a:r>
          <a:r>
            <a:rPr lang="en-GB" sz="1200" b="1" kern="1200" dirty="0" smtClean="0">
              <a:solidFill>
                <a:srgbClr val="485156"/>
              </a:solidFill>
            </a:rPr>
            <a:t>M4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655978"/>
        <a:ext cx="6071462" cy="225436"/>
      </dsp:txXfrm>
    </dsp:sp>
    <dsp:sp modelId="{B882D099-AD17-6149-B825-288F5964E1A4}">
      <dsp:nvSpPr>
        <dsp:cNvPr id="0" name=""/>
        <dsp:cNvSpPr/>
      </dsp:nvSpPr>
      <dsp:spPr>
        <a:xfrm rot="5400000">
          <a:off x="-57652" y="1023010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MS38</a:t>
          </a:r>
          <a:endParaRPr lang="en-GB" sz="700" kern="1200" dirty="0"/>
        </a:p>
      </dsp:txBody>
      <dsp:txXfrm rot="-5400000">
        <a:off x="1" y="1099881"/>
        <a:ext cx="269045" cy="115305"/>
      </dsp:txXfrm>
    </dsp:sp>
    <dsp:sp modelId="{3A7B637B-F888-F048-BA26-42EB280AC39B}">
      <dsp:nvSpPr>
        <dsp:cNvPr id="0" name=""/>
        <dsp:cNvSpPr/>
      </dsp:nvSpPr>
      <dsp:spPr>
        <a:xfrm rot="5400000">
          <a:off x="3185960" y="-1951557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 smtClean="0">
              <a:solidFill>
                <a:srgbClr val="485156"/>
              </a:solidFill>
            </a:rPr>
            <a:t>BrightnESS</a:t>
          </a:r>
          <a:r>
            <a:rPr lang="en-GB" sz="1200" kern="1200" dirty="0" smtClean="0">
              <a:solidFill>
                <a:srgbClr val="485156"/>
              </a:solidFill>
            </a:rPr>
            <a:t> Information Materials						</a:t>
          </a:r>
          <a:r>
            <a:rPr lang="en-GB" sz="1200" b="1" kern="1200" dirty="0" smtClean="0">
              <a:solidFill>
                <a:srgbClr val="485156"/>
              </a:solidFill>
            </a:rPr>
            <a:t>M7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977554"/>
        <a:ext cx="6071462" cy="225436"/>
      </dsp:txXfrm>
    </dsp:sp>
    <dsp:sp modelId="{47B7B517-F15D-2749-A08E-2781D65A46C6}">
      <dsp:nvSpPr>
        <dsp:cNvPr id="0" name=""/>
        <dsp:cNvSpPr/>
      </dsp:nvSpPr>
      <dsp:spPr>
        <a:xfrm rot="5400000">
          <a:off x="-57652" y="1344586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MS39</a:t>
          </a:r>
          <a:endParaRPr lang="en-GB" sz="700" kern="1200" dirty="0"/>
        </a:p>
      </dsp:txBody>
      <dsp:txXfrm rot="-5400000">
        <a:off x="1" y="1421457"/>
        <a:ext cx="269045" cy="115305"/>
      </dsp:txXfrm>
    </dsp:sp>
    <dsp:sp modelId="{581AE615-1CDA-E646-BD82-83571A393E1E}">
      <dsp:nvSpPr>
        <dsp:cNvPr id="0" name=""/>
        <dsp:cNvSpPr/>
      </dsp:nvSpPr>
      <dsp:spPr>
        <a:xfrm rot="5400000">
          <a:off x="3185960" y="-1629981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1</a:t>
          </a:r>
          <a:r>
            <a:rPr lang="en-GB" sz="1200" kern="1200" baseline="30000" dirty="0" smtClean="0">
              <a:solidFill>
                <a:srgbClr val="485156"/>
              </a:solidFill>
            </a:rPr>
            <a:t>st</a:t>
          </a:r>
          <a:r>
            <a:rPr lang="en-GB" sz="1200" kern="1200" dirty="0" smtClean="0">
              <a:solidFill>
                <a:srgbClr val="485156"/>
              </a:solidFill>
            </a:rPr>
            <a:t> Outreach Activity Plans for Each Cluster					</a:t>
          </a:r>
          <a:r>
            <a:rPr lang="en-GB" sz="1200" b="1" kern="1200" dirty="0" smtClean="0">
              <a:solidFill>
                <a:srgbClr val="485156"/>
              </a:solidFill>
            </a:rPr>
            <a:t>M8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1299130"/>
        <a:ext cx="6071462" cy="225436"/>
      </dsp:txXfrm>
    </dsp:sp>
    <dsp:sp modelId="{969CF3F4-E883-1944-A1A1-4C9638327795}">
      <dsp:nvSpPr>
        <dsp:cNvPr id="0" name=""/>
        <dsp:cNvSpPr/>
      </dsp:nvSpPr>
      <dsp:spPr>
        <a:xfrm rot="5400000">
          <a:off x="-57652" y="1666162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MS40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1743033"/>
        <a:ext cx="269045" cy="115305"/>
      </dsp:txXfrm>
    </dsp:sp>
    <dsp:sp modelId="{4E33B093-9D31-6F40-802B-0C9404A57DC7}">
      <dsp:nvSpPr>
        <dsp:cNvPr id="0" name=""/>
        <dsp:cNvSpPr/>
      </dsp:nvSpPr>
      <dsp:spPr>
        <a:xfrm rot="5400000">
          <a:off x="3185960" y="-1308405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 smtClean="0">
              <a:solidFill>
                <a:srgbClr val="485156"/>
              </a:solidFill>
            </a:rPr>
            <a:t>2</a:t>
          </a:r>
          <a:r>
            <a:rPr lang="en-GB" sz="1200" b="0" kern="1200" baseline="30000" dirty="0" smtClean="0">
              <a:solidFill>
                <a:srgbClr val="485156"/>
              </a:solidFill>
            </a:rPr>
            <a:t>nd</a:t>
          </a:r>
          <a:r>
            <a:rPr lang="en-GB" sz="1200" b="0" kern="1200" dirty="0" smtClean="0">
              <a:solidFill>
                <a:srgbClr val="485156"/>
              </a:solidFill>
            </a:rPr>
            <a:t> Outreach Activity Plans for Each Cluster					</a:t>
          </a:r>
          <a:r>
            <a:rPr lang="en-GB" sz="1200" b="1" kern="1200" dirty="0" smtClean="0">
              <a:solidFill>
                <a:srgbClr val="485156"/>
              </a:solidFill>
            </a:rPr>
            <a:t>M13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1620706"/>
        <a:ext cx="6071462" cy="225436"/>
      </dsp:txXfrm>
    </dsp:sp>
    <dsp:sp modelId="{BD08F01C-E2FD-8345-B613-B978E32AB7FF}">
      <dsp:nvSpPr>
        <dsp:cNvPr id="0" name=""/>
        <dsp:cNvSpPr/>
      </dsp:nvSpPr>
      <dsp:spPr>
        <a:xfrm rot="5400000">
          <a:off x="-57652" y="1987737"/>
          <a:ext cx="384350" cy="269045"/>
        </a:xfrm>
        <a:prstGeom prst="chevron">
          <a:avLst/>
        </a:prstGeom>
        <a:solidFill>
          <a:srgbClr val="82B819"/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D6.2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2064608"/>
        <a:ext cx="269045" cy="115305"/>
      </dsp:txXfrm>
    </dsp:sp>
    <dsp:sp modelId="{7FEA2159-2930-7446-A8D6-696BF9EF2FAF}">
      <dsp:nvSpPr>
        <dsp:cNvPr id="0" name=""/>
        <dsp:cNvSpPr/>
      </dsp:nvSpPr>
      <dsp:spPr>
        <a:xfrm rot="5400000">
          <a:off x="3185960" y="-986829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Results of Target Group Online Survey						</a:t>
          </a:r>
          <a:r>
            <a:rPr lang="en-GB" sz="1200" b="1" kern="1200" dirty="0" smtClean="0">
              <a:solidFill>
                <a:srgbClr val="485156"/>
              </a:solidFill>
            </a:rPr>
            <a:t>M25</a:t>
          </a:r>
          <a:r>
            <a:rPr lang="en-GB" sz="1200" kern="1200" dirty="0" smtClean="0">
              <a:solidFill>
                <a:srgbClr val="485156"/>
              </a:solidFill>
            </a:rPr>
            <a:t>	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1942282"/>
        <a:ext cx="6071462" cy="225436"/>
      </dsp:txXfrm>
    </dsp:sp>
    <dsp:sp modelId="{8DD08819-6C00-8948-8D17-61ACA7E701B9}">
      <dsp:nvSpPr>
        <dsp:cNvPr id="0" name=""/>
        <dsp:cNvSpPr/>
      </dsp:nvSpPr>
      <dsp:spPr>
        <a:xfrm rot="5400000">
          <a:off x="-57652" y="2309313"/>
          <a:ext cx="384350" cy="269045"/>
        </a:xfrm>
        <a:prstGeom prst="chevron">
          <a:avLst/>
        </a:prstGeom>
        <a:solidFill>
          <a:srgbClr val="485156"/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MS41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2386184"/>
        <a:ext cx="269045" cy="115305"/>
      </dsp:txXfrm>
    </dsp:sp>
    <dsp:sp modelId="{530DBCBC-FBC6-7748-8820-5276C76297F8}">
      <dsp:nvSpPr>
        <dsp:cNvPr id="0" name=""/>
        <dsp:cNvSpPr/>
      </dsp:nvSpPr>
      <dsp:spPr>
        <a:xfrm rot="5400000">
          <a:off x="3185960" y="-665253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 smtClean="0">
              <a:solidFill>
                <a:srgbClr val="485156"/>
              </a:solidFill>
            </a:rPr>
            <a:t>3</a:t>
          </a:r>
          <a:r>
            <a:rPr lang="en-GB" sz="1200" b="0" kern="1200" baseline="30000" dirty="0" smtClean="0">
              <a:solidFill>
                <a:srgbClr val="485156"/>
              </a:solidFill>
            </a:rPr>
            <a:t>rd</a:t>
          </a:r>
          <a:r>
            <a:rPr lang="en-GB" sz="1200" b="0" kern="1200" dirty="0" smtClean="0">
              <a:solidFill>
                <a:srgbClr val="485156"/>
              </a:solidFill>
            </a:rPr>
            <a:t> Outreach Activity Plans for Each Cluster 					</a:t>
          </a:r>
          <a:r>
            <a:rPr lang="en-GB" sz="1200" b="1" kern="1200" dirty="0" smtClean="0">
              <a:solidFill>
                <a:srgbClr val="485156"/>
              </a:solidFill>
            </a:rPr>
            <a:t>M25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2263858"/>
        <a:ext cx="6071462" cy="225436"/>
      </dsp:txXfrm>
    </dsp:sp>
    <dsp:sp modelId="{56D316C8-339A-D44B-AC5D-5C5EC81C332C}">
      <dsp:nvSpPr>
        <dsp:cNvPr id="0" name=""/>
        <dsp:cNvSpPr/>
      </dsp:nvSpPr>
      <dsp:spPr>
        <a:xfrm rot="5400000">
          <a:off x="-57652" y="2630889"/>
          <a:ext cx="384350" cy="269045"/>
        </a:xfrm>
        <a:prstGeom prst="chevron">
          <a:avLst/>
        </a:prstGeom>
        <a:solidFill>
          <a:srgbClr val="82B819"/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D6.3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2707760"/>
        <a:ext cx="269045" cy="115305"/>
      </dsp:txXfrm>
    </dsp:sp>
    <dsp:sp modelId="{376F5324-FD1E-C141-AEFE-CD09CADC4A53}">
      <dsp:nvSpPr>
        <dsp:cNvPr id="0" name=""/>
        <dsp:cNvSpPr/>
      </dsp:nvSpPr>
      <dsp:spPr>
        <a:xfrm rot="5400000">
          <a:off x="3185960" y="-343678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smtClean="0">
              <a:solidFill>
                <a:srgbClr val="485156"/>
              </a:solidFill>
            </a:rPr>
            <a:t>Three new ILO nodes								</a:t>
          </a:r>
          <a:r>
            <a:rPr lang="en-GB" sz="1200" b="1" kern="1200" dirty="0" smtClean="0">
              <a:solidFill>
                <a:srgbClr val="485156"/>
              </a:solidFill>
            </a:rPr>
            <a:t>M35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2585433"/>
        <a:ext cx="6071462" cy="225436"/>
      </dsp:txXfrm>
    </dsp:sp>
    <dsp:sp modelId="{72948996-76B9-0342-BEF4-EED63596B0F6}">
      <dsp:nvSpPr>
        <dsp:cNvPr id="0" name=""/>
        <dsp:cNvSpPr/>
      </dsp:nvSpPr>
      <dsp:spPr>
        <a:xfrm rot="5400000">
          <a:off x="-57652" y="2952465"/>
          <a:ext cx="384350" cy="269045"/>
        </a:xfrm>
        <a:prstGeom prst="chevron">
          <a:avLst/>
        </a:prstGeom>
        <a:solidFill>
          <a:srgbClr val="82B819"/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>
              <a:solidFill>
                <a:schemeClr val="bg1"/>
              </a:solidFill>
            </a:rPr>
            <a:t>D6.4</a:t>
          </a:r>
          <a:endParaRPr lang="en-GB" sz="700" b="1" kern="1200" dirty="0">
            <a:solidFill>
              <a:schemeClr val="bg1"/>
            </a:solidFill>
          </a:endParaRPr>
        </a:p>
      </dsp:txBody>
      <dsp:txXfrm rot="-5400000">
        <a:off x="1" y="3029336"/>
        <a:ext cx="269045" cy="115305"/>
      </dsp:txXfrm>
    </dsp:sp>
    <dsp:sp modelId="{7889E127-BC53-1241-BBE3-D4E3D52FD905}">
      <dsp:nvSpPr>
        <dsp:cNvPr id="0" name=""/>
        <dsp:cNvSpPr/>
      </dsp:nvSpPr>
      <dsp:spPr>
        <a:xfrm rot="5400000">
          <a:off x="3185960" y="-22102"/>
          <a:ext cx="249828" cy="608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2B81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dirty="0" smtClean="0">
              <a:solidFill>
                <a:srgbClr val="485156"/>
              </a:solidFill>
            </a:rPr>
            <a:t>Three new ESS Member Countries (Member, Observer, Associate)			</a:t>
          </a:r>
          <a:r>
            <a:rPr lang="en-GB" sz="1200" b="1" kern="1200" dirty="0" smtClean="0">
              <a:solidFill>
                <a:srgbClr val="485156"/>
              </a:solidFill>
            </a:rPr>
            <a:t>M36</a:t>
          </a:r>
          <a:endParaRPr lang="en-GB" sz="1200" b="1" kern="1200" dirty="0">
            <a:solidFill>
              <a:srgbClr val="485156"/>
            </a:solidFill>
          </a:endParaRPr>
        </a:p>
      </dsp:txBody>
      <dsp:txXfrm rot="-5400000">
        <a:off x="269045" y="2907009"/>
        <a:ext cx="6071462" cy="2254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C6F2B-A1E9-7C49-BAF4-F3D3CFFEE888}">
      <dsp:nvSpPr>
        <dsp:cNvPr id="0" name=""/>
        <dsp:cNvSpPr/>
      </dsp:nvSpPr>
      <dsp:spPr>
        <a:xfrm>
          <a:off x="2465" y="140365"/>
          <a:ext cx="2403571" cy="941494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Target Group Analysis</a:t>
          </a:r>
          <a:endParaRPr lang="en-US" sz="2600" b="1" kern="1200" dirty="0"/>
        </a:p>
      </dsp:txBody>
      <dsp:txXfrm>
        <a:off x="2465" y="140365"/>
        <a:ext cx="2403571" cy="941494"/>
      </dsp:txXfrm>
    </dsp:sp>
    <dsp:sp modelId="{F5764F19-D794-3146-AD88-34CCA7897001}">
      <dsp:nvSpPr>
        <dsp:cNvPr id="0" name=""/>
        <dsp:cNvSpPr/>
      </dsp:nvSpPr>
      <dsp:spPr>
        <a:xfrm>
          <a:off x="2465" y="1081859"/>
          <a:ext cx="2403571" cy="22838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Academia and science</a:t>
          </a:r>
          <a:endParaRPr lang="en-US" sz="2600" kern="1200" dirty="0">
            <a:solidFill>
              <a:srgbClr val="485156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Industry</a:t>
          </a:r>
          <a:endParaRPr lang="en-US" sz="2600" kern="1200" dirty="0">
            <a:solidFill>
              <a:srgbClr val="485156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Innovation ecosystem</a:t>
          </a:r>
          <a:endParaRPr lang="en-US" sz="2600" kern="1200" dirty="0">
            <a:solidFill>
              <a:srgbClr val="485156"/>
            </a:solidFill>
          </a:endParaRPr>
        </a:p>
      </dsp:txBody>
      <dsp:txXfrm>
        <a:off x="2465" y="1081859"/>
        <a:ext cx="2403571" cy="2283840"/>
      </dsp:txXfrm>
    </dsp:sp>
    <dsp:sp modelId="{66388D9D-330A-734F-84BC-5914EE88A064}">
      <dsp:nvSpPr>
        <dsp:cNvPr id="0" name=""/>
        <dsp:cNvSpPr/>
      </dsp:nvSpPr>
      <dsp:spPr>
        <a:xfrm>
          <a:off x="2742537" y="140365"/>
          <a:ext cx="2403571" cy="941494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Regional Hubs</a:t>
          </a:r>
          <a:endParaRPr lang="en-US" sz="2600" b="1" kern="1200" dirty="0"/>
        </a:p>
      </dsp:txBody>
      <dsp:txXfrm>
        <a:off x="2742537" y="140365"/>
        <a:ext cx="2403571" cy="941494"/>
      </dsp:txXfrm>
    </dsp:sp>
    <dsp:sp modelId="{821E20D4-D91B-F944-8630-09FE12DBB7DC}">
      <dsp:nvSpPr>
        <dsp:cNvPr id="0" name=""/>
        <dsp:cNvSpPr/>
      </dsp:nvSpPr>
      <dsp:spPr>
        <a:xfrm>
          <a:off x="2742537" y="1081859"/>
          <a:ext cx="2403571" cy="22838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Networking and outreach</a:t>
          </a:r>
          <a:endParaRPr lang="en-US" sz="2600" kern="1200" dirty="0">
            <a:solidFill>
              <a:srgbClr val="485156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Regional context and expertise</a:t>
          </a:r>
          <a:endParaRPr lang="en-US" sz="2600" kern="1200" dirty="0">
            <a:solidFill>
              <a:srgbClr val="485156"/>
            </a:solidFill>
          </a:endParaRPr>
        </a:p>
      </dsp:txBody>
      <dsp:txXfrm>
        <a:off x="2742537" y="1081859"/>
        <a:ext cx="2403571" cy="2283840"/>
      </dsp:txXfrm>
    </dsp:sp>
    <dsp:sp modelId="{A4F868B0-11B2-4241-A043-520C5E9E0FCE}">
      <dsp:nvSpPr>
        <dsp:cNvPr id="0" name=""/>
        <dsp:cNvSpPr/>
      </dsp:nvSpPr>
      <dsp:spPr>
        <a:xfrm>
          <a:off x="5482608" y="140365"/>
          <a:ext cx="2403571" cy="941494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Visits</a:t>
          </a:r>
          <a:endParaRPr lang="en-US" sz="2600" b="1" kern="1200" dirty="0"/>
        </a:p>
      </dsp:txBody>
      <dsp:txXfrm>
        <a:off x="5482608" y="140365"/>
        <a:ext cx="2403571" cy="941494"/>
      </dsp:txXfrm>
    </dsp:sp>
    <dsp:sp modelId="{A524A42B-BA7A-DE4B-98B2-1AEF8ECDF595}">
      <dsp:nvSpPr>
        <dsp:cNvPr id="0" name=""/>
        <dsp:cNvSpPr/>
      </dsp:nvSpPr>
      <dsp:spPr>
        <a:xfrm>
          <a:off x="5482608" y="1081859"/>
          <a:ext cx="2403571" cy="22838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smtClean="0">
              <a:solidFill>
                <a:srgbClr val="485156"/>
              </a:solidFill>
            </a:rPr>
            <a:t>Stakeholder, business and informational visits</a:t>
          </a:r>
          <a:endParaRPr lang="en-US" sz="2600" kern="1200" dirty="0">
            <a:solidFill>
              <a:srgbClr val="485156"/>
            </a:solidFill>
          </a:endParaRPr>
        </a:p>
      </dsp:txBody>
      <dsp:txXfrm>
        <a:off x="5482608" y="1081859"/>
        <a:ext cx="2403571" cy="2283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C6F2B-A1E9-7C49-BAF4-F3D3CFFEE888}">
      <dsp:nvSpPr>
        <dsp:cNvPr id="0" name=""/>
        <dsp:cNvSpPr/>
      </dsp:nvSpPr>
      <dsp:spPr>
        <a:xfrm>
          <a:off x="2465" y="37632"/>
          <a:ext cx="2403571" cy="5760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Observers</a:t>
          </a:r>
          <a:endParaRPr lang="en-US" sz="2000" b="1" kern="1200" dirty="0"/>
        </a:p>
      </dsp:txBody>
      <dsp:txXfrm>
        <a:off x="2465" y="37632"/>
        <a:ext cx="2403571" cy="576000"/>
      </dsp:txXfrm>
    </dsp:sp>
    <dsp:sp modelId="{F5764F19-D794-3146-AD88-34CCA7897001}">
      <dsp:nvSpPr>
        <dsp:cNvPr id="0" name=""/>
        <dsp:cNvSpPr/>
      </dsp:nvSpPr>
      <dsp:spPr>
        <a:xfrm>
          <a:off x="2465" y="613632"/>
          <a:ext cx="2403571" cy="2854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Turn Founding Observers into Members</a:t>
          </a:r>
          <a:endParaRPr lang="en-US" sz="2000" kern="1200" dirty="0">
            <a:solidFill>
              <a:srgbClr val="485156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At the beginning of </a:t>
          </a:r>
          <a:r>
            <a:rPr lang="en-US" sz="2000" kern="1200" dirty="0" err="1" smtClean="0">
              <a:solidFill>
                <a:srgbClr val="485156"/>
              </a:solidFill>
            </a:rPr>
            <a:t>BrightnESS</a:t>
          </a:r>
          <a:r>
            <a:rPr lang="en-US" sz="2000" kern="1200" dirty="0" smtClean="0">
              <a:solidFill>
                <a:srgbClr val="485156"/>
              </a:solidFill>
            </a:rPr>
            <a:t>: Belgium, Netherlands, Spain, United Kingdom</a:t>
          </a:r>
          <a:endParaRPr lang="en-US" sz="2000" kern="1200" dirty="0">
            <a:solidFill>
              <a:srgbClr val="485156"/>
            </a:solidFill>
          </a:endParaRPr>
        </a:p>
      </dsp:txBody>
      <dsp:txXfrm>
        <a:off x="2465" y="613632"/>
        <a:ext cx="2403571" cy="2854800"/>
      </dsp:txXfrm>
    </dsp:sp>
    <dsp:sp modelId="{66388D9D-330A-734F-84BC-5914EE88A064}">
      <dsp:nvSpPr>
        <dsp:cNvPr id="0" name=""/>
        <dsp:cNvSpPr/>
      </dsp:nvSpPr>
      <dsp:spPr>
        <a:xfrm>
          <a:off x="2742537" y="37632"/>
          <a:ext cx="2403571" cy="5760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ERA Countries</a:t>
          </a:r>
          <a:endParaRPr lang="en-US" sz="2000" b="1" kern="1200" dirty="0"/>
        </a:p>
      </dsp:txBody>
      <dsp:txXfrm>
        <a:off x="2742537" y="37632"/>
        <a:ext cx="2403571" cy="576000"/>
      </dsp:txXfrm>
    </dsp:sp>
    <dsp:sp modelId="{821E20D4-D91B-F944-8630-09FE12DBB7DC}">
      <dsp:nvSpPr>
        <dsp:cNvPr id="0" name=""/>
        <dsp:cNvSpPr/>
      </dsp:nvSpPr>
      <dsp:spPr>
        <a:xfrm>
          <a:off x="2742537" y="613632"/>
          <a:ext cx="2403571" cy="2854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Geographical proximity and shared interest</a:t>
          </a:r>
          <a:endParaRPr lang="en-US" sz="2000" kern="1200" dirty="0">
            <a:solidFill>
              <a:srgbClr val="485156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Systematic process for engaging all relevant stakeholders</a:t>
          </a:r>
          <a:endParaRPr lang="en-US" sz="2000" kern="1200" dirty="0">
            <a:solidFill>
              <a:srgbClr val="485156"/>
            </a:solidFill>
          </a:endParaRPr>
        </a:p>
      </dsp:txBody>
      <dsp:txXfrm>
        <a:off x="2742537" y="613632"/>
        <a:ext cx="2403571" cy="2854800"/>
      </dsp:txXfrm>
    </dsp:sp>
    <dsp:sp modelId="{A4F868B0-11B2-4241-A043-520C5E9E0FCE}">
      <dsp:nvSpPr>
        <dsp:cNvPr id="0" name=""/>
        <dsp:cNvSpPr/>
      </dsp:nvSpPr>
      <dsp:spPr>
        <a:xfrm>
          <a:off x="5482608" y="37632"/>
          <a:ext cx="2403571" cy="5760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Global</a:t>
          </a:r>
          <a:endParaRPr lang="en-US" sz="2000" b="1" kern="1200" dirty="0"/>
        </a:p>
      </dsp:txBody>
      <dsp:txXfrm>
        <a:off x="5482608" y="37632"/>
        <a:ext cx="2403571" cy="576000"/>
      </dsp:txXfrm>
    </dsp:sp>
    <dsp:sp modelId="{A524A42B-BA7A-DE4B-98B2-1AEF8ECDF595}">
      <dsp:nvSpPr>
        <dsp:cNvPr id="0" name=""/>
        <dsp:cNvSpPr/>
      </dsp:nvSpPr>
      <dsp:spPr>
        <a:xfrm>
          <a:off x="5482608" y="613632"/>
          <a:ext cx="2403571" cy="2854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As the world’s most powerful spallation neutron source, ESS will be positioned globally</a:t>
          </a:r>
          <a:endParaRPr lang="en-US" sz="2000" kern="1200" dirty="0">
            <a:solidFill>
              <a:srgbClr val="485156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solidFill>
                <a:srgbClr val="485156"/>
              </a:solidFill>
            </a:rPr>
            <a:t>Contacts within and outside the GSO Framework</a:t>
          </a:r>
          <a:endParaRPr lang="en-US" sz="2000" kern="1200" dirty="0">
            <a:solidFill>
              <a:srgbClr val="485156"/>
            </a:solidFill>
          </a:endParaRPr>
        </a:p>
      </dsp:txBody>
      <dsp:txXfrm>
        <a:off x="5482608" y="613632"/>
        <a:ext cx="2403571" cy="2854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8BA6A-59AA-D743-A2E0-68CB66ACD24B}">
      <dsp:nvSpPr>
        <dsp:cNvPr id="0" name=""/>
        <dsp:cNvSpPr/>
      </dsp:nvSpPr>
      <dsp:spPr>
        <a:xfrm rot="16200000">
          <a:off x="-1394523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rgbClr val="FFFFFF"/>
              </a:solidFill>
            </a:rPr>
            <a:t>South Africa</a:t>
          </a:r>
          <a:endParaRPr lang="en-US" sz="1600" b="0" kern="1200" dirty="0">
            <a:solidFill>
              <a:srgbClr val="FFFFFF"/>
            </a:solidFill>
          </a:endParaRPr>
        </a:p>
      </dsp:txBody>
      <dsp:txXfrm>
        <a:off x="-1394523" y="2035632"/>
        <a:ext cx="3117786" cy="231574"/>
      </dsp:txXfrm>
    </dsp:sp>
    <dsp:sp modelId="{FF5EBCF9-83B3-5345-8AB8-6E1F790FF027}">
      <dsp:nvSpPr>
        <dsp:cNvPr id="0" name=""/>
        <dsp:cNvSpPr/>
      </dsp:nvSpPr>
      <dsp:spPr>
        <a:xfrm>
          <a:off x="280157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will host a scientific delegation from South Africa in late 2017 or early 2018 to discuss collaboration opportunities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Director for Science participated in the Annual Conference of the South African Institute of Physics (SAIP) in Jul 2017 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280157" y="592527"/>
        <a:ext cx="1153489" cy="3117786"/>
      </dsp:txXfrm>
    </dsp:sp>
    <dsp:sp modelId="{113D327F-9A55-A848-B186-325A2EE0CBD1}">
      <dsp:nvSpPr>
        <dsp:cNvPr id="0" name=""/>
        <dsp:cNvSpPr/>
      </dsp:nvSpPr>
      <dsp:spPr>
        <a:xfrm>
          <a:off x="48582" y="286848"/>
          <a:ext cx="463149" cy="4631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mpd="sng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501FBF-7209-EE4D-8A8A-75CFAE143134}">
      <dsp:nvSpPr>
        <dsp:cNvPr id="0" name=""/>
        <dsp:cNvSpPr/>
      </dsp:nvSpPr>
      <dsp:spPr>
        <a:xfrm rot="16200000">
          <a:off x="292319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</a:rPr>
            <a:t>Brazil</a:t>
          </a:r>
          <a:endParaRPr lang="en-US" sz="1600" kern="1200" dirty="0">
            <a:solidFill>
              <a:srgbClr val="FFFFFF"/>
            </a:solidFill>
          </a:endParaRPr>
        </a:p>
      </dsp:txBody>
      <dsp:txXfrm>
        <a:off x="292319" y="2035632"/>
        <a:ext cx="3117786" cy="231574"/>
      </dsp:txXfrm>
    </dsp:sp>
    <dsp:sp modelId="{C2CD0053-0BD5-AE42-BE56-A485B73A2A64}">
      <dsp:nvSpPr>
        <dsp:cNvPr id="0" name=""/>
        <dsp:cNvSpPr/>
      </dsp:nvSpPr>
      <dsp:spPr>
        <a:xfrm>
          <a:off x="1967000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Presentation about ESS at Brazilian universities by ESS Partner, </a:t>
          </a:r>
          <a:r>
            <a:rPr lang="en-US" sz="800" kern="1200" dirty="0" err="1" smtClean="0">
              <a:solidFill>
                <a:schemeClr val="bg1"/>
              </a:solidFill>
            </a:rPr>
            <a:t>Julich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José Roque da Silva, Director of the Brazilian Synchrotron Light Laboratory (LNLS), visited ESS, Jun 2016
ESS and high-level delegation from SE participated in the “Brazil-Sweden Excellence Seminar” in Brasilia, May 2016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1967000" y="592527"/>
        <a:ext cx="1153489" cy="3117786"/>
      </dsp:txXfrm>
    </dsp:sp>
    <dsp:sp modelId="{70BF635C-5FE8-E04F-8568-47F7D875CA26}">
      <dsp:nvSpPr>
        <dsp:cNvPr id="0" name=""/>
        <dsp:cNvSpPr/>
      </dsp:nvSpPr>
      <dsp:spPr>
        <a:xfrm>
          <a:off x="1735425" y="286848"/>
          <a:ext cx="463149" cy="46314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DE8F49-538C-D548-AA16-9B027FE1960D}">
      <dsp:nvSpPr>
        <dsp:cNvPr id="0" name=""/>
        <dsp:cNvSpPr/>
      </dsp:nvSpPr>
      <dsp:spPr>
        <a:xfrm rot="16200000">
          <a:off x="1979162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</a:rPr>
            <a:t>China</a:t>
          </a:r>
          <a:endParaRPr lang="en-US" sz="1600" kern="1200" dirty="0">
            <a:solidFill>
              <a:srgbClr val="FFFFFF"/>
            </a:solidFill>
          </a:endParaRPr>
        </a:p>
      </dsp:txBody>
      <dsp:txXfrm>
        <a:off x="1979162" y="2035632"/>
        <a:ext cx="3117786" cy="231574"/>
      </dsp:txXfrm>
    </dsp:sp>
    <dsp:sp modelId="{D64D7FCD-C9F7-494D-83D6-CEA802390947}">
      <dsp:nvSpPr>
        <dsp:cNvPr id="0" name=""/>
        <dsp:cNvSpPr/>
      </dsp:nvSpPr>
      <dsp:spPr>
        <a:xfrm>
          <a:off x="3653842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hosted professors from the Chinese Academy of Sciences in Dec 2015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signed </a:t>
          </a:r>
          <a:r>
            <a:rPr lang="en-US" sz="800" kern="1200" dirty="0" err="1" smtClean="0">
              <a:solidFill>
                <a:schemeClr val="bg1"/>
              </a:solidFill>
            </a:rPr>
            <a:t>MoUs</a:t>
          </a:r>
          <a:r>
            <a:rPr lang="en-US" sz="800" kern="1200" dirty="0" smtClean="0">
              <a:solidFill>
                <a:schemeClr val="bg1"/>
              </a:solidFill>
            </a:rPr>
            <a:t> with two institutes at the Chinese Academy of Sciences, i.e. the Institute of High Energy Physics (IHEP), and the Institute of Modern Physics (IMP)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hosted representative of the China Spallation Neutron Source (CSNS)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3653842" y="592527"/>
        <a:ext cx="1153489" cy="3117786"/>
      </dsp:txXfrm>
    </dsp:sp>
    <dsp:sp modelId="{B7996ED0-F9AF-EC4B-9F07-C234240F768E}">
      <dsp:nvSpPr>
        <dsp:cNvPr id="0" name=""/>
        <dsp:cNvSpPr/>
      </dsp:nvSpPr>
      <dsp:spPr>
        <a:xfrm>
          <a:off x="3422267" y="286848"/>
          <a:ext cx="463149" cy="46314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C1C058-811E-5D49-AE99-B0D0CAE0E97A}">
      <dsp:nvSpPr>
        <dsp:cNvPr id="0" name=""/>
        <dsp:cNvSpPr/>
      </dsp:nvSpPr>
      <dsp:spPr>
        <a:xfrm rot="16200000">
          <a:off x="3666005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</a:rPr>
            <a:t>India</a:t>
          </a:r>
          <a:endParaRPr lang="en-US" sz="1600" kern="1200" dirty="0">
            <a:solidFill>
              <a:srgbClr val="FFFFFF"/>
            </a:solidFill>
          </a:endParaRPr>
        </a:p>
      </dsp:txBody>
      <dsp:txXfrm>
        <a:off x="3666005" y="2035632"/>
        <a:ext cx="3117786" cy="231574"/>
      </dsp:txXfrm>
    </dsp:sp>
    <dsp:sp modelId="{CAA4168B-1B40-F743-B53C-A4C9CADBF8E9}">
      <dsp:nvSpPr>
        <dsp:cNvPr id="0" name=""/>
        <dsp:cNvSpPr/>
      </dsp:nvSpPr>
      <dsp:spPr>
        <a:xfrm>
          <a:off x="5340685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Director for Science participated in the 6</a:t>
          </a:r>
          <a:r>
            <a:rPr lang="en-US" sz="800" kern="1200" baseline="30000" dirty="0" smtClean="0">
              <a:solidFill>
                <a:schemeClr val="bg1"/>
              </a:solidFill>
            </a:rPr>
            <a:t>th</a:t>
          </a:r>
          <a:r>
            <a:rPr lang="en-US" sz="800" kern="1200" dirty="0" smtClean="0">
              <a:solidFill>
                <a:schemeClr val="bg1"/>
              </a:solidFill>
            </a:rPr>
            <a:t> Conference on Neutron Scattering (CNS2016) at the </a:t>
          </a:r>
          <a:r>
            <a:rPr lang="en-US" sz="800" kern="1200" dirty="0" err="1" smtClean="0">
              <a:solidFill>
                <a:schemeClr val="bg1"/>
              </a:solidFill>
            </a:rPr>
            <a:t>Bhabha</a:t>
          </a:r>
          <a:r>
            <a:rPr lang="en-US" sz="800" kern="1200" dirty="0" smtClean="0">
              <a:solidFill>
                <a:schemeClr val="bg1"/>
              </a:solidFill>
            </a:rPr>
            <a:t> Atomic Research Centre (BARC) in Mumbai in November 2016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5340685" y="592527"/>
        <a:ext cx="1153489" cy="3117786"/>
      </dsp:txXfrm>
    </dsp:sp>
    <dsp:sp modelId="{673EB37B-C6F4-1344-A064-C7AC182AF7AE}">
      <dsp:nvSpPr>
        <dsp:cNvPr id="0" name=""/>
        <dsp:cNvSpPr/>
      </dsp:nvSpPr>
      <dsp:spPr>
        <a:xfrm>
          <a:off x="5109110" y="286848"/>
          <a:ext cx="463149" cy="46314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273EEB-6885-BE46-9C52-E874560DF664}">
      <dsp:nvSpPr>
        <dsp:cNvPr id="0" name=""/>
        <dsp:cNvSpPr/>
      </dsp:nvSpPr>
      <dsp:spPr>
        <a:xfrm rot="16200000">
          <a:off x="5352847" y="2035632"/>
          <a:ext cx="3117786" cy="231574"/>
        </a:xfrm>
        <a:prstGeom prst="rect">
          <a:avLst/>
        </a:prstGeom>
        <a:solidFill>
          <a:srgbClr val="82AA1E"/>
        </a:solidFill>
        <a:ln>
          <a:solidFill>
            <a:srgbClr val="82AA1E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23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</a:rPr>
            <a:t>Japan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5352847" y="2035632"/>
        <a:ext cx="3117786" cy="231574"/>
      </dsp:txXfrm>
    </dsp:sp>
    <dsp:sp modelId="{948B2CFA-497A-B042-8421-EC5F3E33EEE0}">
      <dsp:nvSpPr>
        <dsp:cNvPr id="0" name=""/>
        <dsp:cNvSpPr/>
      </dsp:nvSpPr>
      <dsp:spPr>
        <a:xfrm>
          <a:off x="7027528" y="592527"/>
          <a:ext cx="1153489" cy="3117786"/>
        </a:xfrm>
        <a:prstGeom prst="rect">
          <a:avLst/>
        </a:prstGeom>
        <a:solidFill>
          <a:schemeClr val="bg1">
            <a:lumMod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4236" rIns="71120" bIns="7112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will host a joint workshop with J-PARC in Lund in Jan 2018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MIRAI workshop will take place in Lund in Oct 2017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ESS and J-PARC signed a new Memorandum of Collaboration in Jul 2017</a:t>
          </a:r>
          <a:endParaRPr lang="en-US" sz="800" kern="1200" dirty="0">
            <a:solidFill>
              <a:schemeClr val="bg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smtClean="0">
              <a:solidFill>
                <a:schemeClr val="bg1"/>
              </a:solidFill>
            </a:rPr>
            <a:t>Director of J-PARC, Prof. Saito visited ESS in Jan 2017 to plan a joint MIRAI workshop together with Lund University and ESS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7027528" y="592527"/>
        <a:ext cx="1153489" cy="3117786"/>
      </dsp:txXfrm>
    </dsp:sp>
    <dsp:sp modelId="{352B7D3E-DF40-5E41-B887-CAA70E6104E6}">
      <dsp:nvSpPr>
        <dsp:cNvPr id="0" name=""/>
        <dsp:cNvSpPr/>
      </dsp:nvSpPr>
      <dsp:spPr>
        <a:xfrm>
          <a:off x="6795953" y="286848"/>
          <a:ext cx="463149" cy="4631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C6F2B-A1E9-7C49-BAF4-F3D3CFFEE888}">
      <dsp:nvSpPr>
        <dsp:cNvPr id="0" name=""/>
        <dsp:cNvSpPr/>
      </dsp:nvSpPr>
      <dsp:spPr>
        <a:xfrm>
          <a:off x="32" y="30162"/>
          <a:ext cx="3064846" cy="7776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ILO Network</a:t>
          </a:r>
          <a:endParaRPr lang="en-US" sz="2700" b="1" kern="1200" dirty="0"/>
        </a:p>
      </dsp:txBody>
      <dsp:txXfrm>
        <a:off x="32" y="30162"/>
        <a:ext cx="3064846" cy="777600"/>
      </dsp:txXfrm>
    </dsp:sp>
    <dsp:sp modelId="{F5764F19-D794-3146-AD88-34CCA7897001}">
      <dsp:nvSpPr>
        <dsp:cNvPr id="0" name=""/>
        <dsp:cNvSpPr/>
      </dsp:nvSpPr>
      <dsp:spPr>
        <a:xfrm>
          <a:off x="32" y="807762"/>
          <a:ext cx="3064846" cy="26681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>
              <a:solidFill>
                <a:srgbClr val="485156"/>
              </a:solidFill>
            </a:rPr>
            <a:t>Enabling industrial partners to participate in the construction of ESS</a:t>
          </a:r>
          <a:endParaRPr lang="en-US" sz="2700" kern="1200" dirty="0">
            <a:solidFill>
              <a:srgbClr val="485156"/>
            </a:solidFill>
          </a:endParaRPr>
        </a:p>
      </dsp:txBody>
      <dsp:txXfrm>
        <a:off x="32" y="807762"/>
        <a:ext cx="3064846" cy="2668140"/>
      </dsp:txXfrm>
    </dsp:sp>
    <dsp:sp modelId="{66388D9D-330A-734F-84BC-5914EE88A064}">
      <dsp:nvSpPr>
        <dsp:cNvPr id="0" name=""/>
        <dsp:cNvSpPr/>
      </dsp:nvSpPr>
      <dsp:spPr>
        <a:xfrm>
          <a:off x="3493957" y="30162"/>
          <a:ext cx="3064846" cy="7776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Industry Events</a:t>
          </a:r>
          <a:endParaRPr lang="en-US" sz="2700" b="1" kern="1200" dirty="0"/>
        </a:p>
      </dsp:txBody>
      <dsp:txXfrm>
        <a:off x="3493957" y="30162"/>
        <a:ext cx="3064846" cy="777600"/>
      </dsp:txXfrm>
    </dsp:sp>
    <dsp:sp modelId="{821E20D4-D91B-F944-8630-09FE12DBB7DC}">
      <dsp:nvSpPr>
        <dsp:cNvPr id="0" name=""/>
        <dsp:cNvSpPr/>
      </dsp:nvSpPr>
      <dsp:spPr>
        <a:xfrm>
          <a:off x="3493957" y="807762"/>
          <a:ext cx="3064846" cy="26681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>
              <a:solidFill>
                <a:srgbClr val="485156"/>
              </a:solidFill>
            </a:rPr>
            <a:t>Sharing best practice</a:t>
          </a:r>
          <a:endParaRPr lang="en-US" sz="2700" kern="1200" dirty="0">
            <a:solidFill>
              <a:srgbClr val="485156"/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>
              <a:solidFill>
                <a:srgbClr val="485156"/>
              </a:solidFill>
            </a:rPr>
            <a:t>Increasing industrial involvement</a:t>
          </a:r>
          <a:endParaRPr lang="en-US" sz="2700" kern="1200" dirty="0">
            <a:solidFill>
              <a:srgbClr val="485156"/>
            </a:solidFill>
          </a:endParaRPr>
        </a:p>
      </dsp:txBody>
      <dsp:txXfrm>
        <a:off x="3493957" y="807762"/>
        <a:ext cx="3064846" cy="26681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C6F2B-A1E9-7C49-BAF4-F3D3CFFEE888}">
      <dsp:nvSpPr>
        <dsp:cNvPr id="0" name=""/>
        <dsp:cNvSpPr/>
      </dsp:nvSpPr>
      <dsp:spPr>
        <a:xfrm>
          <a:off x="28" y="74093"/>
          <a:ext cx="2695999" cy="5184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Internal communication</a:t>
          </a:r>
          <a:endParaRPr lang="en-US" sz="1800" b="1" kern="1200" dirty="0"/>
        </a:p>
      </dsp:txBody>
      <dsp:txXfrm>
        <a:off x="28" y="74093"/>
        <a:ext cx="2695999" cy="518400"/>
      </dsp:txXfrm>
    </dsp:sp>
    <dsp:sp modelId="{F5764F19-D794-3146-AD88-34CCA7897001}">
      <dsp:nvSpPr>
        <dsp:cNvPr id="0" name=""/>
        <dsp:cNvSpPr/>
      </dsp:nvSpPr>
      <dsp:spPr>
        <a:xfrm>
          <a:off x="28" y="592493"/>
          <a:ext cx="2695999" cy="2342342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Sharing information through the BrightnESS newsletter</a:t>
          </a:r>
          <a:endParaRPr lang="en-US" sz="1800" kern="1200" dirty="0">
            <a:solidFill>
              <a:srgbClr val="485156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Developing a network of the WP6 Hub Coordinators</a:t>
          </a:r>
          <a:endParaRPr lang="en-US" sz="1800" kern="1200" dirty="0">
            <a:solidFill>
              <a:srgbClr val="485156"/>
            </a:solidFill>
          </a:endParaRPr>
        </a:p>
      </dsp:txBody>
      <dsp:txXfrm>
        <a:off x="28" y="592493"/>
        <a:ext cx="2695999" cy="2342342"/>
      </dsp:txXfrm>
    </dsp:sp>
    <dsp:sp modelId="{66388D9D-330A-734F-84BC-5914EE88A064}">
      <dsp:nvSpPr>
        <dsp:cNvPr id="0" name=""/>
        <dsp:cNvSpPr/>
      </dsp:nvSpPr>
      <dsp:spPr>
        <a:xfrm>
          <a:off x="3073467" y="74093"/>
          <a:ext cx="2695999" cy="518400"/>
        </a:xfrm>
        <a:prstGeom prst="rect">
          <a:avLst/>
        </a:prstGeom>
        <a:solidFill>
          <a:srgbClr val="82AF1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External communication</a:t>
          </a:r>
          <a:endParaRPr lang="en-US" sz="1800" b="1" kern="1200" dirty="0"/>
        </a:p>
      </dsp:txBody>
      <dsp:txXfrm>
        <a:off x="3073467" y="74093"/>
        <a:ext cx="2695999" cy="518400"/>
      </dsp:txXfrm>
    </dsp:sp>
    <dsp:sp modelId="{821E20D4-D91B-F944-8630-09FE12DBB7DC}">
      <dsp:nvSpPr>
        <dsp:cNvPr id="0" name=""/>
        <dsp:cNvSpPr/>
      </dsp:nvSpPr>
      <dsp:spPr>
        <a:xfrm>
          <a:off x="3073467" y="592493"/>
          <a:ext cx="2695999" cy="2342342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Communicating progress through intensive Twitter effort</a:t>
          </a:r>
          <a:endParaRPr lang="en-US" sz="1800" kern="1200" dirty="0">
            <a:solidFill>
              <a:srgbClr val="485156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Disseminating results via the BrightnESS website</a:t>
          </a:r>
          <a:endParaRPr lang="en-US" sz="1800" kern="1200" dirty="0">
            <a:solidFill>
              <a:srgbClr val="485156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>
              <a:solidFill>
                <a:srgbClr val="485156"/>
              </a:solidFill>
            </a:rPr>
            <a:t>Promoting partner collaboration through video content</a:t>
          </a:r>
          <a:endParaRPr lang="en-US" sz="1800" kern="1200" dirty="0">
            <a:solidFill>
              <a:srgbClr val="485156"/>
            </a:solidFill>
          </a:endParaRPr>
        </a:p>
      </dsp:txBody>
      <dsp:txXfrm>
        <a:off x="3073467" y="592493"/>
        <a:ext cx="2695999" cy="23423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5A0A4-8903-E64E-BDF4-4A3FA3D7F776}">
      <dsp:nvSpPr>
        <dsp:cNvPr id="0" name=""/>
        <dsp:cNvSpPr/>
      </dsp:nvSpPr>
      <dsp:spPr>
        <a:xfrm>
          <a:off x="752352" y="20898"/>
          <a:ext cx="1003137" cy="1003137"/>
        </a:xfrm>
        <a:prstGeom prst="ellipse">
          <a:avLst/>
        </a:prstGeom>
        <a:solidFill>
          <a:schemeClr val="bg1">
            <a:lumMod val="65000"/>
            <a:alpha val="86000"/>
          </a:schemeClr>
        </a:solidFill>
        <a:ln>
          <a:noFill/>
        </a:ln>
        <a:effectLst>
          <a:outerShdw blurRad="50800" dist="50800" dir="5400000" algn="ctr" rotWithShape="0">
            <a:srgbClr val="000000">
              <a:alpha val="11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Scientific impact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886103" y="196447"/>
        <a:ext cx="735634" cy="451411"/>
      </dsp:txXfrm>
    </dsp:sp>
    <dsp:sp modelId="{640451B0-49D5-B240-811D-A2EF07F9634E}">
      <dsp:nvSpPr>
        <dsp:cNvPr id="0" name=""/>
        <dsp:cNvSpPr/>
      </dsp:nvSpPr>
      <dsp:spPr>
        <a:xfrm>
          <a:off x="1114317" y="647859"/>
          <a:ext cx="1003137" cy="1003137"/>
        </a:xfrm>
        <a:prstGeom prst="ellipse">
          <a:avLst/>
        </a:prstGeom>
        <a:solidFill>
          <a:schemeClr val="bg1">
            <a:lumMod val="50000"/>
            <a:alpha val="91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Economic impact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1421110" y="907003"/>
        <a:ext cx="601882" cy="551725"/>
      </dsp:txXfrm>
    </dsp:sp>
    <dsp:sp modelId="{7EEF0640-CB92-3A4B-AE8E-A820E4843969}">
      <dsp:nvSpPr>
        <dsp:cNvPr id="0" name=""/>
        <dsp:cNvSpPr/>
      </dsp:nvSpPr>
      <dsp:spPr>
        <a:xfrm>
          <a:off x="390386" y="647859"/>
          <a:ext cx="1003137" cy="1003137"/>
        </a:xfrm>
        <a:prstGeom prst="ellipse">
          <a:avLst/>
        </a:prstGeom>
        <a:solidFill>
          <a:srgbClr val="485156">
            <a:alpha val="94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Societal impact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484848" y="907003"/>
        <a:ext cx="601882" cy="5517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EB0CA-2794-8B44-9804-95132F3648EA}">
      <dsp:nvSpPr>
        <dsp:cNvPr id="0" name=""/>
        <dsp:cNvSpPr/>
      </dsp:nvSpPr>
      <dsp:spPr>
        <a:xfrm>
          <a:off x="1476840" y="1003337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622466" y="1047363"/>
        <a:ext cx="16939" cy="3387"/>
      </dsp:txXfrm>
    </dsp:sp>
    <dsp:sp modelId="{BC47DD2B-3046-9B49-99BD-D55471888C17}">
      <dsp:nvSpPr>
        <dsp:cNvPr id="0" name=""/>
        <dsp:cNvSpPr/>
      </dsp:nvSpPr>
      <dsp:spPr>
        <a:xfrm>
          <a:off x="5627" y="607154"/>
          <a:ext cx="1473012" cy="883807"/>
        </a:xfrm>
        <a:prstGeom prst="rect">
          <a:avLst/>
        </a:prstGeom>
        <a:solidFill>
          <a:srgbClr val="9CBC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Aug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Validation by EMT</a:t>
          </a:r>
          <a:endParaRPr lang="en-US" sz="900" kern="1200" dirty="0"/>
        </a:p>
      </dsp:txBody>
      <dsp:txXfrm>
        <a:off x="5627" y="607154"/>
        <a:ext cx="1473012" cy="883807"/>
      </dsp:txXfrm>
    </dsp:sp>
    <dsp:sp modelId="{7BB48BB1-0234-ED4C-8527-848A5A8A8E7F}">
      <dsp:nvSpPr>
        <dsp:cNvPr id="0" name=""/>
        <dsp:cNvSpPr/>
      </dsp:nvSpPr>
      <dsp:spPr>
        <a:xfrm>
          <a:off x="3288645" y="1003337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34272" y="1047363"/>
        <a:ext cx="16939" cy="3387"/>
      </dsp:txXfrm>
    </dsp:sp>
    <dsp:sp modelId="{40CCC486-74F5-4048-BA6D-F6AC9406663C}">
      <dsp:nvSpPr>
        <dsp:cNvPr id="0" name=""/>
        <dsp:cNvSpPr/>
      </dsp:nvSpPr>
      <dsp:spPr>
        <a:xfrm>
          <a:off x="1817433" y="607154"/>
          <a:ext cx="1473012" cy="883807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Sep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Data collection in Lund</a:t>
          </a:r>
          <a:endParaRPr lang="en-US" sz="900" kern="1200" dirty="0"/>
        </a:p>
      </dsp:txBody>
      <dsp:txXfrm>
        <a:off x="1817433" y="607154"/>
        <a:ext cx="1473012" cy="883807"/>
      </dsp:txXfrm>
    </dsp:sp>
    <dsp:sp modelId="{DB1017D4-C51A-C642-93F1-0936B4355872}">
      <dsp:nvSpPr>
        <dsp:cNvPr id="0" name=""/>
        <dsp:cNvSpPr/>
      </dsp:nvSpPr>
      <dsp:spPr>
        <a:xfrm>
          <a:off x="5100450" y="1003337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46077" y="1047363"/>
        <a:ext cx="16939" cy="3387"/>
      </dsp:txXfrm>
    </dsp:sp>
    <dsp:sp modelId="{E2CD4CBC-E103-1A46-A45D-D9F39F09E736}">
      <dsp:nvSpPr>
        <dsp:cNvPr id="0" name=""/>
        <dsp:cNvSpPr/>
      </dsp:nvSpPr>
      <dsp:spPr>
        <a:xfrm>
          <a:off x="3629238" y="607154"/>
          <a:ext cx="1473012" cy="883807"/>
        </a:xfrm>
        <a:prstGeom prst="rect">
          <a:avLst/>
        </a:prstGeom>
        <a:solidFill>
          <a:srgbClr val="48515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Oct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First indicators and metrics are ready</a:t>
          </a:r>
          <a:endParaRPr lang="en-US" sz="900" kern="1200" dirty="0"/>
        </a:p>
      </dsp:txBody>
      <dsp:txXfrm>
        <a:off x="3629238" y="607154"/>
        <a:ext cx="1473012" cy="883807"/>
      </dsp:txXfrm>
    </dsp:sp>
    <dsp:sp modelId="{E4F96D7F-3DA2-BA4F-98CD-37CE461A045C}">
      <dsp:nvSpPr>
        <dsp:cNvPr id="0" name=""/>
        <dsp:cNvSpPr/>
      </dsp:nvSpPr>
      <dsp:spPr>
        <a:xfrm>
          <a:off x="6912255" y="1003337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057882" y="1047363"/>
        <a:ext cx="16939" cy="3387"/>
      </dsp:txXfrm>
    </dsp:sp>
    <dsp:sp modelId="{DB8CBCC3-B29A-034A-AAD6-A738D1C9F996}">
      <dsp:nvSpPr>
        <dsp:cNvPr id="0" name=""/>
        <dsp:cNvSpPr/>
      </dsp:nvSpPr>
      <dsp:spPr>
        <a:xfrm>
          <a:off x="5441043" y="607154"/>
          <a:ext cx="1473012" cy="883807"/>
        </a:xfrm>
        <a:prstGeom prst="rect">
          <a:avLst/>
        </a:prstGeom>
        <a:solidFill>
          <a:srgbClr val="9CBC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Oct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Validation by Council Chair, Vice-Chair, SAC, Host Countries, and key IKC partners</a:t>
          </a:r>
          <a:endParaRPr lang="en-US" sz="900" kern="1200" dirty="0"/>
        </a:p>
      </dsp:txBody>
      <dsp:txXfrm>
        <a:off x="5441043" y="607154"/>
        <a:ext cx="1473012" cy="883807"/>
      </dsp:txXfrm>
    </dsp:sp>
    <dsp:sp modelId="{91C1E964-F115-5944-A41D-C1FA98F8F7C8}">
      <dsp:nvSpPr>
        <dsp:cNvPr id="0" name=""/>
        <dsp:cNvSpPr/>
      </dsp:nvSpPr>
      <dsp:spPr>
        <a:xfrm>
          <a:off x="1429662" y="1489161"/>
          <a:ext cx="6559692" cy="321944"/>
        </a:xfrm>
        <a:custGeom>
          <a:avLst/>
          <a:gdLst/>
          <a:ahLst/>
          <a:cxnLst/>
          <a:rect l="0" t="0" r="0" b="0"/>
          <a:pathLst>
            <a:path>
              <a:moveTo>
                <a:pt x="6559692" y="0"/>
              </a:moveTo>
              <a:lnTo>
                <a:pt x="6559692" y="178072"/>
              </a:lnTo>
              <a:lnTo>
                <a:pt x="0" y="178072"/>
              </a:lnTo>
              <a:lnTo>
                <a:pt x="0" y="321944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45279" y="1648440"/>
        <a:ext cx="328457" cy="3387"/>
      </dsp:txXfrm>
    </dsp:sp>
    <dsp:sp modelId="{5992AB5B-483C-524E-B78F-8339389A79BD}">
      <dsp:nvSpPr>
        <dsp:cNvPr id="0" name=""/>
        <dsp:cNvSpPr/>
      </dsp:nvSpPr>
      <dsp:spPr>
        <a:xfrm>
          <a:off x="7252848" y="607154"/>
          <a:ext cx="1473012" cy="883807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Nov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Case studies and templates are ready</a:t>
          </a:r>
          <a:endParaRPr lang="en-US" sz="900" kern="1200" dirty="0"/>
        </a:p>
      </dsp:txBody>
      <dsp:txXfrm>
        <a:off x="7252848" y="607154"/>
        <a:ext cx="1473012" cy="883807"/>
      </dsp:txXfrm>
    </dsp:sp>
    <dsp:sp modelId="{69FB91AA-9802-2349-8877-47BD4D37E269}">
      <dsp:nvSpPr>
        <dsp:cNvPr id="0" name=""/>
        <dsp:cNvSpPr/>
      </dsp:nvSpPr>
      <dsp:spPr>
        <a:xfrm>
          <a:off x="2164368" y="2239690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309995" y="2283716"/>
        <a:ext cx="16939" cy="3387"/>
      </dsp:txXfrm>
    </dsp:sp>
    <dsp:sp modelId="{B7233727-8970-0240-B517-AF09496513A1}">
      <dsp:nvSpPr>
        <dsp:cNvPr id="0" name=""/>
        <dsp:cNvSpPr/>
      </dsp:nvSpPr>
      <dsp:spPr>
        <a:xfrm>
          <a:off x="693156" y="1843506"/>
          <a:ext cx="1473012" cy="883807"/>
        </a:xfrm>
        <a:prstGeom prst="rect">
          <a:avLst/>
        </a:prstGeom>
        <a:solidFill>
          <a:srgbClr val="48515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Dec 2017: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Presentation of indicators and metrics to Council</a:t>
          </a:r>
          <a:endParaRPr lang="en-US" sz="900" kern="1200" dirty="0"/>
        </a:p>
      </dsp:txBody>
      <dsp:txXfrm>
        <a:off x="693156" y="1843506"/>
        <a:ext cx="1473012" cy="883807"/>
      </dsp:txXfrm>
    </dsp:sp>
    <dsp:sp modelId="{97986BF9-C951-1F4E-99A3-08F2373F6F83}">
      <dsp:nvSpPr>
        <dsp:cNvPr id="0" name=""/>
        <dsp:cNvSpPr/>
      </dsp:nvSpPr>
      <dsp:spPr>
        <a:xfrm>
          <a:off x="3976173" y="2239690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21800" y="2283716"/>
        <a:ext cx="16939" cy="3387"/>
      </dsp:txXfrm>
    </dsp:sp>
    <dsp:sp modelId="{3EB24FFD-2DA7-8D40-83F4-757E413F57A2}">
      <dsp:nvSpPr>
        <dsp:cNvPr id="0" name=""/>
        <dsp:cNvSpPr/>
      </dsp:nvSpPr>
      <dsp:spPr>
        <a:xfrm>
          <a:off x="2504961" y="1843506"/>
          <a:ext cx="1473012" cy="883807"/>
        </a:xfrm>
        <a:prstGeom prst="rect">
          <a:avLst/>
        </a:prstGeom>
        <a:solidFill>
          <a:srgbClr val="9CBC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Jan 2018: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Validation by external experts</a:t>
          </a:r>
          <a:endParaRPr lang="en-US" sz="900" kern="1200" dirty="0"/>
        </a:p>
      </dsp:txBody>
      <dsp:txXfrm>
        <a:off x="2504961" y="1843506"/>
        <a:ext cx="1473012" cy="883807"/>
      </dsp:txXfrm>
    </dsp:sp>
    <dsp:sp modelId="{16A0952B-FA73-C145-874F-048D955409BF}">
      <dsp:nvSpPr>
        <dsp:cNvPr id="0" name=""/>
        <dsp:cNvSpPr/>
      </dsp:nvSpPr>
      <dsp:spPr>
        <a:xfrm>
          <a:off x="5787979" y="2239690"/>
          <a:ext cx="3081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192" y="45720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33605" y="2283716"/>
        <a:ext cx="16939" cy="3387"/>
      </dsp:txXfrm>
    </dsp:sp>
    <dsp:sp modelId="{5EF2E691-3E17-3149-A4F3-571910C90160}">
      <dsp:nvSpPr>
        <dsp:cNvPr id="0" name=""/>
        <dsp:cNvSpPr/>
      </dsp:nvSpPr>
      <dsp:spPr>
        <a:xfrm>
          <a:off x="4316766" y="1843506"/>
          <a:ext cx="1473012" cy="883807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Feb 2018: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Presentation of early report to Council</a:t>
          </a:r>
          <a:endParaRPr lang="en-US" sz="900" kern="1200" dirty="0"/>
        </a:p>
      </dsp:txBody>
      <dsp:txXfrm>
        <a:off x="4316766" y="1843506"/>
        <a:ext cx="1473012" cy="883807"/>
      </dsp:txXfrm>
    </dsp:sp>
    <dsp:sp modelId="{ACAAEE8B-2395-A84D-AA2E-274299AEAFAE}">
      <dsp:nvSpPr>
        <dsp:cNvPr id="0" name=""/>
        <dsp:cNvSpPr/>
      </dsp:nvSpPr>
      <dsp:spPr>
        <a:xfrm>
          <a:off x="6128572" y="1843506"/>
          <a:ext cx="1473012" cy="883807"/>
        </a:xfrm>
        <a:prstGeom prst="rect">
          <a:avLst/>
        </a:prstGeom>
        <a:solidFill>
          <a:srgbClr val="48515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Aug 2018: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Final report is ready</a:t>
          </a:r>
          <a:endParaRPr lang="en-US" sz="900" kern="1200" dirty="0"/>
        </a:p>
      </dsp:txBody>
      <dsp:txXfrm>
        <a:off x="6128572" y="1843506"/>
        <a:ext cx="1473012" cy="883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0.30643</cdr:x>
      <cdr:y>0.42163</cdr:y>
    </cdr:from>
    <cdr:to>
      <cdr:x>0.69356</cdr:x>
      <cdr:y>0.75496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02763" y="1094105"/>
          <a:ext cx="1140491" cy="8649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49</a:t>
          </a:r>
          <a:r>
            <a:rPr lang="en-US" sz="1100" b="1" dirty="0" smtClean="0"/>
            <a:t>%</a:t>
          </a:r>
        </a:p>
        <a:p xmlns:a="http://schemas.openxmlformats.org/drawingml/2006/main">
          <a:pPr algn="ctr"/>
          <a:r>
            <a:rPr lang="en-US" b="1" dirty="0" smtClean="0"/>
            <a:t>1 420 216,20 EUR</a:t>
          </a:r>
          <a:endParaRPr lang="en-US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705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179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695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85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759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6300" y="861616"/>
            <a:ext cx="7767742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006300" y="1697039"/>
            <a:ext cx="7767742" cy="2808685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82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/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!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356570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contact</a:t>
            </a:r>
            <a:r>
              <a:rPr lang="da-DK" dirty="0"/>
              <a:t> information</a:t>
            </a:r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text</a:t>
            </a:r>
            <a:endParaRPr lang="da-DK" dirty="0" smtClean="0"/>
          </a:p>
          <a:p>
            <a:pPr lvl="1"/>
            <a:r>
              <a:rPr lang="da-DK" dirty="0" smtClean="0"/>
              <a:t>First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09B3-FAA2-884D-A1B9-07BD375B4F99}" type="datetime1">
              <a:rPr lang="en-US" smtClean="0"/>
              <a:t>9/5/17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45600" y="4792500"/>
            <a:ext cx="2895600" cy="2700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623050" y="4792500"/>
            <a:ext cx="2133600" cy="270000"/>
          </a:xfrm>
          <a:prstGeom prst="rect">
            <a:avLst/>
          </a:prstGeom>
        </p:spPr>
        <p:txBody>
          <a:bodyPr/>
          <a:lstStyle/>
          <a:p>
            <a:fld id="{C7A1488B-9794-DE45-9F52-F2C98C1DA64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971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D029-AFDD-364C-A8A9-4E7B9450A0A6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AA713FF-877B-CE4C-B7E8-B304999E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1"/>
            <a:ext cx="6067426" cy="1081148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4" y="1473709"/>
            <a:ext cx="6536399" cy="302923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/>
              <a:t>9/5/17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0892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74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06300" y="8616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06300" y="1697039"/>
            <a:ext cx="8229600" cy="2808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48055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  <p:pic>
        <p:nvPicPr>
          <p:cNvPr id="14" name="Billede 13" descr="bl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" y="379128"/>
            <a:ext cx="1146048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85156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485156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85156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485156"/>
          </a:solidFill>
          <a:latin typeface="+mn-lt"/>
          <a:ea typeface="+mn-ea"/>
          <a:cs typeface="+mn-cs"/>
        </a:defRPr>
      </a:lvl3pPr>
      <a:lvl4pPr marL="1828800" indent="-4572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85156"/>
          </a:solidFill>
          <a:latin typeface="+mn-lt"/>
          <a:ea typeface="+mn-ea"/>
          <a:cs typeface="+mn-cs"/>
        </a:defRPr>
      </a:lvl4pPr>
      <a:lvl5pPr marL="2286000" indent="-4572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8515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jpeg"/><Relationship Id="rId12" Type="http://schemas.openxmlformats.org/officeDocument/2006/relationships/image" Target="../media/image56.jpe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8.jpeg"/><Relationship Id="rId5" Type="http://schemas.openxmlformats.org/officeDocument/2006/relationships/image" Target="../media/image49.tiff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72.png"/><Relationship Id="rId8" Type="http://schemas.openxmlformats.org/officeDocument/2006/relationships/image" Target="../media/image73.JPG"/><Relationship Id="rId9" Type="http://schemas.openxmlformats.org/officeDocument/2006/relationships/image" Target="../media/image74.png"/><Relationship Id="rId10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png"/><Relationship Id="rId7" Type="http://schemas.openxmlformats.org/officeDocument/2006/relationships/hyperlink" Target="https://twitter.com/KirstyDuncanMP/status/834511232594038784" TargetMode="External"/><Relationship Id="rId8" Type="http://schemas.openxmlformats.org/officeDocument/2006/relationships/image" Target="../media/image82.png"/><Relationship Id="rId9" Type="http://schemas.openxmlformats.org/officeDocument/2006/relationships/hyperlink" Target="https://twitter.com/GGDavidJohnston/status/834517841768505344" TargetMode="External"/><Relationship Id="rId10" Type="http://schemas.openxmlformats.org/officeDocument/2006/relationships/image" Target="../media/image83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Relationship Id="rId3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erverDisk/Kunde%20opgaver/Kundemappe%202017/Crone%20&amp;%20Co./170390_Crone&amp;Co_Designguide/Powerpoint/jpg%20filer/sb.jpg" TargetMode="External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8" Type="http://schemas.openxmlformats.org/officeDocument/2006/relationships/image" Target="../media/image111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kaltura.com/index.php/extwidget/preview/partner_id/2043361/uiconf_id/37319851/entry_id/0_g3g71ldd/embed/iframe?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7699" y="1657354"/>
            <a:ext cx="6729532" cy="1102519"/>
          </a:xfrm>
        </p:spPr>
        <p:txBody>
          <a:bodyPr>
            <a:normAutofit fontScale="90000"/>
          </a:bodyPr>
          <a:lstStyle/>
          <a:p>
            <a:r>
              <a:rPr lang="x-none" dirty="0"/>
              <a:t>WP6: </a:t>
            </a:r>
            <a:r>
              <a:rPr lang="x-none" dirty="0" smtClean="0"/>
              <a:t>Collaboration,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</a:t>
            </a:r>
            <a:r>
              <a:rPr lang="x-none" dirty="0" smtClean="0"/>
              <a:t>ommunication </a:t>
            </a:r>
            <a:r>
              <a:rPr lang="x-none" dirty="0"/>
              <a:t>and Dissemination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/>
              <a:t>BrightnESS</a:t>
            </a:r>
            <a:r>
              <a:rPr lang="en-US" b="1" dirty="0" smtClean="0"/>
              <a:t> Mid-Term Review</a:t>
            </a:r>
            <a:endParaRPr lang="x-none" b="1" dirty="0" smtClean="0"/>
          </a:p>
          <a:p>
            <a:endParaRPr lang="x-none" sz="1400" dirty="0" smtClean="0"/>
          </a:p>
          <a:p>
            <a:r>
              <a:rPr lang="x-none" sz="1400" dirty="0" smtClean="0"/>
              <a:t>Ute Gunsenheimer, ESS | WP Co-leader for Tasks 6.1, 6.2, 6.3</a:t>
            </a:r>
          </a:p>
          <a:p>
            <a:r>
              <a:rPr lang="x-none" sz="1400" dirty="0" smtClean="0"/>
              <a:t>Juliette Forneris, DTI | WP Co-leader for Task 6.4</a:t>
            </a: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2" y="2145203"/>
            <a:ext cx="4881384" cy="1355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2" y="700652"/>
            <a:ext cx="4881384" cy="1353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3" y="3663385"/>
            <a:ext cx="4922634" cy="1322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6396" y="1265035"/>
            <a:ext cx="3513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85156"/>
                </a:solidFill>
              </a:rPr>
              <a:t>Number of </a:t>
            </a:r>
            <a:r>
              <a:rPr lang="en-US" sz="1600" b="1" dirty="0" smtClean="0">
                <a:solidFill>
                  <a:srgbClr val="485156"/>
                </a:solidFill>
              </a:rPr>
              <a:t>instruments</a:t>
            </a:r>
            <a:r>
              <a:rPr lang="en-US" sz="1600" dirty="0" smtClean="0">
                <a:solidFill>
                  <a:srgbClr val="485156"/>
                </a:solidFill>
              </a:rPr>
              <a:t> in Europe</a:t>
            </a:r>
            <a:endParaRPr lang="en-US" sz="1600" dirty="0">
              <a:solidFill>
                <a:srgbClr val="48515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6396" y="2653728"/>
            <a:ext cx="3513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85156"/>
                </a:solidFill>
              </a:rPr>
              <a:t>N</a:t>
            </a:r>
            <a:r>
              <a:rPr lang="en-US" sz="1600" dirty="0" smtClean="0">
                <a:solidFill>
                  <a:srgbClr val="485156"/>
                </a:solidFill>
              </a:rPr>
              <a:t>umber of </a:t>
            </a:r>
            <a:r>
              <a:rPr lang="en-US" sz="1600" b="1" dirty="0" smtClean="0">
                <a:solidFill>
                  <a:srgbClr val="485156"/>
                </a:solidFill>
              </a:rPr>
              <a:t>beam days </a:t>
            </a:r>
            <a:r>
              <a:rPr lang="en-US" sz="1600" dirty="0" smtClean="0">
                <a:solidFill>
                  <a:srgbClr val="485156"/>
                </a:solidFill>
              </a:rPr>
              <a:t>in Europe</a:t>
            </a:r>
            <a:endParaRPr lang="en-US" sz="1600" dirty="0">
              <a:solidFill>
                <a:srgbClr val="48515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6396" y="4159188"/>
            <a:ext cx="3513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85156"/>
                </a:solidFill>
              </a:rPr>
              <a:t>N</a:t>
            </a:r>
            <a:r>
              <a:rPr lang="en-US" sz="1600" dirty="0" smtClean="0">
                <a:solidFill>
                  <a:srgbClr val="485156"/>
                </a:solidFill>
              </a:rPr>
              <a:t>umber of </a:t>
            </a:r>
            <a:r>
              <a:rPr lang="en-US" sz="1600" b="1" dirty="0" smtClean="0">
                <a:solidFill>
                  <a:srgbClr val="485156"/>
                </a:solidFill>
              </a:rPr>
              <a:t>experiments</a:t>
            </a:r>
            <a:r>
              <a:rPr lang="en-US" sz="1600" dirty="0" smtClean="0">
                <a:solidFill>
                  <a:srgbClr val="485156"/>
                </a:solidFill>
              </a:rPr>
              <a:t> in Europe</a:t>
            </a:r>
            <a:endParaRPr lang="en-US" sz="1600" dirty="0">
              <a:solidFill>
                <a:srgbClr val="48515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73" y="4914160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25" y="437146"/>
            <a:ext cx="6915518" cy="1450948"/>
          </a:xfrm>
        </p:spPr>
        <p:txBody>
          <a:bodyPr>
            <a:normAutofit/>
          </a:bodyPr>
          <a:lstStyle/>
          <a:p>
            <a:r>
              <a:rPr lang="en-US" sz="2900" dirty="0" smtClean="0"/>
              <a:t>Horizon 2020 Topics and Challenges</a:t>
            </a:r>
            <a:br>
              <a:rPr lang="en-US" sz="2900" dirty="0" smtClean="0"/>
            </a:br>
            <a:r>
              <a:rPr lang="en-US" sz="2900" dirty="0" smtClean="0"/>
              <a:t>Expressed as Percentage of Research</a:t>
            </a:r>
            <a:endParaRPr lang="en-US" sz="2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2" y="1656544"/>
            <a:ext cx="6537331" cy="3211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745" y="785989"/>
            <a:ext cx="7767742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Science Fields Expressed as</a:t>
            </a:r>
            <a:br>
              <a:rPr lang="en-US" dirty="0" smtClean="0"/>
            </a:br>
            <a:r>
              <a:rPr lang="en-US" dirty="0" smtClean="0"/>
              <a:t>Percentage of Experiments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0" y="1991781"/>
            <a:ext cx="8270851" cy="2660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814561"/>
              </p:ext>
            </p:extLst>
          </p:nvPr>
        </p:nvGraphicFramePr>
        <p:xfrm>
          <a:off x="309585" y="1415363"/>
          <a:ext cx="8634336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8584"/>
                <a:gridCol w="2158584"/>
                <a:gridCol w="2158584"/>
                <a:gridCol w="215858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Industry group           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Experienced users of RIs (incl.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</a:rPr>
                        <a:t> neutron sources)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Potential users with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Companies with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no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Needs and expectations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Well-defined access modes for</a:t>
                      </a:r>
                      <a:r>
                        <a:rPr lang="en-US" sz="1500" baseline="0" dirty="0" smtClean="0"/>
                        <a:t> industrial users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Better understanding of neutron techniques, collaborative R&amp;D through academia and other intermediaries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 of neutron research and its societal impact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Recommendations for ESS Engagement Approach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Commission a study to analyze best practices in Access Policies</a:t>
                      </a:r>
                      <a:r>
                        <a:rPr lang="en-US" sz="1500" baseline="0" dirty="0" smtClean="0"/>
                        <a:t> at RIs worldwide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Engage companies indirectly, establish synergies with European projects, and set-up incentive schemes in collaboration with academia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Awareness-raising actions at regional level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4326" y="565478"/>
            <a:ext cx="7767742" cy="857250"/>
          </a:xfrm>
        </p:spPr>
        <p:txBody>
          <a:bodyPr>
            <a:normAutofit/>
          </a:bodyPr>
          <a:lstStyle/>
          <a:p>
            <a:r>
              <a:rPr lang="en-CA" smtClean="0"/>
              <a:t>Engaging Industrial Users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4326" y="1320800"/>
            <a:ext cx="8847310" cy="3713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814561"/>
              </p:ext>
            </p:extLst>
          </p:nvPr>
        </p:nvGraphicFramePr>
        <p:xfrm>
          <a:off x="309585" y="1415363"/>
          <a:ext cx="8634336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8584"/>
                <a:gridCol w="2158584"/>
                <a:gridCol w="2158584"/>
                <a:gridCol w="215858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Industry group           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Experienced users of RIs (incl.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</a:rPr>
                        <a:t> neutron sources)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Potential users with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Companies with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no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Needs and expectations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Well-defined access modes for</a:t>
                      </a:r>
                      <a:r>
                        <a:rPr lang="en-US" sz="1500" baseline="0" dirty="0" smtClean="0"/>
                        <a:t> industrial users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Better understanding of neutron techniques, collaborative R&amp;D through academia and other intermediaries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 of neutron research and its societal impact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Recommendations for ESS Engagement Approach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Commission a study to analyze best practices in Access Policies</a:t>
                      </a:r>
                      <a:r>
                        <a:rPr lang="en-US" sz="1500" baseline="0" dirty="0" smtClean="0"/>
                        <a:t> at RIs worldwide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Engage companies indirectly, establish synergies with European projects, and set-up incentive schemes in collaboration with academia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Awareness-raising actions at regional level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4326" y="565478"/>
            <a:ext cx="7767742" cy="857250"/>
          </a:xfrm>
        </p:spPr>
        <p:txBody>
          <a:bodyPr>
            <a:normAutofit/>
          </a:bodyPr>
          <a:lstStyle/>
          <a:p>
            <a:r>
              <a:rPr lang="en-CA" smtClean="0"/>
              <a:t>Engaging Industrial Users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4326" y="3195781"/>
            <a:ext cx="8847310" cy="18380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814561"/>
              </p:ext>
            </p:extLst>
          </p:nvPr>
        </p:nvGraphicFramePr>
        <p:xfrm>
          <a:off x="309585" y="1415363"/>
          <a:ext cx="8634336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8584"/>
                <a:gridCol w="2158584"/>
                <a:gridCol w="2158584"/>
                <a:gridCol w="215858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Industry group           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Experienced users of RIs (incl.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</a:rPr>
                        <a:t> neutron sources)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Potential users with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Companies with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no R&amp;D capacity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AA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Needs and expectations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Well-defined access modes for</a:t>
                      </a:r>
                      <a:r>
                        <a:rPr lang="en-US" sz="1500" baseline="0" dirty="0" smtClean="0"/>
                        <a:t> industrial users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Better understanding of neutron techniques, collaborative R&amp;D through academia and other intermediaries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 of neutron research and its societal impact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Recommendations for ESS Engagement Approach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Commission a study to analyze best practices in Access Policies</a:t>
                      </a:r>
                      <a:r>
                        <a:rPr lang="en-US" sz="1500" baseline="0" dirty="0" smtClean="0"/>
                        <a:t> at RIs worldwide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500" dirty="0" smtClean="0"/>
                        <a:t>Engage companies indirectly, establish synergies with European projects, and set-up incentive schemes in collaboration with academia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Awareness-raising actions at regional level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4326" y="565478"/>
            <a:ext cx="7767742" cy="857250"/>
          </a:xfrm>
        </p:spPr>
        <p:txBody>
          <a:bodyPr>
            <a:normAutofit/>
          </a:bodyPr>
          <a:lstStyle/>
          <a:p>
            <a:r>
              <a:rPr lang="en-CA" smtClean="0"/>
              <a:t>Engaging Industrial Users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99247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464" y="451467"/>
            <a:ext cx="7767742" cy="857250"/>
          </a:xfrm>
        </p:spPr>
        <p:txBody>
          <a:bodyPr>
            <a:normAutofit/>
          </a:bodyPr>
          <a:lstStyle/>
          <a:p>
            <a:r>
              <a:rPr lang="en-CA" dirty="0" smtClean="0"/>
              <a:t>Mapping of Innovation Ecosystem of ESS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444722"/>
              </p:ext>
            </p:extLst>
          </p:nvPr>
        </p:nvGraphicFramePr>
        <p:xfrm>
          <a:off x="3621382" y="2243555"/>
          <a:ext cx="4144532" cy="13716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25395"/>
                <a:gridCol w="808182"/>
                <a:gridCol w="1079787"/>
                <a:gridCol w="1131168"/>
              </a:tblGrid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LOCATION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2AF1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COUNTRY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2AF1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POPULATION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2AF1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FACILITIES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2AF19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Greater CPH</a:t>
                      </a:r>
                      <a:endParaRPr lang="en-US" sz="12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DK / SE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485156"/>
                          </a:solidFill>
                          <a:effectLst/>
                          <a:latin typeface="+mj-lt"/>
                        </a:rPr>
                        <a:t>3,877,887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latin typeface="+mj-lt"/>
                        </a:rPr>
                        <a:t>ESS / MAX IV</a:t>
                      </a:r>
                      <a:endParaRPr lang="en-US" sz="1200" b="0" dirty="0">
                        <a:solidFill>
                          <a:srgbClr val="485156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Rhône </a:t>
                      </a:r>
                      <a:r>
                        <a:rPr lang="en-GB" sz="1200" b="1" kern="120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Alpes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2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FR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485156"/>
                          </a:solidFill>
                          <a:effectLst/>
                          <a:latin typeface="+mj-lt"/>
                        </a:rPr>
                        <a:t>6,510,561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latin typeface="+mj-lt"/>
                        </a:rPr>
                        <a:t>ESRF / ILL</a:t>
                      </a:r>
                      <a:endParaRPr lang="en-US" sz="1200" b="0" dirty="0">
                        <a:solidFill>
                          <a:srgbClr val="485156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Thames</a:t>
                      </a:r>
                      <a:r>
                        <a:rPr lang="en-US" sz="1200" b="1" baseline="0" dirty="0" smtClean="0">
                          <a:solidFill>
                            <a:srgbClr val="FFFFFF"/>
                          </a:solidFill>
                          <a:latin typeface="+mj-lt"/>
                        </a:rPr>
                        <a:t> Valley</a:t>
                      </a:r>
                      <a:endParaRPr lang="en-US" sz="12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UK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485156"/>
                          </a:solidFill>
                          <a:effectLst/>
                          <a:latin typeface="+mj-lt"/>
                        </a:rPr>
                        <a:t>2,361,105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latin typeface="+mj-lt"/>
                        </a:rPr>
                        <a:t>ISIS / Diamond</a:t>
                      </a:r>
                      <a:endParaRPr lang="en-US" sz="1200" b="0" dirty="0">
                        <a:solidFill>
                          <a:srgbClr val="485156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Aargau</a:t>
                      </a:r>
                      <a:endParaRPr lang="en-US" sz="12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CH / DE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485156"/>
                          </a:solidFill>
                          <a:effectLst/>
                          <a:latin typeface="+mj-lt"/>
                        </a:rPr>
                        <a:t>4,089,991</a:t>
                      </a:r>
                      <a:endParaRPr lang="en-US" sz="1200" b="0" dirty="0">
                        <a:solidFill>
                          <a:srgbClr val="485156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>
                          <a:solidFill>
                            <a:srgbClr val="485156"/>
                          </a:solidFill>
                          <a:latin typeface="+mj-lt"/>
                        </a:rPr>
                        <a:t>SINQ / SLS</a:t>
                      </a:r>
                      <a:endParaRPr lang="en-US" sz="1200" b="0" dirty="0">
                        <a:solidFill>
                          <a:srgbClr val="485156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Fun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91" y="4561201"/>
            <a:ext cx="346814" cy="346814"/>
          </a:xfrm>
          <a:prstGeom prst="rect">
            <a:avLst/>
          </a:prstGeom>
        </p:spPr>
      </p:pic>
      <p:pic>
        <p:nvPicPr>
          <p:cNvPr id="13" name="Picture 12" descr="Incubato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5" y="4543635"/>
            <a:ext cx="378923" cy="378923"/>
          </a:xfrm>
          <a:prstGeom prst="rect">
            <a:avLst/>
          </a:prstGeom>
        </p:spPr>
      </p:pic>
      <p:pic>
        <p:nvPicPr>
          <p:cNvPr id="15" name="Picture 14" descr="Compan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03" y="4590076"/>
            <a:ext cx="313417" cy="313417"/>
          </a:xfrm>
          <a:prstGeom prst="rect">
            <a:avLst/>
          </a:prstGeom>
        </p:spPr>
      </p:pic>
      <p:pic>
        <p:nvPicPr>
          <p:cNvPr id="16" name="Picture 15" descr="Netwo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88" y="4561201"/>
            <a:ext cx="359818" cy="35981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70337" y="2179124"/>
            <a:ext cx="2164819" cy="2151533"/>
            <a:chOff x="3050193" y="1986661"/>
            <a:chExt cx="3298222" cy="3277981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 rot="256166">
              <a:off x="5207875" y="4687420"/>
              <a:ext cx="26629" cy="41321"/>
            </a:xfrm>
            <a:custGeom>
              <a:avLst/>
              <a:gdLst>
                <a:gd name="T0" fmla="*/ 3 w 13"/>
                <a:gd name="T1" fmla="*/ 8 h 16"/>
                <a:gd name="T2" fmla="*/ 0 w 13"/>
                <a:gd name="T3" fmla="*/ 16 h 16"/>
                <a:gd name="T4" fmla="*/ 5 w 13"/>
                <a:gd name="T5" fmla="*/ 8 h 16"/>
                <a:gd name="T6" fmla="*/ 13 w 13"/>
                <a:gd name="T7" fmla="*/ 0 h 16"/>
                <a:gd name="T8" fmla="*/ 5 w 13"/>
                <a:gd name="T9" fmla="*/ 0 h 16"/>
                <a:gd name="T10" fmla="*/ 3 w 13"/>
                <a:gd name="T11" fmla="*/ 8 h 16"/>
                <a:gd name="T12" fmla="*/ 3 w 13"/>
                <a:gd name="T13" fmla="*/ 8 h 16"/>
                <a:gd name="T14" fmla="*/ 3 w 13"/>
                <a:gd name="T15" fmla="*/ 8 h 16"/>
                <a:gd name="T16" fmla="*/ 3 w 13"/>
                <a:gd name="T17" fmla="*/ 8 h 16"/>
                <a:gd name="T18" fmla="*/ 3 w 13"/>
                <a:gd name="T19" fmla="*/ 8 h 16"/>
                <a:gd name="T20" fmla="*/ 3 w 13"/>
                <a:gd name="T2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6">
                  <a:moveTo>
                    <a:pt x="3" y="8"/>
                  </a:moveTo>
                  <a:lnTo>
                    <a:pt x="0" y="16"/>
                  </a:lnTo>
                  <a:lnTo>
                    <a:pt x="5" y="8"/>
                  </a:lnTo>
                  <a:lnTo>
                    <a:pt x="13" y="0"/>
                  </a:lnTo>
                  <a:lnTo>
                    <a:pt x="5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 rot="256166">
              <a:off x="5065563" y="3271400"/>
              <a:ext cx="520265" cy="431288"/>
            </a:xfrm>
            <a:custGeom>
              <a:avLst/>
              <a:gdLst>
                <a:gd name="T0" fmla="*/ 14 w 254"/>
                <a:gd name="T1" fmla="*/ 106 h 167"/>
                <a:gd name="T2" fmla="*/ 11 w 254"/>
                <a:gd name="T3" fmla="*/ 122 h 167"/>
                <a:gd name="T4" fmla="*/ 0 w 254"/>
                <a:gd name="T5" fmla="*/ 138 h 167"/>
                <a:gd name="T6" fmla="*/ 11 w 254"/>
                <a:gd name="T7" fmla="*/ 148 h 167"/>
                <a:gd name="T8" fmla="*/ 11 w 254"/>
                <a:gd name="T9" fmla="*/ 156 h 167"/>
                <a:gd name="T10" fmla="*/ 29 w 254"/>
                <a:gd name="T11" fmla="*/ 148 h 167"/>
                <a:gd name="T12" fmla="*/ 66 w 254"/>
                <a:gd name="T13" fmla="*/ 146 h 167"/>
                <a:gd name="T14" fmla="*/ 98 w 254"/>
                <a:gd name="T15" fmla="*/ 148 h 167"/>
                <a:gd name="T16" fmla="*/ 117 w 254"/>
                <a:gd name="T17" fmla="*/ 156 h 167"/>
                <a:gd name="T18" fmla="*/ 127 w 254"/>
                <a:gd name="T19" fmla="*/ 156 h 167"/>
                <a:gd name="T20" fmla="*/ 148 w 254"/>
                <a:gd name="T21" fmla="*/ 156 h 167"/>
                <a:gd name="T22" fmla="*/ 153 w 254"/>
                <a:gd name="T23" fmla="*/ 156 h 167"/>
                <a:gd name="T24" fmla="*/ 169 w 254"/>
                <a:gd name="T25" fmla="*/ 164 h 167"/>
                <a:gd name="T26" fmla="*/ 185 w 254"/>
                <a:gd name="T27" fmla="*/ 159 h 167"/>
                <a:gd name="T28" fmla="*/ 201 w 254"/>
                <a:gd name="T29" fmla="*/ 167 h 167"/>
                <a:gd name="T30" fmla="*/ 201 w 254"/>
                <a:gd name="T31" fmla="*/ 156 h 167"/>
                <a:gd name="T32" fmla="*/ 212 w 254"/>
                <a:gd name="T33" fmla="*/ 140 h 167"/>
                <a:gd name="T34" fmla="*/ 233 w 254"/>
                <a:gd name="T35" fmla="*/ 140 h 167"/>
                <a:gd name="T36" fmla="*/ 222 w 254"/>
                <a:gd name="T37" fmla="*/ 122 h 167"/>
                <a:gd name="T38" fmla="*/ 214 w 254"/>
                <a:gd name="T39" fmla="*/ 106 h 167"/>
                <a:gd name="T40" fmla="*/ 227 w 254"/>
                <a:gd name="T41" fmla="*/ 103 h 167"/>
                <a:gd name="T42" fmla="*/ 254 w 254"/>
                <a:gd name="T43" fmla="*/ 95 h 167"/>
                <a:gd name="T44" fmla="*/ 241 w 254"/>
                <a:gd name="T45" fmla="*/ 85 h 167"/>
                <a:gd name="T46" fmla="*/ 222 w 254"/>
                <a:gd name="T47" fmla="*/ 80 h 167"/>
                <a:gd name="T48" fmla="*/ 214 w 254"/>
                <a:gd name="T49" fmla="*/ 69 h 167"/>
                <a:gd name="T50" fmla="*/ 196 w 254"/>
                <a:gd name="T51" fmla="*/ 51 h 167"/>
                <a:gd name="T52" fmla="*/ 196 w 254"/>
                <a:gd name="T53" fmla="*/ 35 h 167"/>
                <a:gd name="T54" fmla="*/ 193 w 254"/>
                <a:gd name="T55" fmla="*/ 19 h 167"/>
                <a:gd name="T56" fmla="*/ 161 w 254"/>
                <a:gd name="T57" fmla="*/ 14 h 167"/>
                <a:gd name="T58" fmla="*/ 151 w 254"/>
                <a:gd name="T59" fmla="*/ 8 h 167"/>
                <a:gd name="T60" fmla="*/ 135 w 254"/>
                <a:gd name="T61" fmla="*/ 6 h 167"/>
                <a:gd name="T62" fmla="*/ 124 w 254"/>
                <a:gd name="T63" fmla="*/ 6 h 167"/>
                <a:gd name="T64" fmla="*/ 117 w 254"/>
                <a:gd name="T65" fmla="*/ 0 h 167"/>
                <a:gd name="T66" fmla="*/ 101 w 254"/>
                <a:gd name="T67" fmla="*/ 14 h 167"/>
                <a:gd name="T68" fmla="*/ 80 w 254"/>
                <a:gd name="T69" fmla="*/ 16 h 167"/>
                <a:gd name="T70" fmla="*/ 82 w 254"/>
                <a:gd name="T71" fmla="*/ 32 h 167"/>
                <a:gd name="T72" fmla="*/ 72 w 254"/>
                <a:gd name="T73" fmla="*/ 40 h 167"/>
                <a:gd name="T74" fmla="*/ 61 w 254"/>
                <a:gd name="T75" fmla="*/ 48 h 167"/>
                <a:gd name="T76" fmla="*/ 53 w 254"/>
                <a:gd name="T77" fmla="*/ 61 h 167"/>
                <a:gd name="T78" fmla="*/ 61 w 254"/>
                <a:gd name="T79" fmla="*/ 69 h 167"/>
                <a:gd name="T80" fmla="*/ 53 w 254"/>
                <a:gd name="T81" fmla="*/ 66 h 167"/>
                <a:gd name="T82" fmla="*/ 40 w 254"/>
                <a:gd name="T83" fmla="*/ 69 h 167"/>
                <a:gd name="T84" fmla="*/ 29 w 254"/>
                <a:gd name="T85" fmla="*/ 77 h 167"/>
                <a:gd name="T86" fmla="*/ 19 w 254"/>
                <a:gd name="T87" fmla="*/ 77 h 167"/>
                <a:gd name="T88" fmla="*/ 6 w 254"/>
                <a:gd name="T89" fmla="*/ 77 h 167"/>
                <a:gd name="T90" fmla="*/ 6 w 254"/>
                <a:gd name="T91" fmla="*/ 88 h 167"/>
                <a:gd name="T92" fmla="*/ 6 w 254"/>
                <a:gd name="T93" fmla="*/ 8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4" h="167">
                  <a:moveTo>
                    <a:pt x="6" y="88"/>
                  </a:moveTo>
                  <a:lnTo>
                    <a:pt x="11" y="98"/>
                  </a:lnTo>
                  <a:lnTo>
                    <a:pt x="14" y="106"/>
                  </a:lnTo>
                  <a:lnTo>
                    <a:pt x="14" y="119"/>
                  </a:lnTo>
                  <a:lnTo>
                    <a:pt x="14" y="122"/>
                  </a:lnTo>
                  <a:lnTo>
                    <a:pt x="11" y="122"/>
                  </a:lnTo>
                  <a:lnTo>
                    <a:pt x="3" y="127"/>
                  </a:lnTo>
                  <a:lnTo>
                    <a:pt x="0" y="132"/>
                  </a:lnTo>
                  <a:lnTo>
                    <a:pt x="0" y="138"/>
                  </a:lnTo>
                  <a:lnTo>
                    <a:pt x="3" y="138"/>
                  </a:lnTo>
                  <a:lnTo>
                    <a:pt x="11" y="140"/>
                  </a:lnTo>
                  <a:lnTo>
                    <a:pt x="11" y="148"/>
                  </a:lnTo>
                  <a:lnTo>
                    <a:pt x="11" y="151"/>
                  </a:lnTo>
                  <a:lnTo>
                    <a:pt x="11" y="154"/>
                  </a:lnTo>
                  <a:lnTo>
                    <a:pt x="11" y="156"/>
                  </a:lnTo>
                  <a:lnTo>
                    <a:pt x="14" y="156"/>
                  </a:lnTo>
                  <a:lnTo>
                    <a:pt x="21" y="156"/>
                  </a:lnTo>
                  <a:lnTo>
                    <a:pt x="29" y="148"/>
                  </a:lnTo>
                  <a:lnTo>
                    <a:pt x="37" y="146"/>
                  </a:lnTo>
                  <a:lnTo>
                    <a:pt x="45" y="146"/>
                  </a:lnTo>
                  <a:lnTo>
                    <a:pt x="66" y="146"/>
                  </a:lnTo>
                  <a:lnTo>
                    <a:pt x="80" y="146"/>
                  </a:lnTo>
                  <a:lnTo>
                    <a:pt x="90" y="148"/>
                  </a:lnTo>
                  <a:lnTo>
                    <a:pt x="98" y="148"/>
                  </a:lnTo>
                  <a:lnTo>
                    <a:pt x="106" y="154"/>
                  </a:lnTo>
                  <a:lnTo>
                    <a:pt x="109" y="156"/>
                  </a:lnTo>
                  <a:lnTo>
                    <a:pt x="117" y="156"/>
                  </a:lnTo>
                  <a:lnTo>
                    <a:pt x="119" y="156"/>
                  </a:lnTo>
                  <a:lnTo>
                    <a:pt x="124" y="159"/>
                  </a:lnTo>
                  <a:lnTo>
                    <a:pt x="127" y="156"/>
                  </a:lnTo>
                  <a:lnTo>
                    <a:pt x="132" y="156"/>
                  </a:lnTo>
                  <a:lnTo>
                    <a:pt x="140" y="159"/>
                  </a:lnTo>
                  <a:lnTo>
                    <a:pt x="148" y="156"/>
                  </a:lnTo>
                  <a:lnTo>
                    <a:pt x="151" y="164"/>
                  </a:lnTo>
                  <a:lnTo>
                    <a:pt x="151" y="159"/>
                  </a:lnTo>
                  <a:lnTo>
                    <a:pt x="153" y="156"/>
                  </a:lnTo>
                  <a:lnTo>
                    <a:pt x="161" y="156"/>
                  </a:lnTo>
                  <a:lnTo>
                    <a:pt x="167" y="164"/>
                  </a:lnTo>
                  <a:lnTo>
                    <a:pt x="169" y="164"/>
                  </a:lnTo>
                  <a:lnTo>
                    <a:pt x="175" y="164"/>
                  </a:lnTo>
                  <a:lnTo>
                    <a:pt x="180" y="159"/>
                  </a:lnTo>
                  <a:lnTo>
                    <a:pt x="185" y="159"/>
                  </a:lnTo>
                  <a:lnTo>
                    <a:pt x="188" y="159"/>
                  </a:lnTo>
                  <a:lnTo>
                    <a:pt x="196" y="167"/>
                  </a:lnTo>
                  <a:lnTo>
                    <a:pt x="201" y="167"/>
                  </a:lnTo>
                  <a:lnTo>
                    <a:pt x="204" y="167"/>
                  </a:lnTo>
                  <a:lnTo>
                    <a:pt x="201" y="159"/>
                  </a:lnTo>
                  <a:lnTo>
                    <a:pt x="201" y="156"/>
                  </a:lnTo>
                  <a:lnTo>
                    <a:pt x="204" y="148"/>
                  </a:lnTo>
                  <a:lnTo>
                    <a:pt x="206" y="140"/>
                  </a:lnTo>
                  <a:lnTo>
                    <a:pt x="212" y="140"/>
                  </a:lnTo>
                  <a:lnTo>
                    <a:pt x="214" y="140"/>
                  </a:lnTo>
                  <a:lnTo>
                    <a:pt x="222" y="140"/>
                  </a:lnTo>
                  <a:lnTo>
                    <a:pt x="233" y="140"/>
                  </a:lnTo>
                  <a:lnTo>
                    <a:pt x="230" y="138"/>
                  </a:lnTo>
                  <a:lnTo>
                    <a:pt x="227" y="132"/>
                  </a:lnTo>
                  <a:lnTo>
                    <a:pt x="222" y="122"/>
                  </a:lnTo>
                  <a:lnTo>
                    <a:pt x="222" y="119"/>
                  </a:lnTo>
                  <a:lnTo>
                    <a:pt x="219" y="114"/>
                  </a:lnTo>
                  <a:lnTo>
                    <a:pt x="214" y="106"/>
                  </a:lnTo>
                  <a:lnTo>
                    <a:pt x="214" y="103"/>
                  </a:lnTo>
                  <a:lnTo>
                    <a:pt x="219" y="103"/>
                  </a:lnTo>
                  <a:lnTo>
                    <a:pt x="227" y="103"/>
                  </a:lnTo>
                  <a:lnTo>
                    <a:pt x="238" y="103"/>
                  </a:lnTo>
                  <a:lnTo>
                    <a:pt x="246" y="98"/>
                  </a:lnTo>
                  <a:lnTo>
                    <a:pt x="254" y="95"/>
                  </a:lnTo>
                  <a:lnTo>
                    <a:pt x="249" y="93"/>
                  </a:lnTo>
                  <a:lnTo>
                    <a:pt x="241" y="88"/>
                  </a:lnTo>
                  <a:lnTo>
                    <a:pt x="241" y="85"/>
                  </a:lnTo>
                  <a:lnTo>
                    <a:pt x="238" y="80"/>
                  </a:lnTo>
                  <a:lnTo>
                    <a:pt x="227" y="80"/>
                  </a:lnTo>
                  <a:lnTo>
                    <a:pt x="222" y="80"/>
                  </a:lnTo>
                  <a:lnTo>
                    <a:pt x="222" y="72"/>
                  </a:lnTo>
                  <a:lnTo>
                    <a:pt x="219" y="69"/>
                  </a:lnTo>
                  <a:lnTo>
                    <a:pt x="214" y="69"/>
                  </a:lnTo>
                  <a:lnTo>
                    <a:pt x="206" y="66"/>
                  </a:lnTo>
                  <a:lnTo>
                    <a:pt x="204" y="58"/>
                  </a:lnTo>
                  <a:lnTo>
                    <a:pt x="196" y="51"/>
                  </a:lnTo>
                  <a:lnTo>
                    <a:pt x="193" y="45"/>
                  </a:lnTo>
                  <a:lnTo>
                    <a:pt x="193" y="43"/>
                  </a:lnTo>
                  <a:lnTo>
                    <a:pt x="196" y="35"/>
                  </a:lnTo>
                  <a:lnTo>
                    <a:pt x="193" y="32"/>
                  </a:lnTo>
                  <a:lnTo>
                    <a:pt x="193" y="27"/>
                  </a:lnTo>
                  <a:lnTo>
                    <a:pt x="193" y="19"/>
                  </a:lnTo>
                  <a:lnTo>
                    <a:pt x="185" y="16"/>
                  </a:lnTo>
                  <a:lnTo>
                    <a:pt x="175" y="14"/>
                  </a:lnTo>
                  <a:lnTo>
                    <a:pt x="161" y="14"/>
                  </a:lnTo>
                  <a:lnTo>
                    <a:pt x="153" y="16"/>
                  </a:lnTo>
                  <a:lnTo>
                    <a:pt x="151" y="14"/>
                  </a:lnTo>
                  <a:lnTo>
                    <a:pt x="151" y="8"/>
                  </a:lnTo>
                  <a:lnTo>
                    <a:pt x="148" y="6"/>
                  </a:lnTo>
                  <a:lnTo>
                    <a:pt x="140" y="6"/>
                  </a:lnTo>
                  <a:lnTo>
                    <a:pt x="135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4" y="6"/>
                  </a:lnTo>
                  <a:lnTo>
                    <a:pt x="119" y="6"/>
                  </a:lnTo>
                  <a:lnTo>
                    <a:pt x="119" y="3"/>
                  </a:lnTo>
                  <a:lnTo>
                    <a:pt x="117" y="0"/>
                  </a:lnTo>
                  <a:lnTo>
                    <a:pt x="114" y="0"/>
                  </a:lnTo>
                  <a:lnTo>
                    <a:pt x="106" y="8"/>
                  </a:lnTo>
                  <a:lnTo>
                    <a:pt x="101" y="14"/>
                  </a:lnTo>
                  <a:lnTo>
                    <a:pt x="98" y="14"/>
                  </a:lnTo>
                  <a:lnTo>
                    <a:pt x="87" y="14"/>
                  </a:lnTo>
                  <a:lnTo>
                    <a:pt x="80" y="16"/>
                  </a:lnTo>
                  <a:lnTo>
                    <a:pt x="77" y="24"/>
                  </a:lnTo>
                  <a:lnTo>
                    <a:pt x="74" y="27"/>
                  </a:lnTo>
                  <a:lnTo>
                    <a:pt x="82" y="32"/>
                  </a:lnTo>
                  <a:lnTo>
                    <a:pt x="80" y="35"/>
                  </a:lnTo>
                  <a:lnTo>
                    <a:pt x="74" y="35"/>
                  </a:lnTo>
                  <a:lnTo>
                    <a:pt x="72" y="40"/>
                  </a:lnTo>
                  <a:lnTo>
                    <a:pt x="66" y="43"/>
                  </a:lnTo>
                  <a:lnTo>
                    <a:pt x="61" y="45"/>
                  </a:lnTo>
                  <a:lnTo>
                    <a:pt x="61" y="48"/>
                  </a:lnTo>
                  <a:lnTo>
                    <a:pt x="61" y="51"/>
                  </a:lnTo>
                  <a:lnTo>
                    <a:pt x="56" y="58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61" y="66"/>
                  </a:lnTo>
                  <a:lnTo>
                    <a:pt x="61" y="69"/>
                  </a:lnTo>
                  <a:lnTo>
                    <a:pt x="56" y="69"/>
                  </a:lnTo>
                  <a:lnTo>
                    <a:pt x="56" y="66"/>
                  </a:lnTo>
                  <a:lnTo>
                    <a:pt x="53" y="66"/>
                  </a:lnTo>
                  <a:lnTo>
                    <a:pt x="48" y="66"/>
                  </a:lnTo>
                  <a:lnTo>
                    <a:pt x="45" y="69"/>
                  </a:lnTo>
                  <a:lnTo>
                    <a:pt x="40" y="69"/>
                  </a:lnTo>
                  <a:lnTo>
                    <a:pt x="37" y="69"/>
                  </a:lnTo>
                  <a:lnTo>
                    <a:pt x="32" y="72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21" y="77"/>
                  </a:lnTo>
                  <a:lnTo>
                    <a:pt x="19" y="77"/>
                  </a:lnTo>
                  <a:lnTo>
                    <a:pt x="11" y="77"/>
                  </a:lnTo>
                  <a:lnTo>
                    <a:pt x="8" y="77"/>
                  </a:lnTo>
                  <a:lnTo>
                    <a:pt x="6" y="77"/>
                  </a:lnTo>
                  <a:lnTo>
                    <a:pt x="0" y="77"/>
                  </a:lnTo>
                  <a:lnTo>
                    <a:pt x="3" y="80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 rot="256166">
              <a:off x="5204373" y="4547934"/>
              <a:ext cx="178201" cy="144624"/>
            </a:xfrm>
            <a:custGeom>
              <a:avLst/>
              <a:gdLst>
                <a:gd name="T0" fmla="*/ 84 w 87"/>
                <a:gd name="T1" fmla="*/ 29 h 56"/>
                <a:gd name="T2" fmla="*/ 66 w 87"/>
                <a:gd name="T3" fmla="*/ 21 h 56"/>
                <a:gd name="T4" fmla="*/ 52 w 87"/>
                <a:gd name="T5" fmla="*/ 11 h 56"/>
                <a:gd name="T6" fmla="*/ 52 w 87"/>
                <a:gd name="T7" fmla="*/ 6 h 56"/>
                <a:gd name="T8" fmla="*/ 52 w 87"/>
                <a:gd name="T9" fmla="*/ 3 h 56"/>
                <a:gd name="T10" fmla="*/ 50 w 87"/>
                <a:gd name="T11" fmla="*/ 3 h 56"/>
                <a:gd name="T12" fmla="*/ 44 w 87"/>
                <a:gd name="T13" fmla="*/ 3 h 56"/>
                <a:gd name="T14" fmla="*/ 42 w 87"/>
                <a:gd name="T15" fmla="*/ 3 h 56"/>
                <a:gd name="T16" fmla="*/ 39 w 87"/>
                <a:gd name="T17" fmla="*/ 3 h 56"/>
                <a:gd name="T18" fmla="*/ 34 w 87"/>
                <a:gd name="T19" fmla="*/ 0 h 56"/>
                <a:gd name="T20" fmla="*/ 31 w 87"/>
                <a:gd name="T21" fmla="*/ 0 h 56"/>
                <a:gd name="T22" fmla="*/ 26 w 87"/>
                <a:gd name="T23" fmla="*/ 0 h 56"/>
                <a:gd name="T24" fmla="*/ 15 w 87"/>
                <a:gd name="T25" fmla="*/ 3 h 56"/>
                <a:gd name="T26" fmla="*/ 10 w 87"/>
                <a:gd name="T27" fmla="*/ 6 h 56"/>
                <a:gd name="T28" fmla="*/ 8 w 87"/>
                <a:gd name="T29" fmla="*/ 11 h 56"/>
                <a:gd name="T30" fmla="*/ 5 w 87"/>
                <a:gd name="T31" fmla="*/ 11 h 56"/>
                <a:gd name="T32" fmla="*/ 8 w 87"/>
                <a:gd name="T33" fmla="*/ 13 h 56"/>
                <a:gd name="T34" fmla="*/ 10 w 87"/>
                <a:gd name="T35" fmla="*/ 13 h 56"/>
                <a:gd name="T36" fmla="*/ 10 w 87"/>
                <a:gd name="T37" fmla="*/ 19 h 56"/>
                <a:gd name="T38" fmla="*/ 15 w 87"/>
                <a:gd name="T39" fmla="*/ 21 h 56"/>
                <a:gd name="T40" fmla="*/ 10 w 87"/>
                <a:gd name="T41" fmla="*/ 27 h 56"/>
                <a:gd name="T42" fmla="*/ 8 w 87"/>
                <a:gd name="T43" fmla="*/ 27 h 56"/>
                <a:gd name="T44" fmla="*/ 8 w 87"/>
                <a:gd name="T45" fmla="*/ 29 h 56"/>
                <a:gd name="T46" fmla="*/ 8 w 87"/>
                <a:gd name="T47" fmla="*/ 37 h 56"/>
                <a:gd name="T48" fmla="*/ 8 w 87"/>
                <a:gd name="T49" fmla="*/ 37 h 56"/>
                <a:gd name="T50" fmla="*/ 5 w 87"/>
                <a:gd name="T51" fmla="*/ 40 h 56"/>
                <a:gd name="T52" fmla="*/ 0 w 87"/>
                <a:gd name="T53" fmla="*/ 48 h 56"/>
                <a:gd name="T54" fmla="*/ 5 w 87"/>
                <a:gd name="T55" fmla="*/ 53 h 56"/>
                <a:gd name="T56" fmla="*/ 8 w 87"/>
                <a:gd name="T57" fmla="*/ 53 h 56"/>
                <a:gd name="T58" fmla="*/ 15 w 87"/>
                <a:gd name="T59" fmla="*/ 48 h 56"/>
                <a:gd name="T60" fmla="*/ 18 w 87"/>
                <a:gd name="T61" fmla="*/ 48 h 56"/>
                <a:gd name="T62" fmla="*/ 18 w 87"/>
                <a:gd name="T63" fmla="*/ 53 h 56"/>
                <a:gd name="T64" fmla="*/ 18 w 87"/>
                <a:gd name="T65" fmla="*/ 56 h 56"/>
                <a:gd name="T66" fmla="*/ 26 w 87"/>
                <a:gd name="T67" fmla="*/ 53 h 56"/>
                <a:gd name="T68" fmla="*/ 34 w 87"/>
                <a:gd name="T69" fmla="*/ 45 h 56"/>
                <a:gd name="T70" fmla="*/ 39 w 87"/>
                <a:gd name="T71" fmla="*/ 40 h 56"/>
                <a:gd name="T72" fmla="*/ 44 w 87"/>
                <a:gd name="T73" fmla="*/ 37 h 56"/>
                <a:gd name="T74" fmla="*/ 50 w 87"/>
                <a:gd name="T75" fmla="*/ 37 h 56"/>
                <a:gd name="T76" fmla="*/ 52 w 87"/>
                <a:gd name="T77" fmla="*/ 37 h 56"/>
                <a:gd name="T78" fmla="*/ 60 w 87"/>
                <a:gd name="T79" fmla="*/ 32 h 56"/>
                <a:gd name="T80" fmla="*/ 71 w 87"/>
                <a:gd name="T81" fmla="*/ 37 h 56"/>
                <a:gd name="T82" fmla="*/ 79 w 87"/>
                <a:gd name="T83" fmla="*/ 37 h 56"/>
                <a:gd name="T84" fmla="*/ 84 w 87"/>
                <a:gd name="T85" fmla="*/ 32 h 56"/>
                <a:gd name="T86" fmla="*/ 87 w 87"/>
                <a:gd name="T87" fmla="*/ 29 h 56"/>
                <a:gd name="T88" fmla="*/ 84 w 87"/>
                <a:gd name="T89" fmla="*/ 29 h 56"/>
                <a:gd name="T90" fmla="*/ 84 w 87"/>
                <a:gd name="T91" fmla="*/ 29 h 56"/>
                <a:gd name="T92" fmla="*/ 84 w 87"/>
                <a:gd name="T93" fmla="*/ 29 h 56"/>
                <a:gd name="T94" fmla="*/ 84 w 87"/>
                <a:gd name="T95" fmla="*/ 29 h 56"/>
                <a:gd name="T96" fmla="*/ 84 w 87"/>
                <a:gd name="T97" fmla="*/ 29 h 56"/>
                <a:gd name="T98" fmla="*/ 84 w 87"/>
                <a:gd name="T9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7" h="56">
                  <a:moveTo>
                    <a:pt x="84" y="29"/>
                  </a:moveTo>
                  <a:lnTo>
                    <a:pt x="66" y="21"/>
                  </a:lnTo>
                  <a:lnTo>
                    <a:pt x="52" y="11"/>
                  </a:lnTo>
                  <a:lnTo>
                    <a:pt x="52" y="6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44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5" y="21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5" y="40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53"/>
                  </a:lnTo>
                  <a:lnTo>
                    <a:pt x="15" y="48"/>
                  </a:lnTo>
                  <a:lnTo>
                    <a:pt x="18" y="48"/>
                  </a:lnTo>
                  <a:lnTo>
                    <a:pt x="18" y="53"/>
                  </a:lnTo>
                  <a:lnTo>
                    <a:pt x="18" y="56"/>
                  </a:lnTo>
                  <a:lnTo>
                    <a:pt x="26" y="53"/>
                  </a:lnTo>
                  <a:lnTo>
                    <a:pt x="34" y="45"/>
                  </a:lnTo>
                  <a:lnTo>
                    <a:pt x="39" y="40"/>
                  </a:lnTo>
                  <a:lnTo>
                    <a:pt x="44" y="37"/>
                  </a:lnTo>
                  <a:lnTo>
                    <a:pt x="50" y="37"/>
                  </a:lnTo>
                  <a:lnTo>
                    <a:pt x="52" y="37"/>
                  </a:lnTo>
                  <a:lnTo>
                    <a:pt x="60" y="32"/>
                  </a:lnTo>
                  <a:lnTo>
                    <a:pt x="71" y="37"/>
                  </a:lnTo>
                  <a:lnTo>
                    <a:pt x="79" y="37"/>
                  </a:lnTo>
                  <a:lnTo>
                    <a:pt x="84" y="32"/>
                  </a:lnTo>
                  <a:lnTo>
                    <a:pt x="87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 rot="256166">
              <a:off x="4866091" y="4487856"/>
              <a:ext cx="147477" cy="136875"/>
            </a:xfrm>
            <a:custGeom>
              <a:avLst/>
              <a:gdLst>
                <a:gd name="T0" fmla="*/ 6 w 72"/>
                <a:gd name="T1" fmla="*/ 26 h 53"/>
                <a:gd name="T2" fmla="*/ 6 w 72"/>
                <a:gd name="T3" fmla="*/ 26 h 53"/>
                <a:gd name="T4" fmla="*/ 0 w 72"/>
                <a:gd name="T5" fmla="*/ 32 h 53"/>
                <a:gd name="T6" fmla="*/ 6 w 72"/>
                <a:gd name="T7" fmla="*/ 34 h 53"/>
                <a:gd name="T8" fmla="*/ 6 w 72"/>
                <a:gd name="T9" fmla="*/ 40 h 53"/>
                <a:gd name="T10" fmla="*/ 6 w 72"/>
                <a:gd name="T11" fmla="*/ 42 h 53"/>
                <a:gd name="T12" fmla="*/ 8 w 72"/>
                <a:gd name="T13" fmla="*/ 45 h 53"/>
                <a:gd name="T14" fmla="*/ 8 w 72"/>
                <a:gd name="T15" fmla="*/ 50 h 53"/>
                <a:gd name="T16" fmla="*/ 11 w 72"/>
                <a:gd name="T17" fmla="*/ 53 h 53"/>
                <a:gd name="T18" fmla="*/ 16 w 72"/>
                <a:gd name="T19" fmla="*/ 53 h 53"/>
                <a:gd name="T20" fmla="*/ 24 w 72"/>
                <a:gd name="T21" fmla="*/ 53 h 53"/>
                <a:gd name="T22" fmla="*/ 27 w 72"/>
                <a:gd name="T23" fmla="*/ 53 h 53"/>
                <a:gd name="T24" fmla="*/ 37 w 72"/>
                <a:gd name="T25" fmla="*/ 50 h 53"/>
                <a:gd name="T26" fmla="*/ 50 w 72"/>
                <a:gd name="T27" fmla="*/ 45 h 53"/>
                <a:gd name="T28" fmla="*/ 58 w 72"/>
                <a:gd name="T29" fmla="*/ 42 h 53"/>
                <a:gd name="T30" fmla="*/ 64 w 72"/>
                <a:gd name="T31" fmla="*/ 42 h 53"/>
                <a:gd name="T32" fmla="*/ 69 w 72"/>
                <a:gd name="T33" fmla="*/ 40 h 53"/>
                <a:gd name="T34" fmla="*/ 72 w 72"/>
                <a:gd name="T35" fmla="*/ 40 h 53"/>
                <a:gd name="T36" fmla="*/ 72 w 72"/>
                <a:gd name="T37" fmla="*/ 32 h 53"/>
                <a:gd name="T38" fmla="*/ 72 w 72"/>
                <a:gd name="T39" fmla="*/ 26 h 53"/>
                <a:gd name="T40" fmla="*/ 72 w 72"/>
                <a:gd name="T41" fmla="*/ 24 h 53"/>
                <a:gd name="T42" fmla="*/ 69 w 72"/>
                <a:gd name="T43" fmla="*/ 16 h 53"/>
                <a:gd name="T44" fmla="*/ 64 w 72"/>
                <a:gd name="T45" fmla="*/ 13 h 53"/>
                <a:gd name="T46" fmla="*/ 61 w 72"/>
                <a:gd name="T47" fmla="*/ 8 h 53"/>
                <a:gd name="T48" fmla="*/ 58 w 72"/>
                <a:gd name="T49" fmla="*/ 5 h 53"/>
                <a:gd name="T50" fmla="*/ 56 w 72"/>
                <a:gd name="T51" fmla="*/ 3 h 53"/>
                <a:gd name="T52" fmla="*/ 53 w 72"/>
                <a:gd name="T53" fmla="*/ 0 h 53"/>
                <a:gd name="T54" fmla="*/ 50 w 72"/>
                <a:gd name="T55" fmla="*/ 0 h 53"/>
                <a:gd name="T56" fmla="*/ 45 w 72"/>
                <a:gd name="T57" fmla="*/ 5 h 53"/>
                <a:gd name="T58" fmla="*/ 37 w 72"/>
                <a:gd name="T59" fmla="*/ 5 h 53"/>
                <a:gd name="T60" fmla="*/ 35 w 72"/>
                <a:gd name="T61" fmla="*/ 5 h 53"/>
                <a:gd name="T62" fmla="*/ 32 w 72"/>
                <a:gd name="T63" fmla="*/ 5 h 53"/>
                <a:gd name="T64" fmla="*/ 27 w 72"/>
                <a:gd name="T65" fmla="*/ 8 h 53"/>
                <a:gd name="T66" fmla="*/ 27 w 72"/>
                <a:gd name="T67" fmla="*/ 13 h 53"/>
                <a:gd name="T68" fmla="*/ 19 w 72"/>
                <a:gd name="T69" fmla="*/ 8 h 53"/>
                <a:gd name="T70" fmla="*/ 16 w 72"/>
                <a:gd name="T71" fmla="*/ 8 h 53"/>
                <a:gd name="T72" fmla="*/ 11 w 72"/>
                <a:gd name="T73" fmla="*/ 13 h 53"/>
                <a:gd name="T74" fmla="*/ 8 w 72"/>
                <a:gd name="T75" fmla="*/ 16 h 53"/>
                <a:gd name="T76" fmla="*/ 6 w 72"/>
                <a:gd name="T77" fmla="*/ 19 h 53"/>
                <a:gd name="T78" fmla="*/ 6 w 72"/>
                <a:gd name="T79" fmla="*/ 24 h 53"/>
                <a:gd name="T80" fmla="*/ 6 w 72"/>
                <a:gd name="T81" fmla="*/ 26 h 53"/>
                <a:gd name="T82" fmla="*/ 6 w 72"/>
                <a:gd name="T83" fmla="*/ 26 h 53"/>
                <a:gd name="T84" fmla="*/ 6 w 72"/>
                <a:gd name="T85" fmla="*/ 26 h 53"/>
                <a:gd name="T86" fmla="*/ 6 w 72"/>
                <a:gd name="T87" fmla="*/ 26 h 53"/>
                <a:gd name="T88" fmla="*/ 6 w 72"/>
                <a:gd name="T89" fmla="*/ 26 h 53"/>
                <a:gd name="T90" fmla="*/ 6 w 72"/>
                <a:gd name="T91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53">
                  <a:moveTo>
                    <a:pt x="6" y="26"/>
                  </a:moveTo>
                  <a:lnTo>
                    <a:pt x="6" y="26"/>
                  </a:lnTo>
                  <a:lnTo>
                    <a:pt x="0" y="32"/>
                  </a:lnTo>
                  <a:lnTo>
                    <a:pt x="6" y="34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8" y="45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6" y="53"/>
                  </a:lnTo>
                  <a:lnTo>
                    <a:pt x="24" y="53"/>
                  </a:lnTo>
                  <a:lnTo>
                    <a:pt x="27" y="53"/>
                  </a:lnTo>
                  <a:lnTo>
                    <a:pt x="37" y="50"/>
                  </a:lnTo>
                  <a:lnTo>
                    <a:pt x="50" y="45"/>
                  </a:lnTo>
                  <a:lnTo>
                    <a:pt x="58" y="42"/>
                  </a:lnTo>
                  <a:lnTo>
                    <a:pt x="64" y="42"/>
                  </a:lnTo>
                  <a:lnTo>
                    <a:pt x="69" y="40"/>
                  </a:lnTo>
                  <a:lnTo>
                    <a:pt x="72" y="40"/>
                  </a:lnTo>
                  <a:lnTo>
                    <a:pt x="72" y="32"/>
                  </a:lnTo>
                  <a:lnTo>
                    <a:pt x="72" y="26"/>
                  </a:lnTo>
                  <a:lnTo>
                    <a:pt x="72" y="24"/>
                  </a:lnTo>
                  <a:lnTo>
                    <a:pt x="69" y="16"/>
                  </a:lnTo>
                  <a:lnTo>
                    <a:pt x="64" y="13"/>
                  </a:lnTo>
                  <a:lnTo>
                    <a:pt x="61" y="8"/>
                  </a:lnTo>
                  <a:lnTo>
                    <a:pt x="58" y="5"/>
                  </a:lnTo>
                  <a:lnTo>
                    <a:pt x="56" y="3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2" y="5"/>
                  </a:lnTo>
                  <a:lnTo>
                    <a:pt x="27" y="8"/>
                  </a:lnTo>
                  <a:lnTo>
                    <a:pt x="27" y="13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1" y="13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 rot="256166">
              <a:off x="4792946" y="4460423"/>
              <a:ext cx="108560" cy="278917"/>
            </a:xfrm>
            <a:custGeom>
              <a:avLst/>
              <a:gdLst>
                <a:gd name="T0" fmla="*/ 13 w 20"/>
                <a:gd name="T1" fmla="*/ 39 h 41"/>
                <a:gd name="T2" fmla="*/ 13 w 20"/>
                <a:gd name="T3" fmla="*/ 38 h 41"/>
                <a:gd name="T4" fmla="*/ 13 w 20"/>
                <a:gd name="T5" fmla="*/ 37 h 41"/>
                <a:gd name="T6" fmla="*/ 13 w 20"/>
                <a:gd name="T7" fmla="*/ 36 h 41"/>
                <a:gd name="T8" fmla="*/ 15 w 20"/>
                <a:gd name="T9" fmla="*/ 35 h 41"/>
                <a:gd name="T10" fmla="*/ 17 w 20"/>
                <a:gd name="T11" fmla="*/ 30 h 41"/>
                <a:gd name="T12" fmla="*/ 19 w 20"/>
                <a:gd name="T13" fmla="*/ 29 h 41"/>
                <a:gd name="T14" fmla="*/ 20 w 20"/>
                <a:gd name="T15" fmla="*/ 28 h 41"/>
                <a:gd name="T16" fmla="*/ 20 w 20"/>
                <a:gd name="T17" fmla="*/ 26 h 41"/>
                <a:gd name="T18" fmla="*/ 20 w 20"/>
                <a:gd name="T19" fmla="*/ 25 h 41"/>
                <a:gd name="T20" fmla="*/ 19 w 20"/>
                <a:gd name="T21" fmla="*/ 23 h 41"/>
                <a:gd name="T22" fmla="*/ 17 w 20"/>
                <a:gd name="T23" fmla="*/ 23 h 41"/>
                <a:gd name="T24" fmla="*/ 16 w 20"/>
                <a:gd name="T25" fmla="*/ 22 h 41"/>
                <a:gd name="T26" fmla="*/ 16 w 20"/>
                <a:gd name="T27" fmla="*/ 20 h 41"/>
                <a:gd name="T28" fmla="*/ 15 w 20"/>
                <a:gd name="T29" fmla="*/ 19 h 41"/>
                <a:gd name="T30" fmla="*/ 15 w 20"/>
                <a:gd name="T31" fmla="*/ 18 h 41"/>
                <a:gd name="T32" fmla="*/ 15 w 20"/>
                <a:gd name="T33" fmla="*/ 16 h 41"/>
                <a:gd name="T34" fmla="*/ 13 w 20"/>
                <a:gd name="T35" fmla="*/ 15 h 41"/>
                <a:gd name="T36" fmla="*/ 15 w 20"/>
                <a:gd name="T37" fmla="*/ 13 h 41"/>
                <a:gd name="T38" fmla="*/ 15 w 20"/>
                <a:gd name="T39" fmla="*/ 13 h 41"/>
                <a:gd name="T40" fmla="*/ 15 w 20"/>
                <a:gd name="T41" fmla="*/ 12 h 41"/>
                <a:gd name="T42" fmla="*/ 15 w 20"/>
                <a:gd name="T43" fmla="*/ 10 h 41"/>
                <a:gd name="T44" fmla="*/ 15 w 20"/>
                <a:gd name="T45" fmla="*/ 9 h 41"/>
                <a:gd name="T46" fmla="*/ 15 w 20"/>
                <a:gd name="T47" fmla="*/ 8 h 41"/>
                <a:gd name="T48" fmla="*/ 15 w 20"/>
                <a:gd name="T49" fmla="*/ 6 h 41"/>
                <a:gd name="T50" fmla="*/ 13 w 20"/>
                <a:gd name="T51" fmla="*/ 5 h 41"/>
                <a:gd name="T52" fmla="*/ 13 w 20"/>
                <a:gd name="T53" fmla="*/ 5 h 41"/>
                <a:gd name="T54" fmla="*/ 10 w 20"/>
                <a:gd name="T55" fmla="*/ 3 h 41"/>
                <a:gd name="T56" fmla="*/ 10 w 20"/>
                <a:gd name="T57" fmla="*/ 2 h 41"/>
                <a:gd name="T58" fmla="*/ 10 w 20"/>
                <a:gd name="T59" fmla="*/ 1 h 41"/>
                <a:gd name="T60" fmla="*/ 9 w 20"/>
                <a:gd name="T61" fmla="*/ 0 h 41"/>
                <a:gd name="T62" fmla="*/ 7 w 20"/>
                <a:gd name="T63" fmla="*/ 2 h 41"/>
                <a:gd name="T64" fmla="*/ 6 w 20"/>
                <a:gd name="T65" fmla="*/ 2 h 41"/>
                <a:gd name="T66" fmla="*/ 4 w 20"/>
                <a:gd name="T67" fmla="*/ 2 h 41"/>
                <a:gd name="T68" fmla="*/ 4 w 20"/>
                <a:gd name="T69" fmla="*/ 0 h 41"/>
                <a:gd name="T70" fmla="*/ 3 w 20"/>
                <a:gd name="T71" fmla="*/ 0 h 41"/>
                <a:gd name="T72" fmla="*/ 1 w 20"/>
                <a:gd name="T73" fmla="*/ 3 h 41"/>
                <a:gd name="T74" fmla="*/ 0 w 20"/>
                <a:gd name="T75" fmla="*/ 6 h 41"/>
                <a:gd name="T76" fmla="*/ 2 w 20"/>
                <a:gd name="T77" fmla="*/ 10 h 41"/>
                <a:gd name="T78" fmla="*/ 3 w 20"/>
                <a:gd name="T79" fmla="*/ 10 h 41"/>
                <a:gd name="T80" fmla="*/ 3 w 20"/>
                <a:gd name="T81" fmla="*/ 13 h 41"/>
                <a:gd name="T82" fmla="*/ 2 w 20"/>
                <a:gd name="T83" fmla="*/ 16 h 41"/>
                <a:gd name="T84" fmla="*/ 3 w 20"/>
                <a:gd name="T85" fmla="*/ 18 h 41"/>
                <a:gd name="T86" fmla="*/ 3 w 20"/>
                <a:gd name="T87" fmla="*/ 19 h 41"/>
                <a:gd name="T88" fmla="*/ 3 w 20"/>
                <a:gd name="T89" fmla="*/ 22 h 41"/>
                <a:gd name="T90" fmla="*/ 3 w 20"/>
                <a:gd name="T91" fmla="*/ 23 h 41"/>
                <a:gd name="T92" fmla="*/ 2 w 20"/>
                <a:gd name="T93" fmla="*/ 23 h 41"/>
                <a:gd name="T94" fmla="*/ 2 w 20"/>
                <a:gd name="T95" fmla="*/ 25 h 41"/>
                <a:gd name="T96" fmla="*/ 2 w 20"/>
                <a:gd name="T97" fmla="*/ 26 h 41"/>
                <a:gd name="T98" fmla="*/ 3 w 20"/>
                <a:gd name="T99" fmla="*/ 29 h 41"/>
                <a:gd name="T100" fmla="*/ 3 w 20"/>
                <a:gd name="T101" fmla="*/ 30 h 41"/>
                <a:gd name="T102" fmla="*/ 2 w 20"/>
                <a:gd name="T103" fmla="*/ 30 h 41"/>
                <a:gd name="T104" fmla="*/ 6 w 20"/>
                <a:gd name="T105" fmla="*/ 33 h 41"/>
                <a:gd name="T106" fmla="*/ 7 w 20"/>
                <a:gd name="T107" fmla="*/ 35 h 41"/>
                <a:gd name="T108" fmla="*/ 9 w 20"/>
                <a:gd name="T109" fmla="*/ 38 h 41"/>
                <a:gd name="T110" fmla="*/ 9 w 20"/>
                <a:gd name="T111" fmla="*/ 39 h 41"/>
                <a:gd name="T112" fmla="*/ 10 w 20"/>
                <a:gd name="T113" fmla="*/ 40 h 41"/>
                <a:gd name="T114" fmla="*/ 12 w 20"/>
                <a:gd name="T115" fmla="*/ 41 h 41"/>
                <a:gd name="T116" fmla="*/ 13 w 20"/>
                <a:gd name="T11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41">
                  <a:moveTo>
                    <a:pt x="13" y="39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2" y="41"/>
                    <a:pt x="12" y="41"/>
                    <a:pt x="12" y="41"/>
                  </a:cubicBezTo>
                  <a:lnTo>
                    <a:pt x="13" y="3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 rot="256166">
              <a:off x="4981346" y="4341742"/>
              <a:ext cx="368691" cy="266004"/>
            </a:xfrm>
            <a:custGeom>
              <a:avLst/>
              <a:gdLst>
                <a:gd name="T0" fmla="*/ 8 w 180"/>
                <a:gd name="T1" fmla="*/ 71 h 103"/>
                <a:gd name="T2" fmla="*/ 16 w 180"/>
                <a:gd name="T3" fmla="*/ 79 h 103"/>
                <a:gd name="T4" fmla="*/ 19 w 180"/>
                <a:gd name="T5" fmla="*/ 89 h 103"/>
                <a:gd name="T6" fmla="*/ 19 w 180"/>
                <a:gd name="T7" fmla="*/ 103 h 103"/>
                <a:gd name="T8" fmla="*/ 26 w 180"/>
                <a:gd name="T9" fmla="*/ 103 h 103"/>
                <a:gd name="T10" fmla="*/ 42 w 180"/>
                <a:gd name="T11" fmla="*/ 103 h 103"/>
                <a:gd name="T12" fmla="*/ 58 w 180"/>
                <a:gd name="T13" fmla="*/ 95 h 103"/>
                <a:gd name="T14" fmla="*/ 66 w 180"/>
                <a:gd name="T15" fmla="*/ 95 h 103"/>
                <a:gd name="T16" fmla="*/ 71 w 180"/>
                <a:gd name="T17" fmla="*/ 103 h 103"/>
                <a:gd name="T18" fmla="*/ 79 w 180"/>
                <a:gd name="T19" fmla="*/ 97 h 103"/>
                <a:gd name="T20" fmla="*/ 87 w 180"/>
                <a:gd name="T21" fmla="*/ 103 h 103"/>
                <a:gd name="T22" fmla="*/ 103 w 180"/>
                <a:gd name="T23" fmla="*/ 103 h 103"/>
                <a:gd name="T24" fmla="*/ 111 w 180"/>
                <a:gd name="T25" fmla="*/ 103 h 103"/>
                <a:gd name="T26" fmla="*/ 114 w 180"/>
                <a:gd name="T27" fmla="*/ 95 h 103"/>
                <a:gd name="T28" fmla="*/ 111 w 180"/>
                <a:gd name="T29" fmla="*/ 89 h 103"/>
                <a:gd name="T30" fmla="*/ 114 w 180"/>
                <a:gd name="T31" fmla="*/ 87 h 103"/>
                <a:gd name="T32" fmla="*/ 122 w 180"/>
                <a:gd name="T33" fmla="*/ 87 h 103"/>
                <a:gd name="T34" fmla="*/ 129 w 180"/>
                <a:gd name="T35" fmla="*/ 79 h 103"/>
                <a:gd name="T36" fmla="*/ 145 w 180"/>
                <a:gd name="T37" fmla="*/ 76 h 103"/>
                <a:gd name="T38" fmla="*/ 153 w 180"/>
                <a:gd name="T39" fmla="*/ 79 h 103"/>
                <a:gd name="T40" fmla="*/ 158 w 180"/>
                <a:gd name="T41" fmla="*/ 79 h 103"/>
                <a:gd name="T42" fmla="*/ 164 w 180"/>
                <a:gd name="T43" fmla="*/ 76 h 103"/>
                <a:gd name="T44" fmla="*/ 148 w 180"/>
                <a:gd name="T45" fmla="*/ 60 h 103"/>
                <a:gd name="T46" fmla="*/ 156 w 180"/>
                <a:gd name="T47" fmla="*/ 55 h 103"/>
                <a:gd name="T48" fmla="*/ 158 w 180"/>
                <a:gd name="T49" fmla="*/ 45 h 103"/>
                <a:gd name="T50" fmla="*/ 164 w 180"/>
                <a:gd name="T51" fmla="*/ 29 h 103"/>
                <a:gd name="T52" fmla="*/ 174 w 180"/>
                <a:gd name="T53" fmla="*/ 26 h 103"/>
                <a:gd name="T54" fmla="*/ 180 w 180"/>
                <a:gd name="T55" fmla="*/ 18 h 103"/>
                <a:gd name="T56" fmla="*/ 174 w 180"/>
                <a:gd name="T57" fmla="*/ 15 h 103"/>
                <a:gd name="T58" fmla="*/ 156 w 180"/>
                <a:gd name="T59" fmla="*/ 8 h 103"/>
                <a:gd name="T60" fmla="*/ 140 w 180"/>
                <a:gd name="T61" fmla="*/ 2 h 103"/>
                <a:gd name="T62" fmla="*/ 129 w 180"/>
                <a:gd name="T63" fmla="*/ 2 h 103"/>
                <a:gd name="T64" fmla="*/ 106 w 180"/>
                <a:gd name="T65" fmla="*/ 8 h 103"/>
                <a:gd name="T66" fmla="*/ 92 w 180"/>
                <a:gd name="T67" fmla="*/ 18 h 103"/>
                <a:gd name="T68" fmla="*/ 77 w 180"/>
                <a:gd name="T69" fmla="*/ 15 h 103"/>
                <a:gd name="T70" fmla="*/ 58 w 180"/>
                <a:gd name="T71" fmla="*/ 15 h 103"/>
                <a:gd name="T72" fmla="*/ 34 w 180"/>
                <a:gd name="T73" fmla="*/ 10 h 103"/>
                <a:gd name="T74" fmla="*/ 16 w 180"/>
                <a:gd name="T75" fmla="*/ 15 h 103"/>
                <a:gd name="T76" fmla="*/ 16 w 180"/>
                <a:gd name="T77" fmla="*/ 8 h 103"/>
                <a:gd name="T78" fmla="*/ 8 w 180"/>
                <a:gd name="T79" fmla="*/ 0 h 103"/>
                <a:gd name="T80" fmla="*/ 0 w 180"/>
                <a:gd name="T81" fmla="*/ 8 h 103"/>
                <a:gd name="T82" fmla="*/ 0 w 180"/>
                <a:gd name="T83" fmla="*/ 15 h 103"/>
                <a:gd name="T84" fmla="*/ 8 w 180"/>
                <a:gd name="T85" fmla="*/ 26 h 103"/>
                <a:gd name="T86" fmla="*/ 11 w 180"/>
                <a:gd name="T87" fmla="*/ 45 h 103"/>
                <a:gd name="T88" fmla="*/ 5 w 180"/>
                <a:gd name="T89" fmla="*/ 50 h 103"/>
                <a:gd name="T90" fmla="*/ 5 w 180"/>
                <a:gd name="T91" fmla="*/ 60 h 103"/>
                <a:gd name="T92" fmla="*/ 0 w 180"/>
                <a:gd name="T93" fmla="*/ 63 h 103"/>
                <a:gd name="T94" fmla="*/ 5 w 180"/>
                <a:gd name="T95" fmla="*/ 68 h 103"/>
                <a:gd name="T96" fmla="*/ 5 w 180"/>
                <a:gd name="T97" fmla="*/ 68 h 103"/>
                <a:gd name="T98" fmla="*/ 5 w 180"/>
                <a:gd name="T99" fmla="*/ 6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0" h="103">
                  <a:moveTo>
                    <a:pt x="5" y="68"/>
                  </a:moveTo>
                  <a:lnTo>
                    <a:pt x="8" y="71"/>
                  </a:lnTo>
                  <a:lnTo>
                    <a:pt x="11" y="76"/>
                  </a:lnTo>
                  <a:lnTo>
                    <a:pt x="16" y="79"/>
                  </a:lnTo>
                  <a:lnTo>
                    <a:pt x="19" y="87"/>
                  </a:lnTo>
                  <a:lnTo>
                    <a:pt x="19" y="89"/>
                  </a:lnTo>
                  <a:lnTo>
                    <a:pt x="19" y="95"/>
                  </a:lnTo>
                  <a:lnTo>
                    <a:pt x="19" y="103"/>
                  </a:lnTo>
                  <a:lnTo>
                    <a:pt x="24" y="103"/>
                  </a:lnTo>
                  <a:lnTo>
                    <a:pt x="26" y="103"/>
                  </a:lnTo>
                  <a:lnTo>
                    <a:pt x="34" y="103"/>
                  </a:lnTo>
                  <a:lnTo>
                    <a:pt x="42" y="103"/>
                  </a:lnTo>
                  <a:lnTo>
                    <a:pt x="50" y="97"/>
                  </a:lnTo>
                  <a:lnTo>
                    <a:pt x="58" y="95"/>
                  </a:lnTo>
                  <a:lnTo>
                    <a:pt x="61" y="95"/>
                  </a:lnTo>
                  <a:lnTo>
                    <a:pt x="66" y="95"/>
                  </a:lnTo>
                  <a:lnTo>
                    <a:pt x="69" y="95"/>
                  </a:lnTo>
                  <a:lnTo>
                    <a:pt x="71" y="103"/>
                  </a:lnTo>
                  <a:lnTo>
                    <a:pt x="74" y="100"/>
                  </a:lnTo>
                  <a:lnTo>
                    <a:pt x="79" y="97"/>
                  </a:lnTo>
                  <a:lnTo>
                    <a:pt x="85" y="103"/>
                  </a:lnTo>
                  <a:lnTo>
                    <a:pt x="87" y="103"/>
                  </a:lnTo>
                  <a:lnTo>
                    <a:pt x="92" y="103"/>
                  </a:lnTo>
                  <a:lnTo>
                    <a:pt x="103" y="103"/>
                  </a:lnTo>
                  <a:lnTo>
                    <a:pt x="106" y="103"/>
                  </a:lnTo>
                  <a:lnTo>
                    <a:pt x="111" y="103"/>
                  </a:lnTo>
                  <a:lnTo>
                    <a:pt x="114" y="97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11" y="89"/>
                  </a:lnTo>
                  <a:lnTo>
                    <a:pt x="111" y="87"/>
                  </a:lnTo>
                  <a:lnTo>
                    <a:pt x="114" y="87"/>
                  </a:lnTo>
                  <a:lnTo>
                    <a:pt x="119" y="87"/>
                  </a:lnTo>
                  <a:lnTo>
                    <a:pt x="122" y="87"/>
                  </a:lnTo>
                  <a:lnTo>
                    <a:pt x="124" y="82"/>
                  </a:lnTo>
                  <a:lnTo>
                    <a:pt x="129" y="79"/>
                  </a:lnTo>
                  <a:lnTo>
                    <a:pt x="140" y="76"/>
                  </a:lnTo>
                  <a:lnTo>
                    <a:pt x="145" y="76"/>
                  </a:lnTo>
                  <a:lnTo>
                    <a:pt x="148" y="76"/>
                  </a:lnTo>
                  <a:lnTo>
                    <a:pt x="153" y="79"/>
                  </a:lnTo>
                  <a:lnTo>
                    <a:pt x="156" y="79"/>
                  </a:lnTo>
                  <a:lnTo>
                    <a:pt x="158" y="79"/>
                  </a:lnTo>
                  <a:lnTo>
                    <a:pt x="164" y="79"/>
                  </a:lnTo>
                  <a:lnTo>
                    <a:pt x="164" y="76"/>
                  </a:lnTo>
                  <a:lnTo>
                    <a:pt x="156" y="63"/>
                  </a:lnTo>
                  <a:lnTo>
                    <a:pt x="148" y="60"/>
                  </a:lnTo>
                  <a:lnTo>
                    <a:pt x="153" y="60"/>
                  </a:lnTo>
                  <a:lnTo>
                    <a:pt x="156" y="55"/>
                  </a:lnTo>
                  <a:lnTo>
                    <a:pt x="158" y="52"/>
                  </a:lnTo>
                  <a:lnTo>
                    <a:pt x="158" y="45"/>
                  </a:lnTo>
                  <a:lnTo>
                    <a:pt x="158" y="37"/>
                  </a:lnTo>
                  <a:lnTo>
                    <a:pt x="164" y="29"/>
                  </a:lnTo>
                  <a:lnTo>
                    <a:pt x="172" y="26"/>
                  </a:lnTo>
                  <a:lnTo>
                    <a:pt x="174" y="26"/>
                  </a:lnTo>
                  <a:lnTo>
                    <a:pt x="180" y="26"/>
                  </a:lnTo>
                  <a:lnTo>
                    <a:pt x="180" y="18"/>
                  </a:lnTo>
                  <a:lnTo>
                    <a:pt x="180" y="15"/>
                  </a:lnTo>
                  <a:lnTo>
                    <a:pt x="174" y="15"/>
                  </a:lnTo>
                  <a:lnTo>
                    <a:pt x="166" y="15"/>
                  </a:lnTo>
                  <a:lnTo>
                    <a:pt x="156" y="8"/>
                  </a:lnTo>
                  <a:lnTo>
                    <a:pt x="148" y="8"/>
                  </a:lnTo>
                  <a:lnTo>
                    <a:pt x="140" y="2"/>
                  </a:lnTo>
                  <a:lnTo>
                    <a:pt x="132" y="0"/>
                  </a:lnTo>
                  <a:lnTo>
                    <a:pt x="129" y="2"/>
                  </a:lnTo>
                  <a:lnTo>
                    <a:pt x="119" y="2"/>
                  </a:lnTo>
                  <a:lnTo>
                    <a:pt x="106" y="8"/>
                  </a:lnTo>
                  <a:lnTo>
                    <a:pt x="98" y="15"/>
                  </a:lnTo>
                  <a:lnTo>
                    <a:pt x="92" y="18"/>
                  </a:lnTo>
                  <a:lnTo>
                    <a:pt x="87" y="18"/>
                  </a:lnTo>
                  <a:lnTo>
                    <a:pt x="77" y="15"/>
                  </a:lnTo>
                  <a:lnTo>
                    <a:pt x="66" y="15"/>
                  </a:lnTo>
                  <a:lnTo>
                    <a:pt x="58" y="15"/>
                  </a:lnTo>
                  <a:lnTo>
                    <a:pt x="45" y="15"/>
                  </a:lnTo>
                  <a:lnTo>
                    <a:pt x="34" y="10"/>
                  </a:lnTo>
                  <a:lnTo>
                    <a:pt x="24" y="15"/>
                  </a:lnTo>
                  <a:lnTo>
                    <a:pt x="16" y="15"/>
                  </a:lnTo>
                  <a:lnTo>
                    <a:pt x="11" y="10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8" y="26"/>
                  </a:lnTo>
                  <a:lnTo>
                    <a:pt x="19" y="34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50"/>
                  </a:lnTo>
                  <a:lnTo>
                    <a:pt x="5" y="52"/>
                  </a:lnTo>
                  <a:lnTo>
                    <a:pt x="5" y="60"/>
                  </a:lnTo>
                  <a:lnTo>
                    <a:pt x="8" y="60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 rot="256166">
              <a:off x="4868480" y="3962465"/>
              <a:ext cx="557134" cy="423540"/>
            </a:xfrm>
            <a:custGeom>
              <a:avLst/>
              <a:gdLst>
                <a:gd name="T0" fmla="*/ 256 w 272"/>
                <a:gd name="T1" fmla="*/ 101 h 164"/>
                <a:gd name="T2" fmla="*/ 251 w 272"/>
                <a:gd name="T3" fmla="*/ 103 h 164"/>
                <a:gd name="T4" fmla="*/ 240 w 272"/>
                <a:gd name="T5" fmla="*/ 109 h 164"/>
                <a:gd name="T6" fmla="*/ 230 w 272"/>
                <a:gd name="T7" fmla="*/ 101 h 164"/>
                <a:gd name="T8" fmla="*/ 224 w 272"/>
                <a:gd name="T9" fmla="*/ 95 h 164"/>
                <a:gd name="T10" fmla="*/ 222 w 272"/>
                <a:gd name="T11" fmla="*/ 82 h 164"/>
                <a:gd name="T12" fmla="*/ 224 w 272"/>
                <a:gd name="T13" fmla="*/ 61 h 164"/>
                <a:gd name="T14" fmla="*/ 214 w 272"/>
                <a:gd name="T15" fmla="*/ 43 h 164"/>
                <a:gd name="T16" fmla="*/ 195 w 272"/>
                <a:gd name="T17" fmla="*/ 22 h 164"/>
                <a:gd name="T18" fmla="*/ 180 w 272"/>
                <a:gd name="T19" fmla="*/ 6 h 164"/>
                <a:gd name="T20" fmla="*/ 172 w 272"/>
                <a:gd name="T21" fmla="*/ 0 h 164"/>
                <a:gd name="T22" fmla="*/ 164 w 272"/>
                <a:gd name="T23" fmla="*/ 8 h 164"/>
                <a:gd name="T24" fmla="*/ 145 w 272"/>
                <a:gd name="T25" fmla="*/ 14 h 164"/>
                <a:gd name="T26" fmla="*/ 137 w 272"/>
                <a:gd name="T27" fmla="*/ 16 h 164"/>
                <a:gd name="T28" fmla="*/ 127 w 272"/>
                <a:gd name="T29" fmla="*/ 22 h 164"/>
                <a:gd name="T30" fmla="*/ 111 w 272"/>
                <a:gd name="T31" fmla="*/ 14 h 164"/>
                <a:gd name="T32" fmla="*/ 90 w 272"/>
                <a:gd name="T33" fmla="*/ 8 h 164"/>
                <a:gd name="T34" fmla="*/ 74 w 272"/>
                <a:gd name="T35" fmla="*/ 8 h 164"/>
                <a:gd name="T36" fmla="*/ 69 w 272"/>
                <a:gd name="T37" fmla="*/ 14 h 164"/>
                <a:gd name="T38" fmla="*/ 58 w 272"/>
                <a:gd name="T39" fmla="*/ 22 h 164"/>
                <a:gd name="T40" fmla="*/ 48 w 272"/>
                <a:gd name="T41" fmla="*/ 24 h 164"/>
                <a:gd name="T42" fmla="*/ 48 w 272"/>
                <a:gd name="T43" fmla="*/ 32 h 164"/>
                <a:gd name="T44" fmla="*/ 37 w 272"/>
                <a:gd name="T45" fmla="*/ 53 h 164"/>
                <a:gd name="T46" fmla="*/ 29 w 272"/>
                <a:gd name="T47" fmla="*/ 66 h 164"/>
                <a:gd name="T48" fmla="*/ 21 w 272"/>
                <a:gd name="T49" fmla="*/ 69 h 164"/>
                <a:gd name="T50" fmla="*/ 13 w 272"/>
                <a:gd name="T51" fmla="*/ 74 h 164"/>
                <a:gd name="T52" fmla="*/ 5 w 272"/>
                <a:gd name="T53" fmla="*/ 74 h 164"/>
                <a:gd name="T54" fmla="*/ 3 w 272"/>
                <a:gd name="T55" fmla="*/ 77 h 164"/>
                <a:gd name="T56" fmla="*/ 11 w 272"/>
                <a:gd name="T57" fmla="*/ 85 h 164"/>
                <a:gd name="T58" fmla="*/ 19 w 272"/>
                <a:gd name="T59" fmla="*/ 93 h 164"/>
                <a:gd name="T60" fmla="*/ 29 w 272"/>
                <a:gd name="T61" fmla="*/ 109 h 164"/>
                <a:gd name="T62" fmla="*/ 37 w 272"/>
                <a:gd name="T63" fmla="*/ 114 h 164"/>
                <a:gd name="T64" fmla="*/ 37 w 272"/>
                <a:gd name="T65" fmla="*/ 119 h 164"/>
                <a:gd name="T66" fmla="*/ 40 w 272"/>
                <a:gd name="T67" fmla="*/ 127 h 164"/>
                <a:gd name="T68" fmla="*/ 58 w 272"/>
                <a:gd name="T69" fmla="*/ 135 h 164"/>
                <a:gd name="T70" fmla="*/ 71 w 272"/>
                <a:gd name="T71" fmla="*/ 127 h 164"/>
                <a:gd name="T72" fmla="*/ 66 w 272"/>
                <a:gd name="T73" fmla="*/ 135 h 164"/>
                <a:gd name="T74" fmla="*/ 74 w 272"/>
                <a:gd name="T75" fmla="*/ 146 h 164"/>
                <a:gd name="T76" fmla="*/ 82 w 272"/>
                <a:gd name="T77" fmla="*/ 154 h 164"/>
                <a:gd name="T78" fmla="*/ 82 w 272"/>
                <a:gd name="T79" fmla="*/ 161 h 164"/>
                <a:gd name="T80" fmla="*/ 100 w 272"/>
                <a:gd name="T81" fmla="*/ 156 h 164"/>
                <a:gd name="T82" fmla="*/ 124 w 272"/>
                <a:gd name="T83" fmla="*/ 161 h 164"/>
                <a:gd name="T84" fmla="*/ 143 w 272"/>
                <a:gd name="T85" fmla="*/ 161 h 164"/>
                <a:gd name="T86" fmla="*/ 158 w 272"/>
                <a:gd name="T87" fmla="*/ 164 h 164"/>
                <a:gd name="T88" fmla="*/ 172 w 272"/>
                <a:gd name="T89" fmla="*/ 154 h 164"/>
                <a:gd name="T90" fmla="*/ 195 w 272"/>
                <a:gd name="T91" fmla="*/ 148 h 164"/>
                <a:gd name="T92" fmla="*/ 206 w 272"/>
                <a:gd name="T93" fmla="*/ 148 h 164"/>
                <a:gd name="T94" fmla="*/ 222 w 272"/>
                <a:gd name="T95" fmla="*/ 154 h 164"/>
                <a:gd name="T96" fmla="*/ 240 w 272"/>
                <a:gd name="T97" fmla="*/ 161 h 164"/>
                <a:gd name="T98" fmla="*/ 246 w 272"/>
                <a:gd name="T99" fmla="*/ 154 h 164"/>
                <a:gd name="T100" fmla="*/ 246 w 272"/>
                <a:gd name="T101" fmla="*/ 140 h 164"/>
                <a:gd name="T102" fmla="*/ 251 w 272"/>
                <a:gd name="T103" fmla="*/ 130 h 164"/>
                <a:gd name="T104" fmla="*/ 248 w 272"/>
                <a:gd name="T105" fmla="*/ 130 h 164"/>
                <a:gd name="T106" fmla="*/ 248 w 272"/>
                <a:gd name="T107" fmla="*/ 119 h 164"/>
                <a:gd name="T108" fmla="*/ 251 w 272"/>
                <a:gd name="T109" fmla="*/ 119 h 164"/>
                <a:gd name="T110" fmla="*/ 259 w 272"/>
                <a:gd name="T111" fmla="*/ 127 h 164"/>
                <a:gd name="T112" fmla="*/ 272 w 272"/>
                <a:gd name="T113" fmla="*/ 114 h 164"/>
                <a:gd name="T114" fmla="*/ 267 w 272"/>
                <a:gd name="T115" fmla="*/ 103 h 164"/>
                <a:gd name="T116" fmla="*/ 264 w 272"/>
                <a:gd name="T117" fmla="*/ 101 h 164"/>
                <a:gd name="T118" fmla="*/ 264 w 272"/>
                <a:gd name="T119" fmla="*/ 101 h 164"/>
                <a:gd name="T120" fmla="*/ 264 w 272"/>
                <a:gd name="T121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2" h="164">
                  <a:moveTo>
                    <a:pt x="264" y="101"/>
                  </a:moveTo>
                  <a:lnTo>
                    <a:pt x="256" y="101"/>
                  </a:lnTo>
                  <a:lnTo>
                    <a:pt x="251" y="103"/>
                  </a:lnTo>
                  <a:lnTo>
                    <a:pt x="251" y="103"/>
                  </a:lnTo>
                  <a:lnTo>
                    <a:pt x="246" y="109"/>
                  </a:lnTo>
                  <a:lnTo>
                    <a:pt x="240" y="109"/>
                  </a:lnTo>
                  <a:lnTo>
                    <a:pt x="232" y="103"/>
                  </a:lnTo>
                  <a:lnTo>
                    <a:pt x="230" y="101"/>
                  </a:lnTo>
                  <a:lnTo>
                    <a:pt x="227" y="98"/>
                  </a:lnTo>
                  <a:lnTo>
                    <a:pt x="224" y="95"/>
                  </a:lnTo>
                  <a:lnTo>
                    <a:pt x="224" y="93"/>
                  </a:lnTo>
                  <a:lnTo>
                    <a:pt x="222" y="82"/>
                  </a:lnTo>
                  <a:lnTo>
                    <a:pt x="222" y="74"/>
                  </a:lnTo>
                  <a:lnTo>
                    <a:pt x="224" y="61"/>
                  </a:lnTo>
                  <a:lnTo>
                    <a:pt x="219" y="51"/>
                  </a:lnTo>
                  <a:lnTo>
                    <a:pt x="214" y="43"/>
                  </a:lnTo>
                  <a:lnTo>
                    <a:pt x="203" y="32"/>
                  </a:lnTo>
                  <a:lnTo>
                    <a:pt x="195" y="22"/>
                  </a:lnTo>
                  <a:lnTo>
                    <a:pt x="188" y="8"/>
                  </a:lnTo>
                  <a:lnTo>
                    <a:pt x="180" y="6"/>
                  </a:lnTo>
                  <a:lnTo>
                    <a:pt x="177" y="0"/>
                  </a:lnTo>
                  <a:lnTo>
                    <a:pt x="172" y="0"/>
                  </a:lnTo>
                  <a:lnTo>
                    <a:pt x="164" y="6"/>
                  </a:lnTo>
                  <a:lnTo>
                    <a:pt x="164" y="8"/>
                  </a:lnTo>
                  <a:lnTo>
                    <a:pt x="161" y="14"/>
                  </a:lnTo>
                  <a:lnTo>
                    <a:pt x="145" y="14"/>
                  </a:lnTo>
                  <a:lnTo>
                    <a:pt x="143" y="14"/>
                  </a:lnTo>
                  <a:lnTo>
                    <a:pt x="137" y="16"/>
                  </a:lnTo>
                  <a:lnTo>
                    <a:pt x="132" y="22"/>
                  </a:lnTo>
                  <a:lnTo>
                    <a:pt x="127" y="22"/>
                  </a:lnTo>
                  <a:lnTo>
                    <a:pt x="119" y="14"/>
                  </a:lnTo>
                  <a:lnTo>
                    <a:pt x="111" y="14"/>
                  </a:lnTo>
                  <a:lnTo>
                    <a:pt x="100" y="14"/>
                  </a:lnTo>
                  <a:lnTo>
                    <a:pt x="90" y="8"/>
                  </a:lnTo>
                  <a:lnTo>
                    <a:pt x="82" y="8"/>
                  </a:lnTo>
                  <a:lnTo>
                    <a:pt x="74" y="8"/>
                  </a:lnTo>
                  <a:lnTo>
                    <a:pt x="71" y="14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58" y="22"/>
                  </a:lnTo>
                  <a:lnTo>
                    <a:pt x="55" y="22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32"/>
                  </a:lnTo>
                  <a:lnTo>
                    <a:pt x="40" y="43"/>
                  </a:lnTo>
                  <a:lnTo>
                    <a:pt x="37" y="53"/>
                  </a:lnTo>
                  <a:lnTo>
                    <a:pt x="29" y="61"/>
                  </a:lnTo>
                  <a:lnTo>
                    <a:pt x="29" y="66"/>
                  </a:lnTo>
                  <a:lnTo>
                    <a:pt x="24" y="69"/>
                  </a:lnTo>
                  <a:lnTo>
                    <a:pt x="21" y="69"/>
                  </a:lnTo>
                  <a:lnTo>
                    <a:pt x="13" y="69"/>
                  </a:lnTo>
                  <a:lnTo>
                    <a:pt x="13" y="74"/>
                  </a:lnTo>
                  <a:lnTo>
                    <a:pt x="11" y="77"/>
                  </a:lnTo>
                  <a:lnTo>
                    <a:pt x="5" y="74"/>
                  </a:lnTo>
                  <a:lnTo>
                    <a:pt x="0" y="77"/>
                  </a:lnTo>
                  <a:lnTo>
                    <a:pt x="3" y="77"/>
                  </a:lnTo>
                  <a:lnTo>
                    <a:pt x="5" y="82"/>
                  </a:lnTo>
                  <a:lnTo>
                    <a:pt x="11" y="85"/>
                  </a:lnTo>
                  <a:lnTo>
                    <a:pt x="13" y="88"/>
                  </a:lnTo>
                  <a:lnTo>
                    <a:pt x="19" y="93"/>
                  </a:lnTo>
                  <a:lnTo>
                    <a:pt x="13" y="101"/>
                  </a:lnTo>
                  <a:lnTo>
                    <a:pt x="29" y="109"/>
                  </a:lnTo>
                  <a:lnTo>
                    <a:pt x="37" y="111"/>
                  </a:lnTo>
                  <a:lnTo>
                    <a:pt x="37" y="114"/>
                  </a:lnTo>
                  <a:lnTo>
                    <a:pt x="32" y="114"/>
                  </a:lnTo>
                  <a:lnTo>
                    <a:pt x="37" y="119"/>
                  </a:lnTo>
                  <a:lnTo>
                    <a:pt x="32" y="122"/>
                  </a:lnTo>
                  <a:lnTo>
                    <a:pt x="40" y="127"/>
                  </a:lnTo>
                  <a:lnTo>
                    <a:pt x="50" y="130"/>
                  </a:lnTo>
                  <a:lnTo>
                    <a:pt x="58" y="135"/>
                  </a:lnTo>
                  <a:lnTo>
                    <a:pt x="63" y="130"/>
                  </a:lnTo>
                  <a:lnTo>
                    <a:pt x="71" y="127"/>
                  </a:lnTo>
                  <a:lnTo>
                    <a:pt x="74" y="135"/>
                  </a:lnTo>
                  <a:lnTo>
                    <a:pt x="66" y="135"/>
                  </a:lnTo>
                  <a:lnTo>
                    <a:pt x="66" y="138"/>
                  </a:lnTo>
                  <a:lnTo>
                    <a:pt x="74" y="146"/>
                  </a:lnTo>
                  <a:lnTo>
                    <a:pt x="82" y="148"/>
                  </a:lnTo>
                  <a:lnTo>
                    <a:pt x="82" y="154"/>
                  </a:lnTo>
                  <a:lnTo>
                    <a:pt x="77" y="156"/>
                  </a:lnTo>
                  <a:lnTo>
                    <a:pt x="82" y="161"/>
                  </a:lnTo>
                  <a:lnTo>
                    <a:pt x="90" y="161"/>
                  </a:lnTo>
                  <a:lnTo>
                    <a:pt x="100" y="156"/>
                  </a:lnTo>
                  <a:lnTo>
                    <a:pt x="111" y="161"/>
                  </a:lnTo>
                  <a:lnTo>
                    <a:pt x="124" y="161"/>
                  </a:lnTo>
                  <a:lnTo>
                    <a:pt x="132" y="161"/>
                  </a:lnTo>
                  <a:lnTo>
                    <a:pt x="143" y="161"/>
                  </a:lnTo>
                  <a:lnTo>
                    <a:pt x="153" y="164"/>
                  </a:lnTo>
                  <a:lnTo>
                    <a:pt x="158" y="164"/>
                  </a:lnTo>
                  <a:lnTo>
                    <a:pt x="164" y="161"/>
                  </a:lnTo>
                  <a:lnTo>
                    <a:pt x="172" y="154"/>
                  </a:lnTo>
                  <a:lnTo>
                    <a:pt x="185" y="148"/>
                  </a:lnTo>
                  <a:lnTo>
                    <a:pt x="195" y="148"/>
                  </a:lnTo>
                  <a:lnTo>
                    <a:pt x="198" y="146"/>
                  </a:lnTo>
                  <a:lnTo>
                    <a:pt x="206" y="148"/>
                  </a:lnTo>
                  <a:lnTo>
                    <a:pt x="214" y="154"/>
                  </a:lnTo>
                  <a:lnTo>
                    <a:pt x="222" y="154"/>
                  </a:lnTo>
                  <a:lnTo>
                    <a:pt x="232" y="161"/>
                  </a:lnTo>
                  <a:lnTo>
                    <a:pt x="240" y="161"/>
                  </a:lnTo>
                  <a:lnTo>
                    <a:pt x="246" y="161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46" y="140"/>
                  </a:lnTo>
                  <a:lnTo>
                    <a:pt x="248" y="138"/>
                  </a:lnTo>
                  <a:lnTo>
                    <a:pt x="251" y="130"/>
                  </a:lnTo>
                  <a:lnTo>
                    <a:pt x="248" y="135"/>
                  </a:lnTo>
                  <a:lnTo>
                    <a:pt x="248" y="130"/>
                  </a:lnTo>
                  <a:lnTo>
                    <a:pt x="248" y="122"/>
                  </a:lnTo>
                  <a:lnTo>
                    <a:pt x="248" y="119"/>
                  </a:lnTo>
                  <a:lnTo>
                    <a:pt x="251" y="114"/>
                  </a:lnTo>
                  <a:lnTo>
                    <a:pt x="251" y="119"/>
                  </a:lnTo>
                  <a:lnTo>
                    <a:pt x="251" y="127"/>
                  </a:lnTo>
                  <a:lnTo>
                    <a:pt x="259" y="127"/>
                  </a:lnTo>
                  <a:lnTo>
                    <a:pt x="267" y="122"/>
                  </a:lnTo>
                  <a:lnTo>
                    <a:pt x="272" y="114"/>
                  </a:lnTo>
                  <a:lnTo>
                    <a:pt x="272" y="109"/>
                  </a:lnTo>
                  <a:lnTo>
                    <a:pt x="267" y="103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 rot="256166">
              <a:off x="5237045" y="3963673"/>
              <a:ext cx="204828" cy="273752"/>
            </a:xfrm>
            <a:custGeom>
              <a:avLst/>
              <a:gdLst>
                <a:gd name="T0" fmla="*/ 11 w 100"/>
                <a:gd name="T1" fmla="*/ 13 h 106"/>
                <a:gd name="T2" fmla="*/ 18 w 100"/>
                <a:gd name="T3" fmla="*/ 27 h 106"/>
                <a:gd name="T4" fmla="*/ 26 w 100"/>
                <a:gd name="T5" fmla="*/ 37 h 106"/>
                <a:gd name="T6" fmla="*/ 37 w 100"/>
                <a:gd name="T7" fmla="*/ 48 h 106"/>
                <a:gd name="T8" fmla="*/ 42 w 100"/>
                <a:gd name="T9" fmla="*/ 56 h 106"/>
                <a:gd name="T10" fmla="*/ 47 w 100"/>
                <a:gd name="T11" fmla="*/ 66 h 106"/>
                <a:gd name="T12" fmla="*/ 45 w 100"/>
                <a:gd name="T13" fmla="*/ 79 h 106"/>
                <a:gd name="T14" fmla="*/ 45 w 100"/>
                <a:gd name="T15" fmla="*/ 87 h 106"/>
                <a:gd name="T16" fmla="*/ 47 w 100"/>
                <a:gd name="T17" fmla="*/ 98 h 106"/>
                <a:gd name="T18" fmla="*/ 47 w 100"/>
                <a:gd name="T19" fmla="*/ 100 h 106"/>
                <a:gd name="T20" fmla="*/ 50 w 100"/>
                <a:gd name="T21" fmla="*/ 103 h 106"/>
                <a:gd name="T22" fmla="*/ 53 w 100"/>
                <a:gd name="T23" fmla="*/ 106 h 106"/>
                <a:gd name="T24" fmla="*/ 55 w 100"/>
                <a:gd name="T25" fmla="*/ 106 h 106"/>
                <a:gd name="T26" fmla="*/ 61 w 100"/>
                <a:gd name="T27" fmla="*/ 100 h 106"/>
                <a:gd name="T28" fmla="*/ 63 w 100"/>
                <a:gd name="T29" fmla="*/ 93 h 106"/>
                <a:gd name="T30" fmla="*/ 69 w 100"/>
                <a:gd name="T31" fmla="*/ 87 h 106"/>
                <a:gd name="T32" fmla="*/ 71 w 100"/>
                <a:gd name="T33" fmla="*/ 82 h 106"/>
                <a:gd name="T34" fmla="*/ 71 w 100"/>
                <a:gd name="T35" fmla="*/ 74 h 106"/>
                <a:gd name="T36" fmla="*/ 71 w 100"/>
                <a:gd name="T37" fmla="*/ 71 h 106"/>
                <a:gd name="T38" fmla="*/ 74 w 100"/>
                <a:gd name="T39" fmla="*/ 66 h 106"/>
                <a:gd name="T40" fmla="*/ 79 w 100"/>
                <a:gd name="T41" fmla="*/ 71 h 106"/>
                <a:gd name="T42" fmla="*/ 82 w 100"/>
                <a:gd name="T43" fmla="*/ 71 h 106"/>
                <a:gd name="T44" fmla="*/ 90 w 100"/>
                <a:gd name="T45" fmla="*/ 71 h 106"/>
                <a:gd name="T46" fmla="*/ 95 w 100"/>
                <a:gd name="T47" fmla="*/ 74 h 106"/>
                <a:gd name="T48" fmla="*/ 100 w 100"/>
                <a:gd name="T49" fmla="*/ 71 h 106"/>
                <a:gd name="T50" fmla="*/ 95 w 100"/>
                <a:gd name="T51" fmla="*/ 66 h 106"/>
                <a:gd name="T52" fmla="*/ 98 w 100"/>
                <a:gd name="T53" fmla="*/ 63 h 106"/>
                <a:gd name="T54" fmla="*/ 90 w 100"/>
                <a:gd name="T55" fmla="*/ 56 h 106"/>
                <a:gd name="T56" fmla="*/ 87 w 100"/>
                <a:gd name="T57" fmla="*/ 48 h 106"/>
                <a:gd name="T58" fmla="*/ 82 w 100"/>
                <a:gd name="T59" fmla="*/ 48 h 106"/>
                <a:gd name="T60" fmla="*/ 82 w 100"/>
                <a:gd name="T61" fmla="*/ 45 h 106"/>
                <a:gd name="T62" fmla="*/ 82 w 100"/>
                <a:gd name="T63" fmla="*/ 40 h 106"/>
                <a:gd name="T64" fmla="*/ 79 w 100"/>
                <a:gd name="T65" fmla="*/ 40 h 106"/>
                <a:gd name="T66" fmla="*/ 74 w 100"/>
                <a:gd name="T67" fmla="*/ 32 h 106"/>
                <a:gd name="T68" fmla="*/ 69 w 100"/>
                <a:gd name="T69" fmla="*/ 21 h 106"/>
                <a:gd name="T70" fmla="*/ 69 w 100"/>
                <a:gd name="T71" fmla="*/ 19 h 106"/>
                <a:gd name="T72" fmla="*/ 63 w 100"/>
                <a:gd name="T73" fmla="*/ 19 h 106"/>
                <a:gd name="T74" fmla="*/ 61 w 100"/>
                <a:gd name="T75" fmla="*/ 19 h 106"/>
                <a:gd name="T76" fmla="*/ 61 w 100"/>
                <a:gd name="T77" fmla="*/ 13 h 106"/>
                <a:gd name="T78" fmla="*/ 53 w 100"/>
                <a:gd name="T79" fmla="*/ 11 h 106"/>
                <a:gd name="T80" fmla="*/ 47 w 100"/>
                <a:gd name="T81" fmla="*/ 13 h 106"/>
                <a:gd name="T82" fmla="*/ 47 w 100"/>
                <a:gd name="T83" fmla="*/ 11 h 106"/>
                <a:gd name="T84" fmla="*/ 45 w 100"/>
                <a:gd name="T85" fmla="*/ 11 h 106"/>
                <a:gd name="T86" fmla="*/ 37 w 100"/>
                <a:gd name="T87" fmla="*/ 11 h 106"/>
                <a:gd name="T88" fmla="*/ 34 w 100"/>
                <a:gd name="T89" fmla="*/ 3 h 106"/>
                <a:gd name="T90" fmla="*/ 26 w 100"/>
                <a:gd name="T91" fmla="*/ 0 h 106"/>
                <a:gd name="T92" fmla="*/ 21 w 100"/>
                <a:gd name="T93" fmla="*/ 0 h 106"/>
                <a:gd name="T94" fmla="*/ 13 w 100"/>
                <a:gd name="T95" fmla="*/ 3 h 106"/>
                <a:gd name="T96" fmla="*/ 8 w 100"/>
                <a:gd name="T97" fmla="*/ 3 h 106"/>
                <a:gd name="T98" fmla="*/ 3 w 100"/>
                <a:gd name="T99" fmla="*/ 3 h 106"/>
                <a:gd name="T100" fmla="*/ 0 w 100"/>
                <a:gd name="T101" fmla="*/ 5 h 106"/>
                <a:gd name="T102" fmla="*/ 3 w 100"/>
                <a:gd name="T103" fmla="*/ 11 h 106"/>
                <a:gd name="T104" fmla="*/ 11 w 100"/>
                <a:gd name="T105" fmla="*/ 13 h 106"/>
                <a:gd name="T106" fmla="*/ 11 w 100"/>
                <a:gd name="T107" fmla="*/ 13 h 106"/>
                <a:gd name="T108" fmla="*/ 11 w 100"/>
                <a:gd name="T109" fmla="*/ 13 h 106"/>
                <a:gd name="T110" fmla="*/ 11 w 100"/>
                <a:gd name="T111" fmla="*/ 13 h 106"/>
                <a:gd name="T112" fmla="*/ 11 w 100"/>
                <a:gd name="T113" fmla="*/ 13 h 106"/>
                <a:gd name="T114" fmla="*/ 11 w 100"/>
                <a:gd name="T115" fmla="*/ 1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" h="106">
                  <a:moveTo>
                    <a:pt x="11" y="13"/>
                  </a:moveTo>
                  <a:lnTo>
                    <a:pt x="18" y="27"/>
                  </a:lnTo>
                  <a:lnTo>
                    <a:pt x="26" y="37"/>
                  </a:lnTo>
                  <a:lnTo>
                    <a:pt x="37" y="48"/>
                  </a:lnTo>
                  <a:lnTo>
                    <a:pt x="42" y="56"/>
                  </a:lnTo>
                  <a:lnTo>
                    <a:pt x="47" y="66"/>
                  </a:lnTo>
                  <a:lnTo>
                    <a:pt x="45" y="79"/>
                  </a:lnTo>
                  <a:lnTo>
                    <a:pt x="45" y="8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50" y="103"/>
                  </a:lnTo>
                  <a:lnTo>
                    <a:pt x="53" y="106"/>
                  </a:lnTo>
                  <a:lnTo>
                    <a:pt x="55" y="106"/>
                  </a:lnTo>
                  <a:lnTo>
                    <a:pt x="61" y="100"/>
                  </a:lnTo>
                  <a:lnTo>
                    <a:pt x="63" y="93"/>
                  </a:lnTo>
                  <a:lnTo>
                    <a:pt x="69" y="87"/>
                  </a:lnTo>
                  <a:lnTo>
                    <a:pt x="71" y="82"/>
                  </a:lnTo>
                  <a:lnTo>
                    <a:pt x="71" y="74"/>
                  </a:lnTo>
                  <a:lnTo>
                    <a:pt x="71" y="71"/>
                  </a:lnTo>
                  <a:lnTo>
                    <a:pt x="74" y="66"/>
                  </a:lnTo>
                  <a:lnTo>
                    <a:pt x="79" y="71"/>
                  </a:lnTo>
                  <a:lnTo>
                    <a:pt x="82" y="71"/>
                  </a:lnTo>
                  <a:lnTo>
                    <a:pt x="90" y="71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95" y="66"/>
                  </a:lnTo>
                  <a:lnTo>
                    <a:pt x="98" y="63"/>
                  </a:lnTo>
                  <a:lnTo>
                    <a:pt x="90" y="56"/>
                  </a:lnTo>
                  <a:lnTo>
                    <a:pt x="87" y="48"/>
                  </a:lnTo>
                  <a:lnTo>
                    <a:pt x="82" y="48"/>
                  </a:lnTo>
                  <a:lnTo>
                    <a:pt x="82" y="45"/>
                  </a:lnTo>
                  <a:lnTo>
                    <a:pt x="82" y="40"/>
                  </a:lnTo>
                  <a:lnTo>
                    <a:pt x="79" y="40"/>
                  </a:lnTo>
                  <a:lnTo>
                    <a:pt x="74" y="32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63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3" y="11"/>
                  </a:lnTo>
                  <a:lnTo>
                    <a:pt x="47" y="13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37" y="11"/>
                  </a:lnTo>
                  <a:lnTo>
                    <a:pt x="34" y="3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8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 rot="256166">
              <a:off x="3050193" y="4376084"/>
              <a:ext cx="217118" cy="477773"/>
            </a:xfrm>
            <a:custGeom>
              <a:avLst/>
              <a:gdLst>
                <a:gd name="T0" fmla="*/ 61 w 106"/>
                <a:gd name="T1" fmla="*/ 158 h 185"/>
                <a:gd name="T2" fmla="*/ 69 w 106"/>
                <a:gd name="T3" fmla="*/ 150 h 185"/>
                <a:gd name="T4" fmla="*/ 77 w 106"/>
                <a:gd name="T5" fmla="*/ 140 h 185"/>
                <a:gd name="T6" fmla="*/ 69 w 106"/>
                <a:gd name="T7" fmla="*/ 140 h 185"/>
                <a:gd name="T8" fmla="*/ 66 w 106"/>
                <a:gd name="T9" fmla="*/ 132 h 185"/>
                <a:gd name="T10" fmla="*/ 69 w 106"/>
                <a:gd name="T11" fmla="*/ 124 h 185"/>
                <a:gd name="T12" fmla="*/ 77 w 106"/>
                <a:gd name="T13" fmla="*/ 114 h 185"/>
                <a:gd name="T14" fmla="*/ 69 w 106"/>
                <a:gd name="T15" fmla="*/ 103 h 185"/>
                <a:gd name="T16" fmla="*/ 69 w 106"/>
                <a:gd name="T17" fmla="*/ 95 h 185"/>
                <a:gd name="T18" fmla="*/ 69 w 106"/>
                <a:gd name="T19" fmla="*/ 92 h 185"/>
                <a:gd name="T20" fmla="*/ 77 w 106"/>
                <a:gd name="T21" fmla="*/ 87 h 185"/>
                <a:gd name="T22" fmla="*/ 80 w 106"/>
                <a:gd name="T23" fmla="*/ 79 h 185"/>
                <a:gd name="T24" fmla="*/ 80 w 106"/>
                <a:gd name="T25" fmla="*/ 71 h 185"/>
                <a:gd name="T26" fmla="*/ 85 w 106"/>
                <a:gd name="T27" fmla="*/ 69 h 185"/>
                <a:gd name="T28" fmla="*/ 85 w 106"/>
                <a:gd name="T29" fmla="*/ 58 h 185"/>
                <a:gd name="T30" fmla="*/ 85 w 106"/>
                <a:gd name="T31" fmla="*/ 42 h 185"/>
                <a:gd name="T32" fmla="*/ 90 w 106"/>
                <a:gd name="T33" fmla="*/ 37 h 185"/>
                <a:gd name="T34" fmla="*/ 103 w 106"/>
                <a:gd name="T35" fmla="*/ 24 h 185"/>
                <a:gd name="T36" fmla="*/ 98 w 106"/>
                <a:gd name="T37" fmla="*/ 18 h 185"/>
                <a:gd name="T38" fmla="*/ 95 w 106"/>
                <a:gd name="T39" fmla="*/ 11 h 185"/>
                <a:gd name="T40" fmla="*/ 87 w 106"/>
                <a:gd name="T41" fmla="*/ 8 h 185"/>
                <a:gd name="T42" fmla="*/ 80 w 106"/>
                <a:gd name="T43" fmla="*/ 8 h 185"/>
                <a:gd name="T44" fmla="*/ 72 w 106"/>
                <a:gd name="T45" fmla="*/ 11 h 185"/>
                <a:gd name="T46" fmla="*/ 61 w 106"/>
                <a:gd name="T47" fmla="*/ 11 h 185"/>
                <a:gd name="T48" fmla="*/ 53 w 106"/>
                <a:gd name="T49" fmla="*/ 11 h 185"/>
                <a:gd name="T50" fmla="*/ 50 w 106"/>
                <a:gd name="T51" fmla="*/ 8 h 185"/>
                <a:gd name="T52" fmla="*/ 50 w 106"/>
                <a:gd name="T53" fmla="*/ 5 h 185"/>
                <a:gd name="T54" fmla="*/ 45 w 106"/>
                <a:gd name="T55" fmla="*/ 5 h 185"/>
                <a:gd name="T56" fmla="*/ 35 w 106"/>
                <a:gd name="T57" fmla="*/ 8 h 185"/>
                <a:gd name="T58" fmla="*/ 32 w 106"/>
                <a:gd name="T59" fmla="*/ 11 h 185"/>
                <a:gd name="T60" fmla="*/ 32 w 106"/>
                <a:gd name="T61" fmla="*/ 18 h 185"/>
                <a:gd name="T62" fmla="*/ 32 w 106"/>
                <a:gd name="T63" fmla="*/ 34 h 185"/>
                <a:gd name="T64" fmla="*/ 32 w 106"/>
                <a:gd name="T65" fmla="*/ 50 h 185"/>
                <a:gd name="T66" fmla="*/ 27 w 106"/>
                <a:gd name="T67" fmla="*/ 58 h 185"/>
                <a:gd name="T68" fmla="*/ 19 w 106"/>
                <a:gd name="T69" fmla="*/ 92 h 185"/>
                <a:gd name="T70" fmla="*/ 8 w 106"/>
                <a:gd name="T71" fmla="*/ 98 h 185"/>
                <a:gd name="T72" fmla="*/ 6 w 106"/>
                <a:gd name="T73" fmla="*/ 114 h 185"/>
                <a:gd name="T74" fmla="*/ 6 w 106"/>
                <a:gd name="T75" fmla="*/ 124 h 185"/>
                <a:gd name="T76" fmla="*/ 11 w 106"/>
                <a:gd name="T77" fmla="*/ 121 h 185"/>
                <a:gd name="T78" fmla="*/ 19 w 106"/>
                <a:gd name="T79" fmla="*/ 119 h 185"/>
                <a:gd name="T80" fmla="*/ 16 w 106"/>
                <a:gd name="T81" fmla="*/ 124 h 185"/>
                <a:gd name="T82" fmla="*/ 8 w 106"/>
                <a:gd name="T83" fmla="*/ 132 h 185"/>
                <a:gd name="T84" fmla="*/ 24 w 106"/>
                <a:gd name="T85" fmla="*/ 129 h 185"/>
                <a:gd name="T86" fmla="*/ 24 w 106"/>
                <a:gd name="T87" fmla="*/ 137 h 185"/>
                <a:gd name="T88" fmla="*/ 24 w 106"/>
                <a:gd name="T89" fmla="*/ 140 h 185"/>
                <a:gd name="T90" fmla="*/ 19 w 106"/>
                <a:gd name="T91" fmla="*/ 156 h 185"/>
                <a:gd name="T92" fmla="*/ 16 w 106"/>
                <a:gd name="T93" fmla="*/ 174 h 185"/>
                <a:gd name="T94" fmla="*/ 16 w 106"/>
                <a:gd name="T95" fmla="*/ 185 h 185"/>
                <a:gd name="T96" fmla="*/ 37 w 106"/>
                <a:gd name="T97" fmla="*/ 182 h 185"/>
                <a:gd name="T98" fmla="*/ 53 w 106"/>
                <a:gd name="T99" fmla="*/ 182 h 185"/>
                <a:gd name="T100" fmla="*/ 58 w 106"/>
                <a:gd name="T101" fmla="*/ 172 h 185"/>
                <a:gd name="T102" fmla="*/ 58 w 106"/>
                <a:gd name="T103" fmla="*/ 164 h 185"/>
                <a:gd name="T104" fmla="*/ 58 w 106"/>
                <a:gd name="T105" fmla="*/ 164 h 185"/>
                <a:gd name="T106" fmla="*/ 58 w 106"/>
                <a:gd name="T107" fmla="*/ 16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" h="185">
                  <a:moveTo>
                    <a:pt x="58" y="164"/>
                  </a:moveTo>
                  <a:lnTo>
                    <a:pt x="61" y="158"/>
                  </a:lnTo>
                  <a:lnTo>
                    <a:pt x="64" y="156"/>
                  </a:lnTo>
                  <a:lnTo>
                    <a:pt x="69" y="150"/>
                  </a:lnTo>
                  <a:lnTo>
                    <a:pt x="72" y="148"/>
                  </a:lnTo>
                  <a:lnTo>
                    <a:pt x="77" y="140"/>
                  </a:lnTo>
                  <a:lnTo>
                    <a:pt x="72" y="140"/>
                  </a:lnTo>
                  <a:lnTo>
                    <a:pt x="69" y="140"/>
                  </a:lnTo>
                  <a:lnTo>
                    <a:pt x="64" y="132"/>
                  </a:lnTo>
                  <a:lnTo>
                    <a:pt x="66" y="132"/>
                  </a:lnTo>
                  <a:lnTo>
                    <a:pt x="64" y="129"/>
                  </a:lnTo>
                  <a:lnTo>
                    <a:pt x="69" y="124"/>
                  </a:lnTo>
                  <a:lnTo>
                    <a:pt x="69" y="121"/>
                  </a:lnTo>
                  <a:lnTo>
                    <a:pt x="77" y="114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9" y="98"/>
                  </a:lnTo>
                  <a:lnTo>
                    <a:pt x="69" y="95"/>
                  </a:lnTo>
                  <a:lnTo>
                    <a:pt x="61" y="92"/>
                  </a:lnTo>
                  <a:lnTo>
                    <a:pt x="69" y="92"/>
                  </a:lnTo>
                  <a:lnTo>
                    <a:pt x="72" y="92"/>
                  </a:lnTo>
                  <a:lnTo>
                    <a:pt x="77" y="87"/>
                  </a:lnTo>
                  <a:lnTo>
                    <a:pt x="80" y="84"/>
                  </a:lnTo>
                  <a:lnTo>
                    <a:pt x="80" y="79"/>
                  </a:lnTo>
                  <a:lnTo>
                    <a:pt x="80" y="77"/>
                  </a:lnTo>
                  <a:lnTo>
                    <a:pt x="80" y="71"/>
                  </a:lnTo>
                  <a:lnTo>
                    <a:pt x="80" y="69"/>
                  </a:lnTo>
                  <a:lnTo>
                    <a:pt x="85" y="69"/>
                  </a:lnTo>
                  <a:lnTo>
                    <a:pt x="85" y="63"/>
                  </a:lnTo>
                  <a:lnTo>
                    <a:pt x="85" y="58"/>
                  </a:lnTo>
                  <a:lnTo>
                    <a:pt x="87" y="50"/>
                  </a:lnTo>
                  <a:lnTo>
                    <a:pt x="85" y="42"/>
                  </a:lnTo>
                  <a:lnTo>
                    <a:pt x="87" y="37"/>
                  </a:lnTo>
                  <a:lnTo>
                    <a:pt x="90" y="37"/>
                  </a:lnTo>
                  <a:lnTo>
                    <a:pt x="98" y="32"/>
                  </a:lnTo>
                  <a:lnTo>
                    <a:pt x="103" y="24"/>
                  </a:lnTo>
                  <a:lnTo>
                    <a:pt x="106" y="18"/>
                  </a:lnTo>
                  <a:lnTo>
                    <a:pt x="98" y="18"/>
                  </a:lnTo>
                  <a:lnTo>
                    <a:pt x="95" y="16"/>
                  </a:lnTo>
                  <a:lnTo>
                    <a:pt x="95" y="11"/>
                  </a:lnTo>
                  <a:lnTo>
                    <a:pt x="95" y="8"/>
                  </a:lnTo>
                  <a:lnTo>
                    <a:pt x="87" y="8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7" y="11"/>
                  </a:lnTo>
                  <a:lnTo>
                    <a:pt x="72" y="11"/>
                  </a:lnTo>
                  <a:lnTo>
                    <a:pt x="64" y="11"/>
                  </a:lnTo>
                  <a:lnTo>
                    <a:pt x="61" y="11"/>
                  </a:lnTo>
                  <a:lnTo>
                    <a:pt x="58" y="11"/>
                  </a:lnTo>
                  <a:lnTo>
                    <a:pt x="53" y="11"/>
                  </a:lnTo>
                  <a:lnTo>
                    <a:pt x="50" y="11"/>
                  </a:lnTo>
                  <a:lnTo>
                    <a:pt x="50" y="8"/>
                  </a:lnTo>
                  <a:lnTo>
                    <a:pt x="53" y="5"/>
                  </a:lnTo>
                  <a:lnTo>
                    <a:pt x="50" y="5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2" y="34"/>
                  </a:lnTo>
                  <a:lnTo>
                    <a:pt x="32" y="42"/>
                  </a:lnTo>
                  <a:lnTo>
                    <a:pt x="32" y="50"/>
                  </a:lnTo>
                  <a:lnTo>
                    <a:pt x="32" y="53"/>
                  </a:lnTo>
                  <a:lnTo>
                    <a:pt x="27" y="58"/>
                  </a:lnTo>
                  <a:lnTo>
                    <a:pt x="24" y="77"/>
                  </a:lnTo>
                  <a:lnTo>
                    <a:pt x="19" y="92"/>
                  </a:lnTo>
                  <a:lnTo>
                    <a:pt x="11" y="98"/>
                  </a:lnTo>
                  <a:lnTo>
                    <a:pt x="8" y="98"/>
                  </a:lnTo>
                  <a:lnTo>
                    <a:pt x="8" y="103"/>
                  </a:lnTo>
                  <a:lnTo>
                    <a:pt x="6" y="114"/>
                  </a:lnTo>
                  <a:lnTo>
                    <a:pt x="0" y="121"/>
                  </a:lnTo>
                  <a:lnTo>
                    <a:pt x="6" y="124"/>
                  </a:lnTo>
                  <a:lnTo>
                    <a:pt x="8" y="124"/>
                  </a:lnTo>
                  <a:lnTo>
                    <a:pt x="11" y="121"/>
                  </a:lnTo>
                  <a:lnTo>
                    <a:pt x="19" y="114"/>
                  </a:lnTo>
                  <a:lnTo>
                    <a:pt x="19" y="119"/>
                  </a:lnTo>
                  <a:lnTo>
                    <a:pt x="19" y="121"/>
                  </a:lnTo>
                  <a:lnTo>
                    <a:pt x="16" y="124"/>
                  </a:lnTo>
                  <a:lnTo>
                    <a:pt x="11" y="124"/>
                  </a:lnTo>
                  <a:lnTo>
                    <a:pt x="8" y="132"/>
                  </a:lnTo>
                  <a:lnTo>
                    <a:pt x="19" y="132"/>
                  </a:lnTo>
                  <a:lnTo>
                    <a:pt x="24" y="129"/>
                  </a:lnTo>
                  <a:lnTo>
                    <a:pt x="24" y="132"/>
                  </a:lnTo>
                  <a:lnTo>
                    <a:pt x="24" y="137"/>
                  </a:lnTo>
                  <a:lnTo>
                    <a:pt x="19" y="132"/>
                  </a:lnTo>
                  <a:lnTo>
                    <a:pt x="24" y="140"/>
                  </a:lnTo>
                  <a:lnTo>
                    <a:pt x="19" y="150"/>
                  </a:lnTo>
                  <a:lnTo>
                    <a:pt x="19" y="156"/>
                  </a:lnTo>
                  <a:lnTo>
                    <a:pt x="19" y="164"/>
                  </a:lnTo>
                  <a:lnTo>
                    <a:pt x="16" y="174"/>
                  </a:lnTo>
                  <a:lnTo>
                    <a:pt x="16" y="182"/>
                  </a:lnTo>
                  <a:lnTo>
                    <a:pt x="16" y="185"/>
                  </a:lnTo>
                  <a:lnTo>
                    <a:pt x="27" y="182"/>
                  </a:lnTo>
                  <a:lnTo>
                    <a:pt x="37" y="182"/>
                  </a:lnTo>
                  <a:lnTo>
                    <a:pt x="50" y="185"/>
                  </a:lnTo>
                  <a:lnTo>
                    <a:pt x="53" y="182"/>
                  </a:lnTo>
                  <a:lnTo>
                    <a:pt x="58" y="177"/>
                  </a:lnTo>
                  <a:lnTo>
                    <a:pt x="58" y="172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 rot="256166">
              <a:off x="4042997" y="3947360"/>
              <a:ext cx="286759" cy="162701"/>
            </a:xfrm>
            <a:custGeom>
              <a:avLst/>
              <a:gdLst>
                <a:gd name="T0" fmla="*/ 124 w 140"/>
                <a:gd name="T1" fmla="*/ 26 h 63"/>
                <a:gd name="T2" fmla="*/ 117 w 140"/>
                <a:gd name="T3" fmla="*/ 29 h 63"/>
                <a:gd name="T4" fmla="*/ 103 w 140"/>
                <a:gd name="T5" fmla="*/ 21 h 63"/>
                <a:gd name="T6" fmla="*/ 103 w 140"/>
                <a:gd name="T7" fmla="*/ 13 h 63"/>
                <a:gd name="T8" fmla="*/ 103 w 140"/>
                <a:gd name="T9" fmla="*/ 5 h 63"/>
                <a:gd name="T10" fmla="*/ 98 w 140"/>
                <a:gd name="T11" fmla="*/ 2 h 63"/>
                <a:gd name="T12" fmla="*/ 80 w 140"/>
                <a:gd name="T13" fmla="*/ 0 h 63"/>
                <a:gd name="T14" fmla="*/ 72 w 140"/>
                <a:gd name="T15" fmla="*/ 0 h 63"/>
                <a:gd name="T16" fmla="*/ 72 w 140"/>
                <a:gd name="T17" fmla="*/ 2 h 63"/>
                <a:gd name="T18" fmla="*/ 56 w 140"/>
                <a:gd name="T19" fmla="*/ 5 h 63"/>
                <a:gd name="T20" fmla="*/ 45 w 140"/>
                <a:gd name="T21" fmla="*/ 5 h 63"/>
                <a:gd name="T22" fmla="*/ 37 w 140"/>
                <a:gd name="T23" fmla="*/ 10 h 63"/>
                <a:gd name="T24" fmla="*/ 29 w 140"/>
                <a:gd name="T25" fmla="*/ 5 h 63"/>
                <a:gd name="T26" fmla="*/ 35 w 140"/>
                <a:gd name="T27" fmla="*/ 10 h 63"/>
                <a:gd name="T28" fmla="*/ 16 w 140"/>
                <a:gd name="T29" fmla="*/ 29 h 63"/>
                <a:gd name="T30" fmla="*/ 8 w 140"/>
                <a:gd name="T31" fmla="*/ 36 h 63"/>
                <a:gd name="T32" fmla="*/ 3 w 140"/>
                <a:gd name="T33" fmla="*/ 47 h 63"/>
                <a:gd name="T34" fmla="*/ 8 w 140"/>
                <a:gd name="T35" fmla="*/ 52 h 63"/>
                <a:gd name="T36" fmla="*/ 11 w 140"/>
                <a:gd name="T37" fmla="*/ 44 h 63"/>
                <a:gd name="T38" fmla="*/ 19 w 140"/>
                <a:gd name="T39" fmla="*/ 44 h 63"/>
                <a:gd name="T40" fmla="*/ 27 w 140"/>
                <a:gd name="T41" fmla="*/ 47 h 63"/>
                <a:gd name="T42" fmla="*/ 29 w 140"/>
                <a:gd name="T43" fmla="*/ 60 h 63"/>
                <a:gd name="T44" fmla="*/ 43 w 140"/>
                <a:gd name="T45" fmla="*/ 63 h 63"/>
                <a:gd name="T46" fmla="*/ 56 w 140"/>
                <a:gd name="T47" fmla="*/ 60 h 63"/>
                <a:gd name="T48" fmla="*/ 64 w 140"/>
                <a:gd name="T49" fmla="*/ 52 h 63"/>
                <a:gd name="T50" fmla="*/ 69 w 140"/>
                <a:gd name="T51" fmla="*/ 44 h 63"/>
                <a:gd name="T52" fmla="*/ 77 w 140"/>
                <a:gd name="T53" fmla="*/ 55 h 63"/>
                <a:gd name="T54" fmla="*/ 88 w 140"/>
                <a:gd name="T55" fmla="*/ 63 h 63"/>
                <a:gd name="T56" fmla="*/ 90 w 140"/>
                <a:gd name="T57" fmla="*/ 55 h 63"/>
                <a:gd name="T58" fmla="*/ 95 w 140"/>
                <a:gd name="T59" fmla="*/ 47 h 63"/>
                <a:gd name="T60" fmla="*/ 95 w 140"/>
                <a:gd name="T61" fmla="*/ 39 h 63"/>
                <a:gd name="T62" fmla="*/ 103 w 140"/>
                <a:gd name="T63" fmla="*/ 44 h 63"/>
                <a:gd name="T64" fmla="*/ 106 w 140"/>
                <a:gd name="T65" fmla="*/ 47 h 63"/>
                <a:gd name="T66" fmla="*/ 114 w 140"/>
                <a:gd name="T67" fmla="*/ 47 h 63"/>
                <a:gd name="T68" fmla="*/ 122 w 140"/>
                <a:gd name="T69" fmla="*/ 47 h 63"/>
                <a:gd name="T70" fmla="*/ 117 w 140"/>
                <a:gd name="T71" fmla="*/ 39 h 63"/>
                <a:gd name="T72" fmla="*/ 130 w 140"/>
                <a:gd name="T73" fmla="*/ 39 h 63"/>
                <a:gd name="T74" fmla="*/ 130 w 140"/>
                <a:gd name="T75" fmla="*/ 31 h 63"/>
                <a:gd name="T76" fmla="*/ 140 w 140"/>
                <a:gd name="T77" fmla="*/ 31 h 63"/>
                <a:gd name="T78" fmla="*/ 130 w 140"/>
                <a:gd name="T79" fmla="*/ 26 h 63"/>
                <a:gd name="T80" fmla="*/ 130 w 140"/>
                <a:gd name="T81" fmla="*/ 26 h 63"/>
                <a:gd name="T82" fmla="*/ 130 w 140"/>
                <a:gd name="T83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0" h="63">
                  <a:moveTo>
                    <a:pt x="130" y="26"/>
                  </a:moveTo>
                  <a:lnTo>
                    <a:pt x="124" y="26"/>
                  </a:lnTo>
                  <a:lnTo>
                    <a:pt x="122" y="29"/>
                  </a:lnTo>
                  <a:lnTo>
                    <a:pt x="117" y="29"/>
                  </a:lnTo>
                  <a:lnTo>
                    <a:pt x="111" y="26"/>
                  </a:lnTo>
                  <a:lnTo>
                    <a:pt x="103" y="21"/>
                  </a:lnTo>
                  <a:lnTo>
                    <a:pt x="106" y="18"/>
                  </a:lnTo>
                  <a:lnTo>
                    <a:pt x="103" y="13"/>
                  </a:lnTo>
                  <a:lnTo>
                    <a:pt x="106" y="10"/>
                  </a:lnTo>
                  <a:lnTo>
                    <a:pt x="103" y="5"/>
                  </a:lnTo>
                  <a:lnTo>
                    <a:pt x="106" y="5"/>
                  </a:lnTo>
                  <a:lnTo>
                    <a:pt x="98" y="2"/>
                  </a:lnTo>
                  <a:lnTo>
                    <a:pt x="90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2" y="2"/>
                  </a:lnTo>
                  <a:lnTo>
                    <a:pt x="64" y="2"/>
                  </a:lnTo>
                  <a:lnTo>
                    <a:pt x="56" y="5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7" y="10"/>
                  </a:lnTo>
                  <a:lnTo>
                    <a:pt x="35" y="5"/>
                  </a:lnTo>
                  <a:lnTo>
                    <a:pt x="29" y="5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24" y="21"/>
                  </a:lnTo>
                  <a:lnTo>
                    <a:pt x="16" y="29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3" y="39"/>
                  </a:lnTo>
                  <a:lnTo>
                    <a:pt x="3" y="47"/>
                  </a:lnTo>
                  <a:lnTo>
                    <a:pt x="0" y="55"/>
                  </a:lnTo>
                  <a:lnTo>
                    <a:pt x="8" y="52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16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60"/>
                  </a:lnTo>
                  <a:lnTo>
                    <a:pt x="35" y="63"/>
                  </a:lnTo>
                  <a:lnTo>
                    <a:pt x="43" y="63"/>
                  </a:lnTo>
                  <a:lnTo>
                    <a:pt x="53" y="60"/>
                  </a:lnTo>
                  <a:lnTo>
                    <a:pt x="56" y="60"/>
                  </a:lnTo>
                  <a:lnTo>
                    <a:pt x="61" y="55"/>
                  </a:lnTo>
                  <a:lnTo>
                    <a:pt x="64" y="52"/>
                  </a:lnTo>
                  <a:lnTo>
                    <a:pt x="61" y="47"/>
                  </a:lnTo>
                  <a:lnTo>
                    <a:pt x="69" y="44"/>
                  </a:lnTo>
                  <a:lnTo>
                    <a:pt x="72" y="47"/>
                  </a:lnTo>
                  <a:lnTo>
                    <a:pt x="77" y="55"/>
                  </a:lnTo>
                  <a:lnTo>
                    <a:pt x="85" y="60"/>
                  </a:lnTo>
                  <a:lnTo>
                    <a:pt x="88" y="63"/>
                  </a:lnTo>
                  <a:lnTo>
                    <a:pt x="88" y="60"/>
                  </a:lnTo>
                  <a:lnTo>
                    <a:pt x="90" y="55"/>
                  </a:lnTo>
                  <a:lnTo>
                    <a:pt x="95" y="52"/>
                  </a:lnTo>
                  <a:lnTo>
                    <a:pt x="95" y="47"/>
                  </a:lnTo>
                  <a:lnTo>
                    <a:pt x="95" y="44"/>
                  </a:lnTo>
                  <a:lnTo>
                    <a:pt x="95" y="39"/>
                  </a:lnTo>
                  <a:lnTo>
                    <a:pt x="98" y="39"/>
                  </a:lnTo>
                  <a:lnTo>
                    <a:pt x="103" y="44"/>
                  </a:lnTo>
                  <a:lnTo>
                    <a:pt x="103" y="47"/>
                  </a:lnTo>
                  <a:lnTo>
                    <a:pt x="106" y="47"/>
                  </a:lnTo>
                  <a:lnTo>
                    <a:pt x="111" y="47"/>
                  </a:lnTo>
                  <a:lnTo>
                    <a:pt x="114" y="47"/>
                  </a:lnTo>
                  <a:lnTo>
                    <a:pt x="117" y="52"/>
                  </a:lnTo>
                  <a:lnTo>
                    <a:pt x="122" y="47"/>
                  </a:lnTo>
                  <a:lnTo>
                    <a:pt x="117" y="44"/>
                  </a:lnTo>
                  <a:lnTo>
                    <a:pt x="117" y="39"/>
                  </a:lnTo>
                  <a:lnTo>
                    <a:pt x="122" y="36"/>
                  </a:lnTo>
                  <a:lnTo>
                    <a:pt x="130" y="39"/>
                  </a:lnTo>
                  <a:lnTo>
                    <a:pt x="130" y="36"/>
                  </a:lnTo>
                  <a:lnTo>
                    <a:pt x="130" y="31"/>
                  </a:lnTo>
                  <a:lnTo>
                    <a:pt x="130" y="29"/>
                  </a:lnTo>
                  <a:lnTo>
                    <a:pt x="140" y="31"/>
                  </a:lnTo>
                  <a:lnTo>
                    <a:pt x="132" y="29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close/>
                </a:path>
              </a:pathLst>
            </a:custGeom>
            <a:solidFill>
              <a:srgbClr val="82AA1E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 rot="256166">
              <a:off x="4471839" y="4050761"/>
              <a:ext cx="188442" cy="129128"/>
            </a:xfrm>
            <a:custGeom>
              <a:avLst/>
              <a:gdLst>
                <a:gd name="T0" fmla="*/ 5 w 35"/>
                <a:gd name="T1" fmla="*/ 19 h 19"/>
                <a:gd name="T2" fmla="*/ 6 w 35"/>
                <a:gd name="T3" fmla="*/ 19 h 19"/>
                <a:gd name="T4" fmla="*/ 7 w 35"/>
                <a:gd name="T5" fmla="*/ 19 h 19"/>
                <a:gd name="T6" fmla="*/ 9 w 35"/>
                <a:gd name="T7" fmla="*/ 19 h 19"/>
                <a:gd name="T8" fmla="*/ 10 w 35"/>
                <a:gd name="T9" fmla="*/ 19 h 19"/>
                <a:gd name="T10" fmla="*/ 13 w 35"/>
                <a:gd name="T11" fmla="*/ 16 h 19"/>
                <a:gd name="T12" fmla="*/ 16 w 35"/>
                <a:gd name="T13" fmla="*/ 17 h 19"/>
                <a:gd name="T14" fmla="*/ 17 w 35"/>
                <a:gd name="T15" fmla="*/ 18 h 19"/>
                <a:gd name="T16" fmla="*/ 19 w 35"/>
                <a:gd name="T17" fmla="*/ 19 h 19"/>
                <a:gd name="T18" fmla="*/ 19 w 35"/>
                <a:gd name="T19" fmla="*/ 19 h 19"/>
                <a:gd name="T20" fmla="*/ 20 w 35"/>
                <a:gd name="T21" fmla="*/ 19 h 19"/>
                <a:gd name="T22" fmla="*/ 20 w 35"/>
                <a:gd name="T23" fmla="*/ 19 h 19"/>
                <a:gd name="T24" fmla="*/ 22 w 35"/>
                <a:gd name="T25" fmla="*/ 19 h 19"/>
                <a:gd name="T26" fmla="*/ 22 w 35"/>
                <a:gd name="T27" fmla="*/ 18 h 19"/>
                <a:gd name="T28" fmla="*/ 22 w 35"/>
                <a:gd name="T29" fmla="*/ 16 h 19"/>
                <a:gd name="T30" fmla="*/ 20 w 35"/>
                <a:gd name="T31" fmla="*/ 16 h 19"/>
                <a:gd name="T32" fmla="*/ 23 w 35"/>
                <a:gd name="T33" fmla="*/ 15 h 19"/>
                <a:gd name="T34" fmla="*/ 23 w 35"/>
                <a:gd name="T35" fmla="*/ 14 h 19"/>
                <a:gd name="T36" fmla="*/ 25 w 35"/>
                <a:gd name="T37" fmla="*/ 13 h 19"/>
                <a:gd name="T38" fmla="*/ 25 w 35"/>
                <a:gd name="T39" fmla="*/ 10 h 19"/>
                <a:gd name="T40" fmla="*/ 26 w 35"/>
                <a:gd name="T41" fmla="*/ 9 h 19"/>
                <a:gd name="T42" fmla="*/ 27 w 35"/>
                <a:gd name="T43" fmla="*/ 9 h 19"/>
                <a:gd name="T44" fmla="*/ 29 w 35"/>
                <a:gd name="T45" fmla="*/ 7 h 19"/>
                <a:gd name="T46" fmla="*/ 30 w 35"/>
                <a:gd name="T47" fmla="*/ 6 h 19"/>
                <a:gd name="T48" fmla="*/ 32 w 35"/>
                <a:gd name="T49" fmla="*/ 6 h 19"/>
                <a:gd name="T50" fmla="*/ 31 w 35"/>
                <a:gd name="T51" fmla="*/ 5 h 19"/>
                <a:gd name="T52" fmla="*/ 32 w 35"/>
                <a:gd name="T53" fmla="*/ 4 h 19"/>
                <a:gd name="T54" fmla="*/ 35 w 35"/>
                <a:gd name="T55" fmla="*/ 6 h 19"/>
                <a:gd name="T56" fmla="*/ 30 w 35"/>
                <a:gd name="T57" fmla="*/ 0 h 19"/>
                <a:gd name="T58" fmla="*/ 29 w 35"/>
                <a:gd name="T59" fmla="*/ 0 h 19"/>
                <a:gd name="T60" fmla="*/ 27 w 35"/>
                <a:gd name="T61" fmla="*/ 1 h 19"/>
                <a:gd name="T62" fmla="*/ 27 w 35"/>
                <a:gd name="T63" fmla="*/ 2 h 19"/>
                <a:gd name="T64" fmla="*/ 26 w 35"/>
                <a:gd name="T65" fmla="*/ 1 h 19"/>
                <a:gd name="T66" fmla="*/ 25 w 35"/>
                <a:gd name="T67" fmla="*/ 3 h 19"/>
                <a:gd name="T68" fmla="*/ 23 w 35"/>
                <a:gd name="T69" fmla="*/ 3 h 19"/>
                <a:gd name="T70" fmla="*/ 22 w 35"/>
                <a:gd name="T71" fmla="*/ 3 h 19"/>
                <a:gd name="T72" fmla="*/ 19 w 35"/>
                <a:gd name="T73" fmla="*/ 3 h 19"/>
                <a:gd name="T74" fmla="*/ 17 w 35"/>
                <a:gd name="T75" fmla="*/ 3 h 19"/>
                <a:gd name="T76" fmla="*/ 13 w 35"/>
                <a:gd name="T77" fmla="*/ 6 h 19"/>
                <a:gd name="T78" fmla="*/ 9 w 35"/>
                <a:gd name="T79" fmla="*/ 6 h 19"/>
                <a:gd name="T80" fmla="*/ 5 w 35"/>
                <a:gd name="T81" fmla="*/ 4 h 19"/>
                <a:gd name="T82" fmla="*/ 3 w 35"/>
                <a:gd name="T83" fmla="*/ 4 h 19"/>
                <a:gd name="T84" fmla="*/ 2 w 35"/>
                <a:gd name="T85" fmla="*/ 6 h 19"/>
                <a:gd name="T86" fmla="*/ 0 w 35"/>
                <a:gd name="T87" fmla="*/ 7 h 19"/>
                <a:gd name="T88" fmla="*/ 3 w 35"/>
                <a:gd name="T89" fmla="*/ 9 h 19"/>
                <a:gd name="T90" fmla="*/ 2 w 35"/>
                <a:gd name="T91" fmla="*/ 12 h 19"/>
                <a:gd name="T92" fmla="*/ 3 w 35"/>
                <a:gd name="T93" fmla="*/ 13 h 19"/>
                <a:gd name="T94" fmla="*/ 3 w 35"/>
                <a:gd name="T95" fmla="*/ 14 h 19"/>
                <a:gd name="T96" fmla="*/ 1 w 35"/>
                <a:gd name="T97" fmla="*/ 15 h 19"/>
                <a:gd name="T98" fmla="*/ 4 w 35"/>
                <a:gd name="T99" fmla="*/ 18 h 19"/>
                <a:gd name="T100" fmla="*/ 3 w 35"/>
                <a:gd name="T101" fmla="*/ 19 h 19"/>
                <a:gd name="T102" fmla="*/ 5 w 35"/>
                <a:gd name="T10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" h="19">
                  <a:moveTo>
                    <a:pt x="5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 rot="256166">
              <a:off x="4259615" y="3844984"/>
              <a:ext cx="438333" cy="237596"/>
            </a:xfrm>
            <a:custGeom>
              <a:avLst/>
              <a:gdLst>
                <a:gd name="T0" fmla="*/ 53 w 214"/>
                <a:gd name="T1" fmla="*/ 74 h 92"/>
                <a:gd name="T2" fmla="*/ 64 w 214"/>
                <a:gd name="T3" fmla="*/ 74 h 92"/>
                <a:gd name="T4" fmla="*/ 74 w 214"/>
                <a:gd name="T5" fmla="*/ 69 h 92"/>
                <a:gd name="T6" fmla="*/ 80 w 214"/>
                <a:gd name="T7" fmla="*/ 77 h 92"/>
                <a:gd name="T8" fmla="*/ 106 w 214"/>
                <a:gd name="T9" fmla="*/ 87 h 92"/>
                <a:gd name="T10" fmla="*/ 117 w 214"/>
                <a:gd name="T11" fmla="*/ 87 h 92"/>
                <a:gd name="T12" fmla="*/ 132 w 214"/>
                <a:gd name="T13" fmla="*/ 92 h 92"/>
                <a:gd name="T14" fmla="*/ 154 w 214"/>
                <a:gd name="T15" fmla="*/ 84 h 92"/>
                <a:gd name="T16" fmla="*/ 167 w 214"/>
                <a:gd name="T17" fmla="*/ 84 h 92"/>
                <a:gd name="T18" fmla="*/ 175 w 214"/>
                <a:gd name="T19" fmla="*/ 84 h 92"/>
                <a:gd name="T20" fmla="*/ 180 w 214"/>
                <a:gd name="T21" fmla="*/ 82 h 92"/>
                <a:gd name="T22" fmla="*/ 185 w 214"/>
                <a:gd name="T23" fmla="*/ 77 h 92"/>
                <a:gd name="T24" fmla="*/ 196 w 214"/>
                <a:gd name="T25" fmla="*/ 74 h 92"/>
                <a:gd name="T26" fmla="*/ 196 w 214"/>
                <a:gd name="T27" fmla="*/ 58 h 92"/>
                <a:gd name="T28" fmla="*/ 201 w 214"/>
                <a:gd name="T29" fmla="*/ 50 h 92"/>
                <a:gd name="T30" fmla="*/ 201 w 214"/>
                <a:gd name="T31" fmla="*/ 48 h 92"/>
                <a:gd name="T32" fmla="*/ 209 w 214"/>
                <a:gd name="T33" fmla="*/ 50 h 92"/>
                <a:gd name="T34" fmla="*/ 212 w 214"/>
                <a:gd name="T35" fmla="*/ 40 h 92"/>
                <a:gd name="T36" fmla="*/ 209 w 214"/>
                <a:gd name="T37" fmla="*/ 32 h 92"/>
                <a:gd name="T38" fmla="*/ 209 w 214"/>
                <a:gd name="T39" fmla="*/ 21 h 92"/>
                <a:gd name="T40" fmla="*/ 204 w 214"/>
                <a:gd name="T41" fmla="*/ 13 h 92"/>
                <a:gd name="T42" fmla="*/ 201 w 214"/>
                <a:gd name="T43" fmla="*/ 8 h 92"/>
                <a:gd name="T44" fmla="*/ 188 w 214"/>
                <a:gd name="T45" fmla="*/ 8 h 92"/>
                <a:gd name="T46" fmla="*/ 177 w 214"/>
                <a:gd name="T47" fmla="*/ 8 h 92"/>
                <a:gd name="T48" fmla="*/ 161 w 214"/>
                <a:gd name="T49" fmla="*/ 0 h 92"/>
                <a:gd name="T50" fmla="*/ 151 w 214"/>
                <a:gd name="T51" fmla="*/ 5 h 92"/>
                <a:gd name="T52" fmla="*/ 148 w 214"/>
                <a:gd name="T53" fmla="*/ 13 h 92"/>
                <a:gd name="T54" fmla="*/ 140 w 214"/>
                <a:gd name="T55" fmla="*/ 16 h 92"/>
                <a:gd name="T56" fmla="*/ 124 w 214"/>
                <a:gd name="T57" fmla="*/ 13 h 92"/>
                <a:gd name="T58" fmla="*/ 117 w 214"/>
                <a:gd name="T59" fmla="*/ 5 h 92"/>
                <a:gd name="T60" fmla="*/ 117 w 214"/>
                <a:gd name="T61" fmla="*/ 8 h 92"/>
                <a:gd name="T62" fmla="*/ 117 w 214"/>
                <a:gd name="T63" fmla="*/ 16 h 92"/>
                <a:gd name="T64" fmla="*/ 114 w 214"/>
                <a:gd name="T65" fmla="*/ 16 h 92"/>
                <a:gd name="T66" fmla="*/ 109 w 214"/>
                <a:gd name="T67" fmla="*/ 21 h 92"/>
                <a:gd name="T68" fmla="*/ 101 w 214"/>
                <a:gd name="T69" fmla="*/ 26 h 92"/>
                <a:gd name="T70" fmla="*/ 93 w 214"/>
                <a:gd name="T71" fmla="*/ 34 h 92"/>
                <a:gd name="T72" fmla="*/ 95 w 214"/>
                <a:gd name="T73" fmla="*/ 40 h 92"/>
                <a:gd name="T74" fmla="*/ 98 w 214"/>
                <a:gd name="T75" fmla="*/ 48 h 92"/>
                <a:gd name="T76" fmla="*/ 98 w 214"/>
                <a:gd name="T77" fmla="*/ 53 h 92"/>
                <a:gd name="T78" fmla="*/ 90 w 214"/>
                <a:gd name="T79" fmla="*/ 50 h 92"/>
                <a:gd name="T80" fmla="*/ 88 w 214"/>
                <a:gd name="T81" fmla="*/ 50 h 92"/>
                <a:gd name="T82" fmla="*/ 82 w 214"/>
                <a:gd name="T83" fmla="*/ 50 h 92"/>
                <a:gd name="T84" fmla="*/ 74 w 214"/>
                <a:gd name="T85" fmla="*/ 50 h 92"/>
                <a:gd name="T86" fmla="*/ 56 w 214"/>
                <a:gd name="T87" fmla="*/ 53 h 92"/>
                <a:gd name="T88" fmla="*/ 48 w 214"/>
                <a:gd name="T89" fmla="*/ 58 h 92"/>
                <a:gd name="T90" fmla="*/ 40 w 214"/>
                <a:gd name="T91" fmla="*/ 53 h 92"/>
                <a:gd name="T92" fmla="*/ 35 w 214"/>
                <a:gd name="T93" fmla="*/ 53 h 92"/>
                <a:gd name="T94" fmla="*/ 21 w 214"/>
                <a:gd name="T95" fmla="*/ 58 h 92"/>
                <a:gd name="T96" fmla="*/ 19 w 214"/>
                <a:gd name="T97" fmla="*/ 61 h 92"/>
                <a:gd name="T98" fmla="*/ 11 w 214"/>
                <a:gd name="T99" fmla="*/ 53 h 92"/>
                <a:gd name="T100" fmla="*/ 3 w 214"/>
                <a:gd name="T101" fmla="*/ 53 h 92"/>
                <a:gd name="T102" fmla="*/ 3 w 214"/>
                <a:gd name="T103" fmla="*/ 58 h 92"/>
                <a:gd name="T104" fmla="*/ 3 w 214"/>
                <a:gd name="T105" fmla="*/ 66 h 92"/>
                <a:gd name="T106" fmla="*/ 8 w 214"/>
                <a:gd name="T107" fmla="*/ 74 h 92"/>
                <a:gd name="T108" fmla="*/ 19 w 214"/>
                <a:gd name="T109" fmla="*/ 77 h 92"/>
                <a:gd name="T110" fmla="*/ 27 w 214"/>
                <a:gd name="T111" fmla="*/ 74 h 92"/>
                <a:gd name="T112" fmla="*/ 37 w 214"/>
                <a:gd name="T113" fmla="*/ 79 h 92"/>
                <a:gd name="T114" fmla="*/ 48 w 214"/>
                <a:gd name="T115" fmla="*/ 74 h 92"/>
                <a:gd name="T116" fmla="*/ 48 w 214"/>
                <a:gd name="T117" fmla="*/ 74 h 92"/>
                <a:gd name="T118" fmla="*/ 48 w 214"/>
                <a:gd name="T11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4" h="92">
                  <a:moveTo>
                    <a:pt x="48" y="74"/>
                  </a:moveTo>
                  <a:lnTo>
                    <a:pt x="53" y="74"/>
                  </a:lnTo>
                  <a:lnTo>
                    <a:pt x="56" y="74"/>
                  </a:lnTo>
                  <a:lnTo>
                    <a:pt x="64" y="74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4" y="74"/>
                  </a:lnTo>
                  <a:lnTo>
                    <a:pt x="80" y="77"/>
                  </a:lnTo>
                  <a:lnTo>
                    <a:pt x="88" y="84"/>
                  </a:lnTo>
                  <a:lnTo>
                    <a:pt x="106" y="87"/>
                  </a:lnTo>
                  <a:lnTo>
                    <a:pt x="114" y="87"/>
                  </a:lnTo>
                  <a:lnTo>
                    <a:pt x="117" y="87"/>
                  </a:lnTo>
                  <a:lnTo>
                    <a:pt x="122" y="87"/>
                  </a:lnTo>
                  <a:lnTo>
                    <a:pt x="132" y="92"/>
                  </a:lnTo>
                  <a:lnTo>
                    <a:pt x="143" y="92"/>
                  </a:lnTo>
                  <a:lnTo>
                    <a:pt x="154" y="84"/>
                  </a:lnTo>
                  <a:lnTo>
                    <a:pt x="159" y="84"/>
                  </a:lnTo>
                  <a:lnTo>
                    <a:pt x="167" y="84"/>
                  </a:lnTo>
                  <a:lnTo>
                    <a:pt x="169" y="84"/>
                  </a:lnTo>
                  <a:lnTo>
                    <a:pt x="175" y="84"/>
                  </a:lnTo>
                  <a:lnTo>
                    <a:pt x="177" y="79"/>
                  </a:lnTo>
                  <a:lnTo>
                    <a:pt x="180" y="82"/>
                  </a:lnTo>
                  <a:lnTo>
                    <a:pt x="180" y="79"/>
                  </a:lnTo>
                  <a:lnTo>
                    <a:pt x="185" y="77"/>
                  </a:lnTo>
                  <a:lnTo>
                    <a:pt x="188" y="77"/>
                  </a:lnTo>
                  <a:lnTo>
                    <a:pt x="196" y="74"/>
                  </a:lnTo>
                  <a:lnTo>
                    <a:pt x="196" y="61"/>
                  </a:lnTo>
                  <a:lnTo>
                    <a:pt x="196" y="58"/>
                  </a:lnTo>
                  <a:lnTo>
                    <a:pt x="201" y="53"/>
                  </a:lnTo>
                  <a:lnTo>
                    <a:pt x="201" y="50"/>
                  </a:lnTo>
                  <a:lnTo>
                    <a:pt x="196" y="48"/>
                  </a:lnTo>
                  <a:lnTo>
                    <a:pt x="201" y="48"/>
                  </a:lnTo>
                  <a:lnTo>
                    <a:pt x="204" y="48"/>
                  </a:lnTo>
                  <a:lnTo>
                    <a:pt x="209" y="50"/>
                  </a:lnTo>
                  <a:lnTo>
                    <a:pt x="209" y="48"/>
                  </a:lnTo>
                  <a:lnTo>
                    <a:pt x="212" y="40"/>
                  </a:lnTo>
                  <a:lnTo>
                    <a:pt x="214" y="34"/>
                  </a:lnTo>
                  <a:lnTo>
                    <a:pt x="209" y="32"/>
                  </a:lnTo>
                  <a:lnTo>
                    <a:pt x="209" y="24"/>
                  </a:lnTo>
                  <a:lnTo>
                    <a:pt x="209" y="21"/>
                  </a:lnTo>
                  <a:lnTo>
                    <a:pt x="209" y="16"/>
                  </a:lnTo>
                  <a:lnTo>
                    <a:pt x="204" y="13"/>
                  </a:lnTo>
                  <a:lnTo>
                    <a:pt x="201" y="11"/>
                  </a:lnTo>
                  <a:lnTo>
                    <a:pt x="201" y="8"/>
                  </a:lnTo>
                  <a:lnTo>
                    <a:pt x="196" y="8"/>
                  </a:lnTo>
                  <a:lnTo>
                    <a:pt x="188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69" y="5"/>
                  </a:lnTo>
                  <a:lnTo>
                    <a:pt x="161" y="0"/>
                  </a:lnTo>
                  <a:lnTo>
                    <a:pt x="151" y="0"/>
                  </a:lnTo>
                  <a:lnTo>
                    <a:pt x="151" y="5"/>
                  </a:lnTo>
                  <a:lnTo>
                    <a:pt x="148" y="8"/>
                  </a:lnTo>
                  <a:lnTo>
                    <a:pt x="148" y="13"/>
                  </a:lnTo>
                  <a:lnTo>
                    <a:pt x="143" y="16"/>
                  </a:lnTo>
                  <a:lnTo>
                    <a:pt x="140" y="16"/>
                  </a:lnTo>
                  <a:lnTo>
                    <a:pt x="132" y="16"/>
                  </a:lnTo>
                  <a:lnTo>
                    <a:pt x="124" y="13"/>
                  </a:lnTo>
                  <a:lnTo>
                    <a:pt x="122" y="8"/>
                  </a:lnTo>
                  <a:lnTo>
                    <a:pt x="117" y="5"/>
                  </a:lnTo>
                  <a:lnTo>
                    <a:pt x="117" y="5"/>
                  </a:lnTo>
                  <a:lnTo>
                    <a:pt x="117" y="8"/>
                  </a:lnTo>
                  <a:lnTo>
                    <a:pt x="122" y="13"/>
                  </a:lnTo>
                  <a:lnTo>
                    <a:pt x="117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09" y="16"/>
                  </a:lnTo>
                  <a:lnTo>
                    <a:pt x="109" y="21"/>
                  </a:lnTo>
                  <a:lnTo>
                    <a:pt x="106" y="24"/>
                  </a:lnTo>
                  <a:lnTo>
                    <a:pt x="101" y="26"/>
                  </a:lnTo>
                  <a:lnTo>
                    <a:pt x="95" y="32"/>
                  </a:lnTo>
                  <a:lnTo>
                    <a:pt x="93" y="34"/>
                  </a:lnTo>
                  <a:lnTo>
                    <a:pt x="95" y="34"/>
                  </a:lnTo>
                  <a:lnTo>
                    <a:pt x="95" y="40"/>
                  </a:lnTo>
                  <a:lnTo>
                    <a:pt x="95" y="42"/>
                  </a:lnTo>
                  <a:lnTo>
                    <a:pt x="98" y="48"/>
                  </a:lnTo>
                  <a:lnTo>
                    <a:pt x="98" y="50"/>
                  </a:lnTo>
                  <a:lnTo>
                    <a:pt x="98" y="53"/>
                  </a:lnTo>
                  <a:lnTo>
                    <a:pt x="95" y="53"/>
                  </a:lnTo>
                  <a:lnTo>
                    <a:pt x="90" y="50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85" y="50"/>
                  </a:lnTo>
                  <a:lnTo>
                    <a:pt x="82" y="50"/>
                  </a:lnTo>
                  <a:lnTo>
                    <a:pt x="74" y="48"/>
                  </a:lnTo>
                  <a:lnTo>
                    <a:pt x="74" y="50"/>
                  </a:lnTo>
                  <a:lnTo>
                    <a:pt x="64" y="50"/>
                  </a:lnTo>
                  <a:lnTo>
                    <a:pt x="56" y="53"/>
                  </a:lnTo>
                  <a:lnTo>
                    <a:pt x="51" y="55"/>
                  </a:lnTo>
                  <a:lnTo>
                    <a:pt x="48" y="58"/>
                  </a:lnTo>
                  <a:lnTo>
                    <a:pt x="45" y="58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5" y="53"/>
                  </a:lnTo>
                  <a:lnTo>
                    <a:pt x="27" y="50"/>
                  </a:lnTo>
                  <a:lnTo>
                    <a:pt x="21" y="58"/>
                  </a:lnTo>
                  <a:lnTo>
                    <a:pt x="21" y="61"/>
                  </a:lnTo>
                  <a:lnTo>
                    <a:pt x="19" y="61"/>
                  </a:lnTo>
                  <a:lnTo>
                    <a:pt x="19" y="58"/>
                  </a:lnTo>
                  <a:lnTo>
                    <a:pt x="11" y="53"/>
                  </a:lnTo>
                  <a:lnTo>
                    <a:pt x="8" y="53"/>
                  </a:lnTo>
                  <a:lnTo>
                    <a:pt x="3" y="53"/>
                  </a:lnTo>
                  <a:lnTo>
                    <a:pt x="0" y="53"/>
                  </a:lnTo>
                  <a:lnTo>
                    <a:pt x="3" y="58"/>
                  </a:lnTo>
                  <a:lnTo>
                    <a:pt x="0" y="61"/>
                  </a:lnTo>
                  <a:lnTo>
                    <a:pt x="3" y="66"/>
                  </a:lnTo>
                  <a:lnTo>
                    <a:pt x="0" y="69"/>
                  </a:lnTo>
                  <a:lnTo>
                    <a:pt x="8" y="74"/>
                  </a:lnTo>
                  <a:lnTo>
                    <a:pt x="14" y="77"/>
                  </a:lnTo>
                  <a:lnTo>
                    <a:pt x="19" y="77"/>
                  </a:lnTo>
                  <a:lnTo>
                    <a:pt x="21" y="74"/>
                  </a:lnTo>
                  <a:lnTo>
                    <a:pt x="27" y="74"/>
                  </a:lnTo>
                  <a:lnTo>
                    <a:pt x="29" y="77"/>
                  </a:lnTo>
                  <a:lnTo>
                    <a:pt x="37" y="79"/>
                  </a:lnTo>
                  <a:lnTo>
                    <a:pt x="45" y="77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 rot="256166">
              <a:off x="4424972" y="3671452"/>
              <a:ext cx="385078" cy="224682"/>
            </a:xfrm>
            <a:custGeom>
              <a:avLst/>
              <a:gdLst>
                <a:gd name="T0" fmla="*/ 175 w 188"/>
                <a:gd name="T1" fmla="*/ 42 h 87"/>
                <a:gd name="T2" fmla="*/ 164 w 188"/>
                <a:gd name="T3" fmla="*/ 37 h 87"/>
                <a:gd name="T4" fmla="*/ 153 w 188"/>
                <a:gd name="T5" fmla="*/ 37 h 87"/>
                <a:gd name="T6" fmla="*/ 153 w 188"/>
                <a:gd name="T7" fmla="*/ 26 h 87"/>
                <a:gd name="T8" fmla="*/ 140 w 188"/>
                <a:gd name="T9" fmla="*/ 26 h 87"/>
                <a:gd name="T10" fmla="*/ 135 w 188"/>
                <a:gd name="T11" fmla="*/ 26 h 87"/>
                <a:gd name="T12" fmla="*/ 122 w 188"/>
                <a:gd name="T13" fmla="*/ 34 h 87"/>
                <a:gd name="T14" fmla="*/ 114 w 188"/>
                <a:gd name="T15" fmla="*/ 26 h 87"/>
                <a:gd name="T16" fmla="*/ 114 w 188"/>
                <a:gd name="T17" fmla="*/ 18 h 87"/>
                <a:gd name="T18" fmla="*/ 111 w 188"/>
                <a:gd name="T19" fmla="*/ 16 h 87"/>
                <a:gd name="T20" fmla="*/ 103 w 188"/>
                <a:gd name="T21" fmla="*/ 10 h 87"/>
                <a:gd name="T22" fmla="*/ 87 w 188"/>
                <a:gd name="T23" fmla="*/ 10 h 87"/>
                <a:gd name="T24" fmla="*/ 85 w 188"/>
                <a:gd name="T25" fmla="*/ 5 h 87"/>
                <a:gd name="T26" fmla="*/ 77 w 188"/>
                <a:gd name="T27" fmla="*/ 5 h 87"/>
                <a:gd name="T28" fmla="*/ 69 w 188"/>
                <a:gd name="T29" fmla="*/ 8 h 87"/>
                <a:gd name="T30" fmla="*/ 66 w 188"/>
                <a:gd name="T31" fmla="*/ 5 h 87"/>
                <a:gd name="T32" fmla="*/ 61 w 188"/>
                <a:gd name="T33" fmla="*/ 0 h 87"/>
                <a:gd name="T34" fmla="*/ 56 w 188"/>
                <a:gd name="T35" fmla="*/ 5 h 87"/>
                <a:gd name="T36" fmla="*/ 35 w 188"/>
                <a:gd name="T37" fmla="*/ 16 h 87"/>
                <a:gd name="T38" fmla="*/ 14 w 188"/>
                <a:gd name="T39" fmla="*/ 23 h 87"/>
                <a:gd name="T40" fmla="*/ 3 w 188"/>
                <a:gd name="T41" fmla="*/ 29 h 87"/>
                <a:gd name="T42" fmla="*/ 3 w 188"/>
                <a:gd name="T43" fmla="*/ 31 h 87"/>
                <a:gd name="T44" fmla="*/ 8 w 188"/>
                <a:gd name="T45" fmla="*/ 42 h 87"/>
                <a:gd name="T46" fmla="*/ 14 w 188"/>
                <a:gd name="T47" fmla="*/ 52 h 87"/>
                <a:gd name="T48" fmla="*/ 35 w 188"/>
                <a:gd name="T49" fmla="*/ 71 h 87"/>
                <a:gd name="T50" fmla="*/ 43 w 188"/>
                <a:gd name="T51" fmla="*/ 76 h 87"/>
                <a:gd name="T52" fmla="*/ 48 w 188"/>
                <a:gd name="T53" fmla="*/ 79 h 87"/>
                <a:gd name="T54" fmla="*/ 58 w 188"/>
                <a:gd name="T55" fmla="*/ 87 h 87"/>
                <a:gd name="T56" fmla="*/ 69 w 188"/>
                <a:gd name="T57" fmla="*/ 87 h 87"/>
                <a:gd name="T58" fmla="*/ 74 w 188"/>
                <a:gd name="T59" fmla="*/ 79 h 87"/>
                <a:gd name="T60" fmla="*/ 77 w 188"/>
                <a:gd name="T61" fmla="*/ 71 h 87"/>
                <a:gd name="T62" fmla="*/ 95 w 188"/>
                <a:gd name="T63" fmla="*/ 76 h 87"/>
                <a:gd name="T64" fmla="*/ 111 w 188"/>
                <a:gd name="T65" fmla="*/ 79 h 87"/>
                <a:gd name="T66" fmla="*/ 122 w 188"/>
                <a:gd name="T67" fmla="*/ 79 h 87"/>
                <a:gd name="T68" fmla="*/ 127 w 188"/>
                <a:gd name="T69" fmla="*/ 82 h 87"/>
                <a:gd name="T70" fmla="*/ 135 w 188"/>
                <a:gd name="T71" fmla="*/ 87 h 87"/>
                <a:gd name="T72" fmla="*/ 146 w 188"/>
                <a:gd name="T73" fmla="*/ 79 h 87"/>
                <a:gd name="T74" fmla="*/ 161 w 188"/>
                <a:gd name="T75" fmla="*/ 71 h 87"/>
                <a:gd name="T76" fmla="*/ 167 w 188"/>
                <a:gd name="T77" fmla="*/ 63 h 87"/>
                <a:gd name="T78" fmla="*/ 180 w 188"/>
                <a:gd name="T79" fmla="*/ 58 h 87"/>
                <a:gd name="T80" fmla="*/ 180 w 188"/>
                <a:gd name="T81" fmla="*/ 45 h 87"/>
                <a:gd name="T82" fmla="*/ 180 w 188"/>
                <a:gd name="T83" fmla="*/ 45 h 87"/>
                <a:gd name="T84" fmla="*/ 180 w 188"/>
                <a:gd name="T85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87">
                  <a:moveTo>
                    <a:pt x="180" y="45"/>
                  </a:moveTo>
                  <a:lnTo>
                    <a:pt x="175" y="42"/>
                  </a:lnTo>
                  <a:lnTo>
                    <a:pt x="167" y="37"/>
                  </a:lnTo>
                  <a:lnTo>
                    <a:pt x="164" y="37"/>
                  </a:lnTo>
                  <a:lnTo>
                    <a:pt x="156" y="37"/>
                  </a:lnTo>
                  <a:lnTo>
                    <a:pt x="153" y="37"/>
                  </a:lnTo>
                  <a:lnTo>
                    <a:pt x="153" y="34"/>
                  </a:lnTo>
                  <a:lnTo>
                    <a:pt x="153" y="26"/>
                  </a:lnTo>
                  <a:lnTo>
                    <a:pt x="146" y="26"/>
                  </a:lnTo>
                  <a:lnTo>
                    <a:pt x="140" y="26"/>
                  </a:lnTo>
                  <a:lnTo>
                    <a:pt x="130" y="23"/>
                  </a:lnTo>
                  <a:lnTo>
                    <a:pt x="135" y="26"/>
                  </a:lnTo>
                  <a:lnTo>
                    <a:pt x="127" y="34"/>
                  </a:lnTo>
                  <a:lnTo>
                    <a:pt x="122" y="34"/>
                  </a:lnTo>
                  <a:lnTo>
                    <a:pt x="119" y="31"/>
                  </a:lnTo>
                  <a:lnTo>
                    <a:pt x="114" y="26"/>
                  </a:lnTo>
                  <a:lnTo>
                    <a:pt x="111" y="23"/>
                  </a:lnTo>
                  <a:lnTo>
                    <a:pt x="114" y="18"/>
                  </a:lnTo>
                  <a:lnTo>
                    <a:pt x="114" y="16"/>
                  </a:lnTo>
                  <a:lnTo>
                    <a:pt x="111" y="16"/>
                  </a:lnTo>
                  <a:lnTo>
                    <a:pt x="103" y="16"/>
                  </a:lnTo>
                  <a:lnTo>
                    <a:pt x="103" y="10"/>
                  </a:lnTo>
                  <a:lnTo>
                    <a:pt x="95" y="10"/>
                  </a:lnTo>
                  <a:lnTo>
                    <a:pt x="87" y="10"/>
                  </a:lnTo>
                  <a:lnTo>
                    <a:pt x="85" y="8"/>
                  </a:lnTo>
                  <a:lnTo>
                    <a:pt x="85" y="5"/>
                  </a:lnTo>
                  <a:lnTo>
                    <a:pt x="80" y="5"/>
                  </a:lnTo>
                  <a:lnTo>
                    <a:pt x="77" y="5"/>
                  </a:lnTo>
                  <a:lnTo>
                    <a:pt x="74" y="8"/>
                  </a:lnTo>
                  <a:lnTo>
                    <a:pt x="69" y="8"/>
                  </a:lnTo>
                  <a:lnTo>
                    <a:pt x="66" y="8"/>
                  </a:lnTo>
                  <a:lnTo>
                    <a:pt x="66" y="5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8" y="5"/>
                  </a:lnTo>
                  <a:lnTo>
                    <a:pt x="56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4" y="18"/>
                  </a:lnTo>
                  <a:lnTo>
                    <a:pt x="14" y="23"/>
                  </a:lnTo>
                  <a:lnTo>
                    <a:pt x="6" y="26"/>
                  </a:lnTo>
                  <a:lnTo>
                    <a:pt x="3" y="29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4"/>
                  </a:lnTo>
                  <a:lnTo>
                    <a:pt x="8" y="42"/>
                  </a:lnTo>
                  <a:lnTo>
                    <a:pt x="6" y="45"/>
                  </a:lnTo>
                  <a:lnTo>
                    <a:pt x="14" y="52"/>
                  </a:lnTo>
                  <a:lnTo>
                    <a:pt x="21" y="60"/>
                  </a:lnTo>
                  <a:lnTo>
                    <a:pt x="35" y="71"/>
                  </a:lnTo>
                  <a:lnTo>
                    <a:pt x="43" y="79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8" y="79"/>
                  </a:lnTo>
                  <a:lnTo>
                    <a:pt x="50" y="84"/>
                  </a:lnTo>
                  <a:lnTo>
                    <a:pt x="58" y="87"/>
                  </a:lnTo>
                  <a:lnTo>
                    <a:pt x="66" y="87"/>
                  </a:lnTo>
                  <a:lnTo>
                    <a:pt x="69" y="87"/>
                  </a:lnTo>
                  <a:lnTo>
                    <a:pt x="74" y="84"/>
                  </a:lnTo>
                  <a:lnTo>
                    <a:pt x="74" y="79"/>
                  </a:lnTo>
                  <a:lnTo>
                    <a:pt x="77" y="76"/>
                  </a:lnTo>
                  <a:lnTo>
                    <a:pt x="77" y="71"/>
                  </a:lnTo>
                  <a:lnTo>
                    <a:pt x="87" y="71"/>
                  </a:lnTo>
                  <a:lnTo>
                    <a:pt x="95" y="76"/>
                  </a:lnTo>
                  <a:lnTo>
                    <a:pt x="103" y="79"/>
                  </a:lnTo>
                  <a:lnTo>
                    <a:pt x="111" y="79"/>
                  </a:lnTo>
                  <a:lnTo>
                    <a:pt x="114" y="79"/>
                  </a:lnTo>
                  <a:lnTo>
                    <a:pt x="122" y="79"/>
                  </a:lnTo>
                  <a:lnTo>
                    <a:pt x="127" y="79"/>
                  </a:lnTo>
                  <a:lnTo>
                    <a:pt x="127" y="82"/>
                  </a:lnTo>
                  <a:lnTo>
                    <a:pt x="130" y="84"/>
                  </a:lnTo>
                  <a:lnTo>
                    <a:pt x="135" y="87"/>
                  </a:lnTo>
                  <a:lnTo>
                    <a:pt x="138" y="79"/>
                  </a:lnTo>
                  <a:lnTo>
                    <a:pt x="146" y="79"/>
                  </a:lnTo>
                  <a:lnTo>
                    <a:pt x="156" y="76"/>
                  </a:lnTo>
                  <a:lnTo>
                    <a:pt x="161" y="71"/>
                  </a:lnTo>
                  <a:lnTo>
                    <a:pt x="164" y="68"/>
                  </a:lnTo>
                  <a:lnTo>
                    <a:pt x="167" y="63"/>
                  </a:lnTo>
                  <a:lnTo>
                    <a:pt x="167" y="60"/>
                  </a:lnTo>
                  <a:lnTo>
                    <a:pt x="180" y="58"/>
                  </a:lnTo>
                  <a:lnTo>
                    <a:pt x="188" y="58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eform 19"/>
            <p:cNvSpPr>
              <a:spLocks noEditPoints="1"/>
            </p:cNvSpPr>
            <p:nvPr/>
          </p:nvSpPr>
          <p:spPr bwMode="auto">
            <a:xfrm rot="256166">
              <a:off x="4990383" y="2957720"/>
              <a:ext cx="323628" cy="204022"/>
            </a:xfrm>
            <a:custGeom>
              <a:avLst/>
              <a:gdLst>
                <a:gd name="T0" fmla="*/ 10 w 158"/>
                <a:gd name="T1" fmla="*/ 34 h 79"/>
                <a:gd name="T2" fmla="*/ 2 w 158"/>
                <a:gd name="T3" fmla="*/ 37 h 79"/>
                <a:gd name="T4" fmla="*/ 0 w 158"/>
                <a:gd name="T5" fmla="*/ 42 h 79"/>
                <a:gd name="T6" fmla="*/ 2 w 158"/>
                <a:gd name="T7" fmla="*/ 53 h 79"/>
                <a:gd name="T8" fmla="*/ 5 w 158"/>
                <a:gd name="T9" fmla="*/ 53 h 79"/>
                <a:gd name="T10" fmla="*/ 13 w 158"/>
                <a:gd name="T11" fmla="*/ 48 h 79"/>
                <a:gd name="T12" fmla="*/ 21 w 158"/>
                <a:gd name="T13" fmla="*/ 48 h 79"/>
                <a:gd name="T14" fmla="*/ 29 w 158"/>
                <a:gd name="T15" fmla="*/ 42 h 79"/>
                <a:gd name="T16" fmla="*/ 26 w 158"/>
                <a:gd name="T17" fmla="*/ 37 h 79"/>
                <a:gd name="T18" fmla="*/ 18 w 158"/>
                <a:gd name="T19" fmla="*/ 34 h 79"/>
                <a:gd name="T20" fmla="*/ 18 w 158"/>
                <a:gd name="T21" fmla="*/ 34 h 79"/>
                <a:gd name="T22" fmla="*/ 18 w 158"/>
                <a:gd name="T23" fmla="*/ 34 h 79"/>
                <a:gd name="T24" fmla="*/ 13 w 158"/>
                <a:gd name="T25" fmla="*/ 29 h 79"/>
                <a:gd name="T26" fmla="*/ 21 w 158"/>
                <a:gd name="T27" fmla="*/ 27 h 79"/>
                <a:gd name="T28" fmla="*/ 21 w 158"/>
                <a:gd name="T29" fmla="*/ 21 h 79"/>
                <a:gd name="T30" fmla="*/ 5 w 158"/>
                <a:gd name="T31" fmla="*/ 21 h 79"/>
                <a:gd name="T32" fmla="*/ 5 w 158"/>
                <a:gd name="T33" fmla="*/ 27 h 79"/>
                <a:gd name="T34" fmla="*/ 10 w 158"/>
                <a:gd name="T35" fmla="*/ 29 h 79"/>
                <a:gd name="T36" fmla="*/ 10 w 158"/>
                <a:gd name="T37" fmla="*/ 29 h 79"/>
                <a:gd name="T38" fmla="*/ 10 w 158"/>
                <a:gd name="T39" fmla="*/ 29 h 79"/>
                <a:gd name="T40" fmla="*/ 150 w 158"/>
                <a:gd name="T41" fmla="*/ 11 h 79"/>
                <a:gd name="T42" fmla="*/ 158 w 158"/>
                <a:gd name="T43" fmla="*/ 11 h 79"/>
                <a:gd name="T44" fmla="*/ 142 w 158"/>
                <a:gd name="T45" fmla="*/ 8 h 79"/>
                <a:gd name="T46" fmla="*/ 108 w 158"/>
                <a:gd name="T47" fmla="*/ 3 h 79"/>
                <a:gd name="T48" fmla="*/ 84 w 158"/>
                <a:gd name="T49" fmla="*/ 0 h 79"/>
                <a:gd name="T50" fmla="*/ 79 w 158"/>
                <a:gd name="T51" fmla="*/ 3 h 79"/>
                <a:gd name="T52" fmla="*/ 66 w 158"/>
                <a:gd name="T53" fmla="*/ 8 h 79"/>
                <a:gd name="T54" fmla="*/ 55 w 158"/>
                <a:gd name="T55" fmla="*/ 8 h 79"/>
                <a:gd name="T56" fmla="*/ 52 w 158"/>
                <a:gd name="T57" fmla="*/ 11 h 79"/>
                <a:gd name="T58" fmla="*/ 36 w 158"/>
                <a:gd name="T59" fmla="*/ 13 h 79"/>
                <a:gd name="T60" fmla="*/ 39 w 158"/>
                <a:gd name="T61" fmla="*/ 19 h 79"/>
                <a:gd name="T62" fmla="*/ 36 w 158"/>
                <a:gd name="T63" fmla="*/ 29 h 79"/>
                <a:gd name="T64" fmla="*/ 39 w 158"/>
                <a:gd name="T65" fmla="*/ 34 h 79"/>
                <a:gd name="T66" fmla="*/ 47 w 158"/>
                <a:gd name="T67" fmla="*/ 45 h 79"/>
                <a:gd name="T68" fmla="*/ 58 w 158"/>
                <a:gd name="T69" fmla="*/ 45 h 79"/>
                <a:gd name="T70" fmla="*/ 66 w 158"/>
                <a:gd name="T71" fmla="*/ 45 h 79"/>
                <a:gd name="T72" fmla="*/ 66 w 158"/>
                <a:gd name="T73" fmla="*/ 48 h 79"/>
                <a:gd name="T74" fmla="*/ 63 w 158"/>
                <a:gd name="T75" fmla="*/ 61 h 79"/>
                <a:gd name="T76" fmla="*/ 79 w 158"/>
                <a:gd name="T77" fmla="*/ 53 h 79"/>
                <a:gd name="T78" fmla="*/ 97 w 158"/>
                <a:gd name="T79" fmla="*/ 56 h 79"/>
                <a:gd name="T80" fmla="*/ 118 w 158"/>
                <a:gd name="T81" fmla="*/ 69 h 79"/>
                <a:gd name="T82" fmla="*/ 134 w 158"/>
                <a:gd name="T83" fmla="*/ 69 h 79"/>
                <a:gd name="T84" fmla="*/ 150 w 158"/>
                <a:gd name="T85" fmla="*/ 74 h 79"/>
                <a:gd name="T86" fmla="*/ 153 w 158"/>
                <a:gd name="T87" fmla="*/ 74 h 79"/>
                <a:gd name="T88" fmla="*/ 142 w 158"/>
                <a:gd name="T89" fmla="*/ 69 h 79"/>
                <a:gd name="T90" fmla="*/ 145 w 158"/>
                <a:gd name="T91" fmla="*/ 53 h 79"/>
                <a:gd name="T92" fmla="*/ 142 w 158"/>
                <a:gd name="T93" fmla="*/ 45 h 79"/>
                <a:gd name="T94" fmla="*/ 142 w 158"/>
                <a:gd name="T95" fmla="*/ 34 h 79"/>
                <a:gd name="T96" fmla="*/ 142 w 158"/>
                <a:gd name="T97" fmla="*/ 21 h 79"/>
                <a:gd name="T98" fmla="*/ 145 w 158"/>
                <a:gd name="T99" fmla="*/ 19 h 79"/>
                <a:gd name="T100" fmla="*/ 145 w 158"/>
                <a:gd name="T101" fmla="*/ 19 h 79"/>
                <a:gd name="T102" fmla="*/ 145 w 158"/>
                <a:gd name="T103" fmla="*/ 1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8" h="79">
                  <a:moveTo>
                    <a:pt x="18" y="34"/>
                  </a:moveTo>
                  <a:lnTo>
                    <a:pt x="10" y="34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5" y="53"/>
                  </a:lnTo>
                  <a:lnTo>
                    <a:pt x="10" y="48"/>
                  </a:lnTo>
                  <a:lnTo>
                    <a:pt x="13" y="48"/>
                  </a:lnTo>
                  <a:lnTo>
                    <a:pt x="18" y="45"/>
                  </a:lnTo>
                  <a:lnTo>
                    <a:pt x="21" y="48"/>
                  </a:lnTo>
                  <a:lnTo>
                    <a:pt x="26" y="45"/>
                  </a:lnTo>
                  <a:lnTo>
                    <a:pt x="29" y="42"/>
                  </a:lnTo>
                  <a:lnTo>
                    <a:pt x="31" y="42"/>
                  </a:lnTo>
                  <a:lnTo>
                    <a:pt x="26" y="37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close/>
                  <a:moveTo>
                    <a:pt x="10" y="29"/>
                  </a:moveTo>
                  <a:lnTo>
                    <a:pt x="13" y="29"/>
                  </a:lnTo>
                  <a:lnTo>
                    <a:pt x="18" y="29"/>
                  </a:lnTo>
                  <a:lnTo>
                    <a:pt x="21" y="27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13" y="19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5" y="27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close/>
                  <a:moveTo>
                    <a:pt x="145" y="19"/>
                  </a:moveTo>
                  <a:lnTo>
                    <a:pt x="150" y="11"/>
                  </a:lnTo>
                  <a:lnTo>
                    <a:pt x="153" y="11"/>
                  </a:lnTo>
                  <a:lnTo>
                    <a:pt x="158" y="11"/>
                  </a:lnTo>
                  <a:lnTo>
                    <a:pt x="150" y="8"/>
                  </a:lnTo>
                  <a:lnTo>
                    <a:pt x="142" y="8"/>
                  </a:lnTo>
                  <a:lnTo>
                    <a:pt x="126" y="8"/>
                  </a:lnTo>
                  <a:lnTo>
                    <a:pt x="108" y="3"/>
                  </a:lnTo>
                  <a:lnTo>
                    <a:pt x="97" y="3"/>
                  </a:lnTo>
                  <a:lnTo>
                    <a:pt x="84" y="0"/>
                  </a:lnTo>
                  <a:lnTo>
                    <a:pt x="84" y="3"/>
                  </a:lnTo>
                  <a:lnTo>
                    <a:pt x="79" y="3"/>
                  </a:lnTo>
                  <a:lnTo>
                    <a:pt x="66" y="3"/>
                  </a:lnTo>
                  <a:lnTo>
                    <a:pt x="66" y="8"/>
                  </a:lnTo>
                  <a:lnTo>
                    <a:pt x="58" y="8"/>
                  </a:lnTo>
                  <a:lnTo>
                    <a:pt x="55" y="8"/>
                  </a:lnTo>
                  <a:lnTo>
                    <a:pt x="47" y="8"/>
                  </a:lnTo>
                  <a:lnTo>
                    <a:pt x="52" y="11"/>
                  </a:lnTo>
                  <a:lnTo>
                    <a:pt x="44" y="11"/>
                  </a:lnTo>
                  <a:lnTo>
                    <a:pt x="36" y="13"/>
                  </a:lnTo>
                  <a:lnTo>
                    <a:pt x="36" y="21"/>
                  </a:lnTo>
                  <a:lnTo>
                    <a:pt x="39" y="19"/>
                  </a:lnTo>
                  <a:lnTo>
                    <a:pt x="36" y="27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34"/>
                  </a:lnTo>
                  <a:lnTo>
                    <a:pt x="39" y="37"/>
                  </a:lnTo>
                  <a:lnTo>
                    <a:pt x="47" y="45"/>
                  </a:lnTo>
                  <a:lnTo>
                    <a:pt x="55" y="45"/>
                  </a:lnTo>
                  <a:lnTo>
                    <a:pt x="58" y="45"/>
                  </a:lnTo>
                  <a:lnTo>
                    <a:pt x="63" y="42"/>
                  </a:lnTo>
                  <a:lnTo>
                    <a:pt x="66" y="45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3" y="61"/>
                  </a:lnTo>
                  <a:lnTo>
                    <a:pt x="71" y="56"/>
                  </a:lnTo>
                  <a:lnTo>
                    <a:pt x="79" y="53"/>
                  </a:lnTo>
                  <a:lnTo>
                    <a:pt x="84" y="53"/>
                  </a:lnTo>
                  <a:lnTo>
                    <a:pt x="97" y="56"/>
                  </a:lnTo>
                  <a:lnTo>
                    <a:pt x="113" y="64"/>
                  </a:lnTo>
                  <a:lnTo>
                    <a:pt x="118" y="69"/>
                  </a:lnTo>
                  <a:lnTo>
                    <a:pt x="124" y="69"/>
                  </a:lnTo>
                  <a:lnTo>
                    <a:pt x="134" y="69"/>
                  </a:lnTo>
                  <a:lnTo>
                    <a:pt x="142" y="71"/>
                  </a:lnTo>
                  <a:lnTo>
                    <a:pt x="150" y="74"/>
                  </a:lnTo>
                  <a:lnTo>
                    <a:pt x="153" y="79"/>
                  </a:lnTo>
                  <a:lnTo>
                    <a:pt x="153" y="74"/>
                  </a:lnTo>
                  <a:lnTo>
                    <a:pt x="145" y="71"/>
                  </a:lnTo>
                  <a:lnTo>
                    <a:pt x="142" y="69"/>
                  </a:lnTo>
                  <a:lnTo>
                    <a:pt x="153" y="61"/>
                  </a:lnTo>
                  <a:lnTo>
                    <a:pt x="145" y="53"/>
                  </a:lnTo>
                  <a:lnTo>
                    <a:pt x="142" y="48"/>
                  </a:lnTo>
                  <a:lnTo>
                    <a:pt x="142" y="45"/>
                  </a:lnTo>
                  <a:lnTo>
                    <a:pt x="142" y="42"/>
                  </a:lnTo>
                  <a:lnTo>
                    <a:pt x="142" y="34"/>
                  </a:lnTo>
                  <a:lnTo>
                    <a:pt x="139" y="29"/>
                  </a:lnTo>
                  <a:lnTo>
                    <a:pt x="142" y="21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2" name="Freeform 20"/>
            <p:cNvSpPr>
              <a:spLocks noEditPoints="1"/>
            </p:cNvSpPr>
            <p:nvPr/>
          </p:nvSpPr>
          <p:spPr bwMode="auto">
            <a:xfrm rot="256166">
              <a:off x="4236263" y="3064431"/>
              <a:ext cx="247843" cy="271168"/>
            </a:xfrm>
            <a:custGeom>
              <a:avLst/>
              <a:gdLst>
                <a:gd name="T0" fmla="*/ 60 w 121"/>
                <a:gd name="T1" fmla="*/ 37 h 105"/>
                <a:gd name="T2" fmla="*/ 60 w 121"/>
                <a:gd name="T3" fmla="*/ 34 h 105"/>
                <a:gd name="T4" fmla="*/ 66 w 121"/>
                <a:gd name="T5" fmla="*/ 15 h 105"/>
                <a:gd name="T6" fmla="*/ 66 w 121"/>
                <a:gd name="T7" fmla="*/ 5 h 105"/>
                <a:gd name="T8" fmla="*/ 47 w 121"/>
                <a:gd name="T9" fmla="*/ 7 h 105"/>
                <a:gd name="T10" fmla="*/ 24 w 121"/>
                <a:gd name="T11" fmla="*/ 18 h 105"/>
                <a:gd name="T12" fmla="*/ 8 w 121"/>
                <a:gd name="T13" fmla="*/ 31 h 105"/>
                <a:gd name="T14" fmla="*/ 16 w 121"/>
                <a:gd name="T15" fmla="*/ 26 h 105"/>
                <a:gd name="T16" fmla="*/ 39 w 121"/>
                <a:gd name="T17" fmla="*/ 23 h 105"/>
                <a:gd name="T18" fmla="*/ 31 w 121"/>
                <a:gd name="T19" fmla="*/ 34 h 105"/>
                <a:gd name="T20" fmla="*/ 31 w 121"/>
                <a:gd name="T21" fmla="*/ 37 h 105"/>
                <a:gd name="T22" fmla="*/ 26 w 121"/>
                <a:gd name="T23" fmla="*/ 34 h 105"/>
                <a:gd name="T24" fmla="*/ 16 w 121"/>
                <a:gd name="T25" fmla="*/ 42 h 105"/>
                <a:gd name="T26" fmla="*/ 5 w 121"/>
                <a:gd name="T27" fmla="*/ 34 h 105"/>
                <a:gd name="T28" fmla="*/ 5 w 121"/>
                <a:gd name="T29" fmla="*/ 58 h 105"/>
                <a:gd name="T30" fmla="*/ 5 w 121"/>
                <a:gd name="T31" fmla="*/ 66 h 105"/>
                <a:gd name="T32" fmla="*/ 8 w 121"/>
                <a:gd name="T33" fmla="*/ 76 h 105"/>
                <a:gd name="T34" fmla="*/ 16 w 121"/>
                <a:gd name="T35" fmla="*/ 84 h 105"/>
                <a:gd name="T36" fmla="*/ 16 w 121"/>
                <a:gd name="T37" fmla="*/ 95 h 105"/>
                <a:gd name="T38" fmla="*/ 34 w 121"/>
                <a:gd name="T39" fmla="*/ 97 h 105"/>
                <a:gd name="T40" fmla="*/ 47 w 121"/>
                <a:gd name="T41" fmla="*/ 97 h 105"/>
                <a:gd name="T42" fmla="*/ 39 w 121"/>
                <a:gd name="T43" fmla="*/ 87 h 105"/>
                <a:gd name="T44" fmla="*/ 42 w 121"/>
                <a:gd name="T45" fmla="*/ 79 h 105"/>
                <a:gd name="T46" fmla="*/ 42 w 121"/>
                <a:gd name="T47" fmla="*/ 68 h 105"/>
                <a:gd name="T48" fmla="*/ 53 w 121"/>
                <a:gd name="T49" fmla="*/ 66 h 105"/>
                <a:gd name="T50" fmla="*/ 58 w 121"/>
                <a:gd name="T51" fmla="*/ 58 h 105"/>
                <a:gd name="T52" fmla="*/ 66 w 121"/>
                <a:gd name="T53" fmla="*/ 52 h 105"/>
                <a:gd name="T54" fmla="*/ 76 w 121"/>
                <a:gd name="T55" fmla="*/ 50 h 105"/>
                <a:gd name="T56" fmla="*/ 76 w 121"/>
                <a:gd name="T57" fmla="*/ 42 h 105"/>
                <a:gd name="T58" fmla="*/ 76 w 121"/>
                <a:gd name="T59" fmla="*/ 42 h 105"/>
                <a:gd name="T60" fmla="*/ 60 w 121"/>
                <a:gd name="T61" fmla="*/ 76 h 105"/>
                <a:gd name="T62" fmla="*/ 47 w 121"/>
                <a:gd name="T63" fmla="*/ 76 h 105"/>
                <a:gd name="T64" fmla="*/ 58 w 121"/>
                <a:gd name="T65" fmla="*/ 87 h 105"/>
                <a:gd name="T66" fmla="*/ 74 w 121"/>
                <a:gd name="T67" fmla="*/ 87 h 105"/>
                <a:gd name="T68" fmla="*/ 68 w 121"/>
                <a:gd name="T69" fmla="*/ 76 h 105"/>
                <a:gd name="T70" fmla="*/ 68 w 121"/>
                <a:gd name="T71" fmla="*/ 71 h 105"/>
                <a:gd name="T72" fmla="*/ 68 w 121"/>
                <a:gd name="T73" fmla="*/ 71 h 105"/>
                <a:gd name="T74" fmla="*/ 121 w 121"/>
                <a:gd name="T75" fmla="*/ 58 h 105"/>
                <a:gd name="T76" fmla="*/ 103 w 121"/>
                <a:gd name="T77" fmla="*/ 58 h 105"/>
                <a:gd name="T78" fmla="*/ 103 w 121"/>
                <a:gd name="T79" fmla="*/ 68 h 105"/>
                <a:gd name="T80" fmla="*/ 103 w 121"/>
                <a:gd name="T81" fmla="*/ 66 h 105"/>
                <a:gd name="T82" fmla="*/ 100 w 121"/>
                <a:gd name="T83" fmla="*/ 60 h 105"/>
                <a:gd name="T84" fmla="*/ 87 w 121"/>
                <a:gd name="T85" fmla="*/ 66 h 105"/>
                <a:gd name="T86" fmla="*/ 84 w 121"/>
                <a:gd name="T87" fmla="*/ 76 h 105"/>
                <a:gd name="T88" fmla="*/ 87 w 121"/>
                <a:gd name="T89" fmla="*/ 84 h 105"/>
                <a:gd name="T90" fmla="*/ 100 w 121"/>
                <a:gd name="T91" fmla="*/ 87 h 105"/>
                <a:gd name="T92" fmla="*/ 111 w 121"/>
                <a:gd name="T93" fmla="*/ 92 h 105"/>
                <a:gd name="T94" fmla="*/ 113 w 121"/>
                <a:gd name="T95" fmla="*/ 84 h 105"/>
                <a:gd name="T96" fmla="*/ 111 w 121"/>
                <a:gd name="T97" fmla="*/ 76 h 105"/>
                <a:gd name="T98" fmla="*/ 121 w 121"/>
                <a:gd name="T99" fmla="*/ 68 h 105"/>
                <a:gd name="T100" fmla="*/ 119 w 121"/>
                <a:gd name="T101" fmla="*/ 60 h 105"/>
                <a:gd name="T102" fmla="*/ 119 w 121"/>
                <a:gd name="T103" fmla="*/ 60 h 105"/>
                <a:gd name="T104" fmla="*/ 100 w 121"/>
                <a:gd name="T105" fmla="*/ 97 h 105"/>
                <a:gd name="T106" fmla="*/ 84 w 121"/>
                <a:gd name="T107" fmla="*/ 95 h 105"/>
                <a:gd name="T108" fmla="*/ 87 w 121"/>
                <a:gd name="T109" fmla="*/ 103 h 105"/>
                <a:gd name="T110" fmla="*/ 100 w 121"/>
                <a:gd name="T111" fmla="*/ 100 h 105"/>
                <a:gd name="T112" fmla="*/ 105 w 121"/>
                <a:gd name="T113" fmla="*/ 95 h 105"/>
                <a:gd name="T114" fmla="*/ 100 w 121"/>
                <a:gd name="T115" fmla="*/ 97 h 105"/>
                <a:gd name="T116" fmla="*/ 100 w 121"/>
                <a:gd name="T117" fmla="*/ 97 h 105"/>
                <a:gd name="T118" fmla="*/ 8 w 121"/>
                <a:gd name="T119" fmla="*/ 97 h 105"/>
                <a:gd name="T120" fmla="*/ 8 w 121"/>
                <a:gd name="T121" fmla="*/ 97 h 105"/>
                <a:gd name="T122" fmla="*/ 8 w 121"/>
                <a:gd name="T123" fmla="*/ 9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" h="105">
                  <a:moveTo>
                    <a:pt x="76" y="42"/>
                  </a:moveTo>
                  <a:lnTo>
                    <a:pt x="66" y="37"/>
                  </a:lnTo>
                  <a:lnTo>
                    <a:pt x="60" y="37"/>
                  </a:lnTo>
                  <a:lnTo>
                    <a:pt x="58" y="42"/>
                  </a:lnTo>
                  <a:lnTo>
                    <a:pt x="58" y="37"/>
                  </a:lnTo>
                  <a:lnTo>
                    <a:pt x="60" y="34"/>
                  </a:lnTo>
                  <a:lnTo>
                    <a:pt x="58" y="26"/>
                  </a:lnTo>
                  <a:lnTo>
                    <a:pt x="58" y="23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6" y="7"/>
                  </a:lnTo>
                  <a:lnTo>
                    <a:pt x="66" y="5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47" y="7"/>
                  </a:lnTo>
                  <a:lnTo>
                    <a:pt x="42" y="15"/>
                  </a:lnTo>
                  <a:lnTo>
                    <a:pt x="34" y="18"/>
                  </a:lnTo>
                  <a:lnTo>
                    <a:pt x="24" y="18"/>
                  </a:lnTo>
                  <a:lnTo>
                    <a:pt x="13" y="23"/>
                  </a:lnTo>
                  <a:lnTo>
                    <a:pt x="8" y="26"/>
                  </a:lnTo>
                  <a:lnTo>
                    <a:pt x="8" y="31"/>
                  </a:lnTo>
                  <a:lnTo>
                    <a:pt x="13" y="34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39" y="23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1" y="34"/>
                  </a:lnTo>
                  <a:lnTo>
                    <a:pt x="34" y="37"/>
                  </a:lnTo>
                  <a:lnTo>
                    <a:pt x="34" y="42"/>
                  </a:lnTo>
                  <a:lnTo>
                    <a:pt x="31" y="37"/>
                  </a:lnTo>
                  <a:lnTo>
                    <a:pt x="26" y="37"/>
                  </a:lnTo>
                  <a:lnTo>
                    <a:pt x="31" y="34"/>
                  </a:lnTo>
                  <a:lnTo>
                    <a:pt x="26" y="34"/>
                  </a:lnTo>
                  <a:lnTo>
                    <a:pt x="24" y="34"/>
                  </a:lnTo>
                  <a:lnTo>
                    <a:pt x="21" y="37"/>
                  </a:lnTo>
                  <a:lnTo>
                    <a:pt x="16" y="42"/>
                  </a:lnTo>
                  <a:lnTo>
                    <a:pt x="16" y="37"/>
                  </a:lnTo>
                  <a:lnTo>
                    <a:pt x="8" y="37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0" y="50"/>
                  </a:lnTo>
                  <a:lnTo>
                    <a:pt x="5" y="58"/>
                  </a:lnTo>
                  <a:lnTo>
                    <a:pt x="8" y="60"/>
                  </a:lnTo>
                  <a:lnTo>
                    <a:pt x="8" y="66"/>
                  </a:lnTo>
                  <a:lnTo>
                    <a:pt x="5" y="66"/>
                  </a:lnTo>
                  <a:lnTo>
                    <a:pt x="5" y="68"/>
                  </a:lnTo>
                  <a:lnTo>
                    <a:pt x="5" y="76"/>
                  </a:lnTo>
                  <a:lnTo>
                    <a:pt x="8" y="76"/>
                  </a:lnTo>
                  <a:lnTo>
                    <a:pt x="8" y="71"/>
                  </a:lnTo>
                  <a:lnTo>
                    <a:pt x="16" y="79"/>
                  </a:lnTo>
                  <a:lnTo>
                    <a:pt x="16" y="84"/>
                  </a:lnTo>
                  <a:lnTo>
                    <a:pt x="13" y="87"/>
                  </a:lnTo>
                  <a:lnTo>
                    <a:pt x="16" y="87"/>
                  </a:lnTo>
                  <a:lnTo>
                    <a:pt x="16" y="95"/>
                  </a:lnTo>
                  <a:lnTo>
                    <a:pt x="21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5"/>
                  </a:lnTo>
                  <a:lnTo>
                    <a:pt x="47" y="97"/>
                  </a:lnTo>
                  <a:lnTo>
                    <a:pt x="42" y="92"/>
                  </a:lnTo>
                  <a:lnTo>
                    <a:pt x="39" y="92"/>
                  </a:lnTo>
                  <a:lnTo>
                    <a:pt x="39" y="87"/>
                  </a:lnTo>
                  <a:lnTo>
                    <a:pt x="42" y="87"/>
                  </a:lnTo>
                  <a:lnTo>
                    <a:pt x="42" y="84"/>
                  </a:lnTo>
                  <a:lnTo>
                    <a:pt x="42" y="79"/>
                  </a:lnTo>
                  <a:lnTo>
                    <a:pt x="42" y="76"/>
                  </a:lnTo>
                  <a:lnTo>
                    <a:pt x="47" y="71"/>
                  </a:lnTo>
                  <a:lnTo>
                    <a:pt x="42" y="68"/>
                  </a:lnTo>
                  <a:lnTo>
                    <a:pt x="47" y="68"/>
                  </a:lnTo>
                  <a:lnTo>
                    <a:pt x="53" y="68"/>
                  </a:lnTo>
                  <a:lnTo>
                    <a:pt x="53" y="66"/>
                  </a:lnTo>
                  <a:lnTo>
                    <a:pt x="50" y="66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60" y="50"/>
                  </a:lnTo>
                  <a:lnTo>
                    <a:pt x="66" y="50"/>
                  </a:lnTo>
                  <a:lnTo>
                    <a:pt x="66" y="52"/>
                  </a:lnTo>
                  <a:lnTo>
                    <a:pt x="68" y="52"/>
                  </a:lnTo>
                  <a:lnTo>
                    <a:pt x="74" y="52"/>
                  </a:lnTo>
                  <a:lnTo>
                    <a:pt x="76" y="50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close/>
                  <a:moveTo>
                    <a:pt x="68" y="71"/>
                  </a:moveTo>
                  <a:lnTo>
                    <a:pt x="66" y="76"/>
                  </a:lnTo>
                  <a:lnTo>
                    <a:pt x="60" y="76"/>
                  </a:lnTo>
                  <a:lnTo>
                    <a:pt x="60" y="71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50" y="79"/>
                  </a:lnTo>
                  <a:lnTo>
                    <a:pt x="53" y="87"/>
                  </a:lnTo>
                  <a:lnTo>
                    <a:pt x="58" y="87"/>
                  </a:lnTo>
                  <a:lnTo>
                    <a:pt x="60" y="92"/>
                  </a:lnTo>
                  <a:lnTo>
                    <a:pt x="68" y="92"/>
                  </a:lnTo>
                  <a:lnTo>
                    <a:pt x="74" y="87"/>
                  </a:lnTo>
                  <a:lnTo>
                    <a:pt x="74" y="84"/>
                  </a:lnTo>
                  <a:lnTo>
                    <a:pt x="74" y="79"/>
                  </a:lnTo>
                  <a:lnTo>
                    <a:pt x="68" y="76"/>
                  </a:lnTo>
                  <a:lnTo>
                    <a:pt x="74" y="76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close/>
                  <a:moveTo>
                    <a:pt x="119" y="60"/>
                  </a:moveTo>
                  <a:lnTo>
                    <a:pt x="121" y="58"/>
                  </a:lnTo>
                  <a:lnTo>
                    <a:pt x="119" y="52"/>
                  </a:lnTo>
                  <a:lnTo>
                    <a:pt x="111" y="52"/>
                  </a:lnTo>
                  <a:lnTo>
                    <a:pt x="103" y="58"/>
                  </a:lnTo>
                  <a:lnTo>
                    <a:pt x="105" y="66"/>
                  </a:lnTo>
                  <a:lnTo>
                    <a:pt x="105" y="68"/>
                  </a:lnTo>
                  <a:lnTo>
                    <a:pt x="103" y="68"/>
                  </a:lnTo>
                  <a:lnTo>
                    <a:pt x="105" y="66"/>
                  </a:lnTo>
                  <a:lnTo>
                    <a:pt x="103" y="60"/>
                  </a:lnTo>
                  <a:lnTo>
                    <a:pt x="103" y="66"/>
                  </a:lnTo>
                  <a:lnTo>
                    <a:pt x="100" y="68"/>
                  </a:lnTo>
                  <a:lnTo>
                    <a:pt x="95" y="66"/>
                  </a:lnTo>
                  <a:lnTo>
                    <a:pt x="100" y="60"/>
                  </a:lnTo>
                  <a:lnTo>
                    <a:pt x="95" y="60"/>
                  </a:lnTo>
                  <a:lnTo>
                    <a:pt x="92" y="60"/>
                  </a:lnTo>
                  <a:lnTo>
                    <a:pt x="87" y="66"/>
                  </a:lnTo>
                  <a:lnTo>
                    <a:pt x="84" y="66"/>
                  </a:lnTo>
                  <a:lnTo>
                    <a:pt x="76" y="68"/>
                  </a:lnTo>
                  <a:lnTo>
                    <a:pt x="84" y="76"/>
                  </a:lnTo>
                  <a:lnTo>
                    <a:pt x="84" y="79"/>
                  </a:lnTo>
                  <a:lnTo>
                    <a:pt x="79" y="79"/>
                  </a:lnTo>
                  <a:lnTo>
                    <a:pt x="87" y="84"/>
                  </a:lnTo>
                  <a:lnTo>
                    <a:pt x="95" y="84"/>
                  </a:lnTo>
                  <a:lnTo>
                    <a:pt x="95" y="87"/>
                  </a:lnTo>
                  <a:lnTo>
                    <a:pt x="100" y="87"/>
                  </a:lnTo>
                  <a:lnTo>
                    <a:pt x="100" y="92"/>
                  </a:lnTo>
                  <a:lnTo>
                    <a:pt x="103" y="92"/>
                  </a:lnTo>
                  <a:lnTo>
                    <a:pt x="111" y="92"/>
                  </a:lnTo>
                  <a:lnTo>
                    <a:pt x="105" y="87"/>
                  </a:lnTo>
                  <a:lnTo>
                    <a:pt x="111" y="87"/>
                  </a:lnTo>
                  <a:lnTo>
                    <a:pt x="113" y="84"/>
                  </a:lnTo>
                  <a:lnTo>
                    <a:pt x="119" y="84"/>
                  </a:lnTo>
                  <a:lnTo>
                    <a:pt x="113" y="79"/>
                  </a:lnTo>
                  <a:lnTo>
                    <a:pt x="111" y="76"/>
                  </a:lnTo>
                  <a:lnTo>
                    <a:pt x="113" y="71"/>
                  </a:lnTo>
                  <a:lnTo>
                    <a:pt x="119" y="68"/>
                  </a:lnTo>
                  <a:lnTo>
                    <a:pt x="121" y="68"/>
                  </a:lnTo>
                  <a:lnTo>
                    <a:pt x="119" y="66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close/>
                  <a:moveTo>
                    <a:pt x="100" y="97"/>
                  </a:moveTo>
                  <a:lnTo>
                    <a:pt x="100" y="97"/>
                  </a:lnTo>
                  <a:lnTo>
                    <a:pt x="95" y="97"/>
                  </a:lnTo>
                  <a:lnTo>
                    <a:pt x="87" y="95"/>
                  </a:lnTo>
                  <a:lnTo>
                    <a:pt x="84" y="95"/>
                  </a:lnTo>
                  <a:lnTo>
                    <a:pt x="79" y="95"/>
                  </a:lnTo>
                  <a:lnTo>
                    <a:pt x="79" y="97"/>
                  </a:lnTo>
                  <a:lnTo>
                    <a:pt x="87" y="103"/>
                  </a:lnTo>
                  <a:lnTo>
                    <a:pt x="95" y="105"/>
                  </a:lnTo>
                  <a:lnTo>
                    <a:pt x="100" y="103"/>
                  </a:lnTo>
                  <a:lnTo>
                    <a:pt x="100" y="100"/>
                  </a:lnTo>
                  <a:lnTo>
                    <a:pt x="103" y="105"/>
                  </a:lnTo>
                  <a:lnTo>
                    <a:pt x="105" y="97"/>
                  </a:lnTo>
                  <a:lnTo>
                    <a:pt x="105" y="95"/>
                  </a:lnTo>
                  <a:lnTo>
                    <a:pt x="103" y="92"/>
                  </a:lnTo>
                  <a:lnTo>
                    <a:pt x="100" y="95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close/>
                  <a:moveTo>
                    <a:pt x="8" y="97"/>
                  </a:moveTo>
                  <a:lnTo>
                    <a:pt x="13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close/>
                </a:path>
              </a:pathLst>
            </a:custGeom>
            <a:solidFill>
              <a:srgbClr val="82AA1E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 rot="256166">
              <a:off x="4773928" y="4135773"/>
              <a:ext cx="256036" cy="397715"/>
            </a:xfrm>
            <a:custGeom>
              <a:avLst/>
              <a:gdLst>
                <a:gd name="T0" fmla="*/ 41 w 47"/>
                <a:gd name="T1" fmla="*/ 34 h 58"/>
                <a:gd name="T2" fmla="*/ 40 w 47"/>
                <a:gd name="T3" fmla="*/ 31 h 58"/>
                <a:gd name="T4" fmla="*/ 40 w 47"/>
                <a:gd name="T5" fmla="*/ 30 h 58"/>
                <a:gd name="T6" fmla="*/ 40 w 47"/>
                <a:gd name="T7" fmla="*/ 24 h 58"/>
                <a:gd name="T8" fmla="*/ 43 w 47"/>
                <a:gd name="T9" fmla="*/ 23 h 58"/>
                <a:gd name="T10" fmla="*/ 39 w 47"/>
                <a:gd name="T11" fmla="*/ 21 h 58"/>
                <a:gd name="T12" fmla="*/ 34 w 47"/>
                <a:gd name="T13" fmla="*/ 21 h 58"/>
                <a:gd name="T14" fmla="*/ 27 w 47"/>
                <a:gd name="T15" fmla="*/ 18 h 58"/>
                <a:gd name="T16" fmla="*/ 27 w 47"/>
                <a:gd name="T17" fmla="*/ 15 h 58"/>
                <a:gd name="T18" fmla="*/ 29 w 47"/>
                <a:gd name="T19" fmla="*/ 14 h 58"/>
                <a:gd name="T20" fmla="*/ 20 w 47"/>
                <a:gd name="T21" fmla="*/ 10 h 58"/>
                <a:gd name="T22" fmla="*/ 20 w 47"/>
                <a:gd name="T23" fmla="*/ 5 h 58"/>
                <a:gd name="T24" fmla="*/ 17 w 47"/>
                <a:gd name="T25" fmla="*/ 3 h 58"/>
                <a:gd name="T26" fmla="*/ 15 w 47"/>
                <a:gd name="T27" fmla="*/ 1 h 58"/>
                <a:gd name="T28" fmla="*/ 11 w 47"/>
                <a:gd name="T29" fmla="*/ 1 h 58"/>
                <a:gd name="T30" fmla="*/ 7 w 47"/>
                <a:gd name="T31" fmla="*/ 1 h 58"/>
                <a:gd name="T32" fmla="*/ 4 w 47"/>
                <a:gd name="T33" fmla="*/ 3 h 58"/>
                <a:gd name="T34" fmla="*/ 0 w 47"/>
                <a:gd name="T35" fmla="*/ 4 h 58"/>
                <a:gd name="T36" fmla="*/ 1 w 47"/>
                <a:gd name="T37" fmla="*/ 8 h 58"/>
                <a:gd name="T38" fmla="*/ 1 w 47"/>
                <a:gd name="T39" fmla="*/ 10 h 58"/>
                <a:gd name="T40" fmla="*/ 3 w 47"/>
                <a:gd name="T41" fmla="*/ 11 h 58"/>
                <a:gd name="T42" fmla="*/ 3 w 47"/>
                <a:gd name="T43" fmla="*/ 14 h 58"/>
                <a:gd name="T44" fmla="*/ 3 w 47"/>
                <a:gd name="T45" fmla="*/ 17 h 58"/>
                <a:gd name="T46" fmla="*/ 6 w 47"/>
                <a:gd name="T47" fmla="*/ 17 h 58"/>
                <a:gd name="T48" fmla="*/ 6 w 47"/>
                <a:gd name="T49" fmla="*/ 18 h 58"/>
                <a:gd name="T50" fmla="*/ 4 w 47"/>
                <a:gd name="T51" fmla="*/ 23 h 58"/>
                <a:gd name="T52" fmla="*/ 4 w 47"/>
                <a:gd name="T53" fmla="*/ 25 h 58"/>
                <a:gd name="T54" fmla="*/ 9 w 47"/>
                <a:gd name="T55" fmla="*/ 30 h 58"/>
                <a:gd name="T56" fmla="*/ 7 w 47"/>
                <a:gd name="T57" fmla="*/ 33 h 58"/>
                <a:gd name="T58" fmla="*/ 4 w 47"/>
                <a:gd name="T59" fmla="*/ 35 h 58"/>
                <a:gd name="T60" fmla="*/ 4 w 47"/>
                <a:gd name="T61" fmla="*/ 37 h 58"/>
                <a:gd name="T62" fmla="*/ 9 w 47"/>
                <a:gd name="T63" fmla="*/ 41 h 58"/>
                <a:gd name="T64" fmla="*/ 14 w 47"/>
                <a:gd name="T65" fmla="*/ 44 h 58"/>
                <a:gd name="T66" fmla="*/ 16 w 47"/>
                <a:gd name="T67" fmla="*/ 46 h 58"/>
                <a:gd name="T68" fmla="*/ 16 w 47"/>
                <a:gd name="T69" fmla="*/ 48 h 58"/>
                <a:gd name="T70" fmla="*/ 17 w 47"/>
                <a:gd name="T71" fmla="*/ 49 h 58"/>
                <a:gd name="T72" fmla="*/ 17 w 47"/>
                <a:gd name="T73" fmla="*/ 51 h 58"/>
                <a:gd name="T74" fmla="*/ 20 w 47"/>
                <a:gd name="T75" fmla="*/ 53 h 58"/>
                <a:gd name="T76" fmla="*/ 22 w 47"/>
                <a:gd name="T77" fmla="*/ 56 h 58"/>
                <a:gd name="T78" fmla="*/ 22 w 47"/>
                <a:gd name="T79" fmla="*/ 58 h 58"/>
                <a:gd name="T80" fmla="*/ 24 w 47"/>
                <a:gd name="T81" fmla="*/ 56 h 58"/>
                <a:gd name="T82" fmla="*/ 27 w 47"/>
                <a:gd name="T83" fmla="*/ 54 h 58"/>
                <a:gd name="T84" fmla="*/ 30 w 47"/>
                <a:gd name="T85" fmla="*/ 54 h 58"/>
                <a:gd name="T86" fmla="*/ 33 w 47"/>
                <a:gd name="T87" fmla="*/ 53 h 58"/>
                <a:gd name="T88" fmla="*/ 37 w 47"/>
                <a:gd name="T89" fmla="*/ 53 h 58"/>
                <a:gd name="T90" fmla="*/ 40 w 47"/>
                <a:gd name="T91" fmla="*/ 51 h 58"/>
                <a:gd name="T92" fmla="*/ 42 w 47"/>
                <a:gd name="T93" fmla="*/ 50 h 58"/>
                <a:gd name="T94" fmla="*/ 42 w 47"/>
                <a:gd name="T95" fmla="*/ 46 h 58"/>
                <a:gd name="T96" fmla="*/ 44 w 47"/>
                <a:gd name="T97" fmla="*/ 44 h 58"/>
                <a:gd name="T98" fmla="*/ 43 w 47"/>
                <a:gd name="T99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" h="58">
                  <a:moveTo>
                    <a:pt x="43" y="37"/>
                  </a:moveTo>
                  <a:cubicBezTo>
                    <a:pt x="41" y="34"/>
                    <a:pt x="41" y="34"/>
                    <a:pt x="41" y="34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 rot="256166">
              <a:off x="4592650" y="4213147"/>
              <a:ext cx="266277" cy="312489"/>
            </a:xfrm>
            <a:custGeom>
              <a:avLst/>
              <a:gdLst>
                <a:gd name="T0" fmla="*/ 43 w 49"/>
                <a:gd name="T1" fmla="*/ 35 h 46"/>
                <a:gd name="T2" fmla="*/ 44 w 49"/>
                <a:gd name="T3" fmla="*/ 37 h 46"/>
                <a:gd name="T4" fmla="*/ 47 w 49"/>
                <a:gd name="T5" fmla="*/ 37 h 46"/>
                <a:gd name="T6" fmla="*/ 49 w 49"/>
                <a:gd name="T7" fmla="*/ 35 h 46"/>
                <a:gd name="T8" fmla="*/ 49 w 49"/>
                <a:gd name="T9" fmla="*/ 33 h 46"/>
                <a:gd name="T10" fmla="*/ 47 w 49"/>
                <a:gd name="T11" fmla="*/ 31 h 46"/>
                <a:gd name="T12" fmla="*/ 42 w 49"/>
                <a:gd name="T13" fmla="*/ 28 h 46"/>
                <a:gd name="T14" fmla="*/ 37 w 49"/>
                <a:gd name="T15" fmla="*/ 24 h 46"/>
                <a:gd name="T16" fmla="*/ 37 w 49"/>
                <a:gd name="T17" fmla="*/ 22 h 46"/>
                <a:gd name="T18" fmla="*/ 40 w 49"/>
                <a:gd name="T19" fmla="*/ 20 h 46"/>
                <a:gd name="T20" fmla="*/ 42 w 49"/>
                <a:gd name="T21" fmla="*/ 17 h 46"/>
                <a:gd name="T22" fmla="*/ 37 w 49"/>
                <a:gd name="T23" fmla="*/ 12 h 46"/>
                <a:gd name="T24" fmla="*/ 37 w 49"/>
                <a:gd name="T25" fmla="*/ 10 h 46"/>
                <a:gd name="T26" fmla="*/ 39 w 49"/>
                <a:gd name="T27" fmla="*/ 5 h 46"/>
                <a:gd name="T28" fmla="*/ 39 w 49"/>
                <a:gd name="T29" fmla="*/ 4 h 46"/>
                <a:gd name="T30" fmla="*/ 36 w 49"/>
                <a:gd name="T31" fmla="*/ 4 h 46"/>
                <a:gd name="T32" fmla="*/ 33 w 49"/>
                <a:gd name="T33" fmla="*/ 4 h 46"/>
                <a:gd name="T34" fmla="*/ 29 w 49"/>
                <a:gd name="T35" fmla="*/ 1 h 46"/>
                <a:gd name="T36" fmla="*/ 24 w 49"/>
                <a:gd name="T37" fmla="*/ 1 h 46"/>
                <a:gd name="T38" fmla="*/ 22 w 49"/>
                <a:gd name="T39" fmla="*/ 2 h 46"/>
                <a:gd name="T40" fmla="*/ 16 w 49"/>
                <a:gd name="T41" fmla="*/ 1 h 46"/>
                <a:gd name="T42" fmla="*/ 12 w 49"/>
                <a:gd name="T43" fmla="*/ 1 h 46"/>
                <a:gd name="T44" fmla="*/ 9 w 49"/>
                <a:gd name="T45" fmla="*/ 0 h 46"/>
                <a:gd name="T46" fmla="*/ 7 w 49"/>
                <a:gd name="T47" fmla="*/ 2 h 46"/>
                <a:gd name="T48" fmla="*/ 1 w 49"/>
                <a:gd name="T49" fmla="*/ 0 h 46"/>
                <a:gd name="T50" fmla="*/ 0 w 49"/>
                <a:gd name="T51" fmla="*/ 2 h 46"/>
                <a:gd name="T52" fmla="*/ 0 w 49"/>
                <a:gd name="T53" fmla="*/ 7 h 46"/>
                <a:gd name="T54" fmla="*/ 6 w 49"/>
                <a:gd name="T55" fmla="*/ 12 h 46"/>
                <a:gd name="T56" fmla="*/ 10 w 49"/>
                <a:gd name="T57" fmla="*/ 18 h 46"/>
                <a:gd name="T58" fmla="*/ 20 w 49"/>
                <a:gd name="T59" fmla="*/ 28 h 46"/>
                <a:gd name="T60" fmla="*/ 22 w 49"/>
                <a:gd name="T61" fmla="*/ 30 h 46"/>
                <a:gd name="T62" fmla="*/ 22 w 49"/>
                <a:gd name="T63" fmla="*/ 31 h 46"/>
                <a:gd name="T64" fmla="*/ 24 w 49"/>
                <a:gd name="T65" fmla="*/ 33 h 46"/>
                <a:gd name="T66" fmla="*/ 28 w 49"/>
                <a:gd name="T67" fmla="*/ 34 h 46"/>
                <a:gd name="T68" fmla="*/ 33 w 49"/>
                <a:gd name="T69" fmla="*/ 45 h 46"/>
                <a:gd name="T70" fmla="*/ 40 w 49"/>
                <a:gd name="T71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46">
                  <a:moveTo>
                    <a:pt x="41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6"/>
                    <a:pt x="30" y="37"/>
                    <a:pt x="30" y="37"/>
                  </a:cubicBezTo>
                  <a:cubicBezTo>
                    <a:pt x="31" y="38"/>
                    <a:pt x="32" y="45"/>
                    <a:pt x="33" y="45"/>
                  </a:cubicBezTo>
                  <a:cubicBezTo>
                    <a:pt x="34" y="46"/>
                    <a:pt x="42" y="45"/>
                    <a:pt x="42" y="45"/>
                  </a:cubicBezTo>
                  <a:cubicBezTo>
                    <a:pt x="40" y="41"/>
                    <a:pt x="40" y="41"/>
                    <a:pt x="40" y="41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256166">
              <a:off x="4472227" y="4082633"/>
              <a:ext cx="340015" cy="335733"/>
            </a:xfrm>
            <a:custGeom>
              <a:avLst/>
              <a:gdLst>
                <a:gd name="T0" fmla="*/ 44 w 63"/>
                <a:gd name="T1" fmla="*/ 46 h 49"/>
                <a:gd name="T2" fmla="*/ 34 w 63"/>
                <a:gd name="T3" fmla="*/ 36 h 49"/>
                <a:gd name="T4" fmla="*/ 30 w 63"/>
                <a:gd name="T5" fmla="*/ 30 h 49"/>
                <a:gd name="T6" fmla="*/ 24 w 63"/>
                <a:gd name="T7" fmla="*/ 25 h 49"/>
                <a:gd name="T8" fmla="*/ 24 w 63"/>
                <a:gd name="T9" fmla="*/ 20 h 49"/>
                <a:gd name="T10" fmla="*/ 25 w 63"/>
                <a:gd name="T11" fmla="*/ 18 h 49"/>
                <a:gd name="T12" fmla="*/ 31 w 63"/>
                <a:gd name="T13" fmla="*/ 20 h 49"/>
                <a:gd name="T14" fmla="*/ 33 w 63"/>
                <a:gd name="T15" fmla="*/ 18 h 49"/>
                <a:gd name="T16" fmla="*/ 36 w 63"/>
                <a:gd name="T17" fmla="*/ 19 h 49"/>
                <a:gd name="T18" fmla="*/ 40 w 63"/>
                <a:gd name="T19" fmla="*/ 19 h 49"/>
                <a:gd name="T20" fmla="*/ 46 w 63"/>
                <a:gd name="T21" fmla="*/ 20 h 49"/>
                <a:gd name="T22" fmla="*/ 48 w 63"/>
                <a:gd name="T23" fmla="*/ 19 h 49"/>
                <a:gd name="T24" fmla="*/ 53 w 63"/>
                <a:gd name="T25" fmla="*/ 19 h 49"/>
                <a:gd name="T26" fmla="*/ 57 w 63"/>
                <a:gd name="T27" fmla="*/ 22 h 49"/>
                <a:gd name="T28" fmla="*/ 60 w 63"/>
                <a:gd name="T29" fmla="*/ 22 h 49"/>
                <a:gd name="T30" fmla="*/ 60 w 63"/>
                <a:gd name="T31" fmla="*/ 19 h 49"/>
                <a:gd name="T32" fmla="*/ 60 w 63"/>
                <a:gd name="T33" fmla="*/ 16 h 49"/>
                <a:gd name="T34" fmla="*/ 58 w 63"/>
                <a:gd name="T35" fmla="*/ 15 h 49"/>
                <a:gd name="T36" fmla="*/ 58 w 63"/>
                <a:gd name="T37" fmla="*/ 13 h 49"/>
                <a:gd name="T38" fmla="*/ 57 w 63"/>
                <a:gd name="T39" fmla="*/ 9 h 49"/>
                <a:gd name="T40" fmla="*/ 54 w 63"/>
                <a:gd name="T41" fmla="*/ 10 h 49"/>
                <a:gd name="T42" fmla="*/ 48 w 63"/>
                <a:gd name="T43" fmla="*/ 10 h 49"/>
                <a:gd name="T44" fmla="*/ 43 w 63"/>
                <a:gd name="T45" fmla="*/ 9 h 49"/>
                <a:gd name="T46" fmla="*/ 33 w 63"/>
                <a:gd name="T47" fmla="*/ 2 h 49"/>
                <a:gd name="T48" fmla="*/ 29 w 63"/>
                <a:gd name="T49" fmla="*/ 1 h 49"/>
                <a:gd name="T50" fmla="*/ 28 w 63"/>
                <a:gd name="T51" fmla="*/ 2 h 49"/>
                <a:gd name="T52" fmla="*/ 25 w 63"/>
                <a:gd name="T53" fmla="*/ 5 h 49"/>
                <a:gd name="T54" fmla="*/ 23 w 63"/>
                <a:gd name="T55" fmla="*/ 6 h 49"/>
                <a:gd name="T56" fmla="*/ 21 w 63"/>
                <a:gd name="T57" fmla="*/ 10 h 49"/>
                <a:gd name="T58" fmla="*/ 21 w 63"/>
                <a:gd name="T59" fmla="*/ 11 h 49"/>
                <a:gd name="T60" fmla="*/ 20 w 63"/>
                <a:gd name="T61" fmla="*/ 12 h 49"/>
                <a:gd name="T62" fmla="*/ 20 w 63"/>
                <a:gd name="T63" fmla="*/ 15 h 49"/>
                <a:gd name="T64" fmla="*/ 18 w 63"/>
                <a:gd name="T65" fmla="*/ 15 h 49"/>
                <a:gd name="T66" fmla="*/ 17 w 63"/>
                <a:gd name="T67" fmla="*/ 15 h 49"/>
                <a:gd name="T68" fmla="*/ 14 w 63"/>
                <a:gd name="T69" fmla="*/ 13 h 49"/>
                <a:gd name="T70" fmla="*/ 8 w 63"/>
                <a:gd name="T71" fmla="*/ 15 h 49"/>
                <a:gd name="T72" fmla="*/ 5 w 63"/>
                <a:gd name="T73" fmla="*/ 15 h 49"/>
                <a:gd name="T74" fmla="*/ 3 w 63"/>
                <a:gd name="T75" fmla="*/ 15 h 49"/>
                <a:gd name="T76" fmla="*/ 1 w 63"/>
                <a:gd name="T77" fmla="*/ 15 h 49"/>
                <a:gd name="T78" fmla="*/ 0 w 63"/>
                <a:gd name="T79" fmla="*/ 18 h 49"/>
                <a:gd name="T80" fmla="*/ 3 w 63"/>
                <a:gd name="T81" fmla="*/ 19 h 49"/>
                <a:gd name="T82" fmla="*/ 3 w 63"/>
                <a:gd name="T83" fmla="*/ 22 h 49"/>
                <a:gd name="T84" fmla="*/ 5 w 63"/>
                <a:gd name="T85" fmla="*/ 20 h 49"/>
                <a:gd name="T86" fmla="*/ 7 w 63"/>
                <a:gd name="T87" fmla="*/ 18 h 49"/>
                <a:gd name="T88" fmla="*/ 10 w 63"/>
                <a:gd name="T89" fmla="*/ 16 h 49"/>
                <a:gd name="T90" fmla="*/ 14 w 63"/>
                <a:gd name="T91" fmla="*/ 20 h 49"/>
                <a:gd name="T92" fmla="*/ 15 w 63"/>
                <a:gd name="T93" fmla="*/ 26 h 49"/>
                <a:gd name="T94" fmla="*/ 21 w 63"/>
                <a:gd name="T95" fmla="*/ 30 h 49"/>
                <a:gd name="T96" fmla="*/ 20 w 63"/>
                <a:gd name="T97" fmla="*/ 35 h 49"/>
                <a:gd name="T98" fmla="*/ 25 w 63"/>
                <a:gd name="T99" fmla="*/ 39 h 49"/>
                <a:gd name="T100" fmla="*/ 28 w 63"/>
                <a:gd name="T101" fmla="*/ 40 h 49"/>
                <a:gd name="T102" fmla="*/ 37 w 63"/>
                <a:gd name="T103" fmla="*/ 42 h 49"/>
                <a:gd name="T104" fmla="*/ 44 w 63"/>
                <a:gd name="T105" fmla="*/ 49 h 49"/>
                <a:gd name="T106" fmla="*/ 45 w 63"/>
                <a:gd name="T107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3" h="49">
                  <a:moveTo>
                    <a:pt x="45" y="47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6" y="48"/>
                    <a:pt x="46" y="48"/>
                    <a:pt x="46" y="48"/>
                  </a:cubicBezTo>
                  <a:lnTo>
                    <a:pt x="45" y="4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 rot="256166">
              <a:off x="4936384" y="3232793"/>
              <a:ext cx="307242" cy="219517"/>
            </a:xfrm>
            <a:custGeom>
              <a:avLst/>
              <a:gdLst>
                <a:gd name="T0" fmla="*/ 145 w 150"/>
                <a:gd name="T1" fmla="*/ 32 h 85"/>
                <a:gd name="T2" fmla="*/ 134 w 150"/>
                <a:gd name="T3" fmla="*/ 22 h 85"/>
                <a:gd name="T4" fmla="*/ 121 w 150"/>
                <a:gd name="T5" fmla="*/ 14 h 85"/>
                <a:gd name="T6" fmla="*/ 108 w 150"/>
                <a:gd name="T7" fmla="*/ 8 h 85"/>
                <a:gd name="T8" fmla="*/ 97 w 150"/>
                <a:gd name="T9" fmla="*/ 0 h 85"/>
                <a:gd name="T10" fmla="*/ 89 w 150"/>
                <a:gd name="T11" fmla="*/ 0 h 85"/>
                <a:gd name="T12" fmla="*/ 63 w 150"/>
                <a:gd name="T13" fmla="*/ 0 h 85"/>
                <a:gd name="T14" fmla="*/ 47 w 150"/>
                <a:gd name="T15" fmla="*/ 0 h 85"/>
                <a:gd name="T16" fmla="*/ 18 w 150"/>
                <a:gd name="T17" fmla="*/ 0 h 85"/>
                <a:gd name="T18" fmla="*/ 2 w 150"/>
                <a:gd name="T19" fmla="*/ 8 h 85"/>
                <a:gd name="T20" fmla="*/ 0 w 150"/>
                <a:gd name="T21" fmla="*/ 14 h 85"/>
                <a:gd name="T22" fmla="*/ 8 w 150"/>
                <a:gd name="T23" fmla="*/ 32 h 85"/>
                <a:gd name="T24" fmla="*/ 16 w 150"/>
                <a:gd name="T25" fmla="*/ 40 h 85"/>
                <a:gd name="T26" fmla="*/ 26 w 150"/>
                <a:gd name="T27" fmla="*/ 43 h 85"/>
                <a:gd name="T28" fmla="*/ 52 w 150"/>
                <a:gd name="T29" fmla="*/ 48 h 85"/>
                <a:gd name="T30" fmla="*/ 55 w 150"/>
                <a:gd name="T31" fmla="*/ 59 h 85"/>
                <a:gd name="T32" fmla="*/ 63 w 150"/>
                <a:gd name="T33" fmla="*/ 77 h 85"/>
                <a:gd name="T34" fmla="*/ 68 w 150"/>
                <a:gd name="T35" fmla="*/ 85 h 85"/>
                <a:gd name="T36" fmla="*/ 74 w 150"/>
                <a:gd name="T37" fmla="*/ 85 h 85"/>
                <a:gd name="T38" fmla="*/ 79 w 150"/>
                <a:gd name="T39" fmla="*/ 85 h 85"/>
                <a:gd name="T40" fmla="*/ 89 w 150"/>
                <a:gd name="T41" fmla="*/ 85 h 85"/>
                <a:gd name="T42" fmla="*/ 97 w 150"/>
                <a:gd name="T43" fmla="*/ 85 h 85"/>
                <a:gd name="T44" fmla="*/ 105 w 150"/>
                <a:gd name="T45" fmla="*/ 77 h 85"/>
                <a:gd name="T46" fmla="*/ 113 w 150"/>
                <a:gd name="T47" fmla="*/ 77 h 85"/>
                <a:gd name="T48" fmla="*/ 121 w 150"/>
                <a:gd name="T49" fmla="*/ 74 h 85"/>
                <a:gd name="T50" fmla="*/ 124 w 150"/>
                <a:gd name="T51" fmla="*/ 77 h 85"/>
                <a:gd name="T52" fmla="*/ 129 w 150"/>
                <a:gd name="T53" fmla="*/ 74 h 85"/>
                <a:gd name="T54" fmla="*/ 121 w 150"/>
                <a:gd name="T55" fmla="*/ 69 h 85"/>
                <a:gd name="T56" fmla="*/ 129 w 150"/>
                <a:gd name="T57" fmla="*/ 59 h 85"/>
                <a:gd name="T58" fmla="*/ 129 w 150"/>
                <a:gd name="T59" fmla="*/ 53 h 85"/>
                <a:gd name="T60" fmla="*/ 140 w 150"/>
                <a:gd name="T61" fmla="*/ 48 h 85"/>
                <a:gd name="T62" fmla="*/ 148 w 150"/>
                <a:gd name="T63" fmla="*/ 43 h 85"/>
                <a:gd name="T64" fmla="*/ 142 w 150"/>
                <a:gd name="T65" fmla="*/ 35 h 85"/>
                <a:gd name="T66" fmla="*/ 142 w 150"/>
                <a:gd name="T67" fmla="*/ 35 h 85"/>
                <a:gd name="T68" fmla="*/ 142 w 150"/>
                <a:gd name="T69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85">
                  <a:moveTo>
                    <a:pt x="142" y="35"/>
                  </a:moveTo>
                  <a:lnTo>
                    <a:pt x="145" y="32"/>
                  </a:lnTo>
                  <a:lnTo>
                    <a:pt x="148" y="24"/>
                  </a:lnTo>
                  <a:lnTo>
                    <a:pt x="134" y="22"/>
                  </a:lnTo>
                  <a:lnTo>
                    <a:pt x="129" y="16"/>
                  </a:lnTo>
                  <a:lnTo>
                    <a:pt x="121" y="14"/>
                  </a:lnTo>
                  <a:lnTo>
                    <a:pt x="116" y="8"/>
                  </a:lnTo>
                  <a:lnTo>
                    <a:pt x="108" y="8"/>
                  </a:lnTo>
                  <a:lnTo>
                    <a:pt x="105" y="6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79" y="6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27"/>
                  </a:lnTo>
                  <a:lnTo>
                    <a:pt x="8" y="32"/>
                  </a:lnTo>
                  <a:lnTo>
                    <a:pt x="10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6" y="43"/>
                  </a:lnTo>
                  <a:lnTo>
                    <a:pt x="42" y="48"/>
                  </a:lnTo>
                  <a:lnTo>
                    <a:pt x="52" y="48"/>
                  </a:lnTo>
                  <a:lnTo>
                    <a:pt x="60" y="53"/>
                  </a:lnTo>
                  <a:lnTo>
                    <a:pt x="55" y="59"/>
                  </a:lnTo>
                  <a:lnTo>
                    <a:pt x="60" y="74"/>
                  </a:lnTo>
                  <a:lnTo>
                    <a:pt x="63" y="77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71" y="85"/>
                  </a:lnTo>
                  <a:lnTo>
                    <a:pt x="74" y="85"/>
                  </a:lnTo>
                  <a:lnTo>
                    <a:pt x="76" y="85"/>
                  </a:lnTo>
                  <a:lnTo>
                    <a:pt x="79" y="85"/>
                  </a:lnTo>
                  <a:lnTo>
                    <a:pt x="87" y="85"/>
                  </a:lnTo>
                  <a:lnTo>
                    <a:pt x="89" y="85"/>
                  </a:lnTo>
                  <a:lnTo>
                    <a:pt x="95" y="85"/>
                  </a:lnTo>
                  <a:lnTo>
                    <a:pt x="97" y="85"/>
                  </a:lnTo>
                  <a:lnTo>
                    <a:pt x="100" y="80"/>
                  </a:lnTo>
                  <a:lnTo>
                    <a:pt x="105" y="77"/>
                  </a:lnTo>
                  <a:lnTo>
                    <a:pt x="108" y="77"/>
                  </a:lnTo>
                  <a:lnTo>
                    <a:pt x="113" y="77"/>
                  </a:lnTo>
                  <a:lnTo>
                    <a:pt x="116" y="74"/>
                  </a:lnTo>
                  <a:lnTo>
                    <a:pt x="121" y="74"/>
                  </a:lnTo>
                  <a:lnTo>
                    <a:pt x="124" y="74"/>
                  </a:lnTo>
                  <a:lnTo>
                    <a:pt x="124" y="77"/>
                  </a:lnTo>
                  <a:lnTo>
                    <a:pt x="129" y="77"/>
                  </a:lnTo>
                  <a:lnTo>
                    <a:pt x="129" y="74"/>
                  </a:lnTo>
                  <a:lnTo>
                    <a:pt x="124" y="69"/>
                  </a:lnTo>
                  <a:lnTo>
                    <a:pt x="121" y="69"/>
                  </a:lnTo>
                  <a:lnTo>
                    <a:pt x="124" y="66"/>
                  </a:lnTo>
                  <a:lnTo>
                    <a:pt x="129" y="59"/>
                  </a:lnTo>
                  <a:lnTo>
                    <a:pt x="129" y="56"/>
                  </a:lnTo>
                  <a:lnTo>
                    <a:pt x="129" y="53"/>
                  </a:lnTo>
                  <a:lnTo>
                    <a:pt x="134" y="51"/>
                  </a:lnTo>
                  <a:lnTo>
                    <a:pt x="140" y="48"/>
                  </a:lnTo>
                  <a:lnTo>
                    <a:pt x="142" y="43"/>
                  </a:lnTo>
                  <a:lnTo>
                    <a:pt x="148" y="43"/>
                  </a:lnTo>
                  <a:lnTo>
                    <a:pt x="150" y="40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     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 rot="256166">
              <a:off x="4935157" y="3093532"/>
              <a:ext cx="395320" cy="204022"/>
            </a:xfrm>
            <a:custGeom>
              <a:avLst/>
              <a:gdLst>
                <a:gd name="T0" fmla="*/ 14 w 193"/>
                <a:gd name="T1" fmla="*/ 61 h 79"/>
                <a:gd name="T2" fmla="*/ 40 w 193"/>
                <a:gd name="T3" fmla="*/ 55 h 79"/>
                <a:gd name="T4" fmla="*/ 61 w 193"/>
                <a:gd name="T5" fmla="*/ 55 h 79"/>
                <a:gd name="T6" fmla="*/ 85 w 193"/>
                <a:gd name="T7" fmla="*/ 61 h 79"/>
                <a:gd name="T8" fmla="*/ 101 w 193"/>
                <a:gd name="T9" fmla="*/ 55 h 79"/>
                <a:gd name="T10" fmla="*/ 111 w 193"/>
                <a:gd name="T11" fmla="*/ 61 h 79"/>
                <a:gd name="T12" fmla="*/ 122 w 193"/>
                <a:gd name="T13" fmla="*/ 63 h 79"/>
                <a:gd name="T14" fmla="*/ 135 w 193"/>
                <a:gd name="T15" fmla="*/ 71 h 79"/>
                <a:gd name="T16" fmla="*/ 154 w 193"/>
                <a:gd name="T17" fmla="*/ 79 h 79"/>
                <a:gd name="T18" fmla="*/ 172 w 193"/>
                <a:gd name="T19" fmla="*/ 77 h 79"/>
                <a:gd name="T20" fmla="*/ 180 w 193"/>
                <a:gd name="T21" fmla="*/ 71 h 79"/>
                <a:gd name="T22" fmla="*/ 191 w 193"/>
                <a:gd name="T23" fmla="*/ 63 h 79"/>
                <a:gd name="T24" fmla="*/ 193 w 193"/>
                <a:gd name="T25" fmla="*/ 63 h 79"/>
                <a:gd name="T26" fmla="*/ 191 w 193"/>
                <a:gd name="T27" fmla="*/ 53 h 79"/>
                <a:gd name="T28" fmla="*/ 180 w 193"/>
                <a:gd name="T29" fmla="*/ 42 h 79"/>
                <a:gd name="T30" fmla="*/ 175 w 193"/>
                <a:gd name="T31" fmla="*/ 37 h 79"/>
                <a:gd name="T32" fmla="*/ 175 w 193"/>
                <a:gd name="T33" fmla="*/ 26 h 79"/>
                <a:gd name="T34" fmla="*/ 164 w 193"/>
                <a:gd name="T35" fmla="*/ 18 h 79"/>
                <a:gd name="T36" fmla="*/ 146 w 193"/>
                <a:gd name="T37" fmla="*/ 16 h 79"/>
                <a:gd name="T38" fmla="*/ 135 w 193"/>
                <a:gd name="T39" fmla="*/ 11 h 79"/>
                <a:gd name="T40" fmla="*/ 106 w 193"/>
                <a:gd name="T41" fmla="*/ 0 h 79"/>
                <a:gd name="T42" fmla="*/ 93 w 193"/>
                <a:gd name="T43" fmla="*/ 3 h 79"/>
                <a:gd name="T44" fmla="*/ 85 w 193"/>
                <a:gd name="T45" fmla="*/ 16 h 79"/>
                <a:gd name="T46" fmla="*/ 85 w 193"/>
                <a:gd name="T47" fmla="*/ 26 h 79"/>
                <a:gd name="T48" fmla="*/ 74 w 193"/>
                <a:gd name="T49" fmla="*/ 34 h 79"/>
                <a:gd name="T50" fmla="*/ 58 w 193"/>
                <a:gd name="T51" fmla="*/ 29 h 79"/>
                <a:gd name="T52" fmla="*/ 40 w 193"/>
                <a:gd name="T53" fmla="*/ 11 h 79"/>
                <a:gd name="T54" fmla="*/ 32 w 193"/>
                <a:gd name="T55" fmla="*/ 11 h 79"/>
                <a:gd name="T56" fmla="*/ 16 w 193"/>
                <a:gd name="T57" fmla="*/ 18 h 79"/>
                <a:gd name="T58" fmla="*/ 8 w 193"/>
                <a:gd name="T59" fmla="*/ 34 h 79"/>
                <a:gd name="T60" fmla="*/ 0 w 193"/>
                <a:gd name="T61" fmla="*/ 45 h 79"/>
                <a:gd name="T62" fmla="*/ 0 w 193"/>
                <a:gd name="T63" fmla="*/ 55 h 79"/>
                <a:gd name="T64" fmla="*/ 0 w 193"/>
                <a:gd name="T65" fmla="*/ 63 h 79"/>
                <a:gd name="T66" fmla="*/ 6 w 193"/>
                <a:gd name="T67" fmla="*/ 66 h 79"/>
                <a:gd name="T68" fmla="*/ 8 w 193"/>
                <a:gd name="T69" fmla="*/ 63 h 79"/>
                <a:gd name="T70" fmla="*/ 8 w 193"/>
                <a:gd name="T71" fmla="*/ 63 h 79"/>
                <a:gd name="T72" fmla="*/ 8 w 193"/>
                <a:gd name="T73" fmla="*/ 6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79">
                  <a:moveTo>
                    <a:pt x="8" y="63"/>
                  </a:moveTo>
                  <a:lnTo>
                    <a:pt x="14" y="61"/>
                  </a:lnTo>
                  <a:lnTo>
                    <a:pt x="24" y="55"/>
                  </a:lnTo>
                  <a:lnTo>
                    <a:pt x="40" y="55"/>
                  </a:lnTo>
                  <a:lnTo>
                    <a:pt x="53" y="55"/>
                  </a:lnTo>
                  <a:lnTo>
                    <a:pt x="61" y="55"/>
                  </a:lnTo>
                  <a:lnTo>
                    <a:pt x="69" y="55"/>
                  </a:lnTo>
                  <a:lnTo>
                    <a:pt x="85" y="61"/>
                  </a:lnTo>
                  <a:lnTo>
                    <a:pt x="95" y="55"/>
                  </a:lnTo>
                  <a:lnTo>
                    <a:pt x="101" y="55"/>
                  </a:lnTo>
                  <a:lnTo>
                    <a:pt x="103" y="55"/>
                  </a:lnTo>
                  <a:lnTo>
                    <a:pt x="111" y="61"/>
                  </a:lnTo>
                  <a:lnTo>
                    <a:pt x="114" y="63"/>
                  </a:lnTo>
                  <a:lnTo>
                    <a:pt x="122" y="63"/>
                  </a:lnTo>
                  <a:lnTo>
                    <a:pt x="127" y="69"/>
                  </a:lnTo>
                  <a:lnTo>
                    <a:pt x="135" y="71"/>
                  </a:lnTo>
                  <a:lnTo>
                    <a:pt x="140" y="77"/>
                  </a:lnTo>
                  <a:lnTo>
                    <a:pt x="154" y="79"/>
                  </a:lnTo>
                  <a:lnTo>
                    <a:pt x="161" y="77"/>
                  </a:lnTo>
                  <a:lnTo>
                    <a:pt x="172" y="77"/>
                  </a:lnTo>
                  <a:lnTo>
                    <a:pt x="175" y="77"/>
                  </a:lnTo>
                  <a:lnTo>
                    <a:pt x="180" y="71"/>
                  </a:lnTo>
                  <a:lnTo>
                    <a:pt x="188" y="63"/>
                  </a:lnTo>
                  <a:lnTo>
                    <a:pt x="191" y="63"/>
                  </a:lnTo>
                  <a:lnTo>
                    <a:pt x="193" y="66"/>
                  </a:lnTo>
                  <a:lnTo>
                    <a:pt x="193" y="63"/>
                  </a:lnTo>
                  <a:lnTo>
                    <a:pt x="191" y="61"/>
                  </a:lnTo>
                  <a:lnTo>
                    <a:pt x="191" y="53"/>
                  </a:lnTo>
                  <a:lnTo>
                    <a:pt x="183" y="45"/>
                  </a:lnTo>
                  <a:lnTo>
                    <a:pt x="180" y="42"/>
                  </a:lnTo>
                  <a:lnTo>
                    <a:pt x="175" y="42"/>
                  </a:lnTo>
                  <a:lnTo>
                    <a:pt x="175" y="37"/>
                  </a:lnTo>
                  <a:lnTo>
                    <a:pt x="175" y="29"/>
                  </a:lnTo>
                  <a:lnTo>
                    <a:pt x="175" y="26"/>
                  </a:lnTo>
                  <a:lnTo>
                    <a:pt x="172" y="21"/>
                  </a:lnTo>
                  <a:lnTo>
                    <a:pt x="164" y="18"/>
                  </a:lnTo>
                  <a:lnTo>
                    <a:pt x="156" y="16"/>
                  </a:lnTo>
                  <a:lnTo>
                    <a:pt x="146" y="16"/>
                  </a:lnTo>
                  <a:lnTo>
                    <a:pt x="140" y="16"/>
                  </a:lnTo>
                  <a:lnTo>
                    <a:pt x="135" y="11"/>
                  </a:lnTo>
                  <a:lnTo>
                    <a:pt x="119" y="3"/>
                  </a:lnTo>
                  <a:lnTo>
                    <a:pt x="106" y="0"/>
                  </a:lnTo>
                  <a:lnTo>
                    <a:pt x="101" y="0"/>
                  </a:lnTo>
                  <a:lnTo>
                    <a:pt x="93" y="3"/>
                  </a:lnTo>
                  <a:lnTo>
                    <a:pt x="85" y="8"/>
                  </a:lnTo>
                  <a:lnTo>
                    <a:pt x="85" y="16"/>
                  </a:lnTo>
                  <a:lnTo>
                    <a:pt x="88" y="21"/>
                  </a:lnTo>
                  <a:lnTo>
                    <a:pt x="85" y="26"/>
                  </a:lnTo>
                  <a:lnTo>
                    <a:pt x="80" y="29"/>
                  </a:lnTo>
                  <a:lnTo>
                    <a:pt x="74" y="34"/>
                  </a:lnTo>
                  <a:lnTo>
                    <a:pt x="66" y="34"/>
                  </a:lnTo>
                  <a:lnTo>
                    <a:pt x="58" y="29"/>
                  </a:lnTo>
                  <a:lnTo>
                    <a:pt x="51" y="21"/>
                  </a:lnTo>
                  <a:lnTo>
                    <a:pt x="40" y="11"/>
                  </a:lnTo>
                  <a:lnTo>
                    <a:pt x="35" y="11"/>
                  </a:lnTo>
                  <a:lnTo>
                    <a:pt x="32" y="11"/>
                  </a:lnTo>
                  <a:lnTo>
                    <a:pt x="24" y="16"/>
                  </a:lnTo>
                  <a:lnTo>
                    <a:pt x="16" y="18"/>
                  </a:lnTo>
                  <a:lnTo>
                    <a:pt x="14" y="26"/>
                  </a:lnTo>
                  <a:lnTo>
                    <a:pt x="8" y="34"/>
                  </a:lnTo>
                  <a:lnTo>
                    <a:pt x="6" y="42"/>
                  </a:lnTo>
                  <a:lnTo>
                    <a:pt x="0" y="45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6" y="69"/>
                  </a:lnTo>
                  <a:lnTo>
                    <a:pt x="6" y="66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8" name="Freeform 26"/>
            <p:cNvSpPr>
              <a:spLocks noEditPoints="1"/>
            </p:cNvSpPr>
            <p:nvPr/>
          </p:nvSpPr>
          <p:spPr bwMode="auto">
            <a:xfrm rot="256166">
              <a:off x="4879104" y="3314177"/>
              <a:ext cx="178201" cy="100720"/>
            </a:xfrm>
            <a:custGeom>
              <a:avLst/>
              <a:gdLst>
                <a:gd name="T0" fmla="*/ 27 w 87"/>
                <a:gd name="T1" fmla="*/ 5 h 39"/>
                <a:gd name="T2" fmla="*/ 21 w 87"/>
                <a:gd name="T3" fmla="*/ 13 h 39"/>
                <a:gd name="T4" fmla="*/ 35 w 87"/>
                <a:gd name="T5" fmla="*/ 0 h 39"/>
                <a:gd name="T6" fmla="*/ 27 w 87"/>
                <a:gd name="T7" fmla="*/ 5 h 39"/>
                <a:gd name="T8" fmla="*/ 27 w 87"/>
                <a:gd name="T9" fmla="*/ 5 h 39"/>
                <a:gd name="T10" fmla="*/ 27 w 87"/>
                <a:gd name="T11" fmla="*/ 5 h 39"/>
                <a:gd name="T12" fmla="*/ 27 w 87"/>
                <a:gd name="T13" fmla="*/ 5 h 39"/>
                <a:gd name="T14" fmla="*/ 27 w 87"/>
                <a:gd name="T15" fmla="*/ 5 h 39"/>
                <a:gd name="T16" fmla="*/ 27 w 87"/>
                <a:gd name="T17" fmla="*/ 5 h 39"/>
                <a:gd name="T18" fmla="*/ 87 w 87"/>
                <a:gd name="T19" fmla="*/ 18 h 39"/>
                <a:gd name="T20" fmla="*/ 79 w 87"/>
                <a:gd name="T21" fmla="*/ 13 h 39"/>
                <a:gd name="T22" fmla="*/ 69 w 87"/>
                <a:gd name="T23" fmla="*/ 13 h 39"/>
                <a:gd name="T24" fmla="*/ 53 w 87"/>
                <a:gd name="T25" fmla="*/ 8 h 39"/>
                <a:gd name="T26" fmla="*/ 45 w 87"/>
                <a:gd name="T27" fmla="*/ 5 h 39"/>
                <a:gd name="T28" fmla="*/ 43 w 87"/>
                <a:gd name="T29" fmla="*/ 5 h 39"/>
                <a:gd name="T30" fmla="*/ 37 w 87"/>
                <a:gd name="T31" fmla="*/ 8 h 39"/>
                <a:gd name="T32" fmla="*/ 37 w 87"/>
                <a:gd name="T33" fmla="*/ 16 h 39"/>
                <a:gd name="T34" fmla="*/ 35 w 87"/>
                <a:gd name="T35" fmla="*/ 16 h 39"/>
                <a:gd name="T36" fmla="*/ 19 w 87"/>
                <a:gd name="T37" fmla="*/ 16 h 39"/>
                <a:gd name="T38" fmla="*/ 21 w 87"/>
                <a:gd name="T39" fmla="*/ 13 h 39"/>
                <a:gd name="T40" fmla="*/ 13 w 87"/>
                <a:gd name="T41" fmla="*/ 16 h 39"/>
                <a:gd name="T42" fmla="*/ 8 w 87"/>
                <a:gd name="T43" fmla="*/ 16 h 39"/>
                <a:gd name="T44" fmla="*/ 3 w 87"/>
                <a:gd name="T45" fmla="*/ 16 h 39"/>
                <a:gd name="T46" fmla="*/ 3 w 87"/>
                <a:gd name="T47" fmla="*/ 18 h 39"/>
                <a:gd name="T48" fmla="*/ 0 w 87"/>
                <a:gd name="T49" fmla="*/ 26 h 39"/>
                <a:gd name="T50" fmla="*/ 3 w 87"/>
                <a:gd name="T51" fmla="*/ 24 h 39"/>
                <a:gd name="T52" fmla="*/ 13 w 87"/>
                <a:gd name="T53" fmla="*/ 24 h 39"/>
                <a:gd name="T54" fmla="*/ 11 w 87"/>
                <a:gd name="T55" fmla="*/ 26 h 39"/>
                <a:gd name="T56" fmla="*/ 8 w 87"/>
                <a:gd name="T57" fmla="*/ 26 h 39"/>
                <a:gd name="T58" fmla="*/ 0 w 87"/>
                <a:gd name="T59" fmla="*/ 34 h 39"/>
                <a:gd name="T60" fmla="*/ 3 w 87"/>
                <a:gd name="T61" fmla="*/ 34 h 39"/>
                <a:gd name="T62" fmla="*/ 21 w 87"/>
                <a:gd name="T63" fmla="*/ 34 h 39"/>
                <a:gd name="T64" fmla="*/ 48 w 87"/>
                <a:gd name="T65" fmla="*/ 39 h 39"/>
                <a:gd name="T66" fmla="*/ 79 w 87"/>
                <a:gd name="T67" fmla="*/ 39 h 39"/>
                <a:gd name="T68" fmla="*/ 87 w 87"/>
                <a:gd name="T69" fmla="*/ 39 h 39"/>
                <a:gd name="T70" fmla="*/ 82 w 87"/>
                <a:gd name="T71" fmla="*/ 24 h 39"/>
                <a:gd name="T72" fmla="*/ 87 w 87"/>
                <a:gd name="T73" fmla="*/ 18 h 39"/>
                <a:gd name="T74" fmla="*/ 87 w 87"/>
                <a:gd name="T75" fmla="*/ 18 h 39"/>
                <a:gd name="T76" fmla="*/ 87 w 87"/>
                <a:gd name="T77" fmla="*/ 18 h 39"/>
                <a:gd name="T78" fmla="*/ 87 w 87"/>
                <a:gd name="T79" fmla="*/ 18 h 39"/>
                <a:gd name="T80" fmla="*/ 87 w 87"/>
                <a:gd name="T81" fmla="*/ 18 h 39"/>
                <a:gd name="T82" fmla="*/ 87 w 87"/>
                <a:gd name="T8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39">
                  <a:moveTo>
                    <a:pt x="27" y="5"/>
                  </a:moveTo>
                  <a:lnTo>
                    <a:pt x="21" y="13"/>
                  </a:lnTo>
                  <a:lnTo>
                    <a:pt x="35" y="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close/>
                  <a:moveTo>
                    <a:pt x="87" y="18"/>
                  </a:moveTo>
                  <a:lnTo>
                    <a:pt x="79" y="13"/>
                  </a:lnTo>
                  <a:lnTo>
                    <a:pt x="69" y="13"/>
                  </a:lnTo>
                  <a:lnTo>
                    <a:pt x="53" y="8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7" y="8"/>
                  </a:lnTo>
                  <a:lnTo>
                    <a:pt x="37" y="16"/>
                  </a:lnTo>
                  <a:lnTo>
                    <a:pt x="35" y="16"/>
                  </a:lnTo>
                  <a:lnTo>
                    <a:pt x="19" y="16"/>
                  </a:lnTo>
                  <a:lnTo>
                    <a:pt x="21" y="13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0" y="26"/>
                  </a:lnTo>
                  <a:lnTo>
                    <a:pt x="3" y="24"/>
                  </a:lnTo>
                  <a:lnTo>
                    <a:pt x="13" y="24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0" y="34"/>
                  </a:lnTo>
                  <a:lnTo>
                    <a:pt x="3" y="34"/>
                  </a:lnTo>
                  <a:lnTo>
                    <a:pt x="21" y="34"/>
                  </a:lnTo>
                  <a:lnTo>
                    <a:pt x="48" y="39"/>
                  </a:lnTo>
                  <a:lnTo>
                    <a:pt x="79" y="39"/>
                  </a:lnTo>
                  <a:lnTo>
                    <a:pt x="87" y="39"/>
                  </a:lnTo>
                  <a:lnTo>
                    <a:pt x="82" y="24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 rot="256166">
              <a:off x="4540882" y="3350728"/>
              <a:ext cx="569423" cy="519095"/>
            </a:xfrm>
            <a:custGeom>
              <a:avLst/>
              <a:gdLst>
                <a:gd name="T0" fmla="*/ 272 w 278"/>
                <a:gd name="T1" fmla="*/ 132 h 201"/>
                <a:gd name="T2" fmla="*/ 262 w 278"/>
                <a:gd name="T3" fmla="*/ 114 h 201"/>
                <a:gd name="T4" fmla="*/ 262 w 278"/>
                <a:gd name="T5" fmla="*/ 106 h 201"/>
                <a:gd name="T6" fmla="*/ 254 w 278"/>
                <a:gd name="T7" fmla="*/ 93 h 201"/>
                <a:gd name="T8" fmla="*/ 254 w 278"/>
                <a:gd name="T9" fmla="*/ 82 h 201"/>
                <a:gd name="T10" fmla="*/ 265 w 278"/>
                <a:gd name="T11" fmla="*/ 74 h 201"/>
                <a:gd name="T12" fmla="*/ 257 w 278"/>
                <a:gd name="T13" fmla="*/ 43 h 201"/>
                <a:gd name="T14" fmla="*/ 251 w 278"/>
                <a:gd name="T15" fmla="*/ 32 h 201"/>
                <a:gd name="T16" fmla="*/ 243 w 278"/>
                <a:gd name="T17" fmla="*/ 21 h 201"/>
                <a:gd name="T18" fmla="*/ 177 w 278"/>
                <a:gd name="T19" fmla="*/ 16 h 201"/>
                <a:gd name="T20" fmla="*/ 151 w 278"/>
                <a:gd name="T21" fmla="*/ 16 h 201"/>
                <a:gd name="T22" fmla="*/ 138 w 278"/>
                <a:gd name="T23" fmla="*/ 21 h 201"/>
                <a:gd name="T24" fmla="*/ 117 w 278"/>
                <a:gd name="T25" fmla="*/ 13 h 201"/>
                <a:gd name="T26" fmla="*/ 122 w 278"/>
                <a:gd name="T27" fmla="*/ 6 h 201"/>
                <a:gd name="T28" fmla="*/ 88 w 278"/>
                <a:gd name="T29" fmla="*/ 6 h 201"/>
                <a:gd name="T30" fmla="*/ 56 w 278"/>
                <a:gd name="T31" fmla="*/ 16 h 201"/>
                <a:gd name="T32" fmla="*/ 27 w 278"/>
                <a:gd name="T33" fmla="*/ 24 h 201"/>
                <a:gd name="T34" fmla="*/ 11 w 278"/>
                <a:gd name="T35" fmla="*/ 35 h 201"/>
                <a:gd name="T36" fmla="*/ 3 w 278"/>
                <a:gd name="T37" fmla="*/ 40 h 201"/>
                <a:gd name="T38" fmla="*/ 8 w 278"/>
                <a:gd name="T39" fmla="*/ 53 h 201"/>
                <a:gd name="T40" fmla="*/ 3 w 278"/>
                <a:gd name="T41" fmla="*/ 69 h 201"/>
                <a:gd name="T42" fmla="*/ 16 w 278"/>
                <a:gd name="T43" fmla="*/ 82 h 201"/>
                <a:gd name="T44" fmla="*/ 19 w 278"/>
                <a:gd name="T45" fmla="*/ 93 h 201"/>
                <a:gd name="T46" fmla="*/ 16 w 278"/>
                <a:gd name="T47" fmla="*/ 109 h 201"/>
                <a:gd name="T48" fmla="*/ 24 w 278"/>
                <a:gd name="T49" fmla="*/ 114 h 201"/>
                <a:gd name="T50" fmla="*/ 27 w 278"/>
                <a:gd name="T51" fmla="*/ 135 h 201"/>
                <a:gd name="T52" fmla="*/ 35 w 278"/>
                <a:gd name="T53" fmla="*/ 138 h 201"/>
                <a:gd name="T54" fmla="*/ 53 w 278"/>
                <a:gd name="T55" fmla="*/ 140 h 201"/>
                <a:gd name="T56" fmla="*/ 64 w 278"/>
                <a:gd name="T57" fmla="*/ 146 h 201"/>
                <a:gd name="T58" fmla="*/ 64 w 278"/>
                <a:gd name="T59" fmla="*/ 156 h 201"/>
                <a:gd name="T60" fmla="*/ 77 w 278"/>
                <a:gd name="T61" fmla="*/ 164 h 201"/>
                <a:gd name="T62" fmla="*/ 90 w 278"/>
                <a:gd name="T63" fmla="*/ 156 h 201"/>
                <a:gd name="T64" fmla="*/ 103 w 278"/>
                <a:gd name="T65" fmla="*/ 164 h 201"/>
                <a:gd name="T66" fmla="*/ 114 w 278"/>
                <a:gd name="T67" fmla="*/ 167 h 201"/>
                <a:gd name="T68" fmla="*/ 130 w 278"/>
                <a:gd name="T69" fmla="*/ 175 h 201"/>
                <a:gd name="T70" fmla="*/ 151 w 278"/>
                <a:gd name="T71" fmla="*/ 182 h 201"/>
                <a:gd name="T72" fmla="*/ 167 w 278"/>
                <a:gd name="T73" fmla="*/ 196 h 201"/>
                <a:gd name="T74" fmla="*/ 183 w 278"/>
                <a:gd name="T75" fmla="*/ 188 h 201"/>
                <a:gd name="T76" fmla="*/ 217 w 278"/>
                <a:gd name="T77" fmla="*/ 188 h 201"/>
                <a:gd name="T78" fmla="*/ 230 w 278"/>
                <a:gd name="T79" fmla="*/ 198 h 201"/>
                <a:gd name="T80" fmla="*/ 246 w 278"/>
                <a:gd name="T81" fmla="*/ 201 h 201"/>
                <a:gd name="T82" fmla="*/ 243 w 278"/>
                <a:gd name="T83" fmla="*/ 196 h 201"/>
                <a:gd name="T84" fmla="*/ 243 w 278"/>
                <a:gd name="T85" fmla="*/ 185 h 201"/>
                <a:gd name="T86" fmla="*/ 251 w 278"/>
                <a:gd name="T87" fmla="*/ 167 h 201"/>
                <a:gd name="T88" fmla="*/ 278 w 278"/>
                <a:gd name="T89" fmla="*/ 146 h 201"/>
                <a:gd name="T90" fmla="*/ 278 w 278"/>
                <a:gd name="T91" fmla="*/ 138 h 201"/>
                <a:gd name="T92" fmla="*/ 278 w 278"/>
                <a:gd name="T93" fmla="*/ 13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8" h="201">
                  <a:moveTo>
                    <a:pt x="278" y="138"/>
                  </a:moveTo>
                  <a:lnTo>
                    <a:pt x="272" y="135"/>
                  </a:lnTo>
                  <a:lnTo>
                    <a:pt x="272" y="132"/>
                  </a:lnTo>
                  <a:lnTo>
                    <a:pt x="265" y="127"/>
                  </a:lnTo>
                  <a:lnTo>
                    <a:pt x="262" y="119"/>
                  </a:lnTo>
                  <a:lnTo>
                    <a:pt x="262" y="114"/>
                  </a:lnTo>
                  <a:lnTo>
                    <a:pt x="262" y="111"/>
                  </a:lnTo>
                  <a:lnTo>
                    <a:pt x="262" y="109"/>
                  </a:lnTo>
                  <a:lnTo>
                    <a:pt x="262" y="106"/>
                  </a:lnTo>
                  <a:lnTo>
                    <a:pt x="262" y="103"/>
                  </a:lnTo>
                  <a:lnTo>
                    <a:pt x="262" y="95"/>
                  </a:lnTo>
                  <a:lnTo>
                    <a:pt x="254" y="93"/>
                  </a:lnTo>
                  <a:lnTo>
                    <a:pt x="251" y="93"/>
                  </a:lnTo>
                  <a:lnTo>
                    <a:pt x="251" y="87"/>
                  </a:lnTo>
                  <a:lnTo>
                    <a:pt x="254" y="82"/>
                  </a:lnTo>
                  <a:lnTo>
                    <a:pt x="262" y="77"/>
                  </a:lnTo>
                  <a:lnTo>
                    <a:pt x="265" y="77"/>
                  </a:lnTo>
                  <a:lnTo>
                    <a:pt x="265" y="74"/>
                  </a:lnTo>
                  <a:lnTo>
                    <a:pt x="265" y="61"/>
                  </a:lnTo>
                  <a:lnTo>
                    <a:pt x="262" y="53"/>
                  </a:lnTo>
                  <a:lnTo>
                    <a:pt x="257" y="43"/>
                  </a:lnTo>
                  <a:lnTo>
                    <a:pt x="257" y="43"/>
                  </a:lnTo>
                  <a:lnTo>
                    <a:pt x="254" y="35"/>
                  </a:lnTo>
                  <a:lnTo>
                    <a:pt x="251" y="32"/>
                  </a:lnTo>
                  <a:lnTo>
                    <a:pt x="251" y="32"/>
                  </a:lnTo>
                  <a:lnTo>
                    <a:pt x="246" y="24"/>
                  </a:lnTo>
                  <a:lnTo>
                    <a:pt x="243" y="21"/>
                  </a:lnTo>
                  <a:lnTo>
                    <a:pt x="235" y="21"/>
                  </a:lnTo>
                  <a:lnTo>
                    <a:pt x="204" y="21"/>
                  </a:lnTo>
                  <a:lnTo>
                    <a:pt x="177" y="16"/>
                  </a:lnTo>
                  <a:lnTo>
                    <a:pt x="159" y="16"/>
                  </a:lnTo>
                  <a:lnTo>
                    <a:pt x="156" y="16"/>
                  </a:lnTo>
                  <a:lnTo>
                    <a:pt x="151" y="16"/>
                  </a:lnTo>
                  <a:lnTo>
                    <a:pt x="143" y="16"/>
                  </a:lnTo>
                  <a:lnTo>
                    <a:pt x="140" y="21"/>
                  </a:lnTo>
                  <a:lnTo>
                    <a:pt x="138" y="21"/>
                  </a:lnTo>
                  <a:lnTo>
                    <a:pt x="138" y="16"/>
                  </a:lnTo>
                  <a:lnTo>
                    <a:pt x="125" y="16"/>
                  </a:lnTo>
                  <a:lnTo>
                    <a:pt x="117" y="13"/>
                  </a:lnTo>
                  <a:lnTo>
                    <a:pt x="114" y="6"/>
                  </a:lnTo>
                  <a:lnTo>
                    <a:pt x="117" y="6"/>
                  </a:lnTo>
                  <a:lnTo>
                    <a:pt x="122" y="6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88" y="6"/>
                  </a:lnTo>
                  <a:lnTo>
                    <a:pt x="69" y="8"/>
                  </a:lnTo>
                  <a:lnTo>
                    <a:pt x="61" y="13"/>
                  </a:lnTo>
                  <a:lnTo>
                    <a:pt x="56" y="16"/>
                  </a:lnTo>
                  <a:lnTo>
                    <a:pt x="51" y="21"/>
                  </a:lnTo>
                  <a:lnTo>
                    <a:pt x="43" y="24"/>
                  </a:lnTo>
                  <a:lnTo>
                    <a:pt x="27" y="24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11" y="35"/>
                  </a:lnTo>
                  <a:lnTo>
                    <a:pt x="11" y="40"/>
                  </a:lnTo>
                  <a:lnTo>
                    <a:pt x="8" y="40"/>
                  </a:lnTo>
                  <a:lnTo>
                    <a:pt x="3" y="40"/>
                  </a:lnTo>
                  <a:lnTo>
                    <a:pt x="3" y="43"/>
                  </a:lnTo>
                  <a:lnTo>
                    <a:pt x="8" y="50"/>
                  </a:lnTo>
                  <a:lnTo>
                    <a:pt x="8" y="53"/>
                  </a:lnTo>
                  <a:lnTo>
                    <a:pt x="8" y="58"/>
                  </a:lnTo>
                  <a:lnTo>
                    <a:pt x="0" y="66"/>
                  </a:lnTo>
                  <a:lnTo>
                    <a:pt x="3" y="69"/>
                  </a:lnTo>
                  <a:lnTo>
                    <a:pt x="11" y="74"/>
                  </a:lnTo>
                  <a:lnTo>
                    <a:pt x="16" y="77"/>
                  </a:lnTo>
                  <a:lnTo>
                    <a:pt x="16" y="82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9" y="93"/>
                  </a:lnTo>
                  <a:lnTo>
                    <a:pt x="19" y="101"/>
                  </a:lnTo>
                  <a:lnTo>
                    <a:pt x="16" y="103"/>
                  </a:lnTo>
                  <a:lnTo>
                    <a:pt x="16" y="109"/>
                  </a:lnTo>
                  <a:lnTo>
                    <a:pt x="19" y="109"/>
                  </a:lnTo>
                  <a:lnTo>
                    <a:pt x="19" y="114"/>
                  </a:lnTo>
                  <a:lnTo>
                    <a:pt x="24" y="114"/>
                  </a:lnTo>
                  <a:lnTo>
                    <a:pt x="27" y="119"/>
                  </a:lnTo>
                  <a:lnTo>
                    <a:pt x="27" y="127"/>
                  </a:lnTo>
                  <a:lnTo>
                    <a:pt x="27" y="135"/>
                  </a:lnTo>
                  <a:lnTo>
                    <a:pt x="30" y="135"/>
                  </a:lnTo>
                  <a:lnTo>
                    <a:pt x="35" y="135"/>
                  </a:lnTo>
                  <a:lnTo>
                    <a:pt x="35" y="138"/>
                  </a:lnTo>
                  <a:lnTo>
                    <a:pt x="37" y="140"/>
                  </a:lnTo>
                  <a:lnTo>
                    <a:pt x="45" y="140"/>
                  </a:lnTo>
                  <a:lnTo>
                    <a:pt x="53" y="140"/>
                  </a:lnTo>
                  <a:lnTo>
                    <a:pt x="53" y="146"/>
                  </a:lnTo>
                  <a:lnTo>
                    <a:pt x="61" y="146"/>
                  </a:lnTo>
                  <a:lnTo>
                    <a:pt x="64" y="146"/>
                  </a:lnTo>
                  <a:lnTo>
                    <a:pt x="64" y="148"/>
                  </a:lnTo>
                  <a:lnTo>
                    <a:pt x="61" y="153"/>
                  </a:lnTo>
                  <a:lnTo>
                    <a:pt x="64" y="156"/>
                  </a:lnTo>
                  <a:lnTo>
                    <a:pt x="69" y="161"/>
                  </a:lnTo>
                  <a:lnTo>
                    <a:pt x="72" y="164"/>
                  </a:lnTo>
                  <a:lnTo>
                    <a:pt x="77" y="164"/>
                  </a:lnTo>
                  <a:lnTo>
                    <a:pt x="85" y="156"/>
                  </a:lnTo>
                  <a:lnTo>
                    <a:pt x="80" y="153"/>
                  </a:lnTo>
                  <a:lnTo>
                    <a:pt x="90" y="156"/>
                  </a:lnTo>
                  <a:lnTo>
                    <a:pt x="96" y="156"/>
                  </a:lnTo>
                  <a:lnTo>
                    <a:pt x="103" y="156"/>
                  </a:lnTo>
                  <a:lnTo>
                    <a:pt x="103" y="164"/>
                  </a:lnTo>
                  <a:lnTo>
                    <a:pt x="103" y="167"/>
                  </a:lnTo>
                  <a:lnTo>
                    <a:pt x="106" y="167"/>
                  </a:lnTo>
                  <a:lnTo>
                    <a:pt x="114" y="167"/>
                  </a:lnTo>
                  <a:lnTo>
                    <a:pt x="117" y="167"/>
                  </a:lnTo>
                  <a:lnTo>
                    <a:pt x="125" y="172"/>
                  </a:lnTo>
                  <a:lnTo>
                    <a:pt x="130" y="175"/>
                  </a:lnTo>
                  <a:lnTo>
                    <a:pt x="138" y="188"/>
                  </a:lnTo>
                  <a:lnTo>
                    <a:pt x="143" y="182"/>
                  </a:lnTo>
                  <a:lnTo>
                    <a:pt x="151" y="182"/>
                  </a:lnTo>
                  <a:lnTo>
                    <a:pt x="159" y="188"/>
                  </a:lnTo>
                  <a:lnTo>
                    <a:pt x="164" y="196"/>
                  </a:lnTo>
                  <a:lnTo>
                    <a:pt x="167" y="196"/>
                  </a:lnTo>
                  <a:lnTo>
                    <a:pt x="175" y="190"/>
                  </a:lnTo>
                  <a:lnTo>
                    <a:pt x="177" y="188"/>
                  </a:lnTo>
                  <a:lnTo>
                    <a:pt x="183" y="188"/>
                  </a:lnTo>
                  <a:lnTo>
                    <a:pt x="193" y="190"/>
                  </a:lnTo>
                  <a:lnTo>
                    <a:pt x="204" y="188"/>
                  </a:lnTo>
                  <a:lnTo>
                    <a:pt x="217" y="188"/>
                  </a:lnTo>
                  <a:lnTo>
                    <a:pt x="222" y="193"/>
                  </a:lnTo>
                  <a:lnTo>
                    <a:pt x="225" y="196"/>
                  </a:lnTo>
                  <a:lnTo>
                    <a:pt x="230" y="198"/>
                  </a:lnTo>
                  <a:lnTo>
                    <a:pt x="238" y="198"/>
                  </a:lnTo>
                  <a:lnTo>
                    <a:pt x="243" y="198"/>
                  </a:lnTo>
                  <a:lnTo>
                    <a:pt x="246" y="201"/>
                  </a:lnTo>
                  <a:lnTo>
                    <a:pt x="246" y="201"/>
                  </a:lnTo>
                  <a:lnTo>
                    <a:pt x="246" y="198"/>
                  </a:lnTo>
                  <a:lnTo>
                    <a:pt x="243" y="196"/>
                  </a:lnTo>
                  <a:lnTo>
                    <a:pt x="243" y="190"/>
                  </a:lnTo>
                  <a:lnTo>
                    <a:pt x="243" y="188"/>
                  </a:lnTo>
                  <a:lnTo>
                    <a:pt x="243" y="185"/>
                  </a:lnTo>
                  <a:lnTo>
                    <a:pt x="243" y="182"/>
                  </a:lnTo>
                  <a:lnTo>
                    <a:pt x="243" y="180"/>
                  </a:lnTo>
                  <a:lnTo>
                    <a:pt x="251" y="167"/>
                  </a:lnTo>
                  <a:lnTo>
                    <a:pt x="265" y="153"/>
                  </a:lnTo>
                  <a:lnTo>
                    <a:pt x="278" y="148"/>
                  </a:lnTo>
                  <a:lnTo>
                    <a:pt x="278" y="146"/>
                  </a:lnTo>
                  <a:lnTo>
                    <a:pt x="272" y="140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 rot="256166">
              <a:off x="4692748" y="3823362"/>
              <a:ext cx="313388" cy="173031"/>
            </a:xfrm>
            <a:custGeom>
              <a:avLst/>
              <a:gdLst>
                <a:gd name="T0" fmla="*/ 137 w 153"/>
                <a:gd name="T1" fmla="*/ 11 h 67"/>
                <a:gd name="T2" fmla="*/ 119 w 153"/>
                <a:gd name="T3" fmla="*/ 6 h 67"/>
                <a:gd name="T4" fmla="*/ 98 w 153"/>
                <a:gd name="T5" fmla="*/ 6 h 67"/>
                <a:gd name="T6" fmla="*/ 90 w 153"/>
                <a:gd name="T7" fmla="*/ 8 h 67"/>
                <a:gd name="T8" fmla="*/ 79 w 153"/>
                <a:gd name="T9" fmla="*/ 14 h 67"/>
                <a:gd name="T10" fmla="*/ 66 w 153"/>
                <a:gd name="T11" fmla="*/ 0 h 67"/>
                <a:gd name="T12" fmla="*/ 53 w 153"/>
                <a:gd name="T13" fmla="*/ 6 h 67"/>
                <a:gd name="T14" fmla="*/ 32 w 153"/>
                <a:gd name="T15" fmla="*/ 8 h 67"/>
                <a:gd name="T16" fmla="*/ 29 w 153"/>
                <a:gd name="T17" fmla="*/ 16 h 67"/>
                <a:gd name="T18" fmla="*/ 21 w 153"/>
                <a:gd name="T19" fmla="*/ 24 h 67"/>
                <a:gd name="T20" fmla="*/ 3 w 153"/>
                <a:gd name="T21" fmla="*/ 27 h 67"/>
                <a:gd name="T22" fmla="*/ 0 w 153"/>
                <a:gd name="T23" fmla="*/ 40 h 67"/>
                <a:gd name="T24" fmla="*/ 0 w 153"/>
                <a:gd name="T25" fmla="*/ 51 h 67"/>
                <a:gd name="T26" fmla="*/ 13 w 153"/>
                <a:gd name="T27" fmla="*/ 59 h 67"/>
                <a:gd name="T28" fmla="*/ 21 w 153"/>
                <a:gd name="T29" fmla="*/ 67 h 67"/>
                <a:gd name="T30" fmla="*/ 53 w 153"/>
                <a:gd name="T31" fmla="*/ 61 h 67"/>
                <a:gd name="T32" fmla="*/ 55 w 153"/>
                <a:gd name="T33" fmla="*/ 53 h 67"/>
                <a:gd name="T34" fmla="*/ 66 w 153"/>
                <a:gd name="T35" fmla="*/ 53 h 67"/>
                <a:gd name="T36" fmla="*/ 79 w 153"/>
                <a:gd name="T37" fmla="*/ 51 h 67"/>
                <a:gd name="T38" fmla="*/ 90 w 153"/>
                <a:gd name="T39" fmla="*/ 51 h 67"/>
                <a:gd name="T40" fmla="*/ 98 w 153"/>
                <a:gd name="T41" fmla="*/ 43 h 67"/>
                <a:gd name="T42" fmla="*/ 108 w 153"/>
                <a:gd name="T43" fmla="*/ 35 h 67"/>
                <a:gd name="T44" fmla="*/ 119 w 153"/>
                <a:gd name="T45" fmla="*/ 37 h 67"/>
                <a:gd name="T46" fmla="*/ 127 w 153"/>
                <a:gd name="T47" fmla="*/ 40 h 67"/>
                <a:gd name="T48" fmla="*/ 135 w 153"/>
                <a:gd name="T49" fmla="*/ 43 h 67"/>
                <a:gd name="T50" fmla="*/ 143 w 153"/>
                <a:gd name="T51" fmla="*/ 43 h 67"/>
                <a:gd name="T52" fmla="*/ 143 w 153"/>
                <a:gd name="T53" fmla="*/ 40 h 67"/>
                <a:gd name="T54" fmla="*/ 150 w 153"/>
                <a:gd name="T55" fmla="*/ 24 h 67"/>
                <a:gd name="T56" fmla="*/ 145 w 153"/>
                <a:gd name="T57" fmla="*/ 16 h 67"/>
                <a:gd name="T58" fmla="*/ 140 w 153"/>
                <a:gd name="T59" fmla="*/ 14 h 67"/>
                <a:gd name="T60" fmla="*/ 140 w 153"/>
                <a:gd name="T61" fmla="*/ 14 h 67"/>
                <a:gd name="T62" fmla="*/ 140 w 153"/>
                <a:gd name="T63" fmla="*/ 1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67">
                  <a:moveTo>
                    <a:pt x="140" y="14"/>
                  </a:moveTo>
                  <a:lnTo>
                    <a:pt x="137" y="11"/>
                  </a:lnTo>
                  <a:lnTo>
                    <a:pt x="132" y="6"/>
                  </a:lnTo>
                  <a:lnTo>
                    <a:pt x="119" y="6"/>
                  </a:lnTo>
                  <a:lnTo>
                    <a:pt x="108" y="8"/>
                  </a:lnTo>
                  <a:lnTo>
                    <a:pt x="98" y="6"/>
                  </a:lnTo>
                  <a:lnTo>
                    <a:pt x="92" y="6"/>
                  </a:lnTo>
                  <a:lnTo>
                    <a:pt x="90" y="8"/>
                  </a:lnTo>
                  <a:lnTo>
                    <a:pt x="82" y="14"/>
                  </a:lnTo>
                  <a:lnTo>
                    <a:pt x="79" y="14"/>
                  </a:lnTo>
                  <a:lnTo>
                    <a:pt x="74" y="6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53" y="6"/>
                  </a:lnTo>
                  <a:lnTo>
                    <a:pt x="45" y="6"/>
                  </a:lnTo>
                  <a:lnTo>
                    <a:pt x="32" y="8"/>
                  </a:lnTo>
                  <a:lnTo>
                    <a:pt x="32" y="11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21" y="24"/>
                  </a:lnTo>
                  <a:lnTo>
                    <a:pt x="11" y="27"/>
                  </a:lnTo>
                  <a:lnTo>
                    <a:pt x="3" y="27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51"/>
                  </a:lnTo>
                  <a:lnTo>
                    <a:pt x="5" y="53"/>
                  </a:lnTo>
                  <a:lnTo>
                    <a:pt x="13" y="59"/>
                  </a:lnTo>
                  <a:lnTo>
                    <a:pt x="16" y="59"/>
                  </a:lnTo>
                  <a:lnTo>
                    <a:pt x="21" y="67"/>
                  </a:lnTo>
                  <a:lnTo>
                    <a:pt x="32" y="67"/>
                  </a:lnTo>
                  <a:lnTo>
                    <a:pt x="53" y="61"/>
                  </a:lnTo>
                  <a:lnTo>
                    <a:pt x="53" y="59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66" y="53"/>
                  </a:lnTo>
                  <a:lnTo>
                    <a:pt x="71" y="45"/>
                  </a:lnTo>
                  <a:lnTo>
                    <a:pt x="79" y="51"/>
                  </a:lnTo>
                  <a:lnTo>
                    <a:pt x="84" y="51"/>
                  </a:lnTo>
                  <a:lnTo>
                    <a:pt x="90" y="51"/>
                  </a:lnTo>
                  <a:lnTo>
                    <a:pt x="92" y="45"/>
                  </a:lnTo>
                  <a:lnTo>
                    <a:pt x="98" y="43"/>
                  </a:lnTo>
                  <a:lnTo>
                    <a:pt x="98" y="35"/>
                  </a:lnTo>
                  <a:lnTo>
                    <a:pt x="108" y="35"/>
                  </a:lnTo>
                  <a:lnTo>
                    <a:pt x="116" y="40"/>
                  </a:lnTo>
                  <a:lnTo>
                    <a:pt x="119" y="37"/>
                  </a:lnTo>
                  <a:lnTo>
                    <a:pt x="124" y="35"/>
                  </a:lnTo>
                  <a:lnTo>
                    <a:pt x="127" y="40"/>
                  </a:lnTo>
                  <a:lnTo>
                    <a:pt x="132" y="43"/>
                  </a:lnTo>
                  <a:lnTo>
                    <a:pt x="135" y="43"/>
                  </a:lnTo>
                  <a:lnTo>
                    <a:pt x="140" y="43"/>
                  </a:lnTo>
                  <a:lnTo>
                    <a:pt x="143" y="43"/>
                  </a:lnTo>
                  <a:lnTo>
                    <a:pt x="143" y="43"/>
                  </a:lnTo>
                  <a:lnTo>
                    <a:pt x="143" y="40"/>
                  </a:lnTo>
                  <a:lnTo>
                    <a:pt x="145" y="32"/>
                  </a:lnTo>
                  <a:lnTo>
                    <a:pt x="150" y="24"/>
                  </a:lnTo>
                  <a:lnTo>
                    <a:pt x="153" y="16"/>
                  </a:lnTo>
                  <a:lnTo>
                    <a:pt x="145" y="16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auto">
            <a:xfrm rot="256166">
              <a:off x="4640047" y="3912778"/>
              <a:ext cx="383029" cy="253091"/>
            </a:xfrm>
            <a:custGeom>
              <a:avLst/>
              <a:gdLst>
                <a:gd name="T0" fmla="*/ 171 w 187"/>
                <a:gd name="T1" fmla="*/ 8 h 98"/>
                <a:gd name="T2" fmla="*/ 164 w 187"/>
                <a:gd name="T3" fmla="*/ 8 h 98"/>
                <a:gd name="T4" fmla="*/ 161 w 187"/>
                <a:gd name="T5" fmla="*/ 8 h 98"/>
                <a:gd name="T6" fmla="*/ 153 w 187"/>
                <a:gd name="T7" fmla="*/ 8 h 98"/>
                <a:gd name="T8" fmla="*/ 145 w 187"/>
                <a:gd name="T9" fmla="*/ 0 h 98"/>
                <a:gd name="T10" fmla="*/ 137 w 187"/>
                <a:gd name="T11" fmla="*/ 5 h 98"/>
                <a:gd name="T12" fmla="*/ 119 w 187"/>
                <a:gd name="T13" fmla="*/ 0 h 98"/>
                <a:gd name="T14" fmla="*/ 113 w 187"/>
                <a:gd name="T15" fmla="*/ 10 h 98"/>
                <a:gd name="T16" fmla="*/ 105 w 187"/>
                <a:gd name="T17" fmla="*/ 16 h 98"/>
                <a:gd name="T18" fmla="*/ 92 w 187"/>
                <a:gd name="T19" fmla="*/ 10 h 98"/>
                <a:gd name="T20" fmla="*/ 79 w 187"/>
                <a:gd name="T21" fmla="*/ 18 h 98"/>
                <a:gd name="T22" fmla="*/ 74 w 187"/>
                <a:gd name="T23" fmla="*/ 24 h 98"/>
                <a:gd name="T24" fmla="*/ 53 w 187"/>
                <a:gd name="T25" fmla="*/ 32 h 98"/>
                <a:gd name="T26" fmla="*/ 37 w 187"/>
                <a:gd name="T27" fmla="*/ 24 h 98"/>
                <a:gd name="T28" fmla="*/ 26 w 187"/>
                <a:gd name="T29" fmla="*/ 18 h 98"/>
                <a:gd name="T30" fmla="*/ 21 w 187"/>
                <a:gd name="T31" fmla="*/ 32 h 98"/>
                <a:gd name="T32" fmla="*/ 16 w 187"/>
                <a:gd name="T33" fmla="*/ 32 h 98"/>
                <a:gd name="T34" fmla="*/ 8 w 187"/>
                <a:gd name="T35" fmla="*/ 32 h 98"/>
                <a:gd name="T36" fmla="*/ 13 w 187"/>
                <a:gd name="T37" fmla="*/ 37 h 98"/>
                <a:gd name="T38" fmla="*/ 8 w 187"/>
                <a:gd name="T39" fmla="*/ 45 h 98"/>
                <a:gd name="T40" fmla="*/ 0 w 187"/>
                <a:gd name="T41" fmla="*/ 61 h 98"/>
                <a:gd name="T42" fmla="*/ 26 w 187"/>
                <a:gd name="T43" fmla="*/ 87 h 98"/>
                <a:gd name="T44" fmla="*/ 47 w 187"/>
                <a:gd name="T45" fmla="*/ 98 h 98"/>
                <a:gd name="T46" fmla="*/ 66 w 187"/>
                <a:gd name="T47" fmla="*/ 98 h 98"/>
                <a:gd name="T48" fmla="*/ 69 w 187"/>
                <a:gd name="T49" fmla="*/ 95 h 98"/>
                <a:gd name="T50" fmla="*/ 82 w 187"/>
                <a:gd name="T51" fmla="*/ 92 h 98"/>
                <a:gd name="T52" fmla="*/ 92 w 187"/>
                <a:gd name="T53" fmla="*/ 92 h 98"/>
                <a:gd name="T54" fmla="*/ 100 w 187"/>
                <a:gd name="T55" fmla="*/ 84 h 98"/>
                <a:gd name="T56" fmla="*/ 113 w 187"/>
                <a:gd name="T57" fmla="*/ 87 h 98"/>
                <a:gd name="T58" fmla="*/ 121 w 187"/>
                <a:gd name="T59" fmla="*/ 84 h 98"/>
                <a:gd name="T60" fmla="*/ 129 w 187"/>
                <a:gd name="T61" fmla="*/ 84 h 98"/>
                <a:gd name="T62" fmla="*/ 137 w 187"/>
                <a:gd name="T63" fmla="*/ 79 h 98"/>
                <a:gd name="T64" fmla="*/ 145 w 187"/>
                <a:gd name="T65" fmla="*/ 76 h 98"/>
                <a:gd name="T66" fmla="*/ 153 w 187"/>
                <a:gd name="T67" fmla="*/ 63 h 98"/>
                <a:gd name="T68" fmla="*/ 164 w 187"/>
                <a:gd name="T69" fmla="*/ 42 h 98"/>
                <a:gd name="T70" fmla="*/ 164 w 187"/>
                <a:gd name="T71" fmla="*/ 34 h 98"/>
                <a:gd name="T72" fmla="*/ 174 w 187"/>
                <a:gd name="T73" fmla="*/ 32 h 98"/>
                <a:gd name="T74" fmla="*/ 185 w 187"/>
                <a:gd name="T75" fmla="*/ 24 h 98"/>
                <a:gd name="T76" fmla="*/ 187 w 187"/>
                <a:gd name="T77" fmla="*/ 18 h 98"/>
                <a:gd name="T78" fmla="*/ 182 w 187"/>
                <a:gd name="T79" fmla="*/ 16 h 98"/>
                <a:gd name="T80" fmla="*/ 182 w 187"/>
                <a:gd name="T81" fmla="*/ 16 h 98"/>
                <a:gd name="T82" fmla="*/ 182 w 187"/>
                <a:gd name="T83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7" h="98">
                  <a:moveTo>
                    <a:pt x="182" y="16"/>
                  </a:moveTo>
                  <a:lnTo>
                    <a:pt x="171" y="8"/>
                  </a:lnTo>
                  <a:lnTo>
                    <a:pt x="166" y="8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1" y="8"/>
                  </a:lnTo>
                  <a:lnTo>
                    <a:pt x="156" y="8"/>
                  </a:lnTo>
                  <a:lnTo>
                    <a:pt x="153" y="8"/>
                  </a:lnTo>
                  <a:lnTo>
                    <a:pt x="148" y="5"/>
                  </a:lnTo>
                  <a:lnTo>
                    <a:pt x="145" y="0"/>
                  </a:lnTo>
                  <a:lnTo>
                    <a:pt x="140" y="2"/>
                  </a:lnTo>
                  <a:lnTo>
                    <a:pt x="137" y="5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9" y="8"/>
                  </a:lnTo>
                  <a:lnTo>
                    <a:pt x="113" y="10"/>
                  </a:lnTo>
                  <a:lnTo>
                    <a:pt x="111" y="16"/>
                  </a:lnTo>
                  <a:lnTo>
                    <a:pt x="105" y="16"/>
                  </a:lnTo>
                  <a:lnTo>
                    <a:pt x="100" y="16"/>
                  </a:lnTo>
                  <a:lnTo>
                    <a:pt x="92" y="10"/>
                  </a:lnTo>
                  <a:lnTo>
                    <a:pt x="87" y="18"/>
                  </a:lnTo>
                  <a:lnTo>
                    <a:pt x="79" y="18"/>
                  </a:lnTo>
                  <a:lnTo>
                    <a:pt x="76" y="18"/>
                  </a:lnTo>
                  <a:lnTo>
                    <a:pt x="74" y="24"/>
                  </a:lnTo>
                  <a:lnTo>
                    <a:pt x="74" y="26"/>
                  </a:lnTo>
                  <a:lnTo>
                    <a:pt x="53" y="32"/>
                  </a:lnTo>
                  <a:lnTo>
                    <a:pt x="42" y="32"/>
                  </a:lnTo>
                  <a:lnTo>
                    <a:pt x="37" y="24"/>
                  </a:lnTo>
                  <a:lnTo>
                    <a:pt x="34" y="24"/>
                  </a:lnTo>
                  <a:lnTo>
                    <a:pt x="26" y="18"/>
                  </a:lnTo>
                  <a:lnTo>
                    <a:pt x="24" y="24"/>
                  </a:lnTo>
                  <a:lnTo>
                    <a:pt x="21" y="32"/>
                  </a:lnTo>
                  <a:lnTo>
                    <a:pt x="21" y="34"/>
                  </a:lnTo>
                  <a:lnTo>
                    <a:pt x="16" y="32"/>
                  </a:lnTo>
                  <a:lnTo>
                    <a:pt x="13" y="32"/>
                  </a:lnTo>
                  <a:lnTo>
                    <a:pt x="8" y="32"/>
                  </a:lnTo>
                  <a:lnTo>
                    <a:pt x="13" y="34"/>
                  </a:lnTo>
                  <a:lnTo>
                    <a:pt x="13" y="37"/>
                  </a:lnTo>
                  <a:lnTo>
                    <a:pt x="8" y="42"/>
                  </a:lnTo>
                  <a:lnTo>
                    <a:pt x="8" y="45"/>
                  </a:lnTo>
                  <a:lnTo>
                    <a:pt x="8" y="58"/>
                  </a:lnTo>
                  <a:lnTo>
                    <a:pt x="0" y="61"/>
                  </a:lnTo>
                  <a:lnTo>
                    <a:pt x="13" y="76"/>
                  </a:lnTo>
                  <a:lnTo>
                    <a:pt x="26" y="87"/>
                  </a:lnTo>
                  <a:lnTo>
                    <a:pt x="39" y="95"/>
                  </a:lnTo>
                  <a:lnTo>
                    <a:pt x="47" y="98"/>
                  </a:lnTo>
                  <a:lnTo>
                    <a:pt x="53" y="98"/>
                  </a:lnTo>
                  <a:lnTo>
                    <a:pt x="66" y="98"/>
                  </a:lnTo>
                  <a:lnTo>
                    <a:pt x="69" y="98"/>
                  </a:lnTo>
                  <a:lnTo>
                    <a:pt x="69" y="95"/>
                  </a:lnTo>
                  <a:lnTo>
                    <a:pt x="76" y="95"/>
                  </a:lnTo>
                  <a:lnTo>
                    <a:pt x="82" y="92"/>
                  </a:lnTo>
                  <a:lnTo>
                    <a:pt x="87" y="92"/>
                  </a:lnTo>
                  <a:lnTo>
                    <a:pt x="92" y="92"/>
                  </a:lnTo>
                  <a:lnTo>
                    <a:pt x="95" y="87"/>
                  </a:lnTo>
                  <a:lnTo>
                    <a:pt x="100" y="84"/>
                  </a:lnTo>
                  <a:lnTo>
                    <a:pt x="105" y="87"/>
                  </a:lnTo>
                  <a:lnTo>
                    <a:pt x="113" y="87"/>
                  </a:lnTo>
                  <a:lnTo>
                    <a:pt x="116" y="87"/>
                  </a:lnTo>
                  <a:lnTo>
                    <a:pt x="121" y="84"/>
                  </a:lnTo>
                  <a:lnTo>
                    <a:pt x="127" y="87"/>
                  </a:lnTo>
                  <a:lnTo>
                    <a:pt x="129" y="84"/>
                  </a:lnTo>
                  <a:lnTo>
                    <a:pt x="129" y="79"/>
                  </a:lnTo>
                  <a:lnTo>
                    <a:pt x="137" y="79"/>
                  </a:lnTo>
                  <a:lnTo>
                    <a:pt x="140" y="79"/>
                  </a:lnTo>
                  <a:lnTo>
                    <a:pt x="145" y="76"/>
                  </a:lnTo>
                  <a:lnTo>
                    <a:pt x="145" y="71"/>
                  </a:lnTo>
                  <a:lnTo>
                    <a:pt x="153" y="63"/>
                  </a:lnTo>
                  <a:lnTo>
                    <a:pt x="156" y="53"/>
                  </a:lnTo>
                  <a:lnTo>
                    <a:pt x="164" y="42"/>
                  </a:lnTo>
                  <a:lnTo>
                    <a:pt x="164" y="37"/>
                  </a:lnTo>
                  <a:lnTo>
                    <a:pt x="164" y="34"/>
                  </a:lnTo>
                  <a:lnTo>
                    <a:pt x="171" y="32"/>
                  </a:lnTo>
                  <a:lnTo>
                    <a:pt x="174" y="32"/>
                  </a:lnTo>
                  <a:lnTo>
                    <a:pt x="182" y="26"/>
                  </a:lnTo>
                  <a:lnTo>
                    <a:pt x="185" y="24"/>
                  </a:lnTo>
                  <a:lnTo>
                    <a:pt x="187" y="24"/>
                  </a:lnTo>
                  <a:lnTo>
                    <a:pt x="187" y="18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auto">
            <a:xfrm rot="256166">
              <a:off x="4047478" y="4018939"/>
              <a:ext cx="708706" cy="960715"/>
            </a:xfrm>
            <a:custGeom>
              <a:avLst/>
              <a:gdLst>
                <a:gd name="T0" fmla="*/ 227 w 346"/>
                <a:gd name="T1" fmla="*/ 322 h 372"/>
                <a:gd name="T2" fmla="*/ 190 w 346"/>
                <a:gd name="T3" fmla="*/ 319 h 372"/>
                <a:gd name="T4" fmla="*/ 172 w 346"/>
                <a:gd name="T5" fmla="*/ 332 h 372"/>
                <a:gd name="T6" fmla="*/ 224 w 346"/>
                <a:gd name="T7" fmla="*/ 356 h 372"/>
                <a:gd name="T8" fmla="*/ 253 w 346"/>
                <a:gd name="T9" fmla="*/ 359 h 372"/>
                <a:gd name="T10" fmla="*/ 264 w 346"/>
                <a:gd name="T11" fmla="*/ 314 h 372"/>
                <a:gd name="T12" fmla="*/ 251 w 346"/>
                <a:gd name="T13" fmla="*/ 319 h 372"/>
                <a:gd name="T14" fmla="*/ 322 w 346"/>
                <a:gd name="T15" fmla="*/ 227 h 372"/>
                <a:gd name="T16" fmla="*/ 269 w 346"/>
                <a:gd name="T17" fmla="*/ 198 h 372"/>
                <a:gd name="T18" fmla="*/ 261 w 346"/>
                <a:gd name="T19" fmla="*/ 182 h 372"/>
                <a:gd name="T20" fmla="*/ 211 w 346"/>
                <a:gd name="T21" fmla="*/ 153 h 372"/>
                <a:gd name="T22" fmla="*/ 174 w 346"/>
                <a:gd name="T23" fmla="*/ 111 h 372"/>
                <a:gd name="T24" fmla="*/ 166 w 346"/>
                <a:gd name="T25" fmla="*/ 79 h 372"/>
                <a:gd name="T26" fmla="*/ 164 w 346"/>
                <a:gd name="T27" fmla="*/ 58 h 372"/>
                <a:gd name="T28" fmla="*/ 182 w 346"/>
                <a:gd name="T29" fmla="*/ 50 h 372"/>
                <a:gd name="T30" fmla="*/ 201 w 346"/>
                <a:gd name="T31" fmla="*/ 45 h 372"/>
                <a:gd name="T32" fmla="*/ 198 w 346"/>
                <a:gd name="T33" fmla="*/ 23 h 372"/>
                <a:gd name="T34" fmla="*/ 164 w 346"/>
                <a:gd name="T35" fmla="*/ 8 h 372"/>
                <a:gd name="T36" fmla="*/ 140 w 346"/>
                <a:gd name="T37" fmla="*/ 5 h 372"/>
                <a:gd name="T38" fmla="*/ 111 w 346"/>
                <a:gd name="T39" fmla="*/ 8 h 372"/>
                <a:gd name="T40" fmla="*/ 98 w 346"/>
                <a:gd name="T41" fmla="*/ 18 h 372"/>
                <a:gd name="T42" fmla="*/ 92 w 346"/>
                <a:gd name="T43" fmla="*/ 26 h 372"/>
                <a:gd name="T44" fmla="*/ 76 w 346"/>
                <a:gd name="T45" fmla="*/ 18 h 372"/>
                <a:gd name="T46" fmla="*/ 69 w 346"/>
                <a:gd name="T47" fmla="*/ 39 h 372"/>
                <a:gd name="T48" fmla="*/ 50 w 346"/>
                <a:gd name="T49" fmla="*/ 23 h 372"/>
                <a:gd name="T50" fmla="*/ 34 w 346"/>
                <a:gd name="T51" fmla="*/ 39 h 372"/>
                <a:gd name="T52" fmla="*/ 8 w 346"/>
                <a:gd name="T53" fmla="*/ 45 h 372"/>
                <a:gd name="T54" fmla="*/ 0 w 346"/>
                <a:gd name="T55" fmla="*/ 71 h 372"/>
                <a:gd name="T56" fmla="*/ 8 w 346"/>
                <a:gd name="T57" fmla="*/ 95 h 372"/>
                <a:gd name="T58" fmla="*/ 32 w 346"/>
                <a:gd name="T59" fmla="*/ 103 h 372"/>
                <a:gd name="T60" fmla="*/ 26 w 346"/>
                <a:gd name="T61" fmla="*/ 118 h 372"/>
                <a:gd name="T62" fmla="*/ 58 w 346"/>
                <a:gd name="T63" fmla="*/ 95 h 372"/>
                <a:gd name="T64" fmla="*/ 103 w 346"/>
                <a:gd name="T65" fmla="*/ 113 h 372"/>
                <a:gd name="T66" fmla="*/ 129 w 346"/>
                <a:gd name="T67" fmla="*/ 158 h 372"/>
                <a:gd name="T68" fmla="*/ 150 w 346"/>
                <a:gd name="T69" fmla="*/ 179 h 372"/>
                <a:gd name="T70" fmla="*/ 190 w 346"/>
                <a:gd name="T71" fmla="*/ 208 h 372"/>
                <a:gd name="T72" fmla="*/ 211 w 346"/>
                <a:gd name="T73" fmla="*/ 219 h 372"/>
                <a:gd name="T74" fmla="*/ 235 w 346"/>
                <a:gd name="T75" fmla="*/ 227 h 372"/>
                <a:gd name="T76" fmla="*/ 251 w 346"/>
                <a:gd name="T77" fmla="*/ 245 h 372"/>
                <a:gd name="T78" fmla="*/ 269 w 346"/>
                <a:gd name="T79" fmla="*/ 261 h 372"/>
                <a:gd name="T80" fmla="*/ 277 w 346"/>
                <a:gd name="T81" fmla="*/ 298 h 372"/>
                <a:gd name="T82" fmla="*/ 264 w 346"/>
                <a:gd name="T83" fmla="*/ 322 h 372"/>
                <a:gd name="T84" fmla="*/ 293 w 346"/>
                <a:gd name="T85" fmla="*/ 303 h 372"/>
                <a:gd name="T86" fmla="*/ 306 w 346"/>
                <a:gd name="T87" fmla="*/ 272 h 372"/>
                <a:gd name="T88" fmla="*/ 296 w 346"/>
                <a:gd name="T89" fmla="*/ 243 h 372"/>
                <a:gd name="T90" fmla="*/ 325 w 346"/>
                <a:gd name="T91" fmla="*/ 243 h 372"/>
                <a:gd name="T92" fmla="*/ 346 w 346"/>
                <a:gd name="T93" fmla="*/ 253 h 372"/>
                <a:gd name="T94" fmla="*/ 341 w 346"/>
                <a:gd name="T95" fmla="*/ 237 h 372"/>
                <a:gd name="T96" fmla="*/ 53 w 346"/>
                <a:gd name="T97" fmla="*/ 285 h 372"/>
                <a:gd name="T98" fmla="*/ 50 w 346"/>
                <a:gd name="T99" fmla="*/ 288 h 372"/>
                <a:gd name="T100" fmla="*/ 84 w 346"/>
                <a:gd name="T101" fmla="*/ 216 h 372"/>
                <a:gd name="T102" fmla="*/ 69 w 346"/>
                <a:gd name="T103" fmla="*/ 211 h 372"/>
                <a:gd name="T104" fmla="*/ 45 w 346"/>
                <a:gd name="T105" fmla="*/ 232 h 372"/>
                <a:gd name="T106" fmla="*/ 53 w 346"/>
                <a:gd name="T107" fmla="*/ 253 h 372"/>
                <a:gd name="T108" fmla="*/ 53 w 346"/>
                <a:gd name="T109" fmla="*/ 285 h 372"/>
                <a:gd name="T110" fmla="*/ 69 w 346"/>
                <a:gd name="T111" fmla="*/ 280 h 372"/>
                <a:gd name="T112" fmla="*/ 87 w 346"/>
                <a:gd name="T113" fmla="*/ 258 h 372"/>
                <a:gd name="T114" fmla="*/ 87 w 346"/>
                <a:gd name="T115" fmla="*/ 219 h 372"/>
                <a:gd name="T116" fmla="*/ 84 w 346"/>
                <a:gd name="T117" fmla="*/ 21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6" h="372">
                  <a:moveTo>
                    <a:pt x="251" y="319"/>
                  </a:moveTo>
                  <a:lnTo>
                    <a:pt x="245" y="319"/>
                  </a:lnTo>
                  <a:lnTo>
                    <a:pt x="243" y="319"/>
                  </a:lnTo>
                  <a:lnTo>
                    <a:pt x="235" y="319"/>
                  </a:lnTo>
                  <a:lnTo>
                    <a:pt x="227" y="322"/>
                  </a:lnTo>
                  <a:lnTo>
                    <a:pt x="211" y="322"/>
                  </a:lnTo>
                  <a:lnTo>
                    <a:pt x="208" y="322"/>
                  </a:lnTo>
                  <a:lnTo>
                    <a:pt x="201" y="319"/>
                  </a:lnTo>
                  <a:lnTo>
                    <a:pt x="198" y="319"/>
                  </a:lnTo>
                  <a:lnTo>
                    <a:pt x="190" y="319"/>
                  </a:lnTo>
                  <a:lnTo>
                    <a:pt x="182" y="322"/>
                  </a:lnTo>
                  <a:lnTo>
                    <a:pt x="179" y="319"/>
                  </a:lnTo>
                  <a:lnTo>
                    <a:pt x="172" y="324"/>
                  </a:lnTo>
                  <a:lnTo>
                    <a:pt x="172" y="330"/>
                  </a:lnTo>
                  <a:lnTo>
                    <a:pt x="172" y="332"/>
                  </a:lnTo>
                  <a:lnTo>
                    <a:pt x="174" y="338"/>
                  </a:lnTo>
                  <a:lnTo>
                    <a:pt x="182" y="338"/>
                  </a:lnTo>
                  <a:lnTo>
                    <a:pt x="193" y="346"/>
                  </a:lnTo>
                  <a:lnTo>
                    <a:pt x="201" y="351"/>
                  </a:lnTo>
                  <a:lnTo>
                    <a:pt x="224" y="356"/>
                  </a:lnTo>
                  <a:lnTo>
                    <a:pt x="227" y="364"/>
                  </a:lnTo>
                  <a:lnTo>
                    <a:pt x="235" y="372"/>
                  </a:lnTo>
                  <a:lnTo>
                    <a:pt x="251" y="372"/>
                  </a:lnTo>
                  <a:lnTo>
                    <a:pt x="251" y="364"/>
                  </a:lnTo>
                  <a:lnTo>
                    <a:pt x="253" y="359"/>
                  </a:lnTo>
                  <a:lnTo>
                    <a:pt x="253" y="351"/>
                  </a:lnTo>
                  <a:lnTo>
                    <a:pt x="251" y="346"/>
                  </a:lnTo>
                  <a:lnTo>
                    <a:pt x="251" y="338"/>
                  </a:lnTo>
                  <a:lnTo>
                    <a:pt x="253" y="330"/>
                  </a:lnTo>
                  <a:lnTo>
                    <a:pt x="264" y="314"/>
                  </a:lnTo>
                  <a:lnTo>
                    <a:pt x="259" y="314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close/>
                  <a:moveTo>
                    <a:pt x="341" y="237"/>
                  </a:moveTo>
                  <a:lnTo>
                    <a:pt x="338" y="235"/>
                  </a:lnTo>
                  <a:lnTo>
                    <a:pt x="322" y="227"/>
                  </a:lnTo>
                  <a:lnTo>
                    <a:pt x="311" y="219"/>
                  </a:lnTo>
                  <a:lnTo>
                    <a:pt x="298" y="211"/>
                  </a:lnTo>
                  <a:lnTo>
                    <a:pt x="288" y="208"/>
                  </a:lnTo>
                  <a:lnTo>
                    <a:pt x="280" y="206"/>
                  </a:lnTo>
                  <a:lnTo>
                    <a:pt x="269" y="198"/>
                  </a:lnTo>
                  <a:lnTo>
                    <a:pt x="272" y="192"/>
                  </a:lnTo>
                  <a:lnTo>
                    <a:pt x="277" y="185"/>
                  </a:lnTo>
                  <a:lnTo>
                    <a:pt x="277" y="182"/>
                  </a:lnTo>
                  <a:lnTo>
                    <a:pt x="269" y="182"/>
                  </a:lnTo>
                  <a:lnTo>
                    <a:pt x="261" y="182"/>
                  </a:lnTo>
                  <a:lnTo>
                    <a:pt x="251" y="182"/>
                  </a:lnTo>
                  <a:lnTo>
                    <a:pt x="243" y="179"/>
                  </a:lnTo>
                  <a:lnTo>
                    <a:pt x="224" y="166"/>
                  </a:lnTo>
                  <a:lnTo>
                    <a:pt x="216" y="158"/>
                  </a:lnTo>
                  <a:lnTo>
                    <a:pt x="211" y="153"/>
                  </a:lnTo>
                  <a:lnTo>
                    <a:pt x="208" y="140"/>
                  </a:lnTo>
                  <a:lnTo>
                    <a:pt x="201" y="124"/>
                  </a:lnTo>
                  <a:lnTo>
                    <a:pt x="193" y="121"/>
                  </a:lnTo>
                  <a:lnTo>
                    <a:pt x="185" y="118"/>
                  </a:lnTo>
                  <a:lnTo>
                    <a:pt x="174" y="111"/>
                  </a:lnTo>
                  <a:lnTo>
                    <a:pt x="166" y="103"/>
                  </a:lnTo>
                  <a:lnTo>
                    <a:pt x="158" y="92"/>
                  </a:lnTo>
                  <a:lnTo>
                    <a:pt x="158" y="84"/>
                  </a:lnTo>
                  <a:lnTo>
                    <a:pt x="164" y="79"/>
                  </a:lnTo>
                  <a:lnTo>
                    <a:pt x="166" y="79"/>
                  </a:lnTo>
                  <a:lnTo>
                    <a:pt x="166" y="76"/>
                  </a:lnTo>
                  <a:lnTo>
                    <a:pt x="166" y="71"/>
                  </a:lnTo>
                  <a:lnTo>
                    <a:pt x="164" y="71"/>
                  </a:lnTo>
                  <a:lnTo>
                    <a:pt x="158" y="60"/>
                  </a:lnTo>
                  <a:lnTo>
                    <a:pt x="164" y="58"/>
                  </a:lnTo>
                  <a:lnTo>
                    <a:pt x="172" y="52"/>
                  </a:lnTo>
                  <a:lnTo>
                    <a:pt x="166" y="58"/>
                  </a:lnTo>
                  <a:lnTo>
                    <a:pt x="172" y="58"/>
                  </a:lnTo>
                  <a:lnTo>
                    <a:pt x="174" y="52"/>
                  </a:lnTo>
                  <a:lnTo>
                    <a:pt x="182" y="50"/>
                  </a:lnTo>
                  <a:lnTo>
                    <a:pt x="190" y="45"/>
                  </a:lnTo>
                  <a:lnTo>
                    <a:pt x="193" y="45"/>
                  </a:lnTo>
                  <a:lnTo>
                    <a:pt x="193" y="50"/>
                  </a:lnTo>
                  <a:lnTo>
                    <a:pt x="195" y="47"/>
                  </a:lnTo>
                  <a:lnTo>
                    <a:pt x="201" y="45"/>
                  </a:lnTo>
                  <a:lnTo>
                    <a:pt x="201" y="42"/>
                  </a:lnTo>
                  <a:lnTo>
                    <a:pt x="198" y="39"/>
                  </a:lnTo>
                  <a:lnTo>
                    <a:pt x="201" y="31"/>
                  </a:lnTo>
                  <a:lnTo>
                    <a:pt x="193" y="26"/>
                  </a:lnTo>
                  <a:lnTo>
                    <a:pt x="198" y="23"/>
                  </a:lnTo>
                  <a:lnTo>
                    <a:pt x="201" y="18"/>
                  </a:lnTo>
                  <a:lnTo>
                    <a:pt x="198" y="18"/>
                  </a:lnTo>
                  <a:lnTo>
                    <a:pt x="190" y="18"/>
                  </a:lnTo>
                  <a:lnTo>
                    <a:pt x="172" y="15"/>
                  </a:lnTo>
                  <a:lnTo>
                    <a:pt x="164" y="8"/>
                  </a:lnTo>
                  <a:lnTo>
                    <a:pt x="158" y="5"/>
                  </a:lnTo>
                  <a:lnTo>
                    <a:pt x="158" y="0"/>
                  </a:lnTo>
                  <a:lnTo>
                    <a:pt x="156" y="0"/>
                  </a:lnTo>
                  <a:lnTo>
                    <a:pt x="148" y="5"/>
                  </a:lnTo>
                  <a:lnTo>
                    <a:pt x="140" y="5"/>
                  </a:lnTo>
                  <a:lnTo>
                    <a:pt x="137" y="5"/>
                  </a:lnTo>
                  <a:lnTo>
                    <a:pt x="132" y="5"/>
                  </a:lnTo>
                  <a:lnTo>
                    <a:pt x="129" y="8"/>
                  </a:lnTo>
                  <a:lnTo>
                    <a:pt x="121" y="10"/>
                  </a:lnTo>
                  <a:lnTo>
                    <a:pt x="111" y="8"/>
                  </a:lnTo>
                  <a:lnTo>
                    <a:pt x="111" y="10"/>
                  </a:lnTo>
                  <a:lnTo>
                    <a:pt x="111" y="15"/>
                  </a:lnTo>
                  <a:lnTo>
                    <a:pt x="111" y="18"/>
                  </a:lnTo>
                  <a:lnTo>
                    <a:pt x="103" y="15"/>
                  </a:lnTo>
                  <a:lnTo>
                    <a:pt x="98" y="18"/>
                  </a:lnTo>
                  <a:lnTo>
                    <a:pt x="98" y="23"/>
                  </a:lnTo>
                  <a:lnTo>
                    <a:pt x="103" y="26"/>
                  </a:lnTo>
                  <a:lnTo>
                    <a:pt x="98" y="31"/>
                  </a:lnTo>
                  <a:lnTo>
                    <a:pt x="95" y="26"/>
                  </a:lnTo>
                  <a:lnTo>
                    <a:pt x="92" y="26"/>
                  </a:lnTo>
                  <a:lnTo>
                    <a:pt x="87" y="26"/>
                  </a:lnTo>
                  <a:lnTo>
                    <a:pt x="84" y="26"/>
                  </a:lnTo>
                  <a:lnTo>
                    <a:pt x="84" y="23"/>
                  </a:lnTo>
                  <a:lnTo>
                    <a:pt x="79" y="18"/>
                  </a:lnTo>
                  <a:lnTo>
                    <a:pt x="76" y="18"/>
                  </a:lnTo>
                  <a:lnTo>
                    <a:pt x="76" y="23"/>
                  </a:lnTo>
                  <a:lnTo>
                    <a:pt x="76" y="26"/>
                  </a:lnTo>
                  <a:lnTo>
                    <a:pt x="76" y="31"/>
                  </a:lnTo>
                  <a:lnTo>
                    <a:pt x="71" y="34"/>
                  </a:lnTo>
                  <a:lnTo>
                    <a:pt x="69" y="39"/>
                  </a:lnTo>
                  <a:lnTo>
                    <a:pt x="69" y="42"/>
                  </a:lnTo>
                  <a:lnTo>
                    <a:pt x="66" y="39"/>
                  </a:lnTo>
                  <a:lnTo>
                    <a:pt x="58" y="34"/>
                  </a:lnTo>
                  <a:lnTo>
                    <a:pt x="53" y="26"/>
                  </a:lnTo>
                  <a:lnTo>
                    <a:pt x="50" y="23"/>
                  </a:lnTo>
                  <a:lnTo>
                    <a:pt x="42" y="26"/>
                  </a:lnTo>
                  <a:lnTo>
                    <a:pt x="45" y="31"/>
                  </a:lnTo>
                  <a:lnTo>
                    <a:pt x="42" y="34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24" y="42"/>
                  </a:lnTo>
                  <a:lnTo>
                    <a:pt x="16" y="42"/>
                  </a:lnTo>
                  <a:lnTo>
                    <a:pt x="10" y="39"/>
                  </a:lnTo>
                  <a:lnTo>
                    <a:pt x="10" y="42"/>
                  </a:lnTo>
                  <a:lnTo>
                    <a:pt x="8" y="45"/>
                  </a:lnTo>
                  <a:lnTo>
                    <a:pt x="10" y="52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8" y="68"/>
                  </a:lnTo>
                  <a:lnTo>
                    <a:pt x="0" y="71"/>
                  </a:lnTo>
                  <a:lnTo>
                    <a:pt x="5" y="76"/>
                  </a:lnTo>
                  <a:lnTo>
                    <a:pt x="10" y="79"/>
                  </a:lnTo>
                  <a:lnTo>
                    <a:pt x="10" y="84"/>
                  </a:lnTo>
                  <a:lnTo>
                    <a:pt x="10" y="87"/>
                  </a:lnTo>
                  <a:lnTo>
                    <a:pt x="8" y="95"/>
                  </a:lnTo>
                  <a:lnTo>
                    <a:pt x="10" y="97"/>
                  </a:lnTo>
                  <a:lnTo>
                    <a:pt x="16" y="103"/>
                  </a:lnTo>
                  <a:lnTo>
                    <a:pt x="18" y="103"/>
                  </a:lnTo>
                  <a:lnTo>
                    <a:pt x="26" y="103"/>
                  </a:lnTo>
                  <a:lnTo>
                    <a:pt x="32" y="103"/>
                  </a:lnTo>
                  <a:lnTo>
                    <a:pt x="32" y="105"/>
                  </a:lnTo>
                  <a:lnTo>
                    <a:pt x="26" y="111"/>
                  </a:lnTo>
                  <a:lnTo>
                    <a:pt x="26" y="113"/>
                  </a:lnTo>
                  <a:lnTo>
                    <a:pt x="24" y="116"/>
                  </a:lnTo>
                  <a:lnTo>
                    <a:pt x="26" y="118"/>
                  </a:lnTo>
                  <a:lnTo>
                    <a:pt x="32" y="118"/>
                  </a:lnTo>
                  <a:lnTo>
                    <a:pt x="42" y="113"/>
                  </a:lnTo>
                  <a:lnTo>
                    <a:pt x="45" y="111"/>
                  </a:lnTo>
                  <a:lnTo>
                    <a:pt x="50" y="103"/>
                  </a:lnTo>
                  <a:lnTo>
                    <a:pt x="58" y="95"/>
                  </a:lnTo>
                  <a:lnTo>
                    <a:pt x="66" y="95"/>
                  </a:lnTo>
                  <a:lnTo>
                    <a:pt x="76" y="97"/>
                  </a:lnTo>
                  <a:lnTo>
                    <a:pt x="84" y="103"/>
                  </a:lnTo>
                  <a:lnTo>
                    <a:pt x="98" y="111"/>
                  </a:lnTo>
                  <a:lnTo>
                    <a:pt x="103" y="113"/>
                  </a:lnTo>
                  <a:lnTo>
                    <a:pt x="105" y="121"/>
                  </a:lnTo>
                  <a:lnTo>
                    <a:pt x="113" y="148"/>
                  </a:lnTo>
                  <a:lnTo>
                    <a:pt x="119" y="148"/>
                  </a:lnTo>
                  <a:lnTo>
                    <a:pt x="124" y="155"/>
                  </a:lnTo>
                  <a:lnTo>
                    <a:pt x="129" y="158"/>
                  </a:lnTo>
                  <a:lnTo>
                    <a:pt x="129" y="166"/>
                  </a:lnTo>
                  <a:lnTo>
                    <a:pt x="137" y="166"/>
                  </a:lnTo>
                  <a:lnTo>
                    <a:pt x="140" y="166"/>
                  </a:lnTo>
                  <a:lnTo>
                    <a:pt x="148" y="174"/>
                  </a:lnTo>
                  <a:lnTo>
                    <a:pt x="150" y="179"/>
                  </a:lnTo>
                  <a:lnTo>
                    <a:pt x="156" y="182"/>
                  </a:lnTo>
                  <a:lnTo>
                    <a:pt x="172" y="198"/>
                  </a:lnTo>
                  <a:lnTo>
                    <a:pt x="182" y="206"/>
                  </a:lnTo>
                  <a:lnTo>
                    <a:pt x="185" y="208"/>
                  </a:lnTo>
                  <a:lnTo>
                    <a:pt x="190" y="208"/>
                  </a:lnTo>
                  <a:lnTo>
                    <a:pt x="198" y="208"/>
                  </a:lnTo>
                  <a:lnTo>
                    <a:pt x="206" y="208"/>
                  </a:lnTo>
                  <a:lnTo>
                    <a:pt x="208" y="208"/>
                  </a:lnTo>
                  <a:lnTo>
                    <a:pt x="208" y="211"/>
                  </a:lnTo>
                  <a:lnTo>
                    <a:pt x="211" y="219"/>
                  </a:lnTo>
                  <a:lnTo>
                    <a:pt x="219" y="224"/>
                  </a:lnTo>
                  <a:lnTo>
                    <a:pt x="224" y="224"/>
                  </a:lnTo>
                  <a:lnTo>
                    <a:pt x="227" y="224"/>
                  </a:lnTo>
                  <a:lnTo>
                    <a:pt x="224" y="232"/>
                  </a:lnTo>
                  <a:lnTo>
                    <a:pt x="235" y="227"/>
                  </a:lnTo>
                  <a:lnTo>
                    <a:pt x="238" y="232"/>
                  </a:lnTo>
                  <a:lnTo>
                    <a:pt x="243" y="235"/>
                  </a:lnTo>
                  <a:lnTo>
                    <a:pt x="243" y="243"/>
                  </a:lnTo>
                  <a:lnTo>
                    <a:pt x="245" y="245"/>
                  </a:lnTo>
                  <a:lnTo>
                    <a:pt x="251" y="245"/>
                  </a:lnTo>
                  <a:lnTo>
                    <a:pt x="253" y="251"/>
                  </a:lnTo>
                  <a:lnTo>
                    <a:pt x="259" y="251"/>
                  </a:lnTo>
                  <a:lnTo>
                    <a:pt x="261" y="251"/>
                  </a:lnTo>
                  <a:lnTo>
                    <a:pt x="264" y="251"/>
                  </a:lnTo>
                  <a:lnTo>
                    <a:pt x="269" y="261"/>
                  </a:lnTo>
                  <a:lnTo>
                    <a:pt x="272" y="269"/>
                  </a:lnTo>
                  <a:lnTo>
                    <a:pt x="277" y="285"/>
                  </a:lnTo>
                  <a:lnTo>
                    <a:pt x="280" y="288"/>
                  </a:lnTo>
                  <a:lnTo>
                    <a:pt x="280" y="295"/>
                  </a:lnTo>
                  <a:lnTo>
                    <a:pt x="277" y="298"/>
                  </a:lnTo>
                  <a:lnTo>
                    <a:pt x="272" y="298"/>
                  </a:lnTo>
                  <a:lnTo>
                    <a:pt x="272" y="306"/>
                  </a:lnTo>
                  <a:lnTo>
                    <a:pt x="264" y="314"/>
                  </a:lnTo>
                  <a:lnTo>
                    <a:pt x="264" y="319"/>
                  </a:lnTo>
                  <a:lnTo>
                    <a:pt x="264" y="322"/>
                  </a:lnTo>
                  <a:lnTo>
                    <a:pt x="269" y="324"/>
                  </a:lnTo>
                  <a:lnTo>
                    <a:pt x="272" y="324"/>
                  </a:lnTo>
                  <a:lnTo>
                    <a:pt x="285" y="314"/>
                  </a:lnTo>
                  <a:lnTo>
                    <a:pt x="293" y="306"/>
                  </a:lnTo>
                  <a:lnTo>
                    <a:pt x="293" y="303"/>
                  </a:lnTo>
                  <a:lnTo>
                    <a:pt x="293" y="295"/>
                  </a:lnTo>
                  <a:lnTo>
                    <a:pt x="298" y="293"/>
                  </a:lnTo>
                  <a:lnTo>
                    <a:pt x="306" y="288"/>
                  </a:lnTo>
                  <a:lnTo>
                    <a:pt x="306" y="285"/>
                  </a:lnTo>
                  <a:lnTo>
                    <a:pt x="306" y="272"/>
                  </a:lnTo>
                  <a:lnTo>
                    <a:pt x="298" y="269"/>
                  </a:lnTo>
                  <a:lnTo>
                    <a:pt x="293" y="266"/>
                  </a:lnTo>
                  <a:lnTo>
                    <a:pt x="288" y="261"/>
                  </a:lnTo>
                  <a:lnTo>
                    <a:pt x="288" y="258"/>
                  </a:lnTo>
                  <a:lnTo>
                    <a:pt x="296" y="243"/>
                  </a:lnTo>
                  <a:lnTo>
                    <a:pt x="298" y="235"/>
                  </a:lnTo>
                  <a:lnTo>
                    <a:pt x="311" y="235"/>
                  </a:lnTo>
                  <a:lnTo>
                    <a:pt x="311" y="237"/>
                  </a:lnTo>
                  <a:lnTo>
                    <a:pt x="319" y="243"/>
                  </a:lnTo>
                  <a:lnTo>
                    <a:pt x="325" y="243"/>
                  </a:lnTo>
                  <a:lnTo>
                    <a:pt x="330" y="245"/>
                  </a:lnTo>
                  <a:lnTo>
                    <a:pt x="333" y="253"/>
                  </a:lnTo>
                  <a:lnTo>
                    <a:pt x="338" y="258"/>
                  </a:lnTo>
                  <a:lnTo>
                    <a:pt x="341" y="258"/>
                  </a:lnTo>
                  <a:lnTo>
                    <a:pt x="346" y="253"/>
                  </a:lnTo>
                  <a:lnTo>
                    <a:pt x="346" y="251"/>
                  </a:lnTo>
                  <a:lnTo>
                    <a:pt x="346" y="243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close/>
                  <a:moveTo>
                    <a:pt x="50" y="288"/>
                  </a:moveTo>
                  <a:lnTo>
                    <a:pt x="53" y="285"/>
                  </a:lnTo>
                  <a:lnTo>
                    <a:pt x="50" y="285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close/>
                  <a:moveTo>
                    <a:pt x="84" y="219"/>
                  </a:moveTo>
                  <a:lnTo>
                    <a:pt x="87" y="216"/>
                  </a:lnTo>
                  <a:lnTo>
                    <a:pt x="84" y="216"/>
                  </a:lnTo>
                  <a:lnTo>
                    <a:pt x="84" y="211"/>
                  </a:lnTo>
                  <a:lnTo>
                    <a:pt x="79" y="211"/>
                  </a:lnTo>
                  <a:lnTo>
                    <a:pt x="76" y="208"/>
                  </a:lnTo>
                  <a:lnTo>
                    <a:pt x="71" y="208"/>
                  </a:lnTo>
                  <a:lnTo>
                    <a:pt x="69" y="211"/>
                  </a:lnTo>
                  <a:lnTo>
                    <a:pt x="58" y="219"/>
                  </a:lnTo>
                  <a:lnTo>
                    <a:pt x="50" y="224"/>
                  </a:lnTo>
                  <a:lnTo>
                    <a:pt x="45" y="219"/>
                  </a:lnTo>
                  <a:lnTo>
                    <a:pt x="45" y="224"/>
                  </a:lnTo>
                  <a:lnTo>
                    <a:pt x="45" y="232"/>
                  </a:lnTo>
                  <a:lnTo>
                    <a:pt x="50" y="235"/>
                  </a:lnTo>
                  <a:lnTo>
                    <a:pt x="50" y="243"/>
                  </a:lnTo>
                  <a:lnTo>
                    <a:pt x="53" y="245"/>
                  </a:lnTo>
                  <a:lnTo>
                    <a:pt x="50" y="253"/>
                  </a:lnTo>
                  <a:lnTo>
                    <a:pt x="53" y="253"/>
                  </a:lnTo>
                  <a:lnTo>
                    <a:pt x="53" y="258"/>
                  </a:lnTo>
                  <a:lnTo>
                    <a:pt x="53" y="261"/>
                  </a:lnTo>
                  <a:lnTo>
                    <a:pt x="50" y="261"/>
                  </a:lnTo>
                  <a:lnTo>
                    <a:pt x="50" y="277"/>
                  </a:lnTo>
                  <a:lnTo>
                    <a:pt x="53" y="285"/>
                  </a:lnTo>
                  <a:lnTo>
                    <a:pt x="58" y="293"/>
                  </a:lnTo>
                  <a:lnTo>
                    <a:pt x="61" y="293"/>
                  </a:lnTo>
                  <a:lnTo>
                    <a:pt x="66" y="293"/>
                  </a:lnTo>
                  <a:lnTo>
                    <a:pt x="69" y="288"/>
                  </a:lnTo>
                  <a:lnTo>
                    <a:pt x="69" y="280"/>
                  </a:lnTo>
                  <a:lnTo>
                    <a:pt x="76" y="280"/>
                  </a:lnTo>
                  <a:lnTo>
                    <a:pt x="84" y="280"/>
                  </a:lnTo>
                  <a:lnTo>
                    <a:pt x="87" y="277"/>
                  </a:lnTo>
                  <a:lnTo>
                    <a:pt x="87" y="269"/>
                  </a:lnTo>
                  <a:lnTo>
                    <a:pt x="87" y="258"/>
                  </a:lnTo>
                  <a:lnTo>
                    <a:pt x="87" y="245"/>
                  </a:lnTo>
                  <a:lnTo>
                    <a:pt x="87" y="243"/>
                  </a:lnTo>
                  <a:lnTo>
                    <a:pt x="92" y="235"/>
                  </a:lnTo>
                  <a:lnTo>
                    <a:pt x="92" y="227"/>
                  </a:lnTo>
                  <a:lnTo>
                    <a:pt x="87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31"/>
            <p:cNvSpPr>
              <a:spLocks noEditPoints="1"/>
            </p:cNvSpPr>
            <p:nvPr/>
          </p:nvSpPr>
          <p:spPr bwMode="auto">
            <a:xfrm rot="256166">
              <a:off x="3350134" y="2742798"/>
              <a:ext cx="524360" cy="947801"/>
            </a:xfrm>
            <a:custGeom>
              <a:avLst/>
              <a:gdLst>
                <a:gd name="T0" fmla="*/ 64 w 256"/>
                <a:gd name="T1" fmla="*/ 208 h 367"/>
                <a:gd name="T2" fmla="*/ 51 w 256"/>
                <a:gd name="T3" fmla="*/ 187 h 367"/>
                <a:gd name="T4" fmla="*/ 16 w 256"/>
                <a:gd name="T5" fmla="*/ 206 h 367"/>
                <a:gd name="T6" fmla="*/ 24 w 256"/>
                <a:gd name="T7" fmla="*/ 221 h 367"/>
                <a:gd name="T8" fmla="*/ 43 w 256"/>
                <a:gd name="T9" fmla="*/ 227 h 367"/>
                <a:gd name="T10" fmla="*/ 43 w 256"/>
                <a:gd name="T11" fmla="*/ 103 h 367"/>
                <a:gd name="T12" fmla="*/ 64 w 256"/>
                <a:gd name="T13" fmla="*/ 87 h 367"/>
                <a:gd name="T14" fmla="*/ 37 w 256"/>
                <a:gd name="T15" fmla="*/ 87 h 367"/>
                <a:gd name="T16" fmla="*/ 43 w 256"/>
                <a:gd name="T17" fmla="*/ 103 h 367"/>
                <a:gd name="T18" fmla="*/ 196 w 256"/>
                <a:gd name="T19" fmla="*/ 0 h 367"/>
                <a:gd name="T20" fmla="*/ 151 w 256"/>
                <a:gd name="T21" fmla="*/ 60 h 367"/>
                <a:gd name="T22" fmla="*/ 151 w 256"/>
                <a:gd name="T23" fmla="*/ 66 h 367"/>
                <a:gd name="T24" fmla="*/ 196 w 256"/>
                <a:gd name="T25" fmla="*/ 26 h 367"/>
                <a:gd name="T26" fmla="*/ 201 w 256"/>
                <a:gd name="T27" fmla="*/ 13 h 367"/>
                <a:gd name="T28" fmla="*/ 251 w 256"/>
                <a:gd name="T29" fmla="*/ 266 h 367"/>
                <a:gd name="T30" fmla="*/ 225 w 256"/>
                <a:gd name="T31" fmla="*/ 253 h 367"/>
                <a:gd name="T32" fmla="*/ 209 w 256"/>
                <a:gd name="T33" fmla="*/ 227 h 367"/>
                <a:gd name="T34" fmla="*/ 175 w 256"/>
                <a:gd name="T35" fmla="*/ 182 h 367"/>
                <a:gd name="T36" fmla="*/ 132 w 256"/>
                <a:gd name="T37" fmla="*/ 161 h 367"/>
                <a:gd name="T38" fmla="*/ 169 w 256"/>
                <a:gd name="T39" fmla="*/ 118 h 367"/>
                <a:gd name="T40" fmla="*/ 114 w 256"/>
                <a:gd name="T41" fmla="*/ 110 h 367"/>
                <a:gd name="T42" fmla="*/ 148 w 256"/>
                <a:gd name="T43" fmla="*/ 76 h 367"/>
                <a:gd name="T44" fmla="*/ 103 w 256"/>
                <a:gd name="T45" fmla="*/ 76 h 367"/>
                <a:gd name="T46" fmla="*/ 80 w 256"/>
                <a:gd name="T47" fmla="*/ 100 h 367"/>
                <a:gd name="T48" fmla="*/ 80 w 256"/>
                <a:gd name="T49" fmla="*/ 113 h 367"/>
                <a:gd name="T50" fmla="*/ 69 w 256"/>
                <a:gd name="T51" fmla="*/ 134 h 367"/>
                <a:gd name="T52" fmla="*/ 87 w 256"/>
                <a:gd name="T53" fmla="*/ 137 h 367"/>
                <a:gd name="T54" fmla="*/ 72 w 256"/>
                <a:gd name="T55" fmla="*/ 161 h 367"/>
                <a:gd name="T56" fmla="*/ 82 w 256"/>
                <a:gd name="T57" fmla="*/ 163 h 367"/>
                <a:gd name="T58" fmla="*/ 98 w 256"/>
                <a:gd name="T59" fmla="*/ 163 h 367"/>
                <a:gd name="T60" fmla="*/ 82 w 256"/>
                <a:gd name="T61" fmla="*/ 198 h 367"/>
                <a:gd name="T62" fmla="*/ 109 w 256"/>
                <a:gd name="T63" fmla="*/ 200 h 367"/>
                <a:gd name="T64" fmla="*/ 124 w 256"/>
                <a:gd name="T65" fmla="*/ 221 h 367"/>
                <a:gd name="T66" fmla="*/ 132 w 256"/>
                <a:gd name="T67" fmla="*/ 240 h 367"/>
                <a:gd name="T68" fmla="*/ 124 w 256"/>
                <a:gd name="T69" fmla="*/ 253 h 367"/>
                <a:gd name="T70" fmla="*/ 98 w 256"/>
                <a:gd name="T71" fmla="*/ 258 h 367"/>
                <a:gd name="T72" fmla="*/ 106 w 256"/>
                <a:gd name="T73" fmla="*/ 282 h 367"/>
                <a:gd name="T74" fmla="*/ 69 w 256"/>
                <a:gd name="T75" fmla="*/ 309 h 367"/>
                <a:gd name="T76" fmla="*/ 103 w 256"/>
                <a:gd name="T77" fmla="*/ 311 h 367"/>
                <a:gd name="T78" fmla="*/ 143 w 256"/>
                <a:gd name="T79" fmla="*/ 309 h 367"/>
                <a:gd name="T80" fmla="*/ 82 w 256"/>
                <a:gd name="T81" fmla="*/ 338 h 367"/>
                <a:gd name="T82" fmla="*/ 56 w 256"/>
                <a:gd name="T83" fmla="*/ 364 h 367"/>
                <a:gd name="T84" fmla="*/ 95 w 256"/>
                <a:gd name="T85" fmla="*/ 356 h 367"/>
                <a:gd name="T86" fmla="*/ 140 w 256"/>
                <a:gd name="T87" fmla="*/ 348 h 367"/>
                <a:gd name="T88" fmla="*/ 169 w 256"/>
                <a:gd name="T89" fmla="*/ 338 h 367"/>
                <a:gd name="T90" fmla="*/ 220 w 256"/>
                <a:gd name="T91" fmla="*/ 340 h 367"/>
                <a:gd name="T92" fmla="*/ 230 w 256"/>
                <a:gd name="T93" fmla="*/ 314 h 367"/>
                <a:gd name="T94" fmla="*/ 238 w 256"/>
                <a:gd name="T95" fmla="*/ 301 h 367"/>
                <a:gd name="T96" fmla="*/ 251 w 256"/>
                <a:gd name="T97" fmla="*/ 266 h 367"/>
                <a:gd name="T98" fmla="*/ 143 w 256"/>
                <a:gd name="T99" fmla="*/ 145 h 367"/>
                <a:gd name="T100" fmla="*/ 56 w 256"/>
                <a:gd name="T101" fmla="*/ 103 h 367"/>
                <a:gd name="T102" fmla="*/ 64 w 256"/>
                <a:gd name="T103" fmla="*/ 121 h 367"/>
                <a:gd name="T104" fmla="*/ 64 w 256"/>
                <a:gd name="T105" fmla="*/ 113 h 367"/>
                <a:gd name="T106" fmla="*/ 69 w 256"/>
                <a:gd name="T107" fmla="*/ 174 h 367"/>
                <a:gd name="T108" fmla="*/ 87 w 256"/>
                <a:gd name="T109" fmla="*/ 169 h 367"/>
                <a:gd name="T110" fmla="*/ 56 w 256"/>
                <a:gd name="T111" fmla="*/ 140 h 367"/>
                <a:gd name="T112" fmla="*/ 64 w 256"/>
                <a:gd name="T113" fmla="*/ 14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367">
                  <a:moveTo>
                    <a:pt x="53" y="227"/>
                  </a:moveTo>
                  <a:lnTo>
                    <a:pt x="56" y="224"/>
                  </a:lnTo>
                  <a:lnTo>
                    <a:pt x="61" y="221"/>
                  </a:lnTo>
                  <a:lnTo>
                    <a:pt x="64" y="221"/>
                  </a:lnTo>
                  <a:lnTo>
                    <a:pt x="69" y="216"/>
                  </a:lnTo>
                  <a:lnTo>
                    <a:pt x="64" y="216"/>
                  </a:lnTo>
                  <a:lnTo>
                    <a:pt x="64" y="213"/>
                  </a:lnTo>
                  <a:lnTo>
                    <a:pt x="64" y="208"/>
                  </a:lnTo>
                  <a:lnTo>
                    <a:pt x="69" y="213"/>
                  </a:lnTo>
                  <a:lnTo>
                    <a:pt x="69" y="206"/>
                  </a:lnTo>
                  <a:lnTo>
                    <a:pt x="64" y="206"/>
                  </a:lnTo>
                  <a:lnTo>
                    <a:pt x="56" y="206"/>
                  </a:lnTo>
                  <a:lnTo>
                    <a:pt x="64" y="200"/>
                  </a:lnTo>
                  <a:lnTo>
                    <a:pt x="61" y="198"/>
                  </a:lnTo>
                  <a:lnTo>
                    <a:pt x="53" y="190"/>
                  </a:lnTo>
                  <a:lnTo>
                    <a:pt x="51" y="187"/>
                  </a:lnTo>
                  <a:lnTo>
                    <a:pt x="43" y="187"/>
                  </a:lnTo>
                  <a:lnTo>
                    <a:pt x="37" y="190"/>
                  </a:lnTo>
                  <a:lnTo>
                    <a:pt x="35" y="190"/>
                  </a:lnTo>
                  <a:lnTo>
                    <a:pt x="29" y="195"/>
                  </a:lnTo>
                  <a:lnTo>
                    <a:pt x="27" y="195"/>
                  </a:lnTo>
                  <a:lnTo>
                    <a:pt x="24" y="195"/>
                  </a:lnTo>
                  <a:lnTo>
                    <a:pt x="19" y="198"/>
                  </a:lnTo>
                  <a:lnTo>
                    <a:pt x="16" y="206"/>
                  </a:lnTo>
                  <a:lnTo>
                    <a:pt x="11" y="206"/>
                  </a:lnTo>
                  <a:lnTo>
                    <a:pt x="8" y="206"/>
                  </a:lnTo>
                  <a:lnTo>
                    <a:pt x="11" y="208"/>
                  </a:lnTo>
                  <a:lnTo>
                    <a:pt x="0" y="213"/>
                  </a:lnTo>
                  <a:lnTo>
                    <a:pt x="3" y="216"/>
                  </a:lnTo>
                  <a:lnTo>
                    <a:pt x="16" y="224"/>
                  </a:lnTo>
                  <a:lnTo>
                    <a:pt x="19" y="224"/>
                  </a:lnTo>
                  <a:lnTo>
                    <a:pt x="24" y="221"/>
                  </a:lnTo>
                  <a:lnTo>
                    <a:pt x="24" y="216"/>
                  </a:lnTo>
                  <a:lnTo>
                    <a:pt x="27" y="216"/>
                  </a:lnTo>
                  <a:lnTo>
                    <a:pt x="29" y="216"/>
                  </a:lnTo>
                  <a:lnTo>
                    <a:pt x="35" y="221"/>
                  </a:lnTo>
                  <a:lnTo>
                    <a:pt x="35" y="221"/>
                  </a:lnTo>
                  <a:lnTo>
                    <a:pt x="37" y="224"/>
                  </a:lnTo>
                  <a:lnTo>
                    <a:pt x="37" y="227"/>
                  </a:lnTo>
                  <a:lnTo>
                    <a:pt x="43" y="227"/>
                  </a:lnTo>
                  <a:lnTo>
                    <a:pt x="51" y="224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close/>
                  <a:moveTo>
                    <a:pt x="43" y="103"/>
                  </a:moveTo>
                  <a:lnTo>
                    <a:pt x="45" y="100"/>
                  </a:lnTo>
                  <a:lnTo>
                    <a:pt x="51" y="95"/>
                  </a:lnTo>
                  <a:lnTo>
                    <a:pt x="53" y="95"/>
                  </a:lnTo>
                  <a:lnTo>
                    <a:pt x="56" y="95"/>
                  </a:lnTo>
                  <a:lnTo>
                    <a:pt x="56" y="92"/>
                  </a:lnTo>
                  <a:lnTo>
                    <a:pt x="53" y="92"/>
                  </a:lnTo>
                  <a:lnTo>
                    <a:pt x="61" y="87"/>
                  </a:lnTo>
                  <a:lnTo>
                    <a:pt x="64" y="87"/>
                  </a:lnTo>
                  <a:lnTo>
                    <a:pt x="61" y="84"/>
                  </a:lnTo>
                  <a:lnTo>
                    <a:pt x="64" y="81"/>
                  </a:lnTo>
                  <a:lnTo>
                    <a:pt x="64" y="76"/>
                  </a:lnTo>
                  <a:lnTo>
                    <a:pt x="61" y="81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45" y="87"/>
                  </a:lnTo>
                  <a:lnTo>
                    <a:pt x="37" y="87"/>
                  </a:lnTo>
                  <a:lnTo>
                    <a:pt x="43" y="92"/>
                  </a:lnTo>
                  <a:lnTo>
                    <a:pt x="37" y="95"/>
                  </a:lnTo>
                  <a:lnTo>
                    <a:pt x="45" y="95"/>
                  </a:lnTo>
                  <a:lnTo>
                    <a:pt x="37" y="100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close/>
                  <a:moveTo>
                    <a:pt x="196" y="0"/>
                  </a:moveTo>
                  <a:lnTo>
                    <a:pt x="193" y="5"/>
                  </a:lnTo>
                  <a:lnTo>
                    <a:pt x="196" y="7"/>
                  </a:lnTo>
                  <a:lnTo>
                    <a:pt x="201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close/>
                  <a:moveTo>
                    <a:pt x="151" y="66"/>
                  </a:moveTo>
                  <a:lnTo>
                    <a:pt x="156" y="66"/>
                  </a:lnTo>
                  <a:lnTo>
                    <a:pt x="159" y="60"/>
                  </a:lnTo>
                  <a:lnTo>
                    <a:pt x="151" y="60"/>
                  </a:lnTo>
                  <a:lnTo>
                    <a:pt x="148" y="58"/>
                  </a:lnTo>
                  <a:lnTo>
                    <a:pt x="143" y="58"/>
                  </a:lnTo>
                  <a:lnTo>
                    <a:pt x="143" y="52"/>
                  </a:lnTo>
                  <a:lnTo>
                    <a:pt x="140" y="52"/>
                  </a:lnTo>
                  <a:lnTo>
                    <a:pt x="138" y="58"/>
                  </a:lnTo>
                  <a:lnTo>
                    <a:pt x="140" y="60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close/>
                  <a:moveTo>
                    <a:pt x="190" y="15"/>
                  </a:moveTo>
                  <a:lnTo>
                    <a:pt x="193" y="15"/>
                  </a:lnTo>
                  <a:lnTo>
                    <a:pt x="196" y="21"/>
                  </a:lnTo>
                  <a:lnTo>
                    <a:pt x="196" y="26"/>
                  </a:lnTo>
                  <a:lnTo>
                    <a:pt x="193" y="31"/>
                  </a:lnTo>
                  <a:lnTo>
                    <a:pt x="201" y="26"/>
                  </a:lnTo>
                  <a:lnTo>
                    <a:pt x="204" y="23"/>
                  </a:lnTo>
                  <a:lnTo>
                    <a:pt x="209" y="13"/>
                  </a:lnTo>
                  <a:lnTo>
                    <a:pt x="204" y="7"/>
                  </a:lnTo>
                  <a:lnTo>
                    <a:pt x="204" y="5"/>
                  </a:lnTo>
                  <a:lnTo>
                    <a:pt x="196" y="7"/>
                  </a:lnTo>
                  <a:lnTo>
                    <a:pt x="201" y="13"/>
                  </a:lnTo>
                  <a:lnTo>
                    <a:pt x="185" y="13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close/>
                  <a:moveTo>
                    <a:pt x="251" y="266"/>
                  </a:moveTo>
                  <a:lnTo>
                    <a:pt x="238" y="266"/>
                  </a:lnTo>
                  <a:lnTo>
                    <a:pt x="230" y="261"/>
                  </a:lnTo>
                  <a:lnTo>
                    <a:pt x="227" y="266"/>
                  </a:lnTo>
                  <a:lnTo>
                    <a:pt x="225" y="274"/>
                  </a:lnTo>
                  <a:lnTo>
                    <a:pt x="217" y="269"/>
                  </a:lnTo>
                  <a:lnTo>
                    <a:pt x="212" y="269"/>
                  </a:lnTo>
                  <a:lnTo>
                    <a:pt x="220" y="258"/>
                  </a:lnTo>
                  <a:lnTo>
                    <a:pt x="225" y="253"/>
                  </a:lnTo>
                  <a:lnTo>
                    <a:pt x="220" y="250"/>
                  </a:lnTo>
                  <a:lnTo>
                    <a:pt x="212" y="243"/>
                  </a:lnTo>
                  <a:lnTo>
                    <a:pt x="209" y="243"/>
                  </a:lnTo>
                  <a:lnTo>
                    <a:pt x="193" y="240"/>
                  </a:lnTo>
                  <a:lnTo>
                    <a:pt x="209" y="240"/>
                  </a:lnTo>
                  <a:lnTo>
                    <a:pt x="220" y="243"/>
                  </a:lnTo>
                  <a:lnTo>
                    <a:pt x="212" y="235"/>
                  </a:lnTo>
                  <a:lnTo>
                    <a:pt x="209" y="227"/>
                  </a:lnTo>
                  <a:lnTo>
                    <a:pt x="212" y="224"/>
                  </a:lnTo>
                  <a:lnTo>
                    <a:pt x="204" y="221"/>
                  </a:lnTo>
                  <a:lnTo>
                    <a:pt x="201" y="213"/>
                  </a:lnTo>
                  <a:lnTo>
                    <a:pt x="193" y="208"/>
                  </a:lnTo>
                  <a:lnTo>
                    <a:pt x="185" y="208"/>
                  </a:lnTo>
                  <a:lnTo>
                    <a:pt x="183" y="206"/>
                  </a:lnTo>
                  <a:lnTo>
                    <a:pt x="177" y="198"/>
                  </a:lnTo>
                  <a:lnTo>
                    <a:pt x="175" y="182"/>
                  </a:lnTo>
                  <a:lnTo>
                    <a:pt x="175" y="174"/>
                  </a:lnTo>
                  <a:lnTo>
                    <a:pt x="167" y="169"/>
                  </a:lnTo>
                  <a:lnTo>
                    <a:pt x="151" y="161"/>
                  </a:lnTo>
                  <a:lnTo>
                    <a:pt x="148" y="161"/>
                  </a:lnTo>
                  <a:lnTo>
                    <a:pt x="143" y="161"/>
                  </a:lnTo>
                  <a:lnTo>
                    <a:pt x="140" y="163"/>
                  </a:lnTo>
                  <a:lnTo>
                    <a:pt x="130" y="161"/>
                  </a:lnTo>
                  <a:lnTo>
                    <a:pt x="132" y="161"/>
                  </a:lnTo>
                  <a:lnTo>
                    <a:pt x="140" y="155"/>
                  </a:lnTo>
                  <a:lnTo>
                    <a:pt x="143" y="155"/>
                  </a:lnTo>
                  <a:lnTo>
                    <a:pt x="148" y="153"/>
                  </a:lnTo>
                  <a:lnTo>
                    <a:pt x="148" y="147"/>
                  </a:lnTo>
                  <a:lnTo>
                    <a:pt x="146" y="145"/>
                  </a:lnTo>
                  <a:lnTo>
                    <a:pt x="148" y="145"/>
                  </a:lnTo>
                  <a:lnTo>
                    <a:pt x="164" y="134"/>
                  </a:lnTo>
                  <a:lnTo>
                    <a:pt x="169" y="118"/>
                  </a:lnTo>
                  <a:lnTo>
                    <a:pt x="175" y="113"/>
                  </a:lnTo>
                  <a:lnTo>
                    <a:pt x="175" y="110"/>
                  </a:lnTo>
                  <a:lnTo>
                    <a:pt x="169" y="103"/>
                  </a:lnTo>
                  <a:lnTo>
                    <a:pt x="164" y="103"/>
                  </a:lnTo>
                  <a:lnTo>
                    <a:pt x="151" y="103"/>
                  </a:lnTo>
                  <a:lnTo>
                    <a:pt x="140" y="103"/>
                  </a:lnTo>
                  <a:lnTo>
                    <a:pt x="130" y="103"/>
                  </a:lnTo>
                  <a:lnTo>
                    <a:pt x="114" y="110"/>
                  </a:lnTo>
                  <a:lnTo>
                    <a:pt x="117" y="103"/>
                  </a:lnTo>
                  <a:lnTo>
                    <a:pt x="122" y="103"/>
                  </a:lnTo>
                  <a:lnTo>
                    <a:pt x="122" y="100"/>
                  </a:lnTo>
                  <a:lnTo>
                    <a:pt x="117" y="100"/>
                  </a:lnTo>
                  <a:lnTo>
                    <a:pt x="122" y="95"/>
                  </a:lnTo>
                  <a:lnTo>
                    <a:pt x="132" y="87"/>
                  </a:lnTo>
                  <a:lnTo>
                    <a:pt x="143" y="81"/>
                  </a:lnTo>
                  <a:lnTo>
                    <a:pt x="148" y="76"/>
                  </a:lnTo>
                  <a:lnTo>
                    <a:pt x="148" y="73"/>
                  </a:lnTo>
                  <a:lnTo>
                    <a:pt x="143" y="73"/>
                  </a:lnTo>
                  <a:lnTo>
                    <a:pt x="132" y="73"/>
                  </a:lnTo>
                  <a:lnTo>
                    <a:pt x="122" y="76"/>
                  </a:lnTo>
                  <a:lnTo>
                    <a:pt x="114" y="76"/>
                  </a:lnTo>
                  <a:lnTo>
                    <a:pt x="109" y="76"/>
                  </a:lnTo>
                  <a:lnTo>
                    <a:pt x="106" y="76"/>
                  </a:lnTo>
                  <a:lnTo>
                    <a:pt x="103" y="76"/>
                  </a:lnTo>
                  <a:lnTo>
                    <a:pt x="98" y="73"/>
                  </a:lnTo>
                  <a:lnTo>
                    <a:pt x="95" y="76"/>
                  </a:lnTo>
                  <a:lnTo>
                    <a:pt x="90" y="84"/>
                  </a:lnTo>
                  <a:lnTo>
                    <a:pt x="87" y="87"/>
                  </a:lnTo>
                  <a:lnTo>
                    <a:pt x="82" y="92"/>
                  </a:lnTo>
                  <a:lnTo>
                    <a:pt x="90" y="100"/>
                  </a:lnTo>
                  <a:lnTo>
                    <a:pt x="82" y="100"/>
                  </a:lnTo>
                  <a:lnTo>
                    <a:pt x="80" y="100"/>
                  </a:lnTo>
                  <a:lnTo>
                    <a:pt x="77" y="103"/>
                  </a:lnTo>
                  <a:lnTo>
                    <a:pt x="77" y="100"/>
                  </a:lnTo>
                  <a:lnTo>
                    <a:pt x="72" y="103"/>
                  </a:lnTo>
                  <a:lnTo>
                    <a:pt x="72" y="108"/>
                  </a:lnTo>
                  <a:lnTo>
                    <a:pt x="77" y="110"/>
                  </a:lnTo>
                  <a:lnTo>
                    <a:pt x="72" y="110"/>
                  </a:lnTo>
                  <a:lnTo>
                    <a:pt x="72" y="113"/>
                  </a:lnTo>
                  <a:lnTo>
                    <a:pt x="80" y="113"/>
                  </a:lnTo>
                  <a:lnTo>
                    <a:pt x="72" y="118"/>
                  </a:lnTo>
                  <a:lnTo>
                    <a:pt x="77" y="118"/>
                  </a:lnTo>
                  <a:lnTo>
                    <a:pt x="77" y="121"/>
                  </a:lnTo>
                  <a:lnTo>
                    <a:pt x="80" y="121"/>
                  </a:lnTo>
                  <a:lnTo>
                    <a:pt x="72" y="126"/>
                  </a:lnTo>
                  <a:lnTo>
                    <a:pt x="69" y="129"/>
                  </a:lnTo>
                  <a:lnTo>
                    <a:pt x="72" y="134"/>
                  </a:lnTo>
                  <a:lnTo>
                    <a:pt x="69" y="134"/>
                  </a:lnTo>
                  <a:lnTo>
                    <a:pt x="69" y="137"/>
                  </a:lnTo>
                  <a:lnTo>
                    <a:pt x="61" y="134"/>
                  </a:lnTo>
                  <a:lnTo>
                    <a:pt x="56" y="137"/>
                  </a:lnTo>
                  <a:lnTo>
                    <a:pt x="64" y="137"/>
                  </a:lnTo>
                  <a:lnTo>
                    <a:pt x="69" y="145"/>
                  </a:lnTo>
                  <a:lnTo>
                    <a:pt x="77" y="140"/>
                  </a:lnTo>
                  <a:lnTo>
                    <a:pt x="87" y="134"/>
                  </a:lnTo>
                  <a:lnTo>
                    <a:pt x="87" y="137"/>
                  </a:lnTo>
                  <a:lnTo>
                    <a:pt x="80" y="140"/>
                  </a:lnTo>
                  <a:lnTo>
                    <a:pt x="82" y="140"/>
                  </a:lnTo>
                  <a:lnTo>
                    <a:pt x="80" y="145"/>
                  </a:lnTo>
                  <a:lnTo>
                    <a:pt x="77" y="147"/>
                  </a:lnTo>
                  <a:lnTo>
                    <a:pt x="72" y="155"/>
                  </a:lnTo>
                  <a:lnTo>
                    <a:pt x="69" y="161"/>
                  </a:lnTo>
                  <a:lnTo>
                    <a:pt x="69" y="163"/>
                  </a:lnTo>
                  <a:lnTo>
                    <a:pt x="72" y="161"/>
                  </a:lnTo>
                  <a:lnTo>
                    <a:pt x="69" y="169"/>
                  </a:lnTo>
                  <a:lnTo>
                    <a:pt x="72" y="169"/>
                  </a:lnTo>
                  <a:lnTo>
                    <a:pt x="77" y="169"/>
                  </a:lnTo>
                  <a:lnTo>
                    <a:pt x="77" y="163"/>
                  </a:lnTo>
                  <a:lnTo>
                    <a:pt x="80" y="161"/>
                  </a:lnTo>
                  <a:lnTo>
                    <a:pt x="80" y="163"/>
                  </a:lnTo>
                  <a:lnTo>
                    <a:pt x="80" y="169"/>
                  </a:lnTo>
                  <a:lnTo>
                    <a:pt x="82" y="163"/>
                  </a:lnTo>
                  <a:lnTo>
                    <a:pt x="87" y="163"/>
                  </a:lnTo>
                  <a:lnTo>
                    <a:pt x="87" y="169"/>
                  </a:lnTo>
                  <a:lnTo>
                    <a:pt x="90" y="161"/>
                  </a:lnTo>
                  <a:lnTo>
                    <a:pt x="90" y="155"/>
                  </a:lnTo>
                  <a:lnTo>
                    <a:pt x="95" y="155"/>
                  </a:lnTo>
                  <a:lnTo>
                    <a:pt x="90" y="161"/>
                  </a:lnTo>
                  <a:lnTo>
                    <a:pt x="95" y="161"/>
                  </a:lnTo>
                  <a:lnTo>
                    <a:pt x="98" y="163"/>
                  </a:lnTo>
                  <a:lnTo>
                    <a:pt x="95" y="163"/>
                  </a:lnTo>
                  <a:lnTo>
                    <a:pt x="90" y="163"/>
                  </a:lnTo>
                  <a:lnTo>
                    <a:pt x="90" y="171"/>
                  </a:lnTo>
                  <a:lnTo>
                    <a:pt x="95" y="174"/>
                  </a:lnTo>
                  <a:lnTo>
                    <a:pt x="95" y="182"/>
                  </a:lnTo>
                  <a:lnTo>
                    <a:pt x="90" y="187"/>
                  </a:lnTo>
                  <a:lnTo>
                    <a:pt x="82" y="190"/>
                  </a:lnTo>
                  <a:lnTo>
                    <a:pt x="82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7" y="208"/>
                  </a:lnTo>
                  <a:lnTo>
                    <a:pt x="87" y="200"/>
                  </a:lnTo>
                  <a:lnTo>
                    <a:pt x="95" y="200"/>
                  </a:lnTo>
                  <a:lnTo>
                    <a:pt x="98" y="206"/>
                  </a:lnTo>
                  <a:lnTo>
                    <a:pt x="98" y="198"/>
                  </a:lnTo>
                  <a:lnTo>
                    <a:pt x="109" y="200"/>
                  </a:lnTo>
                  <a:lnTo>
                    <a:pt x="117" y="200"/>
                  </a:lnTo>
                  <a:lnTo>
                    <a:pt x="122" y="198"/>
                  </a:lnTo>
                  <a:lnTo>
                    <a:pt x="122" y="195"/>
                  </a:lnTo>
                  <a:lnTo>
                    <a:pt x="138" y="198"/>
                  </a:lnTo>
                  <a:lnTo>
                    <a:pt x="130" y="200"/>
                  </a:lnTo>
                  <a:lnTo>
                    <a:pt x="122" y="206"/>
                  </a:lnTo>
                  <a:lnTo>
                    <a:pt x="122" y="216"/>
                  </a:lnTo>
                  <a:lnTo>
                    <a:pt x="124" y="221"/>
                  </a:lnTo>
                  <a:lnTo>
                    <a:pt x="130" y="221"/>
                  </a:lnTo>
                  <a:lnTo>
                    <a:pt x="130" y="227"/>
                  </a:lnTo>
                  <a:lnTo>
                    <a:pt x="132" y="221"/>
                  </a:lnTo>
                  <a:lnTo>
                    <a:pt x="138" y="224"/>
                  </a:lnTo>
                  <a:lnTo>
                    <a:pt x="140" y="221"/>
                  </a:lnTo>
                  <a:lnTo>
                    <a:pt x="138" y="232"/>
                  </a:lnTo>
                  <a:lnTo>
                    <a:pt x="132" y="235"/>
                  </a:lnTo>
                  <a:lnTo>
                    <a:pt x="132" y="240"/>
                  </a:lnTo>
                  <a:lnTo>
                    <a:pt x="138" y="240"/>
                  </a:lnTo>
                  <a:lnTo>
                    <a:pt x="132" y="243"/>
                  </a:lnTo>
                  <a:lnTo>
                    <a:pt x="132" y="248"/>
                  </a:lnTo>
                  <a:lnTo>
                    <a:pt x="138" y="250"/>
                  </a:lnTo>
                  <a:lnTo>
                    <a:pt x="132" y="250"/>
                  </a:lnTo>
                  <a:lnTo>
                    <a:pt x="130" y="250"/>
                  </a:lnTo>
                  <a:lnTo>
                    <a:pt x="130" y="253"/>
                  </a:lnTo>
                  <a:lnTo>
                    <a:pt x="124" y="253"/>
                  </a:lnTo>
                  <a:lnTo>
                    <a:pt x="117" y="253"/>
                  </a:lnTo>
                  <a:lnTo>
                    <a:pt x="103" y="253"/>
                  </a:lnTo>
                  <a:lnTo>
                    <a:pt x="98" y="250"/>
                  </a:lnTo>
                  <a:lnTo>
                    <a:pt x="90" y="250"/>
                  </a:lnTo>
                  <a:lnTo>
                    <a:pt x="90" y="253"/>
                  </a:lnTo>
                  <a:lnTo>
                    <a:pt x="90" y="258"/>
                  </a:lnTo>
                  <a:lnTo>
                    <a:pt x="95" y="258"/>
                  </a:lnTo>
                  <a:lnTo>
                    <a:pt x="98" y="258"/>
                  </a:lnTo>
                  <a:lnTo>
                    <a:pt x="82" y="269"/>
                  </a:lnTo>
                  <a:lnTo>
                    <a:pt x="90" y="269"/>
                  </a:lnTo>
                  <a:lnTo>
                    <a:pt x="95" y="266"/>
                  </a:lnTo>
                  <a:lnTo>
                    <a:pt x="103" y="266"/>
                  </a:lnTo>
                  <a:lnTo>
                    <a:pt x="103" y="269"/>
                  </a:lnTo>
                  <a:lnTo>
                    <a:pt x="103" y="274"/>
                  </a:lnTo>
                  <a:lnTo>
                    <a:pt x="103" y="277"/>
                  </a:lnTo>
                  <a:lnTo>
                    <a:pt x="106" y="282"/>
                  </a:lnTo>
                  <a:lnTo>
                    <a:pt x="103" y="282"/>
                  </a:lnTo>
                  <a:lnTo>
                    <a:pt x="98" y="285"/>
                  </a:lnTo>
                  <a:lnTo>
                    <a:pt x="95" y="287"/>
                  </a:lnTo>
                  <a:lnTo>
                    <a:pt x="90" y="293"/>
                  </a:lnTo>
                  <a:lnTo>
                    <a:pt x="80" y="295"/>
                  </a:lnTo>
                  <a:lnTo>
                    <a:pt x="69" y="303"/>
                  </a:lnTo>
                  <a:lnTo>
                    <a:pt x="72" y="303"/>
                  </a:lnTo>
                  <a:lnTo>
                    <a:pt x="69" y="309"/>
                  </a:lnTo>
                  <a:lnTo>
                    <a:pt x="72" y="309"/>
                  </a:lnTo>
                  <a:lnTo>
                    <a:pt x="77" y="311"/>
                  </a:lnTo>
                  <a:lnTo>
                    <a:pt x="80" y="311"/>
                  </a:lnTo>
                  <a:lnTo>
                    <a:pt x="90" y="309"/>
                  </a:lnTo>
                  <a:lnTo>
                    <a:pt x="95" y="311"/>
                  </a:lnTo>
                  <a:lnTo>
                    <a:pt x="95" y="314"/>
                  </a:lnTo>
                  <a:lnTo>
                    <a:pt x="98" y="314"/>
                  </a:lnTo>
                  <a:lnTo>
                    <a:pt x="103" y="311"/>
                  </a:lnTo>
                  <a:lnTo>
                    <a:pt x="106" y="311"/>
                  </a:lnTo>
                  <a:lnTo>
                    <a:pt x="106" y="314"/>
                  </a:lnTo>
                  <a:lnTo>
                    <a:pt x="114" y="319"/>
                  </a:lnTo>
                  <a:lnTo>
                    <a:pt x="117" y="319"/>
                  </a:lnTo>
                  <a:lnTo>
                    <a:pt x="122" y="319"/>
                  </a:lnTo>
                  <a:lnTo>
                    <a:pt x="130" y="314"/>
                  </a:lnTo>
                  <a:lnTo>
                    <a:pt x="138" y="311"/>
                  </a:lnTo>
                  <a:lnTo>
                    <a:pt x="143" y="309"/>
                  </a:lnTo>
                  <a:lnTo>
                    <a:pt x="124" y="322"/>
                  </a:lnTo>
                  <a:lnTo>
                    <a:pt x="124" y="327"/>
                  </a:lnTo>
                  <a:lnTo>
                    <a:pt x="114" y="327"/>
                  </a:lnTo>
                  <a:lnTo>
                    <a:pt x="106" y="322"/>
                  </a:lnTo>
                  <a:lnTo>
                    <a:pt x="95" y="327"/>
                  </a:lnTo>
                  <a:lnTo>
                    <a:pt x="90" y="335"/>
                  </a:lnTo>
                  <a:lnTo>
                    <a:pt x="87" y="335"/>
                  </a:lnTo>
                  <a:lnTo>
                    <a:pt x="82" y="338"/>
                  </a:lnTo>
                  <a:lnTo>
                    <a:pt x="80" y="346"/>
                  </a:lnTo>
                  <a:lnTo>
                    <a:pt x="72" y="348"/>
                  </a:lnTo>
                  <a:lnTo>
                    <a:pt x="69" y="348"/>
                  </a:lnTo>
                  <a:lnTo>
                    <a:pt x="69" y="353"/>
                  </a:lnTo>
                  <a:lnTo>
                    <a:pt x="64" y="356"/>
                  </a:lnTo>
                  <a:lnTo>
                    <a:pt x="56" y="356"/>
                  </a:lnTo>
                  <a:lnTo>
                    <a:pt x="51" y="364"/>
                  </a:lnTo>
                  <a:lnTo>
                    <a:pt x="56" y="364"/>
                  </a:lnTo>
                  <a:lnTo>
                    <a:pt x="61" y="364"/>
                  </a:lnTo>
                  <a:lnTo>
                    <a:pt x="61" y="367"/>
                  </a:lnTo>
                  <a:lnTo>
                    <a:pt x="69" y="364"/>
                  </a:lnTo>
                  <a:lnTo>
                    <a:pt x="72" y="361"/>
                  </a:lnTo>
                  <a:lnTo>
                    <a:pt x="82" y="356"/>
                  </a:lnTo>
                  <a:lnTo>
                    <a:pt x="87" y="356"/>
                  </a:lnTo>
                  <a:lnTo>
                    <a:pt x="90" y="353"/>
                  </a:lnTo>
                  <a:lnTo>
                    <a:pt x="95" y="356"/>
                  </a:lnTo>
                  <a:lnTo>
                    <a:pt x="103" y="361"/>
                  </a:lnTo>
                  <a:lnTo>
                    <a:pt x="106" y="356"/>
                  </a:lnTo>
                  <a:lnTo>
                    <a:pt x="109" y="353"/>
                  </a:lnTo>
                  <a:lnTo>
                    <a:pt x="114" y="346"/>
                  </a:lnTo>
                  <a:lnTo>
                    <a:pt x="117" y="346"/>
                  </a:lnTo>
                  <a:lnTo>
                    <a:pt x="124" y="340"/>
                  </a:lnTo>
                  <a:lnTo>
                    <a:pt x="132" y="340"/>
                  </a:lnTo>
                  <a:lnTo>
                    <a:pt x="140" y="348"/>
                  </a:lnTo>
                  <a:lnTo>
                    <a:pt x="143" y="346"/>
                  </a:lnTo>
                  <a:lnTo>
                    <a:pt x="148" y="346"/>
                  </a:lnTo>
                  <a:lnTo>
                    <a:pt x="151" y="346"/>
                  </a:lnTo>
                  <a:lnTo>
                    <a:pt x="156" y="346"/>
                  </a:lnTo>
                  <a:lnTo>
                    <a:pt x="151" y="340"/>
                  </a:lnTo>
                  <a:lnTo>
                    <a:pt x="164" y="340"/>
                  </a:lnTo>
                  <a:lnTo>
                    <a:pt x="169" y="340"/>
                  </a:lnTo>
                  <a:lnTo>
                    <a:pt x="169" y="338"/>
                  </a:lnTo>
                  <a:lnTo>
                    <a:pt x="177" y="338"/>
                  </a:lnTo>
                  <a:lnTo>
                    <a:pt x="183" y="338"/>
                  </a:lnTo>
                  <a:lnTo>
                    <a:pt x="185" y="340"/>
                  </a:lnTo>
                  <a:lnTo>
                    <a:pt x="190" y="340"/>
                  </a:lnTo>
                  <a:lnTo>
                    <a:pt x="193" y="340"/>
                  </a:lnTo>
                  <a:lnTo>
                    <a:pt x="201" y="338"/>
                  </a:lnTo>
                  <a:lnTo>
                    <a:pt x="209" y="340"/>
                  </a:lnTo>
                  <a:lnTo>
                    <a:pt x="220" y="340"/>
                  </a:lnTo>
                  <a:lnTo>
                    <a:pt x="227" y="338"/>
                  </a:lnTo>
                  <a:lnTo>
                    <a:pt x="235" y="330"/>
                  </a:lnTo>
                  <a:lnTo>
                    <a:pt x="243" y="330"/>
                  </a:lnTo>
                  <a:lnTo>
                    <a:pt x="251" y="327"/>
                  </a:lnTo>
                  <a:lnTo>
                    <a:pt x="246" y="322"/>
                  </a:lnTo>
                  <a:lnTo>
                    <a:pt x="238" y="319"/>
                  </a:lnTo>
                  <a:lnTo>
                    <a:pt x="225" y="319"/>
                  </a:lnTo>
                  <a:lnTo>
                    <a:pt x="230" y="314"/>
                  </a:lnTo>
                  <a:lnTo>
                    <a:pt x="235" y="314"/>
                  </a:lnTo>
                  <a:lnTo>
                    <a:pt x="235" y="311"/>
                  </a:lnTo>
                  <a:lnTo>
                    <a:pt x="235" y="309"/>
                  </a:lnTo>
                  <a:lnTo>
                    <a:pt x="230" y="309"/>
                  </a:lnTo>
                  <a:lnTo>
                    <a:pt x="235" y="303"/>
                  </a:lnTo>
                  <a:lnTo>
                    <a:pt x="238" y="303"/>
                  </a:lnTo>
                  <a:lnTo>
                    <a:pt x="246" y="303"/>
                  </a:lnTo>
                  <a:lnTo>
                    <a:pt x="238" y="301"/>
                  </a:lnTo>
                  <a:lnTo>
                    <a:pt x="246" y="301"/>
                  </a:lnTo>
                  <a:lnTo>
                    <a:pt x="251" y="295"/>
                  </a:lnTo>
                  <a:lnTo>
                    <a:pt x="256" y="287"/>
                  </a:lnTo>
                  <a:lnTo>
                    <a:pt x="256" y="282"/>
                  </a:lnTo>
                  <a:lnTo>
                    <a:pt x="256" y="277"/>
                  </a:lnTo>
                  <a:lnTo>
                    <a:pt x="256" y="274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close/>
                  <a:moveTo>
                    <a:pt x="143" y="145"/>
                  </a:moveTo>
                  <a:lnTo>
                    <a:pt x="140" y="147"/>
                  </a:lnTo>
                  <a:lnTo>
                    <a:pt x="132" y="147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close/>
                  <a:moveTo>
                    <a:pt x="64" y="113"/>
                  </a:moveTo>
                  <a:lnTo>
                    <a:pt x="61" y="108"/>
                  </a:lnTo>
                  <a:lnTo>
                    <a:pt x="56" y="103"/>
                  </a:lnTo>
                  <a:lnTo>
                    <a:pt x="56" y="110"/>
                  </a:lnTo>
                  <a:lnTo>
                    <a:pt x="53" y="110"/>
                  </a:lnTo>
                  <a:lnTo>
                    <a:pt x="45" y="110"/>
                  </a:lnTo>
                  <a:lnTo>
                    <a:pt x="51" y="113"/>
                  </a:lnTo>
                  <a:lnTo>
                    <a:pt x="56" y="118"/>
                  </a:lnTo>
                  <a:lnTo>
                    <a:pt x="53" y="118"/>
                  </a:lnTo>
                  <a:lnTo>
                    <a:pt x="61" y="121"/>
                  </a:lnTo>
                  <a:lnTo>
                    <a:pt x="64" y="121"/>
                  </a:lnTo>
                  <a:lnTo>
                    <a:pt x="64" y="126"/>
                  </a:lnTo>
                  <a:lnTo>
                    <a:pt x="72" y="121"/>
                  </a:lnTo>
                  <a:lnTo>
                    <a:pt x="72" y="118"/>
                  </a:lnTo>
                  <a:lnTo>
                    <a:pt x="64" y="118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close/>
                  <a:moveTo>
                    <a:pt x="64" y="182"/>
                  </a:moveTo>
                  <a:lnTo>
                    <a:pt x="69" y="182"/>
                  </a:lnTo>
                  <a:lnTo>
                    <a:pt x="72" y="179"/>
                  </a:lnTo>
                  <a:lnTo>
                    <a:pt x="77" y="174"/>
                  </a:lnTo>
                  <a:lnTo>
                    <a:pt x="77" y="169"/>
                  </a:lnTo>
                  <a:lnTo>
                    <a:pt x="69" y="174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close/>
                  <a:moveTo>
                    <a:pt x="87" y="171"/>
                  </a:moveTo>
                  <a:lnTo>
                    <a:pt x="87" y="169"/>
                  </a:lnTo>
                  <a:lnTo>
                    <a:pt x="82" y="163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close/>
                  <a:moveTo>
                    <a:pt x="56" y="140"/>
                  </a:moveTo>
                  <a:lnTo>
                    <a:pt x="53" y="145"/>
                  </a:lnTo>
                  <a:lnTo>
                    <a:pt x="61" y="145"/>
                  </a:lnTo>
                  <a:lnTo>
                    <a:pt x="56" y="147"/>
                  </a:lnTo>
                  <a:lnTo>
                    <a:pt x="61" y="147"/>
                  </a:lnTo>
                  <a:lnTo>
                    <a:pt x="56" y="153"/>
                  </a:lnTo>
                  <a:lnTo>
                    <a:pt x="72" y="147"/>
                  </a:lnTo>
                  <a:lnTo>
                    <a:pt x="69" y="145"/>
                  </a:lnTo>
                  <a:lnTo>
                    <a:pt x="64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close/>
                </a:path>
              </a:pathLst>
            </a:custGeom>
            <a:solidFill>
              <a:srgbClr val="82AA1E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 rot="256166">
              <a:off x="3239267" y="2237470"/>
              <a:ext cx="530506" cy="253091"/>
            </a:xfrm>
            <a:custGeom>
              <a:avLst/>
              <a:gdLst>
                <a:gd name="T0" fmla="*/ 32 w 259"/>
                <a:gd name="T1" fmla="*/ 29 h 98"/>
                <a:gd name="T2" fmla="*/ 40 w 259"/>
                <a:gd name="T3" fmla="*/ 29 h 98"/>
                <a:gd name="T4" fmla="*/ 56 w 259"/>
                <a:gd name="T5" fmla="*/ 26 h 98"/>
                <a:gd name="T6" fmla="*/ 66 w 259"/>
                <a:gd name="T7" fmla="*/ 29 h 98"/>
                <a:gd name="T8" fmla="*/ 51 w 259"/>
                <a:gd name="T9" fmla="*/ 40 h 98"/>
                <a:gd name="T10" fmla="*/ 29 w 259"/>
                <a:gd name="T11" fmla="*/ 47 h 98"/>
                <a:gd name="T12" fmla="*/ 8 w 259"/>
                <a:gd name="T13" fmla="*/ 47 h 98"/>
                <a:gd name="T14" fmla="*/ 29 w 259"/>
                <a:gd name="T15" fmla="*/ 53 h 98"/>
                <a:gd name="T16" fmla="*/ 48 w 259"/>
                <a:gd name="T17" fmla="*/ 53 h 98"/>
                <a:gd name="T18" fmla="*/ 61 w 259"/>
                <a:gd name="T19" fmla="*/ 55 h 98"/>
                <a:gd name="T20" fmla="*/ 51 w 259"/>
                <a:gd name="T21" fmla="*/ 63 h 98"/>
                <a:gd name="T22" fmla="*/ 61 w 259"/>
                <a:gd name="T23" fmla="*/ 63 h 98"/>
                <a:gd name="T24" fmla="*/ 48 w 259"/>
                <a:gd name="T25" fmla="*/ 71 h 98"/>
                <a:gd name="T26" fmla="*/ 32 w 259"/>
                <a:gd name="T27" fmla="*/ 74 h 98"/>
                <a:gd name="T28" fmla="*/ 51 w 259"/>
                <a:gd name="T29" fmla="*/ 82 h 98"/>
                <a:gd name="T30" fmla="*/ 66 w 259"/>
                <a:gd name="T31" fmla="*/ 82 h 98"/>
                <a:gd name="T32" fmla="*/ 74 w 259"/>
                <a:gd name="T33" fmla="*/ 87 h 98"/>
                <a:gd name="T34" fmla="*/ 82 w 259"/>
                <a:gd name="T35" fmla="*/ 87 h 98"/>
                <a:gd name="T36" fmla="*/ 119 w 259"/>
                <a:gd name="T37" fmla="*/ 98 h 98"/>
                <a:gd name="T38" fmla="*/ 146 w 259"/>
                <a:gd name="T39" fmla="*/ 87 h 98"/>
                <a:gd name="T40" fmla="*/ 164 w 259"/>
                <a:gd name="T41" fmla="*/ 82 h 98"/>
                <a:gd name="T42" fmla="*/ 188 w 259"/>
                <a:gd name="T43" fmla="*/ 79 h 98"/>
                <a:gd name="T44" fmla="*/ 228 w 259"/>
                <a:gd name="T45" fmla="*/ 63 h 98"/>
                <a:gd name="T46" fmla="*/ 235 w 259"/>
                <a:gd name="T47" fmla="*/ 53 h 98"/>
                <a:gd name="T48" fmla="*/ 249 w 259"/>
                <a:gd name="T49" fmla="*/ 47 h 98"/>
                <a:gd name="T50" fmla="*/ 243 w 259"/>
                <a:gd name="T51" fmla="*/ 45 h 98"/>
                <a:gd name="T52" fmla="*/ 259 w 259"/>
                <a:gd name="T53" fmla="*/ 45 h 98"/>
                <a:gd name="T54" fmla="*/ 259 w 259"/>
                <a:gd name="T55" fmla="*/ 37 h 98"/>
                <a:gd name="T56" fmla="*/ 259 w 259"/>
                <a:gd name="T57" fmla="*/ 29 h 98"/>
                <a:gd name="T58" fmla="*/ 235 w 259"/>
                <a:gd name="T59" fmla="*/ 29 h 98"/>
                <a:gd name="T60" fmla="*/ 235 w 259"/>
                <a:gd name="T61" fmla="*/ 18 h 98"/>
                <a:gd name="T62" fmla="*/ 233 w 259"/>
                <a:gd name="T63" fmla="*/ 5 h 98"/>
                <a:gd name="T64" fmla="*/ 228 w 259"/>
                <a:gd name="T65" fmla="*/ 3 h 98"/>
                <a:gd name="T66" fmla="*/ 214 w 259"/>
                <a:gd name="T67" fmla="*/ 3 h 98"/>
                <a:gd name="T68" fmla="*/ 198 w 259"/>
                <a:gd name="T69" fmla="*/ 0 h 98"/>
                <a:gd name="T70" fmla="*/ 180 w 259"/>
                <a:gd name="T71" fmla="*/ 5 h 98"/>
                <a:gd name="T72" fmla="*/ 156 w 259"/>
                <a:gd name="T73" fmla="*/ 5 h 98"/>
                <a:gd name="T74" fmla="*/ 154 w 259"/>
                <a:gd name="T75" fmla="*/ 26 h 98"/>
                <a:gd name="T76" fmla="*/ 135 w 259"/>
                <a:gd name="T77" fmla="*/ 11 h 98"/>
                <a:gd name="T78" fmla="*/ 122 w 259"/>
                <a:gd name="T79" fmla="*/ 21 h 98"/>
                <a:gd name="T80" fmla="*/ 103 w 259"/>
                <a:gd name="T81" fmla="*/ 11 h 98"/>
                <a:gd name="T82" fmla="*/ 95 w 259"/>
                <a:gd name="T83" fmla="*/ 26 h 98"/>
                <a:gd name="T84" fmla="*/ 85 w 259"/>
                <a:gd name="T85" fmla="*/ 29 h 98"/>
                <a:gd name="T86" fmla="*/ 77 w 259"/>
                <a:gd name="T87" fmla="*/ 34 h 98"/>
                <a:gd name="T88" fmla="*/ 66 w 259"/>
                <a:gd name="T89" fmla="*/ 21 h 98"/>
                <a:gd name="T90" fmla="*/ 74 w 259"/>
                <a:gd name="T91" fmla="*/ 13 h 98"/>
                <a:gd name="T92" fmla="*/ 66 w 259"/>
                <a:gd name="T93" fmla="*/ 5 h 98"/>
                <a:gd name="T94" fmla="*/ 43 w 259"/>
                <a:gd name="T95" fmla="*/ 0 h 98"/>
                <a:gd name="T96" fmla="*/ 48 w 259"/>
                <a:gd name="T97" fmla="*/ 5 h 98"/>
                <a:gd name="T98" fmla="*/ 51 w 259"/>
                <a:gd name="T99" fmla="*/ 18 h 98"/>
                <a:gd name="T100" fmla="*/ 40 w 259"/>
                <a:gd name="T101" fmla="*/ 13 h 98"/>
                <a:gd name="T102" fmla="*/ 32 w 259"/>
                <a:gd name="T103" fmla="*/ 5 h 98"/>
                <a:gd name="T104" fmla="*/ 29 w 259"/>
                <a:gd name="T105" fmla="*/ 13 h 98"/>
                <a:gd name="T106" fmla="*/ 29 w 259"/>
                <a:gd name="T107" fmla="*/ 18 h 98"/>
                <a:gd name="T108" fmla="*/ 29 w 259"/>
                <a:gd name="T109" fmla="*/ 21 h 98"/>
                <a:gd name="T110" fmla="*/ 22 w 259"/>
                <a:gd name="T111" fmla="*/ 21 h 98"/>
                <a:gd name="T112" fmla="*/ 14 w 259"/>
                <a:gd name="T113" fmla="*/ 26 h 98"/>
                <a:gd name="T114" fmla="*/ 0 w 259"/>
                <a:gd name="T115" fmla="*/ 29 h 98"/>
                <a:gd name="T116" fmla="*/ 14 w 259"/>
                <a:gd name="T117" fmla="*/ 3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98">
                  <a:moveTo>
                    <a:pt x="14" y="34"/>
                  </a:moveTo>
                  <a:lnTo>
                    <a:pt x="14" y="34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5" y="26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9"/>
                  </a:lnTo>
                  <a:lnTo>
                    <a:pt x="51" y="29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56" y="34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56" y="45"/>
                  </a:lnTo>
                  <a:lnTo>
                    <a:pt x="43" y="45"/>
                  </a:lnTo>
                  <a:lnTo>
                    <a:pt x="35" y="45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4" y="45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8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43" y="53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3" y="61"/>
                  </a:lnTo>
                  <a:lnTo>
                    <a:pt x="43" y="61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56" y="61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9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56" y="66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56" y="66"/>
                  </a:lnTo>
                  <a:lnTo>
                    <a:pt x="51" y="71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3" y="74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2" y="79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29" y="79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66" y="79"/>
                  </a:lnTo>
                  <a:lnTo>
                    <a:pt x="69" y="79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9" y="82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7" y="82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5" y="87"/>
                  </a:lnTo>
                  <a:lnTo>
                    <a:pt x="85" y="87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5" y="90"/>
                  </a:lnTo>
                  <a:lnTo>
                    <a:pt x="88" y="90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119" y="98"/>
                  </a:lnTo>
                  <a:lnTo>
                    <a:pt x="119" y="98"/>
                  </a:lnTo>
                  <a:lnTo>
                    <a:pt x="135" y="92"/>
                  </a:lnTo>
                  <a:lnTo>
                    <a:pt x="135" y="92"/>
                  </a:lnTo>
                  <a:lnTo>
                    <a:pt x="143" y="92"/>
                  </a:lnTo>
                  <a:lnTo>
                    <a:pt x="143" y="92"/>
                  </a:lnTo>
                  <a:lnTo>
                    <a:pt x="146" y="90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64" y="82"/>
                  </a:lnTo>
                  <a:lnTo>
                    <a:pt x="169" y="79"/>
                  </a:lnTo>
                  <a:lnTo>
                    <a:pt x="169" y="79"/>
                  </a:lnTo>
                  <a:lnTo>
                    <a:pt x="172" y="82"/>
                  </a:lnTo>
                  <a:lnTo>
                    <a:pt x="175" y="82"/>
                  </a:lnTo>
                  <a:lnTo>
                    <a:pt x="188" y="79"/>
                  </a:lnTo>
                  <a:lnTo>
                    <a:pt x="188" y="79"/>
                  </a:lnTo>
                  <a:lnTo>
                    <a:pt x="209" y="66"/>
                  </a:lnTo>
                  <a:lnTo>
                    <a:pt x="209" y="66"/>
                  </a:lnTo>
                  <a:lnTo>
                    <a:pt x="214" y="66"/>
                  </a:lnTo>
                  <a:lnTo>
                    <a:pt x="222" y="66"/>
                  </a:lnTo>
                  <a:lnTo>
                    <a:pt x="222" y="66"/>
                  </a:lnTo>
                  <a:lnTo>
                    <a:pt x="228" y="63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5" y="55"/>
                  </a:lnTo>
                  <a:lnTo>
                    <a:pt x="235" y="55"/>
                  </a:lnTo>
                  <a:lnTo>
                    <a:pt x="235" y="53"/>
                  </a:lnTo>
                  <a:lnTo>
                    <a:pt x="235" y="53"/>
                  </a:lnTo>
                  <a:lnTo>
                    <a:pt x="241" y="55"/>
                  </a:lnTo>
                  <a:lnTo>
                    <a:pt x="243" y="53"/>
                  </a:lnTo>
                  <a:lnTo>
                    <a:pt x="251" y="53"/>
                  </a:lnTo>
                  <a:lnTo>
                    <a:pt x="251" y="53"/>
                  </a:lnTo>
                  <a:lnTo>
                    <a:pt x="249" y="47"/>
                  </a:lnTo>
                  <a:lnTo>
                    <a:pt x="251" y="47"/>
                  </a:lnTo>
                  <a:lnTo>
                    <a:pt x="249" y="47"/>
                  </a:lnTo>
                  <a:lnTo>
                    <a:pt x="249" y="47"/>
                  </a:lnTo>
                  <a:lnTo>
                    <a:pt x="257" y="47"/>
                  </a:lnTo>
                  <a:lnTo>
                    <a:pt x="257" y="47"/>
                  </a:lnTo>
                  <a:lnTo>
                    <a:pt x="243" y="45"/>
                  </a:lnTo>
                  <a:lnTo>
                    <a:pt x="243" y="45"/>
                  </a:lnTo>
                  <a:lnTo>
                    <a:pt x="249" y="45"/>
                  </a:lnTo>
                  <a:lnTo>
                    <a:pt x="251" y="45"/>
                  </a:lnTo>
                  <a:lnTo>
                    <a:pt x="257" y="45"/>
                  </a:lnTo>
                  <a:lnTo>
                    <a:pt x="259" y="45"/>
                  </a:lnTo>
                  <a:lnTo>
                    <a:pt x="259" y="45"/>
                  </a:lnTo>
                  <a:lnTo>
                    <a:pt x="259" y="40"/>
                  </a:lnTo>
                  <a:lnTo>
                    <a:pt x="259" y="40"/>
                  </a:lnTo>
                  <a:lnTo>
                    <a:pt x="251" y="40"/>
                  </a:lnTo>
                  <a:lnTo>
                    <a:pt x="251" y="40"/>
                  </a:lnTo>
                  <a:lnTo>
                    <a:pt x="259" y="37"/>
                  </a:lnTo>
                  <a:lnTo>
                    <a:pt x="259" y="37"/>
                  </a:lnTo>
                  <a:lnTo>
                    <a:pt x="251" y="37"/>
                  </a:lnTo>
                  <a:lnTo>
                    <a:pt x="251" y="37"/>
                  </a:lnTo>
                  <a:lnTo>
                    <a:pt x="257" y="34"/>
                  </a:lnTo>
                  <a:lnTo>
                    <a:pt x="259" y="34"/>
                  </a:lnTo>
                  <a:lnTo>
                    <a:pt x="259" y="29"/>
                  </a:lnTo>
                  <a:lnTo>
                    <a:pt x="259" y="29"/>
                  </a:lnTo>
                  <a:lnTo>
                    <a:pt x="257" y="29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3" y="26"/>
                  </a:lnTo>
                  <a:lnTo>
                    <a:pt x="235" y="29"/>
                  </a:lnTo>
                  <a:lnTo>
                    <a:pt x="235" y="29"/>
                  </a:lnTo>
                  <a:lnTo>
                    <a:pt x="243" y="26"/>
                  </a:lnTo>
                  <a:lnTo>
                    <a:pt x="243" y="21"/>
                  </a:lnTo>
                  <a:lnTo>
                    <a:pt x="243" y="21"/>
                  </a:lnTo>
                  <a:lnTo>
                    <a:pt x="233" y="21"/>
                  </a:lnTo>
                  <a:lnTo>
                    <a:pt x="233" y="21"/>
                  </a:lnTo>
                  <a:lnTo>
                    <a:pt x="235" y="18"/>
                  </a:lnTo>
                  <a:lnTo>
                    <a:pt x="241" y="13"/>
                  </a:lnTo>
                  <a:lnTo>
                    <a:pt x="241" y="13"/>
                  </a:lnTo>
                  <a:lnTo>
                    <a:pt x="233" y="11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33" y="5"/>
                  </a:lnTo>
                  <a:lnTo>
                    <a:pt x="233" y="5"/>
                  </a:lnTo>
                  <a:lnTo>
                    <a:pt x="233" y="5"/>
                  </a:lnTo>
                  <a:lnTo>
                    <a:pt x="235" y="3"/>
                  </a:lnTo>
                  <a:lnTo>
                    <a:pt x="243" y="3"/>
                  </a:lnTo>
                  <a:lnTo>
                    <a:pt x="243" y="3"/>
                  </a:lnTo>
                  <a:lnTo>
                    <a:pt x="228" y="3"/>
                  </a:lnTo>
                  <a:lnTo>
                    <a:pt x="225" y="5"/>
                  </a:lnTo>
                  <a:lnTo>
                    <a:pt x="222" y="11"/>
                  </a:lnTo>
                  <a:lnTo>
                    <a:pt x="222" y="11"/>
                  </a:lnTo>
                  <a:lnTo>
                    <a:pt x="217" y="5"/>
                  </a:lnTo>
                  <a:lnTo>
                    <a:pt x="214" y="3"/>
                  </a:lnTo>
                  <a:lnTo>
                    <a:pt x="214" y="3"/>
                  </a:lnTo>
                  <a:lnTo>
                    <a:pt x="214" y="0"/>
                  </a:lnTo>
                  <a:lnTo>
                    <a:pt x="209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6" y="5"/>
                  </a:lnTo>
                  <a:lnTo>
                    <a:pt x="196" y="11"/>
                  </a:lnTo>
                  <a:lnTo>
                    <a:pt x="196" y="11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75" y="11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2" y="11"/>
                  </a:lnTo>
                  <a:lnTo>
                    <a:pt x="156" y="5"/>
                  </a:lnTo>
                  <a:lnTo>
                    <a:pt x="154" y="11"/>
                  </a:lnTo>
                  <a:lnTo>
                    <a:pt x="154" y="11"/>
                  </a:lnTo>
                  <a:lnTo>
                    <a:pt x="154" y="13"/>
                  </a:lnTo>
                  <a:lnTo>
                    <a:pt x="154" y="13"/>
                  </a:lnTo>
                  <a:lnTo>
                    <a:pt x="156" y="18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48" y="13"/>
                  </a:lnTo>
                  <a:lnTo>
                    <a:pt x="146" y="11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5" y="11"/>
                  </a:lnTo>
                  <a:lnTo>
                    <a:pt x="135" y="11"/>
                  </a:lnTo>
                  <a:lnTo>
                    <a:pt x="127" y="11"/>
                  </a:lnTo>
                  <a:lnTo>
                    <a:pt x="127" y="11"/>
                  </a:lnTo>
                  <a:lnTo>
                    <a:pt x="122" y="13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19" y="21"/>
                  </a:lnTo>
                  <a:lnTo>
                    <a:pt x="114" y="18"/>
                  </a:lnTo>
                  <a:lnTo>
                    <a:pt x="109" y="11"/>
                  </a:lnTo>
                  <a:lnTo>
                    <a:pt x="109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5" y="29"/>
                  </a:lnTo>
                  <a:lnTo>
                    <a:pt x="93" y="29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5" y="26"/>
                  </a:lnTo>
                  <a:lnTo>
                    <a:pt x="85" y="29"/>
                  </a:lnTo>
                  <a:lnTo>
                    <a:pt x="82" y="34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4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74" y="29"/>
                  </a:lnTo>
                  <a:lnTo>
                    <a:pt x="74" y="26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74" y="21"/>
                  </a:lnTo>
                  <a:lnTo>
                    <a:pt x="77" y="21"/>
                  </a:lnTo>
                  <a:lnTo>
                    <a:pt x="77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7" y="13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69" y="11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3" y="0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8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48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8" y="11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4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4" y="26"/>
                  </a:lnTo>
                  <a:lnTo>
                    <a:pt x="22" y="21"/>
                  </a:lnTo>
                  <a:lnTo>
                    <a:pt x="14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6" y="26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 rot="256166">
              <a:off x="3192609" y="3204214"/>
              <a:ext cx="249890" cy="327985"/>
            </a:xfrm>
            <a:custGeom>
              <a:avLst/>
              <a:gdLst>
                <a:gd name="T0" fmla="*/ 114 w 122"/>
                <a:gd name="T1" fmla="*/ 40 h 127"/>
                <a:gd name="T2" fmla="*/ 108 w 122"/>
                <a:gd name="T3" fmla="*/ 37 h 127"/>
                <a:gd name="T4" fmla="*/ 106 w 122"/>
                <a:gd name="T5" fmla="*/ 34 h 127"/>
                <a:gd name="T6" fmla="*/ 98 w 122"/>
                <a:gd name="T7" fmla="*/ 29 h 127"/>
                <a:gd name="T8" fmla="*/ 95 w 122"/>
                <a:gd name="T9" fmla="*/ 34 h 127"/>
                <a:gd name="T10" fmla="*/ 87 w 122"/>
                <a:gd name="T11" fmla="*/ 37 h 127"/>
                <a:gd name="T12" fmla="*/ 71 w 122"/>
                <a:gd name="T13" fmla="*/ 26 h 127"/>
                <a:gd name="T14" fmla="*/ 79 w 122"/>
                <a:gd name="T15" fmla="*/ 19 h 127"/>
                <a:gd name="T16" fmla="*/ 87 w 122"/>
                <a:gd name="T17" fmla="*/ 19 h 127"/>
                <a:gd name="T18" fmla="*/ 95 w 122"/>
                <a:gd name="T19" fmla="*/ 8 h 127"/>
                <a:gd name="T20" fmla="*/ 106 w 122"/>
                <a:gd name="T21" fmla="*/ 0 h 127"/>
                <a:gd name="T22" fmla="*/ 87 w 122"/>
                <a:gd name="T23" fmla="*/ 0 h 127"/>
                <a:gd name="T24" fmla="*/ 82 w 122"/>
                <a:gd name="T25" fmla="*/ 3 h 127"/>
                <a:gd name="T26" fmla="*/ 66 w 122"/>
                <a:gd name="T27" fmla="*/ 3 h 127"/>
                <a:gd name="T28" fmla="*/ 63 w 122"/>
                <a:gd name="T29" fmla="*/ 13 h 127"/>
                <a:gd name="T30" fmla="*/ 61 w 122"/>
                <a:gd name="T31" fmla="*/ 19 h 127"/>
                <a:gd name="T32" fmla="*/ 53 w 122"/>
                <a:gd name="T33" fmla="*/ 19 h 127"/>
                <a:gd name="T34" fmla="*/ 66 w 122"/>
                <a:gd name="T35" fmla="*/ 21 h 127"/>
                <a:gd name="T36" fmla="*/ 63 w 122"/>
                <a:gd name="T37" fmla="*/ 26 h 127"/>
                <a:gd name="T38" fmla="*/ 61 w 122"/>
                <a:gd name="T39" fmla="*/ 34 h 127"/>
                <a:gd name="T40" fmla="*/ 48 w 122"/>
                <a:gd name="T41" fmla="*/ 34 h 127"/>
                <a:gd name="T42" fmla="*/ 40 w 122"/>
                <a:gd name="T43" fmla="*/ 37 h 127"/>
                <a:gd name="T44" fmla="*/ 29 w 122"/>
                <a:gd name="T45" fmla="*/ 29 h 127"/>
                <a:gd name="T46" fmla="*/ 19 w 122"/>
                <a:gd name="T47" fmla="*/ 34 h 127"/>
                <a:gd name="T48" fmla="*/ 19 w 122"/>
                <a:gd name="T49" fmla="*/ 40 h 127"/>
                <a:gd name="T50" fmla="*/ 21 w 122"/>
                <a:gd name="T51" fmla="*/ 45 h 127"/>
                <a:gd name="T52" fmla="*/ 29 w 122"/>
                <a:gd name="T53" fmla="*/ 48 h 127"/>
                <a:gd name="T54" fmla="*/ 21 w 122"/>
                <a:gd name="T55" fmla="*/ 53 h 127"/>
                <a:gd name="T56" fmla="*/ 11 w 122"/>
                <a:gd name="T57" fmla="*/ 61 h 127"/>
                <a:gd name="T58" fmla="*/ 11 w 122"/>
                <a:gd name="T59" fmla="*/ 63 h 127"/>
                <a:gd name="T60" fmla="*/ 19 w 122"/>
                <a:gd name="T61" fmla="*/ 63 h 127"/>
                <a:gd name="T62" fmla="*/ 45 w 122"/>
                <a:gd name="T63" fmla="*/ 66 h 127"/>
                <a:gd name="T64" fmla="*/ 29 w 122"/>
                <a:gd name="T65" fmla="*/ 74 h 127"/>
                <a:gd name="T66" fmla="*/ 29 w 122"/>
                <a:gd name="T67" fmla="*/ 82 h 127"/>
                <a:gd name="T68" fmla="*/ 13 w 122"/>
                <a:gd name="T69" fmla="*/ 90 h 127"/>
                <a:gd name="T70" fmla="*/ 19 w 122"/>
                <a:gd name="T71" fmla="*/ 95 h 127"/>
                <a:gd name="T72" fmla="*/ 13 w 122"/>
                <a:gd name="T73" fmla="*/ 100 h 127"/>
                <a:gd name="T74" fmla="*/ 3 w 122"/>
                <a:gd name="T75" fmla="*/ 100 h 127"/>
                <a:gd name="T76" fmla="*/ 0 w 122"/>
                <a:gd name="T77" fmla="*/ 108 h 127"/>
                <a:gd name="T78" fmla="*/ 13 w 122"/>
                <a:gd name="T79" fmla="*/ 106 h 127"/>
                <a:gd name="T80" fmla="*/ 0 w 122"/>
                <a:gd name="T81" fmla="*/ 116 h 127"/>
                <a:gd name="T82" fmla="*/ 3 w 122"/>
                <a:gd name="T83" fmla="*/ 122 h 127"/>
                <a:gd name="T84" fmla="*/ 19 w 122"/>
                <a:gd name="T85" fmla="*/ 116 h 127"/>
                <a:gd name="T86" fmla="*/ 3 w 122"/>
                <a:gd name="T87" fmla="*/ 124 h 127"/>
                <a:gd name="T88" fmla="*/ 13 w 122"/>
                <a:gd name="T89" fmla="*/ 122 h 127"/>
                <a:gd name="T90" fmla="*/ 13 w 122"/>
                <a:gd name="T91" fmla="*/ 127 h 127"/>
                <a:gd name="T92" fmla="*/ 29 w 122"/>
                <a:gd name="T93" fmla="*/ 127 h 127"/>
                <a:gd name="T94" fmla="*/ 48 w 122"/>
                <a:gd name="T95" fmla="*/ 124 h 127"/>
                <a:gd name="T96" fmla="*/ 56 w 122"/>
                <a:gd name="T97" fmla="*/ 116 h 127"/>
                <a:gd name="T98" fmla="*/ 71 w 122"/>
                <a:gd name="T99" fmla="*/ 114 h 127"/>
                <a:gd name="T100" fmla="*/ 87 w 122"/>
                <a:gd name="T101" fmla="*/ 106 h 127"/>
                <a:gd name="T102" fmla="*/ 95 w 122"/>
                <a:gd name="T103" fmla="*/ 100 h 127"/>
                <a:gd name="T104" fmla="*/ 98 w 122"/>
                <a:gd name="T105" fmla="*/ 106 h 127"/>
                <a:gd name="T106" fmla="*/ 108 w 122"/>
                <a:gd name="T107" fmla="*/ 100 h 127"/>
                <a:gd name="T108" fmla="*/ 108 w 122"/>
                <a:gd name="T109" fmla="*/ 98 h 127"/>
                <a:gd name="T110" fmla="*/ 116 w 122"/>
                <a:gd name="T111" fmla="*/ 87 h 127"/>
                <a:gd name="T112" fmla="*/ 116 w 122"/>
                <a:gd name="T113" fmla="*/ 63 h 127"/>
                <a:gd name="T114" fmla="*/ 122 w 122"/>
                <a:gd name="T115" fmla="*/ 61 h 127"/>
                <a:gd name="T116" fmla="*/ 114 w 122"/>
                <a:gd name="T117" fmla="*/ 45 h 127"/>
                <a:gd name="T118" fmla="*/ 116 w 122"/>
                <a:gd name="T119" fmla="*/ 40 h 127"/>
                <a:gd name="T120" fmla="*/ 116 w 122"/>
                <a:gd name="T121" fmla="*/ 40 h 127"/>
                <a:gd name="T122" fmla="*/ 116 w 122"/>
                <a:gd name="T123" fmla="*/ 4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127">
                  <a:moveTo>
                    <a:pt x="116" y="40"/>
                  </a:moveTo>
                  <a:lnTo>
                    <a:pt x="114" y="40"/>
                  </a:lnTo>
                  <a:lnTo>
                    <a:pt x="108" y="40"/>
                  </a:lnTo>
                  <a:lnTo>
                    <a:pt x="108" y="37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0" y="29"/>
                  </a:lnTo>
                  <a:lnTo>
                    <a:pt x="98" y="29"/>
                  </a:lnTo>
                  <a:lnTo>
                    <a:pt x="95" y="29"/>
                  </a:lnTo>
                  <a:lnTo>
                    <a:pt x="95" y="34"/>
                  </a:lnTo>
                  <a:lnTo>
                    <a:pt x="90" y="37"/>
                  </a:lnTo>
                  <a:lnTo>
                    <a:pt x="87" y="37"/>
                  </a:lnTo>
                  <a:lnTo>
                    <a:pt x="74" y="29"/>
                  </a:lnTo>
                  <a:lnTo>
                    <a:pt x="71" y="26"/>
                  </a:lnTo>
                  <a:lnTo>
                    <a:pt x="82" y="21"/>
                  </a:lnTo>
                  <a:lnTo>
                    <a:pt x="79" y="19"/>
                  </a:lnTo>
                  <a:lnTo>
                    <a:pt x="82" y="19"/>
                  </a:lnTo>
                  <a:lnTo>
                    <a:pt x="87" y="19"/>
                  </a:lnTo>
                  <a:lnTo>
                    <a:pt x="90" y="11"/>
                  </a:lnTo>
                  <a:lnTo>
                    <a:pt x="95" y="8"/>
                  </a:lnTo>
                  <a:lnTo>
                    <a:pt x="98" y="3"/>
                  </a:lnTo>
                  <a:lnTo>
                    <a:pt x="106" y="0"/>
                  </a:lnTo>
                  <a:lnTo>
                    <a:pt x="98" y="0"/>
                  </a:lnTo>
                  <a:lnTo>
                    <a:pt x="87" y="0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74" y="3"/>
                  </a:lnTo>
                  <a:lnTo>
                    <a:pt x="66" y="3"/>
                  </a:lnTo>
                  <a:lnTo>
                    <a:pt x="63" y="8"/>
                  </a:lnTo>
                  <a:lnTo>
                    <a:pt x="63" y="13"/>
                  </a:lnTo>
                  <a:lnTo>
                    <a:pt x="61" y="13"/>
                  </a:lnTo>
                  <a:lnTo>
                    <a:pt x="61" y="19"/>
                  </a:lnTo>
                  <a:lnTo>
                    <a:pt x="56" y="19"/>
                  </a:lnTo>
                  <a:lnTo>
                    <a:pt x="53" y="19"/>
                  </a:lnTo>
                  <a:lnTo>
                    <a:pt x="61" y="21"/>
                  </a:lnTo>
                  <a:lnTo>
                    <a:pt x="66" y="21"/>
                  </a:lnTo>
                  <a:lnTo>
                    <a:pt x="66" y="26"/>
                  </a:lnTo>
                  <a:lnTo>
                    <a:pt x="63" y="26"/>
                  </a:lnTo>
                  <a:lnTo>
                    <a:pt x="56" y="29"/>
                  </a:lnTo>
                  <a:lnTo>
                    <a:pt x="61" y="34"/>
                  </a:lnTo>
                  <a:lnTo>
                    <a:pt x="56" y="34"/>
                  </a:lnTo>
                  <a:lnTo>
                    <a:pt x="48" y="34"/>
                  </a:lnTo>
                  <a:lnTo>
                    <a:pt x="45" y="34"/>
                  </a:lnTo>
                  <a:lnTo>
                    <a:pt x="40" y="37"/>
                  </a:lnTo>
                  <a:lnTo>
                    <a:pt x="37" y="34"/>
                  </a:lnTo>
                  <a:lnTo>
                    <a:pt x="29" y="29"/>
                  </a:lnTo>
                  <a:lnTo>
                    <a:pt x="21" y="34"/>
                  </a:lnTo>
                  <a:lnTo>
                    <a:pt x="19" y="34"/>
                  </a:lnTo>
                  <a:lnTo>
                    <a:pt x="19" y="37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45"/>
                  </a:lnTo>
                  <a:lnTo>
                    <a:pt x="26" y="45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1" y="53"/>
                  </a:lnTo>
                  <a:lnTo>
                    <a:pt x="19" y="56"/>
                  </a:lnTo>
                  <a:lnTo>
                    <a:pt x="11" y="61"/>
                  </a:lnTo>
                  <a:lnTo>
                    <a:pt x="13" y="61"/>
                  </a:lnTo>
                  <a:lnTo>
                    <a:pt x="11" y="63"/>
                  </a:lnTo>
                  <a:lnTo>
                    <a:pt x="13" y="63"/>
                  </a:lnTo>
                  <a:lnTo>
                    <a:pt x="19" y="63"/>
                  </a:lnTo>
                  <a:lnTo>
                    <a:pt x="29" y="66"/>
                  </a:lnTo>
                  <a:lnTo>
                    <a:pt x="45" y="66"/>
                  </a:lnTo>
                  <a:lnTo>
                    <a:pt x="34" y="71"/>
                  </a:lnTo>
                  <a:lnTo>
                    <a:pt x="29" y="74"/>
                  </a:lnTo>
                  <a:lnTo>
                    <a:pt x="29" y="79"/>
                  </a:lnTo>
                  <a:lnTo>
                    <a:pt x="29" y="82"/>
                  </a:lnTo>
                  <a:lnTo>
                    <a:pt x="26" y="87"/>
                  </a:lnTo>
                  <a:lnTo>
                    <a:pt x="13" y="90"/>
                  </a:lnTo>
                  <a:lnTo>
                    <a:pt x="26" y="90"/>
                  </a:lnTo>
                  <a:lnTo>
                    <a:pt x="19" y="95"/>
                  </a:lnTo>
                  <a:lnTo>
                    <a:pt x="13" y="98"/>
                  </a:lnTo>
                  <a:lnTo>
                    <a:pt x="13" y="100"/>
                  </a:lnTo>
                  <a:lnTo>
                    <a:pt x="8" y="100"/>
                  </a:lnTo>
                  <a:lnTo>
                    <a:pt x="3" y="100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8" y="106"/>
                  </a:lnTo>
                  <a:lnTo>
                    <a:pt x="13" y="106"/>
                  </a:lnTo>
                  <a:lnTo>
                    <a:pt x="3" y="108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3" y="122"/>
                  </a:lnTo>
                  <a:lnTo>
                    <a:pt x="8" y="122"/>
                  </a:lnTo>
                  <a:lnTo>
                    <a:pt x="19" y="116"/>
                  </a:lnTo>
                  <a:lnTo>
                    <a:pt x="11" y="122"/>
                  </a:lnTo>
                  <a:lnTo>
                    <a:pt x="3" y="124"/>
                  </a:lnTo>
                  <a:lnTo>
                    <a:pt x="8" y="124"/>
                  </a:lnTo>
                  <a:lnTo>
                    <a:pt x="13" y="122"/>
                  </a:lnTo>
                  <a:lnTo>
                    <a:pt x="21" y="122"/>
                  </a:lnTo>
                  <a:lnTo>
                    <a:pt x="13" y="127"/>
                  </a:lnTo>
                  <a:lnTo>
                    <a:pt x="21" y="127"/>
                  </a:lnTo>
                  <a:lnTo>
                    <a:pt x="29" y="127"/>
                  </a:lnTo>
                  <a:lnTo>
                    <a:pt x="45" y="124"/>
                  </a:lnTo>
                  <a:lnTo>
                    <a:pt x="48" y="124"/>
                  </a:lnTo>
                  <a:lnTo>
                    <a:pt x="53" y="122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4" y="108"/>
                  </a:lnTo>
                  <a:lnTo>
                    <a:pt x="87" y="106"/>
                  </a:lnTo>
                  <a:lnTo>
                    <a:pt x="90" y="106"/>
                  </a:lnTo>
                  <a:lnTo>
                    <a:pt x="95" y="100"/>
                  </a:lnTo>
                  <a:lnTo>
                    <a:pt x="95" y="106"/>
                  </a:lnTo>
                  <a:lnTo>
                    <a:pt x="98" y="106"/>
                  </a:lnTo>
                  <a:lnTo>
                    <a:pt x="100" y="106"/>
                  </a:lnTo>
                  <a:lnTo>
                    <a:pt x="108" y="100"/>
                  </a:lnTo>
                  <a:lnTo>
                    <a:pt x="106" y="98"/>
                  </a:lnTo>
                  <a:lnTo>
                    <a:pt x="108" y="98"/>
                  </a:lnTo>
                  <a:lnTo>
                    <a:pt x="114" y="95"/>
                  </a:lnTo>
                  <a:lnTo>
                    <a:pt x="116" y="87"/>
                  </a:lnTo>
                  <a:lnTo>
                    <a:pt x="122" y="74"/>
                  </a:lnTo>
                  <a:lnTo>
                    <a:pt x="116" y="63"/>
                  </a:lnTo>
                  <a:lnTo>
                    <a:pt x="122" y="63"/>
                  </a:lnTo>
                  <a:lnTo>
                    <a:pt x="122" y="61"/>
                  </a:lnTo>
                  <a:lnTo>
                    <a:pt x="116" y="53"/>
                  </a:lnTo>
                  <a:lnTo>
                    <a:pt x="114" y="45"/>
                  </a:lnTo>
                  <a:lnTo>
                    <a:pt x="122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 rot="256166">
              <a:off x="4982029" y="3620969"/>
              <a:ext cx="1022095" cy="723118"/>
            </a:xfrm>
            <a:custGeom>
              <a:avLst/>
              <a:gdLst>
                <a:gd name="T0" fmla="*/ 186 w 189"/>
                <a:gd name="T1" fmla="*/ 43 h 106"/>
                <a:gd name="T2" fmla="*/ 185 w 189"/>
                <a:gd name="T3" fmla="*/ 37 h 106"/>
                <a:gd name="T4" fmla="*/ 173 w 189"/>
                <a:gd name="T5" fmla="*/ 33 h 106"/>
                <a:gd name="T6" fmla="*/ 162 w 189"/>
                <a:gd name="T7" fmla="*/ 29 h 106"/>
                <a:gd name="T8" fmla="*/ 149 w 189"/>
                <a:gd name="T9" fmla="*/ 29 h 106"/>
                <a:gd name="T10" fmla="*/ 139 w 189"/>
                <a:gd name="T11" fmla="*/ 26 h 106"/>
                <a:gd name="T12" fmla="*/ 130 w 189"/>
                <a:gd name="T13" fmla="*/ 16 h 106"/>
                <a:gd name="T14" fmla="*/ 123 w 189"/>
                <a:gd name="T15" fmla="*/ 9 h 106"/>
                <a:gd name="T16" fmla="*/ 118 w 189"/>
                <a:gd name="T17" fmla="*/ 0 h 106"/>
                <a:gd name="T18" fmla="*/ 102 w 189"/>
                <a:gd name="T19" fmla="*/ 0 h 106"/>
                <a:gd name="T20" fmla="*/ 89 w 189"/>
                <a:gd name="T21" fmla="*/ 4 h 106"/>
                <a:gd name="T22" fmla="*/ 85 w 189"/>
                <a:gd name="T23" fmla="*/ 14 h 106"/>
                <a:gd name="T24" fmla="*/ 73 w 189"/>
                <a:gd name="T25" fmla="*/ 13 h 106"/>
                <a:gd name="T26" fmla="*/ 65 w 189"/>
                <a:gd name="T27" fmla="*/ 10 h 106"/>
                <a:gd name="T28" fmla="*/ 53 w 189"/>
                <a:gd name="T29" fmla="*/ 10 h 106"/>
                <a:gd name="T30" fmla="*/ 34 w 189"/>
                <a:gd name="T31" fmla="*/ 6 h 106"/>
                <a:gd name="T32" fmla="*/ 13 w 189"/>
                <a:gd name="T33" fmla="*/ 10 h 106"/>
                <a:gd name="T34" fmla="*/ 19 w 189"/>
                <a:gd name="T35" fmla="*/ 20 h 106"/>
                <a:gd name="T36" fmla="*/ 6 w 189"/>
                <a:gd name="T37" fmla="*/ 36 h 106"/>
                <a:gd name="T38" fmla="*/ 7 w 189"/>
                <a:gd name="T39" fmla="*/ 43 h 106"/>
                <a:gd name="T40" fmla="*/ 1 w 189"/>
                <a:gd name="T41" fmla="*/ 49 h 106"/>
                <a:gd name="T42" fmla="*/ 9 w 189"/>
                <a:gd name="T43" fmla="*/ 57 h 106"/>
                <a:gd name="T44" fmla="*/ 24 w 189"/>
                <a:gd name="T45" fmla="*/ 59 h 106"/>
                <a:gd name="T46" fmla="*/ 37 w 189"/>
                <a:gd name="T47" fmla="*/ 59 h 106"/>
                <a:gd name="T48" fmla="*/ 50 w 189"/>
                <a:gd name="T49" fmla="*/ 53 h 106"/>
                <a:gd name="T50" fmla="*/ 63 w 189"/>
                <a:gd name="T51" fmla="*/ 56 h 106"/>
                <a:gd name="T52" fmla="*/ 72 w 189"/>
                <a:gd name="T53" fmla="*/ 59 h 106"/>
                <a:gd name="T54" fmla="*/ 80 w 189"/>
                <a:gd name="T55" fmla="*/ 67 h 106"/>
                <a:gd name="T56" fmla="*/ 85 w 189"/>
                <a:gd name="T57" fmla="*/ 77 h 106"/>
                <a:gd name="T58" fmla="*/ 77 w 189"/>
                <a:gd name="T59" fmla="*/ 77 h 106"/>
                <a:gd name="T60" fmla="*/ 72 w 189"/>
                <a:gd name="T61" fmla="*/ 90 h 106"/>
                <a:gd name="T62" fmla="*/ 77 w 189"/>
                <a:gd name="T63" fmla="*/ 93 h 106"/>
                <a:gd name="T64" fmla="*/ 83 w 189"/>
                <a:gd name="T65" fmla="*/ 92 h 106"/>
                <a:gd name="T66" fmla="*/ 89 w 189"/>
                <a:gd name="T67" fmla="*/ 86 h 106"/>
                <a:gd name="T68" fmla="*/ 102 w 189"/>
                <a:gd name="T69" fmla="*/ 76 h 106"/>
                <a:gd name="T70" fmla="*/ 106 w 189"/>
                <a:gd name="T71" fmla="*/ 73 h 106"/>
                <a:gd name="T72" fmla="*/ 105 w 189"/>
                <a:gd name="T73" fmla="*/ 77 h 106"/>
                <a:gd name="T74" fmla="*/ 113 w 189"/>
                <a:gd name="T75" fmla="*/ 83 h 106"/>
                <a:gd name="T76" fmla="*/ 126 w 189"/>
                <a:gd name="T77" fmla="*/ 85 h 106"/>
                <a:gd name="T78" fmla="*/ 115 w 189"/>
                <a:gd name="T79" fmla="*/ 93 h 106"/>
                <a:gd name="T80" fmla="*/ 128 w 189"/>
                <a:gd name="T81" fmla="*/ 100 h 106"/>
                <a:gd name="T82" fmla="*/ 136 w 189"/>
                <a:gd name="T83" fmla="*/ 102 h 106"/>
                <a:gd name="T84" fmla="*/ 148 w 189"/>
                <a:gd name="T85" fmla="*/ 96 h 106"/>
                <a:gd name="T86" fmla="*/ 158 w 189"/>
                <a:gd name="T87" fmla="*/ 95 h 106"/>
                <a:gd name="T88" fmla="*/ 149 w 189"/>
                <a:gd name="T89" fmla="*/ 93 h 106"/>
                <a:gd name="T90" fmla="*/ 142 w 189"/>
                <a:gd name="T91" fmla="*/ 93 h 106"/>
                <a:gd name="T92" fmla="*/ 135 w 189"/>
                <a:gd name="T93" fmla="*/ 87 h 106"/>
                <a:gd name="T94" fmla="*/ 130 w 189"/>
                <a:gd name="T95" fmla="*/ 83 h 106"/>
                <a:gd name="T96" fmla="*/ 133 w 189"/>
                <a:gd name="T97" fmla="*/ 82 h 106"/>
                <a:gd name="T98" fmla="*/ 138 w 189"/>
                <a:gd name="T99" fmla="*/ 85 h 106"/>
                <a:gd name="T100" fmla="*/ 143 w 189"/>
                <a:gd name="T101" fmla="*/ 80 h 106"/>
                <a:gd name="T102" fmla="*/ 152 w 189"/>
                <a:gd name="T103" fmla="*/ 76 h 106"/>
                <a:gd name="T104" fmla="*/ 165 w 189"/>
                <a:gd name="T105" fmla="*/ 72 h 106"/>
                <a:gd name="T106" fmla="*/ 172 w 189"/>
                <a:gd name="T107" fmla="*/ 66 h 106"/>
                <a:gd name="T108" fmla="*/ 182 w 189"/>
                <a:gd name="T109" fmla="*/ 60 h 106"/>
                <a:gd name="T110" fmla="*/ 188 w 189"/>
                <a:gd name="T111" fmla="*/ 5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06">
                  <a:moveTo>
                    <a:pt x="186" y="47"/>
                  </a:moveTo>
                  <a:cubicBezTo>
                    <a:pt x="189" y="47"/>
                    <a:pt x="189" y="47"/>
                    <a:pt x="189" y="47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185" y="44"/>
                    <a:pt x="185" y="44"/>
                    <a:pt x="185" y="44"/>
                  </a:cubicBezTo>
                  <a:cubicBezTo>
                    <a:pt x="186" y="43"/>
                    <a:pt x="186" y="43"/>
                    <a:pt x="186" y="43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82" y="36"/>
                    <a:pt x="182" y="36"/>
                    <a:pt x="182" y="36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6" y="33"/>
                    <a:pt x="176" y="33"/>
                    <a:pt x="176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5" y="33"/>
                    <a:pt x="165" y="33"/>
                    <a:pt x="165" y="33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3" y="27"/>
                    <a:pt x="153" y="27"/>
                    <a:pt x="153" y="2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70" y="93"/>
                    <a:pt x="70" y="93"/>
                    <a:pt x="70" y="93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4" y="85"/>
                    <a:pt x="100" y="84"/>
                    <a:pt x="101" y="83"/>
                  </a:cubicBezTo>
                  <a:cubicBezTo>
                    <a:pt x="101" y="82"/>
                    <a:pt x="101" y="80"/>
                    <a:pt x="101" y="76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6" y="73"/>
                    <a:pt x="106" y="73"/>
                    <a:pt x="106" y="73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9" y="76"/>
                    <a:pt x="109" y="76"/>
                    <a:pt x="109" y="76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15" y="93"/>
                    <a:pt x="115" y="93"/>
                    <a:pt x="115" y="93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8" y="93"/>
                    <a:pt x="118" y="93"/>
                    <a:pt x="118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6" y="97"/>
                    <a:pt x="126" y="97"/>
                    <a:pt x="126" y="97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6" y="103"/>
                    <a:pt x="126" y="103"/>
                    <a:pt x="126" y="103"/>
                  </a:cubicBezTo>
                  <a:cubicBezTo>
                    <a:pt x="125" y="103"/>
                    <a:pt x="125" y="103"/>
                    <a:pt x="125" y="103"/>
                  </a:cubicBezTo>
                  <a:cubicBezTo>
                    <a:pt x="128" y="106"/>
                    <a:pt x="128" y="106"/>
                    <a:pt x="128" y="106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8" y="97"/>
                    <a:pt x="148" y="97"/>
                    <a:pt x="148" y="97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51" y="97"/>
                    <a:pt x="151" y="97"/>
                    <a:pt x="151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8" y="96"/>
                    <a:pt x="158" y="96"/>
                    <a:pt x="158" y="96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9" y="93"/>
                    <a:pt x="159" y="93"/>
                    <a:pt x="159" y="93"/>
                  </a:cubicBezTo>
                  <a:cubicBezTo>
                    <a:pt x="156" y="92"/>
                    <a:pt x="156" y="92"/>
                    <a:pt x="156" y="92"/>
                  </a:cubicBezTo>
                  <a:cubicBezTo>
                    <a:pt x="153" y="92"/>
                    <a:pt x="153" y="92"/>
                    <a:pt x="153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48" y="93"/>
                    <a:pt x="148" y="93"/>
                    <a:pt x="148" y="93"/>
                  </a:cubicBezTo>
                  <a:cubicBezTo>
                    <a:pt x="145" y="92"/>
                    <a:pt x="145" y="92"/>
                    <a:pt x="145" y="92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6" y="95"/>
                    <a:pt x="146" y="95"/>
                    <a:pt x="146" y="95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39" y="89"/>
                    <a:pt x="139" y="89"/>
                    <a:pt x="139" y="89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30" y="82"/>
                    <a:pt x="130" y="82"/>
                    <a:pt x="130" y="82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3" y="83"/>
                    <a:pt x="133" y="83"/>
                    <a:pt x="133" y="83"/>
                  </a:cubicBezTo>
                  <a:cubicBezTo>
                    <a:pt x="133" y="82"/>
                    <a:pt x="133" y="82"/>
                    <a:pt x="133" y="82"/>
                  </a:cubicBezTo>
                  <a:cubicBezTo>
                    <a:pt x="135" y="83"/>
                    <a:pt x="135" y="83"/>
                    <a:pt x="135" y="83"/>
                  </a:cubicBezTo>
                  <a:cubicBezTo>
                    <a:pt x="135" y="85"/>
                    <a:pt x="135" y="85"/>
                    <a:pt x="135" y="85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8" y="85"/>
                    <a:pt x="138" y="85"/>
                    <a:pt x="138" y="85"/>
                  </a:cubicBezTo>
                  <a:cubicBezTo>
                    <a:pt x="139" y="85"/>
                    <a:pt x="139" y="85"/>
                    <a:pt x="139" y="85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0" y="83"/>
                    <a:pt x="140" y="83"/>
                    <a:pt x="140" y="83"/>
                  </a:cubicBezTo>
                  <a:cubicBezTo>
                    <a:pt x="143" y="82"/>
                    <a:pt x="143" y="82"/>
                    <a:pt x="143" y="82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6" y="77"/>
                    <a:pt x="146" y="77"/>
                    <a:pt x="146" y="77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2"/>
                    <a:pt x="165" y="72"/>
                    <a:pt x="165" y="72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9" y="70"/>
                    <a:pt x="169" y="70"/>
                    <a:pt x="169" y="70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8" y="60"/>
                    <a:pt x="178" y="60"/>
                    <a:pt x="178" y="60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88" y="53"/>
                    <a:pt x="188" y="53"/>
                    <a:pt x="188" y="53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2"/>
                    <a:pt x="188" y="52"/>
                    <a:pt x="188" y="52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lnTo>
                    <a:pt x="186" y="4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 rot="256166">
              <a:off x="4909321" y="2107262"/>
              <a:ext cx="573520" cy="839334"/>
            </a:xfrm>
            <a:custGeom>
              <a:avLst/>
              <a:gdLst>
                <a:gd name="T0" fmla="*/ 272 w 280"/>
                <a:gd name="T1" fmla="*/ 238 h 325"/>
                <a:gd name="T2" fmla="*/ 280 w 280"/>
                <a:gd name="T3" fmla="*/ 225 h 325"/>
                <a:gd name="T4" fmla="*/ 238 w 280"/>
                <a:gd name="T5" fmla="*/ 198 h 325"/>
                <a:gd name="T6" fmla="*/ 251 w 280"/>
                <a:gd name="T7" fmla="*/ 177 h 325"/>
                <a:gd name="T8" fmla="*/ 238 w 280"/>
                <a:gd name="T9" fmla="*/ 166 h 325"/>
                <a:gd name="T10" fmla="*/ 228 w 280"/>
                <a:gd name="T11" fmla="*/ 158 h 325"/>
                <a:gd name="T12" fmla="*/ 225 w 280"/>
                <a:gd name="T13" fmla="*/ 148 h 325"/>
                <a:gd name="T14" fmla="*/ 225 w 280"/>
                <a:gd name="T15" fmla="*/ 137 h 325"/>
                <a:gd name="T16" fmla="*/ 220 w 280"/>
                <a:gd name="T17" fmla="*/ 114 h 325"/>
                <a:gd name="T18" fmla="*/ 204 w 280"/>
                <a:gd name="T19" fmla="*/ 90 h 325"/>
                <a:gd name="T20" fmla="*/ 220 w 280"/>
                <a:gd name="T21" fmla="*/ 77 h 325"/>
                <a:gd name="T22" fmla="*/ 193 w 280"/>
                <a:gd name="T23" fmla="*/ 58 h 325"/>
                <a:gd name="T24" fmla="*/ 177 w 280"/>
                <a:gd name="T25" fmla="*/ 50 h 325"/>
                <a:gd name="T26" fmla="*/ 183 w 280"/>
                <a:gd name="T27" fmla="*/ 42 h 325"/>
                <a:gd name="T28" fmla="*/ 177 w 280"/>
                <a:gd name="T29" fmla="*/ 34 h 325"/>
                <a:gd name="T30" fmla="*/ 191 w 280"/>
                <a:gd name="T31" fmla="*/ 26 h 325"/>
                <a:gd name="T32" fmla="*/ 185 w 280"/>
                <a:gd name="T33" fmla="*/ 11 h 325"/>
                <a:gd name="T34" fmla="*/ 156 w 280"/>
                <a:gd name="T35" fmla="*/ 0 h 325"/>
                <a:gd name="T36" fmla="*/ 143 w 280"/>
                <a:gd name="T37" fmla="*/ 3 h 325"/>
                <a:gd name="T38" fmla="*/ 117 w 280"/>
                <a:gd name="T39" fmla="*/ 11 h 325"/>
                <a:gd name="T40" fmla="*/ 114 w 280"/>
                <a:gd name="T41" fmla="*/ 34 h 325"/>
                <a:gd name="T42" fmla="*/ 103 w 280"/>
                <a:gd name="T43" fmla="*/ 37 h 325"/>
                <a:gd name="T44" fmla="*/ 88 w 280"/>
                <a:gd name="T45" fmla="*/ 42 h 325"/>
                <a:gd name="T46" fmla="*/ 61 w 280"/>
                <a:gd name="T47" fmla="*/ 42 h 325"/>
                <a:gd name="T48" fmla="*/ 19 w 280"/>
                <a:gd name="T49" fmla="*/ 26 h 325"/>
                <a:gd name="T50" fmla="*/ 8 w 280"/>
                <a:gd name="T51" fmla="*/ 26 h 325"/>
                <a:gd name="T52" fmla="*/ 37 w 280"/>
                <a:gd name="T53" fmla="*/ 45 h 325"/>
                <a:gd name="T54" fmla="*/ 64 w 280"/>
                <a:gd name="T55" fmla="*/ 61 h 325"/>
                <a:gd name="T56" fmla="*/ 64 w 280"/>
                <a:gd name="T57" fmla="*/ 71 h 325"/>
                <a:gd name="T58" fmla="*/ 72 w 280"/>
                <a:gd name="T59" fmla="*/ 85 h 325"/>
                <a:gd name="T60" fmla="*/ 77 w 280"/>
                <a:gd name="T61" fmla="*/ 95 h 325"/>
                <a:gd name="T62" fmla="*/ 77 w 280"/>
                <a:gd name="T63" fmla="*/ 106 h 325"/>
                <a:gd name="T64" fmla="*/ 88 w 280"/>
                <a:gd name="T65" fmla="*/ 129 h 325"/>
                <a:gd name="T66" fmla="*/ 98 w 280"/>
                <a:gd name="T67" fmla="*/ 132 h 325"/>
                <a:gd name="T68" fmla="*/ 117 w 280"/>
                <a:gd name="T69" fmla="*/ 140 h 325"/>
                <a:gd name="T70" fmla="*/ 122 w 280"/>
                <a:gd name="T71" fmla="*/ 151 h 325"/>
                <a:gd name="T72" fmla="*/ 122 w 280"/>
                <a:gd name="T73" fmla="*/ 164 h 325"/>
                <a:gd name="T74" fmla="*/ 98 w 280"/>
                <a:gd name="T75" fmla="*/ 172 h 325"/>
                <a:gd name="T76" fmla="*/ 77 w 280"/>
                <a:gd name="T77" fmla="*/ 185 h 325"/>
                <a:gd name="T78" fmla="*/ 64 w 280"/>
                <a:gd name="T79" fmla="*/ 198 h 325"/>
                <a:gd name="T80" fmla="*/ 59 w 280"/>
                <a:gd name="T81" fmla="*/ 201 h 325"/>
                <a:gd name="T82" fmla="*/ 45 w 280"/>
                <a:gd name="T83" fmla="*/ 211 h 325"/>
                <a:gd name="T84" fmla="*/ 35 w 280"/>
                <a:gd name="T85" fmla="*/ 217 h 325"/>
                <a:gd name="T86" fmla="*/ 29 w 280"/>
                <a:gd name="T87" fmla="*/ 225 h 325"/>
                <a:gd name="T88" fmla="*/ 29 w 280"/>
                <a:gd name="T89" fmla="*/ 246 h 325"/>
                <a:gd name="T90" fmla="*/ 43 w 280"/>
                <a:gd name="T91" fmla="*/ 269 h 325"/>
                <a:gd name="T92" fmla="*/ 37 w 280"/>
                <a:gd name="T93" fmla="*/ 280 h 325"/>
                <a:gd name="T94" fmla="*/ 37 w 280"/>
                <a:gd name="T95" fmla="*/ 296 h 325"/>
                <a:gd name="T96" fmla="*/ 51 w 280"/>
                <a:gd name="T97" fmla="*/ 298 h 325"/>
                <a:gd name="T98" fmla="*/ 72 w 280"/>
                <a:gd name="T99" fmla="*/ 312 h 325"/>
                <a:gd name="T100" fmla="*/ 80 w 280"/>
                <a:gd name="T101" fmla="*/ 314 h 325"/>
                <a:gd name="T102" fmla="*/ 80 w 280"/>
                <a:gd name="T103" fmla="*/ 325 h 325"/>
                <a:gd name="T104" fmla="*/ 111 w 280"/>
                <a:gd name="T105" fmla="*/ 317 h 325"/>
                <a:gd name="T106" fmla="*/ 122 w 280"/>
                <a:gd name="T107" fmla="*/ 314 h 325"/>
                <a:gd name="T108" fmla="*/ 148 w 280"/>
                <a:gd name="T109" fmla="*/ 306 h 325"/>
                <a:gd name="T110" fmla="*/ 151 w 280"/>
                <a:gd name="T111" fmla="*/ 306 h 325"/>
                <a:gd name="T112" fmla="*/ 159 w 280"/>
                <a:gd name="T113" fmla="*/ 304 h 325"/>
                <a:gd name="T114" fmla="*/ 172 w 280"/>
                <a:gd name="T115" fmla="*/ 304 h 325"/>
                <a:gd name="T116" fmla="*/ 191 w 280"/>
                <a:gd name="T117" fmla="*/ 304 h 325"/>
                <a:gd name="T118" fmla="*/ 217 w 280"/>
                <a:gd name="T119" fmla="*/ 288 h 325"/>
                <a:gd name="T120" fmla="*/ 235 w 280"/>
                <a:gd name="T121" fmla="*/ 272 h 325"/>
                <a:gd name="T122" fmla="*/ 235 w 280"/>
                <a:gd name="T123" fmla="*/ 27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0" h="325">
                  <a:moveTo>
                    <a:pt x="235" y="272"/>
                  </a:moveTo>
                  <a:lnTo>
                    <a:pt x="270" y="243"/>
                  </a:lnTo>
                  <a:lnTo>
                    <a:pt x="272" y="238"/>
                  </a:lnTo>
                  <a:lnTo>
                    <a:pt x="278" y="235"/>
                  </a:lnTo>
                  <a:lnTo>
                    <a:pt x="280" y="227"/>
                  </a:lnTo>
                  <a:lnTo>
                    <a:pt x="280" y="225"/>
                  </a:lnTo>
                  <a:lnTo>
                    <a:pt x="280" y="219"/>
                  </a:lnTo>
                  <a:lnTo>
                    <a:pt x="278" y="217"/>
                  </a:lnTo>
                  <a:lnTo>
                    <a:pt x="238" y="198"/>
                  </a:lnTo>
                  <a:lnTo>
                    <a:pt x="251" y="190"/>
                  </a:lnTo>
                  <a:lnTo>
                    <a:pt x="254" y="182"/>
                  </a:lnTo>
                  <a:lnTo>
                    <a:pt x="251" y="177"/>
                  </a:lnTo>
                  <a:lnTo>
                    <a:pt x="238" y="174"/>
                  </a:lnTo>
                  <a:lnTo>
                    <a:pt x="235" y="172"/>
                  </a:lnTo>
                  <a:lnTo>
                    <a:pt x="238" y="166"/>
                  </a:lnTo>
                  <a:lnTo>
                    <a:pt x="235" y="164"/>
                  </a:lnTo>
                  <a:lnTo>
                    <a:pt x="230" y="164"/>
                  </a:lnTo>
                  <a:lnTo>
                    <a:pt x="228" y="158"/>
                  </a:lnTo>
                  <a:lnTo>
                    <a:pt x="225" y="156"/>
                  </a:lnTo>
                  <a:lnTo>
                    <a:pt x="228" y="151"/>
                  </a:lnTo>
                  <a:lnTo>
                    <a:pt x="225" y="148"/>
                  </a:lnTo>
                  <a:lnTo>
                    <a:pt x="225" y="145"/>
                  </a:lnTo>
                  <a:lnTo>
                    <a:pt x="228" y="140"/>
                  </a:lnTo>
                  <a:lnTo>
                    <a:pt x="225" y="137"/>
                  </a:lnTo>
                  <a:lnTo>
                    <a:pt x="230" y="132"/>
                  </a:lnTo>
                  <a:lnTo>
                    <a:pt x="228" y="124"/>
                  </a:lnTo>
                  <a:lnTo>
                    <a:pt x="220" y="114"/>
                  </a:lnTo>
                  <a:lnTo>
                    <a:pt x="204" y="98"/>
                  </a:lnTo>
                  <a:lnTo>
                    <a:pt x="201" y="95"/>
                  </a:lnTo>
                  <a:lnTo>
                    <a:pt x="204" y="90"/>
                  </a:lnTo>
                  <a:lnTo>
                    <a:pt x="209" y="85"/>
                  </a:lnTo>
                  <a:lnTo>
                    <a:pt x="217" y="79"/>
                  </a:lnTo>
                  <a:lnTo>
                    <a:pt x="220" y="77"/>
                  </a:lnTo>
                  <a:lnTo>
                    <a:pt x="220" y="71"/>
                  </a:lnTo>
                  <a:lnTo>
                    <a:pt x="201" y="61"/>
                  </a:lnTo>
                  <a:lnTo>
                    <a:pt x="193" y="58"/>
                  </a:lnTo>
                  <a:lnTo>
                    <a:pt x="185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80" y="48"/>
                  </a:lnTo>
                  <a:lnTo>
                    <a:pt x="180" y="45"/>
                  </a:lnTo>
                  <a:lnTo>
                    <a:pt x="183" y="42"/>
                  </a:lnTo>
                  <a:lnTo>
                    <a:pt x="185" y="37"/>
                  </a:lnTo>
                  <a:lnTo>
                    <a:pt x="183" y="37"/>
                  </a:lnTo>
                  <a:lnTo>
                    <a:pt x="177" y="34"/>
                  </a:lnTo>
                  <a:lnTo>
                    <a:pt x="185" y="34"/>
                  </a:lnTo>
                  <a:lnTo>
                    <a:pt x="193" y="32"/>
                  </a:lnTo>
                  <a:lnTo>
                    <a:pt x="191" y="26"/>
                  </a:lnTo>
                  <a:lnTo>
                    <a:pt x="193" y="19"/>
                  </a:lnTo>
                  <a:lnTo>
                    <a:pt x="193" y="16"/>
                  </a:lnTo>
                  <a:lnTo>
                    <a:pt x="185" y="11"/>
                  </a:lnTo>
                  <a:lnTo>
                    <a:pt x="167" y="3"/>
                  </a:lnTo>
                  <a:lnTo>
                    <a:pt x="159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43" y="3"/>
                  </a:lnTo>
                  <a:lnTo>
                    <a:pt x="132" y="3"/>
                  </a:lnTo>
                  <a:lnTo>
                    <a:pt x="125" y="3"/>
                  </a:lnTo>
                  <a:lnTo>
                    <a:pt x="117" y="11"/>
                  </a:lnTo>
                  <a:lnTo>
                    <a:pt x="114" y="19"/>
                  </a:lnTo>
                  <a:lnTo>
                    <a:pt x="114" y="32"/>
                  </a:lnTo>
                  <a:lnTo>
                    <a:pt x="114" y="34"/>
                  </a:lnTo>
                  <a:lnTo>
                    <a:pt x="111" y="34"/>
                  </a:lnTo>
                  <a:lnTo>
                    <a:pt x="106" y="34"/>
                  </a:lnTo>
                  <a:lnTo>
                    <a:pt x="103" y="37"/>
                  </a:lnTo>
                  <a:lnTo>
                    <a:pt x="98" y="42"/>
                  </a:lnTo>
                  <a:lnTo>
                    <a:pt x="90" y="42"/>
                  </a:lnTo>
                  <a:lnTo>
                    <a:pt x="88" y="42"/>
                  </a:lnTo>
                  <a:lnTo>
                    <a:pt x="80" y="37"/>
                  </a:lnTo>
                  <a:lnTo>
                    <a:pt x="72" y="37"/>
                  </a:lnTo>
                  <a:lnTo>
                    <a:pt x="61" y="42"/>
                  </a:lnTo>
                  <a:lnTo>
                    <a:pt x="45" y="42"/>
                  </a:lnTo>
                  <a:lnTo>
                    <a:pt x="35" y="34"/>
                  </a:lnTo>
                  <a:lnTo>
                    <a:pt x="19" y="26"/>
                  </a:lnTo>
                  <a:lnTo>
                    <a:pt x="11" y="24"/>
                  </a:lnTo>
                  <a:lnTo>
                    <a:pt x="3" y="26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11" y="32"/>
                  </a:lnTo>
                  <a:lnTo>
                    <a:pt x="37" y="45"/>
                  </a:lnTo>
                  <a:lnTo>
                    <a:pt x="53" y="53"/>
                  </a:lnTo>
                  <a:lnTo>
                    <a:pt x="59" y="58"/>
                  </a:lnTo>
                  <a:lnTo>
                    <a:pt x="64" y="61"/>
                  </a:lnTo>
                  <a:lnTo>
                    <a:pt x="69" y="63"/>
                  </a:lnTo>
                  <a:lnTo>
                    <a:pt x="64" y="69"/>
                  </a:lnTo>
                  <a:lnTo>
                    <a:pt x="64" y="71"/>
                  </a:lnTo>
                  <a:lnTo>
                    <a:pt x="69" y="79"/>
                  </a:lnTo>
                  <a:lnTo>
                    <a:pt x="72" y="79"/>
                  </a:lnTo>
                  <a:lnTo>
                    <a:pt x="72" y="85"/>
                  </a:lnTo>
                  <a:lnTo>
                    <a:pt x="72" y="87"/>
                  </a:lnTo>
                  <a:lnTo>
                    <a:pt x="72" y="90"/>
                  </a:lnTo>
                  <a:lnTo>
                    <a:pt x="77" y="95"/>
                  </a:lnTo>
                  <a:lnTo>
                    <a:pt x="80" y="98"/>
                  </a:lnTo>
                  <a:lnTo>
                    <a:pt x="77" y="103"/>
                  </a:lnTo>
                  <a:lnTo>
                    <a:pt x="77" y="106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88" y="129"/>
                  </a:lnTo>
                  <a:lnTo>
                    <a:pt x="88" y="129"/>
                  </a:lnTo>
                  <a:lnTo>
                    <a:pt x="90" y="132"/>
                  </a:lnTo>
                  <a:lnTo>
                    <a:pt x="98" y="132"/>
                  </a:lnTo>
                  <a:lnTo>
                    <a:pt x="103" y="137"/>
                  </a:lnTo>
                  <a:lnTo>
                    <a:pt x="106" y="137"/>
                  </a:lnTo>
                  <a:lnTo>
                    <a:pt x="117" y="140"/>
                  </a:lnTo>
                  <a:lnTo>
                    <a:pt x="117" y="145"/>
                  </a:lnTo>
                  <a:lnTo>
                    <a:pt x="117" y="151"/>
                  </a:lnTo>
                  <a:lnTo>
                    <a:pt x="122" y="151"/>
                  </a:lnTo>
                  <a:lnTo>
                    <a:pt x="125" y="156"/>
                  </a:lnTo>
                  <a:lnTo>
                    <a:pt x="117" y="158"/>
                  </a:lnTo>
                  <a:lnTo>
                    <a:pt x="122" y="164"/>
                  </a:lnTo>
                  <a:lnTo>
                    <a:pt x="114" y="158"/>
                  </a:lnTo>
                  <a:lnTo>
                    <a:pt x="106" y="164"/>
                  </a:lnTo>
                  <a:lnTo>
                    <a:pt x="98" y="172"/>
                  </a:lnTo>
                  <a:lnTo>
                    <a:pt x="85" y="182"/>
                  </a:lnTo>
                  <a:lnTo>
                    <a:pt x="80" y="185"/>
                  </a:lnTo>
                  <a:lnTo>
                    <a:pt x="77" y="185"/>
                  </a:lnTo>
                  <a:lnTo>
                    <a:pt x="77" y="190"/>
                  </a:lnTo>
                  <a:lnTo>
                    <a:pt x="69" y="193"/>
                  </a:lnTo>
                  <a:lnTo>
                    <a:pt x="64" y="198"/>
                  </a:lnTo>
                  <a:lnTo>
                    <a:pt x="64" y="201"/>
                  </a:lnTo>
                  <a:lnTo>
                    <a:pt x="61" y="201"/>
                  </a:lnTo>
                  <a:lnTo>
                    <a:pt x="59" y="201"/>
                  </a:lnTo>
                  <a:lnTo>
                    <a:pt x="53" y="203"/>
                  </a:lnTo>
                  <a:lnTo>
                    <a:pt x="53" y="209"/>
                  </a:lnTo>
                  <a:lnTo>
                    <a:pt x="45" y="211"/>
                  </a:lnTo>
                  <a:lnTo>
                    <a:pt x="37" y="211"/>
                  </a:lnTo>
                  <a:lnTo>
                    <a:pt x="35" y="211"/>
                  </a:lnTo>
                  <a:lnTo>
                    <a:pt x="35" y="217"/>
                  </a:lnTo>
                  <a:lnTo>
                    <a:pt x="37" y="219"/>
                  </a:lnTo>
                  <a:lnTo>
                    <a:pt x="35" y="219"/>
                  </a:lnTo>
                  <a:lnTo>
                    <a:pt x="29" y="225"/>
                  </a:lnTo>
                  <a:lnTo>
                    <a:pt x="24" y="230"/>
                  </a:lnTo>
                  <a:lnTo>
                    <a:pt x="29" y="238"/>
                  </a:lnTo>
                  <a:lnTo>
                    <a:pt x="29" y="246"/>
                  </a:lnTo>
                  <a:lnTo>
                    <a:pt x="29" y="251"/>
                  </a:lnTo>
                  <a:lnTo>
                    <a:pt x="35" y="261"/>
                  </a:lnTo>
                  <a:lnTo>
                    <a:pt x="43" y="269"/>
                  </a:lnTo>
                  <a:lnTo>
                    <a:pt x="37" y="269"/>
                  </a:lnTo>
                  <a:lnTo>
                    <a:pt x="37" y="272"/>
                  </a:lnTo>
                  <a:lnTo>
                    <a:pt x="37" y="280"/>
                  </a:lnTo>
                  <a:lnTo>
                    <a:pt x="35" y="285"/>
                  </a:lnTo>
                  <a:lnTo>
                    <a:pt x="37" y="288"/>
                  </a:lnTo>
                  <a:lnTo>
                    <a:pt x="37" y="296"/>
                  </a:lnTo>
                  <a:lnTo>
                    <a:pt x="43" y="298"/>
                  </a:lnTo>
                  <a:lnTo>
                    <a:pt x="45" y="298"/>
                  </a:lnTo>
                  <a:lnTo>
                    <a:pt x="51" y="298"/>
                  </a:lnTo>
                  <a:lnTo>
                    <a:pt x="61" y="304"/>
                  </a:lnTo>
                  <a:lnTo>
                    <a:pt x="69" y="306"/>
                  </a:lnTo>
                  <a:lnTo>
                    <a:pt x="72" y="312"/>
                  </a:lnTo>
                  <a:lnTo>
                    <a:pt x="80" y="306"/>
                  </a:lnTo>
                  <a:lnTo>
                    <a:pt x="77" y="312"/>
                  </a:lnTo>
                  <a:lnTo>
                    <a:pt x="80" y="314"/>
                  </a:lnTo>
                  <a:lnTo>
                    <a:pt x="88" y="317"/>
                  </a:lnTo>
                  <a:lnTo>
                    <a:pt x="85" y="317"/>
                  </a:lnTo>
                  <a:lnTo>
                    <a:pt x="80" y="325"/>
                  </a:lnTo>
                  <a:lnTo>
                    <a:pt x="88" y="322"/>
                  </a:lnTo>
                  <a:lnTo>
                    <a:pt x="98" y="317"/>
                  </a:lnTo>
                  <a:lnTo>
                    <a:pt x="111" y="317"/>
                  </a:lnTo>
                  <a:lnTo>
                    <a:pt x="114" y="317"/>
                  </a:lnTo>
                  <a:lnTo>
                    <a:pt x="117" y="317"/>
                  </a:lnTo>
                  <a:lnTo>
                    <a:pt x="122" y="314"/>
                  </a:lnTo>
                  <a:lnTo>
                    <a:pt x="130" y="312"/>
                  </a:lnTo>
                  <a:lnTo>
                    <a:pt x="140" y="312"/>
                  </a:lnTo>
                  <a:lnTo>
                    <a:pt x="148" y="306"/>
                  </a:lnTo>
                  <a:lnTo>
                    <a:pt x="148" y="312"/>
                  </a:lnTo>
                  <a:lnTo>
                    <a:pt x="151" y="312"/>
                  </a:lnTo>
                  <a:lnTo>
                    <a:pt x="151" y="306"/>
                  </a:lnTo>
                  <a:lnTo>
                    <a:pt x="156" y="306"/>
                  </a:lnTo>
                  <a:lnTo>
                    <a:pt x="156" y="304"/>
                  </a:lnTo>
                  <a:lnTo>
                    <a:pt x="159" y="304"/>
                  </a:lnTo>
                  <a:lnTo>
                    <a:pt x="164" y="306"/>
                  </a:lnTo>
                  <a:lnTo>
                    <a:pt x="167" y="304"/>
                  </a:lnTo>
                  <a:lnTo>
                    <a:pt x="172" y="304"/>
                  </a:lnTo>
                  <a:lnTo>
                    <a:pt x="183" y="298"/>
                  </a:lnTo>
                  <a:lnTo>
                    <a:pt x="185" y="298"/>
                  </a:lnTo>
                  <a:lnTo>
                    <a:pt x="191" y="304"/>
                  </a:lnTo>
                  <a:lnTo>
                    <a:pt x="193" y="304"/>
                  </a:lnTo>
                  <a:lnTo>
                    <a:pt x="201" y="298"/>
                  </a:lnTo>
                  <a:lnTo>
                    <a:pt x="217" y="288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8" name="Freeform 36"/>
            <p:cNvSpPr>
              <a:spLocks noEditPoints="1"/>
            </p:cNvSpPr>
            <p:nvPr/>
          </p:nvSpPr>
          <p:spPr bwMode="auto">
            <a:xfrm rot="256166">
              <a:off x="4136031" y="1986661"/>
              <a:ext cx="1239213" cy="1076929"/>
            </a:xfrm>
            <a:custGeom>
              <a:avLst/>
              <a:gdLst>
                <a:gd name="T0" fmla="*/ 180 w 229"/>
                <a:gd name="T1" fmla="*/ 29 h 158"/>
                <a:gd name="T2" fmla="*/ 200 w 229"/>
                <a:gd name="T3" fmla="*/ 13 h 158"/>
                <a:gd name="T4" fmla="*/ 219 w 229"/>
                <a:gd name="T5" fmla="*/ 22 h 158"/>
                <a:gd name="T6" fmla="*/ 215 w 229"/>
                <a:gd name="T7" fmla="*/ 13 h 158"/>
                <a:gd name="T8" fmla="*/ 222 w 229"/>
                <a:gd name="T9" fmla="*/ 6 h 158"/>
                <a:gd name="T10" fmla="*/ 206 w 229"/>
                <a:gd name="T11" fmla="*/ 9 h 158"/>
                <a:gd name="T12" fmla="*/ 195 w 229"/>
                <a:gd name="T13" fmla="*/ 3 h 158"/>
                <a:gd name="T14" fmla="*/ 190 w 229"/>
                <a:gd name="T15" fmla="*/ 7 h 158"/>
                <a:gd name="T16" fmla="*/ 180 w 229"/>
                <a:gd name="T17" fmla="*/ 9 h 158"/>
                <a:gd name="T18" fmla="*/ 175 w 229"/>
                <a:gd name="T19" fmla="*/ 3 h 158"/>
                <a:gd name="T20" fmla="*/ 165 w 229"/>
                <a:gd name="T21" fmla="*/ 13 h 158"/>
                <a:gd name="T22" fmla="*/ 152 w 229"/>
                <a:gd name="T23" fmla="*/ 10 h 158"/>
                <a:gd name="T24" fmla="*/ 144 w 229"/>
                <a:gd name="T25" fmla="*/ 14 h 158"/>
                <a:gd name="T26" fmla="*/ 134 w 229"/>
                <a:gd name="T27" fmla="*/ 22 h 158"/>
                <a:gd name="T28" fmla="*/ 127 w 229"/>
                <a:gd name="T29" fmla="*/ 17 h 158"/>
                <a:gd name="T30" fmla="*/ 119 w 229"/>
                <a:gd name="T31" fmla="*/ 22 h 158"/>
                <a:gd name="T32" fmla="*/ 106 w 229"/>
                <a:gd name="T33" fmla="*/ 30 h 158"/>
                <a:gd name="T34" fmla="*/ 106 w 229"/>
                <a:gd name="T35" fmla="*/ 37 h 158"/>
                <a:gd name="T36" fmla="*/ 100 w 229"/>
                <a:gd name="T37" fmla="*/ 37 h 158"/>
                <a:gd name="T38" fmla="*/ 94 w 229"/>
                <a:gd name="T39" fmla="*/ 40 h 158"/>
                <a:gd name="T40" fmla="*/ 87 w 229"/>
                <a:gd name="T41" fmla="*/ 45 h 158"/>
                <a:gd name="T42" fmla="*/ 87 w 229"/>
                <a:gd name="T43" fmla="*/ 47 h 158"/>
                <a:gd name="T44" fmla="*/ 79 w 229"/>
                <a:gd name="T45" fmla="*/ 55 h 158"/>
                <a:gd name="T46" fmla="*/ 79 w 229"/>
                <a:gd name="T47" fmla="*/ 57 h 158"/>
                <a:gd name="T48" fmla="*/ 70 w 229"/>
                <a:gd name="T49" fmla="*/ 68 h 158"/>
                <a:gd name="T50" fmla="*/ 61 w 229"/>
                <a:gd name="T51" fmla="*/ 75 h 158"/>
                <a:gd name="T52" fmla="*/ 57 w 229"/>
                <a:gd name="T53" fmla="*/ 76 h 158"/>
                <a:gd name="T54" fmla="*/ 48 w 229"/>
                <a:gd name="T55" fmla="*/ 86 h 158"/>
                <a:gd name="T56" fmla="*/ 58 w 229"/>
                <a:gd name="T57" fmla="*/ 86 h 158"/>
                <a:gd name="T58" fmla="*/ 47 w 229"/>
                <a:gd name="T59" fmla="*/ 90 h 158"/>
                <a:gd name="T60" fmla="*/ 36 w 229"/>
                <a:gd name="T61" fmla="*/ 93 h 158"/>
                <a:gd name="T62" fmla="*/ 31 w 229"/>
                <a:gd name="T63" fmla="*/ 98 h 158"/>
                <a:gd name="T64" fmla="*/ 25 w 229"/>
                <a:gd name="T65" fmla="*/ 100 h 158"/>
                <a:gd name="T66" fmla="*/ 14 w 229"/>
                <a:gd name="T67" fmla="*/ 105 h 158"/>
                <a:gd name="T68" fmla="*/ 3 w 229"/>
                <a:gd name="T69" fmla="*/ 109 h 158"/>
                <a:gd name="T70" fmla="*/ 4 w 229"/>
                <a:gd name="T71" fmla="*/ 116 h 158"/>
                <a:gd name="T72" fmla="*/ 1 w 229"/>
                <a:gd name="T73" fmla="*/ 123 h 158"/>
                <a:gd name="T74" fmla="*/ 3 w 229"/>
                <a:gd name="T75" fmla="*/ 129 h 158"/>
                <a:gd name="T76" fmla="*/ 15 w 229"/>
                <a:gd name="T77" fmla="*/ 132 h 158"/>
                <a:gd name="T78" fmla="*/ 5 w 229"/>
                <a:gd name="T79" fmla="*/ 138 h 158"/>
                <a:gd name="T80" fmla="*/ 11 w 229"/>
                <a:gd name="T81" fmla="*/ 139 h 158"/>
                <a:gd name="T82" fmla="*/ 11 w 229"/>
                <a:gd name="T83" fmla="*/ 148 h 158"/>
                <a:gd name="T84" fmla="*/ 21 w 229"/>
                <a:gd name="T85" fmla="*/ 158 h 158"/>
                <a:gd name="T86" fmla="*/ 47 w 229"/>
                <a:gd name="T87" fmla="*/ 146 h 158"/>
                <a:gd name="T88" fmla="*/ 54 w 229"/>
                <a:gd name="T89" fmla="*/ 135 h 158"/>
                <a:gd name="T90" fmla="*/ 61 w 229"/>
                <a:gd name="T91" fmla="*/ 146 h 158"/>
                <a:gd name="T92" fmla="*/ 71 w 229"/>
                <a:gd name="T93" fmla="*/ 132 h 158"/>
                <a:gd name="T94" fmla="*/ 68 w 229"/>
                <a:gd name="T95" fmla="*/ 112 h 158"/>
                <a:gd name="T96" fmla="*/ 70 w 229"/>
                <a:gd name="T97" fmla="*/ 86 h 158"/>
                <a:gd name="T98" fmla="*/ 89 w 229"/>
                <a:gd name="T99" fmla="*/ 69 h 158"/>
                <a:gd name="T100" fmla="*/ 106 w 229"/>
                <a:gd name="T101" fmla="*/ 46 h 158"/>
                <a:gd name="T102" fmla="*/ 122 w 229"/>
                <a:gd name="T103" fmla="*/ 30 h 158"/>
                <a:gd name="T104" fmla="*/ 143 w 229"/>
                <a:gd name="T105" fmla="*/ 25 h 158"/>
                <a:gd name="T106" fmla="*/ 5 w 229"/>
                <a:gd name="T107" fmla="*/ 141 h 158"/>
                <a:gd name="T108" fmla="*/ 18 w 229"/>
                <a:gd name="T109" fmla="*/ 122 h 158"/>
                <a:gd name="T110" fmla="*/ 21 w 229"/>
                <a:gd name="T111" fmla="*/ 106 h 158"/>
                <a:gd name="T112" fmla="*/ 23 w 229"/>
                <a:gd name="T113" fmla="*/ 116 h 158"/>
                <a:gd name="T114" fmla="*/ 73 w 229"/>
                <a:gd name="T115" fmla="*/ 6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9" h="158">
                  <a:moveTo>
                    <a:pt x="144" y="23"/>
                  </a:moveTo>
                  <a:cubicBezTo>
                    <a:pt x="147" y="22"/>
                    <a:pt x="147" y="22"/>
                    <a:pt x="147" y="22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3" y="27"/>
                    <a:pt x="173" y="27"/>
                    <a:pt x="173" y="27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80" y="29"/>
                    <a:pt x="180" y="29"/>
                    <a:pt x="180" y="29"/>
                  </a:cubicBezTo>
                  <a:cubicBezTo>
                    <a:pt x="182" y="27"/>
                    <a:pt x="182" y="27"/>
                    <a:pt x="182" y="27"/>
                  </a:cubicBezTo>
                  <a:cubicBezTo>
                    <a:pt x="183" y="26"/>
                    <a:pt x="183" y="26"/>
                    <a:pt x="183" y="26"/>
                  </a:cubicBezTo>
                  <a:cubicBezTo>
                    <a:pt x="185" y="26"/>
                    <a:pt x="185" y="26"/>
                    <a:pt x="185" y="26"/>
                  </a:cubicBezTo>
                  <a:cubicBezTo>
                    <a:pt x="186" y="26"/>
                    <a:pt x="186" y="26"/>
                    <a:pt x="186" y="26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6" y="20"/>
                    <a:pt x="186" y="20"/>
                    <a:pt x="186" y="20"/>
                  </a:cubicBezTo>
                  <a:cubicBezTo>
                    <a:pt x="187" y="17"/>
                    <a:pt x="187" y="17"/>
                    <a:pt x="187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97" y="14"/>
                    <a:pt x="197" y="14"/>
                    <a:pt x="197" y="14"/>
                  </a:cubicBezTo>
                  <a:cubicBezTo>
                    <a:pt x="200" y="13"/>
                    <a:pt x="200" y="13"/>
                    <a:pt x="200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3" y="13"/>
                    <a:pt x="203" y="13"/>
                    <a:pt x="203" y="13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5" y="23"/>
                    <a:pt x="215" y="23"/>
                    <a:pt x="215" y="23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9" y="22"/>
                    <a:pt x="219" y="22"/>
                    <a:pt x="219" y="22"/>
                  </a:cubicBezTo>
                  <a:cubicBezTo>
                    <a:pt x="221" y="21"/>
                    <a:pt x="221" y="21"/>
                    <a:pt x="221" y="21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23" y="19"/>
                    <a:pt x="223" y="19"/>
                    <a:pt x="223" y="19"/>
                  </a:cubicBezTo>
                  <a:cubicBezTo>
                    <a:pt x="223" y="17"/>
                    <a:pt x="223" y="17"/>
                    <a:pt x="223" y="17"/>
                  </a:cubicBezTo>
                  <a:cubicBezTo>
                    <a:pt x="222" y="17"/>
                    <a:pt x="222" y="17"/>
                    <a:pt x="222" y="17"/>
                  </a:cubicBezTo>
                  <a:cubicBezTo>
                    <a:pt x="222" y="16"/>
                    <a:pt x="222" y="16"/>
                    <a:pt x="222" y="16"/>
                  </a:cubicBezTo>
                  <a:cubicBezTo>
                    <a:pt x="220" y="16"/>
                    <a:pt x="220" y="16"/>
                    <a:pt x="220" y="16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8" y="14"/>
                    <a:pt x="218" y="14"/>
                    <a:pt x="218" y="14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15" y="13"/>
                    <a:pt x="215" y="13"/>
                    <a:pt x="215" y="13"/>
                  </a:cubicBezTo>
                  <a:cubicBezTo>
                    <a:pt x="210" y="12"/>
                    <a:pt x="210" y="12"/>
                    <a:pt x="210" y="12"/>
                  </a:cubicBezTo>
                  <a:cubicBezTo>
                    <a:pt x="212" y="12"/>
                    <a:pt x="212" y="12"/>
                    <a:pt x="212" y="12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9" y="13"/>
                    <a:pt x="219" y="13"/>
                    <a:pt x="219" y="13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26" y="10"/>
                    <a:pt x="226" y="10"/>
                    <a:pt x="226" y="10"/>
                  </a:cubicBezTo>
                  <a:cubicBezTo>
                    <a:pt x="229" y="10"/>
                    <a:pt x="229" y="10"/>
                    <a:pt x="229" y="10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6" y="7"/>
                    <a:pt x="226" y="7"/>
                    <a:pt x="226" y="7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5" y="4"/>
                    <a:pt x="215" y="4"/>
                    <a:pt x="215" y="4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09" y="3"/>
                    <a:pt x="209" y="3"/>
                    <a:pt x="209" y="3"/>
                  </a:cubicBezTo>
                  <a:cubicBezTo>
                    <a:pt x="208" y="6"/>
                    <a:pt x="208" y="6"/>
                    <a:pt x="208" y="6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206" y="9"/>
                    <a:pt x="206" y="9"/>
                    <a:pt x="206" y="9"/>
                  </a:cubicBezTo>
                  <a:cubicBezTo>
                    <a:pt x="206" y="7"/>
                    <a:pt x="206" y="7"/>
                    <a:pt x="206" y="7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6" y="6"/>
                    <a:pt x="206" y="6"/>
                    <a:pt x="206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5" y="3"/>
                    <a:pt x="195" y="3"/>
                    <a:pt x="195" y="3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7" y="4"/>
                    <a:pt x="197" y="4"/>
                    <a:pt x="197" y="4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6" y="6"/>
                    <a:pt x="196" y="6"/>
                    <a:pt x="196" y="6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93" y="7"/>
                    <a:pt x="193" y="7"/>
                    <a:pt x="193" y="7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2" y="9"/>
                    <a:pt x="182" y="9"/>
                    <a:pt x="182" y="9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0" y="12"/>
                    <a:pt x="180" y="12"/>
                    <a:pt x="180" y="12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9" y="7"/>
                    <a:pt x="179" y="7"/>
                    <a:pt x="179" y="7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82" y="6"/>
                    <a:pt x="182" y="6"/>
                    <a:pt x="182" y="6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60" y="12"/>
                    <a:pt x="160" y="12"/>
                    <a:pt x="160" y="12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9" y="12"/>
                    <a:pt x="159" y="12"/>
                    <a:pt x="159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6" y="12"/>
                    <a:pt x="156" y="12"/>
                    <a:pt x="156" y="12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3" y="19"/>
                    <a:pt x="143" y="19"/>
                    <a:pt x="143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6" y="26"/>
                    <a:pt x="116" y="26"/>
                    <a:pt x="116" y="26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3" y="112"/>
                    <a:pt x="3" y="112"/>
                    <a:pt x="3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19"/>
                    <a:pt x="5" y="119"/>
                    <a:pt x="5" y="119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3" y="129"/>
                    <a:pt x="3" y="129"/>
                    <a:pt x="3" y="129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2"/>
                    <a:pt x="3" y="142"/>
                    <a:pt x="3" y="142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8" y="154"/>
                    <a:pt x="8" y="154"/>
                    <a:pt x="8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5" y="155"/>
                    <a:pt x="15" y="155"/>
                    <a:pt x="15" y="155"/>
                  </a:cubicBezTo>
                  <a:cubicBezTo>
                    <a:pt x="17" y="155"/>
                    <a:pt x="17" y="155"/>
                    <a:pt x="17" y="155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21" y="158"/>
                    <a:pt x="21" y="158"/>
                    <a:pt x="21" y="15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40" y="151"/>
                    <a:pt x="40" y="151"/>
                    <a:pt x="40" y="151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1" y="148"/>
                    <a:pt x="41" y="148"/>
                    <a:pt x="41" y="148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7" y="146"/>
                    <a:pt x="47" y="146"/>
                    <a:pt x="47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53" y="139"/>
                    <a:pt x="53" y="139"/>
                    <a:pt x="53" y="139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3" y="136"/>
                    <a:pt x="53" y="136"/>
                    <a:pt x="53" y="136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6" y="135"/>
                    <a:pt x="56" y="135"/>
                    <a:pt x="56" y="135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6" y="143"/>
                    <a:pt x="56" y="143"/>
                    <a:pt x="56" y="143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63" y="148"/>
                    <a:pt x="63" y="148"/>
                    <a:pt x="63" y="148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7" y="135"/>
                    <a:pt x="67" y="135"/>
                    <a:pt x="67" y="135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2"/>
                    <a:pt x="71" y="132"/>
                    <a:pt x="71" y="132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7" y="83"/>
                    <a:pt x="77" y="83"/>
                    <a:pt x="77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6" y="47"/>
                    <a:pt x="106" y="47"/>
                    <a:pt x="106" y="47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4" y="36"/>
                    <a:pt x="114" y="36"/>
                    <a:pt x="114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3" y="25"/>
                    <a:pt x="143" y="25"/>
                    <a:pt x="143" y="25"/>
                  </a:cubicBezTo>
                  <a:cubicBezTo>
                    <a:pt x="146" y="23"/>
                    <a:pt x="146" y="23"/>
                    <a:pt x="146" y="23"/>
                  </a:cubicBezTo>
                  <a:lnTo>
                    <a:pt x="144" y="23"/>
                  </a:lnTo>
                  <a:close/>
                  <a:moveTo>
                    <a:pt x="4" y="123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5" y="122"/>
                    <a:pt x="5" y="122"/>
                    <a:pt x="5" y="122"/>
                  </a:cubicBezTo>
                  <a:lnTo>
                    <a:pt x="4" y="123"/>
                  </a:lnTo>
                  <a:close/>
                  <a:moveTo>
                    <a:pt x="5" y="141"/>
                  </a:moveTo>
                  <a:cubicBezTo>
                    <a:pt x="4" y="141"/>
                    <a:pt x="4" y="141"/>
                    <a:pt x="4" y="141"/>
                  </a:cubicBezTo>
                  <a:cubicBezTo>
                    <a:pt x="5" y="139"/>
                    <a:pt x="5" y="139"/>
                    <a:pt x="5" y="139"/>
                  </a:cubicBezTo>
                  <a:lnTo>
                    <a:pt x="5" y="141"/>
                  </a:lnTo>
                  <a:close/>
                  <a:moveTo>
                    <a:pt x="10" y="112"/>
                  </a:move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3" y="111"/>
                    <a:pt x="13" y="111"/>
                    <a:pt x="13" y="111"/>
                  </a:cubicBezTo>
                  <a:lnTo>
                    <a:pt x="10" y="112"/>
                  </a:lnTo>
                  <a:close/>
                  <a:moveTo>
                    <a:pt x="21" y="119"/>
                  </a:moveTo>
                  <a:cubicBezTo>
                    <a:pt x="20" y="121"/>
                    <a:pt x="20" y="121"/>
                    <a:pt x="20" y="121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0" y="119"/>
                    <a:pt x="20" y="119"/>
                    <a:pt x="20" y="119"/>
                  </a:cubicBezTo>
                  <a:lnTo>
                    <a:pt x="21" y="119"/>
                  </a:lnTo>
                  <a:close/>
                  <a:moveTo>
                    <a:pt x="21" y="106"/>
                  </a:moveTo>
                  <a:cubicBezTo>
                    <a:pt x="18" y="108"/>
                    <a:pt x="18" y="108"/>
                    <a:pt x="18" y="108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106"/>
                    <a:pt x="20" y="106"/>
                    <a:pt x="20" y="106"/>
                  </a:cubicBezTo>
                  <a:lnTo>
                    <a:pt x="21" y="106"/>
                  </a:lnTo>
                  <a:close/>
                  <a:moveTo>
                    <a:pt x="25" y="118"/>
                  </a:moveTo>
                  <a:cubicBezTo>
                    <a:pt x="23" y="119"/>
                    <a:pt x="23" y="119"/>
                    <a:pt x="23" y="119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4" y="118"/>
                    <a:pt x="24" y="118"/>
                    <a:pt x="24" y="118"/>
                  </a:cubicBezTo>
                  <a:lnTo>
                    <a:pt x="25" y="118"/>
                  </a:lnTo>
                  <a:close/>
                  <a:moveTo>
                    <a:pt x="27" y="99"/>
                  </a:moveTo>
                  <a:cubicBezTo>
                    <a:pt x="30" y="99"/>
                    <a:pt x="30" y="99"/>
                    <a:pt x="30" y="99"/>
                  </a:cubicBezTo>
                  <a:cubicBezTo>
                    <a:pt x="31" y="100"/>
                    <a:pt x="31" y="100"/>
                    <a:pt x="31" y="100"/>
                  </a:cubicBezTo>
                  <a:lnTo>
                    <a:pt x="27" y="99"/>
                  </a:lnTo>
                  <a:close/>
                  <a:moveTo>
                    <a:pt x="73" y="68"/>
                  </a:moveTo>
                  <a:cubicBezTo>
                    <a:pt x="71" y="66"/>
                    <a:pt x="71" y="66"/>
                    <a:pt x="71" y="66"/>
                  </a:cubicBezTo>
                  <a:cubicBezTo>
                    <a:pt x="74" y="66"/>
                    <a:pt x="74" y="66"/>
                    <a:pt x="74" y="66"/>
                  </a:cubicBezTo>
                  <a:lnTo>
                    <a:pt x="73" y="68"/>
                  </a:lnTo>
                  <a:close/>
                  <a:moveTo>
                    <a:pt x="113" y="33"/>
                  </a:moveTo>
                  <a:cubicBezTo>
                    <a:pt x="111" y="32"/>
                    <a:pt x="111" y="32"/>
                    <a:pt x="111" y="32"/>
                  </a:cubicBezTo>
                  <a:cubicBezTo>
                    <a:pt x="114" y="32"/>
                    <a:pt x="114" y="32"/>
                    <a:pt x="114" y="32"/>
                  </a:cubicBezTo>
                  <a:lnTo>
                    <a:pt x="113" y="33"/>
                  </a:lnTo>
                  <a:close/>
                  <a:moveTo>
                    <a:pt x="130" y="22"/>
                  </a:moveTo>
                  <a:cubicBezTo>
                    <a:pt x="129" y="20"/>
                    <a:pt x="129" y="20"/>
                    <a:pt x="129" y="20"/>
                  </a:cubicBezTo>
                  <a:cubicBezTo>
                    <a:pt x="130" y="20"/>
                    <a:pt x="130" y="20"/>
                    <a:pt x="130" y="20"/>
                  </a:cubicBezTo>
                  <a:lnTo>
                    <a:pt x="130" y="22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9" name="Freeform 37"/>
            <p:cNvSpPr>
              <a:spLocks noEditPoints="1"/>
            </p:cNvSpPr>
            <p:nvPr/>
          </p:nvSpPr>
          <p:spPr bwMode="auto">
            <a:xfrm rot="256166">
              <a:off x="3100551" y="4256090"/>
              <a:ext cx="778348" cy="710205"/>
            </a:xfrm>
            <a:custGeom>
              <a:avLst/>
              <a:gdLst>
                <a:gd name="T0" fmla="*/ 134 w 144"/>
                <a:gd name="T1" fmla="*/ 23 h 104"/>
                <a:gd name="T2" fmla="*/ 136 w 144"/>
                <a:gd name="T3" fmla="*/ 20 h 104"/>
                <a:gd name="T4" fmla="*/ 130 w 144"/>
                <a:gd name="T5" fmla="*/ 18 h 104"/>
                <a:gd name="T6" fmla="*/ 124 w 144"/>
                <a:gd name="T7" fmla="*/ 18 h 104"/>
                <a:gd name="T8" fmla="*/ 116 w 144"/>
                <a:gd name="T9" fmla="*/ 15 h 104"/>
                <a:gd name="T10" fmla="*/ 110 w 144"/>
                <a:gd name="T11" fmla="*/ 13 h 104"/>
                <a:gd name="T12" fmla="*/ 103 w 144"/>
                <a:gd name="T13" fmla="*/ 14 h 104"/>
                <a:gd name="T14" fmla="*/ 97 w 144"/>
                <a:gd name="T15" fmla="*/ 13 h 104"/>
                <a:gd name="T16" fmla="*/ 87 w 144"/>
                <a:gd name="T17" fmla="*/ 10 h 104"/>
                <a:gd name="T18" fmla="*/ 83 w 144"/>
                <a:gd name="T19" fmla="*/ 5 h 104"/>
                <a:gd name="T20" fmla="*/ 70 w 144"/>
                <a:gd name="T21" fmla="*/ 4 h 104"/>
                <a:gd name="T22" fmla="*/ 58 w 144"/>
                <a:gd name="T23" fmla="*/ 4 h 104"/>
                <a:gd name="T24" fmla="*/ 34 w 144"/>
                <a:gd name="T25" fmla="*/ 2 h 104"/>
                <a:gd name="T26" fmla="*/ 23 w 144"/>
                <a:gd name="T27" fmla="*/ 1 h 104"/>
                <a:gd name="T28" fmla="*/ 14 w 144"/>
                <a:gd name="T29" fmla="*/ 1 h 104"/>
                <a:gd name="T30" fmla="*/ 10 w 144"/>
                <a:gd name="T31" fmla="*/ 4 h 104"/>
                <a:gd name="T32" fmla="*/ 3 w 144"/>
                <a:gd name="T33" fmla="*/ 7 h 104"/>
                <a:gd name="T34" fmla="*/ 1 w 144"/>
                <a:gd name="T35" fmla="*/ 13 h 104"/>
                <a:gd name="T36" fmla="*/ 1 w 144"/>
                <a:gd name="T37" fmla="*/ 17 h 104"/>
                <a:gd name="T38" fmla="*/ 3 w 144"/>
                <a:gd name="T39" fmla="*/ 17 h 104"/>
                <a:gd name="T40" fmla="*/ 3 w 144"/>
                <a:gd name="T41" fmla="*/ 21 h 104"/>
                <a:gd name="T42" fmla="*/ 4 w 144"/>
                <a:gd name="T43" fmla="*/ 24 h 104"/>
                <a:gd name="T44" fmla="*/ 8 w 144"/>
                <a:gd name="T45" fmla="*/ 23 h 104"/>
                <a:gd name="T46" fmla="*/ 10 w 144"/>
                <a:gd name="T47" fmla="*/ 24 h 104"/>
                <a:gd name="T48" fmla="*/ 14 w 144"/>
                <a:gd name="T49" fmla="*/ 25 h 104"/>
                <a:gd name="T50" fmla="*/ 21 w 144"/>
                <a:gd name="T51" fmla="*/ 24 h 104"/>
                <a:gd name="T52" fmla="*/ 27 w 144"/>
                <a:gd name="T53" fmla="*/ 25 h 104"/>
                <a:gd name="T54" fmla="*/ 30 w 144"/>
                <a:gd name="T55" fmla="*/ 30 h 104"/>
                <a:gd name="T56" fmla="*/ 23 w 144"/>
                <a:gd name="T57" fmla="*/ 37 h 104"/>
                <a:gd name="T58" fmla="*/ 23 w 144"/>
                <a:gd name="T59" fmla="*/ 47 h 104"/>
                <a:gd name="T60" fmla="*/ 21 w 144"/>
                <a:gd name="T61" fmla="*/ 51 h 104"/>
                <a:gd name="T62" fmla="*/ 17 w 144"/>
                <a:gd name="T63" fmla="*/ 56 h 104"/>
                <a:gd name="T64" fmla="*/ 17 w 144"/>
                <a:gd name="T65" fmla="*/ 60 h 104"/>
                <a:gd name="T66" fmla="*/ 17 w 144"/>
                <a:gd name="T67" fmla="*/ 68 h 104"/>
                <a:gd name="T68" fmla="*/ 17 w 144"/>
                <a:gd name="T69" fmla="*/ 74 h 104"/>
                <a:gd name="T70" fmla="*/ 17 w 144"/>
                <a:gd name="T71" fmla="*/ 78 h 104"/>
                <a:gd name="T72" fmla="*/ 13 w 144"/>
                <a:gd name="T73" fmla="*/ 83 h 104"/>
                <a:gd name="T74" fmla="*/ 18 w 144"/>
                <a:gd name="T75" fmla="*/ 88 h 104"/>
                <a:gd name="T76" fmla="*/ 25 w 144"/>
                <a:gd name="T77" fmla="*/ 94 h 104"/>
                <a:gd name="T78" fmla="*/ 27 w 144"/>
                <a:gd name="T79" fmla="*/ 97 h 104"/>
                <a:gd name="T80" fmla="*/ 28 w 144"/>
                <a:gd name="T81" fmla="*/ 103 h 104"/>
                <a:gd name="T82" fmla="*/ 36 w 144"/>
                <a:gd name="T83" fmla="*/ 103 h 104"/>
                <a:gd name="T84" fmla="*/ 46 w 144"/>
                <a:gd name="T85" fmla="*/ 97 h 104"/>
                <a:gd name="T86" fmla="*/ 64 w 144"/>
                <a:gd name="T87" fmla="*/ 96 h 104"/>
                <a:gd name="T88" fmla="*/ 73 w 144"/>
                <a:gd name="T89" fmla="*/ 94 h 104"/>
                <a:gd name="T90" fmla="*/ 83 w 144"/>
                <a:gd name="T91" fmla="*/ 84 h 104"/>
                <a:gd name="T92" fmla="*/ 90 w 144"/>
                <a:gd name="T93" fmla="*/ 78 h 104"/>
                <a:gd name="T94" fmla="*/ 100 w 144"/>
                <a:gd name="T95" fmla="*/ 67 h 104"/>
                <a:gd name="T96" fmla="*/ 97 w 144"/>
                <a:gd name="T97" fmla="*/ 53 h 104"/>
                <a:gd name="T98" fmla="*/ 107 w 144"/>
                <a:gd name="T99" fmla="*/ 41 h 104"/>
                <a:gd name="T100" fmla="*/ 117 w 144"/>
                <a:gd name="T101" fmla="*/ 34 h 104"/>
                <a:gd name="T102" fmla="*/ 25 w 144"/>
                <a:gd name="T103" fmla="*/ 94 h 104"/>
                <a:gd name="T104" fmla="*/ 133 w 144"/>
                <a:gd name="T105" fmla="*/ 53 h 104"/>
                <a:gd name="T106" fmla="*/ 126 w 144"/>
                <a:gd name="T107" fmla="*/ 57 h 104"/>
                <a:gd name="T108" fmla="*/ 133 w 144"/>
                <a:gd name="T109" fmla="*/ 60 h 104"/>
                <a:gd name="T110" fmla="*/ 137 w 144"/>
                <a:gd name="T111" fmla="*/ 54 h 104"/>
                <a:gd name="T112" fmla="*/ 115 w 144"/>
                <a:gd name="T113" fmla="*/ 66 h 104"/>
                <a:gd name="T114" fmla="*/ 117 w 144"/>
                <a:gd name="T115" fmla="*/ 64 h 104"/>
                <a:gd name="T116" fmla="*/ 140 w 144"/>
                <a:gd name="T117" fmla="*/ 52 h 104"/>
                <a:gd name="T118" fmla="*/ 144 w 144"/>
                <a:gd name="T119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" h="104">
                  <a:moveTo>
                    <a:pt x="132" y="28"/>
                  </a:moveTo>
                  <a:cubicBezTo>
                    <a:pt x="133" y="27"/>
                    <a:pt x="133" y="27"/>
                    <a:pt x="133" y="27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4"/>
                    <a:pt x="107" y="14"/>
                    <a:pt x="107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6" y="30"/>
                    <a:pt x="126" y="30"/>
                    <a:pt x="126" y="30"/>
                  </a:cubicBezTo>
                  <a:lnTo>
                    <a:pt x="132" y="28"/>
                  </a:lnTo>
                  <a:close/>
                  <a:moveTo>
                    <a:pt x="25" y="94"/>
                  </a:moveTo>
                  <a:cubicBezTo>
                    <a:pt x="25" y="93"/>
                    <a:pt x="25" y="93"/>
                    <a:pt x="25" y="93"/>
                  </a:cubicBezTo>
                  <a:cubicBezTo>
                    <a:pt x="27" y="93"/>
                    <a:pt x="27" y="93"/>
                    <a:pt x="27" y="93"/>
                  </a:cubicBezTo>
                  <a:lnTo>
                    <a:pt x="25" y="94"/>
                  </a:lnTo>
                  <a:close/>
                  <a:moveTo>
                    <a:pt x="133" y="53"/>
                  </a:moveTo>
                  <a:cubicBezTo>
                    <a:pt x="134" y="51"/>
                    <a:pt x="134" y="51"/>
                    <a:pt x="134" y="51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27" y="54"/>
                    <a:pt x="127" y="54"/>
                    <a:pt x="127" y="54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129" y="57"/>
                    <a:pt x="129" y="57"/>
                    <a:pt x="129" y="57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4" y="54"/>
                    <a:pt x="134" y="54"/>
                    <a:pt x="134" y="54"/>
                  </a:cubicBezTo>
                  <a:lnTo>
                    <a:pt x="133" y="53"/>
                  </a:lnTo>
                  <a:close/>
                  <a:moveTo>
                    <a:pt x="115" y="64"/>
                  </a:moveTo>
                  <a:cubicBezTo>
                    <a:pt x="115" y="66"/>
                    <a:pt x="115" y="66"/>
                    <a:pt x="115" y="66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15" y="64"/>
                    <a:pt x="115" y="64"/>
                    <a:pt x="115" y="64"/>
                  </a:cubicBezTo>
                  <a:close/>
                  <a:moveTo>
                    <a:pt x="143" y="51"/>
                  </a:moveTo>
                  <a:cubicBezTo>
                    <a:pt x="141" y="51"/>
                    <a:pt x="141" y="51"/>
                    <a:pt x="141" y="51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3" y="51"/>
                    <a:pt x="143" y="51"/>
                    <a:pt x="143" y="51"/>
                  </a:cubicBez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reeform 38"/>
            <p:cNvSpPr>
              <a:spLocks noEditPoints="1"/>
            </p:cNvSpPr>
            <p:nvPr/>
          </p:nvSpPr>
          <p:spPr bwMode="auto">
            <a:xfrm rot="256166">
              <a:off x="4816023" y="4558812"/>
              <a:ext cx="464961" cy="632727"/>
            </a:xfrm>
            <a:custGeom>
              <a:avLst/>
              <a:gdLst>
                <a:gd name="T0" fmla="*/ 127 w 227"/>
                <a:gd name="T1" fmla="*/ 124 h 245"/>
                <a:gd name="T2" fmla="*/ 132 w 227"/>
                <a:gd name="T3" fmla="*/ 116 h 245"/>
                <a:gd name="T4" fmla="*/ 100 w 227"/>
                <a:gd name="T5" fmla="*/ 98 h 245"/>
                <a:gd name="T6" fmla="*/ 103 w 227"/>
                <a:gd name="T7" fmla="*/ 105 h 245"/>
                <a:gd name="T8" fmla="*/ 108 w 227"/>
                <a:gd name="T9" fmla="*/ 61 h 245"/>
                <a:gd name="T10" fmla="*/ 108 w 227"/>
                <a:gd name="T11" fmla="*/ 63 h 245"/>
                <a:gd name="T12" fmla="*/ 127 w 227"/>
                <a:gd name="T13" fmla="*/ 148 h 245"/>
                <a:gd name="T14" fmla="*/ 100 w 227"/>
                <a:gd name="T15" fmla="*/ 113 h 245"/>
                <a:gd name="T16" fmla="*/ 92 w 227"/>
                <a:gd name="T17" fmla="*/ 98 h 245"/>
                <a:gd name="T18" fmla="*/ 98 w 227"/>
                <a:gd name="T19" fmla="*/ 90 h 245"/>
                <a:gd name="T20" fmla="*/ 82 w 227"/>
                <a:gd name="T21" fmla="*/ 61 h 245"/>
                <a:gd name="T22" fmla="*/ 92 w 227"/>
                <a:gd name="T23" fmla="*/ 47 h 245"/>
                <a:gd name="T24" fmla="*/ 119 w 227"/>
                <a:gd name="T25" fmla="*/ 61 h 245"/>
                <a:gd name="T26" fmla="*/ 132 w 227"/>
                <a:gd name="T27" fmla="*/ 55 h 245"/>
                <a:gd name="T28" fmla="*/ 111 w 227"/>
                <a:gd name="T29" fmla="*/ 34 h 245"/>
                <a:gd name="T30" fmla="*/ 137 w 227"/>
                <a:gd name="T31" fmla="*/ 29 h 245"/>
                <a:gd name="T32" fmla="*/ 180 w 227"/>
                <a:gd name="T33" fmla="*/ 37 h 245"/>
                <a:gd name="T34" fmla="*/ 190 w 227"/>
                <a:gd name="T35" fmla="*/ 16 h 245"/>
                <a:gd name="T36" fmla="*/ 180 w 227"/>
                <a:gd name="T37" fmla="*/ 0 h 245"/>
                <a:gd name="T38" fmla="*/ 177 w 227"/>
                <a:gd name="T39" fmla="*/ 16 h 245"/>
                <a:gd name="T40" fmla="*/ 145 w 227"/>
                <a:gd name="T41" fmla="*/ 10 h 245"/>
                <a:gd name="T42" fmla="*/ 124 w 227"/>
                <a:gd name="T43" fmla="*/ 8 h 245"/>
                <a:gd name="T44" fmla="*/ 85 w 227"/>
                <a:gd name="T45" fmla="*/ 16 h 245"/>
                <a:gd name="T46" fmla="*/ 40 w 227"/>
                <a:gd name="T47" fmla="*/ 29 h 245"/>
                <a:gd name="T48" fmla="*/ 29 w 227"/>
                <a:gd name="T49" fmla="*/ 45 h 245"/>
                <a:gd name="T50" fmla="*/ 13 w 227"/>
                <a:gd name="T51" fmla="*/ 71 h 245"/>
                <a:gd name="T52" fmla="*/ 13 w 227"/>
                <a:gd name="T53" fmla="*/ 87 h 245"/>
                <a:gd name="T54" fmla="*/ 40 w 227"/>
                <a:gd name="T55" fmla="*/ 98 h 245"/>
                <a:gd name="T56" fmla="*/ 37 w 227"/>
                <a:gd name="T57" fmla="*/ 116 h 245"/>
                <a:gd name="T58" fmla="*/ 71 w 227"/>
                <a:gd name="T59" fmla="*/ 121 h 245"/>
                <a:gd name="T60" fmla="*/ 98 w 227"/>
                <a:gd name="T61" fmla="*/ 129 h 245"/>
                <a:gd name="T62" fmla="*/ 77 w 227"/>
                <a:gd name="T63" fmla="*/ 129 h 245"/>
                <a:gd name="T64" fmla="*/ 48 w 227"/>
                <a:gd name="T65" fmla="*/ 129 h 245"/>
                <a:gd name="T66" fmla="*/ 55 w 227"/>
                <a:gd name="T67" fmla="*/ 166 h 245"/>
                <a:gd name="T68" fmla="*/ 71 w 227"/>
                <a:gd name="T69" fmla="*/ 169 h 245"/>
                <a:gd name="T70" fmla="*/ 90 w 227"/>
                <a:gd name="T71" fmla="*/ 177 h 245"/>
                <a:gd name="T72" fmla="*/ 90 w 227"/>
                <a:gd name="T73" fmla="*/ 158 h 245"/>
                <a:gd name="T74" fmla="*/ 108 w 227"/>
                <a:gd name="T75" fmla="*/ 150 h 245"/>
                <a:gd name="T76" fmla="*/ 98 w 227"/>
                <a:gd name="T77" fmla="*/ 134 h 245"/>
                <a:gd name="T78" fmla="*/ 100 w 227"/>
                <a:gd name="T79" fmla="*/ 134 h 245"/>
                <a:gd name="T80" fmla="*/ 161 w 227"/>
                <a:gd name="T81" fmla="*/ 227 h 245"/>
                <a:gd name="T82" fmla="*/ 127 w 227"/>
                <a:gd name="T83" fmla="*/ 222 h 245"/>
                <a:gd name="T84" fmla="*/ 116 w 227"/>
                <a:gd name="T85" fmla="*/ 235 h 245"/>
                <a:gd name="T86" fmla="*/ 190 w 227"/>
                <a:gd name="T87" fmla="*/ 243 h 245"/>
                <a:gd name="T88" fmla="*/ 188 w 227"/>
                <a:gd name="T89" fmla="*/ 235 h 245"/>
                <a:gd name="T90" fmla="*/ 190 w 227"/>
                <a:gd name="T91" fmla="*/ 113 h 245"/>
                <a:gd name="T92" fmla="*/ 198 w 227"/>
                <a:gd name="T93" fmla="*/ 116 h 245"/>
                <a:gd name="T94" fmla="*/ 198 w 227"/>
                <a:gd name="T95" fmla="*/ 113 h 245"/>
                <a:gd name="T96" fmla="*/ 164 w 227"/>
                <a:gd name="T97" fmla="*/ 119 h 245"/>
                <a:gd name="T98" fmla="*/ 166 w 227"/>
                <a:gd name="T99" fmla="*/ 127 h 245"/>
                <a:gd name="T100" fmla="*/ 214 w 227"/>
                <a:gd name="T101" fmla="*/ 203 h 245"/>
                <a:gd name="T102" fmla="*/ 219 w 227"/>
                <a:gd name="T103" fmla="*/ 190 h 245"/>
                <a:gd name="T104" fmla="*/ 3 w 227"/>
                <a:gd name="T105" fmla="*/ 76 h 245"/>
                <a:gd name="T106" fmla="*/ 5 w 227"/>
                <a:gd name="T107" fmla="*/ 79 h 245"/>
                <a:gd name="T108" fmla="*/ 3 w 227"/>
                <a:gd name="T109" fmla="*/ 76 h 245"/>
                <a:gd name="T110" fmla="*/ 26 w 227"/>
                <a:gd name="T111" fmla="*/ 127 h 245"/>
                <a:gd name="T112" fmla="*/ 19 w 227"/>
                <a:gd name="T113" fmla="*/ 127 h 245"/>
                <a:gd name="T114" fmla="*/ 148 w 227"/>
                <a:gd name="T115" fmla="*/ 171 h 245"/>
                <a:gd name="T116" fmla="*/ 153 w 227"/>
                <a:gd name="T117" fmla="*/ 171 h 245"/>
                <a:gd name="T118" fmla="*/ 140 w 227"/>
                <a:gd name="T119" fmla="*/ 74 h 245"/>
                <a:gd name="T120" fmla="*/ 148 w 227"/>
                <a:gd name="T121" fmla="*/ 7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7" h="245">
                  <a:moveTo>
                    <a:pt x="103" y="105"/>
                  </a:moveTo>
                  <a:lnTo>
                    <a:pt x="108" y="113"/>
                  </a:lnTo>
                  <a:lnTo>
                    <a:pt x="111" y="116"/>
                  </a:lnTo>
                  <a:lnTo>
                    <a:pt x="116" y="121"/>
                  </a:lnTo>
                  <a:lnTo>
                    <a:pt x="124" y="121"/>
                  </a:lnTo>
                  <a:lnTo>
                    <a:pt x="127" y="124"/>
                  </a:lnTo>
                  <a:lnTo>
                    <a:pt x="135" y="132"/>
                  </a:lnTo>
                  <a:lnTo>
                    <a:pt x="137" y="132"/>
                  </a:lnTo>
                  <a:lnTo>
                    <a:pt x="143" y="132"/>
                  </a:lnTo>
                  <a:lnTo>
                    <a:pt x="135" y="129"/>
                  </a:lnTo>
                  <a:lnTo>
                    <a:pt x="132" y="124"/>
                  </a:lnTo>
                  <a:lnTo>
                    <a:pt x="132" y="116"/>
                  </a:lnTo>
                  <a:lnTo>
                    <a:pt x="127" y="113"/>
                  </a:lnTo>
                  <a:lnTo>
                    <a:pt x="124" y="108"/>
                  </a:lnTo>
                  <a:lnTo>
                    <a:pt x="116" y="108"/>
                  </a:lnTo>
                  <a:lnTo>
                    <a:pt x="108" y="105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8"/>
                  </a:lnTo>
                  <a:lnTo>
                    <a:pt x="90" y="105"/>
                  </a:lnTo>
                  <a:lnTo>
                    <a:pt x="98" y="103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close/>
                  <a:moveTo>
                    <a:pt x="108" y="63"/>
                  </a:moveTo>
                  <a:lnTo>
                    <a:pt x="111" y="63"/>
                  </a:lnTo>
                  <a:lnTo>
                    <a:pt x="108" y="61"/>
                  </a:lnTo>
                  <a:lnTo>
                    <a:pt x="100" y="55"/>
                  </a:lnTo>
                  <a:lnTo>
                    <a:pt x="103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close/>
                  <a:moveTo>
                    <a:pt x="100" y="134"/>
                  </a:moveTo>
                  <a:lnTo>
                    <a:pt x="108" y="134"/>
                  </a:lnTo>
                  <a:lnTo>
                    <a:pt x="119" y="140"/>
                  </a:lnTo>
                  <a:lnTo>
                    <a:pt x="127" y="148"/>
                  </a:lnTo>
                  <a:lnTo>
                    <a:pt x="127" y="140"/>
                  </a:lnTo>
                  <a:lnTo>
                    <a:pt x="124" y="132"/>
                  </a:lnTo>
                  <a:lnTo>
                    <a:pt x="124" y="129"/>
                  </a:lnTo>
                  <a:lnTo>
                    <a:pt x="119" y="124"/>
                  </a:lnTo>
                  <a:lnTo>
                    <a:pt x="103" y="113"/>
                  </a:lnTo>
                  <a:lnTo>
                    <a:pt x="100" y="113"/>
                  </a:lnTo>
                  <a:lnTo>
                    <a:pt x="100" y="108"/>
                  </a:lnTo>
                  <a:lnTo>
                    <a:pt x="98" y="108"/>
                  </a:lnTo>
                  <a:lnTo>
                    <a:pt x="90" y="105"/>
                  </a:lnTo>
                  <a:lnTo>
                    <a:pt x="82" y="103"/>
                  </a:lnTo>
                  <a:lnTo>
                    <a:pt x="90" y="103"/>
                  </a:lnTo>
                  <a:lnTo>
                    <a:pt x="92" y="98"/>
                  </a:lnTo>
                  <a:lnTo>
                    <a:pt x="90" y="95"/>
                  </a:lnTo>
                  <a:lnTo>
                    <a:pt x="90" y="90"/>
                  </a:lnTo>
                  <a:lnTo>
                    <a:pt x="90" y="87"/>
                  </a:lnTo>
                  <a:lnTo>
                    <a:pt x="92" y="87"/>
                  </a:lnTo>
                  <a:lnTo>
                    <a:pt x="98" y="87"/>
                  </a:lnTo>
                  <a:lnTo>
                    <a:pt x="98" y="90"/>
                  </a:lnTo>
                  <a:lnTo>
                    <a:pt x="98" y="95"/>
                  </a:lnTo>
                  <a:lnTo>
                    <a:pt x="100" y="95"/>
                  </a:lnTo>
                  <a:lnTo>
                    <a:pt x="100" y="90"/>
                  </a:lnTo>
                  <a:lnTo>
                    <a:pt x="98" y="82"/>
                  </a:lnTo>
                  <a:lnTo>
                    <a:pt x="85" y="68"/>
                  </a:lnTo>
                  <a:lnTo>
                    <a:pt x="82" y="61"/>
                  </a:lnTo>
                  <a:lnTo>
                    <a:pt x="77" y="53"/>
                  </a:lnTo>
                  <a:lnTo>
                    <a:pt x="82" y="45"/>
                  </a:lnTo>
                  <a:lnTo>
                    <a:pt x="90" y="42"/>
                  </a:lnTo>
                  <a:lnTo>
                    <a:pt x="90" y="45"/>
                  </a:lnTo>
                  <a:lnTo>
                    <a:pt x="85" y="45"/>
                  </a:lnTo>
                  <a:lnTo>
                    <a:pt x="92" y="47"/>
                  </a:lnTo>
                  <a:lnTo>
                    <a:pt x="100" y="55"/>
                  </a:lnTo>
                  <a:lnTo>
                    <a:pt x="100" y="53"/>
                  </a:lnTo>
                  <a:lnTo>
                    <a:pt x="103" y="53"/>
                  </a:lnTo>
                  <a:lnTo>
                    <a:pt x="111" y="61"/>
                  </a:lnTo>
                  <a:lnTo>
                    <a:pt x="116" y="61"/>
                  </a:lnTo>
                  <a:lnTo>
                    <a:pt x="119" y="61"/>
                  </a:lnTo>
                  <a:lnTo>
                    <a:pt x="111" y="53"/>
                  </a:lnTo>
                  <a:lnTo>
                    <a:pt x="111" y="47"/>
                  </a:lnTo>
                  <a:lnTo>
                    <a:pt x="116" y="47"/>
                  </a:lnTo>
                  <a:lnTo>
                    <a:pt x="124" y="53"/>
                  </a:lnTo>
                  <a:lnTo>
                    <a:pt x="127" y="55"/>
                  </a:lnTo>
                  <a:lnTo>
                    <a:pt x="132" y="55"/>
                  </a:lnTo>
                  <a:lnTo>
                    <a:pt x="127" y="47"/>
                  </a:lnTo>
                  <a:lnTo>
                    <a:pt x="119" y="45"/>
                  </a:lnTo>
                  <a:lnTo>
                    <a:pt x="116" y="45"/>
                  </a:lnTo>
                  <a:lnTo>
                    <a:pt x="116" y="42"/>
                  </a:lnTo>
                  <a:lnTo>
                    <a:pt x="111" y="42"/>
                  </a:lnTo>
                  <a:lnTo>
                    <a:pt x="111" y="34"/>
                  </a:lnTo>
                  <a:lnTo>
                    <a:pt x="116" y="34"/>
                  </a:lnTo>
                  <a:lnTo>
                    <a:pt x="124" y="37"/>
                  </a:lnTo>
                  <a:lnTo>
                    <a:pt x="124" y="34"/>
                  </a:lnTo>
                  <a:lnTo>
                    <a:pt x="132" y="29"/>
                  </a:lnTo>
                  <a:lnTo>
                    <a:pt x="135" y="29"/>
                  </a:lnTo>
                  <a:lnTo>
                    <a:pt x="137" y="29"/>
                  </a:lnTo>
                  <a:lnTo>
                    <a:pt x="143" y="29"/>
                  </a:lnTo>
                  <a:lnTo>
                    <a:pt x="151" y="26"/>
                  </a:lnTo>
                  <a:lnTo>
                    <a:pt x="153" y="29"/>
                  </a:lnTo>
                  <a:lnTo>
                    <a:pt x="169" y="29"/>
                  </a:lnTo>
                  <a:lnTo>
                    <a:pt x="177" y="34"/>
                  </a:lnTo>
                  <a:lnTo>
                    <a:pt x="180" y="37"/>
                  </a:lnTo>
                  <a:lnTo>
                    <a:pt x="185" y="29"/>
                  </a:lnTo>
                  <a:lnTo>
                    <a:pt x="188" y="26"/>
                  </a:lnTo>
                  <a:lnTo>
                    <a:pt x="188" y="26"/>
                  </a:lnTo>
                  <a:lnTo>
                    <a:pt x="188" y="18"/>
                  </a:lnTo>
                  <a:lnTo>
                    <a:pt x="188" y="16"/>
                  </a:lnTo>
                  <a:lnTo>
                    <a:pt x="190" y="16"/>
                  </a:lnTo>
                  <a:lnTo>
                    <a:pt x="195" y="10"/>
                  </a:lnTo>
                  <a:lnTo>
                    <a:pt x="190" y="8"/>
                  </a:lnTo>
                  <a:lnTo>
                    <a:pt x="190" y="2"/>
                  </a:lnTo>
                  <a:lnTo>
                    <a:pt x="188" y="2"/>
                  </a:lnTo>
                  <a:lnTo>
                    <a:pt x="185" y="0"/>
                  </a:lnTo>
                  <a:lnTo>
                    <a:pt x="180" y="0"/>
                  </a:lnTo>
                  <a:lnTo>
                    <a:pt x="177" y="0"/>
                  </a:lnTo>
                  <a:lnTo>
                    <a:pt x="177" y="2"/>
                  </a:lnTo>
                  <a:lnTo>
                    <a:pt x="180" y="2"/>
                  </a:lnTo>
                  <a:lnTo>
                    <a:pt x="180" y="8"/>
                  </a:lnTo>
                  <a:lnTo>
                    <a:pt x="180" y="10"/>
                  </a:lnTo>
                  <a:lnTo>
                    <a:pt x="177" y="16"/>
                  </a:lnTo>
                  <a:lnTo>
                    <a:pt x="172" y="16"/>
                  </a:lnTo>
                  <a:lnTo>
                    <a:pt x="169" y="16"/>
                  </a:lnTo>
                  <a:lnTo>
                    <a:pt x="158" y="16"/>
                  </a:lnTo>
                  <a:lnTo>
                    <a:pt x="153" y="16"/>
                  </a:lnTo>
                  <a:lnTo>
                    <a:pt x="151" y="16"/>
                  </a:lnTo>
                  <a:lnTo>
                    <a:pt x="145" y="10"/>
                  </a:lnTo>
                  <a:lnTo>
                    <a:pt x="140" y="13"/>
                  </a:lnTo>
                  <a:lnTo>
                    <a:pt x="137" y="16"/>
                  </a:lnTo>
                  <a:lnTo>
                    <a:pt x="135" y="8"/>
                  </a:lnTo>
                  <a:lnTo>
                    <a:pt x="132" y="8"/>
                  </a:lnTo>
                  <a:lnTo>
                    <a:pt x="127" y="8"/>
                  </a:lnTo>
                  <a:lnTo>
                    <a:pt x="124" y="8"/>
                  </a:lnTo>
                  <a:lnTo>
                    <a:pt x="116" y="10"/>
                  </a:lnTo>
                  <a:lnTo>
                    <a:pt x="108" y="16"/>
                  </a:lnTo>
                  <a:lnTo>
                    <a:pt x="100" y="16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85" y="16"/>
                  </a:lnTo>
                  <a:lnTo>
                    <a:pt x="82" y="16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3" y="21"/>
                  </a:lnTo>
                  <a:lnTo>
                    <a:pt x="50" y="26"/>
                  </a:lnTo>
                  <a:lnTo>
                    <a:pt x="40" y="29"/>
                  </a:lnTo>
                  <a:lnTo>
                    <a:pt x="37" y="29"/>
                  </a:lnTo>
                  <a:lnTo>
                    <a:pt x="29" y="29"/>
                  </a:lnTo>
                  <a:lnTo>
                    <a:pt x="32" y="34"/>
                  </a:lnTo>
                  <a:lnTo>
                    <a:pt x="32" y="37"/>
                  </a:lnTo>
                  <a:lnTo>
                    <a:pt x="32" y="42"/>
                  </a:lnTo>
                  <a:lnTo>
                    <a:pt x="29" y="45"/>
                  </a:lnTo>
                  <a:lnTo>
                    <a:pt x="24" y="47"/>
                  </a:lnTo>
                  <a:lnTo>
                    <a:pt x="19" y="61"/>
                  </a:lnTo>
                  <a:lnTo>
                    <a:pt x="13" y="63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3" y="71"/>
                  </a:lnTo>
                  <a:lnTo>
                    <a:pt x="11" y="76"/>
                  </a:lnTo>
                  <a:lnTo>
                    <a:pt x="5" y="74"/>
                  </a:lnTo>
                  <a:lnTo>
                    <a:pt x="3" y="76"/>
                  </a:lnTo>
                  <a:lnTo>
                    <a:pt x="5" y="76"/>
                  </a:lnTo>
                  <a:lnTo>
                    <a:pt x="11" y="79"/>
                  </a:lnTo>
                  <a:lnTo>
                    <a:pt x="13" y="87"/>
                  </a:lnTo>
                  <a:lnTo>
                    <a:pt x="21" y="90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2" y="95"/>
                  </a:lnTo>
                  <a:lnTo>
                    <a:pt x="37" y="98"/>
                  </a:lnTo>
                  <a:lnTo>
                    <a:pt x="40" y="98"/>
                  </a:lnTo>
                  <a:lnTo>
                    <a:pt x="37" y="103"/>
                  </a:lnTo>
                  <a:lnTo>
                    <a:pt x="29" y="98"/>
                  </a:lnTo>
                  <a:lnTo>
                    <a:pt x="24" y="103"/>
                  </a:lnTo>
                  <a:lnTo>
                    <a:pt x="29" y="105"/>
                  </a:lnTo>
                  <a:lnTo>
                    <a:pt x="32" y="108"/>
                  </a:lnTo>
                  <a:lnTo>
                    <a:pt x="37" y="116"/>
                  </a:lnTo>
                  <a:lnTo>
                    <a:pt x="40" y="124"/>
                  </a:lnTo>
                  <a:lnTo>
                    <a:pt x="45" y="116"/>
                  </a:lnTo>
                  <a:lnTo>
                    <a:pt x="48" y="121"/>
                  </a:lnTo>
                  <a:lnTo>
                    <a:pt x="50" y="121"/>
                  </a:lnTo>
                  <a:lnTo>
                    <a:pt x="63" y="121"/>
                  </a:lnTo>
                  <a:lnTo>
                    <a:pt x="71" y="121"/>
                  </a:lnTo>
                  <a:lnTo>
                    <a:pt x="74" y="121"/>
                  </a:lnTo>
                  <a:lnTo>
                    <a:pt x="77" y="116"/>
                  </a:lnTo>
                  <a:lnTo>
                    <a:pt x="82" y="124"/>
                  </a:lnTo>
                  <a:lnTo>
                    <a:pt x="85" y="121"/>
                  </a:lnTo>
                  <a:lnTo>
                    <a:pt x="90" y="124"/>
                  </a:lnTo>
                  <a:lnTo>
                    <a:pt x="98" y="129"/>
                  </a:lnTo>
                  <a:lnTo>
                    <a:pt x="100" y="129"/>
                  </a:lnTo>
                  <a:lnTo>
                    <a:pt x="98" y="132"/>
                  </a:lnTo>
                  <a:lnTo>
                    <a:pt x="92" y="134"/>
                  </a:lnTo>
                  <a:lnTo>
                    <a:pt x="90" y="134"/>
                  </a:lnTo>
                  <a:lnTo>
                    <a:pt x="82" y="132"/>
                  </a:lnTo>
                  <a:lnTo>
                    <a:pt x="77" y="129"/>
                  </a:lnTo>
                  <a:lnTo>
                    <a:pt x="71" y="124"/>
                  </a:lnTo>
                  <a:lnTo>
                    <a:pt x="63" y="121"/>
                  </a:lnTo>
                  <a:lnTo>
                    <a:pt x="58" y="124"/>
                  </a:lnTo>
                  <a:lnTo>
                    <a:pt x="55" y="124"/>
                  </a:lnTo>
                  <a:lnTo>
                    <a:pt x="50" y="129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0" y="134"/>
                  </a:lnTo>
                  <a:lnTo>
                    <a:pt x="50" y="148"/>
                  </a:lnTo>
                  <a:lnTo>
                    <a:pt x="55" y="156"/>
                  </a:lnTo>
                  <a:lnTo>
                    <a:pt x="55" y="158"/>
                  </a:lnTo>
                  <a:lnTo>
                    <a:pt x="55" y="166"/>
                  </a:lnTo>
                  <a:lnTo>
                    <a:pt x="55" y="169"/>
                  </a:lnTo>
                  <a:lnTo>
                    <a:pt x="58" y="174"/>
                  </a:lnTo>
                  <a:lnTo>
                    <a:pt x="66" y="177"/>
                  </a:lnTo>
                  <a:lnTo>
                    <a:pt x="66" y="174"/>
                  </a:lnTo>
                  <a:lnTo>
                    <a:pt x="66" y="169"/>
                  </a:lnTo>
                  <a:lnTo>
                    <a:pt x="71" y="169"/>
                  </a:lnTo>
                  <a:lnTo>
                    <a:pt x="74" y="174"/>
                  </a:lnTo>
                  <a:lnTo>
                    <a:pt x="77" y="182"/>
                  </a:lnTo>
                  <a:lnTo>
                    <a:pt x="77" y="190"/>
                  </a:lnTo>
                  <a:lnTo>
                    <a:pt x="82" y="190"/>
                  </a:lnTo>
                  <a:lnTo>
                    <a:pt x="85" y="177"/>
                  </a:lnTo>
                  <a:lnTo>
                    <a:pt x="90" y="177"/>
                  </a:lnTo>
                  <a:lnTo>
                    <a:pt x="103" y="190"/>
                  </a:lnTo>
                  <a:lnTo>
                    <a:pt x="100" y="185"/>
                  </a:lnTo>
                  <a:lnTo>
                    <a:pt x="98" y="182"/>
                  </a:lnTo>
                  <a:lnTo>
                    <a:pt x="98" y="174"/>
                  </a:lnTo>
                  <a:lnTo>
                    <a:pt x="98" y="169"/>
                  </a:lnTo>
                  <a:lnTo>
                    <a:pt x="90" y="158"/>
                  </a:lnTo>
                  <a:lnTo>
                    <a:pt x="90" y="148"/>
                  </a:lnTo>
                  <a:lnTo>
                    <a:pt x="98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108" y="156"/>
                  </a:lnTo>
                  <a:lnTo>
                    <a:pt x="108" y="150"/>
                  </a:lnTo>
                  <a:lnTo>
                    <a:pt x="103" y="148"/>
                  </a:lnTo>
                  <a:lnTo>
                    <a:pt x="103" y="150"/>
                  </a:lnTo>
                  <a:lnTo>
                    <a:pt x="100" y="148"/>
                  </a:lnTo>
                  <a:lnTo>
                    <a:pt x="100" y="142"/>
                  </a:lnTo>
                  <a:lnTo>
                    <a:pt x="98" y="140"/>
                  </a:lnTo>
                  <a:lnTo>
                    <a:pt x="98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close/>
                  <a:moveTo>
                    <a:pt x="188" y="235"/>
                  </a:moveTo>
                  <a:lnTo>
                    <a:pt x="185" y="237"/>
                  </a:lnTo>
                  <a:lnTo>
                    <a:pt x="180" y="235"/>
                  </a:lnTo>
                  <a:lnTo>
                    <a:pt x="180" y="230"/>
                  </a:lnTo>
                  <a:lnTo>
                    <a:pt x="172" y="230"/>
                  </a:lnTo>
                  <a:lnTo>
                    <a:pt x="161" y="227"/>
                  </a:lnTo>
                  <a:lnTo>
                    <a:pt x="153" y="227"/>
                  </a:lnTo>
                  <a:lnTo>
                    <a:pt x="145" y="227"/>
                  </a:lnTo>
                  <a:lnTo>
                    <a:pt x="143" y="230"/>
                  </a:lnTo>
                  <a:lnTo>
                    <a:pt x="135" y="227"/>
                  </a:lnTo>
                  <a:lnTo>
                    <a:pt x="132" y="222"/>
                  </a:lnTo>
                  <a:lnTo>
                    <a:pt x="127" y="222"/>
                  </a:lnTo>
                  <a:lnTo>
                    <a:pt x="124" y="222"/>
                  </a:lnTo>
                  <a:lnTo>
                    <a:pt x="119" y="219"/>
                  </a:lnTo>
                  <a:lnTo>
                    <a:pt x="119" y="222"/>
                  </a:lnTo>
                  <a:lnTo>
                    <a:pt x="116" y="222"/>
                  </a:lnTo>
                  <a:lnTo>
                    <a:pt x="116" y="227"/>
                  </a:lnTo>
                  <a:lnTo>
                    <a:pt x="116" y="235"/>
                  </a:lnTo>
                  <a:lnTo>
                    <a:pt x="135" y="235"/>
                  </a:lnTo>
                  <a:lnTo>
                    <a:pt x="151" y="237"/>
                  </a:lnTo>
                  <a:lnTo>
                    <a:pt x="153" y="243"/>
                  </a:lnTo>
                  <a:lnTo>
                    <a:pt x="161" y="245"/>
                  </a:lnTo>
                  <a:lnTo>
                    <a:pt x="164" y="243"/>
                  </a:lnTo>
                  <a:lnTo>
                    <a:pt x="190" y="243"/>
                  </a:lnTo>
                  <a:lnTo>
                    <a:pt x="198" y="237"/>
                  </a:lnTo>
                  <a:lnTo>
                    <a:pt x="198" y="235"/>
                  </a:lnTo>
                  <a:lnTo>
                    <a:pt x="195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close/>
                  <a:moveTo>
                    <a:pt x="198" y="113"/>
                  </a:moveTo>
                  <a:lnTo>
                    <a:pt x="195" y="108"/>
                  </a:lnTo>
                  <a:lnTo>
                    <a:pt x="190" y="113"/>
                  </a:lnTo>
                  <a:lnTo>
                    <a:pt x="195" y="121"/>
                  </a:lnTo>
                  <a:lnTo>
                    <a:pt x="190" y="121"/>
                  </a:lnTo>
                  <a:lnTo>
                    <a:pt x="195" y="129"/>
                  </a:lnTo>
                  <a:lnTo>
                    <a:pt x="203" y="129"/>
                  </a:lnTo>
                  <a:lnTo>
                    <a:pt x="203" y="124"/>
                  </a:lnTo>
                  <a:lnTo>
                    <a:pt x="198" y="116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close/>
                  <a:moveTo>
                    <a:pt x="166" y="127"/>
                  </a:moveTo>
                  <a:lnTo>
                    <a:pt x="169" y="124"/>
                  </a:lnTo>
                  <a:lnTo>
                    <a:pt x="169" y="116"/>
                  </a:lnTo>
                  <a:lnTo>
                    <a:pt x="169" y="113"/>
                  </a:lnTo>
                  <a:lnTo>
                    <a:pt x="164" y="113"/>
                  </a:lnTo>
                  <a:lnTo>
                    <a:pt x="164" y="119"/>
                  </a:lnTo>
                  <a:lnTo>
                    <a:pt x="166" y="121"/>
                  </a:lnTo>
                  <a:lnTo>
                    <a:pt x="166" y="124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close/>
                  <a:moveTo>
                    <a:pt x="219" y="190"/>
                  </a:moveTo>
                  <a:lnTo>
                    <a:pt x="214" y="195"/>
                  </a:lnTo>
                  <a:lnTo>
                    <a:pt x="214" y="198"/>
                  </a:lnTo>
                  <a:lnTo>
                    <a:pt x="214" y="203"/>
                  </a:lnTo>
                  <a:lnTo>
                    <a:pt x="222" y="201"/>
                  </a:lnTo>
                  <a:lnTo>
                    <a:pt x="224" y="198"/>
                  </a:lnTo>
                  <a:lnTo>
                    <a:pt x="224" y="195"/>
                  </a:lnTo>
                  <a:lnTo>
                    <a:pt x="227" y="193"/>
                  </a:lnTo>
                  <a:lnTo>
                    <a:pt x="227" y="187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close/>
                  <a:moveTo>
                    <a:pt x="3" y="76"/>
                  </a:moveTo>
                  <a:lnTo>
                    <a:pt x="0" y="76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8" y="90"/>
                  </a:lnTo>
                  <a:lnTo>
                    <a:pt x="11" y="87"/>
                  </a:lnTo>
                  <a:lnTo>
                    <a:pt x="5" y="79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close/>
                  <a:moveTo>
                    <a:pt x="19" y="127"/>
                  </a:moveTo>
                  <a:lnTo>
                    <a:pt x="21" y="132"/>
                  </a:lnTo>
                  <a:lnTo>
                    <a:pt x="24" y="132"/>
                  </a:lnTo>
                  <a:lnTo>
                    <a:pt x="26" y="134"/>
                  </a:lnTo>
                  <a:lnTo>
                    <a:pt x="26" y="129"/>
                  </a:lnTo>
                  <a:lnTo>
                    <a:pt x="26" y="127"/>
                  </a:lnTo>
                  <a:lnTo>
                    <a:pt x="24" y="121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close/>
                  <a:moveTo>
                    <a:pt x="153" y="171"/>
                  </a:moveTo>
                  <a:lnTo>
                    <a:pt x="156" y="164"/>
                  </a:lnTo>
                  <a:lnTo>
                    <a:pt x="153" y="164"/>
                  </a:lnTo>
                  <a:lnTo>
                    <a:pt x="148" y="169"/>
                  </a:lnTo>
                  <a:lnTo>
                    <a:pt x="148" y="171"/>
                  </a:lnTo>
                  <a:lnTo>
                    <a:pt x="151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close/>
                  <a:moveTo>
                    <a:pt x="148" y="71"/>
                  </a:moveTo>
                  <a:lnTo>
                    <a:pt x="148" y="68"/>
                  </a:lnTo>
                  <a:lnTo>
                    <a:pt x="145" y="68"/>
                  </a:lnTo>
                  <a:lnTo>
                    <a:pt x="140" y="71"/>
                  </a:lnTo>
                  <a:lnTo>
                    <a:pt x="140" y="74"/>
                  </a:lnTo>
                  <a:lnTo>
                    <a:pt x="143" y="76"/>
                  </a:lnTo>
                  <a:lnTo>
                    <a:pt x="143" y="74"/>
                  </a:lnTo>
                  <a:lnTo>
                    <a:pt x="148" y="76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1" name="Freeform 39"/>
            <p:cNvSpPr>
              <a:spLocks noEditPoints="1"/>
            </p:cNvSpPr>
            <p:nvPr/>
          </p:nvSpPr>
          <p:spPr bwMode="auto">
            <a:xfrm rot="256166">
              <a:off x="4443362" y="2157878"/>
              <a:ext cx="628824" cy="1172485"/>
            </a:xfrm>
            <a:custGeom>
              <a:avLst/>
              <a:gdLst>
                <a:gd name="T0" fmla="*/ 193 w 307"/>
                <a:gd name="T1" fmla="*/ 377 h 454"/>
                <a:gd name="T2" fmla="*/ 190 w 307"/>
                <a:gd name="T3" fmla="*/ 359 h 454"/>
                <a:gd name="T4" fmla="*/ 185 w 307"/>
                <a:gd name="T5" fmla="*/ 388 h 454"/>
                <a:gd name="T6" fmla="*/ 185 w 307"/>
                <a:gd name="T7" fmla="*/ 388 h 454"/>
                <a:gd name="T8" fmla="*/ 103 w 307"/>
                <a:gd name="T9" fmla="*/ 454 h 454"/>
                <a:gd name="T10" fmla="*/ 95 w 307"/>
                <a:gd name="T11" fmla="*/ 449 h 454"/>
                <a:gd name="T12" fmla="*/ 185 w 307"/>
                <a:gd name="T13" fmla="*/ 306 h 454"/>
                <a:gd name="T14" fmla="*/ 307 w 307"/>
                <a:gd name="T15" fmla="*/ 97 h 454"/>
                <a:gd name="T16" fmla="*/ 296 w 307"/>
                <a:gd name="T17" fmla="*/ 63 h 454"/>
                <a:gd name="T18" fmla="*/ 283 w 307"/>
                <a:gd name="T19" fmla="*/ 39 h 454"/>
                <a:gd name="T20" fmla="*/ 256 w 307"/>
                <a:gd name="T21" fmla="*/ 13 h 454"/>
                <a:gd name="T22" fmla="*/ 204 w 307"/>
                <a:gd name="T23" fmla="*/ 0 h 454"/>
                <a:gd name="T24" fmla="*/ 190 w 307"/>
                <a:gd name="T25" fmla="*/ 18 h 454"/>
                <a:gd name="T26" fmla="*/ 159 w 307"/>
                <a:gd name="T27" fmla="*/ 26 h 454"/>
                <a:gd name="T28" fmla="*/ 114 w 307"/>
                <a:gd name="T29" fmla="*/ 47 h 454"/>
                <a:gd name="T30" fmla="*/ 98 w 307"/>
                <a:gd name="T31" fmla="*/ 79 h 454"/>
                <a:gd name="T32" fmla="*/ 79 w 307"/>
                <a:gd name="T33" fmla="*/ 108 h 454"/>
                <a:gd name="T34" fmla="*/ 69 w 307"/>
                <a:gd name="T35" fmla="*/ 145 h 454"/>
                <a:gd name="T36" fmla="*/ 27 w 307"/>
                <a:gd name="T37" fmla="*/ 161 h 454"/>
                <a:gd name="T38" fmla="*/ 19 w 307"/>
                <a:gd name="T39" fmla="*/ 193 h 454"/>
                <a:gd name="T40" fmla="*/ 29 w 307"/>
                <a:gd name="T41" fmla="*/ 232 h 454"/>
                <a:gd name="T42" fmla="*/ 27 w 307"/>
                <a:gd name="T43" fmla="*/ 256 h 454"/>
                <a:gd name="T44" fmla="*/ 21 w 307"/>
                <a:gd name="T45" fmla="*/ 285 h 454"/>
                <a:gd name="T46" fmla="*/ 16 w 307"/>
                <a:gd name="T47" fmla="*/ 317 h 454"/>
                <a:gd name="T48" fmla="*/ 0 w 307"/>
                <a:gd name="T49" fmla="*/ 317 h 454"/>
                <a:gd name="T50" fmla="*/ 8 w 307"/>
                <a:gd name="T51" fmla="*/ 343 h 454"/>
                <a:gd name="T52" fmla="*/ 16 w 307"/>
                <a:gd name="T53" fmla="*/ 351 h 454"/>
                <a:gd name="T54" fmla="*/ 27 w 307"/>
                <a:gd name="T55" fmla="*/ 380 h 454"/>
                <a:gd name="T56" fmla="*/ 35 w 307"/>
                <a:gd name="T57" fmla="*/ 412 h 454"/>
                <a:gd name="T58" fmla="*/ 79 w 307"/>
                <a:gd name="T59" fmla="*/ 441 h 454"/>
                <a:gd name="T60" fmla="*/ 87 w 307"/>
                <a:gd name="T61" fmla="*/ 420 h 454"/>
                <a:gd name="T62" fmla="*/ 124 w 307"/>
                <a:gd name="T63" fmla="*/ 414 h 454"/>
                <a:gd name="T64" fmla="*/ 143 w 307"/>
                <a:gd name="T65" fmla="*/ 372 h 454"/>
                <a:gd name="T66" fmla="*/ 143 w 307"/>
                <a:gd name="T67" fmla="*/ 359 h 454"/>
                <a:gd name="T68" fmla="*/ 140 w 307"/>
                <a:gd name="T69" fmla="*/ 340 h 454"/>
                <a:gd name="T70" fmla="*/ 151 w 307"/>
                <a:gd name="T71" fmla="*/ 327 h 454"/>
                <a:gd name="T72" fmla="*/ 167 w 307"/>
                <a:gd name="T73" fmla="*/ 325 h 454"/>
                <a:gd name="T74" fmla="*/ 185 w 307"/>
                <a:gd name="T75" fmla="*/ 311 h 454"/>
                <a:gd name="T76" fmla="*/ 190 w 307"/>
                <a:gd name="T77" fmla="*/ 301 h 454"/>
                <a:gd name="T78" fmla="*/ 193 w 307"/>
                <a:gd name="T79" fmla="*/ 282 h 454"/>
                <a:gd name="T80" fmla="*/ 164 w 307"/>
                <a:gd name="T81" fmla="*/ 266 h 454"/>
                <a:gd name="T82" fmla="*/ 148 w 307"/>
                <a:gd name="T83" fmla="*/ 245 h 454"/>
                <a:gd name="T84" fmla="*/ 156 w 307"/>
                <a:gd name="T85" fmla="*/ 229 h 454"/>
                <a:gd name="T86" fmla="*/ 156 w 307"/>
                <a:gd name="T87" fmla="*/ 206 h 454"/>
                <a:gd name="T88" fmla="*/ 164 w 307"/>
                <a:gd name="T89" fmla="*/ 187 h 454"/>
                <a:gd name="T90" fmla="*/ 175 w 307"/>
                <a:gd name="T91" fmla="*/ 187 h 454"/>
                <a:gd name="T92" fmla="*/ 212 w 307"/>
                <a:gd name="T93" fmla="*/ 169 h 454"/>
                <a:gd name="T94" fmla="*/ 243 w 307"/>
                <a:gd name="T95" fmla="*/ 145 h 454"/>
                <a:gd name="T96" fmla="*/ 248 w 307"/>
                <a:gd name="T97" fmla="*/ 124 h 454"/>
                <a:gd name="T98" fmla="*/ 254 w 307"/>
                <a:gd name="T99" fmla="*/ 108 h 454"/>
                <a:gd name="T100" fmla="*/ 270 w 307"/>
                <a:gd name="T101" fmla="*/ 97 h 454"/>
                <a:gd name="T102" fmla="*/ 296 w 307"/>
                <a:gd name="T103" fmla="*/ 100 h 454"/>
                <a:gd name="T104" fmla="*/ 307 w 307"/>
                <a:gd name="T105" fmla="*/ 97 h 454"/>
                <a:gd name="T106" fmla="*/ 217 w 307"/>
                <a:gd name="T107" fmla="*/ 261 h 454"/>
                <a:gd name="T108" fmla="*/ 219 w 307"/>
                <a:gd name="T109" fmla="*/ 264 h 454"/>
                <a:gd name="T110" fmla="*/ 217 w 307"/>
                <a:gd name="T111" fmla="*/ 259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7" h="454">
                  <a:moveTo>
                    <a:pt x="190" y="359"/>
                  </a:moveTo>
                  <a:lnTo>
                    <a:pt x="182" y="367"/>
                  </a:lnTo>
                  <a:lnTo>
                    <a:pt x="182" y="377"/>
                  </a:lnTo>
                  <a:lnTo>
                    <a:pt x="182" y="380"/>
                  </a:lnTo>
                  <a:lnTo>
                    <a:pt x="185" y="385"/>
                  </a:lnTo>
                  <a:lnTo>
                    <a:pt x="193" y="377"/>
                  </a:lnTo>
                  <a:lnTo>
                    <a:pt x="201" y="369"/>
                  </a:lnTo>
                  <a:lnTo>
                    <a:pt x="196" y="369"/>
                  </a:lnTo>
                  <a:lnTo>
                    <a:pt x="201" y="362"/>
                  </a:lnTo>
                  <a:lnTo>
                    <a:pt x="201" y="359"/>
                  </a:lnTo>
                  <a:lnTo>
                    <a:pt x="196" y="354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close/>
                  <a:moveTo>
                    <a:pt x="185" y="388"/>
                  </a:moveTo>
                  <a:lnTo>
                    <a:pt x="185" y="385"/>
                  </a:lnTo>
                  <a:lnTo>
                    <a:pt x="182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close/>
                  <a:moveTo>
                    <a:pt x="95" y="449"/>
                  </a:moveTo>
                  <a:lnTo>
                    <a:pt x="95" y="454"/>
                  </a:lnTo>
                  <a:lnTo>
                    <a:pt x="98" y="454"/>
                  </a:lnTo>
                  <a:lnTo>
                    <a:pt x="103" y="454"/>
                  </a:lnTo>
                  <a:lnTo>
                    <a:pt x="103" y="449"/>
                  </a:lnTo>
                  <a:lnTo>
                    <a:pt x="95" y="446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close/>
                  <a:moveTo>
                    <a:pt x="185" y="306"/>
                  </a:moveTo>
                  <a:lnTo>
                    <a:pt x="185" y="309"/>
                  </a:lnTo>
                  <a:lnTo>
                    <a:pt x="190" y="309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close/>
                  <a:moveTo>
                    <a:pt x="307" y="97"/>
                  </a:moveTo>
                  <a:lnTo>
                    <a:pt x="296" y="84"/>
                  </a:lnTo>
                  <a:lnTo>
                    <a:pt x="296" y="82"/>
                  </a:lnTo>
                  <a:lnTo>
                    <a:pt x="296" y="74"/>
                  </a:lnTo>
                  <a:lnTo>
                    <a:pt x="296" y="71"/>
                  </a:lnTo>
                  <a:lnTo>
                    <a:pt x="299" y="66"/>
                  </a:lnTo>
                  <a:lnTo>
                    <a:pt x="296" y="63"/>
                  </a:lnTo>
                  <a:lnTo>
                    <a:pt x="291" y="58"/>
                  </a:lnTo>
                  <a:lnTo>
                    <a:pt x="291" y="55"/>
                  </a:lnTo>
                  <a:lnTo>
                    <a:pt x="291" y="53"/>
                  </a:lnTo>
                  <a:lnTo>
                    <a:pt x="291" y="47"/>
                  </a:lnTo>
                  <a:lnTo>
                    <a:pt x="288" y="47"/>
                  </a:lnTo>
                  <a:lnTo>
                    <a:pt x="283" y="39"/>
                  </a:lnTo>
                  <a:lnTo>
                    <a:pt x="283" y="37"/>
                  </a:lnTo>
                  <a:lnTo>
                    <a:pt x="288" y="31"/>
                  </a:lnTo>
                  <a:lnTo>
                    <a:pt x="283" y="29"/>
                  </a:lnTo>
                  <a:lnTo>
                    <a:pt x="278" y="26"/>
                  </a:lnTo>
                  <a:lnTo>
                    <a:pt x="272" y="21"/>
                  </a:lnTo>
                  <a:lnTo>
                    <a:pt x="256" y="13"/>
                  </a:lnTo>
                  <a:lnTo>
                    <a:pt x="230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7" y="0"/>
                  </a:lnTo>
                  <a:lnTo>
                    <a:pt x="204" y="0"/>
                  </a:lnTo>
                  <a:lnTo>
                    <a:pt x="209" y="2"/>
                  </a:lnTo>
                  <a:lnTo>
                    <a:pt x="209" y="5"/>
                  </a:lnTo>
                  <a:lnTo>
                    <a:pt x="201" y="13"/>
                  </a:lnTo>
                  <a:lnTo>
                    <a:pt x="209" y="13"/>
                  </a:lnTo>
                  <a:lnTo>
                    <a:pt x="201" y="18"/>
                  </a:lnTo>
                  <a:lnTo>
                    <a:pt x="190" y="18"/>
                  </a:lnTo>
                  <a:lnTo>
                    <a:pt x="175" y="13"/>
                  </a:lnTo>
                  <a:lnTo>
                    <a:pt x="167" y="13"/>
                  </a:lnTo>
                  <a:lnTo>
                    <a:pt x="164" y="13"/>
                  </a:lnTo>
                  <a:lnTo>
                    <a:pt x="159" y="13"/>
                  </a:lnTo>
                  <a:lnTo>
                    <a:pt x="159" y="18"/>
                  </a:lnTo>
                  <a:lnTo>
                    <a:pt x="159" y="26"/>
                  </a:lnTo>
                  <a:lnTo>
                    <a:pt x="156" y="29"/>
                  </a:lnTo>
                  <a:lnTo>
                    <a:pt x="151" y="29"/>
                  </a:lnTo>
                  <a:lnTo>
                    <a:pt x="143" y="29"/>
                  </a:lnTo>
                  <a:lnTo>
                    <a:pt x="135" y="29"/>
                  </a:lnTo>
                  <a:lnTo>
                    <a:pt x="124" y="39"/>
                  </a:lnTo>
                  <a:lnTo>
                    <a:pt x="114" y="47"/>
                  </a:lnTo>
                  <a:lnTo>
                    <a:pt x="116" y="53"/>
                  </a:lnTo>
                  <a:lnTo>
                    <a:pt x="122" y="55"/>
                  </a:lnTo>
                  <a:lnTo>
                    <a:pt x="122" y="58"/>
                  </a:lnTo>
                  <a:lnTo>
                    <a:pt x="103" y="74"/>
                  </a:lnTo>
                  <a:lnTo>
                    <a:pt x="98" y="74"/>
                  </a:lnTo>
                  <a:lnTo>
                    <a:pt x="98" y="79"/>
                  </a:lnTo>
                  <a:lnTo>
                    <a:pt x="98" y="82"/>
                  </a:lnTo>
                  <a:lnTo>
                    <a:pt x="98" y="84"/>
                  </a:lnTo>
                  <a:lnTo>
                    <a:pt x="87" y="90"/>
                  </a:lnTo>
                  <a:lnTo>
                    <a:pt x="77" y="90"/>
                  </a:lnTo>
                  <a:lnTo>
                    <a:pt x="79" y="100"/>
                  </a:lnTo>
                  <a:lnTo>
                    <a:pt x="79" y="108"/>
                  </a:lnTo>
                  <a:lnTo>
                    <a:pt x="77" y="116"/>
                  </a:lnTo>
                  <a:lnTo>
                    <a:pt x="69" y="126"/>
                  </a:lnTo>
                  <a:lnTo>
                    <a:pt x="56" y="140"/>
                  </a:lnTo>
                  <a:lnTo>
                    <a:pt x="64" y="140"/>
                  </a:lnTo>
                  <a:lnTo>
                    <a:pt x="69" y="142"/>
                  </a:lnTo>
                  <a:lnTo>
                    <a:pt x="69" y="145"/>
                  </a:lnTo>
                  <a:lnTo>
                    <a:pt x="69" y="150"/>
                  </a:lnTo>
                  <a:lnTo>
                    <a:pt x="64" y="153"/>
                  </a:lnTo>
                  <a:lnTo>
                    <a:pt x="56" y="153"/>
                  </a:lnTo>
                  <a:lnTo>
                    <a:pt x="45" y="153"/>
                  </a:lnTo>
                  <a:lnTo>
                    <a:pt x="35" y="158"/>
                  </a:lnTo>
                  <a:lnTo>
                    <a:pt x="27" y="161"/>
                  </a:lnTo>
                  <a:lnTo>
                    <a:pt x="21" y="166"/>
                  </a:lnTo>
                  <a:lnTo>
                    <a:pt x="21" y="169"/>
                  </a:lnTo>
                  <a:lnTo>
                    <a:pt x="19" y="171"/>
                  </a:lnTo>
                  <a:lnTo>
                    <a:pt x="19" y="179"/>
                  </a:lnTo>
                  <a:lnTo>
                    <a:pt x="21" y="187"/>
                  </a:lnTo>
                  <a:lnTo>
                    <a:pt x="19" y="193"/>
                  </a:lnTo>
                  <a:lnTo>
                    <a:pt x="19" y="195"/>
                  </a:lnTo>
                  <a:lnTo>
                    <a:pt x="21" y="203"/>
                  </a:lnTo>
                  <a:lnTo>
                    <a:pt x="21" y="211"/>
                  </a:lnTo>
                  <a:lnTo>
                    <a:pt x="21" y="222"/>
                  </a:lnTo>
                  <a:lnTo>
                    <a:pt x="21" y="229"/>
                  </a:lnTo>
                  <a:lnTo>
                    <a:pt x="29" y="232"/>
                  </a:lnTo>
                  <a:lnTo>
                    <a:pt x="37" y="237"/>
                  </a:lnTo>
                  <a:lnTo>
                    <a:pt x="37" y="240"/>
                  </a:lnTo>
                  <a:lnTo>
                    <a:pt x="43" y="245"/>
                  </a:lnTo>
                  <a:lnTo>
                    <a:pt x="37" y="248"/>
                  </a:lnTo>
                  <a:lnTo>
                    <a:pt x="29" y="253"/>
                  </a:lnTo>
                  <a:lnTo>
                    <a:pt x="27" y="256"/>
                  </a:lnTo>
                  <a:lnTo>
                    <a:pt x="27" y="259"/>
                  </a:lnTo>
                  <a:lnTo>
                    <a:pt x="29" y="264"/>
                  </a:lnTo>
                  <a:lnTo>
                    <a:pt x="35" y="272"/>
                  </a:lnTo>
                  <a:lnTo>
                    <a:pt x="29" y="282"/>
                  </a:lnTo>
                  <a:lnTo>
                    <a:pt x="27" y="285"/>
                  </a:lnTo>
                  <a:lnTo>
                    <a:pt x="21" y="285"/>
                  </a:lnTo>
                  <a:lnTo>
                    <a:pt x="19" y="290"/>
                  </a:lnTo>
                  <a:lnTo>
                    <a:pt x="16" y="293"/>
                  </a:lnTo>
                  <a:lnTo>
                    <a:pt x="16" y="298"/>
                  </a:lnTo>
                  <a:lnTo>
                    <a:pt x="11" y="301"/>
                  </a:lnTo>
                  <a:lnTo>
                    <a:pt x="16" y="306"/>
                  </a:lnTo>
                  <a:lnTo>
                    <a:pt x="16" y="317"/>
                  </a:lnTo>
                  <a:lnTo>
                    <a:pt x="11" y="319"/>
                  </a:lnTo>
                  <a:lnTo>
                    <a:pt x="8" y="325"/>
                  </a:lnTo>
                  <a:lnTo>
                    <a:pt x="3" y="319"/>
                  </a:lnTo>
                  <a:lnTo>
                    <a:pt x="3" y="317"/>
                  </a:lnTo>
                  <a:lnTo>
                    <a:pt x="0" y="317"/>
                  </a:lnTo>
                  <a:lnTo>
                    <a:pt x="0" y="317"/>
                  </a:lnTo>
                  <a:lnTo>
                    <a:pt x="0" y="319"/>
                  </a:lnTo>
                  <a:lnTo>
                    <a:pt x="0" y="327"/>
                  </a:lnTo>
                  <a:lnTo>
                    <a:pt x="0" y="335"/>
                  </a:lnTo>
                  <a:lnTo>
                    <a:pt x="0" y="340"/>
                  </a:lnTo>
                  <a:lnTo>
                    <a:pt x="3" y="340"/>
                  </a:lnTo>
                  <a:lnTo>
                    <a:pt x="8" y="343"/>
                  </a:lnTo>
                  <a:lnTo>
                    <a:pt x="8" y="340"/>
                  </a:lnTo>
                  <a:lnTo>
                    <a:pt x="11" y="340"/>
                  </a:lnTo>
                  <a:lnTo>
                    <a:pt x="8" y="343"/>
                  </a:lnTo>
                  <a:lnTo>
                    <a:pt x="11" y="343"/>
                  </a:lnTo>
                  <a:lnTo>
                    <a:pt x="19" y="343"/>
                  </a:lnTo>
                  <a:lnTo>
                    <a:pt x="16" y="351"/>
                  </a:lnTo>
                  <a:lnTo>
                    <a:pt x="16" y="359"/>
                  </a:lnTo>
                  <a:lnTo>
                    <a:pt x="16" y="362"/>
                  </a:lnTo>
                  <a:lnTo>
                    <a:pt x="19" y="367"/>
                  </a:lnTo>
                  <a:lnTo>
                    <a:pt x="19" y="372"/>
                  </a:lnTo>
                  <a:lnTo>
                    <a:pt x="21" y="372"/>
                  </a:lnTo>
                  <a:lnTo>
                    <a:pt x="27" y="380"/>
                  </a:lnTo>
                  <a:lnTo>
                    <a:pt x="37" y="393"/>
                  </a:lnTo>
                  <a:lnTo>
                    <a:pt x="45" y="399"/>
                  </a:lnTo>
                  <a:lnTo>
                    <a:pt x="45" y="404"/>
                  </a:lnTo>
                  <a:lnTo>
                    <a:pt x="37" y="404"/>
                  </a:lnTo>
                  <a:lnTo>
                    <a:pt x="43" y="412"/>
                  </a:lnTo>
                  <a:lnTo>
                    <a:pt x="35" y="412"/>
                  </a:lnTo>
                  <a:lnTo>
                    <a:pt x="37" y="420"/>
                  </a:lnTo>
                  <a:lnTo>
                    <a:pt x="45" y="428"/>
                  </a:lnTo>
                  <a:lnTo>
                    <a:pt x="50" y="433"/>
                  </a:lnTo>
                  <a:lnTo>
                    <a:pt x="45" y="441"/>
                  </a:lnTo>
                  <a:lnTo>
                    <a:pt x="72" y="438"/>
                  </a:lnTo>
                  <a:lnTo>
                    <a:pt x="79" y="441"/>
                  </a:lnTo>
                  <a:lnTo>
                    <a:pt x="82" y="441"/>
                  </a:lnTo>
                  <a:lnTo>
                    <a:pt x="82" y="438"/>
                  </a:lnTo>
                  <a:lnTo>
                    <a:pt x="79" y="430"/>
                  </a:lnTo>
                  <a:lnTo>
                    <a:pt x="79" y="428"/>
                  </a:lnTo>
                  <a:lnTo>
                    <a:pt x="82" y="422"/>
                  </a:lnTo>
                  <a:lnTo>
                    <a:pt x="87" y="420"/>
                  </a:lnTo>
                  <a:lnTo>
                    <a:pt x="95" y="420"/>
                  </a:lnTo>
                  <a:lnTo>
                    <a:pt x="95" y="414"/>
                  </a:lnTo>
                  <a:lnTo>
                    <a:pt x="103" y="414"/>
                  </a:lnTo>
                  <a:lnTo>
                    <a:pt x="109" y="414"/>
                  </a:lnTo>
                  <a:lnTo>
                    <a:pt x="116" y="414"/>
                  </a:lnTo>
                  <a:lnTo>
                    <a:pt x="124" y="414"/>
                  </a:lnTo>
                  <a:lnTo>
                    <a:pt x="130" y="406"/>
                  </a:lnTo>
                  <a:lnTo>
                    <a:pt x="135" y="396"/>
                  </a:lnTo>
                  <a:lnTo>
                    <a:pt x="135" y="388"/>
                  </a:lnTo>
                  <a:lnTo>
                    <a:pt x="140" y="385"/>
                  </a:lnTo>
                  <a:lnTo>
                    <a:pt x="140" y="377"/>
                  </a:lnTo>
                  <a:lnTo>
                    <a:pt x="143" y="372"/>
                  </a:lnTo>
                  <a:lnTo>
                    <a:pt x="143" y="369"/>
                  </a:lnTo>
                  <a:lnTo>
                    <a:pt x="140" y="367"/>
                  </a:lnTo>
                  <a:lnTo>
                    <a:pt x="143" y="362"/>
                  </a:lnTo>
                  <a:lnTo>
                    <a:pt x="140" y="359"/>
                  </a:lnTo>
                  <a:lnTo>
                    <a:pt x="135" y="354"/>
                  </a:lnTo>
                  <a:lnTo>
                    <a:pt x="143" y="359"/>
                  </a:lnTo>
                  <a:lnTo>
                    <a:pt x="143" y="354"/>
                  </a:lnTo>
                  <a:lnTo>
                    <a:pt x="140" y="354"/>
                  </a:lnTo>
                  <a:lnTo>
                    <a:pt x="143" y="351"/>
                  </a:lnTo>
                  <a:lnTo>
                    <a:pt x="143" y="343"/>
                  </a:lnTo>
                  <a:lnTo>
                    <a:pt x="132" y="335"/>
                  </a:lnTo>
                  <a:lnTo>
                    <a:pt x="140" y="340"/>
                  </a:lnTo>
                  <a:lnTo>
                    <a:pt x="148" y="335"/>
                  </a:lnTo>
                  <a:lnTo>
                    <a:pt x="140" y="332"/>
                  </a:lnTo>
                  <a:lnTo>
                    <a:pt x="143" y="332"/>
                  </a:lnTo>
                  <a:lnTo>
                    <a:pt x="148" y="332"/>
                  </a:lnTo>
                  <a:lnTo>
                    <a:pt x="151" y="332"/>
                  </a:lnTo>
                  <a:lnTo>
                    <a:pt x="151" y="327"/>
                  </a:lnTo>
                  <a:lnTo>
                    <a:pt x="156" y="327"/>
                  </a:lnTo>
                  <a:lnTo>
                    <a:pt x="164" y="327"/>
                  </a:lnTo>
                  <a:lnTo>
                    <a:pt x="159" y="325"/>
                  </a:lnTo>
                  <a:lnTo>
                    <a:pt x="164" y="325"/>
                  </a:lnTo>
                  <a:lnTo>
                    <a:pt x="164" y="319"/>
                  </a:lnTo>
                  <a:lnTo>
                    <a:pt x="167" y="325"/>
                  </a:lnTo>
                  <a:lnTo>
                    <a:pt x="164" y="317"/>
                  </a:lnTo>
                  <a:lnTo>
                    <a:pt x="167" y="319"/>
                  </a:lnTo>
                  <a:lnTo>
                    <a:pt x="169" y="325"/>
                  </a:lnTo>
                  <a:lnTo>
                    <a:pt x="175" y="319"/>
                  </a:lnTo>
                  <a:lnTo>
                    <a:pt x="177" y="317"/>
                  </a:lnTo>
                  <a:lnTo>
                    <a:pt x="185" y="311"/>
                  </a:lnTo>
                  <a:lnTo>
                    <a:pt x="185" y="309"/>
                  </a:lnTo>
                  <a:lnTo>
                    <a:pt x="182" y="309"/>
                  </a:lnTo>
                  <a:lnTo>
                    <a:pt x="177" y="309"/>
                  </a:lnTo>
                  <a:lnTo>
                    <a:pt x="175" y="306"/>
                  </a:lnTo>
                  <a:lnTo>
                    <a:pt x="182" y="306"/>
                  </a:lnTo>
                  <a:lnTo>
                    <a:pt x="190" y="301"/>
                  </a:lnTo>
                  <a:lnTo>
                    <a:pt x="193" y="298"/>
                  </a:lnTo>
                  <a:lnTo>
                    <a:pt x="201" y="293"/>
                  </a:lnTo>
                  <a:lnTo>
                    <a:pt x="193" y="290"/>
                  </a:lnTo>
                  <a:lnTo>
                    <a:pt x="196" y="290"/>
                  </a:lnTo>
                  <a:lnTo>
                    <a:pt x="196" y="285"/>
                  </a:lnTo>
                  <a:lnTo>
                    <a:pt x="193" y="282"/>
                  </a:lnTo>
                  <a:lnTo>
                    <a:pt x="185" y="280"/>
                  </a:lnTo>
                  <a:lnTo>
                    <a:pt x="177" y="274"/>
                  </a:lnTo>
                  <a:lnTo>
                    <a:pt x="169" y="272"/>
                  </a:lnTo>
                  <a:lnTo>
                    <a:pt x="169" y="266"/>
                  </a:lnTo>
                  <a:lnTo>
                    <a:pt x="167" y="266"/>
                  </a:lnTo>
                  <a:lnTo>
                    <a:pt x="164" y="266"/>
                  </a:lnTo>
                  <a:lnTo>
                    <a:pt x="159" y="264"/>
                  </a:lnTo>
                  <a:lnTo>
                    <a:pt x="151" y="264"/>
                  </a:lnTo>
                  <a:lnTo>
                    <a:pt x="156" y="259"/>
                  </a:lnTo>
                  <a:lnTo>
                    <a:pt x="151" y="256"/>
                  </a:lnTo>
                  <a:lnTo>
                    <a:pt x="148" y="248"/>
                  </a:lnTo>
                  <a:lnTo>
                    <a:pt x="148" y="245"/>
                  </a:lnTo>
                  <a:lnTo>
                    <a:pt x="148" y="240"/>
                  </a:lnTo>
                  <a:lnTo>
                    <a:pt x="148" y="237"/>
                  </a:lnTo>
                  <a:lnTo>
                    <a:pt x="148" y="232"/>
                  </a:lnTo>
                  <a:lnTo>
                    <a:pt x="151" y="229"/>
                  </a:lnTo>
                  <a:lnTo>
                    <a:pt x="156" y="232"/>
                  </a:lnTo>
                  <a:lnTo>
                    <a:pt x="156" y="229"/>
                  </a:lnTo>
                  <a:lnTo>
                    <a:pt x="151" y="222"/>
                  </a:lnTo>
                  <a:lnTo>
                    <a:pt x="156" y="219"/>
                  </a:lnTo>
                  <a:lnTo>
                    <a:pt x="159" y="214"/>
                  </a:lnTo>
                  <a:lnTo>
                    <a:pt x="151" y="211"/>
                  </a:lnTo>
                  <a:lnTo>
                    <a:pt x="151" y="203"/>
                  </a:lnTo>
                  <a:lnTo>
                    <a:pt x="156" y="206"/>
                  </a:lnTo>
                  <a:lnTo>
                    <a:pt x="164" y="203"/>
                  </a:lnTo>
                  <a:lnTo>
                    <a:pt x="167" y="203"/>
                  </a:lnTo>
                  <a:lnTo>
                    <a:pt x="167" y="195"/>
                  </a:lnTo>
                  <a:lnTo>
                    <a:pt x="164" y="193"/>
                  </a:lnTo>
                  <a:lnTo>
                    <a:pt x="159" y="185"/>
                  </a:lnTo>
                  <a:lnTo>
                    <a:pt x="164" y="187"/>
                  </a:lnTo>
                  <a:lnTo>
                    <a:pt x="164" y="193"/>
                  </a:lnTo>
                  <a:lnTo>
                    <a:pt x="169" y="193"/>
                  </a:lnTo>
                  <a:lnTo>
                    <a:pt x="175" y="193"/>
                  </a:lnTo>
                  <a:lnTo>
                    <a:pt x="177" y="193"/>
                  </a:lnTo>
                  <a:lnTo>
                    <a:pt x="177" y="187"/>
                  </a:lnTo>
                  <a:lnTo>
                    <a:pt x="175" y="187"/>
                  </a:lnTo>
                  <a:lnTo>
                    <a:pt x="182" y="185"/>
                  </a:lnTo>
                  <a:lnTo>
                    <a:pt x="193" y="179"/>
                  </a:lnTo>
                  <a:lnTo>
                    <a:pt x="201" y="171"/>
                  </a:lnTo>
                  <a:lnTo>
                    <a:pt x="204" y="171"/>
                  </a:lnTo>
                  <a:lnTo>
                    <a:pt x="209" y="171"/>
                  </a:lnTo>
                  <a:lnTo>
                    <a:pt x="212" y="169"/>
                  </a:lnTo>
                  <a:lnTo>
                    <a:pt x="217" y="169"/>
                  </a:lnTo>
                  <a:lnTo>
                    <a:pt x="222" y="161"/>
                  </a:lnTo>
                  <a:lnTo>
                    <a:pt x="222" y="166"/>
                  </a:lnTo>
                  <a:lnTo>
                    <a:pt x="227" y="161"/>
                  </a:lnTo>
                  <a:lnTo>
                    <a:pt x="235" y="153"/>
                  </a:lnTo>
                  <a:lnTo>
                    <a:pt x="243" y="145"/>
                  </a:lnTo>
                  <a:lnTo>
                    <a:pt x="248" y="142"/>
                  </a:lnTo>
                  <a:lnTo>
                    <a:pt x="243" y="134"/>
                  </a:lnTo>
                  <a:lnTo>
                    <a:pt x="243" y="132"/>
                  </a:lnTo>
                  <a:lnTo>
                    <a:pt x="238" y="126"/>
                  </a:lnTo>
                  <a:lnTo>
                    <a:pt x="243" y="126"/>
                  </a:lnTo>
                  <a:lnTo>
                    <a:pt x="248" y="124"/>
                  </a:lnTo>
                  <a:lnTo>
                    <a:pt x="248" y="119"/>
                  </a:lnTo>
                  <a:lnTo>
                    <a:pt x="248" y="116"/>
                  </a:lnTo>
                  <a:lnTo>
                    <a:pt x="246" y="113"/>
                  </a:lnTo>
                  <a:lnTo>
                    <a:pt x="254" y="113"/>
                  </a:lnTo>
                  <a:lnTo>
                    <a:pt x="256" y="108"/>
                  </a:lnTo>
                  <a:lnTo>
                    <a:pt x="254" y="108"/>
                  </a:lnTo>
                  <a:lnTo>
                    <a:pt x="259" y="105"/>
                  </a:lnTo>
                  <a:lnTo>
                    <a:pt x="270" y="108"/>
                  </a:lnTo>
                  <a:lnTo>
                    <a:pt x="264" y="105"/>
                  </a:lnTo>
                  <a:lnTo>
                    <a:pt x="264" y="100"/>
                  </a:lnTo>
                  <a:lnTo>
                    <a:pt x="264" y="97"/>
                  </a:lnTo>
                  <a:lnTo>
                    <a:pt x="270" y="97"/>
                  </a:lnTo>
                  <a:lnTo>
                    <a:pt x="272" y="100"/>
                  </a:lnTo>
                  <a:lnTo>
                    <a:pt x="278" y="97"/>
                  </a:lnTo>
                  <a:lnTo>
                    <a:pt x="288" y="100"/>
                  </a:lnTo>
                  <a:lnTo>
                    <a:pt x="283" y="97"/>
                  </a:lnTo>
                  <a:lnTo>
                    <a:pt x="291" y="100"/>
                  </a:lnTo>
                  <a:lnTo>
                    <a:pt x="296" y="100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close/>
                  <a:moveTo>
                    <a:pt x="217" y="259"/>
                  </a:moveTo>
                  <a:lnTo>
                    <a:pt x="217" y="256"/>
                  </a:lnTo>
                  <a:lnTo>
                    <a:pt x="214" y="259"/>
                  </a:lnTo>
                  <a:lnTo>
                    <a:pt x="217" y="259"/>
                  </a:lnTo>
                  <a:lnTo>
                    <a:pt x="217" y="261"/>
                  </a:lnTo>
                  <a:lnTo>
                    <a:pt x="214" y="259"/>
                  </a:lnTo>
                  <a:lnTo>
                    <a:pt x="214" y="264"/>
                  </a:lnTo>
                  <a:lnTo>
                    <a:pt x="217" y="264"/>
                  </a:lnTo>
                  <a:lnTo>
                    <a:pt x="219" y="266"/>
                  </a:lnTo>
                  <a:lnTo>
                    <a:pt x="222" y="264"/>
                  </a:lnTo>
                  <a:lnTo>
                    <a:pt x="219" y="264"/>
                  </a:lnTo>
                  <a:lnTo>
                    <a:pt x="219" y="261"/>
                  </a:lnTo>
                  <a:lnTo>
                    <a:pt x="219" y="261"/>
                  </a:lnTo>
                  <a:lnTo>
                    <a:pt x="222" y="261"/>
                  </a:lnTo>
                  <a:lnTo>
                    <a:pt x="222" y="259"/>
                  </a:lnTo>
                  <a:lnTo>
                    <a:pt x="219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close/>
                </a:path>
              </a:pathLst>
            </a:custGeom>
            <a:solidFill>
              <a:srgbClr val="82AA1E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 rot="256166">
              <a:off x="4063432" y="3719365"/>
              <a:ext cx="38918" cy="61981"/>
            </a:xfrm>
            <a:custGeom>
              <a:avLst/>
              <a:gdLst>
                <a:gd name="T0" fmla="*/ 0 w 19"/>
                <a:gd name="T1" fmla="*/ 0 h 24"/>
                <a:gd name="T2" fmla="*/ 0 w 19"/>
                <a:gd name="T3" fmla="*/ 3 h 24"/>
                <a:gd name="T4" fmla="*/ 0 w 19"/>
                <a:gd name="T5" fmla="*/ 8 h 24"/>
                <a:gd name="T6" fmla="*/ 0 w 19"/>
                <a:gd name="T7" fmla="*/ 11 h 24"/>
                <a:gd name="T8" fmla="*/ 0 w 19"/>
                <a:gd name="T9" fmla="*/ 16 h 24"/>
                <a:gd name="T10" fmla="*/ 0 w 19"/>
                <a:gd name="T11" fmla="*/ 18 h 24"/>
                <a:gd name="T12" fmla="*/ 16 w 19"/>
                <a:gd name="T13" fmla="*/ 24 h 24"/>
                <a:gd name="T14" fmla="*/ 19 w 19"/>
                <a:gd name="T15" fmla="*/ 16 h 24"/>
                <a:gd name="T16" fmla="*/ 19 w 19"/>
                <a:gd name="T17" fmla="*/ 11 h 24"/>
                <a:gd name="T18" fmla="*/ 16 w 19"/>
                <a:gd name="T19" fmla="*/ 8 h 24"/>
                <a:gd name="T20" fmla="*/ 8 w 19"/>
                <a:gd name="T21" fmla="*/ 3 h 24"/>
                <a:gd name="T22" fmla="*/ 8 w 19"/>
                <a:gd name="T23" fmla="*/ 0 h 24"/>
                <a:gd name="T24" fmla="*/ 3 w 19"/>
                <a:gd name="T25" fmla="*/ 0 h 24"/>
                <a:gd name="T26" fmla="*/ 0 w 19"/>
                <a:gd name="T27" fmla="*/ 0 h 24"/>
                <a:gd name="T28" fmla="*/ 0 w 19"/>
                <a:gd name="T29" fmla="*/ 0 h 24"/>
                <a:gd name="T30" fmla="*/ 0 w 19"/>
                <a:gd name="T31" fmla="*/ 0 h 24"/>
                <a:gd name="T32" fmla="*/ 0 w 19"/>
                <a:gd name="T33" fmla="*/ 0 h 24"/>
                <a:gd name="T34" fmla="*/ 0 w 19"/>
                <a:gd name="T35" fmla="*/ 0 h 24"/>
                <a:gd name="T36" fmla="*/ 0 w 19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4">
                  <a:moveTo>
                    <a:pt x="0" y="0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16" y="24"/>
                  </a:lnTo>
                  <a:lnTo>
                    <a:pt x="19" y="16"/>
                  </a:lnTo>
                  <a:lnTo>
                    <a:pt x="19" y="11"/>
                  </a:lnTo>
                  <a:lnTo>
                    <a:pt x="16" y="8"/>
                  </a:lnTo>
                  <a:lnTo>
                    <a:pt x="8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3" name="Freeform 41"/>
            <p:cNvSpPr>
              <a:spLocks noEditPoints="1"/>
            </p:cNvSpPr>
            <p:nvPr/>
          </p:nvSpPr>
          <p:spPr bwMode="auto">
            <a:xfrm rot="256166">
              <a:off x="3429235" y="3614332"/>
              <a:ext cx="821363" cy="893568"/>
            </a:xfrm>
            <a:custGeom>
              <a:avLst/>
              <a:gdLst>
                <a:gd name="T0" fmla="*/ 375 w 401"/>
                <a:gd name="T1" fmla="*/ 306 h 346"/>
                <a:gd name="T2" fmla="*/ 378 w 401"/>
                <a:gd name="T3" fmla="*/ 322 h 346"/>
                <a:gd name="T4" fmla="*/ 388 w 401"/>
                <a:gd name="T5" fmla="*/ 346 h 346"/>
                <a:gd name="T6" fmla="*/ 396 w 401"/>
                <a:gd name="T7" fmla="*/ 285 h 346"/>
                <a:gd name="T8" fmla="*/ 349 w 401"/>
                <a:gd name="T9" fmla="*/ 68 h 346"/>
                <a:gd name="T10" fmla="*/ 333 w 401"/>
                <a:gd name="T11" fmla="*/ 66 h 346"/>
                <a:gd name="T12" fmla="*/ 298 w 401"/>
                <a:gd name="T13" fmla="*/ 52 h 346"/>
                <a:gd name="T14" fmla="*/ 272 w 401"/>
                <a:gd name="T15" fmla="*/ 31 h 346"/>
                <a:gd name="T16" fmla="*/ 253 w 401"/>
                <a:gd name="T17" fmla="*/ 31 h 346"/>
                <a:gd name="T18" fmla="*/ 238 w 401"/>
                <a:gd name="T19" fmla="*/ 23 h 346"/>
                <a:gd name="T20" fmla="*/ 211 w 401"/>
                <a:gd name="T21" fmla="*/ 8 h 346"/>
                <a:gd name="T22" fmla="*/ 195 w 401"/>
                <a:gd name="T23" fmla="*/ 0 h 346"/>
                <a:gd name="T24" fmla="*/ 182 w 401"/>
                <a:gd name="T25" fmla="*/ 31 h 346"/>
                <a:gd name="T26" fmla="*/ 140 w 401"/>
                <a:gd name="T27" fmla="*/ 52 h 346"/>
                <a:gd name="T28" fmla="*/ 132 w 401"/>
                <a:gd name="T29" fmla="*/ 60 h 346"/>
                <a:gd name="T30" fmla="*/ 100 w 401"/>
                <a:gd name="T31" fmla="*/ 52 h 346"/>
                <a:gd name="T32" fmla="*/ 87 w 401"/>
                <a:gd name="T33" fmla="*/ 52 h 346"/>
                <a:gd name="T34" fmla="*/ 95 w 401"/>
                <a:gd name="T35" fmla="*/ 84 h 346"/>
                <a:gd name="T36" fmla="*/ 79 w 401"/>
                <a:gd name="T37" fmla="*/ 87 h 346"/>
                <a:gd name="T38" fmla="*/ 53 w 401"/>
                <a:gd name="T39" fmla="*/ 84 h 346"/>
                <a:gd name="T40" fmla="*/ 11 w 401"/>
                <a:gd name="T41" fmla="*/ 84 h 346"/>
                <a:gd name="T42" fmla="*/ 8 w 401"/>
                <a:gd name="T43" fmla="*/ 95 h 346"/>
                <a:gd name="T44" fmla="*/ 3 w 401"/>
                <a:gd name="T45" fmla="*/ 105 h 346"/>
                <a:gd name="T46" fmla="*/ 34 w 401"/>
                <a:gd name="T47" fmla="*/ 119 h 346"/>
                <a:gd name="T48" fmla="*/ 45 w 401"/>
                <a:gd name="T49" fmla="*/ 124 h 346"/>
                <a:gd name="T50" fmla="*/ 61 w 401"/>
                <a:gd name="T51" fmla="*/ 124 h 346"/>
                <a:gd name="T52" fmla="*/ 71 w 401"/>
                <a:gd name="T53" fmla="*/ 132 h 346"/>
                <a:gd name="T54" fmla="*/ 79 w 401"/>
                <a:gd name="T55" fmla="*/ 158 h 346"/>
                <a:gd name="T56" fmla="*/ 98 w 401"/>
                <a:gd name="T57" fmla="*/ 185 h 346"/>
                <a:gd name="T58" fmla="*/ 98 w 401"/>
                <a:gd name="T59" fmla="*/ 192 h 346"/>
                <a:gd name="T60" fmla="*/ 90 w 401"/>
                <a:gd name="T61" fmla="*/ 235 h 346"/>
                <a:gd name="T62" fmla="*/ 74 w 401"/>
                <a:gd name="T63" fmla="*/ 272 h 346"/>
                <a:gd name="T64" fmla="*/ 90 w 401"/>
                <a:gd name="T65" fmla="*/ 285 h 346"/>
                <a:gd name="T66" fmla="*/ 121 w 401"/>
                <a:gd name="T67" fmla="*/ 295 h 346"/>
                <a:gd name="T68" fmla="*/ 143 w 401"/>
                <a:gd name="T69" fmla="*/ 293 h 346"/>
                <a:gd name="T70" fmla="*/ 166 w 401"/>
                <a:gd name="T71" fmla="*/ 295 h 346"/>
                <a:gd name="T72" fmla="*/ 187 w 401"/>
                <a:gd name="T73" fmla="*/ 306 h 346"/>
                <a:gd name="T74" fmla="*/ 209 w 401"/>
                <a:gd name="T75" fmla="*/ 303 h 346"/>
                <a:gd name="T76" fmla="*/ 214 w 401"/>
                <a:gd name="T77" fmla="*/ 280 h 346"/>
                <a:gd name="T78" fmla="*/ 253 w 401"/>
                <a:gd name="T79" fmla="*/ 269 h 346"/>
                <a:gd name="T80" fmla="*/ 272 w 401"/>
                <a:gd name="T81" fmla="*/ 269 h 346"/>
                <a:gd name="T82" fmla="*/ 275 w 401"/>
                <a:gd name="T83" fmla="*/ 272 h 346"/>
                <a:gd name="T84" fmla="*/ 301 w 401"/>
                <a:gd name="T85" fmla="*/ 280 h 346"/>
                <a:gd name="T86" fmla="*/ 341 w 401"/>
                <a:gd name="T87" fmla="*/ 258 h 346"/>
                <a:gd name="T88" fmla="*/ 349 w 401"/>
                <a:gd name="T89" fmla="*/ 243 h 346"/>
                <a:gd name="T90" fmla="*/ 325 w 401"/>
                <a:gd name="T91" fmla="*/ 235 h 346"/>
                <a:gd name="T92" fmla="*/ 317 w 401"/>
                <a:gd name="T93" fmla="*/ 211 h 346"/>
                <a:gd name="T94" fmla="*/ 325 w 401"/>
                <a:gd name="T95" fmla="*/ 185 h 346"/>
                <a:gd name="T96" fmla="*/ 322 w 401"/>
                <a:gd name="T97" fmla="*/ 163 h 346"/>
                <a:gd name="T98" fmla="*/ 306 w 401"/>
                <a:gd name="T99" fmla="*/ 171 h 346"/>
                <a:gd name="T100" fmla="*/ 309 w 401"/>
                <a:gd name="T101" fmla="*/ 150 h 346"/>
                <a:gd name="T102" fmla="*/ 327 w 401"/>
                <a:gd name="T103" fmla="*/ 124 h 346"/>
                <a:gd name="T104" fmla="*/ 349 w 401"/>
                <a:gd name="T105" fmla="*/ 121 h 346"/>
                <a:gd name="T106" fmla="*/ 351 w 401"/>
                <a:gd name="T107" fmla="*/ 95 h 346"/>
                <a:gd name="T108" fmla="*/ 354 w 401"/>
                <a:gd name="T109" fmla="*/ 71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1" h="346">
                  <a:moveTo>
                    <a:pt x="396" y="285"/>
                  </a:moveTo>
                  <a:lnTo>
                    <a:pt x="393" y="288"/>
                  </a:lnTo>
                  <a:lnTo>
                    <a:pt x="393" y="295"/>
                  </a:lnTo>
                  <a:lnTo>
                    <a:pt x="378" y="298"/>
                  </a:lnTo>
                  <a:lnTo>
                    <a:pt x="375" y="306"/>
                  </a:lnTo>
                  <a:lnTo>
                    <a:pt x="375" y="311"/>
                  </a:lnTo>
                  <a:lnTo>
                    <a:pt x="375" y="314"/>
                  </a:lnTo>
                  <a:lnTo>
                    <a:pt x="378" y="319"/>
                  </a:lnTo>
                  <a:lnTo>
                    <a:pt x="375" y="322"/>
                  </a:lnTo>
                  <a:lnTo>
                    <a:pt x="378" y="322"/>
                  </a:lnTo>
                  <a:lnTo>
                    <a:pt x="375" y="330"/>
                  </a:lnTo>
                  <a:lnTo>
                    <a:pt x="383" y="332"/>
                  </a:lnTo>
                  <a:lnTo>
                    <a:pt x="378" y="332"/>
                  </a:lnTo>
                  <a:lnTo>
                    <a:pt x="383" y="338"/>
                  </a:lnTo>
                  <a:lnTo>
                    <a:pt x="388" y="346"/>
                  </a:lnTo>
                  <a:lnTo>
                    <a:pt x="401" y="314"/>
                  </a:lnTo>
                  <a:lnTo>
                    <a:pt x="401" y="298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close/>
                  <a:moveTo>
                    <a:pt x="354" y="71"/>
                  </a:moveTo>
                  <a:lnTo>
                    <a:pt x="349" y="68"/>
                  </a:lnTo>
                  <a:lnTo>
                    <a:pt x="343" y="68"/>
                  </a:lnTo>
                  <a:lnTo>
                    <a:pt x="341" y="68"/>
                  </a:lnTo>
                  <a:lnTo>
                    <a:pt x="335" y="68"/>
                  </a:lnTo>
                  <a:lnTo>
                    <a:pt x="333" y="68"/>
                  </a:lnTo>
                  <a:lnTo>
                    <a:pt x="333" y="66"/>
                  </a:lnTo>
                  <a:lnTo>
                    <a:pt x="327" y="66"/>
                  </a:lnTo>
                  <a:lnTo>
                    <a:pt x="325" y="68"/>
                  </a:lnTo>
                  <a:lnTo>
                    <a:pt x="322" y="60"/>
                  </a:lnTo>
                  <a:lnTo>
                    <a:pt x="314" y="58"/>
                  </a:lnTo>
                  <a:lnTo>
                    <a:pt x="298" y="52"/>
                  </a:lnTo>
                  <a:lnTo>
                    <a:pt x="288" y="52"/>
                  </a:lnTo>
                  <a:lnTo>
                    <a:pt x="283" y="50"/>
                  </a:lnTo>
                  <a:lnTo>
                    <a:pt x="272" y="45"/>
                  </a:lnTo>
                  <a:lnTo>
                    <a:pt x="272" y="37"/>
                  </a:lnTo>
                  <a:lnTo>
                    <a:pt x="272" y="31"/>
                  </a:lnTo>
                  <a:lnTo>
                    <a:pt x="264" y="37"/>
                  </a:lnTo>
                  <a:lnTo>
                    <a:pt x="261" y="37"/>
                  </a:lnTo>
                  <a:lnTo>
                    <a:pt x="256" y="37"/>
                  </a:lnTo>
                  <a:lnTo>
                    <a:pt x="253" y="37"/>
                  </a:lnTo>
                  <a:lnTo>
                    <a:pt x="253" y="31"/>
                  </a:lnTo>
                  <a:lnTo>
                    <a:pt x="253" y="26"/>
                  </a:lnTo>
                  <a:lnTo>
                    <a:pt x="248" y="26"/>
                  </a:lnTo>
                  <a:lnTo>
                    <a:pt x="246" y="26"/>
                  </a:lnTo>
                  <a:lnTo>
                    <a:pt x="240" y="26"/>
                  </a:lnTo>
                  <a:lnTo>
                    <a:pt x="238" y="23"/>
                  </a:lnTo>
                  <a:lnTo>
                    <a:pt x="235" y="18"/>
                  </a:lnTo>
                  <a:lnTo>
                    <a:pt x="230" y="18"/>
                  </a:lnTo>
                  <a:lnTo>
                    <a:pt x="227" y="16"/>
                  </a:lnTo>
                  <a:lnTo>
                    <a:pt x="214" y="10"/>
                  </a:lnTo>
                  <a:lnTo>
                    <a:pt x="211" y="8"/>
                  </a:lnTo>
                  <a:lnTo>
                    <a:pt x="211" y="5"/>
                  </a:lnTo>
                  <a:lnTo>
                    <a:pt x="211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5" y="0"/>
                  </a:lnTo>
                  <a:lnTo>
                    <a:pt x="185" y="8"/>
                  </a:lnTo>
                  <a:lnTo>
                    <a:pt x="182" y="18"/>
                  </a:lnTo>
                  <a:lnTo>
                    <a:pt x="182" y="26"/>
                  </a:lnTo>
                  <a:lnTo>
                    <a:pt x="185" y="31"/>
                  </a:lnTo>
                  <a:lnTo>
                    <a:pt x="182" y="31"/>
                  </a:lnTo>
                  <a:lnTo>
                    <a:pt x="177" y="34"/>
                  </a:lnTo>
                  <a:lnTo>
                    <a:pt x="169" y="37"/>
                  </a:lnTo>
                  <a:lnTo>
                    <a:pt x="151" y="45"/>
                  </a:lnTo>
                  <a:lnTo>
                    <a:pt x="143" y="50"/>
                  </a:lnTo>
                  <a:lnTo>
                    <a:pt x="140" y="52"/>
                  </a:lnTo>
                  <a:lnTo>
                    <a:pt x="140" y="58"/>
                  </a:lnTo>
                  <a:lnTo>
                    <a:pt x="148" y="58"/>
                  </a:lnTo>
                  <a:lnTo>
                    <a:pt x="151" y="58"/>
                  </a:lnTo>
                  <a:lnTo>
                    <a:pt x="140" y="60"/>
                  </a:lnTo>
                  <a:lnTo>
                    <a:pt x="132" y="60"/>
                  </a:lnTo>
                  <a:lnTo>
                    <a:pt x="124" y="60"/>
                  </a:lnTo>
                  <a:lnTo>
                    <a:pt x="114" y="60"/>
                  </a:lnTo>
                  <a:lnTo>
                    <a:pt x="106" y="60"/>
                  </a:lnTo>
                  <a:lnTo>
                    <a:pt x="100" y="58"/>
                  </a:lnTo>
                  <a:lnTo>
                    <a:pt x="100" y="52"/>
                  </a:lnTo>
                  <a:lnTo>
                    <a:pt x="100" y="50"/>
                  </a:lnTo>
                  <a:lnTo>
                    <a:pt x="95" y="50"/>
                  </a:lnTo>
                  <a:lnTo>
                    <a:pt x="90" y="50"/>
                  </a:lnTo>
                  <a:lnTo>
                    <a:pt x="82" y="45"/>
                  </a:lnTo>
                  <a:lnTo>
                    <a:pt x="87" y="52"/>
                  </a:lnTo>
                  <a:lnTo>
                    <a:pt x="87" y="58"/>
                  </a:lnTo>
                  <a:lnTo>
                    <a:pt x="90" y="60"/>
                  </a:lnTo>
                  <a:lnTo>
                    <a:pt x="95" y="66"/>
                  </a:lnTo>
                  <a:lnTo>
                    <a:pt x="90" y="76"/>
                  </a:lnTo>
                  <a:lnTo>
                    <a:pt x="95" y="84"/>
                  </a:lnTo>
                  <a:lnTo>
                    <a:pt x="98" y="84"/>
                  </a:lnTo>
                  <a:lnTo>
                    <a:pt x="87" y="87"/>
                  </a:lnTo>
                  <a:lnTo>
                    <a:pt x="82" y="84"/>
                  </a:lnTo>
                  <a:lnTo>
                    <a:pt x="79" y="84"/>
                  </a:lnTo>
                  <a:lnTo>
                    <a:pt x="79" y="87"/>
                  </a:lnTo>
                  <a:lnTo>
                    <a:pt x="74" y="87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1" y="87"/>
                  </a:lnTo>
                  <a:lnTo>
                    <a:pt x="53" y="84"/>
                  </a:lnTo>
                  <a:lnTo>
                    <a:pt x="48" y="76"/>
                  </a:lnTo>
                  <a:lnTo>
                    <a:pt x="45" y="76"/>
                  </a:lnTo>
                  <a:lnTo>
                    <a:pt x="37" y="79"/>
                  </a:lnTo>
                  <a:lnTo>
                    <a:pt x="29" y="84"/>
                  </a:lnTo>
                  <a:lnTo>
                    <a:pt x="11" y="84"/>
                  </a:lnTo>
                  <a:lnTo>
                    <a:pt x="3" y="87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3" y="95"/>
                  </a:lnTo>
                  <a:lnTo>
                    <a:pt x="8" y="95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1" y="97"/>
                  </a:lnTo>
                  <a:lnTo>
                    <a:pt x="13" y="103"/>
                  </a:lnTo>
                  <a:lnTo>
                    <a:pt x="3" y="105"/>
                  </a:lnTo>
                  <a:lnTo>
                    <a:pt x="8" y="111"/>
                  </a:lnTo>
                  <a:lnTo>
                    <a:pt x="13" y="113"/>
                  </a:lnTo>
                  <a:lnTo>
                    <a:pt x="21" y="113"/>
                  </a:lnTo>
                  <a:lnTo>
                    <a:pt x="26" y="113"/>
                  </a:lnTo>
                  <a:lnTo>
                    <a:pt x="34" y="119"/>
                  </a:lnTo>
                  <a:lnTo>
                    <a:pt x="40" y="113"/>
                  </a:lnTo>
                  <a:lnTo>
                    <a:pt x="40" y="119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5" y="124"/>
                  </a:lnTo>
                  <a:lnTo>
                    <a:pt x="53" y="121"/>
                  </a:lnTo>
                  <a:lnTo>
                    <a:pt x="55" y="121"/>
                  </a:lnTo>
                  <a:lnTo>
                    <a:pt x="53" y="124"/>
                  </a:lnTo>
                  <a:lnTo>
                    <a:pt x="55" y="124"/>
                  </a:lnTo>
                  <a:lnTo>
                    <a:pt x="61" y="124"/>
                  </a:lnTo>
                  <a:lnTo>
                    <a:pt x="63" y="124"/>
                  </a:lnTo>
                  <a:lnTo>
                    <a:pt x="63" y="129"/>
                  </a:lnTo>
                  <a:lnTo>
                    <a:pt x="63" y="132"/>
                  </a:lnTo>
                  <a:lnTo>
                    <a:pt x="69" y="132"/>
                  </a:lnTo>
                  <a:lnTo>
                    <a:pt x="71" y="132"/>
                  </a:lnTo>
                  <a:lnTo>
                    <a:pt x="71" y="137"/>
                  </a:lnTo>
                  <a:lnTo>
                    <a:pt x="74" y="140"/>
                  </a:lnTo>
                  <a:lnTo>
                    <a:pt x="71" y="148"/>
                  </a:lnTo>
                  <a:lnTo>
                    <a:pt x="74" y="155"/>
                  </a:lnTo>
                  <a:lnTo>
                    <a:pt x="79" y="158"/>
                  </a:lnTo>
                  <a:lnTo>
                    <a:pt x="90" y="166"/>
                  </a:lnTo>
                  <a:lnTo>
                    <a:pt x="95" y="166"/>
                  </a:lnTo>
                  <a:lnTo>
                    <a:pt x="98" y="166"/>
                  </a:lnTo>
                  <a:lnTo>
                    <a:pt x="98" y="179"/>
                  </a:lnTo>
                  <a:lnTo>
                    <a:pt x="98" y="185"/>
                  </a:lnTo>
                  <a:lnTo>
                    <a:pt x="95" y="185"/>
                  </a:lnTo>
                  <a:lnTo>
                    <a:pt x="95" y="190"/>
                  </a:lnTo>
                  <a:lnTo>
                    <a:pt x="100" y="192"/>
                  </a:lnTo>
                  <a:lnTo>
                    <a:pt x="106" y="198"/>
                  </a:lnTo>
                  <a:lnTo>
                    <a:pt x="98" y="192"/>
                  </a:lnTo>
                  <a:lnTo>
                    <a:pt x="95" y="211"/>
                  </a:lnTo>
                  <a:lnTo>
                    <a:pt x="95" y="224"/>
                  </a:lnTo>
                  <a:lnTo>
                    <a:pt x="98" y="224"/>
                  </a:lnTo>
                  <a:lnTo>
                    <a:pt x="95" y="227"/>
                  </a:lnTo>
                  <a:lnTo>
                    <a:pt x="90" y="235"/>
                  </a:lnTo>
                  <a:lnTo>
                    <a:pt x="90" y="237"/>
                  </a:lnTo>
                  <a:lnTo>
                    <a:pt x="87" y="258"/>
                  </a:lnTo>
                  <a:lnTo>
                    <a:pt x="82" y="264"/>
                  </a:lnTo>
                  <a:lnTo>
                    <a:pt x="79" y="269"/>
                  </a:lnTo>
                  <a:lnTo>
                    <a:pt x="74" y="272"/>
                  </a:lnTo>
                  <a:lnTo>
                    <a:pt x="79" y="272"/>
                  </a:lnTo>
                  <a:lnTo>
                    <a:pt x="87" y="277"/>
                  </a:lnTo>
                  <a:lnTo>
                    <a:pt x="82" y="280"/>
                  </a:lnTo>
                  <a:lnTo>
                    <a:pt x="87" y="285"/>
                  </a:lnTo>
                  <a:lnTo>
                    <a:pt x="90" y="285"/>
                  </a:lnTo>
                  <a:lnTo>
                    <a:pt x="95" y="285"/>
                  </a:lnTo>
                  <a:lnTo>
                    <a:pt x="100" y="288"/>
                  </a:lnTo>
                  <a:lnTo>
                    <a:pt x="114" y="293"/>
                  </a:lnTo>
                  <a:lnTo>
                    <a:pt x="116" y="293"/>
                  </a:lnTo>
                  <a:lnTo>
                    <a:pt x="121" y="295"/>
                  </a:lnTo>
                  <a:lnTo>
                    <a:pt x="124" y="295"/>
                  </a:lnTo>
                  <a:lnTo>
                    <a:pt x="127" y="295"/>
                  </a:lnTo>
                  <a:lnTo>
                    <a:pt x="132" y="295"/>
                  </a:lnTo>
                  <a:lnTo>
                    <a:pt x="143" y="295"/>
                  </a:lnTo>
                  <a:lnTo>
                    <a:pt x="143" y="293"/>
                  </a:lnTo>
                  <a:lnTo>
                    <a:pt x="148" y="293"/>
                  </a:lnTo>
                  <a:lnTo>
                    <a:pt x="151" y="293"/>
                  </a:lnTo>
                  <a:lnTo>
                    <a:pt x="158" y="295"/>
                  </a:lnTo>
                  <a:lnTo>
                    <a:pt x="161" y="295"/>
                  </a:lnTo>
                  <a:lnTo>
                    <a:pt x="166" y="295"/>
                  </a:lnTo>
                  <a:lnTo>
                    <a:pt x="166" y="298"/>
                  </a:lnTo>
                  <a:lnTo>
                    <a:pt x="166" y="303"/>
                  </a:lnTo>
                  <a:lnTo>
                    <a:pt x="174" y="303"/>
                  </a:lnTo>
                  <a:lnTo>
                    <a:pt x="185" y="306"/>
                  </a:lnTo>
                  <a:lnTo>
                    <a:pt x="187" y="306"/>
                  </a:lnTo>
                  <a:lnTo>
                    <a:pt x="193" y="306"/>
                  </a:lnTo>
                  <a:lnTo>
                    <a:pt x="195" y="306"/>
                  </a:lnTo>
                  <a:lnTo>
                    <a:pt x="201" y="306"/>
                  </a:lnTo>
                  <a:lnTo>
                    <a:pt x="203" y="306"/>
                  </a:lnTo>
                  <a:lnTo>
                    <a:pt x="209" y="303"/>
                  </a:lnTo>
                  <a:lnTo>
                    <a:pt x="214" y="303"/>
                  </a:lnTo>
                  <a:lnTo>
                    <a:pt x="219" y="306"/>
                  </a:lnTo>
                  <a:lnTo>
                    <a:pt x="211" y="288"/>
                  </a:lnTo>
                  <a:lnTo>
                    <a:pt x="214" y="285"/>
                  </a:lnTo>
                  <a:lnTo>
                    <a:pt x="214" y="280"/>
                  </a:lnTo>
                  <a:lnTo>
                    <a:pt x="219" y="277"/>
                  </a:lnTo>
                  <a:lnTo>
                    <a:pt x="227" y="272"/>
                  </a:lnTo>
                  <a:lnTo>
                    <a:pt x="235" y="269"/>
                  </a:lnTo>
                  <a:lnTo>
                    <a:pt x="240" y="264"/>
                  </a:lnTo>
                  <a:lnTo>
                    <a:pt x="253" y="269"/>
                  </a:lnTo>
                  <a:lnTo>
                    <a:pt x="261" y="269"/>
                  </a:lnTo>
                  <a:lnTo>
                    <a:pt x="261" y="264"/>
                  </a:lnTo>
                  <a:lnTo>
                    <a:pt x="264" y="269"/>
                  </a:lnTo>
                  <a:lnTo>
                    <a:pt x="269" y="269"/>
                  </a:lnTo>
                  <a:lnTo>
                    <a:pt x="272" y="269"/>
                  </a:lnTo>
                  <a:lnTo>
                    <a:pt x="272" y="264"/>
                  </a:lnTo>
                  <a:lnTo>
                    <a:pt x="275" y="269"/>
                  </a:lnTo>
                  <a:lnTo>
                    <a:pt x="272" y="269"/>
                  </a:lnTo>
                  <a:lnTo>
                    <a:pt x="272" y="272"/>
                  </a:lnTo>
                  <a:lnTo>
                    <a:pt x="275" y="272"/>
                  </a:lnTo>
                  <a:lnTo>
                    <a:pt x="280" y="272"/>
                  </a:lnTo>
                  <a:lnTo>
                    <a:pt x="280" y="277"/>
                  </a:lnTo>
                  <a:lnTo>
                    <a:pt x="288" y="280"/>
                  </a:lnTo>
                  <a:lnTo>
                    <a:pt x="298" y="280"/>
                  </a:lnTo>
                  <a:lnTo>
                    <a:pt x="301" y="280"/>
                  </a:lnTo>
                  <a:lnTo>
                    <a:pt x="306" y="280"/>
                  </a:lnTo>
                  <a:lnTo>
                    <a:pt x="317" y="277"/>
                  </a:lnTo>
                  <a:lnTo>
                    <a:pt x="317" y="272"/>
                  </a:lnTo>
                  <a:lnTo>
                    <a:pt x="333" y="264"/>
                  </a:lnTo>
                  <a:lnTo>
                    <a:pt x="341" y="258"/>
                  </a:lnTo>
                  <a:lnTo>
                    <a:pt x="341" y="256"/>
                  </a:lnTo>
                  <a:lnTo>
                    <a:pt x="343" y="253"/>
                  </a:lnTo>
                  <a:lnTo>
                    <a:pt x="343" y="251"/>
                  </a:lnTo>
                  <a:lnTo>
                    <a:pt x="349" y="245"/>
                  </a:lnTo>
                  <a:lnTo>
                    <a:pt x="349" y="243"/>
                  </a:lnTo>
                  <a:lnTo>
                    <a:pt x="343" y="243"/>
                  </a:lnTo>
                  <a:lnTo>
                    <a:pt x="335" y="243"/>
                  </a:lnTo>
                  <a:lnTo>
                    <a:pt x="333" y="243"/>
                  </a:lnTo>
                  <a:lnTo>
                    <a:pt x="327" y="237"/>
                  </a:lnTo>
                  <a:lnTo>
                    <a:pt x="325" y="235"/>
                  </a:lnTo>
                  <a:lnTo>
                    <a:pt x="327" y="227"/>
                  </a:lnTo>
                  <a:lnTo>
                    <a:pt x="327" y="224"/>
                  </a:lnTo>
                  <a:lnTo>
                    <a:pt x="327" y="219"/>
                  </a:lnTo>
                  <a:lnTo>
                    <a:pt x="322" y="216"/>
                  </a:lnTo>
                  <a:lnTo>
                    <a:pt x="317" y="211"/>
                  </a:lnTo>
                  <a:lnTo>
                    <a:pt x="325" y="208"/>
                  </a:lnTo>
                  <a:lnTo>
                    <a:pt x="333" y="200"/>
                  </a:lnTo>
                  <a:lnTo>
                    <a:pt x="333" y="198"/>
                  </a:lnTo>
                  <a:lnTo>
                    <a:pt x="327" y="192"/>
                  </a:lnTo>
                  <a:lnTo>
                    <a:pt x="325" y="185"/>
                  </a:lnTo>
                  <a:lnTo>
                    <a:pt x="327" y="182"/>
                  </a:lnTo>
                  <a:lnTo>
                    <a:pt x="327" y="179"/>
                  </a:lnTo>
                  <a:lnTo>
                    <a:pt x="325" y="174"/>
                  </a:lnTo>
                  <a:lnTo>
                    <a:pt x="325" y="166"/>
                  </a:lnTo>
                  <a:lnTo>
                    <a:pt x="322" y="163"/>
                  </a:lnTo>
                  <a:lnTo>
                    <a:pt x="317" y="163"/>
                  </a:lnTo>
                  <a:lnTo>
                    <a:pt x="314" y="163"/>
                  </a:lnTo>
                  <a:lnTo>
                    <a:pt x="309" y="163"/>
                  </a:lnTo>
                  <a:lnTo>
                    <a:pt x="309" y="166"/>
                  </a:lnTo>
                  <a:lnTo>
                    <a:pt x="306" y="171"/>
                  </a:lnTo>
                  <a:lnTo>
                    <a:pt x="298" y="174"/>
                  </a:lnTo>
                  <a:lnTo>
                    <a:pt x="301" y="166"/>
                  </a:lnTo>
                  <a:lnTo>
                    <a:pt x="301" y="158"/>
                  </a:lnTo>
                  <a:lnTo>
                    <a:pt x="306" y="155"/>
                  </a:lnTo>
                  <a:lnTo>
                    <a:pt x="309" y="150"/>
                  </a:lnTo>
                  <a:lnTo>
                    <a:pt x="314" y="148"/>
                  </a:lnTo>
                  <a:lnTo>
                    <a:pt x="322" y="140"/>
                  </a:lnTo>
                  <a:lnTo>
                    <a:pt x="333" y="129"/>
                  </a:lnTo>
                  <a:lnTo>
                    <a:pt x="327" y="129"/>
                  </a:lnTo>
                  <a:lnTo>
                    <a:pt x="327" y="124"/>
                  </a:lnTo>
                  <a:lnTo>
                    <a:pt x="333" y="124"/>
                  </a:lnTo>
                  <a:lnTo>
                    <a:pt x="335" y="129"/>
                  </a:lnTo>
                  <a:lnTo>
                    <a:pt x="341" y="124"/>
                  </a:lnTo>
                  <a:lnTo>
                    <a:pt x="343" y="124"/>
                  </a:lnTo>
                  <a:lnTo>
                    <a:pt x="349" y="121"/>
                  </a:lnTo>
                  <a:lnTo>
                    <a:pt x="343" y="121"/>
                  </a:lnTo>
                  <a:lnTo>
                    <a:pt x="343" y="119"/>
                  </a:lnTo>
                  <a:lnTo>
                    <a:pt x="343" y="113"/>
                  </a:lnTo>
                  <a:lnTo>
                    <a:pt x="349" y="105"/>
                  </a:lnTo>
                  <a:lnTo>
                    <a:pt x="351" y="95"/>
                  </a:lnTo>
                  <a:lnTo>
                    <a:pt x="354" y="84"/>
                  </a:lnTo>
                  <a:lnTo>
                    <a:pt x="367" y="71"/>
                  </a:lnTo>
                  <a:lnTo>
                    <a:pt x="362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close/>
                </a:path>
              </a:pathLst>
            </a:custGeom>
            <a:solidFill>
              <a:srgbClr val="82AF19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Freeform 42"/>
            <p:cNvSpPr>
              <a:spLocks noEditPoints="1"/>
            </p:cNvSpPr>
            <p:nvPr/>
          </p:nvSpPr>
          <p:spPr bwMode="auto">
            <a:xfrm rot="256166">
              <a:off x="4077735" y="3309364"/>
              <a:ext cx="520265" cy="681797"/>
            </a:xfrm>
            <a:custGeom>
              <a:avLst/>
              <a:gdLst>
                <a:gd name="T0" fmla="*/ 94 w 96"/>
                <a:gd name="T1" fmla="*/ 44 h 100"/>
                <a:gd name="T2" fmla="*/ 91 w 96"/>
                <a:gd name="T3" fmla="*/ 40 h 100"/>
                <a:gd name="T4" fmla="*/ 91 w 96"/>
                <a:gd name="T5" fmla="*/ 33 h 100"/>
                <a:gd name="T6" fmla="*/ 86 w 96"/>
                <a:gd name="T7" fmla="*/ 27 h 100"/>
                <a:gd name="T8" fmla="*/ 88 w 96"/>
                <a:gd name="T9" fmla="*/ 20 h 100"/>
                <a:gd name="T10" fmla="*/ 82 w 96"/>
                <a:gd name="T11" fmla="*/ 13 h 100"/>
                <a:gd name="T12" fmla="*/ 78 w 96"/>
                <a:gd name="T13" fmla="*/ 11 h 100"/>
                <a:gd name="T14" fmla="*/ 69 w 96"/>
                <a:gd name="T15" fmla="*/ 6 h 100"/>
                <a:gd name="T16" fmla="*/ 63 w 96"/>
                <a:gd name="T17" fmla="*/ 10 h 100"/>
                <a:gd name="T18" fmla="*/ 58 w 96"/>
                <a:gd name="T19" fmla="*/ 13 h 100"/>
                <a:gd name="T20" fmla="*/ 51 w 96"/>
                <a:gd name="T21" fmla="*/ 11 h 100"/>
                <a:gd name="T22" fmla="*/ 49 w 96"/>
                <a:gd name="T23" fmla="*/ 7 h 100"/>
                <a:gd name="T24" fmla="*/ 42 w 96"/>
                <a:gd name="T25" fmla="*/ 6 h 100"/>
                <a:gd name="T26" fmla="*/ 35 w 96"/>
                <a:gd name="T27" fmla="*/ 1 h 100"/>
                <a:gd name="T28" fmla="*/ 32 w 96"/>
                <a:gd name="T29" fmla="*/ 4 h 100"/>
                <a:gd name="T30" fmla="*/ 31 w 96"/>
                <a:gd name="T31" fmla="*/ 9 h 100"/>
                <a:gd name="T32" fmla="*/ 32 w 96"/>
                <a:gd name="T33" fmla="*/ 13 h 100"/>
                <a:gd name="T34" fmla="*/ 31 w 96"/>
                <a:gd name="T35" fmla="*/ 14 h 100"/>
                <a:gd name="T36" fmla="*/ 28 w 96"/>
                <a:gd name="T37" fmla="*/ 19 h 100"/>
                <a:gd name="T38" fmla="*/ 23 w 96"/>
                <a:gd name="T39" fmla="*/ 19 h 100"/>
                <a:gd name="T40" fmla="*/ 13 w 96"/>
                <a:gd name="T41" fmla="*/ 17 h 100"/>
                <a:gd name="T42" fmla="*/ 13 w 96"/>
                <a:gd name="T43" fmla="*/ 24 h 100"/>
                <a:gd name="T44" fmla="*/ 12 w 96"/>
                <a:gd name="T45" fmla="*/ 30 h 100"/>
                <a:gd name="T46" fmla="*/ 12 w 96"/>
                <a:gd name="T47" fmla="*/ 33 h 100"/>
                <a:gd name="T48" fmla="*/ 9 w 96"/>
                <a:gd name="T49" fmla="*/ 39 h 100"/>
                <a:gd name="T50" fmla="*/ 0 w 96"/>
                <a:gd name="T51" fmla="*/ 40 h 100"/>
                <a:gd name="T52" fmla="*/ 3 w 96"/>
                <a:gd name="T53" fmla="*/ 47 h 100"/>
                <a:gd name="T54" fmla="*/ 2 w 96"/>
                <a:gd name="T55" fmla="*/ 53 h 100"/>
                <a:gd name="T56" fmla="*/ 5 w 96"/>
                <a:gd name="T57" fmla="*/ 59 h 100"/>
                <a:gd name="T58" fmla="*/ 2 w 96"/>
                <a:gd name="T59" fmla="*/ 63 h 100"/>
                <a:gd name="T60" fmla="*/ 6 w 96"/>
                <a:gd name="T61" fmla="*/ 69 h 100"/>
                <a:gd name="T62" fmla="*/ 10 w 96"/>
                <a:gd name="T63" fmla="*/ 75 h 100"/>
                <a:gd name="T64" fmla="*/ 15 w 96"/>
                <a:gd name="T65" fmla="*/ 76 h 100"/>
                <a:gd name="T66" fmla="*/ 23 w 96"/>
                <a:gd name="T67" fmla="*/ 77 h 100"/>
                <a:gd name="T68" fmla="*/ 18 w 96"/>
                <a:gd name="T69" fmla="*/ 90 h 100"/>
                <a:gd name="T70" fmla="*/ 18 w 96"/>
                <a:gd name="T71" fmla="*/ 96 h 100"/>
                <a:gd name="T72" fmla="*/ 27 w 96"/>
                <a:gd name="T73" fmla="*/ 95 h 100"/>
                <a:gd name="T74" fmla="*/ 33 w 96"/>
                <a:gd name="T75" fmla="*/ 95 h 100"/>
                <a:gd name="T76" fmla="*/ 42 w 96"/>
                <a:gd name="T77" fmla="*/ 97 h 100"/>
                <a:gd name="T78" fmla="*/ 46 w 96"/>
                <a:gd name="T79" fmla="*/ 99 h 100"/>
                <a:gd name="T80" fmla="*/ 53 w 96"/>
                <a:gd name="T81" fmla="*/ 97 h 100"/>
                <a:gd name="T82" fmla="*/ 59 w 96"/>
                <a:gd name="T83" fmla="*/ 97 h 100"/>
                <a:gd name="T84" fmla="*/ 69 w 96"/>
                <a:gd name="T85" fmla="*/ 96 h 100"/>
                <a:gd name="T86" fmla="*/ 72 w 96"/>
                <a:gd name="T87" fmla="*/ 96 h 100"/>
                <a:gd name="T88" fmla="*/ 75 w 96"/>
                <a:gd name="T89" fmla="*/ 95 h 100"/>
                <a:gd name="T90" fmla="*/ 73 w 96"/>
                <a:gd name="T91" fmla="*/ 90 h 100"/>
                <a:gd name="T92" fmla="*/ 79 w 96"/>
                <a:gd name="T93" fmla="*/ 85 h 100"/>
                <a:gd name="T94" fmla="*/ 82 w 96"/>
                <a:gd name="T95" fmla="*/ 83 h 100"/>
                <a:gd name="T96" fmla="*/ 74 w 96"/>
                <a:gd name="T97" fmla="*/ 73 h 100"/>
                <a:gd name="T98" fmla="*/ 68 w 96"/>
                <a:gd name="T99" fmla="*/ 63 h 100"/>
                <a:gd name="T100" fmla="*/ 68 w 96"/>
                <a:gd name="T101" fmla="*/ 60 h 100"/>
                <a:gd name="T102" fmla="*/ 82 w 96"/>
                <a:gd name="T103" fmla="*/ 54 h 100"/>
                <a:gd name="T104" fmla="*/ 89 w 96"/>
                <a:gd name="T105" fmla="*/ 50 h 100"/>
                <a:gd name="T106" fmla="*/ 94 w 96"/>
                <a:gd name="T107" fmla="*/ 53 h 100"/>
                <a:gd name="T108" fmla="*/ 66 w 96"/>
                <a:gd name="T109" fmla="*/ 9 h 100"/>
                <a:gd name="T110" fmla="*/ 78 w 96"/>
                <a:gd name="T111" fmla="*/ 7 h 100"/>
                <a:gd name="T112" fmla="*/ 80 w 96"/>
                <a:gd name="T113" fmla="*/ 4 h 100"/>
                <a:gd name="T114" fmla="*/ 78 w 96"/>
                <a:gd name="T115" fmla="*/ 1 h 100"/>
                <a:gd name="T116" fmla="*/ 78 w 96"/>
                <a:gd name="T117" fmla="*/ 3 h 100"/>
                <a:gd name="T118" fmla="*/ 76 w 96"/>
                <a:gd name="T119" fmla="*/ 5 h 100"/>
                <a:gd name="T120" fmla="*/ 78 w 96"/>
                <a:gd name="T121" fmla="*/ 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00">
                  <a:moveTo>
                    <a:pt x="95" y="51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2" y="95"/>
                    <a:pt x="72" y="95"/>
                    <a:pt x="72" y="95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4" y="89"/>
                    <a:pt x="74" y="89"/>
                    <a:pt x="74" y="89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6" y="52"/>
                    <a:pt x="96" y="52"/>
                  </a:cubicBezTo>
                  <a:lnTo>
                    <a:pt x="95" y="51"/>
                  </a:lnTo>
                  <a:close/>
                  <a:moveTo>
                    <a:pt x="66" y="9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9" y="7"/>
                    <a:pt x="69" y="7"/>
                    <a:pt x="69" y="7"/>
                  </a:cubicBezTo>
                  <a:lnTo>
                    <a:pt x="66" y="9"/>
                  </a:lnTo>
                  <a:close/>
                  <a:moveTo>
                    <a:pt x="78" y="7"/>
                  </a:moveTo>
                  <a:cubicBezTo>
                    <a:pt x="79" y="7"/>
                    <a:pt x="79" y="7"/>
                    <a:pt x="79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7"/>
                    <a:pt x="78" y="7"/>
                  </a:cubicBezTo>
                  <a:close/>
                </a:path>
              </a:pathLst>
            </a:custGeom>
            <a:solidFill>
              <a:srgbClr val="82AF19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 rot="256166">
              <a:off x="3886779" y="3583423"/>
              <a:ext cx="215071" cy="175614"/>
            </a:xfrm>
            <a:custGeom>
              <a:avLst/>
              <a:gdLst>
                <a:gd name="T0" fmla="*/ 1 w 40"/>
                <a:gd name="T1" fmla="*/ 8 h 26"/>
                <a:gd name="T2" fmla="*/ 1 w 40"/>
                <a:gd name="T3" fmla="*/ 9 h 26"/>
                <a:gd name="T4" fmla="*/ 2 w 40"/>
                <a:gd name="T5" fmla="*/ 10 h 26"/>
                <a:gd name="T6" fmla="*/ 7 w 40"/>
                <a:gd name="T7" fmla="*/ 12 h 26"/>
                <a:gd name="T8" fmla="*/ 8 w 40"/>
                <a:gd name="T9" fmla="*/ 13 h 26"/>
                <a:gd name="T10" fmla="*/ 10 w 40"/>
                <a:gd name="T11" fmla="*/ 13 h 26"/>
                <a:gd name="T12" fmla="*/ 11 w 40"/>
                <a:gd name="T13" fmla="*/ 15 h 26"/>
                <a:gd name="T14" fmla="*/ 12 w 40"/>
                <a:gd name="T15" fmla="*/ 16 h 26"/>
                <a:gd name="T16" fmla="*/ 14 w 40"/>
                <a:gd name="T17" fmla="*/ 16 h 26"/>
                <a:gd name="T18" fmla="*/ 15 w 40"/>
                <a:gd name="T19" fmla="*/ 16 h 26"/>
                <a:gd name="T20" fmla="*/ 17 w 40"/>
                <a:gd name="T21" fmla="*/ 16 h 26"/>
                <a:gd name="T22" fmla="*/ 17 w 40"/>
                <a:gd name="T23" fmla="*/ 18 h 26"/>
                <a:gd name="T24" fmla="*/ 17 w 40"/>
                <a:gd name="T25" fmla="*/ 20 h 26"/>
                <a:gd name="T26" fmla="*/ 18 w 40"/>
                <a:gd name="T27" fmla="*/ 20 h 26"/>
                <a:gd name="T28" fmla="*/ 20 w 40"/>
                <a:gd name="T29" fmla="*/ 20 h 26"/>
                <a:gd name="T30" fmla="*/ 21 w 40"/>
                <a:gd name="T31" fmla="*/ 20 h 26"/>
                <a:gd name="T32" fmla="*/ 24 w 40"/>
                <a:gd name="T33" fmla="*/ 18 h 26"/>
                <a:gd name="T34" fmla="*/ 24 w 40"/>
                <a:gd name="T35" fmla="*/ 20 h 26"/>
                <a:gd name="T36" fmla="*/ 24 w 40"/>
                <a:gd name="T37" fmla="*/ 23 h 26"/>
                <a:gd name="T38" fmla="*/ 28 w 40"/>
                <a:gd name="T39" fmla="*/ 25 h 26"/>
                <a:gd name="T40" fmla="*/ 30 w 40"/>
                <a:gd name="T41" fmla="*/ 26 h 26"/>
                <a:gd name="T42" fmla="*/ 34 w 40"/>
                <a:gd name="T43" fmla="*/ 26 h 26"/>
                <a:gd name="T44" fmla="*/ 34 w 40"/>
                <a:gd name="T45" fmla="*/ 25 h 26"/>
                <a:gd name="T46" fmla="*/ 34 w 40"/>
                <a:gd name="T47" fmla="*/ 23 h 26"/>
                <a:gd name="T48" fmla="*/ 34 w 40"/>
                <a:gd name="T49" fmla="*/ 22 h 26"/>
                <a:gd name="T50" fmla="*/ 34 w 40"/>
                <a:gd name="T51" fmla="*/ 20 h 26"/>
                <a:gd name="T52" fmla="*/ 34 w 40"/>
                <a:gd name="T53" fmla="*/ 19 h 26"/>
                <a:gd name="T54" fmla="*/ 35 w 40"/>
                <a:gd name="T55" fmla="*/ 19 h 26"/>
                <a:gd name="T56" fmla="*/ 37 w 40"/>
                <a:gd name="T57" fmla="*/ 19 h 26"/>
                <a:gd name="T58" fmla="*/ 37 w 40"/>
                <a:gd name="T59" fmla="*/ 18 h 26"/>
                <a:gd name="T60" fmla="*/ 38 w 40"/>
                <a:gd name="T61" fmla="*/ 18 h 26"/>
                <a:gd name="T62" fmla="*/ 40 w 40"/>
                <a:gd name="T63" fmla="*/ 16 h 26"/>
                <a:gd name="T64" fmla="*/ 40 w 40"/>
                <a:gd name="T65" fmla="*/ 15 h 26"/>
                <a:gd name="T66" fmla="*/ 38 w 40"/>
                <a:gd name="T67" fmla="*/ 13 h 26"/>
                <a:gd name="T68" fmla="*/ 38 w 40"/>
                <a:gd name="T69" fmla="*/ 12 h 26"/>
                <a:gd name="T70" fmla="*/ 37 w 40"/>
                <a:gd name="T71" fmla="*/ 10 h 26"/>
                <a:gd name="T72" fmla="*/ 35 w 40"/>
                <a:gd name="T73" fmla="*/ 10 h 26"/>
                <a:gd name="T74" fmla="*/ 34 w 40"/>
                <a:gd name="T75" fmla="*/ 10 h 26"/>
                <a:gd name="T76" fmla="*/ 33 w 40"/>
                <a:gd name="T77" fmla="*/ 9 h 26"/>
                <a:gd name="T78" fmla="*/ 33 w 40"/>
                <a:gd name="T79" fmla="*/ 8 h 26"/>
                <a:gd name="T80" fmla="*/ 34 w 40"/>
                <a:gd name="T81" fmla="*/ 6 h 26"/>
                <a:gd name="T82" fmla="*/ 33 w 40"/>
                <a:gd name="T83" fmla="*/ 4 h 26"/>
                <a:gd name="T84" fmla="*/ 30 w 40"/>
                <a:gd name="T85" fmla="*/ 3 h 26"/>
                <a:gd name="T86" fmla="*/ 28 w 40"/>
                <a:gd name="T87" fmla="*/ 3 h 26"/>
                <a:gd name="T88" fmla="*/ 27 w 40"/>
                <a:gd name="T89" fmla="*/ 0 h 26"/>
                <a:gd name="T90" fmla="*/ 25 w 40"/>
                <a:gd name="T91" fmla="*/ 2 h 26"/>
                <a:gd name="T92" fmla="*/ 23 w 40"/>
                <a:gd name="T93" fmla="*/ 0 h 26"/>
                <a:gd name="T94" fmla="*/ 23 w 40"/>
                <a:gd name="T95" fmla="*/ 2 h 26"/>
                <a:gd name="T96" fmla="*/ 20 w 40"/>
                <a:gd name="T97" fmla="*/ 0 h 26"/>
                <a:gd name="T98" fmla="*/ 20 w 40"/>
                <a:gd name="T99" fmla="*/ 2 h 26"/>
                <a:gd name="T100" fmla="*/ 19 w 40"/>
                <a:gd name="T101" fmla="*/ 2 h 26"/>
                <a:gd name="T102" fmla="*/ 18 w 40"/>
                <a:gd name="T103" fmla="*/ 2 h 26"/>
                <a:gd name="T104" fmla="*/ 18 w 40"/>
                <a:gd name="T105" fmla="*/ 3 h 26"/>
                <a:gd name="T106" fmla="*/ 17 w 40"/>
                <a:gd name="T107" fmla="*/ 3 h 26"/>
                <a:gd name="T108" fmla="*/ 15 w 40"/>
                <a:gd name="T109" fmla="*/ 5 h 26"/>
                <a:gd name="T110" fmla="*/ 12 w 40"/>
                <a:gd name="T111" fmla="*/ 3 h 26"/>
                <a:gd name="T112" fmla="*/ 10 w 40"/>
                <a:gd name="T113" fmla="*/ 3 h 26"/>
                <a:gd name="T114" fmla="*/ 10 w 40"/>
                <a:gd name="T115" fmla="*/ 2 h 26"/>
                <a:gd name="T116" fmla="*/ 0 w 40"/>
                <a:gd name="T117" fmla="*/ 6 h 26"/>
                <a:gd name="T118" fmla="*/ 1 w 40"/>
                <a:gd name="T119" fmla="*/ 6 h 26"/>
                <a:gd name="T120" fmla="*/ 1 w 40"/>
                <a:gd name="T121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" h="26">
                  <a:moveTo>
                    <a:pt x="1" y="8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3" y="5"/>
                    <a:pt x="33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1" y="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 rot="256166">
              <a:off x="3950266" y="3417401"/>
              <a:ext cx="217118" cy="237596"/>
            </a:xfrm>
            <a:custGeom>
              <a:avLst/>
              <a:gdLst>
                <a:gd name="T0" fmla="*/ 35 w 40"/>
                <a:gd name="T1" fmla="*/ 0 h 35"/>
                <a:gd name="T2" fmla="*/ 27 w 40"/>
                <a:gd name="T3" fmla="*/ 1 h 35"/>
                <a:gd name="T4" fmla="*/ 21 w 40"/>
                <a:gd name="T5" fmla="*/ 4 h 35"/>
                <a:gd name="T6" fmla="*/ 17 w 40"/>
                <a:gd name="T7" fmla="*/ 7 h 35"/>
                <a:gd name="T8" fmla="*/ 13 w 40"/>
                <a:gd name="T9" fmla="*/ 8 h 35"/>
                <a:gd name="T10" fmla="*/ 7 w 40"/>
                <a:gd name="T11" fmla="*/ 20 h 35"/>
                <a:gd name="T12" fmla="*/ 10 w 40"/>
                <a:gd name="T13" fmla="*/ 23 h 35"/>
                <a:gd name="T14" fmla="*/ 10 w 40"/>
                <a:gd name="T15" fmla="*/ 24 h 35"/>
                <a:gd name="T16" fmla="*/ 7 w 40"/>
                <a:gd name="T17" fmla="*/ 24 h 35"/>
                <a:gd name="T18" fmla="*/ 7 w 40"/>
                <a:gd name="T19" fmla="*/ 25 h 35"/>
                <a:gd name="T20" fmla="*/ 2 w 40"/>
                <a:gd name="T21" fmla="*/ 24 h 35"/>
                <a:gd name="T22" fmla="*/ 2 w 40"/>
                <a:gd name="T23" fmla="*/ 27 h 35"/>
                <a:gd name="T24" fmla="*/ 8 w 40"/>
                <a:gd name="T25" fmla="*/ 27 h 35"/>
                <a:gd name="T26" fmla="*/ 10 w 40"/>
                <a:gd name="T27" fmla="*/ 27 h 35"/>
                <a:gd name="T28" fmla="*/ 13 w 40"/>
                <a:gd name="T29" fmla="*/ 27 h 35"/>
                <a:gd name="T30" fmla="*/ 15 w 40"/>
                <a:gd name="T31" fmla="*/ 27 h 35"/>
                <a:gd name="T32" fmla="*/ 18 w 40"/>
                <a:gd name="T33" fmla="*/ 28 h 35"/>
                <a:gd name="T34" fmla="*/ 23 w 40"/>
                <a:gd name="T35" fmla="*/ 29 h 35"/>
                <a:gd name="T36" fmla="*/ 23 w 40"/>
                <a:gd name="T37" fmla="*/ 33 h 35"/>
                <a:gd name="T38" fmla="*/ 24 w 40"/>
                <a:gd name="T39" fmla="*/ 35 h 35"/>
                <a:gd name="T40" fmla="*/ 27 w 40"/>
                <a:gd name="T41" fmla="*/ 35 h 35"/>
                <a:gd name="T42" fmla="*/ 27 w 40"/>
                <a:gd name="T43" fmla="*/ 33 h 35"/>
                <a:gd name="T44" fmla="*/ 27 w 40"/>
                <a:gd name="T45" fmla="*/ 30 h 35"/>
                <a:gd name="T46" fmla="*/ 28 w 40"/>
                <a:gd name="T47" fmla="*/ 25 h 35"/>
                <a:gd name="T48" fmla="*/ 25 w 40"/>
                <a:gd name="T49" fmla="*/ 23 h 35"/>
                <a:gd name="T50" fmla="*/ 27 w 40"/>
                <a:gd name="T51" fmla="*/ 21 h 35"/>
                <a:gd name="T52" fmla="*/ 33 w 40"/>
                <a:gd name="T53" fmla="*/ 21 h 35"/>
                <a:gd name="T54" fmla="*/ 34 w 40"/>
                <a:gd name="T55" fmla="*/ 18 h 35"/>
                <a:gd name="T56" fmla="*/ 37 w 40"/>
                <a:gd name="T57" fmla="*/ 15 h 35"/>
                <a:gd name="T58" fmla="*/ 34 w 40"/>
                <a:gd name="T59" fmla="*/ 13 h 35"/>
                <a:gd name="T60" fmla="*/ 35 w 40"/>
                <a:gd name="T61" fmla="*/ 11 h 35"/>
                <a:gd name="T62" fmla="*/ 37 w 40"/>
                <a:gd name="T63" fmla="*/ 10 h 35"/>
                <a:gd name="T64" fmla="*/ 38 w 40"/>
                <a:gd name="T65" fmla="*/ 7 h 35"/>
                <a:gd name="T66" fmla="*/ 39 w 40"/>
                <a:gd name="T67" fmla="*/ 4 h 35"/>
                <a:gd name="T68" fmla="*/ 37 w 40"/>
                <a:gd name="T69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5">
                  <a:moveTo>
                    <a:pt x="37" y="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4" y="31"/>
                    <a:pt x="24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2"/>
                    <a:pt x="40" y="2"/>
                    <a:pt x="40" y="2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48515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reeform 46"/>
            <p:cNvSpPr>
              <a:spLocks/>
            </p:cNvSpPr>
            <p:nvPr/>
          </p:nvSpPr>
          <p:spPr bwMode="auto">
            <a:xfrm rot="256166">
              <a:off x="5566467" y="5169088"/>
              <a:ext cx="139284" cy="95554"/>
            </a:xfrm>
            <a:custGeom>
              <a:avLst/>
              <a:gdLst>
                <a:gd name="T0" fmla="*/ 2 w 68"/>
                <a:gd name="T1" fmla="*/ 24 h 37"/>
                <a:gd name="T2" fmla="*/ 0 w 68"/>
                <a:gd name="T3" fmla="*/ 18 h 37"/>
                <a:gd name="T4" fmla="*/ 0 w 68"/>
                <a:gd name="T5" fmla="*/ 18 h 37"/>
                <a:gd name="T6" fmla="*/ 2 w 68"/>
                <a:gd name="T7" fmla="*/ 18 h 37"/>
                <a:gd name="T8" fmla="*/ 8 w 68"/>
                <a:gd name="T9" fmla="*/ 18 h 37"/>
                <a:gd name="T10" fmla="*/ 13 w 68"/>
                <a:gd name="T11" fmla="*/ 16 h 37"/>
                <a:gd name="T12" fmla="*/ 13 w 68"/>
                <a:gd name="T13" fmla="*/ 16 h 37"/>
                <a:gd name="T14" fmla="*/ 18 w 68"/>
                <a:gd name="T15" fmla="*/ 16 h 37"/>
                <a:gd name="T16" fmla="*/ 18 w 68"/>
                <a:gd name="T17" fmla="*/ 11 h 37"/>
                <a:gd name="T18" fmla="*/ 21 w 68"/>
                <a:gd name="T19" fmla="*/ 11 h 37"/>
                <a:gd name="T20" fmla="*/ 21 w 68"/>
                <a:gd name="T21" fmla="*/ 8 h 37"/>
                <a:gd name="T22" fmla="*/ 21 w 68"/>
                <a:gd name="T23" fmla="*/ 8 h 37"/>
                <a:gd name="T24" fmla="*/ 34 w 68"/>
                <a:gd name="T25" fmla="*/ 11 h 37"/>
                <a:gd name="T26" fmla="*/ 45 w 68"/>
                <a:gd name="T27" fmla="*/ 8 h 37"/>
                <a:gd name="T28" fmla="*/ 45 w 68"/>
                <a:gd name="T29" fmla="*/ 8 h 37"/>
                <a:gd name="T30" fmla="*/ 55 w 68"/>
                <a:gd name="T31" fmla="*/ 3 h 37"/>
                <a:gd name="T32" fmla="*/ 68 w 68"/>
                <a:gd name="T33" fmla="*/ 0 h 37"/>
                <a:gd name="T34" fmla="*/ 68 w 68"/>
                <a:gd name="T35" fmla="*/ 0 h 37"/>
                <a:gd name="T36" fmla="*/ 60 w 68"/>
                <a:gd name="T37" fmla="*/ 3 h 37"/>
                <a:gd name="T38" fmla="*/ 52 w 68"/>
                <a:gd name="T39" fmla="*/ 11 h 37"/>
                <a:gd name="T40" fmla="*/ 52 w 68"/>
                <a:gd name="T41" fmla="*/ 11 h 37"/>
                <a:gd name="T42" fmla="*/ 47 w 68"/>
                <a:gd name="T43" fmla="*/ 16 h 37"/>
                <a:gd name="T44" fmla="*/ 47 w 68"/>
                <a:gd name="T45" fmla="*/ 16 h 37"/>
                <a:gd name="T46" fmla="*/ 55 w 68"/>
                <a:gd name="T47" fmla="*/ 24 h 37"/>
                <a:gd name="T48" fmla="*/ 55 w 68"/>
                <a:gd name="T49" fmla="*/ 24 h 37"/>
                <a:gd name="T50" fmla="*/ 47 w 68"/>
                <a:gd name="T51" fmla="*/ 24 h 37"/>
                <a:gd name="T52" fmla="*/ 45 w 68"/>
                <a:gd name="T53" fmla="*/ 24 h 37"/>
                <a:gd name="T54" fmla="*/ 45 w 68"/>
                <a:gd name="T55" fmla="*/ 24 h 37"/>
                <a:gd name="T56" fmla="*/ 37 w 68"/>
                <a:gd name="T57" fmla="*/ 29 h 37"/>
                <a:gd name="T58" fmla="*/ 37 w 68"/>
                <a:gd name="T59" fmla="*/ 29 h 37"/>
                <a:gd name="T60" fmla="*/ 29 w 68"/>
                <a:gd name="T61" fmla="*/ 34 h 37"/>
                <a:gd name="T62" fmla="*/ 26 w 68"/>
                <a:gd name="T63" fmla="*/ 34 h 37"/>
                <a:gd name="T64" fmla="*/ 26 w 68"/>
                <a:gd name="T65" fmla="*/ 37 h 37"/>
                <a:gd name="T66" fmla="*/ 26 w 68"/>
                <a:gd name="T67" fmla="*/ 37 h 37"/>
                <a:gd name="T68" fmla="*/ 10 w 68"/>
                <a:gd name="T69" fmla="*/ 34 h 37"/>
                <a:gd name="T70" fmla="*/ 8 w 68"/>
                <a:gd name="T71" fmla="*/ 29 h 37"/>
                <a:gd name="T72" fmla="*/ 2 w 68"/>
                <a:gd name="T73" fmla="*/ 24 h 37"/>
                <a:gd name="T74" fmla="*/ 2 w 68"/>
                <a:gd name="T75" fmla="*/ 24 h 37"/>
                <a:gd name="T76" fmla="*/ 2 w 68"/>
                <a:gd name="T77" fmla="*/ 24 h 37"/>
                <a:gd name="T78" fmla="*/ 2 w 68"/>
                <a:gd name="T79" fmla="*/ 24 h 37"/>
                <a:gd name="T80" fmla="*/ 2 w 68"/>
                <a:gd name="T81" fmla="*/ 24 h 37"/>
                <a:gd name="T82" fmla="*/ 2 w 68"/>
                <a:gd name="T83" fmla="*/ 24 h 37"/>
                <a:gd name="T84" fmla="*/ 2 w 68"/>
                <a:gd name="T85" fmla="*/ 24 h 37"/>
                <a:gd name="T86" fmla="*/ 2 w 68"/>
                <a:gd name="T87" fmla="*/ 24 h 37"/>
                <a:gd name="T88" fmla="*/ 2 w 68"/>
                <a:gd name="T89" fmla="*/ 24 h 37"/>
                <a:gd name="T90" fmla="*/ 2 w 68"/>
                <a:gd name="T91" fmla="*/ 24 h 37"/>
                <a:gd name="T92" fmla="*/ 2 w 68"/>
                <a:gd name="T93" fmla="*/ 24 h 37"/>
                <a:gd name="T94" fmla="*/ 2 w 68"/>
                <a:gd name="T95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37">
                  <a:moveTo>
                    <a:pt x="2" y="24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8" y="18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34" y="11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29" y="34"/>
                  </a:lnTo>
                  <a:lnTo>
                    <a:pt x="26" y="34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10" y="34"/>
                  </a:lnTo>
                  <a:lnTo>
                    <a:pt x="8" y="29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D9D9D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" name="Freeform 47"/>
            <p:cNvSpPr>
              <a:spLocks/>
            </p:cNvSpPr>
            <p:nvPr/>
          </p:nvSpPr>
          <p:spPr bwMode="auto">
            <a:xfrm rot="256166">
              <a:off x="5197279" y="4584318"/>
              <a:ext cx="1151136" cy="573330"/>
            </a:xfrm>
            <a:custGeom>
              <a:avLst/>
              <a:gdLst>
                <a:gd name="T0" fmla="*/ 209 w 213"/>
                <a:gd name="T1" fmla="*/ 60 h 84"/>
                <a:gd name="T2" fmla="*/ 205 w 213"/>
                <a:gd name="T3" fmla="*/ 53 h 84"/>
                <a:gd name="T4" fmla="*/ 203 w 213"/>
                <a:gd name="T5" fmla="*/ 44 h 84"/>
                <a:gd name="T6" fmla="*/ 203 w 213"/>
                <a:gd name="T7" fmla="*/ 33 h 84"/>
                <a:gd name="T8" fmla="*/ 205 w 213"/>
                <a:gd name="T9" fmla="*/ 28 h 84"/>
                <a:gd name="T10" fmla="*/ 193 w 213"/>
                <a:gd name="T11" fmla="*/ 25 h 84"/>
                <a:gd name="T12" fmla="*/ 193 w 213"/>
                <a:gd name="T13" fmla="*/ 20 h 84"/>
                <a:gd name="T14" fmla="*/ 189 w 213"/>
                <a:gd name="T15" fmla="*/ 11 h 84"/>
                <a:gd name="T16" fmla="*/ 181 w 213"/>
                <a:gd name="T17" fmla="*/ 14 h 84"/>
                <a:gd name="T18" fmla="*/ 167 w 213"/>
                <a:gd name="T19" fmla="*/ 7 h 84"/>
                <a:gd name="T20" fmla="*/ 144 w 213"/>
                <a:gd name="T21" fmla="*/ 12 h 84"/>
                <a:gd name="T22" fmla="*/ 130 w 213"/>
                <a:gd name="T23" fmla="*/ 15 h 84"/>
                <a:gd name="T24" fmla="*/ 124 w 213"/>
                <a:gd name="T25" fmla="*/ 14 h 84"/>
                <a:gd name="T26" fmla="*/ 113 w 213"/>
                <a:gd name="T27" fmla="*/ 10 h 84"/>
                <a:gd name="T28" fmla="*/ 107 w 213"/>
                <a:gd name="T29" fmla="*/ 4 h 84"/>
                <a:gd name="T30" fmla="*/ 100 w 213"/>
                <a:gd name="T31" fmla="*/ 4 h 84"/>
                <a:gd name="T32" fmla="*/ 94 w 213"/>
                <a:gd name="T33" fmla="*/ 0 h 84"/>
                <a:gd name="T34" fmla="*/ 80 w 213"/>
                <a:gd name="T35" fmla="*/ 1 h 84"/>
                <a:gd name="T36" fmla="*/ 58 w 213"/>
                <a:gd name="T37" fmla="*/ 8 h 84"/>
                <a:gd name="T38" fmla="*/ 48 w 213"/>
                <a:gd name="T39" fmla="*/ 12 h 84"/>
                <a:gd name="T40" fmla="*/ 31 w 213"/>
                <a:gd name="T41" fmla="*/ 12 h 84"/>
                <a:gd name="T42" fmla="*/ 35 w 213"/>
                <a:gd name="T43" fmla="*/ 17 h 84"/>
                <a:gd name="T44" fmla="*/ 28 w 213"/>
                <a:gd name="T45" fmla="*/ 21 h 84"/>
                <a:gd name="T46" fmla="*/ 28 w 213"/>
                <a:gd name="T47" fmla="*/ 22 h 84"/>
                <a:gd name="T48" fmla="*/ 20 w 213"/>
                <a:gd name="T49" fmla="*/ 21 h 84"/>
                <a:gd name="T50" fmla="*/ 11 w 213"/>
                <a:gd name="T51" fmla="*/ 21 h 84"/>
                <a:gd name="T52" fmla="*/ 2 w 213"/>
                <a:gd name="T53" fmla="*/ 25 h 84"/>
                <a:gd name="T54" fmla="*/ 1 w 213"/>
                <a:gd name="T55" fmla="*/ 35 h 84"/>
                <a:gd name="T56" fmla="*/ 5 w 213"/>
                <a:gd name="T57" fmla="*/ 37 h 84"/>
                <a:gd name="T58" fmla="*/ 10 w 213"/>
                <a:gd name="T59" fmla="*/ 43 h 84"/>
                <a:gd name="T60" fmla="*/ 11 w 213"/>
                <a:gd name="T61" fmla="*/ 48 h 84"/>
                <a:gd name="T62" fmla="*/ 7 w 213"/>
                <a:gd name="T63" fmla="*/ 51 h 84"/>
                <a:gd name="T64" fmla="*/ 14 w 213"/>
                <a:gd name="T65" fmla="*/ 55 h 84"/>
                <a:gd name="T66" fmla="*/ 13 w 213"/>
                <a:gd name="T67" fmla="*/ 60 h 84"/>
                <a:gd name="T68" fmla="*/ 17 w 213"/>
                <a:gd name="T69" fmla="*/ 64 h 84"/>
                <a:gd name="T70" fmla="*/ 15 w 213"/>
                <a:gd name="T71" fmla="*/ 68 h 84"/>
                <a:gd name="T72" fmla="*/ 24 w 213"/>
                <a:gd name="T73" fmla="*/ 70 h 84"/>
                <a:gd name="T74" fmla="*/ 17 w 213"/>
                <a:gd name="T75" fmla="*/ 73 h 84"/>
                <a:gd name="T76" fmla="*/ 24 w 213"/>
                <a:gd name="T77" fmla="*/ 73 h 84"/>
                <a:gd name="T78" fmla="*/ 30 w 213"/>
                <a:gd name="T79" fmla="*/ 71 h 84"/>
                <a:gd name="T80" fmla="*/ 35 w 213"/>
                <a:gd name="T81" fmla="*/ 74 h 84"/>
                <a:gd name="T82" fmla="*/ 44 w 213"/>
                <a:gd name="T83" fmla="*/ 80 h 84"/>
                <a:gd name="T84" fmla="*/ 51 w 213"/>
                <a:gd name="T85" fmla="*/ 78 h 84"/>
                <a:gd name="T86" fmla="*/ 54 w 213"/>
                <a:gd name="T87" fmla="*/ 70 h 84"/>
                <a:gd name="T88" fmla="*/ 71 w 213"/>
                <a:gd name="T89" fmla="*/ 77 h 84"/>
                <a:gd name="T90" fmla="*/ 84 w 213"/>
                <a:gd name="T91" fmla="*/ 80 h 84"/>
                <a:gd name="T92" fmla="*/ 91 w 213"/>
                <a:gd name="T93" fmla="*/ 78 h 84"/>
                <a:gd name="T94" fmla="*/ 107 w 213"/>
                <a:gd name="T95" fmla="*/ 74 h 84"/>
                <a:gd name="T96" fmla="*/ 114 w 213"/>
                <a:gd name="T97" fmla="*/ 70 h 84"/>
                <a:gd name="T98" fmla="*/ 113 w 213"/>
                <a:gd name="T99" fmla="*/ 77 h 84"/>
                <a:gd name="T100" fmla="*/ 114 w 213"/>
                <a:gd name="T101" fmla="*/ 83 h 84"/>
                <a:gd name="T102" fmla="*/ 119 w 213"/>
                <a:gd name="T103" fmla="*/ 81 h 84"/>
                <a:gd name="T104" fmla="*/ 120 w 213"/>
                <a:gd name="T105" fmla="*/ 73 h 84"/>
                <a:gd name="T106" fmla="*/ 127 w 213"/>
                <a:gd name="T107" fmla="*/ 73 h 84"/>
                <a:gd name="T108" fmla="*/ 143 w 213"/>
                <a:gd name="T109" fmla="*/ 71 h 84"/>
                <a:gd name="T110" fmla="*/ 159 w 213"/>
                <a:gd name="T111" fmla="*/ 70 h 84"/>
                <a:gd name="T112" fmla="*/ 174 w 213"/>
                <a:gd name="T113" fmla="*/ 67 h 84"/>
                <a:gd name="T114" fmla="*/ 185 w 213"/>
                <a:gd name="T115" fmla="*/ 66 h 84"/>
                <a:gd name="T116" fmla="*/ 187 w 213"/>
                <a:gd name="T117" fmla="*/ 65 h 84"/>
                <a:gd name="T118" fmla="*/ 199 w 213"/>
                <a:gd name="T119" fmla="*/ 65 h 84"/>
                <a:gd name="T120" fmla="*/ 206 w 213"/>
                <a:gd name="T121" fmla="*/ 65 h 84"/>
                <a:gd name="T122" fmla="*/ 210 w 213"/>
                <a:gd name="T123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" h="84">
                  <a:moveTo>
                    <a:pt x="212" y="65"/>
                  </a:moveTo>
                  <a:cubicBezTo>
                    <a:pt x="212" y="64"/>
                    <a:pt x="212" y="64"/>
                    <a:pt x="212" y="64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09" y="60"/>
                    <a:pt x="209" y="60"/>
                    <a:pt x="209" y="60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5" y="55"/>
                    <a:pt x="205" y="55"/>
                    <a:pt x="205" y="55"/>
                  </a:cubicBezTo>
                  <a:cubicBezTo>
                    <a:pt x="205" y="53"/>
                    <a:pt x="205" y="53"/>
                    <a:pt x="205" y="53"/>
                  </a:cubicBezTo>
                  <a:cubicBezTo>
                    <a:pt x="206" y="50"/>
                    <a:pt x="206" y="50"/>
                    <a:pt x="206" y="50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5" y="31"/>
                    <a:pt x="205" y="31"/>
                    <a:pt x="205" y="31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06" y="30"/>
                    <a:pt x="206" y="30"/>
                    <a:pt x="206" y="30"/>
                  </a:cubicBezTo>
                  <a:cubicBezTo>
                    <a:pt x="205" y="28"/>
                    <a:pt x="205" y="28"/>
                    <a:pt x="205" y="28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5" y="24"/>
                    <a:pt x="195" y="24"/>
                    <a:pt x="195" y="24"/>
                  </a:cubicBezTo>
                  <a:cubicBezTo>
                    <a:pt x="193" y="22"/>
                    <a:pt x="193" y="22"/>
                    <a:pt x="193" y="22"/>
                  </a:cubicBezTo>
                  <a:cubicBezTo>
                    <a:pt x="193" y="21"/>
                    <a:pt x="193" y="21"/>
                    <a:pt x="193" y="21"/>
                  </a:cubicBezTo>
                  <a:cubicBezTo>
                    <a:pt x="193" y="20"/>
                    <a:pt x="193" y="20"/>
                    <a:pt x="193" y="20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87" y="11"/>
                    <a:pt x="187" y="11"/>
                    <a:pt x="187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0"/>
                    <a:pt x="186" y="10"/>
                    <a:pt x="186" y="10"/>
                  </a:cubicBezTo>
                  <a:cubicBezTo>
                    <a:pt x="184" y="12"/>
                    <a:pt x="181" y="14"/>
                    <a:pt x="181" y="14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2" y="8"/>
                    <a:pt x="172" y="8"/>
                    <a:pt x="172" y="8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4" y="73"/>
                    <a:pt x="94" y="73"/>
                    <a:pt x="94" y="73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6" y="84"/>
                    <a:pt x="116" y="84"/>
                    <a:pt x="116" y="84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19" y="78"/>
                    <a:pt x="119" y="78"/>
                    <a:pt x="119" y="78"/>
                  </a:cubicBezTo>
                  <a:cubicBezTo>
                    <a:pt x="121" y="78"/>
                    <a:pt x="121" y="78"/>
                    <a:pt x="121" y="78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6" y="73"/>
                    <a:pt x="126" y="73"/>
                    <a:pt x="126" y="73"/>
                  </a:cubicBezTo>
                  <a:cubicBezTo>
                    <a:pt x="127" y="73"/>
                    <a:pt x="127" y="73"/>
                    <a:pt x="127" y="73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49" y="73"/>
                    <a:pt x="149" y="73"/>
                    <a:pt x="149" y="73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9" y="67"/>
                    <a:pt x="179" y="67"/>
                    <a:pt x="179" y="67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5" y="64"/>
                    <a:pt x="185" y="64"/>
                    <a:pt x="185" y="64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5" y="67"/>
                    <a:pt x="185" y="67"/>
                    <a:pt x="185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6" y="64"/>
                    <a:pt x="196" y="64"/>
                    <a:pt x="196" y="64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3" y="64"/>
                    <a:pt x="203" y="64"/>
                    <a:pt x="203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6" y="67"/>
                    <a:pt x="206" y="67"/>
                    <a:pt x="206" y="67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2" y="67"/>
                    <a:pt x="212" y="67"/>
                    <a:pt x="212" y="67"/>
                  </a:cubicBezTo>
                  <a:cubicBezTo>
                    <a:pt x="213" y="68"/>
                    <a:pt x="213" y="68"/>
                    <a:pt x="213" y="68"/>
                  </a:cubicBezTo>
                  <a:lnTo>
                    <a:pt x="212" y="65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345373" y="4590066"/>
            <a:ext cx="925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Incubators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2765482" y="4515017"/>
            <a:ext cx="118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Private &amp; public</a:t>
            </a:r>
          </a:p>
          <a:p>
            <a:pPr algn="ctr"/>
            <a:r>
              <a:rPr lang="en-US" sz="1200" dirty="0" smtClean="0"/>
              <a:t>funding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4629494" y="4578520"/>
            <a:ext cx="1348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Private companies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6550022" y="4574742"/>
            <a:ext cx="1349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Support networks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4004205" y="3781547"/>
            <a:ext cx="353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85156"/>
                </a:solidFill>
              </a:rPr>
              <a:t>Greater </a:t>
            </a:r>
            <a:r>
              <a:rPr lang="en-US" sz="1400" b="1" dirty="0" smtClean="0">
                <a:solidFill>
                  <a:srgbClr val="485156"/>
                </a:solidFill>
              </a:rPr>
              <a:t>CPH has the </a:t>
            </a:r>
            <a:r>
              <a:rPr lang="en-US" sz="1400" b="1" dirty="0">
                <a:solidFill>
                  <a:srgbClr val="82AF19"/>
                </a:solidFill>
              </a:rPr>
              <a:t>largest </a:t>
            </a:r>
            <a:r>
              <a:rPr lang="en-US" sz="1400" b="1" dirty="0" smtClean="0">
                <a:solidFill>
                  <a:srgbClr val="82AF19"/>
                </a:solidFill>
              </a:rPr>
              <a:t>research and development activity </a:t>
            </a:r>
            <a:r>
              <a:rPr lang="en-US" sz="1400" b="1" dirty="0" smtClean="0">
                <a:solidFill>
                  <a:srgbClr val="485156"/>
                </a:solidFill>
              </a:rPr>
              <a:t>as percentage of </a:t>
            </a:r>
            <a:r>
              <a:rPr lang="en-US" sz="1400" b="1" dirty="0">
                <a:solidFill>
                  <a:srgbClr val="485156"/>
                </a:solidFill>
              </a:rPr>
              <a:t>GDP.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523241" y="3755723"/>
            <a:ext cx="595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82AF19"/>
                </a:solidFill>
              </a:rPr>
              <a:t>✓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4922" y="1203209"/>
            <a:ext cx="561497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485156"/>
                </a:solidFill>
              </a:rPr>
              <a:t>Provide </a:t>
            </a:r>
            <a:r>
              <a:rPr lang="en-US" sz="1300" b="1" dirty="0" smtClean="0">
                <a:solidFill>
                  <a:srgbClr val="485156"/>
                </a:solidFill>
              </a:rPr>
              <a:t>guidelines </a:t>
            </a:r>
            <a:r>
              <a:rPr lang="en-US" sz="1300" b="1" dirty="0">
                <a:solidFill>
                  <a:srgbClr val="485156"/>
                </a:solidFill>
              </a:rPr>
              <a:t>for ESS </a:t>
            </a:r>
            <a:r>
              <a:rPr lang="en-US" sz="1300" dirty="0">
                <a:solidFill>
                  <a:srgbClr val="485156"/>
                </a:solidFill>
              </a:rPr>
              <a:t>to effectively engage with the identified players, </a:t>
            </a:r>
            <a:r>
              <a:rPr lang="en-US" sz="1300" b="1" dirty="0">
                <a:solidFill>
                  <a:srgbClr val="485156"/>
                </a:solidFill>
              </a:rPr>
              <a:t>replicate good practices </a:t>
            </a:r>
            <a:r>
              <a:rPr lang="en-US" sz="1300" dirty="0">
                <a:solidFill>
                  <a:srgbClr val="485156"/>
                </a:solidFill>
              </a:rPr>
              <a:t>observed and proved in other European regions, and </a:t>
            </a:r>
            <a:r>
              <a:rPr lang="en-US" sz="1300" b="1" dirty="0">
                <a:solidFill>
                  <a:srgbClr val="485156"/>
                </a:solidFill>
              </a:rPr>
              <a:t>establish strategic partnerships</a:t>
            </a:r>
            <a:r>
              <a:rPr lang="en-US" sz="1300" dirty="0">
                <a:solidFill>
                  <a:srgbClr val="485156"/>
                </a:solidFill>
              </a:rPr>
              <a:t> to push the boundaries of </a:t>
            </a:r>
            <a:r>
              <a:rPr lang="en-US" sz="1300" dirty="0" smtClean="0">
                <a:solidFill>
                  <a:srgbClr val="485156"/>
                </a:solidFill>
              </a:rPr>
              <a:t>innovation.</a:t>
            </a:r>
            <a:endParaRPr lang="en-US" sz="1300" dirty="0">
              <a:solidFill>
                <a:srgbClr val="48515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7392" y="1279361"/>
            <a:ext cx="13156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>
                <a:solidFill>
                  <a:srgbClr val="82B819"/>
                </a:solidFill>
              </a:rPr>
              <a:t>WHY?</a:t>
            </a:r>
            <a:endParaRPr lang="en-US" sz="2900" b="1" dirty="0">
              <a:solidFill>
                <a:srgbClr val="82B81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29979" y="1959429"/>
            <a:ext cx="6635935" cy="7257"/>
          </a:xfrm>
          <a:prstGeom prst="line">
            <a:avLst/>
          </a:prstGeom>
          <a:ln w="12700">
            <a:solidFill>
              <a:srgbClr val="48515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781" y="115259"/>
            <a:ext cx="972463" cy="4666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25" y="103854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40" y="545144"/>
            <a:ext cx="7767742" cy="857250"/>
          </a:xfrm>
        </p:spPr>
        <p:txBody>
          <a:bodyPr>
            <a:normAutofit/>
          </a:bodyPr>
          <a:lstStyle/>
          <a:p>
            <a:r>
              <a:rPr lang="en-CA" sz="2800" dirty="0" smtClean="0"/>
              <a:t>Regional Hubs</a:t>
            </a:r>
            <a:endParaRPr lang="en-CA" sz="2500" dirty="0"/>
          </a:p>
        </p:txBody>
      </p:sp>
      <p:pic>
        <p:nvPicPr>
          <p:cNvPr id="6" name="Picture 5" descr="Hub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1" y="1447991"/>
            <a:ext cx="3079034" cy="3024484"/>
          </a:xfrm>
          <a:prstGeom prst="rect">
            <a:avLst/>
          </a:prstGeo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865306"/>
              </p:ext>
            </p:extLst>
          </p:nvPr>
        </p:nvGraphicFramePr>
        <p:xfrm>
          <a:off x="4186591" y="1502203"/>
          <a:ext cx="4556885" cy="2913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727"/>
                <a:gridCol w="818191"/>
                <a:gridCol w="1346069"/>
                <a:gridCol w="1100898"/>
              </a:tblGrid>
              <a:tr h="38694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j-lt"/>
                          <a:cs typeface="Arial"/>
                        </a:rPr>
                        <a:t>Regional</a:t>
                      </a:r>
                      <a:r>
                        <a:rPr lang="en-US" sz="1300" baseline="0" dirty="0" smtClean="0">
                          <a:latin typeface="+mj-lt"/>
                          <a:cs typeface="Arial"/>
                        </a:rPr>
                        <a:t> Hub</a:t>
                      </a:r>
                      <a:endParaRPr lang="en-US" sz="13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j-lt"/>
                          <a:cs typeface="Arial"/>
                        </a:rPr>
                        <a:t>Owner</a:t>
                      </a:r>
                      <a:endParaRPr lang="en-US" sz="13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j-lt"/>
                          <a:cs typeface="Arial"/>
                        </a:rPr>
                        <a:t>Coordinator</a:t>
                      </a:r>
                      <a:endParaRPr lang="en-US" sz="13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j-lt"/>
                          <a:cs typeface="Arial"/>
                        </a:rPr>
                        <a:t>Countries</a:t>
                      </a:r>
                      <a:endParaRPr lang="en-US" sz="13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51096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North-West</a:t>
                      </a:r>
                    </a:p>
                  </a:txBody>
                  <a:tcPr marL="58629" marR="58629" marT="29314" marB="29314">
                    <a:solidFill>
                      <a:srgbClr val="88C2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STFC</a:t>
                      </a:r>
                    </a:p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TU Delft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Laura Sewell</a:t>
                      </a:r>
                      <a:endParaRPr lang="en-US" sz="1100" dirty="0" smtClean="0">
                        <a:latin typeface="+mj-lt"/>
                        <a:cs typeface="Arial"/>
                      </a:endParaRPr>
                    </a:p>
                    <a:p>
                      <a:r>
                        <a:rPr lang="en-US" sz="1100" dirty="0" err="1" smtClean="0">
                          <a:latin typeface="+mj-lt"/>
                          <a:cs typeface="Arial"/>
                        </a:rPr>
                        <a:t>Toon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100" baseline="0" dirty="0" err="1" smtClean="0">
                          <a:latin typeface="+mj-lt"/>
                          <a:cs typeface="Arial"/>
                        </a:rPr>
                        <a:t>Verhoeven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UK</a:t>
                      </a:r>
                    </a:p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NL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6940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Central</a:t>
                      </a:r>
                    </a:p>
                  </a:txBody>
                  <a:tcPr marL="58629" marR="58629" marT="29314" marB="29314">
                    <a:solidFill>
                      <a:srgbClr val="BE85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PSI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+mj-lt"/>
                          <a:cs typeface="Arial"/>
                        </a:rPr>
                        <a:t>Knud</a:t>
                      </a:r>
                      <a:r>
                        <a:rPr lang="en-US" sz="1100" dirty="0" smtClean="0">
                          <a:latin typeface="+mj-lt"/>
                          <a:cs typeface="Arial"/>
                        </a:rPr>
                        <a:t> Thomsen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DE,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PL, CZ, CH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6940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Iberia</a:t>
                      </a:r>
                    </a:p>
                  </a:txBody>
                  <a:tcPr marL="58629" marR="58629" marT="29314" marB="29314">
                    <a:solidFill>
                      <a:srgbClr val="FD860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ESS Bilbao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+mj-lt"/>
                          <a:cs typeface="Arial"/>
                        </a:rPr>
                        <a:t>Sira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Cordon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ES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1768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Gallia</a:t>
                      </a:r>
                    </a:p>
                  </a:txBody>
                  <a:tcPr marL="58629" marR="58629" marT="29314" marB="29314">
                    <a:solidFill>
                      <a:srgbClr val="FFE16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CEA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Antoine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100" baseline="0" dirty="0" err="1" smtClean="0">
                          <a:latin typeface="+mj-lt"/>
                          <a:cs typeface="Arial"/>
                        </a:rPr>
                        <a:t>Dael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&amp; Florence </a:t>
                      </a:r>
                      <a:r>
                        <a:rPr lang="en-US" sz="1100" baseline="0" dirty="0" err="1" smtClean="0">
                          <a:latin typeface="+mj-lt"/>
                          <a:cs typeface="Arial"/>
                        </a:rPr>
                        <a:t>Ragon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FR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1768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South-East</a:t>
                      </a:r>
                    </a:p>
                  </a:txBody>
                  <a:tcPr marL="58629" marR="58629" marT="29314" marB="29314">
                    <a:solidFill>
                      <a:srgbClr val="BE1C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BNC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Margit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Fabian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IT,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HU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1096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  <a:cs typeface="Arial"/>
                        </a:rPr>
                        <a:t>Nordic-Baltic</a:t>
                      </a:r>
                    </a:p>
                  </a:txBody>
                  <a:tcPr marL="58629" marR="58629" marT="29314" marB="29314">
                    <a:solidFill>
                      <a:srgbClr val="1394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ESS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Lenka Petkova &amp; </a:t>
                      </a:r>
                      <a:r>
                        <a:rPr lang="en-US" sz="1100" dirty="0" err="1" smtClean="0">
                          <a:latin typeface="+mj-lt"/>
                          <a:cs typeface="Arial"/>
                        </a:rPr>
                        <a:t>Rikke</a:t>
                      </a:r>
                      <a:r>
                        <a:rPr lang="en-US" sz="1100" dirty="0" smtClean="0">
                          <a:latin typeface="+mj-lt"/>
                          <a:cs typeface="Arial"/>
                        </a:rPr>
                        <a:t> Nielsen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j-lt"/>
                          <a:cs typeface="Arial"/>
                        </a:rPr>
                        <a:t>DK,</a:t>
                      </a:r>
                      <a:r>
                        <a:rPr lang="en-US" sz="1100" baseline="0" dirty="0" smtClean="0">
                          <a:latin typeface="+mj-lt"/>
                          <a:cs typeface="Arial"/>
                        </a:rPr>
                        <a:t> SE, NO, IS, LT, LV, EE</a:t>
                      </a:r>
                      <a:endParaRPr lang="en-US" sz="1100" dirty="0">
                        <a:latin typeface="+mj-lt"/>
                        <a:cs typeface="Arial"/>
                      </a:endParaRPr>
                    </a:p>
                  </a:txBody>
                  <a:tcPr marL="58629" marR="58629" marT="29314" marB="29314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6" y="1267705"/>
            <a:ext cx="2278996" cy="1709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08" y="3162583"/>
            <a:ext cx="23246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Gallia Hub: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Reaching Out to Industry</a:t>
            </a:r>
            <a:endParaRPr lang="en-US" sz="1400" b="1" dirty="0" smtClean="0">
              <a:solidFill>
                <a:srgbClr val="82AF19"/>
              </a:solidFill>
              <a:ea typeface="Helvetica" charset="0"/>
              <a:cs typeface="Helvetica" charset="0"/>
            </a:endParaRP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Industry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exhibitor at IPAC’17 for 3 days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in May 2017 with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approx.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1300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participants at conference.</a:t>
            </a:r>
          </a:p>
          <a:p>
            <a:endParaRPr lang="en-US" sz="1400" dirty="0">
              <a:solidFill>
                <a:srgbClr val="48515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4491" y="3119045"/>
            <a:ext cx="2330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Iberia Hub: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Engaging Media</a:t>
            </a:r>
            <a:endParaRPr lang="en-US" sz="1400" b="1" dirty="0" smtClean="0">
              <a:solidFill>
                <a:srgbClr val="82AF19"/>
              </a:solidFill>
              <a:ea typeface="Helvetica" charset="0"/>
              <a:cs typeface="Helvetica" charset="0"/>
            </a:endParaRP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r>
              <a:rPr lang="en-US" sz="1400" dirty="0">
                <a:solidFill>
                  <a:srgbClr val="485156"/>
                </a:solidFill>
              </a:rPr>
              <a:t>V</a:t>
            </a:r>
            <a:r>
              <a:rPr lang="en-US" sz="1400" dirty="0" smtClean="0">
                <a:solidFill>
                  <a:srgbClr val="485156"/>
                </a:solidFill>
              </a:rPr>
              <a:t>isit of a group of Spanish journalists to ESS in June 2017 resulted in three </a:t>
            </a:r>
            <a:r>
              <a:rPr lang="en-US" sz="1400" dirty="0">
                <a:solidFill>
                  <a:srgbClr val="485156"/>
                </a:solidFill>
              </a:rPr>
              <a:t>articles including web videos and radio </a:t>
            </a:r>
            <a:r>
              <a:rPr lang="en-US" sz="1400" dirty="0" smtClean="0">
                <a:solidFill>
                  <a:srgbClr val="485156"/>
                </a:solidFill>
              </a:rPr>
              <a:t>report.</a:t>
            </a:r>
            <a:endParaRPr lang="en-US" sz="1400" dirty="0">
              <a:solidFill>
                <a:srgbClr val="485156"/>
              </a:solidFill>
            </a:endParaRPr>
          </a:p>
          <a:p>
            <a:endParaRPr lang="en-US" sz="1400" dirty="0">
              <a:solidFill>
                <a:srgbClr val="48515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991">
            <a:off x="3633770" y="1277606"/>
            <a:ext cx="1255262" cy="1613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807">
            <a:off x="4461855" y="1748356"/>
            <a:ext cx="1340994" cy="1696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68" y="1246269"/>
            <a:ext cx="2253952" cy="1709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22" y="2635540"/>
            <a:ext cx="1270729" cy="1664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82" y="3788979"/>
            <a:ext cx="1602553" cy="101495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3052583" y="1260019"/>
            <a:ext cx="13751" cy="345636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8778" y="460377"/>
            <a:ext cx="7767742" cy="857250"/>
          </a:xfrm>
        </p:spPr>
        <p:txBody>
          <a:bodyPr>
            <a:normAutofit/>
          </a:bodyPr>
          <a:lstStyle/>
          <a:p>
            <a:r>
              <a:rPr lang="en-CA" dirty="0" smtClean="0"/>
              <a:t>Highlights from Regional Hubs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508" y="3004458"/>
            <a:ext cx="2517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South-East Hub: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Training for  Future Generation of ESS Users</a:t>
            </a: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The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10</a:t>
            </a:r>
            <a:r>
              <a:rPr lang="en-US" sz="1400" baseline="300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th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 edition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of the CETS School hosted at BNC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in May 2016 attracted 31 participants </a:t>
            </a:r>
            <a:r>
              <a:rPr lang="en-US" sz="1400" dirty="0">
                <a:solidFill>
                  <a:srgbClr val="485156"/>
                </a:solidFill>
                <a:ea typeface="Helvetica" charset="0"/>
                <a:cs typeface="Helvetica" charset="0"/>
              </a:rPr>
              <a:t>from 18 countries and introduced them to neutron </a:t>
            </a:r>
            <a:r>
              <a:rPr lang="en-US" sz="14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techniques.</a:t>
            </a:r>
            <a:endParaRPr lang="en-US" sz="1400" dirty="0">
              <a:solidFill>
                <a:srgbClr val="48515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4409" y="2992836"/>
            <a:ext cx="23301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Central Hub: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Collaboration with National User Society</a:t>
            </a:r>
            <a:endParaRPr lang="en-US" sz="1400" b="1" dirty="0" smtClean="0">
              <a:solidFill>
                <a:srgbClr val="82AF19"/>
              </a:solidFill>
              <a:ea typeface="Helvetica" charset="0"/>
              <a:cs typeface="Helvetica" charset="0"/>
            </a:endParaRP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r>
              <a:rPr lang="en-US" sz="1400" dirty="0">
                <a:solidFill>
                  <a:srgbClr val="485156"/>
                </a:solidFill>
              </a:rPr>
              <a:t>Swiss Neutron Scattering Society met at PSI in November 2016 for yearly assembly meeting and discussed involvement in the ESS instrument suite.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045708" y="1260019"/>
            <a:ext cx="13751" cy="345636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8778" y="460377"/>
            <a:ext cx="7767742" cy="857250"/>
          </a:xfrm>
        </p:spPr>
        <p:txBody>
          <a:bodyPr>
            <a:normAutofit/>
          </a:bodyPr>
          <a:lstStyle/>
          <a:p>
            <a:r>
              <a:rPr lang="en-CA" dirty="0" smtClean="0"/>
              <a:t>Highlights from Regional Hubs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4" y="1260019"/>
            <a:ext cx="2373577" cy="157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50" y="1260019"/>
            <a:ext cx="2249553" cy="157468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6065061" y="1260019"/>
            <a:ext cx="13751" cy="345636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46" y="1260019"/>
            <a:ext cx="2113674" cy="15746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49511" y="2981324"/>
            <a:ext cx="2577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A1E"/>
                </a:solidFill>
              </a:rPr>
              <a:t>North-West Hub/NL: </a:t>
            </a:r>
            <a:r>
              <a:rPr lang="en-US" sz="1400" b="1" dirty="0" smtClean="0">
                <a:solidFill>
                  <a:srgbClr val="485156"/>
                </a:solidFill>
              </a:rPr>
              <a:t>Connecting National Industry with ESS</a:t>
            </a:r>
          </a:p>
          <a:p>
            <a:endParaRPr lang="en-US" sz="1400" dirty="0" smtClean="0">
              <a:solidFill>
                <a:srgbClr val="485156"/>
              </a:solidFill>
            </a:endParaRPr>
          </a:p>
          <a:p>
            <a:r>
              <a:rPr lang="en-US" sz="1400" dirty="0" smtClean="0">
                <a:solidFill>
                  <a:srgbClr val="485156"/>
                </a:solidFill>
              </a:rPr>
              <a:t>ESS </a:t>
            </a:r>
            <a:r>
              <a:rPr lang="en-US" sz="1400" dirty="0">
                <a:solidFill>
                  <a:srgbClr val="485156"/>
                </a:solidFill>
              </a:rPr>
              <a:t>participated in the </a:t>
            </a:r>
            <a:r>
              <a:rPr lang="en-US" sz="1400" dirty="0" smtClean="0">
                <a:solidFill>
                  <a:srgbClr val="485156"/>
                </a:solidFill>
              </a:rPr>
              <a:t>16</a:t>
            </a:r>
            <a:r>
              <a:rPr lang="en-US" sz="1400" baseline="30000" dirty="0" smtClean="0">
                <a:solidFill>
                  <a:srgbClr val="485156"/>
                </a:solidFill>
              </a:rPr>
              <a:t>th</a:t>
            </a:r>
            <a:r>
              <a:rPr lang="en-US" sz="1400" dirty="0" smtClean="0">
                <a:solidFill>
                  <a:srgbClr val="485156"/>
                </a:solidFill>
              </a:rPr>
              <a:t>  </a:t>
            </a:r>
            <a:r>
              <a:rPr lang="en-US" sz="1400" dirty="0">
                <a:solidFill>
                  <a:srgbClr val="485156"/>
                </a:solidFill>
              </a:rPr>
              <a:t>Precision Fair in </a:t>
            </a:r>
            <a:r>
              <a:rPr lang="en-US" sz="1400" dirty="0" err="1">
                <a:solidFill>
                  <a:srgbClr val="485156"/>
                </a:solidFill>
              </a:rPr>
              <a:t>Veldhoven</a:t>
            </a:r>
            <a:r>
              <a:rPr lang="en-US" sz="1400" dirty="0">
                <a:solidFill>
                  <a:srgbClr val="485156"/>
                </a:solidFill>
              </a:rPr>
              <a:t> in November 2016. The fair has gained international reputation as a meeting point for precision technology.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4" y="494841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25030546"/>
              </p:ext>
            </p:extLst>
          </p:nvPr>
        </p:nvGraphicFramePr>
        <p:xfrm>
          <a:off x="188925" y="332510"/>
          <a:ext cx="8728364" cy="462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5564" y="4377357"/>
            <a:ext cx="326967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rgbClr val="485156"/>
                </a:solidFill>
              </a:rPr>
              <a:t>WP6 Overview</a:t>
            </a:r>
            <a:endParaRPr lang="en-US" sz="2900" dirty="0">
              <a:solidFill>
                <a:srgbClr val="48515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12" y="4916832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2529" y="3928234"/>
            <a:ext cx="279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F19"/>
                </a:solidFill>
                <a:ea typeface="Helvetica" charset="0"/>
                <a:cs typeface="Helvetica" charset="0"/>
              </a:rPr>
              <a:t>North-West Hub/UK: </a:t>
            </a:r>
            <a:r>
              <a:rPr lang="en-US" sz="1400" b="1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Collaboration of STFC and ESS Communications Teams to Produce </a:t>
            </a:r>
            <a:r>
              <a:rPr lang="en-US" sz="1400" b="1" dirty="0" err="1" smtClean="0">
                <a:solidFill>
                  <a:srgbClr val="485156"/>
                </a:solidFill>
                <a:ea typeface="Helvetica" charset="0"/>
                <a:cs typeface="Helvetica" charset="0"/>
              </a:rPr>
              <a:t>Webcontent</a:t>
            </a:r>
            <a:endParaRPr lang="en-US" sz="1400" b="1" dirty="0" smtClean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endParaRPr lang="en-US" sz="1400" b="1" dirty="0">
              <a:solidFill>
                <a:srgbClr val="485156"/>
              </a:solidFill>
              <a:ea typeface="Helvetica" charset="0"/>
              <a:cs typeface="Helvetica" charset="0"/>
            </a:endParaRPr>
          </a:p>
          <a:p>
            <a:endParaRPr lang="en-US" sz="1400" dirty="0">
              <a:solidFill>
                <a:srgbClr val="485156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768283" y="1253144"/>
            <a:ext cx="6083" cy="35965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8778" y="460377"/>
            <a:ext cx="7767742" cy="857250"/>
          </a:xfrm>
        </p:spPr>
        <p:txBody>
          <a:bodyPr>
            <a:normAutofit/>
          </a:bodyPr>
          <a:lstStyle/>
          <a:p>
            <a:r>
              <a:rPr lang="en-CA" dirty="0" smtClean="0"/>
              <a:t>Highlights from Regional Hubs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71376" y="3015700"/>
            <a:ext cx="25776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2AA1E"/>
                </a:solidFill>
              </a:rPr>
              <a:t>Nordic-Baltic Hub: </a:t>
            </a:r>
            <a:r>
              <a:rPr lang="en-US" sz="1400" b="1" dirty="0" smtClean="0">
                <a:solidFill>
                  <a:srgbClr val="485156"/>
                </a:solidFill>
              </a:rPr>
              <a:t>Collaboration with Other Strategic Initiatives in the Region</a:t>
            </a:r>
          </a:p>
          <a:p>
            <a:endParaRPr lang="en-US" sz="1400" dirty="0" smtClean="0">
              <a:solidFill>
                <a:srgbClr val="485156"/>
              </a:solidFill>
            </a:endParaRPr>
          </a:p>
          <a:p>
            <a:r>
              <a:rPr lang="en-US" sz="1400" dirty="0" err="1" smtClean="0">
                <a:solidFill>
                  <a:srgbClr val="485156"/>
                </a:solidFill>
              </a:rPr>
              <a:t>BrightnESS</a:t>
            </a:r>
            <a:r>
              <a:rPr lang="en-US" sz="1400" dirty="0" smtClean="0">
                <a:solidFill>
                  <a:srgbClr val="485156"/>
                </a:solidFill>
              </a:rPr>
              <a:t> has joined forces with the Nordic Neutron Science Program to carry out activities targeting future users of ESS.</a:t>
            </a:r>
            <a:endParaRPr lang="en-US" sz="1400" dirty="0">
              <a:solidFill>
                <a:srgbClr val="48515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06" y="1260019"/>
            <a:ext cx="2354848" cy="3589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9" y="1312826"/>
            <a:ext cx="1853776" cy="2352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25" y="1260018"/>
            <a:ext cx="2479492" cy="1655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2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583" y="3788252"/>
            <a:ext cx="2300947" cy="1295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12" y="588213"/>
            <a:ext cx="7635983" cy="822159"/>
          </a:xfrm>
        </p:spPr>
        <p:txBody>
          <a:bodyPr>
            <a:normAutofit/>
          </a:bodyPr>
          <a:lstStyle/>
          <a:p>
            <a:r>
              <a:rPr lang="en-GB" sz="2900" noProof="0" dirty="0" smtClean="0">
                <a:ea typeface="Helvetica" charset="0"/>
                <a:cs typeface="Helvetica" charset="0"/>
              </a:rPr>
              <a:t>New Site Office Space for Visits and Meetings</a:t>
            </a:r>
            <a:endParaRPr lang="en-GB" sz="2900" noProof="0" dirty="0">
              <a:ea typeface="Helvetica" charset="0"/>
              <a:cs typeface="Helvetica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8912" y="1236089"/>
            <a:ext cx="6946745" cy="9671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dirty="0" smtClean="0">
                <a:solidFill>
                  <a:srgbClr val="82B819"/>
                </a:solidFill>
                <a:latin typeface="Helvetica" charset="0"/>
                <a:ea typeface="Helvetica" charset="0"/>
                <a:cs typeface="Helvetica" charset="0"/>
              </a:rPr>
              <a:t>Aim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Maintain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an area where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internal and external visitors can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experience the ESS construction site. </a:t>
            </a:r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983" y="1805189"/>
            <a:ext cx="1808684" cy="135651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35" y="1916968"/>
            <a:ext cx="1805804" cy="135435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/Users/alexandraschmidli/Desktop/IMG_9066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00847">
            <a:off x="5924673" y="1927800"/>
            <a:ext cx="2954099" cy="11881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Oval 18"/>
          <p:cNvSpPr/>
          <p:nvPr/>
        </p:nvSpPr>
        <p:spPr>
          <a:xfrm rot="448646">
            <a:off x="4582191" y="1937646"/>
            <a:ext cx="1153881" cy="1153881"/>
          </a:xfrm>
          <a:prstGeom prst="ellipse">
            <a:avLst/>
          </a:prstGeom>
          <a:solidFill>
            <a:srgbClr val="485156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1200" b="1" dirty="0" smtClean="0"/>
          </a:p>
          <a:p>
            <a:pPr algn="ctr"/>
            <a:r>
              <a:rPr lang="en-US" sz="1200" b="1" dirty="0" smtClean="0"/>
              <a:t>Brilliance</a:t>
            </a:r>
          </a:p>
          <a:p>
            <a:pPr algn="ctr"/>
            <a:r>
              <a:rPr lang="en-US" sz="1200" b="1" dirty="0" err="1" smtClean="0"/>
              <a:t>pax</a:t>
            </a:r>
            <a:r>
              <a:rPr lang="en-US" sz="1200" b="1" dirty="0" smtClean="0"/>
              <a:t>. 20</a:t>
            </a:r>
            <a:endParaRPr lang="en-US"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6445">
            <a:off x="689956" y="3159769"/>
            <a:ext cx="3012209" cy="151286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0002">
            <a:off x="3993078" y="3133072"/>
            <a:ext cx="2390692" cy="17930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Oval 17"/>
          <p:cNvSpPr>
            <a:spLocks noChangeAspect="1"/>
          </p:cNvSpPr>
          <p:nvPr/>
        </p:nvSpPr>
        <p:spPr>
          <a:xfrm rot="848800">
            <a:off x="7109496" y="2863561"/>
            <a:ext cx="1156005" cy="1152000"/>
          </a:xfrm>
          <a:prstGeom prst="ellipse">
            <a:avLst/>
          </a:prstGeom>
          <a:solidFill>
            <a:srgbClr val="82B819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bIns="108000"/>
          <a:lstStyle/>
          <a:p>
            <a:pPr algn="ctr"/>
            <a:endParaRPr lang="en-US" sz="1200" b="1" dirty="0"/>
          </a:p>
          <a:p>
            <a:pPr algn="ctr"/>
            <a:r>
              <a:rPr lang="en-US" sz="1200" b="1" dirty="0" smtClean="0"/>
              <a:t>Horizon platform</a:t>
            </a:r>
          </a:p>
          <a:p>
            <a:pPr algn="ctr"/>
            <a:r>
              <a:rPr lang="en-US" sz="1200" b="1" dirty="0" err="1" smtClean="0"/>
              <a:t>pax</a:t>
            </a:r>
            <a:r>
              <a:rPr lang="en-US" sz="1200" b="1" dirty="0" smtClean="0"/>
              <a:t>. 50</a:t>
            </a:r>
            <a:endParaRPr lang="en-US" sz="1200" b="1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 rot="21319661">
            <a:off x="1809221" y="1996949"/>
            <a:ext cx="1152000" cy="1152000"/>
          </a:xfrm>
          <a:prstGeom prst="ellipse">
            <a:avLst/>
          </a:prstGeom>
          <a:solidFill>
            <a:srgbClr val="485156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/>
          <a:lstStyle/>
          <a:p>
            <a:pPr algn="ctr"/>
            <a:endParaRPr lang="en-US" sz="1200" b="1" dirty="0" smtClean="0"/>
          </a:p>
          <a:p>
            <a:pPr algn="ctr"/>
            <a:r>
              <a:rPr lang="en-US" sz="1200" b="1" dirty="0" err="1" smtClean="0"/>
              <a:t>BrightnESS</a:t>
            </a:r>
            <a:endParaRPr lang="en-US" sz="1200" b="1" dirty="0" smtClean="0"/>
          </a:p>
          <a:p>
            <a:pPr algn="ctr"/>
            <a:r>
              <a:rPr lang="en-US" sz="1200" b="1" dirty="0" err="1" smtClean="0"/>
              <a:t>pax</a:t>
            </a:r>
            <a:r>
              <a:rPr lang="en-US" sz="1200" b="1" dirty="0" smtClean="0"/>
              <a:t>. 60</a:t>
            </a:r>
            <a:endParaRPr lang="en-US" sz="12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48" y="2174225"/>
            <a:ext cx="3106036" cy="203788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42965" y="69162"/>
            <a:ext cx="6067426" cy="810801"/>
          </a:xfrm>
        </p:spPr>
        <p:txBody>
          <a:bodyPr>
            <a:normAutofit/>
          </a:bodyPr>
          <a:lstStyle/>
          <a:p>
            <a:r>
              <a:rPr lang="da-DK" sz="2400" b="1" dirty="0" smtClean="0"/>
              <a:t>Visits to ESS - Highlights (</a:t>
            </a:r>
            <a:r>
              <a:rPr lang="da-DK" sz="2400" b="1" dirty="0" err="1" smtClean="0"/>
              <a:t>Sep</a:t>
            </a:r>
            <a:r>
              <a:rPr lang="da-DK" sz="2400" b="1" dirty="0" smtClean="0"/>
              <a:t> 2015 – Jun 2017)</a:t>
            </a:r>
            <a:endParaRPr lang="en-US" sz="1500" b="1" dirty="0"/>
          </a:p>
        </p:txBody>
      </p:sp>
      <p:sp>
        <p:nvSpPr>
          <p:cNvPr id="18" name="Rectangle 17"/>
          <p:cNvSpPr/>
          <p:nvPr/>
        </p:nvSpPr>
        <p:spPr>
          <a:xfrm>
            <a:off x="6919404" y="4091400"/>
            <a:ext cx="2314417" cy="14494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3648">
            <a:off x="312600" y="859283"/>
            <a:ext cx="2330776" cy="1543761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7679">
            <a:off x="5937319" y="861983"/>
            <a:ext cx="2917367" cy="2188026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066" y="682204"/>
            <a:ext cx="3587432" cy="1877797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4975">
            <a:off x="5839799" y="2712123"/>
            <a:ext cx="2763280" cy="1933555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1476">
            <a:off x="3549345" y="3600709"/>
            <a:ext cx="2406371" cy="1345649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3309">
            <a:off x="828638" y="3382087"/>
            <a:ext cx="2708036" cy="152382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49" y="1749402"/>
            <a:ext cx="2897673" cy="1931185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Oval 38"/>
          <p:cNvSpPr/>
          <p:nvPr/>
        </p:nvSpPr>
        <p:spPr>
          <a:xfrm>
            <a:off x="2401690" y="1413129"/>
            <a:ext cx="1826783" cy="1826783"/>
          </a:xfrm>
          <a:prstGeom prst="ellipse">
            <a:avLst/>
          </a:prstGeom>
          <a:solidFill>
            <a:srgbClr val="82B8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algn="ctr"/>
            <a:r>
              <a:rPr lang="en-US" sz="4000" b="1" dirty="0" smtClean="0">
                <a:latin typeface="+mj-lt"/>
                <a:ea typeface="Helvetica" charset="0"/>
                <a:cs typeface="Helvetica" charset="0"/>
              </a:rPr>
              <a:t>6487</a:t>
            </a:r>
          </a:p>
          <a:p>
            <a:pPr marL="6350" algn="ctr"/>
            <a:r>
              <a:rPr lang="en-US" dirty="0" smtClean="0">
                <a:latin typeface="+mj-lt"/>
                <a:ea typeface="Helvetica" charset="0"/>
                <a:cs typeface="Helvetica" charset="0"/>
              </a:rPr>
              <a:t>Individuals</a:t>
            </a:r>
            <a:endParaRPr lang="en-US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569108" y="1413129"/>
            <a:ext cx="1826783" cy="1826783"/>
          </a:xfrm>
          <a:prstGeom prst="ellipse">
            <a:avLst/>
          </a:prstGeom>
          <a:solidFill>
            <a:srgbClr val="82B8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algn="ctr"/>
            <a:r>
              <a:rPr lang="en-US" sz="4000" b="1" smtClean="0">
                <a:latin typeface="+mj-lt"/>
                <a:ea typeface="Helvetica" charset="0"/>
                <a:cs typeface="Helvetica" charset="0"/>
              </a:rPr>
              <a:t>504</a:t>
            </a:r>
            <a:endParaRPr lang="en-US" sz="4000" b="1" dirty="0" smtClean="0">
              <a:latin typeface="+mj-lt"/>
              <a:ea typeface="Helvetica" charset="0"/>
              <a:cs typeface="Helvetica" charset="0"/>
            </a:endParaRPr>
          </a:p>
          <a:p>
            <a:pPr marL="6350" algn="ctr"/>
            <a:r>
              <a:rPr lang="en-US" dirty="0" smtClean="0">
                <a:latin typeface="+mj-lt"/>
                <a:ea typeface="Helvetica" charset="0"/>
                <a:cs typeface="Helvetica" charset="0"/>
              </a:rPr>
              <a:t>Groups</a:t>
            </a:r>
            <a:endParaRPr lang="en-US" dirty="0">
              <a:latin typeface="+mj-lt"/>
              <a:ea typeface="Helvetica" charset="0"/>
              <a:cs typeface="Helvetica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72399" y="3756715"/>
            <a:ext cx="2337957" cy="1019035"/>
            <a:chOff x="721502" y="1084773"/>
            <a:chExt cx="2337957" cy="1019035"/>
          </a:xfrm>
        </p:grpSpPr>
        <p:sp>
          <p:nvSpPr>
            <p:cNvPr id="55" name="Rectangle 54"/>
            <p:cNvSpPr/>
            <p:nvPr/>
          </p:nvSpPr>
          <p:spPr>
            <a:xfrm>
              <a:off x="721502" y="1084773"/>
              <a:ext cx="2337957" cy="1019035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44000" rIns="0" anchor="ctr" anchorCtr="0"/>
            <a:lstStyle/>
            <a:p>
              <a:r>
                <a:rPr lang="en-US" sz="2000" b="1" u="sng" dirty="0" smtClean="0"/>
                <a:t>Walk</a:t>
              </a:r>
            </a:p>
            <a:p>
              <a:r>
                <a:rPr lang="en-US" sz="1600" b="1" dirty="0" smtClean="0"/>
                <a:t>1836</a:t>
              </a:r>
            </a:p>
            <a:p>
              <a:r>
                <a:rPr lang="en-US" sz="1600" b="1" dirty="0" smtClean="0"/>
                <a:t>Individuals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896" y="1170228"/>
              <a:ext cx="782198" cy="8260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687" y="1239760"/>
              <a:ext cx="658616" cy="658616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3262776" y="3756715"/>
            <a:ext cx="2337957" cy="1019035"/>
            <a:chOff x="3311879" y="1084773"/>
            <a:chExt cx="2337957" cy="1019035"/>
          </a:xfrm>
        </p:grpSpPr>
        <p:sp>
          <p:nvSpPr>
            <p:cNvPr id="59" name="Rectangle 58"/>
            <p:cNvSpPr/>
            <p:nvPr/>
          </p:nvSpPr>
          <p:spPr>
            <a:xfrm>
              <a:off x="3311879" y="1084773"/>
              <a:ext cx="2337957" cy="1019035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44000" rIns="0" anchor="ctr" anchorCtr="0"/>
            <a:lstStyle/>
            <a:p>
              <a:r>
                <a:rPr lang="en-US" sz="2000" b="1" u="sng" dirty="0" smtClean="0"/>
                <a:t>Bus</a:t>
              </a:r>
            </a:p>
            <a:p>
              <a:r>
                <a:rPr lang="en-US" sz="1600" b="1" dirty="0" smtClean="0"/>
                <a:t>2274 Individuals</a:t>
              </a:r>
              <a:endParaRPr lang="en-US" sz="1600" b="1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389398" y="1170228"/>
              <a:ext cx="782198" cy="8260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3500" y="1246163"/>
              <a:ext cx="673993" cy="673993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5919313" y="3756715"/>
            <a:ext cx="2337957" cy="1019035"/>
            <a:chOff x="5968416" y="1084773"/>
            <a:chExt cx="2337957" cy="1019035"/>
          </a:xfrm>
        </p:grpSpPr>
        <p:grpSp>
          <p:nvGrpSpPr>
            <p:cNvPr id="63" name="Group 62"/>
            <p:cNvGrpSpPr/>
            <p:nvPr/>
          </p:nvGrpSpPr>
          <p:grpSpPr>
            <a:xfrm>
              <a:off x="5968416" y="1084773"/>
              <a:ext cx="2337957" cy="1019035"/>
              <a:chOff x="728377" y="1084773"/>
              <a:chExt cx="2337957" cy="1019035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728377" y="1084773"/>
                <a:ext cx="2337957" cy="1019035"/>
              </a:xfrm>
              <a:prstGeom prst="rect">
                <a:avLst/>
              </a:prstGeom>
              <a:solidFill>
                <a:srgbClr val="48515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44000" rIns="0" anchor="ctr" anchorCtr="0"/>
              <a:lstStyle/>
              <a:p>
                <a:r>
                  <a:rPr lang="en-US" sz="2000" b="1" u="sng" dirty="0" smtClean="0"/>
                  <a:t>Office</a:t>
                </a:r>
              </a:p>
              <a:p>
                <a:r>
                  <a:rPr lang="en-US" sz="1600" b="1" dirty="0" smtClean="0"/>
                  <a:t>2377</a:t>
                </a:r>
              </a:p>
              <a:p>
                <a:r>
                  <a:rPr lang="en-US" sz="1600" b="1" dirty="0" smtClean="0"/>
                  <a:t>Individuals</a:t>
                </a:r>
                <a:endParaRPr lang="en-US" sz="1600" b="1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05896" y="1170228"/>
                <a:ext cx="782198" cy="82601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417" y="1239293"/>
              <a:ext cx="693459" cy="693459"/>
            </a:xfrm>
            <a:prstGeom prst="rect">
              <a:avLst/>
            </a:prstGeom>
            <a:solidFill>
              <a:srgbClr val="FFC000"/>
            </a:solidFill>
          </p:spPr>
        </p:pic>
      </p:grpSp>
    </p:spTree>
    <p:extLst>
      <p:ext uri="{BB962C8B-B14F-4D97-AF65-F5344CB8AC3E}">
        <p14:creationId xmlns:p14="http://schemas.microsoft.com/office/powerpoint/2010/main" val="19541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understanding of future users’ needs</a:t>
            </a:r>
          </a:p>
          <a:p>
            <a:r>
              <a:rPr lang="en-US" dirty="0" smtClean="0"/>
              <a:t>Informed policy making based on collected data and survey results</a:t>
            </a:r>
          </a:p>
          <a:p>
            <a:r>
              <a:rPr lang="en-US" dirty="0" smtClean="0"/>
              <a:t>Outreach across Europe</a:t>
            </a:r>
          </a:p>
          <a:p>
            <a:r>
              <a:rPr lang="en-US" dirty="0" smtClean="0"/>
              <a:t>Stronger collaboration with partner institutes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6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55" y="676889"/>
            <a:ext cx="7767742" cy="857250"/>
          </a:xfrm>
        </p:spPr>
        <p:txBody>
          <a:bodyPr/>
          <a:lstStyle/>
          <a:p>
            <a:r>
              <a:rPr lang="en-US" dirty="0"/>
              <a:t>Task 6.2: Enlargement of Membership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16453755"/>
              </p:ext>
            </p:extLst>
          </p:nvPr>
        </p:nvGraphicFramePr>
        <p:xfrm>
          <a:off x="719419" y="1534138"/>
          <a:ext cx="7888646" cy="3506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19" y="89855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7C6F2B-A1E9-7C49-BAF4-F3D3CFFEE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64F19-D794-3146-AD88-34CCA7897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388D9D-330A-734F-84BC-5914EE88A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1E20D4-D91B-F944-8630-09FE12DB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F868B0-11B2-4241-A043-520C5E9E0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24A42B-BA7A-DE4B-98B2-1AEF8ECDF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17" y="598629"/>
            <a:ext cx="6717631" cy="85725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Activities </a:t>
            </a:r>
            <a:r>
              <a:rPr lang="en-CA" smtClean="0"/>
              <a:t>in Observer and ERA </a:t>
            </a:r>
            <a:r>
              <a:rPr lang="en-CA" dirty="0" smtClean="0"/>
              <a:t>Countries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48329" y="1764557"/>
            <a:ext cx="3109725" cy="3090640"/>
            <a:chOff x="3050193" y="1986661"/>
            <a:chExt cx="3298222" cy="327798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 rot="256166">
              <a:off x="5207875" y="4687420"/>
              <a:ext cx="26629" cy="41321"/>
            </a:xfrm>
            <a:custGeom>
              <a:avLst/>
              <a:gdLst>
                <a:gd name="T0" fmla="*/ 3 w 13"/>
                <a:gd name="T1" fmla="*/ 8 h 16"/>
                <a:gd name="T2" fmla="*/ 0 w 13"/>
                <a:gd name="T3" fmla="*/ 16 h 16"/>
                <a:gd name="T4" fmla="*/ 5 w 13"/>
                <a:gd name="T5" fmla="*/ 8 h 16"/>
                <a:gd name="T6" fmla="*/ 13 w 13"/>
                <a:gd name="T7" fmla="*/ 0 h 16"/>
                <a:gd name="T8" fmla="*/ 5 w 13"/>
                <a:gd name="T9" fmla="*/ 0 h 16"/>
                <a:gd name="T10" fmla="*/ 3 w 13"/>
                <a:gd name="T11" fmla="*/ 8 h 16"/>
                <a:gd name="T12" fmla="*/ 3 w 13"/>
                <a:gd name="T13" fmla="*/ 8 h 16"/>
                <a:gd name="T14" fmla="*/ 3 w 13"/>
                <a:gd name="T15" fmla="*/ 8 h 16"/>
                <a:gd name="T16" fmla="*/ 3 w 13"/>
                <a:gd name="T17" fmla="*/ 8 h 16"/>
                <a:gd name="T18" fmla="*/ 3 w 13"/>
                <a:gd name="T19" fmla="*/ 8 h 16"/>
                <a:gd name="T20" fmla="*/ 3 w 13"/>
                <a:gd name="T2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6">
                  <a:moveTo>
                    <a:pt x="3" y="8"/>
                  </a:moveTo>
                  <a:lnTo>
                    <a:pt x="0" y="16"/>
                  </a:lnTo>
                  <a:lnTo>
                    <a:pt x="5" y="8"/>
                  </a:lnTo>
                  <a:lnTo>
                    <a:pt x="13" y="0"/>
                  </a:lnTo>
                  <a:lnTo>
                    <a:pt x="5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 rot="256166">
              <a:off x="5065563" y="3271400"/>
              <a:ext cx="520265" cy="431288"/>
            </a:xfrm>
            <a:custGeom>
              <a:avLst/>
              <a:gdLst>
                <a:gd name="T0" fmla="*/ 14 w 254"/>
                <a:gd name="T1" fmla="*/ 106 h 167"/>
                <a:gd name="T2" fmla="*/ 11 w 254"/>
                <a:gd name="T3" fmla="*/ 122 h 167"/>
                <a:gd name="T4" fmla="*/ 0 w 254"/>
                <a:gd name="T5" fmla="*/ 138 h 167"/>
                <a:gd name="T6" fmla="*/ 11 w 254"/>
                <a:gd name="T7" fmla="*/ 148 h 167"/>
                <a:gd name="T8" fmla="*/ 11 w 254"/>
                <a:gd name="T9" fmla="*/ 156 h 167"/>
                <a:gd name="T10" fmla="*/ 29 w 254"/>
                <a:gd name="T11" fmla="*/ 148 h 167"/>
                <a:gd name="T12" fmla="*/ 66 w 254"/>
                <a:gd name="T13" fmla="*/ 146 h 167"/>
                <a:gd name="T14" fmla="*/ 98 w 254"/>
                <a:gd name="T15" fmla="*/ 148 h 167"/>
                <a:gd name="T16" fmla="*/ 117 w 254"/>
                <a:gd name="T17" fmla="*/ 156 h 167"/>
                <a:gd name="T18" fmla="*/ 127 w 254"/>
                <a:gd name="T19" fmla="*/ 156 h 167"/>
                <a:gd name="T20" fmla="*/ 148 w 254"/>
                <a:gd name="T21" fmla="*/ 156 h 167"/>
                <a:gd name="T22" fmla="*/ 153 w 254"/>
                <a:gd name="T23" fmla="*/ 156 h 167"/>
                <a:gd name="T24" fmla="*/ 169 w 254"/>
                <a:gd name="T25" fmla="*/ 164 h 167"/>
                <a:gd name="T26" fmla="*/ 185 w 254"/>
                <a:gd name="T27" fmla="*/ 159 h 167"/>
                <a:gd name="T28" fmla="*/ 201 w 254"/>
                <a:gd name="T29" fmla="*/ 167 h 167"/>
                <a:gd name="T30" fmla="*/ 201 w 254"/>
                <a:gd name="T31" fmla="*/ 156 h 167"/>
                <a:gd name="T32" fmla="*/ 212 w 254"/>
                <a:gd name="T33" fmla="*/ 140 h 167"/>
                <a:gd name="T34" fmla="*/ 233 w 254"/>
                <a:gd name="T35" fmla="*/ 140 h 167"/>
                <a:gd name="T36" fmla="*/ 222 w 254"/>
                <a:gd name="T37" fmla="*/ 122 h 167"/>
                <a:gd name="T38" fmla="*/ 214 w 254"/>
                <a:gd name="T39" fmla="*/ 106 h 167"/>
                <a:gd name="T40" fmla="*/ 227 w 254"/>
                <a:gd name="T41" fmla="*/ 103 h 167"/>
                <a:gd name="T42" fmla="*/ 254 w 254"/>
                <a:gd name="T43" fmla="*/ 95 h 167"/>
                <a:gd name="T44" fmla="*/ 241 w 254"/>
                <a:gd name="T45" fmla="*/ 85 h 167"/>
                <a:gd name="T46" fmla="*/ 222 w 254"/>
                <a:gd name="T47" fmla="*/ 80 h 167"/>
                <a:gd name="T48" fmla="*/ 214 w 254"/>
                <a:gd name="T49" fmla="*/ 69 h 167"/>
                <a:gd name="T50" fmla="*/ 196 w 254"/>
                <a:gd name="T51" fmla="*/ 51 h 167"/>
                <a:gd name="T52" fmla="*/ 196 w 254"/>
                <a:gd name="T53" fmla="*/ 35 h 167"/>
                <a:gd name="T54" fmla="*/ 193 w 254"/>
                <a:gd name="T55" fmla="*/ 19 h 167"/>
                <a:gd name="T56" fmla="*/ 161 w 254"/>
                <a:gd name="T57" fmla="*/ 14 h 167"/>
                <a:gd name="T58" fmla="*/ 151 w 254"/>
                <a:gd name="T59" fmla="*/ 8 h 167"/>
                <a:gd name="T60" fmla="*/ 135 w 254"/>
                <a:gd name="T61" fmla="*/ 6 h 167"/>
                <a:gd name="T62" fmla="*/ 124 w 254"/>
                <a:gd name="T63" fmla="*/ 6 h 167"/>
                <a:gd name="T64" fmla="*/ 117 w 254"/>
                <a:gd name="T65" fmla="*/ 0 h 167"/>
                <a:gd name="T66" fmla="*/ 101 w 254"/>
                <a:gd name="T67" fmla="*/ 14 h 167"/>
                <a:gd name="T68" fmla="*/ 80 w 254"/>
                <a:gd name="T69" fmla="*/ 16 h 167"/>
                <a:gd name="T70" fmla="*/ 82 w 254"/>
                <a:gd name="T71" fmla="*/ 32 h 167"/>
                <a:gd name="T72" fmla="*/ 72 w 254"/>
                <a:gd name="T73" fmla="*/ 40 h 167"/>
                <a:gd name="T74" fmla="*/ 61 w 254"/>
                <a:gd name="T75" fmla="*/ 48 h 167"/>
                <a:gd name="T76" fmla="*/ 53 w 254"/>
                <a:gd name="T77" fmla="*/ 61 h 167"/>
                <a:gd name="T78" fmla="*/ 61 w 254"/>
                <a:gd name="T79" fmla="*/ 69 h 167"/>
                <a:gd name="T80" fmla="*/ 53 w 254"/>
                <a:gd name="T81" fmla="*/ 66 h 167"/>
                <a:gd name="T82" fmla="*/ 40 w 254"/>
                <a:gd name="T83" fmla="*/ 69 h 167"/>
                <a:gd name="T84" fmla="*/ 29 w 254"/>
                <a:gd name="T85" fmla="*/ 77 h 167"/>
                <a:gd name="T86" fmla="*/ 19 w 254"/>
                <a:gd name="T87" fmla="*/ 77 h 167"/>
                <a:gd name="T88" fmla="*/ 6 w 254"/>
                <a:gd name="T89" fmla="*/ 77 h 167"/>
                <a:gd name="T90" fmla="*/ 6 w 254"/>
                <a:gd name="T91" fmla="*/ 88 h 167"/>
                <a:gd name="T92" fmla="*/ 6 w 254"/>
                <a:gd name="T93" fmla="*/ 8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4" h="167">
                  <a:moveTo>
                    <a:pt x="6" y="88"/>
                  </a:moveTo>
                  <a:lnTo>
                    <a:pt x="11" y="98"/>
                  </a:lnTo>
                  <a:lnTo>
                    <a:pt x="14" y="106"/>
                  </a:lnTo>
                  <a:lnTo>
                    <a:pt x="14" y="119"/>
                  </a:lnTo>
                  <a:lnTo>
                    <a:pt x="14" y="122"/>
                  </a:lnTo>
                  <a:lnTo>
                    <a:pt x="11" y="122"/>
                  </a:lnTo>
                  <a:lnTo>
                    <a:pt x="3" y="127"/>
                  </a:lnTo>
                  <a:lnTo>
                    <a:pt x="0" y="132"/>
                  </a:lnTo>
                  <a:lnTo>
                    <a:pt x="0" y="138"/>
                  </a:lnTo>
                  <a:lnTo>
                    <a:pt x="3" y="138"/>
                  </a:lnTo>
                  <a:lnTo>
                    <a:pt x="11" y="140"/>
                  </a:lnTo>
                  <a:lnTo>
                    <a:pt x="11" y="148"/>
                  </a:lnTo>
                  <a:lnTo>
                    <a:pt x="11" y="151"/>
                  </a:lnTo>
                  <a:lnTo>
                    <a:pt x="11" y="154"/>
                  </a:lnTo>
                  <a:lnTo>
                    <a:pt x="11" y="156"/>
                  </a:lnTo>
                  <a:lnTo>
                    <a:pt x="14" y="156"/>
                  </a:lnTo>
                  <a:lnTo>
                    <a:pt x="21" y="156"/>
                  </a:lnTo>
                  <a:lnTo>
                    <a:pt x="29" y="148"/>
                  </a:lnTo>
                  <a:lnTo>
                    <a:pt x="37" y="146"/>
                  </a:lnTo>
                  <a:lnTo>
                    <a:pt x="45" y="146"/>
                  </a:lnTo>
                  <a:lnTo>
                    <a:pt x="66" y="146"/>
                  </a:lnTo>
                  <a:lnTo>
                    <a:pt x="80" y="146"/>
                  </a:lnTo>
                  <a:lnTo>
                    <a:pt x="90" y="148"/>
                  </a:lnTo>
                  <a:lnTo>
                    <a:pt x="98" y="148"/>
                  </a:lnTo>
                  <a:lnTo>
                    <a:pt x="106" y="154"/>
                  </a:lnTo>
                  <a:lnTo>
                    <a:pt x="109" y="156"/>
                  </a:lnTo>
                  <a:lnTo>
                    <a:pt x="117" y="156"/>
                  </a:lnTo>
                  <a:lnTo>
                    <a:pt x="119" y="156"/>
                  </a:lnTo>
                  <a:lnTo>
                    <a:pt x="124" y="159"/>
                  </a:lnTo>
                  <a:lnTo>
                    <a:pt x="127" y="156"/>
                  </a:lnTo>
                  <a:lnTo>
                    <a:pt x="132" y="156"/>
                  </a:lnTo>
                  <a:lnTo>
                    <a:pt x="140" y="159"/>
                  </a:lnTo>
                  <a:lnTo>
                    <a:pt x="148" y="156"/>
                  </a:lnTo>
                  <a:lnTo>
                    <a:pt x="151" y="164"/>
                  </a:lnTo>
                  <a:lnTo>
                    <a:pt x="151" y="159"/>
                  </a:lnTo>
                  <a:lnTo>
                    <a:pt x="153" y="156"/>
                  </a:lnTo>
                  <a:lnTo>
                    <a:pt x="161" y="156"/>
                  </a:lnTo>
                  <a:lnTo>
                    <a:pt x="167" y="164"/>
                  </a:lnTo>
                  <a:lnTo>
                    <a:pt x="169" y="164"/>
                  </a:lnTo>
                  <a:lnTo>
                    <a:pt x="175" y="164"/>
                  </a:lnTo>
                  <a:lnTo>
                    <a:pt x="180" y="159"/>
                  </a:lnTo>
                  <a:lnTo>
                    <a:pt x="185" y="159"/>
                  </a:lnTo>
                  <a:lnTo>
                    <a:pt x="188" y="159"/>
                  </a:lnTo>
                  <a:lnTo>
                    <a:pt x="196" y="167"/>
                  </a:lnTo>
                  <a:lnTo>
                    <a:pt x="201" y="167"/>
                  </a:lnTo>
                  <a:lnTo>
                    <a:pt x="204" y="167"/>
                  </a:lnTo>
                  <a:lnTo>
                    <a:pt x="201" y="159"/>
                  </a:lnTo>
                  <a:lnTo>
                    <a:pt x="201" y="156"/>
                  </a:lnTo>
                  <a:lnTo>
                    <a:pt x="204" y="148"/>
                  </a:lnTo>
                  <a:lnTo>
                    <a:pt x="206" y="140"/>
                  </a:lnTo>
                  <a:lnTo>
                    <a:pt x="212" y="140"/>
                  </a:lnTo>
                  <a:lnTo>
                    <a:pt x="214" y="140"/>
                  </a:lnTo>
                  <a:lnTo>
                    <a:pt x="222" y="140"/>
                  </a:lnTo>
                  <a:lnTo>
                    <a:pt x="233" y="140"/>
                  </a:lnTo>
                  <a:lnTo>
                    <a:pt x="230" y="138"/>
                  </a:lnTo>
                  <a:lnTo>
                    <a:pt x="227" y="132"/>
                  </a:lnTo>
                  <a:lnTo>
                    <a:pt x="222" y="122"/>
                  </a:lnTo>
                  <a:lnTo>
                    <a:pt x="222" y="119"/>
                  </a:lnTo>
                  <a:lnTo>
                    <a:pt x="219" y="114"/>
                  </a:lnTo>
                  <a:lnTo>
                    <a:pt x="214" y="106"/>
                  </a:lnTo>
                  <a:lnTo>
                    <a:pt x="214" y="103"/>
                  </a:lnTo>
                  <a:lnTo>
                    <a:pt x="219" y="103"/>
                  </a:lnTo>
                  <a:lnTo>
                    <a:pt x="227" y="103"/>
                  </a:lnTo>
                  <a:lnTo>
                    <a:pt x="238" y="103"/>
                  </a:lnTo>
                  <a:lnTo>
                    <a:pt x="246" y="98"/>
                  </a:lnTo>
                  <a:lnTo>
                    <a:pt x="254" y="95"/>
                  </a:lnTo>
                  <a:lnTo>
                    <a:pt x="249" y="93"/>
                  </a:lnTo>
                  <a:lnTo>
                    <a:pt x="241" y="88"/>
                  </a:lnTo>
                  <a:lnTo>
                    <a:pt x="241" y="85"/>
                  </a:lnTo>
                  <a:lnTo>
                    <a:pt x="238" y="80"/>
                  </a:lnTo>
                  <a:lnTo>
                    <a:pt x="227" y="80"/>
                  </a:lnTo>
                  <a:lnTo>
                    <a:pt x="222" y="80"/>
                  </a:lnTo>
                  <a:lnTo>
                    <a:pt x="222" y="72"/>
                  </a:lnTo>
                  <a:lnTo>
                    <a:pt x="219" y="69"/>
                  </a:lnTo>
                  <a:lnTo>
                    <a:pt x="214" y="69"/>
                  </a:lnTo>
                  <a:lnTo>
                    <a:pt x="206" y="66"/>
                  </a:lnTo>
                  <a:lnTo>
                    <a:pt x="204" y="58"/>
                  </a:lnTo>
                  <a:lnTo>
                    <a:pt x="196" y="51"/>
                  </a:lnTo>
                  <a:lnTo>
                    <a:pt x="193" y="45"/>
                  </a:lnTo>
                  <a:lnTo>
                    <a:pt x="193" y="43"/>
                  </a:lnTo>
                  <a:lnTo>
                    <a:pt x="196" y="35"/>
                  </a:lnTo>
                  <a:lnTo>
                    <a:pt x="193" y="32"/>
                  </a:lnTo>
                  <a:lnTo>
                    <a:pt x="193" y="27"/>
                  </a:lnTo>
                  <a:lnTo>
                    <a:pt x="193" y="19"/>
                  </a:lnTo>
                  <a:lnTo>
                    <a:pt x="185" y="16"/>
                  </a:lnTo>
                  <a:lnTo>
                    <a:pt x="175" y="14"/>
                  </a:lnTo>
                  <a:lnTo>
                    <a:pt x="161" y="14"/>
                  </a:lnTo>
                  <a:lnTo>
                    <a:pt x="153" y="16"/>
                  </a:lnTo>
                  <a:lnTo>
                    <a:pt x="151" y="14"/>
                  </a:lnTo>
                  <a:lnTo>
                    <a:pt x="151" y="8"/>
                  </a:lnTo>
                  <a:lnTo>
                    <a:pt x="148" y="6"/>
                  </a:lnTo>
                  <a:lnTo>
                    <a:pt x="140" y="6"/>
                  </a:lnTo>
                  <a:lnTo>
                    <a:pt x="135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4" y="6"/>
                  </a:lnTo>
                  <a:lnTo>
                    <a:pt x="119" y="6"/>
                  </a:lnTo>
                  <a:lnTo>
                    <a:pt x="119" y="3"/>
                  </a:lnTo>
                  <a:lnTo>
                    <a:pt x="117" y="0"/>
                  </a:lnTo>
                  <a:lnTo>
                    <a:pt x="114" y="0"/>
                  </a:lnTo>
                  <a:lnTo>
                    <a:pt x="106" y="8"/>
                  </a:lnTo>
                  <a:lnTo>
                    <a:pt x="101" y="14"/>
                  </a:lnTo>
                  <a:lnTo>
                    <a:pt x="98" y="14"/>
                  </a:lnTo>
                  <a:lnTo>
                    <a:pt x="87" y="14"/>
                  </a:lnTo>
                  <a:lnTo>
                    <a:pt x="80" y="16"/>
                  </a:lnTo>
                  <a:lnTo>
                    <a:pt x="77" y="24"/>
                  </a:lnTo>
                  <a:lnTo>
                    <a:pt x="74" y="27"/>
                  </a:lnTo>
                  <a:lnTo>
                    <a:pt x="82" y="32"/>
                  </a:lnTo>
                  <a:lnTo>
                    <a:pt x="80" y="35"/>
                  </a:lnTo>
                  <a:lnTo>
                    <a:pt x="74" y="35"/>
                  </a:lnTo>
                  <a:lnTo>
                    <a:pt x="72" y="40"/>
                  </a:lnTo>
                  <a:lnTo>
                    <a:pt x="66" y="43"/>
                  </a:lnTo>
                  <a:lnTo>
                    <a:pt x="61" y="45"/>
                  </a:lnTo>
                  <a:lnTo>
                    <a:pt x="61" y="48"/>
                  </a:lnTo>
                  <a:lnTo>
                    <a:pt x="61" y="51"/>
                  </a:lnTo>
                  <a:lnTo>
                    <a:pt x="56" y="58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61" y="66"/>
                  </a:lnTo>
                  <a:lnTo>
                    <a:pt x="61" y="69"/>
                  </a:lnTo>
                  <a:lnTo>
                    <a:pt x="56" y="69"/>
                  </a:lnTo>
                  <a:lnTo>
                    <a:pt x="56" y="66"/>
                  </a:lnTo>
                  <a:lnTo>
                    <a:pt x="53" y="66"/>
                  </a:lnTo>
                  <a:lnTo>
                    <a:pt x="48" y="66"/>
                  </a:lnTo>
                  <a:lnTo>
                    <a:pt x="45" y="69"/>
                  </a:lnTo>
                  <a:lnTo>
                    <a:pt x="40" y="69"/>
                  </a:lnTo>
                  <a:lnTo>
                    <a:pt x="37" y="69"/>
                  </a:lnTo>
                  <a:lnTo>
                    <a:pt x="32" y="72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21" y="77"/>
                  </a:lnTo>
                  <a:lnTo>
                    <a:pt x="19" y="77"/>
                  </a:lnTo>
                  <a:lnTo>
                    <a:pt x="11" y="77"/>
                  </a:lnTo>
                  <a:lnTo>
                    <a:pt x="8" y="77"/>
                  </a:lnTo>
                  <a:lnTo>
                    <a:pt x="6" y="77"/>
                  </a:lnTo>
                  <a:lnTo>
                    <a:pt x="0" y="77"/>
                  </a:lnTo>
                  <a:lnTo>
                    <a:pt x="3" y="80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 rot="256166">
              <a:off x="5204373" y="4547934"/>
              <a:ext cx="178201" cy="144624"/>
            </a:xfrm>
            <a:custGeom>
              <a:avLst/>
              <a:gdLst>
                <a:gd name="T0" fmla="*/ 84 w 87"/>
                <a:gd name="T1" fmla="*/ 29 h 56"/>
                <a:gd name="T2" fmla="*/ 66 w 87"/>
                <a:gd name="T3" fmla="*/ 21 h 56"/>
                <a:gd name="T4" fmla="*/ 52 w 87"/>
                <a:gd name="T5" fmla="*/ 11 h 56"/>
                <a:gd name="T6" fmla="*/ 52 w 87"/>
                <a:gd name="T7" fmla="*/ 6 h 56"/>
                <a:gd name="T8" fmla="*/ 52 w 87"/>
                <a:gd name="T9" fmla="*/ 3 h 56"/>
                <a:gd name="T10" fmla="*/ 50 w 87"/>
                <a:gd name="T11" fmla="*/ 3 h 56"/>
                <a:gd name="T12" fmla="*/ 44 w 87"/>
                <a:gd name="T13" fmla="*/ 3 h 56"/>
                <a:gd name="T14" fmla="*/ 42 w 87"/>
                <a:gd name="T15" fmla="*/ 3 h 56"/>
                <a:gd name="T16" fmla="*/ 39 w 87"/>
                <a:gd name="T17" fmla="*/ 3 h 56"/>
                <a:gd name="T18" fmla="*/ 34 w 87"/>
                <a:gd name="T19" fmla="*/ 0 h 56"/>
                <a:gd name="T20" fmla="*/ 31 w 87"/>
                <a:gd name="T21" fmla="*/ 0 h 56"/>
                <a:gd name="T22" fmla="*/ 26 w 87"/>
                <a:gd name="T23" fmla="*/ 0 h 56"/>
                <a:gd name="T24" fmla="*/ 15 w 87"/>
                <a:gd name="T25" fmla="*/ 3 h 56"/>
                <a:gd name="T26" fmla="*/ 10 w 87"/>
                <a:gd name="T27" fmla="*/ 6 h 56"/>
                <a:gd name="T28" fmla="*/ 8 w 87"/>
                <a:gd name="T29" fmla="*/ 11 h 56"/>
                <a:gd name="T30" fmla="*/ 5 w 87"/>
                <a:gd name="T31" fmla="*/ 11 h 56"/>
                <a:gd name="T32" fmla="*/ 8 w 87"/>
                <a:gd name="T33" fmla="*/ 13 h 56"/>
                <a:gd name="T34" fmla="*/ 10 w 87"/>
                <a:gd name="T35" fmla="*/ 13 h 56"/>
                <a:gd name="T36" fmla="*/ 10 w 87"/>
                <a:gd name="T37" fmla="*/ 19 h 56"/>
                <a:gd name="T38" fmla="*/ 15 w 87"/>
                <a:gd name="T39" fmla="*/ 21 h 56"/>
                <a:gd name="T40" fmla="*/ 10 w 87"/>
                <a:gd name="T41" fmla="*/ 27 h 56"/>
                <a:gd name="T42" fmla="*/ 8 w 87"/>
                <a:gd name="T43" fmla="*/ 27 h 56"/>
                <a:gd name="T44" fmla="*/ 8 w 87"/>
                <a:gd name="T45" fmla="*/ 29 h 56"/>
                <a:gd name="T46" fmla="*/ 8 w 87"/>
                <a:gd name="T47" fmla="*/ 37 h 56"/>
                <a:gd name="T48" fmla="*/ 8 w 87"/>
                <a:gd name="T49" fmla="*/ 37 h 56"/>
                <a:gd name="T50" fmla="*/ 5 w 87"/>
                <a:gd name="T51" fmla="*/ 40 h 56"/>
                <a:gd name="T52" fmla="*/ 0 w 87"/>
                <a:gd name="T53" fmla="*/ 48 h 56"/>
                <a:gd name="T54" fmla="*/ 5 w 87"/>
                <a:gd name="T55" fmla="*/ 53 h 56"/>
                <a:gd name="T56" fmla="*/ 8 w 87"/>
                <a:gd name="T57" fmla="*/ 53 h 56"/>
                <a:gd name="T58" fmla="*/ 15 w 87"/>
                <a:gd name="T59" fmla="*/ 48 h 56"/>
                <a:gd name="T60" fmla="*/ 18 w 87"/>
                <a:gd name="T61" fmla="*/ 48 h 56"/>
                <a:gd name="T62" fmla="*/ 18 w 87"/>
                <a:gd name="T63" fmla="*/ 53 h 56"/>
                <a:gd name="T64" fmla="*/ 18 w 87"/>
                <a:gd name="T65" fmla="*/ 56 h 56"/>
                <a:gd name="T66" fmla="*/ 26 w 87"/>
                <a:gd name="T67" fmla="*/ 53 h 56"/>
                <a:gd name="T68" fmla="*/ 34 w 87"/>
                <a:gd name="T69" fmla="*/ 45 h 56"/>
                <a:gd name="T70" fmla="*/ 39 w 87"/>
                <a:gd name="T71" fmla="*/ 40 h 56"/>
                <a:gd name="T72" fmla="*/ 44 w 87"/>
                <a:gd name="T73" fmla="*/ 37 h 56"/>
                <a:gd name="T74" fmla="*/ 50 w 87"/>
                <a:gd name="T75" fmla="*/ 37 h 56"/>
                <a:gd name="T76" fmla="*/ 52 w 87"/>
                <a:gd name="T77" fmla="*/ 37 h 56"/>
                <a:gd name="T78" fmla="*/ 60 w 87"/>
                <a:gd name="T79" fmla="*/ 32 h 56"/>
                <a:gd name="T80" fmla="*/ 71 w 87"/>
                <a:gd name="T81" fmla="*/ 37 h 56"/>
                <a:gd name="T82" fmla="*/ 79 w 87"/>
                <a:gd name="T83" fmla="*/ 37 h 56"/>
                <a:gd name="T84" fmla="*/ 84 w 87"/>
                <a:gd name="T85" fmla="*/ 32 h 56"/>
                <a:gd name="T86" fmla="*/ 87 w 87"/>
                <a:gd name="T87" fmla="*/ 29 h 56"/>
                <a:gd name="T88" fmla="*/ 84 w 87"/>
                <a:gd name="T89" fmla="*/ 29 h 56"/>
                <a:gd name="T90" fmla="*/ 84 w 87"/>
                <a:gd name="T91" fmla="*/ 29 h 56"/>
                <a:gd name="T92" fmla="*/ 84 w 87"/>
                <a:gd name="T93" fmla="*/ 29 h 56"/>
                <a:gd name="T94" fmla="*/ 84 w 87"/>
                <a:gd name="T95" fmla="*/ 29 h 56"/>
                <a:gd name="T96" fmla="*/ 84 w 87"/>
                <a:gd name="T97" fmla="*/ 29 h 56"/>
                <a:gd name="T98" fmla="*/ 84 w 87"/>
                <a:gd name="T9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7" h="56">
                  <a:moveTo>
                    <a:pt x="84" y="29"/>
                  </a:moveTo>
                  <a:lnTo>
                    <a:pt x="66" y="21"/>
                  </a:lnTo>
                  <a:lnTo>
                    <a:pt x="52" y="11"/>
                  </a:lnTo>
                  <a:lnTo>
                    <a:pt x="52" y="6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44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5" y="21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5" y="40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53"/>
                  </a:lnTo>
                  <a:lnTo>
                    <a:pt x="15" y="48"/>
                  </a:lnTo>
                  <a:lnTo>
                    <a:pt x="18" y="48"/>
                  </a:lnTo>
                  <a:lnTo>
                    <a:pt x="18" y="53"/>
                  </a:lnTo>
                  <a:lnTo>
                    <a:pt x="18" y="56"/>
                  </a:lnTo>
                  <a:lnTo>
                    <a:pt x="26" y="53"/>
                  </a:lnTo>
                  <a:lnTo>
                    <a:pt x="34" y="45"/>
                  </a:lnTo>
                  <a:lnTo>
                    <a:pt x="39" y="40"/>
                  </a:lnTo>
                  <a:lnTo>
                    <a:pt x="44" y="37"/>
                  </a:lnTo>
                  <a:lnTo>
                    <a:pt x="50" y="37"/>
                  </a:lnTo>
                  <a:lnTo>
                    <a:pt x="52" y="37"/>
                  </a:lnTo>
                  <a:lnTo>
                    <a:pt x="60" y="32"/>
                  </a:lnTo>
                  <a:lnTo>
                    <a:pt x="71" y="37"/>
                  </a:lnTo>
                  <a:lnTo>
                    <a:pt x="79" y="37"/>
                  </a:lnTo>
                  <a:lnTo>
                    <a:pt x="84" y="32"/>
                  </a:lnTo>
                  <a:lnTo>
                    <a:pt x="87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 rot="256166">
              <a:off x="4866091" y="4487856"/>
              <a:ext cx="147477" cy="136875"/>
            </a:xfrm>
            <a:custGeom>
              <a:avLst/>
              <a:gdLst>
                <a:gd name="T0" fmla="*/ 6 w 72"/>
                <a:gd name="T1" fmla="*/ 26 h 53"/>
                <a:gd name="T2" fmla="*/ 6 w 72"/>
                <a:gd name="T3" fmla="*/ 26 h 53"/>
                <a:gd name="T4" fmla="*/ 0 w 72"/>
                <a:gd name="T5" fmla="*/ 32 h 53"/>
                <a:gd name="T6" fmla="*/ 6 w 72"/>
                <a:gd name="T7" fmla="*/ 34 h 53"/>
                <a:gd name="T8" fmla="*/ 6 w 72"/>
                <a:gd name="T9" fmla="*/ 40 h 53"/>
                <a:gd name="T10" fmla="*/ 6 w 72"/>
                <a:gd name="T11" fmla="*/ 42 h 53"/>
                <a:gd name="T12" fmla="*/ 8 w 72"/>
                <a:gd name="T13" fmla="*/ 45 h 53"/>
                <a:gd name="T14" fmla="*/ 8 w 72"/>
                <a:gd name="T15" fmla="*/ 50 h 53"/>
                <a:gd name="T16" fmla="*/ 11 w 72"/>
                <a:gd name="T17" fmla="*/ 53 h 53"/>
                <a:gd name="T18" fmla="*/ 16 w 72"/>
                <a:gd name="T19" fmla="*/ 53 h 53"/>
                <a:gd name="T20" fmla="*/ 24 w 72"/>
                <a:gd name="T21" fmla="*/ 53 h 53"/>
                <a:gd name="T22" fmla="*/ 27 w 72"/>
                <a:gd name="T23" fmla="*/ 53 h 53"/>
                <a:gd name="T24" fmla="*/ 37 w 72"/>
                <a:gd name="T25" fmla="*/ 50 h 53"/>
                <a:gd name="T26" fmla="*/ 50 w 72"/>
                <a:gd name="T27" fmla="*/ 45 h 53"/>
                <a:gd name="T28" fmla="*/ 58 w 72"/>
                <a:gd name="T29" fmla="*/ 42 h 53"/>
                <a:gd name="T30" fmla="*/ 64 w 72"/>
                <a:gd name="T31" fmla="*/ 42 h 53"/>
                <a:gd name="T32" fmla="*/ 69 w 72"/>
                <a:gd name="T33" fmla="*/ 40 h 53"/>
                <a:gd name="T34" fmla="*/ 72 w 72"/>
                <a:gd name="T35" fmla="*/ 40 h 53"/>
                <a:gd name="T36" fmla="*/ 72 w 72"/>
                <a:gd name="T37" fmla="*/ 32 h 53"/>
                <a:gd name="T38" fmla="*/ 72 w 72"/>
                <a:gd name="T39" fmla="*/ 26 h 53"/>
                <a:gd name="T40" fmla="*/ 72 w 72"/>
                <a:gd name="T41" fmla="*/ 24 h 53"/>
                <a:gd name="T42" fmla="*/ 69 w 72"/>
                <a:gd name="T43" fmla="*/ 16 h 53"/>
                <a:gd name="T44" fmla="*/ 64 w 72"/>
                <a:gd name="T45" fmla="*/ 13 h 53"/>
                <a:gd name="T46" fmla="*/ 61 w 72"/>
                <a:gd name="T47" fmla="*/ 8 h 53"/>
                <a:gd name="T48" fmla="*/ 58 w 72"/>
                <a:gd name="T49" fmla="*/ 5 h 53"/>
                <a:gd name="T50" fmla="*/ 56 w 72"/>
                <a:gd name="T51" fmla="*/ 3 h 53"/>
                <a:gd name="T52" fmla="*/ 53 w 72"/>
                <a:gd name="T53" fmla="*/ 0 h 53"/>
                <a:gd name="T54" fmla="*/ 50 w 72"/>
                <a:gd name="T55" fmla="*/ 0 h 53"/>
                <a:gd name="T56" fmla="*/ 45 w 72"/>
                <a:gd name="T57" fmla="*/ 5 h 53"/>
                <a:gd name="T58" fmla="*/ 37 w 72"/>
                <a:gd name="T59" fmla="*/ 5 h 53"/>
                <a:gd name="T60" fmla="*/ 35 w 72"/>
                <a:gd name="T61" fmla="*/ 5 h 53"/>
                <a:gd name="T62" fmla="*/ 32 w 72"/>
                <a:gd name="T63" fmla="*/ 5 h 53"/>
                <a:gd name="T64" fmla="*/ 27 w 72"/>
                <a:gd name="T65" fmla="*/ 8 h 53"/>
                <a:gd name="T66" fmla="*/ 27 w 72"/>
                <a:gd name="T67" fmla="*/ 13 h 53"/>
                <a:gd name="T68" fmla="*/ 19 w 72"/>
                <a:gd name="T69" fmla="*/ 8 h 53"/>
                <a:gd name="T70" fmla="*/ 16 w 72"/>
                <a:gd name="T71" fmla="*/ 8 h 53"/>
                <a:gd name="T72" fmla="*/ 11 w 72"/>
                <a:gd name="T73" fmla="*/ 13 h 53"/>
                <a:gd name="T74" fmla="*/ 8 w 72"/>
                <a:gd name="T75" fmla="*/ 16 h 53"/>
                <a:gd name="T76" fmla="*/ 6 w 72"/>
                <a:gd name="T77" fmla="*/ 19 h 53"/>
                <a:gd name="T78" fmla="*/ 6 w 72"/>
                <a:gd name="T79" fmla="*/ 24 h 53"/>
                <a:gd name="T80" fmla="*/ 6 w 72"/>
                <a:gd name="T81" fmla="*/ 26 h 53"/>
                <a:gd name="T82" fmla="*/ 6 w 72"/>
                <a:gd name="T83" fmla="*/ 26 h 53"/>
                <a:gd name="T84" fmla="*/ 6 w 72"/>
                <a:gd name="T85" fmla="*/ 26 h 53"/>
                <a:gd name="T86" fmla="*/ 6 w 72"/>
                <a:gd name="T87" fmla="*/ 26 h 53"/>
                <a:gd name="T88" fmla="*/ 6 w 72"/>
                <a:gd name="T89" fmla="*/ 26 h 53"/>
                <a:gd name="T90" fmla="*/ 6 w 72"/>
                <a:gd name="T91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53">
                  <a:moveTo>
                    <a:pt x="6" y="26"/>
                  </a:moveTo>
                  <a:lnTo>
                    <a:pt x="6" y="26"/>
                  </a:lnTo>
                  <a:lnTo>
                    <a:pt x="0" y="32"/>
                  </a:lnTo>
                  <a:lnTo>
                    <a:pt x="6" y="34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8" y="45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6" y="53"/>
                  </a:lnTo>
                  <a:lnTo>
                    <a:pt x="24" y="53"/>
                  </a:lnTo>
                  <a:lnTo>
                    <a:pt x="27" y="53"/>
                  </a:lnTo>
                  <a:lnTo>
                    <a:pt x="37" y="50"/>
                  </a:lnTo>
                  <a:lnTo>
                    <a:pt x="50" y="45"/>
                  </a:lnTo>
                  <a:lnTo>
                    <a:pt x="58" y="42"/>
                  </a:lnTo>
                  <a:lnTo>
                    <a:pt x="64" y="42"/>
                  </a:lnTo>
                  <a:lnTo>
                    <a:pt x="69" y="40"/>
                  </a:lnTo>
                  <a:lnTo>
                    <a:pt x="72" y="40"/>
                  </a:lnTo>
                  <a:lnTo>
                    <a:pt x="72" y="32"/>
                  </a:lnTo>
                  <a:lnTo>
                    <a:pt x="72" y="26"/>
                  </a:lnTo>
                  <a:lnTo>
                    <a:pt x="72" y="24"/>
                  </a:lnTo>
                  <a:lnTo>
                    <a:pt x="69" y="16"/>
                  </a:lnTo>
                  <a:lnTo>
                    <a:pt x="64" y="13"/>
                  </a:lnTo>
                  <a:lnTo>
                    <a:pt x="61" y="8"/>
                  </a:lnTo>
                  <a:lnTo>
                    <a:pt x="58" y="5"/>
                  </a:lnTo>
                  <a:lnTo>
                    <a:pt x="56" y="3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2" y="5"/>
                  </a:lnTo>
                  <a:lnTo>
                    <a:pt x="27" y="8"/>
                  </a:lnTo>
                  <a:lnTo>
                    <a:pt x="27" y="13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1" y="13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 rot="256166">
              <a:off x="4792946" y="4460423"/>
              <a:ext cx="108560" cy="278917"/>
            </a:xfrm>
            <a:custGeom>
              <a:avLst/>
              <a:gdLst>
                <a:gd name="T0" fmla="*/ 13 w 20"/>
                <a:gd name="T1" fmla="*/ 39 h 41"/>
                <a:gd name="T2" fmla="*/ 13 w 20"/>
                <a:gd name="T3" fmla="*/ 38 h 41"/>
                <a:gd name="T4" fmla="*/ 13 w 20"/>
                <a:gd name="T5" fmla="*/ 37 h 41"/>
                <a:gd name="T6" fmla="*/ 13 w 20"/>
                <a:gd name="T7" fmla="*/ 36 h 41"/>
                <a:gd name="T8" fmla="*/ 15 w 20"/>
                <a:gd name="T9" fmla="*/ 35 h 41"/>
                <a:gd name="T10" fmla="*/ 17 w 20"/>
                <a:gd name="T11" fmla="*/ 30 h 41"/>
                <a:gd name="T12" fmla="*/ 19 w 20"/>
                <a:gd name="T13" fmla="*/ 29 h 41"/>
                <a:gd name="T14" fmla="*/ 20 w 20"/>
                <a:gd name="T15" fmla="*/ 28 h 41"/>
                <a:gd name="T16" fmla="*/ 20 w 20"/>
                <a:gd name="T17" fmla="*/ 26 h 41"/>
                <a:gd name="T18" fmla="*/ 20 w 20"/>
                <a:gd name="T19" fmla="*/ 25 h 41"/>
                <a:gd name="T20" fmla="*/ 19 w 20"/>
                <a:gd name="T21" fmla="*/ 23 h 41"/>
                <a:gd name="T22" fmla="*/ 17 w 20"/>
                <a:gd name="T23" fmla="*/ 23 h 41"/>
                <a:gd name="T24" fmla="*/ 16 w 20"/>
                <a:gd name="T25" fmla="*/ 22 h 41"/>
                <a:gd name="T26" fmla="*/ 16 w 20"/>
                <a:gd name="T27" fmla="*/ 20 h 41"/>
                <a:gd name="T28" fmla="*/ 15 w 20"/>
                <a:gd name="T29" fmla="*/ 19 h 41"/>
                <a:gd name="T30" fmla="*/ 15 w 20"/>
                <a:gd name="T31" fmla="*/ 18 h 41"/>
                <a:gd name="T32" fmla="*/ 15 w 20"/>
                <a:gd name="T33" fmla="*/ 16 h 41"/>
                <a:gd name="T34" fmla="*/ 13 w 20"/>
                <a:gd name="T35" fmla="*/ 15 h 41"/>
                <a:gd name="T36" fmla="*/ 15 w 20"/>
                <a:gd name="T37" fmla="*/ 13 h 41"/>
                <a:gd name="T38" fmla="*/ 15 w 20"/>
                <a:gd name="T39" fmla="*/ 13 h 41"/>
                <a:gd name="T40" fmla="*/ 15 w 20"/>
                <a:gd name="T41" fmla="*/ 12 h 41"/>
                <a:gd name="T42" fmla="*/ 15 w 20"/>
                <a:gd name="T43" fmla="*/ 10 h 41"/>
                <a:gd name="T44" fmla="*/ 15 w 20"/>
                <a:gd name="T45" fmla="*/ 9 h 41"/>
                <a:gd name="T46" fmla="*/ 15 w 20"/>
                <a:gd name="T47" fmla="*/ 8 h 41"/>
                <a:gd name="T48" fmla="*/ 15 w 20"/>
                <a:gd name="T49" fmla="*/ 6 h 41"/>
                <a:gd name="T50" fmla="*/ 13 w 20"/>
                <a:gd name="T51" fmla="*/ 5 h 41"/>
                <a:gd name="T52" fmla="*/ 13 w 20"/>
                <a:gd name="T53" fmla="*/ 5 h 41"/>
                <a:gd name="T54" fmla="*/ 10 w 20"/>
                <a:gd name="T55" fmla="*/ 3 h 41"/>
                <a:gd name="T56" fmla="*/ 10 w 20"/>
                <a:gd name="T57" fmla="*/ 2 h 41"/>
                <a:gd name="T58" fmla="*/ 10 w 20"/>
                <a:gd name="T59" fmla="*/ 1 h 41"/>
                <a:gd name="T60" fmla="*/ 9 w 20"/>
                <a:gd name="T61" fmla="*/ 0 h 41"/>
                <a:gd name="T62" fmla="*/ 7 w 20"/>
                <a:gd name="T63" fmla="*/ 2 h 41"/>
                <a:gd name="T64" fmla="*/ 6 w 20"/>
                <a:gd name="T65" fmla="*/ 2 h 41"/>
                <a:gd name="T66" fmla="*/ 4 w 20"/>
                <a:gd name="T67" fmla="*/ 2 h 41"/>
                <a:gd name="T68" fmla="*/ 4 w 20"/>
                <a:gd name="T69" fmla="*/ 0 h 41"/>
                <a:gd name="T70" fmla="*/ 3 w 20"/>
                <a:gd name="T71" fmla="*/ 0 h 41"/>
                <a:gd name="T72" fmla="*/ 1 w 20"/>
                <a:gd name="T73" fmla="*/ 3 h 41"/>
                <a:gd name="T74" fmla="*/ 0 w 20"/>
                <a:gd name="T75" fmla="*/ 6 h 41"/>
                <a:gd name="T76" fmla="*/ 2 w 20"/>
                <a:gd name="T77" fmla="*/ 10 h 41"/>
                <a:gd name="T78" fmla="*/ 3 w 20"/>
                <a:gd name="T79" fmla="*/ 10 h 41"/>
                <a:gd name="T80" fmla="*/ 3 w 20"/>
                <a:gd name="T81" fmla="*/ 13 h 41"/>
                <a:gd name="T82" fmla="*/ 2 w 20"/>
                <a:gd name="T83" fmla="*/ 16 h 41"/>
                <a:gd name="T84" fmla="*/ 3 w 20"/>
                <a:gd name="T85" fmla="*/ 18 h 41"/>
                <a:gd name="T86" fmla="*/ 3 w 20"/>
                <a:gd name="T87" fmla="*/ 19 h 41"/>
                <a:gd name="T88" fmla="*/ 3 w 20"/>
                <a:gd name="T89" fmla="*/ 22 h 41"/>
                <a:gd name="T90" fmla="*/ 3 w 20"/>
                <a:gd name="T91" fmla="*/ 23 h 41"/>
                <a:gd name="T92" fmla="*/ 2 w 20"/>
                <a:gd name="T93" fmla="*/ 23 h 41"/>
                <a:gd name="T94" fmla="*/ 2 w 20"/>
                <a:gd name="T95" fmla="*/ 25 h 41"/>
                <a:gd name="T96" fmla="*/ 2 w 20"/>
                <a:gd name="T97" fmla="*/ 26 h 41"/>
                <a:gd name="T98" fmla="*/ 3 w 20"/>
                <a:gd name="T99" fmla="*/ 29 h 41"/>
                <a:gd name="T100" fmla="*/ 3 w 20"/>
                <a:gd name="T101" fmla="*/ 30 h 41"/>
                <a:gd name="T102" fmla="*/ 2 w 20"/>
                <a:gd name="T103" fmla="*/ 30 h 41"/>
                <a:gd name="T104" fmla="*/ 6 w 20"/>
                <a:gd name="T105" fmla="*/ 33 h 41"/>
                <a:gd name="T106" fmla="*/ 7 w 20"/>
                <a:gd name="T107" fmla="*/ 35 h 41"/>
                <a:gd name="T108" fmla="*/ 9 w 20"/>
                <a:gd name="T109" fmla="*/ 38 h 41"/>
                <a:gd name="T110" fmla="*/ 9 w 20"/>
                <a:gd name="T111" fmla="*/ 39 h 41"/>
                <a:gd name="T112" fmla="*/ 10 w 20"/>
                <a:gd name="T113" fmla="*/ 40 h 41"/>
                <a:gd name="T114" fmla="*/ 12 w 20"/>
                <a:gd name="T115" fmla="*/ 41 h 41"/>
                <a:gd name="T116" fmla="*/ 13 w 20"/>
                <a:gd name="T11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41">
                  <a:moveTo>
                    <a:pt x="13" y="39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2" y="41"/>
                    <a:pt x="12" y="41"/>
                    <a:pt x="12" y="41"/>
                  </a:cubicBezTo>
                  <a:lnTo>
                    <a:pt x="13" y="39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 rot="256166">
              <a:off x="4981346" y="4341742"/>
              <a:ext cx="368691" cy="266004"/>
            </a:xfrm>
            <a:custGeom>
              <a:avLst/>
              <a:gdLst>
                <a:gd name="T0" fmla="*/ 8 w 180"/>
                <a:gd name="T1" fmla="*/ 71 h 103"/>
                <a:gd name="T2" fmla="*/ 16 w 180"/>
                <a:gd name="T3" fmla="*/ 79 h 103"/>
                <a:gd name="T4" fmla="*/ 19 w 180"/>
                <a:gd name="T5" fmla="*/ 89 h 103"/>
                <a:gd name="T6" fmla="*/ 19 w 180"/>
                <a:gd name="T7" fmla="*/ 103 h 103"/>
                <a:gd name="T8" fmla="*/ 26 w 180"/>
                <a:gd name="T9" fmla="*/ 103 h 103"/>
                <a:gd name="T10" fmla="*/ 42 w 180"/>
                <a:gd name="T11" fmla="*/ 103 h 103"/>
                <a:gd name="T12" fmla="*/ 58 w 180"/>
                <a:gd name="T13" fmla="*/ 95 h 103"/>
                <a:gd name="T14" fmla="*/ 66 w 180"/>
                <a:gd name="T15" fmla="*/ 95 h 103"/>
                <a:gd name="T16" fmla="*/ 71 w 180"/>
                <a:gd name="T17" fmla="*/ 103 h 103"/>
                <a:gd name="T18" fmla="*/ 79 w 180"/>
                <a:gd name="T19" fmla="*/ 97 h 103"/>
                <a:gd name="T20" fmla="*/ 87 w 180"/>
                <a:gd name="T21" fmla="*/ 103 h 103"/>
                <a:gd name="T22" fmla="*/ 103 w 180"/>
                <a:gd name="T23" fmla="*/ 103 h 103"/>
                <a:gd name="T24" fmla="*/ 111 w 180"/>
                <a:gd name="T25" fmla="*/ 103 h 103"/>
                <a:gd name="T26" fmla="*/ 114 w 180"/>
                <a:gd name="T27" fmla="*/ 95 h 103"/>
                <a:gd name="T28" fmla="*/ 111 w 180"/>
                <a:gd name="T29" fmla="*/ 89 h 103"/>
                <a:gd name="T30" fmla="*/ 114 w 180"/>
                <a:gd name="T31" fmla="*/ 87 h 103"/>
                <a:gd name="T32" fmla="*/ 122 w 180"/>
                <a:gd name="T33" fmla="*/ 87 h 103"/>
                <a:gd name="T34" fmla="*/ 129 w 180"/>
                <a:gd name="T35" fmla="*/ 79 h 103"/>
                <a:gd name="T36" fmla="*/ 145 w 180"/>
                <a:gd name="T37" fmla="*/ 76 h 103"/>
                <a:gd name="T38" fmla="*/ 153 w 180"/>
                <a:gd name="T39" fmla="*/ 79 h 103"/>
                <a:gd name="T40" fmla="*/ 158 w 180"/>
                <a:gd name="T41" fmla="*/ 79 h 103"/>
                <a:gd name="T42" fmla="*/ 164 w 180"/>
                <a:gd name="T43" fmla="*/ 76 h 103"/>
                <a:gd name="T44" fmla="*/ 148 w 180"/>
                <a:gd name="T45" fmla="*/ 60 h 103"/>
                <a:gd name="T46" fmla="*/ 156 w 180"/>
                <a:gd name="T47" fmla="*/ 55 h 103"/>
                <a:gd name="T48" fmla="*/ 158 w 180"/>
                <a:gd name="T49" fmla="*/ 45 h 103"/>
                <a:gd name="T50" fmla="*/ 164 w 180"/>
                <a:gd name="T51" fmla="*/ 29 h 103"/>
                <a:gd name="T52" fmla="*/ 174 w 180"/>
                <a:gd name="T53" fmla="*/ 26 h 103"/>
                <a:gd name="T54" fmla="*/ 180 w 180"/>
                <a:gd name="T55" fmla="*/ 18 h 103"/>
                <a:gd name="T56" fmla="*/ 174 w 180"/>
                <a:gd name="T57" fmla="*/ 15 h 103"/>
                <a:gd name="T58" fmla="*/ 156 w 180"/>
                <a:gd name="T59" fmla="*/ 8 h 103"/>
                <a:gd name="T60" fmla="*/ 140 w 180"/>
                <a:gd name="T61" fmla="*/ 2 h 103"/>
                <a:gd name="T62" fmla="*/ 129 w 180"/>
                <a:gd name="T63" fmla="*/ 2 h 103"/>
                <a:gd name="T64" fmla="*/ 106 w 180"/>
                <a:gd name="T65" fmla="*/ 8 h 103"/>
                <a:gd name="T66" fmla="*/ 92 w 180"/>
                <a:gd name="T67" fmla="*/ 18 h 103"/>
                <a:gd name="T68" fmla="*/ 77 w 180"/>
                <a:gd name="T69" fmla="*/ 15 h 103"/>
                <a:gd name="T70" fmla="*/ 58 w 180"/>
                <a:gd name="T71" fmla="*/ 15 h 103"/>
                <a:gd name="T72" fmla="*/ 34 w 180"/>
                <a:gd name="T73" fmla="*/ 10 h 103"/>
                <a:gd name="T74" fmla="*/ 16 w 180"/>
                <a:gd name="T75" fmla="*/ 15 h 103"/>
                <a:gd name="T76" fmla="*/ 16 w 180"/>
                <a:gd name="T77" fmla="*/ 8 h 103"/>
                <a:gd name="T78" fmla="*/ 8 w 180"/>
                <a:gd name="T79" fmla="*/ 0 h 103"/>
                <a:gd name="T80" fmla="*/ 0 w 180"/>
                <a:gd name="T81" fmla="*/ 8 h 103"/>
                <a:gd name="T82" fmla="*/ 0 w 180"/>
                <a:gd name="T83" fmla="*/ 15 h 103"/>
                <a:gd name="T84" fmla="*/ 8 w 180"/>
                <a:gd name="T85" fmla="*/ 26 h 103"/>
                <a:gd name="T86" fmla="*/ 11 w 180"/>
                <a:gd name="T87" fmla="*/ 45 h 103"/>
                <a:gd name="T88" fmla="*/ 5 w 180"/>
                <a:gd name="T89" fmla="*/ 50 h 103"/>
                <a:gd name="T90" fmla="*/ 5 w 180"/>
                <a:gd name="T91" fmla="*/ 60 h 103"/>
                <a:gd name="T92" fmla="*/ 0 w 180"/>
                <a:gd name="T93" fmla="*/ 63 h 103"/>
                <a:gd name="T94" fmla="*/ 5 w 180"/>
                <a:gd name="T95" fmla="*/ 68 h 103"/>
                <a:gd name="T96" fmla="*/ 5 w 180"/>
                <a:gd name="T97" fmla="*/ 68 h 103"/>
                <a:gd name="T98" fmla="*/ 5 w 180"/>
                <a:gd name="T99" fmla="*/ 6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0" h="103">
                  <a:moveTo>
                    <a:pt x="5" y="68"/>
                  </a:moveTo>
                  <a:lnTo>
                    <a:pt x="8" y="71"/>
                  </a:lnTo>
                  <a:lnTo>
                    <a:pt x="11" y="76"/>
                  </a:lnTo>
                  <a:lnTo>
                    <a:pt x="16" y="79"/>
                  </a:lnTo>
                  <a:lnTo>
                    <a:pt x="19" y="87"/>
                  </a:lnTo>
                  <a:lnTo>
                    <a:pt x="19" y="89"/>
                  </a:lnTo>
                  <a:lnTo>
                    <a:pt x="19" y="95"/>
                  </a:lnTo>
                  <a:lnTo>
                    <a:pt x="19" y="103"/>
                  </a:lnTo>
                  <a:lnTo>
                    <a:pt x="24" y="103"/>
                  </a:lnTo>
                  <a:lnTo>
                    <a:pt x="26" y="103"/>
                  </a:lnTo>
                  <a:lnTo>
                    <a:pt x="34" y="103"/>
                  </a:lnTo>
                  <a:lnTo>
                    <a:pt x="42" y="103"/>
                  </a:lnTo>
                  <a:lnTo>
                    <a:pt x="50" y="97"/>
                  </a:lnTo>
                  <a:lnTo>
                    <a:pt x="58" y="95"/>
                  </a:lnTo>
                  <a:lnTo>
                    <a:pt x="61" y="95"/>
                  </a:lnTo>
                  <a:lnTo>
                    <a:pt x="66" y="95"/>
                  </a:lnTo>
                  <a:lnTo>
                    <a:pt x="69" y="95"/>
                  </a:lnTo>
                  <a:lnTo>
                    <a:pt x="71" y="103"/>
                  </a:lnTo>
                  <a:lnTo>
                    <a:pt x="74" y="100"/>
                  </a:lnTo>
                  <a:lnTo>
                    <a:pt x="79" y="97"/>
                  </a:lnTo>
                  <a:lnTo>
                    <a:pt x="85" y="103"/>
                  </a:lnTo>
                  <a:lnTo>
                    <a:pt x="87" y="103"/>
                  </a:lnTo>
                  <a:lnTo>
                    <a:pt x="92" y="103"/>
                  </a:lnTo>
                  <a:lnTo>
                    <a:pt x="103" y="103"/>
                  </a:lnTo>
                  <a:lnTo>
                    <a:pt x="106" y="103"/>
                  </a:lnTo>
                  <a:lnTo>
                    <a:pt x="111" y="103"/>
                  </a:lnTo>
                  <a:lnTo>
                    <a:pt x="114" y="97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11" y="89"/>
                  </a:lnTo>
                  <a:lnTo>
                    <a:pt x="111" y="87"/>
                  </a:lnTo>
                  <a:lnTo>
                    <a:pt x="114" y="87"/>
                  </a:lnTo>
                  <a:lnTo>
                    <a:pt x="119" y="87"/>
                  </a:lnTo>
                  <a:lnTo>
                    <a:pt x="122" y="87"/>
                  </a:lnTo>
                  <a:lnTo>
                    <a:pt x="124" y="82"/>
                  </a:lnTo>
                  <a:lnTo>
                    <a:pt x="129" y="79"/>
                  </a:lnTo>
                  <a:lnTo>
                    <a:pt x="140" y="76"/>
                  </a:lnTo>
                  <a:lnTo>
                    <a:pt x="145" y="76"/>
                  </a:lnTo>
                  <a:lnTo>
                    <a:pt x="148" y="76"/>
                  </a:lnTo>
                  <a:lnTo>
                    <a:pt x="153" y="79"/>
                  </a:lnTo>
                  <a:lnTo>
                    <a:pt x="156" y="79"/>
                  </a:lnTo>
                  <a:lnTo>
                    <a:pt x="158" y="79"/>
                  </a:lnTo>
                  <a:lnTo>
                    <a:pt x="164" y="79"/>
                  </a:lnTo>
                  <a:lnTo>
                    <a:pt x="164" y="76"/>
                  </a:lnTo>
                  <a:lnTo>
                    <a:pt x="156" y="63"/>
                  </a:lnTo>
                  <a:lnTo>
                    <a:pt x="148" y="60"/>
                  </a:lnTo>
                  <a:lnTo>
                    <a:pt x="153" y="60"/>
                  </a:lnTo>
                  <a:lnTo>
                    <a:pt x="156" y="55"/>
                  </a:lnTo>
                  <a:lnTo>
                    <a:pt x="158" y="52"/>
                  </a:lnTo>
                  <a:lnTo>
                    <a:pt x="158" y="45"/>
                  </a:lnTo>
                  <a:lnTo>
                    <a:pt x="158" y="37"/>
                  </a:lnTo>
                  <a:lnTo>
                    <a:pt x="164" y="29"/>
                  </a:lnTo>
                  <a:lnTo>
                    <a:pt x="172" y="26"/>
                  </a:lnTo>
                  <a:lnTo>
                    <a:pt x="174" y="26"/>
                  </a:lnTo>
                  <a:lnTo>
                    <a:pt x="180" y="26"/>
                  </a:lnTo>
                  <a:lnTo>
                    <a:pt x="180" y="18"/>
                  </a:lnTo>
                  <a:lnTo>
                    <a:pt x="180" y="15"/>
                  </a:lnTo>
                  <a:lnTo>
                    <a:pt x="174" y="15"/>
                  </a:lnTo>
                  <a:lnTo>
                    <a:pt x="166" y="15"/>
                  </a:lnTo>
                  <a:lnTo>
                    <a:pt x="156" y="8"/>
                  </a:lnTo>
                  <a:lnTo>
                    <a:pt x="148" y="8"/>
                  </a:lnTo>
                  <a:lnTo>
                    <a:pt x="140" y="2"/>
                  </a:lnTo>
                  <a:lnTo>
                    <a:pt x="132" y="0"/>
                  </a:lnTo>
                  <a:lnTo>
                    <a:pt x="129" y="2"/>
                  </a:lnTo>
                  <a:lnTo>
                    <a:pt x="119" y="2"/>
                  </a:lnTo>
                  <a:lnTo>
                    <a:pt x="106" y="8"/>
                  </a:lnTo>
                  <a:lnTo>
                    <a:pt x="98" y="15"/>
                  </a:lnTo>
                  <a:lnTo>
                    <a:pt x="92" y="18"/>
                  </a:lnTo>
                  <a:lnTo>
                    <a:pt x="87" y="18"/>
                  </a:lnTo>
                  <a:lnTo>
                    <a:pt x="77" y="15"/>
                  </a:lnTo>
                  <a:lnTo>
                    <a:pt x="66" y="15"/>
                  </a:lnTo>
                  <a:lnTo>
                    <a:pt x="58" y="15"/>
                  </a:lnTo>
                  <a:lnTo>
                    <a:pt x="45" y="15"/>
                  </a:lnTo>
                  <a:lnTo>
                    <a:pt x="34" y="10"/>
                  </a:lnTo>
                  <a:lnTo>
                    <a:pt x="24" y="15"/>
                  </a:lnTo>
                  <a:lnTo>
                    <a:pt x="16" y="15"/>
                  </a:lnTo>
                  <a:lnTo>
                    <a:pt x="11" y="10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8" y="26"/>
                  </a:lnTo>
                  <a:lnTo>
                    <a:pt x="19" y="34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50"/>
                  </a:lnTo>
                  <a:lnTo>
                    <a:pt x="5" y="52"/>
                  </a:lnTo>
                  <a:lnTo>
                    <a:pt x="5" y="60"/>
                  </a:lnTo>
                  <a:lnTo>
                    <a:pt x="8" y="60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 rot="256166">
              <a:off x="4868480" y="3962465"/>
              <a:ext cx="557134" cy="423540"/>
            </a:xfrm>
            <a:custGeom>
              <a:avLst/>
              <a:gdLst>
                <a:gd name="T0" fmla="*/ 256 w 272"/>
                <a:gd name="T1" fmla="*/ 101 h 164"/>
                <a:gd name="T2" fmla="*/ 251 w 272"/>
                <a:gd name="T3" fmla="*/ 103 h 164"/>
                <a:gd name="T4" fmla="*/ 240 w 272"/>
                <a:gd name="T5" fmla="*/ 109 h 164"/>
                <a:gd name="T6" fmla="*/ 230 w 272"/>
                <a:gd name="T7" fmla="*/ 101 h 164"/>
                <a:gd name="T8" fmla="*/ 224 w 272"/>
                <a:gd name="T9" fmla="*/ 95 h 164"/>
                <a:gd name="T10" fmla="*/ 222 w 272"/>
                <a:gd name="T11" fmla="*/ 82 h 164"/>
                <a:gd name="T12" fmla="*/ 224 w 272"/>
                <a:gd name="T13" fmla="*/ 61 h 164"/>
                <a:gd name="T14" fmla="*/ 214 w 272"/>
                <a:gd name="T15" fmla="*/ 43 h 164"/>
                <a:gd name="T16" fmla="*/ 195 w 272"/>
                <a:gd name="T17" fmla="*/ 22 h 164"/>
                <a:gd name="T18" fmla="*/ 180 w 272"/>
                <a:gd name="T19" fmla="*/ 6 h 164"/>
                <a:gd name="T20" fmla="*/ 172 w 272"/>
                <a:gd name="T21" fmla="*/ 0 h 164"/>
                <a:gd name="T22" fmla="*/ 164 w 272"/>
                <a:gd name="T23" fmla="*/ 8 h 164"/>
                <a:gd name="T24" fmla="*/ 145 w 272"/>
                <a:gd name="T25" fmla="*/ 14 h 164"/>
                <a:gd name="T26" fmla="*/ 137 w 272"/>
                <a:gd name="T27" fmla="*/ 16 h 164"/>
                <a:gd name="T28" fmla="*/ 127 w 272"/>
                <a:gd name="T29" fmla="*/ 22 h 164"/>
                <a:gd name="T30" fmla="*/ 111 w 272"/>
                <a:gd name="T31" fmla="*/ 14 h 164"/>
                <a:gd name="T32" fmla="*/ 90 w 272"/>
                <a:gd name="T33" fmla="*/ 8 h 164"/>
                <a:gd name="T34" fmla="*/ 74 w 272"/>
                <a:gd name="T35" fmla="*/ 8 h 164"/>
                <a:gd name="T36" fmla="*/ 69 w 272"/>
                <a:gd name="T37" fmla="*/ 14 h 164"/>
                <a:gd name="T38" fmla="*/ 58 w 272"/>
                <a:gd name="T39" fmla="*/ 22 h 164"/>
                <a:gd name="T40" fmla="*/ 48 w 272"/>
                <a:gd name="T41" fmla="*/ 24 h 164"/>
                <a:gd name="T42" fmla="*/ 48 w 272"/>
                <a:gd name="T43" fmla="*/ 32 h 164"/>
                <a:gd name="T44" fmla="*/ 37 w 272"/>
                <a:gd name="T45" fmla="*/ 53 h 164"/>
                <a:gd name="T46" fmla="*/ 29 w 272"/>
                <a:gd name="T47" fmla="*/ 66 h 164"/>
                <a:gd name="T48" fmla="*/ 21 w 272"/>
                <a:gd name="T49" fmla="*/ 69 h 164"/>
                <a:gd name="T50" fmla="*/ 13 w 272"/>
                <a:gd name="T51" fmla="*/ 74 h 164"/>
                <a:gd name="T52" fmla="*/ 5 w 272"/>
                <a:gd name="T53" fmla="*/ 74 h 164"/>
                <a:gd name="T54" fmla="*/ 3 w 272"/>
                <a:gd name="T55" fmla="*/ 77 h 164"/>
                <a:gd name="T56" fmla="*/ 11 w 272"/>
                <a:gd name="T57" fmla="*/ 85 h 164"/>
                <a:gd name="T58" fmla="*/ 19 w 272"/>
                <a:gd name="T59" fmla="*/ 93 h 164"/>
                <a:gd name="T60" fmla="*/ 29 w 272"/>
                <a:gd name="T61" fmla="*/ 109 h 164"/>
                <a:gd name="T62" fmla="*/ 37 w 272"/>
                <a:gd name="T63" fmla="*/ 114 h 164"/>
                <a:gd name="T64" fmla="*/ 37 w 272"/>
                <a:gd name="T65" fmla="*/ 119 h 164"/>
                <a:gd name="T66" fmla="*/ 40 w 272"/>
                <a:gd name="T67" fmla="*/ 127 h 164"/>
                <a:gd name="T68" fmla="*/ 58 w 272"/>
                <a:gd name="T69" fmla="*/ 135 h 164"/>
                <a:gd name="T70" fmla="*/ 71 w 272"/>
                <a:gd name="T71" fmla="*/ 127 h 164"/>
                <a:gd name="T72" fmla="*/ 66 w 272"/>
                <a:gd name="T73" fmla="*/ 135 h 164"/>
                <a:gd name="T74" fmla="*/ 74 w 272"/>
                <a:gd name="T75" fmla="*/ 146 h 164"/>
                <a:gd name="T76" fmla="*/ 82 w 272"/>
                <a:gd name="T77" fmla="*/ 154 h 164"/>
                <a:gd name="T78" fmla="*/ 82 w 272"/>
                <a:gd name="T79" fmla="*/ 161 h 164"/>
                <a:gd name="T80" fmla="*/ 100 w 272"/>
                <a:gd name="T81" fmla="*/ 156 h 164"/>
                <a:gd name="T82" fmla="*/ 124 w 272"/>
                <a:gd name="T83" fmla="*/ 161 h 164"/>
                <a:gd name="T84" fmla="*/ 143 w 272"/>
                <a:gd name="T85" fmla="*/ 161 h 164"/>
                <a:gd name="T86" fmla="*/ 158 w 272"/>
                <a:gd name="T87" fmla="*/ 164 h 164"/>
                <a:gd name="T88" fmla="*/ 172 w 272"/>
                <a:gd name="T89" fmla="*/ 154 h 164"/>
                <a:gd name="T90" fmla="*/ 195 w 272"/>
                <a:gd name="T91" fmla="*/ 148 h 164"/>
                <a:gd name="T92" fmla="*/ 206 w 272"/>
                <a:gd name="T93" fmla="*/ 148 h 164"/>
                <a:gd name="T94" fmla="*/ 222 w 272"/>
                <a:gd name="T95" fmla="*/ 154 h 164"/>
                <a:gd name="T96" fmla="*/ 240 w 272"/>
                <a:gd name="T97" fmla="*/ 161 h 164"/>
                <a:gd name="T98" fmla="*/ 246 w 272"/>
                <a:gd name="T99" fmla="*/ 154 h 164"/>
                <a:gd name="T100" fmla="*/ 246 w 272"/>
                <a:gd name="T101" fmla="*/ 140 h 164"/>
                <a:gd name="T102" fmla="*/ 251 w 272"/>
                <a:gd name="T103" fmla="*/ 130 h 164"/>
                <a:gd name="T104" fmla="*/ 248 w 272"/>
                <a:gd name="T105" fmla="*/ 130 h 164"/>
                <a:gd name="T106" fmla="*/ 248 w 272"/>
                <a:gd name="T107" fmla="*/ 119 h 164"/>
                <a:gd name="T108" fmla="*/ 251 w 272"/>
                <a:gd name="T109" fmla="*/ 119 h 164"/>
                <a:gd name="T110" fmla="*/ 259 w 272"/>
                <a:gd name="T111" fmla="*/ 127 h 164"/>
                <a:gd name="T112" fmla="*/ 272 w 272"/>
                <a:gd name="T113" fmla="*/ 114 h 164"/>
                <a:gd name="T114" fmla="*/ 267 w 272"/>
                <a:gd name="T115" fmla="*/ 103 h 164"/>
                <a:gd name="T116" fmla="*/ 264 w 272"/>
                <a:gd name="T117" fmla="*/ 101 h 164"/>
                <a:gd name="T118" fmla="*/ 264 w 272"/>
                <a:gd name="T119" fmla="*/ 101 h 164"/>
                <a:gd name="T120" fmla="*/ 264 w 272"/>
                <a:gd name="T121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2" h="164">
                  <a:moveTo>
                    <a:pt x="264" y="101"/>
                  </a:moveTo>
                  <a:lnTo>
                    <a:pt x="256" y="101"/>
                  </a:lnTo>
                  <a:lnTo>
                    <a:pt x="251" y="103"/>
                  </a:lnTo>
                  <a:lnTo>
                    <a:pt x="251" y="103"/>
                  </a:lnTo>
                  <a:lnTo>
                    <a:pt x="246" y="109"/>
                  </a:lnTo>
                  <a:lnTo>
                    <a:pt x="240" y="109"/>
                  </a:lnTo>
                  <a:lnTo>
                    <a:pt x="232" y="103"/>
                  </a:lnTo>
                  <a:lnTo>
                    <a:pt x="230" y="101"/>
                  </a:lnTo>
                  <a:lnTo>
                    <a:pt x="227" y="98"/>
                  </a:lnTo>
                  <a:lnTo>
                    <a:pt x="224" y="95"/>
                  </a:lnTo>
                  <a:lnTo>
                    <a:pt x="224" y="93"/>
                  </a:lnTo>
                  <a:lnTo>
                    <a:pt x="222" y="82"/>
                  </a:lnTo>
                  <a:lnTo>
                    <a:pt x="222" y="74"/>
                  </a:lnTo>
                  <a:lnTo>
                    <a:pt x="224" y="61"/>
                  </a:lnTo>
                  <a:lnTo>
                    <a:pt x="219" y="51"/>
                  </a:lnTo>
                  <a:lnTo>
                    <a:pt x="214" y="43"/>
                  </a:lnTo>
                  <a:lnTo>
                    <a:pt x="203" y="32"/>
                  </a:lnTo>
                  <a:lnTo>
                    <a:pt x="195" y="22"/>
                  </a:lnTo>
                  <a:lnTo>
                    <a:pt x="188" y="8"/>
                  </a:lnTo>
                  <a:lnTo>
                    <a:pt x="180" y="6"/>
                  </a:lnTo>
                  <a:lnTo>
                    <a:pt x="177" y="0"/>
                  </a:lnTo>
                  <a:lnTo>
                    <a:pt x="172" y="0"/>
                  </a:lnTo>
                  <a:lnTo>
                    <a:pt x="164" y="6"/>
                  </a:lnTo>
                  <a:lnTo>
                    <a:pt x="164" y="8"/>
                  </a:lnTo>
                  <a:lnTo>
                    <a:pt x="161" y="14"/>
                  </a:lnTo>
                  <a:lnTo>
                    <a:pt x="145" y="14"/>
                  </a:lnTo>
                  <a:lnTo>
                    <a:pt x="143" y="14"/>
                  </a:lnTo>
                  <a:lnTo>
                    <a:pt x="137" y="16"/>
                  </a:lnTo>
                  <a:lnTo>
                    <a:pt x="132" y="22"/>
                  </a:lnTo>
                  <a:lnTo>
                    <a:pt x="127" y="22"/>
                  </a:lnTo>
                  <a:lnTo>
                    <a:pt x="119" y="14"/>
                  </a:lnTo>
                  <a:lnTo>
                    <a:pt x="111" y="14"/>
                  </a:lnTo>
                  <a:lnTo>
                    <a:pt x="100" y="14"/>
                  </a:lnTo>
                  <a:lnTo>
                    <a:pt x="90" y="8"/>
                  </a:lnTo>
                  <a:lnTo>
                    <a:pt x="82" y="8"/>
                  </a:lnTo>
                  <a:lnTo>
                    <a:pt x="74" y="8"/>
                  </a:lnTo>
                  <a:lnTo>
                    <a:pt x="71" y="14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58" y="22"/>
                  </a:lnTo>
                  <a:lnTo>
                    <a:pt x="55" y="22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32"/>
                  </a:lnTo>
                  <a:lnTo>
                    <a:pt x="40" y="43"/>
                  </a:lnTo>
                  <a:lnTo>
                    <a:pt x="37" y="53"/>
                  </a:lnTo>
                  <a:lnTo>
                    <a:pt x="29" y="61"/>
                  </a:lnTo>
                  <a:lnTo>
                    <a:pt x="29" y="66"/>
                  </a:lnTo>
                  <a:lnTo>
                    <a:pt x="24" y="69"/>
                  </a:lnTo>
                  <a:lnTo>
                    <a:pt x="21" y="69"/>
                  </a:lnTo>
                  <a:lnTo>
                    <a:pt x="13" y="69"/>
                  </a:lnTo>
                  <a:lnTo>
                    <a:pt x="13" y="74"/>
                  </a:lnTo>
                  <a:lnTo>
                    <a:pt x="11" y="77"/>
                  </a:lnTo>
                  <a:lnTo>
                    <a:pt x="5" y="74"/>
                  </a:lnTo>
                  <a:lnTo>
                    <a:pt x="0" y="77"/>
                  </a:lnTo>
                  <a:lnTo>
                    <a:pt x="3" y="77"/>
                  </a:lnTo>
                  <a:lnTo>
                    <a:pt x="5" y="82"/>
                  </a:lnTo>
                  <a:lnTo>
                    <a:pt x="11" y="85"/>
                  </a:lnTo>
                  <a:lnTo>
                    <a:pt x="13" y="88"/>
                  </a:lnTo>
                  <a:lnTo>
                    <a:pt x="19" y="93"/>
                  </a:lnTo>
                  <a:lnTo>
                    <a:pt x="13" y="101"/>
                  </a:lnTo>
                  <a:lnTo>
                    <a:pt x="29" y="109"/>
                  </a:lnTo>
                  <a:lnTo>
                    <a:pt x="37" y="111"/>
                  </a:lnTo>
                  <a:lnTo>
                    <a:pt x="37" y="114"/>
                  </a:lnTo>
                  <a:lnTo>
                    <a:pt x="32" y="114"/>
                  </a:lnTo>
                  <a:lnTo>
                    <a:pt x="37" y="119"/>
                  </a:lnTo>
                  <a:lnTo>
                    <a:pt x="32" y="122"/>
                  </a:lnTo>
                  <a:lnTo>
                    <a:pt x="40" y="127"/>
                  </a:lnTo>
                  <a:lnTo>
                    <a:pt x="50" y="130"/>
                  </a:lnTo>
                  <a:lnTo>
                    <a:pt x="58" y="135"/>
                  </a:lnTo>
                  <a:lnTo>
                    <a:pt x="63" y="130"/>
                  </a:lnTo>
                  <a:lnTo>
                    <a:pt x="71" y="127"/>
                  </a:lnTo>
                  <a:lnTo>
                    <a:pt x="74" y="135"/>
                  </a:lnTo>
                  <a:lnTo>
                    <a:pt x="66" y="135"/>
                  </a:lnTo>
                  <a:lnTo>
                    <a:pt x="66" y="138"/>
                  </a:lnTo>
                  <a:lnTo>
                    <a:pt x="74" y="146"/>
                  </a:lnTo>
                  <a:lnTo>
                    <a:pt x="82" y="148"/>
                  </a:lnTo>
                  <a:lnTo>
                    <a:pt x="82" y="154"/>
                  </a:lnTo>
                  <a:lnTo>
                    <a:pt x="77" y="156"/>
                  </a:lnTo>
                  <a:lnTo>
                    <a:pt x="82" y="161"/>
                  </a:lnTo>
                  <a:lnTo>
                    <a:pt x="90" y="161"/>
                  </a:lnTo>
                  <a:lnTo>
                    <a:pt x="100" y="156"/>
                  </a:lnTo>
                  <a:lnTo>
                    <a:pt x="111" y="161"/>
                  </a:lnTo>
                  <a:lnTo>
                    <a:pt x="124" y="161"/>
                  </a:lnTo>
                  <a:lnTo>
                    <a:pt x="132" y="161"/>
                  </a:lnTo>
                  <a:lnTo>
                    <a:pt x="143" y="161"/>
                  </a:lnTo>
                  <a:lnTo>
                    <a:pt x="153" y="164"/>
                  </a:lnTo>
                  <a:lnTo>
                    <a:pt x="158" y="164"/>
                  </a:lnTo>
                  <a:lnTo>
                    <a:pt x="164" y="161"/>
                  </a:lnTo>
                  <a:lnTo>
                    <a:pt x="172" y="154"/>
                  </a:lnTo>
                  <a:lnTo>
                    <a:pt x="185" y="148"/>
                  </a:lnTo>
                  <a:lnTo>
                    <a:pt x="195" y="148"/>
                  </a:lnTo>
                  <a:lnTo>
                    <a:pt x="198" y="146"/>
                  </a:lnTo>
                  <a:lnTo>
                    <a:pt x="206" y="148"/>
                  </a:lnTo>
                  <a:lnTo>
                    <a:pt x="214" y="154"/>
                  </a:lnTo>
                  <a:lnTo>
                    <a:pt x="222" y="154"/>
                  </a:lnTo>
                  <a:lnTo>
                    <a:pt x="232" y="161"/>
                  </a:lnTo>
                  <a:lnTo>
                    <a:pt x="240" y="161"/>
                  </a:lnTo>
                  <a:lnTo>
                    <a:pt x="246" y="161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46" y="140"/>
                  </a:lnTo>
                  <a:lnTo>
                    <a:pt x="248" y="138"/>
                  </a:lnTo>
                  <a:lnTo>
                    <a:pt x="251" y="130"/>
                  </a:lnTo>
                  <a:lnTo>
                    <a:pt x="248" y="135"/>
                  </a:lnTo>
                  <a:lnTo>
                    <a:pt x="248" y="130"/>
                  </a:lnTo>
                  <a:lnTo>
                    <a:pt x="248" y="122"/>
                  </a:lnTo>
                  <a:lnTo>
                    <a:pt x="248" y="119"/>
                  </a:lnTo>
                  <a:lnTo>
                    <a:pt x="251" y="114"/>
                  </a:lnTo>
                  <a:lnTo>
                    <a:pt x="251" y="119"/>
                  </a:lnTo>
                  <a:lnTo>
                    <a:pt x="251" y="127"/>
                  </a:lnTo>
                  <a:lnTo>
                    <a:pt x="259" y="127"/>
                  </a:lnTo>
                  <a:lnTo>
                    <a:pt x="267" y="122"/>
                  </a:lnTo>
                  <a:lnTo>
                    <a:pt x="272" y="114"/>
                  </a:lnTo>
                  <a:lnTo>
                    <a:pt x="272" y="109"/>
                  </a:lnTo>
                  <a:lnTo>
                    <a:pt x="267" y="103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1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 rot="256166">
              <a:off x="5237045" y="3963673"/>
              <a:ext cx="204828" cy="273752"/>
            </a:xfrm>
            <a:custGeom>
              <a:avLst/>
              <a:gdLst>
                <a:gd name="T0" fmla="*/ 11 w 100"/>
                <a:gd name="T1" fmla="*/ 13 h 106"/>
                <a:gd name="T2" fmla="*/ 18 w 100"/>
                <a:gd name="T3" fmla="*/ 27 h 106"/>
                <a:gd name="T4" fmla="*/ 26 w 100"/>
                <a:gd name="T5" fmla="*/ 37 h 106"/>
                <a:gd name="T6" fmla="*/ 37 w 100"/>
                <a:gd name="T7" fmla="*/ 48 h 106"/>
                <a:gd name="T8" fmla="*/ 42 w 100"/>
                <a:gd name="T9" fmla="*/ 56 h 106"/>
                <a:gd name="T10" fmla="*/ 47 w 100"/>
                <a:gd name="T11" fmla="*/ 66 h 106"/>
                <a:gd name="T12" fmla="*/ 45 w 100"/>
                <a:gd name="T13" fmla="*/ 79 h 106"/>
                <a:gd name="T14" fmla="*/ 45 w 100"/>
                <a:gd name="T15" fmla="*/ 87 h 106"/>
                <a:gd name="T16" fmla="*/ 47 w 100"/>
                <a:gd name="T17" fmla="*/ 98 h 106"/>
                <a:gd name="T18" fmla="*/ 47 w 100"/>
                <a:gd name="T19" fmla="*/ 100 h 106"/>
                <a:gd name="T20" fmla="*/ 50 w 100"/>
                <a:gd name="T21" fmla="*/ 103 h 106"/>
                <a:gd name="T22" fmla="*/ 53 w 100"/>
                <a:gd name="T23" fmla="*/ 106 h 106"/>
                <a:gd name="T24" fmla="*/ 55 w 100"/>
                <a:gd name="T25" fmla="*/ 106 h 106"/>
                <a:gd name="T26" fmla="*/ 61 w 100"/>
                <a:gd name="T27" fmla="*/ 100 h 106"/>
                <a:gd name="T28" fmla="*/ 63 w 100"/>
                <a:gd name="T29" fmla="*/ 93 h 106"/>
                <a:gd name="T30" fmla="*/ 69 w 100"/>
                <a:gd name="T31" fmla="*/ 87 h 106"/>
                <a:gd name="T32" fmla="*/ 71 w 100"/>
                <a:gd name="T33" fmla="*/ 82 h 106"/>
                <a:gd name="T34" fmla="*/ 71 w 100"/>
                <a:gd name="T35" fmla="*/ 74 h 106"/>
                <a:gd name="T36" fmla="*/ 71 w 100"/>
                <a:gd name="T37" fmla="*/ 71 h 106"/>
                <a:gd name="T38" fmla="*/ 74 w 100"/>
                <a:gd name="T39" fmla="*/ 66 h 106"/>
                <a:gd name="T40" fmla="*/ 79 w 100"/>
                <a:gd name="T41" fmla="*/ 71 h 106"/>
                <a:gd name="T42" fmla="*/ 82 w 100"/>
                <a:gd name="T43" fmla="*/ 71 h 106"/>
                <a:gd name="T44" fmla="*/ 90 w 100"/>
                <a:gd name="T45" fmla="*/ 71 h 106"/>
                <a:gd name="T46" fmla="*/ 95 w 100"/>
                <a:gd name="T47" fmla="*/ 74 h 106"/>
                <a:gd name="T48" fmla="*/ 100 w 100"/>
                <a:gd name="T49" fmla="*/ 71 h 106"/>
                <a:gd name="T50" fmla="*/ 95 w 100"/>
                <a:gd name="T51" fmla="*/ 66 h 106"/>
                <a:gd name="T52" fmla="*/ 98 w 100"/>
                <a:gd name="T53" fmla="*/ 63 h 106"/>
                <a:gd name="T54" fmla="*/ 90 w 100"/>
                <a:gd name="T55" fmla="*/ 56 h 106"/>
                <a:gd name="T56" fmla="*/ 87 w 100"/>
                <a:gd name="T57" fmla="*/ 48 h 106"/>
                <a:gd name="T58" fmla="*/ 82 w 100"/>
                <a:gd name="T59" fmla="*/ 48 h 106"/>
                <a:gd name="T60" fmla="*/ 82 w 100"/>
                <a:gd name="T61" fmla="*/ 45 h 106"/>
                <a:gd name="T62" fmla="*/ 82 w 100"/>
                <a:gd name="T63" fmla="*/ 40 h 106"/>
                <a:gd name="T64" fmla="*/ 79 w 100"/>
                <a:gd name="T65" fmla="*/ 40 h 106"/>
                <a:gd name="T66" fmla="*/ 74 w 100"/>
                <a:gd name="T67" fmla="*/ 32 h 106"/>
                <a:gd name="T68" fmla="*/ 69 w 100"/>
                <a:gd name="T69" fmla="*/ 21 h 106"/>
                <a:gd name="T70" fmla="*/ 69 w 100"/>
                <a:gd name="T71" fmla="*/ 19 h 106"/>
                <a:gd name="T72" fmla="*/ 63 w 100"/>
                <a:gd name="T73" fmla="*/ 19 h 106"/>
                <a:gd name="T74" fmla="*/ 61 w 100"/>
                <a:gd name="T75" fmla="*/ 19 h 106"/>
                <a:gd name="T76" fmla="*/ 61 w 100"/>
                <a:gd name="T77" fmla="*/ 13 h 106"/>
                <a:gd name="T78" fmla="*/ 53 w 100"/>
                <a:gd name="T79" fmla="*/ 11 h 106"/>
                <a:gd name="T80" fmla="*/ 47 w 100"/>
                <a:gd name="T81" fmla="*/ 13 h 106"/>
                <a:gd name="T82" fmla="*/ 47 w 100"/>
                <a:gd name="T83" fmla="*/ 11 h 106"/>
                <a:gd name="T84" fmla="*/ 45 w 100"/>
                <a:gd name="T85" fmla="*/ 11 h 106"/>
                <a:gd name="T86" fmla="*/ 37 w 100"/>
                <a:gd name="T87" fmla="*/ 11 h 106"/>
                <a:gd name="T88" fmla="*/ 34 w 100"/>
                <a:gd name="T89" fmla="*/ 3 h 106"/>
                <a:gd name="T90" fmla="*/ 26 w 100"/>
                <a:gd name="T91" fmla="*/ 0 h 106"/>
                <a:gd name="T92" fmla="*/ 21 w 100"/>
                <a:gd name="T93" fmla="*/ 0 h 106"/>
                <a:gd name="T94" fmla="*/ 13 w 100"/>
                <a:gd name="T95" fmla="*/ 3 h 106"/>
                <a:gd name="T96" fmla="*/ 8 w 100"/>
                <a:gd name="T97" fmla="*/ 3 h 106"/>
                <a:gd name="T98" fmla="*/ 3 w 100"/>
                <a:gd name="T99" fmla="*/ 3 h 106"/>
                <a:gd name="T100" fmla="*/ 0 w 100"/>
                <a:gd name="T101" fmla="*/ 5 h 106"/>
                <a:gd name="T102" fmla="*/ 3 w 100"/>
                <a:gd name="T103" fmla="*/ 11 h 106"/>
                <a:gd name="T104" fmla="*/ 11 w 100"/>
                <a:gd name="T105" fmla="*/ 13 h 106"/>
                <a:gd name="T106" fmla="*/ 11 w 100"/>
                <a:gd name="T107" fmla="*/ 13 h 106"/>
                <a:gd name="T108" fmla="*/ 11 w 100"/>
                <a:gd name="T109" fmla="*/ 13 h 106"/>
                <a:gd name="T110" fmla="*/ 11 w 100"/>
                <a:gd name="T111" fmla="*/ 13 h 106"/>
                <a:gd name="T112" fmla="*/ 11 w 100"/>
                <a:gd name="T113" fmla="*/ 13 h 106"/>
                <a:gd name="T114" fmla="*/ 11 w 100"/>
                <a:gd name="T115" fmla="*/ 1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" h="106">
                  <a:moveTo>
                    <a:pt x="11" y="13"/>
                  </a:moveTo>
                  <a:lnTo>
                    <a:pt x="18" y="27"/>
                  </a:lnTo>
                  <a:lnTo>
                    <a:pt x="26" y="37"/>
                  </a:lnTo>
                  <a:lnTo>
                    <a:pt x="37" y="48"/>
                  </a:lnTo>
                  <a:lnTo>
                    <a:pt x="42" y="56"/>
                  </a:lnTo>
                  <a:lnTo>
                    <a:pt x="47" y="66"/>
                  </a:lnTo>
                  <a:lnTo>
                    <a:pt x="45" y="79"/>
                  </a:lnTo>
                  <a:lnTo>
                    <a:pt x="45" y="8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50" y="103"/>
                  </a:lnTo>
                  <a:lnTo>
                    <a:pt x="53" y="106"/>
                  </a:lnTo>
                  <a:lnTo>
                    <a:pt x="55" y="106"/>
                  </a:lnTo>
                  <a:lnTo>
                    <a:pt x="61" y="100"/>
                  </a:lnTo>
                  <a:lnTo>
                    <a:pt x="63" y="93"/>
                  </a:lnTo>
                  <a:lnTo>
                    <a:pt x="69" y="87"/>
                  </a:lnTo>
                  <a:lnTo>
                    <a:pt x="71" y="82"/>
                  </a:lnTo>
                  <a:lnTo>
                    <a:pt x="71" y="74"/>
                  </a:lnTo>
                  <a:lnTo>
                    <a:pt x="71" y="71"/>
                  </a:lnTo>
                  <a:lnTo>
                    <a:pt x="74" y="66"/>
                  </a:lnTo>
                  <a:lnTo>
                    <a:pt x="79" y="71"/>
                  </a:lnTo>
                  <a:lnTo>
                    <a:pt x="82" y="71"/>
                  </a:lnTo>
                  <a:lnTo>
                    <a:pt x="90" y="71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95" y="66"/>
                  </a:lnTo>
                  <a:lnTo>
                    <a:pt x="98" y="63"/>
                  </a:lnTo>
                  <a:lnTo>
                    <a:pt x="90" y="56"/>
                  </a:lnTo>
                  <a:lnTo>
                    <a:pt x="87" y="48"/>
                  </a:lnTo>
                  <a:lnTo>
                    <a:pt x="82" y="48"/>
                  </a:lnTo>
                  <a:lnTo>
                    <a:pt x="82" y="45"/>
                  </a:lnTo>
                  <a:lnTo>
                    <a:pt x="82" y="40"/>
                  </a:lnTo>
                  <a:lnTo>
                    <a:pt x="79" y="40"/>
                  </a:lnTo>
                  <a:lnTo>
                    <a:pt x="74" y="32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63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3" y="11"/>
                  </a:lnTo>
                  <a:lnTo>
                    <a:pt x="47" y="13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37" y="11"/>
                  </a:lnTo>
                  <a:lnTo>
                    <a:pt x="34" y="3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8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 rot="256166">
              <a:off x="3050193" y="4376084"/>
              <a:ext cx="217118" cy="477773"/>
            </a:xfrm>
            <a:custGeom>
              <a:avLst/>
              <a:gdLst>
                <a:gd name="T0" fmla="*/ 61 w 106"/>
                <a:gd name="T1" fmla="*/ 158 h 185"/>
                <a:gd name="T2" fmla="*/ 69 w 106"/>
                <a:gd name="T3" fmla="*/ 150 h 185"/>
                <a:gd name="T4" fmla="*/ 77 w 106"/>
                <a:gd name="T5" fmla="*/ 140 h 185"/>
                <a:gd name="T6" fmla="*/ 69 w 106"/>
                <a:gd name="T7" fmla="*/ 140 h 185"/>
                <a:gd name="T8" fmla="*/ 66 w 106"/>
                <a:gd name="T9" fmla="*/ 132 h 185"/>
                <a:gd name="T10" fmla="*/ 69 w 106"/>
                <a:gd name="T11" fmla="*/ 124 h 185"/>
                <a:gd name="T12" fmla="*/ 77 w 106"/>
                <a:gd name="T13" fmla="*/ 114 h 185"/>
                <a:gd name="T14" fmla="*/ 69 w 106"/>
                <a:gd name="T15" fmla="*/ 103 h 185"/>
                <a:gd name="T16" fmla="*/ 69 w 106"/>
                <a:gd name="T17" fmla="*/ 95 h 185"/>
                <a:gd name="T18" fmla="*/ 69 w 106"/>
                <a:gd name="T19" fmla="*/ 92 h 185"/>
                <a:gd name="T20" fmla="*/ 77 w 106"/>
                <a:gd name="T21" fmla="*/ 87 h 185"/>
                <a:gd name="T22" fmla="*/ 80 w 106"/>
                <a:gd name="T23" fmla="*/ 79 h 185"/>
                <a:gd name="T24" fmla="*/ 80 w 106"/>
                <a:gd name="T25" fmla="*/ 71 h 185"/>
                <a:gd name="T26" fmla="*/ 85 w 106"/>
                <a:gd name="T27" fmla="*/ 69 h 185"/>
                <a:gd name="T28" fmla="*/ 85 w 106"/>
                <a:gd name="T29" fmla="*/ 58 h 185"/>
                <a:gd name="T30" fmla="*/ 85 w 106"/>
                <a:gd name="T31" fmla="*/ 42 h 185"/>
                <a:gd name="T32" fmla="*/ 90 w 106"/>
                <a:gd name="T33" fmla="*/ 37 h 185"/>
                <a:gd name="T34" fmla="*/ 103 w 106"/>
                <a:gd name="T35" fmla="*/ 24 h 185"/>
                <a:gd name="T36" fmla="*/ 98 w 106"/>
                <a:gd name="T37" fmla="*/ 18 h 185"/>
                <a:gd name="T38" fmla="*/ 95 w 106"/>
                <a:gd name="T39" fmla="*/ 11 h 185"/>
                <a:gd name="T40" fmla="*/ 87 w 106"/>
                <a:gd name="T41" fmla="*/ 8 h 185"/>
                <a:gd name="T42" fmla="*/ 80 w 106"/>
                <a:gd name="T43" fmla="*/ 8 h 185"/>
                <a:gd name="T44" fmla="*/ 72 w 106"/>
                <a:gd name="T45" fmla="*/ 11 h 185"/>
                <a:gd name="T46" fmla="*/ 61 w 106"/>
                <a:gd name="T47" fmla="*/ 11 h 185"/>
                <a:gd name="T48" fmla="*/ 53 w 106"/>
                <a:gd name="T49" fmla="*/ 11 h 185"/>
                <a:gd name="T50" fmla="*/ 50 w 106"/>
                <a:gd name="T51" fmla="*/ 8 h 185"/>
                <a:gd name="T52" fmla="*/ 50 w 106"/>
                <a:gd name="T53" fmla="*/ 5 h 185"/>
                <a:gd name="T54" fmla="*/ 45 w 106"/>
                <a:gd name="T55" fmla="*/ 5 h 185"/>
                <a:gd name="T56" fmla="*/ 35 w 106"/>
                <a:gd name="T57" fmla="*/ 8 h 185"/>
                <a:gd name="T58" fmla="*/ 32 w 106"/>
                <a:gd name="T59" fmla="*/ 11 h 185"/>
                <a:gd name="T60" fmla="*/ 32 w 106"/>
                <a:gd name="T61" fmla="*/ 18 h 185"/>
                <a:gd name="T62" fmla="*/ 32 w 106"/>
                <a:gd name="T63" fmla="*/ 34 h 185"/>
                <a:gd name="T64" fmla="*/ 32 w 106"/>
                <a:gd name="T65" fmla="*/ 50 h 185"/>
                <a:gd name="T66" fmla="*/ 27 w 106"/>
                <a:gd name="T67" fmla="*/ 58 h 185"/>
                <a:gd name="T68" fmla="*/ 19 w 106"/>
                <a:gd name="T69" fmla="*/ 92 h 185"/>
                <a:gd name="T70" fmla="*/ 8 w 106"/>
                <a:gd name="T71" fmla="*/ 98 h 185"/>
                <a:gd name="T72" fmla="*/ 6 w 106"/>
                <a:gd name="T73" fmla="*/ 114 h 185"/>
                <a:gd name="T74" fmla="*/ 6 w 106"/>
                <a:gd name="T75" fmla="*/ 124 h 185"/>
                <a:gd name="T76" fmla="*/ 11 w 106"/>
                <a:gd name="T77" fmla="*/ 121 h 185"/>
                <a:gd name="T78" fmla="*/ 19 w 106"/>
                <a:gd name="T79" fmla="*/ 119 h 185"/>
                <a:gd name="T80" fmla="*/ 16 w 106"/>
                <a:gd name="T81" fmla="*/ 124 h 185"/>
                <a:gd name="T82" fmla="*/ 8 w 106"/>
                <a:gd name="T83" fmla="*/ 132 h 185"/>
                <a:gd name="T84" fmla="*/ 24 w 106"/>
                <a:gd name="T85" fmla="*/ 129 h 185"/>
                <a:gd name="T86" fmla="*/ 24 w 106"/>
                <a:gd name="T87" fmla="*/ 137 h 185"/>
                <a:gd name="T88" fmla="*/ 24 w 106"/>
                <a:gd name="T89" fmla="*/ 140 h 185"/>
                <a:gd name="T90" fmla="*/ 19 w 106"/>
                <a:gd name="T91" fmla="*/ 156 h 185"/>
                <a:gd name="T92" fmla="*/ 16 w 106"/>
                <a:gd name="T93" fmla="*/ 174 h 185"/>
                <a:gd name="T94" fmla="*/ 16 w 106"/>
                <a:gd name="T95" fmla="*/ 185 h 185"/>
                <a:gd name="T96" fmla="*/ 37 w 106"/>
                <a:gd name="T97" fmla="*/ 182 h 185"/>
                <a:gd name="T98" fmla="*/ 53 w 106"/>
                <a:gd name="T99" fmla="*/ 182 h 185"/>
                <a:gd name="T100" fmla="*/ 58 w 106"/>
                <a:gd name="T101" fmla="*/ 172 h 185"/>
                <a:gd name="T102" fmla="*/ 58 w 106"/>
                <a:gd name="T103" fmla="*/ 164 h 185"/>
                <a:gd name="T104" fmla="*/ 58 w 106"/>
                <a:gd name="T105" fmla="*/ 164 h 185"/>
                <a:gd name="T106" fmla="*/ 58 w 106"/>
                <a:gd name="T107" fmla="*/ 16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" h="185">
                  <a:moveTo>
                    <a:pt x="58" y="164"/>
                  </a:moveTo>
                  <a:lnTo>
                    <a:pt x="61" y="158"/>
                  </a:lnTo>
                  <a:lnTo>
                    <a:pt x="64" y="156"/>
                  </a:lnTo>
                  <a:lnTo>
                    <a:pt x="69" y="150"/>
                  </a:lnTo>
                  <a:lnTo>
                    <a:pt x="72" y="148"/>
                  </a:lnTo>
                  <a:lnTo>
                    <a:pt x="77" y="140"/>
                  </a:lnTo>
                  <a:lnTo>
                    <a:pt x="72" y="140"/>
                  </a:lnTo>
                  <a:lnTo>
                    <a:pt x="69" y="140"/>
                  </a:lnTo>
                  <a:lnTo>
                    <a:pt x="64" y="132"/>
                  </a:lnTo>
                  <a:lnTo>
                    <a:pt x="66" y="132"/>
                  </a:lnTo>
                  <a:lnTo>
                    <a:pt x="64" y="129"/>
                  </a:lnTo>
                  <a:lnTo>
                    <a:pt x="69" y="124"/>
                  </a:lnTo>
                  <a:lnTo>
                    <a:pt x="69" y="121"/>
                  </a:lnTo>
                  <a:lnTo>
                    <a:pt x="77" y="114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9" y="98"/>
                  </a:lnTo>
                  <a:lnTo>
                    <a:pt x="69" y="95"/>
                  </a:lnTo>
                  <a:lnTo>
                    <a:pt x="61" y="92"/>
                  </a:lnTo>
                  <a:lnTo>
                    <a:pt x="69" y="92"/>
                  </a:lnTo>
                  <a:lnTo>
                    <a:pt x="72" y="92"/>
                  </a:lnTo>
                  <a:lnTo>
                    <a:pt x="77" y="87"/>
                  </a:lnTo>
                  <a:lnTo>
                    <a:pt x="80" y="84"/>
                  </a:lnTo>
                  <a:lnTo>
                    <a:pt x="80" y="79"/>
                  </a:lnTo>
                  <a:lnTo>
                    <a:pt x="80" y="77"/>
                  </a:lnTo>
                  <a:lnTo>
                    <a:pt x="80" y="71"/>
                  </a:lnTo>
                  <a:lnTo>
                    <a:pt x="80" y="69"/>
                  </a:lnTo>
                  <a:lnTo>
                    <a:pt x="85" y="69"/>
                  </a:lnTo>
                  <a:lnTo>
                    <a:pt x="85" y="63"/>
                  </a:lnTo>
                  <a:lnTo>
                    <a:pt x="85" y="58"/>
                  </a:lnTo>
                  <a:lnTo>
                    <a:pt x="87" y="50"/>
                  </a:lnTo>
                  <a:lnTo>
                    <a:pt x="85" y="42"/>
                  </a:lnTo>
                  <a:lnTo>
                    <a:pt x="87" y="37"/>
                  </a:lnTo>
                  <a:lnTo>
                    <a:pt x="90" y="37"/>
                  </a:lnTo>
                  <a:lnTo>
                    <a:pt x="98" y="32"/>
                  </a:lnTo>
                  <a:lnTo>
                    <a:pt x="103" y="24"/>
                  </a:lnTo>
                  <a:lnTo>
                    <a:pt x="106" y="18"/>
                  </a:lnTo>
                  <a:lnTo>
                    <a:pt x="98" y="18"/>
                  </a:lnTo>
                  <a:lnTo>
                    <a:pt x="95" y="16"/>
                  </a:lnTo>
                  <a:lnTo>
                    <a:pt x="95" y="11"/>
                  </a:lnTo>
                  <a:lnTo>
                    <a:pt x="95" y="8"/>
                  </a:lnTo>
                  <a:lnTo>
                    <a:pt x="87" y="8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7" y="11"/>
                  </a:lnTo>
                  <a:lnTo>
                    <a:pt x="72" y="11"/>
                  </a:lnTo>
                  <a:lnTo>
                    <a:pt x="64" y="11"/>
                  </a:lnTo>
                  <a:lnTo>
                    <a:pt x="61" y="11"/>
                  </a:lnTo>
                  <a:lnTo>
                    <a:pt x="58" y="11"/>
                  </a:lnTo>
                  <a:lnTo>
                    <a:pt x="53" y="11"/>
                  </a:lnTo>
                  <a:lnTo>
                    <a:pt x="50" y="11"/>
                  </a:lnTo>
                  <a:lnTo>
                    <a:pt x="50" y="8"/>
                  </a:lnTo>
                  <a:lnTo>
                    <a:pt x="53" y="5"/>
                  </a:lnTo>
                  <a:lnTo>
                    <a:pt x="50" y="5"/>
                  </a:lnTo>
                  <a:lnTo>
                    <a:pt x="50" y="0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2" y="34"/>
                  </a:lnTo>
                  <a:lnTo>
                    <a:pt x="32" y="42"/>
                  </a:lnTo>
                  <a:lnTo>
                    <a:pt x="32" y="50"/>
                  </a:lnTo>
                  <a:lnTo>
                    <a:pt x="32" y="53"/>
                  </a:lnTo>
                  <a:lnTo>
                    <a:pt x="27" y="58"/>
                  </a:lnTo>
                  <a:lnTo>
                    <a:pt x="24" y="77"/>
                  </a:lnTo>
                  <a:lnTo>
                    <a:pt x="19" y="92"/>
                  </a:lnTo>
                  <a:lnTo>
                    <a:pt x="11" y="98"/>
                  </a:lnTo>
                  <a:lnTo>
                    <a:pt x="8" y="98"/>
                  </a:lnTo>
                  <a:lnTo>
                    <a:pt x="8" y="103"/>
                  </a:lnTo>
                  <a:lnTo>
                    <a:pt x="6" y="114"/>
                  </a:lnTo>
                  <a:lnTo>
                    <a:pt x="0" y="121"/>
                  </a:lnTo>
                  <a:lnTo>
                    <a:pt x="6" y="124"/>
                  </a:lnTo>
                  <a:lnTo>
                    <a:pt x="8" y="124"/>
                  </a:lnTo>
                  <a:lnTo>
                    <a:pt x="11" y="121"/>
                  </a:lnTo>
                  <a:lnTo>
                    <a:pt x="19" y="114"/>
                  </a:lnTo>
                  <a:lnTo>
                    <a:pt x="19" y="119"/>
                  </a:lnTo>
                  <a:lnTo>
                    <a:pt x="19" y="121"/>
                  </a:lnTo>
                  <a:lnTo>
                    <a:pt x="16" y="124"/>
                  </a:lnTo>
                  <a:lnTo>
                    <a:pt x="11" y="124"/>
                  </a:lnTo>
                  <a:lnTo>
                    <a:pt x="8" y="132"/>
                  </a:lnTo>
                  <a:lnTo>
                    <a:pt x="19" y="132"/>
                  </a:lnTo>
                  <a:lnTo>
                    <a:pt x="24" y="129"/>
                  </a:lnTo>
                  <a:lnTo>
                    <a:pt x="24" y="132"/>
                  </a:lnTo>
                  <a:lnTo>
                    <a:pt x="24" y="137"/>
                  </a:lnTo>
                  <a:lnTo>
                    <a:pt x="19" y="132"/>
                  </a:lnTo>
                  <a:lnTo>
                    <a:pt x="24" y="140"/>
                  </a:lnTo>
                  <a:lnTo>
                    <a:pt x="19" y="150"/>
                  </a:lnTo>
                  <a:lnTo>
                    <a:pt x="19" y="156"/>
                  </a:lnTo>
                  <a:lnTo>
                    <a:pt x="19" y="164"/>
                  </a:lnTo>
                  <a:lnTo>
                    <a:pt x="16" y="174"/>
                  </a:lnTo>
                  <a:lnTo>
                    <a:pt x="16" y="182"/>
                  </a:lnTo>
                  <a:lnTo>
                    <a:pt x="16" y="185"/>
                  </a:lnTo>
                  <a:lnTo>
                    <a:pt x="27" y="182"/>
                  </a:lnTo>
                  <a:lnTo>
                    <a:pt x="37" y="182"/>
                  </a:lnTo>
                  <a:lnTo>
                    <a:pt x="50" y="185"/>
                  </a:lnTo>
                  <a:lnTo>
                    <a:pt x="53" y="182"/>
                  </a:lnTo>
                  <a:lnTo>
                    <a:pt x="58" y="177"/>
                  </a:lnTo>
                  <a:lnTo>
                    <a:pt x="58" y="172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lnTo>
                    <a:pt x="58" y="164"/>
                  </a:lnTo>
                  <a:close/>
                </a:path>
              </a:pathLst>
            </a:custGeom>
            <a:solidFill>
              <a:srgbClr val="82B81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82B819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 rot="256166">
              <a:off x="4042997" y="3947360"/>
              <a:ext cx="286759" cy="162701"/>
            </a:xfrm>
            <a:custGeom>
              <a:avLst/>
              <a:gdLst>
                <a:gd name="T0" fmla="*/ 124 w 140"/>
                <a:gd name="T1" fmla="*/ 26 h 63"/>
                <a:gd name="T2" fmla="*/ 117 w 140"/>
                <a:gd name="T3" fmla="*/ 29 h 63"/>
                <a:gd name="T4" fmla="*/ 103 w 140"/>
                <a:gd name="T5" fmla="*/ 21 h 63"/>
                <a:gd name="T6" fmla="*/ 103 w 140"/>
                <a:gd name="T7" fmla="*/ 13 h 63"/>
                <a:gd name="T8" fmla="*/ 103 w 140"/>
                <a:gd name="T9" fmla="*/ 5 h 63"/>
                <a:gd name="T10" fmla="*/ 98 w 140"/>
                <a:gd name="T11" fmla="*/ 2 h 63"/>
                <a:gd name="T12" fmla="*/ 80 w 140"/>
                <a:gd name="T13" fmla="*/ 0 h 63"/>
                <a:gd name="T14" fmla="*/ 72 w 140"/>
                <a:gd name="T15" fmla="*/ 0 h 63"/>
                <a:gd name="T16" fmla="*/ 72 w 140"/>
                <a:gd name="T17" fmla="*/ 2 h 63"/>
                <a:gd name="T18" fmla="*/ 56 w 140"/>
                <a:gd name="T19" fmla="*/ 5 h 63"/>
                <a:gd name="T20" fmla="*/ 45 w 140"/>
                <a:gd name="T21" fmla="*/ 5 h 63"/>
                <a:gd name="T22" fmla="*/ 37 w 140"/>
                <a:gd name="T23" fmla="*/ 10 h 63"/>
                <a:gd name="T24" fmla="*/ 29 w 140"/>
                <a:gd name="T25" fmla="*/ 5 h 63"/>
                <a:gd name="T26" fmla="*/ 35 w 140"/>
                <a:gd name="T27" fmla="*/ 10 h 63"/>
                <a:gd name="T28" fmla="*/ 16 w 140"/>
                <a:gd name="T29" fmla="*/ 29 h 63"/>
                <a:gd name="T30" fmla="*/ 8 w 140"/>
                <a:gd name="T31" fmla="*/ 36 h 63"/>
                <a:gd name="T32" fmla="*/ 3 w 140"/>
                <a:gd name="T33" fmla="*/ 47 h 63"/>
                <a:gd name="T34" fmla="*/ 8 w 140"/>
                <a:gd name="T35" fmla="*/ 52 h 63"/>
                <a:gd name="T36" fmla="*/ 11 w 140"/>
                <a:gd name="T37" fmla="*/ 44 h 63"/>
                <a:gd name="T38" fmla="*/ 19 w 140"/>
                <a:gd name="T39" fmla="*/ 44 h 63"/>
                <a:gd name="T40" fmla="*/ 27 w 140"/>
                <a:gd name="T41" fmla="*/ 47 h 63"/>
                <a:gd name="T42" fmla="*/ 29 w 140"/>
                <a:gd name="T43" fmla="*/ 60 h 63"/>
                <a:gd name="T44" fmla="*/ 43 w 140"/>
                <a:gd name="T45" fmla="*/ 63 h 63"/>
                <a:gd name="T46" fmla="*/ 56 w 140"/>
                <a:gd name="T47" fmla="*/ 60 h 63"/>
                <a:gd name="T48" fmla="*/ 64 w 140"/>
                <a:gd name="T49" fmla="*/ 52 h 63"/>
                <a:gd name="T50" fmla="*/ 69 w 140"/>
                <a:gd name="T51" fmla="*/ 44 h 63"/>
                <a:gd name="T52" fmla="*/ 77 w 140"/>
                <a:gd name="T53" fmla="*/ 55 h 63"/>
                <a:gd name="T54" fmla="*/ 88 w 140"/>
                <a:gd name="T55" fmla="*/ 63 h 63"/>
                <a:gd name="T56" fmla="*/ 90 w 140"/>
                <a:gd name="T57" fmla="*/ 55 h 63"/>
                <a:gd name="T58" fmla="*/ 95 w 140"/>
                <a:gd name="T59" fmla="*/ 47 h 63"/>
                <a:gd name="T60" fmla="*/ 95 w 140"/>
                <a:gd name="T61" fmla="*/ 39 h 63"/>
                <a:gd name="T62" fmla="*/ 103 w 140"/>
                <a:gd name="T63" fmla="*/ 44 h 63"/>
                <a:gd name="T64" fmla="*/ 106 w 140"/>
                <a:gd name="T65" fmla="*/ 47 h 63"/>
                <a:gd name="T66" fmla="*/ 114 w 140"/>
                <a:gd name="T67" fmla="*/ 47 h 63"/>
                <a:gd name="T68" fmla="*/ 122 w 140"/>
                <a:gd name="T69" fmla="*/ 47 h 63"/>
                <a:gd name="T70" fmla="*/ 117 w 140"/>
                <a:gd name="T71" fmla="*/ 39 h 63"/>
                <a:gd name="T72" fmla="*/ 130 w 140"/>
                <a:gd name="T73" fmla="*/ 39 h 63"/>
                <a:gd name="T74" fmla="*/ 130 w 140"/>
                <a:gd name="T75" fmla="*/ 31 h 63"/>
                <a:gd name="T76" fmla="*/ 140 w 140"/>
                <a:gd name="T77" fmla="*/ 31 h 63"/>
                <a:gd name="T78" fmla="*/ 130 w 140"/>
                <a:gd name="T79" fmla="*/ 26 h 63"/>
                <a:gd name="T80" fmla="*/ 130 w 140"/>
                <a:gd name="T81" fmla="*/ 26 h 63"/>
                <a:gd name="T82" fmla="*/ 130 w 140"/>
                <a:gd name="T83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0" h="63">
                  <a:moveTo>
                    <a:pt x="130" y="26"/>
                  </a:moveTo>
                  <a:lnTo>
                    <a:pt x="124" y="26"/>
                  </a:lnTo>
                  <a:lnTo>
                    <a:pt x="122" y="29"/>
                  </a:lnTo>
                  <a:lnTo>
                    <a:pt x="117" y="29"/>
                  </a:lnTo>
                  <a:lnTo>
                    <a:pt x="111" y="26"/>
                  </a:lnTo>
                  <a:lnTo>
                    <a:pt x="103" y="21"/>
                  </a:lnTo>
                  <a:lnTo>
                    <a:pt x="106" y="18"/>
                  </a:lnTo>
                  <a:lnTo>
                    <a:pt x="103" y="13"/>
                  </a:lnTo>
                  <a:lnTo>
                    <a:pt x="106" y="10"/>
                  </a:lnTo>
                  <a:lnTo>
                    <a:pt x="103" y="5"/>
                  </a:lnTo>
                  <a:lnTo>
                    <a:pt x="106" y="5"/>
                  </a:lnTo>
                  <a:lnTo>
                    <a:pt x="98" y="2"/>
                  </a:lnTo>
                  <a:lnTo>
                    <a:pt x="90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2" y="2"/>
                  </a:lnTo>
                  <a:lnTo>
                    <a:pt x="64" y="2"/>
                  </a:lnTo>
                  <a:lnTo>
                    <a:pt x="56" y="5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7" y="10"/>
                  </a:lnTo>
                  <a:lnTo>
                    <a:pt x="35" y="5"/>
                  </a:lnTo>
                  <a:lnTo>
                    <a:pt x="29" y="5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24" y="21"/>
                  </a:lnTo>
                  <a:lnTo>
                    <a:pt x="16" y="29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3" y="39"/>
                  </a:lnTo>
                  <a:lnTo>
                    <a:pt x="3" y="47"/>
                  </a:lnTo>
                  <a:lnTo>
                    <a:pt x="0" y="55"/>
                  </a:lnTo>
                  <a:lnTo>
                    <a:pt x="8" y="52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16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60"/>
                  </a:lnTo>
                  <a:lnTo>
                    <a:pt x="35" y="63"/>
                  </a:lnTo>
                  <a:lnTo>
                    <a:pt x="43" y="63"/>
                  </a:lnTo>
                  <a:lnTo>
                    <a:pt x="53" y="60"/>
                  </a:lnTo>
                  <a:lnTo>
                    <a:pt x="56" y="60"/>
                  </a:lnTo>
                  <a:lnTo>
                    <a:pt x="61" y="55"/>
                  </a:lnTo>
                  <a:lnTo>
                    <a:pt x="64" y="52"/>
                  </a:lnTo>
                  <a:lnTo>
                    <a:pt x="61" y="47"/>
                  </a:lnTo>
                  <a:lnTo>
                    <a:pt x="69" y="44"/>
                  </a:lnTo>
                  <a:lnTo>
                    <a:pt x="72" y="47"/>
                  </a:lnTo>
                  <a:lnTo>
                    <a:pt x="77" y="55"/>
                  </a:lnTo>
                  <a:lnTo>
                    <a:pt x="85" y="60"/>
                  </a:lnTo>
                  <a:lnTo>
                    <a:pt x="88" y="63"/>
                  </a:lnTo>
                  <a:lnTo>
                    <a:pt x="88" y="60"/>
                  </a:lnTo>
                  <a:lnTo>
                    <a:pt x="90" y="55"/>
                  </a:lnTo>
                  <a:lnTo>
                    <a:pt x="95" y="52"/>
                  </a:lnTo>
                  <a:lnTo>
                    <a:pt x="95" y="47"/>
                  </a:lnTo>
                  <a:lnTo>
                    <a:pt x="95" y="44"/>
                  </a:lnTo>
                  <a:lnTo>
                    <a:pt x="95" y="39"/>
                  </a:lnTo>
                  <a:lnTo>
                    <a:pt x="98" y="39"/>
                  </a:lnTo>
                  <a:lnTo>
                    <a:pt x="103" y="44"/>
                  </a:lnTo>
                  <a:lnTo>
                    <a:pt x="103" y="47"/>
                  </a:lnTo>
                  <a:lnTo>
                    <a:pt x="106" y="47"/>
                  </a:lnTo>
                  <a:lnTo>
                    <a:pt x="111" y="47"/>
                  </a:lnTo>
                  <a:lnTo>
                    <a:pt x="114" y="47"/>
                  </a:lnTo>
                  <a:lnTo>
                    <a:pt x="117" y="52"/>
                  </a:lnTo>
                  <a:lnTo>
                    <a:pt x="122" y="47"/>
                  </a:lnTo>
                  <a:lnTo>
                    <a:pt x="117" y="44"/>
                  </a:lnTo>
                  <a:lnTo>
                    <a:pt x="117" y="39"/>
                  </a:lnTo>
                  <a:lnTo>
                    <a:pt x="122" y="36"/>
                  </a:lnTo>
                  <a:lnTo>
                    <a:pt x="130" y="39"/>
                  </a:lnTo>
                  <a:lnTo>
                    <a:pt x="130" y="36"/>
                  </a:lnTo>
                  <a:lnTo>
                    <a:pt x="130" y="31"/>
                  </a:lnTo>
                  <a:lnTo>
                    <a:pt x="130" y="29"/>
                  </a:lnTo>
                  <a:lnTo>
                    <a:pt x="140" y="31"/>
                  </a:lnTo>
                  <a:lnTo>
                    <a:pt x="132" y="29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6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 rot="256166">
              <a:off x="4471839" y="4050761"/>
              <a:ext cx="188442" cy="129128"/>
            </a:xfrm>
            <a:custGeom>
              <a:avLst/>
              <a:gdLst>
                <a:gd name="T0" fmla="*/ 5 w 35"/>
                <a:gd name="T1" fmla="*/ 19 h 19"/>
                <a:gd name="T2" fmla="*/ 6 w 35"/>
                <a:gd name="T3" fmla="*/ 19 h 19"/>
                <a:gd name="T4" fmla="*/ 7 w 35"/>
                <a:gd name="T5" fmla="*/ 19 h 19"/>
                <a:gd name="T6" fmla="*/ 9 w 35"/>
                <a:gd name="T7" fmla="*/ 19 h 19"/>
                <a:gd name="T8" fmla="*/ 10 w 35"/>
                <a:gd name="T9" fmla="*/ 19 h 19"/>
                <a:gd name="T10" fmla="*/ 13 w 35"/>
                <a:gd name="T11" fmla="*/ 16 h 19"/>
                <a:gd name="T12" fmla="*/ 16 w 35"/>
                <a:gd name="T13" fmla="*/ 17 h 19"/>
                <a:gd name="T14" fmla="*/ 17 w 35"/>
                <a:gd name="T15" fmla="*/ 18 h 19"/>
                <a:gd name="T16" fmla="*/ 19 w 35"/>
                <a:gd name="T17" fmla="*/ 19 h 19"/>
                <a:gd name="T18" fmla="*/ 19 w 35"/>
                <a:gd name="T19" fmla="*/ 19 h 19"/>
                <a:gd name="T20" fmla="*/ 20 w 35"/>
                <a:gd name="T21" fmla="*/ 19 h 19"/>
                <a:gd name="T22" fmla="*/ 20 w 35"/>
                <a:gd name="T23" fmla="*/ 19 h 19"/>
                <a:gd name="T24" fmla="*/ 22 w 35"/>
                <a:gd name="T25" fmla="*/ 19 h 19"/>
                <a:gd name="T26" fmla="*/ 22 w 35"/>
                <a:gd name="T27" fmla="*/ 18 h 19"/>
                <a:gd name="T28" fmla="*/ 22 w 35"/>
                <a:gd name="T29" fmla="*/ 16 h 19"/>
                <a:gd name="T30" fmla="*/ 20 w 35"/>
                <a:gd name="T31" fmla="*/ 16 h 19"/>
                <a:gd name="T32" fmla="*/ 23 w 35"/>
                <a:gd name="T33" fmla="*/ 15 h 19"/>
                <a:gd name="T34" fmla="*/ 23 w 35"/>
                <a:gd name="T35" fmla="*/ 14 h 19"/>
                <a:gd name="T36" fmla="*/ 25 w 35"/>
                <a:gd name="T37" fmla="*/ 13 h 19"/>
                <a:gd name="T38" fmla="*/ 25 w 35"/>
                <a:gd name="T39" fmla="*/ 10 h 19"/>
                <a:gd name="T40" fmla="*/ 26 w 35"/>
                <a:gd name="T41" fmla="*/ 9 h 19"/>
                <a:gd name="T42" fmla="*/ 27 w 35"/>
                <a:gd name="T43" fmla="*/ 9 h 19"/>
                <a:gd name="T44" fmla="*/ 29 w 35"/>
                <a:gd name="T45" fmla="*/ 7 h 19"/>
                <a:gd name="T46" fmla="*/ 30 w 35"/>
                <a:gd name="T47" fmla="*/ 6 h 19"/>
                <a:gd name="T48" fmla="*/ 32 w 35"/>
                <a:gd name="T49" fmla="*/ 6 h 19"/>
                <a:gd name="T50" fmla="*/ 31 w 35"/>
                <a:gd name="T51" fmla="*/ 5 h 19"/>
                <a:gd name="T52" fmla="*/ 32 w 35"/>
                <a:gd name="T53" fmla="*/ 4 h 19"/>
                <a:gd name="T54" fmla="*/ 35 w 35"/>
                <a:gd name="T55" fmla="*/ 6 h 19"/>
                <a:gd name="T56" fmla="*/ 30 w 35"/>
                <a:gd name="T57" fmla="*/ 0 h 19"/>
                <a:gd name="T58" fmla="*/ 29 w 35"/>
                <a:gd name="T59" fmla="*/ 0 h 19"/>
                <a:gd name="T60" fmla="*/ 27 w 35"/>
                <a:gd name="T61" fmla="*/ 1 h 19"/>
                <a:gd name="T62" fmla="*/ 27 w 35"/>
                <a:gd name="T63" fmla="*/ 2 h 19"/>
                <a:gd name="T64" fmla="*/ 26 w 35"/>
                <a:gd name="T65" fmla="*/ 1 h 19"/>
                <a:gd name="T66" fmla="*/ 25 w 35"/>
                <a:gd name="T67" fmla="*/ 3 h 19"/>
                <a:gd name="T68" fmla="*/ 23 w 35"/>
                <a:gd name="T69" fmla="*/ 3 h 19"/>
                <a:gd name="T70" fmla="*/ 22 w 35"/>
                <a:gd name="T71" fmla="*/ 3 h 19"/>
                <a:gd name="T72" fmla="*/ 19 w 35"/>
                <a:gd name="T73" fmla="*/ 3 h 19"/>
                <a:gd name="T74" fmla="*/ 17 w 35"/>
                <a:gd name="T75" fmla="*/ 3 h 19"/>
                <a:gd name="T76" fmla="*/ 13 w 35"/>
                <a:gd name="T77" fmla="*/ 6 h 19"/>
                <a:gd name="T78" fmla="*/ 9 w 35"/>
                <a:gd name="T79" fmla="*/ 6 h 19"/>
                <a:gd name="T80" fmla="*/ 5 w 35"/>
                <a:gd name="T81" fmla="*/ 4 h 19"/>
                <a:gd name="T82" fmla="*/ 3 w 35"/>
                <a:gd name="T83" fmla="*/ 4 h 19"/>
                <a:gd name="T84" fmla="*/ 2 w 35"/>
                <a:gd name="T85" fmla="*/ 6 h 19"/>
                <a:gd name="T86" fmla="*/ 0 w 35"/>
                <a:gd name="T87" fmla="*/ 7 h 19"/>
                <a:gd name="T88" fmla="*/ 3 w 35"/>
                <a:gd name="T89" fmla="*/ 9 h 19"/>
                <a:gd name="T90" fmla="*/ 2 w 35"/>
                <a:gd name="T91" fmla="*/ 12 h 19"/>
                <a:gd name="T92" fmla="*/ 3 w 35"/>
                <a:gd name="T93" fmla="*/ 13 h 19"/>
                <a:gd name="T94" fmla="*/ 3 w 35"/>
                <a:gd name="T95" fmla="*/ 14 h 19"/>
                <a:gd name="T96" fmla="*/ 1 w 35"/>
                <a:gd name="T97" fmla="*/ 15 h 19"/>
                <a:gd name="T98" fmla="*/ 4 w 35"/>
                <a:gd name="T99" fmla="*/ 18 h 19"/>
                <a:gd name="T100" fmla="*/ 3 w 35"/>
                <a:gd name="T101" fmla="*/ 19 h 19"/>
                <a:gd name="T102" fmla="*/ 5 w 35"/>
                <a:gd name="T10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" h="19">
                  <a:moveTo>
                    <a:pt x="5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 rot="256166">
              <a:off x="4259615" y="3844984"/>
              <a:ext cx="438333" cy="237596"/>
            </a:xfrm>
            <a:custGeom>
              <a:avLst/>
              <a:gdLst>
                <a:gd name="T0" fmla="*/ 53 w 214"/>
                <a:gd name="T1" fmla="*/ 74 h 92"/>
                <a:gd name="T2" fmla="*/ 64 w 214"/>
                <a:gd name="T3" fmla="*/ 74 h 92"/>
                <a:gd name="T4" fmla="*/ 74 w 214"/>
                <a:gd name="T5" fmla="*/ 69 h 92"/>
                <a:gd name="T6" fmla="*/ 80 w 214"/>
                <a:gd name="T7" fmla="*/ 77 h 92"/>
                <a:gd name="T8" fmla="*/ 106 w 214"/>
                <a:gd name="T9" fmla="*/ 87 h 92"/>
                <a:gd name="T10" fmla="*/ 117 w 214"/>
                <a:gd name="T11" fmla="*/ 87 h 92"/>
                <a:gd name="T12" fmla="*/ 132 w 214"/>
                <a:gd name="T13" fmla="*/ 92 h 92"/>
                <a:gd name="T14" fmla="*/ 154 w 214"/>
                <a:gd name="T15" fmla="*/ 84 h 92"/>
                <a:gd name="T16" fmla="*/ 167 w 214"/>
                <a:gd name="T17" fmla="*/ 84 h 92"/>
                <a:gd name="T18" fmla="*/ 175 w 214"/>
                <a:gd name="T19" fmla="*/ 84 h 92"/>
                <a:gd name="T20" fmla="*/ 180 w 214"/>
                <a:gd name="T21" fmla="*/ 82 h 92"/>
                <a:gd name="T22" fmla="*/ 185 w 214"/>
                <a:gd name="T23" fmla="*/ 77 h 92"/>
                <a:gd name="T24" fmla="*/ 196 w 214"/>
                <a:gd name="T25" fmla="*/ 74 h 92"/>
                <a:gd name="T26" fmla="*/ 196 w 214"/>
                <a:gd name="T27" fmla="*/ 58 h 92"/>
                <a:gd name="T28" fmla="*/ 201 w 214"/>
                <a:gd name="T29" fmla="*/ 50 h 92"/>
                <a:gd name="T30" fmla="*/ 201 w 214"/>
                <a:gd name="T31" fmla="*/ 48 h 92"/>
                <a:gd name="T32" fmla="*/ 209 w 214"/>
                <a:gd name="T33" fmla="*/ 50 h 92"/>
                <a:gd name="T34" fmla="*/ 212 w 214"/>
                <a:gd name="T35" fmla="*/ 40 h 92"/>
                <a:gd name="T36" fmla="*/ 209 w 214"/>
                <a:gd name="T37" fmla="*/ 32 h 92"/>
                <a:gd name="T38" fmla="*/ 209 w 214"/>
                <a:gd name="T39" fmla="*/ 21 h 92"/>
                <a:gd name="T40" fmla="*/ 204 w 214"/>
                <a:gd name="T41" fmla="*/ 13 h 92"/>
                <a:gd name="T42" fmla="*/ 201 w 214"/>
                <a:gd name="T43" fmla="*/ 8 h 92"/>
                <a:gd name="T44" fmla="*/ 188 w 214"/>
                <a:gd name="T45" fmla="*/ 8 h 92"/>
                <a:gd name="T46" fmla="*/ 177 w 214"/>
                <a:gd name="T47" fmla="*/ 8 h 92"/>
                <a:gd name="T48" fmla="*/ 161 w 214"/>
                <a:gd name="T49" fmla="*/ 0 h 92"/>
                <a:gd name="T50" fmla="*/ 151 w 214"/>
                <a:gd name="T51" fmla="*/ 5 h 92"/>
                <a:gd name="T52" fmla="*/ 148 w 214"/>
                <a:gd name="T53" fmla="*/ 13 h 92"/>
                <a:gd name="T54" fmla="*/ 140 w 214"/>
                <a:gd name="T55" fmla="*/ 16 h 92"/>
                <a:gd name="T56" fmla="*/ 124 w 214"/>
                <a:gd name="T57" fmla="*/ 13 h 92"/>
                <a:gd name="T58" fmla="*/ 117 w 214"/>
                <a:gd name="T59" fmla="*/ 5 h 92"/>
                <a:gd name="T60" fmla="*/ 117 w 214"/>
                <a:gd name="T61" fmla="*/ 8 h 92"/>
                <a:gd name="T62" fmla="*/ 117 w 214"/>
                <a:gd name="T63" fmla="*/ 16 h 92"/>
                <a:gd name="T64" fmla="*/ 114 w 214"/>
                <a:gd name="T65" fmla="*/ 16 h 92"/>
                <a:gd name="T66" fmla="*/ 109 w 214"/>
                <a:gd name="T67" fmla="*/ 21 h 92"/>
                <a:gd name="T68" fmla="*/ 101 w 214"/>
                <a:gd name="T69" fmla="*/ 26 h 92"/>
                <a:gd name="T70" fmla="*/ 93 w 214"/>
                <a:gd name="T71" fmla="*/ 34 h 92"/>
                <a:gd name="T72" fmla="*/ 95 w 214"/>
                <a:gd name="T73" fmla="*/ 40 h 92"/>
                <a:gd name="T74" fmla="*/ 98 w 214"/>
                <a:gd name="T75" fmla="*/ 48 h 92"/>
                <a:gd name="T76" fmla="*/ 98 w 214"/>
                <a:gd name="T77" fmla="*/ 53 h 92"/>
                <a:gd name="T78" fmla="*/ 90 w 214"/>
                <a:gd name="T79" fmla="*/ 50 h 92"/>
                <a:gd name="T80" fmla="*/ 88 w 214"/>
                <a:gd name="T81" fmla="*/ 50 h 92"/>
                <a:gd name="T82" fmla="*/ 82 w 214"/>
                <a:gd name="T83" fmla="*/ 50 h 92"/>
                <a:gd name="T84" fmla="*/ 74 w 214"/>
                <a:gd name="T85" fmla="*/ 50 h 92"/>
                <a:gd name="T86" fmla="*/ 56 w 214"/>
                <a:gd name="T87" fmla="*/ 53 h 92"/>
                <a:gd name="T88" fmla="*/ 48 w 214"/>
                <a:gd name="T89" fmla="*/ 58 h 92"/>
                <a:gd name="T90" fmla="*/ 40 w 214"/>
                <a:gd name="T91" fmla="*/ 53 h 92"/>
                <a:gd name="T92" fmla="*/ 35 w 214"/>
                <a:gd name="T93" fmla="*/ 53 h 92"/>
                <a:gd name="T94" fmla="*/ 21 w 214"/>
                <a:gd name="T95" fmla="*/ 58 h 92"/>
                <a:gd name="T96" fmla="*/ 19 w 214"/>
                <a:gd name="T97" fmla="*/ 61 h 92"/>
                <a:gd name="T98" fmla="*/ 11 w 214"/>
                <a:gd name="T99" fmla="*/ 53 h 92"/>
                <a:gd name="T100" fmla="*/ 3 w 214"/>
                <a:gd name="T101" fmla="*/ 53 h 92"/>
                <a:gd name="T102" fmla="*/ 3 w 214"/>
                <a:gd name="T103" fmla="*/ 58 h 92"/>
                <a:gd name="T104" fmla="*/ 3 w 214"/>
                <a:gd name="T105" fmla="*/ 66 h 92"/>
                <a:gd name="T106" fmla="*/ 8 w 214"/>
                <a:gd name="T107" fmla="*/ 74 h 92"/>
                <a:gd name="T108" fmla="*/ 19 w 214"/>
                <a:gd name="T109" fmla="*/ 77 h 92"/>
                <a:gd name="T110" fmla="*/ 27 w 214"/>
                <a:gd name="T111" fmla="*/ 74 h 92"/>
                <a:gd name="T112" fmla="*/ 37 w 214"/>
                <a:gd name="T113" fmla="*/ 79 h 92"/>
                <a:gd name="T114" fmla="*/ 48 w 214"/>
                <a:gd name="T115" fmla="*/ 74 h 92"/>
                <a:gd name="T116" fmla="*/ 48 w 214"/>
                <a:gd name="T117" fmla="*/ 74 h 92"/>
                <a:gd name="T118" fmla="*/ 48 w 214"/>
                <a:gd name="T11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4" h="92">
                  <a:moveTo>
                    <a:pt x="48" y="74"/>
                  </a:moveTo>
                  <a:lnTo>
                    <a:pt x="53" y="74"/>
                  </a:lnTo>
                  <a:lnTo>
                    <a:pt x="56" y="74"/>
                  </a:lnTo>
                  <a:lnTo>
                    <a:pt x="64" y="74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4" y="74"/>
                  </a:lnTo>
                  <a:lnTo>
                    <a:pt x="80" y="77"/>
                  </a:lnTo>
                  <a:lnTo>
                    <a:pt x="88" y="84"/>
                  </a:lnTo>
                  <a:lnTo>
                    <a:pt x="106" y="87"/>
                  </a:lnTo>
                  <a:lnTo>
                    <a:pt x="114" y="87"/>
                  </a:lnTo>
                  <a:lnTo>
                    <a:pt x="117" y="87"/>
                  </a:lnTo>
                  <a:lnTo>
                    <a:pt x="122" y="87"/>
                  </a:lnTo>
                  <a:lnTo>
                    <a:pt x="132" y="92"/>
                  </a:lnTo>
                  <a:lnTo>
                    <a:pt x="143" y="92"/>
                  </a:lnTo>
                  <a:lnTo>
                    <a:pt x="154" y="84"/>
                  </a:lnTo>
                  <a:lnTo>
                    <a:pt x="159" y="84"/>
                  </a:lnTo>
                  <a:lnTo>
                    <a:pt x="167" y="84"/>
                  </a:lnTo>
                  <a:lnTo>
                    <a:pt x="169" y="84"/>
                  </a:lnTo>
                  <a:lnTo>
                    <a:pt x="175" y="84"/>
                  </a:lnTo>
                  <a:lnTo>
                    <a:pt x="177" y="79"/>
                  </a:lnTo>
                  <a:lnTo>
                    <a:pt x="180" y="82"/>
                  </a:lnTo>
                  <a:lnTo>
                    <a:pt x="180" y="79"/>
                  </a:lnTo>
                  <a:lnTo>
                    <a:pt x="185" y="77"/>
                  </a:lnTo>
                  <a:lnTo>
                    <a:pt x="188" y="77"/>
                  </a:lnTo>
                  <a:lnTo>
                    <a:pt x="196" y="74"/>
                  </a:lnTo>
                  <a:lnTo>
                    <a:pt x="196" y="61"/>
                  </a:lnTo>
                  <a:lnTo>
                    <a:pt x="196" y="58"/>
                  </a:lnTo>
                  <a:lnTo>
                    <a:pt x="201" y="53"/>
                  </a:lnTo>
                  <a:lnTo>
                    <a:pt x="201" y="50"/>
                  </a:lnTo>
                  <a:lnTo>
                    <a:pt x="196" y="48"/>
                  </a:lnTo>
                  <a:lnTo>
                    <a:pt x="201" y="48"/>
                  </a:lnTo>
                  <a:lnTo>
                    <a:pt x="204" y="48"/>
                  </a:lnTo>
                  <a:lnTo>
                    <a:pt x="209" y="50"/>
                  </a:lnTo>
                  <a:lnTo>
                    <a:pt x="209" y="48"/>
                  </a:lnTo>
                  <a:lnTo>
                    <a:pt x="212" y="40"/>
                  </a:lnTo>
                  <a:lnTo>
                    <a:pt x="214" y="34"/>
                  </a:lnTo>
                  <a:lnTo>
                    <a:pt x="209" y="32"/>
                  </a:lnTo>
                  <a:lnTo>
                    <a:pt x="209" y="24"/>
                  </a:lnTo>
                  <a:lnTo>
                    <a:pt x="209" y="21"/>
                  </a:lnTo>
                  <a:lnTo>
                    <a:pt x="209" y="16"/>
                  </a:lnTo>
                  <a:lnTo>
                    <a:pt x="204" y="13"/>
                  </a:lnTo>
                  <a:lnTo>
                    <a:pt x="201" y="11"/>
                  </a:lnTo>
                  <a:lnTo>
                    <a:pt x="201" y="8"/>
                  </a:lnTo>
                  <a:lnTo>
                    <a:pt x="196" y="8"/>
                  </a:lnTo>
                  <a:lnTo>
                    <a:pt x="188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69" y="5"/>
                  </a:lnTo>
                  <a:lnTo>
                    <a:pt x="161" y="0"/>
                  </a:lnTo>
                  <a:lnTo>
                    <a:pt x="151" y="0"/>
                  </a:lnTo>
                  <a:lnTo>
                    <a:pt x="151" y="5"/>
                  </a:lnTo>
                  <a:lnTo>
                    <a:pt x="148" y="8"/>
                  </a:lnTo>
                  <a:lnTo>
                    <a:pt x="148" y="13"/>
                  </a:lnTo>
                  <a:lnTo>
                    <a:pt x="143" y="16"/>
                  </a:lnTo>
                  <a:lnTo>
                    <a:pt x="140" y="16"/>
                  </a:lnTo>
                  <a:lnTo>
                    <a:pt x="132" y="16"/>
                  </a:lnTo>
                  <a:lnTo>
                    <a:pt x="124" y="13"/>
                  </a:lnTo>
                  <a:lnTo>
                    <a:pt x="122" y="8"/>
                  </a:lnTo>
                  <a:lnTo>
                    <a:pt x="117" y="5"/>
                  </a:lnTo>
                  <a:lnTo>
                    <a:pt x="117" y="5"/>
                  </a:lnTo>
                  <a:lnTo>
                    <a:pt x="117" y="8"/>
                  </a:lnTo>
                  <a:lnTo>
                    <a:pt x="122" y="13"/>
                  </a:lnTo>
                  <a:lnTo>
                    <a:pt x="117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09" y="16"/>
                  </a:lnTo>
                  <a:lnTo>
                    <a:pt x="109" y="21"/>
                  </a:lnTo>
                  <a:lnTo>
                    <a:pt x="106" y="24"/>
                  </a:lnTo>
                  <a:lnTo>
                    <a:pt x="101" y="26"/>
                  </a:lnTo>
                  <a:lnTo>
                    <a:pt x="95" y="32"/>
                  </a:lnTo>
                  <a:lnTo>
                    <a:pt x="93" y="34"/>
                  </a:lnTo>
                  <a:lnTo>
                    <a:pt x="95" y="34"/>
                  </a:lnTo>
                  <a:lnTo>
                    <a:pt x="95" y="40"/>
                  </a:lnTo>
                  <a:lnTo>
                    <a:pt x="95" y="42"/>
                  </a:lnTo>
                  <a:lnTo>
                    <a:pt x="98" y="48"/>
                  </a:lnTo>
                  <a:lnTo>
                    <a:pt x="98" y="50"/>
                  </a:lnTo>
                  <a:lnTo>
                    <a:pt x="98" y="53"/>
                  </a:lnTo>
                  <a:lnTo>
                    <a:pt x="95" y="53"/>
                  </a:lnTo>
                  <a:lnTo>
                    <a:pt x="90" y="50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85" y="50"/>
                  </a:lnTo>
                  <a:lnTo>
                    <a:pt x="82" y="50"/>
                  </a:lnTo>
                  <a:lnTo>
                    <a:pt x="74" y="48"/>
                  </a:lnTo>
                  <a:lnTo>
                    <a:pt x="74" y="50"/>
                  </a:lnTo>
                  <a:lnTo>
                    <a:pt x="64" y="50"/>
                  </a:lnTo>
                  <a:lnTo>
                    <a:pt x="56" y="53"/>
                  </a:lnTo>
                  <a:lnTo>
                    <a:pt x="51" y="55"/>
                  </a:lnTo>
                  <a:lnTo>
                    <a:pt x="48" y="58"/>
                  </a:lnTo>
                  <a:lnTo>
                    <a:pt x="45" y="58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5" y="53"/>
                  </a:lnTo>
                  <a:lnTo>
                    <a:pt x="27" y="50"/>
                  </a:lnTo>
                  <a:lnTo>
                    <a:pt x="21" y="58"/>
                  </a:lnTo>
                  <a:lnTo>
                    <a:pt x="21" y="61"/>
                  </a:lnTo>
                  <a:lnTo>
                    <a:pt x="19" y="61"/>
                  </a:lnTo>
                  <a:lnTo>
                    <a:pt x="19" y="58"/>
                  </a:lnTo>
                  <a:lnTo>
                    <a:pt x="11" y="53"/>
                  </a:lnTo>
                  <a:lnTo>
                    <a:pt x="8" y="53"/>
                  </a:lnTo>
                  <a:lnTo>
                    <a:pt x="3" y="53"/>
                  </a:lnTo>
                  <a:lnTo>
                    <a:pt x="0" y="53"/>
                  </a:lnTo>
                  <a:lnTo>
                    <a:pt x="3" y="58"/>
                  </a:lnTo>
                  <a:lnTo>
                    <a:pt x="0" y="61"/>
                  </a:lnTo>
                  <a:lnTo>
                    <a:pt x="3" y="66"/>
                  </a:lnTo>
                  <a:lnTo>
                    <a:pt x="0" y="69"/>
                  </a:lnTo>
                  <a:lnTo>
                    <a:pt x="8" y="74"/>
                  </a:lnTo>
                  <a:lnTo>
                    <a:pt x="14" y="77"/>
                  </a:lnTo>
                  <a:lnTo>
                    <a:pt x="19" y="77"/>
                  </a:lnTo>
                  <a:lnTo>
                    <a:pt x="21" y="74"/>
                  </a:lnTo>
                  <a:lnTo>
                    <a:pt x="27" y="74"/>
                  </a:lnTo>
                  <a:lnTo>
                    <a:pt x="29" y="77"/>
                  </a:lnTo>
                  <a:lnTo>
                    <a:pt x="37" y="79"/>
                  </a:lnTo>
                  <a:lnTo>
                    <a:pt x="45" y="77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rot="256166">
              <a:off x="4424972" y="3671452"/>
              <a:ext cx="385078" cy="224682"/>
            </a:xfrm>
            <a:custGeom>
              <a:avLst/>
              <a:gdLst>
                <a:gd name="T0" fmla="*/ 175 w 188"/>
                <a:gd name="T1" fmla="*/ 42 h 87"/>
                <a:gd name="T2" fmla="*/ 164 w 188"/>
                <a:gd name="T3" fmla="*/ 37 h 87"/>
                <a:gd name="T4" fmla="*/ 153 w 188"/>
                <a:gd name="T5" fmla="*/ 37 h 87"/>
                <a:gd name="T6" fmla="*/ 153 w 188"/>
                <a:gd name="T7" fmla="*/ 26 h 87"/>
                <a:gd name="T8" fmla="*/ 140 w 188"/>
                <a:gd name="T9" fmla="*/ 26 h 87"/>
                <a:gd name="T10" fmla="*/ 135 w 188"/>
                <a:gd name="T11" fmla="*/ 26 h 87"/>
                <a:gd name="T12" fmla="*/ 122 w 188"/>
                <a:gd name="T13" fmla="*/ 34 h 87"/>
                <a:gd name="T14" fmla="*/ 114 w 188"/>
                <a:gd name="T15" fmla="*/ 26 h 87"/>
                <a:gd name="T16" fmla="*/ 114 w 188"/>
                <a:gd name="T17" fmla="*/ 18 h 87"/>
                <a:gd name="T18" fmla="*/ 111 w 188"/>
                <a:gd name="T19" fmla="*/ 16 h 87"/>
                <a:gd name="T20" fmla="*/ 103 w 188"/>
                <a:gd name="T21" fmla="*/ 10 h 87"/>
                <a:gd name="T22" fmla="*/ 87 w 188"/>
                <a:gd name="T23" fmla="*/ 10 h 87"/>
                <a:gd name="T24" fmla="*/ 85 w 188"/>
                <a:gd name="T25" fmla="*/ 5 h 87"/>
                <a:gd name="T26" fmla="*/ 77 w 188"/>
                <a:gd name="T27" fmla="*/ 5 h 87"/>
                <a:gd name="T28" fmla="*/ 69 w 188"/>
                <a:gd name="T29" fmla="*/ 8 h 87"/>
                <a:gd name="T30" fmla="*/ 66 w 188"/>
                <a:gd name="T31" fmla="*/ 5 h 87"/>
                <a:gd name="T32" fmla="*/ 61 w 188"/>
                <a:gd name="T33" fmla="*/ 0 h 87"/>
                <a:gd name="T34" fmla="*/ 56 w 188"/>
                <a:gd name="T35" fmla="*/ 5 h 87"/>
                <a:gd name="T36" fmla="*/ 35 w 188"/>
                <a:gd name="T37" fmla="*/ 16 h 87"/>
                <a:gd name="T38" fmla="*/ 14 w 188"/>
                <a:gd name="T39" fmla="*/ 23 h 87"/>
                <a:gd name="T40" fmla="*/ 3 w 188"/>
                <a:gd name="T41" fmla="*/ 29 h 87"/>
                <a:gd name="T42" fmla="*/ 3 w 188"/>
                <a:gd name="T43" fmla="*/ 31 h 87"/>
                <a:gd name="T44" fmla="*/ 8 w 188"/>
                <a:gd name="T45" fmla="*/ 42 h 87"/>
                <a:gd name="T46" fmla="*/ 14 w 188"/>
                <a:gd name="T47" fmla="*/ 52 h 87"/>
                <a:gd name="T48" fmla="*/ 35 w 188"/>
                <a:gd name="T49" fmla="*/ 71 h 87"/>
                <a:gd name="T50" fmla="*/ 43 w 188"/>
                <a:gd name="T51" fmla="*/ 76 h 87"/>
                <a:gd name="T52" fmla="*/ 48 w 188"/>
                <a:gd name="T53" fmla="*/ 79 h 87"/>
                <a:gd name="T54" fmla="*/ 58 w 188"/>
                <a:gd name="T55" fmla="*/ 87 h 87"/>
                <a:gd name="T56" fmla="*/ 69 w 188"/>
                <a:gd name="T57" fmla="*/ 87 h 87"/>
                <a:gd name="T58" fmla="*/ 74 w 188"/>
                <a:gd name="T59" fmla="*/ 79 h 87"/>
                <a:gd name="T60" fmla="*/ 77 w 188"/>
                <a:gd name="T61" fmla="*/ 71 h 87"/>
                <a:gd name="T62" fmla="*/ 95 w 188"/>
                <a:gd name="T63" fmla="*/ 76 h 87"/>
                <a:gd name="T64" fmla="*/ 111 w 188"/>
                <a:gd name="T65" fmla="*/ 79 h 87"/>
                <a:gd name="T66" fmla="*/ 122 w 188"/>
                <a:gd name="T67" fmla="*/ 79 h 87"/>
                <a:gd name="T68" fmla="*/ 127 w 188"/>
                <a:gd name="T69" fmla="*/ 82 h 87"/>
                <a:gd name="T70" fmla="*/ 135 w 188"/>
                <a:gd name="T71" fmla="*/ 87 h 87"/>
                <a:gd name="T72" fmla="*/ 146 w 188"/>
                <a:gd name="T73" fmla="*/ 79 h 87"/>
                <a:gd name="T74" fmla="*/ 161 w 188"/>
                <a:gd name="T75" fmla="*/ 71 h 87"/>
                <a:gd name="T76" fmla="*/ 167 w 188"/>
                <a:gd name="T77" fmla="*/ 63 h 87"/>
                <a:gd name="T78" fmla="*/ 180 w 188"/>
                <a:gd name="T79" fmla="*/ 58 h 87"/>
                <a:gd name="T80" fmla="*/ 180 w 188"/>
                <a:gd name="T81" fmla="*/ 45 h 87"/>
                <a:gd name="T82" fmla="*/ 180 w 188"/>
                <a:gd name="T83" fmla="*/ 45 h 87"/>
                <a:gd name="T84" fmla="*/ 180 w 188"/>
                <a:gd name="T85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87">
                  <a:moveTo>
                    <a:pt x="180" y="45"/>
                  </a:moveTo>
                  <a:lnTo>
                    <a:pt x="175" y="42"/>
                  </a:lnTo>
                  <a:lnTo>
                    <a:pt x="167" y="37"/>
                  </a:lnTo>
                  <a:lnTo>
                    <a:pt x="164" y="37"/>
                  </a:lnTo>
                  <a:lnTo>
                    <a:pt x="156" y="37"/>
                  </a:lnTo>
                  <a:lnTo>
                    <a:pt x="153" y="37"/>
                  </a:lnTo>
                  <a:lnTo>
                    <a:pt x="153" y="34"/>
                  </a:lnTo>
                  <a:lnTo>
                    <a:pt x="153" y="26"/>
                  </a:lnTo>
                  <a:lnTo>
                    <a:pt x="146" y="26"/>
                  </a:lnTo>
                  <a:lnTo>
                    <a:pt x="140" y="26"/>
                  </a:lnTo>
                  <a:lnTo>
                    <a:pt x="130" y="23"/>
                  </a:lnTo>
                  <a:lnTo>
                    <a:pt x="135" y="26"/>
                  </a:lnTo>
                  <a:lnTo>
                    <a:pt x="127" y="34"/>
                  </a:lnTo>
                  <a:lnTo>
                    <a:pt x="122" y="34"/>
                  </a:lnTo>
                  <a:lnTo>
                    <a:pt x="119" y="31"/>
                  </a:lnTo>
                  <a:lnTo>
                    <a:pt x="114" y="26"/>
                  </a:lnTo>
                  <a:lnTo>
                    <a:pt x="111" y="23"/>
                  </a:lnTo>
                  <a:lnTo>
                    <a:pt x="114" y="18"/>
                  </a:lnTo>
                  <a:lnTo>
                    <a:pt x="114" y="16"/>
                  </a:lnTo>
                  <a:lnTo>
                    <a:pt x="111" y="16"/>
                  </a:lnTo>
                  <a:lnTo>
                    <a:pt x="103" y="16"/>
                  </a:lnTo>
                  <a:lnTo>
                    <a:pt x="103" y="10"/>
                  </a:lnTo>
                  <a:lnTo>
                    <a:pt x="95" y="10"/>
                  </a:lnTo>
                  <a:lnTo>
                    <a:pt x="87" y="10"/>
                  </a:lnTo>
                  <a:lnTo>
                    <a:pt x="85" y="8"/>
                  </a:lnTo>
                  <a:lnTo>
                    <a:pt x="85" y="5"/>
                  </a:lnTo>
                  <a:lnTo>
                    <a:pt x="80" y="5"/>
                  </a:lnTo>
                  <a:lnTo>
                    <a:pt x="77" y="5"/>
                  </a:lnTo>
                  <a:lnTo>
                    <a:pt x="74" y="8"/>
                  </a:lnTo>
                  <a:lnTo>
                    <a:pt x="69" y="8"/>
                  </a:lnTo>
                  <a:lnTo>
                    <a:pt x="66" y="8"/>
                  </a:lnTo>
                  <a:lnTo>
                    <a:pt x="66" y="5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8" y="5"/>
                  </a:lnTo>
                  <a:lnTo>
                    <a:pt x="56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4" y="18"/>
                  </a:lnTo>
                  <a:lnTo>
                    <a:pt x="14" y="23"/>
                  </a:lnTo>
                  <a:lnTo>
                    <a:pt x="6" y="26"/>
                  </a:lnTo>
                  <a:lnTo>
                    <a:pt x="3" y="29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4"/>
                  </a:lnTo>
                  <a:lnTo>
                    <a:pt x="8" y="42"/>
                  </a:lnTo>
                  <a:lnTo>
                    <a:pt x="6" y="45"/>
                  </a:lnTo>
                  <a:lnTo>
                    <a:pt x="14" y="52"/>
                  </a:lnTo>
                  <a:lnTo>
                    <a:pt x="21" y="60"/>
                  </a:lnTo>
                  <a:lnTo>
                    <a:pt x="35" y="71"/>
                  </a:lnTo>
                  <a:lnTo>
                    <a:pt x="43" y="79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8" y="79"/>
                  </a:lnTo>
                  <a:lnTo>
                    <a:pt x="50" y="84"/>
                  </a:lnTo>
                  <a:lnTo>
                    <a:pt x="58" y="87"/>
                  </a:lnTo>
                  <a:lnTo>
                    <a:pt x="66" y="87"/>
                  </a:lnTo>
                  <a:lnTo>
                    <a:pt x="69" y="87"/>
                  </a:lnTo>
                  <a:lnTo>
                    <a:pt x="74" y="84"/>
                  </a:lnTo>
                  <a:lnTo>
                    <a:pt x="74" y="79"/>
                  </a:lnTo>
                  <a:lnTo>
                    <a:pt x="77" y="76"/>
                  </a:lnTo>
                  <a:lnTo>
                    <a:pt x="77" y="71"/>
                  </a:lnTo>
                  <a:lnTo>
                    <a:pt x="87" y="71"/>
                  </a:lnTo>
                  <a:lnTo>
                    <a:pt x="95" y="76"/>
                  </a:lnTo>
                  <a:lnTo>
                    <a:pt x="103" y="79"/>
                  </a:lnTo>
                  <a:lnTo>
                    <a:pt x="111" y="79"/>
                  </a:lnTo>
                  <a:lnTo>
                    <a:pt x="114" y="79"/>
                  </a:lnTo>
                  <a:lnTo>
                    <a:pt x="122" y="79"/>
                  </a:lnTo>
                  <a:lnTo>
                    <a:pt x="127" y="79"/>
                  </a:lnTo>
                  <a:lnTo>
                    <a:pt x="127" y="82"/>
                  </a:lnTo>
                  <a:lnTo>
                    <a:pt x="130" y="84"/>
                  </a:lnTo>
                  <a:lnTo>
                    <a:pt x="135" y="87"/>
                  </a:lnTo>
                  <a:lnTo>
                    <a:pt x="138" y="79"/>
                  </a:lnTo>
                  <a:lnTo>
                    <a:pt x="146" y="79"/>
                  </a:lnTo>
                  <a:lnTo>
                    <a:pt x="156" y="76"/>
                  </a:lnTo>
                  <a:lnTo>
                    <a:pt x="161" y="71"/>
                  </a:lnTo>
                  <a:lnTo>
                    <a:pt x="164" y="68"/>
                  </a:lnTo>
                  <a:lnTo>
                    <a:pt x="167" y="63"/>
                  </a:lnTo>
                  <a:lnTo>
                    <a:pt x="167" y="60"/>
                  </a:lnTo>
                  <a:lnTo>
                    <a:pt x="180" y="58"/>
                  </a:lnTo>
                  <a:lnTo>
                    <a:pt x="188" y="58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lnTo>
                    <a:pt x="180" y="45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auto">
            <a:xfrm rot="256166">
              <a:off x="4990383" y="2957720"/>
              <a:ext cx="323628" cy="204022"/>
            </a:xfrm>
            <a:custGeom>
              <a:avLst/>
              <a:gdLst>
                <a:gd name="T0" fmla="*/ 10 w 158"/>
                <a:gd name="T1" fmla="*/ 34 h 79"/>
                <a:gd name="T2" fmla="*/ 2 w 158"/>
                <a:gd name="T3" fmla="*/ 37 h 79"/>
                <a:gd name="T4" fmla="*/ 0 w 158"/>
                <a:gd name="T5" fmla="*/ 42 h 79"/>
                <a:gd name="T6" fmla="*/ 2 w 158"/>
                <a:gd name="T7" fmla="*/ 53 h 79"/>
                <a:gd name="T8" fmla="*/ 5 w 158"/>
                <a:gd name="T9" fmla="*/ 53 h 79"/>
                <a:gd name="T10" fmla="*/ 13 w 158"/>
                <a:gd name="T11" fmla="*/ 48 h 79"/>
                <a:gd name="T12" fmla="*/ 21 w 158"/>
                <a:gd name="T13" fmla="*/ 48 h 79"/>
                <a:gd name="T14" fmla="*/ 29 w 158"/>
                <a:gd name="T15" fmla="*/ 42 h 79"/>
                <a:gd name="T16" fmla="*/ 26 w 158"/>
                <a:gd name="T17" fmla="*/ 37 h 79"/>
                <a:gd name="T18" fmla="*/ 18 w 158"/>
                <a:gd name="T19" fmla="*/ 34 h 79"/>
                <a:gd name="T20" fmla="*/ 18 w 158"/>
                <a:gd name="T21" fmla="*/ 34 h 79"/>
                <a:gd name="T22" fmla="*/ 18 w 158"/>
                <a:gd name="T23" fmla="*/ 34 h 79"/>
                <a:gd name="T24" fmla="*/ 13 w 158"/>
                <a:gd name="T25" fmla="*/ 29 h 79"/>
                <a:gd name="T26" fmla="*/ 21 w 158"/>
                <a:gd name="T27" fmla="*/ 27 h 79"/>
                <a:gd name="T28" fmla="*/ 21 w 158"/>
                <a:gd name="T29" fmla="*/ 21 h 79"/>
                <a:gd name="T30" fmla="*/ 5 w 158"/>
                <a:gd name="T31" fmla="*/ 21 h 79"/>
                <a:gd name="T32" fmla="*/ 5 w 158"/>
                <a:gd name="T33" fmla="*/ 27 h 79"/>
                <a:gd name="T34" fmla="*/ 10 w 158"/>
                <a:gd name="T35" fmla="*/ 29 h 79"/>
                <a:gd name="T36" fmla="*/ 10 w 158"/>
                <a:gd name="T37" fmla="*/ 29 h 79"/>
                <a:gd name="T38" fmla="*/ 10 w 158"/>
                <a:gd name="T39" fmla="*/ 29 h 79"/>
                <a:gd name="T40" fmla="*/ 150 w 158"/>
                <a:gd name="T41" fmla="*/ 11 h 79"/>
                <a:gd name="T42" fmla="*/ 158 w 158"/>
                <a:gd name="T43" fmla="*/ 11 h 79"/>
                <a:gd name="T44" fmla="*/ 142 w 158"/>
                <a:gd name="T45" fmla="*/ 8 h 79"/>
                <a:gd name="T46" fmla="*/ 108 w 158"/>
                <a:gd name="T47" fmla="*/ 3 h 79"/>
                <a:gd name="T48" fmla="*/ 84 w 158"/>
                <a:gd name="T49" fmla="*/ 0 h 79"/>
                <a:gd name="T50" fmla="*/ 79 w 158"/>
                <a:gd name="T51" fmla="*/ 3 h 79"/>
                <a:gd name="T52" fmla="*/ 66 w 158"/>
                <a:gd name="T53" fmla="*/ 8 h 79"/>
                <a:gd name="T54" fmla="*/ 55 w 158"/>
                <a:gd name="T55" fmla="*/ 8 h 79"/>
                <a:gd name="T56" fmla="*/ 52 w 158"/>
                <a:gd name="T57" fmla="*/ 11 h 79"/>
                <a:gd name="T58" fmla="*/ 36 w 158"/>
                <a:gd name="T59" fmla="*/ 13 h 79"/>
                <a:gd name="T60" fmla="*/ 39 w 158"/>
                <a:gd name="T61" fmla="*/ 19 h 79"/>
                <a:gd name="T62" fmla="*/ 36 w 158"/>
                <a:gd name="T63" fmla="*/ 29 h 79"/>
                <a:gd name="T64" fmla="*/ 39 w 158"/>
                <a:gd name="T65" fmla="*/ 34 h 79"/>
                <a:gd name="T66" fmla="*/ 47 w 158"/>
                <a:gd name="T67" fmla="*/ 45 h 79"/>
                <a:gd name="T68" fmla="*/ 58 w 158"/>
                <a:gd name="T69" fmla="*/ 45 h 79"/>
                <a:gd name="T70" fmla="*/ 66 w 158"/>
                <a:gd name="T71" fmla="*/ 45 h 79"/>
                <a:gd name="T72" fmla="*/ 66 w 158"/>
                <a:gd name="T73" fmla="*/ 48 h 79"/>
                <a:gd name="T74" fmla="*/ 63 w 158"/>
                <a:gd name="T75" fmla="*/ 61 h 79"/>
                <a:gd name="T76" fmla="*/ 79 w 158"/>
                <a:gd name="T77" fmla="*/ 53 h 79"/>
                <a:gd name="T78" fmla="*/ 97 w 158"/>
                <a:gd name="T79" fmla="*/ 56 h 79"/>
                <a:gd name="T80" fmla="*/ 118 w 158"/>
                <a:gd name="T81" fmla="*/ 69 h 79"/>
                <a:gd name="T82" fmla="*/ 134 w 158"/>
                <a:gd name="T83" fmla="*/ 69 h 79"/>
                <a:gd name="T84" fmla="*/ 150 w 158"/>
                <a:gd name="T85" fmla="*/ 74 h 79"/>
                <a:gd name="T86" fmla="*/ 153 w 158"/>
                <a:gd name="T87" fmla="*/ 74 h 79"/>
                <a:gd name="T88" fmla="*/ 142 w 158"/>
                <a:gd name="T89" fmla="*/ 69 h 79"/>
                <a:gd name="T90" fmla="*/ 145 w 158"/>
                <a:gd name="T91" fmla="*/ 53 h 79"/>
                <a:gd name="T92" fmla="*/ 142 w 158"/>
                <a:gd name="T93" fmla="*/ 45 h 79"/>
                <a:gd name="T94" fmla="*/ 142 w 158"/>
                <a:gd name="T95" fmla="*/ 34 h 79"/>
                <a:gd name="T96" fmla="*/ 142 w 158"/>
                <a:gd name="T97" fmla="*/ 21 h 79"/>
                <a:gd name="T98" fmla="*/ 145 w 158"/>
                <a:gd name="T99" fmla="*/ 19 h 79"/>
                <a:gd name="T100" fmla="*/ 145 w 158"/>
                <a:gd name="T101" fmla="*/ 19 h 79"/>
                <a:gd name="T102" fmla="*/ 145 w 158"/>
                <a:gd name="T103" fmla="*/ 1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8" h="79">
                  <a:moveTo>
                    <a:pt x="18" y="34"/>
                  </a:moveTo>
                  <a:lnTo>
                    <a:pt x="10" y="34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5" y="53"/>
                  </a:lnTo>
                  <a:lnTo>
                    <a:pt x="10" y="48"/>
                  </a:lnTo>
                  <a:lnTo>
                    <a:pt x="13" y="48"/>
                  </a:lnTo>
                  <a:lnTo>
                    <a:pt x="18" y="45"/>
                  </a:lnTo>
                  <a:lnTo>
                    <a:pt x="21" y="48"/>
                  </a:lnTo>
                  <a:lnTo>
                    <a:pt x="26" y="45"/>
                  </a:lnTo>
                  <a:lnTo>
                    <a:pt x="29" y="42"/>
                  </a:lnTo>
                  <a:lnTo>
                    <a:pt x="31" y="42"/>
                  </a:lnTo>
                  <a:lnTo>
                    <a:pt x="26" y="37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close/>
                  <a:moveTo>
                    <a:pt x="10" y="29"/>
                  </a:moveTo>
                  <a:lnTo>
                    <a:pt x="13" y="29"/>
                  </a:lnTo>
                  <a:lnTo>
                    <a:pt x="18" y="29"/>
                  </a:lnTo>
                  <a:lnTo>
                    <a:pt x="21" y="27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13" y="19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5" y="27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close/>
                  <a:moveTo>
                    <a:pt x="145" y="19"/>
                  </a:moveTo>
                  <a:lnTo>
                    <a:pt x="150" y="11"/>
                  </a:lnTo>
                  <a:lnTo>
                    <a:pt x="153" y="11"/>
                  </a:lnTo>
                  <a:lnTo>
                    <a:pt x="158" y="11"/>
                  </a:lnTo>
                  <a:lnTo>
                    <a:pt x="150" y="8"/>
                  </a:lnTo>
                  <a:lnTo>
                    <a:pt x="142" y="8"/>
                  </a:lnTo>
                  <a:lnTo>
                    <a:pt x="126" y="8"/>
                  </a:lnTo>
                  <a:lnTo>
                    <a:pt x="108" y="3"/>
                  </a:lnTo>
                  <a:lnTo>
                    <a:pt x="97" y="3"/>
                  </a:lnTo>
                  <a:lnTo>
                    <a:pt x="84" y="0"/>
                  </a:lnTo>
                  <a:lnTo>
                    <a:pt x="84" y="3"/>
                  </a:lnTo>
                  <a:lnTo>
                    <a:pt x="79" y="3"/>
                  </a:lnTo>
                  <a:lnTo>
                    <a:pt x="66" y="3"/>
                  </a:lnTo>
                  <a:lnTo>
                    <a:pt x="66" y="8"/>
                  </a:lnTo>
                  <a:lnTo>
                    <a:pt x="58" y="8"/>
                  </a:lnTo>
                  <a:lnTo>
                    <a:pt x="55" y="8"/>
                  </a:lnTo>
                  <a:lnTo>
                    <a:pt x="47" y="8"/>
                  </a:lnTo>
                  <a:lnTo>
                    <a:pt x="52" y="11"/>
                  </a:lnTo>
                  <a:lnTo>
                    <a:pt x="44" y="11"/>
                  </a:lnTo>
                  <a:lnTo>
                    <a:pt x="36" y="13"/>
                  </a:lnTo>
                  <a:lnTo>
                    <a:pt x="36" y="21"/>
                  </a:lnTo>
                  <a:lnTo>
                    <a:pt x="39" y="19"/>
                  </a:lnTo>
                  <a:lnTo>
                    <a:pt x="36" y="27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34"/>
                  </a:lnTo>
                  <a:lnTo>
                    <a:pt x="39" y="37"/>
                  </a:lnTo>
                  <a:lnTo>
                    <a:pt x="47" y="45"/>
                  </a:lnTo>
                  <a:lnTo>
                    <a:pt x="55" y="45"/>
                  </a:lnTo>
                  <a:lnTo>
                    <a:pt x="58" y="45"/>
                  </a:lnTo>
                  <a:lnTo>
                    <a:pt x="63" y="42"/>
                  </a:lnTo>
                  <a:lnTo>
                    <a:pt x="66" y="45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3" y="61"/>
                  </a:lnTo>
                  <a:lnTo>
                    <a:pt x="71" y="56"/>
                  </a:lnTo>
                  <a:lnTo>
                    <a:pt x="79" y="53"/>
                  </a:lnTo>
                  <a:lnTo>
                    <a:pt x="84" y="53"/>
                  </a:lnTo>
                  <a:lnTo>
                    <a:pt x="97" y="56"/>
                  </a:lnTo>
                  <a:lnTo>
                    <a:pt x="113" y="64"/>
                  </a:lnTo>
                  <a:lnTo>
                    <a:pt x="118" y="69"/>
                  </a:lnTo>
                  <a:lnTo>
                    <a:pt x="124" y="69"/>
                  </a:lnTo>
                  <a:lnTo>
                    <a:pt x="134" y="69"/>
                  </a:lnTo>
                  <a:lnTo>
                    <a:pt x="142" y="71"/>
                  </a:lnTo>
                  <a:lnTo>
                    <a:pt x="150" y="74"/>
                  </a:lnTo>
                  <a:lnTo>
                    <a:pt x="153" y="79"/>
                  </a:lnTo>
                  <a:lnTo>
                    <a:pt x="153" y="74"/>
                  </a:lnTo>
                  <a:lnTo>
                    <a:pt x="145" y="71"/>
                  </a:lnTo>
                  <a:lnTo>
                    <a:pt x="142" y="69"/>
                  </a:lnTo>
                  <a:lnTo>
                    <a:pt x="153" y="61"/>
                  </a:lnTo>
                  <a:lnTo>
                    <a:pt x="145" y="53"/>
                  </a:lnTo>
                  <a:lnTo>
                    <a:pt x="142" y="48"/>
                  </a:lnTo>
                  <a:lnTo>
                    <a:pt x="142" y="45"/>
                  </a:lnTo>
                  <a:lnTo>
                    <a:pt x="142" y="42"/>
                  </a:lnTo>
                  <a:lnTo>
                    <a:pt x="142" y="34"/>
                  </a:lnTo>
                  <a:lnTo>
                    <a:pt x="139" y="29"/>
                  </a:lnTo>
                  <a:lnTo>
                    <a:pt x="142" y="21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5" y="19"/>
                  </a:lnTo>
                  <a:close/>
                </a:path>
              </a:pathLst>
            </a:custGeom>
            <a:solidFill>
              <a:srgbClr val="0094CD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9" name="Freeform 20"/>
            <p:cNvSpPr>
              <a:spLocks noEditPoints="1"/>
            </p:cNvSpPr>
            <p:nvPr/>
          </p:nvSpPr>
          <p:spPr bwMode="auto">
            <a:xfrm rot="256166">
              <a:off x="4236263" y="3064431"/>
              <a:ext cx="247843" cy="271168"/>
            </a:xfrm>
            <a:custGeom>
              <a:avLst/>
              <a:gdLst>
                <a:gd name="T0" fmla="*/ 60 w 121"/>
                <a:gd name="T1" fmla="*/ 37 h 105"/>
                <a:gd name="T2" fmla="*/ 60 w 121"/>
                <a:gd name="T3" fmla="*/ 34 h 105"/>
                <a:gd name="T4" fmla="*/ 66 w 121"/>
                <a:gd name="T5" fmla="*/ 15 h 105"/>
                <a:gd name="T6" fmla="*/ 66 w 121"/>
                <a:gd name="T7" fmla="*/ 5 h 105"/>
                <a:gd name="T8" fmla="*/ 47 w 121"/>
                <a:gd name="T9" fmla="*/ 7 h 105"/>
                <a:gd name="T10" fmla="*/ 24 w 121"/>
                <a:gd name="T11" fmla="*/ 18 h 105"/>
                <a:gd name="T12" fmla="*/ 8 w 121"/>
                <a:gd name="T13" fmla="*/ 31 h 105"/>
                <a:gd name="T14" fmla="*/ 16 w 121"/>
                <a:gd name="T15" fmla="*/ 26 h 105"/>
                <a:gd name="T16" fmla="*/ 39 w 121"/>
                <a:gd name="T17" fmla="*/ 23 h 105"/>
                <a:gd name="T18" fmla="*/ 31 w 121"/>
                <a:gd name="T19" fmla="*/ 34 h 105"/>
                <a:gd name="T20" fmla="*/ 31 w 121"/>
                <a:gd name="T21" fmla="*/ 37 h 105"/>
                <a:gd name="T22" fmla="*/ 26 w 121"/>
                <a:gd name="T23" fmla="*/ 34 h 105"/>
                <a:gd name="T24" fmla="*/ 16 w 121"/>
                <a:gd name="T25" fmla="*/ 42 h 105"/>
                <a:gd name="T26" fmla="*/ 5 w 121"/>
                <a:gd name="T27" fmla="*/ 34 h 105"/>
                <a:gd name="T28" fmla="*/ 5 w 121"/>
                <a:gd name="T29" fmla="*/ 58 h 105"/>
                <a:gd name="T30" fmla="*/ 5 w 121"/>
                <a:gd name="T31" fmla="*/ 66 h 105"/>
                <a:gd name="T32" fmla="*/ 8 w 121"/>
                <a:gd name="T33" fmla="*/ 76 h 105"/>
                <a:gd name="T34" fmla="*/ 16 w 121"/>
                <a:gd name="T35" fmla="*/ 84 h 105"/>
                <a:gd name="T36" fmla="*/ 16 w 121"/>
                <a:gd name="T37" fmla="*/ 95 h 105"/>
                <a:gd name="T38" fmla="*/ 34 w 121"/>
                <a:gd name="T39" fmla="*/ 97 h 105"/>
                <a:gd name="T40" fmla="*/ 47 w 121"/>
                <a:gd name="T41" fmla="*/ 97 h 105"/>
                <a:gd name="T42" fmla="*/ 39 w 121"/>
                <a:gd name="T43" fmla="*/ 87 h 105"/>
                <a:gd name="T44" fmla="*/ 42 w 121"/>
                <a:gd name="T45" fmla="*/ 79 h 105"/>
                <a:gd name="T46" fmla="*/ 42 w 121"/>
                <a:gd name="T47" fmla="*/ 68 h 105"/>
                <a:gd name="T48" fmla="*/ 53 w 121"/>
                <a:gd name="T49" fmla="*/ 66 h 105"/>
                <a:gd name="T50" fmla="*/ 58 w 121"/>
                <a:gd name="T51" fmla="*/ 58 h 105"/>
                <a:gd name="T52" fmla="*/ 66 w 121"/>
                <a:gd name="T53" fmla="*/ 52 h 105"/>
                <a:gd name="T54" fmla="*/ 76 w 121"/>
                <a:gd name="T55" fmla="*/ 50 h 105"/>
                <a:gd name="T56" fmla="*/ 76 w 121"/>
                <a:gd name="T57" fmla="*/ 42 h 105"/>
                <a:gd name="T58" fmla="*/ 76 w 121"/>
                <a:gd name="T59" fmla="*/ 42 h 105"/>
                <a:gd name="T60" fmla="*/ 60 w 121"/>
                <a:gd name="T61" fmla="*/ 76 h 105"/>
                <a:gd name="T62" fmla="*/ 47 w 121"/>
                <a:gd name="T63" fmla="*/ 76 h 105"/>
                <a:gd name="T64" fmla="*/ 58 w 121"/>
                <a:gd name="T65" fmla="*/ 87 h 105"/>
                <a:gd name="T66" fmla="*/ 74 w 121"/>
                <a:gd name="T67" fmla="*/ 87 h 105"/>
                <a:gd name="T68" fmla="*/ 68 w 121"/>
                <a:gd name="T69" fmla="*/ 76 h 105"/>
                <a:gd name="T70" fmla="*/ 68 w 121"/>
                <a:gd name="T71" fmla="*/ 71 h 105"/>
                <a:gd name="T72" fmla="*/ 68 w 121"/>
                <a:gd name="T73" fmla="*/ 71 h 105"/>
                <a:gd name="T74" fmla="*/ 121 w 121"/>
                <a:gd name="T75" fmla="*/ 58 h 105"/>
                <a:gd name="T76" fmla="*/ 103 w 121"/>
                <a:gd name="T77" fmla="*/ 58 h 105"/>
                <a:gd name="T78" fmla="*/ 103 w 121"/>
                <a:gd name="T79" fmla="*/ 68 h 105"/>
                <a:gd name="T80" fmla="*/ 103 w 121"/>
                <a:gd name="T81" fmla="*/ 66 h 105"/>
                <a:gd name="T82" fmla="*/ 100 w 121"/>
                <a:gd name="T83" fmla="*/ 60 h 105"/>
                <a:gd name="T84" fmla="*/ 87 w 121"/>
                <a:gd name="T85" fmla="*/ 66 h 105"/>
                <a:gd name="T86" fmla="*/ 84 w 121"/>
                <a:gd name="T87" fmla="*/ 76 h 105"/>
                <a:gd name="T88" fmla="*/ 87 w 121"/>
                <a:gd name="T89" fmla="*/ 84 h 105"/>
                <a:gd name="T90" fmla="*/ 100 w 121"/>
                <a:gd name="T91" fmla="*/ 87 h 105"/>
                <a:gd name="T92" fmla="*/ 111 w 121"/>
                <a:gd name="T93" fmla="*/ 92 h 105"/>
                <a:gd name="T94" fmla="*/ 113 w 121"/>
                <a:gd name="T95" fmla="*/ 84 h 105"/>
                <a:gd name="T96" fmla="*/ 111 w 121"/>
                <a:gd name="T97" fmla="*/ 76 h 105"/>
                <a:gd name="T98" fmla="*/ 121 w 121"/>
                <a:gd name="T99" fmla="*/ 68 h 105"/>
                <a:gd name="T100" fmla="*/ 119 w 121"/>
                <a:gd name="T101" fmla="*/ 60 h 105"/>
                <a:gd name="T102" fmla="*/ 119 w 121"/>
                <a:gd name="T103" fmla="*/ 60 h 105"/>
                <a:gd name="T104" fmla="*/ 100 w 121"/>
                <a:gd name="T105" fmla="*/ 97 h 105"/>
                <a:gd name="T106" fmla="*/ 84 w 121"/>
                <a:gd name="T107" fmla="*/ 95 h 105"/>
                <a:gd name="T108" fmla="*/ 87 w 121"/>
                <a:gd name="T109" fmla="*/ 103 h 105"/>
                <a:gd name="T110" fmla="*/ 100 w 121"/>
                <a:gd name="T111" fmla="*/ 100 h 105"/>
                <a:gd name="T112" fmla="*/ 105 w 121"/>
                <a:gd name="T113" fmla="*/ 95 h 105"/>
                <a:gd name="T114" fmla="*/ 100 w 121"/>
                <a:gd name="T115" fmla="*/ 97 h 105"/>
                <a:gd name="T116" fmla="*/ 100 w 121"/>
                <a:gd name="T117" fmla="*/ 97 h 105"/>
                <a:gd name="T118" fmla="*/ 8 w 121"/>
                <a:gd name="T119" fmla="*/ 97 h 105"/>
                <a:gd name="T120" fmla="*/ 8 w 121"/>
                <a:gd name="T121" fmla="*/ 97 h 105"/>
                <a:gd name="T122" fmla="*/ 8 w 121"/>
                <a:gd name="T123" fmla="*/ 9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" h="105">
                  <a:moveTo>
                    <a:pt x="76" y="42"/>
                  </a:moveTo>
                  <a:lnTo>
                    <a:pt x="66" y="37"/>
                  </a:lnTo>
                  <a:lnTo>
                    <a:pt x="60" y="37"/>
                  </a:lnTo>
                  <a:lnTo>
                    <a:pt x="58" y="42"/>
                  </a:lnTo>
                  <a:lnTo>
                    <a:pt x="58" y="37"/>
                  </a:lnTo>
                  <a:lnTo>
                    <a:pt x="60" y="34"/>
                  </a:lnTo>
                  <a:lnTo>
                    <a:pt x="58" y="26"/>
                  </a:lnTo>
                  <a:lnTo>
                    <a:pt x="58" y="23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6" y="7"/>
                  </a:lnTo>
                  <a:lnTo>
                    <a:pt x="66" y="5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47" y="7"/>
                  </a:lnTo>
                  <a:lnTo>
                    <a:pt x="42" y="15"/>
                  </a:lnTo>
                  <a:lnTo>
                    <a:pt x="34" y="18"/>
                  </a:lnTo>
                  <a:lnTo>
                    <a:pt x="24" y="18"/>
                  </a:lnTo>
                  <a:lnTo>
                    <a:pt x="13" y="23"/>
                  </a:lnTo>
                  <a:lnTo>
                    <a:pt x="8" y="26"/>
                  </a:lnTo>
                  <a:lnTo>
                    <a:pt x="8" y="31"/>
                  </a:lnTo>
                  <a:lnTo>
                    <a:pt x="13" y="34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39" y="23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1" y="34"/>
                  </a:lnTo>
                  <a:lnTo>
                    <a:pt x="34" y="37"/>
                  </a:lnTo>
                  <a:lnTo>
                    <a:pt x="34" y="42"/>
                  </a:lnTo>
                  <a:lnTo>
                    <a:pt x="31" y="37"/>
                  </a:lnTo>
                  <a:lnTo>
                    <a:pt x="26" y="37"/>
                  </a:lnTo>
                  <a:lnTo>
                    <a:pt x="31" y="34"/>
                  </a:lnTo>
                  <a:lnTo>
                    <a:pt x="26" y="34"/>
                  </a:lnTo>
                  <a:lnTo>
                    <a:pt x="24" y="34"/>
                  </a:lnTo>
                  <a:lnTo>
                    <a:pt x="21" y="37"/>
                  </a:lnTo>
                  <a:lnTo>
                    <a:pt x="16" y="42"/>
                  </a:lnTo>
                  <a:lnTo>
                    <a:pt x="16" y="37"/>
                  </a:lnTo>
                  <a:lnTo>
                    <a:pt x="8" y="37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0" y="50"/>
                  </a:lnTo>
                  <a:lnTo>
                    <a:pt x="5" y="58"/>
                  </a:lnTo>
                  <a:lnTo>
                    <a:pt x="8" y="60"/>
                  </a:lnTo>
                  <a:lnTo>
                    <a:pt x="8" y="66"/>
                  </a:lnTo>
                  <a:lnTo>
                    <a:pt x="5" y="66"/>
                  </a:lnTo>
                  <a:lnTo>
                    <a:pt x="5" y="68"/>
                  </a:lnTo>
                  <a:lnTo>
                    <a:pt x="5" y="76"/>
                  </a:lnTo>
                  <a:lnTo>
                    <a:pt x="8" y="76"/>
                  </a:lnTo>
                  <a:lnTo>
                    <a:pt x="8" y="71"/>
                  </a:lnTo>
                  <a:lnTo>
                    <a:pt x="16" y="79"/>
                  </a:lnTo>
                  <a:lnTo>
                    <a:pt x="16" y="84"/>
                  </a:lnTo>
                  <a:lnTo>
                    <a:pt x="13" y="87"/>
                  </a:lnTo>
                  <a:lnTo>
                    <a:pt x="16" y="87"/>
                  </a:lnTo>
                  <a:lnTo>
                    <a:pt x="16" y="95"/>
                  </a:lnTo>
                  <a:lnTo>
                    <a:pt x="21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5"/>
                  </a:lnTo>
                  <a:lnTo>
                    <a:pt x="47" y="97"/>
                  </a:lnTo>
                  <a:lnTo>
                    <a:pt x="42" y="92"/>
                  </a:lnTo>
                  <a:lnTo>
                    <a:pt x="39" y="92"/>
                  </a:lnTo>
                  <a:lnTo>
                    <a:pt x="39" y="87"/>
                  </a:lnTo>
                  <a:lnTo>
                    <a:pt x="42" y="87"/>
                  </a:lnTo>
                  <a:lnTo>
                    <a:pt x="42" y="84"/>
                  </a:lnTo>
                  <a:lnTo>
                    <a:pt x="42" y="79"/>
                  </a:lnTo>
                  <a:lnTo>
                    <a:pt x="42" y="76"/>
                  </a:lnTo>
                  <a:lnTo>
                    <a:pt x="47" y="71"/>
                  </a:lnTo>
                  <a:lnTo>
                    <a:pt x="42" y="68"/>
                  </a:lnTo>
                  <a:lnTo>
                    <a:pt x="47" y="68"/>
                  </a:lnTo>
                  <a:lnTo>
                    <a:pt x="53" y="68"/>
                  </a:lnTo>
                  <a:lnTo>
                    <a:pt x="53" y="66"/>
                  </a:lnTo>
                  <a:lnTo>
                    <a:pt x="50" y="66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60" y="50"/>
                  </a:lnTo>
                  <a:lnTo>
                    <a:pt x="66" y="50"/>
                  </a:lnTo>
                  <a:lnTo>
                    <a:pt x="66" y="52"/>
                  </a:lnTo>
                  <a:lnTo>
                    <a:pt x="68" y="52"/>
                  </a:lnTo>
                  <a:lnTo>
                    <a:pt x="74" y="52"/>
                  </a:lnTo>
                  <a:lnTo>
                    <a:pt x="76" y="50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close/>
                  <a:moveTo>
                    <a:pt x="68" y="71"/>
                  </a:moveTo>
                  <a:lnTo>
                    <a:pt x="66" y="76"/>
                  </a:lnTo>
                  <a:lnTo>
                    <a:pt x="60" y="76"/>
                  </a:lnTo>
                  <a:lnTo>
                    <a:pt x="60" y="71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50" y="79"/>
                  </a:lnTo>
                  <a:lnTo>
                    <a:pt x="53" y="87"/>
                  </a:lnTo>
                  <a:lnTo>
                    <a:pt x="58" y="87"/>
                  </a:lnTo>
                  <a:lnTo>
                    <a:pt x="60" y="92"/>
                  </a:lnTo>
                  <a:lnTo>
                    <a:pt x="68" y="92"/>
                  </a:lnTo>
                  <a:lnTo>
                    <a:pt x="74" y="87"/>
                  </a:lnTo>
                  <a:lnTo>
                    <a:pt x="74" y="84"/>
                  </a:lnTo>
                  <a:lnTo>
                    <a:pt x="74" y="79"/>
                  </a:lnTo>
                  <a:lnTo>
                    <a:pt x="68" y="76"/>
                  </a:lnTo>
                  <a:lnTo>
                    <a:pt x="74" y="76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close/>
                  <a:moveTo>
                    <a:pt x="119" y="60"/>
                  </a:moveTo>
                  <a:lnTo>
                    <a:pt x="121" y="58"/>
                  </a:lnTo>
                  <a:lnTo>
                    <a:pt x="119" y="52"/>
                  </a:lnTo>
                  <a:lnTo>
                    <a:pt x="111" y="52"/>
                  </a:lnTo>
                  <a:lnTo>
                    <a:pt x="103" y="58"/>
                  </a:lnTo>
                  <a:lnTo>
                    <a:pt x="105" y="66"/>
                  </a:lnTo>
                  <a:lnTo>
                    <a:pt x="105" y="68"/>
                  </a:lnTo>
                  <a:lnTo>
                    <a:pt x="103" y="68"/>
                  </a:lnTo>
                  <a:lnTo>
                    <a:pt x="105" y="66"/>
                  </a:lnTo>
                  <a:lnTo>
                    <a:pt x="103" y="60"/>
                  </a:lnTo>
                  <a:lnTo>
                    <a:pt x="103" y="66"/>
                  </a:lnTo>
                  <a:lnTo>
                    <a:pt x="100" y="68"/>
                  </a:lnTo>
                  <a:lnTo>
                    <a:pt x="95" y="66"/>
                  </a:lnTo>
                  <a:lnTo>
                    <a:pt x="100" y="60"/>
                  </a:lnTo>
                  <a:lnTo>
                    <a:pt x="95" y="60"/>
                  </a:lnTo>
                  <a:lnTo>
                    <a:pt x="92" y="60"/>
                  </a:lnTo>
                  <a:lnTo>
                    <a:pt x="87" y="66"/>
                  </a:lnTo>
                  <a:lnTo>
                    <a:pt x="84" y="66"/>
                  </a:lnTo>
                  <a:lnTo>
                    <a:pt x="76" y="68"/>
                  </a:lnTo>
                  <a:lnTo>
                    <a:pt x="84" y="76"/>
                  </a:lnTo>
                  <a:lnTo>
                    <a:pt x="84" y="79"/>
                  </a:lnTo>
                  <a:lnTo>
                    <a:pt x="79" y="79"/>
                  </a:lnTo>
                  <a:lnTo>
                    <a:pt x="87" y="84"/>
                  </a:lnTo>
                  <a:lnTo>
                    <a:pt x="95" y="84"/>
                  </a:lnTo>
                  <a:lnTo>
                    <a:pt x="95" y="87"/>
                  </a:lnTo>
                  <a:lnTo>
                    <a:pt x="100" y="87"/>
                  </a:lnTo>
                  <a:lnTo>
                    <a:pt x="100" y="92"/>
                  </a:lnTo>
                  <a:lnTo>
                    <a:pt x="103" y="92"/>
                  </a:lnTo>
                  <a:lnTo>
                    <a:pt x="111" y="92"/>
                  </a:lnTo>
                  <a:lnTo>
                    <a:pt x="105" y="87"/>
                  </a:lnTo>
                  <a:lnTo>
                    <a:pt x="111" y="87"/>
                  </a:lnTo>
                  <a:lnTo>
                    <a:pt x="113" y="84"/>
                  </a:lnTo>
                  <a:lnTo>
                    <a:pt x="119" y="84"/>
                  </a:lnTo>
                  <a:lnTo>
                    <a:pt x="113" y="79"/>
                  </a:lnTo>
                  <a:lnTo>
                    <a:pt x="111" y="76"/>
                  </a:lnTo>
                  <a:lnTo>
                    <a:pt x="113" y="71"/>
                  </a:lnTo>
                  <a:lnTo>
                    <a:pt x="119" y="68"/>
                  </a:lnTo>
                  <a:lnTo>
                    <a:pt x="121" y="68"/>
                  </a:lnTo>
                  <a:lnTo>
                    <a:pt x="119" y="66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close/>
                  <a:moveTo>
                    <a:pt x="100" y="97"/>
                  </a:moveTo>
                  <a:lnTo>
                    <a:pt x="100" y="97"/>
                  </a:lnTo>
                  <a:lnTo>
                    <a:pt x="95" y="97"/>
                  </a:lnTo>
                  <a:lnTo>
                    <a:pt x="87" y="95"/>
                  </a:lnTo>
                  <a:lnTo>
                    <a:pt x="84" y="95"/>
                  </a:lnTo>
                  <a:lnTo>
                    <a:pt x="79" y="95"/>
                  </a:lnTo>
                  <a:lnTo>
                    <a:pt x="79" y="97"/>
                  </a:lnTo>
                  <a:lnTo>
                    <a:pt x="87" y="103"/>
                  </a:lnTo>
                  <a:lnTo>
                    <a:pt x="95" y="105"/>
                  </a:lnTo>
                  <a:lnTo>
                    <a:pt x="100" y="103"/>
                  </a:lnTo>
                  <a:lnTo>
                    <a:pt x="100" y="100"/>
                  </a:lnTo>
                  <a:lnTo>
                    <a:pt x="103" y="105"/>
                  </a:lnTo>
                  <a:lnTo>
                    <a:pt x="105" y="97"/>
                  </a:lnTo>
                  <a:lnTo>
                    <a:pt x="105" y="95"/>
                  </a:lnTo>
                  <a:lnTo>
                    <a:pt x="103" y="92"/>
                  </a:lnTo>
                  <a:lnTo>
                    <a:pt x="100" y="95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7"/>
                  </a:lnTo>
                  <a:close/>
                  <a:moveTo>
                    <a:pt x="8" y="97"/>
                  </a:moveTo>
                  <a:lnTo>
                    <a:pt x="13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256166">
              <a:off x="4773928" y="4135773"/>
              <a:ext cx="256036" cy="397715"/>
            </a:xfrm>
            <a:custGeom>
              <a:avLst/>
              <a:gdLst>
                <a:gd name="T0" fmla="*/ 41 w 47"/>
                <a:gd name="T1" fmla="*/ 34 h 58"/>
                <a:gd name="T2" fmla="*/ 40 w 47"/>
                <a:gd name="T3" fmla="*/ 31 h 58"/>
                <a:gd name="T4" fmla="*/ 40 w 47"/>
                <a:gd name="T5" fmla="*/ 30 h 58"/>
                <a:gd name="T6" fmla="*/ 40 w 47"/>
                <a:gd name="T7" fmla="*/ 24 h 58"/>
                <a:gd name="T8" fmla="*/ 43 w 47"/>
                <a:gd name="T9" fmla="*/ 23 h 58"/>
                <a:gd name="T10" fmla="*/ 39 w 47"/>
                <a:gd name="T11" fmla="*/ 21 h 58"/>
                <a:gd name="T12" fmla="*/ 34 w 47"/>
                <a:gd name="T13" fmla="*/ 21 h 58"/>
                <a:gd name="T14" fmla="*/ 27 w 47"/>
                <a:gd name="T15" fmla="*/ 18 h 58"/>
                <a:gd name="T16" fmla="*/ 27 w 47"/>
                <a:gd name="T17" fmla="*/ 15 h 58"/>
                <a:gd name="T18" fmla="*/ 29 w 47"/>
                <a:gd name="T19" fmla="*/ 14 h 58"/>
                <a:gd name="T20" fmla="*/ 20 w 47"/>
                <a:gd name="T21" fmla="*/ 10 h 58"/>
                <a:gd name="T22" fmla="*/ 20 w 47"/>
                <a:gd name="T23" fmla="*/ 5 h 58"/>
                <a:gd name="T24" fmla="*/ 17 w 47"/>
                <a:gd name="T25" fmla="*/ 3 h 58"/>
                <a:gd name="T26" fmla="*/ 15 w 47"/>
                <a:gd name="T27" fmla="*/ 1 h 58"/>
                <a:gd name="T28" fmla="*/ 11 w 47"/>
                <a:gd name="T29" fmla="*/ 1 h 58"/>
                <a:gd name="T30" fmla="*/ 7 w 47"/>
                <a:gd name="T31" fmla="*/ 1 h 58"/>
                <a:gd name="T32" fmla="*/ 4 w 47"/>
                <a:gd name="T33" fmla="*/ 3 h 58"/>
                <a:gd name="T34" fmla="*/ 0 w 47"/>
                <a:gd name="T35" fmla="*/ 4 h 58"/>
                <a:gd name="T36" fmla="*/ 1 w 47"/>
                <a:gd name="T37" fmla="*/ 8 h 58"/>
                <a:gd name="T38" fmla="*/ 1 w 47"/>
                <a:gd name="T39" fmla="*/ 10 h 58"/>
                <a:gd name="T40" fmla="*/ 3 w 47"/>
                <a:gd name="T41" fmla="*/ 11 h 58"/>
                <a:gd name="T42" fmla="*/ 3 w 47"/>
                <a:gd name="T43" fmla="*/ 14 h 58"/>
                <a:gd name="T44" fmla="*/ 3 w 47"/>
                <a:gd name="T45" fmla="*/ 17 h 58"/>
                <a:gd name="T46" fmla="*/ 6 w 47"/>
                <a:gd name="T47" fmla="*/ 17 h 58"/>
                <a:gd name="T48" fmla="*/ 6 w 47"/>
                <a:gd name="T49" fmla="*/ 18 h 58"/>
                <a:gd name="T50" fmla="*/ 4 w 47"/>
                <a:gd name="T51" fmla="*/ 23 h 58"/>
                <a:gd name="T52" fmla="*/ 4 w 47"/>
                <a:gd name="T53" fmla="*/ 25 h 58"/>
                <a:gd name="T54" fmla="*/ 9 w 47"/>
                <a:gd name="T55" fmla="*/ 30 h 58"/>
                <a:gd name="T56" fmla="*/ 7 w 47"/>
                <a:gd name="T57" fmla="*/ 33 h 58"/>
                <a:gd name="T58" fmla="*/ 4 w 47"/>
                <a:gd name="T59" fmla="*/ 35 h 58"/>
                <a:gd name="T60" fmla="*/ 4 w 47"/>
                <a:gd name="T61" fmla="*/ 37 h 58"/>
                <a:gd name="T62" fmla="*/ 9 w 47"/>
                <a:gd name="T63" fmla="*/ 41 h 58"/>
                <a:gd name="T64" fmla="*/ 14 w 47"/>
                <a:gd name="T65" fmla="*/ 44 h 58"/>
                <a:gd name="T66" fmla="*/ 16 w 47"/>
                <a:gd name="T67" fmla="*/ 46 h 58"/>
                <a:gd name="T68" fmla="*/ 16 w 47"/>
                <a:gd name="T69" fmla="*/ 48 h 58"/>
                <a:gd name="T70" fmla="*/ 17 w 47"/>
                <a:gd name="T71" fmla="*/ 49 h 58"/>
                <a:gd name="T72" fmla="*/ 17 w 47"/>
                <a:gd name="T73" fmla="*/ 51 h 58"/>
                <a:gd name="T74" fmla="*/ 20 w 47"/>
                <a:gd name="T75" fmla="*/ 53 h 58"/>
                <a:gd name="T76" fmla="*/ 22 w 47"/>
                <a:gd name="T77" fmla="*/ 56 h 58"/>
                <a:gd name="T78" fmla="*/ 22 w 47"/>
                <a:gd name="T79" fmla="*/ 58 h 58"/>
                <a:gd name="T80" fmla="*/ 24 w 47"/>
                <a:gd name="T81" fmla="*/ 56 h 58"/>
                <a:gd name="T82" fmla="*/ 27 w 47"/>
                <a:gd name="T83" fmla="*/ 54 h 58"/>
                <a:gd name="T84" fmla="*/ 30 w 47"/>
                <a:gd name="T85" fmla="*/ 54 h 58"/>
                <a:gd name="T86" fmla="*/ 33 w 47"/>
                <a:gd name="T87" fmla="*/ 53 h 58"/>
                <a:gd name="T88" fmla="*/ 37 w 47"/>
                <a:gd name="T89" fmla="*/ 53 h 58"/>
                <a:gd name="T90" fmla="*/ 40 w 47"/>
                <a:gd name="T91" fmla="*/ 51 h 58"/>
                <a:gd name="T92" fmla="*/ 42 w 47"/>
                <a:gd name="T93" fmla="*/ 50 h 58"/>
                <a:gd name="T94" fmla="*/ 42 w 47"/>
                <a:gd name="T95" fmla="*/ 46 h 58"/>
                <a:gd name="T96" fmla="*/ 44 w 47"/>
                <a:gd name="T97" fmla="*/ 44 h 58"/>
                <a:gd name="T98" fmla="*/ 43 w 47"/>
                <a:gd name="T99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" h="58">
                  <a:moveTo>
                    <a:pt x="43" y="37"/>
                  </a:moveTo>
                  <a:cubicBezTo>
                    <a:pt x="41" y="34"/>
                    <a:pt x="41" y="34"/>
                    <a:pt x="41" y="34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 rot="256166">
              <a:off x="4592650" y="4213147"/>
              <a:ext cx="266277" cy="312489"/>
            </a:xfrm>
            <a:custGeom>
              <a:avLst/>
              <a:gdLst>
                <a:gd name="T0" fmla="*/ 43 w 49"/>
                <a:gd name="T1" fmla="*/ 35 h 46"/>
                <a:gd name="T2" fmla="*/ 44 w 49"/>
                <a:gd name="T3" fmla="*/ 37 h 46"/>
                <a:gd name="T4" fmla="*/ 47 w 49"/>
                <a:gd name="T5" fmla="*/ 37 h 46"/>
                <a:gd name="T6" fmla="*/ 49 w 49"/>
                <a:gd name="T7" fmla="*/ 35 h 46"/>
                <a:gd name="T8" fmla="*/ 49 w 49"/>
                <a:gd name="T9" fmla="*/ 33 h 46"/>
                <a:gd name="T10" fmla="*/ 47 w 49"/>
                <a:gd name="T11" fmla="*/ 31 h 46"/>
                <a:gd name="T12" fmla="*/ 42 w 49"/>
                <a:gd name="T13" fmla="*/ 28 h 46"/>
                <a:gd name="T14" fmla="*/ 37 w 49"/>
                <a:gd name="T15" fmla="*/ 24 h 46"/>
                <a:gd name="T16" fmla="*/ 37 w 49"/>
                <a:gd name="T17" fmla="*/ 22 h 46"/>
                <a:gd name="T18" fmla="*/ 40 w 49"/>
                <a:gd name="T19" fmla="*/ 20 h 46"/>
                <a:gd name="T20" fmla="*/ 42 w 49"/>
                <a:gd name="T21" fmla="*/ 17 h 46"/>
                <a:gd name="T22" fmla="*/ 37 w 49"/>
                <a:gd name="T23" fmla="*/ 12 h 46"/>
                <a:gd name="T24" fmla="*/ 37 w 49"/>
                <a:gd name="T25" fmla="*/ 10 h 46"/>
                <a:gd name="T26" fmla="*/ 39 w 49"/>
                <a:gd name="T27" fmla="*/ 5 h 46"/>
                <a:gd name="T28" fmla="*/ 39 w 49"/>
                <a:gd name="T29" fmla="*/ 4 h 46"/>
                <a:gd name="T30" fmla="*/ 36 w 49"/>
                <a:gd name="T31" fmla="*/ 4 h 46"/>
                <a:gd name="T32" fmla="*/ 33 w 49"/>
                <a:gd name="T33" fmla="*/ 4 h 46"/>
                <a:gd name="T34" fmla="*/ 29 w 49"/>
                <a:gd name="T35" fmla="*/ 1 h 46"/>
                <a:gd name="T36" fmla="*/ 24 w 49"/>
                <a:gd name="T37" fmla="*/ 1 h 46"/>
                <a:gd name="T38" fmla="*/ 22 w 49"/>
                <a:gd name="T39" fmla="*/ 2 h 46"/>
                <a:gd name="T40" fmla="*/ 16 w 49"/>
                <a:gd name="T41" fmla="*/ 1 h 46"/>
                <a:gd name="T42" fmla="*/ 12 w 49"/>
                <a:gd name="T43" fmla="*/ 1 h 46"/>
                <a:gd name="T44" fmla="*/ 9 w 49"/>
                <a:gd name="T45" fmla="*/ 0 h 46"/>
                <a:gd name="T46" fmla="*/ 7 w 49"/>
                <a:gd name="T47" fmla="*/ 2 h 46"/>
                <a:gd name="T48" fmla="*/ 1 w 49"/>
                <a:gd name="T49" fmla="*/ 0 h 46"/>
                <a:gd name="T50" fmla="*/ 0 w 49"/>
                <a:gd name="T51" fmla="*/ 2 h 46"/>
                <a:gd name="T52" fmla="*/ 0 w 49"/>
                <a:gd name="T53" fmla="*/ 7 h 46"/>
                <a:gd name="T54" fmla="*/ 6 w 49"/>
                <a:gd name="T55" fmla="*/ 12 h 46"/>
                <a:gd name="T56" fmla="*/ 10 w 49"/>
                <a:gd name="T57" fmla="*/ 18 h 46"/>
                <a:gd name="T58" fmla="*/ 20 w 49"/>
                <a:gd name="T59" fmla="*/ 28 h 46"/>
                <a:gd name="T60" fmla="*/ 22 w 49"/>
                <a:gd name="T61" fmla="*/ 30 h 46"/>
                <a:gd name="T62" fmla="*/ 22 w 49"/>
                <a:gd name="T63" fmla="*/ 31 h 46"/>
                <a:gd name="T64" fmla="*/ 24 w 49"/>
                <a:gd name="T65" fmla="*/ 33 h 46"/>
                <a:gd name="T66" fmla="*/ 28 w 49"/>
                <a:gd name="T67" fmla="*/ 34 h 46"/>
                <a:gd name="T68" fmla="*/ 33 w 49"/>
                <a:gd name="T69" fmla="*/ 45 h 46"/>
                <a:gd name="T70" fmla="*/ 40 w 49"/>
                <a:gd name="T71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46">
                  <a:moveTo>
                    <a:pt x="41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6"/>
                    <a:pt x="30" y="37"/>
                    <a:pt x="30" y="37"/>
                  </a:cubicBezTo>
                  <a:cubicBezTo>
                    <a:pt x="31" y="38"/>
                    <a:pt x="32" y="45"/>
                    <a:pt x="33" y="45"/>
                  </a:cubicBezTo>
                  <a:cubicBezTo>
                    <a:pt x="34" y="46"/>
                    <a:pt x="42" y="45"/>
                    <a:pt x="42" y="45"/>
                  </a:cubicBezTo>
                  <a:cubicBezTo>
                    <a:pt x="40" y="41"/>
                    <a:pt x="40" y="41"/>
                    <a:pt x="40" y="41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 rot="256166">
              <a:off x="4472227" y="4082633"/>
              <a:ext cx="340015" cy="335733"/>
            </a:xfrm>
            <a:custGeom>
              <a:avLst/>
              <a:gdLst>
                <a:gd name="T0" fmla="*/ 44 w 63"/>
                <a:gd name="T1" fmla="*/ 46 h 49"/>
                <a:gd name="T2" fmla="*/ 34 w 63"/>
                <a:gd name="T3" fmla="*/ 36 h 49"/>
                <a:gd name="T4" fmla="*/ 30 w 63"/>
                <a:gd name="T5" fmla="*/ 30 h 49"/>
                <a:gd name="T6" fmla="*/ 24 w 63"/>
                <a:gd name="T7" fmla="*/ 25 h 49"/>
                <a:gd name="T8" fmla="*/ 24 w 63"/>
                <a:gd name="T9" fmla="*/ 20 h 49"/>
                <a:gd name="T10" fmla="*/ 25 w 63"/>
                <a:gd name="T11" fmla="*/ 18 h 49"/>
                <a:gd name="T12" fmla="*/ 31 w 63"/>
                <a:gd name="T13" fmla="*/ 20 h 49"/>
                <a:gd name="T14" fmla="*/ 33 w 63"/>
                <a:gd name="T15" fmla="*/ 18 h 49"/>
                <a:gd name="T16" fmla="*/ 36 w 63"/>
                <a:gd name="T17" fmla="*/ 19 h 49"/>
                <a:gd name="T18" fmla="*/ 40 w 63"/>
                <a:gd name="T19" fmla="*/ 19 h 49"/>
                <a:gd name="T20" fmla="*/ 46 w 63"/>
                <a:gd name="T21" fmla="*/ 20 h 49"/>
                <a:gd name="T22" fmla="*/ 48 w 63"/>
                <a:gd name="T23" fmla="*/ 19 h 49"/>
                <a:gd name="T24" fmla="*/ 53 w 63"/>
                <a:gd name="T25" fmla="*/ 19 h 49"/>
                <a:gd name="T26" fmla="*/ 57 w 63"/>
                <a:gd name="T27" fmla="*/ 22 h 49"/>
                <a:gd name="T28" fmla="*/ 60 w 63"/>
                <a:gd name="T29" fmla="*/ 22 h 49"/>
                <a:gd name="T30" fmla="*/ 60 w 63"/>
                <a:gd name="T31" fmla="*/ 19 h 49"/>
                <a:gd name="T32" fmla="*/ 60 w 63"/>
                <a:gd name="T33" fmla="*/ 16 h 49"/>
                <a:gd name="T34" fmla="*/ 58 w 63"/>
                <a:gd name="T35" fmla="*/ 15 h 49"/>
                <a:gd name="T36" fmla="*/ 58 w 63"/>
                <a:gd name="T37" fmla="*/ 13 h 49"/>
                <a:gd name="T38" fmla="*/ 57 w 63"/>
                <a:gd name="T39" fmla="*/ 9 h 49"/>
                <a:gd name="T40" fmla="*/ 54 w 63"/>
                <a:gd name="T41" fmla="*/ 10 h 49"/>
                <a:gd name="T42" fmla="*/ 48 w 63"/>
                <a:gd name="T43" fmla="*/ 10 h 49"/>
                <a:gd name="T44" fmla="*/ 43 w 63"/>
                <a:gd name="T45" fmla="*/ 9 h 49"/>
                <a:gd name="T46" fmla="*/ 33 w 63"/>
                <a:gd name="T47" fmla="*/ 2 h 49"/>
                <a:gd name="T48" fmla="*/ 29 w 63"/>
                <a:gd name="T49" fmla="*/ 1 h 49"/>
                <a:gd name="T50" fmla="*/ 28 w 63"/>
                <a:gd name="T51" fmla="*/ 2 h 49"/>
                <a:gd name="T52" fmla="*/ 25 w 63"/>
                <a:gd name="T53" fmla="*/ 5 h 49"/>
                <a:gd name="T54" fmla="*/ 23 w 63"/>
                <a:gd name="T55" fmla="*/ 6 h 49"/>
                <a:gd name="T56" fmla="*/ 21 w 63"/>
                <a:gd name="T57" fmla="*/ 10 h 49"/>
                <a:gd name="T58" fmla="*/ 21 w 63"/>
                <a:gd name="T59" fmla="*/ 11 h 49"/>
                <a:gd name="T60" fmla="*/ 20 w 63"/>
                <a:gd name="T61" fmla="*/ 12 h 49"/>
                <a:gd name="T62" fmla="*/ 20 w 63"/>
                <a:gd name="T63" fmla="*/ 15 h 49"/>
                <a:gd name="T64" fmla="*/ 18 w 63"/>
                <a:gd name="T65" fmla="*/ 15 h 49"/>
                <a:gd name="T66" fmla="*/ 17 w 63"/>
                <a:gd name="T67" fmla="*/ 15 h 49"/>
                <a:gd name="T68" fmla="*/ 14 w 63"/>
                <a:gd name="T69" fmla="*/ 13 h 49"/>
                <a:gd name="T70" fmla="*/ 8 w 63"/>
                <a:gd name="T71" fmla="*/ 15 h 49"/>
                <a:gd name="T72" fmla="*/ 5 w 63"/>
                <a:gd name="T73" fmla="*/ 15 h 49"/>
                <a:gd name="T74" fmla="*/ 3 w 63"/>
                <a:gd name="T75" fmla="*/ 15 h 49"/>
                <a:gd name="T76" fmla="*/ 1 w 63"/>
                <a:gd name="T77" fmla="*/ 15 h 49"/>
                <a:gd name="T78" fmla="*/ 0 w 63"/>
                <a:gd name="T79" fmla="*/ 18 h 49"/>
                <a:gd name="T80" fmla="*/ 3 w 63"/>
                <a:gd name="T81" fmla="*/ 19 h 49"/>
                <a:gd name="T82" fmla="*/ 3 w 63"/>
                <a:gd name="T83" fmla="*/ 22 h 49"/>
                <a:gd name="T84" fmla="*/ 5 w 63"/>
                <a:gd name="T85" fmla="*/ 20 h 49"/>
                <a:gd name="T86" fmla="*/ 7 w 63"/>
                <a:gd name="T87" fmla="*/ 18 h 49"/>
                <a:gd name="T88" fmla="*/ 10 w 63"/>
                <a:gd name="T89" fmla="*/ 16 h 49"/>
                <a:gd name="T90" fmla="*/ 14 w 63"/>
                <a:gd name="T91" fmla="*/ 20 h 49"/>
                <a:gd name="T92" fmla="*/ 15 w 63"/>
                <a:gd name="T93" fmla="*/ 26 h 49"/>
                <a:gd name="T94" fmla="*/ 21 w 63"/>
                <a:gd name="T95" fmla="*/ 30 h 49"/>
                <a:gd name="T96" fmla="*/ 20 w 63"/>
                <a:gd name="T97" fmla="*/ 35 h 49"/>
                <a:gd name="T98" fmla="*/ 25 w 63"/>
                <a:gd name="T99" fmla="*/ 39 h 49"/>
                <a:gd name="T100" fmla="*/ 28 w 63"/>
                <a:gd name="T101" fmla="*/ 40 h 49"/>
                <a:gd name="T102" fmla="*/ 37 w 63"/>
                <a:gd name="T103" fmla="*/ 42 h 49"/>
                <a:gd name="T104" fmla="*/ 44 w 63"/>
                <a:gd name="T105" fmla="*/ 49 h 49"/>
                <a:gd name="T106" fmla="*/ 45 w 63"/>
                <a:gd name="T107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3" h="49">
                  <a:moveTo>
                    <a:pt x="45" y="47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6" y="48"/>
                    <a:pt x="46" y="48"/>
                    <a:pt x="46" y="48"/>
                  </a:cubicBezTo>
                  <a:lnTo>
                    <a:pt x="45" y="4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 rot="256166">
              <a:off x="4936384" y="3232793"/>
              <a:ext cx="307242" cy="219517"/>
            </a:xfrm>
            <a:custGeom>
              <a:avLst/>
              <a:gdLst>
                <a:gd name="T0" fmla="*/ 145 w 150"/>
                <a:gd name="T1" fmla="*/ 32 h 85"/>
                <a:gd name="T2" fmla="*/ 134 w 150"/>
                <a:gd name="T3" fmla="*/ 22 h 85"/>
                <a:gd name="T4" fmla="*/ 121 w 150"/>
                <a:gd name="T5" fmla="*/ 14 h 85"/>
                <a:gd name="T6" fmla="*/ 108 w 150"/>
                <a:gd name="T7" fmla="*/ 8 h 85"/>
                <a:gd name="T8" fmla="*/ 97 w 150"/>
                <a:gd name="T9" fmla="*/ 0 h 85"/>
                <a:gd name="T10" fmla="*/ 89 w 150"/>
                <a:gd name="T11" fmla="*/ 0 h 85"/>
                <a:gd name="T12" fmla="*/ 63 w 150"/>
                <a:gd name="T13" fmla="*/ 0 h 85"/>
                <a:gd name="T14" fmla="*/ 47 w 150"/>
                <a:gd name="T15" fmla="*/ 0 h 85"/>
                <a:gd name="T16" fmla="*/ 18 w 150"/>
                <a:gd name="T17" fmla="*/ 0 h 85"/>
                <a:gd name="T18" fmla="*/ 2 w 150"/>
                <a:gd name="T19" fmla="*/ 8 h 85"/>
                <a:gd name="T20" fmla="*/ 0 w 150"/>
                <a:gd name="T21" fmla="*/ 14 h 85"/>
                <a:gd name="T22" fmla="*/ 8 w 150"/>
                <a:gd name="T23" fmla="*/ 32 h 85"/>
                <a:gd name="T24" fmla="*/ 16 w 150"/>
                <a:gd name="T25" fmla="*/ 40 h 85"/>
                <a:gd name="T26" fmla="*/ 26 w 150"/>
                <a:gd name="T27" fmla="*/ 43 h 85"/>
                <a:gd name="T28" fmla="*/ 52 w 150"/>
                <a:gd name="T29" fmla="*/ 48 h 85"/>
                <a:gd name="T30" fmla="*/ 55 w 150"/>
                <a:gd name="T31" fmla="*/ 59 h 85"/>
                <a:gd name="T32" fmla="*/ 63 w 150"/>
                <a:gd name="T33" fmla="*/ 77 h 85"/>
                <a:gd name="T34" fmla="*/ 68 w 150"/>
                <a:gd name="T35" fmla="*/ 85 h 85"/>
                <a:gd name="T36" fmla="*/ 74 w 150"/>
                <a:gd name="T37" fmla="*/ 85 h 85"/>
                <a:gd name="T38" fmla="*/ 79 w 150"/>
                <a:gd name="T39" fmla="*/ 85 h 85"/>
                <a:gd name="T40" fmla="*/ 89 w 150"/>
                <a:gd name="T41" fmla="*/ 85 h 85"/>
                <a:gd name="T42" fmla="*/ 97 w 150"/>
                <a:gd name="T43" fmla="*/ 85 h 85"/>
                <a:gd name="T44" fmla="*/ 105 w 150"/>
                <a:gd name="T45" fmla="*/ 77 h 85"/>
                <a:gd name="T46" fmla="*/ 113 w 150"/>
                <a:gd name="T47" fmla="*/ 77 h 85"/>
                <a:gd name="T48" fmla="*/ 121 w 150"/>
                <a:gd name="T49" fmla="*/ 74 h 85"/>
                <a:gd name="T50" fmla="*/ 124 w 150"/>
                <a:gd name="T51" fmla="*/ 77 h 85"/>
                <a:gd name="T52" fmla="*/ 129 w 150"/>
                <a:gd name="T53" fmla="*/ 74 h 85"/>
                <a:gd name="T54" fmla="*/ 121 w 150"/>
                <a:gd name="T55" fmla="*/ 69 h 85"/>
                <a:gd name="T56" fmla="*/ 129 w 150"/>
                <a:gd name="T57" fmla="*/ 59 h 85"/>
                <a:gd name="T58" fmla="*/ 129 w 150"/>
                <a:gd name="T59" fmla="*/ 53 h 85"/>
                <a:gd name="T60" fmla="*/ 140 w 150"/>
                <a:gd name="T61" fmla="*/ 48 h 85"/>
                <a:gd name="T62" fmla="*/ 148 w 150"/>
                <a:gd name="T63" fmla="*/ 43 h 85"/>
                <a:gd name="T64" fmla="*/ 142 w 150"/>
                <a:gd name="T65" fmla="*/ 35 h 85"/>
                <a:gd name="T66" fmla="*/ 142 w 150"/>
                <a:gd name="T67" fmla="*/ 35 h 85"/>
                <a:gd name="T68" fmla="*/ 142 w 150"/>
                <a:gd name="T69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85">
                  <a:moveTo>
                    <a:pt x="142" y="35"/>
                  </a:moveTo>
                  <a:lnTo>
                    <a:pt x="145" y="32"/>
                  </a:lnTo>
                  <a:lnTo>
                    <a:pt x="148" y="24"/>
                  </a:lnTo>
                  <a:lnTo>
                    <a:pt x="134" y="22"/>
                  </a:lnTo>
                  <a:lnTo>
                    <a:pt x="129" y="16"/>
                  </a:lnTo>
                  <a:lnTo>
                    <a:pt x="121" y="14"/>
                  </a:lnTo>
                  <a:lnTo>
                    <a:pt x="116" y="8"/>
                  </a:lnTo>
                  <a:lnTo>
                    <a:pt x="108" y="8"/>
                  </a:lnTo>
                  <a:lnTo>
                    <a:pt x="105" y="6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79" y="6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27"/>
                  </a:lnTo>
                  <a:lnTo>
                    <a:pt x="8" y="32"/>
                  </a:lnTo>
                  <a:lnTo>
                    <a:pt x="10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6" y="43"/>
                  </a:lnTo>
                  <a:lnTo>
                    <a:pt x="42" y="48"/>
                  </a:lnTo>
                  <a:lnTo>
                    <a:pt x="52" y="48"/>
                  </a:lnTo>
                  <a:lnTo>
                    <a:pt x="60" y="53"/>
                  </a:lnTo>
                  <a:lnTo>
                    <a:pt x="55" y="59"/>
                  </a:lnTo>
                  <a:lnTo>
                    <a:pt x="60" y="74"/>
                  </a:lnTo>
                  <a:lnTo>
                    <a:pt x="63" y="77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71" y="85"/>
                  </a:lnTo>
                  <a:lnTo>
                    <a:pt x="74" y="85"/>
                  </a:lnTo>
                  <a:lnTo>
                    <a:pt x="76" y="85"/>
                  </a:lnTo>
                  <a:lnTo>
                    <a:pt x="79" y="85"/>
                  </a:lnTo>
                  <a:lnTo>
                    <a:pt x="87" y="85"/>
                  </a:lnTo>
                  <a:lnTo>
                    <a:pt x="89" y="85"/>
                  </a:lnTo>
                  <a:lnTo>
                    <a:pt x="95" y="85"/>
                  </a:lnTo>
                  <a:lnTo>
                    <a:pt x="97" y="85"/>
                  </a:lnTo>
                  <a:lnTo>
                    <a:pt x="100" y="80"/>
                  </a:lnTo>
                  <a:lnTo>
                    <a:pt x="105" y="77"/>
                  </a:lnTo>
                  <a:lnTo>
                    <a:pt x="108" y="77"/>
                  </a:lnTo>
                  <a:lnTo>
                    <a:pt x="113" y="77"/>
                  </a:lnTo>
                  <a:lnTo>
                    <a:pt x="116" y="74"/>
                  </a:lnTo>
                  <a:lnTo>
                    <a:pt x="121" y="74"/>
                  </a:lnTo>
                  <a:lnTo>
                    <a:pt x="124" y="74"/>
                  </a:lnTo>
                  <a:lnTo>
                    <a:pt x="124" y="77"/>
                  </a:lnTo>
                  <a:lnTo>
                    <a:pt x="129" y="77"/>
                  </a:lnTo>
                  <a:lnTo>
                    <a:pt x="129" y="74"/>
                  </a:lnTo>
                  <a:lnTo>
                    <a:pt x="124" y="69"/>
                  </a:lnTo>
                  <a:lnTo>
                    <a:pt x="121" y="69"/>
                  </a:lnTo>
                  <a:lnTo>
                    <a:pt x="124" y="66"/>
                  </a:lnTo>
                  <a:lnTo>
                    <a:pt x="129" y="59"/>
                  </a:lnTo>
                  <a:lnTo>
                    <a:pt x="129" y="56"/>
                  </a:lnTo>
                  <a:lnTo>
                    <a:pt x="129" y="53"/>
                  </a:lnTo>
                  <a:lnTo>
                    <a:pt x="134" y="51"/>
                  </a:lnTo>
                  <a:lnTo>
                    <a:pt x="140" y="48"/>
                  </a:lnTo>
                  <a:lnTo>
                    <a:pt x="142" y="43"/>
                  </a:lnTo>
                  <a:lnTo>
                    <a:pt x="148" y="43"/>
                  </a:lnTo>
                  <a:lnTo>
                    <a:pt x="150" y="40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     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 rot="256166">
              <a:off x="4935157" y="3093532"/>
              <a:ext cx="395320" cy="204022"/>
            </a:xfrm>
            <a:custGeom>
              <a:avLst/>
              <a:gdLst>
                <a:gd name="T0" fmla="*/ 14 w 193"/>
                <a:gd name="T1" fmla="*/ 61 h 79"/>
                <a:gd name="T2" fmla="*/ 40 w 193"/>
                <a:gd name="T3" fmla="*/ 55 h 79"/>
                <a:gd name="T4" fmla="*/ 61 w 193"/>
                <a:gd name="T5" fmla="*/ 55 h 79"/>
                <a:gd name="T6" fmla="*/ 85 w 193"/>
                <a:gd name="T7" fmla="*/ 61 h 79"/>
                <a:gd name="T8" fmla="*/ 101 w 193"/>
                <a:gd name="T9" fmla="*/ 55 h 79"/>
                <a:gd name="T10" fmla="*/ 111 w 193"/>
                <a:gd name="T11" fmla="*/ 61 h 79"/>
                <a:gd name="T12" fmla="*/ 122 w 193"/>
                <a:gd name="T13" fmla="*/ 63 h 79"/>
                <a:gd name="T14" fmla="*/ 135 w 193"/>
                <a:gd name="T15" fmla="*/ 71 h 79"/>
                <a:gd name="T16" fmla="*/ 154 w 193"/>
                <a:gd name="T17" fmla="*/ 79 h 79"/>
                <a:gd name="T18" fmla="*/ 172 w 193"/>
                <a:gd name="T19" fmla="*/ 77 h 79"/>
                <a:gd name="T20" fmla="*/ 180 w 193"/>
                <a:gd name="T21" fmla="*/ 71 h 79"/>
                <a:gd name="T22" fmla="*/ 191 w 193"/>
                <a:gd name="T23" fmla="*/ 63 h 79"/>
                <a:gd name="T24" fmla="*/ 193 w 193"/>
                <a:gd name="T25" fmla="*/ 63 h 79"/>
                <a:gd name="T26" fmla="*/ 191 w 193"/>
                <a:gd name="T27" fmla="*/ 53 h 79"/>
                <a:gd name="T28" fmla="*/ 180 w 193"/>
                <a:gd name="T29" fmla="*/ 42 h 79"/>
                <a:gd name="T30" fmla="*/ 175 w 193"/>
                <a:gd name="T31" fmla="*/ 37 h 79"/>
                <a:gd name="T32" fmla="*/ 175 w 193"/>
                <a:gd name="T33" fmla="*/ 26 h 79"/>
                <a:gd name="T34" fmla="*/ 164 w 193"/>
                <a:gd name="T35" fmla="*/ 18 h 79"/>
                <a:gd name="T36" fmla="*/ 146 w 193"/>
                <a:gd name="T37" fmla="*/ 16 h 79"/>
                <a:gd name="T38" fmla="*/ 135 w 193"/>
                <a:gd name="T39" fmla="*/ 11 h 79"/>
                <a:gd name="T40" fmla="*/ 106 w 193"/>
                <a:gd name="T41" fmla="*/ 0 h 79"/>
                <a:gd name="T42" fmla="*/ 93 w 193"/>
                <a:gd name="T43" fmla="*/ 3 h 79"/>
                <a:gd name="T44" fmla="*/ 85 w 193"/>
                <a:gd name="T45" fmla="*/ 16 h 79"/>
                <a:gd name="T46" fmla="*/ 85 w 193"/>
                <a:gd name="T47" fmla="*/ 26 h 79"/>
                <a:gd name="T48" fmla="*/ 74 w 193"/>
                <a:gd name="T49" fmla="*/ 34 h 79"/>
                <a:gd name="T50" fmla="*/ 58 w 193"/>
                <a:gd name="T51" fmla="*/ 29 h 79"/>
                <a:gd name="T52" fmla="*/ 40 w 193"/>
                <a:gd name="T53" fmla="*/ 11 h 79"/>
                <a:gd name="T54" fmla="*/ 32 w 193"/>
                <a:gd name="T55" fmla="*/ 11 h 79"/>
                <a:gd name="T56" fmla="*/ 16 w 193"/>
                <a:gd name="T57" fmla="*/ 18 h 79"/>
                <a:gd name="T58" fmla="*/ 8 w 193"/>
                <a:gd name="T59" fmla="*/ 34 h 79"/>
                <a:gd name="T60" fmla="*/ 0 w 193"/>
                <a:gd name="T61" fmla="*/ 45 h 79"/>
                <a:gd name="T62" fmla="*/ 0 w 193"/>
                <a:gd name="T63" fmla="*/ 55 h 79"/>
                <a:gd name="T64" fmla="*/ 0 w 193"/>
                <a:gd name="T65" fmla="*/ 63 h 79"/>
                <a:gd name="T66" fmla="*/ 6 w 193"/>
                <a:gd name="T67" fmla="*/ 66 h 79"/>
                <a:gd name="T68" fmla="*/ 8 w 193"/>
                <a:gd name="T69" fmla="*/ 63 h 79"/>
                <a:gd name="T70" fmla="*/ 8 w 193"/>
                <a:gd name="T71" fmla="*/ 63 h 79"/>
                <a:gd name="T72" fmla="*/ 8 w 193"/>
                <a:gd name="T73" fmla="*/ 6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79">
                  <a:moveTo>
                    <a:pt x="8" y="63"/>
                  </a:moveTo>
                  <a:lnTo>
                    <a:pt x="14" y="61"/>
                  </a:lnTo>
                  <a:lnTo>
                    <a:pt x="24" y="55"/>
                  </a:lnTo>
                  <a:lnTo>
                    <a:pt x="40" y="55"/>
                  </a:lnTo>
                  <a:lnTo>
                    <a:pt x="53" y="55"/>
                  </a:lnTo>
                  <a:lnTo>
                    <a:pt x="61" y="55"/>
                  </a:lnTo>
                  <a:lnTo>
                    <a:pt x="69" y="55"/>
                  </a:lnTo>
                  <a:lnTo>
                    <a:pt x="85" y="61"/>
                  </a:lnTo>
                  <a:lnTo>
                    <a:pt x="95" y="55"/>
                  </a:lnTo>
                  <a:lnTo>
                    <a:pt x="101" y="55"/>
                  </a:lnTo>
                  <a:lnTo>
                    <a:pt x="103" y="55"/>
                  </a:lnTo>
                  <a:lnTo>
                    <a:pt x="111" y="61"/>
                  </a:lnTo>
                  <a:lnTo>
                    <a:pt x="114" y="63"/>
                  </a:lnTo>
                  <a:lnTo>
                    <a:pt x="122" y="63"/>
                  </a:lnTo>
                  <a:lnTo>
                    <a:pt x="127" y="69"/>
                  </a:lnTo>
                  <a:lnTo>
                    <a:pt x="135" y="71"/>
                  </a:lnTo>
                  <a:lnTo>
                    <a:pt x="140" y="77"/>
                  </a:lnTo>
                  <a:lnTo>
                    <a:pt x="154" y="79"/>
                  </a:lnTo>
                  <a:lnTo>
                    <a:pt x="161" y="77"/>
                  </a:lnTo>
                  <a:lnTo>
                    <a:pt x="172" y="77"/>
                  </a:lnTo>
                  <a:lnTo>
                    <a:pt x="175" y="77"/>
                  </a:lnTo>
                  <a:lnTo>
                    <a:pt x="180" y="71"/>
                  </a:lnTo>
                  <a:lnTo>
                    <a:pt x="188" y="63"/>
                  </a:lnTo>
                  <a:lnTo>
                    <a:pt x="191" y="63"/>
                  </a:lnTo>
                  <a:lnTo>
                    <a:pt x="193" y="66"/>
                  </a:lnTo>
                  <a:lnTo>
                    <a:pt x="193" y="63"/>
                  </a:lnTo>
                  <a:lnTo>
                    <a:pt x="191" y="61"/>
                  </a:lnTo>
                  <a:lnTo>
                    <a:pt x="191" y="53"/>
                  </a:lnTo>
                  <a:lnTo>
                    <a:pt x="183" y="45"/>
                  </a:lnTo>
                  <a:lnTo>
                    <a:pt x="180" y="42"/>
                  </a:lnTo>
                  <a:lnTo>
                    <a:pt x="175" y="42"/>
                  </a:lnTo>
                  <a:lnTo>
                    <a:pt x="175" y="37"/>
                  </a:lnTo>
                  <a:lnTo>
                    <a:pt x="175" y="29"/>
                  </a:lnTo>
                  <a:lnTo>
                    <a:pt x="175" y="26"/>
                  </a:lnTo>
                  <a:lnTo>
                    <a:pt x="172" y="21"/>
                  </a:lnTo>
                  <a:lnTo>
                    <a:pt x="164" y="18"/>
                  </a:lnTo>
                  <a:lnTo>
                    <a:pt x="156" y="16"/>
                  </a:lnTo>
                  <a:lnTo>
                    <a:pt x="146" y="16"/>
                  </a:lnTo>
                  <a:lnTo>
                    <a:pt x="140" y="16"/>
                  </a:lnTo>
                  <a:lnTo>
                    <a:pt x="135" y="11"/>
                  </a:lnTo>
                  <a:lnTo>
                    <a:pt x="119" y="3"/>
                  </a:lnTo>
                  <a:lnTo>
                    <a:pt x="106" y="0"/>
                  </a:lnTo>
                  <a:lnTo>
                    <a:pt x="101" y="0"/>
                  </a:lnTo>
                  <a:lnTo>
                    <a:pt x="93" y="3"/>
                  </a:lnTo>
                  <a:lnTo>
                    <a:pt x="85" y="8"/>
                  </a:lnTo>
                  <a:lnTo>
                    <a:pt x="85" y="16"/>
                  </a:lnTo>
                  <a:lnTo>
                    <a:pt x="88" y="21"/>
                  </a:lnTo>
                  <a:lnTo>
                    <a:pt x="85" y="26"/>
                  </a:lnTo>
                  <a:lnTo>
                    <a:pt x="80" y="29"/>
                  </a:lnTo>
                  <a:lnTo>
                    <a:pt x="74" y="34"/>
                  </a:lnTo>
                  <a:lnTo>
                    <a:pt x="66" y="34"/>
                  </a:lnTo>
                  <a:lnTo>
                    <a:pt x="58" y="29"/>
                  </a:lnTo>
                  <a:lnTo>
                    <a:pt x="51" y="21"/>
                  </a:lnTo>
                  <a:lnTo>
                    <a:pt x="40" y="11"/>
                  </a:lnTo>
                  <a:lnTo>
                    <a:pt x="35" y="11"/>
                  </a:lnTo>
                  <a:lnTo>
                    <a:pt x="32" y="11"/>
                  </a:lnTo>
                  <a:lnTo>
                    <a:pt x="24" y="16"/>
                  </a:lnTo>
                  <a:lnTo>
                    <a:pt x="16" y="18"/>
                  </a:lnTo>
                  <a:lnTo>
                    <a:pt x="14" y="26"/>
                  </a:lnTo>
                  <a:lnTo>
                    <a:pt x="8" y="34"/>
                  </a:lnTo>
                  <a:lnTo>
                    <a:pt x="6" y="42"/>
                  </a:lnTo>
                  <a:lnTo>
                    <a:pt x="0" y="45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6" y="69"/>
                  </a:lnTo>
                  <a:lnTo>
                    <a:pt x="6" y="66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82B81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5" name="Freeform 26"/>
            <p:cNvSpPr>
              <a:spLocks noEditPoints="1"/>
            </p:cNvSpPr>
            <p:nvPr/>
          </p:nvSpPr>
          <p:spPr bwMode="auto">
            <a:xfrm rot="256166">
              <a:off x="4879104" y="3314177"/>
              <a:ext cx="178201" cy="100720"/>
            </a:xfrm>
            <a:custGeom>
              <a:avLst/>
              <a:gdLst>
                <a:gd name="T0" fmla="*/ 27 w 87"/>
                <a:gd name="T1" fmla="*/ 5 h 39"/>
                <a:gd name="T2" fmla="*/ 21 w 87"/>
                <a:gd name="T3" fmla="*/ 13 h 39"/>
                <a:gd name="T4" fmla="*/ 35 w 87"/>
                <a:gd name="T5" fmla="*/ 0 h 39"/>
                <a:gd name="T6" fmla="*/ 27 w 87"/>
                <a:gd name="T7" fmla="*/ 5 h 39"/>
                <a:gd name="T8" fmla="*/ 27 w 87"/>
                <a:gd name="T9" fmla="*/ 5 h 39"/>
                <a:gd name="T10" fmla="*/ 27 w 87"/>
                <a:gd name="T11" fmla="*/ 5 h 39"/>
                <a:gd name="T12" fmla="*/ 27 w 87"/>
                <a:gd name="T13" fmla="*/ 5 h 39"/>
                <a:gd name="T14" fmla="*/ 27 w 87"/>
                <a:gd name="T15" fmla="*/ 5 h 39"/>
                <a:gd name="T16" fmla="*/ 27 w 87"/>
                <a:gd name="T17" fmla="*/ 5 h 39"/>
                <a:gd name="T18" fmla="*/ 87 w 87"/>
                <a:gd name="T19" fmla="*/ 18 h 39"/>
                <a:gd name="T20" fmla="*/ 79 w 87"/>
                <a:gd name="T21" fmla="*/ 13 h 39"/>
                <a:gd name="T22" fmla="*/ 69 w 87"/>
                <a:gd name="T23" fmla="*/ 13 h 39"/>
                <a:gd name="T24" fmla="*/ 53 w 87"/>
                <a:gd name="T25" fmla="*/ 8 h 39"/>
                <a:gd name="T26" fmla="*/ 45 w 87"/>
                <a:gd name="T27" fmla="*/ 5 h 39"/>
                <a:gd name="T28" fmla="*/ 43 w 87"/>
                <a:gd name="T29" fmla="*/ 5 h 39"/>
                <a:gd name="T30" fmla="*/ 37 w 87"/>
                <a:gd name="T31" fmla="*/ 8 h 39"/>
                <a:gd name="T32" fmla="*/ 37 w 87"/>
                <a:gd name="T33" fmla="*/ 16 h 39"/>
                <a:gd name="T34" fmla="*/ 35 w 87"/>
                <a:gd name="T35" fmla="*/ 16 h 39"/>
                <a:gd name="T36" fmla="*/ 19 w 87"/>
                <a:gd name="T37" fmla="*/ 16 h 39"/>
                <a:gd name="T38" fmla="*/ 21 w 87"/>
                <a:gd name="T39" fmla="*/ 13 h 39"/>
                <a:gd name="T40" fmla="*/ 13 w 87"/>
                <a:gd name="T41" fmla="*/ 16 h 39"/>
                <a:gd name="T42" fmla="*/ 8 w 87"/>
                <a:gd name="T43" fmla="*/ 16 h 39"/>
                <a:gd name="T44" fmla="*/ 3 w 87"/>
                <a:gd name="T45" fmla="*/ 16 h 39"/>
                <a:gd name="T46" fmla="*/ 3 w 87"/>
                <a:gd name="T47" fmla="*/ 18 h 39"/>
                <a:gd name="T48" fmla="*/ 0 w 87"/>
                <a:gd name="T49" fmla="*/ 26 h 39"/>
                <a:gd name="T50" fmla="*/ 3 w 87"/>
                <a:gd name="T51" fmla="*/ 24 h 39"/>
                <a:gd name="T52" fmla="*/ 13 w 87"/>
                <a:gd name="T53" fmla="*/ 24 h 39"/>
                <a:gd name="T54" fmla="*/ 11 w 87"/>
                <a:gd name="T55" fmla="*/ 26 h 39"/>
                <a:gd name="T56" fmla="*/ 8 w 87"/>
                <a:gd name="T57" fmla="*/ 26 h 39"/>
                <a:gd name="T58" fmla="*/ 0 w 87"/>
                <a:gd name="T59" fmla="*/ 34 h 39"/>
                <a:gd name="T60" fmla="*/ 3 w 87"/>
                <a:gd name="T61" fmla="*/ 34 h 39"/>
                <a:gd name="T62" fmla="*/ 21 w 87"/>
                <a:gd name="T63" fmla="*/ 34 h 39"/>
                <a:gd name="T64" fmla="*/ 48 w 87"/>
                <a:gd name="T65" fmla="*/ 39 h 39"/>
                <a:gd name="T66" fmla="*/ 79 w 87"/>
                <a:gd name="T67" fmla="*/ 39 h 39"/>
                <a:gd name="T68" fmla="*/ 87 w 87"/>
                <a:gd name="T69" fmla="*/ 39 h 39"/>
                <a:gd name="T70" fmla="*/ 82 w 87"/>
                <a:gd name="T71" fmla="*/ 24 h 39"/>
                <a:gd name="T72" fmla="*/ 87 w 87"/>
                <a:gd name="T73" fmla="*/ 18 h 39"/>
                <a:gd name="T74" fmla="*/ 87 w 87"/>
                <a:gd name="T75" fmla="*/ 18 h 39"/>
                <a:gd name="T76" fmla="*/ 87 w 87"/>
                <a:gd name="T77" fmla="*/ 18 h 39"/>
                <a:gd name="T78" fmla="*/ 87 w 87"/>
                <a:gd name="T79" fmla="*/ 18 h 39"/>
                <a:gd name="T80" fmla="*/ 87 w 87"/>
                <a:gd name="T81" fmla="*/ 18 h 39"/>
                <a:gd name="T82" fmla="*/ 87 w 87"/>
                <a:gd name="T8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39">
                  <a:moveTo>
                    <a:pt x="27" y="5"/>
                  </a:moveTo>
                  <a:lnTo>
                    <a:pt x="21" y="13"/>
                  </a:lnTo>
                  <a:lnTo>
                    <a:pt x="35" y="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close/>
                  <a:moveTo>
                    <a:pt x="87" y="18"/>
                  </a:moveTo>
                  <a:lnTo>
                    <a:pt x="79" y="13"/>
                  </a:lnTo>
                  <a:lnTo>
                    <a:pt x="69" y="13"/>
                  </a:lnTo>
                  <a:lnTo>
                    <a:pt x="53" y="8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7" y="8"/>
                  </a:lnTo>
                  <a:lnTo>
                    <a:pt x="37" y="16"/>
                  </a:lnTo>
                  <a:lnTo>
                    <a:pt x="35" y="16"/>
                  </a:lnTo>
                  <a:lnTo>
                    <a:pt x="19" y="16"/>
                  </a:lnTo>
                  <a:lnTo>
                    <a:pt x="21" y="13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0" y="26"/>
                  </a:lnTo>
                  <a:lnTo>
                    <a:pt x="3" y="24"/>
                  </a:lnTo>
                  <a:lnTo>
                    <a:pt x="13" y="24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0" y="34"/>
                  </a:lnTo>
                  <a:lnTo>
                    <a:pt x="3" y="34"/>
                  </a:lnTo>
                  <a:lnTo>
                    <a:pt x="21" y="34"/>
                  </a:lnTo>
                  <a:lnTo>
                    <a:pt x="48" y="39"/>
                  </a:lnTo>
                  <a:lnTo>
                    <a:pt x="79" y="39"/>
                  </a:lnTo>
                  <a:lnTo>
                    <a:pt x="87" y="39"/>
                  </a:lnTo>
                  <a:lnTo>
                    <a:pt x="82" y="24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 rot="256166">
              <a:off x="4540882" y="3350728"/>
              <a:ext cx="569423" cy="519095"/>
            </a:xfrm>
            <a:custGeom>
              <a:avLst/>
              <a:gdLst>
                <a:gd name="T0" fmla="*/ 272 w 278"/>
                <a:gd name="T1" fmla="*/ 132 h 201"/>
                <a:gd name="T2" fmla="*/ 262 w 278"/>
                <a:gd name="T3" fmla="*/ 114 h 201"/>
                <a:gd name="T4" fmla="*/ 262 w 278"/>
                <a:gd name="T5" fmla="*/ 106 h 201"/>
                <a:gd name="T6" fmla="*/ 254 w 278"/>
                <a:gd name="T7" fmla="*/ 93 h 201"/>
                <a:gd name="T8" fmla="*/ 254 w 278"/>
                <a:gd name="T9" fmla="*/ 82 h 201"/>
                <a:gd name="T10" fmla="*/ 265 w 278"/>
                <a:gd name="T11" fmla="*/ 74 h 201"/>
                <a:gd name="T12" fmla="*/ 257 w 278"/>
                <a:gd name="T13" fmla="*/ 43 h 201"/>
                <a:gd name="T14" fmla="*/ 251 w 278"/>
                <a:gd name="T15" fmla="*/ 32 h 201"/>
                <a:gd name="T16" fmla="*/ 243 w 278"/>
                <a:gd name="T17" fmla="*/ 21 h 201"/>
                <a:gd name="T18" fmla="*/ 177 w 278"/>
                <a:gd name="T19" fmla="*/ 16 h 201"/>
                <a:gd name="T20" fmla="*/ 151 w 278"/>
                <a:gd name="T21" fmla="*/ 16 h 201"/>
                <a:gd name="T22" fmla="*/ 138 w 278"/>
                <a:gd name="T23" fmla="*/ 21 h 201"/>
                <a:gd name="T24" fmla="*/ 117 w 278"/>
                <a:gd name="T25" fmla="*/ 13 h 201"/>
                <a:gd name="T26" fmla="*/ 122 w 278"/>
                <a:gd name="T27" fmla="*/ 6 h 201"/>
                <a:gd name="T28" fmla="*/ 88 w 278"/>
                <a:gd name="T29" fmla="*/ 6 h 201"/>
                <a:gd name="T30" fmla="*/ 56 w 278"/>
                <a:gd name="T31" fmla="*/ 16 h 201"/>
                <a:gd name="T32" fmla="*/ 27 w 278"/>
                <a:gd name="T33" fmla="*/ 24 h 201"/>
                <a:gd name="T34" fmla="*/ 11 w 278"/>
                <a:gd name="T35" fmla="*/ 35 h 201"/>
                <a:gd name="T36" fmla="*/ 3 w 278"/>
                <a:gd name="T37" fmla="*/ 40 h 201"/>
                <a:gd name="T38" fmla="*/ 8 w 278"/>
                <a:gd name="T39" fmla="*/ 53 h 201"/>
                <a:gd name="T40" fmla="*/ 3 w 278"/>
                <a:gd name="T41" fmla="*/ 69 h 201"/>
                <a:gd name="T42" fmla="*/ 16 w 278"/>
                <a:gd name="T43" fmla="*/ 82 h 201"/>
                <a:gd name="T44" fmla="*/ 19 w 278"/>
                <a:gd name="T45" fmla="*/ 93 h 201"/>
                <a:gd name="T46" fmla="*/ 16 w 278"/>
                <a:gd name="T47" fmla="*/ 109 h 201"/>
                <a:gd name="T48" fmla="*/ 24 w 278"/>
                <a:gd name="T49" fmla="*/ 114 h 201"/>
                <a:gd name="T50" fmla="*/ 27 w 278"/>
                <a:gd name="T51" fmla="*/ 135 h 201"/>
                <a:gd name="T52" fmla="*/ 35 w 278"/>
                <a:gd name="T53" fmla="*/ 138 h 201"/>
                <a:gd name="T54" fmla="*/ 53 w 278"/>
                <a:gd name="T55" fmla="*/ 140 h 201"/>
                <a:gd name="T56" fmla="*/ 64 w 278"/>
                <a:gd name="T57" fmla="*/ 146 h 201"/>
                <a:gd name="T58" fmla="*/ 64 w 278"/>
                <a:gd name="T59" fmla="*/ 156 h 201"/>
                <a:gd name="T60" fmla="*/ 77 w 278"/>
                <a:gd name="T61" fmla="*/ 164 h 201"/>
                <a:gd name="T62" fmla="*/ 90 w 278"/>
                <a:gd name="T63" fmla="*/ 156 h 201"/>
                <a:gd name="T64" fmla="*/ 103 w 278"/>
                <a:gd name="T65" fmla="*/ 164 h 201"/>
                <a:gd name="T66" fmla="*/ 114 w 278"/>
                <a:gd name="T67" fmla="*/ 167 h 201"/>
                <a:gd name="T68" fmla="*/ 130 w 278"/>
                <a:gd name="T69" fmla="*/ 175 h 201"/>
                <a:gd name="T70" fmla="*/ 151 w 278"/>
                <a:gd name="T71" fmla="*/ 182 h 201"/>
                <a:gd name="T72" fmla="*/ 167 w 278"/>
                <a:gd name="T73" fmla="*/ 196 h 201"/>
                <a:gd name="T74" fmla="*/ 183 w 278"/>
                <a:gd name="T75" fmla="*/ 188 h 201"/>
                <a:gd name="T76" fmla="*/ 217 w 278"/>
                <a:gd name="T77" fmla="*/ 188 h 201"/>
                <a:gd name="T78" fmla="*/ 230 w 278"/>
                <a:gd name="T79" fmla="*/ 198 h 201"/>
                <a:gd name="T80" fmla="*/ 246 w 278"/>
                <a:gd name="T81" fmla="*/ 201 h 201"/>
                <a:gd name="T82" fmla="*/ 243 w 278"/>
                <a:gd name="T83" fmla="*/ 196 h 201"/>
                <a:gd name="T84" fmla="*/ 243 w 278"/>
                <a:gd name="T85" fmla="*/ 185 h 201"/>
                <a:gd name="T86" fmla="*/ 251 w 278"/>
                <a:gd name="T87" fmla="*/ 167 h 201"/>
                <a:gd name="T88" fmla="*/ 278 w 278"/>
                <a:gd name="T89" fmla="*/ 146 h 201"/>
                <a:gd name="T90" fmla="*/ 278 w 278"/>
                <a:gd name="T91" fmla="*/ 138 h 201"/>
                <a:gd name="T92" fmla="*/ 278 w 278"/>
                <a:gd name="T93" fmla="*/ 13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8" h="201">
                  <a:moveTo>
                    <a:pt x="278" y="138"/>
                  </a:moveTo>
                  <a:lnTo>
                    <a:pt x="272" y="135"/>
                  </a:lnTo>
                  <a:lnTo>
                    <a:pt x="272" y="132"/>
                  </a:lnTo>
                  <a:lnTo>
                    <a:pt x="265" y="127"/>
                  </a:lnTo>
                  <a:lnTo>
                    <a:pt x="262" y="119"/>
                  </a:lnTo>
                  <a:lnTo>
                    <a:pt x="262" y="114"/>
                  </a:lnTo>
                  <a:lnTo>
                    <a:pt x="262" y="111"/>
                  </a:lnTo>
                  <a:lnTo>
                    <a:pt x="262" y="109"/>
                  </a:lnTo>
                  <a:lnTo>
                    <a:pt x="262" y="106"/>
                  </a:lnTo>
                  <a:lnTo>
                    <a:pt x="262" y="103"/>
                  </a:lnTo>
                  <a:lnTo>
                    <a:pt x="262" y="95"/>
                  </a:lnTo>
                  <a:lnTo>
                    <a:pt x="254" y="93"/>
                  </a:lnTo>
                  <a:lnTo>
                    <a:pt x="251" y="93"/>
                  </a:lnTo>
                  <a:lnTo>
                    <a:pt x="251" y="87"/>
                  </a:lnTo>
                  <a:lnTo>
                    <a:pt x="254" y="82"/>
                  </a:lnTo>
                  <a:lnTo>
                    <a:pt x="262" y="77"/>
                  </a:lnTo>
                  <a:lnTo>
                    <a:pt x="265" y="77"/>
                  </a:lnTo>
                  <a:lnTo>
                    <a:pt x="265" y="74"/>
                  </a:lnTo>
                  <a:lnTo>
                    <a:pt x="265" y="61"/>
                  </a:lnTo>
                  <a:lnTo>
                    <a:pt x="262" y="53"/>
                  </a:lnTo>
                  <a:lnTo>
                    <a:pt x="257" y="43"/>
                  </a:lnTo>
                  <a:lnTo>
                    <a:pt x="257" y="43"/>
                  </a:lnTo>
                  <a:lnTo>
                    <a:pt x="254" y="35"/>
                  </a:lnTo>
                  <a:lnTo>
                    <a:pt x="251" y="32"/>
                  </a:lnTo>
                  <a:lnTo>
                    <a:pt x="251" y="32"/>
                  </a:lnTo>
                  <a:lnTo>
                    <a:pt x="246" y="24"/>
                  </a:lnTo>
                  <a:lnTo>
                    <a:pt x="243" y="21"/>
                  </a:lnTo>
                  <a:lnTo>
                    <a:pt x="235" y="21"/>
                  </a:lnTo>
                  <a:lnTo>
                    <a:pt x="204" y="21"/>
                  </a:lnTo>
                  <a:lnTo>
                    <a:pt x="177" y="16"/>
                  </a:lnTo>
                  <a:lnTo>
                    <a:pt x="159" y="16"/>
                  </a:lnTo>
                  <a:lnTo>
                    <a:pt x="156" y="16"/>
                  </a:lnTo>
                  <a:lnTo>
                    <a:pt x="151" y="16"/>
                  </a:lnTo>
                  <a:lnTo>
                    <a:pt x="143" y="16"/>
                  </a:lnTo>
                  <a:lnTo>
                    <a:pt x="140" y="21"/>
                  </a:lnTo>
                  <a:lnTo>
                    <a:pt x="138" y="21"/>
                  </a:lnTo>
                  <a:lnTo>
                    <a:pt x="138" y="16"/>
                  </a:lnTo>
                  <a:lnTo>
                    <a:pt x="125" y="16"/>
                  </a:lnTo>
                  <a:lnTo>
                    <a:pt x="117" y="13"/>
                  </a:lnTo>
                  <a:lnTo>
                    <a:pt x="114" y="6"/>
                  </a:lnTo>
                  <a:lnTo>
                    <a:pt x="117" y="6"/>
                  </a:lnTo>
                  <a:lnTo>
                    <a:pt x="122" y="6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88" y="6"/>
                  </a:lnTo>
                  <a:lnTo>
                    <a:pt x="69" y="8"/>
                  </a:lnTo>
                  <a:lnTo>
                    <a:pt x="61" y="13"/>
                  </a:lnTo>
                  <a:lnTo>
                    <a:pt x="56" y="16"/>
                  </a:lnTo>
                  <a:lnTo>
                    <a:pt x="51" y="21"/>
                  </a:lnTo>
                  <a:lnTo>
                    <a:pt x="43" y="24"/>
                  </a:lnTo>
                  <a:lnTo>
                    <a:pt x="27" y="24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11" y="35"/>
                  </a:lnTo>
                  <a:lnTo>
                    <a:pt x="11" y="40"/>
                  </a:lnTo>
                  <a:lnTo>
                    <a:pt x="8" y="40"/>
                  </a:lnTo>
                  <a:lnTo>
                    <a:pt x="3" y="40"/>
                  </a:lnTo>
                  <a:lnTo>
                    <a:pt x="3" y="43"/>
                  </a:lnTo>
                  <a:lnTo>
                    <a:pt x="8" y="50"/>
                  </a:lnTo>
                  <a:lnTo>
                    <a:pt x="8" y="53"/>
                  </a:lnTo>
                  <a:lnTo>
                    <a:pt x="8" y="58"/>
                  </a:lnTo>
                  <a:lnTo>
                    <a:pt x="0" y="66"/>
                  </a:lnTo>
                  <a:lnTo>
                    <a:pt x="3" y="69"/>
                  </a:lnTo>
                  <a:lnTo>
                    <a:pt x="11" y="74"/>
                  </a:lnTo>
                  <a:lnTo>
                    <a:pt x="16" y="77"/>
                  </a:lnTo>
                  <a:lnTo>
                    <a:pt x="16" y="82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9" y="93"/>
                  </a:lnTo>
                  <a:lnTo>
                    <a:pt x="19" y="101"/>
                  </a:lnTo>
                  <a:lnTo>
                    <a:pt x="16" y="103"/>
                  </a:lnTo>
                  <a:lnTo>
                    <a:pt x="16" y="109"/>
                  </a:lnTo>
                  <a:lnTo>
                    <a:pt x="19" y="109"/>
                  </a:lnTo>
                  <a:lnTo>
                    <a:pt x="19" y="114"/>
                  </a:lnTo>
                  <a:lnTo>
                    <a:pt x="24" y="114"/>
                  </a:lnTo>
                  <a:lnTo>
                    <a:pt x="27" y="119"/>
                  </a:lnTo>
                  <a:lnTo>
                    <a:pt x="27" y="127"/>
                  </a:lnTo>
                  <a:lnTo>
                    <a:pt x="27" y="135"/>
                  </a:lnTo>
                  <a:lnTo>
                    <a:pt x="30" y="135"/>
                  </a:lnTo>
                  <a:lnTo>
                    <a:pt x="35" y="135"/>
                  </a:lnTo>
                  <a:lnTo>
                    <a:pt x="35" y="138"/>
                  </a:lnTo>
                  <a:lnTo>
                    <a:pt x="37" y="140"/>
                  </a:lnTo>
                  <a:lnTo>
                    <a:pt x="45" y="140"/>
                  </a:lnTo>
                  <a:lnTo>
                    <a:pt x="53" y="140"/>
                  </a:lnTo>
                  <a:lnTo>
                    <a:pt x="53" y="146"/>
                  </a:lnTo>
                  <a:lnTo>
                    <a:pt x="61" y="146"/>
                  </a:lnTo>
                  <a:lnTo>
                    <a:pt x="64" y="146"/>
                  </a:lnTo>
                  <a:lnTo>
                    <a:pt x="64" y="148"/>
                  </a:lnTo>
                  <a:lnTo>
                    <a:pt x="61" y="153"/>
                  </a:lnTo>
                  <a:lnTo>
                    <a:pt x="64" y="156"/>
                  </a:lnTo>
                  <a:lnTo>
                    <a:pt x="69" y="161"/>
                  </a:lnTo>
                  <a:lnTo>
                    <a:pt x="72" y="164"/>
                  </a:lnTo>
                  <a:lnTo>
                    <a:pt x="77" y="164"/>
                  </a:lnTo>
                  <a:lnTo>
                    <a:pt x="85" y="156"/>
                  </a:lnTo>
                  <a:lnTo>
                    <a:pt x="80" y="153"/>
                  </a:lnTo>
                  <a:lnTo>
                    <a:pt x="90" y="156"/>
                  </a:lnTo>
                  <a:lnTo>
                    <a:pt x="96" y="156"/>
                  </a:lnTo>
                  <a:lnTo>
                    <a:pt x="103" y="156"/>
                  </a:lnTo>
                  <a:lnTo>
                    <a:pt x="103" y="164"/>
                  </a:lnTo>
                  <a:lnTo>
                    <a:pt x="103" y="167"/>
                  </a:lnTo>
                  <a:lnTo>
                    <a:pt x="106" y="167"/>
                  </a:lnTo>
                  <a:lnTo>
                    <a:pt x="114" y="167"/>
                  </a:lnTo>
                  <a:lnTo>
                    <a:pt x="117" y="167"/>
                  </a:lnTo>
                  <a:lnTo>
                    <a:pt x="125" y="172"/>
                  </a:lnTo>
                  <a:lnTo>
                    <a:pt x="130" y="175"/>
                  </a:lnTo>
                  <a:lnTo>
                    <a:pt x="138" y="188"/>
                  </a:lnTo>
                  <a:lnTo>
                    <a:pt x="143" y="182"/>
                  </a:lnTo>
                  <a:lnTo>
                    <a:pt x="151" y="182"/>
                  </a:lnTo>
                  <a:lnTo>
                    <a:pt x="159" y="188"/>
                  </a:lnTo>
                  <a:lnTo>
                    <a:pt x="164" y="196"/>
                  </a:lnTo>
                  <a:lnTo>
                    <a:pt x="167" y="196"/>
                  </a:lnTo>
                  <a:lnTo>
                    <a:pt x="175" y="190"/>
                  </a:lnTo>
                  <a:lnTo>
                    <a:pt x="177" y="188"/>
                  </a:lnTo>
                  <a:lnTo>
                    <a:pt x="183" y="188"/>
                  </a:lnTo>
                  <a:lnTo>
                    <a:pt x="193" y="190"/>
                  </a:lnTo>
                  <a:lnTo>
                    <a:pt x="204" y="188"/>
                  </a:lnTo>
                  <a:lnTo>
                    <a:pt x="217" y="188"/>
                  </a:lnTo>
                  <a:lnTo>
                    <a:pt x="222" y="193"/>
                  </a:lnTo>
                  <a:lnTo>
                    <a:pt x="225" y="196"/>
                  </a:lnTo>
                  <a:lnTo>
                    <a:pt x="230" y="198"/>
                  </a:lnTo>
                  <a:lnTo>
                    <a:pt x="238" y="198"/>
                  </a:lnTo>
                  <a:lnTo>
                    <a:pt x="243" y="198"/>
                  </a:lnTo>
                  <a:lnTo>
                    <a:pt x="246" y="201"/>
                  </a:lnTo>
                  <a:lnTo>
                    <a:pt x="246" y="201"/>
                  </a:lnTo>
                  <a:lnTo>
                    <a:pt x="246" y="198"/>
                  </a:lnTo>
                  <a:lnTo>
                    <a:pt x="243" y="196"/>
                  </a:lnTo>
                  <a:lnTo>
                    <a:pt x="243" y="190"/>
                  </a:lnTo>
                  <a:lnTo>
                    <a:pt x="243" y="188"/>
                  </a:lnTo>
                  <a:lnTo>
                    <a:pt x="243" y="185"/>
                  </a:lnTo>
                  <a:lnTo>
                    <a:pt x="243" y="182"/>
                  </a:lnTo>
                  <a:lnTo>
                    <a:pt x="243" y="180"/>
                  </a:lnTo>
                  <a:lnTo>
                    <a:pt x="251" y="167"/>
                  </a:lnTo>
                  <a:lnTo>
                    <a:pt x="265" y="153"/>
                  </a:lnTo>
                  <a:lnTo>
                    <a:pt x="278" y="148"/>
                  </a:lnTo>
                  <a:lnTo>
                    <a:pt x="278" y="146"/>
                  </a:lnTo>
                  <a:lnTo>
                    <a:pt x="272" y="140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8" y="138"/>
                  </a:lnTo>
                  <a:close/>
                </a:path>
              </a:pathLst>
            </a:custGeom>
            <a:solidFill>
              <a:srgbClr val="0094CD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 rot="256166">
              <a:off x="4692748" y="3823362"/>
              <a:ext cx="313388" cy="173031"/>
            </a:xfrm>
            <a:custGeom>
              <a:avLst/>
              <a:gdLst>
                <a:gd name="T0" fmla="*/ 137 w 153"/>
                <a:gd name="T1" fmla="*/ 11 h 67"/>
                <a:gd name="T2" fmla="*/ 119 w 153"/>
                <a:gd name="T3" fmla="*/ 6 h 67"/>
                <a:gd name="T4" fmla="*/ 98 w 153"/>
                <a:gd name="T5" fmla="*/ 6 h 67"/>
                <a:gd name="T6" fmla="*/ 90 w 153"/>
                <a:gd name="T7" fmla="*/ 8 h 67"/>
                <a:gd name="T8" fmla="*/ 79 w 153"/>
                <a:gd name="T9" fmla="*/ 14 h 67"/>
                <a:gd name="T10" fmla="*/ 66 w 153"/>
                <a:gd name="T11" fmla="*/ 0 h 67"/>
                <a:gd name="T12" fmla="*/ 53 w 153"/>
                <a:gd name="T13" fmla="*/ 6 h 67"/>
                <a:gd name="T14" fmla="*/ 32 w 153"/>
                <a:gd name="T15" fmla="*/ 8 h 67"/>
                <a:gd name="T16" fmla="*/ 29 w 153"/>
                <a:gd name="T17" fmla="*/ 16 h 67"/>
                <a:gd name="T18" fmla="*/ 21 w 153"/>
                <a:gd name="T19" fmla="*/ 24 h 67"/>
                <a:gd name="T20" fmla="*/ 3 w 153"/>
                <a:gd name="T21" fmla="*/ 27 h 67"/>
                <a:gd name="T22" fmla="*/ 0 w 153"/>
                <a:gd name="T23" fmla="*/ 40 h 67"/>
                <a:gd name="T24" fmla="*/ 0 w 153"/>
                <a:gd name="T25" fmla="*/ 51 h 67"/>
                <a:gd name="T26" fmla="*/ 13 w 153"/>
                <a:gd name="T27" fmla="*/ 59 h 67"/>
                <a:gd name="T28" fmla="*/ 21 w 153"/>
                <a:gd name="T29" fmla="*/ 67 h 67"/>
                <a:gd name="T30" fmla="*/ 53 w 153"/>
                <a:gd name="T31" fmla="*/ 61 h 67"/>
                <a:gd name="T32" fmla="*/ 55 w 153"/>
                <a:gd name="T33" fmla="*/ 53 h 67"/>
                <a:gd name="T34" fmla="*/ 66 w 153"/>
                <a:gd name="T35" fmla="*/ 53 h 67"/>
                <a:gd name="T36" fmla="*/ 79 w 153"/>
                <a:gd name="T37" fmla="*/ 51 h 67"/>
                <a:gd name="T38" fmla="*/ 90 w 153"/>
                <a:gd name="T39" fmla="*/ 51 h 67"/>
                <a:gd name="T40" fmla="*/ 98 w 153"/>
                <a:gd name="T41" fmla="*/ 43 h 67"/>
                <a:gd name="T42" fmla="*/ 108 w 153"/>
                <a:gd name="T43" fmla="*/ 35 h 67"/>
                <a:gd name="T44" fmla="*/ 119 w 153"/>
                <a:gd name="T45" fmla="*/ 37 h 67"/>
                <a:gd name="T46" fmla="*/ 127 w 153"/>
                <a:gd name="T47" fmla="*/ 40 h 67"/>
                <a:gd name="T48" fmla="*/ 135 w 153"/>
                <a:gd name="T49" fmla="*/ 43 h 67"/>
                <a:gd name="T50" fmla="*/ 143 w 153"/>
                <a:gd name="T51" fmla="*/ 43 h 67"/>
                <a:gd name="T52" fmla="*/ 143 w 153"/>
                <a:gd name="T53" fmla="*/ 40 h 67"/>
                <a:gd name="T54" fmla="*/ 150 w 153"/>
                <a:gd name="T55" fmla="*/ 24 h 67"/>
                <a:gd name="T56" fmla="*/ 145 w 153"/>
                <a:gd name="T57" fmla="*/ 16 h 67"/>
                <a:gd name="T58" fmla="*/ 140 w 153"/>
                <a:gd name="T59" fmla="*/ 14 h 67"/>
                <a:gd name="T60" fmla="*/ 140 w 153"/>
                <a:gd name="T61" fmla="*/ 14 h 67"/>
                <a:gd name="T62" fmla="*/ 140 w 153"/>
                <a:gd name="T63" fmla="*/ 1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67">
                  <a:moveTo>
                    <a:pt x="140" y="14"/>
                  </a:moveTo>
                  <a:lnTo>
                    <a:pt x="137" y="11"/>
                  </a:lnTo>
                  <a:lnTo>
                    <a:pt x="132" y="6"/>
                  </a:lnTo>
                  <a:lnTo>
                    <a:pt x="119" y="6"/>
                  </a:lnTo>
                  <a:lnTo>
                    <a:pt x="108" y="8"/>
                  </a:lnTo>
                  <a:lnTo>
                    <a:pt x="98" y="6"/>
                  </a:lnTo>
                  <a:lnTo>
                    <a:pt x="92" y="6"/>
                  </a:lnTo>
                  <a:lnTo>
                    <a:pt x="90" y="8"/>
                  </a:lnTo>
                  <a:lnTo>
                    <a:pt x="82" y="14"/>
                  </a:lnTo>
                  <a:lnTo>
                    <a:pt x="79" y="14"/>
                  </a:lnTo>
                  <a:lnTo>
                    <a:pt x="74" y="6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53" y="6"/>
                  </a:lnTo>
                  <a:lnTo>
                    <a:pt x="45" y="6"/>
                  </a:lnTo>
                  <a:lnTo>
                    <a:pt x="32" y="8"/>
                  </a:lnTo>
                  <a:lnTo>
                    <a:pt x="32" y="11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21" y="24"/>
                  </a:lnTo>
                  <a:lnTo>
                    <a:pt x="11" y="27"/>
                  </a:lnTo>
                  <a:lnTo>
                    <a:pt x="3" y="27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51"/>
                  </a:lnTo>
                  <a:lnTo>
                    <a:pt x="5" y="53"/>
                  </a:lnTo>
                  <a:lnTo>
                    <a:pt x="13" y="59"/>
                  </a:lnTo>
                  <a:lnTo>
                    <a:pt x="16" y="59"/>
                  </a:lnTo>
                  <a:lnTo>
                    <a:pt x="21" y="67"/>
                  </a:lnTo>
                  <a:lnTo>
                    <a:pt x="32" y="67"/>
                  </a:lnTo>
                  <a:lnTo>
                    <a:pt x="53" y="61"/>
                  </a:lnTo>
                  <a:lnTo>
                    <a:pt x="53" y="59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66" y="53"/>
                  </a:lnTo>
                  <a:lnTo>
                    <a:pt x="71" y="45"/>
                  </a:lnTo>
                  <a:lnTo>
                    <a:pt x="79" y="51"/>
                  </a:lnTo>
                  <a:lnTo>
                    <a:pt x="84" y="51"/>
                  </a:lnTo>
                  <a:lnTo>
                    <a:pt x="90" y="51"/>
                  </a:lnTo>
                  <a:lnTo>
                    <a:pt x="92" y="45"/>
                  </a:lnTo>
                  <a:lnTo>
                    <a:pt x="98" y="43"/>
                  </a:lnTo>
                  <a:lnTo>
                    <a:pt x="98" y="35"/>
                  </a:lnTo>
                  <a:lnTo>
                    <a:pt x="108" y="35"/>
                  </a:lnTo>
                  <a:lnTo>
                    <a:pt x="116" y="40"/>
                  </a:lnTo>
                  <a:lnTo>
                    <a:pt x="119" y="37"/>
                  </a:lnTo>
                  <a:lnTo>
                    <a:pt x="124" y="35"/>
                  </a:lnTo>
                  <a:lnTo>
                    <a:pt x="127" y="40"/>
                  </a:lnTo>
                  <a:lnTo>
                    <a:pt x="132" y="43"/>
                  </a:lnTo>
                  <a:lnTo>
                    <a:pt x="135" y="43"/>
                  </a:lnTo>
                  <a:lnTo>
                    <a:pt x="140" y="43"/>
                  </a:lnTo>
                  <a:lnTo>
                    <a:pt x="143" y="43"/>
                  </a:lnTo>
                  <a:lnTo>
                    <a:pt x="143" y="43"/>
                  </a:lnTo>
                  <a:lnTo>
                    <a:pt x="143" y="40"/>
                  </a:lnTo>
                  <a:lnTo>
                    <a:pt x="145" y="32"/>
                  </a:lnTo>
                  <a:lnTo>
                    <a:pt x="150" y="24"/>
                  </a:lnTo>
                  <a:lnTo>
                    <a:pt x="153" y="16"/>
                  </a:lnTo>
                  <a:lnTo>
                    <a:pt x="145" y="16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 rot="256166">
              <a:off x="4640047" y="3912778"/>
              <a:ext cx="383029" cy="253091"/>
            </a:xfrm>
            <a:custGeom>
              <a:avLst/>
              <a:gdLst>
                <a:gd name="T0" fmla="*/ 171 w 187"/>
                <a:gd name="T1" fmla="*/ 8 h 98"/>
                <a:gd name="T2" fmla="*/ 164 w 187"/>
                <a:gd name="T3" fmla="*/ 8 h 98"/>
                <a:gd name="T4" fmla="*/ 161 w 187"/>
                <a:gd name="T5" fmla="*/ 8 h 98"/>
                <a:gd name="T6" fmla="*/ 153 w 187"/>
                <a:gd name="T7" fmla="*/ 8 h 98"/>
                <a:gd name="T8" fmla="*/ 145 w 187"/>
                <a:gd name="T9" fmla="*/ 0 h 98"/>
                <a:gd name="T10" fmla="*/ 137 w 187"/>
                <a:gd name="T11" fmla="*/ 5 h 98"/>
                <a:gd name="T12" fmla="*/ 119 w 187"/>
                <a:gd name="T13" fmla="*/ 0 h 98"/>
                <a:gd name="T14" fmla="*/ 113 w 187"/>
                <a:gd name="T15" fmla="*/ 10 h 98"/>
                <a:gd name="T16" fmla="*/ 105 w 187"/>
                <a:gd name="T17" fmla="*/ 16 h 98"/>
                <a:gd name="T18" fmla="*/ 92 w 187"/>
                <a:gd name="T19" fmla="*/ 10 h 98"/>
                <a:gd name="T20" fmla="*/ 79 w 187"/>
                <a:gd name="T21" fmla="*/ 18 h 98"/>
                <a:gd name="T22" fmla="*/ 74 w 187"/>
                <a:gd name="T23" fmla="*/ 24 h 98"/>
                <a:gd name="T24" fmla="*/ 53 w 187"/>
                <a:gd name="T25" fmla="*/ 32 h 98"/>
                <a:gd name="T26" fmla="*/ 37 w 187"/>
                <a:gd name="T27" fmla="*/ 24 h 98"/>
                <a:gd name="T28" fmla="*/ 26 w 187"/>
                <a:gd name="T29" fmla="*/ 18 h 98"/>
                <a:gd name="T30" fmla="*/ 21 w 187"/>
                <a:gd name="T31" fmla="*/ 32 h 98"/>
                <a:gd name="T32" fmla="*/ 16 w 187"/>
                <a:gd name="T33" fmla="*/ 32 h 98"/>
                <a:gd name="T34" fmla="*/ 8 w 187"/>
                <a:gd name="T35" fmla="*/ 32 h 98"/>
                <a:gd name="T36" fmla="*/ 13 w 187"/>
                <a:gd name="T37" fmla="*/ 37 h 98"/>
                <a:gd name="T38" fmla="*/ 8 w 187"/>
                <a:gd name="T39" fmla="*/ 45 h 98"/>
                <a:gd name="T40" fmla="*/ 0 w 187"/>
                <a:gd name="T41" fmla="*/ 61 h 98"/>
                <a:gd name="T42" fmla="*/ 26 w 187"/>
                <a:gd name="T43" fmla="*/ 87 h 98"/>
                <a:gd name="T44" fmla="*/ 47 w 187"/>
                <a:gd name="T45" fmla="*/ 98 h 98"/>
                <a:gd name="T46" fmla="*/ 66 w 187"/>
                <a:gd name="T47" fmla="*/ 98 h 98"/>
                <a:gd name="T48" fmla="*/ 69 w 187"/>
                <a:gd name="T49" fmla="*/ 95 h 98"/>
                <a:gd name="T50" fmla="*/ 82 w 187"/>
                <a:gd name="T51" fmla="*/ 92 h 98"/>
                <a:gd name="T52" fmla="*/ 92 w 187"/>
                <a:gd name="T53" fmla="*/ 92 h 98"/>
                <a:gd name="T54" fmla="*/ 100 w 187"/>
                <a:gd name="T55" fmla="*/ 84 h 98"/>
                <a:gd name="T56" fmla="*/ 113 w 187"/>
                <a:gd name="T57" fmla="*/ 87 h 98"/>
                <a:gd name="T58" fmla="*/ 121 w 187"/>
                <a:gd name="T59" fmla="*/ 84 h 98"/>
                <a:gd name="T60" fmla="*/ 129 w 187"/>
                <a:gd name="T61" fmla="*/ 84 h 98"/>
                <a:gd name="T62" fmla="*/ 137 w 187"/>
                <a:gd name="T63" fmla="*/ 79 h 98"/>
                <a:gd name="T64" fmla="*/ 145 w 187"/>
                <a:gd name="T65" fmla="*/ 76 h 98"/>
                <a:gd name="T66" fmla="*/ 153 w 187"/>
                <a:gd name="T67" fmla="*/ 63 h 98"/>
                <a:gd name="T68" fmla="*/ 164 w 187"/>
                <a:gd name="T69" fmla="*/ 42 h 98"/>
                <a:gd name="T70" fmla="*/ 164 w 187"/>
                <a:gd name="T71" fmla="*/ 34 h 98"/>
                <a:gd name="T72" fmla="*/ 174 w 187"/>
                <a:gd name="T73" fmla="*/ 32 h 98"/>
                <a:gd name="T74" fmla="*/ 185 w 187"/>
                <a:gd name="T75" fmla="*/ 24 h 98"/>
                <a:gd name="T76" fmla="*/ 187 w 187"/>
                <a:gd name="T77" fmla="*/ 18 h 98"/>
                <a:gd name="T78" fmla="*/ 182 w 187"/>
                <a:gd name="T79" fmla="*/ 16 h 98"/>
                <a:gd name="T80" fmla="*/ 182 w 187"/>
                <a:gd name="T81" fmla="*/ 16 h 98"/>
                <a:gd name="T82" fmla="*/ 182 w 187"/>
                <a:gd name="T83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7" h="98">
                  <a:moveTo>
                    <a:pt x="182" y="16"/>
                  </a:moveTo>
                  <a:lnTo>
                    <a:pt x="171" y="8"/>
                  </a:lnTo>
                  <a:lnTo>
                    <a:pt x="166" y="8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1" y="8"/>
                  </a:lnTo>
                  <a:lnTo>
                    <a:pt x="156" y="8"/>
                  </a:lnTo>
                  <a:lnTo>
                    <a:pt x="153" y="8"/>
                  </a:lnTo>
                  <a:lnTo>
                    <a:pt x="148" y="5"/>
                  </a:lnTo>
                  <a:lnTo>
                    <a:pt x="145" y="0"/>
                  </a:lnTo>
                  <a:lnTo>
                    <a:pt x="140" y="2"/>
                  </a:lnTo>
                  <a:lnTo>
                    <a:pt x="137" y="5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9" y="8"/>
                  </a:lnTo>
                  <a:lnTo>
                    <a:pt x="113" y="10"/>
                  </a:lnTo>
                  <a:lnTo>
                    <a:pt x="111" y="16"/>
                  </a:lnTo>
                  <a:lnTo>
                    <a:pt x="105" y="16"/>
                  </a:lnTo>
                  <a:lnTo>
                    <a:pt x="100" y="16"/>
                  </a:lnTo>
                  <a:lnTo>
                    <a:pt x="92" y="10"/>
                  </a:lnTo>
                  <a:lnTo>
                    <a:pt x="87" y="18"/>
                  </a:lnTo>
                  <a:lnTo>
                    <a:pt x="79" y="18"/>
                  </a:lnTo>
                  <a:lnTo>
                    <a:pt x="76" y="18"/>
                  </a:lnTo>
                  <a:lnTo>
                    <a:pt x="74" y="24"/>
                  </a:lnTo>
                  <a:lnTo>
                    <a:pt x="74" y="26"/>
                  </a:lnTo>
                  <a:lnTo>
                    <a:pt x="53" y="32"/>
                  </a:lnTo>
                  <a:lnTo>
                    <a:pt x="42" y="32"/>
                  </a:lnTo>
                  <a:lnTo>
                    <a:pt x="37" y="24"/>
                  </a:lnTo>
                  <a:lnTo>
                    <a:pt x="34" y="24"/>
                  </a:lnTo>
                  <a:lnTo>
                    <a:pt x="26" y="18"/>
                  </a:lnTo>
                  <a:lnTo>
                    <a:pt x="24" y="24"/>
                  </a:lnTo>
                  <a:lnTo>
                    <a:pt x="21" y="32"/>
                  </a:lnTo>
                  <a:lnTo>
                    <a:pt x="21" y="34"/>
                  </a:lnTo>
                  <a:lnTo>
                    <a:pt x="16" y="32"/>
                  </a:lnTo>
                  <a:lnTo>
                    <a:pt x="13" y="32"/>
                  </a:lnTo>
                  <a:lnTo>
                    <a:pt x="8" y="32"/>
                  </a:lnTo>
                  <a:lnTo>
                    <a:pt x="13" y="34"/>
                  </a:lnTo>
                  <a:lnTo>
                    <a:pt x="13" y="37"/>
                  </a:lnTo>
                  <a:lnTo>
                    <a:pt x="8" y="42"/>
                  </a:lnTo>
                  <a:lnTo>
                    <a:pt x="8" y="45"/>
                  </a:lnTo>
                  <a:lnTo>
                    <a:pt x="8" y="58"/>
                  </a:lnTo>
                  <a:lnTo>
                    <a:pt x="0" y="61"/>
                  </a:lnTo>
                  <a:lnTo>
                    <a:pt x="13" y="76"/>
                  </a:lnTo>
                  <a:lnTo>
                    <a:pt x="26" y="87"/>
                  </a:lnTo>
                  <a:lnTo>
                    <a:pt x="39" y="95"/>
                  </a:lnTo>
                  <a:lnTo>
                    <a:pt x="47" y="98"/>
                  </a:lnTo>
                  <a:lnTo>
                    <a:pt x="53" y="98"/>
                  </a:lnTo>
                  <a:lnTo>
                    <a:pt x="66" y="98"/>
                  </a:lnTo>
                  <a:lnTo>
                    <a:pt x="69" y="98"/>
                  </a:lnTo>
                  <a:lnTo>
                    <a:pt x="69" y="95"/>
                  </a:lnTo>
                  <a:lnTo>
                    <a:pt x="76" y="95"/>
                  </a:lnTo>
                  <a:lnTo>
                    <a:pt x="82" y="92"/>
                  </a:lnTo>
                  <a:lnTo>
                    <a:pt x="87" y="92"/>
                  </a:lnTo>
                  <a:lnTo>
                    <a:pt x="92" y="92"/>
                  </a:lnTo>
                  <a:lnTo>
                    <a:pt x="95" y="87"/>
                  </a:lnTo>
                  <a:lnTo>
                    <a:pt x="100" y="84"/>
                  </a:lnTo>
                  <a:lnTo>
                    <a:pt x="105" y="87"/>
                  </a:lnTo>
                  <a:lnTo>
                    <a:pt x="113" y="87"/>
                  </a:lnTo>
                  <a:lnTo>
                    <a:pt x="116" y="87"/>
                  </a:lnTo>
                  <a:lnTo>
                    <a:pt x="121" y="84"/>
                  </a:lnTo>
                  <a:lnTo>
                    <a:pt x="127" y="87"/>
                  </a:lnTo>
                  <a:lnTo>
                    <a:pt x="129" y="84"/>
                  </a:lnTo>
                  <a:lnTo>
                    <a:pt x="129" y="79"/>
                  </a:lnTo>
                  <a:lnTo>
                    <a:pt x="137" y="79"/>
                  </a:lnTo>
                  <a:lnTo>
                    <a:pt x="140" y="79"/>
                  </a:lnTo>
                  <a:lnTo>
                    <a:pt x="145" y="76"/>
                  </a:lnTo>
                  <a:lnTo>
                    <a:pt x="145" y="71"/>
                  </a:lnTo>
                  <a:lnTo>
                    <a:pt x="153" y="63"/>
                  </a:lnTo>
                  <a:lnTo>
                    <a:pt x="156" y="53"/>
                  </a:lnTo>
                  <a:lnTo>
                    <a:pt x="164" y="42"/>
                  </a:lnTo>
                  <a:lnTo>
                    <a:pt x="164" y="37"/>
                  </a:lnTo>
                  <a:lnTo>
                    <a:pt x="164" y="34"/>
                  </a:lnTo>
                  <a:lnTo>
                    <a:pt x="171" y="32"/>
                  </a:lnTo>
                  <a:lnTo>
                    <a:pt x="174" y="32"/>
                  </a:lnTo>
                  <a:lnTo>
                    <a:pt x="182" y="26"/>
                  </a:lnTo>
                  <a:lnTo>
                    <a:pt x="185" y="24"/>
                  </a:lnTo>
                  <a:lnTo>
                    <a:pt x="187" y="24"/>
                  </a:lnTo>
                  <a:lnTo>
                    <a:pt x="187" y="18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 30"/>
            <p:cNvSpPr>
              <a:spLocks noEditPoints="1"/>
            </p:cNvSpPr>
            <p:nvPr/>
          </p:nvSpPr>
          <p:spPr bwMode="auto">
            <a:xfrm rot="256166">
              <a:off x="4047478" y="4018939"/>
              <a:ext cx="708706" cy="960715"/>
            </a:xfrm>
            <a:custGeom>
              <a:avLst/>
              <a:gdLst>
                <a:gd name="T0" fmla="*/ 227 w 346"/>
                <a:gd name="T1" fmla="*/ 322 h 372"/>
                <a:gd name="T2" fmla="*/ 190 w 346"/>
                <a:gd name="T3" fmla="*/ 319 h 372"/>
                <a:gd name="T4" fmla="*/ 172 w 346"/>
                <a:gd name="T5" fmla="*/ 332 h 372"/>
                <a:gd name="T6" fmla="*/ 224 w 346"/>
                <a:gd name="T7" fmla="*/ 356 h 372"/>
                <a:gd name="T8" fmla="*/ 253 w 346"/>
                <a:gd name="T9" fmla="*/ 359 h 372"/>
                <a:gd name="T10" fmla="*/ 264 w 346"/>
                <a:gd name="T11" fmla="*/ 314 h 372"/>
                <a:gd name="T12" fmla="*/ 251 w 346"/>
                <a:gd name="T13" fmla="*/ 319 h 372"/>
                <a:gd name="T14" fmla="*/ 322 w 346"/>
                <a:gd name="T15" fmla="*/ 227 h 372"/>
                <a:gd name="T16" fmla="*/ 269 w 346"/>
                <a:gd name="T17" fmla="*/ 198 h 372"/>
                <a:gd name="T18" fmla="*/ 261 w 346"/>
                <a:gd name="T19" fmla="*/ 182 h 372"/>
                <a:gd name="T20" fmla="*/ 211 w 346"/>
                <a:gd name="T21" fmla="*/ 153 h 372"/>
                <a:gd name="T22" fmla="*/ 174 w 346"/>
                <a:gd name="T23" fmla="*/ 111 h 372"/>
                <a:gd name="T24" fmla="*/ 166 w 346"/>
                <a:gd name="T25" fmla="*/ 79 h 372"/>
                <a:gd name="T26" fmla="*/ 164 w 346"/>
                <a:gd name="T27" fmla="*/ 58 h 372"/>
                <a:gd name="T28" fmla="*/ 182 w 346"/>
                <a:gd name="T29" fmla="*/ 50 h 372"/>
                <a:gd name="T30" fmla="*/ 201 w 346"/>
                <a:gd name="T31" fmla="*/ 45 h 372"/>
                <a:gd name="T32" fmla="*/ 198 w 346"/>
                <a:gd name="T33" fmla="*/ 23 h 372"/>
                <a:gd name="T34" fmla="*/ 164 w 346"/>
                <a:gd name="T35" fmla="*/ 8 h 372"/>
                <a:gd name="T36" fmla="*/ 140 w 346"/>
                <a:gd name="T37" fmla="*/ 5 h 372"/>
                <a:gd name="T38" fmla="*/ 111 w 346"/>
                <a:gd name="T39" fmla="*/ 8 h 372"/>
                <a:gd name="T40" fmla="*/ 98 w 346"/>
                <a:gd name="T41" fmla="*/ 18 h 372"/>
                <a:gd name="T42" fmla="*/ 92 w 346"/>
                <a:gd name="T43" fmla="*/ 26 h 372"/>
                <a:gd name="T44" fmla="*/ 76 w 346"/>
                <a:gd name="T45" fmla="*/ 18 h 372"/>
                <a:gd name="T46" fmla="*/ 69 w 346"/>
                <a:gd name="T47" fmla="*/ 39 h 372"/>
                <a:gd name="T48" fmla="*/ 50 w 346"/>
                <a:gd name="T49" fmla="*/ 23 h 372"/>
                <a:gd name="T50" fmla="*/ 34 w 346"/>
                <a:gd name="T51" fmla="*/ 39 h 372"/>
                <a:gd name="T52" fmla="*/ 8 w 346"/>
                <a:gd name="T53" fmla="*/ 45 h 372"/>
                <a:gd name="T54" fmla="*/ 0 w 346"/>
                <a:gd name="T55" fmla="*/ 71 h 372"/>
                <a:gd name="T56" fmla="*/ 8 w 346"/>
                <a:gd name="T57" fmla="*/ 95 h 372"/>
                <a:gd name="T58" fmla="*/ 32 w 346"/>
                <a:gd name="T59" fmla="*/ 103 h 372"/>
                <a:gd name="T60" fmla="*/ 26 w 346"/>
                <a:gd name="T61" fmla="*/ 118 h 372"/>
                <a:gd name="T62" fmla="*/ 58 w 346"/>
                <a:gd name="T63" fmla="*/ 95 h 372"/>
                <a:gd name="T64" fmla="*/ 103 w 346"/>
                <a:gd name="T65" fmla="*/ 113 h 372"/>
                <a:gd name="T66" fmla="*/ 129 w 346"/>
                <a:gd name="T67" fmla="*/ 158 h 372"/>
                <a:gd name="T68" fmla="*/ 150 w 346"/>
                <a:gd name="T69" fmla="*/ 179 h 372"/>
                <a:gd name="T70" fmla="*/ 190 w 346"/>
                <a:gd name="T71" fmla="*/ 208 h 372"/>
                <a:gd name="T72" fmla="*/ 211 w 346"/>
                <a:gd name="T73" fmla="*/ 219 h 372"/>
                <a:gd name="T74" fmla="*/ 235 w 346"/>
                <a:gd name="T75" fmla="*/ 227 h 372"/>
                <a:gd name="T76" fmla="*/ 251 w 346"/>
                <a:gd name="T77" fmla="*/ 245 h 372"/>
                <a:gd name="T78" fmla="*/ 269 w 346"/>
                <a:gd name="T79" fmla="*/ 261 h 372"/>
                <a:gd name="T80" fmla="*/ 277 w 346"/>
                <a:gd name="T81" fmla="*/ 298 h 372"/>
                <a:gd name="T82" fmla="*/ 264 w 346"/>
                <a:gd name="T83" fmla="*/ 322 h 372"/>
                <a:gd name="T84" fmla="*/ 293 w 346"/>
                <a:gd name="T85" fmla="*/ 303 h 372"/>
                <a:gd name="T86" fmla="*/ 306 w 346"/>
                <a:gd name="T87" fmla="*/ 272 h 372"/>
                <a:gd name="T88" fmla="*/ 296 w 346"/>
                <a:gd name="T89" fmla="*/ 243 h 372"/>
                <a:gd name="T90" fmla="*/ 325 w 346"/>
                <a:gd name="T91" fmla="*/ 243 h 372"/>
                <a:gd name="T92" fmla="*/ 346 w 346"/>
                <a:gd name="T93" fmla="*/ 253 h 372"/>
                <a:gd name="T94" fmla="*/ 341 w 346"/>
                <a:gd name="T95" fmla="*/ 237 h 372"/>
                <a:gd name="T96" fmla="*/ 53 w 346"/>
                <a:gd name="T97" fmla="*/ 285 h 372"/>
                <a:gd name="T98" fmla="*/ 50 w 346"/>
                <a:gd name="T99" fmla="*/ 288 h 372"/>
                <a:gd name="T100" fmla="*/ 84 w 346"/>
                <a:gd name="T101" fmla="*/ 216 h 372"/>
                <a:gd name="T102" fmla="*/ 69 w 346"/>
                <a:gd name="T103" fmla="*/ 211 h 372"/>
                <a:gd name="T104" fmla="*/ 45 w 346"/>
                <a:gd name="T105" fmla="*/ 232 h 372"/>
                <a:gd name="T106" fmla="*/ 53 w 346"/>
                <a:gd name="T107" fmla="*/ 253 h 372"/>
                <a:gd name="T108" fmla="*/ 53 w 346"/>
                <a:gd name="T109" fmla="*/ 285 h 372"/>
                <a:gd name="T110" fmla="*/ 69 w 346"/>
                <a:gd name="T111" fmla="*/ 280 h 372"/>
                <a:gd name="T112" fmla="*/ 87 w 346"/>
                <a:gd name="T113" fmla="*/ 258 h 372"/>
                <a:gd name="T114" fmla="*/ 87 w 346"/>
                <a:gd name="T115" fmla="*/ 219 h 372"/>
                <a:gd name="T116" fmla="*/ 84 w 346"/>
                <a:gd name="T117" fmla="*/ 21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6" h="372">
                  <a:moveTo>
                    <a:pt x="251" y="319"/>
                  </a:moveTo>
                  <a:lnTo>
                    <a:pt x="245" y="319"/>
                  </a:lnTo>
                  <a:lnTo>
                    <a:pt x="243" y="319"/>
                  </a:lnTo>
                  <a:lnTo>
                    <a:pt x="235" y="319"/>
                  </a:lnTo>
                  <a:lnTo>
                    <a:pt x="227" y="322"/>
                  </a:lnTo>
                  <a:lnTo>
                    <a:pt x="211" y="322"/>
                  </a:lnTo>
                  <a:lnTo>
                    <a:pt x="208" y="322"/>
                  </a:lnTo>
                  <a:lnTo>
                    <a:pt x="201" y="319"/>
                  </a:lnTo>
                  <a:lnTo>
                    <a:pt x="198" y="319"/>
                  </a:lnTo>
                  <a:lnTo>
                    <a:pt x="190" y="319"/>
                  </a:lnTo>
                  <a:lnTo>
                    <a:pt x="182" y="322"/>
                  </a:lnTo>
                  <a:lnTo>
                    <a:pt x="179" y="319"/>
                  </a:lnTo>
                  <a:lnTo>
                    <a:pt x="172" y="324"/>
                  </a:lnTo>
                  <a:lnTo>
                    <a:pt x="172" y="330"/>
                  </a:lnTo>
                  <a:lnTo>
                    <a:pt x="172" y="332"/>
                  </a:lnTo>
                  <a:lnTo>
                    <a:pt x="174" y="338"/>
                  </a:lnTo>
                  <a:lnTo>
                    <a:pt x="182" y="338"/>
                  </a:lnTo>
                  <a:lnTo>
                    <a:pt x="193" y="346"/>
                  </a:lnTo>
                  <a:lnTo>
                    <a:pt x="201" y="351"/>
                  </a:lnTo>
                  <a:lnTo>
                    <a:pt x="224" y="356"/>
                  </a:lnTo>
                  <a:lnTo>
                    <a:pt x="227" y="364"/>
                  </a:lnTo>
                  <a:lnTo>
                    <a:pt x="235" y="372"/>
                  </a:lnTo>
                  <a:lnTo>
                    <a:pt x="251" y="372"/>
                  </a:lnTo>
                  <a:lnTo>
                    <a:pt x="251" y="364"/>
                  </a:lnTo>
                  <a:lnTo>
                    <a:pt x="253" y="359"/>
                  </a:lnTo>
                  <a:lnTo>
                    <a:pt x="253" y="351"/>
                  </a:lnTo>
                  <a:lnTo>
                    <a:pt x="251" y="346"/>
                  </a:lnTo>
                  <a:lnTo>
                    <a:pt x="251" y="338"/>
                  </a:lnTo>
                  <a:lnTo>
                    <a:pt x="253" y="330"/>
                  </a:lnTo>
                  <a:lnTo>
                    <a:pt x="264" y="314"/>
                  </a:lnTo>
                  <a:lnTo>
                    <a:pt x="259" y="314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close/>
                  <a:moveTo>
                    <a:pt x="341" y="237"/>
                  </a:moveTo>
                  <a:lnTo>
                    <a:pt x="338" y="235"/>
                  </a:lnTo>
                  <a:lnTo>
                    <a:pt x="322" y="227"/>
                  </a:lnTo>
                  <a:lnTo>
                    <a:pt x="311" y="219"/>
                  </a:lnTo>
                  <a:lnTo>
                    <a:pt x="298" y="211"/>
                  </a:lnTo>
                  <a:lnTo>
                    <a:pt x="288" y="208"/>
                  </a:lnTo>
                  <a:lnTo>
                    <a:pt x="280" y="206"/>
                  </a:lnTo>
                  <a:lnTo>
                    <a:pt x="269" y="198"/>
                  </a:lnTo>
                  <a:lnTo>
                    <a:pt x="272" y="192"/>
                  </a:lnTo>
                  <a:lnTo>
                    <a:pt x="277" y="185"/>
                  </a:lnTo>
                  <a:lnTo>
                    <a:pt x="277" y="182"/>
                  </a:lnTo>
                  <a:lnTo>
                    <a:pt x="269" y="182"/>
                  </a:lnTo>
                  <a:lnTo>
                    <a:pt x="261" y="182"/>
                  </a:lnTo>
                  <a:lnTo>
                    <a:pt x="251" y="182"/>
                  </a:lnTo>
                  <a:lnTo>
                    <a:pt x="243" y="179"/>
                  </a:lnTo>
                  <a:lnTo>
                    <a:pt x="224" y="166"/>
                  </a:lnTo>
                  <a:lnTo>
                    <a:pt x="216" y="158"/>
                  </a:lnTo>
                  <a:lnTo>
                    <a:pt x="211" y="153"/>
                  </a:lnTo>
                  <a:lnTo>
                    <a:pt x="208" y="140"/>
                  </a:lnTo>
                  <a:lnTo>
                    <a:pt x="201" y="124"/>
                  </a:lnTo>
                  <a:lnTo>
                    <a:pt x="193" y="121"/>
                  </a:lnTo>
                  <a:lnTo>
                    <a:pt x="185" y="118"/>
                  </a:lnTo>
                  <a:lnTo>
                    <a:pt x="174" y="111"/>
                  </a:lnTo>
                  <a:lnTo>
                    <a:pt x="166" y="103"/>
                  </a:lnTo>
                  <a:lnTo>
                    <a:pt x="158" y="92"/>
                  </a:lnTo>
                  <a:lnTo>
                    <a:pt x="158" y="84"/>
                  </a:lnTo>
                  <a:lnTo>
                    <a:pt x="164" y="79"/>
                  </a:lnTo>
                  <a:lnTo>
                    <a:pt x="166" y="79"/>
                  </a:lnTo>
                  <a:lnTo>
                    <a:pt x="166" y="76"/>
                  </a:lnTo>
                  <a:lnTo>
                    <a:pt x="166" y="71"/>
                  </a:lnTo>
                  <a:lnTo>
                    <a:pt x="164" y="71"/>
                  </a:lnTo>
                  <a:lnTo>
                    <a:pt x="158" y="60"/>
                  </a:lnTo>
                  <a:lnTo>
                    <a:pt x="164" y="58"/>
                  </a:lnTo>
                  <a:lnTo>
                    <a:pt x="172" y="52"/>
                  </a:lnTo>
                  <a:lnTo>
                    <a:pt x="166" y="58"/>
                  </a:lnTo>
                  <a:lnTo>
                    <a:pt x="172" y="58"/>
                  </a:lnTo>
                  <a:lnTo>
                    <a:pt x="174" y="52"/>
                  </a:lnTo>
                  <a:lnTo>
                    <a:pt x="182" y="50"/>
                  </a:lnTo>
                  <a:lnTo>
                    <a:pt x="190" y="45"/>
                  </a:lnTo>
                  <a:lnTo>
                    <a:pt x="193" y="45"/>
                  </a:lnTo>
                  <a:lnTo>
                    <a:pt x="193" y="50"/>
                  </a:lnTo>
                  <a:lnTo>
                    <a:pt x="195" y="47"/>
                  </a:lnTo>
                  <a:lnTo>
                    <a:pt x="201" y="45"/>
                  </a:lnTo>
                  <a:lnTo>
                    <a:pt x="201" y="42"/>
                  </a:lnTo>
                  <a:lnTo>
                    <a:pt x="198" y="39"/>
                  </a:lnTo>
                  <a:lnTo>
                    <a:pt x="201" y="31"/>
                  </a:lnTo>
                  <a:lnTo>
                    <a:pt x="193" y="26"/>
                  </a:lnTo>
                  <a:lnTo>
                    <a:pt x="198" y="23"/>
                  </a:lnTo>
                  <a:lnTo>
                    <a:pt x="201" y="18"/>
                  </a:lnTo>
                  <a:lnTo>
                    <a:pt x="198" y="18"/>
                  </a:lnTo>
                  <a:lnTo>
                    <a:pt x="190" y="18"/>
                  </a:lnTo>
                  <a:lnTo>
                    <a:pt x="172" y="15"/>
                  </a:lnTo>
                  <a:lnTo>
                    <a:pt x="164" y="8"/>
                  </a:lnTo>
                  <a:lnTo>
                    <a:pt x="158" y="5"/>
                  </a:lnTo>
                  <a:lnTo>
                    <a:pt x="158" y="0"/>
                  </a:lnTo>
                  <a:lnTo>
                    <a:pt x="156" y="0"/>
                  </a:lnTo>
                  <a:lnTo>
                    <a:pt x="148" y="5"/>
                  </a:lnTo>
                  <a:lnTo>
                    <a:pt x="140" y="5"/>
                  </a:lnTo>
                  <a:lnTo>
                    <a:pt x="137" y="5"/>
                  </a:lnTo>
                  <a:lnTo>
                    <a:pt x="132" y="5"/>
                  </a:lnTo>
                  <a:lnTo>
                    <a:pt x="129" y="8"/>
                  </a:lnTo>
                  <a:lnTo>
                    <a:pt x="121" y="10"/>
                  </a:lnTo>
                  <a:lnTo>
                    <a:pt x="111" y="8"/>
                  </a:lnTo>
                  <a:lnTo>
                    <a:pt x="111" y="10"/>
                  </a:lnTo>
                  <a:lnTo>
                    <a:pt x="111" y="15"/>
                  </a:lnTo>
                  <a:lnTo>
                    <a:pt x="111" y="18"/>
                  </a:lnTo>
                  <a:lnTo>
                    <a:pt x="103" y="15"/>
                  </a:lnTo>
                  <a:lnTo>
                    <a:pt x="98" y="18"/>
                  </a:lnTo>
                  <a:lnTo>
                    <a:pt x="98" y="23"/>
                  </a:lnTo>
                  <a:lnTo>
                    <a:pt x="103" y="26"/>
                  </a:lnTo>
                  <a:lnTo>
                    <a:pt x="98" y="31"/>
                  </a:lnTo>
                  <a:lnTo>
                    <a:pt x="95" y="26"/>
                  </a:lnTo>
                  <a:lnTo>
                    <a:pt x="92" y="26"/>
                  </a:lnTo>
                  <a:lnTo>
                    <a:pt x="87" y="26"/>
                  </a:lnTo>
                  <a:lnTo>
                    <a:pt x="84" y="26"/>
                  </a:lnTo>
                  <a:lnTo>
                    <a:pt x="84" y="23"/>
                  </a:lnTo>
                  <a:lnTo>
                    <a:pt x="79" y="18"/>
                  </a:lnTo>
                  <a:lnTo>
                    <a:pt x="76" y="18"/>
                  </a:lnTo>
                  <a:lnTo>
                    <a:pt x="76" y="23"/>
                  </a:lnTo>
                  <a:lnTo>
                    <a:pt x="76" y="26"/>
                  </a:lnTo>
                  <a:lnTo>
                    <a:pt x="76" y="31"/>
                  </a:lnTo>
                  <a:lnTo>
                    <a:pt x="71" y="34"/>
                  </a:lnTo>
                  <a:lnTo>
                    <a:pt x="69" y="39"/>
                  </a:lnTo>
                  <a:lnTo>
                    <a:pt x="69" y="42"/>
                  </a:lnTo>
                  <a:lnTo>
                    <a:pt x="66" y="39"/>
                  </a:lnTo>
                  <a:lnTo>
                    <a:pt x="58" y="34"/>
                  </a:lnTo>
                  <a:lnTo>
                    <a:pt x="53" y="26"/>
                  </a:lnTo>
                  <a:lnTo>
                    <a:pt x="50" y="23"/>
                  </a:lnTo>
                  <a:lnTo>
                    <a:pt x="42" y="26"/>
                  </a:lnTo>
                  <a:lnTo>
                    <a:pt x="45" y="31"/>
                  </a:lnTo>
                  <a:lnTo>
                    <a:pt x="42" y="34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24" y="42"/>
                  </a:lnTo>
                  <a:lnTo>
                    <a:pt x="16" y="42"/>
                  </a:lnTo>
                  <a:lnTo>
                    <a:pt x="10" y="39"/>
                  </a:lnTo>
                  <a:lnTo>
                    <a:pt x="10" y="42"/>
                  </a:lnTo>
                  <a:lnTo>
                    <a:pt x="8" y="45"/>
                  </a:lnTo>
                  <a:lnTo>
                    <a:pt x="10" y="52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8" y="68"/>
                  </a:lnTo>
                  <a:lnTo>
                    <a:pt x="0" y="71"/>
                  </a:lnTo>
                  <a:lnTo>
                    <a:pt x="5" y="76"/>
                  </a:lnTo>
                  <a:lnTo>
                    <a:pt x="10" y="79"/>
                  </a:lnTo>
                  <a:lnTo>
                    <a:pt x="10" y="84"/>
                  </a:lnTo>
                  <a:lnTo>
                    <a:pt x="10" y="87"/>
                  </a:lnTo>
                  <a:lnTo>
                    <a:pt x="8" y="95"/>
                  </a:lnTo>
                  <a:lnTo>
                    <a:pt x="10" y="97"/>
                  </a:lnTo>
                  <a:lnTo>
                    <a:pt x="16" y="103"/>
                  </a:lnTo>
                  <a:lnTo>
                    <a:pt x="18" y="103"/>
                  </a:lnTo>
                  <a:lnTo>
                    <a:pt x="26" y="103"/>
                  </a:lnTo>
                  <a:lnTo>
                    <a:pt x="32" y="103"/>
                  </a:lnTo>
                  <a:lnTo>
                    <a:pt x="32" y="105"/>
                  </a:lnTo>
                  <a:lnTo>
                    <a:pt x="26" y="111"/>
                  </a:lnTo>
                  <a:lnTo>
                    <a:pt x="26" y="113"/>
                  </a:lnTo>
                  <a:lnTo>
                    <a:pt x="24" y="116"/>
                  </a:lnTo>
                  <a:lnTo>
                    <a:pt x="26" y="118"/>
                  </a:lnTo>
                  <a:lnTo>
                    <a:pt x="32" y="118"/>
                  </a:lnTo>
                  <a:lnTo>
                    <a:pt x="42" y="113"/>
                  </a:lnTo>
                  <a:lnTo>
                    <a:pt x="45" y="111"/>
                  </a:lnTo>
                  <a:lnTo>
                    <a:pt x="50" y="103"/>
                  </a:lnTo>
                  <a:lnTo>
                    <a:pt x="58" y="95"/>
                  </a:lnTo>
                  <a:lnTo>
                    <a:pt x="66" y="95"/>
                  </a:lnTo>
                  <a:lnTo>
                    <a:pt x="76" y="97"/>
                  </a:lnTo>
                  <a:lnTo>
                    <a:pt x="84" y="103"/>
                  </a:lnTo>
                  <a:lnTo>
                    <a:pt x="98" y="111"/>
                  </a:lnTo>
                  <a:lnTo>
                    <a:pt x="103" y="113"/>
                  </a:lnTo>
                  <a:lnTo>
                    <a:pt x="105" y="121"/>
                  </a:lnTo>
                  <a:lnTo>
                    <a:pt x="113" y="148"/>
                  </a:lnTo>
                  <a:lnTo>
                    <a:pt x="119" y="148"/>
                  </a:lnTo>
                  <a:lnTo>
                    <a:pt x="124" y="155"/>
                  </a:lnTo>
                  <a:lnTo>
                    <a:pt x="129" y="158"/>
                  </a:lnTo>
                  <a:lnTo>
                    <a:pt x="129" y="166"/>
                  </a:lnTo>
                  <a:lnTo>
                    <a:pt x="137" y="166"/>
                  </a:lnTo>
                  <a:lnTo>
                    <a:pt x="140" y="166"/>
                  </a:lnTo>
                  <a:lnTo>
                    <a:pt x="148" y="174"/>
                  </a:lnTo>
                  <a:lnTo>
                    <a:pt x="150" y="179"/>
                  </a:lnTo>
                  <a:lnTo>
                    <a:pt x="156" y="182"/>
                  </a:lnTo>
                  <a:lnTo>
                    <a:pt x="172" y="198"/>
                  </a:lnTo>
                  <a:lnTo>
                    <a:pt x="182" y="206"/>
                  </a:lnTo>
                  <a:lnTo>
                    <a:pt x="185" y="208"/>
                  </a:lnTo>
                  <a:lnTo>
                    <a:pt x="190" y="208"/>
                  </a:lnTo>
                  <a:lnTo>
                    <a:pt x="198" y="208"/>
                  </a:lnTo>
                  <a:lnTo>
                    <a:pt x="206" y="208"/>
                  </a:lnTo>
                  <a:lnTo>
                    <a:pt x="208" y="208"/>
                  </a:lnTo>
                  <a:lnTo>
                    <a:pt x="208" y="211"/>
                  </a:lnTo>
                  <a:lnTo>
                    <a:pt x="211" y="219"/>
                  </a:lnTo>
                  <a:lnTo>
                    <a:pt x="219" y="224"/>
                  </a:lnTo>
                  <a:lnTo>
                    <a:pt x="224" y="224"/>
                  </a:lnTo>
                  <a:lnTo>
                    <a:pt x="227" y="224"/>
                  </a:lnTo>
                  <a:lnTo>
                    <a:pt x="224" y="232"/>
                  </a:lnTo>
                  <a:lnTo>
                    <a:pt x="235" y="227"/>
                  </a:lnTo>
                  <a:lnTo>
                    <a:pt x="238" y="232"/>
                  </a:lnTo>
                  <a:lnTo>
                    <a:pt x="243" y="235"/>
                  </a:lnTo>
                  <a:lnTo>
                    <a:pt x="243" y="243"/>
                  </a:lnTo>
                  <a:lnTo>
                    <a:pt x="245" y="245"/>
                  </a:lnTo>
                  <a:lnTo>
                    <a:pt x="251" y="245"/>
                  </a:lnTo>
                  <a:lnTo>
                    <a:pt x="253" y="251"/>
                  </a:lnTo>
                  <a:lnTo>
                    <a:pt x="259" y="251"/>
                  </a:lnTo>
                  <a:lnTo>
                    <a:pt x="261" y="251"/>
                  </a:lnTo>
                  <a:lnTo>
                    <a:pt x="264" y="251"/>
                  </a:lnTo>
                  <a:lnTo>
                    <a:pt x="269" y="261"/>
                  </a:lnTo>
                  <a:lnTo>
                    <a:pt x="272" y="269"/>
                  </a:lnTo>
                  <a:lnTo>
                    <a:pt x="277" y="285"/>
                  </a:lnTo>
                  <a:lnTo>
                    <a:pt x="280" y="288"/>
                  </a:lnTo>
                  <a:lnTo>
                    <a:pt x="280" y="295"/>
                  </a:lnTo>
                  <a:lnTo>
                    <a:pt x="277" y="298"/>
                  </a:lnTo>
                  <a:lnTo>
                    <a:pt x="272" y="298"/>
                  </a:lnTo>
                  <a:lnTo>
                    <a:pt x="272" y="306"/>
                  </a:lnTo>
                  <a:lnTo>
                    <a:pt x="264" y="314"/>
                  </a:lnTo>
                  <a:lnTo>
                    <a:pt x="264" y="319"/>
                  </a:lnTo>
                  <a:lnTo>
                    <a:pt x="264" y="322"/>
                  </a:lnTo>
                  <a:lnTo>
                    <a:pt x="269" y="324"/>
                  </a:lnTo>
                  <a:lnTo>
                    <a:pt x="272" y="324"/>
                  </a:lnTo>
                  <a:lnTo>
                    <a:pt x="285" y="314"/>
                  </a:lnTo>
                  <a:lnTo>
                    <a:pt x="293" y="306"/>
                  </a:lnTo>
                  <a:lnTo>
                    <a:pt x="293" y="303"/>
                  </a:lnTo>
                  <a:lnTo>
                    <a:pt x="293" y="295"/>
                  </a:lnTo>
                  <a:lnTo>
                    <a:pt x="298" y="293"/>
                  </a:lnTo>
                  <a:lnTo>
                    <a:pt x="306" y="288"/>
                  </a:lnTo>
                  <a:lnTo>
                    <a:pt x="306" y="285"/>
                  </a:lnTo>
                  <a:lnTo>
                    <a:pt x="306" y="272"/>
                  </a:lnTo>
                  <a:lnTo>
                    <a:pt x="298" y="269"/>
                  </a:lnTo>
                  <a:lnTo>
                    <a:pt x="293" y="266"/>
                  </a:lnTo>
                  <a:lnTo>
                    <a:pt x="288" y="261"/>
                  </a:lnTo>
                  <a:lnTo>
                    <a:pt x="288" y="258"/>
                  </a:lnTo>
                  <a:lnTo>
                    <a:pt x="296" y="243"/>
                  </a:lnTo>
                  <a:lnTo>
                    <a:pt x="298" y="235"/>
                  </a:lnTo>
                  <a:lnTo>
                    <a:pt x="311" y="235"/>
                  </a:lnTo>
                  <a:lnTo>
                    <a:pt x="311" y="237"/>
                  </a:lnTo>
                  <a:lnTo>
                    <a:pt x="319" y="243"/>
                  </a:lnTo>
                  <a:lnTo>
                    <a:pt x="325" y="243"/>
                  </a:lnTo>
                  <a:lnTo>
                    <a:pt x="330" y="245"/>
                  </a:lnTo>
                  <a:lnTo>
                    <a:pt x="333" y="253"/>
                  </a:lnTo>
                  <a:lnTo>
                    <a:pt x="338" y="258"/>
                  </a:lnTo>
                  <a:lnTo>
                    <a:pt x="341" y="258"/>
                  </a:lnTo>
                  <a:lnTo>
                    <a:pt x="346" y="253"/>
                  </a:lnTo>
                  <a:lnTo>
                    <a:pt x="346" y="251"/>
                  </a:lnTo>
                  <a:lnTo>
                    <a:pt x="346" y="243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lnTo>
                    <a:pt x="341" y="237"/>
                  </a:lnTo>
                  <a:close/>
                  <a:moveTo>
                    <a:pt x="50" y="288"/>
                  </a:moveTo>
                  <a:lnTo>
                    <a:pt x="53" y="285"/>
                  </a:lnTo>
                  <a:lnTo>
                    <a:pt x="50" y="285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50" y="288"/>
                  </a:lnTo>
                  <a:close/>
                  <a:moveTo>
                    <a:pt x="84" y="219"/>
                  </a:moveTo>
                  <a:lnTo>
                    <a:pt x="87" y="216"/>
                  </a:lnTo>
                  <a:lnTo>
                    <a:pt x="84" y="216"/>
                  </a:lnTo>
                  <a:lnTo>
                    <a:pt x="84" y="211"/>
                  </a:lnTo>
                  <a:lnTo>
                    <a:pt x="79" y="211"/>
                  </a:lnTo>
                  <a:lnTo>
                    <a:pt x="76" y="208"/>
                  </a:lnTo>
                  <a:lnTo>
                    <a:pt x="71" y="208"/>
                  </a:lnTo>
                  <a:lnTo>
                    <a:pt x="69" y="211"/>
                  </a:lnTo>
                  <a:lnTo>
                    <a:pt x="58" y="219"/>
                  </a:lnTo>
                  <a:lnTo>
                    <a:pt x="50" y="224"/>
                  </a:lnTo>
                  <a:lnTo>
                    <a:pt x="45" y="219"/>
                  </a:lnTo>
                  <a:lnTo>
                    <a:pt x="45" y="224"/>
                  </a:lnTo>
                  <a:lnTo>
                    <a:pt x="45" y="232"/>
                  </a:lnTo>
                  <a:lnTo>
                    <a:pt x="50" y="235"/>
                  </a:lnTo>
                  <a:lnTo>
                    <a:pt x="50" y="243"/>
                  </a:lnTo>
                  <a:lnTo>
                    <a:pt x="53" y="245"/>
                  </a:lnTo>
                  <a:lnTo>
                    <a:pt x="50" y="253"/>
                  </a:lnTo>
                  <a:lnTo>
                    <a:pt x="53" y="253"/>
                  </a:lnTo>
                  <a:lnTo>
                    <a:pt x="53" y="258"/>
                  </a:lnTo>
                  <a:lnTo>
                    <a:pt x="53" y="261"/>
                  </a:lnTo>
                  <a:lnTo>
                    <a:pt x="50" y="261"/>
                  </a:lnTo>
                  <a:lnTo>
                    <a:pt x="50" y="277"/>
                  </a:lnTo>
                  <a:lnTo>
                    <a:pt x="53" y="285"/>
                  </a:lnTo>
                  <a:lnTo>
                    <a:pt x="58" y="293"/>
                  </a:lnTo>
                  <a:lnTo>
                    <a:pt x="61" y="293"/>
                  </a:lnTo>
                  <a:lnTo>
                    <a:pt x="66" y="293"/>
                  </a:lnTo>
                  <a:lnTo>
                    <a:pt x="69" y="288"/>
                  </a:lnTo>
                  <a:lnTo>
                    <a:pt x="69" y="280"/>
                  </a:lnTo>
                  <a:lnTo>
                    <a:pt x="76" y="280"/>
                  </a:lnTo>
                  <a:lnTo>
                    <a:pt x="84" y="280"/>
                  </a:lnTo>
                  <a:lnTo>
                    <a:pt x="87" y="277"/>
                  </a:lnTo>
                  <a:lnTo>
                    <a:pt x="87" y="269"/>
                  </a:lnTo>
                  <a:lnTo>
                    <a:pt x="87" y="258"/>
                  </a:lnTo>
                  <a:lnTo>
                    <a:pt x="87" y="245"/>
                  </a:lnTo>
                  <a:lnTo>
                    <a:pt x="87" y="243"/>
                  </a:lnTo>
                  <a:lnTo>
                    <a:pt x="92" y="235"/>
                  </a:lnTo>
                  <a:lnTo>
                    <a:pt x="92" y="227"/>
                  </a:lnTo>
                  <a:lnTo>
                    <a:pt x="87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lnTo>
                    <a:pt x="84" y="219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Freeform 31"/>
            <p:cNvSpPr>
              <a:spLocks noEditPoints="1"/>
            </p:cNvSpPr>
            <p:nvPr/>
          </p:nvSpPr>
          <p:spPr bwMode="auto">
            <a:xfrm rot="256166">
              <a:off x="3350134" y="2742798"/>
              <a:ext cx="524360" cy="947801"/>
            </a:xfrm>
            <a:custGeom>
              <a:avLst/>
              <a:gdLst>
                <a:gd name="T0" fmla="*/ 64 w 256"/>
                <a:gd name="T1" fmla="*/ 208 h 367"/>
                <a:gd name="T2" fmla="*/ 51 w 256"/>
                <a:gd name="T3" fmla="*/ 187 h 367"/>
                <a:gd name="T4" fmla="*/ 16 w 256"/>
                <a:gd name="T5" fmla="*/ 206 h 367"/>
                <a:gd name="T6" fmla="*/ 24 w 256"/>
                <a:gd name="T7" fmla="*/ 221 h 367"/>
                <a:gd name="T8" fmla="*/ 43 w 256"/>
                <a:gd name="T9" fmla="*/ 227 h 367"/>
                <a:gd name="T10" fmla="*/ 43 w 256"/>
                <a:gd name="T11" fmla="*/ 103 h 367"/>
                <a:gd name="T12" fmla="*/ 64 w 256"/>
                <a:gd name="T13" fmla="*/ 87 h 367"/>
                <a:gd name="T14" fmla="*/ 37 w 256"/>
                <a:gd name="T15" fmla="*/ 87 h 367"/>
                <a:gd name="T16" fmla="*/ 43 w 256"/>
                <a:gd name="T17" fmla="*/ 103 h 367"/>
                <a:gd name="T18" fmla="*/ 196 w 256"/>
                <a:gd name="T19" fmla="*/ 0 h 367"/>
                <a:gd name="T20" fmla="*/ 151 w 256"/>
                <a:gd name="T21" fmla="*/ 60 h 367"/>
                <a:gd name="T22" fmla="*/ 151 w 256"/>
                <a:gd name="T23" fmla="*/ 66 h 367"/>
                <a:gd name="T24" fmla="*/ 196 w 256"/>
                <a:gd name="T25" fmla="*/ 26 h 367"/>
                <a:gd name="T26" fmla="*/ 201 w 256"/>
                <a:gd name="T27" fmla="*/ 13 h 367"/>
                <a:gd name="T28" fmla="*/ 251 w 256"/>
                <a:gd name="T29" fmla="*/ 266 h 367"/>
                <a:gd name="T30" fmla="*/ 225 w 256"/>
                <a:gd name="T31" fmla="*/ 253 h 367"/>
                <a:gd name="T32" fmla="*/ 209 w 256"/>
                <a:gd name="T33" fmla="*/ 227 h 367"/>
                <a:gd name="T34" fmla="*/ 175 w 256"/>
                <a:gd name="T35" fmla="*/ 182 h 367"/>
                <a:gd name="T36" fmla="*/ 132 w 256"/>
                <a:gd name="T37" fmla="*/ 161 h 367"/>
                <a:gd name="T38" fmla="*/ 169 w 256"/>
                <a:gd name="T39" fmla="*/ 118 h 367"/>
                <a:gd name="T40" fmla="*/ 114 w 256"/>
                <a:gd name="T41" fmla="*/ 110 h 367"/>
                <a:gd name="T42" fmla="*/ 148 w 256"/>
                <a:gd name="T43" fmla="*/ 76 h 367"/>
                <a:gd name="T44" fmla="*/ 103 w 256"/>
                <a:gd name="T45" fmla="*/ 76 h 367"/>
                <a:gd name="T46" fmla="*/ 80 w 256"/>
                <a:gd name="T47" fmla="*/ 100 h 367"/>
                <a:gd name="T48" fmla="*/ 80 w 256"/>
                <a:gd name="T49" fmla="*/ 113 h 367"/>
                <a:gd name="T50" fmla="*/ 69 w 256"/>
                <a:gd name="T51" fmla="*/ 134 h 367"/>
                <a:gd name="T52" fmla="*/ 87 w 256"/>
                <a:gd name="T53" fmla="*/ 137 h 367"/>
                <a:gd name="T54" fmla="*/ 72 w 256"/>
                <a:gd name="T55" fmla="*/ 161 h 367"/>
                <a:gd name="T56" fmla="*/ 82 w 256"/>
                <a:gd name="T57" fmla="*/ 163 h 367"/>
                <a:gd name="T58" fmla="*/ 98 w 256"/>
                <a:gd name="T59" fmla="*/ 163 h 367"/>
                <a:gd name="T60" fmla="*/ 82 w 256"/>
                <a:gd name="T61" fmla="*/ 198 h 367"/>
                <a:gd name="T62" fmla="*/ 109 w 256"/>
                <a:gd name="T63" fmla="*/ 200 h 367"/>
                <a:gd name="T64" fmla="*/ 124 w 256"/>
                <a:gd name="T65" fmla="*/ 221 h 367"/>
                <a:gd name="T66" fmla="*/ 132 w 256"/>
                <a:gd name="T67" fmla="*/ 240 h 367"/>
                <a:gd name="T68" fmla="*/ 124 w 256"/>
                <a:gd name="T69" fmla="*/ 253 h 367"/>
                <a:gd name="T70" fmla="*/ 98 w 256"/>
                <a:gd name="T71" fmla="*/ 258 h 367"/>
                <a:gd name="T72" fmla="*/ 106 w 256"/>
                <a:gd name="T73" fmla="*/ 282 h 367"/>
                <a:gd name="T74" fmla="*/ 69 w 256"/>
                <a:gd name="T75" fmla="*/ 309 h 367"/>
                <a:gd name="T76" fmla="*/ 103 w 256"/>
                <a:gd name="T77" fmla="*/ 311 h 367"/>
                <a:gd name="T78" fmla="*/ 143 w 256"/>
                <a:gd name="T79" fmla="*/ 309 h 367"/>
                <a:gd name="T80" fmla="*/ 82 w 256"/>
                <a:gd name="T81" fmla="*/ 338 h 367"/>
                <a:gd name="T82" fmla="*/ 56 w 256"/>
                <a:gd name="T83" fmla="*/ 364 h 367"/>
                <a:gd name="T84" fmla="*/ 95 w 256"/>
                <a:gd name="T85" fmla="*/ 356 h 367"/>
                <a:gd name="T86" fmla="*/ 140 w 256"/>
                <a:gd name="T87" fmla="*/ 348 h 367"/>
                <a:gd name="T88" fmla="*/ 169 w 256"/>
                <a:gd name="T89" fmla="*/ 338 h 367"/>
                <a:gd name="T90" fmla="*/ 220 w 256"/>
                <a:gd name="T91" fmla="*/ 340 h 367"/>
                <a:gd name="T92" fmla="*/ 230 w 256"/>
                <a:gd name="T93" fmla="*/ 314 h 367"/>
                <a:gd name="T94" fmla="*/ 238 w 256"/>
                <a:gd name="T95" fmla="*/ 301 h 367"/>
                <a:gd name="T96" fmla="*/ 251 w 256"/>
                <a:gd name="T97" fmla="*/ 266 h 367"/>
                <a:gd name="T98" fmla="*/ 143 w 256"/>
                <a:gd name="T99" fmla="*/ 145 h 367"/>
                <a:gd name="T100" fmla="*/ 56 w 256"/>
                <a:gd name="T101" fmla="*/ 103 h 367"/>
                <a:gd name="T102" fmla="*/ 64 w 256"/>
                <a:gd name="T103" fmla="*/ 121 h 367"/>
                <a:gd name="T104" fmla="*/ 64 w 256"/>
                <a:gd name="T105" fmla="*/ 113 h 367"/>
                <a:gd name="T106" fmla="*/ 69 w 256"/>
                <a:gd name="T107" fmla="*/ 174 h 367"/>
                <a:gd name="T108" fmla="*/ 87 w 256"/>
                <a:gd name="T109" fmla="*/ 169 h 367"/>
                <a:gd name="T110" fmla="*/ 56 w 256"/>
                <a:gd name="T111" fmla="*/ 140 h 367"/>
                <a:gd name="T112" fmla="*/ 64 w 256"/>
                <a:gd name="T113" fmla="*/ 14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367">
                  <a:moveTo>
                    <a:pt x="53" y="227"/>
                  </a:moveTo>
                  <a:lnTo>
                    <a:pt x="56" y="224"/>
                  </a:lnTo>
                  <a:lnTo>
                    <a:pt x="61" y="221"/>
                  </a:lnTo>
                  <a:lnTo>
                    <a:pt x="64" y="221"/>
                  </a:lnTo>
                  <a:lnTo>
                    <a:pt x="69" y="216"/>
                  </a:lnTo>
                  <a:lnTo>
                    <a:pt x="64" y="216"/>
                  </a:lnTo>
                  <a:lnTo>
                    <a:pt x="64" y="213"/>
                  </a:lnTo>
                  <a:lnTo>
                    <a:pt x="64" y="208"/>
                  </a:lnTo>
                  <a:lnTo>
                    <a:pt x="69" y="213"/>
                  </a:lnTo>
                  <a:lnTo>
                    <a:pt x="69" y="206"/>
                  </a:lnTo>
                  <a:lnTo>
                    <a:pt x="64" y="206"/>
                  </a:lnTo>
                  <a:lnTo>
                    <a:pt x="56" y="206"/>
                  </a:lnTo>
                  <a:lnTo>
                    <a:pt x="64" y="200"/>
                  </a:lnTo>
                  <a:lnTo>
                    <a:pt x="61" y="198"/>
                  </a:lnTo>
                  <a:lnTo>
                    <a:pt x="53" y="190"/>
                  </a:lnTo>
                  <a:lnTo>
                    <a:pt x="51" y="187"/>
                  </a:lnTo>
                  <a:lnTo>
                    <a:pt x="43" y="187"/>
                  </a:lnTo>
                  <a:lnTo>
                    <a:pt x="37" y="190"/>
                  </a:lnTo>
                  <a:lnTo>
                    <a:pt x="35" y="190"/>
                  </a:lnTo>
                  <a:lnTo>
                    <a:pt x="29" y="195"/>
                  </a:lnTo>
                  <a:lnTo>
                    <a:pt x="27" y="195"/>
                  </a:lnTo>
                  <a:lnTo>
                    <a:pt x="24" y="195"/>
                  </a:lnTo>
                  <a:lnTo>
                    <a:pt x="19" y="198"/>
                  </a:lnTo>
                  <a:lnTo>
                    <a:pt x="16" y="206"/>
                  </a:lnTo>
                  <a:lnTo>
                    <a:pt x="11" y="206"/>
                  </a:lnTo>
                  <a:lnTo>
                    <a:pt x="8" y="206"/>
                  </a:lnTo>
                  <a:lnTo>
                    <a:pt x="11" y="208"/>
                  </a:lnTo>
                  <a:lnTo>
                    <a:pt x="0" y="213"/>
                  </a:lnTo>
                  <a:lnTo>
                    <a:pt x="3" y="216"/>
                  </a:lnTo>
                  <a:lnTo>
                    <a:pt x="16" y="224"/>
                  </a:lnTo>
                  <a:lnTo>
                    <a:pt x="19" y="224"/>
                  </a:lnTo>
                  <a:lnTo>
                    <a:pt x="24" y="221"/>
                  </a:lnTo>
                  <a:lnTo>
                    <a:pt x="24" y="216"/>
                  </a:lnTo>
                  <a:lnTo>
                    <a:pt x="27" y="216"/>
                  </a:lnTo>
                  <a:lnTo>
                    <a:pt x="29" y="216"/>
                  </a:lnTo>
                  <a:lnTo>
                    <a:pt x="35" y="221"/>
                  </a:lnTo>
                  <a:lnTo>
                    <a:pt x="35" y="221"/>
                  </a:lnTo>
                  <a:lnTo>
                    <a:pt x="37" y="224"/>
                  </a:lnTo>
                  <a:lnTo>
                    <a:pt x="37" y="227"/>
                  </a:lnTo>
                  <a:lnTo>
                    <a:pt x="43" y="227"/>
                  </a:lnTo>
                  <a:lnTo>
                    <a:pt x="51" y="224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lnTo>
                    <a:pt x="53" y="227"/>
                  </a:lnTo>
                  <a:close/>
                  <a:moveTo>
                    <a:pt x="43" y="103"/>
                  </a:moveTo>
                  <a:lnTo>
                    <a:pt x="45" y="100"/>
                  </a:lnTo>
                  <a:lnTo>
                    <a:pt x="51" y="95"/>
                  </a:lnTo>
                  <a:lnTo>
                    <a:pt x="53" y="95"/>
                  </a:lnTo>
                  <a:lnTo>
                    <a:pt x="56" y="95"/>
                  </a:lnTo>
                  <a:lnTo>
                    <a:pt x="56" y="92"/>
                  </a:lnTo>
                  <a:lnTo>
                    <a:pt x="53" y="92"/>
                  </a:lnTo>
                  <a:lnTo>
                    <a:pt x="61" y="87"/>
                  </a:lnTo>
                  <a:lnTo>
                    <a:pt x="64" y="87"/>
                  </a:lnTo>
                  <a:lnTo>
                    <a:pt x="61" y="84"/>
                  </a:lnTo>
                  <a:lnTo>
                    <a:pt x="64" y="81"/>
                  </a:lnTo>
                  <a:lnTo>
                    <a:pt x="64" y="76"/>
                  </a:lnTo>
                  <a:lnTo>
                    <a:pt x="61" y="81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45" y="87"/>
                  </a:lnTo>
                  <a:lnTo>
                    <a:pt x="37" y="87"/>
                  </a:lnTo>
                  <a:lnTo>
                    <a:pt x="43" y="92"/>
                  </a:lnTo>
                  <a:lnTo>
                    <a:pt x="37" y="95"/>
                  </a:lnTo>
                  <a:lnTo>
                    <a:pt x="45" y="95"/>
                  </a:lnTo>
                  <a:lnTo>
                    <a:pt x="37" y="100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close/>
                  <a:moveTo>
                    <a:pt x="196" y="0"/>
                  </a:moveTo>
                  <a:lnTo>
                    <a:pt x="193" y="5"/>
                  </a:lnTo>
                  <a:lnTo>
                    <a:pt x="196" y="7"/>
                  </a:lnTo>
                  <a:lnTo>
                    <a:pt x="201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0"/>
                  </a:lnTo>
                  <a:close/>
                  <a:moveTo>
                    <a:pt x="151" y="66"/>
                  </a:moveTo>
                  <a:lnTo>
                    <a:pt x="156" y="66"/>
                  </a:lnTo>
                  <a:lnTo>
                    <a:pt x="159" y="60"/>
                  </a:lnTo>
                  <a:lnTo>
                    <a:pt x="151" y="60"/>
                  </a:lnTo>
                  <a:lnTo>
                    <a:pt x="148" y="58"/>
                  </a:lnTo>
                  <a:lnTo>
                    <a:pt x="143" y="58"/>
                  </a:lnTo>
                  <a:lnTo>
                    <a:pt x="143" y="52"/>
                  </a:lnTo>
                  <a:lnTo>
                    <a:pt x="140" y="52"/>
                  </a:lnTo>
                  <a:lnTo>
                    <a:pt x="138" y="58"/>
                  </a:lnTo>
                  <a:lnTo>
                    <a:pt x="140" y="60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lnTo>
                    <a:pt x="151" y="66"/>
                  </a:lnTo>
                  <a:close/>
                  <a:moveTo>
                    <a:pt x="190" y="15"/>
                  </a:moveTo>
                  <a:lnTo>
                    <a:pt x="193" y="15"/>
                  </a:lnTo>
                  <a:lnTo>
                    <a:pt x="196" y="21"/>
                  </a:lnTo>
                  <a:lnTo>
                    <a:pt x="196" y="26"/>
                  </a:lnTo>
                  <a:lnTo>
                    <a:pt x="193" y="31"/>
                  </a:lnTo>
                  <a:lnTo>
                    <a:pt x="201" y="26"/>
                  </a:lnTo>
                  <a:lnTo>
                    <a:pt x="204" y="23"/>
                  </a:lnTo>
                  <a:lnTo>
                    <a:pt x="209" y="13"/>
                  </a:lnTo>
                  <a:lnTo>
                    <a:pt x="204" y="7"/>
                  </a:lnTo>
                  <a:lnTo>
                    <a:pt x="204" y="5"/>
                  </a:lnTo>
                  <a:lnTo>
                    <a:pt x="196" y="7"/>
                  </a:lnTo>
                  <a:lnTo>
                    <a:pt x="201" y="13"/>
                  </a:lnTo>
                  <a:lnTo>
                    <a:pt x="185" y="13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lnTo>
                    <a:pt x="190" y="15"/>
                  </a:lnTo>
                  <a:close/>
                  <a:moveTo>
                    <a:pt x="251" y="266"/>
                  </a:moveTo>
                  <a:lnTo>
                    <a:pt x="238" y="266"/>
                  </a:lnTo>
                  <a:lnTo>
                    <a:pt x="230" y="261"/>
                  </a:lnTo>
                  <a:lnTo>
                    <a:pt x="227" y="266"/>
                  </a:lnTo>
                  <a:lnTo>
                    <a:pt x="225" y="274"/>
                  </a:lnTo>
                  <a:lnTo>
                    <a:pt x="217" y="269"/>
                  </a:lnTo>
                  <a:lnTo>
                    <a:pt x="212" y="269"/>
                  </a:lnTo>
                  <a:lnTo>
                    <a:pt x="220" y="258"/>
                  </a:lnTo>
                  <a:lnTo>
                    <a:pt x="225" y="253"/>
                  </a:lnTo>
                  <a:lnTo>
                    <a:pt x="220" y="250"/>
                  </a:lnTo>
                  <a:lnTo>
                    <a:pt x="212" y="243"/>
                  </a:lnTo>
                  <a:lnTo>
                    <a:pt x="209" y="243"/>
                  </a:lnTo>
                  <a:lnTo>
                    <a:pt x="193" y="240"/>
                  </a:lnTo>
                  <a:lnTo>
                    <a:pt x="209" y="240"/>
                  </a:lnTo>
                  <a:lnTo>
                    <a:pt x="220" y="243"/>
                  </a:lnTo>
                  <a:lnTo>
                    <a:pt x="212" y="235"/>
                  </a:lnTo>
                  <a:lnTo>
                    <a:pt x="209" y="227"/>
                  </a:lnTo>
                  <a:lnTo>
                    <a:pt x="212" y="224"/>
                  </a:lnTo>
                  <a:lnTo>
                    <a:pt x="204" y="221"/>
                  </a:lnTo>
                  <a:lnTo>
                    <a:pt x="201" y="213"/>
                  </a:lnTo>
                  <a:lnTo>
                    <a:pt x="193" y="208"/>
                  </a:lnTo>
                  <a:lnTo>
                    <a:pt x="185" y="208"/>
                  </a:lnTo>
                  <a:lnTo>
                    <a:pt x="183" y="206"/>
                  </a:lnTo>
                  <a:lnTo>
                    <a:pt x="177" y="198"/>
                  </a:lnTo>
                  <a:lnTo>
                    <a:pt x="175" y="182"/>
                  </a:lnTo>
                  <a:lnTo>
                    <a:pt x="175" y="174"/>
                  </a:lnTo>
                  <a:lnTo>
                    <a:pt x="167" y="169"/>
                  </a:lnTo>
                  <a:lnTo>
                    <a:pt x="151" y="161"/>
                  </a:lnTo>
                  <a:lnTo>
                    <a:pt x="148" y="161"/>
                  </a:lnTo>
                  <a:lnTo>
                    <a:pt x="143" y="161"/>
                  </a:lnTo>
                  <a:lnTo>
                    <a:pt x="140" y="163"/>
                  </a:lnTo>
                  <a:lnTo>
                    <a:pt x="130" y="161"/>
                  </a:lnTo>
                  <a:lnTo>
                    <a:pt x="132" y="161"/>
                  </a:lnTo>
                  <a:lnTo>
                    <a:pt x="140" y="155"/>
                  </a:lnTo>
                  <a:lnTo>
                    <a:pt x="143" y="155"/>
                  </a:lnTo>
                  <a:lnTo>
                    <a:pt x="148" y="153"/>
                  </a:lnTo>
                  <a:lnTo>
                    <a:pt x="148" y="147"/>
                  </a:lnTo>
                  <a:lnTo>
                    <a:pt x="146" y="145"/>
                  </a:lnTo>
                  <a:lnTo>
                    <a:pt x="148" y="145"/>
                  </a:lnTo>
                  <a:lnTo>
                    <a:pt x="164" y="134"/>
                  </a:lnTo>
                  <a:lnTo>
                    <a:pt x="169" y="118"/>
                  </a:lnTo>
                  <a:lnTo>
                    <a:pt x="175" y="113"/>
                  </a:lnTo>
                  <a:lnTo>
                    <a:pt x="175" y="110"/>
                  </a:lnTo>
                  <a:lnTo>
                    <a:pt x="169" y="103"/>
                  </a:lnTo>
                  <a:lnTo>
                    <a:pt x="164" y="103"/>
                  </a:lnTo>
                  <a:lnTo>
                    <a:pt x="151" y="103"/>
                  </a:lnTo>
                  <a:lnTo>
                    <a:pt x="140" y="103"/>
                  </a:lnTo>
                  <a:lnTo>
                    <a:pt x="130" y="103"/>
                  </a:lnTo>
                  <a:lnTo>
                    <a:pt x="114" y="110"/>
                  </a:lnTo>
                  <a:lnTo>
                    <a:pt x="117" y="103"/>
                  </a:lnTo>
                  <a:lnTo>
                    <a:pt x="122" y="103"/>
                  </a:lnTo>
                  <a:lnTo>
                    <a:pt x="122" y="100"/>
                  </a:lnTo>
                  <a:lnTo>
                    <a:pt x="117" y="100"/>
                  </a:lnTo>
                  <a:lnTo>
                    <a:pt x="122" y="95"/>
                  </a:lnTo>
                  <a:lnTo>
                    <a:pt x="132" y="87"/>
                  </a:lnTo>
                  <a:lnTo>
                    <a:pt x="143" y="81"/>
                  </a:lnTo>
                  <a:lnTo>
                    <a:pt x="148" y="76"/>
                  </a:lnTo>
                  <a:lnTo>
                    <a:pt x="148" y="73"/>
                  </a:lnTo>
                  <a:lnTo>
                    <a:pt x="143" y="73"/>
                  </a:lnTo>
                  <a:lnTo>
                    <a:pt x="132" y="73"/>
                  </a:lnTo>
                  <a:lnTo>
                    <a:pt x="122" y="76"/>
                  </a:lnTo>
                  <a:lnTo>
                    <a:pt x="114" y="76"/>
                  </a:lnTo>
                  <a:lnTo>
                    <a:pt x="109" y="76"/>
                  </a:lnTo>
                  <a:lnTo>
                    <a:pt x="106" y="76"/>
                  </a:lnTo>
                  <a:lnTo>
                    <a:pt x="103" y="76"/>
                  </a:lnTo>
                  <a:lnTo>
                    <a:pt x="98" y="73"/>
                  </a:lnTo>
                  <a:lnTo>
                    <a:pt x="95" y="76"/>
                  </a:lnTo>
                  <a:lnTo>
                    <a:pt x="90" y="84"/>
                  </a:lnTo>
                  <a:lnTo>
                    <a:pt x="87" y="87"/>
                  </a:lnTo>
                  <a:lnTo>
                    <a:pt x="82" y="92"/>
                  </a:lnTo>
                  <a:lnTo>
                    <a:pt x="90" y="100"/>
                  </a:lnTo>
                  <a:lnTo>
                    <a:pt x="82" y="100"/>
                  </a:lnTo>
                  <a:lnTo>
                    <a:pt x="80" y="100"/>
                  </a:lnTo>
                  <a:lnTo>
                    <a:pt x="77" y="103"/>
                  </a:lnTo>
                  <a:lnTo>
                    <a:pt x="77" y="100"/>
                  </a:lnTo>
                  <a:lnTo>
                    <a:pt x="72" y="103"/>
                  </a:lnTo>
                  <a:lnTo>
                    <a:pt x="72" y="108"/>
                  </a:lnTo>
                  <a:lnTo>
                    <a:pt x="77" y="110"/>
                  </a:lnTo>
                  <a:lnTo>
                    <a:pt x="72" y="110"/>
                  </a:lnTo>
                  <a:lnTo>
                    <a:pt x="72" y="113"/>
                  </a:lnTo>
                  <a:lnTo>
                    <a:pt x="80" y="113"/>
                  </a:lnTo>
                  <a:lnTo>
                    <a:pt x="72" y="118"/>
                  </a:lnTo>
                  <a:lnTo>
                    <a:pt x="77" y="118"/>
                  </a:lnTo>
                  <a:lnTo>
                    <a:pt x="77" y="121"/>
                  </a:lnTo>
                  <a:lnTo>
                    <a:pt x="80" y="121"/>
                  </a:lnTo>
                  <a:lnTo>
                    <a:pt x="72" y="126"/>
                  </a:lnTo>
                  <a:lnTo>
                    <a:pt x="69" y="129"/>
                  </a:lnTo>
                  <a:lnTo>
                    <a:pt x="72" y="134"/>
                  </a:lnTo>
                  <a:lnTo>
                    <a:pt x="69" y="134"/>
                  </a:lnTo>
                  <a:lnTo>
                    <a:pt x="69" y="137"/>
                  </a:lnTo>
                  <a:lnTo>
                    <a:pt x="61" y="134"/>
                  </a:lnTo>
                  <a:lnTo>
                    <a:pt x="56" y="137"/>
                  </a:lnTo>
                  <a:lnTo>
                    <a:pt x="64" y="137"/>
                  </a:lnTo>
                  <a:lnTo>
                    <a:pt x="69" y="145"/>
                  </a:lnTo>
                  <a:lnTo>
                    <a:pt x="77" y="140"/>
                  </a:lnTo>
                  <a:lnTo>
                    <a:pt x="87" y="134"/>
                  </a:lnTo>
                  <a:lnTo>
                    <a:pt x="87" y="137"/>
                  </a:lnTo>
                  <a:lnTo>
                    <a:pt x="80" y="140"/>
                  </a:lnTo>
                  <a:lnTo>
                    <a:pt x="82" y="140"/>
                  </a:lnTo>
                  <a:lnTo>
                    <a:pt x="80" y="145"/>
                  </a:lnTo>
                  <a:lnTo>
                    <a:pt x="77" y="147"/>
                  </a:lnTo>
                  <a:lnTo>
                    <a:pt x="72" y="155"/>
                  </a:lnTo>
                  <a:lnTo>
                    <a:pt x="69" y="161"/>
                  </a:lnTo>
                  <a:lnTo>
                    <a:pt x="69" y="163"/>
                  </a:lnTo>
                  <a:lnTo>
                    <a:pt x="72" y="161"/>
                  </a:lnTo>
                  <a:lnTo>
                    <a:pt x="69" y="169"/>
                  </a:lnTo>
                  <a:lnTo>
                    <a:pt x="72" y="169"/>
                  </a:lnTo>
                  <a:lnTo>
                    <a:pt x="77" y="169"/>
                  </a:lnTo>
                  <a:lnTo>
                    <a:pt x="77" y="163"/>
                  </a:lnTo>
                  <a:lnTo>
                    <a:pt x="80" y="161"/>
                  </a:lnTo>
                  <a:lnTo>
                    <a:pt x="80" y="163"/>
                  </a:lnTo>
                  <a:lnTo>
                    <a:pt x="80" y="169"/>
                  </a:lnTo>
                  <a:lnTo>
                    <a:pt x="82" y="163"/>
                  </a:lnTo>
                  <a:lnTo>
                    <a:pt x="87" y="163"/>
                  </a:lnTo>
                  <a:lnTo>
                    <a:pt x="87" y="169"/>
                  </a:lnTo>
                  <a:lnTo>
                    <a:pt x="90" y="161"/>
                  </a:lnTo>
                  <a:lnTo>
                    <a:pt x="90" y="155"/>
                  </a:lnTo>
                  <a:lnTo>
                    <a:pt x="95" y="155"/>
                  </a:lnTo>
                  <a:lnTo>
                    <a:pt x="90" y="161"/>
                  </a:lnTo>
                  <a:lnTo>
                    <a:pt x="95" y="161"/>
                  </a:lnTo>
                  <a:lnTo>
                    <a:pt x="98" y="163"/>
                  </a:lnTo>
                  <a:lnTo>
                    <a:pt x="95" y="163"/>
                  </a:lnTo>
                  <a:lnTo>
                    <a:pt x="90" y="163"/>
                  </a:lnTo>
                  <a:lnTo>
                    <a:pt x="90" y="171"/>
                  </a:lnTo>
                  <a:lnTo>
                    <a:pt x="95" y="174"/>
                  </a:lnTo>
                  <a:lnTo>
                    <a:pt x="95" y="182"/>
                  </a:lnTo>
                  <a:lnTo>
                    <a:pt x="90" y="187"/>
                  </a:lnTo>
                  <a:lnTo>
                    <a:pt x="82" y="190"/>
                  </a:lnTo>
                  <a:lnTo>
                    <a:pt x="82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7" y="208"/>
                  </a:lnTo>
                  <a:lnTo>
                    <a:pt x="87" y="200"/>
                  </a:lnTo>
                  <a:lnTo>
                    <a:pt x="95" y="200"/>
                  </a:lnTo>
                  <a:lnTo>
                    <a:pt x="98" y="206"/>
                  </a:lnTo>
                  <a:lnTo>
                    <a:pt x="98" y="198"/>
                  </a:lnTo>
                  <a:lnTo>
                    <a:pt x="109" y="200"/>
                  </a:lnTo>
                  <a:lnTo>
                    <a:pt x="117" y="200"/>
                  </a:lnTo>
                  <a:lnTo>
                    <a:pt x="122" y="198"/>
                  </a:lnTo>
                  <a:lnTo>
                    <a:pt x="122" y="195"/>
                  </a:lnTo>
                  <a:lnTo>
                    <a:pt x="138" y="198"/>
                  </a:lnTo>
                  <a:lnTo>
                    <a:pt x="130" y="200"/>
                  </a:lnTo>
                  <a:lnTo>
                    <a:pt x="122" y="206"/>
                  </a:lnTo>
                  <a:lnTo>
                    <a:pt x="122" y="216"/>
                  </a:lnTo>
                  <a:lnTo>
                    <a:pt x="124" y="221"/>
                  </a:lnTo>
                  <a:lnTo>
                    <a:pt x="130" y="221"/>
                  </a:lnTo>
                  <a:lnTo>
                    <a:pt x="130" y="227"/>
                  </a:lnTo>
                  <a:lnTo>
                    <a:pt x="132" y="221"/>
                  </a:lnTo>
                  <a:lnTo>
                    <a:pt x="138" y="224"/>
                  </a:lnTo>
                  <a:lnTo>
                    <a:pt x="140" y="221"/>
                  </a:lnTo>
                  <a:lnTo>
                    <a:pt x="138" y="232"/>
                  </a:lnTo>
                  <a:lnTo>
                    <a:pt x="132" y="235"/>
                  </a:lnTo>
                  <a:lnTo>
                    <a:pt x="132" y="240"/>
                  </a:lnTo>
                  <a:lnTo>
                    <a:pt x="138" y="240"/>
                  </a:lnTo>
                  <a:lnTo>
                    <a:pt x="132" y="243"/>
                  </a:lnTo>
                  <a:lnTo>
                    <a:pt x="132" y="248"/>
                  </a:lnTo>
                  <a:lnTo>
                    <a:pt x="138" y="250"/>
                  </a:lnTo>
                  <a:lnTo>
                    <a:pt x="132" y="250"/>
                  </a:lnTo>
                  <a:lnTo>
                    <a:pt x="130" y="250"/>
                  </a:lnTo>
                  <a:lnTo>
                    <a:pt x="130" y="253"/>
                  </a:lnTo>
                  <a:lnTo>
                    <a:pt x="124" y="253"/>
                  </a:lnTo>
                  <a:lnTo>
                    <a:pt x="117" y="253"/>
                  </a:lnTo>
                  <a:lnTo>
                    <a:pt x="103" y="253"/>
                  </a:lnTo>
                  <a:lnTo>
                    <a:pt x="98" y="250"/>
                  </a:lnTo>
                  <a:lnTo>
                    <a:pt x="90" y="250"/>
                  </a:lnTo>
                  <a:lnTo>
                    <a:pt x="90" y="253"/>
                  </a:lnTo>
                  <a:lnTo>
                    <a:pt x="90" y="258"/>
                  </a:lnTo>
                  <a:lnTo>
                    <a:pt x="95" y="258"/>
                  </a:lnTo>
                  <a:lnTo>
                    <a:pt x="98" y="258"/>
                  </a:lnTo>
                  <a:lnTo>
                    <a:pt x="82" y="269"/>
                  </a:lnTo>
                  <a:lnTo>
                    <a:pt x="90" y="269"/>
                  </a:lnTo>
                  <a:lnTo>
                    <a:pt x="95" y="266"/>
                  </a:lnTo>
                  <a:lnTo>
                    <a:pt x="103" y="266"/>
                  </a:lnTo>
                  <a:lnTo>
                    <a:pt x="103" y="269"/>
                  </a:lnTo>
                  <a:lnTo>
                    <a:pt x="103" y="274"/>
                  </a:lnTo>
                  <a:lnTo>
                    <a:pt x="103" y="277"/>
                  </a:lnTo>
                  <a:lnTo>
                    <a:pt x="106" y="282"/>
                  </a:lnTo>
                  <a:lnTo>
                    <a:pt x="103" y="282"/>
                  </a:lnTo>
                  <a:lnTo>
                    <a:pt x="98" y="285"/>
                  </a:lnTo>
                  <a:lnTo>
                    <a:pt x="95" y="287"/>
                  </a:lnTo>
                  <a:lnTo>
                    <a:pt x="90" y="293"/>
                  </a:lnTo>
                  <a:lnTo>
                    <a:pt x="80" y="295"/>
                  </a:lnTo>
                  <a:lnTo>
                    <a:pt x="69" y="303"/>
                  </a:lnTo>
                  <a:lnTo>
                    <a:pt x="72" y="303"/>
                  </a:lnTo>
                  <a:lnTo>
                    <a:pt x="69" y="309"/>
                  </a:lnTo>
                  <a:lnTo>
                    <a:pt x="72" y="309"/>
                  </a:lnTo>
                  <a:lnTo>
                    <a:pt x="77" y="311"/>
                  </a:lnTo>
                  <a:lnTo>
                    <a:pt x="80" y="311"/>
                  </a:lnTo>
                  <a:lnTo>
                    <a:pt x="90" y="309"/>
                  </a:lnTo>
                  <a:lnTo>
                    <a:pt x="95" y="311"/>
                  </a:lnTo>
                  <a:lnTo>
                    <a:pt x="95" y="314"/>
                  </a:lnTo>
                  <a:lnTo>
                    <a:pt x="98" y="314"/>
                  </a:lnTo>
                  <a:lnTo>
                    <a:pt x="103" y="311"/>
                  </a:lnTo>
                  <a:lnTo>
                    <a:pt x="106" y="311"/>
                  </a:lnTo>
                  <a:lnTo>
                    <a:pt x="106" y="314"/>
                  </a:lnTo>
                  <a:lnTo>
                    <a:pt x="114" y="319"/>
                  </a:lnTo>
                  <a:lnTo>
                    <a:pt x="117" y="319"/>
                  </a:lnTo>
                  <a:lnTo>
                    <a:pt x="122" y="319"/>
                  </a:lnTo>
                  <a:lnTo>
                    <a:pt x="130" y="314"/>
                  </a:lnTo>
                  <a:lnTo>
                    <a:pt x="138" y="311"/>
                  </a:lnTo>
                  <a:lnTo>
                    <a:pt x="143" y="309"/>
                  </a:lnTo>
                  <a:lnTo>
                    <a:pt x="124" y="322"/>
                  </a:lnTo>
                  <a:lnTo>
                    <a:pt x="124" y="327"/>
                  </a:lnTo>
                  <a:lnTo>
                    <a:pt x="114" y="327"/>
                  </a:lnTo>
                  <a:lnTo>
                    <a:pt x="106" y="322"/>
                  </a:lnTo>
                  <a:lnTo>
                    <a:pt x="95" y="327"/>
                  </a:lnTo>
                  <a:lnTo>
                    <a:pt x="90" y="335"/>
                  </a:lnTo>
                  <a:lnTo>
                    <a:pt x="87" y="335"/>
                  </a:lnTo>
                  <a:lnTo>
                    <a:pt x="82" y="338"/>
                  </a:lnTo>
                  <a:lnTo>
                    <a:pt x="80" y="346"/>
                  </a:lnTo>
                  <a:lnTo>
                    <a:pt x="72" y="348"/>
                  </a:lnTo>
                  <a:lnTo>
                    <a:pt x="69" y="348"/>
                  </a:lnTo>
                  <a:lnTo>
                    <a:pt x="69" y="353"/>
                  </a:lnTo>
                  <a:lnTo>
                    <a:pt x="64" y="356"/>
                  </a:lnTo>
                  <a:lnTo>
                    <a:pt x="56" y="356"/>
                  </a:lnTo>
                  <a:lnTo>
                    <a:pt x="51" y="364"/>
                  </a:lnTo>
                  <a:lnTo>
                    <a:pt x="56" y="364"/>
                  </a:lnTo>
                  <a:lnTo>
                    <a:pt x="61" y="364"/>
                  </a:lnTo>
                  <a:lnTo>
                    <a:pt x="61" y="367"/>
                  </a:lnTo>
                  <a:lnTo>
                    <a:pt x="69" y="364"/>
                  </a:lnTo>
                  <a:lnTo>
                    <a:pt x="72" y="361"/>
                  </a:lnTo>
                  <a:lnTo>
                    <a:pt x="82" y="356"/>
                  </a:lnTo>
                  <a:lnTo>
                    <a:pt x="87" y="356"/>
                  </a:lnTo>
                  <a:lnTo>
                    <a:pt x="90" y="353"/>
                  </a:lnTo>
                  <a:lnTo>
                    <a:pt x="95" y="356"/>
                  </a:lnTo>
                  <a:lnTo>
                    <a:pt x="103" y="361"/>
                  </a:lnTo>
                  <a:lnTo>
                    <a:pt x="106" y="356"/>
                  </a:lnTo>
                  <a:lnTo>
                    <a:pt x="109" y="353"/>
                  </a:lnTo>
                  <a:lnTo>
                    <a:pt x="114" y="346"/>
                  </a:lnTo>
                  <a:lnTo>
                    <a:pt x="117" y="346"/>
                  </a:lnTo>
                  <a:lnTo>
                    <a:pt x="124" y="340"/>
                  </a:lnTo>
                  <a:lnTo>
                    <a:pt x="132" y="340"/>
                  </a:lnTo>
                  <a:lnTo>
                    <a:pt x="140" y="348"/>
                  </a:lnTo>
                  <a:lnTo>
                    <a:pt x="143" y="346"/>
                  </a:lnTo>
                  <a:lnTo>
                    <a:pt x="148" y="346"/>
                  </a:lnTo>
                  <a:lnTo>
                    <a:pt x="151" y="346"/>
                  </a:lnTo>
                  <a:lnTo>
                    <a:pt x="156" y="346"/>
                  </a:lnTo>
                  <a:lnTo>
                    <a:pt x="151" y="340"/>
                  </a:lnTo>
                  <a:lnTo>
                    <a:pt x="164" y="340"/>
                  </a:lnTo>
                  <a:lnTo>
                    <a:pt x="169" y="340"/>
                  </a:lnTo>
                  <a:lnTo>
                    <a:pt x="169" y="338"/>
                  </a:lnTo>
                  <a:lnTo>
                    <a:pt x="177" y="338"/>
                  </a:lnTo>
                  <a:lnTo>
                    <a:pt x="183" y="338"/>
                  </a:lnTo>
                  <a:lnTo>
                    <a:pt x="185" y="340"/>
                  </a:lnTo>
                  <a:lnTo>
                    <a:pt x="190" y="340"/>
                  </a:lnTo>
                  <a:lnTo>
                    <a:pt x="193" y="340"/>
                  </a:lnTo>
                  <a:lnTo>
                    <a:pt x="201" y="338"/>
                  </a:lnTo>
                  <a:lnTo>
                    <a:pt x="209" y="340"/>
                  </a:lnTo>
                  <a:lnTo>
                    <a:pt x="220" y="340"/>
                  </a:lnTo>
                  <a:lnTo>
                    <a:pt x="227" y="338"/>
                  </a:lnTo>
                  <a:lnTo>
                    <a:pt x="235" y="330"/>
                  </a:lnTo>
                  <a:lnTo>
                    <a:pt x="243" y="330"/>
                  </a:lnTo>
                  <a:lnTo>
                    <a:pt x="251" y="327"/>
                  </a:lnTo>
                  <a:lnTo>
                    <a:pt x="246" y="322"/>
                  </a:lnTo>
                  <a:lnTo>
                    <a:pt x="238" y="319"/>
                  </a:lnTo>
                  <a:lnTo>
                    <a:pt x="225" y="319"/>
                  </a:lnTo>
                  <a:lnTo>
                    <a:pt x="230" y="314"/>
                  </a:lnTo>
                  <a:lnTo>
                    <a:pt x="235" y="314"/>
                  </a:lnTo>
                  <a:lnTo>
                    <a:pt x="235" y="311"/>
                  </a:lnTo>
                  <a:lnTo>
                    <a:pt x="235" y="309"/>
                  </a:lnTo>
                  <a:lnTo>
                    <a:pt x="230" y="309"/>
                  </a:lnTo>
                  <a:lnTo>
                    <a:pt x="235" y="303"/>
                  </a:lnTo>
                  <a:lnTo>
                    <a:pt x="238" y="303"/>
                  </a:lnTo>
                  <a:lnTo>
                    <a:pt x="246" y="303"/>
                  </a:lnTo>
                  <a:lnTo>
                    <a:pt x="238" y="301"/>
                  </a:lnTo>
                  <a:lnTo>
                    <a:pt x="246" y="301"/>
                  </a:lnTo>
                  <a:lnTo>
                    <a:pt x="251" y="295"/>
                  </a:lnTo>
                  <a:lnTo>
                    <a:pt x="256" y="287"/>
                  </a:lnTo>
                  <a:lnTo>
                    <a:pt x="256" y="282"/>
                  </a:lnTo>
                  <a:lnTo>
                    <a:pt x="256" y="277"/>
                  </a:lnTo>
                  <a:lnTo>
                    <a:pt x="256" y="274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lnTo>
                    <a:pt x="251" y="266"/>
                  </a:lnTo>
                  <a:close/>
                  <a:moveTo>
                    <a:pt x="143" y="145"/>
                  </a:moveTo>
                  <a:lnTo>
                    <a:pt x="140" y="147"/>
                  </a:lnTo>
                  <a:lnTo>
                    <a:pt x="132" y="147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5"/>
                  </a:lnTo>
                  <a:close/>
                  <a:moveTo>
                    <a:pt x="64" y="113"/>
                  </a:moveTo>
                  <a:lnTo>
                    <a:pt x="61" y="108"/>
                  </a:lnTo>
                  <a:lnTo>
                    <a:pt x="56" y="103"/>
                  </a:lnTo>
                  <a:lnTo>
                    <a:pt x="56" y="110"/>
                  </a:lnTo>
                  <a:lnTo>
                    <a:pt x="53" y="110"/>
                  </a:lnTo>
                  <a:lnTo>
                    <a:pt x="45" y="110"/>
                  </a:lnTo>
                  <a:lnTo>
                    <a:pt x="51" y="113"/>
                  </a:lnTo>
                  <a:lnTo>
                    <a:pt x="56" y="118"/>
                  </a:lnTo>
                  <a:lnTo>
                    <a:pt x="53" y="118"/>
                  </a:lnTo>
                  <a:lnTo>
                    <a:pt x="61" y="121"/>
                  </a:lnTo>
                  <a:lnTo>
                    <a:pt x="64" y="121"/>
                  </a:lnTo>
                  <a:lnTo>
                    <a:pt x="64" y="126"/>
                  </a:lnTo>
                  <a:lnTo>
                    <a:pt x="72" y="121"/>
                  </a:lnTo>
                  <a:lnTo>
                    <a:pt x="72" y="118"/>
                  </a:lnTo>
                  <a:lnTo>
                    <a:pt x="64" y="118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close/>
                  <a:moveTo>
                    <a:pt x="64" y="182"/>
                  </a:moveTo>
                  <a:lnTo>
                    <a:pt x="69" y="182"/>
                  </a:lnTo>
                  <a:lnTo>
                    <a:pt x="72" y="179"/>
                  </a:lnTo>
                  <a:lnTo>
                    <a:pt x="77" y="174"/>
                  </a:lnTo>
                  <a:lnTo>
                    <a:pt x="77" y="169"/>
                  </a:lnTo>
                  <a:lnTo>
                    <a:pt x="69" y="174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2"/>
                  </a:lnTo>
                  <a:close/>
                  <a:moveTo>
                    <a:pt x="87" y="171"/>
                  </a:moveTo>
                  <a:lnTo>
                    <a:pt x="87" y="169"/>
                  </a:lnTo>
                  <a:lnTo>
                    <a:pt x="82" y="163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close/>
                  <a:moveTo>
                    <a:pt x="56" y="140"/>
                  </a:moveTo>
                  <a:lnTo>
                    <a:pt x="53" y="145"/>
                  </a:lnTo>
                  <a:lnTo>
                    <a:pt x="61" y="145"/>
                  </a:lnTo>
                  <a:lnTo>
                    <a:pt x="56" y="147"/>
                  </a:lnTo>
                  <a:lnTo>
                    <a:pt x="61" y="147"/>
                  </a:lnTo>
                  <a:lnTo>
                    <a:pt x="56" y="153"/>
                  </a:lnTo>
                  <a:lnTo>
                    <a:pt x="72" y="147"/>
                  </a:lnTo>
                  <a:lnTo>
                    <a:pt x="69" y="145"/>
                  </a:lnTo>
                  <a:lnTo>
                    <a:pt x="64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6" y="140"/>
                  </a:lnTo>
                  <a:close/>
                </a:path>
              </a:pathLst>
            </a:custGeom>
            <a:solidFill>
              <a:srgbClr val="0075A3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 rot="256166">
              <a:off x="3239267" y="2237470"/>
              <a:ext cx="530506" cy="253091"/>
            </a:xfrm>
            <a:custGeom>
              <a:avLst/>
              <a:gdLst>
                <a:gd name="T0" fmla="*/ 32 w 259"/>
                <a:gd name="T1" fmla="*/ 29 h 98"/>
                <a:gd name="T2" fmla="*/ 40 w 259"/>
                <a:gd name="T3" fmla="*/ 29 h 98"/>
                <a:gd name="T4" fmla="*/ 56 w 259"/>
                <a:gd name="T5" fmla="*/ 26 h 98"/>
                <a:gd name="T6" fmla="*/ 66 w 259"/>
                <a:gd name="T7" fmla="*/ 29 h 98"/>
                <a:gd name="T8" fmla="*/ 51 w 259"/>
                <a:gd name="T9" fmla="*/ 40 h 98"/>
                <a:gd name="T10" fmla="*/ 29 w 259"/>
                <a:gd name="T11" fmla="*/ 47 h 98"/>
                <a:gd name="T12" fmla="*/ 8 w 259"/>
                <a:gd name="T13" fmla="*/ 47 h 98"/>
                <a:gd name="T14" fmla="*/ 29 w 259"/>
                <a:gd name="T15" fmla="*/ 53 h 98"/>
                <a:gd name="T16" fmla="*/ 48 w 259"/>
                <a:gd name="T17" fmla="*/ 53 h 98"/>
                <a:gd name="T18" fmla="*/ 61 w 259"/>
                <a:gd name="T19" fmla="*/ 55 h 98"/>
                <a:gd name="T20" fmla="*/ 51 w 259"/>
                <a:gd name="T21" fmla="*/ 63 h 98"/>
                <a:gd name="T22" fmla="*/ 61 w 259"/>
                <a:gd name="T23" fmla="*/ 63 h 98"/>
                <a:gd name="T24" fmla="*/ 48 w 259"/>
                <a:gd name="T25" fmla="*/ 71 h 98"/>
                <a:gd name="T26" fmla="*/ 32 w 259"/>
                <a:gd name="T27" fmla="*/ 74 h 98"/>
                <a:gd name="T28" fmla="*/ 51 w 259"/>
                <a:gd name="T29" fmla="*/ 82 h 98"/>
                <a:gd name="T30" fmla="*/ 66 w 259"/>
                <a:gd name="T31" fmla="*/ 82 h 98"/>
                <a:gd name="T32" fmla="*/ 74 w 259"/>
                <a:gd name="T33" fmla="*/ 87 h 98"/>
                <a:gd name="T34" fmla="*/ 82 w 259"/>
                <a:gd name="T35" fmla="*/ 87 h 98"/>
                <a:gd name="T36" fmla="*/ 119 w 259"/>
                <a:gd name="T37" fmla="*/ 98 h 98"/>
                <a:gd name="T38" fmla="*/ 146 w 259"/>
                <a:gd name="T39" fmla="*/ 87 h 98"/>
                <a:gd name="T40" fmla="*/ 164 w 259"/>
                <a:gd name="T41" fmla="*/ 82 h 98"/>
                <a:gd name="T42" fmla="*/ 188 w 259"/>
                <a:gd name="T43" fmla="*/ 79 h 98"/>
                <a:gd name="T44" fmla="*/ 228 w 259"/>
                <a:gd name="T45" fmla="*/ 63 h 98"/>
                <a:gd name="T46" fmla="*/ 235 w 259"/>
                <a:gd name="T47" fmla="*/ 53 h 98"/>
                <a:gd name="T48" fmla="*/ 249 w 259"/>
                <a:gd name="T49" fmla="*/ 47 h 98"/>
                <a:gd name="T50" fmla="*/ 243 w 259"/>
                <a:gd name="T51" fmla="*/ 45 h 98"/>
                <a:gd name="T52" fmla="*/ 259 w 259"/>
                <a:gd name="T53" fmla="*/ 45 h 98"/>
                <a:gd name="T54" fmla="*/ 259 w 259"/>
                <a:gd name="T55" fmla="*/ 37 h 98"/>
                <a:gd name="T56" fmla="*/ 259 w 259"/>
                <a:gd name="T57" fmla="*/ 29 h 98"/>
                <a:gd name="T58" fmla="*/ 235 w 259"/>
                <a:gd name="T59" fmla="*/ 29 h 98"/>
                <a:gd name="T60" fmla="*/ 235 w 259"/>
                <a:gd name="T61" fmla="*/ 18 h 98"/>
                <a:gd name="T62" fmla="*/ 233 w 259"/>
                <a:gd name="T63" fmla="*/ 5 h 98"/>
                <a:gd name="T64" fmla="*/ 228 w 259"/>
                <a:gd name="T65" fmla="*/ 3 h 98"/>
                <a:gd name="T66" fmla="*/ 214 w 259"/>
                <a:gd name="T67" fmla="*/ 3 h 98"/>
                <a:gd name="T68" fmla="*/ 198 w 259"/>
                <a:gd name="T69" fmla="*/ 0 h 98"/>
                <a:gd name="T70" fmla="*/ 180 w 259"/>
                <a:gd name="T71" fmla="*/ 5 h 98"/>
                <a:gd name="T72" fmla="*/ 156 w 259"/>
                <a:gd name="T73" fmla="*/ 5 h 98"/>
                <a:gd name="T74" fmla="*/ 154 w 259"/>
                <a:gd name="T75" fmla="*/ 26 h 98"/>
                <a:gd name="T76" fmla="*/ 135 w 259"/>
                <a:gd name="T77" fmla="*/ 11 h 98"/>
                <a:gd name="T78" fmla="*/ 122 w 259"/>
                <a:gd name="T79" fmla="*/ 21 h 98"/>
                <a:gd name="T80" fmla="*/ 103 w 259"/>
                <a:gd name="T81" fmla="*/ 11 h 98"/>
                <a:gd name="T82" fmla="*/ 95 w 259"/>
                <a:gd name="T83" fmla="*/ 26 h 98"/>
                <a:gd name="T84" fmla="*/ 85 w 259"/>
                <a:gd name="T85" fmla="*/ 29 h 98"/>
                <a:gd name="T86" fmla="*/ 77 w 259"/>
                <a:gd name="T87" fmla="*/ 34 h 98"/>
                <a:gd name="T88" fmla="*/ 66 w 259"/>
                <a:gd name="T89" fmla="*/ 21 h 98"/>
                <a:gd name="T90" fmla="*/ 74 w 259"/>
                <a:gd name="T91" fmla="*/ 13 h 98"/>
                <a:gd name="T92" fmla="*/ 66 w 259"/>
                <a:gd name="T93" fmla="*/ 5 h 98"/>
                <a:gd name="T94" fmla="*/ 43 w 259"/>
                <a:gd name="T95" fmla="*/ 0 h 98"/>
                <a:gd name="T96" fmla="*/ 48 w 259"/>
                <a:gd name="T97" fmla="*/ 5 h 98"/>
                <a:gd name="T98" fmla="*/ 51 w 259"/>
                <a:gd name="T99" fmla="*/ 18 h 98"/>
                <a:gd name="T100" fmla="*/ 40 w 259"/>
                <a:gd name="T101" fmla="*/ 13 h 98"/>
                <a:gd name="T102" fmla="*/ 32 w 259"/>
                <a:gd name="T103" fmla="*/ 5 h 98"/>
                <a:gd name="T104" fmla="*/ 29 w 259"/>
                <a:gd name="T105" fmla="*/ 13 h 98"/>
                <a:gd name="T106" fmla="*/ 29 w 259"/>
                <a:gd name="T107" fmla="*/ 18 h 98"/>
                <a:gd name="T108" fmla="*/ 29 w 259"/>
                <a:gd name="T109" fmla="*/ 21 h 98"/>
                <a:gd name="T110" fmla="*/ 22 w 259"/>
                <a:gd name="T111" fmla="*/ 21 h 98"/>
                <a:gd name="T112" fmla="*/ 14 w 259"/>
                <a:gd name="T113" fmla="*/ 26 h 98"/>
                <a:gd name="T114" fmla="*/ 0 w 259"/>
                <a:gd name="T115" fmla="*/ 29 h 98"/>
                <a:gd name="T116" fmla="*/ 14 w 259"/>
                <a:gd name="T117" fmla="*/ 3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98">
                  <a:moveTo>
                    <a:pt x="14" y="34"/>
                  </a:moveTo>
                  <a:lnTo>
                    <a:pt x="14" y="34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5" y="26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9"/>
                  </a:lnTo>
                  <a:lnTo>
                    <a:pt x="51" y="29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56" y="34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56" y="45"/>
                  </a:lnTo>
                  <a:lnTo>
                    <a:pt x="43" y="45"/>
                  </a:lnTo>
                  <a:lnTo>
                    <a:pt x="35" y="45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4" y="45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8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43" y="53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3" y="61"/>
                  </a:lnTo>
                  <a:lnTo>
                    <a:pt x="43" y="61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56" y="61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9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56" y="66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56" y="66"/>
                  </a:lnTo>
                  <a:lnTo>
                    <a:pt x="51" y="71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3" y="74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2" y="79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29" y="79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66" y="79"/>
                  </a:lnTo>
                  <a:lnTo>
                    <a:pt x="69" y="79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9" y="82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7" y="82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5" y="87"/>
                  </a:lnTo>
                  <a:lnTo>
                    <a:pt x="85" y="87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5" y="90"/>
                  </a:lnTo>
                  <a:lnTo>
                    <a:pt x="88" y="90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119" y="98"/>
                  </a:lnTo>
                  <a:lnTo>
                    <a:pt x="119" y="98"/>
                  </a:lnTo>
                  <a:lnTo>
                    <a:pt x="135" y="92"/>
                  </a:lnTo>
                  <a:lnTo>
                    <a:pt x="135" y="92"/>
                  </a:lnTo>
                  <a:lnTo>
                    <a:pt x="143" y="92"/>
                  </a:lnTo>
                  <a:lnTo>
                    <a:pt x="143" y="92"/>
                  </a:lnTo>
                  <a:lnTo>
                    <a:pt x="146" y="90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64" y="82"/>
                  </a:lnTo>
                  <a:lnTo>
                    <a:pt x="169" y="79"/>
                  </a:lnTo>
                  <a:lnTo>
                    <a:pt x="169" y="79"/>
                  </a:lnTo>
                  <a:lnTo>
                    <a:pt x="172" y="82"/>
                  </a:lnTo>
                  <a:lnTo>
                    <a:pt x="175" y="82"/>
                  </a:lnTo>
                  <a:lnTo>
                    <a:pt x="188" y="79"/>
                  </a:lnTo>
                  <a:lnTo>
                    <a:pt x="188" y="79"/>
                  </a:lnTo>
                  <a:lnTo>
                    <a:pt x="209" y="66"/>
                  </a:lnTo>
                  <a:lnTo>
                    <a:pt x="209" y="66"/>
                  </a:lnTo>
                  <a:lnTo>
                    <a:pt x="214" y="66"/>
                  </a:lnTo>
                  <a:lnTo>
                    <a:pt x="222" y="66"/>
                  </a:lnTo>
                  <a:lnTo>
                    <a:pt x="222" y="66"/>
                  </a:lnTo>
                  <a:lnTo>
                    <a:pt x="228" y="63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5" y="55"/>
                  </a:lnTo>
                  <a:lnTo>
                    <a:pt x="235" y="55"/>
                  </a:lnTo>
                  <a:lnTo>
                    <a:pt x="235" y="53"/>
                  </a:lnTo>
                  <a:lnTo>
                    <a:pt x="235" y="53"/>
                  </a:lnTo>
                  <a:lnTo>
                    <a:pt x="241" y="55"/>
                  </a:lnTo>
                  <a:lnTo>
                    <a:pt x="243" y="53"/>
                  </a:lnTo>
                  <a:lnTo>
                    <a:pt x="251" y="53"/>
                  </a:lnTo>
                  <a:lnTo>
                    <a:pt x="251" y="53"/>
                  </a:lnTo>
                  <a:lnTo>
                    <a:pt x="249" y="47"/>
                  </a:lnTo>
                  <a:lnTo>
                    <a:pt x="251" y="47"/>
                  </a:lnTo>
                  <a:lnTo>
                    <a:pt x="249" y="47"/>
                  </a:lnTo>
                  <a:lnTo>
                    <a:pt x="249" y="47"/>
                  </a:lnTo>
                  <a:lnTo>
                    <a:pt x="257" y="47"/>
                  </a:lnTo>
                  <a:lnTo>
                    <a:pt x="257" y="47"/>
                  </a:lnTo>
                  <a:lnTo>
                    <a:pt x="243" y="45"/>
                  </a:lnTo>
                  <a:lnTo>
                    <a:pt x="243" y="45"/>
                  </a:lnTo>
                  <a:lnTo>
                    <a:pt x="249" y="45"/>
                  </a:lnTo>
                  <a:lnTo>
                    <a:pt x="251" y="45"/>
                  </a:lnTo>
                  <a:lnTo>
                    <a:pt x="257" y="45"/>
                  </a:lnTo>
                  <a:lnTo>
                    <a:pt x="259" y="45"/>
                  </a:lnTo>
                  <a:lnTo>
                    <a:pt x="259" y="45"/>
                  </a:lnTo>
                  <a:lnTo>
                    <a:pt x="259" y="40"/>
                  </a:lnTo>
                  <a:lnTo>
                    <a:pt x="259" y="40"/>
                  </a:lnTo>
                  <a:lnTo>
                    <a:pt x="251" y="40"/>
                  </a:lnTo>
                  <a:lnTo>
                    <a:pt x="251" y="40"/>
                  </a:lnTo>
                  <a:lnTo>
                    <a:pt x="259" y="37"/>
                  </a:lnTo>
                  <a:lnTo>
                    <a:pt x="259" y="37"/>
                  </a:lnTo>
                  <a:lnTo>
                    <a:pt x="251" y="37"/>
                  </a:lnTo>
                  <a:lnTo>
                    <a:pt x="251" y="37"/>
                  </a:lnTo>
                  <a:lnTo>
                    <a:pt x="257" y="34"/>
                  </a:lnTo>
                  <a:lnTo>
                    <a:pt x="259" y="34"/>
                  </a:lnTo>
                  <a:lnTo>
                    <a:pt x="259" y="29"/>
                  </a:lnTo>
                  <a:lnTo>
                    <a:pt x="259" y="29"/>
                  </a:lnTo>
                  <a:lnTo>
                    <a:pt x="257" y="29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3" y="26"/>
                  </a:lnTo>
                  <a:lnTo>
                    <a:pt x="235" y="29"/>
                  </a:lnTo>
                  <a:lnTo>
                    <a:pt x="235" y="29"/>
                  </a:lnTo>
                  <a:lnTo>
                    <a:pt x="243" y="26"/>
                  </a:lnTo>
                  <a:lnTo>
                    <a:pt x="243" y="21"/>
                  </a:lnTo>
                  <a:lnTo>
                    <a:pt x="243" y="21"/>
                  </a:lnTo>
                  <a:lnTo>
                    <a:pt x="233" y="21"/>
                  </a:lnTo>
                  <a:lnTo>
                    <a:pt x="233" y="21"/>
                  </a:lnTo>
                  <a:lnTo>
                    <a:pt x="235" y="18"/>
                  </a:lnTo>
                  <a:lnTo>
                    <a:pt x="241" y="13"/>
                  </a:lnTo>
                  <a:lnTo>
                    <a:pt x="241" y="13"/>
                  </a:lnTo>
                  <a:lnTo>
                    <a:pt x="233" y="11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33" y="5"/>
                  </a:lnTo>
                  <a:lnTo>
                    <a:pt x="233" y="5"/>
                  </a:lnTo>
                  <a:lnTo>
                    <a:pt x="233" y="5"/>
                  </a:lnTo>
                  <a:lnTo>
                    <a:pt x="235" y="3"/>
                  </a:lnTo>
                  <a:lnTo>
                    <a:pt x="243" y="3"/>
                  </a:lnTo>
                  <a:lnTo>
                    <a:pt x="243" y="3"/>
                  </a:lnTo>
                  <a:lnTo>
                    <a:pt x="228" y="3"/>
                  </a:lnTo>
                  <a:lnTo>
                    <a:pt x="225" y="5"/>
                  </a:lnTo>
                  <a:lnTo>
                    <a:pt x="222" y="11"/>
                  </a:lnTo>
                  <a:lnTo>
                    <a:pt x="222" y="11"/>
                  </a:lnTo>
                  <a:lnTo>
                    <a:pt x="217" y="5"/>
                  </a:lnTo>
                  <a:lnTo>
                    <a:pt x="214" y="3"/>
                  </a:lnTo>
                  <a:lnTo>
                    <a:pt x="214" y="3"/>
                  </a:lnTo>
                  <a:lnTo>
                    <a:pt x="214" y="0"/>
                  </a:lnTo>
                  <a:lnTo>
                    <a:pt x="209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6" y="5"/>
                  </a:lnTo>
                  <a:lnTo>
                    <a:pt x="196" y="11"/>
                  </a:lnTo>
                  <a:lnTo>
                    <a:pt x="196" y="11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75" y="11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2" y="11"/>
                  </a:lnTo>
                  <a:lnTo>
                    <a:pt x="156" y="5"/>
                  </a:lnTo>
                  <a:lnTo>
                    <a:pt x="154" y="11"/>
                  </a:lnTo>
                  <a:lnTo>
                    <a:pt x="154" y="11"/>
                  </a:lnTo>
                  <a:lnTo>
                    <a:pt x="154" y="13"/>
                  </a:lnTo>
                  <a:lnTo>
                    <a:pt x="154" y="13"/>
                  </a:lnTo>
                  <a:lnTo>
                    <a:pt x="156" y="18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48" y="13"/>
                  </a:lnTo>
                  <a:lnTo>
                    <a:pt x="146" y="11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5" y="11"/>
                  </a:lnTo>
                  <a:lnTo>
                    <a:pt x="135" y="11"/>
                  </a:lnTo>
                  <a:lnTo>
                    <a:pt x="127" y="11"/>
                  </a:lnTo>
                  <a:lnTo>
                    <a:pt x="127" y="11"/>
                  </a:lnTo>
                  <a:lnTo>
                    <a:pt x="122" y="13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19" y="21"/>
                  </a:lnTo>
                  <a:lnTo>
                    <a:pt x="114" y="18"/>
                  </a:lnTo>
                  <a:lnTo>
                    <a:pt x="109" y="11"/>
                  </a:lnTo>
                  <a:lnTo>
                    <a:pt x="109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5" y="29"/>
                  </a:lnTo>
                  <a:lnTo>
                    <a:pt x="93" y="29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5" y="26"/>
                  </a:lnTo>
                  <a:lnTo>
                    <a:pt x="85" y="29"/>
                  </a:lnTo>
                  <a:lnTo>
                    <a:pt x="82" y="34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4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74" y="29"/>
                  </a:lnTo>
                  <a:lnTo>
                    <a:pt x="74" y="26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74" y="21"/>
                  </a:lnTo>
                  <a:lnTo>
                    <a:pt x="77" y="21"/>
                  </a:lnTo>
                  <a:lnTo>
                    <a:pt x="77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7" y="13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69" y="11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3" y="0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8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48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8" y="11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4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4" y="26"/>
                  </a:lnTo>
                  <a:lnTo>
                    <a:pt x="22" y="21"/>
                  </a:lnTo>
                  <a:lnTo>
                    <a:pt x="14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6" y="26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 rot="256166">
              <a:off x="3192609" y="3204214"/>
              <a:ext cx="249890" cy="327985"/>
            </a:xfrm>
            <a:custGeom>
              <a:avLst/>
              <a:gdLst>
                <a:gd name="T0" fmla="*/ 114 w 122"/>
                <a:gd name="T1" fmla="*/ 40 h 127"/>
                <a:gd name="T2" fmla="*/ 108 w 122"/>
                <a:gd name="T3" fmla="*/ 37 h 127"/>
                <a:gd name="T4" fmla="*/ 106 w 122"/>
                <a:gd name="T5" fmla="*/ 34 h 127"/>
                <a:gd name="T6" fmla="*/ 98 w 122"/>
                <a:gd name="T7" fmla="*/ 29 h 127"/>
                <a:gd name="T8" fmla="*/ 95 w 122"/>
                <a:gd name="T9" fmla="*/ 34 h 127"/>
                <a:gd name="T10" fmla="*/ 87 w 122"/>
                <a:gd name="T11" fmla="*/ 37 h 127"/>
                <a:gd name="T12" fmla="*/ 71 w 122"/>
                <a:gd name="T13" fmla="*/ 26 h 127"/>
                <a:gd name="T14" fmla="*/ 79 w 122"/>
                <a:gd name="T15" fmla="*/ 19 h 127"/>
                <a:gd name="T16" fmla="*/ 87 w 122"/>
                <a:gd name="T17" fmla="*/ 19 h 127"/>
                <a:gd name="T18" fmla="*/ 95 w 122"/>
                <a:gd name="T19" fmla="*/ 8 h 127"/>
                <a:gd name="T20" fmla="*/ 106 w 122"/>
                <a:gd name="T21" fmla="*/ 0 h 127"/>
                <a:gd name="T22" fmla="*/ 87 w 122"/>
                <a:gd name="T23" fmla="*/ 0 h 127"/>
                <a:gd name="T24" fmla="*/ 82 w 122"/>
                <a:gd name="T25" fmla="*/ 3 h 127"/>
                <a:gd name="T26" fmla="*/ 66 w 122"/>
                <a:gd name="T27" fmla="*/ 3 h 127"/>
                <a:gd name="T28" fmla="*/ 63 w 122"/>
                <a:gd name="T29" fmla="*/ 13 h 127"/>
                <a:gd name="T30" fmla="*/ 61 w 122"/>
                <a:gd name="T31" fmla="*/ 19 h 127"/>
                <a:gd name="T32" fmla="*/ 53 w 122"/>
                <a:gd name="T33" fmla="*/ 19 h 127"/>
                <a:gd name="T34" fmla="*/ 66 w 122"/>
                <a:gd name="T35" fmla="*/ 21 h 127"/>
                <a:gd name="T36" fmla="*/ 63 w 122"/>
                <a:gd name="T37" fmla="*/ 26 h 127"/>
                <a:gd name="T38" fmla="*/ 61 w 122"/>
                <a:gd name="T39" fmla="*/ 34 h 127"/>
                <a:gd name="T40" fmla="*/ 48 w 122"/>
                <a:gd name="T41" fmla="*/ 34 h 127"/>
                <a:gd name="T42" fmla="*/ 40 w 122"/>
                <a:gd name="T43" fmla="*/ 37 h 127"/>
                <a:gd name="T44" fmla="*/ 29 w 122"/>
                <a:gd name="T45" fmla="*/ 29 h 127"/>
                <a:gd name="T46" fmla="*/ 19 w 122"/>
                <a:gd name="T47" fmla="*/ 34 h 127"/>
                <a:gd name="T48" fmla="*/ 19 w 122"/>
                <a:gd name="T49" fmla="*/ 40 h 127"/>
                <a:gd name="T50" fmla="*/ 21 w 122"/>
                <a:gd name="T51" fmla="*/ 45 h 127"/>
                <a:gd name="T52" fmla="*/ 29 w 122"/>
                <a:gd name="T53" fmla="*/ 48 h 127"/>
                <a:gd name="T54" fmla="*/ 21 w 122"/>
                <a:gd name="T55" fmla="*/ 53 h 127"/>
                <a:gd name="T56" fmla="*/ 11 w 122"/>
                <a:gd name="T57" fmla="*/ 61 h 127"/>
                <a:gd name="T58" fmla="*/ 11 w 122"/>
                <a:gd name="T59" fmla="*/ 63 h 127"/>
                <a:gd name="T60" fmla="*/ 19 w 122"/>
                <a:gd name="T61" fmla="*/ 63 h 127"/>
                <a:gd name="T62" fmla="*/ 45 w 122"/>
                <a:gd name="T63" fmla="*/ 66 h 127"/>
                <a:gd name="T64" fmla="*/ 29 w 122"/>
                <a:gd name="T65" fmla="*/ 74 h 127"/>
                <a:gd name="T66" fmla="*/ 29 w 122"/>
                <a:gd name="T67" fmla="*/ 82 h 127"/>
                <a:gd name="T68" fmla="*/ 13 w 122"/>
                <a:gd name="T69" fmla="*/ 90 h 127"/>
                <a:gd name="T70" fmla="*/ 19 w 122"/>
                <a:gd name="T71" fmla="*/ 95 h 127"/>
                <a:gd name="T72" fmla="*/ 13 w 122"/>
                <a:gd name="T73" fmla="*/ 100 h 127"/>
                <a:gd name="T74" fmla="*/ 3 w 122"/>
                <a:gd name="T75" fmla="*/ 100 h 127"/>
                <a:gd name="T76" fmla="*/ 0 w 122"/>
                <a:gd name="T77" fmla="*/ 108 h 127"/>
                <a:gd name="T78" fmla="*/ 13 w 122"/>
                <a:gd name="T79" fmla="*/ 106 h 127"/>
                <a:gd name="T80" fmla="*/ 0 w 122"/>
                <a:gd name="T81" fmla="*/ 116 h 127"/>
                <a:gd name="T82" fmla="*/ 3 w 122"/>
                <a:gd name="T83" fmla="*/ 122 h 127"/>
                <a:gd name="T84" fmla="*/ 19 w 122"/>
                <a:gd name="T85" fmla="*/ 116 h 127"/>
                <a:gd name="T86" fmla="*/ 3 w 122"/>
                <a:gd name="T87" fmla="*/ 124 h 127"/>
                <a:gd name="T88" fmla="*/ 13 w 122"/>
                <a:gd name="T89" fmla="*/ 122 h 127"/>
                <a:gd name="T90" fmla="*/ 13 w 122"/>
                <a:gd name="T91" fmla="*/ 127 h 127"/>
                <a:gd name="T92" fmla="*/ 29 w 122"/>
                <a:gd name="T93" fmla="*/ 127 h 127"/>
                <a:gd name="T94" fmla="*/ 48 w 122"/>
                <a:gd name="T95" fmla="*/ 124 h 127"/>
                <a:gd name="T96" fmla="*/ 56 w 122"/>
                <a:gd name="T97" fmla="*/ 116 h 127"/>
                <a:gd name="T98" fmla="*/ 71 w 122"/>
                <a:gd name="T99" fmla="*/ 114 h 127"/>
                <a:gd name="T100" fmla="*/ 87 w 122"/>
                <a:gd name="T101" fmla="*/ 106 h 127"/>
                <a:gd name="T102" fmla="*/ 95 w 122"/>
                <a:gd name="T103" fmla="*/ 100 h 127"/>
                <a:gd name="T104" fmla="*/ 98 w 122"/>
                <a:gd name="T105" fmla="*/ 106 h 127"/>
                <a:gd name="T106" fmla="*/ 108 w 122"/>
                <a:gd name="T107" fmla="*/ 100 h 127"/>
                <a:gd name="T108" fmla="*/ 108 w 122"/>
                <a:gd name="T109" fmla="*/ 98 h 127"/>
                <a:gd name="T110" fmla="*/ 116 w 122"/>
                <a:gd name="T111" fmla="*/ 87 h 127"/>
                <a:gd name="T112" fmla="*/ 116 w 122"/>
                <a:gd name="T113" fmla="*/ 63 h 127"/>
                <a:gd name="T114" fmla="*/ 122 w 122"/>
                <a:gd name="T115" fmla="*/ 61 h 127"/>
                <a:gd name="T116" fmla="*/ 114 w 122"/>
                <a:gd name="T117" fmla="*/ 45 h 127"/>
                <a:gd name="T118" fmla="*/ 116 w 122"/>
                <a:gd name="T119" fmla="*/ 40 h 127"/>
                <a:gd name="T120" fmla="*/ 116 w 122"/>
                <a:gd name="T121" fmla="*/ 40 h 127"/>
                <a:gd name="T122" fmla="*/ 116 w 122"/>
                <a:gd name="T123" fmla="*/ 4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127">
                  <a:moveTo>
                    <a:pt x="116" y="40"/>
                  </a:moveTo>
                  <a:lnTo>
                    <a:pt x="114" y="40"/>
                  </a:lnTo>
                  <a:lnTo>
                    <a:pt x="108" y="40"/>
                  </a:lnTo>
                  <a:lnTo>
                    <a:pt x="108" y="37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0" y="29"/>
                  </a:lnTo>
                  <a:lnTo>
                    <a:pt x="98" y="29"/>
                  </a:lnTo>
                  <a:lnTo>
                    <a:pt x="95" y="29"/>
                  </a:lnTo>
                  <a:lnTo>
                    <a:pt x="95" y="34"/>
                  </a:lnTo>
                  <a:lnTo>
                    <a:pt x="90" y="37"/>
                  </a:lnTo>
                  <a:lnTo>
                    <a:pt x="87" y="37"/>
                  </a:lnTo>
                  <a:lnTo>
                    <a:pt x="74" y="29"/>
                  </a:lnTo>
                  <a:lnTo>
                    <a:pt x="71" y="26"/>
                  </a:lnTo>
                  <a:lnTo>
                    <a:pt x="82" y="21"/>
                  </a:lnTo>
                  <a:lnTo>
                    <a:pt x="79" y="19"/>
                  </a:lnTo>
                  <a:lnTo>
                    <a:pt x="82" y="19"/>
                  </a:lnTo>
                  <a:lnTo>
                    <a:pt x="87" y="19"/>
                  </a:lnTo>
                  <a:lnTo>
                    <a:pt x="90" y="11"/>
                  </a:lnTo>
                  <a:lnTo>
                    <a:pt x="95" y="8"/>
                  </a:lnTo>
                  <a:lnTo>
                    <a:pt x="98" y="3"/>
                  </a:lnTo>
                  <a:lnTo>
                    <a:pt x="106" y="0"/>
                  </a:lnTo>
                  <a:lnTo>
                    <a:pt x="98" y="0"/>
                  </a:lnTo>
                  <a:lnTo>
                    <a:pt x="87" y="0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74" y="3"/>
                  </a:lnTo>
                  <a:lnTo>
                    <a:pt x="66" y="3"/>
                  </a:lnTo>
                  <a:lnTo>
                    <a:pt x="63" y="8"/>
                  </a:lnTo>
                  <a:lnTo>
                    <a:pt x="63" y="13"/>
                  </a:lnTo>
                  <a:lnTo>
                    <a:pt x="61" y="13"/>
                  </a:lnTo>
                  <a:lnTo>
                    <a:pt x="61" y="19"/>
                  </a:lnTo>
                  <a:lnTo>
                    <a:pt x="56" y="19"/>
                  </a:lnTo>
                  <a:lnTo>
                    <a:pt x="53" y="19"/>
                  </a:lnTo>
                  <a:lnTo>
                    <a:pt x="61" y="21"/>
                  </a:lnTo>
                  <a:lnTo>
                    <a:pt x="66" y="21"/>
                  </a:lnTo>
                  <a:lnTo>
                    <a:pt x="66" y="26"/>
                  </a:lnTo>
                  <a:lnTo>
                    <a:pt x="63" y="26"/>
                  </a:lnTo>
                  <a:lnTo>
                    <a:pt x="56" y="29"/>
                  </a:lnTo>
                  <a:lnTo>
                    <a:pt x="61" y="34"/>
                  </a:lnTo>
                  <a:lnTo>
                    <a:pt x="56" y="34"/>
                  </a:lnTo>
                  <a:lnTo>
                    <a:pt x="48" y="34"/>
                  </a:lnTo>
                  <a:lnTo>
                    <a:pt x="45" y="34"/>
                  </a:lnTo>
                  <a:lnTo>
                    <a:pt x="40" y="37"/>
                  </a:lnTo>
                  <a:lnTo>
                    <a:pt x="37" y="34"/>
                  </a:lnTo>
                  <a:lnTo>
                    <a:pt x="29" y="29"/>
                  </a:lnTo>
                  <a:lnTo>
                    <a:pt x="21" y="34"/>
                  </a:lnTo>
                  <a:lnTo>
                    <a:pt x="19" y="34"/>
                  </a:lnTo>
                  <a:lnTo>
                    <a:pt x="19" y="37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45"/>
                  </a:lnTo>
                  <a:lnTo>
                    <a:pt x="26" y="45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1" y="53"/>
                  </a:lnTo>
                  <a:lnTo>
                    <a:pt x="19" y="56"/>
                  </a:lnTo>
                  <a:lnTo>
                    <a:pt x="11" y="61"/>
                  </a:lnTo>
                  <a:lnTo>
                    <a:pt x="13" y="61"/>
                  </a:lnTo>
                  <a:lnTo>
                    <a:pt x="11" y="63"/>
                  </a:lnTo>
                  <a:lnTo>
                    <a:pt x="13" y="63"/>
                  </a:lnTo>
                  <a:lnTo>
                    <a:pt x="19" y="63"/>
                  </a:lnTo>
                  <a:lnTo>
                    <a:pt x="29" y="66"/>
                  </a:lnTo>
                  <a:lnTo>
                    <a:pt x="45" y="66"/>
                  </a:lnTo>
                  <a:lnTo>
                    <a:pt x="34" y="71"/>
                  </a:lnTo>
                  <a:lnTo>
                    <a:pt x="29" y="74"/>
                  </a:lnTo>
                  <a:lnTo>
                    <a:pt x="29" y="79"/>
                  </a:lnTo>
                  <a:lnTo>
                    <a:pt x="29" y="82"/>
                  </a:lnTo>
                  <a:lnTo>
                    <a:pt x="26" y="87"/>
                  </a:lnTo>
                  <a:lnTo>
                    <a:pt x="13" y="90"/>
                  </a:lnTo>
                  <a:lnTo>
                    <a:pt x="26" y="90"/>
                  </a:lnTo>
                  <a:lnTo>
                    <a:pt x="19" y="95"/>
                  </a:lnTo>
                  <a:lnTo>
                    <a:pt x="13" y="98"/>
                  </a:lnTo>
                  <a:lnTo>
                    <a:pt x="13" y="100"/>
                  </a:lnTo>
                  <a:lnTo>
                    <a:pt x="8" y="100"/>
                  </a:lnTo>
                  <a:lnTo>
                    <a:pt x="3" y="100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8" y="106"/>
                  </a:lnTo>
                  <a:lnTo>
                    <a:pt x="13" y="106"/>
                  </a:lnTo>
                  <a:lnTo>
                    <a:pt x="3" y="108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3" y="122"/>
                  </a:lnTo>
                  <a:lnTo>
                    <a:pt x="8" y="122"/>
                  </a:lnTo>
                  <a:lnTo>
                    <a:pt x="19" y="116"/>
                  </a:lnTo>
                  <a:lnTo>
                    <a:pt x="11" y="122"/>
                  </a:lnTo>
                  <a:lnTo>
                    <a:pt x="3" y="124"/>
                  </a:lnTo>
                  <a:lnTo>
                    <a:pt x="8" y="124"/>
                  </a:lnTo>
                  <a:lnTo>
                    <a:pt x="13" y="122"/>
                  </a:lnTo>
                  <a:lnTo>
                    <a:pt x="21" y="122"/>
                  </a:lnTo>
                  <a:lnTo>
                    <a:pt x="13" y="127"/>
                  </a:lnTo>
                  <a:lnTo>
                    <a:pt x="21" y="127"/>
                  </a:lnTo>
                  <a:lnTo>
                    <a:pt x="29" y="127"/>
                  </a:lnTo>
                  <a:lnTo>
                    <a:pt x="45" y="124"/>
                  </a:lnTo>
                  <a:lnTo>
                    <a:pt x="48" y="124"/>
                  </a:lnTo>
                  <a:lnTo>
                    <a:pt x="53" y="122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4" y="108"/>
                  </a:lnTo>
                  <a:lnTo>
                    <a:pt x="87" y="106"/>
                  </a:lnTo>
                  <a:lnTo>
                    <a:pt x="90" y="106"/>
                  </a:lnTo>
                  <a:lnTo>
                    <a:pt x="95" y="100"/>
                  </a:lnTo>
                  <a:lnTo>
                    <a:pt x="95" y="106"/>
                  </a:lnTo>
                  <a:lnTo>
                    <a:pt x="98" y="106"/>
                  </a:lnTo>
                  <a:lnTo>
                    <a:pt x="100" y="106"/>
                  </a:lnTo>
                  <a:lnTo>
                    <a:pt x="108" y="100"/>
                  </a:lnTo>
                  <a:lnTo>
                    <a:pt x="106" y="98"/>
                  </a:lnTo>
                  <a:lnTo>
                    <a:pt x="108" y="98"/>
                  </a:lnTo>
                  <a:lnTo>
                    <a:pt x="114" y="95"/>
                  </a:lnTo>
                  <a:lnTo>
                    <a:pt x="116" y="87"/>
                  </a:lnTo>
                  <a:lnTo>
                    <a:pt x="122" y="74"/>
                  </a:lnTo>
                  <a:lnTo>
                    <a:pt x="116" y="63"/>
                  </a:lnTo>
                  <a:lnTo>
                    <a:pt x="122" y="63"/>
                  </a:lnTo>
                  <a:lnTo>
                    <a:pt x="122" y="61"/>
                  </a:lnTo>
                  <a:lnTo>
                    <a:pt x="116" y="53"/>
                  </a:lnTo>
                  <a:lnTo>
                    <a:pt x="114" y="45"/>
                  </a:lnTo>
                  <a:lnTo>
                    <a:pt x="122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 rot="256166">
              <a:off x="4982029" y="3620969"/>
              <a:ext cx="1022095" cy="723118"/>
            </a:xfrm>
            <a:custGeom>
              <a:avLst/>
              <a:gdLst>
                <a:gd name="T0" fmla="*/ 186 w 189"/>
                <a:gd name="T1" fmla="*/ 43 h 106"/>
                <a:gd name="T2" fmla="*/ 185 w 189"/>
                <a:gd name="T3" fmla="*/ 37 h 106"/>
                <a:gd name="T4" fmla="*/ 173 w 189"/>
                <a:gd name="T5" fmla="*/ 33 h 106"/>
                <a:gd name="T6" fmla="*/ 162 w 189"/>
                <a:gd name="T7" fmla="*/ 29 h 106"/>
                <a:gd name="T8" fmla="*/ 149 w 189"/>
                <a:gd name="T9" fmla="*/ 29 h 106"/>
                <a:gd name="T10" fmla="*/ 139 w 189"/>
                <a:gd name="T11" fmla="*/ 26 h 106"/>
                <a:gd name="T12" fmla="*/ 130 w 189"/>
                <a:gd name="T13" fmla="*/ 16 h 106"/>
                <a:gd name="T14" fmla="*/ 123 w 189"/>
                <a:gd name="T15" fmla="*/ 9 h 106"/>
                <a:gd name="T16" fmla="*/ 118 w 189"/>
                <a:gd name="T17" fmla="*/ 0 h 106"/>
                <a:gd name="T18" fmla="*/ 102 w 189"/>
                <a:gd name="T19" fmla="*/ 0 h 106"/>
                <a:gd name="T20" fmla="*/ 89 w 189"/>
                <a:gd name="T21" fmla="*/ 4 h 106"/>
                <a:gd name="T22" fmla="*/ 85 w 189"/>
                <a:gd name="T23" fmla="*/ 14 h 106"/>
                <a:gd name="T24" fmla="*/ 73 w 189"/>
                <a:gd name="T25" fmla="*/ 13 h 106"/>
                <a:gd name="T26" fmla="*/ 65 w 189"/>
                <a:gd name="T27" fmla="*/ 10 h 106"/>
                <a:gd name="T28" fmla="*/ 53 w 189"/>
                <a:gd name="T29" fmla="*/ 10 h 106"/>
                <a:gd name="T30" fmla="*/ 34 w 189"/>
                <a:gd name="T31" fmla="*/ 6 h 106"/>
                <a:gd name="T32" fmla="*/ 13 w 189"/>
                <a:gd name="T33" fmla="*/ 10 h 106"/>
                <a:gd name="T34" fmla="*/ 19 w 189"/>
                <a:gd name="T35" fmla="*/ 20 h 106"/>
                <a:gd name="T36" fmla="*/ 6 w 189"/>
                <a:gd name="T37" fmla="*/ 36 h 106"/>
                <a:gd name="T38" fmla="*/ 7 w 189"/>
                <a:gd name="T39" fmla="*/ 43 h 106"/>
                <a:gd name="T40" fmla="*/ 1 w 189"/>
                <a:gd name="T41" fmla="*/ 49 h 106"/>
                <a:gd name="T42" fmla="*/ 9 w 189"/>
                <a:gd name="T43" fmla="*/ 57 h 106"/>
                <a:gd name="T44" fmla="*/ 24 w 189"/>
                <a:gd name="T45" fmla="*/ 59 h 106"/>
                <a:gd name="T46" fmla="*/ 37 w 189"/>
                <a:gd name="T47" fmla="*/ 59 h 106"/>
                <a:gd name="T48" fmla="*/ 50 w 189"/>
                <a:gd name="T49" fmla="*/ 53 h 106"/>
                <a:gd name="T50" fmla="*/ 63 w 189"/>
                <a:gd name="T51" fmla="*/ 56 h 106"/>
                <a:gd name="T52" fmla="*/ 72 w 189"/>
                <a:gd name="T53" fmla="*/ 59 h 106"/>
                <a:gd name="T54" fmla="*/ 80 w 189"/>
                <a:gd name="T55" fmla="*/ 67 h 106"/>
                <a:gd name="T56" fmla="*/ 85 w 189"/>
                <a:gd name="T57" fmla="*/ 77 h 106"/>
                <a:gd name="T58" fmla="*/ 77 w 189"/>
                <a:gd name="T59" fmla="*/ 77 h 106"/>
                <a:gd name="T60" fmla="*/ 72 w 189"/>
                <a:gd name="T61" fmla="*/ 90 h 106"/>
                <a:gd name="T62" fmla="*/ 77 w 189"/>
                <a:gd name="T63" fmla="*/ 93 h 106"/>
                <a:gd name="T64" fmla="*/ 83 w 189"/>
                <a:gd name="T65" fmla="*/ 92 h 106"/>
                <a:gd name="T66" fmla="*/ 89 w 189"/>
                <a:gd name="T67" fmla="*/ 86 h 106"/>
                <a:gd name="T68" fmla="*/ 102 w 189"/>
                <a:gd name="T69" fmla="*/ 76 h 106"/>
                <a:gd name="T70" fmla="*/ 106 w 189"/>
                <a:gd name="T71" fmla="*/ 73 h 106"/>
                <a:gd name="T72" fmla="*/ 105 w 189"/>
                <a:gd name="T73" fmla="*/ 77 h 106"/>
                <a:gd name="T74" fmla="*/ 113 w 189"/>
                <a:gd name="T75" fmla="*/ 83 h 106"/>
                <a:gd name="T76" fmla="*/ 126 w 189"/>
                <a:gd name="T77" fmla="*/ 85 h 106"/>
                <a:gd name="T78" fmla="*/ 115 w 189"/>
                <a:gd name="T79" fmla="*/ 93 h 106"/>
                <a:gd name="T80" fmla="*/ 128 w 189"/>
                <a:gd name="T81" fmla="*/ 100 h 106"/>
                <a:gd name="T82" fmla="*/ 136 w 189"/>
                <a:gd name="T83" fmla="*/ 102 h 106"/>
                <a:gd name="T84" fmla="*/ 148 w 189"/>
                <a:gd name="T85" fmla="*/ 96 h 106"/>
                <a:gd name="T86" fmla="*/ 158 w 189"/>
                <a:gd name="T87" fmla="*/ 95 h 106"/>
                <a:gd name="T88" fmla="*/ 149 w 189"/>
                <a:gd name="T89" fmla="*/ 93 h 106"/>
                <a:gd name="T90" fmla="*/ 142 w 189"/>
                <a:gd name="T91" fmla="*/ 93 h 106"/>
                <a:gd name="T92" fmla="*/ 135 w 189"/>
                <a:gd name="T93" fmla="*/ 87 h 106"/>
                <a:gd name="T94" fmla="*/ 130 w 189"/>
                <a:gd name="T95" fmla="*/ 83 h 106"/>
                <a:gd name="T96" fmla="*/ 133 w 189"/>
                <a:gd name="T97" fmla="*/ 82 h 106"/>
                <a:gd name="T98" fmla="*/ 138 w 189"/>
                <a:gd name="T99" fmla="*/ 85 h 106"/>
                <a:gd name="T100" fmla="*/ 143 w 189"/>
                <a:gd name="T101" fmla="*/ 80 h 106"/>
                <a:gd name="T102" fmla="*/ 152 w 189"/>
                <a:gd name="T103" fmla="*/ 76 h 106"/>
                <a:gd name="T104" fmla="*/ 165 w 189"/>
                <a:gd name="T105" fmla="*/ 72 h 106"/>
                <a:gd name="T106" fmla="*/ 172 w 189"/>
                <a:gd name="T107" fmla="*/ 66 h 106"/>
                <a:gd name="T108" fmla="*/ 182 w 189"/>
                <a:gd name="T109" fmla="*/ 60 h 106"/>
                <a:gd name="T110" fmla="*/ 188 w 189"/>
                <a:gd name="T111" fmla="*/ 5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06">
                  <a:moveTo>
                    <a:pt x="186" y="47"/>
                  </a:moveTo>
                  <a:cubicBezTo>
                    <a:pt x="189" y="47"/>
                    <a:pt x="189" y="47"/>
                    <a:pt x="189" y="47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185" y="44"/>
                    <a:pt x="185" y="44"/>
                    <a:pt x="185" y="44"/>
                  </a:cubicBezTo>
                  <a:cubicBezTo>
                    <a:pt x="186" y="43"/>
                    <a:pt x="186" y="43"/>
                    <a:pt x="186" y="43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82" y="36"/>
                    <a:pt x="182" y="36"/>
                    <a:pt x="182" y="36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6" y="33"/>
                    <a:pt x="176" y="33"/>
                    <a:pt x="176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5" y="33"/>
                    <a:pt x="165" y="33"/>
                    <a:pt x="165" y="33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3" y="27"/>
                    <a:pt x="153" y="27"/>
                    <a:pt x="153" y="2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70" y="93"/>
                    <a:pt x="70" y="93"/>
                    <a:pt x="70" y="93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4" y="85"/>
                    <a:pt x="100" y="84"/>
                    <a:pt x="101" y="83"/>
                  </a:cubicBezTo>
                  <a:cubicBezTo>
                    <a:pt x="101" y="82"/>
                    <a:pt x="101" y="80"/>
                    <a:pt x="101" y="76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6" y="73"/>
                    <a:pt x="106" y="73"/>
                    <a:pt x="106" y="73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9" y="76"/>
                    <a:pt x="109" y="76"/>
                    <a:pt x="109" y="76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15" y="93"/>
                    <a:pt x="115" y="93"/>
                    <a:pt x="115" y="93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8" y="93"/>
                    <a:pt x="118" y="93"/>
                    <a:pt x="118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6" y="97"/>
                    <a:pt x="126" y="97"/>
                    <a:pt x="126" y="97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6" y="103"/>
                    <a:pt x="126" y="103"/>
                    <a:pt x="126" y="103"/>
                  </a:cubicBezTo>
                  <a:cubicBezTo>
                    <a:pt x="125" y="103"/>
                    <a:pt x="125" y="103"/>
                    <a:pt x="125" y="103"/>
                  </a:cubicBezTo>
                  <a:cubicBezTo>
                    <a:pt x="128" y="106"/>
                    <a:pt x="128" y="106"/>
                    <a:pt x="128" y="106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8" y="97"/>
                    <a:pt x="148" y="97"/>
                    <a:pt x="148" y="97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51" y="97"/>
                    <a:pt x="151" y="97"/>
                    <a:pt x="151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8" y="96"/>
                    <a:pt x="158" y="96"/>
                    <a:pt x="158" y="96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9" y="93"/>
                    <a:pt x="159" y="93"/>
                    <a:pt x="159" y="93"/>
                  </a:cubicBezTo>
                  <a:cubicBezTo>
                    <a:pt x="156" y="92"/>
                    <a:pt x="156" y="92"/>
                    <a:pt x="156" y="92"/>
                  </a:cubicBezTo>
                  <a:cubicBezTo>
                    <a:pt x="153" y="92"/>
                    <a:pt x="153" y="92"/>
                    <a:pt x="153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48" y="93"/>
                    <a:pt x="148" y="93"/>
                    <a:pt x="148" y="93"/>
                  </a:cubicBezTo>
                  <a:cubicBezTo>
                    <a:pt x="145" y="92"/>
                    <a:pt x="145" y="92"/>
                    <a:pt x="145" y="92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6" y="95"/>
                    <a:pt x="146" y="95"/>
                    <a:pt x="146" y="95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39" y="89"/>
                    <a:pt x="139" y="89"/>
                    <a:pt x="139" y="89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30" y="82"/>
                    <a:pt x="130" y="82"/>
                    <a:pt x="130" y="82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3" y="83"/>
                    <a:pt x="133" y="83"/>
                    <a:pt x="133" y="83"/>
                  </a:cubicBezTo>
                  <a:cubicBezTo>
                    <a:pt x="133" y="82"/>
                    <a:pt x="133" y="82"/>
                    <a:pt x="133" y="82"/>
                  </a:cubicBezTo>
                  <a:cubicBezTo>
                    <a:pt x="135" y="83"/>
                    <a:pt x="135" y="83"/>
                    <a:pt x="135" y="83"/>
                  </a:cubicBezTo>
                  <a:cubicBezTo>
                    <a:pt x="135" y="85"/>
                    <a:pt x="135" y="85"/>
                    <a:pt x="135" y="85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8" y="85"/>
                    <a:pt x="138" y="85"/>
                    <a:pt x="138" y="85"/>
                  </a:cubicBezTo>
                  <a:cubicBezTo>
                    <a:pt x="139" y="85"/>
                    <a:pt x="139" y="85"/>
                    <a:pt x="139" y="85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0" y="83"/>
                    <a:pt x="140" y="83"/>
                    <a:pt x="140" y="83"/>
                  </a:cubicBezTo>
                  <a:cubicBezTo>
                    <a:pt x="143" y="82"/>
                    <a:pt x="143" y="82"/>
                    <a:pt x="143" y="82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6" y="77"/>
                    <a:pt x="146" y="77"/>
                    <a:pt x="146" y="77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2"/>
                    <a:pt x="165" y="72"/>
                    <a:pt x="165" y="72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9" y="70"/>
                    <a:pt x="169" y="70"/>
                    <a:pt x="169" y="70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8" y="60"/>
                    <a:pt x="178" y="60"/>
                    <a:pt x="178" y="60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88" y="53"/>
                    <a:pt x="188" y="53"/>
                    <a:pt x="188" y="53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2"/>
                    <a:pt x="188" y="52"/>
                    <a:pt x="188" y="52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lnTo>
                    <a:pt x="186" y="47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 rot="256166">
              <a:off x="4909321" y="2107262"/>
              <a:ext cx="573520" cy="839334"/>
            </a:xfrm>
            <a:custGeom>
              <a:avLst/>
              <a:gdLst>
                <a:gd name="T0" fmla="*/ 272 w 280"/>
                <a:gd name="T1" fmla="*/ 238 h 325"/>
                <a:gd name="T2" fmla="*/ 280 w 280"/>
                <a:gd name="T3" fmla="*/ 225 h 325"/>
                <a:gd name="T4" fmla="*/ 238 w 280"/>
                <a:gd name="T5" fmla="*/ 198 h 325"/>
                <a:gd name="T6" fmla="*/ 251 w 280"/>
                <a:gd name="T7" fmla="*/ 177 h 325"/>
                <a:gd name="T8" fmla="*/ 238 w 280"/>
                <a:gd name="T9" fmla="*/ 166 h 325"/>
                <a:gd name="T10" fmla="*/ 228 w 280"/>
                <a:gd name="T11" fmla="*/ 158 h 325"/>
                <a:gd name="T12" fmla="*/ 225 w 280"/>
                <a:gd name="T13" fmla="*/ 148 h 325"/>
                <a:gd name="T14" fmla="*/ 225 w 280"/>
                <a:gd name="T15" fmla="*/ 137 h 325"/>
                <a:gd name="T16" fmla="*/ 220 w 280"/>
                <a:gd name="T17" fmla="*/ 114 h 325"/>
                <a:gd name="T18" fmla="*/ 204 w 280"/>
                <a:gd name="T19" fmla="*/ 90 h 325"/>
                <a:gd name="T20" fmla="*/ 220 w 280"/>
                <a:gd name="T21" fmla="*/ 77 h 325"/>
                <a:gd name="T22" fmla="*/ 193 w 280"/>
                <a:gd name="T23" fmla="*/ 58 h 325"/>
                <a:gd name="T24" fmla="*/ 177 w 280"/>
                <a:gd name="T25" fmla="*/ 50 h 325"/>
                <a:gd name="T26" fmla="*/ 183 w 280"/>
                <a:gd name="T27" fmla="*/ 42 h 325"/>
                <a:gd name="T28" fmla="*/ 177 w 280"/>
                <a:gd name="T29" fmla="*/ 34 h 325"/>
                <a:gd name="T30" fmla="*/ 191 w 280"/>
                <a:gd name="T31" fmla="*/ 26 h 325"/>
                <a:gd name="T32" fmla="*/ 185 w 280"/>
                <a:gd name="T33" fmla="*/ 11 h 325"/>
                <a:gd name="T34" fmla="*/ 156 w 280"/>
                <a:gd name="T35" fmla="*/ 0 h 325"/>
                <a:gd name="T36" fmla="*/ 143 w 280"/>
                <a:gd name="T37" fmla="*/ 3 h 325"/>
                <a:gd name="T38" fmla="*/ 117 w 280"/>
                <a:gd name="T39" fmla="*/ 11 h 325"/>
                <a:gd name="T40" fmla="*/ 114 w 280"/>
                <a:gd name="T41" fmla="*/ 34 h 325"/>
                <a:gd name="T42" fmla="*/ 103 w 280"/>
                <a:gd name="T43" fmla="*/ 37 h 325"/>
                <a:gd name="T44" fmla="*/ 88 w 280"/>
                <a:gd name="T45" fmla="*/ 42 h 325"/>
                <a:gd name="T46" fmla="*/ 61 w 280"/>
                <a:gd name="T47" fmla="*/ 42 h 325"/>
                <a:gd name="T48" fmla="*/ 19 w 280"/>
                <a:gd name="T49" fmla="*/ 26 h 325"/>
                <a:gd name="T50" fmla="*/ 8 w 280"/>
                <a:gd name="T51" fmla="*/ 26 h 325"/>
                <a:gd name="T52" fmla="*/ 37 w 280"/>
                <a:gd name="T53" fmla="*/ 45 h 325"/>
                <a:gd name="T54" fmla="*/ 64 w 280"/>
                <a:gd name="T55" fmla="*/ 61 h 325"/>
                <a:gd name="T56" fmla="*/ 64 w 280"/>
                <a:gd name="T57" fmla="*/ 71 h 325"/>
                <a:gd name="T58" fmla="*/ 72 w 280"/>
                <a:gd name="T59" fmla="*/ 85 h 325"/>
                <a:gd name="T60" fmla="*/ 77 w 280"/>
                <a:gd name="T61" fmla="*/ 95 h 325"/>
                <a:gd name="T62" fmla="*/ 77 w 280"/>
                <a:gd name="T63" fmla="*/ 106 h 325"/>
                <a:gd name="T64" fmla="*/ 88 w 280"/>
                <a:gd name="T65" fmla="*/ 129 h 325"/>
                <a:gd name="T66" fmla="*/ 98 w 280"/>
                <a:gd name="T67" fmla="*/ 132 h 325"/>
                <a:gd name="T68" fmla="*/ 117 w 280"/>
                <a:gd name="T69" fmla="*/ 140 h 325"/>
                <a:gd name="T70" fmla="*/ 122 w 280"/>
                <a:gd name="T71" fmla="*/ 151 h 325"/>
                <a:gd name="T72" fmla="*/ 122 w 280"/>
                <a:gd name="T73" fmla="*/ 164 h 325"/>
                <a:gd name="T74" fmla="*/ 98 w 280"/>
                <a:gd name="T75" fmla="*/ 172 h 325"/>
                <a:gd name="T76" fmla="*/ 77 w 280"/>
                <a:gd name="T77" fmla="*/ 185 h 325"/>
                <a:gd name="T78" fmla="*/ 64 w 280"/>
                <a:gd name="T79" fmla="*/ 198 h 325"/>
                <a:gd name="T80" fmla="*/ 59 w 280"/>
                <a:gd name="T81" fmla="*/ 201 h 325"/>
                <a:gd name="T82" fmla="*/ 45 w 280"/>
                <a:gd name="T83" fmla="*/ 211 h 325"/>
                <a:gd name="T84" fmla="*/ 35 w 280"/>
                <a:gd name="T85" fmla="*/ 217 h 325"/>
                <a:gd name="T86" fmla="*/ 29 w 280"/>
                <a:gd name="T87" fmla="*/ 225 h 325"/>
                <a:gd name="T88" fmla="*/ 29 w 280"/>
                <a:gd name="T89" fmla="*/ 246 h 325"/>
                <a:gd name="T90" fmla="*/ 43 w 280"/>
                <a:gd name="T91" fmla="*/ 269 h 325"/>
                <a:gd name="T92" fmla="*/ 37 w 280"/>
                <a:gd name="T93" fmla="*/ 280 h 325"/>
                <a:gd name="T94" fmla="*/ 37 w 280"/>
                <a:gd name="T95" fmla="*/ 296 h 325"/>
                <a:gd name="T96" fmla="*/ 51 w 280"/>
                <a:gd name="T97" fmla="*/ 298 h 325"/>
                <a:gd name="T98" fmla="*/ 72 w 280"/>
                <a:gd name="T99" fmla="*/ 312 h 325"/>
                <a:gd name="T100" fmla="*/ 80 w 280"/>
                <a:gd name="T101" fmla="*/ 314 h 325"/>
                <a:gd name="T102" fmla="*/ 80 w 280"/>
                <a:gd name="T103" fmla="*/ 325 h 325"/>
                <a:gd name="T104" fmla="*/ 111 w 280"/>
                <a:gd name="T105" fmla="*/ 317 h 325"/>
                <a:gd name="T106" fmla="*/ 122 w 280"/>
                <a:gd name="T107" fmla="*/ 314 h 325"/>
                <a:gd name="T108" fmla="*/ 148 w 280"/>
                <a:gd name="T109" fmla="*/ 306 h 325"/>
                <a:gd name="T110" fmla="*/ 151 w 280"/>
                <a:gd name="T111" fmla="*/ 306 h 325"/>
                <a:gd name="T112" fmla="*/ 159 w 280"/>
                <a:gd name="T113" fmla="*/ 304 h 325"/>
                <a:gd name="T114" fmla="*/ 172 w 280"/>
                <a:gd name="T115" fmla="*/ 304 h 325"/>
                <a:gd name="T116" fmla="*/ 191 w 280"/>
                <a:gd name="T117" fmla="*/ 304 h 325"/>
                <a:gd name="T118" fmla="*/ 217 w 280"/>
                <a:gd name="T119" fmla="*/ 288 h 325"/>
                <a:gd name="T120" fmla="*/ 235 w 280"/>
                <a:gd name="T121" fmla="*/ 272 h 325"/>
                <a:gd name="T122" fmla="*/ 235 w 280"/>
                <a:gd name="T123" fmla="*/ 27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0" h="325">
                  <a:moveTo>
                    <a:pt x="235" y="272"/>
                  </a:moveTo>
                  <a:lnTo>
                    <a:pt x="270" y="243"/>
                  </a:lnTo>
                  <a:lnTo>
                    <a:pt x="272" y="238"/>
                  </a:lnTo>
                  <a:lnTo>
                    <a:pt x="278" y="235"/>
                  </a:lnTo>
                  <a:lnTo>
                    <a:pt x="280" y="227"/>
                  </a:lnTo>
                  <a:lnTo>
                    <a:pt x="280" y="225"/>
                  </a:lnTo>
                  <a:lnTo>
                    <a:pt x="280" y="219"/>
                  </a:lnTo>
                  <a:lnTo>
                    <a:pt x="278" y="217"/>
                  </a:lnTo>
                  <a:lnTo>
                    <a:pt x="238" y="198"/>
                  </a:lnTo>
                  <a:lnTo>
                    <a:pt x="251" y="190"/>
                  </a:lnTo>
                  <a:lnTo>
                    <a:pt x="254" y="182"/>
                  </a:lnTo>
                  <a:lnTo>
                    <a:pt x="251" y="177"/>
                  </a:lnTo>
                  <a:lnTo>
                    <a:pt x="238" y="174"/>
                  </a:lnTo>
                  <a:lnTo>
                    <a:pt x="235" y="172"/>
                  </a:lnTo>
                  <a:lnTo>
                    <a:pt x="238" y="166"/>
                  </a:lnTo>
                  <a:lnTo>
                    <a:pt x="235" y="164"/>
                  </a:lnTo>
                  <a:lnTo>
                    <a:pt x="230" y="164"/>
                  </a:lnTo>
                  <a:lnTo>
                    <a:pt x="228" y="158"/>
                  </a:lnTo>
                  <a:lnTo>
                    <a:pt x="225" y="156"/>
                  </a:lnTo>
                  <a:lnTo>
                    <a:pt x="228" y="151"/>
                  </a:lnTo>
                  <a:lnTo>
                    <a:pt x="225" y="148"/>
                  </a:lnTo>
                  <a:lnTo>
                    <a:pt x="225" y="145"/>
                  </a:lnTo>
                  <a:lnTo>
                    <a:pt x="228" y="140"/>
                  </a:lnTo>
                  <a:lnTo>
                    <a:pt x="225" y="137"/>
                  </a:lnTo>
                  <a:lnTo>
                    <a:pt x="230" y="132"/>
                  </a:lnTo>
                  <a:lnTo>
                    <a:pt x="228" y="124"/>
                  </a:lnTo>
                  <a:lnTo>
                    <a:pt x="220" y="114"/>
                  </a:lnTo>
                  <a:lnTo>
                    <a:pt x="204" y="98"/>
                  </a:lnTo>
                  <a:lnTo>
                    <a:pt x="201" y="95"/>
                  </a:lnTo>
                  <a:lnTo>
                    <a:pt x="204" y="90"/>
                  </a:lnTo>
                  <a:lnTo>
                    <a:pt x="209" y="85"/>
                  </a:lnTo>
                  <a:lnTo>
                    <a:pt x="217" y="79"/>
                  </a:lnTo>
                  <a:lnTo>
                    <a:pt x="220" y="77"/>
                  </a:lnTo>
                  <a:lnTo>
                    <a:pt x="220" y="71"/>
                  </a:lnTo>
                  <a:lnTo>
                    <a:pt x="201" y="61"/>
                  </a:lnTo>
                  <a:lnTo>
                    <a:pt x="193" y="58"/>
                  </a:lnTo>
                  <a:lnTo>
                    <a:pt x="185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80" y="48"/>
                  </a:lnTo>
                  <a:lnTo>
                    <a:pt x="180" y="45"/>
                  </a:lnTo>
                  <a:lnTo>
                    <a:pt x="183" y="42"/>
                  </a:lnTo>
                  <a:lnTo>
                    <a:pt x="185" y="37"/>
                  </a:lnTo>
                  <a:lnTo>
                    <a:pt x="183" y="37"/>
                  </a:lnTo>
                  <a:lnTo>
                    <a:pt x="177" y="34"/>
                  </a:lnTo>
                  <a:lnTo>
                    <a:pt x="185" y="34"/>
                  </a:lnTo>
                  <a:lnTo>
                    <a:pt x="193" y="32"/>
                  </a:lnTo>
                  <a:lnTo>
                    <a:pt x="191" y="26"/>
                  </a:lnTo>
                  <a:lnTo>
                    <a:pt x="193" y="19"/>
                  </a:lnTo>
                  <a:lnTo>
                    <a:pt x="193" y="16"/>
                  </a:lnTo>
                  <a:lnTo>
                    <a:pt x="185" y="11"/>
                  </a:lnTo>
                  <a:lnTo>
                    <a:pt x="167" y="3"/>
                  </a:lnTo>
                  <a:lnTo>
                    <a:pt x="159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43" y="3"/>
                  </a:lnTo>
                  <a:lnTo>
                    <a:pt x="132" y="3"/>
                  </a:lnTo>
                  <a:lnTo>
                    <a:pt x="125" y="3"/>
                  </a:lnTo>
                  <a:lnTo>
                    <a:pt x="117" y="11"/>
                  </a:lnTo>
                  <a:lnTo>
                    <a:pt x="114" y="19"/>
                  </a:lnTo>
                  <a:lnTo>
                    <a:pt x="114" y="32"/>
                  </a:lnTo>
                  <a:lnTo>
                    <a:pt x="114" y="34"/>
                  </a:lnTo>
                  <a:lnTo>
                    <a:pt x="111" y="34"/>
                  </a:lnTo>
                  <a:lnTo>
                    <a:pt x="106" y="34"/>
                  </a:lnTo>
                  <a:lnTo>
                    <a:pt x="103" y="37"/>
                  </a:lnTo>
                  <a:lnTo>
                    <a:pt x="98" y="42"/>
                  </a:lnTo>
                  <a:lnTo>
                    <a:pt x="90" y="42"/>
                  </a:lnTo>
                  <a:lnTo>
                    <a:pt x="88" y="42"/>
                  </a:lnTo>
                  <a:lnTo>
                    <a:pt x="80" y="37"/>
                  </a:lnTo>
                  <a:lnTo>
                    <a:pt x="72" y="37"/>
                  </a:lnTo>
                  <a:lnTo>
                    <a:pt x="61" y="42"/>
                  </a:lnTo>
                  <a:lnTo>
                    <a:pt x="45" y="42"/>
                  </a:lnTo>
                  <a:lnTo>
                    <a:pt x="35" y="34"/>
                  </a:lnTo>
                  <a:lnTo>
                    <a:pt x="19" y="26"/>
                  </a:lnTo>
                  <a:lnTo>
                    <a:pt x="11" y="24"/>
                  </a:lnTo>
                  <a:lnTo>
                    <a:pt x="3" y="26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11" y="32"/>
                  </a:lnTo>
                  <a:lnTo>
                    <a:pt x="37" y="45"/>
                  </a:lnTo>
                  <a:lnTo>
                    <a:pt x="53" y="53"/>
                  </a:lnTo>
                  <a:lnTo>
                    <a:pt x="59" y="58"/>
                  </a:lnTo>
                  <a:lnTo>
                    <a:pt x="64" y="61"/>
                  </a:lnTo>
                  <a:lnTo>
                    <a:pt x="69" y="63"/>
                  </a:lnTo>
                  <a:lnTo>
                    <a:pt x="64" y="69"/>
                  </a:lnTo>
                  <a:lnTo>
                    <a:pt x="64" y="71"/>
                  </a:lnTo>
                  <a:lnTo>
                    <a:pt x="69" y="79"/>
                  </a:lnTo>
                  <a:lnTo>
                    <a:pt x="72" y="79"/>
                  </a:lnTo>
                  <a:lnTo>
                    <a:pt x="72" y="85"/>
                  </a:lnTo>
                  <a:lnTo>
                    <a:pt x="72" y="87"/>
                  </a:lnTo>
                  <a:lnTo>
                    <a:pt x="72" y="90"/>
                  </a:lnTo>
                  <a:lnTo>
                    <a:pt x="77" y="95"/>
                  </a:lnTo>
                  <a:lnTo>
                    <a:pt x="80" y="98"/>
                  </a:lnTo>
                  <a:lnTo>
                    <a:pt x="77" y="103"/>
                  </a:lnTo>
                  <a:lnTo>
                    <a:pt x="77" y="106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88" y="129"/>
                  </a:lnTo>
                  <a:lnTo>
                    <a:pt x="88" y="129"/>
                  </a:lnTo>
                  <a:lnTo>
                    <a:pt x="90" y="132"/>
                  </a:lnTo>
                  <a:lnTo>
                    <a:pt x="98" y="132"/>
                  </a:lnTo>
                  <a:lnTo>
                    <a:pt x="103" y="137"/>
                  </a:lnTo>
                  <a:lnTo>
                    <a:pt x="106" y="137"/>
                  </a:lnTo>
                  <a:lnTo>
                    <a:pt x="117" y="140"/>
                  </a:lnTo>
                  <a:lnTo>
                    <a:pt x="117" y="145"/>
                  </a:lnTo>
                  <a:lnTo>
                    <a:pt x="117" y="151"/>
                  </a:lnTo>
                  <a:lnTo>
                    <a:pt x="122" y="151"/>
                  </a:lnTo>
                  <a:lnTo>
                    <a:pt x="125" y="156"/>
                  </a:lnTo>
                  <a:lnTo>
                    <a:pt x="117" y="158"/>
                  </a:lnTo>
                  <a:lnTo>
                    <a:pt x="122" y="164"/>
                  </a:lnTo>
                  <a:lnTo>
                    <a:pt x="114" y="158"/>
                  </a:lnTo>
                  <a:lnTo>
                    <a:pt x="106" y="164"/>
                  </a:lnTo>
                  <a:lnTo>
                    <a:pt x="98" y="172"/>
                  </a:lnTo>
                  <a:lnTo>
                    <a:pt x="85" y="182"/>
                  </a:lnTo>
                  <a:lnTo>
                    <a:pt x="80" y="185"/>
                  </a:lnTo>
                  <a:lnTo>
                    <a:pt x="77" y="185"/>
                  </a:lnTo>
                  <a:lnTo>
                    <a:pt x="77" y="190"/>
                  </a:lnTo>
                  <a:lnTo>
                    <a:pt x="69" y="193"/>
                  </a:lnTo>
                  <a:lnTo>
                    <a:pt x="64" y="198"/>
                  </a:lnTo>
                  <a:lnTo>
                    <a:pt x="64" y="201"/>
                  </a:lnTo>
                  <a:lnTo>
                    <a:pt x="61" y="201"/>
                  </a:lnTo>
                  <a:lnTo>
                    <a:pt x="59" y="201"/>
                  </a:lnTo>
                  <a:lnTo>
                    <a:pt x="53" y="203"/>
                  </a:lnTo>
                  <a:lnTo>
                    <a:pt x="53" y="209"/>
                  </a:lnTo>
                  <a:lnTo>
                    <a:pt x="45" y="211"/>
                  </a:lnTo>
                  <a:lnTo>
                    <a:pt x="37" y="211"/>
                  </a:lnTo>
                  <a:lnTo>
                    <a:pt x="35" y="211"/>
                  </a:lnTo>
                  <a:lnTo>
                    <a:pt x="35" y="217"/>
                  </a:lnTo>
                  <a:lnTo>
                    <a:pt x="37" y="219"/>
                  </a:lnTo>
                  <a:lnTo>
                    <a:pt x="35" y="219"/>
                  </a:lnTo>
                  <a:lnTo>
                    <a:pt x="29" y="225"/>
                  </a:lnTo>
                  <a:lnTo>
                    <a:pt x="24" y="230"/>
                  </a:lnTo>
                  <a:lnTo>
                    <a:pt x="29" y="238"/>
                  </a:lnTo>
                  <a:lnTo>
                    <a:pt x="29" y="246"/>
                  </a:lnTo>
                  <a:lnTo>
                    <a:pt x="29" y="251"/>
                  </a:lnTo>
                  <a:lnTo>
                    <a:pt x="35" y="261"/>
                  </a:lnTo>
                  <a:lnTo>
                    <a:pt x="43" y="269"/>
                  </a:lnTo>
                  <a:lnTo>
                    <a:pt x="37" y="269"/>
                  </a:lnTo>
                  <a:lnTo>
                    <a:pt x="37" y="272"/>
                  </a:lnTo>
                  <a:lnTo>
                    <a:pt x="37" y="280"/>
                  </a:lnTo>
                  <a:lnTo>
                    <a:pt x="35" y="285"/>
                  </a:lnTo>
                  <a:lnTo>
                    <a:pt x="37" y="288"/>
                  </a:lnTo>
                  <a:lnTo>
                    <a:pt x="37" y="296"/>
                  </a:lnTo>
                  <a:lnTo>
                    <a:pt x="43" y="298"/>
                  </a:lnTo>
                  <a:lnTo>
                    <a:pt x="45" y="298"/>
                  </a:lnTo>
                  <a:lnTo>
                    <a:pt x="51" y="298"/>
                  </a:lnTo>
                  <a:lnTo>
                    <a:pt x="61" y="304"/>
                  </a:lnTo>
                  <a:lnTo>
                    <a:pt x="69" y="306"/>
                  </a:lnTo>
                  <a:lnTo>
                    <a:pt x="72" y="312"/>
                  </a:lnTo>
                  <a:lnTo>
                    <a:pt x="80" y="306"/>
                  </a:lnTo>
                  <a:lnTo>
                    <a:pt x="77" y="312"/>
                  </a:lnTo>
                  <a:lnTo>
                    <a:pt x="80" y="314"/>
                  </a:lnTo>
                  <a:lnTo>
                    <a:pt x="88" y="317"/>
                  </a:lnTo>
                  <a:lnTo>
                    <a:pt x="85" y="317"/>
                  </a:lnTo>
                  <a:lnTo>
                    <a:pt x="80" y="325"/>
                  </a:lnTo>
                  <a:lnTo>
                    <a:pt x="88" y="322"/>
                  </a:lnTo>
                  <a:lnTo>
                    <a:pt x="98" y="317"/>
                  </a:lnTo>
                  <a:lnTo>
                    <a:pt x="111" y="317"/>
                  </a:lnTo>
                  <a:lnTo>
                    <a:pt x="114" y="317"/>
                  </a:lnTo>
                  <a:lnTo>
                    <a:pt x="117" y="317"/>
                  </a:lnTo>
                  <a:lnTo>
                    <a:pt x="122" y="314"/>
                  </a:lnTo>
                  <a:lnTo>
                    <a:pt x="130" y="312"/>
                  </a:lnTo>
                  <a:lnTo>
                    <a:pt x="140" y="312"/>
                  </a:lnTo>
                  <a:lnTo>
                    <a:pt x="148" y="306"/>
                  </a:lnTo>
                  <a:lnTo>
                    <a:pt x="148" y="312"/>
                  </a:lnTo>
                  <a:lnTo>
                    <a:pt x="151" y="312"/>
                  </a:lnTo>
                  <a:lnTo>
                    <a:pt x="151" y="306"/>
                  </a:lnTo>
                  <a:lnTo>
                    <a:pt x="156" y="306"/>
                  </a:lnTo>
                  <a:lnTo>
                    <a:pt x="156" y="304"/>
                  </a:lnTo>
                  <a:lnTo>
                    <a:pt x="159" y="304"/>
                  </a:lnTo>
                  <a:lnTo>
                    <a:pt x="164" y="306"/>
                  </a:lnTo>
                  <a:lnTo>
                    <a:pt x="167" y="304"/>
                  </a:lnTo>
                  <a:lnTo>
                    <a:pt x="172" y="304"/>
                  </a:lnTo>
                  <a:lnTo>
                    <a:pt x="183" y="298"/>
                  </a:lnTo>
                  <a:lnTo>
                    <a:pt x="185" y="298"/>
                  </a:lnTo>
                  <a:lnTo>
                    <a:pt x="191" y="304"/>
                  </a:lnTo>
                  <a:lnTo>
                    <a:pt x="193" y="304"/>
                  </a:lnTo>
                  <a:lnTo>
                    <a:pt x="201" y="298"/>
                  </a:lnTo>
                  <a:lnTo>
                    <a:pt x="217" y="288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lnTo>
                    <a:pt x="235" y="272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5" name="Freeform 36"/>
            <p:cNvSpPr>
              <a:spLocks noEditPoints="1"/>
            </p:cNvSpPr>
            <p:nvPr/>
          </p:nvSpPr>
          <p:spPr bwMode="auto">
            <a:xfrm rot="256166">
              <a:off x="4136031" y="1986661"/>
              <a:ext cx="1239213" cy="1076929"/>
            </a:xfrm>
            <a:custGeom>
              <a:avLst/>
              <a:gdLst>
                <a:gd name="T0" fmla="*/ 180 w 229"/>
                <a:gd name="T1" fmla="*/ 29 h 158"/>
                <a:gd name="T2" fmla="*/ 200 w 229"/>
                <a:gd name="T3" fmla="*/ 13 h 158"/>
                <a:gd name="T4" fmla="*/ 219 w 229"/>
                <a:gd name="T5" fmla="*/ 22 h 158"/>
                <a:gd name="T6" fmla="*/ 215 w 229"/>
                <a:gd name="T7" fmla="*/ 13 h 158"/>
                <a:gd name="T8" fmla="*/ 222 w 229"/>
                <a:gd name="T9" fmla="*/ 6 h 158"/>
                <a:gd name="T10" fmla="*/ 206 w 229"/>
                <a:gd name="T11" fmla="*/ 9 h 158"/>
                <a:gd name="T12" fmla="*/ 195 w 229"/>
                <a:gd name="T13" fmla="*/ 3 h 158"/>
                <a:gd name="T14" fmla="*/ 190 w 229"/>
                <a:gd name="T15" fmla="*/ 7 h 158"/>
                <a:gd name="T16" fmla="*/ 180 w 229"/>
                <a:gd name="T17" fmla="*/ 9 h 158"/>
                <a:gd name="T18" fmla="*/ 175 w 229"/>
                <a:gd name="T19" fmla="*/ 3 h 158"/>
                <a:gd name="T20" fmla="*/ 165 w 229"/>
                <a:gd name="T21" fmla="*/ 13 h 158"/>
                <a:gd name="T22" fmla="*/ 152 w 229"/>
                <a:gd name="T23" fmla="*/ 10 h 158"/>
                <a:gd name="T24" fmla="*/ 144 w 229"/>
                <a:gd name="T25" fmla="*/ 14 h 158"/>
                <a:gd name="T26" fmla="*/ 134 w 229"/>
                <a:gd name="T27" fmla="*/ 22 h 158"/>
                <a:gd name="T28" fmla="*/ 127 w 229"/>
                <a:gd name="T29" fmla="*/ 17 h 158"/>
                <a:gd name="T30" fmla="*/ 119 w 229"/>
                <a:gd name="T31" fmla="*/ 22 h 158"/>
                <a:gd name="T32" fmla="*/ 106 w 229"/>
                <a:gd name="T33" fmla="*/ 30 h 158"/>
                <a:gd name="T34" fmla="*/ 106 w 229"/>
                <a:gd name="T35" fmla="*/ 37 h 158"/>
                <a:gd name="T36" fmla="*/ 100 w 229"/>
                <a:gd name="T37" fmla="*/ 37 h 158"/>
                <a:gd name="T38" fmla="*/ 94 w 229"/>
                <a:gd name="T39" fmla="*/ 40 h 158"/>
                <a:gd name="T40" fmla="*/ 87 w 229"/>
                <a:gd name="T41" fmla="*/ 45 h 158"/>
                <a:gd name="T42" fmla="*/ 87 w 229"/>
                <a:gd name="T43" fmla="*/ 47 h 158"/>
                <a:gd name="T44" fmla="*/ 79 w 229"/>
                <a:gd name="T45" fmla="*/ 55 h 158"/>
                <a:gd name="T46" fmla="*/ 79 w 229"/>
                <a:gd name="T47" fmla="*/ 57 h 158"/>
                <a:gd name="T48" fmla="*/ 70 w 229"/>
                <a:gd name="T49" fmla="*/ 68 h 158"/>
                <a:gd name="T50" fmla="*/ 61 w 229"/>
                <a:gd name="T51" fmla="*/ 75 h 158"/>
                <a:gd name="T52" fmla="*/ 57 w 229"/>
                <a:gd name="T53" fmla="*/ 76 h 158"/>
                <a:gd name="T54" fmla="*/ 48 w 229"/>
                <a:gd name="T55" fmla="*/ 86 h 158"/>
                <a:gd name="T56" fmla="*/ 58 w 229"/>
                <a:gd name="T57" fmla="*/ 86 h 158"/>
                <a:gd name="T58" fmla="*/ 47 w 229"/>
                <a:gd name="T59" fmla="*/ 90 h 158"/>
                <a:gd name="T60" fmla="*/ 36 w 229"/>
                <a:gd name="T61" fmla="*/ 93 h 158"/>
                <a:gd name="T62" fmla="*/ 31 w 229"/>
                <a:gd name="T63" fmla="*/ 98 h 158"/>
                <a:gd name="T64" fmla="*/ 25 w 229"/>
                <a:gd name="T65" fmla="*/ 100 h 158"/>
                <a:gd name="T66" fmla="*/ 14 w 229"/>
                <a:gd name="T67" fmla="*/ 105 h 158"/>
                <a:gd name="T68" fmla="*/ 3 w 229"/>
                <a:gd name="T69" fmla="*/ 109 h 158"/>
                <a:gd name="T70" fmla="*/ 4 w 229"/>
                <a:gd name="T71" fmla="*/ 116 h 158"/>
                <a:gd name="T72" fmla="*/ 1 w 229"/>
                <a:gd name="T73" fmla="*/ 123 h 158"/>
                <a:gd name="T74" fmla="*/ 3 w 229"/>
                <a:gd name="T75" fmla="*/ 129 h 158"/>
                <a:gd name="T76" fmla="*/ 15 w 229"/>
                <a:gd name="T77" fmla="*/ 132 h 158"/>
                <a:gd name="T78" fmla="*/ 5 w 229"/>
                <a:gd name="T79" fmla="*/ 138 h 158"/>
                <a:gd name="T80" fmla="*/ 11 w 229"/>
                <a:gd name="T81" fmla="*/ 139 h 158"/>
                <a:gd name="T82" fmla="*/ 11 w 229"/>
                <a:gd name="T83" fmla="*/ 148 h 158"/>
                <a:gd name="T84" fmla="*/ 21 w 229"/>
                <a:gd name="T85" fmla="*/ 158 h 158"/>
                <a:gd name="T86" fmla="*/ 47 w 229"/>
                <a:gd name="T87" fmla="*/ 146 h 158"/>
                <a:gd name="T88" fmla="*/ 54 w 229"/>
                <a:gd name="T89" fmla="*/ 135 h 158"/>
                <a:gd name="T90" fmla="*/ 61 w 229"/>
                <a:gd name="T91" fmla="*/ 146 h 158"/>
                <a:gd name="T92" fmla="*/ 71 w 229"/>
                <a:gd name="T93" fmla="*/ 132 h 158"/>
                <a:gd name="T94" fmla="*/ 68 w 229"/>
                <a:gd name="T95" fmla="*/ 112 h 158"/>
                <a:gd name="T96" fmla="*/ 70 w 229"/>
                <a:gd name="T97" fmla="*/ 86 h 158"/>
                <a:gd name="T98" fmla="*/ 89 w 229"/>
                <a:gd name="T99" fmla="*/ 69 h 158"/>
                <a:gd name="T100" fmla="*/ 106 w 229"/>
                <a:gd name="T101" fmla="*/ 46 h 158"/>
                <a:gd name="T102" fmla="*/ 122 w 229"/>
                <a:gd name="T103" fmla="*/ 30 h 158"/>
                <a:gd name="T104" fmla="*/ 143 w 229"/>
                <a:gd name="T105" fmla="*/ 25 h 158"/>
                <a:gd name="T106" fmla="*/ 5 w 229"/>
                <a:gd name="T107" fmla="*/ 141 h 158"/>
                <a:gd name="T108" fmla="*/ 18 w 229"/>
                <a:gd name="T109" fmla="*/ 122 h 158"/>
                <a:gd name="T110" fmla="*/ 21 w 229"/>
                <a:gd name="T111" fmla="*/ 106 h 158"/>
                <a:gd name="T112" fmla="*/ 23 w 229"/>
                <a:gd name="T113" fmla="*/ 116 h 158"/>
                <a:gd name="T114" fmla="*/ 73 w 229"/>
                <a:gd name="T115" fmla="*/ 6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9" h="158">
                  <a:moveTo>
                    <a:pt x="144" y="23"/>
                  </a:moveTo>
                  <a:cubicBezTo>
                    <a:pt x="147" y="22"/>
                    <a:pt x="147" y="22"/>
                    <a:pt x="147" y="22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3" y="27"/>
                    <a:pt x="173" y="27"/>
                    <a:pt x="173" y="27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80" y="29"/>
                    <a:pt x="180" y="29"/>
                    <a:pt x="180" y="29"/>
                  </a:cubicBezTo>
                  <a:cubicBezTo>
                    <a:pt x="182" y="27"/>
                    <a:pt x="182" y="27"/>
                    <a:pt x="182" y="27"/>
                  </a:cubicBezTo>
                  <a:cubicBezTo>
                    <a:pt x="183" y="26"/>
                    <a:pt x="183" y="26"/>
                    <a:pt x="183" y="26"/>
                  </a:cubicBezTo>
                  <a:cubicBezTo>
                    <a:pt x="185" y="26"/>
                    <a:pt x="185" y="26"/>
                    <a:pt x="185" y="26"/>
                  </a:cubicBezTo>
                  <a:cubicBezTo>
                    <a:pt x="186" y="26"/>
                    <a:pt x="186" y="26"/>
                    <a:pt x="186" y="26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6" y="20"/>
                    <a:pt x="186" y="20"/>
                    <a:pt x="186" y="20"/>
                  </a:cubicBezTo>
                  <a:cubicBezTo>
                    <a:pt x="187" y="17"/>
                    <a:pt x="187" y="17"/>
                    <a:pt x="187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97" y="14"/>
                    <a:pt x="197" y="14"/>
                    <a:pt x="197" y="14"/>
                  </a:cubicBezTo>
                  <a:cubicBezTo>
                    <a:pt x="200" y="13"/>
                    <a:pt x="200" y="13"/>
                    <a:pt x="200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3" y="13"/>
                    <a:pt x="203" y="13"/>
                    <a:pt x="203" y="13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5" y="23"/>
                    <a:pt x="215" y="23"/>
                    <a:pt x="215" y="23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9" y="22"/>
                    <a:pt x="219" y="22"/>
                    <a:pt x="219" y="22"/>
                  </a:cubicBezTo>
                  <a:cubicBezTo>
                    <a:pt x="221" y="21"/>
                    <a:pt x="221" y="21"/>
                    <a:pt x="221" y="21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23" y="19"/>
                    <a:pt x="223" y="19"/>
                    <a:pt x="223" y="19"/>
                  </a:cubicBezTo>
                  <a:cubicBezTo>
                    <a:pt x="223" y="17"/>
                    <a:pt x="223" y="17"/>
                    <a:pt x="223" y="17"/>
                  </a:cubicBezTo>
                  <a:cubicBezTo>
                    <a:pt x="222" y="17"/>
                    <a:pt x="222" y="17"/>
                    <a:pt x="222" y="17"/>
                  </a:cubicBezTo>
                  <a:cubicBezTo>
                    <a:pt x="222" y="16"/>
                    <a:pt x="222" y="16"/>
                    <a:pt x="222" y="16"/>
                  </a:cubicBezTo>
                  <a:cubicBezTo>
                    <a:pt x="220" y="16"/>
                    <a:pt x="220" y="16"/>
                    <a:pt x="220" y="16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8" y="14"/>
                    <a:pt x="218" y="14"/>
                    <a:pt x="218" y="14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15" y="13"/>
                    <a:pt x="215" y="13"/>
                    <a:pt x="215" y="13"/>
                  </a:cubicBezTo>
                  <a:cubicBezTo>
                    <a:pt x="210" y="12"/>
                    <a:pt x="210" y="12"/>
                    <a:pt x="210" y="12"/>
                  </a:cubicBezTo>
                  <a:cubicBezTo>
                    <a:pt x="212" y="12"/>
                    <a:pt x="212" y="12"/>
                    <a:pt x="212" y="12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9" y="13"/>
                    <a:pt x="219" y="13"/>
                    <a:pt x="219" y="13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26" y="10"/>
                    <a:pt x="226" y="10"/>
                    <a:pt x="226" y="10"/>
                  </a:cubicBezTo>
                  <a:cubicBezTo>
                    <a:pt x="229" y="10"/>
                    <a:pt x="229" y="10"/>
                    <a:pt x="229" y="10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6" y="7"/>
                    <a:pt x="226" y="7"/>
                    <a:pt x="226" y="7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5" y="4"/>
                    <a:pt x="215" y="4"/>
                    <a:pt x="215" y="4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09" y="3"/>
                    <a:pt x="209" y="3"/>
                    <a:pt x="209" y="3"/>
                  </a:cubicBezTo>
                  <a:cubicBezTo>
                    <a:pt x="208" y="6"/>
                    <a:pt x="208" y="6"/>
                    <a:pt x="208" y="6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206" y="9"/>
                    <a:pt x="206" y="9"/>
                    <a:pt x="206" y="9"/>
                  </a:cubicBezTo>
                  <a:cubicBezTo>
                    <a:pt x="206" y="7"/>
                    <a:pt x="206" y="7"/>
                    <a:pt x="206" y="7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6" y="6"/>
                    <a:pt x="206" y="6"/>
                    <a:pt x="206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5" y="3"/>
                    <a:pt x="195" y="3"/>
                    <a:pt x="195" y="3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7" y="4"/>
                    <a:pt x="197" y="4"/>
                    <a:pt x="197" y="4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6" y="6"/>
                    <a:pt x="196" y="6"/>
                    <a:pt x="196" y="6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93" y="7"/>
                    <a:pt x="193" y="7"/>
                    <a:pt x="193" y="7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2" y="9"/>
                    <a:pt x="182" y="9"/>
                    <a:pt x="182" y="9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0" y="12"/>
                    <a:pt x="180" y="12"/>
                    <a:pt x="180" y="12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9" y="7"/>
                    <a:pt x="179" y="7"/>
                    <a:pt x="179" y="7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82" y="6"/>
                    <a:pt x="182" y="6"/>
                    <a:pt x="182" y="6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60" y="12"/>
                    <a:pt x="160" y="12"/>
                    <a:pt x="160" y="12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9" y="12"/>
                    <a:pt x="159" y="12"/>
                    <a:pt x="159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6" y="12"/>
                    <a:pt x="156" y="12"/>
                    <a:pt x="156" y="12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3" y="19"/>
                    <a:pt x="143" y="19"/>
                    <a:pt x="143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6" y="26"/>
                    <a:pt x="116" y="26"/>
                    <a:pt x="116" y="26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3" y="112"/>
                    <a:pt x="3" y="112"/>
                    <a:pt x="3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19"/>
                    <a:pt x="5" y="119"/>
                    <a:pt x="5" y="119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3" y="129"/>
                    <a:pt x="3" y="129"/>
                    <a:pt x="3" y="129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2"/>
                    <a:pt x="3" y="142"/>
                    <a:pt x="3" y="142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8" y="154"/>
                    <a:pt x="8" y="154"/>
                    <a:pt x="8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5" y="155"/>
                    <a:pt x="15" y="155"/>
                    <a:pt x="15" y="155"/>
                  </a:cubicBezTo>
                  <a:cubicBezTo>
                    <a:pt x="17" y="155"/>
                    <a:pt x="17" y="155"/>
                    <a:pt x="17" y="155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21" y="158"/>
                    <a:pt x="21" y="158"/>
                    <a:pt x="21" y="15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40" y="151"/>
                    <a:pt x="40" y="151"/>
                    <a:pt x="40" y="151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1" y="148"/>
                    <a:pt x="41" y="148"/>
                    <a:pt x="41" y="148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7" y="146"/>
                    <a:pt x="47" y="146"/>
                    <a:pt x="47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53" y="139"/>
                    <a:pt x="53" y="139"/>
                    <a:pt x="53" y="139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3" y="136"/>
                    <a:pt x="53" y="136"/>
                    <a:pt x="53" y="136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6" y="135"/>
                    <a:pt x="56" y="135"/>
                    <a:pt x="56" y="135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6" y="143"/>
                    <a:pt x="56" y="143"/>
                    <a:pt x="56" y="143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63" y="148"/>
                    <a:pt x="63" y="148"/>
                    <a:pt x="63" y="148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7" y="135"/>
                    <a:pt x="67" y="135"/>
                    <a:pt x="67" y="135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2"/>
                    <a:pt x="71" y="132"/>
                    <a:pt x="71" y="132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7" y="83"/>
                    <a:pt x="77" y="83"/>
                    <a:pt x="77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6" y="47"/>
                    <a:pt x="106" y="47"/>
                    <a:pt x="106" y="47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4" y="36"/>
                    <a:pt x="114" y="36"/>
                    <a:pt x="114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3" y="25"/>
                    <a:pt x="143" y="25"/>
                    <a:pt x="143" y="25"/>
                  </a:cubicBezTo>
                  <a:cubicBezTo>
                    <a:pt x="146" y="23"/>
                    <a:pt x="146" y="23"/>
                    <a:pt x="146" y="23"/>
                  </a:cubicBezTo>
                  <a:lnTo>
                    <a:pt x="144" y="23"/>
                  </a:lnTo>
                  <a:close/>
                  <a:moveTo>
                    <a:pt x="4" y="123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5" y="122"/>
                    <a:pt x="5" y="122"/>
                    <a:pt x="5" y="122"/>
                  </a:cubicBezTo>
                  <a:lnTo>
                    <a:pt x="4" y="123"/>
                  </a:lnTo>
                  <a:close/>
                  <a:moveTo>
                    <a:pt x="5" y="141"/>
                  </a:moveTo>
                  <a:cubicBezTo>
                    <a:pt x="4" y="141"/>
                    <a:pt x="4" y="141"/>
                    <a:pt x="4" y="141"/>
                  </a:cubicBezTo>
                  <a:cubicBezTo>
                    <a:pt x="5" y="139"/>
                    <a:pt x="5" y="139"/>
                    <a:pt x="5" y="139"/>
                  </a:cubicBezTo>
                  <a:lnTo>
                    <a:pt x="5" y="141"/>
                  </a:lnTo>
                  <a:close/>
                  <a:moveTo>
                    <a:pt x="10" y="112"/>
                  </a:move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3" y="111"/>
                    <a:pt x="13" y="111"/>
                    <a:pt x="13" y="111"/>
                  </a:cubicBezTo>
                  <a:lnTo>
                    <a:pt x="10" y="112"/>
                  </a:lnTo>
                  <a:close/>
                  <a:moveTo>
                    <a:pt x="21" y="119"/>
                  </a:moveTo>
                  <a:cubicBezTo>
                    <a:pt x="20" y="121"/>
                    <a:pt x="20" y="121"/>
                    <a:pt x="20" y="121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0" y="119"/>
                    <a:pt x="20" y="119"/>
                    <a:pt x="20" y="119"/>
                  </a:cubicBezTo>
                  <a:lnTo>
                    <a:pt x="21" y="119"/>
                  </a:lnTo>
                  <a:close/>
                  <a:moveTo>
                    <a:pt x="21" y="106"/>
                  </a:moveTo>
                  <a:cubicBezTo>
                    <a:pt x="18" y="108"/>
                    <a:pt x="18" y="108"/>
                    <a:pt x="18" y="108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106"/>
                    <a:pt x="20" y="106"/>
                    <a:pt x="20" y="106"/>
                  </a:cubicBezTo>
                  <a:lnTo>
                    <a:pt x="21" y="106"/>
                  </a:lnTo>
                  <a:close/>
                  <a:moveTo>
                    <a:pt x="25" y="118"/>
                  </a:moveTo>
                  <a:cubicBezTo>
                    <a:pt x="23" y="119"/>
                    <a:pt x="23" y="119"/>
                    <a:pt x="23" y="119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4" y="118"/>
                    <a:pt x="24" y="118"/>
                    <a:pt x="24" y="118"/>
                  </a:cubicBezTo>
                  <a:lnTo>
                    <a:pt x="25" y="118"/>
                  </a:lnTo>
                  <a:close/>
                  <a:moveTo>
                    <a:pt x="27" y="99"/>
                  </a:moveTo>
                  <a:cubicBezTo>
                    <a:pt x="30" y="99"/>
                    <a:pt x="30" y="99"/>
                    <a:pt x="30" y="99"/>
                  </a:cubicBezTo>
                  <a:cubicBezTo>
                    <a:pt x="31" y="100"/>
                    <a:pt x="31" y="100"/>
                    <a:pt x="31" y="100"/>
                  </a:cubicBezTo>
                  <a:lnTo>
                    <a:pt x="27" y="99"/>
                  </a:lnTo>
                  <a:close/>
                  <a:moveTo>
                    <a:pt x="73" y="68"/>
                  </a:moveTo>
                  <a:cubicBezTo>
                    <a:pt x="71" y="66"/>
                    <a:pt x="71" y="66"/>
                    <a:pt x="71" y="66"/>
                  </a:cubicBezTo>
                  <a:cubicBezTo>
                    <a:pt x="74" y="66"/>
                    <a:pt x="74" y="66"/>
                    <a:pt x="74" y="66"/>
                  </a:cubicBezTo>
                  <a:lnTo>
                    <a:pt x="73" y="68"/>
                  </a:lnTo>
                  <a:close/>
                  <a:moveTo>
                    <a:pt x="113" y="33"/>
                  </a:moveTo>
                  <a:cubicBezTo>
                    <a:pt x="111" y="32"/>
                    <a:pt x="111" y="32"/>
                    <a:pt x="111" y="32"/>
                  </a:cubicBezTo>
                  <a:cubicBezTo>
                    <a:pt x="114" y="32"/>
                    <a:pt x="114" y="32"/>
                    <a:pt x="114" y="32"/>
                  </a:cubicBezTo>
                  <a:lnTo>
                    <a:pt x="113" y="33"/>
                  </a:lnTo>
                  <a:close/>
                  <a:moveTo>
                    <a:pt x="130" y="22"/>
                  </a:moveTo>
                  <a:cubicBezTo>
                    <a:pt x="129" y="20"/>
                    <a:pt x="129" y="20"/>
                    <a:pt x="129" y="20"/>
                  </a:cubicBezTo>
                  <a:cubicBezTo>
                    <a:pt x="130" y="20"/>
                    <a:pt x="130" y="20"/>
                    <a:pt x="130" y="20"/>
                  </a:cubicBezTo>
                  <a:lnTo>
                    <a:pt x="130" y="22"/>
                  </a:lnTo>
                  <a:close/>
                </a:path>
              </a:pathLst>
            </a:custGeom>
            <a:solidFill>
              <a:srgbClr val="0094CD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6" name="Freeform 37"/>
            <p:cNvSpPr>
              <a:spLocks noEditPoints="1"/>
            </p:cNvSpPr>
            <p:nvPr/>
          </p:nvSpPr>
          <p:spPr bwMode="auto">
            <a:xfrm rot="256166">
              <a:off x="3100551" y="4256090"/>
              <a:ext cx="778348" cy="710205"/>
            </a:xfrm>
            <a:custGeom>
              <a:avLst/>
              <a:gdLst>
                <a:gd name="T0" fmla="*/ 134 w 144"/>
                <a:gd name="T1" fmla="*/ 23 h 104"/>
                <a:gd name="T2" fmla="*/ 136 w 144"/>
                <a:gd name="T3" fmla="*/ 20 h 104"/>
                <a:gd name="T4" fmla="*/ 130 w 144"/>
                <a:gd name="T5" fmla="*/ 18 h 104"/>
                <a:gd name="T6" fmla="*/ 124 w 144"/>
                <a:gd name="T7" fmla="*/ 18 h 104"/>
                <a:gd name="T8" fmla="*/ 116 w 144"/>
                <a:gd name="T9" fmla="*/ 15 h 104"/>
                <a:gd name="T10" fmla="*/ 110 w 144"/>
                <a:gd name="T11" fmla="*/ 13 h 104"/>
                <a:gd name="T12" fmla="*/ 103 w 144"/>
                <a:gd name="T13" fmla="*/ 14 h 104"/>
                <a:gd name="T14" fmla="*/ 97 w 144"/>
                <a:gd name="T15" fmla="*/ 13 h 104"/>
                <a:gd name="T16" fmla="*/ 87 w 144"/>
                <a:gd name="T17" fmla="*/ 10 h 104"/>
                <a:gd name="T18" fmla="*/ 83 w 144"/>
                <a:gd name="T19" fmla="*/ 5 h 104"/>
                <a:gd name="T20" fmla="*/ 70 w 144"/>
                <a:gd name="T21" fmla="*/ 4 h 104"/>
                <a:gd name="T22" fmla="*/ 58 w 144"/>
                <a:gd name="T23" fmla="*/ 4 h 104"/>
                <a:gd name="T24" fmla="*/ 34 w 144"/>
                <a:gd name="T25" fmla="*/ 2 h 104"/>
                <a:gd name="T26" fmla="*/ 23 w 144"/>
                <a:gd name="T27" fmla="*/ 1 h 104"/>
                <a:gd name="T28" fmla="*/ 14 w 144"/>
                <a:gd name="T29" fmla="*/ 1 h 104"/>
                <a:gd name="T30" fmla="*/ 10 w 144"/>
                <a:gd name="T31" fmla="*/ 4 h 104"/>
                <a:gd name="T32" fmla="*/ 3 w 144"/>
                <a:gd name="T33" fmla="*/ 7 h 104"/>
                <a:gd name="T34" fmla="*/ 1 w 144"/>
                <a:gd name="T35" fmla="*/ 13 h 104"/>
                <a:gd name="T36" fmla="*/ 1 w 144"/>
                <a:gd name="T37" fmla="*/ 17 h 104"/>
                <a:gd name="T38" fmla="*/ 3 w 144"/>
                <a:gd name="T39" fmla="*/ 17 h 104"/>
                <a:gd name="T40" fmla="*/ 3 w 144"/>
                <a:gd name="T41" fmla="*/ 21 h 104"/>
                <a:gd name="T42" fmla="*/ 4 w 144"/>
                <a:gd name="T43" fmla="*/ 24 h 104"/>
                <a:gd name="T44" fmla="*/ 8 w 144"/>
                <a:gd name="T45" fmla="*/ 23 h 104"/>
                <a:gd name="T46" fmla="*/ 10 w 144"/>
                <a:gd name="T47" fmla="*/ 24 h 104"/>
                <a:gd name="T48" fmla="*/ 14 w 144"/>
                <a:gd name="T49" fmla="*/ 25 h 104"/>
                <a:gd name="T50" fmla="*/ 21 w 144"/>
                <a:gd name="T51" fmla="*/ 24 h 104"/>
                <a:gd name="T52" fmla="*/ 27 w 144"/>
                <a:gd name="T53" fmla="*/ 25 h 104"/>
                <a:gd name="T54" fmla="*/ 30 w 144"/>
                <a:gd name="T55" fmla="*/ 30 h 104"/>
                <a:gd name="T56" fmla="*/ 23 w 144"/>
                <a:gd name="T57" fmla="*/ 37 h 104"/>
                <a:gd name="T58" fmla="*/ 23 w 144"/>
                <a:gd name="T59" fmla="*/ 47 h 104"/>
                <a:gd name="T60" fmla="*/ 21 w 144"/>
                <a:gd name="T61" fmla="*/ 51 h 104"/>
                <a:gd name="T62" fmla="*/ 17 w 144"/>
                <a:gd name="T63" fmla="*/ 56 h 104"/>
                <a:gd name="T64" fmla="*/ 17 w 144"/>
                <a:gd name="T65" fmla="*/ 60 h 104"/>
                <a:gd name="T66" fmla="*/ 17 w 144"/>
                <a:gd name="T67" fmla="*/ 68 h 104"/>
                <a:gd name="T68" fmla="*/ 17 w 144"/>
                <a:gd name="T69" fmla="*/ 74 h 104"/>
                <a:gd name="T70" fmla="*/ 17 w 144"/>
                <a:gd name="T71" fmla="*/ 78 h 104"/>
                <a:gd name="T72" fmla="*/ 13 w 144"/>
                <a:gd name="T73" fmla="*/ 83 h 104"/>
                <a:gd name="T74" fmla="*/ 18 w 144"/>
                <a:gd name="T75" fmla="*/ 88 h 104"/>
                <a:gd name="T76" fmla="*/ 25 w 144"/>
                <a:gd name="T77" fmla="*/ 94 h 104"/>
                <a:gd name="T78" fmla="*/ 27 w 144"/>
                <a:gd name="T79" fmla="*/ 97 h 104"/>
                <a:gd name="T80" fmla="*/ 28 w 144"/>
                <a:gd name="T81" fmla="*/ 103 h 104"/>
                <a:gd name="T82" fmla="*/ 36 w 144"/>
                <a:gd name="T83" fmla="*/ 103 h 104"/>
                <a:gd name="T84" fmla="*/ 46 w 144"/>
                <a:gd name="T85" fmla="*/ 97 h 104"/>
                <a:gd name="T86" fmla="*/ 64 w 144"/>
                <a:gd name="T87" fmla="*/ 96 h 104"/>
                <a:gd name="T88" fmla="*/ 73 w 144"/>
                <a:gd name="T89" fmla="*/ 94 h 104"/>
                <a:gd name="T90" fmla="*/ 83 w 144"/>
                <a:gd name="T91" fmla="*/ 84 h 104"/>
                <a:gd name="T92" fmla="*/ 90 w 144"/>
                <a:gd name="T93" fmla="*/ 78 h 104"/>
                <a:gd name="T94" fmla="*/ 100 w 144"/>
                <a:gd name="T95" fmla="*/ 67 h 104"/>
                <a:gd name="T96" fmla="*/ 97 w 144"/>
                <a:gd name="T97" fmla="*/ 53 h 104"/>
                <a:gd name="T98" fmla="*/ 107 w 144"/>
                <a:gd name="T99" fmla="*/ 41 h 104"/>
                <a:gd name="T100" fmla="*/ 117 w 144"/>
                <a:gd name="T101" fmla="*/ 34 h 104"/>
                <a:gd name="T102" fmla="*/ 25 w 144"/>
                <a:gd name="T103" fmla="*/ 94 h 104"/>
                <a:gd name="T104" fmla="*/ 133 w 144"/>
                <a:gd name="T105" fmla="*/ 53 h 104"/>
                <a:gd name="T106" fmla="*/ 126 w 144"/>
                <a:gd name="T107" fmla="*/ 57 h 104"/>
                <a:gd name="T108" fmla="*/ 133 w 144"/>
                <a:gd name="T109" fmla="*/ 60 h 104"/>
                <a:gd name="T110" fmla="*/ 137 w 144"/>
                <a:gd name="T111" fmla="*/ 54 h 104"/>
                <a:gd name="T112" fmla="*/ 115 w 144"/>
                <a:gd name="T113" fmla="*/ 66 h 104"/>
                <a:gd name="T114" fmla="*/ 117 w 144"/>
                <a:gd name="T115" fmla="*/ 64 h 104"/>
                <a:gd name="T116" fmla="*/ 140 w 144"/>
                <a:gd name="T117" fmla="*/ 52 h 104"/>
                <a:gd name="T118" fmla="*/ 144 w 144"/>
                <a:gd name="T119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" h="104">
                  <a:moveTo>
                    <a:pt x="132" y="28"/>
                  </a:moveTo>
                  <a:cubicBezTo>
                    <a:pt x="133" y="27"/>
                    <a:pt x="133" y="27"/>
                    <a:pt x="133" y="27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4"/>
                    <a:pt x="107" y="14"/>
                    <a:pt x="107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6" y="30"/>
                    <a:pt x="126" y="30"/>
                    <a:pt x="126" y="30"/>
                  </a:cubicBezTo>
                  <a:lnTo>
                    <a:pt x="132" y="28"/>
                  </a:lnTo>
                  <a:close/>
                  <a:moveTo>
                    <a:pt x="25" y="94"/>
                  </a:moveTo>
                  <a:cubicBezTo>
                    <a:pt x="25" y="93"/>
                    <a:pt x="25" y="93"/>
                    <a:pt x="25" y="93"/>
                  </a:cubicBezTo>
                  <a:cubicBezTo>
                    <a:pt x="27" y="93"/>
                    <a:pt x="27" y="93"/>
                    <a:pt x="27" y="93"/>
                  </a:cubicBezTo>
                  <a:lnTo>
                    <a:pt x="25" y="94"/>
                  </a:lnTo>
                  <a:close/>
                  <a:moveTo>
                    <a:pt x="133" y="53"/>
                  </a:moveTo>
                  <a:cubicBezTo>
                    <a:pt x="134" y="51"/>
                    <a:pt x="134" y="51"/>
                    <a:pt x="134" y="51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27" y="54"/>
                    <a:pt x="127" y="54"/>
                    <a:pt x="127" y="54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129" y="57"/>
                    <a:pt x="129" y="57"/>
                    <a:pt x="129" y="57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4" y="54"/>
                    <a:pt x="134" y="54"/>
                    <a:pt x="134" y="54"/>
                  </a:cubicBezTo>
                  <a:lnTo>
                    <a:pt x="133" y="53"/>
                  </a:lnTo>
                  <a:close/>
                  <a:moveTo>
                    <a:pt x="115" y="64"/>
                  </a:moveTo>
                  <a:cubicBezTo>
                    <a:pt x="115" y="66"/>
                    <a:pt x="115" y="66"/>
                    <a:pt x="115" y="66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15" y="64"/>
                    <a:pt x="115" y="64"/>
                    <a:pt x="115" y="64"/>
                  </a:cubicBezTo>
                  <a:close/>
                  <a:moveTo>
                    <a:pt x="143" y="51"/>
                  </a:moveTo>
                  <a:cubicBezTo>
                    <a:pt x="141" y="51"/>
                    <a:pt x="141" y="51"/>
                    <a:pt x="141" y="51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3" y="51"/>
                    <a:pt x="143" y="51"/>
                    <a:pt x="143" y="51"/>
                  </a:cubicBezTo>
                  <a:close/>
                </a:path>
              </a:pathLst>
            </a:custGeom>
            <a:solidFill>
              <a:srgbClr val="82B819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reeform 38"/>
            <p:cNvSpPr>
              <a:spLocks noEditPoints="1"/>
            </p:cNvSpPr>
            <p:nvPr/>
          </p:nvSpPr>
          <p:spPr bwMode="auto">
            <a:xfrm rot="256166">
              <a:off x="4816023" y="4558812"/>
              <a:ext cx="464961" cy="632727"/>
            </a:xfrm>
            <a:custGeom>
              <a:avLst/>
              <a:gdLst>
                <a:gd name="T0" fmla="*/ 127 w 227"/>
                <a:gd name="T1" fmla="*/ 124 h 245"/>
                <a:gd name="T2" fmla="*/ 132 w 227"/>
                <a:gd name="T3" fmla="*/ 116 h 245"/>
                <a:gd name="T4" fmla="*/ 100 w 227"/>
                <a:gd name="T5" fmla="*/ 98 h 245"/>
                <a:gd name="T6" fmla="*/ 103 w 227"/>
                <a:gd name="T7" fmla="*/ 105 h 245"/>
                <a:gd name="T8" fmla="*/ 108 w 227"/>
                <a:gd name="T9" fmla="*/ 61 h 245"/>
                <a:gd name="T10" fmla="*/ 108 w 227"/>
                <a:gd name="T11" fmla="*/ 63 h 245"/>
                <a:gd name="T12" fmla="*/ 127 w 227"/>
                <a:gd name="T13" fmla="*/ 148 h 245"/>
                <a:gd name="T14" fmla="*/ 100 w 227"/>
                <a:gd name="T15" fmla="*/ 113 h 245"/>
                <a:gd name="T16" fmla="*/ 92 w 227"/>
                <a:gd name="T17" fmla="*/ 98 h 245"/>
                <a:gd name="T18" fmla="*/ 98 w 227"/>
                <a:gd name="T19" fmla="*/ 90 h 245"/>
                <a:gd name="T20" fmla="*/ 82 w 227"/>
                <a:gd name="T21" fmla="*/ 61 h 245"/>
                <a:gd name="T22" fmla="*/ 92 w 227"/>
                <a:gd name="T23" fmla="*/ 47 h 245"/>
                <a:gd name="T24" fmla="*/ 119 w 227"/>
                <a:gd name="T25" fmla="*/ 61 h 245"/>
                <a:gd name="T26" fmla="*/ 132 w 227"/>
                <a:gd name="T27" fmla="*/ 55 h 245"/>
                <a:gd name="T28" fmla="*/ 111 w 227"/>
                <a:gd name="T29" fmla="*/ 34 h 245"/>
                <a:gd name="T30" fmla="*/ 137 w 227"/>
                <a:gd name="T31" fmla="*/ 29 h 245"/>
                <a:gd name="T32" fmla="*/ 180 w 227"/>
                <a:gd name="T33" fmla="*/ 37 h 245"/>
                <a:gd name="T34" fmla="*/ 190 w 227"/>
                <a:gd name="T35" fmla="*/ 16 h 245"/>
                <a:gd name="T36" fmla="*/ 180 w 227"/>
                <a:gd name="T37" fmla="*/ 0 h 245"/>
                <a:gd name="T38" fmla="*/ 177 w 227"/>
                <a:gd name="T39" fmla="*/ 16 h 245"/>
                <a:gd name="T40" fmla="*/ 145 w 227"/>
                <a:gd name="T41" fmla="*/ 10 h 245"/>
                <a:gd name="T42" fmla="*/ 124 w 227"/>
                <a:gd name="T43" fmla="*/ 8 h 245"/>
                <a:gd name="T44" fmla="*/ 85 w 227"/>
                <a:gd name="T45" fmla="*/ 16 h 245"/>
                <a:gd name="T46" fmla="*/ 40 w 227"/>
                <a:gd name="T47" fmla="*/ 29 h 245"/>
                <a:gd name="T48" fmla="*/ 29 w 227"/>
                <a:gd name="T49" fmla="*/ 45 h 245"/>
                <a:gd name="T50" fmla="*/ 13 w 227"/>
                <a:gd name="T51" fmla="*/ 71 h 245"/>
                <a:gd name="T52" fmla="*/ 13 w 227"/>
                <a:gd name="T53" fmla="*/ 87 h 245"/>
                <a:gd name="T54" fmla="*/ 40 w 227"/>
                <a:gd name="T55" fmla="*/ 98 h 245"/>
                <a:gd name="T56" fmla="*/ 37 w 227"/>
                <a:gd name="T57" fmla="*/ 116 h 245"/>
                <a:gd name="T58" fmla="*/ 71 w 227"/>
                <a:gd name="T59" fmla="*/ 121 h 245"/>
                <a:gd name="T60" fmla="*/ 98 w 227"/>
                <a:gd name="T61" fmla="*/ 129 h 245"/>
                <a:gd name="T62" fmla="*/ 77 w 227"/>
                <a:gd name="T63" fmla="*/ 129 h 245"/>
                <a:gd name="T64" fmla="*/ 48 w 227"/>
                <a:gd name="T65" fmla="*/ 129 h 245"/>
                <a:gd name="T66" fmla="*/ 55 w 227"/>
                <a:gd name="T67" fmla="*/ 166 h 245"/>
                <a:gd name="T68" fmla="*/ 71 w 227"/>
                <a:gd name="T69" fmla="*/ 169 h 245"/>
                <a:gd name="T70" fmla="*/ 90 w 227"/>
                <a:gd name="T71" fmla="*/ 177 h 245"/>
                <a:gd name="T72" fmla="*/ 90 w 227"/>
                <a:gd name="T73" fmla="*/ 158 h 245"/>
                <a:gd name="T74" fmla="*/ 108 w 227"/>
                <a:gd name="T75" fmla="*/ 150 h 245"/>
                <a:gd name="T76" fmla="*/ 98 w 227"/>
                <a:gd name="T77" fmla="*/ 134 h 245"/>
                <a:gd name="T78" fmla="*/ 100 w 227"/>
                <a:gd name="T79" fmla="*/ 134 h 245"/>
                <a:gd name="T80" fmla="*/ 161 w 227"/>
                <a:gd name="T81" fmla="*/ 227 h 245"/>
                <a:gd name="T82" fmla="*/ 127 w 227"/>
                <a:gd name="T83" fmla="*/ 222 h 245"/>
                <a:gd name="T84" fmla="*/ 116 w 227"/>
                <a:gd name="T85" fmla="*/ 235 h 245"/>
                <a:gd name="T86" fmla="*/ 190 w 227"/>
                <a:gd name="T87" fmla="*/ 243 h 245"/>
                <a:gd name="T88" fmla="*/ 188 w 227"/>
                <a:gd name="T89" fmla="*/ 235 h 245"/>
                <a:gd name="T90" fmla="*/ 190 w 227"/>
                <a:gd name="T91" fmla="*/ 113 h 245"/>
                <a:gd name="T92" fmla="*/ 198 w 227"/>
                <a:gd name="T93" fmla="*/ 116 h 245"/>
                <a:gd name="T94" fmla="*/ 198 w 227"/>
                <a:gd name="T95" fmla="*/ 113 h 245"/>
                <a:gd name="T96" fmla="*/ 164 w 227"/>
                <a:gd name="T97" fmla="*/ 119 h 245"/>
                <a:gd name="T98" fmla="*/ 166 w 227"/>
                <a:gd name="T99" fmla="*/ 127 h 245"/>
                <a:gd name="T100" fmla="*/ 214 w 227"/>
                <a:gd name="T101" fmla="*/ 203 h 245"/>
                <a:gd name="T102" fmla="*/ 219 w 227"/>
                <a:gd name="T103" fmla="*/ 190 h 245"/>
                <a:gd name="T104" fmla="*/ 3 w 227"/>
                <a:gd name="T105" fmla="*/ 76 h 245"/>
                <a:gd name="T106" fmla="*/ 5 w 227"/>
                <a:gd name="T107" fmla="*/ 79 h 245"/>
                <a:gd name="T108" fmla="*/ 3 w 227"/>
                <a:gd name="T109" fmla="*/ 76 h 245"/>
                <a:gd name="T110" fmla="*/ 26 w 227"/>
                <a:gd name="T111" fmla="*/ 127 h 245"/>
                <a:gd name="T112" fmla="*/ 19 w 227"/>
                <a:gd name="T113" fmla="*/ 127 h 245"/>
                <a:gd name="T114" fmla="*/ 148 w 227"/>
                <a:gd name="T115" fmla="*/ 171 h 245"/>
                <a:gd name="T116" fmla="*/ 153 w 227"/>
                <a:gd name="T117" fmla="*/ 171 h 245"/>
                <a:gd name="T118" fmla="*/ 140 w 227"/>
                <a:gd name="T119" fmla="*/ 74 h 245"/>
                <a:gd name="T120" fmla="*/ 148 w 227"/>
                <a:gd name="T121" fmla="*/ 7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7" h="245">
                  <a:moveTo>
                    <a:pt x="103" y="105"/>
                  </a:moveTo>
                  <a:lnTo>
                    <a:pt x="108" y="113"/>
                  </a:lnTo>
                  <a:lnTo>
                    <a:pt x="111" y="116"/>
                  </a:lnTo>
                  <a:lnTo>
                    <a:pt x="116" y="121"/>
                  </a:lnTo>
                  <a:lnTo>
                    <a:pt x="124" y="121"/>
                  </a:lnTo>
                  <a:lnTo>
                    <a:pt x="127" y="124"/>
                  </a:lnTo>
                  <a:lnTo>
                    <a:pt x="135" y="132"/>
                  </a:lnTo>
                  <a:lnTo>
                    <a:pt x="137" y="132"/>
                  </a:lnTo>
                  <a:lnTo>
                    <a:pt x="143" y="132"/>
                  </a:lnTo>
                  <a:lnTo>
                    <a:pt x="135" y="129"/>
                  </a:lnTo>
                  <a:lnTo>
                    <a:pt x="132" y="124"/>
                  </a:lnTo>
                  <a:lnTo>
                    <a:pt x="132" y="116"/>
                  </a:lnTo>
                  <a:lnTo>
                    <a:pt x="127" y="113"/>
                  </a:lnTo>
                  <a:lnTo>
                    <a:pt x="124" y="108"/>
                  </a:lnTo>
                  <a:lnTo>
                    <a:pt x="116" y="108"/>
                  </a:lnTo>
                  <a:lnTo>
                    <a:pt x="108" y="105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8"/>
                  </a:lnTo>
                  <a:lnTo>
                    <a:pt x="90" y="105"/>
                  </a:lnTo>
                  <a:lnTo>
                    <a:pt x="98" y="103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close/>
                  <a:moveTo>
                    <a:pt x="108" y="63"/>
                  </a:moveTo>
                  <a:lnTo>
                    <a:pt x="111" y="63"/>
                  </a:lnTo>
                  <a:lnTo>
                    <a:pt x="108" y="61"/>
                  </a:lnTo>
                  <a:lnTo>
                    <a:pt x="100" y="55"/>
                  </a:lnTo>
                  <a:lnTo>
                    <a:pt x="103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3"/>
                  </a:lnTo>
                  <a:close/>
                  <a:moveTo>
                    <a:pt x="100" y="134"/>
                  </a:moveTo>
                  <a:lnTo>
                    <a:pt x="108" y="134"/>
                  </a:lnTo>
                  <a:lnTo>
                    <a:pt x="119" y="140"/>
                  </a:lnTo>
                  <a:lnTo>
                    <a:pt x="127" y="148"/>
                  </a:lnTo>
                  <a:lnTo>
                    <a:pt x="127" y="140"/>
                  </a:lnTo>
                  <a:lnTo>
                    <a:pt x="124" y="132"/>
                  </a:lnTo>
                  <a:lnTo>
                    <a:pt x="124" y="129"/>
                  </a:lnTo>
                  <a:lnTo>
                    <a:pt x="119" y="124"/>
                  </a:lnTo>
                  <a:lnTo>
                    <a:pt x="103" y="113"/>
                  </a:lnTo>
                  <a:lnTo>
                    <a:pt x="100" y="113"/>
                  </a:lnTo>
                  <a:lnTo>
                    <a:pt x="100" y="108"/>
                  </a:lnTo>
                  <a:lnTo>
                    <a:pt x="98" y="108"/>
                  </a:lnTo>
                  <a:lnTo>
                    <a:pt x="90" y="105"/>
                  </a:lnTo>
                  <a:lnTo>
                    <a:pt x="82" y="103"/>
                  </a:lnTo>
                  <a:lnTo>
                    <a:pt x="90" y="103"/>
                  </a:lnTo>
                  <a:lnTo>
                    <a:pt x="92" y="98"/>
                  </a:lnTo>
                  <a:lnTo>
                    <a:pt x="90" y="95"/>
                  </a:lnTo>
                  <a:lnTo>
                    <a:pt x="90" y="90"/>
                  </a:lnTo>
                  <a:lnTo>
                    <a:pt x="90" y="87"/>
                  </a:lnTo>
                  <a:lnTo>
                    <a:pt x="92" y="87"/>
                  </a:lnTo>
                  <a:lnTo>
                    <a:pt x="98" y="87"/>
                  </a:lnTo>
                  <a:lnTo>
                    <a:pt x="98" y="90"/>
                  </a:lnTo>
                  <a:lnTo>
                    <a:pt x="98" y="95"/>
                  </a:lnTo>
                  <a:lnTo>
                    <a:pt x="100" y="95"/>
                  </a:lnTo>
                  <a:lnTo>
                    <a:pt x="100" y="90"/>
                  </a:lnTo>
                  <a:lnTo>
                    <a:pt x="98" y="82"/>
                  </a:lnTo>
                  <a:lnTo>
                    <a:pt x="85" y="68"/>
                  </a:lnTo>
                  <a:lnTo>
                    <a:pt x="82" y="61"/>
                  </a:lnTo>
                  <a:lnTo>
                    <a:pt x="77" y="53"/>
                  </a:lnTo>
                  <a:lnTo>
                    <a:pt x="82" y="45"/>
                  </a:lnTo>
                  <a:lnTo>
                    <a:pt x="90" y="42"/>
                  </a:lnTo>
                  <a:lnTo>
                    <a:pt x="90" y="45"/>
                  </a:lnTo>
                  <a:lnTo>
                    <a:pt x="85" y="45"/>
                  </a:lnTo>
                  <a:lnTo>
                    <a:pt x="92" y="47"/>
                  </a:lnTo>
                  <a:lnTo>
                    <a:pt x="100" y="55"/>
                  </a:lnTo>
                  <a:lnTo>
                    <a:pt x="100" y="53"/>
                  </a:lnTo>
                  <a:lnTo>
                    <a:pt x="103" y="53"/>
                  </a:lnTo>
                  <a:lnTo>
                    <a:pt x="111" y="61"/>
                  </a:lnTo>
                  <a:lnTo>
                    <a:pt x="116" y="61"/>
                  </a:lnTo>
                  <a:lnTo>
                    <a:pt x="119" y="61"/>
                  </a:lnTo>
                  <a:lnTo>
                    <a:pt x="111" y="53"/>
                  </a:lnTo>
                  <a:lnTo>
                    <a:pt x="111" y="47"/>
                  </a:lnTo>
                  <a:lnTo>
                    <a:pt x="116" y="47"/>
                  </a:lnTo>
                  <a:lnTo>
                    <a:pt x="124" y="53"/>
                  </a:lnTo>
                  <a:lnTo>
                    <a:pt x="127" y="55"/>
                  </a:lnTo>
                  <a:lnTo>
                    <a:pt x="132" y="55"/>
                  </a:lnTo>
                  <a:lnTo>
                    <a:pt x="127" y="47"/>
                  </a:lnTo>
                  <a:lnTo>
                    <a:pt x="119" y="45"/>
                  </a:lnTo>
                  <a:lnTo>
                    <a:pt x="116" y="45"/>
                  </a:lnTo>
                  <a:lnTo>
                    <a:pt x="116" y="42"/>
                  </a:lnTo>
                  <a:lnTo>
                    <a:pt x="111" y="42"/>
                  </a:lnTo>
                  <a:lnTo>
                    <a:pt x="111" y="34"/>
                  </a:lnTo>
                  <a:lnTo>
                    <a:pt x="116" y="34"/>
                  </a:lnTo>
                  <a:lnTo>
                    <a:pt x="124" y="37"/>
                  </a:lnTo>
                  <a:lnTo>
                    <a:pt x="124" y="34"/>
                  </a:lnTo>
                  <a:lnTo>
                    <a:pt x="132" y="29"/>
                  </a:lnTo>
                  <a:lnTo>
                    <a:pt x="135" y="29"/>
                  </a:lnTo>
                  <a:lnTo>
                    <a:pt x="137" y="29"/>
                  </a:lnTo>
                  <a:lnTo>
                    <a:pt x="143" y="29"/>
                  </a:lnTo>
                  <a:lnTo>
                    <a:pt x="151" y="26"/>
                  </a:lnTo>
                  <a:lnTo>
                    <a:pt x="153" y="29"/>
                  </a:lnTo>
                  <a:lnTo>
                    <a:pt x="169" y="29"/>
                  </a:lnTo>
                  <a:lnTo>
                    <a:pt x="177" y="34"/>
                  </a:lnTo>
                  <a:lnTo>
                    <a:pt x="180" y="37"/>
                  </a:lnTo>
                  <a:lnTo>
                    <a:pt x="185" y="29"/>
                  </a:lnTo>
                  <a:lnTo>
                    <a:pt x="188" y="26"/>
                  </a:lnTo>
                  <a:lnTo>
                    <a:pt x="188" y="26"/>
                  </a:lnTo>
                  <a:lnTo>
                    <a:pt x="188" y="18"/>
                  </a:lnTo>
                  <a:lnTo>
                    <a:pt x="188" y="16"/>
                  </a:lnTo>
                  <a:lnTo>
                    <a:pt x="190" y="16"/>
                  </a:lnTo>
                  <a:lnTo>
                    <a:pt x="195" y="10"/>
                  </a:lnTo>
                  <a:lnTo>
                    <a:pt x="190" y="8"/>
                  </a:lnTo>
                  <a:lnTo>
                    <a:pt x="190" y="2"/>
                  </a:lnTo>
                  <a:lnTo>
                    <a:pt x="188" y="2"/>
                  </a:lnTo>
                  <a:lnTo>
                    <a:pt x="185" y="0"/>
                  </a:lnTo>
                  <a:lnTo>
                    <a:pt x="180" y="0"/>
                  </a:lnTo>
                  <a:lnTo>
                    <a:pt x="177" y="0"/>
                  </a:lnTo>
                  <a:lnTo>
                    <a:pt x="177" y="2"/>
                  </a:lnTo>
                  <a:lnTo>
                    <a:pt x="180" y="2"/>
                  </a:lnTo>
                  <a:lnTo>
                    <a:pt x="180" y="8"/>
                  </a:lnTo>
                  <a:lnTo>
                    <a:pt x="180" y="10"/>
                  </a:lnTo>
                  <a:lnTo>
                    <a:pt x="177" y="16"/>
                  </a:lnTo>
                  <a:lnTo>
                    <a:pt x="172" y="16"/>
                  </a:lnTo>
                  <a:lnTo>
                    <a:pt x="169" y="16"/>
                  </a:lnTo>
                  <a:lnTo>
                    <a:pt x="158" y="16"/>
                  </a:lnTo>
                  <a:lnTo>
                    <a:pt x="153" y="16"/>
                  </a:lnTo>
                  <a:lnTo>
                    <a:pt x="151" y="16"/>
                  </a:lnTo>
                  <a:lnTo>
                    <a:pt x="145" y="10"/>
                  </a:lnTo>
                  <a:lnTo>
                    <a:pt x="140" y="13"/>
                  </a:lnTo>
                  <a:lnTo>
                    <a:pt x="137" y="16"/>
                  </a:lnTo>
                  <a:lnTo>
                    <a:pt x="135" y="8"/>
                  </a:lnTo>
                  <a:lnTo>
                    <a:pt x="132" y="8"/>
                  </a:lnTo>
                  <a:lnTo>
                    <a:pt x="127" y="8"/>
                  </a:lnTo>
                  <a:lnTo>
                    <a:pt x="124" y="8"/>
                  </a:lnTo>
                  <a:lnTo>
                    <a:pt x="116" y="10"/>
                  </a:lnTo>
                  <a:lnTo>
                    <a:pt x="108" y="16"/>
                  </a:lnTo>
                  <a:lnTo>
                    <a:pt x="100" y="16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85" y="16"/>
                  </a:lnTo>
                  <a:lnTo>
                    <a:pt x="82" y="16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3" y="21"/>
                  </a:lnTo>
                  <a:lnTo>
                    <a:pt x="50" y="26"/>
                  </a:lnTo>
                  <a:lnTo>
                    <a:pt x="40" y="29"/>
                  </a:lnTo>
                  <a:lnTo>
                    <a:pt x="37" y="29"/>
                  </a:lnTo>
                  <a:lnTo>
                    <a:pt x="29" y="29"/>
                  </a:lnTo>
                  <a:lnTo>
                    <a:pt x="32" y="34"/>
                  </a:lnTo>
                  <a:lnTo>
                    <a:pt x="32" y="37"/>
                  </a:lnTo>
                  <a:lnTo>
                    <a:pt x="32" y="42"/>
                  </a:lnTo>
                  <a:lnTo>
                    <a:pt x="29" y="45"/>
                  </a:lnTo>
                  <a:lnTo>
                    <a:pt x="24" y="47"/>
                  </a:lnTo>
                  <a:lnTo>
                    <a:pt x="19" y="61"/>
                  </a:lnTo>
                  <a:lnTo>
                    <a:pt x="13" y="63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3" y="71"/>
                  </a:lnTo>
                  <a:lnTo>
                    <a:pt x="11" y="76"/>
                  </a:lnTo>
                  <a:lnTo>
                    <a:pt x="5" y="74"/>
                  </a:lnTo>
                  <a:lnTo>
                    <a:pt x="3" y="76"/>
                  </a:lnTo>
                  <a:lnTo>
                    <a:pt x="5" y="76"/>
                  </a:lnTo>
                  <a:lnTo>
                    <a:pt x="11" y="79"/>
                  </a:lnTo>
                  <a:lnTo>
                    <a:pt x="13" y="87"/>
                  </a:lnTo>
                  <a:lnTo>
                    <a:pt x="21" y="90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2" y="95"/>
                  </a:lnTo>
                  <a:lnTo>
                    <a:pt x="37" y="98"/>
                  </a:lnTo>
                  <a:lnTo>
                    <a:pt x="40" y="98"/>
                  </a:lnTo>
                  <a:lnTo>
                    <a:pt x="37" y="103"/>
                  </a:lnTo>
                  <a:lnTo>
                    <a:pt x="29" y="98"/>
                  </a:lnTo>
                  <a:lnTo>
                    <a:pt x="24" y="103"/>
                  </a:lnTo>
                  <a:lnTo>
                    <a:pt x="29" y="105"/>
                  </a:lnTo>
                  <a:lnTo>
                    <a:pt x="32" y="108"/>
                  </a:lnTo>
                  <a:lnTo>
                    <a:pt x="37" y="116"/>
                  </a:lnTo>
                  <a:lnTo>
                    <a:pt x="40" y="124"/>
                  </a:lnTo>
                  <a:lnTo>
                    <a:pt x="45" y="116"/>
                  </a:lnTo>
                  <a:lnTo>
                    <a:pt x="48" y="121"/>
                  </a:lnTo>
                  <a:lnTo>
                    <a:pt x="50" y="121"/>
                  </a:lnTo>
                  <a:lnTo>
                    <a:pt x="63" y="121"/>
                  </a:lnTo>
                  <a:lnTo>
                    <a:pt x="71" y="121"/>
                  </a:lnTo>
                  <a:lnTo>
                    <a:pt x="74" y="121"/>
                  </a:lnTo>
                  <a:lnTo>
                    <a:pt x="77" y="116"/>
                  </a:lnTo>
                  <a:lnTo>
                    <a:pt x="82" y="124"/>
                  </a:lnTo>
                  <a:lnTo>
                    <a:pt x="85" y="121"/>
                  </a:lnTo>
                  <a:lnTo>
                    <a:pt x="90" y="124"/>
                  </a:lnTo>
                  <a:lnTo>
                    <a:pt x="98" y="129"/>
                  </a:lnTo>
                  <a:lnTo>
                    <a:pt x="100" y="129"/>
                  </a:lnTo>
                  <a:lnTo>
                    <a:pt x="98" y="132"/>
                  </a:lnTo>
                  <a:lnTo>
                    <a:pt x="92" y="134"/>
                  </a:lnTo>
                  <a:lnTo>
                    <a:pt x="90" y="134"/>
                  </a:lnTo>
                  <a:lnTo>
                    <a:pt x="82" y="132"/>
                  </a:lnTo>
                  <a:lnTo>
                    <a:pt x="77" y="129"/>
                  </a:lnTo>
                  <a:lnTo>
                    <a:pt x="71" y="124"/>
                  </a:lnTo>
                  <a:lnTo>
                    <a:pt x="63" y="121"/>
                  </a:lnTo>
                  <a:lnTo>
                    <a:pt x="58" y="124"/>
                  </a:lnTo>
                  <a:lnTo>
                    <a:pt x="55" y="124"/>
                  </a:lnTo>
                  <a:lnTo>
                    <a:pt x="50" y="129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0" y="134"/>
                  </a:lnTo>
                  <a:lnTo>
                    <a:pt x="50" y="148"/>
                  </a:lnTo>
                  <a:lnTo>
                    <a:pt x="55" y="156"/>
                  </a:lnTo>
                  <a:lnTo>
                    <a:pt x="55" y="158"/>
                  </a:lnTo>
                  <a:lnTo>
                    <a:pt x="55" y="166"/>
                  </a:lnTo>
                  <a:lnTo>
                    <a:pt x="55" y="169"/>
                  </a:lnTo>
                  <a:lnTo>
                    <a:pt x="58" y="174"/>
                  </a:lnTo>
                  <a:lnTo>
                    <a:pt x="66" y="177"/>
                  </a:lnTo>
                  <a:lnTo>
                    <a:pt x="66" y="174"/>
                  </a:lnTo>
                  <a:lnTo>
                    <a:pt x="66" y="169"/>
                  </a:lnTo>
                  <a:lnTo>
                    <a:pt x="71" y="169"/>
                  </a:lnTo>
                  <a:lnTo>
                    <a:pt x="74" y="174"/>
                  </a:lnTo>
                  <a:lnTo>
                    <a:pt x="77" y="182"/>
                  </a:lnTo>
                  <a:lnTo>
                    <a:pt x="77" y="190"/>
                  </a:lnTo>
                  <a:lnTo>
                    <a:pt x="82" y="190"/>
                  </a:lnTo>
                  <a:lnTo>
                    <a:pt x="85" y="177"/>
                  </a:lnTo>
                  <a:lnTo>
                    <a:pt x="90" y="177"/>
                  </a:lnTo>
                  <a:lnTo>
                    <a:pt x="103" y="190"/>
                  </a:lnTo>
                  <a:lnTo>
                    <a:pt x="100" y="185"/>
                  </a:lnTo>
                  <a:lnTo>
                    <a:pt x="98" y="182"/>
                  </a:lnTo>
                  <a:lnTo>
                    <a:pt x="98" y="174"/>
                  </a:lnTo>
                  <a:lnTo>
                    <a:pt x="98" y="169"/>
                  </a:lnTo>
                  <a:lnTo>
                    <a:pt x="90" y="158"/>
                  </a:lnTo>
                  <a:lnTo>
                    <a:pt x="90" y="148"/>
                  </a:lnTo>
                  <a:lnTo>
                    <a:pt x="98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108" y="156"/>
                  </a:lnTo>
                  <a:lnTo>
                    <a:pt x="108" y="150"/>
                  </a:lnTo>
                  <a:lnTo>
                    <a:pt x="103" y="148"/>
                  </a:lnTo>
                  <a:lnTo>
                    <a:pt x="103" y="150"/>
                  </a:lnTo>
                  <a:lnTo>
                    <a:pt x="100" y="148"/>
                  </a:lnTo>
                  <a:lnTo>
                    <a:pt x="100" y="142"/>
                  </a:lnTo>
                  <a:lnTo>
                    <a:pt x="98" y="140"/>
                  </a:lnTo>
                  <a:lnTo>
                    <a:pt x="98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close/>
                  <a:moveTo>
                    <a:pt x="188" y="235"/>
                  </a:moveTo>
                  <a:lnTo>
                    <a:pt x="185" y="237"/>
                  </a:lnTo>
                  <a:lnTo>
                    <a:pt x="180" y="235"/>
                  </a:lnTo>
                  <a:lnTo>
                    <a:pt x="180" y="230"/>
                  </a:lnTo>
                  <a:lnTo>
                    <a:pt x="172" y="230"/>
                  </a:lnTo>
                  <a:lnTo>
                    <a:pt x="161" y="227"/>
                  </a:lnTo>
                  <a:lnTo>
                    <a:pt x="153" y="227"/>
                  </a:lnTo>
                  <a:lnTo>
                    <a:pt x="145" y="227"/>
                  </a:lnTo>
                  <a:lnTo>
                    <a:pt x="143" y="230"/>
                  </a:lnTo>
                  <a:lnTo>
                    <a:pt x="135" y="227"/>
                  </a:lnTo>
                  <a:lnTo>
                    <a:pt x="132" y="222"/>
                  </a:lnTo>
                  <a:lnTo>
                    <a:pt x="127" y="222"/>
                  </a:lnTo>
                  <a:lnTo>
                    <a:pt x="124" y="222"/>
                  </a:lnTo>
                  <a:lnTo>
                    <a:pt x="119" y="219"/>
                  </a:lnTo>
                  <a:lnTo>
                    <a:pt x="119" y="222"/>
                  </a:lnTo>
                  <a:lnTo>
                    <a:pt x="116" y="222"/>
                  </a:lnTo>
                  <a:lnTo>
                    <a:pt x="116" y="227"/>
                  </a:lnTo>
                  <a:lnTo>
                    <a:pt x="116" y="235"/>
                  </a:lnTo>
                  <a:lnTo>
                    <a:pt x="135" y="235"/>
                  </a:lnTo>
                  <a:lnTo>
                    <a:pt x="151" y="237"/>
                  </a:lnTo>
                  <a:lnTo>
                    <a:pt x="153" y="243"/>
                  </a:lnTo>
                  <a:lnTo>
                    <a:pt x="161" y="245"/>
                  </a:lnTo>
                  <a:lnTo>
                    <a:pt x="164" y="243"/>
                  </a:lnTo>
                  <a:lnTo>
                    <a:pt x="190" y="243"/>
                  </a:lnTo>
                  <a:lnTo>
                    <a:pt x="198" y="237"/>
                  </a:lnTo>
                  <a:lnTo>
                    <a:pt x="198" y="235"/>
                  </a:lnTo>
                  <a:lnTo>
                    <a:pt x="195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lnTo>
                    <a:pt x="188" y="235"/>
                  </a:lnTo>
                  <a:close/>
                  <a:moveTo>
                    <a:pt x="198" y="113"/>
                  </a:moveTo>
                  <a:lnTo>
                    <a:pt x="195" y="108"/>
                  </a:lnTo>
                  <a:lnTo>
                    <a:pt x="190" y="113"/>
                  </a:lnTo>
                  <a:lnTo>
                    <a:pt x="195" y="121"/>
                  </a:lnTo>
                  <a:lnTo>
                    <a:pt x="190" y="121"/>
                  </a:lnTo>
                  <a:lnTo>
                    <a:pt x="195" y="129"/>
                  </a:lnTo>
                  <a:lnTo>
                    <a:pt x="203" y="129"/>
                  </a:lnTo>
                  <a:lnTo>
                    <a:pt x="203" y="124"/>
                  </a:lnTo>
                  <a:lnTo>
                    <a:pt x="198" y="116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lnTo>
                    <a:pt x="198" y="113"/>
                  </a:lnTo>
                  <a:close/>
                  <a:moveTo>
                    <a:pt x="166" y="127"/>
                  </a:moveTo>
                  <a:lnTo>
                    <a:pt x="169" y="124"/>
                  </a:lnTo>
                  <a:lnTo>
                    <a:pt x="169" y="116"/>
                  </a:lnTo>
                  <a:lnTo>
                    <a:pt x="169" y="113"/>
                  </a:lnTo>
                  <a:lnTo>
                    <a:pt x="164" y="113"/>
                  </a:lnTo>
                  <a:lnTo>
                    <a:pt x="164" y="119"/>
                  </a:lnTo>
                  <a:lnTo>
                    <a:pt x="166" y="121"/>
                  </a:lnTo>
                  <a:lnTo>
                    <a:pt x="166" y="124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close/>
                  <a:moveTo>
                    <a:pt x="219" y="190"/>
                  </a:moveTo>
                  <a:lnTo>
                    <a:pt x="214" y="195"/>
                  </a:lnTo>
                  <a:lnTo>
                    <a:pt x="214" y="198"/>
                  </a:lnTo>
                  <a:lnTo>
                    <a:pt x="214" y="203"/>
                  </a:lnTo>
                  <a:lnTo>
                    <a:pt x="222" y="201"/>
                  </a:lnTo>
                  <a:lnTo>
                    <a:pt x="224" y="198"/>
                  </a:lnTo>
                  <a:lnTo>
                    <a:pt x="224" y="195"/>
                  </a:lnTo>
                  <a:lnTo>
                    <a:pt x="227" y="193"/>
                  </a:lnTo>
                  <a:lnTo>
                    <a:pt x="227" y="187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9" y="190"/>
                  </a:lnTo>
                  <a:close/>
                  <a:moveTo>
                    <a:pt x="3" y="76"/>
                  </a:moveTo>
                  <a:lnTo>
                    <a:pt x="0" y="76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8" y="90"/>
                  </a:lnTo>
                  <a:lnTo>
                    <a:pt x="11" y="87"/>
                  </a:lnTo>
                  <a:lnTo>
                    <a:pt x="5" y="79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close/>
                  <a:moveTo>
                    <a:pt x="19" y="127"/>
                  </a:moveTo>
                  <a:lnTo>
                    <a:pt x="21" y="132"/>
                  </a:lnTo>
                  <a:lnTo>
                    <a:pt x="24" y="132"/>
                  </a:lnTo>
                  <a:lnTo>
                    <a:pt x="26" y="134"/>
                  </a:lnTo>
                  <a:lnTo>
                    <a:pt x="26" y="129"/>
                  </a:lnTo>
                  <a:lnTo>
                    <a:pt x="26" y="127"/>
                  </a:lnTo>
                  <a:lnTo>
                    <a:pt x="24" y="121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close/>
                  <a:moveTo>
                    <a:pt x="153" y="171"/>
                  </a:moveTo>
                  <a:lnTo>
                    <a:pt x="156" y="164"/>
                  </a:lnTo>
                  <a:lnTo>
                    <a:pt x="153" y="164"/>
                  </a:lnTo>
                  <a:lnTo>
                    <a:pt x="148" y="169"/>
                  </a:lnTo>
                  <a:lnTo>
                    <a:pt x="148" y="171"/>
                  </a:lnTo>
                  <a:lnTo>
                    <a:pt x="151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lnTo>
                    <a:pt x="153" y="171"/>
                  </a:lnTo>
                  <a:close/>
                  <a:moveTo>
                    <a:pt x="148" y="71"/>
                  </a:moveTo>
                  <a:lnTo>
                    <a:pt x="148" y="68"/>
                  </a:lnTo>
                  <a:lnTo>
                    <a:pt x="145" y="68"/>
                  </a:lnTo>
                  <a:lnTo>
                    <a:pt x="140" y="71"/>
                  </a:lnTo>
                  <a:lnTo>
                    <a:pt x="140" y="74"/>
                  </a:lnTo>
                  <a:lnTo>
                    <a:pt x="143" y="76"/>
                  </a:lnTo>
                  <a:lnTo>
                    <a:pt x="143" y="74"/>
                  </a:lnTo>
                  <a:lnTo>
                    <a:pt x="148" y="76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8" name="Freeform 39"/>
            <p:cNvSpPr>
              <a:spLocks noEditPoints="1"/>
            </p:cNvSpPr>
            <p:nvPr/>
          </p:nvSpPr>
          <p:spPr bwMode="auto">
            <a:xfrm rot="256166">
              <a:off x="4443362" y="2157878"/>
              <a:ext cx="628824" cy="1172485"/>
            </a:xfrm>
            <a:custGeom>
              <a:avLst/>
              <a:gdLst>
                <a:gd name="T0" fmla="*/ 193 w 307"/>
                <a:gd name="T1" fmla="*/ 377 h 454"/>
                <a:gd name="T2" fmla="*/ 190 w 307"/>
                <a:gd name="T3" fmla="*/ 359 h 454"/>
                <a:gd name="T4" fmla="*/ 185 w 307"/>
                <a:gd name="T5" fmla="*/ 388 h 454"/>
                <a:gd name="T6" fmla="*/ 185 w 307"/>
                <a:gd name="T7" fmla="*/ 388 h 454"/>
                <a:gd name="T8" fmla="*/ 103 w 307"/>
                <a:gd name="T9" fmla="*/ 454 h 454"/>
                <a:gd name="T10" fmla="*/ 95 w 307"/>
                <a:gd name="T11" fmla="*/ 449 h 454"/>
                <a:gd name="T12" fmla="*/ 185 w 307"/>
                <a:gd name="T13" fmla="*/ 306 h 454"/>
                <a:gd name="T14" fmla="*/ 307 w 307"/>
                <a:gd name="T15" fmla="*/ 97 h 454"/>
                <a:gd name="T16" fmla="*/ 296 w 307"/>
                <a:gd name="T17" fmla="*/ 63 h 454"/>
                <a:gd name="T18" fmla="*/ 283 w 307"/>
                <a:gd name="T19" fmla="*/ 39 h 454"/>
                <a:gd name="T20" fmla="*/ 256 w 307"/>
                <a:gd name="T21" fmla="*/ 13 h 454"/>
                <a:gd name="T22" fmla="*/ 204 w 307"/>
                <a:gd name="T23" fmla="*/ 0 h 454"/>
                <a:gd name="T24" fmla="*/ 190 w 307"/>
                <a:gd name="T25" fmla="*/ 18 h 454"/>
                <a:gd name="T26" fmla="*/ 159 w 307"/>
                <a:gd name="T27" fmla="*/ 26 h 454"/>
                <a:gd name="T28" fmla="*/ 114 w 307"/>
                <a:gd name="T29" fmla="*/ 47 h 454"/>
                <a:gd name="T30" fmla="*/ 98 w 307"/>
                <a:gd name="T31" fmla="*/ 79 h 454"/>
                <a:gd name="T32" fmla="*/ 79 w 307"/>
                <a:gd name="T33" fmla="*/ 108 h 454"/>
                <a:gd name="T34" fmla="*/ 69 w 307"/>
                <a:gd name="T35" fmla="*/ 145 h 454"/>
                <a:gd name="T36" fmla="*/ 27 w 307"/>
                <a:gd name="T37" fmla="*/ 161 h 454"/>
                <a:gd name="T38" fmla="*/ 19 w 307"/>
                <a:gd name="T39" fmla="*/ 193 h 454"/>
                <a:gd name="T40" fmla="*/ 29 w 307"/>
                <a:gd name="T41" fmla="*/ 232 h 454"/>
                <a:gd name="T42" fmla="*/ 27 w 307"/>
                <a:gd name="T43" fmla="*/ 256 h 454"/>
                <a:gd name="T44" fmla="*/ 21 w 307"/>
                <a:gd name="T45" fmla="*/ 285 h 454"/>
                <a:gd name="T46" fmla="*/ 16 w 307"/>
                <a:gd name="T47" fmla="*/ 317 h 454"/>
                <a:gd name="T48" fmla="*/ 0 w 307"/>
                <a:gd name="T49" fmla="*/ 317 h 454"/>
                <a:gd name="T50" fmla="*/ 8 w 307"/>
                <a:gd name="T51" fmla="*/ 343 h 454"/>
                <a:gd name="T52" fmla="*/ 16 w 307"/>
                <a:gd name="T53" fmla="*/ 351 h 454"/>
                <a:gd name="T54" fmla="*/ 27 w 307"/>
                <a:gd name="T55" fmla="*/ 380 h 454"/>
                <a:gd name="T56" fmla="*/ 35 w 307"/>
                <a:gd name="T57" fmla="*/ 412 h 454"/>
                <a:gd name="T58" fmla="*/ 79 w 307"/>
                <a:gd name="T59" fmla="*/ 441 h 454"/>
                <a:gd name="T60" fmla="*/ 87 w 307"/>
                <a:gd name="T61" fmla="*/ 420 h 454"/>
                <a:gd name="T62" fmla="*/ 124 w 307"/>
                <a:gd name="T63" fmla="*/ 414 h 454"/>
                <a:gd name="T64" fmla="*/ 143 w 307"/>
                <a:gd name="T65" fmla="*/ 372 h 454"/>
                <a:gd name="T66" fmla="*/ 143 w 307"/>
                <a:gd name="T67" fmla="*/ 359 h 454"/>
                <a:gd name="T68" fmla="*/ 140 w 307"/>
                <a:gd name="T69" fmla="*/ 340 h 454"/>
                <a:gd name="T70" fmla="*/ 151 w 307"/>
                <a:gd name="T71" fmla="*/ 327 h 454"/>
                <a:gd name="T72" fmla="*/ 167 w 307"/>
                <a:gd name="T73" fmla="*/ 325 h 454"/>
                <a:gd name="T74" fmla="*/ 185 w 307"/>
                <a:gd name="T75" fmla="*/ 311 h 454"/>
                <a:gd name="T76" fmla="*/ 190 w 307"/>
                <a:gd name="T77" fmla="*/ 301 h 454"/>
                <a:gd name="T78" fmla="*/ 193 w 307"/>
                <a:gd name="T79" fmla="*/ 282 h 454"/>
                <a:gd name="T80" fmla="*/ 164 w 307"/>
                <a:gd name="T81" fmla="*/ 266 h 454"/>
                <a:gd name="T82" fmla="*/ 148 w 307"/>
                <a:gd name="T83" fmla="*/ 245 h 454"/>
                <a:gd name="T84" fmla="*/ 156 w 307"/>
                <a:gd name="T85" fmla="*/ 229 h 454"/>
                <a:gd name="T86" fmla="*/ 156 w 307"/>
                <a:gd name="T87" fmla="*/ 206 h 454"/>
                <a:gd name="T88" fmla="*/ 164 w 307"/>
                <a:gd name="T89" fmla="*/ 187 h 454"/>
                <a:gd name="T90" fmla="*/ 175 w 307"/>
                <a:gd name="T91" fmla="*/ 187 h 454"/>
                <a:gd name="T92" fmla="*/ 212 w 307"/>
                <a:gd name="T93" fmla="*/ 169 h 454"/>
                <a:gd name="T94" fmla="*/ 243 w 307"/>
                <a:gd name="T95" fmla="*/ 145 h 454"/>
                <a:gd name="T96" fmla="*/ 248 w 307"/>
                <a:gd name="T97" fmla="*/ 124 h 454"/>
                <a:gd name="T98" fmla="*/ 254 w 307"/>
                <a:gd name="T99" fmla="*/ 108 h 454"/>
                <a:gd name="T100" fmla="*/ 270 w 307"/>
                <a:gd name="T101" fmla="*/ 97 h 454"/>
                <a:gd name="T102" fmla="*/ 296 w 307"/>
                <a:gd name="T103" fmla="*/ 100 h 454"/>
                <a:gd name="T104" fmla="*/ 307 w 307"/>
                <a:gd name="T105" fmla="*/ 97 h 454"/>
                <a:gd name="T106" fmla="*/ 217 w 307"/>
                <a:gd name="T107" fmla="*/ 261 h 454"/>
                <a:gd name="T108" fmla="*/ 219 w 307"/>
                <a:gd name="T109" fmla="*/ 264 h 454"/>
                <a:gd name="T110" fmla="*/ 217 w 307"/>
                <a:gd name="T111" fmla="*/ 259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7" h="454">
                  <a:moveTo>
                    <a:pt x="190" y="359"/>
                  </a:moveTo>
                  <a:lnTo>
                    <a:pt x="182" y="367"/>
                  </a:lnTo>
                  <a:lnTo>
                    <a:pt x="182" y="377"/>
                  </a:lnTo>
                  <a:lnTo>
                    <a:pt x="182" y="380"/>
                  </a:lnTo>
                  <a:lnTo>
                    <a:pt x="185" y="385"/>
                  </a:lnTo>
                  <a:lnTo>
                    <a:pt x="193" y="377"/>
                  </a:lnTo>
                  <a:lnTo>
                    <a:pt x="201" y="369"/>
                  </a:lnTo>
                  <a:lnTo>
                    <a:pt x="196" y="369"/>
                  </a:lnTo>
                  <a:lnTo>
                    <a:pt x="201" y="362"/>
                  </a:lnTo>
                  <a:lnTo>
                    <a:pt x="201" y="359"/>
                  </a:lnTo>
                  <a:lnTo>
                    <a:pt x="196" y="354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90" y="359"/>
                  </a:lnTo>
                  <a:close/>
                  <a:moveTo>
                    <a:pt x="185" y="388"/>
                  </a:moveTo>
                  <a:lnTo>
                    <a:pt x="185" y="385"/>
                  </a:lnTo>
                  <a:lnTo>
                    <a:pt x="182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lnTo>
                    <a:pt x="185" y="388"/>
                  </a:lnTo>
                  <a:close/>
                  <a:moveTo>
                    <a:pt x="95" y="449"/>
                  </a:moveTo>
                  <a:lnTo>
                    <a:pt x="95" y="454"/>
                  </a:lnTo>
                  <a:lnTo>
                    <a:pt x="98" y="454"/>
                  </a:lnTo>
                  <a:lnTo>
                    <a:pt x="103" y="454"/>
                  </a:lnTo>
                  <a:lnTo>
                    <a:pt x="103" y="449"/>
                  </a:lnTo>
                  <a:lnTo>
                    <a:pt x="95" y="446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lnTo>
                    <a:pt x="95" y="449"/>
                  </a:lnTo>
                  <a:close/>
                  <a:moveTo>
                    <a:pt x="185" y="306"/>
                  </a:moveTo>
                  <a:lnTo>
                    <a:pt x="185" y="309"/>
                  </a:lnTo>
                  <a:lnTo>
                    <a:pt x="190" y="309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lnTo>
                    <a:pt x="185" y="306"/>
                  </a:lnTo>
                  <a:close/>
                  <a:moveTo>
                    <a:pt x="307" y="97"/>
                  </a:moveTo>
                  <a:lnTo>
                    <a:pt x="296" y="84"/>
                  </a:lnTo>
                  <a:lnTo>
                    <a:pt x="296" y="82"/>
                  </a:lnTo>
                  <a:lnTo>
                    <a:pt x="296" y="74"/>
                  </a:lnTo>
                  <a:lnTo>
                    <a:pt x="296" y="71"/>
                  </a:lnTo>
                  <a:lnTo>
                    <a:pt x="299" y="66"/>
                  </a:lnTo>
                  <a:lnTo>
                    <a:pt x="296" y="63"/>
                  </a:lnTo>
                  <a:lnTo>
                    <a:pt x="291" y="58"/>
                  </a:lnTo>
                  <a:lnTo>
                    <a:pt x="291" y="55"/>
                  </a:lnTo>
                  <a:lnTo>
                    <a:pt x="291" y="53"/>
                  </a:lnTo>
                  <a:lnTo>
                    <a:pt x="291" y="47"/>
                  </a:lnTo>
                  <a:lnTo>
                    <a:pt x="288" y="47"/>
                  </a:lnTo>
                  <a:lnTo>
                    <a:pt x="283" y="39"/>
                  </a:lnTo>
                  <a:lnTo>
                    <a:pt x="283" y="37"/>
                  </a:lnTo>
                  <a:lnTo>
                    <a:pt x="288" y="31"/>
                  </a:lnTo>
                  <a:lnTo>
                    <a:pt x="283" y="29"/>
                  </a:lnTo>
                  <a:lnTo>
                    <a:pt x="278" y="26"/>
                  </a:lnTo>
                  <a:lnTo>
                    <a:pt x="272" y="21"/>
                  </a:lnTo>
                  <a:lnTo>
                    <a:pt x="256" y="13"/>
                  </a:lnTo>
                  <a:lnTo>
                    <a:pt x="230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7" y="0"/>
                  </a:lnTo>
                  <a:lnTo>
                    <a:pt x="204" y="0"/>
                  </a:lnTo>
                  <a:lnTo>
                    <a:pt x="209" y="2"/>
                  </a:lnTo>
                  <a:lnTo>
                    <a:pt x="209" y="5"/>
                  </a:lnTo>
                  <a:lnTo>
                    <a:pt x="201" y="13"/>
                  </a:lnTo>
                  <a:lnTo>
                    <a:pt x="209" y="13"/>
                  </a:lnTo>
                  <a:lnTo>
                    <a:pt x="201" y="18"/>
                  </a:lnTo>
                  <a:lnTo>
                    <a:pt x="190" y="18"/>
                  </a:lnTo>
                  <a:lnTo>
                    <a:pt x="175" y="13"/>
                  </a:lnTo>
                  <a:lnTo>
                    <a:pt x="167" y="13"/>
                  </a:lnTo>
                  <a:lnTo>
                    <a:pt x="164" y="13"/>
                  </a:lnTo>
                  <a:lnTo>
                    <a:pt x="159" y="13"/>
                  </a:lnTo>
                  <a:lnTo>
                    <a:pt x="159" y="18"/>
                  </a:lnTo>
                  <a:lnTo>
                    <a:pt x="159" y="26"/>
                  </a:lnTo>
                  <a:lnTo>
                    <a:pt x="156" y="29"/>
                  </a:lnTo>
                  <a:lnTo>
                    <a:pt x="151" y="29"/>
                  </a:lnTo>
                  <a:lnTo>
                    <a:pt x="143" y="29"/>
                  </a:lnTo>
                  <a:lnTo>
                    <a:pt x="135" y="29"/>
                  </a:lnTo>
                  <a:lnTo>
                    <a:pt x="124" y="39"/>
                  </a:lnTo>
                  <a:lnTo>
                    <a:pt x="114" y="47"/>
                  </a:lnTo>
                  <a:lnTo>
                    <a:pt x="116" y="53"/>
                  </a:lnTo>
                  <a:lnTo>
                    <a:pt x="122" y="55"/>
                  </a:lnTo>
                  <a:lnTo>
                    <a:pt x="122" y="58"/>
                  </a:lnTo>
                  <a:lnTo>
                    <a:pt x="103" y="74"/>
                  </a:lnTo>
                  <a:lnTo>
                    <a:pt x="98" y="74"/>
                  </a:lnTo>
                  <a:lnTo>
                    <a:pt x="98" y="79"/>
                  </a:lnTo>
                  <a:lnTo>
                    <a:pt x="98" y="82"/>
                  </a:lnTo>
                  <a:lnTo>
                    <a:pt x="98" y="84"/>
                  </a:lnTo>
                  <a:lnTo>
                    <a:pt x="87" y="90"/>
                  </a:lnTo>
                  <a:lnTo>
                    <a:pt x="77" y="90"/>
                  </a:lnTo>
                  <a:lnTo>
                    <a:pt x="79" y="100"/>
                  </a:lnTo>
                  <a:lnTo>
                    <a:pt x="79" y="108"/>
                  </a:lnTo>
                  <a:lnTo>
                    <a:pt x="77" y="116"/>
                  </a:lnTo>
                  <a:lnTo>
                    <a:pt x="69" y="126"/>
                  </a:lnTo>
                  <a:lnTo>
                    <a:pt x="56" y="140"/>
                  </a:lnTo>
                  <a:lnTo>
                    <a:pt x="64" y="140"/>
                  </a:lnTo>
                  <a:lnTo>
                    <a:pt x="69" y="142"/>
                  </a:lnTo>
                  <a:lnTo>
                    <a:pt x="69" y="145"/>
                  </a:lnTo>
                  <a:lnTo>
                    <a:pt x="69" y="150"/>
                  </a:lnTo>
                  <a:lnTo>
                    <a:pt x="64" y="153"/>
                  </a:lnTo>
                  <a:lnTo>
                    <a:pt x="56" y="153"/>
                  </a:lnTo>
                  <a:lnTo>
                    <a:pt x="45" y="153"/>
                  </a:lnTo>
                  <a:lnTo>
                    <a:pt x="35" y="158"/>
                  </a:lnTo>
                  <a:lnTo>
                    <a:pt x="27" y="161"/>
                  </a:lnTo>
                  <a:lnTo>
                    <a:pt x="21" y="166"/>
                  </a:lnTo>
                  <a:lnTo>
                    <a:pt x="21" y="169"/>
                  </a:lnTo>
                  <a:lnTo>
                    <a:pt x="19" y="171"/>
                  </a:lnTo>
                  <a:lnTo>
                    <a:pt x="19" y="179"/>
                  </a:lnTo>
                  <a:lnTo>
                    <a:pt x="21" y="187"/>
                  </a:lnTo>
                  <a:lnTo>
                    <a:pt x="19" y="193"/>
                  </a:lnTo>
                  <a:lnTo>
                    <a:pt x="19" y="195"/>
                  </a:lnTo>
                  <a:lnTo>
                    <a:pt x="21" y="203"/>
                  </a:lnTo>
                  <a:lnTo>
                    <a:pt x="21" y="211"/>
                  </a:lnTo>
                  <a:lnTo>
                    <a:pt x="21" y="222"/>
                  </a:lnTo>
                  <a:lnTo>
                    <a:pt x="21" y="229"/>
                  </a:lnTo>
                  <a:lnTo>
                    <a:pt x="29" y="232"/>
                  </a:lnTo>
                  <a:lnTo>
                    <a:pt x="37" y="237"/>
                  </a:lnTo>
                  <a:lnTo>
                    <a:pt x="37" y="240"/>
                  </a:lnTo>
                  <a:lnTo>
                    <a:pt x="43" y="245"/>
                  </a:lnTo>
                  <a:lnTo>
                    <a:pt x="37" y="248"/>
                  </a:lnTo>
                  <a:lnTo>
                    <a:pt x="29" y="253"/>
                  </a:lnTo>
                  <a:lnTo>
                    <a:pt x="27" y="256"/>
                  </a:lnTo>
                  <a:lnTo>
                    <a:pt x="27" y="259"/>
                  </a:lnTo>
                  <a:lnTo>
                    <a:pt x="29" y="264"/>
                  </a:lnTo>
                  <a:lnTo>
                    <a:pt x="35" y="272"/>
                  </a:lnTo>
                  <a:lnTo>
                    <a:pt x="29" y="282"/>
                  </a:lnTo>
                  <a:lnTo>
                    <a:pt x="27" y="285"/>
                  </a:lnTo>
                  <a:lnTo>
                    <a:pt x="21" y="285"/>
                  </a:lnTo>
                  <a:lnTo>
                    <a:pt x="19" y="290"/>
                  </a:lnTo>
                  <a:lnTo>
                    <a:pt x="16" y="293"/>
                  </a:lnTo>
                  <a:lnTo>
                    <a:pt x="16" y="298"/>
                  </a:lnTo>
                  <a:lnTo>
                    <a:pt x="11" y="301"/>
                  </a:lnTo>
                  <a:lnTo>
                    <a:pt x="16" y="306"/>
                  </a:lnTo>
                  <a:lnTo>
                    <a:pt x="16" y="317"/>
                  </a:lnTo>
                  <a:lnTo>
                    <a:pt x="11" y="319"/>
                  </a:lnTo>
                  <a:lnTo>
                    <a:pt x="8" y="325"/>
                  </a:lnTo>
                  <a:lnTo>
                    <a:pt x="3" y="319"/>
                  </a:lnTo>
                  <a:lnTo>
                    <a:pt x="3" y="317"/>
                  </a:lnTo>
                  <a:lnTo>
                    <a:pt x="0" y="317"/>
                  </a:lnTo>
                  <a:lnTo>
                    <a:pt x="0" y="317"/>
                  </a:lnTo>
                  <a:lnTo>
                    <a:pt x="0" y="319"/>
                  </a:lnTo>
                  <a:lnTo>
                    <a:pt x="0" y="327"/>
                  </a:lnTo>
                  <a:lnTo>
                    <a:pt x="0" y="335"/>
                  </a:lnTo>
                  <a:lnTo>
                    <a:pt x="0" y="340"/>
                  </a:lnTo>
                  <a:lnTo>
                    <a:pt x="3" y="340"/>
                  </a:lnTo>
                  <a:lnTo>
                    <a:pt x="8" y="343"/>
                  </a:lnTo>
                  <a:lnTo>
                    <a:pt x="8" y="340"/>
                  </a:lnTo>
                  <a:lnTo>
                    <a:pt x="11" y="340"/>
                  </a:lnTo>
                  <a:lnTo>
                    <a:pt x="8" y="343"/>
                  </a:lnTo>
                  <a:lnTo>
                    <a:pt x="11" y="343"/>
                  </a:lnTo>
                  <a:lnTo>
                    <a:pt x="19" y="343"/>
                  </a:lnTo>
                  <a:lnTo>
                    <a:pt x="16" y="351"/>
                  </a:lnTo>
                  <a:lnTo>
                    <a:pt x="16" y="359"/>
                  </a:lnTo>
                  <a:lnTo>
                    <a:pt x="16" y="362"/>
                  </a:lnTo>
                  <a:lnTo>
                    <a:pt x="19" y="367"/>
                  </a:lnTo>
                  <a:lnTo>
                    <a:pt x="19" y="372"/>
                  </a:lnTo>
                  <a:lnTo>
                    <a:pt x="21" y="372"/>
                  </a:lnTo>
                  <a:lnTo>
                    <a:pt x="27" y="380"/>
                  </a:lnTo>
                  <a:lnTo>
                    <a:pt x="37" y="393"/>
                  </a:lnTo>
                  <a:lnTo>
                    <a:pt x="45" y="399"/>
                  </a:lnTo>
                  <a:lnTo>
                    <a:pt x="45" y="404"/>
                  </a:lnTo>
                  <a:lnTo>
                    <a:pt x="37" y="404"/>
                  </a:lnTo>
                  <a:lnTo>
                    <a:pt x="43" y="412"/>
                  </a:lnTo>
                  <a:lnTo>
                    <a:pt x="35" y="412"/>
                  </a:lnTo>
                  <a:lnTo>
                    <a:pt x="37" y="420"/>
                  </a:lnTo>
                  <a:lnTo>
                    <a:pt x="45" y="428"/>
                  </a:lnTo>
                  <a:lnTo>
                    <a:pt x="50" y="433"/>
                  </a:lnTo>
                  <a:lnTo>
                    <a:pt x="45" y="441"/>
                  </a:lnTo>
                  <a:lnTo>
                    <a:pt x="72" y="438"/>
                  </a:lnTo>
                  <a:lnTo>
                    <a:pt x="79" y="441"/>
                  </a:lnTo>
                  <a:lnTo>
                    <a:pt x="82" y="441"/>
                  </a:lnTo>
                  <a:lnTo>
                    <a:pt x="82" y="438"/>
                  </a:lnTo>
                  <a:lnTo>
                    <a:pt x="79" y="430"/>
                  </a:lnTo>
                  <a:lnTo>
                    <a:pt x="79" y="428"/>
                  </a:lnTo>
                  <a:lnTo>
                    <a:pt x="82" y="422"/>
                  </a:lnTo>
                  <a:lnTo>
                    <a:pt x="87" y="420"/>
                  </a:lnTo>
                  <a:lnTo>
                    <a:pt x="95" y="420"/>
                  </a:lnTo>
                  <a:lnTo>
                    <a:pt x="95" y="414"/>
                  </a:lnTo>
                  <a:lnTo>
                    <a:pt x="103" y="414"/>
                  </a:lnTo>
                  <a:lnTo>
                    <a:pt x="109" y="414"/>
                  </a:lnTo>
                  <a:lnTo>
                    <a:pt x="116" y="414"/>
                  </a:lnTo>
                  <a:lnTo>
                    <a:pt x="124" y="414"/>
                  </a:lnTo>
                  <a:lnTo>
                    <a:pt x="130" y="406"/>
                  </a:lnTo>
                  <a:lnTo>
                    <a:pt x="135" y="396"/>
                  </a:lnTo>
                  <a:lnTo>
                    <a:pt x="135" y="388"/>
                  </a:lnTo>
                  <a:lnTo>
                    <a:pt x="140" y="385"/>
                  </a:lnTo>
                  <a:lnTo>
                    <a:pt x="140" y="377"/>
                  </a:lnTo>
                  <a:lnTo>
                    <a:pt x="143" y="372"/>
                  </a:lnTo>
                  <a:lnTo>
                    <a:pt x="143" y="369"/>
                  </a:lnTo>
                  <a:lnTo>
                    <a:pt x="140" y="367"/>
                  </a:lnTo>
                  <a:lnTo>
                    <a:pt x="143" y="362"/>
                  </a:lnTo>
                  <a:lnTo>
                    <a:pt x="140" y="359"/>
                  </a:lnTo>
                  <a:lnTo>
                    <a:pt x="135" y="354"/>
                  </a:lnTo>
                  <a:lnTo>
                    <a:pt x="143" y="359"/>
                  </a:lnTo>
                  <a:lnTo>
                    <a:pt x="143" y="354"/>
                  </a:lnTo>
                  <a:lnTo>
                    <a:pt x="140" y="354"/>
                  </a:lnTo>
                  <a:lnTo>
                    <a:pt x="143" y="351"/>
                  </a:lnTo>
                  <a:lnTo>
                    <a:pt x="143" y="343"/>
                  </a:lnTo>
                  <a:lnTo>
                    <a:pt x="132" y="335"/>
                  </a:lnTo>
                  <a:lnTo>
                    <a:pt x="140" y="340"/>
                  </a:lnTo>
                  <a:lnTo>
                    <a:pt x="148" y="335"/>
                  </a:lnTo>
                  <a:lnTo>
                    <a:pt x="140" y="332"/>
                  </a:lnTo>
                  <a:lnTo>
                    <a:pt x="143" y="332"/>
                  </a:lnTo>
                  <a:lnTo>
                    <a:pt x="148" y="332"/>
                  </a:lnTo>
                  <a:lnTo>
                    <a:pt x="151" y="332"/>
                  </a:lnTo>
                  <a:lnTo>
                    <a:pt x="151" y="327"/>
                  </a:lnTo>
                  <a:lnTo>
                    <a:pt x="156" y="327"/>
                  </a:lnTo>
                  <a:lnTo>
                    <a:pt x="164" y="327"/>
                  </a:lnTo>
                  <a:lnTo>
                    <a:pt x="159" y="325"/>
                  </a:lnTo>
                  <a:lnTo>
                    <a:pt x="164" y="325"/>
                  </a:lnTo>
                  <a:lnTo>
                    <a:pt x="164" y="319"/>
                  </a:lnTo>
                  <a:lnTo>
                    <a:pt x="167" y="325"/>
                  </a:lnTo>
                  <a:lnTo>
                    <a:pt x="164" y="317"/>
                  </a:lnTo>
                  <a:lnTo>
                    <a:pt x="167" y="319"/>
                  </a:lnTo>
                  <a:lnTo>
                    <a:pt x="169" y="325"/>
                  </a:lnTo>
                  <a:lnTo>
                    <a:pt x="175" y="319"/>
                  </a:lnTo>
                  <a:lnTo>
                    <a:pt x="177" y="317"/>
                  </a:lnTo>
                  <a:lnTo>
                    <a:pt x="185" y="311"/>
                  </a:lnTo>
                  <a:lnTo>
                    <a:pt x="185" y="309"/>
                  </a:lnTo>
                  <a:lnTo>
                    <a:pt x="182" y="309"/>
                  </a:lnTo>
                  <a:lnTo>
                    <a:pt x="177" y="309"/>
                  </a:lnTo>
                  <a:lnTo>
                    <a:pt x="175" y="306"/>
                  </a:lnTo>
                  <a:lnTo>
                    <a:pt x="182" y="306"/>
                  </a:lnTo>
                  <a:lnTo>
                    <a:pt x="190" y="301"/>
                  </a:lnTo>
                  <a:lnTo>
                    <a:pt x="193" y="298"/>
                  </a:lnTo>
                  <a:lnTo>
                    <a:pt x="201" y="293"/>
                  </a:lnTo>
                  <a:lnTo>
                    <a:pt x="193" y="290"/>
                  </a:lnTo>
                  <a:lnTo>
                    <a:pt x="196" y="290"/>
                  </a:lnTo>
                  <a:lnTo>
                    <a:pt x="196" y="285"/>
                  </a:lnTo>
                  <a:lnTo>
                    <a:pt x="193" y="282"/>
                  </a:lnTo>
                  <a:lnTo>
                    <a:pt x="185" y="280"/>
                  </a:lnTo>
                  <a:lnTo>
                    <a:pt x="177" y="274"/>
                  </a:lnTo>
                  <a:lnTo>
                    <a:pt x="169" y="272"/>
                  </a:lnTo>
                  <a:lnTo>
                    <a:pt x="169" y="266"/>
                  </a:lnTo>
                  <a:lnTo>
                    <a:pt x="167" y="266"/>
                  </a:lnTo>
                  <a:lnTo>
                    <a:pt x="164" y="266"/>
                  </a:lnTo>
                  <a:lnTo>
                    <a:pt x="159" y="264"/>
                  </a:lnTo>
                  <a:lnTo>
                    <a:pt x="151" y="264"/>
                  </a:lnTo>
                  <a:lnTo>
                    <a:pt x="156" y="259"/>
                  </a:lnTo>
                  <a:lnTo>
                    <a:pt x="151" y="256"/>
                  </a:lnTo>
                  <a:lnTo>
                    <a:pt x="148" y="248"/>
                  </a:lnTo>
                  <a:lnTo>
                    <a:pt x="148" y="245"/>
                  </a:lnTo>
                  <a:lnTo>
                    <a:pt x="148" y="240"/>
                  </a:lnTo>
                  <a:lnTo>
                    <a:pt x="148" y="237"/>
                  </a:lnTo>
                  <a:lnTo>
                    <a:pt x="148" y="232"/>
                  </a:lnTo>
                  <a:lnTo>
                    <a:pt x="151" y="229"/>
                  </a:lnTo>
                  <a:lnTo>
                    <a:pt x="156" y="232"/>
                  </a:lnTo>
                  <a:lnTo>
                    <a:pt x="156" y="229"/>
                  </a:lnTo>
                  <a:lnTo>
                    <a:pt x="151" y="222"/>
                  </a:lnTo>
                  <a:lnTo>
                    <a:pt x="156" y="219"/>
                  </a:lnTo>
                  <a:lnTo>
                    <a:pt x="159" y="214"/>
                  </a:lnTo>
                  <a:lnTo>
                    <a:pt x="151" y="211"/>
                  </a:lnTo>
                  <a:lnTo>
                    <a:pt x="151" y="203"/>
                  </a:lnTo>
                  <a:lnTo>
                    <a:pt x="156" y="206"/>
                  </a:lnTo>
                  <a:lnTo>
                    <a:pt x="164" y="203"/>
                  </a:lnTo>
                  <a:lnTo>
                    <a:pt x="167" y="203"/>
                  </a:lnTo>
                  <a:lnTo>
                    <a:pt x="167" y="195"/>
                  </a:lnTo>
                  <a:lnTo>
                    <a:pt x="164" y="193"/>
                  </a:lnTo>
                  <a:lnTo>
                    <a:pt x="159" y="185"/>
                  </a:lnTo>
                  <a:lnTo>
                    <a:pt x="164" y="187"/>
                  </a:lnTo>
                  <a:lnTo>
                    <a:pt x="164" y="193"/>
                  </a:lnTo>
                  <a:lnTo>
                    <a:pt x="169" y="193"/>
                  </a:lnTo>
                  <a:lnTo>
                    <a:pt x="175" y="193"/>
                  </a:lnTo>
                  <a:lnTo>
                    <a:pt x="177" y="193"/>
                  </a:lnTo>
                  <a:lnTo>
                    <a:pt x="177" y="187"/>
                  </a:lnTo>
                  <a:lnTo>
                    <a:pt x="175" y="187"/>
                  </a:lnTo>
                  <a:lnTo>
                    <a:pt x="182" y="185"/>
                  </a:lnTo>
                  <a:lnTo>
                    <a:pt x="193" y="179"/>
                  </a:lnTo>
                  <a:lnTo>
                    <a:pt x="201" y="171"/>
                  </a:lnTo>
                  <a:lnTo>
                    <a:pt x="204" y="171"/>
                  </a:lnTo>
                  <a:lnTo>
                    <a:pt x="209" y="171"/>
                  </a:lnTo>
                  <a:lnTo>
                    <a:pt x="212" y="169"/>
                  </a:lnTo>
                  <a:lnTo>
                    <a:pt x="217" y="169"/>
                  </a:lnTo>
                  <a:lnTo>
                    <a:pt x="222" y="161"/>
                  </a:lnTo>
                  <a:lnTo>
                    <a:pt x="222" y="166"/>
                  </a:lnTo>
                  <a:lnTo>
                    <a:pt x="227" y="161"/>
                  </a:lnTo>
                  <a:lnTo>
                    <a:pt x="235" y="153"/>
                  </a:lnTo>
                  <a:lnTo>
                    <a:pt x="243" y="145"/>
                  </a:lnTo>
                  <a:lnTo>
                    <a:pt x="248" y="142"/>
                  </a:lnTo>
                  <a:lnTo>
                    <a:pt x="243" y="134"/>
                  </a:lnTo>
                  <a:lnTo>
                    <a:pt x="243" y="132"/>
                  </a:lnTo>
                  <a:lnTo>
                    <a:pt x="238" y="126"/>
                  </a:lnTo>
                  <a:lnTo>
                    <a:pt x="243" y="126"/>
                  </a:lnTo>
                  <a:lnTo>
                    <a:pt x="248" y="124"/>
                  </a:lnTo>
                  <a:lnTo>
                    <a:pt x="248" y="119"/>
                  </a:lnTo>
                  <a:lnTo>
                    <a:pt x="248" y="116"/>
                  </a:lnTo>
                  <a:lnTo>
                    <a:pt x="246" y="113"/>
                  </a:lnTo>
                  <a:lnTo>
                    <a:pt x="254" y="113"/>
                  </a:lnTo>
                  <a:lnTo>
                    <a:pt x="256" y="108"/>
                  </a:lnTo>
                  <a:lnTo>
                    <a:pt x="254" y="108"/>
                  </a:lnTo>
                  <a:lnTo>
                    <a:pt x="259" y="105"/>
                  </a:lnTo>
                  <a:lnTo>
                    <a:pt x="270" y="108"/>
                  </a:lnTo>
                  <a:lnTo>
                    <a:pt x="264" y="105"/>
                  </a:lnTo>
                  <a:lnTo>
                    <a:pt x="264" y="100"/>
                  </a:lnTo>
                  <a:lnTo>
                    <a:pt x="264" y="97"/>
                  </a:lnTo>
                  <a:lnTo>
                    <a:pt x="270" y="97"/>
                  </a:lnTo>
                  <a:lnTo>
                    <a:pt x="272" y="100"/>
                  </a:lnTo>
                  <a:lnTo>
                    <a:pt x="278" y="97"/>
                  </a:lnTo>
                  <a:lnTo>
                    <a:pt x="288" y="100"/>
                  </a:lnTo>
                  <a:lnTo>
                    <a:pt x="283" y="97"/>
                  </a:lnTo>
                  <a:lnTo>
                    <a:pt x="291" y="100"/>
                  </a:lnTo>
                  <a:lnTo>
                    <a:pt x="296" y="100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lnTo>
                    <a:pt x="307" y="97"/>
                  </a:lnTo>
                  <a:close/>
                  <a:moveTo>
                    <a:pt x="217" y="259"/>
                  </a:moveTo>
                  <a:lnTo>
                    <a:pt x="217" y="256"/>
                  </a:lnTo>
                  <a:lnTo>
                    <a:pt x="214" y="259"/>
                  </a:lnTo>
                  <a:lnTo>
                    <a:pt x="217" y="259"/>
                  </a:lnTo>
                  <a:lnTo>
                    <a:pt x="217" y="261"/>
                  </a:lnTo>
                  <a:lnTo>
                    <a:pt x="214" y="259"/>
                  </a:lnTo>
                  <a:lnTo>
                    <a:pt x="214" y="264"/>
                  </a:lnTo>
                  <a:lnTo>
                    <a:pt x="217" y="264"/>
                  </a:lnTo>
                  <a:lnTo>
                    <a:pt x="219" y="266"/>
                  </a:lnTo>
                  <a:lnTo>
                    <a:pt x="222" y="264"/>
                  </a:lnTo>
                  <a:lnTo>
                    <a:pt x="219" y="264"/>
                  </a:lnTo>
                  <a:lnTo>
                    <a:pt x="219" y="261"/>
                  </a:lnTo>
                  <a:lnTo>
                    <a:pt x="219" y="261"/>
                  </a:lnTo>
                  <a:lnTo>
                    <a:pt x="222" y="261"/>
                  </a:lnTo>
                  <a:lnTo>
                    <a:pt x="222" y="259"/>
                  </a:lnTo>
                  <a:lnTo>
                    <a:pt x="219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9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485156"/>
                </a:solidFill>
                <a:latin typeface="Calibri"/>
              </a:endParaRPr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 rot="256166">
              <a:off x="4063432" y="3719365"/>
              <a:ext cx="38918" cy="61981"/>
            </a:xfrm>
            <a:custGeom>
              <a:avLst/>
              <a:gdLst>
                <a:gd name="T0" fmla="*/ 0 w 19"/>
                <a:gd name="T1" fmla="*/ 0 h 24"/>
                <a:gd name="T2" fmla="*/ 0 w 19"/>
                <a:gd name="T3" fmla="*/ 3 h 24"/>
                <a:gd name="T4" fmla="*/ 0 w 19"/>
                <a:gd name="T5" fmla="*/ 8 h 24"/>
                <a:gd name="T6" fmla="*/ 0 w 19"/>
                <a:gd name="T7" fmla="*/ 11 h 24"/>
                <a:gd name="T8" fmla="*/ 0 w 19"/>
                <a:gd name="T9" fmla="*/ 16 h 24"/>
                <a:gd name="T10" fmla="*/ 0 w 19"/>
                <a:gd name="T11" fmla="*/ 18 h 24"/>
                <a:gd name="T12" fmla="*/ 16 w 19"/>
                <a:gd name="T13" fmla="*/ 24 h 24"/>
                <a:gd name="T14" fmla="*/ 19 w 19"/>
                <a:gd name="T15" fmla="*/ 16 h 24"/>
                <a:gd name="T16" fmla="*/ 19 w 19"/>
                <a:gd name="T17" fmla="*/ 11 h 24"/>
                <a:gd name="T18" fmla="*/ 16 w 19"/>
                <a:gd name="T19" fmla="*/ 8 h 24"/>
                <a:gd name="T20" fmla="*/ 8 w 19"/>
                <a:gd name="T21" fmla="*/ 3 h 24"/>
                <a:gd name="T22" fmla="*/ 8 w 19"/>
                <a:gd name="T23" fmla="*/ 0 h 24"/>
                <a:gd name="T24" fmla="*/ 3 w 19"/>
                <a:gd name="T25" fmla="*/ 0 h 24"/>
                <a:gd name="T26" fmla="*/ 0 w 19"/>
                <a:gd name="T27" fmla="*/ 0 h 24"/>
                <a:gd name="T28" fmla="*/ 0 w 19"/>
                <a:gd name="T29" fmla="*/ 0 h 24"/>
                <a:gd name="T30" fmla="*/ 0 w 19"/>
                <a:gd name="T31" fmla="*/ 0 h 24"/>
                <a:gd name="T32" fmla="*/ 0 w 19"/>
                <a:gd name="T33" fmla="*/ 0 h 24"/>
                <a:gd name="T34" fmla="*/ 0 w 19"/>
                <a:gd name="T35" fmla="*/ 0 h 24"/>
                <a:gd name="T36" fmla="*/ 0 w 19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4">
                  <a:moveTo>
                    <a:pt x="0" y="0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16" y="24"/>
                  </a:lnTo>
                  <a:lnTo>
                    <a:pt x="19" y="16"/>
                  </a:lnTo>
                  <a:lnTo>
                    <a:pt x="19" y="11"/>
                  </a:lnTo>
                  <a:lnTo>
                    <a:pt x="16" y="8"/>
                  </a:lnTo>
                  <a:lnTo>
                    <a:pt x="8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0" name="Freeform 41"/>
            <p:cNvSpPr>
              <a:spLocks noEditPoints="1"/>
            </p:cNvSpPr>
            <p:nvPr/>
          </p:nvSpPr>
          <p:spPr bwMode="auto">
            <a:xfrm rot="256166">
              <a:off x="3429235" y="3614332"/>
              <a:ext cx="821363" cy="893568"/>
            </a:xfrm>
            <a:custGeom>
              <a:avLst/>
              <a:gdLst>
                <a:gd name="T0" fmla="*/ 375 w 401"/>
                <a:gd name="T1" fmla="*/ 306 h 346"/>
                <a:gd name="T2" fmla="*/ 378 w 401"/>
                <a:gd name="T3" fmla="*/ 322 h 346"/>
                <a:gd name="T4" fmla="*/ 388 w 401"/>
                <a:gd name="T5" fmla="*/ 346 h 346"/>
                <a:gd name="T6" fmla="*/ 396 w 401"/>
                <a:gd name="T7" fmla="*/ 285 h 346"/>
                <a:gd name="T8" fmla="*/ 349 w 401"/>
                <a:gd name="T9" fmla="*/ 68 h 346"/>
                <a:gd name="T10" fmla="*/ 333 w 401"/>
                <a:gd name="T11" fmla="*/ 66 h 346"/>
                <a:gd name="T12" fmla="*/ 298 w 401"/>
                <a:gd name="T13" fmla="*/ 52 h 346"/>
                <a:gd name="T14" fmla="*/ 272 w 401"/>
                <a:gd name="T15" fmla="*/ 31 h 346"/>
                <a:gd name="T16" fmla="*/ 253 w 401"/>
                <a:gd name="T17" fmla="*/ 31 h 346"/>
                <a:gd name="T18" fmla="*/ 238 w 401"/>
                <a:gd name="T19" fmla="*/ 23 h 346"/>
                <a:gd name="T20" fmla="*/ 211 w 401"/>
                <a:gd name="T21" fmla="*/ 8 h 346"/>
                <a:gd name="T22" fmla="*/ 195 w 401"/>
                <a:gd name="T23" fmla="*/ 0 h 346"/>
                <a:gd name="T24" fmla="*/ 182 w 401"/>
                <a:gd name="T25" fmla="*/ 31 h 346"/>
                <a:gd name="T26" fmla="*/ 140 w 401"/>
                <a:gd name="T27" fmla="*/ 52 h 346"/>
                <a:gd name="T28" fmla="*/ 132 w 401"/>
                <a:gd name="T29" fmla="*/ 60 h 346"/>
                <a:gd name="T30" fmla="*/ 100 w 401"/>
                <a:gd name="T31" fmla="*/ 52 h 346"/>
                <a:gd name="T32" fmla="*/ 87 w 401"/>
                <a:gd name="T33" fmla="*/ 52 h 346"/>
                <a:gd name="T34" fmla="*/ 95 w 401"/>
                <a:gd name="T35" fmla="*/ 84 h 346"/>
                <a:gd name="T36" fmla="*/ 79 w 401"/>
                <a:gd name="T37" fmla="*/ 87 h 346"/>
                <a:gd name="T38" fmla="*/ 53 w 401"/>
                <a:gd name="T39" fmla="*/ 84 h 346"/>
                <a:gd name="T40" fmla="*/ 11 w 401"/>
                <a:gd name="T41" fmla="*/ 84 h 346"/>
                <a:gd name="T42" fmla="*/ 8 w 401"/>
                <a:gd name="T43" fmla="*/ 95 h 346"/>
                <a:gd name="T44" fmla="*/ 3 w 401"/>
                <a:gd name="T45" fmla="*/ 105 h 346"/>
                <a:gd name="T46" fmla="*/ 34 w 401"/>
                <a:gd name="T47" fmla="*/ 119 h 346"/>
                <a:gd name="T48" fmla="*/ 45 w 401"/>
                <a:gd name="T49" fmla="*/ 124 h 346"/>
                <a:gd name="T50" fmla="*/ 61 w 401"/>
                <a:gd name="T51" fmla="*/ 124 h 346"/>
                <a:gd name="T52" fmla="*/ 71 w 401"/>
                <a:gd name="T53" fmla="*/ 132 h 346"/>
                <a:gd name="T54" fmla="*/ 79 w 401"/>
                <a:gd name="T55" fmla="*/ 158 h 346"/>
                <a:gd name="T56" fmla="*/ 98 w 401"/>
                <a:gd name="T57" fmla="*/ 185 h 346"/>
                <a:gd name="T58" fmla="*/ 98 w 401"/>
                <a:gd name="T59" fmla="*/ 192 h 346"/>
                <a:gd name="T60" fmla="*/ 90 w 401"/>
                <a:gd name="T61" fmla="*/ 235 h 346"/>
                <a:gd name="T62" fmla="*/ 74 w 401"/>
                <a:gd name="T63" fmla="*/ 272 h 346"/>
                <a:gd name="T64" fmla="*/ 90 w 401"/>
                <a:gd name="T65" fmla="*/ 285 h 346"/>
                <a:gd name="T66" fmla="*/ 121 w 401"/>
                <a:gd name="T67" fmla="*/ 295 h 346"/>
                <a:gd name="T68" fmla="*/ 143 w 401"/>
                <a:gd name="T69" fmla="*/ 293 h 346"/>
                <a:gd name="T70" fmla="*/ 166 w 401"/>
                <a:gd name="T71" fmla="*/ 295 h 346"/>
                <a:gd name="T72" fmla="*/ 187 w 401"/>
                <a:gd name="T73" fmla="*/ 306 h 346"/>
                <a:gd name="T74" fmla="*/ 209 w 401"/>
                <a:gd name="T75" fmla="*/ 303 h 346"/>
                <a:gd name="T76" fmla="*/ 214 w 401"/>
                <a:gd name="T77" fmla="*/ 280 h 346"/>
                <a:gd name="T78" fmla="*/ 253 w 401"/>
                <a:gd name="T79" fmla="*/ 269 h 346"/>
                <a:gd name="T80" fmla="*/ 272 w 401"/>
                <a:gd name="T81" fmla="*/ 269 h 346"/>
                <a:gd name="T82" fmla="*/ 275 w 401"/>
                <a:gd name="T83" fmla="*/ 272 h 346"/>
                <a:gd name="T84" fmla="*/ 301 w 401"/>
                <a:gd name="T85" fmla="*/ 280 h 346"/>
                <a:gd name="T86" fmla="*/ 341 w 401"/>
                <a:gd name="T87" fmla="*/ 258 h 346"/>
                <a:gd name="T88" fmla="*/ 349 w 401"/>
                <a:gd name="T89" fmla="*/ 243 h 346"/>
                <a:gd name="T90" fmla="*/ 325 w 401"/>
                <a:gd name="T91" fmla="*/ 235 h 346"/>
                <a:gd name="T92" fmla="*/ 317 w 401"/>
                <a:gd name="T93" fmla="*/ 211 h 346"/>
                <a:gd name="T94" fmla="*/ 325 w 401"/>
                <a:gd name="T95" fmla="*/ 185 h 346"/>
                <a:gd name="T96" fmla="*/ 322 w 401"/>
                <a:gd name="T97" fmla="*/ 163 h 346"/>
                <a:gd name="T98" fmla="*/ 306 w 401"/>
                <a:gd name="T99" fmla="*/ 171 h 346"/>
                <a:gd name="T100" fmla="*/ 309 w 401"/>
                <a:gd name="T101" fmla="*/ 150 h 346"/>
                <a:gd name="T102" fmla="*/ 327 w 401"/>
                <a:gd name="T103" fmla="*/ 124 h 346"/>
                <a:gd name="T104" fmla="*/ 349 w 401"/>
                <a:gd name="T105" fmla="*/ 121 h 346"/>
                <a:gd name="T106" fmla="*/ 351 w 401"/>
                <a:gd name="T107" fmla="*/ 95 h 346"/>
                <a:gd name="T108" fmla="*/ 354 w 401"/>
                <a:gd name="T109" fmla="*/ 71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1" h="346">
                  <a:moveTo>
                    <a:pt x="396" y="285"/>
                  </a:moveTo>
                  <a:lnTo>
                    <a:pt x="393" y="288"/>
                  </a:lnTo>
                  <a:lnTo>
                    <a:pt x="393" y="295"/>
                  </a:lnTo>
                  <a:lnTo>
                    <a:pt x="378" y="298"/>
                  </a:lnTo>
                  <a:lnTo>
                    <a:pt x="375" y="306"/>
                  </a:lnTo>
                  <a:lnTo>
                    <a:pt x="375" y="311"/>
                  </a:lnTo>
                  <a:lnTo>
                    <a:pt x="375" y="314"/>
                  </a:lnTo>
                  <a:lnTo>
                    <a:pt x="378" y="319"/>
                  </a:lnTo>
                  <a:lnTo>
                    <a:pt x="375" y="322"/>
                  </a:lnTo>
                  <a:lnTo>
                    <a:pt x="378" y="322"/>
                  </a:lnTo>
                  <a:lnTo>
                    <a:pt x="375" y="330"/>
                  </a:lnTo>
                  <a:lnTo>
                    <a:pt x="383" y="332"/>
                  </a:lnTo>
                  <a:lnTo>
                    <a:pt x="378" y="332"/>
                  </a:lnTo>
                  <a:lnTo>
                    <a:pt x="383" y="338"/>
                  </a:lnTo>
                  <a:lnTo>
                    <a:pt x="388" y="346"/>
                  </a:lnTo>
                  <a:lnTo>
                    <a:pt x="401" y="314"/>
                  </a:lnTo>
                  <a:lnTo>
                    <a:pt x="401" y="298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lnTo>
                    <a:pt x="396" y="285"/>
                  </a:lnTo>
                  <a:close/>
                  <a:moveTo>
                    <a:pt x="354" y="71"/>
                  </a:moveTo>
                  <a:lnTo>
                    <a:pt x="349" y="68"/>
                  </a:lnTo>
                  <a:lnTo>
                    <a:pt x="343" y="68"/>
                  </a:lnTo>
                  <a:lnTo>
                    <a:pt x="341" y="68"/>
                  </a:lnTo>
                  <a:lnTo>
                    <a:pt x="335" y="68"/>
                  </a:lnTo>
                  <a:lnTo>
                    <a:pt x="333" y="68"/>
                  </a:lnTo>
                  <a:lnTo>
                    <a:pt x="333" y="66"/>
                  </a:lnTo>
                  <a:lnTo>
                    <a:pt x="327" y="66"/>
                  </a:lnTo>
                  <a:lnTo>
                    <a:pt x="325" y="68"/>
                  </a:lnTo>
                  <a:lnTo>
                    <a:pt x="322" y="60"/>
                  </a:lnTo>
                  <a:lnTo>
                    <a:pt x="314" y="58"/>
                  </a:lnTo>
                  <a:lnTo>
                    <a:pt x="298" y="52"/>
                  </a:lnTo>
                  <a:lnTo>
                    <a:pt x="288" y="52"/>
                  </a:lnTo>
                  <a:lnTo>
                    <a:pt x="283" y="50"/>
                  </a:lnTo>
                  <a:lnTo>
                    <a:pt x="272" y="45"/>
                  </a:lnTo>
                  <a:lnTo>
                    <a:pt x="272" y="37"/>
                  </a:lnTo>
                  <a:lnTo>
                    <a:pt x="272" y="31"/>
                  </a:lnTo>
                  <a:lnTo>
                    <a:pt x="264" y="37"/>
                  </a:lnTo>
                  <a:lnTo>
                    <a:pt x="261" y="37"/>
                  </a:lnTo>
                  <a:lnTo>
                    <a:pt x="256" y="37"/>
                  </a:lnTo>
                  <a:lnTo>
                    <a:pt x="253" y="37"/>
                  </a:lnTo>
                  <a:lnTo>
                    <a:pt x="253" y="31"/>
                  </a:lnTo>
                  <a:lnTo>
                    <a:pt x="253" y="26"/>
                  </a:lnTo>
                  <a:lnTo>
                    <a:pt x="248" y="26"/>
                  </a:lnTo>
                  <a:lnTo>
                    <a:pt x="246" y="26"/>
                  </a:lnTo>
                  <a:lnTo>
                    <a:pt x="240" y="26"/>
                  </a:lnTo>
                  <a:lnTo>
                    <a:pt x="238" y="23"/>
                  </a:lnTo>
                  <a:lnTo>
                    <a:pt x="235" y="18"/>
                  </a:lnTo>
                  <a:lnTo>
                    <a:pt x="230" y="18"/>
                  </a:lnTo>
                  <a:lnTo>
                    <a:pt x="227" y="16"/>
                  </a:lnTo>
                  <a:lnTo>
                    <a:pt x="214" y="10"/>
                  </a:lnTo>
                  <a:lnTo>
                    <a:pt x="211" y="8"/>
                  </a:lnTo>
                  <a:lnTo>
                    <a:pt x="211" y="5"/>
                  </a:lnTo>
                  <a:lnTo>
                    <a:pt x="211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5" y="0"/>
                  </a:lnTo>
                  <a:lnTo>
                    <a:pt x="185" y="8"/>
                  </a:lnTo>
                  <a:lnTo>
                    <a:pt x="182" y="18"/>
                  </a:lnTo>
                  <a:lnTo>
                    <a:pt x="182" y="26"/>
                  </a:lnTo>
                  <a:lnTo>
                    <a:pt x="185" y="31"/>
                  </a:lnTo>
                  <a:lnTo>
                    <a:pt x="182" y="31"/>
                  </a:lnTo>
                  <a:lnTo>
                    <a:pt x="177" y="34"/>
                  </a:lnTo>
                  <a:lnTo>
                    <a:pt x="169" y="37"/>
                  </a:lnTo>
                  <a:lnTo>
                    <a:pt x="151" y="45"/>
                  </a:lnTo>
                  <a:lnTo>
                    <a:pt x="143" y="50"/>
                  </a:lnTo>
                  <a:lnTo>
                    <a:pt x="140" y="52"/>
                  </a:lnTo>
                  <a:lnTo>
                    <a:pt x="140" y="58"/>
                  </a:lnTo>
                  <a:lnTo>
                    <a:pt x="148" y="58"/>
                  </a:lnTo>
                  <a:lnTo>
                    <a:pt x="151" y="58"/>
                  </a:lnTo>
                  <a:lnTo>
                    <a:pt x="140" y="60"/>
                  </a:lnTo>
                  <a:lnTo>
                    <a:pt x="132" y="60"/>
                  </a:lnTo>
                  <a:lnTo>
                    <a:pt x="124" y="60"/>
                  </a:lnTo>
                  <a:lnTo>
                    <a:pt x="114" y="60"/>
                  </a:lnTo>
                  <a:lnTo>
                    <a:pt x="106" y="60"/>
                  </a:lnTo>
                  <a:lnTo>
                    <a:pt x="100" y="58"/>
                  </a:lnTo>
                  <a:lnTo>
                    <a:pt x="100" y="52"/>
                  </a:lnTo>
                  <a:lnTo>
                    <a:pt x="100" y="50"/>
                  </a:lnTo>
                  <a:lnTo>
                    <a:pt x="95" y="50"/>
                  </a:lnTo>
                  <a:lnTo>
                    <a:pt x="90" y="50"/>
                  </a:lnTo>
                  <a:lnTo>
                    <a:pt x="82" y="45"/>
                  </a:lnTo>
                  <a:lnTo>
                    <a:pt x="87" y="52"/>
                  </a:lnTo>
                  <a:lnTo>
                    <a:pt x="87" y="58"/>
                  </a:lnTo>
                  <a:lnTo>
                    <a:pt x="90" y="60"/>
                  </a:lnTo>
                  <a:lnTo>
                    <a:pt x="95" y="66"/>
                  </a:lnTo>
                  <a:lnTo>
                    <a:pt x="90" y="76"/>
                  </a:lnTo>
                  <a:lnTo>
                    <a:pt x="95" y="84"/>
                  </a:lnTo>
                  <a:lnTo>
                    <a:pt x="98" y="84"/>
                  </a:lnTo>
                  <a:lnTo>
                    <a:pt x="87" y="87"/>
                  </a:lnTo>
                  <a:lnTo>
                    <a:pt x="82" y="84"/>
                  </a:lnTo>
                  <a:lnTo>
                    <a:pt x="79" y="84"/>
                  </a:lnTo>
                  <a:lnTo>
                    <a:pt x="79" y="87"/>
                  </a:lnTo>
                  <a:lnTo>
                    <a:pt x="74" y="87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1" y="87"/>
                  </a:lnTo>
                  <a:lnTo>
                    <a:pt x="53" y="84"/>
                  </a:lnTo>
                  <a:lnTo>
                    <a:pt x="48" y="76"/>
                  </a:lnTo>
                  <a:lnTo>
                    <a:pt x="45" y="76"/>
                  </a:lnTo>
                  <a:lnTo>
                    <a:pt x="37" y="79"/>
                  </a:lnTo>
                  <a:lnTo>
                    <a:pt x="29" y="84"/>
                  </a:lnTo>
                  <a:lnTo>
                    <a:pt x="11" y="84"/>
                  </a:lnTo>
                  <a:lnTo>
                    <a:pt x="3" y="87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3" y="95"/>
                  </a:lnTo>
                  <a:lnTo>
                    <a:pt x="8" y="95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1" y="97"/>
                  </a:lnTo>
                  <a:lnTo>
                    <a:pt x="13" y="103"/>
                  </a:lnTo>
                  <a:lnTo>
                    <a:pt x="3" y="105"/>
                  </a:lnTo>
                  <a:lnTo>
                    <a:pt x="8" y="111"/>
                  </a:lnTo>
                  <a:lnTo>
                    <a:pt x="13" y="113"/>
                  </a:lnTo>
                  <a:lnTo>
                    <a:pt x="21" y="113"/>
                  </a:lnTo>
                  <a:lnTo>
                    <a:pt x="26" y="113"/>
                  </a:lnTo>
                  <a:lnTo>
                    <a:pt x="34" y="119"/>
                  </a:lnTo>
                  <a:lnTo>
                    <a:pt x="40" y="113"/>
                  </a:lnTo>
                  <a:lnTo>
                    <a:pt x="40" y="119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5" y="124"/>
                  </a:lnTo>
                  <a:lnTo>
                    <a:pt x="53" y="121"/>
                  </a:lnTo>
                  <a:lnTo>
                    <a:pt x="55" y="121"/>
                  </a:lnTo>
                  <a:lnTo>
                    <a:pt x="53" y="124"/>
                  </a:lnTo>
                  <a:lnTo>
                    <a:pt x="55" y="124"/>
                  </a:lnTo>
                  <a:lnTo>
                    <a:pt x="61" y="124"/>
                  </a:lnTo>
                  <a:lnTo>
                    <a:pt x="63" y="124"/>
                  </a:lnTo>
                  <a:lnTo>
                    <a:pt x="63" y="129"/>
                  </a:lnTo>
                  <a:lnTo>
                    <a:pt x="63" y="132"/>
                  </a:lnTo>
                  <a:lnTo>
                    <a:pt x="69" y="132"/>
                  </a:lnTo>
                  <a:lnTo>
                    <a:pt x="71" y="132"/>
                  </a:lnTo>
                  <a:lnTo>
                    <a:pt x="71" y="137"/>
                  </a:lnTo>
                  <a:lnTo>
                    <a:pt x="74" y="140"/>
                  </a:lnTo>
                  <a:lnTo>
                    <a:pt x="71" y="148"/>
                  </a:lnTo>
                  <a:lnTo>
                    <a:pt x="74" y="155"/>
                  </a:lnTo>
                  <a:lnTo>
                    <a:pt x="79" y="158"/>
                  </a:lnTo>
                  <a:lnTo>
                    <a:pt x="90" y="166"/>
                  </a:lnTo>
                  <a:lnTo>
                    <a:pt x="95" y="166"/>
                  </a:lnTo>
                  <a:lnTo>
                    <a:pt x="98" y="166"/>
                  </a:lnTo>
                  <a:lnTo>
                    <a:pt x="98" y="179"/>
                  </a:lnTo>
                  <a:lnTo>
                    <a:pt x="98" y="185"/>
                  </a:lnTo>
                  <a:lnTo>
                    <a:pt x="95" y="185"/>
                  </a:lnTo>
                  <a:lnTo>
                    <a:pt x="95" y="190"/>
                  </a:lnTo>
                  <a:lnTo>
                    <a:pt x="100" y="192"/>
                  </a:lnTo>
                  <a:lnTo>
                    <a:pt x="106" y="198"/>
                  </a:lnTo>
                  <a:lnTo>
                    <a:pt x="98" y="192"/>
                  </a:lnTo>
                  <a:lnTo>
                    <a:pt x="95" y="211"/>
                  </a:lnTo>
                  <a:lnTo>
                    <a:pt x="95" y="224"/>
                  </a:lnTo>
                  <a:lnTo>
                    <a:pt x="98" y="224"/>
                  </a:lnTo>
                  <a:lnTo>
                    <a:pt x="95" y="227"/>
                  </a:lnTo>
                  <a:lnTo>
                    <a:pt x="90" y="235"/>
                  </a:lnTo>
                  <a:lnTo>
                    <a:pt x="90" y="237"/>
                  </a:lnTo>
                  <a:lnTo>
                    <a:pt x="87" y="258"/>
                  </a:lnTo>
                  <a:lnTo>
                    <a:pt x="82" y="264"/>
                  </a:lnTo>
                  <a:lnTo>
                    <a:pt x="79" y="269"/>
                  </a:lnTo>
                  <a:lnTo>
                    <a:pt x="74" y="272"/>
                  </a:lnTo>
                  <a:lnTo>
                    <a:pt x="79" y="272"/>
                  </a:lnTo>
                  <a:lnTo>
                    <a:pt x="87" y="277"/>
                  </a:lnTo>
                  <a:lnTo>
                    <a:pt x="82" y="280"/>
                  </a:lnTo>
                  <a:lnTo>
                    <a:pt x="87" y="285"/>
                  </a:lnTo>
                  <a:lnTo>
                    <a:pt x="90" y="285"/>
                  </a:lnTo>
                  <a:lnTo>
                    <a:pt x="95" y="285"/>
                  </a:lnTo>
                  <a:lnTo>
                    <a:pt x="100" y="288"/>
                  </a:lnTo>
                  <a:lnTo>
                    <a:pt x="114" y="293"/>
                  </a:lnTo>
                  <a:lnTo>
                    <a:pt x="116" y="293"/>
                  </a:lnTo>
                  <a:lnTo>
                    <a:pt x="121" y="295"/>
                  </a:lnTo>
                  <a:lnTo>
                    <a:pt x="124" y="295"/>
                  </a:lnTo>
                  <a:lnTo>
                    <a:pt x="127" y="295"/>
                  </a:lnTo>
                  <a:lnTo>
                    <a:pt x="132" y="295"/>
                  </a:lnTo>
                  <a:lnTo>
                    <a:pt x="143" y="295"/>
                  </a:lnTo>
                  <a:lnTo>
                    <a:pt x="143" y="293"/>
                  </a:lnTo>
                  <a:lnTo>
                    <a:pt x="148" y="293"/>
                  </a:lnTo>
                  <a:lnTo>
                    <a:pt x="151" y="293"/>
                  </a:lnTo>
                  <a:lnTo>
                    <a:pt x="158" y="295"/>
                  </a:lnTo>
                  <a:lnTo>
                    <a:pt x="161" y="295"/>
                  </a:lnTo>
                  <a:lnTo>
                    <a:pt x="166" y="295"/>
                  </a:lnTo>
                  <a:lnTo>
                    <a:pt x="166" y="298"/>
                  </a:lnTo>
                  <a:lnTo>
                    <a:pt x="166" y="303"/>
                  </a:lnTo>
                  <a:lnTo>
                    <a:pt x="174" y="303"/>
                  </a:lnTo>
                  <a:lnTo>
                    <a:pt x="185" y="306"/>
                  </a:lnTo>
                  <a:lnTo>
                    <a:pt x="187" y="306"/>
                  </a:lnTo>
                  <a:lnTo>
                    <a:pt x="193" y="306"/>
                  </a:lnTo>
                  <a:lnTo>
                    <a:pt x="195" y="306"/>
                  </a:lnTo>
                  <a:lnTo>
                    <a:pt x="201" y="306"/>
                  </a:lnTo>
                  <a:lnTo>
                    <a:pt x="203" y="306"/>
                  </a:lnTo>
                  <a:lnTo>
                    <a:pt x="209" y="303"/>
                  </a:lnTo>
                  <a:lnTo>
                    <a:pt x="214" y="303"/>
                  </a:lnTo>
                  <a:lnTo>
                    <a:pt x="219" y="306"/>
                  </a:lnTo>
                  <a:lnTo>
                    <a:pt x="211" y="288"/>
                  </a:lnTo>
                  <a:lnTo>
                    <a:pt x="214" y="285"/>
                  </a:lnTo>
                  <a:lnTo>
                    <a:pt x="214" y="280"/>
                  </a:lnTo>
                  <a:lnTo>
                    <a:pt x="219" y="277"/>
                  </a:lnTo>
                  <a:lnTo>
                    <a:pt x="227" y="272"/>
                  </a:lnTo>
                  <a:lnTo>
                    <a:pt x="235" y="269"/>
                  </a:lnTo>
                  <a:lnTo>
                    <a:pt x="240" y="264"/>
                  </a:lnTo>
                  <a:lnTo>
                    <a:pt x="253" y="269"/>
                  </a:lnTo>
                  <a:lnTo>
                    <a:pt x="261" y="269"/>
                  </a:lnTo>
                  <a:lnTo>
                    <a:pt x="261" y="264"/>
                  </a:lnTo>
                  <a:lnTo>
                    <a:pt x="264" y="269"/>
                  </a:lnTo>
                  <a:lnTo>
                    <a:pt x="269" y="269"/>
                  </a:lnTo>
                  <a:lnTo>
                    <a:pt x="272" y="269"/>
                  </a:lnTo>
                  <a:lnTo>
                    <a:pt x="272" y="264"/>
                  </a:lnTo>
                  <a:lnTo>
                    <a:pt x="275" y="269"/>
                  </a:lnTo>
                  <a:lnTo>
                    <a:pt x="272" y="269"/>
                  </a:lnTo>
                  <a:lnTo>
                    <a:pt x="272" y="272"/>
                  </a:lnTo>
                  <a:lnTo>
                    <a:pt x="275" y="272"/>
                  </a:lnTo>
                  <a:lnTo>
                    <a:pt x="280" y="272"/>
                  </a:lnTo>
                  <a:lnTo>
                    <a:pt x="280" y="277"/>
                  </a:lnTo>
                  <a:lnTo>
                    <a:pt x="288" y="280"/>
                  </a:lnTo>
                  <a:lnTo>
                    <a:pt x="298" y="280"/>
                  </a:lnTo>
                  <a:lnTo>
                    <a:pt x="301" y="280"/>
                  </a:lnTo>
                  <a:lnTo>
                    <a:pt x="306" y="280"/>
                  </a:lnTo>
                  <a:lnTo>
                    <a:pt x="317" y="277"/>
                  </a:lnTo>
                  <a:lnTo>
                    <a:pt x="317" y="272"/>
                  </a:lnTo>
                  <a:lnTo>
                    <a:pt x="333" y="264"/>
                  </a:lnTo>
                  <a:lnTo>
                    <a:pt x="341" y="258"/>
                  </a:lnTo>
                  <a:lnTo>
                    <a:pt x="341" y="256"/>
                  </a:lnTo>
                  <a:lnTo>
                    <a:pt x="343" y="253"/>
                  </a:lnTo>
                  <a:lnTo>
                    <a:pt x="343" y="251"/>
                  </a:lnTo>
                  <a:lnTo>
                    <a:pt x="349" y="245"/>
                  </a:lnTo>
                  <a:lnTo>
                    <a:pt x="349" y="243"/>
                  </a:lnTo>
                  <a:lnTo>
                    <a:pt x="343" y="243"/>
                  </a:lnTo>
                  <a:lnTo>
                    <a:pt x="335" y="243"/>
                  </a:lnTo>
                  <a:lnTo>
                    <a:pt x="333" y="243"/>
                  </a:lnTo>
                  <a:lnTo>
                    <a:pt x="327" y="237"/>
                  </a:lnTo>
                  <a:lnTo>
                    <a:pt x="325" y="235"/>
                  </a:lnTo>
                  <a:lnTo>
                    <a:pt x="327" y="227"/>
                  </a:lnTo>
                  <a:lnTo>
                    <a:pt x="327" y="224"/>
                  </a:lnTo>
                  <a:lnTo>
                    <a:pt x="327" y="219"/>
                  </a:lnTo>
                  <a:lnTo>
                    <a:pt x="322" y="216"/>
                  </a:lnTo>
                  <a:lnTo>
                    <a:pt x="317" y="211"/>
                  </a:lnTo>
                  <a:lnTo>
                    <a:pt x="325" y="208"/>
                  </a:lnTo>
                  <a:lnTo>
                    <a:pt x="333" y="200"/>
                  </a:lnTo>
                  <a:lnTo>
                    <a:pt x="333" y="198"/>
                  </a:lnTo>
                  <a:lnTo>
                    <a:pt x="327" y="192"/>
                  </a:lnTo>
                  <a:lnTo>
                    <a:pt x="325" y="185"/>
                  </a:lnTo>
                  <a:lnTo>
                    <a:pt x="327" y="182"/>
                  </a:lnTo>
                  <a:lnTo>
                    <a:pt x="327" y="179"/>
                  </a:lnTo>
                  <a:lnTo>
                    <a:pt x="325" y="174"/>
                  </a:lnTo>
                  <a:lnTo>
                    <a:pt x="325" y="166"/>
                  </a:lnTo>
                  <a:lnTo>
                    <a:pt x="322" y="163"/>
                  </a:lnTo>
                  <a:lnTo>
                    <a:pt x="317" y="163"/>
                  </a:lnTo>
                  <a:lnTo>
                    <a:pt x="314" y="163"/>
                  </a:lnTo>
                  <a:lnTo>
                    <a:pt x="309" y="163"/>
                  </a:lnTo>
                  <a:lnTo>
                    <a:pt x="309" y="166"/>
                  </a:lnTo>
                  <a:lnTo>
                    <a:pt x="306" y="171"/>
                  </a:lnTo>
                  <a:lnTo>
                    <a:pt x="298" y="174"/>
                  </a:lnTo>
                  <a:lnTo>
                    <a:pt x="301" y="166"/>
                  </a:lnTo>
                  <a:lnTo>
                    <a:pt x="301" y="158"/>
                  </a:lnTo>
                  <a:lnTo>
                    <a:pt x="306" y="155"/>
                  </a:lnTo>
                  <a:lnTo>
                    <a:pt x="309" y="150"/>
                  </a:lnTo>
                  <a:lnTo>
                    <a:pt x="314" y="148"/>
                  </a:lnTo>
                  <a:lnTo>
                    <a:pt x="322" y="140"/>
                  </a:lnTo>
                  <a:lnTo>
                    <a:pt x="333" y="129"/>
                  </a:lnTo>
                  <a:lnTo>
                    <a:pt x="327" y="129"/>
                  </a:lnTo>
                  <a:lnTo>
                    <a:pt x="327" y="124"/>
                  </a:lnTo>
                  <a:lnTo>
                    <a:pt x="333" y="124"/>
                  </a:lnTo>
                  <a:lnTo>
                    <a:pt x="335" y="129"/>
                  </a:lnTo>
                  <a:lnTo>
                    <a:pt x="341" y="124"/>
                  </a:lnTo>
                  <a:lnTo>
                    <a:pt x="343" y="124"/>
                  </a:lnTo>
                  <a:lnTo>
                    <a:pt x="349" y="121"/>
                  </a:lnTo>
                  <a:lnTo>
                    <a:pt x="343" y="121"/>
                  </a:lnTo>
                  <a:lnTo>
                    <a:pt x="343" y="119"/>
                  </a:lnTo>
                  <a:lnTo>
                    <a:pt x="343" y="113"/>
                  </a:lnTo>
                  <a:lnTo>
                    <a:pt x="349" y="105"/>
                  </a:lnTo>
                  <a:lnTo>
                    <a:pt x="351" y="95"/>
                  </a:lnTo>
                  <a:lnTo>
                    <a:pt x="354" y="84"/>
                  </a:lnTo>
                  <a:lnTo>
                    <a:pt x="367" y="71"/>
                  </a:lnTo>
                  <a:lnTo>
                    <a:pt x="362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1"/>
                  </a:ln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reeform 42"/>
            <p:cNvSpPr>
              <a:spLocks noEditPoints="1"/>
            </p:cNvSpPr>
            <p:nvPr/>
          </p:nvSpPr>
          <p:spPr bwMode="auto">
            <a:xfrm rot="256166">
              <a:off x="4077735" y="3309364"/>
              <a:ext cx="520265" cy="681797"/>
            </a:xfrm>
            <a:custGeom>
              <a:avLst/>
              <a:gdLst>
                <a:gd name="T0" fmla="*/ 94 w 96"/>
                <a:gd name="T1" fmla="*/ 44 h 100"/>
                <a:gd name="T2" fmla="*/ 91 w 96"/>
                <a:gd name="T3" fmla="*/ 40 h 100"/>
                <a:gd name="T4" fmla="*/ 91 w 96"/>
                <a:gd name="T5" fmla="*/ 33 h 100"/>
                <a:gd name="T6" fmla="*/ 86 w 96"/>
                <a:gd name="T7" fmla="*/ 27 h 100"/>
                <a:gd name="T8" fmla="*/ 88 w 96"/>
                <a:gd name="T9" fmla="*/ 20 h 100"/>
                <a:gd name="T10" fmla="*/ 82 w 96"/>
                <a:gd name="T11" fmla="*/ 13 h 100"/>
                <a:gd name="T12" fmla="*/ 78 w 96"/>
                <a:gd name="T13" fmla="*/ 11 h 100"/>
                <a:gd name="T14" fmla="*/ 69 w 96"/>
                <a:gd name="T15" fmla="*/ 6 h 100"/>
                <a:gd name="T16" fmla="*/ 63 w 96"/>
                <a:gd name="T17" fmla="*/ 10 h 100"/>
                <a:gd name="T18" fmla="*/ 58 w 96"/>
                <a:gd name="T19" fmla="*/ 13 h 100"/>
                <a:gd name="T20" fmla="*/ 51 w 96"/>
                <a:gd name="T21" fmla="*/ 11 h 100"/>
                <a:gd name="T22" fmla="*/ 49 w 96"/>
                <a:gd name="T23" fmla="*/ 7 h 100"/>
                <a:gd name="T24" fmla="*/ 42 w 96"/>
                <a:gd name="T25" fmla="*/ 6 h 100"/>
                <a:gd name="T26" fmla="*/ 35 w 96"/>
                <a:gd name="T27" fmla="*/ 1 h 100"/>
                <a:gd name="T28" fmla="*/ 32 w 96"/>
                <a:gd name="T29" fmla="*/ 4 h 100"/>
                <a:gd name="T30" fmla="*/ 31 w 96"/>
                <a:gd name="T31" fmla="*/ 9 h 100"/>
                <a:gd name="T32" fmla="*/ 32 w 96"/>
                <a:gd name="T33" fmla="*/ 13 h 100"/>
                <a:gd name="T34" fmla="*/ 31 w 96"/>
                <a:gd name="T35" fmla="*/ 14 h 100"/>
                <a:gd name="T36" fmla="*/ 28 w 96"/>
                <a:gd name="T37" fmla="*/ 19 h 100"/>
                <a:gd name="T38" fmla="*/ 23 w 96"/>
                <a:gd name="T39" fmla="*/ 19 h 100"/>
                <a:gd name="T40" fmla="*/ 13 w 96"/>
                <a:gd name="T41" fmla="*/ 17 h 100"/>
                <a:gd name="T42" fmla="*/ 13 w 96"/>
                <a:gd name="T43" fmla="*/ 24 h 100"/>
                <a:gd name="T44" fmla="*/ 12 w 96"/>
                <a:gd name="T45" fmla="*/ 30 h 100"/>
                <a:gd name="T46" fmla="*/ 12 w 96"/>
                <a:gd name="T47" fmla="*/ 33 h 100"/>
                <a:gd name="T48" fmla="*/ 9 w 96"/>
                <a:gd name="T49" fmla="*/ 39 h 100"/>
                <a:gd name="T50" fmla="*/ 0 w 96"/>
                <a:gd name="T51" fmla="*/ 40 h 100"/>
                <a:gd name="T52" fmla="*/ 3 w 96"/>
                <a:gd name="T53" fmla="*/ 47 h 100"/>
                <a:gd name="T54" fmla="*/ 2 w 96"/>
                <a:gd name="T55" fmla="*/ 53 h 100"/>
                <a:gd name="T56" fmla="*/ 5 w 96"/>
                <a:gd name="T57" fmla="*/ 59 h 100"/>
                <a:gd name="T58" fmla="*/ 2 w 96"/>
                <a:gd name="T59" fmla="*/ 63 h 100"/>
                <a:gd name="T60" fmla="*/ 6 w 96"/>
                <a:gd name="T61" fmla="*/ 69 h 100"/>
                <a:gd name="T62" fmla="*/ 10 w 96"/>
                <a:gd name="T63" fmla="*/ 75 h 100"/>
                <a:gd name="T64" fmla="*/ 15 w 96"/>
                <a:gd name="T65" fmla="*/ 76 h 100"/>
                <a:gd name="T66" fmla="*/ 23 w 96"/>
                <a:gd name="T67" fmla="*/ 77 h 100"/>
                <a:gd name="T68" fmla="*/ 18 w 96"/>
                <a:gd name="T69" fmla="*/ 90 h 100"/>
                <a:gd name="T70" fmla="*/ 18 w 96"/>
                <a:gd name="T71" fmla="*/ 96 h 100"/>
                <a:gd name="T72" fmla="*/ 27 w 96"/>
                <a:gd name="T73" fmla="*/ 95 h 100"/>
                <a:gd name="T74" fmla="*/ 33 w 96"/>
                <a:gd name="T75" fmla="*/ 95 h 100"/>
                <a:gd name="T76" fmla="*/ 42 w 96"/>
                <a:gd name="T77" fmla="*/ 97 h 100"/>
                <a:gd name="T78" fmla="*/ 46 w 96"/>
                <a:gd name="T79" fmla="*/ 99 h 100"/>
                <a:gd name="T80" fmla="*/ 53 w 96"/>
                <a:gd name="T81" fmla="*/ 97 h 100"/>
                <a:gd name="T82" fmla="*/ 59 w 96"/>
                <a:gd name="T83" fmla="*/ 97 h 100"/>
                <a:gd name="T84" fmla="*/ 69 w 96"/>
                <a:gd name="T85" fmla="*/ 96 h 100"/>
                <a:gd name="T86" fmla="*/ 72 w 96"/>
                <a:gd name="T87" fmla="*/ 96 h 100"/>
                <a:gd name="T88" fmla="*/ 75 w 96"/>
                <a:gd name="T89" fmla="*/ 95 h 100"/>
                <a:gd name="T90" fmla="*/ 73 w 96"/>
                <a:gd name="T91" fmla="*/ 90 h 100"/>
                <a:gd name="T92" fmla="*/ 79 w 96"/>
                <a:gd name="T93" fmla="*/ 85 h 100"/>
                <a:gd name="T94" fmla="*/ 82 w 96"/>
                <a:gd name="T95" fmla="*/ 83 h 100"/>
                <a:gd name="T96" fmla="*/ 74 w 96"/>
                <a:gd name="T97" fmla="*/ 73 h 100"/>
                <a:gd name="T98" fmla="*/ 68 w 96"/>
                <a:gd name="T99" fmla="*/ 63 h 100"/>
                <a:gd name="T100" fmla="*/ 68 w 96"/>
                <a:gd name="T101" fmla="*/ 60 h 100"/>
                <a:gd name="T102" fmla="*/ 82 w 96"/>
                <a:gd name="T103" fmla="*/ 54 h 100"/>
                <a:gd name="T104" fmla="*/ 89 w 96"/>
                <a:gd name="T105" fmla="*/ 50 h 100"/>
                <a:gd name="T106" fmla="*/ 94 w 96"/>
                <a:gd name="T107" fmla="*/ 53 h 100"/>
                <a:gd name="T108" fmla="*/ 66 w 96"/>
                <a:gd name="T109" fmla="*/ 9 h 100"/>
                <a:gd name="T110" fmla="*/ 78 w 96"/>
                <a:gd name="T111" fmla="*/ 7 h 100"/>
                <a:gd name="T112" fmla="*/ 80 w 96"/>
                <a:gd name="T113" fmla="*/ 4 h 100"/>
                <a:gd name="T114" fmla="*/ 78 w 96"/>
                <a:gd name="T115" fmla="*/ 1 h 100"/>
                <a:gd name="T116" fmla="*/ 78 w 96"/>
                <a:gd name="T117" fmla="*/ 3 h 100"/>
                <a:gd name="T118" fmla="*/ 76 w 96"/>
                <a:gd name="T119" fmla="*/ 5 h 100"/>
                <a:gd name="T120" fmla="*/ 78 w 96"/>
                <a:gd name="T121" fmla="*/ 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00">
                  <a:moveTo>
                    <a:pt x="95" y="51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2" y="95"/>
                    <a:pt x="72" y="95"/>
                    <a:pt x="72" y="95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4" y="89"/>
                    <a:pt x="74" y="89"/>
                    <a:pt x="74" y="89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6" y="52"/>
                    <a:pt x="96" y="52"/>
                  </a:cubicBezTo>
                  <a:lnTo>
                    <a:pt x="95" y="51"/>
                  </a:lnTo>
                  <a:close/>
                  <a:moveTo>
                    <a:pt x="66" y="9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9" y="7"/>
                    <a:pt x="69" y="7"/>
                    <a:pt x="69" y="7"/>
                  </a:cubicBezTo>
                  <a:lnTo>
                    <a:pt x="66" y="9"/>
                  </a:lnTo>
                  <a:close/>
                  <a:moveTo>
                    <a:pt x="78" y="7"/>
                  </a:moveTo>
                  <a:cubicBezTo>
                    <a:pt x="79" y="7"/>
                    <a:pt x="79" y="7"/>
                    <a:pt x="79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7"/>
                    <a:pt x="78" y="7"/>
                  </a:cubicBezTo>
                  <a:close/>
                </a:path>
              </a:pathLst>
            </a:custGeom>
            <a:solidFill>
              <a:srgbClr val="0094CD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 rot="256166">
              <a:off x="3886779" y="3583423"/>
              <a:ext cx="215071" cy="175614"/>
            </a:xfrm>
            <a:custGeom>
              <a:avLst/>
              <a:gdLst>
                <a:gd name="T0" fmla="*/ 1 w 40"/>
                <a:gd name="T1" fmla="*/ 8 h 26"/>
                <a:gd name="T2" fmla="*/ 1 w 40"/>
                <a:gd name="T3" fmla="*/ 9 h 26"/>
                <a:gd name="T4" fmla="*/ 2 w 40"/>
                <a:gd name="T5" fmla="*/ 10 h 26"/>
                <a:gd name="T6" fmla="*/ 7 w 40"/>
                <a:gd name="T7" fmla="*/ 12 h 26"/>
                <a:gd name="T8" fmla="*/ 8 w 40"/>
                <a:gd name="T9" fmla="*/ 13 h 26"/>
                <a:gd name="T10" fmla="*/ 10 w 40"/>
                <a:gd name="T11" fmla="*/ 13 h 26"/>
                <a:gd name="T12" fmla="*/ 11 w 40"/>
                <a:gd name="T13" fmla="*/ 15 h 26"/>
                <a:gd name="T14" fmla="*/ 12 w 40"/>
                <a:gd name="T15" fmla="*/ 16 h 26"/>
                <a:gd name="T16" fmla="*/ 14 w 40"/>
                <a:gd name="T17" fmla="*/ 16 h 26"/>
                <a:gd name="T18" fmla="*/ 15 w 40"/>
                <a:gd name="T19" fmla="*/ 16 h 26"/>
                <a:gd name="T20" fmla="*/ 17 w 40"/>
                <a:gd name="T21" fmla="*/ 16 h 26"/>
                <a:gd name="T22" fmla="*/ 17 w 40"/>
                <a:gd name="T23" fmla="*/ 18 h 26"/>
                <a:gd name="T24" fmla="*/ 17 w 40"/>
                <a:gd name="T25" fmla="*/ 20 h 26"/>
                <a:gd name="T26" fmla="*/ 18 w 40"/>
                <a:gd name="T27" fmla="*/ 20 h 26"/>
                <a:gd name="T28" fmla="*/ 20 w 40"/>
                <a:gd name="T29" fmla="*/ 20 h 26"/>
                <a:gd name="T30" fmla="*/ 21 w 40"/>
                <a:gd name="T31" fmla="*/ 20 h 26"/>
                <a:gd name="T32" fmla="*/ 24 w 40"/>
                <a:gd name="T33" fmla="*/ 18 h 26"/>
                <a:gd name="T34" fmla="*/ 24 w 40"/>
                <a:gd name="T35" fmla="*/ 20 h 26"/>
                <a:gd name="T36" fmla="*/ 24 w 40"/>
                <a:gd name="T37" fmla="*/ 23 h 26"/>
                <a:gd name="T38" fmla="*/ 28 w 40"/>
                <a:gd name="T39" fmla="*/ 25 h 26"/>
                <a:gd name="T40" fmla="*/ 30 w 40"/>
                <a:gd name="T41" fmla="*/ 26 h 26"/>
                <a:gd name="T42" fmla="*/ 34 w 40"/>
                <a:gd name="T43" fmla="*/ 26 h 26"/>
                <a:gd name="T44" fmla="*/ 34 w 40"/>
                <a:gd name="T45" fmla="*/ 25 h 26"/>
                <a:gd name="T46" fmla="*/ 34 w 40"/>
                <a:gd name="T47" fmla="*/ 23 h 26"/>
                <a:gd name="T48" fmla="*/ 34 w 40"/>
                <a:gd name="T49" fmla="*/ 22 h 26"/>
                <a:gd name="T50" fmla="*/ 34 w 40"/>
                <a:gd name="T51" fmla="*/ 20 h 26"/>
                <a:gd name="T52" fmla="*/ 34 w 40"/>
                <a:gd name="T53" fmla="*/ 19 h 26"/>
                <a:gd name="T54" fmla="*/ 35 w 40"/>
                <a:gd name="T55" fmla="*/ 19 h 26"/>
                <a:gd name="T56" fmla="*/ 37 w 40"/>
                <a:gd name="T57" fmla="*/ 19 h 26"/>
                <a:gd name="T58" fmla="*/ 37 w 40"/>
                <a:gd name="T59" fmla="*/ 18 h 26"/>
                <a:gd name="T60" fmla="*/ 38 w 40"/>
                <a:gd name="T61" fmla="*/ 18 h 26"/>
                <a:gd name="T62" fmla="*/ 40 w 40"/>
                <a:gd name="T63" fmla="*/ 16 h 26"/>
                <a:gd name="T64" fmla="*/ 40 w 40"/>
                <a:gd name="T65" fmla="*/ 15 h 26"/>
                <a:gd name="T66" fmla="*/ 38 w 40"/>
                <a:gd name="T67" fmla="*/ 13 h 26"/>
                <a:gd name="T68" fmla="*/ 38 w 40"/>
                <a:gd name="T69" fmla="*/ 12 h 26"/>
                <a:gd name="T70" fmla="*/ 37 w 40"/>
                <a:gd name="T71" fmla="*/ 10 h 26"/>
                <a:gd name="T72" fmla="*/ 35 w 40"/>
                <a:gd name="T73" fmla="*/ 10 h 26"/>
                <a:gd name="T74" fmla="*/ 34 w 40"/>
                <a:gd name="T75" fmla="*/ 10 h 26"/>
                <a:gd name="T76" fmla="*/ 33 w 40"/>
                <a:gd name="T77" fmla="*/ 9 h 26"/>
                <a:gd name="T78" fmla="*/ 33 w 40"/>
                <a:gd name="T79" fmla="*/ 8 h 26"/>
                <a:gd name="T80" fmla="*/ 34 w 40"/>
                <a:gd name="T81" fmla="*/ 6 h 26"/>
                <a:gd name="T82" fmla="*/ 33 w 40"/>
                <a:gd name="T83" fmla="*/ 4 h 26"/>
                <a:gd name="T84" fmla="*/ 30 w 40"/>
                <a:gd name="T85" fmla="*/ 3 h 26"/>
                <a:gd name="T86" fmla="*/ 28 w 40"/>
                <a:gd name="T87" fmla="*/ 3 h 26"/>
                <a:gd name="T88" fmla="*/ 27 w 40"/>
                <a:gd name="T89" fmla="*/ 0 h 26"/>
                <a:gd name="T90" fmla="*/ 25 w 40"/>
                <a:gd name="T91" fmla="*/ 2 h 26"/>
                <a:gd name="T92" fmla="*/ 23 w 40"/>
                <a:gd name="T93" fmla="*/ 0 h 26"/>
                <a:gd name="T94" fmla="*/ 23 w 40"/>
                <a:gd name="T95" fmla="*/ 2 h 26"/>
                <a:gd name="T96" fmla="*/ 20 w 40"/>
                <a:gd name="T97" fmla="*/ 0 h 26"/>
                <a:gd name="T98" fmla="*/ 20 w 40"/>
                <a:gd name="T99" fmla="*/ 2 h 26"/>
                <a:gd name="T100" fmla="*/ 19 w 40"/>
                <a:gd name="T101" fmla="*/ 2 h 26"/>
                <a:gd name="T102" fmla="*/ 18 w 40"/>
                <a:gd name="T103" fmla="*/ 2 h 26"/>
                <a:gd name="T104" fmla="*/ 18 w 40"/>
                <a:gd name="T105" fmla="*/ 3 h 26"/>
                <a:gd name="T106" fmla="*/ 17 w 40"/>
                <a:gd name="T107" fmla="*/ 3 h 26"/>
                <a:gd name="T108" fmla="*/ 15 w 40"/>
                <a:gd name="T109" fmla="*/ 5 h 26"/>
                <a:gd name="T110" fmla="*/ 12 w 40"/>
                <a:gd name="T111" fmla="*/ 3 h 26"/>
                <a:gd name="T112" fmla="*/ 10 w 40"/>
                <a:gd name="T113" fmla="*/ 3 h 26"/>
                <a:gd name="T114" fmla="*/ 10 w 40"/>
                <a:gd name="T115" fmla="*/ 2 h 26"/>
                <a:gd name="T116" fmla="*/ 0 w 40"/>
                <a:gd name="T117" fmla="*/ 6 h 26"/>
                <a:gd name="T118" fmla="*/ 1 w 40"/>
                <a:gd name="T119" fmla="*/ 6 h 26"/>
                <a:gd name="T120" fmla="*/ 1 w 40"/>
                <a:gd name="T121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" h="26">
                  <a:moveTo>
                    <a:pt x="1" y="8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3" y="5"/>
                    <a:pt x="33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1" y="8"/>
                  </a:lnTo>
                  <a:close/>
                </a:path>
              </a:pathLst>
            </a:custGeom>
            <a:solidFill>
              <a:srgbClr val="82B81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 rot="256166">
              <a:off x="3950266" y="3417401"/>
              <a:ext cx="217118" cy="237596"/>
            </a:xfrm>
            <a:custGeom>
              <a:avLst/>
              <a:gdLst>
                <a:gd name="T0" fmla="*/ 35 w 40"/>
                <a:gd name="T1" fmla="*/ 0 h 35"/>
                <a:gd name="T2" fmla="*/ 27 w 40"/>
                <a:gd name="T3" fmla="*/ 1 h 35"/>
                <a:gd name="T4" fmla="*/ 21 w 40"/>
                <a:gd name="T5" fmla="*/ 4 h 35"/>
                <a:gd name="T6" fmla="*/ 17 w 40"/>
                <a:gd name="T7" fmla="*/ 7 h 35"/>
                <a:gd name="T8" fmla="*/ 13 w 40"/>
                <a:gd name="T9" fmla="*/ 8 h 35"/>
                <a:gd name="T10" fmla="*/ 7 w 40"/>
                <a:gd name="T11" fmla="*/ 20 h 35"/>
                <a:gd name="T12" fmla="*/ 10 w 40"/>
                <a:gd name="T13" fmla="*/ 23 h 35"/>
                <a:gd name="T14" fmla="*/ 10 w 40"/>
                <a:gd name="T15" fmla="*/ 24 h 35"/>
                <a:gd name="T16" fmla="*/ 7 w 40"/>
                <a:gd name="T17" fmla="*/ 24 h 35"/>
                <a:gd name="T18" fmla="*/ 7 w 40"/>
                <a:gd name="T19" fmla="*/ 25 h 35"/>
                <a:gd name="T20" fmla="*/ 2 w 40"/>
                <a:gd name="T21" fmla="*/ 24 h 35"/>
                <a:gd name="T22" fmla="*/ 2 w 40"/>
                <a:gd name="T23" fmla="*/ 27 h 35"/>
                <a:gd name="T24" fmla="*/ 8 w 40"/>
                <a:gd name="T25" fmla="*/ 27 h 35"/>
                <a:gd name="T26" fmla="*/ 10 w 40"/>
                <a:gd name="T27" fmla="*/ 27 h 35"/>
                <a:gd name="T28" fmla="*/ 13 w 40"/>
                <a:gd name="T29" fmla="*/ 27 h 35"/>
                <a:gd name="T30" fmla="*/ 15 w 40"/>
                <a:gd name="T31" fmla="*/ 27 h 35"/>
                <a:gd name="T32" fmla="*/ 18 w 40"/>
                <a:gd name="T33" fmla="*/ 28 h 35"/>
                <a:gd name="T34" fmla="*/ 23 w 40"/>
                <a:gd name="T35" fmla="*/ 29 h 35"/>
                <a:gd name="T36" fmla="*/ 23 w 40"/>
                <a:gd name="T37" fmla="*/ 33 h 35"/>
                <a:gd name="T38" fmla="*/ 24 w 40"/>
                <a:gd name="T39" fmla="*/ 35 h 35"/>
                <a:gd name="T40" fmla="*/ 27 w 40"/>
                <a:gd name="T41" fmla="*/ 35 h 35"/>
                <a:gd name="T42" fmla="*/ 27 w 40"/>
                <a:gd name="T43" fmla="*/ 33 h 35"/>
                <a:gd name="T44" fmla="*/ 27 w 40"/>
                <a:gd name="T45" fmla="*/ 30 h 35"/>
                <a:gd name="T46" fmla="*/ 28 w 40"/>
                <a:gd name="T47" fmla="*/ 25 h 35"/>
                <a:gd name="T48" fmla="*/ 25 w 40"/>
                <a:gd name="T49" fmla="*/ 23 h 35"/>
                <a:gd name="T50" fmla="*/ 27 w 40"/>
                <a:gd name="T51" fmla="*/ 21 h 35"/>
                <a:gd name="T52" fmla="*/ 33 w 40"/>
                <a:gd name="T53" fmla="*/ 21 h 35"/>
                <a:gd name="T54" fmla="*/ 34 w 40"/>
                <a:gd name="T55" fmla="*/ 18 h 35"/>
                <a:gd name="T56" fmla="*/ 37 w 40"/>
                <a:gd name="T57" fmla="*/ 15 h 35"/>
                <a:gd name="T58" fmla="*/ 34 w 40"/>
                <a:gd name="T59" fmla="*/ 13 h 35"/>
                <a:gd name="T60" fmla="*/ 35 w 40"/>
                <a:gd name="T61" fmla="*/ 11 h 35"/>
                <a:gd name="T62" fmla="*/ 37 w 40"/>
                <a:gd name="T63" fmla="*/ 10 h 35"/>
                <a:gd name="T64" fmla="*/ 38 w 40"/>
                <a:gd name="T65" fmla="*/ 7 h 35"/>
                <a:gd name="T66" fmla="*/ 39 w 40"/>
                <a:gd name="T67" fmla="*/ 4 h 35"/>
                <a:gd name="T68" fmla="*/ 37 w 40"/>
                <a:gd name="T69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5">
                  <a:moveTo>
                    <a:pt x="37" y="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4" y="31"/>
                    <a:pt x="24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2"/>
                    <a:pt x="40" y="2"/>
                    <a:pt x="40" y="2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82B819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 rot="256166">
              <a:off x="5566467" y="5169088"/>
              <a:ext cx="139284" cy="95554"/>
            </a:xfrm>
            <a:custGeom>
              <a:avLst/>
              <a:gdLst>
                <a:gd name="T0" fmla="*/ 2 w 68"/>
                <a:gd name="T1" fmla="*/ 24 h 37"/>
                <a:gd name="T2" fmla="*/ 0 w 68"/>
                <a:gd name="T3" fmla="*/ 18 h 37"/>
                <a:gd name="T4" fmla="*/ 0 w 68"/>
                <a:gd name="T5" fmla="*/ 18 h 37"/>
                <a:gd name="T6" fmla="*/ 2 w 68"/>
                <a:gd name="T7" fmla="*/ 18 h 37"/>
                <a:gd name="T8" fmla="*/ 8 w 68"/>
                <a:gd name="T9" fmla="*/ 18 h 37"/>
                <a:gd name="T10" fmla="*/ 13 w 68"/>
                <a:gd name="T11" fmla="*/ 16 h 37"/>
                <a:gd name="T12" fmla="*/ 13 w 68"/>
                <a:gd name="T13" fmla="*/ 16 h 37"/>
                <a:gd name="T14" fmla="*/ 18 w 68"/>
                <a:gd name="T15" fmla="*/ 16 h 37"/>
                <a:gd name="T16" fmla="*/ 18 w 68"/>
                <a:gd name="T17" fmla="*/ 11 h 37"/>
                <a:gd name="T18" fmla="*/ 21 w 68"/>
                <a:gd name="T19" fmla="*/ 11 h 37"/>
                <a:gd name="T20" fmla="*/ 21 w 68"/>
                <a:gd name="T21" fmla="*/ 8 h 37"/>
                <a:gd name="T22" fmla="*/ 21 w 68"/>
                <a:gd name="T23" fmla="*/ 8 h 37"/>
                <a:gd name="T24" fmla="*/ 34 w 68"/>
                <a:gd name="T25" fmla="*/ 11 h 37"/>
                <a:gd name="T26" fmla="*/ 45 w 68"/>
                <a:gd name="T27" fmla="*/ 8 h 37"/>
                <a:gd name="T28" fmla="*/ 45 w 68"/>
                <a:gd name="T29" fmla="*/ 8 h 37"/>
                <a:gd name="T30" fmla="*/ 55 w 68"/>
                <a:gd name="T31" fmla="*/ 3 h 37"/>
                <a:gd name="T32" fmla="*/ 68 w 68"/>
                <a:gd name="T33" fmla="*/ 0 h 37"/>
                <a:gd name="T34" fmla="*/ 68 w 68"/>
                <a:gd name="T35" fmla="*/ 0 h 37"/>
                <a:gd name="T36" fmla="*/ 60 w 68"/>
                <a:gd name="T37" fmla="*/ 3 h 37"/>
                <a:gd name="T38" fmla="*/ 52 w 68"/>
                <a:gd name="T39" fmla="*/ 11 h 37"/>
                <a:gd name="T40" fmla="*/ 52 w 68"/>
                <a:gd name="T41" fmla="*/ 11 h 37"/>
                <a:gd name="T42" fmla="*/ 47 w 68"/>
                <a:gd name="T43" fmla="*/ 16 h 37"/>
                <a:gd name="T44" fmla="*/ 47 w 68"/>
                <a:gd name="T45" fmla="*/ 16 h 37"/>
                <a:gd name="T46" fmla="*/ 55 w 68"/>
                <a:gd name="T47" fmla="*/ 24 h 37"/>
                <a:gd name="T48" fmla="*/ 55 w 68"/>
                <a:gd name="T49" fmla="*/ 24 h 37"/>
                <a:gd name="T50" fmla="*/ 47 w 68"/>
                <a:gd name="T51" fmla="*/ 24 h 37"/>
                <a:gd name="T52" fmla="*/ 45 w 68"/>
                <a:gd name="T53" fmla="*/ 24 h 37"/>
                <a:gd name="T54" fmla="*/ 45 w 68"/>
                <a:gd name="T55" fmla="*/ 24 h 37"/>
                <a:gd name="T56" fmla="*/ 37 w 68"/>
                <a:gd name="T57" fmla="*/ 29 h 37"/>
                <a:gd name="T58" fmla="*/ 37 w 68"/>
                <a:gd name="T59" fmla="*/ 29 h 37"/>
                <a:gd name="T60" fmla="*/ 29 w 68"/>
                <a:gd name="T61" fmla="*/ 34 h 37"/>
                <a:gd name="T62" fmla="*/ 26 w 68"/>
                <a:gd name="T63" fmla="*/ 34 h 37"/>
                <a:gd name="T64" fmla="*/ 26 w 68"/>
                <a:gd name="T65" fmla="*/ 37 h 37"/>
                <a:gd name="T66" fmla="*/ 26 w 68"/>
                <a:gd name="T67" fmla="*/ 37 h 37"/>
                <a:gd name="T68" fmla="*/ 10 w 68"/>
                <a:gd name="T69" fmla="*/ 34 h 37"/>
                <a:gd name="T70" fmla="*/ 8 w 68"/>
                <a:gd name="T71" fmla="*/ 29 h 37"/>
                <a:gd name="T72" fmla="*/ 2 w 68"/>
                <a:gd name="T73" fmla="*/ 24 h 37"/>
                <a:gd name="T74" fmla="*/ 2 w 68"/>
                <a:gd name="T75" fmla="*/ 24 h 37"/>
                <a:gd name="T76" fmla="*/ 2 w 68"/>
                <a:gd name="T77" fmla="*/ 24 h 37"/>
                <a:gd name="T78" fmla="*/ 2 w 68"/>
                <a:gd name="T79" fmla="*/ 24 h 37"/>
                <a:gd name="T80" fmla="*/ 2 w 68"/>
                <a:gd name="T81" fmla="*/ 24 h 37"/>
                <a:gd name="T82" fmla="*/ 2 w 68"/>
                <a:gd name="T83" fmla="*/ 24 h 37"/>
                <a:gd name="T84" fmla="*/ 2 w 68"/>
                <a:gd name="T85" fmla="*/ 24 h 37"/>
                <a:gd name="T86" fmla="*/ 2 w 68"/>
                <a:gd name="T87" fmla="*/ 24 h 37"/>
                <a:gd name="T88" fmla="*/ 2 w 68"/>
                <a:gd name="T89" fmla="*/ 24 h 37"/>
                <a:gd name="T90" fmla="*/ 2 w 68"/>
                <a:gd name="T91" fmla="*/ 24 h 37"/>
                <a:gd name="T92" fmla="*/ 2 w 68"/>
                <a:gd name="T93" fmla="*/ 24 h 37"/>
                <a:gd name="T94" fmla="*/ 2 w 68"/>
                <a:gd name="T95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37">
                  <a:moveTo>
                    <a:pt x="2" y="24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8" y="18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34" y="11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29" y="34"/>
                  </a:lnTo>
                  <a:lnTo>
                    <a:pt x="26" y="34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10" y="34"/>
                  </a:lnTo>
                  <a:lnTo>
                    <a:pt x="8" y="29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48515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 rot="256166">
              <a:off x="5197279" y="4584318"/>
              <a:ext cx="1151136" cy="573330"/>
            </a:xfrm>
            <a:custGeom>
              <a:avLst/>
              <a:gdLst>
                <a:gd name="T0" fmla="*/ 209 w 213"/>
                <a:gd name="T1" fmla="*/ 60 h 84"/>
                <a:gd name="T2" fmla="*/ 205 w 213"/>
                <a:gd name="T3" fmla="*/ 53 h 84"/>
                <a:gd name="T4" fmla="*/ 203 w 213"/>
                <a:gd name="T5" fmla="*/ 44 h 84"/>
                <a:gd name="T6" fmla="*/ 203 w 213"/>
                <a:gd name="T7" fmla="*/ 33 h 84"/>
                <a:gd name="T8" fmla="*/ 205 w 213"/>
                <a:gd name="T9" fmla="*/ 28 h 84"/>
                <a:gd name="T10" fmla="*/ 193 w 213"/>
                <a:gd name="T11" fmla="*/ 25 h 84"/>
                <a:gd name="T12" fmla="*/ 193 w 213"/>
                <a:gd name="T13" fmla="*/ 20 h 84"/>
                <a:gd name="T14" fmla="*/ 189 w 213"/>
                <a:gd name="T15" fmla="*/ 11 h 84"/>
                <a:gd name="T16" fmla="*/ 181 w 213"/>
                <a:gd name="T17" fmla="*/ 14 h 84"/>
                <a:gd name="T18" fmla="*/ 167 w 213"/>
                <a:gd name="T19" fmla="*/ 7 h 84"/>
                <a:gd name="T20" fmla="*/ 144 w 213"/>
                <a:gd name="T21" fmla="*/ 12 h 84"/>
                <a:gd name="T22" fmla="*/ 130 w 213"/>
                <a:gd name="T23" fmla="*/ 15 h 84"/>
                <a:gd name="T24" fmla="*/ 124 w 213"/>
                <a:gd name="T25" fmla="*/ 14 h 84"/>
                <a:gd name="T26" fmla="*/ 113 w 213"/>
                <a:gd name="T27" fmla="*/ 10 h 84"/>
                <a:gd name="T28" fmla="*/ 107 w 213"/>
                <a:gd name="T29" fmla="*/ 4 h 84"/>
                <a:gd name="T30" fmla="*/ 100 w 213"/>
                <a:gd name="T31" fmla="*/ 4 h 84"/>
                <a:gd name="T32" fmla="*/ 94 w 213"/>
                <a:gd name="T33" fmla="*/ 0 h 84"/>
                <a:gd name="T34" fmla="*/ 80 w 213"/>
                <a:gd name="T35" fmla="*/ 1 h 84"/>
                <a:gd name="T36" fmla="*/ 58 w 213"/>
                <a:gd name="T37" fmla="*/ 8 h 84"/>
                <a:gd name="T38" fmla="*/ 48 w 213"/>
                <a:gd name="T39" fmla="*/ 12 h 84"/>
                <a:gd name="T40" fmla="*/ 31 w 213"/>
                <a:gd name="T41" fmla="*/ 12 h 84"/>
                <a:gd name="T42" fmla="*/ 35 w 213"/>
                <a:gd name="T43" fmla="*/ 17 h 84"/>
                <a:gd name="T44" fmla="*/ 28 w 213"/>
                <a:gd name="T45" fmla="*/ 21 h 84"/>
                <a:gd name="T46" fmla="*/ 28 w 213"/>
                <a:gd name="T47" fmla="*/ 22 h 84"/>
                <a:gd name="T48" fmla="*/ 20 w 213"/>
                <a:gd name="T49" fmla="*/ 21 h 84"/>
                <a:gd name="T50" fmla="*/ 11 w 213"/>
                <a:gd name="T51" fmla="*/ 21 h 84"/>
                <a:gd name="T52" fmla="*/ 2 w 213"/>
                <a:gd name="T53" fmla="*/ 25 h 84"/>
                <a:gd name="T54" fmla="*/ 1 w 213"/>
                <a:gd name="T55" fmla="*/ 35 h 84"/>
                <a:gd name="T56" fmla="*/ 5 w 213"/>
                <a:gd name="T57" fmla="*/ 37 h 84"/>
                <a:gd name="T58" fmla="*/ 10 w 213"/>
                <a:gd name="T59" fmla="*/ 43 h 84"/>
                <a:gd name="T60" fmla="*/ 11 w 213"/>
                <a:gd name="T61" fmla="*/ 48 h 84"/>
                <a:gd name="T62" fmla="*/ 7 w 213"/>
                <a:gd name="T63" fmla="*/ 51 h 84"/>
                <a:gd name="T64" fmla="*/ 14 w 213"/>
                <a:gd name="T65" fmla="*/ 55 h 84"/>
                <a:gd name="T66" fmla="*/ 13 w 213"/>
                <a:gd name="T67" fmla="*/ 60 h 84"/>
                <a:gd name="T68" fmla="*/ 17 w 213"/>
                <a:gd name="T69" fmla="*/ 64 h 84"/>
                <a:gd name="T70" fmla="*/ 15 w 213"/>
                <a:gd name="T71" fmla="*/ 68 h 84"/>
                <a:gd name="T72" fmla="*/ 24 w 213"/>
                <a:gd name="T73" fmla="*/ 70 h 84"/>
                <a:gd name="T74" fmla="*/ 17 w 213"/>
                <a:gd name="T75" fmla="*/ 73 h 84"/>
                <a:gd name="T76" fmla="*/ 24 w 213"/>
                <a:gd name="T77" fmla="*/ 73 h 84"/>
                <a:gd name="T78" fmla="*/ 30 w 213"/>
                <a:gd name="T79" fmla="*/ 71 h 84"/>
                <a:gd name="T80" fmla="*/ 35 w 213"/>
                <a:gd name="T81" fmla="*/ 74 h 84"/>
                <a:gd name="T82" fmla="*/ 44 w 213"/>
                <a:gd name="T83" fmla="*/ 80 h 84"/>
                <a:gd name="T84" fmla="*/ 51 w 213"/>
                <a:gd name="T85" fmla="*/ 78 h 84"/>
                <a:gd name="T86" fmla="*/ 54 w 213"/>
                <a:gd name="T87" fmla="*/ 70 h 84"/>
                <a:gd name="T88" fmla="*/ 71 w 213"/>
                <a:gd name="T89" fmla="*/ 77 h 84"/>
                <a:gd name="T90" fmla="*/ 84 w 213"/>
                <a:gd name="T91" fmla="*/ 80 h 84"/>
                <a:gd name="T92" fmla="*/ 91 w 213"/>
                <a:gd name="T93" fmla="*/ 78 h 84"/>
                <a:gd name="T94" fmla="*/ 107 w 213"/>
                <a:gd name="T95" fmla="*/ 74 h 84"/>
                <a:gd name="T96" fmla="*/ 114 w 213"/>
                <a:gd name="T97" fmla="*/ 70 h 84"/>
                <a:gd name="T98" fmla="*/ 113 w 213"/>
                <a:gd name="T99" fmla="*/ 77 h 84"/>
                <a:gd name="T100" fmla="*/ 114 w 213"/>
                <a:gd name="T101" fmla="*/ 83 h 84"/>
                <a:gd name="T102" fmla="*/ 119 w 213"/>
                <a:gd name="T103" fmla="*/ 81 h 84"/>
                <a:gd name="T104" fmla="*/ 120 w 213"/>
                <a:gd name="T105" fmla="*/ 73 h 84"/>
                <a:gd name="T106" fmla="*/ 127 w 213"/>
                <a:gd name="T107" fmla="*/ 73 h 84"/>
                <a:gd name="T108" fmla="*/ 143 w 213"/>
                <a:gd name="T109" fmla="*/ 71 h 84"/>
                <a:gd name="T110" fmla="*/ 159 w 213"/>
                <a:gd name="T111" fmla="*/ 70 h 84"/>
                <a:gd name="T112" fmla="*/ 174 w 213"/>
                <a:gd name="T113" fmla="*/ 67 h 84"/>
                <a:gd name="T114" fmla="*/ 185 w 213"/>
                <a:gd name="T115" fmla="*/ 66 h 84"/>
                <a:gd name="T116" fmla="*/ 187 w 213"/>
                <a:gd name="T117" fmla="*/ 65 h 84"/>
                <a:gd name="T118" fmla="*/ 199 w 213"/>
                <a:gd name="T119" fmla="*/ 65 h 84"/>
                <a:gd name="T120" fmla="*/ 206 w 213"/>
                <a:gd name="T121" fmla="*/ 65 h 84"/>
                <a:gd name="T122" fmla="*/ 210 w 213"/>
                <a:gd name="T123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" h="84">
                  <a:moveTo>
                    <a:pt x="212" y="65"/>
                  </a:moveTo>
                  <a:cubicBezTo>
                    <a:pt x="212" y="64"/>
                    <a:pt x="212" y="64"/>
                    <a:pt x="212" y="64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09" y="60"/>
                    <a:pt x="209" y="60"/>
                    <a:pt x="209" y="60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5" y="55"/>
                    <a:pt x="205" y="55"/>
                    <a:pt x="205" y="55"/>
                  </a:cubicBezTo>
                  <a:cubicBezTo>
                    <a:pt x="205" y="53"/>
                    <a:pt x="205" y="53"/>
                    <a:pt x="205" y="53"/>
                  </a:cubicBezTo>
                  <a:cubicBezTo>
                    <a:pt x="206" y="50"/>
                    <a:pt x="206" y="50"/>
                    <a:pt x="206" y="50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5" y="31"/>
                    <a:pt x="205" y="31"/>
                    <a:pt x="205" y="31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06" y="30"/>
                    <a:pt x="206" y="30"/>
                    <a:pt x="206" y="30"/>
                  </a:cubicBezTo>
                  <a:cubicBezTo>
                    <a:pt x="205" y="28"/>
                    <a:pt x="205" y="28"/>
                    <a:pt x="205" y="28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5" y="24"/>
                    <a:pt x="195" y="24"/>
                    <a:pt x="195" y="24"/>
                  </a:cubicBezTo>
                  <a:cubicBezTo>
                    <a:pt x="193" y="22"/>
                    <a:pt x="193" y="22"/>
                    <a:pt x="193" y="22"/>
                  </a:cubicBezTo>
                  <a:cubicBezTo>
                    <a:pt x="193" y="21"/>
                    <a:pt x="193" y="21"/>
                    <a:pt x="193" y="21"/>
                  </a:cubicBezTo>
                  <a:cubicBezTo>
                    <a:pt x="193" y="20"/>
                    <a:pt x="193" y="20"/>
                    <a:pt x="193" y="20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87" y="11"/>
                    <a:pt x="187" y="11"/>
                    <a:pt x="187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0"/>
                    <a:pt x="186" y="10"/>
                    <a:pt x="186" y="10"/>
                  </a:cubicBezTo>
                  <a:cubicBezTo>
                    <a:pt x="184" y="12"/>
                    <a:pt x="181" y="14"/>
                    <a:pt x="181" y="14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2" y="8"/>
                    <a:pt x="172" y="8"/>
                    <a:pt x="172" y="8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4" y="73"/>
                    <a:pt x="94" y="73"/>
                    <a:pt x="94" y="73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6" y="84"/>
                    <a:pt x="116" y="84"/>
                    <a:pt x="116" y="84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19" y="78"/>
                    <a:pt x="119" y="78"/>
                    <a:pt x="119" y="78"/>
                  </a:cubicBezTo>
                  <a:cubicBezTo>
                    <a:pt x="121" y="78"/>
                    <a:pt x="121" y="78"/>
                    <a:pt x="121" y="78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6" y="73"/>
                    <a:pt x="126" y="73"/>
                    <a:pt x="126" y="73"/>
                  </a:cubicBezTo>
                  <a:cubicBezTo>
                    <a:pt x="127" y="73"/>
                    <a:pt x="127" y="73"/>
                    <a:pt x="127" y="73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49" y="73"/>
                    <a:pt x="149" y="73"/>
                    <a:pt x="149" y="73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9" y="67"/>
                    <a:pt x="179" y="67"/>
                    <a:pt x="179" y="67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5" y="64"/>
                    <a:pt x="185" y="64"/>
                    <a:pt x="185" y="64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5" y="67"/>
                    <a:pt x="185" y="67"/>
                    <a:pt x="185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6" y="64"/>
                    <a:pt x="196" y="64"/>
                    <a:pt x="196" y="64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3" y="64"/>
                    <a:pt x="203" y="64"/>
                    <a:pt x="203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6" y="67"/>
                    <a:pt x="206" y="67"/>
                    <a:pt x="206" y="67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2" y="67"/>
                    <a:pt x="212" y="67"/>
                    <a:pt x="212" y="67"/>
                  </a:cubicBezTo>
                  <a:cubicBezTo>
                    <a:pt x="213" y="68"/>
                    <a:pt x="213" y="68"/>
                    <a:pt x="213" y="68"/>
                  </a:cubicBezTo>
                  <a:lnTo>
                    <a:pt x="212" y="65"/>
                  </a:lnTo>
                  <a:close/>
                </a:path>
              </a:pathLst>
            </a:custGeom>
            <a:solidFill>
              <a:srgbClr val="82B81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46" name="Line Callout 1 45"/>
          <p:cNvSpPr/>
          <p:nvPr/>
        </p:nvSpPr>
        <p:spPr>
          <a:xfrm>
            <a:off x="5947610" y="2152316"/>
            <a:ext cx="2841209" cy="536345"/>
          </a:xfrm>
          <a:prstGeom prst="borderCallout1">
            <a:avLst>
              <a:gd name="adj1" fmla="val 42429"/>
              <a:gd name="adj2" fmla="val -3187"/>
              <a:gd name="adj3" fmla="val 139477"/>
              <a:gd name="adj4" fmla="val -46629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200" dirty="0" smtClean="0"/>
              <a:t>Science Workshop in Riga (May 2017)</a:t>
            </a:r>
          </a:p>
          <a:p>
            <a:pPr algn="ctr"/>
            <a:r>
              <a:rPr lang="en-US" sz="1200" dirty="0"/>
              <a:t>Visit of Latvian delegation (Nov 2016)</a:t>
            </a:r>
          </a:p>
          <a:p>
            <a:pPr algn="ctr"/>
            <a:endParaRPr lang="en-US" sz="1200" dirty="0"/>
          </a:p>
        </p:txBody>
      </p:sp>
      <p:sp>
        <p:nvSpPr>
          <p:cNvPr id="47" name="Line Callout 1 46"/>
          <p:cNvSpPr/>
          <p:nvPr/>
        </p:nvSpPr>
        <p:spPr>
          <a:xfrm>
            <a:off x="7352630" y="4022179"/>
            <a:ext cx="1336842" cy="612648"/>
          </a:xfrm>
          <a:prstGeom prst="borderCallout1">
            <a:avLst>
              <a:gd name="adj1" fmla="val 40571"/>
              <a:gd name="adj2" fmla="val -6833"/>
              <a:gd name="adj3" fmla="val 66677"/>
              <a:gd name="adj4" fmla="val -15233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Partner &amp; Industry Day (Oct 2015)</a:t>
            </a:r>
            <a:endParaRPr lang="en-US" sz="1200" dirty="0"/>
          </a:p>
        </p:txBody>
      </p:sp>
      <p:sp>
        <p:nvSpPr>
          <p:cNvPr id="49" name="Line Callout 1 48"/>
          <p:cNvSpPr/>
          <p:nvPr/>
        </p:nvSpPr>
        <p:spPr>
          <a:xfrm>
            <a:off x="6831262" y="3052001"/>
            <a:ext cx="1704473" cy="652245"/>
          </a:xfrm>
          <a:prstGeom prst="borderCallout1">
            <a:avLst>
              <a:gd name="adj1" fmla="val 42320"/>
              <a:gd name="adj2" fmla="val -4804"/>
              <a:gd name="adj3" fmla="val 175649"/>
              <a:gd name="adj4" fmla="val -216246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 Press Trip for Spanish Media (Jun 2017)</a:t>
            </a:r>
            <a:endParaRPr lang="en-GB" sz="1200" dirty="0"/>
          </a:p>
        </p:txBody>
      </p:sp>
      <p:sp>
        <p:nvSpPr>
          <p:cNvPr id="51" name="Line Callout 1 50"/>
          <p:cNvSpPr/>
          <p:nvPr/>
        </p:nvSpPr>
        <p:spPr>
          <a:xfrm flipH="1">
            <a:off x="186375" y="4155695"/>
            <a:ext cx="2406314" cy="612648"/>
          </a:xfrm>
          <a:prstGeom prst="borderCallout1">
            <a:avLst>
              <a:gd name="adj1" fmla="val 48208"/>
              <a:gd name="adj2" fmla="val -1666"/>
              <a:gd name="adj3" fmla="val 17580"/>
              <a:gd name="adj4" fmla="val -10385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Partner &amp; Industry Day (Nov 2015)</a:t>
            </a:r>
          </a:p>
          <a:p>
            <a:pPr algn="ctr"/>
            <a:r>
              <a:rPr lang="en-US" sz="1200" dirty="0" err="1"/>
              <a:t>OesteCIM</a:t>
            </a:r>
            <a:r>
              <a:rPr lang="en-US" sz="1200" dirty="0"/>
              <a:t> visit (May 2016)</a:t>
            </a:r>
          </a:p>
          <a:p>
            <a:pPr algn="ctr"/>
            <a:endParaRPr lang="en-US" sz="1200" dirty="0"/>
          </a:p>
        </p:txBody>
      </p:sp>
      <p:sp>
        <p:nvSpPr>
          <p:cNvPr id="52" name="Line Callout 1 51"/>
          <p:cNvSpPr/>
          <p:nvPr/>
        </p:nvSpPr>
        <p:spPr>
          <a:xfrm flipH="1">
            <a:off x="367628" y="3052000"/>
            <a:ext cx="2038687" cy="703763"/>
          </a:xfrm>
          <a:prstGeom prst="borderCallout1">
            <a:avLst>
              <a:gd name="adj1" fmla="val 45344"/>
              <a:gd name="adj2" fmla="val -1776"/>
              <a:gd name="adj3" fmla="val 39401"/>
              <a:gd name="adj4" fmla="val -59292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ESS Science Seminar in Brussels (Sep 2017)</a:t>
            </a:r>
          </a:p>
          <a:p>
            <a:pPr algn="ctr"/>
            <a:r>
              <a:rPr lang="en-US" sz="1200" dirty="0" smtClean="0"/>
              <a:t>SCK-CEN visit (Mar 2016)</a:t>
            </a:r>
          </a:p>
        </p:txBody>
      </p:sp>
      <p:sp>
        <p:nvSpPr>
          <p:cNvPr id="53" name="Line Callout 1 52"/>
          <p:cNvSpPr/>
          <p:nvPr/>
        </p:nvSpPr>
        <p:spPr>
          <a:xfrm flipH="1">
            <a:off x="186375" y="1765927"/>
            <a:ext cx="1765413" cy="830024"/>
          </a:xfrm>
          <a:prstGeom prst="borderCallout1">
            <a:avLst>
              <a:gd name="adj1" fmla="val 46823"/>
              <a:gd name="adj2" fmla="val -5568"/>
              <a:gd name="adj3" fmla="val 174139"/>
              <a:gd name="adj4" fmla="val -100378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NWO Visit (Nov 2016)</a:t>
            </a:r>
          </a:p>
          <a:p>
            <a:pPr algn="ctr"/>
            <a:r>
              <a:rPr lang="en-GB" sz="1200" dirty="0"/>
              <a:t>Visit of Dutch Ambassadors to DK &amp; SE (May 2016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pic>
        <p:nvPicPr>
          <p:cNvPr id="50" name="Picture 49" descr="Turke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72" y="4346087"/>
            <a:ext cx="461212" cy="461212"/>
          </a:xfrm>
          <a:prstGeom prst="rect">
            <a:avLst/>
          </a:prstGeom>
        </p:spPr>
      </p:pic>
      <p:pic>
        <p:nvPicPr>
          <p:cNvPr id="54" name="Picture 53" descr="Sp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47" y="3359372"/>
            <a:ext cx="516355" cy="516355"/>
          </a:xfrm>
          <a:prstGeom prst="rect">
            <a:avLst/>
          </a:prstGeom>
        </p:spPr>
      </p:pic>
      <p:pic>
        <p:nvPicPr>
          <p:cNvPr id="55" name="Picture 54" descr="Belgi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2" y="3513744"/>
            <a:ext cx="461211" cy="461211"/>
          </a:xfrm>
          <a:prstGeom prst="rect">
            <a:avLst/>
          </a:prstGeom>
        </p:spPr>
      </p:pic>
      <p:pic>
        <p:nvPicPr>
          <p:cNvPr id="56" name="Picture 55" descr="Netherlan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17" y="2320543"/>
            <a:ext cx="465350" cy="465350"/>
          </a:xfrm>
          <a:prstGeom prst="rect">
            <a:avLst/>
          </a:prstGeom>
        </p:spPr>
      </p:pic>
      <p:pic>
        <p:nvPicPr>
          <p:cNvPr id="57" name="Picture 56" descr="Latvi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07" y="2459141"/>
            <a:ext cx="461210" cy="461210"/>
          </a:xfrm>
          <a:prstGeom prst="rect">
            <a:avLst/>
          </a:prstGeom>
        </p:spPr>
      </p:pic>
      <p:pic>
        <p:nvPicPr>
          <p:cNvPr id="58" name="Picture 57" descr="Portuga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65" y="4518246"/>
            <a:ext cx="444500" cy="444500"/>
          </a:xfrm>
          <a:prstGeom prst="rect">
            <a:avLst/>
          </a:prstGeom>
        </p:spPr>
      </p:pic>
      <p:sp>
        <p:nvSpPr>
          <p:cNvPr id="61" name="Line Callout 1 60"/>
          <p:cNvSpPr/>
          <p:nvPr/>
        </p:nvSpPr>
        <p:spPr>
          <a:xfrm>
            <a:off x="5597357" y="1333304"/>
            <a:ext cx="2042696" cy="536345"/>
          </a:xfrm>
          <a:prstGeom prst="borderCallout1">
            <a:avLst>
              <a:gd name="adj1" fmla="val 42429"/>
              <a:gd name="adj2" fmla="val -3187"/>
              <a:gd name="adj3" fmla="val 271580"/>
              <a:gd name="adj4" fmla="val -114394"/>
            </a:avLst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200" dirty="0" smtClean="0"/>
              <a:t>UK joins ESS as Full Member</a:t>
            </a:r>
          </a:p>
          <a:p>
            <a:pPr algn="ctr"/>
            <a:r>
              <a:rPr lang="en-US" sz="1200" dirty="0" smtClean="0"/>
              <a:t>(Jun 2016)</a:t>
            </a:r>
            <a:endParaRPr lang="en-US" sz="1200" dirty="0"/>
          </a:p>
        </p:txBody>
      </p:sp>
      <p:pic>
        <p:nvPicPr>
          <p:cNvPr id="3" name="Picture 2" descr="U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80" y="1605182"/>
            <a:ext cx="467999" cy="46799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9" grpId="0" animBg="1"/>
      <p:bldP spid="51" grpId="0" animBg="1"/>
      <p:bldP spid="52" grpId="0" animBg="1"/>
      <p:bldP spid="53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714" y="560634"/>
            <a:ext cx="7767742" cy="857250"/>
          </a:xfrm>
        </p:spPr>
        <p:txBody>
          <a:bodyPr/>
          <a:lstStyle/>
          <a:p>
            <a:r>
              <a:rPr lang="en-US" dirty="0" smtClean="0"/>
              <a:t>Cooperation Beyond Europe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77041"/>
              </p:ext>
            </p:extLst>
          </p:nvPr>
        </p:nvGraphicFramePr>
        <p:xfrm>
          <a:off x="497542" y="1157427"/>
          <a:ext cx="8229600" cy="399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21" y="4097613"/>
            <a:ext cx="951093" cy="694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26" y="4145733"/>
            <a:ext cx="971695" cy="646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88" y="4159482"/>
            <a:ext cx="971694" cy="646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37" y="4158807"/>
            <a:ext cx="889970" cy="667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475" y="4158807"/>
            <a:ext cx="997983" cy="663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99247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2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3D327F-9A55-A848-B186-325A2EE0C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08BA6A-59AA-D743-A2E0-68CB66ACD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5EBCF9-83B3-5345-8AB8-6E1F790FF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BF635C-5FE8-E04F-8568-47F7D875C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501FBF-7209-EE4D-8A8A-75CFAE1431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CD0053-0BD5-AE42-BE56-A485B73A2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996ED0-F9AF-EC4B-9F07-C234240F7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DE8F49-538C-D548-AA16-9B027FE1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D7FCD-C9F7-494D-83D6-CEA802390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3EB37B-C6F4-1344-A064-C7AC182AF7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C1C058-811E-5D49-AE99-B0D0CAE0E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A4168B-1B40-F743-B53C-A4C9CADBF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2B7D3E-DF40-5E41-B887-CAA70E610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273EEB-6885-BE46-9C52-E874560DF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8B2CFA-497A-B042-8421-EC5F3E33E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04" y="657272"/>
            <a:ext cx="5552629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Cooperation Beyond Europe: Canada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02" y="1642038"/>
            <a:ext cx="5012012" cy="2808685"/>
          </a:xfrm>
        </p:spPr>
        <p:txBody>
          <a:bodyPr>
            <a:normAutofit fontScale="40000" lnSpcReduction="20000"/>
          </a:bodyPr>
          <a:lstStyle/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Roundtable discussion on cross-sectoral collaboration featuring King Carl XVI </a:t>
            </a:r>
            <a:r>
              <a:rPr lang="en-US" dirty="0" err="1"/>
              <a:t>Gustaf</a:t>
            </a:r>
            <a:r>
              <a:rPr lang="en-US" dirty="0"/>
              <a:t> of Sweden, and the Governor General of Canada, David Johnston; science seminar; and ministerial meeting during the </a:t>
            </a:r>
            <a:r>
              <a:rPr lang="en-US" b="1" dirty="0"/>
              <a:t>Canadian State Visit to Sweden </a:t>
            </a:r>
            <a:r>
              <a:rPr lang="en-US" dirty="0"/>
              <a:t>on 22 February 2017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Discussion about collaboration opportunities between Canada and ESS during the </a:t>
            </a:r>
            <a:r>
              <a:rPr lang="en-US" b="1" dirty="0"/>
              <a:t>2016 Annual General Meeting </a:t>
            </a:r>
            <a:r>
              <a:rPr lang="en-US" dirty="0"/>
              <a:t>of the Canadian neutron beam community hosted by McMaster University on 14-15 October 2016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Informational meetings with </a:t>
            </a:r>
            <a:r>
              <a:rPr lang="en-US" b="1" dirty="0"/>
              <a:t>Canada Foundation for Innovation</a:t>
            </a:r>
            <a:r>
              <a:rPr lang="en-US" dirty="0"/>
              <a:t> (President Gilles </a:t>
            </a:r>
            <a:r>
              <a:rPr lang="en-US" dirty="0" err="1"/>
              <a:t>Patry</a:t>
            </a:r>
            <a:r>
              <a:rPr lang="en-US" dirty="0"/>
              <a:t> and Vice President Guy Levesque) and </a:t>
            </a:r>
            <a:r>
              <a:rPr lang="en-US" b="1" dirty="0"/>
              <a:t>Innovation, Science and Economic Development Canada</a:t>
            </a:r>
            <a:r>
              <a:rPr lang="en-US" dirty="0"/>
              <a:t> (Jessica </a:t>
            </a:r>
            <a:r>
              <a:rPr lang="en-US" dirty="0" err="1"/>
              <a:t>Norup</a:t>
            </a:r>
            <a:r>
              <a:rPr lang="en-US" dirty="0"/>
              <a:t> and Ryan </a:t>
            </a:r>
            <a:r>
              <a:rPr lang="en-US" dirty="0" err="1"/>
              <a:t>Hampel</a:t>
            </a:r>
            <a:r>
              <a:rPr lang="en-US" dirty="0"/>
              <a:t>) on 17 October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32" y="825974"/>
            <a:ext cx="2880320" cy="1742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32" y="2631449"/>
            <a:ext cx="2880321" cy="1147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31" y="3881839"/>
            <a:ext cx="1364775" cy="909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91" y="3883038"/>
            <a:ext cx="1364775" cy="9098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435856" y="469693"/>
            <a:ext cx="504348" cy="504348"/>
          </a:xfrm>
          <a:prstGeom prst="ellipse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/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184">
            <a:off x="242162" y="1415906"/>
            <a:ext cx="3182403" cy="2942800"/>
          </a:xfrm>
          <a:prstGeom prst="rect">
            <a:avLst/>
          </a:prstGeom>
          <a:ln w="19050">
            <a:solidFill>
              <a:srgbClr val="82AA1E"/>
            </a:solidFill>
          </a:ln>
        </p:spPr>
      </p:pic>
      <p:pic>
        <p:nvPicPr>
          <p:cNvPr id="10" name="Picture 9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287">
            <a:off x="2434974" y="1892071"/>
            <a:ext cx="3170763" cy="2919795"/>
          </a:xfrm>
          <a:prstGeom prst="rect">
            <a:avLst/>
          </a:prstGeom>
          <a:ln w="19050">
            <a:solidFill>
              <a:srgbClr val="82AA1E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dialogue with Partner Countries</a:t>
            </a:r>
          </a:p>
          <a:p>
            <a:r>
              <a:rPr lang="en-US" dirty="0" smtClean="0"/>
              <a:t>Stronger relationships with stakeholders</a:t>
            </a:r>
          </a:p>
          <a:p>
            <a:r>
              <a:rPr lang="en-US" dirty="0" smtClean="0"/>
              <a:t>Moving from European to global membership base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55" y="676889"/>
            <a:ext cx="7767742" cy="857250"/>
          </a:xfrm>
        </p:spPr>
        <p:txBody>
          <a:bodyPr/>
          <a:lstStyle/>
          <a:p>
            <a:r>
              <a:rPr lang="en-US" dirty="0"/>
              <a:t>Task </a:t>
            </a:r>
            <a:r>
              <a:rPr lang="en-US" dirty="0" smtClean="0"/>
              <a:t>6.3: Strengthening the ILO Network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31608567"/>
              </p:ext>
            </p:extLst>
          </p:nvPr>
        </p:nvGraphicFramePr>
        <p:xfrm>
          <a:off x="719419" y="1534138"/>
          <a:ext cx="6558836" cy="3506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27" y="810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7C6F2B-A1E9-7C49-BAF4-F3D3CFFEE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64F19-D794-3146-AD88-34CCA7897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388D9D-330A-734F-84BC-5914EE88A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1E20D4-D91B-F944-8630-09FE12DB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2672" y="861616"/>
            <a:ext cx="7767742" cy="857250"/>
          </a:xfrm>
        </p:spPr>
        <p:txBody>
          <a:bodyPr/>
          <a:lstStyle/>
          <a:p>
            <a:r>
              <a:rPr lang="da-DK" b="1" dirty="0" err="1" smtClean="0"/>
              <a:t>Deliverables</a:t>
            </a:r>
            <a:r>
              <a:rPr lang="da-DK" b="1" dirty="0" smtClean="0"/>
              <a:t> and Milestones</a:t>
            </a:r>
            <a:endParaRPr lang="da-DK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539536"/>
              </p:ext>
            </p:extLst>
          </p:nvPr>
        </p:nvGraphicFramePr>
        <p:xfrm>
          <a:off x="2056168" y="1592849"/>
          <a:ext cx="6352704" cy="327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Left Bracket 9"/>
          <p:cNvSpPr/>
          <p:nvPr/>
        </p:nvSpPr>
        <p:spPr>
          <a:xfrm>
            <a:off x="1686083" y="1632361"/>
            <a:ext cx="265289" cy="1827684"/>
          </a:xfrm>
          <a:prstGeom prst="leftBracket">
            <a:avLst/>
          </a:prstGeom>
          <a:ln w="38100">
            <a:solidFill>
              <a:srgbClr val="82B8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2839" y="2235200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85156"/>
                </a:solidFill>
              </a:rPr>
              <a:t>Achieved</a:t>
            </a:r>
            <a:endParaRPr lang="en-US" b="1" dirty="0">
              <a:solidFill>
                <a:srgbClr val="48515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992" y="2127478"/>
            <a:ext cx="595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82AF19"/>
                </a:solidFill>
              </a:rPr>
              <a:t>✓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608137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Regular Meetings of the ILO Network</a:t>
            </a:r>
            <a:endParaRPr lang="en-US" sz="29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3" y="1503142"/>
            <a:ext cx="5225147" cy="3000105"/>
          </a:xfrm>
        </p:spPr>
      </p:pic>
      <p:sp>
        <p:nvSpPr>
          <p:cNvPr id="3" name="TextBox 2"/>
          <p:cNvSpPr txBox="1"/>
          <p:nvPr/>
        </p:nvSpPr>
        <p:spPr>
          <a:xfrm>
            <a:off x="5658280" y="1691296"/>
            <a:ext cx="33000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485156"/>
                </a:solidFill>
              </a:rPr>
              <a:t>Network of Industrial Liaison Officers: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500" dirty="0" smtClean="0">
                <a:solidFill>
                  <a:srgbClr val="485156"/>
                </a:solidFill>
              </a:rPr>
              <a:t>Supports </a:t>
            </a:r>
            <a:r>
              <a:rPr lang="en-US" sz="1500" b="1" dirty="0" smtClean="0">
                <a:solidFill>
                  <a:srgbClr val="485156"/>
                </a:solidFill>
              </a:rPr>
              <a:t>two-way </a:t>
            </a:r>
            <a:r>
              <a:rPr lang="en-US" sz="1500" b="1" dirty="0">
                <a:solidFill>
                  <a:srgbClr val="485156"/>
                </a:solidFill>
              </a:rPr>
              <a:t>communication </a:t>
            </a:r>
            <a:r>
              <a:rPr lang="en-US" sz="1500" dirty="0">
                <a:solidFill>
                  <a:srgbClr val="485156"/>
                </a:solidFill>
              </a:rPr>
              <a:t>with key </a:t>
            </a:r>
            <a:r>
              <a:rPr lang="en-US" sz="1500" dirty="0" smtClean="0">
                <a:solidFill>
                  <a:srgbClr val="485156"/>
                </a:solidFill>
              </a:rPr>
              <a:t>stakeholders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500" dirty="0" smtClean="0">
                <a:solidFill>
                  <a:srgbClr val="485156"/>
                </a:solidFill>
              </a:rPr>
              <a:t>Enables </a:t>
            </a:r>
            <a:r>
              <a:rPr lang="en-US" sz="1500" dirty="0">
                <a:solidFill>
                  <a:srgbClr val="485156"/>
                </a:solidFill>
              </a:rPr>
              <a:t>companies to </a:t>
            </a:r>
            <a:r>
              <a:rPr lang="en-US" sz="1500" b="1" dirty="0">
                <a:solidFill>
                  <a:srgbClr val="485156"/>
                </a:solidFill>
              </a:rPr>
              <a:t>maximize the benefit </a:t>
            </a:r>
            <a:r>
              <a:rPr lang="en-US" sz="1500" dirty="0">
                <a:solidFill>
                  <a:srgbClr val="485156"/>
                </a:solidFill>
              </a:rPr>
              <a:t>from ESS procurement opportunities and R&amp;D </a:t>
            </a:r>
            <a:r>
              <a:rPr lang="en-US" sz="1500" dirty="0" smtClean="0">
                <a:solidFill>
                  <a:srgbClr val="485156"/>
                </a:solidFill>
              </a:rPr>
              <a:t>partnerships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500" dirty="0" smtClean="0">
                <a:solidFill>
                  <a:srgbClr val="485156"/>
                </a:solidFill>
              </a:rPr>
              <a:t>Allows </a:t>
            </a:r>
            <a:r>
              <a:rPr lang="en-US" sz="1500" dirty="0">
                <a:solidFill>
                  <a:srgbClr val="485156"/>
                </a:solidFill>
              </a:rPr>
              <a:t>ESS to </a:t>
            </a:r>
            <a:r>
              <a:rPr lang="en-US" sz="1500" b="1" dirty="0">
                <a:solidFill>
                  <a:srgbClr val="485156"/>
                </a:solidFill>
              </a:rPr>
              <a:t>integrate the companies’ know-how </a:t>
            </a:r>
            <a:r>
              <a:rPr lang="en-US" sz="1500" dirty="0">
                <a:solidFill>
                  <a:srgbClr val="485156"/>
                </a:solidFill>
              </a:rPr>
              <a:t>into the construction of the </a:t>
            </a:r>
            <a:r>
              <a:rPr lang="en-US" sz="1500" dirty="0" smtClean="0">
                <a:solidFill>
                  <a:srgbClr val="485156"/>
                </a:solidFill>
              </a:rPr>
              <a:t>facility</a:t>
            </a:r>
            <a:endParaRPr lang="en-US" sz="1500" dirty="0">
              <a:solidFill>
                <a:srgbClr val="48515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54" y="469732"/>
            <a:ext cx="7767742" cy="857250"/>
          </a:xfrm>
        </p:spPr>
        <p:txBody>
          <a:bodyPr/>
          <a:lstStyle/>
          <a:p>
            <a:r>
              <a:rPr lang="en-US" dirty="0" smtClean="0"/>
              <a:t>Industry-Related Activities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7" y="1285732"/>
            <a:ext cx="2000922" cy="1347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00" y="1288529"/>
            <a:ext cx="1790642" cy="1342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327" y="2836103"/>
            <a:ext cx="2083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85156"/>
                </a:solidFill>
              </a:rPr>
              <a:t>Tailored Informational </a:t>
            </a:r>
            <a:r>
              <a:rPr lang="en-US" sz="1200" b="1" dirty="0" smtClean="0">
                <a:solidFill>
                  <a:srgbClr val="485156"/>
                </a:solidFill>
              </a:rPr>
              <a:t>Events: </a:t>
            </a:r>
            <a:r>
              <a:rPr lang="en-US" sz="1200" b="1" dirty="0">
                <a:solidFill>
                  <a:srgbClr val="82AF19"/>
                </a:solidFill>
              </a:rPr>
              <a:t>United </a:t>
            </a:r>
            <a:r>
              <a:rPr lang="en-US" sz="1200" b="1" dirty="0" smtClean="0">
                <a:solidFill>
                  <a:srgbClr val="82AF19"/>
                </a:solidFill>
              </a:rPr>
              <a:t>Kingdom</a:t>
            </a:r>
          </a:p>
          <a:p>
            <a:r>
              <a:rPr lang="en-US" sz="1200" dirty="0" smtClean="0">
                <a:solidFill>
                  <a:srgbClr val="485156"/>
                </a:solidFill>
              </a:rPr>
              <a:t>Over </a:t>
            </a:r>
            <a:r>
              <a:rPr lang="en-US" sz="1200" dirty="0">
                <a:solidFill>
                  <a:srgbClr val="485156"/>
                </a:solidFill>
              </a:rPr>
              <a:t>100 delegates from </a:t>
            </a:r>
            <a:r>
              <a:rPr lang="en-US" sz="1200" dirty="0" smtClean="0">
                <a:solidFill>
                  <a:srgbClr val="485156"/>
                </a:solidFill>
              </a:rPr>
              <a:t>approx. 75 </a:t>
            </a:r>
            <a:r>
              <a:rPr lang="en-US" sz="1200" dirty="0">
                <a:solidFill>
                  <a:srgbClr val="485156"/>
                </a:solidFill>
              </a:rPr>
              <a:t>UK </a:t>
            </a:r>
            <a:r>
              <a:rPr lang="en-US" sz="1200" dirty="0" smtClean="0">
                <a:solidFill>
                  <a:srgbClr val="485156"/>
                </a:solidFill>
              </a:rPr>
              <a:t>organizations </a:t>
            </a:r>
            <a:r>
              <a:rPr lang="en-US" sz="1200" dirty="0">
                <a:solidFill>
                  <a:srgbClr val="485156"/>
                </a:solidFill>
              </a:rPr>
              <a:t>met at </a:t>
            </a:r>
            <a:r>
              <a:rPr lang="en-US" sz="1200" dirty="0" smtClean="0">
                <a:solidFill>
                  <a:srgbClr val="485156"/>
                </a:solidFill>
              </a:rPr>
              <a:t>an event hosted by STFC </a:t>
            </a:r>
            <a:r>
              <a:rPr lang="en-US" sz="1200" dirty="0">
                <a:solidFill>
                  <a:srgbClr val="485156"/>
                </a:solidFill>
              </a:rPr>
              <a:t>in November 2016 to learn about opportunities for UK industry to get involved in the ESS project.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3357" y="2836103"/>
            <a:ext cx="20213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485156"/>
                </a:solidFill>
              </a:rPr>
              <a:t>Engagement Supported by  Framework: </a:t>
            </a:r>
            <a:r>
              <a:rPr lang="en-US" sz="1200" b="1" dirty="0" smtClean="0">
                <a:solidFill>
                  <a:srgbClr val="82AF19"/>
                </a:solidFill>
              </a:rPr>
              <a:t>Denmark</a:t>
            </a:r>
          </a:p>
          <a:p>
            <a:r>
              <a:rPr lang="en-US" sz="1200" dirty="0" smtClean="0">
                <a:solidFill>
                  <a:srgbClr val="485156"/>
                </a:solidFill>
              </a:rPr>
              <a:t>BigScience.dk </a:t>
            </a:r>
            <a:r>
              <a:rPr lang="en-US" sz="1200" dirty="0">
                <a:solidFill>
                  <a:srgbClr val="485156"/>
                </a:solidFill>
              </a:rPr>
              <a:t>works to promote Danish skills and know-how on the Big Science market. The secretariat coordinates a network of highly qualified companies able to deliver products and services matching the needs of large scale </a:t>
            </a:r>
            <a:r>
              <a:rPr lang="en-US" sz="1200" dirty="0" smtClean="0">
                <a:solidFill>
                  <a:srgbClr val="485156"/>
                </a:solidFill>
              </a:rPr>
              <a:t>RIs.</a:t>
            </a:r>
            <a:endParaRPr lang="en-US" sz="1200" dirty="0">
              <a:solidFill>
                <a:srgbClr val="48515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6997" y="2839452"/>
            <a:ext cx="200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85156"/>
                </a:solidFill>
              </a:rPr>
              <a:t>Outreach in </a:t>
            </a:r>
            <a:r>
              <a:rPr lang="en-US" sz="1200" b="1" dirty="0" smtClean="0">
                <a:solidFill>
                  <a:srgbClr val="485156"/>
                </a:solidFill>
              </a:rPr>
              <a:t>Collaboration</a:t>
            </a:r>
          </a:p>
          <a:p>
            <a:r>
              <a:rPr lang="en-US" sz="1200" b="1" dirty="0" smtClean="0">
                <a:solidFill>
                  <a:srgbClr val="485156"/>
                </a:solidFill>
              </a:rPr>
              <a:t>with </a:t>
            </a:r>
            <a:r>
              <a:rPr lang="en-US" sz="1200" b="1" dirty="0">
                <a:solidFill>
                  <a:srgbClr val="485156"/>
                </a:solidFill>
              </a:rPr>
              <a:t>ESS: </a:t>
            </a:r>
            <a:r>
              <a:rPr lang="en-US" sz="1200" b="1" dirty="0" smtClean="0">
                <a:solidFill>
                  <a:srgbClr val="82AF19"/>
                </a:solidFill>
              </a:rPr>
              <a:t>France</a:t>
            </a:r>
          </a:p>
          <a:p>
            <a:r>
              <a:rPr lang="en-US" sz="1200" dirty="0" smtClean="0">
                <a:solidFill>
                  <a:srgbClr val="485156"/>
                </a:solidFill>
              </a:rPr>
              <a:t>The second </a:t>
            </a:r>
            <a:r>
              <a:rPr lang="en-US" sz="1200" dirty="0">
                <a:solidFill>
                  <a:srgbClr val="485156"/>
                </a:solidFill>
              </a:rPr>
              <a:t>ESS French Partner &amp; Industry </a:t>
            </a:r>
            <a:r>
              <a:rPr lang="en-US" sz="1200" dirty="0" smtClean="0">
                <a:solidFill>
                  <a:srgbClr val="485156"/>
                </a:solidFill>
              </a:rPr>
              <a:t>Day brought together 180 participants in visits </a:t>
            </a:r>
            <a:r>
              <a:rPr lang="en-US" sz="1200" dirty="0">
                <a:solidFill>
                  <a:srgbClr val="485156"/>
                </a:solidFill>
              </a:rPr>
              <a:t>to laboratories, interactive presentations, poster sessions, and business to business discussions.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32" y="1285732"/>
            <a:ext cx="1965057" cy="1347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2" y="1292607"/>
            <a:ext cx="2020991" cy="13337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31000" y="2836103"/>
            <a:ext cx="2085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85156"/>
                </a:solidFill>
              </a:rPr>
              <a:t>Promotion at Industrial Conferences</a:t>
            </a:r>
            <a:r>
              <a:rPr lang="en-US" sz="1200" b="1">
                <a:solidFill>
                  <a:srgbClr val="485156"/>
                </a:solidFill>
              </a:rPr>
              <a:t>: </a:t>
            </a:r>
            <a:r>
              <a:rPr lang="en-US" sz="1200" b="1" smtClean="0">
                <a:solidFill>
                  <a:srgbClr val="82AF19"/>
                </a:solidFill>
              </a:rPr>
              <a:t>Netherlands</a:t>
            </a:r>
            <a:endParaRPr lang="en-US" sz="1200" b="1" dirty="0" smtClean="0">
              <a:solidFill>
                <a:srgbClr val="82AF19"/>
              </a:solidFill>
            </a:endParaRPr>
          </a:p>
          <a:p>
            <a:r>
              <a:rPr lang="en-US" sz="1200" dirty="0" smtClean="0">
                <a:solidFill>
                  <a:srgbClr val="485156"/>
                </a:solidFill>
              </a:rPr>
              <a:t>Dutch </a:t>
            </a:r>
            <a:r>
              <a:rPr lang="en-US" sz="1200" dirty="0">
                <a:solidFill>
                  <a:srgbClr val="485156"/>
                </a:solidFill>
              </a:rPr>
              <a:t>Companies participated in IPAC conference in 2016 and 2017 existing and future accelerator projects and to present products, services, and publications of interest to the international accelerator community.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0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b.jpg" descr="/Volumes/ServerDisk/Kunde opgaver/Kundemappe 2017/Crone &amp; Co./170390_Crone&amp;Co_Designguide/Powerpoint/jpg filer/sb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292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54" y="4206247"/>
            <a:ext cx="1962536" cy="615359"/>
          </a:xfrm>
          <a:prstGeom prst="rect">
            <a:avLst/>
          </a:prstGeom>
          <a:noFill/>
          <a:ln w="15875">
            <a:solidFill>
              <a:srgbClr val="00A7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to ILO Officers in their national roles</a:t>
            </a:r>
          </a:p>
          <a:p>
            <a:r>
              <a:rPr lang="en-US" dirty="0"/>
              <a:t>Timely communication about up-coming </a:t>
            </a:r>
            <a:r>
              <a:rPr lang="en-US" dirty="0" smtClean="0"/>
              <a:t>procurements</a:t>
            </a:r>
          </a:p>
          <a:p>
            <a:r>
              <a:rPr lang="en-US" dirty="0" smtClean="0"/>
              <a:t>Participation of European industry in the building of 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6.4: Communication &amp; Dissemination of Results (DTI)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45353558"/>
              </p:ext>
            </p:extLst>
          </p:nvPr>
        </p:nvGraphicFramePr>
        <p:xfrm>
          <a:off x="1567541" y="1822269"/>
          <a:ext cx="5769495" cy="3008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7C6F2B-A1E9-7C49-BAF4-F3D3CFFEE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764F19-D794-3146-AD88-34CCA7897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388D9D-330A-734F-84BC-5914EE88A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1E20D4-D91B-F944-8630-09FE12DB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00000">
            <a:off x="4777408" y="1267357"/>
            <a:ext cx="1961878" cy="192037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09" y="730988"/>
            <a:ext cx="7767742" cy="857250"/>
          </a:xfrm>
        </p:spPr>
        <p:txBody>
          <a:bodyPr>
            <a:normAutofit/>
          </a:bodyPr>
          <a:lstStyle/>
          <a:p>
            <a:r>
              <a:rPr lang="da-DK" sz="2800" dirty="0"/>
              <a:t>BrightnESS Newsletter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49" y="1918435"/>
            <a:ext cx="4055557" cy="280868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Is sent every two weeks to more than 200 subscribers</a:t>
            </a:r>
          </a:p>
          <a:p>
            <a:r>
              <a:rPr lang="en-US" dirty="0" smtClean="0"/>
              <a:t>Currently, 45 newsletters are sent</a:t>
            </a:r>
          </a:p>
          <a:p>
            <a:r>
              <a:rPr lang="en-US" dirty="0" smtClean="0"/>
              <a:t>Contains updates from the entire BrightnESS project and related news and projects</a:t>
            </a:r>
          </a:p>
          <a:p>
            <a:r>
              <a:rPr lang="en-US" dirty="0" smtClean="0"/>
              <a:t>The average rate of opened newsletters is approx. 45%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6394406" y="408719"/>
            <a:ext cx="2041887" cy="210447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13" y="2898319"/>
            <a:ext cx="2208758" cy="182880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97" y="724456"/>
            <a:ext cx="7767742" cy="857250"/>
          </a:xfrm>
        </p:spPr>
        <p:txBody>
          <a:bodyPr>
            <a:normAutofit/>
          </a:bodyPr>
          <a:lstStyle/>
          <a:p>
            <a:r>
              <a:rPr lang="da-DK" sz="2800" dirty="0" smtClean="0"/>
              <a:t>BrightnESS Newsletter content</a:t>
            </a:r>
            <a:endParaRPr lang="da-DK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63" y="1514159"/>
            <a:ext cx="5472877" cy="28086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Section </a:t>
            </a:r>
            <a:r>
              <a:rPr lang="en-US" sz="2400" dirty="0"/>
              <a:t>with </a:t>
            </a:r>
            <a:r>
              <a:rPr lang="en-US" sz="2400" dirty="0" smtClean="0"/>
              <a:t>news </a:t>
            </a:r>
            <a:r>
              <a:rPr lang="en-US" sz="2400" dirty="0"/>
              <a:t>from </a:t>
            </a:r>
            <a:r>
              <a:rPr lang="en-US" sz="2400" dirty="0" smtClean="0"/>
              <a:t>ESS</a:t>
            </a:r>
          </a:p>
          <a:p>
            <a:r>
              <a:rPr lang="en-GB" sz="2400" dirty="0"/>
              <a:t>Section with an update from a Partner </a:t>
            </a:r>
            <a:r>
              <a:rPr lang="en-GB" sz="2400" dirty="0" smtClean="0"/>
              <a:t>Institute</a:t>
            </a:r>
            <a:endParaRPr lang="da-DK" sz="2400" dirty="0" smtClean="0"/>
          </a:p>
          <a:p>
            <a:r>
              <a:rPr lang="en-GB" sz="2400" dirty="0"/>
              <a:t>A profile on one of the people in BrightnESS </a:t>
            </a:r>
            <a:endParaRPr lang="en-GB" sz="2400" dirty="0" smtClean="0"/>
          </a:p>
          <a:p>
            <a:r>
              <a:rPr lang="en-GB" sz="2400" dirty="0" smtClean="0"/>
              <a:t>Event calendar</a:t>
            </a:r>
            <a:endParaRPr lang="en-GB" sz="2400" dirty="0"/>
          </a:p>
          <a:p>
            <a:endParaRPr lang="da-DK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69" y="58783"/>
            <a:ext cx="2093714" cy="5000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Oval 21"/>
          <p:cNvSpPr/>
          <p:nvPr/>
        </p:nvSpPr>
        <p:spPr>
          <a:xfrm>
            <a:off x="6403675" y="697428"/>
            <a:ext cx="2172091" cy="1861457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Oval 22"/>
          <p:cNvSpPr/>
          <p:nvPr/>
        </p:nvSpPr>
        <p:spPr>
          <a:xfrm>
            <a:off x="6465723" y="1802675"/>
            <a:ext cx="2047994" cy="1939834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Oval 23"/>
          <p:cNvSpPr/>
          <p:nvPr/>
        </p:nvSpPr>
        <p:spPr>
          <a:xfrm>
            <a:off x="6615040" y="3062121"/>
            <a:ext cx="1749359" cy="1656971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Oval 24"/>
          <p:cNvSpPr/>
          <p:nvPr/>
        </p:nvSpPr>
        <p:spPr>
          <a:xfrm>
            <a:off x="6552993" y="4245744"/>
            <a:ext cx="1960724" cy="81324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447248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Regular Meetings with the WP6 Hub Coordinators</a:t>
            </a:r>
            <a:endParaRPr lang="en-US" sz="2900" dirty="0"/>
          </a:p>
        </p:txBody>
      </p:sp>
      <p:sp>
        <p:nvSpPr>
          <p:cNvPr id="3" name="TextBox 2"/>
          <p:cNvSpPr txBox="1"/>
          <p:nvPr/>
        </p:nvSpPr>
        <p:spPr>
          <a:xfrm>
            <a:off x="4099525" y="1597259"/>
            <a:ext cx="44466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85156"/>
                </a:solidFill>
              </a:rPr>
              <a:t>Updates from the Hubs and presentations of past and upcoming activity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85156"/>
                </a:solidFill>
              </a:rPr>
              <a:t>Sharing best practice cases and examples for inspiration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85156"/>
                </a:solidFill>
              </a:rPr>
              <a:t>Informal meeting time and brainstorming new initiatives</a:t>
            </a:r>
            <a:endParaRPr lang="en-US" sz="2400" dirty="0">
              <a:solidFill>
                <a:srgbClr val="485156"/>
              </a:solidFill>
            </a:endParaRPr>
          </a:p>
        </p:txBody>
      </p:sp>
      <p:pic>
        <p:nvPicPr>
          <p:cNvPr id="1026" name="Picture 2" descr="https://brightness.esss.se/sites/default/files/styles/ic_full_width/public/field/image/Hub%20Meeting%20family%20photo.jpg?itok=gfyKHRA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r="15860" b="5927"/>
          <a:stretch/>
        </p:blipFill>
        <p:spPr bwMode="auto">
          <a:xfrm>
            <a:off x="353172" y="1304498"/>
            <a:ext cx="3438415" cy="17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rightness.esss.se/sites/default/files/styles/ic_full_width/public/field/image/Hubs.png?itok=Ufv3aEC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b="13139"/>
          <a:stretch/>
        </p:blipFill>
        <p:spPr bwMode="auto">
          <a:xfrm>
            <a:off x="357809" y="3142972"/>
            <a:ext cx="3429143" cy="18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04" y="487545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04" y="657272"/>
            <a:ext cx="5552629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Twitter - @brightnesseu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01" y="1642038"/>
            <a:ext cx="5186233" cy="2808685"/>
          </a:xfrm>
        </p:spPr>
        <p:txBody>
          <a:bodyPr>
            <a:normAutofit fontScale="92500" lnSpcReduction="10000"/>
          </a:bodyPr>
          <a:lstStyle/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Enables BrightnESS to reach out to diverse audiences and share real-time project </a:t>
            </a:r>
            <a:r>
              <a:rPr lang="en-US" sz="2000" dirty="0" smtClean="0"/>
              <a:t>progress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Tool for engaging project partners and sharing their work and collaboration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Most BrightnESS content is re-tweeted by the ESS account, enabling a broader reach for the content   </a:t>
            </a:r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/>
          </a:p>
          <a:p>
            <a:pPr marL="370350" indent="-1692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534305" y="1589741"/>
            <a:ext cx="3453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Twitter status as of 4 September 2017:</a:t>
            </a:r>
            <a:endParaRPr lang="en-US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759" y="378870"/>
            <a:ext cx="1414054" cy="141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093"/>
          <a:stretch/>
        </p:blipFill>
        <p:spPr>
          <a:xfrm>
            <a:off x="5889460" y="2058309"/>
            <a:ext cx="2743200" cy="1890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234" y="150222"/>
            <a:ext cx="3802338" cy="4800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2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02" y="497801"/>
            <a:ext cx="5552629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Twitter highlights: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">
            <a:off x="430329" y="1404731"/>
            <a:ext cx="2773969" cy="2541189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">
            <a:off x="3064804" y="1017093"/>
            <a:ext cx="2877904" cy="2333328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40000">
            <a:off x="1228038" y="2662970"/>
            <a:ext cx="2967027" cy="2114958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311" y="1606608"/>
            <a:ext cx="3243469" cy="2243399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000">
            <a:off x="4609653" y="2562061"/>
            <a:ext cx="3006794" cy="2099319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916831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48" y="851190"/>
            <a:ext cx="2160890" cy="867676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Overall spending M1-M22</a:t>
            </a:r>
            <a:endParaRPr lang="en-US" sz="2000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143734" y="1984985"/>
          <a:ext cx="2321985" cy="2200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/>
          </p:nvPr>
        </p:nvGraphicFramePr>
        <p:xfrm>
          <a:off x="2765945" y="1981200"/>
          <a:ext cx="3681748" cy="2515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621929" y="1032511"/>
            <a:ext cx="2368327" cy="50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/>
              <a:t>Overall overview per cost category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58000" y="1032506"/>
          <a:ext cx="2073465" cy="3598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2161"/>
                <a:gridCol w="1031304"/>
              </a:tblGrid>
              <a:tr h="5437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</a:rPr>
                        <a:t>Partner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</a:rPr>
                        <a:t>Use of budget %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1.ESS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51%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2.IEAP CTU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141%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hr-HR" sz="700" u="none" strike="noStrike">
                          <a:effectLst/>
                        </a:rPr>
                        <a:t>3.KU</a:t>
                      </a:r>
                      <a:endParaRPr lang="hr-HR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0%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4.DTI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54%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u="none" strike="noStrike">
                          <a:effectLst/>
                        </a:rPr>
                        <a:t>5.CEA</a:t>
                      </a:r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57%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da-DK" sz="700" u="none" strike="noStrike">
                          <a:effectLst/>
                        </a:rPr>
                        <a:t>6.ILL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0%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7.FZJ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13%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29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8.BNC-WIGNER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14%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9.ELETTRA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u="none" strike="noStrike">
                          <a:effectLst/>
                        </a:rPr>
                        <a:t>102%</a:t>
                      </a:r>
                      <a:endParaRPr lang="fi-FI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10.INFN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0%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11.TU DELFT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43%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29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12.ESS BILBAO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58%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sk-SK" sz="700" u="none" strike="noStrike">
                          <a:effectLst/>
                        </a:rPr>
                        <a:t>13.LU</a:t>
                      </a:r>
                      <a:endParaRPr lang="sk-SK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34%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hr-HR" sz="700" u="none" strike="noStrike">
                          <a:effectLst/>
                        </a:rPr>
                        <a:t>14.MiUN</a:t>
                      </a:r>
                      <a:endParaRPr lang="hr-HR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69%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pt-BR" sz="700" u="none" strike="noStrike">
                          <a:effectLst/>
                        </a:rPr>
                        <a:t>15.PSI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36%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nb-NO" sz="700" u="none" strike="noStrike">
                          <a:effectLst/>
                        </a:rPr>
                        <a:t>16.STFC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50%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17.CERN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36%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54075">
                <a:tc>
                  <a:txBody>
                    <a:bodyPr/>
                    <a:lstStyle/>
                    <a:p>
                      <a:pPr algn="l" fontAlgn="ctr"/>
                      <a:r>
                        <a:rPr lang="hr-HR" sz="700" u="none" strike="noStrike">
                          <a:effectLst/>
                        </a:rPr>
                        <a:t>18.DTU</a:t>
                      </a:r>
                      <a:endParaRPr lang="hr-HR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u="none" strike="noStrike">
                          <a:effectLst/>
                        </a:rPr>
                        <a:t>16%</a:t>
                      </a:r>
                      <a:endParaRPr lang="mr-IN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4501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TOTAL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600" b="1" u="none" strike="noStrike" dirty="0">
                          <a:effectLst/>
                        </a:rPr>
                        <a:t>49%</a:t>
                      </a:r>
                      <a:endParaRPr lang="mr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608137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Scientific articles</a:t>
            </a:r>
            <a:endParaRPr lang="en-US" sz="2900" dirty="0"/>
          </a:p>
        </p:txBody>
      </p:sp>
      <p:sp>
        <p:nvSpPr>
          <p:cNvPr id="3" name="TextBox 2"/>
          <p:cNvSpPr txBox="1"/>
          <p:nvPr/>
        </p:nvSpPr>
        <p:spPr>
          <a:xfrm>
            <a:off x="215653" y="1465387"/>
            <a:ext cx="81741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b="1" dirty="0" smtClean="0">
                <a:solidFill>
                  <a:srgbClr val="485156"/>
                </a:solidFill>
              </a:rPr>
              <a:t>BrightnESS publications during the first reporting period: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500" dirty="0" smtClean="0">
                <a:solidFill>
                  <a:srgbClr val="485156"/>
                </a:solidFill>
              </a:rPr>
              <a:t>Eight articles have been published on the BrightnESS website and on the European Commission’s publication website, OpenAire </a:t>
            </a:r>
            <a:endParaRPr lang="en-US" sz="1500" dirty="0">
              <a:solidFill>
                <a:srgbClr val="48515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62"/>
          <a:stretch/>
        </p:blipFill>
        <p:spPr>
          <a:xfrm>
            <a:off x="1568416" y="2517913"/>
            <a:ext cx="5671817" cy="2444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58" y="48644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608137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Website content</a:t>
            </a:r>
            <a:endParaRPr lang="en-US" sz="2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000">
            <a:off x="6446860" y="310253"/>
            <a:ext cx="2401033" cy="2594305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861" y="1892939"/>
            <a:ext cx="2622746" cy="2565994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584548" y="4547931"/>
            <a:ext cx="3393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Long-read articles on project progress</a:t>
            </a:r>
            <a:endParaRPr lang="en-US" sz="1600" dirty="0">
              <a:solidFill>
                <a:srgbClr val="82AF19"/>
              </a:solidFill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625831" y="1289902"/>
            <a:ext cx="6083" cy="35965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27" y="1710389"/>
            <a:ext cx="3878830" cy="2469429"/>
          </a:xfrm>
          <a:prstGeom prst="rect">
            <a:avLst/>
          </a:prstGeom>
          <a:ln w="12700">
            <a:solidFill>
              <a:srgbClr val="82AA1E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22041" y="4301710"/>
            <a:ext cx="4062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485156"/>
                </a:solidFill>
                <a:ea typeface="Helvetica" charset="0"/>
                <a:cs typeface="Helvetica" charset="0"/>
              </a:rPr>
              <a:t>In-Kind Best Practice section with extensive information </a:t>
            </a:r>
            <a:endParaRPr lang="en-US" sz="1600" dirty="0">
              <a:solidFill>
                <a:srgbClr val="82AF1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4" y="608137"/>
            <a:ext cx="7767742" cy="857250"/>
          </a:xfrm>
        </p:spPr>
        <p:txBody>
          <a:bodyPr>
            <a:normAutofit fontScale="90000"/>
          </a:bodyPr>
          <a:lstStyle/>
          <a:p>
            <a:r>
              <a:rPr lang="en-US" sz="2900" dirty="0"/>
              <a:t/>
            </a:r>
            <a:br>
              <a:rPr lang="en-US" sz="2900" dirty="0"/>
            </a:br>
            <a:r>
              <a:rPr lang="en-US" sz="3100" dirty="0" smtClean="0"/>
              <a:t>Video </a:t>
            </a:r>
            <a:r>
              <a:rPr lang="en-US" sz="3100" dirty="0"/>
              <a:t>series: P</a:t>
            </a:r>
            <a:r>
              <a:rPr lang="en-US" sz="3100" dirty="0" smtClean="0"/>
              <a:t>artner </a:t>
            </a:r>
            <a:r>
              <a:rPr lang="en-US" sz="3100" dirty="0"/>
              <a:t>in focus</a:t>
            </a:r>
            <a:r>
              <a:rPr lang="da-DK" sz="2800" dirty="0"/>
              <a:t/>
            </a:r>
            <a:br>
              <a:rPr lang="da-DK" sz="2800" dirty="0"/>
            </a:br>
            <a:endParaRPr lang="en-US" sz="29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67911" y="1802296"/>
            <a:ext cx="3824467" cy="2808685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Features </a:t>
            </a:r>
            <a:r>
              <a:rPr lang="en-US" sz="1800" dirty="0"/>
              <a:t>the </a:t>
            </a:r>
            <a:r>
              <a:rPr lang="en-US" sz="1800" dirty="0" smtClean="0"/>
              <a:t>ESS partners and </a:t>
            </a:r>
            <a:r>
              <a:rPr lang="en-US" sz="1800" dirty="0"/>
              <a:t>their contribution </a:t>
            </a:r>
            <a:r>
              <a:rPr lang="en-US" sz="1800" dirty="0" smtClean="0"/>
              <a:t>to the ESS</a:t>
            </a:r>
            <a:r>
              <a:rPr lang="en-US" sz="1800" dirty="0"/>
              <a:t>, primarily through their participation in the BrightnESS work packages and their (In-Kind) contribution </a:t>
            </a:r>
            <a:r>
              <a:rPr lang="en-US" sz="1800" dirty="0" smtClean="0"/>
              <a:t>to </a:t>
            </a:r>
            <a:r>
              <a:rPr lang="en-US" sz="1800" dirty="0"/>
              <a:t>building the </a:t>
            </a:r>
            <a:r>
              <a:rPr lang="en-US" sz="1800" dirty="0" smtClean="0"/>
              <a:t>ESS</a:t>
            </a:r>
          </a:p>
          <a:p>
            <a:r>
              <a:rPr lang="en-US" sz="1800" dirty="0" smtClean="0"/>
              <a:t>First video from Budapest Neutron Center elaborates on moderators, detectors and In-Kind contributions from BNC  </a:t>
            </a:r>
            <a:endParaRPr lang="da-DK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41" y="1867989"/>
            <a:ext cx="4268504" cy="2381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65" y="868467"/>
            <a:ext cx="7767742" cy="85725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52" y="1704426"/>
            <a:ext cx="8020134" cy="280868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Sharing project information with internal and external audiences</a:t>
            </a:r>
          </a:p>
          <a:p>
            <a:r>
              <a:rPr lang="en-US" dirty="0" smtClean="0"/>
              <a:t>Communications support to Hub Coordinators</a:t>
            </a:r>
          </a:p>
          <a:p>
            <a:r>
              <a:rPr lang="en-US" dirty="0" smtClean="0"/>
              <a:t>Awareness-raising about breakthrough developments within detectors and moderators </a:t>
            </a:r>
          </a:p>
          <a:p>
            <a:r>
              <a:rPr lang="en-US" dirty="0"/>
              <a:t>C</a:t>
            </a:r>
            <a:r>
              <a:rPr lang="en-US" dirty="0" smtClean="0"/>
              <a:t>reating ties to relevant projects and networks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65" y="868467"/>
            <a:ext cx="7767742" cy="857250"/>
          </a:xfrm>
        </p:spPr>
        <p:txBody>
          <a:bodyPr/>
          <a:lstStyle/>
          <a:p>
            <a:r>
              <a:rPr lang="en-US" dirty="0" smtClean="0"/>
              <a:t>Planning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52" y="1704426"/>
            <a:ext cx="8020134" cy="280868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Creation of more partner videos</a:t>
            </a:r>
          </a:p>
          <a:p>
            <a:r>
              <a:rPr lang="en-US" dirty="0" smtClean="0"/>
              <a:t>Creating a graphic layout for the Neutron Users in Europe Survey Report</a:t>
            </a:r>
          </a:p>
          <a:p>
            <a:r>
              <a:rPr lang="en-US" dirty="0" smtClean="0"/>
              <a:t>Social media training session with Hub Coordinators at next Hub Meeting</a:t>
            </a:r>
          </a:p>
          <a:p>
            <a:r>
              <a:rPr lang="en-US" dirty="0" smtClean="0"/>
              <a:t>Continued Twitter and website content creation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Third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Disseminating </a:t>
            </a:r>
            <a:r>
              <a:rPr lang="en-US" dirty="0"/>
              <a:t>survey results</a:t>
            </a:r>
          </a:p>
          <a:p>
            <a:r>
              <a:rPr lang="en-US" dirty="0" smtClean="0"/>
              <a:t>Organizing </a:t>
            </a:r>
            <a:r>
              <a:rPr lang="en-US" dirty="0"/>
              <a:t>enlargement </a:t>
            </a:r>
            <a:r>
              <a:rPr lang="en-US" dirty="0" smtClean="0"/>
              <a:t>activities (BE</a:t>
            </a:r>
            <a:r>
              <a:rPr lang="en-US" dirty="0"/>
              <a:t>: Sep 2017, CA: Nov 2017, SA: Spring </a:t>
            </a:r>
            <a:r>
              <a:rPr lang="en-US" dirty="0" smtClean="0"/>
              <a:t>2018)</a:t>
            </a:r>
          </a:p>
          <a:p>
            <a:r>
              <a:rPr lang="en-US" dirty="0" smtClean="0"/>
              <a:t>Drafting </a:t>
            </a:r>
            <a:r>
              <a:rPr lang="en-US" dirty="0"/>
              <a:t>New Members </a:t>
            </a:r>
            <a:r>
              <a:rPr lang="en-US" dirty="0" smtClean="0"/>
              <a:t>Policy</a:t>
            </a:r>
            <a:endParaRPr lang="en-US" dirty="0"/>
          </a:p>
          <a:p>
            <a:r>
              <a:rPr lang="en-US" dirty="0" smtClean="0"/>
              <a:t>Supporting outreach activities in regional hubs</a:t>
            </a:r>
          </a:p>
          <a:p>
            <a:r>
              <a:rPr lang="en-US" dirty="0"/>
              <a:t>Strengthening the ILO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Communicating </a:t>
            </a:r>
            <a:r>
              <a:rPr lang="en-US" dirty="0"/>
              <a:t>project </a:t>
            </a:r>
            <a:r>
              <a:rPr lang="en-US" dirty="0" smtClean="0"/>
              <a:t>results</a:t>
            </a:r>
          </a:p>
          <a:p>
            <a:r>
              <a:rPr lang="en-US" dirty="0" smtClean="0"/>
              <a:t>Networking </a:t>
            </a:r>
            <a:r>
              <a:rPr lang="en-US" dirty="0"/>
              <a:t>and </a:t>
            </a:r>
            <a:r>
              <a:rPr lang="en-US" dirty="0" smtClean="0"/>
              <a:t>collaborating </a:t>
            </a:r>
            <a:r>
              <a:rPr lang="en-US" dirty="0"/>
              <a:t>with other </a:t>
            </a:r>
            <a:r>
              <a:rPr lang="en-US" dirty="0" smtClean="0"/>
              <a:t>projects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05" y="689737"/>
            <a:ext cx="7767742" cy="857250"/>
          </a:xfrm>
        </p:spPr>
        <p:txBody>
          <a:bodyPr/>
          <a:lstStyle/>
          <a:p>
            <a:r>
              <a:rPr lang="en-US" smtClean="0"/>
              <a:t>Accessing </a:t>
            </a:r>
            <a:r>
              <a:rPr lang="en-US" dirty="0" smtClean="0"/>
              <a:t>the Socio-Economic Impact of 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99" y="3650415"/>
            <a:ext cx="1549401" cy="1162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999" y="1525524"/>
            <a:ext cx="561702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485156"/>
                </a:solidFill>
              </a:rPr>
              <a:t>The </a:t>
            </a:r>
            <a:r>
              <a:rPr lang="en-US" b="1" dirty="0">
                <a:solidFill>
                  <a:srgbClr val="485156"/>
                </a:solidFill>
              </a:rPr>
              <a:t>effects of research </a:t>
            </a:r>
            <a:r>
              <a:rPr lang="en-US" dirty="0">
                <a:solidFill>
                  <a:srgbClr val="485156"/>
                </a:solidFill>
              </a:rPr>
              <a:t>carried out at large-scale facilities </a:t>
            </a:r>
            <a:r>
              <a:rPr lang="en-US" dirty="0" smtClean="0">
                <a:solidFill>
                  <a:srgbClr val="485156"/>
                </a:solidFill>
              </a:rPr>
              <a:t>such as ESS clearly </a:t>
            </a:r>
            <a:r>
              <a:rPr lang="en-US" b="1" dirty="0">
                <a:solidFill>
                  <a:srgbClr val="485156"/>
                </a:solidFill>
              </a:rPr>
              <a:t>go beyond the arena of science </a:t>
            </a:r>
            <a:r>
              <a:rPr lang="en-US" dirty="0">
                <a:solidFill>
                  <a:srgbClr val="485156"/>
                </a:solidFill>
              </a:rPr>
              <a:t>and influence developments in </a:t>
            </a:r>
            <a:r>
              <a:rPr lang="en-US" b="1" dirty="0">
                <a:solidFill>
                  <a:srgbClr val="485156"/>
                </a:solidFill>
              </a:rPr>
              <a:t>private and public sectors </a:t>
            </a:r>
            <a:r>
              <a:rPr lang="en-US" dirty="0">
                <a:solidFill>
                  <a:srgbClr val="485156"/>
                </a:solidFill>
              </a:rPr>
              <a:t>alike. Technological innovation triggered at research infrastructures benefits industrial R&amp;D, supports economic growth, helps to address societal challenges and improves the quality of life. </a:t>
            </a:r>
            <a:endParaRPr lang="en-US" dirty="0" smtClean="0">
              <a:solidFill>
                <a:srgbClr val="485156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485156"/>
                </a:solidFill>
              </a:rPr>
              <a:t>Within the framework of </a:t>
            </a:r>
            <a:r>
              <a:rPr lang="en-US" dirty="0" err="1" smtClean="0">
                <a:solidFill>
                  <a:srgbClr val="485156"/>
                </a:solidFill>
              </a:rPr>
              <a:t>BrightnESS</a:t>
            </a:r>
            <a:r>
              <a:rPr lang="en-US" dirty="0" smtClean="0">
                <a:solidFill>
                  <a:srgbClr val="485156"/>
                </a:solidFill>
              </a:rPr>
              <a:t>, ESS established collaboration with the </a:t>
            </a:r>
            <a:r>
              <a:rPr lang="en-US" b="1" dirty="0" smtClean="0">
                <a:solidFill>
                  <a:srgbClr val="485156"/>
                </a:solidFill>
              </a:rPr>
              <a:t>Grenoble School of Management </a:t>
            </a:r>
            <a:r>
              <a:rPr lang="en-US" dirty="0" smtClean="0">
                <a:solidFill>
                  <a:srgbClr val="485156"/>
                </a:solidFill>
              </a:rPr>
              <a:t>to identify set of fitted indicators to measure socio-economic impact of ESS.</a:t>
            </a:r>
          </a:p>
          <a:p>
            <a:endParaRPr lang="en-US" dirty="0">
              <a:solidFill>
                <a:srgbClr val="485156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84229732"/>
              </p:ext>
            </p:extLst>
          </p:nvPr>
        </p:nvGraphicFramePr>
        <p:xfrm>
          <a:off x="6305959" y="1638301"/>
          <a:ext cx="2507842" cy="1671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32" y="3673717"/>
            <a:ext cx="794605" cy="1131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78" y="730988"/>
            <a:ext cx="7767742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Timeline for the Socio-Economic Assessment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40629" y="1457539"/>
          <a:ext cx="8731489" cy="3320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6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47DD2B-3046-9B49-99BD-D55471888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8EB0CA-2794-8B44-9804-95132F364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CCC486-74F5-4048-BA6D-F6AC94066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B48BB1-0234-ED4C-8527-848A5A8A8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CD4CBC-E103-1A46-A45D-D9F39F09E7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1017D4-C51A-C642-93F1-0936B4355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8CBCC3-B29A-034A-AAD6-A738D1C9F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F96D7F-3DA2-BA4F-98CD-37CE461A0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92AB5B-483C-524E-B78F-8339389A7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C1E964-F115-5944-A41D-C1FA98F8F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233727-8970-0240-B517-AF0949651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FB91AA-9802-2349-8877-47BD4D37E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B24FFD-2DA7-8D40-83F4-757E413F5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86BF9-C951-1F4E-99A3-08F2373F6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F2E691-3E17-3149-A4F3-571910C90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A0952B-FA73-C145-874F-048D95540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AAEE8B-2395-A84D-AA2E-274299AEA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577" y="1214665"/>
            <a:ext cx="5404561" cy="3014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55" y="676889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Task 6.1: Collaboration Building and Outreach</a:t>
            </a:r>
            <a:endParaRPr lang="en-US" sz="29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35082560"/>
              </p:ext>
            </p:extLst>
          </p:nvPr>
        </p:nvGraphicFramePr>
        <p:xfrm>
          <a:off x="719419" y="1534138"/>
          <a:ext cx="7888646" cy="3506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7C6F2B-A1E9-7C49-BAF4-F3D3CFFEE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64F19-D794-3146-AD88-34CCA7897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388D9D-330A-734F-84BC-5914EE88A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1E20D4-D91B-F944-8630-09FE12DB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F868B0-11B2-4241-A043-520C5E9E0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24A42B-BA7A-DE4B-98B2-1AEF8ECDF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62" y="682594"/>
            <a:ext cx="7767742" cy="857250"/>
          </a:xfrm>
        </p:spPr>
        <p:txBody>
          <a:bodyPr>
            <a:normAutofit/>
          </a:bodyPr>
          <a:lstStyle/>
          <a:p>
            <a:r>
              <a:rPr lang="en-CA" sz="2900" dirty="0" smtClean="0"/>
              <a:t>Pan-European </a:t>
            </a:r>
            <a:r>
              <a:rPr lang="en-CA" sz="2900" dirty="0"/>
              <a:t>Survey of Neutron </a:t>
            </a:r>
            <a:r>
              <a:rPr lang="en-CA" sz="2900" dirty="0" smtClean="0"/>
              <a:t>Sources*</a:t>
            </a:r>
            <a:endParaRPr lang="en-US" sz="29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" y="1584879"/>
            <a:ext cx="3005810" cy="2672271"/>
          </a:xfrm>
          <a:prstGeom prst="rect">
            <a:avLst/>
          </a:prstGeom>
        </p:spPr>
      </p:pic>
      <p:pic>
        <p:nvPicPr>
          <p:cNvPr id="6" name="Picture 5" descr="Screen Shot 2016-09-21 at 10.59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3" y="4406112"/>
            <a:ext cx="1801264" cy="311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8769" y="1548403"/>
            <a:ext cx="2548800" cy="262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WHY?</a:t>
            </a:r>
            <a:r>
              <a:rPr lang="en-US" sz="1100" dirty="0">
                <a:solidFill>
                  <a:schemeClr val="bg1"/>
                </a:solidFill>
              </a:rPr>
              <a:t> To support ESS in drafting policies for innovation and access, and in developing outreach </a:t>
            </a:r>
            <a:r>
              <a:rPr lang="en-US" sz="1100" dirty="0" smtClean="0">
                <a:solidFill>
                  <a:schemeClr val="bg1"/>
                </a:solidFill>
              </a:rPr>
              <a:t>strategies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b="1" dirty="0" smtClean="0">
                <a:solidFill>
                  <a:schemeClr val="bg1"/>
                </a:solidFill>
              </a:rPr>
              <a:t>WHO</a:t>
            </a:r>
            <a:r>
              <a:rPr lang="en-US" sz="1100" b="1" dirty="0">
                <a:solidFill>
                  <a:schemeClr val="bg1"/>
                </a:solidFill>
              </a:rPr>
              <a:t>?</a:t>
            </a:r>
            <a:r>
              <a:rPr lang="en-US" sz="1100" dirty="0">
                <a:solidFill>
                  <a:schemeClr val="bg1"/>
                </a:solidFill>
              </a:rPr>
              <a:t> 15 neutron sources in Europe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WHEN?</a:t>
            </a:r>
            <a:r>
              <a:rPr lang="en-US" sz="1100" dirty="0">
                <a:solidFill>
                  <a:schemeClr val="bg1"/>
                </a:solidFill>
              </a:rPr>
              <a:t> Spring </a:t>
            </a:r>
            <a:r>
              <a:rPr lang="en-US" sz="1100" dirty="0" smtClean="0">
                <a:solidFill>
                  <a:schemeClr val="bg1"/>
                </a:solidFill>
              </a:rPr>
              <a:t>2016 – Summer 2017</a:t>
            </a:r>
            <a:endParaRPr lang="en-US" sz="11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HOW?</a:t>
            </a:r>
            <a:r>
              <a:rPr lang="en-US" sz="1100" dirty="0">
                <a:solidFill>
                  <a:schemeClr val="bg1"/>
                </a:solidFill>
              </a:rPr>
              <a:t> Through an electronic questionnaire, developed in collaboration with </a:t>
            </a:r>
            <a:r>
              <a:rPr lang="en-US" sz="1100" i="1" dirty="0" err="1">
                <a:solidFill>
                  <a:schemeClr val="bg1"/>
                </a:solidFill>
              </a:rPr>
              <a:t>BrightnESS</a:t>
            </a:r>
            <a:r>
              <a:rPr lang="en-US" sz="1100" dirty="0">
                <a:solidFill>
                  <a:schemeClr val="bg1"/>
                </a:solidFill>
              </a:rPr>
              <a:t> partners and participating RIs, and distributed to Heads of RIs and/or the Heads of Users </a:t>
            </a:r>
            <a:r>
              <a:rPr lang="en-US" sz="1100" dirty="0" smtClean="0">
                <a:solidFill>
                  <a:schemeClr val="bg1"/>
                </a:solidFill>
              </a:rPr>
              <a:t>Offices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7549" y="1547121"/>
            <a:ext cx="2379133" cy="2628000"/>
          </a:xfrm>
          <a:prstGeom prst="rect">
            <a:avLst/>
          </a:prstGeom>
          <a:solidFill>
            <a:srgbClr val="82AA1E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100" b="1" dirty="0" smtClean="0">
                <a:solidFill>
                  <a:srgbClr val="FFFFFF"/>
                </a:solidFill>
              </a:rPr>
              <a:t>RESULTS IN NUMBERS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15 facilities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5 777 users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198 instruments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2 699 operational days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24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smtClean="0">
                <a:solidFill>
                  <a:srgbClr val="FFFFFF"/>
                </a:solidFill>
              </a:rPr>
              <a:t>398 beam days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4 788 experiments</a:t>
            </a: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11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1100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11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1100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948" y="4827254"/>
            <a:ext cx="795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485156"/>
                </a:solidFill>
              </a:rPr>
              <a:t>*Data presented herein are only preliminary as the approval process of the survey report is still ongoing.</a:t>
            </a:r>
            <a:endParaRPr lang="en-US" sz="1200" dirty="0">
              <a:solidFill>
                <a:srgbClr val="48515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63" y="4868209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37" y="549259"/>
            <a:ext cx="7767742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Categories of Neutron Sources</a:t>
            </a:r>
            <a:endParaRPr lang="en-US" sz="2900" dirty="0"/>
          </a:p>
        </p:txBody>
      </p:sp>
      <p:sp>
        <p:nvSpPr>
          <p:cNvPr id="3" name="TextBox 2"/>
          <p:cNvSpPr txBox="1"/>
          <p:nvPr/>
        </p:nvSpPr>
        <p:spPr>
          <a:xfrm>
            <a:off x="7432741" y="2348602"/>
            <a:ext cx="1506682" cy="37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63332"/>
                </a:solidFill>
              </a:rPr>
              <a:t>5 092 users</a:t>
            </a:r>
            <a:endParaRPr lang="en-US" b="1" dirty="0">
              <a:solidFill>
                <a:srgbClr val="96333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2741" y="3116750"/>
            <a:ext cx="1506682" cy="37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65D96"/>
                </a:solidFill>
              </a:rPr>
              <a:t>501 users</a:t>
            </a:r>
            <a:endParaRPr lang="en-US" b="1" dirty="0">
              <a:solidFill>
                <a:srgbClr val="365D9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32741" y="4072366"/>
            <a:ext cx="1506682" cy="37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E4E4E"/>
                </a:solidFill>
              </a:rPr>
              <a:t>184 users</a:t>
            </a:r>
            <a:endParaRPr lang="en-US" b="1" dirty="0">
              <a:solidFill>
                <a:srgbClr val="4E4E4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4" y="1378800"/>
            <a:ext cx="6413904" cy="3575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" y="4953826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69" y="627348"/>
            <a:ext cx="8325490" cy="85725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Total Number of </a:t>
            </a:r>
            <a:r>
              <a:rPr lang="en-US" sz="2900" smtClean="0"/>
              <a:t>Principal Investigators </a:t>
            </a:r>
            <a:r>
              <a:rPr lang="en-US" sz="2900" dirty="0" smtClean="0"/>
              <a:t>per Country</a:t>
            </a:r>
            <a:endParaRPr lang="en-US" sz="2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8" y="1552672"/>
            <a:ext cx="8623350" cy="3386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" y="4938939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09" y="706542"/>
            <a:ext cx="7767742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Distribution of Users According to Affiliation Expressed as Percentage of Beam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6" y="1829993"/>
            <a:ext cx="4209774" cy="2821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46" y="2548449"/>
            <a:ext cx="1944000" cy="1300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4" y="1833742"/>
            <a:ext cx="1947904" cy="1302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4" y="3317830"/>
            <a:ext cx="1947904" cy="1303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881663"/>
            <a:ext cx="1744570" cy="1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ghtnESS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6307</TotalTime>
  <Words>2541</Words>
  <Application>Microsoft Macintosh PowerPoint</Application>
  <PresentationFormat>On-screen Show (16:9)</PresentationFormat>
  <Paragraphs>436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Calibri</vt:lpstr>
      <vt:lpstr>Helvetica</vt:lpstr>
      <vt:lpstr>Mangal</vt:lpstr>
      <vt:lpstr>Times New Roman</vt:lpstr>
      <vt:lpstr>Arial</vt:lpstr>
      <vt:lpstr>BrightnESS White Theme</vt:lpstr>
      <vt:lpstr>WP6: Collaboration, Communication and Dissemination</vt:lpstr>
      <vt:lpstr>PowerPoint Presentation</vt:lpstr>
      <vt:lpstr>Deliverables and Milestones</vt:lpstr>
      <vt:lpstr>Overall spending M1-M22</vt:lpstr>
      <vt:lpstr>Task 6.1: Collaboration Building and Outreach</vt:lpstr>
      <vt:lpstr>Pan-European Survey of Neutron Sources*</vt:lpstr>
      <vt:lpstr>Categories of Neutron Sources</vt:lpstr>
      <vt:lpstr>Total Number of Principal Investigators per Country</vt:lpstr>
      <vt:lpstr>Distribution of Users According to Affiliation Expressed as Percentage of Beam Time</vt:lpstr>
      <vt:lpstr>PowerPoint Presentation</vt:lpstr>
      <vt:lpstr>Horizon 2020 Topics and Challenges Expressed as Percentage of Research</vt:lpstr>
      <vt:lpstr>Science Fields Expressed as Percentage of Experiments        </vt:lpstr>
      <vt:lpstr>Engaging Industrial Users</vt:lpstr>
      <vt:lpstr>Engaging Industrial Users</vt:lpstr>
      <vt:lpstr>Engaging Industrial Users</vt:lpstr>
      <vt:lpstr>Mapping of Innovation Ecosystem of ESS</vt:lpstr>
      <vt:lpstr>Regional Hubs</vt:lpstr>
      <vt:lpstr>Highlights from Regional Hubs</vt:lpstr>
      <vt:lpstr>Highlights from Regional Hubs</vt:lpstr>
      <vt:lpstr>Highlights from Regional Hubs</vt:lpstr>
      <vt:lpstr>New Site Office Space for Visits and Meetings</vt:lpstr>
      <vt:lpstr>Visits to ESS - Highlights (Sep 2015 – Jun 2017)</vt:lpstr>
      <vt:lpstr>Results</vt:lpstr>
      <vt:lpstr>Task 6.2: Enlargement of Membership</vt:lpstr>
      <vt:lpstr>Activities in Observer and ERA Countries</vt:lpstr>
      <vt:lpstr>Cooperation Beyond Europe</vt:lpstr>
      <vt:lpstr>Cooperation Beyond Europe: Canada</vt:lpstr>
      <vt:lpstr>Results</vt:lpstr>
      <vt:lpstr>Task 6.3: Strengthening the ILO Network</vt:lpstr>
      <vt:lpstr>Regular Meetings of the ILO Network</vt:lpstr>
      <vt:lpstr>Industry-Related Activities</vt:lpstr>
      <vt:lpstr>PowerPoint Presentation</vt:lpstr>
      <vt:lpstr>Results</vt:lpstr>
      <vt:lpstr>Task 6.4: Communication &amp; Dissemination of Results (DTI)</vt:lpstr>
      <vt:lpstr>BrightnESS Newsletter</vt:lpstr>
      <vt:lpstr>BrightnESS Newsletter content</vt:lpstr>
      <vt:lpstr>Regular Meetings with the WP6 Hub Coordinators</vt:lpstr>
      <vt:lpstr>Twitter - @brightnesseu</vt:lpstr>
      <vt:lpstr>Twitter highlights:</vt:lpstr>
      <vt:lpstr>Scientific articles</vt:lpstr>
      <vt:lpstr>Website content</vt:lpstr>
      <vt:lpstr> Video series: Partner in focus </vt:lpstr>
      <vt:lpstr>Results</vt:lpstr>
      <vt:lpstr>Planning ahead</vt:lpstr>
      <vt:lpstr>Next Steps: Third Year</vt:lpstr>
      <vt:lpstr>Accessing the Socio-Economic Impact of ESS</vt:lpstr>
      <vt:lpstr>Timeline for the Socio-Economic Assessment</vt:lpstr>
      <vt:lpstr>PowerPoint Presentation</vt:lpstr>
    </vt:vector>
  </TitlesOfParts>
  <Company>Eckardt ApS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Rasmus Eckardt</dc:creator>
  <cp:lastModifiedBy>Lenka Petkova</cp:lastModifiedBy>
  <cp:revision>183</cp:revision>
  <cp:lastPrinted>2017-07-31T09:11:35Z</cp:lastPrinted>
  <dcterms:created xsi:type="dcterms:W3CDTF">2015-11-24T09:32:31Z</dcterms:created>
  <dcterms:modified xsi:type="dcterms:W3CDTF">2017-09-05T09:44:55Z</dcterms:modified>
</cp:coreProperties>
</file>