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9" r:id="rId2"/>
    <p:sldId id="314" r:id="rId3"/>
    <p:sldId id="315" r:id="rId4"/>
    <p:sldId id="316" r:id="rId5"/>
    <p:sldId id="331" r:id="rId6"/>
    <p:sldId id="332" r:id="rId7"/>
    <p:sldId id="321" r:id="rId8"/>
    <p:sldId id="336" r:id="rId9"/>
    <p:sldId id="311" r:id="rId10"/>
    <p:sldId id="338" r:id="rId11"/>
    <p:sldId id="333" r:id="rId12"/>
    <p:sldId id="324" r:id="rId13"/>
    <p:sldId id="290" r:id="rId14"/>
    <p:sldId id="326" r:id="rId15"/>
    <p:sldId id="325" r:id="rId16"/>
    <p:sldId id="327" r:id="rId17"/>
    <p:sldId id="328" r:id="rId18"/>
    <p:sldId id="330" r:id="rId19"/>
    <p:sldId id="322" r:id="rId20"/>
    <p:sldId id="337" r:id="rId21"/>
    <p:sldId id="260" r:id="rId22"/>
  </p:sldIdLst>
  <p:sldSz cx="9144000" cy="5143500" type="screen16x9"/>
  <p:notesSz cx="6888163" cy="10018713"/>
  <p:defaultTextStyle>
    <a:defPPr>
      <a:defRPr lang="da-DK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55" userDrawn="1">
          <p15:clr>
            <a:srgbClr val="A4A3A4"/>
          </p15:clr>
        </p15:guide>
        <p15:guide id="2" pos="1360" userDrawn="1">
          <p15:clr>
            <a:srgbClr val="A4A3A4"/>
          </p15:clr>
        </p15:guide>
        <p15:guide id="3" pos="181" userDrawn="1">
          <p15:clr>
            <a:srgbClr val="A4A3A4"/>
          </p15:clr>
        </p15:guide>
        <p15:guide id="4" orient="horz" pos="12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y Pennings" initials="RP" lastIdx="2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2AA1E"/>
    <a:srgbClr val="F4F2AE"/>
    <a:srgbClr val="8AB805"/>
    <a:srgbClr val="7D0046"/>
    <a:srgbClr val="485156"/>
    <a:srgbClr val="9CBC26"/>
    <a:srgbClr val="9BBE05"/>
    <a:srgbClr val="82B80F"/>
    <a:srgbClr val="8AB80F"/>
    <a:srgbClr val="82AF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278" autoAdjust="0"/>
    <p:restoredTop sz="91561"/>
  </p:normalViewPr>
  <p:slideViewPr>
    <p:cSldViewPr snapToGrid="0" snapToObjects="1">
      <p:cViewPr varScale="1">
        <p:scale>
          <a:sx n="79" d="100"/>
          <a:sy n="79" d="100"/>
        </p:scale>
        <p:origin x="1192" y="64"/>
      </p:cViewPr>
      <p:guideLst>
        <p:guide orient="horz" pos="2255"/>
        <p:guide pos="1360"/>
        <p:guide pos="181"/>
        <p:guide orient="horz" pos="12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8" d="100"/>
          <a:sy n="88" d="100"/>
        </p:scale>
        <p:origin x="382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image" Target="../media/image7.jp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image" Target="../media/image10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image" Target="../media/image7.jp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image" Target="../media/image1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B7CF417-1E7E-4510-9ACB-29E381F5A90A}" type="doc">
      <dgm:prSet loTypeId="urn:microsoft.com/office/officeart/2011/layout/RadialPictureList" loCatId="picture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CB32B450-7FE7-43D6-8F55-45A19275BBAA}">
      <dgm:prSet phldrT="[Text]"/>
      <dgm:spPr/>
      <dgm:t>
        <a:bodyPr/>
        <a:lstStyle/>
        <a:p>
          <a:r>
            <a:rPr lang="en-US" dirty="0"/>
            <a:t>BrightnESS KPIs (1)</a:t>
          </a:r>
        </a:p>
      </dgm:t>
    </dgm:pt>
    <dgm:pt modelId="{DB77A063-77C1-4512-B493-7433F2DC6C12}" type="parTrans" cxnId="{397B28D8-EFC6-45FC-B811-14180844C803}">
      <dgm:prSet/>
      <dgm:spPr/>
      <dgm:t>
        <a:bodyPr/>
        <a:lstStyle/>
        <a:p>
          <a:endParaRPr lang="en-US"/>
        </a:p>
      </dgm:t>
    </dgm:pt>
    <dgm:pt modelId="{9E26A42D-0775-46E3-948D-267C1B66B89F}" type="sibTrans" cxnId="{397B28D8-EFC6-45FC-B811-14180844C803}">
      <dgm:prSet/>
      <dgm:spPr/>
      <dgm:t>
        <a:bodyPr/>
        <a:lstStyle/>
        <a:p>
          <a:endParaRPr lang="en-US"/>
        </a:p>
      </dgm:t>
    </dgm:pt>
    <dgm:pt modelId="{1415CF46-BC14-466B-8836-41EF1B9A9638}">
      <dgm:prSet phldrT="[Text]" custT="1"/>
      <dgm:spPr/>
      <dgm:t>
        <a:bodyPr/>
        <a:lstStyle/>
        <a:p>
          <a:r>
            <a:rPr lang="en-US" sz="16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Organisational</a:t>
          </a:r>
          <a:r>
            <a:rPr lang="en-US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 innovation</a:t>
          </a:r>
        </a:p>
        <a:p>
          <a:r>
            <a:rPr lang="en-US" sz="1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- 12 ERIC members</a:t>
          </a:r>
        </a:p>
        <a:p>
          <a:r>
            <a:rPr lang="en-US" sz="1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- 4 innovation inputs</a:t>
          </a:r>
        </a:p>
        <a:p>
          <a:r>
            <a:rPr lang="en-US" sz="1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- PPIs identified</a:t>
          </a:r>
        </a:p>
      </dgm:t>
    </dgm:pt>
    <dgm:pt modelId="{C234215F-8E62-4756-BAA9-628F4643CB39}" type="parTrans" cxnId="{8DB0385C-6216-4EF5-8E8C-FADA0F4215E5}">
      <dgm:prSet/>
      <dgm:spPr/>
      <dgm:t>
        <a:bodyPr/>
        <a:lstStyle/>
        <a:p>
          <a:endParaRPr lang="en-US"/>
        </a:p>
      </dgm:t>
    </dgm:pt>
    <dgm:pt modelId="{B4F9ECA5-A2ED-4F8A-B9B8-E41599A058FC}" type="sibTrans" cxnId="{8DB0385C-6216-4EF5-8E8C-FADA0F4215E5}">
      <dgm:prSet/>
      <dgm:spPr/>
      <dgm:t>
        <a:bodyPr/>
        <a:lstStyle/>
        <a:p>
          <a:endParaRPr lang="en-US"/>
        </a:p>
      </dgm:t>
    </dgm:pt>
    <dgm:pt modelId="{8DDE7204-558D-44D2-9528-27024E305165}">
      <dgm:prSet phldrT="[Text]" custT="1"/>
      <dgm:spPr/>
      <dgm:t>
        <a:bodyPr/>
        <a:lstStyle/>
        <a:p>
          <a:r>
            <a:rPr lang="en-US" sz="1500" kern="1200" dirty="0"/>
            <a:t>Innovation in neutronic technologies</a:t>
          </a:r>
        </a:p>
        <a:p>
          <a:r>
            <a:rPr lang="en-US" sz="1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- 15 scientific publications</a:t>
          </a:r>
        </a:p>
        <a:p>
          <a:r>
            <a:rPr lang="en-US" sz="1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- 3 open software packages</a:t>
          </a:r>
        </a:p>
        <a:p>
          <a:r>
            <a:rPr lang="en-US" sz="1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- 9 successful simulations (</a:t>
          </a:r>
          <a:r>
            <a:rPr lang="en-US" sz="10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Gd</a:t>
          </a:r>
          <a:r>
            <a:rPr lang="en-US" sz="1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 GEM, </a:t>
          </a:r>
          <a:r>
            <a:rPr lang="en-US" sz="10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MultiBlade</a:t>
          </a:r>
          <a:r>
            <a:rPr lang="en-US" sz="1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, </a:t>
          </a:r>
          <a:r>
            <a:rPr lang="en-US" sz="10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MultiGrid</a:t>
          </a:r>
          <a:r>
            <a:rPr lang="en-US" sz="1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)</a:t>
          </a:r>
        </a:p>
        <a:p>
          <a:r>
            <a:rPr lang="en-US" sz="1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- 32 neutrons conference participations</a:t>
          </a:r>
        </a:p>
      </dgm:t>
    </dgm:pt>
    <dgm:pt modelId="{D6CDEF67-EB82-49AA-8ADD-80545C6E1996}" type="parTrans" cxnId="{C7CE030C-D38A-41A8-836D-CE8CB78A5AF8}">
      <dgm:prSet/>
      <dgm:spPr/>
      <dgm:t>
        <a:bodyPr/>
        <a:lstStyle/>
        <a:p>
          <a:endParaRPr lang="en-US"/>
        </a:p>
      </dgm:t>
    </dgm:pt>
    <dgm:pt modelId="{48CA310A-F96D-49E1-AEB6-5D8CE504A2CC}" type="sibTrans" cxnId="{C7CE030C-D38A-41A8-836D-CE8CB78A5AF8}">
      <dgm:prSet/>
      <dgm:spPr/>
      <dgm:t>
        <a:bodyPr/>
        <a:lstStyle/>
        <a:p>
          <a:endParaRPr lang="en-US"/>
        </a:p>
      </dgm:t>
    </dgm:pt>
    <dgm:pt modelId="{ADAB21D5-5D39-4A2E-874F-ED5A8F3229F2}">
      <dgm:prSet phldrT="[Text]" custT="1"/>
      <dgm:spPr/>
      <dgm:t>
        <a:bodyPr/>
        <a:lstStyle/>
        <a:p>
          <a:pPr>
            <a:tabLst>
              <a:tab pos="1524000" algn="l"/>
            </a:tabLst>
          </a:pPr>
          <a:r>
            <a:rPr lang="en-US" sz="1600" dirty="0"/>
            <a:t>Strengthening IKC </a:t>
          </a:r>
        </a:p>
        <a:p>
          <a:pPr>
            <a:tabLst>
              <a:tab pos="1524000" algn="l"/>
            </a:tabLst>
          </a:pPr>
          <a:r>
            <a:rPr lang="en-US" sz="1000" dirty="0"/>
            <a:t>- over 20.000 contact addresses</a:t>
          </a:r>
        </a:p>
        <a:p>
          <a:pPr>
            <a:tabLst>
              <a:tab pos="1524000" algn="l"/>
            </a:tabLst>
          </a:pPr>
          <a:r>
            <a:rPr lang="en-US" sz="1000" dirty="0"/>
            <a:t>- 25 best practice presentations</a:t>
          </a:r>
        </a:p>
        <a:p>
          <a:pPr>
            <a:tabLst>
              <a:tab pos="1524000" algn="l"/>
            </a:tabLst>
          </a:pPr>
          <a:r>
            <a:rPr lang="en-US" sz="1000" dirty="0"/>
            <a:t>- 23 trainings &amp; workshops</a:t>
          </a:r>
        </a:p>
        <a:p>
          <a:pPr>
            <a:tabLst>
              <a:tab pos="1524000" algn="l"/>
            </a:tabLst>
          </a:pPr>
          <a:r>
            <a:rPr lang="en-US" sz="1000" dirty="0"/>
            <a:t>- 226 collaboration meetings</a:t>
          </a:r>
        </a:p>
        <a:p>
          <a:pPr>
            <a:tabLst>
              <a:tab pos="1524000" algn="l"/>
            </a:tabLst>
          </a:pPr>
          <a:r>
            <a:rPr lang="en-US" sz="1000" dirty="0"/>
            <a:t>- 27 Agreements; 127 TAs</a:t>
          </a:r>
        </a:p>
        <a:p>
          <a:pPr>
            <a:tabLst>
              <a:tab pos="1524000" algn="l"/>
            </a:tabLst>
          </a:pPr>
          <a:r>
            <a:rPr lang="en-US" sz="1000" dirty="0"/>
            <a:t>- 60 IKC phase 2 reports</a:t>
          </a:r>
        </a:p>
        <a:p>
          <a:r>
            <a:rPr lang="en-US" sz="1600" dirty="0"/>
            <a:t>  </a:t>
          </a:r>
        </a:p>
      </dgm:t>
    </dgm:pt>
    <dgm:pt modelId="{53AE0126-34D0-4C07-B118-276FE595AC74}" type="sibTrans" cxnId="{2EE940A0-72B5-4741-B8CE-FF7775F38E30}">
      <dgm:prSet/>
      <dgm:spPr/>
      <dgm:t>
        <a:bodyPr/>
        <a:lstStyle/>
        <a:p>
          <a:endParaRPr lang="en-US"/>
        </a:p>
      </dgm:t>
    </dgm:pt>
    <dgm:pt modelId="{117D90EC-E5C2-4300-B4D5-8D9672A18F61}" type="parTrans" cxnId="{2EE940A0-72B5-4741-B8CE-FF7775F38E30}">
      <dgm:prSet/>
      <dgm:spPr/>
      <dgm:t>
        <a:bodyPr/>
        <a:lstStyle/>
        <a:p>
          <a:endParaRPr lang="en-US"/>
        </a:p>
      </dgm:t>
    </dgm:pt>
    <dgm:pt modelId="{B42BB92E-C911-440B-B211-62BEF1F2C988}" type="pres">
      <dgm:prSet presAssocID="{4B7CF417-1E7E-4510-9ACB-29E381F5A90A}" presName="Name0" presStyleCnt="0">
        <dgm:presLayoutVars>
          <dgm:chMax val="1"/>
          <dgm:chPref val="1"/>
          <dgm:dir/>
          <dgm:resizeHandles/>
        </dgm:presLayoutVars>
      </dgm:prSet>
      <dgm:spPr/>
    </dgm:pt>
    <dgm:pt modelId="{2F1B568C-E58D-45D4-887C-DB4D426B4798}" type="pres">
      <dgm:prSet presAssocID="{CB32B450-7FE7-43D6-8F55-45A19275BBAA}" presName="Parent" presStyleLbl="node1" presStyleIdx="0" presStyleCnt="2" custScaleX="74186" custScaleY="79213">
        <dgm:presLayoutVars>
          <dgm:chMax val="4"/>
          <dgm:chPref val="3"/>
        </dgm:presLayoutVars>
      </dgm:prSet>
      <dgm:spPr/>
    </dgm:pt>
    <dgm:pt modelId="{693D9934-C0F6-45E6-9AA4-E8FEDA5111E3}" type="pres">
      <dgm:prSet presAssocID="{ADAB21D5-5D39-4A2E-874F-ED5A8F3229F2}" presName="Accent" presStyleLbl="node1" presStyleIdx="1" presStyleCnt="2" custLinFactNeighborX="-3774"/>
      <dgm:spPr/>
    </dgm:pt>
    <dgm:pt modelId="{9B1AAD5F-6972-4259-AA91-8F2D9A98431B}" type="pres">
      <dgm:prSet presAssocID="{ADAB21D5-5D39-4A2E-874F-ED5A8F3229F2}" presName="Image1" presStyleLbl="fgImgPlace1" presStyleIdx="0" presStyleCnt="3" custScaleX="92164" custScaleY="69177" custLinFactNeighborX="-25995" custLinFactNeighborY="-23711"/>
      <dgm:spPr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6F211404-0882-49D7-B7CB-6A0F43F70525}" type="pres">
      <dgm:prSet presAssocID="{ADAB21D5-5D39-4A2E-874F-ED5A8F3229F2}" presName="Child1" presStyleLbl="revTx" presStyleIdx="0" presStyleCnt="3" custScaleX="156876" custLinFactNeighborX="15092" custLinFactNeighborY="-27899">
        <dgm:presLayoutVars>
          <dgm:chMax val="0"/>
          <dgm:chPref val="0"/>
          <dgm:bulletEnabled val="1"/>
        </dgm:presLayoutVars>
      </dgm:prSet>
      <dgm:spPr/>
    </dgm:pt>
    <dgm:pt modelId="{46611BD7-E406-45BF-9B19-76F8FD11ABCA}" type="pres">
      <dgm:prSet presAssocID="{1415CF46-BC14-466B-8836-41EF1B9A9638}" presName="Image2" presStyleCnt="0"/>
      <dgm:spPr/>
    </dgm:pt>
    <dgm:pt modelId="{BE2CD7CE-E3E0-4C96-8603-7D7914153991}" type="pres">
      <dgm:prSet presAssocID="{1415CF46-BC14-466B-8836-41EF1B9A9638}" presName="Image" presStyleLbl="fgImgPlace1" presStyleIdx="1" presStyleCnt="3" custScaleX="73477" custScaleY="80262" custLinFactNeighborX="-13415" custLinFactNeighborY="-14050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</dgm:spPr>
    </dgm:pt>
    <dgm:pt modelId="{359C5822-E017-4E25-960D-4DE9DA278A90}" type="pres">
      <dgm:prSet presAssocID="{1415CF46-BC14-466B-8836-41EF1B9A9638}" presName="Child2" presStyleLbl="revTx" presStyleIdx="1" presStyleCnt="3" custScaleX="174368" custLinFactNeighborX="13235" custLinFactNeighborY="-4066">
        <dgm:presLayoutVars>
          <dgm:chMax val="0"/>
          <dgm:chPref val="0"/>
          <dgm:bulletEnabled val="1"/>
        </dgm:presLayoutVars>
      </dgm:prSet>
      <dgm:spPr/>
    </dgm:pt>
    <dgm:pt modelId="{08D3475E-708D-42CB-B7D8-B3BADCAECCAD}" type="pres">
      <dgm:prSet presAssocID="{8DDE7204-558D-44D2-9528-27024E305165}" presName="Image3" presStyleCnt="0"/>
      <dgm:spPr/>
    </dgm:pt>
    <dgm:pt modelId="{A7CD4026-C1D4-4C16-9CD4-C463E4E59D30}" type="pres">
      <dgm:prSet presAssocID="{8DDE7204-558D-44D2-9528-27024E305165}" presName="Image" presStyleLbl="fgImgPlace1" presStyleIdx="2" presStyleCnt="3" custScaleX="68795" custScaleY="73060" custLinFactNeighborX="-18527" custLinFactNeighborY="4471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000" r="-13000"/>
          </a:stretch>
        </a:blipFill>
      </dgm:spPr>
    </dgm:pt>
    <dgm:pt modelId="{0E8019A6-C980-4AA5-A109-BB4D4AE154DC}" type="pres">
      <dgm:prSet presAssocID="{8DDE7204-558D-44D2-9528-27024E305165}" presName="Child3" presStyleLbl="revTx" presStyleIdx="2" presStyleCnt="3" custScaleX="232460" custLinFactNeighborX="64093" custLinFactNeighborY="1320">
        <dgm:presLayoutVars>
          <dgm:chMax val="0"/>
          <dgm:chPref val="0"/>
          <dgm:bulletEnabled val="1"/>
        </dgm:presLayoutVars>
      </dgm:prSet>
      <dgm:spPr/>
    </dgm:pt>
  </dgm:ptLst>
  <dgm:cxnLst>
    <dgm:cxn modelId="{C7CE030C-D38A-41A8-836D-CE8CB78A5AF8}" srcId="{CB32B450-7FE7-43D6-8F55-45A19275BBAA}" destId="{8DDE7204-558D-44D2-9528-27024E305165}" srcOrd="2" destOrd="0" parTransId="{D6CDEF67-EB82-49AA-8ADD-80545C6E1996}" sibTransId="{48CA310A-F96D-49E1-AEB6-5D8CE504A2CC}"/>
    <dgm:cxn modelId="{D118DC0C-25A1-47F1-B832-8F455EC2D248}" type="presOf" srcId="{8DDE7204-558D-44D2-9528-27024E305165}" destId="{0E8019A6-C980-4AA5-A109-BB4D4AE154DC}" srcOrd="0" destOrd="0" presId="urn:microsoft.com/office/officeart/2011/layout/RadialPictureList"/>
    <dgm:cxn modelId="{8DB0385C-6216-4EF5-8E8C-FADA0F4215E5}" srcId="{CB32B450-7FE7-43D6-8F55-45A19275BBAA}" destId="{1415CF46-BC14-466B-8836-41EF1B9A9638}" srcOrd="1" destOrd="0" parTransId="{C234215F-8E62-4756-BAA9-628F4643CB39}" sibTransId="{B4F9ECA5-A2ED-4F8A-B9B8-E41599A058FC}"/>
    <dgm:cxn modelId="{FCB67D51-2742-49BA-A00A-20E927A530F3}" type="presOf" srcId="{4B7CF417-1E7E-4510-9ACB-29E381F5A90A}" destId="{B42BB92E-C911-440B-B211-62BEF1F2C988}" srcOrd="0" destOrd="0" presId="urn:microsoft.com/office/officeart/2011/layout/RadialPictureList"/>
    <dgm:cxn modelId="{2EE940A0-72B5-4741-B8CE-FF7775F38E30}" srcId="{CB32B450-7FE7-43D6-8F55-45A19275BBAA}" destId="{ADAB21D5-5D39-4A2E-874F-ED5A8F3229F2}" srcOrd="0" destOrd="0" parTransId="{117D90EC-E5C2-4300-B4D5-8D9672A18F61}" sibTransId="{53AE0126-34D0-4C07-B118-276FE595AC74}"/>
    <dgm:cxn modelId="{244825B9-BA11-4A39-BA46-1F4B27673599}" type="presOf" srcId="{CB32B450-7FE7-43D6-8F55-45A19275BBAA}" destId="{2F1B568C-E58D-45D4-887C-DB4D426B4798}" srcOrd="0" destOrd="0" presId="urn:microsoft.com/office/officeart/2011/layout/RadialPictureList"/>
    <dgm:cxn modelId="{1FAC87C7-1CA5-4598-AFB0-CB69B59D429C}" type="presOf" srcId="{1415CF46-BC14-466B-8836-41EF1B9A9638}" destId="{359C5822-E017-4E25-960D-4DE9DA278A90}" srcOrd="0" destOrd="0" presId="urn:microsoft.com/office/officeart/2011/layout/RadialPictureList"/>
    <dgm:cxn modelId="{638662D2-37C4-456B-A949-85EFBF65A14D}" type="presOf" srcId="{ADAB21D5-5D39-4A2E-874F-ED5A8F3229F2}" destId="{6F211404-0882-49D7-B7CB-6A0F43F70525}" srcOrd="0" destOrd="0" presId="urn:microsoft.com/office/officeart/2011/layout/RadialPictureList"/>
    <dgm:cxn modelId="{397B28D8-EFC6-45FC-B811-14180844C803}" srcId="{4B7CF417-1E7E-4510-9ACB-29E381F5A90A}" destId="{CB32B450-7FE7-43D6-8F55-45A19275BBAA}" srcOrd="0" destOrd="0" parTransId="{DB77A063-77C1-4512-B493-7433F2DC6C12}" sibTransId="{9E26A42D-0775-46E3-948D-267C1B66B89F}"/>
    <dgm:cxn modelId="{D83A61AA-5C2E-4CF7-99BB-E0CC97979F26}" type="presParOf" srcId="{B42BB92E-C911-440B-B211-62BEF1F2C988}" destId="{2F1B568C-E58D-45D4-887C-DB4D426B4798}" srcOrd="0" destOrd="0" presId="urn:microsoft.com/office/officeart/2011/layout/RadialPictureList"/>
    <dgm:cxn modelId="{31EB77D2-8CD7-4CC4-A2CC-B25E102AA5D1}" type="presParOf" srcId="{B42BB92E-C911-440B-B211-62BEF1F2C988}" destId="{693D9934-C0F6-45E6-9AA4-E8FEDA5111E3}" srcOrd="1" destOrd="0" presId="urn:microsoft.com/office/officeart/2011/layout/RadialPictureList"/>
    <dgm:cxn modelId="{FA8F01E1-5CF5-4CD2-8410-F2597602900A}" type="presParOf" srcId="{B42BB92E-C911-440B-B211-62BEF1F2C988}" destId="{9B1AAD5F-6972-4259-AA91-8F2D9A98431B}" srcOrd="2" destOrd="0" presId="urn:microsoft.com/office/officeart/2011/layout/RadialPictureList"/>
    <dgm:cxn modelId="{E5231D35-333B-4450-BBC5-C3B1A6F99340}" type="presParOf" srcId="{B42BB92E-C911-440B-B211-62BEF1F2C988}" destId="{6F211404-0882-49D7-B7CB-6A0F43F70525}" srcOrd="3" destOrd="0" presId="urn:microsoft.com/office/officeart/2011/layout/RadialPictureList"/>
    <dgm:cxn modelId="{7825EF7B-DD9C-4F72-BC0C-18AA259E345F}" type="presParOf" srcId="{B42BB92E-C911-440B-B211-62BEF1F2C988}" destId="{46611BD7-E406-45BF-9B19-76F8FD11ABCA}" srcOrd="4" destOrd="0" presId="urn:microsoft.com/office/officeart/2011/layout/RadialPictureList"/>
    <dgm:cxn modelId="{850BC216-9C21-4705-BC96-99E441E3FC7B}" type="presParOf" srcId="{46611BD7-E406-45BF-9B19-76F8FD11ABCA}" destId="{BE2CD7CE-E3E0-4C96-8603-7D7914153991}" srcOrd="0" destOrd="0" presId="urn:microsoft.com/office/officeart/2011/layout/RadialPictureList"/>
    <dgm:cxn modelId="{9799EBBF-6AF0-4CFB-A7B0-FA5AF4EF0CAE}" type="presParOf" srcId="{B42BB92E-C911-440B-B211-62BEF1F2C988}" destId="{359C5822-E017-4E25-960D-4DE9DA278A90}" srcOrd="5" destOrd="0" presId="urn:microsoft.com/office/officeart/2011/layout/RadialPictureList"/>
    <dgm:cxn modelId="{CE1D7740-9283-4B48-9916-C3F0F98D1A1E}" type="presParOf" srcId="{B42BB92E-C911-440B-B211-62BEF1F2C988}" destId="{08D3475E-708D-42CB-B7D8-B3BADCAECCAD}" srcOrd="6" destOrd="0" presId="urn:microsoft.com/office/officeart/2011/layout/RadialPictureList"/>
    <dgm:cxn modelId="{746BFEED-D7AD-40D2-835F-D2AEB52C1A08}" type="presParOf" srcId="{08D3475E-708D-42CB-B7D8-B3BADCAECCAD}" destId="{A7CD4026-C1D4-4C16-9CD4-C463E4E59D30}" srcOrd="0" destOrd="0" presId="urn:microsoft.com/office/officeart/2011/layout/RadialPictureList"/>
    <dgm:cxn modelId="{89F18A40-B192-438A-8CE6-0B0890A2331A}" type="presParOf" srcId="{B42BB92E-C911-440B-B211-62BEF1F2C988}" destId="{0E8019A6-C980-4AA5-A109-BB4D4AE154DC}" srcOrd="7" destOrd="0" presId="urn:microsoft.com/office/officeart/2011/layout/RadialPictureList"/>
  </dgm:cxnLst>
  <dgm:bg>
    <a:noFill/>
  </dgm:bg>
  <dgm:whole>
    <a:ln w="9525" cap="flat" cmpd="sng" algn="ctr">
      <a:noFill/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B7CF417-1E7E-4510-9ACB-29E381F5A90A}" type="doc">
      <dgm:prSet loTypeId="urn:microsoft.com/office/officeart/2011/layout/RadialPictureList" loCatId="picture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CB32B450-7FE7-43D6-8F55-45A19275BBAA}">
      <dgm:prSet phldrT="[Text]"/>
      <dgm:spPr/>
      <dgm:t>
        <a:bodyPr/>
        <a:lstStyle/>
        <a:p>
          <a:r>
            <a:rPr lang="en-US" dirty="0"/>
            <a:t>BrightnESS KPIs (2)</a:t>
          </a:r>
        </a:p>
      </dgm:t>
    </dgm:pt>
    <dgm:pt modelId="{DB77A063-77C1-4512-B493-7433F2DC6C12}" type="parTrans" cxnId="{397B28D8-EFC6-45FC-B811-14180844C803}">
      <dgm:prSet/>
      <dgm:spPr/>
      <dgm:t>
        <a:bodyPr/>
        <a:lstStyle/>
        <a:p>
          <a:endParaRPr lang="en-US"/>
        </a:p>
      </dgm:t>
    </dgm:pt>
    <dgm:pt modelId="{9E26A42D-0775-46E3-948D-267C1B66B89F}" type="sibTrans" cxnId="{397B28D8-EFC6-45FC-B811-14180844C803}">
      <dgm:prSet/>
      <dgm:spPr/>
      <dgm:t>
        <a:bodyPr/>
        <a:lstStyle/>
        <a:p>
          <a:endParaRPr lang="en-US"/>
        </a:p>
      </dgm:t>
    </dgm:pt>
    <dgm:pt modelId="{1415CF46-BC14-466B-8836-41EF1B9A9638}">
      <dgm:prSet phldrT="[Text]" custT="1"/>
      <dgm:spPr/>
      <dgm:t>
        <a:bodyPr/>
        <a:lstStyle/>
        <a:p>
          <a:pPr marL="0" lvl="0" defTabSz="711200">
            <a:lnSpc>
              <a:spcPct val="90000"/>
            </a:lnSpc>
            <a:spcBef>
              <a:spcPct val="0"/>
            </a:spcBef>
            <a:spcAft>
              <a:spcPct val="10000"/>
            </a:spcAft>
            <a:buNone/>
          </a:pPr>
          <a:r>
            <a:rPr lang="en-US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Collaboration building &amp; dissemination</a:t>
          </a:r>
        </a:p>
        <a:p>
          <a:pPr marL="0" lvl="0" defTabSz="711200">
            <a:lnSpc>
              <a:spcPct val="90000"/>
            </a:lnSpc>
            <a:spcBef>
              <a:spcPct val="0"/>
            </a:spcBef>
            <a:spcAft>
              <a:spcPct val="10000"/>
            </a:spcAft>
            <a:buNone/>
          </a:pPr>
          <a:r>
            <a:rPr lang="en-US" sz="1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- 40 outreach activities (per hub)</a:t>
          </a:r>
        </a:p>
        <a:p>
          <a:pPr marL="0" lvl="0" defTabSz="711200">
            <a:lnSpc>
              <a:spcPct val="90000"/>
            </a:lnSpc>
            <a:spcBef>
              <a:spcPct val="0"/>
            </a:spcBef>
            <a:spcAft>
              <a:spcPct val="10000"/>
            </a:spcAft>
            <a:buNone/>
          </a:pPr>
          <a:r>
            <a:rPr lang="en-US" sz="1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- 1 new Member Country</a:t>
          </a:r>
        </a:p>
        <a:p>
          <a:pPr marL="0" lvl="0" defTabSz="711200">
            <a:lnSpc>
              <a:spcPct val="90000"/>
            </a:lnSpc>
            <a:spcBef>
              <a:spcPct val="0"/>
            </a:spcBef>
            <a:spcAft>
              <a:spcPct val="10000"/>
            </a:spcAft>
            <a:buNone/>
          </a:pPr>
          <a:r>
            <a:rPr lang="en-US" sz="1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- 6 events in New Member States</a:t>
          </a:r>
        </a:p>
        <a:p>
          <a:pPr marL="0" lvl="0" defTabSz="711200">
            <a:lnSpc>
              <a:spcPct val="90000"/>
            </a:lnSpc>
            <a:spcBef>
              <a:spcPct val="0"/>
            </a:spcBef>
            <a:spcAft>
              <a:spcPct val="10000"/>
            </a:spcAft>
            <a:buNone/>
          </a:pPr>
          <a:r>
            <a:rPr lang="en-US" sz="1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- 251 Business profiles registered</a:t>
          </a:r>
        </a:p>
        <a:p>
          <a:pPr marL="0" lvl="0" defTabSz="711200">
            <a:lnSpc>
              <a:spcPct val="90000"/>
            </a:lnSpc>
            <a:spcBef>
              <a:spcPct val="0"/>
            </a:spcBef>
            <a:spcAft>
              <a:spcPct val="10000"/>
            </a:spcAft>
            <a:buNone/>
          </a:pPr>
          <a:r>
            <a:rPr lang="en-US" sz="1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 - 7 new supplier contracts (above €200K) </a:t>
          </a:r>
        </a:p>
        <a:p>
          <a:pPr marL="0" lvl="0" defTabSz="711200">
            <a:lnSpc>
              <a:spcPct val="90000"/>
            </a:lnSpc>
            <a:spcBef>
              <a:spcPct val="0"/>
            </a:spcBef>
            <a:spcAft>
              <a:spcPct val="10000"/>
            </a:spcAft>
            <a:buNone/>
          </a:pPr>
          <a:r>
            <a:rPr lang="en-US" sz="1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- 1169 participants in ILO industry events</a:t>
          </a:r>
        </a:p>
        <a:p>
          <a:pPr marL="0" marR="0" lvl="0" indent="0" defTabSz="7112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0000"/>
            </a:spcAft>
            <a:buClrTx/>
            <a:buSzTx/>
            <a:buFontTx/>
            <a:buNone/>
            <a:tabLst/>
            <a:defRPr/>
          </a:pPr>
          <a:r>
            <a:rPr lang="en-US" sz="1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- 87 press releases (web)</a:t>
          </a:r>
        </a:p>
        <a:p>
          <a:pPr marL="0" marR="0" lvl="0" indent="0" defTabSz="7112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0000"/>
            </a:spcAft>
            <a:buClrTx/>
            <a:buSzTx/>
            <a:buFontTx/>
            <a:buNone/>
            <a:tabLst/>
            <a:defRPr/>
          </a:pPr>
          <a:r>
            <a:rPr lang="en-US" sz="1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- 7 non-scientific publications</a:t>
          </a:r>
        </a:p>
        <a:p>
          <a:pPr marL="0" marR="0" lvl="0" indent="0" defTabSz="7112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0000"/>
            </a:spcAft>
            <a:buClrTx/>
            <a:buSzTx/>
            <a:buFontTx/>
            <a:buNone/>
            <a:tabLst/>
            <a:defRPr/>
          </a:pPr>
          <a:r>
            <a:rPr lang="en-US" sz="1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- 50K+ page views per month (8K – 10K unique visits p/m)</a:t>
          </a:r>
        </a:p>
        <a:p>
          <a:pPr marL="0" lvl="0" defTabSz="711200">
            <a:lnSpc>
              <a:spcPct val="90000"/>
            </a:lnSpc>
            <a:spcBef>
              <a:spcPct val="0"/>
            </a:spcBef>
            <a:spcAft>
              <a:spcPct val="10000"/>
            </a:spcAft>
            <a:buNone/>
          </a:pPr>
          <a:endParaRPr lang="en-US" sz="10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/>
            <a:ea typeface="+mn-ea"/>
            <a:cs typeface="+mn-cs"/>
          </a:endParaRPr>
        </a:p>
      </dgm:t>
    </dgm:pt>
    <dgm:pt modelId="{C234215F-8E62-4756-BAA9-628F4643CB39}" type="parTrans" cxnId="{8DB0385C-6216-4EF5-8E8C-FADA0F4215E5}">
      <dgm:prSet/>
      <dgm:spPr/>
      <dgm:t>
        <a:bodyPr/>
        <a:lstStyle/>
        <a:p>
          <a:endParaRPr lang="en-US"/>
        </a:p>
      </dgm:t>
    </dgm:pt>
    <dgm:pt modelId="{B4F9ECA5-A2ED-4F8A-B9B8-E41599A058FC}" type="sibTrans" cxnId="{8DB0385C-6216-4EF5-8E8C-FADA0F4215E5}">
      <dgm:prSet/>
      <dgm:spPr/>
      <dgm:t>
        <a:bodyPr/>
        <a:lstStyle/>
        <a:p>
          <a:endParaRPr lang="en-US"/>
        </a:p>
      </dgm:t>
    </dgm:pt>
    <dgm:pt modelId="{ADAB21D5-5D39-4A2E-874F-ED5A8F3229F2}">
      <dgm:prSet phldrT="[Text]" custT="1"/>
      <dgm:spPr/>
      <dgm:t>
        <a:bodyPr/>
        <a:lstStyle/>
        <a:p>
          <a:pPr>
            <a:lnSpc>
              <a:spcPct val="0"/>
            </a:lnSpc>
            <a:spcAft>
              <a:spcPts val="0"/>
            </a:spcAft>
            <a:tabLst>
              <a:tab pos="1524000" algn="l"/>
            </a:tabLst>
          </a:pPr>
          <a:r>
            <a:rPr lang="en-US" sz="1600" dirty="0"/>
            <a:t>Managing ESS data</a:t>
          </a:r>
        </a:p>
        <a:p>
          <a:pPr>
            <a:lnSpc>
              <a:spcPct val="90000"/>
            </a:lnSpc>
            <a:spcAft>
              <a:spcPct val="10000"/>
            </a:spcAft>
            <a:tabLst>
              <a:tab pos="1524000" algn="l"/>
            </a:tabLst>
          </a:pPr>
          <a:r>
            <a:rPr lang="en-US" sz="1000" dirty="0"/>
            <a:t>- 39 software repositories</a:t>
          </a:r>
          <a:r>
            <a:rPr lang="en-US" sz="1600" dirty="0"/>
            <a:t>  </a:t>
          </a:r>
        </a:p>
      </dgm:t>
    </dgm:pt>
    <dgm:pt modelId="{53AE0126-34D0-4C07-B118-276FE595AC74}" type="sibTrans" cxnId="{2EE940A0-72B5-4741-B8CE-FF7775F38E30}">
      <dgm:prSet/>
      <dgm:spPr/>
      <dgm:t>
        <a:bodyPr/>
        <a:lstStyle/>
        <a:p>
          <a:endParaRPr lang="en-US"/>
        </a:p>
      </dgm:t>
    </dgm:pt>
    <dgm:pt modelId="{117D90EC-E5C2-4300-B4D5-8D9672A18F61}" type="parTrans" cxnId="{2EE940A0-72B5-4741-B8CE-FF7775F38E30}">
      <dgm:prSet/>
      <dgm:spPr/>
      <dgm:t>
        <a:bodyPr/>
        <a:lstStyle/>
        <a:p>
          <a:endParaRPr lang="en-US"/>
        </a:p>
      </dgm:t>
    </dgm:pt>
    <dgm:pt modelId="{BFA91EB3-5099-4B78-909C-AB3221BFA4F0}">
      <dgm:prSet/>
      <dgm:spPr/>
      <dgm:t>
        <a:bodyPr/>
        <a:lstStyle/>
        <a:p>
          <a:endParaRPr lang="en-US"/>
        </a:p>
      </dgm:t>
    </dgm:pt>
    <dgm:pt modelId="{8CC03852-D53A-453E-A5B4-A97AF006AA6A}" type="parTrans" cxnId="{3B45BA2D-21C6-4D73-9EED-0721DA71ECAD}">
      <dgm:prSet/>
      <dgm:spPr/>
      <dgm:t>
        <a:bodyPr/>
        <a:lstStyle/>
        <a:p>
          <a:endParaRPr lang="en-US"/>
        </a:p>
      </dgm:t>
    </dgm:pt>
    <dgm:pt modelId="{575BCB7D-F58A-406D-A886-F54834641DE9}" type="sibTrans" cxnId="{3B45BA2D-21C6-4D73-9EED-0721DA71ECAD}">
      <dgm:prSet/>
      <dgm:spPr/>
      <dgm:t>
        <a:bodyPr/>
        <a:lstStyle/>
        <a:p>
          <a:endParaRPr lang="en-US"/>
        </a:p>
      </dgm:t>
    </dgm:pt>
    <dgm:pt modelId="{B42BB92E-C911-440B-B211-62BEF1F2C988}" type="pres">
      <dgm:prSet presAssocID="{4B7CF417-1E7E-4510-9ACB-29E381F5A90A}" presName="Name0" presStyleCnt="0">
        <dgm:presLayoutVars>
          <dgm:chMax val="1"/>
          <dgm:chPref val="1"/>
          <dgm:dir/>
          <dgm:resizeHandles/>
        </dgm:presLayoutVars>
      </dgm:prSet>
      <dgm:spPr/>
    </dgm:pt>
    <dgm:pt modelId="{2F1B568C-E58D-45D4-887C-DB4D426B4798}" type="pres">
      <dgm:prSet presAssocID="{CB32B450-7FE7-43D6-8F55-45A19275BBAA}" presName="Parent" presStyleLbl="node1" presStyleIdx="0" presStyleCnt="2" custScaleX="74186" custScaleY="79213">
        <dgm:presLayoutVars>
          <dgm:chMax val="4"/>
          <dgm:chPref val="3"/>
        </dgm:presLayoutVars>
      </dgm:prSet>
      <dgm:spPr/>
    </dgm:pt>
    <dgm:pt modelId="{693D9934-C0F6-45E6-9AA4-E8FEDA5111E3}" type="pres">
      <dgm:prSet presAssocID="{ADAB21D5-5D39-4A2E-874F-ED5A8F3229F2}" presName="Accent" presStyleLbl="node1" presStyleIdx="1" presStyleCnt="2" custLinFactNeighborX="-9037"/>
      <dgm:spPr/>
    </dgm:pt>
    <dgm:pt modelId="{9B1AAD5F-6972-4259-AA91-8F2D9A98431B}" type="pres">
      <dgm:prSet presAssocID="{ADAB21D5-5D39-4A2E-874F-ED5A8F3229F2}" presName="Image1" presStyleLbl="fgImgPlace1" presStyleIdx="0" presStyleCnt="3" custScaleX="89888" custScaleY="82365" custLinFactNeighborX="-44437" custLinFactNeighborY="-39998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</dgm:spPr>
    </dgm:pt>
    <dgm:pt modelId="{6F211404-0882-49D7-B7CB-6A0F43F70525}" type="pres">
      <dgm:prSet presAssocID="{ADAB21D5-5D39-4A2E-874F-ED5A8F3229F2}" presName="Child1" presStyleLbl="revTx" presStyleIdx="0" presStyleCnt="3" custScaleX="156876" custLinFactNeighborX="-7396" custLinFactNeighborY="-32048">
        <dgm:presLayoutVars>
          <dgm:chMax val="0"/>
          <dgm:chPref val="0"/>
          <dgm:bulletEnabled val="1"/>
        </dgm:presLayoutVars>
      </dgm:prSet>
      <dgm:spPr/>
    </dgm:pt>
    <dgm:pt modelId="{B322BD08-445C-4679-A61E-EC75D7150309}" type="pres">
      <dgm:prSet presAssocID="{BFA91EB3-5099-4B78-909C-AB3221BFA4F0}" presName="Image2" presStyleCnt="0"/>
      <dgm:spPr/>
    </dgm:pt>
    <dgm:pt modelId="{B54F2E7C-3495-4208-9E51-23ED2F7A8421}" type="pres">
      <dgm:prSet presAssocID="{BFA91EB3-5099-4B78-909C-AB3221BFA4F0}" presName="Image" presStyleLbl="fgImgPlace1" presStyleIdx="1" presStyleCnt="3" custScaleX="73371" custScaleY="77079" custLinFactY="31889" custLinFactNeighborX="-89026" custLinFactNeighborY="100000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4000" r="-34000"/>
          </a:stretch>
        </a:blipFill>
      </dgm:spPr>
    </dgm:pt>
    <dgm:pt modelId="{1720D70A-597E-4C9C-AF02-BDEC3BD3E81F}" type="pres">
      <dgm:prSet presAssocID="{BFA91EB3-5099-4B78-909C-AB3221BFA4F0}" presName="Child2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F2CF2B7A-1727-4C9B-972C-E2CBA9447F94}" type="pres">
      <dgm:prSet presAssocID="{1415CF46-BC14-466B-8836-41EF1B9A9638}" presName="Image3" presStyleCnt="0"/>
      <dgm:spPr/>
    </dgm:pt>
    <dgm:pt modelId="{BE2CD7CE-E3E0-4C96-8603-7D7914153991}" type="pres">
      <dgm:prSet presAssocID="{1415CF46-BC14-466B-8836-41EF1B9A9638}" presName="Image" presStyleLbl="fgImgPlace1" presStyleIdx="2" presStyleCnt="3" custScaleX="73477" custScaleY="80262" custLinFactY="-34243" custLinFactNeighborX="7667" custLinFactNeighborY="-100000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C71FE6EF-92E6-45C1-AC96-378E52E54DDF}" type="pres">
      <dgm:prSet presAssocID="{1415CF46-BC14-466B-8836-41EF1B9A9638}" presName="Child3" presStyleLbl="revTx" presStyleIdx="2" presStyleCnt="3" custScaleX="216899" custScaleY="220678" custLinFactY="-3532" custLinFactNeighborX="54715" custLinFactNeighborY="-100000">
        <dgm:presLayoutVars>
          <dgm:chMax val="0"/>
          <dgm:chPref val="0"/>
          <dgm:bulletEnabled val="1"/>
        </dgm:presLayoutVars>
      </dgm:prSet>
      <dgm:spPr/>
    </dgm:pt>
  </dgm:ptLst>
  <dgm:cxnLst>
    <dgm:cxn modelId="{3B45BA2D-21C6-4D73-9EED-0721DA71ECAD}" srcId="{CB32B450-7FE7-43D6-8F55-45A19275BBAA}" destId="{BFA91EB3-5099-4B78-909C-AB3221BFA4F0}" srcOrd="1" destOrd="0" parTransId="{8CC03852-D53A-453E-A5B4-A97AF006AA6A}" sibTransId="{575BCB7D-F58A-406D-A886-F54834641DE9}"/>
    <dgm:cxn modelId="{8DB0385C-6216-4EF5-8E8C-FADA0F4215E5}" srcId="{CB32B450-7FE7-43D6-8F55-45A19275BBAA}" destId="{1415CF46-BC14-466B-8836-41EF1B9A9638}" srcOrd="2" destOrd="0" parTransId="{C234215F-8E62-4756-BAA9-628F4643CB39}" sibTransId="{B4F9ECA5-A2ED-4F8A-B9B8-E41599A058FC}"/>
    <dgm:cxn modelId="{A4DA3845-D0E9-4A15-A4EC-21FC50164BE9}" type="presOf" srcId="{1415CF46-BC14-466B-8836-41EF1B9A9638}" destId="{C71FE6EF-92E6-45C1-AC96-378E52E54DDF}" srcOrd="0" destOrd="0" presId="urn:microsoft.com/office/officeart/2011/layout/RadialPictureList"/>
    <dgm:cxn modelId="{FCB67D51-2742-49BA-A00A-20E927A530F3}" type="presOf" srcId="{4B7CF417-1E7E-4510-9ACB-29E381F5A90A}" destId="{B42BB92E-C911-440B-B211-62BEF1F2C988}" srcOrd="0" destOrd="0" presId="urn:microsoft.com/office/officeart/2011/layout/RadialPictureList"/>
    <dgm:cxn modelId="{2EE940A0-72B5-4741-B8CE-FF7775F38E30}" srcId="{CB32B450-7FE7-43D6-8F55-45A19275BBAA}" destId="{ADAB21D5-5D39-4A2E-874F-ED5A8F3229F2}" srcOrd="0" destOrd="0" parTransId="{117D90EC-E5C2-4300-B4D5-8D9672A18F61}" sibTransId="{53AE0126-34D0-4C07-B118-276FE595AC74}"/>
    <dgm:cxn modelId="{244825B9-BA11-4A39-BA46-1F4B27673599}" type="presOf" srcId="{CB32B450-7FE7-43D6-8F55-45A19275BBAA}" destId="{2F1B568C-E58D-45D4-887C-DB4D426B4798}" srcOrd="0" destOrd="0" presId="urn:microsoft.com/office/officeart/2011/layout/RadialPictureList"/>
    <dgm:cxn modelId="{638662D2-37C4-456B-A949-85EFBF65A14D}" type="presOf" srcId="{ADAB21D5-5D39-4A2E-874F-ED5A8F3229F2}" destId="{6F211404-0882-49D7-B7CB-6A0F43F70525}" srcOrd="0" destOrd="0" presId="urn:microsoft.com/office/officeart/2011/layout/RadialPictureList"/>
    <dgm:cxn modelId="{397B28D8-EFC6-45FC-B811-14180844C803}" srcId="{4B7CF417-1E7E-4510-9ACB-29E381F5A90A}" destId="{CB32B450-7FE7-43D6-8F55-45A19275BBAA}" srcOrd="0" destOrd="0" parTransId="{DB77A063-77C1-4512-B493-7433F2DC6C12}" sibTransId="{9E26A42D-0775-46E3-948D-267C1B66B89F}"/>
    <dgm:cxn modelId="{D98BDFE3-D1A8-4438-A439-E5DE3A485E70}" type="presOf" srcId="{BFA91EB3-5099-4B78-909C-AB3221BFA4F0}" destId="{1720D70A-597E-4C9C-AF02-BDEC3BD3E81F}" srcOrd="0" destOrd="0" presId="urn:microsoft.com/office/officeart/2011/layout/RadialPictureList"/>
    <dgm:cxn modelId="{D83A61AA-5C2E-4CF7-99BB-E0CC97979F26}" type="presParOf" srcId="{B42BB92E-C911-440B-B211-62BEF1F2C988}" destId="{2F1B568C-E58D-45D4-887C-DB4D426B4798}" srcOrd="0" destOrd="0" presId="urn:microsoft.com/office/officeart/2011/layout/RadialPictureList"/>
    <dgm:cxn modelId="{31EB77D2-8CD7-4CC4-A2CC-B25E102AA5D1}" type="presParOf" srcId="{B42BB92E-C911-440B-B211-62BEF1F2C988}" destId="{693D9934-C0F6-45E6-9AA4-E8FEDA5111E3}" srcOrd="1" destOrd="0" presId="urn:microsoft.com/office/officeart/2011/layout/RadialPictureList"/>
    <dgm:cxn modelId="{FA8F01E1-5CF5-4CD2-8410-F2597602900A}" type="presParOf" srcId="{B42BB92E-C911-440B-B211-62BEF1F2C988}" destId="{9B1AAD5F-6972-4259-AA91-8F2D9A98431B}" srcOrd="2" destOrd="0" presId="urn:microsoft.com/office/officeart/2011/layout/RadialPictureList"/>
    <dgm:cxn modelId="{E5231D35-333B-4450-BBC5-C3B1A6F99340}" type="presParOf" srcId="{B42BB92E-C911-440B-B211-62BEF1F2C988}" destId="{6F211404-0882-49D7-B7CB-6A0F43F70525}" srcOrd="3" destOrd="0" presId="urn:microsoft.com/office/officeart/2011/layout/RadialPictureList"/>
    <dgm:cxn modelId="{1DC0FF2D-BC24-439D-A81F-B2B3D2071D2B}" type="presParOf" srcId="{B42BB92E-C911-440B-B211-62BEF1F2C988}" destId="{B322BD08-445C-4679-A61E-EC75D7150309}" srcOrd="4" destOrd="0" presId="urn:microsoft.com/office/officeart/2011/layout/RadialPictureList"/>
    <dgm:cxn modelId="{72C3D380-D4B0-49C4-96FC-5985D6BEFFFE}" type="presParOf" srcId="{B322BD08-445C-4679-A61E-EC75D7150309}" destId="{B54F2E7C-3495-4208-9E51-23ED2F7A8421}" srcOrd="0" destOrd="0" presId="urn:microsoft.com/office/officeart/2011/layout/RadialPictureList"/>
    <dgm:cxn modelId="{025429FC-3C29-4A89-A6DF-91A4495715DE}" type="presParOf" srcId="{B42BB92E-C911-440B-B211-62BEF1F2C988}" destId="{1720D70A-597E-4C9C-AF02-BDEC3BD3E81F}" srcOrd="5" destOrd="0" presId="urn:microsoft.com/office/officeart/2011/layout/RadialPictureList"/>
    <dgm:cxn modelId="{E611EDCB-61F4-412B-98AF-C0FAAD798F5B}" type="presParOf" srcId="{B42BB92E-C911-440B-B211-62BEF1F2C988}" destId="{F2CF2B7A-1727-4C9B-972C-E2CBA9447F94}" srcOrd="6" destOrd="0" presId="urn:microsoft.com/office/officeart/2011/layout/RadialPictureList"/>
    <dgm:cxn modelId="{4514FE22-6EFA-4449-A9D3-14D8DA2B5CFE}" type="presParOf" srcId="{F2CF2B7A-1727-4C9B-972C-E2CBA9447F94}" destId="{BE2CD7CE-E3E0-4C96-8603-7D7914153991}" srcOrd="0" destOrd="0" presId="urn:microsoft.com/office/officeart/2011/layout/RadialPictureList"/>
    <dgm:cxn modelId="{20DE32C1-D0D3-4B5F-BDFC-7A2CBC4A6C83}" type="presParOf" srcId="{B42BB92E-C911-440B-B211-62BEF1F2C988}" destId="{C71FE6EF-92E6-45C1-AC96-378E52E54DDF}" srcOrd="7" destOrd="0" presId="urn:microsoft.com/office/officeart/2011/layout/RadialPictureList"/>
  </dgm:cxnLst>
  <dgm:bg>
    <a:noFill/>
  </dgm:bg>
  <dgm:whole>
    <a:ln w="9525" cap="flat" cmpd="sng" algn="ctr">
      <a:noFill/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51C0BC8-7D6C-6E45-8B46-705C4AD62D2D}" type="doc">
      <dgm:prSet loTypeId="urn:microsoft.com/office/officeart/2005/8/layout/default" loCatId="" qsTypeId="urn:microsoft.com/office/officeart/2005/8/quickstyle/simple4" qsCatId="simple" csTypeId="urn:microsoft.com/office/officeart/2005/8/colors/accent3_1" csCatId="accent3" phldr="1"/>
      <dgm:spPr/>
      <dgm:t>
        <a:bodyPr/>
        <a:lstStyle/>
        <a:p>
          <a:endParaRPr lang="en-US"/>
        </a:p>
      </dgm:t>
    </dgm:pt>
    <dgm:pt modelId="{995E80F0-0F84-C546-A784-7993241E8BF5}">
      <dgm:prSet phldrT="[Text]"/>
      <dgm:spPr>
        <a:solidFill>
          <a:srgbClr val="9CBC26">
            <a:alpha val="51000"/>
          </a:srgbClr>
        </a:solidFill>
      </dgm:spPr>
      <dgm:t>
        <a:bodyPr/>
        <a:lstStyle/>
        <a:p>
          <a:r>
            <a:rPr lang="en-GB" dirty="0"/>
            <a:t>Change of ESS legal status of ESS to ERIC inside EC Participant Portal</a:t>
          </a:r>
          <a:endParaRPr lang="en-US" dirty="0"/>
        </a:p>
      </dgm:t>
    </dgm:pt>
    <dgm:pt modelId="{71542B35-A405-9A4F-9F89-CE7569D9168C}" type="parTrans" cxnId="{FAED2376-1A9A-2944-A06A-F233F5E8B711}">
      <dgm:prSet/>
      <dgm:spPr/>
      <dgm:t>
        <a:bodyPr/>
        <a:lstStyle/>
        <a:p>
          <a:endParaRPr lang="en-US"/>
        </a:p>
      </dgm:t>
    </dgm:pt>
    <dgm:pt modelId="{E74F729A-038E-4F4E-9D2B-B431BD0D2256}" type="sibTrans" cxnId="{FAED2376-1A9A-2944-A06A-F233F5E8B711}">
      <dgm:prSet/>
      <dgm:spPr/>
      <dgm:t>
        <a:bodyPr/>
        <a:lstStyle/>
        <a:p>
          <a:endParaRPr lang="en-US"/>
        </a:p>
      </dgm:t>
    </dgm:pt>
    <dgm:pt modelId="{306F655D-98AA-6C41-819B-75C394319D87}">
      <dgm:prSet phldrT="[Text]" custT="1"/>
      <dgm:spPr>
        <a:solidFill>
          <a:prstClr val="white">
            <a:lumMod val="85000"/>
          </a:prst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 spcFirstLastPara="0" vert="horz" wrap="square" lIns="38100" tIns="38100" rIns="38100" bIns="38100" numCol="1" spcCol="1270" anchor="ctr" anchorCtr="0"/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Change in subcontracting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(ESS subcontracting to </a:t>
          </a:r>
          <a:r>
            <a:rPr lang="en-GB" sz="12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Elettra</a:t>
          </a:r>
          <a:r>
            <a:rPr lang="en-GB" sz="12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 direct costs for XRM+)</a:t>
          </a:r>
          <a:endParaRPr lang="en-US" sz="12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/>
            <a:ea typeface="+mn-ea"/>
            <a:cs typeface="+mn-cs"/>
          </a:endParaRPr>
        </a:p>
      </dgm:t>
    </dgm:pt>
    <dgm:pt modelId="{2753C408-CE25-094B-B764-AB82704D803C}" type="parTrans" cxnId="{E6A6A238-6C40-694F-BA8B-73FC47191F01}">
      <dgm:prSet/>
      <dgm:spPr/>
      <dgm:t>
        <a:bodyPr/>
        <a:lstStyle/>
        <a:p>
          <a:endParaRPr lang="en-US"/>
        </a:p>
      </dgm:t>
    </dgm:pt>
    <dgm:pt modelId="{BFED2A00-D293-874C-BFB4-B1001C9C7F46}" type="sibTrans" cxnId="{E6A6A238-6C40-694F-BA8B-73FC47191F01}">
      <dgm:prSet/>
      <dgm:spPr/>
      <dgm:t>
        <a:bodyPr/>
        <a:lstStyle/>
        <a:p>
          <a:endParaRPr lang="en-US"/>
        </a:p>
      </dgm:t>
    </dgm:pt>
    <dgm:pt modelId="{86F5F2EE-F542-A44B-B1B3-FF045B1E1668}">
      <dgm:prSet phldrT="[Text]"/>
      <dgm:spPr>
        <a:solidFill>
          <a:srgbClr val="7D0046">
            <a:alpha val="51000"/>
          </a:srgb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GB" dirty="0"/>
            <a:t>Changed delivery dates of some deliverables</a:t>
          </a:r>
          <a:endParaRPr lang="en-US" dirty="0"/>
        </a:p>
      </dgm:t>
    </dgm:pt>
    <dgm:pt modelId="{1E5F4DB9-9EEC-914E-B167-01C92D1B0466}" type="parTrans" cxnId="{A1A58047-BB86-1048-84EA-087121575C9C}">
      <dgm:prSet/>
      <dgm:spPr/>
      <dgm:t>
        <a:bodyPr/>
        <a:lstStyle/>
        <a:p>
          <a:endParaRPr lang="en-US"/>
        </a:p>
      </dgm:t>
    </dgm:pt>
    <dgm:pt modelId="{8D16A80D-D8E1-774E-BE5D-EDCDAC7B342B}" type="sibTrans" cxnId="{A1A58047-BB86-1048-84EA-087121575C9C}">
      <dgm:prSet/>
      <dgm:spPr/>
      <dgm:t>
        <a:bodyPr/>
        <a:lstStyle/>
        <a:p>
          <a:endParaRPr lang="en-US"/>
        </a:p>
      </dgm:t>
    </dgm:pt>
    <dgm:pt modelId="{26A3C8F7-2DBB-9D41-8097-42A94B69D576}">
      <dgm:prSet phldrT="[Text]"/>
      <dgm:spPr>
        <a:solidFill>
          <a:srgbClr val="485156">
            <a:alpha val="50000"/>
          </a:srgb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GB" dirty="0"/>
            <a:t>Change from PCP identification to PPI identification</a:t>
          </a:r>
          <a:endParaRPr lang="en-US" dirty="0"/>
        </a:p>
      </dgm:t>
    </dgm:pt>
    <dgm:pt modelId="{3B3F2D69-9531-5542-B480-123683E243E3}" type="parTrans" cxnId="{7DBF9072-F130-4A43-A619-A2499A8B3127}">
      <dgm:prSet/>
      <dgm:spPr/>
      <dgm:t>
        <a:bodyPr/>
        <a:lstStyle/>
        <a:p>
          <a:endParaRPr lang="en-US"/>
        </a:p>
      </dgm:t>
    </dgm:pt>
    <dgm:pt modelId="{83E95565-F8B6-B146-81A4-34FDC15B05B7}" type="sibTrans" cxnId="{7DBF9072-F130-4A43-A619-A2499A8B3127}">
      <dgm:prSet/>
      <dgm:spPr/>
      <dgm:t>
        <a:bodyPr/>
        <a:lstStyle/>
        <a:p>
          <a:endParaRPr lang="en-US"/>
        </a:p>
      </dgm:t>
    </dgm:pt>
    <dgm:pt modelId="{E7F83D50-D02C-214A-8073-6C6BD1E65625}">
      <dgm:prSet phldrT="[Text]"/>
      <dgm:spPr>
        <a:noFill/>
      </dgm:spPr>
      <dgm:t>
        <a:bodyPr/>
        <a:lstStyle/>
        <a:p>
          <a:endParaRPr lang="en-US" dirty="0"/>
        </a:p>
      </dgm:t>
    </dgm:pt>
    <dgm:pt modelId="{65C151A6-782D-D549-82C5-0A6E6550D5FA}" type="parTrans" cxnId="{01896A32-E6A7-164B-89C6-DA7F455A817D}">
      <dgm:prSet/>
      <dgm:spPr/>
      <dgm:t>
        <a:bodyPr/>
        <a:lstStyle/>
        <a:p>
          <a:endParaRPr lang="en-US"/>
        </a:p>
      </dgm:t>
    </dgm:pt>
    <dgm:pt modelId="{99409ED6-E887-0F47-B642-36FE39A2BDB1}" type="sibTrans" cxnId="{01896A32-E6A7-164B-89C6-DA7F455A817D}">
      <dgm:prSet/>
      <dgm:spPr/>
      <dgm:t>
        <a:bodyPr/>
        <a:lstStyle/>
        <a:p>
          <a:endParaRPr lang="en-US"/>
        </a:p>
      </dgm:t>
    </dgm:pt>
    <dgm:pt modelId="{DEF12B0B-C236-2048-860B-710BF4682FB0}">
      <dgm:prSet phldrT="[Text]" custT="1"/>
      <dgm:spPr>
        <a:solidFill>
          <a:srgbClr val="485156">
            <a:alpha val="50000"/>
          </a:srgb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spcFirstLastPara="0" vert="horz" wrap="square" lIns="45720" tIns="45720" rIns="45720" bIns="45720" numCol="1" spcCol="1270" anchor="ctr" anchorCtr="0"/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New deliverable (impact assessment) with subcontracting</a:t>
          </a:r>
          <a:endParaRPr lang="en-US" sz="12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/>
            <a:ea typeface="+mn-ea"/>
            <a:cs typeface="+mn-cs"/>
          </a:endParaRPr>
        </a:p>
      </dgm:t>
    </dgm:pt>
    <dgm:pt modelId="{841724B1-2AA4-6E46-9A32-AACF9CF13A19}" type="parTrans" cxnId="{78CDA931-07DC-C047-AE59-0EBC460849A5}">
      <dgm:prSet/>
      <dgm:spPr/>
      <dgm:t>
        <a:bodyPr/>
        <a:lstStyle/>
        <a:p>
          <a:endParaRPr lang="en-US"/>
        </a:p>
      </dgm:t>
    </dgm:pt>
    <dgm:pt modelId="{A274817C-E5D5-2247-9025-53BDD3BDC3A7}" type="sibTrans" cxnId="{78CDA931-07DC-C047-AE59-0EBC460849A5}">
      <dgm:prSet/>
      <dgm:spPr/>
      <dgm:t>
        <a:bodyPr/>
        <a:lstStyle/>
        <a:p>
          <a:endParaRPr lang="en-US"/>
        </a:p>
      </dgm:t>
    </dgm:pt>
    <dgm:pt modelId="{C162C813-392B-8B46-B9EC-692A52D1688F}">
      <dgm:prSet phldrT="[Text]"/>
      <dgm:spPr>
        <a:solidFill>
          <a:srgbClr val="7D0046">
            <a:alpha val="51000"/>
          </a:srgb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spcFirstLastPara="0" vert="horz" wrap="square" lIns="45720" tIns="45720" rIns="45720" bIns="45720" numCol="1" spcCol="1270" anchor="ctr" anchorCtr="0"/>
        <a:lstStyle/>
        <a:p>
          <a:r>
            <a:rPr lang="en-GB" dirty="0"/>
            <a:t>Addition of partners to WPs (BNC to WP2, ESS-B to WP4) and attribution of PM</a:t>
          </a:r>
          <a:endParaRPr lang="en-US" dirty="0"/>
        </a:p>
      </dgm:t>
    </dgm:pt>
    <dgm:pt modelId="{6BD30884-1BE7-9547-A5A9-FFBAA3D64474}" type="parTrans" cxnId="{BE3B7A28-CF68-BC40-B4A0-6FA98F1DEAB0}">
      <dgm:prSet/>
      <dgm:spPr/>
      <dgm:t>
        <a:bodyPr/>
        <a:lstStyle/>
        <a:p>
          <a:endParaRPr lang="en-US"/>
        </a:p>
      </dgm:t>
    </dgm:pt>
    <dgm:pt modelId="{956857B3-E69E-4646-8E0F-91365EE1B943}" type="sibTrans" cxnId="{BE3B7A28-CF68-BC40-B4A0-6FA98F1DEAB0}">
      <dgm:prSet/>
      <dgm:spPr/>
      <dgm:t>
        <a:bodyPr/>
        <a:lstStyle/>
        <a:p>
          <a:endParaRPr lang="en-US"/>
        </a:p>
      </dgm:t>
    </dgm:pt>
    <dgm:pt modelId="{0D856F29-00EA-9740-885C-3A036EC24FCD}">
      <dgm:prSet phldrT="[Text]"/>
      <dgm:spPr>
        <a:solidFill>
          <a:srgbClr val="9CBC26">
            <a:alpha val="5100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 spcFirstLastPara="0" vert="horz" wrap="square" lIns="45720" tIns="45720" rIns="45720" bIns="45720" numCol="1" spcCol="1270" anchor="ctr" anchorCtr="0"/>
        <a:lstStyle/>
        <a:p>
          <a:r>
            <a:rPr lang="en-GB" dirty="0"/>
            <a:t>Addition of activities (summer courses, visits to/from ESS from outside Europe)</a:t>
          </a:r>
          <a:endParaRPr lang="en-US" dirty="0"/>
        </a:p>
      </dgm:t>
    </dgm:pt>
    <dgm:pt modelId="{CB006342-796B-024A-9290-E6F77883B498}" type="parTrans" cxnId="{E0C326E9-A48D-5946-AC4C-DABFB0046017}">
      <dgm:prSet/>
      <dgm:spPr/>
      <dgm:t>
        <a:bodyPr/>
        <a:lstStyle/>
        <a:p>
          <a:endParaRPr lang="en-US"/>
        </a:p>
      </dgm:t>
    </dgm:pt>
    <dgm:pt modelId="{7B9FB4A4-83BE-3F4D-A4EA-CCBBA38783C8}" type="sibTrans" cxnId="{E0C326E9-A48D-5946-AC4C-DABFB0046017}">
      <dgm:prSet/>
      <dgm:spPr/>
      <dgm:t>
        <a:bodyPr/>
        <a:lstStyle/>
        <a:p>
          <a:endParaRPr lang="en-US"/>
        </a:p>
      </dgm:t>
    </dgm:pt>
    <dgm:pt modelId="{1C7FBE7B-6698-1A46-A1E8-51F142D7693A}">
      <dgm:prSet phldrT="[Text]"/>
      <dgm:spPr>
        <a:solidFill>
          <a:srgbClr val="82AA1E">
            <a:alpha val="65000"/>
          </a:srgb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GB" dirty="0"/>
            <a:t>Addition of cost eligibility (ESS visitor centre maintenance, specific risk assessment meetings)</a:t>
          </a:r>
          <a:endParaRPr lang="en-US" dirty="0"/>
        </a:p>
      </dgm:t>
    </dgm:pt>
    <dgm:pt modelId="{839BA913-86F4-DF4B-B083-8850674AB79B}" type="parTrans" cxnId="{B82BFA25-80B7-8441-9989-480590CA94AA}">
      <dgm:prSet/>
      <dgm:spPr/>
      <dgm:t>
        <a:bodyPr/>
        <a:lstStyle/>
        <a:p>
          <a:endParaRPr lang="en-US"/>
        </a:p>
      </dgm:t>
    </dgm:pt>
    <dgm:pt modelId="{FCBA2B49-696D-1E40-B97D-ACF18C87FBF5}" type="sibTrans" cxnId="{B82BFA25-80B7-8441-9989-480590CA94AA}">
      <dgm:prSet/>
      <dgm:spPr/>
      <dgm:t>
        <a:bodyPr/>
        <a:lstStyle/>
        <a:p>
          <a:endParaRPr lang="en-US"/>
        </a:p>
      </dgm:t>
    </dgm:pt>
    <dgm:pt modelId="{C940CC88-C72A-4E4C-B88F-96A420818B8E}">
      <dgm:prSet/>
      <dgm:spPr>
        <a:solidFill>
          <a:schemeClr val="bg1">
            <a:lumMod val="8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 spcFirstLastPara="0" vert="horz" wrap="square" lIns="38100" tIns="38100" rIns="38100" bIns="38100" numCol="1" spcCol="1270" anchor="ctr" anchorCtr="0"/>
        <a:lstStyle/>
        <a:p>
          <a:r>
            <a:rPr lang="en-GB" dirty="0"/>
            <a:t>Transfer of activity and potential budget transfer from ESS to LU in WP4</a:t>
          </a:r>
        </a:p>
      </dgm:t>
    </dgm:pt>
    <dgm:pt modelId="{E75DCF1B-9DEF-E74F-8FC0-475005F5A865}" type="parTrans" cxnId="{F072FB56-7242-554D-B89B-68AC97C23700}">
      <dgm:prSet/>
      <dgm:spPr/>
      <dgm:t>
        <a:bodyPr/>
        <a:lstStyle/>
        <a:p>
          <a:endParaRPr lang="en-US"/>
        </a:p>
      </dgm:t>
    </dgm:pt>
    <dgm:pt modelId="{CB6F2CF5-7264-2442-A630-CBF8AE22B1BF}" type="sibTrans" cxnId="{F072FB56-7242-554D-B89B-68AC97C23700}">
      <dgm:prSet/>
      <dgm:spPr/>
      <dgm:t>
        <a:bodyPr/>
        <a:lstStyle/>
        <a:p>
          <a:endParaRPr lang="en-US"/>
        </a:p>
      </dgm:t>
    </dgm:pt>
    <dgm:pt modelId="{ED21A5B2-B59C-894D-8CA5-5E6A6B90874B}">
      <dgm:prSet/>
      <dgm:spPr>
        <a:noFill/>
      </dgm:spPr>
      <dgm:t>
        <a:bodyPr/>
        <a:lstStyle/>
        <a:p>
          <a:endParaRPr lang="en-US" dirty="0"/>
        </a:p>
      </dgm:t>
    </dgm:pt>
    <dgm:pt modelId="{B6147FB3-1714-2A4B-87BB-8039C80B075B}" type="parTrans" cxnId="{C59FBECE-0EC9-5F44-B394-0F336B8A0D6F}">
      <dgm:prSet/>
      <dgm:spPr/>
      <dgm:t>
        <a:bodyPr/>
        <a:lstStyle/>
        <a:p>
          <a:endParaRPr lang="en-US"/>
        </a:p>
      </dgm:t>
    </dgm:pt>
    <dgm:pt modelId="{8CE58395-7841-4143-A3EE-137B8752A92C}" type="sibTrans" cxnId="{C59FBECE-0EC9-5F44-B394-0F336B8A0D6F}">
      <dgm:prSet/>
      <dgm:spPr/>
      <dgm:t>
        <a:bodyPr/>
        <a:lstStyle/>
        <a:p>
          <a:endParaRPr lang="en-US"/>
        </a:p>
      </dgm:t>
    </dgm:pt>
    <dgm:pt modelId="{5A668990-1CE2-0548-BD3F-9AB0E9A3331A}">
      <dgm:prSet/>
      <dgm:spPr>
        <a:solidFill>
          <a:srgbClr val="82AA1E">
            <a:alpha val="65000"/>
          </a:srgbClr>
        </a:solidFill>
      </dgm:spPr>
      <dgm:t>
        <a:bodyPr/>
        <a:lstStyle/>
        <a:p>
          <a:r>
            <a:rPr lang="en-GB" dirty="0"/>
            <a:t>Reduction in new Member countries and ILO nodes (from 5 to 3)</a:t>
          </a:r>
          <a:endParaRPr lang="en-US" dirty="0"/>
        </a:p>
      </dgm:t>
    </dgm:pt>
    <dgm:pt modelId="{5288B66D-FA99-FA45-8BF9-B3ACB6063F55}" type="parTrans" cxnId="{21209A20-E3FA-DC42-9A81-1211FB32D3A4}">
      <dgm:prSet/>
      <dgm:spPr/>
      <dgm:t>
        <a:bodyPr/>
        <a:lstStyle/>
        <a:p>
          <a:endParaRPr lang="en-US"/>
        </a:p>
      </dgm:t>
    </dgm:pt>
    <dgm:pt modelId="{F94D9924-92D2-864F-A57A-B08F12FBF199}" type="sibTrans" cxnId="{21209A20-E3FA-DC42-9A81-1211FB32D3A4}">
      <dgm:prSet/>
      <dgm:spPr/>
      <dgm:t>
        <a:bodyPr/>
        <a:lstStyle/>
        <a:p>
          <a:endParaRPr lang="en-US"/>
        </a:p>
      </dgm:t>
    </dgm:pt>
    <dgm:pt modelId="{C391B343-0D37-E040-BF8D-AD61413F7075}" type="pres">
      <dgm:prSet presAssocID="{B51C0BC8-7D6C-6E45-8B46-705C4AD62D2D}" presName="diagram" presStyleCnt="0">
        <dgm:presLayoutVars>
          <dgm:dir/>
          <dgm:resizeHandles val="exact"/>
        </dgm:presLayoutVars>
      </dgm:prSet>
      <dgm:spPr/>
    </dgm:pt>
    <dgm:pt modelId="{3BC6392F-08CF-A74F-BC7C-634B1D005B79}" type="pres">
      <dgm:prSet presAssocID="{995E80F0-0F84-C546-A784-7993241E8BF5}" presName="node" presStyleLbl="node1" presStyleIdx="0" presStyleCnt="12" custLinFactNeighborY="5224">
        <dgm:presLayoutVars>
          <dgm:bulletEnabled val="1"/>
        </dgm:presLayoutVars>
      </dgm:prSet>
      <dgm:spPr/>
    </dgm:pt>
    <dgm:pt modelId="{879D5D34-4483-2744-9428-D76540AB8CEF}" type="pres">
      <dgm:prSet presAssocID="{E74F729A-038E-4F4E-9D2B-B431BD0D2256}" presName="sibTrans" presStyleCnt="0"/>
      <dgm:spPr/>
    </dgm:pt>
    <dgm:pt modelId="{2BFA8816-DCBD-D04E-B0F7-3F0FD8011E69}" type="pres">
      <dgm:prSet presAssocID="{306F655D-98AA-6C41-819B-75C394319D87}" presName="node" presStyleLbl="node1" presStyleIdx="1" presStyleCnt="12" custLinFactNeighborY="5224">
        <dgm:presLayoutVars>
          <dgm:bulletEnabled val="1"/>
        </dgm:presLayoutVars>
      </dgm:prSet>
      <dgm:spPr>
        <a:xfrm>
          <a:off x="2318919" y="54769"/>
          <a:ext cx="1720105" cy="1032063"/>
        </a:xfrm>
        <a:prstGeom prst="rect">
          <a:avLst/>
        </a:prstGeom>
      </dgm:spPr>
    </dgm:pt>
    <dgm:pt modelId="{30360BBB-5663-F84D-A534-3D7751F546F1}" type="pres">
      <dgm:prSet presAssocID="{BFED2A00-D293-874C-BFB4-B1001C9C7F46}" presName="sibTrans" presStyleCnt="0"/>
      <dgm:spPr/>
    </dgm:pt>
    <dgm:pt modelId="{CE04BCD6-C089-984E-B37A-D10ABA747FEB}" type="pres">
      <dgm:prSet presAssocID="{86F5F2EE-F542-A44B-B1B3-FF045B1E1668}" presName="node" presStyleLbl="node1" presStyleIdx="2" presStyleCnt="12" custLinFactNeighborY="5224">
        <dgm:presLayoutVars>
          <dgm:bulletEnabled val="1"/>
        </dgm:presLayoutVars>
      </dgm:prSet>
      <dgm:spPr/>
    </dgm:pt>
    <dgm:pt modelId="{909B4AF4-6CCB-D644-BDA8-28CFCD87778C}" type="pres">
      <dgm:prSet presAssocID="{8D16A80D-D8E1-774E-BE5D-EDCDAC7B342B}" presName="sibTrans" presStyleCnt="0"/>
      <dgm:spPr/>
    </dgm:pt>
    <dgm:pt modelId="{2EEE06DD-48EC-3245-95C7-9FAA5CC7DAF4}" type="pres">
      <dgm:prSet presAssocID="{26A3C8F7-2DBB-9D41-8097-42A94B69D576}" presName="node" presStyleLbl="node1" presStyleIdx="3" presStyleCnt="12" custLinFactNeighborY="5224">
        <dgm:presLayoutVars>
          <dgm:bulletEnabled val="1"/>
        </dgm:presLayoutVars>
      </dgm:prSet>
      <dgm:spPr/>
    </dgm:pt>
    <dgm:pt modelId="{731B742A-A5E7-BD42-A203-E77A6A99EFFD}" type="pres">
      <dgm:prSet presAssocID="{83E95565-F8B6-B146-81A4-34FDC15B05B7}" presName="sibTrans" presStyleCnt="0"/>
      <dgm:spPr/>
    </dgm:pt>
    <dgm:pt modelId="{B1665252-8F1F-3F49-95E8-7EFFC01B8A15}" type="pres">
      <dgm:prSet presAssocID="{E7F83D50-D02C-214A-8073-6C6BD1E65625}" presName="node" presStyleLbl="node1" presStyleIdx="4" presStyleCnt="12">
        <dgm:presLayoutVars>
          <dgm:bulletEnabled val="1"/>
        </dgm:presLayoutVars>
      </dgm:prSet>
      <dgm:spPr/>
    </dgm:pt>
    <dgm:pt modelId="{9789A4DD-7C59-084B-AE27-B7A1478F6BFE}" type="pres">
      <dgm:prSet presAssocID="{99409ED6-E887-0F47-B642-36FE39A2BDB1}" presName="sibTrans" presStyleCnt="0"/>
      <dgm:spPr/>
    </dgm:pt>
    <dgm:pt modelId="{0DD40DC3-88DA-9445-BD82-81C42836FDD0}" type="pres">
      <dgm:prSet presAssocID="{5A668990-1CE2-0548-BD3F-9AB0E9A3331A}" presName="node" presStyleLbl="node1" presStyleIdx="5" presStyleCnt="12">
        <dgm:presLayoutVars>
          <dgm:bulletEnabled val="1"/>
        </dgm:presLayoutVars>
      </dgm:prSet>
      <dgm:spPr/>
    </dgm:pt>
    <dgm:pt modelId="{0E370120-F54E-B441-A8D1-105C7B514A8A}" type="pres">
      <dgm:prSet presAssocID="{F94D9924-92D2-864F-A57A-B08F12FBF199}" presName="sibTrans" presStyleCnt="0"/>
      <dgm:spPr/>
    </dgm:pt>
    <dgm:pt modelId="{B9F9047A-3DE8-1A48-B1AE-A3C17F1ED7EA}" type="pres">
      <dgm:prSet presAssocID="{ED21A5B2-B59C-894D-8CA5-5E6A6B90874B}" presName="node" presStyleLbl="node1" presStyleIdx="6" presStyleCnt="12">
        <dgm:presLayoutVars>
          <dgm:bulletEnabled val="1"/>
        </dgm:presLayoutVars>
      </dgm:prSet>
      <dgm:spPr/>
    </dgm:pt>
    <dgm:pt modelId="{8E7541B1-BCBC-264E-A845-F8527AD6D94D}" type="pres">
      <dgm:prSet presAssocID="{8CE58395-7841-4143-A3EE-137B8752A92C}" presName="sibTrans" presStyleCnt="0"/>
      <dgm:spPr/>
    </dgm:pt>
    <dgm:pt modelId="{8E0FB8F3-1E0F-7F44-B7DB-F3C293DF0308}" type="pres">
      <dgm:prSet presAssocID="{C940CC88-C72A-4E4C-B88F-96A420818B8E}" presName="node" presStyleLbl="node1" presStyleIdx="7" presStyleCnt="12" custLinFactX="-9699" custLinFactNeighborX="-100000" custLinFactNeighborY="2812">
        <dgm:presLayoutVars>
          <dgm:bulletEnabled val="1"/>
        </dgm:presLayoutVars>
      </dgm:prSet>
      <dgm:spPr>
        <a:xfrm>
          <a:off x="4216212" y="1233949"/>
          <a:ext cx="1720105" cy="1032063"/>
        </a:xfrm>
        <a:prstGeom prst="rect">
          <a:avLst/>
        </a:prstGeom>
      </dgm:spPr>
    </dgm:pt>
    <dgm:pt modelId="{E4FE4403-6EE1-0742-AB12-A42CBF6BAC3F}" type="pres">
      <dgm:prSet presAssocID="{CB6F2CF5-7264-2442-A630-CBF8AE22B1BF}" presName="sibTrans" presStyleCnt="0"/>
      <dgm:spPr/>
    </dgm:pt>
    <dgm:pt modelId="{23611100-99C4-0244-A0ED-69708DFEBEB1}" type="pres">
      <dgm:prSet presAssocID="{DEF12B0B-C236-2048-860B-710BF4682FB0}" presName="node" presStyleLbl="node1" presStyleIdx="8" presStyleCnt="12" custLinFactNeighborY="-1103">
        <dgm:presLayoutVars>
          <dgm:bulletEnabled val="1"/>
        </dgm:presLayoutVars>
      </dgm:prSet>
      <dgm:spPr>
        <a:xfrm>
          <a:off x="426803" y="2397617"/>
          <a:ext cx="1720105" cy="1032063"/>
        </a:xfrm>
        <a:prstGeom prst="rect">
          <a:avLst/>
        </a:prstGeom>
      </dgm:spPr>
    </dgm:pt>
    <dgm:pt modelId="{3CE3A6EA-EFEF-8443-8291-E5F5243657DC}" type="pres">
      <dgm:prSet presAssocID="{A274817C-E5D5-2247-9025-53BDD3BDC3A7}" presName="sibTrans" presStyleCnt="0"/>
      <dgm:spPr/>
    </dgm:pt>
    <dgm:pt modelId="{C86F2C34-1547-104E-BA04-7B4233EC2ED2}" type="pres">
      <dgm:prSet presAssocID="{C162C813-392B-8B46-B9EC-692A52D1688F}" presName="node" presStyleLbl="node1" presStyleIdx="9" presStyleCnt="12" custLinFactNeighborY="5224">
        <dgm:presLayoutVars>
          <dgm:bulletEnabled val="1"/>
        </dgm:presLayoutVars>
      </dgm:prSet>
      <dgm:spPr>
        <a:xfrm>
          <a:off x="2318919" y="2409855"/>
          <a:ext cx="1720105" cy="1032063"/>
        </a:xfrm>
        <a:prstGeom prst="rect">
          <a:avLst/>
        </a:prstGeom>
      </dgm:spPr>
    </dgm:pt>
    <dgm:pt modelId="{909E757A-9565-A14F-859E-71B7E0BDFE6B}" type="pres">
      <dgm:prSet presAssocID="{956857B3-E69E-4646-8E0F-91365EE1B943}" presName="sibTrans" presStyleCnt="0"/>
      <dgm:spPr/>
    </dgm:pt>
    <dgm:pt modelId="{66D0E53C-6EA1-D245-8BF4-5B32F6E85813}" type="pres">
      <dgm:prSet presAssocID="{0D856F29-00EA-9740-885C-3A036EC24FCD}" presName="node" presStyleLbl="node1" presStyleIdx="10" presStyleCnt="12" custLinFactNeighborY="5224">
        <dgm:presLayoutVars>
          <dgm:bulletEnabled val="1"/>
        </dgm:presLayoutVars>
      </dgm:prSet>
      <dgm:spPr>
        <a:xfrm>
          <a:off x="4211035" y="2409855"/>
          <a:ext cx="1720105" cy="1032063"/>
        </a:xfrm>
        <a:prstGeom prst="rect">
          <a:avLst/>
        </a:prstGeom>
      </dgm:spPr>
    </dgm:pt>
    <dgm:pt modelId="{3AC18C25-C02A-C947-B6F5-B4A99A019B7C}" type="pres">
      <dgm:prSet presAssocID="{7B9FB4A4-83BE-3F4D-A4EA-CCBBA38783C8}" presName="sibTrans" presStyleCnt="0"/>
      <dgm:spPr/>
    </dgm:pt>
    <dgm:pt modelId="{3C0779F2-385C-0347-A7F4-082C6924A551}" type="pres">
      <dgm:prSet presAssocID="{1C7FBE7B-6698-1A46-A1E8-51F142D7693A}" presName="node" presStyleLbl="node1" presStyleIdx="11" presStyleCnt="12">
        <dgm:presLayoutVars>
          <dgm:bulletEnabled val="1"/>
        </dgm:presLayoutVars>
      </dgm:prSet>
      <dgm:spPr/>
    </dgm:pt>
  </dgm:ptLst>
  <dgm:cxnLst>
    <dgm:cxn modelId="{83A65E08-832F-2A44-930C-240DE2E93DEF}" type="presOf" srcId="{B51C0BC8-7D6C-6E45-8B46-705C4AD62D2D}" destId="{C391B343-0D37-E040-BF8D-AD61413F7075}" srcOrd="0" destOrd="0" presId="urn:microsoft.com/office/officeart/2005/8/layout/default"/>
    <dgm:cxn modelId="{21209A20-E3FA-DC42-9A81-1211FB32D3A4}" srcId="{B51C0BC8-7D6C-6E45-8B46-705C4AD62D2D}" destId="{5A668990-1CE2-0548-BD3F-9AB0E9A3331A}" srcOrd="5" destOrd="0" parTransId="{5288B66D-FA99-FA45-8BF9-B3ACB6063F55}" sibTransId="{F94D9924-92D2-864F-A57A-B08F12FBF199}"/>
    <dgm:cxn modelId="{B82BFA25-80B7-8441-9989-480590CA94AA}" srcId="{B51C0BC8-7D6C-6E45-8B46-705C4AD62D2D}" destId="{1C7FBE7B-6698-1A46-A1E8-51F142D7693A}" srcOrd="11" destOrd="0" parTransId="{839BA913-86F4-DF4B-B083-8850674AB79B}" sibTransId="{FCBA2B49-696D-1E40-B97D-ACF18C87FBF5}"/>
    <dgm:cxn modelId="{B3C7EB27-779E-1C46-B313-AB1DCAEDD85C}" type="presOf" srcId="{5A668990-1CE2-0548-BD3F-9AB0E9A3331A}" destId="{0DD40DC3-88DA-9445-BD82-81C42836FDD0}" srcOrd="0" destOrd="0" presId="urn:microsoft.com/office/officeart/2005/8/layout/default"/>
    <dgm:cxn modelId="{BE3B7A28-CF68-BC40-B4A0-6FA98F1DEAB0}" srcId="{B51C0BC8-7D6C-6E45-8B46-705C4AD62D2D}" destId="{C162C813-392B-8B46-B9EC-692A52D1688F}" srcOrd="9" destOrd="0" parTransId="{6BD30884-1BE7-9547-A5A9-FFBAA3D64474}" sibTransId="{956857B3-E69E-4646-8E0F-91365EE1B943}"/>
    <dgm:cxn modelId="{A7384A2C-5748-DE49-B817-C71B0B4E3BF3}" type="presOf" srcId="{26A3C8F7-2DBB-9D41-8097-42A94B69D576}" destId="{2EEE06DD-48EC-3245-95C7-9FAA5CC7DAF4}" srcOrd="0" destOrd="0" presId="urn:microsoft.com/office/officeart/2005/8/layout/default"/>
    <dgm:cxn modelId="{78CDA931-07DC-C047-AE59-0EBC460849A5}" srcId="{B51C0BC8-7D6C-6E45-8B46-705C4AD62D2D}" destId="{DEF12B0B-C236-2048-860B-710BF4682FB0}" srcOrd="8" destOrd="0" parTransId="{841724B1-2AA4-6E46-9A32-AACF9CF13A19}" sibTransId="{A274817C-E5D5-2247-9025-53BDD3BDC3A7}"/>
    <dgm:cxn modelId="{01896A32-E6A7-164B-89C6-DA7F455A817D}" srcId="{B51C0BC8-7D6C-6E45-8B46-705C4AD62D2D}" destId="{E7F83D50-D02C-214A-8073-6C6BD1E65625}" srcOrd="4" destOrd="0" parTransId="{65C151A6-782D-D549-82C5-0A6E6550D5FA}" sibTransId="{99409ED6-E887-0F47-B642-36FE39A2BDB1}"/>
    <dgm:cxn modelId="{A78BB733-1330-AB41-9CCB-98C3AAD07C8A}" type="presOf" srcId="{995E80F0-0F84-C546-A784-7993241E8BF5}" destId="{3BC6392F-08CF-A74F-BC7C-634B1D005B79}" srcOrd="0" destOrd="0" presId="urn:microsoft.com/office/officeart/2005/8/layout/default"/>
    <dgm:cxn modelId="{E6A6A238-6C40-694F-BA8B-73FC47191F01}" srcId="{B51C0BC8-7D6C-6E45-8B46-705C4AD62D2D}" destId="{306F655D-98AA-6C41-819B-75C394319D87}" srcOrd="1" destOrd="0" parTransId="{2753C408-CE25-094B-B764-AB82704D803C}" sibTransId="{BFED2A00-D293-874C-BFB4-B1001C9C7F46}"/>
    <dgm:cxn modelId="{A1A58047-BB86-1048-84EA-087121575C9C}" srcId="{B51C0BC8-7D6C-6E45-8B46-705C4AD62D2D}" destId="{86F5F2EE-F542-A44B-B1B3-FF045B1E1668}" srcOrd="2" destOrd="0" parTransId="{1E5F4DB9-9EEC-914E-B167-01C92D1B0466}" sibTransId="{8D16A80D-D8E1-774E-BE5D-EDCDAC7B342B}"/>
    <dgm:cxn modelId="{7DBF9072-F130-4A43-A619-A2499A8B3127}" srcId="{B51C0BC8-7D6C-6E45-8B46-705C4AD62D2D}" destId="{26A3C8F7-2DBB-9D41-8097-42A94B69D576}" srcOrd="3" destOrd="0" parTransId="{3B3F2D69-9531-5542-B480-123683E243E3}" sibTransId="{83E95565-F8B6-B146-81A4-34FDC15B05B7}"/>
    <dgm:cxn modelId="{FAED2376-1A9A-2944-A06A-F233F5E8B711}" srcId="{B51C0BC8-7D6C-6E45-8B46-705C4AD62D2D}" destId="{995E80F0-0F84-C546-A784-7993241E8BF5}" srcOrd="0" destOrd="0" parTransId="{71542B35-A405-9A4F-9F89-CE7569D9168C}" sibTransId="{E74F729A-038E-4F4E-9D2B-B431BD0D2256}"/>
    <dgm:cxn modelId="{F072FB56-7242-554D-B89B-68AC97C23700}" srcId="{B51C0BC8-7D6C-6E45-8B46-705C4AD62D2D}" destId="{C940CC88-C72A-4E4C-B88F-96A420818B8E}" srcOrd="7" destOrd="0" parTransId="{E75DCF1B-9DEF-E74F-8FC0-475005F5A865}" sibTransId="{CB6F2CF5-7264-2442-A630-CBF8AE22B1BF}"/>
    <dgm:cxn modelId="{1E88C77A-2FF3-BE40-B25E-C351F5C22AEC}" type="presOf" srcId="{86F5F2EE-F542-A44B-B1B3-FF045B1E1668}" destId="{CE04BCD6-C089-984E-B37A-D10ABA747FEB}" srcOrd="0" destOrd="0" presId="urn:microsoft.com/office/officeart/2005/8/layout/default"/>
    <dgm:cxn modelId="{F431A08B-440D-8F4F-A646-1DA1CFE333FB}" type="presOf" srcId="{0D856F29-00EA-9740-885C-3A036EC24FCD}" destId="{66D0E53C-6EA1-D245-8BF4-5B32F6E85813}" srcOrd="0" destOrd="0" presId="urn:microsoft.com/office/officeart/2005/8/layout/default"/>
    <dgm:cxn modelId="{745F368E-DEB7-154C-9992-C619509B2CE2}" type="presOf" srcId="{C162C813-392B-8B46-B9EC-692A52D1688F}" destId="{C86F2C34-1547-104E-BA04-7B4233EC2ED2}" srcOrd="0" destOrd="0" presId="urn:microsoft.com/office/officeart/2005/8/layout/default"/>
    <dgm:cxn modelId="{CEB0AA94-19BD-4C49-AA3A-DE822F75A45E}" type="presOf" srcId="{E7F83D50-D02C-214A-8073-6C6BD1E65625}" destId="{B1665252-8F1F-3F49-95E8-7EFFC01B8A15}" srcOrd="0" destOrd="0" presId="urn:microsoft.com/office/officeart/2005/8/layout/default"/>
    <dgm:cxn modelId="{CD72DBB6-C9CE-2746-9BD8-3577A5886D68}" type="presOf" srcId="{C940CC88-C72A-4E4C-B88F-96A420818B8E}" destId="{8E0FB8F3-1E0F-7F44-B7DB-F3C293DF0308}" srcOrd="0" destOrd="0" presId="urn:microsoft.com/office/officeart/2005/8/layout/default"/>
    <dgm:cxn modelId="{C59FBECE-0EC9-5F44-B394-0F336B8A0D6F}" srcId="{B51C0BC8-7D6C-6E45-8B46-705C4AD62D2D}" destId="{ED21A5B2-B59C-894D-8CA5-5E6A6B90874B}" srcOrd="6" destOrd="0" parTransId="{B6147FB3-1714-2A4B-87BB-8039C80B075B}" sibTransId="{8CE58395-7841-4143-A3EE-137B8752A92C}"/>
    <dgm:cxn modelId="{06DBD1D4-BA38-CA44-9EBF-60EC4A8D4F22}" type="presOf" srcId="{DEF12B0B-C236-2048-860B-710BF4682FB0}" destId="{23611100-99C4-0244-A0ED-69708DFEBEB1}" srcOrd="0" destOrd="0" presId="urn:microsoft.com/office/officeart/2005/8/layout/default"/>
    <dgm:cxn modelId="{0ADE89D9-C8D2-324D-8E0C-FBC2F3D25471}" type="presOf" srcId="{306F655D-98AA-6C41-819B-75C394319D87}" destId="{2BFA8816-DCBD-D04E-B0F7-3F0FD8011E69}" srcOrd="0" destOrd="0" presId="urn:microsoft.com/office/officeart/2005/8/layout/default"/>
    <dgm:cxn modelId="{B876B5E2-3ACB-6740-A233-5DFB94A8E8EB}" type="presOf" srcId="{1C7FBE7B-6698-1A46-A1E8-51F142D7693A}" destId="{3C0779F2-385C-0347-A7F4-082C6924A551}" srcOrd="0" destOrd="0" presId="urn:microsoft.com/office/officeart/2005/8/layout/default"/>
    <dgm:cxn modelId="{E0C326E9-A48D-5946-AC4C-DABFB0046017}" srcId="{B51C0BC8-7D6C-6E45-8B46-705C4AD62D2D}" destId="{0D856F29-00EA-9740-885C-3A036EC24FCD}" srcOrd="10" destOrd="0" parTransId="{CB006342-796B-024A-9290-E6F77883B498}" sibTransId="{7B9FB4A4-83BE-3F4D-A4EA-CCBBA38783C8}"/>
    <dgm:cxn modelId="{D52DC8F1-1B5A-284E-90E4-04624F278F4D}" type="presOf" srcId="{ED21A5B2-B59C-894D-8CA5-5E6A6B90874B}" destId="{B9F9047A-3DE8-1A48-B1AE-A3C17F1ED7EA}" srcOrd="0" destOrd="0" presId="urn:microsoft.com/office/officeart/2005/8/layout/default"/>
    <dgm:cxn modelId="{263E5F3D-00E5-5844-81C4-356ABD730B9F}" type="presParOf" srcId="{C391B343-0D37-E040-BF8D-AD61413F7075}" destId="{3BC6392F-08CF-A74F-BC7C-634B1D005B79}" srcOrd="0" destOrd="0" presId="urn:microsoft.com/office/officeart/2005/8/layout/default"/>
    <dgm:cxn modelId="{3FEA61CC-7338-5444-B574-642E8BA721D7}" type="presParOf" srcId="{C391B343-0D37-E040-BF8D-AD61413F7075}" destId="{879D5D34-4483-2744-9428-D76540AB8CEF}" srcOrd="1" destOrd="0" presId="urn:microsoft.com/office/officeart/2005/8/layout/default"/>
    <dgm:cxn modelId="{79752867-45D7-824D-AF16-9F864257B3A1}" type="presParOf" srcId="{C391B343-0D37-E040-BF8D-AD61413F7075}" destId="{2BFA8816-DCBD-D04E-B0F7-3F0FD8011E69}" srcOrd="2" destOrd="0" presId="urn:microsoft.com/office/officeart/2005/8/layout/default"/>
    <dgm:cxn modelId="{BAB3FB8C-2D52-9A40-A2C3-2AFDE9C006A1}" type="presParOf" srcId="{C391B343-0D37-E040-BF8D-AD61413F7075}" destId="{30360BBB-5663-F84D-A534-3D7751F546F1}" srcOrd="3" destOrd="0" presId="urn:microsoft.com/office/officeart/2005/8/layout/default"/>
    <dgm:cxn modelId="{84F002AE-1DDC-4A4A-B230-0206FDF992B7}" type="presParOf" srcId="{C391B343-0D37-E040-BF8D-AD61413F7075}" destId="{CE04BCD6-C089-984E-B37A-D10ABA747FEB}" srcOrd="4" destOrd="0" presId="urn:microsoft.com/office/officeart/2005/8/layout/default"/>
    <dgm:cxn modelId="{30CF397F-BCEF-A24F-B81E-F0E89449F8BA}" type="presParOf" srcId="{C391B343-0D37-E040-BF8D-AD61413F7075}" destId="{909B4AF4-6CCB-D644-BDA8-28CFCD87778C}" srcOrd="5" destOrd="0" presId="urn:microsoft.com/office/officeart/2005/8/layout/default"/>
    <dgm:cxn modelId="{163E15B1-A561-114A-9899-376DFA7A612F}" type="presParOf" srcId="{C391B343-0D37-E040-BF8D-AD61413F7075}" destId="{2EEE06DD-48EC-3245-95C7-9FAA5CC7DAF4}" srcOrd="6" destOrd="0" presId="urn:microsoft.com/office/officeart/2005/8/layout/default"/>
    <dgm:cxn modelId="{9248BA4B-C8E2-284E-AF76-C47B59BFCAAD}" type="presParOf" srcId="{C391B343-0D37-E040-BF8D-AD61413F7075}" destId="{731B742A-A5E7-BD42-A203-E77A6A99EFFD}" srcOrd="7" destOrd="0" presId="urn:microsoft.com/office/officeart/2005/8/layout/default"/>
    <dgm:cxn modelId="{4F9E7BCC-DCE3-6445-B3B0-53699BAEC9B9}" type="presParOf" srcId="{C391B343-0D37-E040-BF8D-AD61413F7075}" destId="{B1665252-8F1F-3F49-95E8-7EFFC01B8A15}" srcOrd="8" destOrd="0" presId="urn:microsoft.com/office/officeart/2005/8/layout/default"/>
    <dgm:cxn modelId="{5139C6BE-42CF-2E4A-B499-0923E88B3AE5}" type="presParOf" srcId="{C391B343-0D37-E040-BF8D-AD61413F7075}" destId="{9789A4DD-7C59-084B-AE27-B7A1478F6BFE}" srcOrd="9" destOrd="0" presId="urn:microsoft.com/office/officeart/2005/8/layout/default"/>
    <dgm:cxn modelId="{89912A8E-BEBE-784E-BD26-1BB0703B836D}" type="presParOf" srcId="{C391B343-0D37-E040-BF8D-AD61413F7075}" destId="{0DD40DC3-88DA-9445-BD82-81C42836FDD0}" srcOrd="10" destOrd="0" presId="urn:microsoft.com/office/officeart/2005/8/layout/default"/>
    <dgm:cxn modelId="{263B65C3-7879-D649-8B6B-D4B42F7B579F}" type="presParOf" srcId="{C391B343-0D37-E040-BF8D-AD61413F7075}" destId="{0E370120-F54E-B441-A8D1-105C7B514A8A}" srcOrd="11" destOrd="0" presId="urn:microsoft.com/office/officeart/2005/8/layout/default"/>
    <dgm:cxn modelId="{D2B1DC86-08B9-1545-AE02-027F5A7945A6}" type="presParOf" srcId="{C391B343-0D37-E040-BF8D-AD61413F7075}" destId="{B9F9047A-3DE8-1A48-B1AE-A3C17F1ED7EA}" srcOrd="12" destOrd="0" presId="urn:microsoft.com/office/officeart/2005/8/layout/default"/>
    <dgm:cxn modelId="{06F91E3A-40A3-7846-B3D1-754D2D513CEC}" type="presParOf" srcId="{C391B343-0D37-E040-BF8D-AD61413F7075}" destId="{8E7541B1-BCBC-264E-A845-F8527AD6D94D}" srcOrd="13" destOrd="0" presId="urn:microsoft.com/office/officeart/2005/8/layout/default"/>
    <dgm:cxn modelId="{273859D0-917C-C945-9589-BC75BF02769A}" type="presParOf" srcId="{C391B343-0D37-E040-BF8D-AD61413F7075}" destId="{8E0FB8F3-1E0F-7F44-B7DB-F3C293DF0308}" srcOrd="14" destOrd="0" presId="urn:microsoft.com/office/officeart/2005/8/layout/default"/>
    <dgm:cxn modelId="{BFA1D201-6B85-194D-A66F-73C5A3A95857}" type="presParOf" srcId="{C391B343-0D37-E040-BF8D-AD61413F7075}" destId="{E4FE4403-6EE1-0742-AB12-A42CBF6BAC3F}" srcOrd="15" destOrd="0" presId="urn:microsoft.com/office/officeart/2005/8/layout/default"/>
    <dgm:cxn modelId="{6183A834-5D70-8A44-BA8B-7626CA93C17F}" type="presParOf" srcId="{C391B343-0D37-E040-BF8D-AD61413F7075}" destId="{23611100-99C4-0244-A0ED-69708DFEBEB1}" srcOrd="16" destOrd="0" presId="urn:microsoft.com/office/officeart/2005/8/layout/default"/>
    <dgm:cxn modelId="{A8DE533A-EEB2-394A-ACB0-588F6DCA76B3}" type="presParOf" srcId="{C391B343-0D37-E040-BF8D-AD61413F7075}" destId="{3CE3A6EA-EFEF-8443-8291-E5F5243657DC}" srcOrd="17" destOrd="0" presId="urn:microsoft.com/office/officeart/2005/8/layout/default"/>
    <dgm:cxn modelId="{BE05AC03-A731-1345-AE94-222EA3200380}" type="presParOf" srcId="{C391B343-0D37-E040-BF8D-AD61413F7075}" destId="{C86F2C34-1547-104E-BA04-7B4233EC2ED2}" srcOrd="18" destOrd="0" presId="urn:microsoft.com/office/officeart/2005/8/layout/default"/>
    <dgm:cxn modelId="{9E33A74C-58F4-D049-B699-A1E38CA07548}" type="presParOf" srcId="{C391B343-0D37-E040-BF8D-AD61413F7075}" destId="{909E757A-9565-A14F-859E-71B7E0BDFE6B}" srcOrd="19" destOrd="0" presId="urn:microsoft.com/office/officeart/2005/8/layout/default"/>
    <dgm:cxn modelId="{EE80C42E-F689-4747-8C4A-5975A722B47E}" type="presParOf" srcId="{C391B343-0D37-E040-BF8D-AD61413F7075}" destId="{66D0E53C-6EA1-D245-8BF4-5B32F6E85813}" srcOrd="20" destOrd="0" presId="urn:microsoft.com/office/officeart/2005/8/layout/default"/>
    <dgm:cxn modelId="{962E07AA-518B-4747-9573-403435F4373D}" type="presParOf" srcId="{C391B343-0D37-E040-BF8D-AD61413F7075}" destId="{3AC18C25-C02A-C947-B6F5-B4A99A019B7C}" srcOrd="21" destOrd="0" presId="urn:microsoft.com/office/officeart/2005/8/layout/default"/>
    <dgm:cxn modelId="{E241F315-A1C1-3242-975E-F6CB4D7241F4}" type="presParOf" srcId="{C391B343-0D37-E040-BF8D-AD61413F7075}" destId="{3C0779F2-385C-0347-A7F4-082C6924A551}" srcOrd="2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1B568C-E58D-45D4-887C-DB4D426B4798}">
      <dsp:nvSpPr>
        <dsp:cNvPr id="0" name=""/>
        <dsp:cNvSpPr/>
      </dsp:nvSpPr>
      <dsp:spPr>
        <a:xfrm>
          <a:off x="1934333" y="1224498"/>
          <a:ext cx="1376443" cy="1469786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BrightnESS KPIs (1)</a:t>
          </a:r>
        </a:p>
      </dsp:txBody>
      <dsp:txXfrm>
        <a:off x="2135908" y="1439743"/>
        <a:ext cx="973293" cy="1039296"/>
      </dsp:txXfrm>
    </dsp:sp>
    <dsp:sp modelId="{693D9934-C0F6-45E6-9AA4-E8FEDA5111E3}">
      <dsp:nvSpPr>
        <dsp:cNvPr id="0" name=""/>
        <dsp:cNvSpPr/>
      </dsp:nvSpPr>
      <dsp:spPr>
        <a:xfrm>
          <a:off x="596903" y="0"/>
          <a:ext cx="3740169" cy="3898900"/>
        </a:xfrm>
        <a:prstGeom prst="blockArc">
          <a:avLst>
            <a:gd name="adj1" fmla="val 17527788"/>
            <a:gd name="adj2" fmla="val 4119114"/>
            <a:gd name="adj3" fmla="val 575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1AAD5F-6972-4259-AA91-8F2D9A98431B}">
      <dsp:nvSpPr>
        <dsp:cNvPr id="0" name=""/>
        <dsp:cNvSpPr/>
      </dsp:nvSpPr>
      <dsp:spPr>
        <a:xfrm>
          <a:off x="3272613" y="246162"/>
          <a:ext cx="916056" cy="687771"/>
        </a:xfrm>
        <a:prstGeom prst="ellipse">
          <a:avLst/>
        </a:prstGeom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211404-0882-49D7-B7CB-6A0F43F70525}">
      <dsp:nvSpPr>
        <dsp:cNvPr id="0" name=""/>
        <dsp:cNvSpPr/>
      </dsp:nvSpPr>
      <dsp:spPr>
        <a:xfrm>
          <a:off x="4383820" y="76205"/>
          <a:ext cx="2087124" cy="9622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10000"/>
            </a:spcAft>
            <a:buNone/>
            <a:tabLst>
              <a:tab pos="1524000" algn="l"/>
            </a:tabLst>
          </a:pPr>
          <a:r>
            <a:rPr lang="en-US" sz="1600" kern="1200" dirty="0"/>
            <a:t>Strengthening IKC 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10000"/>
            </a:spcAft>
            <a:buNone/>
            <a:tabLst>
              <a:tab pos="1524000" algn="l"/>
            </a:tabLst>
          </a:pPr>
          <a:r>
            <a:rPr lang="en-US" sz="1000" kern="1200" dirty="0"/>
            <a:t>- over 20.000 contact addresses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10000"/>
            </a:spcAft>
            <a:buNone/>
            <a:tabLst>
              <a:tab pos="1524000" algn="l"/>
            </a:tabLst>
          </a:pPr>
          <a:r>
            <a:rPr lang="en-US" sz="1000" kern="1200" dirty="0"/>
            <a:t>- 25 best practice presentations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10000"/>
            </a:spcAft>
            <a:buNone/>
            <a:tabLst>
              <a:tab pos="1524000" algn="l"/>
            </a:tabLst>
          </a:pPr>
          <a:r>
            <a:rPr lang="en-US" sz="1000" kern="1200" dirty="0"/>
            <a:t>- 23 trainings &amp; workshops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10000"/>
            </a:spcAft>
            <a:buNone/>
            <a:tabLst>
              <a:tab pos="1524000" algn="l"/>
            </a:tabLst>
          </a:pPr>
          <a:r>
            <a:rPr lang="en-US" sz="1000" kern="1200" dirty="0"/>
            <a:t>- 226 collaboration meetings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10000"/>
            </a:spcAft>
            <a:buNone/>
            <a:tabLst>
              <a:tab pos="1524000" algn="l"/>
            </a:tabLst>
          </a:pPr>
          <a:r>
            <a:rPr lang="en-US" sz="1000" kern="1200" dirty="0"/>
            <a:t>- 27 Agreements; 127 TAs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10000"/>
            </a:spcAft>
            <a:buNone/>
            <a:tabLst>
              <a:tab pos="1524000" algn="l"/>
            </a:tabLst>
          </a:pPr>
          <a:r>
            <a:rPr lang="en-US" sz="1000" kern="1200" dirty="0"/>
            <a:t>- 60 IKC phase 2 reports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10000"/>
            </a:spcAft>
            <a:buNone/>
          </a:pPr>
          <a:r>
            <a:rPr lang="en-US" sz="1600" kern="1200" dirty="0"/>
            <a:t>  </a:t>
          </a:r>
        </a:p>
      </dsp:txBody>
      <dsp:txXfrm>
        <a:off x="4383820" y="76205"/>
        <a:ext cx="2087124" cy="962248"/>
      </dsp:txXfrm>
    </dsp:sp>
    <dsp:sp modelId="{BE2CD7CE-E3E0-4C96-8603-7D7914153991}">
      <dsp:nvSpPr>
        <dsp:cNvPr id="0" name=""/>
        <dsp:cNvSpPr/>
      </dsp:nvSpPr>
      <dsp:spPr>
        <a:xfrm>
          <a:off x="3874682" y="1418179"/>
          <a:ext cx="730318" cy="797980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9C5822-E017-4E25-960D-4DE9DA278A90}">
      <dsp:nvSpPr>
        <dsp:cNvPr id="0" name=""/>
        <dsp:cNvSpPr/>
      </dsp:nvSpPr>
      <dsp:spPr>
        <a:xfrm>
          <a:off x="4632459" y="1434659"/>
          <a:ext cx="2319843" cy="9622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10000"/>
            </a:spcAft>
            <a:buNone/>
          </a:pPr>
          <a:r>
            <a:rPr lang="en-US" sz="16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Organisational</a:t>
          </a:r>
          <a:r>
            <a:rPr lang="en-US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 innovation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10000"/>
            </a:spcAft>
            <a:buNone/>
          </a:pPr>
          <a:r>
            <a:rPr lang="en-US" sz="1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- 12 ERIC members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10000"/>
            </a:spcAft>
            <a:buNone/>
          </a:pPr>
          <a:r>
            <a:rPr lang="en-US" sz="1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- 4 innovation inputs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10000"/>
            </a:spcAft>
            <a:buNone/>
          </a:pPr>
          <a:r>
            <a:rPr lang="en-US" sz="1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- PPIs identified</a:t>
          </a:r>
        </a:p>
      </dsp:txBody>
      <dsp:txXfrm>
        <a:off x="4632459" y="1434659"/>
        <a:ext cx="2319843" cy="962248"/>
      </dsp:txXfrm>
    </dsp:sp>
    <dsp:sp modelId="{A7CD4026-C1D4-4C16-9CD4-C463E4E59D30}">
      <dsp:nvSpPr>
        <dsp:cNvPr id="0" name=""/>
        <dsp:cNvSpPr/>
      </dsp:nvSpPr>
      <dsp:spPr>
        <a:xfrm>
          <a:off x="3462978" y="2785177"/>
          <a:ext cx="683782" cy="726376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000" r="-13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8019A6-C980-4AA5-A109-BB4D4AE154DC}">
      <dsp:nvSpPr>
        <dsp:cNvPr id="0" name=""/>
        <dsp:cNvSpPr/>
      </dsp:nvSpPr>
      <dsp:spPr>
        <a:xfrm>
          <a:off x="4421561" y="2639780"/>
          <a:ext cx="3092716" cy="9622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10000"/>
            </a:spcAft>
            <a:buNone/>
          </a:pPr>
          <a:r>
            <a:rPr lang="en-US" sz="1500" kern="1200" dirty="0"/>
            <a:t>Innovation in neutronic technologies</a:t>
          </a:r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10000"/>
            </a:spcAft>
            <a:buNone/>
          </a:pPr>
          <a:r>
            <a:rPr lang="en-US" sz="1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- 15 scientific publications</a:t>
          </a:r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10000"/>
            </a:spcAft>
            <a:buNone/>
          </a:pPr>
          <a:r>
            <a:rPr lang="en-US" sz="1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- 3 open software packages</a:t>
          </a:r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10000"/>
            </a:spcAft>
            <a:buNone/>
          </a:pPr>
          <a:r>
            <a:rPr lang="en-US" sz="1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- 9 successful simulations (</a:t>
          </a:r>
          <a:r>
            <a:rPr lang="en-US" sz="10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Gd</a:t>
          </a:r>
          <a:r>
            <a:rPr lang="en-US" sz="1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 GEM, </a:t>
          </a:r>
          <a:r>
            <a:rPr lang="en-US" sz="10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MultiBlade</a:t>
          </a:r>
          <a:r>
            <a:rPr lang="en-US" sz="1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, </a:t>
          </a:r>
          <a:r>
            <a:rPr lang="en-US" sz="10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MultiGrid</a:t>
          </a:r>
          <a:r>
            <a:rPr lang="en-US" sz="1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)</a:t>
          </a:r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10000"/>
            </a:spcAft>
            <a:buNone/>
          </a:pPr>
          <a:r>
            <a:rPr lang="en-US" sz="1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- 32 neutrons conference participations</a:t>
          </a:r>
        </a:p>
      </dsp:txBody>
      <dsp:txXfrm>
        <a:off x="4421561" y="2639780"/>
        <a:ext cx="3092716" cy="96224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1B568C-E58D-45D4-887C-DB4D426B4798}">
      <dsp:nvSpPr>
        <dsp:cNvPr id="0" name=""/>
        <dsp:cNvSpPr/>
      </dsp:nvSpPr>
      <dsp:spPr>
        <a:xfrm>
          <a:off x="1987725" y="1088979"/>
          <a:ext cx="1376443" cy="1469786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BrightnESS KPIs (2)</a:t>
          </a:r>
        </a:p>
      </dsp:txBody>
      <dsp:txXfrm>
        <a:off x="2189300" y="1304224"/>
        <a:ext cx="973293" cy="1039296"/>
      </dsp:txXfrm>
    </dsp:sp>
    <dsp:sp modelId="{693D9934-C0F6-45E6-9AA4-E8FEDA5111E3}">
      <dsp:nvSpPr>
        <dsp:cNvPr id="0" name=""/>
        <dsp:cNvSpPr/>
      </dsp:nvSpPr>
      <dsp:spPr>
        <a:xfrm>
          <a:off x="453449" y="-135519"/>
          <a:ext cx="3740169" cy="3898900"/>
        </a:xfrm>
        <a:prstGeom prst="blockArc">
          <a:avLst>
            <a:gd name="adj1" fmla="val 17527788"/>
            <a:gd name="adj2" fmla="val 4119114"/>
            <a:gd name="adj3" fmla="val 575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1AAD5F-6972-4259-AA91-8F2D9A98431B}">
      <dsp:nvSpPr>
        <dsp:cNvPr id="0" name=""/>
        <dsp:cNvSpPr/>
      </dsp:nvSpPr>
      <dsp:spPr>
        <a:xfrm>
          <a:off x="3154013" y="0"/>
          <a:ext cx="893434" cy="818888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211404-0882-49D7-B7CB-6A0F43F70525}">
      <dsp:nvSpPr>
        <dsp:cNvPr id="0" name=""/>
        <dsp:cNvSpPr/>
      </dsp:nvSpPr>
      <dsp:spPr>
        <a:xfrm>
          <a:off x="4138024" y="0"/>
          <a:ext cx="2087124" cy="9622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l" defTabSz="711200">
            <a:lnSpc>
              <a:spcPct val="0"/>
            </a:lnSpc>
            <a:spcBef>
              <a:spcPct val="0"/>
            </a:spcBef>
            <a:spcAft>
              <a:spcPts val="0"/>
            </a:spcAft>
            <a:buNone/>
            <a:tabLst>
              <a:tab pos="1524000" algn="l"/>
            </a:tabLst>
          </a:pPr>
          <a:r>
            <a:rPr lang="en-US" sz="1600" kern="1200" dirty="0"/>
            <a:t>Managing ESS data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10000"/>
            </a:spcAft>
            <a:buNone/>
            <a:tabLst>
              <a:tab pos="1524000" algn="l"/>
            </a:tabLst>
          </a:pPr>
          <a:r>
            <a:rPr lang="en-US" sz="1000" kern="1200" dirty="0"/>
            <a:t>- 39 software repositories</a:t>
          </a:r>
          <a:r>
            <a:rPr lang="en-US" sz="1600" kern="1200" dirty="0"/>
            <a:t>  </a:t>
          </a:r>
        </a:p>
      </dsp:txBody>
      <dsp:txXfrm>
        <a:off x="4138024" y="0"/>
        <a:ext cx="2087124" cy="962248"/>
      </dsp:txXfrm>
    </dsp:sp>
    <dsp:sp modelId="{B54F2E7C-3495-4208-9E51-23ED2F7A8421}">
      <dsp:nvSpPr>
        <dsp:cNvPr id="0" name=""/>
        <dsp:cNvSpPr/>
      </dsp:nvSpPr>
      <dsp:spPr>
        <a:xfrm>
          <a:off x="3177071" y="2749437"/>
          <a:ext cx="729264" cy="766334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4000" r="-34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20D70A-597E-4C9C-AF02-BDEC3BD3E81F}">
      <dsp:nvSpPr>
        <dsp:cNvPr id="0" name=""/>
        <dsp:cNvSpPr/>
      </dsp:nvSpPr>
      <dsp:spPr>
        <a:xfrm>
          <a:off x="5004475" y="1338264"/>
          <a:ext cx="1330429" cy="9622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10000"/>
            </a:spcAft>
            <a:buNone/>
          </a:pPr>
          <a:endParaRPr lang="en-US" sz="1600" kern="1200"/>
        </a:p>
      </dsp:txBody>
      <dsp:txXfrm>
        <a:off x="5004475" y="1338264"/>
        <a:ext cx="1330429" cy="962248"/>
      </dsp:txXfrm>
    </dsp:sp>
    <dsp:sp modelId="{BE2CD7CE-E3E0-4C96-8603-7D7914153991}">
      <dsp:nvSpPr>
        <dsp:cNvPr id="0" name=""/>
        <dsp:cNvSpPr/>
      </dsp:nvSpPr>
      <dsp:spPr>
        <a:xfrm>
          <a:off x="3753454" y="1234734"/>
          <a:ext cx="730318" cy="797980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1FE6EF-92E6-45C1-AC96-378E52E54DDF}">
      <dsp:nvSpPr>
        <dsp:cNvPr id="0" name=""/>
        <dsp:cNvSpPr/>
      </dsp:nvSpPr>
      <dsp:spPr>
        <a:xfrm>
          <a:off x="4565085" y="914713"/>
          <a:ext cx="2885688" cy="21234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algn="l" defTabSz="711200">
            <a:lnSpc>
              <a:spcPct val="90000"/>
            </a:lnSpc>
            <a:spcBef>
              <a:spcPct val="0"/>
            </a:spcBef>
            <a:spcAft>
              <a:spcPct val="10000"/>
            </a:spcAft>
            <a:buNone/>
          </a:pPr>
          <a:r>
            <a:rPr lang="en-US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Collaboration building &amp; dissemination</a:t>
          </a:r>
        </a:p>
        <a:p>
          <a:pPr marL="0" lvl="0" algn="l" defTabSz="711200">
            <a:lnSpc>
              <a:spcPct val="90000"/>
            </a:lnSpc>
            <a:spcBef>
              <a:spcPct val="0"/>
            </a:spcBef>
            <a:spcAft>
              <a:spcPct val="10000"/>
            </a:spcAft>
            <a:buNone/>
          </a:pPr>
          <a:r>
            <a:rPr lang="en-US" sz="1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- 40 outreach activities (per hub)</a:t>
          </a:r>
        </a:p>
        <a:p>
          <a:pPr marL="0" lvl="0" algn="l" defTabSz="711200">
            <a:lnSpc>
              <a:spcPct val="90000"/>
            </a:lnSpc>
            <a:spcBef>
              <a:spcPct val="0"/>
            </a:spcBef>
            <a:spcAft>
              <a:spcPct val="10000"/>
            </a:spcAft>
            <a:buNone/>
          </a:pPr>
          <a:r>
            <a:rPr lang="en-US" sz="1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- 1 new Member Country</a:t>
          </a:r>
        </a:p>
        <a:p>
          <a:pPr marL="0" lvl="0" algn="l" defTabSz="711200">
            <a:lnSpc>
              <a:spcPct val="90000"/>
            </a:lnSpc>
            <a:spcBef>
              <a:spcPct val="0"/>
            </a:spcBef>
            <a:spcAft>
              <a:spcPct val="10000"/>
            </a:spcAft>
            <a:buNone/>
          </a:pPr>
          <a:r>
            <a:rPr lang="en-US" sz="1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- 6 events in New Member States</a:t>
          </a:r>
        </a:p>
        <a:p>
          <a:pPr marL="0" lvl="0" algn="l" defTabSz="711200">
            <a:lnSpc>
              <a:spcPct val="90000"/>
            </a:lnSpc>
            <a:spcBef>
              <a:spcPct val="0"/>
            </a:spcBef>
            <a:spcAft>
              <a:spcPct val="10000"/>
            </a:spcAft>
            <a:buNone/>
          </a:pPr>
          <a:r>
            <a:rPr lang="en-US" sz="1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- 251 Business profiles registered</a:t>
          </a:r>
        </a:p>
        <a:p>
          <a:pPr marL="0" lvl="0" algn="l" defTabSz="711200">
            <a:lnSpc>
              <a:spcPct val="90000"/>
            </a:lnSpc>
            <a:spcBef>
              <a:spcPct val="0"/>
            </a:spcBef>
            <a:spcAft>
              <a:spcPct val="10000"/>
            </a:spcAft>
            <a:buNone/>
          </a:pPr>
          <a:r>
            <a:rPr lang="en-US" sz="1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 - 7 new supplier contracts (above €200K) </a:t>
          </a:r>
        </a:p>
        <a:p>
          <a:pPr marL="0" lvl="0" algn="l" defTabSz="711200">
            <a:lnSpc>
              <a:spcPct val="90000"/>
            </a:lnSpc>
            <a:spcBef>
              <a:spcPct val="0"/>
            </a:spcBef>
            <a:spcAft>
              <a:spcPct val="10000"/>
            </a:spcAft>
            <a:buNone/>
          </a:pPr>
          <a:r>
            <a:rPr lang="en-US" sz="1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- 1169 participants in ILO industry events</a:t>
          </a:r>
        </a:p>
        <a:p>
          <a:pPr marL="0" marR="0" lvl="0" indent="0" algn="l" defTabSz="7112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0000"/>
            </a:spcAft>
            <a:buClrTx/>
            <a:buSzTx/>
            <a:buFontTx/>
            <a:buNone/>
            <a:tabLst/>
            <a:defRPr/>
          </a:pPr>
          <a:r>
            <a:rPr lang="en-US" sz="1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- 87 press releases (web)</a:t>
          </a:r>
        </a:p>
        <a:p>
          <a:pPr marL="0" marR="0" lvl="0" indent="0" algn="l" defTabSz="7112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0000"/>
            </a:spcAft>
            <a:buClrTx/>
            <a:buSzTx/>
            <a:buFontTx/>
            <a:buNone/>
            <a:tabLst/>
            <a:defRPr/>
          </a:pPr>
          <a:r>
            <a:rPr lang="en-US" sz="1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- 7 non-scientific publications</a:t>
          </a:r>
        </a:p>
        <a:p>
          <a:pPr marL="0" marR="0" lvl="0" indent="0" algn="l" defTabSz="7112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0000"/>
            </a:spcAft>
            <a:buClrTx/>
            <a:buSzTx/>
            <a:buFontTx/>
            <a:buNone/>
            <a:tabLst/>
            <a:defRPr/>
          </a:pPr>
          <a:r>
            <a:rPr lang="en-US" sz="1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- 50K+ page views per month (8K – 10K unique visits p/m)</a:t>
          </a:r>
        </a:p>
        <a:p>
          <a:pPr marL="0" lvl="0" algn="l" defTabSz="711200">
            <a:lnSpc>
              <a:spcPct val="90000"/>
            </a:lnSpc>
            <a:spcBef>
              <a:spcPct val="0"/>
            </a:spcBef>
            <a:spcAft>
              <a:spcPct val="10000"/>
            </a:spcAft>
            <a:buNone/>
          </a:pPr>
          <a:endParaRPr lang="en-US" sz="10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/>
            <a:ea typeface="+mn-ea"/>
            <a:cs typeface="+mn-cs"/>
          </a:endParaRPr>
        </a:p>
      </dsp:txBody>
      <dsp:txXfrm>
        <a:off x="4565085" y="914713"/>
        <a:ext cx="2885688" cy="212347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C6392F-08CF-A74F-BC7C-634B1D005B79}">
      <dsp:nvSpPr>
        <dsp:cNvPr id="0" name=""/>
        <dsp:cNvSpPr/>
      </dsp:nvSpPr>
      <dsp:spPr>
        <a:xfrm>
          <a:off x="426803" y="54769"/>
          <a:ext cx="1720105" cy="1032063"/>
        </a:xfrm>
        <a:prstGeom prst="rect">
          <a:avLst/>
        </a:prstGeom>
        <a:solidFill>
          <a:srgbClr val="9CBC26">
            <a:alpha val="5100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Change of ESS legal status of ESS to ERIC inside EC Participant Portal</a:t>
          </a:r>
          <a:endParaRPr lang="en-US" sz="1300" kern="1200" dirty="0"/>
        </a:p>
      </dsp:txBody>
      <dsp:txXfrm>
        <a:off x="426803" y="54769"/>
        <a:ext cx="1720105" cy="1032063"/>
      </dsp:txXfrm>
    </dsp:sp>
    <dsp:sp modelId="{2BFA8816-DCBD-D04E-B0F7-3F0FD8011E69}">
      <dsp:nvSpPr>
        <dsp:cNvPr id="0" name=""/>
        <dsp:cNvSpPr/>
      </dsp:nvSpPr>
      <dsp:spPr>
        <a:xfrm>
          <a:off x="2318919" y="54769"/>
          <a:ext cx="1720105" cy="1032063"/>
        </a:xfrm>
        <a:prstGeom prst="rect">
          <a:avLst/>
        </a:prstGeom>
        <a:solidFill>
          <a:prstClr val="white">
            <a:lumMod val="85000"/>
          </a:prst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Change in subcontracting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(ESS subcontracting to </a:t>
          </a:r>
          <a:r>
            <a:rPr lang="en-GB" sz="12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Elettra</a:t>
          </a:r>
          <a:r>
            <a:rPr lang="en-GB" sz="12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 direct costs for XRM+)</a:t>
          </a:r>
          <a:endParaRPr lang="en-US" sz="12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/>
            <a:ea typeface="+mn-ea"/>
            <a:cs typeface="+mn-cs"/>
          </a:endParaRPr>
        </a:p>
      </dsp:txBody>
      <dsp:txXfrm>
        <a:off x="2318919" y="54769"/>
        <a:ext cx="1720105" cy="1032063"/>
      </dsp:txXfrm>
    </dsp:sp>
    <dsp:sp modelId="{CE04BCD6-C089-984E-B37A-D10ABA747FEB}">
      <dsp:nvSpPr>
        <dsp:cNvPr id="0" name=""/>
        <dsp:cNvSpPr/>
      </dsp:nvSpPr>
      <dsp:spPr>
        <a:xfrm>
          <a:off x="4211035" y="54769"/>
          <a:ext cx="1720105" cy="1032063"/>
        </a:xfrm>
        <a:prstGeom prst="rect">
          <a:avLst/>
        </a:prstGeom>
        <a:solidFill>
          <a:srgbClr val="7D0046">
            <a:alpha val="51000"/>
          </a:srgb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Changed delivery dates of some deliverables</a:t>
          </a:r>
          <a:endParaRPr lang="en-US" sz="1300" kern="1200" dirty="0"/>
        </a:p>
      </dsp:txBody>
      <dsp:txXfrm>
        <a:off x="4211035" y="54769"/>
        <a:ext cx="1720105" cy="1032063"/>
      </dsp:txXfrm>
    </dsp:sp>
    <dsp:sp modelId="{2EEE06DD-48EC-3245-95C7-9FAA5CC7DAF4}">
      <dsp:nvSpPr>
        <dsp:cNvPr id="0" name=""/>
        <dsp:cNvSpPr/>
      </dsp:nvSpPr>
      <dsp:spPr>
        <a:xfrm>
          <a:off x="6103151" y="54769"/>
          <a:ext cx="1720105" cy="1032063"/>
        </a:xfrm>
        <a:prstGeom prst="rect">
          <a:avLst/>
        </a:prstGeom>
        <a:solidFill>
          <a:srgbClr val="485156">
            <a:alpha val="50000"/>
          </a:srgb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Change from PCP identification to PPI identification</a:t>
          </a:r>
          <a:endParaRPr lang="en-US" sz="1300" kern="1200" dirty="0"/>
        </a:p>
      </dsp:txBody>
      <dsp:txXfrm>
        <a:off x="6103151" y="54769"/>
        <a:ext cx="1720105" cy="1032063"/>
      </dsp:txXfrm>
    </dsp:sp>
    <dsp:sp modelId="{B1665252-8F1F-3F49-95E8-7EFFC01B8A15}">
      <dsp:nvSpPr>
        <dsp:cNvPr id="0" name=""/>
        <dsp:cNvSpPr/>
      </dsp:nvSpPr>
      <dsp:spPr>
        <a:xfrm>
          <a:off x="426803" y="1204927"/>
          <a:ext cx="1720105" cy="1032063"/>
        </a:xfrm>
        <a:prstGeom prst="rect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 dirty="0"/>
        </a:p>
      </dsp:txBody>
      <dsp:txXfrm>
        <a:off x="426803" y="1204927"/>
        <a:ext cx="1720105" cy="1032063"/>
      </dsp:txXfrm>
    </dsp:sp>
    <dsp:sp modelId="{0DD40DC3-88DA-9445-BD82-81C42836FDD0}">
      <dsp:nvSpPr>
        <dsp:cNvPr id="0" name=""/>
        <dsp:cNvSpPr/>
      </dsp:nvSpPr>
      <dsp:spPr>
        <a:xfrm>
          <a:off x="2318919" y="1204927"/>
          <a:ext cx="1720105" cy="1032063"/>
        </a:xfrm>
        <a:prstGeom prst="rect">
          <a:avLst/>
        </a:prstGeom>
        <a:solidFill>
          <a:srgbClr val="82AA1E">
            <a:alpha val="6500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Reduction in new Member countries and ILO nodes (from 5 to 3)</a:t>
          </a:r>
          <a:endParaRPr lang="en-US" sz="1300" kern="1200" dirty="0"/>
        </a:p>
      </dsp:txBody>
      <dsp:txXfrm>
        <a:off x="2318919" y="1204927"/>
        <a:ext cx="1720105" cy="1032063"/>
      </dsp:txXfrm>
    </dsp:sp>
    <dsp:sp modelId="{B9F9047A-3DE8-1A48-B1AE-A3C17F1ED7EA}">
      <dsp:nvSpPr>
        <dsp:cNvPr id="0" name=""/>
        <dsp:cNvSpPr/>
      </dsp:nvSpPr>
      <dsp:spPr>
        <a:xfrm>
          <a:off x="4211035" y="1204927"/>
          <a:ext cx="1720105" cy="1032063"/>
        </a:xfrm>
        <a:prstGeom prst="rect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 dirty="0"/>
        </a:p>
      </dsp:txBody>
      <dsp:txXfrm>
        <a:off x="4211035" y="1204927"/>
        <a:ext cx="1720105" cy="1032063"/>
      </dsp:txXfrm>
    </dsp:sp>
    <dsp:sp modelId="{8E0FB8F3-1E0F-7F44-B7DB-F3C293DF0308}">
      <dsp:nvSpPr>
        <dsp:cNvPr id="0" name=""/>
        <dsp:cNvSpPr/>
      </dsp:nvSpPr>
      <dsp:spPr>
        <a:xfrm>
          <a:off x="4216212" y="1233949"/>
          <a:ext cx="1720105" cy="1032063"/>
        </a:xfrm>
        <a:prstGeom prst="rect">
          <a:avLst/>
        </a:prstGeom>
        <a:solidFill>
          <a:schemeClr val="bg1">
            <a:lumMod val="8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Transfer of activity and potential budget transfer from ESS to LU in WP4</a:t>
          </a:r>
        </a:p>
      </dsp:txBody>
      <dsp:txXfrm>
        <a:off x="4216212" y="1233949"/>
        <a:ext cx="1720105" cy="1032063"/>
      </dsp:txXfrm>
    </dsp:sp>
    <dsp:sp modelId="{23611100-99C4-0244-A0ED-69708DFEBEB1}">
      <dsp:nvSpPr>
        <dsp:cNvPr id="0" name=""/>
        <dsp:cNvSpPr/>
      </dsp:nvSpPr>
      <dsp:spPr>
        <a:xfrm>
          <a:off x="426803" y="2397617"/>
          <a:ext cx="1720105" cy="1032063"/>
        </a:xfrm>
        <a:prstGeom prst="rect">
          <a:avLst/>
        </a:prstGeom>
        <a:solidFill>
          <a:srgbClr val="485156">
            <a:alpha val="50000"/>
          </a:srgb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New deliverable (impact assessment) with subcontracting</a:t>
          </a:r>
          <a:endParaRPr lang="en-US" sz="12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/>
            <a:ea typeface="+mn-ea"/>
            <a:cs typeface="+mn-cs"/>
          </a:endParaRPr>
        </a:p>
      </dsp:txBody>
      <dsp:txXfrm>
        <a:off x="426803" y="2397617"/>
        <a:ext cx="1720105" cy="1032063"/>
      </dsp:txXfrm>
    </dsp:sp>
    <dsp:sp modelId="{C86F2C34-1547-104E-BA04-7B4233EC2ED2}">
      <dsp:nvSpPr>
        <dsp:cNvPr id="0" name=""/>
        <dsp:cNvSpPr/>
      </dsp:nvSpPr>
      <dsp:spPr>
        <a:xfrm>
          <a:off x="2318919" y="2409855"/>
          <a:ext cx="1720105" cy="1032063"/>
        </a:xfrm>
        <a:prstGeom prst="rect">
          <a:avLst/>
        </a:prstGeom>
        <a:solidFill>
          <a:srgbClr val="7D0046">
            <a:alpha val="51000"/>
          </a:srgb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Addition of partners to WPs (BNC to WP2, ESS-B to WP4) and attribution of PM</a:t>
          </a:r>
          <a:endParaRPr lang="en-US" sz="1300" kern="1200" dirty="0"/>
        </a:p>
      </dsp:txBody>
      <dsp:txXfrm>
        <a:off x="2318919" y="2409855"/>
        <a:ext cx="1720105" cy="1032063"/>
      </dsp:txXfrm>
    </dsp:sp>
    <dsp:sp modelId="{66D0E53C-6EA1-D245-8BF4-5B32F6E85813}">
      <dsp:nvSpPr>
        <dsp:cNvPr id="0" name=""/>
        <dsp:cNvSpPr/>
      </dsp:nvSpPr>
      <dsp:spPr>
        <a:xfrm>
          <a:off x="4211035" y="2409855"/>
          <a:ext cx="1720105" cy="1032063"/>
        </a:xfrm>
        <a:prstGeom prst="rect">
          <a:avLst/>
        </a:prstGeom>
        <a:solidFill>
          <a:srgbClr val="9CBC26">
            <a:alpha val="5100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Addition of activities (summer courses, visits to/from ESS from outside Europe)</a:t>
          </a:r>
          <a:endParaRPr lang="en-US" sz="1300" kern="1200" dirty="0"/>
        </a:p>
      </dsp:txBody>
      <dsp:txXfrm>
        <a:off x="4211035" y="2409855"/>
        <a:ext cx="1720105" cy="1032063"/>
      </dsp:txXfrm>
    </dsp:sp>
    <dsp:sp modelId="{3C0779F2-385C-0347-A7F4-082C6924A551}">
      <dsp:nvSpPr>
        <dsp:cNvPr id="0" name=""/>
        <dsp:cNvSpPr/>
      </dsp:nvSpPr>
      <dsp:spPr>
        <a:xfrm>
          <a:off x="6103151" y="2409001"/>
          <a:ext cx="1720105" cy="1032063"/>
        </a:xfrm>
        <a:prstGeom prst="rect">
          <a:avLst/>
        </a:prstGeom>
        <a:solidFill>
          <a:srgbClr val="82AA1E">
            <a:alpha val="65000"/>
          </a:srgb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Addition of cost eligibility (ESS visitor centre maintenance, specific risk assessment meetings)</a:t>
          </a:r>
          <a:endParaRPr lang="en-US" sz="1300" kern="1200" dirty="0"/>
        </a:p>
      </dsp:txBody>
      <dsp:txXfrm>
        <a:off x="6103151" y="2409001"/>
        <a:ext cx="1720105" cy="10320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RadialPictureList">
  <dgm:title val="Radial Picture List"/>
  <dgm:desc val="Use to show relationships to a central idea. The Level 1 shape contains text and all Level 2 shapes contain a picture with corresponding text. Limited to four Level 2 pictures.  Unused pictures do not appear, but remain available if you switch layouts. Works best with a small amount of Level 2 text."/>
  <dgm:catLst>
    <dgm:cat type="picture" pri="2500"/>
    <dgm:cat type="officeonline" pri="2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10" destId="14" srcOrd="3" destOrd="0"/>
      </dgm:cxnLst>
      <dgm:bg/>
      <dgm:whole/>
    </dgm:dataModel>
  </dgm:clrData>
  <dgm:layoutNode name="Name0">
    <dgm:varLst>
      <dgm:chMax val="1"/>
      <dgm:chPref val="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Child1" refType="w" fact="0.76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5661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6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l" for="ch" forName="Parent" refType="w" fact="0.1777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l" for="ch" forName="Image1" refType="w" fact="0.5531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l" for="ch" forName="Image2" refType="w" fact="0.5531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l" for="ch" forName="Child1" refType="w" fact="0.7529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l" for="ch" forName="Child2" refType="w" fact="0.7529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7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4968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l" for="ch" forName="Image2" refType="w" fact="0.5661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l" for="ch" forName="Image3" refType="w" fact="0.4968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l" for="ch" forName="Child1" refType="w" fact="0.6897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l" for="ch" forName="Child2" refType="w" fact="0.76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l" for="ch" forName="Child3" refType="w" fact="0.6897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8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" refType="w" fact="0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l" for="ch" forName="Parent" refType="w" fact="0.1756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l" for="ch" forName="Image1" refType="w" fact="0.42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l" for="ch" forName="Image2" refType="w" fact="0.5598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l" for="ch" forName="Image3" refType="w" fact="0.5591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l" for="ch" forName="Image4" refType="w" fact="0.42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l" for="ch" forName="Child1" refType="w" fact="0.6214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l" for="ch" forName="Child2" refType="w" fact="0.7557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l" for="ch" forName="Child3" refType="w" fact="0.7557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l" for="ch" forName="Child4" refType="w" fact="0.6214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if>
      <dgm:else name="Name9">
        <dgm:choose name="Name10">
          <dgm:if name="Name11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2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Child1" refType="w" fact="0.24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4339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13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r" for="ch" forName="Parent" refType="w" fact="0.8223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r" for="ch" forName="Image1" refType="w" fact="0.4469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r" for="ch" forName="Image2" refType="w" fact="0.4469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r" for="ch" forName="Child1" refType="w" fact="0.2471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r" for="ch" forName="Child2" refType="w" fact="0.2471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14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5032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r" for="ch" forName="Image2" refType="w" fact="0.4339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r" for="ch" forName="Image3" refType="w" fact="0.5032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r" for="ch" forName="Child1" refType="w" fact="0.3103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r" for="ch" forName="Child2" refType="w" fact="0.24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r" for="ch" forName="Child3" refType="w" fact="0.3103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15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" refType="w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r" for="ch" forName="Parent" refType="w" fact="0.8244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r" for="ch" forName="Image1" refType="w" fact="0.57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r" for="ch" forName="Image2" refType="w" fact="0.4402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r" for="ch" forName="Image3" refType="w" fact="0.4409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r" for="ch" forName="Image4" refType="w" fact="0.57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r" for="ch" forName="Child1" refType="w" fact="0.3786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r" for="ch" forName="Child2" refType="w" fact="0.2443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r" for="ch" forName="Child3" refType="w" fact="0.2443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r" for="ch" forName="Child4" refType="w" fact="0.3786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else>
    </dgm:choose>
    <dgm:forEach name="wrapper" axis="self" ptType="parTrans">
      <dgm:forEach name="ImageRepeat" axis="self">
        <dgm:layoutNode name="Image" styleLbl="fgImgPlace1">
          <dgm:alg type="sp"/>
          <dgm:shape xmlns:r="http://schemas.openxmlformats.org/officeDocument/2006/relationships" type="ellipse" r:blip="" blipPhldr="1">
            <dgm:adjLst/>
          </dgm:shape>
          <dgm:presOf/>
        </dgm:layoutNode>
      </dgm:forEach>
    </dgm:forEach>
    <dgm:forEach name="Name16" axis="ch" ptType="node" cnt="1">
      <dgm:layoutNode name="Parent" styleLbl="node1">
        <dgm:varLst>
          <dgm:chMax val="4"/>
          <dgm:chPref val="3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 ch" ptType="node node" st="1 1" cnt="1 1">
      <dgm:layoutNode name="Accent" styleLbl="node1">
        <dgm:alg type="sp"/>
        <dgm:choose name="Name18">
          <dgm:if name="Name19" func="var" arg="dir" op="equ" val="norm">
            <dgm:choose name="Name20">
              <dgm:if name="Name21" axis="followSib" ptType="node" func="cnt" op="equ" val="0">
                <dgm:shape xmlns:r="http://schemas.openxmlformats.org/officeDocument/2006/relationships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2" axis="followSib" ptType="node" func="cnt" op="equ" val="1">
                <dgm:shape xmlns:r="http://schemas.openxmlformats.org/officeDocument/2006/relationships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3" axis="followSib" ptType="node" func="cnt" op="equ" val="2">
                <dgm:shape xmlns:r="http://schemas.openxmlformats.org/officeDocument/2006/relationships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24">
                <dgm:shape xmlns:r="http://schemas.openxmlformats.org/officeDocument/2006/relationships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if>
          <dgm:else name="Name25">
            <dgm:choose name="Name26">
              <dgm:if name="Name27" axis="followSib" ptType="node" func="cnt" op="equ" val="0">
                <dgm:shape xmlns:r="http://schemas.openxmlformats.org/officeDocument/2006/relationships" rot="180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8" axis="followSib" ptType="node" func="cnt" op="equ" val="1">
                <dgm:shape xmlns:r="http://schemas.openxmlformats.org/officeDocument/2006/relationships" rot="180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9" axis="followSib" ptType="node" func="cnt" op="equ" val="2">
                <dgm:shape xmlns:r="http://schemas.openxmlformats.org/officeDocument/2006/relationships" rot="180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30">
                <dgm:shape xmlns:r="http://schemas.openxmlformats.org/officeDocument/2006/relationships" rot="180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else>
        </dgm:choose>
        <dgm:presOf/>
      </dgm:layoutNode>
      <dgm:layoutNode name="Image1" styleLbl="fgImgPlace1">
        <dgm:alg type="sp"/>
        <dgm:shape xmlns:r="http://schemas.openxmlformats.org/officeDocument/2006/relationships" type="ellipse" r:blip="" blipPhldr="1">
          <dgm:adjLst/>
        </dgm:shape>
        <dgm:presOf/>
      </dgm:layoutNode>
      <dgm:layoutNode name="Child1" styleLbl="revTx">
        <dgm:varLst>
          <dgm:chMax val="0"/>
          <dgm:chPref val="0"/>
          <dgm:bulletEnabled val="1"/>
        </dgm:varLst>
        <dgm:choose name="Name31">
          <dgm:if name="Name3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4" axis="ch ch" ptType="node node" st="1 2" cnt="1 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35" ref="ImageRepeat"/>
      </dgm:layoutNode>
      <dgm:layoutNode name="Child2" styleLbl="revTx">
        <dgm:varLst>
          <dgm:chMax val="0"/>
          <dgm:chPref val="0"/>
          <dgm:bulletEnabled val="1"/>
        </dgm:varLst>
        <dgm:choose name="Name36">
          <dgm:if name="Name3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9" axis="ch ch" ptType="node node" st="1 3" cnt="1 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40" ref="ImageRepeat"/>
      </dgm:layoutNode>
      <dgm:layoutNode name="Child3" styleLbl="revTx">
        <dgm:varLst>
          <dgm:chMax val="0"/>
          <dgm:chPref val="0"/>
          <dgm:bulletEnabled val="1"/>
        </dgm:varLst>
        <dgm:choose name="Name41">
          <dgm:if name="Name4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4" axis="ch ch" ptType="node node" st="1 4" cnt="1 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45" ref="ImageRepeat"/>
      </dgm:layoutNode>
      <dgm:layoutNode name="Child4" styleLbl="revTx">
        <dgm:varLst>
          <dgm:chMax val="0"/>
          <dgm:chPref val="0"/>
          <dgm:bulletEnabled val="1"/>
        </dgm:varLst>
        <dgm:choose name="Name46">
          <dgm:if name="Name4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1/layout/RadialPictureList">
  <dgm:title val="Radial Picture List"/>
  <dgm:desc val="Use to show relationships to a central idea. The Level 1 shape contains text and all Level 2 shapes contain a picture with corresponding text. Limited to four Level 2 pictures.  Unused pictures do not appear, but remain available if you switch layouts. Works best with a small amount of Level 2 text."/>
  <dgm:catLst>
    <dgm:cat type="picture" pri="2500"/>
    <dgm:cat type="officeonline" pri="2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10" destId="14" srcOrd="3" destOrd="0"/>
      </dgm:cxnLst>
      <dgm:bg/>
      <dgm:whole/>
    </dgm:dataModel>
  </dgm:clrData>
  <dgm:layoutNode name="Name0">
    <dgm:varLst>
      <dgm:chMax val="1"/>
      <dgm:chPref val="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Child1" refType="w" fact="0.76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5661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6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l" for="ch" forName="Parent" refType="w" fact="0.1777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l" for="ch" forName="Image1" refType="w" fact="0.5531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l" for="ch" forName="Image2" refType="w" fact="0.5531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l" for="ch" forName="Child1" refType="w" fact="0.7529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l" for="ch" forName="Child2" refType="w" fact="0.7529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7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4968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l" for="ch" forName="Image2" refType="w" fact="0.5661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l" for="ch" forName="Image3" refType="w" fact="0.4968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l" for="ch" forName="Child1" refType="w" fact="0.6897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l" for="ch" forName="Child2" refType="w" fact="0.76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l" for="ch" forName="Child3" refType="w" fact="0.6897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8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" refType="w" fact="0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l" for="ch" forName="Parent" refType="w" fact="0.1756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l" for="ch" forName="Image1" refType="w" fact="0.42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l" for="ch" forName="Image2" refType="w" fact="0.5598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l" for="ch" forName="Image3" refType="w" fact="0.5591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l" for="ch" forName="Image4" refType="w" fact="0.42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l" for="ch" forName="Child1" refType="w" fact="0.6214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l" for="ch" forName="Child2" refType="w" fact="0.7557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l" for="ch" forName="Child3" refType="w" fact="0.7557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l" for="ch" forName="Child4" refType="w" fact="0.6214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if>
      <dgm:else name="Name9">
        <dgm:choose name="Name10">
          <dgm:if name="Name11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2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Child1" refType="w" fact="0.24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4339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13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r" for="ch" forName="Parent" refType="w" fact="0.8223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r" for="ch" forName="Image1" refType="w" fact="0.4469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r" for="ch" forName="Image2" refType="w" fact="0.4469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r" for="ch" forName="Child1" refType="w" fact="0.2471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r" for="ch" forName="Child2" refType="w" fact="0.2471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14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5032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r" for="ch" forName="Image2" refType="w" fact="0.4339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r" for="ch" forName="Image3" refType="w" fact="0.5032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r" for="ch" forName="Child1" refType="w" fact="0.3103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r" for="ch" forName="Child2" refType="w" fact="0.24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r" for="ch" forName="Child3" refType="w" fact="0.3103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15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" refType="w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r" for="ch" forName="Parent" refType="w" fact="0.8244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r" for="ch" forName="Image1" refType="w" fact="0.57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r" for="ch" forName="Image2" refType="w" fact="0.4402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r" for="ch" forName="Image3" refType="w" fact="0.4409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r" for="ch" forName="Image4" refType="w" fact="0.57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r" for="ch" forName="Child1" refType="w" fact="0.3786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r" for="ch" forName="Child2" refType="w" fact="0.2443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r" for="ch" forName="Child3" refType="w" fact="0.2443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r" for="ch" forName="Child4" refType="w" fact="0.3786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else>
    </dgm:choose>
    <dgm:forEach name="wrapper" axis="self" ptType="parTrans">
      <dgm:forEach name="ImageRepeat" axis="self">
        <dgm:layoutNode name="Image" styleLbl="fgImgPlace1">
          <dgm:alg type="sp"/>
          <dgm:shape xmlns:r="http://schemas.openxmlformats.org/officeDocument/2006/relationships" type="ellipse" r:blip="" blipPhldr="1">
            <dgm:adjLst/>
          </dgm:shape>
          <dgm:presOf/>
        </dgm:layoutNode>
      </dgm:forEach>
    </dgm:forEach>
    <dgm:forEach name="Name16" axis="ch" ptType="node" cnt="1">
      <dgm:layoutNode name="Parent" styleLbl="node1">
        <dgm:varLst>
          <dgm:chMax val="4"/>
          <dgm:chPref val="3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 ch" ptType="node node" st="1 1" cnt="1 1">
      <dgm:layoutNode name="Accent" styleLbl="node1">
        <dgm:alg type="sp"/>
        <dgm:choose name="Name18">
          <dgm:if name="Name19" func="var" arg="dir" op="equ" val="norm">
            <dgm:choose name="Name20">
              <dgm:if name="Name21" axis="followSib" ptType="node" func="cnt" op="equ" val="0">
                <dgm:shape xmlns:r="http://schemas.openxmlformats.org/officeDocument/2006/relationships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2" axis="followSib" ptType="node" func="cnt" op="equ" val="1">
                <dgm:shape xmlns:r="http://schemas.openxmlformats.org/officeDocument/2006/relationships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3" axis="followSib" ptType="node" func="cnt" op="equ" val="2">
                <dgm:shape xmlns:r="http://schemas.openxmlformats.org/officeDocument/2006/relationships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24">
                <dgm:shape xmlns:r="http://schemas.openxmlformats.org/officeDocument/2006/relationships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if>
          <dgm:else name="Name25">
            <dgm:choose name="Name26">
              <dgm:if name="Name27" axis="followSib" ptType="node" func="cnt" op="equ" val="0">
                <dgm:shape xmlns:r="http://schemas.openxmlformats.org/officeDocument/2006/relationships" rot="180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8" axis="followSib" ptType="node" func="cnt" op="equ" val="1">
                <dgm:shape xmlns:r="http://schemas.openxmlformats.org/officeDocument/2006/relationships" rot="180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9" axis="followSib" ptType="node" func="cnt" op="equ" val="2">
                <dgm:shape xmlns:r="http://schemas.openxmlformats.org/officeDocument/2006/relationships" rot="180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30">
                <dgm:shape xmlns:r="http://schemas.openxmlformats.org/officeDocument/2006/relationships" rot="180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else>
        </dgm:choose>
        <dgm:presOf/>
      </dgm:layoutNode>
      <dgm:layoutNode name="Image1" styleLbl="fgImgPlace1">
        <dgm:alg type="sp"/>
        <dgm:shape xmlns:r="http://schemas.openxmlformats.org/officeDocument/2006/relationships" type="ellipse" r:blip="" blipPhldr="1">
          <dgm:adjLst/>
        </dgm:shape>
        <dgm:presOf/>
      </dgm:layoutNode>
      <dgm:layoutNode name="Child1" styleLbl="revTx">
        <dgm:varLst>
          <dgm:chMax val="0"/>
          <dgm:chPref val="0"/>
          <dgm:bulletEnabled val="1"/>
        </dgm:varLst>
        <dgm:choose name="Name31">
          <dgm:if name="Name3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4" axis="ch ch" ptType="node node" st="1 2" cnt="1 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35" ref="ImageRepeat"/>
      </dgm:layoutNode>
      <dgm:layoutNode name="Child2" styleLbl="revTx">
        <dgm:varLst>
          <dgm:chMax val="0"/>
          <dgm:chPref val="0"/>
          <dgm:bulletEnabled val="1"/>
        </dgm:varLst>
        <dgm:choose name="Name36">
          <dgm:if name="Name3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9" axis="ch ch" ptType="node node" st="1 3" cnt="1 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40" ref="ImageRepeat"/>
      </dgm:layoutNode>
      <dgm:layoutNode name="Child3" styleLbl="revTx">
        <dgm:varLst>
          <dgm:chMax val="0"/>
          <dgm:chPref val="0"/>
          <dgm:bulletEnabled val="1"/>
        </dgm:varLst>
        <dgm:choose name="Name41">
          <dgm:if name="Name4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4" axis="ch ch" ptType="node node" st="1 4" cnt="1 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45" ref="ImageRepeat"/>
      </dgm:layoutNode>
      <dgm:layoutNode name="Child4" styleLbl="revTx">
        <dgm:varLst>
          <dgm:chMax val="0"/>
          <dgm:chPref val="0"/>
          <dgm:bulletEnabled val="1"/>
        </dgm:varLst>
        <dgm:choose name="Name46">
          <dgm:if name="Name4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4870" cy="500936"/>
          </a:xfrm>
          <a:prstGeom prst="rect">
            <a:avLst/>
          </a:prstGeom>
        </p:spPr>
        <p:txBody>
          <a:bodyPr vert="horz" lIns="92437" tIns="46218" rIns="92437" bIns="46218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quarter" idx="1"/>
          </p:nvPr>
        </p:nvSpPr>
        <p:spPr>
          <a:xfrm>
            <a:off x="3901699" y="0"/>
            <a:ext cx="2984870" cy="500936"/>
          </a:xfrm>
          <a:prstGeom prst="rect">
            <a:avLst/>
          </a:prstGeom>
        </p:spPr>
        <p:txBody>
          <a:bodyPr vert="horz" lIns="92437" tIns="46218" rIns="92437" bIns="46218" rtlCol="0"/>
          <a:lstStyle>
            <a:lvl1pPr algn="r">
              <a:defRPr sz="1200"/>
            </a:lvl1pPr>
          </a:lstStyle>
          <a:p>
            <a:fld id="{972F373C-62F2-E542-A31B-D414FBBD2CE2}" type="datetimeFigureOut">
              <a:rPr lang="da-DK" smtClean="0"/>
              <a:t>05-09-2017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2"/>
          </p:nvPr>
        </p:nvSpPr>
        <p:spPr>
          <a:xfrm>
            <a:off x="1" y="9516038"/>
            <a:ext cx="2984870" cy="500936"/>
          </a:xfrm>
          <a:prstGeom prst="rect">
            <a:avLst/>
          </a:prstGeom>
        </p:spPr>
        <p:txBody>
          <a:bodyPr vert="horz" lIns="92437" tIns="46218" rIns="92437" bIns="46218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3"/>
          </p:nvPr>
        </p:nvSpPr>
        <p:spPr>
          <a:xfrm>
            <a:off x="3901699" y="9516038"/>
            <a:ext cx="2984870" cy="500936"/>
          </a:xfrm>
          <a:prstGeom prst="rect">
            <a:avLst/>
          </a:prstGeom>
        </p:spPr>
        <p:txBody>
          <a:bodyPr vert="horz" lIns="92437" tIns="46218" rIns="92437" bIns="46218" rtlCol="0" anchor="b"/>
          <a:lstStyle>
            <a:lvl1pPr algn="r">
              <a:defRPr sz="1200"/>
            </a:lvl1pPr>
          </a:lstStyle>
          <a:p>
            <a:fld id="{CAD329FE-1567-AC46-B510-35DD9DCF6283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095366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4870" cy="500936"/>
          </a:xfrm>
          <a:prstGeom prst="rect">
            <a:avLst/>
          </a:prstGeom>
        </p:spPr>
        <p:txBody>
          <a:bodyPr vert="horz" lIns="92437" tIns="46218" rIns="92437" bIns="46218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901699" y="0"/>
            <a:ext cx="2984870" cy="500936"/>
          </a:xfrm>
          <a:prstGeom prst="rect">
            <a:avLst/>
          </a:prstGeom>
        </p:spPr>
        <p:txBody>
          <a:bodyPr vert="horz" lIns="92437" tIns="46218" rIns="92437" bIns="46218" rtlCol="0"/>
          <a:lstStyle>
            <a:lvl1pPr algn="r">
              <a:defRPr sz="1200"/>
            </a:lvl1pPr>
          </a:lstStyle>
          <a:p>
            <a:fld id="{C9895BDF-3F42-4B44-9926-2C470335BF83}" type="datetimeFigureOut">
              <a:rPr lang="da-DK" smtClean="0"/>
              <a:t>05-09-2017</a:t>
            </a:fld>
            <a:endParaRPr lang="da-DK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103188" y="750888"/>
            <a:ext cx="6681787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37" tIns="46218" rIns="92437" bIns="46218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8817" y="4758889"/>
            <a:ext cx="5510530" cy="4508421"/>
          </a:xfrm>
          <a:prstGeom prst="rect">
            <a:avLst/>
          </a:prstGeom>
        </p:spPr>
        <p:txBody>
          <a:bodyPr vert="horz" lIns="92437" tIns="46218" rIns="92437" bIns="46218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1" y="9516038"/>
            <a:ext cx="2984870" cy="500936"/>
          </a:xfrm>
          <a:prstGeom prst="rect">
            <a:avLst/>
          </a:prstGeom>
        </p:spPr>
        <p:txBody>
          <a:bodyPr vert="horz" lIns="92437" tIns="46218" rIns="92437" bIns="46218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3901699" y="9516038"/>
            <a:ext cx="2984870" cy="500936"/>
          </a:xfrm>
          <a:prstGeom prst="rect">
            <a:avLst/>
          </a:prstGeom>
        </p:spPr>
        <p:txBody>
          <a:bodyPr vert="horz" lIns="92437" tIns="46218" rIns="92437" bIns="46218" rtlCol="0" anchor="b"/>
          <a:lstStyle>
            <a:lvl1pPr algn="r">
              <a:defRPr sz="1200"/>
            </a:lvl1pPr>
          </a:lstStyle>
          <a:p>
            <a:fld id="{F0760E1A-7BE3-3D46-9629-02100BF95167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131022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60E1A-7BE3-3D46-9629-02100BF95167}" type="slidenum">
              <a:rPr lang="da-DK" smtClean="0"/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506446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60E1A-7BE3-3D46-9629-02100BF95167}" type="slidenum">
              <a:rPr lang="da-DK" smtClean="0"/>
              <a:t>12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028538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60E1A-7BE3-3D46-9629-02100BF95167}" type="slidenum">
              <a:rPr lang="da-DK" smtClean="0"/>
              <a:t>13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954591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60E1A-7BE3-3D46-9629-02100BF95167}" type="slidenum">
              <a:rPr lang="da-DK" smtClean="0"/>
              <a:t>14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221764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60E1A-7BE3-3D46-9629-02100BF95167}" type="slidenum">
              <a:rPr lang="da-DK" smtClean="0"/>
              <a:t>15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126285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60E1A-7BE3-3D46-9629-02100BF95167}" type="slidenum">
              <a:rPr lang="da-DK" smtClean="0"/>
              <a:t>16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75034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60E1A-7BE3-3D46-9629-02100BF95167}" type="slidenum">
              <a:rPr lang="da-DK" smtClean="0"/>
              <a:t>17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989081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60E1A-7BE3-3D46-9629-02100BF95167}" type="slidenum">
              <a:rPr lang="da-DK" smtClean="0"/>
              <a:t>18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3172843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60E1A-7BE3-3D46-9629-02100BF95167}" type="slidenum">
              <a:rPr lang="da-DK" smtClean="0"/>
              <a:t>19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735080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60E1A-7BE3-3D46-9629-02100BF95167}" type="slidenum">
              <a:rPr lang="da-DK" smtClean="0"/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106681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60E1A-7BE3-3D46-9629-02100BF95167}" type="slidenum">
              <a:rPr lang="da-DK" smtClean="0"/>
              <a:t>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213107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60E1A-7BE3-3D46-9629-02100BF95167}" type="slidenum">
              <a:rPr lang="da-DK" smtClean="0"/>
              <a:t>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529729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60E1A-7BE3-3D46-9629-02100BF95167}" type="slidenum">
              <a:rPr lang="da-DK" smtClean="0"/>
              <a:t>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115444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60E1A-7BE3-3D46-9629-02100BF95167}" type="slidenum">
              <a:rPr lang="da-DK" smtClean="0"/>
              <a:t>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665068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60E1A-7BE3-3D46-9629-02100BF95167}" type="slidenum">
              <a:rPr lang="da-DK" smtClean="0"/>
              <a:t>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49866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60E1A-7BE3-3D46-9629-02100BF95167}" type="slidenum">
              <a:rPr lang="da-DK" smtClean="0"/>
              <a:t>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384735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60E1A-7BE3-3D46-9629-02100BF95167}" type="slidenum">
              <a:rPr lang="da-DK" smtClean="0"/>
              <a:t>10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37369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Billede 21" descr="16g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2924" y="0"/>
            <a:ext cx="4811076" cy="51435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1007700" y="1657354"/>
            <a:ext cx="4929550" cy="1102519"/>
          </a:xfrm>
        </p:spPr>
        <p:txBody>
          <a:bodyPr>
            <a:normAutofit/>
          </a:bodyPr>
          <a:lstStyle>
            <a:lvl1pPr algn="l">
              <a:defRPr sz="3600" b="1" baseline="0">
                <a:solidFill>
                  <a:srgbClr val="485156"/>
                </a:solidFill>
              </a:defRPr>
            </a:lvl1pPr>
          </a:lstStyle>
          <a:p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slide </a:t>
            </a:r>
            <a:r>
              <a:rPr lang="da-DK" dirty="0" err="1"/>
              <a:t>title</a:t>
            </a:r>
            <a:r>
              <a:rPr lang="da-DK" dirty="0"/>
              <a:t> and </a:t>
            </a:r>
            <a:r>
              <a:rPr lang="da-DK" dirty="0" err="1"/>
              <a:t>second</a:t>
            </a:r>
            <a:r>
              <a:rPr lang="da-DK" dirty="0"/>
              <a:t> line of </a:t>
            </a:r>
            <a:r>
              <a:rPr lang="da-DK" dirty="0" err="1"/>
              <a:t>title</a:t>
            </a:r>
            <a:endParaRPr lang="da-DK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 hasCustomPrompt="1"/>
          </p:nvPr>
        </p:nvSpPr>
        <p:spPr>
          <a:xfrm>
            <a:off x="1006300" y="2763838"/>
            <a:ext cx="4930950" cy="1314450"/>
          </a:xfrm>
        </p:spPr>
        <p:txBody>
          <a:bodyPr>
            <a:noAutofit/>
          </a:bodyPr>
          <a:lstStyle>
            <a:lvl1pPr marL="0" indent="0" algn="l">
              <a:buNone/>
              <a:defRPr sz="1600" baseline="0">
                <a:solidFill>
                  <a:srgbClr val="48515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</a:t>
            </a:r>
            <a:r>
              <a:rPr lang="da-DK" dirty="0" err="1"/>
              <a:t>subtitlte</a:t>
            </a:r>
            <a:endParaRPr lang="da-DK" dirty="0"/>
          </a:p>
        </p:txBody>
      </p:sp>
      <p:sp>
        <p:nvSpPr>
          <p:cNvPr id="17" name="Pladsholder til billede 16"/>
          <p:cNvSpPr>
            <a:spLocks noGrp="1"/>
          </p:cNvSpPr>
          <p:nvPr>
            <p:ph type="pic" sz="quarter" idx="13" hasCustomPrompt="1"/>
          </p:nvPr>
        </p:nvSpPr>
        <p:spPr>
          <a:xfrm>
            <a:off x="5366462" y="1397000"/>
            <a:ext cx="3987089" cy="3871038"/>
          </a:xfrm>
          <a:custGeom>
            <a:avLst/>
            <a:gdLst/>
            <a:ahLst/>
            <a:cxnLst/>
            <a:rect l="l" t="t" r="r" b="b"/>
            <a:pathLst>
              <a:path w="3987089" h="3871038">
                <a:moveTo>
                  <a:pt x="3733089" y="0"/>
                </a:moveTo>
                <a:cubicBezTo>
                  <a:pt x="3797518" y="0"/>
                  <a:pt x="3861566" y="1632"/>
                  <a:pt x="3925193" y="4858"/>
                </a:cubicBezTo>
                <a:lnTo>
                  <a:pt x="3987089" y="9564"/>
                </a:lnTo>
                <a:lnTo>
                  <a:pt x="3987089" y="3871038"/>
                </a:lnTo>
                <a:lnTo>
                  <a:pt x="3488" y="3871038"/>
                </a:lnTo>
                <a:lnTo>
                  <a:pt x="0" y="3733089"/>
                </a:lnTo>
                <a:cubicBezTo>
                  <a:pt x="0" y="1671361"/>
                  <a:pt x="1671361" y="0"/>
                  <a:pt x="3733089" y="0"/>
                </a:cubicBezTo>
                <a:close/>
              </a:path>
            </a:pathLst>
          </a:custGeom>
          <a:ln>
            <a:solidFill>
              <a:srgbClr val="82AF19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 i="1" baseline="0">
                <a:solidFill>
                  <a:srgbClr val="485156"/>
                </a:solidFill>
              </a:defRPr>
            </a:lvl1pPr>
          </a:lstStyle>
          <a:p>
            <a:r>
              <a:rPr lang="da-DK" dirty="0"/>
              <a:t>Drag </a:t>
            </a:r>
            <a:r>
              <a:rPr lang="da-DK" dirty="0" err="1"/>
              <a:t>picture</a:t>
            </a:r>
            <a:r>
              <a:rPr lang="da-DK" dirty="0"/>
              <a:t> or </a:t>
            </a:r>
            <a:r>
              <a:rPr lang="da-DK" dirty="0" err="1"/>
              <a:t>click</a:t>
            </a:r>
            <a:r>
              <a:rPr lang="da-DK" dirty="0"/>
              <a:t> on </a:t>
            </a:r>
            <a:r>
              <a:rPr lang="da-DK" dirty="0" err="1"/>
              <a:t>icon</a:t>
            </a:r>
            <a:r>
              <a:rPr lang="da-DK" dirty="0"/>
              <a:t> to </a:t>
            </a:r>
            <a:r>
              <a:rPr lang="da-DK" dirty="0" err="1"/>
              <a:t>add</a:t>
            </a:r>
            <a:r>
              <a:rPr lang="da-DK" dirty="0"/>
              <a:t> </a:t>
            </a:r>
            <a:r>
              <a:rPr lang="da-DK" dirty="0" err="1"/>
              <a:t>photo</a:t>
            </a:r>
            <a:endParaRPr lang="da-DK" dirty="0"/>
          </a:p>
        </p:txBody>
      </p:sp>
      <p:pic>
        <p:nvPicPr>
          <p:cNvPr id="11" name="Billede 10" descr="euFlag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53" y="4723510"/>
            <a:ext cx="264706" cy="180000"/>
          </a:xfrm>
          <a:prstGeom prst="rect">
            <a:avLst/>
          </a:prstGeom>
        </p:spPr>
      </p:pic>
      <p:sp>
        <p:nvSpPr>
          <p:cNvPr id="12" name="Tekstfelt 11"/>
          <p:cNvSpPr txBox="1"/>
          <p:nvPr userDrawn="1"/>
        </p:nvSpPr>
        <p:spPr>
          <a:xfrm>
            <a:off x="602961" y="4689845"/>
            <a:ext cx="2505364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550" kern="1200" dirty="0" err="1">
                <a:solidFill>
                  <a:srgbClr val="485156"/>
                </a:solidFill>
                <a:latin typeface="+mn-lt"/>
                <a:ea typeface="+mn-ea"/>
                <a:cs typeface="+mn-cs"/>
              </a:rPr>
              <a:t>BrightnESS</a:t>
            </a:r>
            <a:r>
              <a:rPr lang="da-DK" sz="550" kern="1200" dirty="0">
                <a:solidFill>
                  <a:srgbClr val="485156"/>
                </a:solidFill>
                <a:latin typeface="+mn-lt"/>
                <a:ea typeface="+mn-ea"/>
                <a:cs typeface="+mn-cs"/>
              </a:rPr>
              <a:t> is </a:t>
            </a:r>
            <a:r>
              <a:rPr lang="da-DK" sz="550" kern="1200" dirty="0" err="1">
                <a:solidFill>
                  <a:srgbClr val="485156"/>
                </a:solidFill>
                <a:latin typeface="+mn-lt"/>
                <a:ea typeface="+mn-ea"/>
                <a:cs typeface="+mn-cs"/>
              </a:rPr>
              <a:t>funded</a:t>
            </a:r>
            <a:r>
              <a:rPr lang="da-DK" sz="550" kern="1200" dirty="0">
                <a:solidFill>
                  <a:srgbClr val="485156"/>
                </a:solidFill>
                <a:latin typeface="+mn-lt"/>
                <a:ea typeface="+mn-ea"/>
                <a:cs typeface="+mn-cs"/>
              </a:rPr>
              <a:t> by the European Union Framework Programme for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550" kern="1200" dirty="0">
                <a:solidFill>
                  <a:srgbClr val="485156"/>
                </a:solidFill>
                <a:latin typeface="+mn-lt"/>
                <a:ea typeface="+mn-ea"/>
                <a:cs typeface="+mn-cs"/>
              </a:rPr>
              <a:t>Research and Innovation Horizon 2020, under grant agreement 676548</a:t>
            </a:r>
          </a:p>
          <a:p>
            <a:endParaRPr lang="da-DK" sz="550" dirty="0">
              <a:solidFill>
                <a:srgbClr val="4851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01126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006300" y="861616"/>
            <a:ext cx="7767742" cy="85725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slide </a:t>
            </a:r>
            <a:r>
              <a:rPr lang="da-DK" dirty="0" err="1"/>
              <a:t>title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 hasCustomPrompt="1"/>
          </p:nvPr>
        </p:nvSpPr>
        <p:spPr>
          <a:xfrm>
            <a:off x="1006300" y="1697039"/>
            <a:ext cx="7767742" cy="2808685"/>
          </a:xfrm>
        </p:spPr>
        <p:txBody>
          <a:bodyPr/>
          <a:lstStyle>
            <a:lvl5pPr>
              <a:defRPr baseline="0"/>
            </a:lvl5pPr>
          </a:lstStyle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</a:t>
            </a:r>
            <a:r>
              <a:rPr lang="da-DK" dirty="0" err="1"/>
              <a:t>text</a:t>
            </a:r>
            <a:endParaRPr lang="da-DK" dirty="0"/>
          </a:p>
          <a:p>
            <a:pPr lvl="1"/>
            <a:r>
              <a:rPr lang="da-DK" dirty="0"/>
              <a:t>First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BC99C-C17F-0247-AD48-9BD861AA6815}" type="datetimeFigureOut">
              <a:rPr lang="da-DK" smtClean="0"/>
              <a:t>05-09-2017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198278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/ 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Billede 21" descr="16g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2924" y="0"/>
            <a:ext cx="4811076" cy="51435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1007700" y="1657354"/>
            <a:ext cx="4929550" cy="1102519"/>
          </a:xfrm>
        </p:spPr>
        <p:txBody>
          <a:bodyPr>
            <a:normAutofit/>
          </a:bodyPr>
          <a:lstStyle>
            <a:lvl1pPr algn="l">
              <a:defRPr sz="3600" b="1" baseline="0">
                <a:solidFill>
                  <a:srgbClr val="485156"/>
                </a:solidFill>
              </a:defRPr>
            </a:lvl1pPr>
          </a:lstStyle>
          <a:p>
            <a:r>
              <a:rPr lang="da-DK" dirty="0" err="1"/>
              <a:t>Thank</a:t>
            </a:r>
            <a:r>
              <a:rPr lang="da-DK" dirty="0"/>
              <a:t> </a:t>
            </a:r>
            <a:r>
              <a:rPr lang="da-DK" dirty="0" err="1"/>
              <a:t>you</a:t>
            </a:r>
            <a:r>
              <a:rPr lang="da-DK" dirty="0"/>
              <a:t>!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 hasCustomPrompt="1"/>
          </p:nvPr>
        </p:nvSpPr>
        <p:spPr>
          <a:xfrm>
            <a:off x="1006300" y="2763838"/>
            <a:ext cx="3565700" cy="1314450"/>
          </a:xfrm>
        </p:spPr>
        <p:txBody>
          <a:bodyPr>
            <a:noAutofit/>
          </a:bodyPr>
          <a:lstStyle>
            <a:lvl1pPr marL="0" indent="0" algn="l">
              <a:buNone/>
              <a:defRPr sz="1600" baseline="0">
                <a:solidFill>
                  <a:srgbClr val="48515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</a:t>
            </a:r>
            <a:r>
              <a:rPr lang="da-DK" dirty="0" err="1"/>
              <a:t>your</a:t>
            </a:r>
            <a:r>
              <a:rPr lang="da-DK" dirty="0"/>
              <a:t> </a:t>
            </a:r>
            <a:r>
              <a:rPr lang="da-DK" dirty="0" err="1"/>
              <a:t>contact</a:t>
            </a:r>
            <a:r>
              <a:rPr lang="da-DK" dirty="0"/>
              <a:t> information</a:t>
            </a:r>
          </a:p>
        </p:txBody>
      </p:sp>
      <p:sp>
        <p:nvSpPr>
          <p:cNvPr id="17" name="Pladsholder til billede 16"/>
          <p:cNvSpPr>
            <a:spLocks noGrp="1"/>
          </p:cNvSpPr>
          <p:nvPr>
            <p:ph type="pic" sz="quarter" idx="13" hasCustomPrompt="1"/>
          </p:nvPr>
        </p:nvSpPr>
        <p:spPr>
          <a:xfrm>
            <a:off x="5366462" y="1397000"/>
            <a:ext cx="3987089" cy="3871038"/>
          </a:xfrm>
          <a:custGeom>
            <a:avLst/>
            <a:gdLst/>
            <a:ahLst/>
            <a:cxnLst/>
            <a:rect l="l" t="t" r="r" b="b"/>
            <a:pathLst>
              <a:path w="3987089" h="3871038">
                <a:moveTo>
                  <a:pt x="3733089" y="0"/>
                </a:moveTo>
                <a:cubicBezTo>
                  <a:pt x="3797518" y="0"/>
                  <a:pt x="3861566" y="1632"/>
                  <a:pt x="3925193" y="4858"/>
                </a:cubicBezTo>
                <a:lnTo>
                  <a:pt x="3987089" y="9564"/>
                </a:lnTo>
                <a:lnTo>
                  <a:pt x="3987089" y="3871038"/>
                </a:lnTo>
                <a:lnTo>
                  <a:pt x="3488" y="3871038"/>
                </a:lnTo>
                <a:lnTo>
                  <a:pt x="0" y="3733089"/>
                </a:lnTo>
                <a:cubicBezTo>
                  <a:pt x="0" y="1671361"/>
                  <a:pt x="1671361" y="0"/>
                  <a:pt x="3733089" y="0"/>
                </a:cubicBezTo>
                <a:close/>
              </a:path>
            </a:pathLst>
          </a:custGeom>
          <a:ln>
            <a:solidFill>
              <a:srgbClr val="82AF19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 i="1" baseline="0">
                <a:solidFill>
                  <a:srgbClr val="485156"/>
                </a:solidFill>
              </a:defRPr>
            </a:lvl1pPr>
          </a:lstStyle>
          <a:p>
            <a:r>
              <a:rPr lang="da-DK" dirty="0"/>
              <a:t>Drag </a:t>
            </a:r>
            <a:r>
              <a:rPr lang="da-DK" dirty="0" err="1"/>
              <a:t>picture</a:t>
            </a:r>
            <a:r>
              <a:rPr lang="da-DK" dirty="0"/>
              <a:t> or </a:t>
            </a:r>
            <a:r>
              <a:rPr lang="da-DK" dirty="0" err="1"/>
              <a:t>click</a:t>
            </a:r>
            <a:r>
              <a:rPr lang="da-DK" dirty="0"/>
              <a:t> on </a:t>
            </a:r>
            <a:r>
              <a:rPr lang="da-DK" dirty="0" err="1"/>
              <a:t>icon</a:t>
            </a:r>
            <a:r>
              <a:rPr lang="da-DK" dirty="0"/>
              <a:t> to </a:t>
            </a:r>
            <a:r>
              <a:rPr lang="da-DK" dirty="0" err="1"/>
              <a:t>add</a:t>
            </a:r>
            <a:r>
              <a:rPr lang="da-DK" dirty="0"/>
              <a:t> </a:t>
            </a:r>
            <a:r>
              <a:rPr lang="da-DK" dirty="0" err="1"/>
              <a:t>photo</a:t>
            </a:r>
            <a:endParaRPr lang="da-DK" dirty="0"/>
          </a:p>
        </p:txBody>
      </p:sp>
      <p:pic>
        <p:nvPicPr>
          <p:cNvPr id="11" name="Billede 10" descr="euFlag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53" y="4723510"/>
            <a:ext cx="264706" cy="180000"/>
          </a:xfrm>
          <a:prstGeom prst="rect">
            <a:avLst/>
          </a:prstGeom>
        </p:spPr>
      </p:pic>
      <p:sp>
        <p:nvSpPr>
          <p:cNvPr id="12" name="Tekstfelt 11"/>
          <p:cNvSpPr txBox="1"/>
          <p:nvPr userDrawn="1"/>
        </p:nvSpPr>
        <p:spPr>
          <a:xfrm>
            <a:off x="602961" y="4689845"/>
            <a:ext cx="2505364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550" kern="1200" dirty="0" err="1">
                <a:solidFill>
                  <a:srgbClr val="485156"/>
                </a:solidFill>
                <a:latin typeface="+mn-lt"/>
                <a:ea typeface="+mn-ea"/>
                <a:cs typeface="+mn-cs"/>
              </a:rPr>
              <a:t>BrightnESS</a:t>
            </a:r>
            <a:r>
              <a:rPr lang="da-DK" sz="550" kern="1200" dirty="0">
                <a:solidFill>
                  <a:srgbClr val="485156"/>
                </a:solidFill>
                <a:latin typeface="+mn-lt"/>
                <a:ea typeface="+mn-ea"/>
                <a:cs typeface="+mn-cs"/>
              </a:rPr>
              <a:t> is </a:t>
            </a:r>
            <a:r>
              <a:rPr lang="da-DK" sz="550" kern="1200" dirty="0" err="1">
                <a:solidFill>
                  <a:srgbClr val="485156"/>
                </a:solidFill>
                <a:latin typeface="+mn-lt"/>
                <a:ea typeface="+mn-ea"/>
                <a:cs typeface="+mn-cs"/>
              </a:rPr>
              <a:t>funded</a:t>
            </a:r>
            <a:r>
              <a:rPr lang="da-DK" sz="550" kern="1200" dirty="0">
                <a:solidFill>
                  <a:srgbClr val="485156"/>
                </a:solidFill>
                <a:latin typeface="+mn-lt"/>
                <a:ea typeface="+mn-ea"/>
                <a:cs typeface="+mn-cs"/>
              </a:rPr>
              <a:t> by the European Union Framework Programme for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550" kern="1200" dirty="0">
                <a:solidFill>
                  <a:srgbClr val="485156"/>
                </a:solidFill>
                <a:latin typeface="+mn-lt"/>
                <a:ea typeface="+mn-ea"/>
                <a:cs typeface="+mn-cs"/>
              </a:rPr>
              <a:t>Research and Innovation Horizon 2020, under grant agreement 676548</a:t>
            </a:r>
          </a:p>
          <a:p>
            <a:endParaRPr lang="da-DK" sz="550" dirty="0">
              <a:solidFill>
                <a:srgbClr val="4851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4561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emf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1006300" y="86161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slide </a:t>
            </a:r>
            <a:r>
              <a:rPr lang="da-DK" dirty="0" err="1"/>
              <a:t>title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1006300" y="1697039"/>
            <a:ext cx="8229600" cy="28086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</a:t>
            </a:r>
            <a:r>
              <a:rPr lang="da-DK" dirty="0" err="1"/>
              <a:t>text</a:t>
            </a:r>
            <a:endParaRPr lang="da-DK" dirty="0"/>
          </a:p>
          <a:p>
            <a:pPr lvl="1"/>
            <a:r>
              <a:rPr lang="da-DK" dirty="0"/>
              <a:t>First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948055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1BC99C-C17F-0247-AD48-9BD861AA6815}" type="datetimeFigureOut">
              <a:rPr lang="da-DK" smtClean="0"/>
              <a:t>05-09-2017</a:t>
            </a:fld>
            <a:endParaRPr lang="da-DK"/>
          </a:p>
        </p:txBody>
      </p:sp>
      <p:pic>
        <p:nvPicPr>
          <p:cNvPr id="14" name="Billede 13" descr="bl.eps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600" y="379128"/>
            <a:ext cx="1146048" cy="256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25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rgbClr val="485156"/>
          </a:solidFill>
          <a:latin typeface="+mj-lt"/>
          <a:ea typeface="+mj-ea"/>
          <a:cs typeface="+mj-cs"/>
        </a:defRPr>
      </a:lvl1pPr>
    </p:titleStyle>
    <p:bodyStyle>
      <a:lvl1pPr marL="514350" indent="-514350" algn="l" defTabSz="457200" rtl="0" eaLnBrk="1" latinLnBrk="0" hangingPunct="1">
        <a:spcBef>
          <a:spcPct val="20000"/>
        </a:spcBef>
        <a:buFont typeface="Arial"/>
        <a:buChar char="•"/>
        <a:defRPr sz="3000" kern="1200">
          <a:solidFill>
            <a:srgbClr val="485156"/>
          </a:solidFill>
          <a:latin typeface="+mn-lt"/>
          <a:ea typeface="+mn-ea"/>
          <a:cs typeface="+mn-cs"/>
        </a:defRPr>
      </a:lvl1pPr>
      <a:lvl2pPr marL="971550" indent="-514350" algn="l" defTabSz="457200" rtl="0" eaLnBrk="1" latinLnBrk="0" hangingPunct="1">
        <a:spcBef>
          <a:spcPct val="20000"/>
        </a:spcBef>
        <a:buFont typeface="Arial"/>
        <a:buChar char="•"/>
        <a:defRPr sz="2600" kern="1200">
          <a:solidFill>
            <a:srgbClr val="485156"/>
          </a:solidFill>
          <a:latin typeface="+mn-lt"/>
          <a:ea typeface="+mn-ea"/>
          <a:cs typeface="+mn-cs"/>
        </a:defRPr>
      </a:lvl2pPr>
      <a:lvl3pPr marL="1371600" indent="-457200" algn="l" defTabSz="457200" rtl="0" eaLnBrk="1" latinLnBrk="0" hangingPunct="1">
        <a:spcBef>
          <a:spcPct val="20000"/>
        </a:spcBef>
        <a:buFont typeface="Arial"/>
        <a:buChar char="•"/>
        <a:defRPr sz="2100" kern="1200">
          <a:solidFill>
            <a:srgbClr val="485156"/>
          </a:solidFill>
          <a:latin typeface="+mn-lt"/>
          <a:ea typeface="+mn-ea"/>
          <a:cs typeface="+mn-cs"/>
        </a:defRPr>
      </a:lvl3pPr>
      <a:lvl4pPr marL="1828800" indent="-4572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rgbClr val="485156"/>
          </a:solidFill>
          <a:latin typeface="+mn-lt"/>
          <a:ea typeface="+mn-ea"/>
          <a:cs typeface="+mn-cs"/>
        </a:defRPr>
      </a:lvl4pPr>
      <a:lvl5pPr marL="2286000" indent="-4572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rgbClr val="485156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emf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emf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emf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7" Type="http://schemas.openxmlformats.org/officeDocument/2006/relationships/image" Target="../media/image36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emf"/><Relationship Id="rId5" Type="http://schemas.openxmlformats.org/officeDocument/2006/relationships/image" Target="../media/image34.emf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emf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emf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image" Target="../media/image4.tiff"/><Relationship Id="rId7" Type="http://schemas.openxmlformats.org/officeDocument/2006/relationships/image" Target="../media/image1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3.png"/><Relationship Id="rId9" Type="http://schemas.openxmlformats.org/officeDocument/2006/relationships/image" Target="../media/image17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emf"/><Relationship Id="rId3" Type="http://schemas.openxmlformats.org/officeDocument/2006/relationships/image" Target="../media/image4.tiff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emf"/><Relationship Id="rId10" Type="http://schemas.openxmlformats.org/officeDocument/2006/relationships/image" Target="../media/image3.png"/><Relationship Id="rId4" Type="http://schemas.openxmlformats.org/officeDocument/2006/relationships/image" Target="../media/image18.png"/><Relationship Id="rId9" Type="http://schemas.openxmlformats.org/officeDocument/2006/relationships/image" Target="../media/image23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4.tiff"/><Relationship Id="rId7" Type="http://schemas.openxmlformats.org/officeDocument/2006/relationships/diagramQuickStyle" Target="../diagrams/quickStyle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image" Target="../media/image3.png"/><Relationship Id="rId9" Type="http://schemas.microsoft.com/office/2007/relationships/diagramDrawing" Target="../diagrams/drawin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02482" y="1282041"/>
            <a:ext cx="5497802" cy="1102519"/>
          </a:xfrm>
        </p:spPr>
        <p:txBody>
          <a:bodyPr>
            <a:normAutofit/>
          </a:bodyPr>
          <a:lstStyle/>
          <a:p>
            <a:r>
              <a:rPr lang="da-DK" sz="2400" dirty="0">
                <a:latin typeface="Arial" panose="020B0604020202020204" pitchFamily="34" charset="0"/>
                <a:cs typeface="Arial" panose="020B0604020202020204" pitchFamily="34" charset="0"/>
              </a:rPr>
              <a:t>General Assembly meeting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202482" y="2292990"/>
            <a:ext cx="4930950" cy="1314450"/>
          </a:xfrm>
        </p:spPr>
        <p:txBody>
          <a:bodyPr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Work Package 1: Project Management</a:t>
            </a:r>
            <a:endParaRPr lang="x-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Roy Pennings</a:t>
            </a:r>
            <a:r>
              <a:rPr lang="x-none" sz="1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Project Coordinator</a:t>
            </a:r>
            <a:endParaRPr lang="x-none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Raquel Costa / Anne-Charlotte Joubert</a:t>
            </a:r>
            <a:r>
              <a:rPr lang="x-none" sz="1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Project Managers</a:t>
            </a: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40071" y="67235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7183" y="267494"/>
            <a:ext cx="987127" cy="531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8347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6376" y="267494"/>
            <a:ext cx="867934" cy="467023"/>
          </a:xfrm>
          <a:prstGeom prst="rect">
            <a:avLst/>
          </a:prstGeom>
        </p:spPr>
      </p:pic>
      <p:pic>
        <p:nvPicPr>
          <p:cNvPr id="4" name="Billede 10" descr="euFlag.png">
            <a:extLst>
              <a:ext uri="{FF2B5EF4-FFF2-40B4-BE49-F238E27FC236}">
                <a16:creationId xmlns:a16="http://schemas.microsoft.com/office/drawing/2014/main" id="{A57757B5-3291-4B4C-9F1C-C73AB89964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473" y="4919960"/>
            <a:ext cx="264706" cy="180000"/>
          </a:xfrm>
          <a:prstGeom prst="rect">
            <a:avLst/>
          </a:prstGeom>
        </p:spPr>
      </p:pic>
      <p:sp>
        <p:nvSpPr>
          <p:cNvPr id="5" name="Tekstfelt 11">
            <a:extLst>
              <a:ext uri="{FF2B5EF4-FFF2-40B4-BE49-F238E27FC236}">
                <a16:creationId xmlns:a16="http://schemas.microsoft.com/office/drawing/2014/main" id="{0017302E-9B7D-4408-9C44-74FEF3605CBA}"/>
              </a:ext>
            </a:extLst>
          </p:cNvPr>
          <p:cNvSpPr txBox="1"/>
          <p:nvPr/>
        </p:nvSpPr>
        <p:spPr>
          <a:xfrm>
            <a:off x="339708" y="4937534"/>
            <a:ext cx="452769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550" kern="1200" dirty="0">
                <a:solidFill>
                  <a:srgbClr val="485156"/>
                </a:solidFill>
                <a:latin typeface="+mn-lt"/>
                <a:ea typeface="+mn-ea"/>
                <a:cs typeface="+mn-cs"/>
              </a:rPr>
              <a:t>BrightnESS is funded by the European Union Framework Programme for Research and Innovation Horizon 2020, under grant agreement 676548</a:t>
            </a:r>
          </a:p>
          <a:p>
            <a:endParaRPr lang="da-DK" sz="550" dirty="0">
              <a:solidFill>
                <a:srgbClr val="485156"/>
              </a:solidFill>
            </a:endParaRPr>
          </a:p>
        </p:txBody>
      </p:sp>
      <p:sp>
        <p:nvSpPr>
          <p:cNvPr id="3" name="Freeform 2"/>
          <p:cNvSpPr/>
          <p:nvPr/>
        </p:nvSpPr>
        <p:spPr>
          <a:xfrm>
            <a:off x="4422988" y="3005336"/>
            <a:ext cx="2382049" cy="1443974"/>
          </a:xfrm>
          <a:custGeom>
            <a:avLst/>
            <a:gdLst>
              <a:gd name="connsiteX0" fmla="*/ 0 w 2382049"/>
              <a:gd name="connsiteY0" fmla="*/ 144397 h 1443974"/>
              <a:gd name="connsiteX1" fmla="*/ 144397 w 2382049"/>
              <a:gd name="connsiteY1" fmla="*/ 0 h 1443974"/>
              <a:gd name="connsiteX2" fmla="*/ 2237652 w 2382049"/>
              <a:gd name="connsiteY2" fmla="*/ 0 h 1443974"/>
              <a:gd name="connsiteX3" fmla="*/ 2382049 w 2382049"/>
              <a:gd name="connsiteY3" fmla="*/ 144397 h 1443974"/>
              <a:gd name="connsiteX4" fmla="*/ 2382049 w 2382049"/>
              <a:gd name="connsiteY4" fmla="*/ 1299577 h 1443974"/>
              <a:gd name="connsiteX5" fmla="*/ 2237652 w 2382049"/>
              <a:gd name="connsiteY5" fmla="*/ 1443974 h 1443974"/>
              <a:gd name="connsiteX6" fmla="*/ 144397 w 2382049"/>
              <a:gd name="connsiteY6" fmla="*/ 1443974 h 1443974"/>
              <a:gd name="connsiteX7" fmla="*/ 0 w 2382049"/>
              <a:gd name="connsiteY7" fmla="*/ 1299577 h 1443974"/>
              <a:gd name="connsiteX8" fmla="*/ 0 w 2382049"/>
              <a:gd name="connsiteY8" fmla="*/ 144397 h 1443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82049" h="1443974">
                <a:moveTo>
                  <a:pt x="0" y="144397"/>
                </a:moveTo>
                <a:cubicBezTo>
                  <a:pt x="0" y="64649"/>
                  <a:pt x="64649" y="0"/>
                  <a:pt x="144397" y="0"/>
                </a:cubicBezTo>
                <a:lnTo>
                  <a:pt x="2237652" y="0"/>
                </a:lnTo>
                <a:cubicBezTo>
                  <a:pt x="2317400" y="0"/>
                  <a:pt x="2382049" y="64649"/>
                  <a:pt x="2382049" y="144397"/>
                </a:cubicBezTo>
                <a:lnTo>
                  <a:pt x="2382049" y="1299577"/>
                </a:lnTo>
                <a:cubicBezTo>
                  <a:pt x="2382049" y="1379325"/>
                  <a:pt x="2317400" y="1443974"/>
                  <a:pt x="2237652" y="1443974"/>
                </a:cubicBezTo>
                <a:lnTo>
                  <a:pt x="144397" y="1443974"/>
                </a:lnTo>
                <a:cubicBezTo>
                  <a:pt x="64649" y="1443974"/>
                  <a:pt x="0" y="1379325"/>
                  <a:pt x="0" y="1299577"/>
                </a:cubicBezTo>
                <a:lnTo>
                  <a:pt x="0" y="144397"/>
                </a:lnTo>
                <a:close/>
              </a:path>
            </a:pathLst>
          </a:custGeom>
          <a:ln>
            <a:solidFill>
              <a:srgbClr val="82AA1E"/>
            </a:solidFill>
          </a:ln>
        </p:spPr>
        <p:style>
          <a:lnRef idx="2">
            <a:scrgbClr r="0" g="0" b="0"/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46334" tIns="392713" rIns="31719" bIns="31719" numCol="1" spcCol="1270" anchor="b" anchorCtr="0">
            <a:noAutofit/>
          </a:bodyPr>
          <a:lstStyle/>
          <a:p>
            <a:pPr marL="57150" lvl="1" indent="-57150" algn="l" defTabSz="488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1100" kern="1200" dirty="0"/>
              <a:t>Status assessment</a:t>
            </a:r>
          </a:p>
          <a:p>
            <a:pPr marL="57150" lvl="1" indent="-57150" algn="l" defTabSz="488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1100" kern="1200" dirty="0"/>
              <a:t>Comparing actual performance with budget</a:t>
            </a:r>
          </a:p>
          <a:p>
            <a:pPr marL="57150" lvl="1" indent="-57150" algn="l" defTabSz="488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1100" kern="1200" dirty="0"/>
              <a:t>Investigating the variance </a:t>
            </a:r>
          </a:p>
          <a:p>
            <a:pPr marL="57150" lvl="1" indent="-57150" algn="l" defTabSz="488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1100" kern="1200" dirty="0"/>
              <a:t>Forecasting</a:t>
            </a:r>
          </a:p>
          <a:p>
            <a:pPr marL="57150" lvl="1" indent="-57150" algn="l" defTabSz="488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1100" kern="1200" dirty="0"/>
              <a:t>Recommend corrective action</a:t>
            </a:r>
          </a:p>
          <a:p>
            <a:pPr marL="57150" lvl="1" indent="-57150" algn="l" defTabSz="488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1100" kern="1200" dirty="0"/>
              <a:t>Risk monitoring</a:t>
            </a:r>
          </a:p>
        </p:txBody>
      </p:sp>
      <p:sp>
        <p:nvSpPr>
          <p:cNvPr id="7" name="Freeform 6"/>
          <p:cNvSpPr/>
          <p:nvPr/>
        </p:nvSpPr>
        <p:spPr>
          <a:xfrm>
            <a:off x="473085" y="3069364"/>
            <a:ext cx="2209321" cy="1061761"/>
          </a:xfrm>
          <a:custGeom>
            <a:avLst/>
            <a:gdLst>
              <a:gd name="connsiteX0" fmla="*/ 0 w 2209321"/>
              <a:gd name="connsiteY0" fmla="*/ 106176 h 1061761"/>
              <a:gd name="connsiteX1" fmla="*/ 106176 w 2209321"/>
              <a:gd name="connsiteY1" fmla="*/ 0 h 1061761"/>
              <a:gd name="connsiteX2" fmla="*/ 2103145 w 2209321"/>
              <a:gd name="connsiteY2" fmla="*/ 0 h 1061761"/>
              <a:gd name="connsiteX3" fmla="*/ 2209321 w 2209321"/>
              <a:gd name="connsiteY3" fmla="*/ 106176 h 1061761"/>
              <a:gd name="connsiteX4" fmla="*/ 2209321 w 2209321"/>
              <a:gd name="connsiteY4" fmla="*/ 955585 h 1061761"/>
              <a:gd name="connsiteX5" fmla="*/ 2103145 w 2209321"/>
              <a:gd name="connsiteY5" fmla="*/ 1061761 h 1061761"/>
              <a:gd name="connsiteX6" fmla="*/ 106176 w 2209321"/>
              <a:gd name="connsiteY6" fmla="*/ 1061761 h 1061761"/>
              <a:gd name="connsiteX7" fmla="*/ 0 w 2209321"/>
              <a:gd name="connsiteY7" fmla="*/ 955585 h 1061761"/>
              <a:gd name="connsiteX8" fmla="*/ 0 w 2209321"/>
              <a:gd name="connsiteY8" fmla="*/ 106176 h 1061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09321" h="1061761">
                <a:moveTo>
                  <a:pt x="0" y="106176"/>
                </a:moveTo>
                <a:cubicBezTo>
                  <a:pt x="0" y="47537"/>
                  <a:pt x="47537" y="0"/>
                  <a:pt x="106176" y="0"/>
                </a:cubicBezTo>
                <a:lnTo>
                  <a:pt x="2103145" y="0"/>
                </a:lnTo>
                <a:cubicBezTo>
                  <a:pt x="2161784" y="0"/>
                  <a:pt x="2209321" y="47537"/>
                  <a:pt x="2209321" y="106176"/>
                </a:cubicBezTo>
                <a:lnTo>
                  <a:pt x="2209321" y="955585"/>
                </a:lnTo>
                <a:cubicBezTo>
                  <a:pt x="2209321" y="1014224"/>
                  <a:pt x="2161784" y="1061761"/>
                  <a:pt x="2103145" y="1061761"/>
                </a:cubicBezTo>
                <a:lnTo>
                  <a:pt x="106176" y="1061761"/>
                </a:lnTo>
                <a:cubicBezTo>
                  <a:pt x="47537" y="1061761"/>
                  <a:pt x="0" y="1014224"/>
                  <a:pt x="0" y="955585"/>
                </a:cubicBezTo>
                <a:lnTo>
                  <a:pt x="0" y="106176"/>
                </a:lnTo>
                <a:close/>
              </a:path>
            </a:pathLst>
          </a:custGeom>
          <a:ln>
            <a:solidFill>
              <a:srgbClr val="82AA1E"/>
            </a:solidFill>
          </a:ln>
        </p:spPr>
        <p:style>
          <a:lnRef idx="2">
            <a:scrgbClr r="0" g="0" b="0"/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3323" tIns="288764" rIns="686119" bIns="23322" numCol="1" spcCol="1270" anchor="t" anchorCtr="1">
            <a:noAutofit/>
          </a:bodyPr>
          <a:lstStyle/>
          <a:p>
            <a:pPr marL="57150" lvl="1" indent="-57150" algn="l" defTabSz="488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1100" kern="1200" dirty="0"/>
              <a:t>Taking corrective action</a:t>
            </a:r>
          </a:p>
          <a:p>
            <a:pPr marL="57150" lvl="1" indent="-57150" algn="l" defTabSz="488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1100" kern="1200" dirty="0"/>
              <a:t>Project cost management plan</a:t>
            </a:r>
          </a:p>
        </p:txBody>
      </p:sp>
      <p:sp>
        <p:nvSpPr>
          <p:cNvPr id="8" name="Freeform 7"/>
          <p:cNvSpPr/>
          <p:nvPr/>
        </p:nvSpPr>
        <p:spPr>
          <a:xfrm>
            <a:off x="4278672" y="1275471"/>
            <a:ext cx="2483628" cy="1167797"/>
          </a:xfrm>
          <a:custGeom>
            <a:avLst/>
            <a:gdLst>
              <a:gd name="connsiteX0" fmla="*/ 0 w 2483628"/>
              <a:gd name="connsiteY0" fmla="*/ 116780 h 1167797"/>
              <a:gd name="connsiteX1" fmla="*/ 116780 w 2483628"/>
              <a:gd name="connsiteY1" fmla="*/ 0 h 1167797"/>
              <a:gd name="connsiteX2" fmla="*/ 2366848 w 2483628"/>
              <a:gd name="connsiteY2" fmla="*/ 0 h 1167797"/>
              <a:gd name="connsiteX3" fmla="*/ 2483628 w 2483628"/>
              <a:gd name="connsiteY3" fmla="*/ 116780 h 1167797"/>
              <a:gd name="connsiteX4" fmla="*/ 2483628 w 2483628"/>
              <a:gd name="connsiteY4" fmla="*/ 1051017 h 1167797"/>
              <a:gd name="connsiteX5" fmla="*/ 2366848 w 2483628"/>
              <a:gd name="connsiteY5" fmla="*/ 1167797 h 1167797"/>
              <a:gd name="connsiteX6" fmla="*/ 116780 w 2483628"/>
              <a:gd name="connsiteY6" fmla="*/ 1167797 h 1167797"/>
              <a:gd name="connsiteX7" fmla="*/ 0 w 2483628"/>
              <a:gd name="connsiteY7" fmla="*/ 1051017 h 1167797"/>
              <a:gd name="connsiteX8" fmla="*/ 0 w 2483628"/>
              <a:gd name="connsiteY8" fmla="*/ 116780 h 1167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83628" h="1167797">
                <a:moveTo>
                  <a:pt x="0" y="116780"/>
                </a:moveTo>
                <a:cubicBezTo>
                  <a:pt x="0" y="52284"/>
                  <a:pt x="52284" y="0"/>
                  <a:pt x="116780" y="0"/>
                </a:cubicBezTo>
                <a:lnTo>
                  <a:pt x="2366848" y="0"/>
                </a:lnTo>
                <a:cubicBezTo>
                  <a:pt x="2431344" y="0"/>
                  <a:pt x="2483628" y="52284"/>
                  <a:pt x="2483628" y="116780"/>
                </a:cubicBezTo>
                <a:lnTo>
                  <a:pt x="2483628" y="1051017"/>
                </a:lnTo>
                <a:cubicBezTo>
                  <a:pt x="2483628" y="1115513"/>
                  <a:pt x="2431344" y="1167797"/>
                  <a:pt x="2366848" y="1167797"/>
                </a:cubicBezTo>
                <a:lnTo>
                  <a:pt x="116780" y="1167797"/>
                </a:lnTo>
                <a:cubicBezTo>
                  <a:pt x="52284" y="1167797"/>
                  <a:pt x="0" y="1115513"/>
                  <a:pt x="0" y="1051017"/>
                </a:cubicBezTo>
                <a:lnTo>
                  <a:pt x="0" y="116780"/>
                </a:lnTo>
                <a:close/>
              </a:path>
            </a:pathLst>
          </a:custGeom>
          <a:solidFill>
            <a:schemeClr val="bg1">
              <a:alpha val="90000"/>
            </a:schemeClr>
          </a:solidFill>
          <a:ln>
            <a:solidFill>
              <a:srgbClr val="82AA1E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70742" tIns="25653" rIns="25653" bIns="317602" numCol="1" spcCol="1270" anchor="t" anchorCtr="0">
            <a:noAutofit/>
          </a:bodyPr>
          <a:lstStyle/>
          <a:p>
            <a:pPr marL="57150" lvl="1" indent="-57150" algn="l" defTabSz="488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1100" kern="1200" dirty="0"/>
              <a:t>Project budget and updates</a:t>
            </a:r>
          </a:p>
          <a:p>
            <a:pPr marL="57150" lvl="1" indent="-57150" algn="l" defTabSz="488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1100" kern="1200"/>
              <a:t>Record </a:t>
            </a:r>
            <a:r>
              <a:rPr lang="en-US" sz="1100" kern="1200" dirty="0"/>
              <a:t>of quarterly reports</a:t>
            </a:r>
          </a:p>
          <a:p>
            <a:pPr marL="57150" lvl="1" indent="-57150" algn="l" defTabSz="488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1100" kern="1200" dirty="0"/>
              <a:t>Project performance measurement (global/partner/WP/cost category)</a:t>
            </a:r>
          </a:p>
        </p:txBody>
      </p:sp>
      <p:sp>
        <p:nvSpPr>
          <p:cNvPr id="9" name="Freeform 8"/>
          <p:cNvSpPr/>
          <p:nvPr/>
        </p:nvSpPr>
        <p:spPr>
          <a:xfrm>
            <a:off x="542725" y="1491052"/>
            <a:ext cx="1817803" cy="885992"/>
          </a:xfrm>
          <a:custGeom>
            <a:avLst/>
            <a:gdLst>
              <a:gd name="connsiteX0" fmla="*/ 0 w 1817803"/>
              <a:gd name="connsiteY0" fmla="*/ 88599 h 885992"/>
              <a:gd name="connsiteX1" fmla="*/ 88599 w 1817803"/>
              <a:gd name="connsiteY1" fmla="*/ 0 h 885992"/>
              <a:gd name="connsiteX2" fmla="*/ 1729204 w 1817803"/>
              <a:gd name="connsiteY2" fmla="*/ 0 h 885992"/>
              <a:gd name="connsiteX3" fmla="*/ 1817803 w 1817803"/>
              <a:gd name="connsiteY3" fmla="*/ 88599 h 885992"/>
              <a:gd name="connsiteX4" fmla="*/ 1817803 w 1817803"/>
              <a:gd name="connsiteY4" fmla="*/ 797393 h 885992"/>
              <a:gd name="connsiteX5" fmla="*/ 1729204 w 1817803"/>
              <a:gd name="connsiteY5" fmla="*/ 885992 h 885992"/>
              <a:gd name="connsiteX6" fmla="*/ 88599 w 1817803"/>
              <a:gd name="connsiteY6" fmla="*/ 885992 h 885992"/>
              <a:gd name="connsiteX7" fmla="*/ 0 w 1817803"/>
              <a:gd name="connsiteY7" fmla="*/ 797393 h 885992"/>
              <a:gd name="connsiteX8" fmla="*/ 0 w 1817803"/>
              <a:gd name="connsiteY8" fmla="*/ 88599 h 885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17803" h="885992">
                <a:moveTo>
                  <a:pt x="0" y="88599"/>
                </a:moveTo>
                <a:cubicBezTo>
                  <a:pt x="0" y="39667"/>
                  <a:pt x="39667" y="0"/>
                  <a:pt x="88599" y="0"/>
                </a:cubicBezTo>
                <a:lnTo>
                  <a:pt x="1729204" y="0"/>
                </a:lnTo>
                <a:cubicBezTo>
                  <a:pt x="1778136" y="0"/>
                  <a:pt x="1817803" y="39667"/>
                  <a:pt x="1817803" y="88599"/>
                </a:cubicBezTo>
                <a:lnTo>
                  <a:pt x="1817803" y="797393"/>
                </a:lnTo>
                <a:cubicBezTo>
                  <a:pt x="1817803" y="846325"/>
                  <a:pt x="1778136" y="885992"/>
                  <a:pt x="1729204" y="885992"/>
                </a:cubicBezTo>
                <a:lnTo>
                  <a:pt x="88599" y="885992"/>
                </a:lnTo>
                <a:cubicBezTo>
                  <a:pt x="39667" y="885992"/>
                  <a:pt x="0" y="846325"/>
                  <a:pt x="0" y="797393"/>
                </a:cubicBezTo>
                <a:lnTo>
                  <a:pt x="0" y="88599"/>
                </a:lnTo>
                <a:close/>
              </a:path>
            </a:pathLst>
          </a:custGeom>
          <a:ln>
            <a:solidFill>
              <a:srgbClr val="82AA1E"/>
            </a:solidFill>
          </a:ln>
        </p:spPr>
        <p:style>
          <a:lnRef idx="2">
            <a:scrgbClr r="0" g="0" b="0"/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9462" tIns="19462" rIns="564803" bIns="240960" numCol="1" spcCol="1270" anchor="t" anchorCtr="1">
            <a:noAutofit/>
          </a:bodyPr>
          <a:lstStyle/>
          <a:p>
            <a:pPr marL="57150" lvl="1" indent="-57150" algn="l" defTabSz="2667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endParaRPr lang="en-US" sz="600" kern="1200" dirty="0"/>
          </a:p>
          <a:p>
            <a:pPr marL="57150" lvl="1" indent="-57150" algn="l" defTabSz="2667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endParaRPr lang="en-US" sz="600" kern="1200" dirty="0"/>
          </a:p>
          <a:p>
            <a:pPr marL="57150" lvl="1" indent="-57150" algn="l" defTabSz="488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1100" kern="1200" dirty="0"/>
              <a:t>Partner report via online google form</a:t>
            </a:r>
          </a:p>
        </p:txBody>
      </p:sp>
      <p:sp>
        <p:nvSpPr>
          <p:cNvPr id="11" name="Freeform 10"/>
          <p:cNvSpPr/>
          <p:nvPr/>
        </p:nvSpPr>
        <p:spPr>
          <a:xfrm>
            <a:off x="1863002" y="1214398"/>
            <a:ext cx="1593337" cy="1593337"/>
          </a:xfrm>
          <a:custGeom>
            <a:avLst/>
            <a:gdLst>
              <a:gd name="connsiteX0" fmla="*/ 0 w 1593337"/>
              <a:gd name="connsiteY0" fmla="*/ 1593337 h 1593337"/>
              <a:gd name="connsiteX1" fmla="*/ 1593337 w 1593337"/>
              <a:gd name="connsiteY1" fmla="*/ 0 h 1593337"/>
              <a:gd name="connsiteX2" fmla="*/ 1593337 w 1593337"/>
              <a:gd name="connsiteY2" fmla="*/ 1593337 h 1593337"/>
              <a:gd name="connsiteX3" fmla="*/ 0 w 1593337"/>
              <a:gd name="connsiteY3" fmla="*/ 1593337 h 1593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93337" h="1593337">
                <a:moveTo>
                  <a:pt x="0" y="1593337"/>
                </a:moveTo>
                <a:cubicBezTo>
                  <a:pt x="0" y="713361"/>
                  <a:pt x="713361" y="0"/>
                  <a:pt x="1593337" y="0"/>
                </a:cubicBezTo>
                <a:lnTo>
                  <a:pt x="1593337" y="1593337"/>
                </a:lnTo>
                <a:lnTo>
                  <a:pt x="0" y="1593337"/>
                </a:lnTo>
                <a:close/>
              </a:path>
            </a:pathLst>
          </a:custGeom>
          <a:solidFill>
            <a:srgbClr val="82AA1E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59134" tIns="559134" rIns="92456" bIns="92456" numCol="1" spcCol="1270" anchor="ctr" anchorCtr="0">
            <a:noAutofit/>
          </a:bodyPr>
          <a:lstStyle/>
          <a:p>
            <a:pPr lvl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300" kern="1200" dirty="0"/>
              <a:t>Quarterly monitoring</a:t>
            </a:r>
          </a:p>
        </p:txBody>
      </p:sp>
      <p:sp>
        <p:nvSpPr>
          <p:cNvPr id="18" name="Freeform 17"/>
          <p:cNvSpPr/>
          <p:nvPr/>
        </p:nvSpPr>
        <p:spPr>
          <a:xfrm>
            <a:off x="3529935" y="1214398"/>
            <a:ext cx="1593337" cy="1593337"/>
          </a:xfrm>
          <a:custGeom>
            <a:avLst/>
            <a:gdLst>
              <a:gd name="connsiteX0" fmla="*/ 0 w 1593337"/>
              <a:gd name="connsiteY0" fmla="*/ 1593337 h 1593337"/>
              <a:gd name="connsiteX1" fmla="*/ 1593337 w 1593337"/>
              <a:gd name="connsiteY1" fmla="*/ 0 h 1593337"/>
              <a:gd name="connsiteX2" fmla="*/ 1593337 w 1593337"/>
              <a:gd name="connsiteY2" fmla="*/ 1593337 h 1593337"/>
              <a:gd name="connsiteX3" fmla="*/ 0 w 1593337"/>
              <a:gd name="connsiteY3" fmla="*/ 1593337 h 1593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93337" h="1593337">
                <a:moveTo>
                  <a:pt x="0" y="0"/>
                </a:moveTo>
                <a:cubicBezTo>
                  <a:pt x="879976" y="0"/>
                  <a:pt x="1593337" y="713361"/>
                  <a:pt x="1593337" y="1593337"/>
                </a:cubicBezTo>
                <a:lnTo>
                  <a:pt x="0" y="1593337"/>
                </a:lnTo>
                <a:lnTo>
                  <a:pt x="0" y="0"/>
                </a:lnTo>
                <a:close/>
              </a:path>
            </a:pathLst>
          </a:custGeom>
          <a:solidFill>
            <a:srgbClr val="82AA1E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2456" tIns="559134" rIns="559134" bIns="92456" numCol="1" spcCol="1270" anchor="ctr" anchorCtr="0">
            <a:noAutofit/>
          </a:bodyPr>
          <a:lstStyle/>
          <a:p>
            <a:pPr lvl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300" kern="1200" dirty="0"/>
              <a:t>Budget control</a:t>
            </a:r>
          </a:p>
        </p:txBody>
      </p:sp>
      <p:sp>
        <p:nvSpPr>
          <p:cNvPr id="19" name="Freeform 18"/>
          <p:cNvSpPr/>
          <p:nvPr/>
        </p:nvSpPr>
        <p:spPr>
          <a:xfrm>
            <a:off x="3529935" y="2881330"/>
            <a:ext cx="1593337" cy="1593338"/>
          </a:xfrm>
          <a:custGeom>
            <a:avLst/>
            <a:gdLst>
              <a:gd name="connsiteX0" fmla="*/ 0 w 1593337"/>
              <a:gd name="connsiteY0" fmla="*/ 1593337 h 1593337"/>
              <a:gd name="connsiteX1" fmla="*/ 1593337 w 1593337"/>
              <a:gd name="connsiteY1" fmla="*/ 0 h 1593337"/>
              <a:gd name="connsiteX2" fmla="*/ 1593337 w 1593337"/>
              <a:gd name="connsiteY2" fmla="*/ 1593337 h 1593337"/>
              <a:gd name="connsiteX3" fmla="*/ 0 w 1593337"/>
              <a:gd name="connsiteY3" fmla="*/ 1593337 h 1593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93337" h="1593337">
                <a:moveTo>
                  <a:pt x="1593337" y="0"/>
                </a:moveTo>
                <a:cubicBezTo>
                  <a:pt x="1593337" y="879976"/>
                  <a:pt x="879976" y="1593337"/>
                  <a:pt x="0" y="1593337"/>
                </a:cubicBezTo>
                <a:lnTo>
                  <a:pt x="0" y="0"/>
                </a:lnTo>
                <a:lnTo>
                  <a:pt x="1593337" y="0"/>
                </a:lnTo>
                <a:close/>
              </a:path>
            </a:pathLst>
          </a:custGeom>
          <a:solidFill>
            <a:srgbClr val="82AA1E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2456" tIns="92457" rIns="559134" bIns="559134" numCol="1" spcCol="1270" anchor="ctr" anchorCtr="0">
            <a:noAutofit/>
          </a:bodyPr>
          <a:lstStyle/>
          <a:p>
            <a:pPr lvl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300" kern="1200" dirty="0"/>
              <a:t>Performance measurement analysis</a:t>
            </a:r>
          </a:p>
        </p:txBody>
      </p:sp>
      <p:sp>
        <p:nvSpPr>
          <p:cNvPr id="20" name="Freeform 19"/>
          <p:cNvSpPr/>
          <p:nvPr/>
        </p:nvSpPr>
        <p:spPr>
          <a:xfrm>
            <a:off x="1863002" y="2881331"/>
            <a:ext cx="1593337" cy="1593337"/>
          </a:xfrm>
          <a:custGeom>
            <a:avLst/>
            <a:gdLst>
              <a:gd name="connsiteX0" fmla="*/ 0 w 1593337"/>
              <a:gd name="connsiteY0" fmla="*/ 1593337 h 1593337"/>
              <a:gd name="connsiteX1" fmla="*/ 1593337 w 1593337"/>
              <a:gd name="connsiteY1" fmla="*/ 0 h 1593337"/>
              <a:gd name="connsiteX2" fmla="*/ 1593337 w 1593337"/>
              <a:gd name="connsiteY2" fmla="*/ 1593337 h 1593337"/>
              <a:gd name="connsiteX3" fmla="*/ 0 w 1593337"/>
              <a:gd name="connsiteY3" fmla="*/ 1593337 h 1593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93337" h="1593337">
                <a:moveTo>
                  <a:pt x="1593337" y="1593337"/>
                </a:moveTo>
                <a:cubicBezTo>
                  <a:pt x="713361" y="1593337"/>
                  <a:pt x="0" y="879976"/>
                  <a:pt x="0" y="0"/>
                </a:cubicBezTo>
                <a:lnTo>
                  <a:pt x="1593337" y="0"/>
                </a:lnTo>
                <a:lnTo>
                  <a:pt x="1593337" y="1593337"/>
                </a:lnTo>
                <a:close/>
              </a:path>
            </a:pathLst>
          </a:custGeom>
          <a:solidFill>
            <a:srgbClr val="82AA1E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59134" tIns="92456" rIns="92456" bIns="559133" numCol="1" spcCol="1270" anchor="ctr" anchorCtr="0">
            <a:noAutofit/>
          </a:bodyPr>
          <a:lstStyle/>
          <a:p>
            <a:pPr lvl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300" kern="1200" dirty="0"/>
              <a:t>Project cost risk management</a:t>
            </a:r>
          </a:p>
        </p:txBody>
      </p:sp>
      <p:sp>
        <p:nvSpPr>
          <p:cNvPr id="21" name="Circular Arrow 20"/>
          <p:cNvSpPr/>
          <p:nvPr/>
        </p:nvSpPr>
        <p:spPr>
          <a:xfrm>
            <a:off x="3218075" y="2513355"/>
            <a:ext cx="550124" cy="478369"/>
          </a:xfrm>
          <a:prstGeom prst="circularArrow">
            <a:avLst/>
          </a:prstGeom>
          <a:solidFill>
            <a:srgbClr val="485156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2" name="Circular Arrow 21"/>
          <p:cNvSpPr/>
          <p:nvPr/>
        </p:nvSpPr>
        <p:spPr>
          <a:xfrm rot="10800000">
            <a:off x="3218075" y="2697343"/>
            <a:ext cx="550124" cy="478369"/>
          </a:xfrm>
          <a:prstGeom prst="circularArrow">
            <a:avLst/>
          </a:prstGeom>
          <a:solidFill>
            <a:srgbClr val="485156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Rectangle 11"/>
          <p:cNvSpPr/>
          <p:nvPr/>
        </p:nvSpPr>
        <p:spPr>
          <a:xfrm>
            <a:off x="2931506" y="267494"/>
            <a:ext cx="38717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b="1" dirty="0">
                <a:solidFill>
                  <a:srgbClr val="485156"/>
                </a:solidFill>
                <a:latin typeface="Arial" charset="0"/>
                <a:ea typeface="Arial" charset="0"/>
                <a:cs typeface="Arial" charset="0"/>
              </a:rPr>
              <a:t>Monitoring cost performance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515651" y="1736925"/>
            <a:ext cx="1342768" cy="584775"/>
          </a:xfrm>
          <a:prstGeom prst="rect">
            <a:avLst/>
          </a:prstGeom>
          <a:noFill/>
          <a:ln>
            <a:solidFill>
              <a:srgbClr val="7D0046"/>
            </a:solidFill>
            <a:prstDash val="lgDashDot"/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7D0046"/>
                </a:solidFill>
              </a:rPr>
              <a:t>Preventive function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515651" y="2399097"/>
            <a:ext cx="1342768" cy="830997"/>
          </a:xfrm>
          <a:prstGeom prst="rect">
            <a:avLst/>
          </a:prstGeom>
          <a:noFill/>
          <a:ln>
            <a:solidFill>
              <a:srgbClr val="7D0046"/>
            </a:solidFill>
            <a:prstDash val="dashDot"/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7D0046"/>
                </a:solidFill>
              </a:rPr>
              <a:t>Work performance indication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515651" y="3307491"/>
            <a:ext cx="1342768" cy="830997"/>
          </a:xfrm>
          <a:prstGeom prst="rect">
            <a:avLst/>
          </a:prstGeom>
          <a:noFill/>
          <a:ln>
            <a:solidFill>
              <a:srgbClr val="7D0046"/>
            </a:solidFill>
            <a:prstDash val="dashDot"/>
          </a:ln>
        </p:spPr>
        <p:txBody>
          <a:bodyPr wrap="square" rtlCol="0">
            <a:spAutoFit/>
          </a:bodyPr>
          <a:lstStyle/>
          <a:p>
            <a:r>
              <a:rPr lang="en-US" sz="1600" dirty="0" err="1">
                <a:solidFill>
                  <a:srgbClr val="7D0046"/>
                </a:solidFill>
              </a:rPr>
              <a:t>Optimise</a:t>
            </a:r>
            <a:r>
              <a:rPr lang="en-US" sz="1600" dirty="0">
                <a:solidFill>
                  <a:srgbClr val="7D0046"/>
                </a:solidFill>
              </a:rPr>
              <a:t> project full value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054333" y="1664043"/>
            <a:ext cx="461665" cy="2570205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7D0046"/>
                </a:solidFill>
              </a:rPr>
              <a:t>COST</a:t>
            </a:r>
            <a:r>
              <a:rPr lang="en-US" b="1" dirty="0">
                <a:solidFill>
                  <a:srgbClr val="7D0046"/>
                </a:solidFill>
              </a:rPr>
              <a:t> MONITORING TOOL</a:t>
            </a:r>
          </a:p>
        </p:txBody>
      </p:sp>
    </p:spTree>
    <p:extLst>
      <p:ext uri="{BB962C8B-B14F-4D97-AF65-F5344CB8AC3E}">
        <p14:creationId xmlns:p14="http://schemas.microsoft.com/office/powerpoint/2010/main" val="173270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  <p:bldP spid="9" grpId="0" animBg="1"/>
      <p:bldP spid="11" grpId="0" animBg="1"/>
      <p:bldP spid="18" grpId="0" animBg="1"/>
      <p:bldP spid="19" grpId="0" animBg="1"/>
      <p:bldP spid="20" grpId="0" animBg="1"/>
      <p:bldP spid="13" grpId="0" animBg="1"/>
      <p:bldP spid="14" grpId="0" animBg="1"/>
      <p:bldP spid="15" grpId="0" animBg="1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1BB9D41-DFC2-4F39-8AF8-0C1F844BA00E}"/>
              </a:ext>
            </a:extLst>
          </p:cNvPr>
          <p:cNvSpPr txBox="1"/>
          <p:nvPr/>
        </p:nvSpPr>
        <p:spPr>
          <a:xfrm>
            <a:off x="2849528" y="2190307"/>
            <a:ext cx="35300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82AA1E"/>
                </a:solidFill>
              </a:rPr>
              <a:t>Financials M1 – M22</a:t>
            </a:r>
          </a:p>
        </p:txBody>
      </p:sp>
    </p:spTree>
    <p:extLst>
      <p:ext uri="{BB962C8B-B14F-4D97-AF65-F5344CB8AC3E}">
        <p14:creationId xmlns:p14="http://schemas.microsoft.com/office/powerpoint/2010/main" val="39656757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6376" y="267494"/>
            <a:ext cx="867934" cy="467023"/>
          </a:xfrm>
          <a:prstGeom prst="rect">
            <a:avLst/>
          </a:prstGeom>
        </p:spPr>
      </p:pic>
      <p:sp>
        <p:nvSpPr>
          <p:cNvPr id="3" name="Titel 1">
            <a:extLst>
              <a:ext uri="{FF2B5EF4-FFF2-40B4-BE49-F238E27FC236}">
                <a16:creationId xmlns:a16="http://schemas.microsoft.com/office/drawing/2014/main" id="{65DFC116-2432-4A2F-A8EF-095F84C0D7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888" y="571016"/>
            <a:ext cx="7286909" cy="857250"/>
          </a:xfrm>
        </p:spPr>
        <p:txBody>
          <a:bodyPr>
            <a:normAutofit/>
          </a:bodyPr>
          <a:lstStyle/>
          <a:p>
            <a:r>
              <a:rPr lang="da-DK" sz="1800" b="1" dirty="0">
                <a:latin typeface="Arial" panose="020B0604020202020204" pitchFamily="34" charset="0"/>
                <a:cs typeface="Arial" panose="020B0604020202020204" pitchFamily="34" charset="0"/>
              </a:rPr>
              <a:t>Use of effort &amp; available efforts (PM) </a:t>
            </a:r>
            <a:r>
              <a:rPr lang="da-DK" sz="1600" dirty="0">
                <a:latin typeface="Arial" panose="020B0604020202020204" pitchFamily="34" charset="0"/>
                <a:cs typeface="Arial" panose="020B0604020202020204" pitchFamily="34" charset="0"/>
              </a:rPr>
              <a:t>- 1</a:t>
            </a:r>
            <a:endParaRPr lang="da-DK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Billede 10" descr="euFlag.png">
            <a:extLst>
              <a:ext uri="{FF2B5EF4-FFF2-40B4-BE49-F238E27FC236}">
                <a16:creationId xmlns:a16="http://schemas.microsoft.com/office/drawing/2014/main" id="{305A0489-CCE3-4237-A464-7CD2F56224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473" y="4919960"/>
            <a:ext cx="264706" cy="180000"/>
          </a:xfrm>
          <a:prstGeom prst="rect">
            <a:avLst/>
          </a:prstGeom>
        </p:spPr>
      </p:pic>
      <p:sp>
        <p:nvSpPr>
          <p:cNvPr id="11" name="Tekstfelt 11">
            <a:extLst>
              <a:ext uri="{FF2B5EF4-FFF2-40B4-BE49-F238E27FC236}">
                <a16:creationId xmlns:a16="http://schemas.microsoft.com/office/drawing/2014/main" id="{E24F1F49-814F-44B3-9EC0-7B39A62195CE}"/>
              </a:ext>
            </a:extLst>
          </p:cNvPr>
          <p:cNvSpPr txBox="1"/>
          <p:nvPr/>
        </p:nvSpPr>
        <p:spPr>
          <a:xfrm>
            <a:off x="339708" y="4937534"/>
            <a:ext cx="452769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550" kern="1200" dirty="0">
                <a:solidFill>
                  <a:srgbClr val="485156"/>
                </a:solidFill>
                <a:latin typeface="+mn-lt"/>
                <a:ea typeface="+mn-ea"/>
                <a:cs typeface="+mn-cs"/>
              </a:rPr>
              <a:t>BrightnESS is funded by the European Union Framework Programme for Research and Innovation Horizon 2020, under grant agreement 676548</a:t>
            </a:r>
          </a:p>
          <a:p>
            <a:endParaRPr lang="da-DK" sz="550" dirty="0">
              <a:solidFill>
                <a:srgbClr val="485156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1CDA00C-D900-43E3-AB70-2060F19077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8888" y="1736652"/>
            <a:ext cx="4532002" cy="232498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5A53089-32E0-457C-8A57-6B35082E694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67398" y="1445840"/>
            <a:ext cx="4056862" cy="2935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8764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6376" y="267494"/>
            <a:ext cx="867934" cy="467023"/>
          </a:xfrm>
          <a:prstGeom prst="rect">
            <a:avLst/>
          </a:prstGeom>
        </p:spPr>
      </p:pic>
      <p:sp>
        <p:nvSpPr>
          <p:cNvPr id="3" name="Titel 1">
            <a:extLst>
              <a:ext uri="{FF2B5EF4-FFF2-40B4-BE49-F238E27FC236}">
                <a16:creationId xmlns:a16="http://schemas.microsoft.com/office/drawing/2014/main" id="{65DFC116-2432-4A2F-A8EF-095F84C0D7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888" y="546183"/>
            <a:ext cx="7286909" cy="857250"/>
          </a:xfrm>
        </p:spPr>
        <p:txBody>
          <a:bodyPr>
            <a:normAutofit/>
          </a:bodyPr>
          <a:lstStyle/>
          <a:p>
            <a:r>
              <a:rPr lang="da-DK" sz="2000" b="1" dirty="0">
                <a:latin typeface="Arial" panose="020B0604020202020204" pitchFamily="34" charset="0"/>
                <a:cs typeface="Arial" panose="020B0604020202020204" pitchFamily="34" charset="0"/>
              </a:rPr>
              <a:t>Personnel effort </a:t>
            </a:r>
            <a:r>
              <a:rPr lang="da-DK" sz="1600" dirty="0">
                <a:latin typeface="Arial" panose="020B0604020202020204" pitchFamily="34" charset="0"/>
                <a:cs typeface="Arial" panose="020B0604020202020204" pitchFamily="34" charset="0"/>
              </a:rPr>
              <a:t>- 2</a:t>
            </a:r>
          </a:p>
        </p:txBody>
      </p:sp>
      <p:pic>
        <p:nvPicPr>
          <p:cNvPr id="7" name="Billede 10" descr="euFlag.png">
            <a:extLst>
              <a:ext uri="{FF2B5EF4-FFF2-40B4-BE49-F238E27FC236}">
                <a16:creationId xmlns:a16="http://schemas.microsoft.com/office/drawing/2014/main" id="{316A88AD-202B-4154-A13D-64B3088DA3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473" y="4919960"/>
            <a:ext cx="264706" cy="180000"/>
          </a:xfrm>
          <a:prstGeom prst="rect">
            <a:avLst/>
          </a:prstGeom>
        </p:spPr>
      </p:pic>
      <p:sp>
        <p:nvSpPr>
          <p:cNvPr id="8" name="Tekstfelt 11">
            <a:extLst>
              <a:ext uri="{FF2B5EF4-FFF2-40B4-BE49-F238E27FC236}">
                <a16:creationId xmlns:a16="http://schemas.microsoft.com/office/drawing/2014/main" id="{10E472B3-A8DB-4861-A995-74A596F5E41B}"/>
              </a:ext>
            </a:extLst>
          </p:cNvPr>
          <p:cNvSpPr txBox="1"/>
          <p:nvPr/>
        </p:nvSpPr>
        <p:spPr>
          <a:xfrm>
            <a:off x="339708" y="4937534"/>
            <a:ext cx="452769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550" kern="1200" dirty="0">
                <a:solidFill>
                  <a:srgbClr val="485156"/>
                </a:solidFill>
                <a:latin typeface="+mn-lt"/>
                <a:ea typeface="+mn-ea"/>
                <a:cs typeface="+mn-cs"/>
              </a:rPr>
              <a:t>BrightnESS is funded by the European Union Framework Programme for Research and Innovation Horizon 2020, under grant agreement 676548</a:t>
            </a:r>
          </a:p>
          <a:p>
            <a:endParaRPr lang="da-DK" sz="550" dirty="0">
              <a:solidFill>
                <a:srgbClr val="485156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9EC27D0-E533-4AD7-8E2D-1E9D397366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385" y="1472335"/>
            <a:ext cx="8945112" cy="3098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0252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6376" y="267494"/>
            <a:ext cx="867934" cy="467023"/>
          </a:xfrm>
          <a:prstGeom prst="rect">
            <a:avLst/>
          </a:prstGeom>
        </p:spPr>
      </p:pic>
      <p:sp>
        <p:nvSpPr>
          <p:cNvPr id="3" name="Titel 1">
            <a:extLst>
              <a:ext uri="{FF2B5EF4-FFF2-40B4-BE49-F238E27FC236}">
                <a16:creationId xmlns:a16="http://schemas.microsoft.com/office/drawing/2014/main" id="{65DFC116-2432-4A2F-A8EF-095F84C0D7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737" y="392292"/>
            <a:ext cx="8112599" cy="857250"/>
          </a:xfrm>
        </p:spPr>
        <p:txBody>
          <a:bodyPr>
            <a:normAutofit/>
          </a:bodyPr>
          <a:lstStyle/>
          <a:p>
            <a:r>
              <a:rPr lang="en-GB" sz="1800" b="1" dirty="0">
                <a:latin typeface="Arial" panose="020B0604020202020204" pitchFamily="34" charset="0"/>
                <a:cs typeface="Arial" panose="020B0604020202020204" pitchFamily="34" charset="0"/>
              </a:rPr>
              <a:t>Role of WPs &amp; partners’ role in WPs 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(based on PMs)</a:t>
            </a:r>
            <a:endParaRPr lang="da-DK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Billede 10" descr="euFlag.png">
            <a:extLst>
              <a:ext uri="{FF2B5EF4-FFF2-40B4-BE49-F238E27FC236}">
                <a16:creationId xmlns:a16="http://schemas.microsoft.com/office/drawing/2014/main" id="{5E90554D-D3B6-4513-A4CC-7F38F2DC2A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99" y="4895690"/>
            <a:ext cx="264706" cy="180000"/>
          </a:xfrm>
          <a:prstGeom prst="rect">
            <a:avLst/>
          </a:prstGeom>
        </p:spPr>
      </p:pic>
      <p:sp>
        <p:nvSpPr>
          <p:cNvPr id="12" name="Tekstfelt 11">
            <a:extLst>
              <a:ext uri="{FF2B5EF4-FFF2-40B4-BE49-F238E27FC236}">
                <a16:creationId xmlns:a16="http://schemas.microsoft.com/office/drawing/2014/main" id="{1F33DA61-02B2-4B17-8484-990FBF5EDFD7}"/>
              </a:ext>
            </a:extLst>
          </p:cNvPr>
          <p:cNvSpPr txBox="1"/>
          <p:nvPr/>
        </p:nvSpPr>
        <p:spPr>
          <a:xfrm>
            <a:off x="449443" y="4937534"/>
            <a:ext cx="452769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550" kern="1200" dirty="0">
                <a:solidFill>
                  <a:srgbClr val="485156"/>
                </a:solidFill>
                <a:latin typeface="+mn-lt"/>
                <a:ea typeface="+mn-ea"/>
                <a:cs typeface="+mn-cs"/>
              </a:rPr>
              <a:t>BrightnESS is funded by the European Union Framework Programme for Research and Innovation Horizon 2020, under grant agreement 676548</a:t>
            </a:r>
          </a:p>
          <a:p>
            <a:endParaRPr lang="da-DK" sz="550" dirty="0">
              <a:solidFill>
                <a:srgbClr val="485156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11EB7A3-A630-43A4-A094-32660901D9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27592" y="1024533"/>
            <a:ext cx="3145878" cy="176295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5A861BF-8275-45DE-A1DA-65939F02F5C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27592" y="2934408"/>
            <a:ext cx="3126548" cy="192432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F850648-0EE5-4BCF-AB03-B219C1DA5E8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4090" y="1018746"/>
            <a:ext cx="4413043" cy="3831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4777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6376" y="267494"/>
            <a:ext cx="867934" cy="467023"/>
          </a:xfrm>
          <a:prstGeom prst="rect">
            <a:avLst/>
          </a:prstGeom>
        </p:spPr>
      </p:pic>
      <p:sp>
        <p:nvSpPr>
          <p:cNvPr id="3" name="Titel 1">
            <a:extLst>
              <a:ext uri="{FF2B5EF4-FFF2-40B4-BE49-F238E27FC236}">
                <a16:creationId xmlns:a16="http://schemas.microsoft.com/office/drawing/2014/main" id="{65DFC116-2432-4A2F-A8EF-095F84C0D7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888" y="571016"/>
            <a:ext cx="7286909" cy="857250"/>
          </a:xfrm>
        </p:spPr>
        <p:txBody>
          <a:bodyPr>
            <a:normAutofit/>
          </a:bodyPr>
          <a:lstStyle/>
          <a:p>
            <a:r>
              <a:rPr lang="da-DK" sz="1800" b="1" dirty="0">
                <a:latin typeface="Arial" panose="020B0604020202020204" pitchFamily="34" charset="0"/>
                <a:cs typeface="Arial" panose="020B0604020202020204" pitchFamily="34" charset="0"/>
              </a:rPr>
              <a:t>Use of effort &amp; available efforts (PM) </a:t>
            </a:r>
            <a:r>
              <a:rPr lang="da-DK" sz="1800" dirty="0">
                <a:latin typeface="Arial" panose="020B0604020202020204" pitchFamily="34" charset="0"/>
                <a:cs typeface="Arial" panose="020B0604020202020204" pitchFamily="34" charset="0"/>
              </a:rPr>
              <a:t>- 2</a:t>
            </a:r>
            <a:endParaRPr lang="da-DK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Billede 10" descr="euFlag.png">
            <a:extLst>
              <a:ext uri="{FF2B5EF4-FFF2-40B4-BE49-F238E27FC236}">
                <a16:creationId xmlns:a16="http://schemas.microsoft.com/office/drawing/2014/main" id="{305A0489-CCE3-4237-A464-7CD2F56224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473" y="4919960"/>
            <a:ext cx="264706" cy="180000"/>
          </a:xfrm>
          <a:prstGeom prst="rect">
            <a:avLst/>
          </a:prstGeom>
        </p:spPr>
      </p:pic>
      <p:sp>
        <p:nvSpPr>
          <p:cNvPr id="11" name="Tekstfelt 11">
            <a:extLst>
              <a:ext uri="{FF2B5EF4-FFF2-40B4-BE49-F238E27FC236}">
                <a16:creationId xmlns:a16="http://schemas.microsoft.com/office/drawing/2014/main" id="{E24F1F49-814F-44B3-9EC0-7B39A62195CE}"/>
              </a:ext>
            </a:extLst>
          </p:cNvPr>
          <p:cNvSpPr txBox="1"/>
          <p:nvPr/>
        </p:nvSpPr>
        <p:spPr>
          <a:xfrm>
            <a:off x="339708" y="4937534"/>
            <a:ext cx="452769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550" kern="1200" dirty="0">
                <a:solidFill>
                  <a:srgbClr val="485156"/>
                </a:solidFill>
                <a:latin typeface="+mn-lt"/>
                <a:ea typeface="+mn-ea"/>
                <a:cs typeface="+mn-cs"/>
              </a:rPr>
              <a:t>BrightnESS is funded by the European Union Framework Programme for Research and Innovation Horizon 2020, under grant agreement 676548</a:t>
            </a:r>
          </a:p>
          <a:p>
            <a:endParaRPr lang="da-DK" sz="550" dirty="0">
              <a:solidFill>
                <a:srgbClr val="485156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504A30D-4E48-4983-ABB0-3EDD1819DA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05150" y="1272522"/>
            <a:ext cx="6323307" cy="356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7534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6376" y="267494"/>
            <a:ext cx="867934" cy="467023"/>
          </a:xfrm>
          <a:prstGeom prst="rect">
            <a:avLst/>
          </a:prstGeom>
        </p:spPr>
      </p:pic>
      <p:pic>
        <p:nvPicPr>
          <p:cNvPr id="4" name="Billede 10" descr="euFlag.png">
            <a:extLst>
              <a:ext uri="{FF2B5EF4-FFF2-40B4-BE49-F238E27FC236}">
                <a16:creationId xmlns:a16="http://schemas.microsoft.com/office/drawing/2014/main" id="{A57757B5-3291-4B4C-9F1C-C73AB89964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473" y="4919960"/>
            <a:ext cx="264706" cy="180000"/>
          </a:xfrm>
          <a:prstGeom prst="rect">
            <a:avLst/>
          </a:prstGeom>
        </p:spPr>
      </p:pic>
      <p:sp>
        <p:nvSpPr>
          <p:cNvPr id="5" name="Tekstfelt 11">
            <a:extLst>
              <a:ext uri="{FF2B5EF4-FFF2-40B4-BE49-F238E27FC236}">
                <a16:creationId xmlns:a16="http://schemas.microsoft.com/office/drawing/2014/main" id="{0017302E-9B7D-4408-9C44-74FEF3605CBA}"/>
              </a:ext>
            </a:extLst>
          </p:cNvPr>
          <p:cNvSpPr txBox="1"/>
          <p:nvPr/>
        </p:nvSpPr>
        <p:spPr>
          <a:xfrm>
            <a:off x="339708" y="4937534"/>
            <a:ext cx="452769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550" kern="1200" dirty="0">
                <a:solidFill>
                  <a:srgbClr val="485156"/>
                </a:solidFill>
                <a:latin typeface="+mn-lt"/>
                <a:ea typeface="+mn-ea"/>
                <a:cs typeface="+mn-cs"/>
              </a:rPr>
              <a:t>BrightnESS is funded by the European Union Framework Programme for Research and Innovation Horizon 2020, under grant agreement 676548</a:t>
            </a:r>
          </a:p>
          <a:p>
            <a:endParaRPr lang="da-DK" sz="550" dirty="0">
              <a:solidFill>
                <a:srgbClr val="485156"/>
              </a:solidFill>
            </a:endParaRPr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20E8B375-91B5-43F4-AAFD-4ED47C6E0579}"/>
              </a:ext>
            </a:extLst>
          </p:cNvPr>
          <p:cNvSpPr txBox="1">
            <a:spLocks/>
          </p:cNvSpPr>
          <p:nvPr/>
        </p:nvSpPr>
        <p:spPr>
          <a:xfrm>
            <a:off x="269826" y="481358"/>
            <a:ext cx="2069699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baseline="0">
                <a:solidFill>
                  <a:srgbClr val="48515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800" b="1" dirty="0">
                <a:latin typeface="Arial" panose="020B0604020202020204" pitchFamily="34" charset="0"/>
                <a:cs typeface="Arial" panose="020B0604020202020204" pitchFamily="34" charset="0"/>
              </a:rPr>
              <a:t>Use of budget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- 1</a:t>
            </a:r>
            <a:endParaRPr lang="da-DK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DDFFF4F-1EF9-4BFD-9710-C327479E0C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7473" y="1201024"/>
            <a:ext cx="4597570" cy="278984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64C2F3D-32D9-46D8-AC08-C657200DFDC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68633" y="1861142"/>
            <a:ext cx="3981033" cy="2926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3296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6376" y="267494"/>
            <a:ext cx="867934" cy="467023"/>
          </a:xfrm>
          <a:prstGeom prst="rect">
            <a:avLst/>
          </a:prstGeom>
        </p:spPr>
      </p:pic>
      <p:sp>
        <p:nvSpPr>
          <p:cNvPr id="3" name="Titel 1">
            <a:extLst>
              <a:ext uri="{FF2B5EF4-FFF2-40B4-BE49-F238E27FC236}">
                <a16:creationId xmlns:a16="http://schemas.microsoft.com/office/drawing/2014/main" id="{65DFC116-2432-4A2F-A8EF-095F84C0D7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826" y="481358"/>
            <a:ext cx="2069699" cy="857250"/>
          </a:xfrm>
        </p:spPr>
        <p:txBody>
          <a:bodyPr>
            <a:normAutofit/>
          </a:bodyPr>
          <a:lstStyle/>
          <a:p>
            <a:r>
              <a:rPr lang="en-GB" sz="1800" b="1" dirty="0">
                <a:latin typeface="Arial" panose="020B0604020202020204" pitchFamily="34" charset="0"/>
                <a:cs typeface="Arial" panose="020B0604020202020204" pitchFamily="34" charset="0"/>
              </a:rPr>
              <a:t>Use of budget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- 2</a:t>
            </a:r>
            <a:endParaRPr lang="da-DK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Billede 10" descr="euFlag.png">
            <a:extLst>
              <a:ext uri="{FF2B5EF4-FFF2-40B4-BE49-F238E27FC236}">
                <a16:creationId xmlns:a16="http://schemas.microsoft.com/office/drawing/2014/main" id="{A57757B5-3291-4B4C-9F1C-C73AB89964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473" y="4919960"/>
            <a:ext cx="264706" cy="180000"/>
          </a:xfrm>
          <a:prstGeom prst="rect">
            <a:avLst/>
          </a:prstGeom>
        </p:spPr>
      </p:pic>
      <p:sp>
        <p:nvSpPr>
          <p:cNvPr id="5" name="Tekstfelt 11">
            <a:extLst>
              <a:ext uri="{FF2B5EF4-FFF2-40B4-BE49-F238E27FC236}">
                <a16:creationId xmlns:a16="http://schemas.microsoft.com/office/drawing/2014/main" id="{0017302E-9B7D-4408-9C44-74FEF3605CBA}"/>
              </a:ext>
            </a:extLst>
          </p:cNvPr>
          <p:cNvSpPr txBox="1"/>
          <p:nvPr/>
        </p:nvSpPr>
        <p:spPr>
          <a:xfrm>
            <a:off x="339708" y="4937534"/>
            <a:ext cx="452769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550" kern="1200" dirty="0">
                <a:solidFill>
                  <a:srgbClr val="485156"/>
                </a:solidFill>
                <a:latin typeface="+mn-lt"/>
                <a:ea typeface="+mn-ea"/>
                <a:cs typeface="+mn-cs"/>
              </a:rPr>
              <a:t>BrightnESS is funded by the European Union Framework Programme for Research and Innovation Horizon 2020, under grant agreement 676548</a:t>
            </a:r>
          </a:p>
          <a:p>
            <a:endParaRPr lang="da-DK" sz="550" dirty="0">
              <a:solidFill>
                <a:srgbClr val="485156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3F20671-F45A-4285-BDAD-ECDC01C1E4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9740" y="1417063"/>
            <a:ext cx="8824310" cy="2916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9839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6376" y="267494"/>
            <a:ext cx="867934" cy="467023"/>
          </a:xfrm>
          <a:prstGeom prst="rect">
            <a:avLst/>
          </a:prstGeom>
        </p:spPr>
      </p:pic>
      <p:sp>
        <p:nvSpPr>
          <p:cNvPr id="3" name="Titel 1">
            <a:extLst>
              <a:ext uri="{FF2B5EF4-FFF2-40B4-BE49-F238E27FC236}">
                <a16:creationId xmlns:a16="http://schemas.microsoft.com/office/drawing/2014/main" id="{65DFC116-2432-4A2F-A8EF-095F84C0D7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090" y="762721"/>
            <a:ext cx="3246947" cy="857250"/>
          </a:xfrm>
        </p:spPr>
        <p:txBody>
          <a:bodyPr>
            <a:normAutofit/>
          </a:bodyPr>
          <a:lstStyle/>
          <a:p>
            <a:r>
              <a:rPr lang="en-GB" sz="1800" b="1" dirty="0">
                <a:latin typeface="Arial" panose="020B0604020202020204" pitchFamily="34" charset="0"/>
                <a:cs typeface="Arial" panose="020B0604020202020204" pitchFamily="34" charset="0"/>
              </a:rPr>
              <a:t>Use of budget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– 3 </a:t>
            </a:r>
            <a:b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(scenario based on extrapolation </a:t>
            </a:r>
            <a:b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of M19-M22 expenditure)</a:t>
            </a:r>
            <a:endParaRPr lang="da-DK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Billede 10" descr="euFlag.png">
            <a:extLst>
              <a:ext uri="{FF2B5EF4-FFF2-40B4-BE49-F238E27FC236}">
                <a16:creationId xmlns:a16="http://schemas.microsoft.com/office/drawing/2014/main" id="{A57757B5-3291-4B4C-9F1C-C73AB89964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473" y="4919960"/>
            <a:ext cx="264706" cy="180000"/>
          </a:xfrm>
          <a:prstGeom prst="rect">
            <a:avLst/>
          </a:prstGeom>
        </p:spPr>
      </p:pic>
      <p:sp>
        <p:nvSpPr>
          <p:cNvPr id="5" name="Tekstfelt 11">
            <a:extLst>
              <a:ext uri="{FF2B5EF4-FFF2-40B4-BE49-F238E27FC236}">
                <a16:creationId xmlns:a16="http://schemas.microsoft.com/office/drawing/2014/main" id="{0017302E-9B7D-4408-9C44-74FEF3605CBA}"/>
              </a:ext>
            </a:extLst>
          </p:cNvPr>
          <p:cNvSpPr txBox="1"/>
          <p:nvPr/>
        </p:nvSpPr>
        <p:spPr>
          <a:xfrm>
            <a:off x="339708" y="4937534"/>
            <a:ext cx="452769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550" kern="1200" dirty="0">
                <a:solidFill>
                  <a:srgbClr val="485156"/>
                </a:solidFill>
                <a:latin typeface="+mn-lt"/>
                <a:ea typeface="+mn-ea"/>
                <a:cs typeface="+mn-cs"/>
              </a:rPr>
              <a:t>BrightnESS is funded by the European Union Framework Programme for Research and Innovation Horizon 2020, under grant agreement 676548</a:t>
            </a:r>
          </a:p>
          <a:p>
            <a:endParaRPr lang="da-DK" sz="550" dirty="0">
              <a:solidFill>
                <a:srgbClr val="485156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E94BFD9-7E1D-4B81-BCC0-EF80E1A12E7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67398" y="201893"/>
            <a:ext cx="4050025" cy="131808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3EBF512-8244-4181-929B-CFDA63AB51D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665" y="1790855"/>
            <a:ext cx="5093198" cy="127009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69A2C42-7D4A-4803-826C-67A9C45C75C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24068" y="3294907"/>
            <a:ext cx="5093355" cy="1391096"/>
          </a:xfrm>
          <a:prstGeom prst="rect">
            <a:avLst/>
          </a:prstGeom>
        </p:spPr>
      </p:pic>
      <p:sp>
        <p:nvSpPr>
          <p:cNvPr id="11" name="Arrow: Right 10">
            <a:extLst>
              <a:ext uri="{FF2B5EF4-FFF2-40B4-BE49-F238E27FC236}">
                <a16:creationId xmlns:a16="http://schemas.microsoft.com/office/drawing/2014/main" id="{2B82C2CF-BB06-4708-A1FC-54A20F5C24E9}"/>
              </a:ext>
            </a:extLst>
          </p:cNvPr>
          <p:cNvSpPr/>
          <p:nvPr/>
        </p:nvSpPr>
        <p:spPr>
          <a:xfrm rot="5400000">
            <a:off x="8048716" y="2402336"/>
            <a:ext cx="903824" cy="647363"/>
          </a:xfrm>
          <a:prstGeom prst="rightArrow">
            <a:avLst/>
          </a:prstGeom>
          <a:solidFill>
            <a:srgbClr val="F4F2AE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2D550B7-AC0E-44DA-AC3C-E3C3E5415824}"/>
              </a:ext>
            </a:extLst>
          </p:cNvPr>
          <p:cNvSpPr txBox="1"/>
          <p:nvPr/>
        </p:nvSpPr>
        <p:spPr>
          <a:xfrm>
            <a:off x="137473" y="3270701"/>
            <a:ext cx="2322192" cy="152349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000" b="1" dirty="0"/>
              <a:t>Scenario based on ‘staged expenditure’:</a:t>
            </a:r>
          </a:p>
          <a:p>
            <a:pPr marL="171450" indent="-171450">
              <a:buFont typeface="Courier New" panose="02070309020205020404" pitchFamily="49" charset="0"/>
              <a:buChar char="o"/>
            </a:pPr>
            <a:r>
              <a:rPr lang="en-GB" sz="900" dirty="0"/>
              <a:t>Yr1: €4 million</a:t>
            </a:r>
          </a:p>
          <a:p>
            <a:pPr marL="171450" indent="-171450">
              <a:buFont typeface="Courier New" panose="02070309020205020404" pitchFamily="49" charset="0"/>
              <a:buChar char="o"/>
            </a:pPr>
            <a:r>
              <a:rPr lang="en-GB" sz="900" dirty="0"/>
              <a:t>Yr2: €7 million</a:t>
            </a:r>
          </a:p>
          <a:p>
            <a:pPr marL="171450" indent="-171450">
              <a:buFont typeface="Courier New" panose="02070309020205020404" pitchFamily="49" charset="0"/>
              <a:buChar char="o"/>
            </a:pPr>
            <a:r>
              <a:rPr lang="en-GB" sz="900" dirty="0"/>
              <a:t>Yr3: €9 million</a:t>
            </a:r>
          </a:p>
          <a:p>
            <a:endParaRPr lang="en-GB" sz="1000" dirty="0"/>
          </a:p>
          <a:p>
            <a:r>
              <a:rPr lang="en-GB" sz="1000" dirty="0"/>
              <a:t>Status :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GB" sz="900" i="1" dirty="0"/>
              <a:t>Current Schedule Performance Index: 0.94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GB" sz="900" i="1" dirty="0"/>
              <a:t>Current Schedule Variance: €479K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GB" sz="900" i="1" dirty="0"/>
              <a:t>Estimate to Completion: €10.4 million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GB" sz="900" i="1" dirty="0"/>
              <a:t>Estimate at Completion: €18.8 million </a:t>
            </a:r>
          </a:p>
        </p:txBody>
      </p:sp>
    </p:spTree>
    <p:extLst>
      <p:ext uri="{BB962C8B-B14F-4D97-AF65-F5344CB8AC3E}">
        <p14:creationId xmlns:p14="http://schemas.microsoft.com/office/powerpoint/2010/main" val="27581711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1F7A6A22-E44D-4B21-B391-412CFB2B3F3D}"/>
              </a:ext>
            </a:extLst>
          </p:cNvPr>
          <p:cNvSpPr/>
          <p:nvPr/>
        </p:nvSpPr>
        <p:spPr>
          <a:xfrm>
            <a:off x="6033814" y="1426778"/>
            <a:ext cx="2904358" cy="3050733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6376" y="267494"/>
            <a:ext cx="867934" cy="467023"/>
          </a:xfrm>
          <a:prstGeom prst="rect">
            <a:avLst/>
          </a:prstGeom>
        </p:spPr>
      </p:pic>
      <p:pic>
        <p:nvPicPr>
          <p:cNvPr id="4" name="Billede 10" descr="euFlag.png">
            <a:extLst>
              <a:ext uri="{FF2B5EF4-FFF2-40B4-BE49-F238E27FC236}">
                <a16:creationId xmlns:a16="http://schemas.microsoft.com/office/drawing/2014/main" id="{A57757B5-3291-4B4C-9F1C-C73AB89964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473" y="4919960"/>
            <a:ext cx="264706" cy="180000"/>
          </a:xfrm>
          <a:prstGeom prst="rect">
            <a:avLst/>
          </a:prstGeom>
        </p:spPr>
      </p:pic>
      <p:sp>
        <p:nvSpPr>
          <p:cNvPr id="5" name="Tekstfelt 11">
            <a:extLst>
              <a:ext uri="{FF2B5EF4-FFF2-40B4-BE49-F238E27FC236}">
                <a16:creationId xmlns:a16="http://schemas.microsoft.com/office/drawing/2014/main" id="{0017302E-9B7D-4408-9C44-74FEF3605CBA}"/>
              </a:ext>
            </a:extLst>
          </p:cNvPr>
          <p:cNvSpPr txBox="1"/>
          <p:nvPr/>
        </p:nvSpPr>
        <p:spPr>
          <a:xfrm>
            <a:off x="339708" y="4937534"/>
            <a:ext cx="452769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550" kern="1200" dirty="0">
                <a:solidFill>
                  <a:srgbClr val="485156"/>
                </a:solidFill>
                <a:latin typeface="+mn-lt"/>
                <a:ea typeface="+mn-ea"/>
                <a:cs typeface="+mn-cs"/>
              </a:rPr>
              <a:t>BrightnESS is funded by the European Union Framework Programme for Research and Innovation Horizon 2020, under grant agreement 676548</a:t>
            </a:r>
          </a:p>
          <a:p>
            <a:endParaRPr lang="da-DK" sz="550" dirty="0">
              <a:solidFill>
                <a:srgbClr val="485156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B13E772-16F0-4333-A231-05500FA5CA92}"/>
              </a:ext>
            </a:extLst>
          </p:cNvPr>
          <p:cNvSpPr txBox="1"/>
          <p:nvPr/>
        </p:nvSpPr>
        <p:spPr>
          <a:xfrm>
            <a:off x="197227" y="734517"/>
            <a:ext cx="536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48515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Cost flexibility and planning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45348E-C293-4721-A0CB-C721D8E46A72}"/>
              </a:ext>
            </a:extLst>
          </p:cNvPr>
          <p:cNvSpPr txBox="1"/>
          <p:nvPr/>
        </p:nvSpPr>
        <p:spPr>
          <a:xfrm>
            <a:off x="339708" y="1268142"/>
            <a:ext cx="5580244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i="1" dirty="0"/>
              <a:t>Current situation</a:t>
            </a:r>
            <a:r>
              <a:rPr lang="en-GB" sz="1600" dirty="0"/>
              <a:t>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‘underspend’ of 12% </a:t>
            </a:r>
            <a:r>
              <a:rPr lang="en-GB" sz="1600" u="sng" dirty="0"/>
              <a:t>compared to linear cost progression</a:t>
            </a:r>
            <a:r>
              <a:rPr lang="en-GB" sz="1600" dirty="0"/>
              <a:t> (not realistic!)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u="sng" dirty="0"/>
              <a:t>forward extrapolation scenario </a:t>
            </a:r>
            <a:r>
              <a:rPr lang="en-GB" sz="1600" dirty="0"/>
              <a:t>indicates overall spent of 94%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WP-leaders to check forward planning for M23-M36 with all partners. Aim is: full cost expenditure based on correct cost reporting + additional activities (where relevant)</a:t>
            </a:r>
          </a:p>
          <a:p>
            <a:endParaRPr lang="en-GB" sz="1600" dirty="0"/>
          </a:p>
          <a:p>
            <a:r>
              <a:rPr lang="en-GB" sz="1600" b="1" i="1" dirty="0"/>
              <a:t>Contingency</a:t>
            </a:r>
            <a:r>
              <a:rPr lang="en-GB" sz="1600" dirty="0"/>
              <a:t>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WP1 to prepare a re-designed plan by November 2017 (submission by March 2018). </a:t>
            </a:r>
          </a:p>
          <a:p>
            <a:pPr marL="538163" indent="-268288">
              <a:buFont typeface="Wingdings" panose="05000000000000000000" pitchFamily="2" charset="2"/>
              <a:buChar char="Ø"/>
            </a:pPr>
            <a:r>
              <a:rPr lang="en-GB" sz="1600" dirty="0"/>
              <a:t>Options:</a:t>
            </a:r>
          </a:p>
          <a:p>
            <a:pPr marL="1524000" lvl="4" indent="-177800">
              <a:buFont typeface="Arial" panose="020B0604020202020204" pitchFamily="34" charset="0"/>
              <a:buChar char="•"/>
            </a:pPr>
            <a:r>
              <a:rPr lang="en-GB" sz="1100" dirty="0"/>
              <a:t>additional activities by partner</a:t>
            </a:r>
          </a:p>
          <a:p>
            <a:pPr marL="1524000" lvl="4" indent="-177800">
              <a:buFont typeface="Arial" panose="020B0604020202020204" pitchFamily="34" charset="0"/>
              <a:buChar char="•"/>
            </a:pPr>
            <a:r>
              <a:rPr lang="en-GB" sz="1100" dirty="0"/>
              <a:t>additional activities within WP</a:t>
            </a:r>
          </a:p>
          <a:p>
            <a:pPr marL="1524000" lvl="4" indent="-177800">
              <a:buFont typeface="Arial" panose="020B0604020202020204" pitchFamily="34" charset="0"/>
              <a:buChar char="•"/>
            </a:pPr>
            <a:r>
              <a:rPr lang="en-GB" sz="1100" dirty="0"/>
              <a:t>new task/deliverables elsewhere in project</a:t>
            </a:r>
          </a:p>
          <a:p>
            <a:r>
              <a:rPr lang="en-GB" dirty="0"/>
              <a:t> 	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C83698C-E4DE-48BC-B6B1-CA667F8E05D1}"/>
              </a:ext>
            </a:extLst>
          </p:cNvPr>
          <p:cNvSpPr txBox="1"/>
          <p:nvPr/>
        </p:nvSpPr>
        <p:spPr>
          <a:xfrm>
            <a:off x="6045433" y="1584412"/>
            <a:ext cx="2892739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i="1" dirty="0"/>
              <a:t>Examples of spending M22-M36: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050" dirty="0"/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en-GB" sz="1400" dirty="0"/>
              <a:t>WP1/WP5: implementation DMP</a:t>
            </a: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en-GB" sz="1400" dirty="0"/>
              <a:t>WP2: addition of workshop on rules/regulations on ESS-IKC  installation in Sweden</a:t>
            </a:r>
            <a:endParaRPr lang="en-GB" sz="1400" dirty="0">
              <a:highlight>
                <a:srgbClr val="FFFF00"/>
              </a:highlight>
            </a:endParaRP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en-GB" sz="1400" dirty="0"/>
              <a:t>WP3: innovation trainings and TTO conferences</a:t>
            </a: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en-GB" sz="1400" dirty="0"/>
              <a:t>WP4: ESS-B added to develop viability study on low background thermal neutron beam monitor</a:t>
            </a:r>
            <a:endParaRPr lang="en-GB" sz="1400" dirty="0">
              <a:highlight>
                <a:srgbClr val="FFFF00"/>
              </a:highlight>
            </a:endParaRP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en-GB" sz="1400" dirty="0"/>
              <a:t>WP6: DTI to produce several BrightnESS partner videos</a:t>
            </a:r>
          </a:p>
        </p:txBody>
      </p:sp>
    </p:spTree>
    <p:extLst>
      <p:ext uri="{BB962C8B-B14F-4D97-AF65-F5344CB8AC3E}">
        <p14:creationId xmlns:p14="http://schemas.microsoft.com/office/powerpoint/2010/main" val="2542225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6376" y="267494"/>
            <a:ext cx="867934" cy="467023"/>
          </a:xfrm>
          <a:prstGeom prst="rect">
            <a:avLst/>
          </a:prstGeom>
        </p:spPr>
      </p:pic>
      <p:sp>
        <p:nvSpPr>
          <p:cNvPr id="8" name="Titel 1">
            <a:extLst>
              <a:ext uri="{FF2B5EF4-FFF2-40B4-BE49-F238E27FC236}">
                <a16:creationId xmlns:a16="http://schemas.microsoft.com/office/drawing/2014/main" id="{822B5822-B4DE-4F40-8FE6-4B506098D010}"/>
              </a:ext>
            </a:extLst>
          </p:cNvPr>
          <p:cNvSpPr txBox="1">
            <a:spLocks/>
          </p:cNvSpPr>
          <p:nvPr/>
        </p:nvSpPr>
        <p:spPr>
          <a:xfrm>
            <a:off x="0" y="1901170"/>
            <a:ext cx="1843213" cy="7989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baseline="0">
                <a:solidFill>
                  <a:srgbClr val="485156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1800" b="1" dirty="0">
                <a:latin typeface="Arial" panose="020B0604020202020204" pitchFamily="34" charset="0"/>
                <a:cs typeface="Arial" panose="020B0604020202020204" pitchFamily="34" charset="0"/>
              </a:rPr>
              <a:t>Status of</a:t>
            </a:r>
          </a:p>
          <a:p>
            <a:pPr algn="ctr"/>
            <a:r>
              <a:rPr lang="en-GB" sz="1800" b="1" dirty="0">
                <a:latin typeface="Arial" panose="020B0604020202020204" pitchFamily="34" charset="0"/>
                <a:cs typeface="Arial" panose="020B0604020202020204" pitchFamily="34" charset="0"/>
              </a:rPr>
              <a:t>Deliverables</a:t>
            </a:r>
          </a:p>
        </p:txBody>
      </p:sp>
      <p:pic>
        <p:nvPicPr>
          <p:cNvPr id="9" name="Billede 10" descr="euFlag.png">
            <a:extLst>
              <a:ext uri="{FF2B5EF4-FFF2-40B4-BE49-F238E27FC236}">
                <a16:creationId xmlns:a16="http://schemas.microsoft.com/office/drawing/2014/main" id="{D88F368B-A32C-4FCD-B40C-467FDAFF1E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849" y="4813510"/>
            <a:ext cx="264706" cy="180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72090AA-98C6-4335-A59D-6987734B4B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44006" y="1054035"/>
            <a:ext cx="7427165" cy="3656930"/>
          </a:xfrm>
          <a:prstGeom prst="rect">
            <a:avLst/>
          </a:prstGeom>
        </p:spPr>
      </p:pic>
      <p:sp>
        <p:nvSpPr>
          <p:cNvPr id="12" name="Tekstfelt 11">
            <a:extLst>
              <a:ext uri="{FF2B5EF4-FFF2-40B4-BE49-F238E27FC236}">
                <a16:creationId xmlns:a16="http://schemas.microsoft.com/office/drawing/2014/main" id="{A53156EF-4A2C-4811-86CA-93684F5CBE2F}"/>
              </a:ext>
            </a:extLst>
          </p:cNvPr>
          <p:cNvSpPr txBox="1"/>
          <p:nvPr/>
        </p:nvSpPr>
        <p:spPr>
          <a:xfrm>
            <a:off x="738949" y="4848055"/>
            <a:ext cx="452769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550" kern="1200" dirty="0">
                <a:solidFill>
                  <a:srgbClr val="485156"/>
                </a:solidFill>
                <a:latin typeface="+mn-lt"/>
                <a:ea typeface="+mn-ea"/>
                <a:cs typeface="+mn-cs"/>
              </a:rPr>
              <a:t>BrightnESS is funded by the European Union Framework Programme for Research and Innovation Horizon 2020, under grant agreement 676548</a:t>
            </a:r>
          </a:p>
          <a:p>
            <a:endParaRPr lang="da-DK" sz="550" dirty="0">
              <a:solidFill>
                <a:srgbClr val="4851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6187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634" y="512750"/>
            <a:ext cx="7767742" cy="857250"/>
          </a:xfrm>
        </p:spPr>
        <p:txBody>
          <a:bodyPr>
            <a:norm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Summary status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15ADAE8-3985-4E70-BB83-92B0FA188208}"/>
              </a:ext>
            </a:extLst>
          </p:cNvPr>
          <p:cNvGrpSpPr/>
          <p:nvPr/>
        </p:nvGrpSpPr>
        <p:grpSpPr>
          <a:xfrm>
            <a:off x="970088" y="1245711"/>
            <a:ext cx="7272081" cy="3674249"/>
            <a:chOff x="970088" y="1334479"/>
            <a:chExt cx="7272081" cy="3674249"/>
          </a:xfrm>
          <a:effectLst/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B7CD08D7-8220-4A62-AA65-64D803F3E429}"/>
                </a:ext>
              </a:extLst>
            </p:cNvPr>
            <p:cNvSpPr/>
            <p:nvPr/>
          </p:nvSpPr>
          <p:spPr>
            <a:xfrm>
              <a:off x="970088" y="1334480"/>
              <a:ext cx="2268215" cy="578514"/>
            </a:xfrm>
            <a:custGeom>
              <a:avLst/>
              <a:gdLst>
                <a:gd name="connsiteX0" fmla="*/ 0 w 2268215"/>
                <a:gd name="connsiteY0" fmla="*/ 0 h 716843"/>
                <a:gd name="connsiteX1" fmla="*/ 2268215 w 2268215"/>
                <a:gd name="connsiteY1" fmla="*/ 0 h 716843"/>
                <a:gd name="connsiteX2" fmla="*/ 2268215 w 2268215"/>
                <a:gd name="connsiteY2" fmla="*/ 716843 h 716843"/>
                <a:gd name="connsiteX3" fmla="*/ 0 w 2268215"/>
                <a:gd name="connsiteY3" fmla="*/ 716843 h 716843"/>
                <a:gd name="connsiteX4" fmla="*/ 0 w 2268215"/>
                <a:gd name="connsiteY4" fmla="*/ 0 h 716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68215" h="716843">
                  <a:moveTo>
                    <a:pt x="0" y="0"/>
                  </a:moveTo>
                  <a:lnTo>
                    <a:pt x="2268215" y="0"/>
                  </a:lnTo>
                  <a:lnTo>
                    <a:pt x="2268215" y="716843"/>
                  </a:lnTo>
                  <a:lnTo>
                    <a:pt x="0" y="716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2D050">
                <a:alpha val="91000"/>
              </a:srgb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3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0688" tIns="97536" rIns="170688" bIns="97536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400" kern="1200" dirty="0"/>
                <a:t>Technical</a:t>
              </a:r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3843A914-59FB-44DE-B86F-6B298071EB59}"/>
                </a:ext>
              </a:extLst>
            </p:cNvPr>
            <p:cNvSpPr/>
            <p:nvPr/>
          </p:nvSpPr>
          <p:spPr>
            <a:xfrm>
              <a:off x="970088" y="1903907"/>
              <a:ext cx="2268215" cy="3104821"/>
            </a:xfrm>
            <a:custGeom>
              <a:avLst/>
              <a:gdLst>
                <a:gd name="connsiteX0" fmla="*/ 0 w 2268215"/>
                <a:gd name="connsiteY0" fmla="*/ 0 h 2420507"/>
                <a:gd name="connsiteX1" fmla="*/ 2268215 w 2268215"/>
                <a:gd name="connsiteY1" fmla="*/ 0 h 2420507"/>
                <a:gd name="connsiteX2" fmla="*/ 2268215 w 2268215"/>
                <a:gd name="connsiteY2" fmla="*/ 2420507 h 2420507"/>
                <a:gd name="connsiteX3" fmla="*/ 0 w 2268215"/>
                <a:gd name="connsiteY3" fmla="*/ 2420507 h 2420507"/>
                <a:gd name="connsiteX4" fmla="*/ 0 w 2268215"/>
                <a:gd name="connsiteY4" fmla="*/ 0 h 2420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68215" h="2420507">
                  <a:moveTo>
                    <a:pt x="0" y="0"/>
                  </a:moveTo>
                  <a:lnTo>
                    <a:pt x="2268215" y="0"/>
                  </a:lnTo>
                  <a:lnTo>
                    <a:pt x="2268215" y="2420507"/>
                  </a:lnTo>
                  <a:lnTo>
                    <a:pt x="0" y="2420507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3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4008" tIns="64008" rIns="85344" bIns="96012" numCol="1" spcCol="1270" anchor="t" anchorCtr="0">
              <a:noAutofit/>
            </a:bodyPr>
            <a:lstStyle/>
            <a:p>
              <a:pPr marL="177800" lvl="1" indent="-88900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2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17 out of 21 deliverables successfully submitted </a:t>
              </a:r>
            </a:p>
            <a:p>
              <a:pPr marL="88900" lvl="1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US" sz="12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(M1 – M22)</a:t>
              </a:r>
            </a:p>
            <a:p>
              <a:pPr marL="177800" lvl="1" indent="-88900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2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almost all milestones for the period achieved</a:t>
              </a:r>
            </a:p>
            <a:p>
              <a:pPr marL="177800" lvl="1" indent="-88900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2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planning is on target and monitoring is running</a:t>
              </a:r>
            </a:p>
            <a:p>
              <a:pPr marL="88900" lvl="1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2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amendment approved</a:t>
              </a:r>
            </a:p>
            <a:p>
              <a:pPr marL="88900" lvl="1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2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Periodic Report ‘approved’</a:t>
              </a:r>
            </a:p>
            <a:p>
              <a:pPr marL="88900" lvl="1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2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collaboration running</a:t>
              </a:r>
            </a:p>
            <a:p>
              <a:pPr marL="88900" lvl="1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US" sz="12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smoothly</a:t>
              </a:r>
            </a:p>
            <a:p>
              <a:pPr marL="114300" lvl="1" indent="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en-US" sz="12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lvl="1" indent="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en-US" sz="1200" b="1" kern="1200" dirty="0">
                  <a:solidFill>
                    <a:srgbClr val="92D05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ACTIONS:</a:t>
              </a:r>
            </a:p>
            <a:p>
              <a:pPr marL="88900" lvl="1" indent="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200" kern="12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start work on Impact </a:t>
              </a:r>
            </a:p>
            <a:p>
              <a:pPr marL="88900" lvl="1" indent="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US" sz="12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200" kern="12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Assessment</a:t>
              </a:r>
            </a:p>
            <a:p>
              <a:pPr marL="177800" lvl="1" indent="-88900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Arial" panose="020B0604020202020204" pitchFamily="34" charset="0"/>
                <a:buChar char="•"/>
              </a:pPr>
              <a:r>
                <a:rPr lang="en-US" sz="12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update KPI list</a:t>
              </a: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76932AFA-929A-46DA-B735-669E1F6C703A}"/>
                </a:ext>
              </a:extLst>
            </p:cNvPr>
            <p:cNvSpPr/>
            <p:nvPr/>
          </p:nvSpPr>
          <p:spPr>
            <a:xfrm>
              <a:off x="3472021" y="1334479"/>
              <a:ext cx="2268215" cy="565875"/>
            </a:xfrm>
            <a:custGeom>
              <a:avLst/>
              <a:gdLst>
                <a:gd name="connsiteX0" fmla="*/ 0 w 2268215"/>
                <a:gd name="connsiteY0" fmla="*/ 0 h 578514"/>
                <a:gd name="connsiteX1" fmla="*/ 2268215 w 2268215"/>
                <a:gd name="connsiteY1" fmla="*/ 0 h 578514"/>
                <a:gd name="connsiteX2" fmla="*/ 2268215 w 2268215"/>
                <a:gd name="connsiteY2" fmla="*/ 578514 h 578514"/>
                <a:gd name="connsiteX3" fmla="*/ 0 w 2268215"/>
                <a:gd name="connsiteY3" fmla="*/ 578514 h 578514"/>
                <a:gd name="connsiteX4" fmla="*/ 0 w 2268215"/>
                <a:gd name="connsiteY4" fmla="*/ 0 h 578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68215" h="578514">
                  <a:moveTo>
                    <a:pt x="0" y="0"/>
                  </a:moveTo>
                  <a:lnTo>
                    <a:pt x="2268215" y="0"/>
                  </a:lnTo>
                  <a:lnTo>
                    <a:pt x="2268215" y="578514"/>
                  </a:lnTo>
                  <a:lnTo>
                    <a:pt x="0" y="5785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8515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3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0688" tIns="97536" rIns="170688" bIns="97536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400" kern="1200" dirty="0"/>
                <a:t>Financial</a:t>
              </a: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D50DEC69-3908-4057-8FF4-B2E93EEE78DF}"/>
                </a:ext>
              </a:extLst>
            </p:cNvPr>
            <p:cNvSpPr/>
            <p:nvPr/>
          </p:nvSpPr>
          <p:spPr>
            <a:xfrm>
              <a:off x="3472021" y="1893401"/>
              <a:ext cx="2268215" cy="3115327"/>
            </a:xfrm>
            <a:custGeom>
              <a:avLst/>
              <a:gdLst>
                <a:gd name="connsiteX0" fmla="*/ 0 w 2268215"/>
                <a:gd name="connsiteY0" fmla="*/ 0 h 3082781"/>
                <a:gd name="connsiteX1" fmla="*/ 2268215 w 2268215"/>
                <a:gd name="connsiteY1" fmla="*/ 0 h 3082781"/>
                <a:gd name="connsiteX2" fmla="*/ 2268215 w 2268215"/>
                <a:gd name="connsiteY2" fmla="*/ 3082781 h 3082781"/>
                <a:gd name="connsiteX3" fmla="*/ 0 w 2268215"/>
                <a:gd name="connsiteY3" fmla="*/ 3082781 h 3082781"/>
                <a:gd name="connsiteX4" fmla="*/ 0 w 2268215"/>
                <a:gd name="connsiteY4" fmla="*/ 0 h 3082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68215" h="3082781">
                  <a:moveTo>
                    <a:pt x="0" y="0"/>
                  </a:moveTo>
                  <a:lnTo>
                    <a:pt x="2268215" y="0"/>
                  </a:lnTo>
                  <a:lnTo>
                    <a:pt x="2268215" y="3082781"/>
                  </a:lnTo>
                  <a:lnTo>
                    <a:pt x="0" y="30827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85156">
                <a:alpha val="20000"/>
              </a:srgbClr>
            </a:solidFill>
            <a:ln>
              <a:noFill/>
            </a:ln>
            <a:effectLst/>
          </p:spPr>
          <p:style>
            <a:lnRef idx="1">
              <a:schemeClr val="accent3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4008" tIns="64008" rIns="85344" bIns="96012" numCol="1" spcCol="1270" anchor="t" anchorCtr="0">
              <a:noAutofit/>
            </a:bodyPr>
            <a:lstStyle/>
            <a:p>
              <a:pPr marL="177800" lvl="1" indent="-889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2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Cost Monitoring Tool in place and checked with partners</a:t>
              </a:r>
            </a:p>
            <a:p>
              <a:pPr marL="177800" lvl="1" indent="-889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2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Financial Statements checked</a:t>
              </a:r>
            </a:p>
            <a:p>
              <a:pPr marL="177800" lvl="1" indent="-889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2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spend monitoring</a:t>
              </a:r>
            </a:p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endParaRPr lang="en-US" sz="700" kern="12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endParaRPr lang="en-US" sz="7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endParaRPr lang="en-US" sz="700" kern="12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endParaRPr lang="en-US" sz="800" kern="12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en-US" sz="1200" b="1" kern="1200" dirty="0">
                  <a:solidFill>
                    <a:srgbClr val="485156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ACTIONS:</a:t>
              </a:r>
              <a:endParaRPr lang="en-US" sz="1200" kern="1200" dirty="0">
                <a:solidFill>
                  <a:srgbClr val="48515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  <a:p>
              <a:pPr marL="88900" lvl="1" indent="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2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solve ‘Portal linking’ </a:t>
              </a:r>
            </a:p>
            <a:p>
              <a:pPr marL="88900" lvl="1" indent="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2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transfer Interim Payment</a:t>
              </a:r>
            </a:p>
            <a:p>
              <a:pPr marL="88900" lvl="1" indent="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2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improve monitoring tool</a:t>
              </a:r>
            </a:p>
            <a:p>
              <a:pPr marL="88900" lvl="1" indent="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2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track partner costs</a:t>
              </a:r>
            </a:p>
            <a:p>
              <a:pPr marL="88900" marR="0" lvl="1" indent="0" algn="l" defTabSz="5334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"/>
                <a:tabLst/>
                <a:defRPr/>
              </a:pPr>
              <a:r>
                <a:rPr lang="en-US" sz="12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verify partner entries in</a:t>
              </a:r>
            </a:p>
            <a:p>
              <a:pPr marL="88900" marR="0" lvl="1" indent="0" algn="l" defTabSz="5334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2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periodic reporting</a:t>
              </a: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9DBC67D1-2890-4596-9BC6-E063EBC7AE69}"/>
                </a:ext>
              </a:extLst>
            </p:cNvPr>
            <p:cNvSpPr/>
            <p:nvPr/>
          </p:nvSpPr>
          <p:spPr>
            <a:xfrm>
              <a:off x="5973954" y="1334480"/>
              <a:ext cx="2268215" cy="578514"/>
            </a:xfrm>
            <a:custGeom>
              <a:avLst/>
              <a:gdLst>
                <a:gd name="connsiteX0" fmla="*/ 0 w 2268215"/>
                <a:gd name="connsiteY0" fmla="*/ 0 h 578514"/>
                <a:gd name="connsiteX1" fmla="*/ 2268215 w 2268215"/>
                <a:gd name="connsiteY1" fmla="*/ 0 h 578514"/>
                <a:gd name="connsiteX2" fmla="*/ 2268215 w 2268215"/>
                <a:gd name="connsiteY2" fmla="*/ 578514 h 578514"/>
                <a:gd name="connsiteX3" fmla="*/ 0 w 2268215"/>
                <a:gd name="connsiteY3" fmla="*/ 578514 h 578514"/>
                <a:gd name="connsiteX4" fmla="*/ 0 w 2268215"/>
                <a:gd name="connsiteY4" fmla="*/ 0 h 578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68215" h="578514">
                  <a:moveTo>
                    <a:pt x="0" y="0"/>
                  </a:moveTo>
                  <a:lnTo>
                    <a:pt x="2268215" y="0"/>
                  </a:lnTo>
                  <a:lnTo>
                    <a:pt x="2268215" y="578514"/>
                  </a:lnTo>
                  <a:lnTo>
                    <a:pt x="0" y="5785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D0046"/>
            </a:solidFill>
            <a:ln>
              <a:noFill/>
            </a:ln>
            <a:effectLst/>
          </p:spPr>
          <p:style>
            <a:lnRef idx="1">
              <a:schemeClr val="accent3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0688" tIns="97536" rIns="170688" bIns="97536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400" kern="1200"/>
                <a:t>Risks</a:t>
              </a:r>
              <a:endParaRPr lang="en-US" sz="2400" kern="1200" dirty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020D218-3F1F-4B8B-A806-BE0BFF716372}"/>
                </a:ext>
              </a:extLst>
            </p:cNvPr>
            <p:cNvSpPr/>
            <p:nvPr/>
          </p:nvSpPr>
          <p:spPr>
            <a:xfrm>
              <a:off x="5973954" y="1913178"/>
              <a:ext cx="2268215" cy="3095550"/>
            </a:xfrm>
            <a:custGeom>
              <a:avLst/>
              <a:gdLst>
                <a:gd name="connsiteX0" fmla="*/ 0 w 2268215"/>
                <a:gd name="connsiteY0" fmla="*/ 0 h 2541741"/>
                <a:gd name="connsiteX1" fmla="*/ 2268215 w 2268215"/>
                <a:gd name="connsiteY1" fmla="*/ 0 h 2541741"/>
                <a:gd name="connsiteX2" fmla="*/ 2268215 w 2268215"/>
                <a:gd name="connsiteY2" fmla="*/ 2541741 h 2541741"/>
                <a:gd name="connsiteX3" fmla="*/ 0 w 2268215"/>
                <a:gd name="connsiteY3" fmla="*/ 2541741 h 2541741"/>
                <a:gd name="connsiteX4" fmla="*/ 0 w 2268215"/>
                <a:gd name="connsiteY4" fmla="*/ 0 h 2541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68215" h="2541741">
                  <a:moveTo>
                    <a:pt x="0" y="0"/>
                  </a:moveTo>
                  <a:lnTo>
                    <a:pt x="2268215" y="0"/>
                  </a:lnTo>
                  <a:lnTo>
                    <a:pt x="2268215" y="2541741"/>
                  </a:lnTo>
                  <a:lnTo>
                    <a:pt x="0" y="25417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D0046">
                <a:alpha val="20000"/>
              </a:srgbClr>
            </a:solidFill>
            <a:ln>
              <a:noFill/>
            </a:ln>
            <a:effectLst/>
          </p:spPr>
          <p:style>
            <a:lnRef idx="1">
              <a:schemeClr val="accent3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4008" tIns="64008" rIns="85344" bIns="96012" numCol="1" spcCol="1270" anchor="t" anchorCtr="0">
              <a:noAutofit/>
            </a:bodyPr>
            <a:lstStyle/>
            <a:p>
              <a:pPr marL="177800" lvl="1" indent="-88900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2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staffing (WP contingency)</a:t>
              </a:r>
            </a:p>
            <a:p>
              <a:pPr marL="177800" lvl="1" indent="-88900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2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</a:t>
              </a:r>
              <a:r>
                <a:rPr lang="en-US" sz="1200" kern="12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nder-reporting by partners</a:t>
              </a:r>
            </a:p>
            <a:p>
              <a:pPr marL="114300" lvl="1" indent="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en-US" sz="1200" kern="12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  <a:p>
              <a:pPr marL="228600" lvl="1" indent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en-US" sz="2000" kern="12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  <a:p>
              <a:pPr marL="228600" lvl="1" indent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en-US" sz="20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28600" lvl="1" indent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en-US" sz="2000" kern="12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  <a:p>
              <a:pPr marL="0" lvl="1" indent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US" sz="1200" b="1" kern="1200" dirty="0">
                  <a:solidFill>
                    <a:srgbClr val="7D0046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ACTIONS:</a:t>
              </a:r>
            </a:p>
            <a:p>
              <a:pPr marL="88900" lvl="1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200" kern="12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lang="en-US" sz="12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WP-leaders to revise</a:t>
              </a:r>
            </a:p>
            <a:p>
              <a:pPr marL="88900" lvl="1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US" sz="12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activities/budgets; </a:t>
              </a:r>
            </a:p>
            <a:p>
              <a:pPr marL="88900" lvl="1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2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WP1 to monitor availability</a:t>
              </a:r>
            </a:p>
            <a:p>
              <a:pPr marL="88900" lvl="1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US" sz="12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and follow-through of</a:t>
              </a:r>
            </a:p>
            <a:p>
              <a:pPr marL="88900" lvl="1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US" sz="12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forward planning by partners</a:t>
              </a:r>
              <a:endParaRPr lang="en-US" sz="1200" kern="12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6376" y="267494"/>
            <a:ext cx="867934" cy="467023"/>
          </a:xfrm>
          <a:prstGeom prst="rect">
            <a:avLst/>
          </a:prstGeom>
        </p:spPr>
      </p:pic>
      <p:pic>
        <p:nvPicPr>
          <p:cNvPr id="11" name="Billede 10" descr="euFlag.png">
            <a:extLst>
              <a:ext uri="{FF2B5EF4-FFF2-40B4-BE49-F238E27FC236}">
                <a16:creationId xmlns:a16="http://schemas.microsoft.com/office/drawing/2014/main" id="{318C323C-2521-445E-A2E5-E342C8BB8A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473" y="4919960"/>
            <a:ext cx="264706" cy="180000"/>
          </a:xfrm>
          <a:prstGeom prst="rect">
            <a:avLst/>
          </a:prstGeom>
        </p:spPr>
      </p:pic>
      <p:sp>
        <p:nvSpPr>
          <p:cNvPr id="12" name="Tekstfelt 11">
            <a:extLst>
              <a:ext uri="{FF2B5EF4-FFF2-40B4-BE49-F238E27FC236}">
                <a16:creationId xmlns:a16="http://schemas.microsoft.com/office/drawing/2014/main" id="{CC7A8855-CBB4-4B44-B82E-FE8B2B0EE984}"/>
              </a:ext>
            </a:extLst>
          </p:cNvPr>
          <p:cNvSpPr txBox="1"/>
          <p:nvPr/>
        </p:nvSpPr>
        <p:spPr>
          <a:xfrm>
            <a:off x="339708" y="4937534"/>
            <a:ext cx="452769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550" kern="1200" dirty="0">
                <a:solidFill>
                  <a:srgbClr val="485156"/>
                </a:solidFill>
                <a:latin typeface="+mn-lt"/>
                <a:ea typeface="+mn-ea"/>
                <a:cs typeface="+mn-cs"/>
              </a:rPr>
              <a:t>BrightnESS is funded by the European Union Framework Programme for Research and Innovation Horizon 2020, under grant agreement 676548</a:t>
            </a:r>
          </a:p>
          <a:p>
            <a:endParaRPr lang="da-DK" sz="550" dirty="0">
              <a:solidFill>
                <a:srgbClr val="4851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62168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4245" y="2396152"/>
            <a:ext cx="4464584" cy="1314450"/>
          </a:xfrm>
        </p:spPr>
        <p:txBody>
          <a:bodyPr/>
          <a:lstStyle/>
          <a:p>
            <a:endParaRPr lang="en-US" dirty="0"/>
          </a:p>
          <a:p>
            <a:r>
              <a:rPr lang="en-US" sz="1800" i="1" dirty="0">
                <a:latin typeface="Arial" panose="020B0604020202020204" pitchFamily="34" charset="0"/>
                <a:cs typeface="Arial" panose="020B0604020202020204" pitchFamily="34" charset="0"/>
              </a:rPr>
              <a:t>Questions or comments, please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6376" y="267494"/>
            <a:ext cx="867934" cy="46702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4245" y="1937983"/>
            <a:ext cx="31867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28811880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6376" y="267494"/>
            <a:ext cx="867934" cy="467023"/>
          </a:xfrm>
          <a:prstGeom prst="rect">
            <a:avLst/>
          </a:prstGeom>
        </p:spPr>
      </p:pic>
      <p:pic>
        <p:nvPicPr>
          <p:cNvPr id="4" name="Billede 10" descr="euFlag.png">
            <a:extLst>
              <a:ext uri="{FF2B5EF4-FFF2-40B4-BE49-F238E27FC236}">
                <a16:creationId xmlns:a16="http://schemas.microsoft.com/office/drawing/2014/main" id="{D734FBC6-24BC-463A-BE5A-32A068F9F2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53" y="4723510"/>
            <a:ext cx="264706" cy="180000"/>
          </a:xfrm>
          <a:prstGeom prst="rect">
            <a:avLst/>
          </a:prstGeom>
        </p:spPr>
      </p:pic>
      <p:sp>
        <p:nvSpPr>
          <p:cNvPr id="5" name="Tekstfelt 11">
            <a:extLst>
              <a:ext uri="{FF2B5EF4-FFF2-40B4-BE49-F238E27FC236}">
                <a16:creationId xmlns:a16="http://schemas.microsoft.com/office/drawing/2014/main" id="{0A01B1F0-4E55-4A4A-BECD-339A8FD72330}"/>
              </a:ext>
            </a:extLst>
          </p:cNvPr>
          <p:cNvSpPr txBox="1"/>
          <p:nvPr/>
        </p:nvSpPr>
        <p:spPr>
          <a:xfrm>
            <a:off x="588559" y="4627974"/>
            <a:ext cx="1280701" cy="515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550" kern="1200" dirty="0">
                <a:solidFill>
                  <a:srgbClr val="485156"/>
                </a:solidFill>
                <a:latin typeface="+mn-lt"/>
                <a:ea typeface="+mn-ea"/>
                <a:cs typeface="+mn-cs"/>
              </a:rPr>
              <a:t>BrightnESS is funded by the European Union Framework Programme for  Research and Innovation Horizon 2020, under grant agreement 676548</a:t>
            </a:r>
          </a:p>
          <a:p>
            <a:endParaRPr lang="da-DK" sz="550" dirty="0">
              <a:solidFill>
                <a:srgbClr val="485156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C2DB5A4-8ABB-42FF-AF94-E2FBB667D7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13976" y="785651"/>
            <a:ext cx="6691016" cy="4203351"/>
          </a:xfrm>
          <a:prstGeom prst="rect">
            <a:avLst/>
          </a:prstGeom>
        </p:spPr>
      </p:pic>
      <p:sp>
        <p:nvSpPr>
          <p:cNvPr id="9" name="Titel 1">
            <a:extLst>
              <a:ext uri="{FF2B5EF4-FFF2-40B4-BE49-F238E27FC236}">
                <a16:creationId xmlns:a16="http://schemas.microsoft.com/office/drawing/2014/main" id="{8D5BB61A-1C6E-49EE-8307-9E46D70A73DF}"/>
              </a:ext>
            </a:extLst>
          </p:cNvPr>
          <p:cNvSpPr txBox="1">
            <a:spLocks/>
          </p:cNvSpPr>
          <p:nvPr/>
        </p:nvSpPr>
        <p:spPr>
          <a:xfrm>
            <a:off x="-358010" y="1905756"/>
            <a:ext cx="2539478" cy="7989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baseline="0">
                <a:solidFill>
                  <a:srgbClr val="485156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1800" b="1" dirty="0">
                <a:latin typeface="Arial" panose="020B0604020202020204" pitchFamily="34" charset="0"/>
                <a:cs typeface="Arial" panose="020B0604020202020204" pitchFamily="34" charset="0"/>
              </a:rPr>
              <a:t>Status of</a:t>
            </a:r>
          </a:p>
          <a:p>
            <a:pPr algn="ctr"/>
            <a:r>
              <a:rPr lang="en-GB" sz="1800" b="1" dirty="0">
                <a:latin typeface="Arial" panose="020B0604020202020204" pitchFamily="34" charset="0"/>
                <a:cs typeface="Arial" panose="020B0604020202020204" pitchFamily="34" charset="0"/>
              </a:rPr>
              <a:t>Milestones</a:t>
            </a:r>
          </a:p>
        </p:txBody>
      </p:sp>
    </p:spTree>
    <p:extLst>
      <p:ext uri="{BB962C8B-B14F-4D97-AF65-F5344CB8AC3E}">
        <p14:creationId xmlns:p14="http://schemas.microsoft.com/office/powerpoint/2010/main" val="1383088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 rot="16200000">
            <a:off x="-429076" y="2120328"/>
            <a:ext cx="1780382" cy="857250"/>
          </a:xfrm>
        </p:spPr>
        <p:txBody>
          <a:bodyPr>
            <a:normAutofit/>
          </a:bodyPr>
          <a:lstStyle/>
          <a:p>
            <a:r>
              <a:rPr lang="da-DK" sz="2400" b="1" dirty="0"/>
              <a:t>Timeline</a:t>
            </a:r>
            <a:r>
              <a:rPr lang="da-DK" sz="1800" b="1" baseline="30000" dirty="0"/>
              <a:t>*</a:t>
            </a:r>
            <a:endParaRPr lang="da-DK" sz="2400" b="1" baseline="300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6376" y="267494"/>
            <a:ext cx="867934" cy="467023"/>
          </a:xfrm>
          <a:prstGeom prst="rect">
            <a:avLst/>
          </a:prstGeom>
        </p:spPr>
      </p:pic>
      <p:grpSp>
        <p:nvGrpSpPr>
          <p:cNvPr id="32" name="Group 31">
            <a:extLst>
              <a:ext uri="{FF2B5EF4-FFF2-40B4-BE49-F238E27FC236}">
                <a16:creationId xmlns:a16="http://schemas.microsoft.com/office/drawing/2014/main" id="{679EA79F-83B0-462D-B6A5-A39CDDACF675}"/>
              </a:ext>
            </a:extLst>
          </p:cNvPr>
          <p:cNvGrpSpPr/>
          <p:nvPr/>
        </p:nvGrpSpPr>
        <p:grpSpPr>
          <a:xfrm>
            <a:off x="7828751" y="4420539"/>
            <a:ext cx="1347852" cy="669661"/>
            <a:chOff x="7590148" y="3664153"/>
            <a:chExt cx="1347852" cy="669661"/>
          </a:xfrm>
        </p:grpSpPr>
        <p:sp>
          <p:nvSpPr>
            <p:cNvPr id="58" name="TextBox 57"/>
            <p:cNvSpPr txBox="1"/>
            <p:nvPr/>
          </p:nvSpPr>
          <p:spPr>
            <a:xfrm>
              <a:off x="7780241" y="3972526"/>
              <a:ext cx="143716" cy="215444"/>
            </a:xfrm>
            <a:prstGeom prst="rect">
              <a:avLst/>
            </a:prstGeom>
            <a:noFill/>
            <a:ln w="15875">
              <a:solidFill>
                <a:srgbClr val="92D050"/>
              </a:solidFill>
            </a:ln>
          </p:spPr>
          <p:txBody>
            <a:bodyPr wrap="square" rtlCol="0">
              <a:spAutoFit/>
            </a:bodyPr>
            <a:lstStyle/>
            <a:p>
              <a:endParaRPr lang="en-US" sz="800" b="1" dirty="0"/>
            </a:p>
          </p:txBody>
        </p:sp>
        <p:cxnSp>
          <p:nvCxnSpPr>
            <p:cNvPr id="59" name="Straight Arrow Connector 58"/>
            <p:cNvCxnSpPr/>
            <p:nvPr/>
          </p:nvCxnSpPr>
          <p:spPr>
            <a:xfrm>
              <a:off x="7852099" y="3675728"/>
              <a:ext cx="0" cy="207158"/>
            </a:xfrm>
            <a:prstGeom prst="straightConnector1">
              <a:avLst/>
            </a:prstGeom>
            <a:ln w="22225" cap="rnd" cmpd="dbl">
              <a:solidFill>
                <a:srgbClr val="92D050"/>
              </a:solidFill>
              <a:prstDash val="sysDot"/>
              <a:round/>
              <a:headEnd type="oval"/>
              <a:tailEnd type="triangle" w="lg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TextBox 64"/>
            <p:cNvSpPr txBox="1"/>
            <p:nvPr/>
          </p:nvSpPr>
          <p:spPr>
            <a:xfrm>
              <a:off x="7590148" y="4146828"/>
              <a:ext cx="637653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" dirty="0"/>
                <a:t>Approved</a:t>
              </a: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7974830" y="4149148"/>
              <a:ext cx="637653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" dirty="0"/>
                <a:t>Delayed</a:t>
              </a: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8300347" y="4146828"/>
              <a:ext cx="637653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" dirty="0"/>
                <a:t>Submitted</a:t>
              </a: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8117392" y="3972526"/>
              <a:ext cx="143716" cy="215444"/>
            </a:xfrm>
            <a:prstGeom prst="rect">
              <a:avLst/>
            </a:prstGeom>
            <a:noFill/>
            <a:ln w="15875">
              <a:solidFill>
                <a:schemeClr val="accent6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endParaRPr lang="en-US" sz="800" b="1" dirty="0"/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8468767" y="3972526"/>
              <a:ext cx="143716" cy="215444"/>
            </a:xfrm>
            <a:prstGeom prst="rect">
              <a:avLst/>
            </a:prstGeom>
            <a:noFill/>
            <a:ln w="15875">
              <a:solidFill>
                <a:schemeClr val="accent5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endParaRPr lang="en-US" sz="800" b="1" dirty="0"/>
            </a:p>
          </p:txBody>
        </p:sp>
        <p:cxnSp>
          <p:nvCxnSpPr>
            <p:cNvPr id="81" name="Straight Arrow Connector 80"/>
            <p:cNvCxnSpPr/>
            <p:nvPr/>
          </p:nvCxnSpPr>
          <p:spPr>
            <a:xfrm>
              <a:off x="8199738" y="3664153"/>
              <a:ext cx="0" cy="207158"/>
            </a:xfrm>
            <a:prstGeom prst="straightConnector1">
              <a:avLst/>
            </a:prstGeom>
            <a:ln w="22225" cap="rnd" cmpd="dbl">
              <a:solidFill>
                <a:schemeClr val="accent6">
                  <a:lumMod val="75000"/>
                </a:schemeClr>
              </a:solidFill>
              <a:prstDash val="sysDot"/>
              <a:round/>
              <a:headEnd type="oval"/>
              <a:tailEnd type="triangle" w="lg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Arrow Connector 81"/>
            <p:cNvCxnSpPr/>
            <p:nvPr/>
          </p:nvCxnSpPr>
          <p:spPr>
            <a:xfrm>
              <a:off x="8551113" y="3664153"/>
              <a:ext cx="0" cy="207158"/>
            </a:xfrm>
            <a:prstGeom prst="straightConnector1">
              <a:avLst/>
            </a:prstGeom>
            <a:ln w="22225" cap="rnd" cmpd="dbl">
              <a:solidFill>
                <a:schemeClr val="accent5">
                  <a:lumMod val="75000"/>
                </a:schemeClr>
              </a:solidFill>
              <a:prstDash val="sysDot"/>
              <a:round/>
              <a:headEnd type="oval"/>
              <a:tailEnd type="triangle" w="lg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4AC074E9-CB03-4EAC-887A-B7330005EA68}"/>
              </a:ext>
            </a:extLst>
          </p:cNvPr>
          <p:cNvGrpSpPr/>
          <p:nvPr/>
        </p:nvGrpSpPr>
        <p:grpSpPr>
          <a:xfrm>
            <a:off x="7777945" y="1482543"/>
            <a:ext cx="1898319" cy="1245612"/>
            <a:chOff x="7487328" y="724096"/>
            <a:chExt cx="2436659" cy="1632719"/>
          </a:xfrm>
        </p:grpSpPr>
        <p:sp>
          <p:nvSpPr>
            <p:cNvPr id="128" name="TextBox 127"/>
            <p:cNvSpPr txBox="1"/>
            <p:nvPr/>
          </p:nvSpPr>
          <p:spPr>
            <a:xfrm>
              <a:off x="7487328" y="724096"/>
              <a:ext cx="2436659" cy="7665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/>
                <a:t>21</a:t>
              </a:r>
              <a:r>
                <a:rPr lang="en-US" sz="1600" b="1" dirty="0"/>
                <a:t> </a:t>
              </a:r>
              <a:r>
                <a:rPr lang="en-US" sz="1200" dirty="0"/>
                <a:t>deliverables </a:t>
              </a:r>
            </a:p>
            <a:p>
              <a:endParaRPr lang="en-US" sz="1200" dirty="0"/>
            </a:p>
          </p:txBody>
        </p:sp>
        <p:sp>
          <p:nvSpPr>
            <p:cNvPr id="129" name="TextBox 128"/>
            <p:cNvSpPr txBox="1"/>
            <p:nvPr/>
          </p:nvSpPr>
          <p:spPr>
            <a:xfrm>
              <a:off x="7829622" y="1079444"/>
              <a:ext cx="1780732" cy="5244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rgbClr val="92D050"/>
                  </a:solidFill>
                </a:rPr>
                <a:t>17 </a:t>
              </a:r>
              <a:r>
                <a:rPr lang="en-US" sz="900" b="1" dirty="0">
                  <a:solidFill>
                    <a:srgbClr val="92D050"/>
                  </a:solidFill>
                </a:rPr>
                <a:t>approved</a:t>
              </a:r>
            </a:p>
          </p:txBody>
        </p:sp>
        <p:sp>
          <p:nvSpPr>
            <p:cNvPr id="130" name="TextBox 129"/>
            <p:cNvSpPr txBox="1"/>
            <p:nvPr/>
          </p:nvSpPr>
          <p:spPr>
            <a:xfrm>
              <a:off x="8031600" y="1832360"/>
              <a:ext cx="1780732" cy="5244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accent6">
                      <a:lumMod val="75000"/>
                    </a:schemeClr>
                  </a:solidFill>
                </a:rPr>
                <a:t>1</a:t>
              </a:r>
              <a:r>
                <a:rPr lang="en-US" sz="1600" b="1" dirty="0">
                  <a:solidFill>
                    <a:schemeClr val="accent6">
                      <a:lumMod val="75000"/>
                    </a:schemeClr>
                  </a:solidFill>
                </a:rPr>
                <a:t> </a:t>
              </a:r>
              <a:r>
                <a:rPr lang="en-US" sz="900" b="1" dirty="0">
                  <a:solidFill>
                    <a:schemeClr val="accent6">
                      <a:lumMod val="75000"/>
                    </a:schemeClr>
                  </a:solidFill>
                </a:rPr>
                <a:t>delayed</a:t>
              </a:r>
            </a:p>
          </p:txBody>
        </p:sp>
        <p:sp>
          <p:nvSpPr>
            <p:cNvPr id="131" name="TextBox 130"/>
            <p:cNvSpPr txBox="1"/>
            <p:nvPr/>
          </p:nvSpPr>
          <p:spPr>
            <a:xfrm>
              <a:off x="8031601" y="1455901"/>
              <a:ext cx="1780732" cy="524455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accent5">
                      <a:lumMod val="75000"/>
                    </a:schemeClr>
                  </a:solidFill>
                </a:rPr>
                <a:t>2</a:t>
              </a:r>
              <a:r>
                <a:rPr lang="en-US" sz="1600" b="1" dirty="0">
                  <a:solidFill>
                    <a:schemeClr val="accent5">
                      <a:lumMod val="75000"/>
                    </a:schemeClr>
                  </a:solidFill>
                </a:rPr>
                <a:t> </a:t>
              </a:r>
              <a:r>
                <a:rPr lang="en-US" sz="900" b="1" dirty="0">
                  <a:solidFill>
                    <a:schemeClr val="accent5">
                      <a:lumMod val="75000"/>
                    </a:schemeClr>
                  </a:solidFill>
                </a:rPr>
                <a:t>submitted</a:t>
              </a:r>
            </a:p>
          </p:txBody>
        </p:sp>
      </p:grpSp>
      <p:sp>
        <p:nvSpPr>
          <p:cNvPr id="54" name="TextBox 53">
            <a:extLst>
              <a:ext uri="{FF2B5EF4-FFF2-40B4-BE49-F238E27FC236}">
                <a16:creationId xmlns:a16="http://schemas.microsoft.com/office/drawing/2014/main" id="{8BAFF63F-33A9-4D20-B05D-CDD3659A6DA2}"/>
              </a:ext>
            </a:extLst>
          </p:cNvPr>
          <p:cNvSpPr txBox="1"/>
          <p:nvPr/>
        </p:nvSpPr>
        <p:spPr>
          <a:xfrm>
            <a:off x="336587" y="4910334"/>
            <a:ext cx="332364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/>
              <a:t>* </a:t>
            </a:r>
            <a:r>
              <a:rPr lang="en-GB" sz="1000" i="1" dirty="0"/>
              <a:t>timeline shows actual submission dates between M1 – M22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7ED5FE6A-58A8-4338-9E51-F2D96C3B0731}"/>
              </a:ext>
            </a:extLst>
          </p:cNvPr>
          <p:cNvSpPr txBox="1"/>
          <p:nvPr/>
        </p:nvSpPr>
        <p:spPr>
          <a:xfrm>
            <a:off x="938228" y="3575474"/>
            <a:ext cx="544400" cy="523220"/>
          </a:xfrm>
          <a:prstGeom prst="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rgbClr val="8AB80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month</a:t>
            </a:r>
          </a:p>
          <a:p>
            <a:pPr algn="ctr"/>
            <a:r>
              <a:rPr lang="en-US" dirty="0"/>
              <a:t>13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52EB3074-C6FF-40A8-9B21-4F339123B671}"/>
              </a:ext>
            </a:extLst>
          </p:cNvPr>
          <p:cNvSpPr txBox="1"/>
          <p:nvPr/>
        </p:nvSpPr>
        <p:spPr>
          <a:xfrm>
            <a:off x="1482628" y="3575474"/>
            <a:ext cx="544400" cy="523220"/>
          </a:xfrm>
          <a:prstGeom prst="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rgbClr val="8AB80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month</a:t>
            </a:r>
          </a:p>
          <a:p>
            <a:pPr algn="ctr"/>
            <a:r>
              <a:rPr lang="en-US" dirty="0"/>
              <a:t>14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C15E1F9B-8E4C-47B3-AD53-059B39FB65D2}"/>
              </a:ext>
            </a:extLst>
          </p:cNvPr>
          <p:cNvSpPr txBox="1"/>
          <p:nvPr/>
        </p:nvSpPr>
        <p:spPr>
          <a:xfrm>
            <a:off x="2027028" y="3575474"/>
            <a:ext cx="544400" cy="523220"/>
          </a:xfrm>
          <a:prstGeom prst="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rgbClr val="8AB80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month</a:t>
            </a:r>
          </a:p>
          <a:p>
            <a:pPr algn="ctr"/>
            <a:r>
              <a:rPr lang="en-US" dirty="0"/>
              <a:t>15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8697FA86-F93A-4E58-B3FE-588FFE9FFA97}"/>
              </a:ext>
            </a:extLst>
          </p:cNvPr>
          <p:cNvSpPr txBox="1"/>
          <p:nvPr/>
        </p:nvSpPr>
        <p:spPr>
          <a:xfrm>
            <a:off x="2571428" y="3575474"/>
            <a:ext cx="544400" cy="523220"/>
          </a:xfrm>
          <a:prstGeom prst="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rgbClr val="8AB80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month</a:t>
            </a:r>
          </a:p>
          <a:p>
            <a:pPr algn="ctr"/>
            <a:r>
              <a:rPr lang="en-US" dirty="0"/>
              <a:t>16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9BED353F-9E6A-408F-B139-1280D1657C10}"/>
              </a:ext>
            </a:extLst>
          </p:cNvPr>
          <p:cNvSpPr txBox="1"/>
          <p:nvPr/>
        </p:nvSpPr>
        <p:spPr>
          <a:xfrm>
            <a:off x="3115828" y="3575474"/>
            <a:ext cx="544400" cy="523220"/>
          </a:xfrm>
          <a:prstGeom prst="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rgbClr val="8AB80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month</a:t>
            </a:r>
          </a:p>
          <a:p>
            <a:pPr algn="ctr"/>
            <a:r>
              <a:rPr lang="en-US" dirty="0"/>
              <a:t>17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543AE648-824B-4804-B760-AE562480A4F2}"/>
              </a:ext>
            </a:extLst>
          </p:cNvPr>
          <p:cNvSpPr txBox="1"/>
          <p:nvPr/>
        </p:nvSpPr>
        <p:spPr>
          <a:xfrm>
            <a:off x="3660228" y="3575474"/>
            <a:ext cx="544400" cy="523220"/>
          </a:xfrm>
          <a:prstGeom prst="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rgbClr val="8AB80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month</a:t>
            </a:r>
          </a:p>
          <a:p>
            <a:pPr algn="ctr"/>
            <a:r>
              <a:rPr lang="en-US" dirty="0"/>
              <a:t>18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431C8722-78F9-4F7F-B9DB-3B2A7A61EC72}"/>
              </a:ext>
            </a:extLst>
          </p:cNvPr>
          <p:cNvSpPr txBox="1"/>
          <p:nvPr/>
        </p:nvSpPr>
        <p:spPr>
          <a:xfrm>
            <a:off x="4204628" y="3575474"/>
            <a:ext cx="544400" cy="523220"/>
          </a:xfrm>
          <a:prstGeom prst="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rgbClr val="8AB80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month</a:t>
            </a:r>
          </a:p>
          <a:p>
            <a:pPr algn="ctr"/>
            <a:r>
              <a:rPr lang="en-US" dirty="0"/>
              <a:t>19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6CD373B0-7BDE-4512-BAEA-76ACAF40A784}"/>
              </a:ext>
            </a:extLst>
          </p:cNvPr>
          <p:cNvSpPr txBox="1"/>
          <p:nvPr/>
        </p:nvSpPr>
        <p:spPr>
          <a:xfrm>
            <a:off x="4749028" y="3575474"/>
            <a:ext cx="544400" cy="523220"/>
          </a:xfrm>
          <a:prstGeom prst="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rgbClr val="8AB80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month</a:t>
            </a:r>
          </a:p>
          <a:p>
            <a:pPr algn="ctr"/>
            <a:r>
              <a:rPr lang="en-US" dirty="0"/>
              <a:t>20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7592B8FA-DEBD-4DFE-AFEF-077044DA8394}"/>
              </a:ext>
            </a:extLst>
          </p:cNvPr>
          <p:cNvSpPr txBox="1"/>
          <p:nvPr/>
        </p:nvSpPr>
        <p:spPr>
          <a:xfrm>
            <a:off x="5293428" y="3575474"/>
            <a:ext cx="544400" cy="523220"/>
          </a:xfrm>
          <a:prstGeom prst="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rgbClr val="8AB80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month</a:t>
            </a:r>
          </a:p>
          <a:p>
            <a:pPr algn="ctr"/>
            <a:r>
              <a:rPr lang="en-US" dirty="0"/>
              <a:t>21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42FACB25-5DA6-45C1-A374-93DC2540AAF3}"/>
              </a:ext>
            </a:extLst>
          </p:cNvPr>
          <p:cNvSpPr txBox="1"/>
          <p:nvPr/>
        </p:nvSpPr>
        <p:spPr>
          <a:xfrm>
            <a:off x="5837828" y="3575474"/>
            <a:ext cx="544400" cy="523220"/>
          </a:xfrm>
          <a:prstGeom prst="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rgbClr val="8AB80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month</a:t>
            </a:r>
          </a:p>
          <a:p>
            <a:pPr algn="ctr"/>
            <a:r>
              <a:rPr lang="en-US" dirty="0"/>
              <a:t>22</a:t>
            </a: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708F03DD-6221-4ECF-9255-ED4139CB8578}"/>
              </a:ext>
            </a:extLst>
          </p:cNvPr>
          <p:cNvSpPr txBox="1"/>
          <p:nvPr/>
        </p:nvSpPr>
        <p:spPr>
          <a:xfrm>
            <a:off x="2593985" y="4424376"/>
            <a:ext cx="478108" cy="338554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/>
              <a:t>D 4.3</a:t>
            </a:r>
          </a:p>
          <a:p>
            <a:pPr algn="ctr"/>
            <a:r>
              <a:rPr lang="en-US" sz="800" b="1" dirty="0"/>
              <a:t>D 1.3</a:t>
            </a:r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09200365-20E6-493B-ADE1-03038F6C64B4}"/>
              </a:ext>
            </a:extLst>
          </p:cNvPr>
          <p:cNvSpPr txBox="1"/>
          <p:nvPr/>
        </p:nvSpPr>
        <p:spPr>
          <a:xfrm>
            <a:off x="1001140" y="3014094"/>
            <a:ext cx="492904" cy="215444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/>
              <a:t>MS 40</a:t>
            </a:r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4FE02AAD-32B9-4380-8B09-642E16D88962}"/>
              </a:ext>
            </a:extLst>
          </p:cNvPr>
          <p:cNvSpPr txBox="1"/>
          <p:nvPr/>
        </p:nvSpPr>
        <p:spPr>
          <a:xfrm>
            <a:off x="1547585" y="3009920"/>
            <a:ext cx="492904" cy="215444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/>
              <a:t>MS 17</a:t>
            </a:r>
          </a:p>
        </p:txBody>
      </p:sp>
      <p:sp>
        <p:nvSpPr>
          <p:cNvPr id="143" name="TextBox 142">
            <a:extLst>
              <a:ext uri="{FF2B5EF4-FFF2-40B4-BE49-F238E27FC236}">
                <a16:creationId xmlns:a16="http://schemas.microsoft.com/office/drawing/2014/main" id="{34E4DE47-A4AA-4C2A-B7F2-5FF61EE145C1}"/>
              </a:ext>
            </a:extLst>
          </p:cNvPr>
          <p:cNvSpPr txBox="1"/>
          <p:nvPr/>
        </p:nvSpPr>
        <p:spPr>
          <a:xfrm>
            <a:off x="2078524" y="2894814"/>
            <a:ext cx="492904" cy="338554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/>
              <a:t>MS 3</a:t>
            </a:r>
          </a:p>
          <a:p>
            <a:pPr algn="ctr"/>
            <a:r>
              <a:rPr lang="en-US" sz="800" b="1" dirty="0"/>
              <a:t>MS 18</a:t>
            </a:r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A99F13B4-C34B-428A-A97C-E0B36ED0BE47}"/>
              </a:ext>
            </a:extLst>
          </p:cNvPr>
          <p:cNvSpPr txBox="1"/>
          <p:nvPr/>
        </p:nvSpPr>
        <p:spPr>
          <a:xfrm>
            <a:off x="3143878" y="2897991"/>
            <a:ext cx="492904" cy="338554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/>
              <a:t>MS 19</a:t>
            </a:r>
          </a:p>
          <a:p>
            <a:pPr algn="ctr"/>
            <a:r>
              <a:rPr lang="en-US" sz="800" b="1" dirty="0"/>
              <a:t>MS 20</a:t>
            </a: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C0BB1C87-7926-4645-8F9F-1FDE9D9A0F5D}"/>
              </a:ext>
            </a:extLst>
          </p:cNvPr>
          <p:cNvSpPr txBox="1"/>
          <p:nvPr/>
        </p:nvSpPr>
        <p:spPr>
          <a:xfrm>
            <a:off x="3721985" y="3028576"/>
            <a:ext cx="492904" cy="215444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/>
              <a:t>MS 32</a:t>
            </a:r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id="{884B3EB4-F8FB-4C05-90AC-F69CB75244EA}"/>
              </a:ext>
            </a:extLst>
          </p:cNvPr>
          <p:cNvSpPr txBox="1"/>
          <p:nvPr/>
        </p:nvSpPr>
        <p:spPr>
          <a:xfrm>
            <a:off x="4775595" y="3029739"/>
            <a:ext cx="492904" cy="215444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/>
              <a:t>MS 22</a:t>
            </a:r>
          </a:p>
        </p:txBody>
      </p:sp>
      <p:sp>
        <p:nvSpPr>
          <p:cNvPr id="147" name="TextBox 146">
            <a:extLst>
              <a:ext uri="{FF2B5EF4-FFF2-40B4-BE49-F238E27FC236}">
                <a16:creationId xmlns:a16="http://schemas.microsoft.com/office/drawing/2014/main" id="{806BFD1B-30A5-4CCF-A2F7-301AA0F2EA5B}"/>
              </a:ext>
            </a:extLst>
          </p:cNvPr>
          <p:cNvSpPr txBox="1"/>
          <p:nvPr/>
        </p:nvSpPr>
        <p:spPr>
          <a:xfrm>
            <a:off x="5336289" y="3029739"/>
            <a:ext cx="492904" cy="215444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/>
              <a:t>MS 23</a:t>
            </a:r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353CCADD-AAEE-4285-80F4-5AD929CD4522}"/>
              </a:ext>
            </a:extLst>
          </p:cNvPr>
          <p:cNvSpPr txBox="1"/>
          <p:nvPr/>
        </p:nvSpPr>
        <p:spPr>
          <a:xfrm>
            <a:off x="5883560" y="2907712"/>
            <a:ext cx="492904" cy="338554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/>
              <a:t>MS 4</a:t>
            </a:r>
          </a:p>
          <a:p>
            <a:pPr algn="ctr"/>
            <a:r>
              <a:rPr lang="en-US" sz="800" b="1" dirty="0"/>
              <a:t>MS 24</a:t>
            </a:r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FF6486F5-A006-45F5-8578-60970D8875F6}"/>
              </a:ext>
            </a:extLst>
          </p:cNvPr>
          <p:cNvSpPr txBox="1"/>
          <p:nvPr/>
        </p:nvSpPr>
        <p:spPr>
          <a:xfrm>
            <a:off x="6382228" y="3575474"/>
            <a:ext cx="544400" cy="523220"/>
          </a:xfrm>
          <a:prstGeom prst="rect">
            <a:avLst/>
          </a:prstGeom>
          <a:noFill/>
          <a:ln>
            <a:solidFill>
              <a:srgbClr val="8AB80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month</a:t>
            </a:r>
          </a:p>
          <a:p>
            <a:pPr algn="ctr"/>
            <a:r>
              <a:rPr lang="en-US" dirty="0"/>
              <a:t>23</a:t>
            </a:r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id="{37FF47A3-1407-4F2E-8955-3F3D53AF05AB}"/>
              </a:ext>
            </a:extLst>
          </p:cNvPr>
          <p:cNvSpPr txBox="1"/>
          <p:nvPr/>
        </p:nvSpPr>
        <p:spPr>
          <a:xfrm>
            <a:off x="6926628" y="3575474"/>
            <a:ext cx="544400" cy="523220"/>
          </a:xfrm>
          <a:prstGeom prst="rect">
            <a:avLst/>
          </a:prstGeom>
          <a:noFill/>
          <a:ln>
            <a:solidFill>
              <a:srgbClr val="8AB80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month</a:t>
            </a:r>
          </a:p>
          <a:p>
            <a:pPr algn="ctr"/>
            <a:r>
              <a:rPr lang="en-US" dirty="0"/>
              <a:t>24</a:t>
            </a: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EA55FC3D-A37E-4979-9D3A-3B922F2B49F8}"/>
              </a:ext>
            </a:extLst>
          </p:cNvPr>
          <p:cNvSpPr txBox="1"/>
          <p:nvPr/>
        </p:nvSpPr>
        <p:spPr>
          <a:xfrm>
            <a:off x="6438989" y="3024761"/>
            <a:ext cx="492904" cy="215444"/>
          </a:xfrm>
          <a:prstGeom prst="rect">
            <a:avLst/>
          </a:prstGeom>
          <a:noFill/>
          <a:ln w="28575">
            <a:solidFill>
              <a:srgbClr val="92D05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/>
              <a:t>MS 21</a:t>
            </a:r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C5BF554A-F39D-4CF0-B448-A1F57F76E5FB}"/>
              </a:ext>
            </a:extLst>
          </p:cNvPr>
          <p:cNvSpPr txBox="1"/>
          <p:nvPr/>
        </p:nvSpPr>
        <p:spPr>
          <a:xfrm>
            <a:off x="938228" y="4429972"/>
            <a:ext cx="451625" cy="215444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/>
              <a:t>D 4.2</a:t>
            </a: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D48F5B87-B9D1-47ED-94F3-20919A50BC27}"/>
              </a:ext>
            </a:extLst>
          </p:cNvPr>
          <p:cNvSpPr txBox="1"/>
          <p:nvPr/>
        </p:nvSpPr>
        <p:spPr>
          <a:xfrm>
            <a:off x="1507436" y="4432575"/>
            <a:ext cx="478108" cy="461665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/>
              <a:t>D 2.3</a:t>
            </a:r>
          </a:p>
          <a:p>
            <a:pPr algn="ctr"/>
            <a:r>
              <a:rPr lang="en-US" sz="800" b="1" dirty="0"/>
              <a:t>D 4.4</a:t>
            </a:r>
          </a:p>
          <a:p>
            <a:pPr algn="ctr"/>
            <a:r>
              <a:rPr lang="en-US" sz="800" b="1" dirty="0"/>
              <a:t>D 4.5</a:t>
            </a: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C267D390-FD46-4B9A-8C97-3507572D70A8}"/>
              </a:ext>
            </a:extLst>
          </p:cNvPr>
          <p:cNvSpPr txBox="1"/>
          <p:nvPr/>
        </p:nvSpPr>
        <p:spPr>
          <a:xfrm>
            <a:off x="3115828" y="4420444"/>
            <a:ext cx="478108" cy="215444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/>
              <a:t>D 4.1</a:t>
            </a: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EEC9C7EE-6C79-4313-895D-F3586F4ECA8C}"/>
              </a:ext>
            </a:extLst>
          </p:cNvPr>
          <p:cNvSpPr txBox="1"/>
          <p:nvPr/>
        </p:nvSpPr>
        <p:spPr>
          <a:xfrm>
            <a:off x="4764202" y="4423465"/>
            <a:ext cx="478108" cy="215444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/>
              <a:t>D 2.4</a:t>
            </a:r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70A3B9BA-FF6B-429A-92BB-17919116FD47}"/>
              </a:ext>
            </a:extLst>
          </p:cNvPr>
          <p:cNvSpPr txBox="1"/>
          <p:nvPr/>
        </p:nvSpPr>
        <p:spPr>
          <a:xfrm>
            <a:off x="5295542" y="4420444"/>
            <a:ext cx="478108" cy="338554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/>
              <a:t>D 4.6</a:t>
            </a:r>
          </a:p>
          <a:p>
            <a:pPr algn="ctr"/>
            <a:r>
              <a:rPr lang="en-US" sz="800" b="1" dirty="0"/>
              <a:t>D 5.2</a:t>
            </a:r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E9F028D6-13B5-411F-9989-D940C74E3922}"/>
              </a:ext>
            </a:extLst>
          </p:cNvPr>
          <p:cNvSpPr txBox="1"/>
          <p:nvPr/>
        </p:nvSpPr>
        <p:spPr>
          <a:xfrm>
            <a:off x="5295542" y="4825814"/>
            <a:ext cx="478108" cy="215444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/>
              <a:t>D 4.8</a:t>
            </a:r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837E181C-7665-4CD7-9443-FA9F1DAE8F9F}"/>
              </a:ext>
            </a:extLst>
          </p:cNvPr>
          <p:cNvSpPr txBox="1"/>
          <p:nvPr/>
        </p:nvSpPr>
        <p:spPr>
          <a:xfrm>
            <a:off x="6382228" y="4425602"/>
            <a:ext cx="478108" cy="215444"/>
          </a:xfrm>
          <a:prstGeom prst="rect">
            <a:avLst/>
          </a:prstGeom>
          <a:noFill/>
          <a:ln w="28575">
            <a:solidFill>
              <a:srgbClr val="0070C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/>
              <a:t>D 4.9</a:t>
            </a:r>
          </a:p>
        </p:txBody>
      </p:sp>
      <p:grpSp>
        <p:nvGrpSpPr>
          <p:cNvPr id="163" name="Group 162">
            <a:extLst>
              <a:ext uri="{FF2B5EF4-FFF2-40B4-BE49-F238E27FC236}">
                <a16:creationId xmlns:a16="http://schemas.microsoft.com/office/drawing/2014/main" id="{699AA38C-4781-482F-9798-F226019FD41A}"/>
              </a:ext>
            </a:extLst>
          </p:cNvPr>
          <p:cNvGrpSpPr/>
          <p:nvPr/>
        </p:nvGrpSpPr>
        <p:grpSpPr>
          <a:xfrm>
            <a:off x="7768158" y="2763037"/>
            <a:ext cx="1729382" cy="727577"/>
            <a:chOff x="7487328" y="724096"/>
            <a:chExt cx="2219814" cy="953691"/>
          </a:xfrm>
        </p:grpSpPr>
        <p:sp>
          <p:nvSpPr>
            <p:cNvPr id="164" name="TextBox 163">
              <a:extLst>
                <a:ext uri="{FF2B5EF4-FFF2-40B4-BE49-F238E27FC236}">
                  <a16:creationId xmlns:a16="http://schemas.microsoft.com/office/drawing/2014/main" id="{11213ADB-B8AA-4DFB-9F87-9BDFBE5CF230}"/>
                </a:ext>
              </a:extLst>
            </p:cNvPr>
            <p:cNvSpPr txBox="1"/>
            <p:nvPr/>
          </p:nvSpPr>
          <p:spPr>
            <a:xfrm>
              <a:off x="7487328" y="724096"/>
              <a:ext cx="1780731" cy="5244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/>
                <a:t>24</a:t>
              </a:r>
              <a:r>
                <a:rPr lang="en-US" sz="1600" b="1" dirty="0"/>
                <a:t> </a:t>
              </a:r>
              <a:r>
                <a:rPr lang="en-US" sz="1200" dirty="0"/>
                <a:t>milestones</a:t>
              </a:r>
            </a:p>
          </p:txBody>
        </p:sp>
        <p:sp>
          <p:nvSpPr>
            <p:cNvPr id="165" name="TextBox 164">
              <a:extLst>
                <a:ext uri="{FF2B5EF4-FFF2-40B4-BE49-F238E27FC236}">
                  <a16:creationId xmlns:a16="http://schemas.microsoft.com/office/drawing/2014/main" id="{D22168C0-B65E-493A-8FD2-2E2832207739}"/>
                </a:ext>
              </a:extLst>
            </p:cNvPr>
            <p:cNvSpPr txBox="1"/>
            <p:nvPr/>
          </p:nvSpPr>
          <p:spPr>
            <a:xfrm>
              <a:off x="7926411" y="1153332"/>
              <a:ext cx="1780731" cy="5244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rgbClr val="92D050"/>
                  </a:solidFill>
                </a:rPr>
                <a:t>24 </a:t>
              </a:r>
              <a:r>
                <a:rPr lang="en-US" sz="900" b="1" dirty="0">
                  <a:solidFill>
                    <a:srgbClr val="92D050"/>
                  </a:solidFill>
                </a:rPr>
                <a:t>achieved</a:t>
              </a:r>
            </a:p>
          </p:txBody>
        </p:sp>
      </p:grpSp>
      <p:sp>
        <p:nvSpPr>
          <p:cNvPr id="110" name="TextBox 109">
            <a:extLst>
              <a:ext uri="{FF2B5EF4-FFF2-40B4-BE49-F238E27FC236}">
                <a16:creationId xmlns:a16="http://schemas.microsoft.com/office/drawing/2014/main" id="{66EFA548-9B61-4511-B4B3-4990D8C86F68}"/>
              </a:ext>
            </a:extLst>
          </p:cNvPr>
          <p:cNvSpPr txBox="1"/>
          <p:nvPr/>
        </p:nvSpPr>
        <p:spPr>
          <a:xfrm>
            <a:off x="3090361" y="2150394"/>
            <a:ext cx="478108" cy="461665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/>
              <a:t>D 7.1</a:t>
            </a:r>
          </a:p>
          <a:p>
            <a:pPr algn="ctr"/>
            <a:r>
              <a:rPr lang="en-US" sz="800" b="1" dirty="0"/>
              <a:t>D 7.2</a:t>
            </a:r>
          </a:p>
          <a:p>
            <a:pPr algn="ctr"/>
            <a:r>
              <a:rPr lang="en-US" sz="800" b="1" dirty="0"/>
              <a:t>D 7.3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87110" y="1284768"/>
            <a:ext cx="544400" cy="52322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rgbClr val="8AB80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month</a:t>
            </a:r>
          </a:p>
          <a:p>
            <a:pPr algn="ctr"/>
            <a:r>
              <a:rPr lang="en-US" dirty="0"/>
              <a:t>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431510" y="1284768"/>
            <a:ext cx="544400" cy="52322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rgbClr val="8AB80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month</a:t>
            </a:r>
          </a:p>
          <a:p>
            <a:pPr algn="ctr"/>
            <a:r>
              <a:rPr lang="en-US" dirty="0"/>
              <a:t>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975910" y="1284768"/>
            <a:ext cx="544400" cy="52322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rgbClr val="8AB80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month</a:t>
            </a:r>
          </a:p>
          <a:p>
            <a:pPr algn="ctr"/>
            <a:r>
              <a:rPr lang="en-US" dirty="0"/>
              <a:t>3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520310" y="1284768"/>
            <a:ext cx="544400" cy="52322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rgbClr val="8AB80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month</a:t>
            </a:r>
          </a:p>
          <a:p>
            <a:pPr algn="ctr"/>
            <a:r>
              <a:rPr lang="en-US" dirty="0"/>
              <a:t>4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064710" y="1284768"/>
            <a:ext cx="544400" cy="523220"/>
          </a:xfrm>
          <a:prstGeom prst="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rgbClr val="8AB80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month</a:t>
            </a:r>
          </a:p>
          <a:p>
            <a:pPr algn="ctr"/>
            <a:r>
              <a:rPr lang="en-US" dirty="0"/>
              <a:t>5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609110" y="1284768"/>
            <a:ext cx="544400" cy="523220"/>
          </a:xfrm>
          <a:prstGeom prst="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rgbClr val="8AB80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month</a:t>
            </a:r>
          </a:p>
          <a:p>
            <a:pPr algn="ctr"/>
            <a:r>
              <a:rPr lang="en-US" dirty="0"/>
              <a:t>6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153510" y="1284768"/>
            <a:ext cx="544400" cy="523220"/>
          </a:xfrm>
          <a:prstGeom prst="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rgbClr val="8AB80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month</a:t>
            </a:r>
          </a:p>
          <a:p>
            <a:pPr algn="ctr"/>
            <a:r>
              <a:rPr lang="en-US" dirty="0"/>
              <a:t>7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697910" y="1284768"/>
            <a:ext cx="544400" cy="523220"/>
          </a:xfrm>
          <a:prstGeom prst="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rgbClr val="8AB80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month</a:t>
            </a:r>
          </a:p>
          <a:p>
            <a:pPr algn="ctr"/>
            <a:r>
              <a:rPr lang="en-US" dirty="0"/>
              <a:t>8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242310" y="1284768"/>
            <a:ext cx="544400" cy="523220"/>
          </a:xfrm>
          <a:prstGeom prst="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rgbClr val="8AB80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month</a:t>
            </a:r>
          </a:p>
          <a:p>
            <a:pPr algn="ctr"/>
            <a:r>
              <a:rPr lang="en-US" dirty="0"/>
              <a:t>9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786710" y="1284768"/>
            <a:ext cx="544400" cy="523220"/>
          </a:xfrm>
          <a:prstGeom prst="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rgbClr val="8AB80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month</a:t>
            </a:r>
          </a:p>
          <a:p>
            <a:pPr algn="ctr"/>
            <a:r>
              <a:rPr lang="en-US" dirty="0"/>
              <a:t>10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331110" y="1284768"/>
            <a:ext cx="544400" cy="523220"/>
          </a:xfrm>
          <a:prstGeom prst="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rgbClr val="8AB80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month</a:t>
            </a:r>
          </a:p>
          <a:p>
            <a:pPr algn="ctr"/>
            <a:r>
              <a:rPr lang="en-US" dirty="0"/>
              <a:t>11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875510" y="1284768"/>
            <a:ext cx="544400" cy="523220"/>
          </a:xfrm>
          <a:prstGeom prst="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rgbClr val="8AB80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month</a:t>
            </a:r>
          </a:p>
          <a:p>
            <a:pPr algn="ctr"/>
            <a:r>
              <a:rPr lang="en-US" dirty="0"/>
              <a:t>12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09056" y="2163953"/>
            <a:ext cx="478108" cy="338554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/>
              <a:t>D 1.1</a:t>
            </a:r>
          </a:p>
          <a:p>
            <a:pPr algn="ctr"/>
            <a:r>
              <a:rPr lang="en-US" sz="800" b="1" dirty="0"/>
              <a:t>D 6.1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6930174" y="2163953"/>
            <a:ext cx="451625" cy="215444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/>
              <a:t>D 5.1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2544274" y="442085"/>
            <a:ext cx="493216" cy="461665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/>
              <a:t>MS 1</a:t>
            </a:r>
          </a:p>
          <a:p>
            <a:pPr algn="ctr"/>
            <a:r>
              <a:rPr lang="en-US" sz="800" b="1" dirty="0"/>
              <a:t>MS 36</a:t>
            </a:r>
          </a:p>
          <a:p>
            <a:pPr algn="ctr"/>
            <a:r>
              <a:rPr lang="en-US" sz="800" b="1" dirty="0"/>
              <a:t>MS 37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3090781" y="683180"/>
            <a:ext cx="474688" cy="215444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/>
              <a:t>MS 12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3646586" y="698282"/>
            <a:ext cx="492904" cy="215444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/>
              <a:t>MS 2</a:t>
            </a:r>
          </a:p>
        </p:txBody>
      </p:sp>
      <p:sp>
        <p:nvSpPr>
          <p:cNvPr id="112" name="TextBox 111"/>
          <p:cNvSpPr txBox="1"/>
          <p:nvPr/>
        </p:nvSpPr>
        <p:spPr>
          <a:xfrm>
            <a:off x="4221129" y="581066"/>
            <a:ext cx="443575" cy="338554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/>
              <a:t>MS 14</a:t>
            </a:r>
          </a:p>
          <a:p>
            <a:pPr algn="ctr"/>
            <a:r>
              <a:rPr lang="en-US" sz="800" b="1" dirty="0"/>
              <a:t>MS 38</a:t>
            </a:r>
          </a:p>
        </p:txBody>
      </p:sp>
      <p:sp>
        <p:nvSpPr>
          <p:cNvPr id="113" name="TextBox 112"/>
          <p:cNvSpPr txBox="1"/>
          <p:nvPr/>
        </p:nvSpPr>
        <p:spPr>
          <a:xfrm>
            <a:off x="4724318" y="714144"/>
            <a:ext cx="467900" cy="215444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/>
              <a:t>MS 39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5243717" y="710035"/>
            <a:ext cx="500409" cy="215444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/>
              <a:t>MS 16</a:t>
            </a:r>
          </a:p>
        </p:txBody>
      </p:sp>
      <p:sp>
        <p:nvSpPr>
          <p:cNvPr id="121" name="TextBox 120"/>
          <p:cNvSpPr txBox="1"/>
          <p:nvPr/>
        </p:nvSpPr>
        <p:spPr>
          <a:xfrm>
            <a:off x="5819042" y="588761"/>
            <a:ext cx="494752" cy="338554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/>
              <a:t>M 13</a:t>
            </a:r>
          </a:p>
          <a:p>
            <a:pPr algn="ctr"/>
            <a:r>
              <a:rPr lang="en-US" sz="800" b="1" dirty="0"/>
              <a:t>M 15</a:t>
            </a:r>
          </a:p>
        </p:txBody>
      </p:sp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E81AFD92-6AC7-4BB2-9419-D80244D35747}"/>
              </a:ext>
            </a:extLst>
          </p:cNvPr>
          <p:cNvCxnSpPr>
            <a:cxnSpLocks/>
          </p:cNvCxnSpPr>
          <p:nvPr/>
        </p:nvCxnSpPr>
        <p:spPr>
          <a:xfrm>
            <a:off x="2235227" y="1868682"/>
            <a:ext cx="6488" cy="255262"/>
          </a:xfrm>
          <a:prstGeom prst="straightConnector1">
            <a:avLst/>
          </a:prstGeom>
          <a:ln w="22225" cap="rnd" cmpd="dbl">
            <a:solidFill>
              <a:srgbClr val="92D050"/>
            </a:solidFill>
            <a:prstDash val="sysDot"/>
            <a:round/>
            <a:headEnd type="oval"/>
            <a:tailEnd type="triangle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4" name="TextBox 113">
            <a:extLst>
              <a:ext uri="{FF2B5EF4-FFF2-40B4-BE49-F238E27FC236}">
                <a16:creationId xmlns:a16="http://schemas.microsoft.com/office/drawing/2014/main" id="{C408420B-49F1-489E-8FA0-8287E3B3C974}"/>
              </a:ext>
            </a:extLst>
          </p:cNvPr>
          <p:cNvSpPr txBox="1"/>
          <p:nvPr/>
        </p:nvSpPr>
        <p:spPr>
          <a:xfrm>
            <a:off x="2544274" y="2156510"/>
            <a:ext cx="478108" cy="215444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/>
              <a:t>D 2.1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29D230A0-D5BD-4B78-9E84-12371ABC486D}"/>
              </a:ext>
            </a:extLst>
          </p:cNvPr>
          <p:cNvSpPr txBox="1"/>
          <p:nvPr/>
        </p:nvSpPr>
        <p:spPr>
          <a:xfrm>
            <a:off x="4709960" y="2152053"/>
            <a:ext cx="478108" cy="215444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/>
              <a:t>D 1.2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A23FB037-3BAD-4296-8629-3183529EBA67}"/>
              </a:ext>
            </a:extLst>
          </p:cNvPr>
          <p:cNvSpPr txBox="1"/>
          <p:nvPr/>
        </p:nvSpPr>
        <p:spPr>
          <a:xfrm>
            <a:off x="4169378" y="2152053"/>
            <a:ext cx="478108" cy="215444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/>
              <a:t>D 2.2</a:t>
            </a: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DC36CB66-B6C9-4B17-993C-C62528CCF442}"/>
              </a:ext>
            </a:extLst>
          </p:cNvPr>
          <p:cNvSpPr txBox="1"/>
          <p:nvPr/>
        </p:nvSpPr>
        <p:spPr>
          <a:xfrm>
            <a:off x="1442929" y="704632"/>
            <a:ext cx="492904" cy="215444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/>
              <a:t>MS 6</a:t>
            </a: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13F64900-BFBA-4809-A917-6835BD10C3F6}"/>
              </a:ext>
            </a:extLst>
          </p:cNvPr>
          <p:cNvSpPr txBox="1"/>
          <p:nvPr/>
        </p:nvSpPr>
        <p:spPr>
          <a:xfrm>
            <a:off x="1990778" y="690873"/>
            <a:ext cx="492904" cy="215444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/>
              <a:t>MS 7</a:t>
            </a:r>
          </a:p>
        </p:txBody>
      </p:sp>
      <p:cxnSp>
        <p:nvCxnSpPr>
          <p:cNvPr id="168" name="Straight Arrow Connector 167">
            <a:extLst>
              <a:ext uri="{FF2B5EF4-FFF2-40B4-BE49-F238E27FC236}">
                <a16:creationId xmlns:a16="http://schemas.microsoft.com/office/drawing/2014/main" id="{2B1BBDB2-6172-47B3-8B59-30A0B4614C26}"/>
              </a:ext>
            </a:extLst>
          </p:cNvPr>
          <p:cNvCxnSpPr>
            <a:cxnSpLocks/>
          </p:cNvCxnSpPr>
          <p:nvPr/>
        </p:nvCxnSpPr>
        <p:spPr>
          <a:xfrm>
            <a:off x="2792510" y="1876424"/>
            <a:ext cx="6488" cy="255262"/>
          </a:xfrm>
          <a:prstGeom prst="straightConnector1">
            <a:avLst/>
          </a:prstGeom>
          <a:ln w="22225" cap="rnd" cmpd="dbl">
            <a:solidFill>
              <a:srgbClr val="92D050"/>
            </a:solidFill>
            <a:prstDash val="sysDot"/>
            <a:round/>
            <a:headEnd type="oval"/>
            <a:tailEnd type="triangle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Arrow Connector 168">
            <a:extLst>
              <a:ext uri="{FF2B5EF4-FFF2-40B4-BE49-F238E27FC236}">
                <a16:creationId xmlns:a16="http://schemas.microsoft.com/office/drawing/2014/main" id="{39011F5E-5AFB-44FF-B22F-A26672998173}"/>
              </a:ext>
            </a:extLst>
          </p:cNvPr>
          <p:cNvCxnSpPr>
            <a:cxnSpLocks/>
          </p:cNvCxnSpPr>
          <p:nvPr/>
        </p:nvCxnSpPr>
        <p:spPr>
          <a:xfrm>
            <a:off x="3330422" y="1870518"/>
            <a:ext cx="6488" cy="255262"/>
          </a:xfrm>
          <a:prstGeom prst="straightConnector1">
            <a:avLst/>
          </a:prstGeom>
          <a:ln w="22225" cap="rnd" cmpd="dbl">
            <a:solidFill>
              <a:srgbClr val="92D050"/>
            </a:solidFill>
            <a:prstDash val="sysDot"/>
            <a:round/>
            <a:headEnd type="oval"/>
            <a:tailEnd type="triangle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0" name="Straight Arrow Connector 169">
            <a:extLst>
              <a:ext uri="{FF2B5EF4-FFF2-40B4-BE49-F238E27FC236}">
                <a16:creationId xmlns:a16="http://schemas.microsoft.com/office/drawing/2014/main" id="{181F59AE-8366-498C-80CE-2E5C71D24397}"/>
              </a:ext>
            </a:extLst>
          </p:cNvPr>
          <p:cNvCxnSpPr>
            <a:cxnSpLocks/>
          </p:cNvCxnSpPr>
          <p:nvPr/>
        </p:nvCxnSpPr>
        <p:spPr>
          <a:xfrm>
            <a:off x="4426578" y="1893866"/>
            <a:ext cx="6488" cy="255262"/>
          </a:xfrm>
          <a:prstGeom prst="straightConnector1">
            <a:avLst/>
          </a:prstGeom>
          <a:ln w="22225" cap="rnd" cmpd="dbl">
            <a:solidFill>
              <a:srgbClr val="92D050"/>
            </a:solidFill>
            <a:prstDash val="sysDot"/>
            <a:round/>
            <a:headEnd type="oval"/>
            <a:tailEnd type="triangle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Arrow Connector 170">
            <a:extLst>
              <a:ext uri="{FF2B5EF4-FFF2-40B4-BE49-F238E27FC236}">
                <a16:creationId xmlns:a16="http://schemas.microsoft.com/office/drawing/2014/main" id="{3E3F08A8-F631-4C93-A254-B167B9E73255}"/>
              </a:ext>
            </a:extLst>
          </p:cNvPr>
          <p:cNvCxnSpPr>
            <a:cxnSpLocks/>
          </p:cNvCxnSpPr>
          <p:nvPr/>
        </p:nvCxnSpPr>
        <p:spPr>
          <a:xfrm>
            <a:off x="4952286" y="1876424"/>
            <a:ext cx="6488" cy="255262"/>
          </a:xfrm>
          <a:prstGeom prst="straightConnector1">
            <a:avLst/>
          </a:prstGeom>
          <a:ln w="22225" cap="rnd" cmpd="dbl">
            <a:solidFill>
              <a:srgbClr val="92D050"/>
            </a:solidFill>
            <a:prstDash val="sysDot"/>
            <a:round/>
            <a:headEnd type="oval"/>
            <a:tailEnd type="triangle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2" name="Straight Arrow Connector 171">
            <a:extLst>
              <a:ext uri="{FF2B5EF4-FFF2-40B4-BE49-F238E27FC236}">
                <a16:creationId xmlns:a16="http://schemas.microsoft.com/office/drawing/2014/main" id="{C46CC563-2AA1-4FAC-94AD-E9C4D2D26A48}"/>
              </a:ext>
            </a:extLst>
          </p:cNvPr>
          <p:cNvCxnSpPr>
            <a:cxnSpLocks/>
          </p:cNvCxnSpPr>
          <p:nvPr/>
        </p:nvCxnSpPr>
        <p:spPr>
          <a:xfrm>
            <a:off x="7157688" y="1885211"/>
            <a:ext cx="6488" cy="255262"/>
          </a:xfrm>
          <a:prstGeom prst="straightConnector1">
            <a:avLst/>
          </a:prstGeom>
          <a:ln w="22225" cap="rnd" cmpd="dbl">
            <a:solidFill>
              <a:srgbClr val="92D050"/>
            </a:solidFill>
            <a:prstDash val="sysDot"/>
            <a:round/>
            <a:headEnd type="oval"/>
            <a:tailEnd type="triangle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Arrow Connector 172">
            <a:extLst>
              <a:ext uri="{FF2B5EF4-FFF2-40B4-BE49-F238E27FC236}">
                <a16:creationId xmlns:a16="http://schemas.microsoft.com/office/drawing/2014/main" id="{266CF1A4-7CE3-4977-B5B5-383A9004B717}"/>
              </a:ext>
            </a:extLst>
          </p:cNvPr>
          <p:cNvCxnSpPr>
            <a:cxnSpLocks/>
          </p:cNvCxnSpPr>
          <p:nvPr/>
        </p:nvCxnSpPr>
        <p:spPr>
          <a:xfrm flipV="1">
            <a:off x="1697222" y="972633"/>
            <a:ext cx="6488" cy="265446"/>
          </a:xfrm>
          <a:prstGeom prst="straightConnector1">
            <a:avLst/>
          </a:prstGeom>
          <a:ln w="22225" cap="rnd" cmpd="dbl">
            <a:solidFill>
              <a:srgbClr val="92D050"/>
            </a:solidFill>
            <a:prstDash val="sysDot"/>
            <a:round/>
            <a:headEnd type="oval"/>
            <a:tailEnd type="triangle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4" name="Straight Arrow Connector 173">
            <a:extLst>
              <a:ext uri="{FF2B5EF4-FFF2-40B4-BE49-F238E27FC236}">
                <a16:creationId xmlns:a16="http://schemas.microsoft.com/office/drawing/2014/main" id="{32EE8C65-5085-4B37-AC36-56AFBF389A69}"/>
              </a:ext>
            </a:extLst>
          </p:cNvPr>
          <p:cNvCxnSpPr>
            <a:cxnSpLocks/>
          </p:cNvCxnSpPr>
          <p:nvPr/>
        </p:nvCxnSpPr>
        <p:spPr>
          <a:xfrm flipV="1">
            <a:off x="2231983" y="960479"/>
            <a:ext cx="6488" cy="265446"/>
          </a:xfrm>
          <a:prstGeom prst="straightConnector1">
            <a:avLst/>
          </a:prstGeom>
          <a:ln w="22225" cap="rnd" cmpd="dbl">
            <a:solidFill>
              <a:srgbClr val="92D050"/>
            </a:solidFill>
            <a:prstDash val="sysDot"/>
            <a:round/>
            <a:headEnd type="oval"/>
            <a:tailEnd type="triangle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Arrow Connector 174">
            <a:extLst>
              <a:ext uri="{FF2B5EF4-FFF2-40B4-BE49-F238E27FC236}">
                <a16:creationId xmlns:a16="http://schemas.microsoft.com/office/drawing/2014/main" id="{E5E650CF-8AD6-4223-BB2D-4FD403F76DF0}"/>
              </a:ext>
            </a:extLst>
          </p:cNvPr>
          <p:cNvCxnSpPr>
            <a:cxnSpLocks/>
          </p:cNvCxnSpPr>
          <p:nvPr/>
        </p:nvCxnSpPr>
        <p:spPr>
          <a:xfrm flipV="1">
            <a:off x="2798998" y="934602"/>
            <a:ext cx="6488" cy="265446"/>
          </a:xfrm>
          <a:prstGeom prst="straightConnector1">
            <a:avLst/>
          </a:prstGeom>
          <a:ln w="22225" cap="rnd" cmpd="dbl">
            <a:solidFill>
              <a:srgbClr val="92D050"/>
            </a:solidFill>
            <a:prstDash val="sysDot"/>
            <a:round/>
            <a:headEnd type="oval"/>
            <a:tailEnd type="triangle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6" name="Straight Arrow Connector 175">
            <a:extLst>
              <a:ext uri="{FF2B5EF4-FFF2-40B4-BE49-F238E27FC236}">
                <a16:creationId xmlns:a16="http://schemas.microsoft.com/office/drawing/2014/main" id="{D4059FD6-46BB-490D-86D6-2B8F25D796DA}"/>
              </a:ext>
            </a:extLst>
          </p:cNvPr>
          <p:cNvCxnSpPr>
            <a:cxnSpLocks/>
          </p:cNvCxnSpPr>
          <p:nvPr/>
        </p:nvCxnSpPr>
        <p:spPr>
          <a:xfrm flipV="1">
            <a:off x="3336910" y="948744"/>
            <a:ext cx="6488" cy="265446"/>
          </a:xfrm>
          <a:prstGeom prst="straightConnector1">
            <a:avLst/>
          </a:prstGeom>
          <a:ln w="22225" cap="rnd" cmpd="dbl">
            <a:solidFill>
              <a:srgbClr val="92D050"/>
            </a:solidFill>
            <a:prstDash val="sysDot"/>
            <a:round/>
            <a:headEnd type="oval"/>
            <a:tailEnd type="triangle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Arrow Connector 176">
            <a:extLst>
              <a:ext uri="{FF2B5EF4-FFF2-40B4-BE49-F238E27FC236}">
                <a16:creationId xmlns:a16="http://schemas.microsoft.com/office/drawing/2014/main" id="{2087D74C-97BB-4352-B537-872B5580E1D4}"/>
              </a:ext>
            </a:extLst>
          </p:cNvPr>
          <p:cNvCxnSpPr>
            <a:cxnSpLocks/>
          </p:cNvCxnSpPr>
          <p:nvPr/>
        </p:nvCxnSpPr>
        <p:spPr>
          <a:xfrm flipV="1">
            <a:off x="3870250" y="960479"/>
            <a:ext cx="6488" cy="265446"/>
          </a:xfrm>
          <a:prstGeom prst="straightConnector1">
            <a:avLst/>
          </a:prstGeom>
          <a:ln w="22225" cap="rnd" cmpd="dbl">
            <a:solidFill>
              <a:srgbClr val="92D050"/>
            </a:solidFill>
            <a:prstDash val="sysDot"/>
            <a:round/>
            <a:headEnd type="oval"/>
            <a:tailEnd type="triangle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8" name="Straight Arrow Connector 177">
            <a:extLst>
              <a:ext uri="{FF2B5EF4-FFF2-40B4-BE49-F238E27FC236}">
                <a16:creationId xmlns:a16="http://schemas.microsoft.com/office/drawing/2014/main" id="{216383A6-9955-452C-811D-9D0640E687C5}"/>
              </a:ext>
            </a:extLst>
          </p:cNvPr>
          <p:cNvCxnSpPr>
            <a:cxnSpLocks/>
          </p:cNvCxnSpPr>
          <p:nvPr/>
        </p:nvCxnSpPr>
        <p:spPr>
          <a:xfrm flipV="1">
            <a:off x="4437265" y="953401"/>
            <a:ext cx="6488" cy="265446"/>
          </a:xfrm>
          <a:prstGeom prst="straightConnector1">
            <a:avLst/>
          </a:prstGeom>
          <a:ln w="22225" cap="rnd" cmpd="dbl">
            <a:solidFill>
              <a:srgbClr val="92D050"/>
            </a:solidFill>
            <a:prstDash val="sysDot"/>
            <a:round/>
            <a:headEnd type="oval"/>
            <a:tailEnd type="triangle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9" name="Straight Arrow Connector 178">
            <a:extLst>
              <a:ext uri="{FF2B5EF4-FFF2-40B4-BE49-F238E27FC236}">
                <a16:creationId xmlns:a16="http://schemas.microsoft.com/office/drawing/2014/main" id="{FB82B805-A821-4130-A8A0-3E5B7689D7E8}"/>
              </a:ext>
            </a:extLst>
          </p:cNvPr>
          <p:cNvCxnSpPr>
            <a:cxnSpLocks/>
          </p:cNvCxnSpPr>
          <p:nvPr/>
        </p:nvCxnSpPr>
        <p:spPr>
          <a:xfrm flipV="1">
            <a:off x="4954478" y="960479"/>
            <a:ext cx="6488" cy="265446"/>
          </a:xfrm>
          <a:prstGeom prst="straightConnector1">
            <a:avLst/>
          </a:prstGeom>
          <a:ln w="22225" cap="rnd" cmpd="dbl">
            <a:solidFill>
              <a:srgbClr val="92D050"/>
            </a:solidFill>
            <a:prstDash val="sysDot"/>
            <a:round/>
            <a:headEnd type="oval"/>
            <a:tailEnd type="triangle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0" name="Straight Arrow Connector 179">
            <a:extLst>
              <a:ext uri="{FF2B5EF4-FFF2-40B4-BE49-F238E27FC236}">
                <a16:creationId xmlns:a16="http://schemas.microsoft.com/office/drawing/2014/main" id="{1EFC025A-B2FE-4E53-A721-9375BA9EFAED}"/>
              </a:ext>
            </a:extLst>
          </p:cNvPr>
          <p:cNvCxnSpPr>
            <a:cxnSpLocks/>
          </p:cNvCxnSpPr>
          <p:nvPr/>
        </p:nvCxnSpPr>
        <p:spPr>
          <a:xfrm flipV="1">
            <a:off x="5500206" y="953401"/>
            <a:ext cx="6488" cy="265446"/>
          </a:xfrm>
          <a:prstGeom prst="straightConnector1">
            <a:avLst/>
          </a:prstGeom>
          <a:ln w="22225" cap="rnd" cmpd="dbl">
            <a:solidFill>
              <a:srgbClr val="92D050"/>
            </a:solidFill>
            <a:prstDash val="sysDot"/>
            <a:round/>
            <a:headEnd type="oval"/>
            <a:tailEnd type="triangle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1" name="Straight Arrow Connector 180">
            <a:extLst>
              <a:ext uri="{FF2B5EF4-FFF2-40B4-BE49-F238E27FC236}">
                <a16:creationId xmlns:a16="http://schemas.microsoft.com/office/drawing/2014/main" id="{DA51750A-5DBF-4734-B9E9-F8F076C1FC6C}"/>
              </a:ext>
            </a:extLst>
          </p:cNvPr>
          <p:cNvCxnSpPr>
            <a:cxnSpLocks/>
          </p:cNvCxnSpPr>
          <p:nvPr/>
        </p:nvCxnSpPr>
        <p:spPr>
          <a:xfrm flipV="1">
            <a:off x="6078894" y="953401"/>
            <a:ext cx="6488" cy="265446"/>
          </a:xfrm>
          <a:prstGeom prst="straightConnector1">
            <a:avLst/>
          </a:prstGeom>
          <a:ln w="22225" cap="rnd" cmpd="dbl">
            <a:solidFill>
              <a:srgbClr val="92D050"/>
            </a:solidFill>
            <a:prstDash val="sysDot"/>
            <a:round/>
            <a:headEnd type="oval"/>
            <a:tailEnd type="triangle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2" name="Straight Arrow Connector 181">
            <a:extLst>
              <a:ext uri="{FF2B5EF4-FFF2-40B4-BE49-F238E27FC236}">
                <a16:creationId xmlns:a16="http://schemas.microsoft.com/office/drawing/2014/main" id="{B774DFF9-2B2D-4A6B-A2EC-673599649752}"/>
              </a:ext>
            </a:extLst>
          </p:cNvPr>
          <p:cNvCxnSpPr>
            <a:cxnSpLocks/>
          </p:cNvCxnSpPr>
          <p:nvPr/>
        </p:nvCxnSpPr>
        <p:spPr>
          <a:xfrm flipV="1">
            <a:off x="1230323" y="3270990"/>
            <a:ext cx="6488" cy="265446"/>
          </a:xfrm>
          <a:prstGeom prst="straightConnector1">
            <a:avLst/>
          </a:prstGeom>
          <a:ln w="22225" cap="rnd" cmpd="dbl">
            <a:solidFill>
              <a:srgbClr val="92D050"/>
            </a:solidFill>
            <a:prstDash val="sysDot"/>
            <a:round/>
            <a:headEnd type="oval"/>
            <a:tailEnd type="triangle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3" name="Straight Arrow Connector 182">
            <a:extLst>
              <a:ext uri="{FF2B5EF4-FFF2-40B4-BE49-F238E27FC236}">
                <a16:creationId xmlns:a16="http://schemas.microsoft.com/office/drawing/2014/main" id="{AFDCD027-580E-42B5-9256-48882DB7168F}"/>
              </a:ext>
            </a:extLst>
          </p:cNvPr>
          <p:cNvCxnSpPr>
            <a:cxnSpLocks/>
          </p:cNvCxnSpPr>
          <p:nvPr/>
        </p:nvCxnSpPr>
        <p:spPr>
          <a:xfrm flipV="1">
            <a:off x="1765951" y="3267696"/>
            <a:ext cx="6488" cy="265446"/>
          </a:xfrm>
          <a:prstGeom prst="straightConnector1">
            <a:avLst/>
          </a:prstGeom>
          <a:ln w="22225" cap="rnd" cmpd="dbl">
            <a:solidFill>
              <a:srgbClr val="92D050"/>
            </a:solidFill>
            <a:prstDash val="sysDot"/>
            <a:round/>
            <a:headEnd type="oval"/>
            <a:tailEnd type="triangle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4" name="Straight Arrow Connector 183">
            <a:extLst>
              <a:ext uri="{FF2B5EF4-FFF2-40B4-BE49-F238E27FC236}">
                <a16:creationId xmlns:a16="http://schemas.microsoft.com/office/drawing/2014/main" id="{174923EB-BA0B-4B0C-B947-DD06A2C4AACE}"/>
              </a:ext>
            </a:extLst>
          </p:cNvPr>
          <p:cNvCxnSpPr>
            <a:cxnSpLocks/>
          </p:cNvCxnSpPr>
          <p:nvPr/>
        </p:nvCxnSpPr>
        <p:spPr>
          <a:xfrm flipV="1">
            <a:off x="2310687" y="3256484"/>
            <a:ext cx="6488" cy="265446"/>
          </a:xfrm>
          <a:prstGeom prst="straightConnector1">
            <a:avLst/>
          </a:prstGeom>
          <a:ln w="22225" cap="rnd" cmpd="dbl">
            <a:solidFill>
              <a:srgbClr val="92D050"/>
            </a:solidFill>
            <a:prstDash val="sysDot"/>
            <a:round/>
            <a:headEnd type="oval"/>
            <a:tailEnd type="triangle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5" name="Straight Arrow Connector 184">
            <a:extLst>
              <a:ext uri="{FF2B5EF4-FFF2-40B4-BE49-F238E27FC236}">
                <a16:creationId xmlns:a16="http://schemas.microsoft.com/office/drawing/2014/main" id="{5B58292C-9994-47F0-8A66-044A58F33500}"/>
              </a:ext>
            </a:extLst>
          </p:cNvPr>
          <p:cNvCxnSpPr>
            <a:cxnSpLocks/>
          </p:cNvCxnSpPr>
          <p:nvPr/>
        </p:nvCxnSpPr>
        <p:spPr>
          <a:xfrm flipV="1">
            <a:off x="3381623" y="3267696"/>
            <a:ext cx="6488" cy="265446"/>
          </a:xfrm>
          <a:prstGeom prst="straightConnector1">
            <a:avLst/>
          </a:prstGeom>
          <a:ln w="22225" cap="rnd" cmpd="dbl">
            <a:solidFill>
              <a:srgbClr val="92D050"/>
            </a:solidFill>
            <a:prstDash val="sysDot"/>
            <a:round/>
            <a:headEnd type="oval"/>
            <a:tailEnd type="triangle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6" name="Straight Arrow Connector 185">
            <a:extLst>
              <a:ext uri="{FF2B5EF4-FFF2-40B4-BE49-F238E27FC236}">
                <a16:creationId xmlns:a16="http://schemas.microsoft.com/office/drawing/2014/main" id="{29F7DC64-6541-47D7-86D3-92C6BC2876F5}"/>
              </a:ext>
            </a:extLst>
          </p:cNvPr>
          <p:cNvCxnSpPr>
            <a:cxnSpLocks/>
          </p:cNvCxnSpPr>
          <p:nvPr/>
        </p:nvCxnSpPr>
        <p:spPr>
          <a:xfrm flipV="1">
            <a:off x="3959424" y="3270990"/>
            <a:ext cx="6488" cy="265446"/>
          </a:xfrm>
          <a:prstGeom prst="straightConnector1">
            <a:avLst/>
          </a:prstGeom>
          <a:ln w="22225" cap="rnd" cmpd="dbl">
            <a:solidFill>
              <a:srgbClr val="92D050"/>
            </a:solidFill>
            <a:prstDash val="sysDot"/>
            <a:round/>
            <a:headEnd type="oval"/>
            <a:tailEnd type="triangle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7" name="Straight Arrow Connector 186">
            <a:extLst>
              <a:ext uri="{FF2B5EF4-FFF2-40B4-BE49-F238E27FC236}">
                <a16:creationId xmlns:a16="http://schemas.microsoft.com/office/drawing/2014/main" id="{CDAC596F-814A-4F71-AF3E-F462C50F01F4}"/>
              </a:ext>
            </a:extLst>
          </p:cNvPr>
          <p:cNvCxnSpPr>
            <a:cxnSpLocks/>
          </p:cNvCxnSpPr>
          <p:nvPr/>
        </p:nvCxnSpPr>
        <p:spPr>
          <a:xfrm flipV="1">
            <a:off x="5019039" y="3267457"/>
            <a:ext cx="6488" cy="265446"/>
          </a:xfrm>
          <a:prstGeom prst="straightConnector1">
            <a:avLst/>
          </a:prstGeom>
          <a:ln w="22225" cap="rnd" cmpd="dbl">
            <a:solidFill>
              <a:srgbClr val="92D050"/>
            </a:solidFill>
            <a:prstDash val="sysDot"/>
            <a:round/>
            <a:headEnd type="oval"/>
            <a:tailEnd type="triangle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8" name="Straight Arrow Connector 187">
            <a:extLst>
              <a:ext uri="{FF2B5EF4-FFF2-40B4-BE49-F238E27FC236}">
                <a16:creationId xmlns:a16="http://schemas.microsoft.com/office/drawing/2014/main" id="{BD426234-7459-4E89-8A39-3CB52F9FB6C4}"/>
              </a:ext>
            </a:extLst>
          </p:cNvPr>
          <p:cNvCxnSpPr>
            <a:cxnSpLocks/>
          </p:cNvCxnSpPr>
          <p:nvPr/>
        </p:nvCxnSpPr>
        <p:spPr>
          <a:xfrm flipV="1">
            <a:off x="5559140" y="3270990"/>
            <a:ext cx="6488" cy="265446"/>
          </a:xfrm>
          <a:prstGeom prst="straightConnector1">
            <a:avLst/>
          </a:prstGeom>
          <a:ln w="22225" cap="rnd" cmpd="dbl">
            <a:solidFill>
              <a:srgbClr val="92D050"/>
            </a:solidFill>
            <a:prstDash val="sysDot"/>
            <a:round/>
            <a:headEnd type="oval"/>
            <a:tailEnd type="triangle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9" name="Straight Arrow Connector 188">
            <a:extLst>
              <a:ext uri="{FF2B5EF4-FFF2-40B4-BE49-F238E27FC236}">
                <a16:creationId xmlns:a16="http://schemas.microsoft.com/office/drawing/2014/main" id="{82F1EEFA-3C3F-490E-BC5A-041882A5F61C}"/>
              </a:ext>
            </a:extLst>
          </p:cNvPr>
          <p:cNvCxnSpPr>
            <a:cxnSpLocks/>
          </p:cNvCxnSpPr>
          <p:nvPr/>
        </p:nvCxnSpPr>
        <p:spPr>
          <a:xfrm flipV="1">
            <a:off x="6124040" y="3267457"/>
            <a:ext cx="6488" cy="265446"/>
          </a:xfrm>
          <a:prstGeom prst="straightConnector1">
            <a:avLst/>
          </a:prstGeom>
          <a:ln w="22225" cap="rnd" cmpd="dbl">
            <a:solidFill>
              <a:srgbClr val="92D050"/>
            </a:solidFill>
            <a:prstDash val="sysDot"/>
            <a:round/>
            <a:headEnd type="oval"/>
            <a:tailEnd type="triangle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1" name="Straight Arrow Connector 190">
            <a:extLst>
              <a:ext uri="{FF2B5EF4-FFF2-40B4-BE49-F238E27FC236}">
                <a16:creationId xmlns:a16="http://schemas.microsoft.com/office/drawing/2014/main" id="{31FECC5D-6E26-4D88-9679-46D0D038D7D1}"/>
              </a:ext>
            </a:extLst>
          </p:cNvPr>
          <p:cNvCxnSpPr>
            <a:cxnSpLocks/>
          </p:cNvCxnSpPr>
          <p:nvPr/>
        </p:nvCxnSpPr>
        <p:spPr>
          <a:xfrm>
            <a:off x="1186448" y="4140504"/>
            <a:ext cx="6488" cy="255262"/>
          </a:xfrm>
          <a:prstGeom prst="straightConnector1">
            <a:avLst/>
          </a:prstGeom>
          <a:ln w="22225" cap="rnd" cmpd="dbl">
            <a:solidFill>
              <a:srgbClr val="92D050"/>
            </a:solidFill>
            <a:prstDash val="sysDot"/>
            <a:round/>
            <a:headEnd type="oval"/>
            <a:tailEnd type="triangle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2" name="Straight Arrow Connector 191">
            <a:extLst>
              <a:ext uri="{FF2B5EF4-FFF2-40B4-BE49-F238E27FC236}">
                <a16:creationId xmlns:a16="http://schemas.microsoft.com/office/drawing/2014/main" id="{8E7D66FF-B7A8-486B-8D98-A3B7C4642F13}"/>
              </a:ext>
            </a:extLst>
          </p:cNvPr>
          <p:cNvCxnSpPr>
            <a:cxnSpLocks/>
          </p:cNvCxnSpPr>
          <p:nvPr/>
        </p:nvCxnSpPr>
        <p:spPr>
          <a:xfrm>
            <a:off x="1748338" y="4137086"/>
            <a:ext cx="6488" cy="255262"/>
          </a:xfrm>
          <a:prstGeom prst="straightConnector1">
            <a:avLst/>
          </a:prstGeom>
          <a:ln w="22225" cap="rnd" cmpd="dbl">
            <a:solidFill>
              <a:srgbClr val="92D050"/>
            </a:solidFill>
            <a:prstDash val="sysDot"/>
            <a:round/>
            <a:headEnd type="oval"/>
            <a:tailEnd type="triangle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3" name="Straight Arrow Connector 192">
            <a:extLst>
              <a:ext uri="{FF2B5EF4-FFF2-40B4-BE49-F238E27FC236}">
                <a16:creationId xmlns:a16="http://schemas.microsoft.com/office/drawing/2014/main" id="{F137B318-8EB6-4384-A734-31E92EB063BC}"/>
              </a:ext>
            </a:extLst>
          </p:cNvPr>
          <p:cNvCxnSpPr>
            <a:cxnSpLocks/>
          </p:cNvCxnSpPr>
          <p:nvPr/>
        </p:nvCxnSpPr>
        <p:spPr>
          <a:xfrm>
            <a:off x="2840384" y="4150094"/>
            <a:ext cx="6488" cy="255262"/>
          </a:xfrm>
          <a:prstGeom prst="straightConnector1">
            <a:avLst/>
          </a:prstGeom>
          <a:ln w="22225" cap="rnd" cmpd="dbl">
            <a:solidFill>
              <a:srgbClr val="92D050"/>
            </a:solidFill>
            <a:prstDash val="sysDot"/>
            <a:round/>
            <a:headEnd type="oval"/>
            <a:tailEnd type="triangle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4" name="Straight Arrow Connector 193">
            <a:extLst>
              <a:ext uri="{FF2B5EF4-FFF2-40B4-BE49-F238E27FC236}">
                <a16:creationId xmlns:a16="http://schemas.microsoft.com/office/drawing/2014/main" id="{A5CF0BE8-E6AE-4053-8D61-71FA16388B70}"/>
              </a:ext>
            </a:extLst>
          </p:cNvPr>
          <p:cNvCxnSpPr>
            <a:cxnSpLocks/>
          </p:cNvCxnSpPr>
          <p:nvPr/>
        </p:nvCxnSpPr>
        <p:spPr>
          <a:xfrm>
            <a:off x="3392783" y="4141679"/>
            <a:ext cx="6488" cy="255262"/>
          </a:xfrm>
          <a:prstGeom prst="straightConnector1">
            <a:avLst/>
          </a:prstGeom>
          <a:ln w="22225" cap="rnd" cmpd="dbl">
            <a:solidFill>
              <a:srgbClr val="92D050"/>
            </a:solidFill>
            <a:prstDash val="sysDot"/>
            <a:round/>
            <a:headEnd type="oval"/>
            <a:tailEnd type="triangle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5" name="Straight Arrow Connector 194">
            <a:extLst>
              <a:ext uri="{FF2B5EF4-FFF2-40B4-BE49-F238E27FC236}">
                <a16:creationId xmlns:a16="http://schemas.microsoft.com/office/drawing/2014/main" id="{D3B47876-F5BC-4FF2-9790-011AB824F7EE}"/>
              </a:ext>
            </a:extLst>
          </p:cNvPr>
          <p:cNvCxnSpPr>
            <a:cxnSpLocks/>
          </p:cNvCxnSpPr>
          <p:nvPr/>
        </p:nvCxnSpPr>
        <p:spPr>
          <a:xfrm>
            <a:off x="5012551" y="4143963"/>
            <a:ext cx="6488" cy="255262"/>
          </a:xfrm>
          <a:prstGeom prst="straightConnector1">
            <a:avLst/>
          </a:prstGeom>
          <a:ln w="22225" cap="rnd" cmpd="dbl">
            <a:solidFill>
              <a:srgbClr val="92D050"/>
            </a:solidFill>
            <a:prstDash val="sysDot"/>
            <a:round/>
            <a:headEnd type="oval"/>
            <a:tailEnd type="triangle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1" name="Straight Arrow Connector 200">
            <a:extLst>
              <a:ext uri="{FF2B5EF4-FFF2-40B4-BE49-F238E27FC236}">
                <a16:creationId xmlns:a16="http://schemas.microsoft.com/office/drawing/2014/main" id="{BF4D2EC2-1BF8-41AA-AC0E-0A02498F0F0E}"/>
              </a:ext>
            </a:extLst>
          </p:cNvPr>
          <p:cNvCxnSpPr>
            <a:cxnSpLocks/>
          </p:cNvCxnSpPr>
          <p:nvPr/>
        </p:nvCxnSpPr>
        <p:spPr>
          <a:xfrm>
            <a:off x="6631461" y="4150094"/>
            <a:ext cx="0" cy="265926"/>
          </a:xfrm>
          <a:prstGeom prst="straightConnector1">
            <a:avLst/>
          </a:prstGeom>
          <a:ln w="22225" cap="rnd" cmpd="dbl">
            <a:solidFill>
              <a:srgbClr val="0070C0"/>
            </a:solidFill>
            <a:prstDash val="sysDot"/>
            <a:round/>
            <a:headEnd type="oval"/>
            <a:tailEnd type="triangle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Arrow Connector 121">
            <a:extLst>
              <a:ext uri="{FF2B5EF4-FFF2-40B4-BE49-F238E27FC236}">
                <a16:creationId xmlns:a16="http://schemas.microsoft.com/office/drawing/2014/main" id="{7DFF37DE-4E34-48D0-ABB0-31DB5309641B}"/>
              </a:ext>
            </a:extLst>
          </p:cNvPr>
          <p:cNvCxnSpPr>
            <a:cxnSpLocks/>
          </p:cNvCxnSpPr>
          <p:nvPr/>
        </p:nvCxnSpPr>
        <p:spPr>
          <a:xfrm>
            <a:off x="5633371" y="4141679"/>
            <a:ext cx="0" cy="255262"/>
          </a:xfrm>
          <a:prstGeom prst="straightConnector1">
            <a:avLst/>
          </a:prstGeom>
          <a:ln w="22225" cap="rnd" cmpd="dbl">
            <a:solidFill>
              <a:schemeClr val="accent6">
                <a:lumMod val="75000"/>
              </a:schemeClr>
            </a:solidFill>
            <a:prstDash val="sysDot"/>
            <a:round/>
            <a:headEnd type="oval"/>
            <a:tailEnd type="triangle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Arrow Connector 122">
            <a:extLst>
              <a:ext uri="{FF2B5EF4-FFF2-40B4-BE49-F238E27FC236}">
                <a16:creationId xmlns:a16="http://schemas.microsoft.com/office/drawing/2014/main" id="{82031590-7920-4C8B-B318-70762623B96B}"/>
              </a:ext>
            </a:extLst>
          </p:cNvPr>
          <p:cNvCxnSpPr>
            <a:cxnSpLocks/>
          </p:cNvCxnSpPr>
          <p:nvPr/>
        </p:nvCxnSpPr>
        <p:spPr>
          <a:xfrm>
            <a:off x="5484680" y="4141679"/>
            <a:ext cx="0" cy="265926"/>
          </a:xfrm>
          <a:prstGeom prst="straightConnector1">
            <a:avLst/>
          </a:prstGeom>
          <a:ln w="22225" cap="rnd" cmpd="dbl">
            <a:solidFill>
              <a:srgbClr val="0070C0"/>
            </a:solidFill>
            <a:prstDash val="sysDot"/>
            <a:round/>
            <a:headEnd type="oval"/>
            <a:tailEnd type="triangle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5" name="TextBox 114">
            <a:extLst>
              <a:ext uri="{FF2B5EF4-FFF2-40B4-BE49-F238E27FC236}">
                <a16:creationId xmlns:a16="http://schemas.microsoft.com/office/drawing/2014/main" id="{60DA5AB6-D538-4651-A21C-9E86CBE24FC3}"/>
              </a:ext>
            </a:extLst>
          </p:cNvPr>
          <p:cNvSpPr txBox="1"/>
          <p:nvPr/>
        </p:nvSpPr>
        <p:spPr>
          <a:xfrm>
            <a:off x="6433724" y="2747647"/>
            <a:ext cx="492904" cy="215444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  <a:prstDash val="sysDash"/>
          </a:ln>
        </p:spPr>
        <p:txBody>
          <a:bodyPr wrap="square" rtlCol="0">
            <a:spAutoFit/>
          </a:bodyPr>
          <a:lstStyle>
            <a:defPPr>
              <a:defRPr lang="da-DK"/>
            </a:defPPr>
            <a:lvl1pPr algn="ctr">
              <a:defRPr sz="800" b="1"/>
            </a:lvl1pPr>
          </a:lstStyle>
          <a:p>
            <a:r>
              <a:rPr lang="en-US"/>
              <a:t>MS 10</a:t>
            </a:r>
            <a:endParaRPr lang="en-US" dirty="0"/>
          </a:p>
        </p:txBody>
      </p:sp>
      <p:cxnSp>
        <p:nvCxnSpPr>
          <p:cNvPr id="126" name="Straight Arrow Connector 125">
            <a:extLst>
              <a:ext uri="{FF2B5EF4-FFF2-40B4-BE49-F238E27FC236}">
                <a16:creationId xmlns:a16="http://schemas.microsoft.com/office/drawing/2014/main" id="{15CDF3F5-D253-4367-BBF4-51D0C71FAA56}"/>
              </a:ext>
            </a:extLst>
          </p:cNvPr>
          <p:cNvCxnSpPr>
            <a:cxnSpLocks/>
          </p:cNvCxnSpPr>
          <p:nvPr/>
        </p:nvCxnSpPr>
        <p:spPr>
          <a:xfrm rot="10800000">
            <a:off x="6580082" y="3270571"/>
            <a:ext cx="0" cy="255262"/>
          </a:xfrm>
          <a:prstGeom prst="straightConnector1">
            <a:avLst/>
          </a:prstGeom>
          <a:ln w="22225" cap="rnd" cmpd="dbl">
            <a:solidFill>
              <a:schemeClr val="accent6">
                <a:lumMod val="75000"/>
              </a:schemeClr>
            </a:solidFill>
            <a:prstDash val="sysDot"/>
            <a:round/>
            <a:headEnd type="oval"/>
            <a:tailEnd type="triangle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Arrow Connector 126">
            <a:extLst>
              <a:ext uri="{FF2B5EF4-FFF2-40B4-BE49-F238E27FC236}">
                <a16:creationId xmlns:a16="http://schemas.microsoft.com/office/drawing/2014/main" id="{9CE5B1AD-F6DE-45A8-A14F-50C14CC7DFAF}"/>
              </a:ext>
            </a:extLst>
          </p:cNvPr>
          <p:cNvCxnSpPr>
            <a:cxnSpLocks/>
          </p:cNvCxnSpPr>
          <p:nvPr/>
        </p:nvCxnSpPr>
        <p:spPr>
          <a:xfrm rot="10800000">
            <a:off x="6728773" y="3259907"/>
            <a:ext cx="0" cy="265926"/>
          </a:xfrm>
          <a:prstGeom prst="straightConnector1">
            <a:avLst/>
          </a:prstGeom>
          <a:ln w="22225" cap="rnd" cmpd="dbl">
            <a:solidFill>
              <a:srgbClr val="92D050"/>
            </a:solidFill>
            <a:prstDash val="sysDot"/>
            <a:round/>
            <a:headEnd type="oval"/>
            <a:tailEnd type="triangle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5" name="TextBox 124">
            <a:extLst>
              <a:ext uri="{FF2B5EF4-FFF2-40B4-BE49-F238E27FC236}">
                <a16:creationId xmlns:a16="http://schemas.microsoft.com/office/drawing/2014/main" id="{2367CC3F-27B7-4D05-998E-B6EC2E0F0571}"/>
              </a:ext>
            </a:extLst>
          </p:cNvPr>
          <p:cNvSpPr txBox="1"/>
          <p:nvPr/>
        </p:nvSpPr>
        <p:spPr>
          <a:xfrm>
            <a:off x="6968920" y="4423429"/>
            <a:ext cx="478108" cy="461665"/>
          </a:xfrm>
          <a:prstGeom prst="rect">
            <a:avLst/>
          </a:prstGeom>
          <a:noFill/>
          <a:ln w="28575">
            <a:solidFill>
              <a:srgbClr val="0070C0"/>
            </a:solidFill>
            <a:prstDash val="sysDash"/>
          </a:ln>
        </p:spPr>
        <p:txBody>
          <a:bodyPr wrap="square" rtlCol="0">
            <a:spAutoFit/>
          </a:bodyPr>
          <a:lstStyle>
            <a:defPPr>
              <a:defRPr lang="da-DK"/>
            </a:defPPr>
            <a:lvl1pPr algn="ctr">
              <a:defRPr sz="800" b="1"/>
            </a:lvl1pPr>
          </a:lstStyle>
          <a:p>
            <a:r>
              <a:rPr lang="en-US" dirty="0"/>
              <a:t>D 4.7</a:t>
            </a:r>
          </a:p>
          <a:p>
            <a:r>
              <a:rPr lang="en-US" dirty="0"/>
              <a:t>D 4.10</a:t>
            </a:r>
          </a:p>
          <a:p>
            <a:r>
              <a:rPr lang="en-US" dirty="0"/>
              <a:t>D 5.3</a:t>
            </a:r>
          </a:p>
        </p:txBody>
      </p:sp>
      <p:cxnSp>
        <p:nvCxnSpPr>
          <p:cNvPr id="132" name="Straight Arrow Connector 131">
            <a:extLst>
              <a:ext uri="{FF2B5EF4-FFF2-40B4-BE49-F238E27FC236}">
                <a16:creationId xmlns:a16="http://schemas.microsoft.com/office/drawing/2014/main" id="{BFA27A59-B9EC-4CCD-B087-873FB626205C}"/>
              </a:ext>
            </a:extLst>
          </p:cNvPr>
          <p:cNvCxnSpPr>
            <a:cxnSpLocks/>
          </p:cNvCxnSpPr>
          <p:nvPr/>
        </p:nvCxnSpPr>
        <p:spPr>
          <a:xfrm>
            <a:off x="7198828" y="4154518"/>
            <a:ext cx="0" cy="265926"/>
          </a:xfrm>
          <a:prstGeom prst="straightConnector1">
            <a:avLst/>
          </a:prstGeom>
          <a:ln w="22225" cap="rnd" cmpd="dbl">
            <a:solidFill>
              <a:srgbClr val="0070C0"/>
            </a:solidFill>
            <a:prstDash val="sysDot"/>
            <a:round/>
            <a:headEnd type="oval"/>
            <a:tailEnd type="triangle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3" name="Billede 10" descr="euFlag.png">
            <a:extLst>
              <a:ext uri="{FF2B5EF4-FFF2-40B4-BE49-F238E27FC236}">
                <a16:creationId xmlns:a16="http://schemas.microsoft.com/office/drawing/2014/main" id="{73973452-A81E-4D42-88AD-DD30D66859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5370" y="4842943"/>
            <a:ext cx="264706" cy="180000"/>
          </a:xfrm>
          <a:prstGeom prst="rect">
            <a:avLst/>
          </a:prstGeom>
        </p:spPr>
      </p:pic>
      <p:sp>
        <p:nvSpPr>
          <p:cNvPr id="134" name="Tekstfelt 11">
            <a:extLst>
              <a:ext uri="{FF2B5EF4-FFF2-40B4-BE49-F238E27FC236}">
                <a16:creationId xmlns:a16="http://schemas.microsoft.com/office/drawing/2014/main" id="{EF67D60A-522D-455B-BD25-695B089FA225}"/>
              </a:ext>
            </a:extLst>
          </p:cNvPr>
          <p:cNvSpPr txBox="1"/>
          <p:nvPr/>
        </p:nvSpPr>
        <p:spPr>
          <a:xfrm rot="16200000">
            <a:off x="-1925338" y="2535918"/>
            <a:ext cx="426773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550" kern="1200" dirty="0">
                <a:solidFill>
                  <a:srgbClr val="485156"/>
                </a:solidFill>
                <a:latin typeface="+mn-lt"/>
                <a:ea typeface="+mn-ea"/>
                <a:cs typeface="+mn-cs"/>
              </a:rPr>
              <a:t>BrightnESS is funded by the European Union Framework Programme for Research and Innovation Horizon 2020, under grant agreement 676548</a:t>
            </a:r>
          </a:p>
          <a:p>
            <a:endParaRPr lang="da-DK" sz="550" dirty="0">
              <a:solidFill>
                <a:srgbClr val="4851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944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lede 10" descr="euFlag.png">
            <a:extLst>
              <a:ext uri="{FF2B5EF4-FFF2-40B4-BE49-F238E27FC236}">
                <a16:creationId xmlns:a16="http://schemas.microsoft.com/office/drawing/2014/main" id="{40A23A22-C42D-4B9E-80AB-72E515323C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473" y="4919960"/>
            <a:ext cx="264706" cy="180000"/>
          </a:xfrm>
          <a:prstGeom prst="rect">
            <a:avLst/>
          </a:prstGeom>
        </p:spPr>
      </p:pic>
      <p:sp>
        <p:nvSpPr>
          <p:cNvPr id="11" name="Tekstfelt 11">
            <a:extLst>
              <a:ext uri="{FF2B5EF4-FFF2-40B4-BE49-F238E27FC236}">
                <a16:creationId xmlns:a16="http://schemas.microsoft.com/office/drawing/2014/main" id="{846B4509-2AB5-4CD7-A940-10E4C4296089}"/>
              </a:ext>
            </a:extLst>
          </p:cNvPr>
          <p:cNvSpPr txBox="1"/>
          <p:nvPr/>
        </p:nvSpPr>
        <p:spPr>
          <a:xfrm>
            <a:off x="339708" y="4937534"/>
            <a:ext cx="452769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550" kern="1200" dirty="0">
                <a:solidFill>
                  <a:srgbClr val="485156"/>
                </a:solidFill>
                <a:latin typeface="+mn-lt"/>
                <a:ea typeface="+mn-ea"/>
                <a:cs typeface="+mn-cs"/>
              </a:rPr>
              <a:t>BrightnESS is funded by the European Union Framework Programme for Research and Innovation Horizon 2020, under grant agreement 676548</a:t>
            </a:r>
          </a:p>
          <a:p>
            <a:endParaRPr lang="da-DK" sz="550" dirty="0">
              <a:solidFill>
                <a:srgbClr val="485156"/>
              </a:solidFill>
            </a:endParaRPr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377E60A6-EF1F-46D5-BA9D-3599BD04B32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63174122"/>
              </p:ext>
            </p:extLst>
          </p:nvPr>
        </p:nvGraphicFramePr>
        <p:xfrm>
          <a:off x="-1070795" y="856587"/>
          <a:ext cx="7514278" cy="3898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829BB8D6-48E3-45B2-8E03-0BDC037533D4}"/>
              </a:ext>
            </a:extLst>
          </p:cNvPr>
          <p:cNvSpPr txBox="1"/>
          <p:nvPr/>
        </p:nvSpPr>
        <p:spPr>
          <a:xfrm>
            <a:off x="6919733" y="704187"/>
            <a:ext cx="19685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/>
              </a:rPr>
              <a:t>planned:</a:t>
            </a:r>
          </a:p>
          <a:p>
            <a:pPr marL="88900" indent="-88900">
              <a:buFontTx/>
              <a:buChar char="-"/>
            </a:pPr>
            <a:r>
              <a:rPr lang="en-GB" sz="10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/>
              </a:rPr>
              <a:t>2000 contacts</a:t>
            </a:r>
          </a:p>
          <a:p>
            <a:pPr marL="88900" indent="-88900">
              <a:buFontTx/>
              <a:buChar char="-"/>
            </a:pPr>
            <a:r>
              <a:rPr lang="en-GB" sz="10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/>
              </a:rPr>
              <a:t>20 best practices</a:t>
            </a:r>
          </a:p>
          <a:p>
            <a:pPr marL="88900" indent="-88900">
              <a:buFontTx/>
              <a:buChar char="-"/>
            </a:pPr>
            <a:r>
              <a:rPr lang="en-GB" sz="10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/>
              </a:rPr>
              <a:t>9 small meetings</a:t>
            </a:r>
          </a:p>
          <a:p>
            <a:pPr marL="88900" indent="-88900">
              <a:buFontTx/>
              <a:buChar char="-"/>
            </a:pPr>
            <a:r>
              <a:rPr lang="en-GB" sz="10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/>
              </a:rPr>
              <a:t>30 staff trained</a:t>
            </a:r>
          </a:p>
          <a:p>
            <a:pPr marL="88900" indent="-88900">
              <a:buFontTx/>
              <a:buChar char="-"/>
            </a:pPr>
            <a:r>
              <a:rPr lang="en-GB" sz="10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/>
              </a:rPr>
              <a:t>98 IKC contracts</a:t>
            </a:r>
          </a:p>
          <a:p>
            <a:pPr marL="88900" indent="-88900">
              <a:buFontTx/>
              <a:buChar char="-"/>
            </a:pPr>
            <a:r>
              <a:rPr lang="en-GB" sz="10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/>
              </a:rPr>
              <a:t>6 IKC phase 2 reports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43958F2-2354-40D6-A0FC-6B88098CD484}"/>
              </a:ext>
            </a:extLst>
          </p:cNvPr>
          <p:cNvCxnSpPr/>
          <p:nvPr/>
        </p:nvCxnSpPr>
        <p:spPr>
          <a:xfrm>
            <a:off x="6653033" y="856587"/>
            <a:ext cx="0" cy="3663950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6281E7EB-96FA-4875-A1AB-3A34B075CB49}"/>
              </a:ext>
            </a:extLst>
          </p:cNvPr>
          <p:cNvSpPr txBox="1"/>
          <p:nvPr/>
        </p:nvSpPr>
        <p:spPr>
          <a:xfrm>
            <a:off x="6919733" y="2323863"/>
            <a:ext cx="19685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/>
              </a:rPr>
              <a:t>planned:</a:t>
            </a:r>
          </a:p>
          <a:p>
            <a:pPr marL="88900" indent="-88900">
              <a:buFontTx/>
              <a:buChar char="-"/>
            </a:pPr>
            <a:r>
              <a:rPr lang="en-GB" sz="10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/>
              </a:rPr>
              <a:t>12 members</a:t>
            </a:r>
          </a:p>
          <a:p>
            <a:pPr marL="88900" indent="-88900">
              <a:buFontTx/>
              <a:buChar char="-"/>
            </a:pPr>
            <a:r>
              <a:rPr lang="en-GB" sz="10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/>
              </a:rPr>
              <a:t>4 innovation inputs</a:t>
            </a:r>
          </a:p>
          <a:p>
            <a:pPr marL="88900" indent="-88900">
              <a:buFontTx/>
              <a:buChar char="-"/>
            </a:pPr>
            <a:r>
              <a:rPr lang="en-GB" sz="10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/>
              </a:rPr>
              <a:t>6 PCPs identified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C77AC6B-B750-4591-A79D-E8D56B55A1A6}"/>
              </a:ext>
            </a:extLst>
          </p:cNvPr>
          <p:cNvSpPr txBox="1"/>
          <p:nvPr/>
        </p:nvSpPr>
        <p:spPr>
          <a:xfrm>
            <a:off x="6919733" y="3456594"/>
            <a:ext cx="19685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/>
              </a:rPr>
              <a:t>planned:</a:t>
            </a:r>
          </a:p>
          <a:p>
            <a:pPr marL="88900" indent="-88900">
              <a:buFontTx/>
              <a:buChar char="-"/>
            </a:pPr>
            <a:r>
              <a:rPr lang="en-GB" sz="10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/>
              </a:rPr>
              <a:t>7 publications</a:t>
            </a:r>
          </a:p>
          <a:p>
            <a:pPr marL="88900" indent="-88900">
              <a:buFontTx/>
              <a:buChar char="-"/>
            </a:pPr>
            <a:r>
              <a:rPr lang="en-GB" sz="10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/>
              </a:rPr>
              <a:t>6 open source packages</a:t>
            </a:r>
          </a:p>
          <a:p>
            <a:pPr marL="88900" indent="-88900">
              <a:buFontTx/>
              <a:buChar char="-"/>
            </a:pPr>
            <a:r>
              <a:rPr lang="en-GB" sz="10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/>
              </a:rPr>
              <a:t>6 simulations</a:t>
            </a:r>
          </a:p>
          <a:p>
            <a:pPr marL="88900" indent="-88900">
              <a:buFontTx/>
              <a:buChar char="-"/>
            </a:pPr>
            <a:r>
              <a:rPr lang="en-GB" sz="10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/>
              </a:rPr>
              <a:t>23 conferences</a:t>
            </a:r>
          </a:p>
        </p:txBody>
      </p:sp>
    </p:spTree>
    <p:extLst>
      <p:ext uri="{BB962C8B-B14F-4D97-AF65-F5344CB8AC3E}">
        <p14:creationId xmlns:p14="http://schemas.microsoft.com/office/powerpoint/2010/main" val="9796595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lede 10" descr="euFlag.png">
            <a:extLst>
              <a:ext uri="{FF2B5EF4-FFF2-40B4-BE49-F238E27FC236}">
                <a16:creationId xmlns:a16="http://schemas.microsoft.com/office/drawing/2014/main" id="{40A23A22-C42D-4B9E-80AB-72E515323C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473" y="4919960"/>
            <a:ext cx="264706" cy="180000"/>
          </a:xfrm>
          <a:prstGeom prst="rect">
            <a:avLst/>
          </a:prstGeom>
        </p:spPr>
      </p:pic>
      <p:sp>
        <p:nvSpPr>
          <p:cNvPr id="11" name="Tekstfelt 11">
            <a:extLst>
              <a:ext uri="{FF2B5EF4-FFF2-40B4-BE49-F238E27FC236}">
                <a16:creationId xmlns:a16="http://schemas.microsoft.com/office/drawing/2014/main" id="{846B4509-2AB5-4CD7-A940-10E4C4296089}"/>
              </a:ext>
            </a:extLst>
          </p:cNvPr>
          <p:cNvSpPr txBox="1"/>
          <p:nvPr/>
        </p:nvSpPr>
        <p:spPr>
          <a:xfrm>
            <a:off x="339708" y="4937534"/>
            <a:ext cx="452769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550" kern="1200" dirty="0">
                <a:solidFill>
                  <a:srgbClr val="485156"/>
                </a:solidFill>
                <a:latin typeface="+mn-lt"/>
                <a:ea typeface="+mn-ea"/>
                <a:cs typeface="+mn-cs"/>
              </a:rPr>
              <a:t>BrightnESS is funded by the European Union Framework Programme for Research and Innovation Horizon 2020, under grant agreement 676548</a:t>
            </a:r>
          </a:p>
          <a:p>
            <a:endParaRPr lang="da-DK" sz="550" dirty="0">
              <a:solidFill>
                <a:srgbClr val="485156"/>
              </a:solidFill>
            </a:endParaRPr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377E60A6-EF1F-46D5-BA9D-3599BD04B32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68262078"/>
              </p:ext>
            </p:extLst>
          </p:nvPr>
        </p:nvGraphicFramePr>
        <p:xfrm>
          <a:off x="-1048543" y="709862"/>
          <a:ext cx="7514278" cy="3898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829BB8D6-48E3-45B2-8E03-0BDC037533D4}"/>
              </a:ext>
            </a:extLst>
          </p:cNvPr>
          <p:cNvSpPr txBox="1"/>
          <p:nvPr/>
        </p:nvSpPr>
        <p:spPr>
          <a:xfrm>
            <a:off x="6910235" y="793067"/>
            <a:ext cx="19685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/>
              </a:rPr>
              <a:t>planned:</a:t>
            </a:r>
          </a:p>
          <a:p>
            <a:pPr marL="88900" indent="-88900">
              <a:buFontTx/>
              <a:buChar char="-"/>
            </a:pPr>
            <a:r>
              <a:rPr lang="en-GB" sz="10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/>
              </a:rPr>
              <a:t>30 software releases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43958F2-2354-40D6-A0FC-6B88098CD484}"/>
              </a:ext>
            </a:extLst>
          </p:cNvPr>
          <p:cNvCxnSpPr/>
          <p:nvPr/>
        </p:nvCxnSpPr>
        <p:spPr>
          <a:xfrm>
            <a:off x="6656235" y="709862"/>
            <a:ext cx="0" cy="3663950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6281E7EB-96FA-4875-A1AB-3A34B075CB49}"/>
              </a:ext>
            </a:extLst>
          </p:cNvPr>
          <p:cNvSpPr txBox="1"/>
          <p:nvPr/>
        </p:nvSpPr>
        <p:spPr>
          <a:xfrm>
            <a:off x="6910235" y="1526174"/>
            <a:ext cx="21463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/>
              </a:rPr>
              <a:t>planned:</a:t>
            </a:r>
          </a:p>
          <a:p>
            <a:pPr marL="88900" indent="-88900">
              <a:buFontTx/>
              <a:buChar char="-"/>
            </a:pPr>
            <a:r>
              <a:rPr lang="en-GB" sz="10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/>
              </a:rPr>
              <a:t>5 outreach per cluster</a:t>
            </a:r>
          </a:p>
          <a:p>
            <a:pPr marL="88900" indent="-88900">
              <a:buFontTx/>
              <a:buChar char="-"/>
            </a:pPr>
            <a:r>
              <a:rPr lang="en-GB" sz="10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/>
              </a:rPr>
              <a:t>3 new Member Countries</a:t>
            </a:r>
          </a:p>
          <a:p>
            <a:pPr marL="88900" indent="-88900">
              <a:buFontTx/>
              <a:buChar char="-"/>
            </a:pPr>
            <a:r>
              <a:rPr lang="en-GB" sz="10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/>
              </a:rPr>
              <a:t>10 events in new Member Countries</a:t>
            </a:r>
          </a:p>
          <a:p>
            <a:pPr marL="88900" indent="-88900">
              <a:buFontTx/>
              <a:buChar char="-"/>
            </a:pPr>
            <a:r>
              <a:rPr lang="en-GB" sz="10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/>
              </a:rPr>
              <a:t>500 new business profiles</a:t>
            </a:r>
          </a:p>
          <a:p>
            <a:pPr marL="88900" indent="-88900">
              <a:buFontTx/>
              <a:buChar char="-"/>
            </a:pPr>
            <a:r>
              <a:rPr lang="en-GB" sz="10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/>
              </a:rPr>
              <a:t>40 new supplier contracts</a:t>
            </a:r>
          </a:p>
          <a:p>
            <a:pPr marL="88900" indent="-88900">
              <a:buFontTx/>
              <a:buChar char="-"/>
            </a:pPr>
            <a:r>
              <a:rPr lang="en-GB" sz="10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/>
              </a:rPr>
              <a:t>500 participants in ILO industry events</a:t>
            </a:r>
          </a:p>
          <a:p>
            <a:pPr marL="88900" indent="-88900">
              <a:buFontTx/>
              <a:buChar char="-"/>
            </a:pPr>
            <a:r>
              <a:rPr lang="en-GB" sz="10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6 press releases</a:t>
            </a:r>
          </a:p>
          <a:p>
            <a:pPr marL="88900" indent="-88900">
              <a:buFontTx/>
              <a:buChar char="-"/>
            </a:pPr>
            <a:r>
              <a:rPr lang="en-GB" sz="10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8 publications</a:t>
            </a:r>
          </a:p>
          <a:p>
            <a:pPr marL="88900" indent="-88900">
              <a:buFontTx/>
              <a:buChar char="-"/>
            </a:pPr>
            <a:r>
              <a:rPr lang="en-GB" sz="10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25.000 average website visitors p/m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2E7E14F-7E47-47E3-9A0F-094607F4E49D}"/>
              </a:ext>
            </a:extLst>
          </p:cNvPr>
          <p:cNvSpPr txBox="1"/>
          <p:nvPr/>
        </p:nvSpPr>
        <p:spPr>
          <a:xfrm>
            <a:off x="3005469" y="3756837"/>
            <a:ext cx="26723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Project management</a:t>
            </a:r>
          </a:p>
          <a:p>
            <a:r>
              <a:rPr lang="en-GB" sz="10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/>
              </a:rPr>
              <a:t>- 9 key risks reduced by more than 5 units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8987524-00C4-4761-AEA9-CBE60E9EF79C}"/>
              </a:ext>
            </a:extLst>
          </p:cNvPr>
          <p:cNvSpPr txBox="1"/>
          <p:nvPr/>
        </p:nvSpPr>
        <p:spPr>
          <a:xfrm>
            <a:off x="6910235" y="3787614"/>
            <a:ext cx="19685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/>
              </a:rPr>
              <a:t>planned:</a:t>
            </a:r>
          </a:p>
          <a:p>
            <a:pPr marL="88900" indent="-88900">
              <a:buFontTx/>
              <a:buChar char="-"/>
            </a:pPr>
            <a:r>
              <a:rPr lang="en-GB" sz="10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/>
              </a:rPr>
              <a:t>6 key risks reduced by 5 impact points (according to ESS risk register)</a:t>
            </a:r>
          </a:p>
        </p:txBody>
      </p:sp>
    </p:spTree>
    <p:extLst>
      <p:ext uri="{BB962C8B-B14F-4D97-AF65-F5344CB8AC3E}">
        <p14:creationId xmlns:p14="http://schemas.microsoft.com/office/powerpoint/2010/main" val="41165776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6376" y="267494"/>
            <a:ext cx="867934" cy="467023"/>
          </a:xfrm>
          <a:prstGeom prst="rect">
            <a:avLst/>
          </a:prstGeom>
        </p:spPr>
      </p:pic>
      <p:sp>
        <p:nvSpPr>
          <p:cNvPr id="3" name="Titel 1">
            <a:extLst>
              <a:ext uri="{FF2B5EF4-FFF2-40B4-BE49-F238E27FC236}">
                <a16:creationId xmlns:a16="http://schemas.microsoft.com/office/drawing/2014/main" id="{65DFC116-2432-4A2F-A8EF-095F84C0D7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822" y="474477"/>
            <a:ext cx="7286909" cy="857250"/>
          </a:xfrm>
        </p:spPr>
        <p:txBody>
          <a:bodyPr>
            <a:normAutofit/>
          </a:bodyPr>
          <a:lstStyle/>
          <a:p>
            <a:r>
              <a:rPr lang="da-DK" sz="1800" b="1" dirty="0">
                <a:latin typeface="Arial" panose="020B0604020202020204" pitchFamily="34" charset="0"/>
                <a:cs typeface="Arial" panose="020B0604020202020204" pitchFamily="34" charset="0"/>
              </a:rPr>
              <a:t>Partner meetings</a:t>
            </a:r>
            <a:endParaRPr lang="da-DK" sz="1800" dirty="0"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E7CB680-AE7C-4D09-BA51-A8F17ACCA4C4}"/>
              </a:ext>
            </a:extLst>
          </p:cNvPr>
          <p:cNvSpPr txBox="1"/>
          <p:nvPr/>
        </p:nvSpPr>
        <p:spPr>
          <a:xfrm>
            <a:off x="219209" y="1042556"/>
            <a:ext cx="28287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Additional meetings to ensure </a:t>
            </a:r>
          </a:p>
          <a:p>
            <a:r>
              <a:rPr lang="en-GB" sz="1600" dirty="0"/>
              <a:t>coherence and alignment</a:t>
            </a:r>
          </a:p>
        </p:txBody>
      </p:sp>
      <p:pic>
        <p:nvPicPr>
          <p:cNvPr id="9" name="Billede 10" descr="euFlag.png">
            <a:extLst>
              <a:ext uri="{FF2B5EF4-FFF2-40B4-BE49-F238E27FC236}">
                <a16:creationId xmlns:a16="http://schemas.microsoft.com/office/drawing/2014/main" id="{EA561F79-3B33-4C77-A923-258D5E042F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473" y="4919960"/>
            <a:ext cx="264706" cy="180000"/>
          </a:xfrm>
          <a:prstGeom prst="rect">
            <a:avLst/>
          </a:prstGeom>
        </p:spPr>
      </p:pic>
      <p:sp>
        <p:nvSpPr>
          <p:cNvPr id="11" name="Tekstfelt 11">
            <a:extLst>
              <a:ext uri="{FF2B5EF4-FFF2-40B4-BE49-F238E27FC236}">
                <a16:creationId xmlns:a16="http://schemas.microsoft.com/office/drawing/2014/main" id="{14F8024C-E2B2-4CE4-9BF9-2567FE39DB37}"/>
              </a:ext>
            </a:extLst>
          </p:cNvPr>
          <p:cNvSpPr txBox="1"/>
          <p:nvPr/>
        </p:nvSpPr>
        <p:spPr>
          <a:xfrm>
            <a:off x="339708" y="4937534"/>
            <a:ext cx="452769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550" kern="1200" dirty="0">
                <a:solidFill>
                  <a:srgbClr val="485156"/>
                </a:solidFill>
                <a:latin typeface="+mn-lt"/>
                <a:ea typeface="+mn-ea"/>
                <a:cs typeface="+mn-cs"/>
              </a:rPr>
              <a:t>BrightnESS is funded by the European Union Framework Programme for Research and Innovation Horizon 2020, under grant agreement 676548</a:t>
            </a:r>
          </a:p>
          <a:p>
            <a:endParaRPr lang="da-DK" sz="550" dirty="0">
              <a:solidFill>
                <a:srgbClr val="485156"/>
              </a:solidFill>
            </a:endParaRP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6E7BF316-5CF5-46FA-B193-3B374B0C76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3737678"/>
              </p:ext>
            </p:extLst>
          </p:nvPr>
        </p:nvGraphicFramePr>
        <p:xfrm>
          <a:off x="4867398" y="224030"/>
          <a:ext cx="4138204" cy="44385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1080">
                  <a:extLst>
                    <a:ext uri="{9D8B030D-6E8A-4147-A177-3AD203B41FA5}">
                      <a16:colId xmlns:a16="http://schemas.microsoft.com/office/drawing/2014/main" val="2811456700"/>
                    </a:ext>
                  </a:extLst>
                </a:gridCol>
                <a:gridCol w="1066103">
                  <a:extLst>
                    <a:ext uri="{9D8B030D-6E8A-4147-A177-3AD203B41FA5}">
                      <a16:colId xmlns:a16="http://schemas.microsoft.com/office/drawing/2014/main" val="583977851"/>
                    </a:ext>
                  </a:extLst>
                </a:gridCol>
                <a:gridCol w="1621021">
                  <a:extLst>
                    <a:ext uri="{9D8B030D-6E8A-4147-A177-3AD203B41FA5}">
                      <a16:colId xmlns:a16="http://schemas.microsoft.com/office/drawing/2014/main" val="2511786411"/>
                    </a:ext>
                  </a:extLst>
                </a:gridCol>
              </a:tblGrid>
              <a:tr h="277984">
                <a:tc>
                  <a:txBody>
                    <a:bodyPr/>
                    <a:lstStyle/>
                    <a:p>
                      <a:r>
                        <a:rPr lang="en-GB" sz="1000" dirty="0">
                          <a:solidFill>
                            <a:schemeClr val="tx1"/>
                          </a:solidFill>
                        </a:rPr>
                        <a:t>@ consortium partner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>
                          <a:solidFill>
                            <a:schemeClr val="tx1"/>
                          </a:solidFill>
                        </a:rPr>
                        <a:t>Location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>
                          <a:solidFill>
                            <a:schemeClr val="tx1"/>
                          </a:solidFill>
                        </a:rPr>
                        <a:t>Date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2673190"/>
                  </a:ext>
                </a:extLst>
              </a:tr>
              <a:tr h="284663">
                <a:tc>
                  <a:txBody>
                    <a:bodyPr/>
                    <a:lstStyle/>
                    <a:p>
                      <a:r>
                        <a:rPr lang="en-GB" sz="1000" dirty="0"/>
                        <a:t>(PSI) – </a:t>
                      </a:r>
                      <a:r>
                        <a:rPr lang="en-GB" sz="900" i="1" dirty="0"/>
                        <a:t>part of WP5 meeting</a:t>
                      </a:r>
                      <a:endParaRPr lang="en-GB" sz="1000" i="1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 err="1"/>
                        <a:t>Villigen</a:t>
                      </a:r>
                      <a:r>
                        <a:rPr lang="en-GB" sz="1000" dirty="0"/>
                        <a:t>, CH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31 March 2016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6690228"/>
                  </a:ext>
                </a:extLst>
              </a:tr>
              <a:tr h="226419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GB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ESS Bilbao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GB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Bilbao, SP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GB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19 April 2016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6358504"/>
                  </a:ext>
                </a:extLst>
              </a:tr>
              <a:tr h="223583">
                <a:tc>
                  <a:txBody>
                    <a:bodyPr/>
                    <a:lstStyle/>
                    <a:p>
                      <a:r>
                        <a:rPr lang="en-GB" sz="1000" dirty="0"/>
                        <a:t>BNC Wigner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Budapest, HU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12 May 2016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0613177"/>
                  </a:ext>
                </a:extLst>
              </a:tr>
              <a:tr h="227836">
                <a:tc>
                  <a:txBody>
                    <a:bodyPr/>
                    <a:lstStyle/>
                    <a:p>
                      <a:r>
                        <a:rPr lang="en-GB" sz="1000" dirty="0"/>
                        <a:t>ESS Bilbao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Bilbao, SP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19 May 2016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6390515"/>
                  </a:ext>
                </a:extLst>
              </a:tr>
              <a:tr h="277984">
                <a:tc>
                  <a:txBody>
                    <a:bodyPr/>
                    <a:lstStyle/>
                    <a:p>
                      <a:r>
                        <a:rPr lang="en-GB" sz="1000" dirty="0"/>
                        <a:t>(ILL) – </a:t>
                      </a:r>
                      <a:r>
                        <a:rPr lang="en-GB" sz="900" i="1" dirty="0"/>
                        <a:t>included in </a:t>
                      </a:r>
                      <a:r>
                        <a:rPr lang="en-GB" sz="800" i="1" dirty="0"/>
                        <a:t>non-BrightnESS meeting</a:t>
                      </a:r>
                      <a:endParaRPr lang="en-GB" sz="1000" i="1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Grenoble, FR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02 June 2016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6377769"/>
                  </a:ext>
                </a:extLst>
              </a:tr>
              <a:tr h="233862">
                <a:tc>
                  <a:txBody>
                    <a:bodyPr/>
                    <a:lstStyle/>
                    <a:p>
                      <a:r>
                        <a:rPr lang="en-GB" sz="1000" dirty="0"/>
                        <a:t>IEAP CTU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Prague, CZ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19</a:t>
                      </a:r>
                      <a:r>
                        <a:rPr lang="en-GB" sz="1000" baseline="0" dirty="0"/>
                        <a:t> July 2016</a:t>
                      </a:r>
                      <a:endParaRPr lang="en-GB" sz="10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9541969"/>
                  </a:ext>
                </a:extLst>
              </a:tr>
              <a:tr h="223938">
                <a:tc>
                  <a:txBody>
                    <a:bodyPr/>
                    <a:lstStyle/>
                    <a:p>
                      <a:r>
                        <a:rPr lang="en-GB" sz="1000" dirty="0"/>
                        <a:t>TUD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Delft, NL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18 August 2016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6831348"/>
                  </a:ext>
                </a:extLst>
              </a:tr>
              <a:tr h="214014">
                <a:tc>
                  <a:txBody>
                    <a:bodyPr/>
                    <a:lstStyle/>
                    <a:p>
                      <a:r>
                        <a:rPr lang="en-GB" sz="1000" dirty="0"/>
                        <a:t>FZJ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Jülich, D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08 September 2016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943022"/>
                  </a:ext>
                </a:extLst>
              </a:tr>
              <a:tr h="211179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/>
                        <a:t>KU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Copenhagen, DK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09 February 2017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6231523"/>
                  </a:ext>
                </a:extLst>
              </a:tr>
              <a:tr h="22252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/>
                        <a:t>DTI + DTU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 err="1"/>
                        <a:t>Taastrup</a:t>
                      </a:r>
                      <a:r>
                        <a:rPr lang="en-GB" sz="1000" dirty="0"/>
                        <a:t>, DK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21 February 2017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9966024"/>
                  </a:ext>
                </a:extLst>
              </a:tr>
              <a:tr h="219685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/>
                        <a:t>LU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Lund, SE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07 March 2017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2163073"/>
                  </a:ext>
                </a:extLst>
              </a:tr>
              <a:tr h="216849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/>
                        <a:t>KU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Copenhagen, DK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03 May 2017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9923922"/>
                  </a:ext>
                </a:extLst>
              </a:tr>
              <a:tr h="214014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/>
                        <a:t>STFC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Harwell,</a:t>
                      </a:r>
                      <a:r>
                        <a:rPr lang="en-GB" sz="1000" baseline="0" dirty="0"/>
                        <a:t> UK</a:t>
                      </a:r>
                      <a:endParaRPr lang="en-GB" sz="1000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02 June 2017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9000211"/>
                  </a:ext>
                </a:extLst>
              </a:tr>
              <a:tr h="218267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/>
                        <a:t>ESS Bilbao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Bilbao, SP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06 &amp; 07 June</a:t>
                      </a:r>
                      <a:r>
                        <a:rPr lang="en-GB" sz="1000" baseline="0" dirty="0"/>
                        <a:t> 2017</a:t>
                      </a:r>
                      <a:endParaRPr lang="en-GB" sz="10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3887863"/>
                  </a:ext>
                </a:extLst>
              </a:tr>
              <a:tr h="22252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 err="1"/>
                        <a:t>MiUN</a:t>
                      </a:r>
                      <a:endParaRPr lang="en-GB" sz="1000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Sundsvall, SE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16 June 2017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2017056"/>
                  </a:ext>
                </a:extLst>
              </a:tr>
              <a:tr h="208715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/>
                        <a:t>LU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Lund, SE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/>
                        <a:t>22 August 2017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2895228"/>
                  </a:ext>
                </a:extLst>
              </a:tr>
            </a:tbl>
          </a:graphicData>
        </a:graphic>
      </p:graphicFrame>
      <p:grpSp>
        <p:nvGrpSpPr>
          <p:cNvPr id="14" name="Group 13">
            <a:extLst>
              <a:ext uri="{FF2B5EF4-FFF2-40B4-BE49-F238E27FC236}">
                <a16:creationId xmlns:a16="http://schemas.microsoft.com/office/drawing/2014/main" id="{3EC58986-0079-49F2-8257-6FAB8D370C9F}"/>
              </a:ext>
            </a:extLst>
          </p:cNvPr>
          <p:cNvGrpSpPr/>
          <p:nvPr/>
        </p:nvGrpSpPr>
        <p:grpSpPr>
          <a:xfrm>
            <a:off x="177904" y="1941752"/>
            <a:ext cx="3025901" cy="2758179"/>
            <a:chOff x="272658" y="1847676"/>
            <a:chExt cx="3025901" cy="2758179"/>
          </a:xfrm>
        </p:grpSpPr>
        <p:pic>
          <p:nvPicPr>
            <p:cNvPr id="19" name="Picture 18" descr="A group of people posing for the camera&#10;&#10;Description generated with very high confidence">
              <a:extLst>
                <a:ext uri="{FF2B5EF4-FFF2-40B4-BE49-F238E27FC236}">
                  <a16:creationId xmlns:a16="http://schemas.microsoft.com/office/drawing/2014/main" id="{3E64C9FE-0922-4782-8194-E254D2D0355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493119" y="3541070"/>
              <a:ext cx="1419714" cy="1064785"/>
            </a:xfrm>
            <a:prstGeom prst="rect">
              <a:avLst/>
            </a:prstGeom>
          </p:spPr>
        </p:pic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5080" y="1847676"/>
              <a:ext cx="1389743" cy="1042307"/>
            </a:xfrm>
            <a:prstGeom prst="rect">
              <a:avLst/>
            </a:prstGeom>
          </p:spPr>
        </p:pic>
        <p:pic>
          <p:nvPicPr>
            <p:cNvPr id="15" name="Picture 14" descr="A group of people sitting at a desk&#10;&#10;Description generated with very high confidence">
              <a:extLst>
                <a:ext uri="{FF2B5EF4-FFF2-40B4-BE49-F238E27FC236}">
                  <a16:creationId xmlns:a16="http://schemas.microsoft.com/office/drawing/2014/main" id="{944071DD-972D-4A93-842E-E11EA96C156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871805" y="2706624"/>
              <a:ext cx="1426754" cy="1070066"/>
            </a:xfrm>
            <a:prstGeom prst="rect">
              <a:avLst/>
            </a:prstGeom>
          </p:spPr>
        </p:pic>
        <p:pic>
          <p:nvPicPr>
            <p:cNvPr id="17" name="Picture 16" descr="A group of people in a room&#10;&#10;Description generated with very high confidence">
              <a:extLst>
                <a:ext uri="{FF2B5EF4-FFF2-40B4-BE49-F238E27FC236}">
                  <a16:creationId xmlns:a16="http://schemas.microsoft.com/office/drawing/2014/main" id="{AF2C9A4B-ABE4-4340-90E3-AF60E6758F3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10084" y="2072433"/>
              <a:ext cx="915881" cy="1510514"/>
            </a:xfrm>
            <a:prstGeom prst="rect">
              <a:avLst/>
            </a:prstGeom>
          </p:spPr>
        </p:pic>
        <p:pic>
          <p:nvPicPr>
            <p:cNvPr id="13" name="Picture 12" descr="A group of people posing for the camera&#10;&#10;Description generated with very high confidence">
              <a:extLst>
                <a:ext uri="{FF2B5EF4-FFF2-40B4-BE49-F238E27FC236}">
                  <a16:creationId xmlns:a16="http://schemas.microsoft.com/office/drawing/2014/main" id="{456F09E9-A247-4FC3-81E9-9DA1ED11B98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72658" y="3208837"/>
              <a:ext cx="1486800" cy="1115101"/>
            </a:xfrm>
            <a:prstGeom prst="rect">
              <a:avLst/>
            </a:prstGeom>
          </p:spPr>
        </p:pic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CF89E0AD-D495-4CE8-8178-851974EBB794}"/>
              </a:ext>
            </a:extLst>
          </p:cNvPr>
          <p:cNvSpPr txBox="1"/>
          <p:nvPr/>
        </p:nvSpPr>
        <p:spPr>
          <a:xfrm>
            <a:off x="5973184" y="4721889"/>
            <a:ext cx="1880731" cy="24622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000" dirty="0"/>
              <a:t>2017 ‘to-do’: CEA, Elettra, CERN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8844FAC-F331-467C-B481-1D2E35BB52DD}"/>
              </a:ext>
            </a:extLst>
          </p:cNvPr>
          <p:cNvSpPr txBox="1"/>
          <p:nvPr/>
        </p:nvSpPr>
        <p:spPr>
          <a:xfrm>
            <a:off x="2842627" y="1131188"/>
            <a:ext cx="241778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i="1" dirty="0"/>
              <a:t>Typical points for discussion:</a:t>
            </a:r>
          </a:p>
          <a:p>
            <a:pPr marL="92075" indent="-92075">
              <a:buFont typeface="Arial" panose="020B0604020202020204" pitchFamily="34" charset="0"/>
              <a:buChar char="•"/>
            </a:pPr>
            <a:r>
              <a:rPr lang="en-GB" sz="1000" dirty="0"/>
              <a:t>project aims (for admin/finance)</a:t>
            </a:r>
          </a:p>
          <a:p>
            <a:pPr marL="92075" indent="-92075">
              <a:buFont typeface="Arial" panose="020B0604020202020204" pitchFamily="34" charset="0"/>
              <a:buChar char="•"/>
            </a:pPr>
            <a:r>
              <a:rPr lang="en-GB" sz="1000" dirty="0"/>
              <a:t>financial/admin record keeping</a:t>
            </a:r>
          </a:p>
          <a:p>
            <a:pPr marL="92075" indent="-92075">
              <a:buFont typeface="Arial" panose="020B0604020202020204" pitchFamily="34" charset="0"/>
              <a:buChar char="•"/>
            </a:pPr>
            <a:r>
              <a:rPr lang="en-GB" sz="1000" dirty="0"/>
              <a:t>time sheets (incl. ‘difficult cases’)</a:t>
            </a:r>
          </a:p>
          <a:p>
            <a:pPr marL="92075" indent="-92075">
              <a:buFont typeface="Arial" panose="020B0604020202020204" pitchFamily="34" charset="0"/>
              <a:buChar char="•"/>
            </a:pPr>
            <a:r>
              <a:rPr lang="en-GB" sz="1000" dirty="0"/>
              <a:t>general cost eligibility issues</a:t>
            </a:r>
          </a:p>
          <a:p>
            <a:pPr marL="92075" indent="-92075">
              <a:buFont typeface="Arial" panose="020B0604020202020204" pitchFamily="34" charset="0"/>
              <a:buChar char="•"/>
            </a:pPr>
            <a:r>
              <a:rPr lang="en-GB" sz="1000" dirty="0"/>
              <a:t>cost transfer issues</a:t>
            </a:r>
          </a:p>
          <a:p>
            <a:pPr marL="92075" indent="-92075">
              <a:buFont typeface="Arial" panose="020B0604020202020204" pitchFamily="34" charset="0"/>
              <a:buChar char="•"/>
            </a:pPr>
            <a:r>
              <a:rPr lang="en-GB" sz="1000" dirty="0"/>
              <a:t>technical progress</a:t>
            </a:r>
          </a:p>
          <a:p>
            <a:pPr marL="92075" indent="-92075">
              <a:buFont typeface="Arial" panose="020B0604020202020204" pitchFamily="34" charset="0"/>
              <a:buChar char="•"/>
            </a:pPr>
            <a:r>
              <a:rPr lang="en-GB" sz="1000" dirty="0"/>
              <a:t>additional activities</a:t>
            </a:r>
          </a:p>
          <a:p>
            <a:pPr marL="92075" indent="-92075">
              <a:buFont typeface="Arial" panose="020B0604020202020204" pitchFamily="34" charset="0"/>
              <a:buChar char="•"/>
            </a:pPr>
            <a:r>
              <a:rPr lang="en-GB" sz="1000" dirty="0"/>
              <a:t>status of cost expenditure</a:t>
            </a:r>
          </a:p>
          <a:p>
            <a:pPr marL="92075" indent="-92075">
              <a:buFont typeface="Arial" panose="020B0604020202020204" pitchFamily="34" charset="0"/>
              <a:buChar char="•"/>
            </a:pPr>
            <a:r>
              <a:rPr lang="en-GB" sz="1000" dirty="0"/>
              <a:t>collaboration &amp; support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05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050" dirty="0"/>
          </a:p>
        </p:txBody>
      </p:sp>
    </p:spTree>
    <p:extLst>
      <p:ext uri="{BB962C8B-B14F-4D97-AF65-F5344CB8AC3E}">
        <p14:creationId xmlns:p14="http://schemas.microsoft.com/office/powerpoint/2010/main" val="11850318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6376" y="267494"/>
            <a:ext cx="867934" cy="467023"/>
          </a:xfrm>
          <a:prstGeom prst="rect">
            <a:avLst/>
          </a:prstGeom>
        </p:spPr>
      </p:pic>
      <p:sp>
        <p:nvSpPr>
          <p:cNvPr id="3" name="Titel 1">
            <a:extLst>
              <a:ext uri="{FF2B5EF4-FFF2-40B4-BE49-F238E27FC236}">
                <a16:creationId xmlns:a16="http://schemas.microsoft.com/office/drawing/2014/main" id="{65DFC116-2432-4A2F-A8EF-095F84C0D7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888" y="609289"/>
            <a:ext cx="7286909" cy="857250"/>
          </a:xfrm>
        </p:spPr>
        <p:txBody>
          <a:bodyPr>
            <a:normAutofit/>
          </a:bodyPr>
          <a:lstStyle/>
          <a:p>
            <a:r>
              <a:rPr lang="da-DK" sz="2000" b="1" dirty="0">
                <a:latin typeface="Arial" panose="020B0604020202020204" pitchFamily="34" charset="0"/>
                <a:cs typeface="Arial" panose="020B0604020202020204" pitchFamily="34" charset="0"/>
              </a:rPr>
              <a:t>Monitoring tools: approaches and methods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6445188" y="613718"/>
            <a:ext cx="2546887" cy="3993793"/>
            <a:chOff x="6306432" y="613718"/>
            <a:chExt cx="2685643" cy="3902459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03922" y="2029017"/>
              <a:ext cx="1359947" cy="1571201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E16A62C6-9ADA-40A4-AE0D-5C99B3AB604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306432" y="613718"/>
              <a:ext cx="1374700" cy="1049801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9168" y="1361589"/>
              <a:ext cx="1807139" cy="983137"/>
            </a:xfrm>
            <a:prstGeom prst="rect">
              <a:avLst/>
            </a:prstGeom>
          </p:spPr>
        </p:pic>
        <p:pic>
          <p:nvPicPr>
            <p:cNvPr id="8" name="Picture 7" descr="Screen Shot 2016-02-10 at 17.16.13.png">
              <a:extLst>
                <a:ext uri="{FF2B5EF4-FFF2-40B4-BE49-F238E27FC236}">
                  <a16:creationId xmlns:a16="http://schemas.microsoft.com/office/drawing/2014/main" id="{D45B3E72-9F12-4DB6-95AB-20856276E94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73063" y="1798751"/>
              <a:ext cx="1107579" cy="1394498"/>
            </a:xfrm>
            <a:prstGeom prst="rect">
              <a:avLst/>
            </a:prstGeom>
            <a:ln>
              <a:solidFill>
                <a:srgbClr val="92D050"/>
              </a:solidFill>
            </a:ln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A71F6A28-BEDC-46B5-BBBF-BE25C51C1C8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408156" y="2794214"/>
              <a:ext cx="1583919" cy="1327094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869AAE8E-0DE3-40E9-BEF5-1B73C27617A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375172" y="2950409"/>
              <a:ext cx="1032984" cy="1565768"/>
            </a:xfrm>
            <a:prstGeom prst="rect">
              <a:avLst/>
            </a:prstGeom>
          </p:spPr>
        </p:pic>
      </p:grpSp>
      <p:pic>
        <p:nvPicPr>
          <p:cNvPr id="14" name="Billede 10" descr="euFlag.png">
            <a:extLst>
              <a:ext uri="{FF2B5EF4-FFF2-40B4-BE49-F238E27FC236}">
                <a16:creationId xmlns:a16="http://schemas.microsoft.com/office/drawing/2014/main" id="{19D98243-578D-45E9-AAE2-52A0214B62B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473" y="4919960"/>
            <a:ext cx="264706" cy="180000"/>
          </a:xfrm>
          <a:prstGeom prst="rect">
            <a:avLst/>
          </a:prstGeom>
        </p:spPr>
      </p:pic>
      <p:sp>
        <p:nvSpPr>
          <p:cNvPr id="15" name="Tekstfelt 11">
            <a:extLst>
              <a:ext uri="{FF2B5EF4-FFF2-40B4-BE49-F238E27FC236}">
                <a16:creationId xmlns:a16="http://schemas.microsoft.com/office/drawing/2014/main" id="{B2DD5321-2D9B-494C-BBE8-97282D6F0D92}"/>
              </a:ext>
            </a:extLst>
          </p:cNvPr>
          <p:cNvSpPr txBox="1"/>
          <p:nvPr/>
        </p:nvSpPr>
        <p:spPr>
          <a:xfrm>
            <a:off x="339708" y="4937534"/>
            <a:ext cx="452769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550" kern="1200" dirty="0">
                <a:solidFill>
                  <a:srgbClr val="485156"/>
                </a:solidFill>
                <a:latin typeface="+mn-lt"/>
                <a:ea typeface="+mn-ea"/>
                <a:cs typeface="+mn-cs"/>
              </a:rPr>
              <a:t>BrightnESS is funded by the European Union Framework Programme for Research and Innovation Horizon 2020, under grant agreement 676548</a:t>
            </a:r>
          </a:p>
          <a:p>
            <a:endParaRPr lang="da-DK" sz="550" dirty="0">
              <a:solidFill>
                <a:srgbClr val="485156"/>
              </a:solidFill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852032" y="1315510"/>
            <a:ext cx="1349405" cy="1472901"/>
            <a:chOff x="569089" y="1416152"/>
            <a:chExt cx="1349405" cy="1472901"/>
          </a:xfrm>
        </p:grpSpPr>
        <p:sp>
          <p:nvSpPr>
            <p:cNvPr id="7" name="TextBox 6"/>
            <p:cNvSpPr txBox="1"/>
            <p:nvPr/>
          </p:nvSpPr>
          <p:spPr>
            <a:xfrm>
              <a:off x="569089" y="2181167"/>
              <a:ext cx="1332882" cy="707886"/>
            </a:xfrm>
            <a:prstGeom prst="rect">
              <a:avLst/>
            </a:prstGeom>
            <a:noFill/>
            <a:ln>
              <a:solidFill>
                <a:srgbClr val="82AA1E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000" dirty="0"/>
                <a:t>- Meetings, </a:t>
              </a:r>
            </a:p>
            <a:p>
              <a:r>
                <a:rPr lang="en-US" sz="1000" dirty="0"/>
                <a:t>- </a:t>
              </a:r>
              <a:r>
                <a:rPr lang="en-US" sz="1000" dirty="0" err="1"/>
                <a:t>TelCons</a:t>
              </a:r>
              <a:r>
                <a:rPr lang="en-US" sz="1000" dirty="0"/>
                <a:t>, </a:t>
              </a:r>
            </a:p>
            <a:p>
              <a:r>
                <a:rPr lang="en-US" sz="1000" dirty="0"/>
                <a:t>-  Newsletter, </a:t>
              </a:r>
            </a:p>
            <a:p>
              <a:r>
                <a:rPr lang="en-US" sz="1000" dirty="0"/>
                <a:t>-  Emails to GA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569089" y="1416152"/>
              <a:ext cx="1349405" cy="765197"/>
            </a:xfrm>
            <a:prstGeom prst="rect">
              <a:avLst/>
            </a:prstGeom>
            <a:solidFill>
              <a:srgbClr val="8AB805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/>
                <a:t>Continuous, clear, honest and targeted communication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2381855" y="1310378"/>
            <a:ext cx="1349405" cy="1472901"/>
            <a:chOff x="569089" y="1416152"/>
            <a:chExt cx="1349405" cy="1472901"/>
          </a:xfrm>
        </p:grpSpPr>
        <p:sp>
          <p:nvSpPr>
            <p:cNvPr id="20" name="TextBox 19"/>
            <p:cNvSpPr txBox="1"/>
            <p:nvPr/>
          </p:nvSpPr>
          <p:spPr>
            <a:xfrm>
              <a:off x="569089" y="2181167"/>
              <a:ext cx="1349405" cy="707886"/>
            </a:xfrm>
            <a:prstGeom prst="rect">
              <a:avLst/>
            </a:prstGeom>
            <a:noFill/>
            <a:ln>
              <a:solidFill>
                <a:srgbClr val="7D0046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000" dirty="0"/>
                <a:t>- STB minutes,</a:t>
              </a:r>
            </a:p>
            <a:p>
              <a:r>
                <a:rPr lang="en-US" sz="1000" dirty="0"/>
                <a:t>- Monitoring tools,</a:t>
              </a:r>
            </a:p>
            <a:p>
              <a:r>
                <a:rPr lang="en-US" sz="1000" dirty="0"/>
                <a:t>- Quality check, </a:t>
              </a:r>
            </a:p>
            <a:p>
              <a:r>
                <a:rPr lang="en-US" sz="1000" dirty="0"/>
                <a:t>- Partner visits </a:t>
              </a: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569089" y="1416152"/>
              <a:ext cx="1349405" cy="765197"/>
            </a:xfrm>
            <a:prstGeom prst="rect">
              <a:avLst/>
            </a:prstGeom>
            <a:solidFill>
              <a:srgbClr val="7D0046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/>
                <a:t>Monitoring technical progress and resources 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169047" y="3043276"/>
            <a:ext cx="1349405" cy="1472901"/>
            <a:chOff x="569089" y="1416152"/>
            <a:chExt cx="1349405" cy="1472901"/>
          </a:xfrm>
        </p:grpSpPr>
        <p:sp>
          <p:nvSpPr>
            <p:cNvPr id="23" name="TextBox 22"/>
            <p:cNvSpPr txBox="1"/>
            <p:nvPr/>
          </p:nvSpPr>
          <p:spPr>
            <a:xfrm>
              <a:off x="569089" y="2181167"/>
              <a:ext cx="1322402" cy="707886"/>
            </a:xfrm>
            <a:prstGeom prst="rect">
              <a:avLst/>
            </a:prstGeom>
            <a:noFill/>
            <a:ln>
              <a:solidFill>
                <a:srgbClr val="7D0046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000" dirty="0"/>
                <a:t>- Re-design planning,</a:t>
              </a:r>
            </a:p>
            <a:p>
              <a:r>
                <a:rPr lang="en-US" sz="1000" dirty="0"/>
                <a:t>- Costs and timeframe; check consequences </a:t>
              </a: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569089" y="1416152"/>
              <a:ext cx="1349405" cy="765197"/>
            </a:xfrm>
            <a:prstGeom prst="rect">
              <a:avLst/>
            </a:prstGeom>
            <a:solidFill>
              <a:srgbClr val="7D0046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/>
                <a:t>Expect the unexpected 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1698869" y="3047368"/>
            <a:ext cx="1349406" cy="1472901"/>
            <a:chOff x="569088" y="1416152"/>
            <a:chExt cx="1349406" cy="1472901"/>
          </a:xfrm>
        </p:grpSpPr>
        <p:sp>
          <p:nvSpPr>
            <p:cNvPr id="26" name="TextBox 25"/>
            <p:cNvSpPr txBox="1"/>
            <p:nvPr/>
          </p:nvSpPr>
          <p:spPr>
            <a:xfrm>
              <a:off x="569088" y="2181167"/>
              <a:ext cx="1349406" cy="707886"/>
            </a:xfrm>
            <a:prstGeom prst="rect">
              <a:avLst/>
            </a:prstGeom>
            <a:noFill/>
            <a:ln>
              <a:solidFill>
                <a:srgbClr val="82AA1E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000" dirty="0"/>
                <a:t>- Patience, </a:t>
              </a:r>
            </a:p>
            <a:p>
              <a:r>
                <a:rPr lang="en-US" sz="1000" dirty="0"/>
                <a:t>- Acceptance of individual unforeseen problems</a:t>
              </a: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569089" y="1416152"/>
              <a:ext cx="1349405" cy="765197"/>
            </a:xfrm>
            <a:prstGeom prst="rect">
              <a:avLst/>
            </a:prstGeom>
            <a:solidFill>
              <a:srgbClr val="8AB805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/>
                <a:t>Handle issues at individual level (partner visits)</a:t>
              </a: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3273656" y="3043276"/>
            <a:ext cx="1349406" cy="1472901"/>
            <a:chOff x="569089" y="1416152"/>
            <a:chExt cx="1349406" cy="1472901"/>
          </a:xfrm>
        </p:grpSpPr>
        <p:sp>
          <p:nvSpPr>
            <p:cNvPr id="29" name="TextBox 28"/>
            <p:cNvSpPr txBox="1"/>
            <p:nvPr/>
          </p:nvSpPr>
          <p:spPr>
            <a:xfrm>
              <a:off x="569089" y="2181167"/>
              <a:ext cx="1349406" cy="707886"/>
            </a:xfrm>
            <a:prstGeom prst="rect">
              <a:avLst/>
            </a:prstGeom>
            <a:noFill/>
            <a:ln>
              <a:solidFill>
                <a:srgbClr val="485156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000" dirty="0"/>
                <a:t>- Availability, </a:t>
              </a:r>
            </a:p>
            <a:p>
              <a:r>
                <a:rPr lang="en-US" sz="1000" dirty="0"/>
                <a:t>- Response-time within 24 </a:t>
              </a:r>
              <a:r>
                <a:rPr lang="en-US" sz="1000" dirty="0" err="1"/>
                <a:t>hrs</a:t>
              </a:r>
              <a:r>
                <a:rPr lang="en-US" sz="1000" dirty="0"/>
                <a:t>, </a:t>
              </a:r>
            </a:p>
            <a:p>
              <a:r>
                <a:rPr lang="en-US" sz="1000"/>
                <a:t>- Knowledge </a:t>
              </a:r>
              <a:r>
                <a:rPr lang="en-US" sz="1000" dirty="0"/>
                <a:t>sharing</a:t>
              </a: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569089" y="1416152"/>
              <a:ext cx="1349405" cy="765197"/>
            </a:xfrm>
            <a:prstGeom prst="rect">
              <a:avLst/>
            </a:prstGeom>
            <a:solidFill>
              <a:srgbClr val="485156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/>
                <a:t>Consistent collaboration management</a:t>
              </a: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3928201" y="1310024"/>
            <a:ext cx="1349405" cy="1319013"/>
            <a:chOff x="569089" y="1416152"/>
            <a:chExt cx="1349405" cy="1319013"/>
          </a:xfrm>
        </p:grpSpPr>
        <p:sp>
          <p:nvSpPr>
            <p:cNvPr id="32" name="TextBox 31"/>
            <p:cNvSpPr txBox="1"/>
            <p:nvPr/>
          </p:nvSpPr>
          <p:spPr>
            <a:xfrm>
              <a:off x="569090" y="2181167"/>
              <a:ext cx="1349404" cy="553998"/>
            </a:xfrm>
            <a:prstGeom prst="rect">
              <a:avLst/>
            </a:prstGeom>
            <a:noFill/>
            <a:ln>
              <a:solidFill>
                <a:srgbClr val="485156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000" dirty="0"/>
                <a:t>- Quarterly, with analysis per WP and partner</a:t>
              </a: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569089" y="1416152"/>
              <a:ext cx="1349405" cy="765197"/>
            </a:xfrm>
            <a:prstGeom prst="rect">
              <a:avLst/>
            </a:prstGeom>
            <a:solidFill>
              <a:srgbClr val="485156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GB" sz="1000" dirty="0"/>
                <a:t>Resource and expenditure monitoring</a:t>
              </a:r>
              <a:endParaRPr lang="en-US" sz="1000" dirty="0"/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4813543" y="3052696"/>
            <a:ext cx="1349406" cy="1165125"/>
            <a:chOff x="569089" y="1416152"/>
            <a:chExt cx="1349406" cy="1165125"/>
          </a:xfrm>
        </p:grpSpPr>
        <p:sp>
          <p:nvSpPr>
            <p:cNvPr id="35" name="TextBox 34"/>
            <p:cNvSpPr txBox="1"/>
            <p:nvPr/>
          </p:nvSpPr>
          <p:spPr>
            <a:xfrm>
              <a:off x="569089" y="2181167"/>
              <a:ext cx="1349406" cy="400110"/>
            </a:xfrm>
            <a:prstGeom prst="rect">
              <a:avLst/>
            </a:prstGeom>
            <a:noFill/>
            <a:ln>
              <a:solidFill>
                <a:srgbClr val="82AA1E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000" dirty="0"/>
                <a:t>- Adjusting activities to needs</a:t>
              </a: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569089" y="1416152"/>
              <a:ext cx="1349405" cy="765197"/>
            </a:xfrm>
            <a:prstGeom prst="rect">
              <a:avLst/>
            </a:prstGeom>
            <a:solidFill>
              <a:srgbClr val="8AB805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/>
                <a:t>Flexibility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69747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6376" y="267494"/>
            <a:ext cx="867934" cy="467023"/>
          </a:xfrm>
          <a:prstGeom prst="rect">
            <a:avLst/>
          </a:prstGeom>
        </p:spPr>
      </p:pic>
      <p:sp>
        <p:nvSpPr>
          <p:cNvPr id="3" name="Titel 1">
            <a:extLst>
              <a:ext uri="{FF2B5EF4-FFF2-40B4-BE49-F238E27FC236}">
                <a16:creationId xmlns:a16="http://schemas.microsoft.com/office/drawing/2014/main" id="{65DFC116-2432-4A2F-A8EF-095F84C0D7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826" y="605367"/>
            <a:ext cx="8112599" cy="857250"/>
          </a:xfrm>
        </p:spPr>
        <p:txBody>
          <a:bodyPr>
            <a:normAutofit/>
          </a:bodyPr>
          <a:lstStyle/>
          <a:p>
            <a:r>
              <a:rPr lang="en-GB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(Approved) 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Amendment to the Grant Agreement</a:t>
            </a:r>
            <a:endParaRPr lang="da-DK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Billede 10" descr="euFlag.png">
            <a:extLst>
              <a:ext uri="{FF2B5EF4-FFF2-40B4-BE49-F238E27FC236}">
                <a16:creationId xmlns:a16="http://schemas.microsoft.com/office/drawing/2014/main" id="{5DF2B109-0B40-4C40-ADA1-40FF139E57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473" y="4919960"/>
            <a:ext cx="264706" cy="180000"/>
          </a:xfrm>
          <a:prstGeom prst="rect">
            <a:avLst/>
          </a:prstGeom>
        </p:spPr>
      </p:pic>
      <p:sp>
        <p:nvSpPr>
          <p:cNvPr id="8" name="Tekstfelt 11">
            <a:extLst>
              <a:ext uri="{FF2B5EF4-FFF2-40B4-BE49-F238E27FC236}">
                <a16:creationId xmlns:a16="http://schemas.microsoft.com/office/drawing/2014/main" id="{EC1C51B3-EA5D-4869-9A0E-AE3DCD5ADDE6}"/>
              </a:ext>
            </a:extLst>
          </p:cNvPr>
          <p:cNvSpPr txBox="1"/>
          <p:nvPr/>
        </p:nvSpPr>
        <p:spPr>
          <a:xfrm>
            <a:off x="339708" y="4937534"/>
            <a:ext cx="452769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550" kern="1200" dirty="0">
                <a:solidFill>
                  <a:srgbClr val="485156"/>
                </a:solidFill>
                <a:latin typeface="+mn-lt"/>
                <a:ea typeface="+mn-ea"/>
                <a:cs typeface="+mn-cs"/>
              </a:rPr>
              <a:t>BrightnESS is funded by the European Union Framework Programme for Research and Innovation Horizon 2020, under grant agreement 676548</a:t>
            </a:r>
          </a:p>
          <a:p>
            <a:endParaRPr lang="da-DK" sz="550" dirty="0">
              <a:solidFill>
                <a:srgbClr val="485156"/>
              </a:solidFill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555330321"/>
              </p:ext>
            </p:extLst>
          </p:nvPr>
        </p:nvGraphicFramePr>
        <p:xfrm>
          <a:off x="269826" y="1270000"/>
          <a:ext cx="8250060" cy="34419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329948728"/>
      </p:ext>
    </p:extLst>
  </p:cSld>
  <p:clrMapOvr>
    <a:masterClrMapping/>
  </p:clrMapOvr>
</p:sld>
</file>

<file path=ppt/theme/theme1.xml><?xml version="1.0" encoding="utf-8"?>
<a:theme xmlns:a="http://schemas.openxmlformats.org/drawingml/2006/main" name="BrightnESS Whit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Kontor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Kontor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8666</TotalTime>
  <Words>1793</Words>
  <Application>Microsoft Office PowerPoint</Application>
  <PresentationFormat>On-screen Show (16:9)</PresentationFormat>
  <Paragraphs>425</Paragraphs>
  <Slides>21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Courier New</vt:lpstr>
      <vt:lpstr>Wingdings</vt:lpstr>
      <vt:lpstr>BrightnESS White Theme</vt:lpstr>
      <vt:lpstr>General Assembly meeting</vt:lpstr>
      <vt:lpstr>PowerPoint Presentation</vt:lpstr>
      <vt:lpstr>PowerPoint Presentation</vt:lpstr>
      <vt:lpstr>Timeline*</vt:lpstr>
      <vt:lpstr>PowerPoint Presentation</vt:lpstr>
      <vt:lpstr>PowerPoint Presentation</vt:lpstr>
      <vt:lpstr>Partner meetings</vt:lpstr>
      <vt:lpstr>Monitoring tools: approaches and methods</vt:lpstr>
      <vt:lpstr>(Approved) Amendment to the Grant Agreement</vt:lpstr>
      <vt:lpstr>PowerPoint Presentation</vt:lpstr>
      <vt:lpstr>PowerPoint Presentation</vt:lpstr>
      <vt:lpstr>Use of effort &amp; available efforts (PM) - 1</vt:lpstr>
      <vt:lpstr>Personnel effort - 2</vt:lpstr>
      <vt:lpstr>Role of WPs &amp; partners’ role in WPs (based on PMs)</vt:lpstr>
      <vt:lpstr>Use of effort &amp; available efforts (PM) - 2</vt:lpstr>
      <vt:lpstr>PowerPoint Presentation</vt:lpstr>
      <vt:lpstr>Use of budget - 2</vt:lpstr>
      <vt:lpstr>Use of budget – 3  (scenario based on extrapolation  of M19-M22 expenditure)</vt:lpstr>
      <vt:lpstr>PowerPoint Presentation</vt:lpstr>
      <vt:lpstr>Summary status</vt:lpstr>
      <vt:lpstr>PowerPoint Presentation</vt:lpstr>
    </vt:vector>
  </TitlesOfParts>
  <Company>Eckardt ApS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Rasmus Eckardt</dc:creator>
  <cp:lastModifiedBy>Microsoft Office User</cp:lastModifiedBy>
  <cp:revision>297</cp:revision>
  <cp:lastPrinted>2017-08-31T08:15:45Z</cp:lastPrinted>
  <dcterms:created xsi:type="dcterms:W3CDTF">2015-11-24T09:32:31Z</dcterms:created>
  <dcterms:modified xsi:type="dcterms:W3CDTF">2017-09-05T08:46:21Z</dcterms:modified>
</cp:coreProperties>
</file>