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9" r:id="rId2"/>
    <p:sldId id="308" r:id="rId3"/>
    <p:sldId id="310" r:id="rId4"/>
    <p:sldId id="268" r:id="rId5"/>
    <p:sldId id="269" r:id="rId6"/>
    <p:sldId id="312" r:id="rId7"/>
    <p:sldId id="317" r:id="rId8"/>
    <p:sldId id="311" r:id="rId9"/>
    <p:sldId id="272" r:id="rId10"/>
    <p:sldId id="285" r:id="rId11"/>
    <p:sldId id="286" r:id="rId12"/>
    <p:sldId id="292" r:id="rId13"/>
    <p:sldId id="287" r:id="rId14"/>
    <p:sldId id="290" r:id="rId15"/>
    <p:sldId id="293" r:id="rId16"/>
    <p:sldId id="295" r:id="rId17"/>
    <p:sldId id="273" r:id="rId18"/>
    <p:sldId id="274" r:id="rId19"/>
    <p:sldId id="304" r:id="rId20"/>
    <p:sldId id="275" r:id="rId21"/>
    <p:sldId id="323" r:id="rId22"/>
    <p:sldId id="324" r:id="rId23"/>
    <p:sldId id="325" r:id="rId24"/>
    <p:sldId id="326" r:id="rId25"/>
    <p:sldId id="327" r:id="rId26"/>
    <p:sldId id="321" r:id="rId27"/>
    <p:sldId id="270" r:id="rId28"/>
    <p:sldId id="322" r:id="rId29"/>
    <p:sldId id="305" r:id="rId30"/>
    <p:sldId id="260" r:id="rId31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A1E"/>
    <a:srgbClr val="82AF19"/>
    <a:srgbClr val="485156"/>
    <a:srgbClr val="82B819"/>
    <a:srgbClr val="82B80F"/>
    <a:srgbClr val="8AB80F"/>
    <a:srgbClr val="8AB805"/>
    <a:srgbClr val="7D0046"/>
    <a:srgbClr val="9BBE05"/>
    <a:srgbClr val="9CB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 autoAdjust="0"/>
    <p:restoredTop sz="93076"/>
  </p:normalViewPr>
  <p:slideViewPr>
    <p:cSldViewPr snapToGrid="0" snapToObjects="1">
      <p:cViewPr>
        <p:scale>
          <a:sx n="143" d="100"/>
          <a:sy n="143" d="100"/>
        </p:scale>
        <p:origin x="1672" y="496"/>
      </p:cViewPr>
      <p:guideLst>
        <p:guide orient="horz" pos="1620"/>
        <p:guide pos="2880"/>
        <p:guide pos="2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Relationship Id="rId4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wiki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60E1A-7BE3-3D46-9629-02100BF95167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53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/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356570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contact</a:t>
            </a:r>
            <a:r>
              <a:rPr lang="da-DK" dirty="0"/>
              <a:t> information</a:t>
            </a:r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/>
              <a:t>Drag </a:t>
            </a:r>
            <a:r>
              <a:rPr lang="da-DK" err="1"/>
              <a:t>picture</a:t>
            </a:r>
            <a:r>
              <a:rPr lang="da-DK"/>
              <a:t> or </a:t>
            </a:r>
            <a:r>
              <a:rPr lang="da-DK" err="1"/>
              <a:t>click</a:t>
            </a:r>
            <a:r>
              <a:rPr lang="da-DK"/>
              <a:t> on </a:t>
            </a:r>
            <a:r>
              <a:rPr lang="da-DK" err="1"/>
              <a:t>icon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6066971" cy="686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1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6066971" cy="686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2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77129" y="81440"/>
            <a:ext cx="5989741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356953" y="1392572"/>
            <a:ext cx="1924854" cy="3415157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84449" y="1392571"/>
            <a:ext cx="3027785" cy="3415157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14876" y="1392570"/>
            <a:ext cx="3027785" cy="3415157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14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06300" y="86161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06300" y="1697039"/>
            <a:ext cx="8229600" cy="28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48055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05/09/2017</a:t>
            </a:fld>
            <a:endParaRPr lang="da-DK"/>
          </a:p>
        </p:txBody>
      </p:sp>
      <p:pic>
        <p:nvPicPr>
          <p:cNvPr id="14" name="Billede 13" descr="bl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485156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rgbClr val="485156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85156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485156"/>
          </a:solidFill>
          <a:latin typeface="+mn-lt"/>
          <a:ea typeface="+mn-ea"/>
          <a:cs typeface="+mn-cs"/>
        </a:defRPr>
      </a:lvl3pPr>
      <a:lvl4pPr marL="1828800" indent="-4572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485156"/>
          </a:solidFill>
          <a:latin typeface="+mn-lt"/>
          <a:ea typeface="+mn-ea"/>
          <a:cs typeface="+mn-cs"/>
        </a:defRPr>
      </a:lvl4pPr>
      <a:lvl5pPr marL="2286000" indent="-4572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8515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emf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0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hyperlink" Target="https://confluence.esss.lu.se/display/~troelsblum" TargetMode="External"/><Relationship Id="rId20" Type="http://schemas.openxmlformats.org/officeDocument/2006/relationships/image" Target="../media/image62.png"/><Relationship Id="rId10" Type="http://schemas.openxmlformats.org/officeDocument/2006/relationships/hyperlink" Target="https://confluence.esss.lu.se/display/~mattclarke" TargetMode="External"/><Relationship Id="rId11" Type="http://schemas.openxmlformats.org/officeDocument/2006/relationships/hyperlink" Target="https://confluence.esss.lu.se/display/~freddieakeroyd" TargetMode="External"/><Relationship Id="rId12" Type="http://schemas.openxmlformats.org/officeDocument/2006/relationships/hyperlink" Target="https://confluence.esss.lu.se/display/~matthewjones" TargetMode="External"/><Relationship Id="rId13" Type="http://schemas.openxmlformats.org/officeDocument/2006/relationships/hyperlink" Target="https://confluence.esss.lu.se/display/~markkoennecke" TargetMode="External"/><Relationship Id="rId14" Type="http://schemas.openxmlformats.org/officeDocument/2006/relationships/hyperlink" Target="https://confluence.esss.lu.se/display/~michelebrambilla" TargetMode="External"/><Relationship Id="rId15" Type="http://schemas.openxmlformats.org/officeDocument/2006/relationships/hyperlink" Target="https://confluence.esss.lu.se/display/~dominikwerder" TargetMode="External"/><Relationship Id="rId16" Type="http://schemas.openxmlformats.org/officeDocument/2006/relationships/hyperlink" Target="https://confluence.esss.lu.se/display/~robertopugliese" TargetMode="External"/><Relationship Id="rId17" Type="http://schemas.openxmlformats.org/officeDocument/2006/relationships/hyperlink" Target="https://confluence.esss.lu.se/display/~carlosreis" TargetMode="External"/><Relationship Id="rId18" Type="http://schemas.openxmlformats.org/officeDocument/2006/relationships/hyperlink" Target="https://confluence.esss.lu.se/display/~georgekourousias" TargetMode="External"/><Relationship Id="rId19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~tobiasrichter" TargetMode="External"/><Relationship Id="rId3" Type="http://schemas.openxmlformats.org/officeDocument/2006/relationships/hyperlink" Target="https://confluence.esss.lu.se/display/~martinshetty" TargetMode="External"/><Relationship Id="rId4" Type="http://schemas.openxmlformats.org/officeDocument/2006/relationships/hyperlink" Target="https://confluence.esss.lu.se/display/~afonsomukai" TargetMode="External"/><Relationship Id="rId5" Type="http://schemas.openxmlformats.org/officeDocument/2006/relationships/hyperlink" Target="https://confluence.esss.lu.se/display/~mortenchristensen" TargetMode="External"/><Relationship Id="rId6" Type="http://schemas.openxmlformats.org/officeDocument/2006/relationships/hyperlink" Target="https://confluence.esss.lu.se/display/~jonasnilsson" TargetMode="External"/><Relationship Id="rId7" Type="http://schemas.openxmlformats.org/officeDocument/2006/relationships/hyperlink" Target="https://confluence.esss.lu.se/display/~stigskelboe" TargetMode="External"/><Relationship Id="rId8" Type="http://schemas.openxmlformats.org/officeDocument/2006/relationships/hyperlink" Target="https://confluence.esss.lu.se/display/~carstensoegaar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General Assembly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WORK </a:t>
            </a:r>
            <a:r>
              <a:rPr lang="en-US" dirty="0" smtClean="0"/>
              <a:t>PACKAGE 5 </a:t>
            </a:r>
            <a:r>
              <a:rPr lang="mr-IN" dirty="0" smtClean="0"/>
              <a:t>–</a:t>
            </a:r>
            <a:r>
              <a:rPr lang="en-US" dirty="0" smtClean="0"/>
              <a:t> Real time management of ESS data</a:t>
            </a:r>
          </a:p>
          <a:p>
            <a:endParaRPr lang="en-US" dirty="0"/>
          </a:p>
          <a:p>
            <a:r>
              <a:rPr lang="en-US" sz="1400" dirty="0" smtClean="0"/>
              <a:t>Tobias Richter, Work Package Leader</a:t>
            </a:r>
            <a:endParaRPr lang="da-DK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130" y="81440"/>
            <a:ext cx="5594636" cy="857250"/>
          </a:xfrm>
        </p:spPr>
        <p:txBody>
          <a:bodyPr/>
          <a:lstStyle/>
          <a:p>
            <a:pPr algn="ctr"/>
            <a:r>
              <a:rPr lang="en-US" b="1" dirty="0" err="1" smtClean="0"/>
              <a:t>Gd</a:t>
            </a:r>
            <a:r>
              <a:rPr lang="en-US" b="1" dirty="0" smtClean="0"/>
              <a:t>-GEM Example Traces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5" y="1482219"/>
            <a:ext cx="2322415" cy="354698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Data for X and Y with time and spatial dimension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To be reduced to two numbers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Converter layer (neutron entry point) at the top</a:t>
            </a:r>
          </a:p>
          <a:p>
            <a:pPr>
              <a:lnSpc>
                <a:spcPct val="120000"/>
              </a:lnSpc>
            </a:pPr>
            <a:r>
              <a:rPr lang="en-US" dirty="0"/>
              <a:t>APV </a:t>
            </a:r>
            <a:r>
              <a:rPr lang="en-US" dirty="0" smtClean="0"/>
              <a:t>test data </a:t>
            </a:r>
            <a:r>
              <a:rPr lang="en-US" dirty="0"/>
              <a:t>with 25ns </a:t>
            </a:r>
            <a:r>
              <a:rPr lang="en-US" dirty="0" smtClean="0"/>
              <a:t>time resolution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Final timing will be on a high precision absolute clock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Reduced VMM data  (red) simulated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70"/>
            <a:ext cx="3591867" cy="3374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3" y="1392570"/>
            <a:ext cx="3591867" cy="3374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9"/>
            <a:ext cx="3591867" cy="3374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2" y="1392569"/>
            <a:ext cx="3591867" cy="33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15" y="745008"/>
            <a:ext cx="947957" cy="4062721"/>
          </a:xfrm>
        </p:spPr>
        <p:txBody>
          <a:bodyPr vert="vert270">
            <a:normAutofit/>
          </a:bodyPr>
          <a:lstStyle/>
          <a:p>
            <a:r>
              <a:rPr lang="en-US" b="1" dirty="0" smtClean="0"/>
              <a:t>2D Detector Image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3504" y="2097247"/>
            <a:ext cx="2027216" cy="27104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Log scale</a:t>
            </a:r>
          </a:p>
          <a:p>
            <a:r>
              <a:rPr lang="en-US" dirty="0" smtClean="0"/>
              <a:t>Detector covered with </a:t>
            </a:r>
            <a:r>
              <a:rPr lang="en-US" dirty="0" err="1" smtClean="0"/>
              <a:t>Pb</a:t>
            </a:r>
            <a:r>
              <a:rPr lang="en-US" dirty="0" smtClean="0"/>
              <a:t> strips</a:t>
            </a:r>
          </a:p>
          <a:p>
            <a:r>
              <a:rPr lang="en-US" dirty="0" smtClean="0"/>
              <a:t>Image constructed by locating event in time and space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432" y="0"/>
            <a:ext cx="531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15" y="745008"/>
            <a:ext cx="947957" cy="4062721"/>
          </a:xfrm>
        </p:spPr>
        <p:txBody>
          <a:bodyPr vert="vert270">
            <a:normAutofit/>
          </a:bodyPr>
          <a:lstStyle/>
          <a:p>
            <a:r>
              <a:rPr lang="en-US" b="1" dirty="0" smtClean="0"/>
              <a:t>2D Detector Image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5474" y="1208015"/>
            <a:ext cx="1795245" cy="359971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How do we pick the right locating algorithm and rejection filters?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Which event to keep, refine, or reject?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Proof is in the pudding.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fit an edge to quantify our processing quality.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432" y="0"/>
            <a:ext cx="5316072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346" y="0"/>
            <a:ext cx="5476018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22" y="613054"/>
            <a:ext cx="4158567" cy="19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8"/>
            <a:ext cx="3591867" cy="337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1" y="1392569"/>
            <a:ext cx="3591867" cy="3374442"/>
          </a:xfrm>
          <a:prstGeom prst="rect">
            <a:avLst/>
          </a:prstGeom>
        </p:spPr>
      </p:pic>
      <p:sp>
        <p:nvSpPr>
          <p:cNvPr id="17" name="Content Placeholder 7"/>
          <p:cNvSpPr>
            <a:spLocks noGrp="1"/>
          </p:cNvSpPr>
          <p:nvPr>
            <p:ph idx="1"/>
          </p:nvPr>
        </p:nvSpPr>
        <p:spPr>
          <a:xfrm>
            <a:off x="356953" y="1392572"/>
            <a:ext cx="1773852" cy="341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Easy to locate</a:t>
            </a:r>
            <a:br>
              <a:rPr lang="en-GB" sz="2400" dirty="0" smtClean="0"/>
            </a:br>
            <a:r>
              <a:rPr lang="en-GB" sz="2400" dirty="0" smtClean="0"/>
              <a:t>with baseline algorithm</a:t>
            </a:r>
            <a:endParaRPr lang="en-GB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7130" y="81440"/>
            <a:ext cx="55946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Gd-GEM Example Traces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977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80" y="1392567"/>
            <a:ext cx="3591867" cy="337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33" y="1392567"/>
            <a:ext cx="3591867" cy="3374442"/>
          </a:xfrm>
          <a:prstGeom prst="rect">
            <a:avLst/>
          </a:prstGeom>
        </p:spPr>
      </p:pic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356953" y="1392572"/>
            <a:ext cx="1773852" cy="3415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Two potential entry points.</a:t>
            </a:r>
          </a:p>
          <a:p>
            <a:pPr marL="0" indent="0">
              <a:buNone/>
            </a:pP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Refinement uncertain.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Reject/Filter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7130" y="81440"/>
            <a:ext cx="55946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Gd-GEM Example Traces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111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 Filter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4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44615" y="745008"/>
            <a:ext cx="947957" cy="4062721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 Filter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4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81" y="1392377"/>
            <a:ext cx="2658566" cy="358601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Multi-Grid prototype live at CNCS (SNS) 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Relatively straight forward in processing needs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Was first working demonstrator of processing framework and algorithms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Internal wire data format agreed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Started thinking about </a:t>
            </a:r>
            <a:br>
              <a:rPr lang="en-GB" dirty="0" smtClean="0"/>
            </a:br>
            <a:r>
              <a:rPr lang="en-GB" dirty="0" smtClean="0"/>
              <a:t>diagnostics tools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“Live” Multi Grid Processing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21466" y="1747450"/>
            <a:ext cx="1540144" cy="83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538" y="3740483"/>
            <a:ext cx="1350237" cy="1237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7" y="3485084"/>
            <a:ext cx="1619573" cy="16584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47740" y="1153795"/>
            <a:ext cx="5201898" cy="3205640"/>
            <a:chOff x="1712595" y="1153795"/>
            <a:chExt cx="5718810" cy="3524184"/>
          </a:xfrm>
        </p:grpSpPr>
        <p:pic>
          <p:nvPicPr>
            <p:cNvPr id="9" name="Picture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95" y="1153795"/>
              <a:ext cx="5718810" cy="2835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482" y="2955552"/>
              <a:ext cx="3527862" cy="1722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8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6" y="147922"/>
            <a:ext cx="5633250" cy="686650"/>
          </a:xfrm>
        </p:spPr>
        <p:txBody>
          <a:bodyPr/>
          <a:lstStyle/>
          <a:p>
            <a:pPr algn="ctr"/>
            <a:r>
              <a:rPr lang="en-US" dirty="0" smtClean="0"/>
              <a:t>NMX DAQ &amp; Monitoring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760714" y="17528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 rot="16200000">
            <a:off x="-250684" y="1301087"/>
            <a:ext cx="2867396" cy="2098395"/>
          </a:xfrm>
          <a:prstGeom prst="rect">
            <a:avLst/>
          </a:prstGeom>
        </p:spPr>
        <p:txBody>
          <a:bodyPr vert="eaVert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Installation live in the CERN detector lab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Gives faster feedback than existing DAQ system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 smtClean="0"/>
              <a:t>Win-win collaboration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2119652" y="3433065"/>
            <a:ext cx="3162191" cy="1608043"/>
            <a:chOff x="77771" y="1337698"/>
            <a:chExt cx="4903015" cy="249329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1" y="1337698"/>
              <a:ext cx="2653940" cy="249329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6846" y="1337698"/>
              <a:ext cx="2653940" cy="2493290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843" y="1791702"/>
            <a:ext cx="3908098" cy="1535651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536352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14249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98283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433042" y="2302387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39828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239412" y="2608798"/>
            <a:ext cx="1454516" cy="76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34569" y="1791702"/>
            <a:ext cx="1454516" cy="1429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791025" y="1270089"/>
            <a:ext cx="886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Live View</a:t>
            </a:r>
            <a:endParaRPr lang="en-US" sz="1200" dirty="0">
              <a:cs typeface="Consolas"/>
            </a:endParaRPr>
          </a:p>
        </p:txBody>
      </p:sp>
      <p:pic>
        <p:nvPicPr>
          <p:cNvPr id="66" name="Picture 65" descr="Screen Shot 2017-01-26 at 12.50.5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169" y="2251319"/>
            <a:ext cx="640566" cy="23000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784374" y="2864142"/>
            <a:ext cx="443333" cy="5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004089" y="2557731"/>
            <a:ext cx="0" cy="30641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524407" y="4455093"/>
            <a:ext cx="1231857" cy="1964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Application Monitoring</a:t>
            </a:r>
            <a:endParaRPr lang="en-US" sz="1200" dirty="0">
              <a:cs typeface="Consola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681066" y="1587428"/>
            <a:ext cx="2744793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62071" y="2557731"/>
            <a:ext cx="1133308" cy="86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151911" y="2582938"/>
            <a:ext cx="0" cy="72424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455158" y="1587428"/>
            <a:ext cx="992400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637740" y="1587428"/>
            <a:ext cx="844577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8689" y="1587428"/>
            <a:ext cx="1146370" cy="2859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66499" y="1225967"/>
            <a:ext cx="18693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Detector and readout</a:t>
            </a:r>
            <a:endParaRPr lang="en-US" sz="1200" dirty="0">
              <a:cs typeface="Consola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18128" y="1114963"/>
            <a:ext cx="10347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Event formation</a:t>
            </a:r>
            <a:endParaRPr lang="en-US" sz="1200" dirty="0">
              <a:cs typeface="Consola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95379" y="1278151"/>
            <a:ext cx="111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Consolas"/>
              </a:rPr>
              <a:t>Aggregation</a:t>
            </a:r>
            <a:endParaRPr lang="en-US" sz="1200" dirty="0">
              <a:cs typeface="Consola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67403" y="1802753"/>
            <a:ext cx="936211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93928" y="1835906"/>
            <a:ext cx="739114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81" name="Picture 80" descr="Screen Shot 2017-03-08 at 09.03.3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217" y="3374827"/>
            <a:ext cx="1974436" cy="1109075"/>
          </a:xfrm>
          <a:prstGeom prst="rect">
            <a:avLst/>
          </a:prstGeom>
        </p:spPr>
      </p:pic>
      <p:pic>
        <p:nvPicPr>
          <p:cNvPr id="82" name="Picture 81" descr="Screen Shot 2017-03-08 at 09.07.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6" y="3473813"/>
            <a:ext cx="1034760" cy="922387"/>
          </a:xfrm>
          <a:prstGeom prst="rect">
            <a:avLst/>
          </a:prstGeom>
        </p:spPr>
      </p:pic>
      <p:pic>
        <p:nvPicPr>
          <p:cNvPr id="83" name="Picture 82" descr="Screen Shot 2017-03-08 at 09.09.4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90" y="2455593"/>
            <a:ext cx="605976" cy="21242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715773" y="2864142"/>
            <a:ext cx="886938" cy="2748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cs typeface="Consolas"/>
              </a:rPr>
              <a:t>Gd</a:t>
            </a:r>
            <a:r>
              <a:rPr lang="en-US" sz="1400" dirty="0" smtClean="0">
                <a:cs typeface="Consolas"/>
              </a:rPr>
              <a:t>-GEM</a:t>
            </a:r>
          </a:p>
        </p:txBody>
      </p:sp>
      <p:pic>
        <p:nvPicPr>
          <p:cNvPr id="85" name="Picture 84" descr="2017-03-28 14.09.59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15773" y="1842770"/>
            <a:ext cx="1231889" cy="96705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440373" y="1941656"/>
            <a:ext cx="837663" cy="6638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35885" y="2024243"/>
            <a:ext cx="640566" cy="522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Consolas"/>
              </a:rPr>
              <a:t>RD-51 SRS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996905" y="2315254"/>
            <a:ext cx="394194" cy="3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Screen Shot 2017-03-29 at 09.39.1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5" y="2595933"/>
            <a:ext cx="1009776" cy="808508"/>
          </a:xfrm>
          <a:prstGeom prst="rect">
            <a:avLst/>
          </a:prstGeom>
        </p:spPr>
      </p:pic>
      <p:pic>
        <p:nvPicPr>
          <p:cNvPr id="90" name="Picture 89" descr="y_metric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1" y="1638496"/>
            <a:ext cx="1133308" cy="9173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2"/>
          <a:stretch/>
        </p:blipFill>
        <p:spPr>
          <a:xfrm>
            <a:off x="27957" y="3202679"/>
            <a:ext cx="2053135" cy="192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355" y="4651542"/>
            <a:ext cx="249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Added Bonus Outcome!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3406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86" y="1234922"/>
            <a:ext cx="6622590" cy="3674379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1800" dirty="0"/>
              <a:t>Deliverables and general progress well on track.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Event formation in standard computing hardware is not state of the art for neutron detectors. 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Event formation solved for a number of detector prototypes.</a:t>
            </a:r>
          </a:p>
          <a:p>
            <a:pPr>
              <a:spcBef>
                <a:spcPts val="800"/>
              </a:spcBef>
            </a:pPr>
            <a:r>
              <a:rPr lang="en-US" sz="1800" dirty="0"/>
              <a:t>New </a:t>
            </a:r>
            <a:r>
              <a:rPr lang="en-US" sz="1800" dirty="0" smtClean="0"/>
              <a:t>quantitative </a:t>
            </a:r>
            <a:r>
              <a:rPr lang="en-US" sz="1800" dirty="0"/>
              <a:t>measures of raw event data </a:t>
            </a:r>
            <a:r>
              <a:rPr lang="en-US" sz="1800" dirty="0" smtClean="0"/>
              <a:t>developed, leading the way to a process to adapt to new detector types or final products within a fixed, reasonable timescale. 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Knowledge is being shared with the detector community, which has identified hardware processing as a potential long term maintenance problem.</a:t>
            </a:r>
          </a:p>
          <a:p>
            <a:pPr>
              <a:spcBef>
                <a:spcPts val="800"/>
              </a:spcBef>
            </a:pPr>
            <a:r>
              <a:rPr lang="en-US" sz="1800" dirty="0" smtClean="0"/>
              <a:t>Live acquisition available as added bonus.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382795" y="184920"/>
            <a:ext cx="6066971" cy="686650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bg1">
                    <a:lumMod val="50000"/>
                  </a:schemeClr>
                </a:solidFill>
              </a:rPr>
              <a:t>5.1 Summary</a:t>
            </a:r>
            <a:endParaRPr lang="en-GB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60088" y="1833269"/>
            <a:ext cx="7767742" cy="2808685"/>
          </a:xfrm>
        </p:spPr>
        <p:txBody>
          <a:bodyPr>
            <a:normAutofit fontScale="77500" lnSpcReduction="20000"/>
          </a:bodyPr>
          <a:lstStyle/>
          <a:p>
            <a:pPr lvl="1"/>
            <a:endParaRPr lang="en-GB" sz="1200" dirty="0"/>
          </a:p>
          <a:p>
            <a:r>
              <a:rPr lang="en-GB" dirty="0" smtClean="0"/>
              <a:t>Captures technical scope that was not in the ESS TDR</a:t>
            </a:r>
          </a:p>
          <a:p>
            <a:r>
              <a:rPr lang="en-GB" dirty="0" smtClean="0"/>
              <a:t>Offers new options for capturing data not available anywhere else</a:t>
            </a:r>
          </a:p>
          <a:p>
            <a:r>
              <a:rPr lang="en-GB" dirty="0" smtClean="0"/>
              <a:t>Reduces risk in the ESS construction phase through collaboration with existing facilities, offering expertise </a:t>
            </a:r>
            <a:br>
              <a:rPr lang="en-GB" dirty="0" smtClean="0"/>
            </a:br>
            <a:r>
              <a:rPr lang="en-GB" dirty="0" smtClean="0"/>
              <a:t>and the ability to test under real conditions</a:t>
            </a:r>
          </a:p>
          <a:p>
            <a:r>
              <a:rPr lang="en-GB" dirty="0" smtClean="0"/>
              <a:t>Fits into the Data Management Group of the </a:t>
            </a:r>
            <a:br>
              <a:rPr lang="en-GB" dirty="0" smtClean="0"/>
            </a:br>
            <a:r>
              <a:rPr lang="en-GB" dirty="0" smtClean="0"/>
              <a:t>Data Management and Software Centre (Copenhagen)</a:t>
            </a:r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976019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WP5 – Real time Management of ESS Data</a:t>
            </a:r>
            <a:endParaRPr lang="en-GB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7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2248" y="1198505"/>
            <a:ext cx="4297282" cy="376794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First deliverable with results of fact finding in internal review</a:t>
            </a:r>
          </a:p>
          <a:p>
            <a:r>
              <a:rPr lang="en-GB" dirty="0" smtClean="0"/>
              <a:t>Gathered requirements</a:t>
            </a:r>
          </a:p>
          <a:p>
            <a:r>
              <a:rPr lang="en-GB" dirty="0" smtClean="0"/>
              <a:t>Three different hardware platforms identified</a:t>
            </a:r>
          </a:p>
          <a:p>
            <a:r>
              <a:rPr lang="en-GB" dirty="0" smtClean="0"/>
              <a:t>Three different schemes of running the fast data acquisition and time stamping</a:t>
            </a:r>
          </a:p>
          <a:p>
            <a:r>
              <a:rPr lang="en-GB" dirty="0" smtClean="0"/>
              <a:t>Three different ways to integrate that into the data steam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5.2 Current Results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48" y="3348421"/>
            <a:ext cx="2692619" cy="1795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18" y="3456517"/>
            <a:ext cx="1896782" cy="1578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6" y="808228"/>
            <a:ext cx="3623345" cy="84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31" y="2734997"/>
            <a:ext cx="3692891" cy="737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86" y="1743794"/>
            <a:ext cx="3692891" cy="9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Event Gene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Event Generators</a:t>
            </a:r>
          </a:p>
        </p:txBody>
      </p:sp>
      <p:sp>
        <p:nvSpPr>
          <p:cNvPr id="301" name="ESS STILL does not generate neutron event da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37197" indent="-437197" defTabSz="388620">
              <a:spcBef>
                <a:spcPts val="600"/>
              </a:spcBef>
              <a:defRPr sz="2550"/>
            </a:pPr>
            <a:r>
              <a:rPr sz="2100" dirty="0"/>
              <a:t>ESS </a:t>
            </a:r>
            <a:r>
              <a:rPr sz="2100" dirty="0" smtClean="0"/>
              <a:t>does </a:t>
            </a:r>
            <a:r>
              <a:rPr sz="2100" dirty="0"/>
              <a:t>not </a:t>
            </a:r>
            <a:r>
              <a:rPr lang="en-US" sz="2100" dirty="0" smtClean="0"/>
              <a:t>yet </a:t>
            </a:r>
            <a:r>
              <a:rPr sz="2100" dirty="0" smtClean="0"/>
              <a:t>generate </a:t>
            </a:r>
            <a:r>
              <a:rPr sz="2100" dirty="0"/>
              <a:t>neutron event data</a:t>
            </a:r>
          </a:p>
          <a:p>
            <a:pPr marL="437197" indent="-437197" defTabSz="388620">
              <a:spcBef>
                <a:spcPts val="600"/>
              </a:spcBef>
              <a:defRPr sz="2550"/>
            </a:pPr>
            <a:r>
              <a:rPr sz="2100" dirty="0"/>
              <a:t>Need to simulate neutron events for testing software</a:t>
            </a:r>
          </a:p>
          <a:p>
            <a:pPr marL="825817" lvl="1" indent="-437197" defTabSz="388620">
              <a:spcBef>
                <a:spcPts val="600"/>
              </a:spcBef>
              <a:defRPr sz="2550"/>
            </a:pPr>
            <a:r>
              <a:rPr sz="2100" dirty="0"/>
              <a:t>From histogrammed NeXus files</a:t>
            </a:r>
          </a:p>
          <a:p>
            <a:pPr marL="825817" lvl="1" indent="-437197" defTabSz="388620">
              <a:spcBef>
                <a:spcPts val="600"/>
              </a:spcBef>
              <a:defRPr sz="2550"/>
            </a:pPr>
            <a:r>
              <a:rPr sz="2100" dirty="0"/>
              <a:t>From McStas </a:t>
            </a:r>
            <a:r>
              <a:rPr sz="2100" dirty="0" smtClean="0"/>
              <a:t>output</a:t>
            </a:r>
            <a:endParaRPr lang="en-US" sz="2100" dirty="0" smtClean="0"/>
          </a:p>
          <a:p>
            <a:pPr marL="289487" indent="-437197" defTabSz="388620">
              <a:spcBef>
                <a:spcPts val="600"/>
              </a:spcBef>
              <a:defRPr sz="2550"/>
            </a:pPr>
            <a:r>
              <a:rPr sz="2100" dirty="0" smtClean="0"/>
              <a:t>Integrated </a:t>
            </a:r>
            <a:r>
              <a:rPr sz="2100" dirty="0"/>
              <a:t>with PSI style counting and EPICS </a:t>
            </a:r>
            <a:r>
              <a:rPr sz="2100" dirty="0" smtClean="0"/>
              <a:t>scalerRecord</a:t>
            </a:r>
            <a:endParaRPr lang="en-US" sz="2100" dirty="0"/>
          </a:p>
          <a:p>
            <a:pPr marL="289487" indent="-437197" defTabSz="388620">
              <a:spcBef>
                <a:spcPts val="600"/>
              </a:spcBef>
              <a:defRPr sz="2550"/>
            </a:pPr>
            <a:r>
              <a:rPr lang="en-US" sz="2100" dirty="0" smtClean="0"/>
              <a:t>DAQ2 </a:t>
            </a:r>
            <a:r>
              <a:rPr lang="en-US" sz="2100" dirty="0"/>
              <a:t>electronics at PSI</a:t>
            </a:r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 smtClean="0"/>
              <a:t>now successful </a:t>
            </a:r>
            <a:r>
              <a:rPr lang="en-US" sz="2100" dirty="0"/>
              <a:t>in production at </a:t>
            </a:r>
            <a:r>
              <a:rPr lang="en-US" sz="2100" dirty="0" smtClean="0"/>
              <a:t>RITA-2</a:t>
            </a:r>
            <a:endParaRPr lang="en-US" sz="2100" dirty="0"/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 smtClean="0"/>
              <a:t>sends </a:t>
            </a:r>
            <a:r>
              <a:rPr lang="en-US" sz="2100" dirty="0"/>
              <a:t>0MQ neutron event </a:t>
            </a:r>
            <a:r>
              <a:rPr lang="en-US" sz="2100" dirty="0" smtClean="0"/>
              <a:t>stream, adapted to Kafka</a:t>
            </a:r>
            <a:endParaRPr lang="en-US" sz="2100" dirty="0"/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/>
              <a:t>Extended old </a:t>
            </a:r>
            <a:r>
              <a:rPr lang="en-US" sz="2100" dirty="0" err="1"/>
              <a:t>SinqHM</a:t>
            </a:r>
            <a:r>
              <a:rPr lang="en-US" sz="2100" dirty="0"/>
              <a:t> to read and histogram the stream</a:t>
            </a:r>
          </a:p>
          <a:p>
            <a:pPr marL="592645" lvl="1" indent="-313753" defTabSz="278892">
              <a:spcBef>
                <a:spcPts val="400"/>
              </a:spcBef>
              <a:defRPr sz="1830"/>
            </a:pPr>
            <a:r>
              <a:rPr lang="en-US" sz="2100" dirty="0"/>
              <a:t>This old SW can do simple </a:t>
            </a:r>
            <a:r>
              <a:rPr lang="en-US" sz="2100" dirty="0" err="1"/>
              <a:t>histogramming</a:t>
            </a:r>
            <a:r>
              <a:rPr lang="en-US" sz="2100" dirty="0"/>
              <a:t> at ~800MB/sec!</a:t>
            </a:r>
          </a:p>
          <a:p>
            <a:pPr marL="437197" indent="-437197" defTabSz="388620">
              <a:spcBef>
                <a:spcPts val="600"/>
              </a:spcBef>
              <a:defRPr sz="2550"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INQ-AMORSI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SINQ-AMORSIM</a:t>
            </a:r>
          </a:p>
        </p:txBody>
      </p:sp>
      <p:sp>
        <p:nvSpPr>
          <p:cNvPr id="307" name="Deep simulation of the AMOR instrument for integration tes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Deep simulation of the AMOR instrument for integration testing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Simulate </a:t>
            </a:r>
            <a:r>
              <a:rPr lang="en-US" sz="1800" dirty="0" smtClean="0"/>
              <a:t>i</a:t>
            </a:r>
            <a:r>
              <a:rPr sz="1800" dirty="0" smtClean="0"/>
              <a:t>nstrument </a:t>
            </a:r>
            <a:r>
              <a:rPr lang="en-US" sz="1800" dirty="0" smtClean="0"/>
              <a:t>h</a:t>
            </a:r>
            <a:r>
              <a:rPr sz="1800" dirty="0" smtClean="0"/>
              <a:t>ardware </a:t>
            </a:r>
            <a:r>
              <a:rPr sz="1800" dirty="0"/>
              <a:t>with </a:t>
            </a:r>
            <a:r>
              <a:rPr lang="en-US" sz="1800" dirty="0" smtClean="0"/>
              <a:t>P</a:t>
            </a:r>
            <a:r>
              <a:rPr sz="1800" dirty="0" smtClean="0"/>
              <a:t>ython </a:t>
            </a:r>
            <a:r>
              <a:rPr sz="1800" dirty="0"/>
              <a:t>servers </a:t>
            </a:r>
            <a:endParaRPr lang="en-US" sz="1800" dirty="0" smtClean="0"/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 smtClean="0"/>
              <a:t>EPICS </a:t>
            </a:r>
            <a:r>
              <a:rPr sz="1800" dirty="0"/>
              <a:t>drivers and IOC on top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Event generator</a:t>
            </a:r>
          </a:p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Adding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BrightnESS software: DONE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lang="en-US" sz="1800" dirty="0" smtClean="0"/>
              <a:t>Experiment Control Interface</a:t>
            </a:r>
            <a:r>
              <a:rPr sz="1800" dirty="0" smtClean="0"/>
              <a:t>: </a:t>
            </a:r>
            <a:r>
              <a:rPr sz="1800" dirty="0"/>
              <a:t>In progress</a:t>
            </a:r>
          </a:p>
          <a:p>
            <a:pPr marL="485775" lvl="1" indent="-257175" defTabSz="228600">
              <a:spcBef>
                <a:spcPts val="300"/>
              </a:spcBef>
              <a:defRPr sz="1500"/>
            </a:pPr>
            <a:r>
              <a:rPr sz="1800" dirty="0"/>
              <a:t>Online data reduction: In planning</a:t>
            </a:r>
          </a:p>
          <a:p>
            <a:pPr marL="257175" indent="-257175" defTabSz="228600">
              <a:spcBef>
                <a:spcPts val="300"/>
              </a:spcBef>
              <a:defRPr sz="1500"/>
            </a:pPr>
            <a:r>
              <a:rPr sz="1800" dirty="0"/>
              <a:t>Aim: testing against the real </a:t>
            </a:r>
            <a:r>
              <a:rPr sz="1800" dirty="0" smtClean="0"/>
              <a:t>instrument</a:t>
            </a: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orward-EPICS-To-Kafk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Forward-EPICS-To-Kafka</a:t>
            </a:r>
          </a:p>
        </p:txBody>
      </p:sp>
      <p:sp>
        <p:nvSpPr>
          <p:cNvPr id="310" name="We need time stamped EPICS data in the event stream to correlate wit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329184" indent="-329184" defTabSz="292607">
              <a:spcBef>
                <a:spcPts val="400"/>
              </a:spcBef>
              <a:defRPr sz="1919"/>
            </a:pPr>
            <a:r>
              <a:rPr lang="en-US" sz="2000" dirty="0" smtClean="0"/>
              <a:t>For recording time stamped </a:t>
            </a:r>
            <a:r>
              <a:rPr sz="2000" dirty="0" smtClean="0"/>
              <a:t>EPICS </a:t>
            </a:r>
            <a:r>
              <a:rPr sz="2000" dirty="0"/>
              <a:t>data </a:t>
            </a:r>
            <a:endParaRPr lang="en-US" sz="2000" dirty="0" smtClean="0"/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lang="en-US" sz="2000" dirty="0" smtClean="0"/>
              <a:t>Metadata to correlate with </a:t>
            </a:r>
            <a:r>
              <a:rPr sz="2000" dirty="0" smtClean="0"/>
              <a:t>the </a:t>
            </a:r>
            <a:r>
              <a:rPr sz="2000" dirty="0"/>
              <a:t>event </a:t>
            </a:r>
            <a:r>
              <a:rPr sz="2000" dirty="0" smtClean="0"/>
              <a:t>stream</a:t>
            </a:r>
            <a:endParaRPr sz="2000" dirty="0"/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sz="2000" dirty="0"/>
              <a:t>Forward-EPICS-To-Kafka does this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Uses EPICS-4 API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Supports all standard EPICS types and waveforms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Can be extended to support advanced EPICS4 data types </a:t>
            </a:r>
            <a:endParaRPr lang="en-US" sz="2000" dirty="0" smtClean="0"/>
          </a:p>
          <a:p>
            <a:pPr marL="164591" indent="-329184" defTabSz="292607">
              <a:spcBef>
                <a:spcPts val="400"/>
              </a:spcBef>
              <a:defRPr sz="1919"/>
            </a:pPr>
            <a:r>
              <a:rPr sz="2000" dirty="0" smtClean="0"/>
              <a:t>Can </a:t>
            </a:r>
            <a:r>
              <a:rPr sz="2000" dirty="0"/>
              <a:t>already stream </a:t>
            </a:r>
            <a:r>
              <a:rPr lang="en-US" sz="2000" dirty="0" smtClean="0"/>
              <a:t>220</a:t>
            </a:r>
            <a:r>
              <a:rPr sz="2000" dirty="0" smtClean="0"/>
              <a:t>MB/sec </a:t>
            </a:r>
            <a:r>
              <a:rPr sz="2000" dirty="0"/>
              <a:t>of EPICS data to Kafka with ease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sz="2000" dirty="0"/>
              <a:t>Limit: </a:t>
            </a:r>
            <a:r>
              <a:rPr lang="en-US" sz="2000" dirty="0" smtClean="0"/>
              <a:t>File system</a:t>
            </a:r>
            <a:endParaRPr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NeXus File Wri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NeXus File Writer</a:t>
            </a:r>
          </a:p>
        </p:txBody>
      </p:sp>
      <p:sp>
        <p:nvSpPr>
          <p:cNvPr id="313" name="Collects Neutron event streams and EPICS streams from Kafka topics…"/>
          <p:cNvSpPr txBox="1">
            <a:spLocks noGrp="1"/>
          </p:cNvSpPr>
          <p:nvPr>
            <p:ph type="body" idx="1"/>
          </p:nvPr>
        </p:nvSpPr>
        <p:spPr>
          <a:xfrm>
            <a:off x="1006299" y="1836471"/>
            <a:ext cx="7767743" cy="2808686"/>
          </a:xfrm>
          <a:prstGeom prst="rect">
            <a:avLst/>
          </a:prstGeom>
        </p:spPr>
        <p:txBody>
          <a:bodyPr/>
          <a:lstStyle/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Collects Neutron event streams and EPICS streams from Kafka topics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Saves streams to HDF5 files in NeXus format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Header data and streaming configuration determined through </a:t>
            </a:r>
            <a:r>
              <a:rPr lang="en-US" dirty="0" smtClean="0"/>
              <a:t>JSON </a:t>
            </a:r>
            <a:r>
              <a:rPr dirty="0" smtClean="0"/>
              <a:t>command </a:t>
            </a:r>
            <a:r>
              <a:rPr dirty="0"/>
              <a:t>messages on a Kafka topic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Extendable to more stream types</a:t>
            </a:r>
          </a:p>
          <a:p>
            <a:pPr marL="329184" indent="-329184" defTabSz="292607">
              <a:spcBef>
                <a:spcPts val="400"/>
              </a:spcBef>
              <a:defRPr sz="1919"/>
            </a:pPr>
            <a:r>
              <a:rPr dirty="0"/>
              <a:t>We have a well working prototype:</a:t>
            </a:r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dirty="0"/>
              <a:t>event generator-Kafka-FileWriter: </a:t>
            </a:r>
            <a:r>
              <a:rPr lang="en-US" dirty="0" smtClean="0"/>
              <a:t>220</a:t>
            </a:r>
            <a:r>
              <a:rPr dirty="0" smtClean="0"/>
              <a:t>MB/sec</a:t>
            </a:r>
            <a:endParaRPr dirty="0"/>
          </a:p>
          <a:p>
            <a:pPr marL="621791" lvl="1" indent="-329184" defTabSz="292607">
              <a:spcBef>
                <a:spcPts val="400"/>
              </a:spcBef>
              <a:defRPr sz="1919"/>
            </a:pPr>
            <a:r>
              <a:rPr dirty="0"/>
              <a:t>raw file writer speed on GPFS: 1.3GB/sec with &gt; 2MB event messages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Results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ECP Integration…"/>
          <p:cNvSpPr txBox="1">
            <a:spLocks noGrp="1"/>
          </p:cNvSpPr>
          <p:nvPr>
            <p:ph type="body" idx="1"/>
          </p:nvPr>
        </p:nvSpPr>
        <p:spPr>
          <a:xfrm>
            <a:off x="882313" y="1526557"/>
            <a:ext cx="7767743" cy="2808686"/>
          </a:xfrm>
          <a:prstGeom prst="rect">
            <a:avLst/>
          </a:prstGeom>
        </p:spPr>
        <p:txBody>
          <a:bodyPr/>
          <a:lstStyle/>
          <a:p>
            <a:pPr marL="365188" indent="-365188" defTabSz="324611">
              <a:spcBef>
                <a:spcPts val="500"/>
              </a:spcBef>
              <a:defRPr sz="2130"/>
            </a:pPr>
            <a:r>
              <a:rPr lang="en-US" dirty="0" smtClean="0"/>
              <a:t>Experiment Control </a:t>
            </a:r>
            <a:r>
              <a:rPr lang="en-GB" dirty="0" smtClean="0"/>
              <a:t>Programme</a:t>
            </a:r>
            <a:r>
              <a:rPr lang="en-US" dirty="0" smtClean="0"/>
              <a:t> (</a:t>
            </a:r>
            <a:r>
              <a:rPr dirty="0" smtClean="0"/>
              <a:t>ECP</a:t>
            </a:r>
            <a:r>
              <a:rPr lang="en-US" dirty="0" smtClean="0"/>
              <a:t>)</a:t>
            </a:r>
            <a:r>
              <a:rPr dirty="0" smtClean="0"/>
              <a:t> </a:t>
            </a:r>
            <a:r>
              <a:rPr dirty="0"/>
              <a:t>Integration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lang="en-US" dirty="0" smtClean="0"/>
              <a:t>Close collaboration with PSI in kind </a:t>
            </a:r>
            <a:r>
              <a:rPr dirty="0" smtClean="0"/>
              <a:t>ECP </a:t>
            </a:r>
            <a:r>
              <a:rPr dirty="0"/>
              <a:t>project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This will </a:t>
            </a:r>
            <a:r>
              <a:rPr lang="en-US" dirty="0" smtClean="0"/>
              <a:t>put </a:t>
            </a:r>
            <a:r>
              <a:rPr dirty="0" smtClean="0"/>
              <a:t>our </a:t>
            </a:r>
            <a:r>
              <a:rPr dirty="0"/>
              <a:t>current </a:t>
            </a:r>
            <a:r>
              <a:rPr dirty="0" smtClean="0"/>
              <a:t>implementations</a:t>
            </a:r>
            <a:r>
              <a:rPr lang="en-US" dirty="0" smtClean="0"/>
              <a:t> to a thorough test</a:t>
            </a:r>
            <a:endParaRPr dirty="0"/>
          </a:p>
          <a:p>
            <a:pPr marL="365188" indent="-365188" defTabSz="324611">
              <a:spcBef>
                <a:spcPts val="500"/>
              </a:spcBef>
              <a:defRPr sz="2130"/>
            </a:pPr>
            <a:r>
              <a:rPr dirty="0"/>
              <a:t>Make NeXus File Writing  go fast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Gained limited access to a parallel filesystem at SLS</a:t>
            </a:r>
          </a:p>
          <a:p>
            <a:pPr marL="689800" lvl="1" indent="-365188" defTabSz="324611">
              <a:spcBef>
                <a:spcPts val="500"/>
              </a:spcBef>
              <a:defRPr sz="2130"/>
            </a:pPr>
            <a:r>
              <a:rPr dirty="0"/>
              <a:t>Working on testing and tuning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227" y="979220"/>
            <a:ext cx="2076773" cy="87385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38514" y="147922"/>
            <a:ext cx="6066973" cy="68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485156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5.3 Future Plans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81515" y="1174376"/>
            <a:ext cx="3759323" cy="3273619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 smtClean="0"/>
              <a:t>Our data stream will be the one </a:t>
            </a:r>
            <a:br>
              <a:rPr lang="en-GB" sz="1600" dirty="0" smtClean="0"/>
            </a:br>
            <a:r>
              <a:rPr lang="en-GB" sz="1600" dirty="0" smtClean="0"/>
              <a:t>and only scientific record of ESS</a:t>
            </a:r>
            <a:br>
              <a:rPr lang="en-GB" sz="1600" dirty="0" smtClean="0"/>
            </a:br>
            <a:r>
              <a:rPr lang="en-GB" sz="1600" dirty="0" smtClean="0"/>
              <a:t>experiments</a:t>
            </a:r>
          </a:p>
          <a:p>
            <a:r>
              <a:rPr lang="en-GB" sz="1600" dirty="0" smtClean="0"/>
              <a:t>Software needs to function </a:t>
            </a:r>
            <a:br>
              <a:rPr lang="en-GB" sz="1600" dirty="0" smtClean="0"/>
            </a:br>
            <a:r>
              <a:rPr lang="en-GB" sz="1600" dirty="0" smtClean="0"/>
              <a:t>correctly, reliable, and in real time</a:t>
            </a:r>
          </a:p>
          <a:p>
            <a:r>
              <a:rPr lang="en-GB" sz="1600" dirty="0" smtClean="0"/>
              <a:t>Going forward software testing</a:t>
            </a:r>
            <a:br>
              <a:rPr lang="en-GB" sz="1600" dirty="0" smtClean="0"/>
            </a:br>
            <a:r>
              <a:rPr lang="en-GB" sz="1600" dirty="0" smtClean="0"/>
              <a:t>will be as important as implementing</a:t>
            </a:r>
            <a:br>
              <a:rPr lang="en-GB" sz="1600" dirty="0" smtClean="0"/>
            </a:br>
            <a:r>
              <a:rPr lang="en-GB" sz="1600" dirty="0" smtClean="0"/>
              <a:t>new features</a:t>
            </a:r>
          </a:p>
          <a:p>
            <a:r>
              <a:rPr lang="en-GB" sz="1600" dirty="0" smtClean="0"/>
              <a:t>Integration and testing facility is</a:t>
            </a:r>
            <a:br>
              <a:rPr lang="en-GB" sz="1600" dirty="0" smtClean="0"/>
            </a:br>
            <a:r>
              <a:rPr lang="en-GB" sz="1600" dirty="0" smtClean="0"/>
              <a:t>set up in the ESSIIP lab (Lund)</a:t>
            </a:r>
          </a:p>
          <a:p>
            <a:r>
              <a:rPr lang="en-GB" sz="1600" dirty="0" smtClean="0"/>
              <a:t>Test will be run by partners in </a:t>
            </a:r>
            <a:br>
              <a:rPr lang="en-GB" sz="1600" dirty="0" smtClean="0"/>
            </a:br>
            <a:r>
              <a:rPr lang="en-GB" sz="1600" dirty="0" smtClean="0"/>
              <a:t>their facilities</a:t>
            </a:r>
            <a:endParaRPr lang="en-GB" sz="1600" dirty="0"/>
          </a:p>
          <a:p>
            <a:r>
              <a:rPr lang="en-GB" sz="1600" dirty="0" smtClean="0"/>
              <a:t>Automated test are implemented on </a:t>
            </a:r>
            <a:br>
              <a:rPr lang="en-GB" sz="1600" dirty="0" smtClean="0"/>
            </a:br>
            <a:r>
              <a:rPr lang="en-GB" sz="1600" dirty="0" smtClean="0"/>
              <a:t>virtual hardware for now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>
            <a:off x="763538" y="4847590"/>
            <a:ext cx="2629483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29785" y="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Software Testing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821" y="1077299"/>
            <a:ext cx="623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8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Straight Connector 206"/>
          <p:cNvCxnSpPr>
            <a:endCxn id="60" idx="2"/>
          </p:cNvCxnSpPr>
          <p:nvPr/>
        </p:nvCxnSpPr>
        <p:spPr>
          <a:xfrm flipH="1" flipV="1">
            <a:off x="2229876" y="3721072"/>
            <a:ext cx="3542406" cy="111872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endCxn id="64" idx="2"/>
          </p:cNvCxnSpPr>
          <p:nvPr/>
        </p:nvCxnSpPr>
        <p:spPr>
          <a:xfrm flipH="1" flipV="1">
            <a:off x="3309996" y="3721072"/>
            <a:ext cx="2462286" cy="985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endCxn id="60" idx="0"/>
          </p:cNvCxnSpPr>
          <p:nvPr/>
        </p:nvCxnSpPr>
        <p:spPr>
          <a:xfrm flipH="1">
            <a:off x="2229876" y="2847770"/>
            <a:ext cx="2970286" cy="60330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endCxn id="10" idx="0"/>
          </p:cNvCxnSpPr>
          <p:nvPr/>
        </p:nvCxnSpPr>
        <p:spPr>
          <a:xfrm>
            <a:off x="5342847" y="3080745"/>
            <a:ext cx="128370" cy="5621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endCxn id="64" idx="0"/>
          </p:cNvCxnSpPr>
          <p:nvPr/>
        </p:nvCxnSpPr>
        <p:spPr>
          <a:xfrm flipH="1">
            <a:off x="3309996" y="2863921"/>
            <a:ext cx="1890166" cy="58715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79" idx="0"/>
          </p:cNvCxnSpPr>
          <p:nvPr/>
        </p:nvCxnSpPr>
        <p:spPr>
          <a:xfrm flipH="1">
            <a:off x="4390116" y="2984670"/>
            <a:ext cx="829423" cy="4677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endCxn id="11" idx="0"/>
          </p:cNvCxnSpPr>
          <p:nvPr/>
        </p:nvCxnSpPr>
        <p:spPr>
          <a:xfrm flipH="1">
            <a:off x="4390117" y="3029339"/>
            <a:ext cx="850527" cy="81604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endCxn id="9" idx="0"/>
          </p:cNvCxnSpPr>
          <p:nvPr/>
        </p:nvCxnSpPr>
        <p:spPr>
          <a:xfrm flipH="1">
            <a:off x="3309996" y="2953860"/>
            <a:ext cx="1890166" cy="8915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endCxn id="8" idx="0"/>
          </p:cNvCxnSpPr>
          <p:nvPr/>
        </p:nvCxnSpPr>
        <p:spPr>
          <a:xfrm flipH="1">
            <a:off x="2229876" y="2908870"/>
            <a:ext cx="2970286" cy="9365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Continuous Deployment</a:t>
            </a:r>
            <a:endParaRPr lang="en-US" dirty="0"/>
          </a:p>
        </p:txBody>
      </p:sp>
      <p:pic>
        <p:nvPicPr>
          <p:cNvPr id="5" name="Picture 4" descr="githublog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354" y="1283117"/>
            <a:ext cx="991772" cy="302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12" y="1229111"/>
            <a:ext cx="1071503" cy="344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35" y="2655682"/>
            <a:ext cx="290579" cy="357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487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Detector Data </a:t>
            </a:r>
            <a:r>
              <a:rPr lang="en-US" sz="696">
                <a:solidFill>
                  <a:srgbClr val="000000"/>
                </a:solidFill>
              </a:rPr>
              <a:t>192.168.12.21</a:t>
            </a:r>
          </a:p>
        </p:txBody>
      </p:sp>
      <p:sp>
        <p:nvSpPr>
          <p:cNvPr id="9" name="Rectangle 8"/>
          <p:cNvSpPr/>
          <p:nvPr/>
        </p:nvSpPr>
        <p:spPr>
          <a:xfrm>
            <a:off x="290499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EFU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6217" y="36428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chemeClr val="tx1"/>
                </a:solidFill>
              </a:rPr>
              <a:t>FileWriter</a:t>
            </a:r>
            <a:endParaRPr lang="en-US" sz="750" b="1">
              <a:solidFill>
                <a:schemeClr val="tx1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85116" y="3845383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Kafka Broker 2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17161" y="2633267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dmbuild01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192.168.12.100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81" y="2486680"/>
            <a:ext cx="1013632" cy="35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596" y="4717559"/>
            <a:ext cx="1259156" cy="3341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922" y="4778344"/>
            <a:ext cx="810089" cy="235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88922" y="4450485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Graylog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0635" y="4447560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Graphite / </a:t>
            </a:r>
            <a:r>
              <a:rPr lang="en-US" sz="750" b="1" err="1">
                <a:solidFill>
                  <a:srgbClr val="000000"/>
                </a:solidFill>
              </a:rPr>
              <a:t>Grafana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63155" y="1283117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jenkins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192.168.12.102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979179" y="1661159"/>
            <a:ext cx="0" cy="81009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476974" y="1553147"/>
            <a:ext cx="1014373" cy="972108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993" y="1769171"/>
            <a:ext cx="1620180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1 Jenkins master instructs dmbuild01 </a:t>
            </a:r>
          </a:p>
          <a:p>
            <a:r>
              <a:rPr lang="en-US" sz="750">
                <a:cs typeface="Consolas"/>
              </a:rPr>
              <a:t>to start building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56427" y="1117835"/>
            <a:ext cx="992748" cy="761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dmg</a:t>
            </a:r>
            <a:r>
              <a:rPr lang="en-US" sz="750">
                <a:cs typeface="Consolas"/>
              </a:rPr>
              <a:t>-build-scripts</a:t>
            </a:r>
          </a:p>
          <a:p>
            <a:r>
              <a:rPr lang="en-US" sz="750">
                <a:cs typeface="Consolas"/>
              </a:rPr>
              <a:t>h5cc</a:t>
            </a:r>
          </a:p>
          <a:p>
            <a:r>
              <a:rPr lang="en-US" sz="750">
                <a:cs typeface="Consolas"/>
              </a:rPr>
              <a:t>streaming-data-types</a:t>
            </a:r>
          </a:p>
          <a:p>
            <a:r>
              <a:rPr lang="en-US" sz="750" err="1">
                <a:cs typeface="Consolas"/>
              </a:rPr>
              <a:t>graylog</a:t>
            </a:r>
            <a:r>
              <a:rPr lang="en-US" sz="750">
                <a:cs typeface="Consolas"/>
              </a:rPr>
              <a:t>-logger</a:t>
            </a:r>
          </a:p>
          <a:p>
            <a:r>
              <a:rPr lang="en-US" sz="750">
                <a:cs typeface="Consolas"/>
              </a:rPr>
              <a:t>event-formation-unit</a:t>
            </a:r>
          </a:p>
          <a:p>
            <a:r>
              <a:rPr lang="en-US" sz="750" err="1">
                <a:cs typeface="Consolas"/>
              </a:rPr>
              <a:t>kafka</a:t>
            </a:r>
            <a:r>
              <a:rPr lang="en-US" sz="750">
                <a:cs typeface="Consolas"/>
              </a:rPr>
              <a:t>-to-nexus</a:t>
            </a:r>
          </a:p>
        </p:txBody>
      </p:sp>
      <p:sp>
        <p:nvSpPr>
          <p:cNvPr id="29" name="TextBox 28"/>
          <p:cNvSpPr txBox="1"/>
          <p:nvPr/>
        </p:nvSpPr>
        <p:spPr>
          <a:xfrm rot="19000494">
            <a:off x="2300800" y="1769171"/>
            <a:ext cx="1134126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2 build script clones </a:t>
            </a:r>
          </a:p>
          <a:p>
            <a:r>
              <a:rPr lang="en-US" sz="750">
                <a:cs typeface="Consolas"/>
              </a:rPr>
              <a:t>repositories from </a:t>
            </a:r>
            <a:r>
              <a:rPr lang="en-US" sz="750" err="1">
                <a:cs typeface="Consolas"/>
              </a:rPr>
              <a:t>Github</a:t>
            </a:r>
            <a:endParaRPr lang="en-US" sz="750">
              <a:cs typeface="Consola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999" y="2780663"/>
            <a:ext cx="1307119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executables</a:t>
            </a:r>
            <a:r>
              <a:rPr lang="en-US" sz="750">
                <a:cs typeface="Consolas"/>
              </a:rPr>
              <a:t> are built and run</a:t>
            </a:r>
          </a:p>
          <a:p>
            <a:r>
              <a:rPr lang="en-US" sz="750">
                <a:cs typeface="Consolas"/>
              </a:rPr>
              <a:t>on the target OS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2634876" y="2798001"/>
            <a:ext cx="972108" cy="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99359" y="2124566"/>
            <a:ext cx="594066" cy="18466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err="1">
                <a:cs typeface="Consolas"/>
              </a:rPr>
              <a:t>release.tar</a:t>
            </a:r>
            <a:endParaRPr lang="en-US" sz="750">
              <a:cs typeface="Consola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53365" y="2309231"/>
            <a:ext cx="594066" cy="8100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output/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bin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data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</a:t>
            </a:r>
            <a:r>
              <a:rPr lang="en-US" sz="589" err="1">
                <a:solidFill>
                  <a:srgbClr val="000000"/>
                </a:solidFill>
                <a:latin typeface="Consolas"/>
                <a:cs typeface="Consolas"/>
              </a:rPr>
              <a:t>inc</a:t>
            </a:r>
            <a:endParaRPr lang="en-US" sz="589">
              <a:solidFill>
                <a:srgbClr val="000000"/>
              </a:solidFill>
              <a:latin typeface="Consolas"/>
              <a:cs typeface="Consolas"/>
            </a:endParaRP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├── lib</a:t>
            </a:r>
          </a:p>
          <a:p>
            <a:r>
              <a:rPr lang="en-US" sz="589">
                <a:solidFill>
                  <a:srgbClr val="000000"/>
                </a:solidFill>
                <a:latin typeface="Consolas"/>
                <a:cs typeface="Consolas"/>
              </a:rPr>
              <a:t>  └── </a:t>
            </a:r>
            <a:r>
              <a:rPr lang="en-US" sz="589" err="1">
                <a:solidFill>
                  <a:srgbClr val="000000"/>
                </a:solidFill>
                <a:latin typeface="Consolas"/>
                <a:cs typeface="Consolas"/>
              </a:rPr>
              <a:t>util</a:t>
            </a:r>
            <a:endParaRPr lang="en-US" sz="589">
              <a:solidFill>
                <a:srgbClr val="000000"/>
              </a:solidFill>
              <a:latin typeface="Consolas"/>
              <a:cs typeface="Consolas"/>
            </a:endParaRPr>
          </a:p>
          <a:p>
            <a:endParaRPr lang="en-US" sz="589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00456" y="2307261"/>
            <a:ext cx="1541522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 dirty="0">
                <a:cs typeface="Consolas"/>
              </a:rPr>
              <a:t>4 Ansible deploys the release and starts all relevant executables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4287226" y="2795285"/>
            <a:ext cx="879527" cy="0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1" idx="2"/>
          </p:cNvCxnSpPr>
          <p:nvPr/>
        </p:nvCxnSpPr>
        <p:spPr>
          <a:xfrm flipH="1">
            <a:off x="4080956" y="4115383"/>
            <a:ext cx="309160" cy="33175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16" idx="0"/>
          </p:cNvCxnSpPr>
          <p:nvPr/>
        </p:nvCxnSpPr>
        <p:spPr>
          <a:xfrm flipH="1">
            <a:off x="2493922" y="4115382"/>
            <a:ext cx="696513" cy="335103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9" idx="2"/>
          </p:cNvCxnSpPr>
          <p:nvPr/>
        </p:nvCxnSpPr>
        <p:spPr>
          <a:xfrm>
            <a:off x="3309996" y="4115383"/>
            <a:ext cx="468095" cy="33175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634966" y="3980383"/>
            <a:ext cx="27003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715086" y="3980383"/>
            <a:ext cx="27003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795206" y="3845353"/>
            <a:ext cx="271011" cy="13503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817161" y="2957304"/>
            <a:ext cx="1242138" cy="18466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3 result of build is a tar file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70934" y="3846059"/>
            <a:ext cx="124213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5 Data is streamed through the pipeline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97313" y="4476984"/>
            <a:ext cx="1242138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6 Logs and Metrics are sent </a:t>
            </a:r>
          </a:p>
          <a:p>
            <a:r>
              <a:rPr lang="en-US" sz="750">
                <a:cs typeface="Consolas"/>
              </a:rPr>
              <a:t>as evidence of success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772282" y="4642066"/>
            <a:ext cx="810000" cy="27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 err="1">
                <a:solidFill>
                  <a:srgbClr val="000000"/>
                </a:solidFill>
              </a:rPr>
              <a:t>eeenfs</a:t>
            </a:r>
            <a:endParaRPr lang="en-US" sz="750" b="1">
              <a:solidFill>
                <a:srgbClr val="000000"/>
              </a:solidFill>
            </a:endParaRP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15782" y="4333041"/>
            <a:ext cx="984325" cy="3000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50">
                <a:cs typeface="Consolas"/>
              </a:rPr>
              <a:t>EEE is made available to nodes using NFS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824876" y="3451072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SINQ AMORSIM</a:t>
            </a:r>
          </a:p>
          <a:p>
            <a:pPr algn="ctr"/>
            <a:r>
              <a:rPr lang="en-US" sz="750" b="1">
                <a:solidFill>
                  <a:srgbClr val="000000"/>
                </a:solidFill>
              </a:rPr>
              <a:t> </a:t>
            </a:r>
            <a:r>
              <a:rPr lang="en-US" sz="696">
                <a:solidFill>
                  <a:srgbClr val="000000"/>
                </a:solidFill>
              </a:rPr>
              <a:t>192.168.12.21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904996" y="3451072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696" b="1">
                <a:solidFill>
                  <a:srgbClr val="000000"/>
                </a:solidFill>
              </a:rPr>
              <a:t>EPICS Forwarder</a:t>
            </a:r>
            <a:br>
              <a:rPr lang="en-US" sz="696" b="1">
                <a:solidFill>
                  <a:srgbClr val="000000"/>
                </a:solidFill>
              </a:rPr>
            </a:br>
            <a:r>
              <a:rPr lang="en-US" sz="696">
                <a:solidFill>
                  <a:srgbClr val="000000"/>
                </a:solidFill>
              </a:rPr>
              <a:t>192.168.12.23</a:t>
            </a:r>
          </a:p>
        </p:txBody>
      </p:sp>
      <p:cxnSp>
        <p:nvCxnSpPr>
          <p:cNvPr id="75" name="Straight Connector 74"/>
          <p:cNvCxnSpPr>
            <a:stCxn id="60" idx="3"/>
            <a:endCxn id="64" idx="1"/>
          </p:cNvCxnSpPr>
          <p:nvPr/>
        </p:nvCxnSpPr>
        <p:spPr>
          <a:xfrm>
            <a:off x="2634876" y="3586072"/>
            <a:ext cx="270120" cy="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985116" y="3452410"/>
            <a:ext cx="810000" cy="27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34290" rIns="0" bIns="34290" rtlCol="0" anchor="ctr"/>
          <a:lstStyle/>
          <a:p>
            <a:pPr algn="ctr"/>
            <a:r>
              <a:rPr lang="en-US" sz="750" b="1">
                <a:solidFill>
                  <a:srgbClr val="000000"/>
                </a:solidFill>
              </a:rPr>
              <a:t>Kafka Broker 1</a:t>
            </a:r>
          </a:p>
          <a:p>
            <a:pPr algn="ctr"/>
            <a:r>
              <a:rPr lang="en-US" sz="696">
                <a:solidFill>
                  <a:srgbClr val="000000"/>
                </a:solidFill>
              </a:rPr>
              <a:t>192.168.12.22</a:t>
            </a:r>
          </a:p>
        </p:txBody>
      </p:sp>
      <p:cxnSp>
        <p:nvCxnSpPr>
          <p:cNvPr id="80" name="Straight Connector 79"/>
          <p:cNvCxnSpPr>
            <a:stCxn id="64" idx="3"/>
            <a:endCxn id="79" idx="1"/>
          </p:cNvCxnSpPr>
          <p:nvPr/>
        </p:nvCxnSpPr>
        <p:spPr>
          <a:xfrm>
            <a:off x="3714996" y="3586072"/>
            <a:ext cx="270120" cy="133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9" idx="3"/>
          </p:cNvCxnSpPr>
          <p:nvPr/>
        </p:nvCxnSpPr>
        <p:spPr>
          <a:xfrm>
            <a:off x="4795116" y="3587410"/>
            <a:ext cx="270120" cy="112560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47002" y="1279922"/>
            <a:ext cx="2113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Includes and integrates all prototypes.</a:t>
            </a:r>
          </a:p>
          <a:p>
            <a:endParaRPr lang="en-GB" sz="1600" dirty="0" smtClean="0"/>
          </a:p>
          <a:p>
            <a:r>
              <a:rPr lang="en-GB" sz="1600" dirty="0" smtClean="0"/>
              <a:t>Near production experience </a:t>
            </a:r>
            <a:br>
              <a:rPr lang="en-GB" sz="1600" dirty="0" smtClean="0"/>
            </a:br>
            <a:r>
              <a:rPr lang="en-GB" sz="1600" dirty="0" smtClean="0"/>
              <a:t>for staff and code</a:t>
            </a:r>
          </a:p>
          <a:p>
            <a:endParaRPr lang="en-GB" sz="1600" dirty="0"/>
          </a:p>
          <a:p>
            <a:r>
              <a:rPr lang="en-GB" sz="1600" dirty="0" smtClean="0"/>
              <a:t>Lessons learned and actions logged </a:t>
            </a:r>
            <a:br>
              <a:rPr lang="en-GB" sz="1600" dirty="0" smtClean="0"/>
            </a:br>
            <a:r>
              <a:rPr lang="en-GB" sz="1600" dirty="0" smtClean="0"/>
              <a:t>(Wiki &amp; Jira)</a:t>
            </a:r>
          </a:p>
          <a:p>
            <a:endParaRPr lang="en-GB" sz="1600" dirty="0"/>
          </a:p>
          <a:p>
            <a:r>
              <a:rPr lang="en-GB" sz="1600" dirty="0" smtClean="0"/>
              <a:t>Integration into experiment control is in </a:t>
            </a:r>
            <a:r>
              <a:rPr lang="en-GB" sz="1600" dirty="0" smtClean="0"/>
              <a:t>the works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67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971" y="899179"/>
            <a:ext cx="7767742" cy="39148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Main Risks</a:t>
            </a:r>
          </a:p>
          <a:p>
            <a:r>
              <a:rPr lang="en-GB" dirty="0" smtClean="0"/>
              <a:t>Late availability of hardware for testing</a:t>
            </a:r>
          </a:p>
          <a:p>
            <a:r>
              <a:rPr lang="en-GB" dirty="0" smtClean="0"/>
              <a:t>Performance not sufficient for ESS real time</a:t>
            </a:r>
          </a:p>
          <a:p>
            <a:r>
              <a:rPr lang="en-GB" dirty="0" smtClean="0"/>
              <a:t>Staff retention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Upcoming </a:t>
            </a:r>
            <a:r>
              <a:rPr lang="en-GB" dirty="0"/>
              <a:t>events </a:t>
            </a:r>
            <a:endParaRPr lang="en-GB" dirty="0" smtClean="0"/>
          </a:p>
          <a:p>
            <a:r>
              <a:rPr lang="en-GB" dirty="0" smtClean="0"/>
              <a:t>WP4 </a:t>
            </a:r>
            <a:r>
              <a:rPr lang="en-GB" dirty="0"/>
              <a:t>WP5 </a:t>
            </a:r>
            <a:r>
              <a:rPr lang="en-GB" dirty="0" smtClean="0"/>
              <a:t>Jamboree, next week</a:t>
            </a:r>
          </a:p>
          <a:p>
            <a:r>
              <a:rPr lang="en-GB" dirty="0" smtClean="0"/>
              <a:t>IKON13 Detector Session, end of the month</a:t>
            </a:r>
          </a:p>
          <a:p>
            <a:r>
              <a:rPr lang="en-GB" dirty="0" smtClean="0"/>
              <a:t>MS34 </a:t>
            </a:r>
            <a:r>
              <a:rPr lang="en-GB" dirty="0"/>
              <a:t>January/February </a:t>
            </a:r>
            <a:r>
              <a:rPr lang="en-GB" dirty="0" smtClean="0"/>
              <a:t>2018</a:t>
            </a:r>
            <a:br>
              <a:rPr lang="en-GB" dirty="0" smtClean="0"/>
            </a:br>
            <a:r>
              <a:rPr lang="en-GB" dirty="0" smtClean="0"/>
              <a:t>Milestone Meeting -- 2nd </a:t>
            </a:r>
            <a:r>
              <a:rPr lang="en-GB" dirty="0"/>
              <a:t>integrated software test </a:t>
            </a:r>
          </a:p>
          <a:p>
            <a:r>
              <a:rPr lang="en-GB" dirty="0" smtClean="0"/>
              <a:t>MS35 May 2018</a:t>
            </a:r>
            <a:br>
              <a:rPr lang="en-GB" dirty="0" smtClean="0"/>
            </a:br>
            <a:r>
              <a:rPr lang="en-GB" dirty="0" smtClean="0"/>
              <a:t>Final software </a:t>
            </a:r>
            <a:r>
              <a:rPr lang="en-GB" dirty="0" smtClean="0"/>
              <a:t>delivery</a:t>
            </a:r>
          </a:p>
          <a:p>
            <a:r>
              <a:rPr lang="en-GB" dirty="0" smtClean="0"/>
              <a:t>End of Project</a:t>
            </a:r>
            <a:br>
              <a:rPr lang="en-GB" dirty="0" smtClean="0"/>
            </a:br>
            <a:r>
              <a:rPr lang="en-GB" dirty="0" smtClean="0"/>
              <a:t>Corresponding final deliverables </a:t>
            </a:r>
            <a:r>
              <a:rPr lang="en-GB" dirty="0" smtClean="0"/>
              <a:t>in the individual </a:t>
            </a:r>
            <a:r>
              <a:rPr lang="en-GB" dirty="0" smtClean="0"/>
              <a:t>tasks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117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909037"/>
              </p:ext>
            </p:extLst>
          </p:nvPr>
        </p:nvGraphicFramePr>
        <p:xfrm>
          <a:off x="335654" y="927121"/>
          <a:ext cx="4491318" cy="4020240"/>
        </p:xfrm>
        <a:graphic>
          <a:graphicData uri="http://schemas.openxmlformats.org/drawingml/2006/table">
            <a:tbl>
              <a:tblPr/>
              <a:tblGrid>
                <a:gridCol w="2138951"/>
                <a:gridCol w="855261"/>
                <a:gridCol w="1497106"/>
              </a:tblGrid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>
                          <a:solidFill>
                            <a:srgbClr val="F5F5F5"/>
                          </a:solidFill>
                          <a:effectLst/>
                          <a:hlinkClick r:id="rId2"/>
                        </a:rPr>
                        <a:t>Tobias Richter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Group Leader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3"/>
                        </a:rPr>
                        <a:t>Martin Shetty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4"/>
                        </a:rPr>
                        <a:t>Afonso Mukai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49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5"/>
                        </a:rPr>
                        <a:t>Morten Jagd Christensen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6"/>
                        </a:rPr>
                        <a:t>Jonas Nilsson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DMSC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5.2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7"/>
                        </a:rPr>
                        <a:t>Stig Skelboe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8"/>
                        </a:rPr>
                        <a:t>Carsten Søgaard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9"/>
                        </a:rPr>
                        <a:t>Troels Blum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NBI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5.1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0"/>
                        </a:rPr>
                        <a:t>Matt Clarke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1"/>
                        </a:rPr>
                        <a:t>Freddie Akeroyd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2"/>
                        </a:rPr>
                        <a:t>Matthew Jones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STFC/ISIS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Streaming In Kind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45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94CA"/>
                          </a:solidFill>
                          <a:effectLst/>
                          <a:hlinkClick r:id="rId13"/>
                        </a:rPr>
                        <a:t>Mark Koennecke</a:t>
                      </a:r>
                      <a:endParaRPr lang="en-US" sz="1400" dirty="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5.2/5.3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4"/>
                        </a:rPr>
                        <a:t>Michele Brambilla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5"/>
                        </a:rPr>
                        <a:t>Dominik Werder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PSI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6"/>
                        </a:rPr>
                        <a:t>Roberto Pugliese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742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7"/>
                        </a:rPr>
                        <a:t>Carlos Reis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945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solidFill>
                            <a:srgbClr val="0094CA"/>
                          </a:solidFill>
                          <a:effectLst/>
                          <a:hlinkClick r:id="rId18"/>
                        </a:rPr>
                        <a:t>George Kourousias</a:t>
                      </a:r>
                      <a:endParaRPr lang="en-US" sz="1400">
                        <a:effectLst/>
                      </a:endParaRP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>
                          <a:effectLst/>
                        </a:rPr>
                        <a:t>Elettra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</a:rPr>
                        <a:t>BrightnESS 5.3</a:t>
                      </a:r>
                    </a:p>
                  </a:txBody>
                  <a:tcPr marL="12387" marR="12387" marT="8671" marB="8671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7318" y="1264025"/>
            <a:ext cx="2207292" cy="371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Special Thanks: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Dorothea Pfeiffer</a:t>
            </a:r>
          </a:p>
          <a:p>
            <a:pPr marL="0" indent="0">
              <a:buNone/>
            </a:pPr>
            <a:r>
              <a:rPr lang="en-US" sz="1600" dirty="0" smtClean="0"/>
              <a:t>Michael Lupberger</a:t>
            </a:r>
          </a:p>
          <a:p>
            <a:pPr marL="0" indent="0">
              <a:buNone/>
            </a:pPr>
            <a:r>
              <a:rPr lang="en-US" sz="1600" dirty="0" err="1" smtClean="0"/>
              <a:t>Patrik</a:t>
            </a:r>
            <a:r>
              <a:rPr lang="en-US" sz="1600" dirty="0" smtClean="0"/>
              <a:t> </a:t>
            </a:r>
            <a:r>
              <a:rPr lang="en-US" sz="1600" dirty="0" err="1" smtClean="0"/>
              <a:t>Thunier</a:t>
            </a:r>
            <a:r>
              <a:rPr lang="en-US" sz="1600" dirty="0" smtClean="0"/>
              <a:t>	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Anton </a:t>
            </a:r>
            <a:r>
              <a:rPr lang="en-US" sz="1600" dirty="0" err="1" smtClean="0"/>
              <a:t>Khaplanov</a:t>
            </a:r>
            <a:r>
              <a:rPr lang="en-US" sz="1600" dirty="0" smtClean="0"/>
              <a:t> </a:t>
            </a:r>
          </a:p>
          <a:p>
            <a:pPr marL="0" indent="0">
              <a:buNone/>
            </a:pPr>
            <a:r>
              <a:rPr lang="en-US" sz="1600" dirty="0" smtClean="0"/>
              <a:t>Francesco </a:t>
            </a:r>
            <a:r>
              <a:rPr lang="en-US" sz="1600" dirty="0" err="1"/>
              <a:t>Piscitelli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Scott </a:t>
            </a:r>
            <a:r>
              <a:rPr lang="en-US" sz="1600" dirty="0" err="1"/>
              <a:t>Kolya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Steven </a:t>
            </a:r>
            <a:r>
              <a:rPr lang="en-US" sz="1600" dirty="0" err="1"/>
              <a:t>Alcock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Richard </a:t>
            </a:r>
            <a:r>
              <a:rPr lang="en-US" sz="1600" dirty="0"/>
              <a:t>Hall-Wilton 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ESS DG (WP4)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58331" y="2937241"/>
            <a:ext cx="1161060" cy="1411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01082" y="1099476"/>
            <a:ext cx="1075559" cy="130494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192538" y="81440"/>
            <a:ext cx="665134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Acknowledgements</a:t>
            </a:r>
            <a:endParaRPr lang="en-GB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BrightnESS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266388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Overview of WP5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67" y="3458426"/>
            <a:ext cx="2363352" cy="131727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92464"/>
              </p:ext>
            </p:extLst>
          </p:nvPr>
        </p:nvGraphicFramePr>
        <p:xfrm>
          <a:off x="1792343" y="1483645"/>
          <a:ext cx="6909962" cy="2690286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835686"/>
                <a:gridCol w="4627487"/>
                <a:gridCol w="1446789"/>
              </a:tblGrid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Creating a standard neutron event data stream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for different detector types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KU</a:t>
                      </a:r>
                      <a:endParaRPr lang="en-US" sz="1600" dirty="0"/>
                    </a:p>
                  </a:txBody>
                  <a:tcPr/>
                </a:tc>
              </a:tr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Creating a standard method for streaming meta-data 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for fast applied fields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PSI</a:t>
                      </a:r>
                      <a:endParaRPr lang="en-US" sz="1600" dirty="0"/>
                    </a:p>
                  </a:txBody>
                  <a:tcPr/>
                </a:tc>
              </a:tr>
              <a:tr h="8967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Task 5.3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Software to aggregate and make available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neutron event data and sample meta-data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ESS, PSI, </a:t>
                      </a:r>
                      <a:r>
                        <a:rPr lang="en-US" sz="1600" dirty="0" err="1" smtClean="0"/>
                        <a:t>Elettra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048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78917" y="-157655"/>
            <a:ext cx="46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</a:rPr>
              <a:t>T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8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52959"/>
            <a:ext cx="72598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rgbClr val="7F7F7F"/>
                </a:solidFill>
              </a:rPr>
              <a:t>Instrument Readout Architecture</a:t>
            </a:r>
            <a:endParaRPr lang="en-GB" sz="3200" b="1" dirty="0">
              <a:solidFill>
                <a:srgbClr val="7F7F7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76791" y="1216620"/>
            <a:ext cx="5011487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DMSC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5722" y="1216620"/>
            <a:ext cx="1669139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Instrument Hardware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1950" y="3914859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Motion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1471" y="319797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Chopper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23327" y="1776959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3327" y="2413554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2848" y="3852083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74071" y="3323493"/>
            <a:ext cx="1275056" cy="5327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 flipV="1">
            <a:off x="6340094" y="2407189"/>
            <a:ext cx="1109025" cy="6266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40094" y="3033815"/>
            <a:ext cx="1269569" cy="6625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1036" y="2142886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74071" y="1846205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21471" y="2096326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1472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Detector Backend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64020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Event Formation Unit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4020" y="209752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64020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 Bridge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6569" y="2482992"/>
            <a:ext cx="1131377" cy="110164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Data Aggregation (Kafka)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49119" y="2104972"/>
            <a:ext cx="1131377" cy="604433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NeXus File Writing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9118" y="3323493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Live Feedback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386" y="3672074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2762" y="1890218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MRF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0673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EPICS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95601" y="1833456"/>
            <a:ext cx="9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100 GB/s fibre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617" y="1077530"/>
            <a:ext cx="8556155" cy="39427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does it do?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dirty="0" smtClean="0"/>
              <a:t>Convert digitized raw </a:t>
            </a:r>
            <a:br>
              <a:rPr lang="en-US" dirty="0" smtClean="0"/>
            </a:br>
            <a:r>
              <a:rPr lang="en-US" dirty="0" smtClean="0"/>
              <a:t>detector signals to </a:t>
            </a:r>
            <a:br>
              <a:rPr lang="en-US" dirty="0" smtClean="0"/>
            </a:br>
            <a:r>
              <a:rPr lang="en-US" b="1" dirty="0" smtClean="0"/>
              <a:t>pixel ID &amp; timestamp</a:t>
            </a:r>
            <a:r>
              <a:rPr lang="en-US" dirty="0" smtClean="0"/>
              <a:t> per event</a:t>
            </a:r>
            <a:br>
              <a:rPr lang="en-US" dirty="0" smtClean="0"/>
            </a:br>
            <a:r>
              <a:rPr lang="en-US" dirty="0" smtClean="0"/>
              <a:t>in a detector type specific way</a:t>
            </a:r>
          </a:p>
          <a:p>
            <a:r>
              <a:rPr lang="en-US" dirty="0" smtClean="0"/>
              <a:t>Think of it as detector electronics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software </a:t>
            </a:r>
            <a:r>
              <a:rPr lang="en-US" dirty="0" smtClean="0"/>
              <a:t>running on </a:t>
            </a:r>
            <a:br>
              <a:rPr lang="en-US" dirty="0" smtClean="0"/>
            </a:br>
            <a:r>
              <a:rPr lang="en-US" dirty="0" smtClean="0"/>
              <a:t>commercial of the shelf hardware</a:t>
            </a:r>
          </a:p>
          <a:p>
            <a:r>
              <a:rPr lang="en-US" dirty="0" smtClean="0"/>
              <a:t>Reduces technical risks associated </a:t>
            </a:r>
            <a:br>
              <a:rPr lang="en-US" dirty="0" smtClean="0"/>
            </a:br>
            <a:r>
              <a:rPr lang="en-US" dirty="0" smtClean="0"/>
              <a:t>with developing and maintaining custom hardware</a:t>
            </a:r>
          </a:p>
          <a:p>
            <a:r>
              <a:rPr lang="en-US" dirty="0" smtClean="0"/>
              <a:t>Provides flexibility and extensibility of a software package</a:t>
            </a:r>
            <a:endParaRPr lang="en-US" dirty="0"/>
          </a:p>
          <a:p>
            <a:r>
              <a:rPr lang="en-US" dirty="0"/>
              <a:t>Shared responsibility of </a:t>
            </a:r>
            <a:r>
              <a:rPr lang="en-US" dirty="0" smtClean="0"/>
              <a:t>DMSC </a:t>
            </a:r>
            <a:r>
              <a:rPr lang="en-US" dirty="0"/>
              <a:t>and </a:t>
            </a:r>
            <a:r>
              <a:rPr lang="en-US" dirty="0" smtClean="0"/>
              <a:t>Detector Group (WP4)</a:t>
            </a:r>
          </a:p>
          <a:p>
            <a:r>
              <a:rPr lang="en-US" dirty="0" smtClean="0"/>
              <a:t>Challenging task to get right in terms of performance and correctness</a:t>
            </a:r>
          </a:p>
          <a:p>
            <a:r>
              <a:rPr lang="en-US" dirty="0" smtClean="0"/>
              <a:t>Enables the neutron count rates and detector capabilities ESS aims for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56694" y="1077530"/>
            <a:ext cx="4275218" cy="2120844"/>
            <a:chOff x="4797110" y="2952427"/>
            <a:chExt cx="4275218" cy="2120844"/>
          </a:xfrm>
        </p:grpSpPr>
        <p:pic>
          <p:nvPicPr>
            <p:cNvPr id="5" name="Picture 4" descr="Macintosh HD:Users:afonsomukai:Library:Containers:com.apple.mail:Data:Library:Mail Downloads:ACA7743A-423B-46A4-A89F-883D67A045DA:Screen Shot 2016-09-05 at 14.19.55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110" y="2952427"/>
              <a:ext cx="4275218" cy="21208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797110" y="4666405"/>
              <a:ext cx="69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NMX</a:t>
              </a:r>
              <a:endParaRPr lang="en-GB"/>
            </a:p>
          </p:txBody>
        </p:sp>
      </p:grpSp>
      <p:sp>
        <p:nvSpPr>
          <p:cNvPr id="8" name="Title 4"/>
          <p:cNvSpPr txBox="1">
            <a:spLocks/>
          </p:cNvSpPr>
          <p:nvPr/>
        </p:nvSpPr>
        <p:spPr>
          <a:xfrm>
            <a:off x="457200" y="1100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>
                    <a:lumMod val="50000"/>
                  </a:schemeClr>
                </a:solidFill>
              </a:rPr>
              <a:t>5.1 - Event Formation</a:t>
            </a:r>
            <a:endParaRPr lang="en-GB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33132" y="1120588"/>
            <a:ext cx="6868821" cy="3773357"/>
          </a:xfrm>
        </p:spPr>
        <p:txBody>
          <a:bodyPr>
            <a:normAutofit/>
          </a:bodyPr>
          <a:lstStyle/>
          <a:p>
            <a:r>
              <a:rPr lang="en-GB" sz="1800" dirty="0" smtClean="0"/>
              <a:t>Collecting Metadata from “fast” Sample </a:t>
            </a:r>
            <a:r>
              <a:rPr lang="en-GB" sz="1800" smtClean="0"/>
              <a:t>Environments Equipment</a:t>
            </a:r>
            <a:endParaRPr lang="en-GB" sz="1800" dirty="0" smtClean="0"/>
          </a:p>
          <a:p>
            <a:r>
              <a:rPr lang="en-GB" sz="1800" dirty="0" smtClean="0"/>
              <a:t>High Speed – up to MHz</a:t>
            </a:r>
          </a:p>
          <a:p>
            <a:r>
              <a:rPr lang="en-GB" sz="1800" dirty="0"/>
              <a:t>Challenges:</a:t>
            </a:r>
          </a:p>
          <a:p>
            <a:pPr lvl="1"/>
            <a:r>
              <a:rPr lang="en-GB" sz="1800" dirty="0"/>
              <a:t>Absolute Timestamping</a:t>
            </a:r>
          </a:p>
          <a:p>
            <a:pPr lvl="1"/>
            <a:r>
              <a:rPr lang="en-GB" sz="1800" dirty="0"/>
              <a:t>Continuous Operation</a:t>
            </a:r>
          </a:p>
          <a:p>
            <a:r>
              <a:rPr lang="en-GB" sz="1800" dirty="0" smtClean="0"/>
              <a:t>No turn key solution available </a:t>
            </a:r>
          </a:p>
          <a:p>
            <a:r>
              <a:rPr lang="en-GB" sz="1800" dirty="0" smtClean="0"/>
              <a:t>Evaluating partial technical </a:t>
            </a:r>
            <a:br>
              <a:rPr lang="en-GB" sz="1800" dirty="0" smtClean="0"/>
            </a:br>
            <a:r>
              <a:rPr lang="en-GB" sz="1800" dirty="0" smtClean="0"/>
              <a:t>solutions that can be combined</a:t>
            </a:r>
          </a:p>
          <a:p>
            <a:r>
              <a:rPr lang="en-GB" sz="1800" dirty="0" smtClean="0"/>
              <a:t>Integration into ESS timing system </a:t>
            </a:r>
            <a:br>
              <a:rPr lang="en-GB" sz="1800" dirty="0" smtClean="0"/>
            </a:br>
            <a:r>
              <a:rPr lang="en-GB" sz="1800" dirty="0" smtClean="0"/>
              <a:t>and data stream (aggregator)</a:t>
            </a:r>
          </a:p>
          <a:p>
            <a:r>
              <a:rPr lang="en-GB" sz="1800" dirty="0" smtClean="0"/>
              <a:t>Enables experiments not currently feasible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7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8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691163" y="110024"/>
            <a:ext cx="550749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7F7F7F"/>
                </a:solidFill>
              </a:rPr>
              <a:t>5.2 – Fast Field Data                 </a:t>
            </a:r>
            <a:endParaRPr lang="en-GB" sz="4000" b="1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876" y="1674383"/>
            <a:ext cx="2972747" cy="2229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2902"/>
            <a:ext cx="1903610" cy="1641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07536" y="1164556"/>
            <a:ext cx="2395882" cy="1780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8056" y="4392705"/>
            <a:ext cx="1393275" cy="5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224" y="2253538"/>
            <a:ext cx="3612776" cy="28899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016" y="86756"/>
            <a:ext cx="7767742" cy="857250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7F7F7F"/>
                </a:solidFill>
              </a:rPr>
              <a:t>5.3 – Data Aggregation</a:t>
            </a:r>
            <a:endParaRPr lang="en-GB" b="1" dirty="0">
              <a:solidFill>
                <a:srgbClr val="7F7F7F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41916" y="1108868"/>
            <a:ext cx="8218230" cy="3738722"/>
          </a:xfrm>
        </p:spPr>
        <p:txBody>
          <a:bodyPr>
            <a:normAutofit/>
          </a:bodyPr>
          <a:lstStyle/>
          <a:p>
            <a:r>
              <a:rPr lang="en-GB" sz="1600" dirty="0" smtClean="0"/>
              <a:t>Task with PSI, Elettra, and our ISIS/STFC in kind collaborators</a:t>
            </a:r>
          </a:p>
          <a:p>
            <a:r>
              <a:rPr lang="en-GB" sz="1600" dirty="0" smtClean="0"/>
              <a:t>Target goal: Software Framework to support unified neutron and metadata data stream</a:t>
            </a:r>
          </a:p>
          <a:p>
            <a:r>
              <a:rPr lang="en-GB" sz="1600" dirty="0" smtClean="0"/>
              <a:t>Problem includes the “Big Data” 3 </a:t>
            </a:r>
            <a:r>
              <a:rPr lang="en-GB" sz="1600" dirty="0" err="1" smtClean="0"/>
              <a:t>Vs</a:t>
            </a:r>
            <a:r>
              <a:rPr lang="en-GB" sz="1600" dirty="0"/>
              <a:t>:</a:t>
            </a:r>
            <a:endParaRPr lang="en-GB" sz="1600" dirty="0" smtClean="0"/>
          </a:p>
          <a:p>
            <a:pPr lvl="1"/>
            <a:r>
              <a:rPr lang="en-GB" sz="1200" dirty="0" smtClean="0"/>
              <a:t>Volume</a:t>
            </a:r>
          </a:p>
          <a:p>
            <a:pPr lvl="1"/>
            <a:r>
              <a:rPr lang="en-GB" sz="1200" dirty="0" smtClean="0"/>
              <a:t>Velocity</a:t>
            </a:r>
          </a:p>
          <a:p>
            <a:pPr lvl="1"/>
            <a:r>
              <a:rPr lang="en-GB" sz="1200" dirty="0" smtClean="0"/>
              <a:t>Variety</a:t>
            </a:r>
          </a:p>
          <a:p>
            <a:r>
              <a:rPr lang="en-GB" sz="1600" dirty="0" err="1" smtClean="0"/>
              <a:t>Startup</a:t>
            </a:r>
            <a:r>
              <a:rPr lang="en-GB" sz="1600" dirty="0" smtClean="0"/>
              <a:t> objective: </a:t>
            </a:r>
            <a:br>
              <a:rPr lang="en-GB" sz="1600" dirty="0" smtClean="0"/>
            </a:br>
            <a:r>
              <a:rPr lang="en-GB" sz="1600" dirty="0" smtClean="0"/>
              <a:t>Agree on technology platform</a:t>
            </a:r>
            <a:br>
              <a:rPr lang="en-GB" sz="1600" dirty="0" smtClean="0"/>
            </a:br>
            <a:r>
              <a:rPr lang="en-GB" sz="1600" dirty="0" smtClean="0"/>
              <a:t>based on common criteria</a:t>
            </a:r>
          </a:p>
          <a:p>
            <a:r>
              <a:rPr lang="en-GB" sz="1600" dirty="0" smtClean="0"/>
              <a:t>Current phase: Prototyping </a:t>
            </a:r>
          </a:p>
          <a:p>
            <a:r>
              <a:rPr lang="en-GB" sz="1600" dirty="0" smtClean="0"/>
              <a:t>Until the end of the project: </a:t>
            </a:r>
            <a:br>
              <a:rPr lang="en-GB" sz="1600" dirty="0" smtClean="0"/>
            </a:br>
            <a:r>
              <a:rPr lang="en-GB" sz="1600" dirty="0" smtClean="0"/>
              <a:t>Testing and Ramping up for operations</a:t>
            </a:r>
          </a:p>
          <a:p>
            <a:r>
              <a:rPr lang="en-GB" sz="1600" dirty="0" smtClean="0"/>
              <a:t>Establishes a modern, open source framework for </a:t>
            </a:r>
            <a:br>
              <a:rPr lang="en-GB" sz="1600" dirty="0" smtClean="0"/>
            </a:br>
            <a:r>
              <a:rPr lang="en-GB" sz="1600" dirty="0" smtClean="0"/>
              <a:t>neutron data acquisition and subsequent processing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517887" y="4599080"/>
            <a:ext cx="3597324" cy="498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8515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smtClean="0">
                <a:solidFill>
                  <a:srgbClr val="7F7F7F"/>
                </a:solidFill>
              </a:rPr>
              <a:t>MS21 Meeting</a:t>
            </a:r>
            <a:endParaRPr lang="en-GB" sz="18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73" b="3824"/>
          <a:stretch/>
        </p:blipFill>
        <p:spPr>
          <a:xfrm>
            <a:off x="219081" y="1077770"/>
            <a:ext cx="8734988" cy="3555013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735403" y="508012"/>
            <a:ext cx="776774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F7F7F"/>
                </a:solidFill>
              </a:rPr>
              <a:t>Milestones and Deliverables</a:t>
            </a:r>
            <a:endParaRPr lang="en-GB" b="1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305" y="220280"/>
            <a:ext cx="1183341" cy="636739"/>
          </a:xfrm>
          <a:prstGeom prst="rect">
            <a:avLst/>
          </a:prstGeom>
        </p:spPr>
      </p:pic>
      <p:pic>
        <p:nvPicPr>
          <p:cNvPr id="8" name="Billed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dirty="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 dirty="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 dirty="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 dirty="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7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5" y="147922"/>
            <a:ext cx="5696003" cy="68665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Detector Event Formation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065477" y="949795"/>
            <a:ext cx="159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ICANS</a:t>
            </a:r>
          </a:p>
          <a:p>
            <a:endParaRPr lang="en-GB"/>
          </a:p>
          <a:p>
            <a:r>
              <a:rPr lang="en-GB" smtClean="0"/>
              <a:t>D5.2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381" y="949795"/>
            <a:ext cx="2902210" cy="4106992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628" y="848124"/>
            <a:ext cx="2808079" cy="187205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154381" y="4284802"/>
            <a:ext cx="2630477" cy="61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135" y="2720177"/>
            <a:ext cx="3101063" cy="276977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4320" y="949793"/>
            <a:ext cx="2686815" cy="410699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Deliverable D5.2 submitted as promised, detailing work on processing infrastructure and individual algorithms.</a:t>
            </a:r>
            <a:endParaRPr lang="en-GB" dirty="0"/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Interfacing to hardware started after successful readout meeting with Detector Group and their in kind partners.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/>
              <a:t>Successful presentation of </a:t>
            </a:r>
            <a:r>
              <a:rPr lang="en-GB" dirty="0" smtClean="0"/>
              <a:t>software processing concept </a:t>
            </a:r>
            <a:r>
              <a:rPr lang="en-GB" dirty="0"/>
              <a:t>at </a:t>
            </a:r>
            <a:r>
              <a:rPr lang="en-GB" dirty="0" smtClean="0"/>
              <a:t>detector session of ICANS </a:t>
            </a:r>
            <a:r>
              <a:rPr lang="en-GB" dirty="0"/>
              <a:t>2017 in Oxford.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GB" dirty="0" smtClean="0"/>
              <a:t>Session planned at upcoming IKON meeting to get in kind instrument and detector teams on board.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1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ghtnESS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28709</TotalTime>
  <Words>1362</Words>
  <Application>Microsoft Macintosh PowerPoint</Application>
  <PresentationFormat>On-screen Show (16:9)</PresentationFormat>
  <Paragraphs>341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Consolas</vt:lpstr>
      <vt:lpstr>Mangal</vt:lpstr>
      <vt:lpstr>Times New Roman</vt:lpstr>
      <vt:lpstr>Arial</vt:lpstr>
      <vt:lpstr>BrightnESS White Theme</vt:lpstr>
      <vt:lpstr>General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5.3 – Data Aggregation</vt:lpstr>
      <vt:lpstr>PowerPoint Presentation</vt:lpstr>
      <vt:lpstr>Detector Event Formation</vt:lpstr>
      <vt:lpstr>Gd-GEM Example Traces</vt:lpstr>
      <vt:lpstr>2D Detector Image</vt:lpstr>
      <vt:lpstr>2D Detector Image</vt:lpstr>
      <vt:lpstr>PowerPoint Presentation</vt:lpstr>
      <vt:lpstr>PowerPoint Presentation</vt:lpstr>
      <vt:lpstr>PowerPoint Presentation</vt:lpstr>
      <vt:lpstr>PowerPoint Presentation</vt:lpstr>
      <vt:lpstr>“Live” Multi Grid Processing</vt:lpstr>
      <vt:lpstr>NMX DAQ &amp; Monitoring</vt:lpstr>
      <vt:lpstr>5.1 Summary</vt:lpstr>
      <vt:lpstr>5.2 Current Results</vt:lpstr>
      <vt:lpstr>Event Generators</vt:lpstr>
      <vt:lpstr>SINQ-AMORSIM</vt:lpstr>
      <vt:lpstr>Forward-EPICS-To-Kafka</vt:lpstr>
      <vt:lpstr>NeXus File Writer</vt:lpstr>
      <vt:lpstr>PowerPoint Presentation</vt:lpstr>
      <vt:lpstr>PowerPoint Presentation</vt:lpstr>
      <vt:lpstr>Continuous Deployment</vt:lpstr>
      <vt:lpstr>PowerPoint Presentation</vt:lpstr>
      <vt:lpstr>PowerPoint Presentation</vt:lpstr>
      <vt:lpstr>PowerPoint Presentation</vt:lpstr>
    </vt:vector>
  </TitlesOfParts>
  <Company>Eckardt ApS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Rasmus Eckardt</dc:creator>
  <cp:lastModifiedBy>Tobias Richter</cp:lastModifiedBy>
  <cp:revision>82</cp:revision>
  <dcterms:created xsi:type="dcterms:W3CDTF">2015-11-24T09:32:31Z</dcterms:created>
  <dcterms:modified xsi:type="dcterms:W3CDTF">2017-09-05T08:06:27Z</dcterms:modified>
</cp:coreProperties>
</file>