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320" r:id="rId4"/>
    <p:sldId id="314" r:id="rId5"/>
    <p:sldId id="315" r:id="rId6"/>
    <p:sldId id="304" r:id="rId7"/>
    <p:sldId id="316" r:id="rId8"/>
    <p:sldId id="317" r:id="rId9"/>
    <p:sldId id="318" r:id="rId10"/>
    <p:sldId id="321" r:id="rId11"/>
    <p:sldId id="319" r:id="rId12"/>
    <p:sldId id="308" r:id="rId13"/>
    <p:sldId id="309" r:id="rId14"/>
    <p:sldId id="310" r:id="rId15"/>
    <p:sldId id="311" r:id="rId16"/>
    <p:sldId id="312" r:id="rId17"/>
    <p:sldId id="307" r:id="rId18"/>
    <p:sldId id="306" r:id="rId19"/>
    <p:sldId id="279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7" autoAdjust="0"/>
    <p:restoredTop sz="93218" autoAdjust="0"/>
  </p:normalViewPr>
  <p:slideViewPr>
    <p:cSldViewPr>
      <p:cViewPr>
        <p:scale>
          <a:sx n="100" d="100"/>
          <a:sy n="100" d="100"/>
        </p:scale>
        <p:origin x="192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2017-09-19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73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177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19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502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1878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017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67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828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19/09/2017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19/09/2017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19/09/2017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19/09/2017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19/09/2017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ODH Phase 1 Hazard Analysis, Monitor Placement, Installation Progress.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Stuart Birch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19</a:t>
            </a:r>
            <a:r>
              <a:rPr lang="en-GB" sz="1400" baseline="30000" dirty="0" smtClean="0">
                <a:solidFill>
                  <a:srgbClr val="FFFFFF"/>
                </a:solidFill>
              </a:rPr>
              <a:t>th</a:t>
            </a:r>
            <a:r>
              <a:rPr lang="en-GB" sz="1400" dirty="0" smtClean="0">
                <a:solidFill>
                  <a:srgbClr val="FFFFFF"/>
                </a:solidFill>
              </a:rPr>
              <a:t>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332656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Hazard Analysis FTA ODH Detection System (External)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3775"/>
            <a:ext cx="7920880" cy="513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39136" cy="1143000"/>
          </a:xfrm>
        </p:spPr>
        <p:txBody>
          <a:bodyPr/>
          <a:lstStyle/>
          <a:p>
            <a:r>
              <a:rPr lang="en-US" dirty="0" smtClean="0"/>
              <a:t>Hazard Analysis FTA Personal ODH Monitors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70" y="1475655"/>
            <a:ext cx="3759522" cy="517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G04 ODH </a:t>
            </a:r>
            <a:r>
              <a:rPr lang="en-US" dirty="0" smtClean="0"/>
              <a:t>Detector 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9180"/>
            <a:ext cx="7608628" cy="537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G04 ODH Alarm Sounder and Light 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3343"/>
            <a:ext cx="7571184" cy="53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Box Hall </a:t>
            </a:r>
            <a:r>
              <a:rPr lang="en-US" dirty="0"/>
              <a:t>ODH Detector Positions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0305"/>
            <a:ext cx="7471570" cy="52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box hall ODH Alarm </a:t>
            </a:r>
            <a:r>
              <a:rPr lang="en-US" dirty="0"/>
              <a:t>Sounder and Light positions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4849"/>
            <a:ext cx="7445008" cy="52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CTL Detector, Alarm light and Sounder 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28069"/>
            <a:ext cx="7488879" cy="52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7638"/>
            <a:ext cx="8795568" cy="2077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450808"/>
            <a:ext cx="33266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G04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 monitors Installed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 Micro pipework installed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 cables Pulled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 Containment Installed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 alarm plates installed</a:t>
            </a:r>
            <a:endParaRPr lang="en-US" dirty="0"/>
          </a:p>
          <a:p>
            <a:r>
              <a:rPr lang="en-US" dirty="0" smtClean="0"/>
              <a:t>To Do: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Tag Devices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Electrical Racks </a:t>
            </a:r>
            <a:r>
              <a:rPr lang="en-US" dirty="0" smtClean="0">
                <a:solidFill>
                  <a:srgbClr val="FF0000"/>
                </a:solidFill>
              </a:rPr>
              <a:t>(Critical Path)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Terminate Racks </a:t>
            </a:r>
            <a:r>
              <a:rPr lang="en-US" dirty="0" smtClean="0">
                <a:solidFill>
                  <a:srgbClr val="FF0000"/>
                </a:solidFill>
              </a:rPr>
              <a:t>(Critical Path)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Fibre</a:t>
            </a:r>
            <a:r>
              <a:rPr lang="en-US" dirty="0" smtClean="0"/>
              <a:t> Installation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ritical Path)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Commissioning </a:t>
            </a:r>
            <a:r>
              <a:rPr lang="en-US" dirty="0" smtClean="0">
                <a:solidFill>
                  <a:srgbClr val="FF0000"/>
                </a:solidFill>
              </a:rPr>
              <a:t>(Critical Path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928" y="3577828"/>
            <a:ext cx="47264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 Box Hall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onitors Installed (4 from 9 some relocation)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Micro pipework installed (4 from 9)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 Alarm plates installed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Cables to be pulled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 Containment Installed</a:t>
            </a:r>
            <a:endParaRPr lang="en-US" dirty="0"/>
          </a:p>
          <a:p>
            <a:r>
              <a:rPr lang="en-US" dirty="0" smtClean="0"/>
              <a:t>To Do: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Electrical Racks </a:t>
            </a:r>
            <a:r>
              <a:rPr lang="en-US" dirty="0" smtClean="0">
                <a:solidFill>
                  <a:srgbClr val="FF0000"/>
                </a:solidFill>
              </a:rPr>
              <a:t>(Critical Path)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Terminate Racks </a:t>
            </a:r>
            <a:r>
              <a:rPr lang="en-US" dirty="0" smtClean="0">
                <a:solidFill>
                  <a:srgbClr val="FF0000"/>
                </a:solidFill>
              </a:rPr>
              <a:t>(Critical Path)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Fibre</a:t>
            </a:r>
            <a:r>
              <a:rPr lang="en-US" dirty="0" smtClean="0"/>
              <a:t> Installation </a:t>
            </a:r>
            <a:r>
              <a:rPr lang="en-US" dirty="0" smtClean="0">
                <a:solidFill>
                  <a:srgbClr val="FF0000"/>
                </a:solidFill>
              </a:rPr>
              <a:t>(Critical Path)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Commissioning </a:t>
            </a:r>
            <a:r>
              <a:rPr lang="en-US" dirty="0" smtClean="0">
                <a:solidFill>
                  <a:srgbClr val="FF0000"/>
                </a:solidFill>
              </a:rPr>
              <a:t>(Critical Path)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9189" y="4134904"/>
            <a:ext cx="3849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Cold Box Hall And CTL Installation to be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completed by 30th September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539552" y="1916832"/>
            <a:ext cx="8147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PLC racks 3 off delivery to Processkontroll October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FAT Expected Week 44.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Installation and commissioning will start Week 45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3356992"/>
            <a:ext cx="1738536" cy="6046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255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457200" y="1916832"/>
            <a:ext cx="8147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Hazard Analysis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ODH monitor positions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Installation Update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Critical path items</a:t>
            </a:r>
          </a:p>
        </p:txBody>
      </p:sp>
    </p:spTree>
    <p:extLst>
      <p:ext uri="{BB962C8B-B14F-4D97-AF65-F5344CB8AC3E}">
        <p14:creationId xmlns:p14="http://schemas.microsoft.com/office/powerpoint/2010/main" val="16906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ODH Phase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5" name="Picture 4" descr="Screen Shot 2016-07-05 at 15.27.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2" b="24350"/>
          <a:stretch/>
        </p:blipFill>
        <p:spPr>
          <a:xfrm>
            <a:off x="0" y="3428999"/>
            <a:ext cx="9036496" cy="3332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864" y="1556792"/>
            <a:ext cx="17015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HPGS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ACCP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TMCP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Dog shed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Cold Box Hall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CTL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301521"/>
              </p:ext>
            </p:extLst>
          </p:nvPr>
        </p:nvGraphicFramePr>
        <p:xfrm>
          <a:off x="447948" y="2636912"/>
          <a:ext cx="8229600" cy="1322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724"/>
                <a:gridCol w="2265578"/>
                <a:gridCol w="5086298"/>
              </a:tblGrid>
              <a:tr h="372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baseline="0" dirty="0">
                          <a:effectLst/>
                        </a:rPr>
                        <a:t>Hazard ID</a:t>
                      </a:r>
                      <a:endParaRPr lang="en-US" sz="1200" b="1" i="0" u="none" strike="noStrike" baseline="0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baseline="0" dirty="0">
                          <a:effectLst/>
                        </a:rPr>
                        <a:t>Hazard</a:t>
                      </a:r>
                      <a:endParaRPr lang="en-US" sz="1200" b="1" i="0" u="none" strike="noStrike" baseline="0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baseline="0" dirty="0">
                          <a:effectLst/>
                        </a:rPr>
                        <a:t>Hazard Description </a:t>
                      </a:r>
                      <a:endParaRPr lang="en-US" sz="1200" b="1" i="0" u="none" strike="noStrike" baseline="0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751" marR="3751" marT="3751" marB="0" anchor="ctr"/>
                </a:tc>
              </a:tr>
              <a:tr h="225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30" u="none" strike="noStrike" baseline="0">
                          <a:effectLst/>
                        </a:rPr>
                        <a:t>PSS_ODH Hazard_001</a:t>
                      </a:r>
                      <a:endParaRPr lang="en-US" sz="1030" b="1" i="0" u="none" strike="noStrike" baseline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30" u="none" strike="noStrike" baseline="0" dirty="0">
                          <a:effectLst/>
                        </a:rPr>
                        <a:t>Oxygen </a:t>
                      </a:r>
                      <a:r>
                        <a:rPr lang="en-US" sz="1030" u="none" strike="noStrike" baseline="0" dirty="0" smtClean="0">
                          <a:effectLst/>
                        </a:rPr>
                        <a:t>deficiency </a:t>
                      </a:r>
                      <a:r>
                        <a:rPr lang="en-US" sz="1030" u="none" strike="noStrike" baseline="0" dirty="0">
                          <a:effectLst/>
                        </a:rPr>
                        <a:t>hazard from Helium</a:t>
                      </a:r>
                      <a:endParaRPr lang="en-US" sz="103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30" u="none" strike="noStrike" baseline="0" dirty="0">
                          <a:effectLst/>
                        </a:rPr>
                        <a:t>Catastrophic failures of devices (valves, flanges pipe etc.) leading to a large </a:t>
                      </a:r>
                      <a:r>
                        <a:rPr lang="en-US" sz="1030" u="none" strike="noStrike" baseline="0" dirty="0" smtClean="0">
                          <a:effectLst/>
                        </a:rPr>
                        <a:t>inventory </a:t>
                      </a:r>
                      <a:r>
                        <a:rPr lang="en-US" sz="1030" u="none" strike="noStrike" baseline="0" dirty="0">
                          <a:effectLst/>
                        </a:rPr>
                        <a:t>of  helium entering areas were personnel will be carrying out checks and maintenance or personnel enter an area which has a larger </a:t>
                      </a:r>
                      <a:r>
                        <a:rPr lang="en-US" sz="1030" u="none" strike="noStrike" baseline="0" dirty="0" smtClean="0">
                          <a:effectLst/>
                        </a:rPr>
                        <a:t>inventory </a:t>
                      </a:r>
                      <a:r>
                        <a:rPr lang="en-US" sz="1030" u="none" strike="noStrike" baseline="0" dirty="0">
                          <a:effectLst/>
                        </a:rPr>
                        <a:t>of Helium in </a:t>
                      </a:r>
                      <a:r>
                        <a:rPr lang="en-US" sz="1030" u="none" strike="noStrike" baseline="0" dirty="0" smtClean="0">
                          <a:effectLst/>
                        </a:rPr>
                        <a:t>that </a:t>
                      </a:r>
                      <a:r>
                        <a:rPr lang="en-US" sz="1030" u="none" strike="noStrike" baseline="0" dirty="0">
                          <a:effectLst/>
                        </a:rPr>
                        <a:t>area</a:t>
                      </a:r>
                      <a:endParaRPr lang="en-US" sz="103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751" marR="3751" marT="3751" marB="0" anchor="ctr"/>
                </a:tc>
              </a:tr>
              <a:tr h="225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30" u="none" strike="noStrike" baseline="0">
                          <a:effectLst/>
                        </a:rPr>
                        <a:t>PSS_ODH Hazard_002</a:t>
                      </a:r>
                      <a:endParaRPr lang="en-US" sz="1030" b="1" i="0" u="none" strike="noStrike" baseline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30" u="none" strike="noStrike" baseline="0" dirty="0">
                          <a:effectLst/>
                        </a:rPr>
                        <a:t>Oxygen </a:t>
                      </a:r>
                      <a:r>
                        <a:rPr lang="en-US" sz="1030" u="none" strike="noStrike" baseline="0" dirty="0" smtClean="0">
                          <a:effectLst/>
                        </a:rPr>
                        <a:t>deficiency </a:t>
                      </a:r>
                      <a:r>
                        <a:rPr lang="en-US" sz="1030" u="none" strike="noStrike" baseline="0" dirty="0">
                          <a:effectLst/>
                        </a:rPr>
                        <a:t>hazard from Nitrogen</a:t>
                      </a:r>
                      <a:endParaRPr lang="en-US" sz="103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30" u="none" strike="noStrike" baseline="0" dirty="0">
                          <a:effectLst/>
                        </a:rPr>
                        <a:t>Catastrophic failures of devices (valves, flanges pipe etc.) leading to a large inventory of  Nitrogen entering areas were personnel will be carrying out checks and maintenance or personnel enter an area which has a large inventory of Nitrogen in </a:t>
                      </a:r>
                      <a:r>
                        <a:rPr lang="en-US" sz="1030" u="none" strike="noStrike" baseline="0" dirty="0" smtClean="0">
                          <a:effectLst/>
                        </a:rPr>
                        <a:t>that </a:t>
                      </a:r>
                      <a:r>
                        <a:rPr lang="en-US" sz="1030" u="none" strike="noStrike" baseline="0" dirty="0">
                          <a:effectLst/>
                        </a:rPr>
                        <a:t>area</a:t>
                      </a:r>
                      <a:endParaRPr lang="en-US" sz="103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751" marR="3751" marT="3751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51920" y="1858881"/>
            <a:ext cx="92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Hazards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Analysis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67997" y="1566753"/>
            <a:ext cx="168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Initiating Events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76895"/>
              </p:ext>
            </p:extLst>
          </p:nvPr>
        </p:nvGraphicFramePr>
        <p:xfrm>
          <a:off x="755575" y="1993510"/>
          <a:ext cx="7704855" cy="4099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8484"/>
                <a:gridCol w="1807475"/>
                <a:gridCol w="1807475"/>
                <a:gridCol w="2691421"/>
              </a:tblGrid>
              <a:tr h="618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ODH Hazard ID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Hazard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Area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Initiating Event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5531" marR="5531" marT="5531" marB="0" anchor="ctr"/>
                </a:tc>
              </a:tr>
              <a:tr h="875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PSS_ODH Hazard_001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Oxygen Depletion Hazard </a:t>
                      </a:r>
                      <a:r>
                        <a:rPr lang="en-US" sz="1200" u="sng" strike="noStrike" dirty="0">
                          <a:effectLst/>
                        </a:rPr>
                        <a:t>Helium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ACCP </a:t>
                      </a:r>
                      <a:r>
                        <a:rPr lang="en-US" sz="1200" u="none" strike="noStrike" dirty="0" smtClean="0">
                          <a:effectLst/>
                        </a:rPr>
                        <a:t>Hall or TCCP hall, HPGS Room, Cold Box Hall or CTL</a:t>
                      </a: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 person is in </a:t>
                      </a:r>
                      <a:r>
                        <a:rPr lang="en-US" sz="1200" u="none" strike="noStrike" dirty="0" smtClean="0">
                          <a:effectLst/>
                        </a:rPr>
                        <a:t>an area </a:t>
                      </a:r>
                      <a:r>
                        <a:rPr lang="en-US" sz="1200" u="none" strike="noStrike" dirty="0">
                          <a:effectLst/>
                        </a:rPr>
                        <a:t>and a </a:t>
                      </a:r>
                      <a:r>
                        <a:rPr lang="en-US" sz="1200" u="none" strike="noStrike" dirty="0" smtClean="0">
                          <a:effectLst/>
                        </a:rPr>
                        <a:t>full </a:t>
                      </a:r>
                      <a:r>
                        <a:rPr lang="en-US" sz="1200" u="none" strike="noStrike" dirty="0">
                          <a:effectLst/>
                        </a:rPr>
                        <a:t>rupture of </a:t>
                      </a:r>
                      <a:r>
                        <a:rPr lang="en-US" sz="1200" u="none" strike="noStrike" dirty="0" smtClean="0">
                          <a:effectLst/>
                        </a:rPr>
                        <a:t>either a </a:t>
                      </a:r>
                      <a:r>
                        <a:rPr lang="en-US" sz="1200" u="none" strike="noStrike" dirty="0">
                          <a:effectLst/>
                        </a:rPr>
                        <a:t>pipe </a:t>
                      </a:r>
                      <a:r>
                        <a:rPr lang="en-US" sz="1200" u="none" strike="noStrike" dirty="0" smtClean="0">
                          <a:effectLst/>
                        </a:rPr>
                        <a:t>flange, Relief device, Valve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or Pipe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causes a large inventory of  helium to </a:t>
                      </a:r>
                      <a:r>
                        <a:rPr lang="en-US" sz="1200" u="none" strike="noStrike" dirty="0" smtClean="0">
                          <a:effectLst/>
                        </a:rPr>
                        <a:t>leak </a:t>
                      </a:r>
                      <a:r>
                        <a:rPr lang="en-US" sz="1200" u="none" strike="noStrike" dirty="0">
                          <a:effectLst/>
                        </a:rPr>
                        <a:t>into the area.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31" marR="5531" marT="5531" marB="0" anchor="ctr"/>
                </a:tc>
              </a:tr>
              <a:tr h="864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PSS_ODH Hazard_001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Oxygen Depletion Hazard </a:t>
                      </a:r>
                      <a:r>
                        <a:rPr lang="en-US" sz="1200" u="sng" strike="noStrike" dirty="0">
                          <a:effectLst/>
                        </a:rPr>
                        <a:t>Helium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ACCP </a:t>
                      </a:r>
                      <a:r>
                        <a:rPr lang="en-US" sz="1200" u="none" strike="noStrike" dirty="0" smtClean="0">
                          <a:effectLst/>
                        </a:rPr>
                        <a:t>Hall or TCCP hall, HPGS Room, Cold Box Hall or CTL</a:t>
                      </a: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 person </a:t>
                      </a:r>
                      <a:r>
                        <a:rPr lang="en-US" sz="1200" u="none" strike="noStrike" dirty="0" smtClean="0">
                          <a:effectLst/>
                        </a:rPr>
                        <a:t>enters into an area with Helium hazard within that area</a:t>
                      </a:r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31" marR="5531" marT="5531" marB="0" anchor="ctr"/>
                </a:tc>
              </a:tr>
              <a:tr h="875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PSS_ODH </a:t>
                      </a:r>
                      <a:r>
                        <a:rPr lang="en-US" sz="1200" u="none" strike="noStrike" dirty="0" smtClean="0">
                          <a:effectLst/>
                        </a:rPr>
                        <a:t>Hazard_002</a:t>
                      </a: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Oxygen Depletion Hazard </a:t>
                      </a:r>
                      <a:r>
                        <a:rPr lang="en-US" sz="1200" u="sng" strike="noStrike" dirty="0" smtClean="0">
                          <a:effectLst/>
                        </a:rPr>
                        <a:t>Nitrogen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ACCP </a:t>
                      </a:r>
                      <a:r>
                        <a:rPr lang="en-US" sz="1200" u="none" strike="noStrike" dirty="0" smtClean="0">
                          <a:effectLst/>
                        </a:rPr>
                        <a:t>Hall or TCCP hall, or Cold Box Hall</a:t>
                      </a: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A person is in an area and a full rupture of either a pipe flange, Relief device, Valve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or Pipe</a:t>
                      </a:r>
                      <a:r>
                        <a:rPr lang="en-US" sz="1200" u="none" strike="noStrike" dirty="0" smtClean="0">
                          <a:effectLst/>
                        </a:rPr>
                        <a:t> causes a large inventory of  nitrogen to leak into the area.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31" marR="5531" marT="5531" marB="0" anchor="ctr"/>
                </a:tc>
              </a:tr>
              <a:tr h="864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PSS_ODH </a:t>
                      </a:r>
                      <a:r>
                        <a:rPr lang="en-US" sz="1200" u="none" strike="noStrike" dirty="0" smtClean="0">
                          <a:effectLst/>
                        </a:rPr>
                        <a:t>Hazard_002</a:t>
                      </a: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Oxygen Depletion Hazard </a:t>
                      </a:r>
                      <a:r>
                        <a:rPr lang="en-US" sz="1200" u="sng" strike="noStrike" dirty="0" smtClean="0">
                          <a:effectLst/>
                        </a:rPr>
                        <a:t>Nitrogen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ACCP </a:t>
                      </a:r>
                      <a:r>
                        <a:rPr lang="en-US" sz="1200" u="none" strike="noStrike" dirty="0" smtClean="0">
                          <a:effectLst/>
                        </a:rPr>
                        <a:t>Hall or TCCP hall, or Cold Box Hall</a:t>
                      </a: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A person enters into an area with Nitrogen hazard within that area.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31" marR="5531" marT="5531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19872" y="6205131"/>
            <a:ext cx="281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ODH </a:t>
            </a:r>
            <a:r>
              <a:rPr lang="en-US" smtClean="0"/>
              <a:t>hazard register V2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8923"/>
            <a:ext cx="6264696" cy="4487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94426"/>
            <a:ext cx="3145027" cy="2278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38" y="2195160"/>
            <a:ext cx="4269480" cy="41169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Hazard Analysis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51713"/>
            <a:ext cx="4758917" cy="27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9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39136" cy="1143000"/>
          </a:xfrm>
        </p:spPr>
        <p:txBody>
          <a:bodyPr/>
          <a:lstStyle/>
          <a:p>
            <a:r>
              <a:rPr lang="en-US" dirty="0" smtClean="0"/>
              <a:t>Hazard Analysis HPGS ODH ETA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8809"/>
            <a:ext cx="7566964" cy="52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39136" cy="1143000"/>
          </a:xfrm>
        </p:spPr>
        <p:txBody>
          <a:bodyPr/>
          <a:lstStyle/>
          <a:p>
            <a:r>
              <a:rPr lang="en-US" dirty="0" smtClean="0"/>
              <a:t>Hazard Analysis FTA Local Alarm(s)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94860"/>
            <a:ext cx="5218332" cy="522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39136" cy="1143000"/>
          </a:xfrm>
        </p:spPr>
        <p:txBody>
          <a:bodyPr/>
          <a:lstStyle/>
          <a:p>
            <a:r>
              <a:rPr lang="en-US" dirty="0" smtClean="0"/>
              <a:t>Hazard Analysis FTA ODH Detection System (Internal)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6" y="1589456"/>
            <a:ext cx="8522096" cy="48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16330</TotalTime>
  <Words>574</Words>
  <Application>Microsoft Macintosh PowerPoint</Application>
  <PresentationFormat>On-screen Show (4:3)</PresentationFormat>
  <Paragraphs>121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ODH Phase 1 Hazard Analysis, Monitor Placement, Installation Progress.</vt:lpstr>
      <vt:lpstr>Introduction</vt:lpstr>
      <vt:lpstr>ODH Phase 1.</vt:lpstr>
      <vt:lpstr>Hazard Analysis</vt:lpstr>
      <vt:lpstr>Hazard Analysis</vt:lpstr>
      <vt:lpstr>Hazard Analysis</vt:lpstr>
      <vt:lpstr>Hazard Analysis HPGS ODH ETA</vt:lpstr>
      <vt:lpstr>Hazard Analysis FTA Local Alarm(s)</vt:lpstr>
      <vt:lpstr>Hazard Analysis FTA ODH Detection System (Internal)</vt:lpstr>
      <vt:lpstr>PowerPoint Presentation</vt:lpstr>
      <vt:lpstr>Hazard Analysis FTA Personal ODH Monitors</vt:lpstr>
      <vt:lpstr>G04 ODH Detector Positions</vt:lpstr>
      <vt:lpstr>G04 ODH Alarm Sounder and Light Positions</vt:lpstr>
      <vt:lpstr>Cold Box Hall ODH Detector Positions</vt:lpstr>
      <vt:lpstr>Cold box hall ODH Alarm Sounder and Light positions</vt:lpstr>
      <vt:lpstr>CTL Detector, Alarm light and Sounder Positions</vt:lpstr>
      <vt:lpstr>Installation update</vt:lpstr>
      <vt:lpstr>Critical Path items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PSS Requirements</dc:title>
  <dc:creator>Microsoft Office User</dc:creator>
  <cp:lastModifiedBy>Microsoft Office User</cp:lastModifiedBy>
  <cp:revision>165</cp:revision>
  <dcterms:created xsi:type="dcterms:W3CDTF">2017-04-21T07:53:03Z</dcterms:created>
  <dcterms:modified xsi:type="dcterms:W3CDTF">2017-09-19T07:35:41Z</dcterms:modified>
</cp:coreProperties>
</file>