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6" r:id="rId3"/>
    <p:sldId id="290" r:id="rId4"/>
    <p:sldId id="277" r:id="rId5"/>
    <p:sldId id="283" r:id="rId6"/>
    <p:sldId id="297" r:id="rId7"/>
    <p:sldId id="298" r:id="rId8"/>
    <p:sldId id="287" r:id="rId9"/>
    <p:sldId id="289" r:id="rId10"/>
    <p:sldId id="296" r:id="rId11"/>
    <p:sldId id="291" r:id="rId12"/>
    <p:sldId id="285" r:id="rId13"/>
    <p:sldId id="284" r:id="rId14"/>
    <p:sldId id="264" r:id="rId15"/>
    <p:sldId id="288" r:id="rId16"/>
    <p:sldId id="272" r:id="rId17"/>
    <p:sldId id="260" r:id="rId18"/>
    <p:sldId id="265" r:id="rId19"/>
    <p:sldId id="261" r:id="rId20"/>
    <p:sldId id="262" r:id="rId21"/>
    <p:sldId id="275" r:id="rId22"/>
    <p:sldId id="266"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6" autoAdjust="0"/>
    <p:restoredTop sz="93658" autoAdjust="0"/>
  </p:normalViewPr>
  <p:slideViewPr>
    <p:cSldViewPr>
      <p:cViewPr varScale="1">
        <p:scale>
          <a:sx n="110" d="100"/>
          <a:sy n="110" d="100"/>
        </p:scale>
        <p:origin x="1768"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2017-10-08</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4665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086177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ESS-0055446</a:t>
            </a:r>
            <a:r>
              <a:rPr lang="en-US" baseline="0" dirty="0" smtClean="0"/>
              <a:t> ESS procedure for Graded approach. </a:t>
            </a:r>
          </a:p>
          <a:p>
            <a:r>
              <a:rPr lang="en-US" dirty="0" smtClean="0"/>
              <a:t>ESS-0016468</a:t>
            </a:r>
            <a:r>
              <a:rPr lang="en-US" baseline="0" dirty="0" smtClean="0"/>
              <a:t> </a:t>
            </a:r>
            <a:r>
              <a:rPr lang="en-US" dirty="0" smtClean="0"/>
              <a:t>ESS rule for identification and classification of safety important components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11918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98476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56679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Machine</a:t>
            </a:r>
          </a:p>
          <a:p>
            <a:r>
              <a:rPr lang="en-US" dirty="0" smtClean="0"/>
              <a:t>35 Low</a:t>
            </a:r>
            <a:r>
              <a:rPr lang="en-US" baseline="0" dirty="0" smtClean="0"/>
              <a:t> voltage</a:t>
            </a:r>
          </a:p>
          <a:p>
            <a:r>
              <a:rPr lang="en-US" baseline="0" dirty="0" smtClean="0"/>
              <a:t>30 Electromagnetic compatibility</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143875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129607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08/10/2017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08/10/2017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08/10/2017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08/10/2017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08/10/2017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s://chess.esss.lu.se/enovia/link/ESS-0126530/21308.51166.47616.47978/valid" TargetMode="External"/><Relationship Id="rId4" Type="http://schemas.openxmlformats.org/officeDocument/2006/relationships/hyperlink" Target="https://chess.esss.lu.se/enovia/link/ESS-0126531/21308.51166.19968.11459/valid" TargetMode="External"/><Relationship Id="rId1" Type="http://schemas.openxmlformats.org/officeDocument/2006/relationships/slideLayout" Target="../slideLayouts/slideLayout2.xml"/><Relationship Id="rId2" Type="http://schemas.openxmlformats.org/officeDocument/2006/relationships/hyperlink" Target="https://chess.esss.lu.se/enovia/link/ESS-0126529/21308.51166.28416.17683/vali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smtClean="0"/>
              <a:t>ESHAC#7</a:t>
            </a:r>
            <a:br>
              <a:rPr lang="en-GB" sz="4000" dirty="0" smtClean="0"/>
            </a:br>
            <a:r>
              <a:rPr lang="en-GB" sz="4000" dirty="0" smtClean="0"/>
              <a:t>General Q-progress</a:t>
            </a:r>
            <a:br>
              <a:rPr lang="en-GB" sz="4000" dirty="0" smtClean="0"/>
            </a:br>
            <a:r>
              <a:rPr lang="en-GB" sz="4000" dirty="0" smtClean="0"/>
              <a:t>CE marking</a:t>
            </a:r>
            <a:endParaRPr lang="en-GB" sz="40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Mattias Skafar</a:t>
            </a:r>
          </a:p>
          <a:p>
            <a:r>
              <a:rPr lang="en-GB" sz="2000" dirty="0" smtClean="0">
                <a:solidFill>
                  <a:schemeClr val="bg1"/>
                </a:solidFill>
              </a:rPr>
              <a:t>Head of Quality Division</a:t>
            </a:r>
            <a:endParaRPr lang="en-GB"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en-GB" sz="1400" smtClean="0">
                <a:solidFill>
                  <a:srgbClr val="FFFFFF"/>
                </a:solidFill>
              </a:rPr>
              <a:t>8 October, 2017</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Division </a:t>
            </a:r>
            <a:r>
              <a:rPr lang="mr-IN" dirty="0"/>
              <a:t>–</a:t>
            </a:r>
            <a:r>
              <a:rPr lang="en-US" dirty="0"/>
              <a:t> Progress</a:t>
            </a:r>
          </a:p>
        </p:txBody>
      </p:sp>
      <p:sp>
        <p:nvSpPr>
          <p:cNvPr id="3" name="Content Placeholder 2"/>
          <p:cNvSpPr>
            <a:spLocks noGrp="1"/>
          </p:cNvSpPr>
          <p:nvPr>
            <p:ph idx="1"/>
          </p:nvPr>
        </p:nvSpPr>
        <p:spPr>
          <a:xfrm>
            <a:off x="457200" y="1600201"/>
            <a:ext cx="6347048" cy="4853136"/>
          </a:xfrm>
        </p:spPr>
        <p:txBody>
          <a:bodyPr>
            <a:normAutofit fontScale="92500"/>
          </a:bodyPr>
          <a:lstStyle/>
          <a:p>
            <a:r>
              <a:rPr lang="en-US" dirty="0"/>
              <a:t>Document </a:t>
            </a:r>
            <a:r>
              <a:rPr lang="en-US" dirty="0" smtClean="0"/>
              <a:t>Management </a:t>
            </a:r>
            <a:r>
              <a:rPr lang="en-GB" dirty="0"/>
              <a:t>and </a:t>
            </a:r>
            <a:r>
              <a:rPr lang="en-GB" dirty="0" smtClean="0"/>
              <a:t>archival</a:t>
            </a:r>
            <a:endParaRPr lang="en-US" dirty="0"/>
          </a:p>
          <a:p>
            <a:pPr lvl="1"/>
            <a:r>
              <a:rPr lang="en-US" dirty="0"/>
              <a:t>Resource hired</a:t>
            </a:r>
          </a:p>
          <a:p>
            <a:pPr lvl="1"/>
            <a:r>
              <a:rPr lang="en-US" dirty="0" smtClean="0"/>
              <a:t>Steering </a:t>
            </a:r>
            <a:r>
              <a:rPr lang="en-US" dirty="0"/>
              <a:t>document developed</a:t>
            </a:r>
          </a:p>
          <a:p>
            <a:pPr lvl="1"/>
            <a:r>
              <a:rPr lang="en-GB" dirty="0"/>
              <a:t>High-level plan for archival </a:t>
            </a:r>
          </a:p>
          <a:p>
            <a:pPr lvl="2"/>
            <a:r>
              <a:rPr lang="en-GB" dirty="0"/>
              <a:t>physical &amp; electronic</a:t>
            </a:r>
          </a:p>
          <a:p>
            <a:pPr lvl="1"/>
            <a:r>
              <a:rPr lang="en-US" dirty="0" smtClean="0"/>
              <a:t>Discussions </a:t>
            </a:r>
            <a:r>
              <a:rPr lang="en-US" dirty="0"/>
              <a:t>with </a:t>
            </a:r>
            <a:r>
              <a:rPr lang="en-US" dirty="0" err="1"/>
              <a:t>Landsarkivet</a:t>
            </a:r>
            <a:r>
              <a:rPr lang="en-US" dirty="0"/>
              <a:t> in Lund </a:t>
            </a:r>
          </a:p>
          <a:p>
            <a:pPr lvl="1"/>
            <a:r>
              <a:rPr lang="en-GB" dirty="0" smtClean="0"/>
              <a:t>Define </a:t>
            </a:r>
            <a:r>
              <a:rPr lang="en-GB" dirty="0"/>
              <a:t>stakeholder requirements for documentation structures</a:t>
            </a:r>
          </a:p>
          <a:p>
            <a:pPr lvl="1"/>
            <a:r>
              <a:rPr lang="en-GB" dirty="0"/>
              <a:t>Document Management </a:t>
            </a:r>
            <a:r>
              <a:rPr lang="en-GB" dirty="0" smtClean="0"/>
              <a:t>Coordination/support</a:t>
            </a:r>
            <a:endParaRPr lang="en-GB" sz="2600" dirty="0"/>
          </a:p>
          <a:p>
            <a:r>
              <a:rPr lang="en-GB" dirty="0" smtClean="0"/>
              <a:t>Documentation </a:t>
            </a:r>
            <a:r>
              <a:rPr lang="en-GB" dirty="0"/>
              <a:t>aspects of SSM application </a:t>
            </a:r>
          </a:p>
          <a:p>
            <a:pPr lvl="1"/>
            <a:r>
              <a:rPr lang="en-GB" dirty="0" smtClean="0"/>
              <a:t> </a:t>
            </a:r>
            <a:r>
              <a:rPr lang="en-GB" dirty="0"/>
              <a:t>Supporting the forthcoming SSM </a:t>
            </a:r>
            <a:r>
              <a:rPr lang="en-GB" dirty="0" smtClean="0"/>
              <a:t>applications</a:t>
            </a:r>
            <a:r>
              <a:rPr lang="en-GB" sz="2600" dirty="0" smtClean="0">
                <a:solidFill>
                  <a:srgbClr val="FF0000"/>
                </a:solidFill>
              </a:rPr>
              <a:t> </a:t>
            </a:r>
            <a:endParaRPr lang="en-GB" sz="26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pic>
        <p:nvPicPr>
          <p:cNvPr id="6" name="Picture 5" descr="hot-work-permit.jpeg"/>
          <p:cNvPicPr>
            <a:picLocks noChangeAspect="1"/>
          </p:cNvPicPr>
          <p:nvPr/>
        </p:nvPicPr>
        <p:blipFill rotWithShape="1">
          <a:blip r:embed="rId2">
            <a:extLst>
              <a:ext uri="{28A0092B-C50C-407E-A947-70E740481C1C}">
                <a14:useLocalDpi xmlns:a14="http://schemas.microsoft.com/office/drawing/2010/main" val="0"/>
              </a:ext>
            </a:extLst>
          </a:blip>
          <a:srcRect t="2706" b="2821"/>
          <a:stretch/>
        </p:blipFill>
        <p:spPr>
          <a:xfrm>
            <a:off x="6355308" y="2204864"/>
            <a:ext cx="2331492" cy="2232248"/>
          </a:xfrm>
          <a:prstGeom prst="rect">
            <a:avLst/>
          </a:prstGeom>
        </p:spPr>
      </p:pic>
    </p:spTree>
    <p:extLst>
      <p:ext uri="{BB962C8B-B14F-4D97-AF65-F5344CB8AC3E}">
        <p14:creationId xmlns:p14="http://schemas.microsoft.com/office/powerpoint/2010/main" val="156872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Division </a:t>
            </a:r>
            <a:r>
              <a:rPr lang="mr-IN" dirty="0"/>
              <a:t>–</a:t>
            </a:r>
            <a:r>
              <a:rPr lang="en-US" dirty="0"/>
              <a:t> Progress</a:t>
            </a:r>
          </a:p>
        </p:txBody>
      </p:sp>
      <p:sp>
        <p:nvSpPr>
          <p:cNvPr id="3" name="Content Placeholder 2"/>
          <p:cNvSpPr>
            <a:spLocks noGrp="1"/>
          </p:cNvSpPr>
          <p:nvPr>
            <p:ph idx="1"/>
          </p:nvPr>
        </p:nvSpPr>
        <p:spPr>
          <a:xfrm>
            <a:off x="457200" y="1600199"/>
            <a:ext cx="5092922" cy="5121275"/>
          </a:xfrm>
        </p:spPr>
        <p:txBody>
          <a:bodyPr>
            <a:normAutofit/>
          </a:bodyPr>
          <a:lstStyle/>
          <a:p>
            <a:r>
              <a:rPr lang="en-US" dirty="0" smtClean="0"/>
              <a:t>Receiving </a:t>
            </a:r>
            <a:r>
              <a:rPr lang="en-US" dirty="0"/>
              <a:t>Inspection </a:t>
            </a:r>
          </a:p>
          <a:p>
            <a:pPr lvl="1"/>
            <a:r>
              <a:rPr lang="en-US" dirty="0"/>
              <a:t>Resource hired</a:t>
            </a:r>
          </a:p>
          <a:p>
            <a:pPr lvl="1"/>
            <a:r>
              <a:rPr lang="en-US" dirty="0" smtClean="0"/>
              <a:t>Procedure </a:t>
            </a:r>
            <a:r>
              <a:rPr lang="en-US" dirty="0"/>
              <a:t>+ Templates</a:t>
            </a:r>
          </a:p>
          <a:p>
            <a:pPr lvl="1"/>
            <a:r>
              <a:rPr lang="en-US" dirty="0" smtClean="0"/>
              <a:t>Office </a:t>
            </a:r>
            <a:r>
              <a:rPr lang="en-US" dirty="0"/>
              <a:t>in RATS and at Site </a:t>
            </a:r>
          </a:p>
          <a:p>
            <a:r>
              <a:rPr lang="en-US" dirty="0"/>
              <a:t>Derogation, procedure + </a:t>
            </a:r>
            <a:r>
              <a:rPr lang="en-US" dirty="0" smtClean="0"/>
              <a:t>template</a:t>
            </a:r>
          </a:p>
          <a:p>
            <a:r>
              <a:rPr lang="en-US" dirty="0"/>
              <a:t>Handover working group </a:t>
            </a:r>
          </a:p>
          <a:p>
            <a:pPr lvl="1"/>
            <a:r>
              <a:rPr lang="en-US" dirty="0"/>
              <a:t>ESS </a:t>
            </a:r>
            <a:r>
              <a:rPr lang="mr-IN" dirty="0"/>
              <a:t>–</a:t>
            </a:r>
            <a:r>
              <a:rPr lang="en-US" dirty="0"/>
              <a:t> CF </a:t>
            </a:r>
            <a:r>
              <a:rPr lang="mr-IN" dirty="0"/>
              <a:t>–</a:t>
            </a:r>
            <a:r>
              <a:rPr lang="en-US" dirty="0"/>
              <a:t> </a:t>
            </a:r>
            <a:r>
              <a:rPr lang="en-US" dirty="0" smtClean="0"/>
              <a:t>Skanska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grpSp>
        <p:nvGrpSpPr>
          <p:cNvPr id="9" name="Group 8"/>
          <p:cNvGrpSpPr/>
          <p:nvPr/>
        </p:nvGrpSpPr>
        <p:grpSpPr>
          <a:xfrm>
            <a:off x="5292080" y="1722294"/>
            <a:ext cx="4032448" cy="2066746"/>
            <a:chOff x="5508104" y="1556792"/>
            <a:chExt cx="4032448" cy="2066746"/>
          </a:xfrm>
        </p:grpSpPr>
        <p:pic>
          <p:nvPicPr>
            <p:cNvPr id="10" name="Picture 9" descr="FullSizeRend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556792"/>
              <a:ext cx="3528392" cy="1696363"/>
            </a:xfrm>
            <a:prstGeom prst="rect">
              <a:avLst/>
            </a:prstGeom>
          </p:spPr>
        </p:pic>
        <p:sp>
          <p:nvSpPr>
            <p:cNvPr id="11" name="TextBox 10"/>
            <p:cNvSpPr txBox="1"/>
            <p:nvPr/>
          </p:nvSpPr>
          <p:spPr>
            <a:xfrm>
              <a:off x="6156176" y="3284984"/>
              <a:ext cx="3384376" cy="338554"/>
            </a:xfrm>
            <a:prstGeom prst="rect">
              <a:avLst/>
            </a:prstGeom>
            <a:noFill/>
          </p:spPr>
          <p:txBody>
            <a:bodyPr wrap="square" rtlCol="0">
              <a:spAutoFit/>
            </a:bodyPr>
            <a:lstStyle/>
            <a:p>
              <a:r>
                <a:rPr lang="en-US" sz="1600" dirty="0" smtClean="0"/>
                <a:t>Thales 704 MHz Klystron delivery</a:t>
              </a:r>
              <a:endParaRPr lang="en-US" sz="1600" dirty="0"/>
            </a:p>
          </p:txBody>
        </p:sp>
      </p:grpSp>
      <p:grpSp>
        <p:nvGrpSpPr>
          <p:cNvPr id="12" name="Group 11"/>
          <p:cNvGrpSpPr/>
          <p:nvPr/>
        </p:nvGrpSpPr>
        <p:grpSpPr>
          <a:xfrm>
            <a:off x="5664258" y="3984159"/>
            <a:ext cx="2928052" cy="2397169"/>
            <a:chOff x="6180452" y="1628800"/>
            <a:chExt cx="2928052" cy="2397169"/>
          </a:xfrm>
        </p:grpSpPr>
        <p:grpSp>
          <p:nvGrpSpPr>
            <p:cNvPr id="13" name="Group 12"/>
            <p:cNvGrpSpPr/>
            <p:nvPr/>
          </p:nvGrpSpPr>
          <p:grpSpPr>
            <a:xfrm>
              <a:off x="6180452" y="1628800"/>
              <a:ext cx="2813916" cy="1872208"/>
              <a:chOff x="6180452" y="1628800"/>
              <a:chExt cx="2813916" cy="1872208"/>
            </a:xfrm>
          </p:grpSpPr>
          <p:pic>
            <p:nvPicPr>
              <p:cNvPr id="15" name="Picture 14" descr="Yetra-Pak-flygbild.jpg"/>
              <p:cNvPicPr>
                <a:picLocks noChangeAspect="1"/>
              </p:cNvPicPr>
              <p:nvPr/>
            </p:nvPicPr>
            <p:blipFill rotWithShape="1">
              <a:blip r:embed="rId3">
                <a:extLst>
                  <a:ext uri="{28A0092B-C50C-407E-A947-70E740481C1C}">
                    <a14:useLocalDpi xmlns:a14="http://schemas.microsoft.com/office/drawing/2010/main" val="0"/>
                  </a:ext>
                </a:extLst>
              </a:blip>
              <a:srcRect l="25403" t="21361" r="16053" b="16893"/>
              <a:stretch/>
            </p:blipFill>
            <p:spPr>
              <a:xfrm>
                <a:off x="6180452" y="1628800"/>
                <a:ext cx="2813916" cy="1872208"/>
              </a:xfrm>
              <a:prstGeom prst="rect">
                <a:avLst/>
              </a:prstGeom>
            </p:spPr>
          </p:pic>
          <p:sp>
            <p:nvSpPr>
              <p:cNvPr id="16" name="Oval 15"/>
              <p:cNvSpPr/>
              <p:nvPr/>
            </p:nvSpPr>
            <p:spPr>
              <a:xfrm>
                <a:off x="7380312" y="2348880"/>
                <a:ext cx="864096" cy="86409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6228184" y="3502749"/>
              <a:ext cx="2880320" cy="523220"/>
            </a:xfrm>
            <a:prstGeom prst="rect">
              <a:avLst/>
            </a:prstGeom>
            <a:noFill/>
          </p:spPr>
          <p:txBody>
            <a:bodyPr wrap="square" rtlCol="0">
              <a:spAutoFit/>
            </a:bodyPr>
            <a:lstStyle/>
            <a:p>
              <a:r>
                <a:rPr lang="en-US" sz="1400" dirty="0" smtClean="0"/>
                <a:t>RATS – Receiving, Accept, Test and Storage</a:t>
              </a:r>
              <a:endParaRPr lang="en-US" sz="1400" dirty="0"/>
            </a:p>
          </p:txBody>
        </p:sp>
      </p:grpSp>
    </p:spTree>
    <p:extLst>
      <p:ext uri="{BB962C8B-B14F-4D97-AF65-F5344CB8AC3E}">
        <p14:creationId xmlns:p14="http://schemas.microsoft.com/office/powerpoint/2010/main" val="1956018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document management?</a:t>
            </a:r>
          </a:p>
        </p:txBody>
      </p:sp>
      <p:sp>
        <p:nvSpPr>
          <p:cNvPr id="3" name="Content Placeholder 2"/>
          <p:cNvSpPr>
            <a:spLocks noGrp="1"/>
          </p:cNvSpPr>
          <p:nvPr>
            <p:ph idx="1"/>
          </p:nvPr>
        </p:nvSpPr>
        <p:spPr>
          <a:xfrm>
            <a:off x="457200" y="1600200"/>
            <a:ext cx="8229600" cy="5121275"/>
          </a:xfrm>
        </p:spPr>
        <p:txBody>
          <a:bodyPr>
            <a:normAutofit fontScale="85000" lnSpcReduction="20000"/>
          </a:bodyPr>
          <a:lstStyle/>
          <a:p>
            <a:r>
              <a:rPr lang="en-US" b="1" dirty="0">
                <a:solidFill>
                  <a:schemeClr val="tx1"/>
                </a:solidFill>
              </a:rPr>
              <a:t>ISO 9001:2015 Documentation Requirements </a:t>
            </a:r>
            <a:endParaRPr lang="en-US" dirty="0">
              <a:solidFill>
                <a:schemeClr val="tx1"/>
              </a:solidFill>
            </a:endParaRPr>
          </a:p>
          <a:p>
            <a:pPr lvl="1"/>
            <a:r>
              <a:rPr lang="en-US" dirty="0">
                <a:solidFill>
                  <a:schemeClr val="tx1"/>
                </a:solidFill>
              </a:rPr>
              <a:t>ISO 9001:2015 clause </a:t>
            </a:r>
            <a:r>
              <a:rPr lang="en-US" dirty="0" smtClean="0">
                <a:solidFill>
                  <a:schemeClr val="tx1"/>
                </a:solidFill>
              </a:rPr>
              <a:t>4.4 </a:t>
            </a:r>
            <a:br>
              <a:rPr lang="en-US" dirty="0" smtClean="0">
                <a:solidFill>
                  <a:schemeClr val="tx1"/>
                </a:solidFill>
              </a:rPr>
            </a:br>
            <a:r>
              <a:rPr lang="en-US" dirty="0" smtClean="0">
                <a:solidFill>
                  <a:schemeClr val="tx1"/>
                </a:solidFill>
              </a:rPr>
              <a:t/>
            </a:r>
            <a:br>
              <a:rPr lang="en-US" dirty="0" smtClean="0">
                <a:solidFill>
                  <a:schemeClr val="tx1"/>
                </a:solidFill>
              </a:rPr>
            </a:br>
            <a:r>
              <a:rPr lang="en-US" i="1" dirty="0" smtClean="0">
                <a:solidFill>
                  <a:schemeClr val="tx1"/>
                </a:solidFill>
              </a:rPr>
              <a:t>“maintain </a:t>
            </a:r>
            <a:r>
              <a:rPr lang="en-US" i="1" dirty="0">
                <a:solidFill>
                  <a:schemeClr val="tx1"/>
                </a:solidFill>
              </a:rPr>
              <a:t>documented information to the extent necessary to support the operation of processes and retain documented information to the extent necessary to have confident that the processes are being carried out as planned.” </a:t>
            </a:r>
            <a:r>
              <a:rPr lang="en-US" i="1" dirty="0" smtClean="0">
                <a:solidFill>
                  <a:schemeClr val="tx1"/>
                </a:solidFill>
              </a:rPr>
              <a:t/>
            </a:r>
            <a:br>
              <a:rPr lang="en-US" i="1" dirty="0" smtClean="0">
                <a:solidFill>
                  <a:schemeClr val="tx1"/>
                </a:solidFill>
              </a:rPr>
            </a:br>
            <a:endParaRPr lang="en-US" dirty="0" smtClean="0">
              <a:solidFill>
                <a:schemeClr val="tx1"/>
              </a:solidFill>
            </a:endParaRPr>
          </a:p>
          <a:p>
            <a:r>
              <a:rPr lang="en-US" dirty="0" smtClean="0">
                <a:solidFill>
                  <a:schemeClr val="tx1"/>
                </a:solidFill>
              </a:rPr>
              <a:t>Use CHESS from the beginning. </a:t>
            </a:r>
          </a:p>
          <a:p>
            <a:pPr lvl="1"/>
            <a:r>
              <a:rPr lang="en-US" dirty="0" smtClean="0">
                <a:solidFill>
                  <a:schemeClr val="tx1"/>
                </a:solidFill>
              </a:rPr>
              <a:t>Document numbering</a:t>
            </a:r>
          </a:p>
          <a:p>
            <a:pPr lvl="1"/>
            <a:r>
              <a:rPr lang="en-US" dirty="0" smtClean="0">
                <a:solidFill>
                  <a:schemeClr val="tx1"/>
                </a:solidFill>
              </a:rPr>
              <a:t>Revision handling</a:t>
            </a:r>
          </a:p>
          <a:p>
            <a:pPr lvl="1"/>
            <a:r>
              <a:rPr lang="en-US" dirty="0" smtClean="0">
                <a:solidFill>
                  <a:schemeClr val="tx1"/>
                </a:solidFill>
              </a:rPr>
              <a:t>Traceability</a:t>
            </a:r>
          </a:p>
          <a:p>
            <a:pPr lvl="1"/>
            <a:r>
              <a:rPr lang="en-US" dirty="0" smtClean="0">
                <a:solidFill>
                  <a:schemeClr val="tx1"/>
                </a:solidFill>
              </a:rPr>
              <a:t>Archiving</a:t>
            </a:r>
          </a:p>
          <a:p>
            <a:r>
              <a:rPr lang="en-US" dirty="0" smtClean="0">
                <a:solidFill>
                  <a:schemeClr val="tx1"/>
                </a:solidFill>
              </a:rPr>
              <a:t>Review process:</a:t>
            </a:r>
            <a:endParaRPr lang="en-US" dirty="0">
              <a:solidFill>
                <a:schemeClr val="tx1"/>
              </a:solidFill>
            </a:endParaRPr>
          </a:p>
          <a:p>
            <a:pPr lvl="1"/>
            <a:r>
              <a:rPr lang="en-US" dirty="0" smtClean="0">
                <a:solidFill>
                  <a:schemeClr val="tx1"/>
                </a:solidFill>
              </a:rPr>
              <a:t>Author</a:t>
            </a:r>
            <a:endParaRPr lang="en-US" dirty="0">
              <a:solidFill>
                <a:schemeClr val="tx1"/>
              </a:solidFill>
            </a:endParaRPr>
          </a:p>
          <a:p>
            <a:pPr lvl="1"/>
            <a:r>
              <a:rPr lang="en-US" dirty="0" smtClean="0">
                <a:solidFill>
                  <a:schemeClr val="tx1"/>
                </a:solidFill>
              </a:rPr>
              <a:t>Reviewer</a:t>
            </a:r>
            <a:endParaRPr lang="en-US" dirty="0">
              <a:solidFill>
                <a:schemeClr val="tx1"/>
              </a:solidFill>
            </a:endParaRPr>
          </a:p>
          <a:p>
            <a:pPr lvl="1"/>
            <a:r>
              <a:rPr lang="en-US" dirty="0" smtClean="0">
                <a:solidFill>
                  <a:schemeClr val="tx1"/>
                </a:solidFill>
              </a:rPr>
              <a:t>Approver</a:t>
            </a:r>
          </a:p>
          <a:p>
            <a:pPr lvl="1"/>
            <a:endParaRPr lang="en-US" dirty="0" smtClean="0">
              <a:solidFill>
                <a:schemeClr val="tx1"/>
              </a:solidFill>
            </a:endParaRPr>
          </a:p>
          <a:p>
            <a:endParaRPr lang="en-US" dirty="0" smtClean="0">
              <a:solidFill>
                <a:schemeClr val="tx1"/>
              </a:solidFill>
            </a:endParaRP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Right Brace 4"/>
          <p:cNvSpPr/>
          <p:nvPr/>
        </p:nvSpPr>
        <p:spPr>
          <a:xfrm>
            <a:off x="4067944" y="5589240"/>
            <a:ext cx="36004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644008" y="5877272"/>
            <a:ext cx="4176464" cy="369332"/>
          </a:xfrm>
          <a:prstGeom prst="rect">
            <a:avLst/>
          </a:prstGeom>
          <a:noFill/>
        </p:spPr>
        <p:txBody>
          <a:bodyPr wrap="square" rtlCol="0">
            <a:spAutoFit/>
          </a:bodyPr>
          <a:lstStyle/>
          <a:p>
            <a:r>
              <a:rPr lang="en-US" dirty="0" smtClean="0"/>
              <a:t>Independent reviewer is mandatory</a:t>
            </a:r>
            <a:endParaRPr lang="en-US" dirty="0"/>
          </a:p>
        </p:txBody>
      </p:sp>
      <p:sp>
        <p:nvSpPr>
          <p:cNvPr id="7" name="Right Brace 6"/>
          <p:cNvSpPr/>
          <p:nvPr/>
        </p:nvSpPr>
        <p:spPr>
          <a:xfrm>
            <a:off x="4067944" y="4149080"/>
            <a:ext cx="360040"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644008" y="4504474"/>
            <a:ext cx="4176464" cy="369332"/>
          </a:xfrm>
          <a:prstGeom prst="rect">
            <a:avLst/>
          </a:prstGeom>
          <a:noFill/>
        </p:spPr>
        <p:txBody>
          <a:bodyPr wrap="square" rtlCol="0">
            <a:spAutoFit/>
          </a:bodyPr>
          <a:lstStyle/>
          <a:p>
            <a:r>
              <a:rPr lang="en-US" dirty="0" smtClean="0"/>
              <a:t>Use of CHESS Templates</a:t>
            </a:r>
            <a:endParaRPr lang="en-US" dirty="0"/>
          </a:p>
        </p:txBody>
      </p:sp>
    </p:spTree>
    <p:extLst>
      <p:ext uri="{BB962C8B-B14F-4D97-AF65-F5344CB8AC3E}">
        <p14:creationId xmlns:p14="http://schemas.microsoft.com/office/powerpoint/2010/main" val="164482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document management? (cont.)</a:t>
            </a:r>
            <a:endParaRPr lang="en-US" dirty="0"/>
          </a:p>
        </p:txBody>
      </p:sp>
      <p:sp>
        <p:nvSpPr>
          <p:cNvPr id="3" name="Content Placeholder 2"/>
          <p:cNvSpPr>
            <a:spLocks noGrp="1"/>
          </p:cNvSpPr>
          <p:nvPr>
            <p:ph idx="1"/>
          </p:nvPr>
        </p:nvSpPr>
        <p:spPr>
          <a:xfrm>
            <a:off x="457200" y="1600200"/>
            <a:ext cx="8363272" cy="5717232"/>
          </a:xfrm>
        </p:spPr>
        <p:txBody>
          <a:bodyPr>
            <a:normAutofit fontScale="70000" lnSpcReduction="20000"/>
          </a:bodyPr>
          <a:lstStyle/>
          <a:p>
            <a:r>
              <a:rPr lang="en-US" dirty="0" smtClean="0">
                <a:solidFill>
                  <a:schemeClr val="tx1"/>
                </a:solidFill>
              </a:rPr>
              <a:t>ESS has several </a:t>
            </a:r>
            <a:r>
              <a:rPr lang="en-US" b="1" dirty="0" smtClean="0">
                <a:solidFill>
                  <a:schemeClr val="tx1"/>
                </a:solidFill>
              </a:rPr>
              <a:t>internal </a:t>
            </a:r>
            <a:r>
              <a:rPr lang="en-US" dirty="0" smtClean="0">
                <a:solidFill>
                  <a:schemeClr val="tx1"/>
                </a:solidFill>
              </a:rPr>
              <a:t>and</a:t>
            </a:r>
            <a:r>
              <a:rPr lang="en-US" b="1" dirty="0" smtClean="0">
                <a:solidFill>
                  <a:schemeClr val="tx1"/>
                </a:solidFill>
              </a:rPr>
              <a:t> external stakeholders </a:t>
            </a:r>
            <a:r>
              <a:rPr lang="en-US" dirty="0" smtClean="0">
                <a:solidFill>
                  <a:schemeClr val="tx1"/>
                </a:solidFill>
              </a:rPr>
              <a:t>requiring us to have our Management system and facility documentation structured and retrievable.</a:t>
            </a:r>
          </a:p>
          <a:p>
            <a:pPr lvl="1"/>
            <a:r>
              <a:rPr lang="en-US" dirty="0">
                <a:solidFill>
                  <a:schemeClr val="tx1"/>
                </a:solidFill>
              </a:rPr>
              <a:t>ESS organization itself</a:t>
            </a:r>
          </a:p>
          <a:p>
            <a:pPr lvl="1"/>
            <a:r>
              <a:rPr lang="en-US" dirty="0" smtClean="0">
                <a:solidFill>
                  <a:schemeClr val="tx1"/>
                </a:solidFill>
              </a:rPr>
              <a:t>Swedish Radiation Authority - SSM</a:t>
            </a:r>
          </a:p>
          <a:p>
            <a:pPr lvl="1"/>
            <a:r>
              <a:rPr lang="en-US" dirty="0">
                <a:solidFill>
                  <a:schemeClr val="tx1"/>
                </a:solidFill>
              </a:rPr>
              <a:t>Swedish work environmental authority</a:t>
            </a:r>
          </a:p>
          <a:p>
            <a:pPr lvl="1"/>
            <a:r>
              <a:rPr lang="en-US" dirty="0" smtClean="0">
                <a:solidFill>
                  <a:schemeClr val="tx1"/>
                </a:solidFill>
              </a:rPr>
              <a:t>Insurance company</a:t>
            </a:r>
            <a:br>
              <a:rPr lang="en-US" dirty="0" smtClean="0">
                <a:solidFill>
                  <a:schemeClr val="tx1"/>
                </a:solidFill>
              </a:rPr>
            </a:br>
            <a:endParaRPr lang="en-US" dirty="0" smtClean="0">
              <a:solidFill>
                <a:schemeClr val="tx1"/>
              </a:solidFill>
            </a:endParaRPr>
          </a:p>
          <a:p>
            <a:r>
              <a:rPr lang="en-US" dirty="0" smtClean="0">
                <a:solidFill>
                  <a:schemeClr val="tx1"/>
                </a:solidFill>
              </a:rPr>
              <a:t>This to be able to show:</a:t>
            </a:r>
          </a:p>
          <a:p>
            <a:pPr lvl="1"/>
            <a:r>
              <a:rPr lang="en-US" dirty="0" smtClean="0">
                <a:solidFill>
                  <a:schemeClr val="tx1"/>
                </a:solidFill>
              </a:rPr>
              <a:t>how the facility is built </a:t>
            </a:r>
          </a:p>
          <a:p>
            <a:pPr lvl="1"/>
            <a:r>
              <a:rPr lang="en-US" dirty="0" smtClean="0">
                <a:solidFill>
                  <a:schemeClr val="tx1"/>
                </a:solidFill>
              </a:rPr>
              <a:t>how safety analysis and measures have been applied</a:t>
            </a:r>
          </a:p>
          <a:p>
            <a:pPr lvl="1"/>
            <a:r>
              <a:rPr lang="en-US" dirty="0" smtClean="0">
                <a:solidFill>
                  <a:schemeClr val="tx1"/>
                </a:solidFill>
              </a:rPr>
              <a:t>how requirements have been met</a:t>
            </a:r>
          </a:p>
          <a:p>
            <a:pPr lvl="1"/>
            <a:r>
              <a:rPr lang="en-US" dirty="0">
                <a:solidFill>
                  <a:schemeClr val="tx1"/>
                </a:solidFill>
              </a:rPr>
              <a:t>h</a:t>
            </a:r>
            <a:r>
              <a:rPr lang="en-US" dirty="0" smtClean="0">
                <a:solidFill>
                  <a:schemeClr val="tx1"/>
                </a:solidFill>
              </a:rPr>
              <a:t>ow we intend to archive and plan for long term preservation of facility documentation</a:t>
            </a:r>
            <a:br>
              <a:rPr lang="en-US" dirty="0" smtClean="0">
                <a:solidFill>
                  <a:schemeClr val="tx1"/>
                </a:solidFill>
              </a:rPr>
            </a:br>
            <a:endParaRPr lang="en-US" dirty="0" smtClean="0">
              <a:solidFill>
                <a:schemeClr val="tx1"/>
              </a:solidFill>
            </a:endParaRPr>
          </a:p>
          <a:p>
            <a:r>
              <a:rPr lang="en-US" dirty="0" smtClean="0">
                <a:solidFill>
                  <a:schemeClr val="tx1"/>
                </a:solidFill>
              </a:rPr>
              <a:t>This will give us the means to:</a:t>
            </a:r>
          </a:p>
          <a:p>
            <a:pPr lvl="1"/>
            <a:r>
              <a:rPr lang="en-US" dirty="0" smtClean="0">
                <a:solidFill>
                  <a:schemeClr val="tx1"/>
                </a:solidFill>
              </a:rPr>
              <a:t>Install, </a:t>
            </a:r>
          </a:p>
          <a:p>
            <a:pPr lvl="1"/>
            <a:r>
              <a:rPr lang="en-US" dirty="0" smtClean="0">
                <a:solidFill>
                  <a:schemeClr val="tx1"/>
                </a:solidFill>
              </a:rPr>
              <a:t>Operate, </a:t>
            </a:r>
          </a:p>
          <a:p>
            <a:pPr lvl="1"/>
            <a:r>
              <a:rPr lang="en-US" dirty="0" smtClean="0">
                <a:solidFill>
                  <a:schemeClr val="tx1"/>
                </a:solidFill>
              </a:rPr>
              <a:t>Maintain, </a:t>
            </a:r>
          </a:p>
          <a:p>
            <a:pPr lvl="1"/>
            <a:r>
              <a:rPr lang="en-US" dirty="0" smtClean="0">
                <a:solidFill>
                  <a:schemeClr val="tx1"/>
                </a:solidFill>
              </a:rPr>
              <a:t>Repair and update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a:p>
        </p:txBody>
      </p:sp>
      <p:sp>
        <p:nvSpPr>
          <p:cNvPr id="5" name="TextBox 4"/>
          <p:cNvSpPr txBox="1"/>
          <p:nvPr/>
        </p:nvSpPr>
        <p:spPr>
          <a:xfrm>
            <a:off x="4036341" y="5733256"/>
            <a:ext cx="4392488" cy="369332"/>
          </a:xfrm>
          <a:prstGeom prst="rect">
            <a:avLst/>
          </a:prstGeom>
          <a:noFill/>
        </p:spPr>
        <p:txBody>
          <a:bodyPr wrap="square" rtlCol="0">
            <a:spAutoFit/>
          </a:bodyPr>
          <a:lstStyle/>
          <a:p>
            <a:r>
              <a:rPr lang="en-US"/>
              <a:t>the facility in a safe and cost effective way.</a:t>
            </a:r>
          </a:p>
        </p:txBody>
      </p:sp>
      <p:sp>
        <p:nvSpPr>
          <p:cNvPr id="6" name="Right Brace 5"/>
          <p:cNvSpPr/>
          <p:nvPr/>
        </p:nvSpPr>
        <p:spPr>
          <a:xfrm>
            <a:off x="3598350" y="5521878"/>
            <a:ext cx="360040" cy="8594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3491880" y="2132856"/>
            <a:ext cx="244827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38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Facility documentation</a:t>
            </a:r>
            <a:endParaRPr lang="en-GB" dirty="0"/>
          </a:p>
        </p:txBody>
      </p:sp>
      <p:sp>
        <p:nvSpPr>
          <p:cNvPr id="3" name="Content Placeholder 2"/>
          <p:cNvSpPr>
            <a:spLocks noGrp="1"/>
          </p:cNvSpPr>
          <p:nvPr>
            <p:ph sz="half" idx="1"/>
          </p:nvPr>
        </p:nvSpPr>
        <p:spPr>
          <a:xfrm>
            <a:off x="457200" y="1600200"/>
            <a:ext cx="3466728" cy="4525963"/>
          </a:xfrm>
        </p:spPr>
        <p:txBody>
          <a:bodyPr>
            <a:normAutofit fontScale="92500" lnSpcReduction="20000"/>
          </a:bodyPr>
          <a:lstStyle/>
          <a:p>
            <a:pPr marL="0" indent="0">
              <a:buNone/>
            </a:pPr>
            <a:r>
              <a:rPr lang="en-GB" sz="2400" b="1" dirty="0" smtClean="0">
                <a:solidFill>
                  <a:schemeClr val="tx1"/>
                </a:solidFill>
              </a:rPr>
              <a:t>ESS definition on high-level (extract from ESS-0068713):</a:t>
            </a:r>
          </a:p>
          <a:p>
            <a:pPr marL="514350" indent="-514350">
              <a:buFont typeface="+mj-lt"/>
              <a:buAutoNum type="arabicPeriod"/>
            </a:pPr>
            <a:r>
              <a:rPr lang="en-GB" sz="2400" dirty="0" smtClean="0">
                <a:solidFill>
                  <a:schemeClr val="tx1"/>
                </a:solidFill>
              </a:rPr>
              <a:t>System </a:t>
            </a:r>
            <a:r>
              <a:rPr lang="en-GB" sz="2400" dirty="0">
                <a:solidFill>
                  <a:schemeClr val="tx1"/>
                </a:solidFill>
              </a:rPr>
              <a:t>Requirement Specification</a:t>
            </a:r>
          </a:p>
          <a:p>
            <a:pPr marL="514350" indent="-514350">
              <a:buFont typeface="+mj-lt"/>
              <a:buAutoNum type="arabicPeriod"/>
            </a:pPr>
            <a:r>
              <a:rPr lang="en-GB" sz="2400" dirty="0" smtClean="0">
                <a:solidFill>
                  <a:schemeClr val="tx1"/>
                </a:solidFill>
              </a:rPr>
              <a:t>Concept </a:t>
            </a:r>
            <a:r>
              <a:rPr lang="en-GB" sz="2400" dirty="0">
                <a:solidFill>
                  <a:schemeClr val="tx1"/>
                </a:solidFill>
              </a:rPr>
              <a:t>of Operation Description</a:t>
            </a:r>
          </a:p>
          <a:p>
            <a:pPr marL="514350" indent="-514350">
              <a:buFont typeface="+mj-lt"/>
              <a:buAutoNum type="arabicPeriod"/>
            </a:pPr>
            <a:r>
              <a:rPr lang="en-GB" sz="2400" dirty="0" smtClean="0">
                <a:solidFill>
                  <a:schemeClr val="tx1"/>
                </a:solidFill>
              </a:rPr>
              <a:t>System </a:t>
            </a:r>
            <a:r>
              <a:rPr lang="en-GB" sz="2400" dirty="0">
                <a:solidFill>
                  <a:schemeClr val="tx1"/>
                </a:solidFill>
              </a:rPr>
              <a:t>Architecture Description</a:t>
            </a:r>
          </a:p>
          <a:p>
            <a:pPr marL="514350" indent="-514350">
              <a:buFont typeface="+mj-lt"/>
              <a:buAutoNum type="arabicPeriod"/>
            </a:pPr>
            <a:r>
              <a:rPr lang="en-GB" sz="2400" dirty="0" smtClean="0">
                <a:solidFill>
                  <a:schemeClr val="tx1"/>
                </a:solidFill>
              </a:rPr>
              <a:t>System </a:t>
            </a:r>
            <a:r>
              <a:rPr lang="en-GB" sz="2400" dirty="0">
                <a:solidFill>
                  <a:schemeClr val="tx1"/>
                </a:solidFill>
              </a:rPr>
              <a:t>Detailed Design Descriptions</a:t>
            </a:r>
          </a:p>
          <a:p>
            <a:pPr marL="514350" indent="-514350">
              <a:buFont typeface="+mj-lt"/>
              <a:buAutoNum type="arabicPeriod"/>
            </a:pPr>
            <a:r>
              <a:rPr lang="en-GB" sz="2400" dirty="0" smtClean="0">
                <a:solidFill>
                  <a:schemeClr val="tx1"/>
                </a:solidFill>
              </a:rPr>
              <a:t>Non-Conformity </a:t>
            </a:r>
            <a:r>
              <a:rPr lang="en-GB" sz="2400" dirty="0">
                <a:solidFill>
                  <a:schemeClr val="tx1"/>
                </a:solidFill>
              </a:rPr>
              <a:t>Reports</a:t>
            </a:r>
          </a:p>
          <a:p>
            <a:pPr marL="514350" indent="-514350">
              <a:buFont typeface="+mj-lt"/>
              <a:buAutoNum type="arabicPeriod"/>
            </a:pPr>
            <a:r>
              <a:rPr lang="en-GB" sz="2400" dirty="0" smtClean="0">
                <a:solidFill>
                  <a:schemeClr val="tx1"/>
                </a:solidFill>
              </a:rPr>
              <a:t>Verification </a:t>
            </a:r>
            <a:r>
              <a:rPr lang="en-GB" sz="2400" dirty="0">
                <a:solidFill>
                  <a:schemeClr val="tx1"/>
                </a:solidFill>
              </a:rPr>
              <a:t>Report</a:t>
            </a:r>
          </a:p>
          <a:p>
            <a:pPr marL="514350" indent="-514350">
              <a:buFont typeface="+mj-lt"/>
              <a:buAutoNum type="arabicPeriod"/>
            </a:pPr>
            <a:r>
              <a:rPr lang="en-GB" sz="2400" dirty="0" smtClean="0">
                <a:solidFill>
                  <a:schemeClr val="tx1"/>
                </a:solidFill>
              </a:rPr>
              <a:t>Validation </a:t>
            </a:r>
            <a:r>
              <a:rPr lang="en-GB" sz="2400" dirty="0">
                <a:solidFill>
                  <a:schemeClr val="tx1"/>
                </a:solidFill>
              </a:rPr>
              <a:t>Report</a:t>
            </a:r>
          </a:p>
          <a:p>
            <a:endParaRPr lang="en-GB" sz="2400" dirty="0"/>
          </a:p>
        </p:txBody>
      </p:sp>
      <p:sp>
        <p:nvSpPr>
          <p:cNvPr id="5" name="Content Placeholder 4"/>
          <p:cNvSpPr>
            <a:spLocks noGrp="1"/>
          </p:cNvSpPr>
          <p:nvPr>
            <p:ph sz="half" idx="2"/>
          </p:nvPr>
        </p:nvSpPr>
        <p:spPr>
          <a:xfrm>
            <a:off x="3851920" y="1556792"/>
            <a:ext cx="5184576" cy="4525963"/>
          </a:xfrm>
        </p:spPr>
        <p:txBody>
          <a:bodyPr>
            <a:noAutofit/>
          </a:bodyPr>
          <a:lstStyle/>
          <a:p>
            <a:pPr marL="0" indent="0">
              <a:buNone/>
            </a:pPr>
            <a:r>
              <a:rPr lang="en-US" sz="2400" b="1" dirty="0" smtClean="0">
                <a:solidFill>
                  <a:schemeClr val="tx1"/>
                </a:solidFill>
              </a:rPr>
              <a:t>Minimum requirement from SSM (req. 6-21 as identified in ESS-0121507):</a:t>
            </a:r>
          </a:p>
          <a:p>
            <a:r>
              <a:rPr lang="en-US" sz="1800" dirty="0" smtClean="0">
                <a:solidFill>
                  <a:schemeClr val="tx1"/>
                </a:solidFill>
              </a:rPr>
              <a:t>The </a:t>
            </a:r>
            <a:r>
              <a:rPr lang="en-US" sz="1800" dirty="0">
                <a:solidFill>
                  <a:schemeClr val="tx1"/>
                </a:solidFill>
              </a:rPr>
              <a:t>term technical facility documentation refers to relevant drawings of the facility, </a:t>
            </a:r>
            <a:r>
              <a:rPr lang="en-US" sz="1800" dirty="0" smtClean="0">
                <a:solidFill>
                  <a:schemeClr val="tx1"/>
                </a:solidFill>
              </a:rPr>
              <a:t>its building </a:t>
            </a:r>
            <a:r>
              <a:rPr lang="en-US" sz="1800" dirty="0">
                <a:solidFill>
                  <a:schemeClr val="tx1"/>
                </a:solidFill>
              </a:rPr>
              <a:t>structures, systems, components, and devices, as well as documentation </a:t>
            </a:r>
            <a:r>
              <a:rPr lang="en-US" sz="1800" dirty="0" smtClean="0">
                <a:solidFill>
                  <a:schemeClr val="tx1"/>
                </a:solidFill>
              </a:rPr>
              <a:t>showing how </a:t>
            </a:r>
            <a:r>
              <a:rPr lang="en-US" sz="1800" dirty="0">
                <a:solidFill>
                  <a:schemeClr val="tx1"/>
                </a:solidFill>
              </a:rPr>
              <a:t>these have been manufactured, installed, and checked. </a:t>
            </a:r>
            <a:endParaRPr lang="en-US" sz="1800" dirty="0" smtClean="0">
              <a:solidFill>
                <a:schemeClr val="tx1"/>
              </a:solidFill>
            </a:endParaRPr>
          </a:p>
          <a:p>
            <a:r>
              <a:rPr lang="en-US" sz="1800" dirty="0" smtClean="0">
                <a:solidFill>
                  <a:schemeClr val="tx1"/>
                </a:solidFill>
              </a:rPr>
              <a:t>Where </a:t>
            </a:r>
            <a:r>
              <a:rPr lang="en-US" sz="1800" dirty="0">
                <a:solidFill>
                  <a:schemeClr val="tx1"/>
                </a:solidFill>
              </a:rPr>
              <a:t>applicable, </a:t>
            </a:r>
            <a:r>
              <a:rPr lang="en-US" sz="1800" dirty="0" smtClean="0">
                <a:solidFill>
                  <a:schemeClr val="tx1"/>
                </a:solidFill>
              </a:rPr>
              <a:t>information on </a:t>
            </a:r>
            <a:r>
              <a:rPr lang="en-US" sz="1800" dirty="0">
                <a:solidFill>
                  <a:schemeClr val="tx1"/>
                </a:solidFill>
              </a:rPr>
              <a:t>any changes made to the facility should also be included in the documentation. </a:t>
            </a:r>
            <a:endParaRPr lang="en-US" sz="1800" dirty="0" smtClean="0">
              <a:solidFill>
                <a:schemeClr val="tx1"/>
              </a:solidFill>
            </a:endParaRPr>
          </a:p>
          <a:p>
            <a:r>
              <a:rPr lang="en-US" sz="1800" dirty="0" smtClean="0">
                <a:solidFill>
                  <a:schemeClr val="tx1"/>
                </a:solidFill>
              </a:rPr>
              <a:t>The technical </a:t>
            </a:r>
            <a:r>
              <a:rPr lang="en-US" sz="1800" dirty="0">
                <a:solidFill>
                  <a:schemeClr val="tx1"/>
                </a:solidFill>
              </a:rPr>
              <a:t>facility documentation should also include relevant process and flow charts, </a:t>
            </a:r>
            <a:r>
              <a:rPr lang="en-US" sz="1800" dirty="0" smtClean="0">
                <a:solidFill>
                  <a:schemeClr val="tx1"/>
                </a:solidFill>
              </a:rPr>
              <a:t>as well </a:t>
            </a:r>
            <a:r>
              <a:rPr lang="en-US" sz="1800" dirty="0">
                <a:solidFill>
                  <a:schemeClr val="tx1"/>
                </a:solidFill>
              </a:rPr>
              <a:t>as the investigations and analyses that form the basis of safety analysis reports.</a:t>
            </a:r>
            <a:endParaRPr lang="en-US" sz="2400" dirty="0">
              <a:solidFill>
                <a:schemeClr val="tx1"/>
              </a:solidFill>
            </a:endParaRPr>
          </a:p>
          <a:p>
            <a:endParaRPr lang="en-GB" sz="2400" dirty="0"/>
          </a:p>
        </p:txBody>
      </p:sp>
      <p:sp>
        <p:nvSpPr>
          <p:cNvPr id="4" name="Slide Number Placeholder 3"/>
          <p:cNvSpPr>
            <a:spLocks noGrp="1"/>
          </p:cNvSpPr>
          <p:nvPr>
            <p:ph type="sldNum" sz="quarter" idx="12"/>
          </p:nvPr>
        </p:nvSpPr>
        <p:spPr/>
        <p:txBody>
          <a:bodyPr/>
          <a:lstStyle/>
          <a:p>
            <a:fld id="{551115BC-487E-4422-894C-CB7CD3E79223}" type="slidenum">
              <a:rPr lang="en-GB" smtClean="0"/>
              <a:t>14</a:t>
            </a:fld>
            <a:endParaRPr lang="en-GB"/>
          </a:p>
        </p:txBody>
      </p:sp>
      <p:sp>
        <p:nvSpPr>
          <p:cNvPr id="6" name="Rectangle 5"/>
          <p:cNvSpPr/>
          <p:nvPr/>
        </p:nvSpPr>
        <p:spPr>
          <a:xfrm>
            <a:off x="4139952" y="2636912"/>
            <a:ext cx="482453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39952" y="4941168"/>
            <a:ext cx="482453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66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t>
            </a:r>
            <a:r>
              <a:rPr lang="en-US" dirty="0"/>
              <a:t>Strategy for CE </a:t>
            </a:r>
            <a:r>
              <a:rPr lang="en-US" dirty="0" smtClean="0"/>
              <a:t>Marking</a:t>
            </a:r>
            <a:endParaRPr lang="en-US" dirty="0"/>
          </a:p>
        </p:txBody>
      </p:sp>
      <p:sp>
        <p:nvSpPr>
          <p:cNvPr id="3" name="Content Placeholder 2"/>
          <p:cNvSpPr>
            <a:spLocks noGrp="1"/>
          </p:cNvSpPr>
          <p:nvPr>
            <p:ph idx="1"/>
          </p:nvPr>
        </p:nvSpPr>
        <p:spPr>
          <a:xfrm>
            <a:off x="457200" y="1600200"/>
            <a:ext cx="6779096" cy="4781128"/>
          </a:xfrm>
        </p:spPr>
        <p:txBody>
          <a:bodyPr>
            <a:normAutofit fontScale="92500" lnSpcReduction="10000"/>
          </a:bodyPr>
          <a:lstStyle/>
          <a:p>
            <a:r>
              <a:rPr lang="en-US" dirty="0" smtClean="0"/>
              <a:t>Approved by DG and ESS Management Team</a:t>
            </a:r>
          </a:p>
          <a:p>
            <a:r>
              <a:rPr lang="en-US" dirty="0" smtClean="0"/>
              <a:t>The Strategy </a:t>
            </a:r>
            <a:r>
              <a:rPr lang="en-US" dirty="0"/>
              <a:t>(ESS-0103087) applies </a:t>
            </a:r>
            <a:r>
              <a:rPr lang="en-US" dirty="0" smtClean="0"/>
              <a:t>to:</a:t>
            </a:r>
            <a:endParaRPr lang="en-US" dirty="0"/>
          </a:p>
          <a:p>
            <a:pPr lvl="1"/>
            <a:r>
              <a:rPr lang="en-US" dirty="0"/>
              <a:t>I</a:t>
            </a:r>
            <a:r>
              <a:rPr lang="en-US" dirty="0" smtClean="0"/>
              <a:t>nternal deliverables</a:t>
            </a:r>
          </a:p>
          <a:p>
            <a:pPr lvl="1"/>
            <a:r>
              <a:rPr lang="en-US" dirty="0" smtClean="0"/>
              <a:t>Commercial contracts</a:t>
            </a:r>
          </a:p>
          <a:p>
            <a:pPr lvl="1"/>
            <a:r>
              <a:rPr lang="en-US" dirty="0" smtClean="0"/>
              <a:t>In-Kind </a:t>
            </a:r>
            <a:r>
              <a:rPr lang="en-US" dirty="0"/>
              <a:t>C</a:t>
            </a:r>
            <a:r>
              <a:rPr lang="en-US" dirty="0" smtClean="0"/>
              <a:t>ontributions</a:t>
            </a:r>
            <a:endParaRPr lang="en-US" dirty="0"/>
          </a:p>
          <a:p>
            <a:r>
              <a:rPr lang="en-US" dirty="0" smtClean="0"/>
              <a:t>CE marking is mandatory. </a:t>
            </a:r>
          </a:p>
          <a:p>
            <a:pPr lvl="1"/>
            <a:r>
              <a:rPr lang="en-US" dirty="0" smtClean="0"/>
              <a:t>when there is an applicable European Directive.</a:t>
            </a:r>
          </a:p>
          <a:p>
            <a:r>
              <a:rPr lang="en-US" dirty="0"/>
              <a:t>The delivery shall include:</a:t>
            </a:r>
          </a:p>
          <a:p>
            <a:pPr lvl="1"/>
            <a:r>
              <a:rPr lang="en-US" dirty="0"/>
              <a:t>Risk </a:t>
            </a:r>
            <a:r>
              <a:rPr lang="en-US" dirty="0" smtClean="0"/>
              <a:t>assessment (ISO 12100)</a:t>
            </a:r>
            <a:endParaRPr lang="en-US" dirty="0"/>
          </a:p>
          <a:p>
            <a:pPr lvl="1"/>
            <a:r>
              <a:rPr lang="en-US" dirty="0"/>
              <a:t>Technical </a:t>
            </a:r>
            <a:r>
              <a:rPr lang="en-US" dirty="0" smtClean="0"/>
              <a:t>File, drawings, wiring diagram, P&amp;ID, etc.</a:t>
            </a:r>
            <a:endParaRPr lang="en-US" dirty="0"/>
          </a:p>
          <a:p>
            <a:pPr lvl="1"/>
            <a:r>
              <a:rPr lang="en-US" dirty="0"/>
              <a:t>Operational </a:t>
            </a:r>
            <a:r>
              <a:rPr lang="en-US" dirty="0" smtClean="0"/>
              <a:t>Manual, in English</a:t>
            </a:r>
            <a:endParaRPr lang="en-US" dirty="0"/>
          </a:p>
          <a:p>
            <a:pPr lvl="1"/>
            <a:r>
              <a:rPr lang="en-US" dirty="0"/>
              <a:t>Declaration of </a:t>
            </a:r>
            <a:r>
              <a:rPr lang="en-US" dirty="0" smtClean="0"/>
              <a:t>Conformity (ISO 17050)</a:t>
            </a:r>
          </a:p>
          <a:p>
            <a:pPr lvl="1"/>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15</a:t>
            </a:fld>
            <a:endParaRPr lang="en-GB" noProof="0"/>
          </a:p>
        </p:txBody>
      </p:sp>
      <p:sp>
        <p:nvSpPr>
          <p:cNvPr id="5" name="Rounded Rectangle 4"/>
          <p:cNvSpPr/>
          <p:nvPr/>
        </p:nvSpPr>
        <p:spPr>
          <a:xfrm>
            <a:off x="1259632" y="4005064"/>
            <a:ext cx="720080" cy="4070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9672" y="6275340"/>
            <a:ext cx="4336516" cy="461665"/>
          </a:xfrm>
          <a:prstGeom prst="rect">
            <a:avLst/>
          </a:prstGeom>
          <a:noFill/>
        </p:spPr>
        <p:txBody>
          <a:bodyPr wrap="square" rtlCol="0">
            <a:spAutoFit/>
          </a:bodyPr>
          <a:lstStyle/>
          <a:p>
            <a:r>
              <a:rPr lang="en-US" sz="2400" b="1" dirty="0">
                <a:solidFill>
                  <a:schemeClr val="accent1"/>
                </a:solidFill>
                <a:effectLst>
                  <a:outerShdw blurRad="50800" dist="38100" dir="2700000" algn="tl" rotWithShape="0">
                    <a:prstClr val="black">
                      <a:alpha val="40000"/>
                    </a:prstClr>
                  </a:outerShdw>
                </a:effectLst>
              </a:rPr>
              <a:t>CE marking Rule + 4 templates</a:t>
            </a:r>
          </a:p>
        </p:txBody>
      </p:sp>
      <p:grpSp>
        <p:nvGrpSpPr>
          <p:cNvPr id="7" name="Group 6"/>
          <p:cNvGrpSpPr/>
          <p:nvPr/>
        </p:nvGrpSpPr>
        <p:grpSpPr>
          <a:xfrm>
            <a:off x="6804248" y="2071881"/>
            <a:ext cx="2193740" cy="3157319"/>
            <a:chOff x="6012160" y="1916832"/>
            <a:chExt cx="2794124" cy="402141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916832"/>
              <a:ext cx="2794124" cy="3725499"/>
            </a:xfrm>
            <a:prstGeom prst="rect">
              <a:avLst/>
            </a:prstGeom>
          </p:spPr>
        </p:pic>
        <p:sp>
          <p:nvSpPr>
            <p:cNvPr id="9" name="TextBox 8"/>
            <p:cNvSpPr txBox="1"/>
            <p:nvPr/>
          </p:nvSpPr>
          <p:spPr>
            <a:xfrm>
              <a:off x="6012160" y="5661248"/>
              <a:ext cx="2520280" cy="276999"/>
            </a:xfrm>
            <a:prstGeom prst="rect">
              <a:avLst/>
            </a:prstGeom>
            <a:noFill/>
          </p:spPr>
          <p:txBody>
            <a:bodyPr wrap="square" rtlCol="0">
              <a:spAutoFit/>
            </a:bodyPr>
            <a:lstStyle/>
            <a:p>
              <a:r>
                <a:rPr lang="en-US" sz="1200" dirty="0" smtClean="0"/>
                <a:t>Ion Source INFN - LNS</a:t>
              </a:r>
              <a:endParaRPr lang="en-US" sz="1200" dirty="0"/>
            </a:p>
          </p:txBody>
        </p:sp>
      </p:grpSp>
    </p:spTree>
    <p:extLst>
      <p:ext uri="{BB962C8B-B14F-4D97-AF65-F5344CB8AC3E}">
        <p14:creationId xmlns:p14="http://schemas.microsoft.com/office/powerpoint/2010/main" val="2485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r>
              <a:rPr lang="mr-IN" dirty="0" smtClean="0"/>
              <a:t>–</a:t>
            </a:r>
            <a:r>
              <a:rPr lang="en-US" dirty="0" smtClean="0"/>
              <a:t> USE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16</a:t>
            </a:fld>
            <a:endParaRPr lang="en-GB" noProof="0"/>
          </a:p>
        </p:txBody>
      </p:sp>
      <p:grpSp>
        <p:nvGrpSpPr>
          <p:cNvPr id="14" name="Group 13"/>
          <p:cNvGrpSpPr/>
          <p:nvPr/>
        </p:nvGrpSpPr>
        <p:grpSpPr>
          <a:xfrm>
            <a:off x="978293" y="2721409"/>
            <a:ext cx="7122099" cy="2867831"/>
            <a:chOff x="978293" y="2793417"/>
            <a:chExt cx="7122099" cy="2867831"/>
          </a:xfrm>
        </p:grpSpPr>
        <p:sp>
          <p:nvSpPr>
            <p:cNvPr id="5" name="Rounded Rectangle 4"/>
            <p:cNvSpPr/>
            <p:nvPr/>
          </p:nvSpPr>
          <p:spPr>
            <a:xfrm>
              <a:off x="978293" y="2793417"/>
              <a:ext cx="7122099" cy="64807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USE</a:t>
              </a:r>
              <a:endParaRPr lang="en-US" sz="1200" dirty="0">
                <a:solidFill>
                  <a:schemeClr val="tx1"/>
                </a:solidFill>
              </a:endParaRPr>
            </a:p>
          </p:txBody>
        </p:sp>
        <p:sp>
          <p:nvSpPr>
            <p:cNvPr id="7" name="Rounded Rectangle 6"/>
            <p:cNvSpPr/>
            <p:nvPr/>
          </p:nvSpPr>
          <p:spPr>
            <a:xfrm>
              <a:off x="3387214" y="3585505"/>
              <a:ext cx="2304256" cy="99562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Defined intended purpose</a:t>
              </a:r>
              <a:endParaRPr lang="en-US" sz="1200" dirty="0">
                <a:solidFill>
                  <a:schemeClr val="bg1"/>
                </a:solidFill>
              </a:endParaRPr>
            </a:p>
          </p:txBody>
        </p:sp>
        <p:sp>
          <p:nvSpPr>
            <p:cNvPr id="8" name="Rounded Rectangle 7"/>
            <p:cNvSpPr/>
            <p:nvPr/>
          </p:nvSpPr>
          <p:spPr>
            <a:xfrm>
              <a:off x="5796137" y="3585505"/>
              <a:ext cx="2303252" cy="995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Transport</a:t>
              </a:r>
            </a:p>
            <a:p>
              <a:pPr algn="ctr"/>
              <a:r>
                <a:rPr lang="en-US" sz="1200" dirty="0" smtClean="0">
                  <a:solidFill>
                    <a:schemeClr val="tx1"/>
                  </a:solidFill>
                </a:rPr>
                <a:t>Conversion Dismantling</a:t>
              </a:r>
              <a:endParaRPr lang="en-US" sz="1200" dirty="0">
                <a:solidFill>
                  <a:schemeClr val="tx1"/>
                </a:solidFill>
              </a:endParaRPr>
            </a:p>
          </p:txBody>
        </p:sp>
        <p:sp>
          <p:nvSpPr>
            <p:cNvPr id="9" name="Rounded Rectangle 8"/>
            <p:cNvSpPr/>
            <p:nvPr/>
          </p:nvSpPr>
          <p:spPr>
            <a:xfrm>
              <a:off x="987418" y="3585505"/>
              <a:ext cx="2304256" cy="995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Assembly </a:t>
              </a:r>
            </a:p>
            <a:p>
              <a:pPr algn="ctr"/>
              <a:r>
                <a:rPr lang="en-US" sz="1200" dirty="0">
                  <a:solidFill>
                    <a:schemeClr val="tx1"/>
                  </a:solidFill>
                </a:rPr>
                <a:t>T</a:t>
              </a:r>
              <a:r>
                <a:rPr lang="en-US" sz="1200" dirty="0" smtClean="0">
                  <a:solidFill>
                    <a:schemeClr val="tx1"/>
                  </a:solidFill>
                </a:rPr>
                <a:t>esting </a:t>
              </a:r>
            </a:p>
            <a:p>
              <a:pPr algn="ctr"/>
              <a:r>
                <a:rPr lang="en-US" sz="1200" dirty="0">
                  <a:solidFill>
                    <a:schemeClr val="tx1"/>
                  </a:solidFill>
                </a:rPr>
                <a:t>P</a:t>
              </a:r>
              <a:r>
                <a:rPr lang="en-US" sz="1200" dirty="0" smtClean="0">
                  <a:solidFill>
                    <a:schemeClr val="tx1"/>
                  </a:solidFill>
                </a:rPr>
                <a:t>utting into service</a:t>
              </a:r>
              <a:endParaRPr lang="en-US" sz="1200" dirty="0">
                <a:solidFill>
                  <a:schemeClr val="tx1"/>
                </a:solidFill>
              </a:endParaRPr>
            </a:p>
          </p:txBody>
        </p:sp>
        <p:sp>
          <p:nvSpPr>
            <p:cNvPr id="10" name="Rounded Rectangle 9"/>
            <p:cNvSpPr/>
            <p:nvPr/>
          </p:nvSpPr>
          <p:spPr>
            <a:xfrm>
              <a:off x="3387214" y="4725144"/>
              <a:ext cx="2304256"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Inspections</a:t>
              </a:r>
              <a:endParaRPr lang="en-US" sz="1200" dirty="0">
                <a:solidFill>
                  <a:schemeClr val="tx1"/>
                </a:solidFill>
              </a:endParaRPr>
            </a:p>
          </p:txBody>
        </p:sp>
        <p:sp>
          <p:nvSpPr>
            <p:cNvPr id="11" name="Rounded Rectangle 10"/>
            <p:cNvSpPr/>
            <p:nvPr/>
          </p:nvSpPr>
          <p:spPr>
            <a:xfrm>
              <a:off x="5796137" y="4725144"/>
              <a:ext cx="2303252"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Maintenance</a:t>
              </a:r>
            </a:p>
            <a:p>
              <a:pPr algn="ctr"/>
              <a:r>
                <a:rPr lang="en-US" sz="1200" dirty="0" smtClean="0">
                  <a:solidFill>
                    <a:schemeClr val="tx1"/>
                  </a:solidFill>
                </a:rPr>
                <a:t>Repair</a:t>
              </a:r>
              <a:endParaRPr lang="en-US" sz="1200" dirty="0">
                <a:solidFill>
                  <a:schemeClr val="tx1"/>
                </a:solidFill>
              </a:endParaRPr>
            </a:p>
          </p:txBody>
        </p:sp>
        <p:sp>
          <p:nvSpPr>
            <p:cNvPr id="12" name="Rounded Rectangle 11"/>
            <p:cNvSpPr/>
            <p:nvPr/>
          </p:nvSpPr>
          <p:spPr>
            <a:xfrm>
              <a:off x="987418" y="4725144"/>
              <a:ext cx="2304256"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Incidents</a:t>
              </a:r>
              <a:endParaRPr lang="en-US" sz="1200" dirty="0">
                <a:solidFill>
                  <a:schemeClr val="tx1"/>
                </a:solidFill>
              </a:endParaRPr>
            </a:p>
          </p:txBody>
        </p:sp>
      </p:grpSp>
      <p:sp>
        <p:nvSpPr>
          <p:cNvPr id="13" name="TextBox 12"/>
          <p:cNvSpPr txBox="1"/>
          <p:nvPr/>
        </p:nvSpPr>
        <p:spPr>
          <a:xfrm>
            <a:off x="827584" y="1580599"/>
            <a:ext cx="7344816" cy="1200329"/>
          </a:xfrm>
          <a:prstGeom prst="rect">
            <a:avLst/>
          </a:prstGeom>
          <a:noFill/>
        </p:spPr>
        <p:txBody>
          <a:bodyPr wrap="square" rtlCol="0">
            <a:spAutoFit/>
          </a:bodyPr>
          <a:lstStyle/>
          <a:p>
            <a:r>
              <a:rPr lang="en-GB" dirty="0"/>
              <a:t>With regard to mechanical devices, the term „use” covers all of the activities shown in the diagram </a:t>
            </a:r>
            <a:r>
              <a:rPr lang="en-GB" dirty="0" smtClean="0"/>
              <a:t>below, </a:t>
            </a:r>
            <a:r>
              <a:rPr lang="en-GB" dirty="0"/>
              <a:t>arising in connection with the use of the mechanical device.</a:t>
            </a:r>
          </a:p>
          <a:p>
            <a:endParaRPr lang="en-US" dirty="0"/>
          </a:p>
        </p:txBody>
      </p:sp>
      <p:sp>
        <p:nvSpPr>
          <p:cNvPr id="15" name="TextBox 14"/>
          <p:cNvSpPr txBox="1"/>
          <p:nvPr/>
        </p:nvSpPr>
        <p:spPr>
          <a:xfrm>
            <a:off x="539552" y="5951021"/>
            <a:ext cx="8208912" cy="646331"/>
          </a:xfrm>
          <a:prstGeom prst="rect">
            <a:avLst/>
          </a:prstGeom>
          <a:noFill/>
        </p:spPr>
        <p:txBody>
          <a:bodyPr wrap="square" rtlCol="0">
            <a:spAutoFit/>
          </a:bodyPr>
          <a:lstStyle/>
          <a:p>
            <a:r>
              <a:rPr lang="en-GB" dirty="0" smtClean="0"/>
              <a:t>Its clearly defined intended use is specialised in the operating instructions or manual. </a:t>
            </a:r>
          </a:p>
          <a:p>
            <a:endParaRPr lang="en-US" dirty="0"/>
          </a:p>
        </p:txBody>
      </p:sp>
    </p:spTree>
    <p:extLst>
      <p:ext uri="{BB962C8B-B14F-4D97-AF65-F5344CB8AC3E}">
        <p14:creationId xmlns:p14="http://schemas.microsoft.com/office/powerpoint/2010/main" val="173253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17</a:t>
            </a:fld>
            <a:endParaRPr lang="en-GB" noProof="0"/>
          </a:p>
        </p:txBody>
      </p:sp>
      <p:sp>
        <p:nvSpPr>
          <p:cNvPr id="5" name="Rectangle 4"/>
          <p:cNvSpPr/>
          <p:nvPr/>
        </p:nvSpPr>
        <p:spPr>
          <a:xfrm>
            <a:off x="5148064" y="2276872"/>
            <a:ext cx="1764704" cy="3096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Issue </a:t>
            </a:r>
          </a:p>
          <a:p>
            <a:pPr algn="ctr"/>
            <a:r>
              <a:rPr lang="en-US" dirty="0" smtClean="0"/>
              <a:t>User manual</a:t>
            </a:r>
          </a:p>
          <a:p>
            <a:pPr algn="ctr"/>
            <a:r>
              <a:rPr lang="en-US" dirty="0"/>
              <a:t>i</a:t>
            </a:r>
            <a:r>
              <a:rPr lang="en-US" dirty="0" smtClean="0"/>
              <a:t>n </a:t>
            </a:r>
            <a:r>
              <a:rPr lang="en-US" dirty="0"/>
              <a:t>E</a:t>
            </a:r>
            <a:r>
              <a:rPr lang="en-US" dirty="0" smtClean="0"/>
              <a:t>nglish</a:t>
            </a:r>
            <a:endParaRPr lang="en-US" dirty="0"/>
          </a:p>
        </p:txBody>
      </p:sp>
      <p:sp>
        <p:nvSpPr>
          <p:cNvPr id="6" name="Rectangle 5"/>
          <p:cNvSpPr/>
          <p:nvPr/>
        </p:nvSpPr>
        <p:spPr>
          <a:xfrm>
            <a:off x="3185592" y="2276872"/>
            <a:ext cx="1764704" cy="3096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Compile Technical file</a:t>
            </a:r>
          </a:p>
          <a:p>
            <a:pPr algn="ctr"/>
            <a:endParaRPr lang="en-US" dirty="0" smtClean="0"/>
          </a:p>
          <a:p>
            <a:pPr algn="ctr"/>
            <a:r>
              <a:rPr lang="en-US" dirty="0" smtClean="0"/>
              <a:t>Description, </a:t>
            </a:r>
            <a:r>
              <a:rPr lang="en-US" dirty="0"/>
              <a:t>Technical </a:t>
            </a:r>
            <a:r>
              <a:rPr lang="en-US" dirty="0" smtClean="0"/>
              <a:t>reports, </a:t>
            </a:r>
            <a:r>
              <a:rPr lang="en-US" dirty="0"/>
              <a:t>Test </a:t>
            </a:r>
            <a:r>
              <a:rPr lang="en-US" dirty="0" smtClean="0"/>
              <a:t>reports, </a:t>
            </a:r>
            <a:r>
              <a:rPr lang="en-US" dirty="0"/>
              <a:t>Construction </a:t>
            </a:r>
            <a:r>
              <a:rPr lang="en-US" dirty="0" smtClean="0"/>
              <a:t>plans, </a:t>
            </a:r>
            <a:r>
              <a:rPr lang="en-US" dirty="0"/>
              <a:t>Circuit </a:t>
            </a:r>
            <a:r>
              <a:rPr lang="en-US" dirty="0" smtClean="0"/>
              <a:t>diagrams, </a:t>
            </a:r>
            <a:r>
              <a:rPr lang="en-US" dirty="0"/>
              <a:t>Part lists etc.</a:t>
            </a:r>
          </a:p>
        </p:txBody>
      </p:sp>
      <p:sp>
        <p:nvSpPr>
          <p:cNvPr id="7" name="Rectangle 6"/>
          <p:cNvSpPr/>
          <p:nvPr/>
        </p:nvSpPr>
        <p:spPr>
          <a:xfrm>
            <a:off x="1115616" y="2276872"/>
            <a:ext cx="1764704" cy="3096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Identify Relevant </a:t>
            </a:r>
            <a:r>
              <a:rPr lang="en-US" dirty="0"/>
              <a:t>EC Directives </a:t>
            </a:r>
            <a:r>
              <a:rPr lang="en-US" dirty="0" smtClean="0"/>
              <a:t>e.g.</a:t>
            </a:r>
          </a:p>
          <a:p>
            <a:pPr algn="ctr"/>
            <a:r>
              <a:rPr lang="en-US" dirty="0" smtClean="0"/>
              <a:t>2006/42/EC</a:t>
            </a:r>
          </a:p>
          <a:p>
            <a:pPr algn="ctr"/>
            <a:r>
              <a:rPr lang="en-US" dirty="0" smtClean="0"/>
              <a:t>2014/35/EU</a:t>
            </a:r>
          </a:p>
          <a:p>
            <a:pPr algn="ctr"/>
            <a:r>
              <a:rPr lang="en-US" dirty="0" smtClean="0"/>
              <a:t>2014/30/EU</a:t>
            </a:r>
          </a:p>
          <a:p>
            <a:pPr algn="ctr"/>
            <a:endParaRPr lang="en-US" dirty="0"/>
          </a:p>
          <a:p>
            <a:pPr algn="ctr"/>
            <a:r>
              <a:rPr lang="en-US" dirty="0" smtClean="0"/>
              <a:t>Identify </a:t>
            </a:r>
            <a:r>
              <a:rPr lang="en-US" dirty="0"/>
              <a:t>and </a:t>
            </a:r>
            <a:r>
              <a:rPr lang="en-US" dirty="0" smtClean="0"/>
              <a:t>apply </a:t>
            </a:r>
            <a:r>
              <a:rPr lang="en-US" dirty="0"/>
              <a:t>applicable </a:t>
            </a:r>
            <a:r>
              <a:rPr lang="en-US" dirty="0" smtClean="0"/>
              <a:t>provisions</a:t>
            </a:r>
          </a:p>
          <a:p>
            <a:endParaRPr lang="en-US" dirty="0" smtClean="0"/>
          </a:p>
        </p:txBody>
      </p:sp>
      <p:sp>
        <p:nvSpPr>
          <p:cNvPr id="8" name="Rectangle 7"/>
          <p:cNvSpPr/>
          <p:nvPr/>
        </p:nvSpPr>
        <p:spPr>
          <a:xfrm>
            <a:off x="2123728" y="5733257"/>
            <a:ext cx="3888432" cy="504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Create </a:t>
            </a:r>
            <a:r>
              <a:rPr lang="en-US" dirty="0" smtClean="0"/>
              <a:t>a EC - Declaration </a:t>
            </a:r>
            <a:r>
              <a:rPr lang="en-US" dirty="0"/>
              <a:t>of conformity</a:t>
            </a:r>
          </a:p>
        </p:txBody>
      </p:sp>
      <p:sp>
        <p:nvSpPr>
          <p:cNvPr id="9" name="Rectangle 8"/>
          <p:cNvSpPr/>
          <p:nvPr/>
        </p:nvSpPr>
        <p:spPr>
          <a:xfrm>
            <a:off x="2123728" y="6294185"/>
            <a:ext cx="3888432" cy="4471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Award of the EC</a:t>
            </a:r>
            <a:r>
              <a:rPr lang="en-US" dirty="0" smtClean="0"/>
              <a:t>-Conformity </a:t>
            </a:r>
            <a:r>
              <a:rPr lang="en-US" dirty="0"/>
              <a:t>mark (CE)</a:t>
            </a:r>
          </a:p>
        </p:txBody>
      </p:sp>
      <p:sp>
        <p:nvSpPr>
          <p:cNvPr id="11" name="Rectangle 10"/>
          <p:cNvSpPr/>
          <p:nvPr/>
        </p:nvSpPr>
        <p:spPr>
          <a:xfrm>
            <a:off x="3131840" y="1484784"/>
            <a:ext cx="1872208"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Product</a:t>
            </a:r>
            <a:endParaRPr lang="en-US" dirty="0"/>
          </a:p>
        </p:txBody>
      </p:sp>
      <p:cxnSp>
        <p:nvCxnSpPr>
          <p:cNvPr id="13" name="Elbow Connector 12"/>
          <p:cNvCxnSpPr>
            <a:stCxn id="11" idx="2"/>
            <a:endCxn id="7" idx="0"/>
          </p:cNvCxnSpPr>
          <p:nvPr/>
        </p:nvCxnSpPr>
        <p:spPr>
          <a:xfrm rot="5400000">
            <a:off x="2924944" y="1133872"/>
            <a:ext cx="216024" cy="206997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11" idx="2"/>
            <a:endCxn id="5" idx="0"/>
          </p:cNvCxnSpPr>
          <p:nvPr/>
        </p:nvCxnSpPr>
        <p:spPr>
          <a:xfrm rot="16200000" flipH="1">
            <a:off x="4941168" y="1187624"/>
            <a:ext cx="216024" cy="196247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2"/>
            <a:endCxn id="6" idx="0"/>
          </p:cNvCxnSpPr>
          <p:nvPr/>
        </p:nvCxnSpPr>
        <p:spPr>
          <a:xfrm rot="5400000">
            <a:off x="3959932" y="2168860"/>
            <a:ext cx="216024"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Decision 22"/>
          <p:cNvSpPr/>
          <p:nvPr/>
        </p:nvSpPr>
        <p:spPr>
          <a:xfrm>
            <a:off x="3960470" y="5445224"/>
            <a:ext cx="214949" cy="14401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Elbow Connector 24"/>
          <p:cNvCxnSpPr>
            <a:stCxn id="7" idx="2"/>
            <a:endCxn id="23" idx="1"/>
          </p:cNvCxnSpPr>
          <p:nvPr/>
        </p:nvCxnSpPr>
        <p:spPr>
          <a:xfrm rot="16200000" flipH="1">
            <a:off x="2907211" y="4463973"/>
            <a:ext cx="144016" cy="196250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5" idx="2"/>
            <a:endCxn id="23" idx="3"/>
          </p:cNvCxnSpPr>
          <p:nvPr/>
        </p:nvCxnSpPr>
        <p:spPr>
          <a:xfrm rot="5400000">
            <a:off x="5030910" y="4517726"/>
            <a:ext cx="144016" cy="185499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6" idx="2"/>
            <a:endCxn id="23" idx="0"/>
          </p:cNvCxnSpPr>
          <p:nvPr/>
        </p:nvCxnSpPr>
        <p:spPr>
          <a:xfrm rot="16200000" flipH="1">
            <a:off x="4031940" y="5409219"/>
            <a:ext cx="72008"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3" idx="2"/>
            <a:endCxn id="8" idx="0"/>
          </p:cNvCxnSpPr>
          <p:nvPr/>
        </p:nvCxnSpPr>
        <p:spPr>
          <a:xfrm rot="5400000">
            <a:off x="3995937" y="5661248"/>
            <a:ext cx="144017"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8" idx="2"/>
            <a:endCxn id="9" idx="0"/>
          </p:cNvCxnSpPr>
          <p:nvPr/>
        </p:nvCxnSpPr>
        <p:spPr>
          <a:xfrm rot="5400000">
            <a:off x="4039508" y="6265748"/>
            <a:ext cx="56873"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084168" y="5795972"/>
            <a:ext cx="3168352" cy="369332"/>
          </a:xfrm>
          <a:prstGeom prst="rect">
            <a:avLst/>
          </a:prstGeom>
          <a:noFill/>
        </p:spPr>
        <p:txBody>
          <a:bodyPr wrap="square" rtlCol="0">
            <a:spAutoFit/>
          </a:bodyPr>
          <a:lstStyle/>
          <a:p>
            <a:r>
              <a:rPr lang="en-US" dirty="0" smtClean="0"/>
              <a:t>(Machine or part of a machine)</a:t>
            </a:r>
            <a:endParaRPr lang="en-US" dirty="0"/>
          </a:p>
        </p:txBody>
      </p:sp>
      <p:sp>
        <p:nvSpPr>
          <p:cNvPr id="21" name="TextBox 20"/>
          <p:cNvSpPr txBox="1"/>
          <p:nvPr/>
        </p:nvSpPr>
        <p:spPr>
          <a:xfrm>
            <a:off x="6084168" y="6301496"/>
            <a:ext cx="2160240" cy="369332"/>
          </a:xfrm>
          <a:prstGeom prst="rect">
            <a:avLst/>
          </a:prstGeom>
          <a:noFill/>
        </p:spPr>
        <p:txBody>
          <a:bodyPr wrap="square" rtlCol="0">
            <a:spAutoFit/>
          </a:bodyPr>
          <a:lstStyle/>
          <a:p>
            <a:r>
              <a:rPr lang="en-US" dirty="0" smtClean="0"/>
              <a:t>(If applicable)</a:t>
            </a:r>
            <a:endParaRPr lang="en-US" dirty="0"/>
          </a:p>
        </p:txBody>
      </p:sp>
    </p:spTree>
    <p:extLst>
      <p:ext uri="{BB962C8B-B14F-4D97-AF65-F5344CB8AC3E}">
        <p14:creationId xmlns:p14="http://schemas.microsoft.com/office/powerpoint/2010/main" val="127922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Conformity </a:t>
            </a:r>
            <a:r>
              <a:rPr lang="mr-IN" dirty="0" smtClean="0"/>
              <a:t>–</a:t>
            </a:r>
            <a:r>
              <a:rPr lang="en-US" dirty="0" smtClean="0"/>
              <a:t> </a:t>
            </a:r>
            <a:r>
              <a:rPr lang="en-US" dirty="0" err="1" smtClean="0"/>
              <a:t>DoC</a:t>
            </a:r>
            <a:endParaRPr lang="en-US" dirty="0"/>
          </a:p>
        </p:txBody>
      </p:sp>
      <p:sp>
        <p:nvSpPr>
          <p:cNvPr id="3" name="Content Placeholder 2"/>
          <p:cNvSpPr>
            <a:spLocks noGrp="1"/>
          </p:cNvSpPr>
          <p:nvPr>
            <p:ph sz="half" idx="1"/>
          </p:nvPr>
        </p:nvSpPr>
        <p:spPr>
          <a:xfrm>
            <a:off x="457200" y="1600200"/>
            <a:ext cx="8229600" cy="4525963"/>
          </a:xfrm>
        </p:spPr>
        <p:txBody>
          <a:bodyPr>
            <a:normAutofit lnSpcReduction="10000"/>
          </a:bodyPr>
          <a:lstStyle/>
          <a:p>
            <a:r>
              <a:rPr lang="en-US" dirty="0" smtClean="0"/>
              <a:t>Contributions</a:t>
            </a:r>
            <a:r>
              <a:rPr lang="en-US" dirty="0" smtClean="0">
                <a:solidFill>
                  <a:schemeClr val="tx1"/>
                </a:solidFill>
              </a:rPr>
              <a:t> needs to be delivered with a </a:t>
            </a:r>
            <a:r>
              <a:rPr lang="en-US" dirty="0" err="1" smtClean="0">
                <a:solidFill>
                  <a:schemeClr val="tx1"/>
                </a:solidFill>
              </a:rPr>
              <a:t>DoC</a:t>
            </a:r>
            <a:r>
              <a:rPr lang="en-US" dirty="0" smtClean="0">
                <a:solidFill>
                  <a:schemeClr val="tx1"/>
                </a:solidFill>
              </a:rPr>
              <a:t>* </a:t>
            </a:r>
          </a:p>
          <a:p>
            <a:r>
              <a:rPr lang="en-US" dirty="0" smtClean="0">
                <a:solidFill>
                  <a:schemeClr val="tx1"/>
                </a:solidFill>
              </a:rPr>
              <a:t>Verifying that applicable directives and requirements have been applied by the supplier/IKC.</a:t>
            </a:r>
          </a:p>
          <a:p>
            <a:pPr lvl="1"/>
            <a:r>
              <a:rPr lang="en-US" dirty="0" smtClean="0">
                <a:solidFill>
                  <a:schemeClr val="tx1"/>
                </a:solidFill>
              </a:rPr>
              <a:t>This will ease the integration process and secure that the Manufacturer of a deliverable have taken their responsibility for the delivery in terms of:</a:t>
            </a:r>
          </a:p>
          <a:p>
            <a:pPr lvl="2"/>
            <a:r>
              <a:rPr lang="en-US" dirty="0" smtClean="0">
                <a:solidFill>
                  <a:schemeClr val="tx1"/>
                </a:solidFill>
              </a:rPr>
              <a:t>Safety requirements</a:t>
            </a:r>
          </a:p>
          <a:p>
            <a:pPr lvl="2"/>
            <a:r>
              <a:rPr lang="en-US" dirty="0" smtClean="0">
                <a:solidFill>
                  <a:schemeClr val="tx1"/>
                </a:solidFill>
              </a:rPr>
              <a:t>Quality requirements</a:t>
            </a:r>
          </a:p>
          <a:p>
            <a:pPr lvl="2"/>
            <a:r>
              <a:rPr lang="en-US" dirty="0" smtClean="0">
                <a:solidFill>
                  <a:schemeClr val="tx1"/>
                </a:solidFill>
              </a:rPr>
              <a:t>Technical requirements</a:t>
            </a:r>
          </a:p>
          <a:p>
            <a:pPr lvl="2"/>
            <a:r>
              <a:rPr lang="en-US" dirty="0" smtClean="0">
                <a:solidFill>
                  <a:schemeClr val="tx1"/>
                </a:solidFill>
              </a:rPr>
              <a:t>Compliance to European and Swedish legislation</a:t>
            </a:r>
          </a:p>
          <a:p>
            <a:r>
              <a:rPr lang="en-US" dirty="0" smtClean="0">
                <a:solidFill>
                  <a:schemeClr val="tx1"/>
                </a:solidFill>
              </a:rPr>
              <a:t>Applies for commercial and In-Kind </a:t>
            </a:r>
            <a:r>
              <a:rPr lang="en-US" dirty="0">
                <a:solidFill>
                  <a:schemeClr val="tx1"/>
                </a:solidFill>
              </a:rPr>
              <a:t>deliveries </a:t>
            </a:r>
          </a:p>
        </p:txBody>
      </p:sp>
      <p:sp>
        <p:nvSpPr>
          <p:cNvPr id="5" name="Slide Number Placeholder 4"/>
          <p:cNvSpPr>
            <a:spLocks noGrp="1"/>
          </p:cNvSpPr>
          <p:nvPr>
            <p:ph type="sldNum" sz="quarter" idx="12"/>
          </p:nvPr>
        </p:nvSpPr>
        <p:spPr/>
        <p:txBody>
          <a:bodyPr/>
          <a:lstStyle/>
          <a:p>
            <a:fld id="{551115BC-487E-4422-894C-CB7CD3E79223}" type="slidenum">
              <a:rPr lang="sv-SE" smtClean="0"/>
              <a:t>18</a:t>
            </a:fld>
            <a:endParaRPr lang="sv-SE" dirty="0"/>
          </a:p>
        </p:txBody>
      </p:sp>
      <p:sp>
        <p:nvSpPr>
          <p:cNvPr id="4" name="TextBox 3"/>
          <p:cNvSpPr txBox="1"/>
          <p:nvPr/>
        </p:nvSpPr>
        <p:spPr>
          <a:xfrm>
            <a:off x="2915816" y="6124059"/>
            <a:ext cx="3024336" cy="369332"/>
          </a:xfrm>
          <a:prstGeom prst="rect">
            <a:avLst/>
          </a:prstGeom>
          <a:noFill/>
        </p:spPr>
        <p:txBody>
          <a:bodyPr wrap="square" rtlCol="0">
            <a:spAutoFit/>
          </a:bodyPr>
          <a:lstStyle/>
          <a:p>
            <a:r>
              <a:rPr lang="en-US" dirty="0" smtClean="0"/>
              <a:t>* According to ISO 17050</a:t>
            </a:r>
            <a:endParaRPr lang="en-US" dirty="0"/>
          </a:p>
        </p:txBody>
      </p:sp>
    </p:spTree>
    <p:extLst>
      <p:ext uri="{BB962C8B-B14F-4D97-AF65-F5344CB8AC3E}">
        <p14:creationId xmlns:p14="http://schemas.microsoft.com/office/powerpoint/2010/main" val="199100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a:ext>
            </a:extLst>
          </a:blip>
          <a:srcRect t="3191" b="57865"/>
          <a:stretch/>
        </p:blipFill>
        <p:spPr>
          <a:xfrm>
            <a:off x="2411760" y="1743968"/>
            <a:ext cx="2664296" cy="2549128"/>
          </a:xfrm>
          <a:prstGeom prst="rect">
            <a:avLst/>
          </a:prstGeom>
        </p:spPr>
      </p:pic>
      <p:sp>
        <p:nvSpPr>
          <p:cNvPr id="13" name="Document 12"/>
          <p:cNvSpPr/>
          <p:nvPr/>
        </p:nvSpPr>
        <p:spPr>
          <a:xfrm>
            <a:off x="5004048" y="3356992"/>
            <a:ext cx="1368152" cy="1440160"/>
          </a:xfrm>
          <a:prstGeom prst="flowChart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10" name="Document 9"/>
          <p:cNvSpPr/>
          <p:nvPr/>
        </p:nvSpPr>
        <p:spPr>
          <a:xfrm>
            <a:off x="5508104" y="2708920"/>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2" name="Title 1"/>
          <p:cNvSpPr>
            <a:spLocks noGrp="1"/>
          </p:cNvSpPr>
          <p:nvPr>
            <p:ph type="title"/>
          </p:nvPr>
        </p:nvSpPr>
        <p:spPr/>
        <p:txBody>
          <a:bodyPr/>
          <a:lstStyle/>
          <a:p>
            <a:r>
              <a:rPr lang="en-GB" dirty="0" smtClean="0"/>
              <a:t>Example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19</a:t>
            </a:fld>
            <a:endParaRPr lang="en-GB"/>
          </a:p>
        </p:txBody>
      </p:sp>
      <p:sp>
        <p:nvSpPr>
          <p:cNvPr id="6" name="Document 5"/>
          <p:cNvSpPr/>
          <p:nvPr/>
        </p:nvSpPr>
        <p:spPr>
          <a:xfrm>
            <a:off x="5940152" y="2060848"/>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12" name="Content Placeholder 2"/>
          <p:cNvSpPr>
            <a:spLocks noGrp="1"/>
          </p:cNvSpPr>
          <p:nvPr>
            <p:ph idx="1"/>
          </p:nvPr>
        </p:nvSpPr>
        <p:spPr>
          <a:xfrm>
            <a:off x="467544" y="4293096"/>
            <a:ext cx="8229600" cy="4525963"/>
          </a:xfrm>
        </p:spPr>
        <p:txBody>
          <a:bodyPr/>
          <a:lstStyle/>
          <a:p>
            <a:r>
              <a:rPr lang="en-US" dirty="0" smtClean="0"/>
              <a:t>Type of delivery:</a:t>
            </a:r>
          </a:p>
          <a:p>
            <a:pPr lvl="1"/>
            <a:r>
              <a:rPr lang="en-US" dirty="0" smtClean="0"/>
              <a:t>In house design</a:t>
            </a:r>
          </a:p>
          <a:p>
            <a:pPr lvl="1"/>
            <a:r>
              <a:rPr lang="en-US" dirty="0" smtClean="0"/>
              <a:t>In-kind Contribution</a:t>
            </a:r>
          </a:p>
          <a:p>
            <a:pPr lvl="1"/>
            <a:r>
              <a:rPr lang="en-US" dirty="0" smtClean="0"/>
              <a:t>External provider</a:t>
            </a:r>
          </a:p>
          <a:p>
            <a:pPr lvl="1"/>
            <a:r>
              <a:rPr lang="en-US" dirty="0" smtClean="0"/>
              <a:t>Of the shelf, CE marked</a:t>
            </a:r>
            <a:endParaRPr lang="en-US" dirty="0"/>
          </a:p>
        </p:txBody>
      </p:sp>
      <p:sp>
        <p:nvSpPr>
          <p:cNvPr id="14" name="TextBox 13"/>
          <p:cNvSpPr txBox="1"/>
          <p:nvPr/>
        </p:nvSpPr>
        <p:spPr>
          <a:xfrm>
            <a:off x="6588224" y="4005064"/>
            <a:ext cx="1872208" cy="369332"/>
          </a:xfrm>
          <a:prstGeom prst="rect">
            <a:avLst/>
          </a:prstGeom>
          <a:noFill/>
        </p:spPr>
        <p:txBody>
          <a:bodyPr wrap="square" rtlCol="0">
            <a:spAutoFit/>
          </a:bodyPr>
          <a:lstStyle/>
          <a:p>
            <a:r>
              <a:rPr lang="en-US" dirty="0" smtClean="0"/>
              <a:t>Supplier</a:t>
            </a:r>
            <a:endParaRPr lang="en-US" dirty="0"/>
          </a:p>
        </p:txBody>
      </p:sp>
      <p:sp>
        <p:nvSpPr>
          <p:cNvPr id="15" name="TextBox 14"/>
          <p:cNvSpPr txBox="1"/>
          <p:nvPr/>
        </p:nvSpPr>
        <p:spPr>
          <a:xfrm>
            <a:off x="6948264" y="3356992"/>
            <a:ext cx="1872208" cy="369332"/>
          </a:xfrm>
          <a:prstGeom prst="rect">
            <a:avLst/>
          </a:prstGeom>
          <a:noFill/>
        </p:spPr>
        <p:txBody>
          <a:bodyPr wrap="square" rtlCol="0">
            <a:spAutoFit/>
          </a:bodyPr>
          <a:lstStyle/>
          <a:p>
            <a:r>
              <a:rPr lang="en-US" dirty="0" smtClean="0"/>
              <a:t>Partner institute</a:t>
            </a:r>
            <a:endParaRPr lang="en-US" dirty="0"/>
          </a:p>
        </p:txBody>
      </p:sp>
      <p:sp>
        <p:nvSpPr>
          <p:cNvPr id="16" name="TextBox 15"/>
          <p:cNvSpPr txBox="1"/>
          <p:nvPr/>
        </p:nvSpPr>
        <p:spPr>
          <a:xfrm>
            <a:off x="7380312" y="2060848"/>
            <a:ext cx="1872208" cy="369332"/>
          </a:xfrm>
          <a:prstGeom prst="rect">
            <a:avLst/>
          </a:prstGeom>
          <a:noFill/>
        </p:spPr>
        <p:txBody>
          <a:bodyPr wrap="square" rtlCol="0">
            <a:spAutoFit/>
          </a:bodyPr>
          <a:lstStyle/>
          <a:p>
            <a:r>
              <a:rPr lang="en-US" dirty="0" smtClean="0"/>
              <a:t>IKC</a:t>
            </a:r>
            <a:endParaRPr lang="en-US" dirty="0"/>
          </a:p>
        </p:txBody>
      </p:sp>
      <p:cxnSp>
        <p:nvCxnSpPr>
          <p:cNvPr id="18" name="Straight Arrow Connector 17"/>
          <p:cNvCxnSpPr>
            <a:stCxn id="13" idx="1"/>
          </p:cNvCxnSpPr>
          <p:nvPr/>
        </p:nvCxnSpPr>
        <p:spPr>
          <a:xfrm flipH="1">
            <a:off x="4283968" y="4077072"/>
            <a:ext cx="72008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1"/>
          </p:cNvCxnSpPr>
          <p:nvPr/>
        </p:nvCxnSpPr>
        <p:spPr>
          <a:xfrm flipH="1" flipV="1">
            <a:off x="4644008" y="3717032"/>
            <a:ext cx="360040"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779912" y="2204864"/>
            <a:ext cx="936104" cy="93610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endCxn id="21" idx="6"/>
          </p:cNvCxnSpPr>
          <p:nvPr/>
        </p:nvCxnSpPr>
        <p:spPr>
          <a:xfrm flipH="1" flipV="1">
            <a:off x="4716016" y="2672916"/>
            <a:ext cx="792088" cy="3240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483768" y="1772816"/>
            <a:ext cx="2808312" cy="25922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endCxn id="27" idx="7"/>
          </p:cNvCxnSpPr>
          <p:nvPr/>
        </p:nvCxnSpPr>
        <p:spPr>
          <a:xfrm flipH="1" flipV="1">
            <a:off x="4880812" y="2152448"/>
            <a:ext cx="1059340" cy="1964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292080" y="5380467"/>
            <a:ext cx="3240360" cy="461665"/>
          </a:xfrm>
          <a:prstGeom prst="rect">
            <a:avLst/>
          </a:prstGeom>
          <a:noFill/>
        </p:spPr>
        <p:txBody>
          <a:bodyPr wrap="square" rtlCol="0">
            <a:spAutoFit/>
          </a:bodyPr>
          <a:lstStyle/>
          <a:p>
            <a:r>
              <a:rPr lang="en-US" sz="1200" dirty="0" smtClean="0"/>
              <a:t>* Declaration </a:t>
            </a:r>
            <a:r>
              <a:rPr lang="en-US" sz="1200" dirty="0"/>
              <a:t>of </a:t>
            </a:r>
            <a:r>
              <a:rPr lang="en-US" sz="1200" dirty="0" smtClean="0"/>
              <a:t>Conformity for part of machine (to be incorporated)  or a complete machine</a:t>
            </a:r>
            <a:endParaRPr lang="en-US" sz="1200" dirty="0"/>
          </a:p>
        </p:txBody>
      </p:sp>
    </p:spTree>
    <p:extLst>
      <p:ext uri="{BB962C8B-B14F-4D97-AF65-F5344CB8AC3E}">
        <p14:creationId xmlns:p14="http://schemas.microsoft.com/office/powerpoint/2010/main" val="14740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A1A1A1"/>
                                      </p:to>
                                    </p:animClr>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A1A1A1"/>
                                      </p:to>
                                    </p:animClr>
                                  </p:sub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A1A1A1"/>
                                      </p:to>
                                    </p:animClr>
                                  </p:sub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A1A1A1"/>
                                      </p:to>
                                    </p:animClr>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6" grpId="0" animBg="1"/>
      <p:bldP spid="14" grpId="0"/>
      <p:bldP spid="15" grpId="0"/>
      <p:bldP spid="16" grpId="0"/>
      <p:bldP spid="21"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Division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dirty="0"/>
          </a:p>
        </p:txBody>
      </p:sp>
      <p:sp>
        <p:nvSpPr>
          <p:cNvPr id="5" name="Rounded Rectangle 4"/>
          <p:cNvSpPr/>
          <p:nvPr/>
        </p:nvSpPr>
        <p:spPr>
          <a:xfrm>
            <a:off x="3779912" y="1916832"/>
            <a:ext cx="1944216" cy="792088"/>
          </a:xfrm>
          <a:prstGeom prst="roundRect">
            <a:avLst/>
          </a:prstGeom>
          <a:solidFill>
            <a:schemeClr val="tx2">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Q</a:t>
            </a:r>
            <a:r>
              <a:rPr lang="en-GB" b="1" dirty="0" smtClean="0">
                <a:solidFill>
                  <a:prstClr val="white"/>
                </a:solidFill>
              </a:rPr>
              <a:t> </a:t>
            </a:r>
            <a:r>
              <a:rPr lang="en-GB" b="1" dirty="0">
                <a:solidFill>
                  <a:prstClr val="white"/>
                </a:solidFill>
              </a:rPr>
              <a:t>Division</a:t>
            </a:r>
          </a:p>
          <a:p>
            <a:pPr algn="ctr"/>
            <a:r>
              <a:rPr lang="en-GB" sz="1100" i="1" dirty="0" smtClean="0">
                <a:solidFill>
                  <a:prstClr val="white"/>
                </a:solidFill>
              </a:rPr>
              <a:t>Mattias Skafar (</a:t>
            </a:r>
            <a:r>
              <a:rPr lang="en-GB" sz="1100" i="1" dirty="0" err="1" smtClean="0">
                <a:solidFill>
                  <a:prstClr val="white"/>
                </a:solidFill>
              </a:rPr>
              <a:t>HoD</a:t>
            </a:r>
            <a:r>
              <a:rPr lang="en-GB" sz="1100" i="1" dirty="0" smtClean="0">
                <a:solidFill>
                  <a:prstClr val="white"/>
                </a:solidFill>
              </a:rPr>
              <a:t>)</a:t>
            </a:r>
          </a:p>
          <a:p>
            <a:pPr algn="ctr"/>
            <a:endParaRPr lang="en-GB" sz="1100" i="1" dirty="0">
              <a:solidFill>
                <a:prstClr val="white"/>
              </a:solidFill>
            </a:endParaRPr>
          </a:p>
        </p:txBody>
      </p:sp>
      <p:sp>
        <p:nvSpPr>
          <p:cNvPr id="6" name="Rounded Rectangle 5"/>
          <p:cNvSpPr/>
          <p:nvPr/>
        </p:nvSpPr>
        <p:spPr>
          <a:xfrm>
            <a:off x="1415169" y="3573016"/>
            <a:ext cx="1944216" cy="1080120"/>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QAM</a:t>
            </a:r>
          </a:p>
          <a:p>
            <a:pPr algn="ctr"/>
            <a:r>
              <a:rPr lang="en-GB" sz="1100" i="1" dirty="0" smtClean="0">
                <a:solidFill>
                  <a:prstClr val="white"/>
                </a:solidFill>
              </a:rPr>
              <a:t>Ivan </a:t>
            </a:r>
            <a:r>
              <a:rPr lang="en-GB" sz="1100" i="1" dirty="0" err="1" smtClean="0">
                <a:solidFill>
                  <a:prstClr val="white"/>
                </a:solidFill>
              </a:rPr>
              <a:t>Korunoski</a:t>
            </a:r>
            <a:r>
              <a:rPr lang="en-GB" sz="1100" i="1" dirty="0" smtClean="0">
                <a:solidFill>
                  <a:prstClr val="white"/>
                </a:solidFill>
              </a:rPr>
              <a:t> </a:t>
            </a:r>
          </a:p>
          <a:p>
            <a:pPr algn="ctr"/>
            <a:r>
              <a:rPr lang="en-GB" sz="1100" i="1" dirty="0" smtClean="0">
                <a:solidFill>
                  <a:prstClr val="white"/>
                </a:solidFill>
              </a:rPr>
              <a:t>Carl Tillman</a:t>
            </a:r>
            <a:endParaRPr lang="en-GB" sz="1100" i="1" dirty="0">
              <a:solidFill>
                <a:prstClr val="white"/>
              </a:solidFill>
            </a:endParaRPr>
          </a:p>
        </p:txBody>
      </p:sp>
      <p:sp>
        <p:nvSpPr>
          <p:cNvPr id="7" name="Rounded Rectangle 6"/>
          <p:cNvSpPr/>
          <p:nvPr/>
        </p:nvSpPr>
        <p:spPr>
          <a:xfrm>
            <a:off x="3779912" y="3573016"/>
            <a:ext cx="1944216" cy="1656184"/>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QCM</a:t>
            </a:r>
          </a:p>
          <a:p>
            <a:pPr algn="ctr"/>
            <a:r>
              <a:rPr lang="en-GB" sz="1100" i="1" dirty="0" smtClean="0">
                <a:solidFill>
                  <a:prstClr val="white"/>
                </a:solidFill>
              </a:rPr>
              <a:t>Cecilia Lowe, QC-mech. </a:t>
            </a:r>
            <a:endParaRPr lang="en-GB" sz="1100" i="1" dirty="0">
              <a:solidFill>
                <a:prstClr val="white"/>
              </a:solidFill>
            </a:endParaRPr>
          </a:p>
          <a:p>
            <a:pPr algn="ctr"/>
            <a:r>
              <a:rPr lang="en-GB" sz="1100" i="1" dirty="0" err="1">
                <a:solidFill>
                  <a:prstClr val="white"/>
                </a:solidFill>
              </a:rPr>
              <a:t>Conny</a:t>
            </a:r>
            <a:r>
              <a:rPr lang="en-GB" sz="1100" i="1" dirty="0">
                <a:solidFill>
                  <a:prstClr val="white"/>
                </a:solidFill>
              </a:rPr>
              <a:t> </a:t>
            </a:r>
            <a:r>
              <a:rPr lang="en-GB" sz="1100" i="1" dirty="0" smtClean="0">
                <a:solidFill>
                  <a:prstClr val="white"/>
                </a:solidFill>
              </a:rPr>
              <a:t>Wendt, QI</a:t>
            </a:r>
          </a:p>
          <a:p>
            <a:pPr algn="ctr"/>
            <a:r>
              <a:rPr lang="en-GB" sz="1100" i="1" dirty="0" err="1" smtClean="0">
                <a:solidFill>
                  <a:prstClr val="white"/>
                </a:solidFill>
              </a:rPr>
              <a:t>Kenth</a:t>
            </a:r>
            <a:r>
              <a:rPr lang="en-GB" sz="1100" i="1" dirty="0" smtClean="0">
                <a:solidFill>
                  <a:prstClr val="white"/>
                </a:solidFill>
              </a:rPr>
              <a:t> </a:t>
            </a:r>
            <a:r>
              <a:rPr lang="en-GB" sz="1100" i="1" dirty="0" err="1" smtClean="0">
                <a:solidFill>
                  <a:prstClr val="white"/>
                </a:solidFill>
              </a:rPr>
              <a:t>Ödbratt</a:t>
            </a:r>
            <a:r>
              <a:rPr lang="en-GB" sz="1100" i="1" dirty="0" smtClean="0">
                <a:solidFill>
                  <a:prstClr val="white"/>
                </a:solidFill>
              </a:rPr>
              <a:t> </a:t>
            </a:r>
            <a:r>
              <a:rPr lang="de-DE" sz="1100" i="1" dirty="0" smtClean="0">
                <a:solidFill>
                  <a:prstClr val="white"/>
                </a:solidFill>
              </a:rPr>
              <a:t>© Q </a:t>
            </a:r>
            <a:r>
              <a:rPr lang="de-DE" sz="1100" i="1" dirty="0" err="1" smtClean="0">
                <a:solidFill>
                  <a:prstClr val="white"/>
                </a:solidFill>
              </a:rPr>
              <a:t>Div</a:t>
            </a:r>
            <a:endParaRPr lang="de-DE" sz="1100" i="1" dirty="0" smtClean="0">
              <a:solidFill>
                <a:prstClr val="white"/>
              </a:solidFill>
            </a:endParaRPr>
          </a:p>
          <a:p>
            <a:pPr algn="ctr"/>
            <a:r>
              <a:rPr lang="de-DE" sz="1100" i="1" dirty="0" smtClean="0">
                <a:solidFill>
                  <a:prstClr val="white"/>
                </a:solidFill>
              </a:rPr>
              <a:t>Kent </a:t>
            </a:r>
            <a:r>
              <a:rPr lang="de-DE" sz="1100" i="1" dirty="0" err="1" smtClean="0">
                <a:solidFill>
                  <a:prstClr val="white"/>
                </a:solidFill>
              </a:rPr>
              <a:t>Wigren</a:t>
            </a:r>
            <a:r>
              <a:rPr lang="de-DE" sz="1100" i="1" dirty="0" smtClean="0">
                <a:solidFill>
                  <a:prstClr val="white"/>
                </a:solidFill>
              </a:rPr>
              <a:t> © </a:t>
            </a:r>
            <a:r>
              <a:rPr lang="de-DE" sz="1100" i="1" dirty="0" err="1" smtClean="0">
                <a:solidFill>
                  <a:prstClr val="white"/>
                </a:solidFill>
              </a:rPr>
              <a:t>Acc</a:t>
            </a:r>
            <a:r>
              <a:rPr lang="de-DE" sz="1100" i="1" dirty="0" smtClean="0">
                <a:solidFill>
                  <a:prstClr val="white"/>
                </a:solidFill>
              </a:rPr>
              <a:t>.</a:t>
            </a:r>
          </a:p>
          <a:p>
            <a:pPr algn="ctr"/>
            <a:r>
              <a:rPr lang="de-DE" sz="1100" i="1" dirty="0" smtClean="0">
                <a:solidFill>
                  <a:prstClr val="white"/>
                </a:solidFill>
              </a:rPr>
              <a:t>Mikael </a:t>
            </a:r>
            <a:r>
              <a:rPr lang="de-DE" sz="1100" i="1" dirty="0" err="1" smtClean="0">
                <a:solidFill>
                  <a:prstClr val="white"/>
                </a:solidFill>
              </a:rPr>
              <a:t>Beise</a:t>
            </a:r>
            <a:r>
              <a:rPr lang="de-DE" sz="1100" i="1" dirty="0" smtClean="0">
                <a:solidFill>
                  <a:prstClr val="white"/>
                </a:solidFill>
              </a:rPr>
              <a:t> © Target</a:t>
            </a:r>
          </a:p>
          <a:p>
            <a:pPr algn="ctr"/>
            <a:r>
              <a:rPr lang="de-DE" sz="1100" i="1" dirty="0" smtClean="0">
                <a:solidFill>
                  <a:prstClr val="white"/>
                </a:solidFill>
              </a:rPr>
              <a:t>Stefan </a:t>
            </a:r>
            <a:r>
              <a:rPr lang="de-DE" sz="1100" i="1" dirty="0" err="1" smtClean="0">
                <a:solidFill>
                  <a:prstClr val="white"/>
                </a:solidFill>
              </a:rPr>
              <a:t>Arvidsson</a:t>
            </a:r>
            <a:r>
              <a:rPr lang="de-DE" sz="1100" i="1" dirty="0">
                <a:solidFill>
                  <a:prstClr val="white"/>
                </a:solidFill>
              </a:rPr>
              <a:t> </a:t>
            </a:r>
            <a:r>
              <a:rPr lang="de-DE" sz="1100" i="1" dirty="0" smtClean="0">
                <a:solidFill>
                  <a:prstClr val="white"/>
                </a:solidFill>
              </a:rPr>
              <a:t>© </a:t>
            </a:r>
            <a:r>
              <a:rPr lang="de-DE" sz="1100" i="1" dirty="0">
                <a:solidFill>
                  <a:prstClr val="white"/>
                </a:solidFill>
              </a:rPr>
              <a:t>QC-</a:t>
            </a:r>
            <a:r>
              <a:rPr lang="de-DE" sz="1100" i="1" dirty="0" err="1">
                <a:solidFill>
                  <a:prstClr val="white"/>
                </a:solidFill>
              </a:rPr>
              <a:t>elec</a:t>
            </a:r>
            <a:r>
              <a:rPr lang="de-DE" sz="1100" i="1" dirty="0">
                <a:solidFill>
                  <a:prstClr val="white"/>
                </a:solidFill>
              </a:rPr>
              <a:t>.</a:t>
            </a:r>
            <a:r>
              <a:rPr lang="en-GB" sz="1100" i="1" dirty="0" smtClean="0">
                <a:solidFill>
                  <a:prstClr val="white"/>
                </a:solidFill>
              </a:rPr>
              <a:t> </a:t>
            </a:r>
            <a:endParaRPr lang="en-GB" sz="1100" i="1" dirty="0">
              <a:solidFill>
                <a:prstClr val="white"/>
              </a:solidFill>
            </a:endParaRPr>
          </a:p>
          <a:p>
            <a:pPr algn="ctr"/>
            <a:endParaRPr lang="en-GB" sz="1100" i="1" dirty="0">
              <a:solidFill>
                <a:prstClr val="white"/>
              </a:solidFill>
            </a:endParaRPr>
          </a:p>
        </p:txBody>
      </p:sp>
      <p:sp>
        <p:nvSpPr>
          <p:cNvPr id="8" name="Rounded Rectangle 7"/>
          <p:cNvSpPr/>
          <p:nvPr/>
        </p:nvSpPr>
        <p:spPr>
          <a:xfrm>
            <a:off x="6156176" y="3573016"/>
            <a:ext cx="1944216" cy="1080120"/>
          </a:xfrm>
          <a:prstGeom prst="roundRect">
            <a:avLst/>
          </a:prstGeom>
          <a:solidFill>
            <a:schemeClr val="accent1">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QMDI</a:t>
            </a:r>
          </a:p>
          <a:p>
            <a:pPr algn="ctr"/>
            <a:r>
              <a:rPr lang="en-GB" sz="1100" i="1" dirty="0">
                <a:solidFill>
                  <a:prstClr val="white"/>
                </a:solidFill>
              </a:rPr>
              <a:t>Diana </a:t>
            </a:r>
            <a:r>
              <a:rPr lang="en-GB" sz="1100" i="1" dirty="0" err="1">
                <a:solidFill>
                  <a:prstClr val="white"/>
                </a:solidFill>
              </a:rPr>
              <a:t>Bading</a:t>
            </a:r>
            <a:r>
              <a:rPr lang="en-GB" sz="1100" i="1" dirty="0">
                <a:solidFill>
                  <a:prstClr val="white"/>
                </a:solidFill>
              </a:rPr>
              <a:t> </a:t>
            </a:r>
            <a:r>
              <a:rPr lang="en-GB" sz="1100" i="1" dirty="0" smtClean="0">
                <a:solidFill>
                  <a:prstClr val="white"/>
                </a:solidFill>
              </a:rPr>
              <a:t> </a:t>
            </a:r>
            <a:endParaRPr lang="en-GB" sz="1100" i="1" dirty="0">
              <a:solidFill>
                <a:prstClr val="white"/>
              </a:solidFill>
            </a:endParaRPr>
          </a:p>
          <a:p>
            <a:pPr algn="ctr"/>
            <a:endParaRPr lang="en-GB" sz="1100" i="1" dirty="0">
              <a:solidFill>
                <a:prstClr val="white"/>
              </a:solidFill>
            </a:endParaRPr>
          </a:p>
        </p:txBody>
      </p:sp>
      <p:cxnSp>
        <p:nvCxnSpPr>
          <p:cNvPr id="18" name="Straight Connector 17"/>
          <p:cNvCxnSpPr>
            <a:stCxn id="5" idx="2"/>
            <a:endCxn id="7" idx="0"/>
          </p:cNvCxnSpPr>
          <p:nvPr/>
        </p:nvCxnSpPr>
        <p:spPr>
          <a:xfrm>
            <a:off x="4752020" y="2708920"/>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5" idx="2"/>
            <a:endCxn id="6" idx="0"/>
          </p:cNvCxnSpPr>
          <p:nvPr/>
        </p:nvCxnSpPr>
        <p:spPr>
          <a:xfrm rot="5400000">
            <a:off x="3137601" y="1958597"/>
            <a:ext cx="864096" cy="236474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8" idx="0"/>
          </p:cNvCxnSpPr>
          <p:nvPr/>
        </p:nvCxnSpPr>
        <p:spPr>
          <a:xfrm>
            <a:off x="4740499" y="3140967"/>
            <a:ext cx="2387785" cy="43204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53325" y="1916832"/>
            <a:ext cx="1944216" cy="792088"/>
          </a:xfrm>
          <a:prstGeom prst="roundRect">
            <a:avLst/>
          </a:prstGeom>
          <a:solidFill>
            <a:schemeClr val="accent3">
              <a:lumMod val="75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Third-party </a:t>
            </a:r>
            <a:endParaRPr lang="en-GB" b="1" dirty="0">
              <a:solidFill>
                <a:prstClr val="white"/>
              </a:solidFill>
            </a:endParaRPr>
          </a:p>
          <a:p>
            <a:pPr algn="ctr"/>
            <a:r>
              <a:rPr lang="en-GB" sz="1100" i="1" dirty="0" err="1" smtClean="0">
                <a:solidFill>
                  <a:prstClr val="white"/>
                </a:solidFill>
              </a:rPr>
              <a:t>Tuv</a:t>
            </a:r>
            <a:r>
              <a:rPr lang="en-GB" sz="1100" i="1" dirty="0" smtClean="0">
                <a:solidFill>
                  <a:prstClr val="white"/>
                </a:solidFill>
              </a:rPr>
              <a:t>-Nord AIB</a:t>
            </a:r>
          </a:p>
          <a:p>
            <a:pPr algn="ctr"/>
            <a:r>
              <a:rPr lang="en-GB" sz="1100" i="1" dirty="0" err="1" smtClean="0">
                <a:solidFill>
                  <a:prstClr val="white"/>
                </a:solidFill>
              </a:rPr>
              <a:t>Dekra</a:t>
            </a:r>
            <a:r>
              <a:rPr lang="en-GB" sz="1100" i="1" dirty="0" smtClean="0">
                <a:solidFill>
                  <a:prstClr val="white"/>
                </a:solidFill>
              </a:rPr>
              <a:t> (AFS)</a:t>
            </a:r>
          </a:p>
          <a:p>
            <a:pPr algn="ctr"/>
            <a:endParaRPr lang="en-GB" sz="1100" i="1" dirty="0">
              <a:solidFill>
                <a:prstClr val="white"/>
              </a:solidFill>
            </a:endParaRPr>
          </a:p>
        </p:txBody>
      </p:sp>
      <p:sp>
        <p:nvSpPr>
          <p:cNvPr id="12" name="Rounded Rectangle 11"/>
          <p:cNvSpPr/>
          <p:nvPr/>
        </p:nvSpPr>
        <p:spPr>
          <a:xfrm>
            <a:off x="1415169" y="5580016"/>
            <a:ext cx="972108" cy="792088"/>
          </a:xfrm>
          <a:prstGeom prst="roundRect">
            <a:avLst/>
          </a:prstGeom>
          <a:solidFill>
            <a:schemeClr val="accent1">
              <a:lumMod val="60000"/>
              <a:lumOff val="40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T</a:t>
            </a:r>
            <a:endParaRPr lang="en-GB" b="1" dirty="0">
              <a:solidFill>
                <a:prstClr val="white"/>
              </a:solidFill>
            </a:endParaRPr>
          </a:p>
        </p:txBody>
      </p:sp>
      <p:sp>
        <p:nvSpPr>
          <p:cNvPr id="17" name="Rounded Rectangle 16"/>
          <p:cNvSpPr/>
          <p:nvPr/>
        </p:nvSpPr>
        <p:spPr>
          <a:xfrm>
            <a:off x="5704251" y="5580016"/>
            <a:ext cx="972108" cy="792088"/>
          </a:xfrm>
          <a:prstGeom prst="roundRect">
            <a:avLst/>
          </a:prstGeom>
          <a:solidFill>
            <a:schemeClr val="accent1">
              <a:lumMod val="60000"/>
              <a:lumOff val="40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NSS</a:t>
            </a:r>
            <a:endParaRPr lang="en-GB" b="1" dirty="0">
              <a:solidFill>
                <a:prstClr val="white"/>
              </a:solidFill>
            </a:endParaRPr>
          </a:p>
        </p:txBody>
      </p:sp>
      <p:sp>
        <p:nvSpPr>
          <p:cNvPr id="19" name="Rounded Rectangle 18"/>
          <p:cNvSpPr/>
          <p:nvPr/>
        </p:nvSpPr>
        <p:spPr>
          <a:xfrm>
            <a:off x="4274557" y="5580016"/>
            <a:ext cx="972108" cy="792088"/>
          </a:xfrm>
          <a:prstGeom prst="roundRect">
            <a:avLst/>
          </a:prstGeom>
          <a:solidFill>
            <a:schemeClr val="accent1">
              <a:lumMod val="60000"/>
              <a:lumOff val="40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CF</a:t>
            </a:r>
            <a:endParaRPr lang="en-GB" b="1" dirty="0">
              <a:solidFill>
                <a:prstClr val="white"/>
              </a:solidFill>
            </a:endParaRPr>
          </a:p>
        </p:txBody>
      </p:sp>
      <p:sp>
        <p:nvSpPr>
          <p:cNvPr id="21" name="Rounded Rectangle 20"/>
          <p:cNvSpPr/>
          <p:nvPr/>
        </p:nvSpPr>
        <p:spPr>
          <a:xfrm>
            <a:off x="2844863" y="5580016"/>
            <a:ext cx="972108" cy="792088"/>
          </a:xfrm>
          <a:prstGeom prst="roundRect">
            <a:avLst/>
          </a:prstGeom>
          <a:solidFill>
            <a:schemeClr val="accent1">
              <a:lumMod val="60000"/>
              <a:lumOff val="40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Acc.</a:t>
            </a:r>
            <a:endParaRPr lang="en-GB" b="1" dirty="0">
              <a:solidFill>
                <a:prstClr val="white"/>
              </a:solidFill>
            </a:endParaRPr>
          </a:p>
        </p:txBody>
      </p:sp>
      <p:sp>
        <p:nvSpPr>
          <p:cNvPr id="23" name="Rounded Rectangle 22"/>
          <p:cNvSpPr/>
          <p:nvPr/>
        </p:nvSpPr>
        <p:spPr>
          <a:xfrm>
            <a:off x="7133946" y="5580016"/>
            <a:ext cx="972108" cy="792088"/>
          </a:xfrm>
          <a:prstGeom prst="roundRect">
            <a:avLst/>
          </a:prstGeom>
          <a:solidFill>
            <a:schemeClr val="accent1">
              <a:lumMod val="60000"/>
              <a:lumOff val="40000"/>
              <a:alpha val="64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ICS</a:t>
            </a:r>
            <a:endParaRPr lang="en-GB" b="1" dirty="0">
              <a:solidFill>
                <a:prstClr val="white"/>
              </a:solidFill>
            </a:endParaRPr>
          </a:p>
        </p:txBody>
      </p:sp>
      <p:cxnSp>
        <p:nvCxnSpPr>
          <p:cNvPr id="25" name="Straight Connector 24"/>
          <p:cNvCxnSpPr/>
          <p:nvPr/>
        </p:nvCxnSpPr>
        <p:spPr>
          <a:xfrm>
            <a:off x="1619672" y="5373216"/>
            <a:ext cx="6264696"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5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7">
                                            <p:txEl>
                                              <p:pRg st="2" end="2"/>
                                            </p:txEl>
                                          </p:spTgt>
                                        </p:tgtEl>
                                        <p:attrNameLst>
                                          <p:attrName>style.color</p:attrName>
                                        </p:attrNameLst>
                                      </p:cBhvr>
                                      <p:to>
                                        <a:srgbClr val="F71D28"/>
                                      </p:to>
                                    </p:animClr>
                                  </p:childTnLst>
                                </p:cTn>
                              </p:par>
                              <p:par>
                                <p:cTn id="7" presetID="3" presetClass="emph" presetSubtype="2" fill="hold" nodeType="withEffect">
                                  <p:stCondLst>
                                    <p:cond delay="0"/>
                                  </p:stCondLst>
                                  <p:childTnLst>
                                    <p:animClr clrSpc="rgb" dir="cw">
                                      <p:cBhvr override="childStyle">
                                        <p:cTn id="8" dur="500" fill="hold"/>
                                        <p:tgtEl>
                                          <p:spTgt spid="7">
                                            <p:txEl>
                                              <p:pRg st="4" end="4"/>
                                            </p:txEl>
                                          </p:spTgt>
                                        </p:tgtEl>
                                        <p:attrNameLst>
                                          <p:attrName>style.color</p:attrName>
                                        </p:attrNameLst>
                                      </p:cBhvr>
                                      <p:to>
                                        <a:srgbClr val="F71D28"/>
                                      </p:to>
                                    </p:animClr>
                                  </p:childTnLst>
                                </p:cTn>
                              </p:par>
                              <p:par>
                                <p:cTn id="9" presetID="3" presetClass="emph" presetSubtype="2" fill="hold" nodeType="withEffect">
                                  <p:stCondLst>
                                    <p:cond delay="0"/>
                                  </p:stCondLst>
                                  <p:childTnLst>
                                    <p:animClr clrSpc="rgb" dir="cw">
                                      <p:cBhvr override="childStyle">
                                        <p:cTn id="10" dur="500" fill="hold"/>
                                        <p:tgtEl>
                                          <p:spTgt spid="7">
                                            <p:txEl>
                                              <p:pRg st="5" end="5"/>
                                            </p:txEl>
                                          </p:spTgt>
                                        </p:tgtEl>
                                        <p:attrNameLst>
                                          <p:attrName>style.color</p:attrName>
                                        </p:attrNameLst>
                                      </p:cBhvr>
                                      <p:to>
                                        <a:srgbClr val="F71D28"/>
                                      </p:to>
                                    </p:animClr>
                                  </p:childTnLst>
                                </p:cTn>
                              </p:par>
                              <p:par>
                                <p:cTn id="11" presetID="3" presetClass="emph" presetSubtype="2" fill="hold" nodeType="withEffect">
                                  <p:stCondLst>
                                    <p:cond delay="0"/>
                                  </p:stCondLst>
                                  <p:childTnLst>
                                    <p:animClr clrSpc="rgb" dir="cw">
                                      <p:cBhvr override="childStyle">
                                        <p:cTn id="12" dur="500" fill="hold"/>
                                        <p:tgtEl>
                                          <p:spTgt spid="7">
                                            <p:txEl>
                                              <p:pRg st="6" end="6"/>
                                            </p:txEl>
                                          </p:spTgt>
                                        </p:tgtEl>
                                        <p:attrNameLst>
                                          <p:attrName>style.color</p:attrName>
                                        </p:attrNameLst>
                                      </p:cBhvr>
                                      <p:to>
                                        <a:srgbClr val="F71D28"/>
                                      </p:to>
                                    </p:animClr>
                                  </p:childTnLst>
                                </p:cTn>
                              </p:par>
                              <p:par>
                                <p:cTn id="13" presetID="3" presetClass="emph" presetSubtype="2" fill="hold" nodeType="withEffect">
                                  <p:stCondLst>
                                    <p:cond delay="0"/>
                                  </p:stCondLst>
                                  <p:childTnLst>
                                    <p:animClr clrSpc="rgb" dir="cw">
                                      <p:cBhvr override="childStyle">
                                        <p:cTn id="14" dur="500" fill="hold"/>
                                        <p:tgtEl>
                                          <p:spTgt spid="8">
                                            <p:txEl>
                                              <p:pRg st="1" end="1"/>
                                            </p:txEl>
                                          </p:spTgt>
                                        </p:tgtEl>
                                        <p:attrNameLst>
                                          <p:attrName>style.color</p:attrName>
                                        </p:attrNameLst>
                                      </p:cBhvr>
                                      <p:to>
                                        <a:srgbClr val="F71D28"/>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24">
                                            <p:txEl>
                                              <p:pRg st="1" end="1"/>
                                            </p:txEl>
                                          </p:spTgt>
                                        </p:tgtEl>
                                        <p:attrNameLst>
                                          <p:attrName>style.color</p:attrName>
                                        </p:attrNameLst>
                                      </p:cBhvr>
                                      <p:to>
                                        <a:srgbClr val="F71D28"/>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24">
                                            <p:txEl>
                                              <p:pRg st="2" end="2"/>
                                            </p:txEl>
                                          </p:spTgt>
                                        </p:tgtEl>
                                        <p:attrNameLst>
                                          <p:attrName>style.color</p:attrName>
                                        </p:attrNameLst>
                                      </p:cBhvr>
                                      <p:to>
                                        <a:srgbClr val="F71D28"/>
                                      </p:to>
                                    </p:animClr>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in Logical packages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20</a:t>
            </a:fld>
            <a:endParaRPr lang="en-GB" noProof="0"/>
          </a:p>
        </p:txBody>
      </p:sp>
      <p:pic>
        <p:nvPicPr>
          <p:cNvPr id="5" name="Picture 4" descr="Screen Shot 2016-09-16 at 14.09.09.png"/>
          <p:cNvPicPr>
            <a:picLocks noChangeAspect="1"/>
          </p:cNvPicPr>
          <p:nvPr/>
        </p:nvPicPr>
        <p:blipFill rotWithShape="1">
          <a:blip r:embed="rId2">
            <a:extLst>
              <a:ext uri="{28A0092B-C50C-407E-A947-70E740481C1C}">
                <a14:useLocalDpi xmlns:a14="http://schemas.microsoft.com/office/drawing/2010/main" val="0"/>
              </a:ext>
            </a:extLst>
          </a:blip>
          <a:srcRect t="20711"/>
          <a:stretch/>
        </p:blipFill>
        <p:spPr>
          <a:xfrm>
            <a:off x="372480" y="5485287"/>
            <a:ext cx="8592008" cy="1256081"/>
          </a:xfrm>
          <a:prstGeom prst="rect">
            <a:avLst/>
          </a:prstGeom>
        </p:spPr>
      </p:pic>
      <p:sp>
        <p:nvSpPr>
          <p:cNvPr id="7" name="Document 6"/>
          <p:cNvSpPr/>
          <p:nvPr/>
        </p:nvSpPr>
        <p:spPr>
          <a:xfrm>
            <a:off x="3851920" y="1844823"/>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grpSp>
        <p:nvGrpSpPr>
          <p:cNvPr id="6" name="Group 5"/>
          <p:cNvGrpSpPr/>
          <p:nvPr/>
        </p:nvGrpSpPr>
        <p:grpSpPr>
          <a:xfrm>
            <a:off x="539552" y="3635732"/>
            <a:ext cx="7992888" cy="1809492"/>
            <a:chOff x="539552" y="3635732"/>
            <a:chExt cx="7992888" cy="1809492"/>
          </a:xfrm>
        </p:grpSpPr>
        <p:sp>
          <p:nvSpPr>
            <p:cNvPr id="8" name="Document 7"/>
            <p:cNvSpPr/>
            <p:nvPr/>
          </p:nvSpPr>
          <p:spPr>
            <a:xfrm>
              <a:off x="539552" y="4005064"/>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9" name="TextBox 8"/>
            <p:cNvSpPr txBox="1"/>
            <p:nvPr/>
          </p:nvSpPr>
          <p:spPr>
            <a:xfrm>
              <a:off x="539552" y="3635732"/>
              <a:ext cx="1368152" cy="369332"/>
            </a:xfrm>
            <a:prstGeom prst="rect">
              <a:avLst/>
            </a:prstGeom>
            <a:noFill/>
          </p:spPr>
          <p:txBody>
            <a:bodyPr wrap="square" rtlCol="0">
              <a:spAutoFit/>
            </a:bodyPr>
            <a:lstStyle/>
            <a:p>
              <a:r>
                <a:rPr lang="en-US" dirty="0" smtClean="0"/>
                <a:t>IKC A</a:t>
              </a:r>
              <a:endParaRPr lang="en-US" dirty="0"/>
            </a:p>
          </p:txBody>
        </p:sp>
        <p:sp>
          <p:nvSpPr>
            <p:cNvPr id="10" name="Document 9"/>
            <p:cNvSpPr/>
            <p:nvPr/>
          </p:nvSpPr>
          <p:spPr>
            <a:xfrm>
              <a:off x="2195736" y="4005064"/>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11" name="TextBox 10"/>
            <p:cNvSpPr txBox="1"/>
            <p:nvPr/>
          </p:nvSpPr>
          <p:spPr>
            <a:xfrm>
              <a:off x="2195736" y="3635732"/>
              <a:ext cx="1368152" cy="369332"/>
            </a:xfrm>
            <a:prstGeom prst="rect">
              <a:avLst/>
            </a:prstGeom>
            <a:noFill/>
          </p:spPr>
          <p:txBody>
            <a:bodyPr wrap="square" rtlCol="0">
              <a:spAutoFit/>
            </a:bodyPr>
            <a:lstStyle/>
            <a:p>
              <a:r>
                <a:rPr lang="en-US" dirty="0" smtClean="0"/>
                <a:t>IKC B</a:t>
              </a:r>
              <a:endParaRPr lang="en-US" dirty="0"/>
            </a:p>
          </p:txBody>
        </p:sp>
        <p:sp>
          <p:nvSpPr>
            <p:cNvPr id="14" name="Document 13"/>
            <p:cNvSpPr/>
            <p:nvPr/>
          </p:nvSpPr>
          <p:spPr>
            <a:xfrm>
              <a:off x="3851920" y="4005064"/>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15" name="TextBox 14"/>
            <p:cNvSpPr txBox="1"/>
            <p:nvPr/>
          </p:nvSpPr>
          <p:spPr>
            <a:xfrm>
              <a:off x="3851920" y="3635732"/>
              <a:ext cx="1368152" cy="369332"/>
            </a:xfrm>
            <a:prstGeom prst="rect">
              <a:avLst/>
            </a:prstGeom>
            <a:noFill/>
          </p:spPr>
          <p:txBody>
            <a:bodyPr wrap="square" rtlCol="0">
              <a:spAutoFit/>
            </a:bodyPr>
            <a:lstStyle/>
            <a:p>
              <a:r>
                <a:rPr lang="en-US" dirty="0" smtClean="0"/>
                <a:t>IKC C</a:t>
              </a:r>
              <a:endParaRPr lang="en-US" dirty="0"/>
            </a:p>
          </p:txBody>
        </p:sp>
        <p:sp>
          <p:nvSpPr>
            <p:cNvPr id="17" name="Document 16"/>
            <p:cNvSpPr/>
            <p:nvPr/>
          </p:nvSpPr>
          <p:spPr>
            <a:xfrm>
              <a:off x="5508104" y="4005064"/>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18" name="TextBox 17"/>
            <p:cNvSpPr txBox="1"/>
            <p:nvPr/>
          </p:nvSpPr>
          <p:spPr>
            <a:xfrm>
              <a:off x="5508104" y="3635732"/>
              <a:ext cx="1368152" cy="369332"/>
            </a:xfrm>
            <a:prstGeom prst="rect">
              <a:avLst/>
            </a:prstGeom>
            <a:noFill/>
          </p:spPr>
          <p:txBody>
            <a:bodyPr wrap="square" rtlCol="0">
              <a:spAutoFit/>
            </a:bodyPr>
            <a:lstStyle/>
            <a:p>
              <a:r>
                <a:rPr lang="en-US" dirty="0" smtClean="0"/>
                <a:t>IKC D</a:t>
              </a:r>
              <a:endParaRPr lang="en-US" dirty="0"/>
            </a:p>
          </p:txBody>
        </p:sp>
        <p:sp>
          <p:nvSpPr>
            <p:cNvPr id="20" name="Document 19"/>
            <p:cNvSpPr/>
            <p:nvPr/>
          </p:nvSpPr>
          <p:spPr>
            <a:xfrm>
              <a:off x="7164288" y="4005064"/>
              <a:ext cx="1368152" cy="1440160"/>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Declaration of Conformity</a:t>
              </a:r>
              <a:endParaRPr lang="en-US" dirty="0">
                <a:solidFill>
                  <a:schemeClr val="tx1"/>
                </a:solidFill>
              </a:endParaRPr>
            </a:p>
          </p:txBody>
        </p:sp>
        <p:sp>
          <p:nvSpPr>
            <p:cNvPr id="21" name="TextBox 20"/>
            <p:cNvSpPr txBox="1"/>
            <p:nvPr/>
          </p:nvSpPr>
          <p:spPr>
            <a:xfrm>
              <a:off x="7164288" y="3635732"/>
              <a:ext cx="1368152" cy="369332"/>
            </a:xfrm>
            <a:prstGeom prst="rect">
              <a:avLst/>
            </a:prstGeom>
            <a:noFill/>
          </p:spPr>
          <p:txBody>
            <a:bodyPr wrap="square" rtlCol="0">
              <a:spAutoFit/>
            </a:bodyPr>
            <a:lstStyle/>
            <a:p>
              <a:r>
                <a:rPr lang="en-US" dirty="0" smtClean="0"/>
                <a:t>IKC E</a:t>
              </a:r>
              <a:endParaRPr lang="en-US" dirty="0"/>
            </a:p>
          </p:txBody>
        </p:sp>
      </p:grpSp>
      <p:sp>
        <p:nvSpPr>
          <p:cNvPr id="22" name="Left Brace 21"/>
          <p:cNvSpPr/>
          <p:nvPr/>
        </p:nvSpPr>
        <p:spPr>
          <a:xfrm rot="5400000">
            <a:off x="4355976" y="-675457"/>
            <a:ext cx="360040" cy="84249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851920" y="1475491"/>
            <a:ext cx="1080120" cy="369332"/>
          </a:xfrm>
          <a:prstGeom prst="rect">
            <a:avLst/>
          </a:prstGeom>
          <a:noFill/>
        </p:spPr>
        <p:txBody>
          <a:bodyPr wrap="square" rtlCol="0">
            <a:spAutoFit/>
          </a:bodyPr>
          <a:lstStyle/>
          <a:p>
            <a:r>
              <a:rPr lang="en-US" dirty="0" smtClean="0"/>
              <a:t>ESS level</a:t>
            </a:r>
            <a:endParaRPr lang="en-US" dirty="0"/>
          </a:p>
        </p:txBody>
      </p:sp>
      <p:sp>
        <p:nvSpPr>
          <p:cNvPr id="3" name="TextBox 2"/>
          <p:cNvSpPr txBox="1"/>
          <p:nvPr/>
        </p:nvSpPr>
        <p:spPr>
          <a:xfrm>
            <a:off x="251520" y="1700808"/>
            <a:ext cx="3240360" cy="461665"/>
          </a:xfrm>
          <a:prstGeom prst="rect">
            <a:avLst/>
          </a:prstGeom>
          <a:noFill/>
        </p:spPr>
        <p:txBody>
          <a:bodyPr wrap="square" rtlCol="0">
            <a:spAutoFit/>
          </a:bodyPr>
          <a:lstStyle/>
          <a:p>
            <a:r>
              <a:rPr lang="en-US" sz="1200" dirty="0" smtClean="0"/>
              <a:t>* Declaration </a:t>
            </a:r>
            <a:r>
              <a:rPr lang="en-US" sz="1200" dirty="0"/>
              <a:t>of </a:t>
            </a:r>
            <a:r>
              <a:rPr lang="en-US" sz="1200" dirty="0" smtClean="0"/>
              <a:t>Conformity for part of machine (to be incorporated)  or a complete machine</a:t>
            </a:r>
            <a:endParaRPr lang="en-US" sz="1200" dirty="0"/>
          </a:p>
        </p:txBody>
      </p:sp>
    </p:spTree>
    <p:extLst>
      <p:ext uri="{BB962C8B-B14F-4D97-AF65-F5344CB8AC3E}">
        <p14:creationId xmlns:p14="http://schemas.microsoft.com/office/powerpoint/2010/main" val="127207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t>
            </a:r>
            <a:r>
              <a:rPr lang="mr-IN" dirty="0"/>
              <a:t>–</a:t>
            </a:r>
            <a:r>
              <a:rPr lang="en-US" dirty="0" smtClean="0"/>
              <a:t> Steering documents</a:t>
            </a:r>
            <a:endParaRPr lang="en-US"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US" dirty="0" smtClean="0"/>
              <a:t>ESS has issued a steering document </a:t>
            </a:r>
            <a:r>
              <a:rPr lang="en-US" dirty="0"/>
              <a:t>d</a:t>
            </a:r>
            <a:r>
              <a:rPr lang="en-US" dirty="0" smtClean="0"/>
              <a:t>escribing the approach:</a:t>
            </a:r>
          </a:p>
          <a:p>
            <a:pPr lvl="1"/>
            <a:r>
              <a:rPr lang="en-US" dirty="0" smtClean="0"/>
              <a:t>ESS Rules for CE Marking</a:t>
            </a:r>
          </a:p>
          <a:p>
            <a:pPr lvl="2"/>
            <a:r>
              <a:rPr lang="en-US" dirty="0" smtClean="0"/>
              <a:t>ESS-0127031</a:t>
            </a:r>
          </a:p>
          <a:p>
            <a:r>
              <a:rPr lang="en-US" dirty="0" smtClean="0"/>
              <a:t>Supported by four templates:</a:t>
            </a:r>
          </a:p>
          <a:p>
            <a:pPr lvl="1"/>
            <a:r>
              <a:rPr lang="en-US" dirty="0" smtClean="0"/>
              <a:t>EU Declaration of Conformity (machine)</a:t>
            </a:r>
          </a:p>
          <a:p>
            <a:pPr lvl="2"/>
            <a:r>
              <a:rPr lang="en-US" dirty="0" smtClean="0"/>
              <a:t>ESS-0145024</a:t>
            </a:r>
          </a:p>
          <a:p>
            <a:pPr lvl="1"/>
            <a:r>
              <a:rPr lang="en-US" dirty="0" smtClean="0"/>
              <a:t>EU Declaration of Incorporation (part of a machine)</a:t>
            </a:r>
          </a:p>
          <a:p>
            <a:pPr lvl="2"/>
            <a:r>
              <a:rPr lang="en-US" dirty="0" smtClean="0"/>
              <a:t>ESS-0145023</a:t>
            </a:r>
          </a:p>
          <a:p>
            <a:pPr lvl="1"/>
            <a:r>
              <a:rPr lang="en-US" dirty="0" smtClean="0"/>
              <a:t>Signature card for EU Declaration of Conformity</a:t>
            </a:r>
          </a:p>
          <a:p>
            <a:pPr lvl="2"/>
            <a:r>
              <a:rPr lang="en-US" dirty="0" smtClean="0"/>
              <a:t>ESS-0145020</a:t>
            </a:r>
          </a:p>
          <a:p>
            <a:pPr lvl="1"/>
            <a:r>
              <a:rPr lang="en-US" dirty="0" smtClean="0"/>
              <a:t>Checklist for formal assessment of the EU conformity procedure</a:t>
            </a:r>
          </a:p>
          <a:p>
            <a:pPr lvl="2"/>
            <a:r>
              <a:rPr lang="en-US" dirty="0" smtClean="0"/>
              <a:t>ESS-0145018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21</a:t>
            </a:fld>
            <a:endParaRPr lang="en-GB" noProof="0"/>
          </a:p>
        </p:txBody>
      </p:sp>
    </p:spTree>
    <p:extLst>
      <p:ext uri="{BB962C8B-B14F-4D97-AF65-F5344CB8AC3E}">
        <p14:creationId xmlns:p14="http://schemas.microsoft.com/office/powerpoint/2010/main" val="179117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a:p>
        </p:txBody>
      </p:sp>
      <p:pic>
        <p:nvPicPr>
          <p:cNvPr id="5" name="Picture 4" descr="ques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060848"/>
            <a:ext cx="3816424" cy="4176464"/>
          </a:xfrm>
          <a:prstGeom prst="rect">
            <a:avLst/>
          </a:prstGeom>
        </p:spPr>
      </p:pic>
      <p:sp>
        <p:nvSpPr>
          <p:cNvPr id="6" name="Content Placeholder 2"/>
          <p:cNvSpPr>
            <a:spLocks noGrp="1"/>
          </p:cNvSpPr>
          <p:nvPr>
            <p:ph idx="1"/>
          </p:nvPr>
        </p:nvSpPr>
        <p:spPr>
          <a:xfrm>
            <a:off x="467544" y="1927373"/>
            <a:ext cx="5544616" cy="2077691"/>
          </a:xfrm>
        </p:spPr>
        <p:txBody>
          <a:bodyPr>
            <a:normAutofit/>
          </a:bodyPr>
          <a:lstStyle/>
          <a:p>
            <a:pPr marL="0" indent="0">
              <a:buNone/>
            </a:pPr>
            <a:r>
              <a:rPr lang="en-US" sz="4000" dirty="0">
                <a:solidFill>
                  <a:schemeClr val="tx1"/>
                </a:solidFill>
              </a:rPr>
              <a:t>a</a:t>
            </a:r>
            <a:r>
              <a:rPr lang="en-US" sz="4000" dirty="0" smtClean="0">
                <a:solidFill>
                  <a:schemeClr val="tx1"/>
                </a:solidFill>
              </a:rPr>
              <a:t>nd now</a:t>
            </a:r>
            <a:r>
              <a:rPr lang="is-IS" sz="4000" dirty="0" smtClean="0">
                <a:solidFill>
                  <a:schemeClr val="tx1"/>
                </a:solidFill>
              </a:rPr>
              <a:t>…</a:t>
            </a:r>
            <a:endParaRPr lang="en-US" sz="4000" dirty="0">
              <a:solidFill>
                <a:schemeClr val="tx1"/>
              </a:solidFill>
            </a:endParaRPr>
          </a:p>
        </p:txBody>
      </p:sp>
      <p:sp>
        <p:nvSpPr>
          <p:cNvPr id="3" name="Rectangle 2"/>
          <p:cNvSpPr/>
          <p:nvPr/>
        </p:nvSpPr>
        <p:spPr>
          <a:xfrm>
            <a:off x="-468560" y="3501008"/>
            <a:ext cx="4536504" cy="1631216"/>
          </a:xfrm>
          <a:prstGeom prst="rect">
            <a:avLst/>
          </a:prstGeom>
        </p:spPr>
        <p:txBody>
          <a:bodyPr wrap="square">
            <a:spAutoFit/>
          </a:bodyPr>
          <a:lstStyle/>
          <a:p>
            <a:pPr algn="ctr"/>
            <a:r>
              <a:rPr lang="en-US" dirty="0"/>
              <a:t> </a:t>
            </a:r>
            <a:r>
              <a:rPr lang="en-US" sz="2400" dirty="0"/>
              <a:t>QUALITY </a:t>
            </a:r>
          </a:p>
          <a:p>
            <a:pPr algn="ctr"/>
            <a:r>
              <a:rPr lang="en-US" sz="2400" dirty="0"/>
              <a:t>IS EVERYONE´S </a:t>
            </a:r>
          </a:p>
          <a:p>
            <a:pPr algn="ctr"/>
            <a:r>
              <a:rPr lang="en-US" sz="2400" dirty="0" smtClean="0"/>
              <a:t>RESPONSIBILIY</a:t>
            </a:r>
            <a:endParaRPr lang="en-US" sz="2400" dirty="0"/>
          </a:p>
          <a:p>
            <a:pPr algn="ctr"/>
            <a:endParaRPr lang="en-US" sz="1200" dirty="0"/>
          </a:p>
          <a:p>
            <a:pPr algn="ctr"/>
            <a:r>
              <a:rPr lang="en-US" sz="1600" dirty="0"/>
              <a:t>- MATTIAS </a:t>
            </a:r>
            <a:r>
              <a:rPr lang="en-US" sz="1600" dirty="0" smtClean="0"/>
              <a:t>SKAFAR -</a:t>
            </a:r>
            <a:endParaRPr lang="en-US" sz="1600" dirty="0"/>
          </a:p>
        </p:txBody>
      </p:sp>
    </p:spTree>
    <p:extLst>
      <p:ext uri="{BB962C8B-B14F-4D97-AF65-F5344CB8AC3E}">
        <p14:creationId xmlns:p14="http://schemas.microsoft.com/office/powerpoint/2010/main" val="67398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Division </a:t>
            </a:r>
            <a:r>
              <a:rPr lang="mr-IN" dirty="0" smtClean="0"/>
              <a:t>–</a:t>
            </a:r>
            <a:r>
              <a:rPr lang="en-US" dirty="0" smtClean="0"/>
              <a:t> Functional Descriptions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Quality Division				</a:t>
            </a:r>
            <a:r>
              <a:rPr lang="en-US" dirty="0" smtClean="0">
                <a:hlinkClick r:id="rId2"/>
              </a:rPr>
              <a:t>ESS-0126528</a:t>
            </a:r>
            <a:endParaRPr lang="en-US" dirty="0" smtClean="0"/>
          </a:p>
          <a:p>
            <a:r>
              <a:rPr lang="en-US" dirty="0" smtClean="0"/>
              <a:t>Quality Assurance Mgmt.</a:t>
            </a:r>
            <a:r>
              <a:rPr lang="en-US" dirty="0"/>
              <a:t> </a:t>
            </a:r>
            <a:r>
              <a:rPr lang="en-US" dirty="0" smtClean="0"/>
              <a:t>		</a:t>
            </a:r>
            <a:r>
              <a:rPr lang="en-US" dirty="0" smtClean="0">
                <a:hlinkClick r:id="rId3"/>
              </a:rPr>
              <a:t>ESS-0126529</a:t>
            </a:r>
            <a:endParaRPr lang="en-US" dirty="0"/>
          </a:p>
          <a:p>
            <a:pPr lvl="1"/>
            <a:r>
              <a:rPr lang="en-US" dirty="0"/>
              <a:t>Lean Management </a:t>
            </a:r>
            <a:r>
              <a:rPr lang="en-US" dirty="0" smtClean="0"/>
              <a:t>system</a:t>
            </a:r>
          </a:p>
          <a:p>
            <a:pPr lvl="1"/>
            <a:r>
              <a:rPr lang="en-US" dirty="0" smtClean="0"/>
              <a:t>Continuous improvements</a:t>
            </a:r>
            <a:endParaRPr lang="en-US" dirty="0"/>
          </a:p>
          <a:p>
            <a:r>
              <a:rPr lang="en-US" dirty="0" smtClean="0"/>
              <a:t>Quality Control Mgmt.			</a:t>
            </a:r>
            <a:r>
              <a:rPr lang="en-US" dirty="0" smtClean="0">
                <a:hlinkClick r:id="rId3"/>
              </a:rPr>
              <a:t>ESS-0126530</a:t>
            </a:r>
            <a:endParaRPr lang="en-US" dirty="0" smtClean="0"/>
          </a:p>
          <a:p>
            <a:pPr lvl="1"/>
            <a:r>
              <a:rPr lang="en-US" dirty="0" smtClean="0"/>
              <a:t>Reviewed and inspected project /facility documentation and deliverables in compliance with agreed requirements</a:t>
            </a:r>
          </a:p>
          <a:p>
            <a:pPr lvl="1"/>
            <a:r>
              <a:rPr lang="en-US" dirty="0" smtClean="0"/>
              <a:t>Certificate of compliance</a:t>
            </a:r>
          </a:p>
          <a:p>
            <a:r>
              <a:rPr lang="en-US" dirty="0" smtClean="0"/>
              <a:t>Quality Mgmt. Documented Info.	</a:t>
            </a:r>
            <a:r>
              <a:rPr lang="en-US" dirty="0" smtClean="0">
                <a:hlinkClick r:id="rId4"/>
              </a:rPr>
              <a:t>ESS-0126531</a:t>
            </a:r>
            <a:endParaRPr lang="en-US" dirty="0" smtClean="0"/>
          </a:p>
          <a:p>
            <a:pPr lvl="1"/>
            <a:r>
              <a:rPr lang="en-US" dirty="0" smtClean="0"/>
              <a:t>Facility documentation and records documented and archived in accordance with internal and external stakeholders requirements.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a:p>
        </p:txBody>
      </p:sp>
    </p:spTree>
    <p:extLst>
      <p:ext uri="{BB962C8B-B14F-4D97-AF65-F5344CB8AC3E}">
        <p14:creationId xmlns:p14="http://schemas.microsoft.com/office/powerpoint/2010/main" val="1500275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660232" y="2852936"/>
            <a:ext cx="1800200" cy="72008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376092"/>
                </a:solidFill>
              </a:rPr>
              <a:t>45001</a:t>
            </a:r>
            <a:endParaRPr lang="en-US" sz="2400" dirty="0">
              <a:solidFill>
                <a:srgbClr val="376092"/>
              </a:solidFill>
            </a:endParaRPr>
          </a:p>
        </p:txBody>
      </p:sp>
      <p:sp>
        <p:nvSpPr>
          <p:cNvPr id="24" name="Rounded Rectangle 23"/>
          <p:cNvSpPr/>
          <p:nvPr/>
        </p:nvSpPr>
        <p:spPr>
          <a:xfrm>
            <a:off x="6660232" y="3645024"/>
            <a:ext cx="1800200" cy="72008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376092"/>
                </a:solidFill>
              </a:rPr>
              <a:t>14001</a:t>
            </a:r>
            <a:endParaRPr lang="en-US" sz="2400" dirty="0">
              <a:solidFill>
                <a:srgbClr val="376092"/>
              </a:solidFill>
            </a:endParaRPr>
          </a:p>
        </p:txBody>
      </p:sp>
      <p:sp>
        <p:nvSpPr>
          <p:cNvPr id="26" name="Rounded Rectangle 25"/>
          <p:cNvSpPr/>
          <p:nvPr/>
        </p:nvSpPr>
        <p:spPr>
          <a:xfrm>
            <a:off x="6660232" y="4437112"/>
            <a:ext cx="1800200" cy="72008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376092"/>
                </a:solidFill>
              </a:rPr>
              <a:t>27001</a:t>
            </a:r>
            <a:endParaRPr lang="en-US" sz="2400" dirty="0">
              <a:solidFill>
                <a:srgbClr val="376092"/>
              </a:solidFill>
            </a:endParaRPr>
          </a:p>
        </p:txBody>
      </p:sp>
      <p:sp>
        <p:nvSpPr>
          <p:cNvPr id="2" name="Title 1"/>
          <p:cNvSpPr>
            <a:spLocks noGrp="1"/>
          </p:cNvSpPr>
          <p:nvPr>
            <p:ph type="title"/>
          </p:nvPr>
        </p:nvSpPr>
        <p:spPr/>
        <p:txBody>
          <a:bodyPr/>
          <a:lstStyle/>
          <a:p>
            <a:r>
              <a:rPr lang="en-GB" b="1" u="sng" noProof="0" dirty="0" smtClean="0"/>
              <a:t>Certifiable</a:t>
            </a:r>
            <a:r>
              <a:rPr lang="en-GB" noProof="0" dirty="0" smtClean="0"/>
              <a:t> Management System*</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dirty="0"/>
          </a:p>
        </p:txBody>
      </p:sp>
      <p:sp>
        <p:nvSpPr>
          <p:cNvPr id="11" name="Rounded Rectangle 10"/>
          <p:cNvSpPr/>
          <p:nvPr/>
        </p:nvSpPr>
        <p:spPr>
          <a:xfrm>
            <a:off x="5004048" y="2852936"/>
            <a:ext cx="208823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OH &amp; Safety</a:t>
            </a:r>
            <a:endParaRPr lang="en-US" dirty="0"/>
          </a:p>
        </p:txBody>
      </p:sp>
      <p:sp>
        <p:nvSpPr>
          <p:cNvPr id="12" name="Rounded Rectangle 11"/>
          <p:cNvSpPr/>
          <p:nvPr/>
        </p:nvSpPr>
        <p:spPr>
          <a:xfrm>
            <a:off x="5004048" y="3645024"/>
            <a:ext cx="208823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Environmental</a:t>
            </a:r>
            <a:endParaRPr lang="en-US" dirty="0"/>
          </a:p>
        </p:txBody>
      </p:sp>
      <p:sp>
        <p:nvSpPr>
          <p:cNvPr id="14" name="Rounded Rectangle 13"/>
          <p:cNvSpPr/>
          <p:nvPr/>
        </p:nvSpPr>
        <p:spPr>
          <a:xfrm>
            <a:off x="5004048" y="4437112"/>
            <a:ext cx="208823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Info. Security</a:t>
            </a:r>
            <a:endParaRPr lang="en-US" dirty="0"/>
          </a:p>
        </p:txBody>
      </p:sp>
      <p:sp>
        <p:nvSpPr>
          <p:cNvPr id="3" name="TextBox 2"/>
          <p:cNvSpPr txBox="1"/>
          <p:nvPr/>
        </p:nvSpPr>
        <p:spPr>
          <a:xfrm>
            <a:off x="-108520" y="1080313"/>
            <a:ext cx="6264696" cy="4508927"/>
          </a:xfrm>
          <a:prstGeom prst="rect">
            <a:avLst/>
          </a:prstGeom>
          <a:noFill/>
        </p:spPr>
        <p:txBody>
          <a:bodyPr wrap="square" rtlCol="0">
            <a:spAutoFit/>
          </a:bodyPr>
          <a:lstStyle/>
          <a:p>
            <a:r>
              <a:rPr lang="en-US" sz="28700" dirty="0" smtClean="0">
                <a:solidFill>
                  <a:schemeClr val="accent1">
                    <a:lumMod val="75000"/>
                  </a:schemeClr>
                </a:solidFill>
              </a:rPr>
              <a:t>ISO</a:t>
            </a:r>
            <a:endParaRPr lang="en-US" sz="28700" dirty="0">
              <a:solidFill>
                <a:schemeClr val="accent1">
                  <a:lumMod val="75000"/>
                </a:schemeClr>
              </a:solidFill>
            </a:endParaRPr>
          </a:p>
        </p:txBody>
      </p:sp>
      <p:sp>
        <p:nvSpPr>
          <p:cNvPr id="15" name="Rectangle 14"/>
          <p:cNvSpPr/>
          <p:nvPr/>
        </p:nvSpPr>
        <p:spPr>
          <a:xfrm>
            <a:off x="1043608" y="5733256"/>
            <a:ext cx="6480720" cy="646331"/>
          </a:xfrm>
          <a:prstGeom prst="rect">
            <a:avLst/>
          </a:prstGeom>
        </p:spPr>
        <p:txBody>
          <a:bodyPr wrap="square">
            <a:spAutoFit/>
          </a:bodyPr>
          <a:lstStyle/>
          <a:p>
            <a:pPr algn="ctr"/>
            <a:r>
              <a:rPr lang="en-US" dirty="0" smtClean="0">
                <a:solidFill>
                  <a:srgbClr val="376092"/>
                </a:solidFill>
              </a:rPr>
              <a:t>*In alignment with internal and external stakeholders expectations SSMFS 2008:27 and ESS Special Conditions 15-36</a:t>
            </a:r>
            <a:endParaRPr lang="en-US" dirty="0"/>
          </a:p>
        </p:txBody>
      </p:sp>
      <p:sp>
        <p:nvSpPr>
          <p:cNvPr id="16" name="Rounded Rectangle 15"/>
          <p:cNvSpPr/>
          <p:nvPr/>
        </p:nvSpPr>
        <p:spPr>
          <a:xfrm>
            <a:off x="6651042" y="2060848"/>
            <a:ext cx="1800200" cy="72008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376092"/>
                </a:solidFill>
              </a:rPr>
              <a:t>9001</a:t>
            </a:r>
            <a:endParaRPr lang="en-US" sz="2400" dirty="0">
              <a:solidFill>
                <a:srgbClr val="376092"/>
              </a:solidFill>
            </a:endParaRPr>
          </a:p>
        </p:txBody>
      </p:sp>
      <p:sp>
        <p:nvSpPr>
          <p:cNvPr id="17" name="Rounded Rectangle 16"/>
          <p:cNvSpPr/>
          <p:nvPr/>
        </p:nvSpPr>
        <p:spPr>
          <a:xfrm>
            <a:off x="4994858" y="2060848"/>
            <a:ext cx="208823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Quality</a:t>
            </a:r>
            <a:endParaRPr lang="en-US" dirty="0"/>
          </a:p>
        </p:txBody>
      </p:sp>
      <p:pic>
        <p:nvPicPr>
          <p:cNvPr id="18" name="Picture 1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369" y="5215782"/>
            <a:ext cx="1651124" cy="1651124"/>
          </a:xfrm>
          <a:prstGeom prst="rect">
            <a:avLst/>
          </a:prstGeom>
        </p:spPr>
      </p:pic>
    </p:spTree>
    <p:extLst>
      <p:ext uri="{BB962C8B-B14F-4D97-AF65-F5344CB8AC3E}">
        <p14:creationId xmlns:p14="http://schemas.microsoft.com/office/powerpoint/2010/main" val="67603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ESSMS on Intranet</a:t>
            </a:r>
            <a:endParaRPr lang="en-GB" dirty="0"/>
          </a:p>
        </p:txBody>
      </p:sp>
      <p:sp>
        <p:nvSpPr>
          <p:cNvPr id="5" name="Slide Number Placeholder 4"/>
          <p:cNvSpPr>
            <a:spLocks noGrp="1"/>
          </p:cNvSpPr>
          <p:nvPr>
            <p:ph type="sldNum" sz="quarter" idx="12"/>
          </p:nvPr>
        </p:nvSpPr>
        <p:spPr/>
        <p:txBody>
          <a:bodyPr/>
          <a:lstStyle/>
          <a:p>
            <a:fld id="{551115BC-487E-4422-894C-CB7CD3E79223}" type="slidenum">
              <a:rPr lang="sv-SE" smtClean="0"/>
              <a:t>5</a:t>
            </a:fld>
            <a:endParaRPr lang="sv-SE"/>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00" t="13923" r="200" b="169"/>
          <a:stretch/>
        </p:blipFill>
        <p:spPr>
          <a:xfrm>
            <a:off x="323528" y="1500126"/>
            <a:ext cx="8172886" cy="5252829"/>
          </a:xfrm>
          <a:prstGeom prst="rect">
            <a:avLst/>
          </a:prstGeom>
        </p:spPr>
      </p:pic>
    </p:spTree>
    <p:extLst>
      <p:ext uri="{BB962C8B-B14F-4D97-AF65-F5344CB8AC3E}">
        <p14:creationId xmlns:p14="http://schemas.microsoft.com/office/powerpoint/2010/main" val="121753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a:off x="539552" y="6029578"/>
            <a:ext cx="7992888" cy="495765"/>
          </a:xfrm>
          <a:prstGeom prst="parallelogram">
            <a:avLst/>
          </a:prstGeom>
          <a:gradFill flip="none" rotWithShape="1">
            <a:gsLst>
              <a:gs pos="0">
                <a:srgbClr val="4BB01D"/>
              </a:gs>
              <a:gs pos="100000">
                <a:schemeClr val="bg2">
                  <a:lumMod val="2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Greenfield</a:t>
            </a:r>
            <a:endParaRPr lang="en-US"/>
          </a:p>
        </p:txBody>
      </p:sp>
      <p:sp>
        <p:nvSpPr>
          <p:cNvPr id="2" name="Title 1"/>
          <p:cNvSpPr>
            <a:spLocks noGrp="1"/>
          </p:cNvSpPr>
          <p:nvPr>
            <p:ph type="title"/>
          </p:nvPr>
        </p:nvSpPr>
        <p:spPr/>
        <p:txBody>
          <a:bodyPr/>
          <a:lstStyle/>
          <a:p>
            <a:r>
              <a:rPr lang="en-GB" dirty="0" smtClean="0"/>
              <a:t>Greenfield – maturity process</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6</a:t>
            </a:fld>
            <a:endParaRPr lang="en-GB"/>
          </a:p>
        </p:txBody>
      </p:sp>
      <p:pic>
        <p:nvPicPr>
          <p:cNvPr id="7" name="Content Placeholder 6"/>
          <p:cNvPicPr>
            <a:picLocks noGrp="1" noChangeAspect="1"/>
          </p:cNvPicPr>
          <p:nvPr>
            <p:ph idx="1"/>
          </p:nvPr>
        </p:nvPicPr>
        <p:blipFill>
          <a:blip r:embed="rId3"/>
          <a:srcRect l="-19702" r="-19702"/>
          <a:stretch>
            <a:fillRect/>
          </a:stretch>
        </p:blipFill>
        <p:spPr>
          <a:xfrm flipH="1">
            <a:off x="389040" y="2790192"/>
            <a:ext cx="5258122" cy="3159373"/>
          </a:xfrm>
          <a:noFill/>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8657" b="94279" l="11558" r="60972">
                        <a14:backgroundMark x1="59296" y1="65920" x2="59296" y2="65920"/>
                        <a14:backgroundMark x1="15243" y1="65423" x2="15243" y2="65423"/>
                        <a14:backgroundMark x1="14238" y1="73632" x2="14238" y2="73632"/>
                        <a14:backgroundMark x1="22111" y1="70149" x2="22111" y2="70149"/>
                        <a14:backgroundMark x1="22111" y1="73134" x2="22111" y2="73134"/>
                        <a14:backgroundMark x1="40704" y1="73134" x2="40704" y2="73134"/>
                        <a14:backgroundMark x1="42044" y1="74876" x2="42044" y2="74876"/>
                        <a14:backgroundMark x1="42379" y1="67910" x2="42379" y2="67910"/>
                        <a14:backgroundMark x1="39196" y1="83831" x2="39196" y2="83831"/>
                        <a14:backgroundMark x1="38358" y1="77861" x2="38358" y2="77861"/>
                        <a14:backgroundMark x1="31491" y1="86567" x2="31491" y2="86567"/>
                        <a14:backgroundMark x1="16415" y1="86567" x2="16415" y2="86567"/>
                        <a14:backgroundMark x1="22781" y1="86816" x2="22781" y2="86816"/>
                        <a14:backgroundMark x1="18928" y1="78358" x2="18928" y2="78358"/>
                        <a14:backgroundMark x1="45394" y1="67910" x2="45394" y2="67910"/>
                        <a14:backgroundMark x1="18760" y1="79353" x2="18760" y2="79353"/>
                        <a14:backgroundMark x1="57789" y1="63184" x2="57789" y2="63184"/>
                        <a14:backgroundMark x1="55444" y1="62687" x2="55444" y2="62687"/>
                        <a14:backgroundMark x1="51424" y1="23383" x2="51424" y2="23383"/>
                        <a14:backgroundMark x1="57286" y1="61194" x2="57286" y2="61194"/>
                        <a14:backgroundMark x1="37018" y1="86567" x2="37018" y2="86567"/>
                        <a14:backgroundMark x1="38693" y1="86816" x2="38693" y2="86816"/>
                        <a14:backgroundMark x1="51591" y1="86816" x2="51591" y2="86816"/>
                      </a14:backgroundRemoval>
                    </a14:imgEffect>
                  </a14:imgLayer>
                </a14:imgProps>
              </a:ext>
            </a:extLst>
          </a:blip>
          <a:srcRect l="11693" t="15267" r="36268"/>
          <a:stretch/>
        </p:blipFill>
        <p:spPr>
          <a:xfrm>
            <a:off x="5004048" y="2636912"/>
            <a:ext cx="3233560" cy="3545324"/>
          </a:xfrm>
          <a:prstGeom prst="rect">
            <a:avLst/>
          </a:prstGeom>
        </p:spPr>
      </p:pic>
      <p:sp>
        <p:nvSpPr>
          <p:cNvPr id="10" name="TextBox 9"/>
          <p:cNvSpPr txBox="1"/>
          <p:nvPr/>
        </p:nvSpPr>
        <p:spPr>
          <a:xfrm>
            <a:off x="1470985" y="3131676"/>
            <a:ext cx="652743" cy="369332"/>
          </a:xfrm>
          <a:prstGeom prst="rect">
            <a:avLst/>
          </a:prstGeom>
          <a:noFill/>
        </p:spPr>
        <p:txBody>
          <a:bodyPr wrap="none" rtlCol="0">
            <a:spAutoFit/>
          </a:bodyPr>
          <a:lstStyle/>
          <a:p>
            <a:r>
              <a:rPr lang="en-US" dirty="0" smtClean="0"/>
              <a:t>2015</a:t>
            </a:r>
            <a:endParaRPr lang="en-US" dirty="0"/>
          </a:p>
        </p:txBody>
      </p:sp>
      <p:sp>
        <p:nvSpPr>
          <p:cNvPr id="11" name="TextBox 10"/>
          <p:cNvSpPr txBox="1"/>
          <p:nvPr/>
        </p:nvSpPr>
        <p:spPr>
          <a:xfrm>
            <a:off x="2767129" y="2699628"/>
            <a:ext cx="652743" cy="369332"/>
          </a:xfrm>
          <a:prstGeom prst="rect">
            <a:avLst/>
          </a:prstGeom>
          <a:noFill/>
        </p:spPr>
        <p:txBody>
          <a:bodyPr wrap="none" rtlCol="0">
            <a:spAutoFit/>
          </a:bodyPr>
          <a:lstStyle/>
          <a:p>
            <a:r>
              <a:rPr lang="en-US" dirty="0" smtClean="0"/>
              <a:t>2016</a:t>
            </a:r>
            <a:endParaRPr lang="en-US" dirty="0"/>
          </a:p>
        </p:txBody>
      </p:sp>
      <p:sp>
        <p:nvSpPr>
          <p:cNvPr id="12" name="TextBox 11"/>
          <p:cNvSpPr txBox="1"/>
          <p:nvPr/>
        </p:nvSpPr>
        <p:spPr>
          <a:xfrm>
            <a:off x="3989440" y="2267580"/>
            <a:ext cx="652743" cy="369332"/>
          </a:xfrm>
          <a:prstGeom prst="rect">
            <a:avLst/>
          </a:prstGeom>
          <a:noFill/>
        </p:spPr>
        <p:txBody>
          <a:bodyPr wrap="none" rtlCol="0">
            <a:spAutoFit/>
          </a:bodyPr>
          <a:lstStyle/>
          <a:p>
            <a:r>
              <a:rPr lang="en-US" dirty="0" smtClean="0"/>
              <a:t>2017</a:t>
            </a:r>
            <a:endParaRPr lang="en-US" dirty="0"/>
          </a:p>
        </p:txBody>
      </p:sp>
      <p:sp>
        <p:nvSpPr>
          <p:cNvPr id="13" name="TextBox 12"/>
          <p:cNvSpPr txBox="1"/>
          <p:nvPr/>
        </p:nvSpPr>
        <p:spPr>
          <a:xfrm>
            <a:off x="6583552" y="1998104"/>
            <a:ext cx="652744" cy="369332"/>
          </a:xfrm>
          <a:prstGeom prst="rect">
            <a:avLst/>
          </a:prstGeom>
          <a:noFill/>
        </p:spPr>
        <p:txBody>
          <a:bodyPr wrap="none" rtlCol="0">
            <a:spAutoFit/>
          </a:bodyPr>
          <a:lstStyle/>
          <a:p>
            <a:pPr algn="ctr"/>
            <a:r>
              <a:rPr lang="en-US" dirty="0" smtClean="0"/>
              <a:t>2019</a:t>
            </a:r>
            <a:endParaRPr lang="en-US" dirty="0"/>
          </a:p>
        </p:txBody>
      </p:sp>
      <p:sp>
        <p:nvSpPr>
          <p:cNvPr id="14" name="Rectangle 13"/>
          <p:cNvSpPr/>
          <p:nvPr/>
        </p:nvSpPr>
        <p:spPr>
          <a:xfrm>
            <a:off x="1685184" y="4590392"/>
            <a:ext cx="288032" cy="144016"/>
          </a:xfrm>
          <a:prstGeom prst="rect">
            <a:avLst/>
          </a:prstGeom>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sz="1100" dirty="0" smtClean="0"/>
              <a:t>ESS</a:t>
            </a:r>
            <a:endParaRPr lang="en-US" sz="1100" dirty="0"/>
          </a:p>
        </p:txBody>
      </p:sp>
      <p:sp>
        <p:nvSpPr>
          <p:cNvPr id="16" name="Rectangle 15"/>
          <p:cNvSpPr/>
          <p:nvPr/>
        </p:nvSpPr>
        <p:spPr>
          <a:xfrm>
            <a:off x="4205464" y="3942320"/>
            <a:ext cx="288032" cy="144016"/>
          </a:xfrm>
          <a:prstGeom prst="rect">
            <a:avLst/>
          </a:prstGeom>
          <a:scene3d>
            <a:camera prst="isometricOffAxis1Right"/>
            <a:lightRig rig="threePt" dir="t"/>
          </a:scene3d>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sz="1100" dirty="0" smtClean="0"/>
              <a:t>ESS</a:t>
            </a:r>
            <a:endParaRPr lang="en-US" sz="1100" dirty="0"/>
          </a:p>
        </p:txBody>
      </p:sp>
      <p:sp>
        <p:nvSpPr>
          <p:cNvPr id="17" name="Rectangle 16"/>
          <p:cNvSpPr/>
          <p:nvPr/>
        </p:nvSpPr>
        <p:spPr>
          <a:xfrm>
            <a:off x="3053336" y="4302360"/>
            <a:ext cx="288032" cy="144016"/>
          </a:xfrm>
          <a:prstGeom prst="rect">
            <a:avLst/>
          </a:prstGeom>
          <a:scene3d>
            <a:camera prst="isometricOffAxis2Right"/>
            <a:lightRig rig="threePt" dir="t"/>
          </a:scene3d>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sz="1100" dirty="0" smtClean="0"/>
              <a:t>ESS</a:t>
            </a:r>
            <a:endParaRPr lang="en-US" sz="1100" dirty="0"/>
          </a:p>
        </p:txBody>
      </p:sp>
      <p:sp>
        <p:nvSpPr>
          <p:cNvPr id="18" name="Rectangle 17"/>
          <p:cNvSpPr/>
          <p:nvPr/>
        </p:nvSpPr>
        <p:spPr>
          <a:xfrm rot="7841835">
            <a:off x="6088654" y="3150232"/>
            <a:ext cx="288032" cy="144016"/>
          </a:xfrm>
          <a:prstGeom prst="rect">
            <a:avLst/>
          </a:prstGeom>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lang="en-US" sz="1100" dirty="0" smtClean="0"/>
              <a:t>ESS</a:t>
            </a:r>
            <a:endParaRPr lang="en-US" sz="1100" dirty="0"/>
          </a:p>
        </p:txBody>
      </p:sp>
      <p:sp>
        <p:nvSpPr>
          <p:cNvPr id="21" name="Freeform 20"/>
          <p:cNvSpPr/>
          <p:nvPr/>
        </p:nvSpPr>
        <p:spPr>
          <a:xfrm>
            <a:off x="4109139" y="3600046"/>
            <a:ext cx="146060" cy="353714"/>
          </a:xfrm>
          <a:custGeom>
            <a:avLst/>
            <a:gdLst>
              <a:gd name="connsiteX0" fmla="*/ 146060 w 146060"/>
              <a:gd name="connsiteY0" fmla="*/ 353714 h 353714"/>
              <a:gd name="connsiteX1" fmla="*/ 5424 w 146060"/>
              <a:gd name="connsiteY1" fmla="*/ 196034 h 353714"/>
              <a:gd name="connsiteX2" fmla="*/ 26733 w 146060"/>
              <a:gd name="connsiteY2" fmla="*/ 0 h 353714"/>
            </a:gdLst>
            <a:ahLst/>
            <a:cxnLst>
              <a:cxn ang="0">
                <a:pos x="connsiteX0" y="connsiteY0"/>
              </a:cxn>
              <a:cxn ang="0">
                <a:pos x="connsiteX1" y="connsiteY1"/>
              </a:cxn>
              <a:cxn ang="0">
                <a:pos x="connsiteX2" y="connsiteY2"/>
              </a:cxn>
            </a:cxnLst>
            <a:rect l="l" t="t" r="r" b="b"/>
            <a:pathLst>
              <a:path w="146060" h="353714">
                <a:moveTo>
                  <a:pt x="146060" y="353714"/>
                </a:moveTo>
                <a:cubicBezTo>
                  <a:pt x="85686" y="304350"/>
                  <a:pt x="25312" y="254986"/>
                  <a:pt x="5424" y="196034"/>
                </a:cubicBezTo>
                <a:cubicBezTo>
                  <a:pt x="-14464" y="137082"/>
                  <a:pt x="26733" y="0"/>
                  <a:pt x="26733"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4366003" y="3727894"/>
            <a:ext cx="85234" cy="196034"/>
          </a:xfrm>
          <a:custGeom>
            <a:avLst/>
            <a:gdLst>
              <a:gd name="connsiteX0" fmla="*/ 85234 w 85234"/>
              <a:gd name="connsiteY0" fmla="*/ 196034 h 196034"/>
              <a:gd name="connsiteX1" fmla="*/ 59664 w 85234"/>
              <a:gd name="connsiteY1" fmla="*/ 80971 h 196034"/>
              <a:gd name="connsiteX2" fmla="*/ 0 w 85234"/>
              <a:gd name="connsiteY2" fmla="*/ 0 h 196034"/>
            </a:gdLst>
            <a:ahLst/>
            <a:cxnLst>
              <a:cxn ang="0">
                <a:pos x="connsiteX0" y="connsiteY0"/>
              </a:cxn>
              <a:cxn ang="0">
                <a:pos x="connsiteX1" y="connsiteY1"/>
              </a:cxn>
              <a:cxn ang="0">
                <a:pos x="connsiteX2" y="connsiteY2"/>
              </a:cxn>
            </a:cxnLst>
            <a:rect l="l" t="t" r="r" b="b"/>
            <a:pathLst>
              <a:path w="85234" h="196034">
                <a:moveTo>
                  <a:pt x="85234" y="196034"/>
                </a:moveTo>
                <a:cubicBezTo>
                  <a:pt x="79552" y="154838"/>
                  <a:pt x="73870" y="113643"/>
                  <a:pt x="59664" y="80971"/>
                </a:cubicBezTo>
                <a:cubicBezTo>
                  <a:pt x="45458" y="48299"/>
                  <a:pt x="0" y="0"/>
                  <a:pt x="0"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3010784" y="4009161"/>
            <a:ext cx="149160" cy="315359"/>
          </a:xfrm>
          <a:custGeom>
            <a:avLst/>
            <a:gdLst>
              <a:gd name="connsiteX0" fmla="*/ 149160 w 149160"/>
              <a:gd name="connsiteY0" fmla="*/ 315359 h 315359"/>
              <a:gd name="connsiteX1" fmla="*/ 123589 w 149160"/>
              <a:gd name="connsiteY1" fmla="*/ 149156 h 315359"/>
              <a:gd name="connsiteX2" fmla="*/ 0 w 149160"/>
              <a:gd name="connsiteY2" fmla="*/ 0 h 315359"/>
            </a:gdLst>
            <a:ahLst/>
            <a:cxnLst>
              <a:cxn ang="0">
                <a:pos x="connsiteX0" y="connsiteY0"/>
              </a:cxn>
              <a:cxn ang="0">
                <a:pos x="connsiteX1" y="connsiteY1"/>
              </a:cxn>
              <a:cxn ang="0">
                <a:pos x="connsiteX2" y="connsiteY2"/>
              </a:cxn>
            </a:cxnLst>
            <a:rect l="l" t="t" r="r" b="b"/>
            <a:pathLst>
              <a:path w="149160" h="315359">
                <a:moveTo>
                  <a:pt x="149160" y="315359"/>
                </a:moveTo>
                <a:cubicBezTo>
                  <a:pt x="148804" y="258537"/>
                  <a:pt x="148449" y="201716"/>
                  <a:pt x="123589" y="149156"/>
                </a:cubicBezTo>
                <a:cubicBezTo>
                  <a:pt x="98729" y="96596"/>
                  <a:pt x="0" y="0"/>
                  <a:pt x="0"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3215346" y="4171102"/>
            <a:ext cx="25570" cy="98017"/>
          </a:xfrm>
          <a:custGeom>
            <a:avLst/>
            <a:gdLst>
              <a:gd name="connsiteX0" fmla="*/ 25570 w 25570"/>
              <a:gd name="connsiteY0" fmla="*/ 98017 h 98017"/>
              <a:gd name="connsiteX1" fmla="*/ 12785 w 25570"/>
              <a:gd name="connsiteY1" fmla="*/ 46878 h 98017"/>
              <a:gd name="connsiteX2" fmla="*/ 0 w 25570"/>
              <a:gd name="connsiteY2" fmla="*/ 0 h 98017"/>
            </a:gdLst>
            <a:ahLst/>
            <a:cxnLst>
              <a:cxn ang="0">
                <a:pos x="connsiteX0" y="connsiteY0"/>
              </a:cxn>
              <a:cxn ang="0">
                <a:pos x="connsiteX1" y="connsiteY1"/>
              </a:cxn>
              <a:cxn ang="0">
                <a:pos x="connsiteX2" y="connsiteY2"/>
              </a:cxn>
            </a:cxnLst>
            <a:rect l="l" t="t" r="r" b="b"/>
            <a:pathLst>
              <a:path w="25570" h="98017">
                <a:moveTo>
                  <a:pt x="25570" y="98017"/>
                </a:moveTo>
                <a:cubicBezTo>
                  <a:pt x="21308" y="80615"/>
                  <a:pt x="17047" y="63214"/>
                  <a:pt x="12785" y="46878"/>
                </a:cubicBezTo>
                <a:cubicBezTo>
                  <a:pt x="8523" y="30542"/>
                  <a:pt x="0" y="0"/>
                  <a:pt x="0"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1702444" y="4401229"/>
            <a:ext cx="4671" cy="183249"/>
          </a:xfrm>
          <a:custGeom>
            <a:avLst/>
            <a:gdLst>
              <a:gd name="connsiteX0" fmla="*/ 4262 w 4671"/>
              <a:gd name="connsiteY0" fmla="*/ 183249 h 183249"/>
              <a:gd name="connsiteX1" fmla="*/ 4262 w 4671"/>
              <a:gd name="connsiteY1" fmla="*/ 89494 h 183249"/>
              <a:gd name="connsiteX2" fmla="*/ 0 w 4671"/>
              <a:gd name="connsiteY2" fmla="*/ 0 h 183249"/>
            </a:gdLst>
            <a:ahLst/>
            <a:cxnLst>
              <a:cxn ang="0">
                <a:pos x="connsiteX0" y="connsiteY0"/>
              </a:cxn>
              <a:cxn ang="0">
                <a:pos x="connsiteX1" y="connsiteY1"/>
              </a:cxn>
              <a:cxn ang="0">
                <a:pos x="connsiteX2" y="connsiteY2"/>
              </a:cxn>
            </a:cxnLst>
            <a:rect l="l" t="t" r="r" b="b"/>
            <a:pathLst>
              <a:path w="4671" h="183249">
                <a:moveTo>
                  <a:pt x="4262" y="183249"/>
                </a:moveTo>
                <a:cubicBezTo>
                  <a:pt x="4617" y="151642"/>
                  <a:pt x="4972" y="120035"/>
                  <a:pt x="4262" y="89494"/>
                </a:cubicBezTo>
                <a:cubicBezTo>
                  <a:pt x="3552" y="58953"/>
                  <a:pt x="0" y="0"/>
                  <a:pt x="0"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949622" y="4431060"/>
            <a:ext cx="17074" cy="157680"/>
          </a:xfrm>
          <a:custGeom>
            <a:avLst/>
            <a:gdLst>
              <a:gd name="connsiteX0" fmla="*/ 0 w 17074"/>
              <a:gd name="connsiteY0" fmla="*/ 157680 h 157680"/>
              <a:gd name="connsiteX1" fmla="*/ 17047 w 17074"/>
              <a:gd name="connsiteY1" fmla="*/ 68186 h 157680"/>
              <a:gd name="connsiteX2" fmla="*/ 4262 w 17074"/>
              <a:gd name="connsiteY2" fmla="*/ 0 h 157680"/>
            </a:gdLst>
            <a:ahLst/>
            <a:cxnLst>
              <a:cxn ang="0">
                <a:pos x="connsiteX0" y="connsiteY0"/>
              </a:cxn>
              <a:cxn ang="0">
                <a:pos x="connsiteX1" y="connsiteY1"/>
              </a:cxn>
              <a:cxn ang="0">
                <a:pos x="connsiteX2" y="connsiteY2"/>
              </a:cxn>
            </a:cxnLst>
            <a:rect l="l" t="t" r="r" b="b"/>
            <a:pathLst>
              <a:path w="17074" h="157680">
                <a:moveTo>
                  <a:pt x="0" y="157680"/>
                </a:moveTo>
                <a:cubicBezTo>
                  <a:pt x="8168" y="126073"/>
                  <a:pt x="16337" y="94466"/>
                  <a:pt x="17047" y="68186"/>
                </a:cubicBezTo>
                <a:cubicBezTo>
                  <a:pt x="17757" y="41906"/>
                  <a:pt x="4262" y="0"/>
                  <a:pt x="4262" y="0"/>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302096" y="3109960"/>
            <a:ext cx="464525" cy="76709"/>
          </a:xfrm>
          <a:custGeom>
            <a:avLst/>
            <a:gdLst>
              <a:gd name="connsiteX0" fmla="*/ 0 w 464525"/>
              <a:gd name="connsiteY0" fmla="*/ 0 h 76709"/>
              <a:gd name="connsiteX1" fmla="*/ 272748 w 464525"/>
              <a:gd name="connsiteY1" fmla="*/ 21308 h 76709"/>
              <a:gd name="connsiteX2" fmla="*/ 464525 w 464525"/>
              <a:gd name="connsiteY2" fmla="*/ 76709 h 76709"/>
            </a:gdLst>
            <a:ahLst/>
            <a:cxnLst>
              <a:cxn ang="0">
                <a:pos x="connsiteX0" y="connsiteY0"/>
              </a:cxn>
              <a:cxn ang="0">
                <a:pos x="connsiteX1" y="connsiteY1"/>
              </a:cxn>
              <a:cxn ang="0">
                <a:pos x="connsiteX2" y="connsiteY2"/>
              </a:cxn>
            </a:cxnLst>
            <a:rect l="l" t="t" r="r" b="b"/>
            <a:pathLst>
              <a:path w="464525" h="76709">
                <a:moveTo>
                  <a:pt x="0" y="0"/>
                </a:moveTo>
                <a:cubicBezTo>
                  <a:pt x="97663" y="4261"/>
                  <a:pt x="195327" y="8523"/>
                  <a:pt x="272748" y="21308"/>
                </a:cubicBezTo>
                <a:cubicBezTo>
                  <a:pt x="350169" y="34093"/>
                  <a:pt x="464525" y="76709"/>
                  <a:pt x="464525" y="76709"/>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6268002" y="3266683"/>
            <a:ext cx="724488" cy="56358"/>
          </a:xfrm>
          <a:custGeom>
            <a:avLst/>
            <a:gdLst>
              <a:gd name="connsiteX0" fmla="*/ 0 w 724488"/>
              <a:gd name="connsiteY0" fmla="*/ 26527 h 56358"/>
              <a:gd name="connsiteX1" fmla="*/ 507142 w 724488"/>
              <a:gd name="connsiteY1" fmla="*/ 957 h 56358"/>
              <a:gd name="connsiteX2" fmla="*/ 724488 w 724488"/>
              <a:gd name="connsiteY2" fmla="*/ 56358 h 56358"/>
            </a:gdLst>
            <a:ahLst/>
            <a:cxnLst>
              <a:cxn ang="0">
                <a:pos x="connsiteX0" y="connsiteY0"/>
              </a:cxn>
              <a:cxn ang="0">
                <a:pos x="connsiteX1" y="connsiteY1"/>
              </a:cxn>
              <a:cxn ang="0">
                <a:pos x="connsiteX2" y="connsiteY2"/>
              </a:cxn>
            </a:cxnLst>
            <a:rect l="l" t="t" r="r" b="b"/>
            <a:pathLst>
              <a:path w="724488" h="56358">
                <a:moveTo>
                  <a:pt x="0" y="26527"/>
                </a:moveTo>
                <a:cubicBezTo>
                  <a:pt x="193197" y="11256"/>
                  <a:pt x="386394" y="-4015"/>
                  <a:pt x="507142" y="957"/>
                </a:cubicBezTo>
                <a:cubicBezTo>
                  <a:pt x="627890" y="5929"/>
                  <a:pt x="724488" y="56358"/>
                  <a:pt x="724488" y="56358"/>
                </a:cubicBezTo>
              </a:path>
            </a:pathLst>
          </a:cu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530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
            </a:r>
            <a:r>
              <a:rPr lang="en-US" dirty="0"/>
              <a:t>Management </a:t>
            </a:r>
            <a:r>
              <a:rPr lang="en-US" dirty="0" smtClean="0"/>
              <a:t>- Foundation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Isosceles Triangle 4"/>
          <p:cNvSpPr/>
          <p:nvPr/>
        </p:nvSpPr>
        <p:spPr>
          <a:xfrm>
            <a:off x="2555776" y="2204864"/>
            <a:ext cx="3528392" cy="304171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995936" y="1412776"/>
            <a:ext cx="1512168" cy="523220"/>
          </a:xfrm>
          <a:prstGeom prst="rect">
            <a:avLst/>
          </a:prstGeom>
          <a:noFill/>
        </p:spPr>
        <p:txBody>
          <a:bodyPr wrap="square" rtlCol="0">
            <a:spAutoFit/>
          </a:bodyPr>
          <a:lstStyle/>
          <a:p>
            <a:r>
              <a:rPr lang="en-US" sz="2800" dirty="0" smtClean="0"/>
              <a:t>ESS</a:t>
            </a:r>
            <a:endParaRPr lang="en-US" sz="2800" dirty="0"/>
          </a:p>
        </p:txBody>
      </p:sp>
      <p:sp>
        <p:nvSpPr>
          <p:cNvPr id="7" name="TextBox 6"/>
          <p:cNvSpPr txBox="1"/>
          <p:nvPr/>
        </p:nvSpPr>
        <p:spPr>
          <a:xfrm>
            <a:off x="683568" y="5211197"/>
            <a:ext cx="2304256" cy="954107"/>
          </a:xfrm>
          <a:prstGeom prst="rect">
            <a:avLst/>
          </a:prstGeom>
          <a:noFill/>
        </p:spPr>
        <p:txBody>
          <a:bodyPr wrap="square" rtlCol="0">
            <a:spAutoFit/>
          </a:bodyPr>
          <a:lstStyle/>
          <a:p>
            <a:r>
              <a:rPr lang="en-US" sz="2800" dirty="0" smtClean="0"/>
              <a:t>External provider</a:t>
            </a:r>
            <a:endParaRPr lang="en-US" sz="2800" dirty="0"/>
          </a:p>
        </p:txBody>
      </p:sp>
      <p:sp>
        <p:nvSpPr>
          <p:cNvPr id="8" name="TextBox 7"/>
          <p:cNvSpPr txBox="1"/>
          <p:nvPr/>
        </p:nvSpPr>
        <p:spPr>
          <a:xfrm>
            <a:off x="6444208" y="5211197"/>
            <a:ext cx="2520280" cy="954107"/>
          </a:xfrm>
          <a:prstGeom prst="rect">
            <a:avLst/>
          </a:prstGeom>
          <a:noFill/>
        </p:spPr>
        <p:txBody>
          <a:bodyPr wrap="square" rtlCol="0">
            <a:spAutoFit/>
          </a:bodyPr>
          <a:lstStyle/>
          <a:p>
            <a:r>
              <a:rPr lang="en-US" sz="2800" dirty="0" smtClean="0"/>
              <a:t>In-Kind Collaborator</a:t>
            </a:r>
            <a:endParaRPr lang="en-US" sz="2800" dirty="0"/>
          </a:p>
        </p:txBody>
      </p:sp>
      <p:sp>
        <p:nvSpPr>
          <p:cNvPr id="9" name="TextBox 8"/>
          <p:cNvSpPr txBox="1"/>
          <p:nvPr/>
        </p:nvSpPr>
        <p:spPr>
          <a:xfrm>
            <a:off x="5652120" y="2492896"/>
            <a:ext cx="3312368" cy="2031325"/>
          </a:xfrm>
          <a:prstGeom prst="rect">
            <a:avLst/>
          </a:prstGeom>
          <a:noFill/>
        </p:spPr>
        <p:txBody>
          <a:bodyPr wrap="square" rtlCol="0">
            <a:spAutoFit/>
          </a:bodyPr>
          <a:lstStyle/>
          <a:p>
            <a:r>
              <a:rPr lang="en-US" dirty="0" smtClean="0"/>
              <a:t>IKC Contract</a:t>
            </a:r>
          </a:p>
          <a:p>
            <a:r>
              <a:rPr lang="en-US" dirty="0" smtClean="0"/>
              <a:t>   Technical Annex</a:t>
            </a:r>
          </a:p>
          <a:p>
            <a:r>
              <a:rPr lang="en-US" dirty="0"/>
              <a:t> </a:t>
            </a:r>
            <a:r>
              <a:rPr lang="en-US" dirty="0" smtClean="0"/>
              <a:t>      </a:t>
            </a:r>
            <a:r>
              <a:rPr lang="en-US" dirty="0"/>
              <a:t>Project Quality Plan</a:t>
            </a:r>
          </a:p>
          <a:p>
            <a:r>
              <a:rPr lang="en-US" dirty="0" smtClean="0"/>
              <a:t>          Applicable standards</a:t>
            </a:r>
          </a:p>
          <a:p>
            <a:r>
              <a:rPr lang="en-US" dirty="0" smtClean="0"/>
              <a:t>             Non-conformity reports</a:t>
            </a:r>
          </a:p>
          <a:p>
            <a:r>
              <a:rPr lang="en-US" dirty="0" smtClean="0"/>
              <a:t>                Quality visits</a:t>
            </a:r>
          </a:p>
          <a:p>
            <a:endParaRPr lang="en-US" dirty="0"/>
          </a:p>
        </p:txBody>
      </p:sp>
      <p:sp>
        <p:nvSpPr>
          <p:cNvPr id="10" name="TextBox 9"/>
          <p:cNvSpPr txBox="1"/>
          <p:nvPr/>
        </p:nvSpPr>
        <p:spPr>
          <a:xfrm>
            <a:off x="3419872" y="3212976"/>
            <a:ext cx="1800200" cy="1846659"/>
          </a:xfrm>
          <a:prstGeom prst="rect">
            <a:avLst/>
          </a:prstGeom>
          <a:noFill/>
        </p:spPr>
        <p:txBody>
          <a:bodyPr wrap="square" rtlCol="0">
            <a:spAutoFit/>
          </a:bodyPr>
          <a:lstStyle/>
          <a:p>
            <a:pPr algn="ctr"/>
            <a:r>
              <a:rPr lang="en-US" sz="2400" dirty="0">
                <a:solidFill>
                  <a:schemeClr val="bg1"/>
                </a:solidFill>
              </a:rPr>
              <a:t>High </a:t>
            </a:r>
          </a:p>
          <a:p>
            <a:pPr algn="ctr"/>
            <a:r>
              <a:rPr lang="en-US" sz="2400" dirty="0">
                <a:solidFill>
                  <a:schemeClr val="bg1"/>
                </a:solidFill>
              </a:rPr>
              <a:t>(Right)</a:t>
            </a:r>
          </a:p>
          <a:p>
            <a:pPr algn="ctr"/>
            <a:r>
              <a:rPr lang="en-US" sz="2400" dirty="0">
                <a:solidFill>
                  <a:schemeClr val="bg1"/>
                </a:solidFill>
              </a:rPr>
              <a:t> Quality</a:t>
            </a:r>
          </a:p>
          <a:p>
            <a:pPr algn="ctr"/>
            <a:r>
              <a:rPr lang="en-US" sz="2400" dirty="0">
                <a:solidFill>
                  <a:schemeClr val="bg1"/>
                </a:solidFill>
              </a:rPr>
              <a:t>Delivery </a:t>
            </a:r>
          </a:p>
          <a:p>
            <a:endParaRPr lang="en-US" dirty="0"/>
          </a:p>
        </p:txBody>
      </p:sp>
      <p:sp>
        <p:nvSpPr>
          <p:cNvPr id="11" name="TextBox 10"/>
          <p:cNvSpPr txBox="1"/>
          <p:nvPr/>
        </p:nvSpPr>
        <p:spPr>
          <a:xfrm>
            <a:off x="3131840" y="5949280"/>
            <a:ext cx="3240360" cy="1200329"/>
          </a:xfrm>
          <a:prstGeom prst="rect">
            <a:avLst/>
          </a:prstGeom>
          <a:noFill/>
        </p:spPr>
        <p:txBody>
          <a:bodyPr wrap="square" rtlCol="0">
            <a:spAutoFit/>
          </a:bodyPr>
          <a:lstStyle/>
          <a:p>
            <a:r>
              <a:rPr lang="en-US" dirty="0" smtClean="0"/>
              <a:t>Commercial contract</a:t>
            </a:r>
          </a:p>
          <a:p>
            <a:r>
              <a:rPr lang="en-US" dirty="0" smtClean="0"/>
              <a:t>Technical specification</a:t>
            </a:r>
          </a:p>
          <a:p>
            <a:endParaRPr lang="en-US" dirty="0" smtClean="0"/>
          </a:p>
          <a:p>
            <a:endParaRPr lang="en-US" dirty="0"/>
          </a:p>
        </p:txBody>
      </p:sp>
      <p:cxnSp>
        <p:nvCxnSpPr>
          <p:cNvPr id="20" name="Straight Arrow Connector 19"/>
          <p:cNvCxnSpPr/>
          <p:nvPr/>
        </p:nvCxnSpPr>
        <p:spPr>
          <a:xfrm>
            <a:off x="4860032" y="2060848"/>
            <a:ext cx="1800200" cy="3096344"/>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83768" y="5805264"/>
            <a:ext cx="3744416" cy="0"/>
          </a:xfrm>
          <a:prstGeom prst="straightConnector1">
            <a:avLst/>
          </a:prstGeom>
          <a:ln w="508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1979712" y="2060848"/>
            <a:ext cx="1872208" cy="3024336"/>
          </a:xfrm>
          <a:prstGeom prst="straightConnector1">
            <a:avLst/>
          </a:prstGeom>
          <a:ln w="50800">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5796136" y="4797152"/>
            <a:ext cx="2952328" cy="165618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59632" y="2852936"/>
            <a:ext cx="2304256" cy="646331"/>
          </a:xfrm>
          <a:prstGeom prst="rect">
            <a:avLst/>
          </a:prstGeom>
          <a:noFill/>
        </p:spPr>
        <p:txBody>
          <a:bodyPr wrap="square" rtlCol="0">
            <a:spAutoFit/>
          </a:bodyPr>
          <a:lstStyle/>
          <a:p>
            <a:r>
              <a:rPr lang="en-US" dirty="0" smtClean="0"/>
              <a:t>Supplier audits</a:t>
            </a:r>
          </a:p>
          <a:p>
            <a:endParaRPr lang="en-US" dirty="0"/>
          </a:p>
        </p:txBody>
      </p:sp>
    </p:spTree>
    <p:extLst>
      <p:ext uri="{BB962C8B-B14F-4D97-AF65-F5344CB8AC3E}">
        <p14:creationId xmlns:p14="http://schemas.microsoft.com/office/powerpoint/2010/main" val="21465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2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ESSMS </a:t>
            </a:r>
            <a:r>
              <a:rPr lang="en-GB" dirty="0"/>
              <a:t>–</a:t>
            </a:r>
            <a:r>
              <a:rPr lang="sv-SE" dirty="0" smtClean="0"/>
              <a:t> </a:t>
            </a:r>
            <a:r>
              <a:rPr lang="en-US" dirty="0" smtClean="0"/>
              <a:t>Document development</a:t>
            </a:r>
            <a:endParaRPr lang="en-US" dirty="0"/>
          </a:p>
        </p:txBody>
      </p:sp>
      <p:sp>
        <p:nvSpPr>
          <p:cNvPr id="3" name="Content Placeholder 2"/>
          <p:cNvSpPr>
            <a:spLocks noGrp="1"/>
          </p:cNvSpPr>
          <p:nvPr>
            <p:ph idx="1"/>
          </p:nvPr>
        </p:nvSpPr>
        <p:spPr>
          <a:xfrm>
            <a:off x="457200" y="1600200"/>
            <a:ext cx="7931224" cy="4997152"/>
          </a:xfrm>
        </p:spPr>
        <p:txBody>
          <a:bodyPr>
            <a:normAutofit fontScale="92500" lnSpcReduction="10000"/>
          </a:bodyPr>
          <a:lstStyle/>
          <a:p>
            <a:r>
              <a:rPr lang="en-US" dirty="0"/>
              <a:t>Handbooks</a:t>
            </a:r>
          </a:p>
          <a:p>
            <a:pPr lvl="1"/>
            <a:r>
              <a:rPr lang="en-US" dirty="0"/>
              <a:t>Template drafted</a:t>
            </a:r>
          </a:p>
          <a:p>
            <a:pPr lvl="1"/>
            <a:r>
              <a:rPr lang="en-US" dirty="0"/>
              <a:t>Update of Governing documents and ESSMS Manual </a:t>
            </a:r>
            <a:r>
              <a:rPr lang="en-US" dirty="0" smtClean="0"/>
              <a:t>accordingly</a:t>
            </a:r>
          </a:p>
          <a:p>
            <a:r>
              <a:rPr lang="en-US" dirty="0" smtClean="0"/>
              <a:t>Project Management Handbook </a:t>
            </a:r>
          </a:p>
          <a:p>
            <a:pPr lvl="1"/>
            <a:r>
              <a:rPr lang="en-US" dirty="0" smtClean="0"/>
              <a:t>issued </a:t>
            </a:r>
            <a:r>
              <a:rPr lang="en-US" dirty="0"/>
              <a:t>by John Haines</a:t>
            </a:r>
          </a:p>
          <a:p>
            <a:r>
              <a:rPr lang="en-US" dirty="0" smtClean="0"/>
              <a:t>Engineering Handbook </a:t>
            </a:r>
          </a:p>
          <a:p>
            <a:pPr lvl="1"/>
            <a:r>
              <a:rPr lang="en-US" dirty="0" smtClean="0"/>
              <a:t>Detailed engineering support</a:t>
            </a:r>
          </a:p>
          <a:p>
            <a:pPr lvl="1"/>
            <a:r>
              <a:rPr lang="en-US" dirty="0" smtClean="0"/>
              <a:t>PDR, CDR, IRR continues </a:t>
            </a:r>
          </a:p>
          <a:p>
            <a:pPr lvl="1"/>
            <a:r>
              <a:rPr lang="en-US" dirty="0" smtClean="0"/>
              <a:t>SRR planning and preparation ongoing</a:t>
            </a:r>
          </a:p>
          <a:p>
            <a:r>
              <a:rPr lang="en-US" dirty="0" smtClean="0"/>
              <a:t>Operations Handbook</a:t>
            </a:r>
          </a:p>
          <a:p>
            <a:r>
              <a:rPr lang="en-US" dirty="0" smtClean="0"/>
              <a:t>Radiation protection Handbook</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spTree>
    <p:extLst>
      <p:ext uri="{BB962C8B-B14F-4D97-AF65-F5344CB8AC3E}">
        <p14:creationId xmlns:p14="http://schemas.microsoft.com/office/powerpoint/2010/main" val="12589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Division </a:t>
            </a:r>
            <a:r>
              <a:rPr lang="mr-IN" dirty="0" smtClean="0"/>
              <a:t>–</a:t>
            </a:r>
            <a:r>
              <a:rPr lang="en-US" dirty="0" smtClean="0"/>
              <a:t> Progress</a:t>
            </a:r>
            <a:endParaRPr lang="en-US"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US" dirty="0"/>
              <a:t>Validation by EFQM for Committed to Excellence</a:t>
            </a:r>
          </a:p>
          <a:p>
            <a:pPr lvl="1"/>
            <a:r>
              <a:rPr lang="en-US" dirty="0" smtClean="0"/>
              <a:t>3 </a:t>
            </a:r>
            <a:r>
              <a:rPr lang="en-US" dirty="0"/>
              <a:t>improvement projects</a:t>
            </a:r>
          </a:p>
          <a:p>
            <a:pPr lvl="2"/>
            <a:r>
              <a:rPr lang="en-US" dirty="0"/>
              <a:t>Decision making, John </a:t>
            </a:r>
            <a:r>
              <a:rPr lang="en-US" dirty="0" err="1"/>
              <a:t>Womersley</a:t>
            </a:r>
            <a:r>
              <a:rPr lang="en-US" dirty="0"/>
              <a:t> DG </a:t>
            </a:r>
          </a:p>
          <a:p>
            <a:pPr lvl="2"/>
            <a:r>
              <a:rPr lang="en-US" dirty="0"/>
              <a:t>Internal communication, Allen Weeks Head of Communication</a:t>
            </a:r>
          </a:p>
          <a:p>
            <a:pPr lvl="2"/>
            <a:r>
              <a:rPr lang="en-US" dirty="0" smtClean="0"/>
              <a:t>Learning </a:t>
            </a:r>
            <a:r>
              <a:rPr lang="en-US" dirty="0"/>
              <a:t>Management system, Ralf </a:t>
            </a:r>
            <a:r>
              <a:rPr lang="en-US" dirty="0" err="1"/>
              <a:t>Trant</a:t>
            </a:r>
            <a:r>
              <a:rPr lang="en-US" dirty="0"/>
              <a:t> Ass. Dir. Of ESH&amp;Q</a:t>
            </a:r>
          </a:p>
          <a:p>
            <a:r>
              <a:rPr lang="en-US" dirty="0" smtClean="0"/>
              <a:t>Management Review Meeting </a:t>
            </a:r>
          </a:p>
          <a:p>
            <a:pPr lvl="1"/>
            <a:r>
              <a:rPr lang="en-US" dirty="0" smtClean="0"/>
              <a:t>2 meetings performed, next planned 27</a:t>
            </a:r>
            <a:r>
              <a:rPr lang="en-US" baseline="30000" dirty="0" smtClean="0"/>
              <a:t>th</a:t>
            </a:r>
            <a:r>
              <a:rPr lang="en-US" dirty="0" smtClean="0"/>
              <a:t> of November</a:t>
            </a:r>
          </a:p>
          <a:p>
            <a:r>
              <a:rPr lang="en-GB" dirty="0" smtClean="0"/>
              <a:t>Quality </a:t>
            </a:r>
            <a:r>
              <a:rPr lang="en-GB" dirty="0"/>
              <a:t>Coordination </a:t>
            </a:r>
            <a:r>
              <a:rPr lang="en-GB" dirty="0" smtClean="0"/>
              <a:t>meetings, </a:t>
            </a:r>
            <a:r>
              <a:rPr lang="en-GB" dirty="0" err="1" smtClean="0"/>
              <a:t>cont</a:t>
            </a:r>
            <a:endParaRPr lang="en-GB" dirty="0" smtClean="0"/>
          </a:p>
          <a:p>
            <a:r>
              <a:rPr lang="en-GB" dirty="0" smtClean="0"/>
              <a:t>Classification Documents</a:t>
            </a:r>
          </a:p>
          <a:p>
            <a:pPr lvl="1"/>
            <a:r>
              <a:rPr lang="en-GB" dirty="0" smtClean="0"/>
              <a:t>QAM and QCM parts</a:t>
            </a:r>
          </a:p>
          <a:p>
            <a:r>
              <a:rPr lang="en-US" dirty="0"/>
              <a:t>Internal Audit</a:t>
            </a:r>
          </a:p>
          <a:p>
            <a:pPr lvl="1"/>
            <a:r>
              <a:rPr lang="en-US" dirty="0"/>
              <a:t>Test stand</a:t>
            </a:r>
          </a:p>
          <a:p>
            <a:pPr lvl="1"/>
            <a:r>
              <a:rPr lang="en-US" dirty="0"/>
              <a:t>Catania INFN-LNS, Ion Source and </a:t>
            </a:r>
            <a:r>
              <a:rPr lang="en-US" dirty="0" smtClean="0"/>
              <a:t>LEBT</a:t>
            </a:r>
            <a:endParaRPr lang="en-GB" dirty="0"/>
          </a:p>
          <a:p>
            <a:pPr lvl="2"/>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8" name="TextBox 7"/>
          <p:cNvSpPr txBox="1"/>
          <p:nvPr/>
        </p:nvSpPr>
        <p:spPr>
          <a:xfrm rot="20235465">
            <a:off x="687433" y="2117163"/>
            <a:ext cx="3114395" cy="646331"/>
          </a:xfrm>
          <a:prstGeom prst="rect">
            <a:avLst/>
          </a:prstGeom>
          <a:noFill/>
        </p:spPr>
        <p:txBody>
          <a:bodyPr wrap="square" rtlCol="0">
            <a:spAutoFit/>
          </a:bodyPr>
          <a:lstStyle/>
          <a:p>
            <a:r>
              <a:rPr lang="en-US" sz="3600" b="1" dirty="0" smtClean="0">
                <a:solidFill>
                  <a:srgbClr val="FF0000"/>
                </a:solidFill>
              </a:rPr>
              <a:t>Success!</a:t>
            </a:r>
            <a:endParaRPr lang="en-US" sz="3600" b="1" dirty="0">
              <a:solidFill>
                <a:srgbClr val="FF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223" y="4283920"/>
            <a:ext cx="2810256" cy="2313432"/>
          </a:xfrm>
          <a:prstGeom prst="rect">
            <a:avLst/>
          </a:prstGeom>
        </p:spPr>
      </p:pic>
    </p:spTree>
    <p:extLst>
      <p:ext uri="{BB962C8B-B14F-4D97-AF65-F5344CB8AC3E}">
        <p14:creationId xmlns:p14="http://schemas.microsoft.com/office/powerpoint/2010/main" val="19277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4237</TotalTime>
  <Words>1109</Words>
  <Application>Microsoft Macintosh PowerPoint</Application>
  <PresentationFormat>On-screen Show (4:3)</PresentationFormat>
  <Paragraphs>310</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Mangal</vt:lpstr>
      <vt:lpstr>Office Theme</vt:lpstr>
      <vt:lpstr>ESHAC#7 General Q-progress CE marking</vt:lpstr>
      <vt:lpstr>Quality Division</vt:lpstr>
      <vt:lpstr>Quality Division – Functional Descriptions</vt:lpstr>
      <vt:lpstr>Certifiable Management System*</vt:lpstr>
      <vt:lpstr>ESSMS on Intranet</vt:lpstr>
      <vt:lpstr>Greenfield – maturity process</vt:lpstr>
      <vt:lpstr>Quality Management - Foundation </vt:lpstr>
      <vt:lpstr>ESSMS – Document development</vt:lpstr>
      <vt:lpstr>Quality Division – Progress</vt:lpstr>
      <vt:lpstr>Quality Division – Progress</vt:lpstr>
      <vt:lpstr>Quality Division – Progress</vt:lpstr>
      <vt:lpstr>Why document management?</vt:lpstr>
      <vt:lpstr>Why document management? (cont.)</vt:lpstr>
      <vt:lpstr>Facility documentation</vt:lpstr>
      <vt:lpstr>ESS Strategy for CE Marking</vt:lpstr>
      <vt:lpstr>Definition – USE</vt:lpstr>
      <vt:lpstr>Workflow</vt:lpstr>
      <vt:lpstr>Declaration of Conformity – DoC</vt:lpstr>
      <vt:lpstr>Example</vt:lpstr>
      <vt:lpstr>Divide in Logical packages</vt:lpstr>
      <vt:lpstr>ESS – Steering documents</vt:lpstr>
      <vt:lpstr>Thank you for your attention!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BrightnESS Workshop </dc:title>
  <dc:creator>Mattias Skafar</dc:creator>
  <cp:lastModifiedBy>Microsoft Office User</cp:lastModifiedBy>
  <cp:revision>30</cp:revision>
  <dcterms:created xsi:type="dcterms:W3CDTF">2017-09-25T12:12:01Z</dcterms:created>
  <dcterms:modified xsi:type="dcterms:W3CDTF">2017-10-08T17:02:15Z</dcterms:modified>
</cp:coreProperties>
</file>