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13"/>
  </p:normalViewPr>
  <p:slideViewPr>
    <p:cSldViewPr snapToGrid="0" snapToObjects="1">
      <p:cViewPr varScale="1">
        <p:scale>
          <a:sx n="117" d="100"/>
          <a:sy n="117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4E8FD-C318-3847-A2C3-5ED32D9D38FC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38086-2D35-8F46-99FD-29E7D1654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21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7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24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07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6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ESS Overview and Status</a:t>
            </a:r>
            <a:r>
              <a:rPr lang="en-GB" sz="4000"/>
              <a:t/>
            </a:r>
            <a:br>
              <a:rPr lang="en-GB" sz="4000"/>
            </a:br>
            <a:r>
              <a:rPr lang="en-GB" sz="4000" smtClean="0"/>
              <a:t>ESHAC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John Womersley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Director-General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>
                <a:solidFill>
                  <a:srgbClr val="FFFFFF"/>
                </a:solidFill>
              </a:rPr>
              <a:t>www.europeanspallationsource.se</a:t>
            </a:r>
            <a:endParaRPr lang="en-GB" sz="1600" dirty="0">
              <a:solidFill>
                <a:srgbClr val="FFFFFF"/>
              </a:solidFill>
            </a:endParaRPr>
          </a:p>
          <a:p>
            <a:pPr algn="ctr"/>
            <a:r>
              <a:rPr lang="en-GB" sz="1400" dirty="0">
                <a:solidFill>
                  <a:srgbClr val="FFFFFF"/>
                </a:solidFill>
              </a:rPr>
              <a:t>October, 2017</a:t>
            </a:r>
          </a:p>
        </p:txBody>
      </p:sp>
    </p:spTree>
    <p:extLst>
      <p:ext uri="{BB962C8B-B14F-4D97-AF65-F5344CB8AC3E}">
        <p14:creationId xmlns:p14="http://schemas.microsoft.com/office/powerpoint/2010/main" val="19788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D01, base slab for Experimental Hall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35" y="1651912"/>
            <a:ext cx="4320000" cy="48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17" y="3116350"/>
            <a:ext cx="4320000" cy="32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1118" y="2025808"/>
            <a:ext cx="431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D01 First bottom slab casting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12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17523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5"/>
          <a:stretch/>
        </p:blipFill>
        <p:spPr>
          <a:xfrm>
            <a:off x="2105665" y="1480142"/>
            <a:ext cx="7760208" cy="4749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</a:t>
            </a:r>
            <a:r>
              <a:rPr lang="en-US" dirty="0" smtClean="0"/>
              <a:t> and Sprinkler Buildings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9448" y="4416552"/>
            <a:ext cx="113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H01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8890" y="4236694"/>
            <a:ext cx="113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G04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53408" y="2756652"/>
            <a:ext cx="113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H10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32017" y="5424459"/>
            <a:ext cx="113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G02</a:t>
            </a:r>
          </a:p>
        </p:txBody>
      </p:sp>
    </p:spTree>
    <p:extLst>
      <p:ext uri="{BB962C8B-B14F-4D97-AF65-F5344CB8AC3E}">
        <p14:creationId xmlns:p14="http://schemas.microsoft.com/office/powerpoint/2010/main" val="5587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&amp; Klystron Gallery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/>
                </a:solidFill>
              </a:rPr>
              <a:pPr/>
              <a:t>12</a:t>
            </a:fld>
            <a:endParaRPr lang="sv-SE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774801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Roof, G02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2"/>
          <a:stretch/>
        </p:blipFill>
        <p:spPr>
          <a:xfrm>
            <a:off x="1746600" y="1470259"/>
            <a:ext cx="4320000" cy="2652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7"/>
          <a:stretch/>
        </p:blipFill>
        <p:spPr>
          <a:xfrm>
            <a:off x="1746600" y="4273490"/>
            <a:ext cx="4320000" cy="2510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00" y="1470260"/>
            <a:ext cx="3960000" cy="2961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00" y="4593280"/>
            <a:ext cx="3600000" cy="21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779051" y="1446585"/>
            <a:ext cx="8523189" cy="5411070"/>
            <a:chOff x="255050" y="1446585"/>
            <a:chExt cx="8523189" cy="541107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6201295" y="3549534"/>
              <a:ext cx="1097280" cy="9144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688378" y="4447308"/>
              <a:ext cx="3699164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91745" y="3240179"/>
              <a:ext cx="1522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Reference line</a:t>
              </a:r>
            </a:p>
          </p:txBody>
        </p:sp>
      </p:grpSp>
      <p:pic>
        <p:nvPicPr>
          <p:cNvPr id="18" name="Picture 17" descr="/Users/rihuazeng/Work2017/PhaseReferenceDistribution/Installation/Pictures/InstallationInTunnel/IMG_2943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362869" y="2236629"/>
            <a:ext cx="4873942" cy="363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/Users/rihuazeng/Work2017/PhaseReferenceDistribution/Installation/Pictures/Hanging_structures/IMG_3068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3"/>
          <a:stretch/>
        </p:blipFill>
        <p:spPr bwMode="auto">
          <a:xfrm>
            <a:off x="5922010" y="2299018"/>
            <a:ext cx="4288790" cy="3603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139136" cy="1143000"/>
          </a:xfrm>
        </p:spPr>
        <p:txBody>
          <a:bodyPr/>
          <a:lstStyle/>
          <a:p>
            <a:r>
              <a:rPr lang="en-GB" dirty="0" smtClean="0"/>
              <a:t>Reference line installation in G01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1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79051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4746567" y="3424845"/>
              <a:ext cx="1097280" cy="9144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494712" y="3086979"/>
              <a:ext cx="1560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RF test stand 2</a:t>
              </a:r>
            </a:p>
          </p:txBody>
        </p:sp>
      </p:grpSp>
      <p:sp>
        <p:nvSpPr>
          <p:cNvPr id="10" name="Rubrik 7"/>
          <p:cNvSpPr txBox="1">
            <a:spLocks/>
          </p:cNvSpPr>
          <p:nvPr/>
        </p:nvSpPr>
        <p:spPr>
          <a:xfrm>
            <a:off x="966952" y="-1"/>
            <a:ext cx="6893520" cy="1441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Progress on RF Test Stand 2 in G02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41451"/>
            <a:ext cx="3693160" cy="3459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969" y="2724006"/>
            <a:ext cx="5511992" cy="41339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20002" y="5039360"/>
            <a:ext cx="2966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Support structure for RF Distribution System and Water Piping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87224" y="1887975"/>
            <a:ext cx="41508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Installation of Racks, Cable Trays and Power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126044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79051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5494712" y="3350029"/>
              <a:ext cx="806335" cy="27432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309360" y="2842047"/>
              <a:ext cx="21283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Helium compressors</a:t>
              </a:r>
            </a:p>
            <a:p>
              <a:r>
                <a:rPr lang="en-GB" dirty="0">
                  <a:solidFill>
                    <a:prstClr val="black"/>
                  </a:solidFill>
                </a:rPr>
                <a:t>and recovery system</a:t>
              </a: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02913" y="1"/>
            <a:ext cx="6067426" cy="1441531"/>
          </a:xfrm>
        </p:spPr>
        <p:txBody>
          <a:bodyPr/>
          <a:lstStyle/>
          <a:p>
            <a:r>
              <a:rPr lang="en-US" dirty="0"/>
              <a:t>Helium Systems in G04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747" y="1532985"/>
            <a:ext cx="4923942" cy="3695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9" t="18105" r="19638" b="683"/>
          <a:stretch/>
        </p:blipFill>
        <p:spPr>
          <a:xfrm>
            <a:off x="6170831" y="3241974"/>
            <a:ext cx="4305771" cy="30562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69384" y="5337403"/>
            <a:ext cx="29667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ACCP compressors and oil removal system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06402" y="2494049"/>
            <a:ext cx="29667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Helium Recovery System Compressors</a:t>
            </a:r>
          </a:p>
        </p:txBody>
      </p:sp>
    </p:spTree>
    <p:extLst>
      <p:ext uri="{BB962C8B-B14F-4D97-AF65-F5344CB8AC3E}">
        <p14:creationId xmlns:p14="http://schemas.microsoft.com/office/powerpoint/2010/main" val="15713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79051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>
              <a:stCxn id="8" idx="1"/>
            </p:cNvCxnSpPr>
            <p:nvPr/>
          </p:nvCxnSpPr>
          <p:spPr>
            <a:xfrm flipH="1">
              <a:off x="5660967" y="3363085"/>
              <a:ext cx="858984" cy="34439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519951" y="3178419"/>
              <a:ext cx="21527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Helium storage tanks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775566" y="117015"/>
            <a:ext cx="38259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Medium Pressure (20 Bar) Helium Gas Storage Tank Installed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34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79051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5237018" y="3381498"/>
              <a:ext cx="1097280" cy="79556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157894" y="3157616"/>
              <a:ext cx="11951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Cold boxes</a:t>
              </a:r>
            </a:p>
          </p:txBody>
        </p:sp>
      </p:grpSp>
      <p:pic>
        <p:nvPicPr>
          <p:cNvPr id="10" name="Picture 2" descr="C:\Users\rolandgaroby\Private\Photos\2017\ESS_site_Aug2017\20170817_1617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 b="11770"/>
          <a:stretch/>
        </p:blipFill>
        <p:spPr bwMode="auto">
          <a:xfrm>
            <a:off x="1524000" y="1441532"/>
            <a:ext cx="6656832" cy="41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rolandgaroby\Private\Photos\2017\ESS_site_Aug2017\20170817_1616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r="9551" b="5926"/>
          <a:stretch/>
        </p:blipFill>
        <p:spPr bwMode="auto">
          <a:xfrm>
            <a:off x="7118465" y="3036447"/>
            <a:ext cx="3474720" cy="361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35422" y="5571180"/>
            <a:ext cx="2966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ACCP cold box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833" y="2601084"/>
            <a:ext cx="24123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TICP cold box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02913" y="1"/>
            <a:ext cx="6067426" cy="1441531"/>
          </a:xfrm>
        </p:spPr>
        <p:txBody>
          <a:bodyPr/>
          <a:lstStyle/>
          <a:p>
            <a:r>
              <a:rPr lang="en-US" dirty="0"/>
              <a:t>Cold Boxes in G02</a:t>
            </a:r>
          </a:p>
        </p:txBody>
      </p:sp>
    </p:spTree>
    <p:extLst>
      <p:ext uri="{BB962C8B-B14F-4D97-AF65-F5344CB8AC3E}">
        <p14:creationId xmlns:p14="http://schemas.microsoft.com/office/powerpoint/2010/main" val="7075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Temporary Control Room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779051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4971011" y="3183775"/>
              <a:ext cx="232756" cy="98497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325452" y="2816784"/>
              <a:ext cx="25384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Temporary Control Room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2"/>
          <a:stretch/>
        </p:blipFill>
        <p:spPr>
          <a:xfrm>
            <a:off x="1524000" y="1446586"/>
            <a:ext cx="9144000" cy="540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96012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lvl="0"/>
            <a:r>
              <a:rPr lang="en-GB" sz="2400" dirty="0"/>
              <a:t>Construction continues to make excellent </a:t>
            </a:r>
            <a:r>
              <a:rPr lang="en-GB" sz="2400" dirty="0" smtClean="0"/>
              <a:t>progress </a:t>
            </a:r>
            <a:r>
              <a:rPr lang="mr-IN" sz="2400" dirty="0" smtClean="0"/>
              <a:t>–</a:t>
            </a:r>
            <a:r>
              <a:rPr lang="en-GB" sz="2400" dirty="0" smtClean="0"/>
              <a:t> 40% complete</a:t>
            </a:r>
            <a:endParaRPr lang="en-GB" sz="2400" dirty="0"/>
          </a:p>
          <a:p>
            <a:pPr lvl="0"/>
            <a:r>
              <a:rPr lang="en-GB" sz="2400" dirty="0"/>
              <a:t>High tech equipment </a:t>
            </a:r>
            <a:r>
              <a:rPr lang="en-GB" sz="2400" dirty="0" smtClean="0"/>
              <a:t>arriving and installation beginning</a:t>
            </a:r>
          </a:p>
          <a:p>
            <a:r>
              <a:rPr lang="en-GB" sz="2400" dirty="0" smtClean="0"/>
              <a:t>Granted conditional permit to install equipment capable of producing ionising radiation</a:t>
            </a:r>
            <a:endParaRPr lang="en-GB" sz="2400" dirty="0"/>
          </a:p>
          <a:p>
            <a:pPr lvl="0"/>
            <a:r>
              <a:rPr lang="en-GB" sz="2400" dirty="0" smtClean="0"/>
              <a:t>Plan to move </a:t>
            </a:r>
            <a:r>
              <a:rPr lang="en-GB" sz="2400" dirty="0"/>
              <a:t>all </a:t>
            </a:r>
            <a:r>
              <a:rPr lang="en-GB" sz="2400" dirty="0" smtClean="0"/>
              <a:t>ESS staff </a:t>
            </a:r>
            <a:r>
              <a:rPr lang="en-GB" sz="2400" dirty="0"/>
              <a:t>out to </a:t>
            </a:r>
            <a:r>
              <a:rPr lang="en-GB" sz="2400" dirty="0" smtClean="0"/>
              <a:t>the construction site in 2018</a:t>
            </a:r>
            <a:endParaRPr lang="en-GB" sz="2400" dirty="0"/>
          </a:p>
          <a:p>
            <a:pPr lvl="0"/>
            <a:endParaRPr lang="en-US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8364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550" y="120351"/>
            <a:ext cx="9518848" cy="1143000"/>
          </a:xfrm>
        </p:spPr>
        <p:txBody>
          <a:bodyPr/>
          <a:lstStyle/>
          <a:p>
            <a:r>
              <a:rPr lang="en-GB" dirty="0" err="1" smtClean="0"/>
              <a:t>Embedments</a:t>
            </a:r>
            <a:r>
              <a:rPr lang="en-GB" dirty="0" smtClean="0"/>
              <a:t> in Active Cell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1779051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2934392" y="3549536"/>
              <a:ext cx="1097280" cy="9144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752864" y="3216413"/>
              <a:ext cx="11346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Active cell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4942" y="1446584"/>
            <a:ext cx="2999364" cy="5181828"/>
            <a:chOff x="0" y="1455262"/>
            <a:chExt cx="2999364" cy="5181828"/>
          </a:xfrm>
        </p:grpSpPr>
        <p:pic>
          <p:nvPicPr>
            <p:cNvPr id="10" name="Bildobjekt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55262"/>
              <a:ext cx="2999364" cy="45354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2644" y="5990759"/>
              <a:ext cx="290174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Electrical conduits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</a:rPr>
                <a:t>(April 17)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82519" y="1446586"/>
            <a:ext cx="3506911" cy="4647391"/>
            <a:chOff x="5577978" y="3581748"/>
            <a:chExt cx="3506911" cy="4647391"/>
          </a:xfrm>
        </p:grpSpPr>
        <p:pic>
          <p:nvPicPr>
            <p:cNvPr id="12" name="Bildobjekt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7978" y="3585400"/>
              <a:ext cx="3506911" cy="464373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90588" y="3581748"/>
              <a:ext cx="213254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Liner beams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</a:rPr>
                <a:t>(May 17)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85673" y="2486226"/>
            <a:ext cx="5610913" cy="4228482"/>
            <a:chOff x="3483032" y="1542991"/>
            <a:chExt cx="5610913" cy="4228482"/>
          </a:xfrm>
        </p:grpSpPr>
        <p:pic>
          <p:nvPicPr>
            <p:cNvPr id="14" name="Bildobjekt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83032" y="1549815"/>
              <a:ext cx="5610913" cy="42216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92724" y="1542991"/>
              <a:ext cx="296672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prstClr val="black"/>
                  </a:solidFill>
                </a:rPr>
                <a:t>Embedments</a:t>
              </a:r>
              <a:r>
                <a:rPr lang="en-US" dirty="0">
                  <a:solidFill>
                    <a:prstClr val="black"/>
                  </a:solidFill>
                </a:rPr>
                <a:t> in walls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</a:rPr>
                <a:t>(on-going)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473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070" y="274638"/>
            <a:ext cx="7139136" cy="1143000"/>
          </a:xfrm>
        </p:spPr>
        <p:txBody>
          <a:bodyPr/>
          <a:lstStyle/>
          <a:p>
            <a:r>
              <a:rPr lang="en-GB" dirty="0" smtClean="0"/>
              <a:t>Important next step: Ion Source and LEBT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051" y="1446585"/>
            <a:ext cx="8523189" cy="541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9030394" y="3733311"/>
            <a:ext cx="997527" cy="69737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20410" y="3086980"/>
            <a:ext cx="22199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Accelerator Front End</a:t>
            </a:r>
          </a:p>
          <a:p>
            <a:r>
              <a:rPr lang="en-GB" dirty="0">
                <a:solidFill>
                  <a:prstClr val="black"/>
                </a:solidFill>
              </a:rPr>
              <a:t>(Ion Source and LEBT)</a:t>
            </a:r>
          </a:p>
        </p:txBody>
      </p:sp>
      <p:pic>
        <p:nvPicPr>
          <p:cNvPr id="3074" name="Picture 2" descr="C:\Users\rolandgaroby\Private\Photos\2017\ESS_site_July2017\20170705_1116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/>
          <a:stretch/>
        </p:blipFill>
        <p:spPr bwMode="auto">
          <a:xfrm>
            <a:off x="1524000" y="3191064"/>
            <a:ext cx="6144768" cy="36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olandgaroby\Private\Photos\2017\ESS_site_July2017\20170705_1118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8" y="1446585"/>
            <a:ext cx="5632704" cy="42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olandgaroby\Private\Photos\2017\ESS_site_July2017\20170705_1118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32" y="2249424"/>
            <a:ext cx="6144768" cy="4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2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CEA test of medium beta elliptical cavity </a:t>
            </a:r>
            <a:r>
              <a:rPr lang="en-US" dirty="0" err="1" smtClean="0"/>
              <a:t>cryomodule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08" y="1566242"/>
            <a:ext cx="4227603" cy="3163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023" y="1566242"/>
            <a:ext cx="2371583" cy="3163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264" y="1566243"/>
            <a:ext cx="2732227" cy="3645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1708" y="4740604"/>
            <a:ext cx="367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Medium beta cavity </a:t>
            </a:r>
            <a:r>
              <a:rPr lang="en-US" dirty="0" err="1">
                <a:solidFill>
                  <a:prstClr val="black"/>
                </a:solidFill>
              </a:rPr>
              <a:t>cryomodule</a:t>
            </a:r>
            <a:r>
              <a:rPr lang="en-US" dirty="0">
                <a:solidFill>
                  <a:prstClr val="black"/>
                </a:solidFill>
              </a:rPr>
              <a:t> at 2K with 4 cavities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7023" y="4774990"/>
            <a:ext cx="2175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Control room for CEA </a:t>
            </a:r>
            <a:r>
              <a:rPr lang="en-US" dirty="0" err="1">
                <a:solidFill>
                  <a:prstClr val="black"/>
                </a:solidFill>
              </a:rPr>
              <a:t>cryomodule</a:t>
            </a:r>
            <a:r>
              <a:rPr lang="en-US" dirty="0">
                <a:solidFill>
                  <a:prstClr val="black"/>
                </a:solidFill>
              </a:rPr>
              <a:t> test stand with a lot of </a:t>
            </a:r>
            <a:r>
              <a:rPr lang="en-US" dirty="0" smtClean="0">
                <a:solidFill>
                  <a:prstClr val="black"/>
                </a:solidFill>
              </a:rPr>
              <a:t>activity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1164" y="5236655"/>
            <a:ext cx="3126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Tuning system of all cavities operational at </a:t>
            </a:r>
            <a:r>
              <a:rPr lang="en-US" dirty="0" smtClean="0">
                <a:solidFill>
                  <a:prstClr val="black"/>
                </a:solidFill>
              </a:rPr>
              <a:t>2K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Here </a:t>
            </a:r>
            <a:r>
              <a:rPr lang="en-US" dirty="0">
                <a:solidFill>
                  <a:prstClr val="black"/>
                </a:solidFill>
              </a:rPr>
              <a:t>one cavity </a:t>
            </a:r>
            <a:r>
              <a:rPr lang="en-US" dirty="0" smtClean="0">
                <a:solidFill>
                  <a:prstClr val="black"/>
                </a:solidFill>
              </a:rPr>
              <a:t>is tuned </a:t>
            </a:r>
            <a:r>
              <a:rPr lang="en-US" dirty="0">
                <a:solidFill>
                  <a:prstClr val="black"/>
                </a:solidFill>
              </a:rPr>
              <a:t>to the ESS frequency of 704.42 MHz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49188" y="2345756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25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CM being tested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406" y="1814578"/>
            <a:ext cx="2525695" cy="259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3467" y="3777561"/>
            <a:ext cx="2477362" cy="255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614" y="1814578"/>
            <a:ext cx="2590632" cy="259063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971890" y="4538279"/>
            <a:ext cx="2220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Series production of double spoke cavities started at ZANON in Italy for CNRS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7613" y="4610476"/>
            <a:ext cx="3685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Testing of spoke cavity with coupler with high power RF in Uppsala at FREIA</a:t>
            </a:r>
          </a:p>
        </p:txBody>
      </p:sp>
    </p:spTree>
    <p:extLst>
      <p:ext uri="{BB962C8B-B14F-4D97-AF65-F5344CB8AC3E}">
        <p14:creationId xmlns:p14="http://schemas.microsoft.com/office/powerpoint/2010/main" val="79652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4" y="3291160"/>
            <a:ext cx="3925506" cy="335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Move to the construction site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8166" y="1568563"/>
            <a:ext cx="9257950" cy="18915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solidFill>
                  <a:prstClr val="white"/>
                </a:solidFill>
              </a:rPr>
              <a:t>Accelerator moved 11 people in May,  another 20 (Target, </a:t>
            </a:r>
            <a:r>
              <a:rPr lang="en-GB" sz="2200" dirty="0" smtClean="0">
                <a:solidFill>
                  <a:prstClr val="white"/>
                </a:solidFill>
              </a:rPr>
              <a:t>ICS </a:t>
            </a:r>
            <a:r>
              <a:rPr lang="en-GB" sz="2200">
                <a:solidFill>
                  <a:prstClr val="white"/>
                </a:solidFill>
              </a:rPr>
              <a:t>&amp; </a:t>
            </a:r>
            <a:r>
              <a:rPr lang="en-GB" sz="2200" smtClean="0">
                <a:solidFill>
                  <a:prstClr val="white"/>
                </a:solidFill>
              </a:rPr>
              <a:t>Accelerator) </a:t>
            </a:r>
            <a:r>
              <a:rPr lang="en-GB" sz="2200" dirty="0">
                <a:solidFill>
                  <a:prstClr val="white"/>
                </a:solidFill>
              </a:rPr>
              <a:t>moved September 4. Next wave end October – all workstations occupied </a:t>
            </a:r>
          </a:p>
          <a:p>
            <a:r>
              <a:rPr lang="en-GB" sz="2200" dirty="0">
                <a:solidFill>
                  <a:prstClr val="white"/>
                </a:solidFill>
              </a:rPr>
              <a:t>Increasing demand for support and services on site and we are </a:t>
            </a:r>
            <a:r>
              <a:rPr lang="en-US" sz="2200" dirty="0">
                <a:solidFill>
                  <a:prstClr val="white"/>
                </a:solidFill>
              </a:rPr>
              <a:t>addressing additional requests (</a:t>
            </a:r>
            <a:r>
              <a:rPr lang="en-GB" sz="2200" dirty="0">
                <a:solidFill>
                  <a:prstClr val="white"/>
                </a:solidFill>
              </a:rPr>
              <a:t>bikes, lockers, micro-waves, manuals, shuttle service, bike shed, etc.)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99856" y="3611014"/>
            <a:ext cx="7274656" cy="312921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Scenarios for moving all ESS staff to temporary buildings on site were presented to EMT in August. </a:t>
            </a:r>
          </a:p>
          <a:p>
            <a:r>
              <a:rPr lang="en-US" dirty="0" smtClean="0"/>
              <a:t>Preferred option is integrated with Skanska’s present office modules.</a:t>
            </a:r>
          </a:p>
          <a:p>
            <a:r>
              <a:rPr lang="en-US" dirty="0" smtClean="0"/>
              <a:t>EMT’s ambition is to have moved all to site when MV lease expires June 2018, at the latest.</a:t>
            </a:r>
          </a:p>
          <a:p>
            <a:r>
              <a:rPr lang="en-US" dirty="0" smtClean="0"/>
              <a:t>A pre-study is on the way (cost </a:t>
            </a:r>
            <a:r>
              <a:rPr lang="en-US" dirty="0"/>
              <a:t>estimates and </a:t>
            </a:r>
            <a:r>
              <a:rPr lang="en-US" dirty="0" smtClean="0"/>
              <a:t>time-plans, etc.) and </a:t>
            </a:r>
            <a:r>
              <a:rPr lang="en-US" dirty="0"/>
              <a:t>p</a:t>
            </a:r>
            <a:r>
              <a:rPr lang="en-US" dirty="0" smtClean="0"/>
              <a:t>roject manager for move will be engaged.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232" y="1568563"/>
            <a:ext cx="2520280" cy="189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5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08" y="120634"/>
            <a:ext cx="9916692" cy="1143000"/>
          </a:xfrm>
        </p:spPr>
        <p:txBody>
          <a:bodyPr/>
          <a:lstStyle/>
          <a:p>
            <a:r>
              <a:rPr lang="en-US" dirty="0" smtClean="0"/>
              <a:t>Major risks for our planning baseline are being addressed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5098752"/>
            <a:ext cx="11104345" cy="144016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Working with Council to resolve Risks 1 and 2 </a:t>
            </a:r>
          </a:p>
          <a:p>
            <a:r>
              <a:rPr lang="en-US" dirty="0" smtClean="0"/>
              <a:t>Remaining risks have an expected value of 138 M€ - highlighting importance of identifying and following through on mitigation measures</a:t>
            </a:r>
          </a:p>
          <a:p>
            <a:pPr lvl="1"/>
            <a:r>
              <a:rPr lang="en-US" dirty="0" smtClean="0"/>
              <a:t>Mitigation measures outlined in report to Council</a:t>
            </a:r>
          </a:p>
          <a:p>
            <a:pPr lvl="1"/>
            <a:r>
              <a:rPr lang="en-US" dirty="0" smtClean="0"/>
              <a:t>Workshops and new monthly reporting process emphasizes mitigation actions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94486"/>
              </p:ext>
            </p:extLst>
          </p:nvPr>
        </p:nvGraphicFramePr>
        <p:xfrm>
          <a:off x="609599" y="1595078"/>
          <a:ext cx="11104345" cy="3321110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431237"/>
                <a:gridCol w="10673108"/>
              </a:tblGrid>
              <a:tr h="315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Risk Event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</a:tr>
              <a:tr h="315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</a:t>
                      </a:r>
                      <a:endParaRPr lang="en-US" sz="14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Failure to secure initial operations funds in 2019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</a:tr>
              <a:tr h="315972">
                <a:tc>
                  <a:txBody>
                    <a:bodyPr/>
                    <a:lstStyle/>
                    <a:p>
                      <a:pPr marL="1905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</a:t>
                      </a:r>
                      <a:endParaRPr lang="en-US" sz="14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  <a:tc>
                  <a:txBody>
                    <a:bodyPr/>
                    <a:lstStyle/>
                    <a:p>
                      <a:pPr marL="1905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Failure to secure full member commitments (currently </a:t>
                      </a:r>
                      <a:r>
                        <a:rPr lang="en-GB" sz="1400" dirty="0" smtClean="0">
                          <a:effectLst/>
                        </a:rPr>
                        <a:t>5.7%/111 </a:t>
                      </a:r>
                      <a:r>
                        <a:rPr lang="en-GB" sz="1400" dirty="0">
                          <a:effectLst/>
                        </a:rPr>
                        <a:t>M€ missing) to fully fund project 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</a:tr>
              <a:tr h="315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</a:t>
                      </a:r>
                      <a:endParaRPr lang="en-US" sz="14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Failure to properly prepare for technical equipment installation and commissioning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</a:tr>
              <a:tr h="315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</a:t>
                      </a:r>
                      <a:endParaRPr lang="en-US" sz="14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In-Kind VAT costs cannot be avoided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</a:tr>
              <a:tr h="315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</a:t>
                      </a:r>
                      <a:endParaRPr lang="en-US" sz="14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Delivered In-Kind equipment does not fulfil requirements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</a:tr>
              <a:tr h="367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</a:t>
                      </a:r>
                      <a:endParaRPr lang="en-US" sz="14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Inadequate preparation of the Organisation for ES&amp;H responsibilities during installation, commissioning and operations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</a:tr>
              <a:tr h="367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7</a:t>
                      </a:r>
                      <a:endParaRPr lang="en-US" sz="14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Difficulty in transitioning to installation, commissioning and operations phase with regard to staffing, logistics, contracts etc. 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</a:tr>
              <a:tr h="315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</a:t>
                      </a:r>
                      <a:endParaRPr lang="en-US" sz="14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Index costs might be underfinanced.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</a:tr>
              <a:tr h="315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9</a:t>
                      </a:r>
                      <a:endParaRPr lang="en-US" sz="14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Delay in securing licenses and permits from Swedish nuclear regulator</a:t>
                      </a: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4363" marR="34363" marT="873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8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5067"/>
            <a:ext cx="9518848" cy="1228726"/>
          </a:xfrm>
        </p:spPr>
        <p:txBody>
          <a:bodyPr/>
          <a:lstStyle/>
          <a:p>
            <a:r>
              <a:rPr lang="en-US" dirty="0" smtClean="0"/>
              <a:t>Current Concerns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9601200" cy="5257800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Continuing cost pressures</a:t>
            </a:r>
          </a:p>
          <a:p>
            <a:pPr lvl="1"/>
            <a:r>
              <a:rPr lang="en-GB" dirty="0"/>
              <a:t>Earthquake and radiation safety requirements</a:t>
            </a:r>
          </a:p>
          <a:p>
            <a:pPr lvl="0"/>
            <a:r>
              <a:rPr lang="en-GB" dirty="0"/>
              <a:t>Developing a realistic schedule</a:t>
            </a:r>
          </a:p>
          <a:p>
            <a:r>
              <a:rPr lang="en-US" dirty="0" smtClean="0"/>
              <a:t>Managing </a:t>
            </a:r>
            <a:r>
              <a:rPr lang="en-US" dirty="0"/>
              <a:t>the transition to initial operations</a:t>
            </a:r>
            <a:endParaRPr lang="en-GB" dirty="0"/>
          </a:p>
          <a:p>
            <a:pPr lvl="0"/>
            <a:r>
              <a:rPr lang="en-GB" smtClean="0"/>
              <a:t>Finalising </a:t>
            </a:r>
            <a:r>
              <a:rPr lang="en-GB" dirty="0"/>
              <a:t>i</a:t>
            </a:r>
            <a:r>
              <a:rPr lang="en-GB" dirty="0" smtClean="0"/>
              <a:t>n-kind funding (ES, NL</a:t>
            </a:r>
            <a:r>
              <a:rPr lang="mr-IN" dirty="0" smtClean="0"/>
              <a:t>…</a:t>
            </a:r>
            <a:r>
              <a:rPr lang="en-GB" dirty="0" smtClean="0"/>
              <a:t>) and agreements (UK, DE</a:t>
            </a:r>
            <a:r>
              <a:rPr lang="mr-IN" dirty="0" smtClean="0"/>
              <a:t>…</a:t>
            </a:r>
            <a:r>
              <a:rPr lang="en-GB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509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493"/>
            <a:ext cx="9518848" cy="1143000"/>
          </a:xfrm>
        </p:spPr>
        <p:txBody>
          <a:bodyPr/>
          <a:lstStyle/>
          <a:p>
            <a:r>
              <a:rPr lang="en-US" dirty="0" smtClean="0"/>
              <a:t>Overall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96012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000" dirty="0"/>
          </a:p>
          <a:p>
            <a:pPr lvl="0"/>
            <a:r>
              <a:rPr lang="en-GB" sz="2400" dirty="0"/>
              <a:t>Construction continues to make excellent </a:t>
            </a:r>
            <a:r>
              <a:rPr lang="en-GB" sz="2400" dirty="0" smtClean="0"/>
              <a:t>progress</a:t>
            </a:r>
          </a:p>
          <a:p>
            <a:pPr lvl="0"/>
            <a:r>
              <a:rPr lang="en-GB" sz="2400" dirty="0" smtClean="0"/>
              <a:t>High </a:t>
            </a:r>
            <a:r>
              <a:rPr lang="en-GB" sz="2400" dirty="0"/>
              <a:t>tech equipment </a:t>
            </a:r>
            <a:r>
              <a:rPr lang="en-GB" sz="2400" dirty="0" smtClean="0"/>
              <a:t>arriving and installation beginning</a:t>
            </a:r>
          </a:p>
          <a:p>
            <a:pPr lvl="0"/>
            <a:r>
              <a:rPr lang="en-GB" sz="2400" dirty="0" smtClean="0"/>
              <a:t>On </a:t>
            </a:r>
            <a:r>
              <a:rPr lang="en-GB" sz="2400" dirty="0"/>
              <a:t>track for:</a:t>
            </a:r>
          </a:p>
          <a:p>
            <a:pPr lvl="1"/>
            <a:r>
              <a:rPr lang="en-GB" dirty="0"/>
              <a:t>Start of initial operations in 2019</a:t>
            </a:r>
          </a:p>
          <a:p>
            <a:pPr lvl="1"/>
            <a:r>
              <a:rPr lang="en-GB" dirty="0"/>
              <a:t>Instrument commissioning in 2021</a:t>
            </a:r>
          </a:p>
          <a:p>
            <a:pPr lvl="1"/>
            <a:r>
              <a:rPr lang="en-GB" dirty="0"/>
              <a:t>User access for science </a:t>
            </a:r>
            <a:r>
              <a:rPr lang="en-GB" dirty="0" smtClean="0"/>
              <a:t>beginning </a:t>
            </a:r>
            <a:r>
              <a:rPr lang="en-GB" dirty="0"/>
              <a:t>in </a:t>
            </a:r>
            <a:r>
              <a:rPr lang="en-GB" dirty="0" smtClean="0"/>
              <a:t>2023</a:t>
            </a:r>
            <a:endParaRPr lang="en-GB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487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35" y="1490529"/>
            <a:ext cx="7213600" cy="5293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821" y="141401"/>
            <a:ext cx="8506998" cy="1193413"/>
          </a:xfrm>
        </p:spPr>
        <p:txBody>
          <a:bodyPr>
            <a:noAutofit/>
          </a:bodyPr>
          <a:lstStyle/>
          <a:p>
            <a:r>
              <a:rPr lang="en-US" dirty="0" smtClean="0"/>
              <a:t>August </a:t>
            </a:r>
            <a:r>
              <a:rPr lang="en-US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9359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Monolith, August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88" y="1549019"/>
            <a:ext cx="8439912" cy="51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9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264" y="23206"/>
            <a:ext cx="7139136" cy="1143000"/>
          </a:xfrm>
        </p:spPr>
        <p:txBody>
          <a:bodyPr/>
          <a:lstStyle/>
          <a:p>
            <a:r>
              <a:rPr lang="en-US" dirty="0" smtClean="0"/>
              <a:t>Monolith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33" y="1461894"/>
            <a:ext cx="3240000" cy="2822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33" y="4386230"/>
            <a:ext cx="3240000" cy="243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107" y="3895152"/>
            <a:ext cx="3600000" cy="2921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107" y="1461894"/>
            <a:ext cx="3600000" cy="266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78165"/>
            <a:ext cx="8418576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51" y="4200967"/>
            <a:ext cx="3567600" cy="2520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97" y="4285544"/>
            <a:ext cx="3600000" cy="246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97" y="1417638"/>
            <a:ext cx="3600000" cy="2912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51" y="1417638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E-buildings, August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45" y="1526351"/>
            <a:ext cx="7732776" cy="511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E01 Superstructure 14 September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62" y="1550386"/>
            <a:ext cx="6894786" cy="51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9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695</Words>
  <Application>Microsoft Macintosh PowerPoint</Application>
  <PresentationFormat>Widescreen</PresentationFormat>
  <Paragraphs>128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Mangal</vt:lpstr>
      <vt:lpstr>Times New Roman</vt:lpstr>
      <vt:lpstr>Arial</vt:lpstr>
      <vt:lpstr>1_Office Theme</vt:lpstr>
      <vt:lpstr>ESS Overview and Status ESHAC</vt:lpstr>
      <vt:lpstr>ESS Status</vt:lpstr>
      <vt:lpstr>August 2017</vt:lpstr>
      <vt:lpstr>Monolith, August 2017</vt:lpstr>
      <vt:lpstr>Monolith</vt:lpstr>
      <vt:lpstr>Active Cells</vt:lpstr>
      <vt:lpstr>Active Cells</vt:lpstr>
      <vt:lpstr>E-buildings, August 2017</vt:lpstr>
      <vt:lpstr>E01 Superstructure 14 September 2017</vt:lpstr>
      <vt:lpstr>D01, base slab for Experimental Hall 1</vt:lpstr>
      <vt:lpstr>Cryo and Sprinkler Buildings</vt:lpstr>
      <vt:lpstr>Accelerator &amp; Klystron Gallery</vt:lpstr>
      <vt:lpstr>Green Roof, G02</vt:lpstr>
      <vt:lpstr>Reference line installation in G01</vt:lpstr>
      <vt:lpstr>PowerPoint Presentation</vt:lpstr>
      <vt:lpstr>Helium Systems in G04</vt:lpstr>
      <vt:lpstr>First Medium Pressure (20 Bar) Helium Gas Storage Tank Installed</vt:lpstr>
      <vt:lpstr>Cold Boxes in G02</vt:lpstr>
      <vt:lpstr>Temporary Control Room</vt:lpstr>
      <vt:lpstr>Embedments in Active Cell</vt:lpstr>
      <vt:lpstr>Important next step: Ion Source and LEBT</vt:lpstr>
      <vt:lpstr>CEA test of medium beta elliptical cavity cryomodule</vt:lpstr>
      <vt:lpstr>Spoke CM being tested</vt:lpstr>
      <vt:lpstr>Move to the construction site</vt:lpstr>
      <vt:lpstr>Major risks for our planning baseline are being addressed</vt:lpstr>
      <vt:lpstr>Current Concerns</vt:lpstr>
      <vt:lpstr>Overall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Womersley</dc:creator>
  <cp:lastModifiedBy>Microsoft Office User</cp:lastModifiedBy>
  <cp:revision>3</cp:revision>
  <dcterms:created xsi:type="dcterms:W3CDTF">2017-09-27T12:19:26Z</dcterms:created>
  <dcterms:modified xsi:type="dcterms:W3CDTF">2017-10-09T12:52:34Z</dcterms:modified>
</cp:coreProperties>
</file>